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795" r:id="rId8"/>
    <p:sldId id="8798" r:id="rId9"/>
    <p:sldId id="8799" r:id="rId10"/>
    <p:sldId id="8800" r:id="rId11"/>
    <p:sldId id="8801" r:id="rId12"/>
    <p:sldId id="8802" r:id="rId13"/>
    <p:sldId id="8804" r:id="rId14"/>
    <p:sldId id="8805" r:id="rId15"/>
    <p:sldId id="8807" r:id="rId16"/>
    <p:sldId id="8754" r:id="rId17"/>
    <p:sldId id="8812" r:id="rId18"/>
    <p:sldId id="8814" r:id="rId19"/>
    <p:sldId id="8813" r:id="rId20"/>
    <p:sldId id="8816" r:id="rId21"/>
    <p:sldId id="8818" r:id="rId22"/>
    <p:sldId id="8819" r:id="rId23"/>
    <p:sldId id="8820" r:id="rId24"/>
    <p:sldId id="8821" r:id="rId25"/>
    <p:sldId id="8823" r:id="rId26"/>
    <p:sldId id="8822" r:id="rId27"/>
    <p:sldId id="8824" r:id="rId28"/>
    <p:sldId id="8825" r:id="rId29"/>
    <p:sldId id="8827" r:id="rId30"/>
    <p:sldId id="8830" r:id="rId31"/>
    <p:sldId id="8831" r:id="rId32"/>
    <p:sldId id="8832" r:id="rId33"/>
    <p:sldId id="8764" r:id="rId34"/>
    <p:sldId id="8787" r:id="rId35"/>
    <p:sldId id="8701" r:id="rId36"/>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187.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media/image18.pn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17.png"/><Relationship Id="rId3" Type="http://schemas.openxmlformats.org/officeDocument/2006/relationships/tags" Target="../tags/tag25.xml"/><Relationship Id="rId2" Type="http://schemas.openxmlformats.org/officeDocument/2006/relationships/tags" Target="../tags/tag24.xml"/><Relationship Id="rId12" Type="http://schemas.openxmlformats.org/officeDocument/2006/relationships/notesSlide" Target="../notesSlides/notesSlide12.xml"/><Relationship Id="rId11" Type="http://schemas.openxmlformats.org/officeDocument/2006/relationships/slideLayout" Target="../slideLayouts/slideLayout7.xml"/><Relationship Id="rId10" Type="http://schemas.openxmlformats.org/officeDocument/2006/relationships/image" Target="../media/image19.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7.xml"/><Relationship Id="rId7" Type="http://schemas.openxmlformats.org/officeDocument/2006/relationships/image" Target="../media/image26.png"/><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tags" Target="../tags/tag30.xml"/><Relationship Id="rId2" Type="http://schemas.openxmlformats.org/officeDocument/2006/relationships/image" Target="../media/image2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9" Type="http://schemas.openxmlformats.org/officeDocument/2006/relationships/notesSlide" Target="../notesSlides/notesSlide17.xml"/><Relationship Id="rId48" Type="http://schemas.openxmlformats.org/officeDocument/2006/relationships/slideLayout" Target="../slideLayouts/slideLayout7.xml"/><Relationship Id="rId47" Type="http://schemas.openxmlformats.org/officeDocument/2006/relationships/tags" Target="../tags/tag76.xml"/><Relationship Id="rId46" Type="http://schemas.openxmlformats.org/officeDocument/2006/relationships/tags" Target="../tags/tag75.xml"/><Relationship Id="rId45" Type="http://schemas.openxmlformats.org/officeDocument/2006/relationships/tags" Target="../tags/tag74.xml"/><Relationship Id="rId44" Type="http://schemas.openxmlformats.org/officeDocument/2006/relationships/tags" Target="../tags/tag73.xml"/><Relationship Id="rId43" Type="http://schemas.openxmlformats.org/officeDocument/2006/relationships/tags" Target="../tags/tag72.xml"/><Relationship Id="rId42" Type="http://schemas.openxmlformats.org/officeDocument/2006/relationships/tags" Target="../tags/tag71.xml"/><Relationship Id="rId41" Type="http://schemas.openxmlformats.org/officeDocument/2006/relationships/tags" Target="../tags/tag70.xml"/><Relationship Id="rId40" Type="http://schemas.openxmlformats.org/officeDocument/2006/relationships/tags" Target="../tags/tag69.xml"/><Relationship Id="rId4" Type="http://schemas.openxmlformats.org/officeDocument/2006/relationships/tags" Target="../tags/tag33.xml"/><Relationship Id="rId39" Type="http://schemas.openxmlformats.org/officeDocument/2006/relationships/tags" Target="../tags/tag68.xml"/><Relationship Id="rId38" Type="http://schemas.openxmlformats.org/officeDocument/2006/relationships/tags" Target="../tags/tag67.xml"/><Relationship Id="rId37" Type="http://schemas.openxmlformats.org/officeDocument/2006/relationships/tags" Target="../tags/tag66.xml"/><Relationship Id="rId36" Type="http://schemas.openxmlformats.org/officeDocument/2006/relationships/tags" Target="../tags/tag65.xml"/><Relationship Id="rId35" Type="http://schemas.openxmlformats.org/officeDocument/2006/relationships/tags" Target="../tags/tag64.xml"/><Relationship Id="rId34" Type="http://schemas.openxmlformats.org/officeDocument/2006/relationships/tags" Target="../tags/tag63.xml"/><Relationship Id="rId33" Type="http://schemas.openxmlformats.org/officeDocument/2006/relationships/tags" Target="../tags/tag62.xml"/><Relationship Id="rId32" Type="http://schemas.openxmlformats.org/officeDocument/2006/relationships/tags" Target="../tags/tag61.xml"/><Relationship Id="rId31" Type="http://schemas.openxmlformats.org/officeDocument/2006/relationships/tags" Target="../tags/tag60.xml"/><Relationship Id="rId30" Type="http://schemas.openxmlformats.org/officeDocument/2006/relationships/tags" Target="../tags/tag59.xml"/><Relationship Id="rId3" Type="http://schemas.openxmlformats.org/officeDocument/2006/relationships/tags" Target="../tags/tag32.xml"/><Relationship Id="rId29" Type="http://schemas.openxmlformats.org/officeDocument/2006/relationships/tags" Target="../tags/tag58.xml"/><Relationship Id="rId28" Type="http://schemas.openxmlformats.org/officeDocument/2006/relationships/tags" Target="../tags/tag57.xml"/><Relationship Id="rId27" Type="http://schemas.openxmlformats.org/officeDocument/2006/relationships/tags" Target="../tags/tag56.xml"/><Relationship Id="rId26" Type="http://schemas.openxmlformats.org/officeDocument/2006/relationships/tags" Target="../tags/tag55.xml"/><Relationship Id="rId25" Type="http://schemas.openxmlformats.org/officeDocument/2006/relationships/tags" Target="../tags/tag54.xml"/><Relationship Id="rId24" Type="http://schemas.openxmlformats.org/officeDocument/2006/relationships/tags" Target="../tags/tag53.xml"/><Relationship Id="rId23" Type="http://schemas.openxmlformats.org/officeDocument/2006/relationships/tags" Target="../tags/tag52.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9" Type="http://schemas.openxmlformats.org/officeDocument/2006/relationships/notesSlide" Target="../notesSlides/notesSlide21.xml"/><Relationship Id="rId48" Type="http://schemas.openxmlformats.org/officeDocument/2006/relationships/slideLayout" Target="../slideLayouts/slideLayout7.xml"/><Relationship Id="rId47" Type="http://schemas.openxmlformats.org/officeDocument/2006/relationships/tags" Target="../tags/tag122.xml"/><Relationship Id="rId46" Type="http://schemas.openxmlformats.org/officeDocument/2006/relationships/tags" Target="../tags/tag121.xml"/><Relationship Id="rId45" Type="http://schemas.openxmlformats.org/officeDocument/2006/relationships/tags" Target="../tags/tag120.xml"/><Relationship Id="rId44" Type="http://schemas.openxmlformats.org/officeDocument/2006/relationships/tags" Target="../tags/tag119.xml"/><Relationship Id="rId43" Type="http://schemas.openxmlformats.org/officeDocument/2006/relationships/tags" Target="../tags/tag118.xml"/><Relationship Id="rId42" Type="http://schemas.openxmlformats.org/officeDocument/2006/relationships/tags" Target="../tags/tag117.xml"/><Relationship Id="rId41" Type="http://schemas.openxmlformats.org/officeDocument/2006/relationships/tags" Target="../tags/tag116.xml"/><Relationship Id="rId40" Type="http://schemas.openxmlformats.org/officeDocument/2006/relationships/tags" Target="../tags/tag115.xml"/><Relationship Id="rId4" Type="http://schemas.openxmlformats.org/officeDocument/2006/relationships/tags" Target="../tags/tag79.xml"/><Relationship Id="rId39" Type="http://schemas.openxmlformats.org/officeDocument/2006/relationships/tags" Target="../tags/tag114.xml"/><Relationship Id="rId38" Type="http://schemas.openxmlformats.org/officeDocument/2006/relationships/tags" Target="../tags/tag113.xml"/><Relationship Id="rId37" Type="http://schemas.openxmlformats.org/officeDocument/2006/relationships/tags" Target="../tags/tag112.xml"/><Relationship Id="rId36" Type="http://schemas.openxmlformats.org/officeDocument/2006/relationships/tags" Target="../tags/tag111.xml"/><Relationship Id="rId35" Type="http://schemas.openxmlformats.org/officeDocument/2006/relationships/tags" Target="../tags/tag110.xml"/><Relationship Id="rId34" Type="http://schemas.openxmlformats.org/officeDocument/2006/relationships/tags" Target="../tags/tag109.xml"/><Relationship Id="rId33" Type="http://schemas.openxmlformats.org/officeDocument/2006/relationships/tags" Target="../tags/tag108.xml"/><Relationship Id="rId32" Type="http://schemas.openxmlformats.org/officeDocument/2006/relationships/tags" Target="../tags/tag107.xml"/><Relationship Id="rId31" Type="http://schemas.openxmlformats.org/officeDocument/2006/relationships/tags" Target="../tags/tag106.xml"/><Relationship Id="rId30" Type="http://schemas.openxmlformats.org/officeDocument/2006/relationships/tags" Target="../tags/tag105.xml"/><Relationship Id="rId3" Type="http://schemas.openxmlformats.org/officeDocument/2006/relationships/tags" Target="../tags/tag78.xml"/><Relationship Id="rId29" Type="http://schemas.openxmlformats.org/officeDocument/2006/relationships/tags" Target="../tags/tag104.xml"/><Relationship Id="rId28" Type="http://schemas.openxmlformats.org/officeDocument/2006/relationships/tags" Target="../tags/tag103.xml"/><Relationship Id="rId27" Type="http://schemas.openxmlformats.org/officeDocument/2006/relationships/tags" Target="../tags/tag102.xml"/><Relationship Id="rId26" Type="http://schemas.openxmlformats.org/officeDocument/2006/relationships/tags" Target="../tags/tag101.xml"/><Relationship Id="rId25" Type="http://schemas.openxmlformats.org/officeDocument/2006/relationships/tags" Target="../tags/tag100.xml"/><Relationship Id="rId24" Type="http://schemas.openxmlformats.org/officeDocument/2006/relationships/tags" Target="../tags/tag99.xml"/><Relationship Id="rId23" Type="http://schemas.openxmlformats.org/officeDocument/2006/relationships/tags" Target="../tags/tag98.xml"/><Relationship Id="rId22" Type="http://schemas.openxmlformats.org/officeDocument/2006/relationships/tags" Target="../tags/tag97.xml"/><Relationship Id="rId21" Type="http://schemas.openxmlformats.org/officeDocument/2006/relationships/tags" Target="../tags/tag96.xml"/><Relationship Id="rId20" Type="http://schemas.openxmlformats.org/officeDocument/2006/relationships/tags" Target="../tags/tag95.xml"/><Relationship Id="rId2" Type="http://schemas.openxmlformats.org/officeDocument/2006/relationships/tags" Target="../tags/tag77.xml"/><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9" Type="http://schemas.openxmlformats.org/officeDocument/2006/relationships/notesSlide" Target="../notesSlides/notesSlide25.xml"/><Relationship Id="rId18" Type="http://schemas.openxmlformats.org/officeDocument/2006/relationships/slideLayout" Target="../slideLayouts/slideLayout7.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39.png"/><Relationship Id="rId19" Type="http://schemas.openxmlformats.org/officeDocument/2006/relationships/notesSlide" Target="../notesSlides/notesSlide26.xml"/><Relationship Id="rId18" Type="http://schemas.openxmlformats.org/officeDocument/2006/relationships/slideLayout" Target="../slideLayouts/slideLayout7.xml"/><Relationship Id="rId17" Type="http://schemas.openxmlformats.org/officeDocument/2006/relationships/tags" Target="../tags/tag153.xml"/><Relationship Id="rId16" Type="http://schemas.openxmlformats.org/officeDocument/2006/relationships/tags" Target="../tags/tag152.xml"/><Relationship Id="rId15" Type="http://schemas.openxmlformats.org/officeDocument/2006/relationships/tags" Target="../tags/tag151.xml"/><Relationship Id="rId14" Type="http://schemas.openxmlformats.org/officeDocument/2006/relationships/tags" Target="../tags/tag150.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9" Type="http://schemas.openxmlformats.org/officeDocument/2006/relationships/notesSlide" Target="../notesSlides/notesSlide29.xml"/><Relationship Id="rId18" Type="http://schemas.openxmlformats.org/officeDocument/2006/relationships/slideLayout" Target="../slideLayouts/slideLayout7.xml"/><Relationship Id="rId17" Type="http://schemas.openxmlformats.org/officeDocument/2006/relationships/tags" Target="../tags/tag169.xml"/><Relationship Id="rId16" Type="http://schemas.openxmlformats.org/officeDocument/2006/relationships/tags" Target="../tags/tag16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0" Type="http://schemas.openxmlformats.org/officeDocument/2006/relationships/notesSlide" Target="../notesSlides/notesSlide30.xml"/><Relationship Id="rId2" Type="http://schemas.openxmlformats.org/officeDocument/2006/relationships/tags" Target="../tags/tag170.xml"/><Relationship Id="rId19" Type="http://schemas.openxmlformats.org/officeDocument/2006/relationships/slideLayout" Target="../slideLayouts/slideLayout7.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image" Target="../media/image43.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1" Type="http://schemas.openxmlformats.org/officeDocument/2006/relationships/notesSlide" Target="../notesSlides/notesSlide5.xml"/><Relationship Id="rId20" Type="http://schemas.openxmlformats.org/officeDocument/2006/relationships/slideLayout" Target="../slideLayouts/slideLayout7.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933450" y="4116705"/>
            <a:ext cx="7352030" cy="1664335"/>
          </a:xfrm>
          <a:prstGeom prst="roundRect">
            <a:avLst>
              <a:gd name="adj" fmla="val 1278"/>
            </a:avLst>
          </a:prstGeom>
          <a:solidFill>
            <a:srgbClr val="FF8500">
              <a:alpha val="50000"/>
            </a:srgbClr>
          </a:solidFill>
          <a:ln w="9525">
            <a:noFill/>
          </a:ln>
        </p:spPr>
        <p:txBody>
          <a:bodyPr wrap="none" lIns="91429" tIns="45715" rIns="91429" bIns="45715" anchor="ctr"/>
          <a:p>
            <a:pPr algn="ctr" eaLnBrk="0" hangingPunct="0"/>
            <a:endParaRPr lang="zh-CN" altLang="zh-CN" sz="2400"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7175" name="圆角矩形 9"/>
          <p:cNvSpPr/>
          <p:nvPr/>
        </p:nvSpPr>
        <p:spPr>
          <a:xfrm>
            <a:off x="914400" y="1945005"/>
            <a:ext cx="7352030" cy="1664335"/>
          </a:xfrm>
          <a:prstGeom prst="roundRect">
            <a:avLst>
              <a:gd name="adj" fmla="val 1278"/>
            </a:avLst>
          </a:prstGeom>
          <a:solidFill>
            <a:srgbClr val="FF8500">
              <a:alpha val="50000"/>
            </a:srgbClr>
          </a:solidFill>
          <a:ln w="9525">
            <a:noFill/>
          </a:ln>
        </p:spPr>
        <p:txBody>
          <a:bodyPr wrap="none" lIns="91429" tIns="45715" rIns="91429" bIns="45715" anchor="ctr"/>
          <a:p>
            <a:pPr algn="ctr" eaLnBrk="0" hangingPunct="0"/>
            <a:endParaRPr lang="zh-CN" altLang="zh-CN" sz="2400" dirty="0">
              <a:solidFill>
                <a:srgbClr val="FFFFFF">
                  <a:alpha val="11000"/>
                </a:srgbClr>
              </a:solidFill>
              <a:latin typeface="华康俪金黑W8(P)" pitchFamily="2" charset="-122"/>
              <a:ea typeface="华康俪金黑W8(P)" pitchFamily="2" charset="-122"/>
              <a:sym typeface="华康俪金黑W8(P)" pitchFamily="2" charset="-122"/>
            </a:endParaRPr>
          </a:p>
        </p:txBody>
      </p:sp>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5123" name="矩形 18"/>
          <p:cNvSpPr/>
          <p:nvPr/>
        </p:nvSpPr>
        <p:spPr>
          <a:xfrm>
            <a:off x="1069340" y="2027555"/>
            <a:ext cx="6948170" cy="1435100"/>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（一）柔软步</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动作方法与要求：</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摆动腿和脚面绷直向前伸出，由脚尖过渡到全脚掌落地，重心前移，两腿依次交替进行，收腹、立腰、眼平视，动作自然、柔和。</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（图14-2-4）</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二、基本步法与舞步练习</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466455" y="1762760"/>
            <a:ext cx="2696210" cy="2091690"/>
          </a:xfrm>
          <a:prstGeom prst="rect">
            <a:avLst/>
          </a:prstGeom>
        </p:spPr>
      </p:pic>
      <p:sp>
        <p:nvSpPr>
          <p:cNvPr id="7" name="文本框 6"/>
          <p:cNvSpPr txBox="1"/>
          <p:nvPr/>
        </p:nvSpPr>
        <p:spPr>
          <a:xfrm>
            <a:off x="1069340" y="4231005"/>
            <a:ext cx="6942455" cy="1435100"/>
          </a:xfrm>
          <a:prstGeom prst="rect">
            <a:avLst/>
          </a:prstGeom>
          <a:noFill/>
        </p:spPr>
        <p:txBody>
          <a:bodyPr wrap="square" rtlCol="0"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（二）足尖步</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动作方法与要求：</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膝和脚面绷直向前伸出，脚尖稍向外，由脚尖过渡到前脚掌落地支撑，重心前移，两腿交替进行。身体正直，收腹立腰，步幅均匀不宜过大，提踵高。（图14-2-5）</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9" name="图片 8"/>
          <p:cNvPicPr>
            <a:picLocks noChangeAspect="1"/>
          </p:cNvPicPr>
          <p:nvPr/>
        </p:nvPicPr>
        <p:blipFill>
          <a:blip r:embed="rId3"/>
          <a:stretch>
            <a:fillRect/>
          </a:stretch>
        </p:blipFill>
        <p:spPr>
          <a:xfrm>
            <a:off x="8623935" y="4014470"/>
            <a:ext cx="2381250" cy="2047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900" decel="100000" fill="hold"/>
                                        <p:tgtEl>
                                          <p:spTgt spid="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7175" name="圆角矩形 9"/>
          <p:cNvSpPr/>
          <p:nvPr/>
        </p:nvSpPr>
        <p:spPr>
          <a:xfrm>
            <a:off x="924560" y="2381885"/>
            <a:ext cx="6014720" cy="2333625"/>
          </a:xfrm>
          <a:prstGeom prst="roundRect">
            <a:avLst>
              <a:gd name="adj" fmla="val 1278"/>
            </a:avLst>
          </a:prstGeom>
          <a:solidFill>
            <a:srgbClr val="FF8500">
              <a:alpha val="50000"/>
            </a:srgbClr>
          </a:solidFill>
          <a:ln w="9525">
            <a:noFill/>
          </a:ln>
        </p:spPr>
        <p:txBody>
          <a:bodyPr wrap="none" lIns="91429" tIns="45715" rIns="91429" bIns="45715" anchor="ctr"/>
          <a:p>
            <a:pPr algn="ctr" eaLnBrk="0" hangingPunct="0"/>
            <a:endParaRPr lang="zh-CN" altLang="zh-CN" sz="2400" dirty="0">
              <a:solidFill>
                <a:srgbClr val="FFFFFF"/>
              </a:solidFill>
              <a:latin typeface="华康俪金黑W8(P)" pitchFamily="2" charset="-122"/>
              <a:ea typeface="华康俪金黑W8(P)" pitchFamily="2" charset="-122"/>
              <a:sym typeface="华康俪金黑W8(P)" pitchFamily="2" charset="-122"/>
            </a:endParaRPr>
          </a:p>
        </p:txBody>
      </p:sp>
      <p:sp>
        <p:nvSpPr>
          <p:cNvPr id="5123" name="矩形 18"/>
          <p:cNvSpPr/>
          <p:nvPr/>
        </p:nvSpPr>
        <p:spPr>
          <a:xfrm>
            <a:off x="1226185" y="2662555"/>
            <a:ext cx="5318760" cy="1755140"/>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（三）弹簧步</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动作方法与要求：</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出脚时由脚尖过渡到全脚掌柔和落地，依次弯曲踝、膝关节，接着依次伸直膝、踝关节，重心向上成提踵立。上体正直，收腹立腰，步幅适中，有弹性。（图14-2-6）</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7222490" y="2005965"/>
            <a:ext cx="3724275" cy="3303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5123" name="矩形 18"/>
          <p:cNvSpPr/>
          <p:nvPr/>
        </p:nvSpPr>
        <p:spPr>
          <a:xfrm>
            <a:off x="1237615" y="1086485"/>
            <a:ext cx="9550400" cy="2651760"/>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（四）华尔兹步</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动作方法与要求</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l"/>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三拍完成。第一拍做一次弹簧步；第二、三拍各做一次足尖步。</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l"/>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向前、向后华尔兹，三拍要均衡。</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l"/>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向侧华尔兹，第三拍并腿。</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l"/>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转体华尔兹，第二拍向前足尖步同时转体180°，第三拍并腿提踵立。动作连贯，起做柔和。（图14-2-7 ～图14-2-10）</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3834130" y="3832225"/>
            <a:ext cx="4991735" cy="2564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矩形 7"/>
          <p:cNvSpPr/>
          <p:nvPr>
            <p:custDataLst>
              <p:tags r:id="rId2"/>
            </p:custDataLst>
          </p:nvPr>
        </p:nvSpPr>
        <p:spPr>
          <a:xfrm>
            <a:off x="965654" y="1741714"/>
            <a:ext cx="2394857" cy="1625600"/>
          </a:xfrm>
          <a:prstGeom prst="rect">
            <a:avLst/>
          </a:prstGeom>
          <a:solidFill>
            <a:schemeClr val="accent4">
              <a:lumMod val="20000"/>
              <a:lumOff val="80000"/>
            </a:schemeClr>
          </a:solid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sp>
        <p:nvSpPr>
          <p:cNvPr id="11" name="矩形 10"/>
          <p:cNvSpPr/>
          <p:nvPr>
            <p:custDataLst>
              <p:tags r:id="rId3"/>
            </p:custDataLst>
          </p:nvPr>
        </p:nvSpPr>
        <p:spPr>
          <a:xfrm>
            <a:off x="3699510" y="1679575"/>
            <a:ext cx="4338955" cy="1906270"/>
          </a:xfrm>
          <a:prstGeom prst="rect">
            <a:avLst/>
          </a:prstGeom>
          <a:blipFill dpi="0" rotWithShape="1">
            <a:blip r:embed="rId4" cstate="print">
              <a:extLst>
                <a:ext uri="{28A0092B-C50C-407E-A947-70E740481C1C}">
                  <a14:useLocalDpi xmlns:a14="http://schemas.microsoft.com/office/drawing/2010/main" val="0"/>
                </a:ext>
              </a:extLst>
            </a:blip>
            <a:srcRect/>
            <a:stretch>
              <a:fillRect l="-883" r="-883"/>
            </a:stretch>
          </a:blip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sp>
        <p:nvSpPr>
          <p:cNvPr id="9" name="矩形 8"/>
          <p:cNvSpPr/>
          <p:nvPr>
            <p:custDataLst>
              <p:tags r:id="rId5"/>
            </p:custDataLst>
          </p:nvPr>
        </p:nvSpPr>
        <p:spPr>
          <a:xfrm>
            <a:off x="8575943" y="1741714"/>
            <a:ext cx="2394857" cy="1625600"/>
          </a:xfrm>
          <a:prstGeom prst="rect">
            <a:avLst/>
          </a:prstGeom>
          <a:solidFill>
            <a:srgbClr val="1088E2">
              <a:lumMod val="20000"/>
              <a:lumOff val="80000"/>
            </a:srgbClr>
          </a:solid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sp>
        <p:nvSpPr>
          <p:cNvPr id="12" name="矩形 11"/>
          <p:cNvSpPr/>
          <p:nvPr>
            <p:custDataLst>
              <p:tags r:id="rId6"/>
            </p:custDataLst>
          </p:nvPr>
        </p:nvSpPr>
        <p:spPr>
          <a:xfrm>
            <a:off x="798830" y="3925570"/>
            <a:ext cx="3836670" cy="1876425"/>
          </a:xfrm>
          <a:prstGeom prst="rect">
            <a:avLst/>
          </a:prstGeom>
          <a:blipFill dpi="0" rotWithShape="1">
            <a:blip r:embed="rId7" cstate="print">
              <a:extLst>
                <a:ext uri="{28A0092B-C50C-407E-A947-70E740481C1C}">
                  <a14:useLocalDpi xmlns:a14="http://schemas.microsoft.com/office/drawing/2010/main" val="0"/>
                </a:ext>
              </a:extLst>
            </a:blip>
            <a:srcRect/>
            <a:stretch>
              <a:fillRect l="-883" r="-883"/>
            </a:stretch>
          </a:blip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sp>
        <p:nvSpPr>
          <p:cNvPr id="10" name="矩形 9"/>
          <p:cNvSpPr/>
          <p:nvPr>
            <p:custDataLst>
              <p:tags r:id="rId8"/>
            </p:custDataLst>
          </p:nvPr>
        </p:nvSpPr>
        <p:spPr>
          <a:xfrm>
            <a:off x="4905101" y="4050846"/>
            <a:ext cx="2394857" cy="1625600"/>
          </a:xfrm>
          <a:prstGeom prst="rect">
            <a:avLst/>
          </a:prstGeom>
          <a:solidFill>
            <a:srgbClr val="FF860C">
              <a:lumMod val="20000"/>
              <a:lumOff val="80000"/>
            </a:srgbClr>
          </a:solid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sp>
        <p:nvSpPr>
          <p:cNvPr id="13" name="矩形 12"/>
          <p:cNvSpPr/>
          <p:nvPr>
            <p:custDataLst>
              <p:tags r:id="rId9"/>
            </p:custDataLst>
          </p:nvPr>
        </p:nvSpPr>
        <p:spPr>
          <a:xfrm>
            <a:off x="7644765" y="3925570"/>
            <a:ext cx="3806825" cy="1939290"/>
          </a:xfrm>
          <a:prstGeom prst="rect">
            <a:avLst/>
          </a:prstGeom>
          <a:blipFill dpi="0" rotWithShape="1">
            <a:blip r:embed="rId10" cstate="print">
              <a:extLst>
                <a:ext uri="{28A0092B-C50C-407E-A947-70E740481C1C}">
                  <a14:useLocalDpi xmlns:a14="http://schemas.microsoft.com/office/drawing/2010/main" val="0"/>
                </a:ext>
              </a:extLst>
            </a:blip>
            <a:srcRect/>
            <a:stretch>
              <a:fillRect l="-883" r="-883"/>
            </a:stretch>
          </a:blip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1056005" y="1494155"/>
            <a:ext cx="10080000" cy="1947545"/>
          </a:xfrm>
          <a:prstGeom prst="rect">
            <a:avLst/>
          </a:prstGeom>
          <a:noFill/>
          <a:ln w="9525">
            <a:noFill/>
          </a:ln>
        </p:spPr>
        <p:txBody>
          <a:bodyPr wrap="square">
            <a:spAutoFit/>
          </a:bodyPr>
          <a:p>
            <a:pPr indent="0" algn="just">
              <a:lnSpc>
                <a:spcPct val="130000"/>
              </a:lnSpc>
              <a:spcBef>
                <a:spcPts val="500"/>
              </a:spcBef>
              <a:buFont typeface="Wingdings" panose="05000000000000000000" pitchFamily="2" charset="2"/>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（一）摆动</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n"/>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以身体某一关节为轴，做自然、柔和的钟摆动作。其动作有手臂摆动、腿部摆动和躯干摆动等。</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None/>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 手臂向前、侧、后摆动。（图14-2-11 ～图14-2-13）</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None/>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 行进间或原地向前、侧、后踢腿。（图14-2-14、图14-2-15）</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None/>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 向左、右、前、后躯干摆动。（图14-2-16 、14-2-17）</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文本框 1"/>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三、摆动与绕环练习</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1321435" y="3611245"/>
            <a:ext cx="5219700" cy="2667000"/>
          </a:xfrm>
          <a:prstGeom prst="rect">
            <a:avLst/>
          </a:prstGeom>
        </p:spPr>
      </p:pic>
      <p:pic>
        <p:nvPicPr>
          <p:cNvPr id="4" name="图片 3"/>
          <p:cNvPicPr>
            <a:picLocks noChangeAspect="1"/>
          </p:cNvPicPr>
          <p:nvPr/>
        </p:nvPicPr>
        <p:blipFill>
          <a:blip r:embed="rId3"/>
          <a:stretch>
            <a:fillRect/>
          </a:stretch>
        </p:blipFill>
        <p:spPr>
          <a:xfrm>
            <a:off x="7070725" y="3820795"/>
            <a:ext cx="3619500" cy="2457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000"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ppt_x</p:attrName>
                                        </p:attrNameLst>
                                      </p:cBhvr>
                                      <p:tavLst>
                                        <p:tav tm="0">
                                          <p:val>
                                            <p:strVal val="#ppt_x"/>
                                          </p:val>
                                        </p:tav>
                                        <p:tav tm="100000">
                                          <p:val>
                                            <p:strVal val="#ppt_x"/>
                                          </p:val>
                                        </p:tav>
                                      </p:tavLst>
                                    </p:anim>
                                    <p:anim calcmode="lin" valueType="num">
                                      <p:cBhvr>
                                        <p:cTn id="8" dur="1000" fill="hold"/>
                                        <p:tgtEl>
                                          <p:spTgt spid="8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三、摆动与绕环练习</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nvGrpSpPr>
          <p:cNvPr id="26" name="组合 25"/>
          <p:cNvGrpSpPr/>
          <p:nvPr/>
        </p:nvGrpSpPr>
        <p:grpSpPr>
          <a:xfrm>
            <a:off x="783590" y="2162810"/>
            <a:ext cx="4648200" cy="3496310"/>
            <a:chOff x="1250" y="2206"/>
            <a:chExt cx="7320" cy="5506"/>
          </a:xfrm>
        </p:grpSpPr>
        <p:pic>
          <p:nvPicPr>
            <p:cNvPr id="15" name="图片 14"/>
            <p:cNvPicPr>
              <a:picLocks noChangeAspect="1"/>
            </p:cNvPicPr>
            <p:nvPr/>
          </p:nvPicPr>
          <p:blipFill>
            <a:blip r:embed="rId2"/>
            <a:stretch>
              <a:fillRect/>
            </a:stretch>
          </p:blipFill>
          <p:spPr>
            <a:xfrm>
              <a:off x="1611" y="2505"/>
              <a:ext cx="6334" cy="4901"/>
            </a:xfrm>
            <a:prstGeom prst="rect">
              <a:avLst/>
            </a:prstGeom>
          </p:spPr>
        </p:pic>
        <p:sp>
          <p:nvSpPr>
            <p:cNvPr id="12" name="矩形 11"/>
            <p:cNvSpPr/>
            <p:nvPr>
              <p:custDataLst>
                <p:tags r:id="rId3"/>
              </p:custDataLst>
            </p:nvPr>
          </p:nvSpPr>
          <p:spPr>
            <a:xfrm>
              <a:off x="1250" y="2206"/>
              <a:ext cx="7320" cy="5506"/>
            </a:xfrm>
            <a:prstGeom prst="rect">
              <a:avLst/>
            </a:prstGeom>
            <a:solidFill>
              <a:srgbClr val="000000">
                <a:alpha val="28000"/>
              </a:srgbClr>
            </a:solidFill>
            <a:ln>
              <a:noFill/>
            </a:ln>
          </p:spPr>
          <p:style>
            <a:lnRef idx="2">
              <a:srgbClr val="A5A5A5">
                <a:shade val="50000"/>
              </a:srgbClr>
            </a:lnRef>
            <a:fillRef idx="1">
              <a:srgbClr val="A5A5A5"/>
            </a:fillRef>
            <a:effectRef idx="0">
              <a:srgbClr val="A5A5A5"/>
            </a:effectRef>
            <a:fontRef idx="minor">
              <a:srgbClr val="FFFFFF"/>
            </a:fontRef>
          </p:style>
          <p:txBody>
            <a:bodyPr rtlCol="0" anchor="ctr"/>
            <a:p>
              <a:pPr algn="ctr">
                <a:lnSpc>
                  <a:spcPct val="130000"/>
                </a:lnSpc>
              </a:pPr>
              <a:endParaRPr lang="zh-CN" altLang="en-US"/>
            </a:p>
          </p:txBody>
        </p:sp>
      </p:grpSp>
      <p:grpSp>
        <p:nvGrpSpPr>
          <p:cNvPr id="27" name="组合 26"/>
          <p:cNvGrpSpPr/>
          <p:nvPr/>
        </p:nvGrpSpPr>
        <p:grpSpPr>
          <a:xfrm>
            <a:off x="5796280" y="1887220"/>
            <a:ext cx="5588635" cy="4126865"/>
            <a:chOff x="9384" y="1996"/>
            <a:chExt cx="8801" cy="6499"/>
          </a:xfrm>
        </p:grpSpPr>
        <p:pic>
          <p:nvPicPr>
            <p:cNvPr id="19" name="图片 18"/>
            <p:cNvPicPr>
              <a:picLocks noChangeAspect="1"/>
            </p:cNvPicPr>
            <p:nvPr/>
          </p:nvPicPr>
          <p:blipFill>
            <a:blip r:embed="rId4"/>
            <a:stretch>
              <a:fillRect/>
            </a:stretch>
          </p:blipFill>
          <p:spPr>
            <a:xfrm>
              <a:off x="9384" y="2206"/>
              <a:ext cx="4235" cy="2914"/>
            </a:xfrm>
            <a:prstGeom prst="rect">
              <a:avLst/>
            </a:prstGeom>
          </p:spPr>
        </p:pic>
        <p:pic>
          <p:nvPicPr>
            <p:cNvPr id="21" name="图片 20"/>
            <p:cNvPicPr>
              <a:picLocks noChangeAspect="1"/>
            </p:cNvPicPr>
            <p:nvPr/>
          </p:nvPicPr>
          <p:blipFill>
            <a:blip r:embed="rId5"/>
            <a:stretch>
              <a:fillRect/>
            </a:stretch>
          </p:blipFill>
          <p:spPr>
            <a:xfrm>
              <a:off x="9384" y="5637"/>
              <a:ext cx="4706" cy="2842"/>
            </a:xfrm>
            <a:prstGeom prst="rect">
              <a:avLst/>
            </a:prstGeom>
          </p:spPr>
        </p:pic>
        <p:pic>
          <p:nvPicPr>
            <p:cNvPr id="23" name="图片 22"/>
            <p:cNvPicPr>
              <a:picLocks noChangeAspect="1"/>
            </p:cNvPicPr>
            <p:nvPr/>
          </p:nvPicPr>
          <p:blipFill>
            <a:blip r:embed="rId6"/>
            <a:stretch>
              <a:fillRect/>
            </a:stretch>
          </p:blipFill>
          <p:spPr>
            <a:xfrm>
              <a:off x="14289" y="1996"/>
              <a:ext cx="3897" cy="3140"/>
            </a:xfrm>
            <a:prstGeom prst="rect">
              <a:avLst/>
            </a:prstGeom>
          </p:spPr>
        </p:pic>
        <p:pic>
          <p:nvPicPr>
            <p:cNvPr id="25" name="图片 24"/>
            <p:cNvPicPr>
              <a:picLocks noChangeAspect="1"/>
            </p:cNvPicPr>
            <p:nvPr/>
          </p:nvPicPr>
          <p:blipFill>
            <a:blip r:embed="rId7"/>
            <a:stretch>
              <a:fillRect/>
            </a:stretch>
          </p:blipFill>
          <p:spPr>
            <a:xfrm>
              <a:off x="14340" y="5451"/>
              <a:ext cx="3794" cy="304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695960" y="976630"/>
            <a:ext cx="10800000" cy="1499235"/>
          </a:xfrm>
          <a:prstGeom prst="rect">
            <a:avLst/>
          </a:prstGeom>
          <a:noFill/>
          <a:ln w="9525">
            <a:noFill/>
          </a:ln>
        </p:spPr>
        <p:txBody>
          <a:bodyPr wrap="square">
            <a:spAutoFit/>
          </a:bodyPr>
          <a:p>
            <a:pPr indent="0" algn="just">
              <a:lnSpc>
                <a:spcPct val="130000"/>
              </a:lnSpc>
              <a:spcBef>
                <a:spcPts val="500"/>
              </a:spcBef>
              <a:buFont typeface="Wingdings" panose="05000000000000000000" pitchFamily="2" charset="2"/>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（二）绕环</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n"/>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以身体某一关节为轴，做移动范围在360°以上的圆形绕动动作，称为绕环。（移动范围大于180°而小于360°，则称为绕）有手臂绕环、腿部绕环和躯干绕环等。</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 手臂大绕环、中绕环和小绕环</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（图14-2-18 ～图14-2-22）</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4" name="组合 3"/>
          <p:cNvGrpSpPr/>
          <p:nvPr/>
        </p:nvGrpSpPr>
        <p:grpSpPr>
          <a:xfrm>
            <a:off x="2238375" y="2606675"/>
            <a:ext cx="7790815" cy="3726180"/>
            <a:chOff x="4023" y="3992"/>
            <a:chExt cx="11612" cy="5965"/>
          </a:xfrm>
        </p:grpSpPr>
        <p:pic>
          <p:nvPicPr>
            <p:cNvPr id="5" name="图片 4"/>
            <p:cNvPicPr>
              <a:picLocks noChangeAspect="1"/>
            </p:cNvPicPr>
            <p:nvPr/>
          </p:nvPicPr>
          <p:blipFill>
            <a:blip r:embed="rId2"/>
            <a:srcRect t="3452"/>
            <a:stretch>
              <a:fillRect/>
            </a:stretch>
          </p:blipFill>
          <p:spPr>
            <a:xfrm>
              <a:off x="5002" y="3992"/>
              <a:ext cx="9195" cy="2815"/>
            </a:xfrm>
            <a:prstGeom prst="rect">
              <a:avLst/>
            </a:prstGeom>
          </p:spPr>
        </p:pic>
        <p:pic>
          <p:nvPicPr>
            <p:cNvPr id="2" name="图片 1"/>
            <p:cNvPicPr>
              <a:picLocks noChangeAspect="1"/>
            </p:cNvPicPr>
            <p:nvPr/>
          </p:nvPicPr>
          <p:blipFill>
            <a:blip r:embed="rId3"/>
            <a:stretch>
              <a:fillRect/>
            </a:stretch>
          </p:blipFill>
          <p:spPr>
            <a:xfrm>
              <a:off x="4023" y="6993"/>
              <a:ext cx="4478" cy="2905"/>
            </a:xfrm>
            <a:prstGeom prst="rect">
              <a:avLst/>
            </a:prstGeom>
          </p:spPr>
        </p:pic>
        <p:pic>
          <p:nvPicPr>
            <p:cNvPr id="3" name="图片 2"/>
            <p:cNvPicPr>
              <a:picLocks noChangeAspect="1"/>
            </p:cNvPicPr>
            <p:nvPr/>
          </p:nvPicPr>
          <p:blipFill>
            <a:blip r:embed="rId4"/>
            <a:stretch>
              <a:fillRect/>
            </a:stretch>
          </p:blipFill>
          <p:spPr>
            <a:xfrm>
              <a:off x="8833" y="6993"/>
              <a:ext cx="6803" cy="296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000"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ppt_x</p:attrName>
                                        </p:attrNameLst>
                                      </p:cBhvr>
                                      <p:tavLst>
                                        <p:tav tm="0">
                                          <p:val>
                                            <p:strVal val="#ppt_x"/>
                                          </p:val>
                                        </p:tav>
                                        <p:tav tm="100000">
                                          <p:val>
                                            <p:strVal val="#ppt_x"/>
                                          </p:val>
                                        </p:tav>
                                      </p:tavLst>
                                    </p:anim>
                                    <p:anim calcmode="lin" valueType="num">
                                      <p:cBhvr>
                                        <p:cTn id="8" dur="1000" fill="hold"/>
                                        <p:tgtEl>
                                          <p:spTgt spid="8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801370" y="2218690"/>
            <a:ext cx="4798695" cy="2395855"/>
          </a:xfrm>
          <a:prstGeom prst="rect">
            <a:avLst/>
          </a:prstGeom>
          <a:noFill/>
          <a:ln w="9525">
            <a:noFill/>
          </a:ln>
        </p:spPr>
        <p:txBody>
          <a:bodyPr wrap="square">
            <a:spAutoFit/>
          </a:bodyPr>
          <a:p>
            <a:pPr indent="0" algn="just" fontAlgn="auto">
              <a:lnSpc>
                <a:spcPct val="130000"/>
              </a:lnSpc>
              <a:spcBef>
                <a:spcPts val="10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 腿部绕环</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（图14-2-23）</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575945" indent="-288290" algn="just" fontAlgn="auto">
              <a:lnSpc>
                <a:spcPct val="130000"/>
              </a:lnSpc>
              <a:spcBef>
                <a:spcPts val="1000"/>
              </a:spcBef>
              <a:buFont typeface="Wingdings" panose="05000000000000000000" charset="0"/>
              <a:buChar char="l"/>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以髋、膝、踝为轴做圆形的绕环动作，如单腿由前经侧向后绕。</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indent="0" algn="just" fontAlgn="auto">
              <a:lnSpc>
                <a:spcPct val="130000"/>
              </a:lnSpc>
              <a:spcBef>
                <a:spcPts val="10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 躯干绕环</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（图14-2-24）</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575945" indent="-288290" algn="just" fontAlgn="auto">
              <a:lnSpc>
                <a:spcPct val="130000"/>
              </a:lnSpc>
              <a:spcBef>
                <a:spcPts val="1000"/>
              </a:spcBef>
              <a:buFont typeface="Wingdings" panose="05000000000000000000" charset="0"/>
              <a:buChar char="l"/>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躯干绕环是上体弯曲的一种动作，有上体向前、向侧、向后弯曲。</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18" name="图片 17"/>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600065" y="1370965"/>
            <a:ext cx="5837555" cy="4471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000"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ppt_x</p:attrName>
                                        </p:attrNameLst>
                                      </p:cBhvr>
                                      <p:tavLst>
                                        <p:tav tm="0">
                                          <p:val>
                                            <p:strVal val="1+#ppt_w/2"/>
                                          </p:val>
                                        </p:tav>
                                        <p:tav tm="100000">
                                          <p:val>
                                            <p:strVal val="#ppt_x"/>
                                          </p:val>
                                        </p:tav>
                                      </p:tavLst>
                                    </p:anim>
                                    <p:anim calcmode="lin" valueType="num">
                                      <p:cBhvr>
                                        <p:cTn id="8" dur="1000" fill="hold"/>
                                        <p:tgtEl>
                                          <p:spTgt spid="8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6522085" y="1076325"/>
            <a:ext cx="4798695" cy="410845"/>
          </a:xfrm>
          <a:prstGeom prst="rect">
            <a:avLst/>
          </a:prstGeom>
          <a:noFill/>
          <a:ln w="9525">
            <a:noFill/>
          </a:ln>
        </p:spPr>
        <p:txBody>
          <a:bodyPr wrap="square">
            <a:spAutoFit/>
          </a:bodyPr>
          <a:p>
            <a:pPr indent="0" algn="just" fontAlgn="auto">
              <a:lnSpc>
                <a:spcPct val="13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4. 练习顺序</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4" name="组合 3"/>
          <p:cNvGrpSpPr/>
          <p:nvPr/>
        </p:nvGrpSpPr>
        <p:grpSpPr>
          <a:xfrm>
            <a:off x="1049655" y="1859915"/>
            <a:ext cx="4739578" cy="5033762"/>
            <a:chOff x="1174" y="2685"/>
            <a:chExt cx="8270" cy="8315"/>
          </a:xfrm>
        </p:grpSpPr>
        <p:sp>
          <p:nvSpPr>
            <p:cNvPr id="38" name="Freeform 37"/>
            <p:cNvSpPr/>
            <p:nvPr>
              <p:custDataLst>
                <p:tags r:id="rId2"/>
              </p:custDataLst>
            </p:nvPr>
          </p:nvSpPr>
          <p:spPr bwMode="auto">
            <a:xfrm>
              <a:off x="3936" y="7025"/>
              <a:ext cx="3041" cy="3975"/>
            </a:xfrm>
            <a:custGeom>
              <a:avLst/>
              <a:gdLst>
                <a:gd name="connsiteX0" fmla="*/ 868073 w 1563664"/>
                <a:gd name="connsiteY0" fmla="*/ 17 h 1946074"/>
                <a:gd name="connsiteX1" fmla="*/ 923882 w 1563664"/>
                <a:gd name="connsiteY1" fmla="*/ 354374 h 1946074"/>
                <a:gd name="connsiteX2" fmla="*/ 960791 w 1563664"/>
                <a:gd name="connsiteY2" fmla="*/ 651592 h 1946074"/>
                <a:gd name="connsiteX3" fmla="*/ 1084786 w 1563664"/>
                <a:gd name="connsiteY3" fmla="*/ 466728 h 1946074"/>
                <a:gd name="connsiteX4" fmla="*/ 1261033 w 1563664"/>
                <a:gd name="connsiteY4" fmla="*/ 104382 h 1946074"/>
                <a:gd name="connsiteX5" fmla="*/ 1229089 w 1563664"/>
                <a:gd name="connsiteY5" fmla="*/ 447109 h 1946074"/>
                <a:gd name="connsiteX6" fmla="*/ 1161570 w 1563664"/>
                <a:gd name="connsiteY6" fmla="*/ 741293 h 1946074"/>
                <a:gd name="connsiteX7" fmla="*/ 1337223 w 1563664"/>
                <a:gd name="connsiteY7" fmla="*/ 585858 h 1946074"/>
                <a:gd name="connsiteX8" fmla="*/ 1561349 w 1563664"/>
                <a:gd name="connsiteY8" fmla="*/ 369745 h 1946074"/>
                <a:gd name="connsiteX9" fmla="*/ 1441578 w 1563664"/>
                <a:gd name="connsiteY9" fmla="*/ 631366 h 1946074"/>
                <a:gd name="connsiteX10" fmla="*/ 1297868 w 1563664"/>
                <a:gd name="connsiteY10" fmla="*/ 952552 h 1946074"/>
                <a:gd name="connsiteX11" fmla="*/ 1168907 w 1563664"/>
                <a:gd name="connsiteY11" fmla="*/ 1509470 h 1946074"/>
                <a:gd name="connsiteX12" fmla="*/ 1146145 w 1563664"/>
                <a:gd name="connsiteY12" fmla="*/ 1904580 h 1946074"/>
                <a:gd name="connsiteX13" fmla="*/ 1144216 w 1563664"/>
                <a:gd name="connsiteY13" fmla="*/ 1946074 h 1946074"/>
                <a:gd name="connsiteX14" fmla="*/ 700729 w 1563664"/>
                <a:gd name="connsiteY14" fmla="*/ 1946074 h 1946074"/>
                <a:gd name="connsiteX15" fmla="*/ 701016 w 1563664"/>
                <a:gd name="connsiteY15" fmla="*/ 1876164 h 1946074"/>
                <a:gd name="connsiteX16" fmla="*/ 668480 w 1563664"/>
                <a:gd name="connsiteY16" fmla="*/ 1492885 h 1946074"/>
                <a:gd name="connsiteX17" fmla="*/ 458436 w 1563664"/>
                <a:gd name="connsiteY17" fmla="*/ 1275559 h 1946074"/>
                <a:gd name="connsiteX18" fmla="*/ 190064 w 1563664"/>
                <a:gd name="connsiteY18" fmla="*/ 1044681 h 1946074"/>
                <a:gd name="connsiteX19" fmla="*/ 31680 w 1563664"/>
                <a:gd name="connsiteY19" fmla="*/ 985015 h 1946074"/>
                <a:gd name="connsiteX20" fmla="*/ 29827 w 1563664"/>
                <a:gd name="connsiteY20" fmla="*/ 879436 h 1946074"/>
                <a:gd name="connsiteX21" fmla="*/ 295086 w 1563664"/>
                <a:gd name="connsiteY21" fmla="*/ 893594 h 1946074"/>
                <a:gd name="connsiteX22" fmla="*/ 559159 w 1563664"/>
                <a:gd name="connsiteY22" fmla="*/ 939608 h 1946074"/>
                <a:gd name="connsiteX23" fmla="*/ 532774 w 1563664"/>
                <a:gd name="connsiteY23" fmla="*/ 583431 h 1946074"/>
                <a:gd name="connsiteX24" fmla="*/ 443095 w 1563664"/>
                <a:gd name="connsiteY24" fmla="*/ 95786 h 1946074"/>
                <a:gd name="connsiteX25" fmla="*/ 623640 w 1563664"/>
                <a:gd name="connsiteY25" fmla="*/ 338395 h 1946074"/>
                <a:gd name="connsiteX26" fmla="*/ 775947 w 1563664"/>
                <a:gd name="connsiteY26" fmla="*/ 641782 h 1946074"/>
                <a:gd name="connsiteX27" fmla="*/ 777800 w 1563664"/>
                <a:gd name="connsiteY27" fmla="*/ 329799 h 1946074"/>
                <a:gd name="connsiteX28" fmla="*/ 868073 w 1563664"/>
                <a:gd name="connsiteY28" fmla="*/ 17 h 19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ysClr val="window" lastClr="FFFFFF">
                <a:lumMod val="75000"/>
              </a:sys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82" name="AutoShape 5"/>
            <p:cNvSpPr/>
            <p:nvPr>
              <p:custDataLst>
                <p:tags r:id="rId3"/>
              </p:custDataLst>
            </p:nvPr>
          </p:nvSpPr>
          <p:spPr bwMode="auto">
            <a:xfrm>
              <a:off x="6499" y="5215"/>
              <a:ext cx="2945" cy="2551"/>
            </a:xfrm>
            <a:custGeom>
              <a:avLst/>
              <a:gdLst/>
              <a:ahLst/>
              <a:cxnLst/>
              <a:rect l="0" t="0" r="r" b="b"/>
              <a:pathLst>
                <a:path w="18559" h="19569">
                  <a:moveTo>
                    <a:pt x="12387" y="18456"/>
                  </a:moveTo>
                  <a:cubicBezTo>
                    <a:pt x="12387" y="18456"/>
                    <a:pt x="16656" y="17192"/>
                    <a:pt x="18101" y="12619"/>
                  </a:cubicBezTo>
                  <a:cubicBezTo>
                    <a:pt x="19547" y="8046"/>
                    <a:pt x="17891" y="568"/>
                    <a:pt x="8359" y="18"/>
                  </a:cubicBezTo>
                  <a:cubicBezTo>
                    <a:pt x="-1180" y="-532"/>
                    <a:pt x="-2053" y="11711"/>
                    <a:pt x="3202" y="16138"/>
                  </a:cubicBezTo>
                  <a:cubicBezTo>
                    <a:pt x="3202" y="16138"/>
                    <a:pt x="2336" y="18053"/>
                    <a:pt x="1011" y="18255"/>
                  </a:cubicBezTo>
                  <a:cubicBezTo>
                    <a:pt x="1019" y="18264"/>
                    <a:pt x="6454" y="21068"/>
                    <a:pt x="12387" y="18456"/>
                  </a:cubicBezTo>
                  <a:close/>
                  <a:moveTo>
                    <a:pt x="12387" y="18456"/>
                  </a:moveTo>
                </a:path>
              </a:pathLst>
            </a:custGeom>
            <a:solidFill>
              <a:srgbClr val="FFC000">
                <a:alpha val="90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5" name="文本框 4"/>
            <p:cNvSpPr txBox="1"/>
            <p:nvPr>
              <p:custDataLst>
                <p:tags r:id="rId4"/>
              </p:custDataLst>
            </p:nvPr>
          </p:nvSpPr>
          <p:spPr>
            <a:xfrm>
              <a:off x="7455" y="5870"/>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dirty="0">
                  <a:latin typeface="微软雅黑" panose="020B0503020204020204" charset="-122"/>
                  <a:cs typeface="+mn-ea"/>
                </a:rPr>
                <a:t>4</a:t>
              </a:r>
              <a:endParaRPr lang="en-US" altLang="zh-CN" sz="4000" dirty="0">
                <a:latin typeface="微软雅黑" panose="020B0503020204020204" charset="-122"/>
                <a:cs typeface="+mn-ea"/>
              </a:endParaRPr>
            </a:p>
          </p:txBody>
        </p:sp>
        <p:sp>
          <p:nvSpPr>
            <p:cNvPr id="68" name="AutoShape 4"/>
            <p:cNvSpPr/>
            <p:nvPr>
              <p:custDataLst>
                <p:tags r:id="rId5"/>
              </p:custDataLst>
            </p:nvPr>
          </p:nvSpPr>
          <p:spPr bwMode="auto">
            <a:xfrm>
              <a:off x="4784" y="3455"/>
              <a:ext cx="3402" cy="3569"/>
            </a:xfrm>
            <a:custGeom>
              <a:avLst/>
              <a:gdLst/>
              <a:ahLst/>
              <a:cxnLst/>
              <a:rect l="0" t="0" r="r" b="b"/>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chemeClr val="accent5"/>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2" name="文本框 1"/>
            <p:cNvSpPr txBox="1"/>
            <p:nvPr>
              <p:custDataLst>
                <p:tags r:id="rId6"/>
              </p:custDataLst>
            </p:nvPr>
          </p:nvSpPr>
          <p:spPr>
            <a:xfrm>
              <a:off x="5969" y="4619"/>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dirty="0">
                  <a:latin typeface="微软雅黑" panose="020B0503020204020204" charset="-122"/>
                  <a:cs typeface="+mn-ea"/>
                </a:rPr>
                <a:t>3</a:t>
              </a:r>
              <a:endParaRPr lang="en-US" altLang="zh-CN" sz="4000" dirty="0">
                <a:latin typeface="微软雅黑" panose="020B0503020204020204" charset="-122"/>
                <a:cs typeface="+mn-ea"/>
              </a:endParaRPr>
            </a:p>
          </p:txBody>
        </p:sp>
        <p:sp>
          <p:nvSpPr>
            <p:cNvPr id="49" name="AutoShape 3"/>
            <p:cNvSpPr/>
            <p:nvPr>
              <p:custDataLst>
                <p:tags r:id="rId7"/>
              </p:custDataLst>
            </p:nvPr>
          </p:nvSpPr>
          <p:spPr bwMode="auto">
            <a:xfrm>
              <a:off x="2005" y="2685"/>
              <a:ext cx="4056" cy="4338"/>
            </a:xfrm>
            <a:custGeom>
              <a:avLst/>
              <a:gdLst/>
              <a:ahLst/>
              <a:cxnLst/>
              <a:rect l="0" t="0" r="r" b="b"/>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ED7D31">
                <a:alpha val="82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8"/>
              </p:custDataLst>
            </p:nvPr>
          </p:nvSpPr>
          <p:spPr>
            <a:xfrm>
              <a:off x="3517" y="4233"/>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dirty="0">
                  <a:latin typeface="微软雅黑" panose="020B0503020204020204" charset="-122"/>
                  <a:cs typeface="+mn-ea"/>
                </a:rPr>
                <a:t>2</a:t>
              </a:r>
              <a:endParaRPr lang="en-US" altLang="zh-CN" sz="4000" dirty="0">
                <a:latin typeface="微软雅黑" panose="020B0503020204020204" charset="-122"/>
                <a:cs typeface="+mn-ea"/>
              </a:endParaRPr>
            </a:p>
          </p:txBody>
        </p:sp>
        <p:sp>
          <p:nvSpPr>
            <p:cNvPr id="41" name="AutoShape 2"/>
            <p:cNvSpPr/>
            <p:nvPr>
              <p:custDataLst>
                <p:tags r:id="rId9"/>
              </p:custDataLst>
            </p:nvPr>
          </p:nvSpPr>
          <p:spPr bwMode="auto">
            <a:xfrm>
              <a:off x="1174" y="5998"/>
              <a:ext cx="2709" cy="2523"/>
            </a:xfrm>
            <a:custGeom>
              <a:avLst/>
              <a:gdLst/>
              <a:ahLst/>
              <a:cxnLst/>
              <a:rect l="0" t="0" r="r" b="b"/>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295DAB"/>
            </a:solidFill>
            <a:ln>
              <a:noFill/>
            </a:ln>
          </p:spPr>
          <p:txBody>
            <a:bodyPr vert="horz" wrap="square" lIns="90000" tIns="46800" rIns="90000" bIns="46800">
              <a:normAutofit/>
            </a:bodyPr>
            <a:lstStyle/>
            <a:p>
              <a:pPr algn="ctr"/>
              <a:endParaRPr lang="en-US" sz="9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10"/>
              </p:custDataLst>
            </p:nvPr>
          </p:nvSpPr>
          <p:spPr>
            <a:xfrm>
              <a:off x="2013" y="6638"/>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dirty="0">
                  <a:latin typeface="微软雅黑" panose="020B0503020204020204" charset="-122"/>
                  <a:cs typeface="+mn-ea"/>
                </a:rPr>
                <a:t>1</a:t>
              </a:r>
              <a:endParaRPr lang="en-US" altLang="zh-CN" sz="4000" dirty="0">
                <a:latin typeface="微软雅黑" panose="020B0503020204020204" charset="-122"/>
                <a:cs typeface="+mn-ea"/>
              </a:endParaRPr>
            </a:p>
          </p:txBody>
        </p:sp>
      </p:grpSp>
      <p:sp>
        <p:nvSpPr>
          <p:cNvPr id="15" name="TextBox 135"/>
          <p:cNvSpPr txBox="1"/>
          <p:nvPr>
            <p:custDataLst>
              <p:tags r:id="rId11"/>
            </p:custDataLst>
          </p:nvPr>
        </p:nvSpPr>
        <p:spPr>
          <a:xfrm>
            <a:off x="6746875" y="2524125"/>
            <a:ext cx="4422775" cy="523240"/>
          </a:xfrm>
          <a:prstGeom prst="rect">
            <a:avLst/>
          </a:prstGeom>
          <a:noFill/>
        </p:spPr>
        <p:txBody>
          <a:bodyPr vert="horz" wrap="square" lIns="90000" tIns="46800" rIns="90000" bIns="0" rtlCol="0" anchor="b" anchorCtr="0"/>
          <a:lstStyle/>
          <a:p>
            <a:pPr>
              <a:lnSpc>
                <a:spcPct val="120000"/>
              </a:lnSpc>
              <a:spcAft>
                <a:spcPts val="1600"/>
              </a:spcAft>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单手扶把做慢速度及小幅度摆动和绕环练习，体会正确的动作要领。</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 name="Oval 137"/>
          <p:cNvSpPr/>
          <p:nvPr>
            <p:custDataLst>
              <p:tags r:id="rId12"/>
            </p:custDataLst>
          </p:nvPr>
        </p:nvSpPr>
        <p:spPr>
          <a:xfrm>
            <a:off x="6162293" y="2534556"/>
            <a:ext cx="513160" cy="513294"/>
          </a:xfrm>
          <a:prstGeom prst="ellipse">
            <a:avLst/>
          </a:prstGeom>
          <a:solidFill>
            <a:srgbClr val="4472C4"/>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9" name="组合 8"/>
          <p:cNvGrpSpPr/>
          <p:nvPr>
            <p:custDataLst>
              <p:tags r:id="rId13"/>
            </p:custDataLst>
          </p:nvPr>
        </p:nvGrpSpPr>
        <p:grpSpPr>
          <a:xfrm>
            <a:off x="6262588" y="2661892"/>
            <a:ext cx="315972" cy="258060"/>
            <a:chOff x="6262588" y="2661892"/>
            <a:chExt cx="315972" cy="258060"/>
          </a:xfrm>
        </p:grpSpPr>
        <p:sp>
          <p:nvSpPr>
            <p:cNvPr id="19" name="Freeform 457"/>
            <p:cNvSpPr>
              <a:spLocks noChangeArrowheads="1"/>
            </p:cNvSpPr>
            <p:nvPr>
              <p:custDataLst>
                <p:tags r:id="rId14"/>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25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0" name="Freeform 458"/>
            <p:cNvSpPr>
              <a:spLocks noChangeArrowheads="1"/>
            </p:cNvSpPr>
            <p:nvPr>
              <p:custDataLst>
                <p:tags r:id="rId15"/>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1" name="Freeform 459"/>
            <p:cNvSpPr>
              <a:spLocks noChangeArrowheads="1"/>
            </p:cNvSpPr>
            <p:nvPr>
              <p:custDataLst>
                <p:tags r:id="rId16"/>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23" name="TextBox 144"/>
          <p:cNvSpPr txBox="1"/>
          <p:nvPr>
            <p:custDataLst>
              <p:tags r:id="rId17"/>
            </p:custDataLst>
          </p:nvPr>
        </p:nvSpPr>
        <p:spPr>
          <a:xfrm>
            <a:off x="6746875" y="3510280"/>
            <a:ext cx="4422775" cy="396240"/>
          </a:xfrm>
          <a:prstGeom prst="rect">
            <a:avLst/>
          </a:prstGeom>
          <a:noFill/>
        </p:spPr>
        <p:txBody>
          <a:bodyPr vert="horz" wrap="square" lIns="90000" tIns="46800" rIns="90000" bIns="0" rtlCol="0" anchor="b" anchorCtr="0">
            <a:normAutofit/>
          </a:bodyPr>
          <a:lstStyle/>
          <a:p>
            <a:pPr>
              <a:lnSpc>
                <a:spcPct val="120000"/>
              </a:lnSpc>
              <a:spcAft>
                <a:spcPts val="1600"/>
              </a:spcAft>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离把小幅度动作练习。</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5" name="Oval 146"/>
          <p:cNvSpPr/>
          <p:nvPr>
            <p:custDataLst>
              <p:tags r:id="rId18"/>
            </p:custDataLst>
          </p:nvPr>
        </p:nvSpPr>
        <p:spPr>
          <a:xfrm>
            <a:off x="6162293" y="3510560"/>
            <a:ext cx="513160" cy="513294"/>
          </a:xfrm>
          <a:prstGeom prst="ellipse">
            <a:avLst/>
          </a:prstGeom>
          <a:solidFill>
            <a:srgbClr val="ED7D31"/>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26" name="组合 25"/>
          <p:cNvGrpSpPr/>
          <p:nvPr>
            <p:custDataLst>
              <p:tags r:id="rId19"/>
            </p:custDataLst>
          </p:nvPr>
        </p:nvGrpSpPr>
        <p:grpSpPr>
          <a:xfrm>
            <a:off x="6250619" y="3592819"/>
            <a:ext cx="345639" cy="346814"/>
            <a:chOff x="6250619" y="3440419"/>
            <a:chExt cx="345639" cy="346814"/>
          </a:xfrm>
        </p:grpSpPr>
        <p:sp>
          <p:nvSpPr>
            <p:cNvPr id="27" name="Freeform 826"/>
            <p:cNvSpPr>
              <a:spLocks noChangeArrowheads="1"/>
            </p:cNvSpPr>
            <p:nvPr>
              <p:custDataLst>
                <p:tags r:id="rId20"/>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90000" tIns="46800" rIns="90000" bIns="46800" anchor="ctr">
              <a:normAutofit/>
            </a:bodyPr>
            <a:lstStyle/>
            <a:p>
              <a:endParaRPr lang="en-US" sz="900">
                <a:latin typeface="微软雅黑" panose="020B0503020204020204" charset="-122"/>
                <a:ea typeface="微软雅黑" panose="020B0503020204020204" charset="-122"/>
                <a:sym typeface="Arial" panose="020B0604020202020204" pitchFamily="34" charset="0"/>
              </a:endParaRPr>
            </a:p>
          </p:txBody>
        </p:sp>
        <p:sp>
          <p:nvSpPr>
            <p:cNvPr id="28" name="Freeform 827"/>
            <p:cNvSpPr>
              <a:spLocks noChangeArrowheads="1"/>
            </p:cNvSpPr>
            <p:nvPr>
              <p:custDataLst>
                <p:tags r:id="rId21"/>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9" name="Freeform 828"/>
            <p:cNvSpPr>
              <a:spLocks noChangeArrowheads="1"/>
            </p:cNvSpPr>
            <p:nvPr>
              <p:custDataLst>
                <p:tags r:id="rId22"/>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0" name="Freeform 829"/>
            <p:cNvSpPr>
              <a:spLocks noChangeArrowheads="1"/>
            </p:cNvSpPr>
            <p:nvPr>
              <p:custDataLst>
                <p:tags r:id="rId23"/>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1" name="Freeform 830"/>
            <p:cNvSpPr>
              <a:spLocks noChangeArrowheads="1"/>
            </p:cNvSpPr>
            <p:nvPr>
              <p:custDataLst>
                <p:tags r:id="rId24"/>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2" name="Freeform 831"/>
            <p:cNvSpPr>
              <a:spLocks noChangeArrowheads="1"/>
            </p:cNvSpPr>
            <p:nvPr>
              <p:custDataLst>
                <p:tags r:id="rId25"/>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34" name="TextBox 147"/>
          <p:cNvSpPr txBox="1"/>
          <p:nvPr>
            <p:custDataLst>
              <p:tags r:id="rId26"/>
            </p:custDataLst>
          </p:nvPr>
        </p:nvSpPr>
        <p:spPr>
          <a:xfrm>
            <a:off x="6746875" y="4486275"/>
            <a:ext cx="4422775" cy="449580"/>
          </a:xfrm>
          <a:prstGeom prst="rect">
            <a:avLst/>
          </a:prstGeom>
          <a:noFill/>
        </p:spPr>
        <p:txBody>
          <a:bodyPr vert="horz" wrap="square" lIns="90000" tIns="46800" rIns="90000" bIns="0" rtlCol="0" anchor="b" anchorCtr="0"/>
          <a:lstStyle/>
          <a:p>
            <a:pPr>
              <a:lnSpc>
                <a:spcPct val="120000"/>
              </a:lnSpc>
              <a:spcAft>
                <a:spcPts val="1600"/>
              </a:spcAft>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离把完整练习，幅度由小到大，左、右交替进行。</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6" name="Oval 149"/>
          <p:cNvSpPr/>
          <p:nvPr>
            <p:custDataLst>
              <p:tags r:id="rId27"/>
            </p:custDataLst>
          </p:nvPr>
        </p:nvSpPr>
        <p:spPr>
          <a:xfrm>
            <a:off x="6162293" y="4486564"/>
            <a:ext cx="513160" cy="513294"/>
          </a:xfrm>
          <a:prstGeom prst="ellipse">
            <a:avLst/>
          </a:prstGeom>
          <a:solidFill>
            <a:schemeClr val="accent5"/>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37" name="组合 36"/>
          <p:cNvGrpSpPr/>
          <p:nvPr>
            <p:custDataLst>
              <p:tags r:id="rId28"/>
            </p:custDataLst>
          </p:nvPr>
        </p:nvGrpSpPr>
        <p:grpSpPr>
          <a:xfrm>
            <a:off x="6272899" y="4592665"/>
            <a:ext cx="300512" cy="300528"/>
            <a:chOff x="6272899" y="4287865"/>
            <a:chExt cx="300512" cy="300528"/>
          </a:xfrm>
        </p:grpSpPr>
        <p:sp>
          <p:nvSpPr>
            <p:cNvPr id="39" name="Line 287"/>
            <p:cNvSpPr>
              <a:spLocks noChangeShapeType="1"/>
            </p:cNvSpPr>
            <p:nvPr>
              <p:custDataLst>
                <p:tags r:id="rId29"/>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0" name="Line 288"/>
            <p:cNvSpPr>
              <a:spLocks noChangeShapeType="1"/>
            </p:cNvSpPr>
            <p:nvPr>
              <p:custDataLst>
                <p:tags r:id="rId30"/>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2" name="Line 289"/>
            <p:cNvSpPr>
              <a:spLocks noChangeShapeType="1"/>
            </p:cNvSpPr>
            <p:nvPr>
              <p:custDataLst>
                <p:tags r:id="rId31"/>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3" name="Line 290"/>
            <p:cNvSpPr>
              <a:spLocks noChangeShapeType="1"/>
            </p:cNvSpPr>
            <p:nvPr>
              <p:custDataLst>
                <p:tags r:id="rId32"/>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4" name="Line 291"/>
            <p:cNvSpPr>
              <a:spLocks noChangeShapeType="1"/>
            </p:cNvSpPr>
            <p:nvPr>
              <p:custDataLst>
                <p:tags r:id="rId33"/>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5" name="Line 292"/>
            <p:cNvSpPr>
              <a:spLocks noChangeShapeType="1"/>
            </p:cNvSpPr>
            <p:nvPr>
              <p:custDataLst>
                <p:tags r:id="rId34"/>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6" name="Line 293"/>
            <p:cNvSpPr>
              <a:spLocks noChangeShapeType="1"/>
            </p:cNvSpPr>
            <p:nvPr>
              <p:custDataLst>
                <p:tags r:id="rId35"/>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7" name="Line 294"/>
            <p:cNvSpPr>
              <a:spLocks noChangeShapeType="1"/>
            </p:cNvSpPr>
            <p:nvPr>
              <p:custDataLst>
                <p:tags r:id="rId36"/>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8" name="Line 295"/>
            <p:cNvSpPr>
              <a:spLocks noChangeShapeType="1"/>
            </p:cNvSpPr>
            <p:nvPr>
              <p:custDataLst>
                <p:tags r:id="rId37"/>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0" name="Line 296"/>
            <p:cNvSpPr>
              <a:spLocks noChangeShapeType="1"/>
            </p:cNvSpPr>
            <p:nvPr>
              <p:custDataLst>
                <p:tags r:id="rId38"/>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52" name="TextBox 138"/>
          <p:cNvSpPr txBox="1"/>
          <p:nvPr>
            <p:custDataLst>
              <p:tags r:id="rId39"/>
            </p:custDataLst>
          </p:nvPr>
        </p:nvSpPr>
        <p:spPr>
          <a:xfrm>
            <a:off x="6746875" y="5462270"/>
            <a:ext cx="4422775" cy="396240"/>
          </a:xfrm>
          <a:prstGeom prst="rect">
            <a:avLst/>
          </a:prstGeom>
          <a:noFill/>
        </p:spPr>
        <p:txBody>
          <a:bodyPr vert="horz" wrap="square" lIns="90000" tIns="46800" rIns="90000" bIns="0" rtlCol="0" anchor="b" anchorCtr="0">
            <a:normAutofit/>
          </a:bodyPr>
          <a:lstStyle/>
          <a:p>
            <a:pPr>
              <a:lnSpc>
                <a:spcPct val="120000"/>
              </a:lnSpc>
              <a:spcAft>
                <a:spcPts val="1600"/>
              </a:spcAft>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结合各种身体动作和步法进行练习。</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4" name="Oval 140"/>
          <p:cNvSpPr/>
          <p:nvPr>
            <p:custDataLst>
              <p:tags r:id="rId40"/>
            </p:custDataLst>
          </p:nvPr>
        </p:nvSpPr>
        <p:spPr>
          <a:xfrm>
            <a:off x="6162293" y="5466378"/>
            <a:ext cx="513160" cy="513294"/>
          </a:xfrm>
          <a:prstGeom prst="ellipse">
            <a:avLst/>
          </a:prstGeom>
          <a:solidFill>
            <a:srgbClr val="FFC000"/>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55" name="组合 54"/>
          <p:cNvGrpSpPr/>
          <p:nvPr>
            <p:custDataLst>
              <p:tags r:id="rId41"/>
            </p:custDataLst>
          </p:nvPr>
        </p:nvGrpSpPr>
        <p:grpSpPr>
          <a:xfrm>
            <a:off x="6298800" y="5623023"/>
            <a:ext cx="247253" cy="202086"/>
            <a:chOff x="6298800" y="5165823"/>
            <a:chExt cx="247253" cy="202086"/>
          </a:xfrm>
        </p:grpSpPr>
        <p:sp>
          <p:nvSpPr>
            <p:cNvPr id="56" name="Freeform 668"/>
            <p:cNvSpPr>
              <a:spLocks noChangeArrowheads="1"/>
            </p:cNvSpPr>
            <p:nvPr>
              <p:custDataLst>
                <p:tags r:id="rId42"/>
              </p:custDataLst>
            </p:nvPr>
          </p:nvSpPr>
          <p:spPr bwMode="auto">
            <a:xfrm>
              <a:off x="6320978" y="5322727"/>
              <a:ext cx="45179" cy="45182"/>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7" name="Freeform 669"/>
            <p:cNvSpPr>
              <a:spLocks noChangeArrowheads="1"/>
            </p:cNvSpPr>
            <p:nvPr>
              <p:custDataLst>
                <p:tags r:id="rId43"/>
              </p:custDataLst>
            </p:nvPr>
          </p:nvSpPr>
          <p:spPr bwMode="auto">
            <a:xfrm>
              <a:off x="6477052" y="5322727"/>
              <a:ext cx="45179" cy="45182"/>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8" name="Freeform 670"/>
            <p:cNvSpPr>
              <a:spLocks noChangeArrowheads="1"/>
            </p:cNvSpPr>
            <p:nvPr>
              <p:custDataLst>
                <p:tags r:id="rId44"/>
              </p:custDataLst>
            </p:nvPr>
          </p:nvSpPr>
          <p:spPr bwMode="auto">
            <a:xfrm>
              <a:off x="6298800" y="5165823"/>
              <a:ext cx="246432" cy="179085"/>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ysClr val="window" lastClr="FFFFFF"/>
              </a:solidFill>
              <a:round/>
            </a:ln>
            <a:effectLst/>
          </p:spPr>
          <p:txBody>
            <a:bodyPr vert="horz" wrap="square" lIns="90000" tIns="46800" rIns="90000" bIns="46800">
              <a:normAutofit fontScale="5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9" name="Line 671"/>
            <p:cNvSpPr>
              <a:spLocks noChangeShapeType="1"/>
            </p:cNvSpPr>
            <p:nvPr>
              <p:custDataLst>
                <p:tags r:id="rId45"/>
              </p:custDataLst>
            </p:nvPr>
          </p:nvSpPr>
          <p:spPr bwMode="auto">
            <a:xfrm>
              <a:off x="6365336" y="5344907"/>
              <a:ext cx="111716" cy="82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60" name="Line 672"/>
            <p:cNvSpPr>
              <a:spLocks noChangeShapeType="1"/>
            </p:cNvSpPr>
            <p:nvPr>
              <p:custDataLst>
                <p:tags r:id="rId46"/>
              </p:custDataLst>
            </p:nvPr>
          </p:nvSpPr>
          <p:spPr bwMode="auto">
            <a:xfrm>
              <a:off x="6466374" y="5210183"/>
              <a:ext cx="821" cy="134724"/>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61" name="Line 673"/>
            <p:cNvSpPr>
              <a:spLocks noChangeShapeType="1"/>
            </p:cNvSpPr>
            <p:nvPr>
              <p:custDataLst>
                <p:tags r:id="rId47"/>
              </p:custDataLst>
            </p:nvPr>
          </p:nvSpPr>
          <p:spPr bwMode="auto">
            <a:xfrm flipH="1">
              <a:off x="6465552" y="5278367"/>
              <a:ext cx="80501" cy="821"/>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202"/>
                                        </p:tgtEl>
                                        <p:attrNameLst>
                                          <p:attrName>style.visibility</p:attrName>
                                        </p:attrNameLst>
                                      </p:cBhvr>
                                      <p:to>
                                        <p:strVal val="visible"/>
                                      </p:to>
                                    </p:set>
                                    <p:anim calcmode="lin" valueType="num">
                                      <p:cBhvr>
                                        <p:cTn id="7" dur="500" fill="hold"/>
                                        <p:tgtEl>
                                          <p:spTgt spid="8202"/>
                                        </p:tgtEl>
                                        <p:attrNameLst>
                                          <p:attrName>ppt_x</p:attrName>
                                        </p:attrNameLst>
                                      </p:cBhvr>
                                      <p:tavLst>
                                        <p:tav tm="0">
                                          <p:val>
                                            <p:strVal val="#ppt_x"/>
                                          </p:val>
                                        </p:tav>
                                        <p:tav tm="100000">
                                          <p:val>
                                            <p:strVal val="#ppt_x"/>
                                          </p:val>
                                        </p:tav>
                                      </p:tavLst>
                                    </p:anim>
                                    <p:anim calcmode="lin" valueType="num">
                                      <p:cBhvr>
                                        <p:cTn id="8" dur="500" fill="hold"/>
                                        <p:tgtEl>
                                          <p:spTgt spid="8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695960" y="1504950"/>
            <a:ext cx="10800000" cy="1499235"/>
          </a:xfrm>
          <a:prstGeom prst="rect">
            <a:avLst/>
          </a:prstGeom>
          <a:noFill/>
          <a:ln w="9525">
            <a:noFill/>
          </a:ln>
        </p:spPr>
        <p:txBody>
          <a:bodyPr wrap="square">
            <a:spAutoFit/>
          </a:bodyPr>
          <a:p>
            <a:pPr indent="0" algn="just">
              <a:lnSpc>
                <a:spcPct val="130000"/>
              </a:lnSpc>
              <a:spcBef>
                <a:spcPts val="500"/>
              </a:spcBef>
              <a:buFont typeface="Wingdings" panose="05000000000000000000" pitchFamily="2" charset="2"/>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（一）手臂波浪</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n"/>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以它包括上下波浪、前后波浪、内波浪，分为大波浪、中波浪、小波浪。</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 动作方法与要求：</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以肩带动肘，腕稍屈，手指放松下垂后稍下压，肘、腕、指各关节依次伸直至侧举，动作圆滑、连贯、舒展。（图14-2-25）</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文本框 1"/>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四、波浪练习</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2"/>
          <a:stretch>
            <a:fillRect/>
          </a:stretch>
        </p:blipFill>
        <p:spPr>
          <a:xfrm>
            <a:off x="2474595" y="3439795"/>
            <a:ext cx="7391400" cy="2486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000"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ppt_x</p:attrName>
                                        </p:attrNameLst>
                                      </p:cBhvr>
                                      <p:tavLst>
                                        <p:tav tm="0">
                                          <p:val>
                                            <p:strVal val="0-#ppt_w/2"/>
                                          </p:val>
                                        </p:tav>
                                        <p:tav tm="100000">
                                          <p:val>
                                            <p:strVal val="#ppt_x"/>
                                          </p:val>
                                        </p:tav>
                                      </p:tavLst>
                                    </p:anim>
                                    <p:anim calcmode="lin" valueType="num">
                                      <p:cBhvr>
                                        <p:cTn id="8" dur="1000" fill="hold"/>
                                        <p:tgtEl>
                                          <p:spTgt spid="8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706755" y="2199005"/>
            <a:ext cx="5300980" cy="2684780"/>
          </a:xfrm>
          <a:prstGeom prst="rect">
            <a:avLst/>
          </a:prstGeom>
          <a:noFill/>
          <a:ln w="9525">
            <a:noFill/>
          </a:ln>
        </p:spPr>
        <p:txBody>
          <a:bodyPr wrap="square">
            <a:spAutoFit/>
          </a:bodyPr>
          <a:p>
            <a:pPr indent="0" algn="just" fontAlgn="auto">
              <a:lnSpc>
                <a:spcPct val="130000"/>
              </a:lnSpc>
              <a:spcBef>
                <a:spcPts val="1000"/>
              </a:spcBef>
              <a:buFont typeface="Wingdings" panose="05000000000000000000" pitchFamily="2" charset="2"/>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（二）身体波浪</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30000"/>
              </a:lnSpc>
              <a:spcBef>
                <a:spcPts val="1000"/>
              </a:spcBef>
              <a:buFont typeface="Wingdings" panose="05000000000000000000" charset="0"/>
              <a:buChar char="n"/>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身体波浪有躯干波浪和全身波浪。全身波浪又分向前、向后、向侧波浪。</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40000"/>
              </a:lnSpc>
              <a:spcBef>
                <a:spcPts val="10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 躯干波浪：</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由腰髋部开始经胸、颈依次前挺，上体逐渐前倾90°，背成凹形。接着由腰经颈依次弯曲至含胸低头，背成凸形，上体逐渐抬起。（图14-2-26、图14-2-27）</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6240780" y="1868170"/>
            <a:ext cx="5009515" cy="4140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000"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ppt_x</p:attrName>
                                        </p:attrNameLst>
                                      </p:cBhvr>
                                      <p:tavLst>
                                        <p:tav tm="0">
                                          <p:val>
                                            <p:strVal val="#ppt_x"/>
                                          </p:val>
                                        </p:tav>
                                        <p:tav tm="100000">
                                          <p:val>
                                            <p:strVal val="#ppt_x"/>
                                          </p:val>
                                        </p:tav>
                                      </p:tavLst>
                                    </p:anim>
                                    <p:anim calcmode="lin" valueType="num">
                                      <p:cBhvr>
                                        <p:cTn id="8" dur="1000" fill="hold"/>
                                        <p:tgtEl>
                                          <p:spTgt spid="8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738505" y="1697990"/>
            <a:ext cx="6212205" cy="3675380"/>
          </a:xfrm>
          <a:prstGeom prst="rect">
            <a:avLst/>
          </a:prstGeom>
          <a:noFill/>
          <a:ln w="9525">
            <a:noFill/>
          </a:ln>
        </p:spPr>
        <p:txBody>
          <a:bodyPr wrap="square">
            <a:spAutoFit/>
          </a:bodyPr>
          <a:p>
            <a:pPr marL="360045" indent="-360045" algn="just" fontAlgn="auto">
              <a:lnSpc>
                <a:spcPct val="130000"/>
              </a:lnSpc>
              <a:spcBef>
                <a:spcPts val="10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 全身波浪</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indent="-360045" algn="just" fontAlgn="auto">
              <a:lnSpc>
                <a:spcPct val="130000"/>
              </a:lnSpc>
              <a:spcBef>
                <a:spcPts val="10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（1）身体向前波浪: </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屈膝半蹲，含胸低头开始，踝、膝、髋、腰、胸、颈、头依次向前挺出，两臂经前向后摆至上举 。（图14-2-28）</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indent="-360045" algn="just" fontAlgn="auto">
              <a:lnSpc>
                <a:spcPct val="130000"/>
              </a:lnSpc>
              <a:spcBef>
                <a:spcPts val="10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（2）身体向后波浪:</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两臂上举，上体后屈开始，膝、髋、腰、胸、颈、头依次弯曲，向后拱起，使背部成弓形，两臂经后下摆至前举。（图14-2-29）</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indent="-360045" algn="just" fontAlgn="auto">
              <a:lnSpc>
                <a:spcPct val="130000"/>
              </a:lnSpc>
              <a:spcBef>
                <a:spcPts val="10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（3）身体向侧波浪：</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上体左侧屈开始，移重心经两腿半蹲姿势，接着从膝、髋、腰、胸、头向右前方依次挺起。（如图14-2-30）</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277100" y="708025"/>
            <a:ext cx="3822065" cy="2033270"/>
          </a:xfrm>
          <a:prstGeom prst="rect">
            <a:avLst/>
          </a:prstGeom>
        </p:spPr>
      </p:pic>
      <p:pic>
        <p:nvPicPr>
          <p:cNvPr id="5" name="图片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275830" y="2595880"/>
            <a:ext cx="4157980" cy="2081530"/>
          </a:xfrm>
          <a:prstGeom prst="rect">
            <a:avLst/>
          </a:prstGeom>
        </p:spPr>
      </p:pic>
      <p:pic>
        <p:nvPicPr>
          <p:cNvPr id="7" name="图片 6"/>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7276465" y="4804410"/>
            <a:ext cx="3956685" cy="1786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000"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ppt_x</p:attrName>
                                        </p:attrNameLst>
                                      </p:cBhvr>
                                      <p:tavLst>
                                        <p:tav tm="0">
                                          <p:val>
                                            <p:strVal val="#ppt_x"/>
                                          </p:val>
                                        </p:tav>
                                        <p:tav tm="100000">
                                          <p:val>
                                            <p:strVal val="#ppt_x"/>
                                          </p:val>
                                        </p:tav>
                                      </p:tavLst>
                                    </p:anim>
                                    <p:anim calcmode="lin" valueType="num">
                                      <p:cBhvr>
                                        <p:cTn id="8" dur="1000" fill="hold"/>
                                        <p:tgtEl>
                                          <p:spTgt spid="8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6573520" y="1339850"/>
            <a:ext cx="4798695" cy="410845"/>
          </a:xfrm>
          <a:prstGeom prst="rect">
            <a:avLst/>
          </a:prstGeom>
          <a:noFill/>
          <a:ln w="9525">
            <a:noFill/>
          </a:ln>
        </p:spPr>
        <p:txBody>
          <a:bodyPr wrap="square">
            <a:spAutoFit/>
          </a:bodyPr>
          <a:p>
            <a:pPr indent="0" algn="just" fontAlgn="auto">
              <a:lnSpc>
                <a:spcPct val="13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 练习顺序</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4" name="组合 3"/>
          <p:cNvGrpSpPr/>
          <p:nvPr/>
        </p:nvGrpSpPr>
        <p:grpSpPr>
          <a:xfrm>
            <a:off x="1049655" y="1859915"/>
            <a:ext cx="4739578" cy="5033762"/>
            <a:chOff x="1174" y="2685"/>
            <a:chExt cx="8270" cy="8315"/>
          </a:xfrm>
        </p:grpSpPr>
        <p:sp>
          <p:nvSpPr>
            <p:cNvPr id="38" name="Freeform 37"/>
            <p:cNvSpPr/>
            <p:nvPr>
              <p:custDataLst>
                <p:tags r:id="rId2"/>
              </p:custDataLst>
            </p:nvPr>
          </p:nvSpPr>
          <p:spPr bwMode="auto">
            <a:xfrm>
              <a:off x="3936" y="7025"/>
              <a:ext cx="3041" cy="3975"/>
            </a:xfrm>
            <a:custGeom>
              <a:avLst/>
              <a:gdLst>
                <a:gd name="connsiteX0" fmla="*/ 868073 w 1563664"/>
                <a:gd name="connsiteY0" fmla="*/ 17 h 1946074"/>
                <a:gd name="connsiteX1" fmla="*/ 923882 w 1563664"/>
                <a:gd name="connsiteY1" fmla="*/ 354374 h 1946074"/>
                <a:gd name="connsiteX2" fmla="*/ 960791 w 1563664"/>
                <a:gd name="connsiteY2" fmla="*/ 651592 h 1946074"/>
                <a:gd name="connsiteX3" fmla="*/ 1084786 w 1563664"/>
                <a:gd name="connsiteY3" fmla="*/ 466728 h 1946074"/>
                <a:gd name="connsiteX4" fmla="*/ 1261033 w 1563664"/>
                <a:gd name="connsiteY4" fmla="*/ 104382 h 1946074"/>
                <a:gd name="connsiteX5" fmla="*/ 1229089 w 1563664"/>
                <a:gd name="connsiteY5" fmla="*/ 447109 h 1946074"/>
                <a:gd name="connsiteX6" fmla="*/ 1161570 w 1563664"/>
                <a:gd name="connsiteY6" fmla="*/ 741293 h 1946074"/>
                <a:gd name="connsiteX7" fmla="*/ 1337223 w 1563664"/>
                <a:gd name="connsiteY7" fmla="*/ 585858 h 1946074"/>
                <a:gd name="connsiteX8" fmla="*/ 1561349 w 1563664"/>
                <a:gd name="connsiteY8" fmla="*/ 369745 h 1946074"/>
                <a:gd name="connsiteX9" fmla="*/ 1441578 w 1563664"/>
                <a:gd name="connsiteY9" fmla="*/ 631366 h 1946074"/>
                <a:gd name="connsiteX10" fmla="*/ 1297868 w 1563664"/>
                <a:gd name="connsiteY10" fmla="*/ 952552 h 1946074"/>
                <a:gd name="connsiteX11" fmla="*/ 1168907 w 1563664"/>
                <a:gd name="connsiteY11" fmla="*/ 1509470 h 1946074"/>
                <a:gd name="connsiteX12" fmla="*/ 1146145 w 1563664"/>
                <a:gd name="connsiteY12" fmla="*/ 1904580 h 1946074"/>
                <a:gd name="connsiteX13" fmla="*/ 1144216 w 1563664"/>
                <a:gd name="connsiteY13" fmla="*/ 1946074 h 1946074"/>
                <a:gd name="connsiteX14" fmla="*/ 700729 w 1563664"/>
                <a:gd name="connsiteY14" fmla="*/ 1946074 h 1946074"/>
                <a:gd name="connsiteX15" fmla="*/ 701016 w 1563664"/>
                <a:gd name="connsiteY15" fmla="*/ 1876164 h 1946074"/>
                <a:gd name="connsiteX16" fmla="*/ 668480 w 1563664"/>
                <a:gd name="connsiteY16" fmla="*/ 1492885 h 1946074"/>
                <a:gd name="connsiteX17" fmla="*/ 458436 w 1563664"/>
                <a:gd name="connsiteY17" fmla="*/ 1275559 h 1946074"/>
                <a:gd name="connsiteX18" fmla="*/ 190064 w 1563664"/>
                <a:gd name="connsiteY18" fmla="*/ 1044681 h 1946074"/>
                <a:gd name="connsiteX19" fmla="*/ 31680 w 1563664"/>
                <a:gd name="connsiteY19" fmla="*/ 985015 h 1946074"/>
                <a:gd name="connsiteX20" fmla="*/ 29827 w 1563664"/>
                <a:gd name="connsiteY20" fmla="*/ 879436 h 1946074"/>
                <a:gd name="connsiteX21" fmla="*/ 295086 w 1563664"/>
                <a:gd name="connsiteY21" fmla="*/ 893594 h 1946074"/>
                <a:gd name="connsiteX22" fmla="*/ 559159 w 1563664"/>
                <a:gd name="connsiteY22" fmla="*/ 939608 h 1946074"/>
                <a:gd name="connsiteX23" fmla="*/ 532774 w 1563664"/>
                <a:gd name="connsiteY23" fmla="*/ 583431 h 1946074"/>
                <a:gd name="connsiteX24" fmla="*/ 443095 w 1563664"/>
                <a:gd name="connsiteY24" fmla="*/ 95786 h 1946074"/>
                <a:gd name="connsiteX25" fmla="*/ 623640 w 1563664"/>
                <a:gd name="connsiteY25" fmla="*/ 338395 h 1946074"/>
                <a:gd name="connsiteX26" fmla="*/ 775947 w 1563664"/>
                <a:gd name="connsiteY26" fmla="*/ 641782 h 1946074"/>
                <a:gd name="connsiteX27" fmla="*/ 777800 w 1563664"/>
                <a:gd name="connsiteY27" fmla="*/ 329799 h 1946074"/>
                <a:gd name="connsiteX28" fmla="*/ 868073 w 1563664"/>
                <a:gd name="connsiteY28" fmla="*/ 17 h 19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ysClr val="window" lastClr="FFFFFF">
                <a:lumMod val="75000"/>
              </a:sys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82" name="AutoShape 5"/>
            <p:cNvSpPr/>
            <p:nvPr>
              <p:custDataLst>
                <p:tags r:id="rId3"/>
              </p:custDataLst>
            </p:nvPr>
          </p:nvSpPr>
          <p:spPr bwMode="auto">
            <a:xfrm>
              <a:off x="6499" y="5215"/>
              <a:ext cx="2945" cy="2551"/>
            </a:xfrm>
            <a:custGeom>
              <a:avLst/>
              <a:gdLst/>
              <a:ahLst/>
              <a:cxnLst/>
              <a:rect l="0" t="0" r="r" b="b"/>
              <a:pathLst>
                <a:path w="18559" h="19569">
                  <a:moveTo>
                    <a:pt x="12387" y="18456"/>
                  </a:moveTo>
                  <a:cubicBezTo>
                    <a:pt x="12387" y="18456"/>
                    <a:pt x="16656" y="17192"/>
                    <a:pt x="18101" y="12619"/>
                  </a:cubicBezTo>
                  <a:cubicBezTo>
                    <a:pt x="19547" y="8046"/>
                    <a:pt x="17891" y="568"/>
                    <a:pt x="8359" y="18"/>
                  </a:cubicBezTo>
                  <a:cubicBezTo>
                    <a:pt x="-1180" y="-532"/>
                    <a:pt x="-2053" y="11711"/>
                    <a:pt x="3202" y="16138"/>
                  </a:cubicBezTo>
                  <a:cubicBezTo>
                    <a:pt x="3202" y="16138"/>
                    <a:pt x="2336" y="18053"/>
                    <a:pt x="1011" y="18255"/>
                  </a:cubicBezTo>
                  <a:cubicBezTo>
                    <a:pt x="1019" y="18264"/>
                    <a:pt x="6454" y="21068"/>
                    <a:pt x="12387" y="18456"/>
                  </a:cubicBezTo>
                  <a:close/>
                  <a:moveTo>
                    <a:pt x="12387" y="18456"/>
                  </a:moveTo>
                </a:path>
              </a:pathLst>
            </a:custGeom>
            <a:solidFill>
              <a:srgbClr val="FFC000">
                <a:alpha val="90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5" name="文本框 4"/>
            <p:cNvSpPr txBox="1"/>
            <p:nvPr>
              <p:custDataLst>
                <p:tags r:id="rId4"/>
              </p:custDataLst>
            </p:nvPr>
          </p:nvSpPr>
          <p:spPr>
            <a:xfrm>
              <a:off x="7455" y="5870"/>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dirty="0">
                  <a:latin typeface="微软雅黑" panose="020B0503020204020204" charset="-122"/>
                  <a:cs typeface="+mn-ea"/>
                </a:rPr>
                <a:t>4</a:t>
              </a:r>
              <a:endParaRPr lang="en-US" altLang="zh-CN" sz="4000" dirty="0">
                <a:latin typeface="微软雅黑" panose="020B0503020204020204" charset="-122"/>
                <a:cs typeface="+mn-ea"/>
              </a:endParaRPr>
            </a:p>
          </p:txBody>
        </p:sp>
        <p:sp>
          <p:nvSpPr>
            <p:cNvPr id="68" name="AutoShape 4"/>
            <p:cNvSpPr/>
            <p:nvPr>
              <p:custDataLst>
                <p:tags r:id="rId5"/>
              </p:custDataLst>
            </p:nvPr>
          </p:nvSpPr>
          <p:spPr bwMode="auto">
            <a:xfrm>
              <a:off x="4784" y="3455"/>
              <a:ext cx="3402" cy="3569"/>
            </a:xfrm>
            <a:custGeom>
              <a:avLst/>
              <a:gdLst/>
              <a:ahLst/>
              <a:cxnLst/>
              <a:rect l="0" t="0" r="r" b="b"/>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chemeClr val="accent5"/>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2" name="文本框 1"/>
            <p:cNvSpPr txBox="1"/>
            <p:nvPr>
              <p:custDataLst>
                <p:tags r:id="rId6"/>
              </p:custDataLst>
            </p:nvPr>
          </p:nvSpPr>
          <p:spPr>
            <a:xfrm>
              <a:off x="5969" y="4619"/>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dirty="0">
                  <a:latin typeface="微软雅黑" panose="020B0503020204020204" charset="-122"/>
                  <a:cs typeface="+mn-ea"/>
                </a:rPr>
                <a:t>3</a:t>
              </a:r>
              <a:endParaRPr lang="en-US" altLang="zh-CN" sz="4000" dirty="0">
                <a:latin typeface="微软雅黑" panose="020B0503020204020204" charset="-122"/>
                <a:cs typeface="+mn-ea"/>
              </a:endParaRPr>
            </a:p>
          </p:txBody>
        </p:sp>
        <p:sp>
          <p:nvSpPr>
            <p:cNvPr id="49" name="AutoShape 3"/>
            <p:cNvSpPr/>
            <p:nvPr>
              <p:custDataLst>
                <p:tags r:id="rId7"/>
              </p:custDataLst>
            </p:nvPr>
          </p:nvSpPr>
          <p:spPr bwMode="auto">
            <a:xfrm>
              <a:off x="2005" y="2685"/>
              <a:ext cx="4056" cy="4338"/>
            </a:xfrm>
            <a:custGeom>
              <a:avLst/>
              <a:gdLst/>
              <a:ahLst/>
              <a:cxnLst/>
              <a:rect l="0" t="0" r="r" b="b"/>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ED7D31">
                <a:alpha val="82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8"/>
              </p:custDataLst>
            </p:nvPr>
          </p:nvSpPr>
          <p:spPr>
            <a:xfrm>
              <a:off x="3517" y="4233"/>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dirty="0">
                  <a:latin typeface="微软雅黑" panose="020B0503020204020204" charset="-122"/>
                  <a:cs typeface="+mn-ea"/>
                </a:rPr>
                <a:t>2</a:t>
              </a:r>
              <a:endParaRPr lang="en-US" altLang="zh-CN" sz="4000" dirty="0">
                <a:latin typeface="微软雅黑" panose="020B0503020204020204" charset="-122"/>
                <a:cs typeface="+mn-ea"/>
              </a:endParaRPr>
            </a:p>
          </p:txBody>
        </p:sp>
        <p:sp>
          <p:nvSpPr>
            <p:cNvPr id="41" name="AutoShape 2"/>
            <p:cNvSpPr/>
            <p:nvPr>
              <p:custDataLst>
                <p:tags r:id="rId9"/>
              </p:custDataLst>
            </p:nvPr>
          </p:nvSpPr>
          <p:spPr bwMode="auto">
            <a:xfrm>
              <a:off x="1174" y="5998"/>
              <a:ext cx="2709" cy="2523"/>
            </a:xfrm>
            <a:custGeom>
              <a:avLst/>
              <a:gdLst/>
              <a:ahLst/>
              <a:cxnLst/>
              <a:rect l="0" t="0" r="r" b="b"/>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295DAB"/>
            </a:solidFill>
            <a:ln>
              <a:noFill/>
            </a:ln>
          </p:spPr>
          <p:txBody>
            <a:bodyPr vert="horz" wrap="square" lIns="90000" tIns="46800" rIns="90000" bIns="46800">
              <a:normAutofit/>
            </a:bodyPr>
            <a:lstStyle/>
            <a:p>
              <a:pPr algn="ctr"/>
              <a:endParaRPr lang="en-US" sz="9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10"/>
              </p:custDataLst>
            </p:nvPr>
          </p:nvSpPr>
          <p:spPr>
            <a:xfrm>
              <a:off x="2013" y="6638"/>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dirty="0">
                  <a:latin typeface="微软雅黑" panose="020B0503020204020204" charset="-122"/>
                  <a:cs typeface="+mn-ea"/>
                </a:rPr>
                <a:t>1</a:t>
              </a:r>
              <a:endParaRPr lang="en-US" altLang="zh-CN" sz="4000" dirty="0">
                <a:latin typeface="微软雅黑" panose="020B0503020204020204" charset="-122"/>
                <a:cs typeface="+mn-ea"/>
              </a:endParaRPr>
            </a:p>
          </p:txBody>
        </p:sp>
      </p:grpSp>
      <p:sp>
        <p:nvSpPr>
          <p:cNvPr id="15" name="TextBox 135"/>
          <p:cNvSpPr txBox="1"/>
          <p:nvPr>
            <p:custDataLst>
              <p:tags r:id="rId11"/>
            </p:custDataLst>
          </p:nvPr>
        </p:nvSpPr>
        <p:spPr>
          <a:xfrm>
            <a:off x="6746875" y="2524125"/>
            <a:ext cx="4422775" cy="523240"/>
          </a:xfrm>
          <a:prstGeom prst="rect">
            <a:avLst/>
          </a:prstGeom>
          <a:noFill/>
        </p:spPr>
        <p:txBody>
          <a:bodyPr vert="horz" wrap="square" lIns="90000" tIns="46800" rIns="90000" bIns="0" rtlCol="0" anchor="ctr" anchorCtr="0"/>
          <a:lstStyle/>
          <a:p>
            <a:pPr>
              <a:lnSpc>
                <a:spcPct val="120000"/>
              </a:lnSpc>
              <a:spcAft>
                <a:spcPts val="1600"/>
              </a:spcAft>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单手或双手扶把做慢动作身体波浪。</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 name="Oval 137"/>
          <p:cNvSpPr/>
          <p:nvPr>
            <p:custDataLst>
              <p:tags r:id="rId12"/>
            </p:custDataLst>
          </p:nvPr>
        </p:nvSpPr>
        <p:spPr>
          <a:xfrm>
            <a:off x="6162293" y="2534556"/>
            <a:ext cx="513160" cy="513294"/>
          </a:xfrm>
          <a:prstGeom prst="ellipse">
            <a:avLst/>
          </a:prstGeom>
          <a:solidFill>
            <a:srgbClr val="4472C4"/>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9" name="组合 8"/>
          <p:cNvGrpSpPr/>
          <p:nvPr>
            <p:custDataLst>
              <p:tags r:id="rId13"/>
            </p:custDataLst>
          </p:nvPr>
        </p:nvGrpSpPr>
        <p:grpSpPr>
          <a:xfrm>
            <a:off x="6262588" y="2661892"/>
            <a:ext cx="315972" cy="258060"/>
            <a:chOff x="6262588" y="2661892"/>
            <a:chExt cx="315972" cy="258060"/>
          </a:xfrm>
        </p:grpSpPr>
        <p:sp>
          <p:nvSpPr>
            <p:cNvPr id="19" name="Freeform 457"/>
            <p:cNvSpPr>
              <a:spLocks noChangeArrowheads="1"/>
            </p:cNvSpPr>
            <p:nvPr>
              <p:custDataLst>
                <p:tags r:id="rId14"/>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25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0" name="Freeform 458"/>
            <p:cNvSpPr>
              <a:spLocks noChangeArrowheads="1"/>
            </p:cNvSpPr>
            <p:nvPr>
              <p:custDataLst>
                <p:tags r:id="rId15"/>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1" name="Freeform 459"/>
            <p:cNvSpPr>
              <a:spLocks noChangeArrowheads="1"/>
            </p:cNvSpPr>
            <p:nvPr>
              <p:custDataLst>
                <p:tags r:id="rId16"/>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23" name="TextBox 144"/>
          <p:cNvSpPr txBox="1"/>
          <p:nvPr>
            <p:custDataLst>
              <p:tags r:id="rId17"/>
            </p:custDataLst>
          </p:nvPr>
        </p:nvSpPr>
        <p:spPr>
          <a:xfrm>
            <a:off x="6746875" y="3510280"/>
            <a:ext cx="4422775" cy="396240"/>
          </a:xfrm>
          <a:prstGeom prst="rect">
            <a:avLst/>
          </a:prstGeom>
          <a:noFill/>
        </p:spPr>
        <p:txBody>
          <a:bodyPr vert="horz" wrap="square" lIns="90000" tIns="46800" rIns="90000" bIns="0" rtlCol="0" anchor="ctr" anchorCtr="0">
            <a:normAutofit/>
          </a:bodyPr>
          <a:lstStyle/>
          <a:p>
            <a:pPr>
              <a:lnSpc>
                <a:spcPct val="120000"/>
              </a:lnSpc>
              <a:spcAft>
                <a:spcPts val="1600"/>
              </a:spcAft>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离把做慢动作身体波浪。</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5" name="Oval 146"/>
          <p:cNvSpPr/>
          <p:nvPr>
            <p:custDataLst>
              <p:tags r:id="rId18"/>
            </p:custDataLst>
          </p:nvPr>
        </p:nvSpPr>
        <p:spPr>
          <a:xfrm>
            <a:off x="6162293" y="3510560"/>
            <a:ext cx="513160" cy="513294"/>
          </a:xfrm>
          <a:prstGeom prst="ellipse">
            <a:avLst/>
          </a:prstGeom>
          <a:solidFill>
            <a:srgbClr val="ED7D31"/>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26" name="组合 25"/>
          <p:cNvGrpSpPr/>
          <p:nvPr>
            <p:custDataLst>
              <p:tags r:id="rId19"/>
            </p:custDataLst>
          </p:nvPr>
        </p:nvGrpSpPr>
        <p:grpSpPr>
          <a:xfrm>
            <a:off x="6250619" y="3592819"/>
            <a:ext cx="345639" cy="346814"/>
            <a:chOff x="6250619" y="3440419"/>
            <a:chExt cx="345639" cy="346814"/>
          </a:xfrm>
        </p:grpSpPr>
        <p:sp>
          <p:nvSpPr>
            <p:cNvPr id="27" name="Freeform 826"/>
            <p:cNvSpPr>
              <a:spLocks noChangeArrowheads="1"/>
            </p:cNvSpPr>
            <p:nvPr>
              <p:custDataLst>
                <p:tags r:id="rId20"/>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90000" tIns="46800" rIns="90000" bIns="46800" anchor="ctr">
              <a:normAutofit/>
            </a:bodyPr>
            <a:lstStyle/>
            <a:p>
              <a:endParaRPr lang="en-US" sz="900">
                <a:latin typeface="微软雅黑" panose="020B0503020204020204" charset="-122"/>
                <a:ea typeface="微软雅黑" panose="020B0503020204020204" charset="-122"/>
                <a:sym typeface="Arial" panose="020B0604020202020204" pitchFamily="34" charset="0"/>
              </a:endParaRPr>
            </a:p>
          </p:txBody>
        </p:sp>
        <p:sp>
          <p:nvSpPr>
            <p:cNvPr id="28" name="Freeform 827"/>
            <p:cNvSpPr>
              <a:spLocks noChangeArrowheads="1"/>
            </p:cNvSpPr>
            <p:nvPr>
              <p:custDataLst>
                <p:tags r:id="rId21"/>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9" name="Freeform 828"/>
            <p:cNvSpPr>
              <a:spLocks noChangeArrowheads="1"/>
            </p:cNvSpPr>
            <p:nvPr>
              <p:custDataLst>
                <p:tags r:id="rId22"/>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0" name="Freeform 829"/>
            <p:cNvSpPr>
              <a:spLocks noChangeArrowheads="1"/>
            </p:cNvSpPr>
            <p:nvPr>
              <p:custDataLst>
                <p:tags r:id="rId23"/>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1" name="Freeform 830"/>
            <p:cNvSpPr>
              <a:spLocks noChangeArrowheads="1"/>
            </p:cNvSpPr>
            <p:nvPr>
              <p:custDataLst>
                <p:tags r:id="rId24"/>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2" name="Freeform 831"/>
            <p:cNvSpPr>
              <a:spLocks noChangeArrowheads="1"/>
            </p:cNvSpPr>
            <p:nvPr>
              <p:custDataLst>
                <p:tags r:id="rId25"/>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34" name="TextBox 147"/>
          <p:cNvSpPr txBox="1"/>
          <p:nvPr>
            <p:custDataLst>
              <p:tags r:id="rId26"/>
            </p:custDataLst>
          </p:nvPr>
        </p:nvSpPr>
        <p:spPr>
          <a:xfrm>
            <a:off x="6746875" y="4486275"/>
            <a:ext cx="4422775" cy="449580"/>
          </a:xfrm>
          <a:prstGeom prst="rect">
            <a:avLst/>
          </a:prstGeom>
          <a:noFill/>
        </p:spPr>
        <p:txBody>
          <a:bodyPr vert="horz" wrap="square" lIns="90000" tIns="46800" rIns="90000" bIns="0" rtlCol="0" anchor="ctr" anchorCtr="0"/>
          <a:lstStyle/>
          <a:p>
            <a:pPr>
              <a:lnSpc>
                <a:spcPct val="120000"/>
              </a:lnSpc>
              <a:spcAft>
                <a:spcPts val="1600"/>
              </a:spcAft>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连续做身体波浪，逐渐加快速度、加大幅度。</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6" name="Oval 149"/>
          <p:cNvSpPr/>
          <p:nvPr>
            <p:custDataLst>
              <p:tags r:id="rId27"/>
            </p:custDataLst>
          </p:nvPr>
        </p:nvSpPr>
        <p:spPr>
          <a:xfrm>
            <a:off x="6162293" y="4486564"/>
            <a:ext cx="513160" cy="513294"/>
          </a:xfrm>
          <a:prstGeom prst="ellipse">
            <a:avLst/>
          </a:prstGeom>
          <a:solidFill>
            <a:schemeClr val="accent5"/>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37" name="组合 36"/>
          <p:cNvGrpSpPr/>
          <p:nvPr>
            <p:custDataLst>
              <p:tags r:id="rId28"/>
            </p:custDataLst>
          </p:nvPr>
        </p:nvGrpSpPr>
        <p:grpSpPr>
          <a:xfrm>
            <a:off x="6272899" y="4592665"/>
            <a:ext cx="300512" cy="300528"/>
            <a:chOff x="6272899" y="4287865"/>
            <a:chExt cx="300512" cy="300528"/>
          </a:xfrm>
        </p:grpSpPr>
        <p:sp>
          <p:nvSpPr>
            <p:cNvPr id="39" name="Line 287"/>
            <p:cNvSpPr>
              <a:spLocks noChangeShapeType="1"/>
            </p:cNvSpPr>
            <p:nvPr>
              <p:custDataLst>
                <p:tags r:id="rId29"/>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0" name="Line 288"/>
            <p:cNvSpPr>
              <a:spLocks noChangeShapeType="1"/>
            </p:cNvSpPr>
            <p:nvPr>
              <p:custDataLst>
                <p:tags r:id="rId30"/>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2" name="Line 289"/>
            <p:cNvSpPr>
              <a:spLocks noChangeShapeType="1"/>
            </p:cNvSpPr>
            <p:nvPr>
              <p:custDataLst>
                <p:tags r:id="rId31"/>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3" name="Line 290"/>
            <p:cNvSpPr>
              <a:spLocks noChangeShapeType="1"/>
            </p:cNvSpPr>
            <p:nvPr>
              <p:custDataLst>
                <p:tags r:id="rId32"/>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4" name="Line 291"/>
            <p:cNvSpPr>
              <a:spLocks noChangeShapeType="1"/>
            </p:cNvSpPr>
            <p:nvPr>
              <p:custDataLst>
                <p:tags r:id="rId33"/>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5" name="Line 292"/>
            <p:cNvSpPr>
              <a:spLocks noChangeShapeType="1"/>
            </p:cNvSpPr>
            <p:nvPr>
              <p:custDataLst>
                <p:tags r:id="rId34"/>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6" name="Line 293"/>
            <p:cNvSpPr>
              <a:spLocks noChangeShapeType="1"/>
            </p:cNvSpPr>
            <p:nvPr>
              <p:custDataLst>
                <p:tags r:id="rId35"/>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7" name="Line 294"/>
            <p:cNvSpPr>
              <a:spLocks noChangeShapeType="1"/>
            </p:cNvSpPr>
            <p:nvPr>
              <p:custDataLst>
                <p:tags r:id="rId36"/>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8" name="Line 295"/>
            <p:cNvSpPr>
              <a:spLocks noChangeShapeType="1"/>
            </p:cNvSpPr>
            <p:nvPr>
              <p:custDataLst>
                <p:tags r:id="rId37"/>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0" name="Line 296"/>
            <p:cNvSpPr>
              <a:spLocks noChangeShapeType="1"/>
            </p:cNvSpPr>
            <p:nvPr>
              <p:custDataLst>
                <p:tags r:id="rId38"/>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52" name="TextBox 138"/>
          <p:cNvSpPr txBox="1"/>
          <p:nvPr>
            <p:custDataLst>
              <p:tags r:id="rId39"/>
            </p:custDataLst>
          </p:nvPr>
        </p:nvSpPr>
        <p:spPr>
          <a:xfrm>
            <a:off x="6746875" y="5462270"/>
            <a:ext cx="4422775" cy="516255"/>
          </a:xfrm>
          <a:prstGeom prst="rect">
            <a:avLst/>
          </a:prstGeom>
          <a:noFill/>
        </p:spPr>
        <p:txBody>
          <a:bodyPr vert="horz" wrap="square" lIns="90000" tIns="46800" rIns="90000" bIns="0" rtlCol="0" anchor="b" anchorCtr="0"/>
          <a:lstStyle/>
          <a:p>
            <a:pPr>
              <a:lnSpc>
                <a:spcPct val="120000"/>
              </a:lnSpc>
              <a:spcAft>
                <a:spcPts val="1600"/>
              </a:spcAft>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结合舞步、身体动作或交换不同的部位及不同节奏做身体波浪。</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4" name="Oval 140"/>
          <p:cNvSpPr/>
          <p:nvPr>
            <p:custDataLst>
              <p:tags r:id="rId40"/>
            </p:custDataLst>
          </p:nvPr>
        </p:nvSpPr>
        <p:spPr>
          <a:xfrm>
            <a:off x="6162293" y="5466378"/>
            <a:ext cx="513160" cy="513294"/>
          </a:xfrm>
          <a:prstGeom prst="ellipse">
            <a:avLst/>
          </a:prstGeom>
          <a:solidFill>
            <a:srgbClr val="FFC000"/>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55" name="组合 54"/>
          <p:cNvGrpSpPr/>
          <p:nvPr>
            <p:custDataLst>
              <p:tags r:id="rId41"/>
            </p:custDataLst>
          </p:nvPr>
        </p:nvGrpSpPr>
        <p:grpSpPr>
          <a:xfrm>
            <a:off x="6298800" y="5623023"/>
            <a:ext cx="247253" cy="202086"/>
            <a:chOff x="6298800" y="5165823"/>
            <a:chExt cx="247253" cy="202086"/>
          </a:xfrm>
        </p:grpSpPr>
        <p:sp>
          <p:nvSpPr>
            <p:cNvPr id="56" name="Freeform 668"/>
            <p:cNvSpPr>
              <a:spLocks noChangeArrowheads="1"/>
            </p:cNvSpPr>
            <p:nvPr>
              <p:custDataLst>
                <p:tags r:id="rId42"/>
              </p:custDataLst>
            </p:nvPr>
          </p:nvSpPr>
          <p:spPr bwMode="auto">
            <a:xfrm>
              <a:off x="6320978" y="5322727"/>
              <a:ext cx="45179" cy="45182"/>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7" name="Freeform 669"/>
            <p:cNvSpPr>
              <a:spLocks noChangeArrowheads="1"/>
            </p:cNvSpPr>
            <p:nvPr>
              <p:custDataLst>
                <p:tags r:id="rId43"/>
              </p:custDataLst>
            </p:nvPr>
          </p:nvSpPr>
          <p:spPr bwMode="auto">
            <a:xfrm>
              <a:off x="6477052" y="5322727"/>
              <a:ext cx="45179" cy="45182"/>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8" name="Freeform 670"/>
            <p:cNvSpPr>
              <a:spLocks noChangeArrowheads="1"/>
            </p:cNvSpPr>
            <p:nvPr>
              <p:custDataLst>
                <p:tags r:id="rId44"/>
              </p:custDataLst>
            </p:nvPr>
          </p:nvSpPr>
          <p:spPr bwMode="auto">
            <a:xfrm>
              <a:off x="6298800" y="5165823"/>
              <a:ext cx="246432" cy="179085"/>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ysClr val="window" lastClr="FFFFFF"/>
              </a:solidFill>
              <a:round/>
            </a:ln>
            <a:effectLst/>
          </p:spPr>
          <p:txBody>
            <a:bodyPr vert="horz" wrap="square" lIns="90000" tIns="46800" rIns="90000" bIns="46800">
              <a:normAutofit fontScale="5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9" name="Line 671"/>
            <p:cNvSpPr>
              <a:spLocks noChangeShapeType="1"/>
            </p:cNvSpPr>
            <p:nvPr>
              <p:custDataLst>
                <p:tags r:id="rId45"/>
              </p:custDataLst>
            </p:nvPr>
          </p:nvSpPr>
          <p:spPr bwMode="auto">
            <a:xfrm>
              <a:off x="6365336" y="5344907"/>
              <a:ext cx="111716" cy="82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60" name="Line 672"/>
            <p:cNvSpPr>
              <a:spLocks noChangeShapeType="1"/>
            </p:cNvSpPr>
            <p:nvPr>
              <p:custDataLst>
                <p:tags r:id="rId46"/>
              </p:custDataLst>
            </p:nvPr>
          </p:nvSpPr>
          <p:spPr bwMode="auto">
            <a:xfrm>
              <a:off x="6466374" y="5210183"/>
              <a:ext cx="821" cy="134724"/>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61" name="Line 673"/>
            <p:cNvSpPr>
              <a:spLocks noChangeShapeType="1"/>
            </p:cNvSpPr>
            <p:nvPr>
              <p:custDataLst>
                <p:tags r:id="rId47"/>
              </p:custDataLst>
            </p:nvPr>
          </p:nvSpPr>
          <p:spPr bwMode="auto">
            <a:xfrm flipH="1">
              <a:off x="6465552" y="5278367"/>
              <a:ext cx="80501" cy="821"/>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202"/>
                                        </p:tgtEl>
                                        <p:attrNameLst>
                                          <p:attrName>style.visibility</p:attrName>
                                        </p:attrNameLst>
                                      </p:cBhvr>
                                      <p:to>
                                        <p:strVal val="visible"/>
                                      </p:to>
                                    </p:set>
                                    <p:anim calcmode="lin" valueType="num">
                                      <p:cBhvr>
                                        <p:cTn id="7" dur="500" fill="hold"/>
                                        <p:tgtEl>
                                          <p:spTgt spid="8202"/>
                                        </p:tgtEl>
                                        <p:attrNameLst>
                                          <p:attrName>ppt_x</p:attrName>
                                        </p:attrNameLst>
                                      </p:cBhvr>
                                      <p:tavLst>
                                        <p:tav tm="0">
                                          <p:val>
                                            <p:strVal val="#ppt_x"/>
                                          </p:val>
                                        </p:tav>
                                        <p:tav tm="100000">
                                          <p:val>
                                            <p:strVal val="#ppt_x"/>
                                          </p:val>
                                        </p:tav>
                                      </p:tavLst>
                                    </p:anim>
                                    <p:anim calcmode="lin" valueType="num">
                                      <p:cBhvr>
                                        <p:cTn id="8" dur="500" fill="hold"/>
                                        <p:tgtEl>
                                          <p:spTgt spid="8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695960" y="1474470"/>
            <a:ext cx="10800000" cy="1883410"/>
          </a:xfrm>
          <a:prstGeom prst="rect">
            <a:avLst/>
          </a:prstGeom>
          <a:noFill/>
          <a:ln w="9525">
            <a:noFill/>
          </a:ln>
        </p:spPr>
        <p:txBody>
          <a:bodyPr wrap="square">
            <a:spAutoFit/>
          </a:bodyPr>
          <a:p>
            <a:pPr indent="0" algn="just">
              <a:lnSpc>
                <a:spcPct val="130000"/>
              </a:lnSpc>
              <a:spcBef>
                <a:spcPts val="500"/>
              </a:spcBef>
              <a:buFont typeface="Wingdings" panose="05000000000000000000" pitchFamily="2" charset="2"/>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（一）一位小跳</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n"/>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一位站立，手叉腰，两腿经半蹲用力上跳，膝和脚面绷直，收腹立腰，以前脚掌落地过渡到全脚掌成半蹲。（图14-2-31）</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（二）向前吸腿跳</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n"/>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一脚向前一步后有力蹬地跳起，摆动腿主动吸腿，收腹立腰，挺胸抬头。（图14-2-32）</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文本框 1"/>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五、基本跳步练习</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3032125" y="3630930"/>
            <a:ext cx="6543675" cy="2476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000"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ppt_x</p:attrName>
                                        </p:attrNameLst>
                                      </p:cBhvr>
                                      <p:tavLst>
                                        <p:tav tm="0">
                                          <p:val>
                                            <p:strVal val="#ppt_x"/>
                                          </p:val>
                                        </p:tav>
                                        <p:tav tm="100000">
                                          <p:val>
                                            <p:strVal val="#ppt_x"/>
                                          </p:val>
                                        </p:tav>
                                      </p:tavLst>
                                    </p:anim>
                                    <p:anim calcmode="lin" valueType="num">
                                      <p:cBhvr>
                                        <p:cTn id="8" dur="1000" fill="hold"/>
                                        <p:tgtEl>
                                          <p:spTgt spid="8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695960" y="1233170"/>
            <a:ext cx="10800000" cy="1263015"/>
          </a:xfrm>
          <a:prstGeom prst="rect">
            <a:avLst/>
          </a:prstGeom>
          <a:noFill/>
          <a:ln w="9525">
            <a:noFill/>
          </a:ln>
        </p:spPr>
        <p:txBody>
          <a:bodyPr wrap="square">
            <a:spAutoFit/>
          </a:bodyPr>
          <a:p>
            <a:pPr indent="0" algn="just" fontAlgn="auto">
              <a:lnSpc>
                <a:spcPct val="15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三）向前屈膝交换腿跳</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50000"/>
              </a:lnSpc>
              <a:spcBef>
                <a:spcPts val="500"/>
              </a:spcBef>
              <a:buFont typeface="Wingdings" panose="05000000000000000000" charset="0"/>
              <a:buChar char="n"/>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支撑腿蹬地跳起，同时两腿依次向上摆至最高点交换（大腿与小腿成钝角，膝稍向外，脚面绷直），上体正直。（图14-2-33）</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4" name="图片 3"/>
          <p:cNvPicPr>
            <a:picLocks noChangeAspect="1"/>
          </p:cNvPicPr>
          <p:nvPr/>
        </p:nvPicPr>
        <p:blipFill>
          <a:blip r:embed="rId2"/>
          <a:stretch>
            <a:fillRect/>
          </a:stretch>
        </p:blipFill>
        <p:spPr>
          <a:xfrm>
            <a:off x="3081020" y="2910840"/>
            <a:ext cx="6029325" cy="2771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000"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ppt_x</p:attrName>
                                        </p:attrNameLst>
                                      </p:cBhvr>
                                      <p:tavLst>
                                        <p:tav tm="0">
                                          <p:val>
                                            <p:strVal val="#ppt_x"/>
                                          </p:val>
                                        </p:tav>
                                        <p:tav tm="100000">
                                          <p:val>
                                            <p:strVal val="#ppt_x"/>
                                          </p:val>
                                        </p:tav>
                                      </p:tavLst>
                                    </p:anim>
                                    <p:anim calcmode="lin" valueType="num">
                                      <p:cBhvr>
                                        <p:cTn id="8" dur="1000" fill="hold"/>
                                        <p:tgtEl>
                                          <p:spTgt spid="8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715645" y="1915160"/>
            <a:ext cx="5918200" cy="3238500"/>
          </a:xfrm>
          <a:prstGeom prst="rect">
            <a:avLst/>
          </a:prstGeom>
          <a:noFill/>
          <a:ln w="9525">
            <a:noFill/>
          </a:ln>
        </p:spPr>
        <p:txBody>
          <a:bodyPr wrap="square">
            <a:spAutoFit/>
          </a:bodyPr>
          <a:p>
            <a:pPr indent="0" algn="just" fontAlgn="auto">
              <a:lnSpc>
                <a:spcPct val="15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（四）交换腿跳转体180°</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50000"/>
              </a:lnSpc>
              <a:spcBef>
                <a:spcPts val="500"/>
              </a:spcBef>
              <a:buFont typeface="Wingdings" panose="05000000000000000000" charset="0"/>
              <a:buChar char="n"/>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蹬地腿向上起跳，摆动腿直腿向上摆，同时以脚尖内转和头部转动带动髋及上体转180°，两腿迅速交换，摆动腿落地，另一腿后举。（图14-2-34）</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indent="0" algn="just" fontAlgn="auto">
              <a:lnSpc>
                <a:spcPct val="15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（五）向前大跨跳</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indent="-360045" algn="just" fontAlgn="auto">
              <a:lnSpc>
                <a:spcPct val="150000"/>
              </a:lnSpc>
              <a:spcBef>
                <a:spcPts val="500"/>
              </a:spcBef>
              <a:buFont typeface="Wingdings" panose="05000000000000000000" charset="0"/>
              <a:buChar char="n"/>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左腿向前一步蹬地跳起，同时右腿伸直向前上跨出，空中两腿前后分开，收腹立腰，一臂后举，另一臂侧举，接着右脚柔和落地，左腿后举。（图14-2-35）</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6790690" y="1581785"/>
            <a:ext cx="4885690" cy="4296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000"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ppt_x</p:attrName>
                                        </p:attrNameLst>
                                      </p:cBhvr>
                                      <p:tavLst>
                                        <p:tav tm="0">
                                          <p:val>
                                            <p:strVal val="#ppt_x"/>
                                          </p:val>
                                        </p:tav>
                                        <p:tav tm="100000">
                                          <p:val>
                                            <p:strVal val="#ppt_x"/>
                                          </p:val>
                                        </p:tav>
                                      </p:tavLst>
                                    </p:anim>
                                    <p:anim calcmode="lin" valueType="num">
                                      <p:cBhvr>
                                        <p:cTn id="8" dur="1000" fill="hold"/>
                                        <p:tgtEl>
                                          <p:spTgt spid="8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3771265" y="1078230"/>
            <a:ext cx="4798695" cy="410845"/>
          </a:xfrm>
          <a:prstGeom prst="rect">
            <a:avLst/>
          </a:prstGeom>
          <a:noFill/>
          <a:ln w="9525">
            <a:noFill/>
          </a:ln>
        </p:spPr>
        <p:txBody>
          <a:bodyPr wrap="square">
            <a:spAutoFit/>
          </a:bodyPr>
          <a:p>
            <a:pPr indent="0" algn="ctr" fontAlgn="auto">
              <a:lnSpc>
                <a:spcPct val="13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（六）练习顺序</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圆角矩形 11"/>
          <p:cNvSpPr/>
          <p:nvPr>
            <p:custDataLst>
              <p:tags r:id="rId2"/>
            </p:custDataLst>
          </p:nvPr>
        </p:nvSpPr>
        <p:spPr>
          <a:xfrm rot="21439215">
            <a:off x="3609984" y="4328553"/>
            <a:ext cx="1028439" cy="1040879"/>
          </a:xfrm>
          <a:prstGeom prst="roundRect">
            <a:avLst>
              <a:gd name="adj" fmla="val 18567"/>
            </a:avLst>
          </a:prstGeom>
          <a:solidFill>
            <a:schemeClr val="accent5"/>
          </a:solidFill>
          <a:ln>
            <a:solidFill>
              <a:srgbClr val="A5A5A5">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rPr>
              <a:t>3</a:t>
            </a:r>
            <a:endPar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10" name="直接箭头连接符 9"/>
          <p:cNvCxnSpPr/>
          <p:nvPr>
            <p:custDataLst>
              <p:tags r:id="rId3"/>
            </p:custDataLst>
          </p:nvPr>
        </p:nvCxnSpPr>
        <p:spPr>
          <a:xfrm>
            <a:off x="4658982" y="4835146"/>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4"/>
            </p:custDataLst>
          </p:nvPr>
        </p:nvSpPr>
        <p:spPr>
          <a:xfrm>
            <a:off x="5993765" y="4464050"/>
            <a:ext cx="4135755" cy="770255"/>
          </a:xfrm>
          <a:prstGeom prst="rect">
            <a:avLst/>
          </a:prstGeom>
          <a:noFill/>
        </p:spPr>
        <p:txBody>
          <a:bodyPr wrap="square" bIns="0" rtlCol="0" anchor="ctr" anchorCtr="0"/>
          <a:lstStyle>
            <a:defPPr>
              <a:defRPr lang="zh-CN"/>
            </a:defPPr>
            <a:lvl1pPr>
              <a:lnSpc>
                <a:spcPct val="130000"/>
              </a:lnSpc>
              <a:defRPr sz="1200"/>
            </a:lvl1pPr>
          </a:lstStyle>
          <a:p>
            <a:pPr algn="just">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结合手臂动作进行完整练习，结合其他跳跃练习，动作幅度由小到大。</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圆角矩形 10"/>
          <p:cNvSpPr/>
          <p:nvPr>
            <p:custDataLst>
              <p:tags r:id="rId5"/>
            </p:custDataLst>
          </p:nvPr>
        </p:nvSpPr>
        <p:spPr>
          <a:xfrm rot="21439215">
            <a:off x="3852743" y="3291581"/>
            <a:ext cx="1028439" cy="1040879"/>
          </a:xfrm>
          <a:prstGeom prst="roundRect">
            <a:avLst>
              <a:gd name="adj" fmla="val 18567"/>
            </a:avLst>
          </a:prstGeom>
          <a:solidFill>
            <a:srgbClr val="ED7D31"/>
          </a:solidFill>
          <a:ln>
            <a:solidFill>
              <a:srgbClr val="ED7D31">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rPr>
              <a:t>2</a:t>
            </a:r>
            <a:endPar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24" name="直接箭头连接符 23"/>
          <p:cNvCxnSpPr/>
          <p:nvPr>
            <p:custDataLst>
              <p:tags r:id="rId6"/>
            </p:custDataLst>
          </p:nvPr>
        </p:nvCxnSpPr>
        <p:spPr>
          <a:xfrm>
            <a:off x="4871210" y="3756269"/>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3" name="标题 1"/>
          <p:cNvSpPr txBox="1"/>
          <p:nvPr>
            <p:custDataLst>
              <p:tags r:id="rId7"/>
            </p:custDataLst>
          </p:nvPr>
        </p:nvSpPr>
        <p:spPr>
          <a:xfrm>
            <a:off x="6195829" y="3530571"/>
            <a:ext cx="3424298" cy="377259"/>
          </a:xfrm>
          <a:prstGeom prst="rect">
            <a:avLst/>
          </a:prstGeom>
          <a:noFill/>
        </p:spPr>
        <p:txBody>
          <a:bodyPr wrap="square" bIns="0" rtlCol="0" anchor="b" anchorCtr="0">
            <a:normAutofit/>
          </a:bodyPr>
          <a:lstStyle>
            <a:defPPr>
              <a:defRPr lang="zh-CN"/>
            </a:defPPr>
            <a:lvl1pPr>
              <a:lnSpc>
                <a:spcPct val="130000"/>
              </a:lnSpc>
              <a:defRPr sz="1200"/>
            </a:lvl1pPr>
          </a:lstStyle>
          <a:p>
            <a:pPr algn="just">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离把做小幅度跳跃练习。</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圆角矩形 13"/>
          <p:cNvSpPr/>
          <p:nvPr>
            <p:custDataLst>
              <p:tags r:id="rId8"/>
            </p:custDataLst>
          </p:nvPr>
        </p:nvSpPr>
        <p:spPr>
          <a:xfrm rot="21116664">
            <a:off x="3512496" y="2268426"/>
            <a:ext cx="1028439" cy="1040879"/>
          </a:xfrm>
          <a:prstGeom prst="roundRect">
            <a:avLst>
              <a:gd name="adj" fmla="val 18567"/>
            </a:avLst>
          </a:prstGeom>
          <a:solidFill>
            <a:srgbClr val="4472C4"/>
          </a:solidFill>
          <a:ln>
            <a:solidFill>
              <a:srgbClr val="4472C4">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rPr>
              <a:t>1</a:t>
            </a:r>
            <a:endPar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16" name="直接箭头连接符 15"/>
          <p:cNvCxnSpPr/>
          <p:nvPr>
            <p:custDataLst>
              <p:tags r:id="rId9"/>
            </p:custDataLst>
          </p:nvPr>
        </p:nvCxnSpPr>
        <p:spPr>
          <a:xfrm>
            <a:off x="4516334" y="2666748"/>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8" name="标题 1"/>
          <p:cNvSpPr txBox="1"/>
          <p:nvPr>
            <p:custDataLst>
              <p:tags r:id="rId10"/>
            </p:custDataLst>
          </p:nvPr>
        </p:nvSpPr>
        <p:spPr>
          <a:xfrm>
            <a:off x="5840952" y="2441050"/>
            <a:ext cx="3433677" cy="377259"/>
          </a:xfrm>
          <a:prstGeom prst="rect">
            <a:avLst/>
          </a:prstGeom>
          <a:noFill/>
        </p:spPr>
        <p:txBody>
          <a:bodyPr wrap="square" bIns="0" rtlCol="0" anchor="b" anchorCtr="0">
            <a:normAutofit/>
          </a:bodyPr>
          <a:lstStyle>
            <a:defPPr>
              <a:defRPr lang="zh-CN"/>
            </a:defPPr>
            <a:lvl1pPr>
              <a:lnSpc>
                <a:spcPct val="130000"/>
              </a:lnSpc>
              <a:defRPr sz="1200"/>
            </a:lvl1pPr>
          </a:lstStyle>
          <a:p>
            <a:pPr algn="just">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借助劈叉做跳跃辅助练习。</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 name="圆角矩形 32"/>
          <p:cNvSpPr/>
          <p:nvPr>
            <p:custDataLst>
              <p:tags r:id="rId11"/>
            </p:custDataLst>
          </p:nvPr>
        </p:nvSpPr>
        <p:spPr>
          <a:xfrm>
            <a:off x="2452370" y="3331487"/>
            <a:ext cx="520445" cy="100836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35" name="圆角矩形 34"/>
          <p:cNvSpPr/>
          <p:nvPr>
            <p:custDataLst>
              <p:tags r:id="rId12"/>
            </p:custDataLst>
          </p:nvPr>
        </p:nvSpPr>
        <p:spPr>
          <a:xfrm>
            <a:off x="2458216" y="4266404"/>
            <a:ext cx="227699" cy="1142957"/>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圆角矩形 50"/>
          <p:cNvSpPr/>
          <p:nvPr>
            <p:custDataLst>
              <p:tags r:id="rId13"/>
            </p:custDataLst>
          </p:nvPr>
        </p:nvSpPr>
        <p:spPr>
          <a:xfrm rot="20318279">
            <a:off x="2794824" y="4247993"/>
            <a:ext cx="227699" cy="343242"/>
          </a:xfrm>
          <a:prstGeom prst="roundRect">
            <a:avLst>
              <a:gd name="adj" fmla="val 29625"/>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3" name="圆角矩形 52"/>
          <p:cNvSpPr/>
          <p:nvPr>
            <p:custDataLst>
              <p:tags r:id="rId14"/>
            </p:custDataLst>
          </p:nvPr>
        </p:nvSpPr>
        <p:spPr>
          <a:xfrm>
            <a:off x="2832702" y="4460669"/>
            <a:ext cx="233511" cy="939798"/>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2" name="圆角矩形 61"/>
          <p:cNvSpPr/>
          <p:nvPr>
            <p:custDataLst>
              <p:tags r:id="rId15"/>
            </p:custDataLst>
          </p:nvPr>
        </p:nvSpPr>
        <p:spPr>
          <a:xfrm rot="3224468">
            <a:off x="2975680" y="2680214"/>
            <a:ext cx="207353" cy="985637"/>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3" name="圆角矩形 62"/>
          <p:cNvSpPr/>
          <p:nvPr>
            <p:custDataLst>
              <p:tags r:id="rId16"/>
            </p:custDataLst>
          </p:nvPr>
        </p:nvSpPr>
        <p:spPr>
          <a:xfrm rot="3531662">
            <a:off x="3192267" y="2800845"/>
            <a:ext cx="207413" cy="985637"/>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4" name="椭圆 63"/>
          <p:cNvSpPr/>
          <p:nvPr>
            <p:custDataLst>
              <p:tags r:id="rId17"/>
            </p:custDataLst>
          </p:nvPr>
        </p:nvSpPr>
        <p:spPr>
          <a:xfrm>
            <a:off x="2454361" y="2722515"/>
            <a:ext cx="583510" cy="583510"/>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202"/>
                                        </p:tgtEl>
                                        <p:attrNameLst>
                                          <p:attrName>style.visibility</p:attrName>
                                        </p:attrNameLst>
                                      </p:cBhvr>
                                      <p:to>
                                        <p:strVal val="visible"/>
                                      </p:to>
                                    </p:set>
                                    <p:anim calcmode="lin" valueType="num">
                                      <p:cBhvr>
                                        <p:cTn id="7" dur="500" fill="hold"/>
                                        <p:tgtEl>
                                          <p:spTgt spid="8202"/>
                                        </p:tgtEl>
                                        <p:attrNameLst>
                                          <p:attrName>ppt_x</p:attrName>
                                        </p:attrNameLst>
                                      </p:cBhvr>
                                      <p:tavLst>
                                        <p:tav tm="0">
                                          <p:val>
                                            <p:strVal val="#ppt_x"/>
                                          </p:val>
                                        </p:tav>
                                        <p:tav tm="100000">
                                          <p:val>
                                            <p:strVal val="#ppt_x"/>
                                          </p:val>
                                        </p:tav>
                                      </p:tavLst>
                                    </p:anim>
                                    <p:anim calcmode="lin" valueType="num">
                                      <p:cBhvr>
                                        <p:cTn id="8" dur="500" fill="hold"/>
                                        <p:tgtEl>
                                          <p:spTgt spid="8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8" name="文本框 7"/>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一、根据体育美学创编</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艺术体操的创编原则</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5593080" y="1927860"/>
            <a:ext cx="5442585" cy="3942715"/>
          </a:xfrm>
          <a:prstGeom prst="rect">
            <a:avLst/>
          </a:prstGeom>
        </p:spPr>
      </p:pic>
      <p:sp>
        <p:nvSpPr>
          <p:cNvPr id="82" name="任意多边形 81"/>
          <p:cNvSpPr/>
          <p:nvPr>
            <p:custDataLst>
              <p:tags r:id="rId3"/>
            </p:custDataLst>
          </p:nvPr>
        </p:nvSpPr>
        <p:spPr>
          <a:xfrm>
            <a:off x="1288093" y="2039706"/>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2C4"/>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1</a:t>
            </a:r>
            <a:endParaRPr lang="en-US" b="1">
              <a:solidFill>
                <a:schemeClr val="bg1"/>
              </a:solidFill>
              <a:latin typeface="微软雅黑" panose="020B0503020204020204" charset="-122"/>
              <a:ea typeface="微软雅黑" panose="020B0503020204020204" charset="-122"/>
            </a:endParaRPr>
          </a:p>
        </p:txBody>
      </p:sp>
      <p:sp>
        <p:nvSpPr>
          <p:cNvPr id="80" name="矩形 79"/>
          <p:cNvSpPr/>
          <p:nvPr>
            <p:custDataLst>
              <p:tags r:id="rId4"/>
            </p:custDataLst>
          </p:nvPr>
        </p:nvSpPr>
        <p:spPr>
          <a:xfrm>
            <a:off x="1885315" y="2032635"/>
            <a:ext cx="3950970"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根据体育美学创编</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76" name="任意多边形 75"/>
          <p:cNvSpPr/>
          <p:nvPr>
            <p:custDataLst>
              <p:tags r:id="rId5"/>
            </p:custDataLst>
          </p:nvPr>
        </p:nvSpPr>
        <p:spPr>
          <a:xfrm>
            <a:off x="1288093" y="2695387"/>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D7D31"/>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2</a:t>
            </a:r>
            <a:endParaRPr lang="en-US" b="1">
              <a:solidFill>
                <a:schemeClr val="bg1"/>
              </a:solidFill>
              <a:latin typeface="微软雅黑" panose="020B0503020204020204" charset="-122"/>
              <a:ea typeface="微软雅黑" panose="020B0503020204020204" charset="-122"/>
            </a:endParaRPr>
          </a:p>
        </p:txBody>
      </p:sp>
      <p:sp>
        <p:nvSpPr>
          <p:cNvPr id="74" name="矩形 73"/>
          <p:cNvSpPr/>
          <p:nvPr>
            <p:custDataLst>
              <p:tags r:id="rId6"/>
            </p:custDataLst>
          </p:nvPr>
        </p:nvSpPr>
        <p:spPr>
          <a:xfrm>
            <a:off x="1896745" y="2691765"/>
            <a:ext cx="3950970"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根据不同的目的创编</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71" name="任意多边形 70"/>
          <p:cNvSpPr/>
          <p:nvPr>
            <p:custDataLst>
              <p:tags r:id="rId7"/>
            </p:custDataLst>
          </p:nvPr>
        </p:nvSpPr>
        <p:spPr>
          <a:xfrm>
            <a:off x="1410071" y="3665083"/>
            <a:ext cx="468000" cy="46800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b="1">
              <a:solidFill>
                <a:schemeClr val="bg1"/>
              </a:solidFill>
              <a:latin typeface="微软雅黑" panose="020B0503020204020204" charset="-122"/>
              <a:ea typeface="微软雅黑" panose="020B0503020204020204" charset="-122"/>
            </a:endParaRPr>
          </a:p>
        </p:txBody>
      </p:sp>
      <p:sp>
        <p:nvSpPr>
          <p:cNvPr id="93" name="任意多边形 64"/>
          <p:cNvSpPr/>
          <p:nvPr>
            <p:custDataLst>
              <p:tags r:id="rId8"/>
            </p:custDataLst>
          </p:nvPr>
        </p:nvSpPr>
        <p:spPr>
          <a:xfrm>
            <a:off x="1410071" y="5009317"/>
            <a:ext cx="468000" cy="46800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b="1">
              <a:solidFill>
                <a:schemeClr val="bg1"/>
              </a:solidFill>
              <a:latin typeface="微软雅黑" panose="020B0503020204020204" charset="-122"/>
              <a:ea typeface="微软雅黑" panose="020B0503020204020204" charset="-122"/>
            </a:endParaRPr>
          </a:p>
        </p:txBody>
      </p:sp>
      <p:sp>
        <p:nvSpPr>
          <p:cNvPr id="94" name="矩形 93"/>
          <p:cNvSpPr/>
          <p:nvPr>
            <p:custDataLst>
              <p:tags r:id="rId9"/>
            </p:custDataLst>
          </p:nvPr>
        </p:nvSpPr>
        <p:spPr>
          <a:xfrm>
            <a:off x="1885315" y="4752340"/>
            <a:ext cx="3950970"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根据场地器械创编</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97" name="任意多边形 64"/>
          <p:cNvSpPr/>
          <p:nvPr>
            <p:custDataLst>
              <p:tags r:id="rId10"/>
            </p:custDataLst>
          </p:nvPr>
        </p:nvSpPr>
        <p:spPr>
          <a:xfrm>
            <a:off x="1421099" y="5645873"/>
            <a:ext cx="468000" cy="46800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b="1">
              <a:solidFill>
                <a:schemeClr val="bg1"/>
              </a:solidFill>
              <a:latin typeface="微软雅黑" panose="020B0503020204020204" charset="-122"/>
              <a:ea typeface="微软雅黑" panose="020B0503020204020204" charset="-122"/>
            </a:endParaRPr>
          </a:p>
        </p:txBody>
      </p:sp>
      <p:sp>
        <p:nvSpPr>
          <p:cNvPr id="98" name="矩形 97"/>
          <p:cNvSpPr/>
          <p:nvPr>
            <p:custDataLst>
              <p:tags r:id="rId11"/>
            </p:custDataLst>
          </p:nvPr>
        </p:nvSpPr>
        <p:spPr>
          <a:xfrm>
            <a:off x="1896745" y="5389245"/>
            <a:ext cx="3950970"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动作要与音乐协调一致</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18" name="任意多边形 17"/>
          <p:cNvSpPr/>
          <p:nvPr>
            <p:custDataLst>
              <p:tags r:id="rId12"/>
            </p:custDataLst>
          </p:nvPr>
        </p:nvSpPr>
        <p:spPr>
          <a:xfrm>
            <a:off x="1288728" y="3380532"/>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3</a:t>
            </a:r>
            <a:endParaRPr lang="en-US" b="1">
              <a:solidFill>
                <a:schemeClr val="bg1"/>
              </a:solidFill>
              <a:latin typeface="微软雅黑" panose="020B0503020204020204" charset="-122"/>
              <a:ea typeface="微软雅黑" panose="020B0503020204020204" charset="-122"/>
            </a:endParaRPr>
          </a:p>
        </p:txBody>
      </p:sp>
      <p:sp>
        <p:nvSpPr>
          <p:cNvPr id="20" name="矩形 19"/>
          <p:cNvSpPr/>
          <p:nvPr>
            <p:custDataLst>
              <p:tags r:id="rId13"/>
            </p:custDataLst>
          </p:nvPr>
        </p:nvSpPr>
        <p:spPr>
          <a:xfrm>
            <a:off x="1885950" y="3404235"/>
            <a:ext cx="3950970"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根据练习者的特点创编</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21" name="任意多边形 20"/>
          <p:cNvSpPr/>
          <p:nvPr>
            <p:custDataLst>
              <p:tags r:id="rId14"/>
            </p:custDataLst>
          </p:nvPr>
        </p:nvSpPr>
        <p:spPr>
          <a:xfrm>
            <a:off x="1288728" y="4067889"/>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000"/>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4</a:t>
            </a:r>
            <a:endParaRPr lang="en-US" b="1">
              <a:solidFill>
                <a:schemeClr val="bg1"/>
              </a:solidFill>
              <a:latin typeface="微软雅黑" panose="020B0503020204020204" charset="-122"/>
              <a:ea typeface="微软雅黑" panose="020B0503020204020204" charset="-122"/>
            </a:endParaRPr>
          </a:p>
        </p:txBody>
      </p:sp>
      <p:sp>
        <p:nvSpPr>
          <p:cNvPr id="23" name="矩形 22"/>
          <p:cNvSpPr/>
          <p:nvPr>
            <p:custDataLst>
              <p:tags r:id="rId15"/>
            </p:custDataLst>
          </p:nvPr>
        </p:nvSpPr>
        <p:spPr>
          <a:xfrm>
            <a:off x="1885950" y="4091940"/>
            <a:ext cx="3950970"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根据动作特点和锻炼价值创编</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24" name="任意多边形 63"/>
          <p:cNvSpPr/>
          <p:nvPr>
            <p:custDataLst>
              <p:tags r:id="rId16"/>
            </p:custDataLst>
          </p:nvPr>
        </p:nvSpPr>
        <p:spPr>
          <a:xfrm>
            <a:off x="1288728" y="4724766"/>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B9BD5"/>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5</a:t>
            </a:r>
            <a:endParaRPr lang="en-US" b="1">
              <a:solidFill>
                <a:schemeClr val="bg1"/>
              </a:solidFill>
              <a:latin typeface="微软雅黑" panose="020B0503020204020204" charset="-122"/>
              <a:ea typeface="微软雅黑" panose="020B0503020204020204" charset="-122"/>
            </a:endParaRPr>
          </a:p>
        </p:txBody>
      </p:sp>
      <p:sp>
        <p:nvSpPr>
          <p:cNvPr id="26" name="任意多边形 63"/>
          <p:cNvSpPr/>
          <p:nvPr>
            <p:custDataLst>
              <p:tags r:id="rId17"/>
            </p:custDataLst>
          </p:nvPr>
        </p:nvSpPr>
        <p:spPr>
          <a:xfrm>
            <a:off x="1299756" y="5361322"/>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95DAB"/>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6</a:t>
            </a:r>
            <a:endParaRPr lang="en-US" b="1">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0" fill="hold"/>
                                        <p:tgtEl>
                                          <p:spTgt spid="80"/>
                                        </p:tgtEl>
                                        <p:attrNameLst>
                                          <p:attrName>ppt_x</p:attrName>
                                        </p:attrNameLst>
                                      </p:cBhvr>
                                      <p:tavLst>
                                        <p:tav tm="0">
                                          <p:val>
                                            <p:strVal val="#ppt_x-.2"/>
                                          </p:val>
                                        </p:tav>
                                        <p:tav tm="100000">
                                          <p:val>
                                            <p:strVal val="#ppt_x"/>
                                          </p:val>
                                        </p:tav>
                                      </p:tavLst>
                                    </p:anim>
                                    <p:anim calcmode="lin" valueType="num">
                                      <p:cBhvr>
                                        <p:cTn id="8"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9" dur="1000"/>
                                        <p:tgtEl>
                                          <p:spTgt spid="80"/>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p:cTn id="13" dur="1000" fill="hold"/>
                                        <p:tgtEl>
                                          <p:spTgt spid="74"/>
                                        </p:tgtEl>
                                        <p:attrNameLst>
                                          <p:attrName>ppt_x</p:attrName>
                                        </p:attrNameLst>
                                      </p:cBhvr>
                                      <p:tavLst>
                                        <p:tav tm="0">
                                          <p:val>
                                            <p:strVal val="#ppt_x-.2"/>
                                          </p:val>
                                        </p:tav>
                                        <p:tav tm="100000">
                                          <p:val>
                                            <p:strVal val="#ppt_x"/>
                                          </p:val>
                                        </p:tav>
                                      </p:tavLst>
                                    </p:anim>
                                    <p:anim calcmode="lin" valueType="num">
                                      <p:cBhvr>
                                        <p:cTn id="14" dur="1000" fill="hold"/>
                                        <p:tgtEl>
                                          <p:spTgt spid="7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74"/>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ppt_x</p:attrName>
                                        </p:attrNameLst>
                                      </p:cBhvr>
                                      <p:tavLst>
                                        <p:tav tm="0">
                                          <p:val>
                                            <p:strVal val="#ppt_x-.2"/>
                                          </p:val>
                                        </p:tav>
                                        <p:tav tm="100000">
                                          <p:val>
                                            <p:strVal val="#ppt_x"/>
                                          </p:val>
                                        </p:tav>
                                      </p:tavLst>
                                    </p:anim>
                                    <p:anim calcmode="lin" valueType="num">
                                      <p:cBhvr>
                                        <p:cTn id="20"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0"/>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ppt_x</p:attrName>
                                        </p:attrNameLst>
                                      </p:cBhvr>
                                      <p:tavLst>
                                        <p:tav tm="0">
                                          <p:val>
                                            <p:strVal val="#ppt_x-.2"/>
                                          </p:val>
                                        </p:tav>
                                        <p:tav tm="100000">
                                          <p:val>
                                            <p:strVal val="#ppt_x"/>
                                          </p:val>
                                        </p:tav>
                                      </p:tavLst>
                                    </p:anim>
                                    <p:anim calcmode="lin" valueType="num">
                                      <p:cBhvr>
                                        <p:cTn id="26"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3"/>
                                        </p:tgtEl>
                                      </p:cBhvr>
                                    </p:animEffect>
                                  </p:childTnLst>
                                </p:cTn>
                              </p:par>
                            </p:childTnLst>
                          </p:cTn>
                        </p:par>
                        <p:par>
                          <p:cTn id="28" fill="hold">
                            <p:stCondLst>
                              <p:cond delay="4000"/>
                            </p:stCondLst>
                            <p:childTnLst>
                              <p:par>
                                <p:cTn id="29" presetID="29" presetClass="entr" presetSubtype="0" fill="hold" grpId="0" nodeType="after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p:cTn id="31" dur="1000" fill="hold"/>
                                        <p:tgtEl>
                                          <p:spTgt spid="94"/>
                                        </p:tgtEl>
                                        <p:attrNameLst>
                                          <p:attrName>ppt_x</p:attrName>
                                        </p:attrNameLst>
                                      </p:cBhvr>
                                      <p:tavLst>
                                        <p:tav tm="0">
                                          <p:val>
                                            <p:strVal val="#ppt_x-.2"/>
                                          </p:val>
                                        </p:tav>
                                        <p:tav tm="100000">
                                          <p:val>
                                            <p:strVal val="#ppt_x"/>
                                          </p:val>
                                        </p:tav>
                                      </p:tavLst>
                                    </p:anim>
                                    <p:anim calcmode="lin" valueType="num">
                                      <p:cBhvr>
                                        <p:cTn id="32" dur="1000" fill="hold"/>
                                        <p:tgtEl>
                                          <p:spTgt spid="94"/>
                                        </p:tgtEl>
                                        <p:attrNameLst>
                                          <p:attrName>ppt_y</p:attrName>
                                        </p:attrNameLst>
                                      </p:cBhvr>
                                      <p:tavLst>
                                        <p:tav tm="0">
                                          <p:val>
                                            <p:strVal val="#ppt_y"/>
                                          </p:val>
                                        </p:tav>
                                        <p:tav tm="100000">
                                          <p:val>
                                            <p:strVal val="#ppt_y"/>
                                          </p:val>
                                        </p:tav>
                                      </p:tavLst>
                                    </p:anim>
                                    <p:animEffect transition="in" filter="wipe(right)" prLst="gradientSize: 0.1">
                                      <p:cBhvr>
                                        <p:cTn id="33" dur="1000"/>
                                        <p:tgtEl>
                                          <p:spTgt spid="94"/>
                                        </p:tgtEl>
                                      </p:cBhvr>
                                    </p:animEffect>
                                  </p:childTnLst>
                                </p:cTn>
                              </p:par>
                            </p:childTnLst>
                          </p:cTn>
                        </p:par>
                        <p:par>
                          <p:cTn id="34" fill="hold">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p:cTn id="37" dur="1000" fill="hold"/>
                                        <p:tgtEl>
                                          <p:spTgt spid="98"/>
                                        </p:tgtEl>
                                        <p:attrNameLst>
                                          <p:attrName>ppt_x</p:attrName>
                                        </p:attrNameLst>
                                      </p:cBhvr>
                                      <p:tavLst>
                                        <p:tav tm="0">
                                          <p:val>
                                            <p:strVal val="#ppt_x-.2"/>
                                          </p:val>
                                        </p:tav>
                                        <p:tav tm="100000">
                                          <p:val>
                                            <p:strVal val="#ppt_x"/>
                                          </p:val>
                                        </p:tav>
                                      </p:tavLst>
                                    </p:anim>
                                    <p:anim calcmode="lin" valueType="num">
                                      <p:cBhvr>
                                        <p:cTn id="38"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39" dur="10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74" grpId="0"/>
      <p:bldP spid="20" grpId="0"/>
      <p:bldP spid="23" grpId="0"/>
      <p:bldP spid="94" grpId="0"/>
      <p:bldP spid="9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艺术体操竞赛程序与裁判</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 name="组合 9"/>
          <p:cNvGrpSpPr/>
          <p:nvPr/>
        </p:nvGrpSpPr>
        <p:grpSpPr>
          <a:xfrm>
            <a:off x="695960" y="915035"/>
            <a:ext cx="10800080" cy="2785745"/>
            <a:chOff x="1096" y="1441"/>
            <a:chExt cx="17008" cy="4387"/>
          </a:xfrm>
        </p:grpSpPr>
        <p:sp>
          <p:nvSpPr>
            <p:cNvPr id="8202" name="矩形 11"/>
            <p:cNvSpPr/>
            <p:nvPr/>
          </p:nvSpPr>
          <p:spPr>
            <a:xfrm>
              <a:off x="1096" y="2258"/>
              <a:ext cx="17008" cy="3571"/>
            </a:xfrm>
            <a:prstGeom prst="rect">
              <a:avLst/>
            </a:prstGeom>
            <a:noFill/>
            <a:ln w="9525">
              <a:noFill/>
            </a:ln>
          </p:spPr>
          <p:txBody>
            <a:bodyPr wrap="square">
              <a:spAutoFit/>
            </a:bodyPr>
            <a:p>
              <a:pPr marL="285750" indent="-285750" algn="just">
                <a:lnSpc>
                  <a:spcPct val="130000"/>
                </a:lnSpc>
                <a:spcBef>
                  <a:spcPts val="500"/>
                </a:spcBef>
                <a:buFont typeface="Wingdings" panose="05000000000000000000" charset="0"/>
                <a:buChar char="p"/>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艺术体操的正式比赛项目有绳、圈、球、棒和带5 种器械。艺术体操的规模比较大，程序也比较复杂。</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 参赛办法</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02945" indent="-342900" algn="just" fontAlgn="auto">
                <a:lnSpc>
                  <a:spcPct val="130000"/>
                </a:lnSpc>
                <a:spcBef>
                  <a:spcPts val="500"/>
                </a:spcBef>
                <a:buFont typeface="+mj-ea"/>
                <a:buAutoNum type="circleNumDbPlain"/>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团体赛</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团体赛分为预赛和决赛，每套动作时间为2 分15 秒～ 2 分30 秒。</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02945" indent="-342900" algn="just" fontAlgn="auto">
                <a:lnSpc>
                  <a:spcPct val="130000"/>
                </a:lnSpc>
                <a:spcBef>
                  <a:spcPts val="500"/>
                </a:spcBef>
                <a:buFont typeface="+mj-ea"/>
                <a:buAutoNum type="circleNumDbPlain"/>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个人赛</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个人赛分为预赛和决赛，每套动作时间为1 分15 秒～ 1 分30 秒。</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indent="0" algn="just" fontAlgn="auto">
                <a:lnSpc>
                  <a:spcPct val="130000"/>
                </a:lnSpc>
                <a:spcBef>
                  <a:spcPts val="500"/>
                </a:spcBef>
                <a:buFont typeface="+mj-ea"/>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 比赛方法：</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艺术体操比赛是由裁判员所给分数来决定比赛结果的。参赛者的分数高低决定其能否继续参加下一轮比赛。在下一轮比赛中，参赛者要表演同一内容，依次类推，直至最后。</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文本框 1"/>
            <p:cNvSpPr txBox="1"/>
            <p:nvPr/>
          </p:nvSpPr>
          <p:spPr>
            <a:xfrm>
              <a:off x="6161" y="1441"/>
              <a:ext cx="7111"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一、程序</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pic>
        <p:nvPicPr>
          <p:cNvPr id="8" name="图片 7"/>
          <p:cNvPicPr>
            <a:picLocks noChangeAspect="1"/>
          </p:cNvPicPr>
          <p:nvPr/>
        </p:nvPicPr>
        <p:blipFill>
          <a:blip r:embed="rId2"/>
          <a:stretch>
            <a:fillRect/>
          </a:stretch>
        </p:blipFill>
        <p:spPr>
          <a:xfrm>
            <a:off x="1800225" y="3961130"/>
            <a:ext cx="4361180" cy="2339975"/>
          </a:xfrm>
          <a:prstGeom prst="rect">
            <a:avLst/>
          </a:prstGeom>
        </p:spPr>
      </p:pic>
      <p:pic>
        <p:nvPicPr>
          <p:cNvPr id="9" name="图片 8"/>
          <p:cNvPicPr>
            <a:picLocks noChangeAspect="1"/>
          </p:cNvPicPr>
          <p:nvPr/>
        </p:nvPicPr>
        <p:blipFill>
          <a:blip r:embed="rId3"/>
          <a:stretch>
            <a:fillRect/>
          </a:stretch>
        </p:blipFill>
        <p:spPr>
          <a:xfrm>
            <a:off x="6661785" y="3961130"/>
            <a:ext cx="3974465" cy="2340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艺术体操竞赛程序与裁判</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695960" y="915035"/>
            <a:ext cx="10800080" cy="2657475"/>
            <a:chOff x="1096" y="1441"/>
            <a:chExt cx="17008" cy="4185"/>
          </a:xfrm>
        </p:grpSpPr>
        <p:sp>
          <p:nvSpPr>
            <p:cNvPr id="8202" name="矩形 11"/>
            <p:cNvSpPr/>
            <p:nvPr/>
          </p:nvSpPr>
          <p:spPr>
            <a:xfrm>
              <a:off x="1096" y="2258"/>
              <a:ext cx="17008" cy="3369"/>
            </a:xfrm>
            <a:prstGeom prst="rect">
              <a:avLst/>
            </a:prstGeom>
            <a:noFill/>
            <a:ln w="9525">
              <a:noFill/>
            </a:ln>
          </p:spPr>
          <p:txBody>
            <a:bodyPr wrap="square">
              <a:spAutoFit/>
            </a:bodyPr>
            <a:p>
              <a:pPr indent="0" algn="just" fontAlgn="auto">
                <a:lnSpc>
                  <a:spcPct val="13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 裁判员</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p"/>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每个裁判组由两个组组成：A 组为编排组，B 组为完成组。其中编排组又分为A1组（技术价值组）和A2 组（艺术价值组）。A1 组评判难度数量和水平，A2 组评判艺术编排（音乐、器材的选择与使用，身体动作的选择与使用，熟练性与独创性）。每个裁判组由一名裁判员（助理裁判员）协助工作，他将确定分差是否有效，并对出界、动作时间和其他有关纪律方面的问题（器械、体操服、入场等）进行扣分。</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 评分：</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计时、扣分、出界。</a:t>
              </a:r>
              <a:endParaRPr lang="en-US" altLang="zh-CN" sz="1600"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文本框 1"/>
            <p:cNvSpPr txBox="1"/>
            <p:nvPr/>
          </p:nvSpPr>
          <p:spPr>
            <a:xfrm>
              <a:off x="6161" y="1441"/>
              <a:ext cx="7111"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二、裁判</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pic>
        <p:nvPicPr>
          <p:cNvPr id="3" name="图片 2"/>
          <p:cNvPicPr>
            <a:picLocks noChangeAspect="1"/>
          </p:cNvPicPr>
          <p:nvPr/>
        </p:nvPicPr>
        <p:blipFill>
          <a:blip r:embed="rId2"/>
          <a:stretch>
            <a:fillRect/>
          </a:stretch>
        </p:blipFill>
        <p:spPr>
          <a:xfrm>
            <a:off x="4049395" y="3336290"/>
            <a:ext cx="4762500" cy="3028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grpSp>
        <p:nvGrpSpPr>
          <p:cNvPr id="8" name="组合 7"/>
          <p:cNvGrpSpPr/>
          <p:nvPr/>
        </p:nvGrpSpPr>
        <p:grpSpPr>
          <a:xfrm flipH="1">
            <a:off x="5928822" y="2236744"/>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2"/>
            </p:custDataLst>
          </p:nvPr>
        </p:nvSpPr>
        <p:spPr>
          <a:xfrm>
            <a:off x="5912503" y="226512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3" name="文本框 21"/>
          <p:cNvSpPr>
            <a:spLocks noChangeArrowheads="1"/>
          </p:cNvSpPr>
          <p:nvPr/>
        </p:nvSpPr>
        <p:spPr bwMode="auto">
          <a:xfrm>
            <a:off x="6596043" y="2180590"/>
            <a:ext cx="21513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sz="2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艺术体操</a:t>
            </a: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的概述</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101" name="TextBox 6"/>
          <p:cNvSpPr/>
          <p:nvPr/>
        </p:nvSpPr>
        <p:spPr>
          <a:xfrm>
            <a:off x="5482590" y="1259523"/>
            <a:ext cx="4498975"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第</a:t>
            </a:r>
            <a:r>
              <a:rPr lang="en-US"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1</a:t>
            </a:r>
            <a:r>
              <a:rPr lang="en-US"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4</a:t>
            </a:r>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章 </a:t>
            </a:r>
            <a:r>
              <a:rPr lang="zh-CN"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  艺术体操</a:t>
            </a:r>
            <a:endParaRPr lang="zh-CN"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8" name="组合 27"/>
          <p:cNvGrpSpPr/>
          <p:nvPr/>
        </p:nvGrpSpPr>
        <p:grpSpPr>
          <a:xfrm flipH="1">
            <a:off x="5926282" y="3188609"/>
            <a:ext cx="3700688" cy="517027"/>
            <a:chOff x="1327946" y="3699322"/>
            <a:chExt cx="3761755" cy="517027"/>
          </a:xfrm>
          <a:solidFill>
            <a:srgbClr val="295DAB"/>
          </a:solidFill>
        </p:grpSpPr>
        <p:sp>
          <p:nvSpPr>
            <p:cNvPr id="29" name="椭圆 2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1" name="直接连接符 30"/>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3" name="MH_Number_1"/>
          <p:cNvSpPr txBox="1"/>
          <p:nvPr>
            <p:custDataLst>
              <p:tags r:id="rId3"/>
            </p:custDataLst>
          </p:nvPr>
        </p:nvSpPr>
        <p:spPr>
          <a:xfrm>
            <a:off x="5929648" y="321952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35" name="组合 34"/>
          <p:cNvGrpSpPr/>
          <p:nvPr/>
        </p:nvGrpSpPr>
        <p:grpSpPr>
          <a:xfrm flipH="1">
            <a:off x="5925647" y="4154444"/>
            <a:ext cx="3700688" cy="517027"/>
            <a:chOff x="1327946" y="3699322"/>
            <a:chExt cx="3761755" cy="517027"/>
          </a:xfrm>
          <a:solidFill>
            <a:srgbClr val="295DAB"/>
          </a:solidFill>
        </p:grpSpPr>
        <p:sp>
          <p:nvSpPr>
            <p:cNvPr id="36" name="椭圆 3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8" name="直接连接符 37"/>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7" name="MH_Number_1"/>
          <p:cNvSpPr txBox="1"/>
          <p:nvPr>
            <p:custDataLst>
              <p:tags r:id="rId4"/>
            </p:custDataLst>
          </p:nvPr>
        </p:nvSpPr>
        <p:spPr>
          <a:xfrm>
            <a:off x="5929013" y="41853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63" name="文本框 21"/>
          <p:cNvSpPr>
            <a:spLocks noChangeArrowheads="1"/>
          </p:cNvSpPr>
          <p:nvPr/>
        </p:nvSpPr>
        <p:spPr bwMode="auto">
          <a:xfrm>
            <a:off x="6596043" y="3132455"/>
            <a:ext cx="42849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sz="2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艺术体操</a:t>
            </a: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基本技术教学理论与方法</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64" name="文本框 21"/>
          <p:cNvSpPr>
            <a:spLocks noChangeArrowheads="1"/>
          </p:cNvSpPr>
          <p:nvPr/>
        </p:nvSpPr>
        <p:spPr bwMode="auto">
          <a:xfrm>
            <a:off x="6596043" y="4098290"/>
            <a:ext cx="25196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sz="2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艺术体操创编原则</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 name="组合 1"/>
          <p:cNvGrpSpPr/>
          <p:nvPr/>
        </p:nvGrpSpPr>
        <p:grpSpPr>
          <a:xfrm flipH="1">
            <a:off x="5928822" y="5122819"/>
            <a:ext cx="3700688" cy="517027"/>
            <a:chOff x="1327946" y="3699322"/>
            <a:chExt cx="3761755" cy="517027"/>
          </a:xfrm>
          <a:solidFill>
            <a:srgbClr val="295DAB"/>
          </a:solidFill>
        </p:grpSpPr>
        <p:sp>
          <p:nvSpPr>
            <p:cNvPr id="3" name="椭圆 2"/>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 name="直接连接符 3"/>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7" name="MH_Number_1"/>
          <p:cNvSpPr txBox="1"/>
          <p:nvPr>
            <p:custDataLst>
              <p:tags r:id="rId5"/>
            </p:custDataLst>
          </p:nvPr>
        </p:nvSpPr>
        <p:spPr>
          <a:xfrm>
            <a:off x="5932188" y="515373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14" name="文本框 21"/>
          <p:cNvSpPr>
            <a:spLocks noChangeArrowheads="1"/>
          </p:cNvSpPr>
          <p:nvPr/>
        </p:nvSpPr>
        <p:spPr bwMode="auto">
          <a:xfrm>
            <a:off x="6598583" y="5066665"/>
            <a:ext cx="33959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sz="2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艺术体操竞赛程序与裁判</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3" grpId="0"/>
      <p:bldP spid="57" grpId="0"/>
      <p:bldP spid="63" grpId="0"/>
      <p:bldP spid="64" grpId="0"/>
      <p:bldP spid="7"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艺术体操竞赛程序与裁判</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02" name="矩形 11"/>
          <p:cNvSpPr/>
          <p:nvPr/>
        </p:nvSpPr>
        <p:spPr>
          <a:xfrm>
            <a:off x="3771265" y="1078230"/>
            <a:ext cx="4798695" cy="410845"/>
          </a:xfrm>
          <a:prstGeom prst="rect">
            <a:avLst/>
          </a:prstGeom>
          <a:noFill/>
          <a:ln w="9525">
            <a:noFill/>
          </a:ln>
        </p:spPr>
        <p:txBody>
          <a:bodyPr wrap="square">
            <a:spAutoFit/>
          </a:bodyPr>
          <a:p>
            <a:pPr indent="0" algn="ctr" fontAlgn="auto">
              <a:lnSpc>
                <a:spcPct val="130000"/>
              </a:lnSpc>
              <a:spcBef>
                <a:spcPts val="500"/>
              </a:spcBef>
              <a:buFont typeface="Wingdings" panose="05000000000000000000" charset="0"/>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（六）练习顺序</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圆角矩形 11"/>
          <p:cNvSpPr/>
          <p:nvPr>
            <p:custDataLst>
              <p:tags r:id="rId2"/>
            </p:custDataLst>
          </p:nvPr>
        </p:nvSpPr>
        <p:spPr>
          <a:xfrm rot="21439215">
            <a:off x="3630939" y="4342523"/>
            <a:ext cx="1028439" cy="1040879"/>
          </a:xfrm>
          <a:prstGeom prst="roundRect">
            <a:avLst>
              <a:gd name="adj" fmla="val 18567"/>
            </a:avLst>
          </a:prstGeom>
          <a:solidFill>
            <a:schemeClr val="accent5"/>
          </a:solidFill>
          <a:ln>
            <a:solidFill>
              <a:srgbClr val="A5A5A5">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rPr>
              <a:t>3</a:t>
            </a:r>
            <a:endPar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10" name="直接箭头连接符 9"/>
          <p:cNvCxnSpPr/>
          <p:nvPr>
            <p:custDataLst>
              <p:tags r:id="rId3"/>
            </p:custDataLst>
          </p:nvPr>
        </p:nvCxnSpPr>
        <p:spPr>
          <a:xfrm>
            <a:off x="4658982" y="4835146"/>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4"/>
            </p:custDataLst>
          </p:nvPr>
        </p:nvSpPr>
        <p:spPr>
          <a:xfrm>
            <a:off x="5993765" y="4464050"/>
            <a:ext cx="4135755" cy="770255"/>
          </a:xfrm>
          <a:prstGeom prst="rect">
            <a:avLst/>
          </a:prstGeom>
          <a:noFill/>
        </p:spPr>
        <p:txBody>
          <a:bodyPr wrap="square" bIns="0" rtlCol="0" anchor="ctr" anchorCtr="0"/>
          <a:lstStyle>
            <a:defPPr>
              <a:defRPr lang="zh-CN"/>
            </a:defPPr>
            <a:lvl1pPr>
              <a:lnSpc>
                <a:spcPct val="130000"/>
              </a:lnSpc>
              <a:defRPr sz="1200"/>
            </a:lvl1pPr>
          </a:lstStyle>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动作缺少或顺序颠倒。</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圆角矩形 10"/>
          <p:cNvSpPr/>
          <p:nvPr>
            <p:custDataLst>
              <p:tags r:id="rId5"/>
            </p:custDataLst>
          </p:nvPr>
        </p:nvSpPr>
        <p:spPr>
          <a:xfrm rot="21439215">
            <a:off x="3852743" y="3291581"/>
            <a:ext cx="1028439" cy="1040879"/>
          </a:xfrm>
          <a:prstGeom prst="roundRect">
            <a:avLst>
              <a:gd name="adj" fmla="val 18567"/>
            </a:avLst>
          </a:prstGeom>
          <a:solidFill>
            <a:srgbClr val="ED7D31"/>
          </a:solidFill>
          <a:ln>
            <a:solidFill>
              <a:srgbClr val="ED7D31">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rPr>
              <a:t>2</a:t>
            </a:r>
            <a:endPar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24" name="直接箭头连接符 23"/>
          <p:cNvCxnSpPr/>
          <p:nvPr>
            <p:custDataLst>
              <p:tags r:id="rId6"/>
            </p:custDataLst>
          </p:nvPr>
        </p:nvCxnSpPr>
        <p:spPr>
          <a:xfrm>
            <a:off x="4871210" y="3756269"/>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3" name="标题 1"/>
          <p:cNvSpPr txBox="1"/>
          <p:nvPr>
            <p:custDataLst>
              <p:tags r:id="rId7"/>
            </p:custDataLst>
          </p:nvPr>
        </p:nvSpPr>
        <p:spPr>
          <a:xfrm>
            <a:off x="6195695" y="3439160"/>
            <a:ext cx="3424555" cy="687705"/>
          </a:xfrm>
          <a:prstGeom prst="rect">
            <a:avLst/>
          </a:prstGeom>
          <a:noFill/>
        </p:spPr>
        <p:txBody>
          <a:bodyPr wrap="square" bIns="0" rtlCol="0" anchor="b" anchorCtr="0">
            <a:normAutofit/>
          </a:bodyPr>
          <a:lstStyle>
            <a:defPPr>
              <a:defRPr lang="zh-CN"/>
            </a:defPPr>
            <a:lvl1pPr>
              <a:lnSpc>
                <a:spcPct val="130000"/>
              </a:lnSpc>
              <a:defRPr sz="1200"/>
            </a:lvl1pPr>
          </a:lstStyle>
          <a:p>
            <a:pPr algn="just">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比赛时为了做出动作的完整性而出边界。</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圆角矩形 13"/>
          <p:cNvSpPr/>
          <p:nvPr>
            <p:custDataLst>
              <p:tags r:id="rId8"/>
            </p:custDataLst>
          </p:nvPr>
        </p:nvSpPr>
        <p:spPr>
          <a:xfrm rot="21116664">
            <a:off x="3512496" y="2268426"/>
            <a:ext cx="1028439" cy="1040879"/>
          </a:xfrm>
          <a:prstGeom prst="roundRect">
            <a:avLst>
              <a:gd name="adj" fmla="val 18567"/>
            </a:avLst>
          </a:prstGeom>
          <a:solidFill>
            <a:srgbClr val="4472C4"/>
          </a:solidFill>
          <a:ln>
            <a:solidFill>
              <a:srgbClr val="4472C4">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rPr>
              <a:t>1</a:t>
            </a:r>
            <a:endParaRPr lang="en-US" altLang="zh-CN" sz="32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16" name="直接箭头连接符 15"/>
          <p:cNvCxnSpPr/>
          <p:nvPr>
            <p:custDataLst>
              <p:tags r:id="rId9"/>
            </p:custDataLst>
          </p:nvPr>
        </p:nvCxnSpPr>
        <p:spPr>
          <a:xfrm>
            <a:off x="4516334" y="2666748"/>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8" name="标题 1"/>
          <p:cNvSpPr txBox="1"/>
          <p:nvPr>
            <p:custDataLst>
              <p:tags r:id="rId10"/>
            </p:custDataLst>
          </p:nvPr>
        </p:nvSpPr>
        <p:spPr>
          <a:xfrm>
            <a:off x="5840730" y="2440940"/>
            <a:ext cx="3779520" cy="574675"/>
          </a:xfrm>
          <a:prstGeom prst="rect">
            <a:avLst/>
          </a:prstGeom>
          <a:noFill/>
        </p:spPr>
        <p:txBody>
          <a:bodyPr wrap="square" bIns="0" rtlCol="0" anchor="b" anchorCtr="0"/>
          <a:lstStyle>
            <a:defPPr>
              <a:defRPr lang="zh-CN"/>
            </a:defPPr>
            <a:lvl1pPr>
              <a:lnSpc>
                <a:spcPct val="130000"/>
              </a:lnSpc>
              <a:defRPr sz="1200"/>
            </a:lvl1pPr>
          </a:lstStyle>
          <a:p>
            <a:pPr algn="just">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rPr>
              <a:t>比赛时进入场地的方位先后顺序出现错误。</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 name="圆角矩形 32"/>
          <p:cNvSpPr/>
          <p:nvPr>
            <p:custDataLst>
              <p:tags r:id="rId11"/>
            </p:custDataLst>
          </p:nvPr>
        </p:nvSpPr>
        <p:spPr>
          <a:xfrm>
            <a:off x="2452370" y="3331487"/>
            <a:ext cx="520445" cy="100836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35" name="圆角矩形 34"/>
          <p:cNvSpPr/>
          <p:nvPr>
            <p:custDataLst>
              <p:tags r:id="rId12"/>
            </p:custDataLst>
          </p:nvPr>
        </p:nvSpPr>
        <p:spPr>
          <a:xfrm>
            <a:off x="2458216" y="4266404"/>
            <a:ext cx="227699" cy="1142957"/>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圆角矩形 50"/>
          <p:cNvSpPr/>
          <p:nvPr>
            <p:custDataLst>
              <p:tags r:id="rId13"/>
            </p:custDataLst>
          </p:nvPr>
        </p:nvSpPr>
        <p:spPr>
          <a:xfrm rot="20318279">
            <a:off x="2794824" y="4247993"/>
            <a:ext cx="227699" cy="343242"/>
          </a:xfrm>
          <a:prstGeom prst="roundRect">
            <a:avLst>
              <a:gd name="adj" fmla="val 29625"/>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3" name="圆角矩形 52"/>
          <p:cNvSpPr/>
          <p:nvPr>
            <p:custDataLst>
              <p:tags r:id="rId14"/>
            </p:custDataLst>
          </p:nvPr>
        </p:nvSpPr>
        <p:spPr>
          <a:xfrm>
            <a:off x="2832702" y="4460669"/>
            <a:ext cx="233511" cy="939798"/>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2" name="圆角矩形 61"/>
          <p:cNvSpPr/>
          <p:nvPr>
            <p:custDataLst>
              <p:tags r:id="rId15"/>
            </p:custDataLst>
          </p:nvPr>
        </p:nvSpPr>
        <p:spPr>
          <a:xfrm rot="3224468">
            <a:off x="2975680" y="2680214"/>
            <a:ext cx="207353" cy="985637"/>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3" name="圆角矩形 62"/>
          <p:cNvSpPr/>
          <p:nvPr>
            <p:custDataLst>
              <p:tags r:id="rId16"/>
            </p:custDataLst>
          </p:nvPr>
        </p:nvSpPr>
        <p:spPr>
          <a:xfrm rot="3531662">
            <a:off x="3192267" y="2800845"/>
            <a:ext cx="207413" cy="985637"/>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4" name="椭圆 63"/>
          <p:cNvSpPr/>
          <p:nvPr>
            <p:custDataLst>
              <p:tags r:id="rId17"/>
            </p:custDataLst>
          </p:nvPr>
        </p:nvSpPr>
        <p:spPr>
          <a:xfrm>
            <a:off x="2454361" y="2722515"/>
            <a:ext cx="583510" cy="583510"/>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040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艺术体操的常见损伤及处理</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403090" y="112014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 艺术体操的常见损伤</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4" name="弧形 13"/>
          <p:cNvSpPr/>
          <p:nvPr>
            <p:custDataLst>
              <p:tags r:id="rId2"/>
            </p:custDataLst>
          </p:nvPr>
        </p:nvSpPr>
        <p:spPr>
          <a:xfrm>
            <a:off x="3378200" y="2463165"/>
            <a:ext cx="5328285" cy="3961765"/>
          </a:xfrm>
          <a:prstGeom prst="arc">
            <a:avLst>
              <a:gd name="adj1" fmla="val 10856911"/>
              <a:gd name="adj2" fmla="val 0"/>
            </a:avLst>
          </a:prstGeom>
          <a:ln w="69850" cap="rnd">
            <a:solidFill>
              <a:sysClr val="window" lastClr="FFFFFF">
                <a:lumMod val="75000"/>
              </a:sysClr>
            </a:solidFill>
            <a:prstDash val="sysDot"/>
            <a:round/>
          </a:ln>
        </p:spPr>
        <p:style>
          <a:lnRef idx="1">
            <a:srgbClr val="1F74AD"/>
          </a:lnRef>
          <a:fillRef idx="0">
            <a:srgbClr val="1F74AD"/>
          </a:fillRef>
          <a:effectRef idx="0">
            <a:srgbClr val="1F74AD"/>
          </a:effectRef>
          <a:fontRef idx="minor">
            <a:srgbClr val="000000"/>
          </a:fontRef>
        </p:style>
        <p:txBody>
          <a:bodyPr anchor="ctr"/>
          <a:p>
            <a:pPr algn="ctr">
              <a:lnSpc>
                <a:spcPct val="130000"/>
              </a:lnSpc>
            </a:pPr>
            <a:endParaRPr>
              <a:latin typeface="微软雅黑" panose="020B0503020204020204" charset="-122"/>
              <a:ea typeface="微软雅黑" panose="020B0503020204020204" charset="-122"/>
            </a:endParaRPr>
          </a:p>
        </p:txBody>
      </p:sp>
      <p:grpSp>
        <p:nvGrpSpPr>
          <p:cNvPr id="15" name="组合 14"/>
          <p:cNvGrpSpPr/>
          <p:nvPr/>
        </p:nvGrpSpPr>
        <p:grpSpPr>
          <a:xfrm rot="0">
            <a:off x="711835" y="2443328"/>
            <a:ext cx="10893830" cy="3024022"/>
            <a:chOff x="186" y="3456"/>
            <a:chExt cx="19134" cy="5412"/>
          </a:xfrm>
        </p:grpSpPr>
        <p:sp>
          <p:nvSpPr>
            <p:cNvPr id="19" name="椭圆 18"/>
            <p:cNvSpPr/>
            <p:nvPr>
              <p:custDataLst>
                <p:tags r:id="rId3"/>
              </p:custDataLst>
            </p:nvPr>
          </p:nvSpPr>
          <p:spPr>
            <a:xfrm>
              <a:off x="11333" y="3491"/>
              <a:ext cx="1407" cy="1407"/>
            </a:xfrm>
            <a:prstGeom prst="ellipse">
              <a:avLst/>
            </a:prstGeom>
            <a:solidFill>
              <a:srgbClr val="FFC00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1" name="梯形 20"/>
            <p:cNvSpPr/>
            <p:nvPr>
              <p:custDataLst>
                <p:tags r:id="rId4"/>
              </p:custDataLst>
            </p:nvPr>
          </p:nvSpPr>
          <p:spPr>
            <a:xfrm flipV="1">
              <a:off x="7062" y="6470"/>
              <a:ext cx="5076" cy="2398"/>
            </a:xfrm>
            <a:prstGeom prst="trapezoid">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2" name="圆角矩形 21"/>
            <p:cNvSpPr/>
            <p:nvPr>
              <p:custDataLst>
                <p:tags r:id="rId5"/>
              </p:custDataLst>
            </p:nvPr>
          </p:nvSpPr>
          <p:spPr>
            <a:xfrm>
              <a:off x="6806" y="6242"/>
              <a:ext cx="5587" cy="481"/>
            </a:xfrm>
            <a:prstGeom prst="roundRect">
              <a:avLst>
                <a:gd name="adj" fmla="val 20769"/>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9" name="圆角矩形 28"/>
            <p:cNvSpPr/>
            <p:nvPr>
              <p:custDataLst>
                <p:tags r:id="rId6"/>
              </p:custDataLst>
            </p:nvPr>
          </p:nvSpPr>
          <p:spPr>
            <a:xfrm rot="5109056">
              <a:off x="9231" y="5391"/>
              <a:ext cx="2062" cy="373"/>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4" name="圆角矩形 33"/>
            <p:cNvSpPr/>
            <p:nvPr>
              <p:custDataLst>
                <p:tags r:id="rId7"/>
              </p:custDataLst>
            </p:nvPr>
          </p:nvSpPr>
          <p:spPr>
            <a:xfrm rot="6570399">
              <a:off x="7977" y="5391"/>
              <a:ext cx="2062" cy="373"/>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5" name="椭圆 34"/>
            <p:cNvSpPr/>
            <p:nvPr>
              <p:custDataLst>
                <p:tags r:id="rId8"/>
              </p:custDataLst>
            </p:nvPr>
          </p:nvSpPr>
          <p:spPr>
            <a:xfrm>
              <a:off x="4455" y="7195"/>
              <a:ext cx="1407" cy="1407"/>
            </a:xfrm>
            <a:prstGeom prst="ellipse">
              <a:avLst/>
            </a:prstGeom>
            <a:solidFill>
              <a:srgbClr val="4472C4"/>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6" name="椭圆 35"/>
            <p:cNvSpPr/>
            <p:nvPr>
              <p:custDataLst>
                <p:tags r:id="rId9"/>
              </p:custDataLst>
            </p:nvPr>
          </p:nvSpPr>
          <p:spPr>
            <a:xfrm>
              <a:off x="13338" y="7195"/>
              <a:ext cx="1407" cy="1407"/>
            </a:xfrm>
            <a:prstGeom prst="ellipse">
              <a:avLst/>
            </a:prstGeom>
            <a:solidFill>
              <a:srgbClr val="5B9BD5"/>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2" name="矩形 41"/>
            <p:cNvSpPr/>
            <p:nvPr>
              <p:custDataLst>
                <p:tags r:id="rId10"/>
              </p:custDataLst>
            </p:nvPr>
          </p:nvSpPr>
          <p:spPr>
            <a:xfrm>
              <a:off x="866" y="3456"/>
              <a:ext cx="3979" cy="666"/>
            </a:xfrm>
            <a:prstGeom prst="rect">
              <a:avLst/>
            </a:prstGeom>
          </p:spPr>
          <p:txBody>
            <a:bodyPr wrap="square" lIns="90000" tIns="46800" rIns="90000" bIns="0" anchor="b" anchorCtr="0">
              <a:normAutofit fontScale="90000"/>
            </a:bodyPr>
            <a:p>
              <a:pPr lvl="0" algn="r" defTabSz="913765">
                <a:lnSpc>
                  <a:spcPct val="120000"/>
                </a:lnSpc>
                <a:defRPr/>
              </a:pPr>
              <a:r>
                <a:rPr lang="en-US" altLang="zh-CN" b="1" spc="300" dirty="0">
                  <a:solidFill>
                    <a:srgbClr val="ED7D31"/>
                  </a:solidFill>
                  <a:latin typeface="微软雅黑" panose="020B0503020204020204" charset="-122"/>
                  <a:ea typeface="微软雅黑" panose="020B0503020204020204" charset="-122"/>
                  <a:cs typeface="+mn-ea"/>
                </a:rPr>
                <a:t>1.</a:t>
              </a:r>
              <a:r>
                <a:rPr lang="zh-CN" altLang="en-US" b="1" spc="300" dirty="0">
                  <a:solidFill>
                    <a:srgbClr val="ED7D31"/>
                  </a:solidFill>
                  <a:latin typeface="微软雅黑" panose="020B0503020204020204" charset="-122"/>
                  <a:ea typeface="微软雅黑" panose="020B0503020204020204" charset="-122"/>
                  <a:cs typeface="+mn-ea"/>
                </a:rPr>
                <a:t>踝关节运动损伤</a:t>
              </a:r>
              <a:endParaRPr lang="zh-CN" altLang="en-US" b="1" spc="300" dirty="0">
                <a:solidFill>
                  <a:srgbClr val="ED7D31"/>
                </a:solidFill>
                <a:latin typeface="微软雅黑" panose="020B0503020204020204" charset="-122"/>
                <a:ea typeface="微软雅黑" panose="020B0503020204020204" charset="-122"/>
                <a:cs typeface="+mn-ea"/>
              </a:endParaRPr>
            </a:p>
          </p:txBody>
        </p:sp>
        <p:sp>
          <p:nvSpPr>
            <p:cNvPr id="44" name="矩形 43"/>
            <p:cNvSpPr/>
            <p:nvPr>
              <p:custDataLst>
                <p:tags r:id="rId11"/>
              </p:custDataLst>
            </p:nvPr>
          </p:nvSpPr>
          <p:spPr>
            <a:xfrm>
              <a:off x="15065" y="7503"/>
              <a:ext cx="4255" cy="666"/>
            </a:xfrm>
            <a:prstGeom prst="rect">
              <a:avLst/>
            </a:prstGeom>
          </p:spPr>
          <p:txBody>
            <a:bodyPr wrap="square" lIns="90000" tIns="46800" rIns="90000" bIns="0" anchor="b" anchorCtr="0"/>
            <a:p>
              <a:pPr lvl="0" defTabSz="913765">
                <a:lnSpc>
                  <a:spcPct val="120000"/>
                </a:lnSpc>
                <a:defRPr/>
              </a:pPr>
              <a:r>
                <a:rPr lang="en-US" altLang="zh-CN" sz="1600" b="1" spc="300" dirty="0">
                  <a:solidFill>
                    <a:srgbClr val="5B9BD5"/>
                  </a:solidFill>
                  <a:latin typeface="微软雅黑" panose="020B0503020204020204" charset="-122"/>
                  <a:ea typeface="微软雅黑" panose="020B0503020204020204" charset="-122"/>
                  <a:cs typeface="+mn-ea"/>
                </a:rPr>
                <a:t>4.</a:t>
              </a:r>
              <a:r>
                <a:rPr lang="zh-CN" altLang="en-US" sz="1600" b="1" spc="300" dirty="0">
                  <a:solidFill>
                    <a:srgbClr val="5B9BD5"/>
                  </a:solidFill>
                  <a:latin typeface="微软雅黑" panose="020B0503020204020204" charset="-122"/>
                  <a:ea typeface="微软雅黑" panose="020B0503020204020204" charset="-122"/>
                  <a:cs typeface="+mn-ea"/>
                </a:rPr>
                <a:t>腰椎运动损伤分析</a:t>
              </a:r>
              <a:endParaRPr lang="zh-CN" altLang="en-US" sz="1600" b="1" spc="300" dirty="0">
                <a:solidFill>
                  <a:srgbClr val="5B9BD5"/>
                </a:solidFill>
                <a:latin typeface="微软雅黑" panose="020B0503020204020204" charset="-122"/>
                <a:ea typeface="微软雅黑" panose="020B0503020204020204" charset="-122"/>
                <a:cs typeface="+mn-ea"/>
              </a:endParaRPr>
            </a:p>
          </p:txBody>
        </p:sp>
        <p:sp>
          <p:nvSpPr>
            <p:cNvPr id="46" name="矩形 45"/>
            <p:cNvSpPr/>
            <p:nvPr>
              <p:custDataLst>
                <p:tags r:id="rId12"/>
              </p:custDataLst>
            </p:nvPr>
          </p:nvSpPr>
          <p:spPr>
            <a:xfrm>
              <a:off x="186" y="7066"/>
              <a:ext cx="3979" cy="666"/>
            </a:xfrm>
            <a:prstGeom prst="rect">
              <a:avLst/>
            </a:prstGeom>
          </p:spPr>
          <p:txBody>
            <a:bodyPr wrap="square" lIns="90000" tIns="46800" rIns="90000" bIns="0" anchor="b" anchorCtr="0">
              <a:normAutofit fontScale="90000"/>
            </a:bodyPr>
            <a:p>
              <a:pPr lvl="0" algn="r" defTabSz="913765">
                <a:lnSpc>
                  <a:spcPct val="120000"/>
                </a:lnSpc>
                <a:defRPr/>
              </a:pPr>
              <a:r>
                <a:rPr lang="en-US" altLang="zh-CN" b="1" spc="300" dirty="0">
                  <a:solidFill>
                    <a:srgbClr val="4472C4"/>
                  </a:solidFill>
                  <a:latin typeface="微软雅黑" panose="020B0503020204020204" charset="-122"/>
                  <a:ea typeface="微软雅黑" panose="020B0503020204020204" charset="-122"/>
                  <a:cs typeface="+mn-ea"/>
                </a:rPr>
                <a:t>2.</a:t>
              </a:r>
              <a:r>
                <a:rPr lang="zh-CN" altLang="en-US" b="1" spc="300" dirty="0">
                  <a:solidFill>
                    <a:srgbClr val="4472C4"/>
                  </a:solidFill>
                  <a:latin typeface="微软雅黑" panose="020B0503020204020204" charset="-122"/>
                  <a:ea typeface="微软雅黑" panose="020B0503020204020204" charset="-122"/>
                  <a:cs typeface="+mn-ea"/>
                </a:rPr>
                <a:t>膝关节运动损伤</a:t>
              </a:r>
              <a:endParaRPr lang="zh-CN" altLang="en-US" b="1" spc="300" dirty="0">
                <a:solidFill>
                  <a:srgbClr val="4472C4"/>
                </a:solidFill>
                <a:latin typeface="微软雅黑" panose="020B0503020204020204" charset="-122"/>
                <a:ea typeface="微软雅黑" panose="020B0503020204020204" charset="-122"/>
                <a:cs typeface="+mn-ea"/>
              </a:endParaRPr>
            </a:p>
          </p:txBody>
        </p:sp>
        <p:sp>
          <p:nvSpPr>
            <p:cNvPr id="47" name="任意多边形 46"/>
            <p:cNvSpPr/>
            <p:nvPr>
              <p:custDataLst>
                <p:tags r:id="rId13"/>
              </p:custDataLst>
            </p:nvPr>
          </p:nvSpPr>
          <p:spPr bwMode="auto">
            <a:xfrm>
              <a:off x="11703" y="3861"/>
              <a:ext cx="668" cy="66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48" name="任意多边形 47"/>
            <p:cNvSpPr/>
            <p:nvPr>
              <p:custDataLst>
                <p:tags r:id="rId14"/>
              </p:custDataLst>
            </p:nvPr>
          </p:nvSpPr>
          <p:spPr bwMode="auto">
            <a:xfrm>
              <a:off x="4846" y="7616"/>
              <a:ext cx="674" cy="55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49" name="椭圆 48"/>
            <p:cNvSpPr/>
            <p:nvPr>
              <p:custDataLst>
                <p:tags r:id="rId15"/>
              </p:custDataLst>
            </p:nvPr>
          </p:nvSpPr>
          <p:spPr>
            <a:xfrm>
              <a:off x="6459" y="3491"/>
              <a:ext cx="1407" cy="1407"/>
            </a:xfrm>
            <a:prstGeom prst="ellipse">
              <a:avLst/>
            </a:prstGeom>
            <a:solidFill>
              <a:srgbClr val="ED7D31"/>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50" name="任意多边形 49"/>
            <p:cNvSpPr/>
            <p:nvPr>
              <p:custDataLst>
                <p:tags r:id="rId16"/>
              </p:custDataLst>
            </p:nvPr>
          </p:nvSpPr>
          <p:spPr bwMode="auto">
            <a:xfrm>
              <a:off x="6807" y="3812"/>
              <a:ext cx="719" cy="693"/>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51" name="任意多边形 50"/>
            <p:cNvSpPr/>
            <p:nvPr>
              <p:custDataLst>
                <p:tags r:id="rId17"/>
              </p:custDataLst>
            </p:nvPr>
          </p:nvSpPr>
          <p:spPr bwMode="auto">
            <a:xfrm>
              <a:off x="13843" y="7552"/>
              <a:ext cx="385" cy="694"/>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53" name="矩形 52"/>
            <p:cNvSpPr/>
            <p:nvPr>
              <p:custDataLst>
                <p:tags r:id="rId18"/>
              </p:custDataLst>
            </p:nvPr>
          </p:nvSpPr>
          <p:spPr>
            <a:xfrm>
              <a:off x="13561" y="3713"/>
              <a:ext cx="4678" cy="666"/>
            </a:xfrm>
            <a:prstGeom prst="rect">
              <a:avLst/>
            </a:prstGeom>
          </p:spPr>
          <p:txBody>
            <a:bodyPr wrap="square" lIns="90000" tIns="46800" rIns="90000" bIns="0" anchor="b" anchorCtr="0"/>
            <a:p>
              <a:pPr lvl="0" defTabSz="913765">
                <a:lnSpc>
                  <a:spcPct val="120000"/>
                </a:lnSpc>
                <a:defRPr/>
              </a:pPr>
              <a:r>
                <a:rPr lang="en-US" altLang="zh-CN" sz="1600" b="1" spc="300" dirty="0">
                  <a:solidFill>
                    <a:srgbClr val="FFC000"/>
                  </a:solidFill>
                  <a:latin typeface="微软雅黑" panose="020B0503020204020204" charset="-122"/>
                  <a:ea typeface="微软雅黑" panose="020B0503020204020204" charset="-122"/>
                  <a:cs typeface="+mn-ea"/>
                </a:rPr>
                <a:t>3.</a:t>
              </a:r>
              <a:r>
                <a:rPr lang="zh-CN" altLang="en-US" sz="1600" b="1" spc="300" dirty="0">
                  <a:solidFill>
                    <a:srgbClr val="FFC000"/>
                  </a:solidFill>
                  <a:latin typeface="微软雅黑" panose="020B0503020204020204" charset="-122"/>
                  <a:ea typeface="微软雅黑" panose="020B0503020204020204" charset="-122"/>
                  <a:cs typeface="+mn-ea"/>
                </a:rPr>
                <a:t>髋关节运动损伤分析</a:t>
              </a:r>
              <a:endParaRPr lang="zh-CN" altLang="en-US" sz="1600" b="1" spc="300" dirty="0">
                <a:solidFill>
                  <a:srgbClr val="FFC000"/>
                </a:solidFill>
                <a:latin typeface="微软雅黑" panose="020B0503020204020204" charset="-122"/>
                <a:ea typeface="微软雅黑" panose="020B0503020204020204"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57186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艺术体操的常见损伤及处理</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469390"/>
            <a:ext cx="10080000" cy="2157095"/>
          </a:xfrm>
          <a:prstGeom prst="rect">
            <a:avLst/>
          </a:prstGeom>
          <a:noFill/>
          <a:ln w="9525">
            <a:noFill/>
          </a:ln>
        </p:spPr>
        <p:txBody>
          <a:bodyPr wrap="square" anchor="t">
            <a:spAutoFit/>
          </a:bodyPr>
          <a:p>
            <a:pPr indent="431800" algn="just" fontAlgn="auto">
              <a:lnSpc>
                <a:spcPct val="140000"/>
              </a:lnSpc>
              <a:spcBef>
                <a:spcPts val="1000"/>
              </a:spcBef>
              <a:spcAft>
                <a:spcPts val="0"/>
              </a:spcAft>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踝关节的损伤多以关节扭伤和关节软骨受伤为主，在受伤早期，通常要立即进行冷敷，然后加压包扎，并抬高患肢，以此来减轻肿胀和疼痛。对于早期急性功能性膝关节损伤，建议进行 RICE 处理，并利用支持带保护、抗炎药物和关节肌肉的牵拉治疗来进行后期的恢复；对于劳损伤，可以通过抗炎药物、局部理疗和抗阻碍练习、适当牵拉等方法来治疗和恢复。腕关节的损伤多以慢性损伤为主，运动时使用支持保护带，运动后进行局部按摩、冷敷，都可以有效缓解损伤症状。颈部伤病如只是挫伤而非骨折，通过使用颈托、冷疗后的热疗等加以治疗就可以较快恢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rcRect l="404"/>
          <a:stretch>
            <a:fillRect/>
          </a:stretch>
        </p:blipFill>
        <p:spPr>
          <a:xfrm>
            <a:off x="3122930" y="4177665"/>
            <a:ext cx="6093460" cy="1911985"/>
          </a:xfrm>
          <a:prstGeom prst="rect">
            <a:avLst/>
          </a:prstGeom>
        </p:spPr>
      </p:pic>
      <p:sp>
        <p:nvSpPr>
          <p:cNvPr id="2" name="文本框 1"/>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二、艺术体操常见损伤的处理</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1"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checkerboard(down)">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艺术体操概述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696595" y="1576705"/>
            <a:ext cx="10800000" cy="2629535"/>
          </a:xfrm>
          <a:prstGeom prst="rect">
            <a:avLst/>
          </a:prstGeom>
          <a:noFill/>
          <a:ln w="9525">
            <a:noFill/>
          </a:ln>
        </p:spPr>
        <p:txBody>
          <a:bodyPr wrap="square" anchor="t">
            <a:spAutoFit/>
          </a:bodyPr>
          <a:p>
            <a:pPr marL="285750" indent="-285750" algn="just" fontAlgn="auto">
              <a:lnSpc>
                <a:spcPct val="140000"/>
              </a:lnSpc>
              <a:spcBef>
                <a:spcPts val="10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艺术体操起源于欧洲。19 世纪末出现有音乐伴奏的各种身体动作练习。20 世纪初，瑞士日内瓦音乐学院教师雅克·达尔克罗兹（Emile Jaques-Dalcroze）创编的韵律体操，将身体练习与音乐结合起来，并从最初的徒手发展为使用轻器械的形式。1962 年，它被国际体操联合会确定为比赛项目。1963 年第一届世界艺术体操锦标赛举办。1984 年，它被列为奥运会比赛项目。</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40000"/>
              </a:lnSpc>
              <a:spcBef>
                <a:spcPts val="10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艺术体操不仅体现了体育运动的健康美，而且融入了芭蕾舞、民族舞、竞技体操、技巧、武术、杂技、戏剧等技术的精髓，还创造了一整套的有思想、有表情、有层次、有结构、有难度的立体练习程式，从而构成艺术体操的美。</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一、艺术体操的起源与发展</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2465705" y="3980815"/>
            <a:ext cx="1833245" cy="2494915"/>
          </a:xfrm>
          <a:prstGeom prst="rect">
            <a:avLst/>
          </a:prstGeom>
        </p:spPr>
      </p:pic>
      <p:pic>
        <p:nvPicPr>
          <p:cNvPr id="8" name="图片 7"/>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8449945" y="3980180"/>
            <a:ext cx="1807845" cy="2495550"/>
          </a:xfrm>
          <a:prstGeom prst="rect">
            <a:avLst/>
          </a:prstGeom>
        </p:spPr>
      </p:pic>
      <p:pic>
        <p:nvPicPr>
          <p:cNvPr id="9" name="图片 8"/>
          <p:cNvPicPr>
            <a:picLocks noChangeAspect="1"/>
          </p:cNvPicPr>
          <p:nvPr/>
        </p:nvPicPr>
        <p:blipFill>
          <a:blip r:embed="rId4">
            <a:clrChange>
              <a:clrFrom>
                <a:srgbClr val="F6F6F6">
                  <a:alpha val="100000"/>
                </a:srgbClr>
              </a:clrFrom>
              <a:clrTo>
                <a:srgbClr val="F6F6F6">
                  <a:alpha val="100000"/>
                  <a:alpha val="0"/>
                </a:srgbClr>
              </a:clrTo>
            </a:clrChange>
          </a:blip>
          <a:srcRect t="18126" r="-3015" b="11562"/>
          <a:stretch>
            <a:fillRect/>
          </a:stretch>
        </p:blipFill>
        <p:spPr>
          <a:xfrm>
            <a:off x="4570095" y="3980180"/>
            <a:ext cx="3775710" cy="2495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二、艺术体操的分类和特点</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547370" y="1671320"/>
            <a:ext cx="6849110" cy="4006850"/>
          </a:xfrm>
          <a:prstGeom prst="rect">
            <a:avLst/>
          </a:prstGeom>
          <a:noFill/>
          <a:ln w="9525">
            <a:noFill/>
          </a:ln>
        </p:spPr>
        <p:txBody>
          <a:bodyPr wrap="square" anchor="t">
            <a:spAutoFit/>
          </a:bodyPr>
          <a:p>
            <a:pPr indent="0" algn="just" fontAlgn="auto">
              <a:lnSpc>
                <a:spcPct val="14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（一）艺术体操的分类</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40000"/>
              </a:lnSpc>
              <a:spcBef>
                <a:spcPts val="1000"/>
              </a:spcBef>
              <a:buFont typeface="+mj-lt"/>
              <a:buAutoNum type="arabicPeriod"/>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一般性艺术体操：</a:t>
            </a: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一般性艺术体操的任务是发展柔韧、灵巧等身体素质，增进健康，培养练习者良好的身体姿态，使其获得健美的体魄。一般性艺术体操以徒手练习为主，包括各类基本动作组合及成套练习。。一般性艺术体操结合队形的变化，可进行集体表演，也可作为普及性的比赛内容。</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40000"/>
              </a:lnSpc>
              <a:spcBef>
                <a:spcPts val="1000"/>
              </a:spcBef>
              <a:buFont typeface="+mj-lt"/>
              <a:buAutoNum type="arabicPeriod"/>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竞技性艺术体操：</a:t>
            </a: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竞技体操是在一般性艺术体操的基础上，通过更精确的动作技术和高度的艺术性，在规定的时间内，表现出身体与器械完美结合的一种集体或个人的比赛。竞技性艺术体操正式比赛项目有绳、圈、球、棒、带5 种器械，有时间、场地、人数的规定；在自选动作中，还有动作数量、动作难度、动作类型的规定；有专门的竞赛规则；裁判员根据规则要求，对运动员成套动作的编排和完成情况分别给予评分。</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rcRect t="1609" r="11373"/>
          <a:stretch>
            <a:fillRect/>
          </a:stretch>
        </p:blipFill>
        <p:spPr>
          <a:xfrm>
            <a:off x="7457440" y="2261235"/>
            <a:ext cx="4033520" cy="3231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righ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二、艺术体操的分类和特点</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5494020" y="1033780"/>
            <a:ext cx="6493510" cy="435610"/>
          </a:xfrm>
          <a:prstGeom prst="rect">
            <a:avLst/>
          </a:prstGeom>
          <a:noFill/>
          <a:ln w="9525">
            <a:noFill/>
          </a:ln>
        </p:spPr>
        <p:txBody>
          <a:bodyPr wrap="square" anchor="t">
            <a:spAutoFit/>
          </a:bodyPr>
          <a:p>
            <a:pPr indent="0" algn="just" fontAlgn="auto">
              <a:lnSpc>
                <a:spcPct val="14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（二）艺术体操的特点</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4" name="组合 3"/>
          <p:cNvGrpSpPr/>
          <p:nvPr/>
        </p:nvGrpSpPr>
        <p:grpSpPr>
          <a:xfrm>
            <a:off x="915242" y="1585505"/>
            <a:ext cx="4644015" cy="4610668"/>
            <a:chOff x="1441" y="2005"/>
            <a:chExt cx="7395" cy="7737"/>
          </a:xfrm>
        </p:grpSpPr>
        <p:grpSp>
          <p:nvGrpSpPr>
            <p:cNvPr id="14857" name="Group 14857"/>
            <p:cNvGrpSpPr/>
            <p:nvPr>
              <p:custDataLst>
                <p:tags r:id="rId2"/>
              </p:custDataLst>
            </p:nvPr>
          </p:nvGrpSpPr>
          <p:grpSpPr>
            <a:xfrm>
              <a:off x="1441" y="2005"/>
              <a:ext cx="7395" cy="7737"/>
              <a:chOff x="0" y="0"/>
              <a:chExt cx="5009165" cy="5240493"/>
            </a:xfrm>
          </p:grpSpPr>
          <p:sp>
            <p:nvSpPr>
              <p:cNvPr id="14855" name="Shape 14855"/>
              <p:cNvSpPr/>
              <p:nvPr>
                <p:custDataLst>
                  <p:tags r:id="rId3"/>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4"/>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5"/>
              </p:custDataLst>
            </p:nvPr>
          </p:nvSpPr>
          <p:spPr>
            <a:xfrm flipH="1">
              <a:off x="1452" y="2026"/>
              <a:ext cx="3563" cy="618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95DAB"/>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6"/>
              </p:custDataLst>
            </p:nvPr>
          </p:nvSpPr>
          <p:spPr>
            <a:xfrm flipH="1">
              <a:off x="3228" y="3903"/>
              <a:ext cx="2721" cy="472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ED7D3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7"/>
              </p:custDataLst>
            </p:nvPr>
          </p:nvSpPr>
          <p:spPr>
            <a:xfrm flipH="1">
              <a:off x="5112" y="5856"/>
              <a:ext cx="1774" cy="308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F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8"/>
              </p:custDataLst>
            </p:nvPr>
          </p:nvSpPr>
          <p:spPr>
            <a:xfrm>
              <a:off x="2825" y="4781"/>
              <a:ext cx="944" cy="773"/>
            </a:xfrm>
            <a:prstGeom prst="rect">
              <a:avLst/>
            </a:prstGeom>
            <a:noFill/>
          </p:spPr>
          <p:txBody>
            <a:bodyPr wrap="square" rtlCol="0">
              <a:spAutoFit/>
            </a:bodyPr>
            <a:p>
              <a:pPr defTabSz="457200"/>
              <a:r>
                <a:rPr kumimoji="1" lang="en-US" altLang="zh-CN" sz="2400" b="1" dirty="0">
                  <a:solidFill>
                    <a:srgbClr val="FFFFFF"/>
                  </a:solidFill>
                  <a:latin typeface="微软雅黑" panose="020B0503020204020204" charset="-122"/>
                  <a:ea typeface="微软雅黑" panose="020B0503020204020204" charset="-122"/>
                </a:rPr>
                <a:t>03</a:t>
              </a:r>
              <a:endParaRPr kumimoji="1" lang="en-US" altLang="zh-CN" sz="2400" b="1"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9"/>
              </p:custDataLst>
            </p:nvPr>
          </p:nvSpPr>
          <p:spPr>
            <a:xfrm>
              <a:off x="4093" y="5998"/>
              <a:ext cx="1056" cy="773"/>
            </a:xfrm>
            <a:prstGeom prst="rect">
              <a:avLst/>
            </a:prstGeom>
            <a:noFill/>
          </p:spPr>
          <p:txBody>
            <a:bodyPr wrap="square" rtlCol="0">
              <a:spAutoFit/>
            </a:bodyPr>
            <a:p>
              <a:pPr defTabSz="457200"/>
              <a:r>
                <a:rPr lang="en-US" altLang="zh-CN" sz="2400" b="1">
                  <a:solidFill>
                    <a:schemeClr val="bg1"/>
                  </a:solidFill>
                  <a:latin typeface="微软雅黑" panose="020B0503020204020204" charset="-122"/>
                  <a:ea typeface="微软雅黑" panose="020B0503020204020204" charset="-122"/>
                </a:rPr>
                <a:t>02</a:t>
              </a:r>
              <a:endParaRPr lang="en-US" altLang="zh-CN" sz="2400" b="1">
                <a:solidFill>
                  <a:schemeClr val="bg1"/>
                </a:solidFill>
                <a:latin typeface="微软雅黑" panose="020B0503020204020204" charset="-122"/>
                <a:ea typeface="微软雅黑" panose="020B0503020204020204" charset="-122"/>
              </a:endParaRPr>
            </a:p>
          </p:txBody>
        </p:sp>
        <p:sp>
          <p:nvSpPr>
            <p:cNvPr id="15" name="文本框 14"/>
            <p:cNvSpPr txBox="1"/>
            <p:nvPr>
              <p:custDataLst>
                <p:tags r:id="rId10"/>
              </p:custDataLst>
            </p:nvPr>
          </p:nvSpPr>
          <p:spPr>
            <a:xfrm>
              <a:off x="5615" y="7223"/>
              <a:ext cx="1056" cy="773"/>
            </a:xfrm>
            <a:prstGeom prst="rect">
              <a:avLst/>
            </a:prstGeom>
            <a:noFill/>
          </p:spPr>
          <p:txBody>
            <a:bodyPr wrap="square" rtlCol="0">
              <a:spAutoFit/>
            </a:bodyPr>
            <a:p>
              <a:pPr defTabSz="457200"/>
              <a:r>
                <a:rPr lang="en-US" altLang="zh-CN" sz="2400" b="1">
                  <a:solidFill>
                    <a:schemeClr val="bg1"/>
                  </a:solidFill>
                  <a:latin typeface="微软雅黑" panose="020B0503020204020204" charset="-122"/>
                  <a:ea typeface="微软雅黑" panose="020B0503020204020204" charset="-122"/>
                </a:rPr>
                <a:t>01</a:t>
              </a:r>
              <a:endParaRPr lang="en-US" altLang="zh-CN" sz="2400" b="1">
                <a:solidFill>
                  <a:schemeClr val="bg1"/>
                </a:solidFill>
                <a:latin typeface="微软雅黑" panose="020B0503020204020204" charset="-122"/>
                <a:ea typeface="微软雅黑" panose="020B0503020204020204" charset="-122"/>
              </a:endParaRPr>
            </a:p>
          </p:txBody>
        </p:sp>
      </p:grpSp>
      <p:sp>
        <p:nvSpPr>
          <p:cNvPr id="7" name="矩形 6"/>
          <p:cNvSpPr/>
          <p:nvPr>
            <p:custDataLst>
              <p:tags r:id="rId11"/>
            </p:custDataLst>
          </p:nvPr>
        </p:nvSpPr>
        <p:spPr>
          <a:xfrm>
            <a:off x="5395595" y="2308860"/>
            <a:ext cx="5488940" cy="105854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 name="直线连接符 5"/>
          <p:cNvCxnSpPr/>
          <p:nvPr>
            <p:custDataLst>
              <p:tags r:id="rId12"/>
            </p:custDataLst>
          </p:nvPr>
        </p:nvCxnSpPr>
        <p:spPr>
          <a:xfrm>
            <a:off x="5395292" y="2308893"/>
            <a:ext cx="0" cy="1058354"/>
          </a:xfrm>
          <a:prstGeom prst="line">
            <a:avLst/>
          </a:prstGeom>
          <a:ln w="25400">
            <a:solidFill>
              <a:srgbClr val="295DAB"/>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3"/>
            </p:custDataLst>
          </p:nvPr>
        </p:nvSpPr>
        <p:spPr>
          <a:xfrm>
            <a:off x="5913755" y="3718560"/>
            <a:ext cx="5488940" cy="105854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4"/>
            </p:custDataLst>
          </p:nvPr>
        </p:nvCxnSpPr>
        <p:spPr>
          <a:xfrm>
            <a:off x="5913917" y="3718291"/>
            <a:ext cx="0" cy="1058354"/>
          </a:xfrm>
          <a:prstGeom prst="line">
            <a:avLst/>
          </a:prstGeom>
          <a:ln w="25400">
            <a:solidFill>
              <a:srgbClr val="ED7D31"/>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5"/>
            </p:custDataLst>
          </p:nvPr>
        </p:nvSpPr>
        <p:spPr>
          <a:xfrm>
            <a:off x="6432550" y="5127625"/>
            <a:ext cx="5488940" cy="105854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6"/>
            </p:custDataLst>
          </p:nvPr>
        </p:nvCxnSpPr>
        <p:spPr>
          <a:xfrm>
            <a:off x="6432543" y="5127690"/>
            <a:ext cx="0" cy="1058354"/>
          </a:xfrm>
          <a:prstGeom prst="line">
            <a:avLst/>
          </a:prstGeom>
          <a:ln w="25400">
            <a:solidFill>
              <a:srgbClr val="00B0F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7"/>
            </p:custDataLst>
          </p:nvPr>
        </p:nvSpPr>
        <p:spPr>
          <a:xfrm>
            <a:off x="5494020" y="2457450"/>
            <a:ext cx="5304790" cy="787400"/>
          </a:xfrm>
          <a:prstGeom prst="rect">
            <a:avLst/>
          </a:prstGeom>
          <a:noFill/>
        </p:spPr>
        <p:txBody>
          <a:bodyPr wrap="square" rtlCol="0" anchor="ctr" anchorCtr="0">
            <a:normAutofit/>
          </a:bodyPr>
          <a:p>
            <a:pPr algn="just"/>
            <a:r>
              <a:rPr lang="zh-CN" altLang="en-US" sz="1400" spc="100" dirty="0">
                <a:solidFill>
                  <a:schemeClr val="tx1"/>
                </a:solidFill>
                <a:uFillTx/>
                <a:latin typeface="微软雅黑" panose="020B0503020204020204" charset="-122"/>
                <a:ea typeface="微软雅黑" panose="020B0503020204020204" charset="-122"/>
              </a:rPr>
              <a:t>艺术体操是一项以自然性和韵律性动作为基础，以节奏为中心的运动。摆动性动作、波浪形动作是艺术体操的基本形式。</a:t>
            </a:r>
            <a:endParaRPr lang="zh-CN" altLang="en-US" sz="1400" spc="100" dirty="0">
              <a:solidFill>
                <a:schemeClr val="tx1"/>
              </a:solidFill>
              <a:uFillTx/>
              <a:latin typeface="微软雅黑" panose="020B0503020204020204" charset="-122"/>
              <a:ea typeface="微软雅黑" panose="020B0503020204020204" charset="-122"/>
            </a:endParaRPr>
          </a:p>
        </p:txBody>
      </p:sp>
      <p:sp>
        <p:nvSpPr>
          <p:cNvPr id="41" name="文本框 40"/>
          <p:cNvSpPr txBox="1"/>
          <p:nvPr>
            <p:custDataLst>
              <p:tags r:id="rId18"/>
            </p:custDataLst>
          </p:nvPr>
        </p:nvSpPr>
        <p:spPr>
          <a:xfrm>
            <a:off x="5963285" y="3874135"/>
            <a:ext cx="5304790" cy="787400"/>
          </a:xfrm>
          <a:prstGeom prst="rect">
            <a:avLst/>
          </a:prstGeom>
          <a:noFill/>
        </p:spPr>
        <p:txBody>
          <a:bodyPr wrap="square" rtlCol="0" anchor="ctr" anchorCtr="0"/>
          <a:p>
            <a:pPr algn="just"/>
            <a:r>
              <a:rPr lang="zh-CN" altLang="en-US" sz="1400" spc="100" dirty="0">
                <a:solidFill>
                  <a:schemeClr val="tx1"/>
                </a:solidFill>
                <a:uFillTx/>
                <a:latin typeface="微软雅黑" panose="020B0503020204020204" charset="-122"/>
                <a:ea typeface="微软雅黑" panose="020B0503020204020204" charset="-122"/>
              </a:rPr>
              <a:t>艺术体操要在音乐的伴奏下进行练习。音乐有助于练习者体会和感受各种动作节奏、风格、速度以及强度等特点及其变化，有助于合理调节肌肉运动的力度，从而培养其节奏感和协调性，有助于发展其丰富的想象力和表现力。</a:t>
            </a:r>
            <a:endParaRPr lang="zh-CN" altLang="en-US" sz="1400" spc="100" dirty="0">
              <a:solidFill>
                <a:schemeClr val="tx1"/>
              </a:solidFill>
              <a:uFillTx/>
              <a:latin typeface="微软雅黑" panose="020B0503020204020204" charset="-122"/>
              <a:ea typeface="微软雅黑" panose="020B0503020204020204" charset="-122"/>
            </a:endParaRPr>
          </a:p>
        </p:txBody>
      </p:sp>
      <p:sp>
        <p:nvSpPr>
          <p:cNvPr id="42" name="文本框 41"/>
          <p:cNvSpPr txBox="1"/>
          <p:nvPr>
            <p:custDataLst>
              <p:tags r:id="rId19"/>
            </p:custDataLst>
          </p:nvPr>
        </p:nvSpPr>
        <p:spPr>
          <a:xfrm>
            <a:off x="6482080" y="5269230"/>
            <a:ext cx="5304790" cy="787400"/>
          </a:xfrm>
          <a:prstGeom prst="rect">
            <a:avLst/>
          </a:prstGeom>
          <a:noFill/>
        </p:spPr>
        <p:txBody>
          <a:bodyPr wrap="square" rtlCol="0" anchor="ctr" anchorCtr="0"/>
          <a:p>
            <a:pPr algn="just"/>
            <a:r>
              <a:rPr lang="zh-CN" altLang="en-US" sz="1400" spc="100">
                <a:solidFill>
                  <a:schemeClr val="tx1"/>
                </a:solidFill>
                <a:uFillTx/>
                <a:latin typeface="微软雅黑" panose="020B0503020204020204" charset="-122"/>
                <a:ea typeface="微软雅黑" panose="020B0503020204020204" charset="-122"/>
              </a:rPr>
              <a:t>手持轻器械做动作是艺术体操的主要形式，也是其竞赛的规定内容。通过这样的练习不仅能进一步发展动作的协调能力和提高肌肉用力的敏感度和准确度，而且能使动作幅度加大，难度提高，内容更加丰富多样。</a:t>
            </a:r>
            <a:endParaRPr lang="zh-CN" altLang="en-US" sz="1400" spc="100">
              <a:solidFill>
                <a:schemeClr val="tx1"/>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艺术体操概述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718185" y="2355215"/>
            <a:ext cx="4453255" cy="2974340"/>
          </a:xfrm>
          <a:prstGeom prst="rect">
            <a:avLst/>
          </a:prstGeom>
          <a:noFill/>
          <a:ln w="9525">
            <a:noFill/>
          </a:ln>
        </p:spPr>
        <p:txBody>
          <a:bodyPr wrap="square" anchor="t">
            <a:spAutoFit/>
          </a:bodyPr>
          <a:p>
            <a:pPr indent="0" algn="just" fontAlgn="auto">
              <a:lnSpc>
                <a:spcPct val="14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（一）场地：</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一般情况下，初学者可以在空地或家里地板上进行艺术体操练习。但是，高水平的艺术体操运动最好在体操房的正规场地上进行，这样可以在练习中体验比赛的感觉，还可以避免运动损伤的发生。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艺术体操是一项综合性体育运动，器材的种类繁多，主要包括球、圈、绳、带、棒等。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三、艺术体操的场地、器材</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391150" y="1757045"/>
            <a:ext cx="6170295" cy="4598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5123" name="矩形 18"/>
          <p:cNvSpPr/>
          <p:nvPr/>
        </p:nvSpPr>
        <p:spPr>
          <a:xfrm>
            <a:off x="801370" y="1483995"/>
            <a:ext cx="10800000" cy="233172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（一）站立的基本姿势</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正确的站立姿势是形成优美动作和身体姿态的基础，徒手练习必须从基本站立开始训练。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动作要求:</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 头正直，两肩下沉，背部挺直，收腹立腰，臀部和两腿肌肉收紧，目视前方。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（二）脚的基本位置</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基本站立位置: 自然站立、并腿站立、点立。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芭蕾舞脚的五个基本位置。（图14-2-1）</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一、基本位置练习</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3434080" y="3825875"/>
            <a:ext cx="5762625" cy="2381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righ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5123" name="矩形 18"/>
          <p:cNvSpPr/>
          <p:nvPr/>
        </p:nvSpPr>
        <p:spPr>
          <a:xfrm>
            <a:off x="801370" y="1170940"/>
            <a:ext cx="10800000" cy="132715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 手臂的基本位置</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10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芭蕾舞手臂的基本要求: 松肩，肘、腕自然微屈，手呈弧形，手指自然放松展开，大拇指和中指稍向里合。（图14-2-2、图14-2-3 ）</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艺术体操基本技术教学理论与方法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1221740" y="3587115"/>
            <a:ext cx="1957070" cy="1353185"/>
          </a:xfrm>
          <a:prstGeom prst="rect">
            <a:avLst/>
          </a:prstGeom>
        </p:spPr>
      </p:pic>
      <p:pic>
        <p:nvPicPr>
          <p:cNvPr id="5" name="图片 4"/>
          <p:cNvPicPr>
            <a:picLocks noChangeAspect="1"/>
          </p:cNvPicPr>
          <p:nvPr/>
        </p:nvPicPr>
        <p:blipFill>
          <a:blip r:embed="rId3"/>
          <a:stretch>
            <a:fillRect/>
          </a:stretch>
        </p:blipFill>
        <p:spPr>
          <a:xfrm>
            <a:off x="3691255" y="3014980"/>
            <a:ext cx="7640320" cy="2718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righ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UNIT_DIAGRAM_SCHEMECOLOR_ID" val="0"/>
</p:tagLst>
</file>

<file path=ppt/tags/tag1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3*m_h_i*1_2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1.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3*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3*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910_3*i*3"/>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3*m_h_i*1_3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3*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3*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3*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3*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3*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UNIT_DIAGRAM_SCHEMECOLOR_ID" val="0"/>
</p:tagLst>
</file>

<file path=ppt/tags/tag11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3*m_h_i*1_3_1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3*m_h_i*1_3_1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3*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3*m_h_i*1_3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4.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910_3*m_h_a*1_4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910_3*m_h_i*1_4_1"/>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200910_3*i*4"/>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910_3*m_h_i*1_4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910_3*m_h_i*1_4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1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910_3*m_h_i*1_4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 name="KSO_WM_UNIT_DIAGRAM_SCHEMECOLOR_ID" val="0"/>
</p:tagLst>
</file>

<file path=ppt/tags/tag12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910_3*m_h_i*1_4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910_3*m_h_i*1_4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200910_3*m_h_i*1_4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2*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 name="KSO_WM_UNIT_DIAGRAM_SCHEMECOLOR_ID" val="0"/>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2*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2*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 name="KSO_WM_UNIT_DIAGRAM_SCHEMECOLOR_ID" val="0"/>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2*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0"/>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2*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2*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 name="KSO_WM_UNIT_DIAGRAM_SCHEMECOLOR_ID" val="0"/>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2*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 name="KSO_WM_UNIT_DIAGRAM_SCHEMECOLOR_ID" val="0"/>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2*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2*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 name="KSO_WM_UNIT_DIAGRAM_SCHEMECOLOR_ID" val="0"/>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2*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2*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2*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2*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2*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2*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2*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9.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5*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 name="KSO_WM_UNIT_DIAGRAM_SCHEMECOLOR_ID" val="0"/>
</p:tagLst>
</file>

<file path=ppt/tags/tag140.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5*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141.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5*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2.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5*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143.xml><?xml version="1.0" encoding="utf-8"?>
<p:tagLst xmlns:p="http://schemas.openxmlformats.org/presentationml/2006/main">
  <p:tag name="KSO_WM_TEMPLATE_CATEGORY" val="diagram"/>
  <p:tag name="KSO_WM_TEMPLATE_INDEX" val="20188729"/>
  <p:tag name="KSO_WM_UNIT_TYPE" val="n_h_h_i"/>
  <p:tag name="KSO_WM_UNIT_INDEX" val="1_2_3_2"/>
  <p:tag name="KSO_WM_UNIT_ID" val="diagram20188729_5*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44.xml><?xml version="1.0" encoding="utf-8"?>
<p:tagLst xmlns:p="http://schemas.openxmlformats.org/presentationml/2006/main">
  <p:tag name="KSO_WM_TEMPLATE_CATEGORY" val="diagram"/>
  <p:tag name="KSO_WM_TEMPLATE_INDEX" val="20188729"/>
  <p:tag name="KSO_WM_UNIT_TYPE" val="n_h_h_i"/>
  <p:tag name="KSO_WM_UNIT_INDEX" val="1_2_5_2"/>
  <p:tag name="KSO_WM_UNIT_ID" val="diagram20188729_5*n_h_h_i*1_2_5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45.xml><?xml version="1.0" encoding="utf-8"?>
<p:tagLst xmlns:p="http://schemas.openxmlformats.org/presentationml/2006/main">
  <p:tag name="KSO_WM_TEMPLATE_CATEGORY" val="diagram"/>
  <p:tag name="KSO_WM_TEMPLATE_INDEX" val="20188729"/>
  <p:tag name="KSO_WM_UNIT_TYPE" val="n_h_h_a"/>
  <p:tag name="KSO_WM_UNIT_INDEX" val="1_2_5_1"/>
  <p:tag name="KSO_WM_UNIT_ID" val="diagram20188729_5*n_h_h_a*1_2_5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 name="KSO_WM_UNIT_USESOURCEFORMAT_APPLY" val="1"/>
  <p:tag name="KSO_WM_UNIT_DIAGRAM_SCHEMECOLOR_ID" val="0"/>
</p:tagLst>
</file>

<file path=ppt/tags/tag146.xml><?xml version="1.0" encoding="utf-8"?>
<p:tagLst xmlns:p="http://schemas.openxmlformats.org/presentationml/2006/main">
  <p:tag name="KSO_WM_TEMPLATE_CATEGORY" val="diagram"/>
  <p:tag name="KSO_WM_TEMPLATE_INDEX" val="20188729"/>
  <p:tag name="KSO_WM_UNIT_TYPE" val="n_h_h_i"/>
  <p:tag name="KSO_WM_UNIT_INDEX" val="1_2_6_2"/>
  <p:tag name="KSO_WM_UNIT_ID" val="diagram20188729_5*n_h_h_i*1_2_6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47.xml><?xml version="1.0" encoding="utf-8"?>
<p:tagLst xmlns:p="http://schemas.openxmlformats.org/presentationml/2006/main">
  <p:tag name="KSO_WM_TEMPLATE_CATEGORY" val="diagram"/>
  <p:tag name="KSO_WM_TEMPLATE_INDEX" val="20188729"/>
  <p:tag name="KSO_WM_UNIT_TYPE" val="n_h_h_a"/>
  <p:tag name="KSO_WM_UNIT_INDEX" val="1_2_6_1"/>
  <p:tag name="KSO_WM_UNIT_ID" val="diagram20188729_5*n_h_h_a*1_2_6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10"/>
  <p:tag name="KSO_WM_UNIT_TEXT_FILL_TYPE" val="1"/>
  <p:tag name="KSO_WM_UNIT_USESOURCEFORMAT_APPLY" val="1"/>
  <p:tag name="KSO_WM_UNIT_DIAGRAM_SCHEMECOLOR_ID" val="0"/>
</p:tagLst>
</file>

<file path=ppt/tags/tag148.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5*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49.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5*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 name="KSO_WM_UNIT_DIAGRAM_SCHEMECOLOR_ID"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 name="KSO_WM_UNIT_DIAGRAM_SCHEMECOLOR_ID" val="0"/>
</p:tagLst>
</file>

<file path=ppt/tags/tag150.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5*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51.xml><?xml version="1.0" encoding="utf-8"?>
<p:tagLst xmlns:p="http://schemas.openxmlformats.org/presentationml/2006/main">
  <p:tag name="KSO_WM_TEMPLATE_CATEGORY" val="diagram"/>
  <p:tag name="KSO_WM_TEMPLATE_INDEX" val="20188729"/>
  <p:tag name="KSO_WM_UNIT_TYPE" val="n_h_h_a"/>
  <p:tag name="KSO_WM_UNIT_INDEX" val="1_2_4_1"/>
  <p:tag name="KSO_WM_UNIT_ID" val="diagram20188729_5*n_h_h_a*1_2_4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 name="KSO_WM_UNIT_USESOURCEFORMAT_APPLY" val="1"/>
  <p:tag name="KSO_WM_UNIT_DIAGRAM_SCHEMECOLOR_ID" val="0"/>
</p:tagLst>
</file>

<file path=ppt/tags/tag152.xml><?xml version="1.0" encoding="utf-8"?>
<p:tagLst xmlns:p="http://schemas.openxmlformats.org/presentationml/2006/main">
  <p:tag name="KSO_WM_TEMPLATE_CATEGORY" val="diagram"/>
  <p:tag name="KSO_WM_TEMPLATE_INDEX" val="20188729"/>
  <p:tag name="KSO_WM_UNIT_TYPE" val="n_h_h_i"/>
  <p:tag name="KSO_WM_UNIT_INDEX" val="1_2_5_1"/>
  <p:tag name="KSO_WM_UNIT_ID" val="diagram20188729_5*n_h_h_i*1_2_5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153.xml><?xml version="1.0" encoding="utf-8"?>
<p:tagLst xmlns:p="http://schemas.openxmlformats.org/presentationml/2006/main">
  <p:tag name="KSO_WM_TEMPLATE_CATEGORY" val="diagram"/>
  <p:tag name="KSO_WM_TEMPLATE_INDEX" val="20188729"/>
  <p:tag name="KSO_WM_UNIT_TYPE" val="n_h_h_i"/>
  <p:tag name="KSO_WM_UNIT_INDEX" val="1_2_6_1"/>
  <p:tag name="KSO_WM_UNIT_ID" val="diagram20188729_5*n_h_h_i*1_2_6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2*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 name="KSO_WM_UNIT_DIAGRAM_SCHEMECOLOR_ID" val="0"/>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2*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2*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 name="KSO_WM_UNIT_DIAGRAM_SCHEMECOLOR_ID" val="0"/>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2*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0"/>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2*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15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2*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 name="KSO_WM_UNIT_DIAGRAM_SCHEMECOLOR_ID"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 name="KSO_WM_UNIT_DIAGRAM_SCHEMECOLOR_ID" val="0"/>
</p:tagLst>
</file>

<file path=ppt/tags/tag16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2*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Lst>
</file>

<file path=ppt/tags/tag16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2*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16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2*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 name="KSO_WM_UNIT_DIAGRAM_SCHEMECOLOR_ID" val="0"/>
</p:tagLst>
</file>

<file path=ppt/tags/tag16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2*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6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2*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6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2*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6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2*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6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2*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6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2*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6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2*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 name="KSO_WM_UNIT_DIAGRAM_SCHEMECOLOR_ID" val="0"/>
</p:tagLst>
</file>

<file path=ppt/tags/tag170.xml><?xml version="1.0" encoding="utf-8"?>
<p:tagLst xmlns:p="http://schemas.openxmlformats.org/presentationml/2006/main">
  <p:tag name="KSO_WM_UNIT_HIGHLIGHT" val="0"/>
  <p:tag name="KSO_WM_UNIT_COMPATIBLE" val="0"/>
  <p:tag name="KSO_WM_DIAGRAM_GROUP_CODE" val="n1-1"/>
  <p:tag name="KSO_WM_UNIT_TYPE" val="n_i"/>
  <p:tag name="KSO_WM_UNIT_INDEX" val="1_1"/>
  <p:tag name="KSO_WM_UNIT_ID" val="diagram20187638_3*n_i*1_1"/>
  <p:tag name="KSO_WM_TEMPLATE_CATEGORY" val="diagram"/>
  <p:tag name="KSO_WM_TEMPLATE_INDEX" val="2018763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171.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1"/>
  <p:tag name="KSO_WM_UNIT_ID" val="diagram20187638_3*n_h_h_i*1_2_3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172.xml><?xml version="1.0" encoding="utf-8"?>
<p:tagLst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8_3*n_h_i*1_1_1"/>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73.xml><?xml version="1.0" encoding="utf-8"?>
<p:tagLst xmlns:p="http://schemas.openxmlformats.org/presentationml/2006/main">
  <p:tag name="KSO_WM_UNIT_HIGHLIGHT" val="0"/>
  <p:tag name="KSO_WM_UNIT_COMPATIBLE" val="0"/>
  <p:tag name="KSO_WM_DIAGRAM_GROUP_CODE" val="n1-1"/>
  <p:tag name="KSO_WM_UNIT_TYPE" val="n_h_i"/>
  <p:tag name="KSO_WM_UNIT_INDEX" val="1_1_2"/>
  <p:tag name="KSO_WM_UNIT_ID" val="diagram20187638_3*n_h_i*1_1_2"/>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74.xml><?xml version="1.0" encoding="utf-8"?>
<p:tagLst xmlns:p="http://schemas.openxmlformats.org/presentationml/2006/main">
  <p:tag name="KSO_WM_UNIT_HIGHLIGHT" val="0"/>
  <p:tag name="KSO_WM_UNIT_COMPATIBLE" val="0"/>
  <p:tag name="KSO_WM_DIAGRAM_GROUP_CODE" val="n1-1"/>
  <p:tag name="KSO_WM_UNIT_TYPE" val="n_h_i"/>
  <p:tag name="KSO_WM_UNIT_INDEX" val="1_1_3"/>
  <p:tag name="KSO_WM_UNIT_ID" val="diagram20187638_3*n_h_i*1_1_3"/>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75.xml><?xml version="1.0" encoding="utf-8"?>
<p:tagLst xmlns:p="http://schemas.openxmlformats.org/presentationml/2006/main">
  <p:tag name="KSO_WM_UNIT_HIGHLIGHT" val="0"/>
  <p:tag name="KSO_WM_UNIT_COMPATIBLE" val="0"/>
  <p:tag name="KSO_WM_DIAGRAM_GROUP_CODE" val="n1-1"/>
  <p:tag name="KSO_WM_UNIT_TYPE" val="n_h_i"/>
  <p:tag name="KSO_WM_UNIT_INDEX" val="1_1_4"/>
  <p:tag name="KSO_WM_UNIT_ID" val="diagram20187638_3*n_h_i*1_1_4"/>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76.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8_3*n_h_h_i*1_2_1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77.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1"/>
  <p:tag name="KSO_WM_UNIT_ID" val="diagram20187638_3*n_h_h_i*1_2_4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178.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2_1"/>
  <p:tag name="KSO_WM_UNIT_ID" val="diagram20187638_3*n_h_h_a*1_2_2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179.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4_1"/>
  <p:tag name="KSO_WM_UNIT_ID" val="diagram20187638_3*n_h_h_a*1_2_4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9"/>
  <p:tag name="KSO_WM_UNIT_TEXT_FILL_TYPE" val="1"/>
  <p:tag name="KSO_WM_UNIT_USESOURCEFORMAT_APPLY" val="1"/>
  <p:tag name="KSO_WM_UNIT_DIAGRAM_SCHEMECOLOR_ID"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 name="KSO_WM_UNIT_DIAGRAM_SCHEMECOLOR_ID" val="0"/>
</p:tagLst>
</file>

<file path=ppt/tags/tag180.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1_1"/>
  <p:tag name="KSO_WM_UNIT_ID" val="diagram20187638_3*n_h_h_a*1_2_1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181.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2"/>
  <p:tag name="KSO_WM_UNIT_ID" val="diagram20187638_3*n_h_h_i*1_2_3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82.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638_3*n_h_h_i*1_2_1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83.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8_3*n_h_h_i*1_2_2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84.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638_3*n_h_h_i*1_2_2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85.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2"/>
  <p:tag name="KSO_WM_UNIT_ID" val="diagram20187638_3*n_h_h_i*1_2_4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86.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3_1"/>
  <p:tag name="KSO_WM_UNIT_ID" val="diagram20187638_3*n_h_h_a*1_2_3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8"/>
  <p:tag name="KSO_WM_UNIT_TEXT_FILL_TYPE" val="1"/>
  <p:tag name="KSO_WM_UNIT_USESOURCEFORMAT_APPLY" val="1"/>
  <p:tag name="KSO_WM_UNIT_DIAGRAM_SCHEMECOLOR_ID" val="0"/>
</p:tagLst>
</file>

<file path=ppt/tags/tag187.xml><?xml version="1.0" encoding="utf-8"?>
<p:tagLst xmlns:p="http://schemas.openxmlformats.org/presentationml/2006/main">
  <p:tag name="ISPRING_PRESENTATION_TITLE" val="6-0316-3运动体育竞技PPT模板"/>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 name="KSO_WM_UNIT_DIAGRAM_SCHEMECOLOR_ID" val="0"/>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 name="KSO_WM_UNIT_DIAGRAM_SCHEMECOLOR_ID"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 name="KSO_WM_UNIT_DIAGRAM_SCHEMECOLOR_ID"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 name="KSO_WM_UNIT_DIAGRAM_SCHEMECOLOR_ID" val="0"/>
</p:tagLst>
</file>

<file path=ppt/tags/tag24.xml><?xml version="1.0" encoding="utf-8"?>
<p:tagLst xmlns:p="http://schemas.openxmlformats.org/presentationml/2006/main">
  <p:tag name="KSO_WM_BEAUTIFY_FLAG" val="#wm#"/>
  <p:tag name="KSO_WM_UNIT_TYPE" val="i"/>
  <p:tag name="KSO_WM_UNIT_ID" val="diagram9347_1*i*0"/>
  <p:tag name="KSO_WM_TEMPLATE_CATEGORY" val="diagram"/>
  <p:tag name="KSO_WM_TEMPLATE_INDEX" val="9347"/>
  <p:tag name="KSO_WM_TAG_VERSION" val="1.0"/>
</p:tagLst>
</file>

<file path=ppt/tags/tag25.xml><?xml version="1.0" encoding="utf-8"?>
<p:tagLst xmlns:p="http://schemas.openxmlformats.org/presentationml/2006/main">
  <p:tag name="KSO_WM_TEMPLATE_CATEGORY" val="diagram"/>
  <p:tag name="KSO_WM_TEMPLATE_INDEX" val="9347"/>
  <p:tag name="KSO_WM_UNIT_TYPE" val="d"/>
  <p:tag name="KSO_WM_UNIT_INDEX" val="1"/>
  <p:tag name="KSO_WM_UNIT_ID" val="256*d*1"/>
  <p:tag name="KSO_WM_UNIT_CLEAR" val="0"/>
  <p:tag name="KSO_WM_UNIT_LAYERLEVEL" val="1"/>
  <p:tag name="KSO_WM_UNIT_VALUE" val="451*665"/>
  <p:tag name="KSO_WM_UNIT_HIGHLIGHT" val="0"/>
  <p:tag name="KSO_WM_UNIT_COMPATIBLE" val="0"/>
  <p:tag name="KSO_WM_BEAUTIFY_FLAG" val="#wm#"/>
  <p:tag name="KSO_WM_TAG_VERSION" val="1.0"/>
</p:tagLst>
</file>

<file path=ppt/tags/tag26.xml><?xml version="1.0" encoding="utf-8"?>
<p:tagLst xmlns:p="http://schemas.openxmlformats.org/presentationml/2006/main">
  <p:tag name="KSO_WM_BEAUTIFY_FLAG" val="#wm#"/>
  <p:tag name="KSO_WM_UNIT_TYPE" val="i"/>
  <p:tag name="KSO_WM_UNIT_ID" val="diagram9347_1*i*2"/>
  <p:tag name="KSO_WM_TEMPLATE_CATEGORY" val="diagram"/>
  <p:tag name="KSO_WM_TEMPLATE_INDEX" val="9347"/>
  <p:tag name="KSO_WM_TAG_VERSION" val="1.0"/>
</p:tagLst>
</file>

<file path=ppt/tags/tag27.xml><?xml version="1.0" encoding="utf-8"?>
<p:tagLst xmlns:p="http://schemas.openxmlformats.org/presentationml/2006/main">
  <p:tag name="KSO_WM_TEMPLATE_CATEGORY" val="diagram"/>
  <p:tag name="KSO_WM_TEMPLATE_INDEX" val="9347"/>
  <p:tag name="KSO_WM_UNIT_TYPE" val="d"/>
  <p:tag name="KSO_WM_UNIT_INDEX" val="2"/>
  <p:tag name="KSO_WM_UNIT_ID" val="256*d*2"/>
  <p:tag name="KSO_WM_UNIT_CLEAR" val="0"/>
  <p:tag name="KSO_WM_UNIT_LAYERLEVEL" val="1"/>
  <p:tag name="KSO_WM_UNIT_VALUE" val="451*665"/>
  <p:tag name="KSO_WM_UNIT_HIGHLIGHT" val="0"/>
  <p:tag name="KSO_WM_UNIT_COMPATIBLE" val="0"/>
  <p:tag name="KSO_WM_BEAUTIFY_FLAG" val="#wm#"/>
  <p:tag name="KSO_WM_TAG_VERSION" val="1.0"/>
</p:tagLst>
</file>

<file path=ppt/tags/tag28.xml><?xml version="1.0" encoding="utf-8"?>
<p:tagLst xmlns:p="http://schemas.openxmlformats.org/presentationml/2006/main">
  <p:tag name="KSO_WM_BEAUTIFY_FLAG" val="#wm#"/>
  <p:tag name="KSO_WM_UNIT_TYPE" val="i"/>
  <p:tag name="KSO_WM_UNIT_ID" val="diagram9347_1*i*4"/>
  <p:tag name="KSO_WM_TEMPLATE_CATEGORY" val="diagram"/>
  <p:tag name="KSO_WM_TEMPLATE_INDEX" val="9347"/>
  <p:tag name="KSO_WM_TAG_VERSION" val="1.0"/>
</p:tagLst>
</file>

<file path=ppt/tags/tag29.xml><?xml version="1.0" encoding="utf-8"?>
<p:tagLst xmlns:p="http://schemas.openxmlformats.org/presentationml/2006/main">
  <p:tag name="KSO_WM_TEMPLATE_CATEGORY" val="diagram"/>
  <p:tag name="KSO_WM_TEMPLATE_INDEX" val="9347"/>
  <p:tag name="KSO_WM_UNIT_TYPE" val="d"/>
  <p:tag name="KSO_WM_UNIT_INDEX" val="3"/>
  <p:tag name="KSO_WM_UNIT_ID" val="256*d*3"/>
  <p:tag name="KSO_WM_UNIT_CLEAR" val="0"/>
  <p:tag name="KSO_WM_UNIT_LAYERLEVEL" val="1"/>
  <p:tag name="KSO_WM_UNIT_VALUE" val="451*665"/>
  <p:tag name="KSO_WM_UNIT_HIGHLIGHT" val="0"/>
  <p:tag name="KSO_WM_UNIT_COMPATIBLE" val="0"/>
  <p:tag name="KSO_WM_BEAUTIFY_FLAG" val="#wm#"/>
  <p:tag name="KSO_WM_TAG_VERSION" val="1.0"/>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TAG_VERSION" val="1.0"/>
  <p:tag name="KSO_WM_BEAUTIFY_FLAG" val="#wm#"/>
  <p:tag name="KSO_WM_UNIT_TYPE" val="i"/>
  <p:tag name="KSO_WM_UNIT_ID" val="diagram30177821_1*i*6"/>
  <p:tag name="KSO_WM_TEMPLATE_CATEGORY" val="diagram"/>
  <p:tag name="KSO_WM_TEMPLATE_INDEX" val="30177821"/>
  <p:tag name="KSO_WM_UNIT_INDEX" val="6"/>
</p:tagLst>
</file>

<file path=ppt/tags/tag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3*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200910_3*m_h_i*1_4_8"/>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200910_3*m_h_i*1_4_9"/>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3*m_h_i*1_3_6"/>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3*m_h_i*1_3_5"/>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3*m_h_i*1_2_3"/>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3*m_h_i*1_2_2"/>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3*m_h_i*1_1_4"/>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3*m_h_i*1_1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3*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3*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3*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3*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3*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3*m_h_i*1_1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46.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3*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3*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3*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3*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3*m_h_i*1_2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3*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3*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3*m_h_i*1_2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3*m_h_i*1_2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5.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3*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3*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910_3*i*3"/>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3*m_h_i*1_3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3*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 name="KSO_WM_UNIT_DIAGRAM_SCHEMECOLOR_ID" val="0"/>
</p:tagLst>
</file>

<file path=ppt/tags/tag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3*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3*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3*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3*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3*m_h_i*1_3_1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3*m_h_i*1_3_1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3*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3*m_h_i*1_3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68.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910_3*m_h_a*1_4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6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910_3*m_h_i*1_4_1"/>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 name="KSO_WM_UNIT_DIAGRAM_SCHEMECOLOR_ID" val="0"/>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200910_3*i*4"/>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910_3*m_h_i*1_4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910_3*m_h_i*1_4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910_3*m_h_i*1_4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910_3*m_h_i*1_4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910_3*m_h_i*1_4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200910_3*m_h_i*1_4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3*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200910_3*m_h_i*1_4_8"/>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200910_3*m_h_i*1_4_9"/>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 name="KSO_WM_UNIT_DIAGRAM_SCHEMECOLOR_ID" val="0"/>
</p:tagLst>
</file>

<file path=ppt/tags/tag8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3*m_h_i*1_3_6"/>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8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3*m_h_i*1_3_5"/>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3*m_h_i*1_2_3"/>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8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3*m_h_i*1_2_2"/>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3*m_h_i*1_1_4"/>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3*m_h_i*1_1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6.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3*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3*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3*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3*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UNIT_DIAGRAM_SCHEMECOLOR_ID" val="0"/>
</p:tagLst>
</file>

<file path=ppt/tags/tag9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3*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3*m_h_i*1_1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2.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3*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3*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3*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3*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3*m_h_i*1_2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3*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3*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3*m_h_i*1_2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4551</Words>
  <Application>WPS 演示</Application>
  <PresentationFormat>宽屏</PresentationFormat>
  <Paragraphs>310</Paragraphs>
  <Slides>33</Slides>
  <Notes>24</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33</vt:i4>
      </vt:variant>
    </vt:vector>
  </HeadingPairs>
  <TitlesOfParts>
    <vt:vector size="56" baseType="lpstr">
      <vt:lpstr>Arial</vt:lpstr>
      <vt:lpstr>宋体</vt:lpstr>
      <vt:lpstr>Wingdings</vt:lpstr>
      <vt:lpstr>Lato Regular</vt:lpstr>
      <vt:lpstr>Lato Hairline</vt:lpstr>
      <vt:lpstr>Lato Light</vt:lpstr>
      <vt:lpstr>Source Han Serif SC</vt:lpstr>
      <vt:lpstr>微软雅黑</vt:lpstr>
      <vt:lpstr>Impact</vt:lpstr>
      <vt:lpstr>Calibri</vt:lpstr>
      <vt:lpstr>华康俪金黑W8(P)</vt:lpstr>
      <vt:lpstr>Wingdings</vt:lpstr>
      <vt:lpstr>BatangChe</vt:lpstr>
      <vt:lpstr>Arial Unicode MS</vt:lpstr>
      <vt:lpstr>等线</vt:lpstr>
      <vt:lpstr>黑体</vt:lpstr>
      <vt:lpstr>華康圓體 Std W5</vt:lpstr>
      <vt:lpstr>Source Han Serif SC</vt:lpstr>
      <vt:lpstr>Bodoni MT Black</vt:lpstr>
      <vt:lpstr>Calibri Light</vt:lpstr>
      <vt:lpstr>Montserrat</vt:lpstr>
      <vt:lpstr>Sitka Text</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25</cp:revision>
  <dcterms:created xsi:type="dcterms:W3CDTF">2019-03-14T05:34:00Z</dcterms:created>
  <dcterms:modified xsi:type="dcterms:W3CDTF">2019-08-19T05:55:36Z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