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754" r:id="rId7"/>
    <p:sldId id="8719" r:id="rId8"/>
    <p:sldId id="8777" r:id="rId9"/>
    <p:sldId id="8778" r:id="rId10"/>
    <p:sldId id="8782" r:id="rId11"/>
    <p:sldId id="8798" r:id="rId12"/>
    <p:sldId id="8790" r:id="rId13"/>
    <p:sldId id="8797" r:id="rId14"/>
    <p:sldId id="8701" r:id="rId15"/>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295DAB"/>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39.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7.xml"/><Relationship Id="rId7" Type="http://schemas.openxmlformats.org/officeDocument/2006/relationships/tags" Target="../tags/tag3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image" Target="../media/image15.png"/><Relationship Id="rId1" Type="http://schemas.openxmlformats.org/officeDocument/2006/relationships/tags" Target="../tags/tag32.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tags" Target="../tags/tag38.xml"/><Relationship Id="rId3" Type="http://schemas.openxmlformats.org/officeDocument/2006/relationships/image" Target="../media/image18.png"/><Relationship Id="rId2" Type="http://schemas.openxmlformats.org/officeDocument/2006/relationships/tags" Target="../tags/tag37.xml"/><Relationship Id="rId1" Type="http://schemas.openxmlformats.org/officeDocument/2006/relationships/tags" Target="../tags/tag3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2.jpe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image" Target="../media/image6.jpeg"/><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2" Type="http://schemas.openxmlformats.org/officeDocument/2006/relationships/notesSlide" Target="../notesSlides/notesSlide4.xml"/><Relationship Id="rId11" Type="http://schemas.openxmlformats.org/officeDocument/2006/relationships/slideLayout" Target="../slideLayouts/slideLayout7.xml"/><Relationship Id="rId10" Type="http://schemas.openxmlformats.org/officeDocument/2006/relationships/image" Target="../media/image7.jpe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notesSlide" Target="../notesSlides/notesSlide5.xml"/><Relationship Id="rId11" Type="http://schemas.openxmlformats.org/officeDocument/2006/relationships/slideLayout" Target="../slideLayouts/slideLayout7.xml"/><Relationship Id="rId10" Type="http://schemas.openxmlformats.org/officeDocument/2006/relationships/image" Target="../media/image9.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7.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image" Target="../media/image11.png"/><Relationship Id="rId4" Type="http://schemas.openxmlformats.org/officeDocument/2006/relationships/tags" Target="../tags/tag19.xml"/><Relationship Id="rId3" Type="http://schemas.openxmlformats.org/officeDocument/2006/relationships/image" Target="../media/image10.png"/><Relationship Id="rId2" Type="http://schemas.openxmlformats.org/officeDocument/2006/relationships/tags" Target="../tags/tag18.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image" Target="../media/image14.emf"/><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image" Target="../media/image13.png"/><Relationship Id="rId10" Type="http://schemas.openxmlformats.org/officeDocument/2006/relationships/notesSlide" Target="../notesSlides/notesSlide8.xml"/><Relationship Id="rId1" Type="http://schemas.openxmlformats.org/officeDocument/2006/relationships/tags" Target="../tags/tag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p:cNvPicPr>
            <a:picLocks noChangeAspect="1" noChangeArrowheads="1"/>
          </p:cNvPicPr>
          <p:nvPr>
            <p:custDataLst>
              <p:tags r:id="rId1"/>
            </p:custDataLst>
          </p:nvPr>
        </p:nvPicPr>
        <p:blipFill>
          <a:blip r:embed="rId2"/>
          <a:srcRect t="18870" b="18870"/>
          <a:stretch>
            <a:fillRect/>
          </a:stretch>
        </p:blipFill>
        <p:spPr bwMode="auto">
          <a:xfrm>
            <a:off x="902970" y="3681095"/>
            <a:ext cx="3460750" cy="24339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27" name="组合 26"/>
          <p:cNvGrpSpPr/>
          <p:nvPr/>
        </p:nvGrpSpPr>
        <p:grpSpPr>
          <a:xfrm>
            <a:off x="763270" y="1054735"/>
            <a:ext cx="10668000" cy="2213610"/>
            <a:chOff x="1202" y="1661"/>
            <a:chExt cx="16800" cy="3486"/>
          </a:xfrm>
        </p:grpSpPr>
        <p:sp>
          <p:nvSpPr>
            <p:cNvPr id="14" name="Rectangle 5"/>
            <p:cNvSpPr>
              <a:spLocks noChangeArrowheads="1"/>
            </p:cNvSpPr>
            <p:nvPr>
              <p:custDataLst>
                <p:tags r:id="rId3"/>
              </p:custDataLst>
            </p:nvPr>
          </p:nvSpPr>
          <p:spPr bwMode="auto">
            <a:xfrm>
              <a:off x="1202" y="1661"/>
              <a:ext cx="16800" cy="3486"/>
            </a:xfrm>
            <a:prstGeom prst="rect">
              <a:avLst/>
            </a:prstGeom>
            <a:solidFill>
              <a:schemeClr val="accent2">
                <a:lumMod val="40000"/>
                <a:lumOff val="6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rgbClr val="000000"/>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000000"/>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000000"/>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000000"/>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000000"/>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zh-CN" sz="1800"/>
            </a:p>
          </p:txBody>
        </p:sp>
        <p:sp>
          <p:nvSpPr>
            <p:cNvPr id="19" name="Text Box 7"/>
            <p:cNvSpPr txBox="1">
              <a:spLocks noChangeArrowheads="1"/>
            </p:cNvSpPr>
            <p:nvPr>
              <p:custDataLst>
                <p:tags r:id="rId4"/>
              </p:custDataLst>
            </p:nvPr>
          </p:nvSpPr>
          <p:spPr bwMode="auto">
            <a:xfrm>
              <a:off x="1658" y="1998"/>
              <a:ext cx="15888" cy="29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normAutofit fontScale="90000"/>
            </a:bodyPr>
            <a:lstStyle>
              <a:lvl1pPr>
                <a:spcBef>
                  <a:spcPct val="20000"/>
                </a:spcBef>
                <a:buChar char="•"/>
                <a:defRPr sz="3200">
                  <a:solidFill>
                    <a:srgbClr val="000000"/>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000000"/>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000000"/>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000000"/>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000000"/>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9pPr>
            </a:lstStyle>
            <a:p>
              <a:pPr marL="285750" lvl="0" indent="-285750" algn="just" eaLnBrk="1" fontAlgn="ctr" hangingPunct="1">
                <a:lnSpc>
                  <a:spcPct val="140000"/>
                </a:lnSpc>
                <a:spcBef>
                  <a:spcPts val="1000"/>
                </a:spcBef>
                <a:spcAft>
                  <a:spcPts val="0"/>
                </a:spcAft>
                <a:buSzPct val="100000"/>
                <a:buFont typeface="Wingdings" panose="05000000000000000000" charset="0"/>
                <a:buChar char="l"/>
              </a:pPr>
              <a:r>
                <a:rPr lang="zh-CN" altLang="en-US" sz="18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侧踹：</a:t>
              </a:r>
              <a:r>
                <a:rPr lang="zh-CN" altLang="en-US" sz="18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准备姿势为实战姿势，左腿支撑，右腿快速向胸前提膝，膝关节靠至胸前翻脚，向正前方踹出。</a:t>
              </a:r>
              <a:endParaRPr lang="zh-CN" altLang="en-US" sz="18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285750" lvl="0" indent="-285750" algn="just" eaLnBrk="1" fontAlgn="ctr" hangingPunct="1">
                <a:lnSpc>
                  <a:spcPct val="140000"/>
                </a:lnSpc>
                <a:spcBef>
                  <a:spcPts val="1000"/>
                </a:spcBef>
                <a:spcAft>
                  <a:spcPts val="0"/>
                </a:spcAft>
                <a:buSzPct val="100000"/>
                <a:buFont typeface="Wingdings" panose="05000000000000000000" charset="0"/>
                <a:buChar char="l"/>
              </a:pPr>
              <a:r>
                <a:rPr lang="zh-CN" altLang="en-US" sz="1800" b="1" spc="100" dirty="0">
                  <a:solidFill>
                    <a:srgbClr val="595959"/>
                  </a:solidFill>
                  <a:uFillTx/>
                  <a:latin typeface="微软雅黑" panose="020B0503020204020204" charset="-122"/>
                  <a:ea typeface="微软雅黑" panose="020B0503020204020204" charset="-122"/>
                  <a:sym typeface="微软雅黑" panose="020B0503020204020204" charset="-122"/>
                </a:rPr>
                <a:t>后踢：</a:t>
              </a:r>
              <a:r>
                <a:rPr lang="zh-CN" altLang="en-US" sz="1800" spc="100" dirty="0">
                  <a:solidFill>
                    <a:srgbClr val="595959"/>
                  </a:solidFill>
                  <a:uFillTx/>
                  <a:latin typeface="微软雅黑" panose="020B0503020204020204" charset="-122"/>
                  <a:ea typeface="微软雅黑" panose="020B0503020204020204" charset="-122"/>
                  <a:sym typeface="微软雅黑" panose="020B0503020204020204" charset="-122"/>
                </a:rPr>
                <a:t>准备姿势为实战姿势，左腿支撑，右腿屈膝提起，两手握于胸前，右脚自左大腿内侧向后方直线踢出，力达脚跟。</a:t>
              </a:r>
              <a:endParaRPr lang="zh-CN" altLang="en-US" sz="18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285750" lvl="0" indent="-285750" algn="just" eaLnBrk="1" fontAlgn="ctr" hangingPunct="1">
                <a:lnSpc>
                  <a:spcPct val="140000"/>
                </a:lnSpc>
                <a:spcBef>
                  <a:spcPts val="1000"/>
                </a:spcBef>
                <a:spcAft>
                  <a:spcPts val="0"/>
                </a:spcAft>
                <a:buSzPct val="100000"/>
                <a:buFont typeface="Wingdings" panose="05000000000000000000" charset="0"/>
                <a:buChar char="l"/>
              </a:pPr>
              <a:r>
                <a:rPr lang="zh-CN" altLang="en-US" sz="1800" b="1" spc="100" dirty="0">
                  <a:solidFill>
                    <a:srgbClr val="595959"/>
                  </a:solidFill>
                  <a:uFillTx/>
                  <a:latin typeface="微软雅黑" panose="020B0503020204020204" charset="-122"/>
                  <a:ea typeface="微软雅黑" panose="020B0503020204020204" charset="-122"/>
                  <a:sym typeface="微软雅黑" panose="020B0503020204020204" charset="-122"/>
                </a:rPr>
                <a:t>摆踢：</a:t>
              </a:r>
              <a:r>
                <a:rPr lang="zh-CN" altLang="en-US" sz="1800" spc="100" dirty="0">
                  <a:solidFill>
                    <a:srgbClr val="595959"/>
                  </a:solidFill>
                  <a:uFillTx/>
                  <a:latin typeface="微软雅黑" panose="020B0503020204020204" charset="-122"/>
                  <a:ea typeface="微软雅黑" panose="020B0503020204020204" charset="-122"/>
                  <a:sym typeface="微软雅黑" panose="020B0503020204020204" charset="-122"/>
                </a:rPr>
                <a:t>准备姿势为实战姿势，左腿支撑，右腿屈膝，两拳握于体侧，左脚掌外转</a:t>
              </a:r>
              <a:r>
                <a:rPr lang="en-US" altLang="zh-CN" sz="1800" spc="100" dirty="0">
                  <a:solidFill>
                    <a:srgbClr val="595959"/>
                  </a:solidFill>
                  <a:uFillTx/>
                  <a:latin typeface="微软雅黑" panose="020B0503020204020204" charset="-122"/>
                  <a:ea typeface="微软雅黑" panose="020B0503020204020204" charset="-122"/>
                  <a:sym typeface="微软雅黑" panose="020B0503020204020204" charset="-122"/>
                </a:rPr>
                <a:t>180°</a:t>
              </a:r>
              <a:r>
                <a:rPr lang="zh-CN" altLang="en-US" sz="1800" spc="100" dirty="0">
                  <a:solidFill>
                    <a:srgbClr val="595959"/>
                  </a:solidFill>
                  <a:uFillTx/>
                  <a:latin typeface="微软雅黑" panose="020B0503020204020204" charset="-122"/>
                  <a:ea typeface="微软雅黑" panose="020B0503020204020204" charset="-122"/>
                  <a:sym typeface="微软雅黑" panose="020B0503020204020204" charset="-122"/>
                </a:rPr>
                <a:t>，右腿屈膝外摆。</a:t>
              </a:r>
              <a:endParaRPr lang="zh-CN" altLang="en-US" sz="18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sp>
        <p:nvSpPr>
          <p:cNvPr id="24" name="文本框 23"/>
          <p:cNvSpPr txBox="1"/>
          <p:nvPr/>
        </p:nvSpPr>
        <p:spPr>
          <a:xfrm>
            <a:off x="801370" y="85090"/>
            <a:ext cx="862393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跆拳道基本技术教学理论与方法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25" name="图片 24"/>
          <p:cNvPicPr>
            <a:picLocks noChangeAspect="1"/>
          </p:cNvPicPr>
          <p:nvPr/>
        </p:nvPicPr>
        <p:blipFill>
          <a:blip r:embed="rId5"/>
          <a:srcRect t="-811" r="45103"/>
          <a:stretch>
            <a:fillRect/>
          </a:stretch>
        </p:blipFill>
        <p:spPr>
          <a:xfrm>
            <a:off x="4728845" y="3559810"/>
            <a:ext cx="3331210" cy="2625725"/>
          </a:xfrm>
          <a:prstGeom prst="rect">
            <a:avLst/>
          </a:prstGeom>
        </p:spPr>
      </p:pic>
      <p:pic>
        <p:nvPicPr>
          <p:cNvPr id="26" name="图片 25"/>
          <p:cNvPicPr>
            <a:picLocks noChangeAspect="1"/>
          </p:cNvPicPr>
          <p:nvPr/>
        </p:nvPicPr>
        <p:blipFill>
          <a:blip r:embed="rId6"/>
          <a:stretch>
            <a:fillRect/>
          </a:stretch>
        </p:blipFill>
        <p:spPr>
          <a:xfrm>
            <a:off x="8060055" y="3464560"/>
            <a:ext cx="3290570" cy="2867025"/>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strVal val="#ppt_w*0.70"/>
                                          </p:val>
                                        </p:tav>
                                        <p:tav tm="100000">
                                          <p:val>
                                            <p:strVal val="#ppt_w"/>
                                          </p:val>
                                        </p:tav>
                                      </p:tavLst>
                                    </p:anim>
                                    <p:anim calcmode="lin" valueType="num">
                                      <p:cBhvr>
                                        <p:cTn id="8" dur="1000" fill="hold"/>
                                        <p:tgtEl>
                                          <p:spTgt spid="27"/>
                                        </p:tgtEl>
                                        <p:attrNameLst>
                                          <p:attrName>ppt_h</p:attrName>
                                        </p:attrNameLst>
                                      </p:cBhvr>
                                      <p:tavLst>
                                        <p:tav tm="0">
                                          <p:val>
                                            <p:strVal val="#ppt_h"/>
                                          </p:val>
                                        </p:tav>
                                        <p:tav tm="100000">
                                          <p:val>
                                            <p:strVal val="#ppt_h"/>
                                          </p:val>
                                        </p:tav>
                                      </p:tavLst>
                                    </p:anim>
                                    <p:animEffect transition="in" filter="fade">
                                      <p:cBhvr>
                                        <p:cTn id="9"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73430" y="1532890"/>
            <a:ext cx="10668000" cy="1772920"/>
            <a:chOff x="1218" y="2414"/>
            <a:chExt cx="16800" cy="2792"/>
          </a:xfrm>
        </p:grpSpPr>
        <p:sp>
          <p:nvSpPr>
            <p:cNvPr id="14" name="Rectangle 5"/>
            <p:cNvSpPr>
              <a:spLocks noChangeArrowheads="1"/>
            </p:cNvSpPr>
            <p:nvPr>
              <p:custDataLst>
                <p:tags r:id="rId1"/>
              </p:custDataLst>
            </p:nvPr>
          </p:nvSpPr>
          <p:spPr bwMode="auto">
            <a:xfrm>
              <a:off x="1218" y="2414"/>
              <a:ext cx="16800" cy="2793"/>
            </a:xfrm>
            <a:prstGeom prst="rect">
              <a:avLst/>
            </a:prstGeom>
            <a:solidFill>
              <a:schemeClr val="accent2">
                <a:lumMod val="40000"/>
                <a:lumOff val="6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rgbClr val="000000"/>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000000"/>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000000"/>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000000"/>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000000"/>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zh-CN" sz="1800"/>
            </a:p>
          </p:txBody>
        </p:sp>
        <p:sp>
          <p:nvSpPr>
            <p:cNvPr id="19" name="Text Box 7"/>
            <p:cNvSpPr txBox="1">
              <a:spLocks noChangeArrowheads="1"/>
            </p:cNvSpPr>
            <p:nvPr>
              <p:custDataLst>
                <p:tags r:id="rId2"/>
              </p:custDataLst>
            </p:nvPr>
          </p:nvSpPr>
          <p:spPr bwMode="auto">
            <a:xfrm>
              <a:off x="1689" y="2629"/>
              <a:ext cx="15888" cy="23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lstStyle>
              <a:lvl1pPr>
                <a:spcBef>
                  <a:spcPct val="20000"/>
                </a:spcBef>
                <a:buChar char="•"/>
                <a:defRPr sz="3200">
                  <a:solidFill>
                    <a:srgbClr val="000000"/>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000000"/>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000000"/>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000000"/>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000000"/>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9pPr>
            </a:lstStyle>
            <a:p>
              <a:pPr marL="285750" lvl="0" indent="-285750" algn="just" eaLnBrk="1" fontAlgn="ctr" hangingPunct="1">
                <a:lnSpc>
                  <a:spcPct val="140000"/>
                </a:lnSpc>
                <a:spcBef>
                  <a:spcPts val="1000"/>
                </a:spcBef>
                <a:spcAft>
                  <a:spcPts val="0"/>
                </a:spcAft>
                <a:buSzPct val="100000"/>
                <a:buFont typeface="Wingdings" panose="05000000000000000000" charset="0"/>
                <a:buChar char="l"/>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下格挡：</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准备姿势开始，前臂内旋向侧下方发力，拳心朝下，目的是阻挡对方的下段进攻</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285750" lvl="0" indent="-285750" algn="just" eaLnBrk="1" fontAlgn="ctr" hangingPunct="1">
                <a:lnSpc>
                  <a:spcPct val="140000"/>
                </a:lnSpc>
                <a:spcBef>
                  <a:spcPts val="1000"/>
                </a:spcBef>
                <a:spcAft>
                  <a:spcPts val="0"/>
                </a:spcAft>
                <a:buSzPct val="100000"/>
                <a:buFont typeface="Wingdings" panose="05000000000000000000" charset="0"/>
                <a:buChar char="l"/>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中格挡：</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准备姿势开始，前臂外旋向身体中线发力，拳心朝内，目的是阻挡对方的中段进攻。</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285750" lvl="0" indent="-285750" algn="just" eaLnBrk="1" fontAlgn="ctr" hangingPunct="1">
                <a:lnSpc>
                  <a:spcPct val="140000"/>
                </a:lnSpc>
                <a:spcBef>
                  <a:spcPts val="1000"/>
                </a:spcBef>
                <a:spcAft>
                  <a:spcPts val="0"/>
                </a:spcAft>
                <a:buSzPct val="100000"/>
                <a:buFont typeface="Wingdings" panose="05000000000000000000" charset="0"/>
                <a:buChar char="l"/>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上格档：</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准备姿势开始，前臂内旋向头上发力，拳心朝上，目的是阻挡对方的上段进攻。</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sp>
        <p:nvSpPr>
          <p:cNvPr id="17" name="文本框 16"/>
          <p:cNvSpPr txBox="1"/>
          <p:nvPr/>
        </p:nvSpPr>
        <p:spPr>
          <a:xfrm>
            <a:off x="801370" y="85090"/>
            <a:ext cx="862393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跆拳道基本技术教学理论与方法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3"/>
          <a:stretch>
            <a:fillRect/>
          </a:stretch>
        </p:blipFill>
        <p:spPr>
          <a:xfrm>
            <a:off x="2599690" y="3462655"/>
            <a:ext cx="7286625" cy="2760345"/>
          </a:xfrm>
          <a:prstGeom prst="rect">
            <a:avLst/>
          </a:prstGeom>
        </p:spPr>
      </p:pic>
      <p:sp>
        <p:nvSpPr>
          <p:cNvPr id="5" name="文本框 4"/>
          <p:cNvSpPr txBox="1"/>
          <p:nvPr/>
        </p:nvSpPr>
        <p:spPr>
          <a:xfrm>
            <a:off x="4403090" y="1022350"/>
            <a:ext cx="393001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五、跆拳道的基本防守技术</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barn(inVertic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rgbClr val="295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pic>
        <p:nvPicPr>
          <p:cNvPr id="3073" name="Picture 2" descr="F:\360云盘\02-个人资料\！PPT图片及版面资源\05-PPT精选插图\04-图标\西装小人.png"/>
          <p:cNvPicPr>
            <a:picLocks noChangeAspect="1"/>
          </p:cNvPicPr>
          <p:nvPr/>
        </p:nvPicPr>
        <p:blipFill>
          <a:blip r:embed="rId1"/>
          <a:stretch>
            <a:fillRect/>
          </a:stretch>
        </p:blipFill>
        <p:spPr>
          <a:xfrm>
            <a:off x="1730375" y="1560830"/>
            <a:ext cx="3585845" cy="5066665"/>
          </a:xfrm>
          <a:prstGeom prst="rect">
            <a:avLst/>
          </a:prstGeom>
          <a:noFill/>
          <a:ln w="9525">
            <a:noFill/>
          </a:ln>
        </p:spPr>
      </p:pic>
      <p:sp>
        <p:nvSpPr>
          <p:cNvPr id="3074" name="TextBox 14"/>
          <p:cNvSpPr txBox="1"/>
          <p:nvPr/>
        </p:nvSpPr>
        <p:spPr>
          <a:xfrm>
            <a:off x="7297420" y="2564130"/>
            <a:ext cx="675005" cy="3595370"/>
          </a:xfrm>
          <a:prstGeom prst="rect">
            <a:avLst/>
          </a:prstGeom>
          <a:noFill/>
          <a:ln w="9525">
            <a:noFill/>
          </a:ln>
        </p:spPr>
        <p:txBody>
          <a:bodyPr vert="eaVert" wrap="square" anchor="t">
            <a:spAutoFit/>
          </a:bodyPr>
          <a:p>
            <a:r>
              <a:rPr lang="zh-CN" altLang="en-US" sz="3200" b="1" spc="500" dirty="0">
                <a:solidFill>
                  <a:schemeClr val="bg1"/>
                </a:solidFill>
                <a:uFillTx/>
                <a:latin typeface="微软雅黑" panose="020B0503020204020204" charset="-122"/>
                <a:ea typeface="微软雅黑" panose="020B0503020204020204" charset="-122"/>
                <a:cs typeface="微软雅黑" panose="020B0503020204020204" charset="-122"/>
              </a:rPr>
              <a:t>新兴体育发展篇</a:t>
            </a:r>
            <a:endParaRPr lang="zh-CN" altLang="en-US" sz="32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30" name="图片 29"/>
          <p:cNvPicPr>
            <a:picLocks noChangeAspect="1"/>
          </p:cNvPicPr>
          <p:nvPr/>
        </p:nvPicPr>
        <p:blipFill rotWithShape="1">
          <a:blip r:embed="rId2">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rgbClr val="FFC000"/>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1000"/>
                                        <p:tgtEl>
                                          <p:spTgt spid="3074"/>
                                        </p:tgtEl>
                                      </p:cBhvr>
                                    </p:animEffect>
                                    <p:anim calcmode="lin" valueType="num">
                                      <p:cBhvr>
                                        <p:cTn id="18" dur="1000" fill="hold"/>
                                        <p:tgtEl>
                                          <p:spTgt spid="3074"/>
                                        </p:tgtEl>
                                        <p:attrNameLst>
                                          <p:attrName>ppt_x</p:attrName>
                                        </p:attrNameLst>
                                      </p:cBhvr>
                                      <p:tavLst>
                                        <p:tav tm="0">
                                          <p:val>
                                            <p:strVal val="#ppt_x"/>
                                          </p:val>
                                        </p:tav>
                                        <p:tav tm="100000">
                                          <p:val>
                                            <p:strVal val="#ppt_x"/>
                                          </p:val>
                                        </p:tav>
                                      </p:tavLst>
                                    </p:anim>
                                    <p:anim calcmode="lin" valueType="num">
                                      <p:cBhvr>
                                        <p:cTn id="1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animBg="1"/>
      <p:bldP spid="307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grpSp>
        <p:nvGrpSpPr>
          <p:cNvPr id="8" name="组合 7"/>
          <p:cNvGrpSpPr/>
          <p:nvPr/>
        </p:nvGrpSpPr>
        <p:grpSpPr>
          <a:xfrm flipH="1">
            <a:off x="6050742" y="3029224"/>
            <a:ext cx="3700688" cy="517027"/>
            <a:chOff x="1327946" y="3699322"/>
            <a:chExt cx="3761755" cy="517027"/>
          </a:xfrm>
          <a:solidFill>
            <a:srgbClr val="295DAB"/>
          </a:solidFill>
        </p:grpSpPr>
        <p:sp>
          <p:nvSpPr>
            <p:cNvPr id="9" name="椭圆 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0" name="直接连接符 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2" name="MH_Number_1"/>
          <p:cNvSpPr txBox="1"/>
          <p:nvPr>
            <p:custDataLst>
              <p:tags r:id="rId2"/>
            </p:custDataLst>
          </p:nvPr>
        </p:nvSpPr>
        <p:spPr>
          <a:xfrm>
            <a:off x="6034423" y="305760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13" name="文本框 21"/>
          <p:cNvSpPr>
            <a:spLocks noChangeArrowheads="1"/>
          </p:cNvSpPr>
          <p:nvPr/>
        </p:nvSpPr>
        <p:spPr bwMode="auto">
          <a:xfrm>
            <a:off x="6717963" y="2973070"/>
            <a:ext cx="16433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sz="2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跆拳道简述</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4101" name="TextBox 6"/>
          <p:cNvSpPr/>
          <p:nvPr/>
        </p:nvSpPr>
        <p:spPr>
          <a:xfrm>
            <a:off x="5459730" y="1634490"/>
            <a:ext cx="5916930" cy="615315"/>
          </a:xfrm>
          <a:prstGeom prst="rect">
            <a:avLst/>
          </a:prstGeom>
          <a:noFill/>
          <a:ln w="9525">
            <a:noFill/>
          </a:ln>
        </p:spPr>
        <p:txBody>
          <a:bodyPr wrap="square" lIns="0" tIns="0" rIns="0" bIns="0" anchor="ctr">
            <a:spAutoFit/>
          </a:bodyPr>
          <a:p>
            <a:r>
              <a:rPr lang="zh-CN" altLang="en-US"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第</a:t>
            </a:r>
            <a:r>
              <a:rPr lang="en-US" altLang="zh-CN"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18</a:t>
            </a:r>
            <a:r>
              <a:rPr lang="zh-CN" altLang="en-US"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章 </a:t>
            </a:r>
            <a:r>
              <a:rPr lang="zh-CN" altLang="zh-CN"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  跆拳道</a:t>
            </a:r>
            <a:endParaRPr lang="zh-CN" altLang="en-US"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8" name="组合 27"/>
          <p:cNvGrpSpPr/>
          <p:nvPr/>
        </p:nvGrpSpPr>
        <p:grpSpPr>
          <a:xfrm flipH="1">
            <a:off x="6048202" y="4326529"/>
            <a:ext cx="3700688" cy="517027"/>
            <a:chOff x="1327946" y="3699322"/>
            <a:chExt cx="3761755" cy="517027"/>
          </a:xfrm>
          <a:solidFill>
            <a:srgbClr val="295DAB"/>
          </a:solidFill>
        </p:grpSpPr>
        <p:sp>
          <p:nvSpPr>
            <p:cNvPr id="29" name="椭圆 2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1" name="直接连接符 30"/>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3" name="MH_Number_1"/>
          <p:cNvSpPr txBox="1"/>
          <p:nvPr>
            <p:custDataLst>
              <p:tags r:id="rId3"/>
            </p:custDataLst>
          </p:nvPr>
        </p:nvSpPr>
        <p:spPr>
          <a:xfrm>
            <a:off x="6051568" y="435744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63" name="文本框 21"/>
          <p:cNvSpPr>
            <a:spLocks noChangeArrowheads="1"/>
          </p:cNvSpPr>
          <p:nvPr/>
        </p:nvSpPr>
        <p:spPr bwMode="auto">
          <a:xfrm>
            <a:off x="6654800" y="4023995"/>
            <a:ext cx="317881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r" defTabSz="1218565">
              <a:defRPr/>
            </a:pPr>
            <a:r>
              <a:rPr lang="zh-CN" altLang="zh-CN" sz="2000" b="1" spc="100" dirty="0">
                <a:solidFill>
                  <a:srgbClr val="295DAB"/>
                </a:solidFill>
                <a:uFillTx/>
                <a:latin typeface="Impact" panose="020B0806030902050204" pitchFamily="34" charset="0"/>
                <a:ea typeface="微软雅黑" panose="020B0503020204020204" charset="-122"/>
                <a:sym typeface="Impact" panose="020B0806030902050204" pitchFamily="34" charset="0"/>
              </a:rPr>
              <a:t>跆拳道基本技术教学理论</a:t>
            </a:r>
            <a:endParaRPr lang="zh-CN" altLang="zh-CN" sz="2000" b="1" spc="100" dirty="0">
              <a:solidFill>
                <a:srgbClr val="295DAB"/>
              </a:solidFill>
              <a:uFillTx/>
              <a:latin typeface="Impact" panose="020B0806030902050204" pitchFamily="34" charset="0"/>
              <a:ea typeface="微软雅黑" panose="020B0503020204020204" charset="-122"/>
              <a:sym typeface="Impact" panose="020B0806030902050204" pitchFamily="34" charset="0"/>
            </a:endParaRPr>
          </a:p>
          <a:p>
            <a:pPr algn="r" defTabSz="1218565">
              <a:defRPr/>
            </a:pPr>
            <a:r>
              <a:rPr lang="zh-CN" altLang="zh-CN" sz="2000" b="1" spc="100" dirty="0">
                <a:solidFill>
                  <a:srgbClr val="295DAB"/>
                </a:solidFill>
                <a:uFillTx/>
                <a:latin typeface="Impact" panose="020B0806030902050204" pitchFamily="34" charset="0"/>
                <a:ea typeface="微软雅黑" panose="020B0503020204020204" charset="-122"/>
                <a:sym typeface="Impact" panose="020B0806030902050204" pitchFamily="34" charset="0"/>
              </a:rPr>
              <a:t>与方法</a:t>
            </a:r>
            <a:endParaRPr lang="zh-CN" altLang="zh-CN" sz="2000" b="1" spc="100" dirty="0">
              <a:solidFill>
                <a:srgbClr val="295DAB"/>
              </a:solidFill>
              <a:uFillTx/>
              <a:latin typeface="Impact" panose="020B0806030902050204" pitchFamily="34" charset="0"/>
              <a:ea typeface="微软雅黑" panose="020B0503020204020204" charset="-122"/>
              <a:cs typeface="+mn-ea"/>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63"/>
                                        </p:tgtEl>
                                        <p:attrNameLst>
                                          <p:attrName>style.visibility</p:attrName>
                                        </p:attrNameLst>
                                      </p:cBhvr>
                                      <p:to>
                                        <p:strVal val="visible"/>
                                      </p:to>
                                    </p:set>
                                    <p:anim calcmode="lin" valueType="num">
                                      <p:cBhvr additive="base">
                                        <p:cTn id="20" dur="500" fill="hold"/>
                                        <p:tgtEl>
                                          <p:spTgt spid="63"/>
                                        </p:tgtEl>
                                        <p:attrNameLst>
                                          <p:attrName>ppt_x</p:attrName>
                                        </p:attrNameLst>
                                      </p:cBhvr>
                                      <p:tavLst>
                                        <p:tav tm="0">
                                          <p:val>
                                            <p:strVal val="0-#ppt_w/2"/>
                                          </p:val>
                                        </p:tav>
                                        <p:tav tm="100000">
                                          <p:val>
                                            <p:strVal val="#ppt_x"/>
                                          </p:val>
                                        </p:tav>
                                      </p:tavLst>
                                    </p:anim>
                                    <p:anim calcmode="lin" valueType="num">
                                      <p:cBhvr additive="base">
                                        <p:cTn id="21"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3" grpId="0"/>
      <p:bldP spid="6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跆拳道简述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2"/>
          <a:stretch>
            <a:fillRect/>
          </a:stretch>
        </p:blipFill>
        <p:spPr>
          <a:xfrm>
            <a:off x="7799705" y="3554730"/>
            <a:ext cx="3430905" cy="2597785"/>
          </a:xfrm>
          <a:prstGeom prst="rect">
            <a:avLst/>
          </a:prstGeom>
        </p:spPr>
      </p:pic>
      <p:grpSp>
        <p:nvGrpSpPr>
          <p:cNvPr id="9" name="组合 8"/>
          <p:cNvGrpSpPr/>
          <p:nvPr/>
        </p:nvGrpSpPr>
        <p:grpSpPr>
          <a:xfrm>
            <a:off x="695960" y="1094105"/>
            <a:ext cx="10800080" cy="5026025"/>
            <a:chOff x="1096" y="1723"/>
            <a:chExt cx="17008" cy="7915"/>
          </a:xfrm>
        </p:grpSpPr>
        <p:grpSp>
          <p:nvGrpSpPr>
            <p:cNvPr id="8" name="组合 7"/>
            <p:cNvGrpSpPr/>
            <p:nvPr/>
          </p:nvGrpSpPr>
          <p:grpSpPr>
            <a:xfrm>
              <a:off x="1096" y="1723"/>
              <a:ext cx="17008" cy="3964"/>
              <a:chOff x="1096" y="1723"/>
              <a:chExt cx="17008" cy="3964"/>
            </a:xfrm>
          </p:grpSpPr>
          <p:sp>
            <p:nvSpPr>
              <p:cNvPr id="5123" name="矩形 18"/>
              <p:cNvSpPr/>
              <p:nvPr/>
            </p:nvSpPr>
            <p:spPr>
              <a:xfrm>
                <a:off x="1096" y="2630"/>
                <a:ext cx="17008" cy="3057"/>
              </a:xfrm>
              <a:prstGeom prst="rect">
                <a:avLst/>
              </a:prstGeom>
              <a:noFill/>
              <a:ln w="9525">
                <a:noFill/>
              </a:ln>
            </p:spPr>
            <p:txBody>
              <a:bodyPr wrap="square" anchor="t">
                <a:spAutoFit/>
              </a:bodyPr>
              <a:p>
                <a:pPr marL="285750" indent="-285750" algn="just">
                  <a:lnSpc>
                    <a:spcPct val="14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跆拳道早在1500 年前就流行于朝鲜半岛，是在朝鲜民间技艺“花郎道”的基础上发展而来的。</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a:lnSpc>
                    <a:spcPct val="14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跆拳道是一项以手脚技术为主要进攻的格斗术，其内容包括基本技术、品势和实战。跆拳道分为传统跆拳道和现代跆拳道，其中传统跆拳道包括套路、器械、擒拿、自卫术和其他功夫内容。</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a:lnSpc>
                    <a:spcPct val="14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1910 —1955 年为近代跆拳道时期。1910 年，日本正式吞并朝鲜半岛，并禁令朝鲜文化活动，跆拳道成为禁止的项目。</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6209" y="1723"/>
                <a:ext cx="6782" cy="822"/>
              </a:xfrm>
              <a:prstGeom prst="rect">
                <a:avLst/>
              </a:prstGeom>
              <a:noFill/>
            </p:spPr>
            <p:txBody>
              <a:bodyPr wrap="square" rtlCol="0" anchor="t">
                <a:spAutoFit/>
              </a:bodyPr>
              <a:p>
                <a:pPr algn="ctr">
                  <a:lnSpc>
                    <a:spcPct val="140000"/>
                  </a:lnSpc>
                </a:pP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一、跆拳道运动起源与发展</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pSp>
        <p:sp>
          <p:nvSpPr>
            <p:cNvPr id="7" name="文本框 6"/>
            <p:cNvSpPr txBox="1"/>
            <p:nvPr/>
          </p:nvSpPr>
          <p:spPr>
            <a:xfrm>
              <a:off x="1115" y="5598"/>
              <a:ext cx="10897" cy="4040"/>
            </a:xfrm>
            <a:prstGeom prst="rect">
              <a:avLst/>
            </a:prstGeom>
            <a:noFill/>
          </p:spPr>
          <p:txBody>
            <a:bodyPr wrap="square" rtlCol="0" anchor="t">
              <a:spAutoFit/>
            </a:bodyPr>
            <a:p>
              <a:pPr marL="285750" indent="-285750" algn="just">
                <a:lnSpc>
                  <a:spcPct val="14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现代跆拳道，主要指1955 年之后的朝鲜武艺，这阶段的朝鲜武艺统称为跆拳道。</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a:lnSpc>
                  <a:spcPct val="14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1961 年，韩国成立跆拳道协会，跆拳道成为全国正式竞赛项目。1966 年，国际跆拳道联盟成立。1973 年，世界跆拳道联盟成立。1986 年，跆拳道被列为亚运会正式比赛项目。1994 年，国际奥委会批准跆拳道成为2000 年悉尼奥运会正式比赛项目。现代跆拳道主要指的是竞技跆拳道，以竞技为主，品势练习为辅。</a:t>
              </a:r>
              <a:endParaRPr lang="zh-CN" altLang="en-US" sz="1600"/>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32485" y="596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跆拳道简述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403090" y="1134110"/>
            <a:ext cx="338645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二、跆拳道的特点</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pSp>
        <p:nvGrpSpPr>
          <p:cNvPr id="27" name="组合 26"/>
          <p:cNvGrpSpPr/>
          <p:nvPr/>
        </p:nvGrpSpPr>
        <p:grpSpPr>
          <a:xfrm>
            <a:off x="903605" y="2167890"/>
            <a:ext cx="6443980" cy="3399790"/>
            <a:chOff x="7569" y="4138"/>
            <a:chExt cx="10148" cy="5354"/>
          </a:xfrm>
        </p:grpSpPr>
        <p:sp>
          <p:nvSpPr>
            <p:cNvPr id="14" name="矩形 13"/>
            <p:cNvSpPr/>
            <p:nvPr>
              <p:custDataLst>
                <p:tags r:id="rId2"/>
              </p:custDataLst>
            </p:nvPr>
          </p:nvSpPr>
          <p:spPr bwMode="auto">
            <a:xfrm>
              <a:off x="7569" y="4138"/>
              <a:ext cx="10149" cy="5355"/>
            </a:xfrm>
            <a:prstGeom prst="rect">
              <a:avLst/>
            </a:prstGeom>
            <a:noFill/>
            <a:ln w="28575">
              <a:solidFill>
                <a:schemeClr val="accent2"/>
              </a:solidFill>
              <a:miter lim="800000"/>
            </a:ln>
          </p:spPr>
          <p:txBody>
            <a:bodyPr anchor="ctr"/>
            <a:p>
              <a:pPr algn="ctr">
                <a:lnSpc>
                  <a:spcPct val="130000"/>
                </a:lnSpc>
              </a:pPr>
            </a:p>
          </p:txBody>
        </p:sp>
        <p:sp>
          <p:nvSpPr>
            <p:cNvPr id="19" name="文本框 18"/>
            <p:cNvSpPr txBox="1"/>
            <p:nvPr>
              <p:custDataLst>
                <p:tags r:id="rId3"/>
              </p:custDataLst>
            </p:nvPr>
          </p:nvSpPr>
          <p:spPr>
            <a:xfrm>
              <a:off x="7825" y="4171"/>
              <a:ext cx="6702" cy="709"/>
            </a:xfrm>
            <a:prstGeom prst="rect">
              <a:avLst/>
            </a:prstGeom>
            <a:noFill/>
          </p:spPr>
          <p:txBody>
            <a:bodyPr wrap="square" lIns="90000" tIns="46800" rIns="90000" bIns="0" anchor="ctr" anchorCtr="0">
              <a:normAutofit/>
            </a:bodyPr>
            <a:p>
              <a:pPr>
                <a:lnSpc>
                  <a:spcPct val="120000"/>
                </a:lnSpc>
              </a:pPr>
              <a:r>
                <a:rPr lang="zh-CN" altLang="en-US" sz="1600" b="1" spc="300" dirty="0">
                  <a:latin typeface="微软雅黑" panose="020B0503020204020204" charset="-122"/>
                  <a:ea typeface="微软雅黑" panose="020B0503020204020204" charset="-122"/>
                  <a:cs typeface="+mn-ea"/>
                </a:rPr>
                <a:t>易学易练，简单时尚</a:t>
              </a:r>
              <a:endParaRPr lang="zh-CN" altLang="en-US" sz="1600" b="1" spc="300" dirty="0">
                <a:latin typeface="微软雅黑" panose="020B0503020204020204" charset="-122"/>
                <a:ea typeface="微软雅黑" panose="020B0503020204020204" charset="-122"/>
                <a:cs typeface="+mn-ea"/>
              </a:endParaRPr>
            </a:p>
          </p:txBody>
        </p:sp>
        <p:sp>
          <p:nvSpPr>
            <p:cNvPr id="20" name="文本框 19"/>
            <p:cNvSpPr txBox="1"/>
            <p:nvPr>
              <p:custDataLst>
                <p:tags r:id="rId4"/>
              </p:custDataLst>
            </p:nvPr>
          </p:nvSpPr>
          <p:spPr>
            <a:xfrm>
              <a:off x="7873" y="4980"/>
              <a:ext cx="9412" cy="949"/>
            </a:xfrm>
            <a:prstGeom prst="rect">
              <a:avLst/>
            </a:prstGeom>
          </p:spPr>
          <p:txBody>
            <a:bodyPr vert="horz" wrap="square" lIns="90000" tIns="0" rIns="90000" bIns="46800" anchor="ctr" anchorCtr="0"/>
            <a:p>
              <a:pPr algn="just">
                <a:lnSpc>
                  <a:spcPct val="100000"/>
                </a:lnSpc>
              </a:pPr>
              <a:r>
                <a:rPr lang="zh-CN" altLang="en-US" sz="1400" spc="150" dirty="0">
                  <a:latin typeface="微软雅黑" panose="020B0503020204020204" charset="-122"/>
                  <a:ea typeface="微软雅黑" panose="020B0503020204020204" charset="-122"/>
                </a:rPr>
                <a:t>跆拳道动作单一、路线简单，人们易学易练，学习效果明显，练习兴趣较高。跆拳道的服饰、动作、发声代表着一种潮流，预示着一种时尚潮流。</a:t>
              </a:r>
              <a:endParaRPr lang="zh-CN" altLang="en-US" sz="1400" spc="150" dirty="0">
                <a:latin typeface="微软雅黑" panose="020B0503020204020204" charset="-122"/>
                <a:ea typeface="微软雅黑" panose="020B0503020204020204" charset="-122"/>
              </a:endParaRPr>
            </a:p>
          </p:txBody>
        </p:sp>
        <p:sp>
          <p:nvSpPr>
            <p:cNvPr id="22" name="文本框 21"/>
            <p:cNvSpPr txBox="1"/>
            <p:nvPr>
              <p:custDataLst>
                <p:tags r:id="rId5"/>
              </p:custDataLst>
            </p:nvPr>
          </p:nvSpPr>
          <p:spPr>
            <a:xfrm>
              <a:off x="7857" y="5858"/>
              <a:ext cx="6702" cy="709"/>
            </a:xfrm>
            <a:prstGeom prst="rect">
              <a:avLst/>
            </a:prstGeom>
            <a:noFill/>
          </p:spPr>
          <p:txBody>
            <a:bodyPr wrap="square" lIns="90000" tIns="46800" rIns="90000" bIns="0" anchor="ctr" anchorCtr="0">
              <a:normAutofit/>
            </a:bodyPr>
            <a:p>
              <a:pPr>
                <a:lnSpc>
                  <a:spcPct val="120000"/>
                </a:lnSpc>
              </a:pPr>
              <a:r>
                <a:rPr lang="zh-CN" altLang="en-US" sz="1600" b="1" spc="300" dirty="0">
                  <a:latin typeface="微软雅黑" panose="020B0503020204020204" charset="-122"/>
                  <a:ea typeface="微软雅黑" panose="020B0503020204020204" charset="-122"/>
                  <a:cs typeface="+mn-ea"/>
                </a:rPr>
                <a:t>手脚并用，以腿为主</a:t>
              </a:r>
              <a:endParaRPr lang="zh-CN" altLang="en-US" sz="1600" b="1" spc="300" dirty="0">
                <a:latin typeface="微软雅黑" panose="020B0503020204020204" charset="-122"/>
                <a:ea typeface="微软雅黑" panose="020B0503020204020204" charset="-122"/>
                <a:cs typeface="+mn-ea"/>
              </a:endParaRPr>
            </a:p>
          </p:txBody>
        </p:sp>
        <p:sp>
          <p:nvSpPr>
            <p:cNvPr id="23" name="文本框 22"/>
            <p:cNvSpPr txBox="1"/>
            <p:nvPr>
              <p:custDataLst>
                <p:tags r:id="rId6"/>
              </p:custDataLst>
            </p:nvPr>
          </p:nvSpPr>
          <p:spPr>
            <a:xfrm>
              <a:off x="7825" y="6707"/>
              <a:ext cx="9412" cy="896"/>
            </a:xfrm>
            <a:prstGeom prst="rect">
              <a:avLst/>
            </a:prstGeom>
          </p:spPr>
          <p:txBody>
            <a:bodyPr vert="horz" wrap="square" lIns="90000" tIns="0" rIns="90000" bIns="46800" anchor="ctr" anchorCtr="0"/>
            <a:p>
              <a:pPr algn="just">
                <a:lnSpc>
                  <a:spcPct val="100000"/>
                </a:lnSpc>
              </a:pPr>
              <a:r>
                <a:rPr lang="zh-CN" altLang="en-US" sz="1400" spc="150" dirty="0">
                  <a:latin typeface="微软雅黑" panose="020B0503020204020204" charset="-122"/>
                  <a:ea typeface="微软雅黑" panose="020B0503020204020204" charset="-122"/>
                </a:rPr>
                <a:t>跆拳道是以腿法为主的技击术，其中腿法占70% 以上。在技击战术中，手法主要为防守技术。跆拳道的腿法注重攻击效果，直线进攻，追求直来直往的技术。</a:t>
              </a:r>
              <a:endParaRPr lang="zh-CN" altLang="en-US" sz="1400" spc="150" dirty="0">
                <a:latin typeface="微软雅黑" panose="020B0503020204020204" charset="-122"/>
                <a:ea typeface="微软雅黑" panose="020B0503020204020204" charset="-122"/>
              </a:endParaRPr>
            </a:p>
          </p:txBody>
        </p:sp>
        <p:sp>
          <p:nvSpPr>
            <p:cNvPr id="24" name="文本框 23"/>
            <p:cNvSpPr txBox="1"/>
            <p:nvPr>
              <p:custDataLst>
                <p:tags r:id="rId7"/>
              </p:custDataLst>
            </p:nvPr>
          </p:nvSpPr>
          <p:spPr>
            <a:xfrm>
              <a:off x="7825" y="7688"/>
              <a:ext cx="6702" cy="448"/>
            </a:xfrm>
            <a:prstGeom prst="rect">
              <a:avLst/>
            </a:prstGeom>
            <a:noFill/>
          </p:spPr>
          <p:txBody>
            <a:bodyPr wrap="square" lIns="90000" tIns="46800" rIns="90000" bIns="0" anchor="ctr" anchorCtr="0"/>
            <a:p>
              <a:pPr>
                <a:lnSpc>
                  <a:spcPct val="120000"/>
                </a:lnSpc>
              </a:pPr>
              <a:r>
                <a:rPr lang="zh-CN" altLang="en-US" sz="1600" b="1" spc="300" dirty="0">
                  <a:latin typeface="微软雅黑" panose="020B0503020204020204" charset="-122"/>
                  <a:ea typeface="微软雅黑" panose="020B0503020204020204" charset="-122"/>
                  <a:cs typeface="+mn-ea"/>
                </a:rPr>
                <a:t>技术规范，方法独特</a:t>
              </a:r>
              <a:endParaRPr lang="zh-CN" altLang="en-US" sz="1600" b="1" spc="300" dirty="0">
                <a:latin typeface="微软雅黑" panose="020B0503020204020204" charset="-122"/>
                <a:ea typeface="微软雅黑" panose="020B0503020204020204" charset="-122"/>
                <a:cs typeface="+mn-ea"/>
              </a:endParaRPr>
            </a:p>
          </p:txBody>
        </p:sp>
        <p:sp>
          <p:nvSpPr>
            <p:cNvPr id="25" name="文本框 24"/>
            <p:cNvSpPr txBox="1"/>
            <p:nvPr>
              <p:custDataLst>
                <p:tags r:id="rId8"/>
              </p:custDataLst>
            </p:nvPr>
          </p:nvSpPr>
          <p:spPr>
            <a:xfrm>
              <a:off x="7825" y="8264"/>
              <a:ext cx="9412" cy="1048"/>
            </a:xfrm>
            <a:prstGeom prst="rect">
              <a:avLst/>
            </a:prstGeom>
          </p:spPr>
          <p:txBody>
            <a:bodyPr vert="horz" wrap="square" lIns="90000" tIns="0" rIns="90000" bIns="46800" anchor="ctr" anchorCtr="0"/>
            <a:p>
              <a:pPr algn="just">
                <a:lnSpc>
                  <a:spcPct val="100000"/>
                </a:lnSpc>
              </a:pPr>
              <a:r>
                <a:rPr lang="zh-CN" altLang="en-US" sz="1400" spc="150" dirty="0">
                  <a:latin typeface="微软雅黑" panose="020B0503020204020204" charset="-122"/>
                  <a:ea typeface="微软雅黑" panose="020B0503020204020204" charset="-122"/>
                </a:rPr>
                <a:t>跆拳道技术等级划分明确，不同技术水平有相应的技术等级称号。在跆拳道训练、表演中，常有一种功力检测，即踢打木板、砖瓦等。这逐渐成为跆拳道的特点。</a:t>
              </a:r>
              <a:endParaRPr lang="zh-CN" altLang="en-US" sz="1400" spc="150" dirty="0">
                <a:latin typeface="微软雅黑" panose="020B0503020204020204" charset="-122"/>
                <a:ea typeface="微软雅黑" panose="020B0503020204020204" charset="-122"/>
              </a:endParaRPr>
            </a:p>
          </p:txBody>
        </p:sp>
      </p:grpSp>
      <p:grpSp>
        <p:nvGrpSpPr>
          <p:cNvPr id="28" name="组合 27"/>
          <p:cNvGrpSpPr/>
          <p:nvPr/>
        </p:nvGrpSpPr>
        <p:grpSpPr>
          <a:xfrm>
            <a:off x="7806690" y="1858010"/>
            <a:ext cx="3420110" cy="4216400"/>
            <a:chOff x="11926" y="2745"/>
            <a:chExt cx="5386" cy="6821"/>
          </a:xfrm>
        </p:grpSpPr>
        <p:pic>
          <p:nvPicPr>
            <p:cNvPr id="6152" name="图片 12" descr="11.jpg"/>
            <p:cNvPicPr>
              <a:picLocks noChangeAspect="1"/>
            </p:cNvPicPr>
            <p:nvPr/>
          </p:nvPicPr>
          <p:blipFill>
            <a:blip r:embed="rId9"/>
            <a:stretch>
              <a:fillRect/>
            </a:stretch>
          </p:blipFill>
          <p:spPr>
            <a:xfrm>
              <a:off x="11926" y="6316"/>
              <a:ext cx="5387" cy="3251"/>
            </a:xfrm>
            <a:prstGeom prst="rect">
              <a:avLst/>
            </a:prstGeom>
            <a:noFill/>
            <a:ln w="9525">
              <a:noFill/>
            </a:ln>
          </p:spPr>
        </p:pic>
        <p:pic>
          <p:nvPicPr>
            <p:cNvPr id="6153" name="图片 13" descr="12.jpg"/>
            <p:cNvPicPr>
              <a:picLocks noChangeAspect="1"/>
            </p:cNvPicPr>
            <p:nvPr/>
          </p:nvPicPr>
          <p:blipFill>
            <a:blip r:embed="rId10">
              <a:lum bright="12000"/>
            </a:blip>
            <a:srcRect t="27587"/>
            <a:stretch>
              <a:fillRect/>
            </a:stretch>
          </p:blipFill>
          <p:spPr>
            <a:xfrm>
              <a:off x="11926" y="2745"/>
              <a:ext cx="5387" cy="3421"/>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27"/>
                                        </p:tgtEl>
                                        <p:attrNameLst>
                                          <p:attrName>style.visibility</p:attrName>
                                        </p:attrNameLst>
                                      </p:cBhvr>
                                      <p:to>
                                        <p:strVal val="visible"/>
                                      </p:to>
                                    </p:set>
                                    <p:animEffect transition="in" filter="strips(downRight)">
                                      <p:cBhvr>
                                        <p:cTn id="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32485" y="596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跆拳道简述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403090" y="1134110"/>
            <a:ext cx="338645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三、跆拳道的作用</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pSp>
        <p:nvGrpSpPr>
          <p:cNvPr id="27" name="组合 26"/>
          <p:cNvGrpSpPr/>
          <p:nvPr/>
        </p:nvGrpSpPr>
        <p:grpSpPr>
          <a:xfrm>
            <a:off x="1066165" y="2188845"/>
            <a:ext cx="5976620" cy="3264535"/>
            <a:chOff x="7825" y="4171"/>
            <a:chExt cx="9412" cy="5141"/>
          </a:xfrm>
        </p:grpSpPr>
        <p:sp>
          <p:nvSpPr>
            <p:cNvPr id="19" name="文本框 18"/>
            <p:cNvSpPr txBox="1"/>
            <p:nvPr>
              <p:custDataLst>
                <p:tags r:id="rId2"/>
              </p:custDataLst>
            </p:nvPr>
          </p:nvSpPr>
          <p:spPr>
            <a:xfrm>
              <a:off x="7825" y="4171"/>
              <a:ext cx="6702" cy="709"/>
            </a:xfrm>
            <a:prstGeom prst="rect">
              <a:avLst/>
            </a:prstGeom>
            <a:noFill/>
          </p:spPr>
          <p:txBody>
            <a:bodyPr wrap="square" lIns="90000" tIns="46800" rIns="90000" bIns="0" anchor="ctr" anchorCtr="0">
              <a:normAutofit/>
            </a:bodyPr>
            <a:p>
              <a:pPr>
                <a:lnSpc>
                  <a:spcPct val="120000"/>
                </a:lnSpc>
              </a:pPr>
              <a:r>
                <a:rPr lang="zh-CN" altLang="en-US" sz="1600" b="1" spc="300" dirty="0">
                  <a:latin typeface="微软雅黑" panose="020B0503020204020204" charset="-122"/>
                  <a:ea typeface="微软雅黑" panose="020B0503020204020204" charset="-122"/>
                  <a:cs typeface="+mn-ea"/>
                </a:rPr>
                <a:t>贵在礼节，教化育人</a:t>
              </a:r>
              <a:endParaRPr lang="zh-CN" altLang="en-US" sz="1600" b="1" spc="300" dirty="0">
                <a:latin typeface="微软雅黑" panose="020B0503020204020204" charset="-122"/>
                <a:ea typeface="微软雅黑" panose="020B0503020204020204" charset="-122"/>
                <a:cs typeface="+mn-ea"/>
              </a:endParaRPr>
            </a:p>
          </p:txBody>
        </p:sp>
        <p:sp>
          <p:nvSpPr>
            <p:cNvPr id="20" name="文本框 19"/>
            <p:cNvSpPr txBox="1"/>
            <p:nvPr>
              <p:custDataLst>
                <p:tags r:id="rId3"/>
              </p:custDataLst>
            </p:nvPr>
          </p:nvSpPr>
          <p:spPr>
            <a:xfrm>
              <a:off x="7873" y="4820"/>
              <a:ext cx="9364" cy="1394"/>
            </a:xfrm>
            <a:prstGeom prst="rect">
              <a:avLst/>
            </a:prstGeom>
          </p:spPr>
          <p:txBody>
            <a:bodyPr vert="horz" wrap="square" lIns="90000" tIns="0" rIns="90000" bIns="46800" anchor="ctr" anchorCtr="0"/>
            <a:p>
              <a:pPr algn="just">
                <a:lnSpc>
                  <a:spcPct val="100000"/>
                </a:lnSpc>
              </a:pPr>
              <a:r>
                <a:rPr lang="zh-CN" altLang="en-US" sz="1400" spc="150" dirty="0">
                  <a:latin typeface="微软雅黑" panose="020B0503020204020204" charset="-122"/>
                  <a:ea typeface="微软雅黑" panose="020B0503020204020204" charset="-122"/>
                </a:rPr>
                <a:t>跆拳道注重礼节的培养与熏陶，推崇“以礼开始，以礼结束”的精神。通过跆拳道的训练，可培养爱国、尊重对手的高尚品德，可锻炼意志，培养勇敢、谦虚、懂得容忍的品行。</a:t>
              </a:r>
              <a:endParaRPr lang="zh-CN" altLang="en-US" sz="1400" spc="150" dirty="0">
                <a:latin typeface="微软雅黑" panose="020B0503020204020204" charset="-122"/>
                <a:ea typeface="微软雅黑" panose="020B0503020204020204" charset="-122"/>
              </a:endParaRPr>
            </a:p>
          </p:txBody>
        </p:sp>
        <p:sp>
          <p:nvSpPr>
            <p:cNvPr id="22" name="文本框 21"/>
            <p:cNvSpPr txBox="1"/>
            <p:nvPr>
              <p:custDataLst>
                <p:tags r:id="rId4"/>
              </p:custDataLst>
            </p:nvPr>
          </p:nvSpPr>
          <p:spPr>
            <a:xfrm>
              <a:off x="7857" y="6050"/>
              <a:ext cx="6702" cy="709"/>
            </a:xfrm>
            <a:prstGeom prst="rect">
              <a:avLst/>
            </a:prstGeom>
            <a:noFill/>
          </p:spPr>
          <p:txBody>
            <a:bodyPr wrap="square" lIns="90000" tIns="46800" rIns="90000" bIns="0" anchor="ctr" anchorCtr="0">
              <a:normAutofit/>
            </a:bodyPr>
            <a:p>
              <a:pPr>
                <a:lnSpc>
                  <a:spcPct val="120000"/>
                </a:lnSpc>
              </a:pPr>
              <a:r>
                <a:rPr lang="zh-CN" altLang="en-US" sz="1600" b="1" spc="300" dirty="0">
                  <a:latin typeface="微软雅黑" panose="020B0503020204020204" charset="-122"/>
                  <a:ea typeface="微软雅黑" panose="020B0503020204020204" charset="-122"/>
                  <a:cs typeface="+mn-ea"/>
                </a:rPr>
                <a:t>身心参与，强身防身</a:t>
              </a:r>
              <a:endParaRPr lang="zh-CN" altLang="en-US" sz="1600" b="1" spc="300" dirty="0">
                <a:latin typeface="微软雅黑" panose="020B0503020204020204" charset="-122"/>
                <a:ea typeface="微软雅黑" panose="020B0503020204020204" charset="-122"/>
                <a:cs typeface="+mn-ea"/>
              </a:endParaRPr>
            </a:p>
          </p:txBody>
        </p:sp>
        <p:sp>
          <p:nvSpPr>
            <p:cNvPr id="23" name="文本框 22"/>
            <p:cNvSpPr txBox="1"/>
            <p:nvPr>
              <p:custDataLst>
                <p:tags r:id="rId5"/>
              </p:custDataLst>
            </p:nvPr>
          </p:nvSpPr>
          <p:spPr>
            <a:xfrm>
              <a:off x="7825" y="6771"/>
              <a:ext cx="9412" cy="896"/>
            </a:xfrm>
            <a:prstGeom prst="rect">
              <a:avLst/>
            </a:prstGeom>
          </p:spPr>
          <p:txBody>
            <a:bodyPr vert="horz" wrap="square" lIns="90000" tIns="0" rIns="90000" bIns="46800" anchor="ctr" anchorCtr="0"/>
            <a:p>
              <a:pPr algn="just">
                <a:lnSpc>
                  <a:spcPct val="100000"/>
                </a:lnSpc>
              </a:pPr>
              <a:r>
                <a:rPr lang="zh-CN" altLang="en-US" sz="1400" spc="150" dirty="0">
                  <a:latin typeface="微软雅黑" panose="020B0503020204020204" charset="-122"/>
                  <a:ea typeface="微软雅黑" panose="020B0503020204020204" charset="-122"/>
                </a:rPr>
                <a:t>跆拳道练习是通过身心参与的。练习跆拳道可调节内脏机理，提高神经系统的灵活性；可促进血液循环，调节精神。</a:t>
              </a:r>
              <a:endParaRPr lang="zh-CN" altLang="en-US" sz="1400" spc="150" dirty="0">
                <a:latin typeface="微软雅黑" panose="020B0503020204020204" charset="-122"/>
                <a:ea typeface="微软雅黑" panose="020B0503020204020204" charset="-122"/>
              </a:endParaRPr>
            </a:p>
          </p:txBody>
        </p:sp>
        <p:sp>
          <p:nvSpPr>
            <p:cNvPr id="24" name="文本框 23"/>
            <p:cNvSpPr txBox="1"/>
            <p:nvPr>
              <p:custDataLst>
                <p:tags r:id="rId6"/>
              </p:custDataLst>
            </p:nvPr>
          </p:nvSpPr>
          <p:spPr>
            <a:xfrm>
              <a:off x="7825" y="7656"/>
              <a:ext cx="6702" cy="448"/>
            </a:xfrm>
            <a:prstGeom prst="rect">
              <a:avLst/>
            </a:prstGeom>
            <a:noFill/>
          </p:spPr>
          <p:txBody>
            <a:bodyPr wrap="square" lIns="90000" tIns="46800" rIns="90000" bIns="0" anchor="ctr" anchorCtr="0"/>
            <a:p>
              <a:pPr>
                <a:lnSpc>
                  <a:spcPct val="120000"/>
                </a:lnSpc>
              </a:pPr>
              <a:r>
                <a:rPr lang="zh-CN" altLang="en-US" sz="1600" b="1" spc="300" dirty="0">
                  <a:latin typeface="微软雅黑" panose="020B0503020204020204" charset="-122"/>
                  <a:ea typeface="微软雅黑" panose="020B0503020204020204" charset="-122"/>
                  <a:cs typeface="+mn-ea"/>
                </a:rPr>
                <a:t>技术特色，观赏较强</a:t>
              </a:r>
              <a:endParaRPr lang="zh-CN" altLang="en-US" sz="1600" b="1" spc="300" dirty="0">
                <a:latin typeface="微软雅黑" panose="020B0503020204020204" charset="-122"/>
                <a:ea typeface="微软雅黑" panose="020B0503020204020204" charset="-122"/>
                <a:cs typeface="+mn-ea"/>
              </a:endParaRPr>
            </a:p>
          </p:txBody>
        </p:sp>
        <p:sp>
          <p:nvSpPr>
            <p:cNvPr id="25" name="文本框 24"/>
            <p:cNvSpPr txBox="1"/>
            <p:nvPr>
              <p:custDataLst>
                <p:tags r:id="rId7"/>
              </p:custDataLst>
            </p:nvPr>
          </p:nvSpPr>
          <p:spPr>
            <a:xfrm>
              <a:off x="7825" y="8264"/>
              <a:ext cx="9412" cy="1048"/>
            </a:xfrm>
            <a:prstGeom prst="rect">
              <a:avLst/>
            </a:prstGeom>
          </p:spPr>
          <p:txBody>
            <a:bodyPr vert="horz" wrap="square" lIns="90000" tIns="0" rIns="90000" bIns="46800" anchor="ctr" anchorCtr="0"/>
            <a:p>
              <a:pPr algn="just">
                <a:lnSpc>
                  <a:spcPct val="100000"/>
                </a:lnSpc>
              </a:pPr>
              <a:r>
                <a:rPr lang="zh-CN" altLang="en-US" sz="1400" spc="150" dirty="0">
                  <a:latin typeface="微软雅黑" panose="020B0503020204020204" charset="-122"/>
                  <a:ea typeface="微软雅黑" panose="020B0503020204020204" charset="-122"/>
                </a:rPr>
                <a:t>跆拳道技术体系完整，具有腿法练习、套路练习与实战运动形式。跆拳道表演中，注重击打木板效果，具有很强的表演价值。</a:t>
              </a:r>
              <a:endParaRPr lang="zh-CN" altLang="en-US" sz="1400" spc="150" dirty="0">
                <a:latin typeface="微软雅黑" panose="020B0503020204020204" charset="-122"/>
                <a:ea typeface="微软雅黑" panose="020B0503020204020204" charset="-122"/>
              </a:endParaRPr>
            </a:p>
          </p:txBody>
        </p:sp>
      </p:grpSp>
      <p:sp>
        <p:nvSpPr>
          <p:cNvPr id="2" name="矩形 1"/>
          <p:cNvSpPr/>
          <p:nvPr>
            <p:custDataLst>
              <p:tags r:id="rId8"/>
            </p:custDataLst>
          </p:nvPr>
        </p:nvSpPr>
        <p:spPr bwMode="auto">
          <a:xfrm>
            <a:off x="903605" y="2167890"/>
            <a:ext cx="6444615" cy="3474720"/>
          </a:xfrm>
          <a:prstGeom prst="rect">
            <a:avLst/>
          </a:prstGeom>
          <a:noFill/>
          <a:ln w="28575">
            <a:solidFill>
              <a:schemeClr val="accent2"/>
            </a:solidFill>
            <a:miter lim="800000"/>
          </a:ln>
        </p:spPr>
        <p:txBody>
          <a:bodyPr anchor="ctr"/>
          <a:p>
            <a:pPr algn="ctr">
              <a:lnSpc>
                <a:spcPct val="130000"/>
              </a:lnSpc>
            </a:pPr>
          </a:p>
        </p:txBody>
      </p:sp>
      <p:pic>
        <p:nvPicPr>
          <p:cNvPr id="5" name="图片 4"/>
          <p:cNvPicPr>
            <a:picLocks noChangeAspect="1"/>
          </p:cNvPicPr>
          <p:nvPr/>
        </p:nvPicPr>
        <p:blipFill>
          <a:blip r:embed="rId9"/>
          <a:stretch>
            <a:fillRect/>
          </a:stretch>
        </p:blipFill>
        <p:spPr>
          <a:xfrm>
            <a:off x="7473315" y="2018665"/>
            <a:ext cx="3958590" cy="1887220"/>
          </a:xfrm>
          <a:prstGeom prst="rect">
            <a:avLst/>
          </a:prstGeom>
        </p:spPr>
      </p:pic>
      <p:pic>
        <p:nvPicPr>
          <p:cNvPr id="7" name="图片 6"/>
          <p:cNvPicPr>
            <a:picLocks noChangeAspect="1"/>
          </p:cNvPicPr>
          <p:nvPr/>
        </p:nvPicPr>
        <p:blipFill>
          <a:blip r:embed="rId10"/>
          <a:stretch>
            <a:fillRect/>
          </a:stretch>
        </p:blipFill>
        <p:spPr>
          <a:xfrm>
            <a:off x="7710170" y="3819525"/>
            <a:ext cx="3722370" cy="1811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27"/>
                                        </p:tgtEl>
                                        <p:attrNameLst>
                                          <p:attrName>style.visibility</p:attrName>
                                        </p:attrNameLst>
                                      </p:cBhvr>
                                      <p:to>
                                        <p:strVal val="visible"/>
                                      </p:to>
                                    </p:set>
                                    <p:animEffect transition="in" filter="strips(downRight)">
                                      <p:cBhvr>
                                        <p:cTn id="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54011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跆拳道基本技术教学理论与方法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14" name="图片 13"/>
          <p:cNvPicPr>
            <a:picLocks noChangeAspect="1"/>
          </p:cNvPicPr>
          <p:nvPr>
            <p:custDataLst>
              <p:tags r:id="rId2"/>
            </p:custDataLst>
          </p:nvPr>
        </p:nvPicPr>
        <p:blipFill rotWithShape="1">
          <a:blip r:embed="rId3"/>
          <a:srcRect l="1494" r="1494"/>
          <a:stretch>
            <a:fillRect/>
          </a:stretch>
        </p:blipFill>
        <p:spPr>
          <a:xfrm>
            <a:off x="710565" y="1490345"/>
            <a:ext cx="2289175" cy="3395980"/>
          </a:xfrm>
          <a:prstGeom prst="rect">
            <a:avLst/>
          </a:prstGeom>
        </p:spPr>
      </p:pic>
      <p:pic>
        <p:nvPicPr>
          <p:cNvPr id="15" name="图片 14"/>
          <p:cNvPicPr>
            <a:picLocks noChangeAspect="1"/>
          </p:cNvPicPr>
          <p:nvPr>
            <p:custDataLst>
              <p:tags r:id="rId4"/>
            </p:custDataLst>
          </p:nvPr>
        </p:nvPicPr>
        <p:blipFill rotWithShape="1">
          <a:blip r:embed="rId5"/>
          <a:srcRect l="6757" r="6757"/>
          <a:stretch>
            <a:fillRect/>
          </a:stretch>
        </p:blipFill>
        <p:spPr>
          <a:xfrm>
            <a:off x="3291840" y="2489200"/>
            <a:ext cx="2288540" cy="3408045"/>
          </a:xfrm>
          <a:prstGeom prst="rect">
            <a:avLst/>
          </a:prstGeom>
        </p:spPr>
      </p:pic>
      <p:sp>
        <p:nvSpPr>
          <p:cNvPr id="11" name="文本框 10"/>
          <p:cNvSpPr txBox="1"/>
          <p:nvPr>
            <p:custDataLst>
              <p:tags r:id="rId6"/>
            </p:custDataLst>
          </p:nvPr>
        </p:nvSpPr>
        <p:spPr>
          <a:xfrm>
            <a:off x="6130290" y="4051935"/>
            <a:ext cx="5147310" cy="1946910"/>
          </a:xfrm>
          <a:prstGeom prst="rect">
            <a:avLst/>
          </a:prstGeom>
          <a:noFill/>
        </p:spPr>
        <p:txBody>
          <a:bodyPr wrap="square" lIns="90170" tIns="0" rIns="90170" bIns="0" rtlCol="0" anchor="ctr" anchorCtr="1">
            <a:normAutofit/>
          </a:bodyPr>
          <a:p>
            <a:pPr marL="0" lvl="0" indent="0" algn="just">
              <a:lnSpc>
                <a:spcPct val="130000"/>
              </a:lnSpc>
              <a:spcBef>
                <a:spcPts val="0"/>
              </a:spcBef>
              <a:spcAft>
                <a:spcPts val="0"/>
              </a:spcAft>
              <a:buSzPct val="100000"/>
            </a:pPr>
            <a:r>
              <a:rPr kumimoji="0" lang="zh-CN" altLang="en-US" b="1" i="0" kern="1200" cap="none" spc="0" normalizeH="0" noProof="0">
                <a:ln>
                  <a:noFill/>
                </a:ln>
                <a:solidFill>
                  <a:schemeClr val="tx1">
                    <a:lumMod val="75000"/>
                    <a:lumOff val="25000"/>
                  </a:schemeClr>
                </a:solidFill>
                <a:effectLst/>
                <a:uFillTx/>
                <a:latin typeface="微软雅黑" panose="020B0503020204020204" charset="-122"/>
                <a:ea typeface="微软雅黑" panose="020B0503020204020204" charset="-122"/>
                <a:cs typeface="微软雅黑" panose="020B0503020204020204" charset="-122"/>
                <a:sym typeface="+mn-ea"/>
              </a:rPr>
              <a:t>二、跆拳道的拳法：</a:t>
            </a:r>
            <a:r>
              <a:rPr kumimoji="0" lang="zh-CN" altLang="en-US" sz="1600" b="0" i="0" kern="1200" cap="none" spc="0" normalizeH="0" noProof="0">
                <a:ln>
                  <a:noFill/>
                </a:ln>
                <a:solidFill>
                  <a:schemeClr val="tx1">
                    <a:lumMod val="75000"/>
                    <a:lumOff val="25000"/>
                  </a:schemeClr>
                </a:solidFill>
                <a:effectLst/>
                <a:uFillTx/>
                <a:latin typeface="微软雅黑" panose="020B0503020204020204" charset="-122"/>
                <a:ea typeface="微软雅黑" panose="020B0503020204020204" charset="-122"/>
                <a:cs typeface="微软雅黑" panose="020B0503020204020204" charset="-122"/>
                <a:sym typeface="+mn-ea"/>
              </a:rPr>
              <a:t>手刀简称空手毁，四指并拢伸直，拇指弯曲并靠于食指，脚法为三七开步。手刀主要用于掌外沿攻击，可防守。（图18-2-2）</a:t>
            </a:r>
            <a:endParaRPr kumimoji="0" lang="zh-CN" altLang="en-US" sz="1600" b="0" i="0" kern="1200" cap="none" spc="0" normalizeH="0" noProof="0">
              <a:ln>
                <a:noFill/>
              </a:ln>
              <a:solidFill>
                <a:schemeClr val="tx1">
                  <a:lumMod val="75000"/>
                  <a:lumOff val="25000"/>
                </a:schemeClr>
              </a:solidFill>
              <a:effectLst/>
              <a:uFillTx/>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custDataLst>
              <p:tags r:id="rId7"/>
            </p:custDataLst>
          </p:nvPr>
        </p:nvSpPr>
        <p:spPr>
          <a:xfrm>
            <a:off x="6130290" y="1929765"/>
            <a:ext cx="5147310" cy="1946910"/>
          </a:xfrm>
          <a:prstGeom prst="rect">
            <a:avLst/>
          </a:prstGeom>
          <a:noFill/>
        </p:spPr>
        <p:txBody>
          <a:bodyPr wrap="square" lIns="90170" tIns="0" rIns="90170" bIns="0" rtlCol="0" anchor="ctr" anchorCtr="1">
            <a:noAutofit/>
          </a:bodyPr>
          <a:p>
            <a:pPr marL="0" lvl="0" indent="0" algn="just">
              <a:lnSpc>
                <a:spcPct val="130000"/>
              </a:lnSpc>
              <a:spcBef>
                <a:spcPts val="0"/>
              </a:spcBef>
              <a:spcAft>
                <a:spcPts val="0"/>
              </a:spcAft>
              <a:buSzPct val="100000"/>
            </a:pPr>
            <a:r>
              <a:rPr kumimoji="0" lang="zh-CN" altLang="en-US" b="1" i="0" kern="1200" cap="none" spc="0" normalizeH="0" noProof="0">
                <a:ln>
                  <a:noFill/>
                </a:ln>
                <a:solidFill>
                  <a:schemeClr val="tx1">
                    <a:lumMod val="75000"/>
                    <a:lumOff val="25000"/>
                  </a:schemeClr>
                </a:solidFill>
                <a:effectLst/>
                <a:uFillTx/>
                <a:latin typeface="微软雅黑" panose="020B0503020204020204" charset="-122"/>
                <a:ea typeface="微软雅黑" panose="020B0503020204020204" charset="-122"/>
                <a:cs typeface="微软雅黑" panose="020B0503020204020204" charset="-122"/>
                <a:sym typeface="+mn-ea"/>
              </a:rPr>
              <a:t>一、实战姿势：</a:t>
            </a:r>
            <a:r>
              <a:rPr kumimoji="0" lang="zh-CN" altLang="en-US" sz="1600" b="0" i="0" kern="1200" cap="none" spc="0" normalizeH="0" noProof="0">
                <a:ln>
                  <a:noFill/>
                </a:ln>
                <a:solidFill>
                  <a:schemeClr val="tx1">
                    <a:lumMod val="75000"/>
                    <a:lumOff val="25000"/>
                  </a:schemeClr>
                </a:solidFill>
                <a:effectLst/>
                <a:uFillTx/>
                <a:latin typeface="微软雅黑" panose="020B0503020204020204" charset="-122"/>
                <a:ea typeface="微软雅黑" panose="020B0503020204020204" charset="-122"/>
                <a:cs typeface="微软雅黑" panose="020B0503020204020204" charset="-122"/>
                <a:sym typeface="+mn-ea"/>
              </a:rPr>
              <a:t>跆拳道实战姿势分为左实战势和右实战势。左脚在前为左实战势，右脚在前为右实战势。两脚前后开立略与肩同宽，前脚尖向右前方斜45°，后脚跟抬起；膝关节微屈，重心压在两脚尖之间，自然直立；双手握拳，拳心相对，两臂弯曲且高于胸前；目视正前方。（图18-2-1）</a:t>
            </a:r>
            <a:endParaRPr kumimoji="0" lang="zh-CN" altLang="en-US" sz="1600" b="0" i="0" kern="1200" cap="none" spc="0" normalizeH="0" noProof="0">
              <a:ln>
                <a:noFill/>
              </a:ln>
              <a:solidFill>
                <a:schemeClr val="tx1">
                  <a:lumMod val="75000"/>
                  <a:lumOff val="25000"/>
                </a:schemeClr>
              </a:solidFill>
              <a:effectLst/>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3"/>
                                        </p:tgtEl>
                                        <p:attrNameLst>
                                          <p:attrName>style.visibility</p:attrName>
                                        </p:attrNameLst>
                                      </p:cBhvr>
                                      <p:to>
                                        <p:strVal val="visible"/>
                                      </p:to>
                                    </p:set>
                                    <p:anim calcmode="lin" valueType="num">
                                      <p:cBhvr additive="base">
                                        <p:cTn id="7" dur="1000"/>
                                        <p:tgtEl>
                                          <p:spTgt spid="13"/>
                                        </p:tgtEl>
                                        <p:attrNameLst>
                                          <p:attrName>ppt_x</p:attrName>
                                        </p:attrNameLst>
                                      </p:cBhvr>
                                      <p:tavLst>
                                        <p:tav tm="0">
                                          <p:val>
                                            <p:strVal val="#ppt_x-#ppt_w*1.125000"/>
                                          </p:val>
                                        </p:tav>
                                        <p:tav tm="100000">
                                          <p:val>
                                            <p:strVal val="#ppt_x"/>
                                          </p:val>
                                        </p:tav>
                                      </p:tavLst>
                                    </p:anim>
                                    <p:animEffect transition="in" filter="wipe(right)">
                                      <p:cBhvr>
                                        <p:cTn id="8" dur="1000"/>
                                        <p:tgtEl>
                                          <p:spTgt spid="13"/>
                                        </p:tgtEl>
                                      </p:cBhvr>
                                    </p:animEffect>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000" fill="hold">
                                          <p:stCondLst>
                                            <p:cond delay="0"/>
                                          </p:stCondLst>
                                        </p:cTn>
                                        <p:tgtEl>
                                          <p:spTgt spid="11"/>
                                        </p:tgtEl>
                                        <p:attrNameLst>
                                          <p:attrName>style.visibility</p:attrName>
                                        </p:attrNameLst>
                                      </p:cBhvr>
                                      <p:to>
                                        <p:strVal val="visible"/>
                                      </p:to>
                                    </p:set>
                                    <p:anim calcmode="lin" valueType="num">
                                      <p:cBhvr additive="base">
                                        <p:cTn id="12" dur="1000"/>
                                        <p:tgtEl>
                                          <p:spTgt spid="11"/>
                                        </p:tgtEl>
                                        <p:attrNameLst>
                                          <p:attrName>ppt_x</p:attrName>
                                        </p:attrNameLst>
                                      </p:cBhvr>
                                      <p:tavLst>
                                        <p:tav tm="0">
                                          <p:val>
                                            <p:strVal val="#ppt_x-#ppt_w*1.125000"/>
                                          </p:val>
                                        </p:tav>
                                        <p:tav tm="100000">
                                          <p:val>
                                            <p:strVal val="#ppt_x"/>
                                          </p:val>
                                        </p:tav>
                                      </p:tavLst>
                                    </p:anim>
                                    <p:animEffect transition="in" filter="wipe(right)">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2393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跆拳道基本技术教学理论与方法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402455" y="1072515"/>
            <a:ext cx="338645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三、跆拳道的基本步法</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sp>
        <p:nvSpPr>
          <p:cNvPr id="28" name="矩形 27"/>
          <p:cNvSpPr/>
          <p:nvPr>
            <p:custDataLst>
              <p:tags r:id="rId2"/>
            </p:custDataLst>
          </p:nvPr>
        </p:nvSpPr>
        <p:spPr>
          <a:xfrm>
            <a:off x="311651" y="2553447"/>
            <a:ext cx="11750359" cy="3654911"/>
          </a:xfrm>
          <a:prstGeom prst="rect">
            <a:avLst/>
          </a:prstGeom>
          <a:pattFill prst="dkDnDiag">
            <a:fgClr>
              <a:srgbClr val="FFFFFF">
                <a:lumMod val="95000"/>
              </a:srgbClr>
            </a:fgClr>
            <a:bgClr>
              <a:srgbClr val="00B0F0"/>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29" name="矩形 28"/>
          <p:cNvSpPr/>
          <p:nvPr>
            <p:custDataLst>
              <p:tags r:id="rId3"/>
            </p:custDataLst>
          </p:nvPr>
        </p:nvSpPr>
        <p:spPr>
          <a:xfrm>
            <a:off x="123779" y="2042046"/>
            <a:ext cx="11814600" cy="4047768"/>
          </a:xfrm>
          <a:prstGeom prst="rect">
            <a:avLst/>
          </a:prstGeom>
          <a:solidFill>
            <a:schemeClr val="accent3">
              <a:lumMod val="20000"/>
              <a:lumOff val="8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4" name="文本框 3"/>
          <p:cNvSpPr txBox="1"/>
          <p:nvPr>
            <p:custDataLst>
              <p:tags r:id="rId4"/>
            </p:custDataLst>
          </p:nvPr>
        </p:nvSpPr>
        <p:spPr>
          <a:xfrm>
            <a:off x="3875405" y="2414905"/>
            <a:ext cx="6663690" cy="323405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b="1"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rPr>
              <a:t>前滑步：</a:t>
            </a:r>
            <a:r>
              <a:rPr lang="zh-CN" altLang="en-US" sz="1600"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rPr>
              <a:t>准备姿势为实战姿势，两脚同时向前滑行。</a:t>
            </a:r>
            <a:endParaRPr lang="zh-CN" altLang="en-US" sz="1600"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b="1"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rPr>
              <a:t>后滑步：</a:t>
            </a:r>
            <a:r>
              <a:rPr lang="zh-CN" altLang="en-US" sz="1600"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rPr>
              <a:t>准备姿势为实战姿势，两脚同时向后滑退。</a:t>
            </a:r>
            <a:endParaRPr lang="zh-CN" altLang="en-US" sz="1600"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b="1"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rPr>
              <a:t>上步：</a:t>
            </a:r>
            <a:r>
              <a:rPr lang="zh-CN" altLang="en-US" sz="1600"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rPr>
              <a:t>左实战势开始，右脚向前上步成右实战势。</a:t>
            </a:r>
            <a:endParaRPr lang="zh-CN" altLang="en-US" sz="1600"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b="1"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rPr>
              <a:t>退步：</a:t>
            </a:r>
            <a:r>
              <a:rPr lang="zh-CN" altLang="en-US" sz="1600"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rPr>
              <a:t>左实战势开始，右脚向后退步成右实战势。</a:t>
            </a:r>
            <a:endParaRPr lang="zh-CN" altLang="en-US" sz="1600"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b="1"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rPr>
              <a:t>垫步：</a:t>
            </a:r>
            <a:r>
              <a:rPr lang="zh-CN" altLang="en-US" sz="1600"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rPr>
              <a:t>左实战势左开始，右脚向左脚位置跟进，左脚向前进步。</a:t>
            </a:r>
            <a:endParaRPr lang="zh-CN" altLang="en-US" sz="1600"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b="1"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rPr>
              <a:t>交叉步：</a:t>
            </a:r>
            <a:r>
              <a:rPr lang="zh-CN" altLang="en-US" sz="1600"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rPr>
              <a:t>左实战势开始，右脚向前进步后左脚再向前</a:t>
            </a:r>
            <a:endParaRPr lang="zh-CN" altLang="en-US" sz="1600"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endParaRPr>
          </a:p>
        </p:txBody>
      </p:sp>
      <p:pic>
        <p:nvPicPr>
          <p:cNvPr id="11" name="图片 10"/>
          <p:cNvPicPr/>
          <p:nvPr>
            <p:custDataLst>
              <p:tags r:id="rId5"/>
            </p:custDataLst>
          </p:nvPr>
        </p:nvPicPr>
        <p:blipFill rotWithShape="1">
          <a:blip r:embed="rId6"/>
          <a:srcRect t="11567" b="11567"/>
          <a:stretch>
            <a:fillRect/>
          </a:stretch>
        </p:blipFill>
        <p:spPr>
          <a:xfrm>
            <a:off x="326201" y="2329494"/>
            <a:ext cx="3235594" cy="32355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custDataLst>
              <p:tags r:id="rId1"/>
            </p:custDataLst>
          </p:nvPr>
        </p:nvPicPr>
        <p:blipFill>
          <a:blip r:embed="rId2"/>
          <a:srcRect t="20457" b="20457"/>
          <a:stretch>
            <a:fillRect/>
          </a:stretch>
        </p:blipFill>
        <p:spPr bwMode="auto">
          <a:xfrm>
            <a:off x="1024890" y="3923665"/>
            <a:ext cx="2860675" cy="20243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6" name="组合 5"/>
          <p:cNvGrpSpPr/>
          <p:nvPr/>
        </p:nvGrpSpPr>
        <p:grpSpPr>
          <a:xfrm>
            <a:off x="1045210" y="2030095"/>
            <a:ext cx="7306310" cy="1275080"/>
            <a:chOff x="1646" y="3197"/>
            <a:chExt cx="11506" cy="2008"/>
          </a:xfrm>
        </p:grpSpPr>
        <p:sp>
          <p:nvSpPr>
            <p:cNvPr id="14" name="Rectangle 5"/>
            <p:cNvSpPr>
              <a:spLocks noChangeArrowheads="1"/>
            </p:cNvSpPr>
            <p:nvPr>
              <p:custDataLst>
                <p:tags r:id="rId3"/>
              </p:custDataLst>
            </p:nvPr>
          </p:nvSpPr>
          <p:spPr bwMode="auto">
            <a:xfrm>
              <a:off x="1646" y="3197"/>
              <a:ext cx="11507" cy="2008"/>
            </a:xfrm>
            <a:prstGeom prst="rect">
              <a:avLst/>
            </a:prstGeom>
            <a:solidFill>
              <a:schemeClr val="accent2">
                <a:lumMod val="40000"/>
                <a:lumOff val="6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rgbClr val="000000"/>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000000"/>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000000"/>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000000"/>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000000"/>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zh-CN" sz="1800"/>
            </a:p>
          </p:txBody>
        </p:sp>
        <p:sp>
          <p:nvSpPr>
            <p:cNvPr id="19" name="Text Box 7"/>
            <p:cNvSpPr txBox="1">
              <a:spLocks noChangeArrowheads="1"/>
            </p:cNvSpPr>
            <p:nvPr>
              <p:custDataLst>
                <p:tags r:id="rId4"/>
              </p:custDataLst>
            </p:nvPr>
          </p:nvSpPr>
          <p:spPr bwMode="auto">
            <a:xfrm>
              <a:off x="1994" y="3580"/>
              <a:ext cx="10638" cy="1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lstStyle>
              <a:lvl1pPr>
                <a:spcBef>
                  <a:spcPct val="20000"/>
                </a:spcBef>
                <a:buChar char="•"/>
                <a:defRPr sz="3200">
                  <a:solidFill>
                    <a:srgbClr val="000000"/>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000000"/>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000000"/>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000000"/>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000000"/>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9pPr>
            </a:lstStyle>
            <a:p>
              <a:pPr marL="285750" lvl="0" indent="-285750" algn="just" eaLnBrk="1" fontAlgn="ctr" hangingPunct="1">
                <a:lnSpc>
                  <a:spcPct val="140000"/>
                </a:lnSpc>
                <a:spcBef>
                  <a:spcPts val="1000"/>
                </a:spcBef>
                <a:spcAft>
                  <a:spcPts val="0"/>
                </a:spcAft>
                <a:buSzPct val="100000"/>
                <a:buFont typeface="Wingdings" panose="05000000000000000000" charset="0"/>
                <a:buChar char="l"/>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前踢 : </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准备势为实战姿势，左腿支撑，右腿提膝，送髋、顶髋，小腿快速向前踢出，迅速放松弹回，脚落下成实战势。</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pic>
        <p:nvPicPr>
          <p:cNvPr id="21" name="图片 20"/>
          <p:cNvPicPr>
            <a:picLocks noChangeAspect="1"/>
          </p:cNvPicPr>
          <p:nvPr/>
        </p:nvPicPr>
        <p:blipFill>
          <a:blip r:embed="rId5"/>
          <a:srcRect t="16432" b="8310"/>
          <a:stretch>
            <a:fillRect/>
          </a:stretch>
        </p:blipFill>
        <p:spPr>
          <a:xfrm>
            <a:off x="8651240" y="1647190"/>
            <a:ext cx="2329815" cy="2349500"/>
          </a:xfrm>
          <a:prstGeom prst="rect">
            <a:avLst/>
          </a:prstGeom>
        </p:spPr>
      </p:pic>
      <p:sp>
        <p:nvSpPr>
          <p:cNvPr id="24" name="文本框 23"/>
          <p:cNvSpPr txBox="1"/>
          <p:nvPr/>
        </p:nvSpPr>
        <p:spPr>
          <a:xfrm>
            <a:off x="801370" y="85090"/>
            <a:ext cx="862393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跆拳道基本技术教学理论与方法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4183380" y="4335780"/>
            <a:ext cx="6997065" cy="1285875"/>
            <a:chOff x="1383" y="5892"/>
            <a:chExt cx="11510" cy="2025"/>
          </a:xfrm>
        </p:grpSpPr>
        <p:sp>
          <p:nvSpPr>
            <p:cNvPr id="2" name="Rectangle 5"/>
            <p:cNvSpPr>
              <a:spLocks noChangeArrowheads="1"/>
            </p:cNvSpPr>
            <p:nvPr>
              <p:custDataLst>
                <p:tags r:id="rId6"/>
              </p:custDataLst>
            </p:nvPr>
          </p:nvSpPr>
          <p:spPr bwMode="auto">
            <a:xfrm>
              <a:off x="1383" y="5892"/>
              <a:ext cx="11510" cy="2025"/>
            </a:xfrm>
            <a:prstGeom prst="rect">
              <a:avLst/>
            </a:prstGeom>
            <a:solidFill>
              <a:schemeClr val="accent2">
                <a:lumMod val="40000"/>
                <a:lumOff val="6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rgbClr val="000000"/>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000000"/>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000000"/>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000000"/>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000000"/>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zh-CN" sz="1800"/>
            </a:p>
          </p:txBody>
        </p:sp>
        <p:sp>
          <p:nvSpPr>
            <p:cNvPr id="3" name="Text Box 7"/>
            <p:cNvSpPr txBox="1">
              <a:spLocks noChangeArrowheads="1"/>
            </p:cNvSpPr>
            <p:nvPr>
              <p:custDataLst>
                <p:tags r:id="rId7"/>
              </p:custDataLst>
            </p:nvPr>
          </p:nvSpPr>
          <p:spPr bwMode="auto">
            <a:xfrm>
              <a:off x="1774" y="6211"/>
              <a:ext cx="10728" cy="12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lstStyle>
              <a:lvl1pPr>
                <a:spcBef>
                  <a:spcPct val="20000"/>
                </a:spcBef>
                <a:buChar char="•"/>
                <a:defRPr sz="3200">
                  <a:solidFill>
                    <a:srgbClr val="000000"/>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000000"/>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000000"/>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000000"/>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000000"/>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9pPr>
            </a:lstStyle>
            <a:p>
              <a:pPr marL="285750" lvl="0" indent="-285750" algn="just" eaLnBrk="1" fontAlgn="ctr" hangingPunct="1">
                <a:lnSpc>
                  <a:spcPct val="140000"/>
                </a:lnSpc>
                <a:spcBef>
                  <a:spcPts val="1000"/>
                </a:spcBef>
                <a:spcAft>
                  <a:spcPts val="0"/>
                </a:spcAft>
                <a:buSzPct val="100000"/>
                <a:buFont typeface="Wingdings" panose="05000000000000000000" charset="0"/>
                <a:buChar char="l"/>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横踢：</a:t>
              </a:r>
              <a:r>
                <a:rPr lang="zh-CN" altLang="en-US" sz="16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准备姿势为实战姿势，左腿支撑，右腿提膝，翻髋摆脚，顶髋送腿，小腿快速向侧方踢出，迅速放松弹回，脚落下成实战势。</a:t>
              </a:r>
              <a:endParaRPr lang="zh-CN" altLang="en-US" sz="16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sp>
        <p:nvSpPr>
          <p:cNvPr id="5" name="文本框 4"/>
          <p:cNvSpPr txBox="1"/>
          <p:nvPr/>
        </p:nvSpPr>
        <p:spPr>
          <a:xfrm>
            <a:off x="4403090" y="1134110"/>
            <a:ext cx="338645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四、跆拳道的基本腿法</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p:tgtEl>
                                          <p:spTgt spid="6"/>
                                        </p:tgtEl>
                                        <p:attrNameLst>
                                          <p:attrName>ppt_x</p:attrName>
                                        </p:attrNameLst>
                                      </p:cBhvr>
                                      <p:tavLst>
                                        <p:tav tm="0">
                                          <p:val>
                                            <p:strVal val="#ppt_x+#ppt_w*1.125000"/>
                                          </p:val>
                                        </p:tav>
                                        <p:tav tm="100000">
                                          <p:val>
                                            <p:strVal val="#ppt_x"/>
                                          </p:val>
                                        </p:tav>
                                      </p:tavLst>
                                    </p:anim>
                                    <p:animEffect transition="in" filter="wipe(left)">
                                      <p:cBhvr>
                                        <p:cTn id="8" dur="1000"/>
                                        <p:tgtEl>
                                          <p:spTgt spid="6"/>
                                        </p:tgtEl>
                                      </p:cBhvr>
                                    </p:animEffect>
                                  </p:childTnLst>
                                </p:cTn>
                              </p:par>
                            </p:childTnLst>
                          </p:cTn>
                        </p:par>
                        <p:par>
                          <p:cTn id="9" fill="hold">
                            <p:stCondLst>
                              <p:cond delay="1000"/>
                            </p:stCondLst>
                            <p:childTnLst>
                              <p:par>
                                <p:cTn id="10" presetID="12" presetClass="entr" presetSubtype="8"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ppt_x</p:attrName>
                                        </p:attrNameLst>
                                      </p:cBhvr>
                                      <p:tavLst>
                                        <p:tav tm="0">
                                          <p:val>
                                            <p:strVal val="#ppt_x-#ppt_w*1.125000"/>
                                          </p:val>
                                        </p:tav>
                                        <p:tav tm="100000">
                                          <p:val>
                                            <p:strVal val="#ppt_x"/>
                                          </p:val>
                                        </p:tav>
                                      </p:tavLst>
                                    </p:anim>
                                    <p:animEffect transition="in" filter="wipe(right)">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TAG_VERSION" val="1.0"/>
  <p:tag name="KSO_WM_TEMPLATE_CATEGORY" val="diagram"/>
  <p:tag name="KSO_WM_TEMPLATE_INDEX" val="20187882"/>
  <p:tag name="KSO_WM_UNIT_TYPE" val="l_h_f"/>
  <p:tag name="KSO_WM_UNIT_INDEX" val="1_3_1"/>
  <p:tag name="KSO_WM_UNIT_ID" val="diagram20187882_3*l_h_f*1_3_1"/>
  <p:tag name="KSO_WM_UNIT_LAYERLEVEL" val="1_1_1"/>
  <p:tag name="KSO_WM_UNIT_VALUE" val="25"/>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KSO_WM_TAG_VERSION" val="1.0"/>
  <p:tag name="KSO_WM_TEMPLATE_CATEGORY" val="diagram"/>
  <p:tag name="KSO_WM_TEMPLATE_INDEX" val="20187882"/>
  <p:tag name="KSO_WM_UNIT_TYPE" val="l_h_a"/>
  <p:tag name="KSO_WM_UNIT_INDEX" val="1_1_1"/>
  <p:tag name="KSO_WM_UNIT_ID" val="diagram20187882_3*l_h_a*1_1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TAG_VERSION" val="1.0"/>
  <p:tag name="KSO_WM_TEMPLATE_CATEGORY" val="diagram"/>
  <p:tag name="KSO_WM_TEMPLATE_INDEX" val="20187882"/>
  <p:tag name="KSO_WM_UNIT_TYPE" val="l_h_f"/>
  <p:tag name="KSO_WM_UNIT_INDEX" val="1_1_1"/>
  <p:tag name="KSO_WM_UNIT_ID" val="diagram20187882_3*l_h_f*1_1_1"/>
  <p:tag name="KSO_WM_UNIT_LAYERLEVEL" val="1_1_1"/>
  <p:tag name="KSO_WM_UNIT_VALUE" val="25"/>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TAG_VERSION" val="1.0"/>
  <p:tag name="KSO_WM_TEMPLATE_CATEGORY" val="diagram"/>
  <p:tag name="KSO_WM_TEMPLATE_INDEX" val="20187882"/>
  <p:tag name="KSO_WM_UNIT_TYPE" val="l_h_a"/>
  <p:tag name="KSO_WM_UNIT_INDEX" val="1_2_1"/>
  <p:tag name="KSO_WM_UNIT_ID" val="diagram20187882_3*l_h_a*1_2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TAG_VERSION" val="1.0"/>
  <p:tag name="KSO_WM_TEMPLATE_CATEGORY" val="diagram"/>
  <p:tag name="KSO_WM_TEMPLATE_INDEX" val="20187882"/>
  <p:tag name="KSO_WM_UNIT_TYPE" val="l_h_f"/>
  <p:tag name="KSO_WM_UNIT_INDEX" val="1_2_1"/>
  <p:tag name="KSO_WM_UNIT_ID" val="diagram20187882_3*l_h_f*1_2_1"/>
  <p:tag name="KSO_WM_UNIT_LAYERLEVEL" val="1_1_1"/>
  <p:tag name="KSO_WM_UNIT_VALUE" val="25"/>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TAG_VERSION" val="1.0"/>
  <p:tag name="KSO_WM_TEMPLATE_CATEGORY" val="diagram"/>
  <p:tag name="KSO_WM_TEMPLATE_INDEX" val="20187882"/>
  <p:tag name="KSO_WM_UNIT_TYPE" val="l_h_a"/>
  <p:tag name="KSO_WM_UNIT_INDEX" val="1_3_1"/>
  <p:tag name="KSO_WM_UNIT_ID" val="diagram20187882_3*l_h_a*1_3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TAG_VERSION" val="1.0"/>
  <p:tag name="KSO_WM_TEMPLATE_CATEGORY" val="diagram"/>
  <p:tag name="KSO_WM_TEMPLATE_INDEX" val="20187882"/>
  <p:tag name="KSO_WM_UNIT_TYPE" val="l_h_f"/>
  <p:tag name="KSO_WM_UNIT_INDEX" val="1_3_1"/>
  <p:tag name="KSO_WM_UNIT_ID" val="diagram20187882_3*l_h_f*1_3_1"/>
  <p:tag name="KSO_WM_UNIT_LAYERLEVEL" val="1_1_1"/>
  <p:tag name="KSO_WM_UNIT_VALUE" val="25"/>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TAG_VERSION" val="1.0"/>
  <p:tag name="KSO_WM_TEMPLATE_CATEGORY" val="diagram"/>
  <p:tag name="KSO_WM_TEMPLATE_INDEX" val="20187882"/>
  <p:tag name="KSO_WM_UNIT_TYPE" val="l_i"/>
  <p:tag name="KSO_WM_UNIT_INDEX" val="1_1"/>
  <p:tag name="KSO_WM_UNIT_ID" val="diagram20187882_3*l_i*1_1"/>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5"/>
  <p:tag name="KSO_WM_UNIT_LINE_FILL_TYPE" val="2"/>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TEMPLATE_CATEGORY" val="diagram"/>
  <p:tag name="KSO_WM_TEMPLATE_INDEX" val="30177790"/>
  <p:tag name="KSO_WM_UNIT_TYPE" val="d"/>
  <p:tag name="KSO_WM_UNIT_INDEX" val="1"/>
  <p:tag name="KSO_WM_UNIT_ID" val="diagram30177790_1*d*1"/>
  <p:tag name="KSO_WM_UNIT_LAYERLEVEL" val="1"/>
  <p:tag name="KSO_WM_UNIT_VALUE" val="1047*706"/>
  <p:tag name="KSO_WM_UNIT_HIGHLIGHT" val="0"/>
  <p:tag name="KSO_WM_UNIT_COMPATIBLE" val="0"/>
  <p:tag name="KSO_WM_UNIT_CLEAR" val="0"/>
  <p:tag name="KSO_WM_BEAUTIFY_FLAG" val="#wm#"/>
  <p:tag name="KSO_WM_TAG_VERSION" val="1.0"/>
</p:tagLst>
</file>

<file path=ppt/tags/tag19.xml><?xml version="1.0" encoding="utf-8"?>
<p:tagLst xmlns:p="http://schemas.openxmlformats.org/presentationml/2006/main">
  <p:tag name="KSO_WM_TEMPLATE_CATEGORY" val="diagram"/>
  <p:tag name="KSO_WM_TEMPLATE_INDEX" val="30177790"/>
  <p:tag name="KSO_WM_UNIT_TYPE" val="d"/>
  <p:tag name="KSO_WM_UNIT_INDEX" val="2"/>
  <p:tag name="KSO_WM_UNIT_ID" val="diagram30177790_1*d*2"/>
  <p:tag name="KSO_WM_UNIT_LAYERLEVEL" val="1"/>
  <p:tag name="KSO_WM_UNIT_VALUE" val="1051*706"/>
  <p:tag name="KSO_WM_UNIT_HIGHLIGHT" val="0"/>
  <p:tag name="KSO_WM_UNIT_COMPATIBLE" val="0"/>
  <p:tag name="KSO_WM_UNIT_CLEAR" val="0"/>
  <p:tag name="KSO_WM_BEAUTIFY_FLAG" val="#wm#"/>
  <p:tag name="KSO_WM_TAG_VERSION" val="1.0"/>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20.xml><?xml version="1.0" encoding="utf-8"?>
<p:tagLst xmlns:p="http://schemas.openxmlformats.org/presentationml/2006/main">
  <p:tag name="KSO_WM_TEMPLATE_CATEGORY" val="diagram"/>
  <p:tag name="KSO_WM_TEMPLATE_INDEX" val="30177790"/>
  <p:tag name="KSO_WM_UNIT_TYPE" val="f"/>
  <p:tag name="KSO_WM_UNIT_INDEX" val="2"/>
  <p:tag name="KSO_WM_UNIT_ID" val="diagram30177790_1*f*2"/>
  <p:tag name="KSO_WM_UNIT_LAYERLEVEL" val="1"/>
  <p:tag name="KSO_WM_UNIT_VALUE" val="196"/>
  <p:tag name="KSO_WM_UNIT_HIGHLIGHT" val="0"/>
  <p:tag name="KSO_WM_UNIT_COMPATIBLE" val="0"/>
  <p:tag name="KSO_WM_UNIT_CLEAR" val="0"/>
  <p:tag name="KSO_WM_BEAUTIFY_FLAG" val="#wm#"/>
  <p:tag name="KSO_WM_TAG_VERSION" val="1.0"/>
  <p:tag name="KSO_WM_UNIT_PRESET_TEXT" val="Unified fonts make spacing to adapt to Chinese typesetting, use the reference line in PPT reading more fluent. Theme color makes PPT more convenient to change. Adjust the spacing to adapt to Chinese typesetting, use the reference line in PPT. Unified fonts make reading more fluent. Adjust the spacing to adapt to Chinese. Unified fonts make spacing to adapt to Chinese typesetting, use the reference line in PPT"/>
</p:tagLst>
</file>

<file path=ppt/tags/tag21.xml><?xml version="1.0" encoding="utf-8"?>
<p:tagLst xmlns:p="http://schemas.openxmlformats.org/presentationml/2006/main">
  <p:tag name="KSO_WM_TEMPLATE_CATEGORY" val="diagram"/>
  <p:tag name="KSO_WM_TEMPLATE_INDEX" val="30177790"/>
  <p:tag name="KSO_WM_UNIT_TYPE" val="f"/>
  <p:tag name="KSO_WM_UNIT_INDEX" val="1"/>
  <p:tag name="KSO_WM_UNIT_ID" val="diagram30177790_1*f*1"/>
  <p:tag name="KSO_WM_UNIT_LAYERLEVEL" val="1"/>
  <p:tag name="KSO_WM_UNIT_VALUE" val="196"/>
  <p:tag name="KSO_WM_UNIT_HIGHLIGHT" val="0"/>
  <p:tag name="KSO_WM_UNIT_COMPATIBLE" val="0"/>
  <p:tag name="KSO_WM_UNIT_CLEAR" val="0"/>
  <p:tag name="KSO_WM_BEAUTIFY_FLAG" val="#wm#"/>
  <p:tag name="KSO_WM_TAG_VERSION" val="1.0"/>
  <p:tag name="KSO_WM_UNIT_PRESET_TEXT" val="Unified fonts make spacing to adapt to Chinese typesetting, use the reference line in PPT reading more fluent. Theme color makes PPT more convenient to change. Adjust the spacing to adapt to Chinese typesetting, use the reference line in PPT. Unified fonts make reading more fluent. Adjust the spacing to adapt to Chinese. Unified fonts make spacing to adapt to Chinese typesetting, use the reference line in PPT"/>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311_1*i*1"/>
  <p:tag name="KSO_WM_TEMPLATE_CATEGORY" val="diagram"/>
  <p:tag name="KSO_WM_TEMPLATE_INDEX" val="20191311"/>
  <p:tag name="KSO_WM_UNIT_LAYERLEVEL" val="1"/>
  <p:tag name="KSO_WM_TAG_VERSION" val="1.0"/>
  <p:tag name="KSO_WM_BEAUTIFY_FLAG" val="#wm#"/>
  <p:tag name="KSO_WM_UNIT_ADJUSTLAYOUT_ID" val="28"/>
  <p:tag name="KSO_WM_UNIT_COLOR_SCHEME_SHAPE_ID" val="28"/>
  <p:tag name="KSO_WM_UNIT_COLOR_SCHEME_PARENT_PAGE" val="0_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311_1*i*2"/>
  <p:tag name="KSO_WM_TEMPLATE_CATEGORY" val="diagram"/>
  <p:tag name="KSO_WM_TEMPLATE_INDEX" val="20191311"/>
  <p:tag name="KSO_WM_UNIT_LAYERLEVEL" val="1"/>
  <p:tag name="KSO_WM_TAG_VERSION" val="1.0"/>
  <p:tag name="KSO_WM_BEAUTIFY_FLAG" val="#wm#"/>
  <p:tag name="KSO_WM_UNIT_ADJUSTLAYOUT_ID" val="29"/>
  <p:tag name="KSO_WM_UNIT_COLOR_SCHEME_SHAPE_ID" val="29"/>
  <p:tag name="KSO_WM_UNIT_COLOR_SCHEME_PARENT_PAGE" val="0_1"/>
  <p:tag name="KSO_WM_UNIT_FOIL_COLOR" val="1"/>
</p:tagLst>
</file>

<file path=ppt/tags/tag24.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TEXT_PART_ID" val="3-d"/>
  <p:tag name="KSO_WM_UNIT_TEXT_PART_SIZE" val="254.64*644.5"/>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11_1*f*1"/>
  <p:tag name="KSO_WM_TEMPLATE_CATEGORY" val="diagram"/>
  <p:tag name="KSO_WM_TEMPLATE_INDEX" val="20191311"/>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Lst>
</file>

<file path=ppt/tags/tag25.xml><?xml version="1.0" encoding="utf-8"?>
<p:tagLst xmlns:p="http://schemas.openxmlformats.org/presentationml/2006/main">
  <p:tag name="KSO_WM_UNIT_VALUE" val="898*898"/>
  <p:tag name="KSO_WM_UNIT_HIGHLIGHT" val="0"/>
  <p:tag name="KSO_WM_UNIT_COMPATIBLE" val="0"/>
  <p:tag name="KSO_WM_UNIT_DIAGRAM_ISNUMVISUAL" val="0"/>
  <p:tag name="KSO_WM_UNIT_DIAGRAM_ISREFERUNIT" val="0"/>
  <p:tag name="KSO_WM_UNIT_TYPE" val="d"/>
  <p:tag name="KSO_WM_UNIT_INDEX" val="1"/>
  <p:tag name="KSO_WM_UNIT_ID" val="diagram20191311_1*d*1"/>
  <p:tag name="KSO_WM_TEMPLATE_CATEGORY" val="diagram"/>
  <p:tag name="KSO_WM_TEMPLATE_INDEX" val="20191311"/>
  <p:tag name="KSO_WM_UNIT_LAYERLEVEL" val="1"/>
  <p:tag name="KSO_WM_TAG_VERSION" val="1.0"/>
  <p:tag name="KSO_WM_BEAUTIFY_FLAG" val="#wm#"/>
  <p:tag name="KSO_WM_UNIT_ADJUSTLAYOUT_ID" val="11"/>
  <p:tag name="KSO_WM_UNIT_PICTURE_CLIP_FLAG" val="1"/>
  <p:tag name="KSO_WM_UNIT_COLOR_SCHEME_SHAPE_ID" val="11"/>
  <p:tag name="KSO_WM_UNIT_COLOR_SCHEME_PARENT_PAGE" val="0_1"/>
</p:tagLst>
</file>

<file path=ppt/tags/tag26.xml><?xml version="1.0" encoding="utf-8"?>
<p:tagLst xmlns:p="http://schemas.openxmlformats.org/presentationml/2006/main">
  <p:tag name="KSO_WM_TEMPLATE_CATEGORY" val="diagram"/>
  <p:tag name="KSO_WM_TEMPLATE_INDEX" val="20182582"/>
  <p:tag name="KSO_WM_TAG_VERSION" val="1.0"/>
  <p:tag name="KSO_WM_BEAUTIFY_FLAG" val="#wm#"/>
  <p:tag name="KSO_WM_UNIT_ID" val="diagram20182582_1*d*2"/>
  <p:tag name="KSO_WM_UNIT_TYPE" val="d"/>
  <p:tag name="KSO_WM_UNIT_INDEX" val="2"/>
  <p:tag name="KSO_WM_UNIT_LAYERLEVEL" val="1"/>
  <p:tag name="KSO_WM_UNIT_VALUE" val="626*965"/>
  <p:tag name="KSO_WM_UNIT_HIGHLIGHT" val="0"/>
  <p:tag name="KSO_WM_UNIT_COMPATIBLE" val="0"/>
  <p:tag name="KSO_WM_UNIT_DIAGRAM_ISNUMVISUAL" val="0"/>
  <p:tag name="KSO_WM_UNIT_DIAGRAM_ISREFERUNIT" val="0"/>
</p:tagLst>
</file>

<file path=ppt/tags/tag27.xml><?xml version="1.0" encoding="utf-8"?>
<p:tagLst xmlns:p="http://schemas.openxmlformats.org/presentationml/2006/main">
  <p:tag name="KSO_WM_TAG_VERSION" val="1.0"/>
  <p:tag name="KSO_WM_BEAUTIFY_FLAG" val="#wm#"/>
  <p:tag name="KSO_WM_UNIT_TYPE" val="i"/>
  <p:tag name="KSO_WM_UNIT_ID" val="diagram20182582_1*i*3"/>
  <p:tag name="KSO_WM_TEMPLATE_CATEGORY" val="diagram"/>
  <p:tag name="KSO_WM_TEMPLATE_INDEX" val="20182582"/>
  <p:tag name="KSO_WM_UNIT_INDEX" val="3"/>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TEMPLATE_CATEGORY" val="diagram"/>
  <p:tag name="KSO_WM_TEMPLATE_INDEX" val="20182582"/>
  <p:tag name="KSO_WM_TAG_VERSION" val="1.0"/>
  <p:tag name="KSO_WM_BEAUTIFY_FLAG" val="#wm#"/>
  <p:tag name="KSO_WM_UNIT_ID" val="diagram20182582_1*f*1"/>
  <p:tag name="KSO_WM_UNIT_TYPE" val="f"/>
  <p:tag name="KSO_WM_UNIT_INDEX" val="1"/>
  <p:tag name="KSO_WM_UNIT_LAYERLEVEL" val="1"/>
  <p:tag name="KSO_WM_UNIT_VALUE" val="225"/>
  <p:tag name="KSO_WM_UNIT_HIGHLIGHT" val="0"/>
  <p:tag name="KSO_WM_UNIT_COMPATIBLE" val="0"/>
  <p:tag name="KSO_WM_UNIT_PRESET_TEXT" val="请在此输入您的文本。请在此输入您的文本。请在此输入您的文本。请在此输入您的文本。请在此输入您的文本。请在此输入您的文本。请在此输入您的文本。请在此输入您的文本。"/>
  <p:tag name="KSO_WM_UNIT_NOCLEAR" val="0"/>
  <p:tag name="KSO_WM_UNIT_DIAGRAM_ISNUMVISUAL" val="0"/>
  <p:tag name="KSO_WM_UNIT_DIAGRAM_ISREFERUNIT" val="0"/>
</p:tagLst>
</file>

<file path=ppt/tags/tag29.xml><?xml version="1.0" encoding="utf-8"?>
<p:tagLst xmlns:p="http://schemas.openxmlformats.org/presentationml/2006/main">
  <p:tag name="KSO_WM_TAG_VERSION" val="1.0"/>
  <p:tag name="KSO_WM_BEAUTIFY_FLAG" val="#wm#"/>
  <p:tag name="KSO_WM_UNIT_TYPE" val="i"/>
  <p:tag name="KSO_WM_UNIT_ID" val="diagram20182582_1*i*3"/>
  <p:tag name="KSO_WM_TEMPLATE_CATEGORY" val="diagram"/>
  <p:tag name="KSO_WM_TEMPLATE_INDEX" val="20182582"/>
  <p:tag name="KSO_WM_UNIT_INDEX" val="3"/>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30.xml><?xml version="1.0" encoding="utf-8"?>
<p:tagLst xmlns:p="http://schemas.openxmlformats.org/presentationml/2006/main">
  <p:tag name="KSO_WM_TEMPLATE_CATEGORY" val="diagram"/>
  <p:tag name="KSO_WM_TEMPLATE_INDEX" val="20182582"/>
  <p:tag name="KSO_WM_TAG_VERSION" val="1.0"/>
  <p:tag name="KSO_WM_BEAUTIFY_FLAG" val="#wm#"/>
  <p:tag name="KSO_WM_UNIT_ID" val="diagram20182582_1*f*1"/>
  <p:tag name="KSO_WM_UNIT_TYPE" val="f"/>
  <p:tag name="KSO_WM_UNIT_INDEX" val="1"/>
  <p:tag name="KSO_WM_UNIT_LAYERLEVEL" val="1"/>
  <p:tag name="KSO_WM_UNIT_VALUE" val="225"/>
  <p:tag name="KSO_WM_UNIT_HIGHLIGHT" val="0"/>
  <p:tag name="KSO_WM_UNIT_COMPATIBLE" val="0"/>
  <p:tag name="KSO_WM_UNIT_PRESET_TEXT" val="请在此输入您的文本。请在此输入您的文本。请在此输入您的文本。请在此输入您的文本。请在此输入您的文本。请在此输入您的文本。请在此输入您的文本。请在此输入您的文本。"/>
  <p:tag name="KSO_WM_UNIT_NOCLEAR" val="0"/>
  <p:tag name="KSO_WM_UNIT_DIAGRAM_ISNUMVISUAL" val="0"/>
  <p:tag name="KSO_WM_UNIT_DIAGRAM_ISREFERUNIT" val="0"/>
</p:tagLst>
</file>

<file path=ppt/tags/tag31.xml><?xml version="1.0" encoding="utf-8"?>
<p:tagLst xmlns:p="http://schemas.openxmlformats.org/presentationml/2006/main">
  <p:tag name="KSO_WM_SLIDE_ID" val="diagram20182582_1"/>
  <p:tag name="KSO_WM_SLIDE_INDEX" val="1"/>
  <p:tag name="KSO_WM_SLIDE_LAYOUT" val="a_d_f"/>
  <p:tag name="KSO_WM_SLIDE_LAYOUT_CNT" val="1_3_1"/>
  <p:tag name="KSO_WM_SLIDE_TYPE" val="text"/>
  <p:tag name="KSO_WM_BEAUTIFY_FLAG" val="#wm#"/>
  <p:tag name="KSO_WM_SLIDE_POSITION" val="60*103"/>
  <p:tag name="KSO_WM_SLIDE_SIZE" val="840*399"/>
  <p:tag name="KSO_WM_SLIDE_ITEM_CNT" val="0"/>
  <p:tag name="KSO_WM_TEMPLATE_CATEGORY" val="diagram"/>
  <p:tag name="KSO_WM_TEMPLATE_INDEX" val="20182582"/>
  <p:tag name="KSO_WM_TAG_VERSION" val="1.0"/>
  <p:tag name="KSO_WM_TEMPLATE_SUBCATEGORY" val="0"/>
  <p:tag name="KSO_WM_SLIDE_SUBTYPE" val="picTxt"/>
</p:tagLst>
</file>

<file path=ppt/tags/tag32.xml><?xml version="1.0" encoding="utf-8"?>
<p:tagLst xmlns:p="http://schemas.openxmlformats.org/presentationml/2006/main">
  <p:tag name="KSO_WM_TEMPLATE_CATEGORY" val="diagram"/>
  <p:tag name="KSO_WM_TEMPLATE_INDEX" val="20182582"/>
  <p:tag name="KSO_WM_TAG_VERSION" val="1.0"/>
  <p:tag name="KSO_WM_BEAUTIFY_FLAG" val="#wm#"/>
  <p:tag name="KSO_WM_UNIT_ID" val="diagram20182582_1*d*3"/>
  <p:tag name="KSO_WM_UNIT_TYPE" val="d"/>
  <p:tag name="KSO_WM_UNIT_INDEX" val="3"/>
  <p:tag name="KSO_WM_UNIT_LAYERLEVEL" val="1"/>
  <p:tag name="KSO_WM_UNIT_VALUE" val="624*962"/>
  <p:tag name="KSO_WM_UNIT_HIGHLIGHT" val="0"/>
  <p:tag name="KSO_WM_UNIT_COMPATIBLE" val="0"/>
  <p:tag name="KSO_WM_UNIT_DIAGRAM_ISNUMVISUAL" val="0"/>
  <p:tag name="KSO_WM_UNIT_DIAGRAM_ISREFERUNIT" val="0"/>
</p:tagLst>
</file>

<file path=ppt/tags/tag33.xml><?xml version="1.0" encoding="utf-8"?>
<p:tagLst xmlns:p="http://schemas.openxmlformats.org/presentationml/2006/main">
  <p:tag name="KSO_WM_TAG_VERSION" val="1.0"/>
  <p:tag name="KSO_WM_BEAUTIFY_FLAG" val="#wm#"/>
  <p:tag name="KSO_WM_UNIT_TYPE" val="i"/>
  <p:tag name="KSO_WM_UNIT_ID" val="diagram20182582_1*i*3"/>
  <p:tag name="KSO_WM_TEMPLATE_CATEGORY" val="diagram"/>
  <p:tag name="KSO_WM_TEMPLATE_INDEX" val="20182582"/>
  <p:tag name="KSO_WM_UNIT_INDEX" val="3"/>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TEMPLATE_CATEGORY" val="diagram"/>
  <p:tag name="KSO_WM_TEMPLATE_INDEX" val="20182582"/>
  <p:tag name="KSO_WM_TAG_VERSION" val="1.0"/>
  <p:tag name="KSO_WM_BEAUTIFY_FLAG" val="#wm#"/>
  <p:tag name="KSO_WM_UNIT_ID" val="diagram20182582_1*f*1"/>
  <p:tag name="KSO_WM_UNIT_TYPE" val="f"/>
  <p:tag name="KSO_WM_UNIT_INDEX" val="1"/>
  <p:tag name="KSO_WM_UNIT_LAYERLEVEL" val="1"/>
  <p:tag name="KSO_WM_UNIT_VALUE" val="225"/>
  <p:tag name="KSO_WM_UNIT_HIGHLIGHT" val="0"/>
  <p:tag name="KSO_WM_UNIT_COMPATIBLE" val="0"/>
  <p:tag name="KSO_WM_UNIT_PRESET_TEXT" val="请在此输入您的文本。请在此输入您的文本。请在此输入您的文本。请在此输入您的文本。请在此输入您的文本。请在此输入您的文本。请在此输入您的文本。请在此输入您的文本。"/>
  <p:tag name="KSO_WM_UNIT_NOCLEAR" val="0"/>
  <p:tag name="KSO_WM_UNIT_DIAGRAM_ISNUMVISUAL" val="0"/>
  <p:tag name="KSO_WM_UNIT_DIAGRAM_ISREFERUNIT" val="0"/>
</p:tagLst>
</file>

<file path=ppt/tags/tag35.xml><?xml version="1.0" encoding="utf-8"?>
<p:tagLst xmlns:p="http://schemas.openxmlformats.org/presentationml/2006/main">
  <p:tag name="KSO_WM_SLIDE_ID" val="diagram20182582_1"/>
  <p:tag name="KSO_WM_SLIDE_INDEX" val="1"/>
  <p:tag name="KSO_WM_SLIDE_LAYOUT" val="a_d_f"/>
  <p:tag name="KSO_WM_SLIDE_LAYOUT_CNT" val="1_3_1"/>
  <p:tag name="KSO_WM_SLIDE_TYPE" val="text"/>
  <p:tag name="KSO_WM_BEAUTIFY_FLAG" val="#wm#"/>
  <p:tag name="KSO_WM_SLIDE_POSITION" val="60*103"/>
  <p:tag name="KSO_WM_SLIDE_SIZE" val="840*399"/>
  <p:tag name="KSO_WM_SLIDE_ITEM_CNT" val="0"/>
  <p:tag name="KSO_WM_TEMPLATE_CATEGORY" val="diagram"/>
  <p:tag name="KSO_WM_TEMPLATE_INDEX" val="20182582"/>
  <p:tag name="KSO_WM_TAG_VERSION" val="1.0"/>
  <p:tag name="KSO_WM_TEMPLATE_SUBCATEGORY" val="0"/>
  <p:tag name="KSO_WM_SLIDE_SUBTYPE" val="picTxt"/>
</p:tagLst>
</file>

<file path=ppt/tags/tag36.xml><?xml version="1.0" encoding="utf-8"?>
<p:tagLst xmlns:p="http://schemas.openxmlformats.org/presentationml/2006/main">
  <p:tag name="KSO_WM_TAG_VERSION" val="1.0"/>
  <p:tag name="KSO_WM_BEAUTIFY_FLAG" val="#wm#"/>
  <p:tag name="KSO_WM_UNIT_TYPE" val="i"/>
  <p:tag name="KSO_WM_UNIT_ID" val="diagram20182582_1*i*3"/>
  <p:tag name="KSO_WM_TEMPLATE_CATEGORY" val="diagram"/>
  <p:tag name="KSO_WM_TEMPLATE_INDEX" val="20182582"/>
  <p:tag name="KSO_WM_UNIT_INDEX" val="3"/>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TEMPLATE_CATEGORY" val="diagram"/>
  <p:tag name="KSO_WM_TEMPLATE_INDEX" val="20182582"/>
  <p:tag name="KSO_WM_TAG_VERSION" val="1.0"/>
  <p:tag name="KSO_WM_BEAUTIFY_FLAG" val="#wm#"/>
  <p:tag name="KSO_WM_UNIT_ID" val="diagram20182582_1*f*1"/>
  <p:tag name="KSO_WM_UNIT_TYPE" val="f"/>
  <p:tag name="KSO_WM_UNIT_INDEX" val="1"/>
  <p:tag name="KSO_WM_UNIT_LAYERLEVEL" val="1"/>
  <p:tag name="KSO_WM_UNIT_VALUE" val="225"/>
  <p:tag name="KSO_WM_UNIT_HIGHLIGHT" val="0"/>
  <p:tag name="KSO_WM_UNIT_COMPATIBLE" val="0"/>
  <p:tag name="KSO_WM_UNIT_PRESET_TEXT" val="请在此输入您的文本。请在此输入您的文本。请在此输入您的文本。请在此输入您的文本。请在此输入您的文本。请在此输入您的文本。请在此输入您的文本。请在此输入您的文本。"/>
  <p:tag name="KSO_WM_UNIT_NOCLEAR" val="0"/>
  <p:tag name="KSO_WM_UNIT_DIAGRAM_ISNUMVISUAL" val="0"/>
  <p:tag name="KSO_WM_UNIT_DIAGRAM_ISREFERUNIT" val="0"/>
</p:tagLst>
</file>

<file path=ppt/tags/tag38.xml><?xml version="1.0" encoding="utf-8"?>
<p:tagLst xmlns:p="http://schemas.openxmlformats.org/presentationml/2006/main">
  <p:tag name="KSO_WM_SLIDE_ID" val="diagram20182582_1"/>
  <p:tag name="KSO_WM_SLIDE_INDEX" val="1"/>
  <p:tag name="KSO_WM_SLIDE_LAYOUT" val="a_d_f"/>
  <p:tag name="KSO_WM_SLIDE_LAYOUT_CNT" val="1_3_1"/>
  <p:tag name="KSO_WM_SLIDE_TYPE" val="text"/>
  <p:tag name="KSO_WM_BEAUTIFY_FLAG" val="#wm#"/>
  <p:tag name="KSO_WM_SLIDE_POSITION" val="60*103"/>
  <p:tag name="KSO_WM_SLIDE_SIZE" val="840*399"/>
  <p:tag name="KSO_WM_SLIDE_ITEM_CNT" val="0"/>
  <p:tag name="KSO_WM_TEMPLATE_CATEGORY" val="diagram"/>
  <p:tag name="KSO_WM_TEMPLATE_INDEX" val="20182582"/>
  <p:tag name="KSO_WM_TAG_VERSION" val="1.0"/>
  <p:tag name="KSO_WM_TEMPLATE_SUBCATEGORY" val="0"/>
  <p:tag name="KSO_WM_SLIDE_SUBTYPE" val="picTxt"/>
</p:tagLst>
</file>

<file path=ppt/tags/tag39.xml><?xml version="1.0" encoding="utf-8"?>
<p:tagLst xmlns:p="http://schemas.openxmlformats.org/presentationml/2006/main">
  <p:tag name="ISPRING_PRESENTATION_TITLE" val="6-0316-3运动体育竞技PPT模板"/>
</p:tagLst>
</file>

<file path=ppt/tags/tag4.xml><?xml version="1.0" encoding="utf-8"?>
<p:tagLst xmlns:p="http://schemas.openxmlformats.org/presentationml/2006/main">
  <p:tag name="KSO_WM_TAG_VERSION" val="1.0"/>
  <p:tag name="KSO_WM_TEMPLATE_CATEGORY" val="diagram"/>
  <p:tag name="KSO_WM_TEMPLATE_INDEX" val="20187882"/>
  <p:tag name="KSO_WM_UNIT_TYPE" val="l_i"/>
  <p:tag name="KSO_WM_UNIT_INDEX" val="1_1"/>
  <p:tag name="KSO_WM_UNIT_ID" val="diagram20187882_3*l_i*1_1"/>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5"/>
  <p:tag name="KSO_WM_UNIT_LINE_FILL_TYPE" val="2"/>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TAG_VERSION" val="1.0"/>
  <p:tag name="KSO_WM_TEMPLATE_CATEGORY" val="diagram"/>
  <p:tag name="KSO_WM_TEMPLATE_INDEX" val="20187882"/>
  <p:tag name="KSO_WM_UNIT_TYPE" val="l_h_a"/>
  <p:tag name="KSO_WM_UNIT_INDEX" val="1_1_1"/>
  <p:tag name="KSO_WM_UNIT_ID" val="diagram20187882_3*l_h_a*1_1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TAG_VERSION" val="1.0"/>
  <p:tag name="KSO_WM_TEMPLATE_CATEGORY" val="diagram"/>
  <p:tag name="KSO_WM_TEMPLATE_INDEX" val="20187882"/>
  <p:tag name="KSO_WM_UNIT_TYPE" val="l_h_f"/>
  <p:tag name="KSO_WM_UNIT_INDEX" val="1_1_1"/>
  <p:tag name="KSO_WM_UNIT_ID" val="diagram20187882_3*l_h_f*1_1_1"/>
  <p:tag name="KSO_WM_UNIT_LAYERLEVEL" val="1_1_1"/>
  <p:tag name="KSO_WM_UNIT_VALUE" val="25"/>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TAG_VERSION" val="1.0"/>
  <p:tag name="KSO_WM_TEMPLATE_CATEGORY" val="diagram"/>
  <p:tag name="KSO_WM_TEMPLATE_INDEX" val="20187882"/>
  <p:tag name="KSO_WM_UNIT_TYPE" val="l_h_a"/>
  <p:tag name="KSO_WM_UNIT_INDEX" val="1_2_1"/>
  <p:tag name="KSO_WM_UNIT_ID" val="diagram20187882_3*l_h_a*1_2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TAG_VERSION" val="1.0"/>
  <p:tag name="KSO_WM_TEMPLATE_CATEGORY" val="diagram"/>
  <p:tag name="KSO_WM_TEMPLATE_INDEX" val="20187882"/>
  <p:tag name="KSO_WM_UNIT_TYPE" val="l_h_f"/>
  <p:tag name="KSO_WM_UNIT_INDEX" val="1_2_1"/>
  <p:tag name="KSO_WM_UNIT_ID" val="diagram20187882_3*l_h_f*1_2_1"/>
  <p:tag name="KSO_WM_UNIT_LAYERLEVEL" val="1_1_1"/>
  <p:tag name="KSO_WM_UNIT_VALUE" val="25"/>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TAG_VERSION" val="1.0"/>
  <p:tag name="KSO_WM_TEMPLATE_CATEGORY" val="diagram"/>
  <p:tag name="KSO_WM_TEMPLATE_INDEX" val="20187882"/>
  <p:tag name="KSO_WM_UNIT_TYPE" val="l_h_a"/>
  <p:tag name="KSO_WM_UNIT_INDEX" val="1_3_1"/>
  <p:tag name="KSO_WM_UNIT_ID" val="diagram20187882_3*l_h_a*1_3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1785</Words>
  <Application>WPS 演示</Application>
  <PresentationFormat>宽屏</PresentationFormat>
  <Paragraphs>102</Paragraphs>
  <Slides>12</Slides>
  <Notes>24</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12</vt:i4>
      </vt:variant>
    </vt:vector>
  </HeadingPairs>
  <TitlesOfParts>
    <vt:vector size="30" baseType="lpstr">
      <vt:lpstr>Arial</vt:lpstr>
      <vt:lpstr>宋体</vt:lpstr>
      <vt:lpstr>Wingdings</vt:lpstr>
      <vt:lpstr>Lato Regular</vt:lpstr>
      <vt:lpstr>Lato Hairline</vt:lpstr>
      <vt:lpstr>Lato Light</vt:lpstr>
      <vt:lpstr>Source Han Serif SC</vt:lpstr>
      <vt:lpstr>微软雅黑</vt:lpstr>
      <vt:lpstr>Impact</vt:lpstr>
      <vt:lpstr>Calibri</vt:lpstr>
      <vt:lpstr>Wingdings</vt:lpstr>
      <vt:lpstr>Arial Unicode MS</vt:lpstr>
      <vt:lpstr>等线</vt:lpstr>
      <vt:lpstr>華康圓體 Std W5</vt:lpstr>
      <vt:lpstr>Source Han Serif SC</vt:lpstr>
      <vt:lpstr>Bodoni MT Black</vt:lpstr>
      <vt:lpstr>黑体</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22</cp:revision>
  <dcterms:created xsi:type="dcterms:W3CDTF">2019-03-14T05:34:00Z</dcterms:created>
  <dcterms:modified xsi:type="dcterms:W3CDTF">2019-08-20T03:03:18Z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