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754" r:id="rId8"/>
    <p:sldId id="8794" r:id="rId9"/>
    <p:sldId id="8795" r:id="rId10"/>
    <p:sldId id="8796" r:id="rId11"/>
    <p:sldId id="8797" r:id="rId12"/>
    <p:sldId id="8799" r:id="rId13"/>
    <p:sldId id="8757" r:id="rId14"/>
    <p:sldId id="8756" r:id="rId15"/>
    <p:sldId id="8805" r:id="rId16"/>
    <p:sldId id="8806" r:id="rId17"/>
    <p:sldId id="8807" r:id="rId18"/>
    <p:sldId id="8808" r:id="rId19"/>
    <p:sldId id="8744" r:id="rId20"/>
    <p:sldId id="8809" r:id="rId21"/>
    <p:sldId id="8810" r:id="rId22"/>
    <p:sldId id="8811" r:id="rId23"/>
    <p:sldId id="8812" r:id="rId24"/>
    <p:sldId id="8816" r:id="rId25"/>
    <p:sldId id="8817" r:id="rId26"/>
    <p:sldId id="8759" r:id="rId27"/>
    <p:sldId id="8818" r:id="rId28"/>
    <p:sldId id="8758" r:id="rId29"/>
    <p:sldId id="8760" r:id="rId30"/>
    <p:sldId id="8821" r:id="rId31"/>
    <p:sldId id="8822" r:id="rId32"/>
    <p:sldId id="8823" r:id="rId33"/>
    <p:sldId id="8824" r:id="rId34"/>
    <p:sldId id="8825" r:id="rId35"/>
    <p:sldId id="8701" r:id="rId36"/>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64.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6" Type="http://schemas.openxmlformats.org/officeDocument/2006/relationships/notesSlide" Target="../notesSlides/notesSlide20.xml"/><Relationship Id="rId15" Type="http://schemas.openxmlformats.org/officeDocument/2006/relationships/slideLayout" Target="../slideLayouts/slideLayout7.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2" Type="http://schemas.openxmlformats.org/officeDocument/2006/relationships/notesSlide" Target="../notesSlides/notesSlide21.xml"/><Relationship Id="rId11" Type="http://schemas.openxmlformats.org/officeDocument/2006/relationships/slideLayout" Target="../slideLayouts/slideLayout7.xml"/><Relationship Id="rId10" Type="http://schemas.openxmlformats.org/officeDocument/2006/relationships/tags" Target="../tags/tag29.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tags" Target="../tags/tag30.xml"/><Relationship Id="rId2" Type="http://schemas.openxmlformats.org/officeDocument/2006/relationships/image" Target="../media/image34.jpe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5" Type="http://schemas.openxmlformats.org/officeDocument/2006/relationships/notesSlide" Target="../notesSlides/notesSlide25.xml"/><Relationship Id="rId34" Type="http://schemas.openxmlformats.org/officeDocument/2006/relationships/slideLayout" Target="../slideLayouts/slideLayout7.xml"/><Relationship Id="rId33" Type="http://schemas.openxmlformats.org/officeDocument/2006/relationships/tags" Target="../tags/tag62.xml"/><Relationship Id="rId32" Type="http://schemas.openxmlformats.org/officeDocument/2006/relationships/tags" Target="../tags/tag61.xml"/><Relationship Id="rId31" Type="http://schemas.openxmlformats.org/officeDocument/2006/relationships/tags" Target="../tags/tag60.xml"/><Relationship Id="rId30" Type="http://schemas.openxmlformats.org/officeDocument/2006/relationships/tags" Target="../tags/tag59.xml"/><Relationship Id="rId3" Type="http://schemas.openxmlformats.org/officeDocument/2006/relationships/tags" Target="../tags/tag32.xml"/><Relationship Id="rId29" Type="http://schemas.openxmlformats.org/officeDocument/2006/relationships/tags" Target="../tags/tag58.xml"/><Relationship Id="rId28" Type="http://schemas.openxmlformats.org/officeDocument/2006/relationships/tags" Target="../tags/tag57.xml"/><Relationship Id="rId27" Type="http://schemas.openxmlformats.org/officeDocument/2006/relationships/tags" Target="../tags/tag56.xml"/><Relationship Id="rId26" Type="http://schemas.openxmlformats.org/officeDocument/2006/relationships/tags" Target="../tags/tag55.xml"/><Relationship Id="rId25" Type="http://schemas.openxmlformats.org/officeDocument/2006/relationships/tags" Target="../tags/tag54.xml"/><Relationship Id="rId24" Type="http://schemas.openxmlformats.org/officeDocument/2006/relationships/tags" Target="../tags/tag53.xml"/><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1056005" y="1099820"/>
            <a:ext cx="10080000" cy="4105275"/>
          </a:xfrm>
          <a:prstGeom prst="rect">
            <a:avLst/>
          </a:prstGeom>
          <a:noFill/>
          <a:ln w="9525">
            <a:noFill/>
          </a:ln>
        </p:spPr>
        <p:txBody>
          <a:bodyPr wrap="square" anchor="t">
            <a:spAutoFit/>
          </a:bodyPr>
          <a:p>
            <a:pPr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（八）后撤步</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斜侧步站立时，前脚后撤变成后脚。撤步时前脚掌内侧用力蹬地，同时腰部用力向后转胯，前脚后撤，后脚的前脚掌碾地。当前脚后撤着地后，紧接着滑步，保持身体平衡与防守姿势。后撤步时撤步角度不宜过大。</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动作要点：</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前脚用力蹬地，利用腰部力量带动转胯，后脚的前脚掌要积极碾地。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（九）交叉步</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向右移动时，左脚用力蹬地后迅速从右脚前向右迈出，上体稍向后转，左脚落地后右脚迅速地向右跨步。两脚交叉动作要快，身体不要上下起伏。交叉步后重心落在两脚之间。交叉步实质上是面对对手的侧身快跑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动作要点：</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两脚蹬转起动（脚尖要指向跑的方向），速度快，降重心，身体保持平稳。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3" name="矩形 2"/>
          <p:cNvSpPr/>
          <p:nvPr>
            <p:custDataLst>
              <p:tags r:id="rId2"/>
            </p:custDataLst>
          </p:nvPr>
        </p:nvSpPr>
        <p:spPr>
          <a:xfrm>
            <a:off x="-1" y="6216910"/>
            <a:ext cx="6480000" cy="18000"/>
          </a:xfrm>
          <a:prstGeom prst="rect">
            <a:avLst/>
          </a:prstGeom>
          <a:solidFill>
            <a:srgbClr val="1E6BC5"/>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9" name="组合 8"/>
          <p:cNvGrpSpPr/>
          <p:nvPr/>
        </p:nvGrpSpPr>
        <p:grpSpPr>
          <a:xfrm>
            <a:off x="6605905" y="6078220"/>
            <a:ext cx="1051560" cy="288290"/>
            <a:chOff x="10403" y="9844"/>
            <a:chExt cx="1656" cy="454"/>
          </a:xfrm>
        </p:grpSpPr>
        <p:sp>
          <p:nvSpPr>
            <p:cNvPr id="4" name="矩形 3"/>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1026795" y="2164715"/>
            <a:ext cx="6668770" cy="3098800"/>
          </a:xfrm>
          <a:prstGeom prst="rect">
            <a:avLst/>
          </a:prstGeom>
          <a:noFill/>
          <a:ln w="9525">
            <a:noFill/>
          </a:ln>
        </p:spPr>
        <p:txBody>
          <a:bodyPr wrap="square" anchor="t">
            <a:spAutoFit/>
          </a:bodyPr>
          <a:p>
            <a:pPr marL="360045" indent="-360045"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传接球是进攻队员之间相互联系、相互配合和组织进攻的具体手段。传球可分为头上、肩上、胸前、体侧、背后、胯下等多种传球方式，接球主要有单手和双手接球两种。传接球的好坏直接影响着进攻的效果和质量。在比赛或练习中，不仅要掌握好传接球的技术，而且要根据场上情况的变化选择合理的传接球方式。</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（一）持球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双手自然分开，拇指相对成“八”字形，用指根以上部位握住球的两侧后下方，手心空出，两臂弯曲，肘关节下垂，将球放置于胸前。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403090" y="112014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二、传接球技术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2"/>
          <a:srcRect t="1438"/>
          <a:stretch>
            <a:fillRect/>
          </a:stretch>
        </p:blipFill>
        <p:spPr>
          <a:xfrm flipH="1">
            <a:off x="7779385" y="1797685"/>
            <a:ext cx="3201670" cy="4266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lef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1096645" y="1627505"/>
            <a:ext cx="3176270" cy="1760855"/>
          </a:xfrm>
          <a:prstGeom prst="rect">
            <a:avLst/>
          </a:prstGeom>
          <a:noFill/>
          <a:ln w="9525">
            <a:noFill/>
          </a:ln>
        </p:spPr>
        <p:txBody>
          <a:bodyPr wrap="square" anchor="t">
            <a:spAutoFit/>
          </a:bodyPr>
          <a:p>
            <a:pPr indent="0" algn="just">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（二）传球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双手胸前传球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双手头上传球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单手肩上传球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4700905" y="1671955"/>
            <a:ext cx="6299835" cy="2073910"/>
          </a:xfrm>
          <a:prstGeom prst="rect">
            <a:avLst/>
          </a:prstGeom>
        </p:spPr>
      </p:pic>
      <p:pic>
        <p:nvPicPr>
          <p:cNvPr id="7" name="图片 6"/>
          <p:cNvPicPr>
            <a:picLocks noChangeAspect="1"/>
          </p:cNvPicPr>
          <p:nvPr/>
        </p:nvPicPr>
        <p:blipFill>
          <a:blip r:embed="rId3"/>
          <a:stretch>
            <a:fillRect/>
          </a:stretch>
        </p:blipFill>
        <p:spPr>
          <a:xfrm>
            <a:off x="598805" y="3986530"/>
            <a:ext cx="5467985" cy="1933575"/>
          </a:xfrm>
          <a:prstGeom prst="rect">
            <a:avLst/>
          </a:prstGeom>
        </p:spPr>
      </p:pic>
      <p:pic>
        <p:nvPicPr>
          <p:cNvPr id="8" name="图片 7"/>
          <p:cNvPicPr>
            <a:picLocks noChangeAspect="1"/>
          </p:cNvPicPr>
          <p:nvPr/>
        </p:nvPicPr>
        <p:blipFill>
          <a:blip r:embed="rId4"/>
          <a:stretch>
            <a:fillRect/>
          </a:stretch>
        </p:blipFill>
        <p:spPr>
          <a:xfrm>
            <a:off x="6066790" y="3930015"/>
            <a:ext cx="5569585" cy="1971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lef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1056005" y="1303020"/>
            <a:ext cx="10080000" cy="457200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（三）接球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mj-lt"/>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分为</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单手接球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双手接球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。接球时，眼睛要注视来球，手臂迎球伸出，手指自然分开，手掌对球。当球接触手指时，屈肘，手臂后引，缓冲来球力量。</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3. 传接球练习方法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持球：</a:t>
            </a: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徒手模仿持球动作，反复体会持球动作。两人持一球。</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rPr>
              <a:t>接球：拿放在地面上或同伴手里的球，原地接不同方向的来球。</a:t>
            </a:r>
            <a:endParaRPr lang="zh-CN" altLang="en-US" sz="16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对墙连续传接球。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二人原地多种方式传接球。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四角移动传接球。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二传一抢。</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二人行进间传接球推进。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三人“8”字围绕传接球推进。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2297" name="Picture 3"/>
          <p:cNvPicPr>
            <a:picLocks noChangeAspect="1"/>
          </p:cNvPicPr>
          <p:nvPr/>
        </p:nvPicPr>
        <p:blipFill>
          <a:blip r:embed="rId2"/>
          <a:stretch>
            <a:fillRect/>
          </a:stretch>
        </p:blipFill>
        <p:spPr>
          <a:xfrm>
            <a:off x="7869555" y="4217670"/>
            <a:ext cx="2915920" cy="1891030"/>
          </a:xfrm>
          <a:prstGeom prst="rect">
            <a:avLst/>
          </a:prstGeom>
          <a:noFill/>
          <a:ln w="9525">
            <a:noFill/>
          </a:ln>
        </p:spPr>
      </p:pic>
      <p:pic>
        <p:nvPicPr>
          <p:cNvPr id="12298" name="Picture 4"/>
          <p:cNvPicPr>
            <a:picLocks noChangeAspect="1"/>
          </p:cNvPicPr>
          <p:nvPr/>
        </p:nvPicPr>
        <p:blipFill>
          <a:blip r:embed="rId3"/>
          <a:stretch>
            <a:fillRect/>
          </a:stretch>
        </p:blipFill>
        <p:spPr>
          <a:xfrm>
            <a:off x="7869555" y="2259648"/>
            <a:ext cx="2916238" cy="18621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1056640" y="1522730"/>
            <a:ext cx="10080000" cy="1115060"/>
          </a:xfrm>
          <a:prstGeom prst="rect">
            <a:avLst/>
          </a:prstGeom>
          <a:noFill/>
          <a:ln w="9525">
            <a:noFill/>
          </a:ln>
        </p:spPr>
        <p:txBody>
          <a:bodyPr wrap="square" anchor="t">
            <a:spAutoFit/>
          </a:bodyPr>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（一）原地单手肩上投篮</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原地单手肩上投篮是最基本的投篮方法，它是行进间投篮和跳起投篮技术的基础，是比赛中最常用的投篮方法。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403090" y="95758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三、投篮技术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13318" name="Picture 10"/>
          <p:cNvPicPr>
            <a:picLocks noChangeAspect="1"/>
          </p:cNvPicPr>
          <p:nvPr/>
        </p:nvPicPr>
        <p:blipFill>
          <a:blip r:embed="rId2"/>
          <a:stretch>
            <a:fillRect/>
          </a:stretch>
        </p:blipFill>
        <p:spPr>
          <a:xfrm>
            <a:off x="1576705" y="3086735"/>
            <a:ext cx="4418330" cy="2822575"/>
          </a:xfrm>
          <a:prstGeom prst="rect">
            <a:avLst/>
          </a:prstGeom>
          <a:noFill/>
          <a:ln w="9525">
            <a:noFill/>
          </a:ln>
        </p:spPr>
      </p:pic>
      <p:pic>
        <p:nvPicPr>
          <p:cNvPr id="13319" name="Picture 11"/>
          <p:cNvPicPr>
            <a:picLocks noChangeAspect="1"/>
          </p:cNvPicPr>
          <p:nvPr/>
        </p:nvPicPr>
        <p:blipFill>
          <a:blip r:embed="rId3"/>
          <a:stretch>
            <a:fillRect/>
          </a:stretch>
        </p:blipFill>
        <p:spPr>
          <a:xfrm>
            <a:off x="6328410" y="3086735"/>
            <a:ext cx="4418330" cy="28225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1056005" y="1137920"/>
            <a:ext cx="10080000" cy="2066290"/>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（二）行进间单手肩上投篮</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行进间单手肩上投篮是比赛中广泛应用的一种投篮方法。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以右手投篮为例：当球在空中运行时，右脚向来球方向或投篮方向跨出一大步，同时接球。左脚向前跨出一小步，脚跟先着地。上体稍微后仰，并用力蹬地起跳，右腿屈膝，左脚蹬离地面，同时向前上方举球。腾空后，右臂向前上方伸展，腕、指动作同原地单手投篮。</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2371725" y="3388360"/>
            <a:ext cx="7448550"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1009777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 name="矩形 18"/>
          <p:cNvSpPr/>
          <p:nvPr/>
        </p:nvSpPr>
        <p:spPr>
          <a:xfrm>
            <a:off x="1056005" y="1382395"/>
            <a:ext cx="10080000" cy="1263015"/>
          </a:xfrm>
          <a:prstGeom prst="rect">
            <a:avLst/>
          </a:prstGeom>
          <a:noFill/>
          <a:ln w="9525">
            <a:noFill/>
          </a:ln>
        </p:spPr>
        <p:txBody>
          <a:bodyPr wrap="square" anchor="t">
            <a:spAutoFit/>
          </a:bodyPr>
          <a:p>
            <a:pPr indent="0" algn="just" fontAlgn="auto">
              <a:lnSpc>
                <a:spcPct val="15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（三）跳起投篮</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5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跳起投篮简称跳投，这里主要指跳起单手投篮，其出手动作与原地单手投篮基本相同，只是在动作结构上增加了跳起部分，投篮动作要在空中完成。</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3321" name="Picture 12"/>
          <p:cNvPicPr>
            <a:picLocks noChangeAspect="1"/>
          </p:cNvPicPr>
          <p:nvPr/>
        </p:nvPicPr>
        <p:blipFill>
          <a:blip r:embed="rId2"/>
          <a:stretch>
            <a:fillRect/>
          </a:stretch>
        </p:blipFill>
        <p:spPr>
          <a:xfrm>
            <a:off x="1256665" y="3481705"/>
            <a:ext cx="2957830" cy="1889760"/>
          </a:xfrm>
          <a:prstGeom prst="rect">
            <a:avLst/>
          </a:prstGeom>
          <a:noFill/>
          <a:ln w="9525">
            <a:noFill/>
          </a:ln>
        </p:spPr>
      </p:pic>
      <p:pic>
        <p:nvPicPr>
          <p:cNvPr id="13322" name="Picture 13"/>
          <p:cNvPicPr>
            <a:picLocks noChangeAspect="1"/>
          </p:cNvPicPr>
          <p:nvPr/>
        </p:nvPicPr>
        <p:blipFill>
          <a:blip r:embed="rId3"/>
          <a:stretch>
            <a:fillRect/>
          </a:stretch>
        </p:blipFill>
        <p:spPr>
          <a:xfrm>
            <a:off x="4650105" y="3481705"/>
            <a:ext cx="2955290" cy="1889760"/>
          </a:xfrm>
          <a:prstGeom prst="rect">
            <a:avLst/>
          </a:prstGeom>
          <a:noFill/>
          <a:ln w="9525">
            <a:noFill/>
          </a:ln>
        </p:spPr>
      </p:pic>
      <p:pic>
        <p:nvPicPr>
          <p:cNvPr id="13323" name="Picture 14"/>
          <p:cNvPicPr>
            <a:picLocks noChangeAspect="1"/>
          </p:cNvPicPr>
          <p:nvPr/>
        </p:nvPicPr>
        <p:blipFill>
          <a:blip r:embed="rId4"/>
          <a:stretch>
            <a:fillRect/>
          </a:stretch>
        </p:blipFill>
        <p:spPr>
          <a:xfrm>
            <a:off x="8041640" y="3481705"/>
            <a:ext cx="2922270" cy="18681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46150" y="1600200"/>
            <a:ext cx="10299700" cy="156337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（一）原地高运球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两腿微屈，五指自然张开，以手指、手掌按拍球的上部（掌心不触球），球的落点在脚外侧，高度及腰。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（二）原地低运球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两脚前后开立，两膝微屈降低重心，含胸直腰，运球手法、球的落点同高运球，高度及腰。</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933190" y="101092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四、运球技术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14342" name="Picture 2"/>
          <p:cNvPicPr>
            <a:picLocks noChangeAspect="1"/>
          </p:cNvPicPr>
          <p:nvPr/>
        </p:nvPicPr>
        <p:blipFill>
          <a:blip r:embed="rId2"/>
          <a:stretch>
            <a:fillRect/>
          </a:stretch>
        </p:blipFill>
        <p:spPr>
          <a:xfrm>
            <a:off x="2174875" y="3486785"/>
            <a:ext cx="3591560" cy="2292985"/>
          </a:xfrm>
          <a:prstGeom prst="rect">
            <a:avLst/>
          </a:prstGeom>
          <a:noFill/>
          <a:ln w="9525">
            <a:noFill/>
          </a:ln>
        </p:spPr>
      </p:pic>
      <p:sp>
        <p:nvSpPr>
          <p:cNvPr id="14343" name="矩形 1"/>
          <p:cNvSpPr/>
          <p:nvPr/>
        </p:nvSpPr>
        <p:spPr>
          <a:xfrm>
            <a:off x="3532505" y="5779453"/>
            <a:ext cx="716280" cy="306705"/>
          </a:xfrm>
          <a:prstGeom prst="rect">
            <a:avLst/>
          </a:prstGeom>
          <a:noFill/>
          <a:ln w="9525">
            <a:noFill/>
          </a:ln>
        </p:spPr>
        <p:txBody>
          <a:bodyPr wrap="none">
            <a:spAutoFit/>
          </a:bodyPr>
          <a:p>
            <a:r>
              <a:rPr lang="zh-CN" altLang="en-US" sz="1400" dirty="0">
                <a:latin typeface="微软雅黑" panose="020B0503020204020204" charset="-122"/>
                <a:ea typeface="微软雅黑" panose="020B0503020204020204" charset="-122"/>
              </a:rPr>
              <a:t>高运球</a:t>
            </a:r>
            <a:endParaRPr lang="zh-CN" altLang="en-US" sz="1400" dirty="0">
              <a:latin typeface="微软雅黑" panose="020B0503020204020204" charset="-122"/>
              <a:ea typeface="微软雅黑" panose="020B0503020204020204" charset="-122"/>
            </a:endParaRPr>
          </a:p>
        </p:txBody>
      </p:sp>
      <p:pic>
        <p:nvPicPr>
          <p:cNvPr id="14344" name="Picture 3"/>
          <p:cNvPicPr>
            <a:picLocks noChangeAspect="1"/>
          </p:cNvPicPr>
          <p:nvPr/>
        </p:nvPicPr>
        <p:blipFill>
          <a:blip r:embed="rId3"/>
          <a:stretch>
            <a:fillRect/>
          </a:stretch>
        </p:blipFill>
        <p:spPr>
          <a:xfrm>
            <a:off x="6636385" y="3488690"/>
            <a:ext cx="3590290" cy="2291080"/>
          </a:xfrm>
          <a:prstGeom prst="rect">
            <a:avLst/>
          </a:prstGeom>
          <a:noFill/>
          <a:ln w="9525">
            <a:noFill/>
          </a:ln>
        </p:spPr>
      </p:pic>
      <p:sp>
        <p:nvSpPr>
          <p:cNvPr id="14345" name="矩形 10"/>
          <p:cNvSpPr/>
          <p:nvPr/>
        </p:nvSpPr>
        <p:spPr>
          <a:xfrm>
            <a:off x="8073390" y="5779770"/>
            <a:ext cx="716280" cy="306705"/>
          </a:xfrm>
          <a:prstGeom prst="rect">
            <a:avLst/>
          </a:prstGeom>
          <a:noFill/>
          <a:ln w="9525">
            <a:noFill/>
          </a:ln>
        </p:spPr>
        <p:txBody>
          <a:bodyPr wrap="none">
            <a:spAutoFit/>
          </a:bodyPr>
          <a:p>
            <a:pPr algn="ctr"/>
            <a:r>
              <a:rPr lang="zh-CN" altLang="en-US" sz="1400" dirty="0">
                <a:latin typeface="微软雅黑" panose="020B0503020204020204" charset="-122"/>
                <a:ea typeface="微软雅黑" panose="020B0503020204020204" charset="-122"/>
              </a:rPr>
              <a:t>低运球</a:t>
            </a:r>
            <a:endParaRPr lang="zh-CN" altLang="en-US" sz="14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ppt_x</p:attrName>
                                        </p:attrNameLst>
                                      </p:cBhvr>
                                      <p:tavLst>
                                        <p:tav tm="0">
                                          <p:val>
                                            <p:strVal val="#ppt_x-#ppt_w*1.125000"/>
                                          </p:val>
                                        </p:tav>
                                        <p:tav tm="100000">
                                          <p:val>
                                            <p:strVal val="#ppt_x"/>
                                          </p:val>
                                        </p:tav>
                                      </p:tavLst>
                                    </p:anim>
                                    <p:animEffect transition="in" filter="wipe(right)">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348" name="矩形 2"/>
          <p:cNvSpPr/>
          <p:nvPr/>
        </p:nvSpPr>
        <p:spPr>
          <a:xfrm>
            <a:off x="5593239" y="3366135"/>
            <a:ext cx="1249680" cy="306705"/>
          </a:xfrm>
          <a:prstGeom prst="rect">
            <a:avLst/>
          </a:prstGeom>
          <a:noFill/>
          <a:ln w="9525">
            <a:noFill/>
          </a:ln>
        </p:spPr>
        <p:txBody>
          <a:bodyPr wrap="none">
            <a:spAutoFit/>
          </a:bodyPr>
          <a:p>
            <a:pPr algn="ctr"/>
            <a:r>
              <a:rPr lang="zh-CN" altLang="en-US" sz="1400" dirty="0">
                <a:latin typeface="微软雅黑" panose="020B0503020204020204" charset="-122"/>
                <a:ea typeface="微软雅黑" panose="020B0503020204020204" charset="-122"/>
              </a:rPr>
              <a:t>体前变向运球</a:t>
            </a:r>
            <a:endParaRPr lang="zh-CN" altLang="en-US" sz="1400" dirty="0">
              <a:latin typeface="微软雅黑" panose="020B0503020204020204" charset="-122"/>
              <a:ea typeface="微软雅黑" panose="020B0503020204020204" charset="-122"/>
            </a:endParaRPr>
          </a:p>
        </p:txBody>
      </p:sp>
      <p:pic>
        <p:nvPicPr>
          <p:cNvPr id="14349" name="Picture 6"/>
          <p:cNvPicPr>
            <a:picLocks noChangeAspect="1"/>
          </p:cNvPicPr>
          <p:nvPr/>
        </p:nvPicPr>
        <p:blipFill>
          <a:blip r:embed="rId2"/>
          <a:stretch>
            <a:fillRect/>
          </a:stretch>
        </p:blipFill>
        <p:spPr>
          <a:xfrm>
            <a:off x="853440" y="4022090"/>
            <a:ext cx="2512060" cy="1792605"/>
          </a:xfrm>
          <a:prstGeom prst="rect">
            <a:avLst/>
          </a:prstGeom>
          <a:noFill/>
          <a:ln w="9525">
            <a:noFill/>
          </a:ln>
        </p:spPr>
      </p:pic>
      <p:pic>
        <p:nvPicPr>
          <p:cNvPr id="14350" name="Picture 7"/>
          <p:cNvPicPr>
            <a:picLocks noChangeAspect="1"/>
          </p:cNvPicPr>
          <p:nvPr/>
        </p:nvPicPr>
        <p:blipFill>
          <a:blip r:embed="rId3"/>
          <a:stretch>
            <a:fillRect/>
          </a:stretch>
        </p:blipFill>
        <p:spPr>
          <a:xfrm>
            <a:off x="3529965" y="4022090"/>
            <a:ext cx="2513330" cy="1792605"/>
          </a:xfrm>
          <a:prstGeom prst="rect">
            <a:avLst/>
          </a:prstGeom>
          <a:noFill/>
          <a:ln w="9525">
            <a:noFill/>
          </a:ln>
        </p:spPr>
      </p:pic>
      <p:pic>
        <p:nvPicPr>
          <p:cNvPr id="14351" name="Picture 8"/>
          <p:cNvPicPr>
            <a:picLocks noChangeAspect="1"/>
          </p:cNvPicPr>
          <p:nvPr/>
        </p:nvPicPr>
        <p:blipFill>
          <a:blip r:embed="rId4"/>
          <a:stretch>
            <a:fillRect/>
          </a:stretch>
        </p:blipFill>
        <p:spPr>
          <a:xfrm>
            <a:off x="6184265" y="4020185"/>
            <a:ext cx="2522855" cy="1799590"/>
          </a:xfrm>
          <a:prstGeom prst="rect">
            <a:avLst/>
          </a:prstGeom>
          <a:noFill/>
          <a:ln w="9525">
            <a:noFill/>
          </a:ln>
        </p:spPr>
      </p:pic>
      <p:pic>
        <p:nvPicPr>
          <p:cNvPr id="14352" name="Picture 9"/>
          <p:cNvPicPr>
            <a:picLocks noChangeAspect="1"/>
          </p:cNvPicPr>
          <p:nvPr/>
        </p:nvPicPr>
        <p:blipFill>
          <a:blip r:embed="rId5"/>
          <a:stretch>
            <a:fillRect/>
          </a:stretch>
        </p:blipFill>
        <p:spPr>
          <a:xfrm>
            <a:off x="8826500" y="4022090"/>
            <a:ext cx="2514600" cy="1792605"/>
          </a:xfrm>
          <a:prstGeom prst="rect">
            <a:avLst/>
          </a:prstGeom>
          <a:noFill/>
          <a:ln w="9525">
            <a:noFill/>
          </a:ln>
        </p:spPr>
      </p:pic>
      <p:sp>
        <p:nvSpPr>
          <p:cNvPr id="14353" name="矩形 7"/>
          <p:cNvSpPr/>
          <p:nvPr/>
        </p:nvSpPr>
        <p:spPr>
          <a:xfrm>
            <a:off x="5543233" y="5962333"/>
            <a:ext cx="1071880" cy="306705"/>
          </a:xfrm>
          <a:prstGeom prst="rect">
            <a:avLst/>
          </a:prstGeom>
          <a:noFill/>
          <a:ln w="9525">
            <a:noFill/>
          </a:ln>
        </p:spPr>
        <p:txBody>
          <a:bodyPr wrap="none">
            <a:spAutoFit/>
          </a:bodyPr>
          <a:p>
            <a:r>
              <a:rPr lang="zh-CN" altLang="en-US" sz="1400" dirty="0">
                <a:latin typeface="微软雅黑" panose="020B0503020204020204" charset="-122"/>
                <a:ea typeface="微软雅黑" panose="020B0503020204020204" charset="-122"/>
              </a:rPr>
              <a:t>运球后转身</a:t>
            </a:r>
            <a:endParaRPr lang="zh-CN" altLang="en-US" sz="1400" dirty="0">
              <a:latin typeface="微软雅黑" panose="020B0503020204020204" charset="-122"/>
              <a:ea typeface="微软雅黑" panose="020B0503020204020204" charset="-122"/>
            </a:endParaRPr>
          </a:p>
        </p:txBody>
      </p:sp>
      <p:pic>
        <p:nvPicPr>
          <p:cNvPr id="2" name="Picture 4"/>
          <p:cNvPicPr>
            <a:picLocks noChangeAspect="1"/>
          </p:cNvPicPr>
          <p:nvPr/>
        </p:nvPicPr>
        <p:blipFill>
          <a:blip r:embed="rId6"/>
          <a:stretch>
            <a:fillRect/>
          </a:stretch>
        </p:blipFill>
        <p:spPr>
          <a:xfrm>
            <a:off x="3113405" y="1473835"/>
            <a:ext cx="2882900" cy="1840865"/>
          </a:xfrm>
          <a:prstGeom prst="rect">
            <a:avLst/>
          </a:prstGeom>
          <a:noFill/>
          <a:ln w="9525">
            <a:noFill/>
          </a:ln>
        </p:spPr>
      </p:pic>
      <p:pic>
        <p:nvPicPr>
          <p:cNvPr id="3" name="Picture 5"/>
          <p:cNvPicPr>
            <a:picLocks noChangeAspect="1"/>
          </p:cNvPicPr>
          <p:nvPr/>
        </p:nvPicPr>
        <p:blipFill>
          <a:blip r:embed="rId7"/>
          <a:stretch>
            <a:fillRect/>
          </a:stretch>
        </p:blipFill>
        <p:spPr>
          <a:xfrm>
            <a:off x="6481445" y="1473835"/>
            <a:ext cx="2882900" cy="18408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946150" y="1010920"/>
            <a:ext cx="10299700" cy="2221230"/>
            <a:chOff x="1490" y="1592"/>
            <a:chExt cx="16220" cy="3498"/>
          </a:xfrm>
        </p:grpSpPr>
        <p:sp>
          <p:nvSpPr>
            <p:cNvPr id="5123" name="矩形 18"/>
            <p:cNvSpPr/>
            <p:nvPr/>
          </p:nvSpPr>
          <p:spPr>
            <a:xfrm>
              <a:off x="1490" y="2520"/>
              <a:ext cx="16220" cy="2571"/>
            </a:xfrm>
            <a:prstGeom prst="rect">
              <a:avLst/>
            </a:prstGeom>
            <a:noFill/>
            <a:ln w="9525">
              <a:noFill/>
            </a:ln>
          </p:spPr>
          <p:txBody>
            <a:bodyPr wrap="square" anchor="t">
              <a:spAutoFit/>
            </a:bodyPr>
            <a:p>
              <a:pPr indent="0" algn="just">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（一）顺步（同侧步）突破技术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以左脚为中枢脚，从防守队员左侧突破。准备姿势与交叉步突破相同。突破时，左脚向内侧蹬地，右脚迅速向防守队员左侧跨出，上体稍右转，同时探肩，重心前移。在左脚离地前，用右手推拍球于右脚的侧前方。同时，左脚用力蹬地，加速超越对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6194" y="1592"/>
              <a:ext cx="7111"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五、持球突破技术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2" name="图片 1"/>
          <p:cNvPicPr>
            <a:picLocks noChangeAspect="1"/>
          </p:cNvPicPr>
          <p:nvPr/>
        </p:nvPicPr>
        <p:blipFill>
          <a:blip r:embed="rId2"/>
          <a:stretch>
            <a:fillRect/>
          </a:stretch>
        </p:blipFill>
        <p:spPr>
          <a:xfrm>
            <a:off x="1619250" y="3382010"/>
            <a:ext cx="8953500" cy="2790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rgbClr val="295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rgbClr val="FFC000"/>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46150" y="1303655"/>
            <a:ext cx="10299700" cy="1632585"/>
          </a:xfrm>
          <a:prstGeom prst="rect">
            <a:avLst/>
          </a:prstGeom>
          <a:noFill/>
          <a:ln w="9525">
            <a:noFill/>
          </a:ln>
        </p:spPr>
        <p:txBody>
          <a:bodyPr wrap="square" anchor="t">
            <a:spAutoFit/>
          </a:bodyPr>
          <a:p>
            <a:pPr indent="0" algn="just">
              <a:lnSpc>
                <a:spcPct val="15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（二）交叉步（异侧步）持球突破技术</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以左脚为中枢脚，从防守队员左侧突破。准备姿势与交叉步突破相同。突破时，左脚向内侧蹬地，右脚迅速向防守队员左侧跨出，上体稍右转，同时探肩，重心前移。在左脚离地前，用右手推拍球于右脚的侧前方。同时，左脚用力蹬地，加速超越对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1781810" y="3250565"/>
            <a:ext cx="8753475" cy="2724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barn(inVertical)">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933190" y="107188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六、防守技术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1" name="文本框 10"/>
          <p:cNvSpPr txBox="1"/>
          <p:nvPr/>
        </p:nvSpPr>
        <p:spPr>
          <a:xfrm>
            <a:off x="1056005" y="1685290"/>
            <a:ext cx="10080000" cy="730885"/>
          </a:xfrm>
          <a:prstGeom prst="rect">
            <a:avLst/>
          </a:prstGeom>
          <a:noFill/>
        </p:spPr>
        <p:txBody>
          <a:bodyPr wrap="square" rtlCol="0" anchor="t">
            <a:spAutoFit/>
          </a:bodyPr>
          <a:p>
            <a:pPr marL="342900" indent="-342900" algn="just">
              <a:lnSpc>
                <a:spcPct val="130000"/>
              </a:lnSpc>
              <a:buFont typeface="+mj-lt"/>
              <a:buAutoNum type="arabicPeriod"/>
            </a:pPr>
            <a:r>
              <a:rPr lang="zh-CN" altLang="en-US" sz="1600" b="1"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防守有球队员技术：</a:t>
            </a:r>
            <a:r>
              <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防守有球队员技术由防守有球队员的位置与距离、防守姿势、移动步法和抢打球等环节组成（以人盯人防守为例） 。</a:t>
            </a:r>
            <a:endPar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p:txBody>
      </p:sp>
      <p:sp>
        <p:nvSpPr>
          <p:cNvPr id="15" name="矩形: 圆角 14"/>
          <p:cNvSpPr/>
          <p:nvPr>
            <p:custDataLst>
              <p:tags r:id="rId2"/>
            </p:custDataLst>
          </p:nvPr>
        </p:nvSpPr>
        <p:spPr>
          <a:xfrm>
            <a:off x="2187575" y="3266107"/>
            <a:ext cx="2290552" cy="2670599"/>
          </a:xfrm>
          <a:prstGeom prst="roundRect">
            <a:avLst>
              <a:gd name="adj" fmla="val 8595"/>
            </a:avLst>
          </a:prstGeom>
          <a:noFill/>
          <a:ln w="9525">
            <a:solidFill>
              <a:srgbClr val="295D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3"/>
            </p:custDataLst>
          </p:nvPr>
        </p:nvSpPr>
        <p:spPr>
          <a:xfrm>
            <a:off x="3014434" y="2925064"/>
            <a:ext cx="636835" cy="63683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1</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8" name="文本框 17"/>
          <p:cNvSpPr txBox="1"/>
          <p:nvPr>
            <p:custDataLst>
              <p:tags r:id="rId4"/>
            </p:custDataLst>
          </p:nvPr>
        </p:nvSpPr>
        <p:spPr>
          <a:xfrm>
            <a:off x="2244090" y="3745230"/>
            <a:ext cx="2169795" cy="337185"/>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30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rPr>
              <a:t>防守的位置与距离</a:t>
            </a:r>
            <a:endParaRPr kumimoji="0" lang="zh-CN" altLang="en-US" sz="1600" b="1" i="0" u="none" strike="noStrike" kern="1200" cap="none" spc="30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5"/>
            </p:custDataLst>
          </p:nvPr>
        </p:nvSpPr>
        <p:spPr>
          <a:xfrm>
            <a:off x="2314575" y="4119245"/>
            <a:ext cx="2056765" cy="1595120"/>
          </a:xfrm>
          <a:prstGeom prst="rect">
            <a:avLst/>
          </a:prstGeom>
          <a:noFill/>
        </p:spPr>
        <p:txBody>
          <a:bodyPr wrap="square" rtlCol="0">
            <a:normAutofit lnSpcReduction="100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rPr>
              <a:t>防守有球队员时，防守人应站在对手与球篮之间，使对方、自己和球篮保持在一条</a:t>
            </a:r>
            <a:endPar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rPr>
              <a:t>直线上。</a:t>
            </a:r>
            <a:endPar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endParaRPr>
          </a:p>
        </p:txBody>
      </p:sp>
      <p:sp>
        <p:nvSpPr>
          <p:cNvPr id="16" name="矩形: 圆角 15"/>
          <p:cNvSpPr/>
          <p:nvPr>
            <p:custDataLst>
              <p:tags r:id="rId6"/>
            </p:custDataLst>
          </p:nvPr>
        </p:nvSpPr>
        <p:spPr>
          <a:xfrm>
            <a:off x="4959936" y="3266107"/>
            <a:ext cx="2290552" cy="2670599"/>
          </a:xfrm>
          <a:prstGeom prst="roundRect">
            <a:avLst>
              <a:gd name="adj" fmla="val 8595"/>
            </a:avLst>
          </a:prstGeom>
          <a:noFill/>
          <a:ln w="9525">
            <a:solidFill>
              <a:srgbClr val="FF93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2"/>
          <p:cNvSpPr/>
          <p:nvPr>
            <p:custDataLst>
              <p:tags r:id="rId7"/>
            </p:custDataLst>
          </p:nvPr>
        </p:nvSpPr>
        <p:spPr>
          <a:xfrm>
            <a:off x="5786795" y="2925064"/>
            <a:ext cx="636835" cy="636835"/>
          </a:xfrm>
          <a:prstGeom prst="roundRect">
            <a:avLst/>
          </a:prstGeom>
          <a:solidFill>
            <a:srgbClr val="FF93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2</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0" name="文本框 19"/>
          <p:cNvSpPr txBox="1"/>
          <p:nvPr>
            <p:custDataLst>
              <p:tags r:id="rId8"/>
            </p:custDataLst>
          </p:nvPr>
        </p:nvSpPr>
        <p:spPr>
          <a:xfrm>
            <a:off x="5016500" y="3745230"/>
            <a:ext cx="2169795" cy="337185"/>
          </a:xfrm>
          <a:prstGeom prst="rect">
            <a:avLst/>
          </a:prstGeom>
          <a:noFill/>
        </p:spPr>
        <p:txBody>
          <a:bodyPr wrap="square" rtlCol="0" anchor="ctr">
            <a:spAutoFit/>
          </a:bodyPr>
          <a:lstStyle/>
          <a:p>
            <a:pPr algn="ctr">
              <a:defRPr/>
            </a:pPr>
            <a:r>
              <a:rPr lang="zh-CN" altLang="en-US" sz="1600" b="1" spc="300" dirty="0">
                <a:solidFill>
                  <a:schemeClr val="tx1">
                    <a:lumMod val="65000"/>
                    <a:lumOff val="35000"/>
                  </a:schemeClr>
                </a:solidFill>
                <a:latin typeface="微软雅黑" panose="020B0503020204020204" charset="-122"/>
                <a:ea typeface="微软雅黑" panose="020B0503020204020204" charset="-122"/>
              </a:rPr>
              <a:t>防守姿势</a:t>
            </a:r>
            <a:endParaRPr lang="zh-CN" altLang="en-US" sz="1600" b="1" spc="300" dirty="0">
              <a:solidFill>
                <a:schemeClr val="tx1">
                  <a:lumMod val="65000"/>
                  <a:lumOff val="35000"/>
                </a:schemeClr>
              </a:solidFill>
              <a:latin typeface="微软雅黑" panose="020B0503020204020204" charset="-122"/>
              <a:ea typeface="微软雅黑" panose="020B0503020204020204" charset="-122"/>
            </a:endParaRPr>
          </a:p>
        </p:txBody>
      </p:sp>
      <p:sp>
        <p:nvSpPr>
          <p:cNvPr id="36" name="文本框 35"/>
          <p:cNvSpPr txBox="1"/>
          <p:nvPr>
            <p:custDataLst>
              <p:tags r:id="rId9"/>
            </p:custDataLst>
          </p:nvPr>
        </p:nvSpPr>
        <p:spPr>
          <a:xfrm>
            <a:off x="5086985" y="4119245"/>
            <a:ext cx="2056765" cy="1594485"/>
          </a:xfrm>
          <a:prstGeom prst="rect">
            <a:avLst/>
          </a:prstGeom>
          <a:noFill/>
        </p:spPr>
        <p:txBody>
          <a:bodyPr wrap="square" rtlCol="0"/>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rPr>
              <a:t>防守姿势分为平步防守和斜步防守两种。</a:t>
            </a:r>
            <a:endPar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22" name="矩形: 圆角 16"/>
          <p:cNvSpPr/>
          <p:nvPr>
            <p:custDataLst>
              <p:tags r:id="rId10"/>
            </p:custDataLst>
          </p:nvPr>
        </p:nvSpPr>
        <p:spPr>
          <a:xfrm>
            <a:off x="7713873" y="3266107"/>
            <a:ext cx="2290552" cy="2670599"/>
          </a:xfrm>
          <a:prstGeom prst="roundRect">
            <a:avLst>
              <a:gd name="adj" fmla="val 8595"/>
            </a:avLst>
          </a:prstGeom>
          <a:noFill/>
          <a:ln w="9525">
            <a:solidFill>
              <a:srgbClr val="295D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3" name="矩形: 圆角 13"/>
          <p:cNvSpPr/>
          <p:nvPr>
            <p:custDataLst>
              <p:tags r:id="rId11"/>
            </p:custDataLst>
          </p:nvPr>
        </p:nvSpPr>
        <p:spPr>
          <a:xfrm>
            <a:off x="8540732" y="2925064"/>
            <a:ext cx="636835" cy="636835"/>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3</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5" name="文本框 24"/>
          <p:cNvSpPr txBox="1"/>
          <p:nvPr>
            <p:custDataLst>
              <p:tags r:id="rId12"/>
            </p:custDataLst>
          </p:nvPr>
        </p:nvSpPr>
        <p:spPr>
          <a:xfrm>
            <a:off x="7770495" y="3745230"/>
            <a:ext cx="2169795" cy="337185"/>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1600" b="1" spc="300">
                <a:solidFill>
                  <a:schemeClr val="tx1">
                    <a:lumMod val="65000"/>
                    <a:lumOff val="35000"/>
                  </a:schemeClr>
                </a:solidFill>
                <a:latin typeface="微软雅黑" panose="020B0503020204020204" charset="-122"/>
                <a:ea typeface="微软雅黑" panose="020B0503020204020204" charset="-122"/>
              </a:rPr>
              <a:t>移动步法</a:t>
            </a:r>
            <a:endParaRPr lang="zh-CN" altLang="en-US" sz="1600" b="1" spc="300">
              <a:solidFill>
                <a:schemeClr val="tx1">
                  <a:lumMod val="65000"/>
                  <a:lumOff val="35000"/>
                </a:schemeClr>
              </a:solidFill>
              <a:latin typeface="微软雅黑" panose="020B0503020204020204" charset="-122"/>
              <a:ea typeface="微软雅黑" panose="020B0503020204020204" charset="-122"/>
            </a:endParaRPr>
          </a:p>
        </p:txBody>
      </p:sp>
      <p:sp>
        <p:nvSpPr>
          <p:cNvPr id="32" name="文本框 31"/>
          <p:cNvSpPr txBox="1"/>
          <p:nvPr>
            <p:custDataLst>
              <p:tags r:id="rId13"/>
            </p:custDataLst>
          </p:nvPr>
        </p:nvSpPr>
        <p:spPr>
          <a:xfrm>
            <a:off x="7827010" y="4082415"/>
            <a:ext cx="2056765" cy="1594485"/>
          </a:xfrm>
          <a:prstGeom prst="rect">
            <a:avLst/>
          </a:prstGeom>
          <a:noFill/>
        </p:spPr>
        <p:txBody>
          <a:bodyPr wrap="square" rtlCol="0"/>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rPr>
              <a:t>防守有球队员的脚步动作与对手接球时所处的位置有直接关系。</a:t>
            </a:r>
            <a:endPar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056005" y="1372235"/>
            <a:ext cx="10080000" cy="410845"/>
          </a:xfrm>
          <a:prstGeom prst="rect">
            <a:avLst/>
          </a:prstGeom>
          <a:noFill/>
        </p:spPr>
        <p:txBody>
          <a:bodyPr wrap="square" rtlCol="0" anchor="t">
            <a:spAutoFit/>
          </a:bodyPr>
          <a:p>
            <a:pPr indent="0" algn="just">
              <a:lnSpc>
                <a:spcPct val="130000"/>
              </a:lnSpc>
              <a:buFont typeface="+mj-lt"/>
              <a:buNone/>
            </a:pPr>
            <a:r>
              <a:rPr lang="zh-CN" altLang="en-US" sz="1600" b="1"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2. 防守无球队员技术</a:t>
            </a:r>
            <a:endPar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p:txBody>
      </p:sp>
      <p:sp>
        <p:nvSpPr>
          <p:cNvPr id="15" name="矩形: 圆角 14"/>
          <p:cNvSpPr/>
          <p:nvPr>
            <p:custDataLst>
              <p:tags r:id="rId2"/>
            </p:custDataLst>
          </p:nvPr>
        </p:nvSpPr>
        <p:spPr>
          <a:xfrm>
            <a:off x="2911475" y="2764155"/>
            <a:ext cx="2645410" cy="2743835"/>
          </a:xfrm>
          <a:prstGeom prst="roundRect">
            <a:avLst>
              <a:gd name="adj" fmla="val 8595"/>
            </a:avLst>
          </a:prstGeom>
          <a:noFill/>
          <a:ln w="9525">
            <a:solidFill>
              <a:srgbClr val="295D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3"/>
            </p:custDataLst>
          </p:nvPr>
        </p:nvSpPr>
        <p:spPr>
          <a:xfrm>
            <a:off x="3851275" y="2463800"/>
            <a:ext cx="680085" cy="648970"/>
          </a:xfrm>
          <a:prstGeom prst="roundRect">
            <a:avLst/>
          </a:prstGeom>
          <a:solidFill>
            <a:srgbClr val="295DA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1</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8" name="文本框 17"/>
          <p:cNvSpPr txBox="1"/>
          <p:nvPr>
            <p:custDataLst>
              <p:tags r:id="rId4"/>
            </p:custDataLst>
          </p:nvPr>
        </p:nvSpPr>
        <p:spPr>
          <a:xfrm>
            <a:off x="2910840" y="3293110"/>
            <a:ext cx="2646045" cy="337185"/>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rPr>
              <a:t>防守无球队员技术分析</a:t>
            </a:r>
            <a:endParaRPr kumimoji="0" lang="zh-CN" altLang="en-US" sz="16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5"/>
            </p:custDataLst>
          </p:nvPr>
        </p:nvSpPr>
        <p:spPr>
          <a:xfrm>
            <a:off x="3054350" y="3639185"/>
            <a:ext cx="2197100" cy="1626235"/>
          </a:xfrm>
          <a:prstGeom prst="rect">
            <a:avLst/>
          </a:prstGeom>
          <a:noFill/>
        </p:spPr>
        <p:txBody>
          <a:bodyPr wrap="square" rtlCol="0" anchor="t" anchorCtr="0">
            <a:normAutofit lnSpcReduction="10000"/>
          </a:bodyPr>
          <a:lstStyle/>
          <a:p>
            <a:pPr marL="342900" marR="0" lvl="0" indent="-342900" algn="just" defTabSz="914400" rtl="0" eaLnBrk="1" fontAlgn="auto" latinLnBrk="0" hangingPunct="1">
              <a:lnSpc>
                <a:spcPct val="170000"/>
              </a:lnSpc>
              <a:spcBef>
                <a:spcPts val="0"/>
              </a:spcBef>
              <a:spcAft>
                <a:spcPts val="0"/>
              </a:spcAft>
              <a:buClrTx/>
              <a:buSzTx/>
              <a:buFont typeface="+mj-ea"/>
              <a:buAutoNum type="circleNumDbPlain"/>
              <a:defRPr/>
            </a:pPr>
            <a:r>
              <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rPr>
              <a:t>防守的位置与距离。</a:t>
            </a:r>
            <a:endPar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endParaRPr>
          </a:p>
          <a:p>
            <a:pPr marL="342900" marR="0" lvl="0" indent="-342900" algn="just" defTabSz="914400" rtl="0" eaLnBrk="1" fontAlgn="auto" latinLnBrk="0" hangingPunct="1">
              <a:lnSpc>
                <a:spcPct val="170000"/>
              </a:lnSpc>
              <a:spcBef>
                <a:spcPts val="0"/>
              </a:spcBef>
              <a:spcAft>
                <a:spcPts val="0"/>
              </a:spcAft>
              <a:buClrTx/>
              <a:buSzTx/>
              <a:buFont typeface="+mj-ea"/>
              <a:buAutoNum type="circleNumDbPlain"/>
              <a:defRPr/>
            </a:pPr>
            <a:r>
              <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rPr>
              <a:t>防守姿势。</a:t>
            </a:r>
            <a:endPar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endParaRPr>
          </a:p>
          <a:p>
            <a:pPr marL="342900" marR="0" lvl="0" indent="-342900" algn="just" defTabSz="914400" rtl="0" eaLnBrk="1" fontAlgn="auto" latinLnBrk="0" hangingPunct="1">
              <a:lnSpc>
                <a:spcPct val="170000"/>
              </a:lnSpc>
              <a:spcBef>
                <a:spcPts val="0"/>
              </a:spcBef>
              <a:spcAft>
                <a:spcPts val="0"/>
              </a:spcAft>
              <a:buClrTx/>
              <a:buSzTx/>
              <a:buFont typeface="+mj-ea"/>
              <a:buAutoNum type="circleNumDbPlain"/>
              <a:defRPr/>
            </a:pPr>
            <a:r>
              <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rPr>
              <a:t>移动步法。</a:t>
            </a:r>
            <a:endParaRPr kumimoji="0" lang="en-US" altLang="zh-CN" sz="1400" b="0" i="0" u="none" strike="noStrike" kern="1200" cap="none" spc="150" normalizeH="0" noProof="0" dirty="0">
              <a:ln>
                <a:noFill/>
              </a:ln>
              <a:solidFill>
                <a:schemeClr val="tx1">
                  <a:lumMod val="65000"/>
                  <a:lumOff val="35000"/>
                </a:schemeClr>
              </a:solidFill>
              <a:effectLst/>
              <a:uLnTx/>
              <a:uFillTx/>
              <a:latin typeface="微软雅黑" panose="020B0503020204020204" charset="-122"/>
              <a:ea typeface="微软雅黑" panose="020B0503020204020204" charset="-122"/>
            </a:endParaRPr>
          </a:p>
        </p:txBody>
      </p:sp>
      <p:sp>
        <p:nvSpPr>
          <p:cNvPr id="16" name="矩形: 圆角 15"/>
          <p:cNvSpPr/>
          <p:nvPr>
            <p:custDataLst>
              <p:tags r:id="rId6"/>
            </p:custDataLst>
          </p:nvPr>
        </p:nvSpPr>
        <p:spPr>
          <a:xfrm>
            <a:off x="6750685" y="2784475"/>
            <a:ext cx="2645410" cy="2743835"/>
          </a:xfrm>
          <a:prstGeom prst="roundRect">
            <a:avLst>
              <a:gd name="adj" fmla="val 8595"/>
            </a:avLst>
          </a:prstGeom>
          <a:noFill/>
          <a:ln w="9525">
            <a:solidFill>
              <a:srgbClr val="FF93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2"/>
          <p:cNvSpPr/>
          <p:nvPr>
            <p:custDataLst>
              <p:tags r:id="rId7"/>
            </p:custDataLst>
          </p:nvPr>
        </p:nvSpPr>
        <p:spPr>
          <a:xfrm>
            <a:off x="7690485" y="2484120"/>
            <a:ext cx="680085" cy="648970"/>
          </a:xfrm>
          <a:prstGeom prst="roundRect">
            <a:avLst/>
          </a:prstGeom>
          <a:solidFill>
            <a:srgbClr val="FF93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2</a:t>
            </a:r>
            <a:endParaRPr kumimoji="0" lang="en-US" altLang="zh-CN"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0" name="文本框 19"/>
          <p:cNvSpPr txBox="1"/>
          <p:nvPr>
            <p:custDataLst>
              <p:tags r:id="rId8"/>
            </p:custDataLst>
          </p:nvPr>
        </p:nvSpPr>
        <p:spPr>
          <a:xfrm>
            <a:off x="6815455" y="3313430"/>
            <a:ext cx="2581275" cy="337185"/>
          </a:xfrm>
          <a:prstGeom prst="rect">
            <a:avLst/>
          </a:prstGeom>
          <a:noFill/>
        </p:spPr>
        <p:txBody>
          <a:bodyPr wrap="square" rtlCol="0" anchor="ctr">
            <a:spAutoFit/>
          </a:bodyPr>
          <a:lstStyle/>
          <a:p>
            <a:pPr algn="just">
              <a:defRPr/>
            </a:pPr>
            <a:r>
              <a:rPr lang="zh-CN" altLang="en-US" sz="1600" b="1" spc="100" dirty="0">
                <a:solidFill>
                  <a:srgbClr val="1AA3AA"/>
                </a:solidFill>
                <a:uFillTx/>
                <a:latin typeface="微软雅黑" panose="020B0503020204020204" charset="-122"/>
                <a:ea typeface="微软雅黑" panose="020B0503020204020204" charset="-122"/>
              </a:rPr>
              <a:t>防守无球队员的动作方法</a:t>
            </a:r>
            <a:endParaRPr lang="zh-CN" altLang="en-US" sz="1600" b="1" spc="100" dirty="0">
              <a:solidFill>
                <a:srgbClr val="1AA3AA"/>
              </a:solidFill>
              <a:uFillTx/>
              <a:latin typeface="微软雅黑" panose="020B0503020204020204" charset="-122"/>
              <a:ea typeface="微软雅黑" panose="020B0503020204020204" charset="-122"/>
            </a:endParaRPr>
          </a:p>
        </p:txBody>
      </p:sp>
      <p:sp>
        <p:nvSpPr>
          <p:cNvPr id="36" name="文本框 35"/>
          <p:cNvSpPr txBox="1"/>
          <p:nvPr>
            <p:custDataLst>
              <p:tags r:id="rId9"/>
            </p:custDataLst>
          </p:nvPr>
        </p:nvSpPr>
        <p:spPr>
          <a:xfrm>
            <a:off x="6893560" y="3659505"/>
            <a:ext cx="2197100" cy="1625600"/>
          </a:xfrm>
          <a:prstGeom prst="rect">
            <a:avLst/>
          </a:prstGeom>
          <a:noFill/>
        </p:spPr>
        <p:txBody>
          <a:bodyPr wrap="square" rtlCol="0"/>
          <a:lstStyle/>
          <a:p>
            <a:pPr marL="0" marR="0" lvl="0" indent="0" algn="just" defTabSz="914400" rtl="0" eaLnBrk="1" fontAlgn="auto" latinLnBrk="0" hangingPunct="1">
              <a:lnSpc>
                <a:spcPct val="140000"/>
              </a:lnSpc>
              <a:spcBef>
                <a:spcPts val="0"/>
              </a:spcBef>
              <a:spcAft>
                <a:spcPts val="0"/>
              </a:spcAft>
              <a:buClrTx/>
              <a:buSzTx/>
              <a:buFontTx/>
              <a:buNone/>
              <a:defRPr/>
            </a:pPr>
            <a:r>
              <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rPr>
              <a:t>在比赛中，防守队员绝大部分时间是在防无球队员。多数情况下，无球队员的移动是组成进攻配合的关键。</a:t>
            </a:r>
            <a:endParaRPr kumimoji="0" lang="en-US" altLang="zh-CN" sz="1400" b="0" i="0" u="none" strike="noStrike" kern="1200" cap="none" spc="150" normalizeH="0" noProof="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1056005" y="1071880"/>
            <a:ext cx="10079990" cy="2880360"/>
            <a:chOff x="1663" y="1688"/>
            <a:chExt cx="15874" cy="4536"/>
          </a:xfrm>
        </p:grpSpPr>
        <p:sp>
          <p:nvSpPr>
            <p:cNvPr id="8" name="文本框 7"/>
            <p:cNvSpPr txBox="1"/>
            <p:nvPr/>
          </p:nvSpPr>
          <p:spPr>
            <a:xfrm>
              <a:off x="6194" y="1688"/>
              <a:ext cx="7111"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七、抢篮板球技术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11" name="文本框 10"/>
            <p:cNvSpPr txBox="1"/>
            <p:nvPr/>
          </p:nvSpPr>
          <p:spPr>
            <a:xfrm>
              <a:off x="1663" y="2654"/>
              <a:ext cx="15874" cy="3571"/>
            </a:xfrm>
            <a:prstGeom prst="rect">
              <a:avLst/>
            </a:prstGeom>
            <a:noFill/>
          </p:spPr>
          <p:txBody>
            <a:bodyPr wrap="square" rtlCol="0" anchor="t">
              <a:spAutoFit/>
            </a:bodyPr>
            <a:p>
              <a:pPr indent="444500" algn="just" fontAlgn="auto">
                <a:lnSpc>
                  <a:spcPct val="130000"/>
                </a:lnSpc>
                <a:spcBef>
                  <a:spcPts val="1000"/>
                </a:spcBef>
                <a:buFont typeface="+mj-lt"/>
                <a:buNone/>
                <a:extLst>
                  <a:ext uri="{35155182-B16C-46BC-9424-99874614C6A1}">
                    <wpsdc:indentchars xmlns:wpsdc="http://www.wps.cn/officeDocument/2017/drawingmlCustomData" val="200" checksum="909944644"/>
                  </a:ext>
                </a:extLst>
              </a:pPr>
              <a:r>
                <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抢篮板球是攻守转换的重要手段，是控制球权的重要方式，对比赛胜负有直接的影响，主要包括以下两个要点：</a:t>
              </a:r>
              <a:endPar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a:p>
              <a:pPr marL="720090" indent="-360045" algn="just" fontAlgn="auto">
                <a:lnSpc>
                  <a:spcPct val="130000"/>
                </a:lnSpc>
                <a:spcBef>
                  <a:spcPts val="1000"/>
                </a:spcBef>
                <a:buFont typeface="+mj-lt"/>
                <a:buAutoNum type="arabicPeriod"/>
              </a:pPr>
              <a:r>
                <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抢篮板球的关键是抢占位置，要设法抢占对手与球篮之间的位置。进攻要强调“冲抢”；防守要强调“挡抢”。</a:t>
              </a:r>
              <a:endPar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a:p>
              <a:pPr marL="720090" indent="-360045" algn="just" fontAlgn="auto">
                <a:lnSpc>
                  <a:spcPct val="130000"/>
                </a:lnSpc>
                <a:spcBef>
                  <a:spcPts val="1000"/>
                </a:spcBef>
                <a:buFont typeface="+mj-lt"/>
                <a:buAutoNum type="arabicPeriod"/>
              </a:pPr>
              <a:r>
                <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切忌对投篮球的反弹点判断不好，挡人抢位不积极；起跳不及时；抢球落地后，没有及时护球。</a:t>
              </a:r>
              <a:endParaRPr lang="zh-CN" altLang="en-US" sz="1600" spc="15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p:txBody>
        </p:sp>
      </p:grpSp>
      <p:pic>
        <p:nvPicPr>
          <p:cNvPr id="17416" name="图片 8"/>
          <p:cNvPicPr>
            <a:picLocks noChangeAspect="1"/>
          </p:cNvPicPr>
          <p:nvPr/>
        </p:nvPicPr>
        <p:blipFill>
          <a:blip r:embed="rId2"/>
          <a:stretch>
            <a:fillRect/>
          </a:stretch>
        </p:blipFill>
        <p:spPr>
          <a:xfrm>
            <a:off x="3740785" y="3869055"/>
            <a:ext cx="4900930" cy="246888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179830"/>
            <a:ext cx="10079990" cy="3660775"/>
          </a:xfrm>
          <a:prstGeom prst="rect">
            <a:avLst/>
          </a:prstGeom>
          <a:noFill/>
          <a:ln w="9525">
            <a:noFill/>
          </a:ln>
        </p:spPr>
        <p:txBody>
          <a:bodyPr wrap="square" anchor="t">
            <a:spAutoFit/>
          </a:bodyPr>
          <a:p>
            <a:pPr indent="0" algn="just" fontAlgn="auto">
              <a:lnSpc>
                <a:spcPct val="140000"/>
              </a:lnSpc>
              <a:spcBef>
                <a:spcPts val="500"/>
              </a:spcBef>
              <a:spcAft>
                <a:spcPts val="0"/>
              </a:spcAft>
              <a:buFont typeface="Wingdings" panose="05000000000000000000" charset="0"/>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一、篮球战术概念</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23850" indent="0" algn="just" fontAlgn="auto">
              <a:lnSpc>
                <a:spcPct val="140000"/>
              </a:lnSpc>
              <a:spcBef>
                <a:spcPts val="500"/>
              </a:spcBef>
              <a:spcAft>
                <a:spcPts val="0"/>
              </a:spcAft>
              <a:buFont typeface="+mj-ea"/>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篮球战术是指在比赛中为了战胜对手，队员个人技术的运用和队员之间相互协调的组织形式。</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mj-ea"/>
              <a:buNone/>
            </a:pPr>
            <a:r>
              <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rPr>
              <a:t>二、进攻战术基础配合</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mj-ea"/>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（一）传切配合：</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传切配合是队员利用传球和切入组成的简单配合。</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spcAft>
                <a:spcPts val="0"/>
              </a:spcAft>
              <a:buFont typeface="Arial" panose="020B0604020202020204" pitchFamily="34" charset="0"/>
              <a:buChar char="•"/>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配合方法：灰4 传球给灰5 后，立即摆脱对手黑4 向篮下切入，接灰5 的回传球上篮。</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spcAft>
                <a:spcPts val="0"/>
              </a:spcAft>
              <a:buFont typeface="Arial" panose="020B0604020202020204" pitchFamily="34" charset="0"/>
              <a:buChar char="•"/>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配合要点：切入队员要掌握好切入时机，利用好假动作和速度；传球队员注意用假动作吸引牵制对手。</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spcAft>
                <a:spcPts val="0"/>
              </a:spcAft>
              <a:buFont typeface="Arial" panose="020B0604020202020204" pitchFamily="34" charset="0"/>
              <a:buChar char="•"/>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易犯错误：切入时动作的突然性不够；切入时没有明显的动作、方向和速度的变化；持球队员给切入队员的传球不及时、不到位，隐蔽性不强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7256780" y="4465955"/>
            <a:ext cx="3147060" cy="2133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80">
                                          <p:stCondLst>
                                            <p:cond delay="0"/>
                                          </p:stCondLst>
                                        </p:cTn>
                                        <p:tgtEl>
                                          <p:spTgt spid="5123"/>
                                        </p:tgtEl>
                                      </p:cBhvr>
                                    </p:animEffect>
                                    <p:anim calcmode="lin" valueType="num">
                                      <p:cBhvr>
                                        <p:cTn id="8"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3"/>
                                        </p:tgtEl>
                                      </p:cBhvr>
                                      <p:to x="100000" y="60000"/>
                                    </p:animScale>
                                    <p:animScale>
                                      <p:cBhvr>
                                        <p:cTn id="14" dur="166" decel="50000">
                                          <p:stCondLst>
                                            <p:cond delay="676"/>
                                          </p:stCondLst>
                                        </p:cTn>
                                        <p:tgtEl>
                                          <p:spTgt spid="5123"/>
                                        </p:tgtEl>
                                      </p:cBhvr>
                                      <p:to x="100000" y="100000"/>
                                    </p:animScale>
                                    <p:animScale>
                                      <p:cBhvr>
                                        <p:cTn id="15" dur="26">
                                          <p:stCondLst>
                                            <p:cond delay="1312"/>
                                          </p:stCondLst>
                                        </p:cTn>
                                        <p:tgtEl>
                                          <p:spTgt spid="5123"/>
                                        </p:tgtEl>
                                      </p:cBhvr>
                                      <p:to x="100000" y="80000"/>
                                    </p:animScale>
                                    <p:animScale>
                                      <p:cBhvr>
                                        <p:cTn id="16" dur="166" decel="50000">
                                          <p:stCondLst>
                                            <p:cond delay="1338"/>
                                          </p:stCondLst>
                                        </p:cTn>
                                        <p:tgtEl>
                                          <p:spTgt spid="5123"/>
                                        </p:tgtEl>
                                      </p:cBhvr>
                                      <p:to x="100000" y="100000"/>
                                    </p:animScale>
                                    <p:animScale>
                                      <p:cBhvr>
                                        <p:cTn id="17" dur="26">
                                          <p:stCondLst>
                                            <p:cond delay="1642"/>
                                          </p:stCondLst>
                                        </p:cTn>
                                        <p:tgtEl>
                                          <p:spTgt spid="5123"/>
                                        </p:tgtEl>
                                      </p:cBhvr>
                                      <p:to x="100000" y="90000"/>
                                    </p:animScale>
                                    <p:animScale>
                                      <p:cBhvr>
                                        <p:cTn id="18" dur="166" decel="50000">
                                          <p:stCondLst>
                                            <p:cond delay="1668"/>
                                          </p:stCondLst>
                                        </p:cTn>
                                        <p:tgtEl>
                                          <p:spTgt spid="5123"/>
                                        </p:tgtEl>
                                      </p:cBhvr>
                                      <p:to x="100000" y="100000"/>
                                    </p:animScale>
                                    <p:animScale>
                                      <p:cBhvr>
                                        <p:cTn id="19" dur="26">
                                          <p:stCondLst>
                                            <p:cond delay="1808"/>
                                          </p:stCondLst>
                                        </p:cTn>
                                        <p:tgtEl>
                                          <p:spTgt spid="5123"/>
                                        </p:tgtEl>
                                      </p:cBhvr>
                                      <p:to x="100000" y="95000"/>
                                    </p:animScale>
                                    <p:animScale>
                                      <p:cBhvr>
                                        <p:cTn id="20" dur="166" decel="50000">
                                          <p:stCondLst>
                                            <p:cond delay="1834"/>
                                          </p:stCondLst>
                                        </p:cTn>
                                        <p:tgtEl>
                                          <p:spTgt spid="51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176020"/>
            <a:ext cx="10079990" cy="2285365"/>
          </a:xfrm>
          <a:prstGeom prst="rect">
            <a:avLst/>
          </a:prstGeom>
          <a:noFill/>
          <a:ln w="9525">
            <a:noFill/>
          </a:ln>
        </p:spPr>
        <p:txBody>
          <a:bodyPr wrap="square" anchor="t">
            <a:spAutoFit/>
          </a:bodyPr>
          <a:p>
            <a:pPr indent="0" algn="just" fontAlgn="auto">
              <a:lnSpc>
                <a:spcPct val="140000"/>
              </a:lnSpc>
              <a:spcBef>
                <a:spcPts val="500"/>
              </a:spcBef>
              <a:spcAft>
                <a:spcPts val="0"/>
              </a:spcAft>
              <a:buFont typeface="+mj-ea"/>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（二）突分配合：</a:t>
            </a: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突分配合是持球队员在突破过程中受到防守队员阻截时，及时将球传给无人防守或已摆脱防守的同伴为同伴创造进攻机会的配合方法。</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mj-ea"/>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（三）掩护配合：</a:t>
            </a: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掩护配合是进攻队员选择正确的位置，用自己的身体以合理的技术动作挡住同伴的防守队员的移动路线，使同伴借以摆脱防守，获得进攻机会的配合方法。</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spcAft>
                <a:spcPts val="0"/>
              </a:spcAft>
              <a:buFont typeface="+mj-ea"/>
              <a:buNone/>
            </a:pPr>
            <a:r>
              <a:rPr lang="zh-CN" altLang="en-US" sz="1600" b="1" spc="150" dirty="0">
                <a:solidFill>
                  <a:srgbClr val="545454"/>
                </a:solidFill>
                <a:uFillTx/>
                <a:latin typeface="微软雅黑" panose="020B0503020204020204" charset="-122"/>
                <a:ea typeface="微软雅黑" panose="020B0503020204020204" charset="-122"/>
                <a:sym typeface="微软雅黑" panose="020B0503020204020204" charset="-122"/>
              </a:rPr>
              <a:t>（四）策应配合：</a:t>
            </a:r>
            <a:r>
              <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rPr>
              <a:t>策应配合是进攻队员背对或侧对球篮接球后，以他作为枢纽，配合同伴的切入或掩护，形成的一种里应外合的配合方法。</a:t>
            </a:r>
            <a:endParaRPr lang="zh-CN" altLang="en-US" sz="1600" spc="1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2423160" y="3990340"/>
            <a:ext cx="3046095" cy="2012315"/>
          </a:xfrm>
          <a:prstGeom prst="rect">
            <a:avLst/>
          </a:prstGeom>
        </p:spPr>
      </p:pic>
      <p:pic>
        <p:nvPicPr>
          <p:cNvPr id="4" name="图片 3"/>
          <p:cNvPicPr>
            <a:picLocks noChangeAspect="1"/>
          </p:cNvPicPr>
          <p:nvPr/>
        </p:nvPicPr>
        <p:blipFill>
          <a:blip r:embed="rId3"/>
          <a:stretch>
            <a:fillRect/>
          </a:stretch>
        </p:blipFill>
        <p:spPr>
          <a:xfrm>
            <a:off x="7091680" y="3883025"/>
            <a:ext cx="3014345" cy="2167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80">
                                          <p:stCondLst>
                                            <p:cond delay="0"/>
                                          </p:stCondLst>
                                        </p:cTn>
                                        <p:tgtEl>
                                          <p:spTgt spid="5123"/>
                                        </p:tgtEl>
                                      </p:cBhvr>
                                    </p:animEffect>
                                    <p:anim calcmode="lin" valueType="num">
                                      <p:cBhvr>
                                        <p:cTn id="8"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3"/>
                                        </p:tgtEl>
                                      </p:cBhvr>
                                      <p:to x="100000" y="60000"/>
                                    </p:animScale>
                                    <p:animScale>
                                      <p:cBhvr>
                                        <p:cTn id="14" dur="166" decel="50000">
                                          <p:stCondLst>
                                            <p:cond delay="676"/>
                                          </p:stCondLst>
                                        </p:cTn>
                                        <p:tgtEl>
                                          <p:spTgt spid="5123"/>
                                        </p:tgtEl>
                                      </p:cBhvr>
                                      <p:to x="100000" y="100000"/>
                                    </p:animScale>
                                    <p:animScale>
                                      <p:cBhvr>
                                        <p:cTn id="15" dur="26">
                                          <p:stCondLst>
                                            <p:cond delay="1312"/>
                                          </p:stCondLst>
                                        </p:cTn>
                                        <p:tgtEl>
                                          <p:spTgt spid="5123"/>
                                        </p:tgtEl>
                                      </p:cBhvr>
                                      <p:to x="100000" y="80000"/>
                                    </p:animScale>
                                    <p:animScale>
                                      <p:cBhvr>
                                        <p:cTn id="16" dur="166" decel="50000">
                                          <p:stCondLst>
                                            <p:cond delay="1338"/>
                                          </p:stCondLst>
                                        </p:cTn>
                                        <p:tgtEl>
                                          <p:spTgt spid="5123"/>
                                        </p:tgtEl>
                                      </p:cBhvr>
                                      <p:to x="100000" y="100000"/>
                                    </p:animScale>
                                    <p:animScale>
                                      <p:cBhvr>
                                        <p:cTn id="17" dur="26">
                                          <p:stCondLst>
                                            <p:cond delay="1642"/>
                                          </p:stCondLst>
                                        </p:cTn>
                                        <p:tgtEl>
                                          <p:spTgt spid="5123"/>
                                        </p:tgtEl>
                                      </p:cBhvr>
                                      <p:to x="100000" y="90000"/>
                                    </p:animScale>
                                    <p:animScale>
                                      <p:cBhvr>
                                        <p:cTn id="18" dur="166" decel="50000">
                                          <p:stCondLst>
                                            <p:cond delay="1668"/>
                                          </p:stCondLst>
                                        </p:cTn>
                                        <p:tgtEl>
                                          <p:spTgt spid="5123"/>
                                        </p:tgtEl>
                                      </p:cBhvr>
                                      <p:to x="100000" y="100000"/>
                                    </p:animScale>
                                    <p:animScale>
                                      <p:cBhvr>
                                        <p:cTn id="19" dur="26">
                                          <p:stCondLst>
                                            <p:cond delay="1808"/>
                                          </p:stCondLst>
                                        </p:cTn>
                                        <p:tgtEl>
                                          <p:spTgt spid="5123"/>
                                        </p:tgtEl>
                                      </p:cBhvr>
                                      <p:to x="100000" y="95000"/>
                                    </p:animScale>
                                    <p:animScale>
                                      <p:cBhvr>
                                        <p:cTn id="20" dur="166" decel="50000">
                                          <p:stCondLst>
                                            <p:cond delay="1834"/>
                                          </p:stCondLst>
                                        </p:cTn>
                                        <p:tgtEl>
                                          <p:spTgt spid="51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田径基本技术教学理论与方法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933190" y="107188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三、防守战术基础配合</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nvGrpSpPr>
          <p:cNvPr id="38" name="组合 37"/>
          <p:cNvGrpSpPr/>
          <p:nvPr/>
        </p:nvGrpSpPr>
        <p:grpSpPr>
          <a:xfrm>
            <a:off x="3180080" y="1988820"/>
            <a:ext cx="6067425" cy="4491355"/>
            <a:chOff x="2918" y="2162"/>
            <a:chExt cx="8170" cy="8108"/>
          </a:xfrm>
        </p:grpSpPr>
        <p:sp>
          <p:nvSpPr>
            <p:cNvPr id="5" name="五边形 4"/>
            <p:cNvSpPr/>
            <p:nvPr>
              <p:custDataLst>
                <p:tags r:id="rId2"/>
              </p:custDataLst>
            </p:nvPr>
          </p:nvSpPr>
          <p:spPr>
            <a:xfrm flipH="1">
              <a:off x="3490" y="2621"/>
              <a:ext cx="3365" cy="955"/>
            </a:xfrm>
            <a:prstGeom prst="homePlate">
              <a:avLst/>
            </a:prstGeom>
            <a:solidFill>
              <a:srgbClr val="295DAB"/>
            </a:solidFill>
            <a:ln w="50800">
              <a:solidFill>
                <a:srgbClr val="3498DB">
                  <a:lumMod val="20000"/>
                  <a:lumOff val="80000"/>
                </a:srgbClr>
              </a:solidFill>
            </a:ln>
          </p:spPr>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3" name="五边形 2"/>
            <p:cNvSpPr/>
            <p:nvPr>
              <p:custDataLst>
                <p:tags r:id="rId3"/>
              </p:custDataLst>
            </p:nvPr>
          </p:nvSpPr>
          <p:spPr>
            <a:xfrm flipH="1">
              <a:off x="2918" y="4733"/>
              <a:ext cx="3937" cy="955"/>
            </a:xfrm>
            <a:prstGeom prst="homePlate">
              <a:avLst/>
            </a:prstGeom>
            <a:solidFill>
              <a:srgbClr val="FF9300"/>
            </a:solidFill>
            <a:ln w="50800">
              <a:solidFill>
                <a:srgbClr val="1AA3AA">
                  <a:lumMod val="20000"/>
                  <a:lumOff val="80000"/>
                </a:srgbClr>
              </a:solidFill>
            </a:ln>
          </p:spPr>
          <p:txBody>
            <a:bodyPr lIns="90000" tIns="46800" rIns="90000" bIns="46800" anchor="ctr">
              <a:normAutofit/>
            </a:bodyPr>
            <a:p>
              <a:pPr algn="ctr">
                <a:lnSpc>
                  <a:spcPct val="130000"/>
                </a:lnSpc>
              </a:pPr>
              <a:endParaRPr dirty="0">
                <a:latin typeface="微软雅黑" panose="020B0503020204020204" charset="-122"/>
                <a:ea typeface="微软雅黑" panose="020B0503020204020204" charset="-122"/>
              </a:endParaRPr>
            </a:p>
          </p:txBody>
        </p:sp>
        <p:sp>
          <p:nvSpPr>
            <p:cNvPr id="12" name="五边形 11"/>
            <p:cNvSpPr/>
            <p:nvPr>
              <p:custDataLst>
                <p:tags r:id="rId4"/>
              </p:custDataLst>
            </p:nvPr>
          </p:nvSpPr>
          <p:spPr>
            <a:xfrm>
              <a:off x="7110" y="3052"/>
              <a:ext cx="3365" cy="955"/>
            </a:xfrm>
            <a:prstGeom prst="homePlate">
              <a:avLst/>
            </a:prstGeom>
            <a:solidFill>
              <a:srgbClr val="FF9300"/>
            </a:solidFill>
            <a:ln w="50800">
              <a:solidFill>
                <a:srgbClr val="1F74AD">
                  <a:lumMod val="20000"/>
                  <a:lumOff val="80000"/>
                </a:srgbClr>
              </a:solidFill>
            </a:ln>
          </p:spPr>
          <p:txBody>
            <a:bodyPr lIns="90000" tIns="46800" rIns="90000" bIns="46800" anchor="ctr">
              <a:normAutofit/>
            </a:bodyPr>
            <a:p>
              <a:pPr algn="ctr">
                <a:lnSpc>
                  <a:spcPct val="130000"/>
                </a:lnSpc>
              </a:pPr>
              <a:endParaRPr>
                <a:solidFill>
                  <a:srgbClr val="FF0000"/>
                </a:solidFill>
                <a:latin typeface="微软雅黑" panose="020B0503020204020204" charset="-122"/>
                <a:ea typeface="微软雅黑" panose="020B0503020204020204" charset="-122"/>
              </a:endParaRPr>
            </a:p>
          </p:txBody>
        </p:sp>
        <p:sp>
          <p:nvSpPr>
            <p:cNvPr id="57" name="五边形 11"/>
            <p:cNvSpPr/>
            <p:nvPr>
              <p:custDataLst>
                <p:tags r:id="rId5"/>
              </p:custDataLst>
            </p:nvPr>
          </p:nvSpPr>
          <p:spPr>
            <a:xfrm>
              <a:off x="7110" y="5159"/>
              <a:ext cx="3978" cy="955"/>
            </a:xfrm>
            <a:prstGeom prst="homePlate">
              <a:avLst/>
            </a:prstGeom>
            <a:solidFill>
              <a:srgbClr val="295DAB"/>
            </a:solidFill>
            <a:ln w="50800">
              <a:solidFill>
                <a:srgbClr val="69A35B">
                  <a:lumMod val="20000"/>
                  <a:lumOff val="80000"/>
                </a:srgbClr>
              </a:solidFill>
            </a:ln>
          </p:spPr>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79" name="五边形 8"/>
            <p:cNvSpPr/>
            <p:nvPr>
              <p:custDataLst>
                <p:tags r:id="rId6"/>
              </p:custDataLst>
            </p:nvPr>
          </p:nvSpPr>
          <p:spPr>
            <a:xfrm flipH="1">
              <a:off x="3490" y="6870"/>
              <a:ext cx="3365" cy="955"/>
            </a:xfrm>
            <a:prstGeom prst="homePlate">
              <a:avLst/>
            </a:prstGeom>
            <a:solidFill>
              <a:srgbClr val="295DAB"/>
            </a:solidFill>
            <a:ln w="50800">
              <a:solidFill>
                <a:srgbClr val="9BBB59">
                  <a:lumMod val="20000"/>
                  <a:lumOff val="80000"/>
                </a:srgbClr>
              </a:solidFill>
            </a:ln>
          </p:spPr>
          <p:txBody>
            <a:bodyPr lIns="90000" tIns="46800" rIns="90000" bIns="46800" anchor="ctr">
              <a:normAutofit/>
            </a:bodyPr>
            <a:p>
              <a:pPr algn="ctr">
                <a:lnSpc>
                  <a:spcPct val="130000"/>
                </a:lnSpc>
              </a:pPr>
              <a:endParaRPr>
                <a:latin typeface="微软雅黑" panose="020B0503020204020204" charset="-122"/>
                <a:ea typeface="微软雅黑" panose="020B0503020204020204" charset="-122"/>
              </a:endParaRPr>
            </a:p>
          </p:txBody>
        </p:sp>
        <p:sp>
          <p:nvSpPr>
            <p:cNvPr id="15" name="任意多边形 14"/>
            <p:cNvSpPr/>
            <p:nvPr>
              <p:custDataLst>
                <p:tags r:id="rId7"/>
              </p:custDataLst>
            </p:nvPr>
          </p:nvSpPr>
          <p:spPr bwMode="auto">
            <a:xfrm>
              <a:off x="6799" y="2162"/>
              <a:ext cx="352" cy="7742"/>
            </a:xfrm>
            <a:custGeom>
              <a:avLst/>
              <a:gdLst>
                <a:gd name="T0" fmla="*/ 351 w 351"/>
                <a:gd name="T1" fmla="*/ 6436 h 6436"/>
                <a:gd name="T2" fmla="*/ 267 w 351"/>
                <a:gd name="T3" fmla="*/ 6436 h 6436"/>
                <a:gd name="T4" fmla="*/ 267 w 351"/>
                <a:gd name="T5" fmla="*/ 175 h 6436"/>
                <a:gd name="T6" fmla="*/ 267 w 351"/>
                <a:gd name="T7" fmla="*/ 175 h 6436"/>
                <a:gd name="T8" fmla="*/ 265 w 351"/>
                <a:gd name="T9" fmla="*/ 157 h 6436"/>
                <a:gd name="T10" fmla="*/ 259 w 351"/>
                <a:gd name="T11" fmla="*/ 140 h 6436"/>
                <a:gd name="T12" fmla="*/ 252 w 351"/>
                <a:gd name="T13" fmla="*/ 123 h 6436"/>
                <a:gd name="T14" fmla="*/ 241 w 351"/>
                <a:gd name="T15" fmla="*/ 110 h 6436"/>
                <a:gd name="T16" fmla="*/ 226 w 351"/>
                <a:gd name="T17" fmla="*/ 99 h 6436"/>
                <a:gd name="T18" fmla="*/ 211 w 351"/>
                <a:gd name="T19" fmla="*/ 90 h 6436"/>
                <a:gd name="T20" fmla="*/ 194 w 351"/>
                <a:gd name="T21" fmla="*/ 86 h 6436"/>
                <a:gd name="T22" fmla="*/ 175 w 351"/>
                <a:gd name="T23" fmla="*/ 84 h 6436"/>
                <a:gd name="T24" fmla="*/ 175 w 351"/>
                <a:gd name="T25" fmla="*/ 84 h 6436"/>
                <a:gd name="T26" fmla="*/ 157 w 351"/>
                <a:gd name="T27" fmla="*/ 86 h 6436"/>
                <a:gd name="T28" fmla="*/ 140 w 351"/>
                <a:gd name="T29" fmla="*/ 90 h 6436"/>
                <a:gd name="T30" fmla="*/ 123 w 351"/>
                <a:gd name="T31" fmla="*/ 99 h 6436"/>
                <a:gd name="T32" fmla="*/ 110 w 351"/>
                <a:gd name="T33" fmla="*/ 110 h 6436"/>
                <a:gd name="T34" fmla="*/ 99 w 351"/>
                <a:gd name="T35" fmla="*/ 123 h 6436"/>
                <a:gd name="T36" fmla="*/ 89 w 351"/>
                <a:gd name="T37" fmla="*/ 140 h 6436"/>
                <a:gd name="T38" fmla="*/ 84 w 351"/>
                <a:gd name="T39" fmla="*/ 157 h 6436"/>
                <a:gd name="T40" fmla="*/ 82 w 351"/>
                <a:gd name="T41" fmla="*/ 175 h 6436"/>
                <a:gd name="T42" fmla="*/ 82 w 351"/>
                <a:gd name="T43" fmla="*/ 6436 h 6436"/>
                <a:gd name="T44" fmla="*/ 0 w 351"/>
                <a:gd name="T45" fmla="*/ 6436 h 6436"/>
                <a:gd name="T46" fmla="*/ 0 w 351"/>
                <a:gd name="T47" fmla="*/ 175 h 6436"/>
                <a:gd name="T48" fmla="*/ 0 w 351"/>
                <a:gd name="T49" fmla="*/ 175 h 6436"/>
                <a:gd name="T50" fmla="*/ 2 w 351"/>
                <a:gd name="T51" fmla="*/ 157 h 6436"/>
                <a:gd name="T52" fmla="*/ 4 w 351"/>
                <a:gd name="T53" fmla="*/ 140 h 6436"/>
                <a:gd name="T54" fmla="*/ 7 w 351"/>
                <a:gd name="T55" fmla="*/ 123 h 6436"/>
                <a:gd name="T56" fmla="*/ 13 w 351"/>
                <a:gd name="T57" fmla="*/ 108 h 6436"/>
                <a:gd name="T58" fmla="*/ 20 w 351"/>
                <a:gd name="T59" fmla="*/ 91 h 6436"/>
                <a:gd name="T60" fmla="*/ 30 w 351"/>
                <a:gd name="T61" fmla="*/ 78 h 6436"/>
                <a:gd name="T62" fmla="*/ 39 w 351"/>
                <a:gd name="T63" fmla="*/ 63 h 6436"/>
                <a:gd name="T64" fmla="*/ 52 w 351"/>
                <a:gd name="T65" fmla="*/ 52 h 6436"/>
                <a:gd name="T66" fmla="*/ 63 w 351"/>
                <a:gd name="T67" fmla="*/ 41 h 6436"/>
                <a:gd name="T68" fmla="*/ 76 w 351"/>
                <a:gd name="T69" fmla="*/ 30 h 6436"/>
                <a:gd name="T70" fmla="*/ 91 w 351"/>
                <a:gd name="T71" fmla="*/ 22 h 6436"/>
                <a:gd name="T72" fmla="*/ 106 w 351"/>
                <a:gd name="T73" fmla="*/ 15 h 6436"/>
                <a:gd name="T74" fmla="*/ 123 w 351"/>
                <a:gd name="T75" fmla="*/ 9 h 6436"/>
                <a:gd name="T76" fmla="*/ 140 w 351"/>
                <a:gd name="T77" fmla="*/ 4 h 6436"/>
                <a:gd name="T78" fmla="*/ 157 w 351"/>
                <a:gd name="T79" fmla="*/ 2 h 6436"/>
                <a:gd name="T80" fmla="*/ 175 w 351"/>
                <a:gd name="T81" fmla="*/ 0 h 6436"/>
                <a:gd name="T82" fmla="*/ 175 w 351"/>
                <a:gd name="T83" fmla="*/ 0 h 6436"/>
                <a:gd name="T84" fmla="*/ 192 w 351"/>
                <a:gd name="T85" fmla="*/ 2 h 6436"/>
                <a:gd name="T86" fmla="*/ 211 w 351"/>
                <a:gd name="T87" fmla="*/ 4 h 6436"/>
                <a:gd name="T88" fmla="*/ 228 w 351"/>
                <a:gd name="T89" fmla="*/ 9 h 6436"/>
                <a:gd name="T90" fmla="*/ 242 w 351"/>
                <a:gd name="T91" fmla="*/ 15 h 6436"/>
                <a:gd name="T92" fmla="*/ 257 w 351"/>
                <a:gd name="T93" fmla="*/ 22 h 6436"/>
                <a:gd name="T94" fmla="*/ 272 w 351"/>
                <a:gd name="T95" fmla="*/ 30 h 6436"/>
                <a:gd name="T96" fmla="*/ 285 w 351"/>
                <a:gd name="T97" fmla="*/ 41 h 6436"/>
                <a:gd name="T98" fmla="*/ 298 w 351"/>
                <a:gd name="T99" fmla="*/ 52 h 6436"/>
                <a:gd name="T100" fmla="*/ 310 w 351"/>
                <a:gd name="T101" fmla="*/ 63 h 6436"/>
                <a:gd name="T102" fmla="*/ 319 w 351"/>
                <a:gd name="T103" fmla="*/ 78 h 6436"/>
                <a:gd name="T104" fmla="*/ 328 w 351"/>
                <a:gd name="T105" fmla="*/ 91 h 6436"/>
                <a:gd name="T106" fmla="*/ 336 w 351"/>
                <a:gd name="T107" fmla="*/ 108 h 6436"/>
                <a:gd name="T108" fmla="*/ 341 w 351"/>
                <a:gd name="T109" fmla="*/ 123 h 6436"/>
                <a:gd name="T110" fmla="*/ 347 w 351"/>
                <a:gd name="T111" fmla="*/ 140 h 6436"/>
                <a:gd name="T112" fmla="*/ 349 w 351"/>
                <a:gd name="T113" fmla="*/ 157 h 6436"/>
                <a:gd name="T114" fmla="*/ 351 w 351"/>
                <a:gd name="T115" fmla="*/ 175 h 6436"/>
                <a:gd name="T116" fmla="*/ 351 w 351"/>
                <a:gd name="T117" fmla="*/ 6436 h 6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1" h="6436">
                  <a:moveTo>
                    <a:pt x="351" y="6436"/>
                  </a:moveTo>
                  <a:lnTo>
                    <a:pt x="267" y="6436"/>
                  </a:lnTo>
                  <a:lnTo>
                    <a:pt x="267" y="175"/>
                  </a:lnTo>
                  <a:lnTo>
                    <a:pt x="267" y="175"/>
                  </a:lnTo>
                  <a:lnTo>
                    <a:pt x="265" y="157"/>
                  </a:lnTo>
                  <a:lnTo>
                    <a:pt x="259" y="140"/>
                  </a:lnTo>
                  <a:lnTo>
                    <a:pt x="252" y="123"/>
                  </a:lnTo>
                  <a:lnTo>
                    <a:pt x="241" y="110"/>
                  </a:lnTo>
                  <a:lnTo>
                    <a:pt x="226" y="99"/>
                  </a:lnTo>
                  <a:lnTo>
                    <a:pt x="211" y="90"/>
                  </a:lnTo>
                  <a:lnTo>
                    <a:pt x="194" y="86"/>
                  </a:lnTo>
                  <a:lnTo>
                    <a:pt x="175" y="84"/>
                  </a:lnTo>
                  <a:lnTo>
                    <a:pt x="175" y="84"/>
                  </a:lnTo>
                  <a:lnTo>
                    <a:pt x="157" y="86"/>
                  </a:lnTo>
                  <a:lnTo>
                    <a:pt x="140" y="90"/>
                  </a:lnTo>
                  <a:lnTo>
                    <a:pt x="123" y="99"/>
                  </a:lnTo>
                  <a:lnTo>
                    <a:pt x="110" y="110"/>
                  </a:lnTo>
                  <a:lnTo>
                    <a:pt x="99" y="123"/>
                  </a:lnTo>
                  <a:lnTo>
                    <a:pt x="89" y="140"/>
                  </a:lnTo>
                  <a:lnTo>
                    <a:pt x="84" y="157"/>
                  </a:lnTo>
                  <a:lnTo>
                    <a:pt x="82" y="175"/>
                  </a:lnTo>
                  <a:lnTo>
                    <a:pt x="82" y="6436"/>
                  </a:lnTo>
                  <a:lnTo>
                    <a:pt x="0" y="6436"/>
                  </a:lnTo>
                  <a:lnTo>
                    <a:pt x="0" y="175"/>
                  </a:lnTo>
                  <a:lnTo>
                    <a:pt x="0" y="175"/>
                  </a:lnTo>
                  <a:lnTo>
                    <a:pt x="2" y="157"/>
                  </a:lnTo>
                  <a:lnTo>
                    <a:pt x="4" y="140"/>
                  </a:lnTo>
                  <a:lnTo>
                    <a:pt x="7" y="123"/>
                  </a:lnTo>
                  <a:lnTo>
                    <a:pt x="13" y="108"/>
                  </a:lnTo>
                  <a:lnTo>
                    <a:pt x="20" y="91"/>
                  </a:lnTo>
                  <a:lnTo>
                    <a:pt x="30" y="78"/>
                  </a:lnTo>
                  <a:lnTo>
                    <a:pt x="39" y="63"/>
                  </a:lnTo>
                  <a:lnTo>
                    <a:pt x="52" y="52"/>
                  </a:lnTo>
                  <a:lnTo>
                    <a:pt x="63" y="41"/>
                  </a:lnTo>
                  <a:lnTo>
                    <a:pt x="76" y="30"/>
                  </a:lnTo>
                  <a:lnTo>
                    <a:pt x="91" y="22"/>
                  </a:lnTo>
                  <a:lnTo>
                    <a:pt x="106" y="15"/>
                  </a:lnTo>
                  <a:lnTo>
                    <a:pt x="123" y="9"/>
                  </a:lnTo>
                  <a:lnTo>
                    <a:pt x="140" y="4"/>
                  </a:lnTo>
                  <a:lnTo>
                    <a:pt x="157" y="2"/>
                  </a:lnTo>
                  <a:lnTo>
                    <a:pt x="175" y="0"/>
                  </a:lnTo>
                  <a:lnTo>
                    <a:pt x="175" y="0"/>
                  </a:lnTo>
                  <a:lnTo>
                    <a:pt x="192" y="2"/>
                  </a:lnTo>
                  <a:lnTo>
                    <a:pt x="211" y="4"/>
                  </a:lnTo>
                  <a:lnTo>
                    <a:pt x="228" y="9"/>
                  </a:lnTo>
                  <a:lnTo>
                    <a:pt x="242" y="15"/>
                  </a:lnTo>
                  <a:lnTo>
                    <a:pt x="257" y="22"/>
                  </a:lnTo>
                  <a:lnTo>
                    <a:pt x="272" y="30"/>
                  </a:lnTo>
                  <a:lnTo>
                    <a:pt x="285" y="41"/>
                  </a:lnTo>
                  <a:lnTo>
                    <a:pt x="298" y="52"/>
                  </a:lnTo>
                  <a:lnTo>
                    <a:pt x="310" y="63"/>
                  </a:lnTo>
                  <a:lnTo>
                    <a:pt x="319" y="78"/>
                  </a:lnTo>
                  <a:lnTo>
                    <a:pt x="328" y="91"/>
                  </a:lnTo>
                  <a:lnTo>
                    <a:pt x="336" y="108"/>
                  </a:lnTo>
                  <a:lnTo>
                    <a:pt x="341" y="123"/>
                  </a:lnTo>
                  <a:lnTo>
                    <a:pt x="347" y="140"/>
                  </a:lnTo>
                  <a:lnTo>
                    <a:pt x="349" y="157"/>
                  </a:lnTo>
                  <a:lnTo>
                    <a:pt x="351" y="175"/>
                  </a:lnTo>
                  <a:lnTo>
                    <a:pt x="351" y="6436"/>
                  </a:lnTo>
                  <a:close/>
                </a:path>
              </a:pathLst>
            </a:custGeom>
            <a:solidFill>
              <a:srgbClr val="4D576B"/>
            </a:solidFill>
            <a:ln w="9525">
              <a:noFill/>
              <a:round/>
            </a:ln>
          </p:spPr>
          <p:txBody>
            <a:bodyPr lIns="90000" tIns="46800" rIns="90000" bIns="46800" anchor="ctr">
              <a:normAutofit/>
            </a:bodyPr>
            <a:p>
              <a:pPr algn="ctr">
                <a:lnSpc>
                  <a:spcPct val="130000"/>
                </a:lnSpc>
              </a:pPr>
              <a:endParaRPr dirty="0">
                <a:latin typeface="微软雅黑" panose="020B0503020204020204" charset="-122"/>
                <a:ea typeface="微软雅黑" panose="020B0503020204020204" charset="-122"/>
              </a:endParaRPr>
            </a:p>
          </p:txBody>
        </p:sp>
        <p:sp>
          <p:nvSpPr>
            <p:cNvPr id="33" name="任意多边形 32"/>
            <p:cNvSpPr/>
            <p:nvPr>
              <p:custDataLst>
                <p:tags r:id="rId8"/>
              </p:custDataLst>
            </p:nvPr>
          </p:nvSpPr>
          <p:spPr bwMode="auto">
            <a:xfrm>
              <a:off x="10348" y="9168"/>
              <a:ext cx="306" cy="757"/>
            </a:xfrm>
            <a:custGeom>
              <a:avLst/>
              <a:gdLst>
                <a:gd name="T0" fmla="*/ 937 w 1176"/>
                <a:gd name="T1" fmla="*/ 1835 h 2904"/>
                <a:gd name="T2" fmla="*/ 1107 w 1176"/>
                <a:gd name="T3" fmla="*/ 1699 h 2904"/>
                <a:gd name="T4" fmla="*/ 1172 w 1176"/>
                <a:gd name="T5" fmla="*/ 1536 h 2904"/>
                <a:gd name="T6" fmla="*/ 1159 w 1176"/>
                <a:gd name="T7" fmla="*/ 1398 h 2904"/>
                <a:gd name="T8" fmla="*/ 1034 w 1176"/>
                <a:gd name="T9" fmla="*/ 1223 h 2904"/>
                <a:gd name="T10" fmla="*/ 860 w 1176"/>
                <a:gd name="T11" fmla="*/ 1120 h 2904"/>
                <a:gd name="T12" fmla="*/ 674 w 1176"/>
                <a:gd name="T13" fmla="*/ 1034 h 2904"/>
                <a:gd name="T14" fmla="*/ 965 w 1176"/>
                <a:gd name="T15" fmla="*/ 948 h 2904"/>
                <a:gd name="T16" fmla="*/ 1071 w 1176"/>
                <a:gd name="T17" fmla="*/ 844 h 2904"/>
                <a:gd name="T18" fmla="*/ 1135 w 1176"/>
                <a:gd name="T19" fmla="*/ 695 h 2904"/>
                <a:gd name="T20" fmla="*/ 1148 w 1176"/>
                <a:gd name="T21" fmla="*/ 530 h 2904"/>
                <a:gd name="T22" fmla="*/ 1107 w 1176"/>
                <a:gd name="T23" fmla="*/ 344 h 2904"/>
                <a:gd name="T24" fmla="*/ 1008 w 1176"/>
                <a:gd name="T25" fmla="*/ 185 h 2904"/>
                <a:gd name="T26" fmla="*/ 864 w 1176"/>
                <a:gd name="T27" fmla="*/ 68 h 2904"/>
                <a:gd name="T28" fmla="*/ 685 w 1176"/>
                <a:gd name="T29" fmla="*/ 6 h 2904"/>
                <a:gd name="T30" fmla="*/ 517 w 1176"/>
                <a:gd name="T31" fmla="*/ 6 h 2904"/>
                <a:gd name="T32" fmla="*/ 336 w 1176"/>
                <a:gd name="T33" fmla="*/ 66 h 2904"/>
                <a:gd name="T34" fmla="*/ 191 w 1176"/>
                <a:gd name="T35" fmla="*/ 181 h 2904"/>
                <a:gd name="T36" fmla="*/ 90 w 1176"/>
                <a:gd name="T37" fmla="*/ 338 h 2904"/>
                <a:gd name="T38" fmla="*/ 47 w 1176"/>
                <a:gd name="T39" fmla="*/ 525 h 2904"/>
                <a:gd name="T40" fmla="*/ 67 w 1176"/>
                <a:gd name="T41" fmla="*/ 695 h 2904"/>
                <a:gd name="T42" fmla="*/ 41 w 1176"/>
                <a:gd name="T43" fmla="*/ 823 h 2904"/>
                <a:gd name="T44" fmla="*/ 2 w 1176"/>
                <a:gd name="T45" fmla="*/ 975 h 2904"/>
                <a:gd name="T46" fmla="*/ 88 w 1176"/>
                <a:gd name="T47" fmla="*/ 1122 h 2904"/>
                <a:gd name="T48" fmla="*/ 11 w 1176"/>
                <a:gd name="T49" fmla="*/ 1374 h 2904"/>
                <a:gd name="T50" fmla="*/ 38 w 1176"/>
                <a:gd name="T51" fmla="*/ 1497 h 2904"/>
                <a:gd name="T52" fmla="*/ 138 w 1176"/>
                <a:gd name="T53" fmla="*/ 1549 h 2904"/>
                <a:gd name="T54" fmla="*/ 271 w 1176"/>
                <a:gd name="T55" fmla="*/ 1518 h 2904"/>
                <a:gd name="T56" fmla="*/ 293 w 1176"/>
                <a:gd name="T57" fmla="*/ 1753 h 2904"/>
                <a:gd name="T58" fmla="*/ 230 w 1176"/>
                <a:gd name="T59" fmla="*/ 2606 h 2904"/>
                <a:gd name="T60" fmla="*/ 82 w 1176"/>
                <a:gd name="T61" fmla="*/ 2671 h 2904"/>
                <a:gd name="T62" fmla="*/ 41 w 1176"/>
                <a:gd name="T63" fmla="*/ 2757 h 2904"/>
                <a:gd name="T64" fmla="*/ 56 w 1176"/>
                <a:gd name="T65" fmla="*/ 2839 h 2904"/>
                <a:gd name="T66" fmla="*/ 159 w 1176"/>
                <a:gd name="T67" fmla="*/ 2891 h 2904"/>
                <a:gd name="T68" fmla="*/ 375 w 1176"/>
                <a:gd name="T69" fmla="*/ 2900 h 2904"/>
                <a:gd name="T70" fmla="*/ 519 w 1176"/>
                <a:gd name="T71" fmla="*/ 2835 h 2904"/>
                <a:gd name="T72" fmla="*/ 588 w 1176"/>
                <a:gd name="T73" fmla="*/ 2712 h 2904"/>
                <a:gd name="T74" fmla="*/ 629 w 1176"/>
                <a:gd name="T75" fmla="*/ 2824 h 2904"/>
                <a:gd name="T76" fmla="*/ 732 w 1176"/>
                <a:gd name="T77" fmla="*/ 2876 h 2904"/>
                <a:gd name="T78" fmla="*/ 1032 w 1176"/>
                <a:gd name="T79" fmla="*/ 2871 h 2904"/>
                <a:gd name="T80" fmla="*/ 1099 w 1176"/>
                <a:gd name="T81" fmla="*/ 2816 h 2904"/>
                <a:gd name="T82" fmla="*/ 1084 w 1176"/>
                <a:gd name="T83" fmla="*/ 2718 h 2904"/>
                <a:gd name="T84" fmla="*/ 993 w 1176"/>
                <a:gd name="T85" fmla="*/ 2621 h 2904"/>
                <a:gd name="T86" fmla="*/ 330 w 1176"/>
                <a:gd name="T87" fmla="*/ 1346 h 2904"/>
                <a:gd name="T88" fmla="*/ 302 w 1176"/>
                <a:gd name="T89" fmla="*/ 1139 h 2904"/>
                <a:gd name="T90" fmla="*/ 474 w 1176"/>
                <a:gd name="T91" fmla="*/ 1029 h 2904"/>
                <a:gd name="T92" fmla="*/ 332 w 1176"/>
                <a:gd name="T93" fmla="*/ 1396 h 2904"/>
                <a:gd name="T94" fmla="*/ 502 w 1176"/>
                <a:gd name="T95" fmla="*/ 2283 h 2904"/>
                <a:gd name="T96" fmla="*/ 532 w 1176"/>
                <a:gd name="T97" fmla="*/ 2040 h 2904"/>
                <a:gd name="T98" fmla="*/ 573 w 1176"/>
                <a:gd name="T99" fmla="*/ 2008 h 2904"/>
                <a:gd name="T100" fmla="*/ 614 w 1176"/>
                <a:gd name="T101" fmla="*/ 2152 h 2904"/>
                <a:gd name="T102" fmla="*/ 601 w 1176"/>
                <a:gd name="T103" fmla="*/ 2667 h 2904"/>
                <a:gd name="T104" fmla="*/ 851 w 1176"/>
                <a:gd name="T105" fmla="*/ 1372 h 2904"/>
                <a:gd name="T106" fmla="*/ 926 w 1176"/>
                <a:gd name="T107" fmla="*/ 1447 h 2904"/>
                <a:gd name="T108" fmla="*/ 935 w 1176"/>
                <a:gd name="T109" fmla="*/ 1516 h 2904"/>
                <a:gd name="T110" fmla="*/ 844 w 1176"/>
                <a:gd name="T111" fmla="*/ 1607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6" h="2904">
                  <a:moveTo>
                    <a:pt x="834" y="2581"/>
                  </a:moveTo>
                  <a:lnTo>
                    <a:pt x="814" y="1883"/>
                  </a:lnTo>
                  <a:lnTo>
                    <a:pt x="814" y="1883"/>
                  </a:lnTo>
                  <a:lnTo>
                    <a:pt x="831" y="1878"/>
                  </a:lnTo>
                  <a:lnTo>
                    <a:pt x="875" y="1863"/>
                  </a:lnTo>
                  <a:lnTo>
                    <a:pt x="905" y="1850"/>
                  </a:lnTo>
                  <a:lnTo>
                    <a:pt x="937" y="1835"/>
                  </a:lnTo>
                  <a:lnTo>
                    <a:pt x="972" y="1816"/>
                  </a:lnTo>
                  <a:lnTo>
                    <a:pt x="1008" y="1792"/>
                  </a:lnTo>
                  <a:lnTo>
                    <a:pt x="1043" y="1766"/>
                  </a:lnTo>
                  <a:lnTo>
                    <a:pt x="1060" y="1751"/>
                  </a:lnTo>
                  <a:lnTo>
                    <a:pt x="1077" y="1734"/>
                  </a:lnTo>
                  <a:lnTo>
                    <a:pt x="1092" y="1717"/>
                  </a:lnTo>
                  <a:lnTo>
                    <a:pt x="1107" y="1699"/>
                  </a:lnTo>
                  <a:lnTo>
                    <a:pt x="1120" y="1680"/>
                  </a:lnTo>
                  <a:lnTo>
                    <a:pt x="1133" y="1659"/>
                  </a:lnTo>
                  <a:lnTo>
                    <a:pt x="1144" y="1637"/>
                  </a:lnTo>
                  <a:lnTo>
                    <a:pt x="1153" y="1613"/>
                  </a:lnTo>
                  <a:lnTo>
                    <a:pt x="1163" y="1589"/>
                  </a:lnTo>
                  <a:lnTo>
                    <a:pt x="1168" y="1564"/>
                  </a:lnTo>
                  <a:lnTo>
                    <a:pt x="1172" y="1536"/>
                  </a:lnTo>
                  <a:lnTo>
                    <a:pt x="1176" y="1508"/>
                  </a:lnTo>
                  <a:lnTo>
                    <a:pt x="1176" y="1478"/>
                  </a:lnTo>
                  <a:lnTo>
                    <a:pt x="1174" y="1447"/>
                  </a:lnTo>
                  <a:lnTo>
                    <a:pt x="1174" y="1447"/>
                  </a:lnTo>
                  <a:lnTo>
                    <a:pt x="1170" y="1434"/>
                  </a:lnTo>
                  <a:lnTo>
                    <a:pt x="1166" y="1419"/>
                  </a:lnTo>
                  <a:lnTo>
                    <a:pt x="1159" y="1398"/>
                  </a:lnTo>
                  <a:lnTo>
                    <a:pt x="1150" y="1376"/>
                  </a:lnTo>
                  <a:lnTo>
                    <a:pt x="1137" y="1348"/>
                  </a:lnTo>
                  <a:lnTo>
                    <a:pt x="1120" y="1318"/>
                  </a:lnTo>
                  <a:lnTo>
                    <a:pt x="1097" y="1288"/>
                  </a:lnTo>
                  <a:lnTo>
                    <a:pt x="1069" y="1254"/>
                  </a:lnTo>
                  <a:lnTo>
                    <a:pt x="1053" y="1240"/>
                  </a:lnTo>
                  <a:lnTo>
                    <a:pt x="1034" y="1223"/>
                  </a:lnTo>
                  <a:lnTo>
                    <a:pt x="1015" y="1208"/>
                  </a:lnTo>
                  <a:lnTo>
                    <a:pt x="995" y="1191"/>
                  </a:lnTo>
                  <a:lnTo>
                    <a:pt x="970" y="1176"/>
                  </a:lnTo>
                  <a:lnTo>
                    <a:pt x="946" y="1161"/>
                  </a:lnTo>
                  <a:lnTo>
                    <a:pt x="920" y="1146"/>
                  </a:lnTo>
                  <a:lnTo>
                    <a:pt x="892" y="1133"/>
                  </a:lnTo>
                  <a:lnTo>
                    <a:pt x="860" y="1120"/>
                  </a:lnTo>
                  <a:lnTo>
                    <a:pt x="827" y="1109"/>
                  </a:lnTo>
                  <a:lnTo>
                    <a:pt x="793" y="1098"/>
                  </a:lnTo>
                  <a:lnTo>
                    <a:pt x="756" y="1087"/>
                  </a:lnTo>
                  <a:lnTo>
                    <a:pt x="715" y="1077"/>
                  </a:lnTo>
                  <a:lnTo>
                    <a:pt x="674" y="1070"/>
                  </a:lnTo>
                  <a:lnTo>
                    <a:pt x="674" y="1034"/>
                  </a:lnTo>
                  <a:lnTo>
                    <a:pt x="674" y="1034"/>
                  </a:lnTo>
                  <a:lnTo>
                    <a:pt x="724" y="1029"/>
                  </a:lnTo>
                  <a:lnTo>
                    <a:pt x="773" y="1021"/>
                  </a:lnTo>
                  <a:lnTo>
                    <a:pt x="821" y="1012"/>
                  </a:lnTo>
                  <a:lnTo>
                    <a:pt x="864" y="997"/>
                  </a:lnTo>
                  <a:lnTo>
                    <a:pt x="907" y="980"/>
                  </a:lnTo>
                  <a:lnTo>
                    <a:pt x="946" y="960"/>
                  </a:lnTo>
                  <a:lnTo>
                    <a:pt x="965" y="948"/>
                  </a:lnTo>
                  <a:lnTo>
                    <a:pt x="982" y="935"/>
                  </a:lnTo>
                  <a:lnTo>
                    <a:pt x="998" y="922"/>
                  </a:lnTo>
                  <a:lnTo>
                    <a:pt x="1015" y="909"/>
                  </a:lnTo>
                  <a:lnTo>
                    <a:pt x="1030" y="894"/>
                  </a:lnTo>
                  <a:lnTo>
                    <a:pt x="1045" y="878"/>
                  </a:lnTo>
                  <a:lnTo>
                    <a:pt x="1058" y="861"/>
                  </a:lnTo>
                  <a:lnTo>
                    <a:pt x="1071" y="844"/>
                  </a:lnTo>
                  <a:lnTo>
                    <a:pt x="1084" y="825"/>
                  </a:lnTo>
                  <a:lnTo>
                    <a:pt x="1096" y="807"/>
                  </a:lnTo>
                  <a:lnTo>
                    <a:pt x="1105" y="786"/>
                  </a:lnTo>
                  <a:lnTo>
                    <a:pt x="1114" y="764"/>
                  </a:lnTo>
                  <a:lnTo>
                    <a:pt x="1122" y="741"/>
                  </a:lnTo>
                  <a:lnTo>
                    <a:pt x="1129" y="719"/>
                  </a:lnTo>
                  <a:lnTo>
                    <a:pt x="1135" y="695"/>
                  </a:lnTo>
                  <a:lnTo>
                    <a:pt x="1140" y="670"/>
                  </a:lnTo>
                  <a:lnTo>
                    <a:pt x="1144" y="644"/>
                  </a:lnTo>
                  <a:lnTo>
                    <a:pt x="1148" y="616"/>
                  </a:lnTo>
                  <a:lnTo>
                    <a:pt x="1150" y="588"/>
                  </a:lnTo>
                  <a:lnTo>
                    <a:pt x="1150" y="560"/>
                  </a:lnTo>
                  <a:lnTo>
                    <a:pt x="1150" y="560"/>
                  </a:lnTo>
                  <a:lnTo>
                    <a:pt x="1148" y="530"/>
                  </a:lnTo>
                  <a:lnTo>
                    <a:pt x="1146" y="502"/>
                  </a:lnTo>
                  <a:lnTo>
                    <a:pt x="1144" y="474"/>
                  </a:lnTo>
                  <a:lnTo>
                    <a:pt x="1138" y="448"/>
                  </a:lnTo>
                  <a:lnTo>
                    <a:pt x="1133" y="420"/>
                  </a:lnTo>
                  <a:lnTo>
                    <a:pt x="1125" y="394"/>
                  </a:lnTo>
                  <a:lnTo>
                    <a:pt x="1116" y="368"/>
                  </a:lnTo>
                  <a:lnTo>
                    <a:pt x="1107" y="344"/>
                  </a:lnTo>
                  <a:lnTo>
                    <a:pt x="1096" y="318"/>
                  </a:lnTo>
                  <a:lnTo>
                    <a:pt x="1084" y="293"/>
                  </a:lnTo>
                  <a:lnTo>
                    <a:pt x="1071" y="271"/>
                  </a:lnTo>
                  <a:lnTo>
                    <a:pt x="1056" y="249"/>
                  </a:lnTo>
                  <a:lnTo>
                    <a:pt x="1041" y="226"/>
                  </a:lnTo>
                  <a:lnTo>
                    <a:pt x="1025" y="204"/>
                  </a:lnTo>
                  <a:lnTo>
                    <a:pt x="1008" y="185"/>
                  </a:lnTo>
                  <a:lnTo>
                    <a:pt x="989" y="165"/>
                  </a:lnTo>
                  <a:lnTo>
                    <a:pt x="970" y="146"/>
                  </a:lnTo>
                  <a:lnTo>
                    <a:pt x="952" y="129"/>
                  </a:lnTo>
                  <a:lnTo>
                    <a:pt x="931" y="112"/>
                  </a:lnTo>
                  <a:lnTo>
                    <a:pt x="909" y="96"/>
                  </a:lnTo>
                  <a:lnTo>
                    <a:pt x="887" y="81"/>
                  </a:lnTo>
                  <a:lnTo>
                    <a:pt x="864" y="68"/>
                  </a:lnTo>
                  <a:lnTo>
                    <a:pt x="840" y="55"/>
                  </a:lnTo>
                  <a:lnTo>
                    <a:pt x="816" y="43"/>
                  </a:lnTo>
                  <a:lnTo>
                    <a:pt x="791" y="34"/>
                  </a:lnTo>
                  <a:lnTo>
                    <a:pt x="765" y="25"/>
                  </a:lnTo>
                  <a:lnTo>
                    <a:pt x="739" y="17"/>
                  </a:lnTo>
                  <a:lnTo>
                    <a:pt x="713" y="12"/>
                  </a:lnTo>
                  <a:lnTo>
                    <a:pt x="685" y="6"/>
                  </a:lnTo>
                  <a:lnTo>
                    <a:pt x="657" y="2"/>
                  </a:lnTo>
                  <a:lnTo>
                    <a:pt x="629" y="0"/>
                  </a:lnTo>
                  <a:lnTo>
                    <a:pt x="601" y="0"/>
                  </a:lnTo>
                  <a:lnTo>
                    <a:pt x="601" y="0"/>
                  </a:lnTo>
                  <a:lnTo>
                    <a:pt x="573" y="0"/>
                  </a:lnTo>
                  <a:lnTo>
                    <a:pt x="545" y="2"/>
                  </a:lnTo>
                  <a:lnTo>
                    <a:pt x="517" y="6"/>
                  </a:lnTo>
                  <a:lnTo>
                    <a:pt x="489" y="12"/>
                  </a:lnTo>
                  <a:lnTo>
                    <a:pt x="463" y="17"/>
                  </a:lnTo>
                  <a:lnTo>
                    <a:pt x="437" y="25"/>
                  </a:lnTo>
                  <a:lnTo>
                    <a:pt x="411" y="34"/>
                  </a:lnTo>
                  <a:lnTo>
                    <a:pt x="385" y="43"/>
                  </a:lnTo>
                  <a:lnTo>
                    <a:pt x="360" y="55"/>
                  </a:lnTo>
                  <a:lnTo>
                    <a:pt x="336" y="66"/>
                  </a:lnTo>
                  <a:lnTo>
                    <a:pt x="314" y="81"/>
                  </a:lnTo>
                  <a:lnTo>
                    <a:pt x="291" y="94"/>
                  </a:lnTo>
                  <a:lnTo>
                    <a:pt x="269" y="111"/>
                  </a:lnTo>
                  <a:lnTo>
                    <a:pt x="248" y="125"/>
                  </a:lnTo>
                  <a:lnTo>
                    <a:pt x="228" y="144"/>
                  </a:lnTo>
                  <a:lnTo>
                    <a:pt x="209" y="163"/>
                  </a:lnTo>
                  <a:lnTo>
                    <a:pt x="191" y="181"/>
                  </a:lnTo>
                  <a:lnTo>
                    <a:pt x="174" y="202"/>
                  </a:lnTo>
                  <a:lnTo>
                    <a:pt x="157" y="222"/>
                  </a:lnTo>
                  <a:lnTo>
                    <a:pt x="142" y="243"/>
                  </a:lnTo>
                  <a:lnTo>
                    <a:pt x="127" y="267"/>
                  </a:lnTo>
                  <a:lnTo>
                    <a:pt x="114" y="290"/>
                  </a:lnTo>
                  <a:lnTo>
                    <a:pt x="101" y="314"/>
                  </a:lnTo>
                  <a:lnTo>
                    <a:pt x="90" y="338"/>
                  </a:lnTo>
                  <a:lnTo>
                    <a:pt x="80" y="362"/>
                  </a:lnTo>
                  <a:lnTo>
                    <a:pt x="71" y="389"/>
                  </a:lnTo>
                  <a:lnTo>
                    <a:pt x="64" y="415"/>
                  </a:lnTo>
                  <a:lnTo>
                    <a:pt x="58" y="443"/>
                  </a:lnTo>
                  <a:lnTo>
                    <a:pt x="52" y="469"/>
                  </a:lnTo>
                  <a:lnTo>
                    <a:pt x="51" y="497"/>
                  </a:lnTo>
                  <a:lnTo>
                    <a:pt x="47" y="525"/>
                  </a:lnTo>
                  <a:lnTo>
                    <a:pt x="47" y="555"/>
                  </a:lnTo>
                  <a:lnTo>
                    <a:pt x="47" y="555"/>
                  </a:lnTo>
                  <a:lnTo>
                    <a:pt x="49" y="585"/>
                  </a:lnTo>
                  <a:lnTo>
                    <a:pt x="51" y="613"/>
                  </a:lnTo>
                  <a:lnTo>
                    <a:pt x="54" y="641"/>
                  </a:lnTo>
                  <a:lnTo>
                    <a:pt x="60" y="669"/>
                  </a:lnTo>
                  <a:lnTo>
                    <a:pt x="67" y="695"/>
                  </a:lnTo>
                  <a:lnTo>
                    <a:pt x="77" y="721"/>
                  </a:lnTo>
                  <a:lnTo>
                    <a:pt x="88" y="745"/>
                  </a:lnTo>
                  <a:lnTo>
                    <a:pt x="99" y="769"/>
                  </a:lnTo>
                  <a:lnTo>
                    <a:pt x="99" y="769"/>
                  </a:lnTo>
                  <a:lnTo>
                    <a:pt x="77" y="784"/>
                  </a:lnTo>
                  <a:lnTo>
                    <a:pt x="58" y="803"/>
                  </a:lnTo>
                  <a:lnTo>
                    <a:pt x="41" y="823"/>
                  </a:lnTo>
                  <a:lnTo>
                    <a:pt x="26" y="844"/>
                  </a:lnTo>
                  <a:lnTo>
                    <a:pt x="15" y="868"/>
                  </a:lnTo>
                  <a:lnTo>
                    <a:pt x="8" y="894"/>
                  </a:lnTo>
                  <a:lnTo>
                    <a:pt x="2" y="920"/>
                  </a:lnTo>
                  <a:lnTo>
                    <a:pt x="0" y="948"/>
                  </a:lnTo>
                  <a:lnTo>
                    <a:pt x="0" y="948"/>
                  </a:lnTo>
                  <a:lnTo>
                    <a:pt x="2" y="975"/>
                  </a:lnTo>
                  <a:lnTo>
                    <a:pt x="6" y="1001"/>
                  </a:lnTo>
                  <a:lnTo>
                    <a:pt x="13" y="1025"/>
                  </a:lnTo>
                  <a:lnTo>
                    <a:pt x="24" y="1047"/>
                  </a:lnTo>
                  <a:lnTo>
                    <a:pt x="38" y="1068"/>
                  </a:lnTo>
                  <a:lnTo>
                    <a:pt x="52" y="1088"/>
                  </a:lnTo>
                  <a:lnTo>
                    <a:pt x="69" y="1105"/>
                  </a:lnTo>
                  <a:lnTo>
                    <a:pt x="88" y="1122"/>
                  </a:lnTo>
                  <a:lnTo>
                    <a:pt x="88" y="1122"/>
                  </a:lnTo>
                  <a:lnTo>
                    <a:pt x="69" y="1176"/>
                  </a:lnTo>
                  <a:lnTo>
                    <a:pt x="49" y="1234"/>
                  </a:lnTo>
                  <a:lnTo>
                    <a:pt x="30" y="1292"/>
                  </a:lnTo>
                  <a:lnTo>
                    <a:pt x="23" y="1320"/>
                  </a:lnTo>
                  <a:lnTo>
                    <a:pt x="15" y="1348"/>
                  </a:lnTo>
                  <a:lnTo>
                    <a:pt x="11" y="1374"/>
                  </a:lnTo>
                  <a:lnTo>
                    <a:pt x="8" y="1400"/>
                  </a:lnTo>
                  <a:lnTo>
                    <a:pt x="8" y="1424"/>
                  </a:lnTo>
                  <a:lnTo>
                    <a:pt x="11" y="1449"/>
                  </a:lnTo>
                  <a:lnTo>
                    <a:pt x="19" y="1469"/>
                  </a:lnTo>
                  <a:lnTo>
                    <a:pt x="24" y="1478"/>
                  </a:lnTo>
                  <a:lnTo>
                    <a:pt x="30" y="1488"/>
                  </a:lnTo>
                  <a:lnTo>
                    <a:pt x="38" y="1497"/>
                  </a:lnTo>
                  <a:lnTo>
                    <a:pt x="45" y="1506"/>
                  </a:lnTo>
                  <a:lnTo>
                    <a:pt x="54" y="1514"/>
                  </a:lnTo>
                  <a:lnTo>
                    <a:pt x="66" y="1521"/>
                  </a:lnTo>
                  <a:lnTo>
                    <a:pt x="66" y="1521"/>
                  </a:lnTo>
                  <a:lnTo>
                    <a:pt x="90" y="1534"/>
                  </a:lnTo>
                  <a:lnTo>
                    <a:pt x="116" y="1544"/>
                  </a:lnTo>
                  <a:lnTo>
                    <a:pt x="138" y="1549"/>
                  </a:lnTo>
                  <a:lnTo>
                    <a:pt x="163" y="1551"/>
                  </a:lnTo>
                  <a:lnTo>
                    <a:pt x="183" y="1549"/>
                  </a:lnTo>
                  <a:lnTo>
                    <a:pt x="204" y="1546"/>
                  </a:lnTo>
                  <a:lnTo>
                    <a:pt x="224" y="1542"/>
                  </a:lnTo>
                  <a:lnTo>
                    <a:pt x="241" y="1534"/>
                  </a:lnTo>
                  <a:lnTo>
                    <a:pt x="258" y="1527"/>
                  </a:lnTo>
                  <a:lnTo>
                    <a:pt x="271" y="1518"/>
                  </a:lnTo>
                  <a:lnTo>
                    <a:pt x="295" y="1501"/>
                  </a:lnTo>
                  <a:lnTo>
                    <a:pt x="308" y="1488"/>
                  </a:lnTo>
                  <a:lnTo>
                    <a:pt x="314" y="1484"/>
                  </a:lnTo>
                  <a:lnTo>
                    <a:pt x="314" y="1484"/>
                  </a:lnTo>
                  <a:lnTo>
                    <a:pt x="308" y="1549"/>
                  </a:lnTo>
                  <a:lnTo>
                    <a:pt x="301" y="1633"/>
                  </a:lnTo>
                  <a:lnTo>
                    <a:pt x="293" y="1753"/>
                  </a:lnTo>
                  <a:lnTo>
                    <a:pt x="286" y="1908"/>
                  </a:lnTo>
                  <a:lnTo>
                    <a:pt x="280" y="2100"/>
                  </a:lnTo>
                  <a:lnTo>
                    <a:pt x="276" y="2329"/>
                  </a:lnTo>
                  <a:lnTo>
                    <a:pt x="274" y="2600"/>
                  </a:lnTo>
                  <a:lnTo>
                    <a:pt x="274" y="2600"/>
                  </a:lnTo>
                  <a:lnTo>
                    <a:pt x="261" y="2600"/>
                  </a:lnTo>
                  <a:lnTo>
                    <a:pt x="230" y="2606"/>
                  </a:lnTo>
                  <a:lnTo>
                    <a:pt x="209" y="2609"/>
                  </a:lnTo>
                  <a:lnTo>
                    <a:pt x="187" y="2615"/>
                  </a:lnTo>
                  <a:lnTo>
                    <a:pt x="163" y="2624"/>
                  </a:lnTo>
                  <a:lnTo>
                    <a:pt x="138" y="2634"/>
                  </a:lnTo>
                  <a:lnTo>
                    <a:pt x="114" y="2647"/>
                  </a:lnTo>
                  <a:lnTo>
                    <a:pt x="92" y="2662"/>
                  </a:lnTo>
                  <a:lnTo>
                    <a:pt x="82" y="2671"/>
                  </a:lnTo>
                  <a:lnTo>
                    <a:pt x="73" y="2680"/>
                  </a:lnTo>
                  <a:lnTo>
                    <a:pt x="66" y="2690"/>
                  </a:lnTo>
                  <a:lnTo>
                    <a:pt x="58" y="2701"/>
                  </a:lnTo>
                  <a:lnTo>
                    <a:pt x="51" y="2714"/>
                  </a:lnTo>
                  <a:lnTo>
                    <a:pt x="47" y="2727"/>
                  </a:lnTo>
                  <a:lnTo>
                    <a:pt x="43" y="2742"/>
                  </a:lnTo>
                  <a:lnTo>
                    <a:pt x="41" y="2757"/>
                  </a:lnTo>
                  <a:lnTo>
                    <a:pt x="41" y="2772"/>
                  </a:lnTo>
                  <a:lnTo>
                    <a:pt x="41" y="2788"/>
                  </a:lnTo>
                  <a:lnTo>
                    <a:pt x="45" y="2807"/>
                  </a:lnTo>
                  <a:lnTo>
                    <a:pt x="51" y="2826"/>
                  </a:lnTo>
                  <a:lnTo>
                    <a:pt x="51" y="2826"/>
                  </a:lnTo>
                  <a:lnTo>
                    <a:pt x="51" y="2830"/>
                  </a:lnTo>
                  <a:lnTo>
                    <a:pt x="56" y="2839"/>
                  </a:lnTo>
                  <a:lnTo>
                    <a:pt x="66" y="2850"/>
                  </a:lnTo>
                  <a:lnTo>
                    <a:pt x="75" y="2858"/>
                  </a:lnTo>
                  <a:lnTo>
                    <a:pt x="84" y="2865"/>
                  </a:lnTo>
                  <a:lnTo>
                    <a:pt x="99" y="2872"/>
                  </a:lnTo>
                  <a:lnTo>
                    <a:pt x="116" y="2880"/>
                  </a:lnTo>
                  <a:lnTo>
                    <a:pt x="135" y="2886"/>
                  </a:lnTo>
                  <a:lnTo>
                    <a:pt x="159" y="2891"/>
                  </a:lnTo>
                  <a:lnTo>
                    <a:pt x="187" y="2897"/>
                  </a:lnTo>
                  <a:lnTo>
                    <a:pt x="219" y="2900"/>
                  </a:lnTo>
                  <a:lnTo>
                    <a:pt x="256" y="2902"/>
                  </a:lnTo>
                  <a:lnTo>
                    <a:pt x="297" y="2904"/>
                  </a:lnTo>
                  <a:lnTo>
                    <a:pt x="297" y="2904"/>
                  </a:lnTo>
                  <a:lnTo>
                    <a:pt x="340" y="2902"/>
                  </a:lnTo>
                  <a:lnTo>
                    <a:pt x="375" y="2900"/>
                  </a:lnTo>
                  <a:lnTo>
                    <a:pt x="407" y="2895"/>
                  </a:lnTo>
                  <a:lnTo>
                    <a:pt x="435" y="2889"/>
                  </a:lnTo>
                  <a:lnTo>
                    <a:pt x="459" y="2880"/>
                  </a:lnTo>
                  <a:lnTo>
                    <a:pt x="478" y="2871"/>
                  </a:lnTo>
                  <a:lnTo>
                    <a:pt x="495" y="2861"/>
                  </a:lnTo>
                  <a:lnTo>
                    <a:pt x="508" y="2848"/>
                  </a:lnTo>
                  <a:lnTo>
                    <a:pt x="519" y="2835"/>
                  </a:lnTo>
                  <a:lnTo>
                    <a:pt x="528" y="2820"/>
                  </a:lnTo>
                  <a:lnTo>
                    <a:pt x="536" y="2805"/>
                  </a:lnTo>
                  <a:lnTo>
                    <a:pt x="541" y="2788"/>
                  </a:lnTo>
                  <a:lnTo>
                    <a:pt x="549" y="2751"/>
                  </a:lnTo>
                  <a:lnTo>
                    <a:pt x="556" y="2712"/>
                  </a:lnTo>
                  <a:lnTo>
                    <a:pt x="588" y="2712"/>
                  </a:lnTo>
                  <a:lnTo>
                    <a:pt x="588" y="2712"/>
                  </a:lnTo>
                  <a:lnTo>
                    <a:pt x="590" y="2719"/>
                  </a:lnTo>
                  <a:lnTo>
                    <a:pt x="592" y="2738"/>
                  </a:lnTo>
                  <a:lnTo>
                    <a:pt x="599" y="2764"/>
                  </a:lnTo>
                  <a:lnTo>
                    <a:pt x="605" y="2779"/>
                  </a:lnTo>
                  <a:lnTo>
                    <a:pt x="610" y="2794"/>
                  </a:lnTo>
                  <a:lnTo>
                    <a:pt x="620" y="2809"/>
                  </a:lnTo>
                  <a:lnTo>
                    <a:pt x="629" y="2824"/>
                  </a:lnTo>
                  <a:lnTo>
                    <a:pt x="640" y="2839"/>
                  </a:lnTo>
                  <a:lnTo>
                    <a:pt x="653" y="2850"/>
                  </a:lnTo>
                  <a:lnTo>
                    <a:pt x="670" y="2861"/>
                  </a:lnTo>
                  <a:lnTo>
                    <a:pt x="687" y="2871"/>
                  </a:lnTo>
                  <a:lnTo>
                    <a:pt x="707" y="2874"/>
                  </a:lnTo>
                  <a:lnTo>
                    <a:pt x="732" y="2876"/>
                  </a:lnTo>
                  <a:lnTo>
                    <a:pt x="732" y="2876"/>
                  </a:lnTo>
                  <a:lnTo>
                    <a:pt x="786" y="2878"/>
                  </a:lnTo>
                  <a:lnTo>
                    <a:pt x="847" y="2882"/>
                  </a:lnTo>
                  <a:lnTo>
                    <a:pt x="913" y="2884"/>
                  </a:lnTo>
                  <a:lnTo>
                    <a:pt x="944" y="2882"/>
                  </a:lnTo>
                  <a:lnTo>
                    <a:pt x="976" y="2880"/>
                  </a:lnTo>
                  <a:lnTo>
                    <a:pt x="1006" y="2876"/>
                  </a:lnTo>
                  <a:lnTo>
                    <a:pt x="1032" y="2871"/>
                  </a:lnTo>
                  <a:lnTo>
                    <a:pt x="1054" y="2861"/>
                  </a:lnTo>
                  <a:lnTo>
                    <a:pt x="1066" y="2856"/>
                  </a:lnTo>
                  <a:lnTo>
                    <a:pt x="1073" y="2850"/>
                  </a:lnTo>
                  <a:lnTo>
                    <a:pt x="1082" y="2843"/>
                  </a:lnTo>
                  <a:lnTo>
                    <a:pt x="1088" y="2835"/>
                  </a:lnTo>
                  <a:lnTo>
                    <a:pt x="1094" y="2826"/>
                  </a:lnTo>
                  <a:lnTo>
                    <a:pt x="1099" y="2816"/>
                  </a:lnTo>
                  <a:lnTo>
                    <a:pt x="1101" y="2805"/>
                  </a:lnTo>
                  <a:lnTo>
                    <a:pt x="1101" y="2794"/>
                  </a:lnTo>
                  <a:lnTo>
                    <a:pt x="1101" y="2781"/>
                  </a:lnTo>
                  <a:lnTo>
                    <a:pt x="1099" y="2768"/>
                  </a:lnTo>
                  <a:lnTo>
                    <a:pt x="1099" y="2768"/>
                  </a:lnTo>
                  <a:lnTo>
                    <a:pt x="1092" y="2740"/>
                  </a:lnTo>
                  <a:lnTo>
                    <a:pt x="1084" y="2718"/>
                  </a:lnTo>
                  <a:lnTo>
                    <a:pt x="1075" y="2697"/>
                  </a:lnTo>
                  <a:lnTo>
                    <a:pt x="1064" y="2678"/>
                  </a:lnTo>
                  <a:lnTo>
                    <a:pt x="1053" y="2663"/>
                  </a:lnTo>
                  <a:lnTo>
                    <a:pt x="1040" y="2650"/>
                  </a:lnTo>
                  <a:lnTo>
                    <a:pt x="1025" y="2639"/>
                  </a:lnTo>
                  <a:lnTo>
                    <a:pt x="1010" y="2630"/>
                  </a:lnTo>
                  <a:lnTo>
                    <a:pt x="993" y="2621"/>
                  </a:lnTo>
                  <a:lnTo>
                    <a:pt x="974" y="2615"/>
                  </a:lnTo>
                  <a:lnTo>
                    <a:pt x="933" y="2604"/>
                  </a:lnTo>
                  <a:lnTo>
                    <a:pt x="834" y="2581"/>
                  </a:lnTo>
                  <a:lnTo>
                    <a:pt x="834" y="2581"/>
                  </a:lnTo>
                  <a:close/>
                  <a:moveTo>
                    <a:pt x="332" y="1396"/>
                  </a:moveTo>
                  <a:lnTo>
                    <a:pt x="332" y="1396"/>
                  </a:lnTo>
                  <a:lnTo>
                    <a:pt x="330" y="1346"/>
                  </a:lnTo>
                  <a:lnTo>
                    <a:pt x="327" y="1299"/>
                  </a:lnTo>
                  <a:lnTo>
                    <a:pt x="321" y="1254"/>
                  </a:lnTo>
                  <a:lnTo>
                    <a:pt x="314" y="1217"/>
                  </a:lnTo>
                  <a:lnTo>
                    <a:pt x="301" y="1161"/>
                  </a:lnTo>
                  <a:lnTo>
                    <a:pt x="295" y="1141"/>
                  </a:lnTo>
                  <a:lnTo>
                    <a:pt x="295" y="1141"/>
                  </a:lnTo>
                  <a:lnTo>
                    <a:pt x="302" y="1139"/>
                  </a:lnTo>
                  <a:lnTo>
                    <a:pt x="314" y="1133"/>
                  </a:lnTo>
                  <a:lnTo>
                    <a:pt x="338" y="1120"/>
                  </a:lnTo>
                  <a:lnTo>
                    <a:pt x="368" y="1101"/>
                  </a:lnTo>
                  <a:lnTo>
                    <a:pt x="398" y="1081"/>
                  </a:lnTo>
                  <a:lnTo>
                    <a:pt x="452" y="1045"/>
                  </a:lnTo>
                  <a:lnTo>
                    <a:pt x="474" y="1029"/>
                  </a:lnTo>
                  <a:lnTo>
                    <a:pt x="474" y="1029"/>
                  </a:lnTo>
                  <a:lnTo>
                    <a:pt x="442" y="1096"/>
                  </a:lnTo>
                  <a:lnTo>
                    <a:pt x="414" y="1161"/>
                  </a:lnTo>
                  <a:lnTo>
                    <a:pt x="390" y="1223"/>
                  </a:lnTo>
                  <a:lnTo>
                    <a:pt x="370" y="1279"/>
                  </a:lnTo>
                  <a:lnTo>
                    <a:pt x="342" y="1365"/>
                  </a:lnTo>
                  <a:lnTo>
                    <a:pt x="332" y="1396"/>
                  </a:lnTo>
                  <a:lnTo>
                    <a:pt x="332" y="1396"/>
                  </a:lnTo>
                  <a:close/>
                  <a:moveTo>
                    <a:pt x="601" y="2667"/>
                  </a:moveTo>
                  <a:lnTo>
                    <a:pt x="521" y="2667"/>
                  </a:lnTo>
                  <a:lnTo>
                    <a:pt x="521" y="2667"/>
                  </a:lnTo>
                  <a:lnTo>
                    <a:pt x="513" y="2566"/>
                  </a:lnTo>
                  <a:lnTo>
                    <a:pt x="506" y="2462"/>
                  </a:lnTo>
                  <a:lnTo>
                    <a:pt x="502" y="2342"/>
                  </a:lnTo>
                  <a:lnTo>
                    <a:pt x="502" y="2283"/>
                  </a:lnTo>
                  <a:lnTo>
                    <a:pt x="504" y="2223"/>
                  </a:lnTo>
                  <a:lnTo>
                    <a:pt x="508" y="2167"/>
                  </a:lnTo>
                  <a:lnTo>
                    <a:pt x="513" y="2117"/>
                  </a:lnTo>
                  <a:lnTo>
                    <a:pt x="517" y="2094"/>
                  </a:lnTo>
                  <a:lnTo>
                    <a:pt x="521" y="2074"/>
                  </a:lnTo>
                  <a:lnTo>
                    <a:pt x="526" y="2055"/>
                  </a:lnTo>
                  <a:lnTo>
                    <a:pt x="532" y="2040"/>
                  </a:lnTo>
                  <a:lnTo>
                    <a:pt x="539" y="2027"/>
                  </a:lnTo>
                  <a:lnTo>
                    <a:pt x="547" y="2018"/>
                  </a:lnTo>
                  <a:lnTo>
                    <a:pt x="556" y="2010"/>
                  </a:lnTo>
                  <a:lnTo>
                    <a:pt x="566" y="2007"/>
                  </a:lnTo>
                  <a:lnTo>
                    <a:pt x="566" y="2007"/>
                  </a:lnTo>
                  <a:lnTo>
                    <a:pt x="569" y="2007"/>
                  </a:lnTo>
                  <a:lnTo>
                    <a:pt x="573" y="2008"/>
                  </a:lnTo>
                  <a:lnTo>
                    <a:pt x="579" y="2012"/>
                  </a:lnTo>
                  <a:lnTo>
                    <a:pt x="584" y="2020"/>
                  </a:lnTo>
                  <a:lnTo>
                    <a:pt x="592" y="2033"/>
                  </a:lnTo>
                  <a:lnTo>
                    <a:pt x="597" y="2049"/>
                  </a:lnTo>
                  <a:lnTo>
                    <a:pt x="603" y="2076"/>
                  </a:lnTo>
                  <a:lnTo>
                    <a:pt x="609" y="2109"/>
                  </a:lnTo>
                  <a:lnTo>
                    <a:pt x="614" y="2152"/>
                  </a:lnTo>
                  <a:lnTo>
                    <a:pt x="616" y="2204"/>
                  </a:lnTo>
                  <a:lnTo>
                    <a:pt x="618" y="2270"/>
                  </a:lnTo>
                  <a:lnTo>
                    <a:pt x="618" y="2346"/>
                  </a:lnTo>
                  <a:lnTo>
                    <a:pt x="614" y="2438"/>
                  </a:lnTo>
                  <a:lnTo>
                    <a:pt x="610" y="2544"/>
                  </a:lnTo>
                  <a:lnTo>
                    <a:pt x="601" y="2667"/>
                  </a:lnTo>
                  <a:lnTo>
                    <a:pt x="601" y="2667"/>
                  </a:lnTo>
                  <a:close/>
                  <a:moveTo>
                    <a:pt x="737" y="1335"/>
                  </a:moveTo>
                  <a:lnTo>
                    <a:pt x="737" y="1335"/>
                  </a:lnTo>
                  <a:lnTo>
                    <a:pt x="765" y="1340"/>
                  </a:lnTo>
                  <a:lnTo>
                    <a:pt x="791" y="1348"/>
                  </a:lnTo>
                  <a:lnTo>
                    <a:pt x="814" y="1355"/>
                  </a:lnTo>
                  <a:lnTo>
                    <a:pt x="834" y="1365"/>
                  </a:lnTo>
                  <a:lnTo>
                    <a:pt x="851" y="1372"/>
                  </a:lnTo>
                  <a:lnTo>
                    <a:pt x="868" y="1381"/>
                  </a:lnTo>
                  <a:lnTo>
                    <a:pt x="881" y="1393"/>
                  </a:lnTo>
                  <a:lnTo>
                    <a:pt x="892" y="1402"/>
                  </a:lnTo>
                  <a:lnTo>
                    <a:pt x="907" y="1419"/>
                  </a:lnTo>
                  <a:lnTo>
                    <a:pt x="918" y="1434"/>
                  </a:lnTo>
                  <a:lnTo>
                    <a:pt x="924" y="1443"/>
                  </a:lnTo>
                  <a:lnTo>
                    <a:pt x="926" y="1447"/>
                  </a:lnTo>
                  <a:lnTo>
                    <a:pt x="926" y="1447"/>
                  </a:lnTo>
                  <a:lnTo>
                    <a:pt x="929" y="1460"/>
                  </a:lnTo>
                  <a:lnTo>
                    <a:pt x="933" y="1473"/>
                  </a:lnTo>
                  <a:lnTo>
                    <a:pt x="935" y="1484"/>
                  </a:lnTo>
                  <a:lnTo>
                    <a:pt x="937" y="1495"/>
                  </a:lnTo>
                  <a:lnTo>
                    <a:pt x="935" y="1505"/>
                  </a:lnTo>
                  <a:lnTo>
                    <a:pt x="935" y="1516"/>
                  </a:lnTo>
                  <a:lnTo>
                    <a:pt x="928" y="1534"/>
                  </a:lnTo>
                  <a:lnTo>
                    <a:pt x="918" y="1551"/>
                  </a:lnTo>
                  <a:lnTo>
                    <a:pt x="907" y="1564"/>
                  </a:lnTo>
                  <a:lnTo>
                    <a:pt x="892" y="1577"/>
                  </a:lnTo>
                  <a:lnTo>
                    <a:pt x="877" y="1589"/>
                  </a:lnTo>
                  <a:lnTo>
                    <a:pt x="860" y="1598"/>
                  </a:lnTo>
                  <a:lnTo>
                    <a:pt x="844" y="1607"/>
                  </a:lnTo>
                  <a:lnTo>
                    <a:pt x="814" y="1618"/>
                  </a:lnTo>
                  <a:lnTo>
                    <a:pt x="793" y="1624"/>
                  </a:lnTo>
                  <a:lnTo>
                    <a:pt x="784" y="1628"/>
                  </a:lnTo>
                  <a:lnTo>
                    <a:pt x="737" y="13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lnSpcReduction="20000"/>
            </a:bodyPr>
            <a:p>
              <a:pPr algn="ctr">
                <a:lnSpc>
                  <a:spcPct val="130000"/>
                </a:lnSpc>
              </a:pPr>
              <a:endParaRPr>
                <a:latin typeface="微软雅黑" panose="020B0503020204020204" charset="-122"/>
                <a:ea typeface="微软雅黑" panose="020B0503020204020204" charset="-122"/>
              </a:endParaRPr>
            </a:p>
          </p:txBody>
        </p:sp>
        <p:sp>
          <p:nvSpPr>
            <p:cNvPr id="34" name="任意多边形 33"/>
            <p:cNvSpPr/>
            <p:nvPr>
              <p:custDataLst>
                <p:tags r:id="rId9"/>
              </p:custDataLst>
            </p:nvPr>
          </p:nvSpPr>
          <p:spPr bwMode="auto">
            <a:xfrm>
              <a:off x="10339" y="9155"/>
              <a:ext cx="327" cy="780"/>
            </a:xfrm>
            <a:custGeom>
              <a:avLst/>
              <a:gdLst>
                <a:gd name="T0" fmla="*/ 1168 w 1256"/>
                <a:gd name="T1" fmla="*/ 347 h 2991"/>
                <a:gd name="T2" fmla="*/ 907 w 1256"/>
                <a:gd name="T3" fmla="*/ 61 h 2991"/>
                <a:gd name="T4" fmla="*/ 562 w 1256"/>
                <a:gd name="T5" fmla="*/ 5 h 2991"/>
                <a:gd name="T6" fmla="*/ 222 w 1256"/>
                <a:gd name="T7" fmla="*/ 179 h 2991"/>
                <a:gd name="T8" fmla="*/ 47 w 1256"/>
                <a:gd name="T9" fmla="*/ 524 h 2991"/>
                <a:gd name="T10" fmla="*/ 39 w 1256"/>
                <a:gd name="T11" fmla="*/ 860 h 2991"/>
                <a:gd name="T12" fmla="*/ 54 w 1256"/>
                <a:gd name="T13" fmla="*/ 1151 h 2991"/>
                <a:gd name="T14" fmla="*/ 15 w 1256"/>
                <a:gd name="T15" fmla="*/ 1508 h 2991"/>
                <a:gd name="T16" fmla="*/ 183 w 1256"/>
                <a:gd name="T17" fmla="*/ 1638 h 2991"/>
                <a:gd name="T18" fmla="*/ 295 w 1256"/>
                <a:gd name="T19" fmla="*/ 1717 h 2991"/>
                <a:gd name="T20" fmla="*/ 125 w 1256"/>
                <a:gd name="T21" fmla="*/ 2661 h 2991"/>
                <a:gd name="T22" fmla="*/ 47 w 1256"/>
                <a:gd name="T23" fmla="*/ 2881 h 2991"/>
                <a:gd name="T24" fmla="*/ 338 w 1256"/>
                <a:gd name="T25" fmla="*/ 2991 h 2991"/>
                <a:gd name="T26" fmla="*/ 605 w 1256"/>
                <a:gd name="T27" fmla="*/ 2870 h 2991"/>
                <a:gd name="T28" fmla="*/ 717 w 1256"/>
                <a:gd name="T29" fmla="*/ 2960 h 2991"/>
                <a:gd name="T30" fmla="*/ 1135 w 1256"/>
                <a:gd name="T31" fmla="*/ 2948 h 2991"/>
                <a:gd name="T32" fmla="*/ 1149 w 1256"/>
                <a:gd name="T33" fmla="*/ 2715 h 2991"/>
                <a:gd name="T34" fmla="*/ 896 w 1256"/>
                <a:gd name="T35" fmla="*/ 1987 h 2991"/>
                <a:gd name="T36" fmla="*/ 1148 w 1256"/>
                <a:gd name="T37" fmla="*/ 1814 h 2991"/>
                <a:gd name="T38" fmla="*/ 1256 w 1256"/>
                <a:gd name="T39" fmla="*/ 1545 h 2991"/>
                <a:gd name="T40" fmla="*/ 1034 w 1256"/>
                <a:gd name="T41" fmla="*/ 1183 h 2991"/>
                <a:gd name="T42" fmla="*/ 1082 w 1256"/>
                <a:gd name="T43" fmla="*/ 995 h 2991"/>
                <a:gd name="T44" fmla="*/ 1228 w 1256"/>
                <a:gd name="T45" fmla="*/ 694 h 2991"/>
                <a:gd name="T46" fmla="*/ 659 w 1256"/>
                <a:gd name="T47" fmla="*/ 1077 h 2991"/>
                <a:gd name="T48" fmla="*/ 692 w 1256"/>
                <a:gd name="T49" fmla="*/ 1168 h 2991"/>
                <a:gd name="T50" fmla="*/ 1036 w 1256"/>
                <a:gd name="T51" fmla="*/ 1291 h 2991"/>
                <a:gd name="T52" fmla="*/ 1170 w 1256"/>
                <a:gd name="T53" fmla="*/ 1582 h 2991"/>
                <a:gd name="T54" fmla="*/ 896 w 1256"/>
                <a:gd name="T55" fmla="*/ 1868 h 2991"/>
                <a:gd name="T56" fmla="*/ 812 w 1256"/>
                <a:gd name="T57" fmla="*/ 1991 h 2991"/>
                <a:gd name="T58" fmla="*/ 950 w 1256"/>
                <a:gd name="T59" fmla="*/ 2683 h 2991"/>
                <a:gd name="T60" fmla="*/ 1095 w 1256"/>
                <a:gd name="T61" fmla="*/ 2838 h 2991"/>
                <a:gd name="T62" fmla="*/ 789 w 1256"/>
                <a:gd name="T63" fmla="*/ 2889 h 2991"/>
                <a:gd name="T64" fmla="*/ 681 w 1256"/>
                <a:gd name="T65" fmla="*/ 2726 h 2991"/>
                <a:gd name="T66" fmla="*/ 677 w 1256"/>
                <a:gd name="T67" fmla="*/ 2073 h 2991"/>
                <a:gd name="T68" fmla="*/ 575 w 1256"/>
                <a:gd name="T69" fmla="*/ 2000 h 2991"/>
                <a:gd name="T70" fmla="*/ 498 w 1256"/>
                <a:gd name="T71" fmla="*/ 2542 h 2991"/>
                <a:gd name="T72" fmla="*/ 500 w 1256"/>
                <a:gd name="T73" fmla="*/ 2892 h 2991"/>
                <a:gd name="T74" fmla="*/ 131 w 1256"/>
                <a:gd name="T75" fmla="*/ 2864 h 2991"/>
                <a:gd name="T76" fmla="*/ 237 w 1256"/>
                <a:gd name="T77" fmla="*/ 2708 h 2991"/>
                <a:gd name="T78" fmla="*/ 360 w 1256"/>
                <a:gd name="T79" fmla="*/ 2667 h 2991"/>
                <a:gd name="T80" fmla="*/ 429 w 1256"/>
                <a:gd name="T81" fmla="*/ 1403 h 2991"/>
                <a:gd name="T82" fmla="*/ 567 w 1256"/>
                <a:gd name="T83" fmla="*/ 1116 h 2991"/>
                <a:gd name="T84" fmla="*/ 504 w 1256"/>
                <a:gd name="T85" fmla="*/ 983 h 2991"/>
                <a:gd name="T86" fmla="*/ 308 w 1256"/>
                <a:gd name="T87" fmla="*/ 750 h 2991"/>
                <a:gd name="T88" fmla="*/ 123 w 1256"/>
                <a:gd name="T89" fmla="*/ 616 h 2991"/>
                <a:gd name="T90" fmla="*/ 297 w 1256"/>
                <a:gd name="T91" fmla="*/ 222 h 2991"/>
                <a:gd name="T92" fmla="*/ 674 w 1256"/>
                <a:gd name="T93" fmla="*/ 84 h 2991"/>
                <a:gd name="T94" fmla="*/ 972 w 1256"/>
                <a:gd name="T95" fmla="*/ 213 h 2991"/>
                <a:gd name="T96" fmla="*/ 1133 w 1256"/>
                <a:gd name="T97" fmla="*/ 506 h 2991"/>
                <a:gd name="T98" fmla="*/ 1110 w 1256"/>
                <a:gd name="T99" fmla="*/ 815 h 2991"/>
                <a:gd name="T100" fmla="*/ 899 w 1256"/>
                <a:gd name="T101" fmla="*/ 1004 h 2991"/>
                <a:gd name="T102" fmla="*/ 282 w 1256"/>
                <a:gd name="T103" fmla="*/ 1498 h 2991"/>
                <a:gd name="T104" fmla="*/ 136 w 1256"/>
                <a:gd name="T105" fmla="*/ 1538 h 2991"/>
                <a:gd name="T106" fmla="*/ 105 w 1256"/>
                <a:gd name="T107" fmla="*/ 1364 h 2991"/>
                <a:gd name="T108" fmla="*/ 101 w 1256"/>
                <a:gd name="T109" fmla="*/ 1073 h 2991"/>
                <a:gd name="T110" fmla="*/ 134 w 1256"/>
                <a:gd name="T111" fmla="*/ 875 h 2991"/>
                <a:gd name="T112" fmla="*/ 308 w 1256"/>
                <a:gd name="T113" fmla="*/ 838 h 2991"/>
                <a:gd name="T114" fmla="*/ 418 w 1256"/>
                <a:gd name="T115" fmla="*/ 1015 h 2991"/>
                <a:gd name="T116" fmla="*/ 313 w 1256"/>
                <a:gd name="T117" fmla="*/ 1153 h 2991"/>
                <a:gd name="T118" fmla="*/ 427 w 1256"/>
                <a:gd name="T119" fmla="*/ 1176 h 2991"/>
                <a:gd name="T120" fmla="*/ 593 w 1256"/>
                <a:gd name="T121" fmla="*/ 2670 h 2991"/>
                <a:gd name="T122" fmla="*/ 610 w 1256"/>
                <a:gd name="T123" fmla="*/ 2381 h 2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56" h="2991">
                  <a:moveTo>
                    <a:pt x="1228" y="694"/>
                  </a:moveTo>
                  <a:lnTo>
                    <a:pt x="1228" y="694"/>
                  </a:lnTo>
                  <a:lnTo>
                    <a:pt x="1230" y="664"/>
                  </a:lnTo>
                  <a:lnTo>
                    <a:pt x="1230" y="634"/>
                  </a:lnTo>
                  <a:lnTo>
                    <a:pt x="1230" y="605"/>
                  </a:lnTo>
                  <a:lnTo>
                    <a:pt x="1228" y="575"/>
                  </a:lnTo>
                  <a:lnTo>
                    <a:pt x="1226" y="547"/>
                  </a:lnTo>
                  <a:lnTo>
                    <a:pt x="1220" y="517"/>
                  </a:lnTo>
                  <a:lnTo>
                    <a:pt x="1215" y="487"/>
                  </a:lnTo>
                  <a:lnTo>
                    <a:pt x="1209" y="459"/>
                  </a:lnTo>
                  <a:lnTo>
                    <a:pt x="1200" y="431"/>
                  </a:lnTo>
                  <a:lnTo>
                    <a:pt x="1190" y="401"/>
                  </a:lnTo>
                  <a:lnTo>
                    <a:pt x="1181" y="375"/>
                  </a:lnTo>
                  <a:lnTo>
                    <a:pt x="1168" y="347"/>
                  </a:lnTo>
                  <a:lnTo>
                    <a:pt x="1155" y="321"/>
                  </a:lnTo>
                  <a:lnTo>
                    <a:pt x="1142" y="295"/>
                  </a:lnTo>
                  <a:lnTo>
                    <a:pt x="1127" y="269"/>
                  </a:lnTo>
                  <a:lnTo>
                    <a:pt x="1110" y="244"/>
                  </a:lnTo>
                  <a:lnTo>
                    <a:pt x="1110" y="244"/>
                  </a:lnTo>
                  <a:lnTo>
                    <a:pt x="1092" y="218"/>
                  </a:lnTo>
                  <a:lnTo>
                    <a:pt x="1071" y="194"/>
                  </a:lnTo>
                  <a:lnTo>
                    <a:pt x="1051" y="172"/>
                  </a:lnTo>
                  <a:lnTo>
                    <a:pt x="1030" y="149"/>
                  </a:lnTo>
                  <a:lnTo>
                    <a:pt x="1006" y="131"/>
                  </a:lnTo>
                  <a:lnTo>
                    <a:pt x="983" y="110"/>
                  </a:lnTo>
                  <a:lnTo>
                    <a:pt x="959" y="93"/>
                  </a:lnTo>
                  <a:lnTo>
                    <a:pt x="933" y="76"/>
                  </a:lnTo>
                  <a:lnTo>
                    <a:pt x="907" y="61"/>
                  </a:lnTo>
                  <a:lnTo>
                    <a:pt x="881" y="48"/>
                  </a:lnTo>
                  <a:lnTo>
                    <a:pt x="853" y="37"/>
                  </a:lnTo>
                  <a:lnTo>
                    <a:pt x="825" y="28"/>
                  </a:lnTo>
                  <a:lnTo>
                    <a:pt x="797" y="19"/>
                  </a:lnTo>
                  <a:lnTo>
                    <a:pt x="767" y="11"/>
                  </a:lnTo>
                  <a:lnTo>
                    <a:pt x="737" y="5"/>
                  </a:lnTo>
                  <a:lnTo>
                    <a:pt x="707" y="2"/>
                  </a:lnTo>
                  <a:lnTo>
                    <a:pt x="707" y="2"/>
                  </a:lnTo>
                  <a:lnTo>
                    <a:pt x="677" y="0"/>
                  </a:lnTo>
                  <a:lnTo>
                    <a:pt x="648" y="0"/>
                  </a:lnTo>
                  <a:lnTo>
                    <a:pt x="648" y="0"/>
                  </a:lnTo>
                  <a:lnTo>
                    <a:pt x="620" y="0"/>
                  </a:lnTo>
                  <a:lnTo>
                    <a:pt x="590" y="2"/>
                  </a:lnTo>
                  <a:lnTo>
                    <a:pt x="562" y="5"/>
                  </a:lnTo>
                  <a:lnTo>
                    <a:pt x="534" y="11"/>
                  </a:lnTo>
                  <a:lnTo>
                    <a:pt x="508" y="17"/>
                  </a:lnTo>
                  <a:lnTo>
                    <a:pt x="480" y="24"/>
                  </a:lnTo>
                  <a:lnTo>
                    <a:pt x="453" y="32"/>
                  </a:lnTo>
                  <a:lnTo>
                    <a:pt x="427" y="43"/>
                  </a:lnTo>
                  <a:lnTo>
                    <a:pt x="401" y="54"/>
                  </a:lnTo>
                  <a:lnTo>
                    <a:pt x="377" y="65"/>
                  </a:lnTo>
                  <a:lnTo>
                    <a:pt x="353" y="78"/>
                  </a:lnTo>
                  <a:lnTo>
                    <a:pt x="328" y="93"/>
                  </a:lnTo>
                  <a:lnTo>
                    <a:pt x="306" y="108"/>
                  </a:lnTo>
                  <a:lnTo>
                    <a:pt x="284" y="125"/>
                  </a:lnTo>
                  <a:lnTo>
                    <a:pt x="261" y="142"/>
                  </a:lnTo>
                  <a:lnTo>
                    <a:pt x="241" y="160"/>
                  </a:lnTo>
                  <a:lnTo>
                    <a:pt x="222" y="179"/>
                  </a:lnTo>
                  <a:lnTo>
                    <a:pt x="202" y="200"/>
                  </a:lnTo>
                  <a:lnTo>
                    <a:pt x="185" y="220"/>
                  </a:lnTo>
                  <a:lnTo>
                    <a:pt x="166" y="242"/>
                  </a:lnTo>
                  <a:lnTo>
                    <a:pt x="149" y="265"/>
                  </a:lnTo>
                  <a:lnTo>
                    <a:pt x="134" y="287"/>
                  </a:lnTo>
                  <a:lnTo>
                    <a:pt x="119" y="312"/>
                  </a:lnTo>
                  <a:lnTo>
                    <a:pt x="106" y="336"/>
                  </a:lnTo>
                  <a:lnTo>
                    <a:pt x="95" y="362"/>
                  </a:lnTo>
                  <a:lnTo>
                    <a:pt x="84" y="388"/>
                  </a:lnTo>
                  <a:lnTo>
                    <a:pt x="73" y="414"/>
                  </a:lnTo>
                  <a:lnTo>
                    <a:pt x="65" y="440"/>
                  </a:lnTo>
                  <a:lnTo>
                    <a:pt x="58" y="468"/>
                  </a:lnTo>
                  <a:lnTo>
                    <a:pt x="50" y="496"/>
                  </a:lnTo>
                  <a:lnTo>
                    <a:pt x="47" y="524"/>
                  </a:lnTo>
                  <a:lnTo>
                    <a:pt x="43" y="554"/>
                  </a:lnTo>
                  <a:lnTo>
                    <a:pt x="43" y="554"/>
                  </a:lnTo>
                  <a:lnTo>
                    <a:pt x="39" y="588"/>
                  </a:lnTo>
                  <a:lnTo>
                    <a:pt x="39" y="623"/>
                  </a:lnTo>
                  <a:lnTo>
                    <a:pt x="41" y="655"/>
                  </a:lnTo>
                  <a:lnTo>
                    <a:pt x="47" y="687"/>
                  </a:lnTo>
                  <a:lnTo>
                    <a:pt x="52" y="718"/>
                  </a:lnTo>
                  <a:lnTo>
                    <a:pt x="62" y="750"/>
                  </a:lnTo>
                  <a:lnTo>
                    <a:pt x="71" y="780"/>
                  </a:lnTo>
                  <a:lnTo>
                    <a:pt x="84" y="808"/>
                  </a:lnTo>
                  <a:lnTo>
                    <a:pt x="84" y="808"/>
                  </a:lnTo>
                  <a:lnTo>
                    <a:pt x="67" y="825"/>
                  </a:lnTo>
                  <a:lnTo>
                    <a:pt x="52" y="842"/>
                  </a:lnTo>
                  <a:lnTo>
                    <a:pt x="39" y="860"/>
                  </a:lnTo>
                  <a:lnTo>
                    <a:pt x="28" y="879"/>
                  </a:lnTo>
                  <a:lnTo>
                    <a:pt x="19" y="899"/>
                  </a:lnTo>
                  <a:lnTo>
                    <a:pt x="11" y="922"/>
                  </a:lnTo>
                  <a:lnTo>
                    <a:pt x="6" y="944"/>
                  </a:lnTo>
                  <a:lnTo>
                    <a:pt x="2" y="967"/>
                  </a:lnTo>
                  <a:lnTo>
                    <a:pt x="2" y="967"/>
                  </a:lnTo>
                  <a:lnTo>
                    <a:pt x="0" y="991"/>
                  </a:lnTo>
                  <a:lnTo>
                    <a:pt x="0" y="1017"/>
                  </a:lnTo>
                  <a:lnTo>
                    <a:pt x="4" y="1041"/>
                  </a:lnTo>
                  <a:lnTo>
                    <a:pt x="9" y="1064"/>
                  </a:lnTo>
                  <a:lnTo>
                    <a:pt x="17" y="1088"/>
                  </a:lnTo>
                  <a:lnTo>
                    <a:pt x="26" y="1110"/>
                  </a:lnTo>
                  <a:lnTo>
                    <a:pt x="39" y="1131"/>
                  </a:lnTo>
                  <a:lnTo>
                    <a:pt x="54" y="1151"/>
                  </a:lnTo>
                  <a:lnTo>
                    <a:pt x="54" y="1151"/>
                  </a:lnTo>
                  <a:lnTo>
                    <a:pt x="73" y="1174"/>
                  </a:lnTo>
                  <a:lnTo>
                    <a:pt x="73" y="1174"/>
                  </a:lnTo>
                  <a:lnTo>
                    <a:pt x="50" y="1248"/>
                  </a:lnTo>
                  <a:lnTo>
                    <a:pt x="50" y="1248"/>
                  </a:lnTo>
                  <a:lnTo>
                    <a:pt x="24" y="1340"/>
                  </a:lnTo>
                  <a:lnTo>
                    <a:pt x="24" y="1340"/>
                  </a:lnTo>
                  <a:lnTo>
                    <a:pt x="19" y="1357"/>
                  </a:lnTo>
                  <a:lnTo>
                    <a:pt x="13" y="1377"/>
                  </a:lnTo>
                  <a:lnTo>
                    <a:pt x="9" y="1403"/>
                  </a:lnTo>
                  <a:lnTo>
                    <a:pt x="7" y="1431"/>
                  </a:lnTo>
                  <a:lnTo>
                    <a:pt x="7" y="1461"/>
                  </a:lnTo>
                  <a:lnTo>
                    <a:pt x="11" y="1493"/>
                  </a:lnTo>
                  <a:lnTo>
                    <a:pt x="15" y="1508"/>
                  </a:lnTo>
                  <a:lnTo>
                    <a:pt x="21" y="1523"/>
                  </a:lnTo>
                  <a:lnTo>
                    <a:pt x="28" y="1539"/>
                  </a:lnTo>
                  <a:lnTo>
                    <a:pt x="35" y="1554"/>
                  </a:lnTo>
                  <a:lnTo>
                    <a:pt x="35" y="1554"/>
                  </a:lnTo>
                  <a:lnTo>
                    <a:pt x="47" y="1569"/>
                  </a:lnTo>
                  <a:lnTo>
                    <a:pt x="58" y="1584"/>
                  </a:lnTo>
                  <a:lnTo>
                    <a:pt x="73" y="1595"/>
                  </a:lnTo>
                  <a:lnTo>
                    <a:pt x="88" y="1607"/>
                  </a:lnTo>
                  <a:lnTo>
                    <a:pt x="105" y="1618"/>
                  </a:lnTo>
                  <a:lnTo>
                    <a:pt x="123" y="1625"/>
                  </a:lnTo>
                  <a:lnTo>
                    <a:pt x="142" y="1631"/>
                  </a:lnTo>
                  <a:lnTo>
                    <a:pt x="164" y="1637"/>
                  </a:lnTo>
                  <a:lnTo>
                    <a:pt x="164" y="1637"/>
                  </a:lnTo>
                  <a:lnTo>
                    <a:pt x="183" y="1638"/>
                  </a:lnTo>
                  <a:lnTo>
                    <a:pt x="202" y="1640"/>
                  </a:lnTo>
                  <a:lnTo>
                    <a:pt x="202" y="1640"/>
                  </a:lnTo>
                  <a:lnTo>
                    <a:pt x="202" y="1640"/>
                  </a:lnTo>
                  <a:lnTo>
                    <a:pt x="216" y="1640"/>
                  </a:lnTo>
                  <a:lnTo>
                    <a:pt x="231" y="1638"/>
                  </a:lnTo>
                  <a:lnTo>
                    <a:pt x="246" y="1635"/>
                  </a:lnTo>
                  <a:lnTo>
                    <a:pt x="259" y="1631"/>
                  </a:lnTo>
                  <a:lnTo>
                    <a:pt x="272" y="1625"/>
                  </a:lnTo>
                  <a:lnTo>
                    <a:pt x="286" y="1618"/>
                  </a:lnTo>
                  <a:lnTo>
                    <a:pt x="297" y="1610"/>
                  </a:lnTo>
                  <a:lnTo>
                    <a:pt x="308" y="1601"/>
                  </a:lnTo>
                  <a:lnTo>
                    <a:pt x="308" y="1601"/>
                  </a:lnTo>
                  <a:lnTo>
                    <a:pt x="300" y="1661"/>
                  </a:lnTo>
                  <a:lnTo>
                    <a:pt x="295" y="1717"/>
                  </a:lnTo>
                  <a:lnTo>
                    <a:pt x="289" y="1814"/>
                  </a:lnTo>
                  <a:lnTo>
                    <a:pt x="287" y="1883"/>
                  </a:lnTo>
                  <a:lnTo>
                    <a:pt x="286" y="1913"/>
                  </a:lnTo>
                  <a:lnTo>
                    <a:pt x="286" y="1913"/>
                  </a:lnTo>
                  <a:lnTo>
                    <a:pt x="282" y="2105"/>
                  </a:lnTo>
                  <a:lnTo>
                    <a:pt x="280" y="2308"/>
                  </a:lnTo>
                  <a:lnTo>
                    <a:pt x="276" y="2618"/>
                  </a:lnTo>
                  <a:lnTo>
                    <a:pt x="276" y="2618"/>
                  </a:lnTo>
                  <a:lnTo>
                    <a:pt x="250" y="2622"/>
                  </a:lnTo>
                  <a:lnTo>
                    <a:pt x="220" y="2626"/>
                  </a:lnTo>
                  <a:lnTo>
                    <a:pt x="187" y="2635"/>
                  </a:lnTo>
                  <a:lnTo>
                    <a:pt x="155" y="2646"/>
                  </a:lnTo>
                  <a:lnTo>
                    <a:pt x="140" y="2652"/>
                  </a:lnTo>
                  <a:lnTo>
                    <a:pt x="125" y="2661"/>
                  </a:lnTo>
                  <a:lnTo>
                    <a:pt x="110" y="2670"/>
                  </a:lnTo>
                  <a:lnTo>
                    <a:pt x="97" y="2680"/>
                  </a:lnTo>
                  <a:lnTo>
                    <a:pt x="84" y="2691"/>
                  </a:lnTo>
                  <a:lnTo>
                    <a:pt x="75" y="2704"/>
                  </a:lnTo>
                  <a:lnTo>
                    <a:pt x="65" y="2719"/>
                  </a:lnTo>
                  <a:lnTo>
                    <a:pt x="58" y="2734"/>
                  </a:lnTo>
                  <a:lnTo>
                    <a:pt x="58" y="2734"/>
                  </a:lnTo>
                  <a:lnTo>
                    <a:pt x="50" y="2754"/>
                  </a:lnTo>
                  <a:lnTo>
                    <a:pt x="45" y="2773"/>
                  </a:lnTo>
                  <a:lnTo>
                    <a:pt x="41" y="2790"/>
                  </a:lnTo>
                  <a:lnTo>
                    <a:pt x="39" y="2805"/>
                  </a:lnTo>
                  <a:lnTo>
                    <a:pt x="37" y="2835"/>
                  </a:lnTo>
                  <a:lnTo>
                    <a:pt x="41" y="2859"/>
                  </a:lnTo>
                  <a:lnTo>
                    <a:pt x="47" y="2881"/>
                  </a:lnTo>
                  <a:lnTo>
                    <a:pt x="54" y="2900"/>
                  </a:lnTo>
                  <a:lnTo>
                    <a:pt x="62" y="2917"/>
                  </a:lnTo>
                  <a:lnTo>
                    <a:pt x="71" y="2932"/>
                  </a:lnTo>
                  <a:lnTo>
                    <a:pt x="75" y="2937"/>
                  </a:lnTo>
                  <a:lnTo>
                    <a:pt x="75" y="2937"/>
                  </a:lnTo>
                  <a:lnTo>
                    <a:pt x="80" y="2945"/>
                  </a:lnTo>
                  <a:lnTo>
                    <a:pt x="88" y="2952"/>
                  </a:lnTo>
                  <a:lnTo>
                    <a:pt x="101" y="2962"/>
                  </a:lnTo>
                  <a:lnTo>
                    <a:pt x="123" y="2969"/>
                  </a:lnTo>
                  <a:lnTo>
                    <a:pt x="155" y="2978"/>
                  </a:lnTo>
                  <a:lnTo>
                    <a:pt x="202" y="2984"/>
                  </a:lnTo>
                  <a:lnTo>
                    <a:pt x="261" y="2990"/>
                  </a:lnTo>
                  <a:lnTo>
                    <a:pt x="338" y="2991"/>
                  </a:lnTo>
                  <a:lnTo>
                    <a:pt x="338" y="2991"/>
                  </a:lnTo>
                  <a:lnTo>
                    <a:pt x="379" y="2991"/>
                  </a:lnTo>
                  <a:lnTo>
                    <a:pt x="429" y="2988"/>
                  </a:lnTo>
                  <a:lnTo>
                    <a:pt x="457" y="2986"/>
                  </a:lnTo>
                  <a:lnTo>
                    <a:pt x="483" y="2982"/>
                  </a:lnTo>
                  <a:lnTo>
                    <a:pt x="508" y="2976"/>
                  </a:lnTo>
                  <a:lnTo>
                    <a:pt x="528" y="2971"/>
                  </a:lnTo>
                  <a:lnTo>
                    <a:pt x="528" y="2971"/>
                  </a:lnTo>
                  <a:lnTo>
                    <a:pt x="547" y="2963"/>
                  </a:lnTo>
                  <a:lnTo>
                    <a:pt x="562" y="2952"/>
                  </a:lnTo>
                  <a:lnTo>
                    <a:pt x="573" y="2939"/>
                  </a:lnTo>
                  <a:lnTo>
                    <a:pt x="584" y="2926"/>
                  </a:lnTo>
                  <a:lnTo>
                    <a:pt x="593" y="2909"/>
                  </a:lnTo>
                  <a:lnTo>
                    <a:pt x="599" y="2891"/>
                  </a:lnTo>
                  <a:lnTo>
                    <a:pt x="605" y="2870"/>
                  </a:lnTo>
                  <a:lnTo>
                    <a:pt x="608" y="2850"/>
                  </a:lnTo>
                  <a:lnTo>
                    <a:pt x="608" y="2850"/>
                  </a:lnTo>
                  <a:lnTo>
                    <a:pt x="612" y="2864"/>
                  </a:lnTo>
                  <a:lnTo>
                    <a:pt x="618" y="2879"/>
                  </a:lnTo>
                  <a:lnTo>
                    <a:pt x="625" y="2892"/>
                  </a:lnTo>
                  <a:lnTo>
                    <a:pt x="633" y="2906"/>
                  </a:lnTo>
                  <a:lnTo>
                    <a:pt x="633" y="2906"/>
                  </a:lnTo>
                  <a:lnTo>
                    <a:pt x="642" y="2917"/>
                  </a:lnTo>
                  <a:lnTo>
                    <a:pt x="653" y="2928"/>
                  </a:lnTo>
                  <a:lnTo>
                    <a:pt x="664" y="2937"/>
                  </a:lnTo>
                  <a:lnTo>
                    <a:pt x="675" y="2945"/>
                  </a:lnTo>
                  <a:lnTo>
                    <a:pt x="689" y="2950"/>
                  </a:lnTo>
                  <a:lnTo>
                    <a:pt x="702" y="2956"/>
                  </a:lnTo>
                  <a:lnTo>
                    <a:pt x="717" y="2960"/>
                  </a:lnTo>
                  <a:lnTo>
                    <a:pt x="731" y="2963"/>
                  </a:lnTo>
                  <a:lnTo>
                    <a:pt x="731" y="2963"/>
                  </a:lnTo>
                  <a:lnTo>
                    <a:pt x="780" y="2969"/>
                  </a:lnTo>
                  <a:lnTo>
                    <a:pt x="830" y="2973"/>
                  </a:lnTo>
                  <a:lnTo>
                    <a:pt x="883" y="2975"/>
                  </a:lnTo>
                  <a:lnTo>
                    <a:pt x="937" y="2976"/>
                  </a:lnTo>
                  <a:lnTo>
                    <a:pt x="937" y="2976"/>
                  </a:lnTo>
                  <a:lnTo>
                    <a:pt x="937" y="2976"/>
                  </a:lnTo>
                  <a:lnTo>
                    <a:pt x="991" y="2975"/>
                  </a:lnTo>
                  <a:lnTo>
                    <a:pt x="1047" y="2971"/>
                  </a:lnTo>
                  <a:lnTo>
                    <a:pt x="1073" y="2969"/>
                  </a:lnTo>
                  <a:lnTo>
                    <a:pt x="1097" y="2963"/>
                  </a:lnTo>
                  <a:lnTo>
                    <a:pt x="1118" y="2958"/>
                  </a:lnTo>
                  <a:lnTo>
                    <a:pt x="1135" y="2948"/>
                  </a:lnTo>
                  <a:lnTo>
                    <a:pt x="1135" y="2948"/>
                  </a:lnTo>
                  <a:lnTo>
                    <a:pt x="1142" y="2943"/>
                  </a:lnTo>
                  <a:lnTo>
                    <a:pt x="1148" y="2937"/>
                  </a:lnTo>
                  <a:lnTo>
                    <a:pt x="1155" y="2928"/>
                  </a:lnTo>
                  <a:lnTo>
                    <a:pt x="1161" y="2919"/>
                  </a:lnTo>
                  <a:lnTo>
                    <a:pt x="1170" y="2898"/>
                  </a:lnTo>
                  <a:lnTo>
                    <a:pt x="1176" y="2874"/>
                  </a:lnTo>
                  <a:lnTo>
                    <a:pt x="1179" y="2850"/>
                  </a:lnTo>
                  <a:lnTo>
                    <a:pt x="1179" y="2822"/>
                  </a:lnTo>
                  <a:lnTo>
                    <a:pt x="1177" y="2794"/>
                  </a:lnTo>
                  <a:lnTo>
                    <a:pt x="1170" y="2766"/>
                  </a:lnTo>
                  <a:lnTo>
                    <a:pt x="1170" y="2766"/>
                  </a:lnTo>
                  <a:lnTo>
                    <a:pt x="1162" y="2741"/>
                  </a:lnTo>
                  <a:lnTo>
                    <a:pt x="1149" y="2715"/>
                  </a:lnTo>
                  <a:lnTo>
                    <a:pt x="1140" y="2700"/>
                  </a:lnTo>
                  <a:lnTo>
                    <a:pt x="1131" y="2687"/>
                  </a:lnTo>
                  <a:lnTo>
                    <a:pt x="1118" y="2674"/>
                  </a:lnTo>
                  <a:lnTo>
                    <a:pt x="1105" y="2661"/>
                  </a:lnTo>
                  <a:lnTo>
                    <a:pt x="1090" y="2650"/>
                  </a:lnTo>
                  <a:lnTo>
                    <a:pt x="1071" y="2637"/>
                  </a:lnTo>
                  <a:lnTo>
                    <a:pt x="1052" y="2627"/>
                  </a:lnTo>
                  <a:lnTo>
                    <a:pt x="1030" y="2618"/>
                  </a:lnTo>
                  <a:lnTo>
                    <a:pt x="1006" y="2609"/>
                  </a:lnTo>
                  <a:lnTo>
                    <a:pt x="980" y="2601"/>
                  </a:lnTo>
                  <a:lnTo>
                    <a:pt x="950" y="2598"/>
                  </a:lnTo>
                  <a:lnTo>
                    <a:pt x="916" y="2594"/>
                  </a:lnTo>
                  <a:lnTo>
                    <a:pt x="916" y="2594"/>
                  </a:lnTo>
                  <a:lnTo>
                    <a:pt x="896" y="1987"/>
                  </a:lnTo>
                  <a:lnTo>
                    <a:pt x="896" y="1987"/>
                  </a:lnTo>
                  <a:lnTo>
                    <a:pt x="896" y="1954"/>
                  </a:lnTo>
                  <a:lnTo>
                    <a:pt x="896" y="1954"/>
                  </a:lnTo>
                  <a:lnTo>
                    <a:pt x="924" y="1946"/>
                  </a:lnTo>
                  <a:lnTo>
                    <a:pt x="954" y="1937"/>
                  </a:lnTo>
                  <a:lnTo>
                    <a:pt x="983" y="1926"/>
                  </a:lnTo>
                  <a:lnTo>
                    <a:pt x="1011" y="1913"/>
                  </a:lnTo>
                  <a:lnTo>
                    <a:pt x="1039" y="1898"/>
                  </a:lnTo>
                  <a:lnTo>
                    <a:pt x="1065" y="1881"/>
                  </a:lnTo>
                  <a:lnTo>
                    <a:pt x="1092" y="1862"/>
                  </a:lnTo>
                  <a:lnTo>
                    <a:pt x="1114" y="1844"/>
                  </a:lnTo>
                  <a:lnTo>
                    <a:pt x="1114" y="1844"/>
                  </a:lnTo>
                  <a:lnTo>
                    <a:pt x="1131" y="1829"/>
                  </a:lnTo>
                  <a:lnTo>
                    <a:pt x="1148" y="1814"/>
                  </a:lnTo>
                  <a:lnTo>
                    <a:pt x="1162" y="1797"/>
                  </a:lnTo>
                  <a:lnTo>
                    <a:pt x="1176" y="1780"/>
                  </a:lnTo>
                  <a:lnTo>
                    <a:pt x="1189" y="1763"/>
                  </a:lnTo>
                  <a:lnTo>
                    <a:pt x="1200" y="1745"/>
                  </a:lnTo>
                  <a:lnTo>
                    <a:pt x="1211" y="1728"/>
                  </a:lnTo>
                  <a:lnTo>
                    <a:pt x="1220" y="1709"/>
                  </a:lnTo>
                  <a:lnTo>
                    <a:pt x="1228" y="1689"/>
                  </a:lnTo>
                  <a:lnTo>
                    <a:pt x="1235" y="1670"/>
                  </a:lnTo>
                  <a:lnTo>
                    <a:pt x="1241" y="1650"/>
                  </a:lnTo>
                  <a:lnTo>
                    <a:pt x="1246" y="1629"/>
                  </a:lnTo>
                  <a:lnTo>
                    <a:pt x="1250" y="1609"/>
                  </a:lnTo>
                  <a:lnTo>
                    <a:pt x="1254" y="1588"/>
                  </a:lnTo>
                  <a:lnTo>
                    <a:pt x="1254" y="1566"/>
                  </a:lnTo>
                  <a:lnTo>
                    <a:pt x="1256" y="1545"/>
                  </a:lnTo>
                  <a:lnTo>
                    <a:pt x="1256" y="1545"/>
                  </a:lnTo>
                  <a:lnTo>
                    <a:pt x="1254" y="1523"/>
                  </a:lnTo>
                  <a:lnTo>
                    <a:pt x="1252" y="1502"/>
                  </a:lnTo>
                  <a:lnTo>
                    <a:pt x="1250" y="1484"/>
                  </a:lnTo>
                  <a:lnTo>
                    <a:pt x="1245" y="1463"/>
                  </a:lnTo>
                  <a:lnTo>
                    <a:pt x="1233" y="1426"/>
                  </a:lnTo>
                  <a:lnTo>
                    <a:pt x="1218" y="1388"/>
                  </a:lnTo>
                  <a:lnTo>
                    <a:pt x="1200" y="1353"/>
                  </a:lnTo>
                  <a:lnTo>
                    <a:pt x="1179" y="1319"/>
                  </a:lnTo>
                  <a:lnTo>
                    <a:pt x="1153" y="1288"/>
                  </a:lnTo>
                  <a:lnTo>
                    <a:pt x="1127" y="1260"/>
                  </a:lnTo>
                  <a:lnTo>
                    <a:pt x="1097" y="1232"/>
                  </a:lnTo>
                  <a:lnTo>
                    <a:pt x="1065" y="1205"/>
                  </a:lnTo>
                  <a:lnTo>
                    <a:pt x="1034" y="1183"/>
                  </a:lnTo>
                  <a:lnTo>
                    <a:pt x="1000" y="1163"/>
                  </a:lnTo>
                  <a:lnTo>
                    <a:pt x="965" y="1144"/>
                  </a:lnTo>
                  <a:lnTo>
                    <a:pt x="929" y="1127"/>
                  </a:lnTo>
                  <a:lnTo>
                    <a:pt x="894" y="1112"/>
                  </a:lnTo>
                  <a:lnTo>
                    <a:pt x="858" y="1101"/>
                  </a:lnTo>
                  <a:lnTo>
                    <a:pt x="858" y="1101"/>
                  </a:lnTo>
                  <a:lnTo>
                    <a:pt x="903" y="1090"/>
                  </a:lnTo>
                  <a:lnTo>
                    <a:pt x="944" y="1077"/>
                  </a:lnTo>
                  <a:lnTo>
                    <a:pt x="983" y="1060"/>
                  </a:lnTo>
                  <a:lnTo>
                    <a:pt x="1021" y="1039"/>
                  </a:lnTo>
                  <a:lnTo>
                    <a:pt x="1021" y="1039"/>
                  </a:lnTo>
                  <a:lnTo>
                    <a:pt x="1041" y="1026"/>
                  </a:lnTo>
                  <a:lnTo>
                    <a:pt x="1062" y="1011"/>
                  </a:lnTo>
                  <a:lnTo>
                    <a:pt x="1082" y="995"/>
                  </a:lnTo>
                  <a:lnTo>
                    <a:pt x="1101" y="978"/>
                  </a:lnTo>
                  <a:lnTo>
                    <a:pt x="1118" y="959"/>
                  </a:lnTo>
                  <a:lnTo>
                    <a:pt x="1133" y="940"/>
                  </a:lnTo>
                  <a:lnTo>
                    <a:pt x="1148" y="920"/>
                  </a:lnTo>
                  <a:lnTo>
                    <a:pt x="1162" y="898"/>
                  </a:lnTo>
                  <a:lnTo>
                    <a:pt x="1176" y="875"/>
                  </a:lnTo>
                  <a:lnTo>
                    <a:pt x="1187" y="851"/>
                  </a:lnTo>
                  <a:lnTo>
                    <a:pt x="1196" y="827"/>
                  </a:lnTo>
                  <a:lnTo>
                    <a:pt x="1205" y="802"/>
                  </a:lnTo>
                  <a:lnTo>
                    <a:pt x="1213" y="776"/>
                  </a:lnTo>
                  <a:lnTo>
                    <a:pt x="1218" y="750"/>
                  </a:lnTo>
                  <a:lnTo>
                    <a:pt x="1224" y="722"/>
                  </a:lnTo>
                  <a:lnTo>
                    <a:pt x="1228" y="694"/>
                  </a:lnTo>
                  <a:lnTo>
                    <a:pt x="1228" y="694"/>
                  </a:lnTo>
                  <a:close/>
                  <a:moveTo>
                    <a:pt x="810" y="1024"/>
                  </a:moveTo>
                  <a:lnTo>
                    <a:pt x="810" y="1024"/>
                  </a:lnTo>
                  <a:lnTo>
                    <a:pt x="797" y="1026"/>
                  </a:lnTo>
                  <a:lnTo>
                    <a:pt x="780" y="1026"/>
                  </a:lnTo>
                  <a:lnTo>
                    <a:pt x="780" y="1026"/>
                  </a:lnTo>
                  <a:lnTo>
                    <a:pt x="758" y="1026"/>
                  </a:lnTo>
                  <a:lnTo>
                    <a:pt x="733" y="1028"/>
                  </a:lnTo>
                  <a:lnTo>
                    <a:pt x="711" y="1034"/>
                  </a:lnTo>
                  <a:lnTo>
                    <a:pt x="702" y="1037"/>
                  </a:lnTo>
                  <a:lnTo>
                    <a:pt x="692" y="1043"/>
                  </a:lnTo>
                  <a:lnTo>
                    <a:pt x="692" y="1043"/>
                  </a:lnTo>
                  <a:lnTo>
                    <a:pt x="677" y="1054"/>
                  </a:lnTo>
                  <a:lnTo>
                    <a:pt x="666" y="1065"/>
                  </a:lnTo>
                  <a:lnTo>
                    <a:pt x="659" y="1077"/>
                  </a:lnTo>
                  <a:lnTo>
                    <a:pt x="655" y="1090"/>
                  </a:lnTo>
                  <a:lnTo>
                    <a:pt x="651" y="1101"/>
                  </a:lnTo>
                  <a:lnTo>
                    <a:pt x="651" y="1112"/>
                  </a:lnTo>
                  <a:lnTo>
                    <a:pt x="653" y="1129"/>
                  </a:lnTo>
                  <a:lnTo>
                    <a:pt x="653" y="1131"/>
                  </a:lnTo>
                  <a:lnTo>
                    <a:pt x="653" y="1131"/>
                  </a:lnTo>
                  <a:lnTo>
                    <a:pt x="655" y="1140"/>
                  </a:lnTo>
                  <a:lnTo>
                    <a:pt x="659" y="1148"/>
                  </a:lnTo>
                  <a:lnTo>
                    <a:pt x="664" y="1153"/>
                  </a:lnTo>
                  <a:lnTo>
                    <a:pt x="670" y="1161"/>
                  </a:lnTo>
                  <a:lnTo>
                    <a:pt x="670" y="1161"/>
                  </a:lnTo>
                  <a:lnTo>
                    <a:pt x="677" y="1164"/>
                  </a:lnTo>
                  <a:lnTo>
                    <a:pt x="685" y="1166"/>
                  </a:lnTo>
                  <a:lnTo>
                    <a:pt x="692" y="1168"/>
                  </a:lnTo>
                  <a:lnTo>
                    <a:pt x="702" y="1168"/>
                  </a:lnTo>
                  <a:lnTo>
                    <a:pt x="702" y="1168"/>
                  </a:lnTo>
                  <a:lnTo>
                    <a:pt x="730" y="1166"/>
                  </a:lnTo>
                  <a:lnTo>
                    <a:pt x="730" y="1166"/>
                  </a:lnTo>
                  <a:lnTo>
                    <a:pt x="763" y="1168"/>
                  </a:lnTo>
                  <a:lnTo>
                    <a:pt x="799" y="1174"/>
                  </a:lnTo>
                  <a:lnTo>
                    <a:pt x="834" y="1183"/>
                  </a:lnTo>
                  <a:lnTo>
                    <a:pt x="871" y="1194"/>
                  </a:lnTo>
                  <a:lnTo>
                    <a:pt x="909" y="1211"/>
                  </a:lnTo>
                  <a:lnTo>
                    <a:pt x="944" y="1228"/>
                  </a:lnTo>
                  <a:lnTo>
                    <a:pt x="980" y="1248"/>
                  </a:lnTo>
                  <a:lnTo>
                    <a:pt x="1013" y="1273"/>
                  </a:lnTo>
                  <a:lnTo>
                    <a:pt x="1013" y="1273"/>
                  </a:lnTo>
                  <a:lnTo>
                    <a:pt x="1036" y="1291"/>
                  </a:lnTo>
                  <a:lnTo>
                    <a:pt x="1062" y="1314"/>
                  </a:lnTo>
                  <a:lnTo>
                    <a:pt x="1088" y="1342"/>
                  </a:lnTo>
                  <a:lnTo>
                    <a:pt x="1114" y="1373"/>
                  </a:lnTo>
                  <a:lnTo>
                    <a:pt x="1125" y="1392"/>
                  </a:lnTo>
                  <a:lnTo>
                    <a:pt x="1136" y="1411"/>
                  </a:lnTo>
                  <a:lnTo>
                    <a:pt x="1146" y="1431"/>
                  </a:lnTo>
                  <a:lnTo>
                    <a:pt x="1155" y="1452"/>
                  </a:lnTo>
                  <a:lnTo>
                    <a:pt x="1161" y="1474"/>
                  </a:lnTo>
                  <a:lnTo>
                    <a:pt x="1166" y="1497"/>
                  </a:lnTo>
                  <a:lnTo>
                    <a:pt x="1170" y="1521"/>
                  </a:lnTo>
                  <a:lnTo>
                    <a:pt x="1172" y="1545"/>
                  </a:lnTo>
                  <a:lnTo>
                    <a:pt x="1172" y="1545"/>
                  </a:lnTo>
                  <a:lnTo>
                    <a:pt x="1170" y="1564"/>
                  </a:lnTo>
                  <a:lnTo>
                    <a:pt x="1170" y="1582"/>
                  </a:lnTo>
                  <a:lnTo>
                    <a:pt x="1166" y="1601"/>
                  </a:lnTo>
                  <a:lnTo>
                    <a:pt x="1162" y="1618"/>
                  </a:lnTo>
                  <a:lnTo>
                    <a:pt x="1153" y="1651"/>
                  </a:lnTo>
                  <a:lnTo>
                    <a:pt x="1138" y="1683"/>
                  </a:lnTo>
                  <a:lnTo>
                    <a:pt x="1121" y="1711"/>
                  </a:lnTo>
                  <a:lnTo>
                    <a:pt x="1103" y="1737"/>
                  </a:lnTo>
                  <a:lnTo>
                    <a:pt x="1080" y="1762"/>
                  </a:lnTo>
                  <a:lnTo>
                    <a:pt x="1056" y="1782"/>
                  </a:lnTo>
                  <a:lnTo>
                    <a:pt x="1030" y="1803"/>
                  </a:lnTo>
                  <a:lnTo>
                    <a:pt x="1004" y="1819"/>
                  </a:lnTo>
                  <a:lnTo>
                    <a:pt x="978" y="1834"/>
                  </a:lnTo>
                  <a:lnTo>
                    <a:pt x="950" y="1847"/>
                  </a:lnTo>
                  <a:lnTo>
                    <a:pt x="922" y="1859"/>
                  </a:lnTo>
                  <a:lnTo>
                    <a:pt x="896" y="1868"/>
                  </a:lnTo>
                  <a:lnTo>
                    <a:pt x="870" y="1874"/>
                  </a:lnTo>
                  <a:lnTo>
                    <a:pt x="845" y="1879"/>
                  </a:lnTo>
                  <a:lnTo>
                    <a:pt x="845" y="1879"/>
                  </a:lnTo>
                  <a:lnTo>
                    <a:pt x="836" y="1881"/>
                  </a:lnTo>
                  <a:lnTo>
                    <a:pt x="828" y="1885"/>
                  </a:lnTo>
                  <a:lnTo>
                    <a:pt x="823" y="1888"/>
                  </a:lnTo>
                  <a:lnTo>
                    <a:pt x="817" y="1894"/>
                  </a:lnTo>
                  <a:lnTo>
                    <a:pt x="814" y="1900"/>
                  </a:lnTo>
                  <a:lnTo>
                    <a:pt x="810" y="1907"/>
                  </a:lnTo>
                  <a:lnTo>
                    <a:pt x="808" y="1915"/>
                  </a:lnTo>
                  <a:lnTo>
                    <a:pt x="808" y="1924"/>
                  </a:lnTo>
                  <a:lnTo>
                    <a:pt x="808" y="1924"/>
                  </a:lnTo>
                  <a:lnTo>
                    <a:pt x="812" y="1991"/>
                  </a:lnTo>
                  <a:lnTo>
                    <a:pt x="812" y="1991"/>
                  </a:lnTo>
                  <a:lnTo>
                    <a:pt x="827" y="2381"/>
                  </a:lnTo>
                  <a:lnTo>
                    <a:pt x="834" y="2637"/>
                  </a:lnTo>
                  <a:lnTo>
                    <a:pt x="834" y="2637"/>
                  </a:lnTo>
                  <a:lnTo>
                    <a:pt x="836" y="2644"/>
                  </a:lnTo>
                  <a:lnTo>
                    <a:pt x="838" y="2652"/>
                  </a:lnTo>
                  <a:lnTo>
                    <a:pt x="842" y="2659"/>
                  </a:lnTo>
                  <a:lnTo>
                    <a:pt x="847" y="2665"/>
                  </a:lnTo>
                  <a:lnTo>
                    <a:pt x="853" y="2670"/>
                  </a:lnTo>
                  <a:lnTo>
                    <a:pt x="860" y="2674"/>
                  </a:lnTo>
                  <a:lnTo>
                    <a:pt x="868" y="2676"/>
                  </a:lnTo>
                  <a:lnTo>
                    <a:pt x="877" y="2676"/>
                  </a:lnTo>
                  <a:lnTo>
                    <a:pt x="877" y="2676"/>
                  </a:lnTo>
                  <a:lnTo>
                    <a:pt x="914" y="2678"/>
                  </a:lnTo>
                  <a:lnTo>
                    <a:pt x="950" y="2683"/>
                  </a:lnTo>
                  <a:lnTo>
                    <a:pt x="980" y="2691"/>
                  </a:lnTo>
                  <a:lnTo>
                    <a:pt x="1008" y="2700"/>
                  </a:lnTo>
                  <a:lnTo>
                    <a:pt x="1032" y="2713"/>
                  </a:lnTo>
                  <a:lnTo>
                    <a:pt x="1043" y="2721"/>
                  </a:lnTo>
                  <a:lnTo>
                    <a:pt x="1052" y="2730"/>
                  </a:lnTo>
                  <a:lnTo>
                    <a:pt x="1062" y="2738"/>
                  </a:lnTo>
                  <a:lnTo>
                    <a:pt x="1069" y="2749"/>
                  </a:lnTo>
                  <a:lnTo>
                    <a:pt x="1077" y="2758"/>
                  </a:lnTo>
                  <a:lnTo>
                    <a:pt x="1082" y="2769"/>
                  </a:lnTo>
                  <a:lnTo>
                    <a:pt x="1082" y="2769"/>
                  </a:lnTo>
                  <a:lnTo>
                    <a:pt x="1090" y="2788"/>
                  </a:lnTo>
                  <a:lnTo>
                    <a:pt x="1093" y="2807"/>
                  </a:lnTo>
                  <a:lnTo>
                    <a:pt x="1095" y="2823"/>
                  </a:lnTo>
                  <a:lnTo>
                    <a:pt x="1095" y="2838"/>
                  </a:lnTo>
                  <a:lnTo>
                    <a:pt x="1095" y="2853"/>
                  </a:lnTo>
                  <a:lnTo>
                    <a:pt x="1092" y="2866"/>
                  </a:lnTo>
                  <a:lnTo>
                    <a:pt x="1090" y="2876"/>
                  </a:lnTo>
                  <a:lnTo>
                    <a:pt x="1086" y="2881"/>
                  </a:lnTo>
                  <a:lnTo>
                    <a:pt x="1086" y="2881"/>
                  </a:lnTo>
                  <a:lnTo>
                    <a:pt x="1069" y="2887"/>
                  </a:lnTo>
                  <a:lnTo>
                    <a:pt x="1037" y="2891"/>
                  </a:lnTo>
                  <a:lnTo>
                    <a:pt x="995" y="2894"/>
                  </a:lnTo>
                  <a:lnTo>
                    <a:pt x="937" y="2896"/>
                  </a:lnTo>
                  <a:lnTo>
                    <a:pt x="937" y="2896"/>
                  </a:lnTo>
                  <a:lnTo>
                    <a:pt x="937" y="2896"/>
                  </a:lnTo>
                  <a:lnTo>
                    <a:pt x="886" y="2894"/>
                  </a:lnTo>
                  <a:lnTo>
                    <a:pt x="838" y="2892"/>
                  </a:lnTo>
                  <a:lnTo>
                    <a:pt x="789" y="2889"/>
                  </a:lnTo>
                  <a:lnTo>
                    <a:pt x="745" y="2883"/>
                  </a:lnTo>
                  <a:lnTo>
                    <a:pt x="745" y="2883"/>
                  </a:lnTo>
                  <a:lnTo>
                    <a:pt x="731" y="2879"/>
                  </a:lnTo>
                  <a:lnTo>
                    <a:pt x="720" y="2874"/>
                  </a:lnTo>
                  <a:lnTo>
                    <a:pt x="711" y="2866"/>
                  </a:lnTo>
                  <a:lnTo>
                    <a:pt x="702" y="2857"/>
                  </a:lnTo>
                  <a:lnTo>
                    <a:pt x="702" y="2857"/>
                  </a:lnTo>
                  <a:lnTo>
                    <a:pt x="698" y="2848"/>
                  </a:lnTo>
                  <a:lnTo>
                    <a:pt x="692" y="2838"/>
                  </a:lnTo>
                  <a:lnTo>
                    <a:pt x="687" y="2816"/>
                  </a:lnTo>
                  <a:lnTo>
                    <a:pt x="681" y="2794"/>
                  </a:lnTo>
                  <a:lnTo>
                    <a:pt x="679" y="2769"/>
                  </a:lnTo>
                  <a:lnTo>
                    <a:pt x="679" y="2747"/>
                  </a:lnTo>
                  <a:lnTo>
                    <a:pt x="681" y="2726"/>
                  </a:lnTo>
                  <a:lnTo>
                    <a:pt x="685" y="2693"/>
                  </a:lnTo>
                  <a:lnTo>
                    <a:pt x="685" y="2693"/>
                  </a:lnTo>
                  <a:lnTo>
                    <a:pt x="687" y="2685"/>
                  </a:lnTo>
                  <a:lnTo>
                    <a:pt x="687" y="2685"/>
                  </a:lnTo>
                  <a:lnTo>
                    <a:pt x="689" y="2579"/>
                  </a:lnTo>
                  <a:lnTo>
                    <a:pt x="690" y="2471"/>
                  </a:lnTo>
                  <a:lnTo>
                    <a:pt x="690" y="2471"/>
                  </a:lnTo>
                  <a:lnTo>
                    <a:pt x="694" y="2370"/>
                  </a:lnTo>
                  <a:lnTo>
                    <a:pt x="696" y="2278"/>
                  </a:lnTo>
                  <a:lnTo>
                    <a:pt x="694" y="2196"/>
                  </a:lnTo>
                  <a:lnTo>
                    <a:pt x="692" y="2161"/>
                  </a:lnTo>
                  <a:lnTo>
                    <a:pt x="689" y="2129"/>
                  </a:lnTo>
                  <a:lnTo>
                    <a:pt x="683" y="2099"/>
                  </a:lnTo>
                  <a:lnTo>
                    <a:pt x="677" y="2073"/>
                  </a:lnTo>
                  <a:lnTo>
                    <a:pt x="668" y="2051"/>
                  </a:lnTo>
                  <a:lnTo>
                    <a:pt x="659" y="2032"/>
                  </a:lnTo>
                  <a:lnTo>
                    <a:pt x="648" y="2017"/>
                  </a:lnTo>
                  <a:lnTo>
                    <a:pt x="640" y="2010"/>
                  </a:lnTo>
                  <a:lnTo>
                    <a:pt x="633" y="2006"/>
                  </a:lnTo>
                  <a:lnTo>
                    <a:pt x="625" y="2000"/>
                  </a:lnTo>
                  <a:lnTo>
                    <a:pt x="616" y="1999"/>
                  </a:lnTo>
                  <a:lnTo>
                    <a:pt x="606" y="1997"/>
                  </a:lnTo>
                  <a:lnTo>
                    <a:pt x="597" y="1995"/>
                  </a:lnTo>
                  <a:lnTo>
                    <a:pt x="597" y="1995"/>
                  </a:lnTo>
                  <a:lnTo>
                    <a:pt x="593" y="1995"/>
                  </a:lnTo>
                  <a:lnTo>
                    <a:pt x="593" y="1995"/>
                  </a:lnTo>
                  <a:lnTo>
                    <a:pt x="584" y="1997"/>
                  </a:lnTo>
                  <a:lnTo>
                    <a:pt x="575" y="2000"/>
                  </a:lnTo>
                  <a:lnTo>
                    <a:pt x="564" y="2006"/>
                  </a:lnTo>
                  <a:lnTo>
                    <a:pt x="552" y="2017"/>
                  </a:lnTo>
                  <a:lnTo>
                    <a:pt x="552" y="2017"/>
                  </a:lnTo>
                  <a:lnTo>
                    <a:pt x="547" y="2027"/>
                  </a:lnTo>
                  <a:lnTo>
                    <a:pt x="543" y="2038"/>
                  </a:lnTo>
                  <a:lnTo>
                    <a:pt x="534" y="2064"/>
                  </a:lnTo>
                  <a:lnTo>
                    <a:pt x="524" y="2097"/>
                  </a:lnTo>
                  <a:lnTo>
                    <a:pt x="519" y="2139"/>
                  </a:lnTo>
                  <a:lnTo>
                    <a:pt x="513" y="2183"/>
                  </a:lnTo>
                  <a:lnTo>
                    <a:pt x="508" y="2232"/>
                  </a:lnTo>
                  <a:lnTo>
                    <a:pt x="504" y="2282"/>
                  </a:lnTo>
                  <a:lnTo>
                    <a:pt x="500" y="2336"/>
                  </a:lnTo>
                  <a:lnTo>
                    <a:pt x="498" y="2443"/>
                  </a:lnTo>
                  <a:lnTo>
                    <a:pt x="498" y="2542"/>
                  </a:lnTo>
                  <a:lnTo>
                    <a:pt x="500" y="2586"/>
                  </a:lnTo>
                  <a:lnTo>
                    <a:pt x="504" y="2626"/>
                  </a:lnTo>
                  <a:lnTo>
                    <a:pt x="508" y="2661"/>
                  </a:lnTo>
                  <a:lnTo>
                    <a:pt x="511" y="2687"/>
                  </a:lnTo>
                  <a:lnTo>
                    <a:pt x="511" y="2687"/>
                  </a:lnTo>
                  <a:lnTo>
                    <a:pt x="519" y="2730"/>
                  </a:lnTo>
                  <a:lnTo>
                    <a:pt x="524" y="2769"/>
                  </a:lnTo>
                  <a:lnTo>
                    <a:pt x="526" y="2803"/>
                  </a:lnTo>
                  <a:lnTo>
                    <a:pt x="524" y="2833"/>
                  </a:lnTo>
                  <a:lnTo>
                    <a:pt x="521" y="2855"/>
                  </a:lnTo>
                  <a:lnTo>
                    <a:pt x="517" y="2874"/>
                  </a:lnTo>
                  <a:lnTo>
                    <a:pt x="509" y="2885"/>
                  </a:lnTo>
                  <a:lnTo>
                    <a:pt x="504" y="2891"/>
                  </a:lnTo>
                  <a:lnTo>
                    <a:pt x="500" y="2892"/>
                  </a:lnTo>
                  <a:lnTo>
                    <a:pt x="500" y="2892"/>
                  </a:lnTo>
                  <a:lnTo>
                    <a:pt x="474" y="2898"/>
                  </a:lnTo>
                  <a:lnTo>
                    <a:pt x="437" y="2904"/>
                  </a:lnTo>
                  <a:lnTo>
                    <a:pt x="392" y="2906"/>
                  </a:lnTo>
                  <a:lnTo>
                    <a:pt x="338" y="2907"/>
                  </a:lnTo>
                  <a:lnTo>
                    <a:pt x="338" y="2907"/>
                  </a:lnTo>
                  <a:lnTo>
                    <a:pt x="269" y="2906"/>
                  </a:lnTo>
                  <a:lnTo>
                    <a:pt x="211" y="2902"/>
                  </a:lnTo>
                  <a:lnTo>
                    <a:pt x="168" y="2894"/>
                  </a:lnTo>
                  <a:lnTo>
                    <a:pt x="153" y="2892"/>
                  </a:lnTo>
                  <a:lnTo>
                    <a:pt x="144" y="2889"/>
                  </a:lnTo>
                  <a:lnTo>
                    <a:pt x="144" y="2887"/>
                  </a:lnTo>
                  <a:lnTo>
                    <a:pt x="144" y="2887"/>
                  </a:lnTo>
                  <a:lnTo>
                    <a:pt x="131" y="2864"/>
                  </a:lnTo>
                  <a:lnTo>
                    <a:pt x="125" y="2853"/>
                  </a:lnTo>
                  <a:lnTo>
                    <a:pt x="123" y="2840"/>
                  </a:lnTo>
                  <a:lnTo>
                    <a:pt x="121" y="2825"/>
                  </a:lnTo>
                  <a:lnTo>
                    <a:pt x="123" y="2808"/>
                  </a:lnTo>
                  <a:lnTo>
                    <a:pt x="129" y="2788"/>
                  </a:lnTo>
                  <a:lnTo>
                    <a:pt x="136" y="2766"/>
                  </a:lnTo>
                  <a:lnTo>
                    <a:pt x="136" y="2766"/>
                  </a:lnTo>
                  <a:lnTo>
                    <a:pt x="140" y="2756"/>
                  </a:lnTo>
                  <a:lnTo>
                    <a:pt x="147" y="2749"/>
                  </a:lnTo>
                  <a:lnTo>
                    <a:pt x="155" y="2741"/>
                  </a:lnTo>
                  <a:lnTo>
                    <a:pt x="162" y="2734"/>
                  </a:lnTo>
                  <a:lnTo>
                    <a:pt x="185" y="2723"/>
                  </a:lnTo>
                  <a:lnTo>
                    <a:pt x="211" y="2715"/>
                  </a:lnTo>
                  <a:lnTo>
                    <a:pt x="237" y="2708"/>
                  </a:lnTo>
                  <a:lnTo>
                    <a:pt x="265" y="2704"/>
                  </a:lnTo>
                  <a:lnTo>
                    <a:pt x="293" y="2700"/>
                  </a:lnTo>
                  <a:lnTo>
                    <a:pt x="317" y="2700"/>
                  </a:lnTo>
                  <a:lnTo>
                    <a:pt x="317" y="2700"/>
                  </a:lnTo>
                  <a:lnTo>
                    <a:pt x="317" y="2700"/>
                  </a:lnTo>
                  <a:lnTo>
                    <a:pt x="317" y="2700"/>
                  </a:lnTo>
                  <a:lnTo>
                    <a:pt x="327" y="2700"/>
                  </a:lnTo>
                  <a:lnTo>
                    <a:pt x="334" y="2697"/>
                  </a:lnTo>
                  <a:lnTo>
                    <a:pt x="341" y="2693"/>
                  </a:lnTo>
                  <a:lnTo>
                    <a:pt x="347" y="2689"/>
                  </a:lnTo>
                  <a:lnTo>
                    <a:pt x="347" y="2689"/>
                  </a:lnTo>
                  <a:lnTo>
                    <a:pt x="353" y="2682"/>
                  </a:lnTo>
                  <a:lnTo>
                    <a:pt x="356" y="2674"/>
                  </a:lnTo>
                  <a:lnTo>
                    <a:pt x="360" y="2667"/>
                  </a:lnTo>
                  <a:lnTo>
                    <a:pt x="360" y="2659"/>
                  </a:lnTo>
                  <a:lnTo>
                    <a:pt x="360" y="2659"/>
                  </a:lnTo>
                  <a:lnTo>
                    <a:pt x="362" y="2390"/>
                  </a:lnTo>
                  <a:lnTo>
                    <a:pt x="366" y="2148"/>
                  </a:lnTo>
                  <a:lnTo>
                    <a:pt x="371" y="1915"/>
                  </a:lnTo>
                  <a:lnTo>
                    <a:pt x="371" y="1915"/>
                  </a:lnTo>
                  <a:lnTo>
                    <a:pt x="371" y="1887"/>
                  </a:lnTo>
                  <a:lnTo>
                    <a:pt x="373" y="1818"/>
                  </a:lnTo>
                  <a:lnTo>
                    <a:pt x="381" y="1717"/>
                  </a:lnTo>
                  <a:lnTo>
                    <a:pt x="386" y="1657"/>
                  </a:lnTo>
                  <a:lnTo>
                    <a:pt x="394" y="1595"/>
                  </a:lnTo>
                  <a:lnTo>
                    <a:pt x="403" y="1532"/>
                  </a:lnTo>
                  <a:lnTo>
                    <a:pt x="414" y="1467"/>
                  </a:lnTo>
                  <a:lnTo>
                    <a:pt x="429" y="1403"/>
                  </a:lnTo>
                  <a:lnTo>
                    <a:pt x="446" y="1344"/>
                  </a:lnTo>
                  <a:lnTo>
                    <a:pt x="457" y="1314"/>
                  </a:lnTo>
                  <a:lnTo>
                    <a:pt x="467" y="1286"/>
                  </a:lnTo>
                  <a:lnTo>
                    <a:pt x="478" y="1260"/>
                  </a:lnTo>
                  <a:lnTo>
                    <a:pt x="491" y="1233"/>
                  </a:lnTo>
                  <a:lnTo>
                    <a:pt x="504" y="1211"/>
                  </a:lnTo>
                  <a:lnTo>
                    <a:pt x="519" y="1189"/>
                  </a:lnTo>
                  <a:lnTo>
                    <a:pt x="534" y="1170"/>
                  </a:lnTo>
                  <a:lnTo>
                    <a:pt x="549" y="1153"/>
                  </a:lnTo>
                  <a:lnTo>
                    <a:pt x="549" y="1153"/>
                  </a:lnTo>
                  <a:lnTo>
                    <a:pt x="556" y="1146"/>
                  </a:lnTo>
                  <a:lnTo>
                    <a:pt x="560" y="1136"/>
                  </a:lnTo>
                  <a:lnTo>
                    <a:pt x="564" y="1127"/>
                  </a:lnTo>
                  <a:lnTo>
                    <a:pt x="567" y="1116"/>
                  </a:lnTo>
                  <a:lnTo>
                    <a:pt x="569" y="1097"/>
                  </a:lnTo>
                  <a:lnTo>
                    <a:pt x="571" y="1082"/>
                  </a:lnTo>
                  <a:lnTo>
                    <a:pt x="571" y="1082"/>
                  </a:lnTo>
                  <a:lnTo>
                    <a:pt x="569" y="1071"/>
                  </a:lnTo>
                  <a:lnTo>
                    <a:pt x="567" y="1062"/>
                  </a:lnTo>
                  <a:lnTo>
                    <a:pt x="562" y="1045"/>
                  </a:lnTo>
                  <a:lnTo>
                    <a:pt x="552" y="1034"/>
                  </a:lnTo>
                  <a:lnTo>
                    <a:pt x="545" y="1026"/>
                  </a:lnTo>
                  <a:lnTo>
                    <a:pt x="545" y="1026"/>
                  </a:lnTo>
                  <a:lnTo>
                    <a:pt x="536" y="1019"/>
                  </a:lnTo>
                  <a:lnTo>
                    <a:pt x="526" y="1015"/>
                  </a:lnTo>
                  <a:lnTo>
                    <a:pt x="504" y="1006"/>
                  </a:lnTo>
                  <a:lnTo>
                    <a:pt x="504" y="1006"/>
                  </a:lnTo>
                  <a:lnTo>
                    <a:pt x="504" y="983"/>
                  </a:lnTo>
                  <a:lnTo>
                    <a:pt x="502" y="961"/>
                  </a:lnTo>
                  <a:lnTo>
                    <a:pt x="496" y="940"/>
                  </a:lnTo>
                  <a:lnTo>
                    <a:pt x="491" y="918"/>
                  </a:lnTo>
                  <a:lnTo>
                    <a:pt x="483" y="898"/>
                  </a:lnTo>
                  <a:lnTo>
                    <a:pt x="474" y="877"/>
                  </a:lnTo>
                  <a:lnTo>
                    <a:pt x="463" y="858"/>
                  </a:lnTo>
                  <a:lnTo>
                    <a:pt x="450" y="840"/>
                  </a:lnTo>
                  <a:lnTo>
                    <a:pt x="450" y="840"/>
                  </a:lnTo>
                  <a:lnTo>
                    <a:pt x="431" y="817"/>
                  </a:lnTo>
                  <a:lnTo>
                    <a:pt x="409" y="799"/>
                  </a:lnTo>
                  <a:lnTo>
                    <a:pt x="386" y="782"/>
                  </a:lnTo>
                  <a:lnTo>
                    <a:pt x="362" y="769"/>
                  </a:lnTo>
                  <a:lnTo>
                    <a:pt x="336" y="758"/>
                  </a:lnTo>
                  <a:lnTo>
                    <a:pt x="308" y="750"/>
                  </a:lnTo>
                  <a:lnTo>
                    <a:pt x="280" y="746"/>
                  </a:lnTo>
                  <a:lnTo>
                    <a:pt x="252" y="744"/>
                  </a:lnTo>
                  <a:lnTo>
                    <a:pt x="252" y="744"/>
                  </a:lnTo>
                  <a:lnTo>
                    <a:pt x="226" y="744"/>
                  </a:lnTo>
                  <a:lnTo>
                    <a:pt x="202" y="748"/>
                  </a:lnTo>
                  <a:lnTo>
                    <a:pt x="179" y="754"/>
                  </a:lnTo>
                  <a:lnTo>
                    <a:pt x="155" y="763"/>
                  </a:lnTo>
                  <a:lnTo>
                    <a:pt x="155" y="763"/>
                  </a:lnTo>
                  <a:lnTo>
                    <a:pt x="146" y="741"/>
                  </a:lnTo>
                  <a:lnTo>
                    <a:pt x="138" y="717"/>
                  </a:lnTo>
                  <a:lnTo>
                    <a:pt x="133" y="692"/>
                  </a:lnTo>
                  <a:lnTo>
                    <a:pt x="129" y="668"/>
                  </a:lnTo>
                  <a:lnTo>
                    <a:pt x="125" y="642"/>
                  </a:lnTo>
                  <a:lnTo>
                    <a:pt x="123" y="616"/>
                  </a:lnTo>
                  <a:lnTo>
                    <a:pt x="123" y="590"/>
                  </a:lnTo>
                  <a:lnTo>
                    <a:pt x="125" y="563"/>
                  </a:lnTo>
                  <a:lnTo>
                    <a:pt x="125" y="563"/>
                  </a:lnTo>
                  <a:lnTo>
                    <a:pt x="129" y="537"/>
                  </a:lnTo>
                  <a:lnTo>
                    <a:pt x="133" y="513"/>
                  </a:lnTo>
                  <a:lnTo>
                    <a:pt x="138" y="489"/>
                  </a:lnTo>
                  <a:lnTo>
                    <a:pt x="146" y="465"/>
                  </a:lnTo>
                  <a:lnTo>
                    <a:pt x="153" y="442"/>
                  </a:lnTo>
                  <a:lnTo>
                    <a:pt x="162" y="418"/>
                  </a:lnTo>
                  <a:lnTo>
                    <a:pt x="181" y="375"/>
                  </a:lnTo>
                  <a:lnTo>
                    <a:pt x="205" y="332"/>
                  </a:lnTo>
                  <a:lnTo>
                    <a:pt x="233" y="293"/>
                  </a:lnTo>
                  <a:lnTo>
                    <a:pt x="263" y="256"/>
                  </a:lnTo>
                  <a:lnTo>
                    <a:pt x="297" y="222"/>
                  </a:lnTo>
                  <a:lnTo>
                    <a:pt x="334" y="192"/>
                  </a:lnTo>
                  <a:lnTo>
                    <a:pt x="373" y="164"/>
                  </a:lnTo>
                  <a:lnTo>
                    <a:pt x="414" y="140"/>
                  </a:lnTo>
                  <a:lnTo>
                    <a:pt x="457" y="121"/>
                  </a:lnTo>
                  <a:lnTo>
                    <a:pt x="480" y="112"/>
                  </a:lnTo>
                  <a:lnTo>
                    <a:pt x="504" y="104"/>
                  </a:lnTo>
                  <a:lnTo>
                    <a:pt x="526" y="99"/>
                  </a:lnTo>
                  <a:lnTo>
                    <a:pt x="550" y="93"/>
                  </a:lnTo>
                  <a:lnTo>
                    <a:pt x="575" y="89"/>
                  </a:lnTo>
                  <a:lnTo>
                    <a:pt x="599" y="86"/>
                  </a:lnTo>
                  <a:lnTo>
                    <a:pt x="623" y="84"/>
                  </a:lnTo>
                  <a:lnTo>
                    <a:pt x="648" y="84"/>
                  </a:lnTo>
                  <a:lnTo>
                    <a:pt x="648" y="84"/>
                  </a:lnTo>
                  <a:lnTo>
                    <a:pt x="674" y="84"/>
                  </a:lnTo>
                  <a:lnTo>
                    <a:pt x="700" y="86"/>
                  </a:lnTo>
                  <a:lnTo>
                    <a:pt x="700" y="86"/>
                  </a:lnTo>
                  <a:lnTo>
                    <a:pt x="724" y="89"/>
                  </a:lnTo>
                  <a:lnTo>
                    <a:pt x="750" y="93"/>
                  </a:lnTo>
                  <a:lnTo>
                    <a:pt x="774" y="101"/>
                  </a:lnTo>
                  <a:lnTo>
                    <a:pt x="799" y="108"/>
                  </a:lnTo>
                  <a:lnTo>
                    <a:pt x="823" y="116"/>
                  </a:lnTo>
                  <a:lnTo>
                    <a:pt x="845" y="127"/>
                  </a:lnTo>
                  <a:lnTo>
                    <a:pt x="868" y="138"/>
                  </a:lnTo>
                  <a:lnTo>
                    <a:pt x="890" y="149"/>
                  </a:lnTo>
                  <a:lnTo>
                    <a:pt x="912" y="164"/>
                  </a:lnTo>
                  <a:lnTo>
                    <a:pt x="933" y="179"/>
                  </a:lnTo>
                  <a:lnTo>
                    <a:pt x="954" y="194"/>
                  </a:lnTo>
                  <a:lnTo>
                    <a:pt x="972" y="213"/>
                  </a:lnTo>
                  <a:lnTo>
                    <a:pt x="991" y="229"/>
                  </a:lnTo>
                  <a:lnTo>
                    <a:pt x="1008" y="250"/>
                  </a:lnTo>
                  <a:lnTo>
                    <a:pt x="1026" y="270"/>
                  </a:lnTo>
                  <a:lnTo>
                    <a:pt x="1041" y="293"/>
                  </a:lnTo>
                  <a:lnTo>
                    <a:pt x="1041" y="293"/>
                  </a:lnTo>
                  <a:lnTo>
                    <a:pt x="1056" y="313"/>
                  </a:lnTo>
                  <a:lnTo>
                    <a:pt x="1069" y="336"/>
                  </a:lnTo>
                  <a:lnTo>
                    <a:pt x="1080" y="358"/>
                  </a:lnTo>
                  <a:lnTo>
                    <a:pt x="1093" y="382"/>
                  </a:lnTo>
                  <a:lnTo>
                    <a:pt x="1103" y="407"/>
                  </a:lnTo>
                  <a:lnTo>
                    <a:pt x="1112" y="431"/>
                  </a:lnTo>
                  <a:lnTo>
                    <a:pt x="1120" y="455"/>
                  </a:lnTo>
                  <a:lnTo>
                    <a:pt x="1127" y="479"/>
                  </a:lnTo>
                  <a:lnTo>
                    <a:pt x="1133" y="506"/>
                  </a:lnTo>
                  <a:lnTo>
                    <a:pt x="1138" y="530"/>
                  </a:lnTo>
                  <a:lnTo>
                    <a:pt x="1142" y="556"/>
                  </a:lnTo>
                  <a:lnTo>
                    <a:pt x="1144" y="582"/>
                  </a:lnTo>
                  <a:lnTo>
                    <a:pt x="1146" y="608"/>
                  </a:lnTo>
                  <a:lnTo>
                    <a:pt x="1146" y="634"/>
                  </a:lnTo>
                  <a:lnTo>
                    <a:pt x="1146" y="659"/>
                  </a:lnTo>
                  <a:lnTo>
                    <a:pt x="1144" y="685"/>
                  </a:lnTo>
                  <a:lnTo>
                    <a:pt x="1144" y="685"/>
                  </a:lnTo>
                  <a:lnTo>
                    <a:pt x="1140" y="709"/>
                  </a:lnTo>
                  <a:lnTo>
                    <a:pt x="1136" y="731"/>
                  </a:lnTo>
                  <a:lnTo>
                    <a:pt x="1131" y="754"/>
                  </a:lnTo>
                  <a:lnTo>
                    <a:pt x="1125" y="774"/>
                  </a:lnTo>
                  <a:lnTo>
                    <a:pt x="1118" y="795"/>
                  </a:lnTo>
                  <a:lnTo>
                    <a:pt x="1110" y="815"/>
                  </a:lnTo>
                  <a:lnTo>
                    <a:pt x="1101" y="834"/>
                  </a:lnTo>
                  <a:lnTo>
                    <a:pt x="1092" y="853"/>
                  </a:lnTo>
                  <a:lnTo>
                    <a:pt x="1080" y="870"/>
                  </a:lnTo>
                  <a:lnTo>
                    <a:pt x="1067" y="886"/>
                  </a:lnTo>
                  <a:lnTo>
                    <a:pt x="1054" y="903"/>
                  </a:lnTo>
                  <a:lnTo>
                    <a:pt x="1041" y="918"/>
                  </a:lnTo>
                  <a:lnTo>
                    <a:pt x="1026" y="931"/>
                  </a:lnTo>
                  <a:lnTo>
                    <a:pt x="1011" y="944"/>
                  </a:lnTo>
                  <a:lnTo>
                    <a:pt x="995" y="957"/>
                  </a:lnTo>
                  <a:lnTo>
                    <a:pt x="978" y="968"/>
                  </a:lnTo>
                  <a:lnTo>
                    <a:pt x="978" y="968"/>
                  </a:lnTo>
                  <a:lnTo>
                    <a:pt x="959" y="978"/>
                  </a:lnTo>
                  <a:lnTo>
                    <a:pt x="940" y="987"/>
                  </a:lnTo>
                  <a:lnTo>
                    <a:pt x="899" y="1004"/>
                  </a:lnTo>
                  <a:lnTo>
                    <a:pt x="856" y="1015"/>
                  </a:lnTo>
                  <a:lnTo>
                    <a:pt x="810" y="1024"/>
                  </a:lnTo>
                  <a:lnTo>
                    <a:pt x="810" y="1024"/>
                  </a:lnTo>
                  <a:close/>
                  <a:moveTo>
                    <a:pt x="297" y="1196"/>
                  </a:moveTo>
                  <a:lnTo>
                    <a:pt x="297" y="1196"/>
                  </a:lnTo>
                  <a:lnTo>
                    <a:pt x="304" y="1241"/>
                  </a:lnTo>
                  <a:lnTo>
                    <a:pt x="308" y="1288"/>
                  </a:lnTo>
                  <a:lnTo>
                    <a:pt x="310" y="1334"/>
                  </a:lnTo>
                  <a:lnTo>
                    <a:pt x="308" y="1381"/>
                  </a:lnTo>
                  <a:lnTo>
                    <a:pt x="304" y="1426"/>
                  </a:lnTo>
                  <a:lnTo>
                    <a:pt x="299" y="1444"/>
                  </a:lnTo>
                  <a:lnTo>
                    <a:pt x="295" y="1465"/>
                  </a:lnTo>
                  <a:lnTo>
                    <a:pt x="289" y="1482"/>
                  </a:lnTo>
                  <a:lnTo>
                    <a:pt x="282" y="1498"/>
                  </a:lnTo>
                  <a:lnTo>
                    <a:pt x="274" y="1513"/>
                  </a:lnTo>
                  <a:lnTo>
                    <a:pt x="265" y="1526"/>
                  </a:lnTo>
                  <a:lnTo>
                    <a:pt x="265" y="1526"/>
                  </a:lnTo>
                  <a:lnTo>
                    <a:pt x="252" y="1539"/>
                  </a:lnTo>
                  <a:lnTo>
                    <a:pt x="237" y="1549"/>
                  </a:lnTo>
                  <a:lnTo>
                    <a:pt x="220" y="1554"/>
                  </a:lnTo>
                  <a:lnTo>
                    <a:pt x="202" y="1556"/>
                  </a:lnTo>
                  <a:lnTo>
                    <a:pt x="202" y="1556"/>
                  </a:lnTo>
                  <a:lnTo>
                    <a:pt x="202" y="1556"/>
                  </a:lnTo>
                  <a:lnTo>
                    <a:pt x="179" y="1554"/>
                  </a:lnTo>
                  <a:lnTo>
                    <a:pt x="179" y="1554"/>
                  </a:lnTo>
                  <a:lnTo>
                    <a:pt x="155" y="1547"/>
                  </a:lnTo>
                  <a:lnTo>
                    <a:pt x="146" y="1543"/>
                  </a:lnTo>
                  <a:lnTo>
                    <a:pt x="136" y="1538"/>
                  </a:lnTo>
                  <a:lnTo>
                    <a:pt x="127" y="1532"/>
                  </a:lnTo>
                  <a:lnTo>
                    <a:pt x="119" y="1526"/>
                  </a:lnTo>
                  <a:lnTo>
                    <a:pt x="112" y="1519"/>
                  </a:lnTo>
                  <a:lnTo>
                    <a:pt x="106" y="1510"/>
                  </a:lnTo>
                  <a:lnTo>
                    <a:pt x="106" y="1510"/>
                  </a:lnTo>
                  <a:lnTo>
                    <a:pt x="99" y="1495"/>
                  </a:lnTo>
                  <a:lnTo>
                    <a:pt x="95" y="1476"/>
                  </a:lnTo>
                  <a:lnTo>
                    <a:pt x="91" y="1459"/>
                  </a:lnTo>
                  <a:lnTo>
                    <a:pt x="91" y="1439"/>
                  </a:lnTo>
                  <a:lnTo>
                    <a:pt x="93" y="1420"/>
                  </a:lnTo>
                  <a:lnTo>
                    <a:pt x="95" y="1400"/>
                  </a:lnTo>
                  <a:lnTo>
                    <a:pt x="99" y="1381"/>
                  </a:lnTo>
                  <a:lnTo>
                    <a:pt x="105" y="1364"/>
                  </a:lnTo>
                  <a:lnTo>
                    <a:pt x="105" y="1364"/>
                  </a:lnTo>
                  <a:lnTo>
                    <a:pt x="131" y="1273"/>
                  </a:lnTo>
                  <a:lnTo>
                    <a:pt x="131" y="1273"/>
                  </a:lnTo>
                  <a:lnTo>
                    <a:pt x="162" y="1174"/>
                  </a:lnTo>
                  <a:lnTo>
                    <a:pt x="162" y="1174"/>
                  </a:lnTo>
                  <a:lnTo>
                    <a:pt x="164" y="1161"/>
                  </a:lnTo>
                  <a:lnTo>
                    <a:pt x="162" y="1148"/>
                  </a:lnTo>
                  <a:lnTo>
                    <a:pt x="157" y="1136"/>
                  </a:lnTo>
                  <a:lnTo>
                    <a:pt x="147" y="1127"/>
                  </a:lnTo>
                  <a:lnTo>
                    <a:pt x="147" y="1127"/>
                  </a:lnTo>
                  <a:lnTo>
                    <a:pt x="133" y="1114"/>
                  </a:lnTo>
                  <a:lnTo>
                    <a:pt x="119" y="1099"/>
                  </a:lnTo>
                  <a:lnTo>
                    <a:pt x="119" y="1099"/>
                  </a:lnTo>
                  <a:lnTo>
                    <a:pt x="110" y="1086"/>
                  </a:lnTo>
                  <a:lnTo>
                    <a:pt x="101" y="1073"/>
                  </a:lnTo>
                  <a:lnTo>
                    <a:pt x="95" y="1058"/>
                  </a:lnTo>
                  <a:lnTo>
                    <a:pt x="90" y="1041"/>
                  </a:lnTo>
                  <a:lnTo>
                    <a:pt x="86" y="1026"/>
                  </a:lnTo>
                  <a:lnTo>
                    <a:pt x="84" y="1009"/>
                  </a:lnTo>
                  <a:lnTo>
                    <a:pt x="84" y="993"/>
                  </a:lnTo>
                  <a:lnTo>
                    <a:pt x="84" y="976"/>
                  </a:lnTo>
                  <a:lnTo>
                    <a:pt x="84" y="976"/>
                  </a:lnTo>
                  <a:lnTo>
                    <a:pt x="88" y="959"/>
                  </a:lnTo>
                  <a:lnTo>
                    <a:pt x="91" y="944"/>
                  </a:lnTo>
                  <a:lnTo>
                    <a:pt x="97" y="929"/>
                  </a:lnTo>
                  <a:lnTo>
                    <a:pt x="105" y="914"/>
                  </a:lnTo>
                  <a:lnTo>
                    <a:pt x="114" y="899"/>
                  </a:lnTo>
                  <a:lnTo>
                    <a:pt x="123" y="886"/>
                  </a:lnTo>
                  <a:lnTo>
                    <a:pt x="134" y="875"/>
                  </a:lnTo>
                  <a:lnTo>
                    <a:pt x="147" y="864"/>
                  </a:lnTo>
                  <a:lnTo>
                    <a:pt x="147" y="864"/>
                  </a:lnTo>
                  <a:lnTo>
                    <a:pt x="159" y="856"/>
                  </a:lnTo>
                  <a:lnTo>
                    <a:pt x="172" y="849"/>
                  </a:lnTo>
                  <a:lnTo>
                    <a:pt x="183" y="842"/>
                  </a:lnTo>
                  <a:lnTo>
                    <a:pt x="196" y="838"/>
                  </a:lnTo>
                  <a:lnTo>
                    <a:pt x="209" y="832"/>
                  </a:lnTo>
                  <a:lnTo>
                    <a:pt x="224" y="830"/>
                  </a:lnTo>
                  <a:lnTo>
                    <a:pt x="237" y="828"/>
                  </a:lnTo>
                  <a:lnTo>
                    <a:pt x="252" y="828"/>
                  </a:lnTo>
                  <a:lnTo>
                    <a:pt x="252" y="828"/>
                  </a:lnTo>
                  <a:lnTo>
                    <a:pt x="271" y="828"/>
                  </a:lnTo>
                  <a:lnTo>
                    <a:pt x="289" y="832"/>
                  </a:lnTo>
                  <a:lnTo>
                    <a:pt x="308" y="838"/>
                  </a:lnTo>
                  <a:lnTo>
                    <a:pt x="325" y="845"/>
                  </a:lnTo>
                  <a:lnTo>
                    <a:pt x="341" y="855"/>
                  </a:lnTo>
                  <a:lnTo>
                    <a:pt x="356" y="864"/>
                  </a:lnTo>
                  <a:lnTo>
                    <a:pt x="371" y="877"/>
                  </a:lnTo>
                  <a:lnTo>
                    <a:pt x="384" y="892"/>
                  </a:lnTo>
                  <a:lnTo>
                    <a:pt x="384" y="892"/>
                  </a:lnTo>
                  <a:lnTo>
                    <a:pt x="394" y="905"/>
                  </a:lnTo>
                  <a:lnTo>
                    <a:pt x="401" y="920"/>
                  </a:lnTo>
                  <a:lnTo>
                    <a:pt x="409" y="935"/>
                  </a:lnTo>
                  <a:lnTo>
                    <a:pt x="414" y="950"/>
                  </a:lnTo>
                  <a:lnTo>
                    <a:pt x="416" y="967"/>
                  </a:lnTo>
                  <a:lnTo>
                    <a:pt x="420" y="983"/>
                  </a:lnTo>
                  <a:lnTo>
                    <a:pt x="420" y="998"/>
                  </a:lnTo>
                  <a:lnTo>
                    <a:pt x="418" y="1015"/>
                  </a:lnTo>
                  <a:lnTo>
                    <a:pt x="418" y="1015"/>
                  </a:lnTo>
                  <a:lnTo>
                    <a:pt x="416" y="1032"/>
                  </a:lnTo>
                  <a:lnTo>
                    <a:pt x="411" y="1049"/>
                  </a:lnTo>
                  <a:lnTo>
                    <a:pt x="405" y="1064"/>
                  </a:lnTo>
                  <a:lnTo>
                    <a:pt x="397" y="1079"/>
                  </a:lnTo>
                  <a:lnTo>
                    <a:pt x="390" y="1092"/>
                  </a:lnTo>
                  <a:lnTo>
                    <a:pt x="379" y="1105"/>
                  </a:lnTo>
                  <a:lnTo>
                    <a:pt x="368" y="1118"/>
                  </a:lnTo>
                  <a:lnTo>
                    <a:pt x="356" y="1127"/>
                  </a:lnTo>
                  <a:lnTo>
                    <a:pt x="356" y="1127"/>
                  </a:lnTo>
                  <a:lnTo>
                    <a:pt x="340" y="1140"/>
                  </a:lnTo>
                  <a:lnTo>
                    <a:pt x="321" y="1149"/>
                  </a:lnTo>
                  <a:lnTo>
                    <a:pt x="321" y="1149"/>
                  </a:lnTo>
                  <a:lnTo>
                    <a:pt x="313" y="1153"/>
                  </a:lnTo>
                  <a:lnTo>
                    <a:pt x="308" y="1157"/>
                  </a:lnTo>
                  <a:lnTo>
                    <a:pt x="304" y="1163"/>
                  </a:lnTo>
                  <a:lnTo>
                    <a:pt x="300" y="1168"/>
                  </a:lnTo>
                  <a:lnTo>
                    <a:pt x="297" y="1176"/>
                  </a:lnTo>
                  <a:lnTo>
                    <a:pt x="297" y="1181"/>
                  </a:lnTo>
                  <a:lnTo>
                    <a:pt x="295" y="1189"/>
                  </a:lnTo>
                  <a:lnTo>
                    <a:pt x="297" y="1196"/>
                  </a:lnTo>
                  <a:lnTo>
                    <a:pt x="297" y="1196"/>
                  </a:lnTo>
                  <a:close/>
                  <a:moveTo>
                    <a:pt x="384" y="1211"/>
                  </a:moveTo>
                  <a:lnTo>
                    <a:pt x="384" y="1211"/>
                  </a:lnTo>
                  <a:lnTo>
                    <a:pt x="407" y="1194"/>
                  </a:lnTo>
                  <a:lnTo>
                    <a:pt x="407" y="1194"/>
                  </a:lnTo>
                  <a:lnTo>
                    <a:pt x="427" y="1176"/>
                  </a:lnTo>
                  <a:lnTo>
                    <a:pt x="427" y="1176"/>
                  </a:lnTo>
                  <a:lnTo>
                    <a:pt x="409" y="1215"/>
                  </a:lnTo>
                  <a:lnTo>
                    <a:pt x="390" y="1256"/>
                  </a:lnTo>
                  <a:lnTo>
                    <a:pt x="390" y="1256"/>
                  </a:lnTo>
                  <a:lnTo>
                    <a:pt x="384" y="1211"/>
                  </a:lnTo>
                  <a:lnTo>
                    <a:pt x="384" y="1211"/>
                  </a:lnTo>
                  <a:close/>
                  <a:moveTo>
                    <a:pt x="606" y="2469"/>
                  </a:moveTo>
                  <a:lnTo>
                    <a:pt x="606" y="2469"/>
                  </a:lnTo>
                  <a:lnTo>
                    <a:pt x="605" y="2575"/>
                  </a:lnTo>
                  <a:lnTo>
                    <a:pt x="603" y="2682"/>
                  </a:lnTo>
                  <a:lnTo>
                    <a:pt x="603" y="2682"/>
                  </a:lnTo>
                  <a:lnTo>
                    <a:pt x="599" y="2700"/>
                  </a:lnTo>
                  <a:lnTo>
                    <a:pt x="599" y="2700"/>
                  </a:lnTo>
                  <a:lnTo>
                    <a:pt x="593" y="2670"/>
                  </a:lnTo>
                  <a:lnTo>
                    <a:pt x="593" y="2670"/>
                  </a:lnTo>
                  <a:lnTo>
                    <a:pt x="590" y="2648"/>
                  </a:lnTo>
                  <a:lnTo>
                    <a:pt x="586" y="2620"/>
                  </a:lnTo>
                  <a:lnTo>
                    <a:pt x="582" y="2558"/>
                  </a:lnTo>
                  <a:lnTo>
                    <a:pt x="582" y="2488"/>
                  </a:lnTo>
                  <a:lnTo>
                    <a:pt x="582" y="2409"/>
                  </a:lnTo>
                  <a:lnTo>
                    <a:pt x="586" y="2331"/>
                  </a:lnTo>
                  <a:lnTo>
                    <a:pt x="590" y="2256"/>
                  </a:lnTo>
                  <a:lnTo>
                    <a:pt x="597" y="2187"/>
                  </a:lnTo>
                  <a:lnTo>
                    <a:pt x="605" y="2131"/>
                  </a:lnTo>
                  <a:lnTo>
                    <a:pt x="605" y="2131"/>
                  </a:lnTo>
                  <a:lnTo>
                    <a:pt x="608" y="2163"/>
                  </a:lnTo>
                  <a:lnTo>
                    <a:pt x="610" y="2202"/>
                  </a:lnTo>
                  <a:lnTo>
                    <a:pt x="610" y="2290"/>
                  </a:lnTo>
                  <a:lnTo>
                    <a:pt x="610" y="2381"/>
                  </a:lnTo>
                  <a:lnTo>
                    <a:pt x="606" y="2469"/>
                  </a:lnTo>
                  <a:lnTo>
                    <a:pt x="606" y="2469"/>
                  </a:lnTo>
                  <a:close/>
                </a:path>
              </a:pathLst>
            </a:custGeom>
            <a:solidFill>
              <a:srgbClr val="4D576B"/>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lnSpcReduction="10000"/>
            </a:bodyPr>
            <a:p>
              <a:pPr algn="ctr">
                <a:lnSpc>
                  <a:spcPct val="130000"/>
                </a:lnSpc>
              </a:pPr>
              <a:endParaRPr>
                <a:latin typeface="微软雅黑" panose="020B0503020204020204" charset="-122"/>
                <a:ea typeface="微软雅黑" panose="020B0503020204020204" charset="-122"/>
              </a:endParaRPr>
            </a:p>
          </p:txBody>
        </p:sp>
        <p:sp>
          <p:nvSpPr>
            <p:cNvPr id="35" name="任意多边形 34"/>
            <p:cNvSpPr/>
            <p:nvPr>
              <p:custDataLst>
                <p:tags r:id="rId10"/>
              </p:custDataLst>
            </p:nvPr>
          </p:nvSpPr>
          <p:spPr bwMode="auto">
            <a:xfrm>
              <a:off x="10529" y="9504"/>
              <a:ext cx="73" cy="102"/>
            </a:xfrm>
            <a:custGeom>
              <a:avLst/>
              <a:gdLst>
                <a:gd name="T0" fmla="*/ 6 w 280"/>
                <a:gd name="T1" fmla="*/ 71 h 390"/>
                <a:gd name="T2" fmla="*/ 6 w 280"/>
                <a:gd name="T3" fmla="*/ 75 h 390"/>
                <a:gd name="T4" fmla="*/ 30 w 280"/>
                <a:gd name="T5" fmla="*/ 205 h 390"/>
                <a:gd name="T6" fmla="*/ 53 w 280"/>
                <a:gd name="T7" fmla="*/ 355 h 390"/>
                <a:gd name="T8" fmla="*/ 54 w 280"/>
                <a:gd name="T9" fmla="*/ 362 h 390"/>
                <a:gd name="T10" fmla="*/ 64 w 280"/>
                <a:gd name="T11" fmla="*/ 379 h 390"/>
                <a:gd name="T12" fmla="*/ 71 w 280"/>
                <a:gd name="T13" fmla="*/ 385 h 390"/>
                <a:gd name="T14" fmla="*/ 94 w 280"/>
                <a:gd name="T15" fmla="*/ 390 h 390"/>
                <a:gd name="T16" fmla="*/ 107 w 280"/>
                <a:gd name="T17" fmla="*/ 388 h 390"/>
                <a:gd name="T18" fmla="*/ 133 w 280"/>
                <a:gd name="T19" fmla="*/ 379 h 390"/>
                <a:gd name="T20" fmla="*/ 176 w 280"/>
                <a:gd name="T21" fmla="*/ 360 h 390"/>
                <a:gd name="T22" fmla="*/ 211 w 280"/>
                <a:gd name="T23" fmla="*/ 338 h 390"/>
                <a:gd name="T24" fmla="*/ 237 w 280"/>
                <a:gd name="T25" fmla="*/ 315 h 390"/>
                <a:gd name="T26" fmla="*/ 256 w 280"/>
                <a:gd name="T27" fmla="*/ 293 h 390"/>
                <a:gd name="T28" fmla="*/ 269 w 280"/>
                <a:gd name="T29" fmla="*/ 271 h 390"/>
                <a:gd name="T30" fmla="*/ 278 w 280"/>
                <a:gd name="T31" fmla="*/ 239 h 390"/>
                <a:gd name="T32" fmla="*/ 280 w 280"/>
                <a:gd name="T33" fmla="*/ 218 h 390"/>
                <a:gd name="T34" fmla="*/ 275 w 280"/>
                <a:gd name="T35" fmla="*/ 179 h 390"/>
                <a:gd name="T36" fmla="*/ 263 w 280"/>
                <a:gd name="T37" fmla="*/ 144 h 390"/>
                <a:gd name="T38" fmla="*/ 245 w 280"/>
                <a:gd name="T39" fmla="*/ 110 h 390"/>
                <a:gd name="T40" fmla="*/ 219 w 280"/>
                <a:gd name="T41" fmla="*/ 80 h 390"/>
                <a:gd name="T42" fmla="*/ 187 w 280"/>
                <a:gd name="T43" fmla="*/ 54 h 390"/>
                <a:gd name="T44" fmla="*/ 148 w 280"/>
                <a:gd name="T45" fmla="*/ 32 h 390"/>
                <a:gd name="T46" fmla="*/ 103 w 280"/>
                <a:gd name="T47" fmla="*/ 15 h 390"/>
                <a:gd name="T48" fmla="*/ 51 w 280"/>
                <a:gd name="T49" fmla="*/ 2 h 390"/>
                <a:gd name="T50" fmla="*/ 41 w 280"/>
                <a:gd name="T51" fmla="*/ 0 h 390"/>
                <a:gd name="T52" fmla="*/ 21 w 280"/>
                <a:gd name="T53" fmla="*/ 6 h 390"/>
                <a:gd name="T54" fmla="*/ 13 w 280"/>
                <a:gd name="T55" fmla="*/ 13 h 390"/>
                <a:gd name="T56" fmla="*/ 2 w 280"/>
                <a:gd name="T57" fmla="*/ 30 h 390"/>
                <a:gd name="T58" fmla="*/ 2 w 280"/>
                <a:gd name="T59" fmla="*/ 50 h 390"/>
                <a:gd name="T60" fmla="*/ 6 w 280"/>
                <a:gd name="T61" fmla="*/ 71 h 390"/>
                <a:gd name="T62" fmla="*/ 129 w 280"/>
                <a:gd name="T63" fmla="*/ 289 h 390"/>
                <a:gd name="T64" fmla="*/ 114 w 280"/>
                <a:gd name="T65" fmla="*/ 192 h 390"/>
                <a:gd name="T66" fmla="*/ 97 w 280"/>
                <a:gd name="T67" fmla="*/ 103 h 390"/>
                <a:gd name="T68" fmla="*/ 140 w 280"/>
                <a:gd name="T69" fmla="*/ 123 h 390"/>
                <a:gd name="T70" fmla="*/ 170 w 280"/>
                <a:gd name="T71" fmla="*/ 151 h 390"/>
                <a:gd name="T72" fmla="*/ 189 w 280"/>
                <a:gd name="T73" fmla="*/ 183 h 390"/>
                <a:gd name="T74" fmla="*/ 196 w 280"/>
                <a:gd name="T75" fmla="*/ 220 h 390"/>
                <a:gd name="T76" fmla="*/ 194 w 280"/>
                <a:gd name="T77" fmla="*/ 231 h 390"/>
                <a:gd name="T78" fmla="*/ 183 w 280"/>
                <a:gd name="T79" fmla="*/ 252 h 390"/>
                <a:gd name="T80" fmla="*/ 165 w 280"/>
                <a:gd name="T81" fmla="*/ 269 h 390"/>
                <a:gd name="T82" fmla="*/ 129 w 280"/>
                <a:gd name="T83" fmla="*/ 28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0" h="390">
                  <a:moveTo>
                    <a:pt x="6" y="71"/>
                  </a:moveTo>
                  <a:lnTo>
                    <a:pt x="6" y="71"/>
                  </a:lnTo>
                  <a:lnTo>
                    <a:pt x="6" y="75"/>
                  </a:lnTo>
                  <a:lnTo>
                    <a:pt x="6" y="75"/>
                  </a:lnTo>
                  <a:lnTo>
                    <a:pt x="19" y="136"/>
                  </a:lnTo>
                  <a:lnTo>
                    <a:pt x="30" y="205"/>
                  </a:lnTo>
                  <a:lnTo>
                    <a:pt x="41" y="276"/>
                  </a:lnTo>
                  <a:lnTo>
                    <a:pt x="53" y="355"/>
                  </a:lnTo>
                  <a:lnTo>
                    <a:pt x="53" y="355"/>
                  </a:lnTo>
                  <a:lnTo>
                    <a:pt x="54" y="362"/>
                  </a:lnTo>
                  <a:lnTo>
                    <a:pt x="58" y="371"/>
                  </a:lnTo>
                  <a:lnTo>
                    <a:pt x="64" y="379"/>
                  </a:lnTo>
                  <a:lnTo>
                    <a:pt x="71" y="385"/>
                  </a:lnTo>
                  <a:lnTo>
                    <a:pt x="71" y="385"/>
                  </a:lnTo>
                  <a:lnTo>
                    <a:pt x="82" y="388"/>
                  </a:lnTo>
                  <a:lnTo>
                    <a:pt x="94" y="390"/>
                  </a:lnTo>
                  <a:lnTo>
                    <a:pt x="94" y="390"/>
                  </a:lnTo>
                  <a:lnTo>
                    <a:pt x="107" y="388"/>
                  </a:lnTo>
                  <a:lnTo>
                    <a:pt x="107" y="388"/>
                  </a:lnTo>
                  <a:lnTo>
                    <a:pt x="133" y="379"/>
                  </a:lnTo>
                  <a:lnTo>
                    <a:pt x="155" y="370"/>
                  </a:lnTo>
                  <a:lnTo>
                    <a:pt x="176" y="360"/>
                  </a:lnTo>
                  <a:lnTo>
                    <a:pt x="194" y="349"/>
                  </a:lnTo>
                  <a:lnTo>
                    <a:pt x="211" y="338"/>
                  </a:lnTo>
                  <a:lnTo>
                    <a:pt x="226" y="327"/>
                  </a:lnTo>
                  <a:lnTo>
                    <a:pt x="237" y="315"/>
                  </a:lnTo>
                  <a:lnTo>
                    <a:pt x="249" y="304"/>
                  </a:lnTo>
                  <a:lnTo>
                    <a:pt x="256" y="293"/>
                  </a:lnTo>
                  <a:lnTo>
                    <a:pt x="263" y="282"/>
                  </a:lnTo>
                  <a:lnTo>
                    <a:pt x="269" y="271"/>
                  </a:lnTo>
                  <a:lnTo>
                    <a:pt x="273" y="259"/>
                  </a:lnTo>
                  <a:lnTo>
                    <a:pt x="278" y="239"/>
                  </a:lnTo>
                  <a:lnTo>
                    <a:pt x="280" y="218"/>
                  </a:lnTo>
                  <a:lnTo>
                    <a:pt x="280" y="218"/>
                  </a:lnTo>
                  <a:lnTo>
                    <a:pt x="278" y="200"/>
                  </a:lnTo>
                  <a:lnTo>
                    <a:pt x="275" y="179"/>
                  </a:lnTo>
                  <a:lnTo>
                    <a:pt x="271" y="161"/>
                  </a:lnTo>
                  <a:lnTo>
                    <a:pt x="263" y="144"/>
                  </a:lnTo>
                  <a:lnTo>
                    <a:pt x="254" y="125"/>
                  </a:lnTo>
                  <a:lnTo>
                    <a:pt x="245" y="110"/>
                  </a:lnTo>
                  <a:lnTo>
                    <a:pt x="234" y="95"/>
                  </a:lnTo>
                  <a:lnTo>
                    <a:pt x="219" y="80"/>
                  </a:lnTo>
                  <a:lnTo>
                    <a:pt x="204" y="67"/>
                  </a:lnTo>
                  <a:lnTo>
                    <a:pt x="187" y="54"/>
                  </a:lnTo>
                  <a:lnTo>
                    <a:pt x="168" y="43"/>
                  </a:lnTo>
                  <a:lnTo>
                    <a:pt x="148" y="32"/>
                  </a:lnTo>
                  <a:lnTo>
                    <a:pt x="125" y="22"/>
                  </a:lnTo>
                  <a:lnTo>
                    <a:pt x="103" y="15"/>
                  </a:lnTo>
                  <a:lnTo>
                    <a:pt x="79" y="8"/>
                  </a:lnTo>
                  <a:lnTo>
                    <a:pt x="51" y="2"/>
                  </a:lnTo>
                  <a:lnTo>
                    <a:pt x="51" y="2"/>
                  </a:lnTo>
                  <a:lnTo>
                    <a:pt x="41" y="0"/>
                  </a:lnTo>
                  <a:lnTo>
                    <a:pt x="30" y="2"/>
                  </a:lnTo>
                  <a:lnTo>
                    <a:pt x="21" y="6"/>
                  </a:lnTo>
                  <a:lnTo>
                    <a:pt x="13" y="13"/>
                  </a:lnTo>
                  <a:lnTo>
                    <a:pt x="13" y="13"/>
                  </a:lnTo>
                  <a:lnTo>
                    <a:pt x="8" y="21"/>
                  </a:lnTo>
                  <a:lnTo>
                    <a:pt x="2" y="30"/>
                  </a:lnTo>
                  <a:lnTo>
                    <a:pt x="0" y="39"/>
                  </a:lnTo>
                  <a:lnTo>
                    <a:pt x="2" y="50"/>
                  </a:lnTo>
                  <a:lnTo>
                    <a:pt x="2" y="50"/>
                  </a:lnTo>
                  <a:lnTo>
                    <a:pt x="6" y="71"/>
                  </a:lnTo>
                  <a:lnTo>
                    <a:pt x="6" y="71"/>
                  </a:lnTo>
                  <a:close/>
                  <a:moveTo>
                    <a:pt x="129" y="289"/>
                  </a:moveTo>
                  <a:lnTo>
                    <a:pt x="129" y="289"/>
                  </a:lnTo>
                  <a:lnTo>
                    <a:pt x="114" y="192"/>
                  </a:lnTo>
                  <a:lnTo>
                    <a:pt x="97" y="103"/>
                  </a:lnTo>
                  <a:lnTo>
                    <a:pt x="97" y="103"/>
                  </a:lnTo>
                  <a:lnTo>
                    <a:pt x="120" y="112"/>
                  </a:lnTo>
                  <a:lnTo>
                    <a:pt x="140" y="123"/>
                  </a:lnTo>
                  <a:lnTo>
                    <a:pt x="157" y="136"/>
                  </a:lnTo>
                  <a:lnTo>
                    <a:pt x="170" y="151"/>
                  </a:lnTo>
                  <a:lnTo>
                    <a:pt x="181" y="166"/>
                  </a:lnTo>
                  <a:lnTo>
                    <a:pt x="189" y="183"/>
                  </a:lnTo>
                  <a:lnTo>
                    <a:pt x="194" y="202"/>
                  </a:lnTo>
                  <a:lnTo>
                    <a:pt x="196" y="220"/>
                  </a:lnTo>
                  <a:lnTo>
                    <a:pt x="196" y="220"/>
                  </a:lnTo>
                  <a:lnTo>
                    <a:pt x="194" y="231"/>
                  </a:lnTo>
                  <a:lnTo>
                    <a:pt x="191" y="241"/>
                  </a:lnTo>
                  <a:lnTo>
                    <a:pt x="183" y="252"/>
                  </a:lnTo>
                  <a:lnTo>
                    <a:pt x="174" y="259"/>
                  </a:lnTo>
                  <a:lnTo>
                    <a:pt x="165" y="269"/>
                  </a:lnTo>
                  <a:lnTo>
                    <a:pt x="153" y="276"/>
                  </a:lnTo>
                  <a:lnTo>
                    <a:pt x="129" y="289"/>
                  </a:lnTo>
                  <a:lnTo>
                    <a:pt x="129" y="289"/>
                  </a:lnTo>
                  <a:close/>
                </a:path>
              </a:pathLst>
            </a:custGeom>
            <a:solidFill>
              <a:srgbClr val="4D576B"/>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fontScale="25000" lnSpcReduction="20000"/>
            </a:bodyPr>
            <a:p>
              <a:pPr algn="ctr">
                <a:lnSpc>
                  <a:spcPct val="130000"/>
                </a:lnSpc>
              </a:pPr>
              <a:endParaRPr>
                <a:latin typeface="微软雅黑" panose="020B0503020204020204" charset="-122"/>
                <a:ea typeface="微软雅黑" panose="020B0503020204020204" charset="-122"/>
              </a:endParaRPr>
            </a:p>
          </p:txBody>
        </p:sp>
        <p:sp>
          <p:nvSpPr>
            <p:cNvPr id="36" name="任意多边形 35"/>
            <p:cNvSpPr/>
            <p:nvPr>
              <p:custDataLst>
                <p:tags r:id="rId11"/>
              </p:custDataLst>
            </p:nvPr>
          </p:nvSpPr>
          <p:spPr bwMode="auto">
            <a:xfrm>
              <a:off x="10397" y="9256"/>
              <a:ext cx="33" cy="53"/>
            </a:xfrm>
            <a:custGeom>
              <a:avLst/>
              <a:gdLst>
                <a:gd name="T0" fmla="*/ 71 w 127"/>
                <a:gd name="T1" fmla="*/ 0 h 204"/>
                <a:gd name="T2" fmla="*/ 71 w 127"/>
                <a:gd name="T3" fmla="*/ 0 h 204"/>
                <a:gd name="T4" fmla="*/ 58 w 127"/>
                <a:gd name="T5" fmla="*/ 0 h 204"/>
                <a:gd name="T6" fmla="*/ 46 w 127"/>
                <a:gd name="T7" fmla="*/ 4 h 204"/>
                <a:gd name="T8" fmla="*/ 35 w 127"/>
                <a:gd name="T9" fmla="*/ 10 h 204"/>
                <a:gd name="T10" fmla="*/ 26 w 127"/>
                <a:gd name="T11" fmla="*/ 15 h 204"/>
                <a:gd name="T12" fmla="*/ 18 w 127"/>
                <a:gd name="T13" fmla="*/ 25 h 204"/>
                <a:gd name="T14" fmla="*/ 11 w 127"/>
                <a:gd name="T15" fmla="*/ 34 h 204"/>
                <a:gd name="T16" fmla="*/ 7 w 127"/>
                <a:gd name="T17" fmla="*/ 47 h 204"/>
                <a:gd name="T18" fmla="*/ 5 w 127"/>
                <a:gd name="T19" fmla="*/ 58 h 204"/>
                <a:gd name="T20" fmla="*/ 0 w 127"/>
                <a:gd name="T21" fmla="*/ 137 h 204"/>
                <a:gd name="T22" fmla="*/ 0 w 127"/>
                <a:gd name="T23" fmla="*/ 137 h 204"/>
                <a:gd name="T24" fmla="*/ 0 w 127"/>
                <a:gd name="T25" fmla="*/ 150 h 204"/>
                <a:gd name="T26" fmla="*/ 2 w 127"/>
                <a:gd name="T27" fmla="*/ 161 h 204"/>
                <a:gd name="T28" fmla="*/ 7 w 127"/>
                <a:gd name="T29" fmla="*/ 172 h 204"/>
                <a:gd name="T30" fmla="*/ 13 w 127"/>
                <a:gd name="T31" fmla="*/ 181 h 204"/>
                <a:gd name="T32" fmla="*/ 22 w 127"/>
                <a:gd name="T33" fmla="*/ 191 h 204"/>
                <a:gd name="T34" fmla="*/ 32 w 127"/>
                <a:gd name="T35" fmla="*/ 196 h 204"/>
                <a:gd name="T36" fmla="*/ 43 w 127"/>
                <a:gd name="T37" fmla="*/ 202 h 204"/>
                <a:gd name="T38" fmla="*/ 56 w 127"/>
                <a:gd name="T39" fmla="*/ 204 h 204"/>
                <a:gd name="T40" fmla="*/ 56 w 127"/>
                <a:gd name="T41" fmla="*/ 204 h 204"/>
                <a:gd name="T42" fmla="*/ 69 w 127"/>
                <a:gd name="T43" fmla="*/ 204 h 204"/>
                <a:gd name="T44" fmla="*/ 80 w 127"/>
                <a:gd name="T45" fmla="*/ 200 h 204"/>
                <a:gd name="T46" fmla="*/ 91 w 127"/>
                <a:gd name="T47" fmla="*/ 194 h 204"/>
                <a:gd name="T48" fmla="*/ 101 w 127"/>
                <a:gd name="T49" fmla="*/ 189 h 204"/>
                <a:gd name="T50" fmla="*/ 108 w 127"/>
                <a:gd name="T51" fmla="*/ 179 h 204"/>
                <a:gd name="T52" fmla="*/ 114 w 127"/>
                <a:gd name="T53" fmla="*/ 170 h 204"/>
                <a:gd name="T54" fmla="*/ 119 w 127"/>
                <a:gd name="T55" fmla="*/ 157 h 204"/>
                <a:gd name="T56" fmla="*/ 121 w 127"/>
                <a:gd name="T57" fmla="*/ 146 h 204"/>
                <a:gd name="T58" fmla="*/ 127 w 127"/>
                <a:gd name="T59" fmla="*/ 68 h 204"/>
                <a:gd name="T60" fmla="*/ 127 w 127"/>
                <a:gd name="T61" fmla="*/ 68 h 204"/>
                <a:gd name="T62" fmla="*/ 127 w 127"/>
                <a:gd name="T63" fmla="*/ 54 h 204"/>
                <a:gd name="T64" fmla="*/ 123 w 127"/>
                <a:gd name="T65" fmla="*/ 43 h 204"/>
                <a:gd name="T66" fmla="*/ 119 w 127"/>
                <a:gd name="T67" fmla="*/ 32 h 204"/>
                <a:gd name="T68" fmla="*/ 112 w 127"/>
                <a:gd name="T69" fmla="*/ 23 h 204"/>
                <a:gd name="T70" fmla="*/ 104 w 127"/>
                <a:gd name="T71" fmla="*/ 13 h 204"/>
                <a:gd name="T72" fmla="*/ 95 w 127"/>
                <a:gd name="T73" fmla="*/ 8 h 204"/>
                <a:gd name="T74" fmla="*/ 84 w 127"/>
                <a:gd name="T75" fmla="*/ 2 h 204"/>
                <a:gd name="T76" fmla="*/ 71 w 127"/>
                <a:gd name="T77" fmla="*/ 0 h 204"/>
                <a:gd name="T78" fmla="*/ 71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71" y="0"/>
                  </a:moveTo>
                  <a:lnTo>
                    <a:pt x="71" y="0"/>
                  </a:lnTo>
                  <a:lnTo>
                    <a:pt x="58" y="0"/>
                  </a:lnTo>
                  <a:lnTo>
                    <a:pt x="46" y="4"/>
                  </a:lnTo>
                  <a:lnTo>
                    <a:pt x="35" y="10"/>
                  </a:lnTo>
                  <a:lnTo>
                    <a:pt x="26" y="15"/>
                  </a:lnTo>
                  <a:lnTo>
                    <a:pt x="18" y="25"/>
                  </a:lnTo>
                  <a:lnTo>
                    <a:pt x="11" y="34"/>
                  </a:lnTo>
                  <a:lnTo>
                    <a:pt x="7" y="47"/>
                  </a:lnTo>
                  <a:lnTo>
                    <a:pt x="5" y="58"/>
                  </a:lnTo>
                  <a:lnTo>
                    <a:pt x="0" y="137"/>
                  </a:lnTo>
                  <a:lnTo>
                    <a:pt x="0" y="137"/>
                  </a:lnTo>
                  <a:lnTo>
                    <a:pt x="0" y="150"/>
                  </a:lnTo>
                  <a:lnTo>
                    <a:pt x="2" y="161"/>
                  </a:lnTo>
                  <a:lnTo>
                    <a:pt x="7" y="172"/>
                  </a:lnTo>
                  <a:lnTo>
                    <a:pt x="13" y="181"/>
                  </a:lnTo>
                  <a:lnTo>
                    <a:pt x="22" y="191"/>
                  </a:lnTo>
                  <a:lnTo>
                    <a:pt x="32" y="196"/>
                  </a:lnTo>
                  <a:lnTo>
                    <a:pt x="43" y="202"/>
                  </a:lnTo>
                  <a:lnTo>
                    <a:pt x="56" y="204"/>
                  </a:lnTo>
                  <a:lnTo>
                    <a:pt x="56" y="204"/>
                  </a:lnTo>
                  <a:lnTo>
                    <a:pt x="69" y="204"/>
                  </a:lnTo>
                  <a:lnTo>
                    <a:pt x="80" y="200"/>
                  </a:lnTo>
                  <a:lnTo>
                    <a:pt x="91" y="194"/>
                  </a:lnTo>
                  <a:lnTo>
                    <a:pt x="101" y="189"/>
                  </a:lnTo>
                  <a:lnTo>
                    <a:pt x="108" y="179"/>
                  </a:lnTo>
                  <a:lnTo>
                    <a:pt x="114" y="170"/>
                  </a:lnTo>
                  <a:lnTo>
                    <a:pt x="119" y="157"/>
                  </a:lnTo>
                  <a:lnTo>
                    <a:pt x="121" y="146"/>
                  </a:lnTo>
                  <a:lnTo>
                    <a:pt x="127" y="68"/>
                  </a:lnTo>
                  <a:lnTo>
                    <a:pt x="127" y="68"/>
                  </a:lnTo>
                  <a:lnTo>
                    <a:pt x="127" y="54"/>
                  </a:lnTo>
                  <a:lnTo>
                    <a:pt x="123" y="43"/>
                  </a:lnTo>
                  <a:lnTo>
                    <a:pt x="119" y="32"/>
                  </a:lnTo>
                  <a:lnTo>
                    <a:pt x="112" y="23"/>
                  </a:lnTo>
                  <a:lnTo>
                    <a:pt x="104" y="13"/>
                  </a:lnTo>
                  <a:lnTo>
                    <a:pt x="95" y="8"/>
                  </a:lnTo>
                  <a:lnTo>
                    <a:pt x="84" y="2"/>
                  </a:lnTo>
                  <a:lnTo>
                    <a:pt x="71" y="0"/>
                  </a:lnTo>
                  <a:lnTo>
                    <a:pt x="71" y="0"/>
                  </a:lnTo>
                  <a:close/>
                </a:path>
              </a:pathLst>
            </a:custGeom>
            <a:solidFill>
              <a:srgbClr val="4D576B"/>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fontScale="25000" lnSpcReduction="20000"/>
            </a:bodyPr>
            <a:p>
              <a:pPr algn="ctr">
                <a:lnSpc>
                  <a:spcPct val="130000"/>
                </a:lnSpc>
              </a:pPr>
              <a:endParaRPr>
                <a:latin typeface="微软雅黑" panose="020B0503020204020204" charset="-122"/>
                <a:ea typeface="微软雅黑" panose="020B0503020204020204" charset="-122"/>
              </a:endParaRPr>
            </a:p>
          </p:txBody>
        </p:sp>
        <p:sp>
          <p:nvSpPr>
            <p:cNvPr id="37" name="任意多边形 36"/>
            <p:cNvSpPr/>
            <p:nvPr>
              <p:custDataLst>
                <p:tags r:id="rId12"/>
              </p:custDataLst>
            </p:nvPr>
          </p:nvSpPr>
          <p:spPr bwMode="auto">
            <a:xfrm>
              <a:off x="10524" y="9256"/>
              <a:ext cx="33" cy="53"/>
            </a:xfrm>
            <a:custGeom>
              <a:avLst/>
              <a:gdLst>
                <a:gd name="T0" fmla="*/ 56 w 127"/>
                <a:gd name="T1" fmla="*/ 0 h 204"/>
                <a:gd name="T2" fmla="*/ 56 w 127"/>
                <a:gd name="T3" fmla="*/ 0 h 204"/>
                <a:gd name="T4" fmla="*/ 43 w 127"/>
                <a:gd name="T5" fmla="*/ 2 h 204"/>
                <a:gd name="T6" fmla="*/ 32 w 127"/>
                <a:gd name="T7" fmla="*/ 8 h 204"/>
                <a:gd name="T8" fmla="*/ 22 w 127"/>
                <a:gd name="T9" fmla="*/ 13 h 204"/>
                <a:gd name="T10" fmla="*/ 13 w 127"/>
                <a:gd name="T11" fmla="*/ 23 h 204"/>
                <a:gd name="T12" fmla="*/ 7 w 127"/>
                <a:gd name="T13" fmla="*/ 32 h 204"/>
                <a:gd name="T14" fmla="*/ 4 w 127"/>
                <a:gd name="T15" fmla="*/ 43 h 204"/>
                <a:gd name="T16" fmla="*/ 0 w 127"/>
                <a:gd name="T17" fmla="*/ 54 h 204"/>
                <a:gd name="T18" fmla="*/ 0 w 127"/>
                <a:gd name="T19" fmla="*/ 68 h 204"/>
                <a:gd name="T20" fmla="*/ 5 w 127"/>
                <a:gd name="T21" fmla="*/ 146 h 204"/>
                <a:gd name="T22" fmla="*/ 5 w 127"/>
                <a:gd name="T23" fmla="*/ 146 h 204"/>
                <a:gd name="T24" fmla="*/ 7 w 127"/>
                <a:gd name="T25" fmla="*/ 157 h 204"/>
                <a:gd name="T26" fmla="*/ 13 w 127"/>
                <a:gd name="T27" fmla="*/ 170 h 204"/>
                <a:gd name="T28" fmla="*/ 18 w 127"/>
                <a:gd name="T29" fmla="*/ 179 h 204"/>
                <a:gd name="T30" fmla="*/ 26 w 127"/>
                <a:gd name="T31" fmla="*/ 189 h 204"/>
                <a:gd name="T32" fmla="*/ 35 w 127"/>
                <a:gd name="T33" fmla="*/ 194 h 204"/>
                <a:gd name="T34" fmla="*/ 46 w 127"/>
                <a:gd name="T35" fmla="*/ 200 h 204"/>
                <a:gd name="T36" fmla="*/ 58 w 127"/>
                <a:gd name="T37" fmla="*/ 204 h 204"/>
                <a:gd name="T38" fmla="*/ 71 w 127"/>
                <a:gd name="T39" fmla="*/ 204 h 204"/>
                <a:gd name="T40" fmla="*/ 71 w 127"/>
                <a:gd name="T41" fmla="*/ 204 h 204"/>
                <a:gd name="T42" fmla="*/ 84 w 127"/>
                <a:gd name="T43" fmla="*/ 202 h 204"/>
                <a:gd name="T44" fmla="*/ 95 w 127"/>
                <a:gd name="T45" fmla="*/ 196 h 204"/>
                <a:gd name="T46" fmla="*/ 104 w 127"/>
                <a:gd name="T47" fmla="*/ 191 h 204"/>
                <a:gd name="T48" fmla="*/ 114 w 127"/>
                <a:gd name="T49" fmla="*/ 181 h 204"/>
                <a:gd name="T50" fmla="*/ 119 w 127"/>
                <a:gd name="T51" fmla="*/ 172 h 204"/>
                <a:gd name="T52" fmla="*/ 125 w 127"/>
                <a:gd name="T53" fmla="*/ 161 h 204"/>
                <a:gd name="T54" fmla="*/ 127 w 127"/>
                <a:gd name="T55" fmla="*/ 150 h 204"/>
                <a:gd name="T56" fmla="*/ 127 w 127"/>
                <a:gd name="T57" fmla="*/ 137 h 204"/>
                <a:gd name="T58" fmla="*/ 121 w 127"/>
                <a:gd name="T59" fmla="*/ 58 h 204"/>
                <a:gd name="T60" fmla="*/ 121 w 127"/>
                <a:gd name="T61" fmla="*/ 58 h 204"/>
                <a:gd name="T62" fmla="*/ 119 w 127"/>
                <a:gd name="T63" fmla="*/ 47 h 204"/>
                <a:gd name="T64" fmla="*/ 114 w 127"/>
                <a:gd name="T65" fmla="*/ 34 h 204"/>
                <a:gd name="T66" fmla="*/ 108 w 127"/>
                <a:gd name="T67" fmla="*/ 25 h 204"/>
                <a:gd name="T68" fmla="*/ 101 w 127"/>
                <a:gd name="T69" fmla="*/ 15 h 204"/>
                <a:gd name="T70" fmla="*/ 91 w 127"/>
                <a:gd name="T71" fmla="*/ 10 h 204"/>
                <a:gd name="T72" fmla="*/ 80 w 127"/>
                <a:gd name="T73" fmla="*/ 4 h 204"/>
                <a:gd name="T74" fmla="*/ 69 w 127"/>
                <a:gd name="T75" fmla="*/ 0 h 204"/>
                <a:gd name="T76" fmla="*/ 56 w 127"/>
                <a:gd name="T77" fmla="*/ 0 h 204"/>
                <a:gd name="T78" fmla="*/ 56 w 127"/>
                <a:gd name="T7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204">
                  <a:moveTo>
                    <a:pt x="56" y="0"/>
                  </a:moveTo>
                  <a:lnTo>
                    <a:pt x="56" y="0"/>
                  </a:lnTo>
                  <a:lnTo>
                    <a:pt x="43" y="2"/>
                  </a:lnTo>
                  <a:lnTo>
                    <a:pt x="32" y="8"/>
                  </a:lnTo>
                  <a:lnTo>
                    <a:pt x="22" y="13"/>
                  </a:lnTo>
                  <a:lnTo>
                    <a:pt x="13" y="23"/>
                  </a:lnTo>
                  <a:lnTo>
                    <a:pt x="7" y="32"/>
                  </a:lnTo>
                  <a:lnTo>
                    <a:pt x="4" y="43"/>
                  </a:lnTo>
                  <a:lnTo>
                    <a:pt x="0" y="54"/>
                  </a:lnTo>
                  <a:lnTo>
                    <a:pt x="0" y="68"/>
                  </a:lnTo>
                  <a:lnTo>
                    <a:pt x="5" y="146"/>
                  </a:lnTo>
                  <a:lnTo>
                    <a:pt x="5" y="146"/>
                  </a:lnTo>
                  <a:lnTo>
                    <a:pt x="7" y="157"/>
                  </a:lnTo>
                  <a:lnTo>
                    <a:pt x="13" y="170"/>
                  </a:lnTo>
                  <a:lnTo>
                    <a:pt x="18" y="179"/>
                  </a:lnTo>
                  <a:lnTo>
                    <a:pt x="26" y="189"/>
                  </a:lnTo>
                  <a:lnTo>
                    <a:pt x="35" y="194"/>
                  </a:lnTo>
                  <a:lnTo>
                    <a:pt x="46" y="200"/>
                  </a:lnTo>
                  <a:lnTo>
                    <a:pt x="58" y="204"/>
                  </a:lnTo>
                  <a:lnTo>
                    <a:pt x="71" y="204"/>
                  </a:lnTo>
                  <a:lnTo>
                    <a:pt x="71" y="204"/>
                  </a:lnTo>
                  <a:lnTo>
                    <a:pt x="84" y="202"/>
                  </a:lnTo>
                  <a:lnTo>
                    <a:pt x="95" y="196"/>
                  </a:lnTo>
                  <a:lnTo>
                    <a:pt x="104" y="191"/>
                  </a:lnTo>
                  <a:lnTo>
                    <a:pt x="114" y="181"/>
                  </a:lnTo>
                  <a:lnTo>
                    <a:pt x="119" y="172"/>
                  </a:lnTo>
                  <a:lnTo>
                    <a:pt x="125" y="161"/>
                  </a:lnTo>
                  <a:lnTo>
                    <a:pt x="127" y="150"/>
                  </a:lnTo>
                  <a:lnTo>
                    <a:pt x="127" y="137"/>
                  </a:lnTo>
                  <a:lnTo>
                    <a:pt x="121" y="58"/>
                  </a:lnTo>
                  <a:lnTo>
                    <a:pt x="121" y="58"/>
                  </a:lnTo>
                  <a:lnTo>
                    <a:pt x="119" y="47"/>
                  </a:lnTo>
                  <a:lnTo>
                    <a:pt x="114" y="34"/>
                  </a:lnTo>
                  <a:lnTo>
                    <a:pt x="108" y="25"/>
                  </a:lnTo>
                  <a:lnTo>
                    <a:pt x="101" y="15"/>
                  </a:lnTo>
                  <a:lnTo>
                    <a:pt x="91" y="10"/>
                  </a:lnTo>
                  <a:lnTo>
                    <a:pt x="80" y="4"/>
                  </a:lnTo>
                  <a:lnTo>
                    <a:pt x="69" y="0"/>
                  </a:lnTo>
                  <a:lnTo>
                    <a:pt x="56" y="0"/>
                  </a:lnTo>
                  <a:lnTo>
                    <a:pt x="56" y="0"/>
                  </a:lnTo>
                  <a:close/>
                </a:path>
              </a:pathLst>
            </a:custGeom>
            <a:solidFill>
              <a:srgbClr val="4D576B"/>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fontScale="25000" lnSpcReduction="20000"/>
            </a:bodyP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13"/>
              </p:custDataLst>
            </p:nvPr>
          </p:nvSpPr>
          <p:spPr bwMode="auto">
            <a:xfrm>
              <a:off x="10173" y="8896"/>
              <a:ext cx="274" cy="237"/>
            </a:xfrm>
            <a:custGeom>
              <a:avLst/>
              <a:gdLst>
                <a:gd name="T0" fmla="*/ 730 w 741"/>
                <a:gd name="T1" fmla="*/ 232 h 641"/>
                <a:gd name="T2" fmla="*/ 721 w 741"/>
                <a:gd name="T3" fmla="*/ 205 h 641"/>
                <a:gd name="T4" fmla="*/ 709 w 741"/>
                <a:gd name="T5" fmla="*/ 180 h 641"/>
                <a:gd name="T6" fmla="*/ 679 w 741"/>
                <a:gd name="T7" fmla="*/ 134 h 641"/>
                <a:gd name="T8" fmla="*/ 640 w 741"/>
                <a:gd name="T9" fmla="*/ 94 h 641"/>
                <a:gd name="T10" fmla="*/ 596 w 741"/>
                <a:gd name="T11" fmla="*/ 63 h 641"/>
                <a:gd name="T12" fmla="*/ 546 w 741"/>
                <a:gd name="T13" fmla="*/ 37 h 641"/>
                <a:gd name="T14" fmla="*/ 493 w 741"/>
                <a:gd name="T15" fmla="*/ 19 h 641"/>
                <a:gd name="T16" fmla="*/ 438 w 741"/>
                <a:gd name="T17" fmla="*/ 6 h 641"/>
                <a:gd name="T18" fmla="*/ 383 w 741"/>
                <a:gd name="T19" fmla="*/ 0 h 641"/>
                <a:gd name="T20" fmla="*/ 364 w 741"/>
                <a:gd name="T21" fmla="*/ 0 h 641"/>
                <a:gd name="T22" fmla="*/ 326 w 741"/>
                <a:gd name="T23" fmla="*/ 1 h 641"/>
                <a:gd name="T24" fmla="*/ 273 w 741"/>
                <a:gd name="T25" fmla="*/ 9 h 641"/>
                <a:gd name="T26" fmla="*/ 206 w 741"/>
                <a:gd name="T27" fmla="*/ 27 h 641"/>
                <a:gd name="T28" fmla="*/ 145 w 741"/>
                <a:gd name="T29" fmla="*/ 56 h 641"/>
                <a:gd name="T30" fmla="*/ 105 w 741"/>
                <a:gd name="T31" fmla="*/ 84 h 641"/>
                <a:gd name="T32" fmla="*/ 82 w 741"/>
                <a:gd name="T33" fmla="*/ 104 h 641"/>
                <a:gd name="T34" fmla="*/ 61 w 741"/>
                <a:gd name="T35" fmla="*/ 127 h 641"/>
                <a:gd name="T36" fmla="*/ 43 w 741"/>
                <a:gd name="T37" fmla="*/ 151 h 641"/>
                <a:gd name="T38" fmla="*/ 27 w 741"/>
                <a:gd name="T39" fmla="*/ 178 h 641"/>
                <a:gd name="T40" fmla="*/ 16 w 741"/>
                <a:gd name="T41" fmla="*/ 205 h 641"/>
                <a:gd name="T42" fmla="*/ 6 w 741"/>
                <a:gd name="T43" fmla="*/ 233 h 641"/>
                <a:gd name="T44" fmla="*/ 1 w 741"/>
                <a:gd name="T45" fmla="*/ 263 h 641"/>
                <a:gd name="T46" fmla="*/ 0 w 741"/>
                <a:gd name="T47" fmla="*/ 278 h 641"/>
                <a:gd name="T48" fmla="*/ 2 w 741"/>
                <a:gd name="T49" fmla="*/ 333 h 641"/>
                <a:gd name="T50" fmla="*/ 16 w 741"/>
                <a:gd name="T51" fmla="*/ 381 h 641"/>
                <a:gd name="T52" fmla="*/ 37 w 741"/>
                <a:gd name="T53" fmla="*/ 425 h 641"/>
                <a:gd name="T54" fmla="*/ 65 w 741"/>
                <a:gd name="T55" fmla="*/ 463 h 641"/>
                <a:gd name="T56" fmla="*/ 100 w 741"/>
                <a:gd name="T57" fmla="*/ 495 h 641"/>
                <a:gd name="T58" fmla="*/ 139 w 741"/>
                <a:gd name="T59" fmla="*/ 523 h 641"/>
                <a:gd name="T60" fmla="*/ 181 w 741"/>
                <a:gd name="T61" fmla="*/ 545 h 641"/>
                <a:gd name="T62" fmla="*/ 226 w 741"/>
                <a:gd name="T63" fmla="*/ 564 h 641"/>
                <a:gd name="T64" fmla="*/ 244 w 741"/>
                <a:gd name="T65" fmla="*/ 570 h 641"/>
                <a:gd name="T66" fmla="*/ 283 w 741"/>
                <a:gd name="T67" fmla="*/ 577 h 641"/>
                <a:gd name="T68" fmla="*/ 324 w 741"/>
                <a:gd name="T69" fmla="*/ 582 h 641"/>
                <a:gd name="T70" fmla="*/ 385 w 741"/>
                <a:gd name="T71" fmla="*/ 584 h 641"/>
                <a:gd name="T72" fmla="*/ 462 w 741"/>
                <a:gd name="T73" fmla="*/ 576 h 641"/>
                <a:gd name="T74" fmla="*/ 527 w 741"/>
                <a:gd name="T75" fmla="*/ 563 h 641"/>
                <a:gd name="T76" fmla="*/ 561 w 741"/>
                <a:gd name="T77" fmla="*/ 587 h 641"/>
                <a:gd name="T78" fmla="*/ 593 w 741"/>
                <a:gd name="T79" fmla="*/ 608 h 641"/>
                <a:gd name="T80" fmla="*/ 630 w 741"/>
                <a:gd name="T81" fmla="*/ 626 h 641"/>
                <a:gd name="T82" fmla="*/ 680 w 741"/>
                <a:gd name="T83" fmla="*/ 641 h 641"/>
                <a:gd name="T84" fmla="*/ 660 w 741"/>
                <a:gd name="T85" fmla="*/ 591 h 641"/>
                <a:gd name="T86" fmla="*/ 653 w 741"/>
                <a:gd name="T87" fmla="*/ 561 h 641"/>
                <a:gd name="T88" fmla="*/ 652 w 741"/>
                <a:gd name="T89" fmla="*/ 544 h 641"/>
                <a:gd name="T90" fmla="*/ 654 w 741"/>
                <a:gd name="T91" fmla="*/ 526 h 641"/>
                <a:gd name="T92" fmla="*/ 662 w 741"/>
                <a:gd name="T93" fmla="*/ 508 h 641"/>
                <a:gd name="T94" fmla="*/ 684 w 741"/>
                <a:gd name="T95" fmla="*/ 474 h 641"/>
                <a:gd name="T96" fmla="*/ 695 w 741"/>
                <a:gd name="T97" fmla="*/ 458 h 641"/>
                <a:gd name="T98" fmla="*/ 714 w 741"/>
                <a:gd name="T99" fmla="*/ 427 h 641"/>
                <a:gd name="T100" fmla="*/ 727 w 741"/>
                <a:gd name="T101" fmla="*/ 396 h 641"/>
                <a:gd name="T102" fmla="*/ 736 w 741"/>
                <a:gd name="T103" fmla="*/ 366 h 641"/>
                <a:gd name="T104" fmla="*/ 740 w 741"/>
                <a:gd name="T105" fmla="*/ 337 h 641"/>
                <a:gd name="T106" fmla="*/ 741 w 741"/>
                <a:gd name="T107" fmla="*/ 307 h 641"/>
                <a:gd name="T108" fmla="*/ 736 w 741"/>
                <a:gd name="T109" fmla="*/ 262 h 641"/>
                <a:gd name="T110" fmla="*/ 730 w 741"/>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1" h="641">
                  <a:moveTo>
                    <a:pt x="730" y="232"/>
                  </a:moveTo>
                  <a:lnTo>
                    <a:pt x="730" y="232"/>
                  </a:lnTo>
                  <a:lnTo>
                    <a:pt x="726" y="219"/>
                  </a:lnTo>
                  <a:lnTo>
                    <a:pt x="721" y="205"/>
                  </a:lnTo>
                  <a:lnTo>
                    <a:pt x="715" y="192"/>
                  </a:lnTo>
                  <a:lnTo>
                    <a:pt x="709" y="180"/>
                  </a:lnTo>
                  <a:lnTo>
                    <a:pt x="695" y="155"/>
                  </a:lnTo>
                  <a:lnTo>
                    <a:pt x="679" y="134"/>
                  </a:lnTo>
                  <a:lnTo>
                    <a:pt x="660" y="113"/>
                  </a:lnTo>
                  <a:lnTo>
                    <a:pt x="640" y="94"/>
                  </a:lnTo>
                  <a:lnTo>
                    <a:pt x="619" y="78"/>
                  </a:lnTo>
                  <a:lnTo>
                    <a:pt x="596" y="63"/>
                  </a:lnTo>
                  <a:lnTo>
                    <a:pt x="571" y="50"/>
                  </a:lnTo>
                  <a:lnTo>
                    <a:pt x="546" y="37"/>
                  </a:lnTo>
                  <a:lnTo>
                    <a:pt x="520" y="27"/>
                  </a:lnTo>
                  <a:lnTo>
                    <a:pt x="493" y="19"/>
                  </a:lnTo>
                  <a:lnTo>
                    <a:pt x="465" y="11"/>
                  </a:lnTo>
                  <a:lnTo>
                    <a:pt x="438" y="6"/>
                  </a:lnTo>
                  <a:lnTo>
                    <a:pt x="411" y="2"/>
                  </a:lnTo>
                  <a:lnTo>
                    <a:pt x="383" y="0"/>
                  </a:lnTo>
                  <a:lnTo>
                    <a:pt x="383" y="0"/>
                  </a:lnTo>
                  <a:lnTo>
                    <a:pt x="364" y="0"/>
                  </a:lnTo>
                  <a:lnTo>
                    <a:pt x="345" y="0"/>
                  </a:lnTo>
                  <a:lnTo>
                    <a:pt x="326" y="1"/>
                  </a:lnTo>
                  <a:lnTo>
                    <a:pt x="309" y="2"/>
                  </a:lnTo>
                  <a:lnTo>
                    <a:pt x="273" y="9"/>
                  </a:lnTo>
                  <a:lnTo>
                    <a:pt x="238" y="16"/>
                  </a:lnTo>
                  <a:lnTo>
                    <a:pt x="206" y="27"/>
                  </a:lnTo>
                  <a:lnTo>
                    <a:pt x="175" y="41"/>
                  </a:lnTo>
                  <a:lnTo>
                    <a:pt x="145" y="56"/>
                  </a:lnTo>
                  <a:lnTo>
                    <a:pt x="118" y="75"/>
                  </a:lnTo>
                  <a:lnTo>
                    <a:pt x="105" y="84"/>
                  </a:lnTo>
                  <a:lnTo>
                    <a:pt x="93" y="94"/>
                  </a:lnTo>
                  <a:lnTo>
                    <a:pt x="82" y="104"/>
                  </a:lnTo>
                  <a:lnTo>
                    <a:pt x="70" y="115"/>
                  </a:lnTo>
                  <a:lnTo>
                    <a:pt x="61" y="127"/>
                  </a:lnTo>
                  <a:lnTo>
                    <a:pt x="52" y="139"/>
                  </a:lnTo>
                  <a:lnTo>
                    <a:pt x="43" y="151"/>
                  </a:lnTo>
                  <a:lnTo>
                    <a:pt x="34" y="164"/>
                  </a:lnTo>
                  <a:lnTo>
                    <a:pt x="27" y="178"/>
                  </a:lnTo>
                  <a:lnTo>
                    <a:pt x="21" y="191"/>
                  </a:lnTo>
                  <a:lnTo>
                    <a:pt x="16" y="205"/>
                  </a:lnTo>
                  <a:lnTo>
                    <a:pt x="11" y="219"/>
                  </a:lnTo>
                  <a:lnTo>
                    <a:pt x="6" y="233"/>
                  </a:lnTo>
                  <a:lnTo>
                    <a:pt x="3" y="248"/>
                  </a:lnTo>
                  <a:lnTo>
                    <a:pt x="1" y="263"/>
                  </a:lnTo>
                  <a:lnTo>
                    <a:pt x="0" y="278"/>
                  </a:lnTo>
                  <a:lnTo>
                    <a:pt x="0" y="278"/>
                  </a:lnTo>
                  <a:lnTo>
                    <a:pt x="0" y="305"/>
                  </a:lnTo>
                  <a:lnTo>
                    <a:pt x="2" y="333"/>
                  </a:lnTo>
                  <a:lnTo>
                    <a:pt x="8" y="358"/>
                  </a:lnTo>
                  <a:lnTo>
                    <a:pt x="16" y="381"/>
                  </a:lnTo>
                  <a:lnTo>
                    <a:pt x="26" y="404"/>
                  </a:lnTo>
                  <a:lnTo>
                    <a:pt x="37" y="425"/>
                  </a:lnTo>
                  <a:lnTo>
                    <a:pt x="51" y="445"/>
                  </a:lnTo>
                  <a:lnTo>
                    <a:pt x="65" y="463"/>
                  </a:lnTo>
                  <a:lnTo>
                    <a:pt x="82" y="479"/>
                  </a:lnTo>
                  <a:lnTo>
                    <a:pt x="100" y="495"/>
                  </a:lnTo>
                  <a:lnTo>
                    <a:pt x="119" y="510"/>
                  </a:lnTo>
                  <a:lnTo>
                    <a:pt x="139" y="523"/>
                  </a:lnTo>
                  <a:lnTo>
                    <a:pt x="160" y="535"/>
                  </a:lnTo>
                  <a:lnTo>
                    <a:pt x="181" y="545"/>
                  </a:lnTo>
                  <a:lnTo>
                    <a:pt x="203" y="555"/>
                  </a:lnTo>
                  <a:lnTo>
                    <a:pt x="226" y="564"/>
                  </a:lnTo>
                  <a:lnTo>
                    <a:pt x="226" y="564"/>
                  </a:lnTo>
                  <a:lnTo>
                    <a:pt x="244" y="570"/>
                  </a:lnTo>
                  <a:lnTo>
                    <a:pt x="263" y="574"/>
                  </a:lnTo>
                  <a:lnTo>
                    <a:pt x="283" y="577"/>
                  </a:lnTo>
                  <a:lnTo>
                    <a:pt x="304" y="581"/>
                  </a:lnTo>
                  <a:lnTo>
                    <a:pt x="324" y="582"/>
                  </a:lnTo>
                  <a:lnTo>
                    <a:pt x="344" y="584"/>
                  </a:lnTo>
                  <a:lnTo>
                    <a:pt x="385" y="584"/>
                  </a:lnTo>
                  <a:lnTo>
                    <a:pt x="424" y="581"/>
                  </a:lnTo>
                  <a:lnTo>
                    <a:pt x="462" y="576"/>
                  </a:lnTo>
                  <a:lnTo>
                    <a:pt x="496" y="570"/>
                  </a:lnTo>
                  <a:lnTo>
                    <a:pt x="527" y="563"/>
                  </a:lnTo>
                  <a:lnTo>
                    <a:pt x="527" y="563"/>
                  </a:lnTo>
                  <a:lnTo>
                    <a:pt x="561" y="587"/>
                  </a:lnTo>
                  <a:lnTo>
                    <a:pt x="577" y="597"/>
                  </a:lnTo>
                  <a:lnTo>
                    <a:pt x="593" y="608"/>
                  </a:lnTo>
                  <a:lnTo>
                    <a:pt x="611" y="617"/>
                  </a:lnTo>
                  <a:lnTo>
                    <a:pt x="630" y="626"/>
                  </a:lnTo>
                  <a:lnTo>
                    <a:pt x="654" y="635"/>
                  </a:lnTo>
                  <a:lnTo>
                    <a:pt x="680" y="641"/>
                  </a:lnTo>
                  <a:lnTo>
                    <a:pt x="680" y="641"/>
                  </a:lnTo>
                  <a:lnTo>
                    <a:pt x="660" y="591"/>
                  </a:lnTo>
                  <a:lnTo>
                    <a:pt x="654" y="571"/>
                  </a:lnTo>
                  <a:lnTo>
                    <a:pt x="653" y="561"/>
                  </a:lnTo>
                  <a:lnTo>
                    <a:pt x="652" y="553"/>
                  </a:lnTo>
                  <a:lnTo>
                    <a:pt x="652" y="544"/>
                  </a:lnTo>
                  <a:lnTo>
                    <a:pt x="652" y="535"/>
                  </a:lnTo>
                  <a:lnTo>
                    <a:pt x="654" y="526"/>
                  </a:lnTo>
                  <a:lnTo>
                    <a:pt x="657" y="518"/>
                  </a:lnTo>
                  <a:lnTo>
                    <a:pt x="662" y="508"/>
                  </a:lnTo>
                  <a:lnTo>
                    <a:pt x="668" y="498"/>
                  </a:lnTo>
                  <a:lnTo>
                    <a:pt x="684" y="474"/>
                  </a:lnTo>
                  <a:lnTo>
                    <a:pt x="684" y="474"/>
                  </a:lnTo>
                  <a:lnTo>
                    <a:pt x="695" y="458"/>
                  </a:lnTo>
                  <a:lnTo>
                    <a:pt x="705" y="442"/>
                  </a:lnTo>
                  <a:lnTo>
                    <a:pt x="714" y="427"/>
                  </a:lnTo>
                  <a:lnTo>
                    <a:pt x="721" y="411"/>
                  </a:lnTo>
                  <a:lnTo>
                    <a:pt x="727" y="396"/>
                  </a:lnTo>
                  <a:lnTo>
                    <a:pt x="732" y="381"/>
                  </a:lnTo>
                  <a:lnTo>
                    <a:pt x="736" y="366"/>
                  </a:lnTo>
                  <a:lnTo>
                    <a:pt x="739" y="351"/>
                  </a:lnTo>
                  <a:lnTo>
                    <a:pt x="740" y="337"/>
                  </a:lnTo>
                  <a:lnTo>
                    <a:pt x="741" y="322"/>
                  </a:lnTo>
                  <a:lnTo>
                    <a:pt x="741" y="307"/>
                  </a:lnTo>
                  <a:lnTo>
                    <a:pt x="740" y="292"/>
                  </a:lnTo>
                  <a:lnTo>
                    <a:pt x="736" y="262"/>
                  </a:lnTo>
                  <a:lnTo>
                    <a:pt x="730" y="232"/>
                  </a:lnTo>
                  <a:lnTo>
                    <a:pt x="730" y="232"/>
                  </a:lnTo>
                  <a:close/>
                </a:path>
              </a:pathLst>
            </a:custGeom>
            <a:solidFill>
              <a:srgbClr val="4D576B"/>
            </a:solidFill>
            <a:ln>
              <a:noFill/>
            </a:ln>
          </p:spPr>
          <p:txBody>
            <a:bodyPr lIns="90000" tIns="46800" rIns="90000" bIns="46800" anchor="ctr">
              <a:normAutofit fontScale="25000" lnSpcReduction="20000"/>
            </a:bodyP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4"/>
              </p:custDataLst>
            </p:nvPr>
          </p:nvSpPr>
          <p:spPr bwMode="auto">
            <a:xfrm>
              <a:off x="10293" y="9055"/>
              <a:ext cx="32" cy="33"/>
            </a:xfrm>
            <a:custGeom>
              <a:avLst/>
              <a:gdLst>
                <a:gd name="T0" fmla="*/ 76 w 88"/>
                <a:gd name="T1" fmla="*/ 76 h 89"/>
                <a:gd name="T2" fmla="*/ 76 w 88"/>
                <a:gd name="T3" fmla="*/ 76 h 89"/>
                <a:gd name="T4" fmla="*/ 70 w 88"/>
                <a:gd name="T5" fmla="*/ 81 h 89"/>
                <a:gd name="T6" fmla="*/ 62 w 88"/>
                <a:gd name="T7" fmla="*/ 85 h 89"/>
                <a:gd name="T8" fmla="*/ 54 w 88"/>
                <a:gd name="T9" fmla="*/ 87 h 89"/>
                <a:gd name="T10" fmla="*/ 45 w 88"/>
                <a:gd name="T11" fmla="*/ 89 h 89"/>
                <a:gd name="T12" fmla="*/ 45 w 88"/>
                <a:gd name="T13" fmla="*/ 89 h 89"/>
                <a:gd name="T14" fmla="*/ 36 w 88"/>
                <a:gd name="T15" fmla="*/ 87 h 89"/>
                <a:gd name="T16" fmla="*/ 29 w 88"/>
                <a:gd name="T17" fmla="*/ 86 h 89"/>
                <a:gd name="T18" fmla="*/ 21 w 88"/>
                <a:gd name="T19" fmla="*/ 82 h 89"/>
                <a:gd name="T20" fmla="*/ 14 w 88"/>
                <a:gd name="T21" fmla="*/ 77 h 89"/>
                <a:gd name="T22" fmla="*/ 14 w 88"/>
                <a:gd name="T23" fmla="*/ 77 h 89"/>
                <a:gd name="T24" fmla="*/ 8 w 88"/>
                <a:gd name="T25" fmla="*/ 71 h 89"/>
                <a:gd name="T26" fmla="*/ 4 w 88"/>
                <a:gd name="T27" fmla="*/ 64 h 89"/>
                <a:gd name="T28" fmla="*/ 2 w 88"/>
                <a:gd name="T29" fmla="*/ 55 h 89"/>
                <a:gd name="T30" fmla="*/ 0 w 88"/>
                <a:gd name="T31" fmla="*/ 45 h 89"/>
                <a:gd name="T32" fmla="*/ 0 w 88"/>
                <a:gd name="T33" fmla="*/ 45 h 89"/>
                <a:gd name="T34" fmla="*/ 0 w 88"/>
                <a:gd name="T35" fmla="*/ 36 h 89"/>
                <a:gd name="T36" fmla="*/ 3 w 88"/>
                <a:gd name="T37" fmla="*/ 28 h 89"/>
                <a:gd name="T38" fmla="*/ 6 w 88"/>
                <a:gd name="T39" fmla="*/ 20 h 89"/>
                <a:gd name="T40" fmla="*/ 13 w 88"/>
                <a:gd name="T41" fmla="*/ 13 h 89"/>
                <a:gd name="T42" fmla="*/ 13 w 88"/>
                <a:gd name="T43" fmla="*/ 13 h 89"/>
                <a:gd name="T44" fmla="*/ 19 w 88"/>
                <a:gd name="T45" fmla="*/ 8 h 89"/>
                <a:gd name="T46" fmla="*/ 28 w 88"/>
                <a:gd name="T47" fmla="*/ 4 h 89"/>
                <a:gd name="T48" fmla="*/ 35 w 88"/>
                <a:gd name="T49" fmla="*/ 2 h 89"/>
                <a:gd name="T50" fmla="*/ 44 w 88"/>
                <a:gd name="T51" fmla="*/ 0 h 89"/>
                <a:gd name="T52" fmla="*/ 44 w 88"/>
                <a:gd name="T53" fmla="*/ 0 h 89"/>
                <a:gd name="T54" fmla="*/ 54 w 88"/>
                <a:gd name="T55" fmla="*/ 0 h 89"/>
                <a:gd name="T56" fmla="*/ 61 w 88"/>
                <a:gd name="T57" fmla="*/ 3 h 89"/>
                <a:gd name="T58" fmla="*/ 69 w 88"/>
                <a:gd name="T59" fmla="*/ 7 h 89"/>
                <a:gd name="T60" fmla="*/ 76 w 88"/>
                <a:gd name="T61" fmla="*/ 13 h 89"/>
                <a:gd name="T62" fmla="*/ 76 w 88"/>
                <a:gd name="T63" fmla="*/ 13 h 89"/>
                <a:gd name="T64" fmla="*/ 81 w 88"/>
                <a:gd name="T65" fmla="*/ 19 h 89"/>
                <a:gd name="T66" fmla="*/ 86 w 88"/>
                <a:gd name="T67" fmla="*/ 26 h 89"/>
                <a:gd name="T68" fmla="*/ 88 w 88"/>
                <a:gd name="T69" fmla="*/ 35 h 89"/>
                <a:gd name="T70" fmla="*/ 88 w 88"/>
                <a:gd name="T71" fmla="*/ 44 h 89"/>
                <a:gd name="T72" fmla="*/ 88 w 88"/>
                <a:gd name="T73" fmla="*/ 44 h 89"/>
                <a:gd name="T74" fmla="*/ 88 w 88"/>
                <a:gd name="T75" fmla="*/ 54 h 89"/>
                <a:gd name="T76" fmla="*/ 86 w 88"/>
                <a:gd name="T77" fmla="*/ 62 h 89"/>
                <a:gd name="T78" fmla="*/ 82 w 88"/>
                <a:gd name="T79" fmla="*/ 70 h 89"/>
                <a:gd name="T80" fmla="*/ 76 w 88"/>
                <a:gd name="T81" fmla="*/ 76 h 89"/>
                <a:gd name="T82" fmla="*/ 76 w 88"/>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89">
                  <a:moveTo>
                    <a:pt x="76" y="76"/>
                  </a:moveTo>
                  <a:lnTo>
                    <a:pt x="76" y="76"/>
                  </a:lnTo>
                  <a:lnTo>
                    <a:pt x="70" y="81"/>
                  </a:lnTo>
                  <a:lnTo>
                    <a:pt x="62" y="85"/>
                  </a:lnTo>
                  <a:lnTo>
                    <a:pt x="54" y="87"/>
                  </a:lnTo>
                  <a:lnTo>
                    <a:pt x="45" y="89"/>
                  </a:lnTo>
                  <a:lnTo>
                    <a:pt x="45" y="89"/>
                  </a:lnTo>
                  <a:lnTo>
                    <a:pt x="36" y="87"/>
                  </a:lnTo>
                  <a:lnTo>
                    <a:pt x="29" y="86"/>
                  </a:lnTo>
                  <a:lnTo>
                    <a:pt x="21" y="82"/>
                  </a:lnTo>
                  <a:lnTo>
                    <a:pt x="14" y="77"/>
                  </a:lnTo>
                  <a:lnTo>
                    <a:pt x="14" y="77"/>
                  </a:lnTo>
                  <a:lnTo>
                    <a:pt x="8" y="71"/>
                  </a:lnTo>
                  <a:lnTo>
                    <a:pt x="4" y="64"/>
                  </a:lnTo>
                  <a:lnTo>
                    <a:pt x="2" y="55"/>
                  </a:lnTo>
                  <a:lnTo>
                    <a:pt x="0" y="45"/>
                  </a:lnTo>
                  <a:lnTo>
                    <a:pt x="0" y="45"/>
                  </a:lnTo>
                  <a:lnTo>
                    <a:pt x="0" y="36"/>
                  </a:lnTo>
                  <a:lnTo>
                    <a:pt x="3" y="28"/>
                  </a:lnTo>
                  <a:lnTo>
                    <a:pt x="6" y="20"/>
                  </a:lnTo>
                  <a:lnTo>
                    <a:pt x="13" y="13"/>
                  </a:lnTo>
                  <a:lnTo>
                    <a:pt x="13" y="13"/>
                  </a:lnTo>
                  <a:lnTo>
                    <a:pt x="19" y="8"/>
                  </a:lnTo>
                  <a:lnTo>
                    <a:pt x="28" y="4"/>
                  </a:lnTo>
                  <a:lnTo>
                    <a:pt x="35" y="2"/>
                  </a:lnTo>
                  <a:lnTo>
                    <a:pt x="44" y="0"/>
                  </a:lnTo>
                  <a:lnTo>
                    <a:pt x="44" y="0"/>
                  </a:lnTo>
                  <a:lnTo>
                    <a:pt x="54" y="0"/>
                  </a:lnTo>
                  <a:lnTo>
                    <a:pt x="61" y="3"/>
                  </a:lnTo>
                  <a:lnTo>
                    <a:pt x="69" y="7"/>
                  </a:lnTo>
                  <a:lnTo>
                    <a:pt x="76" y="13"/>
                  </a:lnTo>
                  <a:lnTo>
                    <a:pt x="76" y="13"/>
                  </a:lnTo>
                  <a:lnTo>
                    <a:pt x="81" y="19"/>
                  </a:lnTo>
                  <a:lnTo>
                    <a:pt x="86" y="26"/>
                  </a:lnTo>
                  <a:lnTo>
                    <a:pt x="88" y="35"/>
                  </a:lnTo>
                  <a:lnTo>
                    <a:pt x="88" y="44"/>
                  </a:lnTo>
                  <a:lnTo>
                    <a:pt x="88" y="44"/>
                  </a:lnTo>
                  <a:lnTo>
                    <a:pt x="88" y="54"/>
                  </a:lnTo>
                  <a:lnTo>
                    <a:pt x="86" y="62"/>
                  </a:lnTo>
                  <a:lnTo>
                    <a:pt x="82" y="70"/>
                  </a:lnTo>
                  <a:lnTo>
                    <a:pt x="76" y="76"/>
                  </a:lnTo>
                  <a:lnTo>
                    <a:pt x="76" y="7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fontScale="25000" lnSpcReduction="20000"/>
            </a:bodyPr>
            <a:p>
              <a:pPr algn="ctr">
                <a:lnSpc>
                  <a:spcPct val="130000"/>
                </a:lnSpc>
              </a:pPr>
              <a:endParaRPr>
                <a:latin typeface="微软雅黑" panose="020B0503020204020204" charset="-122"/>
                <a:ea typeface="微软雅黑" panose="020B0503020204020204" charset="-122"/>
              </a:endParaRPr>
            </a:p>
          </p:txBody>
        </p:sp>
        <p:sp>
          <p:nvSpPr>
            <p:cNvPr id="32" name="任意多边形 31"/>
            <p:cNvSpPr/>
            <p:nvPr>
              <p:custDataLst>
                <p:tags r:id="rId15"/>
              </p:custDataLst>
            </p:nvPr>
          </p:nvSpPr>
          <p:spPr bwMode="auto">
            <a:xfrm>
              <a:off x="10257" y="8923"/>
              <a:ext cx="109" cy="122"/>
            </a:xfrm>
            <a:custGeom>
              <a:avLst/>
              <a:gdLst>
                <a:gd name="T0" fmla="*/ 280 w 294"/>
                <a:gd name="T1" fmla="*/ 168 h 331"/>
                <a:gd name="T2" fmla="*/ 261 w 294"/>
                <a:gd name="T3" fmla="*/ 192 h 331"/>
                <a:gd name="T4" fmla="*/ 211 w 294"/>
                <a:gd name="T5" fmla="*/ 239 h 331"/>
                <a:gd name="T6" fmla="*/ 190 w 294"/>
                <a:gd name="T7" fmla="*/ 263 h 331"/>
                <a:gd name="T8" fmla="*/ 183 w 294"/>
                <a:gd name="T9" fmla="*/ 280 h 331"/>
                <a:gd name="T10" fmla="*/ 178 w 294"/>
                <a:gd name="T11" fmla="*/ 300 h 331"/>
                <a:gd name="T12" fmla="*/ 170 w 294"/>
                <a:gd name="T13" fmla="*/ 319 h 331"/>
                <a:gd name="T14" fmla="*/ 157 w 294"/>
                <a:gd name="T15" fmla="*/ 330 h 331"/>
                <a:gd name="T16" fmla="*/ 143 w 294"/>
                <a:gd name="T17" fmla="*/ 331 h 331"/>
                <a:gd name="T18" fmla="*/ 123 w 294"/>
                <a:gd name="T19" fmla="*/ 326 h 331"/>
                <a:gd name="T20" fmla="*/ 113 w 294"/>
                <a:gd name="T21" fmla="*/ 316 h 331"/>
                <a:gd name="T22" fmla="*/ 107 w 294"/>
                <a:gd name="T23" fmla="*/ 293 h 331"/>
                <a:gd name="T24" fmla="*/ 108 w 294"/>
                <a:gd name="T25" fmla="*/ 269 h 331"/>
                <a:gd name="T26" fmla="*/ 113 w 294"/>
                <a:gd name="T27" fmla="*/ 249 h 331"/>
                <a:gd name="T28" fmla="*/ 128 w 294"/>
                <a:gd name="T29" fmla="*/ 224 h 331"/>
                <a:gd name="T30" fmla="*/ 148 w 294"/>
                <a:gd name="T31" fmla="*/ 202 h 331"/>
                <a:gd name="T32" fmla="*/ 194 w 294"/>
                <a:gd name="T33" fmla="*/ 158 h 331"/>
                <a:gd name="T34" fmla="*/ 209 w 294"/>
                <a:gd name="T35" fmla="*/ 140 h 331"/>
                <a:gd name="T36" fmla="*/ 213 w 294"/>
                <a:gd name="T37" fmla="*/ 129 h 331"/>
                <a:gd name="T38" fmla="*/ 213 w 294"/>
                <a:gd name="T39" fmla="*/ 105 h 331"/>
                <a:gd name="T40" fmla="*/ 195 w 294"/>
                <a:gd name="T41" fmla="*/ 78 h 331"/>
                <a:gd name="T42" fmla="*/ 175 w 294"/>
                <a:gd name="T43" fmla="*/ 65 h 331"/>
                <a:gd name="T44" fmla="*/ 150 w 294"/>
                <a:gd name="T45" fmla="*/ 62 h 331"/>
                <a:gd name="T46" fmla="*/ 111 w 294"/>
                <a:gd name="T47" fmla="*/ 72 h 331"/>
                <a:gd name="T48" fmla="*/ 95 w 294"/>
                <a:gd name="T49" fmla="*/ 88 h 331"/>
                <a:gd name="T50" fmla="*/ 77 w 294"/>
                <a:gd name="T51" fmla="*/ 127 h 331"/>
                <a:gd name="T52" fmla="*/ 71 w 294"/>
                <a:gd name="T53" fmla="*/ 142 h 331"/>
                <a:gd name="T54" fmla="*/ 57 w 294"/>
                <a:gd name="T55" fmla="*/ 156 h 331"/>
                <a:gd name="T56" fmla="*/ 40 w 294"/>
                <a:gd name="T57" fmla="*/ 161 h 331"/>
                <a:gd name="T58" fmla="*/ 24 w 294"/>
                <a:gd name="T59" fmla="*/ 158 h 331"/>
                <a:gd name="T60" fmla="*/ 11 w 294"/>
                <a:gd name="T61" fmla="*/ 150 h 331"/>
                <a:gd name="T62" fmla="*/ 0 w 294"/>
                <a:gd name="T63" fmla="*/ 131 h 331"/>
                <a:gd name="T64" fmla="*/ 0 w 294"/>
                <a:gd name="T65" fmla="*/ 111 h 331"/>
                <a:gd name="T66" fmla="*/ 16 w 294"/>
                <a:gd name="T67" fmla="*/ 68 h 331"/>
                <a:gd name="T68" fmla="*/ 39 w 294"/>
                <a:gd name="T69" fmla="*/ 42 h 331"/>
                <a:gd name="T70" fmla="*/ 68 w 294"/>
                <a:gd name="T71" fmla="*/ 19 h 331"/>
                <a:gd name="T72" fmla="*/ 127 w 294"/>
                <a:gd name="T73" fmla="*/ 1 h 331"/>
                <a:gd name="T74" fmla="*/ 170 w 294"/>
                <a:gd name="T75" fmla="*/ 1 h 331"/>
                <a:gd name="T76" fmla="*/ 225 w 294"/>
                <a:gd name="T77" fmla="*/ 14 h 331"/>
                <a:gd name="T78" fmla="*/ 255 w 294"/>
                <a:gd name="T79" fmla="*/ 33 h 331"/>
                <a:gd name="T80" fmla="*/ 276 w 294"/>
                <a:gd name="T81" fmla="*/ 57 h 331"/>
                <a:gd name="T82" fmla="*/ 293 w 294"/>
                <a:gd name="T83" fmla="*/ 100 h 331"/>
                <a:gd name="T84" fmla="*/ 294 w 294"/>
                <a:gd name="T85" fmla="*/ 127 h 331"/>
                <a:gd name="T86" fmla="*/ 286 w 294"/>
                <a:gd name="T87" fmla="*/ 16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331">
                  <a:moveTo>
                    <a:pt x="286" y="160"/>
                  </a:moveTo>
                  <a:lnTo>
                    <a:pt x="286" y="160"/>
                  </a:lnTo>
                  <a:lnTo>
                    <a:pt x="280" y="168"/>
                  </a:lnTo>
                  <a:lnTo>
                    <a:pt x="275" y="177"/>
                  </a:lnTo>
                  <a:lnTo>
                    <a:pt x="268" y="185"/>
                  </a:lnTo>
                  <a:lnTo>
                    <a:pt x="261" y="192"/>
                  </a:lnTo>
                  <a:lnTo>
                    <a:pt x="261" y="192"/>
                  </a:lnTo>
                  <a:lnTo>
                    <a:pt x="211" y="239"/>
                  </a:lnTo>
                  <a:lnTo>
                    <a:pt x="211" y="239"/>
                  </a:lnTo>
                  <a:lnTo>
                    <a:pt x="196" y="255"/>
                  </a:lnTo>
                  <a:lnTo>
                    <a:pt x="196" y="255"/>
                  </a:lnTo>
                  <a:lnTo>
                    <a:pt x="190" y="263"/>
                  </a:lnTo>
                  <a:lnTo>
                    <a:pt x="186" y="269"/>
                  </a:lnTo>
                  <a:lnTo>
                    <a:pt x="186" y="269"/>
                  </a:lnTo>
                  <a:lnTo>
                    <a:pt x="183" y="280"/>
                  </a:lnTo>
                  <a:lnTo>
                    <a:pt x="183" y="280"/>
                  </a:lnTo>
                  <a:lnTo>
                    <a:pt x="178" y="300"/>
                  </a:lnTo>
                  <a:lnTo>
                    <a:pt x="178" y="300"/>
                  </a:lnTo>
                  <a:lnTo>
                    <a:pt x="176" y="307"/>
                  </a:lnTo>
                  <a:lnTo>
                    <a:pt x="174" y="314"/>
                  </a:lnTo>
                  <a:lnTo>
                    <a:pt x="170" y="319"/>
                  </a:lnTo>
                  <a:lnTo>
                    <a:pt x="167" y="324"/>
                  </a:lnTo>
                  <a:lnTo>
                    <a:pt x="162" y="327"/>
                  </a:lnTo>
                  <a:lnTo>
                    <a:pt x="157" y="330"/>
                  </a:lnTo>
                  <a:lnTo>
                    <a:pt x="150" y="331"/>
                  </a:lnTo>
                  <a:lnTo>
                    <a:pt x="143" y="331"/>
                  </a:lnTo>
                  <a:lnTo>
                    <a:pt x="143" y="331"/>
                  </a:lnTo>
                  <a:lnTo>
                    <a:pt x="136" y="331"/>
                  </a:lnTo>
                  <a:lnTo>
                    <a:pt x="129" y="329"/>
                  </a:lnTo>
                  <a:lnTo>
                    <a:pt x="123" y="326"/>
                  </a:lnTo>
                  <a:lnTo>
                    <a:pt x="117" y="321"/>
                  </a:lnTo>
                  <a:lnTo>
                    <a:pt x="117" y="321"/>
                  </a:lnTo>
                  <a:lnTo>
                    <a:pt x="113" y="316"/>
                  </a:lnTo>
                  <a:lnTo>
                    <a:pt x="109" y="309"/>
                  </a:lnTo>
                  <a:lnTo>
                    <a:pt x="107" y="301"/>
                  </a:lnTo>
                  <a:lnTo>
                    <a:pt x="107" y="293"/>
                  </a:lnTo>
                  <a:lnTo>
                    <a:pt x="107" y="293"/>
                  </a:lnTo>
                  <a:lnTo>
                    <a:pt x="107" y="280"/>
                  </a:lnTo>
                  <a:lnTo>
                    <a:pt x="108" y="269"/>
                  </a:lnTo>
                  <a:lnTo>
                    <a:pt x="111" y="259"/>
                  </a:lnTo>
                  <a:lnTo>
                    <a:pt x="113" y="249"/>
                  </a:lnTo>
                  <a:lnTo>
                    <a:pt x="113" y="249"/>
                  </a:lnTo>
                  <a:lnTo>
                    <a:pt x="118" y="240"/>
                  </a:lnTo>
                  <a:lnTo>
                    <a:pt x="122" y="232"/>
                  </a:lnTo>
                  <a:lnTo>
                    <a:pt x="128" y="224"/>
                  </a:lnTo>
                  <a:lnTo>
                    <a:pt x="133" y="217"/>
                  </a:lnTo>
                  <a:lnTo>
                    <a:pt x="133" y="217"/>
                  </a:lnTo>
                  <a:lnTo>
                    <a:pt x="148" y="202"/>
                  </a:lnTo>
                  <a:lnTo>
                    <a:pt x="168" y="183"/>
                  </a:lnTo>
                  <a:lnTo>
                    <a:pt x="168" y="183"/>
                  </a:lnTo>
                  <a:lnTo>
                    <a:pt x="194" y="158"/>
                  </a:lnTo>
                  <a:lnTo>
                    <a:pt x="194" y="158"/>
                  </a:lnTo>
                  <a:lnTo>
                    <a:pt x="201" y="150"/>
                  </a:lnTo>
                  <a:lnTo>
                    <a:pt x="209" y="140"/>
                  </a:lnTo>
                  <a:lnTo>
                    <a:pt x="209" y="140"/>
                  </a:lnTo>
                  <a:lnTo>
                    <a:pt x="210" y="134"/>
                  </a:lnTo>
                  <a:lnTo>
                    <a:pt x="213" y="129"/>
                  </a:lnTo>
                  <a:lnTo>
                    <a:pt x="214" y="117"/>
                  </a:lnTo>
                  <a:lnTo>
                    <a:pt x="214" y="117"/>
                  </a:lnTo>
                  <a:lnTo>
                    <a:pt x="213" y="105"/>
                  </a:lnTo>
                  <a:lnTo>
                    <a:pt x="209" y="95"/>
                  </a:lnTo>
                  <a:lnTo>
                    <a:pt x="204" y="85"/>
                  </a:lnTo>
                  <a:lnTo>
                    <a:pt x="195" y="78"/>
                  </a:lnTo>
                  <a:lnTo>
                    <a:pt x="195" y="78"/>
                  </a:lnTo>
                  <a:lnTo>
                    <a:pt x="186" y="70"/>
                  </a:lnTo>
                  <a:lnTo>
                    <a:pt x="175" y="65"/>
                  </a:lnTo>
                  <a:lnTo>
                    <a:pt x="163" y="63"/>
                  </a:lnTo>
                  <a:lnTo>
                    <a:pt x="150" y="62"/>
                  </a:lnTo>
                  <a:lnTo>
                    <a:pt x="150" y="62"/>
                  </a:lnTo>
                  <a:lnTo>
                    <a:pt x="134" y="63"/>
                  </a:lnTo>
                  <a:lnTo>
                    <a:pt x="122" y="67"/>
                  </a:lnTo>
                  <a:lnTo>
                    <a:pt x="111" y="72"/>
                  </a:lnTo>
                  <a:lnTo>
                    <a:pt x="102" y="79"/>
                  </a:lnTo>
                  <a:lnTo>
                    <a:pt x="102" y="79"/>
                  </a:lnTo>
                  <a:lnTo>
                    <a:pt x="95" y="88"/>
                  </a:lnTo>
                  <a:lnTo>
                    <a:pt x="88" y="99"/>
                  </a:lnTo>
                  <a:lnTo>
                    <a:pt x="82" y="113"/>
                  </a:lnTo>
                  <a:lnTo>
                    <a:pt x="77" y="127"/>
                  </a:lnTo>
                  <a:lnTo>
                    <a:pt x="77" y="127"/>
                  </a:lnTo>
                  <a:lnTo>
                    <a:pt x="75" y="135"/>
                  </a:lnTo>
                  <a:lnTo>
                    <a:pt x="71" y="142"/>
                  </a:lnTo>
                  <a:lnTo>
                    <a:pt x="67" y="147"/>
                  </a:lnTo>
                  <a:lnTo>
                    <a:pt x="62" y="152"/>
                  </a:lnTo>
                  <a:lnTo>
                    <a:pt x="57" y="156"/>
                  </a:lnTo>
                  <a:lnTo>
                    <a:pt x="52" y="158"/>
                  </a:lnTo>
                  <a:lnTo>
                    <a:pt x="46" y="161"/>
                  </a:lnTo>
                  <a:lnTo>
                    <a:pt x="40" y="161"/>
                  </a:lnTo>
                  <a:lnTo>
                    <a:pt x="40" y="161"/>
                  </a:lnTo>
                  <a:lnTo>
                    <a:pt x="31" y="161"/>
                  </a:lnTo>
                  <a:lnTo>
                    <a:pt x="24" y="158"/>
                  </a:lnTo>
                  <a:lnTo>
                    <a:pt x="18" y="155"/>
                  </a:lnTo>
                  <a:lnTo>
                    <a:pt x="11" y="150"/>
                  </a:lnTo>
                  <a:lnTo>
                    <a:pt x="11" y="150"/>
                  </a:lnTo>
                  <a:lnTo>
                    <a:pt x="6" y="144"/>
                  </a:lnTo>
                  <a:lnTo>
                    <a:pt x="3" y="137"/>
                  </a:lnTo>
                  <a:lnTo>
                    <a:pt x="0" y="131"/>
                  </a:lnTo>
                  <a:lnTo>
                    <a:pt x="0" y="125"/>
                  </a:lnTo>
                  <a:lnTo>
                    <a:pt x="0" y="125"/>
                  </a:lnTo>
                  <a:lnTo>
                    <a:pt x="0" y="111"/>
                  </a:lnTo>
                  <a:lnTo>
                    <a:pt x="4" y="96"/>
                  </a:lnTo>
                  <a:lnTo>
                    <a:pt x="9" y="83"/>
                  </a:lnTo>
                  <a:lnTo>
                    <a:pt x="16" y="68"/>
                  </a:lnTo>
                  <a:lnTo>
                    <a:pt x="16" y="68"/>
                  </a:lnTo>
                  <a:lnTo>
                    <a:pt x="26" y="54"/>
                  </a:lnTo>
                  <a:lnTo>
                    <a:pt x="39" y="42"/>
                  </a:lnTo>
                  <a:lnTo>
                    <a:pt x="52" y="29"/>
                  </a:lnTo>
                  <a:lnTo>
                    <a:pt x="68" y="19"/>
                  </a:lnTo>
                  <a:lnTo>
                    <a:pt x="68" y="19"/>
                  </a:lnTo>
                  <a:lnTo>
                    <a:pt x="87" y="11"/>
                  </a:lnTo>
                  <a:lnTo>
                    <a:pt x="106" y="4"/>
                  </a:lnTo>
                  <a:lnTo>
                    <a:pt x="127" y="1"/>
                  </a:lnTo>
                  <a:lnTo>
                    <a:pt x="149" y="0"/>
                  </a:lnTo>
                  <a:lnTo>
                    <a:pt x="149" y="0"/>
                  </a:lnTo>
                  <a:lnTo>
                    <a:pt x="170" y="1"/>
                  </a:lnTo>
                  <a:lnTo>
                    <a:pt x="189" y="3"/>
                  </a:lnTo>
                  <a:lnTo>
                    <a:pt x="208" y="7"/>
                  </a:lnTo>
                  <a:lnTo>
                    <a:pt x="225" y="14"/>
                  </a:lnTo>
                  <a:lnTo>
                    <a:pt x="225" y="14"/>
                  </a:lnTo>
                  <a:lnTo>
                    <a:pt x="240" y="23"/>
                  </a:lnTo>
                  <a:lnTo>
                    <a:pt x="255" y="33"/>
                  </a:lnTo>
                  <a:lnTo>
                    <a:pt x="266" y="44"/>
                  </a:lnTo>
                  <a:lnTo>
                    <a:pt x="276" y="57"/>
                  </a:lnTo>
                  <a:lnTo>
                    <a:pt x="276" y="57"/>
                  </a:lnTo>
                  <a:lnTo>
                    <a:pt x="285" y="70"/>
                  </a:lnTo>
                  <a:lnTo>
                    <a:pt x="289" y="85"/>
                  </a:lnTo>
                  <a:lnTo>
                    <a:pt x="293" y="100"/>
                  </a:lnTo>
                  <a:lnTo>
                    <a:pt x="294" y="115"/>
                  </a:lnTo>
                  <a:lnTo>
                    <a:pt x="294" y="115"/>
                  </a:lnTo>
                  <a:lnTo>
                    <a:pt x="294" y="127"/>
                  </a:lnTo>
                  <a:lnTo>
                    <a:pt x="292" y="139"/>
                  </a:lnTo>
                  <a:lnTo>
                    <a:pt x="289" y="150"/>
                  </a:lnTo>
                  <a:lnTo>
                    <a:pt x="286" y="160"/>
                  </a:lnTo>
                  <a:lnTo>
                    <a:pt x="286" y="16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fontScale="25000" lnSpcReduction="20000"/>
            </a:bodyPr>
            <a:p>
              <a:pPr algn="ctr">
                <a:lnSpc>
                  <a:spcPct val="130000"/>
                </a:lnSpc>
              </a:pPr>
              <a:endParaRPr>
                <a:latin typeface="微软雅黑" panose="020B0503020204020204" charset="-122"/>
                <a:ea typeface="微软雅黑" panose="020B0503020204020204" charset="-122"/>
              </a:endParaRPr>
            </a:p>
          </p:txBody>
        </p:sp>
        <p:cxnSp>
          <p:nvCxnSpPr>
            <p:cNvPr id="21" name="直接连接符 20"/>
            <p:cNvCxnSpPr/>
            <p:nvPr>
              <p:custDataLst>
                <p:tags r:id="rId16"/>
              </p:custDataLst>
            </p:nvPr>
          </p:nvCxnSpPr>
          <p:spPr>
            <a:xfrm>
              <a:off x="5548" y="9904"/>
              <a:ext cx="5295"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cxnSp>
          <p:nvCxnSpPr>
            <p:cNvPr id="22" name="直接连接符 21"/>
            <p:cNvCxnSpPr/>
            <p:nvPr>
              <p:custDataLst>
                <p:tags r:id="rId17"/>
              </p:custDataLst>
            </p:nvPr>
          </p:nvCxnSpPr>
          <p:spPr>
            <a:xfrm>
              <a:off x="10818" y="10137"/>
              <a:ext cx="270"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cxnSp>
          <p:nvCxnSpPr>
            <p:cNvPr id="23" name="直接连接符 22"/>
            <p:cNvCxnSpPr/>
            <p:nvPr>
              <p:custDataLst>
                <p:tags r:id="rId18"/>
              </p:custDataLst>
            </p:nvPr>
          </p:nvCxnSpPr>
          <p:spPr>
            <a:xfrm>
              <a:off x="4754" y="9904"/>
              <a:ext cx="315"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cxnSp>
          <p:nvCxnSpPr>
            <p:cNvPr id="24" name="直接连接符 23"/>
            <p:cNvCxnSpPr/>
            <p:nvPr>
              <p:custDataLst>
                <p:tags r:id="rId19"/>
              </p:custDataLst>
            </p:nvPr>
          </p:nvCxnSpPr>
          <p:spPr>
            <a:xfrm>
              <a:off x="8321" y="10137"/>
              <a:ext cx="1346"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cxnSp>
          <p:nvCxnSpPr>
            <p:cNvPr id="25" name="直接连接符 24"/>
            <p:cNvCxnSpPr/>
            <p:nvPr>
              <p:custDataLst>
                <p:tags r:id="rId20"/>
              </p:custDataLst>
            </p:nvPr>
          </p:nvCxnSpPr>
          <p:spPr>
            <a:xfrm>
              <a:off x="3618" y="10137"/>
              <a:ext cx="2194"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cxnSp>
          <p:nvCxnSpPr>
            <p:cNvPr id="26" name="直接连接符 25"/>
            <p:cNvCxnSpPr/>
            <p:nvPr>
              <p:custDataLst>
                <p:tags r:id="rId21"/>
              </p:custDataLst>
            </p:nvPr>
          </p:nvCxnSpPr>
          <p:spPr>
            <a:xfrm>
              <a:off x="3109" y="10137"/>
              <a:ext cx="270"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cxnSp>
          <p:nvCxnSpPr>
            <p:cNvPr id="27" name="直接连接符 26"/>
            <p:cNvCxnSpPr/>
            <p:nvPr>
              <p:custDataLst>
                <p:tags r:id="rId22"/>
              </p:custDataLst>
            </p:nvPr>
          </p:nvCxnSpPr>
          <p:spPr>
            <a:xfrm>
              <a:off x="4565" y="10270"/>
              <a:ext cx="1126"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23"/>
              </p:custDataLst>
            </p:nvPr>
          </p:nvCxnSpPr>
          <p:spPr>
            <a:xfrm>
              <a:off x="9667" y="10270"/>
              <a:ext cx="223" cy="0"/>
            </a:xfrm>
            <a:prstGeom prst="line">
              <a:avLst/>
            </a:prstGeom>
            <a:ln w="38100" cap="rnd">
              <a:solidFill>
                <a:srgbClr val="4D576B"/>
              </a:solidFill>
              <a:round/>
            </a:ln>
          </p:spPr>
          <p:style>
            <a:lnRef idx="1">
              <a:srgbClr val="1F74AD"/>
            </a:lnRef>
            <a:fillRef idx="0">
              <a:srgbClr val="1F74AD"/>
            </a:fillRef>
            <a:effectRef idx="0">
              <a:srgbClr val="1F74AD"/>
            </a:effectRef>
            <a:fontRef idx="minor">
              <a:srgbClr val="000000"/>
            </a:fontRef>
          </p:style>
        </p:cxnSp>
        <p:sp>
          <p:nvSpPr>
            <p:cNvPr id="4" name="文本框 3"/>
            <p:cNvSpPr txBox="1"/>
            <p:nvPr>
              <p:custDataLst>
                <p:tags r:id="rId24"/>
              </p:custDataLst>
            </p:nvPr>
          </p:nvSpPr>
          <p:spPr bwMode="auto">
            <a:xfrm>
              <a:off x="4712" y="2655"/>
              <a:ext cx="2095" cy="888"/>
            </a:xfrm>
            <a:prstGeom prst="rect">
              <a:avLst/>
            </a:prstGeom>
            <a:noFill/>
            <a:sp3d prstMaterial="matte">
              <a:bevelT w="1270" h="1270"/>
            </a:sp3d>
          </p:spPr>
          <p:txBody>
            <a:bodyPr wrap="square" lIns="90000" tIns="46800" rIns="90000" bIns="46800" anchor="ctr">
              <a:normAutofit/>
              <a:scene3d>
                <a:camera prst="orthographicFront"/>
                <a:lightRig rig="threePt" dir="t"/>
              </a:scene3d>
              <a:sp3d>
                <a:bevelT w="0" h="0"/>
              </a:sp3d>
            </a:bodyPr>
            <a:p>
              <a:pPr algn="ctr">
                <a:lnSpc>
                  <a:spcPct val="120000"/>
                </a:lnSpc>
                <a:buClr>
                  <a:prstClr val="white"/>
                </a:buClr>
                <a:defRPr/>
              </a:pPr>
              <a:r>
                <a:rPr lang="zh-CN" altLang="en-US" sz="1600" b="1" spc="300" dirty="0">
                  <a:solidFill>
                    <a:sysClr val="window" lastClr="FFFFFF"/>
                  </a:solidFill>
                  <a:latin typeface="微软雅黑" panose="020B0503020204020204" charset="-122"/>
                  <a:ea typeface="微软雅黑" panose="020B0503020204020204" charset="-122"/>
                  <a:cs typeface="+mn-ea"/>
                </a:rPr>
                <a:t>挤过配合</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13" name="文本框 12"/>
            <p:cNvSpPr txBox="1"/>
            <p:nvPr>
              <p:custDataLst>
                <p:tags r:id="rId25"/>
              </p:custDataLst>
            </p:nvPr>
          </p:nvSpPr>
          <p:spPr bwMode="auto">
            <a:xfrm>
              <a:off x="3861" y="2728"/>
              <a:ext cx="762" cy="742"/>
            </a:xfrm>
            <a:prstGeom prst="rect">
              <a:avLst/>
            </a:prstGeom>
            <a:noFill/>
            <a:sp3d prstMaterial="matte">
              <a:bevelT w="1270" h="1270"/>
            </a:sp3d>
          </p:spPr>
          <p:txBody>
            <a:bodyPr wrap="square" lIns="90000" tIns="46800" rIns="90000" bIns="46800" anchor="ctr">
              <a:normAutofit fontScale="65000" lnSpcReduction="20000"/>
              <a:scene3d>
                <a:camera prst="orthographicFront"/>
                <a:lightRig rig="threePt" dir="t"/>
              </a:scene3d>
              <a:sp3d>
                <a:bevelT w="0" h="0"/>
              </a:sp3d>
            </a:bodyPr>
            <a:p>
              <a:pPr algn="ctr">
                <a:lnSpc>
                  <a:spcPct val="150000"/>
                </a:lnSpc>
                <a:buClr>
                  <a:prstClr val="white"/>
                </a:buClr>
                <a:defRPr/>
              </a:pPr>
              <a:r>
                <a:rPr lang="en-US" altLang="ko-KR" sz="2400" b="1" dirty="0">
                  <a:solidFill>
                    <a:sysClr val="window" lastClr="FFFFFF"/>
                  </a:solidFill>
                  <a:latin typeface="微软雅黑" panose="020B0503020204020204" charset="-122"/>
                  <a:ea typeface="微软雅黑" panose="020B0503020204020204" charset="-122"/>
                </a:rPr>
                <a:t>01</a:t>
              </a:r>
              <a:endParaRPr lang="en-US" altLang="ko-KR" sz="2400" b="1" dirty="0">
                <a:solidFill>
                  <a:sysClr val="window" lastClr="FFFFFF"/>
                </a:solidFill>
                <a:latin typeface="微软雅黑" panose="020B0503020204020204" charset="-122"/>
                <a:ea typeface="微软雅黑" panose="020B0503020204020204" charset="-122"/>
              </a:endParaRPr>
            </a:p>
          </p:txBody>
        </p:sp>
        <p:sp>
          <p:nvSpPr>
            <p:cNvPr id="14" name="文本框 13"/>
            <p:cNvSpPr txBox="1"/>
            <p:nvPr>
              <p:custDataLst>
                <p:tags r:id="rId26"/>
              </p:custDataLst>
            </p:nvPr>
          </p:nvSpPr>
          <p:spPr bwMode="auto">
            <a:xfrm>
              <a:off x="4712" y="4767"/>
              <a:ext cx="2095" cy="888"/>
            </a:xfrm>
            <a:prstGeom prst="rect">
              <a:avLst/>
            </a:prstGeom>
            <a:noFill/>
            <a:sp3d prstMaterial="matte">
              <a:bevelT w="1270" h="1270"/>
            </a:sp3d>
          </p:spPr>
          <p:txBody>
            <a:bodyPr wrap="square" lIns="90000" tIns="46800" rIns="90000" bIns="46800" anchor="ctr">
              <a:normAutofit/>
              <a:scene3d>
                <a:camera prst="orthographicFront"/>
                <a:lightRig rig="threePt" dir="t"/>
              </a:scene3d>
              <a:sp3d>
                <a:bevelT w="0" h="0"/>
              </a:sp3d>
            </a:bodyPr>
            <a:p>
              <a:pPr algn="ctr">
                <a:lnSpc>
                  <a:spcPct val="120000"/>
                </a:lnSpc>
                <a:buClr>
                  <a:prstClr val="white"/>
                </a:buClr>
                <a:defRPr/>
              </a:pPr>
              <a:r>
                <a:rPr lang="zh-CN" altLang="en-US" sz="1600" b="1" spc="300" dirty="0">
                  <a:solidFill>
                    <a:sysClr val="window" lastClr="FFFFFF"/>
                  </a:solidFill>
                  <a:latin typeface="微软雅黑" panose="020B0503020204020204" charset="-122"/>
                  <a:ea typeface="微软雅黑" panose="020B0503020204020204" charset="-122"/>
                  <a:cs typeface="+mn-ea"/>
                </a:rPr>
                <a:t>关门配合</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16" name="文本框 15"/>
            <p:cNvSpPr txBox="1"/>
            <p:nvPr>
              <p:custDataLst>
                <p:tags r:id="rId27"/>
              </p:custDataLst>
            </p:nvPr>
          </p:nvSpPr>
          <p:spPr bwMode="auto">
            <a:xfrm>
              <a:off x="3313" y="4840"/>
              <a:ext cx="762" cy="742"/>
            </a:xfrm>
            <a:prstGeom prst="rect">
              <a:avLst/>
            </a:prstGeom>
            <a:noFill/>
            <a:sp3d prstMaterial="matte">
              <a:bevelT w="1270" h="1270"/>
            </a:sp3d>
          </p:spPr>
          <p:txBody>
            <a:bodyPr wrap="square" lIns="90000" tIns="46800" rIns="90000" bIns="46800" anchor="ctr">
              <a:normAutofit fontScale="65000" lnSpcReduction="20000"/>
              <a:scene3d>
                <a:camera prst="orthographicFront"/>
                <a:lightRig rig="threePt" dir="t"/>
              </a:scene3d>
              <a:sp3d>
                <a:bevelT w="0" h="0"/>
              </a:sp3d>
            </a:bodyPr>
            <a:p>
              <a:pPr algn="ctr">
                <a:lnSpc>
                  <a:spcPct val="150000"/>
                </a:lnSpc>
                <a:buClr>
                  <a:prstClr val="white"/>
                </a:buClr>
                <a:defRPr/>
              </a:pPr>
              <a:r>
                <a:rPr lang="en-US" altLang="ko-KR" sz="2400" b="1" dirty="0">
                  <a:solidFill>
                    <a:sysClr val="window" lastClr="FFFFFF"/>
                  </a:solidFill>
                  <a:latin typeface="微软雅黑" panose="020B0503020204020204" charset="-122"/>
                  <a:ea typeface="微软雅黑" panose="020B0503020204020204" charset="-122"/>
                </a:rPr>
                <a:t>03</a:t>
              </a:r>
              <a:endParaRPr lang="en-US" altLang="ko-KR" sz="2400" b="1" dirty="0">
                <a:solidFill>
                  <a:sysClr val="window" lastClr="FFFFFF"/>
                </a:solidFill>
                <a:latin typeface="微软雅黑" panose="020B0503020204020204" charset="-122"/>
                <a:ea typeface="微软雅黑" panose="020B0503020204020204" charset="-122"/>
              </a:endParaRPr>
            </a:p>
          </p:txBody>
        </p:sp>
        <p:sp>
          <p:nvSpPr>
            <p:cNvPr id="18" name="文本框 17"/>
            <p:cNvSpPr txBox="1"/>
            <p:nvPr>
              <p:custDataLst>
                <p:tags r:id="rId28"/>
              </p:custDataLst>
            </p:nvPr>
          </p:nvSpPr>
          <p:spPr bwMode="auto">
            <a:xfrm>
              <a:off x="9295" y="3158"/>
              <a:ext cx="762" cy="742"/>
            </a:xfrm>
            <a:prstGeom prst="rect">
              <a:avLst/>
            </a:prstGeom>
            <a:noFill/>
            <a:sp3d prstMaterial="matte">
              <a:bevelT w="1270" h="1270"/>
            </a:sp3d>
          </p:spPr>
          <p:txBody>
            <a:bodyPr wrap="square" lIns="90000" tIns="46800" rIns="90000" bIns="46800" anchor="ctr">
              <a:normAutofit fontScale="65000" lnSpcReduction="20000"/>
              <a:scene3d>
                <a:camera prst="orthographicFront"/>
                <a:lightRig rig="threePt" dir="t"/>
              </a:scene3d>
              <a:sp3d>
                <a:bevelT w="0" h="0"/>
              </a:sp3d>
            </a:bodyPr>
            <a:p>
              <a:pPr algn="ctr">
                <a:lnSpc>
                  <a:spcPct val="150000"/>
                </a:lnSpc>
                <a:buClr>
                  <a:prstClr val="white"/>
                </a:buClr>
                <a:defRPr/>
              </a:pPr>
              <a:r>
                <a:rPr lang="en-US" altLang="ko-KR" sz="2400" b="1" dirty="0">
                  <a:solidFill>
                    <a:sysClr val="window" lastClr="FFFFFF"/>
                  </a:solidFill>
                  <a:latin typeface="微软雅黑" panose="020B0503020204020204" charset="-122"/>
                  <a:ea typeface="微软雅黑" panose="020B0503020204020204" charset="-122"/>
                </a:rPr>
                <a:t>02</a:t>
              </a:r>
              <a:endParaRPr lang="en-US" altLang="ko-KR" sz="2400" b="1" dirty="0">
                <a:solidFill>
                  <a:sysClr val="window" lastClr="FFFFFF"/>
                </a:solidFill>
                <a:latin typeface="微软雅黑" panose="020B0503020204020204" charset="-122"/>
                <a:ea typeface="微软雅黑" panose="020B0503020204020204" charset="-122"/>
              </a:endParaRPr>
            </a:p>
          </p:txBody>
        </p:sp>
        <p:sp>
          <p:nvSpPr>
            <p:cNvPr id="20" name="文本框 19"/>
            <p:cNvSpPr txBox="1"/>
            <p:nvPr>
              <p:custDataLst>
                <p:tags r:id="rId29"/>
              </p:custDataLst>
            </p:nvPr>
          </p:nvSpPr>
          <p:spPr bwMode="auto">
            <a:xfrm>
              <a:off x="7151" y="3085"/>
              <a:ext cx="2348" cy="888"/>
            </a:xfrm>
            <a:prstGeom prst="rect">
              <a:avLst/>
            </a:prstGeom>
            <a:noFill/>
            <a:sp3d prstMaterial="matte">
              <a:bevelT w="1270" h="1270"/>
            </a:sp3d>
          </p:spPr>
          <p:txBody>
            <a:bodyPr wrap="square" lIns="90000" tIns="46800" rIns="90000" bIns="46800" anchor="ctr">
              <a:normAutofit fontScale="90000"/>
              <a:scene3d>
                <a:camera prst="orthographicFront"/>
                <a:lightRig rig="threePt" dir="t"/>
              </a:scene3d>
              <a:sp3d>
                <a:bevelT w="0" h="0"/>
              </a:sp3d>
            </a:bodyPr>
            <a:p>
              <a:pPr algn="ctr">
                <a:lnSpc>
                  <a:spcPct val="120000"/>
                </a:lnSpc>
                <a:buClr>
                  <a:prstClr val="white"/>
                </a:buClr>
                <a:defRPr/>
              </a:pPr>
              <a:r>
                <a:rPr lang="zh-CN" altLang="en-US" b="1" spc="300" dirty="0">
                  <a:solidFill>
                    <a:sysClr val="window" lastClr="FFFFFF"/>
                  </a:solidFill>
                  <a:latin typeface="微软雅黑" panose="020B0503020204020204" charset="-122"/>
                  <a:ea typeface="微软雅黑" panose="020B0503020204020204" charset="-122"/>
                  <a:cs typeface="+mn-ea"/>
                </a:rPr>
                <a:t>交换防守配合</a:t>
              </a:r>
              <a:endParaRPr lang="zh-CN" altLang="en-US" b="1" spc="300" dirty="0">
                <a:solidFill>
                  <a:sysClr val="window" lastClr="FFFFFF"/>
                </a:solidFill>
                <a:latin typeface="微软雅黑" panose="020B0503020204020204" charset="-122"/>
                <a:ea typeface="微软雅黑" panose="020B0503020204020204" charset="-122"/>
                <a:cs typeface="+mn-ea"/>
              </a:endParaRPr>
            </a:p>
          </p:txBody>
        </p:sp>
        <p:sp>
          <p:nvSpPr>
            <p:cNvPr id="58" name="文本框 57"/>
            <p:cNvSpPr txBox="1"/>
            <p:nvPr>
              <p:custDataLst>
                <p:tags r:id="rId30"/>
              </p:custDataLst>
            </p:nvPr>
          </p:nvSpPr>
          <p:spPr bwMode="auto">
            <a:xfrm>
              <a:off x="9862" y="5265"/>
              <a:ext cx="762" cy="742"/>
            </a:xfrm>
            <a:prstGeom prst="rect">
              <a:avLst/>
            </a:prstGeom>
            <a:noFill/>
            <a:sp3d prstMaterial="matte">
              <a:bevelT w="1270" h="1270"/>
            </a:sp3d>
          </p:spPr>
          <p:txBody>
            <a:bodyPr wrap="square" lIns="90000" tIns="46800" rIns="90000" bIns="46800" anchor="ctr">
              <a:normAutofit fontScale="65000" lnSpcReduction="20000"/>
              <a:scene3d>
                <a:camera prst="orthographicFront"/>
                <a:lightRig rig="threePt" dir="t"/>
              </a:scene3d>
              <a:sp3d>
                <a:bevelT w="0" h="0"/>
              </a:sp3d>
            </a:bodyPr>
            <a:p>
              <a:pPr algn="ctr">
                <a:lnSpc>
                  <a:spcPct val="150000"/>
                </a:lnSpc>
                <a:buClr>
                  <a:prstClr val="white"/>
                </a:buClr>
                <a:defRPr/>
              </a:pPr>
              <a:r>
                <a:rPr lang="en-US" altLang="ko-KR" sz="2400" b="1" dirty="0">
                  <a:solidFill>
                    <a:sysClr val="window" lastClr="FFFFFF"/>
                  </a:solidFill>
                  <a:latin typeface="微软雅黑" panose="020B0503020204020204" charset="-122"/>
                  <a:ea typeface="微软雅黑" panose="020B0503020204020204" charset="-122"/>
                </a:rPr>
                <a:t>04</a:t>
              </a:r>
              <a:endParaRPr lang="en-US" altLang="ko-KR" sz="2400" b="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31"/>
              </p:custDataLst>
            </p:nvPr>
          </p:nvSpPr>
          <p:spPr bwMode="auto">
            <a:xfrm>
              <a:off x="7151" y="5192"/>
              <a:ext cx="2095" cy="888"/>
            </a:xfrm>
            <a:prstGeom prst="rect">
              <a:avLst/>
            </a:prstGeom>
            <a:noFill/>
            <a:sp3d prstMaterial="matte">
              <a:bevelT w="1270" h="1270"/>
            </a:sp3d>
          </p:spPr>
          <p:txBody>
            <a:bodyPr wrap="square" lIns="90000" tIns="46800" rIns="90000" bIns="46800" anchor="ctr">
              <a:normAutofit/>
              <a:scene3d>
                <a:camera prst="orthographicFront"/>
                <a:lightRig rig="threePt" dir="t"/>
              </a:scene3d>
              <a:sp3d>
                <a:bevelT w="0" h="0"/>
              </a:sp3d>
            </a:bodyPr>
            <a:p>
              <a:pPr algn="ctr">
                <a:lnSpc>
                  <a:spcPct val="120000"/>
                </a:lnSpc>
                <a:buClr>
                  <a:prstClr val="white"/>
                </a:buClr>
                <a:defRPr/>
              </a:pPr>
              <a:r>
                <a:rPr lang="zh-CN" altLang="en-US" sz="1600" b="1" spc="300">
                  <a:solidFill>
                    <a:sysClr val="window" lastClr="FFFFFF"/>
                  </a:solidFill>
                  <a:latin typeface="微软雅黑" panose="020B0503020204020204" charset="-122"/>
                  <a:ea typeface="微软雅黑" panose="020B0503020204020204" charset="-122"/>
                  <a:cs typeface="+mn-ea"/>
                </a:rPr>
                <a:t>补防配合</a:t>
              </a:r>
              <a:endParaRPr lang="zh-CN" altLang="en-US" sz="1600" b="1" spc="300">
                <a:solidFill>
                  <a:sysClr val="window" lastClr="FFFFFF"/>
                </a:solidFill>
                <a:latin typeface="微软雅黑" panose="020B0503020204020204" charset="-122"/>
                <a:ea typeface="微软雅黑" panose="020B0503020204020204" charset="-122"/>
                <a:cs typeface="+mn-ea"/>
              </a:endParaRPr>
            </a:p>
          </p:txBody>
        </p:sp>
        <p:sp>
          <p:nvSpPr>
            <p:cNvPr id="80" name="文本框 79"/>
            <p:cNvSpPr txBox="1"/>
            <p:nvPr>
              <p:custDataLst>
                <p:tags r:id="rId32"/>
              </p:custDataLst>
            </p:nvPr>
          </p:nvSpPr>
          <p:spPr bwMode="auto">
            <a:xfrm>
              <a:off x="4712" y="6903"/>
              <a:ext cx="2095" cy="888"/>
            </a:xfrm>
            <a:prstGeom prst="rect">
              <a:avLst/>
            </a:prstGeom>
            <a:noFill/>
            <a:sp3d prstMaterial="matte">
              <a:bevelT w="1270" h="1270"/>
            </a:sp3d>
          </p:spPr>
          <p:txBody>
            <a:bodyPr wrap="square" lIns="90000" tIns="46800" rIns="90000" bIns="46800" anchor="ctr">
              <a:normAutofit/>
              <a:scene3d>
                <a:camera prst="orthographicFront"/>
                <a:lightRig rig="threePt" dir="t"/>
              </a:scene3d>
              <a:sp3d>
                <a:bevelT w="0" h="0"/>
              </a:sp3d>
            </a:bodyPr>
            <a:p>
              <a:pPr algn="ctr">
                <a:lnSpc>
                  <a:spcPct val="120000"/>
                </a:lnSpc>
                <a:buClr>
                  <a:prstClr val="white"/>
                </a:buClr>
                <a:defRPr/>
              </a:pPr>
              <a:r>
                <a:rPr lang="zh-CN" altLang="en-US" sz="1600" b="1" spc="300" dirty="0">
                  <a:solidFill>
                    <a:sysClr val="window" lastClr="FFFFFF"/>
                  </a:solidFill>
                  <a:latin typeface="微软雅黑" panose="020B0503020204020204" charset="-122"/>
                  <a:ea typeface="微软雅黑" panose="020B0503020204020204" charset="-122"/>
                  <a:cs typeface="+mn-ea"/>
                </a:rPr>
                <a:t>夹击配合</a:t>
              </a:r>
              <a:endParaRPr lang="zh-CN" altLang="en-US" sz="1600" b="1" spc="300" dirty="0">
                <a:solidFill>
                  <a:sysClr val="window" lastClr="FFFFFF"/>
                </a:solidFill>
                <a:latin typeface="微软雅黑" panose="020B0503020204020204" charset="-122"/>
                <a:ea typeface="微软雅黑" panose="020B0503020204020204" charset="-122"/>
                <a:cs typeface="+mn-ea"/>
              </a:endParaRPr>
            </a:p>
          </p:txBody>
        </p:sp>
        <p:sp>
          <p:nvSpPr>
            <p:cNvPr id="81" name="文本框 80"/>
            <p:cNvSpPr txBox="1"/>
            <p:nvPr>
              <p:custDataLst>
                <p:tags r:id="rId33"/>
              </p:custDataLst>
            </p:nvPr>
          </p:nvSpPr>
          <p:spPr bwMode="auto">
            <a:xfrm>
              <a:off x="3858" y="6977"/>
              <a:ext cx="762" cy="742"/>
            </a:xfrm>
            <a:prstGeom prst="rect">
              <a:avLst/>
            </a:prstGeom>
            <a:noFill/>
            <a:sp3d prstMaterial="matte">
              <a:bevelT w="1270" h="1270"/>
            </a:sp3d>
          </p:spPr>
          <p:txBody>
            <a:bodyPr wrap="square" lIns="90000" tIns="46800" rIns="90000" bIns="46800" anchor="ctr">
              <a:normAutofit fontScale="65000" lnSpcReduction="20000"/>
              <a:scene3d>
                <a:camera prst="orthographicFront"/>
                <a:lightRig rig="threePt" dir="t"/>
              </a:scene3d>
              <a:sp3d>
                <a:bevelT w="0" h="0"/>
              </a:sp3d>
            </a:bodyPr>
            <a:p>
              <a:pPr algn="ctr">
                <a:lnSpc>
                  <a:spcPct val="150000"/>
                </a:lnSpc>
                <a:buClr>
                  <a:prstClr val="white"/>
                </a:buClr>
                <a:defRPr/>
              </a:pPr>
              <a:r>
                <a:rPr lang="en-US" altLang="ko-KR" sz="2400" b="1" dirty="0">
                  <a:solidFill>
                    <a:sysClr val="window" lastClr="FFFFFF"/>
                  </a:solidFill>
                  <a:latin typeface="微软雅黑" panose="020B0503020204020204" charset="-122"/>
                  <a:ea typeface="微软雅黑" panose="020B0503020204020204" charset="-122"/>
                </a:rPr>
                <a:t>05</a:t>
              </a:r>
              <a:endParaRPr lang="en-US" altLang="ko-KR" sz="2400" b="1" dirty="0">
                <a:solidFill>
                  <a:sysClr val="window" lastClr="FFFFF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篮球运动竞赛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56005" y="1925955"/>
            <a:ext cx="10288905" cy="410845"/>
          </a:xfrm>
          <a:prstGeom prst="rect">
            <a:avLst/>
          </a:prstGeom>
          <a:noFill/>
          <a:ln w="9525">
            <a:noFill/>
          </a:ln>
        </p:spPr>
        <p:txBody>
          <a:bodyPr wrap="square" anchor="t">
            <a:spAutoFit/>
          </a:bodyPr>
          <a:p>
            <a:pPr indent="431800" algn="just" fontAlgn="auto">
              <a:lnSpc>
                <a:spcPct val="130000"/>
              </a:lnSpc>
              <a:spcBef>
                <a:spcPts val="1000"/>
              </a:spcBef>
              <a:buFont typeface="Wingdings" panose="05000000000000000000" charset="0"/>
              <a:buNone/>
              <a:extLst>
                <a:ext uri="{35155182-B16C-46BC-9424-99874614C6A1}">
                  <wpsdc:indentchars xmlns:wpsdc="http://www.wps.cn/officeDocument/2017/drawingmlCustomData" val="200" checksum="2036942933"/>
                </a:ext>
              </a:extLst>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篮球比赛是在一块平坦、坚实且无障碍的长28 米、宽15 米（从界线的内沿丈量）的长方形地上进行。</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3933190" y="107188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一、比赛场地</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5608" name="图片 3"/>
          <p:cNvPicPr>
            <a:picLocks noChangeAspect="1"/>
          </p:cNvPicPr>
          <p:nvPr/>
        </p:nvPicPr>
        <p:blipFill>
          <a:blip r:embed="rId2"/>
          <a:stretch>
            <a:fillRect/>
          </a:stretch>
        </p:blipFill>
        <p:spPr>
          <a:xfrm>
            <a:off x="3549650" y="2486660"/>
            <a:ext cx="5566410" cy="39865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篮球运动竞赛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46480" y="1652905"/>
            <a:ext cx="10288905" cy="3552190"/>
          </a:xfrm>
          <a:prstGeom prst="rect">
            <a:avLst/>
          </a:prstGeom>
          <a:noFill/>
          <a:ln w="9525">
            <a:noFill/>
          </a:ln>
        </p:spPr>
        <p:txBody>
          <a:bodyPr wrap="square" anchor="t">
            <a:spAutoFit/>
          </a:bodyPr>
          <a:p>
            <a:pPr indent="0" algn="just" fontAlgn="auto">
              <a:lnSpc>
                <a:spcPct val="11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（一）时间规则</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1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比赛时间</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11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比赛应由4 节组成，每节10 分钟。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11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在第1 节和第2 节之间、第3 节和第4 节之间以及每一决胜期之前应有2 分钟的休息时间。</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11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每半场间的休息时间为15 分钟。</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10000"/>
              </a:lnSpc>
              <a:spcBef>
                <a:spcPts val="1000"/>
              </a:spcBef>
              <a:buFont typeface="Wingdings" panose="05000000000000000000" charset="0"/>
              <a:buNone/>
            </a:pPr>
            <a:r>
              <a:rPr lang="en-US" altLang="zh-CN" sz="1600" b="1" spc="100" dirty="0">
                <a:solidFill>
                  <a:srgbClr val="545454"/>
                </a:solidFill>
                <a:uFillTx/>
                <a:latin typeface="微软雅黑" panose="020B0503020204020204" charset="-122"/>
                <a:ea typeface="微软雅黑" panose="020B0503020204020204" charset="-122"/>
                <a:sym typeface="微软雅黑" panose="020B0503020204020204" charset="-122"/>
              </a:rPr>
              <a:t>2.</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开始比赛计时钟，当：</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11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跳球时，球抛到最高点被跳球队员合法地拍击。</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11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罚球未成功并且球继续是活球并触及场上队员时。</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1080135" indent="-342900" algn="just" fontAlgn="auto">
              <a:lnSpc>
                <a:spcPct val="110000"/>
              </a:lnSpc>
              <a:spcBef>
                <a:spcPts val="10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在掷界外球时，球触及场上队员。</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3933190" y="107188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二、主要规则</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7440295" y="3256915"/>
            <a:ext cx="3459480" cy="2949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篮球运动竞赛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65835" y="1644650"/>
            <a:ext cx="6708140" cy="4123690"/>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（二）暂停</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42900" algn="just" fontAlgn="auto">
              <a:lnSpc>
                <a:spcPct val="13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在头3 节的每节中，每队可准予1 次要登记的暂停；第4 节中准予2 次要登记的暂停；每一决胜期准予1 次要登记的暂停。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42900" algn="just" fontAlgn="auto">
              <a:lnSpc>
                <a:spcPct val="13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暂停时间为1 分钟。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1000"/>
              </a:spcBef>
              <a:buFont typeface="+mj-ea"/>
              <a:buNone/>
            </a:pPr>
            <a:r>
              <a:rPr sz="1600" b="1" spc="100" dirty="0">
                <a:solidFill>
                  <a:srgbClr val="545454"/>
                </a:solidFill>
                <a:uFillTx/>
                <a:latin typeface="微软雅黑" panose="020B0503020204020204" charset="-122"/>
                <a:ea typeface="微软雅黑" panose="020B0503020204020204" charset="-122"/>
                <a:sym typeface="微软雅黑" panose="020B0503020204020204" charset="-122"/>
              </a:rPr>
              <a:t>（三）替换</a:t>
            </a:r>
            <a:endParaRPr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30000"/>
              </a:lnSpc>
              <a:spcBef>
                <a:spcPts val="1000"/>
              </a:spcBef>
              <a:buFont typeface="+mj-ea"/>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替换队员必须做好准备后，亲自到记录台前报告，然后坐在替补队员席上，经临场裁判准许后，方可进入场地替换。遇到下列机会时，记录台鸣笛通知临时裁判：请求暂停已被准许时；宣判了争球时；宣判了犯规时；队员受伤不能继续比赛时；掷界外球的球队允许换人时（另一方也可以请求换人），但跳球的队员不能由其他队员替换，除非该队员受伤。</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7788275" y="1893570"/>
            <a:ext cx="3637280" cy="3626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5928822" y="220626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5912503" y="223464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596043" y="2170430"/>
            <a:ext cx="18719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篮球运动的概述</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835650" y="1259205"/>
            <a:ext cx="3569970" cy="615315"/>
          </a:xfrm>
          <a:prstGeom prst="rect">
            <a:avLst/>
          </a:prstGeom>
          <a:noFill/>
          <a:ln w="9525">
            <a:noFill/>
          </a:ln>
        </p:spPr>
        <p:txBody>
          <a:bodyPr wrap="square" lIns="0" tIns="0" rIns="0" bIns="0" anchor="ctr">
            <a:spAutoFit/>
          </a:bodyPr>
          <a:p>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第</a:t>
            </a:r>
            <a:r>
              <a:rPr lang="en-US"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6</a:t>
            </a:r>
            <a:r>
              <a:rPr lang="zh-CN" altLang="en-US"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章 </a:t>
            </a:r>
            <a:r>
              <a:rPr lang="zh-CN"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rPr>
              <a:t>  篮球</a:t>
            </a:r>
            <a:endParaRPr lang="en-US" altLang="zh-CN" sz="4000" b="1" spc="300" dirty="0">
              <a:solidFill>
                <a:srgbClr val="295DAB"/>
              </a:solidFill>
              <a:uFillTx/>
              <a:latin typeface="Impact" panose="020B0806030902050204" pitchFamily="34" charset="0"/>
              <a:ea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5926282" y="302604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5929648" y="305696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925647" y="3849644"/>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5929013" y="38805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596043" y="3020695"/>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篮球基本技术教学理论与方法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596043" y="3844290"/>
            <a:ext cx="33197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篮球基本战术教学理论与方法</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flipH="1">
            <a:off x="5928822" y="4635139"/>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5"/>
            </p:custDataLst>
          </p:nvPr>
        </p:nvSpPr>
        <p:spPr>
          <a:xfrm>
            <a:off x="5932188" y="466605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598583" y="4578985"/>
            <a:ext cx="1630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篮球运动竞赛</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flipH="1">
            <a:off x="5937712" y="5421269"/>
            <a:ext cx="3700688" cy="517027"/>
            <a:chOff x="1327946" y="3699322"/>
            <a:chExt cx="3761755" cy="517027"/>
          </a:xfrm>
          <a:solidFill>
            <a:srgbClr val="295DAB"/>
          </a:solidFill>
        </p:grpSpPr>
        <p:sp>
          <p:nvSpPr>
            <p:cNvPr id="16" name="椭圆 1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7" name="直接连接符 16"/>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9" name="MH_Number_1"/>
          <p:cNvSpPr txBox="1"/>
          <p:nvPr>
            <p:custDataLst>
              <p:tags r:id="rId6"/>
            </p:custDataLst>
          </p:nvPr>
        </p:nvSpPr>
        <p:spPr>
          <a:xfrm>
            <a:off x="5941078" y="545218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05</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20" name="文本框 21"/>
          <p:cNvSpPr>
            <a:spLocks noChangeArrowheads="1"/>
          </p:cNvSpPr>
          <p:nvPr/>
        </p:nvSpPr>
        <p:spPr bwMode="auto">
          <a:xfrm>
            <a:off x="6607473" y="5365115"/>
            <a:ext cx="28371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b="1" kern="0" spc="100" dirty="0">
                <a:solidFill>
                  <a:srgbClr val="295DAB"/>
                </a:solidFill>
                <a:uFillTx/>
                <a:latin typeface="微软雅黑" panose="020B0503020204020204" charset="-122"/>
                <a:ea typeface="微软雅黑" panose="020B0503020204020204" charset="-122"/>
                <a:cs typeface="+mn-ea"/>
                <a:sym typeface="+mn-lt"/>
              </a:rPr>
              <a:t>篮球运动常见损伤及处理</a:t>
            </a:r>
            <a:endParaRPr lang="zh-CN" altLang="en-US"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P spid="7" grpId="0"/>
      <p:bldP spid="14"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篮球运动竞赛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2775585" y="817880"/>
            <a:ext cx="6708140" cy="410845"/>
          </a:xfrm>
          <a:prstGeom prst="rect">
            <a:avLst/>
          </a:prstGeom>
          <a:noFill/>
          <a:ln w="9525">
            <a:noFill/>
          </a:ln>
        </p:spPr>
        <p:txBody>
          <a:bodyPr wrap="square" anchor="t">
            <a:spAutoFit/>
          </a:bodyPr>
          <a:p>
            <a:pPr indent="0" algn="ctr" fontAlgn="auto">
              <a:lnSpc>
                <a:spcPct val="13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（四）违例及其罚则</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27653" name="组合 29"/>
          <p:cNvGrpSpPr/>
          <p:nvPr/>
        </p:nvGrpSpPr>
        <p:grpSpPr>
          <a:xfrm>
            <a:off x="925830" y="1473200"/>
            <a:ext cx="3660140" cy="76200"/>
            <a:chOff x="0" y="0"/>
            <a:chExt cx="3627679" cy="72000"/>
          </a:xfrm>
        </p:grpSpPr>
        <p:sp>
          <p:nvSpPr>
            <p:cNvPr id="27689"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7690" name="矩形 27"/>
            <p:cNvSpPr/>
            <p:nvPr/>
          </p:nvSpPr>
          <p:spPr>
            <a:xfrm>
              <a:off x="0" y="0"/>
              <a:ext cx="72000" cy="72000"/>
            </a:xfrm>
            <a:prstGeom prst="rect">
              <a:avLst/>
            </a:prstGeom>
            <a:solidFill>
              <a:srgbClr val="FF9300"/>
            </a:solidFill>
            <a:ln w="12700">
              <a:noFill/>
            </a:ln>
          </p:spPr>
          <p:txBody>
            <a:bodyPr anchor="ctr"/>
            <a:p>
              <a:pPr algn="ctr"/>
              <a:endParaRPr lang="zh-CN" altLang="zh-CN" dirty="0">
                <a:solidFill>
                  <a:srgbClr val="FFFFFF"/>
                </a:solidFill>
                <a:latin typeface="宋体" panose="02010600030101010101" pitchFamily="2" charset="-122"/>
                <a:sym typeface="宋体" panose="02010600030101010101" pitchFamily="2" charset="-122"/>
              </a:endParaRPr>
            </a:p>
          </p:txBody>
        </p:sp>
      </p:grpSp>
      <p:graphicFrame>
        <p:nvGraphicFramePr>
          <p:cNvPr id="2" name="表格 1"/>
          <p:cNvGraphicFramePr>
            <a:graphicFrameLocks noGrp="1"/>
          </p:cNvGraphicFramePr>
          <p:nvPr/>
        </p:nvGraphicFramePr>
        <p:xfrm>
          <a:off x="920750" y="1341120"/>
          <a:ext cx="10478135" cy="5303520"/>
        </p:xfrm>
        <a:graphic>
          <a:graphicData uri="http://schemas.openxmlformats.org/drawingml/2006/table">
            <a:tbl>
              <a:tblPr firstRow="1" bandRow="1">
                <a:tableStyleId>{5C22544A-7EE6-4342-B048-85BDC9FD1C3A}</a:tableStyleId>
              </a:tblPr>
              <a:tblGrid>
                <a:gridCol w="1489710"/>
                <a:gridCol w="8988425"/>
              </a:tblGrid>
              <a:tr h="504190">
                <a:tc>
                  <a:txBody>
                    <a:bodyPr/>
                    <a:p>
                      <a:pPr algn="ctr"/>
                      <a:r>
                        <a:rPr lang="zh-CN" altLang="en-US" spc="200" dirty="0" smtClean="0">
                          <a:latin typeface="微软雅黑" panose="020B0503020204020204" charset="-122"/>
                          <a:ea typeface="微软雅黑" panose="020B0503020204020204" charset="-122"/>
                        </a:rPr>
                        <a:t>违例</a:t>
                      </a:r>
                      <a:endParaRPr lang="zh-CN" altLang="en-US" spc="200" dirty="0" smtClean="0">
                        <a:latin typeface="微软雅黑" panose="020B0503020204020204" charset="-122"/>
                        <a:ea typeface="微软雅黑" panose="020B0503020204020204" charset="-122"/>
                      </a:endParaRPr>
                    </a:p>
                  </a:txBody>
                  <a:tcPr anchor="ctr" anchorCtr="0"/>
                </a:tc>
                <a:tc>
                  <a:txBody>
                    <a:bodyPr/>
                    <a:p>
                      <a:pPr marL="0" algn="ctr" defTabSz="914400" rtl="0" eaLnBrk="1" latinLnBrk="0" hangingPunct="1"/>
                      <a:r>
                        <a:rPr lang="en-US" altLang="zh-CN" spc="200" dirty="0" smtClean="0">
                          <a:solidFill>
                            <a:schemeClr val="accent2">
                              <a:lumMod val="40000"/>
                              <a:lumOff val="60000"/>
                            </a:schemeClr>
                          </a:solidFill>
                          <a:latin typeface="微软雅黑" panose="020B0503020204020204" charset="-122"/>
                          <a:ea typeface="微软雅黑" panose="020B0503020204020204" charset="-122"/>
                          <a:cs typeface="微软雅黑" panose="020B0503020204020204" charset="-122"/>
                        </a:rPr>
                        <a:t>   </a:t>
                      </a:r>
                      <a:r>
                        <a:rPr lang="zh-CN" altLang="en-US" sz="1800" b="1" spc="200" dirty="0" smtClean="0">
                          <a:solidFill>
                            <a:schemeClr val="bg1"/>
                          </a:solidFill>
                          <a:latin typeface="微软雅黑" panose="020B0503020204020204" charset="-122"/>
                          <a:ea typeface="微软雅黑" panose="020B0503020204020204" charset="-122"/>
                          <a:cs typeface="微软雅黑" panose="020B0503020204020204" charset="-122"/>
                        </a:rPr>
                        <a:t>判定依据</a:t>
                      </a:r>
                      <a:endParaRPr lang="zh-CN" altLang="en-US" sz="1800" b="1" spc="200" dirty="0">
                        <a:solidFill>
                          <a:schemeClr val="bg1"/>
                        </a:solidFill>
                        <a:latin typeface="微软雅黑" panose="020B0503020204020204" charset="-122"/>
                        <a:ea typeface="微软雅黑" panose="020B0503020204020204" charset="-122"/>
                        <a:cs typeface="微软雅黑" panose="020B0503020204020204" charset="-122"/>
                      </a:endParaRPr>
                    </a:p>
                  </a:txBody>
                  <a:tcPr anchor="ctr" anchorCtr="0"/>
                </a:tc>
              </a:tr>
              <a:tr h="560070">
                <a:tc>
                  <a:txBody>
                    <a:bodyPr/>
                    <a:p>
                      <a:pPr algn="ctr">
                        <a:lnSpc>
                          <a:spcPct val="110000"/>
                        </a:lnSpc>
                      </a:pP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 带球跑</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a:txBody>
                  <a:tcPr anchor="ctr" anchorCtr="0"/>
                </a:tc>
                <a:tc>
                  <a:txBody>
                    <a:bodyPr/>
                    <a:p>
                      <a:pPr marL="0" marR="0" indent="0" algn="just" defTabSz="914400" rtl="0" eaLnBrk="1" fontAlgn="auto" latinLnBrk="0" hangingPunct="1">
                        <a:lnSpc>
                          <a:spcPct val="110000"/>
                        </a:lnSpc>
                        <a:spcBef>
                          <a:spcPts val="0"/>
                        </a:spcBef>
                        <a:spcAft>
                          <a:spcPts val="0"/>
                        </a:spcAft>
                        <a:buClrTx/>
                        <a:buSzTx/>
                        <a:buFontTx/>
                        <a:buNone/>
                        <a:defRPr/>
                      </a:pPr>
                      <a:r>
                        <a:rPr lang="zh-CN" altLang="en-US" sz="1400" spc="100" dirty="0" smtClean="0">
                          <a:solidFill>
                            <a:schemeClr val="tx1"/>
                          </a:solidFill>
                          <a:uFillTx/>
                          <a:latin typeface="微软雅黑" panose="020B0503020204020204" charset="-122"/>
                          <a:ea typeface="微软雅黑" panose="020B0503020204020204" charset="-122"/>
                        </a:rPr>
                        <a:t>确定中枢脚是判断持球队员是否带球跑的关键。队员静立时接球，任何一脚可以作为中枢脚；队员在移动中接球后第一拍一脚落地确已停步，另一脚落地后，只能用先着地并确已停步的脚作为中枢脚。</a:t>
                      </a:r>
                      <a:endParaRPr lang="zh-CN" altLang="en-US" sz="1400" spc="100" dirty="0" smtClean="0">
                        <a:solidFill>
                          <a:schemeClr val="tx1"/>
                        </a:solidFill>
                        <a:uFillTx/>
                        <a:latin typeface="微软雅黑" panose="020B0503020204020204" charset="-122"/>
                        <a:ea typeface="微软雅黑" panose="020B0503020204020204" charset="-122"/>
                      </a:endParaRPr>
                    </a:p>
                  </a:txBody>
                  <a:tcPr anchor="ctr" anchorCtr="0"/>
                </a:tc>
              </a:tr>
              <a:tr h="560070">
                <a:tc>
                  <a:txBody>
                    <a:bodyPr/>
                    <a:p>
                      <a:pPr marL="0" algn="ctr" defTabSz="914400" rtl="0" eaLnBrk="1" latinLnBrk="0" hangingPunct="1">
                        <a:lnSpc>
                          <a:spcPct val="110000"/>
                        </a:lnSpc>
                      </a:pP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rPr>
                        <a:t>非法运球</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mn-cs"/>
                        </a:rPr>
                        <a:t>队员控制球后，将球掷、拍或滚，在球接触其他队员之前再与球接触则为运球。队员一次运球完毕，不得再次运球。</a:t>
                      </a:r>
                      <a:endParaRPr lang="zh-CN" altLang="en-US" sz="1400" spc="100" dirty="0" smtClean="0">
                        <a:solidFill>
                          <a:schemeClr val="tx1"/>
                        </a:solidFill>
                        <a:uFillTx/>
                        <a:latin typeface="微软雅黑" panose="020B0503020204020204" charset="-122"/>
                        <a:ea typeface="微软雅黑" panose="020B0503020204020204" charset="-122"/>
                        <a:cs typeface="+mn-cs"/>
                      </a:endParaRPr>
                    </a:p>
                  </a:txBody>
                  <a:tcPr anchor="ctr" anchorCtr="0"/>
                </a:tc>
              </a:tr>
              <a:tr h="340360">
                <a:tc>
                  <a:txBody>
                    <a:bodyPr/>
                    <a:p>
                      <a:pPr marL="0" algn="ctr" defTabSz="914400" rtl="0" eaLnBrk="1" latinLnBrk="0" hangingPunct="1">
                        <a:lnSpc>
                          <a:spcPct val="110000"/>
                        </a:lnSpc>
                      </a:pP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rPr>
                        <a:t>球回后场</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mn-cs"/>
                        </a:rPr>
                        <a:t>队员在前场控制球；在前场最后触球；在后场最先触球。</a:t>
                      </a:r>
                      <a:endParaRPr lang="zh-CN" altLang="en-US" sz="1400" spc="100" dirty="0" smtClean="0">
                        <a:solidFill>
                          <a:schemeClr val="tx1"/>
                        </a:solidFill>
                        <a:uFillTx/>
                        <a:latin typeface="微软雅黑" panose="020B0503020204020204" charset="-122"/>
                        <a:ea typeface="微软雅黑" panose="020B0503020204020204" charset="-122"/>
                        <a:cs typeface="+mn-cs"/>
                      </a:endParaRPr>
                    </a:p>
                  </a:txBody>
                  <a:tcPr anchor="ctr" anchorCtr="0"/>
                </a:tc>
              </a:tr>
              <a:tr h="560070">
                <a:tc>
                  <a:txBody>
                    <a:bodyPr/>
                    <a:p>
                      <a:pPr marL="0" algn="ctr" defTabSz="914400" rtl="0" eaLnBrk="1" latinLnBrk="0" hangingPunct="1">
                        <a:lnSpc>
                          <a:spcPct val="110000"/>
                        </a:lnSpc>
                      </a:pP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rPr>
                        <a:t>罚球违例</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mn-cs"/>
                        </a:rPr>
                        <a:t>罚球队员应在５秒钟之内投篮出手并使球触及篮圈，不得接触罚球线或罚球线前的地面；双方队员不得进入罚球区或扰乱罚球队员。</a:t>
                      </a:r>
                      <a:endParaRPr lang="zh-CN" altLang="en-US" sz="1400" spc="100" dirty="0" smtClean="0">
                        <a:solidFill>
                          <a:schemeClr val="tx1"/>
                        </a:solidFill>
                        <a:uFillTx/>
                        <a:latin typeface="微软雅黑" panose="020B0503020204020204" charset="-122"/>
                        <a:ea typeface="微软雅黑" panose="020B0503020204020204" charset="-122"/>
                        <a:cs typeface="+mn-cs"/>
                      </a:endParaRPr>
                    </a:p>
                  </a:txBody>
                  <a:tcPr anchor="ctr" anchorCtr="0"/>
                </a:tc>
              </a:tr>
              <a:tr h="794385">
                <a:tc>
                  <a:txBody>
                    <a:bodyPr/>
                    <a:p>
                      <a:pPr marL="0" algn="ctr" defTabSz="914400" rtl="0" eaLnBrk="1" latinLnBrk="0" hangingPunct="1">
                        <a:lnSpc>
                          <a:spcPct val="110000"/>
                        </a:lnSpc>
                      </a:pP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rPr>
                        <a:t>跳球违例</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mn-cs"/>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mn-cs"/>
                        </a:rPr>
                        <a:t>当裁判员抛的球到达最高点之前，任何一个跳球队员都不得拍球；在拍球前，跳球队员不得离开自己的位置；每一跳球队员只能拍出球两次；每一跳球队员第二次拍球后，当球触及非跳球队员、地面、球篮或篮板前，不得再接触球；跳球时，非跳球队员在球被跳球队员拍击前，应站在圆圈外。</a:t>
                      </a:r>
                      <a:endParaRPr lang="zh-CN" altLang="en-US" sz="1400" spc="100" dirty="0" smtClean="0">
                        <a:solidFill>
                          <a:schemeClr val="tx1"/>
                        </a:solidFill>
                        <a:uFillTx/>
                        <a:latin typeface="微软雅黑" panose="020B0503020204020204" charset="-122"/>
                        <a:ea typeface="微软雅黑" panose="020B0503020204020204" charset="-122"/>
                        <a:cs typeface="+mn-cs"/>
                      </a:endParaRPr>
                    </a:p>
                  </a:txBody>
                  <a:tcPr anchor="ctr" anchorCtr="0"/>
                </a:tc>
              </a:tr>
              <a:tr h="340995">
                <a:tc>
                  <a:txBody>
                    <a:bodyPr/>
                    <a:p>
                      <a:pPr marL="0" algn="ctr" defTabSz="914400" rtl="0" eaLnBrk="1" latinLnBrk="0" hangingPunct="1">
                        <a:lnSpc>
                          <a:spcPct val="110000"/>
                        </a:lnSpc>
                      </a:pPr>
                      <a:r>
                        <a:rPr lang="en-US" altLang="zh-CN"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3 </a:t>
                      </a: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秒钟违例</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mn-cs"/>
                        </a:rPr>
                        <a:t>某队控制球时，同队队员在对方限制区内停留不得超过３秒钟。</a:t>
                      </a:r>
                      <a:endParaRPr lang="zh-CN" altLang="en-US" sz="1400" spc="100" dirty="0" smtClean="0">
                        <a:solidFill>
                          <a:schemeClr val="tx1"/>
                        </a:solidFill>
                        <a:uFillTx/>
                        <a:latin typeface="微软雅黑" panose="020B0503020204020204" charset="-122"/>
                        <a:ea typeface="微软雅黑" panose="020B0503020204020204" charset="-122"/>
                        <a:cs typeface="+mn-cs"/>
                      </a:endParaRPr>
                    </a:p>
                  </a:txBody>
                  <a:tcPr anchor="ctr" anchorCtr="0"/>
                </a:tc>
              </a:tr>
              <a:tr h="794385">
                <a:tc>
                  <a:txBody>
                    <a:bodyPr/>
                    <a:p>
                      <a:pPr marL="0" algn="ctr" defTabSz="914400" rtl="0" eaLnBrk="1" latinLnBrk="0" hangingPunct="1">
                        <a:lnSpc>
                          <a:spcPct val="110000"/>
                        </a:lnSpc>
                      </a:pPr>
                      <a:r>
                        <a:rPr lang="en-US" altLang="zh-CN"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5 </a:t>
                      </a: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秒钟违例</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mn-cs"/>
                        </a:rPr>
                        <a:t>掷界外球队员从可以处理球开始，必须在５秒钟内将球掷入场内；罚球队员从得到裁判员的递交球开始，必须在５秒钟内将球离手；持球队员当被一个或两个对方队员积极挥臂封堵、抢球时，必须在５秒钟之内传、滚、投篮或运球，</a:t>
                      </a:r>
                      <a:endParaRPr lang="zh-CN" altLang="en-US" sz="1400" spc="100" dirty="0" smtClean="0">
                        <a:solidFill>
                          <a:schemeClr val="tx1"/>
                        </a:solidFill>
                        <a:uFillTx/>
                        <a:latin typeface="微软雅黑" panose="020B0503020204020204" charset="-122"/>
                        <a:ea typeface="微软雅黑" panose="020B0503020204020204" charset="-122"/>
                        <a:cs typeface="+mn-cs"/>
                      </a:endParaRPr>
                    </a:p>
                  </a:txBody>
                  <a:tcPr anchor="ctr" anchorCtr="0"/>
                </a:tc>
              </a:tr>
              <a:tr h="340995">
                <a:tc>
                  <a:txBody>
                    <a:bodyPr/>
                    <a:p>
                      <a:pPr marL="0" algn="ctr" defTabSz="914400" rtl="0" eaLnBrk="1" latinLnBrk="0" hangingPunct="1">
                        <a:lnSpc>
                          <a:spcPct val="110000"/>
                        </a:lnSpc>
                      </a:pPr>
                      <a:r>
                        <a:rPr lang="en-US" altLang="zh-CN"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8 </a:t>
                      </a: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秒钟违例</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mn-cs"/>
                        </a:rPr>
                        <a:t>一个队从后场控制活球开始，必须在８秒钟内使球进入前场。</a:t>
                      </a:r>
                      <a:endParaRPr lang="zh-CN" altLang="en-US" sz="1400" spc="100" dirty="0" smtClean="0">
                        <a:solidFill>
                          <a:schemeClr val="tx1"/>
                        </a:solidFill>
                        <a:uFillTx/>
                        <a:latin typeface="微软雅黑" panose="020B0503020204020204" charset="-122"/>
                        <a:ea typeface="微软雅黑" panose="020B0503020204020204" charset="-122"/>
                        <a:cs typeface="+mn-cs"/>
                      </a:endParaRPr>
                    </a:p>
                  </a:txBody>
                  <a:tcPr anchor="ctr" anchorCtr="0"/>
                </a:tc>
              </a:tr>
              <a:tr h="508000">
                <a:tc>
                  <a:txBody>
                    <a:bodyPr/>
                    <a:p>
                      <a:pPr marL="0" algn="ctr" defTabSz="914400" rtl="0" eaLnBrk="1" latinLnBrk="0" hangingPunct="1">
                        <a:lnSpc>
                          <a:spcPct val="110000"/>
                        </a:lnSpc>
                      </a:pPr>
                      <a:r>
                        <a:rPr lang="en-US" altLang="zh-CN"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24 </a:t>
                      </a:r>
                      <a:r>
                        <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rPr>
                        <a:t>秒钟违例</a:t>
                      </a:r>
                      <a:endParaRPr lang="zh-CN" altLang="en-US" sz="1400" b="1" spc="100" dirty="0" smtClean="0">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endParaRPr>
                    </a:p>
                  </a:txBody>
                  <a:tcPr anchor="ctr" anchorCtr="0"/>
                </a:tc>
                <a:tc>
                  <a:txBody>
                    <a:bodyPr/>
                    <a:p>
                      <a:pPr marL="0" algn="just" defTabSz="914400" rtl="0" eaLnBrk="1" latinLnBrk="0" hangingPunct="1">
                        <a:lnSpc>
                          <a:spcPct val="110000"/>
                        </a:lnSpc>
                      </a:pPr>
                      <a:r>
                        <a:rPr lang="zh-CN" altLang="en-US" sz="1400" spc="100" dirty="0" smtClean="0">
                          <a:solidFill>
                            <a:schemeClr val="tx1"/>
                          </a:solidFill>
                          <a:uFillTx/>
                          <a:latin typeface="微软雅黑" panose="020B0503020204020204" charset="-122"/>
                          <a:ea typeface="微软雅黑" panose="020B0503020204020204" charset="-122"/>
                          <a:cs typeface="微软雅黑" panose="020B0503020204020204" charset="-122"/>
                        </a:rPr>
                        <a:t>某队在场内控制着一个活球时，必须在 </a:t>
                      </a:r>
                      <a:r>
                        <a:rPr lang="en-US" altLang="zh-CN" sz="1400" spc="100" dirty="0" smtClean="0">
                          <a:solidFill>
                            <a:schemeClr val="tx1"/>
                          </a:solidFill>
                          <a:uFillTx/>
                          <a:latin typeface="微软雅黑" panose="020B0503020204020204" charset="-122"/>
                          <a:ea typeface="微软雅黑" panose="020B0503020204020204" charset="-122"/>
                          <a:cs typeface="微软雅黑" panose="020B0503020204020204" charset="-122"/>
                        </a:rPr>
                        <a:t>24 </a:t>
                      </a:r>
                      <a:r>
                        <a:rPr lang="zh-CN" altLang="en-US" sz="1400" spc="100" dirty="0" smtClean="0">
                          <a:solidFill>
                            <a:schemeClr val="tx1"/>
                          </a:solidFill>
                          <a:uFillTx/>
                          <a:latin typeface="微软雅黑" panose="020B0503020204020204" charset="-122"/>
                          <a:ea typeface="微软雅黑" panose="020B0503020204020204" charset="-122"/>
                          <a:cs typeface="微软雅黑" panose="020B0503020204020204" charset="-122"/>
                        </a:rPr>
                        <a:t>秒钟内投篮出手。</a:t>
                      </a:r>
                      <a:endParaRPr lang="zh-CN" altLang="en-US" sz="1400" spc="100" dirty="0" smtClean="0">
                        <a:solidFill>
                          <a:schemeClr val="tx1"/>
                        </a:solidFill>
                        <a:uFillTx/>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comb/>
      </p:transition>
    </mc:Choice>
    <mc:Fallback>
      <p:transition spd="slow">
        <p:comb/>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篮球运动常见损伤及处理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1046480" y="1652905"/>
            <a:ext cx="10288905" cy="219456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擦伤是指皮肤表面受到摩擦后的损伤。处理：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①轻度擦伤——</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伤口干净者一般只要涂上红药水或紫药水即可自愈。</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②重度擦伤——</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首先需要止血，即根据情况具体采用冷敷法（讲解）、抬高肢体法、绷带加压包扎法、手指直接指点压止血法。冷敷法可使血管收缩，减少局部充血，降低组织温度，抑制神经的感觉，因而有止血、止痛、防肿的作用，常用于急性闭合性软组织损伤。</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3933190" y="107188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一、擦伤</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855460" y="3847465"/>
            <a:ext cx="3476625"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0298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篮球运动常见损伤及处理</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3" name="矩形 18"/>
          <p:cNvSpPr/>
          <p:nvPr/>
        </p:nvSpPr>
        <p:spPr>
          <a:xfrm>
            <a:off x="909955" y="1182370"/>
            <a:ext cx="10440000" cy="442595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charset="0"/>
              <a:buNone/>
            </a:pPr>
            <a:r>
              <a:rPr lang="zh-CN" altLang="en-US" sz="1600" b="1" spc="50" dirty="0">
                <a:solidFill>
                  <a:srgbClr val="545454"/>
                </a:solidFill>
                <a:uFillTx/>
                <a:latin typeface="微软雅黑" panose="020B0503020204020204" charset="-122"/>
                <a:ea typeface="微软雅黑" panose="020B0503020204020204" charset="-122"/>
                <a:sym typeface="微软雅黑" panose="020B0503020204020204" charset="-122"/>
              </a:rPr>
              <a:t>二、鼻出血</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是指鼻部受外力撞击而出血。处理：应使受伤者坐下，头后仰，暂时用口呼吸，鼻孔用纱布塞住，用冷毛巾敷在前额和鼻梁上，一般即可止血。</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50" dirty="0">
                <a:solidFill>
                  <a:srgbClr val="545454"/>
                </a:solidFill>
                <a:uFillTx/>
                <a:latin typeface="微软雅黑" panose="020B0503020204020204" charset="-122"/>
                <a:ea typeface="微软雅黑" panose="020B0503020204020204" charset="-122"/>
                <a:sym typeface="微软雅黑" panose="020B0503020204020204" charset="-122"/>
              </a:rPr>
              <a:t>三、扭伤</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是指当关节活动范围超过正常限度时，附在关节周围的韧带、肌腱、肌肉撕裂面造成的损伤。</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50" dirty="0">
                <a:solidFill>
                  <a:srgbClr val="545454"/>
                </a:solidFill>
                <a:uFillTx/>
                <a:latin typeface="微软雅黑" panose="020B0503020204020204" charset="-122"/>
                <a:ea typeface="微软雅黑" panose="020B0503020204020204" charset="-122"/>
                <a:sym typeface="微软雅黑" panose="020B0503020204020204" charset="-122"/>
              </a:rPr>
              <a:t>四、挫伤</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是指在钝重器械打击或外力直接作用下使皮下组织、肌肉、韧带或其他组织受伤，而伤部皮肤往往完整无损或只有轻微破损的损伤。处理同扭伤。</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50" dirty="0">
                <a:solidFill>
                  <a:srgbClr val="545454"/>
                </a:solidFill>
                <a:uFillTx/>
                <a:latin typeface="微软雅黑" panose="020B0503020204020204" charset="-122"/>
                <a:ea typeface="微软雅黑" panose="020B0503020204020204" charset="-122"/>
                <a:sym typeface="微软雅黑" panose="020B0503020204020204" charset="-122"/>
              </a:rPr>
              <a:t>五、脑震荡：</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头部受到外力打击或碰撞到坚硬物体，使脑神经细胞、纤维受到过度震动。可分为轻度、中度和重度脑震荡。</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50" dirty="0">
                <a:solidFill>
                  <a:srgbClr val="545454"/>
                </a:solidFill>
                <a:uFillTx/>
                <a:latin typeface="微软雅黑" panose="020B0503020204020204" charset="-122"/>
                <a:ea typeface="微软雅黑" panose="020B0503020204020204" charset="-122"/>
                <a:sym typeface="微软雅黑" panose="020B0503020204020204" charset="-122"/>
              </a:rPr>
              <a:t>六、脱臼</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是指由于直接或间接的暴力作用，使关节面脱离了正常的解剖位置。处理：动作要轻巧，不可乱伸乱扭。可以先冷敷，扎上绷带，保持关节固定不动，再请医生矫治。</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Wingdings" panose="05000000000000000000" charset="0"/>
              <a:buNone/>
            </a:pPr>
            <a:r>
              <a:rPr lang="zh-CN" altLang="en-US" sz="1600" b="1" spc="50" dirty="0">
                <a:solidFill>
                  <a:srgbClr val="545454"/>
                </a:solidFill>
                <a:uFillTx/>
                <a:latin typeface="微软雅黑" panose="020B0503020204020204" charset="-122"/>
                <a:ea typeface="微软雅黑" panose="020B0503020204020204" charset="-122"/>
                <a:sym typeface="微软雅黑" panose="020B0503020204020204" charset="-122"/>
              </a:rPr>
              <a:t>七、骨折</a:t>
            </a:r>
            <a:r>
              <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rPr>
              <a:t>是指骨的完整性受破坏。处理：首先应防止休克，注意保暖，止血止痛，然后包扎固定，送医院治疗。</a:t>
            </a:r>
            <a:endParaRPr lang="zh-CN" altLang="en-US" sz="1600" spc="5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矩形 3"/>
          <p:cNvSpPr/>
          <p:nvPr>
            <p:custDataLst>
              <p:tags r:id="rId2"/>
            </p:custDataLst>
          </p:nvPr>
        </p:nvSpPr>
        <p:spPr>
          <a:xfrm>
            <a:off x="-1" y="6216910"/>
            <a:ext cx="6480000" cy="18000"/>
          </a:xfrm>
          <a:prstGeom prst="rect">
            <a:avLst/>
          </a:prstGeom>
          <a:solidFill>
            <a:srgbClr val="1E6BC5"/>
          </a:solidFill>
          <a:ln>
            <a:solidFill>
              <a:srgbClr val="FF9300"/>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grpSp>
        <p:nvGrpSpPr>
          <p:cNvPr id="9" name="组合 8"/>
          <p:cNvGrpSpPr/>
          <p:nvPr/>
        </p:nvGrpSpPr>
        <p:grpSpPr>
          <a:xfrm>
            <a:off x="6605905" y="6078220"/>
            <a:ext cx="1051560" cy="288290"/>
            <a:chOff x="10403" y="9844"/>
            <a:chExt cx="1656" cy="454"/>
          </a:xfrm>
        </p:grpSpPr>
        <p:sp>
          <p:nvSpPr>
            <p:cNvPr id="5" name="矩形 4"/>
            <p:cNvSpPr/>
            <p:nvPr/>
          </p:nvSpPr>
          <p:spPr>
            <a:xfrm>
              <a:off x="10403"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012"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1605" y="9844"/>
              <a:ext cx="454" cy="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Effect transition="in" filter="strips(downRight)">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篮球运动概述</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5126" name="图片 4"/>
          <p:cNvPicPr>
            <a:picLocks noChangeAspect="1"/>
          </p:cNvPicPr>
          <p:nvPr/>
        </p:nvPicPr>
        <p:blipFill>
          <a:blip r:embed="rId2"/>
          <a:stretch>
            <a:fillRect/>
          </a:stretch>
        </p:blipFill>
        <p:spPr>
          <a:xfrm>
            <a:off x="7943850" y="2833370"/>
            <a:ext cx="2943225" cy="3600450"/>
          </a:xfrm>
          <a:prstGeom prst="rect">
            <a:avLst/>
          </a:prstGeom>
          <a:noFill/>
          <a:ln w="9525">
            <a:noFill/>
          </a:ln>
        </p:spPr>
      </p:pic>
      <p:grpSp>
        <p:nvGrpSpPr>
          <p:cNvPr id="2" name="组合 1"/>
          <p:cNvGrpSpPr/>
          <p:nvPr/>
        </p:nvGrpSpPr>
        <p:grpSpPr>
          <a:xfrm>
            <a:off x="1056005" y="1341120"/>
            <a:ext cx="10079990" cy="3147060"/>
            <a:chOff x="1663" y="2112"/>
            <a:chExt cx="15874" cy="4956"/>
          </a:xfrm>
        </p:grpSpPr>
        <p:sp>
          <p:nvSpPr>
            <p:cNvPr id="5123" name="矩形 18"/>
            <p:cNvSpPr/>
            <p:nvPr/>
          </p:nvSpPr>
          <p:spPr>
            <a:xfrm>
              <a:off x="1663" y="2112"/>
              <a:ext cx="15874" cy="2090"/>
            </a:xfrm>
            <a:prstGeom prst="rect">
              <a:avLst/>
            </a:prstGeom>
            <a:noFill/>
            <a:ln w="9525">
              <a:noFill/>
            </a:ln>
          </p:spPr>
          <p:txBody>
            <a:bodyPr wrap="square" anchor="t">
              <a:spAutoFit/>
            </a:bodyPr>
            <a:p>
              <a:pPr marL="285750" indent="-285750" algn="just" fontAlgn="auto">
                <a:lnSpc>
                  <a:spcPct val="150000"/>
                </a:lnSpc>
                <a:spcBef>
                  <a:spcPts val="1000"/>
                </a:spcBef>
                <a:buFont typeface="Wingdings" panose="05000000000000000000" pitchFamily="2" charset="2"/>
                <a:buChar char="n"/>
              </a:pP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篮球运动于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1891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年由美国马萨诸塞州斯普林菲尔德市一名体育教师詹姆斯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奈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史密斯博士借鉴其他球类运动项目设计发明的。</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1892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年詹姆斯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奈 </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史密斯制定了</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青年会篮球规则</a:t>
              </a: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》13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条。</a:t>
              </a:r>
              <a:endParaRPr lang="en-US" altLang="zh-CN" sz="1600" dirty="0">
                <a:solidFill>
                  <a:srgbClr val="545454"/>
                </a:solidFill>
                <a:latin typeface="微软雅黑" panose="020B0503020204020204" charset="-122"/>
                <a:ea typeface="微软雅黑" panose="020B0503020204020204" charset="-122"/>
                <a:sym typeface="微软雅黑" panose="020B0503020204020204" charset="-122"/>
              </a:endParaRPr>
            </a:p>
            <a:p>
              <a:pPr marL="285750" indent="-285750" algn="just" fontAlgn="auto">
                <a:lnSpc>
                  <a:spcPct val="150000"/>
                </a:lnSpc>
                <a:spcBef>
                  <a:spcPts val="1000"/>
                </a:spcBef>
                <a:buFont typeface="Wingdings" panose="05000000000000000000" pitchFamily="2" charset="2"/>
                <a:buChar char="n"/>
              </a:pP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1904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年，美国青年会男子篮球队在第三届奥运会上进行了表演赛。此后，篮球运动逐步在各大洲开展起来。</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5125" name="矩形 3"/>
            <p:cNvSpPr/>
            <p:nvPr/>
          </p:nvSpPr>
          <p:spPr>
            <a:xfrm>
              <a:off x="1663" y="4396"/>
              <a:ext cx="11001" cy="2672"/>
            </a:xfrm>
            <a:prstGeom prst="rect">
              <a:avLst/>
            </a:prstGeom>
            <a:noFill/>
            <a:ln w="9525">
              <a:noFill/>
            </a:ln>
          </p:spPr>
          <p:txBody>
            <a:bodyPr wrap="square">
              <a:spAutoFit/>
            </a:bodyPr>
            <a:p>
              <a:pPr marL="285750" indent="-285750" fontAlgn="auto">
                <a:lnSpc>
                  <a:spcPct val="150000"/>
                </a:lnSpc>
                <a:spcBef>
                  <a:spcPts val="1000"/>
                </a:spcBef>
                <a:buFont typeface="Wingdings" panose="05000000000000000000" pitchFamily="2" charset="2"/>
                <a:buChar char="n"/>
              </a:pP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1932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年在瑞士日内瓦成立了国际业余篮球联合会，并正式出版了第一本国际篮球规则。</a:t>
              </a:r>
              <a:endParaRPr lang="en-US" altLang="zh-CN" sz="1600" dirty="0">
                <a:solidFill>
                  <a:srgbClr val="545454"/>
                </a:solidFill>
                <a:latin typeface="微软雅黑" panose="020B0503020204020204" charset="-122"/>
                <a:ea typeface="微软雅黑" panose="020B0503020204020204" charset="-122"/>
                <a:sym typeface="微软雅黑" panose="020B0503020204020204" charset="-122"/>
              </a:endParaRPr>
            </a:p>
            <a:p>
              <a:pPr marL="285750" indent="-285750" fontAlgn="auto">
                <a:lnSpc>
                  <a:spcPct val="150000"/>
                </a:lnSpc>
                <a:spcBef>
                  <a:spcPts val="1000"/>
                </a:spcBef>
                <a:buFont typeface="Wingdings" panose="05000000000000000000" pitchFamily="2" charset="2"/>
                <a:buChar char="n"/>
              </a:pPr>
              <a:r>
                <a:rPr lang="en-US" altLang="zh-CN" sz="1600" dirty="0">
                  <a:solidFill>
                    <a:srgbClr val="545454"/>
                  </a:solidFill>
                  <a:latin typeface="微软雅黑" panose="020B0503020204020204" charset="-122"/>
                  <a:ea typeface="微软雅黑" panose="020B0503020204020204" charset="-122"/>
                  <a:sym typeface="微软雅黑" panose="020B0503020204020204" charset="-122"/>
                </a:rPr>
                <a:t>1936 </a:t>
              </a:r>
              <a:r>
                <a:rPr lang="zh-CN" altLang="en-US" sz="1600" dirty="0">
                  <a:solidFill>
                    <a:srgbClr val="545454"/>
                  </a:solidFill>
                  <a:latin typeface="微软雅黑" panose="020B0503020204020204" charset="-122"/>
                  <a:ea typeface="微软雅黑" panose="020B0503020204020204" charset="-122"/>
                  <a:sym typeface="微软雅黑" panose="020B0503020204020204" charset="-122"/>
                </a:rPr>
                <a:t>年第十一届奥运会将男子篮球列入正式比赛项目，篮球运动登上了国际竞技运动舞台，成为一项世界性的运动项目。</a:t>
              </a:r>
              <a:endParaRPr lang="zh-CN" altLang="en-US" sz="1600" dirty="0">
                <a:solidFill>
                  <a:srgbClr val="545454"/>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175" name="圆角矩形 9"/>
          <p:cNvSpPr/>
          <p:nvPr/>
        </p:nvSpPr>
        <p:spPr>
          <a:xfrm>
            <a:off x="847725" y="1614170"/>
            <a:ext cx="10582275" cy="1290955"/>
          </a:xfrm>
          <a:prstGeom prst="roundRect">
            <a:avLst>
              <a:gd name="adj" fmla="val 1278"/>
            </a:avLst>
          </a:prstGeom>
          <a:solidFill>
            <a:srgbClr val="FF8500">
              <a:alpha val="50000"/>
            </a:srgbClr>
          </a:solidFill>
          <a:ln w="9525">
            <a:noFill/>
          </a:ln>
        </p:spPr>
        <p:txBody>
          <a:bodyPr wrap="none" lIns="91429" tIns="45715" rIns="91429" bIns="45715" anchor="ctr"/>
          <a:p>
            <a:pPr algn="ctr" eaLnBrk="0" hangingPunct="0"/>
            <a:endParaRPr lang="zh-CN" altLang="zh-CN" sz="2400" dirty="0">
              <a:solidFill>
                <a:srgbClr val="FFFFFF"/>
              </a:solidFill>
              <a:latin typeface="华康俪金黑W8(P)" pitchFamily="2" charset="-122"/>
              <a:ea typeface="华康俪金黑W8(P)" pitchFamily="2" charset="-122"/>
              <a:sym typeface="华康俪金黑W8(P)" pitchFamily="2" charset="-122"/>
            </a:endParaRPr>
          </a:p>
        </p:txBody>
      </p:sp>
      <p:sp>
        <p:nvSpPr>
          <p:cNvPr id="8202" name="矩形 11"/>
          <p:cNvSpPr/>
          <p:nvPr/>
        </p:nvSpPr>
        <p:spPr>
          <a:xfrm>
            <a:off x="1208405" y="1739265"/>
            <a:ext cx="9804400" cy="1050925"/>
          </a:xfrm>
          <a:prstGeom prst="rect">
            <a:avLst/>
          </a:prstGeom>
          <a:noFill/>
          <a:ln w="9525">
            <a:noFill/>
          </a:ln>
        </p:spPr>
        <p:txBody>
          <a:bodyPr wrap="square">
            <a:spAutoFit/>
          </a:bodyPr>
          <a:p>
            <a:pPr marL="285750" indent="-285750" algn="just">
              <a:lnSpc>
                <a:spcPct val="130000"/>
              </a:lnSpc>
              <a:spcBef>
                <a:spcPts val="500"/>
              </a:spcBef>
              <a:buFont typeface="Wingdings" panose="05000000000000000000" pitchFamily="2" charset="2"/>
              <a:buChar char="n"/>
            </a:pPr>
            <a:r>
              <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移动是篮球比赛中队员为了改变位置、方向、速度和争取高度时所采用的各种脚步动作的统称。它是篮球技术中的基础，也是比赛中运用最多的一项基本动作。 移动技术包括起动、跑、跳、急停、跨步、转身、滑步、后撤步、交叉步、攻击步、绕步、碎步。</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矩形 18"/>
          <p:cNvSpPr/>
          <p:nvPr/>
        </p:nvSpPr>
        <p:spPr>
          <a:xfrm>
            <a:off x="1056005" y="3056890"/>
            <a:ext cx="10080000" cy="3163570"/>
          </a:xfrm>
          <a:prstGeom prst="rect">
            <a:avLst/>
          </a:prstGeom>
          <a:noFill/>
          <a:ln w="9525">
            <a:noFill/>
          </a:ln>
        </p:spPr>
        <p:txBody>
          <a:bodyPr wrap="square" anchor="t">
            <a:spAutoFit/>
          </a:bodyPr>
          <a:p>
            <a:pPr indent="0" algn="just">
              <a:lnSpc>
                <a:spcPct val="130000"/>
              </a:lnSpc>
              <a:spcBef>
                <a:spcPts val="10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（一）基本站立姿势：</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基本站立姿势是移动技术的准备姿势。</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动作方法：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两脚开立并与肩同宽，两腿微屈，上体稍前倾，身体重心位于两脚之间，两臂自然弯曲于体侧，两眼注视全场情况。</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360045" algn="just" fontAlgn="auto">
              <a:lnSpc>
                <a:spcPct val="130000"/>
              </a:lnSpc>
              <a:spcBef>
                <a:spcPts val="10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（二）起动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  </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动作方法：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从基本站立姿势开始，向前起动时以后脚、向侧起动时以异侧脚的前脚掌短促有力地蹬地，同时上体迅速前倾或侧转，向跑的方向移动重心，手臂快速摆动，充分利用蹬地的反作用力，迅速向跑的方向迈出，在最短时间内充分发挥速度。</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spcAft>
                <a:spcPts val="0"/>
              </a:spcAft>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 </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动作要点：</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移重心；起动后的前两三步，前脚掌蹬地要短促有力。</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881120" y="103251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一、移动技术</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500" fill="hold"/>
                                        <p:tgtEl>
                                          <p:spTgt spid="8202"/>
                                        </p:tgtEl>
                                        <p:attrNameLst>
                                          <p:attrName>ppt_x</p:attrName>
                                        </p:attrNameLst>
                                      </p:cBhvr>
                                      <p:tavLst>
                                        <p:tav tm="0">
                                          <p:val>
                                            <p:strVal val="#ppt_x"/>
                                          </p:val>
                                        </p:tav>
                                        <p:tav tm="100000">
                                          <p:val>
                                            <p:strVal val="#ppt_x"/>
                                          </p:val>
                                        </p:tav>
                                      </p:tavLst>
                                    </p:anim>
                                    <p:anim calcmode="lin" valueType="num">
                                      <p:cBhvr>
                                        <p:cTn id="8" dur="500" fill="hold"/>
                                        <p:tgtEl>
                                          <p:spTgt spid="820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down)">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864235" y="999490"/>
            <a:ext cx="10080000" cy="3675380"/>
          </a:xfrm>
          <a:prstGeom prst="rect">
            <a:avLst/>
          </a:prstGeom>
          <a:noFill/>
          <a:ln w="9525">
            <a:noFill/>
          </a:ln>
        </p:spPr>
        <p:txBody>
          <a:bodyPr wrap="square" anchor="t">
            <a:spAutoFit/>
          </a:bodyPr>
          <a:p>
            <a:pPr indent="0" algn="just" fontAlgn="auto">
              <a:lnSpc>
                <a:spcPct val="13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（四）跳</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1. 双脚起跳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动作方法：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两脚自然开立，两膝深屈或微屈，重心下降，两臂弯曲并稍向后摆。起跳时双脚蹬地，两臂用力上摆，提腰展体。落地时，屈膝缓冲。</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动作要点：</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蹬地、摆臂、提腰协调一致。</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单脚起跳</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动作方法：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单脚起跳多在助跑情况下进行。助跑时，最后一步一般较小，用脚跟先着地过渡到前脚掌蹬地，两臂上摆提腰，另一腿屈膝上提。当身体达到最高点时，摆动腿自然下放，落地时屈膝缓冲。</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动作要点：</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制动性起跳快，摆臂、提腰要协调。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7446010" y="4112895"/>
            <a:ext cx="3389630" cy="2392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864235" y="1101090"/>
            <a:ext cx="10080000" cy="894080"/>
          </a:xfrm>
          <a:prstGeom prst="rect">
            <a:avLst/>
          </a:prstGeom>
          <a:noFill/>
          <a:ln w="9525">
            <a:noFill/>
          </a:ln>
        </p:spPr>
        <p:txBody>
          <a:bodyPr wrap="square" anchor="t">
            <a:spAutoFit/>
          </a:bodyPr>
          <a:p>
            <a:pPr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（五）急停</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spcAft>
                <a:spcPts val="0"/>
              </a:spcAft>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急停是跑动中突然制动速度的一种动作方法，可分为</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跨步急停</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与</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跳步急停</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0246" name="Picture 2"/>
          <p:cNvPicPr>
            <a:picLocks noChangeAspect="1"/>
          </p:cNvPicPr>
          <p:nvPr/>
        </p:nvPicPr>
        <p:blipFill>
          <a:blip r:embed="rId2"/>
          <a:stretch>
            <a:fillRect/>
          </a:stretch>
        </p:blipFill>
        <p:spPr>
          <a:xfrm>
            <a:off x="1258570" y="2750185"/>
            <a:ext cx="3848735" cy="2566035"/>
          </a:xfrm>
          <a:prstGeom prst="rect">
            <a:avLst/>
          </a:prstGeom>
          <a:noFill/>
          <a:ln w="9525">
            <a:noFill/>
          </a:ln>
        </p:spPr>
      </p:pic>
      <p:sp>
        <p:nvSpPr>
          <p:cNvPr id="10247" name="矩形 1"/>
          <p:cNvSpPr/>
          <p:nvPr/>
        </p:nvSpPr>
        <p:spPr>
          <a:xfrm>
            <a:off x="2175828" y="5625465"/>
            <a:ext cx="2013585" cy="306705"/>
          </a:xfrm>
          <a:prstGeom prst="rect">
            <a:avLst/>
          </a:prstGeom>
          <a:noFill/>
          <a:ln w="9525">
            <a:noFill/>
          </a:ln>
        </p:spPr>
        <p:txBody>
          <a:bodyPr wrap="none">
            <a:spAutoFit/>
          </a:bodyPr>
          <a:p>
            <a:pPr algn="ctr"/>
            <a:r>
              <a:rPr lang="zh-CN" altLang="en-US" sz="1400" dirty="0">
                <a:latin typeface="微软雅黑" panose="020B0503020204020204" charset="-122"/>
                <a:ea typeface="微软雅黑" panose="020B0503020204020204" charset="-122"/>
                <a:cs typeface="微软雅黑" panose="020B0503020204020204" charset="-122"/>
              </a:rPr>
              <a:t> 跨步急停（两步急停）</a:t>
            </a:r>
            <a:endParaRPr lang="zh-CN" altLang="en-US" sz="1400" dirty="0">
              <a:latin typeface="微软雅黑" panose="020B0503020204020204" charset="-122"/>
              <a:ea typeface="微软雅黑" panose="020B0503020204020204" charset="-122"/>
              <a:cs typeface="微软雅黑" panose="020B0503020204020204" charset="-122"/>
            </a:endParaRPr>
          </a:p>
        </p:txBody>
      </p:sp>
      <p:pic>
        <p:nvPicPr>
          <p:cNvPr id="10248" name="Picture 3"/>
          <p:cNvPicPr>
            <a:picLocks noChangeAspect="1"/>
          </p:cNvPicPr>
          <p:nvPr/>
        </p:nvPicPr>
        <p:blipFill>
          <a:blip r:embed="rId3"/>
          <a:stretch>
            <a:fillRect/>
          </a:stretch>
        </p:blipFill>
        <p:spPr>
          <a:xfrm>
            <a:off x="5690235" y="2914650"/>
            <a:ext cx="5354955" cy="2401570"/>
          </a:xfrm>
          <a:prstGeom prst="rect">
            <a:avLst/>
          </a:prstGeom>
          <a:noFill/>
          <a:ln w="9525">
            <a:noFill/>
          </a:ln>
        </p:spPr>
      </p:pic>
      <p:sp>
        <p:nvSpPr>
          <p:cNvPr id="10249" name="矩形 2"/>
          <p:cNvSpPr/>
          <p:nvPr/>
        </p:nvSpPr>
        <p:spPr>
          <a:xfrm>
            <a:off x="8057515" y="5625465"/>
            <a:ext cx="946785" cy="306705"/>
          </a:xfrm>
          <a:prstGeom prst="rect">
            <a:avLst/>
          </a:prstGeom>
          <a:noFill/>
          <a:ln w="9525">
            <a:noFill/>
          </a:ln>
        </p:spPr>
        <p:txBody>
          <a:bodyPr wrap="none">
            <a:spAutoFit/>
          </a:bodyPr>
          <a:p>
            <a:pPr algn="ctr"/>
            <a:r>
              <a:rPr lang="zh-CN" altLang="en-US" sz="1400" dirty="0">
                <a:latin typeface="微软雅黑" panose="020B0503020204020204" charset="-122"/>
                <a:ea typeface="微软雅黑" panose="020B0503020204020204" charset="-122"/>
                <a:cs typeface="微软雅黑" panose="020B0503020204020204" charset="-122"/>
              </a:rPr>
              <a:t> 跳步急停</a:t>
            </a:r>
            <a:endParaRPr lang="zh-CN" altLang="en-US" sz="1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864235" y="1101090"/>
            <a:ext cx="10080000" cy="2499360"/>
          </a:xfrm>
          <a:prstGeom prst="rect">
            <a:avLst/>
          </a:prstGeom>
          <a:noFill/>
          <a:ln w="9525">
            <a:noFill/>
          </a:ln>
        </p:spPr>
        <p:txBody>
          <a:bodyPr wrap="square" anchor="t">
            <a:spAutoFit/>
          </a:bodyPr>
          <a:p>
            <a:pPr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（六）滑步</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500"/>
              </a:spcBef>
              <a:spcAft>
                <a:spcPts val="0"/>
              </a:spcAft>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滑步是防守移动的主要动作方法。可分为</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侧滑步、前滑步</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后滑步</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0" algn="just" fontAlgn="auto">
              <a:lnSpc>
                <a:spcPct val="150000"/>
              </a:lnSpc>
              <a:spcBef>
                <a:spcPts val="500"/>
              </a:spcBef>
              <a:spcAft>
                <a:spcPts val="0"/>
              </a:spcAft>
              <a:buFont typeface="Wingdings" panose="05000000000000000000" pitchFamily="2" charset="2"/>
              <a:buNone/>
            </a:pPr>
            <a:r>
              <a:rPr lang="en-US" altLang="zh-CN" sz="1600" b="1" spc="100" dirty="0">
                <a:solidFill>
                  <a:srgbClr val="545454"/>
                </a:solidFill>
                <a:uFillTx/>
                <a:latin typeface="微软雅黑" panose="020B0503020204020204" charset="-122"/>
                <a:ea typeface="微软雅黑" panose="020B0503020204020204" charset="-122"/>
                <a:sym typeface="微软雅黑" panose="020B0503020204020204" charset="-122"/>
              </a:rPr>
              <a:t>1. </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侧滑步</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动作方法：</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滑步前，两脚左右开立，膝弯曲，上体稍前倾，手臂向两侧张开。向左滑步时，右脚前脚掌内侧蹬地，左脚向左跨出一步。落地的同时，右脚迅速随同滑行，然后依次重复上述动作，眼要注视对手。向右滑步时，动作相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tretch>
            <a:fillRect/>
          </a:stretch>
        </p:blipFill>
        <p:spPr>
          <a:xfrm>
            <a:off x="2438400" y="3600450"/>
            <a:ext cx="7315200" cy="2552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32497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篮球基本技术教学理论与方法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1056005" y="1027430"/>
            <a:ext cx="10080000" cy="1263015"/>
          </a:xfrm>
          <a:prstGeom prst="rect">
            <a:avLst/>
          </a:prstGeom>
          <a:noFill/>
          <a:ln w="9525">
            <a:noFill/>
          </a:ln>
        </p:spPr>
        <p:txBody>
          <a:bodyPr wrap="square" anchor="t">
            <a:spAutoFit/>
          </a:bodyPr>
          <a:p>
            <a:pPr indent="0" algn="just" fontAlgn="auto">
              <a:lnSpc>
                <a:spcPct val="150000"/>
              </a:lnSpc>
              <a:spcBef>
                <a:spcPts val="500"/>
              </a:spcBef>
              <a:spcAft>
                <a:spcPts val="0"/>
              </a:spcAft>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（七）转身</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0" algn="just" fontAlgn="auto">
              <a:lnSpc>
                <a:spcPct val="150000"/>
              </a:lnSpc>
              <a:spcBef>
                <a:spcPts val="500"/>
              </a:spcBef>
              <a:spcAft>
                <a:spcPts val="0"/>
              </a:spcAft>
              <a:buFont typeface="Wingdings" panose="05000000000000000000" pitchFamily="2" charset="2"/>
              <a:buNone/>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转身是以一脚做中枢脚，另一脚蹬地并向前或向后跨出来进行旋转，改变原来身体方向的一种动作方法。可分为</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前转身</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后转身</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2"/>
          <a:stretch>
            <a:fillRect/>
          </a:stretch>
        </p:blipFill>
        <p:spPr>
          <a:xfrm>
            <a:off x="2505075" y="2399665"/>
            <a:ext cx="7056755" cy="2059305"/>
          </a:xfrm>
          <a:prstGeom prst="rect">
            <a:avLst/>
          </a:prstGeom>
        </p:spPr>
      </p:pic>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505075" y="4458970"/>
            <a:ext cx="7057390" cy="2134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1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Lst>
</file>

<file path=ppt/tags/tag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Lst>
</file>

<file path=ppt/tags/tag14.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Lst>
</file>

<file path=ppt/tags/tag1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Lst>
</file>

<file path=ppt/tags/tag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Lst>
</file>

<file path=ppt/tags/tag18.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3_1"/>
  <p:tag name="KSO_WM_TEMPLATE_CATEGORY" val="diagram"/>
  <p:tag name="KSO_WM_TEMPLATE_INDEX" val="20198943"/>
  <p:tag name="KSO_WM_UNIT_LAYERLEVEL" val="1_1_1"/>
  <p:tag name="KSO_WM_TAG_VERSION" val="1.0"/>
  <p:tag name="KSO_WM_BEAUTIFY_FLAG" val="#wm#"/>
  <p:tag name="KSO_WM_UNIT_TYPE" val="l_h_a"/>
  <p:tag name="KSO_WM_UNIT_INDEX" val="1_3_1"/>
  <p:tag name="KSO_WM_UNIT_PRESET_TEXT" val="添加标题"/>
  <p:tag name="KSO_WM_UNIT_VALUE" val="7"/>
  <p:tag name="KSO_WM_UNIT_TEXT_FILL_FORE_SCHEMECOLOR_INDEX" val="9"/>
  <p:tag name="KSO_WM_UNIT_TEXT_FILL_TYPE" val="1"/>
  <p:tag name="KSO_WM_UNIT_USESOURCEFORMAT_APPLY" val="1"/>
</p:tagLst>
</file>

<file path=ppt/tags/tag19.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SLIDE_ITEM_CNT" val="3"/>
</p:tagLst>
</file>

<file path=ppt/tags/tag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ags/tag23.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2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Lst>
</file>

<file path=ppt/tags/tag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Lst>
</file>

<file path=ppt/tags/tag27.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Lst>
</file>

<file path=ppt/tags/tag2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SLIDE_ITEM_CNT" val="3"/>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SLIDE_ITEM_CNT" val="3"/>
</p:tagLst>
</file>

<file path=ppt/tags/tag31.xml><?xml version="1.0" encoding="utf-8"?>
<p:tagLst xmlns:p="http://schemas.openxmlformats.org/presentationml/2006/main">
  <p:tag name="KSO_WM_TEMPLATE_CATEGORY" val="diagram"/>
  <p:tag name="KSO_WM_TEMPLATE_INDEX" val="20187714"/>
  <p:tag name="KSO_WM_UNIT_TYPE" val="l_h_i"/>
  <p:tag name="KSO_WM_UNIT_INDEX" val="1_1_1"/>
  <p:tag name="KSO_WM_UNIT_ID" val="diagram20187714_4*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TEMPLATE_CATEGORY" val="diagram"/>
  <p:tag name="KSO_WM_TEMPLATE_INDEX" val="20187714"/>
  <p:tag name="KSO_WM_UNIT_TYPE" val="l_h_i"/>
  <p:tag name="KSO_WM_UNIT_INDEX" val="1_3_1"/>
  <p:tag name="KSO_WM_UNIT_ID" val="diagram20187714_4*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TEMPLATE_CATEGORY" val="diagram"/>
  <p:tag name="KSO_WM_TEMPLATE_INDEX" val="20187714"/>
  <p:tag name="KSO_WM_UNIT_TYPE" val="l_h_i"/>
  <p:tag name="KSO_WM_UNIT_INDEX" val="1_2_1"/>
  <p:tag name="KSO_WM_UNIT_ID" val="diagram20187714_4*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5"/>
  <p:tag name="KSO_WM_UNIT_LINE_FILL_TYPE" val="2"/>
  <p:tag name="KSO_WM_UNIT_USESOURCEFORMAT_APPLY" val="1"/>
</p:tagLst>
</file>

<file path=ppt/tags/tag34.xml><?xml version="1.0" encoding="utf-8"?>
<p:tagLst xmlns:p="http://schemas.openxmlformats.org/presentationml/2006/main">
  <p:tag name="KSO_WM_TEMPLATE_CATEGORY" val="diagram"/>
  <p:tag name="KSO_WM_TEMPLATE_INDEX" val="20187714"/>
  <p:tag name="KSO_WM_UNIT_TYPE" val="l_h_i"/>
  <p:tag name="KSO_WM_UNIT_INDEX" val="1_4_1"/>
  <p:tag name="KSO_WM_UNIT_ID" val="diagram20187714_4*l_h_i*1_4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EMPLATE_CATEGORY" val="diagram"/>
  <p:tag name="KSO_WM_TEMPLATE_INDEX" val="20187714"/>
  <p:tag name="KSO_WM_UNIT_TYPE" val="l_h_i"/>
  <p:tag name="KSO_WM_UNIT_INDEX" val="1_5_1"/>
  <p:tag name="KSO_WM_UNIT_ID" val="diagram20187714_4*l_h_i*1_5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TEMPLATE_CATEGORY" val="diagram"/>
  <p:tag name="KSO_WM_TEMPLATE_INDEX" val="20187714"/>
  <p:tag name="KSO_WM_UNIT_TYPE" val="l_i"/>
  <p:tag name="KSO_WM_UNIT_INDEX" val="1_6"/>
  <p:tag name="KSO_WM_UNIT_ID" val="diagram20187714_4*l_i*1_6"/>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EMPLATE_CATEGORY" val="diagram"/>
  <p:tag name="KSO_WM_TEMPLATE_INDEX" val="20187714"/>
  <p:tag name="KSO_WM_UNIT_TYPE" val="l_i"/>
  <p:tag name="KSO_WM_UNIT_INDEX" val="1_1"/>
  <p:tag name="KSO_WM_UNIT_ID" val="diagram20187714_4*l_i*1_1"/>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EMPLATE_CATEGORY" val="diagram"/>
  <p:tag name="KSO_WM_TEMPLATE_INDEX" val="20187714"/>
  <p:tag name="KSO_WM_UNIT_TYPE" val="l_i"/>
  <p:tag name="KSO_WM_UNIT_INDEX" val="1_2"/>
  <p:tag name="KSO_WM_UNIT_ID" val="diagram20187714_4*l_i*1_2"/>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EMPLATE_CATEGORY" val="diagram"/>
  <p:tag name="KSO_WM_TEMPLATE_INDEX" val="20187714"/>
  <p:tag name="KSO_WM_UNIT_TYPE" val="l_i"/>
  <p:tag name="KSO_WM_UNIT_INDEX" val="1_3"/>
  <p:tag name="KSO_WM_UNIT_ID" val="diagram20187714_4*l_i*1_3"/>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TEMPLATE_CATEGORY" val="diagram"/>
  <p:tag name="KSO_WM_TEMPLATE_INDEX" val="20187714"/>
  <p:tag name="KSO_WM_UNIT_TYPE" val="l_i"/>
  <p:tag name="KSO_WM_UNIT_INDEX" val="1_4"/>
  <p:tag name="KSO_WM_UNIT_ID" val="diagram20187714_4*l_i*1_4"/>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EMPLATE_CATEGORY" val="diagram"/>
  <p:tag name="KSO_WM_TEMPLATE_INDEX" val="20187714"/>
  <p:tag name="KSO_WM_UNIT_TYPE" val="l_i"/>
  <p:tag name="KSO_WM_UNIT_INDEX" val="1_5"/>
  <p:tag name="KSO_WM_UNIT_ID" val="diagram20187714_4*l_i*1_5"/>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EMPLATE_CATEGORY" val="diagram"/>
  <p:tag name="KSO_WM_TEMPLATE_INDEX" val="20187714"/>
  <p:tag name="KSO_WM_UNIT_TYPE" val="l_i"/>
  <p:tag name="KSO_WM_UNIT_INDEX" val="1_7"/>
  <p:tag name="KSO_WM_UNIT_ID" val="diagram20187714_4*l_i*1_7"/>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EMPLATE_CATEGORY" val="diagram"/>
  <p:tag name="KSO_WM_TEMPLATE_INDEX" val="20187714"/>
  <p:tag name="KSO_WM_UNIT_TYPE" val="l_i"/>
  <p:tag name="KSO_WM_UNIT_INDEX" val="1_8"/>
  <p:tag name="KSO_WM_UNIT_ID" val="diagram20187714_4*l_i*1_8"/>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EMPLATE_CATEGORY" val="diagram"/>
  <p:tag name="KSO_WM_TEMPLATE_INDEX" val="20187714"/>
  <p:tag name="KSO_WM_UNIT_TYPE" val="l_i"/>
  <p:tag name="KSO_WM_UNIT_INDEX" val="1_9"/>
  <p:tag name="KSO_WM_UNIT_ID" val="diagram20187714_4*l_i*1_9"/>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EMPLATE_CATEGORY" val="diagram"/>
  <p:tag name="KSO_WM_TEMPLATE_INDEX" val="20187714"/>
  <p:tag name="KSO_WM_UNIT_TYPE" val="l_i"/>
  <p:tag name="KSO_WM_UNIT_INDEX" val="1_10"/>
  <p:tag name="KSO_WM_UNIT_ID" val="diagram20187714_4*l_i*1_10"/>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46.xml><?xml version="1.0" encoding="utf-8"?>
<p:tagLst xmlns:p="http://schemas.openxmlformats.org/presentationml/2006/main">
  <p:tag name="KSO_WM_TEMPLATE_CATEGORY" val="diagram"/>
  <p:tag name="KSO_WM_TEMPLATE_INDEX" val="20187714"/>
  <p:tag name="KSO_WM_UNIT_TYPE" val="l_i"/>
  <p:tag name="KSO_WM_UNIT_INDEX" val="1_11"/>
  <p:tag name="KSO_WM_UNIT_ID" val="diagram20187714_4*l_i*1_11"/>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47.xml><?xml version="1.0" encoding="utf-8"?>
<p:tagLst xmlns:p="http://schemas.openxmlformats.org/presentationml/2006/main">
  <p:tag name="KSO_WM_TEMPLATE_CATEGORY" val="diagram"/>
  <p:tag name="KSO_WM_TEMPLATE_INDEX" val="20187714"/>
  <p:tag name="KSO_WM_UNIT_TYPE" val="l_i"/>
  <p:tag name="KSO_WM_UNIT_INDEX" val="1_17"/>
  <p:tag name="KSO_WM_UNIT_ID" val="diagram20187714_4*l_i*1_17"/>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48.xml><?xml version="1.0" encoding="utf-8"?>
<p:tagLst xmlns:p="http://schemas.openxmlformats.org/presentationml/2006/main">
  <p:tag name="KSO_WM_TEMPLATE_CATEGORY" val="diagram"/>
  <p:tag name="KSO_WM_TEMPLATE_INDEX" val="20187714"/>
  <p:tag name="KSO_WM_UNIT_TYPE" val="l_i"/>
  <p:tag name="KSO_WM_UNIT_INDEX" val="1_12"/>
  <p:tag name="KSO_WM_UNIT_ID" val="diagram20187714_4*l_i*1_12"/>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49.xml><?xml version="1.0" encoding="utf-8"?>
<p:tagLst xmlns:p="http://schemas.openxmlformats.org/presentationml/2006/main">
  <p:tag name="KSO_WM_TEMPLATE_CATEGORY" val="diagram"/>
  <p:tag name="KSO_WM_TEMPLATE_INDEX" val="20187714"/>
  <p:tag name="KSO_WM_UNIT_TYPE" val="l_i"/>
  <p:tag name="KSO_WM_UNIT_INDEX" val="1_13"/>
  <p:tag name="KSO_WM_UNIT_ID" val="diagram20187714_4*l_i*1_13"/>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TEMPLATE_CATEGORY" val="diagram"/>
  <p:tag name="KSO_WM_TEMPLATE_INDEX" val="20187714"/>
  <p:tag name="KSO_WM_UNIT_TYPE" val="l_i"/>
  <p:tag name="KSO_WM_UNIT_INDEX" val="1_14"/>
  <p:tag name="KSO_WM_UNIT_ID" val="diagram20187714_4*l_i*1_14"/>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51.xml><?xml version="1.0" encoding="utf-8"?>
<p:tagLst xmlns:p="http://schemas.openxmlformats.org/presentationml/2006/main">
  <p:tag name="KSO_WM_TEMPLATE_CATEGORY" val="diagram"/>
  <p:tag name="KSO_WM_TEMPLATE_INDEX" val="20187714"/>
  <p:tag name="KSO_WM_UNIT_TYPE" val="l_i"/>
  <p:tag name="KSO_WM_UNIT_INDEX" val="1_15"/>
  <p:tag name="KSO_WM_UNIT_ID" val="diagram20187714_4*l_i*1_15"/>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52.xml><?xml version="1.0" encoding="utf-8"?>
<p:tagLst xmlns:p="http://schemas.openxmlformats.org/presentationml/2006/main">
  <p:tag name="KSO_WM_TEMPLATE_CATEGORY" val="diagram"/>
  <p:tag name="KSO_WM_TEMPLATE_INDEX" val="20187714"/>
  <p:tag name="KSO_WM_UNIT_TYPE" val="l_i"/>
  <p:tag name="KSO_WM_UNIT_INDEX" val="1_16"/>
  <p:tag name="KSO_WM_UNIT_ID" val="diagram20187714_4*l_i*1_16"/>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USESOURCEFORMAT_APPLY" val="1"/>
</p:tagLst>
</file>

<file path=ppt/tags/tag53.xml><?xml version="1.0" encoding="utf-8"?>
<p:tagLst xmlns:p="http://schemas.openxmlformats.org/presentationml/2006/main">
  <p:tag name="KSO_WM_TEMPLATE_CATEGORY" val="diagram"/>
  <p:tag name="KSO_WM_TEMPLATE_INDEX" val="20187714"/>
  <p:tag name="KSO_WM_UNIT_TYPE" val="l_h_a"/>
  <p:tag name="KSO_WM_UNIT_INDEX" val="1_1_1"/>
  <p:tag name="KSO_WM_UNIT_ID" val="diagram20187714_4*l_h_a*1_1_1"/>
  <p:tag name="KSO_WM_UNIT_LAYERLEVEL" val="1_1_1"/>
  <p:tag name="KSO_WM_UNIT_VALUE" val="6"/>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Lst>
</file>

<file path=ppt/tags/tag54.xml><?xml version="1.0" encoding="utf-8"?>
<p:tagLst xmlns:p="http://schemas.openxmlformats.org/presentationml/2006/main">
  <p:tag name="KSO_WM_TEMPLATE_CATEGORY" val="diagram"/>
  <p:tag name="KSO_WM_TEMPLATE_INDEX" val="20187714"/>
  <p:tag name="KSO_WM_UNIT_TYPE" val="l_h_i"/>
  <p:tag name="KSO_WM_UNIT_INDEX" val="1_1_2"/>
  <p:tag name="KSO_WM_UNIT_ID" val="diagram20187714_4*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TEMPLATE_CATEGORY" val="diagram"/>
  <p:tag name="KSO_WM_TEMPLATE_INDEX" val="20187714"/>
  <p:tag name="KSO_WM_UNIT_TYPE" val="l_h_a"/>
  <p:tag name="KSO_WM_UNIT_INDEX" val="1_3_1"/>
  <p:tag name="KSO_WM_UNIT_ID" val="diagram20187714_4*l_h_a*1_3_1"/>
  <p:tag name="KSO_WM_UNIT_LAYERLEVEL" val="1_1_1"/>
  <p:tag name="KSO_WM_UNIT_VALUE" val="6"/>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Lst>
</file>

<file path=ppt/tags/tag56.xml><?xml version="1.0" encoding="utf-8"?>
<p:tagLst xmlns:p="http://schemas.openxmlformats.org/presentationml/2006/main">
  <p:tag name="KSO_WM_TEMPLATE_CATEGORY" val="diagram"/>
  <p:tag name="KSO_WM_TEMPLATE_INDEX" val="20187714"/>
  <p:tag name="KSO_WM_UNIT_TYPE" val="l_h_i"/>
  <p:tag name="KSO_WM_UNIT_INDEX" val="1_3_2"/>
  <p:tag name="KSO_WM_UNIT_ID" val="diagram20187714_4*l_h_i*1_3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57.xml><?xml version="1.0" encoding="utf-8"?>
<p:tagLst xmlns:p="http://schemas.openxmlformats.org/presentationml/2006/main">
  <p:tag name="KSO_WM_TEMPLATE_CATEGORY" val="diagram"/>
  <p:tag name="KSO_WM_TEMPLATE_INDEX" val="20187714"/>
  <p:tag name="KSO_WM_UNIT_TYPE" val="l_h_i"/>
  <p:tag name="KSO_WM_UNIT_INDEX" val="1_2_2"/>
  <p:tag name="KSO_WM_UNIT_ID" val="diagram20187714_4*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TEMPLATE_CATEGORY" val="diagram"/>
  <p:tag name="KSO_WM_TEMPLATE_INDEX" val="20187714"/>
  <p:tag name="KSO_WM_UNIT_TYPE" val="l_h_a"/>
  <p:tag name="KSO_WM_UNIT_INDEX" val="1_2_1"/>
  <p:tag name="KSO_WM_UNIT_ID" val="diagram20187714_4*l_h_a*1_2_1"/>
  <p:tag name="KSO_WM_UNIT_LAYERLEVEL" val="1_1_1"/>
  <p:tag name="KSO_WM_UNIT_VALUE" val="6"/>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TEMPLATE_CATEGORY" val="diagram"/>
  <p:tag name="KSO_WM_TEMPLATE_INDEX" val="20187714"/>
  <p:tag name="KSO_WM_UNIT_TYPE" val="l_h_i"/>
  <p:tag name="KSO_WM_UNIT_INDEX" val="1_4_2"/>
  <p:tag name="KSO_WM_UNIT_ID" val="diagram20187714_4*l_h_i*1_4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MH" val="20170917174828"/>
  <p:tag name="MH_LIBRARY" val="CONTENTS"/>
  <p:tag name="MH_TYPE" val="NUMBER"/>
  <p:tag name="ID" val="626771"/>
  <p:tag name="MH_ORDER" val="1"/>
</p:tagLst>
</file>

<file path=ppt/tags/tag60.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DIAGRAM_GROUP_CODE" val="l1-1"/>
  <p:tag name="KSO_WM_UNIT_TYPE" val="l_h_a"/>
  <p:tag name="KSO_WM_UNIT_INDEX" val="1_4_1"/>
  <p:tag name="KSO_WM_UNIT_ID" val="diagram20187714_4*l_h_a*1_4_1"/>
  <p:tag name="KSO_WM_TEMPLATE_CATEGORY" val="diagram"/>
  <p:tag name="KSO_WM_TEMPLATE_INDEX" val="20187714"/>
  <p:tag name="KSO_WM_UNIT_LAYERLEVEL" val="1_1_1"/>
  <p:tag name="KSO_WM_TAG_VERSION" val="1.0"/>
  <p:tag name="KSO_WM_BEAUTIFY_FLAG" val="#wm#"/>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TEMPLATE_CATEGORY" val="diagram"/>
  <p:tag name="KSO_WM_TEMPLATE_INDEX" val="20187714"/>
  <p:tag name="KSO_WM_UNIT_TYPE" val="l_h_a"/>
  <p:tag name="KSO_WM_UNIT_INDEX" val="1_5_1"/>
  <p:tag name="KSO_WM_UNIT_ID" val="diagram20187714_4*l_h_a*1_5_1"/>
  <p:tag name="KSO_WM_UNIT_LAYERLEVEL" val="1_1_1"/>
  <p:tag name="KSO_WM_UNIT_VALUE" val="6"/>
  <p:tag name="KSO_WM_UNIT_HIGHLIGHT" val="0"/>
  <p:tag name="KSO_WM_UNIT_COMPATIBLE" val="0"/>
  <p:tag name="KSO_WM_BEAUTIFY_FLAG" val="#wm#"/>
  <p:tag name="KSO_WM_TAG_VERSION" val="1.0"/>
  <p:tag name="KSO_WM_DIAGRAM_GROUP_CODE" val="l1-1"/>
  <p:tag name="KSO_WM_UNIT_PRESET_TEXT" val="添加标题"/>
  <p:tag name="KSO_WM_UNIT_ISCONTENTSTITLE" val="0"/>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Lst>
</file>

<file path=ppt/tags/tag62.xml><?xml version="1.0" encoding="utf-8"?>
<p:tagLst xmlns:p="http://schemas.openxmlformats.org/presentationml/2006/main">
  <p:tag name="KSO_WM_TEMPLATE_CATEGORY" val="diagram"/>
  <p:tag name="KSO_WM_TEMPLATE_INDEX" val="20187714"/>
  <p:tag name="KSO_WM_UNIT_TYPE" val="l_h_i"/>
  <p:tag name="KSO_WM_UNIT_INDEX" val="1_5_2"/>
  <p:tag name="KSO_WM_UNIT_ID" val="diagram20187714_4*l_h_i*1_5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4"/>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64.xml><?xml version="1.0" encoding="utf-8"?>
<p:tagLst xmlns:p="http://schemas.openxmlformats.org/presentationml/2006/main">
  <p:tag name="ISPRING_PRESENTATION_TITLE" val="6-0316-3运动体育竞技PPT模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64_1*i*4"/>
  <p:tag name="KSO_WM_TEMPLATE_CATEGORY" val="diagram"/>
  <p:tag name="KSO_WM_TEMPLATE_INDEX" val="20194764"/>
  <p:tag name="KSO_WM_UNIT_LAYERLEVEL" val="1"/>
  <p:tag name="KSO_WM_TAG_VERSION" val="1.0"/>
  <p:tag name="KSO_WM_BEAUTIFY_FLAG" val="#wm#"/>
  <p:tag name="KSO_WM_UNIT_TYPE" val="i"/>
  <p:tag name="KSO_WM_UNIT_INDEX" val="4"/>
</p:tagLst>
</file>

<file path=ppt/tags/tag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5541</Words>
  <Application>WPS 演示</Application>
  <PresentationFormat>宽屏</PresentationFormat>
  <Paragraphs>349</Paragraphs>
  <Slides>33</Slides>
  <Notes>24</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33</vt:i4>
      </vt:variant>
    </vt:vector>
  </HeadingPairs>
  <TitlesOfParts>
    <vt:vector size="56" baseType="lpstr">
      <vt:lpstr>Arial</vt:lpstr>
      <vt:lpstr>宋体</vt:lpstr>
      <vt:lpstr>Wingdings</vt:lpstr>
      <vt:lpstr>Lato Regular</vt:lpstr>
      <vt:lpstr>Lato Hairline</vt:lpstr>
      <vt:lpstr>Lato Light</vt:lpstr>
      <vt:lpstr>Source Han Serif SC</vt:lpstr>
      <vt:lpstr>微软雅黑</vt:lpstr>
      <vt:lpstr>Impact</vt:lpstr>
      <vt:lpstr>Calibri</vt:lpstr>
      <vt:lpstr>华康俪金黑W8(P)</vt:lpstr>
      <vt:lpstr>Wingdings</vt:lpstr>
      <vt:lpstr>BatangChe</vt:lpstr>
      <vt:lpstr>Arial Unicode MS</vt:lpstr>
      <vt:lpstr>等线</vt:lpstr>
      <vt:lpstr>黑体</vt:lpstr>
      <vt:lpstr>華康圓體 Std W5</vt:lpstr>
      <vt:lpstr>WPS-Bullets</vt:lpstr>
      <vt:lpstr>Source Han Serif SC</vt:lpstr>
      <vt:lpstr>Helvetica Light</vt:lpstr>
      <vt:lpstr>Bodoni MT Black</vt:lpstr>
      <vt:lpstr>楷体</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26</cp:revision>
  <dcterms:created xsi:type="dcterms:W3CDTF">2019-03-14T05:34:00Z</dcterms:created>
  <dcterms:modified xsi:type="dcterms:W3CDTF">2019-08-13T07:55:00Z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