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54" r:id="rId8"/>
    <p:sldId id="8756" r:id="rId9"/>
    <p:sldId id="8757" r:id="rId10"/>
    <p:sldId id="8744" r:id="rId11"/>
    <p:sldId id="8759" r:id="rId12"/>
    <p:sldId id="8758" r:id="rId13"/>
    <p:sldId id="8760" r:id="rId14"/>
    <p:sldId id="8745" r:id="rId15"/>
    <p:sldId id="8761" r:id="rId16"/>
    <p:sldId id="8762" r:id="rId17"/>
    <p:sldId id="8763" r:id="rId18"/>
    <p:sldId id="8764" r:id="rId19"/>
    <p:sldId id="8765" r:id="rId20"/>
    <p:sldId id="8766" r:id="rId21"/>
    <p:sldId id="8767" r:id="rId22"/>
    <p:sldId id="8768" r:id="rId23"/>
    <p:sldId id="8769" r:id="rId24"/>
    <p:sldId id="8747" r:id="rId25"/>
    <p:sldId id="8770" r:id="rId26"/>
    <p:sldId id="8748" r:id="rId27"/>
    <p:sldId id="8771" r:id="rId28"/>
    <p:sldId id="8782" r:id="rId29"/>
    <p:sldId id="8783" r:id="rId30"/>
    <p:sldId id="8784" r:id="rId31"/>
    <p:sldId id="8749" r:id="rId32"/>
    <p:sldId id="8785" r:id="rId33"/>
    <p:sldId id="8750" r:id="rId34"/>
    <p:sldId id="8786" r:id="rId35"/>
    <p:sldId id="8787" r:id="rId36"/>
    <p:sldId id="8788" r:id="rId37"/>
    <p:sldId id="8789" r:id="rId38"/>
    <p:sldId id="8790" r:id="rId39"/>
    <p:sldId id="8701" r:id="rId40"/>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16.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7.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266825"/>
            <a:ext cx="10079990" cy="2459355"/>
          </a:xfrm>
          <a:prstGeom prst="rect">
            <a:avLst/>
          </a:prstGeom>
          <a:noFill/>
          <a:ln w="9525">
            <a:noFill/>
          </a:ln>
        </p:spPr>
        <p:txBody>
          <a:bodyPr wrap="square" anchor="t">
            <a:spAutoFit/>
          </a:bodyPr>
          <a:p>
            <a:pPr marL="285750" indent="-285750" algn="just" fontAlgn="auto">
              <a:lnSpc>
                <a:spcPct val="130000"/>
              </a:lnSpc>
              <a:spcBef>
                <a:spcPts val="1000"/>
              </a:spcBef>
              <a:buFont typeface="BatangChe" panose="02030609000101010101" charset="-127"/>
              <a:buChar char="③"/>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途中跑：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途中跑是短跑中的主要段落，百米的途中跑距离为65 ～ 70 米，约占全程跑的70%。途中跑的任务是继续发挥和保持高速度到终点。在一个跑的周期中，包括后蹬与前摆、腾空、着地缓冲等动作阶段。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buFont typeface="BatangChe" panose="02030609000101010101" charset="-127"/>
              <a:buChar char="④"/>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终点跑：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终点跑是全程跑的最后一段，应尽力保持以途中跑的高速度跑过终点。终点跑包括终点线前15 ～ 20 米的最后用力和上体撞线两个阶段。终点跑的技术是保持上体前倾角度，加快两臂摆动的速度和力量，保持或发挥最大速度。在距离终点线一步时，上体急速前倾用胸部或肩部撞终点线，跑过终点后逐渐减速，切勿忽然停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8" name="图片 7"/>
          <p:cNvPicPr>
            <a:picLocks noChangeAspect="1"/>
          </p:cNvPicPr>
          <p:nvPr/>
        </p:nvPicPr>
        <p:blipFill>
          <a:blip r:embed="rId2"/>
          <a:stretch>
            <a:fillRect/>
          </a:stretch>
        </p:blipFill>
        <p:spPr>
          <a:xfrm>
            <a:off x="1322705" y="4123690"/>
            <a:ext cx="4696460" cy="1610995"/>
          </a:xfrm>
          <a:prstGeom prst="rect">
            <a:avLst/>
          </a:prstGeom>
        </p:spPr>
      </p:pic>
      <p:pic>
        <p:nvPicPr>
          <p:cNvPr id="9" name="图片 8"/>
          <p:cNvPicPr>
            <a:picLocks noChangeAspect="1"/>
          </p:cNvPicPr>
          <p:nvPr/>
        </p:nvPicPr>
        <p:blipFill>
          <a:blip r:embed="rId3"/>
          <a:stretch>
            <a:fillRect/>
          </a:stretch>
        </p:blipFill>
        <p:spPr>
          <a:xfrm>
            <a:off x="6563360" y="3934460"/>
            <a:ext cx="4772025" cy="1800225"/>
          </a:xfrm>
          <a:prstGeom prst="rect">
            <a:avLst/>
          </a:prstGeom>
        </p:spPr>
      </p:pic>
      <p:sp>
        <p:nvSpPr>
          <p:cNvPr id="10" name="文本框 9"/>
          <p:cNvSpPr txBox="1"/>
          <p:nvPr/>
        </p:nvSpPr>
        <p:spPr>
          <a:xfrm>
            <a:off x="2400935" y="5920740"/>
            <a:ext cx="2540000" cy="306705"/>
          </a:xfrm>
          <a:prstGeom prst="rect">
            <a:avLst/>
          </a:prstGeom>
          <a:noFill/>
        </p:spPr>
        <p:txBody>
          <a:bodyPr wrap="square" rtlCol="0" anchor="t">
            <a:spAutoFit/>
          </a:bodyPr>
          <a:p>
            <a:pPr algn="ctr"/>
            <a:r>
              <a:rPr lang="zh-CN" altLang="en-US" sz="1400">
                <a:solidFill>
                  <a:schemeClr val="tx1">
                    <a:lumMod val="75000"/>
                    <a:lumOff val="25000"/>
                  </a:schemeClr>
                </a:solidFill>
                <a:latin typeface="微软雅黑" panose="020B0503020204020204" charset="-122"/>
                <a:ea typeface="微软雅黑" panose="020B0503020204020204" charset="-122"/>
              </a:rPr>
              <a:t>途中跑</a:t>
            </a: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11" name="文本框 10"/>
          <p:cNvSpPr txBox="1"/>
          <p:nvPr/>
        </p:nvSpPr>
        <p:spPr>
          <a:xfrm>
            <a:off x="7679055" y="5920740"/>
            <a:ext cx="2540000" cy="306705"/>
          </a:xfrm>
          <a:prstGeom prst="rect">
            <a:avLst/>
          </a:prstGeom>
          <a:noFill/>
        </p:spPr>
        <p:txBody>
          <a:bodyPr wrap="square" rtlCol="0" anchor="t">
            <a:spAutoFit/>
          </a:bodyPr>
          <a:p>
            <a:pPr algn="ctr"/>
            <a:r>
              <a:rPr lang="zh-CN" altLang="en-US" sz="1400">
                <a:solidFill>
                  <a:schemeClr val="tx1">
                    <a:lumMod val="75000"/>
                    <a:lumOff val="25000"/>
                  </a:schemeClr>
                </a:solidFill>
                <a:latin typeface="微软雅黑" panose="020B0503020204020204" charset="-122"/>
                <a:ea typeface="微软雅黑" panose="020B0503020204020204" charset="-122"/>
              </a:rPr>
              <a:t>终点跑</a:t>
            </a: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80">
                                          <p:stCondLst>
                                            <p:cond delay="0"/>
                                          </p:stCondLst>
                                        </p:cTn>
                                        <p:tgtEl>
                                          <p:spTgt spid="5123"/>
                                        </p:tgtEl>
                                      </p:cBhvr>
                                    </p:animEffect>
                                    <p:anim calcmode="lin" valueType="num">
                                      <p:cBhvr>
                                        <p:cTn id="8"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3"/>
                                        </p:tgtEl>
                                      </p:cBhvr>
                                      <p:to x="100000" y="60000"/>
                                    </p:animScale>
                                    <p:animScale>
                                      <p:cBhvr>
                                        <p:cTn id="14" dur="166" decel="50000">
                                          <p:stCondLst>
                                            <p:cond delay="676"/>
                                          </p:stCondLst>
                                        </p:cTn>
                                        <p:tgtEl>
                                          <p:spTgt spid="5123"/>
                                        </p:tgtEl>
                                      </p:cBhvr>
                                      <p:to x="100000" y="100000"/>
                                    </p:animScale>
                                    <p:animScale>
                                      <p:cBhvr>
                                        <p:cTn id="15" dur="26">
                                          <p:stCondLst>
                                            <p:cond delay="1312"/>
                                          </p:stCondLst>
                                        </p:cTn>
                                        <p:tgtEl>
                                          <p:spTgt spid="5123"/>
                                        </p:tgtEl>
                                      </p:cBhvr>
                                      <p:to x="100000" y="80000"/>
                                    </p:animScale>
                                    <p:animScale>
                                      <p:cBhvr>
                                        <p:cTn id="16" dur="166" decel="50000">
                                          <p:stCondLst>
                                            <p:cond delay="1338"/>
                                          </p:stCondLst>
                                        </p:cTn>
                                        <p:tgtEl>
                                          <p:spTgt spid="5123"/>
                                        </p:tgtEl>
                                      </p:cBhvr>
                                      <p:to x="100000" y="100000"/>
                                    </p:animScale>
                                    <p:animScale>
                                      <p:cBhvr>
                                        <p:cTn id="17" dur="26">
                                          <p:stCondLst>
                                            <p:cond delay="1642"/>
                                          </p:stCondLst>
                                        </p:cTn>
                                        <p:tgtEl>
                                          <p:spTgt spid="5123"/>
                                        </p:tgtEl>
                                      </p:cBhvr>
                                      <p:to x="100000" y="90000"/>
                                    </p:animScale>
                                    <p:animScale>
                                      <p:cBhvr>
                                        <p:cTn id="18" dur="166" decel="50000">
                                          <p:stCondLst>
                                            <p:cond delay="1668"/>
                                          </p:stCondLst>
                                        </p:cTn>
                                        <p:tgtEl>
                                          <p:spTgt spid="5123"/>
                                        </p:tgtEl>
                                      </p:cBhvr>
                                      <p:to x="100000" y="100000"/>
                                    </p:animScale>
                                    <p:animScale>
                                      <p:cBhvr>
                                        <p:cTn id="19" dur="26">
                                          <p:stCondLst>
                                            <p:cond delay="1808"/>
                                          </p:stCondLst>
                                        </p:cTn>
                                        <p:tgtEl>
                                          <p:spTgt spid="5123"/>
                                        </p:tgtEl>
                                      </p:cBhvr>
                                      <p:to x="100000" y="95000"/>
                                    </p:animScale>
                                    <p:animScale>
                                      <p:cBhvr>
                                        <p:cTn id="20" dur="166" decel="50000">
                                          <p:stCondLst>
                                            <p:cond delay="1834"/>
                                          </p:stCondLst>
                                        </p:cTn>
                                        <p:tgtEl>
                                          <p:spTgt spid="51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93800"/>
            <a:ext cx="10079990" cy="3291840"/>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200 米和400 米跑的技术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弯道起跑和起跑后的加速跑：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为了便于加速，起跑后开始一段距离应沿着直线跑进，起跑器安装在跑道的右侧，正对弯道切点方向。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弯道跑：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进入弯道时，身体应有意识地向内倾斜，加大右侧腿和臂的摆动力量和幅度，身体应向圆心方向倾斜。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后蹬跑：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增强腿部力量，体会蹬摆技术，纠正后蹬不充分和坐着跑的缺点。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弯道途中跑练习：</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沿半径10 ～ 15 米的圆圈跑，由慢到快，体会弯道跑的技术。</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终点跑和全程跑练习：</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慢跑中做上体前倾撞线动作。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9" name="图片 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910320" y="3601720"/>
            <a:ext cx="2642870" cy="3075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233805"/>
            <a:ext cx="10079990" cy="1883410"/>
          </a:xfrm>
          <a:prstGeom prst="rect">
            <a:avLst/>
          </a:prstGeom>
          <a:noFill/>
          <a:ln w="9525">
            <a:noFill/>
          </a:ln>
        </p:spPr>
        <p:txBody>
          <a:bodyPr wrap="square" anchor="t">
            <a:spAutoFit/>
          </a:bodyPr>
          <a:p>
            <a:pPr indent="0" algn="just">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（二）中长跑</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800 ～ 10000 米的竞赛项目常称中长跑。各种跑的技术基本相同，但由于距离长短和跑的强度不同，跑的动作有不同程度的差异。当今中长跑的技术动作以一定步长和高频率跑步法为发展趋势。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buFont typeface="Wingdings" panose="05000000000000000000" charset="0"/>
              <a:buNone/>
              <a:extLst>
                <a:ext uri="{35155182-B16C-46BC-9424-99874614C6A1}">
                  <wpsdc:indentchars xmlns:wpsdc="http://www.wps.cn/officeDocument/2017/drawingmlCustomData" val="200" checksum="2036942933"/>
                </a:ext>
              </a:extLst>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中长跑的技术：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中长跑要求“站立式”，按“各就位”“鸣枪”两个口令进行。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buFont typeface="Wingdings" panose="05000000000000000000" charset="0"/>
              <a:buNone/>
              <a:extLst>
                <a:ext uri="{35155182-B16C-46BC-9424-99874614C6A1}">
                  <wpsdc:indentchars xmlns:wpsdc="http://www.wps.cn/officeDocument/2017/drawingmlCustomData" val="200" checksum="2036942933"/>
                </a:ext>
              </a:extLst>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2861310" y="3226435"/>
            <a:ext cx="6469380" cy="2905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737235" y="1821815"/>
            <a:ext cx="6922770" cy="3803650"/>
          </a:xfrm>
          <a:prstGeom prst="rect">
            <a:avLst/>
          </a:prstGeom>
          <a:noFill/>
          <a:ln w="9525">
            <a:noFill/>
          </a:ln>
        </p:spPr>
        <p:txBody>
          <a:bodyPr wrap="square" anchor="t">
            <a:spAutoFit/>
          </a:bodyPr>
          <a:p>
            <a:pPr marR="0" lvl="0" indent="0" algn="l" defTabSz="914400" rtl="0" fontAlgn="base">
              <a:lnSpc>
                <a:spcPct val="130000"/>
              </a:lnSpc>
              <a:spcBef>
                <a:spcPts val="1000"/>
              </a:spcBef>
              <a:spcAft>
                <a:spcPct val="0"/>
              </a:spcAft>
              <a:buClrTx/>
              <a:buSzTx/>
              <a:buFont typeface="Wingdings" panose="05000000000000000000" pitchFamily="2" charset="2"/>
              <a:buNone/>
              <a:defRPr/>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中长跑的练习方法</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marR="0" lvl="0" indent="-323850" algn="just" defTabSz="914400" rtl="0" fontAlgn="base">
              <a:lnSpc>
                <a:spcPct val="130000"/>
              </a:lnSpc>
              <a:spcBef>
                <a:spcPts val="1000"/>
              </a:spcBef>
              <a:spcAft>
                <a:spcPct val="0"/>
              </a:spcAft>
              <a:buClrTx/>
              <a:buSzTx/>
              <a:buFont typeface="+mj-ea"/>
              <a:buAutoNum type="circleNumDbPlain"/>
              <a:defRPr/>
            </a:pPr>
            <a:r>
              <a:rPr lang="zh-CN" altLang="en-US"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变速跑：</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a:t>
            </a:r>
            <a:r>
              <a:rPr lang="en-US" altLang="zh-CN"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80 </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米快跑 </a:t>
            </a:r>
            <a:r>
              <a:rPr lang="en-US" altLang="zh-CN"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+120 </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米慢跑）</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可由长距离到短距离地快跑和慢跑，也可以由短距离到长距离地快跑和慢跑。</a:t>
            </a:r>
            <a:endPar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647700" marR="0" lvl="0" indent="-323850" algn="just" defTabSz="914400" rtl="0" fontAlgn="base">
              <a:lnSpc>
                <a:spcPct val="130000"/>
              </a:lnSpc>
              <a:spcBef>
                <a:spcPts val="1000"/>
              </a:spcBef>
              <a:spcAft>
                <a:spcPct val="0"/>
              </a:spcAft>
              <a:buClrTx/>
              <a:buSzTx/>
              <a:buFont typeface="+mj-ea"/>
              <a:buAutoNum type="circleNumDbPlain"/>
              <a:defRPr/>
            </a:pPr>
            <a:r>
              <a:rPr lang="zh-CN" altLang="en-US"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重复跑：</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主要是发展速度和速度耐力。一般采用50米、100米、150米、200米、400米、600米、800 米反复跑。</a:t>
            </a:r>
            <a:endPar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647700" marR="0" lvl="0" indent="-323850" algn="just" defTabSz="914400" rtl="0" fontAlgn="base">
              <a:lnSpc>
                <a:spcPct val="130000"/>
              </a:lnSpc>
              <a:spcBef>
                <a:spcPts val="1000"/>
              </a:spcBef>
              <a:spcAft>
                <a:spcPct val="0"/>
              </a:spcAft>
              <a:buClrTx/>
              <a:buSzTx/>
              <a:buFont typeface="+mj-ea"/>
              <a:buAutoNum type="circleNumDbPlain"/>
              <a:defRPr/>
            </a:pPr>
            <a:r>
              <a:rPr lang="zh-CN" altLang="en-US"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定时跑：</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这种跑一般有两种形式：一是只规定跑的时间，不要求距离，主要是用来发展一般耐力和跑的能力、掌握和改进跑的技术、增强内脏器官机能；二是要求在规定时间内达到一定的距离。</a:t>
            </a:r>
            <a:endPar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647700" marR="0" lvl="0" indent="-323850" algn="just" defTabSz="914400" rtl="0" fontAlgn="base">
              <a:lnSpc>
                <a:spcPct val="130000"/>
              </a:lnSpc>
              <a:spcBef>
                <a:spcPts val="1000"/>
              </a:spcBef>
              <a:spcAft>
                <a:spcPct val="0"/>
              </a:spcAft>
              <a:buClrTx/>
              <a:buSzTx/>
              <a:buFont typeface="+mj-ea"/>
              <a:buAutoNum type="circleNumDbPlain"/>
              <a:defRPr/>
            </a:pPr>
            <a:r>
              <a:rPr lang="zh-CN" altLang="en-US"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越野跑：</a:t>
            </a:r>
            <a:r>
              <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不但是在野外进行的一个竞赛项目，而且是用于发展中长跑能力的手段。</a:t>
            </a:r>
            <a:endParaRPr lang="zh-CN" altLang="en-US"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14343" name="图片 8" descr="5.jpg"/>
          <p:cNvPicPr>
            <a:picLocks noChangeAspect="1"/>
          </p:cNvPicPr>
          <p:nvPr/>
        </p:nvPicPr>
        <p:blipFill>
          <a:blip r:embed="rId2"/>
          <a:srcRect l="25889"/>
          <a:stretch>
            <a:fillRect/>
          </a:stretch>
        </p:blipFill>
        <p:spPr>
          <a:xfrm>
            <a:off x="7840345" y="2299970"/>
            <a:ext cx="3441065" cy="30245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barn(inVertical)">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398905"/>
            <a:ext cx="10080000" cy="4554220"/>
          </a:xfrm>
          <a:prstGeom prst="rect">
            <a:avLst/>
          </a:prstGeom>
          <a:noFill/>
          <a:ln w="9525">
            <a:noFill/>
          </a:ln>
        </p:spPr>
        <p:txBody>
          <a:bodyPr wrap="square" anchor="t">
            <a:spAutoFit/>
          </a:bodyPr>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接力跑：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接力跑是田径运动中唯一以集体形式出现的竞赛项目，由于其竞争激烈，成为最具</a:t>
            </a:r>
            <a:r>
              <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吸引力和令人瞩目的项目之一。接力跑是队员之间相互配合的集体竞赛项目。接力跑成绩的好坏不仅取决于每个队员的单项成绩，而且在很大程度上取决于接力棒的传递方法和4 个接力运动员跑的次序的配合和交接棒技术的好坏。正式的接力跑比赛项目有男、女4×100 米和4×400 米接力跑。</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（1） 4×100 米接力跑技术</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720090" marR="0" lvl="0" indent="-360045" algn="just" defTabSz="914400" rtl="0" fontAlgn="base">
              <a:lnSpc>
                <a:spcPct val="150000"/>
              </a:lnSpc>
              <a:spcBef>
                <a:spcPts val="1000"/>
              </a:spcBef>
              <a:spcAft>
                <a:spcPct val="0"/>
              </a:spcAft>
              <a:buClrTx/>
              <a:buSzTx/>
              <a:buFont typeface="+mj-ea"/>
              <a:buAutoNum type="circleNumDbPlain"/>
              <a:defRPr/>
            </a:pPr>
            <a:r>
              <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持棒起跑。</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720090" marR="0" lvl="0" indent="-360045" algn="just" defTabSz="914400" rtl="0" fontAlgn="base">
              <a:lnSpc>
                <a:spcPct val="150000"/>
              </a:lnSpc>
              <a:spcBef>
                <a:spcPts val="1000"/>
              </a:spcBef>
              <a:spcAft>
                <a:spcPct val="0"/>
              </a:spcAft>
              <a:buClrTx/>
              <a:buSzTx/>
              <a:buFont typeface="+mj-ea"/>
              <a:buAutoNum type="circleNumDbPlain"/>
              <a:defRPr/>
            </a:pPr>
            <a:r>
              <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接棒队员起跑。</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720090" marR="0" lvl="0" indent="-360045" algn="just" defTabSz="914400" rtl="0" fontAlgn="base">
              <a:lnSpc>
                <a:spcPct val="150000"/>
              </a:lnSpc>
              <a:spcBef>
                <a:spcPts val="1000"/>
              </a:spcBef>
              <a:spcAft>
                <a:spcPct val="0"/>
              </a:spcAft>
              <a:buClrTx/>
              <a:buSzTx/>
              <a:buFont typeface="+mj-ea"/>
              <a:buAutoNum type="circleNumDbPlain"/>
              <a:defRPr/>
            </a:pPr>
            <a:r>
              <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接力跑传、接棒方法。</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720090" marR="0" lvl="0" indent="-360045" algn="just" defTabSz="914400" rtl="0" fontAlgn="base">
              <a:lnSpc>
                <a:spcPct val="150000"/>
              </a:lnSpc>
              <a:spcBef>
                <a:spcPts val="1000"/>
              </a:spcBef>
              <a:spcAft>
                <a:spcPct val="0"/>
              </a:spcAft>
              <a:buClrTx/>
              <a:buSzTx/>
              <a:buFont typeface="+mj-ea"/>
              <a:buAutoNum type="circleNumDbPlain"/>
              <a:defRPr/>
            </a:pPr>
            <a:r>
              <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传、接棒的位置。</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a:p>
            <a:pPr marL="720090" marR="0" lvl="0" indent="-360045" algn="just" defTabSz="914400" rtl="0" fontAlgn="base">
              <a:lnSpc>
                <a:spcPct val="150000"/>
              </a:lnSpc>
              <a:spcBef>
                <a:spcPts val="1000"/>
              </a:spcBef>
              <a:spcAft>
                <a:spcPct val="0"/>
              </a:spcAft>
              <a:buClrTx/>
              <a:buSzTx/>
              <a:buFont typeface="+mj-ea"/>
              <a:buAutoNum type="circleNumDbPlain"/>
              <a:defRPr/>
            </a:pPr>
            <a:r>
              <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接力队员的分配。</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p:txBody>
      </p:sp>
      <p:grpSp>
        <p:nvGrpSpPr>
          <p:cNvPr id="4" name="组合 3"/>
          <p:cNvGrpSpPr/>
          <p:nvPr/>
        </p:nvGrpSpPr>
        <p:grpSpPr>
          <a:xfrm>
            <a:off x="5938520" y="2900045"/>
            <a:ext cx="4447540" cy="3491230"/>
            <a:chOff x="8346" y="4465"/>
            <a:chExt cx="7004" cy="5498"/>
          </a:xfrm>
        </p:grpSpPr>
        <p:pic>
          <p:nvPicPr>
            <p:cNvPr id="2" name="图片 1"/>
            <p:cNvPicPr>
              <a:picLocks noChangeAspect="1"/>
            </p:cNvPicPr>
            <p:nvPr/>
          </p:nvPicPr>
          <p:blipFill>
            <a:blip r:embed="rId2"/>
            <a:stretch>
              <a:fillRect/>
            </a:stretch>
          </p:blipFill>
          <p:spPr>
            <a:xfrm>
              <a:off x="8346" y="4465"/>
              <a:ext cx="7004" cy="2705"/>
            </a:xfrm>
            <a:prstGeom prst="rect">
              <a:avLst/>
            </a:prstGeom>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541" y="7181"/>
              <a:ext cx="6615" cy="278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242695"/>
            <a:ext cx="10080000" cy="3189605"/>
          </a:xfrm>
          <a:prstGeom prst="rect">
            <a:avLst/>
          </a:prstGeom>
          <a:noFill/>
          <a:ln w="9525">
            <a:noFill/>
          </a:ln>
        </p:spPr>
        <p:txBody>
          <a:bodyPr wrap="square" anchor="t">
            <a:spAutoFit/>
          </a:bodyPr>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a:t>
            </a:r>
            <a:r>
              <a:rPr lang="en-US"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2</a:t>
            </a:r>
            <a:r>
              <a:rPr sz="1600" b="1"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rPr>
              <a:t>）</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4×400 米接力跑技术：</a:t>
            </a:r>
            <a:r>
              <a:rPr sz="1600" dirty="0">
                <a:solidFill>
                  <a:srgbClr val="545454"/>
                </a:solidFill>
                <a:uFillTx/>
                <a:latin typeface="微软雅黑" panose="020B0503020204020204" charset="-122"/>
                <a:ea typeface="微软雅黑" panose="020B0503020204020204" charset="-122"/>
                <a:sym typeface="微软雅黑" panose="020B0503020204020204" charset="-122"/>
              </a:rPr>
              <a:t>4×400 米接力跑时，跑速在最后阶段明显降低，所以传、接棒技术比较简单。接棒队员一般采用站立式起跑，根据传棒队员最后的跑速，确定各自起跑时机。</a:t>
            </a:r>
            <a:endParaRPr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lang="en-US" sz="1600" b="1" dirty="0">
                <a:solidFill>
                  <a:srgbClr val="545454"/>
                </a:solidFill>
                <a:uFillTx/>
                <a:latin typeface="微软雅黑" panose="020B0503020204020204" charset="-122"/>
                <a:ea typeface="微软雅黑" panose="020B0503020204020204" charset="-122"/>
                <a:sym typeface="微软雅黑" panose="020B0503020204020204" charset="-122"/>
              </a:rPr>
              <a:t>4</a:t>
            </a:r>
            <a:r>
              <a:rPr sz="1600" b="1" dirty="0">
                <a:solidFill>
                  <a:srgbClr val="545454"/>
                </a:solidFill>
                <a:uFillTx/>
                <a:latin typeface="微软雅黑" panose="020B0503020204020204" charset="-122"/>
                <a:ea typeface="微软雅黑" panose="020B0503020204020204" charset="-122"/>
                <a:sym typeface="微软雅黑" panose="020B0503020204020204" charset="-122"/>
              </a:rPr>
              <a:t>. 接力跑练习方法</a:t>
            </a:r>
            <a:endParaRPr sz="1600" b="1" dirty="0">
              <a:solidFill>
                <a:srgbClr val="545454"/>
              </a:solidFill>
              <a:uFillTx/>
              <a:latin typeface="微软雅黑" panose="020B0503020204020204" charset="-122"/>
              <a:ea typeface="微软雅黑" panose="020B0503020204020204" charset="-122"/>
              <a:sym typeface="微软雅黑" panose="020B0503020204020204" charset="-122"/>
            </a:endParaRPr>
          </a:p>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sz="1600" dirty="0">
                <a:solidFill>
                  <a:srgbClr val="545454"/>
                </a:solidFill>
                <a:uFillTx/>
                <a:latin typeface="微软雅黑" panose="020B0503020204020204" charset="-122"/>
                <a:ea typeface="微软雅黑" panose="020B0503020204020204" charset="-122"/>
                <a:sym typeface="微软雅黑" panose="020B0503020204020204" charset="-122"/>
              </a:rPr>
              <a:t>（1）传、接棒技术练习方法</a:t>
            </a:r>
            <a:endParaRPr sz="1600" b="1" dirty="0">
              <a:solidFill>
                <a:srgbClr val="545454"/>
              </a:solidFill>
              <a:uFillTx/>
              <a:latin typeface="微软雅黑" panose="020B0503020204020204" charset="-122"/>
              <a:ea typeface="微软雅黑" panose="020B0503020204020204" charset="-122"/>
              <a:sym typeface="微软雅黑" panose="020B0503020204020204" charset="-122"/>
            </a:endParaRPr>
          </a:p>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sz="1600" dirty="0">
                <a:solidFill>
                  <a:srgbClr val="545454"/>
                </a:solidFill>
                <a:uFillTx/>
                <a:latin typeface="微软雅黑" panose="020B0503020204020204" charset="-122"/>
                <a:ea typeface="微软雅黑" panose="020B0503020204020204" charset="-122"/>
                <a:sym typeface="微软雅黑" panose="020B0503020204020204" charset="-122"/>
              </a:rPr>
              <a:t>（2）在接力区内完成传、接棒技术的练习</a:t>
            </a:r>
            <a:endParaRPr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R="0" lvl="0" indent="0" algn="l" defTabSz="914400" rtl="0" fontAlgn="base">
              <a:lnSpc>
                <a:spcPct val="150000"/>
              </a:lnSpc>
              <a:spcBef>
                <a:spcPts val="1000"/>
              </a:spcBef>
              <a:spcAft>
                <a:spcPct val="0"/>
              </a:spcAft>
              <a:buClrTx/>
              <a:buSzTx/>
              <a:buFont typeface="Wingdings" panose="05000000000000000000" pitchFamily="2" charset="2"/>
              <a:buNone/>
              <a:defRPr/>
            </a:pPr>
            <a:r>
              <a:rPr sz="1600" b="1" dirty="0">
                <a:solidFill>
                  <a:srgbClr val="545454"/>
                </a:solidFill>
                <a:uFillTx/>
                <a:latin typeface="微软雅黑" panose="020B0503020204020204" charset="-122"/>
                <a:ea typeface="微软雅黑" panose="020B0503020204020204" charset="-122"/>
                <a:sym typeface="微软雅黑" panose="020B0503020204020204" charset="-122"/>
              </a:rPr>
              <a:t>5. 跨栏跑</a:t>
            </a:r>
            <a:r>
              <a:rPr lang="zh-CN" sz="1600" b="1" dirty="0">
                <a:solidFill>
                  <a:srgbClr val="545454"/>
                </a:solidFill>
                <a:uFillTx/>
                <a:latin typeface="微软雅黑" panose="020B0503020204020204" charset="-122"/>
                <a:ea typeface="微软雅黑" panose="020B0503020204020204" charset="-122"/>
                <a:sym typeface="微软雅黑" panose="020B0503020204020204" charset="-122"/>
              </a:rPr>
              <a:t>：</a:t>
            </a:r>
            <a:r>
              <a:rPr sz="1600" dirty="0">
                <a:solidFill>
                  <a:srgbClr val="545454"/>
                </a:solidFill>
                <a:uFillTx/>
                <a:latin typeface="微软雅黑" panose="020B0503020204020204" charset="-122"/>
                <a:ea typeface="微软雅黑" panose="020B0503020204020204" charset="-122"/>
                <a:sym typeface="微软雅黑" panose="020B0503020204020204" charset="-122"/>
              </a:rPr>
              <a:t>是在快速跑进过程中，依次跨过一定数量和高度的栏架的短距离径赛项目，也是田径运动技术中比较复杂、节奏性很强、锻炼价值较高的短距离竞赛项目。</a:t>
            </a:r>
            <a:endParaRPr sz="1600" noProof="0" dirty="0">
              <a:ln>
                <a:noFill/>
              </a:ln>
              <a:solidFill>
                <a:srgbClr val="545454"/>
              </a:solidFill>
              <a:effectLst/>
              <a:uLnTx/>
              <a:uFillTx/>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2"/>
          <a:stretch>
            <a:fillRect/>
          </a:stretch>
        </p:blipFill>
        <p:spPr>
          <a:xfrm>
            <a:off x="2611120" y="4647565"/>
            <a:ext cx="7658100" cy="1638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14095" y="2433320"/>
            <a:ext cx="5679440" cy="262699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（一）跳远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跳远是人体通过一定距离的助跑获得较大的水平速度后，利用快速起跳产生垂直速度，使人体腾空跃起后落在沙坑的一项体育运动。参加这项运动的锻炼，能够提高人的速度、力量素质及身体协调性。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跳远的完整技术由助跑、起跳、腾空、落地四个部分组成。</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12014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二、跳跃</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a:clrChange>
              <a:clrFrom>
                <a:srgbClr val="F7F7F7">
                  <a:alpha val="100000"/>
                </a:srgbClr>
              </a:clrFrom>
              <a:clrTo>
                <a:srgbClr val="F7F7F7">
                  <a:alpha val="100000"/>
                  <a:alpha val="0"/>
                </a:srgbClr>
              </a:clrTo>
            </a:clrChange>
          </a:blip>
          <a:stretch>
            <a:fillRect/>
          </a:stretch>
        </p:blipFill>
        <p:spPr>
          <a:xfrm>
            <a:off x="6911975" y="1701800"/>
            <a:ext cx="4419600" cy="441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17415" name="矩形 18"/>
          <p:cNvSpPr/>
          <p:nvPr/>
        </p:nvSpPr>
        <p:spPr>
          <a:xfrm>
            <a:off x="1066165" y="1115695"/>
            <a:ext cx="10080000" cy="3162935"/>
          </a:xfrm>
          <a:prstGeom prst="rect">
            <a:avLst/>
          </a:prstGeom>
          <a:noFill/>
          <a:ln w="9525" cap="flat" cmpd="sng">
            <a:noFill/>
            <a:prstDash val="dash"/>
            <a:miter/>
            <a:headEnd type="none" w="med" len="med"/>
            <a:tailEnd type="none" w="med" len="med"/>
          </a:ln>
        </p:spPr>
        <p:txBody>
          <a:bodyPr wrap="square">
            <a:spAutoFit/>
          </a:bodyPr>
          <a:p>
            <a:pPr marL="342900" indent="-342900">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助跑：</a:t>
            </a:r>
            <a:r>
              <a:rPr sz="1600" spc="100" dirty="0">
                <a:solidFill>
                  <a:srgbClr val="545454"/>
                </a:solidFill>
                <a:uFillTx/>
                <a:latin typeface="微软雅黑" panose="020B0503020204020204" charset="-122"/>
                <a:ea typeface="微软雅黑" panose="020B0503020204020204" charset="-122"/>
                <a:sym typeface="微软雅黑" panose="020B0503020204020204" charset="-122"/>
              </a:rPr>
              <a:t>助跑距离一般为男子35 ～ 45 米，女子30 ～ 35 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en-US" altLang="zh-CN"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起跳：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起跳时，应充分利用助跑所获得的速度，在较短的时间内创造尽可能大的腾起初速度和适宜的腾起角。起跳动作是从助跑最后一步摆动腿后蹬开始，至起跳腿蹬离地面结束。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腾空：</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 </a:t>
            </a:r>
            <a:r>
              <a:rPr sz="1600" spc="100" dirty="0">
                <a:solidFill>
                  <a:srgbClr val="545454"/>
                </a:solidFill>
                <a:uFillTx/>
                <a:latin typeface="微软雅黑" panose="020B0503020204020204" charset="-122"/>
                <a:ea typeface="微软雅黑" panose="020B0503020204020204" charset="-122"/>
                <a:sym typeface="微软雅黑" panose="020B0503020204020204" charset="-122"/>
              </a:rPr>
              <a:t>正确的腾空姿势应是上体正直，摆动腿保持起跳时的前摆，起跳腿自然弯曲留在体后。按空中不同的运动姿势分为蹲踞式、挺身式和走步式。</a:t>
            </a:r>
            <a:endParaRPr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2900" indent="-342900">
              <a:lnSpc>
                <a:spcPct val="130000"/>
              </a:lnSpc>
              <a:spcBef>
                <a:spcPts val="500"/>
              </a:spcBef>
              <a:buFont typeface="+mj-lt"/>
              <a:buAutoNum type="arabicPeriod"/>
            </a:pPr>
            <a:r>
              <a:rPr lang="zh-CN" sz="1600" b="1" spc="100" dirty="0">
                <a:solidFill>
                  <a:srgbClr val="545454"/>
                </a:solidFill>
                <a:uFillTx/>
                <a:latin typeface="微软雅黑" panose="020B0503020204020204" charset="-122"/>
                <a:ea typeface="微软雅黑" panose="020B0503020204020204" charset="-122"/>
                <a:sym typeface="微软雅黑" panose="020B0503020204020204" charset="-122"/>
              </a:rPr>
              <a:t>落地：</a:t>
            </a:r>
            <a:r>
              <a:rPr sz="1600" spc="100" dirty="0">
                <a:solidFill>
                  <a:srgbClr val="545454"/>
                </a:solidFill>
                <a:uFillTx/>
                <a:latin typeface="微软雅黑" panose="020B0503020204020204" charset="-122"/>
                <a:ea typeface="微软雅黑" panose="020B0503020204020204" charset="-122"/>
                <a:sym typeface="微软雅黑" panose="020B0503020204020204" charset="-122"/>
              </a:rPr>
              <a:t>正确的落地动作有利于跳远成绩的提高并能防止伤害事故。完成腾空动作后，落地前两腿尽可能向前高抬和伸直，上体适当前倾。即将落地时，膝关节迅速弯曲，脚尖自然勾起，小腿前伸，两臂屈肘积极向前摆动，脚跟触及沙面后，两腿迅速屈膝缓冲，髋部积极前移，身体向前或向侧倾倒，移过支撑点，安全完成落地。</a:t>
            </a:r>
            <a:endParaRPr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6543675" y="4508500"/>
            <a:ext cx="4346575" cy="1649730"/>
          </a:xfrm>
          <a:prstGeom prst="rect">
            <a:avLst/>
          </a:prstGeom>
        </p:spPr>
      </p:pic>
      <p:pic>
        <p:nvPicPr>
          <p:cNvPr id="5" name="图片 4"/>
          <p:cNvPicPr>
            <a:picLocks noChangeAspect="1"/>
          </p:cNvPicPr>
          <p:nvPr/>
        </p:nvPicPr>
        <p:blipFill>
          <a:blip r:embed="rId3"/>
          <a:stretch>
            <a:fillRect/>
          </a:stretch>
        </p:blipFill>
        <p:spPr>
          <a:xfrm>
            <a:off x="1131570" y="4685030"/>
            <a:ext cx="4929505" cy="1473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fade">
                                      <p:cBhvr>
                                        <p:cTn id="7" dur="1000"/>
                                        <p:tgtEl>
                                          <p:spTgt spid="17415"/>
                                        </p:tgtEl>
                                      </p:cBhvr>
                                    </p:animEffect>
                                    <p:anim calcmode="lin" valueType="num">
                                      <p:cBhvr>
                                        <p:cTn id="8" dur="1000" fill="hold"/>
                                        <p:tgtEl>
                                          <p:spTgt spid="17415"/>
                                        </p:tgtEl>
                                        <p:attrNameLst>
                                          <p:attrName>ppt_x</p:attrName>
                                        </p:attrNameLst>
                                      </p:cBhvr>
                                      <p:tavLst>
                                        <p:tav tm="0">
                                          <p:val>
                                            <p:strVal val="#ppt_x"/>
                                          </p:val>
                                        </p:tav>
                                        <p:tav tm="100000">
                                          <p:val>
                                            <p:strVal val="#ppt_x"/>
                                          </p:val>
                                        </p:tav>
                                      </p:tavLst>
                                    </p:anim>
                                    <p:anim calcmode="lin" valueType="num">
                                      <p:cBhvr>
                                        <p:cTn id="9" dur="900" decel="100000" fill="hold"/>
                                        <p:tgtEl>
                                          <p:spTgt spid="1741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4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2" name="表格 16"/>
          <p:cNvGraphicFramePr>
            <a:graphicFrameLocks noGrp="1"/>
          </p:cNvGraphicFramePr>
          <p:nvPr/>
        </p:nvGraphicFramePr>
        <p:xfrm>
          <a:off x="908685" y="2172970"/>
          <a:ext cx="10363835" cy="3686175"/>
        </p:xfrm>
        <a:graphic>
          <a:graphicData uri="http://schemas.openxmlformats.org/drawingml/2006/table">
            <a:tbl>
              <a:tblPr/>
              <a:tblGrid>
                <a:gridCol w="1901825"/>
                <a:gridCol w="3739515"/>
                <a:gridCol w="4722495"/>
              </a:tblGrid>
              <a:tr h="48577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charset="-122"/>
                          <a:ea typeface="微软雅黑" panose="020B0503020204020204" charset="-122"/>
                          <a:cs typeface="+mn-cs"/>
                          <a:sym typeface="微软雅黑" panose="020B0503020204020204" charset="-122"/>
                        </a:rPr>
                        <a:t>动作</a:t>
                      </a:r>
                      <a:endParaRPr kumimoji="0" lang="en-US" altLang="en-US" sz="1800" b="1" i="0" u="none" strike="noStrike" kern="1200" cap="none" normalizeH="0" baseline="0" dirty="0" smtClean="0">
                        <a:ln>
                          <a:noFill/>
                        </a:ln>
                        <a:solidFill>
                          <a:srgbClr val="FFFFFF"/>
                        </a:solidFill>
                        <a:effectLst/>
                        <a:latin typeface="微软雅黑" panose="020B0503020204020204" charset="-122"/>
                        <a:ea typeface="微软雅黑" panose="020B0503020204020204" charset="-122"/>
                        <a:cs typeface="+mn-cs"/>
                        <a:sym typeface="微软雅黑" panose="020B050302020402020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rPr>
                        <a:t>易犯错误</a:t>
                      </a:r>
                      <a:endParaRPr kumimoji="0" lang="zh-CN" altLang="en-US" sz="18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rPr>
                        <a:t>纠正方法</a:t>
                      </a:r>
                      <a:endParaRPr kumimoji="0" lang="zh-CN" altLang="en-US" sz="18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rPr>
                        <a:t>助跑</a:t>
                      </a:r>
                      <a:endPar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rPr>
                        <a:t>不能发挥正常跑速；最后助跑身体前倾过大；步点不准，步长不均。</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反复跑 </a:t>
                      </a:r>
                      <a:r>
                        <a:rPr kumimoji="0" lang="en-US" altLang="zh-CN"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30 </a:t>
                      </a: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en-US" altLang="zh-CN"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40 </a:t>
                      </a: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米，按助跑节奏跑，体会跑的速度感觉；按标志练习助跑，在教师指导下调整助跑距离。</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rPr>
                        <a:t>起跳</a:t>
                      </a:r>
                      <a:endPar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rPr>
                        <a:t>踏板不准；助跑起跳不连贯；蹬伸不充分；上下肢动作不协调。</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调整助跑距离，改进起跳腿上板技术，多做助跑 </a:t>
                      </a:r>
                      <a:r>
                        <a:rPr kumimoji="0" lang="en-US" altLang="zh-CN"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3 </a:t>
                      </a: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en-US" altLang="zh-CN"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4 </a:t>
                      </a: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步的起跳练习；发展弹跳力；反复模仿起跳的练习，做到熟练，准确。</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rPr>
                        <a:t>腾空</a:t>
                      </a:r>
                      <a:endPar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rPr>
                        <a:t>摆动腿放不下来；展体不充分；上、下肢动作配合不好。</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rPr>
                        <a:t>利用单杠等器材，悬垂并模仿放摆动腿动作；发展腰背肌力量。</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rPr>
                        <a:t>落地</a:t>
                      </a:r>
                      <a:endParaRPr kumimoji="0" lang="zh-CN" altLang="en-US" sz="1600" b="1" i="0" u="none" strike="noStrike" cap="none" normalizeH="0" baseline="0" dirty="0" smtClean="0">
                        <a:ln>
                          <a:noFill/>
                        </a:ln>
                        <a:solidFill>
                          <a:srgbClr val="FFFFFF"/>
                        </a:solidFill>
                        <a:effectLst/>
                        <a:latin typeface="微软雅黑" panose="020B0503020204020204" charset="-122"/>
                        <a:ea typeface="微软雅黑" panose="020B050302020402020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rPr>
                        <a:t>身体向前栽或向后坐；落地时两脚前后距离大；摆臂配合不好。</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marL="0" marR="0" lvl="0" indent="0" algn="just" defTabSz="914400" rtl="0" eaLnBrk="1" fontAlgn="base" latinLnBrk="0" hangingPunct="1">
                        <a:lnSpc>
                          <a:spcPct val="130000"/>
                        </a:lnSpc>
                        <a:spcBef>
                          <a:spcPct val="0"/>
                        </a:spcBef>
                        <a:spcAft>
                          <a:spcPct val="0"/>
                        </a:spcAft>
                        <a:buClrTx/>
                        <a:buSzTx/>
                        <a:buFontTx/>
                        <a:buNone/>
                      </a:pPr>
                      <a:r>
                        <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rPr>
                        <a:t>控制落地时的小腿动作，直膝伸小腿落沙坑或脚伸向沙坑中的标志物；维持落地前身体姿势的平稳，两腿并拢，前伸落沙坑屈膝缓冲。</a:t>
                      </a:r>
                      <a:endParaRPr kumimoji="0" lang="zh-CN" altLang="en-US" sz="1400" b="0" i="0" spc="100" baseline="0" dirty="0" smtClean="0">
                        <a:ln>
                          <a:noFill/>
                        </a:ln>
                        <a:solidFill>
                          <a:srgbClr val="595959"/>
                        </a:solidFill>
                        <a:effectLst/>
                        <a:uFillTx/>
                        <a:latin typeface="微软雅黑" panose="020B0503020204020204" charset="-122"/>
                        <a:ea typeface="微软雅黑" panose="020B0503020204020204" charset="-122"/>
                        <a:sym typeface="微软雅黑" panose="020B050302020402020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bl>
          </a:graphicData>
        </a:graphic>
      </p:graphicFrame>
      <p:sp>
        <p:nvSpPr>
          <p:cNvPr id="18462" name="矩形 4"/>
          <p:cNvSpPr/>
          <p:nvPr/>
        </p:nvSpPr>
        <p:spPr>
          <a:xfrm>
            <a:off x="1085850" y="1220788"/>
            <a:ext cx="2697480" cy="368300"/>
          </a:xfrm>
          <a:prstGeom prst="rect">
            <a:avLst/>
          </a:prstGeom>
          <a:noFill/>
          <a:ln w="9525">
            <a:noFill/>
          </a:ln>
        </p:spPr>
        <p:txBody>
          <a:bodyPr wrap="none">
            <a:spAutoFit/>
          </a:bodyPr>
          <a:p>
            <a:r>
              <a:rPr lang="zh-CN" altLang="en-US" b="1" dirty="0">
                <a:solidFill>
                  <a:srgbClr val="595959"/>
                </a:solidFill>
                <a:latin typeface="微软雅黑" panose="020B0503020204020204" charset="-122"/>
                <a:ea typeface="微软雅黑" panose="020B0503020204020204" charset="-122"/>
                <a:sym typeface="微软雅黑" panose="020B0503020204020204" charset="-122"/>
              </a:rPr>
              <a:t>易犯错误与指导纠正方法</a:t>
            </a:r>
            <a:endParaRPr lang="zh-CN" altLang="en-US" b="1" dirty="0">
              <a:solidFill>
                <a:srgbClr val="595959"/>
              </a:solidFill>
              <a:latin typeface="微软雅黑" panose="020B0503020204020204" charset="-122"/>
              <a:ea typeface="微软雅黑" panose="020B0503020204020204" charset="-122"/>
              <a:sym typeface="微软雅黑" panose="020B0503020204020204" charset="-122"/>
            </a:endParaRPr>
          </a:p>
        </p:txBody>
      </p:sp>
      <p:grpSp>
        <p:nvGrpSpPr>
          <p:cNvPr id="18463" name="组合 29"/>
          <p:cNvGrpSpPr/>
          <p:nvPr/>
        </p:nvGrpSpPr>
        <p:grpSpPr>
          <a:xfrm>
            <a:off x="1036638" y="1651000"/>
            <a:ext cx="3271837" cy="63500"/>
            <a:chOff x="0" y="0"/>
            <a:chExt cx="3627679" cy="72000"/>
          </a:xfrm>
        </p:grpSpPr>
        <p:sp>
          <p:nvSpPr>
            <p:cNvPr id="1846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8465" name="矩形 27"/>
            <p:cNvSpPr/>
            <p:nvPr/>
          </p:nvSpPr>
          <p:spPr>
            <a:xfrm>
              <a:off x="0" y="0"/>
              <a:ext cx="72000" cy="72000"/>
            </a:xfrm>
            <a:prstGeom prst="rect">
              <a:avLst/>
            </a:prstGeom>
            <a:solidFill>
              <a:srgbClr val="FF9300"/>
            </a:solidFill>
            <a:ln w="12700">
              <a:noFill/>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916940" y="1906270"/>
            <a:ext cx="4387850" cy="333184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（二）三级跳远</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助跑的任务是获得最快的助跑速度和准确地踏上起跳板，并为第一跳的起跳做好充分准备。</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第一跳（单脚跳）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第二跳（跨步跳）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第三跳（跳跃）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三级跳远的练习方法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5304790" y="2061210"/>
            <a:ext cx="5997575" cy="3562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14425" y="2585720"/>
            <a:ext cx="5977255" cy="198691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（三）跳高</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助跑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快速助跑是背越式跳高技术的特点之一。为了利用助跑的速度提高起跳的效果，背越式跳高的助跑距离较长，且采用更接近于普通跑的跑法。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背越式跳高的助跑分为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直线助跑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弧线助跑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两个阶段。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7185660" y="1797050"/>
            <a:ext cx="3619500" cy="3952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0402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329055"/>
            <a:ext cx="10080000" cy="2069465"/>
          </a:xfrm>
          <a:prstGeom prst="rect">
            <a:avLst/>
          </a:prstGeom>
          <a:noFill/>
          <a:ln w="9525">
            <a:noFill/>
          </a:ln>
        </p:spPr>
        <p:txBody>
          <a:bodyPr wrap="square" anchor="t">
            <a:spAutoFit/>
          </a:bodyPr>
          <a:p>
            <a:pPr indent="0" algn="just" fontAlgn="auto">
              <a:lnSpc>
                <a:spcPct val="14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起跳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点距横杆垂直面约为50 ～ 80 厘米，起跳脚顺弧线的切线方向稍外展，用脚跟外侧着地，着地后迅速滚动至全脚掌踏上起跳点，同时摆动腿积极屈膝内扣，向异侧肩上方摆动，并带动髋部内转动。当身体重心移至起跳腿上方时，身体由倾斜转为正直，起跳腿快速向上蹬伸完成起跳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过杆和落地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4. 背越式跳高的练习方法：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学习和掌握起跳技术的主要练习方法。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939165" y="4104005"/>
            <a:ext cx="5852795" cy="1851660"/>
          </a:xfrm>
          <a:prstGeom prst="rect">
            <a:avLst/>
          </a:prstGeom>
        </p:spPr>
      </p:pic>
      <p:pic>
        <p:nvPicPr>
          <p:cNvPr id="4" name="图片 3"/>
          <p:cNvPicPr>
            <a:picLocks noChangeAspect="1"/>
          </p:cNvPicPr>
          <p:nvPr/>
        </p:nvPicPr>
        <p:blipFill>
          <a:blip r:embed="rId3"/>
          <a:stretch>
            <a:fillRect/>
          </a:stretch>
        </p:blipFill>
        <p:spPr>
          <a:xfrm>
            <a:off x="7367905" y="3790950"/>
            <a:ext cx="3710940" cy="216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2866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三、投掷</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9" name="矩形 8"/>
          <p:cNvSpPr/>
          <p:nvPr/>
        </p:nvSpPr>
        <p:spPr>
          <a:xfrm>
            <a:off x="784860" y="2421890"/>
            <a:ext cx="2617788" cy="1678305"/>
          </a:xfrm>
          <a:prstGeom prst="rect">
            <a:avLst/>
          </a:prstGeom>
        </p:spPr>
        <p:txBody>
          <a:bodyPr>
            <a:spAutoFit/>
          </a:bodyPr>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（一）握球和持球：</a:t>
            </a:r>
            <a:r>
              <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五指自然分开，把铅球放在食指、中指和无名指的指根上。握好球后，屈肘把球放在肩上锁骨窝处，低贴于颈部，手稍外转，掌心向前，肘低于肩。</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0" name="矩形 9"/>
          <p:cNvSpPr/>
          <p:nvPr/>
        </p:nvSpPr>
        <p:spPr>
          <a:xfrm>
            <a:off x="868998" y="4312603"/>
            <a:ext cx="2617788" cy="1197610"/>
          </a:xfrm>
          <a:prstGeom prst="rect">
            <a:avLst/>
          </a:prstGeom>
        </p:spPr>
        <p:txBody>
          <a:bodyPr>
            <a:spAutoFit/>
          </a:bodyPr>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16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（二）预备姿势（以右手为例）</a:t>
            </a:r>
            <a:r>
              <a:rPr lang="en-US" altLang="zh-CN" sz="16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1600" b="1"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1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（1）高姿势</a:t>
            </a:r>
            <a:endParaRPr lang="zh-CN" altLang="en-US" sz="14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1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（2）低姿势</a:t>
            </a:r>
            <a:endParaRPr lang="zh-CN" altLang="en-US" sz="14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1" name="矩形 10"/>
          <p:cNvSpPr/>
          <p:nvPr/>
        </p:nvSpPr>
        <p:spPr>
          <a:xfrm>
            <a:off x="8517890" y="2513965"/>
            <a:ext cx="2948940" cy="902970"/>
          </a:xfrm>
          <a:prstGeom prst="rect">
            <a:avLst/>
          </a:prstGeom>
        </p:spPr>
        <p:txBody>
          <a:bodyPr wrap="square">
            <a:spAutoFit/>
          </a:bodyP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（三）滑步：</a:t>
            </a:r>
            <a:r>
              <a:rPr kumimoji="0" lang="zh-CN" altLang="en-US" sz="1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滑步前可先做1 ～ 2 次预摆，</a:t>
            </a:r>
            <a:r>
              <a:rPr lang="zh-CN" altLang="en-US" sz="1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滑步：侧向滑步；背向滑步。</a:t>
            </a:r>
            <a:endParaRPr kumimoji="0" lang="zh-CN" altLang="en-US" sz="1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3" name="矩形 12"/>
          <p:cNvSpPr/>
          <p:nvPr/>
        </p:nvSpPr>
        <p:spPr>
          <a:xfrm>
            <a:off x="8601710" y="4903153"/>
            <a:ext cx="3030538" cy="644525"/>
          </a:xfrm>
          <a:prstGeom prst="rect">
            <a:avLst/>
          </a:prstGeom>
        </p:spPr>
        <p:txBody>
          <a:bodyPr>
            <a:spAutoFit/>
          </a:bodyPr>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（四）最后用力：</a:t>
            </a:r>
            <a:r>
              <a:rPr kumimoji="0" lang="zh-CN" altLang="en-US" sz="1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从右髋部发力，然后扩大到下肢和上体。</a:t>
            </a:r>
            <a:endParaRPr kumimoji="0" lang="zh-CN" altLang="en-US" sz="1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2" name="图片 1"/>
          <p:cNvPicPr>
            <a:picLocks noChangeAspect="1"/>
          </p:cNvPicPr>
          <p:nvPr/>
        </p:nvPicPr>
        <p:blipFill>
          <a:blip r:embed="rId2"/>
          <a:stretch>
            <a:fillRect/>
          </a:stretch>
        </p:blipFill>
        <p:spPr>
          <a:xfrm>
            <a:off x="3856990" y="2301240"/>
            <a:ext cx="4190365" cy="3518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2866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139825" y="1226185"/>
            <a:ext cx="10080000" cy="4805045"/>
          </a:xfrm>
          <a:prstGeom prst="rect">
            <a:avLst/>
          </a:prstGeom>
          <a:noFill/>
          <a:ln w="9525">
            <a:noFill/>
          </a:ln>
        </p:spPr>
        <p:txBody>
          <a:bodyPr wrap="square" anchor="t">
            <a:spAutoFit/>
          </a:bodyPr>
          <a:p>
            <a:pPr indent="-360045" algn="just" fontAlgn="auto">
              <a:lnSpc>
                <a:spcPct val="130000"/>
              </a:lnSpc>
              <a:spcBef>
                <a:spcPts val="10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（五）推铅球的练习方法</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（1）托球，持球，向下拨球，向上推球。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（2）原地正面向前上方推球，成“满弓”姿势推球。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（3）持球或徒手，做原地推球的预备姿势。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（4）持球或徒手，做滑步前的预摆、俯身屈膝动作。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（5）持球或徒手，屈膝俯身，做原地弓箭步交换跳动作或向后做单腿跳进动作。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（6）屈膝俯身，两手扶栏杆（低于肩处），做左腿向后伸摆和右腿相继蹬伸的摆、蹬动作。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（7）持球或徒手，做滑步后迅速蹬转右腿、右髋和送髋的动作。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（8）持球或徒手，侧对投掷方向站立，做原地推铅球的预备姿势，然后左脚离地，右脚向投掷方向连续侧跳。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（9）滑步推铅球，整个动作要连续加速，动作幅度要大，工作距离要长，用力顺序要正确。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7816850" y="1382395"/>
            <a:ext cx="3038475" cy="2143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900" decel="100000" fill="hold"/>
                                        <p:tgtEl>
                                          <p:spTgt spid="51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19461" name="矩形 7"/>
          <p:cNvSpPr/>
          <p:nvPr/>
        </p:nvSpPr>
        <p:spPr>
          <a:xfrm>
            <a:off x="967740" y="2295525"/>
            <a:ext cx="5783580" cy="316357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（一）奔跑场地、器材简介</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circleNumDbPlai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标准的径赛场地为400 米半圆式田径场，其跑道由两段相等并平行的直段和两段半圆弯道组成，半圆的外沿直径为36.5 米。</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circleNumDbPlai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分道宽最小为1.222 米，最大为1.25 米。分道线宽5 厘米，右侧分道线包括在本条跑道之内。</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circleNumDbPlai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径赛的距离应以从起跑线的后沿到终点线的后沿为准。</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circleNumDbPlai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正式大型田径比赛由大会提供符合规定的起跑线。</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一、奔跑</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rcRect l="14434" b="5730"/>
          <a:stretch>
            <a:fillRect/>
          </a:stretch>
        </p:blipFill>
        <p:spPr>
          <a:xfrm>
            <a:off x="6980555" y="2163445"/>
            <a:ext cx="4400550" cy="3259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fade">
                                      <p:cBhvr>
                                        <p:cTn id="7" dur="1000"/>
                                        <p:tgtEl>
                                          <p:spTgt spid="19461"/>
                                        </p:tgtEl>
                                      </p:cBhvr>
                                    </p:animEffect>
                                    <p:anim calcmode="lin" valueType="num">
                                      <p:cBhvr>
                                        <p:cTn id="8" dur="1000" fill="hold"/>
                                        <p:tgtEl>
                                          <p:spTgt spid="19461"/>
                                        </p:tgtEl>
                                        <p:attrNameLst>
                                          <p:attrName>ppt_x</p:attrName>
                                        </p:attrNameLst>
                                      </p:cBhvr>
                                      <p:tavLst>
                                        <p:tav tm="0">
                                          <p:val>
                                            <p:strVal val="#ppt_x"/>
                                          </p:val>
                                        </p:tav>
                                        <p:tav tm="100000">
                                          <p:val>
                                            <p:strVal val="#ppt_x"/>
                                          </p:val>
                                        </p:tav>
                                      </p:tavLst>
                                    </p:anim>
                                    <p:anim calcmode="lin" valueType="num">
                                      <p:cBhvr>
                                        <p:cTn id="9" dur="900" decel="100000" fill="hold"/>
                                        <p:tgtEl>
                                          <p:spTgt spid="1946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46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10442961" y="0"/>
            <a:ext cx="1749039" cy="6858000"/>
          </a:xfrm>
          <a:prstGeom prst="rect">
            <a:avLst/>
          </a:prstGeom>
          <a:pattFill prst="pct10">
            <a:fgClr>
              <a:srgbClr val="5B9BD5"/>
            </a:fgClr>
            <a:bgClr>
              <a:sysClr val="window" lastClr="FFFFFF"/>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 name="泪滴形 6"/>
          <p:cNvSpPr/>
          <p:nvPr>
            <p:custDataLst>
              <p:tags r:id="rId2"/>
            </p:custDataLst>
          </p:nvPr>
        </p:nvSpPr>
        <p:spPr>
          <a:xfrm rot="10800000">
            <a:off x="0" y="2797323"/>
            <a:ext cx="4060677" cy="4060677"/>
          </a:xfrm>
          <a:prstGeom prst="teardrop">
            <a:avLst/>
          </a:prstGeom>
          <a:pattFill prst="pct5">
            <a:fgClr>
              <a:srgbClr val="5B9BD5"/>
            </a:fgClr>
            <a:bgClr>
              <a:sysClr val="window" lastClr="FFFFFF"/>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cxnSp>
        <p:nvCxnSpPr>
          <p:cNvPr id="9" name="直接连接符 8"/>
          <p:cNvCxnSpPr/>
          <p:nvPr>
            <p:custDataLst>
              <p:tags r:id="rId3"/>
            </p:custDataLst>
          </p:nvPr>
        </p:nvCxnSpPr>
        <p:spPr>
          <a:xfrm>
            <a:off x="583630" y="1388692"/>
            <a:ext cx="8782561" cy="0"/>
          </a:xfrm>
          <a:prstGeom prst="line">
            <a:avLst/>
          </a:prstGeom>
          <a:ln w="25400"/>
        </p:spPr>
        <p:style>
          <a:lnRef idx="1">
            <a:srgbClr val="5B9BD5"/>
          </a:lnRef>
          <a:fillRef idx="0">
            <a:srgbClr val="5B9BD5"/>
          </a:fillRef>
          <a:effectRef idx="0">
            <a:srgbClr val="5B9BD5"/>
          </a:effectRef>
          <a:fontRef idx="minor">
            <a:sysClr val="windowText" lastClr="000000"/>
          </a:fontRef>
        </p:style>
      </p:cxnSp>
      <p:sp>
        <p:nvSpPr>
          <p:cNvPr id="11" name="文本框 10"/>
          <p:cNvSpPr txBox="1"/>
          <p:nvPr>
            <p:custDataLst>
              <p:tags r:id="rId4"/>
            </p:custDataLst>
          </p:nvPr>
        </p:nvSpPr>
        <p:spPr>
          <a:xfrm>
            <a:off x="583565" y="1691005"/>
            <a:ext cx="9696450" cy="4594225"/>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20000"/>
              </a:lnSpc>
              <a:spcBef>
                <a:spcPts val="0"/>
              </a:spcBef>
              <a:spcAft>
                <a:spcPts val="800"/>
              </a:spcAft>
              <a:buSzPct val="100000"/>
              <a:buNone/>
            </a:pPr>
            <a:r>
              <a:rPr lang="zh-CN" altLang="en-US" sz="1600" b="1"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（二）奔跑竞赛规则简介</a:t>
            </a:r>
            <a:endParaRPr lang="zh-CN" altLang="en-US" sz="1600" b="1"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285750" lvl="1" indent="0" algn="just" fontAlgn="auto">
              <a:lnSpc>
                <a:spcPct val="120000"/>
              </a:lnSpc>
              <a:spcBef>
                <a:spcPts val="0"/>
              </a:spcBef>
              <a:spcAft>
                <a:spcPts val="800"/>
              </a:spcAft>
              <a:buSzPct val="100000"/>
              <a:buFont typeface="+mj-ea"/>
              <a:buNone/>
            </a:pPr>
            <a:r>
              <a:rPr lang="en-US" altLang="zh-CN" b="1"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1. </a:t>
            </a:r>
            <a:r>
              <a:rPr lang="zh-CN" altLang="en-US" b="1"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短跑</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短距离跑，运动员必须使用助跑器进行蹲踞式起跑。</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运动员必须在规定的各自的跑道内跑完全程。</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在“各就位”口令之后，运动员必须走向起跑线，完全在自己的分道内和起跑线后做好准备姿势。双手和一个膝盖必须触地，双脚必须接触起跑器。发出“预备”口令时，运动员应立即抬高身体重心做好最后的起跑姿势，此时运动员的双手仍需与地面接触，双脚不得离开起跑器。运动员已就位时，其双手或双脚均不得触及起跑线或线前地面。</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在“各就位”或“预备”口令发出后，所有运动员应立即做好最后的预备姿势，不得延误。对经适当时间仍不服从起跑命令者，以起跑犯规论处。</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运动员在做好最后预备姿势之后和鸣枪之前开始起跑动作应判为起跑犯规。</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对于起跑犯规的运动员，必须予以警告；对两次起跑犯规负有责任的或在全能比赛中对三次起跑犯规负有责任的运动员，应取消其比赛资格。</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3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在弯道跑中，运动员的脚不得触及左侧分道线，不得阻碍其他运动员在自己跑道内的正常跑进。</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10442961" y="0"/>
            <a:ext cx="1749039" cy="6858000"/>
          </a:xfrm>
          <a:prstGeom prst="rect">
            <a:avLst/>
          </a:prstGeom>
          <a:pattFill prst="pct10">
            <a:fgClr>
              <a:srgbClr val="5B9BD5"/>
            </a:fgClr>
            <a:bgClr>
              <a:sysClr val="window" lastClr="FFFFFF"/>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 name="泪滴形 6"/>
          <p:cNvSpPr/>
          <p:nvPr>
            <p:custDataLst>
              <p:tags r:id="rId2"/>
            </p:custDataLst>
          </p:nvPr>
        </p:nvSpPr>
        <p:spPr>
          <a:xfrm rot="10800000">
            <a:off x="0" y="2797323"/>
            <a:ext cx="4060677" cy="4060677"/>
          </a:xfrm>
          <a:prstGeom prst="teardrop">
            <a:avLst/>
          </a:prstGeom>
          <a:pattFill prst="pct5">
            <a:fgClr>
              <a:srgbClr val="5B9BD5"/>
            </a:fgClr>
            <a:bgClr>
              <a:sysClr val="window" lastClr="FFFFFF"/>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cxnSp>
        <p:nvCxnSpPr>
          <p:cNvPr id="9" name="直接连接符 8"/>
          <p:cNvCxnSpPr/>
          <p:nvPr>
            <p:custDataLst>
              <p:tags r:id="rId3"/>
            </p:custDataLst>
          </p:nvPr>
        </p:nvCxnSpPr>
        <p:spPr>
          <a:xfrm>
            <a:off x="583630" y="1388692"/>
            <a:ext cx="8782561" cy="0"/>
          </a:xfrm>
          <a:prstGeom prst="line">
            <a:avLst/>
          </a:prstGeom>
          <a:ln w="25400"/>
        </p:spPr>
        <p:style>
          <a:lnRef idx="1">
            <a:srgbClr val="5B9BD5"/>
          </a:lnRef>
          <a:fillRef idx="0">
            <a:srgbClr val="5B9BD5"/>
          </a:fillRef>
          <a:effectRef idx="0">
            <a:srgbClr val="5B9BD5"/>
          </a:effectRef>
          <a:fontRef idx="minor">
            <a:sysClr val="windowText" lastClr="000000"/>
          </a:fontRef>
        </p:style>
      </p:cxnSp>
      <p:sp>
        <p:nvSpPr>
          <p:cNvPr id="11" name="文本框 10"/>
          <p:cNvSpPr txBox="1"/>
          <p:nvPr>
            <p:custDataLst>
              <p:tags r:id="rId4"/>
            </p:custDataLst>
          </p:nvPr>
        </p:nvSpPr>
        <p:spPr>
          <a:xfrm>
            <a:off x="583565" y="1680210"/>
            <a:ext cx="9696450" cy="4594225"/>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1" indent="0" algn="just" fontAlgn="auto">
              <a:lnSpc>
                <a:spcPct val="180000"/>
              </a:lnSpc>
              <a:spcBef>
                <a:spcPts val="0"/>
              </a:spcBef>
              <a:spcAft>
                <a:spcPts val="800"/>
              </a:spcAft>
              <a:buSzPct val="100000"/>
              <a:buFont typeface="+mj-ea"/>
              <a:buNone/>
            </a:pPr>
            <a:r>
              <a:rPr lang="zh-CN" altLang="en-US" b="1" spc="100" dirty="0">
                <a:solidFill>
                  <a:srgbClr val="595959"/>
                </a:solidFill>
                <a:latin typeface="微软雅黑" panose="020B0503020204020204" charset="-122"/>
                <a:sym typeface="微软雅黑" panose="020B0503020204020204" charset="-122"/>
              </a:rPr>
              <a:t>2. 中、长距离跑</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80000"/>
              </a:lnSpc>
              <a:spcBef>
                <a:spcPts val="0"/>
              </a:spcBef>
              <a:spcAft>
                <a:spcPts val="0"/>
              </a:spcAft>
              <a:buSzPct val="100000"/>
              <a:buFont typeface="+mj-ea"/>
              <a:buAutoNum type="circleNumDbPlain"/>
            </a:pPr>
            <a:r>
              <a:rPr lang="zh-CN" altLang="en-US" sz="1400" spc="100" dirty="0">
                <a:solidFill>
                  <a:srgbClr val="595959"/>
                </a:solidFill>
                <a:latin typeface="微软雅黑" panose="020B0503020204020204" charset="-122"/>
                <a:sym typeface="微软雅黑" panose="020B0503020204020204" charset="-122"/>
              </a:rPr>
              <a:t>中、长跑的各个项目，起跑时只使用“各就位”口令。在所有运动员稳定时，鸣枪或启动经批准的发令器。起跑时，运动员不得单手或双手触地。</a:t>
            </a:r>
            <a:endParaRPr lang="zh-CN" altLang="en-US" sz="1400" spc="100" dirty="0">
              <a:solidFill>
                <a:srgbClr val="595959"/>
              </a:solidFill>
              <a:latin typeface="微软雅黑" panose="020B0503020204020204" charset="-122"/>
              <a:sym typeface="微软雅黑" panose="020B0503020204020204" charset="-122"/>
            </a:endParaRPr>
          </a:p>
          <a:p>
            <a:pPr marL="1028700" lvl="2" indent="-279400" algn="just" fontAlgn="ctr">
              <a:lnSpc>
                <a:spcPct val="18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运动员在做好最后预备姿势之后和鸣枪之前开始起跑动作应判为起跑犯规。其规则同短距离跑。</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8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比赛中，运动员挤撞或阻挡别人，妨碍其他运动员走或跑时，应取消其该项目的比赛资格。</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a:p>
            <a:pPr marL="1028700" lvl="2" indent="-279400" algn="just" fontAlgn="ctr">
              <a:lnSpc>
                <a:spcPct val="180000"/>
              </a:lnSpc>
              <a:spcBef>
                <a:spcPts val="0"/>
              </a:spcBef>
              <a:spcAft>
                <a:spcPts val="0"/>
              </a:spcAft>
              <a:buSzPct val="100000"/>
              <a:buFont typeface="+mj-ea"/>
              <a:buAutoNum type="circleNumDbPlain"/>
            </a:pPr>
            <a:r>
              <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rPr>
              <a:t>在较为重要的比赛中，如800 米跑在第二个弯道末端的抢道线之前为分道跑，越过抢道线后允许运动员离开自己的分道切入里道。</a:t>
            </a:r>
            <a:endParaRPr lang="zh-CN" altLang="en-US" sz="1400" dirty="0" smtClean="0">
              <a:solidFill>
                <a:sysClr val="windowText" lastClr="000000">
                  <a:lumMod val="75000"/>
                  <a:lumOff val="25000"/>
                </a:sysClr>
              </a:solidFill>
              <a:uFillTx/>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19461" name="矩形 7"/>
          <p:cNvSpPr/>
          <p:nvPr/>
        </p:nvSpPr>
        <p:spPr>
          <a:xfrm>
            <a:off x="967740" y="2100580"/>
            <a:ext cx="5783580" cy="3651885"/>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b="1" spc="100" dirty="0">
                <a:solidFill>
                  <a:srgbClr val="595959"/>
                </a:solidFill>
                <a:uFillTx/>
                <a:latin typeface="微软雅黑" panose="020B0503020204020204" charset="-122"/>
                <a:ea typeface="微软雅黑" panose="020B0503020204020204" charset="-122"/>
                <a:sym typeface="微软雅黑" panose="020B0503020204020204" charset="-122"/>
              </a:rPr>
              <a:t>（一）跳高</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场地、器材简介：</a:t>
            </a: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横杆长为3.98 ～ 4.02 米，两跳高架立柱之间的距离为4.00 ～ 4.04 米，落地区不得小于5 米×3 米，跑道长度不得短于1.5 米。大型比赛助跑道至少为20 米，如条件允许，可设为25 米。</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arabicPeriod"/>
            </a:pPr>
            <a:r>
              <a:rPr lang="en-US" altLang="zh-CN" sz="1600" b="1" spc="100" dirty="0">
                <a:solidFill>
                  <a:srgbClr val="595959"/>
                </a:solidFill>
                <a:uFillTx/>
                <a:latin typeface="微软雅黑" panose="020B0503020204020204" charset="-122"/>
                <a:ea typeface="微软雅黑" panose="020B0503020204020204" charset="-122"/>
                <a:sym typeface="微软雅黑" panose="020B0503020204020204" charset="-122"/>
              </a:rPr>
              <a:t>竞赛规则简介</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12140" indent="-252095" algn="just" fontAlgn="auto">
              <a:lnSpc>
                <a:spcPct val="130000"/>
              </a:lnSpc>
              <a:spcBef>
                <a:spcPts val="1000"/>
              </a:spcBef>
              <a:buFont typeface="+mj-ea"/>
              <a:buNone/>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（1）试跳</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12140" indent="-252095" algn="just" fontAlgn="auto">
              <a:lnSpc>
                <a:spcPct val="130000"/>
              </a:lnSpc>
              <a:spcBef>
                <a:spcPts val="1000"/>
              </a:spcBef>
              <a:buFont typeface="+mj-ea"/>
              <a:buNone/>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（2）如有下列情况者，应判为试跳失败</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259080" indent="0" algn="just" fontAlgn="auto">
              <a:lnSpc>
                <a:spcPct val="130000"/>
              </a:lnSpc>
              <a:spcBef>
                <a:spcPts val="1000"/>
              </a:spcBef>
              <a:buFont typeface="+mj-ea"/>
              <a:buNone/>
            </a:pPr>
            <a:r>
              <a:rPr lang="en-US" altLang="zh-CN" sz="1600" b="1" spc="100" dirty="0">
                <a:solidFill>
                  <a:srgbClr val="595959"/>
                </a:solidFill>
                <a:uFillTx/>
                <a:latin typeface="微软雅黑" panose="020B0503020204020204" charset="-122"/>
                <a:ea typeface="微软雅黑" panose="020B0503020204020204" charset="-122"/>
                <a:sym typeface="微软雅黑" panose="020B0503020204020204" charset="-122"/>
              </a:rPr>
              <a:t>3.  成绩确定</a:t>
            </a:r>
            <a:endParaRPr lang="en-US" altLang="zh-CN"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二、跳跃</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7074535" y="2481580"/>
            <a:ext cx="4241800" cy="3230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afterEffect">
                                  <p:stCondLst>
                                    <p:cond delay="0"/>
                                  </p:stCondLst>
                                  <p:childTnLst>
                                    <p:set>
                                      <p:cBhvr>
                                        <p:cTn id="6" dur="1000" fill="hold">
                                          <p:stCondLst>
                                            <p:cond delay="0"/>
                                          </p:stCondLst>
                                        </p:cTn>
                                        <p:tgtEl>
                                          <p:spTgt spid="19461"/>
                                        </p:tgtEl>
                                        <p:attrNameLst>
                                          <p:attrName>style.visibility</p:attrName>
                                        </p:attrNameLst>
                                      </p:cBhvr>
                                      <p:to>
                                        <p:strVal val="visible"/>
                                      </p:to>
                                    </p:set>
                                    <p:animEffect transition="in" filter="wheel(3)">
                                      <p:cBhvr>
                                        <p:cTn id="7" dur="1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19461" name="矩形 7"/>
          <p:cNvSpPr/>
          <p:nvPr/>
        </p:nvSpPr>
        <p:spPr>
          <a:xfrm>
            <a:off x="998855" y="1642110"/>
            <a:ext cx="5783580" cy="4104005"/>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b="1" spc="100" dirty="0">
                <a:solidFill>
                  <a:srgbClr val="595959"/>
                </a:solidFill>
                <a:uFillTx/>
                <a:latin typeface="微软雅黑" panose="020B0503020204020204" charset="-122"/>
                <a:ea typeface="微软雅黑" panose="020B0503020204020204" charset="-122"/>
                <a:sym typeface="微软雅黑" panose="020B0503020204020204" charset="-122"/>
              </a:rPr>
              <a:t>（一）跳远</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601980" indent="-342900" algn="just" fontAlgn="auto">
              <a:lnSpc>
                <a:spcPct val="130000"/>
              </a:lnSpc>
              <a:spcBef>
                <a:spcPts val="1000"/>
              </a:spcBef>
              <a:buFont typeface="+mj-ea"/>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场地、器材简介</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10000"/>
              </a:lnSpc>
              <a:spcBef>
                <a:spcPts val="1000"/>
              </a:spcBef>
              <a:buFont typeface="+mj-ea"/>
              <a:buAutoNum type="circleNumDbPlain"/>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助跑道：助跑道长度至少为40 米，宽为1.22 米。</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10000"/>
              </a:lnSpc>
              <a:spcBef>
                <a:spcPts val="1000"/>
              </a:spcBef>
              <a:buFont typeface="+mj-ea"/>
              <a:buAutoNum type="circleNumDbPlain"/>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起跳板：起跳的标志，长1.22 米，宽20 厘米，一般用木料制成，漆成白色。</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10000"/>
              </a:lnSpc>
              <a:spcBef>
                <a:spcPts val="1000"/>
              </a:spcBef>
              <a:buFont typeface="+mj-ea"/>
              <a:buAutoNum type="circleNumDbPlain"/>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起跳线：指起跳板靠近落地区一侧的边沿。</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10000"/>
              </a:lnSpc>
              <a:spcBef>
                <a:spcPts val="1000"/>
              </a:spcBef>
              <a:buFont typeface="+mj-ea"/>
              <a:buAutoNum type="circleNumDbPlain"/>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落地区：宽2.75 ～ 3 米，跳远起跳线至落地远端的距离至少为10 米。</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259080" indent="0" algn="just" fontAlgn="auto">
              <a:lnSpc>
                <a:spcPct val="110000"/>
              </a:lnSpc>
              <a:spcBef>
                <a:spcPts val="1000"/>
              </a:spcBef>
              <a:buFont typeface="+mj-ea"/>
              <a:buNone/>
            </a:pPr>
            <a:r>
              <a:rPr lang="en-US" altLang="zh-CN" sz="1600" b="1" spc="100" dirty="0">
                <a:solidFill>
                  <a:srgbClr val="595959"/>
                </a:solidFill>
                <a:uFillTx/>
                <a:latin typeface="微软雅黑" panose="020B0503020204020204" charset="-122"/>
                <a:ea typeface="微软雅黑" panose="020B0503020204020204" charset="-122"/>
                <a:sym typeface="微软雅黑" panose="020B0503020204020204" charset="-122"/>
              </a:rPr>
              <a:t>2. 竞赛规则简介</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buFont typeface="+mj-ea"/>
              <a:buNone/>
            </a:pPr>
            <a:r>
              <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rPr>
              <a:t>运动员试跳成功有效上举白旗，失败则上举红旗，停留3 秒以便观看。以1 厘米为单位丈量成绩。</a:t>
            </a:r>
            <a:endParaRPr lang="en-US" altLang="zh-CN"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rcRect t="70" r="6180" b="14746"/>
          <a:stretch>
            <a:fillRect/>
          </a:stretch>
        </p:blipFill>
        <p:spPr>
          <a:xfrm>
            <a:off x="7012305" y="2320925"/>
            <a:ext cx="4310380" cy="3211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afterEffect">
                                  <p:stCondLst>
                                    <p:cond delay="0"/>
                                  </p:stCondLst>
                                  <p:childTnLst>
                                    <p:set>
                                      <p:cBhvr>
                                        <p:cTn id="6" dur="1000" fill="hold">
                                          <p:stCondLst>
                                            <p:cond delay="0"/>
                                          </p:stCondLst>
                                        </p:cTn>
                                        <p:tgtEl>
                                          <p:spTgt spid="19461"/>
                                        </p:tgtEl>
                                        <p:attrNameLst>
                                          <p:attrName>style.visibility</p:attrName>
                                        </p:attrNameLst>
                                      </p:cBhvr>
                                      <p:to>
                                        <p:strVal val="visible"/>
                                      </p:to>
                                    </p:set>
                                    <p:animEffect transition="in" filter="wheel(3)">
                                      <p:cBhvr>
                                        <p:cTn id="7" dur="1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993775" y="1038225"/>
            <a:ext cx="10142220" cy="3157220"/>
          </a:xfrm>
          <a:prstGeom prst="rect">
            <a:avLst/>
          </a:prstGeom>
          <a:noFill/>
          <a:ln w="9525">
            <a:noFill/>
          </a:ln>
        </p:spPr>
        <p:txBody>
          <a:bodyPr wrap="square" anchor="t">
            <a:spAutoFit/>
          </a:bodyPr>
          <a:p>
            <a:pPr indent="-360045" algn="ctr" fontAlgn="auto">
              <a:lnSpc>
                <a:spcPct val="110000"/>
              </a:lnSpc>
              <a:spcBef>
                <a:spcPts val="1000"/>
              </a:spcBef>
              <a:spcAft>
                <a:spcPts val="0"/>
              </a:spcAft>
              <a:buFont typeface="Wingdings" panose="05000000000000000000" charset="0"/>
              <a:buNone/>
            </a:pPr>
            <a:r>
              <a:rPr lang="zh-CN" altLang="en-US" sz="2000" b="1" spc="100" dirty="0">
                <a:solidFill>
                  <a:srgbClr val="545454"/>
                </a:solidFill>
                <a:uFillTx/>
                <a:latin typeface="微软雅黑" panose="020B0503020204020204" charset="-122"/>
                <a:ea typeface="微软雅黑" panose="020B0503020204020204" charset="-122"/>
                <a:sym typeface="微软雅黑" panose="020B0503020204020204" charset="-122"/>
              </a:rPr>
              <a:t>三、投掷</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1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铅球场地、器材简介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（1）铅球投掷圈直径为2.135 米，投掷圈外围金属镶边，厚度为6 毫米，顶端涂白。</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抵趾板宽度为11.20 ～ 30 厘米，内沿弧长1.22 米（±1 厘米），高出圈内地面10 厘米（±2 毫米）。</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（3）铅球落地区应用煤渣或草皮以及其他适宜材料铺设，铅球落地时应能留下痕迹。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（4）应用宽5 厘米的白线标出落地区，其延长线应能通过投掷圈圆心，圆心角为40°。</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（5）铅球重量：男子成年组为7.26 千克，女子成年组为4 千克。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（6）铅球落地区为34.92°的扇形区域。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4201160" y="4195445"/>
            <a:ext cx="3865245" cy="2348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5928822" y="223674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912503" y="226512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596043" y="2180590"/>
            <a:ext cx="20497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田径运动的概述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482590" y="1259205"/>
            <a:ext cx="3569970"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a:t>
            </a:r>
            <a:r>
              <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4</a:t>
            </a:r>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章 </a:t>
            </a:r>
            <a:r>
              <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  田径</a:t>
            </a:r>
            <a:endPar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5926282" y="318860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929648" y="32195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25647" y="415444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929013" y="41853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596043" y="3132455"/>
            <a:ext cx="36499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田径基本技术教学理论与方法</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596043" y="4098290"/>
            <a:ext cx="17830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田径运动竞赛</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928822" y="5122819"/>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932188" y="515373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598583" y="5066665"/>
            <a:ext cx="33832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田径运动损伤的类型及预防</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田径运动竞赛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250315"/>
            <a:ext cx="10080000" cy="2227580"/>
          </a:xfrm>
          <a:prstGeom prst="rect">
            <a:avLst/>
          </a:prstGeom>
          <a:noFill/>
          <a:ln w="9525">
            <a:noFill/>
          </a:ln>
        </p:spPr>
        <p:txBody>
          <a:bodyPr wrap="square" anchor="t">
            <a:spAutoFit/>
          </a:bodyPr>
          <a:p>
            <a:pPr indent="0" algn="just" fontAlgn="auto">
              <a:lnSpc>
                <a:spcPct val="11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竞赛规则简介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（1）运动员试掷成功有效举白旗，失败举红旗，并以1 厘米为单位丈量成绩。</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（2）运动员进入圈内开始试掷后，如果其身体的任何部位触及圈外地面，或触及铁圈和抵趾板上面，或以不符合规定的方式将铅球推出，均判为一次试掷失败。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（3）铅球必须完全落在落地区角度线以内，试掷方为有效。</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10000"/>
              </a:lnSpc>
              <a:spcBef>
                <a:spcPts val="1000"/>
              </a:spcBef>
              <a:spcAft>
                <a:spcPts val="0"/>
              </a:spcAft>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（4）运动员在器械落地后方可离开投掷圈。</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3898265" y="3724275"/>
            <a:ext cx="4395470" cy="2670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田径运动损伤的类型及预防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1056005" y="1134110"/>
            <a:ext cx="10079990" cy="2135505"/>
            <a:chOff x="1663" y="1786"/>
            <a:chExt cx="15874" cy="3363"/>
          </a:xfrm>
        </p:grpSpPr>
        <p:sp>
          <p:nvSpPr>
            <p:cNvPr id="5123" name="矩形 18"/>
            <p:cNvSpPr/>
            <p:nvPr/>
          </p:nvSpPr>
          <p:spPr>
            <a:xfrm>
              <a:off x="1663" y="2789"/>
              <a:ext cx="15874" cy="2361"/>
            </a:xfrm>
            <a:prstGeom prst="rect">
              <a:avLst/>
            </a:prstGeom>
            <a:noFill/>
            <a:ln w="9525">
              <a:noFill/>
            </a:ln>
          </p:spPr>
          <p:txBody>
            <a:bodyPr wrap="square" anchor="t">
              <a:spAutoFit/>
            </a:bodyPr>
            <a:p>
              <a:pPr marL="360045" indent="-360045" algn="just" fontAlgn="auto">
                <a:lnSpc>
                  <a:spcPct val="130000"/>
                </a:lnSpc>
                <a:spcBef>
                  <a:spcPts val="10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机体表面与粗糙的物体相互摩擦可以引起皮肤层伤害，如跑步摔倒在跑道上或长距离跑、走时因运动服差而导致的摩擦伤等，主要征象为表皮脱落，有小出血点或组织液渗出；伤口无感染则易干燥结痂，伤口有感染则局部可化脓、有分泌物。</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刺伤是指尖细锐利物刺穿皮肤及皮下组织器官的损伤。如被钉子鞋踩伤，主要征象为伤口小而深。</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6934" y="1786"/>
              <a:ext cx="5333" cy="628"/>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一、擦伤与刺伤</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5" name="图片 4"/>
          <p:cNvPicPr>
            <a:picLocks noChangeAspect="1"/>
          </p:cNvPicPr>
          <p:nvPr/>
        </p:nvPicPr>
        <p:blipFill>
          <a:blip r:embed="rId2"/>
          <a:stretch>
            <a:fillRect/>
          </a:stretch>
        </p:blipFill>
        <p:spPr>
          <a:xfrm>
            <a:off x="3575685" y="3462020"/>
            <a:ext cx="5039995" cy="3035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田径运动损伤的类型及预防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08380" y="2104390"/>
            <a:ext cx="6920865" cy="3547110"/>
          </a:xfrm>
          <a:prstGeom prst="rect">
            <a:avLst/>
          </a:prstGeom>
          <a:noFill/>
          <a:ln w="9525">
            <a:noFill/>
          </a:ln>
        </p:spPr>
        <p:txBody>
          <a:bodyPr wrap="square" anchor="ctr" anchorCtr="0">
            <a:spAutoFit/>
          </a:bodyPr>
          <a:p>
            <a:pPr marL="360045" indent="-360045" algn="just" fontAlgn="auto">
              <a:lnSpc>
                <a:spcPct val="130000"/>
              </a:lnSpc>
              <a:spcBef>
                <a:spcPts val="5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肌肉主动强烈收缩或被动过度拉长所造成的肌肉细微损伤、肌肉部分撕裂或完全断裂，称为肌肉拉伤。</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（一）原因与原理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田径运动中，准备活动不当、训练水平不够，肌肉弹性、力量差，身体疲劳，动作准确性、协调性因肌肉力量下降而降低，错误的技术动作，场地或器材的质量不良，气温过低，都可以引起肌肉拉伤。</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（二）征象</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肌肉拉伤后，局部表现为疼痛、压痛、肿胀、肌肉紧张、发硬、功能障碍。当受伤肌肉主动收缩或被动拉长时，疼痛加重，肌肉收缩抗阻力实验为阳性。局部有凹陷及一端异常隆起者，则为肌肉断裂。</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319270" y="1141095"/>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二、肌肉拉伤</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8074025" y="1874520"/>
            <a:ext cx="3286125" cy="415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checkerboard(down)">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田径运动损伤的类型及预防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449070"/>
            <a:ext cx="10080000" cy="1941195"/>
          </a:xfrm>
          <a:prstGeom prst="rect">
            <a:avLst/>
          </a:prstGeom>
          <a:noFill/>
          <a:ln w="9525">
            <a:noFill/>
          </a:ln>
        </p:spPr>
        <p:txBody>
          <a:bodyPr wrap="square" anchor="t">
            <a:spAutoFit/>
          </a:bodyPr>
          <a:p>
            <a:pPr indent="0" algn="just" fontAlgn="auto">
              <a:lnSpc>
                <a:spcPct val="14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（三）处理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40000"/>
              </a:lnSpc>
              <a:spcBef>
                <a:spcPts val="10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肌肉轻度拉伤后，首先应冷敷加压包扎，30 分钟后除去冷敷，改为海绵或棉花加压包扎，减少伤肢活动，抬高伤肢。24 小时以后，接触固定，开始理疗、按摩及轻微活动，注意此时按摩应在伤部的周围。48 小时以后逐渐在伤部周围进行按摩。72 小时以后视情况可以开始恢复适量活动。怀疑有肌肉、肌腱完全断裂者，应在局部加压包扎、固定后赴医院确诊。</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rcRect l="404"/>
          <a:stretch>
            <a:fillRect/>
          </a:stretch>
        </p:blipFill>
        <p:spPr>
          <a:xfrm>
            <a:off x="3049270" y="4187825"/>
            <a:ext cx="6093460" cy="1911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1"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checkerboard(down)">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田径运动损伤的类型及预防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08380" y="2104073"/>
            <a:ext cx="6649085" cy="3547110"/>
          </a:xfrm>
          <a:prstGeom prst="rect">
            <a:avLst/>
          </a:prstGeom>
          <a:noFill/>
          <a:ln w="9525">
            <a:noFill/>
          </a:ln>
        </p:spPr>
        <p:txBody>
          <a:bodyPr wrap="square" anchor="ctr" anchorCtr="0">
            <a:spAutoFit/>
          </a:bodyPr>
          <a:p>
            <a:pPr marL="360045" indent="-360045" algn="just" fontAlgn="auto">
              <a:lnSpc>
                <a:spcPct val="130000"/>
              </a:lnSpc>
              <a:spcBef>
                <a:spcPts val="5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关节扭伤是指韧带受暴力作用引起过度牵伸所致不同程度的韧带纤维或其附着处断裂。在田径运动中，踝关节扭伤发生率较高。</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（一）原因与原理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田径运动中踝关节扭伤，多发生在因某种原因身体失去重心并向一侧倾斜或跳起落地时踝关节不稳造成足外侧足背先落地，或场地不平、陷入坑内等情况下。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（二）征象与诊断</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踝外侧副韧带扭伤者有足内翻受伤史。患足不敢持重，足踝外侧肿胀、压痛 。踝关节强迫内翻实验可使疼痛加重，踝关节稳定而无异常活动。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267200" y="1125855"/>
            <a:ext cx="4326890"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三、关节扭伤（以踝关节为例）</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rcRect b="9826"/>
          <a:stretch>
            <a:fillRect/>
          </a:stretch>
        </p:blipFill>
        <p:spPr>
          <a:xfrm>
            <a:off x="7856220" y="2366010"/>
            <a:ext cx="3175000" cy="3023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田径运动损伤的类型及预防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23950"/>
            <a:ext cx="10080000" cy="2285365"/>
          </a:xfrm>
          <a:prstGeom prst="rect">
            <a:avLst/>
          </a:prstGeom>
          <a:noFill/>
          <a:ln w="9525">
            <a:noFill/>
          </a:ln>
        </p:spPr>
        <p:txBody>
          <a:bodyPr wrap="square" anchor="t">
            <a:spAutoFit/>
          </a:bodyPr>
          <a:p>
            <a:pPr indent="0" algn="just" fontAlgn="auto">
              <a:lnSpc>
                <a:spcPct val="14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（三）处理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40000"/>
              </a:lnSpc>
              <a:spcBef>
                <a:spcPts val="1000"/>
              </a:spcBef>
              <a:spcAft>
                <a:spcPts val="0"/>
              </a:spcAft>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受伤后应立即用拇指腹压迫痛点止血，然后用湿冷的弹力绷带固定受伤的踝关节处于放松的位置（如外侧副韧带损伤时，将踝关节固定在外翻位），并在伤处外敷冰袋或用其他方法冷敷。3 ～ 5 分钟后可取下绷带进一步检查，如怀疑有韧带断裂等严重损伤时，应立即用大块棉花垫或其他软物品压迫和加压包扎及冷敷，抬高伤肢，同时送往医院进一步处理。一般损伤患者则可外敷外用药，24 ～ 48 小时后进行理疗、按摩等。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3916045" y="3447415"/>
            <a:ext cx="4695825" cy="2816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up)">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57186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第四节 田径运动损伤的类型及预防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987425" y="1156970"/>
            <a:ext cx="10079990" cy="1153795"/>
            <a:chOff x="1555" y="1822"/>
            <a:chExt cx="15874" cy="1817"/>
          </a:xfrm>
        </p:grpSpPr>
        <p:sp>
          <p:nvSpPr>
            <p:cNvPr id="5123" name="矩形 18"/>
            <p:cNvSpPr/>
            <p:nvPr/>
          </p:nvSpPr>
          <p:spPr>
            <a:xfrm>
              <a:off x="1555" y="2489"/>
              <a:ext cx="15874" cy="1151"/>
            </a:xfrm>
            <a:prstGeom prst="rect">
              <a:avLst/>
            </a:prstGeom>
            <a:noFill/>
            <a:ln w="9525">
              <a:noFill/>
            </a:ln>
          </p:spPr>
          <p:txBody>
            <a:bodyPr wrap="square" anchor="ctr" anchorCtr="0">
              <a:spAutoFit/>
            </a:bodyPr>
            <a:p>
              <a:pPr marL="360045" indent="-360045" algn="just" fontAlgn="auto">
                <a:lnSpc>
                  <a:spcPct val="130000"/>
                </a:lnSpc>
                <a:spcBef>
                  <a:spcPts val="5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肌肉痉挛俗称抽筋，是由于肌肉不自主地强直收缩所致。运动中最易发生痉挛的肌肉为小腿腓肠肌，其次是足底的屈拇肌和屈趾肌。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750" y="1822"/>
              <a:ext cx="6814" cy="628"/>
            </a:xfrm>
            <a:prstGeom prst="rect">
              <a:avLst/>
            </a:prstGeom>
            <a:noFill/>
          </p:spPr>
          <p:txBody>
            <a:bodyPr wrap="square" rtlCol="0" anchor="t">
              <a:spAutoFit/>
            </a:bodyPr>
            <a:p>
              <a:pPr algn="l"/>
              <a:r>
                <a:rPr lang="zh-CN" altLang="en-US" sz="2000" b="1" spc="200">
                  <a:solidFill>
                    <a:schemeClr val="tx1">
                      <a:lumMod val="65000"/>
                      <a:lumOff val="35000"/>
                    </a:schemeClr>
                  </a:solidFill>
                  <a:uFillTx/>
                  <a:latin typeface="微软雅黑" panose="020B0503020204020204" charset="-122"/>
                  <a:ea typeface="微软雅黑" panose="020B0503020204020204" charset="-122"/>
                </a:rPr>
                <a:t>四、肌肉痉挛</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grpSp>
        <p:nvGrpSpPr>
          <p:cNvPr id="11" name="组合 10"/>
          <p:cNvGrpSpPr/>
          <p:nvPr/>
        </p:nvGrpSpPr>
        <p:grpSpPr>
          <a:xfrm>
            <a:off x="1056005" y="2386330"/>
            <a:ext cx="10079990" cy="2111375"/>
            <a:chOff x="1663" y="3758"/>
            <a:chExt cx="15874" cy="3325"/>
          </a:xfrm>
        </p:grpSpPr>
        <p:sp>
          <p:nvSpPr>
            <p:cNvPr id="3" name="矩形 18"/>
            <p:cNvSpPr/>
            <p:nvPr/>
          </p:nvSpPr>
          <p:spPr>
            <a:xfrm>
              <a:off x="1663" y="4421"/>
              <a:ext cx="15874" cy="2663"/>
            </a:xfrm>
            <a:prstGeom prst="rect">
              <a:avLst/>
            </a:prstGeom>
            <a:noFill/>
            <a:ln w="9525">
              <a:noFill/>
            </a:ln>
          </p:spPr>
          <p:txBody>
            <a:bodyPr wrap="square" anchor="ctr" anchorCtr="0">
              <a:spAutoFit/>
            </a:bodyPr>
            <a:p>
              <a:pPr marL="360045" indent="-360045" algn="just" fontAlgn="auto">
                <a:lnSpc>
                  <a:spcPct val="130000"/>
                </a:lnSpc>
                <a:spcBef>
                  <a:spcPts val="500"/>
                </a:spcBef>
                <a:spcAft>
                  <a:spcPts val="0"/>
                </a:spcAft>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过度紧张是由于一时性运动负荷过大或过于激烈，超过了机体负担能力而发生的急性病理现象或生理紊乱，多在运动后立即出现或在训练、比赛后不久出现。训练水平低、经验较少的新手易发生过度紧张，有时过度紧张也发生在受激烈神经刺激后的高水平运动员身上，也可发生在因伤病中断训练或比赛较长时间后突然或过于迅速参加剧烈训练或比赛的运动员。过度紧张的表现是多种多样的，根据临床表现分为不同的类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1732" y="3758"/>
              <a:ext cx="6814" cy="628"/>
            </a:xfrm>
            <a:prstGeom prst="rect">
              <a:avLst/>
            </a:prstGeom>
            <a:noFill/>
          </p:spPr>
          <p:txBody>
            <a:bodyPr wrap="square" rtlCol="0" anchor="t">
              <a:spAutoFit/>
            </a:bodyPr>
            <a:p>
              <a:pPr algn="l"/>
              <a:r>
                <a:rPr lang="zh-CN" altLang="en-US" sz="2000" b="1" spc="200">
                  <a:solidFill>
                    <a:schemeClr val="tx1">
                      <a:lumMod val="65000"/>
                      <a:lumOff val="35000"/>
                    </a:schemeClr>
                  </a:solidFill>
                  <a:uFillTx/>
                  <a:latin typeface="微软雅黑" panose="020B0503020204020204" charset="-122"/>
                  <a:ea typeface="微软雅黑" panose="020B0503020204020204" charset="-122"/>
                </a:rPr>
                <a:t>五、过度紧张</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7" name="图片 6"/>
          <p:cNvPicPr>
            <a:picLocks noChangeAspect="1"/>
          </p:cNvPicPr>
          <p:nvPr/>
        </p:nvPicPr>
        <p:blipFill>
          <a:blip r:embed="rId2"/>
          <a:stretch>
            <a:fillRect/>
          </a:stretch>
        </p:blipFill>
        <p:spPr>
          <a:xfrm>
            <a:off x="2624455" y="4579620"/>
            <a:ext cx="2980055" cy="1906905"/>
          </a:xfrm>
          <a:prstGeom prst="rect">
            <a:avLst/>
          </a:prstGeom>
        </p:spPr>
      </p:pic>
      <p:pic>
        <p:nvPicPr>
          <p:cNvPr id="9" name="图片 8"/>
          <p:cNvPicPr>
            <a:picLocks noChangeAspect="1"/>
          </p:cNvPicPr>
          <p:nvPr/>
        </p:nvPicPr>
        <p:blipFill>
          <a:blip r:embed="rId3"/>
          <a:stretch>
            <a:fillRect/>
          </a:stretch>
        </p:blipFill>
        <p:spPr>
          <a:xfrm>
            <a:off x="6736080" y="4310380"/>
            <a:ext cx="3051810" cy="2299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900" decel="100000" fill="hold"/>
                                        <p:tgtEl>
                                          <p:spTgt spid="11"/>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田径运动概述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518920"/>
            <a:ext cx="10080000" cy="3098800"/>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田径运动是随着人类社会的发展逐步产生和发展起来的。在远古时代，人们为了生存和获得生活资料，在与大自然的斗争中，逐步形成了走、跑、跳跃、投掷等各种生活技能，并代代相传，产生了模仿跑得快、跳得高、跳得远、投得准、投得远的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我国最早的田径比赛是1890 年在上海教会学校圣约翰书院举行的以田径为主要项目的运动会。1913 年我国第一次参加了远东运动会田径比赛。在新中国成立前的半个世纪里，我国举行了七届全国运动会，随后又参加了十届远东运动会。但是，旧中国劳动人民生活水平低，田径运动得不到发展，田径成绩十分落后。</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新中国成立后，党和国家非常重视体育运动。随着国民经济的发展，我国田径运动得以蓬勃发展。在高校体育教学中，在《国家体育锻炼标准》中，田径项目被列为主要内容。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一、田径运动的起源与发展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2"/>
          <a:srcRect t="24511" b="10978"/>
          <a:stretch>
            <a:fillRect/>
          </a:stretch>
        </p:blipFill>
        <p:spPr>
          <a:xfrm>
            <a:off x="3376295" y="4728210"/>
            <a:ext cx="5438775" cy="1843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田径运动概述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7175" name="圆角矩形 9"/>
          <p:cNvSpPr/>
          <p:nvPr/>
        </p:nvSpPr>
        <p:spPr>
          <a:xfrm>
            <a:off x="847725" y="1614170"/>
            <a:ext cx="10582275" cy="136588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solidFill>
              <a:latin typeface="华康俪金黑W8(P)" pitchFamily="2" charset="-122"/>
              <a:ea typeface="华康俪金黑W8(P)" pitchFamily="2" charset="-122"/>
              <a:sym typeface="华康俪金黑W8(P)" pitchFamily="2" charset="-122"/>
            </a:endParaRPr>
          </a:p>
        </p:txBody>
      </p:sp>
      <p:sp>
        <p:nvSpPr>
          <p:cNvPr id="8202" name="矩形 11"/>
          <p:cNvSpPr/>
          <p:nvPr/>
        </p:nvSpPr>
        <p:spPr>
          <a:xfrm>
            <a:off x="1208405" y="1739265"/>
            <a:ext cx="9804400" cy="1050925"/>
          </a:xfrm>
          <a:prstGeom prst="rect">
            <a:avLst/>
          </a:prstGeom>
          <a:noFill/>
          <a:ln w="9525">
            <a:noFill/>
          </a:ln>
        </p:spPr>
        <p:txBody>
          <a:bodyPr wrap="square">
            <a:spAutoFit/>
          </a:bodyPr>
          <a:p>
            <a:pPr marL="285750" indent="-285750" algn="just">
              <a:lnSpc>
                <a:spcPct val="130000"/>
              </a:lnSpc>
              <a:spcBef>
                <a:spcPts val="500"/>
              </a:spcBef>
              <a:buFont typeface="Wingdings" panose="05000000000000000000" pitchFamily="2" charset="2"/>
              <a:buChar char="n"/>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田径项目的分类为径赛和田赛两大类。“径”是指跑道，在跑道上举行的竞走和各种形式的赛跑都属于径赛，它包括短跑、中长跑、长跑、马拉松、竞走等。“田”是指宽阔的场地，在跑道所围绕的中央或临近的场地上举行的跳跃、投掷等项目统田赛。</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矩形 18"/>
          <p:cNvSpPr/>
          <p:nvPr/>
        </p:nvSpPr>
        <p:spPr>
          <a:xfrm>
            <a:off x="1193800" y="3061970"/>
            <a:ext cx="9804400" cy="1435100"/>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竞走、赛跑、跨栏跑、接力跑和越野跑、障碍跑等用时间计算成绩的田径运动是以走、跑、跳跃等动作组成的锻炼身体的手段，或按规定的规则进行比赛的运动项目 。</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田径运动的特点是项目多、影响大。国际业余田径联合会至今承认的有世界纪录的田径运动项目已达150 多项。以下是田径运动主要比赛项目分类。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7" name="图片 6"/>
          <p:cNvPicPr>
            <a:picLocks noChangeAspect="1"/>
          </p:cNvPicPr>
          <p:nvPr/>
        </p:nvPicPr>
        <p:blipFill>
          <a:blip r:embed="rId2"/>
          <a:stretch>
            <a:fillRect/>
          </a:stretch>
        </p:blipFill>
        <p:spPr>
          <a:xfrm>
            <a:off x="3634105" y="4587240"/>
            <a:ext cx="4953000" cy="1914525"/>
          </a:xfrm>
          <a:prstGeom prst="rect">
            <a:avLst/>
          </a:prstGeom>
        </p:spPr>
      </p:pic>
      <p:sp>
        <p:nvSpPr>
          <p:cNvPr id="8" name="文本框 7"/>
          <p:cNvSpPr txBox="1"/>
          <p:nvPr/>
        </p:nvSpPr>
        <p:spPr>
          <a:xfrm>
            <a:off x="3881120" y="103251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二、田径运动的概念及项目分类</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ppt_x"/>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down)">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田径运动概述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873125" y="1444625"/>
            <a:ext cx="9804400" cy="425196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（一）竞走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场地竞走：男子10 公里、20 公里；女子5 公里、10 公里。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公路竞走：男子20 公里、50 公里；女子10 公里、20 公里。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（二）跑类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短跑：100 米、200 米、400 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中跑：800 米、1500 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长跑：3000 米、5000 米、10000 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其他形式的长跑或超长跑：马拉松跑、越野跑、公路跑。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接力跑：4×100 米、4×400 米、4×800 米、公路接力跑。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障碍跑：3000 米障碍跑。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跨栏跑：男子110 米栏、400 米栏；女子100 米栏、400 米栏。</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7882255" y="1468755"/>
            <a:ext cx="3409950" cy="428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田径运动概述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193800" y="1193800"/>
            <a:ext cx="9804400" cy="265176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（三）跳跃类</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跳高、撑竿跳高、跳远、三级跳远。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（四）投掷类</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铅球、铁饼、标枪、链球。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（五）全能类</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男子十项全能：100 米、跳远、铅球、跳高、400 米、110 米栏、铁饼、撑竿跳高、标枪、1500 米。女子七项全能：100 米栏、跳高、铅球、200 米、跳远、标枪、800 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15" descr="(青奥会)(1)田径——男子跳高举行颁奖仪式(图)_16pic_651567_b.jpg"/>
          <p:cNvPicPr>
            <a:picLocks noChangeAspect="1"/>
          </p:cNvPicPr>
          <p:nvPr/>
        </p:nvPicPr>
        <p:blipFill>
          <a:blip r:embed="rId2"/>
          <a:srcRect t="15478" r="2846" b="24296"/>
          <a:stretch>
            <a:fillRect/>
          </a:stretch>
        </p:blipFill>
        <p:spPr>
          <a:xfrm>
            <a:off x="1059815" y="3950970"/>
            <a:ext cx="2985770" cy="2468880"/>
          </a:xfrm>
          <a:prstGeom prst="rect">
            <a:avLst/>
          </a:prstGeom>
          <a:noFill/>
          <a:ln w="9525">
            <a:noFill/>
          </a:ln>
        </p:spPr>
      </p:pic>
      <p:pic>
        <p:nvPicPr>
          <p:cNvPr id="4" name="图片 16" descr="《田径》动画播出决定_16pic_3428567_b.jpg"/>
          <p:cNvPicPr>
            <a:picLocks noChangeAspect="1"/>
          </p:cNvPicPr>
          <p:nvPr/>
        </p:nvPicPr>
        <p:blipFill>
          <a:blip r:embed="rId3"/>
          <a:stretch>
            <a:fillRect/>
          </a:stretch>
        </p:blipFill>
        <p:spPr>
          <a:xfrm>
            <a:off x="4177030" y="4385945"/>
            <a:ext cx="3742055" cy="1592580"/>
          </a:xfrm>
          <a:prstGeom prst="rect">
            <a:avLst/>
          </a:prstGeom>
          <a:noFill/>
          <a:ln w="9525">
            <a:noFill/>
          </a:ln>
        </p:spPr>
      </p:pic>
      <p:pic>
        <p:nvPicPr>
          <p:cNvPr id="8202" name="图片 20" descr="50.jpg"/>
          <p:cNvPicPr>
            <a:picLocks noChangeAspect="1"/>
          </p:cNvPicPr>
          <p:nvPr/>
        </p:nvPicPr>
        <p:blipFill>
          <a:blip r:embed="rId4"/>
          <a:srcRect b="12030"/>
          <a:stretch>
            <a:fillRect/>
          </a:stretch>
        </p:blipFill>
        <p:spPr>
          <a:xfrm>
            <a:off x="8737600" y="3845560"/>
            <a:ext cx="2155825" cy="26816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51230" y="2097405"/>
            <a:ext cx="5835650" cy="3803015"/>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跑是人体水平位移的一种基本运动形式，是单脚支撑与腾空相互交替、蹬与摆相互配合的周期性运动。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（一）短跑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短跑是人的快速能力的重要标志。短跑是以无氧代谢方式供能跑完全程的极限强度项目。比赛项目包括男、女100 米，200 米，400 米，4×100 米接力，4×400 米接力，室内和少年比赛的距离还有60 米和300 米。短跑是发展速度素质最有效的手段，是许多田径项目以及其他一些运动项目的基础。</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短跑全程技术按技术动作的变化可分为起跑、起跑后加速跑、途中跑和终点跑四个部分。</a:t>
            </a:r>
            <a:endParaRPr lang="zh-CN" altLang="en-US" sz="1600" b="1"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12235" y="1219835"/>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一、跑</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9220" name="图片 7" descr="跑步1.png"/>
          <p:cNvPicPr>
            <a:picLocks noChangeAspect="1"/>
          </p:cNvPicPr>
          <p:nvPr/>
        </p:nvPicPr>
        <p:blipFill>
          <a:blip r:embed="rId2"/>
          <a:srcRect l="1200" r="952"/>
          <a:stretch>
            <a:fillRect/>
          </a:stretch>
        </p:blipFill>
        <p:spPr>
          <a:xfrm flipH="1">
            <a:off x="7077710" y="2357120"/>
            <a:ext cx="4244340" cy="32359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266825"/>
            <a:ext cx="10079990" cy="226758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100 米跑的技术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起跑：</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起跑的任务是使身体在极短的时间内迅速摆脱静止状态，为起跑后加速创造条件。田径规则规定，在短跑比赛中运动员必须采用蹲踞式起跑，必须使用起跑器，运动员要按发令员的口令完成起跑动作。起跑器安装的方法有“普通式”“拉长式”两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32385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起跑后的加速跑：</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起跑后的加速跑是从后腿蹬离起跑器，到途中跑之间的一个跑段。其任务是充分利用向前的冲力，在较短距离内尽快地获得高速度。加速跑的距离，一般约为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25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30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3665855" y="3788410"/>
            <a:ext cx="5003165" cy="2001520"/>
          </a:xfrm>
          <a:prstGeom prst="rect">
            <a:avLst/>
          </a:prstGeom>
        </p:spPr>
      </p:pic>
      <p:sp>
        <p:nvSpPr>
          <p:cNvPr id="7" name="文本框 6"/>
          <p:cNvSpPr txBox="1"/>
          <p:nvPr/>
        </p:nvSpPr>
        <p:spPr>
          <a:xfrm>
            <a:off x="5008880" y="6040755"/>
            <a:ext cx="2540000" cy="306705"/>
          </a:xfrm>
          <a:prstGeom prst="rect">
            <a:avLst/>
          </a:prstGeom>
          <a:noFill/>
        </p:spPr>
        <p:txBody>
          <a:bodyPr wrap="square" rtlCol="0" anchor="t">
            <a:spAutoFit/>
          </a:bodyPr>
          <a:p>
            <a:pPr algn="ctr"/>
            <a:r>
              <a:rPr lang="zh-CN" altLang="en-US" sz="1400">
                <a:latin typeface="微软雅黑" panose="020B0503020204020204" charset="-122"/>
                <a:ea typeface="微软雅黑" panose="020B0503020204020204" charset="-122"/>
              </a:rPr>
              <a:t>蹲踞式起跑</a:t>
            </a:r>
            <a:endParaRPr lang="zh-CN" altLang="en-US"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80">
                                          <p:stCondLst>
                                            <p:cond delay="0"/>
                                          </p:stCondLst>
                                        </p:cTn>
                                        <p:tgtEl>
                                          <p:spTgt spid="5123"/>
                                        </p:tgtEl>
                                      </p:cBhvr>
                                    </p:animEffect>
                                    <p:anim calcmode="lin" valueType="num">
                                      <p:cBhvr>
                                        <p:cTn id="8"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3"/>
                                        </p:tgtEl>
                                      </p:cBhvr>
                                      <p:to x="100000" y="60000"/>
                                    </p:animScale>
                                    <p:animScale>
                                      <p:cBhvr>
                                        <p:cTn id="14" dur="166" decel="50000">
                                          <p:stCondLst>
                                            <p:cond delay="676"/>
                                          </p:stCondLst>
                                        </p:cTn>
                                        <p:tgtEl>
                                          <p:spTgt spid="5123"/>
                                        </p:tgtEl>
                                      </p:cBhvr>
                                      <p:to x="100000" y="100000"/>
                                    </p:animScale>
                                    <p:animScale>
                                      <p:cBhvr>
                                        <p:cTn id="15" dur="26">
                                          <p:stCondLst>
                                            <p:cond delay="1312"/>
                                          </p:stCondLst>
                                        </p:cTn>
                                        <p:tgtEl>
                                          <p:spTgt spid="5123"/>
                                        </p:tgtEl>
                                      </p:cBhvr>
                                      <p:to x="100000" y="80000"/>
                                    </p:animScale>
                                    <p:animScale>
                                      <p:cBhvr>
                                        <p:cTn id="16" dur="166" decel="50000">
                                          <p:stCondLst>
                                            <p:cond delay="1338"/>
                                          </p:stCondLst>
                                        </p:cTn>
                                        <p:tgtEl>
                                          <p:spTgt spid="5123"/>
                                        </p:tgtEl>
                                      </p:cBhvr>
                                      <p:to x="100000" y="100000"/>
                                    </p:animScale>
                                    <p:animScale>
                                      <p:cBhvr>
                                        <p:cTn id="17" dur="26">
                                          <p:stCondLst>
                                            <p:cond delay="1642"/>
                                          </p:stCondLst>
                                        </p:cTn>
                                        <p:tgtEl>
                                          <p:spTgt spid="5123"/>
                                        </p:tgtEl>
                                      </p:cBhvr>
                                      <p:to x="100000" y="90000"/>
                                    </p:animScale>
                                    <p:animScale>
                                      <p:cBhvr>
                                        <p:cTn id="18" dur="166" decel="50000">
                                          <p:stCondLst>
                                            <p:cond delay="1668"/>
                                          </p:stCondLst>
                                        </p:cTn>
                                        <p:tgtEl>
                                          <p:spTgt spid="5123"/>
                                        </p:tgtEl>
                                      </p:cBhvr>
                                      <p:to x="100000" y="100000"/>
                                    </p:animScale>
                                    <p:animScale>
                                      <p:cBhvr>
                                        <p:cTn id="19" dur="26">
                                          <p:stCondLst>
                                            <p:cond delay="1808"/>
                                          </p:stCondLst>
                                        </p:cTn>
                                        <p:tgtEl>
                                          <p:spTgt spid="5123"/>
                                        </p:tgtEl>
                                      </p:cBhvr>
                                      <p:to x="100000" y="95000"/>
                                    </p:animScale>
                                    <p:animScale>
                                      <p:cBhvr>
                                        <p:cTn id="20" dur="166" decel="50000">
                                          <p:stCondLst>
                                            <p:cond delay="1834"/>
                                          </p:stCondLst>
                                        </p:cTn>
                                        <p:tgtEl>
                                          <p:spTgt spid="51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0_1*i*1"/>
  <p:tag name="KSO_WM_TEMPLATE_CATEGORY" val="diagram"/>
  <p:tag name="KSO_WM_TEMPLATE_INDEX" val="2020077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0_1*i*2"/>
  <p:tag name="KSO_WM_TEMPLATE_CATEGORY" val="diagram"/>
  <p:tag name="KSO_WM_TEMPLATE_INDEX" val="2020077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70_1*i*4"/>
  <p:tag name="KSO_WM_TEMPLATE_CATEGORY" val="diagram"/>
  <p:tag name="KSO_WM_TEMPLATE_INDEX" val="20200770"/>
  <p:tag name="KSO_WM_UNIT_LAYERLEVEL" val="1"/>
  <p:tag name="KSO_WM_TAG_VERSION" val="1.0"/>
  <p:tag name="KSO_WM_BEAUTIFY_FLAG" val="#wm#"/>
</p:tagLst>
</file>

<file path=ppt/tags/tag14.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5.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6.xml><?xml version="1.0" encoding="utf-8"?>
<p:tagLst xmlns:p="http://schemas.openxmlformats.org/presentationml/2006/main">
  <p:tag name="ISPRING_PRESENTATION_TITLE" val="6-0316-3运动体育竞技PPT模板"/>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0_1*i*1"/>
  <p:tag name="KSO_WM_TEMPLATE_CATEGORY" val="diagram"/>
  <p:tag name="KSO_WM_TEMPLATE_INDEX" val="2020077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0_1*i*2"/>
  <p:tag name="KSO_WM_TEMPLATE_CATEGORY" val="diagram"/>
  <p:tag name="KSO_WM_TEMPLATE_INDEX" val="2020077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70_1*i*4"/>
  <p:tag name="KSO_WM_TEMPLATE_CATEGORY" val="diagram"/>
  <p:tag name="KSO_WM_TEMPLATE_INDEX" val="20200770"/>
  <p:tag name="KSO_WM_UNIT_LAYERLEVEL" val="1"/>
  <p:tag name="KSO_WM_TAG_VERSION" val="1.0"/>
  <p:tag name="KSO_WM_BEAUTIFY_FLAG" val="#wm#"/>
</p:tagLst>
</file>

<file path=ppt/tags/tag9.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7690</Words>
  <Application>WPS 演示</Application>
  <PresentationFormat>宽屏</PresentationFormat>
  <Paragraphs>350</Paragraphs>
  <Slides>37</Slides>
  <Notes>24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37</vt:i4>
      </vt:variant>
    </vt:vector>
  </HeadingPairs>
  <TitlesOfParts>
    <vt:vector size="55" baseType="lpstr">
      <vt:lpstr>Arial</vt:lpstr>
      <vt:lpstr>宋体</vt:lpstr>
      <vt:lpstr>Wingdings</vt:lpstr>
      <vt:lpstr>Lato Regular</vt:lpstr>
      <vt:lpstr>Lato Hairline</vt:lpstr>
      <vt:lpstr>Lato Light</vt:lpstr>
      <vt:lpstr>Source Han Serif SC</vt:lpstr>
      <vt:lpstr>微软雅黑</vt:lpstr>
      <vt:lpstr>Impact</vt:lpstr>
      <vt:lpstr>Calibri</vt:lpstr>
      <vt:lpstr>华康俪金黑W8(P)</vt:lpstr>
      <vt:lpstr>Wingdings</vt:lpstr>
      <vt:lpstr>BatangChe</vt:lpstr>
      <vt:lpstr>Arial Unicode MS</vt:lpstr>
      <vt:lpstr>等线</vt:lpstr>
      <vt:lpstr>黑体</vt:lpstr>
      <vt:lpstr>華康圓體 Std W5</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23</cp:revision>
  <dcterms:created xsi:type="dcterms:W3CDTF">2019-03-14T05:34:00Z</dcterms:created>
  <dcterms:modified xsi:type="dcterms:W3CDTF">2019-08-12T09:33:12Z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