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754" r:id="rId7"/>
    <p:sldId id="8719" r:id="rId8"/>
    <p:sldId id="8755" r:id="rId9"/>
    <p:sldId id="8756" r:id="rId10"/>
    <p:sldId id="8744" r:id="rId11"/>
    <p:sldId id="8745" r:id="rId12"/>
    <p:sldId id="8767" r:id="rId13"/>
    <p:sldId id="8747" r:id="rId14"/>
    <p:sldId id="8768" r:id="rId15"/>
    <p:sldId id="8769" r:id="rId16"/>
    <p:sldId id="8771" r:id="rId17"/>
    <p:sldId id="8748" r:id="rId18"/>
    <p:sldId id="8770" r:id="rId19"/>
    <p:sldId id="8701" r:id="rId20"/>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295DAB"/>
    <a:srgbClr val="BF6495"/>
    <a:srgbClr val="765401"/>
    <a:srgbClr val="7ECDCF"/>
    <a:srgbClr val="007474"/>
    <a:srgbClr val="F89E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4" Type="http://schemas.openxmlformats.org/officeDocument/2006/relationships/tags" Target="tags/tag17.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7.png"/><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0" Type="http://schemas.openxmlformats.org/officeDocument/2006/relationships/notesSlide" Target="../notesSlides/notesSlide13.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7.png"/><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0" Type="http://schemas.openxmlformats.org/officeDocument/2006/relationships/notesSlide" Target="../notesSlides/notesSlide14.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2.jpe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健康概述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165860"/>
            <a:ext cx="10080000" cy="3674745"/>
          </a:xfrm>
          <a:prstGeom prst="rect">
            <a:avLst/>
          </a:prstGeom>
          <a:noFill/>
          <a:ln w="9525">
            <a:noFill/>
          </a:ln>
        </p:spPr>
        <p:txBody>
          <a:bodyPr wrap="square" anchor="t">
            <a:spAutoFit/>
          </a:bodyPr>
          <a:p>
            <a:pPr indent="0" algn="just">
              <a:lnSpc>
                <a:spcPct val="130000"/>
              </a:lnSpc>
              <a:spcBef>
                <a:spcPts val="500"/>
              </a:spcBef>
              <a:spcAft>
                <a:spcPts val="0"/>
              </a:spcAft>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（三）社会适应能力：</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社会适应主要指人在社会生活中的角色适应，包括职业角色、家庭角色及在工作、家庭、学习、娱乐、社交中的角色转换与人际关系等方面的适应。社会适应良好，不仅要生理健康、心理健康和道德健康，而且要具有较强的社会交往能力、工作能力和广博的文化科学知识；要不仅能胜任个人在社会生活中的各种角色，而且能创造性地贡献于社会，达到自我成就和自我实现的目的。全面适应健康是健康的最高境界，缺乏角色意识、发生角色错位是社会适应健康不良的表现。</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a:lnSpc>
                <a:spcPct val="130000"/>
              </a:lnSpc>
              <a:spcBef>
                <a:spcPts val="500"/>
              </a:spcBef>
              <a:spcAft>
                <a:spcPts val="0"/>
              </a:spcAft>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（四）道德健康：</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道德是一个民族的历史所赐，可简单解释为人的思想品德和人格的自我完善，是一个社会文明发展的基石，是一种“使人向善”的规范与提升。根据党在社会主义初级阶段的历史任务，当前和今后一个时期，我国将在全民族牢固树立建设有中国特色社会主义的共同理想和正确的世界观、人生观、价值观，在全社会大力倡导“爱国守法、明礼诚信、团结友善、勤俭自强、敬业奉献”的基本道德规范，努力提高公民道德素质，促进人的全面发展，培养一代又一代有理想、有道德、有文化、有纪律的社会主义公民。</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8427720" y="4560570"/>
            <a:ext cx="2602865" cy="2149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Effect transition="in" filter="barn(inVertical)">
                                      <p:cBhvr>
                                        <p:cTn id="7"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健康概述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862965" y="2458085"/>
            <a:ext cx="4695190" cy="2851150"/>
          </a:xfrm>
          <a:prstGeom prst="rect">
            <a:avLst/>
          </a:prstGeom>
          <a:noFill/>
          <a:ln w="9525">
            <a:noFill/>
          </a:ln>
        </p:spPr>
        <p:txBody>
          <a:bodyPr wrap="square" anchor="t">
            <a:spAutoFit/>
          </a:bodyPr>
          <a:p>
            <a:pPr indent="-360045" algn="just" fontAlgn="auto">
              <a:lnSpc>
                <a:spcPct val="15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（一）行为和生活方式因素</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431800" algn="just" fontAlgn="auto">
              <a:lnSpc>
                <a:spcPct val="150000"/>
              </a:lnSpc>
              <a:spcBef>
                <a:spcPts val="1000"/>
              </a:spcBef>
              <a:spcAft>
                <a:spcPts val="0"/>
              </a:spcAft>
              <a:buFont typeface="Wingdings" panose="05000000000000000000" charset="0"/>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行为和生活方式因素是指因自身不良行为和生活方式，直接或间接给健康带来的不利影响。如糖尿病、高血压、冠心病、结肠癌、前列腺癌、乳腺癌、肥胖症、性传播疾病、精神性疾病、自杀等均与</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行为因素</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和</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生活方式</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有关。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1134110"/>
            <a:ext cx="338645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二、影响健康的因素</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rcRect r="48346"/>
          <a:stretch>
            <a:fillRect/>
          </a:stretch>
        </p:blipFill>
        <p:spPr>
          <a:xfrm>
            <a:off x="5942965" y="2407920"/>
            <a:ext cx="2597150" cy="3115310"/>
          </a:xfrm>
          <a:prstGeom prst="rect">
            <a:avLst/>
          </a:prstGeom>
        </p:spPr>
      </p:pic>
      <p:pic>
        <p:nvPicPr>
          <p:cNvPr id="5" name="图片 4"/>
          <p:cNvPicPr>
            <a:picLocks noChangeAspect="1"/>
          </p:cNvPicPr>
          <p:nvPr/>
        </p:nvPicPr>
        <p:blipFill>
          <a:blip r:embed="rId3"/>
          <a:stretch>
            <a:fillRect/>
          </a:stretch>
        </p:blipFill>
        <p:spPr>
          <a:xfrm>
            <a:off x="8711565" y="2407920"/>
            <a:ext cx="2571750" cy="3114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900" decel="100000" fill="hold"/>
                                        <p:tgtEl>
                                          <p:spTgt spid="51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健康概述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135380" y="1339850"/>
            <a:ext cx="10080000" cy="1986915"/>
          </a:xfrm>
          <a:prstGeom prst="rect">
            <a:avLst/>
          </a:prstGeom>
          <a:noFill/>
          <a:ln w="9525">
            <a:noFill/>
          </a:ln>
        </p:spPr>
        <p:txBody>
          <a:bodyPr wrap="square" anchor="t">
            <a:spAutoFit/>
          </a:bodyPr>
          <a:p>
            <a:pPr indent="0" algn="just" fontAlgn="auto">
              <a:lnSpc>
                <a:spcPct val="13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（二）环境因素</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spcAft>
                <a:spcPts val="0"/>
              </a:spcAft>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自然环境：</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保持自然环境与人类的和谐，对维护、促进健康有着十分重要的意义。若破坏了人与自然的和谐，人类社会就会遭到大自然的报复。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spcAft>
                <a:spcPts val="0"/>
              </a:spcAft>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社会环境：</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社会环境包括社会制度、法律、经济、文化、教育、人口、民族、职业等，社会制度确定了与健康相关的政策、法律、法规等。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rcRect b="1783"/>
          <a:stretch>
            <a:fillRect/>
          </a:stretch>
        </p:blipFill>
        <p:spPr>
          <a:xfrm>
            <a:off x="6543675" y="3441700"/>
            <a:ext cx="3728085" cy="2738120"/>
          </a:xfrm>
          <a:prstGeom prst="rect">
            <a:avLst/>
          </a:prstGeom>
        </p:spPr>
      </p:pic>
      <p:pic>
        <p:nvPicPr>
          <p:cNvPr id="7" name="图片 6"/>
          <p:cNvPicPr>
            <a:picLocks noChangeAspect="1"/>
          </p:cNvPicPr>
          <p:nvPr/>
        </p:nvPicPr>
        <p:blipFill>
          <a:blip r:embed="rId3">
            <a:clrChange>
              <a:clrFrom>
                <a:srgbClr val="FAFBFD">
                  <a:alpha val="100000"/>
                </a:srgbClr>
              </a:clrFrom>
              <a:clrTo>
                <a:srgbClr val="FAFBFD">
                  <a:alpha val="100000"/>
                  <a:alpha val="0"/>
                </a:srgbClr>
              </a:clrTo>
            </a:clrChange>
          </a:blip>
          <a:srcRect l="12090" r="17060"/>
          <a:stretch>
            <a:fillRect/>
          </a:stretch>
        </p:blipFill>
        <p:spPr>
          <a:xfrm>
            <a:off x="2463800" y="3441700"/>
            <a:ext cx="3392805" cy="2826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900" decel="100000" fill="hold"/>
                                        <p:tgtEl>
                                          <p:spTgt spid="51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健康概述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2830" y="2051685"/>
            <a:ext cx="4860925" cy="3522980"/>
          </a:xfrm>
          <a:prstGeom prst="rect">
            <a:avLst/>
          </a:prstGeom>
          <a:noFill/>
          <a:ln w="9525">
            <a:noFill/>
          </a:ln>
        </p:spPr>
        <p:txBody>
          <a:bodyPr wrap="square" anchor="t">
            <a:spAutoFit/>
          </a:bodyPr>
          <a:p>
            <a:pPr indent="0" algn="just" fontAlgn="auto">
              <a:lnSpc>
                <a:spcPct val="15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（三）生物学因素</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遗传—— 据调查，目前全国出生婴儿缺陷总发生率为13.7％，其中严重智力低下者每年有200 万人。遗传还与高血压、糖尿病、肿瘤等疾病的发生有关。</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（四）卫生医疗服务因素</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卫生医疗服务因素指社会卫生医疗设施和制度的完善状况。</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198870" y="1940560"/>
            <a:ext cx="5100955" cy="363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900" decel="100000" fill="hold"/>
                                        <p:tgtEl>
                                          <p:spTgt spid="51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第三节 体育与健康的关系</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735580" y="1090930"/>
            <a:ext cx="672147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一、体育锻炼可以促进生长发育、增进身体健康</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grpSp>
        <p:nvGrpSpPr>
          <p:cNvPr id="7" name="组合 6"/>
          <p:cNvGrpSpPr/>
          <p:nvPr/>
        </p:nvGrpSpPr>
        <p:grpSpPr>
          <a:xfrm>
            <a:off x="1219200" y="2534285"/>
            <a:ext cx="4745355" cy="539750"/>
            <a:chOff x="1920" y="3991"/>
            <a:chExt cx="7473" cy="850"/>
          </a:xfrm>
        </p:grpSpPr>
        <p:sp>
          <p:nvSpPr>
            <p:cNvPr id="9" name="文本框 8"/>
            <p:cNvSpPr txBox="1"/>
            <p:nvPr>
              <p:custDataLst>
                <p:tags r:id="rId2"/>
              </p:custDataLst>
            </p:nvPr>
          </p:nvSpPr>
          <p:spPr>
            <a:xfrm>
              <a:off x="2965" y="4007"/>
              <a:ext cx="6428" cy="833"/>
            </a:xfrm>
            <a:prstGeom prst="rect">
              <a:avLst/>
            </a:prstGeom>
            <a:noFill/>
          </p:spPr>
          <p:txBody>
            <a:bodyPr wrap="square" bIns="0" rtlCol="0" anchor="b" anchorCtr="0"/>
            <a:p>
              <a:pPr>
                <a:lnSpc>
                  <a:spcPct val="120000"/>
                </a:lnSpc>
              </a:pPr>
              <a:r>
                <a:rPr kumimoji="1" lang="zh-CN" altLang="en-US" sz="1600" b="1" spc="300" dirty="0">
                  <a:solidFill>
                    <a:schemeClr val="tx1">
                      <a:lumMod val="65000"/>
                      <a:lumOff val="35000"/>
                    </a:schemeClr>
                  </a:solidFill>
                  <a:latin typeface="微软雅黑" panose="020B0503020204020204" charset="-122"/>
                  <a:ea typeface="微软雅黑" panose="020B0503020204020204" charset="-122"/>
                </a:rPr>
                <a:t>体育锻炼能提高人体的吸氧能力，从而促进人体的新陈代谢和解毒过程</a:t>
              </a:r>
              <a:endParaRPr kumimoji="1" lang="zh-CN" altLang="en-US" sz="1600" b="1" spc="300" dirty="0">
                <a:solidFill>
                  <a:schemeClr val="tx1">
                    <a:lumMod val="65000"/>
                    <a:lumOff val="35000"/>
                  </a:schemeClr>
                </a:solidFill>
                <a:latin typeface="微软雅黑" panose="020B0503020204020204" charset="-122"/>
                <a:ea typeface="微软雅黑" panose="020B0503020204020204" charset="-122"/>
              </a:endParaRPr>
            </a:p>
          </p:txBody>
        </p:sp>
        <p:sp>
          <p:nvSpPr>
            <p:cNvPr id="10" name="矩形 9"/>
            <p:cNvSpPr/>
            <p:nvPr>
              <p:custDataLst>
                <p:tags r:id="rId3"/>
              </p:custDataLst>
            </p:nvPr>
          </p:nvSpPr>
          <p:spPr>
            <a:xfrm>
              <a:off x="1920" y="3991"/>
              <a:ext cx="850" cy="850"/>
            </a:xfrm>
            <a:prstGeom prst="rect">
              <a:avLst/>
            </a:prstGeom>
            <a:solidFill>
              <a:schemeClr val="accent1"/>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r>
                <a:rPr lang="en-US" altLang="zh-CN" sz="2000" b="1" dirty="0">
                  <a:latin typeface="微软雅黑" panose="020B0503020204020204" charset="-122"/>
                  <a:ea typeface="微软雅黑" panose="020B0503020204020204" charset="-122"/>
                </a:rPr>
                <a:t>01</a:t>
              </a:r>
              <a:endParaRPr lang="zh-CN" altLang="en-US" sz="2000" b="1" dirty="0">
                <a:latin typeface="微软雅黑" panose="020B0503020204020204" charset="-122"/>
                <a:ea typeface="微软雅黑" panose="020B0503020204020204" charset="-122"/>
              </a:endParaRPr>
            </a:p>
          </p:txBody>
        </p:sp>
      </p:grpSp>
      <p:grpSp>
        <p:nvGrpSpPr>
          <p:cNvPr id="8" name="组合 7"/>
          <p:cNvGrpSpPr/>
          <p:nvPr/>
        </p:nvGrpSpPr>
        <p:grpSpPr>
          <a:xfrm>
            <a:off x="1219200" y="3694430"/>
            <a:ext cx="4745355" cy="553085"/>
            <a:chOff x="1920" y="5818"/>
            <a:chExt cx="7473" cy="871"/>
          </a:xfrm>
        </p:grpSpPr>
        <p:sp>
          <p:nvSpPr>
            <p:cNvPr id="2" name="文本框 1"/>
            <p:cNvSpPr txBox="1"/>
            <p:nvPr>
              <p:custDataLst>
                <p:tags r:id="rId4"/>
              </p:custDataLst>
            </p:nvPr>
          </p:nvSpPr>
          <p:spPr>
            <a:xfrm>
              <a:off x="2965" y="5818"/>
              <a:ext cx="6428" cy="870"/>
            </a:xfrm>
            <a:prstGeom prst="rect">
              <a:avLst/>
            </a:prstGeom>
            <a:noFill/>
          </p:spPr>
          <p:txBody>
            <a:bodyPr wrap="square" bIns="0" rtlCol="0" anchor="b" anchorCtr="0"/>
            <a:p>
              <a:pPr>
                <a:lnSpc>
                  <a:spcPct val="120000"/>
                </a:lnSpc>
              </a:pPr>
              <a:r>
                <a:rPr kumimoji="1" lang="zh-CN" altLang="en-US" sz="1600" b="1" spc="300" dirty="0">
                  <a:solidFill>
                    <a:schemeClr val="tx1">
                      <a:lumMod val="65000"/>
                      <a:lumOff val="35000"/>
                    </a:schemeClr>
                  </a:solidFill>
                  <a:latin typeface="微软雅黑" panose="020B0503020204020204" charset="-122"/>
                  <a:ea typeface="微软雅黑" panose="020B0503020204020204" charset="-122"/>
                </a:rPr>
                <a:t>体育锻炼可促使大脑清醒，提高学习效率</a:t>
              </a:r>
              <a:endParaRPr kumimoji="1" lang="zh-CN" altLang="en-US" sz="1600" b="1" spc="300" dirty="0">
                <a:solidFill>
                  <a:schemeClr val="tx1">
                    <a:lumMod val="65000"/>
                    <a:lumOff val="35000"/>
                  </a:schemeClr>
                </a:solidFill>
                <a:latin typeface="微软雅黑" panose="020B0503020204020204" charset="-122"/>
                <a:ea typeface="微软雅黑" panose="020B0503020204020204" charset="-122"/>
              </a:endParaRPr>
            </a:p>
          </p:txBody>
        </p:sp>
        <p:sp>
          <p:nvSpPr>
            <p:cNvPr id="19" name="矩形 18"/>
            <p:cNvSpPr/>
            <p:nvPr>
              <p:custDataLst>
                <p:tags r:id="rId5"/>
              </p:custDataLst>
            </p:nvPr>
          </p:nvSpPr>
          <p:spPr>
            <a:xfrm>
              <a:off x="1920" y="5839"/>
              <a:ext cx="850" cy="850"/>
            </a:xfrm>
            <a:prstGeom prst="rect">
              <a:avLst/>
            </a:prstGeom>
            <a:solidFill>
              <a:srgbClr val="FF9300"/>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r>
                <a:rPr lang="en-US" altLang="zh-CN" sz="2000" b="1" dirty="0">
                  <a:latin typeface="微软雅黑" panose="020B0503020204020204" charset="-122"/>
                  <a:ea typeface="微软雅黑" panose="020B0503020204020204" charset="-122"/>
                </a:rPr>
                <a:t>02</a:t>
              </a:r>
              <a:endParaRPr lang="zh-CN" altLang="en-US" sz="2000" b="1" dirty="0">
                <a:latin typeface="微软雅黑" panose="020B0503020204020204" charset="-122"/>
                <a:ea typeface="微软雅黑" panose="020B0503020204020204" charset="-122"/>
              </a:endParaRPr>
            </a:p>
          </p:txBody>
        </p:sp>
      </p:grpSp>
      <p:grpSp>
        <p:nvGrpSpPr>
          <p:cNvPr id="11" name="组合 10"/>
          <p:cNvGrpSpPr/>
          <p:nvPr/>
        </p:nvGrpSpPr>
        <p:grpSpPr>
          <a:xfrm>
            <a:off x="1219200" y="4783455"/>
            <a:ext cx="4744085" cy="751840"/>
            <a:chOff x="1920" y="7533"/>
            <a:chExt cx="7471" cy="1184"/>
          </a:xfrm>
        </p:grpSpPr>
        <p:sp>
          <p:nvSpPr>
            <p:cNvPr id="22" name="文本框 21"/>
            <p:cNvSpPr txBox="1"/>
            <p:nvPr>
              <p:custDataLst>
                <p:tags r:id="rId6"/>
              </p:custDataLst>
            </p:nvPr>
          </p:nvSpPr>
          <p:spPr>
            <a:xfrm>
              <a:off x="2965" y="7533"/>
              <a:ext cx="6427" cy="1184"/>
            </a:xfrm>
            <a:prstGeom prst="rect">
              <a:avLst/>
            </a:prstGeom>
            <a:noFill/>
          </p:spPr>
          <p:txBody>
            <a:bodyPr wrap="square" bIns="0" rtlCol="0" anchor="ctr" anchorCtr="0"/>
            <a:p>
              <a:pPr>
                <a:lnSpc>
                  <a:spcPct val="120000"/>
                </a:lnSpc>
              </a:pPr>
              <a:r>
                <a:rPr kumimoji="1" lang="zh-CN" altLang="en-US" sz="1600" b="1" spc="300" dirty="0">
                  <a:solidFill>
                    <a:schemeClr val="tx1">
                      <a:lumMod val="65000"/>
                      <a:lumOff val="35000"/>
                    </a:schemeClr>
                  </a:solidFill>
                  <a:latin typeface="微软雅黑" panose="020B0503020204020204" charset="-122"/>
                  <a:ea typeface="微软雅黑" panose="020B0503020204020204" charset="-122"/>
                </a:rPr>
                <a:t>体育锻炼能提高机体免疫功能，提高机体抗御疾病的能力</a:t>
              </a:r>
              <a:endParaRPr kumimoji="1" lang="zh-CN" altLang="en-US" sz="1600" b="1" spc="300" dirty="0">
                <a:solidFill>
                  <a:schemeClr val="tx1">
                    <a:lumMod val="65000"/>
                    <a:lumOff val="35000"/>
                  </a:schemeClr>
                </a:solidFill>
                <a:latin typeface="微软雅黑" panose="020B0503020204020204" charset="-122"/>
                <a:ea typeface="微软雅黑" panose="020B0503020204020204" charset="-122"/>
              </a:endParaRPr>
            </a:p>
          </p:txBody>
        </p:sp>
        <p:sp>
          <p:nvSpPr>
            <p:cNvPr id="24" name="矩形 23"/>
            <p:cNvSpPr/>
            <p:nvPr>
              <p:custDataLst>
                <p:tags r:id="rId7"/>
              </p:custDataLst>
            </p:nvPr>
          </p:nvSpPr>
          <p:spPr>
            <a:xfrm>
              <a:off x="1920" y="7719"/>
              <a:ext cx="850" cy="850"/>
            </a:xfrm>
            <a:prstGeom prst="rect">
              <a:avLst/>
            </a:prstGeom>
            <a:solidFill>
              <a:schemeClr val="accent1"/>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r>
                <a:rPr lang="en-US" altLang="zh-CN" sz="2000" b="1" dirty="0">
                  <a:latin typeface="微软雅黑" panose="020B0503020204020204" charset="-122"/>
                  <a:ea typeface="微软雅黑" panose="020B0503020204020204" charset="-122"/>
                </a:rPr>
                <a:t>03</a:t>
              </a:r>
              <a:endParaRPr lang="zh-CN" altLang="en-US" sz="2000" b="1" dirty="0">
                <a:latin typeface="微软雅黑" panose="020B0503020204020204" charset="-122"/>
                <a:ea typeface="微软雅黑" panose="020B0503020204020204" charset="-122"/>
              </a:endParaRPr>
            </a:p>
          </p:txBody>
        </p:sp>
      </p:grpSp>
      <p:pic>
        <p:nvPicPr>
          <p:cNvPr id="5" name="图片 4"/>
          <p:cNvPicPr>
            <a:picLocks noChangeAspect="1"/>
          </p:cNvPicPr>
          <p:nvPr/>
        </p:nvPicPr>
        <p:blipFill>
          <a:blip r:embed="rId8">
            <a:clrChange>
              <a:clrFrom>
                <a:srgbClr val="F6F6F6">
                  <a:alpha val="100000"/>
                </a:srgbClr>
              </a:clrFrom>
              <a:clrTo>
                <a:srgbClr val="F6F6F6">
                  <a:alpha val="100000"/>
                  <a:alpha val="0"/>
                </a:srgbClr>
              </a:clrTo>
            </a:clrChange>
          </a:blip>
          <a:stretch>
            <a:fillRect/>
          </a:stretch>
        </p:blipFill>
        <p:spPr>
          <a:xfrm>
            <a:off x="6560820" y="1794510"/>
            <a:ext cx="4730115" cy="4351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90">
                                          <p:stCondLst>
                                            <p:cond delay="0"/>
                                          </p:stCondLst>
                                        </p:cTn>
                                        <p:tgtEl>
                                          <p:spTgt spid="7"/>
                                        </p:tgtEl>
                                      </p:cBhvr>
                                    </p:animEffect>
                                    <p:anim calcmode="lin" valueType="num">
                                      <p:cBhvr>
                                        <p:cTn id="8"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13" dur="13">
                                          <p:stCondLst>
                                            <p:cond delay="325"/>
                                          </p:stCondLst>
                                        </p:cTn>
                                        <p:tgtEl>
                                          <p:spTgt spid="7"/>
                                        </p:tgtEl>
                                      </p:cBhvr>
                                      <p:to x="100000" y="60000"/>
                                    </p:animScale>
                                    <p:animScale>
                                      <p:cBhvr>
                                        <p:cTn id="14" dur="83" decel="50000">
                                          <p:stCondLst>
                                            <p:cond delay="338"/>
                                          </p:stCondLst>
                                        </p:cTn>
                                        <p:tgtEl>
                                          <p:spTgt spid="7"/>
                                        </p:tgtEl>
                                      </p:cBhvr>
                                      <p:to x="100000" y="100000"/>
                                    </p:animScale>
                                    <p:animScale>
                                      <p:cBhvr>
                                        <p:cTn id="15" dur="13">
                                          <p:stCondLst>
                                            <p:cond delay="656"/>
                                          </p:stCondLst>
                                        </p:cTn>
                                        <p:tgtEl>
                                          <p:spTgt spid="7"/>
                                        </p:tgtEl>
                                      </p:cBhvr>
                                      <p:to x="100000" y="80000"/>
                                    </p:animScale>
                                    <p:animScale>
                                      <p:cBhvr>
                                        <p:cTn id="16" dur="83" decel="50000">
                                          <p:stCondLst>
                                            <p:cond delay="669"/>
                                          </p:stCondLst>
                                        </p:cTn>
                                        <p:tgtEl>
                                          <p:spTgt spid="7"/>
                                        </p:tgtEl>
                                      </p:cBhvr>
                                      <p:to x="100000" y="100000"/>
                                    </p:animScale>
                                    <p:animScale>
                                      <p:cBhvr>
                                        <p:cTn id="17" dur="13">
                                          <p:stCondLst>
                                            <p:cond delay="821"/>
                                          </p:stCondLst>
                                        </p:cTn>
                                        <p:tgtEl>
                                          <p:spTgt spid="7"/>
                                        </p:tgtEl>
                                      </p:cBhvr>
                                      <p:to x="100000" y="90000"/>
                                    </p:animScale>
                                    <p:animScale>
                                      <p:cBhvr>
                                        <p:cTn id="18" dur="83" decel="50000">
                                          <p:stCondLst>
                                            <p:cond delay="834"/>
                                          </p:stCondLst>
                                        </p:cTn>
                                        <p:tgtEl>
                                          <p:spTgt spid="7"/>
                                        </p:tgtEl>
                                      </p:cBhvr>
                                      <p:to x="100000" y="100000"/>
                                    </p:animScale>
                                    <p:animScale>
                                      <p:cBhvr>
                                        <p:cTn id="19" dur="13">
                                          <p:stCondLst>
                                            <p:cond delay="904"/>
                                          </p:stCondLst>
                                        </p:cTn>
                                        <p:tgtEl>
                                          <p:spTgt spid="7"/>
                                        </p:tgtEl>
                                      </p:cBhvr>
                                      <p:to x="100000" y="95000"/>
                                    </p:animScale>
                                    <p:animScale>
                                      <p:cBhvr>
                                        <p:cTn id="20" dur="83" decel="50000">
                                          <p:stCondLst>
                                            <p:cond delay="917"/>
                                          </p:stCondLst>
                                        </p:cTn>
                                        <p:tgtEl>
                                          <p:spTgt spid="7"/>
                                        </p:tgtEl>
                                      </p:cBhvr>
                                      <p:to x="100000" y="100000"/>
                                    </p:animScale>
                                  </p:childTnLst>
                                </p:cTn>
                              </p:par>
                            </p:childTnLst>
                          </p:cTn>
                        </p:par>
                        <p:par>
                          <p:cTn id="21" fill="hold">
                            <p:stCondLst>
                              <p:cond delay="1000"/>
                            </p:stCondLst>
                            <p:childTnLst>
                              <p:par>
                                <p:cTn id="22" presetID="26"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290">
                                          <p:stCondLst>
                                            <p:cond delay="0"/>
                                          </p:stCondLst>
                                        </p:cTn>
                                        <p:tgtEl>
                                          <p:spTgt spid="8"/>
                                        </p:tgtEl>
                                      </p:cBhvr>
                                    </p:animEffect>
                                    <p:anim calcmode="lin" valueType="num">
                                      <p:cBhvr>
                                        <p:cTn id="25"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6"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7"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28"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29"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30" dur="13">
                                          <p:stCondLst>
                                            <p:cond delay="325"/>
                                          </p:stCondLst>
                                        </p:cTn>
                                        <p:tgtEl>
                                          <p:spTgt spid="8"/>
                                        </p:tgtEl>
                                      </p:cBhvr>
                                      <p:to x="100000" y="60000"/>
                                    </p:animScale>
                                    <p:animScale>
                                      <p:cBhvr>
                                        <p:cTn id="31" dur="83" decel="50000">
                                          <p:stCondLst>
                                            <p:cond delay="338"/>
                                          </p:stCondLst>
                                        </p:cTn>
                                        <p:tgtEl>
                                          <p:spTgt spid="8"/>
                                        </p:tgtEl>
                                      </p:cBhvr>
                                      <p:to x="100000" y="100000"/>
                                    </p:animScale>
                                    <p:animScale>
                                      <p:cBhvr>
                                        <p:cTn id="32" dur="13">
                                          <p:stCondLst>
                                            <p:cond delay="656"/>
                                          </p:stCondLst>
                                        </p:cTn>
                                        <p:tgtEl>
                                          <p:spTgt spid="8"/>
                                        </p:tgtEl>
                                      </p:cBhvr>
                                      <p:to x="100000" y="80000"/>
                                    </p:animScale>
                                    <p:animScale>
                                      <p:cBhvr>
                                        <p:cTn id="33" dur="83" decel="50000">
                                          <p:stCondLst>
                                            <p:cond delay="669"/>
                                          </p:stCondLst>
                                        </p:cTn>
                                        <p:tgtEl>
                                          <p:spTgt spid="8"/>
                                        </p:tgtEl>
                                      </p:cBhvr>
                                      <p:to x="100000" y="100000"/>
                                    </p:animScale>
                                    <p:animScale>
                                      <p:cBhvr>
                                        <p:cTn id="34" dur="13">
                                          <p:stCondLst>
                                            <p:cond delay="821"/>
                                          </p:stCondLst>
                                        </p:cTn>
                                        <p:tgtEl>
                                          <p:spTgt spid="8"/>
                                        </p:tgtEl>
                                      </p:cBhvr>
                                      <p:to x="100000" y="90000"/>
                                    </p:animScale>
                                    <p:animScale>
                                      <p:cBhvr>
                                        <p:cTn id="35" dur="83" decel="50000">
                                          <p:stCondLst>
                                            <p:cond delay="834"/>
                                          </p:stCondLst>
                                        </p:cTn>
                                        <p:tgtEl>
                                          <p:spTgt spid="8"/>
                                        </p:tgtEl>
                                      </p:cBhvr>
                                      <p:to x="100000" y="100000"/>
                                    </p:animScale>
                                    <p:animScale>
                                      <p:cBhvr>
                                        <p:cTn id="36" dur="13">
                                          <p:stCondLst>
                                            <p:cond delay="904"/>
                                          </p:stCondLst>
                                        </p:cTn>
                                        <p:tgtEl>
                                          <p:spTgt spid="8"/>
                                        </p:tgtEl>
                                      </p:cBhvr>
                                      <p:to x="100000" y="95000"/>
                                    </p:animScale>
                                    <p:animScale>
                                      <p:cBhvr>
                                        <p:cTn id="37" dur="83" decel="50000">
                                          <p:stCondLst>
                                            <p:cond delay="917"/>
                                          </p:stCondLst>
                                        </p:cTn>
                                        <p:tgtEl>
                                          <p:spTgt spid="8"/>
                                        </p:tgtEl>
                                      </p:cBhvr>
                                      <p:to x="100000" y="100000"/>
                                    </p:animScale>
                                  </p:childTnLst>
                                </p:cTn>
                              </p:par>
                            </p:childTnLst>
                          </p:cTn>
                        </p:par>
                        <p:par>
                          <p:cTn id="38" fill="hold">
                            <p:stCondLst>
                              <p:cond delay="2000"/>
                            </p:stCondLst>
                            <p:childTnLst>
                              <p:par>
                                <p:cTn id="39" presetID="26"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down)">
                                      <p:cBhvr>
                                        <p:cTn id="41" dur="290">
                                          <p:stCondLst>
                                            <p:cond delay="0"/>
                                          </p:stCondLst>
                                        </p:cTn>
                                        <p:tgtEl>
                                          <p:spTgt spid="11"/>
                                        </p:tgtEl>
                                      </p:cBhvr>
                                    </p:animEffect>
                                    <p:anim calcmode="lin" valueType="num">
                                      <p:cBhvr>
                                        <p:cTn id="42"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47" dur="13">
                                          <p:stCondLst>
                                            <p:cond delay="325"/>
                                          </p:stCondLst>
                                        </p:cTn>
                                        <p:tgtEl>
                                          <p:spTgt spid="11"/>
                                        </p:tgtEl>
                                      </p:cBhvr>
                                      <p:to x="100000" y="60000"/>
                                    </p:animScale>
                                    <p:animScale>
                                      <p:cBhvr>
                                        <p:cTn id="48" dur="83" decel="50000">
                                          <p:stCondLst>
                                            <p:cond delay="338"/>
                                          </p:stCondLst>
                                        </p:cTn>
                                        <p:tgtEl>
                                          <p:spTgt spid="11"/>
                                        </p:tgtEl>
                                      </p:cBhvr>
                                      <p:to x="100000" y="100000"/>
                                    </p:animScale>
                                    <p:animScale>
                                      <p:cBhvr>
                                        <p:cTn id="49" dur="13">
                                          <p:stCondLst>
                                            <p:cond delay="656"/>
                                          </p:stCondLst>
                                        </p:cTn>
                                        <p:tgtEl>
                                          <p:spTgt spid="11"/>
                                        </p:tgtEl>
                                      </p:cBhvr>
                                      <p:to x="100000" y="80000"/>
                                    </p:animScale>
                                    <p:animScale>
                                      <p:cBhvr>
                                        <p:cTn id="50" dur="83" decel="50000">
                                          <p:stCondLst>
                                            <p:cond delay="669"/>
                                          </p:stCondLst>
                                        </p:cTn>
                                        <p:tgtEl>
                                          <p:spTgt spid="11"/>
                                        </p:tgtEl>
                                      </p:cBhvr>
                                      <p:to x="100000" y="100000"/>
                                    </p:animScale>
                                    <p:animScale>
                                      <p:cBhvr>
                                        <p:cTn id="51" dur="13">
                                          <p:stCondLst>
                                            <p:cond delay="821"/>
                                          </p:stCondLst>
                                        </p:cTn>
                                        <p:tgtEl>
                                          <p:spTgt spid="11"/>
                                        </p:tgtEl>
                                      </p:cBhvr>
                                      <p:to x="100000" y="90000"/>
                                    </p:animScale>
                                    <p:animScale>
                                      <p:cBhvr>
                                        <p:cTn id="52" dur="83" decel="50000">
                                          <p:stCondLst>
                                            <p:cond delay="834"/>
                                          </p:stCondLst>
                                        </p:cTn>
                                        <p:tgtEl>
                                          <p:spTgt spid="11"/>
                                        </p:tgtEl>
                                      </p:cBhvr>
                                      <p:to x="100000" y="100000"/>
                                    </p:animScale>
                                    <p:animScale>
                                      <p:cBhvr>
                                        <p:cTn id="53" dur="13">
                                          <p:stCondLst>
                                            <p:cond delay="904"/>
                                          </p:stCondLst>
                                        </p:cTn>
                                        <p:tgtEl>
                                          <p:spTgt spid="11"/>
                                        </p:tgtEl>
                                      </p:cBhvr>
                                      <p:to x="100000" y="95000"/>
                                    </p:animScale>
                                    <p:animScale>
                                      <p:cBhvr>
                                        <p:cTn id="54" dur="83" decel="50000">
                                          <p:stCondLst>
                                            <p:cond delay="917"/>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第三节 体育与健康的关系</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735580" y="1090930"/>
            <a:ext cx="672147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sym typeface="+mn-ea"/>
              </a:rPr>
              <a:t>二、体育锻炼可促使人的心理健康发展</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grpSp>
        <p:nvGrpSpPr>
          <p:cNvPr id="11" name="组合 10"/>
          <p:cNvGrpSpPr/>
          <p:nvPr/>
        </p:nvGrpSpPr>
        <p:grpSpPr>
          <a:xfrm>
            <a:off x="1219200" y="2534285"/>
            <a:ext cx="4745355" cy="539750"/>
            <a:chOff x="1920" y="3991"/>
            <a:chExt cx="7473" cy="850"/>
          </a:xfrm>
        </p:grpSpPr>
        <p:sp>
          <p:nvSpPr>
            <p:cNvPr id="9" name="文本框 8"/>
            <p:cNvSpPr txBox="1"/>
            <p:nvPr>
              <p:custDataLst>
                <p:tags r:id="rId2"/>
              </p:custDataLst>
            </p:nvPr>
          </p:nvSpPr>
          <p:spPr>
            <a:xfrm>
              <a:off x="2965" y="4007"/>
              <a:ext cx="6428" cy="833"/>
            </a:xfrm>
            <a:prstGeom prst="rect">
              <a:avLst/>
            </a:prstGeom>
            <a:noFill/>
          </p:spPr>
          <p:txBody>
            <a:bodyPr wrap="square" bIns="0" rtlCol="0" anchor="ctr" anchorCtr="0"/>
            <a:p>
              <a:pPr>
                <a:lnSpc>
                  <a:spcPct val="120000"/>
                </a:lnSpc>
              </a:pPr>
              <a:r>
                <a:rPr kumimoji="1" lang="zh-CN" altLang="en-US" sz="1600" b="1" spc="300" dirty="0">
                  <a:solidFill>
                    <a:schemeClr val="tx1">
                      <a:lumMod val="65000"/>
                      <a:lumOff val="35000"/>
                    </a:schemeClr>
                  </a:solidFill>
                  <a:latin typeface="微软雅黑" panose="020B0503020204020204" charset="-122"/>
                  <a:ea typeface="微软雅黑" panose="020B0503020204020204" charset="-122"/>
                </a:rPr>
                <a:t>培养良好的意志品质</a:t>
              </a:r>
              <a:endParaRPr kumimoji="1" lang="zh-CN" altLang="en-US" sz="1600" b="1" spc="300" dirty="0">
                <a:solidFill>
                  <a:schemeClr val="tx1">
                    <a:lumMod val="65000"/>
                    <a:lumOff val="35000"/>
                  </a:schemeClr>
                </a:solidFill>
                <a:latin typeface="微软雅黑" panose="020B0503020204020204" charset="-122"/>
                <a:ea typeface="微软雅黑" panose="020B0503020204020204" charset="-122"/>
              </a:endParaRPr>
            </a:p>
          </p:txBody>
        </p:sp>
        <p:sp>
          <p:nvSpPr>
            <p:cNvPr id="10" name="矩形 9"/>
            <p:cNvSpPr/>
            <p:nvPr>
              <p:custDataLst>
                <p:tags r:id="rId3"/>
              </p:custDataLst>
            </p:nvPr>
          </p:nvSpPr>
          <p:spPr>
            <a:xfrm>
              <a:off x="1920" y="3991"/>
              <a:ext cx="850" cy="850"/>
            </a:xfrm>
            <a:prstGeom prst="rect">
              <a:avLst/>
            </a:prstGeom>
            <a:solidFill>
              <a:schemeClr val="accent1"/>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r>
                <a:rPr lang="en-US" altLang="zh-CN" sz="2000" b="1" dirty="0">
                  <a:latin typeface="微软雅黑" panose="020B0503020204020204" charset="-122"/>
                  <a:ea typeface="微软雅黑" panose="020B0503020204020204" charset="-122"/>
                </a:rPr>
                <a:t>01</a:t>
              </a:r>
              <a:endParaRPr lang="zh-CN" altLang="en-US" sz="2000" b="1" dirty="0">
                <a:latin typeface="微软雅黑" panose="020B0503020204020204" charset="-122"/>
                <a:ea typeface="微软雅黑" panose="020B0503020204020204" charset="-122"/>
              </a:endParaRPr>
            </a:p>
          </p:txBody>
        </p:sp>
      </p:grpSp>
      <p:grpSp>
        <p:nvGrpSpPr>
          <p:cNvPr id="12" name="组合 11"/>
          <p:cNvGrpSpPr/>
          <p:nvPr/>
        </p:nvGrpSpPr>
        <p:grpSpPr>
          <a:xfrm>
            <a:off x="1219200" y="3694430"/>
            <a:ext cx="4745355" cy="553085"/>
            <a:chOff x="1920" y="5818"/>
            <a:chExt cx="7473" cy="871"/>
          </a:xfrm>
        </p:grpSpPr>
        <p:sp>
          <p:nvSpPr>
            <p:cNvPr id="2" name="文本框 1"/>
            <p:cNvSpPr txBox="1"/>
            <p:nvPr>
              <p:custDataLst>
                <p:tags r:id="rId4"/>
              </p:custDataLst>
            </p:nvPr>
          </p:nvSpPr>
          <p:spPr>
            <a:xfrm>
              <a:off x="2965" y="5818"/>
              <a:ext cx="6428" cy="870"/>
            </a:xfrm>
            <a:prstGeom prst="rect">
              <a:avLst/>
            </a:prstGeom>
            <a:noFill/>
          </p:spPr>
          <p:txBody>
            <a:bodyPr wrap="square" bIns="0" rtlCol="0" anchor="ctr" anchorCtr="0"/>
            <a:p>
              <a:pPr>
                <a:lnSpc>
                  <a:spcPct val="120000"/>
                </a:lnSpc>
              </a:pPr>
              <a:r>
                <a:rPr kumimoji="1" lang="zh-CN" altLang="en-US" sz="1600" b="1" spc="300" dirty="0">
                  <a:solidFill>
                    <a:schemeClr val="tx1">
                      <a:lumMod val="65000"/>
                      <a:lumOff val="35000"/>
                    </a:schemeClr>
                  </a:solidFill>
                  <a:latin typeface="微软雅黑" panose="020B0503020204020204" charset="-122"/>
                  <a:ea typeface="微软雅黑" panose="020B0503020204020204" charset="-122"/>
                </a:rPr>
                <a:t>调节人的情绪，提高人的精神</a:t>
              </a:r>
              <a:endParaRPr kumimoji="1" lang="zh-CN" altLang="en-US" sz="1600" b="1" spc="300" dirty="0">
                <a:solidFill>
                  <a:schemeClr val="tx1">
                    <a:lumMod val="65000"/>
                    <a:lumOff val="35000"/>
                  </a:schemeClr>
                </a:solidFill>
                <a:latin typeface="微软雅黑" panose="020B0503020204020204" charset="-122"/>
                <a:ea typeface="微软雅黑" panose="020B0503020204020204" charset="-122"/>
              </a:endParaRPr>
            </a:p>
          </p:txBody>
        </p:sp>
        <p:sp>
          <p:nvSpPr>
            <p:cNvPr id="19" name="矩形 18"/>
            <p:cNvSpPr/>
            <p:nvPr>
              <p:custDataLst>
                <p:tags r:id="rId5"/>
              </p:custDataLst>
            </p:nvPr>
          </p:nvSpPr>
          <p:spPr>
            <a:xfrm>
              <a:off x="1920" y="5839"/>
              <a:ext cx="850" cy="850"/>
            </a:xfrm>
            <a:prstGeom prst="rect">
              <a:avLst/>
            </a:prstGeom>
            <a:solidFill>
              <a:srgbClr val="FF9300"/>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r>
                <a:rPr lang="en-US" altLang="zh-CN" sz="2000" b="1" dirty="0">
                  <a:latin typeface="微软雅黑" panose="020B0503020204020204" charset="-122"/>
                  <a:ea typeface="微软雅黑" panose="020B0503020204020204" charset="-122"/>
                </a:rPr>
                <a:t>02</a:t>
              </a:r>
              <a:endParaRPr lang="zh-CN" altLang="en-US" sz="2000" b="1" dirty="0">
                <a:latin typeface="微软雅黑" panose="020B0503020204020204" charset="-122"/>
                <a:ea typeface="微软雅黑" panose="020B0503020204020204" charset="-122"/>
              </a:endParaRPr>
            </a:p>
          </p:txBody>
        </p:sp>
      </p:grpSp>
      <p:grpSp>
        <p:nvGrpSpPr>
          <p:cNvPr id="13" name="组合 12"/>
          <p:cNvGrpSpPr/>
          <p:nvPr/>
        </p:nvGrpSpPr>
        <p:grpSpPr>
          <a:xfrm>
            <a:off x="1219200" y="4783455"/>
            <a:ext cx="5238115" cy="751840"/>
            <a:chOff x="1920" y="7533"/>
            <a:chExt cx="8249" cy="1184"/>
          </a:xfrm>
        </p:grpSpPr>
        <p:sp>
          <p:nvSpPr>
            <p:cNvPr id="22" name="文本框 21"/>
            <p:cNvSpPr txBox="1"/>
            <p:nvPr>
              <p:custDataLst>
                <p:tags r:id="rId6"/>
              </p:custDataLst>
            </p:nvPr>
          </p:nvSpPr>
          <p:spPr>
            <a:xfrm>
              <a:off x="2965" y="7533"/>
              <a:ext cx="7204" cy="1184"/>
            </a:xfrm>
            <a:prstGeom prst="rect">
              <a:avLst/>
            </a:prstGeom>
            <a:noFill/>
          </p:spPr>
          <p:txBody>
            <a:bodyPr wrap="square" bIns="0" rtlCol="0" anchor="ctr" anchorCtr="0"/>
            <a:p>
              <a:pPr>
                <a:lnSpc>
                  <a:spcPct val="120000"/>
                </a:lnSpc>
              </a:pPr>
              <a:r>
                <a:rPr kumimoji="1" lang="zh-CN" altLang="en-US" sz="1600" b="1" spc="300" dirty="0">
                  <a:solidFill>
                    <a:schemeClr val="tx1">
                      <a:lumMod val="65000"/>
                      <a:lumOff val="35000"/>
                    </a:schemeClr>
                  </a:solidFill>
                  <a:latin typeface="微软雅黑" panose="020B0503020204020204" charset="-122"/>
                  <a:ea typeface="微软雅黑" panose="020B0503020204020204" charset="-122"/>
                </a:rPr>
                <a:t>体育锻炼可以促进个性培养，陶冶情操</a:t>
              </a:r>
              <a:endParaRPr kumimoji="1" lang="zh-CN" altLang="en-US" sz="1600" b="1" spc="300" dirty="0">
                <a:solidFill>
                  <a:schemeClr val="tx1">
                    <a:lumMod val="65000"/>
                    <a:lumOff val="35000"/>
                  </a:schemeClr>
                </a:solidFill>
                <a:latin typeface="微软雅黑" panose="020B0503020204020204" charset="-122"/>
                <a:ea typeface="微软雅黑" panose="020B0503020204020204" charset="-122"/>
              </a:endParaRPr>
            </a:p>
          </p:txBody>
        </p:sp>
        <p:sp>
          <p:nvSpPr>
            <p:cNvPr id="24" name="矩形 23"/>
            <p:cNvSpPr/>
            <p:nvPr>
              <p:custDataLst>
                <p:tags r:id="rId7"/>
              </p:custDataLst>
            </p:nvPr>
          </p:nvSpPr>
          <p:spPr>
            <a:xfrm>
              <a:off x="1920" y="7719"/>
              <a:ext cx="850" cy="850"/>
            </a:xfrm>
            <a:prstGeom prst="rect">
              <a:avLst/>
            </a:prstGeom>
            <a:solidFill>
              <a:schemeClr val="accent1"/>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r>
                <a:rPr lang="en-US" altLang="zh-CN" sz="2000" b="1" dirty="0">
                  <a:latin typeface="微软雅黑" panose="020B0503020204020204" charset="-122"/>
                  <a:ea typeface="微软雅黑" panose="020B0503020204020204" charset="-122"/>
                </a:rPr>
                <a:t>03</a:t>
              </a:r>
              <a:endParaRPr lang="zh-CN" altLang="en-US" sz="2000" b="1" dirty="0">
                <a:latin typeface="微软雅黑" panose="020B0503020204020204" charset="-122"/>
                <a:ea typeface="微软雅黑" panose="020B0503020204020204" charset="-122"/>
              </a:endParaRPr>
            </a:p>
          </p:txBody>
        </p:sp>
      </p:grpSp>
      <p:pic>
        <p:nvPicPr>
          <p:cNvPr id="8" name="图片 7"/>
          <p:cNvPicPr>
            <a:picLocks noChangeAspect="1"/>
          </p:cNvPicPr>
          <p:nvPr/>
        </p:nvPicPr>
        <p:blipFill>
          <a:blip r:embed="rId8">
            <a:clrChange>
              <a:clrFrom>
                <a:srgbClr val="F6F6F6">
                  <a:alpha val="100000"/>
                </a:srgbClr>
              </a:clrFrom>
              <a:clrTo>
                <a:srgbClr val="F6F6F6">
                  <a:alpha val="100000"/>
                  <a:alpha val="0"/>
                </a:srgbClr>
              </a:clrTo>
            </a:clrChange>
          </a:blip>
          <a:stretch>
            <a:fillRect/>
          </a:stretch>
        </p:blipFill>
        <p:spPr>
          <a:xfrm>
            <a:off x="6560820" y="1794510"/>
            <a:ext cx="4730115" cy="4351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290">
                                          <p:stCondLst>
                                            <p:cond delay="0"/>
                                          </p:stCondLst>
                                        </p:cTn>
                                        <p:tgtEl>
                                          <p:spTgt spid="11"/>
                                        </p:tgtEl>
                                      </p:cBhvr>
                                    </p:animEffect>
                                    <p:anim calcmode="lin" valueType="num">
                                      <p:cBhvr>
                                        <p:cTn id="8"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3" dur="13">
                                          <p:stCondLst>
                                            <p:cond delay="325"/>
                                          </p:stCondLst>
                                        </p:cTn>
                                        <p:tgtEl>
                                          <p:spTgt spid="11"/>
                                        </p:tgtEl>
                                      </p:cBhvr>
                                      <p:to x="100000" y="60000"/>
                                    </p:animScale>
                                    <p:animScale>
                                      <p:cBhvr>
                                        <p:cTn id="14" dur="83" decel="50000">
                                          <p:stCondLst>
                                            <p:cond delay="338"/>
                                          </p:stCondLst>
                                        </p:cTn>
                                        <p:tgtEl>
                                          <p:spTgt spid="11"/>
                                        </p:tgtEl>
                                      </p:cBhvr>
                                      <p:to x="100000" y="100000"/>
                                    </p:animScale>
                                    <p:animScale>
                                      <p:cBhvr>
                                        <p:cTn id="15" dur="13">
                                          <p:stCondLst>
                                            <p:cond delay="656"/>
                                          </p:stCondLst>
                                        </p:cTn>
                                        <p:tgtEl>
                                          <p:spTgt spid="11"/>
                                        </p:tgtEl>
                                      </p:cBhvr>
                                      <p:to x="100000" y="80000"/>
                                    </p:animScale>
                                    <p:animScale>
                                      <p:cBhvr>
                                        <p:cTn id="16" dur="83" decel="50000">
                                          <p:stCondLst>
                                            <p:cond delay="669"/>
                                          </p:stCondLst>
                                        </p:cTn>
                                        <p:tgtEl>
                                          <p:spTgt spid="11"/>
                                        </p:tgtEl>
                                      </p:cBhvr>
                                      <p:to x="100000" y="100000"/>
                                    </p:animScale>
                                    <p:animScale>
                                      <p:cBhvr>
                                        <p:cTn id="17" dur="13">
                                          <p:stCondLst>
                                            <p:cond delay="821"/>
                                          </p:stCondLst>
                                        </p:cTn>
                                        <p:tgtEl>
                                          <p:spTgt spid="11"/>
                                        </p:tgtEl>
                                      </p:cBhvr>
                                      <p:to x="100000" y="90000"/>
                                    </p:animScale>
                                    <p:animScale>
                                      <p:cBhvr>
                                        <p:cTn id="18" dur="83" decel="50000">
                                          <p:stCondLst>
                                            <p:cond delay="834"/>
                                          </p:stCondLst>
                                        </p:cTn>
                                        <p:tgtEl>
                                          <p:spTgt spid="11"/>
                                        </p:tgtEl>
                                      </p:cBhvr>
                                      <p:to x="100000" y="100000"/>
                                    </p:animScale>
                                    <p:animScale>
                                      <p:cBhvr>
                                        <p:cTn id="19" dur="13">
                                          <p:stCondLst>
                                            <p:cond delay="904"/>
                                          </p:stCondLst>
                                        </p:cTn>
                                        <p:tgtEl>
                                          <p:spTgt spid="11"/>
                                        </p:tgtEl>
                                      </p:cBhvr>
                                      <p:to x="100000" y="95000"/>
                                    </p:animScale>
                                    <p:animScale>
                                      <p:cBhvr>
                                        <p:cTn id="20" dur="83" decel="50000">
                                          <p:stCondLst>
                                            <p:cond delay="917"/>
                                          </p:stCondLst>
                                        </p:cTn>
                                        <p:tgtEl>
                                          <p:spTgt spid="11"/>
                                        </p:tgtEl>
                                      </p:cBhvr>
                                      <p:to x="100000" y="100000"/>
                                    </p:animScale>
                                  </p:childTnLst>
                                </p:cTn>
                              </p:par>
                            </p:childTnLst>
                          </p:cTn>
                        </p:par>
                        <p:par>
                          <p:cTn id="21" fill="hold">
                            <p:stCondLst>
                              <p:cond delay="1000"/>
                            </p:stCondLst>
                            <p:childTnLst>
                              <p:par>
                                <p:cTn id="22" presetID="26"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290">
                                          <p:stCondLst>
                                            <p:cond delay="0"/>
                                          </p:stCondLst>
                                        </p:cTn>
                                        <p:tgtEl>
                                          <p:spTgt spid="12"/>
                                        </p:tgtEl>
                                      </p:cBhvr>
                                    </p:animEffect>
                                    <p:anim calcmode="lin" valueType="num">
                                      <p:cBhvr>
                                        <p:cTn id="25"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6"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7"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8"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9"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30" dur="13">
                                          <p:stCondLst>
                                            <p:cond delay="325"/>
                                          </p:stCondLst>
                                        </p:cTn>
                                        <p:tgtEl>
                                          <p:spTgt spid="12"/>
                                        </p:tgtEl>
                                      </p:cBhvr>
                                      <p:to x="100000" y="60000"/>
                                    </p:animScale>
                                    <p:animScale>
                                      <p:cBhvr>
                                        <p:cTn id="31" dur="83" decel="50000">
                                          <p:stCondLst>
                                            <p:cond delay="338"/>
                                          </p:stCondLst>
                                        </p:cTn>
                                        <p:tgtEl>
                                          <p:spTgt spid="12"/>
                                        </p:tgtEl>
                                      </p:cBhvr>
                                      <p:to x="100000" y="100000"/>
                                    </p:animScale>
                                    <p:animScale>
                                      <p:cBhvr>
                                        <p:cTn id="32" dur="13">
                                          <p:stCondLst>
                                            <p:cond delay="656"/>
                                          </p:stCondLst>
                                        </p:cTn>
                                        <p:tgtEl>
                                          <p:spTgt spid="12"/>
                                        </p:tgtEl>
                                      </p:cBhvr>
                                      <p:to x="100000" y="80000"/>
                                    </p:animScale>
                                    <p:animScale>
                                      <p:cBhvr>
                                        <p:cTn id="33" dur="83" decel="50000">
                                          <p:stCondLst>
                                            <p:cond delay="669"/>
                                          </p:stCondLst>
                                        </p:cTn>
                                        <p:tgtEl>
                                          <p:spTgt spid="12"/>
                                        </p:tgtEl>
                                      </p:cBhvr>
                                      <p:to x="100000" y="100000"/>
                                    </p:animScale>
                                    <p:animScale>
                                      <p:cBhvr>
                                        <p:cTn id="34" dur="13">
                                          <p:stCondLst>
                                            <p:cond delay="821"/>
                                          </p:stCondLst>
                                        </p:cTn>
                                        <p:tgtEl>
                                          <p:spTgt spid="12"/>
                                        </p:tgtEl>
                                      </p:cBhvr>
                                      <p:to x="100000" y="90000"/>
                                    </p:animScale>
                                    <p:animScale>
                                      <p:cBhvr>
                                        <p:cTn id="35" dur="83" decel="50000">
                                          <p:stCondLst>
                                            <p:cond delay="834"/>
                                          </p:stCondLst>
                                        </p:cTn>
                                        <p:tgtEl>
                                          <p:spTgt spid="12"/>
                                        </p:tgtEl>
                                      </p:cBhvr>
                                      <p:to x="100000" y="100000"/>
                                    </p:animScale>
                                    <p:animScale>
                                      <p:cBhvr>
                                        <p:cTn id="36" dur="13">
                                          <p:stCondLst>
                                            <p:cond delay="904"/>
                                          </p:stCondLst>
                                        </p:cTn>
                                        <p:tgtEl>
                                          <p:spTgt spid="12"/>
                                        </p:tgtEl>
                                      </p:cBhvr>
                                      <p:to x="100000" y="95000"/>
                                    </p:animScale>
                                    <p:animScale>
                                      <p:cBhvr>
                                        <p:cTn id="37" dur="83" decel="50000">
                                          <p:stCondLst>
                                            <p:cond delay="917"/>
                                          </p:stCondLst>
                                        </p:cTn>
                                        <p:tgtEl>
                                          <p:spTgt spid="12"/>
                                        </p:tgtEl>
                                      </p:cBhvr>
                                      <p:to x="100000" y="100000"/>
                                    </p:animScale>
                                  </p:childTnLst>
                                </p:cTn>
                              </p:par>
                            </p:childTnLst>
                          </p:cTn>
                        </p:par>
                        <p:par>
                          <p:cTn id="38" fill="hold">
                            <p:stCondLst>
                              <p:cond delay="2000"/>
                            </p:stCondLst>
                            <p:childTnLst>
                              <p:par>
                                <p:cTn id="39" presetID="26"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down)">
                                      <p:cBhvr>
                                        <p:cTn id="41" dur="290">
                                          <p:stCondLst>
                                            <p:cond delay="0"/>
                                          </p:stCondLst>
                                        </p:cTn>
                                        <p:tgtEl>
                                          <p:spTgt spid="13"/>
                                        </p:tgtEl>
                                      </p:cBhvr>
                                    </p:animEffect>
                                    <p:anim calcmode="lin" valueType="num">
                                      <p:cBhvr>
                                        <p:cTn id="42"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47" dur="13">
                                          <p:stCondLst>
                                            <p:cond delay="325"/>
                                          </p:stCondLst>
                                        </p:cTn>
                                        <p:tgtEl>
                                          <p:spTgt spid="13"/>
                                        </p:tgtEl>
                                      </p:cBhvr>
                                      <p:to x="100000" y="60000"/>
                                    </p:animScale>
                                    <p:animScale>
                                      <p:cBhvr>
                                        <p:cTn id="48" dur="83" decel="50000">
                                          <p:stCondLst>
                                            <p:cond delay="338"/>
                                          </p:stCondLst>
                                        </p:cTn>
                                        <p:tgtEl>
                                          <p:spTgt spid="13"/>
                                        </p:tgtEl>
                                      </p:cBhvr>
                                      <p:to x="100000" y="100000"/>
                                    </p:animScale>
                                    <p:animScale>
                                      <p:cBhvr>
                                        <p:cTn id="49" dur="13">
                                          <p:stCondLst>
                                            <p:cond delay="656"/>
                                          </p:stCondLst>
                                        </p:cTn>
                                        <p:tgtEl>
                                          <p:spTgt spid="13"/>
                                        </p:tgtEl>
                                      </p:cBhvr>
                                      <p:to x="100000" y="80000"/>
                                    </p:animScale>
                                    <p:animScale>
                                      <p:cBhvr>
                                        <p:cTn id="50" dur="83" decel="50000">
                                          <p:stCondLst>
                                            <p:cond delay="669"/>
                                          </p:stCondLst>
                                        </p:cTn>
                                        <p:tgtEl>
                                          <p:spTgt spid="13"/>
                                        </p:tgtEl>
                                      </p:cBhvr>
                                      <p:to x="100000" y="100000"/>
                                    </p:animScale>
                                    <p:animScale>
                                      <p:cBhvr>
                                        <p:cTn id="51" dur="13">
                                          <p:stCondLst>
                                            <p:cond delay="821"/>
                                          </p:stCondLst>
                                        </p:cTn>
                                        <p:tgtEl>
                                          <p:spTgt spid="13"/>
                                        </p:tgtEl>
                                      </p:cBhvr>
                                      <p:to x="100000" y="90000"/>
                                    </p:animScale>
                                    <p:animScale>
                                      <p:cBhvr>
                                        <p:cTn id="52" dur="83" decel="50000">
                                          <p:stCondLst>
                                            <p:cond delay="834"/>
                                          </p:stCondLst>
                                        </p:cTn>
                                        <p:tgtEl>
                                          <p:spTgt spid="13"/>
                                        </p:tgtEl>
                                      </p:cBhvr>
                                      <p:to x="100000" y="100000"/>
                                    </p:animScale>
                                    <p:animScale>
                                      <p:cBhvr>
                                        <p:cTn id="53" dur="13">
                                          <p:stCondLst>
                                            <p:cond delay="904"/>
                                          </p:stCondLst>
                                        </p:cTn>
                                        <p:tgtEl>
                                          <p:spTgt spid="13"/>
                                        </p:tgtEl>
                                      </p:cBhvr>
                                      <p:to x="100000" y="95000"/>
                                    </p:animScale>
                                    <p:animScale>
                                      <p:cBhvr>
                                        <p:cTn id="54" dur="83" decel="50000">
                                          <p:stCondLst>
                                            <p:cond delay="917"/>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第三节 体育与健康的关系</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735580" y="1090930"/>
            <a:ext cx="672147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三、体育锻炼可提高人适应社会的能力</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sp>
        <p:nvSpPr>
          <p:cNvPr id="5123" name="矩形 18"/>
          <p:cNvSpPr/>
          <p:nvPr/>
        </p:nvSpPr>
        <p:spPr>
          <a:xfrm>
            <a:off x="678180" y="1687830"/>
            <a:ext cx="10836000" cy="2922905"/>
          </a:xfrm>
          <a:prstGeom prst="rect">
            <a:avLst/>
          </a:prstGeom>
          <a:noFill/>
          <a:ln w="9525">
            <a:noFill/>
          </a:ln>
        </p:spPr>
        <p:txBody>
          <a:bodyPr wrap="square" anchor="t">
            <a:spAutoFit/>
          </a:bodyPr>
          <a:p>
            <a:pPr indent="-360045" algn="just" fontAlgn="auto">
              <a:lnSpc>
                <a:spcPct val="130000"/>
              </a:lnSpc>
              <a:spcBef>
                <a:spcPts val="5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（一）提高人体适应环境的能力</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有体育锻炼基础的人对外界环境适应能力强的基本原因有两点：一是长期进行体育锻炼，增进了健康，强壮了体格，身体的各个组织系统在中枢神经支配下，承受外界刺激和协调各组织系统的能力得到增强；二是从事体育锻炼，往往是在各种外界环境和条件下进行的，因而可使机体得到锻炼、适应能力不断提高。</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spcAft>
                <a:spcPts val="0"/>
              </a:spcAft>
              <a:buFont typeface="Wingdings" panose="05000000000000000000" charset="0"/>
              <a:buNone/>
            </a:pPr>
            <a:r>
              <a:rPr lang="zh-CN" altLang="en-US" sz="1800" b="1" spc="100" dirty="0">
                <a:solidFill>
                  <a:srgbClr val="545454"/>
                </a:solidFill>
                <a:uFillTx/>
                <a:latin typeface="微软雅黑" panose="020B0503020204020204" charset="-122"/>
                <a:ea typeface="微软雅黑" panose="020B0503020204020204" charset="-122"/>
                <a:sym typeface="微软雅黑" panose="020B0503020204020204" charset="-122"/>
              </a:rPr>
              <a:t>（二）促进社会交往和增进友谊</a:t>
            </a:r>
            <a:endParaRPr lang="zh-CN" altLang="en-US" sz="18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spcAft>
                <a:spcPts val="0"/>
              </a:spcAft>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体育锻炼是一种社会活动，人们在体育运动过程中，不仅能够锻炼身体，而且在各种锻炼活动中可以促进社会交往和增进友谊。所以，“健康”是体育的终极目的。在体育教学中贯彻“健康第一”的指导思想已经确立，要培养学生终生锻炼的意识和习惯，以达到培养学生“德、智、体”全面发展的目的。</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flipH="1">
            <a:off x="8052435" y="4610735"/>
            <a:ext cx="2774315" cy="20815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up)">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10070" y="2377440"/>
            <a:ext cx="1536065" cy="3782060"/>
          </a:xfrm>
          <a:prstGeom prst="rect">
            <a:avLst/>
          </a:prstGeom>
          <a:solidFill>
            <a:srgbClr val="295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pic>
        <p:nvPicPr>
          <p:cNvPr id="3073" name="Picture 2" descr="F:\360云盘\02-个人资料\！PPT图片及版面资源\05-PPT精选插图\04-图标\西装小人.png"/>
          <p:cNvPicPr>
            <a:picLocks noChangeAspect="1"/>
          </p:cNvPicPr>
          <p:nvPr/>
        </p:nvPicPr>
        <p:blipFill>
          <a:blip r:embed="rId1"/>
          <a:stretch>
            <a:fillRect/>
          </a:stretch>
        </p:blipFill>
        <p:spPr>
          <a:xfrm>
            <a:off x="1730375" y="1560830"/>
            <a:ext cx="3585845" cy="5066665"/>
          </a:xfrm>
          <a:prstGeom prst="rect">
            <a:avLst/>
          </a:prstGeom>
          <a:noFill/>
          <a:ln w="9525">
            <a:noFill/>
          </a:ln>
        </p:spPr>
      </p:pic>
      <p:sp>
        <p:nvSpPr>
          <p:cNvPr id="3074" name="TextBox 14"/>
          <p:cNvSpPr txBox="1"/>
          <p:nvPr/>
        </p:nvSpPr>
        <p:spPr>
          <a:xfrm>
            <a:off x="7187565" y="2873375"/>
            <a:ext cx="1013460" cy="3060065"/>
          </a:xfrm>
          <a:prstGeom prst="rect">
            <a:avLst/>
          </a:prstGeom>
          <a:noFill/>
          <a:ln w="9525">
            <a:noFill/>
          </a:ln>
        </p:spPr>
        <p:txBody>
          <a:bodyPr vert="eaVert" wrap="square" anchor="t">
            <a:spAutoFit/>
          </a:bodyPr>
          <a:p>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理 论 篇</a:t>
            </a:r>
            <a:endPar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30" name="图片 29"/>
          <p:cNvPicPr>
            <a:picLocks noChangeAspect="1"/>
          </p:cNvPicPr>
          <p:nvPr/>
        </p:nvPicPr>
        <p:blipFill rotWithShape="1">
          <a:blip r:embed="rId2">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rgbClr val="FFC000"/>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1000"/>
                                        <p:tgtEl>
                                          <p:spTgt spid="3074"/>
                                        </p:tgtEl>
                                      </p:cBhvr>
                                    </p:animEffect>
                                    <p:anim calcmode="lin" valueType="num">
                                      <p:cBhvr>
                                        <p:cTn id="18" dur="1000" fill="hold"/>
                                        <p:tgtEl>
                                          <p:spTgt spid="3074"/>
                                        </p:tgtEl>
                                        <p:attrNameLst>
                                          <p:attrName>ppt_x</p:attrName>
                                        </p:attrNameLst>
                                      </p:cBhvr>
                                      <p:tavLst>
                                        <p:tav tm="0">
                                          <p:val>
                                            <p:strVal val="#ppt_x"/>
                                          </p:val>
                                        </p:tav>
                                        <p:tav tm="100000">
                                          <p:val>
                                            <p:strVal val="#ppt_x"/>
                                          </p:val>
                                        </p:tav>
                                      </p:tavLst>
                                    </p:anim>
                                    <p:anim calcmode="lin" valueType="num">
                                      <p:cBhvr>
                                        <p:cTn id="1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animBg="1"/>
      <p:bldP spid="307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grpSp>
        <p:nvGrpSpPr>
          <p:cNvPr id="8" name="组合 7"/>
          <p:cNvGrpSpPr/>
          <p:nvPr/>
        </p:nvGrpSpPr>
        <p:grpSpPr>
          <a:xfrm flipH="1">
            <a:off x="6050742" y="3029224"/>
            <a:ext cx="3700688" cy="517027"/>
            <a:chOff x="1327946" y="3699322"/>
            <a:chExt cx="3761755" cy="517027"/>
          </a:xfrm>
          <a:solidFill>
            <a:srgbClr val="295DAB"/>
          </a:solidFill>
        </p:grpSpPr>
        <p:sp>
          <p:nvSpPr>
            <p:cNvPr id="9" name="椭圆 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0" name="直接连接符 9"/>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2" name="MH_Number_1"/>
          <p:cNvSpPr txBox="1"/>
          <p:nvPr>
            <p:custDataLst>
              <p:tags r:id="rId2"/>
            </p:custDataLst>
          </p:nvPr>
        </p:nvSpPr>
        <p:spPr>
          <a:xfrm>
            <a:off x="6034423" y="305760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13" name="文本框 21"/>
          <p:cNvSpPr>
            <a:spLocks noChangeArrowheads="1"/>
          </p:cNvSpPr>
          <p:nvPr/>
        </p:nvSpPr>
        <p:spPr bwMode="auto">
          <a:xfrm>
            <a:off x="6717963" y="2973070"/>
            <a:ext cx="12496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sz="2000" b="1" kern="0" spc="100" dirty="0">
                <a:solidFill>
                  <a:srgbClr val="295DAB"/>
                </a:solidFill>
                <a:uFillTx/>
                <a:latin typeface="微软雅黑" panose="020B0503020204020204" charset="-122"/>
                <a:ea typeface="微软雅黑" panose="020B0503020204020204" charset="-122"/>
                <a:cs typeface="+mn-ea"/>
                <a:sym typeface="+mn-lt"/>
              </a:rPr>
              <a:t>体育概述</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4101" name="TextBox 6"/>
          <p:cNvSpPr/>
          <p:nvPr/>
        </p:nvSpPr>
        <p:spPr>
          <a:xfrm>
            <a:off x="5459730" y="1634490"/>
            <a:ext cx="5916930" cy="615315"/>
          </a:xfrm>
          <a:prstGeom prst="rect">
            <a:avLst/>
          </a:prstGeom>
          <a:noFill/>
          <a:ln w="9525">
            <a:noFill/>
          </a:ln>
        </p:spPr>
        <p:txBody>
          <a:bodyPr wrap="square" lIns="0" tIns="0" rIns="0" bIns="0" anchor="ctr">
            <a:spAutoFit/>
          </a:bodyPr>
          <a:p>
            <a:r>
              <a:rPr lang="zh-CN" altLang="en-US"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第二章 </a:t>
            </a:r>
            <a:r>
              <a:rPr lang="zh-CN" altLang="zh-CN"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  </a:t>
            </a:r>
            <a:r>
              <a:rPr lang="zh-CN" altLang="en-US"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体育与健康概述</a:t>
            </a:r>
            <a:endParaRPr lang="zh-CN" altLang="en-US"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8" name="组合 27"/>
          <p:cNvGrpSpPr/>
          <p:nvPr/>
        </p:nvGrpSpPr>
        <p:grpSpPr>
          <a:xfrm flipH="1">
            <a:off x="6048202" y="4062369"/>
            <a:ext cx="3700688" cy="517027"/>
            <a:chOff x="1327946" y="3699322"/>
            <a:chExt cx="3761755" cy="517027"/>
          </a:xfrm>
          <a:solidFill>
            <a:srgbClr val="295DAB"/>
          </a:solidFill>
        </p:grpSpPr>
        <p:sp>
          <p:nvSpPr>
            <p:cNvPr id="29" name="椭圆 2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1" name="直接连接符 30"/>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3" name="MH_Number_1"/>
          <p:cNvSpPr txBox="1"/>
          <p:nvPr>
            <p:custDataLst>
              <p:tags r:id="rId3"/>
            </p:custDataLst>
          </p:nvPr>
        </p:nvSpPr>
        <p:spPr>
          <a:xfrm>
            <a:off x="6051568" y="409328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grpSp>
        <p:nvGrpSpPr>
          <p:cNvPr id="35" name="组合 34"/>
          <p:cNvGrpSpPr/>
          <p:nvPr/>
        </p:nvGrpSpPr>
        <p:grpSpPr>
          <a:xfrm flipH="1">
            <a:off x="6047567" y="5099324"/>
            <a:ext cx="3700688" cy="517027"/>
            <a:chOff x="1327946" y="3699322"/>
            <a:chExt cx="3761755" cy="517027"/>
          </a:xfrm>
          <a:solidFill>
            <a:srgbClr val="295DAB"/>
          </a:solidFill>
        </p:grpSpPr>
        <p:sp>
          <p:nvSpPr>
            <p:cNvPr id="36" name="椭圆 35"/>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8" name="直接连接符 37"/>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57" name="MH_Number_1"/>
          <p:cNvSpPr txBox="1"/>
          <p:nvPr>
            <p:custDataLst>
              <p:tags r:id="rId4"/>
            </p:custDataLst>
          </p:nvPr>
        </p:nvSpPr>
        <p:spPr>
          <a:xfrm>
            <a:off x="6050933" y="513024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03</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63" name="文本框 21"/>
          <p:cNvSpPr>
            <a:spLocks noChangeArrowheads="1"/>
          </p:cNvSpPr>
          <p:nvPr/>
        </p:nvSpPr>
        <p:spPr bwMode="auto">
          <a:xfrm>
            <a:off x="6717963" y="4006215"/>
            <a:ext cx="12496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sz="2000" b="1" kern="0" spc="100" dirty="0">
                <a:solidFill>
                  <a:srgbClr val="295DAB"/>
                </a:solidFill>
                <a:uFillTx/>
                <a:latin typeface="微软雅黑" panose="020B0503020204020204" charset="-122"/>
                <a:ea typeface="微软雅黑" panose="020B0503020204020204" charset="-122"/>
                <a:cs typeface="+mn-ea"/>
                <a:sym typeface="+mn-lt"/>
              </a:rPr>
              <a:t>健康概述</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64" name="文本框 21"/>
          <p:cNvSpPr>
            <a:spLocks noChangeArrowheads="1"/>
          </p:cNvSpPr>
          <p:nvPr/>
        </p:nvSpPr>
        <p:spPr bwMode="auto">
          <a:xfrm>
            <a:off x="6717963" y="5043170"/>
            <a:ext cx="23164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sz="2000" b="1" kern="0" spc="100" dirty="0">
                <a:solidFill>
                  <a:srgbClr val="295DAB"/>
                </a:solidFill>
                <a:uFillTx/>
                <a:latin typeface="微软雅黑" panose="020B0503020204020204" charset="-122"/>
                <a:ea typeface="微软雅黑" panose="020B0503020204020204" charset="-122"/>
                <a:cs typeface="+mn-ea"/>
                <a:sym typeface="+mn-lt"/>
              </a:rPr>
              <a:t>体育与健康的关系</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500" fill="hold"/>
                                        <p:tgtEl>
                                          <p:spTgt spid="63"/>
                                        </p:tgtEl>
                                        <p:attrNameLst>
                                          <p:attrName>ppt_x</p:attrName>
                                        </p:attrNameLst>
                                      </p:cBhvr>
                                      <p:tavLst>
                                        <p:tav tm="0">
                                          <p:val>
                                            <p:strVal val="0-#ppt_w/2"/>
                                          </p:val>
                                        </p:tav>
                                        <p:tav tm="100000">
                                          <p:val>
                                            <p:strVal val="#ppt_x"/>
                                          </p:val>
                                        </p:tav>
                                      </p:tavLst>
                                    </p:anim>
                                    <p:anim calcmode="lin" valueType="num">
                                      <p:cBhvr additive="base">
                                        <p:cTn id="25" dur="500" fill="hold"/>
                                        <p:tgtEl>
                                          <p:spTgt spid="63"/>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500" fill="hold"/>
                                        <p:tgtEl>
                                          <p:spTgt spid="64"/>
                                        </p:tgtEl>
                                        <p:attrNameLst>
                                          <p:attrName>ppt_x</p:attrName>
                                        </p:attrNameLst>
                                      </p:cBhvr>
                                      <p:tavLst>
                                        <p:tav tm="0">
                                          <p:val>
                                            <p:strVal val="0-#ppt_w/2"/>
                                          </p:val>
                                        </p:tav>
                                        <p:tav tm="100000">
                                          <p:val>
                                            <p:strVal val="#ppt_x"/>
                                          </p:val>
                                        </p:tav>
                                      </p:tavLst>
                                    </p:anim>
                                    <p:anim calcmode="lin" valueType="num">
                                      <p:cBhvr additive="base">
                                        <p:cTn id="30"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33" grpId="0"/>
      <p:bldP spid="57" grpId="0"/>
      <p:bldP spid="63" grpId="0"/>
      <p:bldP spid="6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体育概述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a:off x="1056005" y="1134110"/>
            <a:ext cx="10079990" cy="2694940"/>
            <a:chOff x="1663" y="1786"/>
            <a:chExt cx="15874" cy="4244"/>
          </a:xfrm>
        </p:grpSpPr>
        <p:sp>
          <p:nvSpPr>
            <p:cNvPr id="5123" name="矩形 18"/>
            <p:cNvSpPr/>
            <p:nvPr/>
          </p:nvSpPr>
          <p:spPr>
            <a:xfrm>
              <a:off x="1663" y="2762"/>
              <a:ext cx="15874" cy="3268"/>
            </a:xfrm>
            <a:prstGeom prst="rect">
              <a:avLst/>
            </a:prstGeom>
            <a:noFill/>
            <a:ln w="9525">
              <a:noFill/>
            </a:ln>
          </p:spPr>
          <p:txBody>
            <a:bodyPr wrap="square" anchor="t">
              <a:spAutoFit/>
            </a:bodyPr>
            <a:p>
              <a:pPr marL="285750" indent="-285750" algn="just">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体育是指在人类社会发展过程中，根据生产和生活的需要，遵循人体身心的发展规律，以身体练习为基本手段，为增强体质、提高运动技术水平、进行思想品德教育、丰富社会文化生活而进行的一种有目的、有意识、有组织的社会活动，是伴随人类社会的发展而逐步建立和发展起来的一个专门的科学领域。体育的概念有</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广义</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和</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狭义</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之分。</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体育的概念，无论是广义的还是狭义的，都强调它以各种运动为基本手段，是发展身体、增强体质的教育过程，这就反映了这一事物的本来属性，即体育的本质。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6934" y="1786"/>
              <a:ext cx="5333" cy="628"/>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一、体育的概念</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gr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5380990" y="3398520"/>
            <a:ext cx="5755005" cy="3279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体育概述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118870" y="2247900"/>
            <a:ext cx="5679440" cy="3110230"/>
          </a:xfrm>
          <a:prstGeom prst="rect">
            <a:avLst/>
          </a:prstGeom>
          <a:noFill/>
          <a:ln w="9525">
            <a:noFill/>
          </a:ln>
        </p:spPr>
        <p:txBody>
          <a:bodyPr wrap="square" anchor="t">
            <a:spAutoFit/>
          </a:bodyPr>
          <a:p>
            <a:pPr indent="0" algn="just" fontAlgn="auto">
              <a:lnSpc>
                <a:spcPct val="15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（一）健身功能：</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体育运动能改善和提高中枢神经系统的工作能力；体育运动能促进机体的生长发育，提高运动系统的技能；体育运动能使内脏器官的机能得到提高；体育运动可以提高人体的适应能力；体育运动可以防病治病，提高人体免疫能力。</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（二）娱乐功能：</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体育所具有的娱乐功能，主要通过两方面表现出来：一是体育本身所特有的魅力，二是人们参加体育运动所获得的乐趣。</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1134110"/>
            <a:ext cx="338645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二、体育的功能</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714490" y="1837055"/>
            <a:ext cx="4798695" cy="3931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体育概述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264285"/>
            <a:ext cx="10080000" cy="2130425"/>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（三）教育功能：</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体育所具有的教育功能，有两个方面的含义：一是具有典型意义的学校基本教育，二是具有泛指意义的社会教育。</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（四）政治功能：</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体育的政治功能，一方面可体现在国际交往的舞台上；另一方面，体育能促进大至一个国家、一个民族，小至一个集体的内部的安定团结。</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500"/>
              </a:spcBef>
              <a:buFont typeface="Wingdings" panose="05000000000000000000" pitchFamily="2" charset="2"/>
              <a:buNone/>
            </a:pP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descr="&amp;pky794476567&amp;"/>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flipH="1">
            <a:off x="4394835" y="2935605"/>
            <a:ext cx="6821170" cy="3916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体育概述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109980" y="1880870"/>
            <a:ext cx="2966085" cy="3610610"/>
          </a:xfrm>
          <a:prstGeom prst="rect">
            <a:avLst/>
          </a:prstGeom>
          <a:noFill/>
          <a:ln w="9525">
            <a:noFill/>
          </a:ln>
        </p:spPr>
        <p:txBody>
          <a:bodyPr wrap="square" anchor="t">
            <a:spAutoFit/>
          </a:bodyPr>
          <a:p>
            <a:pPr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（五）经济功能：</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体育是人的活动，特别是体育成为一种很多社会成员参加的经常性活动后，总是在一定物质消费的基础上进行的，必然要消耗一定的人力、物力和财力。因此，与体育活动相关的服装、器材、装备和体育场地设施等就会随之而产生，体育服务等社会经济行业就必然出现。</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5" name="矩形 18"/>
          <p:cNvSpPr/>
          <p:nvPr/>
        </p:nvSpPr>
        <p:spPr>
          <a:xfrm>
            <a:off x="8296910" y="2038350"/>
            <a:ext cx="2784475" cy="3046095"/>
          </a:xfrm>
          <a:prstGeom prst="rect">
            <a:avLst/>
          </a:prstGeom>
          <a:noFill/>
          <a:ln w="9525">
            <a:noFill/>
          </a:ln>
        </p:spPr>
        <p:txBody>
          <a:bodyPr wrap="square" anchor="t">
            <a:spAutoFit/>
          </a:bodyPr>
          <a:p>
            <a:pPr indent="0" algn="just" fontAlgn="auto">
              <a:lnSpc>
                <a:spcPct val="15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（六）交流功能：</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体育运动能增强人与人之间的交流和交往，增进人与人之间的相互了解，改善人际关系。国际的体育交往，还能够促进国家与国家之间、不同民族之间的相互了解和相互信任，有利于人类社会的和平发展。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076065" y="1506855"/>
            <a:ext cx="4170045" cy="4170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par>
                          <p:cTn id="9" fill="hold">
                            <p:stCondLst>
                              <p:cond delay="1000"/>
                            </p:stCondLst>
                            <p:childTnLst>
                              <p:par>
                                <p:cTn id="10" presetID="12" presetClass="entr" presetSubtype="1" fill="hold" grpId="0"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down)">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健康概述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696595" y="2080260"/>
            <a:ext cx="6889750" cy="3354705"/>
          </a:xfrm>
          <a:prstGeom prst="rect">
            <a:avLst/>
          </a:prstGeom>
          <a:noFill/>
          <a:ln w="9525">
            <a:noFill/>
          </a:ln>
        </p:spPr>
        <p:txBody>
          <a:bodyPr wrap="square" anchor="t">
            <a:spAutoFit/>
          </a:bodyPr>
          <a:p>
            <a:pPr marL="285750" indent="-285750" algn="just">
              <a:lnSpc>
                <a:spcPct val="13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健康是一个综合概念，人类对健康的认识随着社会的进步和医学科学的发展而逐步深化。长期以来，由于受生物学模式的影响，健康被单纯地解释为无病、无残、无伤，这种概念至今仍有广泛的影响。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a:lnSpc>
                <a:spcPct val="13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1948 年，世界卫生组织（WHO）提出“健康不仅是没有疾病或不虚弱，而且是身体的、心理的和社会适应方面的完美状态”的三维健康观。这一概念将健康划分为生理、心理及社会三个方面，改变了以往健康仅指无疾病的单一概念，这是人们对健康认识的一次飞跃。1978 年，世界卫生组织又对健康做出新的定义，即“健康不仅是没有疾病，而且包括躯体健康、心理健康、社会适应性良好和道德健康”。</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4402455" y="1072515"/>
            <a:ext cx="338645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一、健康的概念</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rcRect l="8302" t="12747" r="9630" b="10015"/>
          <a:stretch>
            <a:fillRect/>
          </a:stretch>
        </p:blipFill>
        <p:spPr>
          <a:xfrm>
            <a:off x="7586345" y="2080260"/>
            <a:ext cx="3798570" cy="3575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ppt_x</p:attrName>
                                        </p:attrNameLst>
                                      </p:cBhvr>
                                      <p:tavLst>
                                        <p:tav tm="0">
                                          <p:val>
                                            <p:strVal val="#ppt_x+#ppt_w*1.125000"/>
                                          </p:val>
                                        </p:tav>
                                        <p:tav tm="100000">
                                          <p:val>
                                            <p:strVal val="#ppt_x"/>
                                          </p:val>
                                        </p:tav>
                                      </p:tavLst>
                                    </p:anim>
                                    <p:animEffect transition="in" filter="wipe(left)">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健康概述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a:off x="1056005" y="1457960"/>
            <a:ext cx="10079990" cy="4490085"/>
            <a:chOff x="1663" y="2296"/>
            <a:chExt cx="15874" cy="7071"/>
          </a:xfrm>
        </p:grpSpPr>
        <p:sp>
          <p:nvSpPr>
            <p:cNvPr id="5123" name="矩形 18"/>
            <p:cNvSpPr/>
            <p:nvPr/>
          </p:nvSpPr>
          <p:spPr>
            <a:xfrm>
              <a:off x="1845" y="3585"/>
              <a:ext cx="10161" cy="5782"/>
            </a:xfrm>
            <a:prstGeom prst="rect">
              <a:avLst/>
            </a:prstGeom>
            <a:noFill/>
            <a:ln w="9525">
              <a:noFill/>
            </a:ln>
          </p:spPr>
          <p:txBody>
            <a:bodyPr wrap="square" anchor="t">
              <a:spAutoFit/>
            </a:bodyPr>
            <a:p>
              <a:pPr indent="0" algn="just">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（一）生理健康：</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生理健康指人体的结构和生理功能的正常。人体生理功能指以结构为基础、以维持人体生命活动为目的，协调一致、复杂而高级的运动形式。早期医学对疾病和健康的看法，更多的是强调自然界对人体生理和病理的影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（二）心理健康：</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心理健康是生理健康的发展。如何才能确定心理活动的正常与否，心理学家提出三条判断原则。</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5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心理与环境的同一性</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5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心理与行为的整体性</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5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人格的稳定性</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1663" y="2296"/>
              <a:ext cx="15874" cy="580"/>
            </a:xfrm>
            <a:prstGeom prst="rect">
              <a:avLst/>
            </a:prstGeom>
            <a:noFill/>
          </p:spPr>
          <p:txBody>
            <a:bodyPr wrap="square" rtlCol="0" anchor="t">
              <a:spAutoFit/>
            </a:bodyPr>
            <a:p>
              <a:r>
                <a:rPr lang="zh-CN" altLang="en-US" b="1" spc="200">
                  <a:solidFill>
                    <a:schemeClr val="tx1">
                      <a:lumMod val="65000"/>
                      <a:lumOff val="35000"/>
                    </a:schemeClr>
                  </a:solidFill>
                  <a:uFillTx/>
                  <a:latin typeface="微软雅黑" panose="020B0503020204020204" charset="-122"/>
                  <a:ea typeface="微软雅黑" panose="020B0503020204020204" charset="-122"/>
                </a:rPr>
                <a:t>根据世界卫生组织对“健康”的定义，人们对健康做出了如下的诠释：</a:t>
              </a:r>
              <a:endParaRPr lang="zh-CN" altLang="en-US" b="1" spc="200">
                <a:solidFill>
                  <a:schemeClr val="tx1">
                    <a:lumMod val="65000"/>
                    <a:lumOff val="35000"/>
                  </a:schemeClr>
                </a:solidFill>
                <a:uFillTx/>
                <a:latin typeface="微软雅黑" panose="020B0503020204020204" charset="-122"/>
                <a:ea typeface="微软雅黑" panose="020B0503020204020204" charset="-122"/>
              </a:endParaRPr>
            </a:p>
          </p:txBody>
        </p:sp>
      </p:grpSp>
      <p:pic>
        <p:nvPicPr>
          <p:cNvPr id="2" name="图片 1"/>
          <p:cNvPicPr>
            <a:picLocks noChangeAspect="1"/>
          </p:cNvPicPr>
          <p:nvPr/>
        </p:nvPicPr>
        <p:blipFill>
          <a:blip r:embed="rId2">
            <a:clrChange>
              <a:clrFrom>
                <a:srgbClr val="F7F7F7">
                  <a:alpha val="100000"/>
                </a:srgbClr>
              </a:clrFrom>
              <a:clrTo>
                <a:srgbClr val="F7F7F7">
                  <a:alpha val="100000"/>
                  <a:alpha val="0"/>
                </a:srgbClr>
              </a:clrTo>
            </a:clrChange>
          </a:blip>
          <a:srcRect l="16353" t="419" r="16147"/>
          <a:stretch>
            <a:fillRect/>
          </a:stretch>
        </p:blipFill>
        <p:spPr>
          <a:xfrm>
            <a:off x="7958455" y="2067560"/>
            <a:ext cx="3397250" cy="4088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76_1*l_h_i*1_3_1"/>
  <p:tag name="KSO_WM_TEMPLATE_CATEGORY" val="diagram"/>
  <p:tag name="KSO_WM_TEMPLATE_INDEX" val="202013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UNIT_ISCONTENTSTITLE" val="0"/>
  <p:tag name="KSO_WM_UNIT_PRESET_TEXT" val="搞好班级文化"/>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76_1*l_h_a*1_1_1"/>
  <p:tag name="KSO_WM_TEMPLATE_CATEGORY" val="diagram"/>
  <p:tag name="KSO_WM_TEMPLATE_INDEX" val="2020137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76_1*l_h_i*1_1_1"/>
  <p:tag name="KSO_WM_TEMPLATE_CATEGORY" val="diagram"/>
  <p:tag name="KSO_WM_TEMPLATE_INDEX" val="202013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xml><?xml version="1.0" encoding="utf-8"?>
<p:tagLst xmlns:p="http://schemas.openxmlformats.org/presentationml/2006/main">
  <p:tag name="KSO_WM_UNIT_ISCONTENTSTITLE" val="0"/>
  <p:tag name="KSO_WM_UNIT_PRESET_TEXT" val="加强安全教学"/>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76_1*l_h_a*1_2_1"/>
  <p:tag name="KSO_WM_TEMPLATE_CATEGORY" val="diagram"/>
  <p:tag name="KSO_WM_TEMPLATE_INDEX" val="2020137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76_1*l_h_i*1_2_1"/>
  <p:tag name="KSO_WM_TEMPLATE_CATEGORY" val="diagram"/>
  <p:tag name="KSO_WM_TEMPLATE_INDEX" val="202013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ISCONTENTSTITLE" val="0"/>
  <p:tag name="KSO_WM_UNIT_PRESET_TEXT" val="开展兴趣活动"/>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76_1*l_h_a*1_3_1"/>
  <p:tag name="KSO_WM_TEMPLATE_CATEGORY" val="diagram"/>
  <p:tag name="KSO_WM_TEMPLATE_INDEX" val="2020137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76_1*l_h_i*1_3_1"/>
  <p:tag name="KSO_WM_TEMPLATE_CATEGORY" val="diagram"/>
  <p:tag name="KSO_WM_TEMPLATE_INDEX" val="202013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7.xml><?xml version="1.0" encoding="utf-8"?>
<p:tagLst xmlns:p="http://schemas.openxmlformats.org/presentationml/2006/main">
  <p:tag name="ISPRING_PRESENTATION_TITLE" val="6-0316-3运动体育竞技PPT模板"/>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4.xml><?xml version="1.0" encoding="utf-8"?>
<p:tagLst xmlns:p="http://schemas.openxmlformats.org/presentationml/2006/main">
  <p:tag name="MH" val="20170917174828"/>
  <p:tag name="MH_LIBRARY" val="CONTENTS"/>
  <p:tag name="MH_TYPE" val="NUMBER"/>
  <p:tag name="ID" val="626771"/>
  <p:tag name="MH_ORDER" val="1"/>
</p:tagLst>
</file>

<file path=ppt/tags/tag5.xml><?xml version="1.0" encoding="utf-8"?>
<p:tagLst xmlns:p="http://schemas.openxmlformats.org/presentationml/2006/main">
  <p:tag name="KSO_WM_UNIT_ISCONTENTSTITLE" val="0"/>
  <p:tag name="KSO_WM_UNIT_PRESET_TEXT" val="搞好班级文化"/>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76_1*l_h_a*1_1_1"/>
  <p:tag name="KSO_WM_TEMPLATE_CATEGORY" val="diagram"/>
  <p:tag name="KSO_WM_TEMPLATE_INDEX" val="2020137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76_1*l_h_i*1_1_1"/>
  <p:tag name="KSO_WM_TEMPLATE_CATEGORY" val="diagram"/>
  <p:tag name="KSO_WM_TEMPLATE_INDEX" val="202013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7.xml><?xml version="1.0" encoding="utf-8"?>
<p:tagLst xmlns:p="http://schemas.openxmlformats.org/presentationml/2006/main">
  <p:tag name="KSO_WM_UNIT_ISCONTENTSTITLE" val="0"/>
  <p:tag name="KSO_WM_UNIT_PRESET_TEXT" val="加强安全教学"/>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76_1*l_h_a*1_2_1"/>
  <p:tag name="KSO_WM_TEMPLATE_CATEGORY" val="diagram"/>
  <p:tag name="KSO_WM_TEMPLATE_INDEX" val="2020137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76_1*l_h_i*1_2_1"/>
  <p:tag name="KSO_WM_TEMPLATE_CATEGORY" val="diagram"/>
  <p:tag name="KSO_WM_TEMPLATE_INDEX" val="202013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xml><?xml version="1.0" encoding="utf-8"?>
<p:tagLst xmlns:p="http://schemas.openxmlformats.org/presentationml/2006/main">
  <p:tag name="KSO_WM_UNIT_ISCONTENTSTITLE" val="0"/>
  <p:tag name="KSO_WM_UNIT_PRESET_TEXT" val="开展兴趣活动"/>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76_1*l_h_a*1_3_1"/>
  <p:tag name="KSO_WM_TEMPLATE_CATEGORY" val="diagram"/>
  <p:tag name="KSO_WM_TEMPLATE_INDEX" val="2020137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2732</Words>
  <Application>WPS 演示</Application>
  <PresentationFormat>宽屏</PresentationFormat>
  <Paragraphs>132</Paragraphs>
  <Slides>17</Slides>
  <Notes>24</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17</vt:i4>
      </vt:variant>
    </vt:vector>
  </HeadingPairs>
  <TitlesOfParts>
    <vt:vector size="33" baseType="lpstr">
      <vt:lpstr>Arial</vt:lpstr>
      <vt:lpstr>宋体</vt:lpstr>
      <vt:lpstr>Wingdings</vt:lpstr>
      <vt:lpstr>Lato Regular</vt:lpstr>
      <vt:lpstr>Lato Hairline</vt:lpstr>
      <vt:lpstr>Lato Light</vt:lpstr>
      <vt:lpstr>Source Han Serif SC</vt:lpstr>
      <vt:lpstr>微软雅黑</vt:lpstr>
      <vt:lpstr>Impact</vt:lpstr>
      <vt:lpstr>Calibri</vt:lpstr>
      <vt:lpstr>Wingdings</vt:lpstr>
      <vt:lpstr>Arial Unicode MS</vt:lpstr>
      <vt:lpstr>華康圓體 Std W5</vt:lpstr>
      <vt:lpstr>等线</vt:lpstr>
      <vt:lpstr>Source Han Serif SC</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20</cp:revision>
  <dcterms:created xsi:type="dcterms:W3CDTF">2019-03-14T05:34:00Z</dcterms:created>
  <dcterms:modified xsi:type="dcterms:W3CDTF">2019-08-09T08:14:55Z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