
<file path=[Content_Types].xml><?xml version="1.0" encoding="utf-8"?>
<Types xmlns="http://schemas.openxmlformats.org/package/2006/content-types">
  <Default Extension="jpeg" ContentType="image/jpeg"/>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8742" r:id="rId5"/>
    <p:sldId id="1155" r:id="rId6"/>
    <p:sldId id="8719" r:id="rId7"/>
    <p:sldId id="8794" r:id="rId8"/>
    <p:sldId id="8877" r:id="rId9"/>
    <p:sldId id="8879" r:id="rId10"/>
    <p:sldId id="8826" r:id="rId11"/>
    <p:sldId id="8880" r:id="rId12"/>
    <p:sldId id="8829" r:id="rId13"/>
    <p:sldId id="8883" r:id="rId14"/>
    <p:sldId id="8882" r:id="rId15"/>
    <p:sldId id="8828" r:id="rId16"/>
    <p:sldId id="8884" r:id="rId17"/>
    <p:sldId id="8885" r:id="rId18"/>
    <p:sldId id="8888" r:id="rId19"/>
    <p:sldId id="8889" r:id="rId20"/>
    <p:sldId id="8805" r:id="rId21"/>
    <p:sldId id="8890" r:id="rId22"/>
    <p:sldId id="8886" r:id="rId23"/>
    <p:sldId id="8701" r:id="rId24"/>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CBAD"/>
    <a:srgbClr val="FF9300"/>
    <a:srgbClr val="295DAB"/>
    <a:srgbClr val="BF6495"/>
    <a:srgbClr val="765401"/>
    <a:srgbClr val="7ECDCF"/>
    <a:srgbClr val="007474"/>
    <a:srgbClr val="F89E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883" autoAdjust="0"/>
  </p:normalViewPr>
  <p:slideViewPr>
    <p:cSldViewPr snapToGrid="0">
      <p:cViewPr varScale="1">
        <p:scale>
          <a:sx n="63" d="100"/>
          <a:sy n="63" d="100"/>
        </p:scale>
        <p:origin x="104" y="64"/>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gs" Target="tags/tag99.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D6A5BF-AF85-4822-8662-140251EFD6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B6BE45-737B-40D0-BEDC-BBA6373B88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3" name="矩形 12"/>
          <p:cNvSpPr/>
          <p:nvPr userDrawn="1"/>
        </p:nvSpPr>
        <p:spPr>
          <a:xfrm>
            <a:off x="575945" y="0"/>
            <a:ext cx="11614150" cy="5600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userDrawn="1"/>
        </p:nvPicPr>
        <p:blipFill>
          <a:blip r:embed="rId2"/>
          <a:stretch>
            <a:fillRect/>
          </a:stretch>
        </p:blipFill>
        <p:spPr>
          <a:xfrm>
            <a:off x="0" y="0"/>
            <a:ext cx="640715" cy="56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6DF443-8F7E-4977-BFCC-F1A978F95D5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8F158-A302-4CD1-A5B0-79C3BE92140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7.xml"/><Relationship Id="rId5" Type="http://schemas.openxmlformats.org/officeDocument/2006/relationships/image" Target="../media/image13.emf"/><Relationship Id="rId4" Type="http://schemas.openxmlformats.org/officeDocument/2006/relationships/image" Target="../media/image12.emf"/><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tags" Target="../tags/tag38.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7.xml"/><Relationship Id="rId4" Type="http://schemas.openxmlformats.org/officeDocument/2006/relationships/tags" Target="../tags/tag39.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7.xml"/><Relationship Id="rId4" Type="http://schemas.openxmlformats.org/officeDocument/2006/relationships/tags" Target="../tags/tag40.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6.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9" Type="http://schemas.openxmlformats.org/officeDocument/2006/relationships/notesSlide" Target="../notesSlides/notesSlide15.xml"/><Relationship Id="rId18" Type="http://schemas.openxmlformats.org/officeDocument/2006/relationships/slideLayout" Target="../slideLayouts/slideLayout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27.jpe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3" Type="http://schemas.openxmlformats.org/officeDocument/2006/relationships/slideLayout" Target="../slideLayouts/slideLayout7.xml"/><Relationship Id="rId42" Type="http://schemas.openxmlformats.org/officeDocument/2006/relationships/tags" Target="../tags/tag98.xml"/><Relationship Id="rId41" Type="http://schemas.openxmlformats.org/officeDocument/2006/relationships/tags" Target="../tags/tag97.xml"/><Relationship Id="rId40" Type="http://schemas.openxmlformats.org/officeDocument/2006/relationships/tags" Target="../tags/tag96.xml"/><Relationship Id="rId4" Type="http://schemas.openxmlformats.org/officeDocument/2006/relationships/tags" Target="../tags/tag60.xml"/><Relationship Id="rId39" Type="http://schemas.openxmlformats.org/officeDocument/2006/relationships/tags" Target="../tags/tag95.xml"/><Relationship Id="rId38" Type="http://schemas.openxmlformats.org/officeDocument/2006/relationships/tags" Target="../tags/tag94.xml"/><Relationship Id="rId37" Type="http://schemas.openxmlformats.org/officeDocument/2006/relationships/tags" Target="../tags/tag93.xml"/><Relationship Id="rId36" Type="http://schemas.openxmlformats.org/officeDocument/2006/relationships/tags" Target="../tags/tag92.xml"/><Relationship Id="rId35" Type="http://schemas.openxmlformats.org/officeDocument/2006/relationships/tags" Target="../tags/tag91.xml"/><Relationship Id="rId34" Type="http://schemas.openxmlformats.org/officeDocument/2006/relationships/tags" Target="../tags/tag90.xml"/><Relationship Id="rId33" Type="http://schemas.openxmlformats.org/officeDocument/2006/relationships/tags" Target="../tags/tag89.xml"/><Relationship Id="rId32" Type="http://schemas.openxmlformats.org/officeDocument/2006/relationships/tags" Target="../tags/tag88.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59.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tags" Target="../tags/tag77.xml"/><Relationship Id="rId20" Type="http://schemas.openxmlformats.org/officeDocument/2006/relationships/tags" Target="../tags/tag76.xml"/><Relationship Id="rId2" Type="http://schemas.openxmlformats.org/officeDocument/2006/relationships/tags" Target="../tags/tag58.xml"/><Relationship Id="rId19" Type="http://schemas.openxmlformats.org/officeDocument/2006/relationships/tags" Target="../tags/tag75.xml"/><Relationship Id="rId18" Type="http://schemas.openxmlformats.org/officeDocument/2006/relationships/tags" Target="../tags/tag74.xml"/><Relationship Id="rId17" Type="http://schemas.openxmlformats.org/officeDocument/2006/relationships/tags" Target="../tags/tag73.xml"/><Relationship Id="rId16" Type="http://schemas.openxmlformats.org/officeDocument/2006/relationships/tags" Target="../tags/tag72.xml"/><Relationship Id="rId15" Type="http://schemas.openxmlformats.org/officeDocument/2006/relationships/tags" Target="../tags/tag71.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tags" Target="../tags/tag5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4.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7.xml"/><Relationship Id="rId6" Type="http://schemas.openxmlformats.org/officeDocument/2006/relationships/tags" Target="../tags/tag10.xml"/><Relationship Id="rId5" Type="http://schemas.openxmlformats.org/officeDocument/2006/relationships/image" Target="../media/image6.pn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9" Type="http://schemas.openxmlformats.org/officeDocument/2006/relationships/notesSlide" Target="../notesSlides/notesSlide5.xml"/><Relationship Id="rId18" Type="http://schemas.openxmlformats.org/officeDocument/2006/relationships/slideLayout" Target="../slideLayouts/slideLayout7.xml"/><Relationship Id="rId17" Type="http://schemas.openxmlformats.org/officeDocument/2006/relationships/tags" Target="../tags/tag27.xml"/><Relationship Id="rId16" Type="http://schemas.openxmlformats.org/officeDocument/2006/relationships/tags" Target="../tags/tag26.xml"/><Relationship Id="rId15" Type="http://schemas.openxmlformats.org/officeDocument/2006/relationships/tags" Target="../tags/tag25.xml"/><Relationship Id="rId14" Type="http://schemas.openxmlformats.org/officeDocument/2006/relationships/tags" Target="../tags/tag24.xml"/><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4" Type="http://schemas.openxmlformats.org/officeDocument/2006/relationships/notesSlide" Target="../notesSlides/notesSlide6.xml"/><Relationship Id="rId13" Type="http://schemas.openxmlformats.org/officeDocument/2006/relationships/slideLayout" Target="../slideLayouts/slideLayout7.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tags" Target="../tags/tag28.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pic>
        <p:nvPicPr>
          <p:cNvPr id="19" name="守护甜心 - 唯美纯音乐">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72203" y="-2237014"/>
            <a:ext cx="609521" cy="609521"/>
          </a:xfrm>
          <a:prstGeom prst="rect">
            <a:avLst/>
          </a:prstGeom>
        </p:spPr>
      </p:pic>
      <p:sp>
        <p:nvSpPr>
          <p:cNvPr id="14" name="矩形 1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 name="组合 3"/>
          <p:cNvGrpSpPr/>
          <p:nvPr/>
        </p:nvGrpSpPr>
        <p:grpSpPr>
          <a:xfrm>
            <a:off x="3908425" y="2001520"/>
            <a:ext cx="8035290" cy="2606675"/>
            <a:chOff x="6155" y="3152"/>
            <a:chExt cx="12654" cy="4105"/>
          </a:xfrm>
        </p:grpSpPr>
        <p:sp>
          <p:nvSpPr>
            <p:cNvPr id="20" name="矩形 19"/>
            <p:cNvSpPr/>
            <p:nvPr/>
          </p:nvSpPr>
          <p:spPr>
            <a:xfrm>
              <a:off x="6155" y="3161"/>
              <a:ext cx="12655"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52"/>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lstStyle/>
          <a:p>
            <a:pPr algn="ctr"/>
            <a:r>
              <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rPr>
              <a:t>大学体育教程</a:t>
            </a:r>
            <a:endPar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endParaRPr>
          </a:p>
        </p:txBody>
      </p:sp>
      <p:sp>
        <p:nvSpPr>
          <p:cNvPr id="28" name="矩形 27"/>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4"/>
                                        </p:tgtEl>
                                        <p:attrNameLst>
                                          <p:attrName>style.visibility</p:attrName>
                                        </p:attrNameLst>
                                      </p:cBhvr>
                                      <p:to>
                                        <p:strVal val="visible"/>
                                      </p:to>
                                    </p:set>
                                    <p:anim calcmode="lin" valueType="num">
                                      <p:cBhvr additive="base">
                                        <p:cTn id="7" dur="1000"/>
                                        <p:tgtEl>
                                          <p:spTgt spid="14"/>
                                        </p:tgtEl>
                                        <p:attrNameLst>
                                          <p:attrName>ppt_x</p:attrName>
                                        </p:attrNameLst>
                                      </p:cBhvr>
                                      <p:tavLst>
                                        <p:tav tm="0">
                                          <p:val>
                                            <p:strVal val="#ppt_x-#ppt_w*1.125000"/>
                                          </p:val>
                                        </p:tav>
                                        <p:tav tm="100000">
                                          <p:val>
                                            <p:strVal val="#ppt_x"/>
                                          </p:val>
                                        </p:tav>
                                      </p:tavLst>
                                    </p:anim>
                                    <p:animEffect transition="in" filter="wipe(right)">
                                      <p:cBhvr>
                                        <p:cTn id="8" dur="1000"/>
                                        <p:tgtEl>
                                          <p:spTgt spid="1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9"/>
                </p:tgtEl>
              </p:cMediaNode>
            </p:audio>
          </p:childTnLst>
        </p:cTn>
      </p:par>
    </p:tnLst>
    <p:bldLst>
      <p:bldP spid="14"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健美操基本技术教学理论与方法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888365"/>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二、健美操的基本动作</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801370" y="2193290"/>
            <a:ext cx="3574415" cy="3291840"/>
          </a:xfrm>
          <a:prstGeom prst="rect">
            <a:avLst/>
          </a:prstGeom>
          <a:noFill/>
          <a:ln w="9525">
            <a:noFill/>
          </a:ln>
        </p:spPr>
        <p:txBody>
          <a:bodyPr wrap="square" anchor="t">
            <a:spAutoFit/>
          </a:bodyPr>
          <a:p>
            <a:pPr indent="0" algn="just" fontAlgn="auto">
              <a:lnSpc>
                <a:spcPct val="130000"/>
              </a:lnSpc>
              <a:spcBef>
                <a:spcPts val="10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（一）常用手型与上肢动作</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10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1. 常用手型</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1000"/>
              </a:spcBef>
              <a:spcAft>
                <a:spcPts val="0"/>
              </a:spcAft>
              <a:buFont typeface="+mj-ea"/>
              <a:buAutoNum type="circleNumDbPlai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拳：</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握拳，拇指在外。</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1000"/>
              </a:spcBef>
              <a:spcAft>
                <a:spcPts val="0"/>
              </a:spcAft>
              <a:buFont typeface="+mj-ea"/>
              <a:buAutoNum type="circleNumDbPlai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并掌：</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五指伸直并拢。</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1000"/>
              </a:spcBef>
              <a:spcAft>
                <a:spcPts val="0"/>
              </a:spcAft>
              <a:buFont typeface="+mj-ea"/>
              <a:buAutoNum type="circleNumDbPlai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开掌：</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五指用力伸直张开。</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1000"/>
              </a:spcBef>
              <a:spcAft>
                <a:spcPts val="0"/>
              </a:spcAft>
              <a:buFont typeface="+mj-ea"/>
              <a:buAutoNum type="circleNumDbPlai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花掌：</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五指用力，小指、无名指、中指自掌指关节处依次屈，拇指稍内扣。</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4" name="图片 3"/>
          <p:cNvPicPr>
            <a:picLocks noChangeAspect="1"/>
          </p:cNvPicPr>
          <p:nvPr/>
        </p:nvPicPr>
        <p:blipFill>
          <a:blip r:embed="rId2"/>
          <a:stretch>
            <a:fillRect/>
          </a:stretch>
        </p:blipFill>
        <p:spPr>
          <a:xfrm>
            <a:off x="4555490" y="2120900"/>
            <a:ext cx="3281680" cy="1379855"/>
          </a:xfrm>
          <a:prstGeom prst="rect">
            <a:avLst/>
          </a:prstGeom>
        </p:spPr>
      </p:pic>
      <p:pic>
        <p:nvPicPr>
          <p:cNvPr id="5" name="图片 4"/>
          <p:cNvPicPr>
            <a:picLocks noChangeAspect="1"/>
          </p:cNvPicPr>
          <p:nvPr/>
        </p:nvPicPr>
        <p:blipFill>
          <a:blip r:embed="rId3"/>
          <a:stretch>
            <a:fillRect/>
          </a:stretch>
        </p:blipFill>
        <p:spPr>
          <a:xfrm>
            <a:off x="8012430" y="2120900"/>
            <a:ext cx="3281680" cy="1384935"/>
          </a:xfrm>
          <a:prstGeom prst="rect">
            <a:avLst/>
          </a:prstGeom>
        </p:spPr>
      </p:pic>
      <p:pic>
        <p:nvPicPr>
          <p:cNvPr id="7" name="图片 6"/>
          <p:cNvPicPr>
            <a:picLocks noChangeAspect="1"/>
          </p:cNvPicPr>
          <p:nvPr/>
        </p:nvPicPr>
        <p:blipFill>
          <a:blip r:embed="rId4"/>
          <a:stretch>
            <a:fillRect/>
          </a:stretch>
        </p:blipFill>
        <p:spPr>
          <a:xfrm>
            <a:off x="4555490" y="3650615"/>
            <a:ext cx="3282315" cy="1947545"/>
          </a:xfrm>
          <a:prstGeom prst="rect">
            <a:avLst/>
          </a:prstGeom>
        </p:spPr>
      </p:pic>
      <p:pic>
        <p:nvPicPr>
          <p:cNvPr id="9" name="图片 8"/>
          <p:cNvPicPr>
            <a:picLocks noChangeAspect="1"/>
          </p:cNvPicPr>
          <p:nvPr/>
        </p:nvPicPr>
        <p:blipFill>
          <a:blip r:embed="rId5"/>
          <a:stretch>
            <a:fillRect/>
          </a:stretch>
        </p:blipFill>
        <p:spPr>
          <a:xfrm>
            <a:off x="8011795" y="3650615"/>
            <a:ext cx="3282315" cy="19475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ppt_y</p:attrName>
                                        </p:attrNameLst>
                                      </p:cBhvr>
                                      <p:tavLst>
                                        <p:tav tm="0">
                                          <p:val>
                                            <p:strVal val="#ppt_y-#ppt_h*1.125000"/>
                                          </p:val>
                                        </p:tav>
                                        <p:tav tm="100000">
                                          <p:val>
                                            <p:strVal val="#ppt_y"/>
                                          </p:val>
                                        </p:tav>
                                      </p:tavLst>
                                    </p:anim>
                                    <p:animEffect transition="in" filter="wipe(down)">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健美操基本技术教学理论与方法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888365"/>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二、健美操的基本动作</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 name="矩形 18"/>
          <p:cNvSpPr/>
          <p:nvPr/>
        </p:nvSpPr>
        <p:spPr>
          <a:xfrm>
            <a:off x="774700" y="1483995"/>
            <a:ext cx="10800000" cy="4892675"/>
          </a:xfrm>
          <a:prstGeom prst="rect">
            <a:avLst/>
          </a:prstGeom>
          <a:noFill/>
          <a:ln w="9525">
            <a:noFill/>
          </a:ln>
        </p:spPr>
        <p:txBody>
          <a:bodyPr wrap="square" anchor="t">
            <a:spAutoFit/>
          </a:bodyPr>
          <a:p>
            <a:pPr indent="0" algn="just" fontAlgn="auto">
              <a:lnSpc>
                <a:spcPct val="150000"/>
              </a:lnSpc>
              <a:spcBef>
                <a:spcPts val="0"/>
              </a:spcBef>
              <a:spcAft>
                <a:spcPts val="0"/>
              </a:spcAf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2. 上肢动作</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0"/>
              </a:spcBef>
              <a:spcAft>
                <a:spcPts val="0"/>
              </a:spcAf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举：</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臂伸直向某方向抬起。</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0"/>
              </a:spcBef>
              <a:spcAft>
                <a:spcPts val="0"/>
              </a:spcAf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屈臂：</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前臂和上臂角度不断减小。</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0"/>
              </a:spcBef>
              <a:spcAft>
                <a:spcPts val="0"/>
              </a:spcAf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伸臂：</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前臂和上臂角度不断增大。</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0"/>
              </a:spcBef>
              <a:spcAft>
                <a:spcPts val="0"/>
              </a:spcAf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屈臂摆动：</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屈肘在体侧自然地摆动。可依次或同时进行。</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0"/>
              </a:spcBef>
              <a:spcAft>
                <a:spcPts val="0"/>
              </a:spcAf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上提：</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直臂或屈臂由下至上抬起。</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0"/>
              </a:spcBef>
              <a:spcAft>
                <a:spcPts val="0"/>
              </a:spcAf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下拉：</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臂由上举或侧上举拉至身体两侧。</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0"/>
              </a:spcBef>
              <a:spcAft>
                <a:spcPts val="0"/>
              </a:spcAf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胸前推：</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立掌，臂由肩部向前推。</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0"/>
              </a:spcBef>
              <a:spcAft>
                <a:spcPts val="0"/>
              </a:spcAft>
              <a:buFont typeface="+mj-ea"/>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冲拳：</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屈臂握拳，由腰间向前冲拳。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0"/>
              </a:spcBef>
              <a:spcAft>
                <a:spcPts val="0"/>
              </a:spcAft>
              <a:buFont typeface="+mj-ea"/>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肩上推：</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立掌，屈臂由肩部向上推。</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0"/>
              </a:spcBef>
              <a:spcAft>
                <a:spcPts val="0"/>
              </a:spcAft>
              <a:buFont typeface="+mj-ea"/>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摆动：</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以肩关节为轴，手臂在180°以内的运动。</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0"/>
              </a:spcBef>
              <a:spcAft>
                <a:spcPts val="0"/>
              </a:spcAft>
              <a:buFont typeface="+mj-ea"/>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绕、绕环：</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以肩关节为轴，手臂在180°～ 360°之间的运动为绕，大于360°的圆周运动为绕环。</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0"/>
              </a:spcBef>
              <a:spcAft>
                <a:spcPts val="0"/>
              </a:spcAft>
              <a:buFont typeface="+mj-ea"/>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交叉：</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两臂重叠成X 形。</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11" name="图片 10"/>
          <p:cNvPicPr>
            <a:picLocks noChangeAspect="1"/>
          </p:cNvPicPr>
          <p:nvPr/>
        </p:nvPicPr>
        <p:blipFill>
          <a:blip r:embed="rId2"/>
          <a:stretch>
            <a:fillRect/>
          </a:stretch>
        </p:blipFill>
        <p:spPr>
          <a:xfrm>
            <a:off x="6640195" y="1988185"/>
            <a:ext cx="4632960" cy="32708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10"/>
                                        </p:tgtEl>
                                        <p:attrNameLst>
                                          <p:attrName>style.visibility</p:attrName>
                                        </p:attrNameLst>
                                      </p:cBhvr>
                                      <p:to>
                                        <p:strVal val="visible"/>
                                      </p:to>
                                    </p:set>
                                    <p:anim calcmode="lin" valueType="num">
                                      <p:cBhvr additive="base">
                                        <p:cTn id="7" dur="1000"/>
                                        <p:tgtEl>
                                          <p:spTgt spid="10"/>
                                        </p:tgtEl>
                                        <p:attrNameLst>
                                          <p:attrName>ppt_y</p:attrName>
                                        </p:attrNameLst>
                                      </p:cBhvr>
                                      <p:tavLst>
                                        <p:tav tm="0">
                                          <p:val>
                                            <p:strVal val="#ppt_y+#ppt_h*1.125000"/>
                                          </p:val>
                                        </p:tav>
                                        <p:tav tm="100000">
                                          <p:val>
                                            <p:strVal val="#ppt_y"/>
                                          </p:val>
                                        </p:tav>
                                      </p:tavLst>
                                    </p:anim>
                                    <p:animEffect transition="in" filter="wipe(up)">
                                      <p:cBhvr>
                                        <p:cTn id="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健美操基本技术教学理论与方法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1073785" y="1312545"/>
            <a:ext cx="2508885" cy="460375"/>
          </a:xfrm>
          <a:prstGeom prst="rect">
            <a:avLst/>
          </a:prstGeom>
          <a:noFill/>
        </p:spPr>
        <p:txBody>
          <a:bodyPr wrap="square" rtlCol="0" anchor="t">
            <a:spAutoFit/>
          </a:bodyPr>
          <a:p>
            <a:pPr algn="l">
              <a:lnSpc>
                <a:spcPct val="150000"/>
              </a:lnSpc>
            </a:pPr>
            <a:r>
              <a:rPr lang="zh-CN" altLang="en-US" sz="1600" b="1" spc="100" dirty="0">
                <a:solidFill>
                  <a:srgbClr val="595959"/>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（二）基本步伐</a:t>
            </a:r>
            <a:endParaRPr lang="zh-CN" altLang="en-US" sz="1600" b="1" spc="100" dirty="0">
              <a:solidFill>
                <a:srgbClr val="595959"/>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pic>
        <p:nvPicPr>
          <p:cNvPr id="4" name="图片 3"/>
          <p:cNvPicPr>
            <a:picLocks noChangeAspect="1"/>
          </p:cNvPicPr>
          <p:nvPr/>
        </p:nvPicPr>
        <p:blipFill>
          <a:blip r:embed="rId2"/>
          <a:stretch>
            <a:fillRect/>
          </a:stretch>
        </p:blipFill>
        <p:spPr>
          <a:xfrm>
            <a:off x="3744595" y="1312545"/>
            <a:ext cx="7448550" cy="5010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comb/>
      </p:transition>
    </mc:Choice>
    <mc:Fallback>
      <p:transition spd="slow">
        <p:comb/>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健美操基本技术教学理论与方法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801370" y="1223645"/>
            <a:ext cx="2261235" cy="337185"/>
          </a:xfrm>
          <a:prstGeom prst="rect">
            <a:avLst/>
          </a:prstGeom>
          <a:noFill/>
        </p:spPr>
        <p:txBody>
          <a:bodyPr wrap="none" rtlCol="0" anchor="t">
            <a:spAutoFit/>
          </a:bodyPr>
          <a:p>
            <a:pPr algn="l"/>
            <a:r>
              <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rPr>
              <a:t>2. 常用基本步伐介绍</a:t>
            </a:r>
            <a:endPar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4631055" y="3950970"/>
            <a:ext cx="5638800" cy="2743200"/>
          </a:xfrm>
          <a:prstGeom prst="rect">
            <a:avLst/>
          </a:prstGeom>
        </p:spPr>
      </p:pic>
      <p:pic>
        <p:nvPicPr>
          <p:cNvPr id="2" name="图片 1"/>
          <p:cNvPicPr>
            <a:picLocks noChangeAspect="1"/>
          </p:cNvPicPr>
          <p:nvPr/>
        </p:nvPicPr>
        <p:blipFill>
          <a:blip r:embed="rId2"/>
          <a:srcRect r="6111"/>
          <a:stretch>
            <a:fillRect/>
          </a:stretch>
        </p:blipFill>
        <p:spPr>
          <a:xfrm>
            <a:off x="1976755" y="2244725"/>
            <a:ext cx="1997075" cy="3379470"/>
          </a:xfrm>
          <a:prstGeom prst="rect">
            <a:avLst/>
          </a:prstGeom>
        </p:spPr>
      </p:pic>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4631055" y="972185"/>
            <a:ext cx="5591175" cy="297878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p:comb/>
      </p:transition>
    </mc:Choice>
    <mc:Fallback>
      <p:transition spd="slow">
        <p:comb/>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健美操基本技术教学理论与方法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1"/>
          <a:stretch>
            <a:fillRect/>
          </a:stretch>
        </p:blipFill>
        <p:spPr>
          <a:xfrm>
            <a:off x="1576070" y="1071880"/>
            <a:ext cx="3035300" cy="2712085"/>
          </a:xfrm>
          <a:prstGeom prst="rect">
            <a:avLst/>
          </a:prstGeom>
        </p:spPr>
      </p:pic>
      <p:pic>
        <p:nvPicPr>
          <p:cNvPr id="6" name="图片 5"/>
          <p:cNvPicPr>
            <a:picLocks noChangeAspect="1"/>
          </p:cNvPicPr>
          <p:nvPr/>
        </p:nvPicPr>
        <p:blipFill>
          <a:blip r:embed="rId2"/>
          <a:stretch>
            <a:fillRect/>
          </a:stretch>
        </p:blipFill>
        <p:spPr>
          <a:xfrm>
            <a:off x="4742180" y="1101090"/>
            <a:ext cx="5822315" cy="2653665"/>
          </a:xfrm>
          <a:prstGeom prst="rect">
            <a:avLst/>
          </a:prstGeom>
        </p:spPr>
      </p:pic>
      <p:pic>
        <p:nvPicPr>
          <p:cNvPr id="8" name="图片 7"/>
          <p:cNvPicPr>
            <a:picLocks noChangeAspect="1"/>
          </p:cNvPicPr>
          <p:nvPr/>
        </p:nvPicPr>
        <p:blipFill>
          <a:blip r:embed="rId3"/>
          <a:stretch>
            <a:fillRect/>
          </a:stretch>
        </p:blipFill>
        <p:spPr>
          <a:xfrm>
            <a:off x="2823210" y="3904615"/>
            <a:ext cx="6687820" cy="243840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健美操基本技术教学理论与方法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1"/>
          <a:stretch>
            <a:fillRect/>
          </a:stretch>
        </p:blipFill>
        <p:spPr>
          <a:xfrm>
            <a:off x="1298575" y="1033780"/>
            <a:ext cx="3119120" cy="2945765"/>
          </a:xfrm>
          <a:prstGeom prst="rect">
            <a:avLst/>
          </a:prstGeom>
        </p:spPr>
      </p:pic>
      <p:pic>
        <p:nvPicPr>
          <p:cNvPr id="3" name="图片 2"/>
          <p:cNvPicPr>
            <a:picLocks noChangeAspect="1"/>
          </p:cNvPicPr>
          <p:nvPr/>
        </p:nvPicPr>
        <p:blipFill>
          <a:blip r:embed="rId2"/>
          <a:stretch>
            <a:fillRect/>
          </a:stretch>
        </p:blipFill>
        <p:spPr>
          <a:xfrm>
            <a:off x="4611370" y="2355215"/>
            <a:ext cx="3178175" cy="3067685"/>
          </a:xfrm>
          <a:prstGeom prst="rect">
            <a:avLst/>
          </a:prstGeom>
        </p:spPr>
      </p:pic>
      <p:pic>
        <p:nvPicPr>
          <p:cNvPr id="4" name="图片 3"/>
          <p:cNvPicPr>
            <a:picLocks noChangeAspect="1"/>
          </p:cNvPicPr>
          <p:nvPr/>
        </p:nvPicPr>
        <p:blipFill>
          <a:blip r:embed="rId3"/>
          <a:stretch>
            <a:fillRect/>
          </a:stretch>
        </p:blipFill>
        <p:spPr>
          <a:xfrm>
            <a:off x="7935595" y="3474085"/>
            <a:ext cx="3140710" cy="296291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健身健美操的编排及练习方法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056005" y="990600"/>
            <a:ext cx="10079990" cy="1355725"/>
            <a:chOff x="1663" y="1560"/>
            <a:chExt cx="15874" cy="2135"/>
          </a:xfrm>
        </p:grpSpPr>
        <p:sp>
          <p:nvSpPr>
            <p:cNvPr id="8" name="文本框 7"/>
            <p:cNvSpPr txBox="1"/>
            <p:nvPr/>
          </p:nvSpPr>
          <p:spPr>
            <a:xfrm>
              <a:off x="6045" y="1560"/>
              <a:ext cx="7111" cy="774"/>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一、健身健美操的编排</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1663" y="2443"/>
              <a:ext cx="15874" cy="1252"/>
            </a:xfrm>
            <a:prstGeom prst="rect">
              <a:avLst/>
            </a:prstGeom>
            <a:noFill/>
            <a:ln w="9525">
              <a:noFill/>
            </a:ln>
          </p:spPr>
          <p:txBody>
            <a:bodyPr wrap="square" anchor="t">
              <a:spAutoFit/>
            </a:bodyPr>
            <a:p>
              <a:pPr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（一）编排的基本原则</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pitchFamily="2" charset="2"/>
                <a:buNone/>
              </a:pP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grpSp>
        <p:nvGrpSpPr>
          <p:cNvPr id="4" name="组合 3"/>
          <p:cNvGrpSpPr/>
          <p:nvPr/>
        </p:nvGrpSpPr>
        <p:grpSpPr>
          <a:xfrm>
            <a:off x="774065" y="2478024"/>
            <a:ext cx="10570845" cy="3240173"/>
            <a:chOff x="1539" y="3822"/>
            <a:chExt cx="16647" cy="5103"/>
          </a:xfrm>
        </p:grpSpPr>
        <p:sp>
          <p:nvSpPr>
            <p:cNvPr id="15" name="矩形: 圆角 14"/>
            <p:cNvSpPr/>
            <p:nvPr>
              <p:custDataLst>
                <p:tags r:id="rId2"/>
              </p:custDataLst>
            </p:nvPr>
          </p:nvSpPr>
          <p:spPr>
            <a:xfrm>
              <a:off x="1539" y="4359"/>
              <a:ext cx="3607" cy="4518"/>
            </a:xfrm>
            <a:prstGeom prst="roundRect">
              <a:avLst>
                <a:gd name="adj" fmla="val 8595"/>
              </a:avLst>
            </a:prstGeom>
            <a:noFill/>
            <a:ln w="9525">
              <a:solidFill>
                <a:srgbClr val="ED7D31"/>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2" name="矩形: 圆角 11"/>
            <p:cNvSpPr/>
            <p:nvPr>
              <p:custDataLst>
                <p:tags r:id="rId3"/>
              </p:custDataLst>
            </p:nvPr>
          </p:nvSpPr>
          <p:spPr>
            <a:xfrm>
              <a:off x="2841" y="3822"/>
              <a:ext cx="1003" cy="1003"/>
            </a:xfrm>
            <a:prstGeom prst="roundRect">
              <a:avLst/>
            </a:prstGeom>
            <a:solidFill>
              <a:srgbClr val="ED7D3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1</a:t>
              </a:r>
              <a:endParaRPr kumimoji="0" lang="en-US" altLang="zh-CN"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18" name="文本框 17"/>
            <p:cNvSpPr txBox="1"/>
            <p:nvPr>
              <p:custDataLst>
                <p:tags r:id="rId4"/>
              </p:custDataLst>
            </p:nvPr>
          </p:nvSpPr>
          <p:spPr>
            <a:xfrm>
              <a:off x="1724" y="4790"/>
              <a:ext cx="3237" cy="919"/>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300" normalizeH="0" noProof="0" dirty="0">
                  <a:ln>
                    <a:noFill/>
                  </a:ln>
                  <a:solidFill>
                    <a:srgbClr val="ED7D31"/>
                  </a:solidFill>
                  <a:effectLst/>
                  <a:uLnTx/>
                  <a:uFillTx/>
                  <a:latin typeface="微软雅黑" panose="020B0503020204020204" charset="-122"/>
                  <a:ea typeface="微软雅黑" panose="020B0503020204020204" charset="-122"/>
                </a:rPr>
                <a:t>“安全、有效”的原则</a:t>
              </a:r>
              <a:endParaRPr kumimoji="0" lang="zh-CN" altLang="en-US" sz="1600" b="1" i="0" u="none" strike="noStrike" kern="1200" cap="none" spc="300" normalizeH="0" noProof="0" dirty="0">
                <a:ln>
                  <a:noFill/>
                </a:ln>
                <a:solidFill>
                  <a:srgbClr val="ED7D31"/>
                </a:solidFill>
                <a:effectLst/>
                <a:uLnTx/>
                <a:uFillTx/>
                <a:latin typeface="微软雅黑" panose="020B0503020204020204" charset="-122"/>
                <a:ea typeface="微软雅黑" panose="020B0503020204020204" charset="-122"/>
              </a:endParaRPr>
            </a:p>
          </p:txBody>
        </p:sp>
        <p:sp>
          <p:nvSpPr>
            <p:cNvPr id="21" name="文本框 20"/>
            <p:cNvSpPr txBox="1"/>
            <p:nvPr>
              <p:custDataLst>
                <p:tags r:id="rId5"/>
              </p:custDataLst>
            </p:nvPr>
          </p:nvSpPr>
          <p:spPr>
            <a:xfrm>
              <a:off x="1803" y="5639"/>
              <a:ext cx="3107" cy="2414"/>
            </a:xfrm>
            <a:prstGeom prst="rect">
              <a:avLst/>
            </a:prstGeom>
            <a:noFill/>
          </p:spPr>
          <p:txBody>
            <a:bodyPr wrap="square" rtlCol="0"/>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4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练习健美操的目的是锻炼身体，增进健康。因此，安全性十分重要。其次就是“有效”。</a:t>
              </a:r>
              <a:endParaRPr kumimoji="0" lang="en-US" altLang="zh-CN" sz="14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p:txBody>
        </p:sp>
        <p:sp>
          <p:nvSpPr>
            <p:cNvPr id="16" name="矩形: 圆角 15"/>
            <p:cNvSpPr/>
            <p:nvPr>
              <p:custDataLst>
                <p:tags r:id="rId6"/>
              </p:custDataLst>
            </p:nvPr>
          </p:nvSpPr>
          <p:spPr>
            <a:xfrm>
              <a:off x="5905" y="4359"/>
              <a:ext cx="3607" cy="4518"/>
            </a:xfrm>
            <a:prstGeom prst="roundRect">
              <a:avLst>
                <a:gd name="adj" fmla="val 8595"/>
              </a:avLst>
            </a:prstGeom>
            <a:noFill/>
            <a:ln w="9525">
              <a:solidFill>
                <a:srgbClr val="295DA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3" name="矩形: 圆角 12"/>
            <p:cNvSpPr/>
            <p:nvPr>
              <p:custDataLst>
                <p:tags r:id="rId7"/>
              </p:custDataLst>
            </p:nvPr>
          </p:nvSpPr>
          <p:spPr>
            <a:xfrm>
              <a:off x="7207" y="3822"/>
              <a:ext cx="1003" cy="1003"/>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2</a:t>
              </a:r>
              <a:endParaRPr kumimoji="0" lang="en-US" altLang="zh-CN"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19" name="文本框 18"/>
            <p:cNvSpPr txBox="1"/>
            <p:nvPr>
              <p:custDataLst>
                <p:tags r:id="rId8"/>
              </p:custDataLst>
            </p:nvPr>
          </p:nvSpPr>
          <p:spPr>
            <a:xfrm>
              <a:off x="6090" y="4984"/>
              <a:ext cx="3237" cy="531"/>
            </a:xfrm>
            <a:prstGeom prst="rect">
              <a:avLst/>
            </a:prstGeom>
            <a:noFill/>
          </p:spPr>
          <p:txBody>
            <a:bodyPr wrap="square" rtlCol="0" anchor="ctr">
              <a:spAutoFit/>
            </a:bodyPr>
            <a:lstStyle/>
            <a:p>
              <a:pPr algn="ctr">
                <a:defRPr/>
              </a:pPr>
              <a:r>
                <a:rPr lang="zh-CN" altLang="en-US" sz="1600" b="1" spc="300" dirty="0">
                  <a:solidFill>
                    <a:srgbClr val="A5A5A5"/>
                  </a:solidFill>
                  <a:latin typeface="微软雅黑" panose="020B0503020204020204" charset="-122"/>
                  <a:ea typeface="微软雅黑" panose="020B0503020204020204" charset="-122"/>
                </a:rPr>
                <a:t>针对性原则</a:t>
              </a:r>
              <a:endParaRPr lang="zh-CN" altLang="en-US" sz="1600" b="1" spc="300" dirty="0">
                <a:solidFill>
                  <a:srgbClr val="A5A5A5"/>
                </a:solidFill>
                <a:latin typeface="微软雅黑" panose="020B0503020204020204" charset="-122"/>
                <a:ea typeface="微软雅黑" panose="020B0503020204020204" charset="-122"/>
              </a:endParaRPr>
            </a:p>
          </p:txBody>
        </p:sp>
        <p:sp>
          <p:nvSpPr>
            <p:cNvPr id="36" name="文本框 35"/>
            <p:cNvSpPr txBox="1"/>
            <p:nvPr>
              <p:custDataLst>
                <p:tags r:id="rId9"/>
              </p:custDataLst>
            </p:nvPr>
          </p:nvSpPr>
          <p:spPr>
            <a:xfrm>
              <a:off x="6170" y="5639"/>
              <a:ext cx="3107" cy="2579"/>
            </a:xfrm>
            <a:prstGeom prst="rect">
              <a:avLst/>
            </a:prstGeom>
            <a:noFill/>
          </p:spPr>
          <p:txBody>
            <a:bodyPr wrap="square" rtlCol="0">
              <a:normAutofit lnSpcReduction="200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400" b="0" i="0" u="none" strike="noStrike" kern="1200" cap="none" spc="150" normalizeH="0" noProof="0">
                  <a:ln>
                    <a:noFill/>
                  </a:ln>
                  <a:solidFill>
                    <a:srgbClr val="000000">
                      <a:lumMod val="50000"/>
                      <a:lumOff val="50000"/>
                    </a:srgbClr>
                  </a:solidFill>
                  <a:effectLst/>
                  <a:uLnTx/>
                  <a:uFillTx/>
                  <a:latin typeface="微软雅黑" panose="020B0503020204020204" charset="-122"/>
                  <a:ea typeface="微软雅黑" panose="020B0503020204020204" charset="-122"/>
                </a:rPr>
                <a:t>健身健美操的创编应针对锻炼目的，锻炼者的年龄、性别、健康水平，以及场地、器材等客观条件的差异，有所侧重，有的放矢。</a:t>
              </a:r>
              <a:endParaRPr kumimoji="0" lang="en-US" altLang="zh-CN" sz="1400" b="0" i="0" u="none" strike="noStrike" kern="1200" cap="none" spc="150" normalizeH="0" noProof="0">
                <a:ln>
                  <a:noFill/>
                </a:ln>
                <a:solidFill>
                  <a:srgbClr val="000000">
                    <a:lumMod val="50000"/>
                    <a:lumOff val="50000"/>
                  </a:srgbClr>
                </a:solidFill>
                <a:effectLst/>
                <a:uLnTx/>
                <a:uFillTx/>
                <a:latin typeface="微软雅黑" panose="020B0503020204020204" charset="-122"/>
                <a:ea typeface="微软雅黑" panose="020B0503020204020204" charset="-122"/>
              </a:endParaRPr>
            </a:p>
          </p:txBody>
        </p:sp>
        <p:sp>
          <p:nvSpPr>
            <p:cNvPr id="5" name="矩形: 圆角 16"/>
            <p:cNvSpPr/>
            <p:nvPr>
              <p:custDataLst>
                <p:tags r:id="rId10"/>
              </p:custDataLst>
            </p:nvPr>
          </p:nvSpPr>
          <p:spPr>
            <a:xfrm>
              <a:off x="10242" y="4407"/>
              <a:ext cx="3607" cy="4518"/>
            </a:xfrm>
            <a:prstGeom prst="roundRect">
              <a:avLst>
                <a:gd name="adj" fmla="val 8595"/>
              </a:avLst>
            </a:prstGeom>
            <a:noFill/>
            <a:ln w="9525">
              <a:solidFill>
                <a:srgbClr val="5B9BD5"/>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4" name="矩形: 圆角 13"/>
            <p:cNvSpPr/>
            <p:nvPr>
              <p:custDataLst>
                <p:tags r:id="rId11"/>
              </p:custDataLst>
            </p:nvPr>
          </p:nvSpPr>
          <p:spPr>
            <a:xfrm>
              <a:off x="11544" y="3822"/>
              <a:ext cx="1003" cy="1003"/>
            </a:xfrm>
            <a:prstGeom prst="roundRect">
              <a:avLst/>
            </a:prstGeom>
            <a:solidFill>
              <a:srgbClr val="5B9BD5"/>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3</a:t>
              </a:r>
              <a:endParaRPr kumimoji="0" lang="en-US" altLang="zh-CN"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20" name="文本框 19"/>
            <p:cNvSpPr txBox="1"/>
            <p:nvPr>
              <p:custDataLst>
                <p:tags r:id="rId12"/>
              </p:custDataLst>
            </p:nvPr>
          </p:nvSpPr>
          <p:spPr>
            <a:xfrm>
              <a:off x="10427" y="4984"/>
              <a:ext cx="3237" cy="531"/>
            </a:xfrm>
            <a:prstGeom prst="rect">
              <a:avLst/>
            </a:prstGeom>
            <a:noFill/>
          </p:spPr>
          <p:txBody>
            <a:bodyPr wrap="square" rtlCol="0" anchor="ctr">
              <a:spAutoFit/>
            </a:bodyPr>
            <a:lstStyle/>
            <a:p>
              <a:pPr marR="0" lvl="0" indent="0" algn="ctr" fontAlgn="auto">
                <a:lnSpc>
                  <a:spcPct val="100000"/>
                </a:lnSpc>
                <a:spcBef>
                  <a:spcPts val="0"/>
                </a:spcBef>
                <a:spcAft>
                  <a:spcPts val="0"/>
                </a:spcAft>
                <a:buClrTx/>
                <a:buSzTx/>
                <a:buFontTx/>
                <a:buNone/>
                <a:defRPr/>
              </a:pPr>
              <a:r>
                <a:rPr lang="zh-CN" altLang="en-US" sz="1600" b="1" spc="300">
                  <a:solidFill>
                    <a:srgbClr val="5B9BD5"/>
                  </a:solidFill>
                  <a:latin typeface="微软雅黑" panose="020B0503020204020204" charset="-122"/>
                  <a:ea typeface="微软雅黑" panose="020B0503020204020204" charset="-122"/>
                </a:rPr>
                <a:t>合理性原则</a:t>
              </a:r>
              <a:endParaRPr lang="zh-CN" altLang="en-US" sz="1600" b="1" spc="300">
                <a:solidFill>
                  <a:srgbClr val="5B9BD5"/>
                </a:solidFill>
                <a:latin typeface="微软雅黑" panose="020B0503020204020204" charset="-122"/>
                <a:ea typeface="微软雅黑" panose="020B0503020204020204" charset="-122"/>
              </a:endParaRPr>
            </a:p>
          </p:txBody>
        </p:sp>
        <p:sp>
          <p:nvSpPr>
            <p:cNvPr id="39" name="文本框 38"/>
            <p:cNvSpPr txBox="1"/>
            <p:nvPr>
              <p:custDataLst>
                <p:tags r:id="rId13"/>
              </p:custDataLst>
            </p:nvPr>
          </p:nvSpPr>
          <p:spPr>
            <a:xfrm>
              <a:off x="10505" y="5639"/>
              <a:ext cx="3107" cy="2545"/>
            </a:xfrm>
            <a:prstGeom prst="rect">
              <a:avLst/>
            </a:prstGeom>
            <a:noFill/>
          </p:spPr>
          <p:txBody>
            <a:bodyPr wrap="square" rtlCol="0">
              <a:norm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400" b="0" i="0" u="none" strike="noStrike" kern="1200" cap="none" spc="150" normalizeH="0" noProof="0">
                  <a:ln>
                    <a:noFill/>
                  </a:ln>
                  <a:solidFill>
                    <a:srgbClr val="000000">
                      <a:lumMod val="50000"/>
                      <a:lumOff val="50000"/>
                    </a:srgbClr>
                  </a:solidFill>
                  <a:effectLst/>
                  <a:uLnTx/>
                  <a:uFillTx/>
                  <a:latin typeface="微软雅黑" panose="020B0503020204020204" charset="-122"/>
                  <a:ea typeface="微软雅黑" panose="020B0503020204020204" charset="-122"/>
                </a:rPr>
                <a:t>动作顺序设计与运动负荷的合理性体现了健身健美操的科学性，合理性原则是取得锻炼效果的重要原则。</a:t>
              </a:r>
              <a:endParaRPr kumimoji="0" lang="en-US" altLang="zh-CN" sz="1400" b="0" i="0" u="none" strike="noStrike" kern="1200" cap="none" spc="150" normalizeH="0" noProof="0">
                <a:ln>
                  <a:noFill/>
                </a:ln>
                <a:solidFill>
                  <a:srgbClr val="000000">
                    <a:lumMod val="50000"/>
                    <a:lumOff val="50000"/>
                  </a:srgbClr>
                </a:solidFill>
                <a:effectLst/>
                <a:uLnTx/>
                <a:uFillTx/>
                <a:latin typeface="微软雅黑" panose="020B0503020204020204" charset="-122"/>
                <a:ea typeface="微软雅黑" panose="020B0503020204020204" charset="-122"/>
              </a:endParaRPr>
            </a:p>
          </p:txBody>
        </p:sp>
        <p:sp>
          <p:nvSpPr>
            <p:cNvPr id="35" name="矩形: 圆角 34"/>
            <p:cNvSpPr/>
            <p:nvPr>
              <p:custDataLst>
                <p:tags r:id="rId14"/>
              </p:custDataLst>
            </p:nvPr>
          </p:nvSpPr>
          <p:spPr>
            <a:xfrm>
              <a:off x="14579" y="4359"/>
              <a:ext cx="3607" cy="4518"/>
            </a:xfrm>
            <a:prstGeom prst="roundRect">
              <a:avLst>
                <a:gd name="adj" fmla="val 8595"/>
              </a:avLst>
            </a:prstGeom>
            <a:noFill/>
            <a:ln w="9525">
              <a:solidFill>
                <a:schemeClr val="accent4"/>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38" name="矩形: 圆角 37"/>
            <p:cNvSpPr/>
            <p:nvPr>
              <p:custDataLst>
                <p:tags r:id="rId15"/>
              </p:custDataLst>
            </p:nvPr>
          </p:nvSpPr>
          <p:spPr>
            <a:xfrm>
              <a:off x="15881" y="3822"/>
              <a:ext cx="1003" cy="1003"/>
            </a:xfrm>
            <a:prstGeom prst="roundRect">
              <a:avLst/>
            </a:prstGeom>
            <a:solidFill>
              <a:schemeClr val="accent4"/>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4</a:t>
              </a:r>
              <a:endParaRPr kumimoji="0" lang="en-US" altLang="zh-CN"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42" name="文本框 41"/>
            <p:cNvSpPr txBox="1"/>
            <p:nvPr>
              <p:custDataLst>
                <p:tags r:id="rId16"/>
              </p:custDataLst>
            </p:nvPr>
          </p:nvSpPr>
          <p:spPr>
            <a:xfrm>
              <a:off x="14764" y="4984"/>
              <a:ext cx="3237" cy="531"/>
            </a:xfrm>
            <a:prstGeom prst="rect">
              <a:avLst/>
            </a:prstGeom>
            <a:noFill/>
          </p:spPr>
          <p:txBody>
            <a:bodyPr wrap="square" rtlCol="0" anchor="ctr">
              <a:spAutoFit/>
            </a:bodyPr>
            <a:lstStyle/>
            <a:p>
              <a:pPr marR="0" lvl="0" indent="0" algn="ctr" fontAlgn="auto">
                <a:lnSpc>
                  <a:spcPct val="100000"/>
                </a:lnSpc>
                <a:spcBef>
                  <a:spcPts val="0"/>
                </a:spcBef>
                <a:spcAft>
                  <a:spcPts val="0"/>
                </a:spcAft>
                <a:buClrTx/>
                <a:buSzTx/>
                <a:buFontTx/>
                <a:buNone/>
                <a:defRPr/>
              </a:pPr>
              <a:r>
                <a:rPr lang="zh-CN" altLang="en-US" sz="1600" b="1" spc="300">
                  <a:solidFill>
                    <a:srgbClr val="70AD47"/>
                  </a:solidFill>
                  <a:latin typeface="微软雅黑" panose="020B0503020204020204" charset="-122"/>
                  <a:ea typeface="微软雅黑" panose="020B0503020204020204" charset="-122"/>
                </a:rPr>
                <a:t>艺术性原则</a:t>
              </a:r>
              <a:endParaRPr lang="zh-CN" altLang="en-US" sz="1600" b="1" spc="300">
                <a:solidFill>
                  <a:srgbClr val="70AD47"/>
                </a:solidFill>
                <a:latin typeface="微软雅黑" panose="020B0503020204020204" charset="-122"/>
                <a:ea typeface="微软雅黑" panose="020B0503020204020204" charset="-122"/>
              </a:endParaRPr>
            </a:p>
          </p:txBody>
        </p:sp>
        <p:sp>
          <p:nvSpPr>
            <p:cNvPr id="43" name="文本框 42"/>
            <p:cNvSpPr txBox="1"/>
            <p:nvPr>
              <p:custDataLst>
                <p:tags r:id="rId17"/>
              </p:custDataLst>
            </p:nvPr>
          </p:nvSpPr>
          <p:spPr>
            <a:xfrm>
              <a:off x="14940" y="5639"/>
              <a:ext cx="3013" cy="2711"/>
            </a:xfrm>
            <a:prstGeom prst="rect">
              <a:avLst/>
            </a:prstGeom>
            <a:noFill/>
          </p:spPr>
          <p:txBody>
            <a:bodyPr wrap="square" rtlCol="0"/>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400" b="0" i="0" u="none" strike="noStrike" kern="1200" cap="none" spc="150" normalizeH="0" noProof="0">
                  <a:ln>
                    <a:noFill/>
                  </a:ln>
                  <a:solidFill>
                    <a:srgbClr val="000000">
                      <a:lumMod val="50000"/>
                      <a:lumOff val="50000"/>
                    </a:srgbClr>
                  </a:solidFill>
                  <a:effectLst/>
                  <a:uLnTx/>
                  <a:uFillTx/>
                  <a:latin typeface="微软雅黑" panose="020B0503020204020204" charset="-122"/>
                  <a:ea typeface="微软雅黑" panose="020B0503020204020204" charset="-122"/>
                </a:rPr>
                <a:t>健美操是一项融合了体操、舞蹈、音乐等的综合性体育锻炼项目。它独特的艺术魅力和健身的实效性，使其快速地兴起和发展。</a:t>
              </a:r>
              <a:endParaRPr kumimoji="0" lang="en-US" altLang="zh-CN" sz="1400" b="0" i="0" u="none" strike="noStrike" kern="1200" cap="none" spc="150" normalizeH="0" noProof="0">
                <a:ln>
                  <a:noFill/>
                </a:ln>
                <a:solidFill>
                  <a:srgbClr val="000000">
                    <a:lumMod val="50000"/>
                    <a:lumOff val="50000"/>
                  </a:srgbClr>
                </a:solidFill>
                <a:effectLst/>
                <a:uLnTx/>
                <a:uFillTx/>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wheel spokes="8"/>
      </p:transition>
    </mc:Choice>
    <mc:Fallback>
      <p:transition spd="slow">
        <p:wheel spokes="8"/>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健身健美操的编排及练习方法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矩形 18"/>
          <p:cNvSpPr/>
          <p:nvPr/>
        </p:nvSpPr>
        <p:spPr>
          <a:xfrm>
            <a:off x="695960" y="1137285"/>
            <a:ext cx="10800080" cy="2779395"/>
          </a:xfrm>
          <a:prstGeom prst="rect">
            <a:avLst/>
          </a:prstGeom>
          <a:noFill/>
          <a:ln w="9525">
            <a:noFill/>
          </a:ln>
        </p:spPr>
        <p:txBody>
          <a:bodyPr wrap="square" anchor="t">
            <a:spAutoFit/>
          </a:bodyPr>
          <a:p>
            <a:pPr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（二）编排的基本方法</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30000"/>
              </a:lnSpc>
              <a:spcBef>
                <a:spcPts val="5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健身健美操的编排就是按照音乐来计划、组织动作。健身健美操动作的编排是有规律的，表现为以32 拍为单位，即4 个八拍动作为一组。这与音乐的结构是完全相同的，人们称之为“组合”。健身健美操动作编排时，大多会保证32 拍的完整性，并以“组合”的形式出现。</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30000"/>
              </a:lnSpc>
              <a:spcBef>
                <a:spcPts val="5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一般情况下，健身健美操的组合根据步伐的多少，可以分为初级组合、中级组合、高级组合。但应注意，在一个组合中，步伐并不是越多越好，步伐过多容易使学生跟不上，失去锻炼的信心，影响锻炼的效果。因此，动作的编排应该因人而异，循序渐进。初级组合：2 ～ 4 种步伐。中级组合：5 ～ 6 种步伐 ，90°～180°的方向变化。高级组合：6 种步伐以上，180°以上的方向变化。</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9221" name="图片 5" descr="15.jpg"/>
          <p:cNvPicPr>
            <a:picLocks noChangeAspect="1"/>
          </p:cNvPicPr>
          <p:nvPr/>
        </p:nvPicPr>
        <p:blipFill>
          <a:blip r:embed="rId2"/>
          <a:srcRect l="8335" t="18483" r="4742"/>
          <a:stretch>
            <a:fillRect/>
          </a:stretch>
        </p:blipFill>
        <p:spPr>
          <a:xfrm>
            <a:off x="2070735" y="4013200"/>
            <a:ext cx="3794760" cy="2374900"/>
          </a:xfrm>
          <a:prstGeom prst="rect">
            <a:avLst/>
          </a:prstGeom>
          <a:noFill/>
          <a:ln w="9525">
            <a:noFill/>
          </a:ln>
        </p:spPr>
      </p:pic>
      <p:pic>
        <p:nvPicPr>
          <p:cNvPr id="11270" name="图片 7" descr="17.jpg"/>
          <p:cNvPicPr>
            <a:picLocks noChangeAspect="1"/>
          </p:cNvPicPr>
          <p:nvPr/>
        </p:nvPicPr>
        <p:blipFill>
          <a:blip r:embed="rId3"/>
          <a:stretch>
            <a:fillRect/>
          </a:stretch>
        </p:blipFill>
        <p:spPr>
          <a:xfrm>
            <a:off x="6338570" y="4013200"/>
            <a:ext cx="3569970" cy="23755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健身健美操的编排及练习方法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99060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二、健身健美操的练习方法</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701040" y="2100580"/>
            <a:ext cx="6045200" cy="3355340"/>
          </a:xfrm>
          <a:prstGeom prst="rect">
            <a:avLst/>
          </a:prstGeom>
          <a:noFill/>
          <a:ln w="9525">
            <a:noFill/>
          </a:ln>
        </p:spPr>
        <p:txBody>
          <a:bodyPr wrap="square" anchor="t">
            <a:spAutoFit/>
          </a:bodyPr>
          <a:p>
            <a:pPr marL="360045" indent="-360045" algn="just" fontAlgn="auto">
              <a:lnSpc>
                <a:spcPct val="130000"/>
              </a:lnSpc>
              <a:spcBef>
                <a:spcPts val="1000"/>
              </a:spcBef>
              <a:spcAft>
                <a:spcPts val="0"/>
              </a:spcAft>
              <a:buFont typeface="Wingdings" panose="05000000000000000000" pitchFamily="2" charset="2"/>
              <a:buChar char="p"/>
            </a:pPr>
            <a:r>
              <a:rPr lang="zh-CN" altLang="en-US" sz="1600" dirty="0">
                <a:solidFill>
                  <a:srgbClr val="595959"/>
                </a:solidFill>
                <a:uFillTx/>
                <a:latin typeface="微软雅黑" panose="020B0503020204020204" charset="-122"/>
                <a:ea typeface="微软雅黑" panose="020B0503020204020204" charset="-122"/>
                <a:sym typeface="微软雅黑" panose="020B0503020204020204" charset="-122"/>
              </a:rPr>
              <a:t>目前，普通高校开设的健美操课程大多以健身健美操为主，内容多为正反组合叠加或规定套路。因为学生个体差异性的存在和主客观的影响，在健美操的学习和练习中我们都应该因材施教，循序渐进。在实际的教学和练习中，为了保证大部分同学都可以跟得上，我们应该由浅入深、由易至难，将一些复杂动作简化、分解。待大家熟练掌握后，再逐渐增加难度。</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spcAft>
                <a:spcPts val="0"/>
              </a:spcAft>
              <a:buFont typeface="Wingdings" panose="05000000000000000000" charset="0"/>
              <a:buChar char="p"/>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以组合练习为例，形成组合的练习方法有两种。</a:t>
            </a:r>
            <a:endPar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spcAft>
                <a:spcPts val="0"/>
              </a:spcAft>
              <a:buFont typeface="+mj-ea"/>
              <a:buAutoNum type="circleNumDbPlain"/>
            </a:pPr>
            <a:r>
              <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rPr>
              <a:t>先进行单个动作练习并加入所有变化后，再形成组合动作。</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spcAft>
                <a:spcPts val="0"/>
              </a:spcAft>
              <a:buFont typeface="+mj-ea"/>
              <a:buAutoNum type="circleNumDbPlain"/>
            </a:pPr>
            <a:r>
              <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rPr>
              <a:t>先学习原始形式的动作组合，再在其基础上逐步变化。</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pic>
        <p:nvPicPr>
          <p:cNvPr id="12295" name="图片 8" descr="22.jpg"/>
          <p:cNvPicPr>
            <a:picLocks noChangeAspect="1"/>
          </p:cNvPicPr>
          <p:nvPr/>
        </p:nvPicPr>
        <p:blipFill>
          <a:blip r:embed="rId2"/>
          <a:stretch>
            <a:fillRect/>
          </a:stretch>
        </p:blipFill>
        <p:spPr>
          <a:xfrm>
            <a:off x="6884035" y="2100580"/>
            <a:ext cx="4705985" cy="35356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健身健美操的损伤及预防</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917575"/>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一、健身健美操的损伤</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801370" y="1556385"/>
            <a:ext cx="10800000" cy="2011045"/>
          </a:xfrm>
          <a:prstGeom prst="rect">
            <a:avLst/>
          </a:prstGeom>
          <a:noFill/>
          <a:ln w="9525">
            <a:noFill/>
          </a:ln>
        </p:spPr>
        <p:txBody>
          <a:bodyPr wrap="square" anchor="t">
            <a:spAutoFit/>
          </a:bodyPr>
          <a:p>
            <a:pPr marL="360045" indent="-360045" algn="just" fontAlgn="auto">
              <a:lnSpc>
                <a:spcPct val="130000"/>
              </a:lnSpc>
              <a:spcBef>
                <a:spcPts val="1000"/>
              </a:spcBef>
              <a:spcAft>
                <a:spcPts val="0"/>
              </a:spcAft>
              <a:buFont typeface="Wingdings" panose="05000000000000000000" pitchFamily="2" charset="2"/>
              <a:buChar char="p"/>
            </a:pPr>
            <a:r>
              <a:rPr lang="zh-CN" altLang="en-US" sz="1600" spc="150" dirty="0">
                <a:solidFill>
                  <a:srgbClr val="595959"/>
                </a:solidFill>
                <a:uFillTx/>
                <a:latin typeface="微软雅黑" panose="020B0503020204020204" charset="-122"/>
                <a:ea typeface="微软雅黑" panose="020B0503020204020204" charset="-122"/>
                <a:sym typeface="微软雅黑" panose="020B0503020204020204" charset="-122"/>
              </a:rPr>
              <a:t>健美操运动中所发生的损伤多为闭合性软骨损伤。损伤多发生在下肢，以膝关节、踝关节韧带的损伤（以膝关节的内、外侧韧带拉伤、半月板损伤和踝关节的外侧韧带损伤居多）和肌肉与韧带的拉伤（特别是大腿后群肌肉与韧带的拉伤）最为常见，另外腰背肌、腹直肌、小腿三头肌的损伤也比较多。由于健美操运动中跳跃性动作较多，因此疲劳性骨膜炎在健美操运动中也是一种普遍存在的损伤：在跑跳过程中用力不当、落地不缓冲或者场地过硬都可能会引起疲劳性骨膜炎。骨骺损伤在两种健美操中也是常见的一种损伤：无论哪种健美操其关节扭动的动作都比较多，稍有用力不当就会引起牵拉性的骨骺炎。</a:t>
            </a:r>
            <a:endParaRPr lang="zh-CN" altLang="en-US" sz="1600" spc="15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pic>
        <p:nvPicPr>
          <p:cNvPr id="12294" name="图片 7" descr="20.jpg"/>
          <p:cNvPicPr>
            <a:picLocks noChangeAspect="1"/>
          </p:cNvPicPr>
          <p:nvPr/>
        </p:nvPicPr>
        <p:blipFill>
          <a:blip r:embed="rId2"/>
          <a:stretch>
            <a:fillRect/>
          </a:stretch>
        </p:blipFill>
        <p:spPr>
          <a:xfrm>
            <a:off x="2690495" y="3745230"/>
            <a:ext cx="3168650" cy="2431415"/>
          </a:xfrm>
          <a:prstGeom prst="rect">
            <a:avLst/>
          </a:prstGeom>
          <a:noFill/>
          <a:ln w="9525">
            <a:noFill/>
          </a:ln>
        </p:spPr>
      </p:pic>
      <p:pic>
        <p:nvPicPr>
          <p:cNvPr id="12297" name="图片 10" descr="23.jpg"/>
          <p:cNvPicPr>
            <a:picLocks noChangeAspect="1"/>
          </p:cNvPicPr>
          <p:nvPr/>
        </p:nvPicPr>
        <p:blipFill>
          <a:blip r:embed="rId3"/>
          <a:stretch>
            <a:fillRect/>
          </a:stretch>
        </p:blipFill>
        <p:spPr>
          <a:xfrm>
            <a:off x="6240780" y="3765550"/>
            <a:ext cx="3126105" cy="2432050"/>
          </a:xfrm>
          <a:prstGeom prst="rect">
            <a:avLst/>
          </a:prstGeom>
          <a:noFill/>
          <a:ln w="9525">
            <a:noFill/>
          </a:ln>
        </p:spPr>
      </p:pic>
      <p:pic>
        <p:nvPicPr>
          <p:cNvPr id="3" name="图片 10" descr="23.jpg"/>
          <p:cNvPicPr>
            <a:picLocks noChangeAspect="1"/>
          </p:cNvPicPr>
          <p:nvPr/>
        </p:nvPicPr>
        <p:blipFill>
          <a:blip r:embed="rId3"/>
          <a:stretch>
            <a:fillRect/>
          </a:stretch>
        </p:blipFill>
        <p:spPr>
          <a:xfrm>
            <a:off x="6484620" y="3744595"/>
            <a:ext cx="3126105" cy="24320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nvSpPr>
        <p:spPr>
          <a:xfrm>
            <a:off x="6677660" y="2166620"/>
            <a:ext cx="1976755" cy="4158615"/>
          </a:xfrm>
          <a:prstGeom prst="rect">
            <a:avLst/>
          </a:prstGeom>
          <a:noFill/>
          <a:ln>
            <a:no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 name="矩形 1"/>
          <p:cNvSpPr/>
          <p:nvPr/>
        </p:nvSpPr>
        <p:spPr>
          <a:xfrm>
            <a:off x="6925945" y="2355215"/>
            <a:ext cx="1536065" cy="3782060"/>
          </a:xfrm>
          <a:prstGeom prst="rect">
            <a:avLst/>
          </a:prstGeom>
          <a:solidFill>
            <a:srgbClr val="295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cs typeface="+mn-ea"/>
              <a:sym typeface="+mn-lt"/>
            </a:endParaRPr>
          </a:p>
        </p:txBody>
      </p:sp>
      <p:sp>
        <p:nvSpPr>
          <p:cNvPr id="3074" name="TextBox 14"/>
          <p:cNvSpPr txBox="1"/>
          <p:nvPr/>
        </p:nvSpPr>
        <p:spPr>
          <a:xfrm>
            <a:off x="7187565" y="2873375"/>
            <a:ext cx="1013460" cy="3060065"/>
          </a:xfrm>
          <a:prstGeom prst="rect">
            <a:avLst/>
          </a:prstGeom>
          <a:noFill/>
          <a:ln w="9525">
            <a:noFill/>
          </a:ln>
        </p:spPr>
        <p:txBody>
          <a:bodyPr vert="eaVert" wrap="square" anchor="t">
            <a:spAutoFit/>
          </a:bodyPr>
          <a:p>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技 能</a:t>
            </a:r>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 篇</a:t>
            </a:r>
            <a:endPar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l="22515" t="75250" r="-251"/>
          <a:stretch>
            <a:fillRect/>
          </a:stretch>
        </p:blipFill>
        <p:spPr>
          <a:xfrm>
            <a:off x="-3810" y="-20955"/>
            <a:ext cx="12199620" cy="1697355"/>
          </a:xfrm>
          <a:prstGeom prst="rect">
            <a:avLst/>
          </a:prstGeom>
        </p:spPr>
      </p:pic>
      <p:sp>
        <p:nvSpPr>
          <p:cNvPr id="3" name="矩形 2"/>
          <p:cNvSpPr/>
          <p:nvPr/>
        </p:nvSpPr>
        <p:spPr>
          <a:xfrm>
            <a:off x="6677660" y="2166620"/>
            <a:ext cx="1977390" cy="4231640"/>
          </a:xfrm>
          <a:prstGeom prst="rect">
            <a:avLst/>
          </a:prstGeom>
          <a:noFill/>
          <a:ln w="19050">
            <a:solidFill>
              <a:schemeClr val="accent2"/>
            </a:solid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pic>
        <p:nvPicPr>
          <p:cNvPr id="3075" name="图片 3" descr="49.jpg"/>
          <p:cNvPicPr>
            <a:picLocks noChangeAspect="1"/>
          </p:cNvPicPr>
          <p:nvPr/>
        </p:nvPicPr>
        <p:blipFill>
          <a:blip r:embed="rId2">
            <a:clrChange>
              <a:clrFrom>
                <a:srgbClr val="FFFFFF">
                  <a:alpha val="100000"/>
                </a:srgbClr>
              </a:clrFrom>
              <a:clrTo>
                <a:srgbClr val="FFFFFF">
                  <a:alpha val="100000"/>
                  <a:alpha val="0"/>
                </a:srgbClr>
              </a:clrTo>
            </a:clrChange>
          </a:blip>
          <a:srcRect l="20143" t="8764" r="19349" b="6662"/>
          <a:stretch>
            <a:fillRect/>
          </a:stretch>
        </p:blipFill>
        <p:spPr>
          <a:xfrm>
            <a:off x="2253615" y="1786890"/>
            <a:ext cx="2708910" cy="475043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1000"/>
                                        <p:tgtEl>
                                          <p:spTgt spid="3074"/>
                                        </p:tgtEl>
                                      </p:cBhvr>
                                    </p:animEffect>
                                    <p:anim calcmode="lin" valueType="num">
                                      <p:cBhvr>
                                        <p:cTn id="18" dur="1000" fill="hold"/>
                                        <p:tgtEl>
                                          <p:spTgt spid="3074"/>
                                        </p:tgtEl>
                                        <p:attrNameLst>
                                          <p:attrName>ppt_x</p:attrName>
                                        </p:attrNameLst>
                                      </p:cBhvr>
                                      <p:tavLst>
                                        <p:tav tm="0">
                                          <p:val>
                                            <p:strVal val="#ppt_x"/>
                                          </p:val>
                                        </p:tav>
                                        <p:tav tm="100000">
                                          <p:val>
                                            <p:strVal val="#ppt_x"/>
                                          </p:val>
                                        </p:tav>
                                      </p:tavLst>
                                    </p:anim>
                                    <p:anim calcmode="lin" valueType="num">
                                      <p:cBhvr>
                                        <p:cTn id="1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30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Title 1"/>
          <p:cNvSpPr>
            <a:spLocks noGrp="1"/>
          </p:cNvSpPr>
          <p:nvPr>
            <p:custDataLst>
              <p:tags r:id="rId1"/>
            </p:custDataLst>
          </p:nvPr>
        </p:nvSpPr>
        <p:spPr>
          <a:xfrm>
            <a:off x="3714399" y="807508"/>
            <a:ext cx="4763202" cy="942975"/>
          </a:xfrm>
          <a:prstGeom prst="rect">
            <a:avLst/>
          </a:prstGeom>
        </p:spPr>
        <p:txBody>
          <a:bodyPr vert="horz" lIns="90000" tIns="46800" rIns="90000" bIns="46800" rtlCol="0" anchor="b" anchorCtr="0">
            <a:normAutofit/>
          </a:bodyPr>
          <a:lstStyle>
            <a:lvl1pPr algn="l" defTabSz="914400" rtl="0" eaLnBrk="1" fontAlgn="auto" latinLnBrk="0" hangingPunct="1">
              <a:lnSpc>
                <a:spcPct val="120000"/>
              </a:lnSpc>
              <a:spcBef>
                <a:spcPct val="0"/>
              </a:spcBef>
              <a:buNone/>
              <a:defRPr sz="2400" b="1" u="none" strike="noStrike" kern="1200" cap="none" spc="200" normalizeH="0">
                <a:solidFill>
                  <a:srgbClr val="000000">
                    <a:lumMod val="75000"/>
                    <a:lumOff val="25000"/>
                  </a:srgbClr>
                </a:solidFill>
                <a:uFillTx/>
                <a:latin typeface="微软雅黑" panose="020B0503020204020204" charset="-122"/>
                <a:ea typeface="微软雅黑" panose="020B0503020204020204" charset="-122"/>
                <a:cs typeface="+mn-ea"/>
              </a:defRPr>
            </a:lvl1pPr>
          </a:lstStyle>
          <a:p>
            <a:pPr lvl="0" algn="ctr"/>
            <a:r>
              <a:rPr lang="zh-CN" altLang="en-US" sz="2000" b="1" spc="100" dirty="0">
                <a:solidFill>
                  <a:schemeClr val="tx1">
                    <a:lumMod val="75000"/>
                    <a:lumOff val="25000"/>
                  </a:schemeClr>
                </a:solidFill>
                <a:ea typeface="微软雅黑" panose="020B0503020204020204" charset="-122"/>
                <a:cs typeface="微软雅黑" panose="020B0503020204020204" charset="-122"/>
              </a:rPr>
              <a:t>二、健身健美操损伤的预防</a:t>
            </a:r>
            <a:endParaRPr lang="zh-CN" altLang="en-US" sz="2000" b="1" spc="100" dirty="0">
              <a:solidFill>
                <a:schemeClr val="tx1">
                  <a:lumMod val="75000"/>
                  <a:lumOff val="25000"/>
                </a:schemeClr>
              </a:solidFill>
              <a:ea typeface="微软雅黑" panose="020B0503020204020204" charset="-122"/>
              <a:cs typeface="微软雅黑" panose="020B0503020204020204" charset="-122"/>
            </a:endParaRPr>
          </a:p>
        </p:txBody>
      </p:sp>
      <p:sp>
        <p:nvSpPr>
          <p:cNvPr id="16" name="Shape 90"/>
          <p:cNvSpPr/>
          <p:nvPr>
            <p:custDataLst>
              <p:tags r:id="rId2"/>
            </p:custDataLst>
          </p:nvPr>
        </p:nvSpPr>
        <p:spPr>
          <a:xfrm>
            <a:off x="6092923" y="3109674"/>
            <a:ext cx="697518" cy="6975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D4D73"/>
          </a:solidFill>
          <a:ln w="12700" cap="flat">
            <a:noFill/>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17" name="Shape 93"/>
          <p:cNvSpPr/>
          <p:nvPr>
            <p:custDataLst>
              <p:tags r:id="rId3"/>
            </p:custDataLst>
          </p:nvPr>
        </p:nvSpPr>
        <p:spPr>
          <a:xfrm>
            <a:off x="5393681" y="3807192"/>
            <a:ext cx="697518" cy="6975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D4D73"/>
          </a:solidFill>
          <a:ln w="12700" cap="flat">
            <a:noFill/>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18" name="Shape 96"/>
          <p:cNvSpPr/>
          <p:nvPr>
            <p:custDataLst>
              <p:tags r:id="rId4"/>
            </p:custDataLst>
          </p:nvPr>
        </p:nvSpPr>
        <p:spPr>
          <a:xfrm>
            <a:off x="6092923" y="3807192"/>
            <a:ext cx="697518" cy="6975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D4D73"/>
          </a:solidFill>
          <a:ln w="12700" cap="flat">
            <a:noFill/>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7" name="Shape 75"/>
          <p:cNvSpPr/>
          <p:nvPr>
            <p:custDataLst>
              <p:tags r:id="rId5"/>
            </p:custDataLst>
          </p:nvPr>
        </p:nvSpPr>
        <p:spPr>
          <a:xfrm>
            <a:off x="1669415" y="2298065"/>
            <a:ext cx="4239260" cy="1379220"/>
          </a:xfrm>
          <a:prstGeom prst="rect">
            <a:avLst/>
          </a:prstGeom>
          <a:noFill/>
          <a:ln w="25400" cap="flat">
            <a:solidFill>
              <a:srgbClr val="FFC000"/>
            </a:solidFill>
            <a:prstDash val="solid"/>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r>
              <a:rPr lang="en-US" sz="3200">
                <a:solidFill>
                  <a:srgbClr val="FFFFFF"/>
                </a:solidFill>
                <a:latin typeface="微软雅黑" panose="020B0503020204020204" charset="-122"/>
                <a:ea typeface="微软雅黑" panose="020B0503020204020204" charset="-122"/>
                <a:sym typeface="Helvetica Light"/>
              </a:rPr>
              <a:t>ss</a:t>
            </a:r>
            <a:endParaRPr lang="en-US" sz="3200">
              <a:solidFill>
                <a:srgbClr val="FFFFFF"/>
              </a:solidFill>
              <a:latin typeface="微软雅黑" panose="020B0503020204020204" charset="-122"/>
              <a:ea typeface="微软雅黑" panose="020B0503020204020204" charset="-122"/>
              <a:sym typeface="Helvetica Light"/>
            </a:endParaRPr>
          </a:p>
        </p:txBody>
      </p:sp>
      <p:sp>
        <p:nvSpPr>
          <p:cNvPr id="8" name="Shape 76"/>
          <p:cNvSpPr/>
          <p:nvPr>
            <p:custDataLst>
              <p:tags r:id="rId6"/>
            </p:custDataLst>
          </p:nvPr>
        </p:nvSpPr>
        <p:spPr>
          <a:xfrm>
            <a:off x="1669415" y="2298065"/>
            <a:ext cx="838200" cy="1379220"/>
          </a:xfrm>
          <a:prstGeom prst="rect">
            <a:avLst/>
          </a:prstGeom>
          <a:solidFill>
            <a:srgbClr val="FFC000"/>
          </a:solidFill>
          <a:ln w="12700" cap="flat">
            <a:solidFill>
              <a:srgbClr val="FFC000"/>
            </a:solidFill>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19" name="Shape 99"/>
          <p:cNvSpPr/>
          <p:nvPr>
            <p:custDataLst>
              <p:tags r:id="rId7"/>
            </p:custDataLst>
          </p:nvPr>
        </p:nvSpPr>
        <p:spPr>
          <a:xfrm>
            <a:off x="1911961" y="2832600"/>
            <a:ext cx="352773" cy="310081"/>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a:miter lim="400000"/>
          </a:ln>
        </p:spPr>
        <p:txBody>
          <a:bodyPr lIns="0" tIns="0" rIns="0" bIns="0"/>
          <a:lstStyle/>
          <a:p>
            <a:pPr>
              <a:spcBef>
                <a:spcPts val="1000"/>
              </a:spcBef>
              <a:defRPr sz="2000">
                <a:solidFill>
                  <a:srgbClr val="53585F"/>
                </a:solidFill>
                <a:latin typeface="Aller Light"/>
                <a:ea typeface="Aller Light"/>
                <a:cs typeface="Aller Light"/>
                <a:sym typeface="Aller Light"/>
              </a:defRPr>
            </a:pPr>
            <a:endParaRPr sz="2000">
              <a:solidFill>
                <a:srgbClr val="53585F"/>
              </a:solidFill>
              <a:latin typeface="微软雅黑" panose="020B0503020204020204" charset="-122"/>
              <a:ea typeface="微软雅黑" panose="020B0503020204020204" charset="-122"/>
              <a:sym typeface="Aller Light"/>
            </a:endParaRPr>
          </a:p>
        </p:txBody>
      </p:sp>
      <p:sp>
        <p:nvSpPr>
          <p:cNvPr id="20" name="Shape 101"/>
          <p:cNvSpPr/>
          <p:nvPr>
            <p:custDataLst>
              <p:tags r:id="rId8"/>
            </p:custDataLst>
          </p:nvPr>
        </p:nvSpPr>
        <p:spPr>
          <a:xfrm>
            <a:off x="2665730" y="2582545"/>
            <a:ext cx="137160" cy="11620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C000"/>
          </a:solidFill>
          <a:ln w="12700" cap="flat">
            <a:noFill/>
            <a:miter lim="400000"/>
          </a:ln>
          <a:effectLst/>
        </p:spPr>
        <p:txBody>
          <a:bodyPr wrap="square" lIns="0" tIns="0" rIns="0" bIns="0" numCol="1" anchor="t">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21" name="Shape 104"/>
          <p:cNvSpPr/>
          <p:nvPr>
            <p:custDataLst>
              <p:tags r:id="rId9"/>
            </p:custDataLst>
          </p:nvPr>
        </p:nvSpPr>
        <p:spPr>
          <a:xfrm>
            <a:off x="2665730" y="2797810"/>
            <a:ext cx="137160" cy="11620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C000"/>
          </a:solidFill>
          <a:ln w="12700" cap="flat">
            <a:noFill/>
            <a:miter lim="400000"/>
          </a:ln>
          <a:effectLst/>
        </p:spPr>
        <p:txBody>
          <a:bodyPr wrap="square" lIns="0" tIns="0" rIns="0" bIns="0" numCol="1" anchor="t">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22" name="Shape 107"/>
          <p:cNvSpPr/>
          <p:nvPr>
            <p:custDataLst>
              <p:tags r:id="rId10"/>
            </p:custDataLst>
          </p:nvPr>
        </p:nvSpPr>
        <p:spPr>
          <a:xfrm>
            <a:off x="2665730" y="3004185"/>
            <a:ext cx="137160" cy="11620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C000"/>
          </a:solidFill>
          <a:ln w="12700" cap="flat">
            <a:noFill/>
            <a:miter lim="400000"/>
          </a:ln>
          <a:effectLst/>
        </p:spPr>
        <p:txBody>
          <a:bodyPr wrap="square" lIns="0" tIns="0" rIns="0" bIns="0" numCol="1" anchor="t">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23" name="Shape 110"/>
          <p:cNvSpPr/>
          <p:nvPr>
            <p:custDataLst>
              <p:tags r:id="rId11"/>
            </p:custDataLst>
          </p:nvPr>
        </p:nvSpPr>
        <p:spPr>
          <a:xfrm>
            <a:off x="2665730" y="3240405"/>
            <a:ext cx="137160" cy="11620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C000"/>
          </a:solidFill>
          <a:ln w="12700" cap="flat">
            <a:noFill/>
            <a:miter lim="400000"/>
          </a:ln>
          <a:effectLst/>
        </p:spPr>
        <p:txBody>
          <a:bodyPr wrap="square" lIns="0" tIns="0" rIns="0" bIns="0" numCol="1" anchor="t">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11" name="Shape 81"/>
          <p:cNvSpPr/>
          <p:nvPr>
            <p:custDataLst>
              <p:tags r:id="rId12"/>
            </p:custDataLst>
          </p:nvPr>
        </p:nvSpPr>
        <p:spPr>
          <a:xfrm flipH="1">
            <a:off x="6269355" y="2298065"/>
            <a:ext cx="4253230" cy="1379220"/>
          </a:xfrm>
          <a:prstGeom prst="rect">
            <a:avLst/>
          </a:prstGeom>
          <a:noFill/>
          <a:ln w="25400" cap="flat">
            <a:solidFill>
              <a:srgbClr val="3D4D73"/>
            </a:solidFill>
            <a:prstDash val="solid"/>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12" name="Shape 82"/>
          <p:cNvSpPr/>
          <p:nvPr>
            <p:custDataLst>
              <p:tags r:id="rId13"/>
            </p:custDataLst>
          </p:nvPr>
        </p:nvSpPr>
        <p:spPr>
          <a:xfrm flipH="1">
            <a:off x="9684385" y="2298065"/>
            <a:ext cx="838200" cy="1379220"/>
          </a:xfrm>
          <a:prstGeom prst="rect">
            <a:avLst/>
          </a:prstGeom>
          <a:solidFill>
            <a:srgbClr val="3D4D73"/>
          </a:solidFill>
          <a:ln w="12700" cap="flat">
            <a:noFill/>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36" name="Shape 152"/>
          <p:cNvSpPr/>
          <p:nvPr>
            <p:custDataLst>
              <p:tags r:id="rId14"/>
            </p:custDataLst>
          </p:nvPr>
        </p:nvSpPr>
        <p:spPr>
          <a:xfrm rot="10800000" flipH="1">
            <a:off x="9927270" y="2935557"/>
            <a:ext cx="352772" cy="310081"/>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a:miter lim="400000"/>
          </a:ln>
        </p:spPr>
        <p:txBody>
          <a:bodyPr lIns="0" tIns="0" rIns="0" bIns="0"/>
          <a:lstStyle/>
          <a:p>
            <a:pPr>
              <a:spcBef>
                <a:spcPts val="1000"/>
              </a:spcBef>
              <a:defRPr sz="2000">
                <a:solidFill>
                  <a:srgbClr val="53585F"/>
                </a:solidFill>
                <a:latin typeface="Aller Light"/>
                <a:ea typeface="Aller Light"/>
                <a:cs typeface="Aller Light"/>
                <a:sym typeface="Aller Light"/>
              </a:defRPr>
            </a:pPr>
            <a:endParaRPr sz="2000">
              <a:solidFill>
                <a:srgbClr val="53585F"/>
              </a:solidFill>
              <a:latin typeface="微软雅黑" panose="020B0503020204020204" charset="-122"/>
              <a:ea typeface="微软雅黑" panose="020B0503020204020204" charset="-122"/>
              <a:sym typeface="Aller Light"/>
            </a:endParaRPr>
          </a:p>
        </p:txBody>
      </p:sp>
      <p:sp>
        <p:nvSpPr>
          <p:cNvPr id="9" name="Shape 78"/>
          <p:cNvSpPr/>
          <p:nvPr>
            <p:custDataLst>
              <p:tags r:id="rId15"/>
            </p:custDataLst>
          </p:nvPr>
        </p:nvSpPr>
        <p:spPr>
          <a:xfrm>
            <a:off x="1669415" y="3937000"/>
            <a:ext cx="4239260" cy="1379220"/>
          </a:xfrm>
          <a:prstGeom prst="rect">
            <a:avLst/>
          </a:prstGeom>
          <a:noFill/>
          <a:ln w="25400" cap="flat">
            <a:solidFill>
              <a:srgbClr val="3D4D73"/>
            </a:solidFill>
            <a:prstDash val="solid"/>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10" name="Shape 79"/>
          <p:cNvSpPr/>
          <p:nvPr>
            <p:custDataLst>
              <p:tags r:id="rId16"/>
            </p:custDataLst>
          </p:nvPr>
        </p:nvSpPr>
        <p:spPr>
          <a:xfrm>
            <a:off x="1669415" y="3937000"/>
            <a:ext cx="838200" cy="1379220"/>
          </a:xfrm>
          <a:prstGeom prst="rect">
            <a:avLst/>
          </a:prstGeom>
          <a:solidFill>
            <a:srgbClr val="3D4D73"/>
          </a:solidFill>
          <a:ln w="12700" cap="flat">
            <a:noFill/>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37" name="Shape 153"/>
          <p:cNvSpPr/>
          <p:nvPr>
            <p:custDataLst>
              <p:tags r:id="rId17"/>
            </p:custDataLst>
          </p:nvPr>
        </p:nvSpPr>
        <p:spPr>
          <a:xfrm>
            <a:off x="1964946" y="4471703"/>
            <a:ext cx="246803" cy="31008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defTabSz="456565">
              <a:defRPr sz="1200">
                <a:solidFill>
                  <a:srgbClr val="000000"/>
                </a:solidFill>
                <a:latin typeface="Helvetica"/>
                <a:ea typeface="Helvetica"/>
                <a:cs typeface="Helvetica"/>
                <a:sym typeface="Helvetica"/>
              </a:defRPr>
            </a:pPr>
            <a:endParaRPr sz="1200">
              <a:solidFill>
                <a:srgbClr val="000000"/>
              </a:solidFill>
              <a:latin typeface="微软雅黑" panose="020B0503020204020204" charset="-122"/>
              <a:ea typeface="微软雅黑" panose="020B0503020204020204" charset="-122"/>
              <a:cs typeface="Helvetica"/>
              <a:sym typeface="Helvetica"/>
            </a:endParaRPr>
          </a:p>
        </p:txBody>
      </p:sp>
      <p:sp>
        <p:nvSpPr>
          <p:cNvPr id="13" name="Shape 84"/>
          <p:cNvSpPr/>
          <p:nvPr>
            <p:custDataLst>
              <p:tags r:id="rId18"/>
            </p:custDataLst>
          </p:nvPr>
        </p:nvSpPr>
        <p:spPr>
          <a:xfrm flipH="1">
            <a:off x="6269355" y="3937000"/>
            <a:ext cx="4253230" cy="1379220"/>
          </a:xfrm>
          <a:prstGeom prst="rect">
            <a:avLst/>
          </a:prstGeom>
          <a:noFill/>
          <a:ln w="25400" cap="flat">
            <a:solidFill>
              <a:srgbClr val="3D4D73"/>
            </a:solidFill>
            <a:prstDash val="solid"/>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14" name="Shape 85"/>
          <p:cNvSpPr/>
          <p:nvPr>
            <p:custDataLst>
              <p:tags r:id="rId19"/>
            </p:custDataLst>
          </p:nvPr>
        </p:nvSpPr>
        <p:spPr>
          <a:xfrm flipH="1">
            <a:off x="9684385" y="3937000"/>
            <a:ext cx="838200" cy="1379220"/>
          </a:xfrm>
          <a:prstGeom prst="rect">
            <a:avLst/>
          </a:prstGeom>
          <a:solidFill>
            <a:srgbClr val="3D4D73"/>
          </a:solidFill>
          <a:ln w="12700" cap="flat">
            <a:noFill/>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38" name="Shape 154"/>
          <p:cNvSpPr/>
          <p:nvPr>
            <p:custDataLst>
              <p:tags r:id="rId20"/>
            </p:custDataLst>
          </p:nvPr>
        </p:nvSpPr>
        <p:spPr>
          <a:xfrm>
            <a:off x="9927692" y="4439046"/>
            <a:ext cx="351928" cy="375397"/>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a:miter lim="400000"/>
          </a:ln>
        </p:spPr>
        <p:txBody>
          <a:bodyPr lIns="38100" tIns="38100" rIns="38100" bIns="38100" anchor="ctr"/>
          <a:lstStyle/>
          <a:p>
            <a:pPr defTabSz="456565">
              <a:defRPr sz="1200">
                <a:solidFill>
                  <a:srgbClr val="000000"/>
                </a:solidFill>
                <a:latin typeface="Helvetica"/>
                <a:ea typeface="Helvetica"/>
                <a:cs typeface="Helvetica"/>
                <a:sym typeface="Helvetica"/>
              </a:defRPr>
            </a:pPr>
            <a:endParaRPr sz="1200">
              <a:solidFill>
                <a:srgbClr val="000000"/>
              </a:solidFill>
              <a:latin typeface="微软雅黑" panose="020B0503020204020204" charset="-122"/>
              <a:ea typeface="微软雅黑" panose="020B0503020204020204" charset="-122"/>
              <a:cs typeface="Helvetica"/>
              <a:sym typeface="Helvetica"/>
            </a:endParaRPr>
          </a:p>
        </p:txBody>
      </p:sp>
      <p:sp>
        <p:nvSpPr>
          <p:cNvPr id="48" name="TextBox 47"/>
          <p:cNvSpPr txBox="1"/>
          <p:nvPr>
            <p:custDataLst>
              <p:tags r:id="rId21"/>
            </p:custDataLst>
          </p:nvPr>
        </p:nvSpPr>
        <p:spPr>
          <a:xfrm>
            <a:off x="6096837" y="3227601"/>
            <a:ext cx="689690" cy="460375"/>
          </a:xfrm>
          <a:prstGeom prst="rect">
            <a:avLst/>
          </a:prstGeom>
          <a:noFill/>
        </p:spPr>
        <p:txBody>
          <a:bodyPr wrap="square" rtlCol="0">
            <a:spAutoFit/>
          </a:bodyPr>
          <a:lstStyle/>
          <a:p>
            <a:pPr algn="ctr"/>
            <a:r>
              <a:rPr lang="en-US" altLang="zh-CN" sz="2400" dirty="0">
                <a:solidFill>
                  <a:prstClr val="white"/>
                </a:solidFill>
                <a:latin typeface="Arial" panose="020B0604020202020204" pitchFamily="34" charset="0"/>
                <a:ea typeface="微软雅黑" panose="020B0503020204020204" charset="-122"/>
              </a:rPr>
              <a:t>2</a:t>
            </a:r>
            <a:endParaRPr lang="en-US" altLang="zh-CN" sz="2400" dirty="0">
              <a:solidFill>
                <a:prstClr val="white"/>
              </a:solidFill>
              <a:latin typeface="Arial" panose="020B0604020202020204" pitchFamily="34" charset="0"/>
              <a:ea typeface="微软雅黑" panose="020B0503020204020204" charset="-122"/>
            </a:endParaRPr>
          </a:p>
        </p:txBody>
      </p:sp>
      <p:sp>
        <p:nvSpPr>
          <p:cNvPr id="49" name="TextBox 48"/>
          <p:cNvSpPr txBox="1"/>
          <p:nvPr>
            <p:custDataLst>
              <p:tags r:id="rId22"/>
            </p:custDataLst>
          </p:nvPr>
        </p:nvSpPr>
        <p:spPr>
          <a:xfrm>
            <a:off x="5397595" y="3925119"/>
            <a:ext cx="689690" cy="460375"/>
          </a:xfrm>
          <a:prstGeom prst="rect">
            <a:avLst/>
          </a:prstGeom>
          <a:noFill/>
        </p:spPr>
        <p:txBody>
          <a:bodyPr wrap="square" rtlCol="0">
            <a:spAutoFit/>
          </a:bodyPr>
          <a:lstStyle/>
          <a:p>
            <a:pPr algn="ctr"/>
            <a:r>
              <a:rPr lang="en-US" altLang="zh-CN" sz="2400" dirty="0">
                <a:solidFill>
                  <a:prstClr val="white"/>
                </a:solidFill>
                <a:latin typeface="Arial" panose="020B0604020202020204" pitchFamily="34" charset="0"/>
                <a:ea typeface="微软雅黑" panose="020B0503020204020204" charset="-122"/>
              </a:rPr>
              <a:t>3</a:t>
            </a:r>
            <a:endParaRPr lang="en-US" altLang="zh-CN" sz="2400" dirty="0">
              <a:solidFill>
                <a:prstClr val="white"/>
              </a:solidFill>
              <a:latin typeface="Arial" panose="020B0604020202020204" pitchFamily="34" charset="0"/>
              <a:ea typeface="微软雅黑" panose="020B0503020204020204" charset="-122"/>
            </a:endParaRPr>
          </a:p>
        </p:txBody>
      </p:sp>
      <p:sp>
        <p:nvSpPr>
          <p:cNvPr id="50" name="TextBox 49"/>
          <p:cNvSpPr txBox="1"/>
          <p:nvPr>
            <p:custDataLst>
              <p:tags r:id="rId23"/>
            </p:custDataLst>
          </p:nvPr>
        </p:nvSpPr>
        <p:spPr>
          <a:xfrm>
            <a:off x="6096837" y="3925119"/>
            <a:ext cx="689690" cy="460375"/>
          </a:xfrm>
          <a:prstGeom prst="rect">
            <a:avLst/>
          </a:prstGeom>
          <a:noFill/>
        </p:spPr>
        <p:txBody>
          <a:bodyPr wrap="square" rtlCol="0">
            <a:spAutoFit/>
          </a:bodyPr>
          <a:lstStyle/>
          <a:p>
            <a:pPr algn="ctr"/>
            <a:r>
              <a:rPr lang="en-US" altLang="zh-CN" sz="2400" dirty="0">
                <a:solidFill>
                  <a:prstClr val="white"/>
                </a:solidFill>
                <a:latin typeface="Arial" panose="020B0604020202020204" pitchFamily="34" charset="0"/>
                <a:ea typeface="微软雅黑" panose="020B0503020204020204" charset="-122"/>
              </a:rPr>
              <a:t>4</a:t>
            </a:r>
            <a:endParaRPr lang="en-US" altLang="zh-CN" sz="2400" dirty="0">
              <a:solidFill>
                <a:prstClr val="white"/>
              </a:solidFill>
              <a:latin typeface="Arial" panose="020B0604020202020204" pitchFamily="34" charset="0"/>
              <a:ea typeface="微软雅黑" panose="020B0503020204020204" charset="-122"/>
            </a:endParaRPr>
          </a:p>
        </p:txBody>
      </p:sp>
      <p:sp>
        <p:nvSpPr>
          <p:cNvPr id="15" name="Shape 87"/>
          <p:cNvSpPr/>
          <p:nvPr>
            <p:custDataLst>
              <p:tags r:id="rId24"/>
            </p:custDataLst>
          </p:nvPr>
        </p:nvSpPr>
        <p:spPr>
          <a:xfrm>
            <a:off x="5393681" y="3109674"/>
            <a:ext cx="697518" cy="6975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C000"/>
          </a:solidFill>
          <a:ln w="12700" cap="flat">
            <a:noFill/>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47" name="TextBox 46"/>
          <p:cNvSpPr txBox="1"/>
          <p:nvPr>
            <p:custDataLst>
              <p:tags r:id="rId25"/>
            </p:custDataLst>
          </p:nvPr>
        </p:nvSpPr>
        <p:spPr>
          <a:xfrm>
            <a:off x="5397595" y="3228246"/>
            <a:ext cx="689690" cy="460375"/>
          </a:xfrm>
          <a:prstGeom prst="rect">
            <a:avLst/>
          </a:prstGeom>
          <a:noFill/>
        </p:spPr>
        <p:txBody>
          <a:bodyPr wrap="square" rtlCol="0">
            <a:spAutoFit/>
          </a:bodyPr>
          <a:lstStyle/>
          <a:p>
            <a:pPr algn="ctr"/>
            <a:r>
              <a:rPr lang="en-US" altLang="zh-CN" sz="2400" dirty="0">
                <a:solidFill>
                  <a:prstClr val="white"/>
                </a:solidFill>
                <a:latin typeface="Arial" panose="020B0604020202020204" pitchFamily="34" charset="0"/>
                <a:ea typeface="微软雅黑" panose="020B0503020204020204" charset="-122"/>
              </a:rPr>
              <a:t>1</a:t>
            </a:r>
            <a:endParaRPr lang="en-US" altLang="zh-CN" sz="2400" dirty="0">
              <a:solidFill>
                <a:prstClr val="white"/>
              </a:solidFill>
              <a:latin typeface="Arial" panose="020B0604020202020204" pitchFamily="34" charset="0"/>
              <a:ea typeface="微软雅黑" panose="020B0503020204020204" charset="-122"/>
            </a:endParaRPr>
          </a:p>
        </p:txBody>
      </p:sp>
      <p:sp>
        <p:nvSpPr>
          <p:cNvPr id="60" name="TextBox 16"/>
          <p:cNvSpPr txBox="1"/>
          <p:nvPr>
            <p:custDataLst>
              <p:tags r:id="rId26"/>
            </p:custDataLst>
          </p:nvPr>
        </p:nvSpPr>
        <p:spPr>
          <a:xfrm>
            <a:off x="2929890" y="2433320"/>
            <a:ext cx="2573655" cy="1118235"/>
          </a:xfrm>
          <a:prstGeom prst="rect">
            <a:avLst/>
          </a:prstGeom>
          <a:noFill/>
        </p:spPr>
        <p:txBody>
          <a:bodyPr wrap="square" lIns="0" tIns="0" rIns="0" bIns="0" rtlCol="0">
            <a:spAutoFit/>
          </a:bodyPr>
          <a:lstStyle/>
          <a:p>
            <a:pPr>
              <a:lnSpc>
                <a:spcPct val="130000"/>
              </a:lnSpc>
              <a:spcAft>
                <a:spcPts val="600"/>
              </a:spcAft>
            </a:pPr>
            <a:r>
              <a:rPr lang="zh-CN" altLang="en-US" sz="1400" spc="150" dirty="0">
                <a:solidFill>
                  <a:srgbClr val="000000">
                    <a:lumMod val="75000"/>
                    <a:lumOff val="25000"/>
                  </a:srgbClr>
                </a:solidFill>
                <a:latin typeface="Arial" panose="020B0604020202020204" pitchFamily="34" charset="0"/>
                <a:ea typeface="微软雅黑" panose="020B0503020204020204" charset="-122"/>
                <a:cs typeface="Open Sans Light" panose="020B0306030504020204" pitchFamily="34" charset="0"/>
              </a:rPr>
              <a:t>增加运动员专项训练时间，坚持平时训练，是预防运动员损伤的重要措施。如果操之过急则容易造成运动员损伤。</a:t>
            </a:r>
            <a:endParaRPr lang="zh-CN" altLang="en-US" sz="1400" spc="150" dirty="0">
              <a:solidFill>
                <a:srgbClr val="000000">
                  <a:lumMod val="75000"/>
                  <a:lumOff val="25000"/>
                </a:srgbClr>
              </a:solidFill>
              <a:latin typeface="Arial" panose="020B0604020202020204" pitchFamily="34" charset="0"/>
              <a:ea typeface="微软雅黑" panose="020B0503020204020204" charset="-122"/>
              <a:cs typeface="Open Sans Light" panose="020B0306030504020204" pitchFamily="34" charset="0"/>
            </a:endParaRPr>
          </a:p>
        </p:txBody>
      </p:sp>
      <p:sp>
        <p:nvSpPr>
          <p:cNvPr id="71" name="Shape 101"/>
          <p:cNvSpPr/>
          <p:nvPr>
            <p:custDataLst>
              <p:tags r:id="rId27"/>
            </p:custDataLst>
          </p:nvPr>
        </p:nvSpPr>
        <p:spPr>
          <a:xfrm>
            <a:off x="2665730" y="4157345"/>
            <a:ext cx="137160" cy="11620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3D4D73"/>
          </a:solidFill>
          <a:ln w="12700" cap="flat">
            <a:noFill/>
            <a:miter lim="400000"/>
          </a:ln>
          <a:effectLst/>
        </p:spPr>
        <p:txBody>
          <a:bodyPr wrap="square" lIns="0" tIns="0" rIns="0" bIns="0" numCol="1" anchor="t">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72" name="Shape 104"/>
          <p:cNvSpPr/>
          <p:nvPr>
            <p:custDataLst>
              <p:tags r:id="rId28"/>
            </p:custDataLst>
          </p:nvPr>
        </p:nvSpPr>
        <p:spPr>
          <a:xfrm>
            <a:off x="2665730" y="4372610"/>
            <a:ext cx="137160" cy="11620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3D4D73"/>
          </a:solidFill>
          <a:ln w="12700" cap="flat">
            <a:noFill/>
            <a:miter lim="400000"/>
          </a:ln>
          <a:effectLst/>
        </p:spPr>
        <p:txBody>
          <a:bodyPr wrap="square" lIns="0" tIns="0" rIns="0" bIns="0" numCol="1" anchor="t">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73" name="Shape 107"/>
          <p:cNvSpPr/>
          <p:nvPr>
            <p:custDataLst>
              <p:tags r:id="rId29"/>
            </p:custDataLst>
          </p:nvPr>
        </p:nvSpPr>
        <p:spPr>
          <a:xfrm>
            <a:off x="2665730" y="4578985"/>
            <a:ext cx="137160" cy="11620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3D4D73"/>
          </a:solidFill>
          <a:ln w="12700" cap="flat">
            <a:noFill/>
            <a:miter lim="400000"/>
          </a:ln>
          <a:effectLst/>
        </p:spPr>
        <p:txBody>
          <a:bodyPr wrap="square" lIns="0" tIns="0" rIns="0" bIns="0" numCol="1" anchor="t">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74" name="Shape 110"/>
          <p:cNvSpPr/>
          <p:nvPr>
            <p:custDataLst>
              <p:tags r:id="rId30"/>
            </p:custDataLst>
          </p:nvPr>
        </p:nvSpPr>
        <p:spPr>
          <a:xfrm>
            <a:off x="2665730" y="4815205"/>
            <a:ext cx="137160" cy="11620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3D4D73"/>
          </a:solidFill>
          <a:ln w="12700" cap="flat">
            <a:noFill/>
            <a:miter lim="400000"/>
          </a:ln>
          <a:effectLst/>
        </p:spPr>
        <p:txBody>
          <a:bodyPr wrap="square" lIns="0" tIns="0" rIns="0" bIns="0" numCol="1" anchor="t">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75" name="TextBox 16"/>
          <p:cNvSpPr txBox="1"/>
          <p:nvPr>
            <p:custDataLst>
              <p:tags r:id="rId31"/>
            </p:custDataLst>
          </p:nvPr>
        </p:nvSpPr>
        <p:spPr>
          <a:xfrm>
            <a:off x="2929890" y="4159250"/>
            <a:ext cx="2500630" cy="838200"/>
          </a:xfrm>
          <a:prstGeom prst="rect">
            <a:avLst/>
          </a:prstGeom>
          <a:noFill/>
        </p:spPr>
        <p:txBody>
          <a:bodyPr wrap="square" lIns="0" tIns="0" rIns="0" bIns="0" rtlCol="0">
            <a:spAutoFit/>
          </a:bodyPr>
          <a:lstStyle/>
          <a:p>
            <a:pPr algn="just">
              <a:lnSpc>
                <a:spcPct val="130000"/>
              </a:lnSpc>
              <a:spcAft>
                <a:spcPts val="600"/>
              </a:spcAft>
            </a:pPr>
            <a:r>
              <a:rPr lang="zh-CN" altLang="en-US" sz="1400" spc="150" dirty="0">
                <a:solidFill>
                  <a:srgbClr val="000000">
                    <a:lumMod val="75000"/>
                    <a:lumOff val="25000"/>
                  </a:srgbClr>
                </a:solidFill>
                <a:latin typeface="Arial" panose="020B0604020202020204" pitchFamily="34" charset="0"/>
                <a:ea typeface="微软雅黑" panose="020B0503020204020204" charset="-122"/>
                <a:cs typeface="Open Sans Light" panose="020B0306030504020204" pitchFamily="34" charset="0"/>
              </a:rPr>
              <a:t>身体素质训练要全面，要注意加强易受伤部位的能力训练，重视身体素质全面训练。</a:t>
            </a:r>
            <a:endParaRPr lang="zh-CN" altLang="en-US" sz="1400" spc="150" dirty="0">
              <a:solidFill>
                <a:srgbClr val="000000">
                  <a:lumMod val="75000"/>
                  <a:lumOff val="25000"/>
                </a:srgbClr>
              </a:solidFill>
              <a:latin typeface="Arial" panose="020B0604020202020204" pitchFamily="34" charset="0"/>
              <a:ea typeface="微软雅黑" panose="020B0503020204020204" charset="-122"/>
              <a:cs typeface="Open Sans Light" panose="020B0306030504020204" pitchFamily="34" charset="0"/>
            </a:endParaRPr>
          </a:p>
        </p:txBody>
      </p:sp>
      <p:sp>
        <p:nvSpPr>
          <p:cNvPr id="77" name="Shape 101"/>
          <p:cNvSpPr/>
          <p:nvPr>
            <p:custDataLst>
              <p:tags r:id="rId32"/>
            </p:custDataLst>
          </p:nvPr>
        </p:nvSpPr>
        <p:spPr>
          <a:xfrm>
            <a:off x="6793865" y="2582545"/>
            <a:ext cx="137160" cy="11620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3D4D73"/>
          </a:solidFill>
          <a:ln w="12700" cap="flat">
            <a:noFill/>
            <a:miter lim="400000"/>
          </a:ln>
          <a:effectLst/>
        </p:spPr>
        <p:txBody>
          <a:bodyPr wrap="square" lIns="0" tIns="0" rIns="0" bIns="0" numCol="1" anchor="t">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78" name="Shape 104"/>
          <p:cNvSpPr/>
          <p:nvPr>
            <p:custDataLst>
              <p:tags r:id="rId33"/>
            </p:custDataLst>
          </p:nvPr>
        </p:nvSpPr>
        <p:spPr>
          <a:xfrm>
            <a:off x="6793865" y="2797810"/>
            <a:ext cx="137160" cy="11620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3D4D73"/>
          </a:solidFill>
          <a:ln w="12700" cap="flat">
            <a:noFill/>
            <a:miter lim="400000"/>
          </a:ln>
          <a:effectLst/>
        </p:spPr>
        <p:txBody>
          <a:bodyPr wrap="square" lIns="0" tIns="0" rIns="0" bIns="0" numCol="1" anchor="t">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79" name="Shape 107"/>
          <p:cNvSpPr/>
          <p:nvPr>
            <p:custDataLst>
              <p:tags r:id="rId34"/>
            </p:custDataLst>
          </p:nvPr>
        </p:nvSpPr>
        <p:spPr>
          <a:xfrm>
            <a:off x="6793865" y="3004185"/>
            <a:ext cx="137160" cy="11620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3D4D73"/>
          </a:solidFill>
          <a:ln w="12700" cap="flat">
            <a:noFill/>
            <a:miter lim="400000"/>
          </a:ln>
          <a:effectLst/>
        </p:spPr>
        <p:txBody>
          <a:bodyPr wrap="square" lIns="0" tIns="0" rIns="0" bIns="0" numCol="1" anchor="t">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80" name="Shape 110"/>
          <p:cNvSpPr/>
          <p:nvPr>
            <p:custDataLst>
              <p:tags r:id="rId35"/>
            </p:custDataLst>
          </p:nvPr>
        </p:nvSpPr>
        <p:spPr>
          <a:xfrm>
            <a:off x="6793865" y="3240405"/>
            <a:ext cx="137160" cy="11620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3D4D73"/>
          </a:solidFill>
          <a:ln w="12700" cap="flat">
            <a:noFill/>
            <a:miter lim="400000"/>
          </a:ln>
          <a:effectLst/>
        </p:spPr>
        <p:txBody>
          <a:bodyPr wrap="square" lIns="0" tIns="0" rIns="0" bIns="0" numCol="1" anchor="t">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81" name="TextBox 16"/>
          <p:cNvSpPr txBox="1"/>
          <p:nvPr>
            <p:custDataLst>
              <p:tags r:id="rId36"/>
            </p:custDataLst>
          </p:nvPr>
        </p:nvSpPr>
        <p:spPr>
          <a:xfrm>
            <a:off x="7057496" y="2433576"/>
            <a:ext cx="2573846" cy="1118235"/>
          </a:xfrm>
          <a:prstGeom prst="rect">
            <a:avLst/>
          </a:prstGeom>
          <a:noFill/>
        </p:spPr>
        <p:txBody>
          <a:bodyPr wrap="square" lIns="0" tIns="0" rIns="0" bIns="0" rtlCol="0">
            <a:spAutoFit/>
          </a:bodyPr>
          <a:lstStyle/>
          <a:p>
            <a:pPr>
              <a:lnSpc>
                <a:spcPct val="130000"/>
              </a:lnSpc>
              <a:spcAft>
                <a:spcPts val="600"/>
              </a:spcAft>
            </a:pPr>
            <a:r>
              <a:rPr lang="zh-CN" altLang="en-US" sz="1400" spc="150" dirty="0">
                <a:solidFill>
                  <a:srgbClr val="000000">
                    <a:lumMod val="75000"/>
                    <a:lumOff val="25000"/>
                  </a:srgbClr>
                </a:solidFill>
                <a:latin typeface="Arial" panose="020B0604020202020204" pitchFamily="34" charset="0"/>
                <a:ea typeface="微软雅黑" panose="020B0503020204020204" charset="-122"/>
                <a:cs typeface="Open Sans Light" panose="020B0306030504020204" pitchFamily="34" charset="0"/>
              </a:rPr>
              <a:t>网站建设：云印客网站已交付第三方网站开发中公司各产品线发展成熟，建立自己品牌的网站有利于产品品类梳理。</a:t>
            </a:r>
            <a:endParaRPr lang="zh-CN" altLang="en-US" sz="1400" spc="150" dirty="0">
              <a:solidFill>
                <a:srgbClr val="000000">
                  <a:lumMod val="75000"/>
                  <a:lumOff val="25000"/>
                </a:srgbClr>
              </a:solidFill>
              <a:latin typeface="Arial" panose="020B0604020202020204" pitchFamily="34" charset="0"/>
              <a:ea typeface="微软雅黑" panose="020B0503020204020204" charset="-122"/>
              <a:cs typeface="Open Sans Light" panose="020B0306030504020204" pitchFamily="34" charset="0"/>
            </a:endParaRPr>
          </a:p>
        </p:txBody>
      </p:sp>
      <p:sp>
        <p:nvSpPr>
          <p:cNvPr id="83" name="Shape 101"/>
          <p:cNvSpPr/>
          <p:nvPr>
            <p:custDataLst>
              <p:tags r:id="rId37"/>
            </p:custDataLst>
          </p:nvPr>
        </p:nvSpPr>
        <p:spPr>
          <a:xfrm>
            <a:off x="6793865" y="4223385"/>
            <a:ext cx="137160" cy="11620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3D4D73"/>
          </a:solidFill>
          <a:ln w="12700" cap="flat">
            <a:noFill/>
            <a:miter lim="400000"/>
          </a:ln>
          <a:effectLst/>
        </p:spPr>
        <p:txBody>
          <a:bodyPr wrap="square" lIns="0" tIns="0" rIns="0" bIns="0" numCol="1" anchor="t">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84" name="Shape 104"/>
          <p:cNvSpPr/>
          <p:nvPr>
            <p:custDataLst>
              <p:tags r:id="rId38"/>
            </p:custDataLst>
          </p:nvPr>
        </p:nvSpPr>
        <p:spPr>
          <a:xfrm>
            <a:off x="6793865" y="4438650"/>
            <a:ext cx="137160" cy="11620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3D4D73"/>
          </a:solidFill>
          <a:ln w="12700" cap="flat">
            <a:noFill/>
            <a:miter lim="400000"/>
          </a:ln>
          <a:effectLst/>
        </p:spPr>
        <p:txBody>
          <a:bodyPr wrap="square" lIns="0" tIns="0" rIns="0" bIns="0" numCol="1" anchor="t">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85" name="Shape 107"/>
          <p:cNvSpPr/>
          <p:nvPr>
            <p:custDataLst>
              <p:tags r:id="rId39"/>
            </p:custDataLst>
          </p:nvPr>
        </p:nvSpPr>
        <p:spPr>
          <a:xfrm>
            <a:off x="6793865" y="4645025"/>
            <a:ext cx="137160" cy="11620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3D4D73"/>
          </a:solidFill>
          <a:ln w="12700" cap="flat">
            <a:noFill/>
            <a:miter lim="400000"/>
          </a:ln>
          <a:effectLst/>
        </p:spPr>
        <p:txBody>
          <a:bodyPr wrap="square" lIns="0" tIns="0" rIns="0" bIns="0" numCol="1" anchor="t">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86" name="Shape 110"/>
          <p:cNvSpPr/>
          <p:nvPr>
            <p:custDataLst>
              <p:tags r:id="rId40"/>
            </p:custDataLst>
          </p:nvPr>
        </p:nvSpPr>
        <p:spPr>
          <a:xfrm>
            <a:off x="6793865" y="4881245"/>
            <a:ext cx="137160" cy="116205"/>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3D4D73"/>
          </a:solidFill>
          <a:ln w="12700" cap="flat">
            <a:noFill/>
            <a:miter lim="400000"/>
          </a:ln>
          <a:effectLst/>
        </p:spPr>
        <p:txBody>
          <a:bodyPr wrap="square" lIns="0" tIns="0" rIns="0" bIns="0" numCol="1" anchor="t">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87" name="TextBox 16"/>
          <p:cNvSpPr txBox="1"/>
          <p:nvPr>
            <p:custDataLst>
              <p:tags r:id="rId41"/>
            </p:custDataLst>
          </p:nvPr>
        </p:nvSpPr>
        <p:spPr>
          <a:xfrm>
            <a:off x="7057496" y="4074416"/>
            <a:ext cx="2573846" cy="1118235"/>
          </a:xfrm>
          <a:prstGeom prst="rect">
            <a:avLst/>
          </a:prstGeom>
          <a:noFill/>
        </p:spPr>
        <p:txBody>
          <a:bodyPr wrap="square" lIns="0" tIns="0" rIns="0" bIns="0" rtlCol="0">
            <a:spAutoFit/>
          </a:bodyPr>
          <a:lstStyle/>
          <a:p>
            <a:pPr>
              <a:lnSpc>
                <a:spcPct val="130000"/>
              </a:lnSpc>
              <a:spcAft>
                <a:spcPts val="600"/>
              </a:spcAft>
            </a:pPr>
            <a:r>
              <a:rPr lang="zh-CN" altLang="en-US" sz="1400" dirty="0">
                <a:solidFill>
                  <a:srgbClr val="000000">
                    <a:lumMod val="75000"/>
                    <a:lumOff val="25000"/>
                  </a:srgbClr>
                </a:solidFill>
                <a:uFillTx/>
                <a:latin typeface="Arial" panose="020B0604020202020204" pitchFamily="34" charset="0"/>
                <a:ea typeface="微软雅黑" panose="020B0503020204020204" charset="-122"/>
                <a:cs typeface="Open Sans Light" panose="020B0306030504020204" pitchFamily="34" charset="0"/>
              </a:rPr>
              <a:t>深入研究动作的技术特点与规律，掌握科学的教学、训练方法与手段，不仅能提高动作质量，而且可以降低损伤的发生概论。</a:t>
            </a:r>
            <a:endParaRPr lang="zh-CN" altLang="en-US" sz="1400" dirty="0">
              <a:solidFill>
                <a:srgbClr val="000000">
                  <a:lumMod val="75000"/>
                  <a:lumOff val="25000"/>
                </a:srgbClr>
              </a:solidFill>
              <a:uFillTx/>
              <a:latin typeface="Arial" panose="020B0604020202020204" pitchFamily="34" charset="0"/>
              <a:ea typeface="微软雅黑" panose="020B0503020204020204" charset="-122"/>
              <a:cs typeface="Open Sans Light" panose="020B0306030504020204" pitchFamily="34" charset="0"/>
            </a:endParaRPr>
          </a:p>
        </p:txBody>
      </p:sp>
      <p:sp>
        <p:nvSpPr>
          <p:cNvPr id="2" name="文本框 1"/>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健身健美操的损伤及预防</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42"/>
    </p:custDataLst>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sp>
        <p:nvSpPr>
          <p:cNvPr id="17" name="矩形 16"/>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 name="组合 4"/>
          <p:cNvGrpSpPr/>
          <p:nvPr/>
        </p:nvGrpSpPr>
        <p:grpSpPr>
          <a:xfrm>
            <a:off x="3908425" y="2007235"/>
            <a:ext cx="8036560" cy="2600960"/>
            <a:chOff x="6155" y="3161"/>
            <a:chExt cx="12656" cy="4096"/>
          </a:xfrm>
        </p:grpSpPr>
        <p:sp>
          <p:nvSpPr>
            <p:cNvPr id="20" name="矩形 19"/>
            <p:cNvSpPr/>
            <p:nvPr/>
          </p:nvSpPr>
          <p:spPr>
            <a:xfrm>
              <a:off x="6155" y="3161"/>
              <a:ext cx="12657"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61"/>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p>
            <a:pPr algn="ctr"/>
            <a:r>
              <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rPr>
              <a:t>感谢阅读</a:t>
            </a:r>
            <a:endPar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up)">
                                      <p:cBhvr>
                                        <p:cTn id="13" dur="1000"/>
                                        <p:tgtEl>
                                          <p:spTgt spid="5"/>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156" t="43657" r="74066" b="-828"/>
          <a:stretch>
            <a:fillRect/>
          </a:stretch>
        </p:blipFill>
        <p:spPr>
          <a:xfrm>
            <a:off x="-1270" y="1420495"/>
            <a:ext cx="4898390" cy="4490085"/>
          </a:xfrm>
          <a:prstGeom prst="rect">
            <a:avLst/>
          </a:prstGeom>
        </p:spPr>
      </p:pic>
      <p:sp>
        <p:nvSpPr>
          <p:cNvPr id="4101" name="TextBox 6"/>
          <p:cNvSpPr/>
          <p:nvPr/>
        </p:nvSpPr>
        <p:spPr>
          <a:xfrm>
            <a:off x="5538470" y="1256665"/>
            <a:ext cx="4210685" cy="553720"/>
          </a:xfrm>
          <a:prstGeom prst="rect">
            <a:avLst/>
          </a:prstGeom>
          <a:noFill/>
          <a:ln w="9525">
            <a:noFill/>
          </a:ln>
        </p:spPr>
        <p:txBody>
          <a:bodyPr wrap="square" lIns="0" tIns="0" rIns="0" bIns="0" anchor="ctr">
            <a:spAutoFit/>
          </a:bodyPr>
          <a:p>
            <a:r>
              <a:rPr lang="zh-CN" altLang="en-US" sz="36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第</a:t>
            </a:r>
            <a:r>
              <a:rPr lang="en-US" altLang="zh-CN" sz="36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12</a:t>
            </a:r>
            <a:r>
              <a:rPr lang="zh-CN" altLang="en-US" sz="36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章 </a:t>
            </a:r>
            <a:r>
              <a:rPr lang="zh-CN" altLang="zh-CN" sz="36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  健美操</a:t>
            </a:r>
            <a:endParaRPr lang="zh-CN" altLang="zh-CN" sz="36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endParaRPr>
          </a:p>
        </p:txBody>
      </p:sp>
      <p:sp>
        <p:nvSpPr>
          <p:cNvPr id="4099" name="矩形 4"/>
          <p:cNvSpPr/>
          <p:nvPr/>
        </p:nvSpPr>
        <p:spPr>
          <a:xfrm>
            <a:off x="9748838" y="346075"/>
            <a:ext cx="2003425" cy="848995"/>
          </a:xfrm>
          <a:prstGeom prst="rect">
            <a:avLst/>
          </a:prstGeom>
          <a:noFill/>
          <a:ln w="9525">
            <a:noFill/>
          </a:ln>
        </p:spPr>
        <p:txBody>
          <a:bodyPr anchor="t">
            <a:spAutoFit/>
          </a:bodyPr>
          <a:p>
            <a:pPr algn="r">
              <a:lnSpc>
                <a:spcPct val="112000"/>
              </a:lnSpc>
            </a:pPr>
            <a:r>
              <a:rPr lang="zh-CN" altLang="en-US" sz="2800" b="1" i="1" dirty="0">
                <a:solidFill>
                  <a:srgbClr val="295DAB"/>
                </a:solidFill>
                <a:latin typeface="微软雅黑" panose="020B0503020204020204" charset="-122"/>
                <a:ea typeface="微软雅黑" panose="020B0503020204020204" charset="-122"/>
                <a:sym typeface="微软雅黑" panose="020B0503020204020204" charset="-122"/>
              </a:rPr>
              <a:t>目录页</a:t>
            </a:r>
            <a:r>
              <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rPr>
              <a:t>  </a:t>
            </a:r>
            <a:endPar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endParaRPr>
          </a:p>
          <a:p>
            <a:pPr algn="r">
              <a:lnSpc>
                <a:spcPct val="112000"/>
              </a:lnSpc>
            </a:pPr>
            <a:r>
              <a:rPr lang="zh-CN" altLang="zh-CN" sz="1400" b="1" i="1" dirty="0">
                <a:solidFill>
                  <a:srgbClr val="FFC000"/>
                </a:solidFill>
                <a:latin typeface="微软雅黑" panose="020B0503020204020204" charset="-122"/>
                <a:ea typeface="微软雅黑" panose="020B0503020204020204" charset="-122"/>
                <a:sym typeface="Calibri" panose="020F0502020204030204" pitchFamily="34" charset="0"/>
              </a:rPr>
              <a:t>CONTENTS PAGE</a:t>
            </a:r>
            <a:r>
              <a:rPr lang="zh-CN" altLang="zh-CN" sz="1600" b="1" i="1" dirty="0">
                <a:solidFill>
                  <a:srgbClr val="7F7F7F"/>
                </a:solidFill>
                <a:latin typeface="Calibri" panose="020F0502020204030204" pitchFamily="34" charset="0"/>
                <a:ea typeface="宋体" panose="02010600030101010101" pitchFamily="2" charset="-122"/>
                <a:sym typeface="Calibri" panose="020F0502020204030204" pitchFamily="34" charset="0"/>
              </a:rPr>
              <a:t> </a:t>
            </a:r>
            <a:endParaRPr lang="zh-CN" altLang="zh-CN" b="1" i="1" dirty="0">
              <a:solidFill>
                <a:srgbClr val="7F7F7F"/>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8" name="组合 7"/>
          <p:cNvGrpSpPr/>
          <p:nvPr/>
        </p:nvGrpSpPr>
        <p:grpSpPr>
          <a:xfrm flipH="1">
            <a:off x="5928822" y="2236744"/>
            <a:ext cx="3700688" cy="517027"/>
            <a:chOff x="1327946" y="3699322"/>
            <a:chExt cx="3761755" cy="517027"/>
          </a:xfrm>
          <a:solidFill>
            <a:srgbClr val="295DAB"/>
          </a:solidFill>
        </p:grpSpPr>
        <p:sp>
          <p:nvSpPr>
            <p:cNvPr id="9" name="椭圆 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10" name="直接连接符 9"/>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12" name="MH_Number_1"/>
          <p:cNvSpPr txBox="1"/>
          <p:nvPr>
            <p:custDataLst>
              <p:tags r:id="rId2"/>
            </p:custDataLst>
          </p:nvPr>
        </p:nvSpPr>
        <p:spPr>
          <a:xfrm>
            <a:off x="5912503" y="226512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01</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13" name="文本框 21"/>
          <p:cNvSpPr>
            <a:spLocks noChangeArrowheads="1"/>
          </p:cNvSpPr>
          <p:nvPr/>
        </p:nvSpPr>
        <p:spPr bwMode="auto">
          <a:xfrm>
            <a:off x="6596043" y="2180590"/>
            <a:ext cx="18719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健美操运动概述</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28" name="组合 27"/>
          <p:cNvGrpSpPr/>
          <p:nvPr/>
        </p:nvGrpSpPr>
        <p:grpSpPr>
          <a:xfrm flipH="1">
            <a:off x="5926282" y="3188609"/>
            <a:ext cx="3700688" cy="517027"/>
            <a:chOff x="1327946" y="3699322"/>
            <a:chExt cx="3761755" cy="517027"/>
          </a:xfrm>
          <a:solidFill>
            <a:srgbClr val="295DAB"/>
          </a:solidFill>
        </p:grpSpPr>
        <p:sp>
          <p:nvSpPr>
            <p:cNvPr id="29" name="椭圆 2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1" name="直接连接符 30"/>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33" name="MH_Number_1"/>
          <p:cNvSpPr txBox="1"/>
          <p:nvPr>
            <p:custDataLst>
              <p:tags r:id="rId3"/>
            </p:custDataLst>
          </p:nvPr>
        </p:nvSpPr>
        <p:spPr>
          <a:xfrm>
            <a:off x="5929648" y="321952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02</a:t>
            </a:r>
            <a:endParaRPr lang="en-US" b="1" dirty="0">
              <a:solidFill>
                <a:srgbClr val="FFC000"/>
              </a:solidFill>
              <a:latin typeface="微软雅黑" panose="020B0503020204020204" charset="-122"/>
              <a:ea typeface="微软雅黑" panose="020B0503020204020204" charset="-122"/>
              <a:cs typeface="+mn-ea"/>
              <a:sym typeface="+mn-lt"/>
            </a:endParaRPr>
          </a:p>
        </p:txBody>
      </p:sp>
      <p:grpSp>
        <p:nvGrpSpPr>
          <p:cNvPr id="35" name="组合 34"/>
          <p:cNvGrpSpPr/>
          <p:nvPr/>
        </p:nvGrpSpPr>
        <p:grpSpPr>
          <a:xfrm flipH="1">
            <a:off x="5925647" y="4154444"/>
            <a:ext cx="3700688" cy="517027"/>
            <a:chOff x="1327946" y="3699322"/>
            <a:chExt cx="3761755" cy="517027"/>
          </a:xfrm>
          <a:solidFill>
            <a:srgbClr val="295DAB"/>
          </a:solidFill>
        </p:grpSpPr>
        <p:sp>
          <p:nvSpPr>
            <p:cNvPr id="36" name="椭圆 35"/>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8" name="直接连接符 37"/>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57" name="MH_Number_1"/>
          <p:cNvSpPr txBox="1"/>
          <p:nvPr>
            <p:custDataLst>
              <p:tags r:id="rId4"/>
            </p:custDataLst>
          </p:nvPr>
        </p:nvSpPr>
        <p:spPr>
          <a:xfrm>
            <a:off x="5929013" y="418536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03</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63" name="文本框 21"/>
          <p:cNvSpPr>
            <a:spLocks noChangeArrowheads="1"/>
          </p:cNvSpPr>
          <p:nvPr/>
        </p:nvSpPr>
        <p:spPr bwMode="auto">
          <a:xfrm>
            <a:off x="6596043" y="3132455"/>
            <a:ext cx="35610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健美操基本技术教学理论与方法</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64" name="文本框 21"/>
          <p:cNvSpPr>
            <a:spLocks noChangeArrowheads="1"/>
          </p:cNvSpPr>
          <p:nvPr/>
        </p:nvSpPr>
        <p:spPr bwMode="auto">
          <a:xfrm>
            <a:off x="6596043" y="4098290"/>
            <a:ext cx="33197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健身健美操编排以及练习方法</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2" name="组合 1"/>
          <p:cNvGrpSpPr/>
          <p:nvPr/>
        </p:nvGrpSpPr>
        <p:grpSpPr>
          <a:xfrm flipH="1">
            <a:off x="5928822" y="5122819"/>
            <a:ext cx="3700688" cy="517027"/>
            <a:chOff x="1327946" y="3699322"/>
            <a:chExt cx="3761755" cy="517027"/>
          </a:xfrm>
          <a:solidFill>
            <a:srgbClr val="295DAB"/>
          </a:solidFill>
        </p:grpSpPr>
        <p:sp>
          <p:nvSpPr>
            <p:cNvPr id="3" name="椭圆 2"/>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4" name="直接连接符 3"/>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7" name="MH_Number_1"/>
          <p:cNvSpPr txBox="1"/>
          <p:nvPr>
            <p:custDataLst>
              <p:tags r:id="rId5"/>
            </p:custDataLst>
          </p:nvPr>
        </p:nvSpPr>
        <p:spPr>
          <a:xfrm>
            <a:off x="5932188" y="515373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04</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14" name="文本框 21"/>
          <p:cNvSpPr>
            <a:spLocks noChangeArrowheads="1"/>
          </p:cNvSpPr>
          <p:nvPr/>
        </p:nvSpPr>
        <p:spPr bwMode="auto">
          <a:xfrm>
            <a:off x="6598583" y="5066665"/>
            <a:ext cx="28371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健身健美操的损伤及预防</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500"/>
                                        <p:tgtEl>
                                          <p:spTgt spid="57"/>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500" fill="hold"/>
                                        <p:tgtEl>
                                          <p:spTgt spid="63"/>
                                        </p:tgtEl>
                                        <p:attrNameLst>
                                          <p:attrName>ppt_x</p:attrName>
                                        </p:attrNameLst>
                                      </p:cBhvr>
                                      <p:tavLst>
                                        <p:tav tm="0">
                                          <p:val>
                                            <p:strVal val="0-#ppt_w/2"/>
                                          </p:val>
                                        </p:tav>
                                        <p:tav tm="100000">
                                          <p:val>
                                            <p:strVal val="#ppt_x"/>
                                          </p:val>
                                        </p:tav>
                                      </p:tavLst>
                                    </p:anim>
                                    <p:anim calcmode="lin" valueType="num">
                                      <p:cBhvr additive="base">
                                        <p:cTn id="25" dur="500" fill="hold"/>
                                        <p:tgtEl>
                                          <p:spTgt spid="63"/>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500" fill="hold"/>
                                        <p:tgtEl>
                                          <p:spTgt spid="64"/>
                                        </p:tgtEl>
                                        <p:attrNameLst>
                                          <p:attrName>ppt_x</p:attrName>
                                        </p:attrNameLst>
                                      </p:cBhvr>
                                      <p:tavLst>
                                        <p:tav tm="0">
                                          <p:val>
                                            <p:strVal val="0-#ppt_w/2"/>
                                          </p:val>
                                        </p:tav>
                                        <p:tav tm="100000">
                                          <p:val>
                                            <p:strVal val="#ppt_x"/>
                                          </p:val>
                                        </p:tav>
                                      </p:tavLst>
                                    </p:anim>
                                    <p:anim calcmode="lin" valueType="num">
                                      <p:cBhvr additive="base">
                                        <p:cTn id="30" dur="500" fill="hold"/>
                                        <p:tgtEl>
                                          <p:spTgt spid="64"/>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0-#ppt_w/2"/>
                                          </p:val>
                                        </p:tav>
                                        <p:tav tm="100000">
                                          <p:val>
                                            <p:strVal val="#ppt_x"/>
                                          </p:val>
                                        </p:tav>
                                      </p:tavLst>
                                    </p:anim>
                                    <p:anim calcmode="lin" valueType="num">
                                      <p:cBhvr additive="base">
                                        <p:cTn id="39"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33" grpId="0"/>
      <p:bldP spid="57" grpId="0"/>
      <p:bldP spid="63" grpId="0"/>
      <p:bldP spid="64" grpId="0"/>
      <p:bldP spid="7"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健美操运动概述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5320030" y="2390775"/>
            <a:ext cx="6212205" cy="3418840"/>
          </a:xfrm>
          <a:prstGeom prst="rect">
            <a:avLst/>
          </a:prstGeom>
          <a:noFill/>
          <a:ln w="9525">
            <a:noFill/>
          </a:ln>
        </p:spPr>
        <p:txBody>
          <a:bodyPr wrap="square" anchor="t">
            <a:spAutoFit/>
          </a:bodyPr>
          <a:p>
            <a:pPr marL="285750" indent="-285750" algn="just">
              <a:lnSpc>
                <a:spcPct val="130000"/>
              </a:lnSpc>
              <a:spcBef>
                <a:spcPts val="5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健美操的起源可追溯到2000 多年前。古希腊人对人体美的崇尚举世闻名，他们喜爱采用柔软体操和健美舞蹈等各种体育项目来进行人体美的锻炼。而古印度很早就有瑜伽术，其中一些姿势和现在健美操的一些姿势基本一致。由此可见，古代人对健身健美的追求是健美操形成与发展的基础。</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5750" indent="-285750" algn="just">
              <a:lnSpc>
                <a:spcPct val="130000"/>
              </a:lnSpc>
              <a:spcBef>
                <a:spcPts val="5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19 世纪末20 世纪初，欧洲出现了许多体操流派，他们在理论和实践上的创新对健美操的发展起到了推波助澜的作用。</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5750" indent="-285750" algn="just">
              <a:lnSpc>
                <a:spcPct val="130000"/>
              </a:lnSpc>
              <a:spcBef>
                <a:spcPts val="5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而20 世纪80 年代初，随着遍及全球的健身热和娱乐体育的发展，健美操以其强大的生命力风靡世界。美国对世界健美操发展有着重要影响。</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108331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一、健美操的起源与概念</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rcRect b="8826"/>
          <a:stretch>
            <a:fillRect/>
          </a:stretch>
        </p:blipFill>
        <p:spPr>
          <a:xfrm>
            <a:off x="707390" y="2155190"/>
            <a:ext cx="4266565" cy="38900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10443210" y="647700"/>
            <a:ext cx="1748790" cy="6210300"/>
          </a:xfrm>
          <a:prstGeom prst="rect">
            <a:avLst/>
          </a:prstGeom>
          <a:pattFill prst="pct10">
            <a:fgClr>
              <a:srgbClr val="5B9BD5"/>
            </a:fgClr>
            <a:bgClr>
              <a:sysClr val="window" lastClr="FFFFFF"/>
            </a:bgClr>
          </a:patt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8" name="矩形 7"/>
          <p:cNvSpPr/>
          <p:nvPr>
            <p:custDataLst>
              <p:tags r:id="rId2"/>
            </p:custDataLst>
          </p:nvPr>
        </p:nvSpPr>
        <p:spPr>
          <a:xfrm>
            <a:off x="8900446" y="2277360"/>
            <a:ext cx="2768837" cy="3666146"/>
          </a:xfrm>
          <a:prstGeom prst="rect">
            <a:avLst/>
          </a:prstGeom>
          <a:solidFill>
            <a:sysClr val="window" lastClr="FFFFFF"/>
          </a:solidFill>
          <a:ln w="3175">
            <a:solidFill>
              <a:srgbClr val="5B9BD5">
                <a:shade val="50000"/>
              </a:srgbClr>
            </a:solidFill>
          </a:ln>
          <a:effectLst>
            <a:outerShdw blurRad="50800" dist="38100" dir="5400000" algn="t" rotWithShape="0">
              <a:prstClr val="black">
                <a:alpha val="22000"/>
              </a:prstClr>
            </a:outerShdw>
          </a:effec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cxnSp>
        <p:nvCxnSpPr>
          <p:cNvPr id="9" name="直接连接符 8"/>
          <p:cNvCxnSpPr/>
          <p:nvPr>
            <p:custDataLst>
              <p:tags r:id="rId3"/>
            </p:custDataLst>
          </p:nvPr>
        </p:nvCxnSpPr>
        <p:spPr>
          <a:xfrm>
            <a:off x="583630" y="1690952"/>
            <a:ext cx="8782561" cy="0"/>
          </a:xfrm>
          <a:prstGeom prst="line">
            <a:avLst/>
          </a:prstGeom>
          <a:ln w="25400"/>
        </p:spPr>
        <p:style>
          <a:lnRef idx="1">
            <a:srgbClr val="5B9BD5"/>
          </a:lnRef>
          <a:fillRef idx="0">
            <a:srgbClr val="5B9BD5"/>
          </a:fillRef>
          <a:effectRef idx="0">
            <a:srgbClr val="5B9BD5"/>
          </a:effectRef>
          <a:fontRef idx="minor">
            <a:sysClr val="windowText" lastClr="000000"/>
          </a:fontRef>
        </p:style>
      </p:cxnSp>
      <p:sp>
        <p:nvSpPr>
          <p:cNvPr id="12" name="文本框 11"/>
          <p:cNvSpPr txBox="1"/>
          <p:nvPr>
            <p:custDataLst>
              <p:tags r:id="rId4"/>
            </p:custDataLst>
          </p:nvPr>
        </p:nvSpPr>
        <p:spPr>
          <a:xfrm>
            <a:off x="583565" y="2199005"/>
            <a:ext cx="8117205" cy="4022090"/>
          </a:xfrm>
          <a:prstGeom prst="rect">
            <a:avLst/>
          </a:prstGeom>
          <a:noFill/>
        </p:spPr>
        <p:txBody>
          <a:bodyPr vert="horz" lIns="90000" tIns="46800" rIns="90000" bIns="46800" rtlCol="0">
            <a:noAutofit/>
          </a:bodyPr>
          <a:lstStyle>
            <a:lvl1pPr marL="285750" indent="-285750" fontAlgn="auto">
              <a:lnSpc>
                <a:spcPct val="120000"/>
              </a:lnSpc>
              <a:spcBef>
                <a:spcPts val="0"/>
              </a:spcBef>
              <a:spcAft>
                <a:spcPts val="800"/>
              </a:spcAft>
              <a:buFont typeface="微软雅黑" panose="020B0503020204020204" charset="-122"/>
              <a:buAutoNum type="ea1JpnChsDbPeriod"/>
              <a:defRPr sz="1000" u="none" strike="noStrike" cap="none" spc="150" normalizeH="0" baseline="0">
                <a:solidFill>
                  <a:sysClr val="windowText" lastClr="000000">
                    <a:lumMod val="75000"/>
                    <a:lumOff val="25000"/>
                  </a:sysClr>
                </a:solidFill>
                <a:uFillTx/>
                <a:latin typeface="微软雅黑" panose="020B0503020204020204" charset="-122"/>
                <a:ea typeface="微软雅黑" panose="020B050302020402020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Arial" panose="020B0604020202020204" pitchFamily="34" charset="0"/>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a:lnSpc>
                <a:spcPct val="130000"/>
              </a:lnSpc>
              <a:spcBef>
                <a:spcPts val="0"/>
              </a:spcBef>
              <a:spcAft>
                <a:spcPts val="800"/>
              </a:spcAft>
              <a:buSzPct val="100000"/>
              <a:buFont typeface="Wingdings" panose="05000000000000000000" charset="0"/>
              <a:buChar char="n"/>
            </a:pPr>
            <a:r>
              <a:rPr lang="zh-CN" altLang="en-US" sz="1600" spc="100" dirty="0" smtClean="0">
                <a:solidFill>
                  <a:schemeClr val="tx1">
                    <a:lumMod val="65000"/>
                    <a:lumOff val="35000"/>
                  </a:schemeClr>
                </a:solidFill>
                <a:uFillTx/>
                <a:ea typeface="微软雅黑" panose="020B0503020204020204" charset="-122"/>
                <a:sym typeface="微软雅黑" panose="020B0503020204020204" charset="-122"/>
              </a:rPr>
              <a:t>健美操分类的依据不同，分类的方法也不同。</a:t>
            </a:r>
            <a:endParaRPr lang="zh-CN" altLang="en-US" sz="1600" spc="100" dirty="0" smtClean="0">
              <a:solidFill>
                <a:schemeClr val="tx1">
                  <a:lumMod val="65000"/>
                  <a:lumOff val="35000"/>
                </a:schemeClr>
              </a:solidFill>
              <a:uFillTx/>
              <a:ea typeface="微软雅黑" panose="020B0503020204020204" charset="-122"/>
              <a:sym typeface="微软雅黑" panose="020B0503020204020204" charset="-122"/>
            </a:endParaRPr>
          </a:p>
          <a:p>
            <a:pPr marL="285750" lvl="0" indent="-285750" algn="just">
              <a:lnSpc>
                <a:spcPct val="130000"/>
              </a:lnSpc>
              <a:spcBef>
                <a:spcPts val="0"/>
              </a:spcBef>
              <a:spcAft>
                <a:spcPts val="800"/>
              </a:spcAft>
              <a:buSzPct val="100000"/>
              <a:buFont typeface="Wingdings" panose="05000000000000000000" charset="0"/>
              <a:buChar char="n"/>
            </a:pPr>
            <a:r>
              <a:rPr lang="zh-CN" altLang="en-US" sz="1600" spc="100" dirty="0" smtClean="0">
                <a:solidFill>
                  <a:schemeClr val="tx1">
                    <a:lumMod val="65000"/>
                    <a:lumOff val="35000"/>
                  </a:schemeClr>
                </a:solidFill>
                <a:uFillTx/>
                <a:ea typeface="微软雅黑" panose="020B0503020204020204" charset="-122"/>
                <a:sym typeface="微软雅黑" panose="020B0503020204020204" charset="-122"/>
              </a:rPr>
              <a:t>根据风格可分为：传统有</a:t>
            </a:r>
            <a:r>
              <a:rPr lang="zh-CN" altLang="en-US" sz="1600" b="1" spc="100" dirty="0" smtClean="0">
                <a:solidFill>
                  <a:schemeClr val="tx1">
                    <a:lumMod val="65000"/>
                    <a:lumOff val="35000"/>
                  </a:schemeClr>
                </a:solidFill>
                <a:uFillTx/>
                <a:ea typeface="微软雅黑" panose="020B0503020204020204" charset="-122"/>
                <a:sym typeface="微软雅黑" panose="020B0503020204020204" charset="-122"/>
              </a:rPr>
              <a:t>氧健身操、爵士健身操、踏板健身操、搏击健身操、瑜伽健身操</a:t>
            </a:r>
            <a:r>
              <a:rPr lang="zh-CN" altLang="en-US" sz="1600" spc="100" dirty="0" smtClean="0">
                <a:solidFill>
                  <a:schemeClr val="tx1">
                    <a:lumMod val="65000"/>
                    <a:lumOff val="35000"/>
                  </a:schemeClr>
                </a:solidFill>
                <a:uFillTx/>
                <a:ea typeface="微软雅黑" panose="020B0503020204020204" charset="-122"/>
                <a:sym typeface="微软雅黑" panose="020B0503020204020204" charset="-122"/>
              </a:rPr>
              <a:t>等。</a:t>
            </a:r>
            <a:endParaRPr lang="zh-CN" altLang="en-US" sz="1600" spc="100" dirty="0" smtClean="0">
              <a:solidFill>
                <a:schemeClr val="tx1">
                  <a:lumMod val="65000"/>
                  <a:lumOff val="35000"/>
                </a:schemeClr>
              </a:solidFill>
              <a:uFillTx/>
              <a:ea typeface="微软雅黑" panose="020B0503020204020204" charset="-122"/>
              <a:sym typeface="微软雅黑" panose="020B0503020204020204" charset="-122"/>
            </a:endParaRPr>
          </a:p>
          <a:p>
            <a:pPr marL="285750" lvl="0" indent="-285750" algn="just">
              <a:lnSpc>
                <a:spcPct val="130000"/>
              </a:lnSpc>
              <a:spcBef>
                <a:spcPts val="0"/>
              </a:spcBef>
              <a:spcAft>
                <a:spcPts val="800"/>
              </a:spcAft>
              <a:buSzPct val="100000"/>
              <a:buFont typeface="Wingdings" panose="05000000000000000000" charset="0"/>
              <a:buChar char="n"/>
            </a:pPr>
            <a:r>
              <a:rPr lang="zh-CN" altLang="en-US" sz="1600" b="1" spc="100" dirty="0" smtClean="0">
                <a:solidFill>
                  <a:schemeClr val="tx1">
                    <a:lumMod val="65000"/>
                    <a:lumOff val="35000"/>
                  </a:schemeClr>
                </a:solidFill>
                <a:uFillTx/>
                <a:ea typeface="微软雅黑" panose="020B0503020204020204" charset="-122"/>
                <a:sym typeface="微软雅黑" panose="020B0503020204020204" charset="-122"/>
              </a:rPr>
              <a:t>根据锻炼年龄可分为：</a:t>
            </a:r>
            <a:r>
              <a:rPr lang="zh-CN" altLang="en-US" sz="1600" spc="100" dirty="0" smtClean="0">
                <a:solidFill>
                  <a:schemeClr val="tx1">
                    <a:lumMod val="65000"/>
                    <a:lumOff val="35000"/>
                  </a:schemeClr>
                </a:solidFill>
                <a:uFillTx/>
                <a:ea typeface="微软雅黑" panose="020B0503020204020204" charset="-122"/>
                <a:sym typeface="微软雅黑" panose="020B0503020204020204" charset="-122"/>
              </a:rPr>
              <a:t>儿童健身操、青少年健身操、中老年健身操。</a:t>
            </a:r>
            <a:endParaRPr lang="zh-CN" altLang="en-US" sz="1600" spc="100" dirty="0" smtClean="0">
              <a:solidFill>
                <a:schemeClr val="tx1">
                  <a:lumMod val="65000"/>
                  <a:lumOff val="35000"/>
                </a:schemeClr>
              </a:solidFill>
              <a:uFillTx/>
              <a:ea typeface="微软雅黑" panose="020B0503020204020204" charset="-122"/>
              <a:sym typeface="微软雅黑" panose="020B0503020204020204" charset="-122"/>
            </a:endParaRPr>
          </a:p>
          <a:p>
            <a:pPr marL="285750" lvl="0" indent="-285750" algn="just">
              <a:lnSpc>
                <a:spcPct val="130000"/>
              </a:lnSpc>
              <a:spcBef>
                <a:spcPts val="0"/>
              </a:spcBef>
              <a:spcAft>
                <a:spcPts val="800"/>
              </a:spcAft>
              <a:buSzPct val="100000"/>
              <a:buFont typeface="Wingdings" panose="05000000000000000000" charset="0"/>
              <a:buChar char="n"/>
            </a:pPr>
            <a:r>
              <a:rPr lang="zh-CN" altLang="en-US" sz="1600" b="1" spc="100" dirty="0" smtClean="0">
                <a:solidFill>
                  <a:schemeClr val="tx1">
                    <a:lumMod val="65000"/>
                    <a:lumOff val="35000"/>
                  </a:schemeClr>
                </a:solidFill>
                <a:uFillTx/>
                <a:ea typeface="微软雅黑" panose="020B0503020204020204" charset="-122"/>
                <a:sym typeface="微软雅黑" panose="020B0503020204020204" charset="-122"/>
              </a:rPr>
              <a:t>根据锻炼目的可分为：</a:t>
            </a:r>
            <a:r>
              <a:rPr lang="zh-CN" altLang="en-US" sz="1600" spc="100" dirty="0" smtClean="0">
                <a:solidFill>
                  <a:schemeClr val="tx1">
                    <a:lumMod val="65000"/>
                    <a:lumOff val="35000"/>
                  </a:schemeClr>
                </a:solidFill>
                <a:uFillTx/>
                <a:ea typeface="微软雅黑" panose="020B0503020204020204" charset="-122"/>
                <a:sym typeface="微软雅黑" panose="020B0503020204020204" charset="-122"/>
              </a:rPr>
              <a:t>康复健身操、保健健身操、健美健身操。</a:t>
            </a:r>
            <a:endParaRPr lang="zh-CN" altLang="en-US" sz="1600" spc="100" dirty="0" smtClean="0">
              <a:solidFill>
                <a:schemeClr val="tx1">
                  <a:lumMod val="65000"/>
                  <a:lumOff val="35000"/>
                </a:schemeClr>
              </a:solidFill>
              <a:uFillTx/>
              <a:ea typeface="微软雅黑" panose="020B0503020204020204" charset="-122"/>
              <a:sym typeface="微软雅黑" panose="020B0503020204020204" charset="-122"/>
            </a:endParaRPr>
          </a:p>
          <a:p>
            <a:pPr marL="285750" lvl="0" indent="-285750" algn="just">
              <a:lnSpc>
                <a:spcPct val="130000"/>
              </a:lnSpc>
              <a:spcBef>
                <a:spcPts val="0"/>
              </a:spcBef>
              <a:spcAft>
                <a:spcPts val="800"/>
              </a:spcAft>
              <a:buSzPct val="100000"/>
              <a:buFont typeface="Wingdings" panose="05000000000000000000" charset="0"/>
              <a:buChar char="n"/>
            </a:pPr>
            <a:r>
              <a:rPr lang="zh-CN" altLang="en-US" sz="1600" b="1" spc="100" dirty="0" smtClean="0">
                <a:solidFill>
                  <a:schemeClr val="tx1">
                    <a:lumMod val="65000"/>
                    <a:lumOff val="35000"/>
                  </a:schemeClr>
                </a:solidFill>
                <a:uFillTx/>
                <a:ea typeface="微软雅黑" panose="020B0503020204020204" charset="-122"/>
                <a:sym typeface="微软雅黑" panose="020B0503020204020204" charset="-122"/>
              </a:rPr>
              <a:t>根据徒手与否可分为：</a:t>
            </a:r>
            <a:r>
              <a:rPr lang="zh-CN" altLang="en-US" sz="1600" spc="100" dirty="0" smtClean="0">
                <a:solidFill>
                  <a:schemeClr val="tx1">
                    <a:lumMod val="65000"/>
                    <a:lumOff val="35000"/>
                  </a:schemeClr>
                </a:solidFill>
                <a:uFillTx/>
                <a:ea typeface="微软雅黑" panose="020B0503020204020204" charset="-122"/>
                <a:sym typeface="微软雅黑" panose="020B0503020204020204" charset="-122"/>
              </a:rPr>
              <a:t>徒手健身操、持轻器械健身操。</a:t>
            </a:r>
            <a:endParaRPr lang="zh-CN" altLang="en-US" sz="1600" spc="100" dirty="0" smtClean="0">
              <a:solidFill>
                <a:schemeClr val="tx1">
                  <a:lumMod val="65000"/>
                  <a:lumOff val="35000"/>
                </a:schemeClr>
              </a:solidFill>
              <a:uFillTx/>
              <a:ea typeface="微软雅黑" panose="020B0503020204020204" charset="-122"/>
              <a:sym typeface="微软雅黑" panose="020B0503020204020204" charset="-122"/>
            </a:endParaRPr>
          </a:p>
          <a:p>
            <a:pPr marL="285750" lvl="0" indent="-285750" algn="just">
              <a:lnSpc>
                <a:spcPct val="130000"/>
              </a:lnSpc>
              <a:spcBef>
                <a:spcPts val="0"/>
              </a:spcBef>
              <a:spcAft>
                <a:spcPts val="800"/>
              </a:spcAft>
              <a:buSzPct val="100000"/>
              <a:buFont typeface="Wingdings" panose="05000000000000000000" charset="0"/>
              <a:buChar char="n"/>
            </a:pPr>
            <a:r>
              <a:rPr lang="zh-CN" altLang="en-US" sz="1600" b="1" spc="100" dirty="0" smtClean="0">
                <a:solidFill>
                  <a:schemeClr val="tx1">
                    <a:lumMod val="65000"/>
                    <a:lumOff val="35000"/>
                  </a:schemeClr>
                </a:solidFill>
                <a:uFillTx/>
                <a:ea typeface="微软雅黑" panose="020B0503020204020204" charset="-122"/>
                <a:sym typeface="微软雅黑" panose="020B0503020204020204" charset="-122"/>
              </a:rPr>
              <a:t>根据锻炼部位分可为：</a:t>
            </a:r>
            <a:r>
              <a:rPr lang="zh-CN" altLang="en-US" sz="1600" spc="100" dirty="0" smtClean="0">
                <a:solidFill>
                  <a:schemeClr val="tx1">
                    <a:lumMod val="65000"/>
                    <a:lumOff val="35000"/>
                  </a:schemeClr>
                </a:solidFill>
                <a:uFillTx/>
                <a:ea typeface="微软雅黑" panose="020B0503020204020204" charset="-122"/>
                <a:sym typeface="微软雅黑" panose="020B0503020204020204" charset="-122"/>
              </a:rPr>
              <a:t>颈部、胸部、腰部、腿部、手臂、臀部等的局部健身操。</a:t>
            </a:r>
            <a:endParaRPr lang="zh-CN" altLang="en-US" sz="1600" spc="100" dirty="0" smtClean="0">
              <a:solidFill>
                <a:schemeClr val="tx1">
                  <a:lumMod val="65000"/>
                  <a:lumOff val="35000"/>
                </a:schemeClr>
              </a:solidFill>
              <a:uFillTx/>
              <a:ea typeface="微软雅黑" panose="020B0503020204020204" charset="-122"/>
              <a:sym typeface="微软雅黑" panose="020B0503020204020204" charset="-122"/>
            </a:endParaRPr>
          </a:p>
          <a:p>
            <a:pPr marL="285750" lvl="0" indent="-285750" algn="just">
              <a:lnSpc>
                <a:spcPct val="130000"/>
              </a:lnSpc>
              <a:spcBef>
                <a:spcPts val="0"/>
              </a:spcBef>
              <a:spcAft>
                <a:spcPts val="800"/>
              </a:spcAft>
              <a:buSzPct val="100000"/>
              <a:buFont typeface="Wingdings" panose="05000000000000000000" charset="0"/>
              <a:buChar char="n"/>
            </a:pPr>
            <a:r>
              <a:rPr lang="zh-CN" altLang="en-US" sz="1600" spc="100" dirty="0" smtClean="0">
                <a:solidFill>
                  <a:schemeClr val="tx1">
                    <a:lumMod val="65000"/>
                    <a:lumOff val="35000"/>
                  </a:schemeClr>
                </a:solidFill>
                <a:uFillTx/>
                <a:ea typeface="微软雅黑" panose="020B0503020204020204" charset="-122"/>
                <a:sym typeface="微软雅黑" panose="020B0503020204020204" charset="-122"/>
              </a:rPr>
              <a:t>一般我们多根据健美操练习的目的和任务，将健美操分为健身健美操和竞技健美操两大类。</a:t>
            </a:r>
            <a:endParaRPr lang="zh-CN" altLang="en-US" sz="1600" spc="100" dirty="0" smtClean="0">
              <a:solidFill>
                <a:schemeClr val="tx1">
                  <a:lumMod val="65000"/>
                  <a:lumOff val="35000"/>
                </a:schemeClr>
              </a:solidFill>
              <a:uFillTx/>
              <a:ea typeface="微软雅黑" panose="020B0503020204020204" charset="-122"/>
              <a:sym typeface="微软雅黑" panose="020B0503020204020204" charset="-122"/>
            </a:endParaRPr>
          </a:p>
        </p:txBody>
      </p:sp>
      <p:sp>
        <p:nvSpPr>
          <p:cNvPr id="13" name="文本框 12"/>
          <p:cNvSpPr txBox="1"/>
          <p:nvPr/>
        </p:nvSpPr>
        <p:spPr>
          <a:xfrm>
            <a:off x="4403090" y="108331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二、健美操的分类</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14" name="文本框 13"/>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健美操运动概述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rcRect l="12912" t="14661" b="3878"/>
          <a:stretch>
            <a:fillRect/>
          </a:stretch>
        </p:blipFill>
        <p:spPr>
          <a:xfrm>
            <a:off x="8988425" y="2362835"/>
            <a:ext cx="2590800" cy="348678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ppt_x</p:attrName>
                                        </p:attrNameLst>
                                      </p:cBhvr>
                                      <p:tavLst>
                                        <p:tav tm="0">
                                          <p:val>
                                            <p:strVal val="#ppt_x-.2"/>
                                          </p:val>
                                        </p:tav>
                                        <p:tav tm="100000">
                                          <p:val>
                                            <p:strVal val="#ppt_x"/>
                                          </p:val>
                                        </p:tav>
                                      </p:tavLst>
                                    </p:anim>
                                    <p:anim calcmode="lin" valueType="num">
                                      <p:cBhvr>
                                        <p:cTn id="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403090" y="108331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三、健美操的特点</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14" name="文本框 13"/>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健美操运动概述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cxnSp>
        <p:nvCxnSpPr>
          <p:cNvPr id="60" name="直接连接符 59"/>
          <p:cNvCxnSpPr/>
          <p:nvPr>
            <p:custDataLst>
              <p:tags r:id="rId1"/>
            </p:custDataLst>
          </p:nvPr>
        </p:nvCxnSpPr>
        <p:spPr>
          <a:xfrm>
            <a:off x="960120" y="5674360"/>
            <a:ext cx="4919345" cy="0"/>
          </a:xfrm>
          <a:prstGeom prst="line">
            <a:avLst/>
          </a:prstGeom>
          <a:ln w="12700">
            <a:solidFill>
              <a:schemeClr val="accent2"/>
            </a:solidFill>
          </a:ln>
        </p:spPr>
        <p:style>
          <a:lnRef idx="1">
            <a:srgbClr val="1F74AD"/>
          </a:lnRef>
          <a:fillRef idx="0">
            <a:srgbClr val="1F74AD"/>
          </a:fillRef>
          <a:effectRef idx="0">
            <a:srgbClr val="1F74AD"/>
          </a:effectRef>
          <a:fontRef idx="minor">
            <a:srgbClr val="000000"/>
          </a:fontRef>
        </p:style>
      </p:cxnSp>
      <p:cxnSp>
        <p:nvCxnSpPr>
          <p:cNvPr id="72" name="直接连接符 71"/>
          <p:cNvCxnSpPr/>
          <p:nvPr>
            <p:custDataLst>
              <p:tags r:id="rId2"/>
            </p:custDataLst>
          </p:nvPr>
        </p:nvCxnSpPr>
        <p:spPr>
          <a:xfrm>
            <a:off x="6314440" y="5674360"/>
            <a:ext cx="4919345" cy="0"/>
          </a:xfrm>
          <a:prstGeom prst="line">
            <a:avLst/>
          </a:prstGeom>
          <a:ln w="12700">
            <a:solidFill>
              <a:schemeClr val="accent2"/>
            </a:solidFill>
          </a:ln>
        </p:spPr>
        <p:style>
          <a:lnRef idx="1">
            <a:srgbClr val="1F74AD"/>
          </a:lnRef>
          <a:fillRef idx="0">
            <a:srgbClr val="1F74AD"/>
          </a:fillRef>
          <a:effectRef idx="0">
            <a:srgbClr val="1F74AD"/>
          </a:effectRef>
          <a:fontRef idx="minor">
            <a:srgbClr val="000000"/>
          </a:fontRef>
        </p:style>
      </p:cxnSp>
      <p:sp>
        <p:nvSpPr>
          <p:cNvPr id="36" name="矩形 35"/>
          <p:cNvSpPr/>
          <p:nvPr>
            <p:custDataLst>
              <p:tags r:id="rId3"/>
            </p:custDataLst>
          </p:nvPr>
        </p:nvSpPr>
        <p:spPr>
          <a:xfrm>
            <a:off x="958215" y="4272280"/>
            <a:ext cx="914400" cy="914400"/>
          </a:xfrm>
          <a:prstGeom prst="rect">
            <a:avLst/>
          </a:pr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微软雅黑" panose="020B0503020204020204" charset="-122"/>
                <a:ea typeface="微软雅黑" panose="020B0503020204020204" charset="-122"/>
              </a:rPr>
              <a:t>3</a:t>
            </a:r>
            <a:endParaRPr lang="zh-CN" altLang="en-US" sz="4800" dirty="0">
              <a:solidFill>
                <a:sysClr val="window" lastClr="FFFFFF"/>
              </a:solidFill>
              <a:latin typeface="微软雅黑" panose="020B0503020204020204" charset="-122"/>
              <a:ea typeface="微软雅黑" panose="020B0503020204020204" charset="-122"/>
            </a:endParaRPr>
          </a:p>
        </p:txBody>
      </p:sp>
      <p:grpSp>
        <p:nvGrpSpPr>
          <p:cNvPr id="21" name="组合 20"/>
          <p:cNvGrpSpPr/>
          <p:nvPr/>
        </p:nvGrpSpPr>
        <p:grpSpPr>
          <a:xfrm>
            <a:off x="7395210" y="4191635"/>
            <a:ext cx="3874770" cy="1388745"/>
            <a:chOff x="11646" y="6601"/>
            <a:chExt cx="6102" cy="2187"/>
          </a:xfrm>
        </p:grpSpPr>
        <p:sp>
          <p:nvSpPr>
            <p:cNvPr id="3" name="文本框 2"/>
            <p:cNvSpPr txBox="1"/>
            <p:nvPr>
              <p:custDataLst>
                <p:tags r:id="rId4"/>
              </p:custDataLst>
            </p:nvPr>
          </p:nvSpPr>
          <p:spPr>
            <a:xfrm>
              <a:off x="11646" y="6601"/>
              <a:ext cx="5858" cy="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a:lnSpc>
                  <a:spcPct val="120000"/>
                </a:lnSpc>
              </a:pPr>
              <a:r>
                <a:rPr lang="en-US" altLang="zh-CN" sz="1600" b="1" spc="300">
                  <a:latin typeface="微软雅黑" panose="020B0503020204020204" charset="-122"/>
                  <a:cs typeface="+mn-ea"/>
                </a:rPr>
                <a:t>健身的安全性</a:t>
              </a:r>
              <a:endParaRPr lang="en-US" altLang="zh-CN" sz="1600" b="1" spc="300">
                <a:latin typeface="微软雅黑" panose="020B0503020204020204" charset="-122"/>
                <a:cs typeface="+mn-ea"/>
              </a:endParaRPr>
            </a:p>
          </p:txBody>
        </p:sp>
        <p:sp>
          <p:nvSpPr>
            <p:cNvPr id="4" name="文本框 3"/>
            <p:cNvSpPr txBox="1"/>
            <p:nvPr>
              <p:custDataLst>
                <p:tags r:id="rId5"/>
              </p:custDataLst>
            </p:nvPr>
          </p:nvSpPr>
          <p:spPr>
            <a:xfrm>
              <a:off x="11646" y="7286"/>
              <a:ext cx="6103" cy="1503"/>
            </a:xfrm>
            <a:prstGeom prst="rect">
              <a:avLst/>
            </a:prstGeom>
          </p:spPr>
          <p:txBody>
            <a:bodyPr wrap="square" tIns="0"/>
            <a:lstStyle>
              <a:defPPr>
                <a:defRPr lang="zh-CN"/>
              </a:defPPr>
              <a:lvl1pPr>
                <a:defRPr>
                  <a:solidFill>
                    <a:srgbClr val="E7E6E6">
                      <a:lumMod val="25000"/>
                    </a:srgbClr>
                  </a:solidFill>
                </a:defRPr>
              </a:lvl1pPr>
            </a:lstStyle>
            <a:p>
              <a:pPr algn="just">
                <a:lnSpc>
                  <a:spcPct val="120000"/>
                </a:lnSpc>
              </a:pPr>
              <a:r>
                <a:rPr lang="en-US" altLang="zh-CN" sz="1400">
                  <a:solidFill>
                    <a:sysClr val="window" lastClr="FFFFFF">
                      <a:lumMod val="50000"/>
                    </a:sysClr>
                  </a:solidFill>
                  <a:uFillTx/>
                  <a:latin typeface="微软雅黑" panose="020B0503020204020204" charset="-122"/>
                  <a:ea typeface="微软雅黑" panose="020B0503020204020204" charset="-122"/>
                </a:rPr>
                <a:t>健美操所设计的运动负荷、运动强度、运动量及运动节奏都充分考虑了因运动而产生的一系列刺激的可行性，使之适合一般人的体质，甚至弱体质的人都能承受的有氧范围。</a:t>
              </a:r>
              <a:endParaRPr lang="en-US" altLang="zh-CN" sz="1400">
                <a:solidFill>
                  <a:sysClr val="window" lastClr="FFFFFF">
                    <a:lumMod val="50000"/>
                  </a:sysClr>
                </a:solidFill>
                <a:uFillTx/>
                <a:latin typeface="微软雅黑" panose="020B0503020204020204" charset="-122"/>
                <a:ea typeface="微软雅黑" panose="020B0503020204020204" charset="-122"/>
              </a:endParaRPr>
            </a:p>
          </p:txBody>
        </p:sp>
      </p:grpSp>
      <p:sp>
        <p:nvSpPr>
          <p:cNvPr id="10" name="文本框 9"/>
          <p:cNvSpPr txBox="1"/>
          <p:nvPr>
            <p:custDataLst>
              <p:tags r:id="rId6"/>
            </p:custDataLst>
          </p:nvPr>
        </p:nvSpPr>
        <p:spPr>
          <a:xfrm>
            <a:off x="6312535" y="4270375"/>
            <a:ext cx="914400" cy="914400"/>
          </a:xfrm>
          <a:prstGeom prst="rect">
            <a:avLst/>
          </a:pr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defPPr>
              <a:defRPr lang="zh-CN"/>
            </a:defPPr>
            <a:lvl1pPr algn="ctr">
              <a:defRPr sz="4800">
                <a:solidFill>
                  <a:prstClr val="white"/>
                </a:solidFill>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nSpc>
                <a:spcPct val="120000"/>
              </a:lnSpc>
            </a:pPr>
            <a:r>
              <a:rPr lang="en-US" altLang="zh-CN" dirty="0">
                <a:solidFill>
                  <a:sysClr val="window" lastClr="FFFFFF"/>
                </a:solidFill>
                <a:latin typeface="微软雅黑" panose="020B0503020204020204" charset="-122"/>
                <a:ea typeface="微软雅黑" panose="020B0503020204020204" charset="-122"/>
              </a:rPr>
              <a:t>4</a:t>
            </a:r>
            <a:endParaRPr lang="zh-CN" altLang="en-US" dirty="0">
              <a:solidFill>
                <a:sysClr val="window" lastClr="FFFFFF"/>
              </a:solidFill>
              <a:latin typeface="微软雅黑" panose="020B0503020204020204" charset="-122"/>
              <a:ea typeface="微软雅黑" panose="020B0503020204020204" charset="-122"/>
            </a:endParaRPr>
          </a:p>
        </p:txBody>
      </p:sp>
      <p:grpSp>
        <p:nvGrpSpPr>
          <p:cNvPr id="20" name="组合 19"/>
          <p:cNvGrpSpPr/>
          <p:nvPr/>
        </p:nvGrpSpPr>
        <p:grpSpPr>
          <a:xfrm>
            <a:off x="2041525" y="4175125"/>
            <a:ext cx="3874770" cy="1389380"/>
            <a:chOff x="3215" y="6575"/>
            <a:chExt cx="6102" cy="2188"/>
          </a:xfrm>
        </p:grpSpPr>
        <p:sp>
          <p:nvSpPr>
            <p:cNvPr id="11" name="文本框 10"/>
            <p:cNvSpPr txBox="1"/>
            <p:nvPr>
              <p:custDataLst>
                <p:tags r:id="rId7"/>
              </p:custDataLst>
            </p:nvPr>
          </p:nvSpPr>
          <p:spPr>
            <a:xfrm>
              <a:off x="3215" y="6575"/>
              <a:ext cx="5858" cy="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a:lnSpc>
                  <a:spcPct val="120000"/>
                </a:lnSpc>
              </a:pPr>
              <a:r>
                <a:rPr lang="en-US" altLang="zh-CN" sz="1600" b="1" spc="300">
                  <a:latin typeface="微软雅黑" panose="020B0503020204020204" charset="-122"/>
                  <a:cs typeface="+mn-ea"/>
                </a:rPr>
                <a:t>广泛的适应性</a:t>
              </a:r>
              <a:endParaRPr lang="en-US" altLang="zh-CN" sz="1600" b="1" spc="300">
                <a:latin typeface="微软雅黑" panose="020B0503020204020204" charset="-122"/>
                <a:cs typeface="+mn-ea"/>
              </a:endParaRPr>
            </a:p>
          </p:txBody>
        </p:sp>
        <p:sp>
          <p:nvSpPr>
            <p:cNvPr id="6" name="文本框 5"/>
            <p:cNvSpPr txBox="1"/>
            <p:nvPr>
              <p:custDataLst>
                <p:tags r:id="rId8"/>
              </p:custDataLst>
            </p:nvPr>
          </p:nvSpPr>
          <p:spPr>
            <a:xfrm>
              <a:off x="3215" y="7261"/>
              <a:ext cx="6103" cy="1503"/>
            </a:xfrm>
            <a:prstGeom prst="rect">
              <a:avLst/>
            </a:prstGeom>
          </p:spPr>
          <p:txBody>
            <a:bodyPr wrap="square" tIns="0">
              <a:noAutofit/>
            </a:bodyPr>
            <a:lstStyle>
              <a:defPPr>
                <a:defRPr lang="zh-CN"/>
              </a:defPPr>
              <a:lvl1pPr>
                <a:defRPr>
                  <a:solidFill>
                    <a:srgbClr val="E7E6E6">
                      <a:lumMod val="25000"/>
                    </a:srgbClr>
                  </a:solidFill>
                </a:defRPr>
              </a:lvl1pPr>
            </a:lstStyle>
            <a:p>
              <a:pPr algn="just">
                <a:lnSpc>
                  <a:spcPct val="120000"/>
                </a:lnSpc>
              </a:pPr>
              <a:r>
                <a:rPr lang="en-US" altLang="zh-CN" sz="1400">
                  <a:solidFill>
                    <a:sysClr val="window" lastClr="FFFFFF">
                      <a:lumMod val="50000"/>
                    </a:sysClr>
                  </a:solidFill>
                  <a:uFillTx/>
                  <a:latin typeface="微软雅黑" panose="020B0503020204020204" charset="-122"/>
                  <a:ea typeface="微软雅黑" panose="020B0503020204020204" charset="-122"/>
                </a:rPr>
                <a:t>健美操练习形式多样，运动量可大可小、容易控制，对场地器材的要求也不高，因此，适宜各个年龄层次、不同性别、不同身体素质、不同技术水平的人。</a:t>
              </a:r>
              <a:endParaRPr lang="en-US" altLang="zh-CN" sz="1400">
                <a:solidFill>
                  <a:sysClr val="window" lastClr="FFFFFF">
                    <a:lumMod val="50000"/>
                  </a:sysClr>
                </a:solidFill>
                <a:uFillTx/>
                <a:latin typeface="微软雅黑" panose="020B0503020204020204" charset="-122"/>
                <a:ea typeface="微软雅黑" panose="020B0503020204020204" charset="-122"/>
              </a:endParaRPr>
            </a:p>
          </p:txBody>
        </p:sp>
      </p:grpSp>
      <p:cxnSp>
        <p:nvCxnSpPr>
          <p:cNvPr id="57" name="直接连接符 56"/>
          <p:cNvCxnSpPr/>
          <p:nvPr>
            <p:custDataLst>
              <p:tags r:id="rId9"/>
            </p:custDataLst>
          </p:nvPr>
        </p:nvCxnSpPr>
        <p:spPr>
          <a:xfrm>
            <a:off x="960120" y="3842385"/>
            <a:ext cx="4919345"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63" name="矩形 62"/>
          <p:cNvSpPr/>
          <p:nvPr>
            <p:custDataLst>
              <p:tags r:id="rId10"/>
            </p:custDataLst>
          </p:nvPr>
        </p:nvSpPr>
        <p:spPr>
          <a:xfrm>
            <a:off x="958215" y="2440305"/>
            <a:ext cx="914400" cy="91440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微软雅黑" panose="020B0503020204020204" charset="-122"/>
                <a:ea typeface="微软雅黑" panose="020B0503020204020204" charset="-122"/>
              </a:rPr>
              <a:t>1</a:t>
            </a:r>
            <a:endParaRPr lang="zh-CN" altLang="en-US" sz="4800" dirty="0">
              <a:solidFill>
                <a:sysClr val="window" lastClr="FFFFFF"/>
              </a:solidFill>
              <a:latin typeface="微软雅黑" panose="020B0503020204020204" charset="-122"/>
              <a:ea typeface="微软雅黑" panose="020B0503020204020204" charset="-122"/>
            </a:endParaRPr>
          </a:p>
        </p:txBody>
      </p:sp>
      <p:cxnSp>
        <p:nvCxnSpPr>
          <p:cNvPr id="71" name="直接连接符 70"/>
          <p:cNvCxnSpPr/>
          <p:nvPr>
            <p:custDataLst>
              <p:tags r:id="rId11"/>
            </p:custDataLst>
          </p:nvPr>
        </p:nvCxnSpPr>
        <p:spPr>
          <a:xfrm>
            <a:off x="6314440" y="3842385"/>
            <a:ext cx="4919345"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32" name="矩形 31"/>
          <p:cNvSpPr/>
          <p:nvPr>
            <p:custDataLst>
              <p:tags r:id="rId12"/>
            </p:custDataLst>
          </p:nvPr>
        </p:nvSpPr>
        <p:spPr>
          <a:xfrm>
            <a:off x="6312535" y="2438400"/>
            <a:ext cx="914400" cy="91440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微软雅黑" panose="020B0503020204020204" charset="-122"/>
                <a:ea typeface="微软雅黑" panose="020B0503020204020204" charset="-122"/>
              </a:rPr>
              <a:t>2</a:t>
            </a:r>
            <a:endParaRPr lang="zh-CN" altLang="en-US" sz="4800" dirty="0">
              <a:solidFill>
                <a:sysClr val="window" lastClr="FFFFFF"/>
              </a:solidFill>
              <a:latin typeface="微软雅黑" panose="020B0503020204020204" charset="-122"/>
              <a:ea typeface="微软雅黑" panose="020B0503020204020204" charset="-122"/>
            </a:endParaRPr>
          </a:p>
        </p:txBody>
      </p:sp>
      <p:grpSp>
        <p:nvGrpSpPr>
          <p:cNvPr id="19" name="组合 18"/>
          <p:cNvGrpSpPr/>
          <p:nvPr/>
        </p:nvGrpSpPr>
        <p:grpSpPr>
          <a:xfrm>
            <a:off x="7395210" y="2341880"/>
            <a:ext cx="3874770" cy="1388745"/>
            <a:chOff x="11646" y="3688"/>
            <a:chExt cx="6102" cy="2187"/>
          </a:xfrm>
        </p:grpSpPr>
        <p:sp>
          <p:nvSpPr>
            <p:cNvPr id="7" name="文本框 6"/>
            <p:cNvSpPr txBox="1"/>
            <p:nvPr>
              <p:custDataLst>
                <p:tags r:id="rId13"/>
              </p:custDataLst>
            </p:nvPr>
          </p:nvSpPr>
          <p:spPr>
            <a:xfrm>
              <a:off x="11646" y="4373"/>
              <a:ext cx="6103" cy="1503"/>
            </a:xfrm>
            <a:prstGeom prst="rect">
              <a:avLst/>
            </a:prstGeom>
          </p:spPr>
          <p:txBody>
            <a:bodyPr wrap="square" tIns="0">
              <a:noAutofit/>
            </a:bodyPr>
            <a:lstStyle>
              <a:defPPr>
                <a:defRPr lang="zh-CN"/>
              </a:defPPr>
              <a:lvl1pPr>
                <a:defRPr>
                  <a:solidFill>
                    <a:srgbClr val="E7E6E6">
                      <a:lumMod val="25000"/>
                    </a:srgbClr>
                  </a:solidFill>
                </a:defRPr>
              </a:lvl1pPr>
            </a:lstStyle>
            <a:p>
              <a:pPr algn="just">
                <a:lnSpc>
                  <a:spcPct val="120000"/>
                </a:lnSpc>
              </a:pPr>
              <a:r>
                <a:rPr lang="en-US" altLang="zh-CN" sz="1400" dirty="0">
                  <a:solidFill>
                    <a:sysClr val="window" lastClr="FFFFFF">
                      <a:lumMod val="50000"/>
                    </a:sysClr>
                  </a:solidFill>
                  <a:uFillTx/>
                  <a:latin typeface="微软雅黑" panose="020B0503020204020204" charset="-122"/>
                  <a:ea typeface="微软雅黑" panose="020B0503020204020204" charset="-122"/>
                </a:rPr>
                <a:t>节奏是客观现象的延续性、顺序性和规律性。健美操的节奏一般表现为动作力度的增强或减弱、速度加快或减慢等变化。</a:t>
              </a:r>
              <a:endParaRPr lang="en-US" altLang="zh-CN" sz="1400" dirty="0">
                <a:solidFill>
                  <a:sysClr val="window" lastClr="FFFFFF">
                    <a:lumMod val="50000"/>
                  </a:sysClr>
                </a:solidFill>
                <a:uFillTx/>
                <a:latin typeface="微软雅黑" panose="020B0503020204020204" charset="-122"/>
                <a:ea typeface="微软雅黑" panose="020B0503020204020204" charset="-122"/>
              </a:endParaRPr>
            </a:p>
          </p:txBody>
        </p:sp>
        <p:sp>
          <p:nvSpPr>
            <p:cNvPr id="15" name="文本框 14"/>
            <p:cNvSpPr txBox="1"/>
            <p:nvPr>
              <p:custDataLst>
                <p:tags r:id="rId14"/>
              </p:custDataLst>
            </p:nvPr>
          </p:nvSpPr>
          <p:spPr>
            <a:xfrm>
              <a:off x="11646" y="3688"/>
              <a:ext cx="5858" cy="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a:lnSpc>
                  <a:spcPct val="120000"/>
                </a:lnSpc>
              </a:pPr>
              <a:r>
                <a:rPr lang="en-US" altLang="zh-CN" sz="1600" b="1" spc="300">
                  <a:latin typeface="微软雅黑" panose="020B0503020204020204" charset="-122"/>
                  <a:cs typeface="+mn-ea"/>
                </a:rPr>
                <a:t>强烈的节奏性</a:t>
              </a:r>
              <a:endParaRPr lang="en-US" altLang="zh-CN" sz="1600" b="1" spc="300">
                <a:latin typeface="微软雅黑" panose="020B0503020204020204" charset="-122"/>
                <a:cs typeface="+mn-ea"/>
              </a:endParaRPr>
            </a:p>
          </p:txBody>
        </p:sp>
      </p:grpSp>
      <p:grpSp>
        <p:nvGrpSpPr>
          <p:cNvPr id="18" name="组合 17"/>
          <p:cNvGrpSpPr/>
          <p:nvPr/>
        </p:nvGrpSpPr>
        <p:grpSpPr>
          <a:xfrm>
            <a:off x="2041525" y="2360930"/>
            <a:ext cx="3874770" cy="1388745"/>
            <a:chOff x="3215" y="3718"/>
            <a:chExt cx="6102" cy="2187"/>
          </a:xfrm>
        </p:grpSpPr>
        <p:sp>
          <p:nvSpPr>
            <p:cNvPr id="16" name="文本框 15"/>
            <p:cNvSpPr txBox="1"/>
            <p:nvPr>
              <p:custDataLst>
                <p:tags r:id="rId15"/>
              </p:custDataLst>
            </p:nvPr>
          </p:nvSpPr>
          <p:spPr>
            <a:xfrm>
              <a:off x="3215" y="3718"/>
              <a:ext cx="5858" cy="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a:lnSpc>
                  <a:spcPct val="120000"/>
                </a:lnSpc>
              </a:pPr>
              <a:r>
                <a:rPr lang="en-US" altLang="zh-CN" sz="1600" b="1" spc="300" dirty="0">
                  <a:latin typeface="微软雅黑" panose="020B0503020204020204" charset="-122"/>
                  <a:cs typeface="+mn-ea"/>
                </a:rPr>
                <a:t>高度的艺术性</a:t>
              </a:r>
              <a:endParaRPr lang="en-US" altLang="zh-CN" sz="1600" b="1" spc="300" dirty="0">
                <a:latin typeface="微软雅黑" panose="020B0503020204020204" charset="-122"/>
                <a:cs typeface="+mn-ea"/>
              </a:endParaRPr>
            </a:p>
          </p:txBody>
        </p:sp>
        <p:sp>
          <p:nvSpPr>
            <p:cNvPr id="17" name="文本框 16"/>
            <p:cNvSpPr txBox="1"/>
            <p:nvPr>
              <p:custDataLst>
                <p:tags r:id="rId16"/>
              </p:custDataLst>
            </p:nvPr>
          </p:nvSpPr>
          <p:spPr>
            <a:xfrm>
              <a:off x="3215" y="4403"/>
              <a:ext cx="6103" cy="1503"/>
            </a:xfrm>
            <a:prstGeom prst="rect">
              <a:avLst/>
            </a:prstGeom>
          </p:spPr>
          <p:txBody>
            <a:bodyPr wrap="square" tIns="0">
              <a:noAutofit/>
            </a:bodyPr>
            <a:lstStyle>
              <a:defPPr>
                <a:defRPr lang="zh-CN"/>
              </a:defPPr>
              <a:lvl1pPr>
                <a:defRPr>
                  <a:solidFill>
                    <a:srgbClr val="E7E6E6">
                      <a:lumMod val="25000"/>
                    </a:srgbClr>
                  </a:solidFill>
                </a:defRPr>
              </a:lvl1pPr>
            </a:lstStyle>
            <a:p>
              <a:pPr algn="just">
                <a:lnSpc>
                  <a:spcPct val="120000"/>
                </a:lnSpc>
              </a:pPr>
              <a:r>
                <a:rPr lang="en-US" altLang="zh-CN" sz="1400" dirty="0">
                  <a:solidFill>
                    <a:sysClr val="window" lastClr="FFFFFF">
                      <a:lumMod val="50000"/>
                    </a:sysClr>
                  </a:solidFill>
                  <a:uFillTx/>
                  <a:latin typeface="微软雅黑" panose="020B0503020204020204" charset="-122"/>
                  <a:ea typeface="微软雅黑" panose="020B0503020204020204" charset="-122"/>
                </a:rPr>
                <a:t>健美操的艺术性主要体现在其“健、力、美”的项目特征上。健康、力量、美丽是人类有史以来所追求的身体状况的最高境地。</a:t>
              </a:r>
              <a:endParaRPr lang="en-US" altLang="zh-CN" sz="1400" dirty="0">
                <a:solidFill>
                  <a:sysClr val="window" lastClr="FFFFFF">
                    <a:lumMod val="50000"/>
                  </a:sysClr>
                </a:solidFill>
                <a:uFillTx/>
                <a:latin typeface="微软雅黑" panose="020B0503020204020204" charset="-122"/>
                <a:ea typeface="微软雅黑" panose="020B0503020204020204" charset="-122"/>
              </a:endParaRPr>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800" decel="100000"/>
                                        <p:tgtEl>
                                          <p:spTgt spid="18"/>
                                        </p:tgtEl>
                                      </p:cBhvr>
                                    </p:animEffect>
                                    <p:anim calcmode="lin" valueType="num">
                                      <p:cBhvr>
                                        <p:cTn id="8" dur="800" decel="100000" fill="hold"/>
                                        <p:tgtEl>
                                          <p:spTgt spid="18"/>
                                        </p:tgtEl>
                                        <p:attrNameLst>
                                          <p:attrName>style.rotation</p:attrName>
                                        </p:attrNameLst>
                                      </p:cBhvr>
                                      <p:tavLst>
                                        <p:tav tm="0">
                                          <p:val>
                                            <p:fltVal val="-90"/>
                                          </p:val>
                                        </p:tav>
                                        <p:tav tm="100000">
                                          <p:val>
                                            <p:fltVal val="0"/>
                                          </p:val>
                                        </p:tav>
                                      </p:tavLst>
                                    </p:anim>
                                    <p:anim calcmode="lin" valueType="num">
                                      <p:cBhvr>
                                        <p:cTn id="9" dur="800" decel="100000" fill="hold"/>
                                        <p:tgtEl>
                                          <p:spTgt spid="18"/>
                                        </p:tgtEl>
                                        <p:attrNameLst>
                                          <p:attrName>ppt_x</p:attrName>
                                        </p:attrNameLst>
                                      </p:cBhvr>
                                      <p:tavLst>
                                        <p:tav tm="0">
                                          <p:val>
                                            <p:strVal val="#ppt_x+0.4"/>
                                          </p:val>
                                        </p:tav>
                                        <p:tav tm="100000">
                                          <p:val>
                                            <p:strVal val="#ppt_x-0.05"/>
                                          </p:val>
                                        </p:tav>
                                      </p:tavLst>
                                    </p:anim>
                                    <p:anim calcmode="lin" valueType="num">
                                      <p:cBhvr>
                                        <p:cTn id="10" dur="800" decel="100000" fill="hold"/>
                                        <p:tgtEl>
                                          <p:spTgt spid="1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800" decel="100000"/>
                                        <p:tgtEl>
                                          <p:spTgt spid="19"/>
                                        </p:tgtEl>
                                      </p:cBhvr>
                                    </p:animEffect>
                                    <p:anim calcmode="lin" valueType="num">
                                      <p:cBhvr>
                                        <p:cTn id="17" dur="800" decel="100000" fill="hold"/>
                                        <p:tgtEl>
                                          <p:spTgt spid="19"/>
                                        </p:tgtEl>
                                        <p:attrNameLst>
                                          <p:attrName>style.rotation</p:attrName>
                                        </p:attrNameLst>
                                      </p:cBhvr>
                                      <p:tavLst>
                                        <p:tav tm="0">
                                          <p:val>
                                            <p:fltVal val="-90"/>
                                          </p:val>
                                        </p:tav>
                                        <p:tav tm="100000">
                                          <p:val>
                                            <p:fltVal val="0"/>
                                          </p:val>
                                        </p:tav>
                                      </p:tavLst>
                                    </p:anim>
                                    <p:anim calcmode="lin" valueType="num">
                                      <p:cBhvr>
                                        <p:cTn id="18" dur="800" decel="100000" fill="hold"/>
                                        <p:tgtEl>
                                          <p:spTgt spid="19"/>
                                        </p:tgtEl>
                                        <p:attrNameLst>
                                          <p:attrName>ppt_x</p:attrName>
                                        </p:attrNameLst>
                                      </p:cBhvr>
                                      <p:tavLst>
                                        <p:tav tm="0">
                                          <p:val>
                                            <p:strVal val="#ppt_x+0.4"/>
                                          </p:val>
                                        </p:tav>
                                        <p:tav tm="100000">
                                          <p:val>
                                            <p:strVal val="#ppt_x-0.05"/>
                                          </p:val>
                                        </p:tav>
                                      </p:tavLst>
                                    </p:anim>
                                    <p:anim calcmode="lin" valueType="num">
                                      <p:cBhvr>
                                        <p:cTn id="19" dur="800" decel="100000" fill="hold"/>
                                        <p:tgtEl>
                                          <p:spTgt spid="19"/>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800" decel="100000"/>
                                        <p:tgtEl>
                                          <p:spTgt spid="20"/>
                                        </p:tgtEl>
                                      </p:cBhvr>
                                    </p:animEffect>
                                    <p:anim calcmode="lin" valueType="num">
                                      <p:cBhvr>
                                        <p:cTn id="26" dur="800" decel="100000" fill="hold"/>
                                        <p:tgtEl>
                                          <p:spTgt spid="20"/>
                                        </p:tgtEl>
                                        <p:attrNameLst>
                                          <p:attrName>style.rotation</p:attrName>
                                        </p:attrNameLst>
                                      </p:cBhvr>
                                      <p:tavLst>
                                        <p:tav tm="0">
                                          <p:val>
                                            <p:fltVal val="-90"/>
                                          </p:val>
                                        </p:tav>
                                        <p:tav tm="100000">
                                          <p:val>
                                            <p:fltVal val="0"/>
                                          </p:val>
                                        </p:tav>
                                      </p:tavLst>
                                    </p:anim>
                                    <p:anim calcmode="lin" valueType="num">
                                      <p:cBhvr>
                                        <p:cTn id="27" dur="800" decel="100000" fill="hold"/>
                                        <p:tgtEl>
                                          <p:spTgt spid="20"/>
                                        </p:tgtEl>
                                        <p:attrNameLst>
                                          <p:attrName>ppt_x</p:attrName>
                                        </p:attrNameLst>
                                      </p:cBhvr>
                                      <p:tavLst>
                                        <p:tav tm="0">
                                          <p:val>
                                            <p:strVal val="#ppt_x+0.4"/>
                                          </p:val>
                                        </p:tav>
                                        <p:tav tm="100000">
                                          <p:val>
                                            <p:strVal val="#ppt_x-0.05"/>
                                          </p:val>
                                        </p:tav>
                                      </p:tavLst>
                                    </p:anim>
                                    <p:anim calcmode="lin" valueType="num">
                                      <p:cBhvr>
                                        <p:cTn id="28" dur="800" decel="100000" fill="hold"/>
                                        <p:tgtEl>
                                          <p:spTgt spid="20"/>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800" decel="100000"/>
                                        <p:tgtEl>
                                          <p:spTgt spid="21"/>
                                        </p:tgtEl>
                                      </p:cBhvr>
                                    </p:animEffect>
                                    <p:anim calcmode="lin" valueType="num">
                                      <p:cBhvr>
                                        <p:cTn id="35" dur="800" decel="100000" fill="hold"/>
                                        <p:tgtEl>
                                          <p:spTgt spid="21"/>
                                        </p:tgtEl>
                                        <p:attrNameLst>
                                          <p:attrName>style.rotation</p:attrName>
                                        </p:attrNameLst>
                                      </p:cBhvr>
                                      <p:tavLst>
                                        <p:tav tm="0">
                                          <p:val>
                                            <p:fltVal val="-90"/>
                                          </p:val>
                                        </p:tav>
                                        <p:tav tm="100000">
                                          <p:val>
                                            <p:fltVal val="0"/>
                                          </p:val>
                                        </p:tav>
                                      </p:tavLst>
                                    </p:anim>
                                    <p:anim calcmode="lin" valueType="num">
                                      <p:cBhvr>
                                        <p:cTn id="36" dur="800" decel="100000" fill="hold"/>
                                        <p:tgtEl>
                                          <p:spTgt spid="21"/>
                                        </p:tgtEl>
                                        <p:attrNameLst>
                                          <p:attrName>ppt_x</p:attrName>
                                        </p:attrNameLst>
                                      </p:cBhvr>
                                      <p:tavLst>
                                        <p:tav tm="0">
                                          <p:val>
                                            <p:strVal val="#ppt_x+0.4"/>
                                          </p:val>
                                        </p:tav>
                                        <p:tav tm="100000">
                                          <p:val>
                                            <p:strVal val="#ppt_x-0.05"/>
                                          </p:val>
                                        </p:tav>
                                      </p:tavLst>
                                    </p:anim>
                                    <p:anim calcmode="lin" valueType="num">
                                      <p:cBhvr>
                                        <p:cTn id="37" dur="800" decel="100000" fill="hold"/>
                                        <p:tgtEl>
                                          <p:spTgt spid="21"/>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403090" y="108331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四、健美操的功能</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14" name="文本框 13"/>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健美操运动概述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43" name="圆形"/>
          <p:cNvSpPr/>
          <p:nvPr>
            <p:custDataLst>
              <p:tags r:id="rId1"/>
            </p:custDataLst>
          </p:nvPr>
        </p:nvSpPr>
        <p:spPr>
          <a:xfrm>
            <a:off x="1391982" y="2353387"/>
            <a:ext cx="583961" cy="583961"/>
          </a:xfrm>
          <a:prstGeom prst="ellipse">
            <a:avLst/>
          </a:prstGeom>
          <a:solidFill>
            <a:srgbClr val="295DAB"/>
          </a:solidFill>
          <a:ln w="12700" cap="flat">
            <a:noFill/>
            <a:miter lim="400000"/>
          </a:ln>
          <a:effectLst/>
        </p:spPr>
        <p:txBody>
          <a:bodyPr wrap="square" lIns="45719" tIns="45719" rIns="45719" bIns="45719" numCol="1" anchor="ctr">
            <a:noAutofit/>
          </a:bodyPr>
          <a:lstStyle/>
          <a:p>
            <a:pPr algn="ctr">
              <a:defRPr>
                <a:solidFill>
                  <a:srgbClr val="FFFFFF"/>
                </a:solidFill>
              </a:defRPr>
            </a:pPr>
            <a:r>
              <a:rPr lang="en-US" b="1">
                <a:latin typeface="微软雅黑" panose="020B0503020204020204" charset="-122"/>
                <a:ea typeface="微软雅黑" panose="020B0503020204020204" charset="-122"/>
              </a:rPr>
              <a:t>1</a:t>
            </a:r>
            <a:endParaRPr lang="en-US" b="1">
              <a:latin typeface="微软雅黑" panose="020B0503020204020204" charset="-122"/>
              <a:ea typeface="微软雅黑" panose="020B0503020204020204" charset="-122"/>
            </a:endParaRPr>
          </a:p>
        </p:txBody>
      </p:sp>
      <p:sp>
        <p:nvSpPr>
          <p:cNvPr id="54" name="圆形"/>
          <p:cNvSpPr/>
          <p:nvPr>
            <p:custDataLst>
              <p:tags r:id="rId2"/>
            </p:custDataLst>
          </p:nvPr>
        </p:nvSpPr>
        <p:spPr>
          <a:xfrm>
            <a:off x="1391982" y="3287512"/>
            <a:ext cx="583961" cy="583961"/>
          </a:xfrm>
          <a:prstGeom prst="ellipse">
            <a:avLst/>
          </a:prstGeom>
          <a:solidFill>
            <a:schemeClr val="accent2"/>
          </a:solidFill>
          <a:ln w="12700" cap="flat">
            <a:noFill/>
            <a:miter lim="400000"/>
          </a:ln>
          <a:effectLst/>
        </p:spPr>
        <p:txBody>
          <a:bodyPr wrap="square" lIns="45719" tIns="45719" rIns="45719" bIns="45719" numCol="1" anchor="ctr">
            <a:noAutofit/>
          </a:bodyPr>
          <a:lstStyle/>
          <a:p>
            <a:pPr algn="ctr">
              <a:defRPr>
                <a:solidFill>
                  <a:srgbClr val="FFFFFF"/>
                </a:solidFill>
              </a:defRPr>
            </a:pPr>
            <a:r>
              <a:rPr lang="en-US" b="1">
                <a:latin typeface="微软雅黑" panose="020B0503020204020204" charset="-122"/>
                <a:ea typeface="微软雅黑" panose="020B0503020204020204" charset="-122"/>
              </a:rPr>
              <a:t>2</a:t>
            </a:r>
            <a:endParaRPr lang="en-US" b="1">
              <a:latin typeface="微软雅黑" panose="020B0503020204020204" charset="-122"/>
              <a:ea typeface="微软雅黑" panose="020B0503020204020204" charset="-122"/>
            </a:endParaRPr>
          </a:p>
        </p:txBody>
      </p:sp>
      <p:sp>
        <p:nvSpPr>
          <p:cNvPr id="59" name="圆形"/>
          <p:cNvSpPr/>
          <p:nvPr>
            <p:custDataLst>
              <p:tags r:id="rId3"/>
            </p:custDataLst>
          </p:nvPr>
        </p:nvSpPr>
        <p:spPr>
          <a:xfrm>
            <a:off x="1391982" y="4230527"/>
            <a:ext cx="583961" cy="583961"/>
          </a:xfrm>
          <a:prstGeom prst="ellipse">
            <a:avLst/>
          </a:prstGeom>
          <a:solidFill>
            <a:srgbClr val="295DAB"/>
          </a:solidFill>
          <a:ln w="12700" cap="flat">
            <a:noFill/>
            <a:miter lim="400000"/>
          </a:ln>
          <a:effectLst/>
        </p:spPr>
        <p:txBody>
          <a:bodyPr wrap="square" lIns="45719" tIns="45719" rIns="45719" bIns="45719" numCol="1" anchor="ctr">
            <a:noAutofit/>
          </a:bodyPr>
          <a:lstStyle/>
          <a:p>
            <a:pPr algn="ctr">
              <a:defRPr>
                <a:solidFill>
                  <a:srgbClr val="FFFFFF"/>
                </a:solidFill>
              </a:defRPr>
            </a:pPr>
            <a:r>
              <a:rPr lang="en-US" b="1">
                <a:latin typeface="微软雅黑" panose="020B0503020204020204" charset="-122"/>
                <a:ea typeface="微软雅黑" panose="020B0503020204020204" charset="-122"/>
              </a:rPr>
              <a:t>3</a:t>
            </a:r>
            <a:endParaRPr lang="en-US" b="1">
              <a:latin typeface="微软雅黑" panose="020B0503020204020204" charset="-122"/>
              <a:ea typeface="微软雅黑" panose="020B0503020204020204" charset="-122"/>
            </a:endParaRPr>
          </a:p>
        </p:txBody>
      </p:sp>
      <p:sp>
        <p:nvSpPr>
          <p:cNvPr id="3" name="Very Fast"/>
          <p:cNvSpPr txBox="1"/>
          <p:nvPr>
            <p:custDataLst>
              <p:tags r:id="rId4"/>
            </p:custDataLst>
          </p:nvPr>
        </p:nvSpPr>
        <p:spPr>
          <a:xfrm>
            <a:off x="2201545" y="4258945"/>
            <a:ext cx="3744595" cy="387985"/>
          </a:xfrm>
          <a:prstGeom prst="rect">
            <a:avLst/>
          </a:prstGeom>
          <a:ln w="12700">
            <a:miter lim="400000"/>
          </a:ln>
        </p:spPr>
        <p:txBody>
          <a:bodyPr wrap="square" lIns="90000" tIns="46800" rIns="90000" bIns="0" anchor="b" anchorCtr="0">
            <a:normAutofit/>
          </a:bodyPr>
          <a:lstStyle>
            <a:lvl1pPr algn="r">
              <a:defRPr sz="1600">
                <a:solidFill>
                  <a:srgbClr val="1F74AD"/>
                </a:solidFill>
              </a:defRPr>
            </a:lvl1pPr>
          </a:lstStyle>
          <a:p>
            <a:pPr lvl="0" algn="l">
              <a:lnSpc>
                <a:spcPct val="130000"/>
              </a:lnSpc>
              <a:spcBef>
                <a:spcPct val="20000"/>
              </a:spcBef>
              <a:defRPr/>
            </a:pPr>
            <a:r>
              <a:rPr lang="zh-CN" altLang="en-US" b="1" spc="300" dirty="0">
                <a:solidFill>
                  <a:srgbClr val="000000">
                    <a:lumMod val="65000"/>
                    <a:lumOff val="3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娱乐身心、缓解压力的功能</a:t>
            </a:r>
            <a:endParaRPr lang="zh-CN" altLang="en-US" b="1" spc="300" dirty="0">
              <a:solidFill>
                <a:srgbClr val="000000">
                  <a:lumMod val="65000"/>
                  <a:lumOff val="3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0" name="Very Fast"/>
          <p:cNvSpPr txBox="1"/>
          <p:nvPr>
            <p:custDataLst>
              <p:tags r:id="rId5"/>
            </p:custDataLst>
          </p:nvPr>
        </p:nvSpPr>
        <p:spPr>
          <a:xfrm>
            <a:off x="2201545" y="3299460"/>
            <a:ext cx="3744595" cy="387985"/>
          </a:xfrm>
          <a:prstGeom prst="rect">
            <a:avLst/>
          </a:prstGeom>
          <a:ln w="12700">
            <a:miter lim="400000"/>
          </a:ln>
        </p:spPr>
        <p:txBody>
          <a:bodyPr wrap="square" lIns="90000" tIns="46800" rIns="90000" bIns="0" anchor="b" anchorCtr="0">
            <a:normAutofit/>
          </a:bodyPr>
          <a:lstStyle>
            <a:lvl1pPr algn="r">
              <a:defRPr sz="1600">
                <a:solidFill>
                  <a:srgbClr val="1F74AD"/>
                </a:solidFill>
              </a:defRPr>
            </a:lvl1pPr>
          </a:lstStyle>
          <a:p>
            <a:pPr lvl="0" algn="l">
              <a:lnSpc>
                <a:spcPct val="130000"/>
              </a:lnSpc>
              <a:spcBef>
                <a:spcPct val="20000"/>
              </a:spcBef>
              <a:defRPr/>
            </a:pPr>
            <a:r>
              <a:rPr lang="zh-CN" altLang="en-US" b="1" spc="300">
                <a:solidFill>
                  <a:srgbClr val="000000">
                    <a:lumMod val="65000"/>
                    <a:lumOff val="3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改善体形、优化体态的功能</a:t>
            </a:r>
            <a:endParaRPr lang="zh-CN" altLang="en-US" b="1" spc="300">
              <a:solidFill>
                <a:srgbClr val="000000">
                  <a:lumMod val="65000"/>
                  <a:lumOff val="3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0" name="Very Fast"/>
          <p:cNvSpPr txBox="1"/>
          <p:nvPr>
            <p:custDataLst>
              <p:tags r:id="rId6"/>
            </p:custDataLst>
          </p:nvPr>
        </p:nvSpPr>
        <p:spPr>
          <a:xfrm>
            <a:off x="2201545" y="2350135"/>
            <a:ext cx="3744595" cy="387985"/>
          </a:xfrm>
          <a:prstGeom prst="rect">
            <a:avLst/>
          </a:prstGeom>
          <a:ln w="12700">
            <a:miter lim="400000"/>
          </a:ln>
        </p:spPr>
        <p:txBody>
          <a:bodyPr wrap="square" lIns="90000" tIns="46800" rIns="90000" bIns="0" anchor="b" anchorCtr="0"/>
          <a:lstStyle>
            <a:lvl1pPr algn="r">
              <a:defRPr sz="1600">
                <a:solidFill>
                  <a:srgbClr val="1F74AD"/>
                </a:solidFill>
              </a:defRPr>
            </a:lvl1pPr>
          </a:lstStyle>
          <a:p>
            <a:pPr lvl="0" algn="l">
              <a:lnSpc>
                <a:spcPct val="130000"/>
              </a:lnSpc>
              <a:spcBef>
                <a:spcPct val="20000"/>
              </a:spcBef>
              <a:defRPr/>
            </a:pPr>
            <a:r>
              <a:rPr lang="zh-CN" altLang="en-US" b="1" spc="300">
                <a:solidFill>
                  <a:srgbClr val="000000">
                    <a:lumMod val="65000"/>
                    <a:lumOff val="3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增强体质、增进健康的功能</a:t>
            </a:r>
            <a:endParaRPr lang="zh-CN" altLang="en-US" b="1" spc="300">
              <a:solidFill>
                <a:srgbClr val="000000">
                  <a:lumMod val="65000"/>
                  <a:lumOff val="3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pic>
        <p:nvPicPr>
          <p:cNvPr id="14394" name="image8.png" descr="image8.png"/>
          <p:cNvPicPr>
            <a:picLocks noChangeAspect="1"/>
          </p:cNvPicPr>
          <p:nvPr>
            <p:custDataLst>
              <p:tags r:id="rId7"/>
            </p:custDataLst>
          </p:nvPr>
        </p:nvPicPr>
        <p:blipFill rotWithShape="1">
          <a:blip r:embed="rId8"/>
          <a:srcRect/>
          <a:stretch>
            <a:fillRect/>
          </a:stretch>
        </p:blipFill>
        <p:spPr>
          <a:xfrm>
            <a:off x="5845175" y="1928495"/>
            <a:ext cx="6325870" cy="4486275"/>
          </a:xfrm>
          <a:prstGeom prst="rect">
            <a:avLst/>
          </a:prstGeom>
          <a:ln w="12700">
            <a:miter lim="400000"/>
            <a:headEnd/>
            <a:tailEnd/>
          </a:ln>
        </p:spPr>
      </p:pic>
      <p:pic>
        <p:nvPicPr>
          <p:cNvPr id="6" name="图片 5"/>
          <p:cNvPicPr>
            <a:picLocks noChangeAspect="1"/>
          </p:cNvPicPr>
          <p:nvPr/>
        </p:nvPicPr>
        <p:blipFill>
          <a:blip r:embed="rId9">
            <a:lum bright="18000"/>
          </a:blip>
          <a:stretch>
            <a:fillRect/>
          </a:stretch>
        </p:blipFill>
        <p:spPr>
          <a:xfrm>
            <a:off x="7219315" y="2359025"/>
            <a:ext cx="4867275" cy="3378835"/>
          </a:xfrm>
          <a:prstGeom prst="rect">
            <a:avLst/>
          </a:prstGeom>
        </p:spPr>
      </p:pic>
      <p:sp>
        <p:nvSpPr>
          <p:cNvPr id="7" name="圆形"/>
          <p:cNvSpPr/>
          <p:nvPr>
            <p:custDataLst>
              <p:tags r:id="rId10"/>
            </p:custDataLst>
          </p:nvPr>
        </p:nvSpPr>
        <p:spPr>
          <a:xfrm>
            <a:off x="1392617" y="5209657"/>
            <a:ext cx="583961" cy="583961"/>
          </a:xfrm>
          <a:prstGeom prst="ellipse">
            <a:avLst/>
          </a:prstGeom>
          <a:solidFill>
            <a:schemeClr val="accent2"/>
          </a:solidFill>
          <a:ln w="12700" cap="flat">
            <a:noFill/>
            <a:miter lim="400000"/>
          </a:ln>
          <a:effectLst/>
        </p:spPr>
        <p:txBody>
          <a:bodyPr wrap="square" lIns="45719" tIns="45719" rIns="45719" bIns="45719" numCol="1" anchor="ctr">
            <a:noAutofit/>
          </a:bodyPr>
          <a:lstStyle/>
          <a:p>
            <a:pPr algn="ctr">
              <a:defRPr>
                <a:solidFill>
                  <a:srgbClr val="FFFFFF"/>
                </a:solidFill>
              </a:defRPr>
            </a:pPr>
            <a:r>
              <a:rPr lang="en-US" b="1">
                <a:latin typeface="微软雅黑" panose="020B0503020204020204" charset="-122"/>
                <a:ea typeface="微软雅黑" panose="020B0503020204020204" charset="-122"/>
              </a:rPr>
              <a:t>2</a:t>
            </a:r>
            <a:endParaRPr lang="en-US" b="1">
              <a:latin typeface="微软雅黑" panose="020B0503020204020204" charset="-122"/>
              <a:ea typeface="微软雅黑" panose="020B0503020204020204" charset="-122"/>
            </a:endParaRPr>
          </a:p>
        </p:txBody>
      </p:sp>
      <p:sp>
        <p:nvSpPr>
          <p:cNvPr id="10" name="Very Fast"/>
          <p:cNvSpPr txBox="1"/>
          <p:nvPr>
            <p:custDataLst>
              <p:tags r:id="rId11"/>
            </p:custDataLst>
          </p:nvPr>
        </p:nvSpPr>
        <p:spPr>
          <a:xfrm>
            <a:off x="2202180" y="5241925"/>
            <a:ext cx="3744595" cy="387985"/>
          </a:xfrm>
          <a:prstGeom prst="rect">
            <a:avLst/>
          </a:prstGeom>
          <a:ln w="12700">
            <a:miter lim="400000"/>
          </a:ln>
        </p:spPr>
        <p:txBody>
          <a:bodyPr wrap="square" lIns="90000" tIns="46800" rIns="90000" bIns="0" anchor="b" anchorCtr="0">
            <a:normAutofit/>
          </a:bodyPr>
          <a:lstStyle>
            <a:lvl1pPr algn="r">
              <a:defRPr sz="1600">
                <a:solidFill>
                  <a:srgbClr val="1F74AD"/>
                </a:solidFill>
              </a:defRPr>
            </a:lvl1pPr>
          </a:lstStyle>
          <a:p>
            <a:pPr lvl="0" algn="l">
              <a:lnSpc>
                <a:spcPct val="130000"/>
              </a:lnSpc>
              <a:spcBef>
                <a:spcPct val="20000"/>
              </a:spcBef>
              <a:defRPr/>
            </a:pPr>
            <a:r>
              <a:rPr lang="zh-CN" altLang="en-US" b="1" spc="300">
                <a:solidFill>
                  <a:srgbClr val="000000">
                    <a:lumMod val="65000"/>
                    <a:lumOff val="3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医疗保健的功能</a:t>
            </a:r>
            <a:endParaRPr lang="zh-CN" altLang="en-US" b="1" spc="300">
              <a:solidFill>
                <a:srgbClr val="000000">
                  <a:lumMod val="65000"/>
                  <a:lumOff val="3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ppt_x</p:attrName>
                                        </p:attrNameLst>
                                      </p:cBhvr>
                                      <p:tavLst>
                                        <p:tav tm="0">
                                          <p:val>
                                            <p:strVal val="#ppt_x-.2"/>
                                          </p:val>
                                        </p:tav>
                                        <p:tav tm="100000">
                                          <p:val>
                                            <p:strVal val="#ppt_x"/>
                                          </p:val>
                                        </p:tav>
                                      </p:tavLst>
                                    </p:anim>
                                    <p:anim calcmode="lin" valueType="num">
                                      <p:cBhvr>
                                        <p:cTn id="8" dur="10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9" dur="1000"/>
                                        <p:tgtEl>
                                          <p:spTgt spid="40"/>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1000" fill="hold"/>
                                        <p:tgtEl>
                                          <p:spTgt spid="30"/>
                                        </p:tgtEl>
                                        <p:attrNameLst>
                                          <p:attrName>ppt_x</p:attrName>
                                        </p:attrNameLst>
                                      </p:cBhvr>
                                      <p:tavLst>
                                        <p:tav tm="0">
                                          <p:val>
                                            <p:strVal val="#ppt_x-.2"/>
                                          </p:val>
                                        </p:tav>
                                        <p:tav tm="100000">
                                          <p:val>
                                            <p:strVal val="#ppt_x"/>
                                          </p:val>
                                        </p:tav>
                                      </p:tavLst>
                                    </p:anim>
                                    <p:anim calcmode="lin" valueType="num">
                                      <p:cBhvr>
                                        <p:cTn id="14"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0"/>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ppt_x</p:attrName>
                                        </p:attrNameLst>
                                      </p:cBhvr>
                                      <p:tavLst>
                                        <p:tav tm="0">
                                          <p:val>
                                            <p:strVal val="#ppt_x-.2"/>
                                          </p:val>
                                        </p:tav>
                                        <p:tav tm="100000">
                                          <p:val>
                                            <p:strVal val="#ppt_x"/>
                                          </p:val>
                                        </p:tav>
                                      </p:tavLst>
                                    </p:anim>
                                    <p:anim calcmode="lin" valueType="num">
                                      <p:cBhvr>
                                        <p:cTn id="20"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gtEl>
                                      </p:cBhvr>
                                    </p:animEffect>
                                  </p:childTnLst>
                                </p:cTn>
                              </p:par>
                            </p:childTnLst>
                          </p:cTn>
                        </p:par>
                        <p:par>
                          <p:cTn id="22" fill="hold">
                            <p:stCondLst>
                              <p:cond delay="3000"/>
                            </p:stCondLst>
                            <p:childTnLst>
                              <p:par>
                                <p:cTn id="23" presetID="29"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000" fill="hold"/>
                                        <p:tgtEl>
                                          <p:spTgt spid="10"/>
                                        </p:tgtEl>
                                        <p:attrNameLst>
                                          <p:attrName>ppt_x</p:attrName>
                                        </p:attrNameLst>
                                      </p:cBhvr>
                                      <p:tavLst>
                                        <p:tav tm="0">
                                          <p:val>
                                            <p:strVal val="#ppt_x-.2"/>
                                          </p:val>
                                        </p:tav>
                                        <p:tav tm="100000">
                                          <p:val>
                                            <p:strVal val="#ppt_x"/>
                                          </p:val>
                                        </p:tav>
                                      </p:tavLst>
                                    </p:anim>
                                    <p:anim calcmode="lin" valueType="num">
                                      <p:cBhvr>
                                        <p:cTn id="26"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0" grpId="0"/>
      <p:bldP spid="3"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健美操基本技术教学理论与方法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918845"/>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一、健美操的基本技术</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874395" y="2241550"/>
            <a:ext cx="6416040" cy="3174365"/>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pitchFamily="2" charset="2"/>
              <a:buNone/>
            </a:pPr>
            <a:r>
              <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rPr>
              <a:t>（一）落地技术：</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落地技术的主要目的是使身体尽可能地保持稳定，同时减少地面对关节、肌肉的冲击力，以避免造成运动损伤。落地时，由前脚掌过渡到全脚掌，或由脚跟过渡到全脚掌，然后迅速屈膝、屈髋缓冲。</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（二）弹动技术：</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健美操的弹动技术是健美操最重要的基本技术之一，是体现健美操的基本特征，是它区别于其他运动项目的重要因素之一。健美操的弹动是依靠踝关节、膝关节、髋关节的屈伸缓冲而产生的。</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7473950" y="2446655"/>
            <a:ext cx="3959225" cy="2795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ppt_x</p:attrName>
                                        </p:attrNameLst>
                                      </p:cBhvr>
                                      <p:tavLst>
                                        <p:tav tm="0">
                                          <p:val>
                                            <p:strVal val="#ppt_x-#ppt_w*1.125000"/>
                                          </p:val>
                                        </p:tav>
                                        <p:tav tm="100000">
                                          <p:val>
                                            <p:strVal val="#ppt_x"/>
                                          </p:val>
                                        </p:tav>
                                      </p:tavLst>
                                    </p:anim>
                                    <p:animEffect transition="in" filter="wipe(right)">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健美操基本技术教学理论与方法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矩形 18"/>
          <p:cNvSpPr/>
          <p:nvPr/>
        </p:nvSpPr>
        <p:spPr>
          <a:xfrm>
            <a:off x="874395" y="1991995"/>
            <a:ext cx="6416040" cy="3543300"/>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pitchFamily="2" charset="2"/>
              <a:buNone/>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（三）半蹲技术：</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在健美操练习中，无论是落地技术，还是弹动技术，都和半蹲动作练习在一起。在使用半蹲技术时要注意：膝盖弯曲时，膝关节一定要顺着脚尖的方向弯曲，大小腿夹角不得小于90°，膝关节不能超过脚尖，同时避免膝关节或脚尖的过度外开或内扣。</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（四）身体控制技术：</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健美操的身体姿态是根据练习者的安全性和现代人的身体特点与行为美的标准而建立的。在整个运动过程中，身体应保持自然挺拔，颈椎、胸椎、腰椎处于正常生理曲线的位置，并保持腰腹和背部肌肉收缩，四肢的位置应有所控制，避免“过伸”。</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7473950" y="2446655"/>
            <a:ext cx="3959225" cy="2795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ppt_x</p:attrName>
                                        </p:attrNameLst>
                                      </p:cBhvr>
                                      <p:tavLst>
                                        <p:tav tm="0">
                                          <p:val>
                                            <p:strVal val="#ppt_x-#ppt_w*1.125000"/>
                                          </p:val>
                                        </p:tav>
                                        <p:tav tm="100000">
                                          <p:val>
                                            <p:strVal val="#ppt_x"/>
                                          </p:val>
                                        </p:tav>
                                      </p:tavLst>
                                    </p:anim>
                                    <p:animEffect transition="in" filter="wipe(right)">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SLIDE_ID" val="diagram20200770_1"/>
  <p:tag name="KSO_WM_TEMPLATE_SUBCATEGORY" val="0"/>
  <p:tag name="KSO_WM_SLIDE_TYPE" val="text"/>
  <p:tag name="KSO_WM_SLIDE_SUBTYPE" val="pic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200770"/>
  <p:tag name="KSO_WM_SLIDE_LAYOUT" val="a_d_f"/>
  <p:tag name="KSO_WM_SLIDE_LAYOUT_CNT" val="1_1_1"/>
</p:tagLst>
</file>

<file path=ppt/tags/tag11.xml><?xml version="1.0" encoding="utf-8"?>
<p:tagLst xmlns:p="http://schemas.openxmlformats.org/presentationml/2006/main">
  <p:tag name="KSO_WM_TEMPLATE_CATEGORY" val="diagram"/>
  <p:tag name="KSO_WM_TEMPLATE_INDEX" val="20170599"/>
  <p:tag name="KSO_WM_TAG_VERSION" val="1.0"/>
  <p:tag name="KSO_WM_BEAUTIFY_FLAG" val="#wm#"/>
  <p:tag name="KSO_WM_UNIT_TYPE" val="l_h_i"/>
  <p:tag name="KSO_WM_UNIT_INDEX" val="1_3_2"/>
  <p:tag name="KSO_WM_UNIT_ID" val="diagram20170599_3*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LINE_FORE_SCHEMECOLOR_INDEX" val="5"/>
  <p:tag name="KSO_WM_UNIT_LINE_FILL_TYPE" val="2"/>
  <p:tag name="KSO_WM_UNIT_USESOURCEFORMAT_APPLY" val="1"/>
</p:tagLst>
</file>

<file path=ppt/tags/tag12.xml><?xml version="1.0" encoding="utf-8"?>
<p:tagLst xmlns:p="http://schemas.openxmlformats.org/presentationml/2006/main">
  <p:tag name="KSO_WM_TEMPLATE_CATEGORY" val="diagram"/>
  <p:tag name="KSO_WM_TEMPLATE_INDEX" val="20170599"/>
  <p:tag name="KSO_WM_TAG_VERSION" val="1.0"/>
  <p:tag name="KSO_WM_BEAUTIFY_FLAG" val="#wm#"/>
  <p:tag name="KSO_WM_UNIT_TYPE" val="l_h_i"/>
  <p:tag name="KSO_WM_UNIT_INDEX" val="1_4_2"/>
  <p:tag name="KSO_WM_UNIT_ID" val="diagram20170599_3*l_h_i*1_4_2"/>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LINE_FORE_SCHEMECOLOR_INDEX" val="5"/>
  <p:tag name="KSO_WM_UNIT_LINE_FILL_TYPE" val="2"/>
  <p:tag name="KSO_WM_UNIT_USESOURCEFORMAT_APPLY" val="1"/>
</p:tagLst>
</file>

<file path=ppt/tags/tag13.xml><?xml version="1.0" encoding="utf-8"?>
<p:tagLst xmlns:p="http://schemas.openxmlformats.org/presentationml/2006/main">
  <p:tag name="KSO_WM_TEMPLATE_CATEGORY" val="diagram"/>
  <p:tag name="KSO_WM_TEMPLATE_INDEX" val="20170599"/>
  <p:tag name="KSO_WM_TAG_VERSION" val="1.0"/>
  <p:tag name="KSO_WM_BEAUTIFY_FLAG" val="#wm#"/>
  <p:tag name="KSO_WM_UNIT_TYPE" val="l_h_i"/>
  <p:tag name="KSO_WM_UNIT_INDEX" val="1_3_1"/>
  <p:tag name="KSO_WM_UNIT_ID" val="diagram20170599_3*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FILL_FORE_SCHEMECOLOR_INDEX" val="5"/>
  <p:tag name="KSO_WM_UNIT_FILL_TYPE" val="1"/>
  <p:tag name="KSO_WM_UNIT_TEXT_FILL_FORE_SCHEMECOLOR_INDEX" val="14"/>
  <p:tag name="KSO_WM_UNIT_TEXT_FILL_TYPE" val="1"/>
  <p:tag name="KSO_WM_UNIT_USESOURCEFORMAT_APPLY" val="1"/>
</p:tagLst>
</file>

<file path=ppt/tags/tag14.xml><?xml version="1.0" encoding="utf-8"?>
<p:tagLst xmlns:p="http://schemas.openxmlformats.org/presentationml/2006/main">
  <p:tag name="KSO_WM_TEMPLATE_CATEGORY" val="diagram"/>
  <p:tag name="KSO_WM_TEMPLATE_INDEX" val="20170599"/>
  <p:tag name="KSO_WM_TAG_VERSION" val="1.0"/>
  <p:tag name="KSO_WM_BEAUTIFY_FLAG" val="#wm#"/>
  <p:tag name="KSO_WM_UNIT_TYPE" val="l_h_a"/>
  <p:tag name="KSO_WM_UNIT_INDEX" val="1_4_1"/>
  <p:tag name="KSO_WM_UNIT_LAYERLEVEL" val="1_1_1"/>
  <p:tag name="KSO_WM_UNIT_VALUE" val="15"/>
  <p:tag name="KSO_WM_UNIT_HIGHLIGHT" val="0"/>
  <p:tag name="KSO_WM_UNIT_COMPATIBLE" val="0"/>
  <p:tag name="KSO_WM_DIAGRAM_GROUP_CODE" val="l1-1"/>
  <p:tag name="KSO_WM_UNIT_ID" val="diagram20170599_3*l_h_a*1_4_1"/>
  <p:tag name="KSO_WM_UNIT_PRESET_TEXT" val="单击此处添加标题"/>
  <p:tag name="KSO_WM_UNIT_ISCONTENTSTITLE" val="0"/>
  <p:tag name="KSO_WM_UNIT_NOCLEAR" val="0"/>
  <p:tag name="KSO_WM_UNIT_DIAGRAM_ISNUMVISUAL" val="0"/>
  <p:tag name="KSO_WM_UNIT_DIAGRAM_ISREFERUNIT" val="0"/>
  <p:tag name="KSO_WM_UNIT_DIAGRAM_MODELTYPE" val="stripeEnum"/>
  <p:tag name="KSO_WM_UNIT_USESOURCEFORMAT_APPLY" val="1"/>
</p:tagLst>
</file>

<file path=ppt/tags/tag15.xml><?xml version="1.0" encoding="utf-8"?>
<p:tagLst xmlns:p="http://schemas.openxmlformats.org/presentationml/2006/main">
  <p:tag name="KSO_WM_TEMPLATE_CATEGORY" val="diagram"/>
  <p:tag name="KSO_WM_TEMPLATE_INDEX" val="20170599"/>
  <p:tag name="KSO_WM_TAG_VERSION" val="1.0"/>
  <p:tag name="KSO_WM_BEAUTIFY_FLAG" val="#wm#"/>
  <p:tag name="KSO_WM_UNIT_TYPE" val="l_h_f"/>
  <p:tag name="KSO_WM_UNIT_INDEX" val="1_4_1"/>
  <p:tag name="KSO_WM_UNIT_LAYERLEVEL" val="1_1_1"/>
  <p:tag name="KSO_WM_UNIT_HIGHLIGHT" val="0"/>
  <p:tag name="KSO_WM_UNIT_COMPATIBLE" val="0"/>
  <p:tag name="KSO_WM_DIAGRAM_GROUP_CODE" val="l1-1"/>
  <p:tag name="KSO_WM_UNIT_ID" val="diagram20170599_3*l_h_f*1_4_1"/>
  <p:tag name="KSO_WM_UNIT_PRESET_TEXT" val="单击此处添加文本具体内容，简明扼要的阐述您的观点。根据需要可酌情增减文字，以便观者准确的理解您传达的思想。"/>
  <p:tag name="KSO_WM_UNIT_NOCLEAR" val="0"/>
  <p:tag name="KSO_WM_UNIT_DIAGRAM_ISNUMVISUAL" val="0"/>
  <p:tag name="KSO_WM_UNIT_DIAGRAM_ISREFERUNIT" val="0"/>
  <p:tag name="KSO_WM_UNIT_VALUE" val="92"/>
  <p:tag name="KSO_WM_UNIT_DIAGRAM_MODELTYPE" val="stripeEnum"/>
  <p:tag name="KSO_WM_UNIT_TEXT_FILL_FORE_SCHEMECOLOR_INDEX" val="14"/>
  <p:tag name="KSO_WM_UNIT_TEXT_FILL_TYPE" val="1"/>
  <p:tag name="KSO_WM_UNIT_USESOURCEFORMAT_APPLY" val="1"/>
</p:tagLst>
</file>

<file path=ppt/tags/tag16.xml><?xml version="1.0" encoding="utf-8"?>
<p:tagLst xmlns:p="http://schemas.openxmlformats.org/presentationml/2006/main">
  <p:tag name="KSO_WM_TEMPLATE_CATEGORY" val="diagram"/>
  <p:tag name="KSO_WM_TEMPLATE_INDEX" val="20170599"/>
  <p:tag name="KSO_WM_TAG_VERSION" val="1.0"/>
  <p:tag name="KSO_WM_BEAUTIFY_FLAG" val="#wm#"/>
  <p:tag name="KSO_WM_UNIT_TYPE" val="l_h_i"/>
  <p:tag name="KSO_WM_UNIT_INDEX" val="1_4_1"/>
  <p:tag name="KSO_WM_UNIT_ID" val="diagram20170599_3*l_h_i*1_4_1"/>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FILL_FORE_SCHEMECOLOR_INDEX" val="5"/>
  <p:tag name="KSO_WM_UNIT_FILL_TYPE" val="1"/>
  <p:tag name="KSO_WM_UNIT_TEXT_FILL_FORE_SCHEMECOLOR_INDEX" val="14"/>
  <p:tag name="KSO_WM_UNIT_TEXT_FILL_TYPE" val="1"/>
  <p:tag name="KSO_WM_UNIT_USESOURCEFORMAT_APPLY" val="1"/>
</p:tagLst>
</file>

<file path=ppt/tags/tag17.xml><?xml version="1.0" encoding="utf-8"?>
<p:tagLst xmlns:p="http://schemas.openxmlformats.org/presentationml/2006/main">
  <p:tag name="KSO_WM_TEMPLATE_CATEGORY" val="diagram"/>
  <p:tag name="KSO_WM_TEMPLATE_INDEX" val="20170599"/>
  <p:tag name="KSO_WM_TAG_VERSION" val="1.0"/>
  <p:tag name="KSO_WM_BEAUTIFY_FLAG" val="#wm#"/>
  <p:tag name="KSO_WM_UNIT_TYPE" val="l_h_a"/>
  <p:tag name="KSO_WM_UNIT_INDEX" val="1_3_1"/>
  <p:tag name="KSO_WM_UNIT_LAYERLEVEL" val="1_1_1"/>
  <p:tag name="KSO_WM_UNIT_VALUE" val="15"/>
  <p:tag name="KSO_WM_UNIT_HIGHLIGHT" val="0"/>
  <p:tag name="KSO_WM_UNIT_COMPATIBLE" val="0"/>
  <p:tag name="KSO_WM_DIAGRAM_GROUP_CODE" val="l1-1"/>
  <p:tag name="KSO_WM_UNIT_ID" val="diagram20170599_3*l_h_a*1_3_1"/>
  <p:tag name="KSO_WM_UNIT_PRESET_TEXT" val="单击此处添加标题"/>
  <p:tag name="KSO_WM_UNIT_ISCONTENTSTITLE" val="0"/>
  <p:tag name="KSO_WM_UNIT_NOCLEAR" val="0"/>
  <p:tag name="KSO_WM_UNIT_DIAGRAM_ISNUMVISUAL" val="0"/>
  <p:tag name="KSO_WM_UNIT_DIAGRAM_ISREFERUNIT" val="0"/>
  <p:tag name="KSO_WM_UNIT_DIAGRAM_MODELTYPE" val="stripeEnum"/>
  <p:tag name="KSO_WM_UNIT_USESOURCEFORMAT_APPLY" val="1"/>
</p:tagLst>
</file>

<file path=ppt/tags/tag18.xml><?xml version="1.0" encoding="utf-8"?>
<p:tagLst xmlns:p="http://schemas.openxmlformats.org/presentationml/2006/main">
  <p:tag name="KSO_WM_TEMPLATE_CATEGORY" val="diagram"/>
  <p:tag name="KSO_WM_TEMPLATE_INDEX" val="20170599"/>
  <p:tag name="KSO_WM_TAG_VERSION" val="1.0"/>
  <p:tag name="KSO_WM_BEAUTIFY_FLAG" val="#wm#"/>
  <p:tag name="KSO_WM_UNIT_TYPE" val="l_h_f"/>
  <p:tag name="KSO_WM_UNIT_INDEX" val="1_3_1"/>
  <p:tag name="KSO_WM_UNIT_LAYERLEVEL" val="1_1_1"/>
  <p:tag name="KSO_WM_UNIT_HIGHLIGHT" val="0"/>
  <p:tag name="KSO_WM_UNIT_COMPATIBLE" val="0"/>
  <p:tag name="KSO_WM_DIAGRAM_GROUP_CODE" val="l1-1"/>
  <p:tag name="KSO_WM_UNIT_ID" val="diagram20170599_3*l_h_f*1_3_1"/>
  <p:tag name="KSO_WM_UNIT_PRESET_TEXT" val="单击此处添加文本具体内容，简明扼要的阐述您的观点。根据需要可酌情增减文字，以便观者准确的理解您传达的思想。"/>
  <p:tag name="KSO_WM_UNIT_NOCLEAR" val="0"/>
  <p:tag name="KSO_WM_UNIT_DIAGRAM_ISNUMVISUAL" val="0"/>
  <p:tag name="KSO_WM_UNIT_DIAGRAM_ISREFERUNIT" val="0"/>
  <p:tag name="KSO_WM_UNIT_VALUE" val="92"/>
  <p:tag name="KSO_WM_UNIT_DIAGRAM_MODELTYPE" val="stripeEnum"/>
  <p:tag name="KSO_WM_UNIT_TEXT_FILL_FORE_SCHEMECOLOR_INDEX" val="14"/>
  <p:tag name="KSO_WM_UNIT_TEXT_FILL_TYPE" val="1"/>
  <p:tag name="KSO_WM_UNIT_USESOURCEFORMAT_APPLY" val="1"/>
</p:tagLst>
</file>

<file path=ppt/tags/tag19.xml><?xml version="1.0" encoding="utf-8"?>
<p:tagLst xmlns:p="http://schemas.openxmlformats.org/presentationml/2006/main">
  <p:tag name="KSO_WM_TEMPLATE_CATEGORY" val="diagram"/>
  <p:tag name="KSO_WM_TEMPLATE_INDEX" val="20170599"/>
  <p:tag name="KSO_WM_TAG_VERSION" val="1.0"/>
  <p:tag name="KSO_WM_BEAUTIFY_FLAG" val="#wm#"/>
  <p:tag name="KSO_WM_UNIT_TYPE" val="l_h_i"/>
  <p:tag name="KSO_WM_UNIT_INDEX" val="1_1_2"/>
  <p:tag name="KSO_WM_UNIT_ID" val="diagram20170599_3*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LINE_FORE_SCHEMECOLOR_INDEX" val="5"/>
  <p:tag name="KSO_WM_UNIT_LINE_FILL_TYPE" val="2"/>
  <p:tag name="KSO_WM_UNIT_USESOURCEFORMAT_APPLY" val="1"/>
</p:tagLst>
</file>

<file path=ppt/tags/tag2.xml><?xml version="1.0" encoding="utf-8"?>
<p:tagLst xmlns:p="http://schemas.openxmlformats.org/presentationml/2006/main">
  <p:tag name="MH" val="20170917174828"/>
  <p:tag name="MH_LIBRARY" val="CONTENTS"/>
  <p:tag name="MH_TYPE" val="NUMBER"/>
  <p:tag name="ID" val="626771"/>
  <p:tag name="MH_ORDER" val="1"/>
</p:tagLst>
</file>

<file path=ppt/tags/tag20.xml><?xml version="1.0" encoding="utf-8"?>
<p:tagLst xmlns:p="http://schemas.openxmlformats.org/presentationml/2006/main">
  <p:tag name="KSO_WM_TEMPLATE_CATEGORY" val="diagram"/>
  <p:tag name="KSO_WM_TEMPLATE_INDEX" val="20170599"/>
  <p:tag name="KSO_WM_TAG_VERSION" val="1.0"/>
  <p:tag name="KSO_WM_BEAUTIFY_FLAG" val="#wm#"/>
  <p:tag name="KSO_WM_UNIT_TYPE" val="l_h_i"/>
  <p:tag name="KSO_WM_UNIT_INDEX" val="1_1_1"/>
  <p:tag name="KSO_WM_UNIT_ID" val="diagram20170599_3*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FILL_FORE_SCHEMECOLOR_INDEX" val="5"/>
  <p:tag name="KSO_WM_UNIT_FILL_TYPE" val="1"/>
  <p:tag name="KSO_WM_UNIT_TEXT_FILL_FORE_SCHEMECOLOR_INDEX" val="14"/>
  <p:tag name="KSO_WM_UNIT_TEXT_FILL_TYPE" val="1"/>
  <p:tag name="KSO_WM_UNIT_USESOURCEFORMAT_APPLY" val="1"/>
</p:tagLst>
</file>

<file path=ppt/tags/tag21.xml><?xml version="1.0" encoding="utf-8"?>
<p:tagLst xmlns:p="http://schemas.openxmlformats.org/presentationml/2006/main">
  <p:tag name="KSO_WM_TEMPLATE_CATEGORY" val="diagram"/>
  <p:tag name="KSO_WM_TEMPLATE_INDEX" val="20170599"/>
  <p:tag name="KSO_WM_TAG_VERSION" val="1.0"/>
  <p:tag name="KSO_WM_BEAUTIFY_FLAG" val="#wm#"/>
  <p:tag name="KSO_WM_UNIT_TYPE" val="l_h_i"/>
  <p:tag name="KSO_WM_UNIT_INDEX" val="1_2_2"/>
  <p:tag name="KSO_WM_UNIT_ID" val="diagram20170599_3*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LINE_FORE_SCHEMECOLOR_INDEX" val="5"/>
  <p:tag name="KSO_WM_UNIT_LINE_FILL_TYPE" val="2"/>
  <p:tag name="KSO_WM_UNIT_USESOURCEFORMAT_APPLY" val="1"/>
</p:tagLst>
</file>

<file path=ppt/tags/tag22.xml><?xml version="1.0" encoding="utf-8"?>
<p:tagLst xmlns:p="http://schemas.openxmlformats.org/presentationml/2006/main">
  <p:tag name="KSO_WM_TEMPLATE_CATEGORY" val="diagram"/>
  <p:tag name="KSO_WM_TEMPLATE_INDEX" val="20170599"/>
  <p:tag name="KSO_WM_TAG_VERSION" val="1.0"/>
  <p:tag name="KSO_WM_BEAUTIFY_FLAG" val="#wm#"/>
  <p:tag name="KSO_WM_UNIT_TYPE" val="l_h_i"/>
  <p:tag name="KSO_WM_UNIT_INDEX" val="1_2_1"/>
  <p:tag name="KSO_WM_UNIT_ID" val="diagram20170599_3*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FILL_FORE_SCHEMECOLOR_INDEX" val="5"/>
  <p:tag name="KSO_WM_UNIT_FILL_TYPE" val="1"/>
  <p:tag name="KSO_WM_UNIT_TEXT_FILL_FORE_SCHEMECOLOR_INDEX" val="14"/>
  <p:tag name="KSO_WM_UNIT_TEXT_FILL_TYPE" val="1"/>
  <p:tag name="KSO_WM_UNIT_USESOURCEFORMAT_APPLY" val="1"/>
</p:tagLst>
</file>

<file path=ppt/tags/tag23.xml><?xml version="1.0" encoding="utf-8"?>
<p:tagLst xmlns:p="http://schemas.openxmlformats.org/presentationml/2006/main">
  <p:tag name="KSO_WM_TEMPLATE_CATEGORY" val="diagram"/>
  <p:tag name="KSO_WM_TEMPLATE_INDEX" val="20170599"/>
  <p:tag name="KSO_WM_TAG_VERSION" val="1.0"/>
  <p:tag name="KSO_WM_BEAUTIFY_FLAG" val="#wm#"/>
  <p:tag name="KSO_WM_UNIT_TYPE" val="l_h_f"/>
  <p:tag name="KSO_WM_UNIT_INDEX" val="1_2_1"/>
  <p:tag name="KSO_WM_UNIT_LAYERLEVEL" val="1_1_1"/>
  <p:tag name="KSO_WM_UNIT_HIGHLIGHT" val="0"/>
  <p:tag name="KSO_WM_UNIT_COMPATIBLE" val="0"/>
  <p:tag name="KSO_WM_DIAGRAM_GROUP_CODE" val="l1-1"/>
  <p:tag name="KSO_WM_UNIT_ID" val="diagram20170599_3*l_h_f*1_2_1"/>
  <p:tag name="KSO_WM_UNIT_PRESET_TEXT" val="单击此处添加文本具体内容，简明扼要的阐述您的观点。根据需要可酌情增减文字，以便观者准确的理解您传达的思想。"/>
  <p:tag name="KSO_WM_UNIT_NOCLEAR" val="0"/>
  <p:tag name="KSO_WM_UNIT_DIAGRAM_ISNUMVISUAL" val="0"/>
  <p:tag name="KSO_WM_UNIT_DIAGRAM_ISREFERUNIT" val="0"/>
  <p:tag name="KSO_WM_UNIT_VALUE" val="92"/>
  <p:tag name="KSO_WM_UNIT_DIAGRAM_MODELTYPE" val="stripeEnum"/>
  <p:tag name="KSO_WM_UNIT_TEXT_FILL_FORE_SCHEMECOLOR_INDEX" val="14"/>
  <p:tag name="KSO_WM_UNIT_TEXT_FILL_TYPE" val="1"/>
  <p:tag name="KSO_WM_UNIT_USESOURCEFORMAT_APPLY" val="1"/>
</p:tagLst>
</file>

<file path=ppt/tags/tag24.xml><?xml version="1.0" encoding="utf-8"?>
<p:tagLst xmlns:p="http://schemas.openxmlformats.org/presentationml/2006/main">
  <p:tag name="KSO_WM_TEMPLATE_CATEGORY" val="diagram"/>
  <p:tag name="KSO_WM_TEMPLATE_INDEX" val="20170599"/>
  <p:tag name="KSO_WM_TAG_VERSION" val="1.0"/>
  <p:tag name="KSO_WM_BEAUTIFY_FLAG" val="#wm#"/>
  <p:tag name="KSO_WM_UNIT_TYPE" val="l_h_a"/>
  <p:tag name="KSO_WM_UNIT_INDEX" val="1_2_1"/>
  <p:tag name="KSO_WM_UNIT_LAYERLEVEL" val="1_1_1"/>
  <p:tag name="KSO_WM_UNIT_VALUE" val="15"/>
  <p:tag name="KSO_WM_UNIT_HIGHLIGHT" val="0"/>
  <p:tag name="KSO_WM_UNIT_COMPATIBLE" val="0"/>
  <p:tag name="KSO_WM_DIAGRAM_GROUP_CODE" val="l1-1"/>
  <p:tag name="KSO_WM_UNIT_ID" val="diagram20170599_3*l_h_a*1_2_1"/>
  <p:tag name="KSO_WM_UNIT_PRESET_TEXT" val="单击此处添加标题"/>
  <p:tag name="KSO_WM_UNIT_ISCONTENTSTITLE" val="0"/>
  <p:tag name="KSO_WM_UNIT_NOCLEAR" val="0"/>
  <p:tag name="KSO_WM_UNIT_DIAGRAM_ISNUMVISUAL" val="0"/>
  <p:tag name="KSO_WM_UNIT_DIAGRAM_ISREFERUNIT" val="0"/>
  <p:tag name="KSO_WM_UNIT_DIAGRAM_MODELTYPE" val="stripeEnum"/>
  <p:tag name="KSO_WM_UNIT_USESOURCEFORMAT_APPLY" val="1"/>
</p:tagLst>
</file>

<file path=ppt/tags/tag25.xml><?xml version="1.0" encoding="utf-8"?>
<p:tagLst xmlns:p="http://schemas.openxmlformats.org/presentationml/2006/main">
  <p:tag name="KSO_WM_TEMPLATE_CATEGORY" val="diagram"/>
  <p:tag name="KSO_WM_TEMPLATE_INDEX" val="20170599"/>
  <p:tag name="KSO_WM_TAG_VERSION" val="1.0"/>
  <p:tag name="KSO_WM_BEAUTIFY_FLAG" val="#wm#"/>
  <p:tag name="KSO_WM_UNIT_TYPE" val="l_h_f"/>
  <p:tag name="KSO_WM_UNIT_INDEX" val="1_1_1"/>
  <p:tag name="KSO_WM_UNIT_LAYERLEVEL" val="1_1_1"/>
  <p:tag name="KSO_WM_UNIT_VALUE" val="15"/>
  <p:tag name="KSO_WM_UNIT_HIGHLIGHT" val="0"/>
  <p:tag name="KSO_WM_UNIT_COMPATIBLE" val="0"/>
  <p:tag name="KSO_WM_DIAGRAM_GROUP_CODE" val="l1-1"/>
  <p:tag name="KSO_WM_UNIT_ID" val="diagram20170599_3*l_h_f*1_1_1"/>
  <p:tag name="KSO_WM_UNIT_PRESET_TEXT" val="单击此处添加标题"/>
  <p:tag name="KSO_WM_UNIT_ISCONTENTSTITLE" val="0"/>
  <p:tag name="KSO_WM_UNIT_NOCLEAR" val="0"/>
  <p:tag name="KSO_WM_UNIT_DIAGRAM_ISNUMVISUAL" val="0"/>
  <p:tag name="KSO_WM_UNIT_DIAGRAM_ISREFERUNIT" val="0"/>
  <p:tag name="KSO_WM_UNIT_DIAGRAM_MODELTYPE" val="stripeEnum"/>
  <p:tag name="KSO_WM_UNIT_USESOURCEFORMAT_APPLY" val="1"/>
</p:tagLst>
</file>

<file path=ppt/tags/tag26.xml><?xml version="1.0" encoding="utf-8"?>
<p:tagLst xmlns:p="http://schemas.openxmlformats.org/presentationml/2006/main">
  <p:tag name="KSO_WM_TEMPLATE_CATEGORY" val="diagram"/>
  <p:tag name="KSO_WM_TEMPLATE_INDEX" val="20170599"/>
  <p:tag name="KSO_WM_TAG_VERSION" val="1.0"/>
  <p:tag name="KSO_WM_BEAUTIFY_FLAG" val="#wm#"/>
  <p:tag name="KSO_WM_UNIT_TYPE" val="l_h_f"/>
  <p:tag name="KSO_WM_UNIT_INDEX" val="1_1_2"/>
  <p:tag name="KSO_WM_UNIT_LAYERLEVEL" val="1_1_1"/>
  <p:tag name="KSO_WM_UNIT_HIGHLIGHT" val="0"/>
  <p:tag name="KSO_WM_UNIT_COMPATIBLE" val="0"/>
  <p:tag name="KSO_WM_DIAGRAM_GROUP_CODE" val="l1-1"/>
  <p:tag name="KSO_WM_UNIT_ID" val="diagram20170599_3*l_h_f*1_1_2"/>
  <p:tag name="KSO_WM_UNIT_PRESET_TEXT" val="单击此处添加文本具体内容，简明扼要的阐述您的观点。根据需要可酌情增减文字，以便观者准确的理解您传达的思想。"/>
  <p:tag name="KSO_WM_UNIT_NOCLEAR" val="0"/>
  <p:tag name="KSO_WM_UNIT_DIAGRAM_ISNUMVISUAL" val="0"/>
  <p:tag name="KSO_WM_UNIT_DIAGRAM_ISREFERUNIT" val="0"/>
  <p:tag name="KSO_WM_UNIT_VALUE" val="92"/>
  <p:tag name="KSO_WM_UNIT_DIAGRAM_MODELTYPE" val="stripeEnum"/>
  <p:tag name="KSO_WM_UNIT_TEXT_FILL_FORE_SCHEMECOLOR_INDEX" val="14"/>
  <p:tag name="KSO_WM_UNIT_TEXT_FILL_TYPE" val="1"/>
  <p:tag name="KSO_WM_UNIT_USESOURCEFORMAT_APPLY" val="1"/>
</p:tagLst>
</file>

<file path=ppt/tags/tag27.xml><?xml version="1.0" encoding="utf-8"?>
<p:tagLst xmlns:p="http://schemas.openxmlformats.org/presentationml/2006/main">
  <p:tag name="KSO_WM_SLIDE_ID" val="diagram20200770_1"/>
  <p:tag name="KSO_WM_TEMPLATE_SUBCATEGORY" val="0"/>
  <p:tag name="KSO_WM_SLIDE_TYPE" val="text"/>
  <p:tag name="KSO_WM_SLIDE_SUBTYPE" val="pic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200770"/>
  <p:tag name="KSO_WM_SLIDE_LAYOUT" val="a_d_f"/>
  <p:tag name="KSO_WM_SLIDE_LAYOUT_CNT" val="1_1_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77_2*l_h_i*1_1_1"/>
  <p:tag name="KSO_WM_TEMPLATE_CATEGORY" val="diagram"/>
  <p:tag name="KSO_WM_TEMPLATE_INDEX" val="20198877"/>
  <p:tag name="KSO_WM_UNIT_LAYERLEVEL" val="1_1_1"/>
  <p:tag name="KSO_WM_TAG_VERSION" val="1.0"/>
  <p:tag name="KSO_WM_BEAUTIFY_FLAG" val="#wm#"/>
  <p:tag name="KSO_WM_UNIT_DIAGRAM_MODELTYPE" val="stripeEnum"/>
  <p:tag name="KSO_WM_UNIT_FILL_FORE_SCHEMECOLOR_INDEX" val="5"/>
  <p:tag name="KSO_WM_UNI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877_2*l_h_i*1_2_2"/>
  <p:tag name="KSO_WM_TEMPLATE_CATEGORY" val="diagram"/>
  <p:tag name="KSO_WM_TEMPLATE_INDEX" val="20198877"/>
  <p:tag name="KSO_WM_UNIT_LAYERLEVEL" val="1_1_1"/>
  <p:tag name="KSO_WM_TAG_VERSION" val="1.0"/>
  <p:tag name="KSO_WM_BEAUTIFY_FLAG" val="#wm#"/>
  <p:tag name="KSO_WM_UNIT_DIAGRAM_MODELTYPE" val="stripeEnum"/>
  <p:tag name="KSO_WM_UNIT_FILL_FORE_SCHEMECOLOR_INDEX" val="6"/>
  <p:tag name="KSO_WM_UNIT_FILL_TYPE" val="1"/>
  <p:tag name="KSO_WM_UNIT_USESOURCEFORMAT_APPLY" val="1"/>
</p:tagLst>
</file>

<file path=ppt/tags/tag3.xml><?xml version="1.0" encoding="utf-8"?>
<p:tagLst xmlns:p="http://schemas.openxmlformats.org/presentationml/2006/main">
  <p:tag name="MH" val="20170917174828"/>
  <p:tag name="MH_LIBRARY" val="CONTENTS"/>
  <p:tag name="MH_TYPE" val="NUMBER"/>
  <p:tag name="ID" val="626771"/>
  <p:tag name="MH_ORDER"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77_2*l_h_i*1_3_1"/>
  <p:tag name="KSO_WM_TEMPLATE_CATEGORY" val="diagram"/>
  <p:tag name="KSO_WM_TEMPLATE_INDEX" val="20198877"/>
  <p:tag name="KSO_WM_UNIT_LAYERLEVEL" val="1_1_1"/>
  <p:tag name="KSO_WM_TAG_VERSION" val="1.0"/>
  <p:tag name="KSO_WM_BEAUTIFY_FLAG" val="#wm#"/>
  <p:tag name="KSO_WM_UNIT_DIAGRAM_MODELTYPE" val="stripeEnum"/>
  <p:tag name="KSO_WM_UNIT_FILL_FORE_SCHEMECOLOR_INDEX" val="7"/>
  <p:tag name="KSO_WM_UNIT_FILL_TYPE" val="1"/>
  <p:tag name="KSO_WM_UNIT_USESOURCEFORMAT_APPLY" val="1"/>
</p:tagLst>
</file>

<file path=ppt/tags/tag3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877_2*l_h_a*1_3_1"/>
  <p:tag name="KSO_WM_TEMPLATE_CATEGORY" val="diagram"/>
  <p:tag name="KSO_WM_TEMPLATE_INDEX" val="20198877"/>
  <p:tag name="KSO_WM_UNIT_LAYERLEVEL" val="1_1_1"/>
  <p:tag name="KSO_WM_TAG_VERSION" val="1.0"/>
  <p:tag name="KSO_WM_BEAUTIFY_FLAG" val="#wm#"/>
  <p:tag name="KSO_WM_UNIT_PRESET_TEXT" val="速动比率"/>
  <p:tag name="KSO_WM_UNIT_DIAGRAM_MODELTYPE" val="stripeEnum"/>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877_2*l_h_a*1_2_1"/>
  <p:tag name="KSO_WM_TEMPLATE_CATEGORY" val="diagram"/>
  <p:tag name="KSO_WM_TEMPLATE_INDEX" val="20198877"/>
  <p:tag name="KSO_WM_UNIT_LAYERLEVEL" val="1_1_1"/>
  <p:tag name="KSO_WM_TAG_VERSION" val="1.0"/>
  <p:tag name="KSO_WM_BEAUTIFY_FLAG" val="#wm#"/>
  <p:tag name="KSO_WM_UNIT_PRESET_TEXT" val="流动比率"/>
  <p:tag name="KSO_WM_UNIT_DIAGRAM_MODELTYPE" val="stripeEnum"/>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877_2*l_h_a*1_1_1"/>
  <p:tag name="KSO_WM_TEMPLATE_CATEGORY" val="diagram"/>
  <p:tag name="KSO_WM_TEMPLATE_INDEX" val="20198877"/>
  <p:tag name="KSO_WM_UNIT_LAYERLEVEL" val="1_1_1"/>
  <p:tag name="KSO_WM_TAG_VERSION" val="1.0"/>
  <p:tag name="KSO_WM_BEAUTIFY_FLAG" val="#wm#"/>
  <p:tag name="KSO_WM_UNIT_PRESET_TEXT" val="营运资本"/>
  <p:tag name="KSO_WM_UNIT_DIAGRAM_MODELTYPE" val="stripeEnum"/>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77_2*i*1"/>
  <p:tag name="KSO_WM_TEMPLATE_CATEGORY" val="diagram"/>
  <p:tag name="KSO_WM_TEMPLATE_INDEX" val="20198877"/>
  <p:tag name="KSO_WM_UNIT_LAYERLEVEL" val="1"/>
  <p:tag name="KSO_WM_TAG_VERSION" val="1.0"/>
  <p:tag name="KSO_WM_BEAUTIFY_FLAG" val="#wm#"/>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877_2*l_h_i*1_2_2"/>
  <p:tag name="KSO_WM_TEMPLATE_CATEGORY" val="diagram"/>
  <p:tag name="KSO_WM_TEMPLATE_INDEX" val="20198877"/>
  <p:tag name="KSO_WM_UNIT_LAYERLEVEL" val="1_1_1"/>
  <p:tag name="KSO_WM_TAG_VERSION" val="1.0"/>
  <p:tag name="KSO_WM_BEAUTIFY_FLAG" val="#wm#"/>
  <p:tag name="KSO_WM_UNIT_DIAGRAM_MODELTYPE" val="stripeEnum"/>
  <p:tag name="KSO_WM_UNIT_FILL_FORE_SCHEMECOLOR_INDEX" val="6"/>
  <p:tag name="KSO_WM_UNIT_FILL_TYPE" val="1"/>
  <p:tag name="KSO_WM_UNIT_USESOURCEFORMAT_APPLY" val="1"/>
</p:tagLst>
</file>

<file path=ppt/tags/tag3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877_2*l_h_a*1_2_1"/>
  <p:tag name="KSO_WM_TEMPLATE_CATEGORY" val="diagram"/>
  <p:tag name="KSO_WM_TEMPLATE_INDEX" val="20198877"/>
  <p:tag name="KSO_WM_UNIT_LAYERLEVEL" val="1_1_1"/>
  <p:tag name="KSO_WM_TAG_VERSION" val="1.0"/>
  <p:tag name="KSO_WM_BEAUTIFY_FLAG" val="#wm#"/>
  <p:tag name="KSO_WM_UNIT_PRESET_TEXT" val="流动比率"/>
  <p:tag name="KSO_WM_UNIT_DIAGRAM_MODELTYPE" val="stripeEnum"/>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SLIDE_ID" val="diagram20200770_1"/>
  <p:tag name="KSO_WM_TEMPLATE_SUBCATEGORY" val="0"/>
  <p:tag name="KSO_WM_SLIDE_TYPE" val="text"/>
  <p:tag name="KSO_WM_SLIDE_SUBTYPE" val="pic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200770"/>
  <p:tag name="KSO_WM_SLIDE_LAYOUT" val="a_d_f"/>
  <p:tag name="KSO_WM_SLIDE_LAYOUT_CNT" val="1_1_1"/>
</p:tagLst>
</file>

<file path=ppt/tags/tag38.xml><?xml version="1.0" encoding="utf-8"?>
<p:tagLst xmlns:p="http://schemas.openxmlformats.org/presentationml/2006/main">
  <p:tag name="KSO_WM_SLIDE_ID" val="diagram20196610_1"/>
  <p:tag name="KSO_WM_TEMPLATE_SUBCATEGORY" val="0"/>
  <p:tag name="KSO_WM_SLIDE_ITEM_CNT" val="0"/>
  <p:tag name="KSO_WM_SLIDE_INDEX" val="1"/>
  <p:tag name="KSO_WM_TAG_VERSION" val="1.0"/>
  <p:tag name="KSO_WM_BEAUTIFY_FLAG" val="#wm#"/>
  <p:tag name="KSO_WM_TEMPLATE_CATEGORY" val="diagram"/>
  <p:tag name="KSO_WM_TEMPLATE_INDEX" val="20196610"/>
  <p:tag name="KSO_WM_SLIDE_LAYOUT" val="a_f"/>
  <p:tag name="KSO_WM_SLIDE_LAYOUT_CNT" val="1_2"/>
  <p:tag name="KSO_WM_SLIDE_TYPE" val="text"/>
  <p:tag name="KSO_WM_SLIDE_SUBTYPE" val="pureTxt"/>
  <p:tag name="KSO_WM_SLIDE_SIZE" val="960*540"/>
  <p:tag name="KSO_WM_SLIDE_POSITION" val="0*0"/>
</p:tagLst>
</file>

<file path=ppt/tags/tag39.xml><?xml version="1.0" encoding="utf-8"?>
<p:tagLst xmlns:p="http://schemas.openxmlformats.org/presentationml/2006/main">
  <p:tag name="KSO_WM_SLIDE_ID" val="diagram20196610_1"/>
  <p:tag name="KSO_WM_TEMPLATE_SUBCATEGORY" val="0"/>
  <p:tag name="KSO_WM_SLIDE_ITEM_CNT" val="0"/>
  <p:tag name="KSO_WM_SLIDE_INDEX" val="1"/>
  <p:tag name="KSO_WM_TAG_VERSION" val="1.0"/>
  <p:tag name="KSO_WM_BEAUTIFY_FLAG" val="#wm#"/>
  <p:tag name="KSO_WM_TEMPLATE_CATEGORY" val="diagram"/>
  <p:tag name="KSO_WM_TEMPLATE_INDEX" val="20196610"/>
  <p:tag name="KSO_WM_SLIDE_LAYOUT" val="a_f"/>
  <p:tag name="KSO_WM_SLIDE_LAYOUT_CNT" val="1_2"/>
  <p:tag name="KSO_WM_SLIDE_TYPE" val="text"/>
  <p:tag name="KSO_WM_SLIDE_SUBTYPE" val="pureTxt"/>
  <p:tag name="KSO_WM_SLIDE_SIZE" val="960*540"/>
  <p:tag name="KSO_WM_SLIDE_POSITION" val="0*0"/>
</p:tagLst>
</file>

<file path=ppt/tags/tag4.xml><?xml version="1.0" encoding="utf-8"?>
<p:tagLst xmlns:p="http://schemas.openxmlformats.org/presentationml/2006/main">
  <p:tag name="MH" val="20170917174828"/>
  <p:tag name="MH_LIBRARY" val="CONTENTS"/>
  <p:tag name="MH_TYPE" val="NUMBER"/>
  <p:tag name="ID" val="626771"/>
  <p:tag name="MH_ORDER" val="1"/>
</p:tagLst>
</file>

<file path=ppt/tags/tag40.xml><?xml version="1.0" encoding="utf-8"?>
<p:tagLst xmlns:p="http://schemas.openxmlformats.org/presentationml/2006/main">
  <p:tag name="KSO_WM_SLIDE_ID" val="diagram20196610_1"/>
  <p:tag name="KSO_WM_TEMPLATE_SUBCATEGORY" val="0"/>
  <p:tag name="KSO_WM_SLIDE_ITEM_CNT" val="0"/>
  <p:tag name="KSO_WM_SLIDE_INDEX" val="1"/>
  <p:tag name="KSO_WM_TAG_VERSION" val="1.0"/>
  <p:tag name="KSO_WM_BEAUTIFY_FLAG" val="#wm#"/>
  <p:tag name="KSO_WM_TEMPLATE_CATEGORY" val="diagram"/>
  <p:tag name="KSO_WM_TEMPLATE_INDEX" val="20196610"/>
  <p:tag name="KSO_WM_SLIDE_LAYOUT" val="a_f"/>
  <p:tag name="KSO_WM_SLIDE_LAYOUT_CNT" val="1_2"/>
  <p:tag name="KSO_WM_SLIDE_TYPE" val="text"/>
  <p:tag name="KSO_WM_SLIDE_SUBTYPE" val="pureTxt"/>
  <p:tag name="KSO_WM_SLIDE_SIZE" val="960*540"/>
  <p:tag name="KSO_WM_SLIDE_POSITION" val="0*0"/>
</p:tagLst>
</file>

<file path=ppt/tags/tag4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3*l_h_i*1_1_2"/>
  <p:tag name="KSO_WM_TEMPLATE_CATEGORY" val="diagram"/>
  <p:tag name="KSO_WM_TEMPLATE_INDEX" val="20198943"/>
  <p:tag name="KSO_WM_UNIT_LAYERLEVEL" val="1_1_1"/>
  <p:tag name="KSO_WM_TAG_VERSION" val="1.0"/>
  <p:tag name="KSO_WM_BEAUTIFY_FLAG" val="#wm#"/>
  <p:tag name="KSO_WM_UNIT_TYPE" val="l_h_i"/>
  <p:tag name="KSO_WM_UNIT_INDEX" val="1_1_2"/>
  <p:tag name="KSO_WM_UNIT_LINE_FORE_SCHEMECOLOR_INDEX" val="6"/>
  <p:tag name="KSO_WM_UNIT_LINE_FILL_TYPE" val="2"/>
  <p:tag name="KSO_WM_UNIT_USESOURCEFORMAT_APPLY" val="1"/>
  <p:tag name="KSO_WM_UNIT_DIAGRAM_SCHEMECOLOR_ID" val="0"/>
</p:tagLst>
</file>

<file path=ppt/tags/tag4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3*l_h_i*1_1_1"/>
  <p:tag name="KSO_WM_TEMPLATE_CATEGORY" val="diagram"/>
  <p:tag name="KSO_WM_TEMPLATE_INDEX" val="20198943"/>
  <p:tag name="KSO_WM_UNIT_LAYERLEVEL" val="1_1_1"/>
  <p:tag name="KSO_WM_TAG_VERSION" val="1.0"/>
  <p:tag name="KSO_WM_BEAUTIFY_FLAG" val="#wm#"/>
  <p:tag name="KSO_WM_UNIT_TYPE" val="l_h_i"/>
  <p:tag name="KSO_WM_UNIT_INDEX" val="1_1_1"/>
  <p:tag name="KSO_WM_UNIT_FILL_FORE_SCHEMECOLOR_INDEX" val="6"/>
  <p:tag name="KSO_WM_UNIT_FILL_TYPE" val="1"/>
  <p:tag name="KSO_WM_UNIT_USESOURCEFORMAT_APPLY" val="1"/>
  <p:tag name="KSO_WM_UNIT_DIAGRAM_SCHEMECOLOR_ID" val="0"/>
</p:tagLst>
</file>

<file path=ppt/tags/tag43.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3*l_h_a*1_1_1"/>
  <p:tag name="KSO_WM_TEMPLATE_CATEGORY" val="diagram"/>
  <p:tag name="KSO_WM_TEMPLATE_INDEX" val="20198943"/>
  <p:tag name="KSO_WM_UNIT_LAYERLEVEL" val="1_1_1"/>
  <p:tag name="KSO_WM_TAG_VERSION" val="1.0"/>
  <p:tag name="KSO_WM_BEAUTIFY_FLAG" val="#wm#"/>
  <p:tag name="KSO_WM_UNIT_TYPE" val="l_h_a"/>
  <p:tag name="KSO_WM_UNIT_INDEX" val="1_1_1"/>
  <p:tag name="KSO_WM_UNIT_PRESET_TEXT" val="添加标题"/>
  <p:tag name="KSO_WM_UNIT_VALUE" val="7"/>
  <p:tag name="KSO_WM_UNIT_TEXT_FILL_FORE_SCHEMECOLOR_INDEX" val="6"/>
  <p:tag name="KSO_WM_UNIT_TEXT_FILL_TYPE" val="1"/>
  <p:tag name="KSO_WM_UNIT_USESOURCEFORMAT_APPLY" val="1"/>
  <p:tag name="KSO_WM_UNIT_DIAGRAM_SCHEMECOLOR_ID" val="0"/>
</p:tagLst>
</file>

<file path=ppt/tags/tag44.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3*l_h_f*1_1_1"/>
  <p:tag name="KSO_WM_TEMPLATE_CATEGORY" val="diagram"/>
  <p:tag name="KSO_WM_TEMPLATE_INDEX" val="20198943"/>
  <p:tag name="KSO_WM_UNIT_LAYERLEVEL" val="1_1_1"/>
  <p:tag name="KSO_WM_TAG_VERSION" val="1.0"/>
  <p:tag name="KSO_WM_BEAUTIFY_FLAG" val="#wm#"/>
  <p:tag name="KSO_WM_UNIT_TYPE" val="l_h_f"/>
  <p:tag name="KSO_WM_UNIT_INDEX" val="1_1_1"/>
  <p:tag name="KSO_WM_UNIT_PRESET_TEXT" val="单击此处添加文本"/>
  <p:tag name="KSO_WM_UNIT_VALUE" val="33"/>
  <p:tag name="KSO_WM_UNIT_TEXT_FILL_FORE_SCHEMECOLOR_INDEX" val="13"/>
  <p:tag name="KSO_WM_UNIT_TEXT_FILL_TYPE" val="1"/>
  <p:tag name="KSO_WM_UNIT_USESOURCEFORMAT_APPLY" val="1"/>
  <p:tag name="KSO_WM_UNIT_DIAGRAM_SCHEMECOLOR_ID" val="0"/>
</p:tagLst>
</file>

<file path=ppt/tags/tag4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3*l_h_i*1_2_1"/>
  <p:tag name="KSO_WM_TEMPLATE_CATEGORY" val="diagram"/>
  <p:tag name="KSO_WM_TEMPLATE_INDEX" val="20198943"/>
  <p:tag name="KSO_WM_UNIT_LAYERLEVEL" val="1_1_1"/>
  <p:tag name="KSO_WM_TAG_VERSION" val="1.0"/>
  <p:tag name="KSO_WM_BEAUTIFY_FLAG" val="#wm#"/>
  <p:tag name="KSO_WM_UNIT_TYPE" val="l_h_i"/>
  <p:tag name="KSO_WM_UNIT_INDEX" val="1_2_1"/>
  <p:tag name="KSO_WM_UNIT_LINE_FORE_SCHEMECOLOR_INDEX" val="7"/>
  <p:tag name="KSO_WM_UNIT_LINE_FILL_TYPE" val="2"/>
  <p:tag name="KSO_WM_UNIT_USESOURCEFORMAT_APPLY" val="1"/>
  <p:tag name="KSO_WM_UNIT_DIAGRAM_SCHEMECOLOR_ID" val="0"/>
</p:tagLst>
</file>

<file path=ppt/tags/tag4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3*l_h_i*1_2_2"/>
  <p:tag name="KSO_WM_TEMPLATE_CATEGORY" val="diagram"/>
  <p:tag name="KSO_WM_TEMPLATE_INDEX" val="20198943"/>
  <p:tag name="KSO_WM_UNIT_LAYERLEVEL" val="1_1_1"/>
  <p:tag name="KSO_WM_TAG_VERSION" val="1.0"/>
  <p:tag name="KSO_WM_BEAUTIFY_FLAG" val="#wm#"/>
  <p:tag name="KSO_WM_UNIT_TYPE" val="l_h_i"/>
  <p:tag name="KSO_WM_UNIT_INDEX" val="1_2_2"/>
  <p:tag name="KSO_WM_UNIT_FILL_FORE_SCHEMECOLOR_INDEX" val="7"/>
  <p:tag name="KSO_WM_UNIT_FILL_TYPE" val="1"/>
  <p:tag name="KSO_WM_UNIT_USESOURCEFORMAT_APPLY" val="1"/>
  <p:tag name="KSO_WM_UNIT_DIAGRAM_SCHEMECOLOR_ID" val="0"/>
</p:tagLst>
</file>

<file path=ppt/tags/tag47.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3*l_h_a*1_2_1"/>
  <p:tag name="KSO_WM_TEMPLATE_CATEGORY" val="diagram"/>
  <p:tag name="KSO_WM_TEMPLATE_INDEX" val="20198943"/>
  <p:tag name="KSO_WM_UNIT_LAYERLEVEL" val="1_1_1"/>
  <p:tag name="KSO_WM_TAG_VERSION" val="1.0"/>
  <p:tag name="KSO_WM_BEAUTIFY_FLAG" val="#wm#"/>
  <p:tag name="KSO_WM_UNIT_TYPE" val="l_h_a"/>
  <p:tag name="KSO_WM_UNIT_INDEX" val="1_2_1"/>
  <p:tag name="KSO_WM_UNIT_PRESET_TEXT" val="添加标题"/>
  <p:tag name="KSO_WM_UNIT_VALUE" val="7"/>
  <p:tag name="KSO_WM_UNIT_TEXT_FILL_FORE_SCHEMECOLOR_INDEX" val="7"/>
  <p:tag name="KSO_WM_UNIT_TEXT_FILL_TYPE" val="1"/>
  <p:tag name="KSO_WM_UNIT_USESOURCEFORMAT_APPLY" val="1"/>
  <p:tag name="KSO_WM_UNIT_DIAGRAM_SCHEMECOLOR_ID" val="0"/>
</p:tagLst>
</file>

<file path=ppt/tags/tag48.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3*l_h_f*1_2_1"/>
  <p:tag name="KSO_WM_TEMPLATE_CATEGORY" val="diagram"/>
  <p:tag name="KSO_WM_TEMPLATE_INDEX" val="20198943"/>
  <p:tag name="KSO_WM_UNIT_LAYERLEVEL" val="1_1_1"/>
  <p:tag name="KSO_WM_TAG_VERSION" val="1.0"/>
  <p:tag name="KSO_WM_BEAUTIFY_FLAG" val="#wm#"/>
  <p:tag name="KSO_WM_UNIT_TYPE" val="l_h_f"/>
  <p:tag name="KSO_WM_UNIT_INDEX" val="1_2_1"/>
  <p:tag name="KSO_WM_UNIT_PRESET_TEXT" val="单击此处添加文本"/>
  <p:tag name="KSO_WM_UNIT_VALUE" val="33"/>
  <p:tag name="KSO_WM_UNIT_TEXT_FILL_FORE_SCHEMECOLOR_INDEX" val="13"/>
  <p:tag name="KSO_WM_UNIT_TEXT_FILL_TYPE" val="1"/>
  <p:tag name="KSO_WM_UNIT_USESOURCEFORMAT_APPLY" val="1"/>
  <p:tag name="KSO_WM_UNIT_DIAGRAM_SCHEMECOLOR_ID" val="0"/>
</p:tagLst>
</file>

<file path=ppt/tags/tag4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3*l_h_i*1_3_1"/>
  <p:tag name="KSO_WM_TEMPLATE_CATEGORY" val="diagram"/>
  <p:tag name="KSO_WM_TEMPLATE_INDEX" val="20198943"/>
  <p:tag name="KSO_WM_UNIT_LAYERLEVEL" val="1_1_1"/>
  <p:tag name="KSO_WM_TAG_VERSION" val="1.0"/>
  <p:tag name="KSO_WM_BEAUTIFY_FLAG" val="#wm#"/>
  <p:tag name="KSO_WM_UNIT_TYPE" val="l_h_i"/>
  <p:tag name="KSO_WM_UNIT_INDEX" val="1_3_1"/>
  <p:tag name="KSO_WM_UNIT_LINE_FORE_SCHEMECOLOR_INDEX" val="9"/>
  <p:tag name="KSO_WM_UNIT_LINE_FILL_TYPE" val="2"/>
  <p:tag name="KSO_WM_UNIT_USESOURCEFORMAT_APPLY" val="1"/>
  <p:tag name="KSO_WM_UNIT_DIAGRAM_SCHEMECOLOR_ID" val="0"/>
</p:tagLst>
</file>

<file path=ppt/tags/tag5.xml><?xml version="1.0" encoding="utf-8"?>
<p:tagLst xmlns:p="http://schemas.openxmlformats.org/presentationml/2006/main">
  <p:tag name="MH" val="20170917174828"/>
  <p:tag name="MH_LIBRARY" val="CONTENTS"/>
  <p:tag name="MH_TYPE" val="NUMBER"/>
  <p:tag name="ID" val="626771"/>
  <p:tag name="MH_ORDER" val="1"/>
</p:tagLst>
</file>

<file path=ppt/tags/tag5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3*l_h_i*1_3_2"/>
  <p:tag name="KSO_WM_TEMPLATE_CATEGORY" val="diagram"/>
  <p:tag name="KSO_WM_TEMPLATE_INDEX" val="20198943"/>
  <p:tag name="KSO_WM_UNIT_LAYERLEVEL" val="1_1_1"/>
  <p:tag name="KSO_WM_TAG_VERSION" val="1.0"/>
  <p:tag name="KSO_WM_BEAUTIFY_FLAG" val="#wm#"/>
  <p:tag name="KSO_WM_UNIT_TYPE" val="l_h_i"/>
  <p:tag name="KSO_WM_UNIT_INDEX" val="1_3_2"/>
  <p:tag name="KSO_WM_UNIT_FILL_FORE_SCHEMECOLOR_INDEX" val="9"/>
  <p:tag name="KSO_WM_UNIT_FILL_TYPE" val="1"/>
  <p:tag name="KSO_WM_UNIT_USESOURCEFORMAT_APPLY" val="1"/>
  <p:tag name="KSO_WM_UNIT_DIAGRAM_SCHEMECOLOR_ID" val="0"/>
</p:tagLst>
</file>

<file path=ppt/tags/tag51.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3*l_h_a*1_3_1"/>
  <p:tag name="KSO_WM_TEMPLATE_CATEGORY" val="diagram"/>
  <p:tag name="KSO_WM_TEMPLATE_INDEX" val="20198943"/>
  <p:tag name="KSO_WM_UNIT_LAYERLEVEL" val="1_1_1"/>
  <p:tag name="KSO_WM_TAG_VERSION" val="1.0"/>
  <p:tag name="KSO_WM_BEAUTIFY_FLAG" val="#wm#"/>
  <p:tag name="KSO_WM_UNIT_TYPE" val="l_h_a"/>
  <p:tag name="KSO_WM_UNIT_INDEX" val="1_3_1"/>
  <p:tag name="KSO_WM_UNIT_PRESET_TEXT" val="添加标题"/>
  <p:tag name="KSO_WM_UNIT_VALUE" val="7"/>
  <p:tag name="KSO_WM_UNIT_TEXT_FILL_FORE_SCHEMECOLOR_INDEX" val="9"/>
  <p:tag name="KSO_WM_UNIT_TEXT_FILL_TYPE" val="1"/>
  <p:tag name="KSO_WM_UNIT_USESOURCEFORMAT_APPLY" val="1"/>
  <p:tag name="KSO_WM_UNIT_DIAGRAM_SCHEMECOLOR_ID" val="0"/>
</p:tagLst>
</file>

<file path=ppt/tags/tag52.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3*l_h_f*1_3_1"/>
  <p:tag name="KSO_WM_TEMPLATE_CATEGORY" val="diagram"/>
  <p:tag name="KSO_WM_TEMPLATE_INDEX" val="20198943"/>
  <p:tag name="KSO_WM_UNIT_LAYERLEVEL" val="1_1_1"/>
  <p:tag name="KSO_WM_TAG_VERSION" val="1.0"/>
  <p:tag name="KSO_WM_BEAUTIFY_FLAG" val="#wm#"/>
  <p:tag name="KSO_WM_UNIT_TYPE" val="l_h_f"/>
  <p:tag name="KSO_WM_UNIT_INDEX" val="1_3_1"/>
  <p:tag name="KSO_WM_UNIT_PRESET_TEXT" val="单击此处添加文本"/>
  <p:tag name="KSO_WM_UNIT_VALUE" val="33"/>
  <p:tag name="KSO_WM_UNIT_TEXT_FILL_FORE_SCHEMECOLOR_INDEX" val="13"/>
  <p:tag name="KSO_WM_UNIT_TEXT_FILL_TYPE" val="1"/>
  <p:tag name="KSO_WM_UNIT_USESOURCEFORMAT_APPLY" val="1"/>
  <p:tag name="KSO_WM_UNIT_DIAGRAM_SCHEMECOLOR_ID" val="0"/>
</p:tagLst>
</file>

<file path=ppt/tags/tag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3*l_h_i*1_4_1"/>
  <p:tag name="KSO_WM_TEMPLATE_CATEGORY" val="diagram"/>
  <p:tag name="KSO_WM_TEMPLATE_INDEX" val="20198943"/>
  <p:tag name="KSO_WM_UNIT_LAYERLEVEL" val="1_1_1"/>
  <p:tag name="KSO_WM_TAG_VERSION" val="1.0"/>
  <p:tag name="KSO_WM_BEAUTIFY_FLAG" val="#wm#"/>
  <p:tag name="KSO_WM_UNIT_TYPE" val="l_h_i"/>
  <p:tag name="KSO_WM_UNIT_INDEX" val="1_4_1"/>
  <p:tag name="KSO_WM_UNIT_LINE_FORE_SCHEMECOLOR_INDEX" val="10"/>
  <p:tag name="KSO_WM_UNIT_LINE_FILL_TYPE" val="2"/>
  <p:tag name="KSO_WM_UNIT_USESOURCEFORMAT_APPLY" val="1"/>
  <p:tag name="KSO_WM_UNIT_DIAGRAM_SCHEMECOLOR_ID" val="0"/>
</p:tagLst>
</file>

<file path=ppt/tags/tag5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3*l_h_i*1_4_2"/>
  <p:tag name="KSO_WM_TEMPLATE_CATEGORY" val="diagram"/>
  <p:tag name="KSO_WM_TEMPLATE_INDEX" val="20198943"/>
  <p:tag name="KSO_WM_UNIT_LAYERLEVEL" val="1_1_1"/>
  <p:tag name="KSO_WM_TAG_VERSION" val="1.0"/>
  <p:tag name="KSO_WM_BEAUTIFY_FLAG" val="#wm#"/>
  <p:tag name="KSO_WM_UNIT_TYPE" val="l_h_i"/>
  <p:tag name="KSO_WM_UNIT_INDEX" val="1_4_2"/>
  <p:tag name="KSO_WM_UNIT_FILL_FORE_SCHEMECOLOR_INDEX" val="10"/>
  <p:tag name="KSO_WM_UNIT_FILL_TYPE" val="1"/>
  <p:tag name="KSO_WM_UNIT_USESOURCEFORMAT_APPLY" val="1"/>
  <p:tag name="KSO_WM_UNIT_DIAGRAM_SCHEMECOLOR_ID" val="0"/>
</p:tagLst>
</file>

<file path=ppt/tags/tag55.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3*l_h_a*1_4_1"/>
  <p:tag name="KSO_WM_TEMPLATE_CATEGORY" val="diagram"/>
  <p:tag name="KSO_WM_TEMPLATE_INDEX" val="20198943"/>
  <p:tag name="KSO_WM_UNIT_LAYERLEVEL" val="1_1_1"/>
  <p:tag name="KSO_WM_TAG_VERSION" val="1.0"/>
  <p:tag name="KSO_WM_BEAUTIFY_FLAG" val="#wm#"/>
  <p:tag name="KSO_WM_UNIT_TYPE" val="l_h_a"/>
  <p:tag name="KSO_WM_UNIT_INDEX" val="1_4_1"/>
  <p:tag name="KSO_WM_UNIT_PRESET_TEXT" val="添加标题"/>
  <p:tag name="KSO_WM_UNIT_VALUE" val="7"/>
  <p:tag name="KSO_WM_UNIT_TEXT_FILL_FORE_SCHEMECOLOR_INDEX" val="10"/>
  <p:tag name="KSO_WM_UNIT_TEXT_FILL_TYPE" val="1"/>
  <p:tag name="KSO_WM_UNIT_USESOURCEFORMAT_APPLY" val="1"/>
  <p:tag name="KSO_WM_UNIT_DIAGRAM_SCHEMECOLOR_ID" val="0"/>
</p:tagLst>
</file>

<file path=ppt/tags/tag56.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3*l_h_f*1_4_1"/>
  <p:tag name="KSO_WM_TEMPLATE_CATEGORY" val="diagram"/>
  <p:tag name="KSO_WM_TEMPLATE_INDEX" val="20198943"/>
  <p:tag name="KSO_WM_UNIT_LAYERLEVEL" val="1_1_1"/>
  <p:tag name="KSO_WM_TAG_VERSION" val="1.0"/>
  <p:tag name="KSO_WM_BEAUTIFY_FLAG" val="#wm#"/>
  <p:tag name="KSO_WM_UNIT_TYPE" val="l_h_f"/>
  <p:tag name="KSO_WM_UNIT_INDEX" val="1_4_1"/>
  <p:tag name="KSO_WM_UNIT_PRESET_TEXT" val="单击此处添加文本"/>
  <p:tag name="KSO_WM_UNIT_VALUE" val="33"/>
  <p:tag name="KSO_WM_UNIT_TEXT_FILL_FORE_SCHEMECOLOR_INDEX" val="13"/>
  <p:tag name="KSO_WM_UNIT_TEXT_FILL_TYPE" val="1"/>
  <p:tag name="KSO_WM_UNIT_USESOURCEFORMAT_APPLY" val="1"/>
  <p:tag name="KSO_WM_UNIT_DIAGRAM_SCHEMECOLOR_ID" val="0"/>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a*1"/>
  <p:tag name="KSO_WM_TEMPLATE_CATEGORY" val="diagram"/>
  <p:tag name="KSO_WM_TEMPLATE_INDEX" val="20198898"/>
  <p:tag name="KSO_WM_UNIT_LAYERLEVEL" val="1"/>
  <p:tag name="KSO_WM_TAG_VERSION" val="1.0"/>
  <p:tag name="KSO_WM_BEAUTIFY_FLAG" val="#wm#"/>
  <p:tag name="KSO_WM_UNIT_ISCONTENTSTITLE" val="0"/>
  <p:tag name="KSO_WM_UNIT_NOCLEAR" val="0"/>
  <p:tag name="KSO_WM_DIAGRAM_GROUP_CODE" val="l1-1"/>
  <p:tag name="KSO_WM_UNIT_PRESET_TEXT" val="年度工作概述"/>
  <p:tag name="KSO_WM_UNIT_VALUE" val="36"/>
  <p:tag name="KSO_WM_UNIT_TYPE" val="a"/>
  <p:tag name="KSO_WM_UNIT_INDEX" val="1"/>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2_1"/>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SUBTYPE" val="e"/>
  <p:tag name="KSO_WM_UNIT_TYPE" val="l_h_i"/>
  <p:tag name="KSO_WM_UNIT_INDEX" val="1_2_1"/>
  <p:tag name="KSO_WM_UNIT_FILL_FORE_SCHEMECOLOR_INDEX" val="5"/>
  <p:tag name="KSO_WM_UNI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3_1"/>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SUBTYPE" val="e"/>
  <p:tag name="KSO_WM_UNIT_TYPE" val="l_h_i"/>
  <p:tag name="KSO_WM_UNIT_INDEX" val="1_3_1"/>
  <p:tag name="KSO_WM_UNIT_FILL_FORE_SCHEMECOLOR_INDEX" val="5"/>
  <p:tag name="KSO_WM_UNI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70_1*i*1"/>
  <p:tag name="KSO_WM_TEMPLATE_CATEGORY" val="diagram"/>
  <p:tag name="KSO_WM_TEMPLATE_INDEX" val="20200770"/>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4_1"/>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SUBTYPE" val="e"/>
  <p:tag name="KSO_WM_UNIT_TYPE" val="l_h_i"/>
  <p:tag name="KSO_WM_UNIT_INDEX" val="1_4_1"/>
  <p:tag name="KSO_WM_UNIT_FILL_FORE_SCHEMECOLOR_INDEX" val="5"/>
  <p:tag name="KSO_WM_UNI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1_9"/>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1_9"/>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1_8"/>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1_8"/>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1_7"/>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1_7"/>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1_6"/>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1_6"/>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1_5"/>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1_5"/>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1_4"/>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1_4"/>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1_3"/>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1_3"/>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2_2"/>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2_2"/>
  <p:tag name="KSO_WM_UNIT_LINE_FORE_SCHEMECOLOR_INDEX" val="5"/>
  <p:tag name="KSO_WM_UNIT_LINE_FILL_TYPE" val="2"/>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2_3"/>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2_3"/>
  <p:tag name="KSO_WM_UNIT_FILL_FORE_SCHEMECOLOR_INDEX" val="5"/>
  <p:tag name="KSO_WM_UNI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70_1*i*3"/>
  <p:tag name="KSO_WM_TEMPLATE_CATEGORY" val="diagram"/>
  <p:tag name="KSO_WM_TEMPLATE_INDEX" val="20200770"/>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2_4"/>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2_4"/>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3_2"/>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3_2"/>
  <p:tag name="KSO_WM_UNIT_LINE_FORE_SCHEMECOLOR_INDEX" val="5"/>
  <p:tag name="KSO_WM_UNIT_LINE_FILL_TYPE" val="2"/>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3_3"/>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3_3"/>
  <p:tag name="KSO_WM_UNIT_FILL_FORE_SCHEMECOLOR_INDEX" val="5"/>
  <p:tag name="KSO_WM_UNI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3_4"/>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3_4"/>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4_2"/>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4_2"/>
  <p:tag name="KSO_WM_UNIT_LINE_FORE_SCHEMECOLOR_INDEX" val="5"/>
  <p:tag name="KSO_WM_UNIT_LINE_FILL_TYPE" val="2"/>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4_3"/>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4_3"/>
  <p:tag name="KSO_WM_UNIT_FILL_FORE_SCHEMECOLOR_INDEX" val="5"/>
  <p:tag name="KSO_WM_UNI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4_4"/>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4_4"/>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2_5"/>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SUBTYPE" val="d"/>
  <p:tag name="KSO_WM_UNIT_TYPE" val="l_h_i"/>
  <p:tag name="KSO_WM_UNIT_INDEX" val="1_2_5"/>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3_5"/>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SUBTYPE" val="d"/>
  <p:tag name="KSO_WM_UNIT_TYPE" val="l_h_i"/>
  <p:tag name="KSO_WM_UNIT_INDEX" val="1_3_5"/>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4_5"/>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SUBTYPE" val="d"/>
  <p:tag name="KSO_WM_UNIT_TYPE" val="l_h_i"/>
  <p:tag name="KSO_WM_UNIT_INDEX" val="1_4_5"/>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770_1*i*4"/>
  <p:tag name="KSO_WM_TEMPLATE_CATEGORY" val="diagram"/>
  <p:tag name="KSO_WM_TEMPLATE_INDEX" val="20200770"/>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1_2"/>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SUBTYPE" val="e"/>
  <p:tag name="KSO_WM_UNIT_TYPE" val="l_h_i"/>
  <p:tag name="KSO_WM_UNIT_INDEX" val="1_1_2"/>
  <p:tag name="KSO_WM_UNIT_FILL_FORE_SCHEMECOLOR_INDEX" val="6"/>
  <p:tag name="KSO_WM_UNI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1_1"/>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SUBTYPE" val="d"/>
  <p:tag name="KSO_WM_UNIT_TYPE" val="l_h_i"/>
  <p:tag name="KSO_WM_UNIT_INDEX" val="1_1_1"/>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f*1_1_1"/>
  <p:tag name="KSO_WM_TEMPLATE_CATEGORY" val="diagram"/>
  <p:tag name="KSO_WM_TEMPLATE_INDEX" val="20198898"/>
  <p:tag name="KSO_WM_UNIT_LAYERLEVEL" val="1_1_1"/>
  <p:tag name="KSO_WM_TAG_VERSION" val="1.0"/>
  <p:tag name="KSO_WM_BEAUTIFY_FLAG" val="#wm#"/>
  <p:tag name="KSO_WM_UNIT_DIAGRAM_MODELTYPE" val="stripeEnum"/>
  <p:tag name="KSO_WM_UNIT_NOCLEAR" val="0"/>
  <p:tag name="KSO_WM_DIAGRAM_GROUP_CODE" val="l1-1"/>
  <p:tag name="KSO_WM_UNIT_TYPE" val="l_h_f"/>
  <p:tag name="KSO_WM_UNIT_INDEX" val="1_1_1"/>
  <p:tag name="KSO_WM_UNIT_PRESET_TEXT" val="店铺运营：在第二季度注册各大电商网站平台店铺，运营部负责,第二季度总销售额达到798W，环比上涨26%。"/>
  <p:tag name="KSO_WM_UNIT_VALUE" val="56"/>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3_6"/>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3_6"/>
  <p:tag name="KSO_WM_UNIT_FILL_FORE_SCHEMECOLOR_INDEX" val="5"/>
  <p:tag name="KSO_WM_UNI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3_7"/>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3_7"/>
  <p:tag name="KSO_WM_UNIT_FILL_FORE_SCHEMECOLOR_INDEX" val="5"/>
  <p:tag name="KSO_WM_UNI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3_8"/>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3_8"/>
  <p:tag name="KSO_WM_UNIT_FILL_FORE_SCHEMECOLOR_INDEX" val="5"/>
  <p:tag name="KSO_WM_UNI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3_9"/>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3_9"/>
  <p:tag name="KSO_WM_UNIT_FILL_FORE_SCHEMECOLOR_INDEX" val="5"/>
  <p:tag name="KSO_WM_UNI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f*1_3_1"/>
  <p:tag name="KSO_WM_TEMPLATE_CATEGORY" val="diagram"/>
  <p:tag name="KSO_WM_TEMPLATE_INDEX" val="20198898"/>
  <p:tag name="KSO_WM_UNIT_LAYERLEVEL" val="1_1_1"/>
  <p:tag name="KSO_WM_TAG_VERSION" val="1.0"/>
  <p:tag name="KSO_WM_BEAUTIFY_FLAG" val="#wm#"/>
  <p:tag name="KSO_WM_UNIT_DIAGRAM_MODELTYPE" val="stripeEnum"/>
  <p:tag name="KSO_WM_UNIT_NOCLEAR" val="0"/>
  <p:tag name="KSO_WM_DIAGRAM_GROUP_CODE" val="l1-1"/>
  <p:tag name="KSO_WM_UNIT_TYPE" val="l_h_f"/>
  <p:tag name="KSO_WM_UNIT_INDEX" val="1_3_1"/>
  <p:tag name="KSO_WM_UNIT_PRESET_TEXT" val="产品开发：包括2017同期启动的4各项目，在年初多线开发，总销售总额达到678W，环比上涨16%。"/>
  <p:tag name="KSO_WM_UNIT_VALUE" val="56"/>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2_6"/>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2_6"/>
  <p:tag name="KSO_WM_UNIT_FILL_FORE_SCHEMECOLOR_INDEX" val="5"/>
  <p:tag name="KSO_WM_UNI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2_7"/>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2_7"/>
  <p:tag name="KSO_WM_UNIT_FILL_FORE_SCHEMECOLOR_INDEX" val="5"/>
  <p:tag name="KSO_WM_UNIT_FILL_TYPE" val="1"/>
  <p:tag name="KSO_WM_UNIT_USESOURCEFORMAT_APPLY" val="1"/>
</p:tagLst>
</file>

<file path=ppt/tags/tag9.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
  <p:tag name="KSO_WM_UNIT_NOCLEAR" val="0"/>
  <p:tag name="KSO_WM_UNIT_VALUE" val="1488"/>
  <p:tag name="KSO_WM_UNIT_HIGHLIGHT" val="0"/>
  <p:tag name="KSO_WM_UNIT_COMPATIBLE" val="0"/>
  <p:tag name="KSO_WM_UNIT_DIAGRAM_ISNUMVISUAL" val="0"/>
  <p:tag name="KSO_WM_UNIT_DIAGRAM_ISREFERUNIT" val="0"/>
  <p:tag name="KSO_WM_UNIT_TYPE" val="f"/>
  <p:tag name="KSO_WM_UNIT_INDEX" val="1"/>
  <p:tag name="KSO_WM_UNIT_ID" val="diagram20200770_1*f*1"/>
  <p:tag name="KSO_WM_TEMPLATE_CATEGORY" val="diagram"/>
  <p:tag name="KSO_WM_TEMPLATE_INDEX" val="20200770"/>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2_8"/>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2_8"/>
  <p:tag name="KSO_WM_UNIT_FILL_FORE_SCHEMECOLOR_INDEX" val="5"/>
  <p:tag name="KSO_WM_UNI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2_9"/>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2_9"/>
  <p:tag name="KSO_WM_UNIT_FILL_FORE_SCHEMECOLOR_INDEX" val="5"/>
  <p:tag name="KSO_WM_UNI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f*1_2_1"/>
  <p:tag name="KSO_WM_TEMPLATE_CATEGORY" val="diagram"/>
  <p:tag name="KSO_WM_TEMPLATE_INDEX" val="20198898"/>
  <p:tag name="KSO_WM_UNIT_LAYERLEVEL" val="1_1_1"/>
  <p:tag name="KSO_WM_TAG_VERSION" val="1.0"/>
  <p:tag name="KSO_WM_BEAUTIFY_FLAG" val="#wm#"/>
  <p:tag name="KSO_WM_UNIT_DIAGRAM_MODELTYPE" val="stripeEnum"/>
  <p:tag name="KSO_WM_UNIT_NOCLEAR" val="0"/>
  <p:tag name="KSO_WM_DIAGRAM_GROUP_CODE" val="l1-1"/>
  <p:tag name="KSO_WM_UNIT_TYPE" val="l_h_f"/>
  <p:tag name="KSO_WM_UNIT_INDEX" val="1_2_1"/>
  <p:tag name="KSO_WM_UNIT_PRESET_TEXT" val="网站建设：云印客网站已交付第三方网站开发中公司各产品线发展成熟，建立自己品牌的网站有利于产品品类梳理。"/>
  <p:tag name="KSO_WM_UNIT_VALUE" val="56"/>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4_6"/>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4_6"/>
  <p:tag name="KSO_WM_UNIT_FILL_FORE_SCHEMECOLOR_INDEX" val="5"/>
  <p:tag name="KSO_WM_UNI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4_7"/>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4_7"/>
  <p:tag name="KSO_WM_UNIT_FILL_FORE_SCHEMECOLOR_INDEX" val="5"/>
  <p:tag name="KSO_WM_UNI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4_8"/>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4_8"/>
  <p:tag name="KSO_WM_UNIT_FILL_FORE_SCHEMECOLOR_INDEX" val="5"/>
  <p:tag name="KSO_WM_UNI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4_9"/>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4_9"/>
  <p:tag name="KSO_WM_UNIT_FILL_FORE_SCHEMECOLOR_INDEX" val="5"/>
  <p:tag name="KSO_WM_UNI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f*1_4_1"/>
  <p:tag name="KSO_WM_TEMPLATE_CATEGORY" val="diagram"/>
  <p:tag name="KSO_WM_TEMPLATE_INDEX" val="20198898"/>
  <p:tag name="KSO_WM_UNIT_LAYERLEVEL" val="1_1_1"/>
  <p:tag name="KSO_WM_TAG_VERSION" val="1.0"/>
  <p:tag name="KSO_WM_BEAUTIFY_FLAG" val="#wm#"/>
  <p:tag name="KSO_WM_UNIT_DIAGRAM_MODELTYPE" val="stripeEnum"/>
  <p:tag name="KSO_WM_UNIT_NOCLEAR" val="0"/>
  <p:tag name="KSO_WM_DIAGRAM_GROUP_CODE" val="l1-1"/>
  <p:tag name="KSO_WM_UNIT_TYPE" val="l_h_f"/>
  <p:tag name="KSO_WM_UNIT_INDEX" val="1_4_1"/>
  <p:tag name="KSO_WM_UNIT_PRESET_TEXT" val="商务合作：商务部拿下3个大合同，以及19次阶段商务合作订单，总销售额629W，环比下降2%。"/>
  <p:tag name="KSO_WM_UNIT_VALUE" val="56"/>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SLIDE_ID" val="diagram20198898_1"/>
  <p:tag name="KSO_WM_TEMPLATE_SUBCATEGORY" val="0"/>
  <p:tag name="KSO_WM_SLIDE_ITEM_CNT" val="4"/>
  <p:tag name="KSO_WM_SLIDE_INDEX" val="1"/>
  <p:tag name="KSO_WM_TAG_VERSION" val="1.0"/>
  <p:tag name="KSO_WM_BEAUTIFY_FLAG" val="#wm#"/>
  <p:tag name="KSO_WM_TEMPLATE_CATEGORY" val="diagram"/>
  <p:tag name="KSO_WM_TEMPLATE_INDEX" val="20198898"/>
  <p:tag name="KSO_WM_SLIDE_TYPE" val="text"/>
  <p:tag name="KSO_WM_SLIDE_SUBTYPE" val="diag"/>
  <p:tag name="KSO_WM_SLIDE_SIZE" val="697.1*237.65"/>
  <p:tag name="KSO_WM_SLIDE_POSITION" val="131.45*180.95"/>
  <p:tag name="KSO_WM_DIAGRAM_GROUP_CODE" val="l1-1"/>
  <p:tag name="KSO_WM_SLIDE_DIAGTYPE" val="l"/>
  <p:tag name="KSO_WM_SLIDE_LAYOUT" val="a_b_l"/>
  <p:tag name="KSO_WM_SLIDE_LAYOUT_CNT" val="1_1_1"/>
</p:tagLst>
</file>

<file path=ppt/tags/tag99.xml><?xml version="1.0" encoding="utf-8"?>
<p:tagLst xmlns:p="http://schemas.openxmlformats.org/presentationml/2006/main">
  <p:tag name="ISPRING_PRESENTATION_TITLE" val="6-0316-3运动体育竞技PPT模板"/>
</p:tagLst>
</file>

<file path=ppt/theme/theme1.xml><?xml version="1.0" encoding="utf-8"?>
<a:theme xmlns:a="http://schemas.openxmlformats.org/drawingml/2006/main" name="AAAAAAAAAAA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tf2q52n">
      <a:majorFont>
        <a:latin typeface="Source Han Serif SC"/>
        <a:ea typeface="Source Han Serif SC"/>
        <a:cs typeface=""/>
      </a:majorFont>
      <a:minorFont>
        <a:latin typeface="Source Han Serif SC"/>
        <a:ea typeface="Source Han Serif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3286</Words>
  <Application>WPS 演示</Application>
  <PresentationFormat>宽屏</PresentationFormat>
  <Paragraphs>222</Paragraphs>
  <Slides>21</Slides>
  <Notes>24</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21</vt:i4>
      </vt:variant>
    </vt:vector>
  </HeadingPairs>
  <TitlesOfParts>
    <vt:vector size="39" baseType="lpstr">
      <vt:lpstr>Arial</vt:lpstr>
      <vt:lpstr>宋体</vt:lpstr>
      <vt:lpstr>Wingdings</vt:lpstr>
      <vt:lpstr>Lato Regular</vt:lpstr>
      <vt:lpstr>Lato Hairline</vt:lpstr>
      <vt:lpstr>Lato Light</vt:lpstr>
      <vt:lpstr>Source Han Serif SC</vt:lpstr>
      <vt:lpstr>微软雅黑</vt:lpstr>
      <vt:lpstr>Impact</vt:lpstr>
      <vt:lpstr>Calibri</vt:lpstr>
      <vt:lpstr>Wingdings</vt:lpstr>
      <vt:lpstr>Arial Unicode MS</vt:lpstr>
      <vt:lpstr>等线</vt:lpstr>
      <vt:lpstr>Helvetica Light</vt:lpstr>
      <vt:lpstr>Aller Light</vt:lpstr>
      <vt:lpstr>Helvetica</vt:lpstr>
      <vt:lpstr>Open Sans Light</vt:lpstr>
      <vt:lpstr>AAAAAAAAAAAA）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6-0316-3运动体育竞技PPT模板</dc:title>
  <dc:creator>敬东 潘</dc:creator>
  <cp:lastModifiedBy>wxl</cp:lastModifiedBy>
  <cp:revision>35</cp:revision>
  <dcterms:created xsi:type="dcterms:W3CDTF">2019-03-14T05:34:00Z</dcterms:created>
  <dcterms:modified xsi:type="dcterms:W3CDTF">2019-08-16T08:31:56Z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