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8742" r:id="rId5"/>
    <p:sldId id="1155" r:id="rId6"/>
    <p:sldId id="8719" r:id="rId7"/>
    <p:sldId id="8744" r:id="rId8"/>
    <p:sldId id="8745" r:id="rId9"/>
    <p:sldId id="8747" r:id="rId10"/>
    <p:sldId id="8748" r:id="rId11"/>
    <p:sldId id="8749" r:id="rId12"/>
    <p:sldId id="8750" r:id="rId13"/>
    <p:sldId id="336" r:id="rId14"/>
    <p:sldId id="8752" r:id="rId15"/>
    <p:sldId id="8701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295DAB"/>
    <a:srgbClr val="BF6495"/>
    <a:srgbClr val="765401"/>
    <a:srgbClr val="7ECDCF"/>
    <a:srgbClr val="007474"/>
    <a:srgbClr val="F89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83" autoAdjust="0"/>
  </p:normalViewPr>
  <p:slideViewPr>
    <p:cSldViewPr snapToGrid="0">
      <p:cViewPr varScale="1">
        <p:scale>
          <a:sx n="63" d="100"/>
          <a:sy n="63" d="100"/>
        </p:scale>
        <p:origin x="1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5BF-AF85-4822-8662-140251EFD6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D4BC59-2A80-49B5-9FE3-71DD8D7845E1}" type="datetime1">
              <a:rPr lang="zh-CN" altLang="en-US" smtClean="0"/>
            </a:fld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3DEEB2-DF45-4BA5-A1EF-AF0AF5666236}" type="slidenum">
              <a:rPr lang="zh-CN" altLang="en-US" smtClean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575945" y="0"/>
            <a:ext cx="11614150" cy="560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40715" cy="56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.xml"/><Relationship Id="rId7" Type="http://schemas.openxmlformats.org/officeDocument/2006/relationships/image" Target="../media/image13.pn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pic>
        <p:nvPicPr>
          <p:cNvPr id="19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72203" y="-2237014"/>
            <a:ext cx="609521" cy="6095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425" y="2001520"/>
            <a:ext cx="8035290" cy="2606675"/>
            <a:chOff x="6155" y="3152"/>
            <a:chExt cx="12654" cy="4105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5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52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6000" b="1" spc="700" dirty="0">
                <a:solidFill>
                  <a:schemeClr val="bg1">
                    <a:lumMod val="9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大学体育教程</a:t>
            </a:r>
            <a:endParaRPr lang="zh-CN" altLang="en-US" sz="6000" b="1" spc="700" dirty="0">
              <a:solidFill>
                <a:schemeClr val="bg1">
                  <a:lumMod val="9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高校体育的地位与目标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1024890" y="1894205"/>
            <a:ext cx="5742305" cy="3458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（三）加强校园精神文明建设</a:t>
            </a:r>
            <a:endParaRPr lang="zh-CN" altLang="en-US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校体育是大学生文化娱乐活动的组成部分，是一种外向型的文化活动，可以使学生热情乐观、精力充沛、学习生活充满生机与活力。高校体育锻炼内容丰富、具体现实、直观形象，很符合学生的身心特点，易被学生理解接受，也能使其取得较好的效果。高校体育在陶冶学生的情操、锻炼学生的意志、培养学生的爱国主义和集体主义精神、增强学生的组织纪律性、提高学生的思想品质等方面发挥着重要的作用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6120" y="1543050"/>
            <a:ext cx="4323715" cy="4693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五角星 70"/>
          <p:cNvSpPr>
            <a:spLocks noChangeArrowheads="1"/>
          </p:cNvSpPr>
          <p:nvPr/>
        </p:nvSpPr>
        <p:spPr bwMode="auto">
          <a:xfrm>
            <a:off x="1669955" y="3369295"/>
            <a:ext cx="472437" cy="47206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txBody>
          <a:bodyPr lIns="0" tIns="640000" rIns="576000" bIns="0"/>
          <a:lstStyle/>
          <a:p>
            <a:pPr algn="ctr"/>
            <a:endParaRPr lang="zh-CN" altLang="zh-CN" sz="3200" dirty="0">
              <a:solidFill>
                <a:srgbClr val="120049"/>
              </a:solidFill>
              <a:cs typeface="+mn-ea"/>
              <a:sym typeface="+mn-lt"/>
            </a:endParaRPr>
          </a:p>
        </p:txBody>
      </p:sp>
      <p:sp>
        <p:nvSpPr>
          <p:cNvPr id="8204" name="Freeform 286"/>
          <p:cNvSpPr>
            <a:spLocks noChangeArrowheads="1"/>
          </p:cNvSpPr>
          <p:nvPr/>
        </p:nvSpPr>
        <p:spPr bwMode="auto">
          <a:xfrm>
            <a:off x="3990980" y="4665739"/>
            <a:ext cx="406990" cy="312744"/>
          </a:xfrm>
          <a:custGeom>
            <a:avLst/>
            <a:gdLst>
              <a:gd name="T0" fmla="*/ 2147483646 w 270"/>
              <a:gd name="T1" fmla="*/ 0 h 208"/>
              <a:gd name="T2" fmla="*/ 2147483646 w 270"/>
              <a:gd name="T3" fmla="*/ 0 h 208"/>
              <a:gd name="T4" fmla="*/ 2147483646 w 270"/>
              <a:gd name="T5" fmla="*/ 0 h 208"/>
              <a:gd name="T6" fmla="*/ 2147483646 w 270"/>
              <a:gd name="T7" fmla="*/ 0 h 208"/>
              <a:gd name="T8" fmla="*/ 2147483646 w 270"/>
              <a:gd name="T9" fmla="*/ 2147483646 h 208"/>
              <a:gd name="T10" fmla="*/ 2147483646 w 270"/>
              <a:gd name="T11" fmla="*/ 2147483646 h 208"/>
              <a:gd name="T12" fmla="*/ 0 w 270"/>
              <a:gd name="T13" fmla="*/ 2147483646 h 208"/>
              <a:gd name="T14" fmla="*/ 0 w 270"/>
              <a:gd name="T15" fmla="*/ 2147483646 h 208"/>
              <a:gd name="T16" fmla="*/ 0 w 270"/>
              <a:gd name="T17" fmla="*/ 2147483646 h 208"/>
              <a:gd name="T18" fmla="*/ 0 w 270"/>
              <a:gd name="T19" fmla="*/ 2147483646 h 208"/>
              <a:gd name="T20" fmla="*/ 2147483646 w 270"/>
              <a:gd name="T21" fmla="*/ 2147483646 h 208"/>
              <a:gd name="T22" fmla="*/ 2147483646 w 270"/>
              <a:gd name="T23" fmla="*/ 2147483646 h 208"/>
              <a:gd name="T24" fmla="*/ 2147483646 w 270"/>
              <a:gd name="T25" fmla="*/ 2147483646 h 208"/>
              <a:gd name="T26" fmla="*/ 2147483646 w 270"/>
              <a:gd name="T27" fmla="*/ 2147483646 h 208"/>
              <a:gd name="T28" fmla="*/ 2147483646 w 270"/>
              <a:gd name="T29" fmla="*/ 2147483646 h 208"/>
              <a:gd name="T30" fmla="*/ 2147483646 w 270"/>
              <a:gd name="T31" fmla="*/ 2147483646 h 208"/>
              <a:gd name="T32" fmla="*/ 2147483646 w 270"/>
              <a:gd name="T33" fmla="*/ 2147483646 h 208"/>
              <a:gd name="T34" fmla="*/ 2147483646 w 270"/>
              <a:gd name="T35" fmla="*/ 2147483646 h 208"/>
              <a:gd name="T36" fmla="*/ 2147483646 w 270"/>
              <a:gd name="T37" fmla="*/ 2147483646 h 208"/>
              <a:gd name="T38" fmla="*/ 2147483646 w 270"/>
              <a:gd name="T39" fmla="*/ 2147483646 h 208"/>
              <a:gd name="T40" fmla="*/ 2147483646 w 270"/>
              <a:gd name="T41" fmla="*/ 2147483646 h 208"/>
              <a:gd name="T42" fmla="*/ 2147483646 w 270"/>
              <a:gd name="T43" fmla="*/ 2147483646 h 208"/>
              <a:gd name="T44" fmla="*/ 2147483646 w 270"/>
              <a:gd name="T45" fmla="*/ 2147483646 h 208"/>
              <a:gd name="T46" fmla="*/ 2147483646 w 270"/>
              <a:gd name="T47" fmla="*/ 2147483646 h 208"/>
              <a:gd name="T48" fmla="*/ 2147483646 w 270"/>
              <a:gd name="T49" fmla="*/ 2147483646 h 208"/>
              <a:gd name="T50" fmla="*/ 2147483646 w 270"/>
              <a:gd name="T51" fmla="*/ 2147483646 h 208"/>
              <a:gd name="T52" fmla="*/ 2147483646 w 270"/>
              <a:gd name="T53" fmla="*/ 2147483646 h 208"/>
              <a:gd name="T54" fmla="*/ 2147483646 w 270"/>
              <a:gd name="T55" fmla="*/ 2147483646 h 208"/>
              <a:gd name="T56" fmla="*/ 2147483646 w 270"/>
              <a:gd name="T57" fmla="*/ 2147483646 h 208"/>
              <a:gd name="T58" fmla="*/ 2147483646 w 270"/>
              <a:gd name="T59" fmla="*/ 2147483646 h 208"/>
              <a:gd name="T60" fmla="*/ 2147483646 w 270"/>
              <a:gd name="T61" fmla="*/ 0 h 208"/>
              <a:gd name="T62" fmla="*/ 2147483646 w 270"/>
              <a:gd name="T63" fmla="*/ 0 h 2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70"/>
              <a:gd name="T97" fmla="*/ 0 h 208"/>
              <a:gd name="T98" fmla="*/ 270 w 270"/>
              <a:gd name="T99" fmla="*/ 208 h 20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70" h="208">
                <a:moveTo>
                  <a:pt x="269" y="0"/>
                </a:moveTo>
                <a:lnTo>
                  <a:pt x="269" y="0"/>
                </a:lnTo>
                <a:lnTo>
                  <a:pt x="268" y="0"/>
                </a:lnTo>
                <a:lnTo>
                  <a:pt x="266" y="0"/>
                </a:lnTo>
                <a:lnTo>
                  <a:pt x="2" y="135"/>
                </a:lnTo>
                <a:lnTo>
                  <a:pt x="0" y="137"/>
                </a:lnTo>
                <a:lnTo>
                  <a:pt x="0" y="138"/>
                </a:lnTo>
                <a:lnTo>
                  <a:pt x="0" y="139"/>
                </a:lnTo>
                <a:lnTo>
                  <a:pt x="2" y="141"/>
                </a:lnTo>
                <a:lnTo>
                  <a:pt x="90" y="168"/>
                </a:lnTo>
                <a:lnTo>
                  <a:pt x="93" y="168"/>
                </a:lnTo>
                <a:lnTo>
                  <a:pt x="216" y="58"/>
                </a:lnTo>
                <a:lnTo>
                  <a:pt x="118" y="174"/>
                </a:lnTo>
                <a:lnTo>
                  <a:pt x="118" y="176"/>
                </a:lnTo>
                <a:lnTo>
                  <a:pt x="119" y="178"/>
                </a:lnTo>
                <a:lnTo>
                  <a:pt x="217" y="208"/>
                </a:lnTo>
                <a:lnTo>
                  <a:pt x="219" y="208"/>
                </a:lnTo>
                <a:lnTo>
                  <a:pt x="220" y="208"/>
                </a:lnTo>
                <a:lnTo>
                  <a:pt x="221" y="206"/>
                </a:lnTo>
                <a:lnTo>
                  <a:pt x="270" y="3"/>
                </a:lnTo>
                <a:lnTo>
                  <a:pt x="270" y="2"/>
                </a:lnTo>
                <a:lnTo>
                  <a:pt x="2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640000" rIns="576000" bIns="0"/>
          <a:lstStyle/>
          <a:p>
            <a:pPr algn="ctr"/>
            <a:endParaRPr lang="zh-CN" altLang="zh-CN" sz="3200" dirty="0">
              <a:solidFill>
                <a:srgbClr val="120049"/>
              </a:solidFill>
              <a:cs typeface="+mn-ea"/>
              <a:sym typeface="+mn-lt"/>
            </a:endParaRPr>
          </a:p>
        </p:txBody>
      </p:sp>
      <p:sp>
        <p:nvSpPr>
          <p:cNvPr id="8207" name="Freeform 880"/>
          <p:cNvSpPr>
            <a:spLocks noChangeArrowheads="1"/>
          </p:cNvSpPr>
          <p:nvPr/>
        </p:nvSpPr>
        <p:spPr bwMode="auto">
          <a:xfrm>
            <a:off x="3920305" y="3366853"/>
            <a:ext cx="633921" cy="438535"/>
          </a:xfrm>
          <a:custGeom>
            <a:avLst/>
            <a:gdLst>
              <a:gd name="T0" fmla="*/ 2147483646 w 371"/>
              <a:gd name="T1" fmla="*/ 2147483646 h 257"/>
              <a:gd name="T2" fmla="*/ 2147483646 w 371"/>
              <a:gd name="T3" fmla="*/ 2147483646 h 257"/>
              <a:gd name="T4" fmla="*/ 2147483646 w 371"/>
              <a:gd name="T5" fmla="*/ 2147483646 h 257"/>
              <a:gd name="T6" fmla="*/ 2147483646 w 371"/>
              <a:gd name="T7" fmla="*/ 2147483646 h 257"/>
              <a:gd name="T8" fmla="*/ 2147483646 w 371"/>
              <a:gd name="T9" fmla="*/ 2147483646 h 257"/>
              <a:gd name="T10" fmla="*/ 2147483646 w 371"/>
              <a:gd name="T11" fmla="*/ 2147483646 h 257"/>
              <a:gd name="T12" fmla="*/ 2147483646 w 371"/>
              <a:gd name="T13" fmla="*/ 2147483646 h 257"/>
              <a:gd name="T14" fmla="*/ 2147483646 w 371"/>
              <a:gd name="T15" fmla="*/ 2147483646 h 257"/>
              <a:gd name="T16" fmla="*/ 2147483646 w 371"/>
              <a:gd name="T17" fmla="*/ 2147483646 h 257"/>
              <a:gd name="T18" fmla="*/ 2147483646 w 371"/>
              <a:gd name="T19" fmla="*/ 0 h 257"/>
              <a:gd name="T20" fmla="*/ 2147483646 w 371"/>
              <a:gd name="T21" fmla="*/ 2147483646 h 257"/>
              <a:gd name="T22" fmla="*/ 2147483646 w 371"/>
              <a:gd name="T23" fmla="*/ 2147483646 h 257"/>
              <a:gd name="T24" fmla="*/ 2147483646 w 371"/>
              <a:gd name="T25" fmla="*/ 2147483646 h 257"/>
              <a:gd name="T26" fmla="*/ 2147483646 w 371"/>
              <a:gd name="T27" fmla="*/ 2147483646 h 257"/>
              <a:gd name="T28" fmla="*/ 2147483646 w 371"/>
              <a:gd name="T29" fmla="*/ 2147483646 h 257"/>
              <a:gd name="T30" fmla="*/ 2147483646 w 371"/>
              <a:gd name="T31" fmla="*/ 2147483646 h 257"/>
              <a:gd name="T32" fmla="*/ 2147483646 w 371"/>
              <a:gd name="T33" fmla="*/ 2147483646 h 257"/>
              <a:gd name="T34" fmla="*/ 2147483646 w 371"/>
              <a:gd name="T35" fmla="*/ 2147483646 h 257"/>
              <a:gd name="T36" fmla="*/ 2147483646 w 371"/>
              <a:gd name="T37" fmla="*/ 2147483646 h 257"/>
              <a:gd name="T38" fmla="*/ 2147483646 w 371"/>
              <a:gd name="T39" fmla="*/ 2147483646 h 257"/>
              <a:gd name="T40" fmla="*/ 2147483646 w 371"/>
              <a:gd name="T41" fmla="*/ 2147483646 h 257"/>
              <a:gd name="T42" fmla="*/ 2147483646 w 371"/>
              <a:gd name="T43" fmla="*/ 2147483646 h 257"/>
              <a:gd name="T44" fmla="*/ 2147483646 w 371"/>
              <a:gd name="T45" fmla="*/ 2147483646 h 257"/>
              <a:gd name="T46" fmla="*/ 2147483646 w 371"/>
              <a:gd name="T47" fmla="*/ 2147483646 h 257"/>
              <a:gd name="T48" fmla="*/ 2147483646 w 371"/>
              <a:gd name="T49" fmla="*/ 2147483646 h 257"/>
              <a:gd name="T50" fmla="*/ 2147483646 w 371"/>
              <a:gd name="T51" fmla="*/ 2147483646 h 257"/>
              <a:gd name="T52" fmla="*/ 0 w 371"/>
              <a:gd name="T53" fmla="*/ 2147483646 h 257"/>
              <a:gd name="T54" fmla="*/ 0 w 371"/>
              <a:gd name="T55" fmla="*/ 2147483646 h 257"/>
              <a:gd name="T56" fmla="*/ 2147483646 w 371"/>
              <a:gd name="T57" fmla="*/ 2147483646 h 257"/>
              <a:gd name="T58" fmla="*/ 2147483646 w 371"/>
              <a:gd name="T59" fmla="*/ 2147483646 h 257"/>
              <a:gd name="T60" fmla="*/ 2147483646 w 371"/>
              <a:gd name="T61" fmla="*/ 2147483646 h 257"/>
              <a:gd name="T62" fmla="*/ 2147483646 w 371"/>
              <a:gd name="T63" fmla="*/ 2147483646 h 257"/>
              <a:gd name="T64" fmla="*/ 2147483646 w 371"/>
              <a:gd name="T65" fmla="*/ 2147483646 h 257"/>
              <a:gd name="T66" fmla="*/ 2147483646 w 371"/>
              <a:gd name="T67" fmla="*/ 2147483646 h 257"/>
              <a:gd name="T68" fmla="*/ 2147483646 w 371"/>
              <a:gd name="T69" fmla="*/ 2147483646 h 257"/>
              <a:gd name="T70" fmla="*/ 2147483646 w 371"/>
              <a:gd name="T71" fmla="*/ 2147483646 h 257"/>
              <a:gd name="T72" fmla="*/ 2147483646 w 371"/>
              <a:gd name="T73" fmla="*/ 2147483646 h 257"/>
              <a:gd name="T74" fmla="*/ 2147483646 w 371"/>
              <a:gd name="T75" fmla="*/ 2147483646 h 257"/>
              <a:gd name="T76" fmla="*/ 2147483646 w 371"/>
              <a:gd name="T77" fmla="*/ 2147483646 h 257"/>
              <a:gd name="T78" fmla="*/ 2147483646 w 371"/>
              <a:gd name="T79" fmla="*/ 2147483646 h 257"/>
              <a:gd name="T80" fmla="*/ 2147483646 w 371"/>
              <a:gd name="T81" fmla="*/ 2147483646 h 257"/>
              <a:gd name="T82" fmla="*/ 2147483646 w 371"/>
              <a:gd name="T83" fmla="*/ 2147483646 h 257"/>
              <a:gd name="T84" fmla="*/ 2147483646 w 371"/>
              <a:gd name="T85" fmla="*/ 2147483646 h 257"/>
              <a:gd name="T86" fmla="*/ 2147483646 w 371"/>
              <a:gd name="T87" fmla="*/ 2147483646 h 257"/>
              <a:gd name="T88" fmla="*/ 2147483646 w 371"/>
              <a:gd name="T89" fmla="*/ 2147483646 h 257"/>
              <a:gd name="T90" fmla="*/ 2147483646 w 371"/>
              <a:gd name="T91" fmla="*/ 2147483646 h 257"/>
              <a:gd name="T92" fmla="*/ 2147483646 w 371"/>
              <a:gd name="T93" fmla="*/ 2147483646 h 257"/>
              <a:gd name="T94" fmla="*/ 2147483646 w 371"/>
              <a:gd name="T95" fmla="*/ 2147483646 h 257"/>
              <a:gd name="T96" fmla="*/ 2147483646 w 371"/>
              <a:gd name="T97" fmla="*/ 2147483646 h 257"/>
              <a:gd name="T98" fmla="*/ 2147483646 w 371"/>
              <a:gd name="T99" fmla="*/ 2147483646 h 257"/>
              <a:gd name="T100" fmla="*/ 2147483646 w 371"/>
              <a:gd name="T101" fmla="*/ 2147483646 h 257"/>
              <a:gd name="T102" fmla="*/ 2147483646 w 371"/>
              <a:gd name="T103" fmla="*/ 2147483646 h 257"/>
              <a:gd name="T104" fmla="*/ 2147483646 w 371"/>
              <a:gd name="T105" fmla="*/ 2147483646 h 257"/>
              <a:gd name="T106" fmla="*/ 2147483646 w 371"/>
              <a:gd name="T107" fmla="*/ 2147483646 h 257"/>
              <a:gd name="T108" fmla="*/ 2147483646 w 371"/>
              <a:gd name="T109" fmla="*/ 2147483646 h 257"/>
              <a:gd name="T110" fmla="*/ 2147483646 w 371"/>
              <a:gd name="T111" fmla="*/ 2147483646 h 257"/>
              <a:gd name="T112" fmla="*/ 2147483646 w 371"/>
              <a:gd name="T113" fmla="*/ 2147483646 h 257"/>
              <a:gd name="T114" fmla="*/ 2147483646 w 371"/>
              <a:gd name="T115" fmla="*/ 2147483646 h 257"/>
              <a:gd name="T116" fmla="*/ 2147483646 w 371"/>
              <a:gd name="T117" fmla="*/ 2147483646 h 25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71"/>
              <a:gd name="T178" fmla="*/ 0 h 257"/>
              <a:gd name="T179" fmla="*/ 371 w 371"/>
              <a:gd name="T180" fmla="*/ 257 h 25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71" h="257">
                <a:moveTo>
                  <a:pt x="326" y="117"/>
                </a:moveTo>
                <a:lnTo>
                  <a:pt x="326" y="117"/>
                </a:lnTo>
                <a:lnTo>
                  <a:pt x="326" y="110"/>
                </a:lnTo>
                <a:lnTo>
                  <a:pt x="326" y="99"/>
                </a:lnTo>
                <a:lnTo>
                  <a:pt x="323" y="88"/>
                </a:lnTo>
                <a:lnTo>
                  <a:pt x="321" y="77"/>
                </a:lnTo>
                <a:lnTo>
                  <a:pt x="317" y="67"/>
                </a:lnTo>
                <a:lnTo>
                  <a:pt x="313" y="58"/>
                </a:lnTo>
                <a:lnTo>
                  <a:pt x="306" y="49"/>
                </a:lnTo>
                <a:lnTo>
                  <a:pt x="300" y="40"/>
                </a:lnTo>
                <a:lnTo>
                  <a:pt x="294" y="32"/>
                </a:lnTo>
                <a:lnTo>
                  <a:pt x="286" y="25"/>
                </a:lnTo>
                <a:lnTo>
                  <a:pt x="277" y="19"/>
                </a:lnTo>
                <a:lnTo>
                  <a:pt x="268" y="13"/>
                </a:lnTo>
                <a:lnTo>
                  <a:pt x="259" y="9"/>
                </a:lnTo>
                <a:lnTo>
                  <a:pt x="249" y="5"/>
                </a:lnTo>
                <a:lnTo>
                  <a:pt x="238" y="2"/>
                </a:lnTo>
                <a:lnTo>
                  <a:pt x="227" y="1"/>
                </a:lnTo>
                <a:lnTo>
                  <a:pt x="215" y="0"/>
                </a:lnTo>
                <a:lnTo>
                  <a:pt x="200" y="1"/>
                </a:lnTo>
                <a:lnTo>
                  <a:pt x="184" y="5"/>
                </a:lnTo>
                <a:lnTo>
                  <a:pt x="169" y="10"/>
                </a:lnTo>
                <a:lnTo>
                  <a:pt x="156" y="18"/>
                </a:lnTo>
                <a:lnTo>
                  <a:pt x="143" y="27"/>
                </a:lnTo>
                <a:lnTo>
                  <a:pt x="133" y="37"/>
                </a:lnTo>
                <a:lnTo>
                  <a:pt x="124" y="50"/>
                </a:lnTo>
                <a:lnTo>
                  <a:pt x="116" y="63"/>
                </a:lnTo>
                <a:lnTo>
                  <a:pt x="110" y="58"/>
                </a:lnTo>
                <a:lnTo>
                  <a:pt x="102" y="55"/>
                </a:lnTo>
                <a:lnTo>
                  <a:pt x="93" y="52"/>
                </a:lnTo>
                <a:lnTo>
                  <a:pt x="85" y="52"/>
                </a:lnTo>
                <a:lnTo>
                  <a:pt x="75" y="52"/>
                </a:lnTo>
                <a:lnTo>
                  <a:pt x="65" y="56"/>
                </a:lnTo>
                <a:lnTo>
                  <a:pt x="57" y="60"/>
                </a:lnTo>
                <a:lnTo>
                  <a:pt x="49" y="67"/>
                </a:lnTo>
                <a:lnTo>
                  <a:pt x="43" y="74"/>
                </a:lnTo>
                <a:lnTo>
                  <a:pt x="38" y="83"/>
                </a:lnTo>
                <a:lnTo>
                  <a:pt x="35" y="92"/>
                </a:lnTo>
                <a:lnTo>
                  <a:pt x="34" y="103"/>
                </a:lnTo>
                <a:lnTo>
                  <a:pt x="35" y="110"/>
                </a:lnTo>
                <a:lnTo>
                  <a:pt x="36" y="118"/>
                </a:lnTo>
                <a:lnTo>
                  <a:pt x="29" y="123"/>
                </a:lnTo>
                <a:lnTo>
                  <a:pt x="21" y="130"/>
                </a:lnTo>
                <a:lnTo>
                  <a:pt x="16" y="137"/>
                </a:lnTo>
                <a:lnTo>
                  <a:pt x="9" y="145"/>
                </a:lnTo>
                <a:lnTo>
                  <a:pt x="6" y="153"/>
                </a:lnTo>
                <a:lnTo>
                  <a:pt x="3" y="163"/>
                </a:lnTo>
                <a:lnTo>
                  <a:pt x="0" y="172"/>
                </a:lnTo>
                <a:lnTo>
                  <a:pt x="0" y="182"/>
                </a:lnTo>
                <a:lnTo>
                  <a:pt x="2" y="196"/>
                </a:lnTo>
                <a:lnTo>
                  <a:pt x="6" y="211"/>
                </a:lnTo>
                <a:lnTo>
                  <a:pt x="12" y="223"/>
                </a:lnTo>
                <a:lnTo>
                  <a:pt x="21" y="235"/>
                </a:lnTo>
                <a:lnTo>
                  <a:pt x="33" y="244"/>
                </a:lnTo>
                <a:lnTo>
                  <a:pt x="44" y="250"/>
                </a:lnTo>
                <a:lnTo>
                  <a:pt x="58" y="256"/>
                </a:lnTo>
                <a:lnTo>
                  <a:pt x="74" y="257"/>
                </a:lnTo>
                <a:lnTo>
                  <a:pt x="75" y="257"/>
                </a:lnTo>
                <a:lnTo>
                  <a:pt x="162" y="257"/>
                </a:lnTo>
                <a:lnTo>
                  <a:pt x="162" y="185"/>
                </a:lnTo>
                <a:lnTo>
                  <a:pt x="150" y="185"/>
                </a:lnTo>
                <a:lnTo>
                  <a:pt x="116" y="185"/>
                </a:lnTo>
                <a:lnTo>
                  <a:pt x="111" y="184"/>
                </a:lnTo>
                <a:lnTo>
                  <a:pt x="108" y="182"/>
                </a:lnTo>
                <a:lnTo>
                  <a:pt x="108" y="178"/>
                </a:lnTo>
                <a:lnTo>
                  <a:pt x="111" y="175"/>
                </a:lnTo>
                <a:lnTo>
                  <a:pt x="175" y="97"/>
                </a:lnTo>
                <a:lnTo>
                  <a:pt x="179" y="95"/>
                </a:lnTo>
                <a:lnTo>
                  <a:pt x="184" y="94"/>
                </a:lnTo>
                <a:lnTo>
                  <a:pt x="188" y="95"/>
                </a:lnTo>
                <a:lnTo>
                  <a:pt x="192" y="97"/>
                </a:lnTo>
                <a:lnTo>
                  <a:pt x="258" y="175"/>
                </a:lnTo>
                <a:lnTo>
                  <a:pt x="259" y="178"/>
                </a:lnTo>
                <a:lnTo>
                  <a:pt x="259" y="182"/>
                </a:lnTo>
                <a:lnTo>
                  <a:pt x="256" y="184"/>
                </a:lnTo>
                <a:lnTo>
                  <a:pt x="252" y="185"/>
                </a:lnTo>
                <a:lnTo>
                  <a:pt x="219" y="185"/>
                </a:lnTo>
                <a:lnTo>
                  <a:pt x="205" y="185"/>
                </a:lnTo>
                <a:lnTo>
                  <a:pt x="205" y="257"/>
                </a:lnTo>
                <a:lnTo>
                  <a:pt x="294" y="257"/>
                </a:lnTo>
                <a:lnTo>
                  <a:pt x="297" y="257"/>
                </a:lnTo>
                <a:lnTo>
                  <a:pt x="312" y="256"/>
                </a:lnTo>
                <a:lnTo>
                  <a:pt x="326" y="252"/>
                </a:lnTo>
                <a:lnTo>
                  <a:pt x="339" y="244"/>
                </a:lnTo>
                <a:lnTo>
                  <a:pt x="349" y="235"/>
                </a:lnTo>
                <a:lnTo>
                  <a:pt x="358" y="225"/>
                </a:lnTo>
                <a:lnTo>
                  <a:pt x="364" y="212"/>
                </a:lnTo>
                <a:lnTo>
                  <a:pt x="368" y="199"/>
                </a:lnTo>
                <a:lnTo>
                  <a:pt x="371" y="184"/>
                </a:lnTo>
                <a:lnTo>
                  <a:pt x="369" y="173"/>
                </a:lnTo>
                <a:lnTo>
                  <a:pt x="367" y="162"/>
                </a:lnTo>
                <a:lnTo>
                  <a:pt x="363" y="153"/>
                </a:lnTo>
                <a:lnTo>
                  <a:pt x="358" y="142"/>
                </a:lnTo>
                <a:lnTo>
                  <a:pt x="351" y="135"/>
                </a:lnTo>
                <a:lnTo>
                  <a:pt x="344" y="127"/>
                </a:lnTo>
                <a:lnTo>
                  <a:pt x="335" y="122"/>
                </a:lnTo>
                <a:lnTo>
                  <a:pt x="326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640000" rIns="576000" bIns="0"/>
          <a:lstStyle/>
          <a:p>
            <a:pPr algn="ctr"/>
            <a:endParaRPr lang="zh-CN" altLang="zh-CN" sz="3200" dirty="0">
              <a:solidFill>
                <a:srgbClr val="120049"/>
              </a:solidFill>
              <a:cs typeface="+mn-ea"/>
              <a:sym typeface="+mn-lt"/>
            </a:endParaRPr>
          </a:p>
        </p:txBody>
      </p:sp>
      <p:sp>
        <p:nvSpPr>
          <p:cNvPr id="8210" name="Freeform 899"/>
          <p:cNvSpPr>
            <a:spLocks noChangeArrowheads="1"/>
          </p:cNvSpPr>
          <p:nvPr/>
        </p:nvSpPr>
        <p:spPr bwMode="auto">
          <a:xfrm>
            <a:off x="1817336" y="4655464"/>
            <a:ext cx="324438" cy="489663"/>
          </a:xfrm>
          <a:custGeom>
            <a:avLst/>
            <a:gdLst>
              <a:gd name="T0" fmla="*/ 2147483646 w 247"/>
              <a:gd name="T1" fmla="*/ 2147483646 h 370"/>
              <a:gd name="T2" fmla="*/ 2147483646 w 247"/>
              <a:gd name="T3" fmla="*/ 2147483646 h 370"/>
              <a:gd name="T4" fmla="*/ 2147483646 w 247"/>
              <a:gd name="T5" fmla="*/ 2147483646 h 370"/>
              <a:gd name="T6" fmla="*/ 2147483646 w 247"/>
              <a:gd name="T7" fmla="*/ 2147483646 h 370"/>
              <a:gd name="T8" fmla="*/ 2147483646 w 247"/>
              <a:gd name="T9" fmla="*/ 2147483646 h 370"/>
              <a:gd name="T10" fmla="*/ 2147483646 w 247"/>
              <a:gd name="T11" fmla="*/ 2147483646 h 370"/>
              <a:gd name="T12" fmla="*/ 2147483646 w 247"/>
              <a:gd name="T13" fmla="*/ 2147483646 h 370"/>
              <a:gd name="T14" fmla="*/ 2147483646 w 247"/>
              <a:gd name="T15" fmla="*/ 2147483646 h 370"/>
              <a:gd name="T16" fmla="*/ 2147483646 w 247"/>
              <a:gd name="T17" fmla="*/ 2147483646 h 370"/>
              <a:gd name="T18" fmla="*/ 2147483646 w 247"/>
              <a:gd name="T19" fmla="*/ 2147483646 h 370"/>
              <a:gd name="T20" fmla="*/ 2147483646 w 247"/>
              <a:gd name="T21" fmla="*/ 2147483646 h 370"/>
              <a:gd name="T22" fmla="*/ 2147483646 w 247"/>
              <a:gd name="T23" fmla="*/ 2147483646 h 370"/>
              <a:gd name="T24" fmla="*/ 2147483646 w 247"/>
              <a:gd name="T25" fmla="*/ 2147483646 h 370"/>
              <a:gd name="T26" fmla="*/ 2147483646 w 247"/>
              <a:gd name="T27" fmla="*/ 2147483646 h 370"/>
              <a:gd name="T28" fmla="*/ 2147483646 w 247"/>
              <a:gd name="T29" fmla="*/ 2147483646 h 370"/>
              <a:gd name="T30" fmla="*/ 2147483646 w 247"/>
              <a:gd name="T31" fmla="*/ 2147483646 h 370"/>
              <a:gd name="T32" fmla="*/ 2147483646 w 247"/>
              <a:gd name="T33" fmla="*/ 2147483646 h 370"/>
              <a:gd name="T34" fmla="*/ 2147483646 w 247"/>
              <a:gd name="T35" fmla="*/ 2147483646 h 370"/>
              <a:gd name="T36" fmla="*/ 2147483646 w 247"/>
              <a:gd name="T37" fmla="*/ 2147483646 h 370"/>
              <a:gd name="T38" fmla="*/ 2147483646 w 247"/>
              <a:gd name="T39" fmla="*/ 2147483646 h 370"/>
              <a:gd name="T40" fmla="*/ 2147483646 w 247"/>
              <a:gd name="T41" fmla="*/ 2147483646 h 370"/>
              <a:gd name="T42" fmla="*/ 2147483646 w 247"/>
              <a:gd name="T43" fmla="*/ 2147483646 h 370"/>
              <a:gd name="T44" fmla="*/ 2147483646 w 247"/>
              <a:gd name="T45" fmla="*/ 2147483646 h 370"/>
              <a:gd name="T46" fmla="*/ 2147483646 w 247"/>
              <a:gd name="T47" fmla="*/ 2147483646 h 370"/>
              <a:gd name="T48" fmla="*/ 2147483646 w 247"/>
              <a:gd name="T49" fmla="*/ 2147483646 h 370"/>
              <a:gd name="T50" fmla="*/ 2147483646 w 247"/>
              <a:gd name="T51" fmla="*/ 2147483646 h 370"/>
              <a:gd name="T52" fmla="*/ 2147483646 w 247"/>
              <a:gd name="T53" fmla="*/ 2147483646 h 370"/>
              <a:gd name="T54" fmla="*/ 2147483646 w 247"/>
              <a:gd name="T55" fmla="*/ 2147483646 h 370"/>
              <a:gd name="T56" fmla="*/ 2147483646 w 247"/>
              <a:gd name="T57" fmla="*/ 2147483646 h 370"/>
              <a:gd name="T58" fmla="*/ 2147483646 w 247"/>
              <a:gd name="T59" fmla="*/ 2147483646 h 370"/>
              <a:gd name="T60" fmla="*/ 0 w 247"/>
              <a:gd name="T61" fmla="*/ 2147483646 h 370"/>
              <a:gd name="T62" fmla="*/ 2147483646 w 247"/>
              <a:gd name="T63" fmla="*/ 2147483646 h 370"/>
              <a:gd name="T64" fmla="*/ 2147483646 w 247"/>
              <a:gd name="T65" fmla="*/ 2147483646 h 370"/>
              <a:gd name="T66" fmla="*/ 2147483646 w 247"/>
              <a:gd name="T67" fmla="*/ 2147483646 h 370"/>
              <a:gd name="T68" fmla="*/ 2147483646 w 247"/>
              <a:gd name="T69" fmla="*/ 2147483646 h 370"/>
              <a:gd name="T70" fmla="*/ 2147483646 w 247"/>
              <a:gd name="T71" fmla="*/ 2147483646 h 370"/>
              <a:gd name="T72" fmla="*/ 2147483646 w 247"/>
              <a:gd name="T73" fmla="*/ 2147483646 h 370"/>
              <a:gd name="T74" fmla="*/ 2147483646 w 247"/>
              <a:gd name="T75" fmla="*/ 2147483646 h 370"/>
              <a:gd name="T76" fmla="*/ 2147483646 w 247"/>
              <a:gd name="T77" fmla="*/ 2147483646 h 370"/>
              <a:gd name="T78" fmla="*/ 2147483646 w 247"/>
              <a:gd name="T79" fmla="*/ 2147483646 h 370"/>
              <a:gd name="T80" fmla="*/ 2147483646 w 247"/>
              <a:gd name="T81" fmla="*/ 2147483646 h 370"/>
              <a:gd name="T82" fmla="*/ 2147483646 w 247"/>
              <a:gd name="T83" fmla="*/ 2147483646 h 370"/>
              <a:gd name="T84" fmla="*/ 2147483646 w 247"/>
              <a:gd name="T85" fmla="*/ 2147483646 h 370"/>
              <a:gd name="T86" fmla="*/ 2147483646 w 247"/>
              <a:gd name="T87" fmla="*/ 2147483646 h 370"/>
              <a:gd name="T88" fmla="*/ 2147483646 w 247"/>
              <a:gd name="T89" fmla="*/ 2147483646 h 370"/>
              <a:gd name="T90" fmla="*/ 2147483646 w 247"/>
              <a:gd name="T91" fmla="*/ 2147483646 h 370"/>
              <a:gd name="T92" fmla="*/ 2147483646 w 247"/>
              <a:gd name="T93" fmla="*/ 2147483646 h 370"/>
              <a:gd name="T94" fmla="*/ 2147483646 w 247"/>
              <a:gd name="T95" fmla="*/ 2147483646 h 37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7"/>
              <a:gd name="T145" fmla="*/ 0 h 370"/>
              <a:gd name="T146" fmla="*/ 247 w 247"/>
              <a:gd name="T147" fmla="*/ 370 h 37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7" h="370">
                <a:moveTo>
                  <a:pt x="185" y="247"/>
                </a:moveTo>
                <a:lnTo>
                  <a:pt x="185" y="247"/>
                </a:lnTo>
                <a:lnTo>
                  <a:pt x="179" y="247"/>
                </a:lnTo>
                <a:lnTo>
                  <a:pt x="172" y="248"/>
                </a:lnTo>
                <a:lnTo>
                  <a:pt x="167" y="249"/>
                </a:lnTo>
                <a:lnTo>
                  <a:pt x="163" y="251"/>
                </a:lnTo>
                <a:lnTo>
                  <a:pt x="161" y="249"/>
                </a:lnTo>
                <a:lnTo>
                  <a:pt x="157" y="248"/>
                </a:lnTo>
                <a:lnTo>
                  <a:pt x="154" y="247"/>
                </a:lnTo>
                <a:lnTo>
                  <a:pt x="124" y="215"/>
                </a:lnTo>
                <a:lnTo>
                  <a:pt x="121" y="212"/>
                </a:lnTo>
                <a:lnTo>
                  <a:pt x="120" y="210"/>
                </a:lnTo>
                <a:lnTo>
                  <a:pt x="120" y="206"/>
                </a:lnTo>
                <a:lnTo>
                  <a:pt x="121" y="203"/>
                </a:lnTo>
                <a:lnTo>
                  <a:pt x="122" y="197"/>
                </a:lnTo>
                <a:lnTo>
                  <a:pt x="124" y="192"/>
                </a:lnTo>
                <a:lnTo>
                  <a:pt x="124" y="185"/>
                </a:lnTo>
                <a:lnTo>
                  <a:pt x="122" y="174"/>
                </a:lnTo>
                <a:lnTo>
                  <a:pt x="121" y="168"/>
                </a:lnTo>
                <a:lnTo>
                  <a:pt x="121" y="165"/>
                </a:lnTo>
                <a:lnTo>
                  <a:pt x="121" y="162"/>
                </a:lnTo>
                <a:lnTo>
                  <a:pt x="122" y="158"/>
                </a:lnTo>
                <a:lnTo>
                  <a:pt x="124" y="156"/>
                </a:lnTo>
                <a:lnTo>
                  <a:pt x="156" y="123"/>
                </a:lnTo>
                <a:lnTo>
                  <a:pt x="158" y="122"/>
                </a:lnTo>
                <a:lnTo>
                  <a:pt x="162" y="121"/>
                </a:lnTo>
                <a:lnTo>
                  <a:pt x="165" y="121"/>
                </a:lnTo>
                <a:lnTo>
                  <a:pt x="169" y="121"/>
                </a:lnTo>
                <a:lnTo>
                  <a:pt x="174" y="122"/>
                </a:lnTo>
                <a:lnTo>
                  <a:pt x="185" y="123"/>
                </a:lnTo>
                <a:lnTo>
                  <a:pt x="197" y="122"/>
                </a:lnTo>
                <a:lnTo>
                  <a:pt x="208" y="118"/>
                </a:lnTo>
                <a:lnTo>
                  <a:pt x="219" y="113"/>
                </a:lnTo>
                <a:lnTo>
                  <a:pt x="229" y="105"/>
                </a:lnTo>
                <a:lnTo>
                  <a:pt x="235" y="96"/>
                </a:lnTo>
                <a:lnTo>
                  <a:pt x="242" y="86"/>
                </a:lnTo>
                <a:lnTo>
                  <a:pt x="246" y="75"/>
                </a:lnTo>
                <a:lnTo>
                  <a:pt x="247" y="62"/>
                </a:lnTo>
                <a:lnTo>
                  <a:pt x="246" y="49"/>
                </a:lnTo>
                <a:lnTo>
                  <a:pt x="242" y="37"/>
                </a:lnTo>
                <a:lnTo>
                  <a:pt x="235" y="27"/>
                </a:lnTo>
                <a:lnTo>
                  <a:pt x="229" y="18"/>
                </a:lnTo>
                <a:lnTo>
                  <a:pt x="219" y="10"/>
                </a:lnTo>
                <a:lnTo>
                  <a:pt x="208" y="5"/>
                </a:lnTo>
                <a:lnTo>
                  <a:pt x="197" y="1"/>
                </a:lnTo>
                <a:lnTo>
                  <a:pt x="185" y="0"/>
                </a:lnTo>
                <a:lnTo>
                  <a:pt x="172" y="1"/>
                </a:lnTo>
                <a:lnTo>
                  <a:pt x="161" y="5"/>
                </a:lnTo>
                <a:lnTo>
                  <a:pt x="151" y="10"/>
                </a:lnTo>
                <a:lnTo>
                  <a:pt x="142" y="18"/>
                </a:lnTo>
                <a:lnTo>
                  <a:pt x="134" y="27"/>
                </a:lnTo>
                <a:lnTo>
                  <a:pt x="127" y="37"/>
                </a:lnTo>
                <a:lnTo>
                  <a:pt x="125" y="49"/>
                </a:lnTo>
                <a:lnTo>
                  <a:pt x="124" y="62"/>
                </a:lnTo>
                <a:lnTo>
                  <a:pt x="124" y="68"/>
                </a:lnTo>
                <a:lnTo>
                  <a:pt x="125" y="73"/>
                </a:lnTo>
                <a:lnTo>
                  <a:pt x="126" y="80"/>
                </a:lnTo>
                <a:lnTo>
                  <a:pt x="126" y="82"/>
                </a:lnTo>
                <a:lnTo>
                  <a:pt x="126" y="86"/>
                </a:lnTo>
                <a:lnTo>
                  <a:pt x="125" y="89"/>
                </a:lnTo>
                <a:lnTo>
                  <a:pt x="124" y="91"/>
                </a:lnTo>
                <a:lnTo>
                  <a:pt x="91" y="123"/>
                </a:lnTo>
                <a:lnTo>
                  <a:pt x="89" y="125"/>
                </a:lnTo>
                <a:lnTo>
                  <a:pt x="86" y="126"/>
                </a:lnTo>
                <a:lnTo>
                  <a:pt x="82" y="126"/>
                </a:lnTo>
                <a:lnTo>
                  <a:pt x="80" y="126"/>
                </a:lnTo>
                <a:lnTo>
                  <a:pt x="73" y="125"/>
                </a:lnTo>
                <a:lnTo>
                  <a:pt x="68" y="123"/>
                </a:lnTo>
                <a:lnTo>
                  <a:pt x="62" y="123"/>
                </a:lnTo>
                <a:lnTo>
                  <a:pt x="49" y="125"/>
                </a:lnTo>
                <a:lnTo>
                  <a:pt x="37" y="129"/>
                </a:lnTo>
                <a:lnTo>
                  <a:pt x="27" y="134"/>
                </a:lnTo>
                <a:lnTo>
                  <a:pt x="18" y="141"/>
                </a:lnTo>
                <a:lnTo>
                  <a:pt x="10" y="150"/>
                </a:lnTo>
                <a:lnTo>
                  <a:pt x="5" y="161"/>
                </a:lnTo>
                <a:lnTo>
                  <a:pt x="1" y="172"/>
                </a:lnTo>
                <a:lnTo>
                  <a:pt x="0" y="185"/>
                </a:lnTo>
                <a:lnTo>
                  <a:pt x="1" y="197"/>
                </a:lnTo>
                <a:lnTo>
                  <a:pt x="5" y="208"/>
                </a:lnTo>
                <a:lnTo>
                  <a:pt x="10" y="220"/>
                </a:lnTo>
                <a:lnTo>
                  <a:pt x="18" y="229"/>
                </a:lnTo>
                <a:lnTo>
                  <a:pt x="27" y="235"/>
                </a:lnTo>
                <a:lnTo>
                  <a:pt x="37" y="242"/>
                </a:lnTo>
                <a:lnTo>
                  <a:pt x="49" y="246"/>
                </a:lnTo>
                <a:lnTo>
                  <a:pt x="62" y="247"/>
                </a:lnTo>
                <a:lnTo>
                  <a:pt x="72" y="246"/>
                </a:lnTo>
                <a:lnTo>
                  <a:pt x="77" y="244"/>
                </a:lnTo>
                <a:lnTo>
                  <a:pt x="81" y="244"/>
                </a:lnTo>
                <a:lnTo>
                  <a:pt x="84" y="244"/>
                </a:lnTo>
                <a:lnTo>
                  <a:pt x="88" y="246"/>
                </a:lnTo>
                <a:lnTo>
                  <a:pt x="90" y="247"/>
                </a:lnTo>
                <a:lnTo>
                  <a:pt x="122" y="280"/>
                </a:lnTo>
                <a:lnTo>
                  <a:pt x="125" y="283"/>
                </a:lnTo>
                <a:lnTo>
                  <a:pt x="126" y="285"/>
                </a:lnTo>
                <a:lnTo>
                  <a:pt x="126" y="289"/>
                </a:lnTo>
                <a:lnTo>
                  <a:pt x="126" y="292"/>
                </a:lnTo>
                <a:lnTo>
                  <a:pt x="125" y="297"/>
                </a:lnTo>
                <a:lnTo>
                  <a:pt x="124" y="309"/>
                </a:lnTo>
                <a:lnTo>
                  <a:pt x="125" y="321"/>
                </a:lnTo>
                <a:lnTo>
                  <a:pt x="127" y="333"/>
                </a:lnTo>
                <a:lnTo>
                  <a:pt x="134" y="343"/>
                </a:lnTo>
                <a:lnTo>
                  <a:pt x="142" y="352"/>
                </a:lnTo>
                <a:lnTo>
                  <a:pt x="151" y="360"/>
                </a:lnTo>
                <a:lnTo>
                  <a:pt x="161" y="365"/>
                </a:lnTo>
                <a:lnTo>
                  <a:pt x="172" y="369"/>
                </a:lnTo>
                <a:lnTo>
                  <a:pt x="185" y="370"/>
                </a:lnTo>
                <a:lnTo>
                  <a:pt x="197" y="369"/>
                </a:lnTo>
                <a:lnTo>
                  <a:pt x="208" y="365"/>
                </a:lnTo>
                <a:lnTo>
                  <a:pt x="219" y="360"/>
                </a:lnTo>
                <a:lnTo>
                  <a:pt x="229" y="352"/>
                </a:lnTo>
                <a:lnTo>
                  <a:pt x="235" y="343"/>
                </a:lnTo>
                <a:lnTo>
                  <a:pt x="242" y="333"/>
                </a:lnTo>
                <a:lnTo>
                  <a:pt x="246" y="321"/>
                </a:lnTo>
                <a:lnTo>
                  <a:pt x="247" y="309"/>
                </a:lnTo>
                <a:lnTo>
                  <a:pt x="246" y="296"/>
                </a:lnTo>
                <a:lnTo>
                  <a:pt x="242" y="284"/>
                </a:lnTo>
                <a:lnTo>
                  <a:pt x="235" y="274"/>
                </a:lnTo>
                <a:lnTo>
                  <a:pt x="229" y="265"/>
                </a:lnTo>
                <a:lnTo>
                  <a:pt x="219" y="257"/>
                </a:lnTo>
                <a:lnTo>
                  <a:pt x="208" y="252"/>
                </a:lnTo>
                <a:lnTo>
                  <a:pt x="197" y="248"/>
                </a:lnTo>
                <a:lnTo>
                  <a:pt x="185" y="2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640000" rIns="576000" bIns="0"/>
          <a:lstStyle/>
          <a:p>
            <a:pPr algn="ctr"/>
            <a:endParaRPr lang="zh-CN" altLang="zh-CN" sz="3200" dirty="0">
              <a:solidFill>
                <a:srgbClr val="120049"/>
              </a:solidFill>
              <a:cs typeface="+mn-ea"/>
              <a:sym typeface="+mn-lt"/>
            </a:endParaRPr>
          </a:p>
        </p:txBody>
      </p:sp>
      <p:grpSp>
        <p:nvGrpSpPr>
          <p:cNvPr id="8213" name="组合 82"/>
          <p:cNvGrpSpPr/>
          <p:nvPr/>
        </p:nvGrpSpPr>
        <p:grpSpPr bwMode="auto">
          <a:xfrm>
            <a:off x="2766971" y="2731318"/>
            <a:ext cx="661204" cy="413424"/>
            <a:chOff x="0" y="0"/>
            <a:chExt cx="533400" cy="333375"/>
          </a:xfrm>
          <a:solidFill>
            <a:schemeClr val="bg1"/>
          </a:solidFill>
        </p:grpSpPr>
        <p:sp>
          <p:nvSpPr>
            <p:cNvPr id="8214" name="Freeform 1085"/>
            <p:cNvSpPr>
              <a:spLocks noChangeArrowheads="1"/>
            </p:cNvSpPr>
            <p:nvPr/>
          </p:nvSpPr>
          <p:spPr bwMode="auto">
            <a:xfrm>
              <a:off x="0" y="92075"/>
              <a:ext cx="192088" cy="241300"/>
            </a:xfrm>
            <a:custGeom>
              <a:avLst/>
              <a:gdLst>
                <a:gd name="T0" fmla="*/ 2147483646 w 132"/>
                <a:gd name="T1" fmla="*/ 2147483646 h 166"/>
                <a:gd name="T2" fmla="*/ 2147483646 w 132"/>
                <a:gd name="T3" fmla="*/ 2147483646 h 166"/>
                <a:gd name="T4" fmla="*/ 2147483646 w 132"/>
                <a:gd name="T5" fmla="*/ 2147483646 h 166"/>
                <a:gd name="T6" fmla="*/ 2147483646 w 132"/>
                <a:gd name="T7" fmla="*/ 2147483646 h 166"/>
                <a:gd name="T8" fmla="*/ 2147483646 w 132"/>
                <a:gd name="T9" fmla="*/ 2147483646 h 166"/>
                <a:gd name="T10" fmla="*/ 2147483646 w 132"/>
                <a:gd name="T11" fmla="*/ 2147483646 h 166"/>
                <a:gd name="T12" fmla="*/ 2147483646 w 132"/>
                <a:gd name="T13" fmla="*/ 2147483646 h 166"/>
                <a:gd name="T14" fmla="*/ 2147483646 w 132"/>
                <a:gd name="T15" fmla="*/ 2147483646 h 166"/>
                <a:gd name="T16" fmla="*/ 2147483646 w 132"/>
                <a:gd name="T17" fmla="*/ 2147483646 h 166"/>
                <a:gd name="T18" fmla="*/ 2147483646 w 132"/>
                <a:gd name="T19" fmla="*/ 2147483646 h 166"/>
                <a:gd name="T20" fmla="*/ 2147483646 w 132"/>
                <a:gd name="T21" fmla="*/ 2147483646 h 166"/>
                <a:gd name="T22" fmla="*/ 2147483646 w 132"/>
                <a:gd name="T23" fmla="*/ 2147483646 h 166"/>
                <a:gd name="T24" fmla="*/ 2147483646 w 132"/>
                <a:gd name="T25" fmla="*/ 2147483646 h 166"/>
                <a:gd name="T26" fmla="*/ 2147483646 w 132"/>
                <a:gd name="T27" fmla="*/ 2147483646 h 166"/>
                <a:gd name="T28" fmla="*/ 2147483646 w 132"/>
                <a:gd name="T29" fmla="*/ 0 h 166"/>
                <a:gd name="T30" fmla="*/ 2147483646 w 132"/>
                <a:gd name="T31" fmla="*/ 2147483646 h 166"/>
                <a:gd name="T32" fmla="*/ 2147483646 w 132"/>
                <a:gd name="T33" fmla="*/ 2147483646 h 166"/>
                <a:gd name="T34" fmla="*/ 2147483646 w 132"/>
                <a:gd name="T35" fmla="*/ 2147483646 h 166"/>
                <a:gd name="T36" fmla="*/ 2147483646 w 132"/>
                <a:gd name="T37" fmla="*/ 2147483646 h 166"/>
                <a:gd name="T38" fmla="*/ 2147483646 w 132"/>
                <a:gd name="T39" fmla="*/ 2147483646 h 166"/>
                <a:gd name="T40" fmla="*/ 2147483646 w 132"/>
                <a:gd name="T41" fmla="*/ 2147483646 h 166"/>
                <a:gd name="T42" fmla="*/ 2147483646 w 132"/>
                <a:gd name="T43" fmla="*/ 2147483646 h 166"/>
                <a:gd name="T44" fmla="*/ 2147483646 w 132"/>
                <a:gd name="T45" fmla="*/ 2147483646 h 166"/>
                <a:gd name="T46" fmla="*/ 2147483646 w 132"/>
                <a:gd name="T47" fmla="*/ 2147483646 h 166"/>
                <a:gd name="T48" fmla="*/ 2147483646 w 132"/>
                <a:gd name="T49" fmla="*/ 2147483646 h 166"/>
                <a:gd name="T50" fmla="*/ 2147483646 w 132"/>
                <a:gd name="T51" fmla="*/ 2147483646 h 166"/>
                <a:gd name="T52" fmla="*/ 2147483646 w 132"/>
                <a:gd name="T53" fmla="*/ 2147483646 h 166"/>
                <a:gd name="T54" fmla="*/ 2147483646 w 132"/>
                <a:gd name="T55" fmla="*/ 2147483646 h 166"/>
                <a:gd name="T56" fmla="*/ 2147483646 w 132"/>
                <a:gd name="T57" fmla="*/ 2147483646 h 166"/>
                <a:gd name="T58" fmla="*/ 0 w 132"/>
                <a:gd name="T59" fmla="*/ 2147483646 h 166"/>
                <a:gd name="T60" fmla="*/ 0 w 132"/>
                <a:gd name="T61" fmla="*/ 2147483646 h 166"/>
                <a:gd name="T62" fmla="*/ 2147483646 w 132"/>
                <a:gd name="T63" fmla="*/ 2147483646 h 1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2"/>
                <a:gd name="T97" fmla="*/ 0 h 166"/>
                <a:gd name="T98" fmla="*/ 132 w 132"/>
                <a:gd name="T99" fmla="*/ 166 h 1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2" h="166">
                  <a:moveTo>
                    <a:pt x="86" y="139"/>
                  </a:moveTo>
                  <a:lnTo>
                    <a:pt x="86" y="139"/>
                  </a:lnTo>
                  <a:lnTo>
                    <a:pt x="86" y="132"/>
                  </a:lnTo>
                  <a:lnTo>
                    <a:pt x="88" y="127"/>
                  </a:lnTo>
                  <a:lnTo>
                    <a:pt x="90" y="122"/>
                  </a:lnTo>
                  <a:lnTo>
                    <a:pt x="94" y="117"/>
                  </a:lnTo>
                  <a:lnTo>
                    <a:pt x="99" y="110"/>
                  </a:lnTo>
                  <a:lnTo>
                    <a:pt x="106" y="104"/>
                  </a:lnTo>
                  <a:lnTo>
                    <a:pt x="115" y="98"/>
                  </a:lnTo>
                  <a:lnTo>
                    <a:pt x="123" y="86"/>
                  </a:lnTo>
                  <a:lnTo>
                    <a:pt x="130" y="71"/>
                  </a:lnTo>
                  <a:lnTo>
                    <a:pt x="131" y="65"/>
                  </a:lnTo>
                  <a:lnTo>
                    <a:pt x="131" y="60"/>
                  </a:lnTo>
                  <a:lnTo>
                    <a:pt x="131" y="47"/>
                  </a:lnTo>
                  <a:lnTo>
                    <a:pt x="132" y="36"/>
                  </a:lnTo>
                  <a:lnTo>
                    <a:pt x="132" y="29"/>
                  </a:lnTo>
                  <a:lnTo>
                    <a:pt x="131" y="24"/>
                  </a:lnTo>
                  <a:lnTo>
                    <a:pt x="128" y="18"/>
                  </a:lnTo>
                  <a:lnTo>
                    <a:pt x="126" y="13"/>
                  </a:lnTo>
                  <a:lnTo>
                    <a:pt x="122" y="8"/>
                  </a:lnTo>
                  <a:lnTo>
                    <a:pt x="117" y="5"/>
                  </a:lnTo>
                  <a:lnTo>
                    <a:pt x="112" y="2"/>
                  </a:lnTo>
                  <a:lnTo>
                    <a:pt x="106" y="1"/>
                  </a:lnTo>
                  <a:lnTo>
                    <a:pt x="95" y="0"/>
                  </a:lnTo>
                  <a:lnTo>
                    <a:pt x="83" y="1"/>
                  </a:lnTo>
                  <a:lnTo>
                    <a:pt x="78" y="2"/>
                  </a:lnTo>
                  <a:lnTo>
                    <a:pt x="73" y="5"/>
                  </a:lnTo>
                  <a:lnTo>
                    <a:pt x="68" y="8"/>
                  </a:lnTo>
                  <a:lnTo>
                    <a:pt x="64" y="13"/>
                  </a:lnTo>
                  <a:lnTo>
                    <a:pt x="61" y="18"/>
                  </a:lnTo>
                  <a:lnTo>
                    <a:pt x="59" y="24"/>
                  </a:lnTo>
                  <a:lnTo>
                    <a:pt x="58" y="29"/>
                  </a:lnTo>
                  <a:lnTo>
                    <a:pt x="58" y="36"/>
                  </a:lnTo>
                  <a:lnTo>
                    <a:pt x="59" y="47"/>
                  </a:lnTo>
                  <a:lnTo>
                    <a:pt x="59" y="60"/>
                  </a:lnTo>
                  <a:lnTo>
                    <a:pt x="59" y="65"/>
                  </a:lnTo>
                  <a:lnTo>
                    <a:pt x="60" y="71"/>
                  </a:lnTo>
                  <a:lnTo>
                    <a:pt x="68" y="89"/>
                  </a:lnTo>
                  <a:lnTo>
                    <a:pt x="73" y="95"/>
                  </a:lnTo>
                  <a:lnTo>
                    <a:pt x="77" y="101"/>
                  </a:lnTo>
                  <a:lnTo>
                    <a:pt x="68" y="104"/>
                  </a:lnTo>
                  <a:lnTo>
                    <a:pt x="60" y="107"/>
                  </a:lnTo>
                  <a:lnTo>
                    <a:pt x="45" y="113"/>
                  </a:lnTo>
                  <a:lnTo>
                    <a:pt x="24" y="125"/>
                  </a:lnTo>
                  <a:lnTo>
                    <a:pt x="15" y="128"/>
                  </a:lnTo>
                  <a:lnTo>
                    <a:pt x="10" y="132"/>
                  </a:lnTo>
                  <a:lnTo>
                    <a:pt x="6" y="136"/>
                  </a:lnTo>
                  <a:lnTo>
                    <a:pt x="2" y="139"/>
                  </a:lnTo>
                  <a:lnTo>
                    <a:pt x="0" y="144"/>
                  </a:lnTo>
                  <a:lnTo>
                    <a:pt x="0" y="146"/>
                  </a:lnTo>
                  <a:lnTo>
                    <a:pt x="0" y="166"/>
                  </a:lnTo>
                  <a:lnTo>
                    <a:pt x="86" y="166"/>
                  </a:lnTo>
                  <a:lnTo>
                    <a:pt x="86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prstDash val="sysDot"/>
                  <a:bevel/>
                </a14:hiddenLine>
              </a:ext>
            </a:extLst>
          </p:spPr>
          <p:txBody>
            <a:bodyPr lIns="0" tIns="640000" rIns="576000" bIns="0"/>
            <a:lstStyle/>
            <a:p>
              <a:pPr algn="ctr"/>
              <a:endParaRPr lang="zh-CN" altLang="zh-CN" sz="3200" dirty="0">
                <a:solidFill>
                  <a:srgbClr val="120049"/>
                </a:solidFill>
                <a:cs typeface="+mn-ea"/>
                <a:sym typeface="+mn-lt"/>
              </a:endParaRPr>
            </a:p>
          </p:txBody>
        </p:sp>
        <p:sp>
          <p:nvSpPr>
            <p:cNvPr id="8215" name="Freeform 1086"/>
            <p:cNvSpPr>
              <a:spLocks noChangeArrowheads="1"/>
            </p:cNvSpPr>
            <p:nvPr/>
          </p:nvSpPr>
          <p:spPr bwMode="auto">
            <a:xfrm>
              <a:off x="152400" y="0"/>
              <a:ext cx="381000" cy="333375"/>
            </a:xfrm>
            <a:custGeom>
              <a:avLst/>
              <a:gdLst>
                <a:gd name="T0" fmla="*/ 2147483646 w 261"/>
                <a:gd name="T1" fmla="*/ 2147483646 h 229"/>
                <a:gd name="T2" fmla="*/ 2147483646 w 261"/>
                <a:gd name="T3" fmla="*/ 2147483646 h 229"/>
                <a:gd name="T4" fmla="*/ 2147483646 w 261"/>
                <a:gd name="T5" fmla="*/ 2147483646 h 229"/>
                <a:gd name="T6" fmla="*/ 2147483646 w 261"/>
                <a:gd name="T7" fmla="*/ 2147483646 h 229"/>
                <a:gd name="T8" fmla="*/ 2147483646 w 261"/>
                <a:gd name="T9" fmla="*/ 2147483646 h 229"/>
                <a:gd name="T10" fmla="*/ 2147483646 w 261"/>
                <a:gd name="T11" fmla="*/ 2147483646 h 229"/>
                <a:gd name="T12" fmla="*/ 2147483646 w 261"/>
                <a:gd name="T13" fmla="*/ 2147483646 h 229"/>
                <a:gd name="T14" fmla="*/ 2147483646 w 261"/>
                <a:gd name="T15" fmla="*/ 2147483646 h 229"/>
                <a:gd name="T16" fmla="*/ 2147483646 w 261"/>
                <a:gd name="T17" fmla="*/ 2147483646 h 229"/>
                <a:gd name="T18" fmla="*/ 2147483646 w 261"/>
                <a:gd name="T19" fmla="*/ 2147483646 h 229"/>
                <a:gd name="T20" fmla="*/ 2147483646 w 261"/>
                <a:gd name="T21" fmla="*/ 2147483646 h 229"/>
                <a:gd name="T22" fmla="*/ 2147483646 w 261"/>
                <a:gd name="T23" fmla="*/ 2147483646 h 229"/>
                <a:gd name="T24" fmla="*/ 2147483646 w 261"/>
                <a:gd name="T25" fmla="*/ 2147483646 h 229"/>
                <a:gd name="T26" fmla="*/ 2147483646 w 261"/>
                <a:gd name="T27" fmla="*/ 0 h 229"/>
                <a:gd name="T28" fmla="*/ 2147483646 w 261"/>
                <a:gd name="T29" fmla="*/ 0 h 229"/>
                <a:gd name="T30" fmla="*/ 2147483646 w 261"/>
                <a:gd name="T31" fmla="*/ 2147483646 h 229"/>
                <a:gd name="T32" fmla="*/ 2147483646 w 261"/>
                <a:gd name="T33" fmla="*/ 2147483646 h 229"/>
                <a:gd name="T34" fmla="*/ 2147483646 w 261"/>
                <a:gd name="T35" fmla="*/ 2147483646 h 229"/>
                <a:gd name="T36" fmla="*/ 2147483646 w 261"/>
                <a:gd name="T37" fmla="*/ 2147483646 h 229"/>
                <a:gd name="T38" fmla="*/ 2147483646 w 261"/>
                <a:gd name="T39" fmla="*/ 2147483646 h 229"/>
                <a:gd name="T40" fmla="*/ 2147483646 w 261"/>
                <a:gd name="T41" fmla="*/ 2147483646 h 229"/>
                <a:gd name="T42" fmla="*/ 2147483646 w 261"/>
                <a:gd name="T43" fmla="*/ 2147483646 h 229"/>
                <a:gd name="T44" fmla="*/ 2147483646 w 261"/>
                <a:gd name="T45" fmla="*/ 2147483646 h 229"/>
                <a:gd name="T46" fmla="*/ 2147483646 w 261"/>
                <a:gd name="T47" fmla="*/ 2147483646 h 229"/>
                <a:gd name="T48" fmla="*/ 2147483646 w 261"/>
                <a:gd name="T49" fmla="*/ 2147483646 h 229"/>
                <a:gd name="T50" fmla="*/ 2147483646 w 261"/>
                <a:gd name="T51" fmla="*/ 2147483646 h 229"/>
                <a:gd name="T52" fmla="*/ 2147483646 w 261"/>
                <a:gd name="T53" fmla="*/ 2147483646 h 229"/>
                <a:gd name="T54" fmla="*/ 2147483646 w 261"/>
                <a:gd name="T55" fmla="*/ 2147483646 h 229"/>
                <a:gd name="T56" fmla="*/ 2147483646 w 261"/>
                <a:gd name="T57" fmla="*/ 2147483646 h 229"/>
                <a:gd name="T58" fmla="*/ 2147483646 w 261"/>
                <a:gd name="T59" fmla="*/ 2147483646 h 229"/>
                <a:gd name="T60" fmla="*/ 0 w 261"/>
                <a:gd name="T61" fmla="*/ 2147483646 h 229"/>
                <a:gd name="T62" fmla="*/ 2147483646 w 261"/>
                <a:gd name="T63" fmla="*/ 2147483646 h 229"/>
                <a:gd name="T64" fmla="*/ 2147483646 w 261"/>
                <a:gd name="T65" fmla="*/ 2147483646 h 229"/>
                <a:gd name="T66" fmla="*/ 2147483646 w 261"/>
                <a:gd name="T67" fmla="*/ 2147483646 h 229"/>
                <a:gd name="T68" fmla="*/ 2147483646 w 261"/>
                <a:gd name="T69" fmla="*/ 2147483646 h 229"/>
                <a:gd name="T70" fmla="*/ 2147483646 w 261"/>
                <a:gd name="T71" fmla="*/ 2147483646 h 2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61"/>
                <a:gd name="T109" fmla="*/ 0 h 229"/>
                <a:gd name="T110" fmla="*/ 261 w 261"/>
                <a:gd name="T111" fmla="*/ 229 h 2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61" h="229">
                  <a:moveTo>
                    <a:pt x="229" y="172"/>
                  </a:moveTo>
                  <a:lnTo>
                    <a:pt x="229" y="172"/>
                  </a:lnTo>
                  <a:lnTo>
                    <a:pt x="215" y="164"/>
                  </a:lnTo>
                  <a:lnTo>
                    <a:pt x="200" y="155"/>
                  </a:lnTo>
                  <a:lnTo>
                    <a:pt x="179" y="146"/>
                  </a:lnTo>
                  <a:lnTo>
                    <a:pt x="168" y="143"/>
                  </a:lnTo>
                  <a:lnTo>
                    <a:pt x="155" y="140"/>
                  </a:lnTo>
                  <a:lnTo>
                    <a:pt x="161" y="132"/>
                  </a:lnTo>
                  <a:lnTo>
                    <a:pt x="168" y="122"/>
                  </a:lnTo>
                  <a:lnTo>
                    <a:pt x="178" y="98"/>
                  </a:lnTo>
                  <a:lnTo>
                    <a:pt x="180" y="91"/>
                  </a:lnTo>
                  <a:lnTo>
                    <a:pt x="180" y="83"/>
                  </a:lnTo>
                  <a:lnTo>
                    <a:pt x="180" y="67"/>
                  </a:lnTo>
                  <a:lnTo>
                    <a:pt x="182" y="50"/>
                  </a:lnTo>
                  <a:lnTo>
                    <a:pt x="182" y="42"/>
                  </a:lnTo>
                  <a:lnTo>
                    <a:pt x="180" y="35"/>
                  </a:lnTo>
                  <a:lnTo>
                    <a:pt x="177" y="26"/>
                  </a:lnTo>
                  <a:lnTo>
                    <a:pt x="173" y="18"/>
                  </a:lnTo>
                  <a:lnTo>
                    <a:pt x="168" y="11"/>
                  </a:lnTo>
                  <a:lnTo>
                    <a:pt x="161" y="8"/>
                  </a:lnTo>
                  <a:lnTo>
                    <a:pt x="155" y="4"/>
                  </a:lnTo>
                  <a:lnTo>
                    <a:pt x="147" y="1"/>
                  </a:lnTo>
                  <a:lnTo>
                    <a:pt x="139" y="0"/>
                  </a:lnTo>
                  <a:lnTo>
                    <a:pt x="130" y="0"/>
                  </a:lnTo>
                  <a:lnTo>
                    <a:pt x="123" y="0"/>
                  </a:lnTo>
                  <a:lnTo>
                    <a:pt x="115" y="1"/>
                  </a:lnTo>
                  <a:lnTo>
                    <a:pt x="107" y="4"/>
                  </a:lnTo>
                  <a:lnTo>
                    <a:pt x="101" y="8"/>
                  </a:lnTo>
                  <a:lnTo>
                    <a:pt x="94" y="11"/>
                  </a:lnTo>
                  <a:lnTo>
                    <a:pt x="89" y="18"/>
                  </a:lnTo>
                  <a:lnTo>
                    <a:pt x="84" y="26"/>
                  </a:lnTo>
                  <a:lnTo>
                    <a:pt x="81" y="35"/>
                  </a:lnTo>
                  <a:lnTo>
                    <a:pt x="80" y="42"/>
                  </a:lnTo>
                  <a:lnTo>
                    <a:pt x="80" y="50"/>
                  </a:lnTo>
                  <a:lnTo>
                    <a:pt x="80" y="67"/>
                  </a:lnTo>
                  <a:lnTo>
                    <a:pt x="80" y="83"/>
                  </a:lnTo>
                  <a:lnTo>
                    <a:pt x="81" y="91"/>
                  </a:lnTo>
                  <a:lnTo>
                    <a:pt x="84" y="98"/>
                  </a:lnTo>
                  <a:lnTo>
                    <a:pt x="94" y="122"/>
                  </a:lnTo>
                  <a:lnTo>
                    <a:pt x="99" y="132"/>
                  </a:lnTo>
                  <a:lnTo>
                    <a:pt x="106" y="140"/>
                  </a:lnTo>
                  <a:lnTo>
                    <a:pt x="94" y="143"/>
                  </a:lnTo>
                  <a:lnTo>
                    <a:pt x="83" y="146"/>
                  </a:lnTo>
                  <a:lnTo>
                    <a:pt x="62" y="155"/>
                  </a:lnTo>
                  <a:lnTo>
                    <a:pt x="45" y="164"/>
                  </a:lnTo>
                  <a:lnTo>
                    <a:pt x="33" y="172"/>
                  </a:lnTo>
                  <a:lnTo>
                    <a:pt x="22" y="177"/>
                  </a:lnTo>
                  <a:lnTo>
                    <a:pt x="13" y="182"/>
                  </a:lnTo>
                  <a:lnTo>
                    <a:pt x="8" y="188"/>
                  </a:lnTo>
                  <a:lnTo>
                    <a:pt x="4" y="193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0" y="229"/>
                  </a:lnTo>
                  <a:lnTo>
                    <a:pt x="261" y="229"/>
                  </a:lnTo>
                  <a:lnTo>
                    <a:pt x="261" y="202"/>
                  </a:lnTo>
                  <a:lnTo>
                    <a:pt x="261" y="199"/>
                  </a:lnTo>
                  <a:lnTo>
                    <a:pt x="258" y="193"/>
                  </a:lnTo>
                  <a:lnTo>
                    <a:pt x="254" y="188"/>
                  </a:lnTo>
                  <a:lnTo>
                    <a:pt x="249" y="182"/>
                  </a:lnTo>
                  <a:lnTo>
                    <a:pt x="240" y="177"/>
                  </a:lnTo>
                  <a:lnTo>
                    <a:pt x="229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prstDash val="sysDot"/>
                  <a:bevel/>
                </a14:hiddenLine>
              </a:ext>
            </a:extLst>
          </p:spPr>
          <p:txBody>
            <a:bodyPr lIns="0" tIns="640000" rIns="576000" bIns="0"/>
            <a:lstStyle/>
            <a:p>
              <a:pPr algn="ctr"/>
              <a:endParaRPr lang="zh-CN" altLang="zh-CN" sz="3200" dirty="0">
                <a:solidFill>
                  <a:srgbClr val="12004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219" name="Freeform 17"/>
          <p:cNvSpPr>
            <a:spLocks noEditPoints="1" noChangeArrowheads="1"/>
          </p:cNvSpPr>
          <p:nvPr/>
        </p:nvSpPr>
        <p:spPr bwMode="auto">
          <a:xfrm>
            <a:off x="2816291" y="5299192"/>
            <a:ext cx="558296" cy="366829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9"/>
              <a:gd name="T100" fmla="*/ 0 h 65"/>
              <a:gd name="T101" fmla="*/ 99 w 99"/>
              <a:gd name="T102" fmla="*/ 65 h 6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640000" rIns="576000" bIns="0"/>
          <a:lstStyle/>
          <a:p>
            <a:pPr algn="ctr"/>
            <a:endParaRPr lang="zh-CN" altLang="zh-CN" sz="3200" dirty="0">
              <a:solidFill>
                <a:srgbClr val="120049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第三节 高校体育的地位与目标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2135" y="1015365"/>
            <a:ext cx="59683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一、现代化的高校体育教育精英理念</a:t>
            </a:r>
            <a:endParaRPr lang="zh-CN" altLang="en-US" sz="2000" b="1" spc="2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60677" y="4244033"/>
            <a:ext cx="1553210" cy="335915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p>
            <a:pPr algn="l"/>
            <a:r>
              <a:rPr lang="zh-CN" altLang="en-US" sz="1600" b="1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（一）价值观</a:t>
            </a:r>
            <a:endParaRPr lang="zh-CN" altLang="en-US" sz="1600" b="1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738630" y="4771390"/>
            <a:ext cx="2484000" cy="928370"/>
          </a:xfrm>
          <a:prstGeom prst="rect">
            <a:avLst/>
          </a:prstGeom>
        </p:spPr>
        <p:txBody>
          <a:bodyPr wrap="square" lIns="91408" tIns="45705" rIns="91408" bIns="45705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价值观是一个涵盖教育价值、功能与目的的综合体，是定位高校体育教育的内在尺度。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05429" y="4244033"/>
            <a:ext cx="1553210" cy="335915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p>
            <a:pPr algn="l"/>
            <a:r>
              <a:rPr lang="zh-CN" altLang="en-US" sz="1600" b="1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（二）人才观</a:t>
            </a:r>
            <a:endParaRPr lang="zh-CN" altLang="en-US" sz="1600" b="1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83150" y="4771390"/>
            <a:ext cx="2484755" cy="928370"/>
          </a:xfrm>
          <a:prstGeom prst="rect">
            <a:avLst/>
          </a:prstGeom>
        </p:spPr>
        <p:txBody>
          <a:bodyPr wrap="square" lIns="91408" tIns="45705" rIns="91408" bIns="45705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高校体育教育精英理念的最终目的是培养“ 现代化的人”。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17188" y="4244033"/>
            <a:ext cx="1553210" cy="335915"/>
          </a:xfrm>
          <a:prstGeom prst="rect">
            <a:avLst/>
          </a:prstGeom>
        </p:spPr>
        <p:txBody>
          <a:bodyPr wrap="none" lIns="91408" tIns="45705" rIns="91408" bIns="45705">
            <a:spAutoFit/>
          </a:bodyPr>
          <a:p>
            <a:pPr algn="l"/>
            <a:r>
              <a:rPr lang="zh-CN" altLang="en-US" sz="1600" b="1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（三）质量观</a:t>
            </a:r>
            <a:endParaRPr lang="zh-CN" altLang="en-US" sz="1600" b="1" spc="2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95285" y="4771390"/>
            <a:ext cx="2483485" cy="928370"/>
          </a:xfrm>
          <a:prstGeom prst="rect">
            <a:avLst/>
          </a:prstGeom>
        </p:spPr>
        <p:txBody>
          <a:bodyPr wrap="square" lIns="91408" tIns="45705" rIns="91408" bIns="45705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质量观是决定高校体育教育质量的前提，是高校体育教育精英理念的内涵所在。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 rot="0">
            <a:off x="1973631" y="2379980"/>
            <a:ext cx="8038414" cy="1778635"/>
            <a:chOff x="1973776" y="2004122"/>
            <a:chExt cx="8038638" cy="1778444"/>
          </a:xfrm>
          <a:solidFill>
            <a:srgbClr val="295DAB"/>
          </a:solidFill>
        </p:grpSpPr>
        <p:sp>
          <p:nvSpPr>
            <p:cNvPr id="37" name="任意多边形 36"/>
            <p:cNvSpPr/>
            <p:nvPr/>
          </p:nvSpPr>
          <p:spPr>
            <a:xfrm rot="10800000">
              <a:off x="5287985" y="2004122"/>
              <a:ext cx="1608278" cy="1778444"/>
            </a:xfrm>
            <a:custGeom>
              <a:avLst/>
              <a:gdLst>
                <a:gd name="connsiteX0" fmla="*/ 804387 w 1608774"/>
                <a:gd name="connsiteY0" fmla="*/ 1778753 h 1778753"/>
                <a:gd name="connsiteX1" fmla="*/ 0 w 1608774"/>
                <a:gd name="connsiteY1" fmla="*/ 974366 h 1778753"/>
                <a:gd name="connsiteX2" fmla="*/ 642275 w 1608774"/>
                <a:gd name="connsiteY2" fmla="*/ 186321 h 1778753"/>
                <a:gd name="connsiteX3" fmla="*/ 701569 w 1608774"/>
                <a:gd name="connsiteY3" fmla="*/ 177272 h 1778753"/>
                <a:gd name="connsiteX4" fmla="*/ 804386 w 1608774"/>
                <a:gd name="connsiteY4" fmla="*/ 0 h 1778753"/>
                <a:gd name="connsiteX5" fmla="*/ 907204 w 1608774"/>
                <a:gd name="connsiteY5" fmla="*/ 177272 h 1778753"/>
                <a:gd name="connsiteX6" fmla="*/ 966499 w 1608774"/>
                <a:gd name="connsiteY6" fmla="*/ 186321 h 1778753"/>
                <a:gd name="connsiteX7" fmla="*/ 1608774 w 1608774"/>
                <a:gd name="connsiteY7" fmla="*/ 974366 h 1778753"/>
                <a:gd name="connsiteX8" fmla="*/ 804387 w 1608774"/>
                <a:gd name="connsiteY8" fmla="*/ 1778753 h 177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774" h="1778753">
                  <a:moveTo>
                    <a:pt x="804387" y="1778753"/>
                  </a:moveTo>
                  <a:cubicBezTo>
                    <a:pt x="360136" y="1778753"/>
                    <a:pt x="0" y="1418617"/>
                    <a:pt x="0" y="974366"/>
                  </a:cubicBezTo>
                  <a:cubicBezTo>
                    <a:pt x="0" y="585646"/>
                    <a:pt x="275729" y="261327"/>
                    <a:pt x="642275" y="186321"/>
                  </a:cubicBezTo>
                  <a:lnTo>
                    <a:pt x="701569" y="177272"/>
                  </a:lnTo>
                  <a:lnTo>
                    <a:pt x="804386" y="0"/>
                  </a:lnTo>
                  <a:lnTo>
                    <a:pt x="907204" y="177272"/>
                  </a:lnTo>
                  <a:lnTo>
                    <a:pt x="966499" y="186321"/>
                  </a:lnTo>
                  <a:cubicBezTo>
                    <a:pt x="1333045" y="261327"/>
                    <a:pt x="1608774" y="585646"/>
                    <a:pt x="1608774" y="974366"/>
                  </a:cubicBezTo>
                  <a:cubicBezTo>
                    <a:pt x="1608774" y="1418617"/>
                    <a:pt x="1248638" y="1778753"/>
                    <a:pt x="804387" y="1778753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61" tIns="60931" rIns="121861" bIns="60931" numCol="1" spcCol="0" rtlCol="0" fromWordArt="0" anchor="ctr" anchorCtr="0" forceAA="0" compatLnSpc="1">
              <a:noAutofit/>
            </a:bodyPr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094356" y="2115385"/>
              <a:ext cx="504014" cy="503946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p>
              <a:pPr algn="ctr"/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02</a:t>
              </a:r>
              <a:endPara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2167405" y="2004122"/>
              <a:ext cx="1608278" cy="1778444"/>
            </a:xfrm>
            <a:custGeom>
              <a:avLst/>
              <a:gdLst>
                <a:gd name="connsiteX0" fmla="*/ 804387 w 1608774"/>
                <a:gd name="connsiteY0" fmla="*/ 1778753 h 1778753"/>
                <a:gd name="connsiteX1" fmla="*/ 0 w 1608774"/>
                <a:gd name="connsiteY1" fmla="*/ 974366 h 1778753"/>
                <a:gd name="connsiteX2" fmla="*/ 642275 w 1608774"/>
                <a:gd name="connsiteY2" fmla="*/ 186321 h 1778753"/>
                <a:gd name="connsiteX3" fmla="*/ 701569 w 1608774"/>
                <a:gd name="connsiteY3" fmla="*/ 177272 h 1778753"/>
                <a:gd name="connsiteX4" fmla="*/ 804386 w 1608774"/>
                <a:gd name="connsiteY4" fmla="*/ 0 h 1778753"/>
                <a:gd name="connsiteX5" fmla="*/ 907204 w 1608774"/>
                <a:gd name="connsiteY5" fmla="*/ 177272 h 1778753"/>
                <a:gd name="connsiteX6" fmla="*/ 966499 w 1608774"/>
                <a:gd name="connsiteY6" fmla="*/ 186321 h 1778753"/>
                <a:gd name="connsiteX7" fmla="*/ 1608774 w 1608774"/>
                <a:gd name="connsiteY7" fmla="*/ 974366 h 1778753"/>
                <a:gd name="connsiteX8" fmla="*/ 804387 w 1608774"/>
                <a:gd name="connsiteY8" fmla="*/ 1778753 h 177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774" h="1778753">
                  <a:moveTo>
                    <a:pt x="804387" y="1778753"/>
                  </a:moveTo>
                  <a:cubicBezTo>
                    <a:pt x="360136" y="1778753"/>
                    <a:pt x="0" y="1418617"/>
                    <a:pt x="0" y="974366"/>
                  </a:cubicBezTo>
                  <a:cubicBezTo>
                    <a:pt x="0" y="585646"/>
                    <a:pt x="275729" y="261327"/>
                    <a:pt x="642275" y="186321"/>
                  </a:cubicBezTo>
                  <a:lnTo>
                    <a:pt x="701569" y="177272"/>
                  </a:lnTo>
                  <a:lnTo>
                    <a:pt x="804386" y="0"/>
                  </a:lnTo>
                  <a:lnTo>
                    <a:pt x="907204" y="177272"/>
                  </a:lnTo>
                  <a:lnTo>
                    <a:pt x="966499" y="186321"/>
                  </a:lnTo>
                  <a:cubicBezTo>
                    <a:pt x="1333045" y="261327"/>
                    <a:pt x="1608774" y="585646"/>
                    <a:pt x="1608774" y="974366"/>
                  </a:cubicBezTo>
                  <a:cubicBezTo>
                    <a:pt x="1608774" y="1418617"/>
                    <a:pt x="1248638" y="1778753"/>
                    <a:pt x="804387" y="177875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61" tIns="60931" rIns="121861" bIns="60931" numCol="1" spcCol="0" rtlCol="0" fromWordArt="0" anchor="ctr" anchorCtr="0" forceAA="0" compatLnSpc="1">
              <a:noAutofit/>
            </a:bodyPr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973776" y="2115385"/>
              <a:ext cx="504014" cy="503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p>
              <a:pPr algn="ctr"/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01</a:t>
              </a:r>
              <a:endPara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0800000">
              <a:off x="8404136" y="2004122"/>
              <a:ext cx="1608278" cy="1778444"/>
            </a:xfrm>
            <a:custGeom>
              <a:avLst/>
              <a:gdLst>
                <a:gd name="connsiteX0" fmla="*/ 804387 w 1608774"/>
                <a:gd name="connsiteY0" fmla="*/ 1778753 h 1778753"/>
                <a:gd name="connsiteX1" fmla="*/ 0 w 1608774"/>
                <a:gd name="connsiteY1" fmla="*/ 974366 h 1778753"/>
                <a:gd name="connsiteX2" fmla="*/ 642275 w 1608774"/>
                <a:gd name="connsiteY2" fmla="*/ 186321 h 1778753"/>
                <a:gd name="connsiteX3" fmla="*/ 701569 w 1608774"/>
                <a:gd name="connsiteY3" fmla="*/ 177272 h 1778753"/>
                <a:gd name="connsiteX4" fmla="*/ 804386 w 1608774"/>
                <a:gd name="connsiteY4" fmla="*/ 0 h 1778753"/>
                <a:gd name="connsiteX5" fmla="*/ 907204 w 1608774"/>
                <a:gd name="connsiteY5" fmla="*/ 177272 h 1778753"/>
                <a:gd name="connsiteX6" fmla="*/ 966499 w 1608774"/>
                <a:gd name="connsiteY6" fmla="*/ 186321 h 1778753"/>
                <a:gd name="connsiteX7" fmla="*/ 1608774 w 1608774"/>
                <a:gd name="connsiteY7" fmla="*/ 974366 h 1778753"/>
                <a:gd name="connsiteX8" fmla="*/ 804387 w 1608774"/>
                <a:gd name="connsiteY8" fmla="*/ 1778753 h 177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774" h="1778753">
                  <a:moveTo>
                    <a:pt x="804387" y="1778753"/>
                  </a:moveTo>
                  <a:cubicBezTo>
                    <a:pt x="360136" y="1778753"/>
                    <a:pt x="0" y="1418617"/>
                    <a:pt x="0" y="974366"/>
                  </a:cubicBezTo>
                  <a:cubicBezTo>
                    <a:pt x="0" y="585646"/>
                    <a:pt x="275729" y="261327"/>
                    <a:pt x="642275" y="186321"/>
                  </a:cubicBezTo>
                  <a:lnTo>
                    <a:pt x="701569" y="177272"/>
                  </a:lnTo>
                  <a:lnTo>
                    <a:pt x="804386" y="0"/>
                  </a:lnTo>
                  <a:lnTo>
                    <a:pt x="907204" y="177272"/>
                  </a:lnTo>
                  <a:lnTo>
                    <a:pt x="966499" y="186321"/>
                  </a:lnTo>
                  <a:cubicBezTo>
                    <a:pt x="1333045" y="261327"/>
                    <a:pt x="1608774" y="585646"/>
                    <a:pt x="1608774" y="974366"/>
                  </a:cubicBezTo>
                  <a:cubicBezTo>
                    <a:pt x="1608774" y="1418617"/>
                    <a:pt x="1248638" y="1778753"/>
                    <a:pt x="804387" y="177875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61" tIns="60931" rIns="121861" bIns="60931" numCol="1" spcCol="0" rtlCol="0" fromWordArt="0" anchor="ctr" anchorCtr="0" forceAA="0" compatLnSpc="1">
              <a:noAutofit/>
            </a:bodyPr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8210507" y="2115385"/>
              <a:ext cx="504014" cy="5039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p>
              <a:pPr algn="ctr"/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03</a:t>
              </a:r>
              <a:endPara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/>
          <p:nvPr/>
        </p:nvGrpSpPr>
        <p:grpSpPr>
          <a:xfrm>
            <a:off x="5836061" y="2786325"/>
            <a:ext cx="427714" cy="706691"/>
            <a:chOff x="6265054" y="6332423"/>
            <a:chExt cx="193988" cy="320474"/>
          </a:xfrm>
          <a:solidFill>
            <a:schemeClr val="bg1"/>
          </a:solidFill>
        </p:grpSpPr>
        <p:sp>
          <p:nvSpPr>
            <p:cNvPr id="42" name="Freeform 281"/>
            <p:cNvSpPr/>
            <p:nvPr/>
          </p:nvSpPr>
          <p:spPr bwMode="auto">
            <a:xfrm>
              <a:off x="6265054" y="6441275"/>
              <a:ext cx="193988" cy="211622"/>
            </a:xfrm>
            <a:custGeom>
              <a:avLst/>
              <a:gdLst>
                <a:gd name="T0" fmla="*/ 135 w 135"/>
                <a:gd name="T1" fmla="*/ 38 h 147"/>
                <a:gd name="T2" fmla="*/ 135 w 135"/>
                <a:gd name="T3" fmla="*/ 10 h 147"/>
                <a:gd name="T4" fmla="*/ 125 w 135"/>
                <a:gd name="T5" fmla="*/ 0 h 147"/>
                <a:gd name="T6" fmla="*/ 115 w 135"/>
                <a:gd name="T7" fmla="*/ 10 h 147"/>
                <a:gd name="T8" fmla="*/ 115 w 135"/>
                <a:gd name="T9" fmla="*/ 38 h 147"/>
                <a:gd name="T10" fmla="*/ 68 w 135"/>
                <a:gd name="T11" fmla="*/ 77 h 147"/>
                <a:gd name="T12" fmla="*/ 20 w 135"/>
                <a:gd name="T13" fmla="*/ 38 h 147"/>
                <a:gd name="T14" fmla="*/ 20 w 135"/>
                <a:gd name="T15" fmla="*/ 10 h 147"/>
                <a:gd name="T16" fmla="*/ 10 w 135"/>
                <a:gd name="T17" fmla="*/ 0 h 147"/>
                <a:gd name="T18" fmla="*/ 0 w 135"/>
                <a:gd name="T19" fmla="*/ 10 h 147"/>
                <a:gd name="T20" fmla="*/ 0 w 135"/>
                <a:gd name="T21" fmla="*/ 38 h 147"/>
                <a:gd name="T22" fmla="*/ 58 w 135"/>
                <a:gd name="T23" fmla="*/ 96 h 147"/>
                <a:gd name="T24" fmla="*/ 58 w 135"/>
                <a:gd name="T25" fmla="*/ 127 h 147"/>
                <a:gd name="T26" fmla="*/ 18 w 135"/>
                <a:gd name="T27" fmla="*/ 127 h 147"/>
                <a:gd name="T28" fmla="*/ 8 w 135"/>
                <a:gd name="T29" fmla="*/ 137 h 147"/>
                <a:gd name="T30" fmla="*/ 18 w 135"/>
                <a:gd name="T31" fmla="*/ 147 h 147"/>
                <a:gd name="T32" fmla="*/ 118 w 135"/>
                <a:gd name="T33" fmla="*/ 147 h 147"/>
                <a:gd name="T34" fmla="*/ 128 w 135"/>
                <a:gd name="T35" fmla="*/ 137 h 147"/>
                <a:gd name="T36" fmla="*/ 118 w 135"/>
                <a:gd name="T37" fmla="*/ 127 h 147"/>
                <a:gd name="T38" fmla="*/ 78 w 135"/>
                <a:gd name="T39" fmla="*/ 127 h 147"/>
                <a:gd name="T40" fmla="*/ 78 w 135"/>
                <a:gd name="T41" fmla="*/ 96 h 147"/>
                <a:gd name="T42" fmla="*/ 135 w 135"/>
                <a:gd name="T43" fmla="*/ 3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5" h="147">
                  <a:moveTo>
                    <a:pt x="135" y="38"/>
                  </a:moveTo>
                  <a:cubicBezTo>
                    <a:pt x="135" y="10"/>
                    <a:pt x="135" y="10"/>
                    <a:pt x="135" y="10"/>
                  </a:cubicBezTo>
                  <a:cubicBezTo>
                    <a:pt x="135" y="4"/>
                    <a:pt x="131" y="0"/>
                    <a:pt x="125" y="0"/>
                  </a:cubicBezTo>
                  <a:cubicBezTo>
                    <a:pt x="120" y="0"/>
                    <a:pt x="115" y="4"/>
                    <a:pt x="115" y="1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42"/>
                    <a:pt x="106" y="77"/>
                    <a:pt x="68" y="77"/>
                  </a:cubicBezTo>
                  <a:cubicBezTo>
                    <a:pt x="28" y="77"/>
                    <a:pt x="20" y="39"/>
                    <a:pt x="20" y="3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7"/>
                    <a:pt x="19" y="91"/>
                    <a:pt x="58" y="96"/>
                  </a:cubicBezTo>
                  <a:cubicBezTo>
                    <a:pt x="58" y="127"/>
                    <a:pt x="58" y="127"/>
                    <a:pt x="5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2" y="127"/>
                    <a:pt x="8" y="131"/>
                    <a:pt x="8" y="137"/>
                  </a:cubicBezTo>
                  <a:cubicBezTo>
                    <a:pt x="8" y="142"/>
                    <a:pt x="12" y="147"/>
                    <a:pt x="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23" y="147"/>
                    <a:pt x="128" y="142"/>
                    <a:pt x="128" y="137"/>
                  </a:cubicBezTo>
                  <a:cubicBezTo>
                    <a:pt x="128" y="131"/>
                    <a:pt x="123" y="127"/>
                    <a:pt x="11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117" y="91"/>
                    <a:pt x="135" y="57"/>
                    <a:pt x="13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61" tIns="60931" rIns="121861" bIns="60931" numCol="1" anchor="t" anchorCtr="0" compatLnSpc="1"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282"/>
            <p:cNvSpPr>
              <a:spLocks noEditPoints="1"/>
            </p:cNvSpPr>
            <p:nvPr/>
          </p:nvSpPr>
          <p:spPr bwMode="auto">
            <a:xfrm>
              <a:off x="6306407" y="6332423"/>
              <a:ext cx="112501" cy="206758"/>
            </a:xfrm>
            <a:custGeom>
              <a:avLst/>
              <a:gdLst>
                <a:gd name="T0" fmla="*/ 77 w 78"/>
                <a:gd name="T1" fmla="*/ 59 h 144"/>
                <a:gd name="T2" fmla="*/ 58 w 78"/>
                <a:gd name="T3" fmla="*/ 59 h 144"/>
                <a:gd name="T4" fmla="*/ 55 w 78"/>
                <a:gd name="T5" fmla="*/ 56 h 144"/>
                <a:gd name="T6" fmla="*/ 58 w 78"/>
                <a:gd name="T7" fmla="*/ 53 h 144"/>
                <a:gd name="T8" fmla="*/ 77 w 78"/>
                <a:gd name="T9" fmla="*/ 53 h 144"/>
                <a:gd name="T10" fmla="*/ 77 w 78"/>
                <a:gd name="T11" fmla="*/ 47 h 144"/>
                <a:gd name="T12" fmla="*/ 58 w 78"/>
                <a:gd name="T13" fmla="*/ 47 h 144"/>
                <a:gd name="T14" fmla="*/ 55 w 78"/>
                <a:gd name="T15" fmla="*/ 44 h 144"/>
                <a:gd name="T16" fmla="*/ 58 w 78"/>
                <a:gd name="T17" fmla="*/ 41 h 144"/>
                <a:gd name="T18" fmla="*/ 77 w 78"/>
                <a:gd name="T19" fmla="*/ 41 h 144"/>
                <a:gd name="T20" fmla="*/ 77 w 78"/>
                <a:gd name="T21" fmla="*/ 39 h 144"/>
                <a:gd name="T22" fmla="*/ 77 w 78"/>
                <a:gd name="T23" fmla="*/ 35 h 144"/>
                <a:gd name="T24" fmla="*/ 58 w 78"/>
                <a:gd name="T25" fmla="*/ 35 h 144"/>
                <a:gd name="T26" fmla="*/ 55 w 78"/>
                <a:gd name="T27" fmla="*/ 32 h 144"/>
                <a:gd name="T28" fmla="*/ 58 w 78"/>
                <a:gd name="T29" fmla="*/ 29 h 144"/>
                <a:gd name="T30" fmla="*/ 76 w 78"/>
                <a:gd name="T31" fmla="*/ 29 h 144"/>
                <a:gd name="T32" fmla="*/ 39 w 78"/>
                <a:gd name="T33" fmla="*/ 0 h 144"/>
                <a:gd name="T34" fmla="*/ 1 w 78"/>
                <a:gd name="T35" fmla="*/ 30 h 144"/>
                <a:gd name="T36" fmla="*/ 19 w 78"/>
                <a:gd name="T37" fmla="*/ 30 h 144"/>
                <a:gd name="T38" fmla="*/ 22 w 78"/>
                <a:gd name="T39" fmla="*/ 33 h 144"/>
                <a:gd name="T40" fmla="*/ 19 w 78"/>
                <a:gd name="T41" fmla="*/ 36 h 144"/>
                <a:gd name="T42" fmla="*/ 0 w 78"/>
                <a:gd name="T43" fmla="*/ 36 h 144"/>
                <a:gd name="T44" fmla="*/ 0 w 78"/>
                <a:gd name="T45" fmla="*/ 39 h 144"/>
                <a:gd name="T46" fmla="*/ 0 w 78"/>
                <a:gd name="T47" fmla="*/ 41 h 144"/>
                <a:gd name="T48" fmla="*/ 19 w 78"/>
                <a:gd name="T49" fmla="*/ 41 h 144"/>
                <a:gd name="T50" fmla="*/ 22 w 78"/>
                <a:gd name="T51" fmla="*/ 44 h 144"/>
                <a:gd name="T52" fmla="*/ 19 w 78"/>
                <a:gd name="T53" fmla="*/ 47 h 144"/>
                <a:gd name="T54" fmla="*/ 0 w 78"/>
                <a:gd name="T55" fmla="*/ 47 h 144"/>
                <a:gd name="T56" fmla="*/ 0 w 78"/>
                <a:gd name="T57" fmla="*/ 53 h 144"/>
                <a:gd name="T58" fmla="*/ 19 w 78"/>
                <a:gd name="T59" fmla="*/ 53 h 144"/>
                <a:gd name="T60" fmla="*/ 22 w 78"/>
                <a:gd name="T61" fmla="*/ 56 h 144"/>
                <a:gd name="T62" fmla="*/ 19 w 78"/>
                <a:gd name="T63" fmla="*/ 59 h 144"/>
                <a:gd name="T64" fmla="*/ 0 w 78"/>
                <a:gd name="T65" fmla="*/ 59 h 144"/>
                <a:gd name="T66" fmla="*/ 0 w 78"/>
                <a:gd name="T67" fmla="*/ 72 h 144"/>
                <a:gd name="T68" fmla="*/ 77 w 78"/>
                <a:gd name="T69" fmla="*/ 72 h 144"/>
                <a:gd name="T70" fmla="*/ 77 w 78"/>
                <a:gd name="T71" fmla="*/ 59 h 144"/>
                <a:gd name="T72" fmla="*/ 77 w 78"/>
                <a:gd name="T73" fmla="*/ 85 h 144"/>
                <a:gd name="T74" fmla="*/ 0 w 78"/>
                <a:gd name="T75" fmla="*/ 85 h 144"/>
                <a:gd name="T76" fmla="*/ 0 w 78"/>
                <a:gd name="T77" fmla="*/ 106 h 144"/>
                <a:gd name="T78" fmla="*/ 39 w 78"/>
                <a:gd name="T79" fmla="*/ 144 h 144"/>
                <a:gd name="T80" fmla="*/ 78 w 78"/>
                <a:gd name="T81" fmla="*/ 106 h 144"/>
                <a:gd name="T82" fmla="*/ 77 w 78"/>
                <a:gd name="T83" fmla="*/ 8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" h="144">
                  <a:moveTo>
                    <a:pt x="77" y="59"/>
                  </a:moveTo>
                  <a:cubicBezTo>
                    <a:pt x="58" y="59"/>
                    <a:pt x="58" y="59"/>
                    <a:pt x="58" y="59"/>
                  </a:cubicBezTo>
                  <a:cubicBezTo>
                    <a:pt x="56" y="59"/>
                    <a:pt x="55" y="58"/>
                    <a:pt x="55" y="56"/>
                  </a:cubicBezTo>
                  <a:cubicBezTo>
                    <a:pt x="55" y="54"/>
                    <a:pt x="56" y="53"/>
                    <a:pt x="58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6" y="47"/>
                    <a:pt x="55" y="46"/>
                    <a:pt x="55" y="44"/>
                  </a:cubicBezTo>
                  <a:cubicBezTo>
                    <a:pt x="55" y="42"/>
                    <a:pt x="56" y="41"/>
                    <a:pt x="58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8"/>
                    <a:pt x="77" y="37"/>
                    <a:pt x="7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6" y="35"/>
                    <a:pt x="55" y="34"/>
                    <a:pt x="55" y="32"/>
                  </a:cubicBezTo>
                  <a:cubicBezTo>
                    <a:pt x="55" y="31"/>
                    <a:pt x="56" y="29"/>
                    <a:pt x="58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2" y="13"/>
                    <a:pt x="57" y="0"/>
                    <a:pt x="39" y="0"/>
                  </a:cubicBezTo>
                  <a:cubicBezTo>
                    <a:pt x="21" y="0"/>
                    <a:pt x="5" y="13"/>
                    <a:pt x="1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1" y="30"/>
                    <a:pt x="22" y="31"/>
                    <a:pt x="22" y="33"/>
                  </a:cubicBezTo>
                  <a:cubicBezTo>
                    <a:pt x="22" y="34"/>
                    <a:pt x="21" y="36"/>
                    <a:pt x="1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41"/>
                    <a:pt x="22" y="43"/>
                    <a:pt x="22" y="44"/>
                  </a:cubicBezTo>
                  <a:cubicBezTo>
                    <a:pt x="22" y="46"/>
                    <a:pt x="21" y="47"/>
                    <a:pt x="19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3"/>
                    <a:pt x="22" y="54"/>
                    <a:pt x="22" y="56"/>
                  </a:cubicBezTo>
                  <a:cubicBezTo>
                    <a:pt x="22" y="58"/>
                    <a:pt x="21" y="59"/>
                    <a:pt x="19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7" y="72"/>
                    <a:pt x="77" y="72"/>
                    <a:pt x="77" y="72"/>
                  </a:cubicBezTo>
                  <a:lnTo>
                    <a:pt x="77" y="59"/>
                  </a:lnTo>
                  <a:close/>
                  <a:moveTo>
                    <a:pt x="77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27"/>
                    <a:pt x="17" y="144"/>
                    <a:pt x="39" y="144"/>
                  </a:cubicBezTo>
                  <a:cubicBezTo>
                    <a:pt x="60" y="144"/>
                    <a:pt x="77" y="127"/>
                    <a:pt x="78" y="106"/>
                  </a:cubicBezTo>
                  <a:lnTo>
                    <a:pt x="7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61" tIns="60931" rIns="121861" bIns="60931" numCol="1" anchor="t" anchorCtr="0" compatLnSpc="1"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4547078" y="2531940"/>
            <a:ext cx="0" cy="3537828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683010" y="2531940"/>
            <a:ext cx="0" cy="3537828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1089"/>
          <p:cNvSpPr>
            <a:spLocks noEditPoints="1"/>
          </p:cNvSpPr>
          <p:nvPr/>
        </p:nvSpPr>
        <p:spPr bwMode="auto">
          <a:xfrm>
            <a:off x="2759211" y="2903811"/>
            <a:ext cx="492402" cy="485394"/>
          </a:xfrm>
          <a:custGeom>
            <a:avLst/>
            <a:gdLst>
              <a:gd name="T0" fmla="*/ 70 w 147"/>
              <a:gd name="T1" fmla="*/ 74 h 145"/>
              <a:gd name="T2" fmla="*/ 8 w 147"/>
              <a:gd name="T3" fmla="*/ 48 h 145"/>
              <a:gd name="T4" fmla="*/ 0 w 147"/>
              <a:gd name="T5" fmla="*/ 56 h 145"/>
              <a:gd name="T6" fmla="*/ 0 w 147"/>
              <a:gd name="T7" fmla="*/ 70 h 145"/>
              <a:gd name="T8" fmla="*/ 8 w 147"/>
              <a:gd name="T9" fmla="*/ 78 h 145"/>
              <a:gd name="T10" fmla="*/ 49 w 147"/>
              <a:gd name="T11" fmla="*/ 92 h 145"/>
              <a:gd name="T12" fmla="*/ 68 w 147"/>
              <a:gd name="T13" fmla="*/ 137 h 145"/>
              <a:gd name="T14" fmla="*/ 75 w 147"/>
              <a:gd name="T15" fmla="*/ 145 h 145"/>
              <a:gd name="T16" fmla="*/ 91 w 147"/>
              <a:gd name="T17" fmla="*/ 145 h 145"/>
              <a:gd name="T18" fmla="*/ 96 w 147"/>
              <a:gd name="T19" fmla="*/ 137 h 145"/>
              <a:gd name="T20" fmla="*/ 70 w 147"/>
              <a:gd name="T21" fmla="*/ 74 h 145"/>
              <a:gd name="T22" fmla="*/ 21 w 147"/>
              <a:gd name="T23" fmla="*/ 106 h 145"/>
              <a:gd name="T24" fmla="*/ 1 w 147"/>
              <a:gd name="T25" fmla="*/ 125 h 145"/>
              <a:gd name="T26" fmla="*/ 21 w 147"/>
              <a:gd name="T27" fmla="*/ 145 h 145"/>
              <a:gd name="T28" fmla="*/ 41 w 147"/>
              <a:gd name="T29" fmla="*/ 125 h 145"/>
              <a:gd name="T30" fmla="*/ 21 w 147"/>
              <a:gd name="T31" fmla="*/ 106 h 145"/>
              <a:gd name="T32" fmla="*/ 109 w 147"/>
              <a:gd name="T33" fmla="*/ 46 h 145"/>
              <a:gd name="T34" fmla="*/ 8 w 147"/>
              <a:gd name="T35" fmla="*/ 0 h 145"/>
              <a:gd name="T36" fmla="*/ 0 w 147"/>
              <a:gd name="T37" fmla="*/ 7 h 145"/>
              <a:gd name="T38" fmla="*/ 0 w 147"/>
              <a:gd name="T39" fmla="*/ 21 h 145"/>
              <a:gd name="T40" fmla="*/ 8 w 147"/>
              <a:gd name="T41" fmla="*/ 29 h 145"/>
              <a:gd name="T42" fmla="*/ 82 w 147"/>
              <a:gd name="T43" fmla="*/ 62 h 145"/>
              <a:gd name="T44" fmla="*/ 116 w 147"/>
              <a:gd name="T45" fmla="*/ 137 h 145"/>
              <a:gd name="T46" fmla="*/ 124 w 147"/>
              <a:gd name="T47" fmla="*/ 145 h 145"/>
              <a:gd name="T48" fmla="*/ 140 w 147"/>
              <a:gd name="T49" fmla="*/ 145 h 145"/>
              <a:gd name="T50" fmla="*/ 147 w 147"/>
              <a:gd name="T51" fmla="*/ 137 h 145"/>
              <a:gd name="T52" fmla="*/ 109 w 147"/>
              <a:gd name="T53" fmla="*/ 4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7" h="145">
                <a:moveTo>
                  <a:pt x="70" y="74"/>
                </a:moveTo>
                <a:cubicBezTo>
                  <a:pt x="48" y="53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8" y="78"/>
                  <a:pt x="34" y="78"/>
                  <a:pt x="49" y="92"/>
                </a:cubicBezTo>
                <a:cubicBezTo>
                  <a:pt x="69" y="111"/>
                  <a:pt x="68" y="137"/>
                  <a:pt x="68" y="137"/>
                </a:cubicBezTo>
                <a:cubicBezTo>
                  <a:pt x="68" y="141"/>
                  <a:pt x="71" y="145"/>
                  <a:pt x="75" y="145"/>
                </a:cubicBezTo>
                <a:cubicBezTo>
                  <a:pt x="91" y="145"/>
                  <a:pt x="91" y="145"/>
                  <a:pt x="91" y="145"/>
                </a:cubicBezTo>
                <a:cubicBezTo>
                  <a:pt x="95" y="145"/>
                  <a:pt x="96" y="141"/>
                  <a:pt x="96" y="137"/>
                </a:cubicBezTo>
                <a:cubicBezTo>
                  <a:pt x="96" y="137"/>
                  <a:pt x="92" y="95"/>
                  <a:pt x="70" y="74"/>
                </a:cubicBezTo>
                <a:close/>
                <a:moveTo>
                  <a:pt x="21" y="106"/>
                </a:moveTo>
                <a:cubicBezTo>
                  <a:pt x="10" y="106"/>
                  <a:pt x="1" y="114"/>
                  <a:pt x="1" y="125"/>
                </a:cubicBezTo>
                <a:cubicBezTo>
                  <a:pt x="1" y="137"/>
                  <a:pt x="10" y="145"/>
                  <a:pt x="21" y="145"/>
                </a:cubicBezTo>
                <a:cubicBezTo>
                  <a:pt x="32" y="145"/>
                  <a:pt x="41" y="137"/>
                  <a:pt x="41" y="125"/>
                </a:cubicBezTo>
                <a:cubicBezTo>
                  <a:pt x="41" y="114"/>
                  <a:pt x="32" y="106"/>
                  <a:pt x="21" y="106"/>
                </a:cubicBezTo>
                <a:close/>
                <a:moveTo>
                  <a:pt x="109" y="46"/>
                </a:moveTo>
                <a:cubicBezTo>
                  <a:pt x="75" y="4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6"/>
                  <a:pt x="4" y="29"/>
                  <a:pt x="8" y="29"/>
                </a:cubicBezTo>
                <a:cubicBezTo>
                  <a:pt x="8" y="29"/>
                  <a:pt x="56" y="30"/>
                  <a:pt x="82" y="62"/>
                </a:cubicBezTo>
                <a:cubicBezTo>
                  <a:pt x="119" y="100"/>
                  <a:pt x="116" y="137"/>
                  <a:pt x="116" y="137"/>
                </a:cubicBezTo>
                <a:cubicBezTo>
                  <a:pt x="116" y="142"/>
                  <a:pt x="120" y="145"/>
                  <a:pt x="124" y="145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44" y="145"/>
                  <a:pt x="147" y="142"/>
                  <a:pt x="147" y="137"/>
                </a:cubicBezTo>
                <a:cubicBezTo>
                  <a:pt x="147" y="137"/>
                  <a:pt x="144" y="78"/>
                  <a:pt x="109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61" tIns="60931" rIns="121861" bIns="60931" numCol="1" anchor="t" anchorCtr="0" compatLnSpc="1"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 56"/>
          <p:cNvSpPr/>
          <p:nvPr/>
        </p:nvSpPr>
        <p:spPr bwMode="auto">
          <a:xfrm>
            <a:off x="8909580" y="2891113"/>
            <a:ext cx="553041" cy="555698"/>
          </a:xfrm>
          <a:custGeom>
            <a:avLst/>
            <a:gdLst>
              <a:gd name="connsiteX0" fmla="*/ 146556 w 260272"/>
              <a:gd name="connsiteY0" fmla="*/ 6081 h 261487"/>
              <a:gd name="connsiteX1" fmla="*/ 254800 w 260272"/>
              <a:gd name="connsiteY1" fmla="*/ 113716 h 261487"/>
              <a:gd name="connsiteX2" fmla="*/ 146556 w 260272"/>
              <a:gd name="connsiteY2" fmla="*/ 113716 h 261487"/>
              <a:gd name="connsiteX3" fmla="*/ 146556 w 260272"/>
              <a:gd name="connsiteY3" fmla="*/ 6081 h 261487"/>
              <a:gd name="connsiteX4" fmla="*/ 130855 w 260272"/>
              <a:gd name="connsiteY4" fmla="*/ 0 h 261487"/>
              <a:gd name="connsiteX5" fmla="*/ 130855 w 260272"/>
              <a:gd name="connsiteY5" fmla="*/ 130744 h 261487"/>
              <a:gd name="connsiteX6" fmla="*/ 260272 w 260272"/>
              <a:gd name="connsiteY6" fmla="*/ 130744 h 261487"/>
              <a:gd name="connsiteX7" fmla="*/ 130855 w 260272"/>
              <a:gd name="connsiteY7" fmla="*/ 261487 h 261487"/>
              <a:gd name="connsiteX8" fmla="*/ 0 w 260272"/>
              <a:gd name="connsiteY8" fmla="*/ 130744 h 261487"/>
              <a:gd name="connsiteX9" fmla="*/ 130855 w 260272"/>
              <a:gd name="connsiteY9" fmla="*/ 0 h 261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0272" h="261487">
                <a:moveTo>
                  <a:pt x="146556" y="6081"/>
                </a:moveTo>
                <a:cubicBezTo>
                  <a:pt x="207173" y="6081"/>
                  <a:pt x="254800" y="54876"/>
                  <a:pt x="254800" y="113716"/>
                </a:cubicBezTo>
                <a:cubicBezTo>
                  <a:pt x="254800" y="113716"/>
                  <a:pt x="254800" y="113716"/>
                  <a:pt x="146556" y="113716"/>
                </a:cubicBezTo>
                <a:cubicBezTo>
                  <a:pt x="146556" y="113716"/>
                  <a:pt x="146556" y="113716"/>
                  <a:pt x="146556" y="6081"/>
                </a:cubicBezTo>
                <a:close/>
                <a:moveTo>
                  <a:pt x="130855" y="0"/>
                </a:moveTo>
                <a:cubicBezTo>
                  <a:pt x="130855" y="0"/>
                  <a:pt x="130855" y="0"/>
                  <a:pt x="130855" y="130744"/>
                </a:cubicBezTo>
                <a:lnTo>
                  <a:pt x="260272" y="130744"/>
                </a:lnTo>
                <a:cubicBezTo>
                  <a:pt x="260272" y="202581"/>
                  <a:pt x="202754" y="261487"/>
                  <a:pt x="130855" y="261487"/>
                </a:cubicBezTo>
                <a:cubicBezTo>
                  <a:pt x="57519" y="261487"/>
                  <a:pt x="0" y="202581"/>
                  <a:pt x="0" y="130744"/>
                </a:cubicBezTo>
                <a:cubicBezTo>
                  <a:pt x="0" y="58907"/>
                  <a:pt x="57519" y="0"/>
                  <a:pt x="1308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61" tIns="60931" rIns="121861" bIns="60931" numCol="1" anchor="t" anchorCtr="0" compatLnSpc="1">
            <a:noAutofit/>
          </a:bodyPr>
          <a:p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15" grpId="0"/>
      <p:bldP spid="1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2356419" y="2828585"/>
            <a:ext cx="3788185" cy="396583"/>
          </a:xfrm>
          <a:prstGeom prst="rect">
            <a:avLst/>
          </a:prstGeom>
          <a:noFill/>
        </p:spPr>
        <p:txBody>
          <a:bodyPr wrap="square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道德与伦理指向的回归</a:t>
            </a:r>
            <a:endParaRPr kumimoji="1"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92636" y="2841956"/>
            <a:ext cx="540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2356419" y="3900722"/>
            <a:ext cx="3788185" cy="396583"/>
          </a:xfrm>
          <a:prstGeom prst="rect">
            <a:avLst/>
          </a:prstGeom>
          <a:noFill/>
        </p:spPr>
        <p:txBody>
          <a:bodyPr wrap="square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个性发展与全面发展相统一</a:t>
            </a:r>
            <a:endParaRPr kumimoji="1"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1692636" y="3914093"/>
            <a:ext cx="540000" cy="540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2356485" y="4921885"/>
            <a:ext cx="3296920" cy="626745"/>
          </a:xfrm>
          <a:prstGeom prst="rect">
            <a:avLst/>
          </a:prstGeom>
          <a:noFill/>
        </p:spPr>
        <p:txBody>
          <a:bodyPr wrap="square" bIns="0" rtlCol="0" anchor="b" anchorCtr="0"/>
          <a:lstStyle/>
          <a:p>
            <a:pPr>
              <a:lnSpc>
                <a:spcPct val="120000"/>
              </a:lnSpc>
            </a:pPr>
            <a:r>
              <a:rPr kumimoji="1" lang="zh-CN" altLang="en-US" sz="1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网络时代语境下个性化的高校体育教育人才理念</a:t>
            </a:r>
            <a:endParaRPr kumimoji="1"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1692636" y="4986230"/>
            <a:ext cx="540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56005" y="1321435"/>
            <a:ext cx="10080000" cy="778510"/>
          </a:xfrm>
          <a:prstGeom prst="rect">
            <a:avLst/>
          </a:prstGeom>
        </p:spPr>
        <p:txBody>
          <a:bodyPr wrap="square" lIns="91408" tIns="45705" rIns="91408" bIns="45705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1600" spc="150" dirty="0">
                <a:solidFill>
                  <a:schemeClr val="bg2">
                    <a:lumMod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个性化的高校体育教育培养的是具有个性特征的人才，个性化的人才理念是构建高校体育教育理念的内在逻辑要求。</a:t>
            </a:r>
            <a:endParaRPr lang="zh-CN" altLang="en-US" sz="1600" spc="150" dirty="0">
              <a:solidFill>
                <a:schemeClr val="bg2">
                  <a:lumMod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第三节 高校体育的地位与目标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869"/>
          <a:stretch>
            <a:fillRect/>
          </a:stretch>
        </p:blipFill>
        <p:spPr>
          <a:xfrm>
            <a:off x="6087110" y="2253615"/>
            <a:ext cx="4651375" cy="37433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9" grpId="0"/>
      <p:bldP spid="17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8425" y="2007235"/>
            <a:ext cx="8036560" cy="2600960"/>
            <a:chOff x="6155" y="3161"/>
            <a:chExt cx="12656" cy="4096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7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61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spc="7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感谢阅读</a:t>
            </a:r>
            <a:endParaRPr lang="zh-CN" altLang="en-US" sz="6000" b="1" spc="7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6677660" y="2166620"/>
            <a:ext cx="1976755" cy="415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0070" y="2377440"/>
            <a:ext cx="1536065" cy="3782060"/>
          </a:xfrm>
          <a:prstGeom prst="rect">
            <a:avLst/>
          </a:prstGeom>
          <a:solidFill>
            <a:srgbClr val="29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073" name="Picture 2" descr="F:\360云盘\02-个人资料\！PPT图片及版面资源\05-PPT精选插图\04-图标\西装小人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0375" y="1560830"/>
            <a:ext cx="3585845" cy="5066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TextBox 14"/>
          <p:cNvSpPr txBox="1"/>
          <p:nvPr/>
        </p:nvSpPr>
        <p:spPr>
          <a:xfrm>
            <a:off x="7187565" y="2873375"/>
            <a:ext cx="1013460" cy="3060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54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 论 篇</a:t>
            </a:r>
            <a:endParaRPr lang="zh-CN" altLang="en-US" sz="5400" b="1" spc="5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5" t="75250" r="-251"/>
          <a:stretch>
            <a:fillRect/>
          </a:stretch>
        </p:blipFill>
        <p:spPr>
          <a:xfrm>
            <a:off x="-3810" y="-20955"/>
            <a:ext cx="12199620" cy="1697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7660" y="2166620"/>
            <a:ext cx="1977390" cy="4231640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3657" r="74066" b="-828"/>
          <a:stretch>
            <a:fillRect/>
          </a:stretch>
        </p:blipFill>
        <p:spPr>
          <a:xfrm>
            <a:off x="-1270" y="1420495"/>
            <a:ext cx="4898390" cy="44900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flipH="1">
            <a:off x="6050742" y="302922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9" name="椭圆 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MH_Number_1"/>
          <p:cNvSpPr txBox="1"/>
          <p:nvPr>
            <p:custDataLst>
              <p:tags r:id="rId2"/>
            </p:custDataLst>
          </p:nvPr>
        </p:nvSpPr>
        <p:spPr>
          <a:xfrm>
            <a:off x="6034423" y="305760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文本框 21"/>
          <p:cNvSpPr>
            <a:spLocks noChangeArrowheads="1"/>
          </p:cNvSpPr>
          <p:nvPr/>
        </p:nvSpPr>
        <p:spPr bwMode="auto">
          <a:xfrm>
            <a:off x="6717963" y="2973070"/>
            <a:ext cx="23164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sz="2000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体育的起源与发展</a:t>
            </a:r>
            <a:endParaRPr lang="zh-CN" altLang="en-US" sz="2000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5461635" y="1614488"/>
            <a:ext cx="5525135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r>
              <a:rPr lang="zh-CN" altLang="en-US" sz="4000" b="1" spc="300" dirty="0">
                <a:solidFill>
                  <a:srgbClr val="295DAB"/>
                </a:solidFill>
                <a:uFillTx/>
                <a:latin typeface="Impact" panose="020B0806030902050204" pitchFamily="34" charset="0"/>
                <a:ea typeface="微软雅黑" panose="020B0503020204020204" charset="-122"/>
                <a:sym typeface="Impact" panose="020B0806030902050204" pitchFamily="34" charset="0"/>
              </a:rPr>
              <a:t>第一章 </a:t>
            </a:r>
            <a:r>
              <a:rPr lang="zh-CN" altLang="zh-CN" sz="4000" b="1" spc="300" dirty="0">
                <a:solidFill>
                  <a:srgbClr val="295DAB"/>
                </a:solidFill>
                <a:uFillTx/>
                <a:latin typeface="Impact" panose="020B0806030902050204" pitchFamily="34" charset="0"/>
                <a:ea typeface="微软雅黑" panose="020B0503020204020204" charset="-122"/>
                <a:sym typeface="Impact" panose="020B0806030902050204" pitchFamily="34" charset="0"/>
              </a:rPr>
              <a:t>  大学体育概述</a:t>
            </a:r>
            <a:endParaRPr lang="zh-CN" altLang="zh-CN" sz="4000" b="1" spc="300" dirty="0">
              <a:solidFill>
                <a:srgbClr val="295DAB"/>
              </a:solidFill>
              <a:uFillTx/>
              <a:latin typeface="Impact" panose="020B0806030902050204" pitchFamily="34" charset="0"/>
              <a:ea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4099" name="矩形 4"/>
          <p:cNvSpPr/>
          <p:nvPr/>
        </p:nvSpPr>
        <p:spPr>
          <a:xfrm>
            <a:off x="9748838" y="346075"/>
            <a:ext cx="2003425" cy="848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目录页</a:t>
            </a: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400" b="1" i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CONTENTS PAGE</a:t>
            </a: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zh-CN" altLang="zh-CN" b="1" i="1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H="1">
            <a:off x="6048202" y="406236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29" name="椭圆 2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MH_Number_1"/>
          <p:cNvSpPr txBox="1"/>
          <p:nvPr>
            <p:custDataLst>
              <p:tags r:id="rId3"/>
            </p:custDataLst>
          </p:nvPr>
        </p:nvSpPr>
        <p:spPr>
          <a:xfrm>
            <a:off x="6051568" y="409328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 flipH="1">
            <a:off x="6047567" y="509932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36" name="椭圆 35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MH_Number_1"/>
          <p:cNvSpPr txBox="1"/>
          <p:nvPr>
            <p:custDataLst>
              <p:tags r:id="rId4"/>
            </p:custDataLst>
          </p:nvPr>
        </p:nvSpPr>
        <p:spPr>
          <a:xfrm>
            <a:off x="6050933" y="513024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3" name="文本框 21"/>
          <p:cNvSpPr>
            <a:spLocks noChangeArrowheads="1"/>
          </p:cNvSpPr>
          <p:nvPr/>
        </p:nvSpPr>
        <p:spPr bwMode="auto">
          <a:xfrm>
            <a:off x="6717963" y="4006215"/>
            <a:ext cx="2849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sz="2000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高校体育的地位与目标</a:t>
            </a:r>
            <a:endParaRPr lang="zh-CN" altLang="en-US" sz="2000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4" name="文本框 21"/>
          <p:cNvSpPr>
            <a:spLocks noChangeArrowheads="1"/>
          </p:cNvSpPr>
          <p:nvPr/>
        </p:nvSpPr>
        <p:spPr bwMode="auto">
          <a:xfrm>
            <a:off x="6717963" y="5043170"/>
            <a:ext cx="25831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sz="2000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高校体育教育的理念</a:t>
            </a:r>
            <a:endParaRPr lang="zh-CN" altLang="en-US" sz="2000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3" grpId="0"/>
      <p:bldP spid="57" grpId="0"/>
      <p:bldP spid="63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 体育的起源与发展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689610" y="1834515"/>
            <a:ext cx="7204710" cy="38030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体育作为人类文化的重要组成部分，是随着人类社会的发展而逐渐形成和发展起来的。据史学家和考古学家的研究，人类早在原始时代就把走、跑、跳跃、投掷、攀登、爬越等作为最基本的生产劳动和日常生活的技能、本领传授给下一代，这是人类教学的萌芽，也是体育活动的萌芽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在我国，“体育”一词有两种解释。如在《现代汉语词典》中，对“体育”一词是这样解释的：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899795" indent="-360045" algn="just" fontAlgn="auto">
              <a:lnSpc>
                <a:spcPct val="130000"/>
              </a:lnSpc>
              <a:spcBef>
                <a:spcPts val="500"/>
              </a:spcBef>
              <a:buFont typeface="+mj-ea"/>
              <a:buAutoNum type="circleNumDbPlai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以发展体力、增强体质为主要任务的教育，通过参加各种运动来实现，在活动的过程中以锻炼人的身体为目的。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899795" indent="-360045" algn="just" fontAlgn="auto">
              <a:lnSpc>
                <a:spcPct val="130000"/>
              </a:lnSpc>
              <a:spcBef>
                <a:spcPts val="500"/>
              </a:spcBef>
              <a:buFont typeface="+mj-ea"/>
              <a:buAutoNum type="circleNumDbPlai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指体育运动。锻炼身体增强体质的各种活动，包括田径、体操、球类、游泳、武术、登山、射击、滑冰、滑雪、举重、摔跤、击剑、自行车等各种项目。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885" y="1845945"/>
            <a:ext cx="3248025" cy="3990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 体育的起源与发展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696595" y="1998980"/>
            <a:ext cx="5323205" cy="3354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在古希腊，游戏、角力、体操等曾被列为教育内容。17 ～ 18 世纪，西方的教育中也加进了打猎、游泳、爬山、赛跑、跳跃等活动， 只是尚无统一的名称。18 世纪末，德国的J．C．F．古茨穆茨曾把这些活动分类、综合 ，统称为“体操”。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1762 年，卢梭在法国出版了《爱弥尔》一书。他使用“体育”一词来描述对爱弥尔进行的身体的养护、培养和训练等身体教育过程。这本书由于激烈地批判了当时的教会教育，而在世界上引起很大反响，因此“体育”一词也在世界各国流传开来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0" y="2110740"/>
            <a:ext cx="2661285" cy="3242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8312"/>
          <a:stretch>
            <a:fillRect/>
          </a:stretch>
        </p:blipFill>
        <p:spPr>
          <a:xfrm>
            <a:off x="8992235" y="2110105"/>
            <a:ext cx="2470785" cy="3243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高校体育的地位与目标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56005" y="1134110"/>
            <a:ext cx="10079990" cy="3412490"/>
            <a:chOff x="1663" y="1786"/>
            <a:chExt cx="15874" cy="5374"/>
          </a:xfrm>
        </p:grpSpPr>
        <p:sp>
          <p:nvSpPr>
            <p:cNvPr id="5123" name="矩形 18"/>
            <p:cNvSpPr/>
            <p:nvPr/>
          </p:nvSpPr>
          <p:spPr>
            <a:xfrm>
              <a:off x="1663" y="2986"/>
              <a:ext cx="15874" cy="41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marL="285750" indent="-285750" algn="just">
                <a:lnSpc>
                  <a:spcPct val="130000"/>
                </a:lnSpc>
                <a:spcBef>
                  <a:spcPts val="500"/>
                </a:spcBef>
                <a:buFont typeface="Wingdings" panose="05000000000000000000" charset="0"/>
                <a:buChar char="u"/>
              </a:pP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高校体育是高等教育的重要组成部分，是实现高校高素质人才培养目标中不可缺少的一个方面。高校体育在帮助学生掌握体育知识、技能与能力，促进身心健康发展，不断提高健康水平，实现高等教育目标方面发挥着独特的作用。高校体育作为学校体育与社会教育的交叉点和结合部，既是全民健身的基础，也是国家体育事业发展的战略重点。《全国普通高等学校体育课程教学指导纲要》明确指出：“高校体育课程是大学生以身体练习为主要手段，通过合理的体育教育和科学的体育锻炼过程，达到增强体质、增进健康和提高体育素养为主要目标的公共必修课程；是学校课程体系的重要组成部分；是高校学校体育工作的中心环节；是寓促进身心和谐发展、思想品德教育、文化科学教育、生活与体育技能教育于身体活动并有机结合的教育过程；是实施素质教育和培养全面发展的人才的重要途径。”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34" y="1786"/>
              <a:ext cx="533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一、高校体育的地位</a:t>
              </a:r>
              <a:endParaRPr lang="zh-CN" altLang="en-US" sz="20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7" name="图片 6" descr="&amp;pky724676216&amp;"/>
          <p:cNvPicPr>
            <a:picLocks noChangeAspect="1"/>
          </p:cNvPicPr>
          <p:nvPr/>
        </p:nvPicPr>
        <p:blipFill>
          <a:blip r:embed="rId2">
            <a:clrChange>
              <a:clrFrom>
                <a:srgbClr val="F7F8FD">
                  <a:alpha val="100000"/>
                </a:srgbClr>
              </a:clrFrom>
              <a:clrTo>
                <a:srgbClr val="F7F8FD">
                  <a:alpha val="100000"/>
                  <a:alpha val="0"/>
                </a:srgbClr>
              </a:clrTo>
            </a:clrChange>
          </a:blip>
          <a:srcRect t="57314"/>
          <a:stretch>
            <a:fillRect/>
          </a:stretch>
        </p:blipFill>
        <p:spPr>
          <a:xfrm>
            <a:off x="1945640" y="4547235"/>
            <a:ext cx="8300720" cy="2185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高校体育的地位与目标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869315" y="2292350"/>
            <a:ext cx="5721350" cy="2498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（一）增强体质、增进健康</a:t>
            </a:r>
            <a:endParaRPr lang="zh-CN" altLang="en-US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增强体质、增进健康”是体育最主要的功能，体育以身体运动为基本表现形式，由它构成的体育锻炼过程，给各器官系统一定强度和量的刺激，使身体在形态结构、生理机能和生物化学等方面发生一系列适应性反应。这种“适应性反应”能对机体产生积极的影响，有利于促进健康和增强体质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113411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二、高校体育的目标</a:t>
            </a:r>
            <a:endParaRPr lang="zh-CN" altLang="en-US" sz="2000" b="1" spc="2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60" name="图片 6" descr="36 修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5F6F8"/>
              </a:clrFrom>
              <a:clrTo>
                <a:srgbClr val="F5F6F8">
                  <a:alpha val="0"/>
                </a:srgbClr>
              </a:clrTo>
            </a:clrChange>
          </a:blip>
          <a:srcRect l="2480" r="1575"/>
          <a:stretch>
            <a:fillRect/>
          </a:stretch>
        </p:blipFill>
        <p:spPr>
          <a:xfrm>
            <a:off x="6851015" y="1992630"/>
            <a:ext cx="4229100" cy="40881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高校体育的地位与目标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461" name="矩形 7"/>
          <p:cNvSpPr/>
          <p:nvPr/>
        </p:nvSpPr>
        <p:spPr>
          <a:xfrm>
            <a:off x="1020445" y="1929765"/>
            <a:ext cx="6327140" cy="3611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95959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 有效地促进身体正常生长、发育</a:t>
            </a:r>
            <a:endParaRPr lang="zh-CN" altLang="en-US" sz="1600" b="1" spc="100" dirty="0">
              <a:solidFill>
                <a:srgbClr val="595959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28067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u"/>
            </a:pPr>
            <a:r>
              <a:rPr lang="zh-CN" altLang="en-US" sz="1600" spc="100" dirty="0">
                <a:solidFill>
                  <a:srgbClr val="595959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大学生身体可塑性很强，根据他们的生理特点，选择合适的体育锻炼内容，掌握适宜的运动负荷，坚持经常锻炼，能有效地促进大学生的正常生长、发育。</a:t>
            </a:r>
            <a:endParaRPr lang="zh-CN" altLang="en-US" sz="1600" spc="100" dirty="0">
              <a:solidFill>
                <a:srgbClr val="595959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95959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  促进身心全面发展</a:t>
            </a:r>
            <a:endParaRPr lang="zh-CN" altLang="en-US" sz="1600" b="1" spc="100" dirty="0">
              <a:solidFill>
                <a:srgbClr val="595959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28067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u"/>
            </a:pPr>
            <a:r>
              <a:rPr lang="zh-CN" altLang="en-US" sz="1600" spc="100" dirty="0">
                <a:solidFill>
                  <a:srgbClr val="595959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发现，目前在校大学生的生理发展超前，心理发展滞后，在这个时期加强大学生体育教育，通过大学体育的课堂教学、课余锻炼和运动竞赛，能够促进大学生身体的正常发育，从而增强体质、强健体魄，全面提高学生的体能和对环境的适应能力，促进其身心健康、全面发展。</a:t>
            </a:r>
            <a:endParaRPr lang="zh-CN" altLang="en-US" sz="1600" spc="100" dirty="0">
              <a:solidFill>
                <a:srgbClr val="595959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787640" y="1618615"/>
            <a:ext cx="3698875" cy="4483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高校体育的地位与目标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1056005" y="1038225"/>
            <a:ext cx="10080000" cy="2947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（二）奠定学生终身体育锻炼的基础</a:t>
            </a:r>
            <a:endParaRPr lang="zh-CN" altLang="en-US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体育锻炼过程中，学生可以复习巩固体育课的教学内容，从而促进体育课教学质量的提高；还可以参加自己所喜爱的活动，体验到成功的喜悦，对锻炼效果产生满足感，逐渐培养兴趣，形成爱好，养成锻炼习惯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校体育是终身体育的组成部分，是打基础的阶段。课外体育锻炼在培养学生体育兴趣和能力、让学生养成锻炼习惯等方面有着重要的作用，能为终身体育奠定良好的基础。高校体育在激发学生参加体育锻炼的兴趣、使学生掌握体育卫生的基本知识和科学锻炼身体的方法、提高学生的体育文化素养、培养学生良好的锻炼习惯与卫生习惯等方面均发挥着重要的作用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4170" y="3985260"/>
            <a:ext cx="6424295" cy="2584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76_1*l_h_i*1_3_1"/>
  <p:tag name="KSO_WM_TEMPLATE_CATEGORY" val="diagram"/>
  <p:tag name="KSO_WM_TEMPLATE_INDEX" val="202013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SLIDE_ID" val="diagram20201376_1"/>
  <p:tag name="KSO_WM_TEMPLATE_SUBCATEGORY" val="0"/>
  <p:tag name="KSO_WM_SLIDE_TYPE" val="text"/>
  <p:tag name="KSO_WM_SLIDE_SUBTYPE" val="diag"/>
  <p:tag name="KSO_WM_SLIDE_ITEM_CNT" val="4"/>
  <p:tag name="KSO_WM_SLIDE_INDEX" val="1"/>
  <p:tag name="KSO_WM_SLIDE_SIZE" val="346.549*326.961"/>
  <p:tag name="KSO_WM_SLIDE_POSITION" val="59.3784*171.376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376"/>
  <p:tag name="KSO_WM_SLIDE_LAYOUT" val="a_b_d_l"/>
  <p:tag name="KSO_WM_SLIDE_LAYOUT_CNT" val="1_1_1_1"/>
</p:tagLst>
</file>

<file path=ppt/tags/tag12.xml><?xml version="1.0" encoding="utf-8"?>
<p:tagLst xmlns:p="http://schemas.openxmlformats.org/presentationml/2006/main">
  <p:tag name="ISPRING_PRESENTATION_TITLE" val="6-0316-3运动体育竞技PPT模板"/>
</p:tagLst>
</file>

<file path=ppt/tags/tag2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3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4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5.xml><?xml version="1.0" encoding="utf-8"?>
<p:tagLst xmlns:p="http://schemas.openxmlformats.org/presentationml/2006/main">
  <p:tag name="KSO_WM_UNIT_ISCONTENTSTITLE" val="0"/>
  <p:tag name="KSO_WM_UNIT_PRESET_TEXT" val="搞好班级文化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376_1*l_h_a*1_1_1"/>
  <p:tag name="KSO_WM_TEMPLATE_CATEGORY" val="diagram"/>
  <p:tag name="KSO_WM_TEMPLATE_INDEX" val="20201376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376_1*l_h_i*1_1_1"/>
  <p:tag name="KSO_WM_TEMPLATE_CATEGORY" val="diagram"/>
  <p:tag name="KSO_WM_TEMPLATE_INDEX" val="202013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ISCONTENTSTITLE" val="0"/>
  <p:tag name="KSO_WM_UNIT_PRESET_TEXT" val="加强安全教学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376_1*l_h_a*1_2_1"/>
  <p:tag name="KSO_WM_TEMPLATE_CATEGORY" val="diagram"/>
  <p:tag name="KSO_WM_TEMPLATE_INDEX" val="20201376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76_1*l_h_i*1_2_1"/>
  <p:tag name="KSO_WM_TEMPLATE_CATEGORY" val="diagram"/>
  <p:tag name="KSO_WM_TEMPLATE_INDEX" val="2020137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ISCONTENTSTITLE" val="0"/>
  <p:tag name="KSO_WM_UNIT_PRESET_TEXT" val="开展兴趣活动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376_1*l_h_a*1_3_1"/>
  <p:tag name="KSO_WM_TEMPLATE_CATEGORY" val="diagram"/>
  <p:tag name="KSO_WM_TEMPLATE_INDEX" val="20201376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AAAAAAAAAAAA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tf2q52n">
      <a:majorFont>
        <a:latin typeface="Source Han Serif SC"/>
        <a:ea typeface="Source Han Serif SC"/>
        <a:cs typeface=""/>
      </a:majorFont>
      <a:minorFont>
        <a:latin typeface="Source Han Serif SC"/>
        <a:ea typeface="Source Han Serif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2151</Words>
  <Application>WPS 演示</Application>
  <PresentationFormat>宽屏</PresentationFormat>
  <Paragraphs>104</Paragraphs>
  <Slides>13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Lato Regular</vt:lpstr>
      <vt:lpstr>Lato Hairline</vt:lpstr>
      <vt:lpstr>Lato Light</vt:lpstr>
      <vt:lpstr>Source Han Serif SC</vt:lpstr>
      <vt:lpstr>微软雅黑</vt:lpstr>
      <vt:lpstr>Impact</vt:lpstr>
      <vt:lpstr>Calibri</vt:lpstr>
      <vt:lpstr>Wingdings</vt:lpstr>
      <vt:lpstr>Arial Unicode MS</vt:lpstr>
      <vt:lpstr>華康圓體 Std W5</vt:lpstr>
      <vt:lpstr>等线</vt:lpstr>
      <vt:lpstr>AAAAAAAAAAAA）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6-0316-3运动体育竞技PPT模板</dc:title>
  <dc:creator>敬东 潘</dc:creator>
  <cp:lastModifiedBy>wxl</cp:lastModifiedBy>
  <cp:revision>19</cp:revision>
  <dcterms:created xsi:type="dcterms:W3CDTF">2019-03-14T05:34:00Z</dcterms:created>
  <dcterms:modified xsi:type="dcterms:W3CDTF">2019-08-09T06:54:57Z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