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8742" r:id="rId5"/>
    <p:sldId id="1155" r:id="rId6"/>
    <p:sldId id="8719" r:id="rId7"/>
    <p:sldId id="8754" r:id="rId8"/>
    <p:sldId id="8828" r:id="rId9"/>
    <p:sldId id="8860" r:id="rId10"/>
    <p:sldId id="8829" r:id="rId11"/>
    <p:sldId id="8861" r:id="rId12"/>
    <p:sldId id="8863" r:id="rId13"/>
    <p:sldId id="8865" r:id="rId14"/>
    <p:sldId id="8831" r:id="rId15"/>
    <p:sldId id="8867" r:id="rId16"/>
    <p:sldId id="8868" r:id="rId17"/>
    <p:sldId id="8869" r:id="rId18"/>
    <p:sldId id="8833" r:id="rId19"/>
    <p:sldId id="8834" r:id="rId20"/>
    <p:sldId id="8871" r:id="rId21"/>
    <p:sldId id="8872" r:id="rId22"/>
    <p:sldId id="8873" r:id="rId23"/>
    <p:sldId id="8757" r:id="rId24"/>
    <p:sldId id="8874" r:id="rId25"/>
    <p:sldId id="8875" r:id="rId26"/>
    <p:sldId id="8837" r:id="rId27"/>
    <p:sldId id="8876" r:id="rId28"/>
    <p:sldId id="8836" r:id="rId29"/>
    <p:sldId id="8838" r:id="rId30"/>
    <p:sldId id="8877" r:id="rId31"/>
    <p:sldId id="8878" r:id="rId32"/>
    <p:sldId id="8807" r:id="rId33"/>
    <p:sldId id="8879" r:id="rId34"/>
    <p:sldId id="8841" r:id="rId35"/>
    <p:sldId id="8701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5C2"/>
    <a:srgbClr val="FF9300"/>
    <a:srgbClr val="295DAB"/>
    <a:srgbClr val="BF6495"/>
    <a:srgbClr val="765401"/>
    <a:srgbClr val="7ECDCF"/>
    <a:srgbClr val="007474"/>
    <a:srgbClr val="F89E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883" autoAdjust="0"/>
  </p:normalViewPr>
  <p:slideViewPr>
    <p:cSldViewPr snapToGrid="0">
      <p:cViewPr varScale="1">
        <p:scale>
          <a:sx n="63" d="100"/>
          <a:sy n="63" d="100"/>
        </p:scale>
        <p:origin x="10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17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D6A5BF-AF85-4822-8662-140251EFD6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575945" y="0"/>
            <a:ext cx="11614150" cy="560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40715" cy="560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7.xml"/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8" Type="http://schemas.openxmlformats.org/officeDocument/2006/relationships/notesSlide" Target="../notesSlides/notesSlide9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54.xml"/><Relationship Id="rId15" Type="http://schemas.openxmlformats.org/officeDocument/2006/relationships/tags" Target="../tags/tag53.xml"/><Relationship Id="rId14" Type="http://schemas.openxmlformats.org/officeDocument/2006/relationships/tags" Target="../tags/tag52.xml"/><Relationship Id="rId13" Type="http://schemas.openxmlformats.org/officeDocument/2006/relationships/tags" Target="../tags/tag51.xml"/><Relationship Id="rId12" Type="http://schemas.openxmlformats.org/officeDocument/2006/relationships/tags" Target="../tags/tag50.xml"/><Relationship Id="rId11" Type="http://schemas.openxmlformats.org/officeDocument/2006/relationships/tags" Target="../tags/tag49.xml"/><Relationship Id="rId10" Type="http://schemas.openxmlformats.org/officeDocument/2006/relationships/tags" Target="../tags/tag48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6" Type="http://schemas.openxmlformats.org/officeDocument/2006/relationships/notesSlide" Target="../notesSlides/notesSlide10.xml"/><Relationship Id="rId35" Type="http://schemas.openxmlformats.org/officeDocument/2006/relationships/slideLayout" Target="../slideLayouts/slideLayout7.xml"/><Relationship Id="rId34" Type="http://schemas.openxmlformats.org/officeDocument/2006/relationships/tags" Target="../tags/tag87.xml"/><Relationship Id="rId33" Type="http://schemas.openxmlformats.org/officeDocument/2006/relationships/tags" Target="../tags/tag86.xml"/><Relationship Id="rId32" Type="http://schemas.openxmlformats.org/officeDocument/2006/relationships/tags" Target="../tags/tag85.xml"/><Relationship Id="rId31" Type="http://schemas.openxmlformats.org/officeDocument/2006/relationships/tags" Target="../tags/tag84.xml"/><Relationship Id="rId30" Type="http://schemas.openxmlformats.org/officeDocument/2006/relationships/tags" Target="../tags/tag83.xml"/><Relationship Id="rId3" Type="http://schemas.openxmlformats.org/officeDocument/2006/relationships/tags" Target="../tags/tag56.xml"/><Relationship Id="rId29" Type="http://schemas.openxmlformats.org/officeDocument/2006/relationships/tags" Target="../tags/tag82.xml"/><Relationship Id="rId28" Type="http://schemas.openxmlformats.org/officeDocument/2006/relationships/tags" Target="../tags/tag81.xml"/><Relationship Id="rId27" Type="http://schemas.openxmlformats.org/officeDocument/2006/relationships/tags" Target="../tags/tag80.xml"/><Relationship Id="rId26" Type="http://schemas.openxmlformats.org/officeDocument/2006/relationships/tags" Target="../tags/tag79.xml"/><Relationship Id="rId25" Type="http://schemas.openxmlformats.org/officeDocument/2006/relationships/tags" Target="../tags/tag78.xml"/><Relationship Id="rId24" Type="http://schemas.openxmlformats.org/officeDocument/2006/relationships/tags" Target="../tags/tag77.xml"/><Relationship Id="rId23" Type="http://schemas.openxmlformats.org/officeDocument/2006/relationships/tags" Target="../tags/tag76.xml"/><Relationship Id="rId22" Type="http://schemas.openxmlformats.org/officeDocument/2006/relationships/tags" Target="../tags/tag75.xml"/><Relationship Id="rId21" Type="http://schemas.openxmlformats.org/officeDocument/2006/relationships/tags" Target="../tags/tag74.xml"/><Relationship Id="rId20" Type="http://schemas.openxmlformats.org/officeDocument/2006/relationships/tags" Target="../tags/tag73.xml"/><Relationship Id="rId2" Type="http://schemas.openxmlformats.org/officeDocument/2006/relationships/tags" Target="../tags/tag55.xml"/><Relationship Id="rId19" Type="http://schemas.openxmlformats.org/officeDocument/2006/relationships/tags" Target="../tags/tag72.xml"/><Relationship Id="rId18" Type="http://schemas.openxmlformats.org/officeDocument/2006/relationships/tags" Target="../tags/tag71.xml"/><Relationship Id="rId17" Type="http://schemas.openxmlformats.org/officeDocument/2006/relationships/tags" Target="../tags/tag70.xml"/><Relationship Id="rId16" Type="http://schemas.openxmlformats.org/officeDocument/2006/relationships/tags" Target="../tags/tag69.xml"/><Relationship Id="rId15" Type="http://schemas.openxmlformats.org/officeDocument/2006/relationships/tags" Target="../tags/tag68.xml"/><Relationship Id="rId14" Type="http://schemas.openxmlformats.org/officeDocument/2006/relationships/tags" Target="../tags/tag67.xml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5" Type="http://schemas.openxmlformats.org/officeDocument/2006/relationships/notesSlide" Target="../notesSlides/notesSlide14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99.xml"/><Relationship Id="rId12" Type="http://schemas.openxmlformats.org/officeDocument/2006/relationships/tags" Target="../tags/tag98.xml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tags" Target="../tags/tag100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tags" Target="../tags/tag10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tags" Target="../tags/tag108.xml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8" Type="http://schemas.openxmlformats.org/officeDocument/2006/relationships/notesSlide" Target="../notesSlides/notesSlide31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116.xml"/><Relationship Id="rId15" Type="http://schemas.openxmlformats.org/officeDocument/2006/relationships/tags" Target="../tags/tag115.xml"/><Relationship Id="rId14" Type="http://schemas.openxmlformats.org/officeDocument/2006/relationships/tags" Target="../tags/tag114.xml"/><Relationship Id="rId13" Type="http://schemas.openxmlformats.org/officeDocument/2006/relationships/tags" Target="../tags/tag113.xml"/><Relationship Id="rId12" Type="http://schemas.openxmlformats.org/officeDocument/2006/relationships/tags" Target="../tags/tag112.xml"/><Relationship Id="rId11" Type="http://schemas.openxmlformats.org/officeDocument/2006/relationships/tags" Target="../tags/tag111.xml"/><Relationship Id="rId10" Type="http://schemas.openxmlformats.org/officeDocument/2006/relationships/tags" Target="../tags/tag110.xml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6" Type="http://schemas.openxmlformats.org/officeDocument/2006/relationships/notesSlide" Target="../notesSlides/notesSlide7.xml"/><Relationship Id="rId35" Type="http://schemas.openxmlformats.org/officeDocument/2006/relationships/slideLayout" Target="../slideLayouts/slideLayout7.xml"/><Relationship Id="rId34" Type="http://schemas.openxmlformats.org/officeDocument/2006/relationships/tags" Target="../tags/tag39.xml"/><Relationship Id="rId33" Type="http://schemas.openxmlformats.org/officeDocument/2006/relationships/tags" Target="../tags/tag38.xml"/><Relationship Id="rId32" Type="http://schemas.openxmlformats.org/officeDocument/2006/relationships/tags" Target="../tags/tag37.xml"/><Relationship Id="rId31" Type="http://schemas.openxmlformats.org/officeDocument/2006/relationships/tags" Target="../tags/tag36.xml"/><Relationship Id="rId30" Type="http://schemas.openxmlformats.org/officeDocument/2006/relationships/tags" Target="../tags/tag35.xml"/><Relationship Id="rId3" Type="http://schemas.openxmlformats.org/officeDocument/2006/relationships/tags" Target="../tags/tag8.xml"/><Relationship Id="rId29" Type="http://schemas.openxmlformats.org/officeDocument/2006/relationships/tags" Target="../tags/tag34.xml"/><Relationship Id="rId28" Type="http://schemas.openxmlformats.org/officeDocument/2006/relationships/tags" Target="../tags/tag33.xml"/><Relationship Id="rId27" Type="http://schemas.openxmlformats.org/officeDocument/2006/relationships/tags" Target="../tags/tag32.xml"/><Relationship Id="rId26" Type="http://schemas.openxmlformats.org/officeDocument/2006/relationships/tags" Target="../tags/tag31.xml"/><Relationship Id="rId25" Type="http://schemas.openxmlformats.org/officeDocument/2006/relationships/tags" Target="../tags/tag30.xml"/><Relationship Id="rId24" Type="http://schemas.openxmlformats.org/officeDocument/2006/relationships/tags" Target="../tags/tag29.xml"/><Relationship Id="rId23" Type="http://schemas.openxmlformats.org/officeDocument/2006/relationships/tags" Target="../tags/tag28.xml"/><Relationship Id="rId22" Type="http://schemas.openxmlformats.org/officeDocument/2006/relationships/tags" Target="../tags/tag27.xml"/><Relationship Id="rId21" Type="http://schemas.openxmlformats.org/officeDocument/2006/relationships/tags" Target="../tags/tag26.xml"/><Relationship Id="rId20" Type="http://schemas.openxmlformats.org/officeDocument/2006/relationships/tags" Target="../tags/tag25.xml"/><Relationship Id="rId2" Type="http://schemas.openxmlformats.org/officeDocument/2006/relationships/tags" Target="../tags/tag7.xml"/><Relationship Id="rId19" Type="http://schemas.openxmlformats.org/officeDocument/2006/relationships/tags" Target="../tags/tag24.xml"/><Relationship Id="rId18" Type="http://schemas.openxmlformats.org/officeDocument/2006/relationships/tags" Target="../tags/tag23.xml"/><Relationship Id="rId17" Type="http://schemas.openxmlformats.org/officeDocument/2006/relationships/tags" Target="../tags/tag22.xml"/><Relationship Id="rId16" Type="http://schemas.openxmlformats.org/officeDocument/2006/relationships/tags" Target="../tags/tag21.xml"/><Relationship Id="rId15" Type="http://schemas.openxmlformats.org/officeDocument/2006/relationships/tags" Target="../tags/tag20.xml"/><Relationship Id="rId14" Type="http://schemas.openxmlformats.org/officeDocument/2006/relationships/tags" Target="../tags/tag19.xml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7"/>
          <a:stretch>
            <a:fillRect/>
          </a:stretch>
        </p:blipFill>
        <p:spPr>
          <a:xfrm>
            <a:off x="0" y="0"/>
            <a:ext cx="5791200" cy="6858000"/>
          </a:xfrm>
          <a:prstGeom prst="rect">
            <a:avLst/>
          </a:prstGeom>
        </p:spPr>
      </p:pic>
      <p:pic>
        <p:nvPicPr>
          <p:cNvPr id="19" name="守护甜心 - 唯美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372203" y="-2237014"/>
            <a:ext cx="609521" cy="60952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856480" y="1529715"/>
            <a:ext cx="5741670" cy="3524250"/>
          </a:xfrm>
          <a:prstGeom prst="rect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08425" y="2001520"/>
            <a:ext cx="8035290" cy="2606675"/>
            <a:chOff x="6155" y="3152"/>
            <a:chExt cx="12654" cy="4105"/>
          </a:xfrm>
        </p:grpSpPr>
        <p:sp>
          <p:nvSpPr>
            <p:cNvPr id="20" name="矩形 19"/>
            <p:cNvSpPr/>
            <p:nvPr/>
          </p:nvSpPr>
          <p:spPr>
            <a:xfrm>
              <a:off x="6155" y="3161"/>
              <a:ext cx="12655" cy="4096"/>
            </a:xfrm>
            <a:prstGeom prst="rect">
              <a:avLst/>
            </a:prstGeom>
            <a:solidFill>
              <a:schemeClr val="accent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618" y="3152"/>
              <a:ext cx="9571" cy="40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825490" y="2784475"/>
            <a:ext cx="5372100" cy="1014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6000" b="1" spc="700" dirty="0">
                <a:solidFill>
                  <a:schemeClr val="bg1">
                    <a:lumMod val="9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大学体育教程</a:t>
            </a:r>
            <a:endParaRPr lang="zh-CN" altLang="en-US" sz="6000" b="1" spc="700" dirty="0">
              <a:solidFill>
                <a:schemeClr val="bg1">
                  <a:lumMod val="9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Source Han Serif SC" panose="02020400000000000000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91200" y="6192639"/>
            <a:ext cx="6400800" cy="6653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945257" y="1542437"/>
            <a:ext cx="246743" cy="3677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4" grpId="0" animBg="1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网球基本技术教学理论与方法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1055370" y="1635760"/>
            <a:ext cx="10080000" cy="4108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2. 发球的种类及其特点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37940" y="954405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三、发球与接发球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Rounded Rectangle 4"/>
          <p:cNvSpPr/>
          <p:nvPr>
            <p:custDataLst>
              <p:tags r:id="rId2"/>
            </p:custDataLst>
          </p:nvPr>
        </p:nvSpPr>
        <p:spPr>
          <a:xfrm>
            <a:off x="4923155" y="2579370"/>
            <a:ext cx="2345690" cy="3495040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Round Same Side Corner Rectangle 5"/>
          <p:cNvSpPr/>
          <p:nvPr>
            <p:custDataLst>
              <p:tags r:id="rId3"/>
            </p:custDataLst>
          </p:nvPr>
        </p:nvSpPr>
        <p:spPr>
          <a:xfrm rot="10800000">
            <a:off x="5408930" y="2583180"/>
            <a:ext cx="1374140" cy="36766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5A5A5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Rounded Rectangle 7"/>
          <p:cNvSpPr/>
          <p:nvPr>
            <p:custDataLst>
              <p:tags r:id="rId4"/>
            </p:custDataLst>
          </p:nvPr>
        </p:nvSpPr>
        <p:spPr>
          <a:xfrm>
            <a:off x="5408930" y="6252210"/>
            <a:ext cx="1374140" cy="76200"/>
          </a:xfrm>
          <a:prstGeom prst="roundRect">
            <a:avLst>
              <a:gd name="adj" fmla="val 50000"/>
            </a:avLst>
          </a:prstGeom>
          <a:solidFill>
            <a:srgbClr val="A5A5A5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Rounded Rectangle 4"/>
          <p:cNvSpPr/>
          <p:nvPr>
            <p:custDataLst>
              <p:tags r:id="rId5"/>
            </p:custDataLst>
          </p:nvPr>
        </p:nvSpPr>
        <p:spPr>
          <a:xfrm>
            <a:off x="7543800" y="2579370"/>
            <a:ext cx="2345690" cy="3495040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Round Same Side Corner Rectangle 5"/>
          <p:cNvSpPr/>
          <p:nvPr>
            <p:custDataLst>
              <p:tags r:id="rId6"/>
            </p:custDataLst>
          </p:nvPr>
        </p:nvSpPr>
        <p:spPr>
          <a:xfrm rot="10800000">
            <a:off x="8029575" y="2583180"/>
            <a:ext cx="1374140" cy="36766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B9BD5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Rounded Rectangle 7"/>
          <p:cNvSpPr/>
          <p:nvPr>
            <p:custDataLst>
              <p:tags r:id="rId7"/>
            </p:custDataLst>
          </p:nvPr>
        </p:nvSpPr>
        <p:spPr>
          <a:xfrm>
            <a:off x="8029575" y="6252210"/>
            <a:ext cx="1374140" cy="76200"/>
          </a:xfrm>
          <a:prstGeom prst="roundRect">
            <a:avLst>
              <a:gd name="adj" fmla="val 50000"/>
            </a:avLst>
          </a:prstGeom>
          <a:solidFill>
            <a:srgbClr val="5B9BD5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ounded Rectangle 4"/>
          <p:cNvSpPr/>
          <p:nvPr>
            <p:custDataLst>
              <p:tags r:id="rId8"/>
            </p:custDataLst>
          </p:nvPr>
        </p:nvSpPr>
        <p:spPr>
          <a:xfrm>
            <a:off x="2302510" y="2579370"/>
            <a:ext cx="2345690" cy="3495040"/>
          </a:xfrm>
          <a:prstGeom prst="roundRect">
            <a:avLst>
              <a:gd name="adj" fmla="val 18832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Round Same Side Corner Rectangle 5"/>
          <p:cNvSpPr/>
          <p:nvPr>
            <p:custDataLst>
              <p:tags r:id="rId9"/>
            </p:custDataLst>
          </p:nvPr>
        </p:nvSpPr>
        <p:spPr>
          <a:xfrm rot="10800000">
            <a:off x="2788285" y="2583180"/>
            <a:ext cx="1374140" cy="36766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D7D3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10"/>
            </p:custDataLst>
          </p:nvPr>
        </p:nvSpPr>
        <p:spPr>
          <a:xfrm>
            <a:off x="3227822" y="2604546"/>
            <a:ext cx="495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kumimoji="0" lang="zh-CN" altLang="en-US" sz="1800" b="1" i="0" u="none" strike="noStrike" kern="1200" cap="none" spc="0" normalizeH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11"/>
            </p:custDataLst>
          </p:nvPr>
        </p:nvSpPr>
        <p:spPr>
          <a:xfrm>
            <a:off x="5848350" y="2604546"/>
            <a:ext cx="495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kumimoji="0" lang="zh-CN" altLang="en-US" sz="1800" b="1" i="0" u="none" strike="noStrike" kern="1200" cap="none" spc="0" normalizeH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12"/>
            </p:custDataLst>
          </p:nvPr>
        </p:nvSpPr>
        <p:spPr>
          <a:xfrm>
            <a:off x="8468878" y="2604546"/>
            <a:ext cx="495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kumimoji="0" lang="zh-CN" altLang="en-US" sz="1800" b="1" i="0" u="none" strike="noStrike" kern="1200" cap="none" spc="0" normalizeH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13"/>
            </p:custDataLst>
          </p:nvPr>
        </p:nvSpPr>
        <p:spPr>
          <a:xfrm>
            <a:off x="2574925" y="3293110"/>
            <a:ext cx="1776730" cy="241681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15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平击发球</a:t>
            </a:r>
            <a:r>
              <a:rPr kumimoji="0" lang="zh-CN" altLang="en-US" sz="1400" i="0" u="none" strike="noStrike" kern="1200" cap="none" spc="15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是球速最快、威胁较大的一种发球方式，其优点是力量大、球速快、反弹低、威胁大，缺点是成功率较低。</a:t>
            </a:r>
            <a:endParaRPr kumimoji="0" lang="zh-CN" altLang="en-US" sz="1400" i="0" u="none" strike="noStrike" kern="1200" cap="none" spc="150" normalizeH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42" name="Rounded Rectangle 7"/>
          <p:cNvSpPr/>
          <p:nvPr>
            <p:custDataLst>
              <p:tags r:id="rId14"/>
            </p:custDataLst>
          </p:nvPr>
        </p:nvSpPr>
        <p:spPr>
          <a:xfrm>
            <a:off x="2724785" y="6252210"/>
            <a:ext cx="1374140" cy="76200"/>
          </a:xfrm>
          <a:prstGeom prst="roundRect">
            <a:avLst>
              <a:gd name="adj" fmla="val 50000"/>
            </a:avLst>
          </a:prstGeom>
          <a:solidFill>
            <a:srgbClr val="ED7D3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15"/>
            </p:custDataLst>
          </p:nvPr>
        </p:nvSpPr>
        <p:spPr>
          <a:xfrm>
            <a:off x="5259070" y="3293110"/>
            <a:ext cx="1765935" cy="241681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15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切削发球</a:t>
            </a:r>
            <a:r>
              <a:rPr kumimoji="0" lang="zh-CN" altLang="en-US" sz="1400" i="0" u="none" strike="noStrike" kern="1200" cap="none" spc="15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是球拍从球右上方往下方切削球的一种发球方式，其优点是球速快、威力大、命中率较高。</a:t>
            </a:r>
            <a:endParaRPr kumimoji="0" lang="zh-CN" altLang="en-US" sz="1400" i="0" u="none" strike="noStrike" kern="1200" cap="none" spc="150" normalizeH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44" name="文本框 43"/>
          <p:cNvSpPr txBox="1"/>
          <p:nvPr>
            <p:custDataLst>
              <p:tags r:id="rId16"/>
            </p:custDataLst>
          </p:nvPr>
        </p:nvSpPr>
        <p:spPr>
          <a:xfrm>
            <a:off x="7879715" y="3293110"/>
            <a:ext cx="1776730" cy="241681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15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上旋发球</a:t>
            </a:r>
            <a:r>
              <a:rPr kumimoji="0" lang="zh-CN" altLang="en-US" sz="1400" i="0" u="none" strike="noStrike" kern="1200" cap="none" spc="15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是球拍通过向上摩擦球，使球产生上旋为主、侧旋为辅的发球方法。其优点是发力越大，旋转越强，弧形飞行轨速越大命中率也越高。</a:t>
            </a:r>
            <a:endParaRPr kumimoji="0" lang="zh-CN" altLang="en-US" sz="1400" i="0" u="none" strike="noStrike" kern="1200" cap="none" spc="150" normalizeH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网球基本技术教学理论与方法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1126490" y="1472565"/>
            <a:ext cx="10080000" cy="4108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3.  练习方法</a:t>
            </a:r>
            <a:endParaRPr lang="zh-CN" altLang="en-US" sz="1600" b="1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37940" y="954405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三、发球与接发球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4857" name="Group 14857"/>
          <p:cNvGrpSpPr/>
          <p:nvPr>
            <p:custDataLst>
              <p:tags r:id="rId2"/>
            </p:custDataLst>
          </p:nvPr>
        </p:nvGrpSpPr>
        <p:grpSpPr>
          <a:xfrm>
            <a:off x="1037590" y="2005965"/>
            <a:ext cx="4257040" cy="4234815"/>
            <a:chOff x="0" y="0"/>
            <a:chExt cx="5009165" cy="5240493"/>
          </a:xfrm>
        </p:grpSpPr>
        <p:sp>
          <p:nvSpPr>
            <p:cNvPr id="14855" name="Shape 14855"/>
            <p:cNvSpPr/>
            <p:nvPr>
              <p:custDataLst>
                <p:tags r:id="rId3"/>
              </p:custDataLst>
            </p:nvPr>
          </p:nvSpPr>
          <p:spPr>
            <a:xfrm flipH="1">
              <a:off x="0" y="0"/>
              <a:ext cx="5009166" cy="5240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35" y="0"/>
                  </a:moveTo>
                  <a:lnTo>
                    <a:pt x="0" y="21600"/>
                  </a:lnTo>
                  <a:lnTo>
                    <a:pt x="21600" y="17462"/>
                  </a:lnTo>
                </a:path>
              </a:pathLst>
            </a:custGeom>
            <a:noFill/>
            <a:ln w="25400" cap="flat">
              <a:solidFill>
                <a:srgbClr val="FFFFFF">
                  <a:lumMod val="75000"/>
                </a:srgbClr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7625" tIns="47625" rIns="47625" bIns="47625" numCol="1" anchor="ctr">
              <a:noAutofit/>
            </a:bodyPr>
            <a:p>
              <a:pPr defTabSz="457200"/>
              <a:endParaRPr sz="4000">
                <a:solidFill>
                  <a:srgbClr val="22222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856" name="Shape 14856"/>
            <p:cNvSpPr/>
            <p:nvPr>
              <p:custDataLst>
                <p:tags r:id="rId4"/>
              </p:custDataLst>
            </p:nvPr>
          </p:nvSpPr>
          <p:spPr>
            <a:xfrm flipH="1" flipV="1">
              <a:off x="628802" y="1839579"/>
              <a:ext cx="4374315" cy="3389096"/>
            </a:xfrm>
            <a:prstGeom prst="line">
              <a:avLst/>
            </a:prstGeom>
            <a:noFill/>
            <a:ln w="25400" cap="flat">
              <a:solidFill>
                <a:srgbClr val="FFFFFF">
                  <a:lumMod val="75000"/>
                </a:srgbClr>
              </a:solidFill>
              <a:custDash>
                <a:ds d="200000" sp="200000"/>
              </a:custDash>
              <a:miter lim="400000"/>
              <a:headEnd type="oval" w="med" len="med"/>
            </a:ln>
            <a:effectLst/>
          </p:spPr>
          <p:txBody>
            <a:bodyPr wrap="square" lIns="47625" tIns="47625" rIns="47625" bIns="47625" numCol="1" anchor="ctr">
              <a:noAutofit/>
            </a:bodyPr>
            <a:p>
              <a:pPr defTabSz="457200"/>
              <a:endParaRPr sz="4690">
                <a:solidFill>
                  <a:srgbClr val="22222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4858" name="Shape 14858"/>
          <p:cNvSpPr/>
          <p:nvPr>
            <p:custDataLst>
              <p:tags r:id="rId5"/>
            </p:custDataLst>
          </p:nvPr>
        </p:nvSpPr>
        <p:spPr>
          <a:xfrm flipH="1">
            <a:off x="840740" y="1883410"/>
            <a:ext cx="2051050" cy="33851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8" h="21600" extrusionOk="0">
                <a:moveTo>
                  <a:pt x="0" y="0"/>
                </a:moveTo>
                <a:lnTo>
                  <a:pt x="0" y="16506"/>
                </a:lnTo>
                <a:lnTo>
                  <a:pt x="21558" y="21600"/>
                </a:lnTo>
                <a:cubicBezTo>
                  <a:pt x="21600" y="15221"/>
                  <a:pt x="17409" y="8834"/>
                  <a:pt x="8975" y="3966"/>
                </a:cubicBezTo>
                <a:cubicBezTo>
                  <a:pt x="6234" y="2384"/>
                  <a:pt x="3207" y="1065"/>
                  <a:pt x="0" y="0"/>
                </a:cubicBezTo>
                <a:close/>
              </a:path>
            </a:pathLst>
          </a:custGeom>
          <a:solidFill>
            <a:srgbClr val="5B9BD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p>
            <a:pPr defTabSz="457200"/>
            <a:endParaRPr sz="4000">
              <a:solidFill>
                <a:srgbClr val="22222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859" name="Shape 14859"/>
          <p:cNvSpPr/>
          <p:nvPr>
            <p:custDataLst>
              <p:tags r:id="rId6"/>
            </p:custDataLst>
          </p:nvPr>
        </p:nvSpPr>
        <p:spPr>
          <a:xfrm flipH="1">
            <a:off x="1753235" y="2546350"/>
            <a:ext cx="1734820" cy="2862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8" h="21600" extrusionOk="0">
                <a:moveTo>
                  <a:pt x="0" y="0"/>
                </a:moveTo>
                <a:lnTo>
                  <a:pt x="0" y="16506"/>
                </a:lnTo>
                <a:lnTo>
                  <a:pt x="21558" y="21600"/>
                </a:lnTo>
                <a:cubicBezTo>
                  <a:pt x="21600" y="15221"/>
                  <a:pt x="17409" y="8834"/>
                  <a:pt x="8975" y="3966"/>
                </a:cubicBezTo>
                <a:cubicBezTo>
                  <a:pt x="6234" y="2384"/>
                  <a:pt x="3207" y="1065"/>
                  <a:pt x="0" y="0"/>
                </a:cubicBezTo>
                <a:close/>
              </a:path>
            </a:pathLst>
          </a:custGeom>
          <a:solidFill>
            <a:srgbClr val="FFC00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p>
            <a:pPr defTabSz="457200"/>
            <a:endParaRPr sz="4000">
              <a:solidFill>
                <a:srgbClr val="22222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860" name="Shape 14860"/>
          <p:cNvSpPr/>
          <p:nvPr>
            <p:custDataLst>
              <p:tags r:id="rId7"/>
            </p:custDataLst>
          </p:nvPr>
        </p:nvSpPr>
        <p:spPr>
          <a:xfrm flipH="1">
            <a:off x="2596515" y="3328035"/>
            <a:ext cx="1365885" cy="2252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8" h="21600" extrusionOk="0">
                <a:moveTo>
                  <a:pt x="0" y="0"/>
                </a:moveTo>
                <a:lnTo>
                  <a:pt x="0" y="16506"/>
                </a:lnTo>
                <a:lnTo>
                  <a:pt x="21558" y="21600"/>
                </a:lnTo>
                <a:cubicBezTo>
                  <a:pt x="21600" y="15221"/>
                  <a:pt x="17409" y="8834"/>
                  <a:pt x="8975" y="3966"/>
                </a:cubicBezTo>
                <a:cubicBezTo>
                  <a:pt x="6234" y="2384"/>
                  <a:pt x="3207" y="1065"/>
                  <a:pt x="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p>
            <a:pPr defTabSz="457200"/>
            <a:endParaRPr sz="4000">
              <a:solidFill>
                <a:srgbClr val="22222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861" name="Shape 14861"/>
          <p:cNvSpPr/>
          <p:nvPr>
            <p:custDataLst>
              <p:tags r:id="rId8"/>
            </p:custDataLst>
          </p:nvPr>
        </p:nvSpPr>
        <p:spPr>
          <a:xfrm flipH="1">
            <a:off x="3384550" y="4058920"/>
            <a:ext cx="1021715" cy="1686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8" h="21600" extrusionOk="0">
                <a:moveTo>
                  <a:pt x="0" y="0"/>
                </a:moveTo>
                <a:lnTo>
                  <a:pt x="0" y="16506"/>
                </a:lnTo>
                <a:lnTo>
                  <a:pt x="21558" y="21600"/>
                </a:lnTo>
                <a:cubicBezTo>
                  <a:pt x="21600" y="15221"/>
                  <a:pt x="17409" y="8834"/>
                  <a:pt x="8975" y="3966"/>
                </a:cubicBezTo>
                <a:cubicBezTo>
                  <a:pt x="6234" y="2384"/>
                  <a:pt x="3207" y="1065"/>
                  <a:pt x="0" y="0"/>
                </a:cubicBezTo>
                <a:close/>
              </a:path>
            </a:pathLst>
          </a:custGeom>
          <a:solidFill>
            <a:srgbClr val="ED7D3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p>
            <a:pPr defTabSz="457200"/>
            <a:endParaRPr sz="4000">
              <a:solidFill>
                <a:srgbClr val="22222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1754505" y="3087370"/>
            <a:ext cx="5435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457200"/>
            <a:r>
              <a:rPr kumimoji="1" lang="en-US" altLang="zh-CN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kumimoji="1" lang="en-US" altLang="zh-CN" sz="20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2369185" y="3613150"/>
            <a:ext cx="6210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457200"/>
            <a:r>
              <a:rPr kumimoji="1" lang="en-US" altLang="zh-CN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kumimoji="1" lang="en-US" altLang="zh-CN" sz="20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3758565" y="4775200"/>
            <a:ext cx="6210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457200"/>
            <a:r>
              <a:rPr kumimoji="1" lang="en-US" altLang="zh-CN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kumimoji="1" lang="en-US" altLang="zh-CN" sz="20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3052445" y="4175760"/>
            <a:ext cx="6210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457200"/>
            <a:r>
              <a:rPr kumimoji="1" lang="en-US" altLang="zh-CN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kumimoji="1" lang="en-US" altLang="zh-CN" sz="20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Shape 14861"/>
          <p:cNvSpPr/>
          <p:nvPr>
            <p:custDataLst>
              <p:tags r:id="rId13"/>
            </p:custDataLst>
          </p:nvPr>
        </p:nvSpPr>
        <p:spPr>
          <a:xfrm flipH="1">
            <a:off x="4101465" y="4832350"/>
            <a:ext cx="671830" cy="11080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8" h="21600" extrusionOk="0">
                <a:moveTo>
                  <a:pt x="0" y="0"/>
                </a:moveTo>
                <a:lnTo>
                  <a:pt x="0" y="16506"/>
                </a:lnTo>
                <a:lnTo>
                  <a:pt x="21558" y="21600"/>
                </a:lnTo>
                <a:cubicBezTo>
                  <a:pt x="21600" y="15221"/>
                  <a:pt x="17409" y="8834"/>
                  <a:pt x="8975" y="3966"/>
                </a:cubicBezTo>
                <a:cubicBezTo>
                  <a:pt x="6234" y="2384"/>
                  <a:pt x="3207" y="1065"/>
                  <a:pt x="0" y="0"/>
                </a:cubicBezTo>
                <a:close/>
              </a:path>
            </a:pathLst>
          </a:custGeom>
          <a:solidFill>
            <a:srgbClr val="295D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p>
            <a:pPr defTabSz="457200"/>
            <a:endParaRPr sz="4000">
              <a:solidFill>
                <a:srgbClr val="22222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4287520" y="5295265"/>
            <a:ext cx="6210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457200"/>
            <a:r>
              <a:rPr kumimoji="1" lang="en-US" altLang="zh-CN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kumimoji="1" lang="en-US" altLang="zh-CN" sz="20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2" name="组合 51"/>
          <p:cNvGrpSpPr/>
          <p:nvPr>
            <p:custDataLst>
              <p:tags r:id="rId15"/>
            </p:custDataLst>
          </p:nvPr>
        </p:nvGrpSpPr>
        <p:grpSpPr>
          <a:xfrm>
            <a:off x="4921885" y="2244725"/>
            <a:ext cx="5328285" cy="617220"/>
            <a:chOff x="5395291" y="1708798"/>
            <a:chExt cx="5877293" cy="1058354"/>
          </a:xfrm>
        </p:grpSpPr>
        <p:sp>
          <p:nvSpPr>
            <p:cNvPr id="55" name="矩形 54"/>
            <p:cNvSpPr/>
            <p:nvPr>
              <p:custDataLst>
                <p:tags r:id="rId16"/>
              </p:custDataLst>
            </p:nvPr>
          </p:nvSpPr>
          <p:spPr>
            <a:xfrm>
              <a:off x="5395291" y="1708798"/>
              <a:ext cx="5877293" cy="1058354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</p:spPr>
          <p:style>
            <a:lnRef idx="2">
              <a:srgbClr val="2196F3">
                <a:shade val="50000"/>
              </a:srgbClr>
            </a:lnRef>
            <a:fillRef idx="1">
              <a:srgbClr val="2196F3"/>
            </a:fillRef>
            <a:effectRef idx="0">
              <a:srgbClr val="2196F3"/>
            </a:effectRef>
            <a:fontRef idx="minor">
              <a:srgbClr val="FFFFFF"/>
            </a:fontRef>
          </p:style>
          <p:txBody>
            <a:bodyPr rtlCol="0" anchor="ctr"/>
            <a:p>
              <a:pPr algn="ctr" defTabSz="457200">
                <a:lnSpc>
                  <a:spcPct val="130000"/>
                </a:lnSpc>
              </a:pPr>
              <a:endParaRPr kumimoji="1" lang="zh-CN" alt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56" name="直线连接符 55"/>
            <p:cNvCxnSpPr/>
            <p:nvPr>
              <p:custDataLst>
                <p:tags r:id="rId17"/>
              </p:custDataLst>
            </p:nvPr>
          </p:nvCxnSpPr>
          <p:spPr>
            <a:xfrm>
              <a:off x="5395292" y="1708798"/>
              <a:ext cx="0" cy="1058354"/>
            </a:xfrm>
            <a:prstGeom prst="line">
              <a:avLst/>
            </a:prstGeom>
            <a:ln w="25400">
              <a:solidFill>
                <a:srgbClr val="2196F3"/>
              </a:solidFill>
            </a:ln>
          </p:spPr>
          <p:style>
            <a:lnRef idx="1">
              <a:srgbClr val="2196F3"/>
            </a:lnRef>
            <a:fillRef idx="0">
              <a:srgbClr val="2196F3"/>
            </a:fillRef>
            <a:effectRef idx="0">
              <a:srgbClr val="2196F3"/>
            </a:effectRef>
            <a:fontRef idx="minor">
              <a:srgbClr val="222222"/>
            </a:fontRef>
          </p:style>
        </p:cxnSp>
      </p:grpSp>
      <p:sp>
        <p:nvSpPr>
          <p:cNvPr id="54" name="文本框 53"/>
          <p:cNvSpPr txBox="1"/>
          <p:nvPr>
            <p:custDataLst>
              <p:tags r:id="rId18"/>
            </p:custDataLst>
          </p:nvPr>
        </p:nvSpPr>
        <p:spPr>
          <a:xfrm>
            <a:off x="5107305" y="2296160"/>
            <a:ext cx="5244465" cy="539750"/>
          </a:xfrm>
          <a:prstGeom prst="rect">
            <a:avLst/>
          </a:prstGeom>
          <a:noFill/>
        </p:spPr>
        <p:txBody>
          <a:bodyPr wrap="square" rtlCol="0" anchor="ctr" anchorCtr="0"/>
          <a:p>
            <a:r>
              <a:rPr lang="zh-CN" altLang="en-US" sz="1400" b="1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侧身对墙进行抛球练习。</a:t>
            </a:r>
            <a:endParaRPr lang="zh-CN" altLang="en-US" sz="1400" b="1" spc="1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8" name="组合 57"/>
          <p:cNvGrpSpPr/>
          <p:nvPr>
            <p:custDataLst>
              <p:tags r:id="rId19"/>
            </p:custDataLst>
          </p:nvPr>
        </p:nvGrpSpPr>
        <p:grpSpPr>
          <a:xfrm>
            <a:off x="5233035" y="3093085"/>
            <a:ext cx="5328285" cy="617220"/>
            <a:chOff x="5395291" y="1708798"/>
            <a:chExt cx="5877293" cy="1058354"/>
          </a:xfrm>
        </p:grpSpPr>
        <p:sp>
          <p:nvSpPr>
            <p:cNvPr id="60" name="矩形 59"/>
            <p:cNvSpPr/>
            <p:nvPr>
              <p:custDataLst>
                <p:tags r:id="rId20"/>
              </p:custDataLst>
            </p:nvPr>
          </p:nvSpPr>
          <p:spPr>
            <a:xfrm>
              <a:off x="5395291" y="1708798"/>
              <a:ext cx="5877293" cy="1058354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</p:spPr>
          <p:style>
            <a:lnRef idx="2">
              <a:srgbClr val="2196F3">
                <a:shade val="50000"/>
              </a:srgbClr>
            </a:lnRef>
            <a:fillRef idx="1">
              <a:srgbClr val="2196F3"/>
            </a:fillRef>
            <a:effectRef idx="0">
              <a:srgbClr val="2196F3"/>
            </a:effectRef>
            <a:fontRef idx="minor">
              <a:srgbClr val="FFFFFF"/>
            </a:fontRef>
          </p:style>
          <p:txBody>
            <a:bodyPr rtlCol="0" anchor="ctr"/>
            <a:p>
              <a:pPr algn="ctr" defTabSz="457200">
                <a:lnSpc>
                  <a:spcPct val="130000"/>
                </a:lnSpc>
              </a:pPr>
              <a:endParaRPr kumimoji="1" lang="zh-CN" alt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61" name="直线连接符 60"/>
            <p:cNvCxnSpPr/>
            <p:nvPr>
              <p:custDataLst>
                <p:tags r:id="rId21"/>
              </p:custDataLst>
            </p:nvPr>
          </p:nvCxnSpPr>
          <p:spPr>
            <a:xfrm>
              <a:off x="5395292" y="1708798"/>
              <a:ext cx="0" cy="1058354"/>
            </a:xfrm>
            <a:prstGeom prst="line">
              <a:avLst/>
            </a:prstGeom>
            <a:ln w="25400">
              <a:solidFill>
                <a:srgbClr val="009587"/>
              </a:solidFill>
            </a:ln>
          </p:spPr>
          <p:style>
            <a:lnRef idx="1">
              <a:srgbClr val="2196F3"/>
            </a:lnRef>
            <a:fillRef idx="0">
              <a:srgbClr val="2196F3"/>
            </a:fillRef>
            <a:effectRef idx="0">
              <a:srgbClr val="2196F3"/>
            </a:effectRef>
            <a:fontRef idx="minor">
              <a:srgbClr val="222222"/>
            </a:fontRef>
          </p:style>
        </p:cxnSp>
      </p:grpSp>
      <p:sp>
        <p:nvSpPr>
          <p:cNvPr id="59" name="文本框 58"/>
          <p:cNvSpPr txBox="1"/>
          <p:nvPr>
            <p:custDataLst>
              <p:tags r:id="rId22"/>
            </p:custDataLst>
          </p:nvPr>
        </p:nvSpPr>
        <p:spPr>
          <a:xfrm>
            <a:off x="5418455" y="3143885"/>
            <a:ext cx="5244465" cy="539750"/>
          </a:xfrm>
          <a:prstGeom prst="rect">
            <a:avLst/>
          </a:prstGeom>
          <a:noFill/>
        </p:spPr>
        <p:txBody>
          <a:bodyPr wrap="square" rtlCol="0" anchor="ctr" anchorCtr="0"/>
          <a:p>
            <a:r>
              <a:rPr lang="zh-CN" altLang="en-US" sz="1400" b="1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徒手做发球前的准备姿势，模仿抛球及发球的完整动作。</a:t>
            </a:r>
            <a:endParaRPr lang="zh-CN" altLang="en-US" sz="1400" b="1" spc="1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3" name="组合 62"/>
          <p:cNvGrpSpPr/>
          <p:nvPr>
            <p:custDataLst>
              <p:tags r:id="rId23"/>
            </p:custDataLst>
          </p:nvPr>
        </p:nvGrpSpPr>
        <p:grpSpPr>
          <a:xfrm>
            <a:off x="5544185" y="3941445"/>
            <a:ext cx="5328285" cy="617220"/>
            <a:chOff x="5395291" y="1708798"/>
            <a:chExt cx="5877293" cy="1058354"/>
          </a:xfrm>
        </p:grpSpPr>
        <p:sp>
          <p:nvSpPr>
            <p:cNvPr id="65" name="矩形 64"/>
            <p:cNvSpPr/>
            <p:nvPr>
              <p:custDataLst>
                <p:tags r:id="rId24"/>
              </p:custDataLst>
            </p:nvPr>
          </p:nvSpPr>
          <p:spPr>
            <a:xfrm>
              <a:off x="5395291" y="1708798"/>
              <a:ext cx="5877293" cy="1058354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</p:spPr>
          <p:style>
            <a:lnRef idx="2">
              <a:srgbClr val="2196F3">
                <a:shade val="50000"/>
              </a:srgbClr>
            </a:lnRef>
            <a:fillRef idx="1">
              <a:srgbClr val="2196F3"/>
            </a:fillRef>
            <a:effectRef idx="0">
              <a:srgbClr val="2196F3"/>
            </a:effectRef>
            <a:fontRef idx="minor">
              <a:srgbClr val="FFFFFF"/>
            </a:fontRef>
          </p:style>
          <p:txBody>
            <a:bodyPr rtlCol="0" anchor="ctr"/>
            <a:p>
              <a:pPr algn="ctr" defTabSz="457200">
                <a:lnSpc>
                  <a:spcPct val="130000"/>
                </a:lnSpc>
              </a:pPr>
              <a:endParaRPr kumimoji="1" lang="zh-CN" alt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66" name="直线连接符 65"/>
            <p:cNvCxnSpPr/>
            <p:nvPr>
              <p:custDataLst>
                <p:tags r:id="rId25"/>
              </p:custDataLst>
            </p:nvPr>
          </p:nvCxnSpPr>
          <p:spPr>
            <a:xfrm>
              <a:off x="5395292" y="1708798"/>
              <a:ext cx="0" cy="1058354"/>
            </a:xfrm>
            <a:prstGeom prst="line">
              <a:avLst/>
            </a:prstGeom>
            <a:ln w="25400">
              <a:solidFill>
                <a:srgbClr val="A5A5A5"/>
              </a:solidFill>
            </a:ln>
          </p:spPr>
          <p:style>
            <a:lnRef idx="1">
              <a:srgbClr val="2196F3"/>
            </a:lnRef>
            <a:fillRef idx="0">
              <a:srgbClr val="2196F3"/>
            </a:fillRef>
            <a:effectRef idx="0">
              <a:srgbClr val="2196F3"/>
            </a:effectRef>
            <a:fontRef idx="minor">
              <a:srgbClr val="222222"/>
            </a:fontRef>
          </p:style>
        </p:cxnSp>
      </p:grpSp>
      <p:sp>
        <p:nvSpPr>
          <p:cNvPr id="64" name="文本框 63"/>
          <p:cNvSpPr txBox="1"/>
          <p:nvPr>
            <p:custDataLst>
              <p:tags r:id="rId26"/>
            </p:custDataLst>
          </p:nvPr>
        </p:nvSpPr>
        <p:spPr>
          <a:xfrm>
            <a:off x="5729605" y="3992245"/>
            <a:ext cx="5244465" cy="539750"/>
          </a:xfrm>
          <a:prstGeom prst="rect">
            <a:avLst/>
          </a:prstGeom>
          <a:noFill/>
        </p:spPr>
        <p:txBody>
          <a:bodyPr wrap="square" rtlCol="0" anchor="ctr" anchorCtr="0"/>
          <a:p>
            <a:r>
              <a:rPr lang="zh-CN" altLang="en-US" sz="1400" b="1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在场地上用多球进行抛球与击球相结合的练习。</a:t>
            </a:r>
            <a:endParaRPr lang="zh-CN" altLang="en-US" sz="1400" b="1" spc="1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8" name="组合 67"/>
          <p:cNvGrpSpPr/>
          <p:nvPr>
            <p:custDataLst>
              <p:tags r:id="rId27"/>
            </p:custDataLst>
          </p:nvPr>
        </p:nvGrpSpPr>
        <p:grpSpPr>
          <a:xfrm>
            <a:off x="5855335" y="4789170"/>
            <a:ext cx="5328285" cy="617220"/>
            <a:chOff x="5395291" y="1708798"/>
            <a:chExt cx="5877293" cy="1058354"/>
          </a:xfrm>
        </p:grpSpPr>
        <p:sp>
          <p:nvSpPr>
            <p:cNvPr id="70" name="矩形 69"/>
            <p:cNvSpPr/>
            <p:nvPr>
              <p:custDataLst>
                <p:tags r:id="rId28"/>
              </p:custDataLst>
            </p:nvPr>
          </p:nvSpPr>
          <p:spPr>
            <a:xfrm>
              <a:off x="5395291" y="1708798"/>
              <a:ext cx="5877293" cy="1058354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</p:spPr>
          <p:style>
            <a:lnRef idx="2">
              <a:srgbClr val="2196F3">
                <a:shade val="50000"/>
              </a:srgbClr>
            </a:lnRef>
            <a:fillRef idx="1">
              <a:srgbClr val="2196F3"/>
            </a:fillRef>
            <a:effectRef idx="0">
              <a:srgbClr val="2196F3"/>
            </a:effectRef>
            <a:fontRef idx="minor">
              <a:srgbClr val="FFFFFF"/>
            </a:fontRef>
          </p:style>
          <p:txBody>
            <a:bodyPr rtlCol="0" anchor="ctr"/>
            <a:p>
              <a:pPr algn="ctr" defTabSz="457200">
                <a:lnSpc>
                  <a:spcPct val="130000"/>
                </a:lnSpc>
              </a:pPr>
              <a:endParaRPr kumimoji="1" lang="zh-CN" alt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71" name="直线连接符 70"/>
            <p:cNvCxnSpPr/>
            <p:nvPr>
              <p:custDataLst>
                <p:tags r:id="rId29"/>
              </p:custDataLst>
            </p:nvPr>
          </p:nvCxnSpPr>
          <p:spPr>
            <a:xfrm>
              <a:off x="5395292" y="1708798"/>
              <a:ext cx="0" cy="1058354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rgbClr val="2196F3"/>
            </a:lnRef>
            <a:fillRef idx="0">
              <a:srgbClr val="2196F3"/>
            </a:fillRef>
            <a:effectRef idx="0">
              <a:srgbClr val="2196F3"/>
            </a:effectRef>
            <a:fontRef idx="minor">
              <a:srgbClr val="222222"/>
            </a:fontRef>
          </p:style>
        </p:cxnSp>
      </p:grpSp>
      <p:sp>
        <p:nvSpPr>
          <p:cNvPr id="69" name="文本框 68"/>
          <p:cNvSpPr txBox="1"/>
          <p:nvPr>
            <p:custDataLst>
              <p:tags r:id="rId30"/>
            </p:custDataLst>
          </p:nvPr>
        </p:nvSpPr>
        <p:spPr>
          <a:xfrm>
            <a:off x="6040755" y="4840605"/>
            <a:ext cx="5244465" cy="539750"/>
          </a:xfrm>
          <a:prstGeom prst="rect">
            <a:avLst/>
          </a:prstGeom>
          <a:noFill/>
        </p:spPr>
        <p:txBody>
          <a:bodyPr wrap="square" rtlCol="0" anchor="ctr" anchorCtr="0"/>
          <a:p>
            <a:r>
              <a:rPr lang="zh-CN" altLang="en-US" sz="1400" b="1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先练习不定点发球，后练习定点发球，逐步提高难度。</a:t>
            </a:r>
            <a:endParaRPr lang="zh-CN" altLang="en-US" sz="1400" b="1" spc="1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3" name="组合 72"/>
          <p:cNvGrpSpPr/>
          <p:nvPr>
            <p:custDataLst>
              <p:tags r:id="rId31"/>
            </p:custDataLst>
          </p:nvPr>
        </p:nvGrpSpPr>
        <p:grpSpPr>
          <a:xfrm>
            <a:off x="6166485" y="5637530"/>
            <a:ext cx="5328285" cy="617220"/>
            <a:chOff x="5395291" y="1708798"/>
            <a:chExt cx="5877293" cy="1058354"/>
          </a:xfrm>
        </p:grpSpPr>
        <p:sp>
          <p:nvSpPr>
            <p:cNvPr id="75" name="矩形 74"/>
            <p:cNvSpPr/>
            <p:nvPr>
              <p:custDataLst>
                <p:tags r:id="rId32"/>
              </p:custDataLst>
            </p:nvPr>
          </p:nvSpPr>
          <p:spPr>
            <a:xfrm>
              <a:off x="5395291" y="1708798"/>
              <a:ext cx="5877293" cy="1058354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</p:spPr>
          <p:style>
            <a:lnRef idx="2">
              <a:srgbClr val="2196F3">
                <a:shade val="50000"/>
              </a:srgbClr>
            </a:lnRef>
            <a:fillRef idx="1">
              <a:srgbClr val="2196F3"/>
            </a:fillRef>
            <a:effectRef idx="0">
              <a:srgbClr val="2196F3"/>
            </a:effectRef>
            <a:fontRef idx="minor">
              <a:srgbClr val="FFFFFF"/>
            </a:fontRef>
          </p:style>
          <p:txBody>
            <a:bodyPr rtlCol="0" anchor="ctr"/>
            <a:p>
              <a:pPr algn="ctr" defTabSz="457200">
                <a:lnSpc>
                  <a:spcPct val="130000"/>
                </a:lnSpc>
              </a:pPr>
              <a:endParaRPr kumimoji="1" lang="zh-CN" altLang="en-US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76" name="直线连接符 75"/>
            <p:cNvCxnSpPr/>
            <p:nvPr>
              <p:custDataLst>
                <p:tags r:id="rId33"/>
              </p:custDataLst>
            </p:nvPr>
          </p:nvCxnSpPr>
          <p:spPr>
            <a:xfrm>
              <a:off x="5395292" y="1708798"/>
              <a:ext cx="0" cy="1058354"/>
            </a:xfrm>
            <a:prstGeom prst="line">
              <a:avLst/>
            </a:prstGeom>
            <a:ln w="25400">
              <a:solidFill>
                <a:srgbClr val="00BCD3"/>
              </a:solidFill>
            </a:ln>
          </p:spPr>
          <p:style>
            <a:lnRef idx="1">
              <a:srgbClr val="2196F3"/>
            </a:lnRef>
            <a:fillRef idx="0">
              <a:srgbClr val="2196F3"/>
            </a:fillRef>
            <a:effectRef idx="0">
              <a:srgbClr val="2196F3"/>
            </a:effectRef>
            <a:fontRef idx="minor">
              <a:srgbClr val="222222"/>
            </a:fontRef>
          </p:style>
        </p:cxnSp>
      </p:grpSp>
      <p:sp>
        <p:nvSpPr>
          <p:cNvPr id="74" name="文本框 73"/>
          <p:cNvSpPr txBox="1"/>
          <p:nvPr>
            <p:custDataLst>
              <p:tags r:id="rId34"/>
            </p:custDataLst>
          </p:nvPr>
        </p:nvSpPr>
        <p:spPr>
          <a:xfrm>
            <a:off x="6352540" y="5688965"/>
            <a:ext cx="5244465" cy="539750"/>
          </a:xfrm>
          <a:prstGeom prst="rect">
            <a:avLst/>
          </a:prstGeom>
          <a:noFill/>
        </p:spPr>
        <p:txBody>
          <a:bodyPr wrap="square" rtlCol="0" anchor="ctr" anchorCtr="0"/>
          <a:p>
            <a:r>
              <a:rPr lang="zh-CN" altLang="en-US" sz="1400" b="1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教师在安排练习时，可规定在一定时间内发一定数量的球，并规定命中率。</a:t>
            </a:r>
            <a:endParaRPr lang="zh-CN" altLang="en-US" sz="1400" b="1" spc="1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9" grpId="0"/>
      <p:bldP spid="64" grpId="0"/>
      <p:bldP spid="69" grpId="0"/>
      <p:bldP spid="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网球基本技术教学理论与方法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1056005" y="1214755"/>
            <a:ext cx="10080000" cy="37357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（二）接发球：</a:t>
            </a: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接发球是网球的基本技术之一。接发球的好坏往往决定着比赛的方向。要接好发球必须具备全面的基本技术。因为在接发球前，接球员对发过来的球的方向、速度、力量、旋转等都无法控制，所以对于发出的球就要做出准确判断和反应，选择恰当合理的击球方式来完成接发球动作。接发球的动作技术有握拍与</a:t>
            </a: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站位、引拍、击球、随挥</a:t>
            </a: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 个环节。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285750" indent="-285750" algn="just" fontAlgn="auto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Wingdings" panose="05000000000000000000" charset="0"/>
              <a:buChar char="n"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练习方法：</a:t>
            </a:r>
            <a:endParaRPr lang="zh-CN" altLang="en-US" sz="1600" b="1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多球式练习。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与发球员配合的接发球练习。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提高接发球准确性的练习。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提高接发球实验能力的练习。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3915" y="2448560"/>
            <a:ext cx="4610100" cy="4010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网球基本技术教学理论与方法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1055370" y="1751330"/>
            <a:ext cx="10080000" cy="3100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（一）正手击球</a:t>
            </a:r>
            <a:endParaRPr lang="zh-CN" altLang="en-US" sz="1600" b="1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</a:t>
            </a: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正手击球是进攻性击球最常用的基本技术之一，是高质量击球的基础。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 动作要领：</a:t>
            </a: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发球姿势、后摆引拍、挥拍击球、击球点的位置以及击球后的随挥动作。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2. 练习方法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无球状态下进行模仿练习。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对墙击球练习。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多球练习。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37940" y="1025525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四、正、反手击球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5145" y="3280410"/>
            <a:ext cx="7025005" cy="2437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网球基本技术教学理论与方法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1056005" y="1110615"/>
            <a:ext cx="10080000" cy="207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（二）反手击球</a:t>
            </a:r>
            <a:endParaRPr lang="zh-CN" altLang="en-US" sz="1600" b="1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</a:t>
            </a: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反手击球动作是回击身体左侧来球的击球技术，也是常有的击球动作之一，包括单手反手击球和双手反手击球。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 单手反手击球动作要领：</a:t>
            </a: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发球姿势、后摆引拍、挥拍击球、击球点的位置以及击球后的随挥动作。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2. 双手反手击球动作要领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995" y="3498850"/>
            <a:ext cx="7191375" cy="2524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网球基本技术教学理论与方法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4" name="泪滴形 23"/>
          <p:cNvSpPr/>
          <p:nvPr>
            <p:custDataLst>
              <p:tags r:id="rId2"/>
            </p:custDataLst>
          </p:nvPr>
        </p:nvSpPr>
        <p:spPr>
          <a:xfrm flipH="1">
            <a:off x="6152956" y="3915771"/>
            <a:ext cx="1435100" cy="1428070"/>
          </a:xfrm>
          <a:prstGeom prst="teardrop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泪滴形 22"/>
          <p:cNvSpPr/>
          <p:nvPr>
            <p:custDataLst>
              <p:tags r:id="rId3"/>
            </p:custDataLst>
          </p:nvPr>
        </p:nvSpPr>
        <p:spPr>
          <a:xfrm rot="10800000" flipH="1">
            <a:off x="4621885" y="2387706"/>
            <a:ext cx="1435100" cy="1428070"/>
          </a:xfrm>
          <a:prstGeom prst="teardrop">
            <a:avLst/>
          </a:prstGeom>
          <a:solidFill>
            <a:srgbClr val="4472C4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泪滴形 3"/>
          <p:cNvSpPr/>
          <p:nvPr>
            <p:custDataLst>
              <p:tags r:id="rId4"/>
            </p:custDataLst>
          </p:nvPr>
        </p:nvSpPr>
        <p:spPr>
          <a:xfrm rot="16200000" flipH="1">
            <a:off x="6138356" y="2384191"/>
            <a:ext cx="1435100" cy="1428070"/>
          </a:xfrm>
          <a:prstGeom prst="teardrop">
            <a:avLst/>
          </a:prstGeom>
          <a:solidFill>
            <a:srgbClr val="ED7D3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泪滴形 2"/>
          <p:cNvSpPr/>
          <p:nvPr>
            <p:custDataLst>
              <p:tags r:id="rId5"/>
            </p:custDataLst>
          </p:nvPr>
        </p:nvSpPr>
        <p:spPr>
          <a:xfrm rot="16200000" flipV="1">
            <a:off x="4630258" y="3910263"/>
            <a:ext cx="1435100" cy="1428070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6"/>
            </p:custDataLst>
          </p:nvPr>
        </p:nvSpPr>
        <p:spPr bwMode="auto">
          <a:xfrm>
            <a:off x="7831455" y="4399915"/>
            <a:ext cx="3006725" cy="556260"/>
          </a:xfrm>
          <a:prstGeom prst="rect">
            <a:avLst/>
          </a:prstGeom>
          <a:noFill/>
        </p:spPr>
        <p:txBody>
          <a:bodyPr wrap="square" lIns="90000" tIns="0" rIns="90000" bIns="46800">
            <a:noAutofit/>
          </a:bodyPr>
          <a:p>
            <a:pPr algn="just" fontAlgn="auto">
              <a:lnSpc>
                <a:spcPct val="120000"/>
              </a:lnSpc>
            </a:pPr>
            <a:r>
              <a:rPr lang="zh-CN" altLang="en-US" sz="1400" b="0" spc="150" dirty="0"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由教练送多球进行单个动作的击球练习。</a:t>
            </a:r>
            <a:endParaRPr lang="zh-CN" altLang="en-US" sz="1400" b="0" spc="150" dirty="0"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 bwMode="auto">
          <a:xfrm>
            <a:off x="7831455" y="2872105"/>
            <a:ext cx="3006725" cy="556260"/>
          </a:xfrm>
          <a:prstGeom prst="rect">
            <a:avLst/>
          </a:prstGeom>
          <a:noFill/>
        </p:spPr>
        <p:txBody>
          <a:bodyPr wrap="square" lIns="90000" tIns="0" rIns="90000" bIns="46800">
            <a:noAutofit/>
          </a:bodyPr>
          <a:p>
            <a:pPr algn="just" fontAlgn="auto">
              <a:lnSpc>
                <a:spcPct val="120000"/>
              </a:lnSpc>
            </a:pPr>
            <a:r>
              <a:rPr lang="zh-CN" altLang="en-US" sz="1400" b="0" spc="150" dirty="0"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在原地练习挥拍的基础上，结合步法做挥拍练习。</a:t>
            </a:r>
            <a:endParaRPr lang="zh-CN" altLang="en-US" sz="1400" b="0" spc="150" dirty="0"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1337945" y="4399915"/>
            <a:ext cx="3006725" cy="556260"/>
          </a:xfrm>
          <a:prstGeom prst="rect">
            <a:avLst/>
          </a:prstGeom>
          <a:noFill/>
        </p:spPr>
        <p:txBody>
          <a:bodyPr wrap="square" lIns="90000" tIns="0" rIns="90000" bIns="46800">
            <a:noAutofit/>
          </a:bodyPr>
          <a:p>
            <a:pPr algn="just" fontAlgn="auto">
              <a:lnSpc>
                <a:spcPct val="120000"/>
              </a:lnSpc>
            </a:pPr>
            <a:r>
              <a:rPr lang="zh-CN" altLang="en-US" sz="1400" b="0" spc="150" dirty="0"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挥拍时可先进行单个动作的分解练习。</a:t>
            </a:r>
            <a:endParaRPr lang="zh-CN" altLang="en-US" sz="1400" b="0" spc="150" dirty="0"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 bwMode="auto">
          <a:xfrm>
            <a:off x="1337945" y="2689225"/>
            <a:ext cx="3006725" cy="983615"/>
          </a:xfrm>
          <a:prstGeom prst="rect">
            <a:avLst/>
          </a:prstGeom>
          <a:noFill/>
        </p:spPr>
        <p:txBody>
          <a:bodyPr wrap="square" lIns="90000" tIns="0" rIns="90000" bIns="46800"/>
          <a:p>
            <a:pPr algn="just" fontAlgn="auto">
              <a:lnSpc>
                <a:spcPct val="120000"/>
              </a:lnSpc>
            </a:pPr>
            <a:r>
              <a:rPr lang="zh-CN" altLang="en-US" sz="1400" b="0" spc="150" dirty="0"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根据击球技术和步法要求，可先进行徒手或持拍挥拍练习，体会挥拍时向后拉拍、转肩及腰部扭转和重心交换等动作要领。</a:t>
            </a:r>
            <a:endParaRPr lang="zh-CN" altLang="en-US" sz="1400" b="0" spc="150" dirty="0"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任意多边形 10"/>
          <p:cNvSpPr/>
          <p:nvPr>
            <p:custDataLst>
              <p:tags r:id="rId10"/>
            </p:custDataLst>
          </p:nvPr>
        </p:nvSpPr>
        <p:spPr bwMode="auto">
          <a:xfrm>
            <a:off x="6586104" y="4345404"/>
            <a:ext cx="568804" cy="5688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1"/>
          <p:cNvSpPr/>
          <p:nvPr>
            <p:custDataLst>
              <p:tags r:id="rId11"/>
            </p:custDataLst>
          </p:nvPr>
        </p:nvSpPr>
        <p:spPr bwMode="auto">
          <a:xfrm>
            <a:off x="5063406" y="4339895"/>
            <a:ext cx="568804" cy="5688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>
            <p:custDataLst>
              <p:tags r:id="rId12"/>
            </p:custDataLst>
          </p:nvPr>
        </p:nvSpPr>
        <p:spPr bwMode="auto">
          <a:xfrm>
            <a:off x="5055033" y="2817339"/>
            <a:ext cx="568804" cy="56880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3"/>
          <p:cNvSpPr/>
          <p:nvPr>
            <p:custDataLst>
              <p:tags r:id="rId13"/>
            </p:custDataLst>
          </p:nvPr>
        </p:nvSpPr>
        <p:spPr bwMode="auto">
          <a:xfrm>
            <a:off x="6571504" y="2813823"/>
            <a:ext cx="568804" cy="56880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12423" y="1151255"/>
            <a:ext cx="1327785" cy="4108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just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3. 练习方法</a:t>
            </a:r>
            <a:endParaRPr lang="zh-CN" altLang="en-US" sz="1600" b="1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网球基本技术教学理论与方法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4826000" y="2120900"/>
            <a:ext cx="6328410" cy="3675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（一）截球</a:t>
            </a:r>
            <a:endParaRPr lang="zh-CN" altLang="en-US" sz="1600" b="1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75945" indent="-285750" algn="just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截球是指来球落地前被凌空拦截的球。它是网球技术中的一种攻击性击球方法，它回球速度快、力量重、威胁大。无论在单打还是双打中，截球都是一种主动进攻得分的重要技术。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 动作要领</a:t>
            </a:r>
            <a:endParaRPr lang="zh-CN" altLang="en-US" sz="1600" b="1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75945" indent="-285750" algn="just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当判断对方来球方向后，立即转肩，以转肩带动球拍后摆；左脚朝来球方向跨出；拍头高于握拍手，握紧球拍，绷紧手腕，在身体的前面迎击球；击球后有一个幅度较小的随挥动作，球拍挥向球击出的方向，并恢复成准备姿势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1120" y="1032510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五、截球、高压球、高挑球、放短球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2294" name="图片 5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940" y="1818005"/>
            <a:ext cx="3056255" cy="42811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8602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网球基本技术教学理论与方法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123" name="矩形 18"/>
          <p:cNvSpPr/>
          <p:nvPr/>
        </p:nvSpPr>
        <p:spPr>
          <a:xfrm>
            <a:off x="876300" y="1868170"/>
            <a:ext cx="6269990" cy="3317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b="1" spc="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练习方法：</a:t>
            </a:r>
            <a:endParaRPr lang="zh-CN" altLang="en-US" sz="1600" spc="5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42900" algn="just" fontAlgn="auto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zh-CN" altLang="en-US" sz="1600" spc="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先做徒手模仿挥拍练习，然后再持拍模仿练习，并逐渐结合步法做挥拍练习。</a:t>
            </a:r>
            <a:endParaRPr lang="zh-CN" altLang="en-US" sz="1600" spc="5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42900" algn="just" fontAlgn="auto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zh-CN" altLang="en-US" sz="1600" spc="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用多球进行单个动作网前截击练习。</a:t>
            </a:r>
            <a:endParaRPr lang="zh-CN" altLang="en-US" sz="1600" spc="5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42900" algn="just" fontAlgn="auto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zh-CN" altLang="en-US" sz="1600" spc="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由两名学生在场上发球线附近进行截球，并拦击凌空球。</a:t>
            </a:r>
            <a:endParaRPr lang="zh-CN" altLang="en-US" sz="1600" spc="5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42900" algn="just" fontAlgn="auto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zh-CN" altLang="en-US" sz="1600" spc="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在网前中场或近网对底线进行截击练习。</a:t>
            </a:r>
            <a:endParaRPr lang="zh-CN" altLang="en-US" sz="1600" spc="5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42900" algn="just" fontAlgn="auto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zh-CN" altLang="en-US" sz="1600" spc="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通过技术组合练习截球。</a:t>
            </a:r>
            <a:endParaRPr lang="zh-CN" altLang="en-US" sz="1600" spc="5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-1" y="6216910"/>
            <a:ext cx="6480000" cy="18000"/>
          </a:xfrm>
          <a:prstGeom prst="rect">
            <a:avLst/>
          </a:prstGeom>
          <a:solidFill>
            <a:srgbClr val="1E6BC5"/>
          </a:solidFill>
          <a:ln>
            <a:solidFill>
              <a:srgbClr val="FF9300"/>
            </a:solidFill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605905" y="6078220"/>
            <a:ext cx="1051560" cy="288290"/>
            <a:chOff x="10403" y="9844"/>
            <a:chExt cx="1656" cy="454"/>
          </a:xfrm>
        </p:grpSpPr>
        <p:sp>
          <p:nvSpPr>
            <p:cNvPr id="5" name="矩形 4"/>
            <p:cNvSpPr/>
            <p:nvPr/>
          </p:nvSpPr>
          <p:spPr>
            <a:xfrm>
              <a:off x="10403" y="9844"/>
              <a:ext cx="454" cy="4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012" y="9844"/>
              <a:ext cx="454" cy="4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1605" y="9844"/>
              <a:ext cx="454" cy="4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92620" y="1603375"/>
            <a:ext cx="4356100" cy="4321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网球基本技术教学理论与方法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4836795" y="1818005"/>
            <a:ext cx="6328410" cy="39954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（二）高压球</a:t>
            </a:r>
            <a:endParaRPr lang="zh-CN" altLang="en-US" sz="1600" b="1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75945" indent="-285750" algn="just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高压球又叫杀球，是在头顶上用扣杀动作还击球的一种击球技术，被称为击球中的一枚“重炮”，是迅速直接得分的锐利武器。高压球与截球一样属于上网击球技术。根据对方挑起球的高低程度和落点不同，高压球可分为原地高压球、跳起高压球和后退高压球等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 动作要领</a:t>
            </a:r>
            <a:endParaRPr lang="zh-CN" altLang="en-US" sz="1600" b="1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75945" indent="-285750" algn="just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当对方挑起的球较高时，快速侧身，眼睛盯球，脚下积极移动，前手指球，后手引拍准备；当球到击球高度时，以最快的速度转肩，整个手臂伸直；当球拍接近球时，做收腹、挥臂、扣腕动作，使球拍通过手腕的扣击将球击出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5365" y="1939290"/>
            <a:ext cx="3637915" cy="3874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8602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网球基本技术教学理论与方法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123" name="矩形 18"/>
          <p:cNvSpPr/>
          <p:nvPr/>
        </p:nvSpPr>
        <p:spPr>
          <a:xfrm>
            <a:off x="1010920" y="2219960"/>
            <a:ext cx="5103495" cy="1953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b="1" spc="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练习方法：</a:t>
            </a:r>
            <a:endParaRPr lang="zh-CN" altLang="en-US" sz="1600" spc="5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42900" algn="just" fontAlgn="auto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zh-CN" altLang="en-US" sz="1600" spc="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徒手挥拍练习。</a:t>
            </a:r>
            <a:endParaRPr lang="zh-CN" altLang="en-US" sz="1600" spc="5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42900" algn="just" fontAlgn="auto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zh-CN" altLang="en-US" sz="1600" spc="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对墙高压球练习。</a:t>
            </a:r>
            <a:endParaRPr lang="zh-CN" altLang="en-US" sz="1600" spc="5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42900" algn="just" fontAlgn="auto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zh-CN" altLang="en-US" sz="1600" spc="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两人一组，一人挑高球，一人练习高压球。</a:t>
            </a:r>
            <a:endParaRPr lang="zh-CN" altLang="en-US" sz="1600" spc="5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-1" y="6216910"/>
            <a:ext cx="6480000" cy="18000"/>
          </a:xfrm>
          <a:prstGeom prst="rect">
            <a:avLst/>
          </a:prstGeom>
          <a:solidFill>
            <a:srgbClr val="1E6BC5"/>
          </a:solidFill>
          <a:ln>
            <a:solidFill>
              <a:srgbClr val="FF9300"/>
            </a:solidFill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605905" y="6078220"/>
            <a:ext cx="1051560" cy="288290"/>
            <a:chOff x="10403" y="9844"/>
            <a:chExt cx="1656" cy="454"/>
          </a:xfrm>
        </p:grpSpPr>
        <p:sp>
          <p:nvSpPr>
            <p:cNvPr id="5" name="矩形 4"/>
            <p:cNvSpPr/>
            <p:nvPr/>
          </p:nvSpPr>
          <p:spPr>
            <a:xfrm>
              <a:off x="10403" y="9844"/>
              <a:ext cx="454" cy="4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012" y="9844"/>
              <a:ext cx="454" cy="4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1605" y="9844"/>
              <a:ext cx="454" cy="4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t="1059"/>
          <a:stretch>
            <a:fillRect/>
          </a:stretch>
        </p:blipFill>
        <p:spPr>
          <a:xfrm flipH="1">
            <a:off x="6051550" y="1565910"/>
            <a:ext cx="2924175" cy="39141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8808720" y="1501775"/>
            <a:ext cx="2860040" cy="4416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6677660" y="2166620"/>
            <a:ext cx="1976755" cy="415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1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10070" y="2377440"/>
            <a:ext cx="1536065" cy="3782060"/>
          </a:xfrm>
          <a:prstGeom prst="rect">
            <a:avLst/>
          </a:prstGeom>
          <a:solidFill>
            <a:srgbClr val="295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074" name="TextBox 14"/>
          <p:cNvSpPr txBox="1"/>
          <p:nvPr/>
        </p:nvSpPr>
        <p:spPr>
          <a:xfrm>
            <a:off x="7187565" y="2873375"/>
            <a:ext cx="1013460" cy="306006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r>
              <a:rPr lang="zh-CN" altLang="en-US" sz="5400" b="1" spc="50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 能</a:t>
            </a:r>
            <a:r>
              <a:rPr lang="zh-CN" altLang="en-US" sz="5400" b="1" spc="50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篇</a:t>
            </a:r>
            <a:endParaRPr lang="zh-CN" altLang="en-US" sz="5400" b="1" spc="500" dirty="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5" t="75250" r="-251"/>
          <a:stretch>
            <a:fillRect/>
          </a:stretch>
        </p:blipFill>
        <p:spPr>
          <a:xfrm>
            <a:off x="-3810" y="-20955"/>
            <a:ext cx="12199620" cy="16973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7660" y="2166620"/>
            <a:ext cx="1977390" cy="4231640"/>
          </a:xfrm>
          <a:prstGeom prst="rect">
            <a:avLst/>
          </a:prstGeom>
          <a:noFill/>
          <a:ln w="190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1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pic>
        <p:nvPicPr>
          <p:cNvPr id="3075" name="图片 3" descr="49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0143" t="8764" r="19349" b="6662"/>
          <a:stretch>
            <a:fillRect/>
          </a:stretch>
        </p:blipFill>
        <p:spPr>
          <a:xfrm>
            <a:off x="2253615" y="1786890"/>
            <a:ext cx="2708910" cy="47504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307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网球基本技术教学理论与方法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1056005" y="1283970"/>
            <a:ext cx="6107430" cy="4507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-360045" algn="just" fontAlgn="auto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（三）高挑球</a:t>
            </a:r>
            <a:endParaRPr lang="zh-CN" altLang="en-US" sz="1600" b="1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高挑球技术是指还击的球越过网前对手的头顶落入对方场区，主要用于对付网前进攻。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-360045" algn="just" fontAlgn="auto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练习方法</a:t>
            </a:r>
            <a:endParaRPr lang="zh-CN" altLang="en-US" sz="1600" b="1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徒手挥拍练习。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自抛球挑高球练习。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Font typeface="+mj-ea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（四）放短球</a:t>
            </a:r>
            <a:endParaRPr lang="zh-CN" altLang="en-US" sz="1600" b="1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Font typeface="Wingdings" panose="05000000000000000000" charset="0"/>
              <a:buChar char="n"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动作要领：</a:t>
            </a: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一般是处在大网前的击球员突然回击近网短球，使活动于底线的对方来不及还击。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-360045" algn="just" fontAlgn="auto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练习方法</a:t>
            </a:r>
            <a:endParaRPr lang="zh-CN" altLang="en-US" sz="1600" b="1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用多球练习，先定位练习，然后在跑动中练习。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在底线正、反拍抽击球对练中，练习突然放短球。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4350" y="2263775"/>
            <a:ext cx="4539615" cy="3287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100977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第三节 网球基本战术教学理论与方法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03090" y="947420"/>
            <a:ext cx="33864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一、单打战术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6110" y="1478280"/>
            <a:ext cx="10870565" cy="4591685"/>
            <a:chOff x="986" y="2328"/>
            <a:chExt cx="17119" cy="7231"/>
          </a:xfrm>
        </p:grpSpPr>
        <p:sp>
          <p:nvSpPr>
            <p:cNvPr id="5" name="矩形 18"/>
            <p:cNvSpPr/>
            <p:nvPr/>
          </p:nvSpPr>
          <p:spPr>
            <a:xfrm>
              <a:off x="1097" y="2328"/>
              <a:ext cx="17008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marL="360045" indent="-360045" algn="just" fontAlgn="auto">
                <a:lnSpc>
                  <a:spcPct val="150000"/>
                </a:lnSpc>
                <a:spcBef>
                  <a:spcPts val="500"/>
                </a:spcBef>
                <a:buFont typeface="Wingdings" panose="05000000000000000000" charset="0"/>
                <a:buChar char="n"/>
              </a:pPr>
              <a:r>
                <a:rPr lang="zh-CN" altLang="en-US" sz="1600" b="1" spc="100" dirty="0">
                  <a:solidFill>
                    <a:srgbClr val="545454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单打战术</a:t>
              </a:r>
              <a:r>
                <a:rPr lang="zh-CN" altLang="en-US" sz="1600" spc="100" dirty="0">
                  <a:solidFill>
                    <a:srgbClr val="545454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的运用要求有独立作战的能力：既能控制球路，不轻易失误；又能大力抽杀，积极主动进攻。对初学者来说，应根据自己的技术特点，掌握下列三种基本的战术打法。</a:t>
              </a:r>
              <a:endPara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6" y="3879"/>
              <a:ext cx="10589" cy="56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0" algn="just" fontAlgn="auto">
                <a:lnSpc>
                  <a:spcPct val="150000"/>
                </a:lnSpc>
                <a:spcBef>
                  <a:spcPts val="500"/>
                </a:spcBef>
                <a:buFont typeface="Wingdings" panose="05000000000000000000" charset="0"/>
                <a:buNone/>
              </a:pPr>
              <a:r>
                <a:rPr lang="zh-CN" altLang="en-US" sz="1600" b="1" spc="100" dirty="0">
                  <a:solidFill>
                    <a:srgbClr val="545454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（一）发球战术</a:t>
              </a:r>
              <a:endPara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marL="575945" indent="-285750" algn="just" fontAlgn="auto">
                <a:lnSpc>
                  <a:spcPct val="150000"/>
                </a:lnSpc>
                <a:spcBef>
                  <a:spcPts val="500"/>
                </a:spcBef>
                <a:buFont typeface="Wingdings" panose="05000000000000000000" charset="0"/>
                <a:buChar char="n"/>
              </a:pPr>
              <a:r>
                <a:rPr lang="zh-CN" altLang="en-US" sz="1600" spc="100" dirty="0">
                  <a:solidFill>
                    <a:srgbClr val="545454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发球是得分的开始，只有好的发球才能确保处于有利的局面。当今网球比赛，发球已经成为最直接、最简便、最有效的得分武器。最好的发球是速度、落点及旋转的完美结合。</a:t>
              </a:r>
              <a:endPara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indent="0" algn="just" fontAlgn="auto">
                <a:lnSpc>
                  <a:spcPct val="150000"/>
                </a:lnSpc>
                <a:spcBef>
                  <a:spcPts val="500"/>
                </a:spcBef>
                <a:buFont typeface="Wingdings" panose="05000000000000000000" charset="0"/>
                <a:buNone/>
              </a:pPr>
              <a:r>
                <a:rPr lang="zh-CN" altLang="en-US" sz="1600" b="1" spc="100" dirty="0">
                  <a:solidFill>
                    <a:srgbClr val="545454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（二）接发球战术</a:t>
              </a:r>
              <a:endPara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marL="575945" indent="-285750" algn="just" fontAlgn="auto">
                <a:lnSpc>
                  <a:spcPct val="150000"/>
                </a:lnSpc>
                <a:spcBef>
                  <a:spcPts val="500"/>
                </a:spcBef>
                <a:buFont typeface="Wingdings" panose="05000000000000000000" charset="0"/>
                <a:buChar char="n"/>
              </a:pPr>
              <a:r>
                <a:rPr lang="zh-CN" altLang="en-US" sz="1600" spc="100" dirty="0">
                  <a:solidFill>
                    <a:srgbClr val="545454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接发球一般处于被动地位，但处理得好会减少被动，甚至变被动为主动。运用接发球战术取决于以下几点：①接发球是仅仅想把球打回去还是想马上进攻；②对手发球后是上网还是留在底线；③对手是大力发球还是旋转发球。</a:t>
              </a:r>
              <a:endPara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9835" y="2308225"/>
            <a:ext cx="3329305" cy="4029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100977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第三节 网球基本战术教学理论与方法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665480" y="1802130"/>
            <a:ext cx="7143115" cy="34791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50000"/>
              </a:lnSpc>
              <a:spcBef>
                <a:spcPts val="5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（三）底线战术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75945" indent="-285750" algn="just" fontAlgn="auto">
              <a:lnSpc>
                <a:spcPct val="150000"/>
              </a:lnSpc>
              <a:spcBef>
                <a:spcPts val="500"/>
              </a:spcBef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底线战术是以底线正、反手击球为基础的战术，利用速度、旋转、落点的变化来创造进攻得分的机会。当今网坛大部分男、女选手都是以打底线球为主的运动员，底线战术已被发挥得淋漓尽致。底线型选手可分为积极进攻型和防守反击型。积极进攻型打法的球员，战术以主动进攻为前提，以快速、大力、准确、凶狠取胜。防守反击型球员，战术以良好的底线控球能力、判断反应快、步法灵活、体力好为主，常凭借击球准确的特点来调动对方，达到在防守中寻找反击得分的机会，最终以准确、稳定赢得比赛的胜利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6680" y="1802130"/>
            <a:ext cx="3329305" cy="4029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100977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第三节 网球基本战术教学理论与方法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696595" y="1427480"/>
            <a:ext cx="10800000" cy="16910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60045" indent="-360045" algn="just" fontAlgn="auto">
              <a:lnSpc>
                <a:spcPct val="130000"/>
              </a:lnSpc>
              <a:spcBef>
                <a:spcPts val="500"/>
              </a:spcBef>
              <a:buFont typeface="Wingdings" panose="05000000000000000000" charset="0"/>
              <a:buChar char="n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双打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是网球运动中的一个重要项目，和单打比赛一样具有悠久的历史。网球双打与单打的技术、战术特点截然不同，双打对某些方面的技术要求很高，如发球、接发球水平，场上反应判断能力，冷静处理网前球的能力，进攻及防守反击的能力，等等。战术上双打讲究整体的配合与反配合。双打与单打的明显区别是：节奏快、场地大、人数多、击球的路线和落点有所不同，网前争夺更加激烈，谁控制了网前制高点谁就有更多的进攻得分机会。双打中的战术主要有双底线战术、双上网战术和一网前一底线战术三种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03090" y="947420"/>
            <a:ext cx="33864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二、双打战术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3415" y="3212465"/>
            <a:ext cx="5313680" cy="3188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100977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第三节 网球基本战术教学理论与方法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588645" y="1435100"/>
            <a:ext cx="7413625" cy="4443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5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（一）双打的战术与站位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645795" indent="-285750" algn="just" fontAlgn="auto">
              <a:lnSpc>
                <a:spcPct val="130000"/>
              </a:lnSpc>
              <a:spcBef>
                <a:spcPts val="500"/>
              </a:spcBef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双打比赛中的“站位”是非常关键的一个环节。同伴应尽量避免站在同一层面上，交错站位使二人形成有层次感的两道防守屏障。在此基础上，应加强积极补位的意识。二人均衡地分布在对方可能来球的角度范围内，不给对手留出空当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5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（二）双打的基本配合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645795" indent="-285750" algn="just" fontAlgn="auto">
              <a:lnSpc>
                <a:spcPct val="130000"/>
              </a:lnSpc>
              <a:spcBef>
                <a:spcPts val="500"/>
              </a:spcBef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双打需要两个队员配合默契，如果能把两个人的长处结合起来，就能达到很高的水平。双打的根本是两个人如同一个整体，无论何时都要并肩作战，移动要一致，相互间的距离始终保持在3.5 米左右。由于双打战术灵活机动，变化多端，无论是在高水平的对攻战还是在中等水平的攻防战，能做到瞬间默契配合是很不容易的事。而这一点恰恰是双打战术的突出特点，是双打战术成功的关键。而默契配合是建立在两个人相互了解和信任基础上的，是通过长期的练习而产生的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885" y="2809240"/>
            <a:ext cx="3582670" cy="29076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100977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第四节 网球运动竞赛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4334510" y="2030730"/>
            <a:ext cx="7078345" cy="36747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60045" indent="-360045" algn="just" fontAlgn="auto">
              <a:lnSpc>
                <a:spcPct val="130000"/>
              </a:lnSpc>
              <a:spcBef>
                <a:spcPts val="500"/>
              </a:spcBef>
              <a:buFont typeface="Wingdings" panose="05000000000000000000" charset="0"/>
              <a:buChar char="n"/>
            </a:pPr>
            <a:r>
              <a:rPr lang="zh-CN" altLang="en-US" sz="1600" spc="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网球比赛有单打和双打两种形式，正式比赛项目分为7 项：男子团体、女子团体、男子单打、女子单打、男子双打、女子双打和男女混合双打。每场比赛，男子单打和双打一般采用五盘三胜制或三盘两胜制，女子单打、双打与男女混合双打采用三盘二胜制。戴维斯杯和国际网球四大公开赛的男子比赛均采用五盘三胜制。</a:t>
            </a:r>
            <a:endParaRPr lang="zh-CN" altLang="en-US" sz="1600" spc="5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60045" indent="-360045" algn="just" fontAlgn="auto">
              <a:lnSpc>
                <a:spcPct val="130000"/>
              </a:lnSpc>
              <a:spcBef>
                <a:spcPts val="500"/>
              </a:spcBef>
              <a:buFont typeface="Wingdings" panose="05000000000000000000" charset="0"/>
              <a:buChar char="n"/>
            </a:pPr>
            <a:r>
              <a:rPr lang="zh-CN" altLang="en-US" sz="1600" spc="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在网球比赛时，运动员各占半个场区。发球一方先在端线终点的右区发球，球发到对方另一侧的发球区方为有效。每1 分有两次发球机会。第一次发球出界或下网叫一次失误，第二次发球再失误叫双误，失1 分。第2 分换在左区发球，第3 分再回到右区。如此轮换，直到本局结束。下一局改由对方发球。每1、3、5、7、9 等单数局交换场地。每次发球为有效球后，双方来回击球，可在空中还击，也可落地一次后还击。</a:t>
            </a:r>
            <a:endParaRPr lang="zh-CN" altLang="en-US" sz="1600" spc="5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03090" y="947420"/>
            <a:ext cx="33864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一、网球比赛概述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215" y="1967230"/>
            <a:ext cx="3402965" cy="3648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100977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第四节 网球运动竞赛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737870" y="1997710"/>
            <a:ext cx="6523355" cy="374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b="1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（一）发球前的规定</a:t>
            </a:r>
            <a:endParaRPr lang="zh-CN" altLang="en-US" sz="1600" b="1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645795" indent="-28575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Char char="n"/>
            </a:pPr>
            <a:r>
              <a:rPr lang="zh-CN" altLang="en-US" sz="16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发球员在发球前应站在端线后、中点与边线的假定延长线之间的区域里，用手将球向空中抛起，在球接触地面前用拍击球。</a:t>
            </a:r>
            <a:endParaRPr lang="zh-CN" altLang="en-US" sz="16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b="1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（二）发球时的规定</a:t>
            </a:r>
            <a:endParaRPr lang="zh-CN" altLang="en-US" sz="16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645795" indent="-28575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Char char="n"/>
            </a:pPr>
            <a:r>
              <a:rPr lang="zh-CN" altLang="en-US" sz="16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发球员在整个发球动作中不得通过行走或跑动改变原站的位置；两脚只准在规定位置内，不得触及其他区域。</a:t>
            </a:r>
            <a:endParaRPr lang="zh-CN" altLang="en-US" sz="16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b="1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（三）发球员的位置</a:t>
            </a:r>
            <a:endParaRPr lang="zh-CN" altLang="en-US" sz="16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60045"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 每局开始先从右区端线后发球，得或失1 分后，换到左区发球。</a:t>
            </a:r>
            <a:endParaRPr lang="zh-CN" altLang="en-US" sz="16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60045"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2. 发出球应从网上越过，落到对角的对方发球区内或其周围的线上。</a:t>
            </a:r>
            <a:endParaRPr lang="zh-CN" altLang="en-US" sz="16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03090" y="1028700"/>
            <a:ext cx="33864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二、网球比赛的具体规则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5085" y="2028190"/>
            <a:ext cx="3753485" cy="39096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100977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第四节 网球运动竞赛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927100" y="1739900"/>
            <a:ext cx="6492240" cy="3931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（四）发球失误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60045"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发球失误的情况包括：未击中球；发出的球在落地前触及固定物（球网、中心带和网边的布除外）；违反上述发球站位的规定。发球员第一次发球失误后，应在原发球位置第二次发球。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（五）发球无效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645795" indent="-28575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发球触网后仍然落到对方发球区内或接发球员未做好准备，均应重发球。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（六）交换发球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645795" indent="-28575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第一局比赛终了，接球员成为发球员，发球员变为接球员。以后每局终了，均依次互相交换直至比赛结束。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r="1699" b="10256"/>
          <a:stretch>
            <a:fillRect/>
          </a:stretch>
        </p:blipFill>
        <p:spPr>
          <a:xfrm>
            <a:off x="7419340" y="2053590"/>
            <a:ext cx="4100195" cy="3800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100977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第四节 网球运动竞赛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801370" y="1644650"/>
            <a:ext cx="6826885" cy="40601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（七）交换场地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645795" indent="-28575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双方应在每盘的第一、三、五等单数局结束后，以及每盘结束双方局数之和为单数时或决胜局比分相加为6 和6 的倍数时交换场地。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（八）发生下列任何一种情况，均判失分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（九）压线球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645795" indent="-28575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落在线上的球都算界内球。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（十）阻碍击球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645795" indent="-28575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甲方的举动妨碍乙方击球时，该举动若属故意，判甲方失分；若系无意，则判重赛。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059"/>
          <a:stretch>
            <a:fillRect/>
          </a:stretch>
        </p:blipFill>
        <p:spPr>
          <a:xfrm flipH="1">
            <a:off x="7296150" y="2298700"/>
            <a:ext cx="2391410" cy="32010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9457690" y="2093595"/>
            <a:ext cx="2338070" cy="3611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828915" y="4837430"/>
            <a:ext cx="2724150" cy="1868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100977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第四节 网球运动竞赛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1056005" y="1078865"/>
            <a:ext cx="10080000" cy="47002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（十一）有效还击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（十二）双打发球次序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75945" indent="-28575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每盘第一局开始，由发球方决定由何人首先发球；对方则同样地在第二局开始时决定由何人首先发球。第三局由第一局发球方的另一发球员发球</a:t>
            </a: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（十三）双打接球次序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645795" indent="-28575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先接球的一方，应在第一局开始时，决定何人在接发球，并在这盘单数局继续先接发球；对方同样在第二局开始时，决定何人先接发球，并在这盘的双数局继续先接发球。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（十四）双打还击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645795" indent="-28575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接发球后，双方应轮流由其中任何一名队员还击。如运动员在其同队队员击球后，再以球拍触球，则判对方失分。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" t="43657" r="74066" b="-828"/>
          <a:stretch>
            <a:fillRect/>
          </a:stretch>
        </p:blipFill>
        <p:spPr>
          <a:xfrm>
            <a:off x="-1270" y="1420495"/>
            <a:ext cx="4898390" cy="449008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 flipH="1">
            <a:off x="5928822" y="2206264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9" name="椭圆 8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MH_Number_1"/>
          <p:cNvSpPr txBox="1"/>
          <p:nvPr>
            <p:custDataLst>
              <p:tags r:id="rId2"/>
            </p:custDataLst>
          </p:nvPr>
        </p:nvSpPr>
        <p:spPr>
          <a:xfrm>
            <a:off x="5912503" y="2234640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01</a:t>
            </a:r>
            <a:endParaRPr lang="en-US" altLang="zh-CN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文本框 21"/>
          <p:cNvSpPr>
            <a:spLocks noChangeArrowheads="1"/>
          </p:cNvSpPr>
          <p:nvPr/>
        </p:nvSpPr>
        <p:spPr bwMode="auto">
          <a:xfrm>
            <a:off x="6596043" y="2170430"/>
            <a:ext cx="19227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zh-CN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网球</a:t>
            </a:r>
            <a:r>
              <a:rPr lang="zh-CN" altLang="en-US" b="1" kern="0" spc="1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运动的概述</a:t>
            </a:r>
            <a:endParaRPr lang="zh-CN" altLang="en-US" b="1" kern="0" spc="1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101" name="TextBox 6"/>
          <p:cNvSpPr/>
          <p:nvPr/>
        </p:nvSpPr>
        <p:spPr>
          <a:xfrm>
            <a:off x="5835650" y="1259523"/>
            <a:ext cx="3914140" cy="6153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ctr">
            <a:spAutoFit/>
          </a:bodyPr>
          <a:p>
            <a:r>
              <a:rPr lang="zh-CN" altLang="en-US" sz="40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第</a:t>
            </a:r>
            <a:r>
              <a:rPr lang="en-US" altLang="zh-CN" sz="40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10</a:t>
            </a:r>
            <a:r>
              <a:rPr lang="zh-CN" altLang="en-US" sz="40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章 </a:t>
            </a:r>
            <a:r>
              <a:rPr lang="zh-CN" altLang="zh-CN" sz="40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  网球</a:t>
            </a:r>
            <a:endParaRPr lang="en-US" altLang="zh-CN" sz="4000" b="1" spc="3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mpact" panose="020B0806030902050204" pitchFamily="34" charset="0"/>
            </a:endParaRPr>
          </a:p>
        </p:txBody>
      </p:sp>
      <p:sp>
        <p:nvSpPr>
          <p:cNvPr id="4099" name="矩形 4"/>
          <p:cNvSpPr/>
          <p:nvPr/>
        </p:nvSpPr>
        <p:spPr>
          <a:xfrm>
            <a:off x="9748838" y="346075"/>
            <a:ext cx="2003425" cy="8489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r">
              <a:lnSpc>
                <a:spcPct val="112000"/>
              </a:lnSpc>
            </a:pPr>
            <a:r>
              <a:rPr lang="zh-CN" altLang="en-US" sz="2800" b="1" i="1" dirty="0">
                <a:solidFill>
                  <a:srgbClr val="295DAB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目录页</a:t>
            </a:r>
            <a:r>
              <a:rPr lang="zh-CN" altLang="en-US" sz="2800" b="1" i="1" dirty="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endParaRPr lang="zh-CN" altLang="en-US" sz="2800" b="1" i="1" dirty="0">
              <a:solidFill>
                <a:srgbClr val="FF93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r">
              <a:lnSpc>
                <a:spcPct val="112000"/>
              </a:lnSpc>
            </a:pPr>
            <a:r>
              <a:rPr lang="zh-CN" altLang="zh-CN" sz="1400" b="1" i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CONTENTS PAGE</a:t>
            </a:r>
            <a:r>
              <a:rPr lang="zh-CN" altLang="zh-CN" sz="1600" b="1" i="1" dirty="0">
                <a:solidFill>
                  <a:srgbClr val="7F7F7F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 </a:t>
            </a:r>
            <a:endParaRPr lang="zh-CN" altLang="zh-CN" b="1" i="1" dirty="0">
              <a:solidFill>
                <a:srgbClr val="7F7F7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 flipH="1">
            <a:off x="5926282" y="3026049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29" name="椭圆 28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MH_Number_1"/>
          <p:cNvSpPr txBox="1"/>
          <p:nvPr>
            <p:custDataLst>
              <p:tags r:id="rId3"/>
            </p:custDataLst>
          </p:nvPr>
        </p:nvSpPr>
        <p:spPr>
          <a:xfrm>
            <a:off x="5929648" y="3056965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02</a:t>
            </a:r>
            <a:endParaRPr lang="en-US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 flipH="1">
            <a:off x="5925647" y="3849644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36" name="椭圆 35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7" name="MH_Number_1"/>
          <p:cNvSpPr txBox="1"/>
          <p:nvPr>
            <p:custDataLst>
              <p:tags r:id="rId4"/>
            </p:custDataLst>
          </p:nvPr>
        </p:nvSpPr>
        <p:spPr>
          <a:xfrm>
            <a:off x="5929013" y="3880560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03</a:t>
            </a:r>
            <a:endParaRPr lang="en-US" altLang="zh-CN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3" name="文本框 21"/>
          <p:cNvSpPr>
            <a:spLocks noChangeArrowheads="1"/>
          </p:cNvSpPr>
          <p:nvPr/>
        </p:nvSpPr>
        <p:spPr bwMode="auto">
          <a:xfrm>
            <a:off x="6596043" y="3020695"/>
            <a:ext cx="33705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zh-CN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网球</a:t>
            </a:r>
            <a:r>
              <a:rPr lang="zh-CN" altLang="en-US" b="1" kern="0" spc="1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基本技术教学理论与方法</a:t>
            </a:r>
            <a:endParaRPr lang="zh-CN" altLang="en-US" b="1" kern="0" spc="1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4" name="文本框 21"/>
          <p:cNvSpPr>
            <a:spLocks noChangeArrowheads="1"/>
          </p:cNvSpPr>
          <p:nvPr/>
        </p:nvSpPr>
        <p:spPr bwMode="auto">
          <a:xfrm>
            <a:off x="6596043" y="3844290"/>
            <a:ext cx="33705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zh-CN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网球</a:t>
            </a:r>
            <a:r>
              <a:rPr lang="zh-CN" altLang="en-US" b="1" kern="0" spc="1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基本战术教学理论与方法</a:t>
            </a:r>
            <a:endParaRPr lang="zh-CN" altLang="en-US" b="1" kern="0" spc="1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 flipH="1">
            <a:off x="5928822" y="4635139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3" name="椭圆 2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MH_Number_1"/>
          <p:cNvSpPr txBox="1"/>
          <p:nvPr>
            <p:custDataLst>
              <p:tags r:id="rId5"/>
            </p:custDataLst>
          </p:nvPr>
        </p:nvSpPr>
        <p:spPr>
          <a:xfrm>
            <a:off x="5932188" y="4666055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04</a:t>
            </a:r>
            <a:endParaRPr lang="en-US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4" name="文本框 21"/>
          <p:cNvSpPr>
            <a:spLocks noChangeArrowheads="1"/>
          </p:cNvSpPr>
          <p:nvPr/>
        </p:nvSpPr>
        <p:spPr bwMode="auto">
          <a:xfrm>
            <a:off x="6598583" y="4578985"/>
            <a:ext cx="16814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zh-CN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网球</a:t>
            </a:r>
            <a:r>
              <a:rPr lang="zh-CN" altLang="en-US" b="1" kern="0" spc="1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运动竞赛</a:t>
            </a:r>
            <a:endParaRPr lang="zh-CN" altLang="en-US" b="1" kern="0" spc="1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 flipH="1">
            <a:off x="5937712" y="5421269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16" name="椭圆 15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MH_Number_1"/>
          <p:cNvSpPr txBox="1"/>
          <p:nvPr>
            <p:custDataLst>
              <p:tags r:id="rId6"/>
            </p:custDataLst>
          </p:nvPr>
        </p:nvSpPr>
        <p:spPr>
          <a:xfrm>
            <a:off x="5941078" y="5452185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05</a:t>
            </a:r>
            <a:endParaRPr lang="en-US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文本框 21"/>
          <p:cNvSpPr>
            <a:spLocks noChangeArrowheads="1"/>
          </p:cNvSpPr>
          <p:nvPr/>
        </p:nvSpPr>
        <p:spPr bwMode="auto">
          <a:xfrm>
            <a:off x="6607473" y="5365115"/>
            <a:ext cx="28879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zh-CN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网球</a:t>
            </a:r>
            <a:r>
              <a:rPr lang="zh-CN" altLang="en-US" b="1" kern="0" spc="1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运动常见损伤及处理</a:t>
            </a:r>
            <a:endParaRPr lang="zh-CN" altLang="en-US" b="1" kern="0" spc="1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3" grpId="0"/>
      <p:bldP spid="57" grpId="0"/>
      <p:bldP spid="63" grpId="0"/>
      <p:bldP spid="64" grpId="0"/>
      <p:bldP spid="7" grpId="0"/>
      <p:bldP spid="14" grpId="0"/>
      <p:bldP spid="19" grpId="0"/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100977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第四节 网球运动竞赛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695960" y="1492250"/>
            <a:ext cx="10800000" cy="12630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74295" indent="0" algn="just" fontAlgn="auto">
              <a:lnSpc>
                <a:spcPct val="150000"/>
              </a:lnSpc>
              <a:spcBef>
                <a:spcPts val="5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（一）网球场地规格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285750" algn="just" fontAlgn="auto">
              <a:lnSpc>
                <a:spcPct val="150000"/>
              </a:lnSpc>
              <a:spcBef>
                <a:spcPts val="500"/>
              </a:spcBef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网球场地为长方形，单打场地与双打场地规格有所不同，但球网中央高0.914米、网柱高为1.07 米、除端线宽为10 厘米外其他各线宽均为5 厘米这三点是相同的。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23030" y="1042670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三、网球的场地规格与器材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0030" y="2938145"/>
            <a:ext cx="6801485" cy="3422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100977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第四节 网球运动竞赛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695960" y="1492250"/>
            <a:ext cx="10800000" cy="28689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74295" indent="0" algn="just" fontAlgn="auto">
              <a:lnSpc>
                <a:spcPct val="150000"/>
              </a:lnSpc>
              <a:spcBef>
                <a:spcPts val="5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（二）网球器材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77240" indent="-342900" algn="just" fontAlgn="auto">
              <a:lnSpc>
                <a:spcPct val="15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球场固定物：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球场固定物包括球网、网柱、单打支柱、绳或钢丝绳、中心带、网边白布，还包括球场四周的挡网、看台、固定的或可移动座椅及其占有人的位置，安置在场边周围上空的设备，以及在各自位置上的裁判员、司线员，等等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77240" indent="-342900" algn="just" fontAlgn="auto">
              <a:lnSpc>
                <a:spcPct val="15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网球的大小、重量和弹力：</a:t>
            </a:r>
            <a:r>
              <a:rPr lang="zh-CN" altLang="en-US" sz="16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网球为白色或黄色，外表毛质均匀，没有缝线。球的直径是6.35~6.67 厘米，重量是56.7~58.47 克。球的弹力为从2.5 米的高处自由落体时，能在平硬的场地上弹起1.346~1.473 米。</a:t>
            </a:r>
            <a:endParaRPr lang="zh-CN" altLang="en-US" sz="16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77240" indent="-342900" algn="just" fontAlgn="auto">
              <a:lnSpc>
                <a:spcPct val="15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网球球拍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23030" y="1042670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三、网球的场地规格与器材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4110" y="4033520"/>
            <a:ext cx="4248150" cy="25469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8545" y="4444365"/>
            <a:ext cx="3053080" cy="1485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100977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第五节 网球运动常见损伤及预防、治疗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23030" y="1042670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三、搓攻（拉）战术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259580" y="2789555"/>
            <a:ext cx="3315335" cy="3148330"/>
            <a:chOff x="6708" y="3116"/>
            <a:chExt cx="5221" cy="4811"/>
          </a:xfrm>
        </p:grpSpPr>
        <p:grpSp>
          <p:nvGrpSpPr>
            <p:cNvPr id="3" name="组合 2"/>
            <p:cNvGrpSpPr/>
            <p:nvPr/>
          </p:nvGrpSpPr>
          <p:grpSpPr>
            <a:xfrm>
              <a:off x="8375" y="3116"/>
              <a:ext cx="1744" cy="1662"/>
              <a:chOff x="8450" y="2758"/>
              <a:chExt cx="1744" cy="1662"/>
            </a:xfrm>
          </p:grpSpPr>
          <p:sp>
            <p:nvSpPr>
              <p:cNvPr id="34" name="泪滴形 33"/>
              <p:cNvSpPr/>
              <p:nvPr>
                <p:custDataLst>
                  <p:tags r:id="rId2"/>
                </p:custDataLst>
              </p:nvPr>
            </p:nvSpPr>
            <p:spPr>
              <a:xfrm rot="13509836" flipH="1">
                <a:off x="8491" y="2717"/>
                <a:ext cx="1662" cy="1745"/>
              </a:xfrm>
              <a:prstGeom prst="teardrop">
                <a:avLst>
                  <a:gd name="adj" fmla="val 100000"/>
                </a:avLst>
              </a:prstGeom>
              <a:solidFill>
                <a:srgbClr val="4472C4"/>
              </a:solidFill>
              <a:ln>
                <a:noFill/>
              </a:ln>
            </p:spPr>
            <p:style>
              <a:lnRef idx="2">
                <a:srgbClr val="1F74AD">
                  <a:shade val="50000"/>
                </a:srgbClr>
              </a:lnRef>
              <a:fillRef idx="1">
                <a:srgbClr val="1F74AD"/>
              </a:fillRef>
              <a:effectRef idx="0">
                <a:srgbClr val="1F74AD"/>
              </a:effectRef>
              <a:fontRef idx="minor">
                <a:sysClr val="window" lastClr="FFFFFF"/>
              </a:fontRef>
            </p:style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dirty="0"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任意多边形 12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8983" y="3307"/>
                <a:ext cx="677" cy="678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575" y="6217"/>
              <a:ext cx="1694" cy="1710"/>
              <a:chOff x="7241" y="6425"/>
              <a:chExt cx="1694" cy="1710"/>
            </a:xfrm>
          </p:grpSpPr>
          <p:sp>
            <p:nvSpPr>
              <p:cNvPr id="13" name="泪滴形 12"/>
              <p:cNvSpPr/>
              <p:nvPr>
                <p:custDataLst>
                  <p:tags r:id="rId4"/>
                </p:custDataLst>
              </p:nvPr>
            </p:nvSpPr>
            <p:spPr>
              <a:xfrm rot="4816860" flipH="1">
                <a:off x="7233" y="6433"/>
                <a:ext cx="1710" cy="1695"/>
              </a:xfrm>
              <a:prstGeom prst="teardrop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rgbClr val="1F74AD">
                  <a:shade val="50000"/>
                </a:srgbClr>
              </a:lnRef>
              <a:fillRef idx="1">
                <a:srgbClr val="1F74AD"/>
              </a:fillRef>
              <a:effectRef idx="0">
                <a:srgbClr val="1F74AD"/>
              </a:effectRef>
              <a:fontRef idx="minor">
                <a:sysClr val="window" lastClr="FFFFFF"/>
              </a:fontRef>
            </p:style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任意多边形 10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7736" y="6946"/>
                <a:ext cx="677" cy="678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24 w 236"/>
                  <a:gd name="T11" fmla="*/ 56 h 236"/>
                  <a:gd name="T12" fmla="*/ 144 w 236"/>
                  <a:gd name="T13" fmla="*/ 46 h 236"/>
                  <a:gd name="T14" fmla="*/ 137 w 236"/>
                  <a:gd name="T15" fmla="*/ 67 h 236"/>
                  <a:gd name="T16" fmla="*/ 117 w 236"/>
                  <a:gd name="T17" fmla="*/ 77 h 236"/>
                  <a:gd name="T18" fmla="*/ 124 w 236"/>
                  <a:gd name="T19" fmla="*/ 56 h 236"/>
                  <a:gd name="T20" fmla="*/ 162 w 236"/>
                  <a:gd name="T21" fmla="*/ 164 h 236"/>
                  <a:gd name="T22" fmla="*/ 142 w 236"/>
                  <a:gd name="T23" fmla="*/ 181 h 236"/>
                  <a:gd name="T24" fmla="*/ 119 w 236"/>
                  <a:gd name="T25" fmla="*/ 175 h 236"/>
                  <a:gd name="T26" fmla="*/ 97 w 236"/>
                  <a:gd name="T27" fmla="*/ 181 h 236"/>
                  <a:gd name="T28" fmla="*/ 76 w 236"/>
                  <a:gd name="T29" fmla="*/ 164 h 236"/>
                  <a:gd name="T30" fmla="*/ 67 w 236"/>
                  <a:gd name="T31" fmla="*/ 96 h 236"/>
                  <a:gd name="T32" fmla="*/ 95 w 236"/>
                  <a:gd name="T33" fmla="*/ 79 h 236"/>
                  <a:gd name="T34" fmla="*/ 118 w 236"/>
                  <a:gd name="T35" fmla="*/ 85 h 236"/>
                  <a:gd name="T36" fmla="*/ 143 w 236"/>
                  <a:gd name="T37" fmla="*/ 79 h 236"/>
                  <a:gd name="T38" fmla="*/ 168 w 236"/>
                  <a:gd name="T39" fmla="*/ 92 h 236"/>
                  <a:gd name="T40" fmla="*/ 154 w 236"/>
                  <a:gd name="T41" fmla="*/ 118 h 236"/>
                  <a:gd name="T42" fmla="*/ 172 w 236"/>
                  <a:gd name="T43" fmla="*/ 145 h 236"/>
                  <a:gd name="T44" fmla="*/ 162 w 236"/>
                  <a:gd name="T45" fmla="*/ 16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4" y="56"/>
                    </a:moveTo>
                    <a:cubicBezTo>
                      <a:pt x="129" y="50"/>
                      <a:pt x="137" y="46"/>
                      <a:pt x="144" y="46"/>
                    </a:cubicBezTo>
                    <a:cubicBezTo>
                      <a:pt x="144" y="54"/>
                      <a:pt x="141" y="62"/>
                      <a:pt x="137" y="67"/>
                    </a:cubicBezTo>
                    <a:cubicBezTo>
                      <a:pt x="132" y="73"/>
                      <a:pt x="124" y="78"/>
                      <a:pt x="117" y="77"/>
                    </a:cubicBezTo>
                    <a:cubicBezTo>
                      <a:pt x="115" y="69"/>
                      <a:pt x="119" y="61"/>
                      <a:pt x="124" y="56"/>
                    </a:cubicBezTo>
                    <a:close/>
                    <a:moveTo>
                      <a:pt x="162" y="164"/>
                    </a:moveTo>
                    <a:cubicBezTo>
                      <a:pt x="157" y="172"/>
                      <a:pt x="151" y="180"/>
                      <a:pt x="142" y="181"/>
                    </a:cubicBezTo>
                    <a:cubicBezTo>
                      <a:pt x="133" y="181"/>
                      <a:pt x="130" y="175"/>
                      <a:pt x="119" y="175"/>
                    </a:cubicBezTo>
                    <a:cubicBezTo>
                      <a:pt x="109" y="175"/>
                      <a:pt x="106" y="180"/>
                      <a:pt x="97" y="181"/>
                    </a:cubicBezTo>
                    <a:cubicBezTo>
                      <a:pt x="88" y="181"/>
                      <a:pt x="82" y="172"/>
                      <a:pt x="76" y="164"/>
                    </a:cubicBezTo>
                    <a:cubicBezTo>
                      <a:pt x="64" y="147"/>
                      <a:pt x="55" y="116"/>
                      <a:pt x="67" y="96"/>
                    </a:cubicBezTo>
                    <a:cubicBezTo>
                      <a:pt x="73" y="85"/>
                      <a:pt x="84" y="79"/>
                      <a:pt x="95" y="79"/>
                    </a:cubicBezTo>
                    <a:cubicBezTo>
                      <a:pt x="104" y="79"/>
                      <a:pt x="112" y="85"/>
                      <a:pt x="118" y="85"/>
                    </a:cubicBezTo>
                    <a:cubicBezTo>
                      <a:pt x="123" y="85"/>
                      <a:pt x="133" y="77"/>
                      <a:pt x="143" y="79"/>
                    </a:cubicBezTo>
                    <a:cubicBezTo>
                      <a:pt x="148" y="79"/>
                      <a:pt x="160" y="80"/>
                      <a:pt x="168" y="92"/>
                    </a:cubicBezTo>
                    <a:cubicBezTo>
                      <a:pt x="167" y="92"/>
                      <a:pt x="153" y="100"/>
                      <a:pt x="154" y="118"/>
                    </a:cubicBezTo>
                    <a:cubicBezTo>
                      <a:pt x="154" y="138"/>
                      <a:pt x="171" y="145"/>
                      <a:pt x="172" y="145"/>
                    </a:cubicBezTo>
                    <a:cubicBezTo>
                      <a:pt x="171" y="145"/>
                      <a:pt x="169" y="155"/>
                      <a:pt x="162" y="16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0235" y="4099"/>
              <a:ext cx="1694" cy="1710"/>
              <a:chOff x="10499" y="3967"/>
              <a:chExt cx="1694" cy="1710"/>
            </a:xfrm>
          </p:grpSpPr>
          <p:sp>
            <p:nvSpPr>
              <p:cNvPr id="15" name="泪滴形 14"/>
              <p:cNvSpPr/>
              <p:nvPr>
                <p:custDataLst>
                  <p:tags r:id="rId6"/>
                </p:custDataLst>
              </p:nvPr>
            </p:nvSpPr>
            <p:spPr>
              <a:xfrm rot="17689651" flipH="1">
                <a:off x="10491" y="3975"/>
                <a:ext cx="1710" cy="1695"/>
              </a:xfrm>
              <a:prstGeom prst="teardrop">
                <a:avLst/>
              </a:prstGeom>
              <a:solidFill>
                <a:srgbClr val="A5A5A5"/>
              </a:solidFill>
              <a:ln>
                <a:noFill/>
              </a:ln>
            </p:spPr>
            <p:style>
              <a:lnRef idx="2">
                <a:srgbClr val="1F74AD">
                  <a:shade val="50000"/>
                </a:srgbClr>
              </a:lnRef>
              <a:fillRef idx="1">
                <a:srgbClr val="1F74AD"/>
              </a:fillRef>
              <a:effectRef idx="0">
                <a:srgbClr val="1F74AD"/>
              </a:effectRef>
              <a:fontRef idx="minor">
                <a:sysClr val="window" lastClr="FFFFFF"/>
              </a:fontRef>
            </p:style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任意多边形 13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1034" y="4533"/>
                <a:ext cx="677" cy="678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9704" y="6106"/>
              <a:ext cx="1704" cy="1702"/>
              <a:chOff x="9700" y="6317"/>
              <a:chExt cx="1704" cy="1702"/>
            </a:xfrm>
          </p:grpSpPr>
          <p:sp>
            <p:nvSpPr>
              <p:cNvPr id="38" name="泪滴形 37"/>
              <p:cNvSpPr/>
              <p:nvPr>
                <p:custDataLst>
                  <p:tags r:id="rId8"/>
                </p:custDataLst>
              </p:nvPr>
            </p:nvSpPr>
            <p:spPr>
              <a:xfrm rot="521367" flipH="1">
                <a:off x="9700" y="6317"/>
                <a:ext cx="1704" cy="1702"/>
              </a:xfrm>
              <a:prstGeom prst="teardrop">
                <a:avLst/>
              </a:prstGeom>
              <a:solidFill>
                <a:srgbClr val="5B9BD5"/>
              </a:solidFill>
              <a:ln>
                <a:noFill/>
              </a:ln>
            </p:spPr>
            <p:style>
              <a:lnRef idx="2">
                <a:srgbClr val="1F74AD">
                  <a:shade val="50000"/>
                </a:srgbClr>
              </a:lnRef>
              <a:fillRef idx="1">
                <a:srgbClr val="1F74AD"/>
              </a:fillRef>
              <a:effectRef idx="0">
                <a:srgbClr val="1F74AD"/>
              </a:effectRef>
              <a:fontRef idx="minor">
                <a:sysClr val="window" lastClr="FFFFFF"/>
              </a:fontRef>
            </p:style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任意多边形 11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10226" y="6792"/>
                <a:ext cx="677" cy="678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708" y="4387"/>
              <a:ext cx="1649" cy="1702"/>
              <a:chOff x="6402" y="4288"/>
              <a:chExt cx="1704" cy="1702"/>
            </a:xfrm>
          </p:grpSpPr>
          <p:sp>
            <p:nvSpPr>
              <p:cNvPr id="21" name="泪滴形 20"/>
              <p:cNvSpPr/>
              <p:nvPr>
                <p:custDataLst>
                  <p:tags r:id="rId10"/>
                </p:custDataLst>
              </p:nvPr>
            </p:nvSpPr>
            <p:spPr>
              <a:xfrm rot="19894930" flipV="1">
                <a:off x="6402" y="4288"/>
                <a:ext cx="1704" cy="1702"/>
              </a:xfrm>
              <a:prstGeom prst="teardrop">
                <a:avLst>
                  <a:gd name="adj" fmla="val 100000"/>
                </a:avLst>
              </a:prstGeom>
              <a:solidFill>
                <a:srgbClr val="ED7D31"/>
              </a:solidFill>
              <a:ln>
                <a:noFill/>
              </a:ln>
            </p:spPr>
            <p:style>
              <a:lnRef idx="2">
                <a:srgbClr val="1F74AD">
                  <a:shade val="50000"/>
                </a:srgbClr>
              </a:lnRef>
              <a:fillRef idx="1">
                <a:srgbClr val="1F74AD"/>
              </a:fillRef>
              <a:effectRef idx="0">
                <a:srgbClr val="1F74AD"/>
              </a:effectRef>
              <a:fontRef idx="minor">
                <a:sysClr val="window" lastClr="FFFFFF"/>
              </a:fontRef>
            </p:style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PA_ImportSvg_636704638262871586"/>
              <p:cNvSpPr/>
              <p:nvPr>
                <p:custDataLst>
                  <p:tags r:id="rId11"/>
                </p:custDataLst>
              </p:nvPr>
            </p:nvSpPr>
            <p:spPr>
              <a:xfrm>
                <a:off x="6857" y="4842"/>
                <a:ext cx="752" cy="566"/>
              </a:xfrm>
              <a:custGeom>
                <a:avLst/>
                <a:gdLst/>
                <a:ahLst/>
                <a:cxnLst/>
                <a:rect l="l" t="t" r="r" b="b"/>
                <a:pathLst>
                  <a:path w="10624922" h="7230668">
                    <a:moveTo>
                      <a:pt x="9662566" y="318619"/>
                    </a:moveTo>
                    <a:lnTo>
                      <a:pt x="4441139" y="318619"/>
                    </a:lnTo>
                    <a:cubicBezTo>
                      <a:pt x="4011980" y="6503"/>
                      <a:pt x="3569817" y="1"/>
                      <a:pt x="3550310" y="1"/>
                    </a:cubicBezTo>
                    <a:lnTo>
                      <a:pt x="1176934" y="1"/>
                    </a:lnTo>
                    <a:cubicBezTo>
                      <a:pt x="214579" y="1"/>
                      <a:pt x="32511" y="643738"/>
                      <a:pt x="0" y="916839"/>
                    </a:cubicBezTo>
                    <a:lnTo>
                      <a:pt x="0" y="6144769"/>
                    </a:lnTo>
                    <a:cubicBezTo>
                      <a:pt x="0" y="6742990"/>
                      <a:pt x="487680" y="7230669"/>
                      <a:pt x="1085900" y="7230669"/>
                    </a:cubicBezTo>
                    <a:lnTo>
                      <a:pt x="9539020" y="7230669"/>
                    </a:lnTo>
                    <a:cubicBezTo>
                      <a:pt x="10137241" y="7230669"/>
                      <a:pt x="10624921" y="6742989"/>
                      <a:pt x="10624921" y="6144768"/>
                    </a:cubicBezTo>
                    <a:lnTo>
                      <a:pt x="10624921" y="1280974"/>
                    </a:lnTo>
                    <a:cubicBezTo>
                      <a:pt x="10624921" y="754279"/>
                      <a:pt x="10195762" y="318619"/>
                      <a:pt x="9662565" y="318619"/>
                    </a:cubicBezTo>
                    <a:moveTo>
                      <a:pt x="10150246" y="1280974"/>
                    </a:moveTo>
                    <a:lnTo>
                      <a:pt x="10150246" y="1560577"/>
                    </a:lnTo>
                    <a:lnTo>
                      <a:pt x="6482893" y="1560577"/>
                    </a:lnTo>
                    <a:cubicBezTo>
                      <a:pt x="5819648" y="1560577"/>
                      <a:pt x="5475021" y="1313486"/>
                      <a:pt x="5357978" y="1202945"/>
                    </a:cubicBezTo>
                    <a:lnTo>
                      <a:pt x="4948326" y="793293"/>
                    </a:lnTo>
                    <a:lnTo>
                      <a:pt x="9662567" y="793293"/>
                    </a:lnTo>
                    <a:cubicBezTo>
                      <a:pt x="9929165" y="793293"/>
                      <a:pt x="10150247" y="1014375"/>
                      <a:pt x="10150247" y="1280973"/>
                    </a:cubicBezTo>
                    <a:moveTo>
                      <a:pt x="10150246" y="6144769"/>
                    </a:moveTo>
                    <a:cubicBezTo>
                      <a:pt x="10150246" y="6482894"/>
                      <a:pt x="9877145" y="6755994"/>
                      <a:pt x="9539021" y="6755994"/>
                    </a:cubicBezTo>
                    <a:lnTo>
                      <a:pt x="1085901" y="6755994"/>
                    </a:lnTo>
                    <a:cubicBezTo>
                      <a:pt x="747777" y="6755994"/>
                      <a:pt x="474676" y="6482893"/>
                      <a:pt x="474676" y="6144769"/>
                    </a:cubicBezTo>
                    <a:lnTo>
                      <a:pt x="474676" y="968858"/>
                    </a:lnTo>
                    <a:cubicBezTo>
                      <a:pt x="520193" y="643738"/>
                      <a:pt x="747777" y="481179"/>
                      <a:pt x="1176935" y="481179"/>
                    </a:cubicBezTo>
                    <a:lnTo>
                      <a:pt x="3550311" y="481179"/>
                    </a:lnTo>
                    <a:cubicBezTo>
                      <a:pt x="3556814" y="481179"/>
                      <a:pt x="3901441" y="494183"/>
                      <a:pt x="4213556" y="747777"/>
                    </a:cubicBezTo>
                    <a:cubicBezTo>
                      <a:pt x="4246068" y="773787"/>
                      <a:pt x="4278580" y="799796"/>
                      <a:pt x="4311092" y="832308"/>
                    </a:cubicBezTo>
                    <a:lnTo>
                      <a:pt x="5026356" y="1547572"/>
                    </a:lnTo>
                    <a:lnTo>
                      <a:pt x="5045863" y="1567080"/>
                    </a:lnTo>
                    <a:cubicBezTo>
                      <a:pt x="5201921" y="1710133"/>
                      <a:pt x="5657089" y="2041755"/>
                      <a:pt x="6489396" y="2041755"/>
                    </a:cubicBezTo>
                    <a:lnTo>
                      <a:pt x="10156750" y="2041755"/>
                    </a:lnTo>
                    <a:lnTo>
                      <a:pt x="10156750" y="6144769"/>
                    </a:lnTo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rgbClr val="1F74AD">
                  <a:shade val="50000"/>
                </a:srgbClr>
              </a:lnRef>
              <a:fillRef idx="1">
                <a:srgbClr val="1F74AD"/>
              </a:fillRef>
              <a:effectRef idx="0">
                <a:srgbClr val="1F74AD"/>
              </a:effectRef>
              <a:fontRef idx="minor">
                <a:sysClr val="window" lastClr="FFFFFF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2" name="文本框 21"/>
          <p:cNvSpPr txBox="1"/>
          <p:nvPr>
            <p:custDataLst>
              <p:tags r:id="rId12"/>
            </p:custDataLst>
          </p:nvPr>
        </p:nvSpPr>
        <p:spPr bwMode="auto">
          <a:xfrm>
            <a:off x="4682959" y="2109693"/>
            <a:ext cx="2473960" cy="386080"/>
          </a:xfrm>
          <a:prstGeom prst="rect">
            <a:avLst/>
          </a:prstGeom>
          <a:noFill/>
        </p:spPr>
        <p:txBody>
          <a:bodyPr wrap="square" lIns="90000" tIns="46800" rIns="90000" bIns="0">
            <a:normAutofit/>
          </a:bodyPr>
          <a:p>
            <a:pPr algn="ctr" fontAlgn="auto">
              <a:lnSpc>
                <a:spcPct val="120000"/>
              </a:lnSpc>
            </a:pPr>
            <a:r>
              <a:rPr lang="en-US" altLang="zh-CN" sz="1600" b="1" spc="300" dirty="0">
                <a:solidFill>
                  <a:srgbClr val="4472C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01. </a:t>
            </a:r>
            <a:r>
              <a:rPr lang="zh-CN" altLang="en-US" sz="1600" b="1" spc="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腰伤</a:t>
            </a:r>
            <a:endParaRPr lang="zh-CN" altLang="en-US" sz="1600" b="1" spc="3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13"/>
            </p:custDataLst>
          </p:nvPr>
        </p:nvSpPr>
        <p:spPr bwMode="auto">
          <a:xfrm>
            <a:off x="1701800" y="3480435"/>
            <a:ext cx="2224405" cy="327660"/>
          </a:xfrm>
          <a:prstGeom prst="rect">
            <a:avLst/>
          </a:prstGeom>
          <a:noFill/>
        </p:spPr>
        <p:txBody>
          <a:bodyPr wrap="square" lIns="90000" tIns="46800" rIns="90000" bIns="0"/>
          <a:p>
            <a:pPr algn="r" fontAlgn="auto">
              <a:lnSpc>
                <a:spcPct val="120000"/>
              </a:lnSpc>
            </a:pPr>
            <a:r>
              <a:rPr lang="en-US" altLang="zh-CN" sz="1600" b="1" spc="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02. </a:t>
            </a:r>
            <a:r>
              <a:rPr lang="zh-CN" altLang="en-US" sz="1600" b="1" spc="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网球肘</a:t>
            </a:r>
            <a:endParaRPr lang="zh-CN" altLang="en-US" sz="1600" b="1" spc="3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>
            <p:custDataLst>
              <p:tags r:id="rId14"/>
            </p:custDataLst>
          </p:nvPr>
        </p:nvSpPr>
        <p:spPr bwMode="auto">
          <a:xfrm>
            <a:off x="1701800" y="5242560"/>
            <a:ext cx="2224405" cy="327660"/>
          </a:xfrm>
          <a:prstGeom prst="rect">
            <a:avLst/>
          </a:prstGeom>
          <a:noFill/>
        </p:spPr>
        <p:txBody>
          <a:bodyPr wrap="square" lIns="90000" tIns="46800" rIns="90000" bIns="0"/>
          <a:p>
            <a:pPr algn="r" fontAlgn="auto">
              <a:lnSpc>
                <a:spcPct val="120000"/>
              </a:lnSpc>
            </a:pPr>
            <a:r>
              <a:rPr lang="en-US" altLang="zh-CN" sz="1600" b="1" spc="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03. </a:t>
            </a:r>
            <a:r>
              <a:rPr lang="zh-CN" altLang="en-US" sz="1600" b="1" spc="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肩关节损伤</a:t>
            </a:r>
            <a:endParaRPr lang="zh-CN" altLang="en-US" sz="1600" b="1" spc="3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15"/>
            </p:custDataLst>
          </p:nvPr>
        </p:nvSpPr>
        <p:spPr bwMode="auto">
          <a:xfrm>
            <a:off x="8032750" y="5242560"/>
            <a:ext cx="2175510" cy="327660"/>
          </a:xfrm>
          <a:prstGeom prst="rect">
            <a:avLst/>
          </a:prstGeom>
          <a:noFill/>
        </p:spPr>
        <p:txBody>
          <a:bodyPr wrap="square" lIns="90000" tIns="46800" rIns="90000" bIns="0"/>
          <a:p>
            <a:pPr fontAlgn="auto">
              <a:lnSpc>
                <a:spcPct val="120000"/>
              </a:lnSpc>
            </a:pPr>
            <a:r>
              <a:rPr lang="en-US" altLang="zh-CN" sz="1600" b="1" spc="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04. </a:t>
            </a:r>
            <a:r>
              <a:rPr lang="zh-CN" altLang="en-US" sz="1600" b="1" spc="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踝关节扭伤</a:t>
            </a:r>
            <a:endParaRPr lang="zh-CN" altLang="en-US" sz="1600" b="1" spc="3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>
            <p:custDataLst>
              <p:tags r:id="rId16"/>
            </p:custDataLst>
          </p:nvPr>
        </p:nvSpPr>
        <p:spPr bwMode="auto">
          <a:xfrm>
            <a:off x="8032750" y="3480435"/>
            <a:ext cx="2202180" cy="327660"/>
          </a:xfrm>
          <a:prstGeom prst="rect">
            <a:avLst/>
          </a:prstGeom>
          <a:noFill/>
        </p:spPr>
        <p:txBody>
          <a:bodyPr wrap="square" lIns="90000" tIns="46800" rIns="90000" bIns="0"/>
          <a:p>
            <a:pPr fontAlgn="auto">
              <a:lnSpc>
                <a:spcPct val="120000"/>
              </a:lnSpc>
            </a:pPr>
            <a:r>
              <a:rPr lang="en-US" altLang="zh-CN" sz="1600" b="1" spc="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05. </a:t>
            </a:r>
            <a:r>
              <a:rPr lang="zh-CN" altLang="en-US" sz="1600" b="1" spc="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半月板损伤</a:t>
            </a:r>
            <a:endParaRPr lang="zh-CN" altLang="en-US" sz="1600" b="1" spc="3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7"/>
          <a:stretch>
            <a:fillRect/>
          </a:stretch>
        </p:blipFill>
        <p:spPr>
          <a:xfrm>
            <a:off x="0" y="0"/>
            <a:ext cx="5791200" cy="6858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791200" y="6192639"/>
            <a:ext cx="6400800" cy="6653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945257" y="1542437"/>
            <a:ext cx="246743" cy="3677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6480" y="1529715"/>
            <a:ext cx="5741670" cy="3524250"/>
          </a:xfrm>
          <a:prstGeom prst="rect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908425" y="2007235"/>
            <a:ext cx="8036560" cy="2600960"/>
            <a:chOff x="6155" y="3161"/>
            <a:chExt cx="12656" cy="4096"/>
          </a:xfrm>
        </p:grpSpPr>
        <p:sp>
          <p:nvSpPr>
            <p:cNvPr id="20" name="矩形 19"/>
            <p:cNvSpPr/>
            <p:nvPr/>
          </p:nvSpPr>
          <p:spPr>
            <a:xfrm>
              <a:off x="6155" y="3161"/>
              <a:ext cx="12657" cy="4096"/>
            </a:xfrm>
            <a:prstGeom prst="rect">
              <a:avLst/>
            </a:prstGeom>
            <a:solidFill>
              <a:schemeClr val="accent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618" y="3161"/>
              <a:ext cx="9571" cy="40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825490" y="2784475"/>
            <a:ext cx="5372100" cy="1014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6000" b="1" spc="70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感谢阅读</a:t>
            </a:r>
            <a:endParaRPr lang="zh-CN" altLang="en-US" sz="6000" b="1" spc="700" dirty="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4860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第一节 网球运动概述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123" name="矩形 18"/>
          <p:cNvSpPr/>
          <p:nvPr/>
        </p:nvSpPr>
        <p:spPr>
          <a:xfrm>
            <a:off x="1096645" y="1189355"/>
            <a:ext cx="10080000" cy="3163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Char char="n"/>
            </a:pPr>
            <a:r>
              <a:rPr sz="1600" dirty="0">
                <a:solidFill>
                  <a:srgbClr val="54545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网球运动是指在规定的场地上，两名或两队球员隔网对抗，用球拍击球过网以造成对方失误得分的运动。</a:t>
            </a:r>
            <a:endParaRPr sz="1600" dirty="0">
              <a:solidFill>
                <a:srgbClr val="54545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285750" indent="-28575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Char char="n"/>
            </a:pPr>
            <a:r>
              <a:rPr sz="1600" dirty="0">
                <a:solidFill>
                  <a:srgbClr val="54545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最早起源于12 至13 世纪法国传教士用手掌击球的一种游戏，当时称之为“掌球戏”。</a:t>
            </a:r>
            <a:endParaRPr sz="1600" dirty="0">
              <a:solidFill>
                <a:srgbClr val="54545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285750" indent="-28575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Char char="n"/>
            </a:pPr>
            <a:r>
              <a:rPr sz="1600" dirty="0">
                <a:solidFill>
                  <a:srgbClr val="54545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14 世纪成为法国宫廷里的室内消遣娱乐活动</a:t>
            </a:r>
            <a:r>
              <a:rPr lang="zh-CN" sz="1600" dirty="0">
                <a:solidFill>
                  <a:srgbClr val="54545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zh-CN" sz="1600" dirty="0">
              <a:solidFill>
                <a:srgbClr val="54545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285750" indent="-28575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Char char="n"/>
            </a:pPr>
            <a:r>
              <a:rPr lang="zh-CN" sz="1600" dirty="0">
                <a:solidFill>
                  <a:srgbClr val="54545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1873 年，英国人沃尔特·克洛普顿·温菲尔德将早期网球打法加以改进，使之成为夏天在草坪上进行的一种体育活动，并取名为“草地网球”。此后网球便成为一项室内外都能进行活动的体育项目，现代网球也从此开始。</a:t>
            </a:r>
            <a:endParaRPr lang="zh-CN" sz="1600" dirty="0">
              <a:solidFill>
                <a:srgbClr val="54545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285750" indent="-28575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Char char="n"/>
            </a:pPr>
            <a:r>
              <a:rPr lang="zh-CN" sz="1600" dirty="0">
                <a:solidFill>
                  <a:srgbClr val="54545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874 年网球越过大西洋传入美国，并很快流传开来。1881 年，美国全国草地网球协会宣告成立。与此同时，协会还制定了一系列的规则。</a:t>
            </a:r>
            <a:endParaRPr lang="zh-CN" sz="1600" dirty="0">
              <a:solidFill>
                <a:srgbClr val="54545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12117" t="22550" r="17367" b="15450"/>
          <a:stretch>
            <a:fillRect/>
          </a:stretch>
        </p:blipFill>
        <p:spPr>
          <a:xfrm flipH="1">
            <a:off x="7580630" y="3919855"/>
            <a:ext cx="3136265" cy="2757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网球基本技术教学理论与方法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1056005" y="1606550"/>
            <a:ext cx="10080000" cy="1050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 algn="just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网球握拍法分</a:t>
            </a: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东方式、西方式、大陆式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和</a:t>
            </a: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双手式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等多种握拍方式。学习打网球，首先要掌握握拍的方法。哪一种握拍方法最好，无一定论。对于初学网球者，可先学习东方式握拍法，以此作为基础，然后根据个人的力量、速度变换握法。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1120" y="1022350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一、握拍法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4305" y="2968625"/>
            <a:ext cx="4667250" cy="3257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867785" y="1943735"/>
            <a:ext cx="7358380" cy="1237615"/>
          </a:xfrm>
          <a:prstGeom prst="rect">
            <a:avLst/>
          </a:prstGeom>
          <a:solidFill>
            <a:srgbClr val="F4B18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网球基本技术教学理论与方法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150" name="矩形 5"/>
          <p:cNvSpPr/>
          <p:nvPr/>
        </p:nvSpPr>
        <p:spPr>
          <a:xfrm>
            <a:off x="4146550" y="2035175"/>
            <a:ext cx="6795135" cy="1050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 fontAlgn="auto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先使球拍面与地面垂直，右手好似与球拍柄握手，右手掌根与拍柄右上斜面紧贴，虎口正对拍柄右上侧棱，拇指环绕拍柄并握住拍柄左垂直面，食指微向上一些并与中指分离。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700" y="1174115"/>
            <a:ext cx="1790700" cy="2512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945" y="3754755"/>
            <a:ext cx="1609725" cy="23787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44265" y="1476375"/>
            <a:ext cx="38989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（一）东方式握拍法</a:t>
            </a:r>
            <a:endParaRPr lang="zh-CN" altLang="en-US" b="1" spc="2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67785" y="4402455"/>
            <a:ext cx="7358380" cy="1237615"/>
          </a:xfrm>
          <a:prstGeom prst="rect">
            <a:avLst/>
          </a:prstGeom>
          <a:solidFill>
            <a:srgbClr val="F4B18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0" name="矩形 5"/>
          <p:cNvSpPr/>
          <p:nvPr/>
        </p:nvSpPr>
        <p:spPr>
          <a:xfrm>
            <a:off x="4136390" y="4504055"/>
            <a:ext cx="6795135" cy="1050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在正手握拍的基础上，把手向左转1/4 圈，使虎口“V”字形对准拍柄的左上侧棱，拇指紧贴在左垂直面上，食指下关节要紧压在右上斜面上。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44265" y="3935095"/>
            <a:ext cx="38989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（二）西方式握拍法</a:t>
            </a:r>
            <a:endParaRPr lang="zh-CN" altLang="en-US" b="1" spc="2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867785" y="1943735"/>
            <a:ext cx="7358380" cy="1237615"/>
          </a:xfrm>
          <a:prstGeom prst="rect">
            <a:avLst/>
          </a:prstGeom>
          <a:solidFill>
            <a:srgbClr val="F4B18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网球基本技术教学理论与方法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150" name="矩形 5"/>
          <p:cNvSpPr/>
          <p:nvPr/>
        </p:nvSpPr>
        <p:spPr>
          <a:xfrm>
            <a:off x="4146550" y="2035175"/>
            <a:ext cx="6795135" cy="1050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 fontAlgn="auto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将球拍侧立，从上而下握柄，犹如手握铁锤的姿势，使虎口“V”字形对正拍柄上平面，手掌根抵住拍柄的正上方，拇指包卷拍柄，食指关节紧贴在拍柄的右上斜面。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44265" y="1476375"/>
            <a:ext cx="38989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（三）大陆式握拍法</a:t>
            </a:r>
            <a:endParaRPr lang="zh-CN" altLang="en-US" b="1" spc="2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67785" y="4402455"/>
            <a:ext cx="7358380" cy="1237615"/>
          </a:xfrm>
          <a:prstGeom prst="rect">
            <a:avLst/>
          </a:prstGeom>
          <a:solidFill>
            <a:srgbClr val="F4B18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0" name="矩形 5"/>
          <p:cNvSpPr/>
          <p:nvPr/>
        </p:nvSpPr>
        <p:spPr>
          <a:xfrm>
            <a:off x="4146550" y="4655820"/>
            <a:ext cx="6795135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右手是东方式反手握拍法，而左手是东方式正手握拍法且握在拍柄的前方。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44265" y="3935095"/>
            <a:ext cx="38989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（二）西方式握拍法</a:t>
            </a:r>
            <a:endParaRPr lang="zh-CN" altLang="en-US" b="1" spc="2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r="1754"/>
          <a:stretch>
            <a:fillRect/>
          </a:stretch>
        </p:blipFill>
        <p:spPr>
          <a:xfrm>
            <a:off x="1555115" y="1231265"/>
            <a:ext cx="1742440" cy="23888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b="11089"/>
          <a:stretch>
            <a:fillRect/>
          </a:stretch>
        </p:blipFill>
        <p:spPr>
          <a:xfrm>
            <a:off x="1421765" y="3763645"/>
            <a:ext cx="2009775" cy="2515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网球基本技术教学理论与方法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1056005" y="1480820"/>
            <a:ext cx="10080000" cy="779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 algn="just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网球步法包括跑步、交叉步、并步、侧步、滑步、后退步和小碎步等，但有两种网球专项步法是必须加以熟练掌握的。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1120" y="961390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二、基本步法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25629" y="2454275"/>
            <a:ext cx="8493756" cy="4403725"/>
            <a:chOff x="2553" y="2630"/>
            <a:chExt cx="14872" cy="8170"/>
          </a:xfrm>
        </p:grpSpPr>
        <p:sp>
          <p:nvSpPr>
            <p:cNvPr id="37" name="任意多边形 36"/>
            <p:cNvSpPr/>
            <p:nvPr>
              <p:custDataLst>
                <p:tags r:id="rId2"/>
              </p:custDataLst>
            </p:nvPr>
          </p:nvSpPr>
          <p:spPr bwMode="auto">
            <a:xfrm>
              <a:off x="7183" y="4919"/>
              <a:ext cx="831" cy="831"/>
            </a:xfrm>
            <a:custGeom>
              <a:avLst/>
              <a:gdLst>
                <a:gd name="T0" fmla="*/ 142 w 144"/>
                <a:gd name="T1" fmla="*/ 69 h 144"/>
                <a:gd name="T2" fmla="*/ 76 w 144"/>
                <a:gd name="T3" fmla="*/ 142 h 144"/>
                <a:gd name="T4" fmla="*/ 2 w 144"/>
                <a:gd name="T5" fmla="*/ 76 h 144"/>
                <a:gd name="T6" fmla="*/ 69 w 144"/>
                <a:gd name="T7" fmla="*/ 2 h 144"/>
                <a:gd name="T8" fmla="*/ 142 w 144"/>
                <a:gd name="T9" fmla="*/ 6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44">
                  <a:moveTo>
                    <a:pt x="142" y="69"/>
                  </a:moveTo>
                  <a:cubicBezTo>
                    <a:pt x="144" y="107"/>
                    <a:pt x="114" y="140"/>
                    <a:pt x="76" y="142"/>
                  </a:cubicBezTo>
                  <a:cubicBezTo>
                    <a:pt x="37" y="144"/>
                    <a:pt x="4" y="114"/>
                    <a:pt x="2" y="76"/>
                  </a:cubicBezTo>
                  <a:cubicBezTo>
                    <a:pt x="0" y="37"/>
                    <a:pt x="30" y="4"/>
                    <a:pt x="69" y="2"/>
                  </a:cubicBezTo>
                  <a:cubicBezTo>
                    <a:pt x="107" y="0"/>
                    <a:pt x="140" y="30"/>
                    <a:pt x="142" y="69"/>
                  </a:cubicBezTo>
                  <a:close/>
                </a:path>
              </a:pathLst>
            </a:custGeom>
            <a:solidFill>
              <a:srgbClr val="FF9300">
                <a:alpha val="24000"/>
              </a:srgb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任意多边形 37"/>
            <p:cNvSpPr/>
            <p:nvPr>
              <p:custDataLst>
                <p:tags r:id="rId3"/>
              </p:custDataLst>
            </p:nvPr>
          </p:nvSpPr>
          <p:spPr bwMode="auto">
            <a:xfrm>
              <a:off x="11272" y="6099"/>
              <a:ext cx="834" cy="831"/>
            </a:xfrm>
            <a:custGeom>
              <a:avLst/>
              <a:gdLst>
                <a:gd name="T0" fmla="*/ 142 w 144"/>
                <a:gd name="T1" fmla="*/ 69 h 144"/>
                <a:gd name="T2" fmla="*/ 75 w 144"/>
                <a:gd name="T3" fmla="*/ 142 h 144"/>
                <a:gd name="T4" fmla="*/ 1 w 144"/>
                <a:gd name="T5" fmla="*/ 76 h 144"/>
                <a:gd name="T6" fmla="*/ 68 w 144"/>
                <a:gd name="T7" fmla="*/ 2 h 144"/>
                <a:gd name="T8" fmla="*/ 142 w 144"/>
                <a:gd name="T9" fmla="*/ 6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44">
                  <a:moveTo>
                    <a:pt x="142" y="69"/>
                  </a:moveTo>
                  <a:cubicBezTo>
                    <a:pt x="144" y="108"/>
                    <a:pt x="114" y="141"/>
                    <a:pt x="75" y="142"/>
                  </a:cubicBezTo>
                  <a:cubicBezTo>
                    <a:pt x="36" y="144"/>
                    <a:pt x="3" y="115"/>
                    <a:pt x="1" y="76"/>
                  </a:cubicBezTo>
                  <a:cubicBezTo>
                    <a:pt x="0" y="37"/>
                    <a:pt x="29" y="4"/>
                    <a:pt x="68" y="2"/>
                  </a:cubicBezTo>
                  <a:cubicBezTo>
                    <a:pt x="107" y="0"/>
                    <a:pt x="140" y="30"/>
                    <a:pt x="142" y="69"/>
                  </a:cubicBezTo>
                  <a:close/>
                </a:path>
              </a:pathLst>
            </a:custGeom>
            <a:solidFill>
              <a:srgbClr val="FF9300">
                <a:alpha val="24000"/>
              </a:srgb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任意多边形 38"/>
            <p:cNvSpPr/>
            <p:nvPr>
              <p:custDataLst>
                <p:tags r:id="rId4"/>
              </p:custDataLst>
            </p:nvPr>
          </p:nvSpPr>
          <p:spPr bwMode="auto">
            <a:xfrm>
              <a:off x="9306" y="6578"/>
              <a:ext cx="838" cy="834"/>
            </a:xfrm>
            <a:custGeom>
              <a:avLst/>
              <a:gdLst>
                <a:gd name="T0" fmla="*/ 143 w 145"/>
                <a:gd name="T1" fmla="*/ 68 h 144"/>
                <a:gd name="T2" fmla="*/ 76 w 145"/>
                <a:gd name="T3" fmla="*/ 142 h 144"/>
                <a:gd name="T4" fmla="*/ 2 w 145"/>
                <a:gd name="T5" fmla="*/ 75 h 144"/>
                <a:gd name="T6" fmla="*/ 69 w 145"/>
                <a:gd name="T7" fmla="*/ 2 h 144"/>
                <a:gd name="T8" fmla="*/ 143 w 145"/>
                <a:gd name="T9" fmla="*/ 6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44">
                  <a:moveTo>
                    <a:pt x="143" y="68"/>
                  </a:moveTo>
                  <a:cubicBezTo>
                    <a:pt x="145" y="107"/>
                    <a:pt x="115" y="140"/>
                    <a:pt x="76" y="142"/>
                  </a:cubicBezTo>
                  <a:cubicBezTo>
                    <a:pt x="37" y="144"/>
                    <a:pt x="4" y="114"/>
                    <a:pt x="2" y="75"/>
                  </a:cubicBezTo>
                  <a:cubicBezTo>
                    <a:pt x="0" y="36"/>
                    <a:pt x="30" y="3"/>
                    <a:pt x="69" y="2"/>
                  </a:cubicBezTo>
                  <a:cubicBezTo>
                    <a:pt x="108" y="0"/>
                    <a:pt x="141" y="29"/>
                    <a:pt x="143" y="68"/>
                  </a:cubicBezTo>
                  <a:close/>
                </a:path>
              </a:pathLst>
            </a:custGeom>
            <a:solidFill>
              <a:srgbClr val="70AD47">
                <a:alpha val="30000"/>
                <a:lumMod val="60000"/>
                <a:lumOff val="40000"/>
              </a:srgb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5"/>
              </p:custDataLst>
            </p:nvPr>
          </p:nvSpPr>
          <p:spPr bwMode="auto">
            <a:xfrm>
              <a:off x="9270" y="4254"/>
              <a:ext cx="834" cy="834"/>
            </a:xfrm>
            <a:custGeom>
              <a:avLst/>
              <a:gdLst>
                <a:gd name="T0" fmla="*/ 143 w 144"/>
                <a:gd name="T1" fmla="*/ 68 h 144"/>
                <a:gd name="T2" fmla="*/ 76 w 144"/>
                <a:gd name="T3" fmla="*/ 142 h 144"/>
                <a:gd name="T4" fmla="*/ 2 w 144"/>
                <a:gd name="T5" fmla="*/ 75 h 144"/>
                <a:gd name="T6" fmla="*/ 69 w 144"/>
                <a:gd name="T7" fmla="*/ 2 h 144"/>
                <a:gd name="T8" fmla="*/ 143 w 144"/>
                <a:gd name="T9" fmla="*/ 6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44">
                  <a:moveTo>
                    <a:pt x="143" y="68"/>
                  </a:moveTo>
                  <a:cubicBezTo>
                    <a:pt x="144" y="107"/>
                    <a:pt x="115" y="140"/>
                    <a:pt x="76" y="142"/>
                  </a:cubicBezTo>
                  <a:cubicBezTo>
                    <a:pt x="37" y="144"/>
                    <a:pt x="4" y="114"/>
                    <a:pt x="2" y="75"/>
                  </a:cubicBezTo>
                  <a:cubicBezTo>
                    <a:pt x="0" y="37"/>
                    <a:pt x="30" y="4"/>
                    <a:pt x="69" y="2"/>
                  </a:cubicBezTo>
                  <a:cubicBezTo>
                    <a:pt x="108" y="0"/>
                    <a:pt x="141" y="30"/>
                    <a:pt x="143" y="68"/>
                  </a:cubicBezTo>
                  <a:close/>
                </a:path>
              </a:pathLst>
            </a:custGeom>
            <a:solidFill>
              <a:srgbClr val="70AD47">
                <a:alpha val="30000"/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任意多边形 40"/>
            <p:cNvSpPr/>
            <p:nvPr>
              <p:custDataLst>
                <p:tags r:id="rId6"/>
              </p:custDataLst>
            </p:nvPr>
          </p:nvSpPr>
          <p:spPr bwMode="auto">
            <a:xfrm>
              <a:off x="11333" y="4268"/>
              <a:ext cx="312" cy="315"/>
            </a:xfrm>
            <a:custGeom>
              <a:avLst/>
              <a:gdLst>
                <a:gd name="T0" fmla="*/ 53 w 54"/>
                <a:gd name="T1" fmla="*/ 25 h 54"/>
                <a:gd name="T2" fmla="*/ 28 w 54"/>
                <a:gd name="T3" fmla="*/ 53 h 54"/>
                <a:gd name="T4" fmla="*/ 1 w 54"/>
                <a:gd name="T5" fmla="*/ 28 h 54"/>
                <a:gd name="T6" fmla="*/ 26 w 54"/>
                <a:gd name="T7" fmla="*/ 1 h 54"/>
                <a:gd name="T8" fmla="*/ 53 w 54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53" y="25"/>
                  </a:moveTo>
                  <a:cubicBezTo>
                    <a:pt x="54" y="40"/>
                    <a:pt x="43" y="52"/>
                    <a:pt x="28" y="53"/>
                  </a:cubicBezTo>
                  <a:cubicBezTo>
                    <a:pt x="14" y="54"/>
                    <a:pt x="2" y="42"/>
                    <a:pt x="1" y="28"/>
                  </a:cubicBezTo>
                  <a:cubicBezTo>
                    <a:pt x="0" y="14"/>
                    <a:pt x="11" y="1"/>
                    <a:pt x="26" y="1"/>
                  </a:cubicBezTo>
                  <a:cubicBezTo>
                    <a:pt x="40" y="0"/>
                    <a:pt x="52" y="11"/>
                    <a:pt x="53" y="25"/>
                  </a:cubicBezTo>
                  <a:close/>
                </a:path>
              </a:pathLst>
            </a:custGeom>
            <a:solidFill>
              <a:srgbClr val="70AD47">
                <a:alpha val="30000"/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35" name="直接连接符 34"/>
            <p:cNvCxnSpPr/>
            <p:nvPr>
              <p:custDataLst>
                <p:tags r:id="rId7"/>
              </p:custDataLst>
            </p:nvPr>
          </p:nvCxnSpPr>
          <p:spPr bwMode="auto">
            <a:xfrm>
              <a:off x="8323" y="6980"/>
              <a:ext cx="1774" cy="642"/>
            </a:xfrm>
            <a:prstGeom prst="line">
              <a:avLst/>
            </a:prstGeom>
            <a:ln w="57150">
              <a:solidFill>
                <a:srgbClr val="70AD47"/>
              </a:solidFill>
            </a:ln>
          </p:spPr>
          <p:style>
            <a:lnRef idx="1">
              <a:srgbClr val="4276AA"/>
            </a:lnRef>
            <a:fillRef idx="0">
              <a:srgbClr val="4276AA"/>
            </a:fillRef>
            <a:effectRef idx="0">
              <a:srgbClr val="4276AA"/>
            </a:effectRef>
            <a:fontRef idx="minor">
              <a:srgbClr val="000000"/>
            </a:fontRef>
          </p:style>
        </p:cxnSp>
        <p:cxnSp>
          <p:nvCxnSpPr>
            <p:cNvPr id="36" name="直接连接符 35"/>
            <p:cNvCxnSpPr/>
            <p:nvPr>
              <p:custDataLst>
                <p:tags r:id="rId8"/>
              </p:custDataLst>
            </p:nvPr>
          </p:nvCxnSpPr>
          <p:spPr bwMode="auto">
            <a:xfrm flipV="1">
              <a:off x="10119" y="7181"/>
              <a:ext cx="1584" cy="430"/>
            </a:xfrm>
            <a:prstGeom prst="line">
              <a:avLst/>
            </a:prstGeom>
            <a:ln w="57150">
              <a:solidFill>
                <a:srgbClr val="70AD47"/>
              </a:solidFill>
            </a:ln>
          </p:spPr>
          <p:style>
            <a:lnRef idx="1">
              <a:srgbClr val="4276AA"/>
            </a:lnRef>
            <a:fillRef idx="0">
              <a:srgbClr val="4276AA"/>
            </a:fillRef>
            <a:effectRef idx="0">
              <a:srgbClr val="4276AA"/>
            </a:effectRef>
            <a:fontRef idx="minor">
              <a:srgbClr val="000000"/>
            </a:fontRef>
          </p:style>
        </p:cxnSp>
        <p:sp>
          <p:nvSpPr>
            <p:cNvPr id="32" name="任意多边形 31"/>
            <p:cNvSpPr/>
            <p:nvPr>
              <p:custDataLst>
                <p:tags r:id="rId9"/>
              </p:custDataLst>
            </p:nvPr>
          </p:nvSpPr>
          <p:spPr bwMode="auto">
            <a:xfrm>
              <a:off x="7414" y="5163"/>
              <a:ext cx="1476" cy="1471"/>
            </a:xfrm>
            <a:custGeom>
              <a:avLst/>
              <a:gdLst>
                <a:gd name="T0" fmla="*/ 252 w 256"/>
                <a:gd name="T1" fmla="*/ 121 h 255"/>
                <a:gd name="T2" fmla="*/ 134 w 256"/>
                <a:gd name="T3" fmla="*/ 252 h 255"/>
                <a:gd name="T4" fmla="*/ 4 w 256"/>
                <a:gd name="T5" fmla="*/ 133 h 255"/>
                <a:gd name="T6" fmla="*/ 122 w 256"/>
                <a:gd name="T7" fmla="*/ 3 h 255"/>
                <a:gd name="T8" fmla="*/ 252 w 256"/>
                <a:gd name="T9" fmla="*/ 12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55">
                  <a:moveTo>
                    <a:pt x="252" y="121"/>
                  </a:moveTo>
                  <a:cubicBezTo>
                    <a:pt x="256" y="190"/>
                    <a:pt x="203" y="248"/>
                    <a:pt x="134" y="252"/>
                  </a:cubicBezTo>
                  <a:cubicBezTo>
                    <a:pt x="65" y="255"/>
                    <a:pt x="7" y="202"/>
                    <a:pt x="4" y="133"/>
                  </a:cubicBezTo>
                  <a:cubicBezTo>
                    <a:pt x="0" y="65"/>
                    <a:pt x="53" y="6"/>
                    <a:pt x="122" y="3"/>
                  </a:cubicBezTo>
                  <a:cubicBezTo>
                    <a:pt x="190" y="0"/>
                    <a:pt x="249" y="52"/>
                    <a:pt x="252" y="121"/>
                  </a:cubicBezTo>
                  <a:close/>
                </a:path>
              </a:pathLst>
            </a:custGeom>
            <a:solidFill>
              <a:srgbClr val="FF9300">
                <a:alpha val="24000"/>
              </a:srgb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任意多边形 32"/>
            <p:cNvSpPr/>
            <p:nvPr>
              <p:custDataLst>
                <p:tags r:id="rId10"/>
              </p:custDataLst>
            </p:nvPr>
          </p:nvSpPr>
          <p:spPr bwMode="auto">
            <a:xfrm>
              <a:off x="8218" y="3935"/>
              <a:ext cx="1815" cy="1815"/>
            </a:xfrm>
            <a:custGeom>
              <a:avLst/>
              <a:gdLst>
                <a:gd name="T0" fmla="*/ 310 w 314"/>
                <a:gd name="T1" fmla="*/ 150 h 314"/>
                <a:gd name="T2" fmla="*/ 164 w 314"/>
                <a:gd name="T3" fmla="*/ 310 h 314"/>
                <a:gd name="T4" fmla="*/ 4 w 314"/>
                <a:gd name="T5" fmla="*/ 165 h 314"/>
                <a:gd name="T6" fmla="*/ 149 w 314"/>
                <a:gd name="T7" fmla="*/ 4 h 314"/>
                <a:gd name="T8" fmla="*/ 310 w 314"/>
                <a:gd name="T9" fmla="*/ 15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314">
                  <a:moveTo>
                    <a:pt x="310" y="150"/>
                  </a:moveTo>
                  <a:cubicBezTo>
                    <a:pt x="314" y="234"/>
                    <a:pt x="249" y="306"/>
                    <a:pt x="164" y="310"/>
                  </a:cubicBezTo>
                  <a:cubicBezTo>
                    <a:pt x="80" y="314"/>
                    <a:pt x="8" y="249"/>
                    <a:pt x="4" y="165"/>
                  </a:cubicBezTo>
                  <a:cubicBezTo>
                    <a:pt x="0" y="80"/>
                    <a:pt x="65" y="9"/>
                    <a:pt x="149" y="4"/>
                  </a:cubicBezTo>
                  <a:cubicBezTo>
                    <a:pt x="234" y="0"/>
                    <a:pt x="305" y="65"/>
                    <a:pt x="310" y="150"/>
                  </a:cubicBezTo>
                  <a:close/>
                </a:path>
              </a:pathLst>
            </a:custGeom>
            <a:solidFill>
              <a:srgbClr val="FF9300">
                <a:alpha val="24000"/>
              </a:srgb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任意多边形 33"/>
            <p:cNvSpPr/>
            <p:nvPr>
              <p:custDataLst>
                <p:tags r:id="rId11"/>
              </p:custDataLst>
            </p:nvPr>
          </p:nvSpPr>
          <p:spPr bwMode="auto">
            <a:xfrm>
              <a:off x="10320" y="5212"/>
              <a:ext cx="1327" cy="1327"/>
            </a:xfrm>
            <a:custGeom>
              <a:avLst/>
              <a:gdLst>
                <a:gd name="T0" fmla="*/ 227 w 230"/>
                <a:gd name="T1" fmla="*/ 109 h 230"/>
                <a:gd name="T2" fmla="*/ 121 w 230"/>
                <a:gd name="T3" fmla="*/ 227 h 230"/>
                <a:gd name="T4" fmla="*/ 3 w 230"/>
                <a:gd name="T5" fmla="*/ 120 h 230"/>
                <a:gd name="T6" fmla="*/ 109 w 230"/>
                <a:gd name="T7" fmla="*/ 3 h 230"/>
                <a:gd name="T8" fmla="*/ 227 w 230"/>
                <a:gd name="T9" fmla="*/ 10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30">
                  <a:moveTo>
                    <a:pt x="227" y="109"/>
                  </a:moveTo>
                  <a:cubicBezTo>
                    <a:pt x="230" y="171"/>
                    <a:pt x="182" y="224"/>
                    <a:pt x="121" y="227"/>
                  </a:cubicBezTo>
                  <a:cubicBezTo>
                    <a:pt x="59" y="230"/>
                    <a:pt x="6" y="182"/>
                    <a:pt x="3" y="120"/>
                  </a:cubicBezTo>
                  <a:cubicBezTo>
                    <a:pt x="0" y="59"/>
                    <a:pt x="48" y="6"/>
                    <a:pt x="109" y="3"/>
                  </a:cubicBezTo>
                  <a:cubicBezTo>
                    <a:pt x="171" y="0"/>
                    <a:pt x="224" y="48"/>
                    <a:pt x="227" y="109"/>
                  </a:cubicBezTo>
                  <a:close/>
                </a:path>
              </a:pathLst>
            </a:custGeom>
            <a:solidFill>
              <a:srgbClr val="FFE5C2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任意多边形 15"/>
            <p:cNvSpPr/>
            <p:nvPr>
              <p:custDataLst>
                <p:tags r:id="rId12"/>
              </p:custDataLst>
            </p:nvPr>
          </p:nvSpPr>
          <p:spPr bwMode="auto">
            <a:xfrm flipH="1">
              <a:off x="8152" y="4780"/>
              <a:ext cx="3685" cy="6020"/>
            </a:xfrm>
            <a:custGeom>
              <a:avLst/>
              <a:gdLst>
                <a:gd name="T0" fmla="*/ 667 w 689"/>
                <a:gd name="T1" fmla="*/ 589 h 1041"/>
                <a:gd name="T2" fmla="*/ 462 w 689"/>
                <a:gd name="T3" fmla="*/ 672 h 1041"/>
                <a:gd name="T4" fmla="*/ 390 w 689"/>
                <a:gd name="T5" fmla="*/ 788 h 1041"/>
                <a:gd name="T6" fmla="*/ 383 w 689"/>
                <a:gd name="T7" fmla="*/ 983 h 1041"/>
                <a:gd name="T8" fmla="*/ 411 w 689"/>
                <a:gd name="T9" fmla="*/ 1041 h 1041"/>
                <a:gd name="T10" fmla="*/ 266 w 689"/>
                <a:gd name="T11" fmla="*/ 968 h 1041"/>
                <a:gd name="T12" fmla="*/ 274 w 689"/>
                <a:gd name="T13" fmla="*/ 866 h 1041"/>
                <a:gd name="T14" fmla="*/ 184 w 689"/>
                <a:gd name="T15" fmla="*/ 586 h 1041"/>
                <a:gd name="T16" fmla="*/ 0 w 689"/>
                <a:gd name="T17" fmla="*/ 473 h 1041"/>
                <a:gd name="T18" fmla="*/ 23 w 689"/>
                <a:gd name="T19" fmla="*/ 490 h 1041"/>
                <a:gd name="T20" fmla="*/ 154 w 689"/>
                <a:gd name="T21" fmla="*/ 527 h 1041"/>
                <a:gd name="T22" fmla="*/ 103 w 689"/>
                <a:gd name="T23" fmla="*/ 447 h 1041"/>
                <a:gd name="T24" fmla="*/ 73 w 689"/>
                <a:gd name="T25" fmla="*/ 340 h 1041"/>
                <a:gd name="T26" fmla="*/ 76 w 689"/>
                <a:gd name="T27" fmla="*/ 280 h 1041"/>
                <a:gd name="T28" fmla="*/ 83 w 689"/>
                <a:gd name="T29" fmla="*/ 323 h 1041"/>
                <a:gd name="T30" fmla="*/ 133 w 689"/>
                <a:gd name="T31" fmla="*/ 435 h 1041"/>
                <a:gd name="T32" fmla="*/ 151 w 689"/>
                <a:gd name="T33" fmla="*/ 458 h 1041"/>
                <a:gd name="T34" fmla="*/ 203 w 689"/>
                <a:gd name="T35" fmla="*/ 518 h 1041"/>
                <a:gd name="T36" fmla="*/ 243 w 689"/>
                <a:gd name="T37" fmla="*/ 567 h 1041"/>
                <a:gd name="T38" fmla="*/ 332 w 689"/>
                <a:gd name="T39" fmla="*/ 594 h 1041"/>
                <a:gd name="T40" fmla="*/ 359 w 689"/>
                <a:gd name="T41" fmla="*/ 494 h 1041"/>
                <a:gd name="T42" fmla="*/ 361 w 689"/>
                <a:gd name="T43" fmla="*/ 481 h 1041"/>
                <a:gd name="T44" fmla="*/ 370 w 689"/>
                <a:gd name="T45" fmla="*/ 427 h 1041"/>
                <a:gd name="T46" fmla="*/ 376 w 689"/>
                <a:gd name="T47" fmla="*/ 327 h 1041"/>
                <a:gd name="T48" fmla="*/ 375 w 689"/>
                <a:gd name="T49" fmla="*/ 287 h 1041"/>
                <a:gd name="T50" fmla="*/ 374 w 689"/>
                <a:gd name="T51" fmla="*/ 270 h 1041"/>
                <a:gd name="T52" fmla="*/ 368 w 689"/>
                <a:gd name="T53" fmla="*/ 215 h 1041"/>
                <a:gd name="T54" fmla="*/ 363 w 689"/>
                <a:gd name="T55" fmla="*/ 188 h 1041"/>
                <a:gd name="T56" fmla="*/ 358 w 689"/>
                <a:gd name="T57" fmla="*/ 165 h 1041"/>
                <a:gd name="T58" fmla="*/ 327 w 689"/>
                <a:gd name="T59" fmla="*/ 67 h 1041"/>
                <a:gd name="T60" fmla="*/ 295 w 689"/>
                <a:gd name="T61" fmla="*/ 0 h 1041"/>
                <a:gd name="T62" fmla="*/ 346 w 689"/>
                <a:gd name="T63" fmla="*/ 66 h 1041"/>
                <a:gd name="T64" fmla="*/ 386 w 689"/>
                <a:gd name="T65" fmla="*/ 146 h 1041"/>
                <a:gd name="T66" fmla="*/ 410 w 689"/>
                <a:gd name="T67" fmla="*/ 228 h 1041"/>
                <a:gd name="T68" fmla="*/ 416 w 689"/>
                <a:gd name="T69" fmla="*/ 259 h 1041"/>
                <a:gd name="T70" fmla="*/ 425 w 689"/>
                <a:gd name="T71" fmla="*/ 361 h 1041"/>
                <a:gd name="T72" fmla="*/ 437 w 689"/>
                <a:gd name="T73" fmla="*/ 370 h 1041"/>
                <a:gd name="T74" fmla="*/ 491 w 689"/>
                <a:gd name="T75" fmla="*/ 306 h 1041"/>
                <a:gd name="T76" fmla="*/ 520 w 689"/>
                <a:gd name="T77" fmla="*/ 275 h 1041"/>
                <a:gd name="T78" fmla="*/ 546 w 689"/>
                <a:gd name="T79" fmla="*/ 239 h 1041"/>
                <a:gd name="T80" fmla="*/ 599 w 689"/>
                <a:gd name="T81" fmla="*/ 113 h 1041"/>
                <a:gd name="T82" fmla="*/ 608 w 689"/>
                <a:gd name="T83" fmla="*/ 120 h 1041"/>
                <a:gd name="T84" fmla="*/ 607 w 689"/>
                <a:gd name="T85" fmla="*/ 131 h 1041"/>
                <a:gd name="T86" fmla="*/ 578 w 689"/>
                <a:gd name="T87" fmla="*/ 235 h 1041"/>
                <a:gd name="T88" fmla="*/ 556 w 689"/>
                <a:gd name="T89" fmla="*/ 280 h 1041"/>
                <a:gd name="T90" fmla="*/ 538 w 689"/>
                <a:gd name="T91" fmla="*/ 311 h 1041"/>
                <a:gd name="T92" fmla="*/ 489 w 689"/>
                <a:gd name="T93" fmla="*/ 386 h 1041"/>
                <a:gd name="T94" fmla="*/ 425 w 689"/>
                <a:gd name="T95" fmla="*/ 489 h 1041"/>
                <a:gd name="T96" fmla="*/ 406 w 689"/>
                <a:gd name="T97" fmla="*/ 605 h 1041"/>
                <a:gd name="T98" fmla="*/ 496 w 689"/>
                <a:gd name="T99" fmla="*/ 584 h 1041"/>
                <a:gd name="T100" fmla="*/ 614 w 689"/>
                <a:gd name="T101" fmla="*/ 485 h 1041"/>
                <a:gd name="T102" fmla="*/ 685 w 689"/>
                <a:gd name="T103" fmla="*/ 390 h 1041"/>
                <a:gd name="T104" fmla="*/ 686 w 689"/>
                <a:gd name="T105" fmla="*/ 390 h 1041"/>
                <a:gd name="T106" fmla="*/ 630 w 689"/>
                <a:gd name="T107" fmla="*/ 492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9" h="1041">
                  <a:moveTo>
                    <a:pt x="534" y="591"/>
                  </a:moveTo>
                  <a:cubicBezTo>
                    <a:pt x="537" y="590"/>
                    <a:pt x="597" y="559"/>
                    <a:pt x="667" y="589"/>
                  </a:cubicBezTo>
                  <a:cubicBezTo>
                    <a:pt x="667" y="589"/>
                    <a:pt x="587" y="584"/>
                    <a:pt x="509" y="634"/>
                  </a:cubicBezTo>
                  <a:cubicBezTo>
                    <a:pt x="493" y="644"/>
                    <a:pt x="477" y="657"/>
                    <a:pt x="462" y="672"/>
                  </a:cubicBezTo>
                  <a:cubicBezTo>
                    <a:pt x="442" y="692"/>
                    <a:pt x="423" y="718"/>
                    <a:pt x="407" y="750"/>
                  </a:cubicBezTo>
                  <a:cubicBezTo>
                    <a:pt x="401" y="762"/>
                    <a:pt x="395" y="775"/>
                    <a:pt x="390" y="788"/>
                  </a:cubicBezTo>
                  <a:cubicBezTo>
                    <a:pt x="390" y="788"/>
                    <a:pt x="374" y="851"/>
                    <a:pt x="381" y="961"/>
                  </a:cubicBezTo>
                  <a:cubicBezTo>
                    <a:pt x="381" y="961"/>
                    <a:pt x="381" y="970"/>
                    <a:pt x="383" y="983"/>
                  </a:cubicBezTo>
                  <a:cubicBezTo>
                    <a:pt x="383" y="983"/>
                    <a:pt x="383" y="983"/>
                    <a:pt x="383" y="983"/>
                  </a:cubicBezTo>
                  <a:cubicBezTo>
                    <a:pt x="387" y="1000"/>
                    <a:pt x="387" y="1026"/>
                    <a:pt x="411" y="1041"/>
                  </a:cubicBezTo>
                  <a:cubicBezTo>
                    <a:pt x="227" y="1041"/>
                    <a:pt x="227" y="1041"/>
                    <a:pt x="227" y="1041"/>
                  </a:cubicBezTo>
                  <a:cubicBezTo>
                    <a:pt x="227" y="1041"/>
                    <a:pt x="258" y="1034"/>
                    <a:pt x="266" y="968"/>
                  </a:cubicBezTo>
                  <a:cubicBezTo>
                    <a:pt x="266" y="968"/>
                    <a:pt x="266" y="968"/>
                    <a:pt x="266" y="968"/>
                  </a:cubicBezTo>
                  <a:cubicBezTo>
                    <a:pt x="267" y="935"/>
                    <a:pt x="270" y="901"/>
                    <a:pt x="274" y="866"/>
                  </a:cubicBezTo>
                  <a:cubicBezTo>
                    <a:pt x="289" y="744"/>
                    <a:pt x="247" y="642"/>
                    <a:pt x="196" y="596"/>
                  </a:cubicBezTo>
                  <a:cubicBezTo>
                    <a:pt x="192" y="592"/>
                    <a:pt x="188" y="589"/>
                    <a:pt x="184" y="586"/>
                  </a:cubicBezTo>
                  <a:cubicBezTo>
                    <a:pt x="134" y="551"/>
                    <a:pt x="73" y="547"/>
                    <a:pt x="19" y="496"/>
                  </a:cubicBezTo>
                  <a:cubicBezTo>
                    <a:pt x="13" y="489"/>
                    <a:pt x="6" y="482"/>
                    <a:pt x="0" y="473"/>
                  </a:cubicBezTo>
                  <a:cubicBezTo>
                    <a:pt x="1" y="474"/>
                    <a:pt x="9" y="482"/>
                    <a:pt x="23" y="490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37" y="499"/>
                    <a:pt x="57" y="509"/>
                    <a:pt x="82" y="516"/>
                  </a:cubicBezTo>
                  <a:cubicBezTo>
                    <a:pt x="103" y="522"/>
                    <a:pt x="126" y="526"/>
                    <a:pt x="154" y="527"/>
                  </a:cubicBezTo>
                  <a:cubicBezTo>
                    <a:pt x="154" y="527"/>
                    <a:pt x="137" y="509"/>
                    <a:pt x="120" y="479"/>
                  </a:cubicBezTo>
                  <a:cubicBezTo>
                    <a:pt x="114" y="470"/>
                    <a:pt x="108" y="459"/>
                    <a:pt x="103" y="447"/>
                  </a:cubicBezTo>
                  <a:cubicBezTo>
                    <a:pt x="94" y="429"/>
                    <a:pt x="86" y="408"/>
                    <a:pt x="81" y="386"/>
                  </a:cubicBezTo>
                  <a:cubicBezTo>
                    <a:pt x="77" y="372"/>
                    <a:pt x="74" y="356"/>
                    <a:pt x="73" y="340"/>
                  </a:cubicBezTo>
                  <a:cubicBezTo>
                    <a:pt x="72" y="332"/>
                    <a:pt x="72" y="323"/>
                    <a:pt x="72" y="314"/>
                  </a:cubicBezTo>
                  <a:cubicBezTo>
                    <a:pt x="73" y="303"/>
                    <a:pt x="74" y="291"/>
                    <a:pt x="76" y="280"/>
                  </a:cubicBezTo>
                  <a:cubicBezTo>
                    <a:pt x="76" y="280"/>
                    <a:pt x="76" y="290"/>
                    <a:pt x="79" y="305"/>
                  </a:cubicBezTo>
                  <a:cubicBezTo>
                    <a:pt x="80" y="311"/>
                    <a:pt x="82" y="316"/>
                    <a:pt x="83" y="323"/>
                  </a:cubicBezTo>
                  <a:cubicBezTo>
                    <a:pt x="89" y="346"/>
                    <a:pt x="98" y="377"/>
                    <a:pt x="115" y="406"/>
                  </a:cubicBezTo>
                  <a:cubicBezTo>
                    <a:pt x="120" y="416"/>
                    <a:pt x="126" y="426"/>
                    <a:pt x="133" y="435"/>
                  </a:cubicBezTo>
                  <a:cubicBezTo>
                    <a:pt x="139" y="442"/>
                    <a:pt x="145" y="450"/>
                    <a:pt x="151" y="458"/>
                  </a:cubicBezTo>
                  <a:cubicBezTo>
                    <a:pt x="151" y="458"/>
                    <a:pt x="151" y="458"/>
                    <a:pt x="151" y="458"/>
                  </a:cubicBezTo>
                  <a:cubicBezTo>
                    <a:pt x="153" y="460"/>
                    <a:pt x="155" y="462"/>
                    <a:pt x="157" y="465"/>
                  </a:cubicBezTo>
                  <a:cubicBezTo>
                    <a:pt x="171" y="482"/>
                    <a:pt x="187" y="500"/>
                    <a:pt x="203" y="518"/>
                  </a:cubicBezTo>
                  <a:cubicBezTo>
                    <a:pt x="203" y="518"/>
                    <a:pt x="203" y="518"/>
                    <a:pt x="203" y="518"/>
                  </a:cubicBezTo>
                  <a:cubicBezTo>
                    <a:pt x="216" y="534"/>
                    <a:pt x="230" y="550"/>
                    <a:pt x="243" y="567"/>
                  </a:cubicBezTo>
                  <a:cubicBezTo>
                    <a:pt x="270" y="601"/>
                    <a:pt x="293" y="637"/>
                    <a:pt x="303" y="671"/>
                  </a:cubicBezTo>
                  <a:cubicBezTo>
                    <a:pt x="303" y="671"/>
                    <a:pt x="317" y="642"/>
                    <a:pt x="332" y="594"/>
                  </a:cubicBezTo>
                  <a:cubicBezTo>
                    <a:pt x="333" y="593"/>
                    <a:pt x="333" y="593"/>
                    <a:pt x="333" y="592"/>
                  </a:cubicBezTo>
                  <a:cubicBezTo>
                    <a:pt x="342" y="565"/>
                    <a:pt x="351" y="532"/>
                    <a:pt x="359" y="494"/>
                  </a:cubicBezTo>
                  <a:cubicBezTo>
                    <a:pt x="359" y="491"/>
                    <a:pt x="360" y="489"/>
                    <a:pt x="360" y="486"/>
                  </a:cubicBezTo>
                  <a:cubicBezTo>
                    <a:pt x="361" y="484"/>
                    <a:pt x="361" y="482"/>
                    <a:pt x="361" y="481"/>
                  </a:cubicBezTo>
                  <a:cubicBezTo>
                    <a:pt x="364" y="468"/>
                    <a:pt x="366" y="454"/>
                    <a:pt x="368" y="440"/>
                  </a:cubicBezTo>
                  <a:cubicBezTo>
                    <a:pt x="369" y="436"/>
                    <a:pt x="369" y="431"/>
                    <a:pt x="370" y="427"/>
                  </a:cubicBezTo>
                  <a:cubicBezTo>
                    <a:pt x="373" y="400"/>
                    <a:pt x="375" y="371"/>
                    <a:pt x="376" y="342"/>
                  </a:cubicBezTo>
                  <a:cubicBezTo>
                    <a:pt x="376" y="337"/>
                    <a:pt x="376" y="332"/>
                    <a:pt x="376" y="327"/>
                  </a:cubicBezTo>
                  <a:cubicBezTo>
                    <a:pt x="376" y="314"/>
                    <a:pt x="376" y="301"/>
                    <a:pt x="375" y="288"/>
                  </a:cubicBezTo>
                  <a:cubicBezTo>
                    <a:pt x="375" y="287"/>
                    <a:pt x="375" y="287"/>
                    <a:pt x="375" y="287"/>
                  </a:cubicBezTo>
                  <a:cubicBezTo>
                    <a:pt x="375" y="281"/>
                    <a:pt x="374" y="276"/>
                    <a:pt x="374" y="270"/>
                  </a:cubicBezTo>
                  <a:cubicBezTo>
                    <a:pt x="374" y="270"/>
                    <a:pt x="374" y="270"/>
                    <a:pt x="374" y="270"/>
                  </a:cubicBezTo>
                  <a:cubicBezTo>
                    <a:pt x="374" y="265"/>
                    <a:pt x="373" y="261"/>
                    <a:pt x="373" y="257"/>
                  </a:cubicBezTo>
                  <a:cubicBezTo>
                    <a:pt x="372" y="243"/>
                    <a:pt x="370" y="229"/>
                    <a:pt x="368" y="215"/>
                  </a:cubicBezTo>
                  <a:cubicBezTo>
                    <a:pt x="367" y="207"/>
                    <a:pt x="365" y="199"/>
                    <a:pt x="364" y="191"/>
                  </a:cubicBezTo>
                  <a:cubicBezTo>
                    <a:pt x="363" y="190"/>
                    <a:pt x="363" y="189"/>
                    <a:pt x="363" y="188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2" y="181"/>
                    <a:pt x="360" y="173"/>
                    <a:pt x="358" y="165"/>
                  </a:cubicBezTo>
                  <a:cubicBezTo>
                    <a:pt x="352" y="139"/>
                    <a:pt x="344" y="113"/>
                    <a:pt x="334" y="86"/>
                  </a:cubicBezTo>
                  <a:cubicBezTo>
                    <a:pt x="332" y="80"/>
                    <a:pt x="330" y="74"/>
                    <a:pt x="327" y="67"/>
                  </a:cubicBezTo>
                  <a:cubicBezTo>
                    <a:pt x="323" y="57"/>
                    <a:pt x="319" y="48"/>
                    <a:pt x="314" y="38"/>
                  </a:cubicBezTo>
                  <a:cubicBezTo>
                    <a:pt x="308" y="25"/>
                    <a:pt x="302" y="12"/>
                    <a:pt x="295" y="0"/>
                  </a:cubicBezTo>
                  <a:cubicBezTo>
                    <a:pt x="296" y="1"/>
                    <a:pt x="310" y="14"/>
                    <a:pt x="328" y="39"/>
                  </a:cubicBezTo>
                  <a:cubicBezTo>
                    <a:pt x="334" y="47"/>
                    <a:pt x="340" y="56"/>
                    <a:pt x="346" y="66"/>
                  </a:cubicBezTo>
                  <a:cubicBezTo>
                    <a:pt x="346" y="66"/>
                    <a:pt x="346" y="66"/>
                    <a:pt x="346" y="66"/>
                  </a:cubicBezTo>
                  <a:cubicBezTo>
                    <a:pt x="359" y="87"/>
                    <a:pt x="373" y="114"/>
                    <a:pt x="386" y="146"/>
                  </a:cubicBezTo>
                  <a:cubicBezTo>
                    <a:pt x="392" y="163"/>
                    <a:pt x="398" y="181"/>
                    <a:pt x="404" y="201"/>
                  </a:cubicBezTo>
                  <a:cubicBezTo>
                    <a:pt x="406" y="210"/>
                    <a:pt x="408" y="218"/>
                    <a:pt x="410" y="228"/>
                  </a:cubicBezTo>
                  <a:cubicBezTo>
                    <a:pt x="410" y="228"/>
                    <a:pt x="410" y="228"/>
                    <a:pt x="410" y="228"/>
                  </a:cubicBezTo>
                  <a:cubicBezTo>
                    <a:pt x="412" y="238"/>
                    <a:pt x="414" y="248"/>
                    <a:pt x="416" y="259"/>
                  </a:cubicBezTo>
                  <a:cubicBezTo>
                    <a:pt x="420" y="281"/>
                    <a:pt x="423" y="305"/>
                    <a:pt x="424" y="331"/>
                  </a:cubicBezTo>
                  <a:cubicBezTo>
                    <a:pt x="424" y="340"/>
                    <a:pt x="425" y="350"/>
                    <a:pt x="425" y="361"/>
                  </a:cubicBezTo>
                  <a:cubicBezTo>
                    <a:pt x="425" y="370"/>
                    <a:pt x="425" y="379"/>
                    <a:pt x="425" y="389"/>
                  </a:cubicBezTo>
                  <a:cubicBezTo>
                    <a:pt x="425" y="389"/>
                    <a:pt x="429" y="381"/>
                    <a:pt x="437" y="370"/>
                  </a:cubicBezTo>
                  <a:cubicBezTo>
                    <a:pt x="442" y="362"/>
                    <a:pt x="449" y="353"/>
                    <a:pt x="457" y="344"/>
                  </a:cubicBezTo>
                  <a:cubicBezTo>
                    <a:pt x="467" y="331"/>
                    <a:pt x="478" y="317"/>
                    <a:pt x="491" y="306"/>
                  </a:cubicBezTo>
                  <a:cubicBezTo>
                    <a:pt x="495" y="302"/>
                    <a:pt x="501" y="297"/>
                    <a:pt x="506" y="291"/>
                  </a:cubicBezTo>
                  <a:cubicBezTo>
                    <a:pt x="511" y="286"/>
                    <a:pt x="515" y="281"/>
                    <a:pt x="520" y="275"/>
                  </a:cubicBezTo>
                  <a:cubicBezTo>
                    <a:pt x="528" y="265"/>
                    <a:pt x="537" y="253"/>
                    <a:pt x="546" y="239"/>
                  </a:cubicBezTo>
                  <a:cubicBezTo>
                    <a:pt x="546" y="239"/>
                    <a:pt x="546" y="239"/>
                    <a:pt x="546" y="239"/>
                  </a:cubicBezTo>
                  <a:cubicBezTo>
                    <a:pt x="551" y="231"/>
                    <a:pt x="556" y="222"/>
                    <a:pt x="561" y="213"/>
                  </a:cubicBezTo>
                  <a:cubicBezTo>
                    <a:pt x="575" y="186"/>
                    <a:pt x="588" y="153"/>
                    <a:pt x="599" y="113"/>
                  </a:cubicBezTo>
                  <a:cubicBezTo>
                    <a:pt x="602" y="101"/>
                    <a:pt x="605" y="88"/>
                    <a:pt x="608" y="74"/>
                  </a:cubicBezTo>
                  <a:cubicBezTo>
                    <a:pt x="608" y="74"/>
                    <a:pt x="611" y="91"/>
                    <a:pt x="608" y="120"/>
                  </a:cubicBezTo>
                  <a:cubicBezTo>
                    <a:pt x="608" y="123"/>
                    <a:pt x="607" y="127"/>
                    <a:pt x="607" y="131"/>
                  </a:cubicBezTo>
                  <a:cubicBezTo>
                    <a:pt x="607" y="131"/>
                    <a:pt x="607" y="131"/>
                    <a:pt x="607" y="131"/>
                  </a:cubicBezTo>
                  <a:cubicBezTo>
                    <a:pt x="606" y="137"/>
                    <a:pt x="605" y="143"/>
                    <a:pt x="604" y="150"/>
                  </a:cubicBezTo>
                  <a:cubicBezTo>
                    <a:pt x="600" y="174"/>
                    <a:pt x="592" y="203"/>
                    <a:pt x="578" y="235"/>
                  </a:cubicBezTo>
                  <a:cubicBezTo>
                    <a:pt x="574" y="244"/>
                    <a:pt x="570" y="253"/>
                    <a:pt x="566" y="262"/>
                  </a:cubicBezTo>
                  <a:cubicBezTo>
                    <a:pt x="563" y="268"/>
                    <a:pt x="560" y="274"/>
                    <a:pt x="556" y="280"/>
                  </a:cubicBezTo>
                  <a:cubicBezTo>
                    <a:pt x="553" y="286"/>
                    <a:pt x="550" y="291"/>
                    <a:pt x="547" y="297"/>
                  </a:cubicBezTo>
                  <a:cubicBezTo>
                    <a:pt x="544" y="302"/>
                    <a:pt x="541" y="306"/>
                    <a:pt x="538" y="311"/>
                  </a:cubicBezTo>
                  <a:cubicBezTo>
                    <a:pt x="521" y="337"/>
                    <a:pt x="508" y="359"/>
                    <a:pt x="496" y="376"/>
                  </a:cubicBezTo>
                  <a:cubicBezTo>
                    <a:pt x="493" y="379"/>
                    <a:pt x="491" y="383"/>
                    <a:pt x="489" y="386"/>
                  </a:cubicBezTo>
                  <a:cubicBezTo>
                    <a:pt x="448" y="446"/>
                    <a:pt x="439" y="449"/>
                    <a:pt x="427" y="479"/>
                  </a:cubicBezTo>
                  <a:cubicBezTo>
                    <a:pt x="427" y="479"/>
                    <a:pt x="426" y="483"/>
                    <a:pt x="425" y="489"/>
                  </a:cubicBezTo>
                  <a:cubicBezTo>
                    <a:pt x="425" y="492"/>
                    <a:pt x="424" y="497"/>
                    <a:pt x="423" y="501"/>
                  </a:cubicBezTo>
                  <a:cubicBezTo>
                    <a:pt x="419" y="526"/>
                    <a:pt x="411" y="568"/>
                    <a:pt x="406" y="605"/>
                  </a:cubicBezTo>
                  <a:cubicBezTo>
                    <a:pt x="401" y="635"/>
                    <a:pt x="397" y="663"/>
                    <a:pt x="396" y="677"/>
                  </a:cubicBezTo>
                  <a:cubicBezTo>
                    <a:pt x="396" y="677"/>
                    <a:pt x="444" y="624"/>
                    <a:pt x="496" y="584"/>
                  </a:cubicBezTo>
                  <a:cubicBezTo>
                    <a:pt x="502" y="579"/>
                    <a:pt x="509" y="574"/>
                    <a:pt x="515" y="570"/>
                  </a:cubicBezTo>
                  <a:cubicBezTo>
                    <a:pt x="545" y="548"/>
                    <a:pt x="581" y="519"/>
                    <a:pt x="614" y="485"/>
                  </a:cubicBezTo>
                  <a:cubicBezTo>
                    <a:pt x="615" y="485"/>
                    <a:pt x="615" y="484"/>
                    <a:pt x="616" y="483"/>
                  </a:cubicBezTo>
                  <a:cubicBezTo>
                    <a:pt x="644" y="454"/>
                    <a:pt x="669" y="422"/>
                    <a:pt x="685" y="390"/>
                  </a:cubicBezTo>
                  <a:cubicBezTo>
                    <a:pt x="686" y="387"/>
                    <a:pt x="688" y="385"/>
                    <a:pt x="689" y="383"/>
                  </a:cubicBezTo>
                  <a:cubicBezTo>
                    <a:pt x="689" y="383"/>
                    <a:pt x="688" y="386"/>
                    <a:pt x="686" y="390"/>
                  </a:cubicBezTo>
                  <a:cubicBezTo>
                    <a:pt x="681" y="406"/>
                    <a:pt x="665" y="444"/>
                    <a:pt x="632" y="490"/>
                  </a:cubicBezTo>
                  <a:cubicBezTo>
                    <a:pt x="631" y="490"/>
                    <a:pt x="631" y="491"/>
                    <a:pt x="630" y="492"/>
                  </a:cubicBezTo>
                  <a:cubicBezTo>
                    <a:pt x="607" y="523"/>
                    <a:pt x="576" y="558"/>
                    <a:pt x="534" y="591"/>
                  </a:cubicBezTo>
                  <a:close/>
                </a:path>
              </a:pathLst>
            </a:custGeom>
            <a:solidFill>
              <a:srgbClr val="000000">
                <a:lumMod val="65000"/>
                <a:lumOff val="35000"/>
              </a:srgb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任意多边形 2"/>
            <p:cNvSpPr/>
            <p:nvPr>
              <p:custDataLst>
                <p:tags r:id="rId13"/>
              </p:custDataLst>
            </p:nvPr>
          </p:nvSpPr>
          <p:spPr bwMode="auto">
            <a:xfrm>
              <a:off x="8024" y="6227"/>
              <a:ext cx="1891" cy="1894"/>
            </a:xfrm>
            <a:custGeom>
              <a:avLst/>
              <a:gdLst>
                <a:gd name="T0" fmla="*/ 996292 w 327"/>
                <a:gd name="T1" fmla="*/ 610022 h 328"/>
                <a:gd name="T2" fmla="*/ 965447 w 327"/>
                <a:gd name="T3" fmla="*/ 705530 h 328"/>
                <a:gd name="T4" fmla="*/ 956194 w 327"/>
                <a:gd name="T5" fmla="*/ 724016 h 328"/>
                <a:gd name="T6" fmla="*/ 740279 w 327"/>
                <a:gd name="T7" fmla="*/ 945842 h 328"/>
                <a:gd name="T8" fmla="*/ 626153 w 327"/>
                <a:gd name="T9" fmla="*/ 988975 h 328"/>
                <a:gd name="T10" fmla="*/ 533618 w 327"/>
                <a:gd name="T11" fmla="*/ 1001298 h 328"/>
                <a:gd name="T12" fmla="*/ 129549 w 327"/>
                <a:gd name="T13" fmla="*/ 831848 h 328"/>
                <a:gd name="T14" fmla="*/ 46267 w 327"/>
                <a:gd name="T15" fmla="*/ 699368 h 328"/>
                <a:gd name="T16" fmla="*/ 6169 w 327"/>
                <a:gd name="T17" fmla="*/ 526837 h 328"/>
                <a:gd name="T18" fmla="*/ 98704 w 327"/>
                <a:gd name="T19" fmla="*/ 209502 h 328"/>
                <a:gd name="T20" fmla="*/ 120295 w 327"/>
                <a:gd name="T21" fmla="*/ 181774 h 328"/>
                <a:gd name="T22" fmla="*/ 305365 w 327"/>
                <a:gd name="T23" fmla="*/ 43133 h 328"/>
                <a:gd name="T24" fmla="*/ 407153 w 327"/>
                <a:gd name="T25" fmla="*/ 12324 h 328"/>
                <a:gd name="T26" fmla="*/ 478097 w 327"/>
                <a:gd name="T27" fmla="*/ 3081 h 328"/>
                <a:gd name="T28" fmla="*/ 478097 w 327"/>
                <a:gd name="T29" fmla="*/ 3081 h 328"/>
                <a:gd name="T30" fmla="*/ 481181 w 327"/>
                <a:gd name="T31" fmla="*/ 3081 h 328"/>
                <a:gd name="T32" fmla="*/ 561378 w 327"/>
                <a:gd name="T33" fmla="*/ 3081 h 328"/>
                <a:gd name="T34" fmla="*/ 561378 w 327"/>
                <a:gd name="T35" fmla="*/ 3081 h 328"/>
                <a:gd name="T36" fmla="*/ 764955 w 327"/>
                <a:gd name="T37" fmla="*/ 73942 h 328"/>
                <a:gd name="T38" fmla="*/ 814307 w 327"/>
                <a:gd name="T39" fmla="*/ 104751 h 328"/>
                <a:gd name="T40" fmla="*/ 922264 w 327"/>
                <a:gd name="T41" fmla="*/ 221826 h 328"/>
                <a:gd name="T42" fmla="*/ 922264 w 327"/>
                <a:gd name="T43" fmla="*/ 224907 h 328"/>
                <a:gd name="T44" fmla="*/ 950025 w 327"/>
                <a:gd name="T45" fmla="*/ 264959 h 328"/>
                <a:gd name="T46" fmla="*/ 1008630 w 327"/>
                <a:gd name="T47" fmla="*/ 477542 h 328"/>
                <a:gd name="T48" fmla="*/ 996292 w 327"/>
                <a:gd name="T49" fmla="*/ 610022 h 32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27" h="328">
                  <a:moveTo>
                    <a:pt x="323" y="198"/>
                  </a:moveTo>
                  <a:cubicBezTo>
                    <a:pt x="321" y="209"/>
                    <a:pt x="317" y="219"/>
                    <a:pt x="313" y="229"/>
                  </a:cubicBezTo>
                  <a:cubicBezTo>
                    <a:pt x="312" y="231"/>
                    <a:pt x="311" y="233"/>
                    <a:pt x="310" y="235"/>
                  </a:cubicBezTo>
                  <a:cubicBezTo>
                    <a:pt x="295" y="266"/>
                    <a:pt x="270" y="291"/>
                    <a:pt x="240" y="307"/>
                  </a:cubicBezTo>
                  <a:cubicBezTo>
                    <a:pt x="228" y="313"/>
                    <a:pt x="216" y="318"/>
                    <a:pt x="203" y="321"/>
                  </a:cubicBezTo>
                  <a:cubicBezTo>
                    <a:pt x="193" y="323"/>
                    <a:pt x="183" y="325"/>
                    <a:pt x="173" y="325"/>
                  </a:cubicBezTo>
                  <a:cubicBezTo>
                    <a:pt x="121" y="328"/>
                    <a:pt x="74" y="306"/>
                    <a:pt x="42" y="270"/>
                  </a:cubicBezTo>
                  <a:cubicBezTo>
                    <a:pt x="31" y="257"/>
                    <a:pt x="22" y="243"/>
                    <a:pt x="15" y="227"/>
                  </a:cubicBezTo>
                  <a:cubicBezTo>
                    <a:pt x="8" y="210"/>
                    <a:pt x="3" y="191"/>
                    <a:pt x="2" y="171"/>
                  </a:cubicBezTo>
                  <a:cubicBezTo>
                    <a:pt x="0" y="133"/>
                    <a:pt x="12" y="97"/>
                    <a:pt x="32" y="68"/>
                  </a:cubicBezTo>
                  <a:cubicBezTo>
                    <a:pt x="35" y="65"/>
                    <a:pt x="37" y="62"/>
                    <a:pt x="39" y="59"/>
                  </a:cubicBezTo>
                  <a:cubicBezTo>
                    <a:pt x="55" y="40"/>
                    <a:pt x="76" y="24"/>
                    <a:pt x="99" y="14"/>
                  </a:cubicBezTo>
                  <a:cubicBezTo>
                    <a:pt x="109" y="10"/>
                    <a:pt x="120" y="6"/>
                    <a:pt x="132" y="4"/>
                  </a:cubicBezTo>
                  <a:cubicBezTo>
                    <a:pt x="139" y="2"/>
                    <a:pt x="147" y="1"/>
                    <a:pt x="155" y="1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5" y="1"/>
                    <a:pt x="156" y="1"/>
                    <a:pt x="156" y="1"/>
                  </a:cubicBezTo>
                  <a:cubicBezTo>
                    <a:pt x="165" y="0"/>
                    <a:pt x="173" y="0"/>
                    <a:pt x="18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206" y="4"/>
                    <a:pt x="228" y="12"/>
                    <a:pt x="248" y="24"/>
                  </a:cubicBezTo>
                  <a:cubicBezTo>
                    <a:pt x="253" y="27"/>
                    <a:pt x="259" y="30"/>
                    <a:pt x="264" y="34"/>
                  </a:cubicBezTo>
                  <a:cubicBezTo>
                    <a:pt x="277" y="45"/>
                    <a:pt x="290" y="58"/>
                    <a:pt x="299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302" y="77"/>
                    <a:pt x="305" y="82"/>
                    <a:pt x="308" y="86"/>
                  </a:cubicBezTo>
                  <a:cubicBezTo>
                    <a:pt x="319" y="107"/>
                    <a:pt x="325" y="130"/>
                    <a:pt x="327" y="155"/>
                  </a:cubicBezTo>
                  <a:cubicBezTo>
                    <a:pt x="327" y="170"/>
                    <a:pt x="326" y="184"/>
                    <a:pt x="323" y="198"/>
                  </a:cubicBezTo>
                  <a:close/>
                </a:path>
              </a:pathLst>
            </a:custGeom>
            <a:solidFill>
              <a:srgbClr val="FF9300">
                <a:alpha val="24000"/>
              </a:srgbClr>
            </a:solidFill>
            <a:ln>
              <a:noFill/>
            </a:ln>
          </p:spPr>
          <p:txBody>
            <a:bodyPr anchor="ctr"/>
            <a:p>
              <a:pPr algn="ctr">
                <a:lnSpc>
                  <a:spcPct val="130000"/>
                </a:lnSpc>
              </a:pPr>
              <a:endParaRPr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任意多边形 29"/>
            <p:cNvSpPr/>
            <p:nvPr>
              <p:custDataLst>
                <p:tags r:id="rId14"/>
              </p:custDataLst>
            </p:nvPr>
          </p:nvSpPr>
          <p:spPr bwMode="auto">
            <a:xfrm>
              <a:off x="8490" y="5031"/>
              <a:ext cx="1422" cy="1425"/>
            </a:xfrm>
            <a:custGeom>
              <a:avLst/>
              <a:gdLst>
                <a:gd name="T0" fmla="*/ 243 w 246"/>
                <a:gd name="T1" fmla="*/ 118 h 247"/>
                <a:gd name="T2" fmla="*/ 129 w 246"/>
                <a:gd name="T3" fmla="*/ 243 h 247"/>
                <a:gd name="T4" fmla="*/ 3 w 246"/>
                <a:gd name="T5" fmla="*/ 130 h 247"/>
                <a:gd name="T6" fmla="*/ 117 w 246"/>
                <a:gd name="T7" fmla="*/ 4 h 247"/>
                <a:gd name="T8" fmla="*/ 243 w 246"/>
                <a:gd name="T9" fmla="*/ 118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247">
                  <a:moveTo>
                    <a:pt x="243" y="118"/>
                  </a:moveTo>
                  <a:cubicBezTo>
                    <a:pt x="246" y="184"/>
                    <a:pt x="195" y="240"/>
                    <a:pt x="129" y="243"/>
                  </a:cubicBezTo>
                  <a:cubicBezTo>
                    <a:pt x="63" y="247"/>
                    <a:pt x="7" y="196"/>
                    <a:pt x="3" y="130"/>
                  </a:cubicBezTo>
                  <a:cubicBezTo>
                    <a:pt x="0" y="63"/>
                    <a:pt x="51" y="7"/>
                    <a:pt x="117" y="4"/>
                  </a:cubicBezTo>
                  <a:cubicBezTo>
                    <a:pt x="183" y="0"/>
                    <a:pt x="240" y="51"/>
                    <a:pt x="243" y="118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15"/>
              </p:custDataLst>
            </p:nvPr>
          </p:nvSpPr>
          <p:spPr bwMode="auto">
            <a:xfrm>
              <a:off x="10015" y="5898"/>
              <a:ext cx="1193" cy="1189"/>
            </a:xfrm>
            <a:custGeom>
              <a:avLst/>
              <a:gdLst>
                <a:gd name="T0" fmla="*/ 204 w 206"/>
                <a:gd name="T1" fmla="*/ 98 h 206"/>
                <a:gd name="T2" fmla="*/ 108 w 206"/>
                <a:gd name="T3" fmla="*/ 203 h 206"/>
                <a:gd name="T4" fmla="*/ 3 w 206"/>
                <a:gd name="T5" fmla="*/ 108 h 206"/>
                <a:gd name="T6" fmla="*/ 98 w 206"/>
                <a:gd name="T7" fmla="*/ 3 h 206"/>
                <a:gd name="T8" fmla="*/ 204 w 206"/>
                <a:gd name="T9" fmla="*/ 9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204" y="98"/>
                  </a:moveTo>
                  <a:cubicBezTo>
                    <a:pt x="206" y="153"/>
                    <a:pt x="164" y="200"/>
                    <a:pt x="108" y="203"/>
                  </a:cubicBezTo>
                  <a:cubicBezTo>
                    <a:pt x="53" y="206"/>
                    <a:pt x="6" y="163"/>
                    <a:pt x="3" y="108"/>
                  </a:cubicBezTo>
                  <a:cubicBezTo>
                    <a:pt x="0" y="52"/>
                    <a:pt x="43" y="5"/>
                    <a:pt x="98" y="3"/>
                  </a:cubicBezTo>
                  <a:cubicBezTo>
                    <a:pt x="154" y="0"/>
                    <a:pt x="201" y="42"/>
                    <a:pt x="204" y="98"/>
                  </a:cubicBezTo>
                  <a:close/>
                </a:path>
              </a:pathLst>
            </a:custGeom>
            <a:solidFill>
              <a:srgbClr val="FF9300">
                <a:alpha val="24000"/>
              </a:srgbClr>
            </a:solidFill>
            <a:ln>
              <a:noFill/>
            </a:ln>
          </p:spPr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16"/>
              </p:custDataLst>
            </p:nvPr>
          </p:nvSpPr>
          <p:spPr bwMode="auto">
            <a:xfrm>
              <a:off x="11644" y="4796"/>
              <a:ext cx="399" cy="402"/>
            </a:xfrm>
            <a:custGeom>
              <a:avLst/>
              <a:gdLst>
                <a:gd name="T0" fmla="*/ 68 w 69"/>
                <a:gd name="T1" fmla="*/ 33 h 69"/>
                <a:gd name="T2" fmla="*/ 36 w 69"/>
                <a:gd name="T3" fmla="*/ 68 h 69"/>
                <a:gd name="T4" fmla="*/ 0 w 69"/>
                <a:gd name="T5" fmla="*/ 36 h 69"/>
                <a:gd name="T6" fmla="*/ 32 w 69"/>
                <a:gd name="T7" fmla="*/ 1 h 69"/>
                <a:gd name="T8" fmla="*/ 68 w 69"/>
                <a:gd name="T9" fmla="*/ 3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68" y="33"/>
                  </a:moveTo>
                  <a:cubicBezTo>
                    <a:pt x="69" y="52"/>
                    <a:pt x="54" y="67"/>
                    <a:pt x="36" y="68"/>
                  </a:cubicBezTo>
                  <a:cubicBezTo>
                    <a:pt x="17" y="69"/>
                    <a:pt x="1" y="55"/>
                    <a:pt x="0" y="36"/>
                  </a:cubicBezTo>
                  <a:cubicBezTo>
                    <a:pt x="0" y="18"/>
                    <a:pt x="14" y="2"/>
                    <a:pt x="32" y="1"/>
                  </a:cubicBezTo>
                  <a:cubicBezTo>
                    <a:pt x="51" y="0"/>
                    <a:pt x="67" y="14"/>
                    <a:pt x="68" y="33"/>
                  </a:cubicBezTo>
                  <a:close/>
                </a:path>
              </a:pathLst>
            </a:custGeom>
            <a:solidFill>
              <a:srgbClr val="FF9300">
                <a:alpha val="24000"/>
              </a:srgb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任意多边形 20"/>
            <p:cNvSpPr/>
            <p:nvPr>
              <p:custDataLst>
                <p:tags r:id="rId17"/>
              </p:custDataLst>
            </p:nvPr>
          </p:nvSpPr>
          <p:spPr bwMode="auto">
            <a:xfrm>
              <a:off x="7532" y="3884"/>
              <a:ext cx="366" cy="369"/>
            </a:xfrm>
            <a:custGeom>
              <a:avLst/>
              <a:gdLst>
                <a:gd name="T0" fmla="*/ 62 w 63"/>
                <a:gd name="T1" fmla="*/ 30 h 64"/>
                <a:gd name="T2" fmla="*/ 33 w 63"/>
                <a:gd name="T3" fmla="*/ 63 h 64"/>
                <a:gd name="T4" fmla="*/ 1 w 63"/>
                <a:gd name="T5" fmla="*/ 34 h 64"/>
                <a:gd name="T6" fmla="*/ 30 w 63"/>
                <a:gd name="T7" fmla="*/ 1 h 64"/>
                <a:gd name="T8" fmla="*/ 62 w 63"/>
                <a:gd name="T9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62" y="30"/>
                  </a:moveTo>
                  <a:cubicBezTo>
                    <a:pt x="63" y="47"/>
                    <a:pt x="50" y="62"/>
                    <a:pt x="33" y="63"/>
                  </a:cubicBezTo>
                  <a:cubicBezTo>
                    <a:pt x="16" y="64"/>
                    <a:pt x="1" y="51"/>
                    <a:pt x="1" y="34"/>
                  </a:cubicBezTo>
                  <a:cubicBezTo>
                    <a:pt x="0" y="16"/>
                    <a:pt x="13" y="2"/>
                    <a:pt x="30" y="1"/>
                  </a:cubicBezTo>
                  <a:cubicBezTo>
                    <a:pt x="47" y="0"/>
                    <a:pt x="62" y="13"/>
                    <a:pt x="62" y="30"/>
                  </a:cubicBezTo>
                  <a:close/>
                </a:path>
              </a:pathLst>
            </a:custGeom>
            <a:solidFill>
              <a:srgbClr val="ED7D31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任意多边形 21"/>
            <p:cNvSpPr/>
            <p:nvPr>
              <p:custDataLst>
                <p:tags r:id="rId18"/>
              </p:custDataLst>
            </p:nvPr>
          </p:nvSpPr>
          <p:spPr bwMode="auto">
            <a:xfrm>
              <a:off x="9860" y="2630"/>
              <a:ext cx="369" cy="372"/>
            </a:xfrm>
            <a:custGeom>
              <a:avLst/>
              <a:gdLst>
                <a:gd name="T0" fmla="*/ 63 w 64"/>
                <a:gd name="T1" fmla="*/ 31 h 64"/>
                <a:gd name="T2" fmla="*/ 33 w 64"/>
                <a:gd name="T3" fmla="*/ 63 h 64"/>
                <a:gd name="T4" fmla="*/ 1 w 64"/>
                <a:gd name="T5" fmla="*/ 34 h 64"/>
                <a:gd name="T6" fmla="*/ 30 w 64"/>
                <a:gd name="T7" fmla="*/ 1 h 64"/>
                <a:gd name="T8" fmla="*/ 63 w 64"/>
                <a:gd name="T9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3" y="31"/>
                  </a:moveTo>
                  <a:cubicBezTo>
                    <a:pt x="64" y="48"/>
                    <a:pt x="50" y="62"/>
                    <a:pt x="33" y="63"/>
                  </a:cubicBezTo>
                  <a:cubicBezTo>
                    <a:pt x="16" y="64"/>
                    <a:pt x="2" y="51"/>
                    <a:pt x="1" y="34"/>
                  </a:cubicBezTo>
                  <a:cubicBezTo>
                    <a:pt x="0" y="17"/>
                    <a:pt x="13" y="2"/>
                    <a:pt x="30" y="1"/>
                  </a:cubicBezTo>
                  <a:cubicBezTo>
                    <a:pt x="47" y="0"/>
                    <a:pt x="62" y="13"/>
                    <a:pt x="63" y="31"/>
                  </a:cubicBezTo>
                  <a:close/>
                </a:path>
              </a:pathLst>
            </a:custGeom>
            <a:solidFill>
              <a:srgbClr val="70AD47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任意多边形 22"/>
            <p:cNvSpPr/>
            <p:nvPr>
              <p:custDataLst>
                <p:tags r:id="rId19"/>
              </p:custDataLst>
            </p:nvPr>
          </p:nvSpPr>
          <p:spPr bwMode="auto">
            <a:xfrm>
              <a:off x="8057" y="4763"/>
              <a:ext cx="532" cy="537"/>
            </a:xfrm>
            <a:custGeom>
              <a:avLst/>
              <a:gdLst>
                <a:gd name="T0" fmla="*/ 91 w 92"/>
                <a:gd name="T1" fmla="*/ 44 h 93"/>
                <a:gd name="T2" fmla="*/ 48 w 92"/>
                <a:gd name="T3" fmla="*/ 91 h 93"/>
                <a:gd name="T4" fmla="*/ 1 w 92"/>
                <a:gd name="T5" fmla="*/ 49 h 93"/>
                <a:gd name="T6" fmla="*/ 44 w 92"/>
                <a:gd name="T7" fmla="*/ 1 h 93"/>
                <a:gd name="T8" fmla="*/ 91 w 92"/>
                <a:gd name="T9" fmla="*/ 4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3">
                  <a:moveTo>
                    <a:pt x="91" y="44"/>
                  </a:moveTo>
                  <a:cubicBezTo>
                    <a:pt x="92" y="69"/>
                    <a:pt x="73" y="90"/>
                    <a:pt x="48" y="91"/>
                  </a:cubicBezTo>
                  <a:cubicBezTo>
                    <a:pt x="23" y="93"/>
                    <a:pt x="2" y="73"/>
                    <a:pt x="1" y="49"/>
                  </a:cubicBezTo>
                  <a:cubicBezTo>
                    <a:pt x="0" y="24"/>
                    <a:pt x="19" y="3"/>
                    <a:pt x="44" y="1"/>
                  </a:cubicBezTo>
                  <a:cubicBezTo>
                    <a:pt x="69" y="0"/>
                    <a:pt x="90" y="19"/>
                    <a:pt x="91" y="44"/>
                  </a:cubicBezTo>
                  <a:close/>
                </a:path>
              </a:pathLst>
            </a:custGeom>
            <a:solidFill>
              <a:srgbClr val="778495">
                <a:lumMod val="60000"/>
                <a:lumOff val="40000"/>
              </a:srgb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任意多边形 23"/>
            <p:cNvSpPr/>
            <p:nvPr>
              <p:custDataLst>
                <p:tags r:id="rId20"/>
              </p:custDataLst>
            </p:nvPr>
          </p:nvSpPr>
          <p:spPr bwMode="auto">
            <a:xfrm>
              <a:off x="11275" y="5783"/>
              <a:ext cx="537" cy="537"/>
            </a:xfrm>
            <a:custGeom>
              <a:avLst/>
              <a:gdLst>
                <a:gd name="T0" fmla="*/ 92 w 93"/>
                <a:gd name="T1" fmla="*/ 44 h 93"/>
                <a:gd name="T2" fmla="*/ 49 w 93"/>
                <a:gd name="T3" fmla="*/ 91 h 93"/>
                <a:gd name="T4" fmla="*/ 2 w 93"/>
                <a:gd name="T5" fmla="*/ 49 h 93"/>
                <a:gd name="T6" fmla="*/ 44 w 93"/>
                <a:gd name="T7" fmla="*/ 1 h 93"/>
                <a:gd name="T8" fmla="*/ 92 w 93"/>
                <a:gd name="T9" fmla="*/ 4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92" y="44"/>
                  </a:moveTo>
                  <a:cubicBezTo>
                    <a:pt x="93" y="69"/>
                    <a:pt x="74" y="90"/>
                    <a:pt x="49" y="91"/>
                  </a:cubicBezTo>
                  <a:cubicBezTo>
                    <a:pt x="24" y="93"/>
                    <a:pt x="3" y="74"/>
                    <a:pt x="2" y="49"/>
                  </a:cubicBezTo>
                  <a:cubicBezTo>
                    <a:pt x="0" y="24"/>
                    <a:pt x="19" y="3"/>
                    <a:pt x="44" y="1"/>
                  </a:cubicBezTo>
                  <a:cubicBezTo>
                    <a:pt x="69" y="0"/>
                    <a:pt x="90" y="19"/>
                    <a:pt x="92" y="44"/>
                  </a:cubicBezTo>
                  <a:close/>
                </a:path>
              </a:pathLst>
            </a:custGeom>
            <a:solidFill>
              <a:srgbClr val="4472C4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任意多边形 18"/>
            <p:cNvSpPr/>
            <p:nvPr>
              <p:custDataLst>
                <p:tags r:id="rId21"/>
              </p:custDataLst>
            </p:nvPr>
          </p:nvSpPr>
          <p:spPr bwMode="auto">
            <a:xfrm>
              <a:off x="10156" y="3319"/>
              <a:ext cx="1675" cy="1663"/>
            </a:xfrm>
            <a:custGeom>
              <a:avLst/>
              <a:gdLst>
                <a:gd name="T0" fmla="*/ 197 w 200"/>
                <a:gd name="T1" fmla="*/ 95 h 199"/>
                <a:gd name="T2" fmla="*/ 105 w 200"/>
                <a:gd name="T3" fmla="*/ 197 h 199"/>
                <a:gd name="T4" fmla="*/ 3 w 200"/>
                <a:gd name="T5" fmla="*/ 105 h 199"/>
                <a:gd name="T6" fmla="*/ 95 w 200"/>
                <a:gd name="T7" fmla="*/ 3 h 199"/>
                <a:gd name="T8" fmla="*/ 197 w 200"/>
                <a:gd name="T9" fmla="*/ 9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99">
                  <a:moveTo>
                    <a:pt x="197" y="95"/>
                  </a:moveTo>
                  <a:cubicBezTo>
                    <a:pt x="200" y="148"/>
                    <a:pt x="158" y="194"/>
                    <a:pt x="105" y="197"/>
                  </a:cubicBezTo>
                  <a:cubicBezTo>
                    <a:pt x="51" y="199"/>
                    <a:pt x="6" y="158"/>
                    <a:pt x="3" y="105"/>
                  </a:cubicBezTo>
                  <a:cubicBezTo>
                    <a:pt x="0" y="51"/>
                    <a:pt x="42" y="5"/>
                    <a:pt x="95" y="3"/>
                  </a:cubicBezTo>
                  <a:cubicBezTo>
                    <a:pt x="149" y="0"/>
                    <a:pt x="194" y="41"/>
                    <a:pt x="197" y="95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22"/>
              </p:custDataLst>
            </p:nvPr>
          </p:nvSpPr>
          <p:spPr bwMode="auto">
            <a:xfrm>
              <a:off x="8380" y="2996"/>
              <a:ext cx="1518" cy="1517"/>
            </a:xfrm>
            <a:prstGeom prst="ellipse">
              <a:avLst/>
            </a:prstGeom>
            <a:solidFill>
              <a:srgbClr val="ED7D31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任意多边形 27"/>
            <p:cNvSpPr/>
            <p:nvPr>
              <p:custDataLst>
                <p:tags r:id="rId23"/>
              </p:custDataLst>
            </p:nvPr>
          </p:nvSpPr>
          <p:spPr bwMode="auto">
            <a:xfrm>
              <a:off x="9087" y="4458"/>
              <a:ext cx="2084" cy="2081"/>
            </a:xfrm>
            <a:custGeom>
              <a:avLst/>
              <a:gdLst>
                <a:gd name="T0" fmla="*/ 323 w 328"/>
                <a:gd name="T1" fmla="*/ 156 h 328"/>
                <a:gd name="T2" fmla="*/ 172 w 328"/>
                <a:gd name="T3" fmla="*/ 323 h 328"/>
                <a:gd name="T4" fmla="*/ 4 w 328"/>
                <a:gd name="T5" fmla="*/ 172 h 328"/>
                <a:gd name="T6" fmla="*/ 156 w 328"/>
                <a:gd name="T7" fmla="*/ 4 h 328"/>
                <a:gd name="T8" fmla="*/ 323 w 328"/>
                <a:gd name="T9" fmla="*/ 15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328">
                  <a:moveTo>
                    <a:pt x="323" y="156"/>
                  </a:moveTo>
                  <a:cubicBezTo>
                    <a:pt x="328" y="244"/>
                    <a:pt x="260" y="319"/>
                    <a:pt x="172" y="323"/>
                  </a:cubicBezTo>
                  <a:cubicBezTo>
                    <a:pt x="84" y="328"/>
                    <a:pt x="9" y="260"/>
                    <a:pt x="4" y="172"/>
                  </a:cubicBezTo>
                  <a:cubicBezTo>
                    <a:pt x="0" y="84"/>
                    <a:pt x="68" y="9"/>
                    <a:pt x="156" y="4"/>
                  </a:cubicBezTo>
                  <a:cubicBezTo>
                    <a:pt x="244" y="0"/>
                    <a:pt x="319" y="68"/>
                    <a:pt x="323" y="156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任意多边形 28"/>
            <p:cNvSpPr/>
            <p:nvPr>
              <p:custDataLst>
                <p:tags r:id="rId24"/>
              </p:custDataLst>
            </p:nvPr>
          </p:nvSpPr>
          <p:spPr bwMode="auto">
            <a:xfrm>
              <a:off x="11118" y="6630"/>
              <a:ext cx="1121" cy="1113"/>
            </a:xfrm>
            <a:custGeom>
              <a:avLst/>
              <a:gdLst>
                <a:gd name="T0" fmla="*/ 192 w 194"/>
                <a:gd name="T1" fmla="*/ 93 h 193"/>
                <a:gd name="T2" fmla="*/ 101 w 194"/>
                <a:gd name="T3" fmla="*/ 192 h 193"/>
                <a:gd name="T4" fmla="*/ 55 w 194"/>
                <a:gd name="T5" fmla="*/ 183 h 193"/>
                <a:gd name="T6" fmla="*/ 40 w 194"/>
                <a:gd name="T7" fmla="*/ 174 h 193"/>
                <a:gd name="T8" fmla="*/ 6 w 194"/>
                <a:gd name="T9" fmla="*/ 127 h 193"/>
                <a:gd name="T10" fmla="*/ 1 w 194"/>
                <a:gd name="T11" fmla="*/ 109 h 193"/>
                <a:gd name="T12" fmla="*/ 1 w 194"/>
                <a:gd name="T13" fmla="*/ 101 h 193"/>
                <a:gd name="T14" fmla="*/ 18 w 194"/>
                <a:gd name="T15" fmla="*/ 43 h 193"/>
                <a:gd name="T16" fmla="*/ 48 w 194"/>
                <a:gd name="T17" fmla="*/ 14 h 193"/>
                <a:gd name="T18" fmla="*/ 92 w 194"/>
                <a:gd name="T19" fmla="*/ 1 h 193"/>
                <a:gd name="T20" fmla="*/ 179 w 194"/>
                <a:gd name="T21" fmla="*/ 48 h 193"/>
                <a:gd name="T22" fmla="*/ 179 w 194"/>
                <a:gd name="T23" fmla="*/ 48 h 193"/>
                <a:gd name="T24" fmla="*/ 192 w 194"/>
                <a:gd name="T25" fmla="*/ 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4" h="193">
                  <a:moveTo>
                    <a:pt x="192" y="93"/>
                  </a:moveTo>
                  <a:cubicBezTo>
                    <a:pt x="194" y="145"/>
                    <a:pt x="153" y="190"/>
                    <a:pt x="101" y="192"/>
                  </a:cubicBezTo>
                  <a:cubicBezTo>
                    <a:pt x="84" y="193"/>
                    <a:pt x="69" y="190"/>
                    <a:pt x="55" y="183"/>
                  </a:cubicBezTo>
                  <a:cubicBezTo>
                    <a:pt x="50" y="181"/>
                    <a:pt x="45" y="178"/>
                    <a:pt x="40" y="174"/>
                  </a:cubicBezTo>
                  <a:cubicBezTo>
                    <a:pt x="25" y="163"/>
                    <a:pt x="12" y="147"/>
                    <a:pt x="6" y="127"/>
                  </a:cubicBezTo>
                  <a:cubicBezTo>
                    <a:pt x="4" y="122"/>
                    <a:pt x="2" y="115"/>
                    <a:pt x="1" y="109"/>
                  </a:cubicBezTo>
                  <a:cubicBezTo>
                    <a:pt x="1" y="106"/>
                    <a:pt x="1" y="104"/>
                    <a:pt x="1" y="101"/>
                  </a:cubicBezTo>
                  <a:cubicBezTo>
                    <a:pt x="0" y="79"/>
                    <a:pt x="6" y="59"/>
                    <a:pt x="18" y="43"/>
                  </a:cubicBezTo>
                  <a:cubicBezTo>
                    <a:pt x="26" y="31"/>
                    <a:pt x="36" y="21"/>
                    <a:pt x="48" y="14"/>
                  </a:cubicBezTo>
                  <a:cubicBezTo>
                    <a:pt x="61" y="6"/>
                    <a:pt x="76" y="2"/>
                    <a:pt x="92" y="1"/>
                  </a:cubicBezTo>
                  <a:cubicBezTo>
                    <a:pt x="129" y="0"/>
                    <a:pt x="161" y="19"/>
                    <a:pt x="179" y="48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61"/>
                    <a:pt x="191" y="76"/>
                    <a:pt x="192" y="93"/>
                  </a:cubicBezTo>
                  <a:close/>
                </a:path>
              </a:pathLst>
            </a:custGeom>
            <a:solidFill>
              <a:srgbClr val="778495">
                <a:lumMod val="60000"/>
                <a:lumOff val="40000"/>
              </a:srgb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任意多边形 25"/>
            <p:cNvSpPr/>
            <p:nvPr>
              <p:custDataLst>
                <p:tags r:id="rId25"/>
              </p:custDataLst>
            </p:nvPr>
          </p:nvSpPr>
          <p:spPr bwMode="auto">
            <a:xfrm>
              <a:off x="8975" y="7087"/>
              <a:ext cx="1935" cy="1941"/>
            </a:xfrm>
            <a:custGeom>
              <a:avLst/>
              <a:gdLst>
                <a:gd name="T0" fmla="*/ 280 w 280"/>
                <a:gd name="T1" fmla="*/ 148 h 281"/>
                <a:gd name="T2" fmla="*/ 280 w 280"/>
                <a:gd name="T3" fmla="*/ 148 h 281"/>
                <a:gd name="T4" fmla="*/ 156 w 280"/>
                <a:gd name="T5" fmla="*/ 279 h 281"/>
                <a:gd name="T6" fmla="*/ 146 w 280"/>
                <a:gd name="T7" fmla="*/ 280 h 281"/>
                <a:gd name="T8" fmla="*/ 83 w 280"/>
                <a:gd name="T9" fmla="*/ 268 h 281"/>
                <a:gd name="T10" fmla="*/ 30 w 280"/>
                <a:gd name="T11" fmla="*/ 227 h 281"/>
                <a:gd name="T12" fmla="*/ 0 w 280"/>
                <a:gd name="T13" fmla="*/ 146 h 281"/>
                <a:gd name="T14" fmla="*/ 3 w 280"/>
                <a:gd name="T15" fmla="*/ 111 h 281"/>
                <a:gd name="T16" fmla="*/ 9 w 280"/>
                <a:gd name="T17" fmla="*/ 91 h 281"/>
                <a:gd name="T18" fmla="*/ 9 w 280"/>
                <a:gd name="T19" fmla="*/ 91 h 281"/>
                <a:gd name="T20" fmla="*/ 39 w 280"/>
                <a:gd name="T21" fmla="*/ 44 h 281"/>
                <a:gd name="T22" fmla="*/ 99 w 280"/>
                <a:gd name="T23" fmla="*/ 7 h 281"/>
                <a:gd name="T24" fmla="*/ 113 w 280"/>
                <a:gd name="T25" fmla="*/ 3 h 281"/>
                <a:gd name="T26" fmla="*/ 127 w 280"/>
                <a:gd name="T27" fmla="*/ 1 h 281"/>
                <a:gd name="T28" fmla="*/ 134 w 280"/>
                <a:gd name="T29" fmla="*/ 1 h 281"/>
                <a:gd name="T30" fmla="*/ 151 w 280"/>
                <a:gd name="T31" fmla="*/ 1 h 281"/>
                <a:gd name="T32" fmla="*/ 175 w 280"/>
                <a:gd name="T33" fmla="*/ 5 h 281"/>
                <a:gd name="T34" fmla="*/ 207 w 280"/>
                <a:gd name="T35" fmla="*/ 18 h 281"/>
                <a:gd name="T36" fmla="*/ 247 w 280"/>
                <a:gd name="T37" fmla="*/ 50 h 281"/>
                <a:gd name="T38" fmla="*/ 254 w 280"/>
                <a:gd name="T39" fmla="*/ 60 h 281"/>
                <a:gd name="T40" fmla="*/ 279 w 280"/>
                <a:gd name="T41" fmla="*/ 128 h 281"/>
                <a:gd name="T42" fmla="*/ 280 w 280"/>
                <a:gd name="T43" fmla="*/ 134 h 281"/>
                <a:gd name="T44" fmla="*/ 280 w 280"/>
                <a:gd name="T45" fmla="*/ 14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0" h="281">
                  <a:moveTo>
                    <a:pt x="280" y="148"/>
                  </a:moveTo>
                  <a:cubicBezTo>
                    <a:pt x="280" y="148"/>
                    <a:pt x="280" y="148"/>
                    <a:pt x="280" y="148"/>
                  </a:cubicBezTo>
                  <a:cubicBezTo>
                    <a:pt x="276" y="216"/>
                    <a:pt x="224" y="272"/>
                    <a:pt x="156" y="279"/>
                  </a:cubicBezTo>
                  <a:cubicBezTo>
                    <a:pt x="153" y="280"/>
                    <a:pt x="149" y="280"/>
                    <a:pt x="146" y="280"/>
                  </a:cubicBezTo>
                  <a:cubicBezTo>
                    <a:pt x="124" y="281"/>
                    <a:pt x="102" y="277"/>
                    <a:pt x="83" y="268"/>
                  </a:cubicBezTo>
                  <a:cubicBezTo>
                    <a:pt x="62" y="259"/>
                    <a:pt x="44" y="245"/>
                    <a:pt x="30" y="227"/>
                  </a:cubicBezTo>
                  <a:cubicBezTo>
                    <a:pt x="13" y="205"/>
                    <a:pt x="1" y="177"/>
                    <a:pt x="0" y="146"/>
                  </a:cubicBezTo>
                  <a:cubicBezTo>
                    <a:pt x="0" y="134"/>
                    <a:pt x="1" y="123"/>
                    <a:pt x="3" y="111"/>
                  </a:cubicBezTo>
                  <a:cubicBezTo>
                    <a:pt x="5" y="104"/>
                    <a:pt x="7" y="98"/>
                    <a:pt x="9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16" y="73"/>
                    <a:pt x="26" y="57"/>
                    <a:pt x="39" y="44"/>
                  </a:cubicBezTo>
                  <a:cubicBezTo>
                    <a:pt x="55" y="27"/>
                    <a:pt x="76" y="14"/>
                    <a:pt x="99" y="7"/>
                  </a:cubicBezTo>
                  <a:cubicBezTo>
                    <a:pt x="103" y="5"/>
                    <a:pt x="108" y="4"/>
                    <a:pt x="113" y="3"/>
                  </a:cubicBezTo>
                  <a:cubicBezTo>
                    <a:pt x="117" y="2"/>
                    <a:pt x="122" y="2"/>
                    <a:pt x="127" y="1"/>
                  </a:cubicBezTo>
                  <a:cubicBezTo>
                    <a:pt x="129" y="1"/>
                    <a:pt x="132" y="1"/>
                    <a:pt x="134" y="1"/>
                  </a:cubicBezTo>
                  <a:cubicBezTo>
                    <a:pt x="140" y="0"/>
                    <a:pt x="145" y="1"/>
                    <a:pt x="151" y="1"/>
                  </a:cubicBezTo>
                  <a:cubicBezTo>
                    <a:pt x="159" y="2"/>
                    <a:pt x="167" y="3"/>
                    <a:pt x="175" y="5"/>
                  </a:cubicBezTo>
                  <a:cubicBezTo>
                    <a:pt x="186" y="8"/>
                    <a:pt x="197" y="12"/>
                    <a:pt x="207" y="18"/>
                  </a:cubicBezTo>
                  <a:cubicBezTo>
                    <a:pt x="222" y="26"/>
                    <a:pt x="236" y="37"/>
                    <a:pt x="247" y="50"/>
                  </a:cubicBezTo>
                  <a:cubicBezTo>
                    <a:pt x="249" y="53"/>
                    <a:pt x="252" y="56"/>
                    <a:pt x="254" y="60"/>
                  </a:cubicBezTo>
                  <a:cubicBezTo>
                    <a:pt x="268" y="79"/>
                    <a:pt x="277" y="103"/>
                    <a:pt x="279" y="128"/>
                  </a:cubicBezTo>
                  <a:cubicBezTo>
                    <a:pt x="280" y="130"/>
                    <a:pt x="280" y="132"/>
                    <a:pt x="280" y="134"/>
                  </a:cubicBezTo>
                  <a:cubicBezTo>
                    <a:pt x="280" y="139"/>
                    <a:pt x="280" y="144"/>
                    <a:pt x="280" y="14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任意多边形 24"/>
            <p:cNvSpPr/>
            <p:nvPr>
              <p:custDataLst>
                <p:tags r:id="rId26"/>
              </p:custDataLst>
            </p:nvPr>
          </p:nvSpPr>
          <p:spPr bwMode="auto">
            <a:xfrm>
              <a:off x="7681" y="5686"/>
              <a:ext cx="1350" cy="1350"/>
            </a:xfrm>
            <a:custGeom>
              <a:avLst/>
              <a:gdLst>
                <a:gd name="T0" fmla="*/ 232 w 234"/>
                <a:gd name="T1" fmla="*/ 112 h 234"/>
                <a:gd name="T2" fmla="*/ 122 w 234"/>
                <a:gd name="T3" fmla="*/ 232 h 234"/>
                <a:gd name="T4" fmla="*/ 3 w 234"/>
                <a:gd name="T5" fmla="*/ 122 h 234"/>
                <a:gd name="T6" fmla="*/ 112 w 234"/>
                <a:gd name="T7" fmla="*/ 3 h 234"/>
                <a:gd name="T8" fmla="*/ 232 w 234"/>
                <a:gd name="T9" fmla="*/ 11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232" y="112"/>
                  </a:moveTo>
                  <a:cubicBezTo>
                    <a:pt x="234" y="175"/>
                    <a:pt x="185" y="229"/>
                    <a:pt x="122" y="232"/>
                  </a:cubicBezTo>
                  <a:cubicBezTo>
                    <a:pt x="59" y="234"/>
                    <a:pt x="6" y="185"/>
                    <a:pt x="3" y="122"/>
                  </a:cubicBezTo>
                  <a:cubicBezTo>
                    <a:pt x="0" y="59"/>
                    <a:pt x="49" y="6"/>
                    <a:pt x="112" y="3"/>
                  </a:cubicBezTo>
                  <a:cubicBezTo>
                    <a:pt x="176" y="0"/>
                    <a:pt x="229" y="49"/>
                    <a:pt x="232" y="112"/>
                  </a:cubicBezTo>
                  <a:close/>
                </a:path>
              </a:pathLst>
            </a:custGeom>
            <a:solidFill>
              <a:srgbClr val="778495">
                <a:lumMod val="60000"/>
                <a:lumOff val="40000"/>
              </a:srgb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42" name="直接连接符 41"/>
            <p:cNvCxnSpPr/>
            <p:nvPr>
              <p:custDataLst>
                <p:tags r:id="rId27"/>
              </p:custDataLst>
            </p:nvPr>
          </p:nvCxnSpPr>
          <p:spPr>
            <a:xfrm rot="16200000" flipH="1">
              <a:off x="7954" y="2664"/>
              <a:ext cx="0" cy="2147"/>
            </a:xfrm>
            <a:prstGeom prst="line">
              <a:avLst/>
            </a:prstGeom>
            <a:solidFill>
              <a:srgbClr val="ED7D31"/>
            </a:solidFill>
            <a:ln>
              <a:solidFill>
                <a:srgbClr val="ED7D31"/>
              </a:solidFill>
            </a:ln>
          </p:spPr>
          <p:style>
            <a:lnRef idx="1">
              <a:srgbClr val="4276AA"/>
            </a:lnRef>
            <a:fillRef idx="0">
              <a:srgbClr val="4276AA"/>
            </a:fillRef>
            <a:effectRef idx="0">
              <a:srgbClr val="4276AA"/>
            </a:effectRef>
            <a:fontRef idx="minor">
              <a:srgbClr val="000000"/>
            </a:fontRef>
          </p:style>
        </p:cxnSp>
        <p:sp>
          <p:nvSpPr>
            <p:cNvPr id="43" name="椭圆 42"/>
            <p:cNvSpPr/>
            <p:nvPr>
              <p:custDataLst>
                <p:tags r:id="rId28"/>
              </p:custDataLst>
            </p:nvPr>
          </p:nvSpPr>
          <p:spPr>
            <a:xfrm rot="16200000" flipH="1">
              <a:off x="6822" y="3684"/>
              <a:ext cx="106" cy="106"/>
            </a:xfrm>
            <a:prstGeom prst="ellipse">
              <a:avLst/>
            </a:prstGeom>
            <a:solidFill>
              <a:srgbClr val="ED7D31"/>
            </a:solidFill>
            <a:ln>
              <a:solidFill>
                <a:srgbClr val="ED7D31"/>
              </a:solidFill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椭圆 45"/>
            <p:cNvSpPr/>
            <p:nvPr>
              <p:custDataLst>
                <p:tags r:id="rId29"/>
              </p:custDataLst>
            </p:nvPr>
          </p:nvSpPr>
          <p:spPr>
            <a:xfrm rot="5400000">
              <a:off x="12578" y="5417"/>
              <a:ext cx="106" cy="106"/>
            </a:xfrm>
            <a:prstGeom prst="ellipse">
              <a:avLst/>
            </a:prstGeom>
            <a:solidFill>
              <a:srgbClr val="4472C4"/>
            </a:solidFill>
            <a:ln>
              <a:solidFill>
                <a:srgbClr val="4472C4"/>
              </a:solidFill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p>
              <a:pPr algn="ctr">
                <a:lnSpc>
                  <a:spcPct val="130000"/>
                </a:lnSpc>
              </a:pPr>
              <a:endParaRPr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文本框 50"/>
            <p:cNvSpPr txBox="1"/>
            <p:nvPr>
              <p:custDataLst>
                <p:tags r:id="rId30"/>
              </p:custDataLst>
            </p:nvPr>
          </p:nvSpPr>
          <p:spPr bwMode="auto">
            <a:xfrm>
              <a:off x="2553" y="3432"/>
              <a:ext cx="4031" cy="669"/>
            </a:xfrm>
            <a:prstGeom prst="rect">
              <a:avLst/>
            </a:prstGeom>
            <a:noFill/>
          </p:spPr>
          <p:txBody>
            <a:bodyPr wrap="square" lIns="90000" tIns="46800" rIns="90000" bIns="0" anchor="ctr">
              <a:normAutofit lnSpcReduction="10000"/>
            </a:bodyPr>
            <a:p>
              <a:pPr algn="r">
                <a:lnSpc>
                  <a:spcPct val="130000"/>
                </a:lnSpc>
              </a:pPr>
              <a:r>
                <a:rPr lang="zh-CN" altLang="en-US" sz="16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（一）分腿垫步</a:t>
              </a:r>
              <a:endParaRPr lang="zh-CN" altLang="en-US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52" name="矩形 51"/>
            <p:cNvSpPr/>
            <p:nvPr>
              <p:custDataLst>
                <p:tags r:id="rId31"/>
              </p:custDataLst>
            </p:nvPr>
          </p:nvSpPr>
          <p:spPr>
            <a:xfrm>
              <a:off x="2732" y="4476"/>
              <a:ext cx="4032" cy="3930"/>
            </a:xfrm>
            <a:prstGeom prst="rect">
              <a:avLst/>
            </a:prstGeom>
          </p:spPr>
          <p:txBody>
            <a:bodyPr wrap="square" lIns="90000" tIns="0" rIns="90000" bIns="46800"/>
            <a:p>
              <a:pPr algn="just">
                <a:lnSpc>
                  <a:spcPct val="120000"/>
                </a:lnSpc>
                <a:defRPr/>
              </a:pPr>
              <a:r>
                <a:rPr lang="zh-CN" altLang="en-US" sz="14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分腿垫步是一种起到衔接、变速的串联步法，它能及时地调整身体状态，使你能快速地向任何方向移动。它可运用于底线击球、接发球、随球上网、发球上网等技术中。</a:t>
              </a:r>
              <a:endParaRPr lang="zh-CN" altLang="en-US" sz="14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62" name="直接连接符 61"/>
            <p:cNvCxnSpPr/>
            <p:nvPr>
              <p:custDataLst>
                <p:tags r:id="rId32"/>
              </p:custDataLst>
            </p:nvPr>
          </p:nvCxnSpPr>
          <p:spPr>
            <a:xfrm rot="5400000">
              <a:off x="11833" y="4664"/>
              <a:ext cx="0" cy="1613"/>
            </a:xfrm>
            <a:prstGeom prst="line">
              <a:avLst/>
            </a:prstGeom>
            <a:solidFill>
              <a:srgbClr val="FF9300">
                <a:alpha val="24000"/>
              </a:srgbClr>
            </a:solidFill>
            <a:ln>
              <a:solidFill>
                <a:srgbClr val="4472C4"/>
              </a:solidFill>
            </a:ln>
          </p:spPr>
          <p:style>
            <a:lnRef idx="1">
              <a:srgbClr val="4276AA"/>
            </a:lnRef>
            <a:fillRef idx="0">
              <a:srgbClr val="4276AA"/>
            </a:fillRef>
            <a:effectRef idx="0">
              <a:srgbClr val="4276AA"/>
            </a:effectRef>
            <a:fontRef idx="minor">
              <a:srgbClr val="000000"/>
            </a:fontRef>
          </p:style>
        </p:cxnSp>
        <p:sp>
          <p:nvSpPr>
            <p:cNvPr id="44" name="文本框 43"/>
            <p:cNvSpPr txBox="1"/>
            <p:nvPr>
              <p:custDataLst>
                <p:tags r:id="rId33"/>
              </p:custDataLst>
            </p:nvPr>
          </p:nvSpPr>
          <p:spPr bwMode="auto">
            <a:xfrm>
              <a:off x="13289" y="5200"/>
              <a:ext cx="4136" cy="669"/>
            </a:xfrm>
            <a:prstGeom prst="rect">
              <a:avLst/>
            </a:prstGeom>
            <a:noFill/>
          </p:spPr>
          <p:txBody>
            <a:bodyPr wrap="square" lIns="90000" tIns="46800" rIns="90000" bIns="0" anchor="ctr">
              <a:normAutofit lnSpcReduction="10000"/>
            </a:bodyPr>
            <a:p>
              <a:pPr>
                <a:lnSpc>
                  <a:spcPct val="130000"/>
                </a:lnSpc>
              </a:pPr>
              <a:r>
                <a:rPr lang="zh-CN" altLang="en-US" sz="16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（二）击球步法</a:t>
              </a:r>
              <a:endParaRPr lang="zh-CN" altLang="en-US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45" name="矩形 44"/>
            <p:cNvSpPr/>
            <p:nvPr>
              <p:custDataLst>
                <p:tags r:id="rId34"/>
              </p:custDataLst>
            </p:nvPr>
          </p:nvSpPr>
          <p:spPr>
            <a:xfrm>
              <a:off x="13289" y="6207"/>
              <a:ext cx="4136" cy="3107"/>
            </a:xfrm>
            <a:prstGeom prst="rect">
              <a:avLst/>
            </a:prstGeom>
          </p:spPr>
          <p:txBody>
            <a:bodyPr wrap="square" lIns="90000" tIns="0" rIns="90000" bIns="46800"/>
            <a:p>
              <a:pPr algn="just">
                <a:lnSpc>
                  <a:spcPct val="120000"/>
                </a:lnSpc>
                <a:defRPr/>
              </a:pPr>
              <a:r>
                <a:rPr lang="zh-CN" altLang="en-US" sz="14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击球步法是打落地球时挥拍击球的脚步动作。它分为开放式步法、关闭式步法和半关闭式步法。</a:t>
              </a:r>
              <a:endParaRPr lang="zh-CN" altLang="en-US" sz="14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网球基本技术教学理论与方法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695960" y="1457325"/>
            <a:ext cx="10800000" cy="2267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 algn="just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发球是网球的基本技术之一，也是唯一由自己掌握而不受对方影响的技术。发球是比赛开始的第一个动作，也应当看作是进攻的开始。发球技术一般分为平击发球、切削发球和上旋发球三种。发球技术由发球姿势、抛球与后摆、击球及随挥动作组成。合理的发球动作包括：站在规定位置，抛球，拍触球，球越网，球落在对方对角的发球区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（一）发球</a:t>
            </a:r>
            <a:endParaRPr lang="zh-CN" altLang="en-US" sz="1600" b="1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1. 动作要领：</a:t>
            </a: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发球姿势、抛球与后摆拉拍动作、挥拍击球、击球后的随挥动作以及击球点的位置。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37940" y="954405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三、发球与接发球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290" y="3856990"/>
            <a:ext cx="6048375" cy="23856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10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1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1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4764_1*i*4"/>
  <p:tag name="KSO_WM_TEMPLATE_CATEGORY" val="diagram"/>
  <p:tag name="KSO_WM_TEMPLATE_INDEX" val="2019476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4764_1*i*4"/>
  <p:tag name="KSO_WM_TEMPLATE_CATEGORY" val="diagram"/>
  <p:tag name="KSO_WM_TEMPLATE_INDEX" val="2019476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102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5*l_h_i*1_1_1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TYPE" val="l_h_i"/>
  <p:tag name="KSO_WM_UNIT_INDEX" val="1_1_1"/>
  <p:tag name="KSO_WM_UNIT_DIAGRAM_ISNUMVISUAL" val="0"/>
  <p:tag name="KSO_WM_UNIT_DIAGRAM_ISREFERUNIT" val="0"/>
  <p:tag name="KSO_WM_UNIT_COLOR_SCHEME_SHAPE_ID" val="34"/>
  <p:tag name="KSO_WM_UNIT_COLOR_SCHEME_PARENT_PAGE" val="0_5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03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5*l_h_i*1_1_2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TYPE" val="l_h_i"/>
  <p:tag name="KSO_WM_UNIT_INDEX" val="1_1_2"/>
  <p:tag name="KSO_WM_UNIT_DIAGRAM_ISNUMVISUAL" val="0"/>
  <p:tag name="KSO_WM_UNIT_DIAGRAM_ISREFERUNIT" val="0"/>
  <p:tag name="KSO_WM_UNIT_COLOR_SCHEME_SHAPE_ID" val="36"/>
  <p:tag name="KSO_WM_UNIT_COLOR_SCHEME_PARENT_PAGE" val="0_5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04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5*l_h_i*1_4_1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TYPE" val="l_h_i"/>
  <p:tag name="KSO_WM_UNIT_INDEX" val="1_4_1"/>
  <p:tag name="KSO_WM_UNIT_DIAGRAM_ISNUMVISUAL" val="0"/>
  <p:tag name="KSO_WM_UNIT_DIAGRAM_ISREFERUNIT" val="0"/>
  <p:tag name="KSO_WM_UNIT_COLOR_SCHEME_SHAPE_ID" val="33"/>
  <p:tag name="KSO_WM_UNIT_COLOR_SCHEME_PARENT_PAGE" val="0_5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05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5*l_h_i*1_4_2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TYPE" val="l_h_i"/>
  <p:tag name="KSO_WM_UNIT_INDEX" val="1_4_2"/>
  <p:tag name="KSO_WM_UNIT_DIAGRAM_ISNUMVISUAL" val="0"/>
  <p:tag name="KSO_WM_UNIT_DIAGRAM_ISREFERUNIT" val="0"/>
  <p:tag name="KSO_WM_UNIT_COLOR_SCHEME_SHAPE_ID" val="39"/>
  <p:tag name="KSO_WM_UNIT_COLOR_SCHEME_PARENT_PAGE" val="0_5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06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5*l_h_i*1_3_1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TYPE" val="l_h_i"/>
  <p:tag name="KSO_WM_UNIT_INDEX" val="1_3_1"/>
  <p:tag name="KSO_WM_UNIT_DIAGRAM_ISNUMVISUAL" val="0"/>
  <p:tag name="KSO_WM_UNIT_DIAGRAM_ISREFERUNIT" val="0"/>
  <p:tag name="KSO_WM_UNIT_COLOR_SCHEME_SHAPE_ID" val="37"/>
  <p:tag name="KSO_WM_UNIT_COLOR_SCHEME_PARENT_PAGE" val="0_5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07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5*l_h_i*1_3_2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TYPE" val="l_h_i"/>
  <p:tag name="KSO_WM_UNIT_INDEX" val="1_3_2"/>
  <p:tag name="KSO_WM_UNIT_DIAGRAM_ISNUMVISUAL" val="0"/>
  <p:tag name="KSO_WM_UNIT_DIAGRAM_ISREFERUNIT" val="0"/>
  <p:tag name="KSO_WM_UNIT_COLOR_SCHEME_SHAPE_ID" val="40"/>
  <p:tag name="KSO_WM_UNIT_COLOR_SCHEME_PARENT_PAGE" val="0_5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08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5*l_h_i*1_5_1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TYPE" val="l_h_i"/>
  <p:tag name="KSO_WM_UNIT_INDEX" val="1_5_1"/>
  <p:tag name="KSO_WM_UNIT_DIAGRAM_ISNUMVISUAL" val="0"/>
  <p:tag name="KSO_WM_UNIT_DIAGRAM_ISREFERUNIT" val="0"/>
  <p:tag name="KSO_WM_UNIT_COLOR_SCHEME_SHAPE_ID" val="38"/>
  <p:tag name="KSO_WM_UNIT_COLOR_SCHEME_PARENT_PAGE" val="0_5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09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5*l_h_i*1_5_2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TYPE" val="l_h_i"/>
  <p:tag name="KSO_WM_UNIT_INDEX" val="1_5_2"/>
  <p:tag name="KSO_WM_UNIT_DIAGRAM_ISNUMVISUAL" val="0"/>
  <p:tag name="KSO_WM_UNIT_DIAGRAM_ISREFERUNIT" val="0"/>
  <p:tag name="KSO_WM_UNIT_COLOR_SCHEME_SHAPE_ID" val="42"/>
  <p:tag name="KSO_WM_UNIT_COLOR_SCHEME_PARENT_PAGE" val="0_5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1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2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2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10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5*l_h_i*1_2_1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TYPE" val="l_h_i"/>
  <p:tag name="KSO_WM_UNIT_INDEX" val="1_2_1"/>
  <p:tag name="KSO_WM_UNIT_DIAGRAM_ISNUMVISUAL" val="0"/>
  <p:tag name="KSO_WM_UNIT_DIAGRAM_ISREFERUNIT" val="0"/>
  <p:tag name="KSO_WM_UNIT_COLOR_SCHEME_SHAPE_ID" val="35"/>
  <p:tag name="KSO_WM_UNIT_COLOR_SCHEME_PARENT_PAGE" val="0_5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2_2"/>
  <p:tag name="KSO_WM_UNIT_ID" val="diagram20187477_5*l_h_i*1_2_2"/>
  <p:tag name="KSO_WM_TEMPLATE_CATEGORY" val="diagram"/>
  <p:tag name="KSO_WM_TEMPLATE_INDEX" val="20187477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COLOR_SCHEME_SHAPE_ID" val="43"/>
  <p:tag name="KSO_WM_UNIT_COLOR_SCHEME_PARENT_PAGE" val="0_5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12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5*l_h_a*1_1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DIAGRAM_GROUP_CODE" val="l1-1"/>
  <p:tag name="KSO_WM_UNIT_TYPE" val="l_h_a"/>
  <p:tag name="KSO_WM_UNIT_INDEX" val="1_1_1"/>
  <p:tag name="KSO_WM_UNIT_PRESET_TEXT" val="单击此处添加标题"/>
  <p:tag name="KSO_WM_UNIT_VALUE" val="6"/>
  <p:tag name="KSO_WM_UNIT_DIAGRAM_ISNUMVISUAL" val="0"/>
  <p:tag name="KSO_WM_UNIT_DIAGRAM_ISREFERUNIT" val="0"/>
  <p:tag name="KSO_WM_UNIT_COLOR_SCHEME_SHAPE_ID" val="20"/>
  <p:tag name="KSO_WM_UNIT_COLOR_SCHEME_PARENT_PAGE" val="0_5"/>
  <p:tag name="KSO_WM_UNIT_NOCLEAR" val="0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113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5*l_h_a*1_2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DIAGRAM_GROUP_CODE" val="l1-1"/>
  <p:tag name="KSO_WM_UNIT_TYPE" val="l_h_a"/>
  <p:tag name="KSO_WM_UNIT_INDEX" val="1_2_1"/>
  <p:tag name="KSO_WM_UNIT_PRESET_TEXT" val="单击此处添加标题"/>
  <p:tag name="KSO_WM_UNIT_VALUE" val="6"/>
  <p:tag name="KSO_WM_UNIT_DIAGRAM_ISNUMVISUAL" val="0"/>
  <p:tag name="KSO_WM_UNIT_DIAGRAM_ISREFERUNIT" val="0"/>
  <p:tag name="KSO_WM_UNIT_COLOR_SCHEME_SHAPE_ID" val="22"/>
  <p:tag name="KSO_WM_UNIT_COLOR_SCHEME_PARENT_PAGE" val="0_5"/>
  <p:tag name="KSO_WM_UNIT_NOCLEAR" val="0"/>
  <p:tag name="KSO_WM_UNIT_TEXT_FILL_FORE_SCHEMECOLOR_INDEX" val="6"/>
  <p:tag name="KSO_WM_UNIT_TEXT_FILL_TYPE" val="1"/>
  <p:tag name="KSO_WM_UNIT_USESOURCEFORMAT_APPLY" val="1"/>
  <p:tag name="KSO_WM_UNIT_DIAGRAM_SCHEMECOLOR_ID" val="0"/>
</p:tagLst>
</file>

<file path=ppt/tags/tag114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5*l_h_a*1_4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DIAGRAM_GROUP_CODE" val="l1-1"/>
  <p:tag name="KSO_WM_UNIT_TYPE" val="l_h_a"/>
  <p:tag name="KSO_WM_UNIT_INDEX" val="1_4_1"/>
  <p:tag name="KSO_WM_UNIT_PRESET_TEXT" val="单击此处添加标题"/>
  <p:tag name="KSO_WM_UNIT_VALUE" val="6"/>
  <p:tag name="KSO_WM_UNIT_DIAGRAM_ISNUMVISUAL" val="0"/>
  <p:tag name="KSO_WM_UNIT_DIAGRAM_ISREFERUNIT" val="0"/>
  <p:tag name="KSO_WM_UNIT_COLOR_SCHEME_SHAPE_ID" val="24"/>
  <p:tag name="KSO_WM_UNIT_COLOR_SCHEME_PARENT_PAGE" val="0_5"/>
  <p:tag name="KSO_WM_UNIT_NOCLEAR" val="0"/>
  <p:tag name="KSO_WM_UNIT_TEXT_FILL_FORE_SCHEMECOLOR_INDEX" val="8"/>
  <p:tag name="KSO_WM_UNIT_TEXT_FILL_TYPE" val="1"/>
  <p:tag name="KSO_WM_UNIT_USESOURCEFORMAT_APPLY" val="1"/>
  <p:tag name="KSO_WM_UNIT_DIAGRAM_SCHEMECOLOR_ID" val="0"/>
</p:tagLst>
</file>

<file path=ppt/tags/tag115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5*l_h_a*1_5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DIAGRAM_GROUP_CODE" val="l1-1"/>
  <p:tag name="KSO_WM_UNIT_TYPE" val="l_h_a"/>
  <p:tag name="KSO_WM_UNIT_INDEX" val="1_5_1"/>
  <p:tag name="KSO_WM_UNIT_PRESET_TEXT" val="单击此处添加标题"/>
  <p:tag name="KSO_WM_UNIT_VALUE" val="6"/>
  <p:tag name="KSO_WM_UNIT_DIAGRAM_ISNUMVISUAL" val="0"/>
  <p:tag name="KSO_WM_UNIT_DIAGRAM_ISREFERUNIT" val="0"/>
  <p:tag name="KSO_WM_UNIT_COLOR_SCHEME_SHAPE_ID" val="28"/>
  <p:tag name="KSO_WM_UNIT_COLOR_SCHEME_PARENT_PAGE" val="0_5"/>
  <p:tag name="KSO_WM_UNIT_NOCLEAR" val="0"/>
  <p:tag name="KSO_WM_UNIT_TEXT_FILL_FORE_SCHEMECOLOR_INDEX" val="9"/>
  <p:tag name="KSO_WM_UNIT_TEXT_FILL_TYPE" val="1"/>
  <p:tag name="KSO_WM_UNIT_USESOURCEFORMAT_APPLY" val="1"/>
  <p:tag name="KSO_WM_UNIT_DIAGRAM_SCHEMECOLOR_ID" val="0"/>
</p:tagLst>
</file>

<file path=ppt/tags/tag116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5*l_h_a*1_3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DIAGRAM_GROUP_CODE" val="l1-1"/>
  <p:tag name="KSO_WM_UNIT_TYPE" val="l_h_a"/>
  <p:tag name="KSO_WM_UNIT_INDEX" val="1_3_1"/>
  <p:tag name="KSO_WM_UNIT_PRESET_TEXT" val="单击此处添加标题"/>
  <p:tag name="KSO_WM_UNIT_VALUE" val="6"/>
  <p:tag name="KSO_WM_UNIT_DIAGRAM_ISNUMVISUAL" val="0"/>
  <p:tag name="KSO_WM_UNIT_DIAGRAM_ISREFERUNIT" val="0"/>
  <p:tag name="KSO_WM_UNIT_COLOR_SCHEME_SHAPE_ID" val="30"/>
  <p:tag name="KSO_WM_UNIT_COLOR_SCHEME_PARENT_PAGE" val="0_5"/>
  <p:tag name="KSO_WM_UNIT_NOCLEAR" val="0"/>
  <p:tag name="KSO_WM_UNIT_TEXT_FILL_FORE_SCHEMECOLOR_INDEX" val="7"/>
  <p:tag name="KSO_WM_UNIT_TEXT_FILL_TYPE" val="1"/>
  <p:tag name="KSO_WM_UNIT_USESOURCEFORMAT_APPLY" val="1"/>
  <p:tag name="KSO_WM_UNIT_DIAGRAM_SCHEMECOLOR_ID" val="0"/>
</p:tagLst>
</file>

<file path=ppt/tags/tag117.xml><?xml version="1.0" encoding="utf-8"?>
<p:tagLst xmlns:p="http://schemas.openxmlformats.org/presentationml/2006/main">
  <p:tag name="ISPRING_PRESENTATION_TITLE" val="6-0316-3运动体育竞技PPT模板"/>
</p:tagLst>
</file>

<file path=ppt/tags/tag12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3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3"/>
  <p:tag name="KSO_WM_UNIT_DIAGRAM_ISNUMVISUAL" val="0"/>
  <p:tag name="KSO_WM_UNIT_DIAGRAM_ISREFERUNIT" val="0"/>
  <p:tag name="KSO_WM_UNIT_LINE_FORE_SCHEMECOLOR_INDEX" val="10"/>
  <p:tag name="KSO_WM_UNIT_LINE_FILL_TYPE" val="2"/>
  <p:tag name="KSO_WM_UNIT_USESOURCEFORMAT_APPLY" val="1"/>
  <p:tag name="KSO_WM_UNIT_DIAGRAM_SCHEMECOLOR_ID" val="0"/>
</p:tagLst>
</file>

<file path=ppt/tags/tag13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4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4"/>
  <p:tag name="KSO_WM_UNIT_DIAGRAM_ISNUMVISUAL" val="0"/>
  <p:tag name="KSO_WM_UNIT_DIAGRAM_ISREFERUNIT" val="0"/>
  <p:tag name="KSO_WM_UNIT_LINE_FORE_SCHEMECOLOR_INDEX" val="10"/>
  <p:tag name="KSO_WM_UNIT_LINE_FILL_TYPE" val="2"/>
  <p:tag name="KSO_WM_UNIT_USESOURCEFORMAT_APPLY" val="1"/>
  <p:tag name="KSO_WM_UNIT_DIAGRAM_SCHEMECOLOR_ID" val="0"/>
</p:tagLst>
</file>

<file path=ppt/tags/tag14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5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5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5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6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6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6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7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7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7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8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8"/>
  <p:tag name="KSO_WM_UNIT_DIAGRAM_ISNUMVISUAL" val="0"/>
  <p:tag name="KSO_WM_UNIT_DIAGRAM_ISREFERUNIT" val="0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8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9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9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9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10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10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20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11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11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1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13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13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22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14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14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23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15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15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24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16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16"/>
  <p:tag name="KSO_WM_UNIT_DIAGRAM_ISNUMVISUAL" val="0"/>
  <p:tag name="KSO_WM_UNIT_DIAGRAM_ISREFERUNIT" val="0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25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17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17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26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12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12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27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h_i*1_1_3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TYPE" val="l_h_i"/>
  <p:tag name="KSO_WM_UNIT_INDEX" val="1_1_3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28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h_i*1_2_3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TYPE" val="l_h_i"/>
  <p:tag name="KSO_WM_UNIT_INDEX" val="1_2_3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9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20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20"/>
  <p:tag name="KSO_WM_UNIT_DIAGRAM_ISNUMVISUAL" val="0"/>
  <p:tag name="KSO_WM_UNIT_DIAGRAM_ISREFERUNIT" val="0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3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30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19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19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31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18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18"/>
  <p:tag name="KSO_WM_UNIT_DIAGRAM_ISNUMVISUAL" val="0"/>
  <p:tag name="KSO_WM_UNIT_DIAGRAM_ISREFERUNIT" val="0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32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TYPE" val="l_h_i"/>
  <p:tag name="KSO_WM_UNIT_INDEX" val="1_1_2"/>
  <p:tag name="KSO_WM_UNIT_ID" val="diagram20187818_2*l_h_i*1_1_2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DIAGRAM_ISNUMVISUAL" val="0"/>
  <p:tag name="KSO_WM_UNIT_DIAGRAM_ISREFERUNIT" val="0"/>
  <p:tag name="KSO_WM_UNIT_FILL_FORE_SCHEMECOLOR_INDEX" val="6"/>
  <p:tag name="KSO_WM_UNIT_FILL_TYPE" val="1"/>
  <p:tag name="KSO_WM_UNIT_LINE_FORE_SCHEMECOLOR_INDEX" val="6"/>
  <p:tag name="KSO_WM_UNIT_LINE_FILL_TYPE" val="2"/>
  <p:tag name="KSO_WM_UNIT_USESOURCEFORMAT_APPLY" val="1"/>
  <p:tag name="KSO_WM_UNIT_DIAGRAM_SCHEMECOLOR_ID" val="0"/>
</p:tagLst>
</file>

<file path=ppt/tags/tag33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TYPE" val="l_h_i"/>
  <p:tag name="KSO_WM_UNIT_INDEX" val="1_1_1"/>
  <p:tag name="KSO_WM_UNIT_ID" val="diagram20187818_2*l_h_i*1_1_1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DIAGRAM_ISNUMVISUAL" val="0"/>
  <p:tag name="KSO_WM_UNIT_DIAGRAM_ISREFERUNIT" val="0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34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TYPE" val="l_h_i"/>
  <p:tag name="KSO_WM_UNIT_INDEX" val="1_2_1"/>
  <p:tag name="KSO_WM_UNIT_ID" val="diagram20187818_2*l_h_i*1_2_1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DIAGRAM_ISNUMVISUAL" val="0"/>
  <p:tag name="KSO_WM_UNIT_DIAGRAM_ISREFERUNIT" val="0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35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TYPE" val="l_h_a"/>
  <p:tag name="KSO_WM_UNIT_INDEX" val="1_1_1"/>
  <p:tag name="KSO_WM_UNIT_ID" val="diagram20187818_2*l_h_a*1_1_1"/>
  <p:tag name="KSO_WM_UNIT_LAYERLEVEL" val="1_1_1"/>
  <p:tag name="KSO_WM_UNIT_VALUE" val="6"/>
  <p:tag name="KSO_WM_UNIT_HIGHLIGHT" val="0"/>
  <p:tag name="KSO_WM_UNIT_COMPATIBLE" val="0"/>
  <p:tag name="KSO_WM_BEAUTIFY_FLAG" val="#wm#"/>
  <p:tag name="KSO_WM_UNIT_PRESET_TEXT" val="单击此处添加标题"/>
  <p:tag name="KSO_WM_UNIT_ISCONTENTSTITLE" val="0"/>
  <p:tag name="KSO_WM_DIAGRAM_GROUP_CODE" val="l1-1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6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TYPE" val="l_h_f"/>
  <p:tag name="KSO_WM_UNIT_INDEX" val="1_1_1"/>
  <p:tag name="KSO_WM_UNIT_ID" val="diagram20187818_2*l_h_f*1_1_1"/>
  <p:tag name="KSO_WM_UNIT_LAYERLEVEL" val="1_1_1"/>
  <p:tag name="KSO_WM_UNIT_VALUE" val="30"/>
  <p:tag name="KSO_WM_UNIT_HIGHLIGHT" val="0"/>
  <p:tag name="KSO_WM_UNIT_COMPATIBLE" val="0"/>
  <p:tag name="KSO_WM_BEAUTIFY_FLAG" val="#wm#"/>
  <p:tag name="KSO_WM_UNIT_PRESET_TEXT" val="单击此处添加文本具体内容"/>
  <p:tag name="KSO_WM_DIAGRAM_GROUP_CODE" val="l1-1"/>
  <p:tag name="KSO_WM_UNIT_DIAGRAM_ISNUMVISUAL" val="0"/>
  <p:tag name="KSO_WM_UNIT_DIAGRAM_ISREFERUNIT" val="0"/>
  <p:tag name="KSO_WM_UNIT_TEXT_FILL_FORE_SCHEMECOLOR_INDEX" val="1"/>
  <p:tag name="KSO_WM_UNIT_TEXT_FILL_TYPE" val="1"/>
  <p:tag name="KSO_WM_UNIT_USESOURCEFORMAT_APPLY" val="1"/>
  <p:tag name="KSO_WM_UNIT_DIAGRAM_SCHEMECOLOR_ID" val="0"/>
</p:tagLst>
</file>

<file path=ppt/tags/tag37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TYPE" val="l_h_i"/>
  <p:tag name="KSO_WM_UNIT_INDEX" val="1_2_2"/>
  <p:tag name="KSO_WM_UNIT_ID" val="diagram20187818_2*l_h_i*1_2_2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DIAGRAM_ISNUMVISUAL" val="0"/>
  <p:tag name="KSO_WM_UNIT_DIAGRAM_ISREFERUNIT" val="0"/>
  <p:tag name="KSO_WM_UNIT_FILL_FORE_SCHEMECOLOR_INDEX" val="5"/>
  <p:tag name="KSO_WM_UNIT_FILL_TYPE" val="1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38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TYPE" val="l_h_a"/>
  <p:tag name="KSO_WM_UNIT_INDEX" val="1_2_1"/>
  <p:tag name="KSO_WM_UNIT_ID" val="diagram20187818_2*l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UNIT_PRESET_TEXT" val="单击此处添加标题"/>
  <p:tag name="KSO_WM_UNIT_ISCONTENTSTITLE" val="0"/>
  <p:tag name="KSO_WM_DIAGRAM_GROUP_CODE" val="l1-1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9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TYPE" val="l_h_f"/>
  <p:tag name="KSO_WM_UNIT_INDEX" val="1_2_1"/>
  <p:tag name="KSO_WM_UNIT_ID" val="diagram20187818_2*l_h_f*1_2_1"/>
  <p:tag name="KSO_WM_UNIT_LAYERLEVEL" val="1_1_1"/>
  <p:tag name="KSO_WM_UNIT_VALUE" val="32"/>
  <p:tag name="KSO_WM_UNIT_HIGHLIGHT" val="0"/>
  <p:tag name="KSO_WM_UNIT_COMPATIBLE" val="0"/>
  <p:tag name="KSO_WM_BEAUTIFY_FLAG" val="#wm#"/>
  <p:tag name="KSO_WM_UNIT_PRESET_TEXT" val="单击此处添加文本具体内容"/>
  <p:tag name="KSO_WM_DIAGRAM_GROUP_CODE" val="l1-1"/>
  <p:tag name="KSO_WM_UNIT_DIAGRAM_ISNUMVISUAL" val="0"/>
  <p:tag name="KSO_WM_UNIT_DIAGRAM_ISREFERUNIT" val="0"/>
  <p:tag name="KSO_WM_UNIT_TEXT_FILL_FORE_SCHEMECOLOR_INDEX" val="1"/>
  <p:tag name="KSO_WM_UNIT_TEXT_FILL_TYPE" val="1"/>
  <p:tag name="KSO_WM_UNIT_USESOURCEFORMAT_APPLY" val="1"/>
  <p:tag name="KSO_WM_UNIT_DIAGRAM_SCHEMECOLOR_ID" val="0"/>
</p:tagLst>
</file>

<file path=ppt/tags/tag4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2_4"/>
  <p:tag name="KSO_WM_UNIT_ID" val="diagram20198938_2*l_h_i*1_2_4"/>
  <p:tag name="KSO_WM_TEMPLATE_CATEGORY" val="diagram"/>
  <p:tag name="KSO_WM_TEMPLATE_INDEX" val="20198938"/>
  <p:tag name="KSO_WM_UNIT_LAYERLEVEL" val="1_1_1"/>
  <p:tag name="KSO_WM_TAG_VERSION" val="1.0"/>
  <p:tag name="KSO_WM_BEAUTIFY_FLAG" val="#wm#"/>
  <p:tag name="KSO_WM_UNIT_DIAGRAM_MODELTYPE" val="stripeEnum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2_2"/>
  <p:tag name="KSO_WM_UNIT_ID" val="diagram20198938_2*l_h_i*1_2_2"/>
  <p:tag name="KSO_WM_TEMPLATE_CATEGORY" val="diagram"/>
  <p:tag name="KSO_WM_TEMPLATE_INDEX" val="20198938"/>
  <p:tag name="KSO_WM_UNIT_LAYERLEVEL" val="1_1_1"/>
  <p:tag name="KSO_WM_TAG_VERSION" val="1.0"/>
  <p:tag name="KSO_WM_BEAUTIFY_FLAG" val="#wm#"/>
  <p:tag name="KSO_WM_UNIT_DIAGRAM_MODELTYPE" val="stripeEnum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c"/>
  <p:tag name="KSO_WM_UNIT_TYPE" val="l_h_i"/>
  <p:tag name="KSO_WM_UNIT_INDEX" val="1_2_3"/>
  <p:tag name="KSO_WM_UNIT_ID" val="diagram20198938_2*l_h_i*1_2_3"/>
  <p:tag name="KSO_WM_TEMPLATE_CATEGORY" val="diagram"/>
  <p:tag name="KSO_WM_TEMPLATE_INDEX" val="20198938"/>
  <p:tag name="KSO_WM_UNIT_LAYERLEVEL" val="1_1_1"/>
  <p:tag name="KSO_WM_TAG_VERSION" val="1.0"/>
  <p:tag name="KSO_WM_BEAUTIFY_FLAG" val="#wm#"/>
  <p:tag name="KSO_WM_UNIT_DIAGRAM_MODELTYPE" val="stripeEnum"/>
  <p:tag name="KSO_WM_UNIT_FILL_FORE_SCHEMECOLOR_INDEX" val="7"/>
  <p:tag name="KSO_WM_UNIT_FILL_TYPE" val="1"/>
  <p:tag name="KSO_WM_UNIT_USESOURCEFORMAT_APPLY" val="1"/>
  <p:tag name="KSO_WM_UNIT_DIAGRAM_SCHEMECOLOR_ID" val="0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3_4"/>
  <p:tag name="KSO_WM_UNIT_ID" val="diagram20198938_2*l_h_i*1_3_4"/>
  <p:tag name="KSO_WM_TEMPLATE_CATEGORY" val="diagram"/>
  <p:tag name="KSO_WM_TEMPLATE_INDEX" val="20198938"/>
  <p:tag name="KSO_WM_UNIT_LAYERLEVEL" val="1_1_1"/>
  <p:tag name="KSO_WM_TAG_VERSION" val="1.0"/>
  <p:tag name="KSO_WM_BEAUTIFY_FLAG" val="#wm#"/>
  <p:tag name="KSO_WM_UNIT_DIAGRAM_MODELTYPE" val="stripeEnum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3_2"/>
  <p:tag name="KSO_WM_UNIT_ID" val="diagram20198938_2*l_h_i*1_3_2"/>
  <p:tag name="KSO_WM_TEMPLATE_CATEGORY" val="diagram"/>
  <p:tag name="KSO_WM_TEMPLATE_INDEX" val="20198938"/>
  <p:tag name="KSO_WM_UNIT_LAYERLEVEL" val="1_1_1"/>
  <p:tag name="KSO_WM_TAG_VERSION" val="1.0"/>
  <p:tag name="KSO_WM_BEAUTIFY_FLAG" val="#wm#"/>
  <p:tag name="KSO_WM_UNIT_DIAGRAM_MODELTYPE" val="stripeEnum"/>
  <p:tag name="KSO_WM_UNIT_FILL_FORE_SCHEMECOLOR_INDEX" val="9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c"/>
  <p:tag name="KSO_WM_UNIT_TYPE" val="l_h_i"/>
  <p:tag name="KSO_WM_UNIT_INDEX" val="1_3_3"/>
  <p:tag name="KSO_WM_UNIT_ID" val="diagram20198938_2*l_h_i*1_3_3"/>
  <p:tag name="KSO_WM_TEMPLATE_CATEGORY" val="diagram"/>
  <p:tag name="KSO_WM_TEMPLATE_INDEX" val="20198938"/>
  <p:tag name="KSO_WM_UNIT_LAYERLEVEL" val="1_1_1"/>
  <p:tag name="KSO_WM_TAG_VERSION" val="1.0"/>
  <p:tag name="KSO_WM_BEAUTIFY_FLAG" val="#wm#"/>
  <p:tag name="KSO_WM_UNIT_DIAGRAM_MODELTYPE" val="stripeEnum"/>
  <p:tag name="KSO_WM_UNIT_FILL_FORE_SCHEMECOLOR_INDEX" val="9"/>
  <p:tag name="KSO_WM_UNIT_FILL_TYPE" val="1"/>
  <p:tag name="KSO_WM_UNIT_USESOURCEFORMAT_APPLY" val="1"/>
  <p:tag name="KSO_WM_UNIT_DIAGRAM_SCHEMECOLOR_ID" val="0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1_4"/>
  <p:tag name="KSO_WM_UNIT_ID" val="diagram20198938_2*l_h_i*1_1_4"/>
  <p:tag name="KSO_WM_TEMPLATE_CATEGORY" val="diagram"/>
  <p:tag name="KSO_WM_TEMPLATE_INDEX" val="20198938"/>
  <p:tag name="KSO_WM_UNIT_LAYERLEVEL" val="1_1_1"/>
  <p:tag name="KSO_WM_TAG_VERSION" val="1.0"/>
  <p:tag name="KSO_WM_BEAUTIFY_FLAG" val="#wm#"/>
  <p:tag name="KSO_WM_UNIT_DIAGRAM_MODELTYPE" val="stripeEnum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1_2"/>
  <p:tag name="KSO_WM_UNIT_ID" val="diagram20198938_2*l_h_i*1_1_2"/>
  <p:tag name="KSO_WM_TEMPLATE_CATEGORY" val="diagram"/>
  <p:tag name="KSO_WM_TEMPLATE_INDEX" val="20198938"/>
  <p:tag name="KSO_WM_UNIT_LAYERLEVEL" val="1_1_1"/>
  <p:tag name="KSO_WM_TAG_VERSION" val="1.0"/>
  <p:tag name="KSO_WM_BEAUTIFY_FLAG" val="#wm#"/>
  <p:tag name="KSO_WM_UNIT_DIAGRAM_MODELTYPE" val="stripeEnum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198938_2*l_h_i*1_1_1"/>
  <p:tag name="KSO_WM_TEMPLATE_CATEGORY" val="diagram"/>
  <p:tag name="KSO_WM_TEMPLATE_INDEX" val="20198938"/>
  <p:tag name="KSO_WM_UNIT_LAYERLEVEL" val="1_1_1"/>
  <p:tag name="KSO_WM_TAG_VERSION" val="1.0"/>
  <p:tag name="KSO_WM_BEAUTIFY_FLAG" val="#wm#"/>
  <p:tag name="KSO_WM_UNIT_DIAGRAM_MODELTYPE" val="stripeEnum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198938_2*l_h_i*1_2_1"/>
  <p:tag name="KSO_WM_TEMPLATE_CATEGORY" val="diagram"/>
  <p:tag name="KSO_WM_TEMPLATE_INDEX" val="20198938"/>
  <p:tag name="KSO_WM_UNIT_LAYERLEVEL" val="1_1_1"/>
  <p:tag name="KSO_WM_TAG_VERSION" val="1.0"/>
  <p:tag name="KSO_WM_BEAUTIFY_FLAG" val="#wm#"/>
  <p:tag name="KSO_WM_UNIT_DIAGRAM_MODELTYPE" val="stripeEnum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5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198938_2*l_h_i*1_3_1"/>
  <p:tag name="KSO_WM_TEMPLATE_CATEGORY" val="diagram"/>
  <p:tag name="KSO_WM_TEMPLATE_INDEX" val="20198938"/>
  <p:tag name="KSO_WM_UNIT_LAYERLEVEL" val="1_1_1"/>
  <p:tag name="KSO_WM_TAG_VERSION" val="1.0"/>
  <p:tag name="KSO_WM_BEAUTIFY_FLAG" val="#wm#"/>
  <p:tag name="KSO_WM_UNIT_DIAGRAM_MODELTYPE" val="stripeEnum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51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98938_2*l_h_f*1_1_1"/>
  <p:tag name="KSO_WM_TEMPLATE_CATEGORY" val="diagram"/>
  <p:tag name="KSO_WM_TEMPLATE_INDEX" val="20198938"/>
  <p:tag name="KSO_WM_UNIT_LAYERLEVEL" val="1_1_1"/>
  <p:tag name="KSO_WM_TAG_VERSION" val="1.0"/>
  <p:tag name="KSO_WM_BEAUTIFY_FLAG" val="#wm#"/>
  <p:tag name="KSO_WM_UNIT_PRESET_TEXT" val="点击此处添加文本具体内容"/>
  <p:tag name="KSO_WM_UNIT_DIAGRAM_MODELTYPE" val="stripeEnum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c"/>
  <p:tag name="KSO_WM_UNIT_TYPE" val="l_h_i"/>
  <p:tag name="KSO_WM_UNIT_INDEX" val="1_1_3"/>
  <p:tag name="KSO_WM_UNIT_ID" val="diagram20198938_2*l_h_i*1_1_3"/>
  <p:tag name="KSO_WM_TEMPLATE_CATEGORY" val="diagram"/>
  <p:tag name="KSO_WM_TEMPLATE_INDEX" val="20198938"/>
  <p:tag name="KSO_WM_UNIT_LAYERLEVEL" val="1_1_1"/>
  <p:tag name="KSO_WM_TAG_VERSION" val="1.0"/>
  <p:tag name="KSO_WM_BEAUTIFY_FLAG" val="#wm#"/>
  <p:tag name="KSO_WM_UNIT_DIAGRAM_MODELTYPE" val="stripeEnum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53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98938_2*l_h_f*1_2_1"/>
  <p:tag name="KSO_WM_TEMPLATE_CATEGORY" val="diagram"/>
  <p:tag name="KSO_WM_TEMPLATE_INDEX" val="20198938"/>
  <p:tag name="KSO_WM_UNIT_LAYERLEVEL" val="1_1_1"/>
  <p:tag name="KSO_WM_TAG_VERSION" val="1.0"/>
  <p:tag name="KSO_WM_BEAUTIFY_FLAG" val="#wm#"/>
  <p:tag name="KSO_WM_UNIT_PRESET_TEXT" val="点击此处添加文本具体内容"/>
  <p:tag name="KSO_WM_UNIT_DIAGRAM_MODELTYPE" val="stripeEnum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54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98938_2*l_h_f*1_3_1"/>
  <p:tag name="KSO_WM_TEMPLATE_CATEGORY" val="diagram"/>
  <p:tag name="KSO_WM_TEMPLATE_INDEX" val="20198938"/>
  <p:tag name="KSO_WM_UNIT_LAYERLEVEL" val="1_1_1"/>
  <p:tag name="KSO_WM_TAG_VERSION" val="1.0"/>
  <p:tag name="KSO_WM_BEAUTIFY_FLAG" val="#wm#"/>
  <p:tag name="KSO_WM_UNIT_PRESET_TEXT" val="点击此处添加文本具体内容"/>
  <p:tag name="KSO_WM_UNIT_DIAGRAM_MODELTYPE" val="stripeEnum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i*1_1"/>
  <p:tag name="KSO_WM_TEMPLATE_CATEGORY" val="diagram"/>
  <p:tag name="KSO_WM_TEMPLATE_INDEX" val="20201448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1"/>
  <p:tag name="KSO_WM_UNIT_LINE_FORE_SCHEMECOLOR_INDEX" val="14"/>
  <p:tag name="KSO_WM_UNIT_LINE_FILL_TYPE" val="2"/>
  <p:tag name="KSO_WM_UNIT_USESOURCEFORMAT_APPLY" val="1"/>
  <p:tag name="KSO_WM_UNIT_DIAGRAM_SCHEMECOLOR_ID" val="0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i*1_2"/>
  <p:tag name="KSO_WM_TEMPLATE_CATEGORY" val="diagram"/>
  <p:tag name="KSO_WM_TEMPLATE_INDEX" val="20201448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2"/>
  <p:tag name="KSO_WM_UNIT_LINE_FORE_SCHEMECOLOR_INDEX" val="14"/>
  <p:tag name="KSO_WM_UNIT_LINE_FILL_TYPE" val="2"/>
  <p:tag name="KSO_WM_UNIT_USESOURCEFORMAT_APPLY" val="1"/>
  <p:tag name="KSO_WM_UNIT_DIAGRAM_SCHEMECOLOR_ID" val="0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i*1_3"/>
  <p:tag name="KSO_WM_TEMPLATE_CATEGORY" val="diagram"/>
  <p:tag name="KSO_WM_TEMPLATE_INDEX" val="20201448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3"/>
  <p:tag name="KSO_WM_UNIT_LINE_FORE_SCHEMECOLOR_INDEX" val="14"/>
  <p:tag name="KSO_WM_UNIT_LINE_FILL_TYPE" val="2"/>
  <p:tag name="KSO_WM_UNIT_USESOURCEFORMAT_APPLY" val="1"/>
  <p:tag name="KSO_WM_UNIT_DIAGRAM_SCHEMECOLOR_ID" val="0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5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5_1"/>
  <p:tag name="KSO_WM_UNIT_FILL_FORE_SCHEMECOLOR_INDEX" val="9"/>
  <p:tag name="KSO_WM_UNIT_FILL_TYPE" val="1"/>
  <p:tag name="KSO_WM_UNIT_USESOURCEFORMAT_APPLY" val="1"/>
  <p:tag name="KSO_WM_UNIT_DIAGRAM_SCHEMECOLOR_ID" val="0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4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4_1"/>
  <p:tag name="KSO_WM_UNIT_FILL_FORE_SCHEMECOLOR_INDEX" val="8"/>
  <p:tag name="KSO_WM_UNIT_FILL_TYPE" val="1"/>
  <p:tag name="KSO_WM_UNIT_USESOURCEFORMAT_APPLY" val="1"/>
  <p:tag name="KSO_WM_UNIT_DIAGRAM_SCHEMECOLOR_ID" val="0"/>
</p:tagLst>
</file>

<file path=ppt/tags/tag6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3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1"/>
  <p:tag name="KSO_WM_UNIT_FILL_FORE_SCHEMECOLOR_INDEX" val="7"/>
  <p:tag name="KSO_WM_UNIT_FILL_TYPE" val="1"/>
  <p:tag name="KSO_WM_UNIT_USESOURCEFORMAT_APPLY" val="1"/>
  <p:tag name="KSO_WM_UNIT_DIAGRAM_SCHEMECOLOR_ID" val="0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2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5_2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5_2"/>
  <p:tag name="KSO_WM_UNIT_USESOURCEFORMAT_APPLY" val="1"/>
  <p:tag name="KSO_WM_UNIT_DIAGRAM_SCHEMECOLOR_ID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4_2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4_2"/>
  <p:tag name="KSO_WM_UNIT_USESOURCEFORMAT_APPLY" val="1"/>
  <p:tag name="KSO_WM_UNIT_DIAGRAM_SCHEMECOLOR_ID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2_2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2"/>
  <p:tag name="KSO_WM_UNIT_USESOURCEFORMAT_APPLY" val="1"/>
  <p:tag name="KSO_WM_UNIT_DIAGRAM_SCHEMECOLOR_ID" val="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3_2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2"/>
  <p:tag name="KSO_WM_UNIT_USESOURCEFORMAT_APPLY" val="1"/>
  <p:tag name="KSO_WM_UNIT_DIAGRAM_SCHEMECOLOR_ID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1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1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1_2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2"/>
  <p:tag name="KSO_WM_UNIT_USESOURCEFORMAT_APPLY" val="1"/>
  <p:tag name="KSO_WM_UNIT_DIAGRAM_SCHEMECOLOR_ID" val="0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1_3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3"/>
  <p:tag name="KSO_WM_UNIT_USESOURCEFORMAT_APPLY" val="1"/>
  <p:tag name="KSO_WM_UNIT_DIAGRAM_SCHEMECOLOR_ID" val="0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1_4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4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7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21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21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1_5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5"/>
  <p:tag name="KSO_WM_UNIT_USESOURCEFORMAT_APPLY" val="1"/>
  <p:tag name="KSO_WM_UNIT_DIAGRAM_SCHEMECOLOR_ID" val="0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f*1_1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62"/>
  <p:tag name="KSO_WM_DIAGRAM_GROUP_CODE" val="m1-1"/>
  <p:tag name="KSO_WM_UNIT_TYPE" val="m_h_f"/>
  <p:tag name="KSO_WM_UNIT_INDEX" val="1_1_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2_3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3"/>
  <p:tag name="KSO_WM_UNIT_USESOURCEFORMAT_APPLY" val="1"/>
  <p:tag name="KSO_WM_UNIT_DIAGRAM_SCHEMECOLOR_ID" val="0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2_4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4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2_5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5"/>
  <p:tag name="KSO_WM_UNIT_USESOURCEFORMAT_APPLY" val="1"/>
  <p:tag name="KSO_WM_UNIT_DIAGRAM_SCHEMECOLOR_ID" val="0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f*1_2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62"/>
  <p:tag name="KSO_WM_DIAGRAM_GROUP_CODE" val="m1-1"/>
  <p:tag name="KSO_WM_UNIT_TYPE" val="m_h_f"/>
  <p:tag name="KSO_WM_UNIT_INDEX" val="1_2_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3_3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3"/>
  <p:tag name="KSO_WM_UNIT_USESOURCEFORMAT_APPLY" val="1"/>
  <p:tag name="KSO_WM_UNIT_DIAGRAM_SCHEMECOLOR_ID" val="0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3_4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4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3_5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5"/>
  <p:tag name="KSO_WM_UNIT_LINE_FORE_SCHEMECOLOR_INDEX" val="7"/>
  <p:tag name="KSO_WM_UNIT_LINE_FILL_TYPE" val="2"/>
  <p:tag name="KSO_WM_UNIT_USESOURCEFORMAT_APPLY" val="1"/>
  <p:tag name="KSO_WM_UNIT_DIAGRAM_SCHEMECOLOR_ID" val="0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f*1_3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62"/>
  <p:tag name="KSO_WM_DIAGRAM_GROUP_CODE" val="m1-1"/>
  <p:tag name="KSO_WM_UNIT_TYPE" val="m_h_f"/>
  <p:tag name="KSO_WM_UNIT_INDEX" val="1_3_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8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22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22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4_3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4_3"/>
  <p:tag name="KSO_WM_UNIT_USESOURCEFORMAT_APPLY" val="1"/>
  <p:tag name="KSO_WM_UNIT_DIAGRAM_SCHEMECOLOR_ID" val="0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4_4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4_4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4_5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4_5"/>
  <p:tag name="KSO_WM_UNIT_USESOURCEFORMAT_APPLY" val="1"/>
  <p:tag name="KSO_WM_UNIT_DIAGRAM_SCHEMECOLOR_ID" val="0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f*1_4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62"/>
  <p:tag name="KSO_WM_DIAGRAM_GROUP_CODE" val="m1-1"/>
  <p:tag name="KSO_WM_UNIT_TYPE" val="m_h_f"/>
  <p:tag name="KSO_WM_UNIT_INDEX" val="1_4_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5_3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5_3"/>
  <p:tag name="KSO_WM_UNIT_USESOURCEFORMAT_APPLY" val="1"/>
  <p:tag name="KSO_WM_UNIT_DIAGRAM_SCHEMECOLOR_ID" val="0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5_4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5_4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i*1_5_5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5_5"/>
  <p:tag name="KSO_WM_UNIT_USESOURCEFORMAT_APPLY" val="1"/>
  <p:tag name="KSO_WM_UNIT_DIAGRAM_SCHEMECOLOR_ID" val="0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3*m_h_f*1_5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62"/>
  <p:tag name="KSO_WM_DIAGRAM_GROUP_CODE" val="m1-1"/>
  <p:tag name="KSO_WM_UNIT_TYPE" val="m_h_f"/>
  <p:tag name="KSO_WM_UNIT_INDEX" val="1_5_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88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4*l_h_i*1_4_1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TYPE" val="l_h_i"/>
  <p:tag name="KSO_WM_UNIT_INDEX" val="1_4_1"/>
  <p:tag name="KSO_WM_UNIT_DIAGRAM_ISNUMVISUAL" val="0"/>
  <p:tag name="KSO_WM_UNIT_DIAGRAM_ISREFERUNIT" val="0"/>
  <p:tag name="KSO_WM_UNIT_COLOR_SCHEME_SHAPE_ID" val="24"/>
  <p:tag name="KSO_WM_UNIT_COLOR_SCHEME_PARENT_PAGE" val="0_4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89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4*l_h_i*1_1_1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TYPE" val="l_h_i"/>
  <p:tag name="KSO_WM_UNIT_INDEX" val="1_1_1"/>
  <p:tag name="KSO_WM_UNIT_DIAGRAM_ISNUMVISUAL" val="0"/>
  <p:tag name="KSO_WM_UNIT_DIAGRAM_ISREFERUNIT" val="0"/>
  <p:tag name="KSO_WM_UNIT_COLOR_SCHEME_SHAPE_ID" val="23"/>
  <p:tag name="KSO_WM_UNIT_COLOR_SCHEME_PARENT_PAGE" val="0_4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9.xml><?xml version="1.0" encoding="utf-8"?>
<p:tagLst xmlns:p="http://schemas.openxmlformats.org/presentationml/2006/main">
  <p:tag name="KSO_WM_TAG_VERSION" val="1.0"/>
  <p:tag name="KSO_WM_TEMPLATE_CATEGORY" val="diagram"/>
  <p:tag name="KSO_WM_TEMPLATE_INDEX" val="20187818"/>
  <p:tag name="KSO_WM_UNIT_ID" val="diagram20187818_2*l_i*1_23"/>
  <p:tag name="KSO_WM_UNIT_LAYERLEVEL" val="1_1"/>
  <p:tag name="KSO_WM_BEAUTIFY_FLAG" val="#wm#"/>
  <p:tag name="KSO_WM_UNIT_HIGHLIGHT" val="0"/>
  <p:tag name="KSO_WM_UNIT_COMPATIBLE" val="0"/>
  <p:tag name="KSO_WM_DIAGRAM_GROUP_CODE" val="l1-1"/>
  <p:tag name="KSO_WM_UNIT_TYPE" val="l_i"/>
  <p:tag name="KSO_WM_UNIT_INDEX" val="1_23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90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4*l_h_i*1_2_1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TYPE" val="l_h_i"/>
  <p:tag name="KSO_WM_UNIT_INDEX" val="1_2_1"/>
  <p:tag name="KSO_WM_UNIT_DIAGRAM_ISNUMVISUAL" val="0"/>
  <p:tag name="KSO_WM_UNIT_DIAGRAM_ISREFERUNIT" val="0"/>
  <p:tag name="KSO_WM_UNIT_COLOR_SCHEME_SHAPE_ID" val="4"/>
  <p:tag name="KSO_WM_UNIT_COLOR_SCHEME_PARENT_PAGE" val="0_4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91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4*l_h_i*1_3_1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TYPE" val="l_h_i"/>
  <p:tag name="KSO_WM_UNIT_INDEX" val="1_3_1"/>
  <p:tag name="KSO_WM_UNIT_DIAGRAM_ISNUMVISUAL" val="0"/>
  <p:tag name="KSO_WM_UNIT_DIAGRAM_ISREFERUNIT" val="0"/>
  <p:tag name="KSO_WM_UNIT_COLOR_SCHEME_SHAPE_ID" val="6"/>
  <p:tag name="KSO_WM_UNIT_COLOR_SCHEME_PARENT_PAGE" val="0_4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92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4*l_h_f*1_4_1"/>
  <p:tag name="KSO_WM_UNIT_LAYERLEVEL" val="1_1_1"/>
  <p:tag name="KSO_WM_UNIT_HIGHLIGHT" val="0"/>
  <p:tag name="KSO_WM_UNIT_COMPATIBLE" val="0"/>
  <p:tag name="KSO_WM_BEAUTIFY_FLAG" val="#wm#"/>
  <p:tag name="KSO_WM_DIAGRAM_GROUP_CODE" val="l1-1"/>
  <p:tag name="KSO_WM_UNIT_VALUE" val="30"/>
  <p:tag name="KSO_WM_UNIT_PRESET_TEXT" val="单击此处添加文本具体内容，简明扼要的阐述您的观点。"/>
  <p:tag name="KSO_WM_UNIT_TYPE" val="l_h_f"/>
  <p:tag name="KSO_WM_UNIT_INDEX" val="1_4_1"/>
  <p:tag name="KSO_WM_UNIT_DIAGRAM_ISNUMVISUAL" val="0"/>
  <p:tag name="KSO_WM_UNIT_DIAGRAM_ISREFERUNIT" val="0"/>
  <p:tag name="KSO_WM_UNIT_COLOR_SCHEME_SHAPE_ID" val="22"/>
  <p:tag name="KSO_WM_UNIT_COLOR_SCHEME_PARENT_PAGE" val="0_4"/>
  <p:tag name="KSO_WM_UNIT_NOCLEAR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3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4*l_h_f*1_2_1"/>
  <p:tag name="KSO_WM_UNIT_LAYERLEVEL" val="1_1_1"/>
  <p:tag name="KSO_WM_UNIT_HIGHLIGHT" val="0"/>
  <p:tag name="KSO_WM_UNIT_COMPATIBLE" val="0"/>
  <p:tag name="KSO_WM_BEAUTIFY_FLAG" val="#wm#"/>
  <p:tag name="KSO_WM_DIAGRAM_GROUP_CODE" val="l1-1"/>
  <p:tag name="KSO_WM_UNIT_VALUE" val="30"/>
  <p:tag name="KSO_WM_UNIT_PRESET_TEXT" val="单击此处添加文本具体内容，简明扼要的阐述您的观点。"/>
  <p:tag name="KSO_WM_UNIT_TYPE" val="l_h_f"/>
  <p:tag name="KSO_WM_UNIT_INDEX" val="1_2_1"/>
  <p:tag name="KSO_WM_UNIT_DIAGRAM_ISNUMVISUAL" val="0"/>
  <p:tag name="KSO_WM_UNIT_DIAGRAM_ISREFERUNIT" val="0"/>
  <p:tag name="KSO_WM_UNIT_COLOR_SCHEME_SHAPE_ID" val="20"/>
  <p:tag name="KSO_WM_UNIT_COLOR_SCHEME_PARENT_PAGE" val="0_4"/>
  <p:tag name="KSO_WM_UNIT_NOCLEAR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4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4*l_h_f*1_3_1"/>
  <p:tag name="KSO_WM_UNIT_LAYERLEVEL" val="1_1_1"/>
  <p:tag name="KSO_WM_UNIT_HIGHLIGHT" val="0"/>
  <p:tag name="KSO_WM_UNIT_COMPATIBLE" val="0"/>
  <p:tag name="KSO_WM_BEAUTIFY_FLAG" val="#wm#"/>
  <p:tag name="KSO_WM_DIAGRAM_GROUP_CODE" val="l1-1"/>
  <p:tag name="KSO_WM_UNIT_VALUE" val="30"/>
  <p:tag name="KSO_WM_UNIT_PRESET_TEXT" val="单击此处添加文本具体内容，简明扼要的阐述您的观点。"/>
  <p:tag name="KSO_WM_UNIT_TYPE" val="l_h_f"/>
  <p:tag name="KSO_WM_UNIT_INDEX" val="1_3_1"/>
  <p:tag name="KSO_WM_UNIT_DIAGRAM_ISNUMVISUAL" val="0"/>
  <p:tag name="KSO_WM_UNIT_DIAGRAM_ISREFERUNIT" val="0"/>
  <p:tag name="KSO_WM_UNIT_COLOR_SCHEME_SHAPE_ID" val="18"/>
  <p:tag name="KSO_WM_UNIT_COLOR_SCHEME_PARENT_PAGE" val="0_4"/>
  <p:tag name="KSO_WM_UNIT_NOCLEAR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5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4*l_h_f*1_1_1"/>
  <p:tag name="KSO_WM_UNIT_LAYERLEVEL" val="1_1_1"/>
  <p:tag name="KSO_WM_UNIT_HIGHLIGHT" val="0"/>
  <p:tag name="KSO_WM_UNIT_COMPATIBLE" val="0"/>
  <p:tag name="KSO_WM_BEAUTIFY_FLAG" val="#wm#"/>
  <p:tag name="KSO_WM_DIAGRAM_GROUP_CODE" val="l1-1"/>
  <p:tag name="KSO_WM_UNIT_VALUE" val="30"/>
  <p:tag name="KSO_WM_UNIT_PRESET_TEXT" val="单击此处添加文本具体内容，简明扼要的阐述您的观点。"/>
  <p:tag name="KSO_WM_UNIT_TYPE" val="l_h_f"/>
  <p:tag name="KSO_WM_UNIT_INDEX" val="1_1_1"/>
  <p:tag name="KSO_WM_UNIT_DIAGRAM_ISNUMVISUAL" val="0"/>
  <p:tag name="KSO_WM_UNIT_DIAGRAM_ISREFERUNIT" val="0"/>
  <p:tag name="KSO_WM_UNIT_COLOR_SCHEME_SHAPE_ID" val="16"/>
  <p:tag name="KSO_WM_UNIT_COLOR_SCHEME_PARENT_PAGE" val="0_4"/>
  <p:tag name="KSO_WM_UNIT_NOCLEAR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6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4*l_h_i*1_4_2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TYPE" val="l_h_i"/>
  <p:tag name="KSO_WM_UNIT_INDEX" val="1_4_2"/>
  <p:tag name="KSO_WM_UNIT_DIAGRAM_ISNUMVISUAL" val="0"/>
  <p:tag name="KSO_WM_UNIT_DIAGRAM_ISREFERUNIT" val="0"/>
  <p:tag name="KSO_WM_UNIT_COLOR_SCHEME_SHAPE_ID" val="11"/>
  <p:tag name="KSO_WM_UNIT_COLOR_SCHEME_PARENT_PAGE" val="0_4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7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4*l_h_i*1_3_2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TYPE" val="l_h_i"/>
  <p:tag name="KSO_WM_UNIT_INDEX" val="1_3_2"/>
  <p:tag name="KSO_WM_UNIT_DIAGRAM_ISNUMVISUAL" val="0"/>
  <p:tag name="KSO_WM_UNIT_DIAGRAM_ISREFERUNIT" val="0"/>
  <p:tag name="KSO_WM_UNIT_COLOR_SCHEME_SHAPE_ID" val="12"/>
  <p:tag name="KSO_WM_UNIT_COLOR_SCHEME_PARENT_PAGE" val="0_4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8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4*l_h_i*1_1_2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TYPE" val="l_h_i"/>
  <p:tag name="KSO_WM_UNIT_INDEX" val="1_1_2"/>
  <p:tag name="KSO_WM_UNIT_DIAGRAM_ISNUMVISUAL" val="0"/>
  <p:tag name="KSO_WM_UNIT_DIAGRAM_ISREFERUNIT" val="0"/>
  <p:tag name="KSO_WM_UNIT_COLOR_SCHEME_SHAPE_ID" val="13"/>
  <p:tag name="KSO_WM_UNIT_COLOR_SCHEME_PARENT_PAGE" val="0_4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9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4*l_h_i*1_2_2"/>
  <p:tag name="KSO_WM_UNIT_LAYERLEVEL" val="1_1_1"/>
  <p:tag name="KSO_WM_BEAUTIFY_FLAG" val="#wm#"/>
  <p:tag name="KSO_WM_UNIT_HIGHLIGHT" val="0"/>
  <p:tag name="KSO_WM_UNIT_COMPATIBLE" val="0"/>
  <p:tag name="KSO_WM_DIAGRAM_GROUP_CODE" val="l1-1"/>
  <p:tag name="KSO_WM_UNIT_TYPE" val="l_h_i"/>
  <p:tag name="KSO_WM_UNIT_INDEX" val="1_2_2"/>
  <p:tag name="KSO_WM_UNIT_DIAGRAM_ISNUMVISUAL" val="0"/>
  <p:tag name="KSO_WM_UNIT_DIAGRAM_ISREFERUNIT" val="0"/>
  <p:tag name="KSO_WM_UNIT_COLOR_SCHEME_SHAPE_ID" val="14"/>
  <p:tag name="KSO_WM_UNIT_COLOR_SCHEME_PARENT_PAGE" val="0_4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heme/theme1.xml><?xml version="1.0" encoding="utf-8"?>
<a:theme xmlns:a="http://schemas.openxmlformats.org/drawingml/2006/main" name="AAAAAAAAAAAA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tf2q52n">
      <a:majorFont>
        <a:latin typeface="Source Han Serif SC"/>
        <a:ea typeface="Source Han Serif SC"/>
        <a:cs typeface=""/>
      </a:majorFont>
      <a:minorFont>
        <a:latin typeface="Source Han Serif SC"/>
        <a:ea typeface="Source Han Serif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5820</Words>
  <Application>WPS 演示</Application>
  <PresentationFormat>宽屏</PresentationFormat>
  <Paragraphs>323</Paragraphs>
  <Slides>33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9" baseType="lpstr">
      <vt:lpstr>Arial</vt:lpstr>
      <vt:lpstr>宋体</vt:lpstr>
      <vt:lpstr>Wingdings</vt:lpstr>
      <vt:lpstr>Lato Regular</vt:lpstr>
      <vt:lpstr>Lato Hairline</vt:lpstr>
      <vt:lpstr>Lato Light</vt:lpstr>
      <vt:lpstr>Source Han Serif SC</vt:lpstr>
      <vt:lpstr>微软雅黑</vt:lpstr>
      <vt:lpstr>Impact</vt:lpstr>
      <vt:lpstr>Calibri</vt:lpstr>
      <vt:lpstr>Wingdings</vt:lpstr>
      <vt:lpstr>Arial Unicode MS</vt:lpstr>
      <vt:lpstr>華康圓體 Std W5</vt:lpstr>
      <vt:lpstr>等线</vt:lpstr>
      <vt:lpstr>Source Han Serif SC</vt:lpstr>
      <vt:lpstr>AAAAAAAAAAAA）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6-0316-3运动体育竞技PPT模板</dc:title>
  <dc:creator>敬东 潘</dc:creator>
  <cp:lastModifiedBy>wxl</cp:lastModifiedBy>
  <cp:revision>28</cp:revision>
  <dcterms:created xsi:type="dcterms:W3CDTF">2019-03-14T05:34:00Z</dcterms:created>
  <dcterms:modified xsi:type="dcterms:W3CDTF">2019-08-15T08:55:32Z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