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8742" r:id="rId5"/>
    <p:sldId id="1155" r:id="rId6"/>
    <p:sldId id="8719" r:id="rId7"/>
    <p:sldId id="8858" r:id="rId8"/>
    <p:sldId id="8795" r:id="rId9"/>
    <p:sldId id="8839" r:id="rId10"/>
    <p:sldId id="8799" r:id="rId11"/>
    <p:sldId id="8864" r:id="rId12"/>
    <p:sldId id="8840" r:id="rId13"/>
    <p:sldId id="8866" r:id="rId14"/>
    <p:sldId id="8802" r:id="rId15"/>
    <p:sldId id="8868" r:id="rId16"/>
    <p:sldId id="8867" r:id="rId17"/>
    <p:sldId id="8869" r:id="rId18"/>
    <p:sldId id="8852" r:id="rId19"/>
    <p:sldId id="8870" r:id="rId20"/>
    <p:sldId id="8871" r:id="rId21"/>
    <p:sldId id="8701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295DAB"/>
    <a:srgbClr val="BF6495"/>
    <a:srgbClr val="765401"/>
    <a:srgbClr val="7ECDCF"/>
    <a:srgbClr val="007474"/>
    <a:srgbClr val="F89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83" autoAdjust="0"/>
  </p:normalViewPr>
  <p:slideViewPr>
    <p:cSldViewPr snapToGrid="0">
      <p:cViewPr varScale="1">
        <p:scale>
          <a:sx n="63" d="100"/>
          <a:sy n="63" d="100"/>
        </p:scale>
        <p:origin x="1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9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5BF-AF85-4822-8662-140251EFD6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575945" y="0"/>
            <a:ext cx="11614150" cy="560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40715" cy="56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1" Type="http://schemas.openxmlformats.org/officeDocument/2006/relationships/notesSlide" Target="../notesSlides/notesSlide9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3" Type="http://schemas.openxmlformats.org/officeDocument/2006/relationships/notesSlide" Target="../notesSlides/notesSlide10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30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image" Target="../media/image13.png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4" Type="http://schemas.openxmlformats.org/officeDocument/2006/relationships/slideLayout" Target="../slideLayouts/slideLayout7.xml"/><Relationship Id="rId43" Type="http://schemas.openxmlformats.org/officeDocument/2006/relationships/tags" Target="../tags/tag89.xml"/><Relationship Id="rId42" Type="http://schemas.openxmlformats.org/officeDocument/2006/relationships/image" Target="../media/image20.png"/><Relationship Id="rId41" Type="http://schemas.openxmlformats.org/officeDocument/2006/relationships/image" Target="../media/image19.png"/><Relationship Id="rId40" Type="http://schemas.openxmlformats.org/officeDocument/2006/relationships/tags" Target="../tags/tag88.xml"/><Relationship Id="rId4" Type="http://schemas.openxmlformats.org/officeDocument/2006/relationships/tags" Target="../tags/tag52.xml"/><Relationship Id="rId39" Type="http://schemas.openxmlformats.org/officeDocument/2006/relationships/tags" Target="../tags/tag87.xml"/><Relationship Id="rId38" Type="http://schemas.openxmlformats.org/officeDocument/2006/relationships/tags" Target="../tags/tag86.xml"/><Relationship Id="rId37" Type="http://schemas.openxmlformats.org/officeDocument/2006/relationships/tags" Target="../tags/tag85.xml"/><Relationship Id="rId36" Type="http://schemas.openxmlformats.org/officeDocument/2006/relationships/tags" Target="../tags/tag84.xml"/><Relationship Id="rId35" Type="http://schemas.openxmlformats.org/officeDocument/2006/relationships/tags" Target="../tags/tag83.xml"/><Relationship Id="rId34" Type="http://schemas.openxmlformats.org/officeDocument/2006/relationships/tags" Target="../tags/tag82.xml"/><Relationship Id="rId33" Type="http://schemas.openxmlformats.org/officeDocument/2006/relationships/tags" Target="../tags/tag81.xml"/><Relationship Id="rId32" Type="http://schemas.openxmlformats.org/officeDocument/2006/relationships/tags" Target="../tags/tag80.xml"/><Relationship Id="rId31" Type="http://schemas.openxmlformats.org/officeDocument/2006/relationships/tags" Target="../tags/tag79.xml"/><Relationship Id="rId30" Type="http://schemas.openxmlformats.org/officeDocument/2006/relationships/tags" Target="../tags/tag78.xml"/><Relationship Id="rId3" Type="http://schemas.openxmlformats.org/officeDocument/2006/relationships/tags" Target="../tags/tag51.xml"/><Relationship Id="rId29" Type="http://schemas.openxmlformats.org/officeDocument/2006/relationships/tags" Target="../tags/tag77.xml"/><Relationship Id="rId28" Type="http://schemas.openxmlformats.org/officeDocument/2006/relationships/tags" Target="../tags/tag76.xml"/><Relationship Id="rId27" Type="http://schemas.openxmlformats.org/officeDocument/2006/relationships/tags" Target="../tags/tag75.xml"/><Relationship Id="rId26" Type="http://schemas.openxmlformats.org/officeDocument/2006/relationships/tags" Target="../tags/tag74.xml"/><Relationship Id="rId25" Type="http://schemas.openxmlformats.org/officeDocument/2006/relationships/tags" Target="../tags/tag73.xml"/><Relationship Id="rId24" Type="http://schemas.openxmlformats.org/officeDocument/2006/relationships/tags" Target="../tags/tag72.xml"/><Relationship Id="rId23" Type="http://schemas.openxmlformats.org/officeDocument/2006/relationships/tags" Target="../tags/tag71.xml"/><Relationship Id="rId22" Type="http://schemas.openxmlformats.org/officeDocument/2006/relationships/tags" Target="../tags/tag70.xml"/><Relationship Id="rId21" Type="http://schemas.openxmlformats.org/officeDocument/2006/relationships/tags" Target="../tags/tag69.xml"/><Relationship Id="rId20" Type="http://schemas.openxmlformats.org/officeDocument/2006/relationships/tags" Target="../tags/tag68.xml"/><Relationship Id="rId2" Type="http://schemas.openxmlformats.org/officeDocument/2006/relationships/tags" Target="../tags/tag50.xml"/><Relationship Id="rId19" Type="http://schemas.openxmlformats.org/officeDocument/2006/relationships/tags" Target="../tags/tag67.xml"/><Relationship Id="rId18" Type="http://schemas.openxmlformats.org/officeDocument/2006/relationships/tags" Target="../tags/tag66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tags" Target="../tags/tag8.xml"/><Relationship Id="rId4" Type="http://schemas.openxmlformats.org/officeDocument/2006/relationships/image" Target="../media/image6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pic>
        <p:nvPicPr>
          <p:cNvPr id="19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72203" y="-2237014"/>
            <a:ext cx="609521" cy="6095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425" y="2001520"/>
            <a:ext cx="8035290" cy="2606675"/>
            <a:chOff x="6155" y="3152"/>
            <a:chExt cx="12654" cy="4105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5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52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6000" b="1" spc="700" dirty="0">
                <a:solidFill>
                  <a:schemeClr val="bg1">
                    <a:lumMod val="9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大学体育教程</a:t>
            </a:r>
            <a:endParaRPr lang="zh-CN" altLang="en-US" sz="6000" b="1" spc="700" dirty="0">
              <a:solidFill>
                <a:schemeClr val="bg1">
                  <a:lumMod val="9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61085"/>
            <a:ext cx="10800000" cy="435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r" fontAlgn="auto">
              <a:lnSpc>
                <a:spcPct val="14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练习平衡是非常重要的，具体的做法是：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4857" name="Group 14857"/>
          <p:cNvGrpSpPr/>
          <p:nvPr>
            <p:custDataLst>
              <p:tags r:id="rId2"/>
            </p:custDataLst>
          </p:nvPr>
        </p:nvGrpSpPr>
        <p:grpSpPr>
          <a:xfrm>
            <a:off x="915035" y="1547495"/>
            <a:ext cx="4508500" cy="4599305"/>
            <a:chOff x="0" y="0"/>
            <a:chExt cx="5009165" cy="5240493"/>
          </a:xfrm>
        </p:grpSpPr>
        <p:sp>
          <p:nvSpPr>
            <p:cNvPr id="14855" name="Shape 14855"/>
            <p:cNvSpPr/>
            <p:nvPr>
              <p:custDataLst>
                <p:tags r:id="rId3"/>
              </p:custDataLst>
            </p:nvPr>
          </p:nvSpPr>
          <p:spPr>
            <a:xfrm flipH="1">
              <a:off x="0" y="0"/>
              <a:ext cx="5009166" cy="52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5" y="0"/>
                  </a:moveTo>
                  <a:lnTo>
                    <a:pt x="0" y="21600"/>
                  </a:lnTo>
                  <a:lnTo>
                    <a:pt x="21600" y="17462"/>
                  </a:lnTo>
                </a:path>
              </a:pathLst>
            </a:cu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69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56" name="Shape 14856"/>
            <p:cNvSpPr/>
            <p:nvPr>
              <p:custDataLst>
                <p:tags r:id="rId4"/>
              </p:custDataLst>
            </p:nvPr>
          </p:nvSpPr>
          <p:spPr>
            <a:xfrm flipH="1" flipV="1">
              <a:off x="628802" y="1839579"/>
              <a:ext cx="4374315" cy="3389096"/>
            </a:xfrm>
            <a:prstGeom prst="line">
              <a:avLst/>
            </a:pr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  <a:headEnd type="oval" w="med" len="med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69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858" name="Shape 14858"/>
          <p:cNvSpPr/>
          <p:nvPr>
            <p:custDataLst>
              <p:tags r:id="rId5"/>
            </p:custDataLst>
          </p:nvPr>
        </p:nvSpPr>
        <p:spPr>
          <a:xfrm flipH="1">
            <a:off x="922020" y="1560830"/>
            <a:ext cx="2172335" cy="3677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Shape 14860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flipH="1">
            <a:off x="2049780" y="2752725"/>
            <a:ext cx="1659255" cy="2880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ED7D3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Shape 14861"/>
          <p:cNvSpPr/>
          <p:nvPr>
            <p:custDataLst>
              <p:tags r:id="rId7"/>
            </p:custDataLst>
          </p:nvPr>
        </p:nvSpPr>
        <p:spPr>
          <a:xfrm flipH="1">
            <a:off x="3246120" y="3992880"/>
            <a:ext cx="1081405" cy="1831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2800" b="1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519555" y="3310255"/>
            <a:ext cx="836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1" lang="en-US" altLang="zh-CN" sz="2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599055" y="4083050"/>
            <a:ext cx="643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1" lang="en-US" altLang="zh-CN" sz="2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565525" y="4860925"/>
            <a:ext cx="643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1" lang="en-US" altLang="zh-CN" sz="2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5172075" y="2329180"/>
            <a:ext cx="5153025" cy="881380"/>
          </a:xfrm>
          <a:prstGeom prst="rect">
            <a:avLst/>
          </a:pr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p>
            <a:pPr algn="ctr" defTabSz="457200"/>
            <a:endParaRPr kumimoji="1"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直线连接符 5"/>
          <p:cNvCxnSpPr/>
          <p:nvPr>
            <p:custDataLst>
              <p:tags r:id="rId12"/>
            </p:custDataLst>
          </p:nvPr>
        </p:nvCxnSpPr>
        <p:spPr>
          <a:xfrm>
            <a:off x="5171772" y="2369853"/>
            <a:ext cx="0" cy="822960"/>
          </a:xfrm>
          <a:prstGeom prst="line">
            <a:avLst/>
          </a:prstGeom>
          <a:ln w="25400">
            <a:solidFill>
              <a:srgbClr val="2196F3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5690235" y="3606800"/>
            <a:ext cx="5153025" cy="881380"/>
          </a:xfrm>
          <a:prstGeom prst="rect">
            <a:avLst/>
          </a:pr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p>
            <a:pPr algn="ctr" defTabSz="457200"/>
            <a:endParaRPr kumimoji="1"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线连接符 29"/>
          <p:cNvCxnSpPr/>
          <p:nvPr>
            <p:custDataLst>
              <p:tags r:id="rId14"/>
            </p:custDataLst>
          </p:nvPr>
        </p:nvCxnSpPr>
        <p:spPr>
          <a:xfrm>
            <a:off x="5690397" y="3647171"/>
            <a:ext cx="0" cy="822960"/>
          </a:xfrm>
          <a:prstGeom prst="line">
            <a:avLst/>
          </a:prstGeom>
          <a:ln w="25400">
            <a:solidFill>
              <a:srgbClr val="ED7D31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6209030" y="4904105"/>
            <a:ext cx="5153025" cy="881380"/>
          </a:xfrm>
          <a:prstGeom prst="rect">
            <a:avLst/>
          </a:pr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p>
            <a:pPr algn="ctr" defTabSz="457200"/>
            <a:endParaRPr kumimoji="1"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线连接符 34"/>
          <p:cNvCxnSpPr/>
          <p:nvPr>
            <p:custDataLst>
              <p:tags r:id="rId16"/>
            </p:custDataLst>
          </p:nvPr>
        </p:nvCxnSpPr>
        <p:spPr>
          <a:xfrm>
            <a:off x="6209023" y="4904170"/>
            <a:ext cx="0" cy="880110"/>
          </a:xfrm>
          <a:prstGeom prst="line">
            <a:avLst/>
          </a:prstGeom>
          <a:ln w="25400">
            <a:solidFill>
              <a:srgbClr val="8BC34A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5270500" y="2447290"/>
            <a:ext cx="5050155" cy="65595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r>
              <a:rPr lang="zh-CN" altLang="en-US" sz="1400" spc="150" dirty="0">
                <a:latin typeface="微软雅黑" panose="020B0503020204020204" charset="-122"/>
                <a:ea typeface="微软雅黑" panose="020B0503020204020204" charset="-122"/>
              </a:rPr>
              <a:t>原地踏步练习平衡，熟悉轮滑的性能。</a:t>
            </a:r>
            <a:endParaRPr lang="zh-CN" altLang="en-US" sz="14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5739765" y="3731895"/>
            <a:ext cx="5050155" cy="65595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>
              <a:lnSpc>
                <a:spcPct val="110000"/>
              </a:lnSpc>
            </a:pPr>
            <a:r>
              <a:rPr lang="zh-CN" altLang="en-US" sz="1400" spc="150" dirty="0">
                <a:latin typeface="微软雅黑" panose="020B0503020204020204" charset="-122"/>
                <a:ea typeface="微软雅黑" panose="020B0503020204020204" charset="-122"/>
              </a:rPr>
              <a:t>用互助法和扶助法练习平衡：两个人相互扶助或双手扶住身边的其他物体，前后左右移动，练习平衡技术。</a:t>
            </a:r>
            <a:endParaRPr lang="zh-CN" altLang="en-US" sz="14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9"/>
            </p:custDataLst>
          </p:nvPr>
        </p:nvSpPr>
        <p:spPr>
          <a:xfrm>
            <a:off x="6258560" y="5015230"/>
            <a:ext cx="5050155" cy="65595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en-US" sz="1400" spc="150">
                <a:latin typeface="微软雅黑" panose="020B0503020204020204" charset="-122"/>
                <a:ea typeface="微软雅黑" panose="020B0503020204020204" charset="-122"/>
              </a:rPr>
              <a:t>借助外力练习平衡，比如可以通过对静止物体的反作用力使自己滑动；或让别人用力将自己推动；也可以抓住正在移动的人或其他物体，使自己前进或后退。</a:t>
            </a:r>
            <a:endParaRPr lang="zh-CN" altLang="en-US" sz="14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任意多边形 81"/>
          <p:cNvSpPr/>
          <p:nvPr>
            <p:custDataLst>
              <p:tags r:id="rId2"/>
            </p:custDataLst>
          </p:nvPr>
        </p:nvSpPr>
        <p:spPr>
          <a:xfrm>
            <a:off x="1249358" y="2268306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472C4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>
            <p:custDataLst>
              <p:tags r:id="rId3"/>
            </p:custDataLst>
          </p:nvPr>
        </p:nvSpPr>
        <p:spPr>
          <a:xfrm>
            <a:off x="1846580" y="2261235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原地站立与踏步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6" name="任意多边形 75"/>
          <p:cNvSpPr/>
          <p:nvPr>
            <p:custDataLst>
              <p:tags r:id="rId4"/>
            </p:custDataLst>
          </p:nvPr>
        </p:nvSpPr>
        <p:spPr>
          <a:xfrm>
            <a:off x="1249358" y="2923987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D7D31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矩形 73"/>
          <p:cNvSpPr/>
          <p:nvPr>
            <p:custDataLst>
              <p:tags r:id="rId5"/>
            </p:custDataLst>
          </p:nvPr>
        </p:nvSpPr>
        <p:spPr>
          <a:xfrm>
            <a:off x="1858010" y="2920365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单脚支撑平衡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1" name="任意多边形 70"/>
          <p:cNvSpPr/>
          <p:nvPr>
            <p:custDataLst>
              <p:tags r:id="rId6"/>
            </p:custDataLst>
          </p:nvPr>
        </p:nvSpPr>
        <p:spPr>
          <a:xfrm>
            <a:off x="1371336" y="3893683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任意多边形 64"/>
          <p:cNvSpPr/>
          <p:nvPr>
            <p:custDataLst>
              <p:tags r:id="rId7"/>
            </p:custDataLst>
          </p:nvPr>
        </p:nvSpPr>
        <p:spPr>
          <a:xfrm>
            <a:off x="1371336" y="5237917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矩形 93"/>
          <p:cNvSpPr/>
          <p:nvPr>
            <p:custDataLst>
              <p:tags r:id="rId8"/>
            </p:custDataLst>
          </p:nvPr>
        </p:nvSpPr>
        <p:spPr>
          <a:xfrm>
            <a:off x="1846580" y="4980940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交叉步行走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8" name="任意多边形 17"/>
          <p:cNvSpPr/>
          <p:nvPr>
            <p:custDataLst>
              <p:tags r:id="rId9"/>
            </p:custDataLst>
          </p:nvPr>
        </p:nvSpPr>
        <p:spPr>
          <a:xfrm>
            <a:off x="1249993" y="3609132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1858010" y="3609340"/>
            <a:ext cx="3188335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模仿滑行姿势的蹲起练习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1" name="任意多边形 20"/>
          <p:cNvSpPr/>
          <p:nvPr>
            <p:custDataLst>
              <p:tags r:id="rId11"/>
            </p:custDataLst>
          </p:nvPr>
        </p:nvSpPr>
        <p:spPr>
          <a:xfrm>
            <a:off x="1249993" y="4296489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1847215" y="4320540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“八”字行走练习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4" name="任意多边形 63"/>
          <p:cNvSpPr/>
          <p:nvPr>
            <p:custDataLst>
              <p:tags r:id="rId13"/>
            </p:custDataLst>
          </p:nvPr>
        </p:nvSpPr>
        <p:spPr>
          <a:xfrm>
            <a:off x="1249993" y="4953366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B9BD5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2235" y="91503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四、移动重心的练习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0" name="组合 29"/>
          <p:cNvGrpSpPr/>
          <p:nvPr>
            <p:custDataLst>
              <p:tags r:id="rId14"/>
            </p:custDataLst>
          </p:nvPr>
        </p:nvGrpSpPr>
        <p:grpSpPr>
          <a:xfrm>
            <a:off x="5144770" y="2189480"/>
            <a:ext cx="5871210" cy="3682365"/>
            <a:chOff x="8102" y="3448"/>
            <a:chExt cx="9246" cy="5799"/>
          </a:xfrm>
        </p:grpSpPr>
        <p:sp>
          <p:nvSpPr>
            <p:cNvPr id="31" name="PA-圆角矩形 2"/>
            <p:cNvSpPr/>
            <p:nvPr>
              <p:custDataLst>
                <p:tags r:id="rId15"/>
              </p:custDataLst>
            </p:nvPr>
          </p:nvSpPr>
          <p:spPr>
            <a:xfrm>
              <a:off x="8102" y="3448"/>
              <a:ext cx="7443" cy="801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317.577514649304" ty="-116164.239689829" sx="57074.0725670332" sy="57083.333333333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PA-圆角矩形 3"/>
            <p:cNvSpPr/>
            <p:nvPr>
              <p:custDataLst>
                <p:tags r:id="rId17"/>
              </p:custDataLst>
            </p:nvPr>
          </p:nvSpPr>
          <p:spPr>
            <a:xfrm>
              <a:off x="9905" y="4292"/>
              <a:ext cx="7443" cy="801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1145267.88938312" ty="-651905.514883099" sx="57074.0725670332" sy="57083.333333333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PA-圆角矩形 4"/>
            <p:cNvSpPr/>
            <p:nvPr>
              <p:custDataLst>
                <p:tags r:id="rId18"/>
              </p:custDataLst>
            </p:nvPr>
          </p:nvSpPr>
          <p:spPr>
            <a:xfrm>
              <a:off x="8571" y="5135"/>
              <a:ext cx="7443" cy="801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298004.629482859" ty="-1187646.93566433" sx="57074.0725670332" sy="57083.333333333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PA-圆角矩形 5"/>
            <p:cNvSpPr/>
            <p:nvPr>
              <p:custDataLst>
                <p:tags r:id="rId19"/>
              </p:custDataLst>
            </p:nvPr>
          </p:nvSpPr>
          <p:spPr>
            <a:xfrm>
              <a:off x="8102" y="5979"/>
              <a:ext cx="8871" cy="1579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317.577514649304" ty="-1723388.2108576" sx="57074.0725670332" sy="57083.333333333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PA-圆角矩形 6"/>
            <p:cNvSpPr/>
            <p:nvPr>
              <p:custDataLst>
                <p:tags r:id="rId20"/>
              </p:custDataLst>
            </p:nvPr>
          </p:nvSpPr>
          <p:spPr>
            <a:xfrm>
              <a:off x="8102" y="7602"/>
              <a:ext cx="7443" cy="801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317.577514649304" ty="-2753843.49153922" sx="57074.0725670332" sy="57083.333333333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PA-圆角矩形 7"/>
            <p:cNvSpPr/>
            <p:nvPr>
              <p:custDataLst>
                <p:tags r:id="rId21"/>
              </p:custDataLst>
            </p:nvPr>
          </p:nvSpPr>
          <p:spPr>
            <a:xfrm>
              <a:off x="9607" y="8446"/>
              <a:ext cx="7443" cy="801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955873.967059691" ty="-3290062.00406799" sx="57074.0725670332" sy="57083.333333333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74" grpId="0"/>
      <p:bldP spid="20" grpId="0"/>
      <p:bldP spid="23" grpId="0"/>
      <p:bldP spid="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圆角矩形 9"/>
          <p:cNvSpPr/>
          <p:nvPr/>
        </p:nvSpPr>
        <p:spPr>
          <a:xfrm>
            <a:off x="801370" y="2508885"/>
            <a:ext cx="3787775" cy="2395855"/>
          </a:xfrm>
          <a:prstGeom prst="roundRect">
            <a:avLst>
              <a:gd name="adj" fmla="val 1278"/>
            </a:avLst>
          </a:prstGeom>
          <a:solidFill>
            <a:srgbClr val="FF8500">
              <a:alpha val="5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1164590" y="2808605"/>
            <a:ext cx="3061335" cy="1755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（一）单脚蹬地双脚滑行练习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（二）单脚蹬地单脚滑行练习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（三）初步体会直道滑行方法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（四）直道滑行的摆臂动作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2235" y="109791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五、直道滑行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18075" y="2299335"/>
            <a:ext cx="6444615" cy="3091815"/>
            <a:chOff x="8464" y="3180"/>
            <a:chExt cx="10329" cy="496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64" y="3201"/>
              <a:ext cx="3225" cy="494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6" y="3180"/>
              <a:ext cx="3385" cy="49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535" y="3201"/>
              <a:ext cx="3258" cy="494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51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2235" y="97599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六、弯道滑行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48095" y="1974215"/>
            <a:ext cx="5834380" cy="4046220"/>
          </a:xfrm>
          <a:prstGeom prst="rect">
            <a:avLst/>
          </a:prstGeom>
        </p:spPr>
      </p:pic>
      <p:sp>
        <p:nvSpPr>
          <p:cNvPr id="16" name="圆角矩形 9"/>
          <p:cNvSpPr/>
          <p:nvPr/>
        </p:nvSpPr>
        <p:spPr>
          <a:xfrm>
            <a:off x="956945" y="2150745"/>
            <a:ext cx="4966970" cy="173672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17" name="矩形 18"/>
          <p:cNvSpPr/>
          <p:nvPr/>
        </p:nvSpPr>
        <p:spPr>
          <a:xfrm>
            <a:off x="1174750" y="2258060"/>
            <a:ext cx="4401185" cy="1499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（一）左脚支撑、右脚连续蹬地的滑行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79095" indent="0" algn="just" fontAlgn="auto">
              <a:lnSpc>
                <a:spcPct val="13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从站立姿势开始，左脚用外刃蹬地后迅速与右脚并拢，接着右脚再做一次蹬地动作，左脚继续做前外曲线滑行。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 9"/>
          <p:cNvSpPr/>
          <p:nvPr/>
        </p:nvSpPr>
        <p:spPr>
          <a:xfrm>
            <a:off x="967740" y="3970020"/>
            <a:ext cx="4966970" cy="173672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20" name="矩形 18"/>
          <p:cNvSpPr/>
          <p:nvPr/>
        </p:nvSpPr>
        <p:spPr>
          <a:xfrm>
            <a:off x="1195705" y="4077335"/>
            <a:ext cx="4401185" cy="1499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（二）在圆弧做不连贯的交叉步滑行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在圆弧上用直线滑行步法，中间插入弯道交叉步。当左脚有稳定的平衡时，右脚向左脚左侧前方迈一小步。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2235" y="97599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七、停止法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圆角矩形 9"/>
          <p:cNvSpPr/>
          <p:nvPr/>
        </p:nvSpPr>
        <p:spPr>
          <a:xfrm>
            <a:off x="5739130" y="2341245"/>
            <a:ext cx="2484000" cy="3596640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17" name="矩形 18"/>
          <p:cNvSpPr/>
          <p:nvPr/>
        </p:nvSpPr>
        <p:spPr>
          <a:xfrm>
            <a:off x="5848350" y="2590165"/>
            <a:ext cx="2200910" cy="2496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（一）“T”形停止法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在向前滑行中，将重心放在右脚上，右膝弯曲，同时抬起左脚横放在右脚后成“T”形，然后以左脚四轮的侧面摩擦地面，减缓滑行速度，直到停止滑行。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 9"/>
          <p:cNvSpPr/>
          <p:nvPr/>
        </p:nvSpPr>
        <p:spPr>
          <a:xfrm>
            <a:off x="8427720" y="2341245"/>
            <a:ext cx="2484120" cy="359600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20" name="矩形 18"/>
          <p:cNvSpPr/>
          <p:nvPr/>
        </p:nvSpPr>
        <p:spPr>
          <a:xfrm>
            <a:off x="8643620" y="2590165"/>
            <a:ext cx="2052320" cy="3141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（二）双脚急停法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向前滑行中，两脚并拢，两脚同时向逆时针方向（或顺时针方向）转体90°，右脚以内侧轮、左脚以外侧轮压紧地面，同时屈膝后坐，上体前倾，身体向左（右）倾倒，两臂前伸，两脚用力压紧地面，就会停止滑行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2390" y="1479550"/>
            <a:ext cx="5544820" cy="5013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" name="Arc 39"/>
          <p:cNvSpPr/>
          <p:nvPr>
            <p:custDataLst>
              <p:tags r:id="rId1"/>
            </p:custDataLst>
          </p:nvPr>
        </p:nvSpPr>
        <p:spPr>
          <a:xfrm>
            <a:off x="6337299" y="2816336"/>
            <a:ext cx="1645769" cy="1632256"/>
          </a:xfrm>
          <a:prstGeom prst="arc">
            <a:avLst>
              <a:gd name="adj1" fmla="val 16200000"/>
              <a:gd name="adj2" fmla="val 5599041"/>
            </a:avLst>
          </a:prstGeom>
          <a:solidFill>
            <a:sysClr val="window" lastClr="FFFFFF"/>
          </a:solidFill>
          <a:ln w="38100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2" name="Straight Connector 40"/>
          <p:cNvCxnSpPr/>
          <p:nvPr>
            <p:custDataLst>
              <p:tags r:id="rId2"/>
            </p:custDataLst>
          </p:nvPr>
        </p:nvCxnSpPr>
        <p:spPr>
          <a:xfrm>
            <a:off x="936276" y="4448593"/>
            <a:ext cx="6237007" cy="0"/>
          </a:xfrm>
          <a:prstGeom prst="line">
            <a:avLst/>
          </a:prstGeom>
          <a:ln w="38100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3" name="Straight Connector 44"/>
          <p:cNvCxnSpPr/>
          <p:nvPr>
            <p:custDataLst>
              <p:tags r:id="rId3"/>
            </p:custDataLst>
          </p:nvPr>
        </p:nvCxnSpPr>
        <p:spPr>
          <a:xfrm>
            <a:off x="1004844" y="2811967"/>
            <a:ext cx="6162953" cy="1"/>
          </a:xfrm>
          <a:prstGeom prst="line">
            <a:avLst/>
          </a:prstGeom>
          <a:ln w="38100">
            <a:solidFill>
              <a:sysClr val="window" lastClr="FFFFFF">
                <a:lumMod val="75000"/>
              </a:sysClr>
            </a:solidFill>
            <a:headEnd type="diamon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1" name="Shape 2772"/>
          <p:cNvSpPr/>
          <p:nvPr>
            <p:custDataLst>
              <p:tags r:id="rId4"/>
            </p:custDataLst>
          </p:nvPr>
        </p:nvSpPr>
        <p:spPr>
          <a:xfrm>
            <a:off x="891458" y="2946438"/>
            <a:ext cx="1414952" cy="433728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Oval 60"/>
          <p:cNvSpPr/>
          <p:nvPr>
            <p:custDataLst>
              <p:tags r:id="rId5"/>
            </p:custDataLst>
          </p:nvPr>
        </p:nvSpPr>
        <p:spPr>
          <a:xfrm>
            <a:off x="1546623" y="2763261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4472C4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6"/>
            </p:custDataLst>
          </p:nvPr>
        </p:nvSpPr>
        <p:spPr>
          <a:xfrm>
            <a:off x="931044" y="2971810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娱乐性</a:t>
            </a:r>
            <a:endParaRPr kumimoji="0" lang="zh-CN" altLang="en-US" sz="1400" b="1" i="0" u="none" strike="noStrike" kern="1200" cap="none" spc="3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>
            <p:custDataLst>
              <p:tags r:id="rId7"/>
            </p:custDataLst>
          </p:nvPr>
        </p:nvSpPr>
        <p:spPr>
          <a:xfrm>
            <a:off x="1296910" y="2404996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Oval 51"/>
          <p:cNvSpPr/>
          <p:nvPr>
            <p:custDataLst>
              <p:tags r:id="rId8"/>
            </p:custDataLst>
          </p:nvPr>
        </p:nvSpPr>
        <p:spPr>
          <a:xfrm>
            <a:off x="1546623" y="4405424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A5A5A5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Shape 2772"/>
          <p:cNvSpPr/>
          <p:nvPr>
            <p:custDataLst>
              <p:tags r:id="rId9"/>
            </p:custDataLst>
          </p:nvPr>
        </p:nvSpPr>
        <p:spPr>
          <a:xfrm>
            <a:off x="891458" y="4598912"/>
            <a:ext cx="1414952" cy="433728"/>
          </a:xfrm>
          <a:prstGeom prst="roundRect">
            <a:avLst>
              <a:gd name="adj" fmla="val 50000"/>
            </a:avLst>
          </a:prstGeom>
          <a:solidFill>
            <a:srgbClr val="A5A5A5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>
            <p:custDataLst>
              <p:tags r:id="rId10"/>
            </p:custDataLst>
          </p:nvPr>
        </p:nvSpPr>
        <p:spPr>
          <a:xfrm>
            <a:off x="931044" y="4624284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裁判工作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>
            <p:custDataLst>
              <p:tags r:id="rId11"/>
            </p:custDataLst>
          </p:nvPr>
        </p:nvSpPr>
        <p:spPr>
          <a:xfrm>
            <a:off x="1296910" y="4062143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09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Oval 61"/>
          <p:cNvSpPr/>
          <p:nvPr>
            <p:custDataLst>
              <p:tags r:id="rId12"/>
            </p:custDataLst>
          </p:nvPr>
        </p:nvSpPr>
        <p:spPr>
          <a:xfrm>
            <a:off x="3204694" y="2763261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5B9BD5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Shape 2772"/>
          <p:cNvSpPr/>
          <p:nvPr>
            <p:custDataLst>
              <p:tags r:id="rId13"/>
            </p:custDataLst>
          </p:nvPr>
        </p:nvSpPr>
        <p:spPr>
          <a:xfrm>
            <a:off x="2549528" y="2946438"/>
            <a:ext cx="1414952" cy="433728"/>
          </a:xfrm>
          <a:prstGeom prst="roundRect">
            <a:avLst>
              <a:gd name="adj" fmla="val 50000"/>
            </a:avLst>
          </a:prstGeom>
          <a:solidFill>
            <a:srgbClr val="5B9BD5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>
            <p:custDataLst>
              <p:tags r:id="rId14"/>
            </p:custDataLst>
          </p:nvPr>
        </p:nvSpPr>
        <p:spPr>
          <a:xfrm>
            <a:off x="2589115" y="2971810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环保性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>
            <p:custDataLst>
              <p:tags r:id="rId15"/>
            </p:custDataLst>
          </p:nvPr>
        </p:nvSpPr>
        <p:spPr>
          <a:xfrm>
            <a:off x="2954981" y="2404996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1"/>
          <p:cNvSpPr/>
          <p:nvPr>
            <p:custDataLst>
              <p:tags r:id="rId16"/>
            </p:custDataLst>
          </p:nvPr>
        </p:nvSpPr>
        <p:spPr>
          <a:xfrm>
            <a:off x="3204694" y="4405424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70AD4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Shape 2772"/>
          <p:cNvSpPr/>
          <p:nvPr>
            <p:custDataLst>
              <p:tags r:id="rId17"/>
            </p:custDataLst>
          </p:nvPr>
        </p:nvSpPr>
        <p:spPr>
          <a:xfrm>
            <a:off x="2549528" y="4598912"/>
            <a:ext cx="1414952" cy="433728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18"/>
            </p:custDataLst>
          </p:nvPr>
        </p:nvSpPr>
        <p:spPr>
          <a:xfrm>
            <a:off x="2589115" y="4654764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“违例”的判罚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>
            <p:custDataLst>
              <p:tags r:id="rId19"/>
            </p:custDataLst>
          </p:nvPr>
        </p:nvSpPr>
        <p:spPr>
          <a:xfrm>
            <a:off x="2954981" y="4062143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08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Oval 61"/>
          <p:cNvSpPr/>
          <p:nvPr>
            <p:custDataLst>
              <p:tags r:id="rId20"/>
            </p:custDataLst>
          </p:nvPr>
        </p:nvSpPr>
        <p:spPr>
          <a:xfrm>
            <a:off x="7935529" y="3511291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70AD4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Shape 2772"/>
          <p:cNvSpPr/>
          <p:nvPr>
            <p:custDataLst>
              <p:tags r:id="rId21"/>
            </p:custDataLst>
          </p:nvPr>
        </p:nvSpPr>
        <p:spPr>
          <a:xfrm>
            <a:off x="7280364" y="3694468"/>
            <a:ext cx="1414952" cy="43372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>
            <p:custDataLst>
              <p:tags r:id="rId22"/>
            </p:custDataLst>
          </p:nvPr>
        </p:nvSpPr>
        <p:spPr>
          <a:xfrm>
            <a:off x="7319950" y="3719840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重发球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23"/>
            </p:custDataLst>
          </p:nvPr>
        </p:nvSpPr>
        <p:spPr>
          <a:xfrm>
            <a:off x="7990616" y="3305426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</a:t>
            </a:r>
            <a:r>
              <a:rPr kumimoji="0" lang="en-US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endParaRPr kumimoji="0" 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Oval 52"/>
          <p:cNvSpPr/>
          <p:nvPr>
            <p:custDataLst>
              <p:tags r:id="rId24"/>
            </p:custDataLst>
          </p:nvPr>
        </p:nvSpPr>
        <p:spPr>
          <a:xfrm>
            <a:off x="4862764" y="4405424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5B9BD5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Shape 2772"/>
          <p:cNvSpPr/>
          <p:nvPr>
            <p:custDataLst>
              <p:tags r:id="rId25"/>
            </p:custDataLst>
          </p:nvPr>
        </p:nvSpPr>
        <p:spPr>
          <a:xfrm>
            <a:off x="4207599" y="4598912"/>
            <a:ext cx="1414952" cy="433728"/>
          </a:xfrm>
          <a:prstGeom prst="roundRect">
            <a:avLst>
              <a:gd name="adj" fmla="val 50000"/>
            </a:avLst>
          </a:prstGeom>
          <a:solidFill>
            <a:srgbClr val="5B9BD5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>
            <p:custDataLst>
              <p:tags r:id="rId26"/>
            </p:custDataLst>
          </p:nvPr>
        </p:nvSpPr>
        <p:spPr>
          <a:xfrm>
            <a:off x="4247185" y="4634444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发球区和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接发球区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>
            <p:custDataLst>
              <p:tags r:id="rId27"/>
            </p:custDataLst>
          </p:nvPr>
        </p:nvSpPr>
        <p:spPr>
          <a:xfrm>
            <a:off x="4613051" y="4062143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07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Oval 62"/>
          <p:cNvSpPr/>
          <p:nvPr>
            <p:custDataLst>
              <p:tags r:id="rId28"/>
            </p:custDataLst>
          </p:nvPr>
        </p:nvSpPr>
        <p:spPr>
          <a:xfrm>
            <a:off x="6520835" y="2759657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A5A5A5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29"/>
            </p:custDataLst>
          </p:nvPr>
        </p:nvSpPr>
        <p:spPr>
          <a:xfrm>
            <a:off x="6271122" y="2401392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Oval 53"/>
          <p:cNvSpPr/>
          <p:nvPr>
            <p:custDataLst>
              <p:tags r:id="rId30"/>
            </p:custDataLst>
          </p:nvPr>
        </p:nvSpPr>
        <p:spPr>
          <a:xfrm>
            <a:off x="6520835" y="4405424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ED7D31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Shape 2772"/>
          <p:cNvSpPr/>
          <p:nvPr>
            <p:custDataLst>
              <p:tags r:id="rId31"/>
            </p:custDataLst>
          </p:nvPr>
        </p:nvSpPr>
        <p:spPr>
          <a:xfrm>
            <a:off x="5865670" y="4606120"/>
            <a:ext cx="1414952" cy="433728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>
            <p:custDataLst>
              <p:tags r:id="rId32"/>
            </p:custDataLst>
          </p:nvPr>
        </p:nvSpPr>
        <p:spPr>
          <a:xfrm>
            <a:off x="5905256" y="4631492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死球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33"/>
            </p:custDataLst>
          </p:nvPr>
        </p:nvSpPr>
        <p:spPr>
          <a:xfrm>
            <a:off x="6271122" y="4062143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06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Shape 2772"/>
          <p:cNvSpPr/>
          <p:nvPr>
            <p:custDataLst>
              <p:tags r:id="rId34"/>
            </p:custDataLst>
          </p:nvPr>
        </p:nvSpPr>
        <p:spPr>
          <a:xfrm>
            <a:off x="5865670" y="2950043"/>
            <a:ext cx="1414952" cy="433728"/>
          </a:xfrm>
          <a:prstGeom prst="roundRect">
            <a:avLst>
              <a:gd name="adj" fmla="val 50000"/>
            </a:avLst>
          </a:prstGeom>
          <a:solidFill>
            <a:srgbClr val="A5A5A5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35"/>
            </p:custDataLst>
          </p:nvPr>
        </p:nvSpPr>
        <p:spPr>
          <a:xfrm>
            <a:off x="5905256" y="2971810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违例</a:t>
            </a:r>
            <a:endParaRPr kumimoji="0" lang="zh-CN" altLang="en-US" sz="1400" b="1" i="0" u="none" strike="noStrike" kern="1200" cap="none" spc="3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370" y="85090"/>
            <a:ext cx="91992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现代轮滑项目介绍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8575" y="106108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轮滑运动的特点</a:t>
            </a:r>
            <a:endParaRPr lang="zh-CN" altLang="en-US" sz="20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Oval 61"/>
          <p:cNvSpPr/>
          <p:nvPr>
            <p:custDataLst>
              <p:tags r:id="rId36"/>
            </p:custDataLst>
          </p:nvPr>
        </p:nvSpPr>
        <p:spPr>
          <a:xfrm>
            <a:off x="6278179" y="3513831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70AD47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62"/>
          <p:cNvSpPr/>
          <p:nvPr>
            <p:custDataLst>
              <p:tags r:id="rId37"/>
            </p:custDataLst>
          </p:nvPr>
        </p:nvSpPr>
        <p:spPr>
          <a:xfrm>
            <a:off x="4863485" y="2762197"/>
            <a:ext cx="104622" cy="104622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A5A5A5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8"/>
            </p:custDataLst>
          </p:nvPr>
        </p:nvSpPr>
        <p:spPr>
          <a:xfrm>
            <a:off x="4613772" y="2403932"/>
            <a:ext cx="60404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Shape 2772"/>
          <p:cNvSpPr/>
          <p:nvPr>
            <p:custDataLst>
              <p:tags r:id="rId39"/>
            </p:custDataLst>
          </p:nvPr>
        </p:nvSpPr>
        <p:spPr>
          <a:xfrm>
            <a:off x="4208320" y="2952583"/>
            <a:ext cx="1414952" cy="433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0"/>
            </p:custDataLst>
          </p:nvPr>
        </p:nvSpPr>
        <p:spPr>
          <a:xfrm>
            <a:off x="4247906" y="2974350"/>
            <a:ext cx="1335780" cy="382986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健身性</a:t>
            </a:r>
            <a:endParaRPr kumimoji="0" lang="zh-CN" altLang="en-US" sz="1400" b="1" i="0" u="none" strike="noStrike" kern="1200" cap="none" spc="3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1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3030" y="4102735"/>
            <a:ext cx="2649855" cy="1957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9730" y="1721485"/>
            <a:ext cx="1900555" cy="2179955"/>
          </a:xfrm>
          <a:prstGeom prst="rect">
            <a:avLst/>
          </a:prstGeom>
        </p:spPr>
      </p:pic>
    </p:spTree>
    <p:custDataLst>
      <p:tags r:id="rId4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968375" y="2183765"/>
            <a:ext cx="6002020" cy="3102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（一）鞋身：</a:t>
            </a:r>
            <a:r>
              <a:rPr lang="zh-CN" altLang="en-US" sz="1600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轮滑鞋的外壳可以防止外力的冲击，具有保护脚部的作用。一般用有鞋扣的鞋身较方便穿脱；绑鞋带的会较贴脚，但穿脱较麻烦。</a:t>
            </a:r>
            <a:endParaRPr lang="zh-CN" altLang="en-US" sz="1600" spc="1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（二）底架</a:t>
            </a:r>
            <a:r>
              <a:rPr lang="zh-CN" altLang="en-US" sz="1600" b="1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altLang="en-US" sz="1600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底架为连接轮子及鞋壳之结构体。底架系统的坚韧性，是决定轮滑鞋寿命的一大因素。通常底架的设计都有不同的类型：有的较厚，有的较薄。</a:t>
            </a:r>
            <a:endParaRPr lang="zh-CN" altLang="en-US" sz="1600" spc="1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（三）轮子</a:t>
            </a:r>
            <a:r>
              <a:rPr lang="zh-CN" altLang="en-US" sz="1600" b="1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altLang="en-US" sz="1600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轮子必须是高弹性轮，绝不能是塑料轮子。最好选聚酯材料制成的，即胶轮，它适用于各种场地和状况。</a:t>
            </a:r>
            <a:endParaRPr lang="zh-CN" altLang="en-US" sz="1600" spc="1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轮滑装备介绍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8575" y="105029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轮滑鞋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26885" y="1596390"/>
            <a:ext cx="4696460" cy="427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1031240" y="2243455"/>
            <a:ext cx="5624830" cy="2371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zh-CN" altLang="en-US" sz="1600" b="1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（四）大小：</a:t>
            </a:r>
            <a:r>
              <a:rPr lang="zh-CN" altLang="en-US" sz="1600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除了注意鞋子的各部分质量以外，还要注意尺码。专家建议，就买平时穿的尺码，一定要自己穿过，绝对不能太大，只要不觉得紧不顶脚就可以了。</a:t>
            </a:r>
            <a:endParaRPr lang="zh-CN" altLang="en-US" sz="1600" spc="1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zh-CN" altLang="en-US" sz="1600" b="1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（五）专业级轮滑鞋和非专业轮滑鞋的区别：</a:t>
            </a:r>
            <a:r>
              <a:rPr lang="zh-CN" altLang="en-US" sz="1600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一是鞋底部的轮。二是鞋底中部是否有一个凹槽。三是鞋底的“梁”。四是鞋的重量。</a:t>
            </a:r>
            <a:endParaRPr lang="zh-CN" altLang="en-US" sz="1600" spc="1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轮滑装备介绍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84975" y="1565275"/>
            <a:ext cx="4696460" cy="427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0488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44950" y="4578985"/>
            <a:ext cx="1376680" cy="48260"/>
          </a:xfrm>
          <a:prstGeom prst="rect">
            <a:avLst/>
          </a:prstGeom>
          <a:solidFill>
            <a:srgbClr val="99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>
            <a:lvl1pPr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仿宋" panose="02010609060101010101" pitchFamily="49" charset="-122"/>
            </a:endParaRPr>
          </a:p>
        </p:txBody>
      </p:sp>
      <p:sp>
        <p:nvSpPr>
          <p:cNvPr id="20489" name="矩形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21630" y="4578985"/>
            <a:ext cx="1374775" cy="48260"/>
          </a:xfrm>
          <a:prstGeom prst="rect">
            <a:avLst/>
          </a:prstGeom>
          <a:solidFill>
            <a:srgbClr val="CB703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>
            <a:lvl1pPr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仿宋" panose="02010609060101010101" pitchFamily="49" charset="-122"/>
            </a:endParaRPr>
          </a:p>
        </p:txBody>
      </p:sp>
      <p:sp>
        <p:nvSpPr>
          <p:cNvPr id="20490" name="矩形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797040" y="4578985"/>
            <a:ext cx="1376045" cy="48260"/>
          </a:xfrm>
          <a:prstGeom prst="rect">
            <a:avLst/>
          </a:prstGeom>
          <a:solidFill>
            <a:srgbClr val="0099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>
            <a:lvl1pPr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713E1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378585" y="4861560"/>
            <a:ext cx="9434195" cy="1350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3175" indent="-3175" algn="ctr" eaLnBrk="1" hangingPunct="1">
              <a:lnSpc>
                <a:spcPct val="130000"/>
              </a:lnSpc>
              <a:spcBef>
                <a:spcPct val="20000"/>
              </a:spcBef>
              <a:buFontTx/>
              <a:buNone/>
              <a:defRPr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rgbClr val="713E1F"/>
                </a:solidFill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rgbClr val="713E1F"/>
                </a:solidFill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713E1F"/>
                </a:solidFill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713E1F"/>
                </a:solidFill>
                <a:ea typeface="黑体" panose="02010609060101010101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285750" lvl="1" algn="just" fontAlgn="auto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护具是最容易被忽视但又很重要的一项装备，包括头盔、护肘、护腕和护膝。很多人出于怕被认为娇气或者嫌麻烦的心理不愿戴护具，但几乎所有长期练习轮滑的人都认为，戴护具不仅能保护自己，还能保持良好的练习心态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0895" y="1026795"/>
            <a:ext cx="3849370" cy="29635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799840" y="409257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二、护具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9125" y="937260"/>
            <a:ext cx="3054350" cy="2901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轮滑装备介绍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8425" y="2007235"/>
            <a:ext cx="8036560" cy="2600960"/>
            <a:chOff x="6155" y="3161"/>
            <a:chExt cx="12656" cy="4096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7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61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spc="7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感谢阅读</a:t>
            </a:r>
            <a:endParaRPr lang="zh-CN" altLang="en-US" sz="6000" b="1" spc="7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6677660" y="2166620"/>
            <a:ext cx="1976755" cy="415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0070" y="2377440"/>
            <a:ext cx="1536065" cy="3782060"/>
          </a:xfrm>
          <a:prstGeom prst="rect">
            <a:avLst/>
          </a:prstGeom>
          <a:solidFill>
            <a:srgbClr val="29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5" t="75250" r="-251"/>
          <a:stretch>
            <a:fillRect/>
          </a:stretch>
        </p:blipFill>
        <p:spPr>
          <a:xfrm>
            <a:off x="-3810" y="-20955"/>
            <a:ext cx="12199620" cy="1697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7660" y="2166620"/>
            <a:ext cx="1977390" cy="4231640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pic>
        <p:nvPicPr>
          <p:cNvPr id="3075" name="图片 3" descr="4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43" t="8764" r="19349" b="6662"/>
          <a:stretch>
            <a:fillRect/>
          </a:stretch>
        </p:blipFill>
        <p:spPr>
          <a:xfrm>
            <a:off x="2253615" y="1786890"/>
            <a:ext cx="2708910" cy="4750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4"/>
          <p:cNvSpPr txBox="1"/>
          <p:nvPr/>
        </p:nvSpPr>
        <p:spPr>
          <a:xfrm>
            <a:off x="7297420" y="2564130"/>
            <a:ext cx="675005" cy="35953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32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新兴体育发展篇</a:t>
            </a:r>
            <a:endParaRPr lang="zh-CN" altLang="en-US" sz="3200" b="1" spc="5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3657" r="74066" b="-828"/>
          <a:stretch>
            <a:fillRect/>
          </a:stretch>
        </p:blipFill>
        <p:spPr>
          <a:xfrm>
            <a:off x="-1270" y="1420495"/>
            <a:ext cx="4898390" cy="4490085"/>
          </a:xfrm>
          <a:prstGeom prst="rect">
            <a:avLst/>
          </a:prstGeom>
        </p:spPr>
      </p:pic>
      <p:sp>
        <p:nvSpPr>
          <p:cNvPr id="4101" name="TextBox 6"/>
          <p:cNvSpPr/>
          <p:nvPr/>
        </p:nvSpPr>
        <p:spPr>
          <a:xfrm>
            <a:off x="5601335" y="1314768"/>
            <a:ext cx="4498975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第</a:t>
            </a:r>
            <a:r>
              <a:rPr lang="en-US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19</a:t>
            </a:r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章 </a:t>
            </a:r>
            <a:r>
              <a:rPr lang="zh-CN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  滑轮</a:t>
            </a:r>
            <a:endParaRPr lang="zh-CN" altLang="zh-CN" sz="4000" b="1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4099" name="矩形 4"/>
          <p:cNvSpPr/>
          <p:nvPr/>
        </p:nvSpPr>
        <p:spPr>
          <a:xfrm>
            <a:off x="9748838" y="346075"/>
            <a:ext cx="2003425" cy="848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目录页</a:t>
            </a: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400" b="1" i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CONTENTS PAGE</a:t>
            </a: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zh-CN" altLang="zh-CN" b="1" i="1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>
            <a:off x="5796742" y="232818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16" name="椭圆 15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MH_Number_1"/>
          <p:cNvSpPr txBox="1"/>
          <p:nvPr>
            <p:custDataLst>
              <p:tags r:id="rId2"/>
            </p:custDataLst>
          </p:nvPr>
        </p:nvSpPr>
        <p:spPr>
          <a:xfrm>
            <a:off x="5780423" y="235656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文本框 21"/>
          <p:cNvSpPr>
            <a:spLocks noChangeArrowheads="1"/>
          </p:cNvSpPr>
          <p:nvPr/>
        </p:nvSpPr>
        <p:spPr bwMode="auto">
          <a:xfrm>
            <a:off x="6463963" y="2292350"/>
            <a:ext cx="1732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滑轮</a:t>
            </a:r>
            <a:r>
              <a:rPr lang="zh-CN" altLang="en-US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运动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概述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 flipH="1">
            <a:off x="5794202" y="328004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22" name="椭圆 21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MH_Number_1"/>
          <p:cNvSpPr txBox="1"/>
          <p:nvPr>
            <p:custDataLst>
              <p:tags r:id="rId3"/>
            </p:custDataLst>
          </p:nvPr>
        </p:nvSpPr>
        <p:spPr>
          <a:xfrm>
            <a:off x="5797568" y="331096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>
            <a:off x="5793567" y="427636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27" name="椭圆 26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MH_Number_1"/>
          <p:cNvSpPr txBox="1"/>
          <p:nvPr>
            <p:custDataLst>
              <p:tags r:id="rId4"/>
            </p:custDataLst>
          </p:nvPr>
        </p:nvSpPr>
        <p:spPr>
          <a:xfrm>
            <a:off x="5796933" y="430728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9" name="文本框 21"/>
          <p:cNvSpPr>
            <a:spLocks noChangeArrowheads="1"/>
          </p:cNvSpPr>
          <p:nvPr/>
        </p:nvSpPr>
        <p:spPr bwMode="auto">
          <a:xfrm>
            <a:off x="6463963" y="3274695"/>
            <a:ext cx="33705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滑轮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基本技术教学理论与方法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0" name="文本框 21"/>
          <p:cNvSpPr>
            <a:spLocks noChangeArrowheads="1"/>
          </p:cNvSpPr>
          <p:nvPr/>
        </p:nvSpPr>
        <p:spPr bwMode="auto">
          <a:xfrm>
            <a:off x="6463665" y="4063365"/>
            <a:ext cx="370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 defTabSz="1218565">
              <a:defRPr/>
            </a:pP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现代滑轮项目介绍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 flipH="1">
            <a:off x="5805632" y="527902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48" name="椭圆 47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MH_Number_1"/>
          <p:cNvSpPr txBox="1"/>
          <p:nvPr>
            <p:custDataLst>
              <p:tags r:id="rId5"/>
            </p:custDataLst>
          </p:nvPr>
        </p:nvSpPr>
        <p:spPr>
          <a:xfrm>
            <a:off x="5808998" y="530994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文本框 21"/>
          <p:cNvSpPr>
            <a:spLocks noChangeArrowheads="1"/>
          </p:cNvSpPr>
          <p:nvPr/>
        </p:nvSpPr>
        <p:spPr bwMode="auto">
          <a:xfrm>
            <a:off x="6475393" y="5222875"/>
            <a:ext cx="17830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滑轮装备介绍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  <p:bldP spid="37" grpId="0"/>
      <p:bldP spid="39" grpId="0"/>
      <p:bldP spid="40" grpId="0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轮滑运动概述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801370" y="2240280"/>
            <a:ext cx="6435090" cy="3446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轮滑也叫“滚轴溜冰”“溜旱冰”，是穿着带轮子的鞋在坚实、平坦的地板或水磨石地上进行的运动。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轮滑运动是从滑冰运动过渡而来的。据有关资料记载，轮滑在18 世纪由一个不知名的荷兰人发明。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现代轮滑是由美国的詹姆斯·普利姆普顿于1863 年发明的。他用金属轮子代替木质轮子，他的发明推动了各国轮滑运动的发展。1892 年，国际轮滑联盟在瑞士成立，轮滑运动进一步向正规化、国际化的方向发展。以后，轮滑运动逐渐演化为花样轮滑、速度轮滑和滑轮冰球等几种不同形式的运动项目。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971550"/>
            <a:ext cx="40443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一、轮滑运动的起源和发展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9200" y="2016125"/>
            <a:ext cx="3830320" cy="3895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二、轮滑运动的分类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轮滑运动概述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4293235" y="1847215"/>
            <a:ext cx="7190740" cy="424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/>
          <a:lstStyle>
            <a:lvl1pPr marL="3175" indent="-3175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marL="3175" lvl="0" indent="0" algn="l" fontAlgn="auto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spc="1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（一）速度轮滑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720090" lvl="1" algn="just" fontAlgn="ctr">
              <a:lnSpc>
                <a:spcPct val="14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BatangChe" panose="02030609000101010101" charset="-127"/>
              <a:buChar char="◈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速度轮滑的比赛分为两种：一种是在一个椭圆形、呈盘子形状的场地上进行的比赛，称为场地速度轮滑比赛；另一种是在公路上进行的比赛，称为公路速度轮滑比赛。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720090" lvl="1" algn="just" fontAlgn="ctr">
              <a:lnSpc>
                <a:spcPct val="14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BatangChe" panose="02030609000101010101" charset="-127"/>
              <a:buChar char="◈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场地和公路速度轮滑正式比赛距离为：300 米、500 米、1000 米、1500 米、2000米、3000 米、5000 米、10000 米、15000 米、20000 米、21000 米、30000 米、42000 米、50000 米。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720090" lvl="1" algn="just" fontAlgn="ctr">
              <a:lnSpc>
                <a:spcPct val="14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BatangChe" panose="02030609000101010101" charset="-127"/>
              <a:buChar char="◈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场地比赛一般以300 米和500 米为短距离，均采用单人滑跑的方式，用秒表计时来决定名次；其他项目，采用先分组集体滑跑，淘汰部分以后再分组滑跑的预赛、复赛、决赛方式。公路比赛一般采用群体滑跑，人太多时按年龄分组或采用其他方式分组进行后群体滑跑。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64870" y="1751330"/>
            <a:ext cx="3427730" cy="4337050"/>
            <a:chOff x="1682" y="2758"/>
            <a:chExt cx="5398" cy="6830"/>
          </a:xfrm>
        </p:grpSpPr>
        <p:pic>
          <p:nvPicPr>
            <p:cNvPr id="10" name="Picture 2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t="26" b="26"/>
            <a:stretch>
              <a:fillRect/>
            </a:stretch>
          </p:blipFill>
          <p:spPr bwMode="auto">
            <a:xfrm>
              <a:off x="1682" y="2758"/>
              <a:ext cx="5399" cy="3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t="3237" b="3237"/>
            <a:stretch>
              <a:fillRect/>
            </a:stretch>
          </p:blipFill>
          <p:spPr bwMode="auto">
            <a:xfrm>
              <a:off x="1682" y="6272"/>
              <a:ext cx="5399" cy="3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 轮滑运动概述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740410" y="1024255"/>
            <a:ext cx="10800000" cy="2523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BatangChe" panose="02030609000101010101" charset="-127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（二）花样轮滑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500"/>
              </a:spcBef>
              <a:buFont typeface="BatangChe" panose="02030609000101010101" charset="-127"/>
              <a:buChar char="◈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有男、女单人滑、双人滑（一男一女）等。规定图形有17 类，共61 种滑法。根据运动员所做动作的准确性、难度、造型优美的程度来评分。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BatangChe" panose="02030609000101010101" charset="-127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（三）滑轮冰球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500"/>
              </a:spcBef>
              <a:buFont typeface="BatangChe" panose="02030609000101010101" charset="-127"/>
              <a:buChar char="◈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滑轮冰球的比赛规则、打法、裁判法及使用的器材与冰球类似。比赛双方各5 人上场竞技。所不同的是，全场共分两局进行，每局各20 分钟。两局中间，双方交换场地。滑轮冰球运动量大，场面精彩火爆，很受年轻人的喜爱。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714"/>
          <a:stretch>
            <a:fillRect/>
          </a:stretch>
        </p:blipFill>
        <p:spPr>
          <a:xfrm>
            <a:off x="1930400" y="3646805"/>
            <a:ext cx="3776345" cy="2477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465" y="3646805"/>
            <a:ext cx="3590925" cy="2512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824865" y="2601595"/>
            <a:ext cx="5802630" cy="2435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目的：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掌握轮滑的基本姿势。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两脚两腿并拢，两手在背后互握成蹲屈姿势。大小腿的夹角成110°，上体与地面的夹角为15°，小腿尽力前弓，头微抬起，眼视前方5 米处。每次下蹲要静蹲2 ～ 3秒再站起，站起后要挺胸。如此反复，一组练习5 个，最好做3 ～ 5 组。每组练习后，休息1 分钟，做放松走步练习。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一、轮滑基本姿势练习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735" y="1856105"/>
            <a:ext cx="4410075" cy="3762375"/>
          </a:xfrm>
          <a:prstGeom prst="rect">
            <a:avLst/>
          </a:prstGeom>
        </p:spPr>
      </p:pic>
      <p:sp>
        <p:nvSpPr>
          <p:cNvPr id="7" name="任意多边形: 形状 141"/>
          <p:cNvSpPr/>
          <p:nvPr>
            <p:custDataLst>
              <p:tags r:id="rId3"/>
            </p:custDataLst>
          </p:nvPr>
        </p:nvSpPr>
        <p:spPr>
          <a:xfrm>
            <a:off x="20955" y="617220"/>
            <a:ext cx="668020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6595" y="1599565"/>
            <a:ext cx="10800000" cy="1123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目的：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蹬冰方向和收腿方法。在蹲屈姿势的基础上，做左右脚轮流侧出和收腿的练习，脚侧出时脚内沿擦地，两脚平行，两脚尖在一条线上，侧出腿向后收到后位，大腿、小腿与脚各成90°，接着收回后位腿，至两脚并拢，换另一条腿重复上述动作。一组左右脚各做5 次，可做3 ～ 5 组。</a:t>
            </a: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二、蹬冰收腿练习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7235" y="3093720"/>
            <a:ext cx="6658610" cy="2924175"/>
          </a:xfrm>
          <a:prstGeom prst="rect">
            <a:avLst/>
          </a:prstGeom>
        </p:spPr>
      </p:pic>
      <p:sp>
        <p:nvSpPr>
          <p:cNvPr id="5" name="任意多边形: 形状 141"/>
          <p:cNvSpPr/>
          <p:nvPr>
            <p:custDataLst>
              <p:tags r:id="rId3"/>
            </p:custDataLst>
          </p:nvPr>
        </p:nvSpPr>
        <p:spPr>
          <a:xfrm>
            <a:off x="20955" y="617220"/>
            <a:ext cx="668020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141"/>
          <p:cNvSpPr/>
          <p:nvPr>
            <p:custDataLst>
              <p:tags r:id="rId1"/>
            </p:custDataLst>
          </p:nvPr>
        </p:nvSpPr>
        <p:spPr>
          <a:xfrm>
            <a:off x="20955" y="617220"/>
            <a:ext cx="668020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三、轮滑练习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轮滑基本技术教学理论与方法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696595" y="1599565"/>
            <a:ext cx="10800000" cy="1468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初学轮滑者一定要有耐心，请记住以下禁忌：滑行前不做准备活动，不戴护具，滑行后立即喝水。初学时一定要注意培养正确姿势：滑行时腰、膝、踝关节保持弯曲，降低身体重心，身体失去平衡时要向下蹲。以下是高手总结出的口诀，不妨看看：滑需团身，弯曲求稳，重心稍后，欲进先侧，先蹬后落，斜中求正，先倾后蹬，先蹬后落，胯部摆动，三点对齐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65" y="2903855"/>
            <a:ext cx="5030470" cy="3351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1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2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2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3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3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1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2"/>
  <p:tag name="KSO_WM_UNIT_USESOURCEFORMAT_APPLY" val="1"/>
  <p:tag name="KSO_WM_UNIT_DIAGRAM_SCHEMECOLOR_ID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2"/>
  <p:tag name="KSO_WM_UNIT_USESOURCEFORMAT_APPLY" val="1"/>
  <p:tag name="KSO_WM_UNIT_DIAGRAM_SCHEMECOLOR_ID" val="0"/>
</p:tagLst>
</file>

<file path=ppt/tags/tag2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2"/>
  <p:tag name="KSO_WM_UNIT_USESOURCEFORMAT_APPLY" val="1"/>
  <p:tag name="KSO_WM_UNIT_DIAGRAM_SCHEMECOLOR_ID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3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4"/>
  <p:tag name="KSO_WM_UNIT_USESOURCEFORMAT_APPLY" val="1"/>
  <p:tag name="KSO_WM_UNIT_DIAGRAM_SCHEMECOLOR_ID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3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4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3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4"/>
  <p:tag name="KSO_WM_UNIT_USESOURCEFORMAT_APPLY" val="1"/>
  <p:tag name="KSO_WM_UNIT_DIAGRAM_SCHEMECOLOR_ID" val="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1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2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3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30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1_1"/>
  <p:tag name="KSO_WM_UNIT_ID" val="diagram20188729_5*n_h_h_i*1_2_1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1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1_1"/>
  <p:tag name="KSO_WM_UNIT_ID" val="diagram20188729_5*n_h_h_a*1_2_1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32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2_1"/>
  <p:tag name="KSO_WM_UNIT_ID" val="diagram20188729_5*n_h_h_i*1_2_2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3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2_1"/>
  <p:tag name="KSO_WM_UNIT_ID" val="diagram20188729_5*n_h_h_a*1_2_2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34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3_2"/>
  <p:tag name="KSO_WM_UNIT_ID" val="diagram20188729_5*n_h_h_i*1_2_3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5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5_2"/>
  <p:tag name="KSO_WM_UNIT_ID" val="diagram20188729_5*n_h_h_i*1_2_5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6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5_1"/>
  <p:tag name="KSO_WM_UNIT_ID" val="diagram20188729_5*n_h_h_a*1_2_5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9"/>
  <p:tag name="KSO_WM_UNIT_TEXT_FILL_TYPE" val="1"/>
  <p:tag name="KSO_WM_UNIT_USESOURCEFORMAT_APPLY" val="1"/>
  <p:tag name="KSO_WM_UNIT_DIAGRAM_SCHEMECOLOR_ID" val="0"/>
</p:tagLst>
</file>

<file path=ppt/tags/tag37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3_1"/>
  <p:tag name="KSO_WM_UNIT_ID" val="diagram20188729_5*n_h_h_i*1_2_3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8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3_1"/>
  <p:tag name="KSO_WM_UNIT_ID" val="diagram20188729_5*n_h_h_a*1_2_3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39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4_1"/>
  <p:tag name="KSO_WM_UNIT_ID" val="diagram20188729_5*n_h_h_i*1_2_4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40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4_1"/>
  <p:tag name="KSO_WM_UNIT_ID" val="diagram20188729_5*n_h_h_a*1_2_4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41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5_1"/>
  <p:tag name="KSO_WM_UNIT_ID" val="diagram20188729_5*n_h_h_i*1_2_5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4958_1*i*1"/>
  <p:tag name="KSO_WM_TEMPLATE_CATEGORY" val="crop"/>
  <p:tag name="KSO_WM_TEMPLATE_INDEX" val="20194958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563321"/>
  <p:tag name="KSO_WM_UNIT_TYPE" val="ζ_h_d"/>
  <p:tag name="KSO_WM_UNIT_INDEX" val="1_1_1"/>
  <p:tag name="KSO_WM_UNIT_ID" val="crop20194958_1*ζ_h_d*1_1_1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405.1"/>
  <p:tag name="KSO_WM_CREATIVE_CROP_ORG_TOP" val="163.25"/>
  <p:tag name="KSO_WM_CREATIVE_CROP_ORG_WIDTH" val="462.3"/>
  <p:tag name="KSO_WM_CREATIVE_CROP_ORG_HEIGHT" val="308.25"/>
  <p:tag name="KSO_WM_CREATIVE_CROP_SHAPE_LEFT" val="405.1"/>
  <p:tag name="KSO_WM_CREATIVE_CROP_SHAPE_TOP" val="172.4"/>
  <p:tag name="KSO_WM_CREATIVE_CROP_SHAPE_WIDTH" val="372.15"/>
  <p:tag name="KSO_WM_CREATIVE_CROP_SHAPE_HEIGHT" val="40.05"/>
</p:tagLst>
</file>

<file path=ppt/tags/tag44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563321"/>
  <p:tag name="KSO_WM_UNIT_TYPE" val="ζ_h_d"/>
  <p:tag name="KSO_WM_UNIT_INDEX" val="1_1_2"/>
  <p:tag name="KSO_WM_UNIT_ID" val="crop20194958_1*ζ_h_d*1_1_2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405.1"/>
  <p:tag name="KSO_WM_CREATIVE_CROP_ORG_TOP" val="163.25"/>
  <p:tag name="KSO_WM_CREATIVE_CROP_ORG_WIDTH" val="462.3"/>
  <p:tag name="KSO_WM_CREATIVE_CROP_ORG_HEIGHT" val="308.25"/>
  <p:tag name="KSO_WM_CREATIVE_CROP_SHAPE_LEFT" val="495.25"/>
  <p:tag name="KSO_WM_CREATIVE_CROP_SHAPE_TOP" val="214.6"/>
  <p:tag name="KSO_WM_CREATIVE_CROP_SHAPE_WIDTH" val="372.15"/>
  <p:tag name="KSO_WM_CREATIVE_CROP_SHAPE_HEIGHT" val="40.05"/>
</p:tagLst>
</file>

<file path=ppt/tags/tag45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563321"/>
  <p:tag name="KSO_WM_UNIT_TYPE" val="ζ_h_d"/>
  <p:tag name="KSO_WM_UNIT_INDEX" val="1_1_3"/>
  <p:tag name="KSO_WM_UNIT_ID" val="crop20194958_1*ζ_h_d*1_1_3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405.1"/>
  <p:tag name="KSO_WM_CREATIVE_CROP_ORG_TOP" val="163.25"/>
  <p:tag name="KSO_WM_CREATIVE_CROP_ORG_WIDTH" val="462.3"/>
  <p:tag name="KSO_WM_CREATIVE_CROP_ORG_HEIGHT" val="308.25"/>
  <p:tag name="KSO_WM_CREATIVE_CROP_SHAPE_LEFT" val="428.55"/>
  <p:tag name="KSO_WM_CREATIVE_CROP_SHAPE_TOP" val="256.75"/>
  <p:tag name="KSO_WM_CREATIVE_CROP_SHAPE_WIDTH" val="372.15"/>
  <p:tag name="KSO_WM_CREATIVE_CROP_SHAPE_HEIGHT" val="40.05"/>
</p:tagLst>
</file>

<file path=ppt/tags/tag46.xml><?xml version="1.0" encoding="utf-8"?>
<p:tagLst xmlns:p="http://schemas.openxmlformats.org/presentationml/2006/main">
  <p:tag name="PA" val="v5.2.2"/>
  <p:tag name="PICTUREFILLRANGE" val="3cd313ed-37b2-48bd-b6c5-aa9984bc0d5d"/>
  <p:tag name="KSO_WM_UNIT_VALUE" val="370*2081"/>
  <p:tag name="KSO_WM_UNIT_HIGHLIGHT" val="0"/>
  <p:tag name="KSO_WM_UNIT_COMPATIBLE" val="0"/>
  <p:tag name="KSO_WM_UNIT_DIAGRAM_ISNUMVISUAL" val="0"/>
  <p:tag name="KSO_WM_UNIT_DIAGRAM_ISREFERUNIT" val="0"/>
  <p:tag name="KSO_WM_DIAGRAM_GROUP_CODE" val="1529563321"/>
  <p:tag name="KSO_WM_UNIT_TYPE" val="ζ_h_d"/>
  <p:tag name="KSO_WM_UNIT_INDEX" val="1_1_4"/>
  <p:tag name="KSO_WM_UNIT_ID" val="crop20194958_1*ζ_h_d*1_1_4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405.1"/>
  <p:tag name="KSO_WM_CREATIVE_CROP_ORG_TOP" val="163.25"/>
  <p:tag name="KSO_WM_CREATIVE_CROP_ORG_WIDTH" val="462.3"/>
  <p:tag name="KSO_WM_CREATIVE_CROP_ORG_HEIGHT" val="308.25"/>
  <p:tag name="KSO_WM_CREATIVE_CROP_SHAPE_LEFT" val="405.1"/>
  <p:tag name="KSO_WM_CREATIVE_CROP_SHAPE_TOP" val="298.95"/>
  <p:tag name="KSO_WM_CREATIVE_CROP_SHAPE_WIDTH" val="443.55"/>
  <p:tag name="KSO_WM_CREATIVE_CROP_SHAPE_HEIGHT" val="78.95"/>
</p:tagLst>
</file>

<file path=ppt/tags/tag47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563321"/>
  <p:tag name="KSO_WM_UNIT_TYPE" val="ζ_h_d"/>
  <p:tag name="KSO_WM_UNIT_INDEX" val="1_1_5"/>
  <p:tag name="KSO_WM_UNIT_ID" val="crop20194958_1*ζ_h_d*1_1_5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405.1"/>
  <p:tag name="KSO_WM_CREATIVE_CROP_ORG_TOP" val="163.25"/>
  <p:tag name="KSO_WM_CREATIVE_CROP_ORG_WIDTH" val="462.3"/>
  <p:tag name="KSO_WM_CREATIVE_CROP_ORG_HEIGHT" val="308.25"/>
  <p:tag name="KSO_WM_CREATIVE_CROP_SHAPE_LEFT" val="405.1"/>
  <p:tag name="KSO_WM_CREATIVE_CROP_SHAPE_TOP" val="380.1"/>
  <p:tag name="KSO_WM_CREATIVE_CROP_SHAPE_WIDTH" val="372.15"/>
  <p:tag name="KSO_WM_CREATIVE_CROP_SHAPE_HEIGHT" val="40.05"/>
</p:tagLst>
</file>

<file path=ppt/tags/tag48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563321"/>
  <p:tag name="KSO_WM_UNIT_TYPE" val="ζ_h_d"/>
  <p:tag name="KSO_WM_UNIT_INDEX" val="1_1_6"/>
  <p:tag name="KSO_WM_UNIT_ID" val="crop20194958_1*ζ_h_d*1_1_6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405.1"/>
  <p:tag name="KSO_WM_CREATIVE_CROP_ORG_TOP" val="163.25"/>
  <p:tag name="KSO_WM_CREATIVE_CROP_ORG_WIDTH" val="462.3"/>
  <p:tag name="KSO_WM_CREATIVE_CROP_ORG_HEIGHT" val="308.25"/>
  <p:tag name="KSO_WM_CREATIVE_CROP_SHAPE_LEFT" val="480.35"/>
  <p:tag name="KSO_WM_CREATIVE_CROP_SHAPE_TOP" val="422.3"/>
  <p:tag name="KSO_WM_CREATIVE_CROP_SHAPE_WIDTH" val="372.15"/>
  <p:tag name="KSO_WM_CREATIVE_CROP_SHAPE_HEIGHT" val="40.05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199387_1*m_i*1_3"/>
  <p:tag name="KSO_WM_TEMPLATE_CATEGORY" val="diagram"/>
  <p:tag name="KSO_WM_TEMPLATE_INDEX" val="2019938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5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199387_1*m_i*1_2"/>
  <p:tag name="KSO_WM_TEMPLATE_CATEGORY" val="diagram"/>
  <p:tag name="KSO_WM_TEMPLATE_INDEX" val="2019938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199387_1*m_i*1_1"/>
  <p:tag name="KSO_WM_TEMPLATE_CATEGORY" val="diagram"/>
  <p:tag name="KSO_WM_TEMPLATE_INDEX" val="2019938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387_1*m_h_i*1_1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9387_1*m_h_i*1_1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54.xml><?xml version="1.0" encoding="utf-8"?>
<p:tagLst xmlns:p="http://schemas.openxmlformats.org/presentationml/2006/main">
  <p:tag name="KSO_WM_UNIT_ISCONTENTSTITLE" val="0"/>
  <p:tag name="KSO_WM_UNIT_PRESET_TEXT" val="嘉宾进场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9387_1*m_h_f*1_1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9387_1*m_h_i*1_1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8_1"/>
  <p:tag name="KSO_WM_UNIT_ID" val="diagram20199387_1*m_h_i*1_8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USESOURCEFORMAT_APPLY" val="1"/>
  <p:tag name="KSO_WM_UNIT_DIAGRAM_SCHEMECOLOR_ID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8_2"/>
  <p:tag name="KSO_WM_UNIT_ID" val="diagram20199387_1*m_h_i*1_8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58.xml><?xml version="1.0" encoding="utf-8"?>
<p:tagLst xmlns:p="http://schemas.openxmlformats.org/presentationml/2006/main">
  <p:tag name="KSO_WM_UNIT_ISCONTENTSTITLE" val="0"/>
  <p:tag name="KSO_WM_UNIT_PRESET_TEXT" val="现场合照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8_1"/>
  <p:tag name="KSO_WM_UNIT_ID" val="diagram20199387_1*m_h_f*1_8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8_3"/>
  <p:tag name="KSO_WM_UNIT_ID" val="diagram20199387_1*m_h_i*1_8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6.xml><?xml version="1.0" encoding="utf-8"?>
<p:tagLst xmlns:p="http://schemas.openxmlformats.org/presentationml/2006/main">
  <p:tag name="KSO_WM_TEMPLATE_CATEGORY" val="diagram"/>
  <p:tag name="KSO_WM_TEMPLATE_INDEX" val="20182561"/>
  <p:tag name="KSO_WM_TAG_VERSION" val="1.0"/>
  <p:tag name="KSO_WM_BEAUTIFY_FLAG" val="#wm#"/>
  <p:tag name="KSO_WM_UNIT_TYPE" val="f"/>
  <p:tag name="KSO_WM_UNIT_INDEX" val="1"/>
  <p:tag name="KSO_WM_UNIT_ID" val="diagram20182561_1*f*1"/>
  <p:tag name="KSO_WM_UNIT_CLEAR" val="1"/>
  <p:tag name="KSO_WM_UNIT_LAYERLEVEL" val="1"/>
  <p:tag name="KSO_WM_UNIT_VALUE" val="336"/>
  <p:tag name="KSO_WM_UNIT_HIGHLIGHT" val="0"/>
  <p:tag name="KSO_WM_UNIT_COMPATIBLE" val="0"/>
  <p:tag name="KSO_WM_UNIT_PRESET_TEXT_INDEX" val="2"/>
  <p:tag name="KSO_WM_UNIT_PRESET_TEXT_LEN" val="40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387_1*m_h_i*1_2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9"/>
  <p:tag name="KSO_WM_UNIT_LINE_FILL_TYPE" val="2"/>
  <p:tag name="KSO_WM_UNIT_USESOURCEFORMAT_APPLY" val="1"/>
  <p:tag name="KSO_WM_UNIT_DIAGRAM_SCHEMECOLOR_ID" val="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9387_1*m_h_i*1_2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62.xml><?xml version="1.0" encoding="utf-8"?>
<p:tagLst xmlns:p="http://schemas.openxmlformats.org/presentationml/2006/main">
  <p:tag name="KSO_WM_UNIT_ISCONTENTSTITLE" val="0"/>
  <p:tag name="KSO_WM_UNIT_PRESET_TEXT" val="平面拍摄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9387_1*m_h_f*1_2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9387_1*m_h_i*1_2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7_1"/>
  <p:tag name="KSO_WM_UNIT_ID" val="diagram20199387_1*m_h_i*1_7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0"/>
  <p:tag name="KSO_WM_UNIT_LINE_FILL_TYPE" val="2"/>
  <p:tag name="KSO_WM_UNIT_USESOURCEFORMAT_APPLY" val="1"/>
  <p:tag name="KSO_WM_UNIT_DIAGRAM_SCHEMECOLOR_ID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7_2"/>
  <p:tag name="KSO_WM_UNIT_ID" val="diagram20199387_1*m_h_i*1_7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USESOURCEFORMAT_APPLY" val="1"/>
  <p:tag name="KSO_WM_UNIT_DIAGRAM_SCHEMECOLOR_ID" val="0"/>
</p:tagLst>
</file>

<file path=ppt/tags/tag66.xml><?xml version="1.0" encoding="utf-8"?>
<p:tagLst xmlns:p="http://schemas.openxmlformats.org/presentationml/2006/main">
  <p:tag name="KSO_WM_UNIT_ISCONTENTSTITLE" val="0"/>
  <p:tag name="KSO_WM_UNIT_PRESET_TEXT" val="现场致辞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7_1"/>
  <p:tag name="KSO_WM_UNIT_ID" val="diagram20199387_1*m_h_f*1_7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7_3"/>
  <p:tag name="KSO_WM_UNIT_ID" val="diagram20199387_1*m_h_i*1_7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DIAGRAM_GROUP_CODE" val="m1-1"/>
  <p:tag name="KSO_WM_UNIT_USESOURCEFORMAT_APPLY" val="1"/>
  <p:tag name="KSO_WM_UNIT_DIAGRAM_SCHEMECOLOR_ID" val="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9387_1*m_h_i*1_3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0"/>
  <p:tag name="KSO_WM_UNIT_LINE_FILL_TYPE" val="2"/>
  <p:tag name="KSO_WM_UNIT_USESOURCEFORMAT_APPLY" val="1"/>
  <p:tag name="KSO_WM_UNIT_DIAGRAM_SCHEMECOLOR_ID" val="0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9387_1*m_h_i*1_3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USESOURCEFORMAT_APPLY" val="1"/>
  <p:tag name="KSO_WM_UNIT_DIAGRAM_SCHEMECOLOR_ID" val="0"/>
</p:tagLst>
</file>

<file path=ppt/tags/tag7.xml><?xml version="1.0" encoding="utf-8"?>
<p:tagLst xmlns:p="http://schemas.openxmlformats.org/presentationml/2006/main">
  <p:tag name="KSO_WM_TEMPLATE_CATEGORY" val="diagram"/>
  <p:tag name="KSO_WM_TEMPLATE_INDEX" val="20182561"/>
  <p:tag name="KSO_WM_TAG_VERSION" val="1.0"/>
  <p:tag name="KSO_WM_BEAUTIFY_FLAG" val="#wm#"/>
  <p:tag name="KSO_WM_UNIT_TYPE" val="d"/>
  <p:tag name="KSO_WM_UNIT_INDEX" val="1"/>
  <p:tag name="KSO_WM_UNIT_ID" val="diagram20182561_1*d*1"/>
  <p:tag name="KSO_WM_UNIT_CLEAR" val="0"/>
  <p:tag name="KSO_WM_UNIT_LAYERLEVEL" val="1"/>
  <p:tag name="KSO_WM_UNIT_VALUE" val="694*1041"/>
  <p:tag name="KSO_WM_UNIT_HIGHLIGHT" val="0"/>
  <p:tag name="KSO_WM_UNIT_COMPATIBLE" val="0"/>
</p:tagLst>
</file>

<file path=ppt/tags/tag70.xml><?xml version="1.0" encoding="utf-8"?>
<p:tagLst xmlns:p="http://schemas.openxmlformats.org/presentationml/2006/main">
  <p:tag name="KSO_WM_UNIT_ISCONTENTSTITLE" val="0"/>
  <p:tag name="KSO_WM_UNIT_PRESET_TEXT" val="现场介绍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9387_1*m_h_f*1_3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9387_1*m_h_i*1_3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3"/>
  <p:tag name="KSO_WM_UNIT_ID" val="diagram20199387_1*m_h_i*1_6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9"/>
  <p:tag name="KSO_WM_UNIT_LINE_FILL_TYPE" val="2"/>
  <p:tag name="KSO_WM_UNIT_USESOURCEFORMAT_APPLY" val="1"/>
  <p:tag name="KSO_WM_UNIT_DIAGRAM_SCHEMECOLOR_ID" val="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2"/>
  <p:tag name="KSO_WM_UNIT_ID" val="diagram20199387_1*m_h_i*1_6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74.xml><?xml version="1.0" encoding="utf-8"?>
<p:tagLst xmlns:p="http://schemas.openxmlformats.org/presentationml/2006/main">
  <p:tag name="KSO_WM_UNIT_ISCONTENTSTITLE" val="0"/>
  <p:tag name="KSO_WM_UNIT_PRESET_TEXT" val="现场颁奖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6_1"/>
  <p:tag name="KSO_WM_UNIT_ID" val="diagram20199387_1*m_h_f*1_6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1"/>
  <p:tag name="KSO_WM_UNIT_ID" val="diagram20199387_1*m_h_i*1_6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9387_1*m_h_i*1_4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USESOURCEFORMAT_APPLY" val="1"/>
  <p:tag name="KSO_WM_UNIT_DIAGRAM_SCHEMECOLOR_ID" val="0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99387_1*m_h_i*1_4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20199387_1*m_h_i*1_5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20199387_1*m_h_i*1_5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8.xml><?xml version="1.0" encoding="utf-8"?>
<p:tagLst xmlns:p="http://schemas.openxmlformats.org/presentationml/2006/main">
  <p:tag name="KSO_WM_TEMPLATE_CATEGORY" val="diagram"/>
  <p:tag name="KSO_WM_TEMPLATE_INDEX" val="20182561"/>
  <p:tag name="KSO_WM_TAG_VERSION" val="1.0"/>
  <p:tag name="KSO_WM_BEAUTIFY_FLAG" val="#wm#"/>
  <p:tag name="KSO_WM_UNIT_TYPE" val="d"/>
  <p:tag name="KSO_WM_UNIT_INDEX" val="2"/>
  <p:tag name="KSO_WM_UNIT_ID" val="diagram20182561_1*d*2"/>
  <p:tag name="KSO_WM_UNIT_CLEAR" val="0"/>
  <p:tag name="KSO_WM_UNIT_LAYERLEVEL" val="1"/>
  <p:tag name="KSO_WM_UNIT_VALUE" val="694*1041"/>
  <p:tag name="KSO_WM_UNIT_HIGHLIGHT" val="0"/>
  <p:tag name="KSO_WM_UNIT_COMPATIBLE" val="0"/>
</p:tagLst>
</file>

<file path=ppt/tags/tag80.xml><?xml version="1.0" encoding="utf-8"?>
<p:tagLst xmlns:p="http://schemas.openxmlformats.org/presentationml/2006/main">
  <p:tag name="KSO_WM_UNIT_ISCONTENTSTITLE" val="0"/>
  <p:tag name="KSO_WM_UNIT_PRESET_TEXT" val="现场表演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5_1"/>
  <p:tag name="KSO_WM_UNIT_ID" val="diagram20199387_1*m_h_f*1_5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3"/>
  <p:tag name="KSO_WM_UNIT_ID" val="diagram20199387_1*m_h_i*1_5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99387_1*m_h_i*1_4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83.xml><?xml version="1.0" encoding="utf-8"?>
<p:tagLst xmlns:p="http://schemas.openxmlformats.org/presentationml/2006/main">
  <p:tag name="KSO_WM_UNIT_ISCONTENTSTITLE" val="0"/>
  <p:tag name="KSO_WM_UNIT_PRESET_TEXT" val="选手走秀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199387_1*m_h_f*1_4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9387_1*m_h_i*1_3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0"/>
  <p:tag name="KSO_WM_UNIT_LINE_FILL_TYPE" val="2"/>
  <p:tag name="KSO_WM_UNIT_USESOURCEFORMAT_APPLY" val="1"/>
  <p:tag name="KSO_WM_UNIT_DIAGRAM_SCHEMECOLOR_ID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9387_1*m_h_i*1_4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USESOURCEFORMAT_APPLY" val="1"/>
  <p:tag name="KSO_WM_UNIT_DIAGRAM_SCHEMECOLOR_ID" val="0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99387_1*m_h_i*1_4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99387_1*m_h_i*1_4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88.xml><?xml version="1.0" encoding="utf-8"?>
<p:tagLst xmlns:p="http://schemas.openxmlformats.org/presentationml/2006/main">
  <p:tag name="KSO_WM_UNIT_ISCONTENTSTITLE" val="0"/>
  <p:tag name="KSO_WM_UNIT_PRESET_TEXT" val="选手走秀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199387_1*m_h_f*1_4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89.xml><?xml version="1.0" encoding="utf-8"?>
<p:tagLst xmlns:p="http://schemas.openxmlformats.org/presentationml/2006/main">
  <p:tag name="KSO_WM_BEAUTIFY_FLAG" val="#wm#"/>
  <p:tag name="KSO_WM_TEMPLATE_CATEGORY" val="diagram"/>
  <p:tag name="KSO_WM_TEMPLATE_INDEX" val="20199387"/>
  <p:tag name="KSO_WM_SLIDE_ID" val="diagram20199387_1"/>
  <p:tag name="KSO_WM_TEMPLATE_SUBCATEGORY" val="0"/>
  <p:tag name="KSO_WM_SLIDE_ITEM_CNT" val="8"/>
  <p:tag name="KSO_WM_SLIDE_INDEX" val="1"/>
  <p:tag name="KSO_WM_DIAGRAM_GROUP_CODE" val="m1-1"/>
  <p:tag name="KSO_WM_SLIDE_DIAGTYPE" val="m"/>
  <p:tag name="KSO_WM_TAG_VERSION" val="1.0"/>
  <p:tag name="KSO_WM_SLIDE_LAYOUT" val="a_d_h_m"/>
  <p:tag name="KSO_WM_SLIDE_LAYOUT_CNT" val="1_2_1_1"/>
  <p:tag name="KSO_WM_SLIDE_TYPE" val="text"/>
  <p:tag name="KSO_WM_SLIDE_SUBTYPE" val="diag"/>
  <p:tag name="KSO_WM_SLIDE_SIZE" val="545.892*339.505"/>
  <p:tag name="KSO_WM_SLIDE_POSITION" val="51.2754*134.28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564_1*i*6"/>
  <p:tag name="KSO_WM_TEMPLATE_CATEGORY" val="diagram"/>
  <p:tag name="KSO_WM_TEMPLATE_INDEX" val="20182564"/>
  <p:tag name="KSO_WM_UNIT_INDEX" val="6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564_1*i*7"/>
  <p:tag name="KSO_WM_TEMPLATE_CATEGORY" val="diagram"/>
  <p:tag name="KSO_WM_TEMPLATE_INDEX" val="20182564"/>
  <p:tag name="KSO_WM_UNIT_INDEX" val="7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564_1*i*8"/>
  <p:tag name="KSO_WM_TEMPLATE_CATEGORY" val="diagram"/>
  <p:tag name="KSO_WM_TEMPLATE_INDEX" val="20182564"/>
  <p:tag name="KSO_WM_UNIT_INDEX" val="8"/>
</p:tagLst>
</file>

<file path=ppt/tags/tag93.xml><?xml version="1.0" encoding="utf-8"?>
<p:tagLst xmlns:p="http://schemas.openxmlformats.org/presentationml/2006/main">
  <p:tag name="KSO_WM_TEMPLATE_CATEGORY" val="diagram"/>
  <p:tag name="KSO_WM_TEMPLATE_INDEX" val="20182564"/>
  <p:tag name="KSO_WM_TAG_VERSION" val="1.0"/>
  <p:tag name="KSO_WM_BEAUTIFY_FLAG" val="#wm#"/>
  <p:tag name="KSO_WM_UNIT_TYPE" val="f"/>
  <p:tag name="KSO_WM_UNIT_INDEX" val="1"/>
  <p:tag name="KSO_WM_UNIT_CLEAR" val="1"/>
  <p:tag name="KSO_WM_UNIT_LAYERLEVEL" val="1"/>
  <p:tag name="KSO_WM_UNIT_VALUE" val="200"/>
  <p:tag name="KSO_WM_UNIT_HIGHLIGHT" val="0"/>
  <p:tag name="KSO_WM_UNIT_COMPATIBLE" val="0"/>
  <p:tag name="KSO_WM_UNIT_ID" val="diagram20182564_1*f*1"/>
  <p:tag name="KSO_WM_UNIT_PRESET_TEXT_INDEX" val="6"/>
  <p:tag name="KSO_WM_UNIT_PRESET_TEXT_LEN" val="50"/>
</p:tagLst>
</file>

<file path=ppt/tags/tag94.xml><?xml version="1.0" encoding="utf-8"?>
<p:tagLst xmlns:p="http://schemas.openxmlformats.org/presentationml/2006/main">
  <p:tag name="ISPRING_PRESENTATION_TITLE" val="6-0316-3运动体育竞技PPT模板"/>
</p:tagLst>
</file>

<file path=ppt/theme/theme1.xml><?xml version="1.0" encoding="utf-8"?>
<a:theme xmlns:a="http://schemas.openxmlformats.org/drawingml/2006/main" name="AAAAAAAAAAAA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tf2q52n">
      <a:majorFont>
        <a:latin typeface="Source Han Serif SC"/>
        <a:ea typeface="Source Han Serif SC"/>
        <a:cs typeface=""/>
      </a:majorFont>
      <a:minorFont>
        <a:latin typeface="Source Han Serif SC"/>
        <a:ea typeface="Source Han Serif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2584</Words>
  <Application>WPS 演示</Application>
  <PresentationFormat>宽屏</PresentationFormat>
  <Paragraphs>199</Paragraphs>
  <Slides>19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Arial</vt:lpstr>
      <vt:lpstr>宋体</vt:lpstr>
      <vt:lpstr>Wingdings</vt:lpstr>
      <vt:lpstr>Lato Regular</vt:lpstr>
      <vt:lpstr>Lato Hairline</vt:lpstr>
      <vt:lpstr>Lato Light</vt:lpstr>
      <vt:lpstr>Source Han Serif SC</vt:lpstr>
      <vt:lpstr>微软雅黑</vt:lpstr>
      <vt:lpstr>Impact</vt:lpstr>
      <vt:lpstr>Calibri</vt:lpstr>
      <vt:lpstr>Wingdings</vt:lpstr>
      <vt:lpstr>Arial Unicode MS</vt:lpstr>
      <vt:lpstr>等线</vt:lpstr>
      <vt:lpstr>华康俪金黑W8(P)</vt:lpstr>
      <vt:lpstr>Source Han Serif SC</vt:lpstr>
      <vt:lpstr>華康圓體 Std W5</vt:lpstr>
      <vt:lpstr>黑体</vt:lpstr>
      <vt:lpstr>BatangChe</vt:lpstr>
      <vt:lpstr>Open Sans</vt:lpstr>
      <vt:lpstr>Segoe Print</vt:lpstr>
      <vt:lpstr>仿宋</vt:lpstr>
      <vt:lpstr>汉仪细秀体简 L</vt:lpstr>
      <vt:lpstr>AAAAAAAAAAAA）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6-0316-3运动体育竞技PPT模板</dc:title>
  <dc:creator>敬东 潘</dc:creator>
  <cp:lastModifiedBy>wxl</cp:lastModifiedBy>
  <cp:revision>28</cp:revision>
  <dcterms:created xsi:type="dcterms:W3CDTF">2019-03-14T05:34:00Z</dcterms:created>
  <dcterms:modified xsi:type="dcterms:W3CDTF">2019-08-20T06:45:43Z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