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94" r:id="rId8"/>
    <p:sldId id="8826" r:id="rId9"/>
    <p:sldId id="8829" r:id="rId10"/>
    <p:sldId id="8828" r:id="rId11"/>
    <p:sldId id="8803" r:id="rId12"/>
    <p:sldId id="8832" r:id="rId13"/>
    <p:sldId id="8833" r:id="rId14"/>
    <p:sldId id="8805" r:id="rId15"/>
    <p:sldId id="8837" r:id="rId16"/>
    <p:sldId id="8834" r:id="rId17"/>
    <p:sldId id="8836" r:id="rId18"/>
    <p:sldId id="8806" r:id="rId19"/>
    <p:sldId id="8807" r:id="rId20"/>
    <p:sldId id="8809" r:id="rId21"/>
    <p:sldId id="8808" r:id="rId22"/>
    <p:sldId id="8810" r:id="rId23"/>
    <p:sldId id="8811" r:id="rId24"/>
    <p:sldId id="8858" r:id="rId25"/>
    <p:sldId id="8859" r:id="rId26"/>
    <p:sldId id="8861" r:id="rId27"/>
    <p:sldId id="8812" r:id="rId28"/>
    <p:sldId id="8862" r:id="rId29"/>
    <p:sldId id="8863" r:id="rId30"/>
    <p:sldId id="8864" r:id="rId31"/>
    <p:sldId id="8865" r:id="rId32"/>
    <p:sldId id="8866" r:id="rId33"/>
    <p:sldId id="8867" r:id="rId34"/>
    <p:sldId id="8813" r:id="rId35"/>
    <p:sldId id="8870" r:id="rId36"/>
    <p:sldId id="8756" r:id="rId37"/>
    <p:sldId id="8871" r:id="rId38"/>
    <p:sldId id="8814" r:id="rId39"/>
    <p:sldId id="8815" r:id="rId40"/>
    <p:sldId id="8817" r:id="rId41"/>
    <p:sldId id="8701"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BAD"/>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48.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0.xml"/><Relationship Id="rId7" Type="http://schemas.openxmlformats.org/officeDocument/2006/relationships/image" Target="../media/image20.png"/><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0" Type="http://schemas.openxmlformats.org/officeDocument/2006/relationships/notesSlide" Target="../notesSlides/notesSlide1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0" Type="http://schemas.openxmlformats.org/officeDocument/2006/relationships/notesSlide" Target="../notesSlides/notesSlide17.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notesSlide" Target="../notesSlides/notesSlide2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50.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7.xml"/><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0" Type="http://schemas.openxmlformats.org/officeDocument/2006/relationships/notesSlide" Target="../notesSlides/notesSlide30.xml"/><Relationship Id="rId1" Type="http://schemas.openxmlformats.org/officeDocument/2006/relationships/tags" Target="../tags/tag53.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tags" Target="../tags/tag58.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1.png"/><Relationship Id="rId1" Type="http://schemas.openxmlformats.org/officeDocument/2006/relationships/tags" Target="../tags/tag59.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7.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7.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image" Target="../media/image37.png"/><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37.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0" Type="http://schemas.openxmlformats.org/officeDocument/2006/relationships/notesSlide" Target="../notesSlides/notesSlide36.xml"/><Relationship Id="rId7" Type="http://schemas.openxmlformats.org/officeDocument/2006/relationships/tags" Target="../tags/tag79.xml"/><Relationship Id="rId69" Type="http://schemas.openxmlformats.org/officeDocument/2006/relationships/slideLayout" Target="../slideLayouts/slideLayout7.xml"/><Relationship Id="rId68" Type="http://schemas.openxmlformats.org/officeDocument/2006/relationships/tags" Target="../tags/tag140.xml"/><Relationship Id="rId67" Type="http://schemas.openxmlformats.org/officeDocument/2006/relationships/tags" Target="../tags/tag139.xml"/><Relationship Id="rId66" Type="http://schemas.openxmlformats.org/officeDocument/2006/relationships/tags" Target="../tags/tag138.xml"/><Relationship Id="rId65" Type="http://schemas.openxmlformats.org/officeDocument/2006/relationships/tags" Target="../tags/tag137.xml"/><Relationship Id="rId64" Type="http://schemas.openxmlformats.org/officeDocument/2006/relationships/tags" Target="../tags/tag136.xml"/><Relationship Id="rId63" Type="http://schemas.openxmlformats.org/officeDocument/2006/relationships/tags" Target="../tags/tag135.xml"/><Relationship Id="rId62" Type="http://schemas.openxmlformats.org/officeDocument/2006/relationships/tags" Target="../tags/tag134.xml"/><Relationship Id="rId61" Type="http://schemas.openxmlformats.org/officeDocument/2006/relationships/tags" Target="../tags/tag133.xml"/><Relationship Id="rId60" Type="http://schemas.openxmlformats.org/officeDocument/2006/relationships/tags" Target="../tags/tag132.xml"/><Relationship Id="rId6" Type="http://schemas.openxmlformats.org/officeDocument/2006/relationships/tags" Target="../tags/tag78.xml"/><Relationship Id="rId59" Type="http://schemas.openxmlformats.org/officeDocument/2006/relationships/tags" Target="../tags/tag131.xml"/><Relationship Id="rId58" Type="http://schemas.openxmlformats.org/officeDocument/2006/relationships/tags" Target="../tags/tag130.xml"/><Relationship Id="rId57" Type="http://schemas.openxmlformats.org/officeDocument/2006/relationships/tags" Target="../tags/tag129.xml"/><Relationship Id="rId56" Type="http://schemas.openxmlformats.org/officeDocument/2006/relationships/tags" Target="../tags/tag128.xml"/><Relationship Id="rId55" Type="http://schemas.openxmlformats.org/officeDocument/2006/relationships/tags" Target="../tags/tag127.xml"/><Relationship Id="rId54" Type="http://schemas.openxmlformats.org/officeDocument/2006/relationships/tags" Target="../tags/tag126.xml"/><Relationship Id="rId53" Type="http://schemas.openxmlformats.org/officeDocument/2006/relationships/tags" Target="../tags/tag125.xml"/><Relationship Id="rId52" Type="http://schemas.openxmlformats.org/officeDocument/2006/relationships/tags" Target="../tags/tag124.xml"/><Relationship Id="rId51" Type="http://schemas.openxmlformats.org/officeDocument/2006/relationships/tags" Target="../tags/tag123.xml"/><Relationship Id="rId50" Type="http://schemas.openxmlformats.org/officeDocument/2006/relationships/tags" Target="../tags/tag122.xml"/><Relationship Id="rId5" Type="http://schemas.openxmlformats.org/officeDocument/2006/relationships/tags" Target="../tags/tag77.xml"/><Relationship Id="rId49" Type="http://schemas.openxmlformats.org/officeDocument/2006/relationships/tags" Target="../tags/tag121.xml"/><Relationship Id="rId48" Type="http://schemas.openxmlformats.org/officeDocument/2006/relationships/tags" Target="../tags/tag120.xml"/><Relationship Id="rId47" Type="http://schemas.openxmlformats.org/officeDocument/2006/relationships/tags" Target="../tags/tag119.xml"/><Relationship Id="rId46" Type="http://schemas.openxmlformats.org/officeDocument/2006/relationships/tags" Target="../tags/tag118.xml"/><Relationship Id="rId45" Type="http://schemas.openxmlformats.org/officeDocument/2006/relationships/tags" Target="../tags/tag117.xml"/><Relationship Id="rId44" Type="http://schemas.openxmlformats.org/officeDocument/2006/relationships/tags" Target="../tags/tag116.xml"/><Relationship Id="rId43" Type="http://schemas.openxmlformats.org/officeDocument/2006/relationships/tags" Target="../tags/tag115.xml"/><Relationship Id="rId42" Type="http://schemas.openxmlformats.org/officeDocument/2006/relationships/tags" Target="../tags/tag114.xml"/><Relationship Id="rId41" Type="http://schemas.openxmlformats.org/officeDocument/2006/relationships/tags" Target="../tags/tag113.xml"/><Relationship Id="rId40" Type="http://schemas.openxmlformats.org/officeDocument/2006/relationships/tags" Target="../tags/tag112.xml"/><Relationship Id="rId4" Type="http://schemas.openxmlformats.org/officeDocument/2006/relationships/tags" Target="../tags/tag76.xml"/><Relationship Id="rId39" Type="http://schemas.openxmlformats.org/officeDocument/2006/relationships/tags" Target="../tags/tag111.xml"/><Relationship Id="rId38" Type="http://schemas.openxmlformats.org/officeDocument/2006/relationships/tags" Target="../tags/tag110.xml"/><Relationship Id="rId37" Type="http://schemas.openxmlformats.org/officeDocument/2006/relationships/tags" Target="../tags/tag109.xml"/><Relationship Id="rId36" Type="http://schemas.openxmlformats.org/officeDocument/2006/relationships/tags" Target="../tags/tag108.xml"/><Relationship Id="rId35" Type="http://schemas.openxmlformats.org/officeDocument/2006/relationships/tags" Target="../tags/tag107.xml"/><Relationship Id="rId34" Type="http://schemas.openxmlformats.org/officeDocument/2006/relationships/tags" Target="../tags/tag106.xml"/><Relationship Id="rId33" Type="http://schemas.openxmlformats.org/officeDocument/2006/relationships/tags" Target="../tags/tag105.xml"/><Relationship Id="rId32" Type="http://schemas.openxmlformats.org/officeDocument/2006/relationships/tags" Target="../tags/tag104.xml"/><Relationship Id="rId31" Type="http://schemas.openxmlformats.org/officeDocument/2006/relationships/tags" Target="../tags/tag103.xml"/><Relationship Id="rId30" Type="http://schemas.openxmlformats.org/officeDocument/2006/relationships/tags" Target="../tags/tag102.xml"/><Relationship Id="rId3" Type="http://schemas.openxmlformats.org/officeDocument/2006/relationships/tags" Target="../tags/tag75.xml"/><Relationship Id="rId29" Type="http://schemas.openxmlformats.org/officeDocument/2006/relationships/tags" Target="../tags/tag101.xml"/><Relationship Id="rId28" Type="http://schemas.openxmlformats.org/officeDocument/2006/relationships/tags" Target="../tags/tag100.xml"/><Relationship Id="rId27" Type="http://schemas.openxmlformats.org/officeDocument/2006/relationships/tags" Target="../tags/tag99.xml"/><Relationship Id="rId26" Type="http://schemas.openxmlformats.org/officeDocument/2006/relationships/tags" Target="../tags/tag98.xml"/><Relationship Id="rId25" Type="http://schemas.openxmlformats.org/officeDocument/2006/relationships/tags" Target="../tags/tag97.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2" Type="http://schemas.openxmlformats.org/officeDocument/2006/relationships/notesSlide" Target="../notesSlides/notesSlide37.xml"/><Relationship Id="rId11" Type="http://schemas.openxmlformats.org/officeDocument/2006/relationships/slideLayout" Target="../slideLayouts/slideLayout7.xml"/><Relationship Id="rId10" Type="http://schemas.openxmlformats.org/officeDocument/2006/relationships/image" Target="../media/image39.png"/><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6.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754380" y="1937443"/>
            <a:ext cx="10800000" cy="4183756"/>
          </a:xfrm>
          <a:custGeom>
            <a:avLst/>
            <a:gdLst>
              <a:gd name="connsiteX0" fmla="*/ 0 w 11455400"/>
              <a:gd name="connsiteY0" fmla="*/ 0 h 3932236"/>
              <a:gd name="connsiteX1" fmla="*/ 11455400 w 11455400"/>
              <a:gd name="connsiteY1" fmla="*/ 0 h 3932236"/>
              <a:gd name="connsiteX2" fmla="*/ 11455400 w 11455400"/>
              <a:gd name="connsiteY2" fmla="*/ 3568699 h 3932236"/>
              <a:gd name="connsiteX3" fmla="*/ 1981509 w 11455400"/>
              <a:gd name="connsiteY3" fmla="*/ 3568699 h 3932236"/>
              <a:gd name="connsiteX4" fmla="*/ 1981509 w 11455400"/>
              <a:gd name="connsiteY4" fmla="*/ 3932236 h 3932236"/>
              <a:gd name="connsiteX5" fmla="*/ 622609 w 11455400"/>
              <a:gd name="connsiteY5" fmla="*/ 3568699 h 3932236"/>
              <a:gd name="connsiteX6" fmla="*/ 0 w 11455400"/>
              <a:gd name="connsiteY6" fmla="*/ 3568699 h 39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5400" h="3932236">
                <a:moveTo>
                  <a:pt x="0" y="0"/>
                </a:moveTo>
                <a:lnTo>
                  <a:pt x="11455400" y="0"/>
                </a:lnTo>
                <a:lnTo>
                  <a:pt x="11455400" y="3568699"/>
                </a:lnTo>
                <a:lnTo>
                  <a:pt x="1981509" y="3568699"/>
                </a:lnTo>
                <a:lnTo>
                  <a:pt x="1981509" y="3932236"/>
                </a:lnTo>
                <a:lnTo>
                  <a:pt x="622609" y="3568699"/>
                </a:lnTo>
                <a:lnTo>
                  <a:pt x="0" y="3568699"/>
                </a:lnTo>
                <a:close/>
              </a:path>
            </a:pathLst>
          </a:custGeom>
          <a:solidFill>
            <a:srgbClr val="FFFFFF"/>
          </a:solidFill>
          <a:ln w="19050">
            <a:solidFill>
              <a:srgbClr val="FF9300"/>
            </a:solid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5" name="文本框 4"/>
          <p:cNvSpPr txBox="1"/>
          <p:nvPr>
            <p:custDataLst>
              <p:tags r:id="rId2"/>
            </p:custDataLst>
          </p:nvPr>
        </p:nvSpPr>
        <p:spPr>
          <a:xfrm>
            <a:off x="1294130" y="2217420"/>
            <a:ext cx="9720000" cy="31318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双手持球，用手腕轻传，体会正确的手型。</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原地连续自传。做好准备姿势，连续在额前上方垂直传球。熟练后可传一次低球和一次高球，交替进行，体会控制球的动作。</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传固定球。两人一组，一人按传球手型持球于额前，另一人用手扶住球。持球者向额上方做推送动作，体会传球手型、身体和手臂的协调用力。</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 两人一组对传球，距离可由近到远，注意传球时的出手动作 。</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对墙传球，主要体会协调用力。</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行进间或移动中自传球练习。</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754380" y="1401445"/>
            <a:ext cx="1916430" cy="368300"/>
          </a:xfrm>
          <a:prstGeom prst="rect">
            <a:avLst/>
          </a:prstGeom>
          <a:noFill/>
        </p:spPr>
        <p:txBody>
          <a:bodyPr wrap="none" rtlCol="0" anchor="t">
            <a:spAutoFit/>
          </a:bodyPr>
          <a:p>
            <a:r>
              <a:rPr lang="zh-CN" altLang="en-US" b="1" spc="15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754380" y="1937443"/>
            <a:ext cx="10800000" cy="4183756"/>
          </a:xfrm>
          <a:custGeom>
            <a:avLst/>
            <a:gdLst>
              <a:gd name="connsiteX0" fmla="*/ 0 w 11455400"/>
              <a:gd name="connsiteY0" fmla="*/ 0 h 3932236"/>
              <a:gd name="connsiteX1" fmla="*/ 11455400 w 11455400"/>
              <a:gd name="connsiteY1" fmla="*/ 0 h 3932236"/>
              <a:gd name="connsiteX2" fmla="*/ 11455400 w 11455400"/>
              <a:gd name="connsiteY2" fmla="*/ 3568699 h 3932236"/>
              <a:gd name="connsiteX3" fmla="*/ 1981509 w 11455400"/>
              <a:gd name="connsiteY3" fmla="*/ 3568699 h 3932236"/>
              <a:gd name="connsiteX4" fmla="*/ 1981509 w 11455400"/>
              <a:gd name="connsiteY4" fmla="*/ 3932236 h 3932236"/>
              <a:gd name="connsiteX5" fmla="*/ 622609 w 11455400"/>
              <a:gd name="connsiteY5" fmla="*/ 3568699 h 3932236"/>
              <a:gd name="connsiteX6" fmla="*/ 0 w 11455400"/>
              <a:gd name="connsiteY6" fmla="*/ 3568699 h 39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5400" h="3932236">
                <a:moveTo>
                  <a:pt x="0" y="0"/>
                </a:moveTo>
                <a:lnTo>
                  <a:pt x="11455400" y="0"/>
                </a:lnTo>
                <a:lnTo>
                  <a:pt x="11455400" y="3568699"/>
                </a:lnTo>
                <a:lnTo>
                  <a:pt x="1981509" y="3568699"/>
                </a:lnTo>
                <a:lnTo>
                  <a:pt x="1981509" y="3932236"/>
                </a:lnTo>
                <a:lnTo>
                  <a:pt x="622609" y="3568699"/>
                </a:lnTo>
                <a:lnTo>
                  <a:pt x="0" y="3568699"/>
                </a:lnTo>
                <a:close/>
              </a:path>
            </a:pathLst>
          </a:custGeom>
          <a:solidFill>
            <a:srgbClr val="FFFFFF"/>
          </a:solidFill>
          <a:ln w="19050">
            <a:solidFill>
              <a:srgbClr val="FF9300"/>
            </a:solid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5" name="文本框 4"/>
          <p:cNvSpPr txBox="1"/>
          <p:nvPr>
            <p:custDataLst>
              <p:tags r:id="rId2"/>
            </p:custDataLst>
          </p:nvPr>
        </p:nvSpPr>
        <p:spPr>
          <a:xfrm>
            <a:off x="1294130" y="2237740"/>
            <a:ext cx="9719945" cy="3048000"/>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两人移动对传。一人原地向另一人的前、后、左、右方向传球，让其移动传球。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隔网传球练习。两人隔网在两边的进攻线内进行上手传球。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传准练习。两人相距3 ～ 5 米 ，一人抛球，另一人将球传向固定标志。</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改变方向传球。两人一组，相距4 米，一人抛球，一人转方向对墙（或挡网）传球，抛球者的角度为30°～ 90°，并逐渐加大。</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 三人一组，三角传球。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754380" y="1401445"/>
            <a:ext cx="1916430" cy="368300"/>
          </a:xfrm>
          <a:prstGeom prst="rect">
            <a:avLst/>
          </a:prstGeom>
          <a:noFill/>
        </p:spPr>
        <p:txBody>
          <a:bodyPr wrap="none" rtlCol="0" anchor="t">
            <a:spAutoFit/>
          </a:bodyPr>
          <a:p>
            <a:r>
              <a:rPr lang="zh-CN" altLang="en-US" b="1" spc="15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四、垫球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640" y="1482090"/>
            <a:ext cx="10080000" cy="1576070"/>
          </a:xfrm>
          <a:prstGeom prst="rect">
            <a:avLst/>
          </a:prstGeom>
          <a:noFill/>
          <a:ln w="9525">
            <a:noFill/>
          </a:ln>
        </p:spPr>
        <p:txBody>
          <a:bodyPr wrap="square" anchor="t">
            <a:spAutoFit/>
          </a:bodyPr>
          <a:p>
            <a:pPr marL="360045" indent="-360045" algn="just" fontAlgn="auto">
              <a:lnSpc>
                <a:spcPct val="130000"/>
              </a:lnSpc>
              <a:spcBef>
                <a:spcPts val="1000"/>
              </a:spcBef>
              <a:spcAft>
                <a:spcPts val="600"/>
              </a:spcAft>
              <a:buFont typeface="Wingdings" panose="05000000000000000000" pitchFamily="2" charset="2"/>
              <a:buChar char="p"/>
            </a:pPr>
            <a:r>
              <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rPr>
              <a:t>除用手指弹击动作外的身体任何部位击球的动作称为垫球。垫球是排球的基本技术之一，最常见的是前臂垫球。</a:t>
            </a:r>
            <a:endPar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600"/>
              </a:spcAft>
              <a:buFont typeface="Wingdings" panose="05000000000000000000" charset="0"/>
              <a:buChar char="p"/>
            </a:pPr>
            <a:r>
              <a:rPr lang="zh-CN" altLang="en-US" sz="1600" b="1" spc="150" dirty="0">
                <a:solidFill>
                  <a:srgbClr val="595959"/>
                </a:solidFill>
                <a:uFillTx/>
                <a:latin typeface="微软雅黑" panose="020B0503020204020204" charset="-122"/>
                <a:ea typeface="微软雅黑" panose="020B0503020204020204" charset="-122"/>
                <a:sym typeface="微软雅黑" panose="020B0503020204020204" charset="-122"/>
              </a:rPr>
              <a:t>（一）垫球技术：</a:t>
            </a:r>
            <a:r>
              <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rPr>
              <a:t>垫球技术主要包括</a:t>
            </a:r>
            <a:r>
              <a:rPr lang="zh-CN" altLang="en-US" sz="1600" b="1" spc="150" dirty="0">
                <a:solidFill>
                  <a:srgbClr val="595959"/>
                </a:solidFill>
                <a:uFillTx/>
                <a:latin typeface="微软雅黑" panose="020B0503020204020204" charset="-122"/>
                <a:ea typeface="微软雅黑" panose="020B0503020204020204" charset="-122"/>
                <a:sym typeface="微软雅黑" panose="020B0503020204020204" charset="-122"/>
              </a:rPr>
              <a:t>正面双手垫球、体侧双手垫球、背向双手垫球、跨步垫球、单手垫球、挡球、滚翻垫球、前扑垫球、鱼跃垫</a:t>
            </a:r>
            <a:r>
              <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rPr>
              <a:t>球。</a:t>
            </a:r>
            <a:endPar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6546850" y="3549650"/>
            <a:ext cx="3306445" cy="2608580"/>
          </a:xfrm>
          <a:prstGeom prst="rect">
            <a:avLst/>
          </a:prstGeom>
        </p:spPr>
      </p:pic>
      <p:pic>
        <p:nvPicPr>
          <p:cNvPr id="7" name="图片 6"/>
          <p:cNvPicPr>
            <a:picLocks noChangeAspect="1"/>
          </p:cNvPicPr>
          <p:nvPr/>
        </p:nvPicPr>
        <p:blipFill>
          <a:blip r:embed="rId3">
            <a:clrChange>
              <a:clrFrom>
                <a:srgbClr val="FFFFFF">
                  <a:alpha val="100000"/>
                </a:srgbClr>
              </a:clrFrom>
              <a:clrTo>
                <a:srgbClr val="FFFFFF">
                  <a:alpha val="100000"/>
                  <a:alpha val="0"/>
                </a:srgbClr>
              </a:clrTo>
            </a:clrChange>
          </a:blip>
          <a:srcRect t="353"/>
          <a:stretch>
            <a:fillRect/>
          </a:stretch>
        </p:blipFill>
        <p:spPr>
          <a:xfrm>
            <a:off x="2070735" y="3335020"/>
            <a:ext cx="3368675"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363" name="矩形 13"/>
          <p:cNvSpPr/>
          <p:nvPr/>
        </p:nvSpPr>
        <p:spPr>
          <a:xfrm>
            <a:off x="669925" y="1741805"/>
            <a:ext cx="10852150" cy="3945255"/>
          </a:xfrm>
          <a:prstGeom prst="rect">
            <a:avLst/>
          </a:prstGeom>
          <a:solidFill>
            <a:schemeClr val="bg1"/>
          </a:solidFill>
          <a:ln w="12700" cap="flat" cmpd="sng">
            <a:solidFill>
              <a:srgbClr val="BFBFBF"/>
            </a:solidFill>
            <a:prstDash val="solid"/>
            <a:bevel/>
            <a:headEnd type="none" w="med" len="med"/>
            <a:tailEnd type="none" w="med" len="med"/>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6392" name="矩形 21"/>
          <p:cNvSpPr/>
          <p:nvPr/>
        </p:nvSpPr>
        <p:spPr>
          <a:xfrm>
            <a:off x="829945" y="1949450"/>
            <a:ext cx="10585450" cy="425450"/>
          </a:xfrm>
          <a:prstGeom prst="rect">
            <a:avLst/>
          </a:prstGeom>
          <a:noFill/>
          <a:ln w="9525">
            <a:noFill/>
          </a:ln>
        </p:spPr>
        <p:txBody>
          <a:bodyPr>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charset="-122"/>
                <a:ea typeface="微软雅黑" panose="020B0503020204020204" charset="-122"/>
                <a:sym typeface="微软雅黑" panose="020B0503020204020204" charset="-122"/>
              </a:rPr>
              <a:t>动作要领：击球动作、击球手型、击球点和触球部位、击球用力。</a:t>
            </a:r>
            <a:endParaRPr lang="zh-CN" altLang="en-US" dirty="0">
              <a:solidFill>
                <a:srgbClr val="595959"/>
              </a:solidFill>
              <a:latin typeface="微软雅黑" panose="020B0503020204020204" charset="-122"/>
              <a:ea typeface="微软雅黑" panose="020B0503020204020204" charset="-122"/>
              <a:sym typeface="微软雅黑" panose="020B0503020204020204" charset="-122"/>
            </a:endParaRPr>
          </a:p>
        </p:txBody>
      </p:sp>
      <p:pic>
        <p:nvPicPr>
          <p:cNvPr id="3" name="图片 11" descr="击球动作.png"/>
          <p:cNvPicPr>
            <a:picLocks noChangeAspect="1"/>
          </p:cNvPicPr>
          <p:nvPr/>
        </p:nvPicPr>
        <p:blipFill>
          <a:blip r:embed="rId2"/>
          <a:stretch>
            <a:fillRect/>
          </a:stretch>
        </p:blipFill>
        <p:spPr>
          <a:xfrm>
            <a:off x="750570" y="3386138"/>
            <a:ext cx="5905500" cy="2095500"/>
          </a:xfrm>
          <a:prstGeom prst="rect">
            <a:avLst/>
          </a:prstGeom>
          <a:noFill/>
          <a:ln w="9525">
            <a:noFill/>
          </a:ln>
        </p:spPr>
      </p:pic>
      <p:pic>
        <p:nvPicPr>
          <p:cNvPr id="5" name="图片 12" descr="击球手型.png"/>
          <p:cNvPicPr>
            <a:picLocks noChangeAspect="1"/>
          </p:cNvPicPr>
          <p:nvPr/>
        </p:nvPicPr>
        <p:blipFill>
          <a:blip r:embed="rId3"/>
          <a:stretch>
            <a:fillRect/>
          </a:stretch>
        </p:blipFill>
        <p:spPr>
          <a:xfrm>
            <a:off x="7110095" y="2547938"/>
            <a:ext cx="3721100" cy="1157287"/>
          </a:xfrm>
          <a:prstGeom prst="rect">
            <a:avLst/>
          </a:prstGeom>
          <a:noFill/>
          <a:ln w="9525">
            <a:noFill/>
          </a:ln>
        </p:spPr>
      </p:pic>
      <p:pic>
        <p:nvPicPr>
          <p:cNvPr id="9" name="图片 13" descr="击球点.png"/>
          <p:cNvPicPr>
            <a:picLocks noChangeAspect="1"/>
          </p:cNvPicPr>
          <p:nvPr/>
        </p:nvPicPr>
        <p:blipFill>
          <a:blip r:embed="rId4"/>
          <a:stretch>
            <a:fillRect/>
          </a:stretch>
        </p:blipFill>
        <p:spPr>
          <a:xfrm>
            <a:off x="8008620" y="4002088"/>
            <a:ext cx="2133600" cy="1457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6392"/>
                                        </p:tgtEl>
                                        <p:attrNameLst>
                                          <p:attrName>style.visibility</p:attrName>
                                        </p:attrNameLst>
                                      </p:cBhvr>
                                      <p:to>
                                        <p:strVal val="visible"/>
                                      </p:to>
                                    </p:set>
                                    <p:animEffect filter="fade">
                                      <p:cBhvr>
                                        <p:cTn id="7" dur="1000"/>
                                        <p:tgtEl>
                                          <p:spTgt spid="16392"/>
                                        </p:tgtEl>
                                      </p:cBhvr>
                                    </p:animEffect>
                                    <p:anim calcmode="lin" valueType="num">
                                      <p:cBhvr>
                                        <p:cTn id="8" dur="1000" fill="hold"/>
                                        <p:tgtEl>
                                          <p:spTgt spid="16392"/>
                                        </p:tgtEl>
                                        <p:attrNameLst>
                                          <p:attrName>ppt_x</p:attrName>
                                        </p:attrNameLst>
                                      </p:cBhvr>
                                      <p:tavLst>
                                        <p:tav tm="0">
                                          <p:val>
                                            <p:strVal val="#ppt_x"/>
                                          </p:val>
                                        </p:tav>
                                        <p:tav tm="100000">
                                          <p:val>
                                            <p:strVal val="#ppt_x"/>
                                          </p:val>
                                        </p:tav>
                                      </p:tavLst>
                                    </p:anim>
                                    <p:anim calcmode="lin" valueType="num">
                                      <p:cBhvr>
                                        <p:cTn id="9" dur="900" decel="100000" fill="hold"/>
                                        <p:tgtEl>
                                          <p:spTgt spid="163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9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8336280" y="2373630"/>
            <a:ext cx="3154045" cy="3299460"/>
          </a:xfrm>
          <a:prstGeom prst="rect">
            <a:avLst/>
          </a:prstGeom>
        </p:spPr>
      </p:pic>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662940" y="1401445"/>
            <a:ext cx="7912735" cy="4271010"/>
            <a:chOff x="1044" y="2207"/>
            <a:chExt cx="12461" cy="6726"/>
          </a:xfrm>
        </p:grpSpPr>
        <p:sp>
          <p:nvSpPr>
            <p:cNvPr id="5" name="文本框 4"/>
            <p:cNvSpPr txBox="1"/>
            <p:nvPr>
              <p:custDataLst>
                <p:tags r:id="rId2"/>
              </p:custDataLst>
            </p:nvPr>
          </p:nvSpPr>
          <p:spPr>
            <a:xfrm>
              <a:off x="1803" y="2997"/>
              <a:ext cx="11702" cy="5937"/>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原地连续自垫球。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垫固定球。两人一组，一人持球于腹前，另一人用垫球动作击球。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垫抛球。两人一组，一人抛球，一人垫球。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对墙垫球练习。距墙2 米处连续对墙自垫球练习。</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移动自垫球练习。每人向前、后、左、右自垫球，要求正面垫球。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两人一组，一人原地传球或垫球，另一人向前、后、左、右移动垫球。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两人对垫球，距离由近而远，垫不同弧度的球。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 三人一组，三角垫球。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三人一组跑动垫球，或四人一组三角移动垫球。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两人一组，相距9 米，一发一垫，轮流交换进行。</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360045" lvl="0" indent="-467995" algn="just" fontAlgn="ctr">
                <a:lnSpc>
                  <a:spcPct val="130000"/>
                </a:lnSpc>
                <a:spcBef>
                  <a:spcPts val="100"/>
                </a:spcBef>
                <a:spcAft>
                  <a:spcPts val="0"/>
                </a:spcAft>
                <a:buSzPct val="9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 两人一组，一扣一防练习。</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13" name="文本框 12"/>
            <p:cNvSpPr txBox="1"/>
            <p:nvPr/>
          </p:nvSpPr>
          <p:spPr>
            <a:xfrm>
              <a:off x="1044" y="2207"/>
              <a:ext cx="3018" cy="580"/>
            </a:xfrm>
            <a:prstGeom prst="rect">
              <a:avLst/>
            </a:prstGeom>
            <a:noFill/>
          </p:spPr>
          <p:txBody>
            <a:bodyPr wrap="none" rtlCol="0" anchor="t">
              <a:spAutoFit/>
            </a:bodyPr>
            <a:p>
              <a:r>
                <a:rPr lang="zh-CN" altLang="en-US" b="1" spc="15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922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五、发球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640" y="1807210"/>
            <a:ext cx="10080000" cy="1256030"/>
          </a:xfrm>
          <a:prstGeom prst="rect">
            <a:avLst/>
          </a:prstGeom>
          <a:noFill/>
          <a:ln w="9525">
            <a:noFill/>
          </a:ln>
        </p:spPr>
        <p:txBody>
          <a:bodyPr wrap="square" anchor="t">
            <a:spAutoFit/>
          </a:bodyPr>
          <a:p>
            <a:pPr marL="360045" indent="-360045" algn="just" fontAlgn="auto">
              <a:lnSpc>
                <a:spcPct val="130000"/>
              </a:lnSpc>
              <a:spcBef>
                <a:spcPts val="1000"/>
              </a:spcBef>
              <a:spcAft>
                <a:spcPts val="600"/>
              </a:spcAft>
              <a:buFont typeface="Wingdings" panose="05000000000000000000" pitchFamily="2" charset="2"/>
              <a:buChar char="p"/>
            </a:pPr>
            <a:r>
              <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rPr>
              <a:t>队员在发球区用一只手将自己抛起的球直接击入对方场区的技术动作称为发球。</a:t>
            </a:r>
            <a:endPar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spcAft>
                <a:spcPts val="600"/>
              </a:spcAft>
              <a:buFont typeface="Wingdings" panose="05000000000000000000" pitchFamily="2" charset="2"/>
              <a:buChar char="p"/>
            </a:pPr>
            <a:r>
              <a:rPr lang="zh-CN" altLang="en-US" sz="1600" b="1" spc="150" dirty="0">
                <a:solidFill>
                  <a:srgbClr val="595959"/>
                </a:solidFill>
                <a:uFillTx/>
                <a:latin typeface="微软雅黑" panose="020B0503020204020204" charset="-122"/>
                <a:ea typeface="微软雅黑" panose="020B0503020204020204" charset="-122"/>
                <a:sym typeface="微软雅黑" panose="020B0503020204020204" charset="-122"/>
              </a:rPr>
              <a:t>（一）发球技术：</a:t>
            </a:r>
            <a:r>
              <a:rPr lang="zh-CN" altLang="en-US" sz="1600" spc="150" dirty="0">
                <a:solidFill>
                  <a:srgbClr val="595959"/>
                </a:solidFill>
                <a:uFillTx/>
                <a:latin typeface="微软雅黑" panose="020B0503020204020204" charset="-122"/>
                <a:ea typeface="微软雅黑" panose="020B0503020204020204" charset="-122"/>
                <a:sym typeface="微软雅黑" panose="020B0503020204020204" charset="-122"/>
              </a:rPr>
              <a:t>发球技术主要包括</a:t>
            </a:r>
            <a:r>
              <a:rPr lang="zh-CN" altLang="en-US" sz="1600" b="1" spc="150" dirty="0">
                <a:solidFill>
                  <a:srgbClr val="595959"/>
                </a:solidFill>
                <a:uFillTx/>
                <a:latin typeface="微软雅黑" panose="020B0503020204020204" charset="-122"/>
                <a:ea typeface="微软雅黑" panose="020B0503020204020204" charset="-122"/>
                <a:sym typeface="微软雅黑" panose="020B0503020204020204" charset="-122"/>
              </a:rPr>
              <a:t>正面上、下手发球，侧面下手发球，正面、勾手发飘球，跳发球。</a:t>
            </a:r>
            <a:endParaRPr lang="zh-CN" altLang="en-US" sz="1600" b="1" spc="150" dirty="0">
              <a:solidFill>
                <a:srgbClr val="595959"/>
              </a:solidFill>
              <a:uFillTx/>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099175" y="3974465"/>
            <a:ext cx="5037455" cy="1920875"/>
            <a:chOff x="5223" y="7631"/>
            <a:chExt cx="7933" cy="3025"/>
          </a:xfrm>
        </p:grpSpPr>
        <p:pic>
          <p:nvPicPr>
            <p:cNvPr id="9" name="图片 8"/>
            <p:cNvPicPr>
              <a:picLocks noChangeAspect="1"/>
            </p:cNvPicPr>
            <p:nvPr/>
          </p:nvPicPr>
          <p:blipFill>
            <a:blip r:embed="rId2"/>
            <a:stretch>
              <a:fillRect/>
            </a:stretch>
          </p:blipFill>
          <p:spPr>
            <a:xfrm>
              <a:off x="5223" y="7631"/>
              <a:ext cx="7933" cy="2668"/>
            </a:xfrm>
            <a:prstGeom prst="rect">
              <a:avLst/>
            </a:prstGeom>
          </p:spPr>
        </p:pic>
        <p:sp>
          <p:nvSpPr>
            <p:cNvPr id="10" name="文本框 9"/>
            <p:cNvSpPr txBox="1"/>
            <p:nvPr/>
          </p:nvSpPr>
          <p:spPr>
            <a:xfrm>
              <a:off x="7190" y="10173"/>
              <a:ext cx="4000" cy="483"/>
            </a:xfrm>
            <a:prstGeom prst="rect">
              <a:avLst/>
            </a:prstGeom>
            <a:noFill/>
          </p:spPr>
          <p:txBody>
            <a:bodyPr wrap="square" rtlCol="0" anchor="t">
              <a:spAutoFit/>
            </a:bodyPr>
            <a:p>
              <a:pPr algn="ctr"/>
              <a:r>
                <a:rPr lang="zh-CN" altLang="en-US" sz="1400">
                  <a:latin typeface="微软雅黑" panose="020B0503020204020204" charset="-122"/>
                  <a:ea typeface="微软雅黑" panose="020B0503020204020204" charset="-122"/>
                </a:rPr>
                <a:t>正面下手发球</a:t>
              </a:r>
              <a:endParaRPr lang="zh-CN" altLang="en-US" sz="1400">
                <a:latin typeface="微软雅黑" panose="020B0503020204020204" charset="-122"/>
                <a:ea typeface="微软雅黑" panose="020B0503020204020204" charset="-122"/>
              </a:endParaRPr>
            </a:p>
          </p:txBody>
        </p:sp>
      </p:grpSp>
      <p:grpSp>
        <p:nvGrpSpPr>
          <p:cNvPr id="12" name="组合 11"/>
          <p:cNvGrpSpPr/>
          <p:nvPr/>
        </p:nvGrpSpPr>
        <p:grpSpPr>
          <a:xfrm>
            <a:off x="905510" y="3491865"/>
            <a:ext cx="4959985" cy="2404110"/>
            <a:chOff x="4834" y="3922"/>
            <a:chExt cx="7811" cy="3786"/>
          </a:xfrm>
        </p:grpSpPr>
        <p:pic>
          <p:nvPicPr>
            <p:cNvPr id="5" name="图片 4"/>
            <p:cNvPicPr>
              <a:picLocks noChangeAspect="1"/>
            </p:cNvPicPr>
            <p:nvPr/>
          </p:nvPicPr>
          <p:blipFill>
            <a:blip r:embed="rId3"/>
            <a:srcRect b="4450"/>
            <a:stretch>
              <a:fillRect/>
            </a:stretch>
          </p:blipFill>
          <p:spPr>
            <a:xfrm>
              <a:off x="4834" y="3922"/>
              <a:ext cx="7811" cy="3199"/>
            </a:xfrm>
            <a:prstGeom prst="rect">
              <a:avLst/>
            </a:prstGeom>
          </p:spPr>
        </p:pic>
        <p:sp>
          <p:nvSpPr>
            <p:cNvPr id="11" name="文本框 10"/>
            <p:cNvSpPr txBox="1"/>
            <p:nvPr/>
          </p:nvSpPr>
          <p:spPr>
            <a:xfrm>
              <a:off x="7007" y="7225"/>
              <a:ext cx="4000" cy="483"/>
            </a:xfrm>
            <a:prstGeom prst="rect">
              <a:avLst/>
            </a:prstGeom>
            <a:noFill/>
          </p:spPr>
          <p:txBody>
            <a:bodyPr wrap="square" rtlCol="0" anchor="t">
              <a:spAutoFit/>
            </a:bodyPr>
            <a:p>
              <a:pPr algn="ctr"/>
              <a:r>
                <a:rPr lang="zh-CN" altLang="en-US" sz="1400">
                  <a:latin typeface="微软雅黑" panose="020B0503020204020204" charset="-122"/>
                  <a:ea typeface="微软雅黑" panose="020B0503020204020204" charset="-122"/>
                </a:rPr>
                <a:t>正面上手发球</a:t>
              </a:r>
              <a:endParaRPr lang="zh-CN" altLang="en-US" sz="1400">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1" name="组合 10"/>
          <p:cNvGrpSpPr/>
          <p:nvPr/>
        </p:nvGrpSpPr>
        <p:grpSpPr>
          <a:xfrm>
            <a:off x="941070" y="1013460"/>
            <a:ext cx="10079990" cy="4820419"/>
            <a:chOff x="1482" y="1786"/>
            <a:chExt cx="15874" cy="6268"/>
          </a:xfrm>
        </p:grpSpPr>
        <p:sp>
          <p:nvSpPr>
            <p:cNvPr id="2" name="文本框 1"/>
            <p:cNvSpPr txBox="1"/>
            <p:nvPr>
              <p:custDataLst>
                <p:tags r:id="rId1"/>
              </p:custDataLst>
            </p:nvPr>
          </p:nvSpPr>
          <p:spPr>
            <a:xfrm>
              <a:off x="1663" y="2745"/>
              <a:ext cx="11048" cy="5309"/>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徒手模仿发球练习。</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抛球练习。在网边、墙边或篮圈下面，抛击固定目标，要求平稳上抛，球的位置、高度和距离都要固定。</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原地做抛球、抬臂和引臂的配合练习。</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击固定球。一人持球于击球点高度，另一人击球。</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对墙发球。站在距离墙边6 ～ 9 米处，发高度为3 米左右的球。</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 两人一组，短距离对发球，尽量发在对方手中。</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隔网短距离发球过网。要求抛球平稳，用力适当，击球准确。</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站在端线后做发球过网的各种练习。</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发球成功率练习。在发球过网的前提下，提高成功率并进行比赛。</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发球准确性练习。在规定的区域内进行直线球、斜线球或定点球的练习。</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2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发球攻击性练习。降低发球弧度，加快发球速度和力量的练习。</a:t>
              </a:r>
              <a:endParaRPr lang="zh-CN" altLang="en-US" spc="0">
                <a:solidFill>
                  <a:schemeClr val="tx1">
                    <a:lumMod val="65000"/>
                    <a:lumOff val="35000"/>
                  </a:schemeClr>
                </a:solidFill>
                <a:latin typeface="Arial" panose="020B0604020202020204" pitchFamily="34" charset="0"/>
                <a:ea typeface="微软雅黑" panose="020B0503020204020204" charset="-122"/>
              </a:endParaRPr>
            </a:p>
          </p:txBody>
        </p:sp>
        <p:sp>
          <p:nvSpPr>
            <p:cNvPr id="4" name="矩形 18"/>
            <p:cNvSpPr/>
            <p:nvPr/>
          </p:nvSpPr>
          <p:spPr>
            <a:xfrm>
              <a:off x="1482" y="1786"/>
              <a:ext cx="15874" cy="534"/>
            </a:xfrm>
            <a:prstGeom prst="rect">
              <a:avLst/>
            </a:prstGeom>
            <a:noFill/>
            <a:ln w="9525">
              <a:noFill/>
            </a:ln>
          </p:spPr>
          <p:txBody>
            <a:bodyPr wrap="square" anchor="t">
              <a:spAutoFit/>
            </a:bodyPr>
            <a:p>
              <a:pPr indent="0" algn="l">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custDataLst>
              <p:tags r:id="rId2"/>
            </p:custDataLst>
          </p:nvPr>
        </p:nvGrpSpPr>
        <p:grpSpPr>
          <a:xfrm>
            <a:off x="10673738" y="6040788"/>
            <a:ext cx="462234" cy="256539"/>
            <a:chOff x="801188" y="1233860"/>
            <a:chExt cx="462234" cy="256539"/>
          </a:xfrm>
          <a:solidFill>
            <a:srgbClr val="FF9300"/>
          </a:solidFill>
        </p:grpSpPr>
        <p:sp>
          <p:nvSpPr>
            <p:cNvPr id="6" name="矩形 5"/>
            <p:cNvSpPr/>
            <p:nvPr>
              <p:custDataLst>
                <p:tags r:id="rId3"/>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4"/>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5"/>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0" name="矩形 9"/>
          <p:cNvSpPr/>
          <p:nvPr>
            <p:custDataLst>
              <p:tags r:id="rId6"/>
            </p:custDataLst>
          </p:nvPr>
        </p:nvSpPr>
        <p:spPr>
          <a:xfrm rot="5400000">
            <a:off x="1275715" y="583485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7428865" y="2580005"/>
            <a:ext cx="4345305" cy="278066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六、扣球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640" y="1607820"/>
            <a:ext cx="10080000" cy="1947545"/>
          </a:xfrm>
          <a:prstGeom prst="rect">
            <a:avLst/>
          </a:prstGeom>
          <a:noFill/>
          <a:ln w="9525">
            <a:noFill/>
          </a:ln>
        </p:spPr>
        <p:txBody>
          <a:bodyPr wrap="square" anchor="t">
            <a:spAutoFit/>
          </a:bodyPr>
          <a:p>
            <a:pPr indent="431800" algn="just" fontAlgn="auto">
              <a:lnSpc>
                <a:spcPct val="130000"/>
              </a:lnSpc>
              <a:spcBef>
                <a:spcPts val="1000"/>
              </a:spcBef>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队员跳起在空中，用一只手或手臂将本方场区上空高于球网上沿的球击入对方场区的一种击球方法称为扣球。它是排球运动技术中最有效的进攻手段，是得分和争夺发球权的重要方法。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（一）扣球技术：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扣球技术主要包括</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正面扣球、单脚起跳扣球、勾手扣球、扣快球。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06400" algn="just" fontAlgn="auto">
              <a:lnSpc>
                <a:spcPct val="130000"/>
              </a:lnSpc>
              <a:spcBef>
                <a:spcPts val="1000"/>
              </a:spcBef>
              <a:buFont typeface="Wingdings" panose="05000000000000000000" charset="0"/>
              <a:buNone/>
              <a:extLst>
                <a:ext uri="{35155182-B16C-46BC-9424-99874614C6A1}">
                  <wpsdc:indentchars xmlns:wpsdc="http://www.wps.cn/officeDocument/2017/drawingmlCustomData" val="200" checksum="1740828767"/>
                </a:ext>
              </a:extLst>
            </a:pP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扣球其技术结构来讲，包括准备姿势、判断、助跑、起跳、空中击球和落地几个互相衔接的部分，整个扣球动作必须协调而有节奏。</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1513" name="图片 15" descr="正面扣球.png"/>
          <p:cNvPicPr>
            <a:picLocks noChangeAspect="1"/>
          </p:cNvPicPr>
          <p:nvPr/>
        </p:nvPicPr>
        <p:blipFill>
          <a:blip r:embed="rId2"/>
          <a:stretch>
            <a:fillRect/>
          </a:stretch>
        </p:blipFill>
        <p:spPr>
          <a:xfrm>
            <a:off x="1581150" y="3656965"/>
            <a:ext cx="5687060" cy="2051050"/>
          </a:xfrm>
          <a:prstGeom prst="rect">
            <a:avLst/>
          </a:prstGeom>
          <a:noFill/>
          <a:ln w="9525">
            <a:noFill/>
          </a:ln>
        </p:spPr>
      </p:pic>
      <p:pic>
        <p:nvPicPr>
          <p:cNvPr id="3" name="图片 2"/>
          <p:cNvPicPr>
            <a:picLocks noChangeAspect="1"/>
          </p:cNvPicPr>
          <p:nvPr/>
        </p:nvPicPr>
        <p:blipFill>
          <a:blip r:embed="rId3"/>
          <a:stretch>
            <a:fillRect/>
          </a:stretch>
        </p:blipFill>
        <p:spPr>
          <a:xfrm>
            <a:off x="8128000" y="3460115"/>
            <a:ext cx="1953260" cy="2933065"/>
          </a:xfrm>
          <a:prstGeom prst="rect">
            <a:avLst/>
          </a:prstGeom>
        </p:spPr>
      </p:pic>
      <p:sp>
        <p:nvSpPr>
          <p:cNvPr id="5" name="文本框 4"/>
          <p:cNvSpPr txBox="1"/>
          <p:nvPr/>
        </p:nvSpPr>
        <p:spPr>
          <a:xfrm>
            <a:off x="3132455" y="5832475"/>
            <a:ext cx="2540000" cy="306705"/>
          </a:xfrm>
          <a:prstGeom prst="rect">
            <a:avLst/>
          </a:prstGeom>
          <a:noFill/>
        </p:spPr>
        <p:txBody>
          <a:bodyPr wrap="square" rtlCol="0" anchor="t">
            <a:spAutoFit/>
          </a:bodyPr>
          <a:p>
            <a:pPr algn="ctr"/>
            <a:r>
              <a:rPr lang="zh-CN" altLang="en-US" sz="1400">
                <a:latin typeface="微软雅黑" panose="020B0503020204020204" charset="-122"/>
                <a:ea typeface="微软雅黑" panose="020B0503020204020204" charset="-122"/>
              </a:rPr>
              <a:t>正面扣球</a:t>
            </a:r>
            <a:endParaRPr lang="zh-CN" altLang="en-US"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56005" y="1976755"/>
            <a:ext cx="10079990" cy="38639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 原地双脚起跳摆臂练习。</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一步或两步助跑起跳练习。</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徒手模仿扣球挥臂动作练习。将系有橡皮筋的球固定在一定高度，助跑起跳扣球。</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两人一组，一人手持球高举做固定球，另一人扣该固定球。</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两人一组，间隔6 米，用扣球手臂持球于头上方，将球抛出，体会扣球发力的连贯动作。</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对墙扣球。将球自抛，然后对地面扣球，使球从地面反弹到墙上。</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低网原地自抛扣球练习。</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上网扣固定球，固定适中，在进攻线上助跑、上步、起跳，将球扣过网。</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助跑自抛自扣练习。</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助跑起跳，扣同伴抛来的球。</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结合同伴的二传，练习扣球。</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a:p>
            <a:pPr marL="360045" indent="-360045" algn="just">
              <a:lnSpc>
                <a:spcPct val="130000"/>
              </a:lnSpc>
              <a:spcBef>
                <a:spcPts val="0"/>
              </a:spcBef>
              <a:spcAft>
                <a:spcPts val="0"/>
              </a:spcAft>
              <a:buAutoNum type="arabicPeriod"/>
            </a:pPr>
            <a:r>
              <a:rPr lang="zh-CN" altLang="en-US">
                <a:solidFill>
                  <a:schemeClr val="tx1">
                    <a:lumMod val="65000"/>
                    <a:lumOff val="35000"/>
                  </a:schemeClr>
                </a:solidFill>
                <a:uFillTx/>
                <a:latin typeface="Arial" panose="020B0604020202020204" pitchFamily="34" charset="0"/>
                <a:ea typeface="微软雅黑" panose="020B0503020204020204" charset="-122"/>
              </a:rPr>
              <a:t>在单人拦网的情况下，避开拦网队员的手扣球。</a:t>
            </a:r>
            <a:endParaRPr lang="zh-CN" altLang="en-US">
              <a:solidFill>
                <a:schemeClr val="tx1">
                  <a:lumMod val="65000"/>
                  <a:lumOff val="35000"/>
                </a:schemeClr>
              </a:solidFill>
              <a:uFillTx/>
              <a:latin typeface="Arial" panose="020B0604020202020204" pitchFamily="34" charset="0"/>
              <a:ea typeface="微软雅黑" panose="020B0503020204020204" charset="-122"/>
            </a:endParaRPr>
          </a:p>
        </p:txBody>
      </p:sp>
      <p:cxnSp>
        <p:nvCxnSpPr>
          <p:cNvPr id="43" name="直接连接符 42"/>
          <p:cNvCxnSpPr/>
          <p:nvPr>
            <p:custDataLst>
              <p:tags r:id="rId2"/>
            </p:custDataLst>
          </p:nvPr>
        </p:nvCxnSpPr>
        <p:spPr>
          <a:xfrm>
            <a:off x="1056005" y="1725930"/>
            <a:ext cx="10080000"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18"/>
          <p:cNvSpPr/>
          <p:nvPr/>
        </p:nvSpPr>
        <p:spPr>
          <a:xfrm>
            <a:off x="1056005" y="1011555"/>
            <a:ext cx="10080000" cy="410845"/>
          </a:xfrm>
          <a:prstGeom prst="rect">
            <a:avLst/>
          </a:prstGeom>
          <a:noFill/>
          <a:ln w="9525">
            <a:noFill/>
          </a:ln>
        </p:spPr>
        <p:txBody>
          <a:bodyPr wrap="square" anchor="t">
            <a:spAutoFit/>
          </a:bodyPr>
          <a:p>
            <a:pPr indent="0" algn="ctr">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custDataLst>
              <p:tags r:id="rId3"/>
            </p:custDataLst>
          </p:nvPr>
        </p:nvGrpSpPr>
        <p:grpSpPr>
          <a:xfrm>
            <a:off x="10673738" y="6091588"/>
            <a:ext cx="462234" cy="256539"/>
            <a:chOff x="801188" y="1233860"/>
            <a:chExt cx="462234" cy="256539"/>
          </a:xfrm>
          <a:solidFill>
            <a:srgbClr val="FF9300"/>
          </a:solidFill>
        </p:grpSpPr>
        <p:sp>
          <p:nvSpPr>
            <p:cNvPr id="6" name="矩形 5"/>
            <p:cNvSpPr/>
            <p:nvPr>
              <p:custDataLst>
                <p:tags r:id="rId4"/>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6"/>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rot="5400000">
            <a:off x="1275715" y="588565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p:cNvSpPr/>
          <p:nvPr>
            <p:custDataLst>
              <p:tags r:id="rId1"/>
            </p:custDataLst>
          </p:nvPr>
        </p:nvSpPr>
        <p:spPr>
          <a:xfrm>
            <a:off x="0" y="1829435"/>
            <a:ext cx="8522970" cy="502856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2"/>
            </p:custDataLst>
          </p:nvPr>
        </p:nvSpPr>
        <p:spPr>
          <a:xfrm>
            <a:off x="4291330" y="1829435"/>
            <a:ext cx="4918075" cy="50234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6" name="图片 5"/>
          <p:cNvPicPr>
            <a:picLocks noChangeAspect="1"/>
          </p:cNvPicPr>
          <p:nvPr/>
        </p:nvPicPr>
        <p:blipFill>
          <a:blip r:embed="rId4"/>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五、抢截球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01370" y="2095500"/>
            <a:ext cx="6245860" cy="354711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抢球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099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正面跨步抢截球：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当运球者与抢球者间的距离缩小到一定范围（即抢球者上前跨一大步可能触及球），运球者脚触球后即将落地或刚刚落地时，抢球者后脚用力蹬地并跨步向前，以脚内侧去堵截球。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099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断球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099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正面铲球：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移动并接近控球者，膝关节微屈，重心下降，当控球者触球脚触球后尚未落地时，抢球者双脚沿地面向球滑铲，随即用手扶地做向一侧的翻滚，并尽快起身。</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5"/>
          <a:srcRect l="6550" t="-218" r="18817"/>
          <a:stretch>
            <a:fillRect/>
          </a:stretch>
        </p:blipFill>
        <p:spPr>
          <a:xfrm>
            <a:off x="7538720" y="2095500"/>
            <a:ext cx="3723005" cy="382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1"/>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七、拦网</a:t>
            </a:r>
            <a:endParaRPr lang="zh-CN" altLang="en-US" sz="2000" b="1" spc="2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005" y="1617345"/>
            <a:ext cx="10080000" cy="1179195"/>
          </a:xfrm>
          <a:prstGeom prst="rect">
            <a:avLst/>
          </a:prstGeom>
          <a:noFill/>
          <a:ln w="9525">
            <a:noFill/>
          </a:ln>
        </p:spPr>
        <p:txBody>
          <a:bodyPr wrap="square" anchor="t">
            <a:spAutoFit/>
          </a:bodyPr>
          <a:p>
            <a:pPr indent="431800" algn="just" fontAlgn="auto">
              <a:lnSpc>
                <a:spcPct val="130000"/>
              </a:lnSpc>
              <a:spcBef>
                <a:spcPts val="10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前排队员将手伸向球网上空阻挡对方的来球并触及球称为拦网。拦网是排球运动的基本技术之一，是防守的第一道防线。</a:t>
            </a:r>
            <a:endPar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10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拦网技术分为单人拦网和集体拦网两种。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3561" name="图片 12" descr="集体拦网.jpg"/>
          <p:cNvPicPr>
            <a:picLocks noChangeAspect="1"/>
          </p:cNvPicPr>
          <p:nvPr/>
        </p:nvPicPr>
        <p:blipFill>
          <a:blip r:embed="rId2"/>
          <a:stretch>
            <a:fillRect/>
          </a:stretch>
        </p:blipFill>
        <p:spPr>
          <a:xfrm>
            <a:off x="6532245" y="3062605"/>
            <a:ext cx="3468370" cy="2512695"/>
          </a:xfrm>
          <a:prstGeom prst="rect">
            <a:avLst/>
          </a:prstGeom>
          <a:noFill/>
          <a:ln w="9525">
            <a:noFill/>
          </a:ln>
        </p:spPr>
      </p:pic>
      <p:pic>
        <p:nvPicPr>
          <p:cNvPr id="23562" name="图片 13" descr="单人拦网.jpg"/>
          <p:cNvPicPr>
            <a:picLocks noChangeAspect="1"/>
          </p:cNvPicPr>
          <p:nvPr/>
        </p:nvPicPr>
        <p:blipFill>
          <a:blip r:embed="rId3"/>
          <a:stretch>
            <a:fillRect/>
          </a:stretch>
        </p:blipFill>
        <p:spPr>
          <a:xfrm>
            <a:off x="2111375" y="3062605"/>
            <a:ext cx="3434715" cy="2512695"/>
          </a:xfrm>
          <a:prstGeom prst="rect">
            <a:avLst/>
          </a:prstGeom>
          <a:noFill/>
          <a:ln w="9525">
            <a:noFill/>
          </a:ln>
        </p:spPr>
      </p:pic>
      <p:sp>
        <p:nvSpPr>
          <p:cNvPr id="23563" name="矩形 14"/>
          <p:cNvSpPr/>
          <p:nvPr/>
        </p:nvSpPr>
        <p:spPr>
          <a:xfrm>
            <a:off x="3202623" y="5662295"/>
            <a:ext cx="894080" cy="306705"/>
          </a:xfrm>
          <a:prstGeom prst="rect">
            <a:avLst/>
          </a:prstGeom>
          <a:noFill/>
          <a:ln w="9525">
            <a:noFill/>
          </a:ln>
        </p:spPr>
        <p:txBody>
          <a:bodyPr wrap="none">
            <a:spAutoFit/>
          </a:bodyPr>
          <a:p>
            <a:r>
              <a:rPr lang="zh-CN" altLang="en-US" sz="1400" dirty="0">
                <a:latin typeface="微软雅黑" panose="020B0503020204020204" charset="-122"/>
                <a:ea typeface="微软雅黑" panose="020B0503020204020204" charset="-122"/>
              </a:rPr>
              <a:t>单人拦网</a:t>
            </a:r>
            <a:endParaRPr lang="zh-CN" altLang="en-US" sz="1400" dirty="0">
              <a:latin typeface="微软雅黑" panose="020B0503020204020204" charset="-122"/>
              <a:ea typeface="微软雅黑" panose="020B0503020204020204" charset="-122"/>
            </a:endParaRPr>
          </a:p>
        </p:txBody>
      </p:sp>
      <p:sp>
        <p:nvSpPr>
          <p:cNvPr id="23564" name="矩形 15"/>
          <p:cNvSpPr/>
          <p:nvPr/>
        </p:nvSpPr>
        <p:spPr>
          <a:xfrm>
            <a:off x="7863523" y="5661978"/>
            <a:ext cx="894080" cy="306705"/>
          </a:xfrm>
          <a:prstGeom prst="rect">
            <a:avLst/>
          </a:prstGeom>
          <a:noFill/>
          <a:ln w="9525">
            <a:noFill/>
          </a:ln>
        </p:spPr>
        <p:txBody>
          <a:bodyPr wrap="none">
            <a:spAutoFit/>
          </a:bodyPr>
          <a:p>
            <a:r>
              <a:rPr lang="zh-CN" altLang="en-US" sz="1400" dirty="0">
                <a:latin typeface="微软雅黑" panose="020B0503020204020204" charset="-122"/>
                <a:ea typeface="微软雅黑" panose="020B0503020204020204" charset="-122"/>
              </a:rPr>
              <a:t>集体拦网</a:t>
            </a:r>
            <a:endParaRPr lang="zh-CN" altLang="en-US" sz="14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一、排球战术概述</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01370" y="1951990"/>
            <a:ext cx="6567805" cy="3675380"/>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（一）排球战术概念</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13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排球战术是指运动员在比赛中根据排球运动的比赛规则、比赛双方的具体情况和临场变化，合理运用个人技术和全队队员互相协调配合的组织形式和方法。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3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（二）排球战术分类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5750" algn="just" fontAlgn="auto">
              <a:lnSpc>
                <a:spcPct val="13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排球战术可分为个人战术和集体战术两大类。个人战术又分为发球战术、接发球战术、二传战术、扣球战术、拦网战术、防守战术6 个战术系统。集体战术分为接发球及其进攻（简称一攻）、接扣球及其进攻（防反）、接拦回球及其进攻（保攻）、接传垫球及其进攻（推攻）4 个战术系统。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226300" y="2425700"/>
            <a:ext cx="4473575" cy="3093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2296795" y="916940"/>
            <a:ext cx="7598410"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二、阵容配备、交换位置、信号联系及自由防守队员的运用</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005" y="1685925"/>
            <a:ext cx="10080000" cy="368681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（一）阵容配备</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15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阵容配备是指合理地使用本队队员的一种组织手段。其目的在于把全队的力量有效地组织起来，最大限度地发挥每一个队员的特长和作用。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150000"/>
              </a:lnSpc>
              <a:spcBef>
                <a:spcPts val="10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根据各队不同的技术水平和战术特点，一般有以下3 种阵容配备：</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20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（1）“四二”配备 （图7-3-1）</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20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（2）“五一”配备（图7-3-2）</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20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（3）“三三”配备（图7-3-3）</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242560" y="3538220"/>
            <a:ext cx="5704205" cy="2313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down)">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56005" y="1017270"/>
            <a:ext cx="10080000" cy="219456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（二）交换位置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150000"/>
              </a:lnSpc>
              <a:spcBef>
                <a:spcPts val="1000"/>
              </a:spcBef>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为了最大限度地发挥每个队员的特长，调动一切积极因素，加强攻防力量，同时弥补阵容配备上的某些缺陷，在规则允许的条件下，可以采用交换位置的方法组织战术。排球竞赛规则允许在发球击球后，双方队员可以在本方场区内任意交换位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4480" algn="just" fontAlgn="auto">
              <a:lnSpc>
                <a:spcPct val="150000"/>
              </a:lnSpc>
              <a:spcBef>
                <a:spcPts val="1000"/>
              </a:spcBef>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根据排球比赛中站位的特点与要求，一般采用以下3 种换位方法：</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12" name="圆角矩形 11"/>
          <p:cNvSpPr/>
          <p:nvPr>
            <p:custDataLst>
              <p:tags r:id="rId2"/>
            </p:custDataLst>
          </p:nvPr>
        </p:nvSpPr>
        <p:spPr>
          <a:xfrm>
            <a:off x="5726430" y="4950460"/>
            <a:ext cx="1102995" cy="622300"/>
          </a:xfrm>
          <a:prstGeom prst="roundRect">
            <a:avLst/>
          </a:prstGeom>
          <a:solidFill>
            <a:srgbClr val="FF9300"/>
          </a:solidFill>
          <a:ln>
            <a:noFill/>
          </a:ln>
          <a:effectLst>
            <a:innerShdw blurRad="63500" dist="50800" dir="5400000">
              <a:prstClr val="black">
                <a:alpha val="50000"/>
              </a:prstClr>
            </a:innerShdw>
          </a:effectLst>
        </p:spPr>
        <p:style>
          <a:lnRef idx="2">
            <a:srgbClr val="1F74AD">
              <a:shade val="50000"/>
            </a:srgbClr>
          </a:lnRef>
          <a:fillRef idx="1">
            <a:srgbClr val="1F74AD"/>
          </a:fillRef>
          <a:effectRef idx="0">
            <a:srgbClr val="1F74AD"/>
          </a:effectRef>
          <a:fontRef idx="minor">
            <a:sysClr val="window" lastClr="FFFFFF"/>
          </a:fontRef>
        </p:style>
        <p:txBody>
          <a:bodyPr lIns="0" tIns="216000" rIns="0" bIns="0" rtlCol="0" anchor="b" anchorCtr="0">
            <a:normAutofit/>
          </a:bodyPr>
          <a:p>
            <a:pPr algn="ctr"/>
            <a:r>
              <a:rPr lang="en-US" altLang="zh-CN" sz="2000" b="1">
                <a:solidFill>
                  <a:sysClr val="window" lastClr="FFFFFF"/>
                </a:solidFill>
                <a:latin typeface="微软雅黑" panose="020B0503020204020204" charset="-122"/>
                <a:ea typeface="微软雅黑" panose="020B0503020204020204" charset="-122"/>
                <a:cs typeface="+mn-ea"/>
                <a:sym typeface="Arial" panose="020B0604020202020204" pitchFamily="34" charset="0"/>
              </a:rPr>
              <a:t>3</a:t>
            </a:r>
            <a:endParaRPr lang="en-US" altLang="zh-CN" sz="2000" b="1">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圆角矩形 12"/>
          <p:cNvSpPr/>
          <p:nvPr>
            <p:custDataLst>
              <p:tags r:id="rId3"/>
            </p:custDataLst>
          </p:nvPr>
        </p:nvSpPr>
        <p:spPr>
          <a:xfrm>
            <a:off x="3333115" y="4414520"/>
            <a:ext cx="1102995" cy="622300"/>
          </a:xfrm>
          <a:prstGeom prst="roundRect">
            <a:avLst/>
          </a:prstGeom>
          <a:solidFill>
            <a:srgbClr val="295DAB"/>
          </a:solidFill>
          <a:ln>
            <a:noFill/>
          </a:ln>
          <a:effectLst>
            <a:innerShdw blurRad="63500" dist="50800" dir="16200000">
              <a:prstClr val="black">
                <a:alpha val="50000"/>
              </a:prstClr>
            </a:innerShdw>
          </a:effectLst>
        </p:spPr>
        <p:style>
          <a:lnRef idx="2">
            <a:srgbClr val="1F74AD">
              <a:shade val="50000"/>
            </a:srgbClr>
          </a:lnRef>
          <a:fillRef idx="1">
            <a:srgbClr val="1F74AD"/>
          </a:fillRef>
          <a:effectRef idx="0">
            <a:srgbClr val="1F74AD"/>
          </a:effectRef>
          <a:fontRef idx="minor">
            <a:sysClr val="window" lastClr="FFFFFF"/>
          </a:fontRef>
        </p:style>
        <p:txBody>
          <a:bodyPr lIns="0" tIns="0" rIns="0" bIns="216000" rtlCol="0" anchor="b" anchorCtr="0">
            <a:normAutofit/>
          </a:bodyPr>
          <a:p>
            <a:pPr algn="ctr"/>
            <a:r>
              <a:rPr lang="en-US" altLang="zh-CN" sz="2000" b="1">
                <a:solidFill>
                  <a:sysClr val="window" lastClr="FFFFFF"/>
                </a:solidFill>
                <a:latin typeface="微软雅黑" panose="020B0503020204020204" charset="-122"/>
                <a:ea typeface="微软雅黑" panose="020B0503020204020204" charset="-122"/>
                <a:cs typeface="+mn-ea"/>
                <a:sym typeface="Arial" panose="020B0604020202020204" pitchFamily="34" charset="0"/>
              </a:rPr>
              <a:t>1</a:t>
            </a:r>
            <a:endParaRPr lang="en-US" altLang="zh-CN" sz="2000" b="1">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4"/>
            </p:custDataLst>
          </p:nvPr>
        </p:nvSpPr>
        <p:spPr>
          <a:xfrm>
            <a:off x="8217535" y="4414520"/>
            <a:ext cx="1102995" cy="622300"/>
          </a:xfrm>
          <a:prstGeom prst="roundRect">
            <a:avLst/>
          </a:prstGeom>
          <a:solidFill>
            <a:srgbClr val="295DAB"/>
          </a:solidFill>
          <a:ln>
            <a:noFill/>
          </a:ln>
          <a:effectLst>
            <a:innerShdw blurRad="63500" dist="50800" dir="16200000">
              <a:prstClr val="black">
                <a:alpha val="50000"/>
              </a:prstClr>
            </a:innerShdw>
          </a:effectLst>
        </p:spPr>
        <p:style>
          <a:lnRef idx="2">
            <a:srgbClr val="1F74AD">
              <a:shade val="50000"/>
            </a:srgbClr>
          </a:lnRef>
          <a:fillRef idx="1">
            <a:srgbClr val="1F74AD"/>
          </a:fillRef>
          <a:effectRef idx="0">
            <a:srgbClr val="1F74AD"/>
          </a:effectRef>
          <a:fontRef idx="minor">
            <a:sysClr val="window" lastClr="FFFFFF"/>
          </a:fontRef>
        </p:style>
        <p:txBody>
          <a:bodyPr lIns="0" tIns="0" rIns="0" bIns="216000" rtlCol="0" anchor="b" anchorCtr="0">
            <a:normAutofit/>
          </a:bodyPr>
          <a:p>
            <a:pPr algn="ctr"/>
            <a:r>
              <a:rPr lang="en-US" altLang="zh-CN" sz="2000" b="1">
                <a:solidFill>
                  <a:sysClr val="window" lastClr="FFFFFF"/>
                </a:solidFill>
                <a:latin typeface="微软雅黑" panose="020B0503020204020204" charset="-122"/>
                <a:ea typeface="微软雅黑" panose="020B0503020204020204" charset="-122"/>
                <a:cs typeface="+mn-ea"/>
                <a:sym typeface="Arial" panose="020B0604020202020204" pitchFamily="34" charset="0"/>
              </a:rPr>
              <a:t>2</a:t>
            </a:r>
            <a:endParaRPr lang="en-US" altLang="zh-CN" sz="2000" b="1">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文本框 15"/>
          <p:cNvSpPr txBox="1"/>
          <p:nvPr>
            <p:custDataLst>
              <p:tags r:id="rId5"/>
            </p:custDataLst>
          </p:nvPr>
        </p:nvSpPr>
        <p:spPr>
          <a:xfrm>
            <a:off x="4701540" y="5761990"/>
            <a:ext cx="2950210" cy="365125"/>
          </a:xfrm>
          <a:prstGeom prst="rect">
            <a:avLst/>
          </a:prstGeom>
          <a:noFill/>
        </p:spPr>
        <p:txBody>
          <a:bodyPr wrap="square" tIns="0" rtlCol="0" anchor="t" anchorCtr="0">
            <a:normAutofit/>
          </a:bodyPr>
          <a:p>
            <a:pPr algn="ct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前、后排队员之间的换位</a:t>
            </a:r>
            <a:endParaRPr lang="zh-CN" altLang="en-US" sz="16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6"/>
            </p:custDataLst>
          </p:nvPr>
        </p:nvSpPr>
        <p:spPr>
          <a:xfrm>
            <a:off x="1605280" y="4930140"/>
            <a:ext cx="8167370" cy="142240"/>
          </a:xfrm>
          <a:prstGeom prst="rect">
            <a:avLst/>
          </a:prstGeom>
          <a:solidFill>
            <a:srgbClr val="4D576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sym typeface="Arial" panose="020B0604020202020204" pitchFamily="34" charset="0"/>
            </a:endParaRPr>
          </a:p>
        </p:txBody>
      </p:sp>
      <p:sp>
        <p:nvSpPr>
          <p:cNvPr id="19" name="文本框 18"/>
          <p:cNvSpPr txBox="1"/>
          <p:nvPr>
            <p:custDataLst>
              <p:tags r:id="rId7"/>
            </p:custDataLst>
          </p:nvPr>
        </p:nvSpPr>
        <p:spPr>
          <a:xfrm>
            <a:off x="2465705" y="3667125"/>
            <a:ext cx="2625090" cy="462915"/>
          </a:xfrm>
          <a:prstGeom prst="rect">
            <a:avLst/>
          </a:prstGeom>
          <a:noFill/>
        </p:spPr>
        <p:txBody>
          <a:bodyPr wrap="square" lIns="90000" tIns="46800" rIns="90000" bIns="0" rtlCol="0" anchor="b" anchorCtr="0">
            <a:normAutofit/>
          </a:bodyPr>
          <a:p>
            <a:pPr algn="ct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前排队员之间的换位</a:t>
            </a:r>
            <a:endParaRPr lang="zh-CN" altLang="en-US" sz="16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8"/>
            </p:custDataLst>
          </p:nvPr>
        </p:nvSpPr>
        <p:spPr>
          <a:xfrm>
            <a:off x="7309485" y="3785235"/>
            <a:ext cx="2713355" cy="380365"/>
          </a:xfrm>
          <a:prstGeom prst="rect">
            <a:avLst/>
          </a:prstGeom>
          <a:noFill/>
        </p:spPr>
        <p:txBody>
          <a:bodyPr wrap="square" lIns="90000" tIns="46800" rIns="90000" bIns="0" rtlCol="0" anchor="b" anchorCtr="0">
            <a:normAutofit/>
          </a:bodyPr>
          <a:p>
            <a:pPr algn="ctr">
              <a:lnSpc>
                <a:spcPct val="120000"/>
              </a:lnSpc>
            </a:pPr>
            <a:r>
              <a:rPr lang="zh-CN" altLang="en-US" sz="16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后排队员之间的换位</a:t>
            </a:r>
            <a:endParaRPr lang="zh-CN" altLang="en-US" sz="1600" b="1" spc="15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down)">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56005" y="1027430"/>
            <a:ext cx="10080000" cy="5020310"/>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（三）信号联系</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78510" indent="-342900" algn="just" fontAlgn="auto">
              <a:lnSpc>
                <a:spcPct val="13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信号联系</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是指为了统一行动目标，完成集体战术配合，根据本队情况，由教练员和运动员共同制定的一种行动信号。</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78510" indent="-342900" algn="just" fontAlgn="auto">
              <a:lnSpc>
                <a:spcPct val="13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信号联系的方法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78510" indent="-34290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语言联系：</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使用口头呼喊来进行直接联系的方法称为语言联系。使用时，语言要精练、清晰，一般只用一两个字，如“快”“高”“背”等；也可以将战术编成号数，使用时以代号进行联系。比赛中，运用语言联系比较多。其缺点是容易暴露战术意图。</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78510" indent="-342900" algn="just" fontAlgn="auto">
              <a:lnSpc>
                <a:spcPct val="130000"/>
              </a:lnSpc>
              <a:spcBef>
                <a:spcPts val="1000"/>
              </a:spcBef>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手势信号：</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通过实现确定的各种手势，表明各种进攻战术变化的配合称为手势信号。手势信号一般在接发球进攻时采用，如二传队员在前排或者后排插上时，用手势提醒其他队员。其优点是隐蔽性强。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（四）自由防守队员的运用</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7700" indent="0" algn="just" fontAlgn="auto">
              <a:lnSpc>
                <a:spcPct val="130000"/>
              </a:lnSpc>
              <a:spcBef>
                <a:spcPts val="1000"/>
              </a:spcBef>
              <a:buFont typeface="+mj-ea"/>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自由防守队员是指不经裁判允许，不受换人次数的限制，可以替换后排任何一名队员完成任务，并在规则允许的范围内自由进出比赛场地参加比赛的队员，简称“自由人”。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3" name="矩形 2"/>
          <p:cNvSpPr/>
          <p:nvPr>
            <p:custDataLst>
              <p:tags r:id="rId2"/>
            </p:custDataLst>
          </p:nvPr>
        </p:nvSpPr>
        <p:spPr>
          <a:xfrm>
            <a:off x="-1" y="6318510"/>
            <a:ext cx="6480000" cy="18000"/>
          </a:xfrm>
          <a:prstGeom prst="rect">
            <a:avLst/>
          </a:prstGeom>
          <a:solidFill>
            <a:srgbClr val="FF9300"/>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9" name="组合 8"/>
          <p:cNvGrpSpPr/>
          <p:nvPr/>
        </p:nvGrpSpPr>
        <p:grpSpPr>
          <a:xfrm>
            <a:off x="6605905" y="6179820"/>
            <a:ext cx="1051560" cy="288290"/>
            <a:chOff x="10403" y="9844"/>
            <a:chExt cx="1656" cy="454"/>
          </a:xfrm>
        </p:grpSpPr>
        <p:sp>
          <p:nvSpPr>
            <p:cNvPr id="4" name="矩形 3"/>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圆角矩形 9"/>
          <p:cNvSpPr/>
          <p:nvPr/>
        </p:nvSpPr>
        <p:spPr>
          <a:xfrm>
            <a:off x="847725" y="1614170"/>
            <a:ext cx="10582275" cy="87312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solidFill>
              <a:latin typeface="华康俪金黑W8(P)" pitchFamily="2" charset="-122"/>
              <a:ea typeface="华康俪金黑W8(P)" pitchFamily="2" charset="-122"/>
              <a:sym typeface="华康俪金黑W8(P)" pitchFamily="2" charset="-122"/>
            </a:endParaRPr>
          </a:p>
        </p:txBody>
      </p:sp>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1098550" y="990600"/>
            <a:ext cx="10079990" cy="4483735"/>
            <a:chOff x="1730" y="1560"/>
            <a:chExt cx="15874" cy="7061"/>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三、排球集体战术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1730" y="2622"/>
              <a:ext cx="15874" cy="5999"/>
            </a:xfrm>
            <a:prstGeom prst="rect">
              <a:avLst/>
            </a:prstGeom>
            <a:noFill/>
            <a:ln w="9525">
              <a:noFill/>
            </a:ln>
          </p:spPr>
          <p:txBody>
            <a:bodyPr wrap="square" anchor="t">
              <a:spAutoFit/>
            </a:bodyPr>
            <a:p>
              <a:pPr indent="431800" algn="just" fontAlgn="auto">
                <a:lnSpc>
                  <a:spcPct val="130000"/>
                </a:lnSpc>
                <a:spcBef>
                  <a:spcPts val="10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排球集体战术是指运动员在比赛中，为突破对方防守或抑制对方进攻，灵活地运用合理攻防战术，按照一定的形式，采用有组织、有目的、有针对性的集体配合行动。</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（一）进攻战术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1000"/>
                </a:spcBef>
                <a:buFont typeface="Wingdings" panose="05000000000000000000" charset="0"/>
                <a:buChar char="p"/>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进攻战术是指在截对方发过来、扣过来、拦过来和传、垫过来的球后，全队所采用的有目的、有组织的配合进攻行动。进攻战术通常有3 种进攻阵型。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20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“中一二”进攻（图7-3-4）</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20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“边一二”进攻（图7-3-5）</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20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“插上”进攻</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227445" y="3608070"/>
            <a:ext cx="4505325"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801370" y="909320"/>
            <a:ext cx="10800080" cy="3486150"/>
            <a:chOff x="1262" y="1432"/>
            <a:chExt cx="17008" cy="5490"/>
          </a:xfrm>
        </p:grpSpPr>
        <p:sp>
          <p:nvSpPr>
            <p:cNvPr id="8" name="文本框 7"/>
            <p:cNvSpPr txBox="1"/>
            <p:nvPr/>
          </p:nvSpPr>
          <p:spPr>
            <a:xfrm>
              <a:off x="6045" y="1432"/>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三、排球集体战术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1262" y="2343"/>
              <a:ext cx="17008" cy="4579"/>
            </a:xfrm>
            <a:prstGeom prst="rect">
              <a:avLst/>
            </a:prstGeom>
            <a:noFill/>
            <a:ln w="9525">
              <a:noFill/>
            </a:ln>
          </p:spPr>
          <p:txBody>
            <a:bodyPr wrap="square" anchor="t">
              <a:spAutoFit/>
            </a:bodyPr>
            <a:p>
              <a:pPr indent="0" algn="just" fontAlgn="auto">
                <a:lnSpc>
                  <a:spcPct val="130000"/>
                </a:lnSpc>
                <a:spcBef>
                  <a:spcPts val="500"/>
                </a:spcBef>
                <a:spcAft>
                  <a:spcPts val="0"/>
                </a:spcAft>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（二）防守战术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spcAft>
                  <a:spcPts val="0"/>
                </a:spcAft>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接发球的防守战术：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接发球阵型的种类按其接发球人数，可分为5 人接发球、4 人接发球、3 人接发球、2 人接发球。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spcAft>
                  <a:spcPts val="0"/>
                </a:spcAft>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场上队员的位置，根据本方采用的进攻战术及对方采用的发球战术的情况，常用下面几种基本站位。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07745" indent="-342900" algn="just" fontAlgn="auto">
                <a:lnSpc>
                  <a:spcPct val="130000"/>
                </a:lnSpc>
                <a:spcBef>
                  <a:spcPts val="500"/>
                </a:spcBef>
                <a:spcAft>
                  <a:spcPts val="0"/>
                </a:spcAft>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“一三二”阵型站位，</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其优点是5 名队员分布均衡，每名队员接球的范围相对减小，职责分明。缺点是队员之间的交界点增多，会出现互相干扰、互抢互让的现象。（图7-3-6）</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07745" indent="-342900" algn="just" fontAlgn="auto">
                <a:lnSpc>
                  <a:spcPct val="130000"/>
                </a:lnSpc>
                <a:spcBef>
                  <a:spcPts val="500"/>
                </a:spcBef>
                <a:spcAft>
                  <a:spcPts val="0"/>
                </a:spcAft>
                <a:buFont typeface="+mj-ea"/>
                <a:buAutoNum type="circleNumDbPlai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“一二一二”阵型站位，</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其优点是队员分布均衡，分工明确，有利于接边、角的发球和弧度高、速度慢、落点分散的球。缺点是不利于接对方发到场地中后区的大力球和飘球。（图7-3-7）</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879215" y="4482465"/>
            <a:ext cx="4572000" cy="2152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18"/>
          <p:cNvSpPr/>
          <p:nvPr/>
        </p:nvSpPr>
        <p:spPr>
          <a:xfrm>
            <a:off x="695960" y="1208405"/>
            <a:ext cx="10800000" cy="2523490"/>
          </a:xfrm>
          <a:prstGeom prst="rect">
            <a:avLst/>
          </a:prstGeom>
          <a:noFill/>
          <a:ln w="9525">
            <a:noFill/>
          </a:ln>
        </p:spPr>
        <p:txBody>
          <a:bodyPr wrap="square" anchor="t">
            <a:spAutoFit/>
          </a:bodyPr>
          <a:p>
            <a:pPr marL="17145" indent="0" algn="just" fontAlgn="auto">
              <a:lnSpc>
                <a:spcPct val="130000"/>
              </a:lnSpc>
              <a:spcBef>
                <a:spcPts val="500"/>
              </a:spcBef>
              <a:spcAft>
                <a:spcPts val="0"/>
              </a:spcAft>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接扣球的防守战术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无人拦网的防守阵型：无人拦网的防守阵型，是一种最简单的防守阵型。适用于初学者或在对方攻击力不盛时，以及对方战术变化多导致本方无人拦网时采用。其站位方法与5 人接发球的基本站位相同。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单人拦网的防守阵型：当对方进攻能力较弱时，或对方战术多变来不及组织集体拦网时，可采用单人拦网的防守阵型。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双人拦网的防守阵型：对方水平较高、进攻力量较强、进攻路线变化较多时，多采用这种防守阵型。双人拦网通常分为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“边跟进”和“心跟进”</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两种防守阵型。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9" name="图片 8"/>
          <p:cNvPicPr>
            <a:picLocks noChangeAspect="1"/>
          </p:cNvPicPr>
          <p:nvPr/>
        </p:nvPicPr>
        <p:blipFill>
          <a:blip r:embed="rId2">
            <a:clrChange>
              <a:clrFrom>
                <a:srgbClr val="FFFFFF">
                  <a:alpha val="100000"/>
                </a:srgbClr>
              </a:clrFrom>
              <a:clrTo>
                <a:srgbClr val="FFFFFF">
                  <a:alpha val="100000"/>
                  <a:alpha val="0"/>
                </a:srgbClr>
              </a:clrTo>
            </a:clrChange>
          </a:blip>
          <a:srcRect t="4862" b="12525"/>
          <a:stretch>
            <a:fillRect/>
          </a:stretch>
        </p:blipFill>
        <p:spPr>
          <a:xfrm>
            <a:off x="3769360" y="3905885"/>
            <a:ext cx="4652645" cy="2136140"/>
          </a:xfrm>
          <a:prstGeom prst="rect">
            <a:avLst/>
          </a:prstGeom>
        </p:spPr>
      </p:pic>
      <p:sp>
        <p:nvSpPr>
          <p:cNvPr id="10" name="文本框 9"/>
          <p:cNvSpPr txBox="1"/>
          <p:nvPr/>
        </p:nvSpPr>
        <p:spPr>
          <a:xfrm>
            <a:off x="4544695" y="6104255"/>
            <a:ext cx="754380" cy="306705"/>
          </a:xfrm>
          <a:prstGeom prst="rect">
            <a:avLst/>
          </a:prstGeom>
          <a:noFill/>
        </p:spPr>
        <p:txBody>
          <a:bodyPr wrap="none" rtlCol="0" anchor="t">
            <a:spAutoFit/>
          </a:bodyPr>
          <a:p>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边跟进</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033260" y="6104255"/>
            <a:ext cx="754380" cy="306705"/>
          </a:xfrm>
          <a:prstGeom prst="rect">
            <a:avLst/>
          </a:prstGeom>
          <a:noFill/>
        </p:spPr>
        <p:txBody>
          <a:bodyPr wrap="none" rtlCol="0" anchor="t">
            <a:spAutoFit/>
          </a:bodyPr>
          <a:p>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心跟进</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18"/>
          <p:cNvSpPr/>
          <p:nvPr/>
        </p:nvSpPr>
        <p:spPr>
          <a:xfrm>
            <a:off x="695960" y="1208405"/>
            <a:ext cx="10800000" cy="4508500"/>
          </a:xfrm>
          <a:prstGeom prst="rect">
            <a:avLst/>
          </a:prstGeom>
          <a:noFill/>
          <a:ln w="9525">
            <a:noFill/>
          </a:ln>
        </p:spPr>
        <p:txBody>
          <a:bodyPr wrap="square" anchor="t">
            <a:spAutoFit/>
          </a:bodyPr>
          <a:p>
            <a:pPr marL="17145" indent="0" algn="just" fontAlgn="auto">
              <a:lnSpc>
                <a:spcPct val="130000"/>
              </a:lnSpc>
              <a:spcBef>
                <a:spcPts val="1000"/>
              </a:spcBef>
              <a:spcAft>
                <a:spcPts val="0"/>
              </a:spcAft>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接拦回球的防守战术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1000"/>
              </a:spcBef>
              <a:spcAft>
                <a:spcPts val="0"/>
              </a:spcAft>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接拦回球的防守阵型，应根据本方的进攻战术和对方拦网队员的情况，以及参加防守的人数来确定。通常采用5 人、4 人、3 人等阵型。这里重点介绍5 人接拦回球。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1000"/>
              </a:spcBef>
              <a:spcAft>
                <a:spcPts val="0"/>
              </a:spcAft>
              <a:buFont typeface="Wingdings" panose="05000000000000000000" charset="0"/>
              <a:buChar char="n"/>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根据扣篮情况，5 人接拦回球可采用以下不同的站位：</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（1）“三二”站位。</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（2）“二二一”站位。</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（3）“二三”站位。</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spcAft>
                <a:spcPts val="0"/>
              </a:spcAft>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4. 接传、垫球的防守战术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1000"/>
              </a:spcBef>
              <a:spcAft>
                <a:spcPts val="0"/>
              </a:spcAft>
              <a:buFont typeface="Wingdings" panose="05000000000000000000" charset="0"/>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当对方无法组织进攻，被迫将球传、垫、挡过网时，本方的防守便可称为接传、垫球的防守。这种情况在初学者中出现较多，高水平比赛中偶尔也会出现。可以采用“中、边一二”或“心二传”阵型，以利于组织各种进攻战术。</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2"/>
            </p:custDataLst>
          </p:nvPr>
        </p:nvSpPr>
        <p:spPr>
          <a:xfrm>
            <a:off x="-1" y="6318510"/>
            <a:ext cx="6480000" cy="18000"/>
          </a:xfrm>
          <a:prstGeom prst="rect">
            <a:avLst/>
          </a:prstGeom>
          <a:solidFill>
            <a:srgbClr val="FF9300"/>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4" name="组合 3"/>
          <p:cNvGrpSpPr/>
          <p:nvPr/>
        </p:nvGrpSpPr>
        <p:grpSpPr>
          <a:xfrm>
            <a:off x="6605905" y="6179820"/>
            <a:ext cx="1051560" cy="288290"/>
            <a:chOff x="10403" y="9844"/>
            <a:chExt cx="1656" cy="454"/>
          </a:xfrm>
        </p:grpSpPr>
        <p:sp>
          <p:nvSpPr>
            <p:cNvPr id="5" name="矩形 4"/>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801370" y="990600"/>
            <a:ext cx="10789920" cy="4612640"/>
            <a:chOff x="1262" y="1560"/>
            <a:chExt cx="16992" cy="7264"/>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四、排球战术练习</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1262" y="3036"/>
              <a:ext cx="16992" cy="5788"/>
            </a:xfrm>
            <a:prstGeom prst="rect">
              <a:avLst/>
            </a:prstGeom>
            <a:noFill/>
            <a:ln w="9525">
              <a:noFill/>
            </a:ln>
          </p:spPr>
          <p:txBody>
            <a:bodyPr wrap="square" anchor="t">
              <a:spAutoFit/>
            </a:bodyPr>
            <a:p>
              <a:pPr indent="0" algn="just" fontAlgn="auto">
                <a:lnSpc>
                  <a:spcPct val="130000"/>
                </a:lnSpc>
                <a:spcBef>
                  <a:spcPts val="500"/>
                </a:spcBef>
                <a:spcAft>
                  <a:spcPts val="0"/>
                </a:spcAft>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（一）“中一二”进攻阵型练习</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spcAft>
                  <a:spcPts val="0"/>
                </a:spcAft>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徒手模仿“中一二”进攻战术练习：</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首先按“中一二”进攻阵型站位，然后进行不结合球的模仿跑动和轮转练习，了解各个位置的分工和配合方法。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spcAft>
                  <a:spcPts val="0"/>
                </a:spcAft>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基本阵型练习：</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一名队员在6 号位抛球，3 号位队员把球分别传给2、4 号队员进攻，扣球后相互交换位置。队员跑位、扣球熟练后，可采用隔网抛球、专人垫球的方法，并逐步提高难度。</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spcAft>
                  <a:spcPts val="0"/>
                </a:spcAft>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结合接发球练习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07745" indent="-342900" algn="just" fontAlgn="auto">
                <a:lnSpc>
                  <a:spcPct val="130000"/>
                </a:lnSpc>
                <a:spcBef>
                  <a:spcPts val="5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一名队员隔网近距离发球，后排队员垫球，2 号位队员扣前快球，4 号位队员扣一般球。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07745" indent="-342900" algn="just" fontAlgn="auto">
                <a:lnSpc>
                  <a:spcPct val="130000"/>
                </a:lnSpc>
                <a:spcBef>
                  <a:spcPts val="5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一名队员隔网近距离发球，5 号位队员接发球，3 号位队员传球，2、4 号位队员扣一般球，后排队员可以进行后排进攻。（图7-3-10）</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07745" indent="-342900" algn="just" fontAlgn="auto">
                <a:lnSpc>
                  <a:spcPct val="130000"/>
                </a:lnSpc>
                <a:spcBef>
                  <a:spcPts val="5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通过改变发球位置、距离以及增加拦网队员，提高队员“中一二”战术的运用能力。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
        <p:nvSpPr>
          <p:cNvPr id="5" name="矩形 4"/>
          <p:cNvSpPr/>
          <p:nvPr>
            <p:custDataLst>
              <p:tags r:id="rId2"/>
            </p:custDataLst>
          </p:nvPr>
        </p:nvSpPr>
        <p:spPr>
          <a:xfrm>
            <a:off x="-1" y="6318510"/>
            <a:ext cx="6480000" cy="18000"/>
          </a:xfrm>
          <a:prstGeom prst="rect">
            <a:avLst/>
          </a:prstGeom>
          <a:solidFill>
            <a:srgbClr val="FF9300"/>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7" name="组合 6"/>
          <p:cNvGrpSpPr/>
          <p:nvPr/>
        </p:nvGrpSpPr>
        <p:grpSpPr>
          <a:xfrm>
            <a:off x="6605905" y="6179820"/>
            <a:ext cx="1051560" cy="288290"/>
            <a:chOff x="10403" y="9844"/>
            <a:chExt cx="1656" cy="454"/>
          </a:xfrm>
        </p:grpSpPr>
        <p:sp>
          <p:nvSpPr>
            <p:cNvPr id="9" name="矩形 8"/>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sp>
        <p:nvSpPr>
          <p:cNvPr id="4101" name="TextBox 6"/>
          <p:cNvSpPr/>
          <p:nvPr/>
        </p:nvSpPr>
        <p:spPr>
          <a:xfrm>
            <a:off x="5538470" y="1194753"/>
            <a:ext cx="3569970" cy="676910"/>
          </a:xfrm>
          <a:prstGeom prst="rect">
            <a:avLst/>
          </a:prstGeom>
          <a:noFill/>
          <a:ln w="9525">
            <a:noFill/>
          </a:ln>
        </p:spPr>
        <p:txBody>
          <a:bodyPr wrap="square" lIns="0" tIns="0" rIns="0" bIns="0" anchor="ctr">
            <a:spAutoFit/>
          </a:bodyPr>
          <a:p>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7</a:t>
            </a:r>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排球</a:t>
            </a:r>
            <a:endPar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 name="组合 14"/>
          <p:cNvGrpSpPr/>
          <p:nvPr/>
        </p:nvGrpSpPr>
        <p:grpSpPr>
          <a:xfrm flipH="1">
            <a:off x="5928822" y="2206264"/>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596043" y="2170430"/>
            <a:ext cx="1871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排球运动的概述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1" name="组合 20"/>
          <p:cNvGrpSpPr/>
          <p:nvPr/>
        </p:nvGrpSpPr>
        <p:grpSpPr>
          <a:xfrm flipH="1">
            <a:off x="5926282" y="3026049"/>
            <a:ext cx="3700688" cy="517027"/>
            <a:chOff x="1327946" y="3699322"/>
            <a:chExt cx="3761755" cy="517027"/>
          </a:xfrm>
          <a:solidFill>
            <a:srgbClr val="295DAB"/>
          </a:solidFill>
        </p:grpSpPr>
        <p:sp>
          <p:nvSpPr>
            <p:cNvPr id="22" name="椭圆 2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23" name="直接连接符 2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25" name="MH_Number_1"/>
          <p:cNvSpPr txBox="1"/>
          <p:nvPr>
            <p:custDataLst>
              <p:tags r:id="rId3"/>
            </p:custDataLst>
          </p:nvPr>
        </p:nvSpPr>
        <p:spPr>
          <a:xfrm>
            <a:off x="5929648" y="30569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26" name="组合 25"/>
          <p:cNvGrpSpPr/>
          <p:nvPr/>
        </p:nvGrpSpPr>
        <p:grpSpPr>
          <a:xfrm flipH="1">
            <a:off x="5925647" y="3849644"/>
            <a:ext cx="3700688" cy="517027"/>
            <a:chOff x="1327946" y="3699322"/>
            <a:chExt cx="3761755" cy="517027"/>
          </a:xfrm>
          <a:solidFill>
            <a:srgbClr val="295DAB"/>
          </a:solidFill>
        </p:grpSpPr>
        <p:sp>
          <p:nvSpPr>
            <p:cNvPr id="27" name="椭圆 26"/>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0" name="直接连接符 2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7" name="MH_Number_1"/>
          <p:cNvSpPr txBox="1"/>
          <p:nvPr>
            <p:custDataLst>
              <p:tags r:id="rId4"/>
            </p:custDataLst>
          </p:nvPr>
        </p:nvSpPr>
        <p:spPr>
          <a:xfrm>
            <a:off x="5929013" y="38805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39" name="文本框 21"/>
          <p:cNvSpPr>
            <a:spLocks noChangeArrowheads="1"/>
          </p:cNvSpPr>
          <p:nvPr/>
        </p:nvSpPr>
        <p:spPr bwMode="auto">
          <a:xfrm>
            <a:off x="6596043" y="3020695"/>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排球基本技术教学理论与方法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0" name="文本框 21"/>
          <p:cNvSpPr>
            <a:spLocks noChangeArrowheads="1"/>
          </p:cNvSpPr>
          <p:nvPr/>
        </p:nvSpPr>
        <p:spPr bwMode="auto">
          <a:xfrm>
            <a:off x="6596043" y="3844290"/>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排球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基本战术教学理论与方法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flipH="1">
            <a:off x="5928822" y="4635139"/>
            <a:ext cx="3700688" cy="517027"/>
            <a:chOff x="1327946" y="3699322"/>
            <a:chExt cx="3761755" cy="517027"/>
          </a:xfrm>
          <a:solidFill>
            <a:srgbClr val="295DAB"/>
          </a:solidFill>
        </p:grpSpPr>
        <p:sp>
          <p:nvSpPr>
            <p:cNvPr id="42" name="椭圆 41"/>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3" name="直接连接符 42"/>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45" name="MH_Number_1"/>
          <p:cNvSpPr txBox="1"/>
          <p:nvPr>
            <p:custDataLst>
              <p:tags r:id="rId5"/>
            </p:custDataLst>
          </p:nvPr>
        </p:nvSpPr>
        <p:spPr>
          <a:xfrm>
            <a:off x="5932188" y="466605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46" name="文本框 21"/>
          <p:cNvSpPr>
            <a:spLocks noChangeArrowheads="1"/>
          </p:cNvSpPr>
          <p:nvPr/>
        </p:nvSpPr>
        <p:spPr bwMode="auto">
          <a:xfrm>
            <a:off x="6598583" y="4578985"/>
            <a:ext cx="1630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排球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运动竞赛</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47" name="组合 46"/>
          <p:cNvGrpSpPr/>
          <p:nvPr/>
        </p:nvGrpSpPr>
        <p:grpSpPr>
          <a:xfrm flipH="1">
            <a:off x="5937712" y="5421269"/>
            <a:ext cx="3700688" cy="517027"/>
            <a:chOff x="1327946" y="3699322"/>
            <a:chExt cx="3761755" cy="517027"/>
          </a:xfrm>
          <a:solidFill>
            <a:srgbClr val="295DAB"/>
          </a:solidFill>
        </p:grpSpPr>
        <p:sp>
          <p:nvSpPr>
            <p:cNvPr id="48" name="椭圆 47"/>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9" name="直接连接符 48"/>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1" name="MH_Number_1"/>
          <p:cNvSpPr txBox="1"/>
          <p:nvPr>
            <p:custDataLst>
              <p:tags r:id="rId6"/>
            </p:custDataLst>
          </p:nvPr>
        </p:nvSpPr>
        <p:spPr>
          <a:xfrm>
            <a:off x="5941078" y="54521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05</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52" name="文本框 21"/>
          <p:cNvSpPr>
            <a:spLocks noChangeArrowheads="1"/>
          </p:cNvSpPr>
          <p:nvPr/>
        </p:nvSpPr>
        <p:spPr bwMode="auto">
          <a:xfrm>
            <a:off x="6607473" y="5365115"/>
            <a:ext cx="28371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排球</a:t>
            </a:r>
            <a:r>
              <a:rPr lang="zh-CN" altLang="en-US" b="1" kern="0" spc="100" dirty="0">
                <a:solidFill>
                  <a:srgbClr val="295DAB"/>
                </a:solidFill>
                <a:uFillTx/>
                <a:latin typeface="微软雅黑" panose="020B0503020204020204" charset="-122"/>
                <a:ea typeface="微软雅黑" panose="020B0503020204020204" charset="-122"/>
                <a:cs typeface="+mn-ea"/>
                <a:sym typeface="+mn-lt"/>
              </a:rPr>
              <a:t>运动常见损伤及处理</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0-#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0-#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37" grpId="0"/>
      <p:bldP spid="39" grpId="0"/>
      <p:bldP spid="40" grpId="0"/>
      <p:bldP spid="45" grpId="0"/>
      <p:bldP spid="46" grpId="0"/>
      <p:bldP spid="51" grpId="0"/>
      <p:bldP spid="5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排球基本战术教学理论与方法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18"/>
          <p:cNvSpPr/>
          <p:nvPr/>
        </p:nvSpPr>
        <p:spPr>
          <a:xfrm>
            <a:off x="801370" y="1679575"/>
            <a:ext cx="10789920" cy="2972435"/>
          </a:xfrm>
          <a:prstGeom prst="rect">
            <a:avLst/>
          </a:prstGeom>
          <a:noFill/>
          <a:ln w="9525">
            <a:noFill/>
          </a:ln>
        </p:spPr>
        <p:txBody>
          <a:bodyPr wrap="square" anchor="t">
            <a:spAutoFit/>
          </a:bodyPr>
          <a:p>
            <a:pPr indent="0" algn="just" fontAlgn="auto">
              <a:lnSpc>
                <a:spcPct val="130000"/>
              </a:lnSpc>
              <a:spcBef>
                <a:spcPts val="1000"/>
              </a:spcBef>
              <a:spcAft>
                <a:spcPts val="0"/>
              </a:spcAft>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4. 结合接扣球练习：</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首先按“中一二”进攻阵型站位，然后进行不结合球的模仿跑动和轮转练习，了解各个位置的分工和配合方法。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8290" algn="just" fontAlgn="auto">
              <a:lnSpc>
                <a:spcPct val="130000"/>
              </a:lnSpc>
              <a:spcBef>
                <a:spcPts val="1000"/>
              </a:spcBef>
              <a:spcAft>
                <a:spcPts val="0"/>
              </a:spcAft>
              <a:buFont typeface="+mj-ea"/>
              <a:buAutoNum type="circleNumDbPlain"/>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一名队员在场边扣球，6 号位队员防守，2、4 号位队员扣一般球，1、5 号队员进行后排进攻。（图7-3-11）</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288290" algn="just" fontAlgn="auto">
              <a:lnSpc>
                <a:spcPct val="130000"/>
              </a:lnSpc>
              <a:spcBef>
                <a:spcPts val="10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一名队员在4 号位扣球，两名队员拦网，其他队员参与防守及进攻。（图7-3-12）</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5. 结合接拦回球练习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74700" indent="-342900" algn="just" fontAlgn="auto">
              <a:lnSpc>
                <a:spcPct val="130000"/>
              </a:lnSpc>
              <a:spcBef>
                <a:spcPts val="10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一名队员可站在高台上掷模拟的各种拦回球，场上队员各负其责，力争将球防起并组织进攻。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74700" indent="-342900" algn="just" fontAlgn="auto">
              <a:lnSpc>
                <a:spcPct val="130000"/>
              </a:lnSpc>
              <a:spcBef>
                <a:spcPts val="1000"/>
              </a:spcBef>
              <a:spcAft>
                <a:spcPts val="0"/>
              </a:spcAft>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双方拦网，场上队员分工配合，力争将球拦回去并组织进攻。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 name="矩形 4"/>
          <p:cNvSpPr/>
          <p:nvPr>
            <p:custDataLst>
              <p:tags r:id="rId2"/>
            </p:custDataLst>
          </p:nvPr>
        </p:nvSpPr>
        <p:spPr>
          <a:xfrm>
            <a:off x="-1" y="6318510"/>
            <a:ext cx="6480000" cy="18000"/>
          </a:xfrm>
          <a:prstGeom prst="rect">
            <a:avLst/>
          </a:prstGeom>
          <a:solidFill>
            <a:srgbClr val="FF9300"/>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7" name="组合 6"/>
          <p:cNvGrpSpPr/>
          <p:nvPr/>
        </p:nvGrpSpPr>
        <p:grpSpPr>
          <a:xfrm>
            <a:off x="6605905" y="6179820"/>
            <a:ext cx="1051560" cy="288290"/>
            <a:chOff x="10403" y="9844"/>
            <a:chExt cx="1656" cy="454"/>
          </a:xfrm>
        </p:grpSpPr>
        <p:sp>
          <p:nvSpPr>
            <p:cNvPr id="9" name="矩形 8"/>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961390" y="1956435"/>
            <a:ext cx="3096000" cy="2232000"/>
          </a:xfrm>
          <a:prstGeom prst="rect">
            <a:avLst/>
          </a:prstGeom>
          <a:solidFill>
            <a:srgbClr val="86C30B">
              <a:lumMod val="20000"/>
              <a:lumOff val="80000"/>
            </a:srgbClr>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3" name="矩形 12"/>
          <p:cNvSpPr/>
          <p:nvPr>
            <p:custDataLst>
              <p:tags r:id="rId2"/>
            </p:custDataLst>
          </p:nvPr>
        </p:nvSpPr>
        <p:spPr>
          <a:xfrm>
            <a:off x="8132713" y="1956344"/>
            <a:ext cx="3096000" cy="2232000"/>
          </a:xfrm>
          <a:prstGeom prst="rect">
            <a:avLst/>
          </a:prstGeom>
          <a:solidFill>
            <a:srgbClr val="1088E2">
              <a:lumMod val="20000"/>
              <a:lumOff val="80000"/>
            </a:srgbClr>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4" name="矩形 13"/>
          <p:cNvSpPr/>
          <p:nvPr>
            <p:custDataLst>
              <p:tags r:id="rId3"/>
            </p:custDataLst>
          </p:nvPr>
        </p:nvSpPr>
        <p:spPr>
          <a:xfrm>
            <a:off x="4586331" y="4287066"/>
            <a:ext cx="3096000" cy="2232000"/>
          </a:xfrm>
          <a:prstGeom prst="rect">
            <a:avLst/>
          </a:prstGeom>
          <a:solidFill>
            <a:srgbClr val="FF860C">
              <a:lumMod val="20000"/>
              <a:lumOff val="80000"/>
            </a:srgbClr>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9" name="矩形 18"/>
          <p:cNvSpPr/>
          <p:nvPr>
            <p:custDataLst>
              <p:tags r:id="rId4"/>
            </p:custDataLst>
          </p:nvPr>
        </p:nvSpPr>
        <p:spPr>
          <a:xfrm>
            <a:off x="2667035" y="767834"/>
            <a:ext cx="7079267" cy="935780"/>
          </a:xfrm>
          <a:prstGeom prst="rect">
            <a:avLst/>
          </a:prstGeom>
        </p:spPr>
        <p:txBody>
          <a:bodyPr wrap="square" anchor="ctr" anchorCtr="0">
            <a:normAutofit/>
          </a:bodyPr>
          <a:p>
            <a:pPr marL="0" indent="0" algn="ctr">
              <a:lnSpc>
                <a:spcPct val="100000"/>
              </a:lnSpc>
              <a:spcBef>
                <a:spcPts val="0"/>
              </a:spcBef>
              <a:spcAft>
                <a:spcPts val="0"/>
              </a:spcAft>
              <a:buSzPct val="100000"/>
            </a:pPr>
            <a:r>
              <a:rPr lang="zh-CN" altLang="en-US" sz="3200" b="1" smtClean="0">
                <a:solidFill>
                  <a:sysClr val="windowText" lastClr="000000">
                    <a:lumMod val="65000"/>
                    <a:lumOff val="35000"/>
                  </a:sysClr>
                </a:solidFill>
                <a:uFillTx/>
                <a:latin typeface="Calibri Light" panose="020F0302020204030204" charset="0"/>
                <a:ea typeface="+mn-ea"/>
                <a:cs typeface="+mn-ea"/>
                <a:sym typeface="+mn-ea"/>
              </a:rPr>
              <a:t>第三节 排球基本战术教学理论与方法</a:t>
            </a:r>
            <a:endParaRPr lang="zh-CN" altLang="en-US" sz="3200" b="1" smtClean="0">
              <a:solidFill>
                <a:sysClr val="windowText" lastClr="000000">
                  <a:lumMod val="65000"/>
                  <a:lumOff val="35000"/>
                </a:sysClr>
              </a:solidFill>
              <a:uFillTx/>
              <a:latin typeface="Calibri Light" panose="020F0302020204030204" charset="0"/>
              <a:ea typeface="+mn-ea"/>
              <a:cs typeface="+mn-ea"/>
              <a:sym typeface="+mn-ea"/>
            </a:endParaRPr>
          </a:p>
        </p:txBody>
      </p:sp>
      <p:pic>
        <p:nvPicPr>
          <p:cNvPr id="20" name="图片 19"/>
          <p:cNvPicPr>
            <a:picLocks noChangeAspect="1"/>
          </p:cNvPicPr>
          <p:nvPr/>
        </p:nvPicPr>
        <p:blipFill>
          <a:blip r:embed="rId5"/>
          <a:stretch>
            <a:fillRect/>
          </a:stretch>
        </p:blipFill>
        <p:spPr>
          <a:xfrm>
            <a:off x="4320540" y="1890395"/>
            <a:ext cx="3550920" cy="2298065"/>
          </a:xfrm>
          <a:prstGeom prst="rect">
            <a:avLst/>
          </a:prstGeom>
        </p:spPr>
      </p:pic>
      <p:pic>
        <p:nvPicPr>
          <p:cNvPr id="21" name="图片 20"/>
          <p:cNvPicPr>
            <a:picLocks noChangeAspect="1"/>
          </p:cNvPicPr>
          <p:nvPr/>
        </p:nvPicPr>
        <p:blipFill>
          <a:blip r:embed="rId6"/>
          <a:stretch>
            <a:fillRect/>
          </a:stretch>
        </p:blipFill>
        <p:spPr>
          <a:xfrm>
            <a:off x="846455" y="4474845"/>
            <a:ext cx="3625215" cy="2044065"/>
          </a:xfrm>
          <a:prstGeom prst="rect">
            <a:avLst/>
          </a:prstGeom>
        </p:spPr>
      </p:pic>
      <p:pic>
        <p:nvPicPr>
          <p:cNvPr id="22" name="图片 21"/>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7969885" y="4341495"/>
            <a:ext cx="3421380" cy="23114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5" name="矩形 4"/>
          <p:cNvSpPr/>
          <p:nvPr>
            <p:custDataLst>
              <p:tags r:id="rId2"/>
            </p:custDataLst>
          </p:nvPr>
        </p:nvSpPr>
        <p:spPr>
          <a:xfrm>
            <a:off x="450215" y="2206625"/>
            <a:ext cx="11290935" cy="3716655"/>
          </a:xfrm>
          <a:prstGeom prst="rect">
            <a:avLst/>
          </a:prstGeom>
          <a:solidFill>
            <a:srgbClr val="F8CBAD"/>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排球运动竞赛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一、比赛场地和设施</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789305" y="2710815"/>
            <a:ext cx="5281295" cy="2676525"/>
          </a:xfrm>
          <a:prstGeom prst="rect">
            <a:avLst/>
          </a:prstGeom>
          <a:noFill/>
          <a:ln w="9525">
            <a:noFill/>
          </a:ln>
        </p:spPr>
        <p:txBody>
          <a:bodyPr wrap="square" anchor="t">
            <a:spAutoFit/>
          </a:bodyPr>
          <a:p>
            <a:pPr indent="431800" algn="just" fontAlgn="auto">
              <a:lnSpc>
                <a:spcPct val="150000"/>
              </a:lnSpc>
              <a:spcBef>
                <a:spcPts val="10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排球比赛场地包括比赛场区和无障碍区。比赛场区为18 米×9 米的长方形。国际排联组织的世界性大型比赛场地边线外的无障碍区至少宽5 米，端线外至少宽8 米，比赛场区上空的无障碍空间从地面量起至少12.5 米。比赛场地的地面是浅色的，由木质或合成物质构成。比赛场地和无障碍区为两种不同的颜色，场区上所有的界线为白色，宽为5 厘米。</a:t>
            </a:r>
            <a:endParaRPr lang="zh-CN" altLang="en-US" sz="1600" spc="1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3"/>
          <a:stretch>
            <a:fillRect/>
          </a:stretch>
        </p:blipFill>
        <p:spPr>
          <a:xfrm>
            <a:off x="6330315" y="2425065"/>
            <a:ext cx="5300980" cy="3255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289425" y="2564765"/>
            <a:ext cx="7223760" cy="2954020"/>
          </a:xfrm>
          <a:prstGeom prst="rect">
            <a:avLst/>
          </a:prstGeom>
          <a:solidFill>
            <a:srgbClr val="F8CBAD"/>
          </a:solidFill>
          <a:ln>
            <a:noFill/>
          </a:ln>
        </p:spPr>
        <p:style>
          <a:lnRef idx="2">
            <a:srgbClr val="86C30B">
              <a:shade val="50000"/>
            </a:srgbClr>
          </a:lnRef>
          <a:fillRef idx="1">
            <a:srgbClr val="86C30B"/>
          </a:fillRef>
          <a:effectRef idx="0">
            <a:srgbClr val="86C30B"/>
          </a:effectRef>
          <a:fontRef idx="minor">
            <a:sysClr val="window" lastClr="FFFFFF"/>
          </a:fontRef>
        </p:style>
        <p:txBody>
          <a:bodyPr rtlCol="0" anchor="ctr"/>
          <a:p>
            <a:pPr algn="ctr"/>
            <a:endParaRPr lang="zh-CN" altLang="en-US"/>
          </a:p>
        </p:txBody>
      </p:sp>
      <p:pic>
        <p:nvPicPr>
          <p:cNvPr id="6" name="图片 5"/>
          <p:cNvPicPr>
            <a:picLocks noChangeAspect="1"/>
          </p:cNvPicPr>
          <p:nvPr/>
        </p:nvPicPr>
        <p:blipFill>
          <a:blip r:embed="rId2"/>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排球运动竞赛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二、比赛规则简介</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895350" y="1675130"/>
            <a:ext cx="5281295" cy="460375"/>
          </a:xfrm>
          <a:prstGeom prst="rect">
            <a:avLst/>
          </a:prstGeom>
          <a:noFill/>
          <a:ln w="9525">
            <a:noFill/>
          </a:ln>
        </p:spPr>
        <p:txBody>
          <a:bodyPr wrap="square" anchor="t">
            <a:spAutoFit/>
          </a:bodyPr>
          <a:p>
            <a:pPr indent="0" algn="l"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（一）球队组成及基本规则</a:t>
            </a:r>
            <a:endPar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pic>
        <p:nvPicPr>
          <p:cNvPr id="30728" name="图片 11" descr="中国女排.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1370" y="2328545"/>
            <a:ext cx="3356610" cy="3425825"/>
          </a:xfrm>
          <a:prstGeom prst="rect">
            <a:avLst/>
          </a:prstGeom>
          <a:noFill/>
          <a:ln w="9525">
            <a:noFill/>
          </a:ln>
        </p:spPr>
      </p:pic>
      <p:sp>
        <p:nvSpPr>
          <p:cNvPr id="7" name="文本框 6"/>
          <p:cNvSpPr txBox="1"/>
          <p:nvPr/>
        </p:nvSpPr>
        <p:spPr>
          <a:xfrm>
            <a:off x="4650105" y="2761615"/>
            <a:ext cx="6502400" cy="2579370"/>
          </a:xfrm>
          <a:prstGeom prst="rect">
            <a:avLst/>
          </a:prstGeom>
          <a:noFill/>
        </p:spPr>
        <p:txBody>
          <a:bodyPr wrap="square" rtlCol="0">
            <a:spAutoFit/>
          </a:bodyPr>
          <a:p>
            <a:pPr marL="285750" indent="-285750" algn="just" fontAlgn="auto">
              <a:lnSpc>
                <a:spcPct val="120000"/>
              </a:lnSpc>
              <a:spcBef>
                <a:spcPts val="500"/>
              </a:spcBef>
              <a:buFont typeface="Wingdings" panose="05000000000000000000" charset="0"/>
              <a:buChar char="Ø"/>
            </a:pPr>
            <a:r>
              <a:rPr lang="zh-CN" altLang="en-US"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排球是一项集体比赛项目，每队由12 名队员组成，两队各派6 名队员在由球网分开的场地上进行比赛。</a:t>
            </a:r>
            <a:endParaRPr lang="zh-CN" altLang="en-US"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just" fontAlgn="auto">
              <a:lnSpc>
                <a:spcPct val="120000"/>
              </a:lnSpc>
              <a:spcBef>
                <a:spcPts val="500"/>
              </a:spcBef>
              <a:buFont typeface="Wingdings" panose="05000000000000000000" charset="0"/>
              <a:buChar char="Ø"/>
            </a:pPr>
            <a:r>
              <a:rPr lang="zh-CN" altLang="en-US"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比赛的目的是各队遵照规则，将球击过网，使其落在对方场区的地面上，而防止球落在本方场区的地面上。每队可击球3 次（拦网触球除外），将球击回对方场区。</a:t>
            </a:r>
            <a:endParaRPr lang="zh-CN" altLang="en-US"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just" fontAlgn="auto">
              <a:lnSpc>
                <a:spcPct val="120000"/>
              </a:lnSpc>
              <a:spcBef>
                <a:spcPts val="500"/>
              </a:spcBef>
              <a:buFont typeface="Wingdings" panose="05000000000000000000" charset="0"/>
              <a:buChar char="Ø"/>
            </a:pPr>
            <a:r>
              <a:rPr lang="zh-CN" altLang="en-US"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比赛由发球开始，发球队员击球使其从网上飞至对方场区，比赛由此连续进行，直至球落地、出界或某一队不能合法地将球击回对方场区。</a:t>
            </a:r>
            <a:endParaRPr lang="zh-CN" altLang="en-US" sz="1600" spc="10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strips(down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排球运动竞赛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任意多边形: 形状 22"/>
          <p:cNvSpPr/>
          <p:nvPr>
            <p:custDataLst>
              <p:tags r:id="rId2"/>
            </p:custDataLst>
          </p:nvPr>
        </p:nvSpPr>
        <p:spPr>
          <a:xfrm>
            <a:off x="0" y="1829435"/>
            <a:ext cx="8522970" cy="502856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3"/>
            </p:custDataLst>
          </p:nvPr>
        </p:nvSpPr>
        <p:spPr>
          <a:xfrm>
            <a:off x="4291330" y="1829435"/>
            <a:ext cx="4918075" cy="50234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4"/>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3" name="矩形 18"/>
          <p:cNvSpPr/>
          <p:nvPr/>
        </p:nvSpPr>
        <p:spPr>
          <a:xfrm>
            <a:off x="520700" y="2026920"/>
            <a:ext cx="6530340" cy="354330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（二）五局三胜制</a:t>
            </a:r>
            <a:endParaRPr lang="zh-CN" altLang="en-US" sz="1600" b="1"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marL="720090" indent="-285750" algn="just" fontAlgn="auto">
              <a:lnSpc>
                <a:spcPct val="150000"/>
              </a:lnSpc>
              <a:spcBef>
                <a:spcPts val="1000"/>
              </a:spcBef>
              <a:buFont typeface="Wingdings" panose="05000000000000000000" charset="0"/>
              <a:buChar char="n"/>
            </a:pPr>
            <a:r>
              <a:rPr lang="zh-CN" altLang="en-US" sz="1600"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排球比赛采用五局三胜制，胜三局的队胜一场。比赛中，某队胜1 球，即得1 分（每球得分制）。接发球队胜1 球时得1 分，同时获得发球权，队员按顺时针方向轮转一个位置。每局比赛（决胜局第五局除外）先得25 分并同时领先对手2 分的队胜一局。当比分为24 ∶ 24 时，比赛继续进行至某队领先2 分（如26 ∶ 24、27 ∶ 25）为止。决胜局先得15 分并同时领先对手2 分的队获胜。当比分为14 ∶ 14 时，比赛继续进行至某队领先2 分（如16 ∶ 14、17 ∶ 15）为止。</a:t>
            </a:r>
            <a:endParaRPr lang="zh-CN" altLang="en-US" sz="1600" spc="5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5">
            <a:clrChange>
              <a:clrFrom>
                <a:srgbClr val="F6F6F6">
                  <a:alpha val="100000"/>
                </a:srgbClr>
              </a:clrFrom>
              <a:clrTo>
                <a:srgbClr val="F6F6F6">
                  <a:alpha val="100000"/>
                  <a:alpha val="0"/>
                </a:srgbClr>
              </a:clrTo>
            </a:clrChange>
          </a:blip>
          <a:stretch>
            <a:fillRect/>
          </a:stretch>
        </p:blipFill>
        <p:spPr>
          <a:xfrm>
            <a:off x="7352030" y="2583180"/>
            <a:ext cx="4203065" cy="2845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排球运动竞赛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矩形 18"/>
          <p:cNvSpPr/>
          <p:nvPr/>
        </p:nvSpPr>
        <p:spPr>
          <a:xfrm>
            <a:off x="876300" y="1212850"/>
            <a:ext cx="10440000" cy="442595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（三）发球犯规：</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发球犯规包括发球击球时的犯规和发球击球后的犯规。</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（四）位置错误：</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排球规则规定，当发球队员击球时，如果场上队员不在正确位置上，则构成位置错误犯规。</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（五）击球时的犯规：</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连击犯规、持球犯规、第四次击球犯规以及借助击球犯规。</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（六）队员在网球附近的犯规：</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队员在网球附近的犯规包括过网击球犯规、过中线犯规、触网犯规和网下穿越进入对方空间妨碍对方比赛犯规等。</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（七）同时击球：</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双方队员或同队队员可以同时触球。同队的两名或两名以上队员同时触到球，被记为两次或两次以上击球（拦网除外）。双方队员在网上同时击球后，如果球落入场内，应继续比赛，获得球的一方仍可击球三次。</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pitchFamily="2" charset="2"/>
              <a:buNone/>
            </a:pPr>
            <a:r>
              <a:rPr lang="zh-CN" altLang="en-US" sz="1600" b="1"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（八）拦网犯规：</a:t>
            </a:r>
            <a:r>
              <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拦网犯规包括过网拦网犯规、后排队员拦网犯规、拦发球犯规和从标志杆外伸入对方空间的拦网犯规几种情况。</a:t>
            </a:r>
            <a:endParaRPr lang="zh-CN" altLang="en-US" sz="1600" spc="100" dirty="0">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custDataLst>
              <p:tags r:id="rId2"/>
            </p:custDataLst>
          </p:nvPr>
        </p:nvGrpSpPr>
        <p:grpSpPr>
          <a:xfrm>
            <a:off x="10673738" y="6091588"/>
            <a:ext cx="462234" cy="256539"/>
            <a:chOff x="801188" y="1233860"/>
            <a:chExt cx="462234" cy="256539"/>
          </a:xfrm>
          <a:solidFill>
            <a:srgbClr val="FF9300"/>
          </a:solidFill>
        </p:grpSpPr>
        <p:sp>
          <p:nvSpPr>
            <p:cNvPr id="4" name="矩形 3"/>
            <p:cNvSpPr/>
            <p:nvPr>
              <p:custDataLst>
                <p:tags r:id="rId3"/>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5"/>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9" name="矩形 8"/>
          <p:cNvSpPr/>
          <p:nvPr>
            <p:custDataLst>
              <p:tags r:id="rId6"/>
            </p:custDataLst>
          </p:nvPr>
        </p:nvSpPr>
        <p:spPr>
          <a:xfrm rot="5400000">
            <a:off x="1275715" y="588565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p:cNvSpPr/>
          <p:nvPr>
            <p:custDataLst>
              <p:tags r:id="rId1"/>
            </p:custDataLst>
          </p:nvPr>
        </p:nvSpPr>
        <p:spPr>
          <a:xfrm>
            <a:off x="0" y="1829435"/>
            <a:ext cx="8522970" cy="5028565"/>
          </a:xfrm>
          <a:custGeom>
            <a:avLst/>
            <a:gdLst>
              <a:gd name="connsiteX0" fmla="*/ 4148139 w 8523249"/>
              <a:gd name="connsiteY0" fmla="*/ 0 h 6858000"/>
              <a:gd name="connsiteX1" fmla="*/ 8523249 w 8523249"/>
              <a:gd name="connsiteY1" fmla="*/ 0 h 6858000"/>
              <a:gd name="connsiteX2" fmla="*/ 3938608 w 8523249"/>
              <a:gd name="connsiteY2" fmla="*/ 6858000 h 6858000"/>
              <a:gd name="connsiteX3" fmla="*/ 0 w 8523249"/>
              <a:gd name="connsiteY3" fmla="*/ 6858000 h 6858000"/>
              <a:gd name="connsiteX4" fmla="*/ 0 w 8523249"/>
              <a:gd name="connsiteY4" fmla="*/ 1776282 h 6858000"/>
              <a:gd name="connsiteX5" fmla="*/ 1187461 w 8523249"/>
              <a:gd name="connsiteY5" fmla="*/ 2 h 6858000"/>
              <a:gd name="connsiteX6" fmla="*/ 2130902 w 8523249"/>
              <a:gd name="connsiteY6" fmla="*/ 2 h 6858000"/>
              <a:gd name="connsiteX7" fmla="*/ 3910696 w 8523249"/>
              <a:gd name="connsiteY7" fmla="*/ 2 h 6858000"/>
              <a:gd name="connsiteX8" fmla="*/ 4148137 w 8523249"/>
              <a:gd name="connsiteY8"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23249" h="6858000">
                <a:moveTo>
                  <a:pt x="4148139" y="0"/>
                </a:moveTo>
                <a:lnTo>
                  <a:pt x="8523249" y="0"/>
                </a:lnTo>
                <a:lnTo>
                  <a:pt x="3938608" y="6858000"/>
                </a:lnTo>
                <a:lnTo>
                  <a:pt x="0" y="6858000"/>
                </a:lnTo>
                <a:lnTo>
                  <a:pt x="0" y="1776282"/>
                </a:lnTo>
                <a:lnTo>
                  <a:pt x="1187461" y="2"/>
                </a:lnTo>
                <a:lnTo>
                  <a:pt x="2130902" y="2"/>
                </a:lnTo>
                <a:lnTo>
                  <a:pt x="3910696" y="2"/>
                </a:lnTo>
                <a:lnTo>
                  <a:pt x="4148137" y="2"/>
                </a:lnTo>
                <a:close/>
              </a:path>
            </a:pathLst>
          </a:cu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0" name="平行四边形 19"/>
          <p:cNvSpPr/>
          <p:nvPr>
            <p:custDataLst>
              <p:tags r:id="rId2"/>
            </p:custDataLst>
          </p:nvPr>
        </p:nvSpPr>
        <p:spPr>
          <a:xfrm>
            <a:off x="4291330" y="1829435"/>
            <a:ext cx="4918075" cy="5023485"/>
          </a:xfrm>
          <a:prstGeom prst="parallelogram">
            <a:avLst>
              <a:gd name="adj" fmla="val 92377"/>
            </a:avLst>
          </a:prstGeom>
          <a:solidFill>
            <a:srgbClr val="F8CBA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635" y="1829435"/>
            <a:ext cx="12192000" cy="4250690"/>
          </a:xfrm>
          <a:prstGeom prst="rect">
            <a:avLst/>
          </a:prstGeom>
          <a:solidFill>
            <a:srgbClr val="FFFFFF"/>
          </a:solidFill>
          <a:ln>
            <a:noFill/>
          </a:ln>
          <a:effectLst>
            <a:outerShdw blurRad="76200" algn="ctr" rotWithShape="0">
              <a:srgbClr val="000000">
                <a:lumMod val="65000"/>
                <a:lumOff val="35000"/>
                <a:alpha val="40000"/>
              </a:srgb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11" name="图片 10"/>
          <p:cNvPicPr>
            <a:picLocks noChangeAspect="1"/>
          </p:cNvPicPr>
          <p:nvPr>
            <p:custDataLst>
              <p:tags r:id="rId4"/>
            </p:custDataLst>
          </p:nvPr>
        </p:nvPicPr>
        <p:blipFill rotWithShape="1">
          <a:blip r:embed="rId5"/>
          <a:srcRect l="-590" t="491" r="-188" b="1045"/>
          <a:stretch>
            <a:fillRect/>
          </a:stretch>
        </p:blipFill>
        <p:spPr>
          <a:xfrm>
            <a:off x="6892925" y="2023110"/>
            <a:ext cx="4617720" cy="3666490"/>
          </a:xfrm>
          <a:prstGeom prst="rect">
            <a:avLst/>
          </a:prstGeom>
        </p:spPr>
      </p:pic>
      <p:sp>
        <p:nvSpPr>
          <p:cNvPr id="12" name="文本框 11"/>
          <p:cNvSpPr txBox="1"/>
          <p:nvPr>
            <p:custDataLst>
              <p:tags r:id="rId6"/>
            </p:custDataLst>
          </p:nvPr>
        </p:nvSpPr>
        <p:spPr>
          <a:xfrm>
            <a:off x="709930" y="2503170"/>
            <a:ext cx="6213475" cy="240982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342900" lvl="0" indent="-342900" algn="just" fontAlgn="ctr">
              <a:lnSpc>
                <a:spcPct val="130000"/>
              </a:lnSpc>
              <a:spcBef>
                <a:spcPts val="1000"/>
              </a:spcBef>
              <a:spcAft>
                <a:spcPts val="0"/>
              </a:spcAft>
              <a:buClr>
                <a:srgbClr val="44546A">
                  <a:lumMod val="75000"/>
                </a:srgbClr>
              </a:buClr>
              <a:buSzPct val="100000"/>
              <a:buFont typeface="WPS-Bullet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所谓排球运动损伤，就是指在排球运动过程中发生的一切损伤。排球运动损伤的发生因素具有多重性，涉及训练安排、技术动作、训练水平、心理素质等多种因素，特别是由于排球运动技术很多时候都是在半蹲状态或腾空起跳下完成，因而极易导致踝、膝、腰、肩等部位损伤。</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13" name="文本框 12"/>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排球运动常见损伤及处理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3838575" y="105156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一、排球运动损伤概述</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排球运动常见损伤及处理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5156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二、排球运动损伤的部位</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椭圆 3"/>
          <p:cNvSpPr/>
          <p:nvPr>
            <p:custDataLst>
              <p:tags r:id="rId2"/>
            </p:custDataLst>
          </p:nvPr>
        </p:nvSpPr>
        <p:spPr>
          <a:xfrm>
            <a:off x="4455756" y="2308117"/>
            <a:ext cx="3281706" cy="3281706"/>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 name="椭圆 6"/>
          <p:cNvSpPr/>
          <p:nvPr>
            <p:custDataLst>
              <p:tags r:id="rId3"/>
            </p:custDataLst>
          </p:nvPr>
        </p:nvSpPr>
        <p:spPr>
          <a:xfrm>
            <a:off x="4871297" y="2723657"/>
            <a:ext cx="2450625" cy="2450624"/>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 name="椭圆 8"/>
          <p:cNvSpPr/>
          <p:nvPr>
            <p:custDataLst>
              <p:tags r:id="rId4"/>
            </p:custDataLst>
          </p:nvPr>
        </p:nvSpPr>
        <p:spPr>
          <a:xfrm>
            <a:off x="5265528" y="3117888"/>
            <a:ext cx="1662162" cy="1662161"/>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矩形 9"/>
          <p:cNvSpPr/>
          <p:nvPr>
            <p:custDataLst>
              <p:tags r:id="rId5"/>
            </p:custDataLst>
          </p:nvPr>
        </p:nvSpPr>
        <p:spPr>
          <a:xfrm>
            <a:off x="5756776" y="3609135"/>
            <a:ext cx="679669" cy="679669"/>
          </a:xfrm>
          <a:prstGeom prst="rect">
            <a:avLst/>
          </a:prstGeom>
          <a:ln>
            <a:noFill/>
          </a:ln>
        </p:spPr>
        <p:style>
          <a:lnRef idx="0">
            <a:scrgbClr r="0" g="0" b="0"/>
          </a:lnRef>
          <a:fillRef idx="0">
            <a:scrgbClr r="0" g="0" b="0"/>
          </a:fillRef>
          <a:effectRef idx="0">
            <a:scrgbClr r="0" g="0" b="0"/>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11" name="直接连接符 10"/>
          <p:cNvCxnSpPr/>
          <p:nvPr>
            <p:custDataLst>
              <p:tags r:id="rId6"/>
            </p:custDataLst>
          </p:nvPr>
        </p:nvCxnSpPr>
        <p:spPr>
          <a:xfrm flipH="1" flipV="1">
            <a:off x="7078064" y="3946716"/>
            <a:ext cx="1044000" cy="9037"/>
          </a:xfrm>
          <a:prstGeom prst="line">
            <a:avLst/>
          </a:prstGeom>
          <a:ln>
            <a:solidFill>
              <a:srgbClr val="FFFFFF">
                <a:lumMod val="65000"/>
              </a:srgbClr>
            </a:solidFill>
            <a:headEnd type="oval"/>
            <a:tailEnd type="none"/>
          </a:ln>
        </p:spPr>
        <p:style>
          <a:lnRef idx="1">
            <a:srgbClr val="4276AA"/>
          </a:lnRef>
          <a:fillRef idx="0">
            <a:srgbClr val="4276AA"/>
          </a:fillRef>
          <a:effectRef idx="0">
            <a:srgbClr val="4276AA"/>
          </a:effectRef>
          <a:fontRef idx="minor">
            <a:srgbClr val="000000"/>
          </a:fontRef>
        </p:style>
      </p:cxnSp>
      <p:cxnSp>
        <p:nvCxnSpPr>
          <p:cNvPr id="12" name="直接连接符 11"/>
          <p:cNvCxnSpPr/>
          <p:nvPr>
            <p:custDataLst>
              <p:tags r:id="rId7"/>
            </p:custDataLst>
          </p:nvPr>
        </p:nvCxnSpPr>
        <p:spPr>
          <a:xfrm>
            <a:off x="4047412" y="3948240"/>
            <a:ext cx="1080000" cy="9037"/>
          </a:xfrm>
          <a:prstGeom prst="line">
            <a:avLst/>
          </a:prstGeom>
          <a:ln>
            <a:solidFill>
              <a:srgbClr val="FFFFFF">
                <a:lumMod val="65000"/>
              </a:srgbClr>
            </a:solidFill>
            <a:headEnd type="oval"/>
            <a:tailEnd type="none"/>
          </a:ln>
        </p:spPr>
        <p:style>
          <a:lnRef idx="1">
            <a:srgbClr val="4276AA"/>
          </a:lnRef>
          <a:fillRef idx="0">
            <a:srgbClr val="4276AA"/>
          </a:fillRef>
          <a:effectRef idx="0">
            <a:srgbClr val="4276AA"/>
          </a:effectRef>
          <a:fontRef idx="minor">
            <a:srgbClr val="000000"/>
          </a:fontRef>
        </p:style>
      </p:cxnSp>
      <p:sp>
        <p:nvSpPr>
          <p:cNvPr id="57" name="任意多边形 56"/>
          <p:cNvSpPr/>
          <p:nvPr>
            <p:custDataLst>
              <p:tags r:id="rId8"/>
            </p:custDataLst>
          </p:nvPr>
        </p:nvSpPr>
        <p:spPr bwMode="auto">
          <a:xfrm>
            <a:off x="6090484" y="3979010"/>
            <a:ext cx="358418" cy="631607"/>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57"/>
          <p:cNvSpPr/>
          <p:nvPr>
            <p:custDataLst>
              <p:tags r:id="rId9"/>
            </p:custDataLst>
          </p:nvPr>
        </p:nvSpPr>
        <p:spPr bwMode="auto">
          <a:xfrm>
            <a:off x="6274639" y="4051302"/>
            <a:ext cx="303628" cy="474847"/>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10"/>
            </p:custDataLst>
          </p:nvPr>
        </p:nvSpPr>
        <p:spPr bwMode="auto">
          <a:xfrm>
            <a:off x="6385741" y="4309272"/>
            <a:ext cx="379725" cy="211550"/>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11"/>
            </p:custDataLst>
          </p:nvPr>
        </p:nvSpPr>
        <p:spPr bwMode="auto">
          <a:xfrm>
            <a:off x="6094289" y="3294896"/>
            <a:ext cx="307432" cy="642261"/>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1" name="任意多边形 60"/>
          <p:cNvSpPr/>
          <p:nvPr>
            <p:custDataLst>
              <p:tags r:id="rId12"/>
            </p:custDataLst>
          </p:nvPr>
        </p:nvSpPr>
        <p:spPr bwMode="auto">
          <a:xfrm>
            <a:off x="5748808" y="3979010"/>
            <a:ext cx="358418" cy="631607"/>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13"/>
            </p:custDataLst>
          </p:nvPr>
        </p:nvSpPr>
        <p:spPr bwMode="auto">
          <a:xfrm>
            <a:off x="5946661" y="3861821"/>
            <a:ext cx="302106" cy="535724"/>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3" name="任意多边形 62"/>
          <p:cNvSpPr/>
          <p:nvPr>
            <p:custDataLst>
              <p:tags r:id="rId14"/>
            </p:custDataLst>
          </p:nvPr>
        </p:nvSpPr>
        <p:spPr bwMode="auto">
          <a:xfrm>
            <a:off x="5993841" y="3861821"/>
            <a:ext cx="208506" cy="176545"/>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15"/>
            </p:custDataLst>
          </p:nvPr>
        </p:nvSpPr>
        <p:spPr bwMode="auto">
          <a:xfrm>
            <a:off x="6000689" y="3861821"/>
            <a:ext cx="197853" cy="126321"/>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5" name="任意多边形 64"/>
          <p:cNvSpPr/>
          <p:nvPr>
            <p:custDataLst>
              <p:tags r:id="rId16"/>
            </p:custDataLst>
          </p:nvPr>
        </p:nvSpPr>
        <p:spPr bwMode="auto">
          <a:xfrm>
            <a:off x="5974056" y="3861821"/>
            <a:ext cx="124039" cy="281560"/>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6" name="任意多边形 65"/>
          <p:cNvSpPr/>
          <p:nvPr>
            <p:custDataLst>
              <p:tags r:id="rId17"/>
            </p:custDataLst>
          </p:nvPr>
        </p:nvSpPr>
        <p:spPr bwMode="auto">
          <a:xfrm>
            <a:off x="5993841" y="3861821"/>
            <a:ext cx="104253" cy="178829"/>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7" name="任意多边形 66"/>
          <p:cNvSpPr/>
          <p:nvPr>
            <p:custDataLst>
              <p:tags r:id="rId18"/>
            </p:custDataLst>
          </p:nvPr>
        </p:nvSpPr>
        <p:spPr bwMode="auto">
          <a:xfrm>
            <a:off x="6000689" y="3861821"/>
            <a:ext cx="97404" cy="126321"/>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8" name="任意多边形 67"/>
          <p:cNvSpPr/>
          <p:nvPr>
            <p:custDataLst>
              <p:tags r:id="rId19"/>
            </p:custDataLst>
          </p:nvPr>
        </p:nvSpPr>
        <p:spPr bwMode="auto">
          <a:xfrm>
            <a:off x="6018953" y="4038366"/>
            <a:ext cx="159804" cy="101210"/>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9" name="任意多边形 68"/>
          <p:cNvSpPr/>
          <p:nvPr>
            <p:custDataLst>
              <p:tags r:id="rId20"/>
            </p:custDataLst>
          </p:nvPr>
        </p:nvSpPr>
        <p:spPr bwMode="auto">
          <a:xfrm>
            <a:off x="6061567" y="4074893"/>
            <a:ext cx="73814" cy="340915"/>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0" name="任意多边形 69"/>
          <p:cNvSpPr/>
          <p:nvPr>
            <p:custDataLst>
              <p:tags r:id="rId21"/>
            </p:custDataLst>
          </p:nvPr>
        </p:nvSpPr>
        <p:spPr bwMode="auto">
          <a:xfrm>
            <a:off x="5793705" y="3294896"/>
            <a:ext cx="307432" cy="642261"/>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1" name="任意多边形 70"/>
          <p:cNvSpPr/>
          <p:nvPr>
            <p:custDataLst>
              <p:tags r:id="rId22"/>
            </p:custDataLst>
          </p:nvPr>
        </p:nvSpPr>
        <p:spPr bwMode="auto">
          <a:xfrm>
            <a:off x="5840125" y="3446330"/>
            <a:ext cx="509851" cy="610299"/>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2" name="任意多边形 71"/>
          <p:cNvSpPr/>
          <p:nvPr>
            <p:custDataLst>
              <p:tags r:id="rId23"/>
            </p:custDataLst>
          </p:nvPr>
        </p:nvSpPr>
        <p:spPr bwMode="auto">
          <a:xfrm>
            <a:off x="5840125" y="3446330"/>
            <a:ext cx="261014" cy="522027"/>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3" name="任意多边形 72"/>
          <p:cNvSpPr/>
          <p:nvPr>
            <p:custDataLst>
              <p:tags r:id="rId24"/>
            </p:custDataLst>
          </p:nvPr>
        </p:nvSpPr>
        <p:spPr bwMode="auto">
          <a:xfrm>
            <a:off x="5806642" y="3397627"/>
            <a:ext cx="564641" cy="227531"/>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4" name="任意多边形 73"/>
          <p:cNvSpPr/>
          <p:nvPr>
            <p:custDataLst>
              <p:tags r:id="rId25"/>
            </p:custDataLst>
          </p:nvPr>
        </p:nvSpPr>
        <p:spPr bwMode="auto">
          <a:xfrm>
            <a:off x="6056241" y="3614504"/>
            <a:ext cx="66966" cy="218399"/>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5" name="任意多边形 74"/>
          <p:cNvSpPr/>
          <p:nvPr>
            <p:custDataLst>
              <p:tags r:id="rId26"/>
            </p:custDataLst>
          </p:nvPr>
        </p:nvSpPr>
        <p:spPr bwMode="auto">
          <a:xfrm>
            <a:off x="5622487" y="4051302"/>
            <a:ext cx="304389" cy="474847"/>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6" name="任意多边形 75"/>
          <p:cNvSpPr/>
          <p:nvPr>
            <p:custDataLst>
              <p:tags r:id="rId27"/>
            </p:custDataLst>
          </p:nvPr>
        </p:nvSpPr>
        <p:spPr bwMode="auto">
          <a:xfrm>
            <a:off x="5432244" y="4309272"/>
            <a:ext cx="385052" cy="211550"/>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7" name="任意多边形 76"/>
          <p:cNvSpPr/>
          <p:nvPr>
            <p:custDataLst>
              <p:tags r:id="rId28"/>
            </p:custDataLst>
          </p:nvPr>
        </p:nvSpPr>
        <p:spPr bwMode="auto">
          <a:xfrm>
            <a:off x="5945139" y="3964551"/>
            <a:ext cx="154478" cy="139258"/>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8" name="任意多边形 77"/>
          <p:cNvSpPr/>
          <p:nvPr>
            <p:custDataLst>
              <p:tags r:id="rId29"/>
            </p:custDataLst>
          </p:nvPr>
        </p:nvSpPr>
        <p:spPr bwMode="auto">
          <a:xfrm>
            <a:off x="6099616" y="3968356"/>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9" name="任意多边形 78"/>
          <p:cNvSpPr/>
          <p:nvPr>
            <p:custDataLst>
              <p:tags r:id="rId30"/>
            </p:custDataLst>
          </p:nvPr>
        </p:nvSpPr>
        <p:spPr bwMode="auto">
          <a:xfrm>
            <a:off x="6095811" y="3979010"/>
            <a:ext cx="212311" cy="592036"/>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0" name="任意多边形 79"/>
          <p:cNvSpPr/>
          <p:nvPr>
            <p:custDataLst>
              <p:tags r:id="rId31"/>
            </p:custDataLst>
          </p:nvPr>
        </p:nvSpPr>
        <p:spPr bwMode="auto">
          <a:xfrm>
            <a:off x="5888827" y="3979010"/>
            <a:ext cx="212311" cy="592036"/>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1" name="任意多边形 80"/>
          <p:cNvSpPr/>
          <p:nvPr>
            <p:custDataLst>
              <p:tags r:id="rId32"/>
            </p:custDataLst>
          </p:nvPr>
        </p:nvSpPr>
        <p:spPr bwMode="auto">
          <a:xfrm>
            <a:off x="5291464" y="4289487"/>
            <a:ext cx="165892" cy="175024"/>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2" name="任意多边形 81"/>
          <p:cNvSpPr/>
          <p:nvPr>
            <p:custDataLst>
              <p:tags r:id="rId33"/>
            </p:custDataLst>
          </p:nvPr>
        </p:nvSpPr>
        <p:spPr bwMode="auto">
          <a:xfrm>
            <a:off x="5394195" y="430242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34"/>
            </p:custDataLst>
          </p:nvPr>
        </p:nvSpPr>
        <p:spPr bwMode="auto">
          <a:xfrm>
            <a:off x="5302117" y="431079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4" name="任意多边形 83"/>
          <p:cNvSpPr/>
          <p:nvPr>
            <p:custDataLst>
              <p:tags r:id="rId35"/>
            </p:custDataLst>
          </p:nvPr>
        </p:nvSpPr>
        <p:spPr bwMode="auto">
          <a:xfrm>
            <a:off x="5271678" y="4300140"/>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5" name="任意多边形 84"/>
          <p:cNvSpPr/>
          <p:nvPr>
            <p:custDataLst>
              <p:tags r:id="rId36"/>
            </p:custDataLst>
          </p:nvPr>
        </p:nvSpPr>
        <p:spPr bwMode="auto">
          <a:xfrm>
            <a:off x="5257220" y="4336667"/>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6" name="任意多边形 85"/>
          <p:cNvSpPr/>
          <p:nvPr>
            <p:custDataLst>
              <p:tags r:id="rId37"/>
            </p:custDataLst>
          </p:nvPr>
        </p:nvSpPr>
        <p:spPr bwMode="auto">
          <a:xfrm>
            <a:off x="5261025" y="4372432"/>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7" name="任意多边形 86"/>
          <p:cNvSpPr/>
          <p:nvPr>
            <p:custDataLst>
              <p:tags r:id="rId38"/>
            </p:custDataLst>
          </p:nvPr>
        </p:nvSpPr>
        <p:spPr bwMode="auto">
          <a:xfrm>
            <a:off x="5266352" y="440895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8" name="任意多边形 87"/>
          <p:cNvSpPr/>
          <p:nvPr>
            <p:custDataLst>
              <p:tags r:id="rId39"/>
            </p:custDataLst>
          </p:nvPr>
        </p:nvSpPr>
        <p:spPr bwMode="auto">
          <a:xfrm>
            <a:off x="5338644" y="431079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9" name="任意多边形 88"/>
          <p:cNvSpPr/>
          <p:nvPr>
            <p:custDataLst>
              <p:tags r:id="rId40"/>
            </p:custDataLst>
          </p:nvPr>
        </p:nvSpPr>
        <p:spPr bwMode="auto">
          <a:xfrm>
            <a:off x="5343971" y="434884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0" name="任意多边形 89"/>
          <p:cNvSpPr/>
          <p:nvPr>
            <p:custDataLst>
              <p:tags r:id="rId41"/>
            </p:custDataLst>
          </p:nvPr>
        </p:nvSpPr>
        <p:spPr bwMode="auto">
          <a:xfrm>
            <a:off x="5338644" y="438536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1" name="任意多边形 90"/>
          <p:cNvSpPr/>
          <p:nvPr>
            <p:custDataLst>
              <p:tags r:id="rId42"/>
            </p:custDataLst>
          </p:nvPr>
        </p:nvSpPr>
        <p:spPr bwMode="auto">
          <a:xfrm>
            <a:off x="5327230" y="441961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2" name="任意多边形 91"/>
          <p:cNvSpPr/>
          <p:nvPr>
            <p:custDataLst>
              <p:tags r:id="rId43"/>
            </p:custDataLst>
          </p:nvPr>
        </p:nvSpPr>
        <p:spPr bwMode="auto">
          <a:xfrm>
            <a:off x="5359951" y="4269702"/>
            <a:ext cx="73814" cy="72293"/>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3" name="任意多边形 92"/>
          <p:cNvSpPr/>
          <p:nvPr>
            <p:custDataLst>
              <p:tags r:id="rId44"/>
            </p:custDataLst>
          </p:nvPr>
        </p:nvSpPr>
        <p:spPr bwMode="auto">
          <a:xfrm>
            <a:off x="5300595" y="426209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4" name="任意多边形 93"/>
          <p:cNvSpPr/>
          <p:nvPr>
            <p:custDataLst>
              <p:tags r:id="rId45"/>
            </p:custDataLst>
          </p:nvPr>
        </p:nvSpPr>
        <p:spPr bwMode="auto">
          <a:xfrm>
            <a:off x="5321903" y="426589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5" name="任意多边形 94"/>
          <p:cNvSpPr/>
          <p:nvPr>
            <p:custDataLst>
              <p:tags r:id="rId46"/>
            </p:custDataLst>
          </p:nvPr>
        </p:nvSpPr>
        <p:spPr bwMode="auto">
          <a:xfrm>
            <a:off x="6740354" y="4289487"/>
            <a:ext cx="167414" cy="175024"/>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6" name="任意多边形 95"/>
          <p:cNvSpPr/>
          <p:nvPr>
            <p:custDataLst>
              <p:tags r:id="rId47"/>
            </p:custDataLst>
          </p:nvPr>
        </p:nvSpPr>
        <p:spPr bwMode="auto">
          <a:xfrm>
            <a:off x="6744159" y="4302423"/>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7" name="任意多边形 96"/>
          <p:cNvSpPr/>
          <p:nvPr>
            <p:custDataLst>
              <p:tags r:id="rId48"/>
            </p:custDataLst>
          </p:nvPr>
        </p:nvSpPr>
        <p:spPr bwMode="auto">
          <a:xfrm>
            <a:off x="6823300" y="4310794"/>
            <a:ext cx="72293" cy="137736"/>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8" name="任意多边形 97"/>
          <p:cNvSpPr/>
          <p:nvPr>
            <p:custDataLst>
              <p:tags r:id="rId49"/>
            </p:custDataLst>
          </p:nvPr>
        </p:nvSpPr>
        <p:spPr bwMode="auto">
          <a:xfrm>
            <a:off x="6833954" y="4300140"/>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9" name="任意多边形 98"/>
          <p:cNvSpPr/>
          <p:nvPr>
            <p:custDataLst>
              <p:tags r:id="rId50"/>
            </p:custDataLst>
          </p:nvPr>
        </p:nvSpPr>
        <p:spPr bwMode="auto">
          <a:xfrm>
            <a:off x="6828627" y="4336667"/>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0" name="任意多边形 99"/>
          <p:cNvSpPr/>
          <p:nvPr>
            <p:custDataLst>
              <p:tags r:id="rId51"/>
            </p:custDataLst>
          </p:nvPr>
        </p:nvSpPr>
        <p:spPr bwMode="auto">
          <a:xfrm>
            <a:off x="6833954" y="4372432"/>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1" name="任意多边形 100"/>
          <p:cNvSpPr/>
          <p:nvPr>
            <p:custDataLst>
              <p:tags r:id="rId52"/>
            </p:custDataLst>
          </p:nvPr>
        </p:nvSpPr>
        <p:spPr bwMode="auto">
          <a:xfrm>
            <a:off x="6846890" y="4408959"/>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2" name="任意多边形 101"/>
          <p:cNvSpPr/>
          <p:nvPr>
            <p:custDataLst>
              <p:tags r:id="rId53"/>
            </p:custDataLst>
          </p:nvPr>
        </p:nvSpPr>
        <p:spPr bwMode="auto">
          <a:xfrm>
            <a:off x="6837759" y="4310794"/>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3" name="任意多边形 102"/>
          <p:cNvSpPr/>
          <p:nvPr>
            <p:custDataLst>
              <p:tags r:id="rId54"/>
            </p:custDataLst>
          </p:nvPr>
        </p:nvSpPr>
        <p:spPr bwMode="auto">
          <a:xfrm>
            <a:off x="6832432" y="4348843"/>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4" name="任意多边形 103"/>
          <p:cNvSpPr/>
          <p:nvPr>
            <p:custDataLst>
              <p:tags r:id="rId55"/>
            </p:custDataLst>
          </p:nvPr>
        </p:nvSpPr>
        <p:spPr bwMode="auto">
          <a:xfrm>
            <a:off x="6837759" y="4385369"/>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5" name="任意多边形 104"/>
          <p:cNvSpPr/>
          <p:nvPr>
            <p:custDataLst>
              <p:tags r:id="rId56"/>
            </p:custDataLst>
          </p:nvPr>
        </p:nvSpPr>
        <p:spPr bwMode="auto">
          <a:xfrm>
            <a:off x="6843086" y="4419613"/>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6" name="任意多边形 105"/>
          <p:cNvSpPr/>
          <p:nvPr>
            <p:custDataLst>
              <p:tags r:id="rId57"/>
            </p:custDataLst>
          </p:nvPr>
        </p:nvSpPr>
        <p:spPr bwMode="auto">
          <a:xfrm>
            <a:off x="6763945" y="4269702"/>
            <a:ext cx="73814" cy="72293"/>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7" name="任意多边形 106"/>
          <p:cNvSpPr/>
          <p:nvPr>
            <p:custDataLst>
              <p:tags r:id="rId58"/>
            </p:custDataLst>
          </p:nvPr>
        </p:nvSpPr>
        <p:spPr bwMode="auto">
          <a:xfrm>
            <a:off x="6794383" y="4262092"/>
            <a:ext cx="102731" cy="45658"/>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8" name="任意多边形 107"/>
          <p:cNvSpPr/>
          <p:nvPr>
            <p:custDataLst>
              <p:tags r:id="rId59"/>
            </p:custDataLst>
          </p:nvPr>
        </p:nvSpPr>
        <p:spPr bwMode="auto">
          <a:xfrm>
            <a:off x="6837759" y="4265896"/>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9" name="任意多边形 108"/>
          <p:cNvSpPr/>
          <p:nvPr>
            <p:custDataLst>
              <p:tags r:id="rId60"/>
            </p:custDataLst>
          </p:nvPr>
        </p:nvSpPr>
        <p:spPr bwMode="auto">
          <a:xfrm>
            <a:off x="6112553" y="353460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椭圆 43"/>
          <p:cNvSpPr/>
          <p:nvPr>
            <p:custDataLst>
              <p:tags r:id="rId61"/>
            </p:custDataLst>
          </p:nvPr>
        </p:nvSpPr>
        <p:spPr>
          <a:xfrm flipH="1">
            <a:off x="6640749" y="3703938"/>
            <a:ext cx="488604" cy="488604"/>
          </a:xfrm>
          <a:prstGeom prst="ellipse">
            <a:avLst/>
          </a:prstGeom>
          <a:solidFill>
            <a:srgbClr val="FF9300"/>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solidFill>
                <a:srgbClr val="40A693"/>
              </a:solidFill>
              <a:latin typeface="微软雅黑" panose="020B0503020204020204" charset="-122"/>
              <a:ea typeface="微软雅黑" panose="020B0503020204020204" charset="-122"/>
            </a:endParaRPr>
          </a:p>
        </p:txBody>
      </p:sp>
      <p:sp>
        <p:nvSpPr>
          <p:cNvPr id="42" name="椭圆 41"/>
          <p:cNvSpPr/>
          <p:nvPr>
            <p:custDataLst>
              <p:tags r:id="rId62"/>
            </p:custDataLst>
          </p:nvPr>
        </p:nvSpPr>
        <p:spPr>
          <a:xfrm flipH="1">
            <a:off x="5089339" y="3703938"/>
            <a:ext cx="488604" cy="488604"/>
          </a:xfrm>
          <a:prstGeom prst="ellipse">
            <a:avLst/>
          </a:prstGeom>
          <a:solidFill>
            <a:srgbClr val="295DAB"/>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42"/>
          <p:cNvSpPr/>
          <p:nvPr>
            <p:custDataLst>
              <p:tags r:id="rId63"/>
            </p:custDataLst>
          </p:nvPr>
        </p:nvSpPr>
        <p:spPr>
          <a:xfrm>
            <a:off x="5201091" y="3840588"/>
            <a:ext cx="277574" cy="215253"/>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rgbClr val="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1" name="文本框 110"/>
          <p:cNvSpPr txBox="1"/>
          <p:nvPr>
            <p:custDataLst>
              <p:tags r:id="rId64"/>
            </p:custDataLst>
          </p:nvPr>
        </p:nvSpPr>
        <p:spPr>
          <a:xfrm>
            <a:off x="8232212" y="303191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r>
              <a:rPr lang="en-US" altLang="zh-CN" sz="1800" spc="300" dirty="0">
                <a:solidFill>
                  <a:srgbClr val="FF9300"/>
                </a:solidFill>
                <a:latin typeface="微软雅黑" panose="020B0503020204020204" charset="-122"/>
                <a:ea typeface="微软雅黑" panose="020B0503020204020204" charset="-122"/>
              </a:rPr>
              <a:t>3. </a:t>
            </a:r>
            <a:r>
              <a:rPr lang="zh-CN" altLang="en-US" sz="1800" spc="300" dirty="0">
                <a:solidFill>
                  <a:srgbClr val="FF9300"/>
                </a:solidFill>
                <a:latin typeface="微软雅黑" panose="020B0503020204020204" charset="-122"/>
                <a:ea typeface="微软雅黑" panose="020B0503020204020204" charset="-122"/>
              </a:rPr>
              <a:t>肩关节</a:t>
            </a:r>
            <a:endParaRPr lang="zh-CN" altLang="en-US" sz="1800" spc="300" dirty="0">
              <a:solidFill>
                <a:srgbClr val="FF9300"/>
              </a:solidFill>
              <a:latin typeface="微软雅黑" panose="020B0503020204020204" charset="-122"/>
              <a:ea typeface="微软雅黑" panose="020B0503020204020204" charset="-122"/>
            </a:endParaRPr>
          </a:p>
        </p:txBody>
      </p:sp>
      <p:sp>
        <p:nvSpPr>
          <p:cNvPr id="120" name="PA-文本框 114"/>
          <p:cNvSpPr txBox="1"/>
          <p:nvPr>
            <p:custDataLst>
              <p:tags r:id="rId65"/>
            </p:custDataLst>
          </p:nvPr>
        </p:nvSpPr>
        <p:spPr>
          <a:xfrm>
            <a:off x="1253492" y="299127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pPr algn="r"/>
            <a:r>
              <a:rPr lang="en-US" altLang="zh-CN" sz="1800" spc="300" dirty="0">
                <a:solidFill>
                  <a:srgbClr val="FF9300"/>
                </a:solidFill>
                <a:latin typeface="微软雅黑" panose="020B0503020204020204" charset="-122"/>
                <a:ea typeface="微软雅黑" panose="020B0503020204020204" charset="-122"/>
              </a:rPr>
              <a:t>1. </a:t>
            </a:r>
            <a:r>
              <a:rPr lang="zh-CN" altLang="en-US" sz="1800" spc="300" dirty="0">
                <a:solidFill>
                  <a:srgbClr val="FF9300"/>
                </a:solidFill>
                <a:latin typeface="微软雅黑" panose="020B0503020204020204" charset="-122"/>
                <a:ea typeface="微软雅黑" panose="020B0503020204020204" charset="-122"/>
              </a:rPr>
              <a:t>膝关节</a:t>
            </a:r>
            <a:endParaRPr lang="zh-CN" altLang="en-US" sz="1800" spc="300" dirty="0">
              <a:solidFill>
                <a:srgbClr val="FF9300"/>
              </a:solidFill>
              <a:latin typeface="微软雅黑" panose="020B0503020204020204" charset="-122"/>
              <a:ea typeface="微软雅黑" panose="020B0503020204020204" charset="-122"/>
            </a:endParaRPr>
          </a:p>
        </p:txBody>
      </p:sp>
      <p:sp>
        <p:nvSpPr>
          <p:cNvPr id="122" name="任意多边形 38"/>
          <p:cNvSpPr/>
          <p:nvPr>
            <p:custDataLst>
              <p:tags r:id="rId66"/>
            </p:custDataLst>
          </p:nvPr>
        </p:nvSpPr>
        <p:spPr>
          <a:xfrm>
            <a:off x="6762904" y="3851019"/>
            <a:ext cx="244294" cy="194443"/>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rgbClr val="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3" name="PA-文本框 114"/>
          <p:cNvSpPr txBox="1"/>
          <p:nvPr>
            <p:custDataLst>
              <p:tags r:id="rId67"/>
            </p:custDataLst>
          </p:nvPr>
        </p:nvSpPr>
        <p:spPr>
          <a:xfrm>
            <a:off x="1295402" y="446447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pPr algn="r"/>
            <a:r>
              <a:rPr lang="en-US" altLang="zh-CN" sz="1800" spc="300" dirty="0">
                <a:solidFill>
                  <a:srgbClr val="295DAB"/>
                </a:solidFill>
                <a:latin typeface="微软雅黑" panose="020B0503020204020204" charset="-122"/>
                <a:ea typeface="微软雅黑" panose="020B0503020204020204" charset="-122"/>
              </a:rPr>
              <a:t>2. </a:t>
            </a:r>
            <a:r>
              <a:rPr lang="zh-CN" altLang="en-US" sz="1800" spc="300" dirty="0">
                <a:solidFill>
                  <a:srgbClr val="295DAB"/>
                </a:solidFill>
                <a:latin typeface="微软雅黑" panose="020B0503020204020204" charset="-122"/>
                <a:ea typeface="微软雅黑" panose="020B0503020204020204" charset="-122"/>
              </a:rPr>
              <a:t>腰、背部</a:t>
            </a:r>
            <a:endParaRPr lang="zh-CN" altLang="en-US" sz="1800" spc="300" dirty="0">
              <a:solidFill>
                <a:srgbClr val="295DAB"/>
              </a:solidFill>
              <a:latin typeface="微软雅黑" panose="020B0503020204020204" charset="-122"/>
              <a:ea typeface="微软雅黑" panose="020B0503020204020204" charset="-122"/>
            </a:endParaRPr>
          </a:p>
        </p:txBody>
      </p:sp>
      <p:sp>
        <p:nvSpPr>
          <p:cNvPr id="14" name="文本框 13"/>
          <p:cNvSpPr txBox="1"/>
          <p:nvPr>
            <p:custDataLst>
              <p:tags r:id="rId68"/>
            </p:custDataLst>
          </p:nvPr>
        </p:nvSpPr>
        <p:spPr>
          <a:xfrm>
            <a:off x="8274757" y="450511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r>
              <a:rPr lang="en-US" altLang="zh-CN" sz="1800" spc="300" dirty="0">
                <a:solidFill>
                  <a:srgbClr val="295DAB"/>
                </a:solidFill>
                <a:latin typeface="微软雅黑" panose="020B0503020204020204" charset="-122"/>
                <a:ea typeface="微软雅黑" panose="020B0503020204020204" charset="-122"/>
              </a:rPr>
              <a:t>4. </a:t>
            </a:r>
            <a:r>
              <a:rPr lang="zh-CN" altLang="en-US" sz="1800" spc="300" dirty="0">
                <a:solidFill>
                  <a:srgbClr val="295DAB"/>
                </a:solidFill>
                <a:latin typeface="微软雅黑" panose="020B0503020204020204" charset="-122"/>
                <a:ea typeface="微软雅黑" panose="020B0503020204020204" charset="-122"/>
              </a:rPr>
              <a:t>踝关节</a:t>
            </a:r>
            <a:endParaRPr lang="zh-CN" altLang="en-US" sz="1800" spc="300" dirty="0">
              <a:solidFill>
                <a:srgbClr val="295DAB"/>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排球运动常见损伤及处理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5156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三、排球运动损伤的处理</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3" name="圆形"/>
          <p:cNvSpPr/>
          <p:nvPr>
            <p:custDataLst>
              <p:tags r:id="rId2"/>
            </p:custDataLst>
          </p:nvPr>
        </p:nvSpPr>
        <p:spPr>
          <a:xfrm>
            <a:off x="1391982" y="2444827"/>
            <a:ext cx="583961" cy="583961"/>
          </a:xfrm>
          <a:prstGeom prst="ellipse">
            <a:avLst/>
          </a:prstGeom>
          <a:solidFill>
            <a:srgbClr val="295DAB"/>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a:latin typeface="微软雅黑" panose="020B0503020204020204" charset="-122"/>
                <a:ea typeface="微软雅黑" panose="020B0503020204020204" charset="-122"/>
              </a:rPr>
              <a:t>1</a:t>
            </a:r>
            <a:endParaRPr lang="en-US">
              <a:latin typeface="微软雅黑" panose="020B0503020204020204" charset="-122"/>
              <a:ea typeface="微软雅黑" panose="020B0503020204020204" charset="-122"/>
            </a:endParaRPr>
          </a:p>
        </p:txBody>
      </p:sp>
      <p:sp>
        <p:nvSpPr>
          <p:cNvPr id="54" name="圆形"/>
          <p:cNvSpPr/>
          <p:nvPr>
            <p:custDataLst>
              <p:tags r:id="rId3"/>
            </p:custDataLst>
          </p:nvPr>
        </p:nvSpPr>
        <p:spPr>
          <a:xfrm>
            <a:off x="1391982" y="3551672"/>
            <a:ext cx="583961" cy="583961"/>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a:latin typeface="微软雅黑" panose="020B0503020204020204" charset="-122"/>
                <a:ea typeface="微软雅黑" panose="020B0503020204020204" charset="-122"/>
              </a:rPr>
              <a:t>2</a:t>
            </a:r>
            <a:endParaRPr lang="en-US">
              <a:latin typeface="微软雅黑" panose="020B0503020204020204" charset="-122"/>
              <a:ea typeface="微软雅黑" panose="020B0503020204020204" charset="-122"/>
            </a:endParaRPr>
          </a:p>
        </p:txBody>
      </p:sp>
      <p:sp>
        <p:nvSpPr>
          <p:cNvPr id="59" name="圆形"/>
          <p:cNvSpPr/>
          <p:nvPr>
            <p:custDataLst>
              <p:tags r:id="rId4"/>
            </p:custDataLst>
          </p:nvPr>
        </p:nvSpPr>
        <p:spPr>
          <a:xfrm>
            <a:off x="1391982" y="4657247"/>
            <a:ext cx="583961" cy="583961"/>
          </a:xfrm>
          <a:prstGeom prst="ellipse">
            <a:avLst/>
          </a:prstGeom>
          <a:solidFill>
            <a:srgbClr val="295DAB"/>
          </a:solidFill>
          <a:ln w="12700" cap="flat">
            <a:noFill/>
            <a:miter lim="400000"/>
          </a:ln>
          <a:effectLst/>
        </p:spPr>
        <p:txBody>
          <a:bodyPr wrap="square" lIns="45719" tIns="45719" rIns="45719" bIns="45719" numCol="1" anchor="ctr">
            <a:noAutofit/>
          </a:bodyPr>
          <a:lstStyle/>
          <a:p>
            <a:pPr algn="ctr">
              <a:defRPr>
                <a:solidFill>
                  <a:srgbClr val="FFFFFF"/>
                </a:solidFill>
              </a:defRPr>
            </a:pPr>
            <a:r>
              <a:rPr lang="en-US">
                <a:latin typeface="微软雅黑" panose="020B0503020204020204" charset="-122"/>
                <a:ea typeface="微软雅黑" panose="020B0503020204020204" charset="-122"/>
              </a:rPr>
              <a:t>3</a:t>
            </a:r>
            <a:endParaRPr lang="en-US">
              <a:latin typeface="微软雅黑" panose="020B0503020204020204" charset="-122"/>
              <a:ea typeface="微软雅黑" panose="020B0503020204020204" charset="-122"/>
            </a:endParaRPr>
          </a:p>
        </p:txBody>
      </p:sp>
      <p:sp>
        <p:nvSpPr>
          <p:cNvPr id="2" name="Very Fast"/>
          <p:cNvSpPr txBox="1"/>
          <p:nvPr>
            <p:custDataLst>
              <p:tags r:id="rId5"/>
            </p:custDataLst>
          </p:nvPr>
        </p:nvSpPr>
        <p:spPr>
          <a:xfrm>
            <a:off x="2201545" y="4787265"/>
            <a:ext cx="3744595" cy="387985"/>
          </a:xfrm>
          <a:prstGeom prst="rect">
            <a:avLst/>
          </a:prstGeom>
          <a:ln w="12700">
            <a:miter lim="400000"/>
          </a:ln>
        </p:spPr>
        <p:txBody>
          <a:bodyPr wrap="square" lIns="90000" tIns="46800" rIns="90000" bIns="0" anchor="b" anchorCtr="0">
            <a:normAutofit/>
          </a:bodyPr>
          <a:lstStyle>
            <a:lvl1pPr algn="r">
              <a:defRPr sz="1600">
                <a:solidFill>
                  <a:srgbClr val="1F74AD"/>
                </a:solidFill>
              </a:defRPr>
            </a:lvl1pPr>
          </a:lstStyle>
          <a:p>
            <a:pPr lvl="0" algn="l">
              <a:lnSpc>
                <a:spcPct val="130000"/>
              </a:lnSpc>
              <a:spcBef>
                <a:spcPct val="20000"/>
              </a:spcBef>
              <a:defRPr/>
            </a:pPr>
            <a:r>
              <a:rPr lang="zh-CN" altLang="en-US"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运动员昏厥的处理</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0" name="Very Fast"/>
          <p:cNvSpPr txBox="1"/>
          <p:nvPr>
            <p:custDataLst>
              <p:tags r:id="rId6"/>
            </p:custDataLst>
          </p:nvPr>
        </p:nvSpPr>
        <p:spPr>
          <a:xfrm>
            <a:off x="2201545" y="3665220"/>
            <a:ext cx="3744595" cy="387985"/>
          </a:xfrm>
          <a:prstGeom prst="rect">
            <a:avLst/>
          </a:prstGeom>
          <a:ln w="12700">
            <a:miter lim="400000"/>
          </a:ln>
        </p:spPr>
        <p:txBody>
          <a:bodyPr wrap="square" lIns="90000" tIns="46800" rIns="90000" bIns="0" anchor="b" anchorCtr="0">
            <a:normAutofit/>
          </a:bodyPr>
          <a:lstStyle>
            <a:lvl1pPr algn="r">
              <a:defRPr sz="1600">
                <a:solidFill>
                  <a:srgbClr val="1F74AD"/>
                </a:solidFill>
              </a:defRPr>
            </a:lvl1pPr>
          </a:lstStyle>
          <a:p>
            <a:pPr lvl="0" algn="l">
              <a:lnSpc>
                <a:spcPct val="130000"/>
              </a:lnSpc>
              <a:spcBef>
                <a:spcPct val="20000"/>
              </a:spcBef>
              <a:defRPr/>
            </a:pPr>
            <a:r>
              <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开放性排球运动损伤的处理</a:t>
            </a:r>
            <a:endPar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0" name="Very Fast"/>
          <p:cNvSpPr txBox="1"/>
          <p:nvPr>
            <p:custDataLst>
              <p:tags r:id="rId7"/>
            </p:custDataLst>
          </p:nvPr>
        </p:nvSpPr>
        <p:spPr>
          <a:xfrm>
            <a:off x="2201545" y="2543175"/>
            <a:ext cx="3744595" cy="387985"/>
          </a:xfrm>
          <a:prstGeom prst="rect">
            <a:avLst/>
          </a:prstGeom>
          <a:ln w="12700">
            <a:miter lim="400000"/>
          </a:ln>
        </p:spPr>
        <p:txBody>
          <a:bodyPr wrap="square" lIns="90000" tIns="46800" rIns="90000" bIns="0" anchor="b" anchorCtr="0"/>
          <a:lstStyle>
            <a:lvl1pPr algn="r">
              <a:defRPr sz="1600">
                <a:solidFill>
                  <a:srgbClr val="1F74AD"/>
                </a:solidFill>
              </a:defRPr>
            </a:lvl1pPr>
          </a:lstStyle>
          <a:p>
            <a:pPr lvl="0" algn="l">
              <a:lnSpc>
                <a:spcPct val="130000"/>
              </a:lnSpc>
              <a:spcBef>
                <a:spcPct val="20000"/>
              </a:spcBef>
              <a:defRPr/>
            </a:pPr>
            <a:r>
              <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非开放性排球运动损伤的处理</a:t>
            </a:r>
            <a:endParaRPr lang="zh-CN" altLang="en-US" b="1" spc="3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14394" name="image8.png" descr="image8.png"/>
          <p:cNvPicPr>
            <a:picLocks noChangeAspect="1"/>
          </p:cNvPicPr>
          <p:nvPr>
            <p:custDataLst>
              <p:tags r:id="rId8"/>
            </p:custDataLst>
          </p:nvPr>
        </p:nvPicPr>
        <p:blipFill rotWithShape="1">
          <a:blip r:embed="rId9"/>
          <a:srcRect/>
          <a:stretch>
            <a:fillRect/>
          </a:stretch>
        </p:blipFill>
        <p:spPr>
          <a:xfrm>
            <a:off x="5845175" y="1928495"/>
            <a:ext cx="6325870" cy="4486275"/>
          </a:xfrm>
          <a:prstGeom prst="rect">
            <a:avLst/>
          </a:prstGeom>
          <a:ln w="12700">
            <a:miter lim="400000"/>
            <a:headEnd/>
            <a:tailEnd/>
          </a:ln>
        </p:spPr>
      </p:pic>
      <p:pic>
        <p:nvPicPr>
          <p:cNvPr id="9" name="图片 8"/>
          <p:cNvPicPr>
            <a:picLocks noChangeAspect="1"/>
          </p:cNvPicPr>
          <p:nvPr/>
        </p:nvPicPr>
        <p:blipFill>
          <a:blip r:embed="rId10"/>
          <a:stretch>
            <a:fillRect/>
          </a:stretch>
        </p:blipFill>
        <p:spPr>
          <a:xfrm>
            <a:off x="7134225" y="2341880"/>
            <a:ext cx="5037455" cy="338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ppt_x</p:attrName>
                                        </p:attrNameLst>
                                      </p:cBhvr>
                                      <p:tavLst>
                                        <p:tav tm="0">
                                          <p:val>
                                            <p:strVal val="#ppt_x-.2"/>
                                          </p:val>
                                        </p:tav>
                                        <p:tav tm="100000">
                                          <p:val>
                                            <p:strVal val="#ppt_x"/>
                                          </p:val>
                                        </p:tav>
                                      </p:tavLst>
                                    </p:anim>
                                    <p:anim calcmode="lin" valueType="num">
                                      <p:cBhvr>
                                        <p:cTn id="8"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1000" fill="hold"/>
                                        <p:tgtEl>
                                          <p:spTgt spid="30"/>
                                        </p:tgtEl>
                                        <p:attrNameLst>
                                          <p:attrName>ppt_x</p:attrName>
                                        </p:attrNameLst>
                                      </p:cBhvr>
                                      <p:tavLst>
                                        <p:tav tm="0">
                                          <p:val>
                                            <p:strVal val="#ppt_x-.2"/>
                                          </p:val>
                                        </p:tav>
                                        <p:tav tm="100000">
                                          <p:val>
                                            <p:strVal val="#ppt_x"/>
                                          </p:val>
                                        </p:tav>
                                      </p:tavLst>
                                    </p:anim>
                                    <p:anim calcmode="lin" valueType="num">
                                      <p:cBhvr>
                                        <p:cTn id="14"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0"/>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ppt_x</p:attrName>
                                        </p:attrNameLst>
                                      </p:cBhvr>
                                      <p:tavLst>
                                        <p:tav tm="0">
                                          <p:val>
                                            <p:strVal val="#ppt_x-.2"/>
                                          </p:val>
                                        </p:tav>
                                        <p:tav tm="100000">
                                          <p:val>
                                            <p:strVal val="#ppt_x"/>
                                          </p:val>
                                        </p:tav>
                                      </p:tavLst>
                                    </p:anim>
                                    <p:anim calcmode="lin" valueType="num">
                                      <p:cBhvr>
                                        <p:cTn id="2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0"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排球运动概述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630680"/>
            <a:ext cx="10080000" cy="1198880"/>
          </a:xfrm>
          <a:prstGeom prst="rect">
            <a:avLst/>
          </a:prstGeom>
          <a:noFill/>
          <a:ln w="9525">
            <a:noFill/>
          </a:ln>
        </p:spPr>
        <p:txBody>
          <a:bodyPr wrap="square" anchor="t">
            <a:spAutoFit/>
          </a:bodyPr>
          <a:p>
            <a:pPr marL="285750" indent="-285750" algn="just">
              <a:lnSpc>
                <a:spcPct val="15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排球运动是球类运动项目之一，是两队各6 名队员在长18 米、宽9 米的场地上，从中间隔开的球网（男子网高2.43 米，女子网高2.24 米）两边，运用发球、垫球、传球、扣球、拦网等技术，进行攻防对抗，使球不在本方场内落地的一种球类运动。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一、排球运动的简介</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descr="排球"/>
          <p:cNvPicPr>
            <a:picLocks noChangeAspect="1"/>
          </p:cNvPicPr>
          <p:nvPr/>
        </p:nvPicPr>
        <p:blipFill>
          <a:blip r:embed="rId2"/>
          <a:stretch>
            <a:fillRect/>
          </a:stretch>
        </p:blipFill>
        <p:spPr>
          <a:xfrm>
            <a:off x="6649720" y="2696210"/>
            <a:ext cx="3931285" cy="3931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10443210" y="647700"/>
            <a:ext cx="1748790" cy="6210300"/>
          </a:xfrm>
          <a:prstGeom prst="rect">
            <a:avLst/>
          </a:prstGeom>
          <a:pattFill prst="pct10">
            <a:fgClr>
              <a:srgbClr val="5B9BD5"/>
            </a:fgClr>
            <a:bgClr>
              <a:sysClr val="window" lastClr="FFFFFF"/>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2"/>
            </p:custDataLst>
          </p:nvPr>
        </p:nvSpPr>
        <p:spPr>
          <a:xfrm>
            <a:off x="8900446" y="2277360"/>
            <a:ext cx="2768837" cy="3666146"/>
          </a:xfrm>
          <a:prstGeom prst="rect">
            <a:avLst/>
          </a:prstGeom>
          <a:solidFill>
            <a:sysClr val="window" lastClr="FFFFFF"/>
          </a:solidFill>
          <a:ln w="3175">
            <a:solidFill>
              <a:srgbClr val="5B9BD5">
                <a:shade val="50000"/>
              </a:srgbClr>
            </a:solidFill>
          </a:ln>
          <a:effectLst>
            <a:outerShdw blurRad="50800" dist="38100" dir="5400000" algn="t" rotWithShape="0">
              <a:prstClr val="black">
                <a:alpha val="22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pic>
        <p:nvPicPr>
          <p:cNvPr id="10" name="图片 9"/>
          <p:cNvPicPr>
            <a:picLocks noChangeAspect="1"/>
          </p:cNvPicPr>
          <p:nvPr>
            <p:custDataLst>
              <p:tags r:id="rId3"/>
            </p:custDataLst>
          </p:nvPr>
        </p:nvPicPr>
        <p:blipFill rotWithShape="1">
          <a:blip r:embed="rId4"/>
          <a:srcRect l="7548" r="7548"/>
          <a:stretch>
            <a:fillRect/>
          </a:stretch>
        </p:blipFill>
        <p:spPr>
          <a:xfrm>
            <a:off x="8974154" y="2344152"/>
            <a:ext cx="2634215" cy="3512287"/>
          </a:xfrm>
          <a:prstGeom prst="rect">
            <a:avLst/>
          </a:prstGeom>
        </p:spPr>
      </p:pic>
      <p:cxnSp>
        <p:nvCxnSpPr>
          <p:cNvPr id="9" name="直接连接符 8"/>
          <p:cNvCxnSpPr/>
          <p:nvPr>
            <p:custDataLst>
              <p:tags r:id="rId5"/>
            </p:custDataLst>
          </p:nvPr>
        </p:nvCxnSpPr>
        <p:spPr>
          <a:xfrm>
            <a:off x="583630" y="1690952"/>
            <a:ext cx="8782561" cy="0"/>
          </a:xfrm>
          <a:prstGeom prst="line">
            <a:avLst/>
          </a:prstGeom>
          <a:ln w="25400"/>
        </p:spPr>
        <p:style>
          <a:lnRef idx="1">
            <a:srgbClr val="5B9BD5"/>
          </a:lnRef>
          <a:fillRef idx="0">
            <a:srgbClr val="5B9BD5"/>
          </a:fillRef>
          <a:effectRef idx="0">
            <a:srgbClr val="5B9BD5"/>
          </a:effectRef>
          <a:fontRef idx="minor">
            <a:sysClr val="windowText" lastClr="000000"/>
          </a:fontRef>
        </p:style>
      </p:cxnSp>
      <p:sp>
        <p:nvSpPr>
          <p:cNvPr id="12" name="文本框 11"/>
          <p:cNvSpPr txBox="1"/>
          <p:nvPr>
            <p:custDataLst>
              <p:tags r:id="rId6"/>
            </p:custDataLst>
          </p:nvPr>
        </p:nvSpPr>
        <p:spPr>
          <a:xfrm>
            <a:off x="583565" y="2199005"/>
            <a:ext cx="8117205" cy="4022090"/>
          </a:xfrm>
          <a:prstGeom prst="rect">
            <a:avLst/>
          </a:prstGeom>
          <a:noFill/>
        </p:spPr>
        <p:txBody>
          <a:bodyPr vert="horz" lIns="90000" tIns="46800" rIns="90000" bIns="46800" rtlCol="0">
            <a:noAutofit/>
          </a:bodyPr>
          <a:lstStyle>
            <a:lvl1pPr marL="285750" indent="-285750" fontAlgn="auto">
              <a:lnSpc>
                <a:spcPct val="120000"/>
              </a:lnSpc>
              <a:spcBef>
                <a:spcPts val="0"/>
              </a:spcBef>
              <a:spcAft>
                <a:spcPts val="800"/>
              </a:spcAft>
              <a:buFont typeface="微软雅黑" panose="020B0503020204020204" charset="-122"/>
              <a:buAutoNum type="ea1JpnChsDbPeriod"/>
              <a:defRPr sz="1000" u="none" strike="noStrike" cap="none" spc="150" normalizeH="0" baseline="0">
                <a:solidFill>
                  <a:sysClr val="windowText" lastClr="000000">
                    <a:lumMod val="75000"/>
                    <a:lumOff val="25000"/>
                  </a:sys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a:lnSpc>
                <a:spcPct val="130000"/>
              </a:lnSpc>
              <a:spcBef>
                <a:spcPts val="0"/>
              </a:spcBef>
              <a:spcAft>
                <a:spcPts val="800"/>
              </a:spcAft>
              <a:buSzPct val="100000"/>
              <a:buFont typeface="Wingdings" panose="05000000000000000000" charset="0"/>
              <a:buChar char="n"/>
            </a:pPr>
            <a:r>
              <a:rPr lang="zh-CN" altLang="en-US" sz="1400" spc="100" dirty="0" smtClean="0">
                <a:solidFill>
                  <a:schemeClr val="tx1">
                    <a:lumMod val="65000"/>
                    <a:lumOff val="35000"/>
                  </a:schemeClr>
                </a:solidFill>
                <a:uFillTx/>
                <a:ea typeface="微软雅黑" panose="020B0503020204020204" charset="-122"/>
                <a:sym typeface="微软雅黑" panose="020B0503020204020204" charset="-122"/>
              </a:rPr>
              <a:t>排球运动于 1895 年起源于美国，由美国马萨诸塞州霍利奥克镇威廉 • 摩根发明。</a:t>
            </a:r>
            <a:endParaRPr lang="zh-CN" altLang="en-US" sz="14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400" spc="100" dirty="0" smtClean="0">
                <a:solidFill>
                  <a:schemeClr val="tx1">
                    <a:lumMod val="65000"/>
                    <a:lumOff val="35000"/>
                  </a:schemeClr>
                </a:solidFill>
                <a:uFillTx/>
                <a:ea typeface="微软雅黑" panose="020B0503020204020204" charset="-122"/>
                <a:sym typeface="微软雅黑" panose="020B0503020204020204" charset="-122"/>
              </a:rPr>
              <a:t>欧美国家在 20 世纪初就采用了目前的 6 人制排球，并于1912 年采用了换发球轮换制。1917 年定局为 15 分。1922 年规定了一方击球次数不得超过 3 次，并禁止后排队员越过限制线进攻。</a:t>
            </a:r>
            <a:endParaRPr lang="zh-CN" altLang="en-US" sz="14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en-US" altLang="zh-CN" sz="1400" spc="100" dirty="0" smtClean="0">
                <a:solidFill>
                  <a:schemeClr val="tx1">
                    <a:lumMod val="65000"/>
                    <a:lumOff val="35000"/>
                  </a:schemeClr>
                </a:solidFill>
                <a:uFillTx/>
                <a:ea typeface="微软雅黑" panose="020B0503020204020204" charset="-122"/>
                <a:sym typeface="微软雅黑" panose="020B0503020204020204" charset="-122"/>
              </a:rPr>
              <a:t>1947 年，国际排球联合会成立，决定世界性的排球比赛采用美式 6 人制排球。</a:t>
            </a:r>
            <a:endParaRPr lang="en-US" altLang="zh-CN" sz="14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400" spc="100" dirty="0" smtClean="0">
                <a:solidFill>
                  <a:schemeClr val="tx1">
                    <a:lumMod val="65000"/>
                    <a:lumOff val="35000"/>
                  </a:schemeClr>
                </a:solidFill>
                <a:uFillTx/>
                <a:ea typeface="微软雅黑" panose="020B0503020204020204" charset="-122"/>
                <a:sym typeface="微软雅黑" panose="020B0503020204020204" charset="-122"/>
              </a:rPr>
              <a:t>排球运动1905 年传入我国，从 1950 年开始，我国遵循国际上统一规则，正式推广现行的 6 人制排球。</a:t>
            </a:r>
            <a:endParaRPr lang="zh-CN" altLang="en-US" sz="14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en-US" altLang="zh-CN" sz="1400" spc="100" dirty="0" smtClean="0">
                <a:solidFill>
                  <a:schemeClr val="tx1">
                    <a:lumMod val="65000"/>
                    <a:lumOff val="35000"/>
                  </a:schemeClr>
                </a:solidFill>
                <a:uFillTx/>
                <a:ea typeface="微软雅黑" panose="020B0503020204020204" charset="-122"/>
                <a:sym typeface="微软雅黑" panose="020B0503020204020204" charset="-122"/>
              </a:rPr>
              <a:t>1999 年，国际排联采用每球得分制，每局 25 分，决胜局 15 分。6 人制场地长 18 米，宽 9 米。男子网高 2.43 米女子网高 2.24 米。</a:t>
            </a:r>
            <a:endParaRPr lang="en-US" altLang="zh-CN" sz="14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zh-CN" altLang="en-US" sz="1400" spc="100" dirty="0" smtClean="0">
                <a:solidFill>
                  <a:schemeClr val="tx1">
                    <a:lumMod val="65000"/>
                    <a:lumOff val="35000"/>
                  </a:schemeClr>
                </a:solidFill>
                <a:uFillTx/>
                <a:ea typeface="微软雅黑" panose="020B0503020204020204" charset="-122"/>
                <a:sym typeface="微软雅黑" panose="020B0503020204020204" charset="-122"/>
              </a:rPr>
              <a:t>目前世界性排球比赛有三类，分别是世界锦标赛、奥运会排球赛和世界杯排球赛，并得到国际排球联合会的通过。</a:t>
            </a:r>
            <a:endParaRPr lang="zh-CN" altLang="en-US" sz="1400" spc="100" dirty="0" smtClean="0">
              <a:solidFill>
                <a:schemeClr val="tx1">
                  <a:lumMod val="65000"/>
                  <a:lumOff val="35000"/>
                </a:schemeClr>
              </a:solidFill>
              <a:uFillTx/>
              <a:ea typeface="微软雅黑" panose="020B0503020204020204" charset="-122"/>
              <a:sym typeface="微软雅黑" panose="020B0503020204020204" charset="-122"/>
            </a:endParaRPr>
          </a:p>
          <a:p>
            <a:pPr marL="285750" lvl="0" indent="-285750" algn="just">
              <a:lnSpc>
                <a:spcPct val="130000"/>
              </a:lnSpc>
              <a:spcBef>
                <a:spcPts val="0"/>
              </a:spcBef>
              <a:spcAft>
                <a:spcPts val="800"/>
              </a:spcAft>
              <a:buSzPct val="100000"/>
              <a:buFont typeface="Wingdings" panose="05000000000000000000" charset="0"/>
              <a:buChar char="n"/>
            </a:pPr>
            <a:r>
              <a:rPr lang="en-US" altLang="zh-CN" sz="1400" spc="100" dirty="0" smtClean="0">
                <a:solidFill>
                  <a:schemeClr val="tx1">
                    <a:lumMod val="65000"/>
                    <a:lumOff val="35000"/>
                  </a:schemeClr>
                </a:solidFill>
                <a:uFillTx/>
                <a:ea typeface="微软雅黑" panose="020B0503020204020204" charset="-122"/>
                <a:sym typeface="微软雅黑" panose="020B0503020204020204" charset="-122"/>
              </a:rPr>
              <a:t>20世纪 80 年代是中国女排辉煌的时期，她们创造性地把我国的快速特长运用到反击得分中。</a:t>
            </a:r>
            <a:endParaRPr lang="en-US" altLang="zh-CN" sz="1400" spc="100" dirty="0" smtClean="0">
              <a:solidFill>
                <a:schemeClr val="tx1">
                  <a:lumMod val="65000"/>
                  <a:lumOff val="35000"/>
                </a:schemeClr>
              </a:solidFill>
              <a:uFillTx/>
              <a:ea typeface="微软雅黑" panose="020B0503020204020204" charset="-122"/>
              <a:sym typeface="微软雅黑" panose="020B0503020204020204" charset="-122"/>
            </a:endParaRPr>
          </a:p>
        </p:txBody>
      </p:sp>
      <p:sp>
        <p:nvSpPr>
          <p:cNvPr id="13" name="文本框 12"/>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二、排球运动的起源与传播</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4" name="文本框 13"/>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第一节 排球运动概述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6964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一、准备姿势</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76300" y="1802765"/>
            <a:ext cx="10440000" cy="394335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（一）准备姿势的种类</a:t>
            </a:r>
            <a:endPar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0" algn="just" fontAlgn="auto">
              <a:lnSpc>
                <a:spcPct val="150000"/>
              </a:lnSpc>
              <a:spcBef>
                <a:spcPts val="1000"/>
              </a:spcBef>
              <a:buFont typeface="Wingdings" panose="05000000000000000000" charset="0"/>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稍蹲准备姿势。</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0" algn="just" fontAlgn="auto">
              <a:lnSpc>
                <a:spcPct val="150000"/>
              </a:lnSpc>
              <a:spcBef>
                <a:spcPts val="1000"/>
              </a:spcBef>
              <a:buFont typeface="Wingdings" panose="05000000000000000000" charset="0"/>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半蹲准备姿势。</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0" algn="just" fontAlgn="auto">
              <a:lnSpc>
                <a:spcPct val="150000"/>
              </a:lnSpc>
              <a:spcBef>
                <a:spcPts val="1000"/>
              </a:spcBef>
              <a:buFont typeface="Wingdings" panose="05000000000000000000" charset="0"/>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低蹲准备姿势。</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5800" indent="0" algn="just" fontAlgn="auto">
              <a:lnSpc>
                <a:spcPct val="150000"/>
              </a:lnSpc>
              <a:spcBef>
                <a:spcPts val="10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徒手模仿练习。</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5800" indent="0" algn="just" fontAlgn="auto">
              <a:lnSpc>
                <a:spcPct val="150000"/>
              </a:lnSpc>
              <a:spcBef>
                <a:spcPts val="10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两人一组，一人做动作，一人纠正，相互指导学习。</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5800" indent="0" algn="just" fontAlgn="auto">
              <a:lnSpc>
                <a:spcPct val="150000"/>
              </a:lnSpc>
              <a:spcBef>
                <a:spcPts val="1000"/>
              </a:spcBef>
              <a:buFont typeface="+mj-lt"/>
              <a:buAutoNum type="arabicPeriod"/>
            </a:pP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在原地或行进间跑步时，根据不同的手势、口令、信号，做不同的准备姿势。</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554855" y="2107565"/>
            <a:ext cx="6240145" cy="2130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888365"/>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二、移动</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76300" y="1369695"/>
            <a:ext cx="10440000" cy="2075815"/>
          </a:xfrm>
          <a:prstGeom prst="rect">
            <a:avLst/>
          </a:prstGeom>
          <a:noFill/>
          <a:ln w="9525">
            <a:noFill/>
          </a:ln>
        </p:spPr>
        <p:txBody>
          <a:bodyPr wrap="square" anchor="t">
            <a:spAutoFit/>
          </a:bodyPr>
          <a:p>
            <a:pPr marL="720090" indent="-360045" algn="just" fontAlgn="auto">
              <a:lnSpc>
                <a:spcPct val="130000"/>
              </a:lnSpc>
              <a:spcBef>
                <a:spcPts val="600"/>
              </a:spcBef>
              <a:spcAft>
                <a:spcPts val="600"/>
              </a:spcAft>
              <a:buFont typeface="Wingdings" panose="05000000000000000000" pitchFamily="2" charset="2"/>
              <a:buChar char="p"/>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准备姿势和移动是排球运动中各项技术的基础，任何一项排球技术在比赛中运用的效果很大程度取决于准备姿势和移动技术。</a:t>
            </a:r>
            <a:endParaRPr lang="en-US" altLang="zh-CN"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600"/>
              </a:spcBef>
              <a:spcAft>
                <a:spcPts val="600"/>
              </a:spcAft>
              <a:buFont typeface="Wingdings" panose="05000000000000000000" pitchFamily="2" charset="2"/>
              <a:buChar char="p"/>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准备姿势：两脚左右开立比肩略宽，根据场上位置不同可以左脚在前或右脚在前，也可平行站立。</a:t>
            </a:r>
            <a:endParaRPr lang="en-US" altLang="zh-CN" sz="1600" spc="100" dirty="0">
              <a:solidFill>
                <a:srgbClr val="595959"/>
              </a:solidFill>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600"/>
              </a:spcBef>
              <a:spcAft>
                <a:spcPts val="600"/>
              </a:spcAft>
              <a:buFont typeface="Wingdings" panose="05000000000000000000" pitchFamily="2" charset="2"/>
              <a:buChar char="p"/>
            </a:pPr>
            <a:r>
              <a:rPr lang="zh-CN" altLang="en-US" sz="1600" spc="100" dirty="0">
                <a:solidFill>
                  <a:srgbClr val="595959"/>
                </a:solidFill>
                <a:latin typeface="微软雅黑" panose="020B0503020204020204" charset="-122"/>
                <a:ea typeface="微软雅黑" panose="020B0503020204020204" charset="-122"/>
                <a:sym typeface="微软雅黑" panose="020B0503020204020204" charset="-122"/>
              </a:rPr>
              <a:t>移动：滑步、跨步法、交叉步法、跑步、后退步法。</a:t>
            </a:r>
            <a:endParaRPr lang="zh-CN" altLang="en-US" sz="1600" spc="100" dirty="0">
              <a:latin typeface="微软雅黑" panose="020B0503020204020204" charset="-122"/>
              <a:ea typeface="微软雅黑" panose="020B0503020204020204" charset="-122"/>
            </a:endParaRPr>
          </a:p>
          <a:p>
            <a:pPr indent="0" algn="just" fontAlgn="auto">
              <a:lnSpc>
                <a:spcPct val="130000"/>
              </a:lnSpc>
              <a:spcBef>
                <a:spcPts val="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（一）移动步法：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移动步法包括并步与</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滑步、跨步和跨跳步、交叉步、跑步</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rcRect t="4877"/>
          <a:stretch>
            <a:fillRect/>
          </a:stretch>
        </p:blipFill>
        <p:spPr>
          <a:xfrm>
            <a:off x="3078480" y="3765550"/>
            <a:ext cx="6224270" cy="2653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754380" y="1937443"/>
            <a:ext cx="10800000" cy="4183756"/>
          </a:xfrm>
          <a:custGeom>
            <a:avLst/>
            <a:gdLst>
              <a:gd name="connsiteX0" fmla="*/ 0 w 11455400"/>
              <a:gd name="connsiteY0" fmla="*/ 0 h 3932236"/>
              <a:gd name="connsiteX1" fmla="*/ 11455400 w 11455400"/>
              <a:gd name="connsiteY1" fmla="*/ 0 h 3932236"/>
              <a:gd name="connsiteX2" fmla="*/ 11455400 w 11455400"/>
              <a:gd name="connsiteY2" fmla="*/ 3568699 h 3932236"/>
              <a:gd name="connsiteX3" fmla="*/ 1981509 w 11455400"/>
              <a:gd name="connsiteY3" fmla="*/ 3568699 h 3932236"/>
              <a:gd name="connsiteX4" fmla="*/ 1981509 w 11455400"/>
              <a:gd name="connsiteY4" fmla="*/ 3932236 h 3932236"/>
              <a:gd name="connsiteX5" fmla="*/ 622609 w 11455400"/>
              <a:gd name="connsiteY5" fmla="*/ 3568699 h 3932236"/>
              <a:gd name="connsiteX6" fmla="*/ 0 w 11455400"/>
              <a:gd name="connsiteY6" fmla="*/ 3568699 h 39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5400" h="3932236">
                <a:moveTo>
                  <a:pt x="0" y="0"/>
                </a:moveTo>
                <a:lnTo>
                  <a:pt x="11455400" y="0"/>
                </a:lnTo>
                <a:lnTo>
                  <a:pt x="11455400" y="3568699"/>
                </a:lnTo>
                <a:lnTo>
                  <a:pt x="1981509" y="3568699"/>
                </a:lnTo>
                <a:lnTo>
                  <a:pt x="1981509" y="3932236"/>
                </a:lnTo>
                <a:lnTo>
                  <a:pt x="622609" y="3568699"/>
                </a:lnTo>
                <a:lnTo>
                  <a:pt x="0" y="3568699"/>
                </a:lnTo>
                <a:close/>
              </a:path>
            </a:pathLst>
          </a:custGeom>
          <a:solidFill>
            <a:srgbClr val="FFFFFF"/>
          </a:solidFill>
          <a:ln w="19050">
            <a:solidFill>
              <a:srgbClr val="FF9300"/>
            </a:solid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5" name="文本框 4"/>
          <p:cNvSpPr txBox="1"/>
          <p:nvPr>
            <p:custDataLst>
              <p:tags r:id="rId2"/>
            </p:custDataLst>
          </p:nvPr>
        </p:nvSpPr>
        <p:spPr>
          <a:xfrm>
            <a:off x="1294130" y="2237740"/>
            <a:ext cx="9720000" cy="31318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一般由半蹲准备姿势开始，看信号后做前、后、左、右的各种移动步法的练习。</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两人相对站立，一人随意做各种移动步法，另一人跟随着做同方向的移动。</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在两条边线之间，做滑步和交叉步的步法练习。</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两人一组，相距2 ～ 3 米，一人向前、后、左、右抛球，另一人移动把球接住，然后立即抛回，连续做一定次数。</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两人一组，移动接地滚球。</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a:p>
            <a:pPr marL="533400" lvl="0" indent="-533400" algn="l" fontAlgn="ctr">
              <a:lnSpc>
                <a:spcPct val="130000"/>
              </a:lnSpc>
              <a:spcBef>
                <a:spcPts val="1000"/>
              </a:spcBef>
              <a:spcAft>
                <a:spcPts val="0"/>
              </a:spcAft>
              <a:buSzPct val="100000"/>
              <a:buFont typeface="WPS-Numbers" pitchFamily="2" charset="0"/>
              <a:buChar char=""/>
            </a:pPr>
            <a:r>
              <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rPr>
              <a:t>两人一组，做好半蹲准备姿势，做相互摸背游戏。要求始终保持低姿势移动，方向不限，以摸到对方的背为胜。</a:t>
            </a:r>
            <a:endParaRPr lang="zh-CN" altLang="en-US" sz="1600" dirty="0">
              <a:solidFill>
                <a:schemeClr val="tx1">
                  <a:lumMod val="75000"/>
                  <a:lumOff val="25000"/>
                </a:schemeClr>
              </a:solidFill>
              <a:uFillTx/>
              <a:latin typeface="Arial" panose="020B0604020202020204" pitchFamily="34" charset="0"/>
              <a:ea typeface="微软雅黑" panose="020B0503020204020204" charset="-122"/>
              <a:sym typeface="微软雅黑" panose="020B0503020204020204" charset="-122"/>
            </a:endParaRPr>
          </a:p>
        </p:txBody>
      </p:sp>
      <p:sp>
        <p:nvSpPr>
          <p:cNvPr id="7" name="文本框 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754380" y="1401445"/>
            <a:ext cx="1916430" cy="368300"/>
          </a:xfrm>
          <a:prstGeom prst="rect">
            <a:avLst/>
          </a:prstGeom>
          <a:noFill/>
        </p:spPr>
        <p:txBody>
          <a:bodyPr wrap="none" rtlCol="0" anchor="t">
            <a:spAutoFit/>
          </a:bodyPr>
          <a:p>
            <a:r>
              <a:rPr lang="zh-CN" altLang="en-US" b="1" spc="15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a:t>
            </a:r>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排球基本技术教学理论与方法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056005" y="990600"/>
            <a:ext cx="10079990" cy="1818005"/>
            <a:chOff x="1663" y="1560"/>
            <a:chExt cx="15874" cy="2863"/>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三、传球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663" y="2667"/>
              <a:ext cx="15874" cy="1756"/>
            </a:xfrm>
            <a:prstGeom prst="rect">
              <a:avLst/>
            </a:prstGeom>
            <a:noFill/>
            <a:ln w="9525">
              <a:noFill/>
            </a:ln>
          </p:spPr>
          <p:txBody>
            <a:bodyPr wrap="square" anchor="t">
              <a:spAutoFit/>
            </a:bodyPr>
            <a:p>
              <a:pPr indent="431800" algn="just" fontAlgn="auto">
                <a:lnSpc>
                  <a:spcPct val="130000"/>
                </a:lnSpc>
                <a:spcBef>
                  <a:spcPts val="5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利用全身协调力量并通过手指、手腕的弹力，将球传至一定目标的击球动作称为传球。传球是排球运动中的一项重要的基本技术，是组织进攻战术的基础。</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（一）传球技术：</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传球技术主要包括</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正面传球、背向传球、侧向传球、跳传球。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pic>
        <p:nvPicPr>
          <p:cNvPr id="4" name="图片 3"/>
          <p:cNvPicPr>
            <a:picLocks noChangeAspect="1"/>
          </p:cNvPicPr>
          <p:nvPr/>
        </p:nvPicPr>
        <p:blipFill>
          <a:blip r:embed="rId2"/>
          <a:stretch>
            <a:fillRect/>
          </a:stretch>
        </p:blipFill>
        <p:spPr>
          <a:xfrm>
            <a:off x="909320" y="4093210"/>
            <a:ext cx="3827145" cy="2030730"/>
          </a:xfrm>
          <a:prstGeom prst="rect">
            <a:avLst/>
          </a:prstGeom>
        </p:spPr>
      </p:pic>
      <p:pic>
        <p:nvPicPr>
          <p:cNvPr id="5" name="图片 4"/>
          <p:cNvPicPr>
            <a:picLocks noChangeAspect="1"/>
          </p:cNvPicPr>
          <p:nvPr/>
        </p:nvPicPr>
        <p:blipFill>
          <a:blip r:embed="rId3"/>
          <a:stretch>
            <a:fillRect/>
          </a:stretch>
        </p:blipFill>
        <p:spPr>
          <a:xfrm>
            <a:off x="4953000" y="4009390"/>
            <a:ext cx="3126740" cy="2199005"/>
          </a:xfrm>
          <a:prstGeom prst="rect">
            <a:avLst/>
          </a:prstGeom>
        </p:spPr>
      </p:pic>
      <p:pic>
        <p:nvPicPr>
          <p:cNvPr id="10" name="图片 9"/>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079740" y="3142615"/>
            <a:ext cx="3046095" cy="2992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70_1*i*4"/>
  <p:tag name="KSO_WM_TEMPLATE_CATEGORY" val="diagram"/>
  <p:tag name="KSO_WM_TEMPLATE_INDEX" val="20200770"/>
  <p:tag name="KSO_WM_UNIT_LAYERLEVEL" val="1"/>
  <p:tag name="KSO_WM_TAG_VERSION" val="1.0"/>
  <p:tag name="KSO_WM_BEAUTIFY_FLAG" val="#wm#"/>
</p:tagLst>
</file>

<file path=ppt/tags/tag100.xml><?xml version="1.0" encoding="utf-8"?>
<p:tagLst xmlns:p="http://schemas.openxmlformats.org/presentationml/2006/main">
  <p:tag name="KSO_WM_TEMPLATE_CATEGORY" val="diagram"/>
  <p:tag name="KSO_WM_TEMPLATE_INDEX" val="20188038"/>
  <p:tag name="KSO_WM_UNIT_TYPE" val="r_i"/>
  <p:tag name="KSO_WM_UNIT_INDEX" val="1_34"/>
  <p:tag name="KSO_WM_UNIT_ID" val="diagram20188038_2*r_i*1_3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TEMPLATE_CATEGORY" val="diagram"/>
  <p:tag name="KSO_WM_TEMPLATE_INDEX" val="20188038"/>
  <p:tag name="KSO_WM_UNIT_TYPE" val="r_i"/>
  <p:tag name="KSO_WM_UNIT_INDEX" val="1_33"/>
  <p:tag name="KSO_WM_UNIT_ID" val="diagram20188038_2*r_i*1_3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TEMPLATE_CATEGORY" val="diagram"/>
  <p:tag name="KSO_WM_TEMPLATE_INDEX" val="20188038"/>
  <p:tag name="KSO_WM_UNIT_TYPE" val="r_i"/>
  <p:tag name="KSO_WM_UNIT_INDEX" val="1_32"/>
  <p:tag name="KSO_WM_UNIT_ID" val="diagram20188038_2*r_i*1_3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TEMPLATE_CATEGORY" val="diagram"/>
  <p:tag name="KSO_WM_TEMPLATE_INDEX" val="20188038"/>
  <p:tag name="KSO_WM_UNIT_TYPE" val="r_i"/>
  <p:tag name="KSO_WM_UNIT_INDEX" val="1_31"/>
  <p:tag name="KSO_WM_UNIT_ID" val="diagram20188038_2*r_i*1_3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TEMPLATE_CATEGORY" val="diagram"/>
  <p:tag name="KSO_WM_TEMPLATE_INDEX" val="20188038"/>
  <p:tag name="KSO_WM_UNIT_TYPE" val="r_i"/>
  <p:tag name="KSO_WM_UNIT_INDEX" val="1_30"/>
  <p:tag name="KSO_WM_UNIT_ID" val="diagram20188038_2*r_i*1_3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TEMPLATE_CATEGORY" val="diagram"/>
  <p:tag name="KSO_WM_TEMPLATE_INDEX" val="20188038"/>
  <p:tag name="KSO_WM_UNIT_TYPE" val="r_i"/>
  <p:tag name="KSO_WM_UNIT_INDEX" val="1_29"/>
  <p:tag name="KSO_WM_UNIT_ID" val="diagram20188038_2*r_i*1_2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TEMPLATE_CATEGORY" val="diagram"/>
  <p:tag name="KSO_WM_TEMPLATE_INDEX" val="20188038"/>
  <p:tag name="KSO_WM_UNIT_TYPE" val="r_i"/>
  <p:tag name="KSO_WM_UNIT_INDEX" val="1_28"/>
  <p:tag name="KSO_WM_UNIT_ID" val="diagram20188038_2*r_i*1_2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TEMPLATE_CATEGORY" val="diagram"/>
  <p:tag name="KSO_WM_TEMPLATE_INDEX" val="20188038"/>
  <p:tag name="KSO_WM_UNIT_TYPE" val="r_i"/>
  <p:tag name="KSO_WM_UNIT_INDEX" val="1_27"/>
  <p:tag name="KSO_WM_UNIT_ID" val="diagram20188038_2*r_i*1_2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TEMPLATE_CATEGORY" val="diagram"/>
  <p:tag name="KSO_WM_TEMPLATE_INDEX" val="20188038"/>
  <p:tag name="KSO_WM_UNIT_TYPE" val="r_i"/>
  <p:tag name="KSO_WM_UNIT_INDEX" val="1_26"/>
  <p:tag name="KSO_WM_UNIT_ID" val="diagram20188038_2*r_i*1_2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TEMPLATE_CATEGORY" val="diagram"/>
  <p:tag name="KSO_WM_TEMPLATE_INDEX" val="20188038"/>
  <p:tag name="KSO_WM_UNIT_TYPE" val="r_i"/>
  <p:tag name="KSO_WM_UNIT_INDEX" val="1_24"/>
  <p:tag name="KSO_WM_UNIT_ID" val="diagram20188038_2*r_i*1_2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
  <p:tag name="KSO_WM_UNIT_NOCLEAR" val="0"/>
  <p:tag name="KSO_WM_UNIT_VALUE" val="1488"/>
  <p:tag name="KSO_WM_UNIT_HIGHLIGHT" val="0"/>
  <p:tag name="KSO_WM_UNIT_COMPATIBLE" val="0"/>
  <p:tag name="KSO_WM_UNIT_DIAGRAM_ISNUMVISUAL" val="0"/>
  <p:tag name="KSO_WM_UNIT_DIAGRAM_ISREFERUNIT" val="0"/>
  <p:tag name="KSO_WM_UNIT_TYPE" val="f"/>
  <p:tag name="KSO_WM_UNIT_INDEX" val="1"/>
  <p:tag name="KSO_WM_UNIT_ID" val="diagram20200770_1*f*1"/>
  <p:tag name="KSO_WM_TEMPLATE_CATEGORY" val="diagram"/>
  <p:tag name="KSO_WM_TEMPLATE_INDEX" val="20200770"/>
  <p:tag name="KSO_WM_UNIT_LAYERLEVEL" val="1"/>
  <p:tag name="KSO_WM_TAG_VERSION" val="1.0"/>
  <p:tag name="KSO_WM_BEAUTIFY_FLAG" val="#wm#"/>
</p:tagLst>
</file>

<file path=ppt/tags/tag110.xml><?xml version="1.0" encoding="utf-8"?>
<p:tagLst xmlns:p="http://schemas.openxmlformats.org/presentationml/2006/main">
  <p:tag name="KSO_WM_TEMPLATE_CATEGORY" val="diagram"/>
  <p:tag name="KSO_WM_TEMPLATE_INDEX" val="20188038"/>
  <p:tag name="KSO_WM_UNIT_TYPE" val="r_i"/>
  <p:tag name="KSO_WM_UNIT_INDEX" val="1_23"/>
  <p:tag name="KSO_WM_UNIT_ID" val="diagram20188038_2*r_i*1_2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TEMPLATE_CATEGORY" val="diagram"/>
  <p:tag name="KSO_WM_TEMPLATE_INDEX" val="20188038"/>
  <p:tag name="KSO_WM_UNIT_TYPE" val="r_i"/>
  <p:tag name="KSO_WM_UNIT_INDEX" val="1_22"/>
  <p:tag name="KSO_WM_UNIT_ID" val="diagram20188038_2*r_i*1_2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TEMPLATE_CATEGORY" val="diagram"/>
  <p:tag name="KSO_WM_TEMPLATE_INDEX" val="20188038"/>
  <p:tag name="KSO_WM_UNIT_TYPE" val="r_i"/>
  <p:tag name="KSO_WM_UNIT_INDEX" val="1_21"/>
  <p:tag name="KSO_WM_UNIT_ID" val="diagram20188038_2*r_i*1_2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TEMPLATE_CATEGORY" val="diagram"/>
  <p:tag name="KSO_WM_TEMPLATE_INDEX" val="20188038"/>
  <p:tag name="KSO_WM_UNIT_TYPE" val="r_i"/>
  <p:tag name="KSO_WM_UNIT_INDEX" val="1_20"/>
  <p:tag name="KSO_WM_UNIT_ID" val="diagram20188038_2*r_i*1_2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TEMPLATE_CATEGORY" val="diagram"/>
  <p:tag name="KSO_WM_TEMPLATE_INDEX" val="20188038"/>
  <p:tag name="KSO_WM_UNIT_TYPE" val="r_i"/>
  <p:tag name="KSO_WM_UNIT_INDEX" val="1_19"/>
  <p:tag name="KSO_WM_UNIT_ID" val="diagram20188038_2*r_i*1_1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TEMPLATE_CATEGORY" val="diagram"/>
  <p:tag name="KSO_WM_TEMPLATE_INDEX" val="20188038"/>
  <p:tag name="KSO_WM_UNIT_TYPE" val="r_i"/>
  <p:tag name="KSO_WM_UNIT_INDEX" val="1_18"/>
  <p:tag name="KSO_WM_UNIT_ID" val="diagram20188038_2*r_i*1_1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TEMPLATE_CATEGORY" val="diagram"/>
  <p:tag name="KSO_WM_TEMPLATE_INDEX" val="20188038"/>
  <p:tag name="KSO_WM_UNIT_TYPE" val="r_i"/>
  <p:tag name="KSO_WM_UNIT_INDEX" val="1_17"/>
  <p:tag name="KSO_WM_UNIT_ID" val="diagram20188038_2*r_i*1_1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TEMPLATE_CATEGORY" val="diagram"/>
  <p:tag name="KSO_WM_TEMPLATE_INDEX" val="20188038"/>
  <p:tag name="KSO_WM_UNIT_TYPE" val="r_i"/>
  <p:tag name="KSO_WM_UNIT_INDEX" val="1_16"/>
  <p:tag name="KSO_WM_UNIT_ID" val="diagram20188038_2*r_i*1_1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TEMPLATE_CATEGORY" val="diagram"/>
  <p:tag name="KSO_WM_TEMPLATE_INDEX" val="20188038"/>
  <p:tag name="KSO_WM_UNIT_TYPE" val="r_i"/>
  <p:tag name="KSO_WM_UNIT_INDEX" val="1_15"/>
  <p:tag name="KSO_WM_UNIT_ID" val="diagram20188038_2*r_i*1_1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TEMPLATE_CATEGORY" val="diagram"/>
  <p:tag name="KSO_WM_TEMPLATE_INDEX" val="20188038"/>
  <p:tag name="KSO_WM_UNIT_TYPE" val="r_i"/>
  <p:tag name="KSO_WM_UNIT_INDEX" val="1_14"/>
  <p:tag name="KSO_WM_UNIT_ID" val="diagram20188038_2*r_i*1_1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SLIDE_ID" val="diagram20200770_1"/>
  <p:tag name="KSO_WM_TEMPLATE_SUBCATEGORY" val="0"/>
  <p:tag name="KSO_WM_SLIDE_TYPE" val="text"/>
  <p:tag name="KSO_WM_SLIDE_SUBTYPE" val="pic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0770"/>
  <p:tag name="KSO_WM_SLIDE_LAYOUT" val="a_d_f"/>
  <p:tag name="KSO_WM_SLIDE_LAYOUT_CNT" val="1_1_1"/>
</p:tagLst>
</file>

<file path=ppt/tags/tag120.xml><?xml version="1.0" encoding="utf-8"?>
<p:tagLst xmlns:p="http://schemas.openxmlformats.org/presentationml/2006/main">
  <p:tag name="KSO_WM_TEMPLATE_CATEGORY" val="diagram"/>
  <p:tag name="KSO_WM_TEMPLATE_INDEX" val="20188038"/>
  <p:tag name="KSO_WM_UNIT_TYPE" val="r_i"/>
  <p:tag name="KSO_WM_UNIT_INDEX" val="1_13"/>
  <p:tag name="KSO_WM_UNIT_ID" val="diagram20188038_2*r_i*1_1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TEMPLATE_CATEGORY" val="diagram"/>
  <p:tag name="KSO_WM_TEMPLATE_INDEX" val="20188038"/>
  <p:tag name="KSO_WM_UNIT_TYPE" val="r_i"/>
  <p:tag name="KSO_WM_UNIT_INDEX" val="1_12"/>
  <p:tag name="KSO_WM_UNIT_ID" val="diagram20188038_2*r_i*1_1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TEMPLATE_CATEGORY" val="diagram"/>
  <p:tag name="KSO_WM_TEMPLATE_INDEX" val="20188038"/>
  <p:tag name="KSO_WM_UNIT_TYPE" val="r_i"/>
  <p:tag name="KSO_WM_UNIT_INDEX" val="1_11"/>
  <p:tag name="KSO_WM_UNIT_ID" val="diagram20188038_2*r_i*1_1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TEMPLATE_CATEGORY" val="diagram"/>
  <p:tag name="KSO_WM_TEMPLATE_INDEX" val="20188038"/>
  <p:tag name="KSO_WM_UNIT_TYPE" val="r_i"/>
  <p:tag name="KSO_WM_UNIT_INDEX" val="1_10"/>
  <p:tag name="KSO_WM_UNIT_ID" val="diagram20188038_2*r_i*1_1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TEMPLATE_CATEGORY" val="diagram"/>
  <p:tag name="KSO_WM_TEMPLATE_INDEX" val="20188038"/>
  <p:tag name="KSO_WM_UNIT_TYPE" val="r_i"/>
  <p:tag name="KSO_WM_UNIT_INDEX" val="1_9"/>
  <p:tag name="KSO_WM_UNIT_ID" val="diagram20188038_2*r_i*1_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TEMPLATE_CATEGORY" val="diagram"/>
  <p:tag name="KSO_WM_TEMPLATE_INDEX" val="20188038"/>
  <p:tag name="KSO_WM_UNIT_TYPE" val="r_i"/>
  <p:tag name="KSO_WM_UNIT_INDEX" val="1_8"/>
  <p:tag name="KSO_WM_UNIT_ID" val="diagram20188038_2*r_i*1_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TEMPLATE_CATEGORY" val="diagram"/>
  <p:tag name="KSO_WM_TEMPLATE_INDEX" val="20188038"/>
  <p:tag name="KSO_WM_UNIT_TYPE" val="r_i"/>
  <p:tag name="KSO_WM_UNIT_INDEX" val="1_7"/>
  <p:tag name="KSO_WM_UNIT_ID" val="diagram20188038_2*r_i*1_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TEMPLATE_CATEGORY" val="diagram"/>
  <p:tag name="KSO_WM_TEMPLATE_INDEX" val="20188038"/>
  <p:tag name="KSO_WM_UNIT_TYPE" val="r_i"/>
  <p:tag name="KSO_WM_UNIT_INDEX" val="1_6"/>
  <p:tag name="KSO_WM_UNIT_ID" val="diagram20188038_2*r_i*1_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TEMPLATE_CATEGORY" val="diagram"/>
  <p:tag name="KSO_WM_TEMPLATE_INDEX" val="20188038"/>
  <p:tag name="KSO_WM_UNIT_TYPE" val="r_i"/>
  <p:tag name="KSO_WM_UNIT_INDEX" val="1_5"/>
  <p:tag name="KSO_WM_UNIT_ID" val="diagram20188038_2*r_i*1_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TEMPLATE_CATEGORY" val="diagram"/>
  <p:tag name="KSO_WM_TEMPLATE_INDEX" val="20188038"/>
  <p:tag name="KSO_WM_UNIT_TYPE" val="r_i"/>
  <p:tag name="KSO_WM_UNIT_INDEX" val="1_4"/>
  <p:tag name="KSO_WM_UNIT_ID" val="diagram20188038_2*r_i*1_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10_1*i*3"/>
  <p:tag name="KSO_WM_TEMPLATE_CATEGORY" val="diagram"/>
  <p:tag name="KSO_WM_TEMPLATE_INDEX" val="20196610"/>
  <p:tag name="KSO_WM_UNIT_LAYERLEVEL" val="1"/>
  <p:tag name="KSO_WM_TAG_VERSION" val="1.0"/>
  <p:tag name="KSO_WM_BEAUTIFY_FLAG" val="#wm#"/>
  <p:tag name="KSO_WM_UNIT_TYPE" val="i"/>
  <p:tag name="KSO_WM_UNIT_INDEX" val="3"/>
</p:tagLst>
</file>

<file path=ppt/tags/tag130.xml><?xml version="1.0" encoding="utf-8"?>
<p:tagLst xmlns:p="http://schemas.openxmlformats.org/presentationml/2006/main">
  <p:tag name="KSO_WM_TEMPLATE_CATEGORY" val="diagram"/>
  <p:tag name="KSO_WM_TEMPLATE_INDEX" val="20188038"/>
  <p:tag name="KSO_WM_UNIT_TYPE" val="r_i"/>
  <p:tag name="KSO_WM_UNIT_INDEX" val="1_3"/>
  <p:tag name="KSO_WM_UNIT_ID" val="diagram20188038_2*r_i*1_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TEMPLATE_CATEGORY" val="diagram"/>
  <p:tag name="KSO_WM_TEMPLATE_INDEX" val="20188038"/>
  <p:tag name="KSO_WM_UNIT_TYPE" val="r_i"/>
  <p:tag name="KSO_WM_UNIT_INDEX" val="1_2"/>
  <p:tag name="KSO_WM_UNIT_ID" val="diagram20188038_2*r_i*1_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TEMPLATE_CATEGORY" val="diagram"/>
  <p:tag name="KSO_WM_TEMPLATE_INDEX" val="20188038"/>
  <p:tag name="KSO_WM_UNIT_TYPE" val="r_i"/>
  <p:tag name="KSO_WM_UNIT_INDEX" val="1_1"/>
  <p:tag name="KSO_WM_UNIT_ID" val="diagram20188038_2*r_i*1_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EMPLATE_CATEGORY" val="diagram"/>
  <p:tag name="KSO_WM_TEMPLATE_INDEX" val="20188038"/>
  <p:tag name="KSO_WM_UNIT_TYPE" val="r_i"/>
  <p:tag name="KSO_WM_UNIT_INDEX" val="1_62"/>
  <p:tag name="KSO_WM_UNIT_ID" val="diagram20188038_2*r_i*1_6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0"/>
  <p:tag name="KSO_WM_UNIT_FILL_TYPE" val="1"/>
  <p:tag name="KSO_WM_UNIT_TEXT_FILL_FORE_SCHEMECOLOR_INDEX" val="7"/>
  <p:tag name="KSO_WM_UNIT_TEXT_FILL_TYPE" val="1"/>
  <p:tag name="KSO_WM_UNIT_USESOURCEFORMAT_APPLY" val="1"/>
</p:tagLst>
</file>

<file path=ppt/tags/tag134.xml><?xml version="1.0" encoding="utf-8"?>
<p:tagLst xmlns:p="http://schemas.openxmlformats.org/presentationml/2006/main">
  <p:tag name="KSO_WM_TEMPLATE_CATEGORY" val="diagram"/>
  <p:tag name="KSO_WM_TEMPLATE_INDEX" val="20188038"/>
  <p:tag name="KSO_WM_UNIT_TYPE" val="r_i"/>
  <p:tag name="KSO_WM_UNIT_INDEX" val="1_60"/>
  <p:tag name="KSO_WM_UNIT_ID" val="diagram20188038_2*r_i*1_6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TEMPLATE_CATEGORY" val="diagram"/>
  <p:tag name="KSO_WM_TEMPLATE_INDEX" val="20188038"/>
  <p:tag name="KSO_WM_UNIT_TYPE" val="r_i"/>
  <p:tag name="KSO_WM_UNIT_INDEX" val="1_59"/>
  <p:tag name="KSO_WM_UNIT_ID" val="diagram20188038_2*r_i*1_5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t*1_2"/>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2"/>
  <p:tag name="KSO_WM_UNIT_DIAGRAM_CONTRAST_TITLE_CNT" val="4"/>
  <p:tag name="KSO_WM_UNIT_DIAGRAM_DIMENSION_TITLE_CNT" val="1"/>
  <p:tag name="KSO_WM_UNIT_TEXT_FILL_FORE_SCHEMECOLOR_INDEX" val="10"/>
  <p:tag name="KSO_WM_UNIT_TEXT_FILL_TYPE" val="1"/>
  <p:tag name="KSO_WM_UNIT_USESOURCEFORMAT_APPLY" val="1"/>
</p:tagLst>
</file>

<file path=ppt/tags/tag137.xml><?xml version="1.0" encoding="utf-8"?>
<p:tagLst xmlns:p="http://schemas.openxmlformats.org/presentationml/2006/main">
  <p:tag name="PA" val="v5.2.5"/>
  <p:tag name="KSO_WM_UNIT_HIGHLIGHT" val="0"/>
  <p:tag name="KSO_WM_UNIT_COMPATIBLE" val="0"/>
  <p:tag name="KSO_WM_UNIT_DIAGRAM_ISNUMVISUAL" val="0"/>
  <p:tag name="KSO_WM_UNIT_DIAGRAM_ISREFERUNIT" val="0"/>
  <p:tag name="KSO_WM_DIAGRAM_GROUP_CODE" val="r1-1"/>
  <p:tag name="KSO_WM_UNIT_ID" val="diagram20188038_2*r_t*1_1"/>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1"/>
  <p:tag name="KSO_WM_UNIT_DIAGRAM_CONTRAST_TITLE_CNT" val="4"/>
  <p:tag name="KSO_WM_UNIT_DIAGRAM_DIMENSION_TITLE_CNT" val="1"/>
  <p:tag name="KSO_WM_UNIT_TEXT_FILL_FORE_SCHEMECOLOR_INDEX" val="5"/>
  <p:tag name="KSO_WM_UNIT_TEXT_FILL_TYPE" val="1"/>
  <p:tag name="KSO_WM_UNIT_USESOURCEFORMAT_APPLY" val="1"/>
</p:tagLst>
</file>

<file path=ppt/tags/tag138.xml><?xml version="1.0" encoding="utf-8"?>
<p:tagLst xmlns:p="http://schemas.openxmlformats.org/presentationml/2006/main">
  <p:tag name="KSO_WM_TEMPLATE_CATEGORY" val="diagram"/>
  <p:tag name="KSO_WM_TEMPLATE_INDEX" val="20188038"/>
  <p:tag name="KSO_WM_UNIT_TYPE" val="r_i"/>
  <p:tag name="KSO_WM_UNIT_INDEX" val="1_58"/>
  <p:tag name="KSO_WM_UNIT_ID" val="diagram20188038_2*r_i*1_5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PA" val="v5.2.5"/>
  <p:tag name="KSO_WM_UNIT_HIGHLIGHT" val="0"/>
  <p:tag name="KSO_WM_UNIT_COMPATIBLE" val="0"/>
  <p:tag name="KSO_WM_UNIT_DIAGRAM_ISNUMVISUAL" val="0"/>
  <p:tag name="KSO_WM_UNIT_DIAGRAM_ISREFERUNIT" val="0"/>
  <p:tag name="KSO_WM_DIAGRAM_GROUP_CODE" val="r1-1"/>
  <p:tag name="KSO_WM_UNIT_ID" val="diagram20188038_2*r_t*1_1"/>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1"/>
  <p:tag name="KSO_WM_UNIT_DIAGRAM_CONTRAST_TITLE_CNT" val="4"/>
  <p:tag name="KSO_WM_UNIT_DIAGRAM_DIMENSION_TITLE_CNT" val="1"/>
  <p:tag name="KSO_WM_UNIT_TEXT_FILL_FORE_SCHEMECOLOR_INDEX" val="5"/>
  <p:tag name="KSO_WM_UNIT_TEXT_FILL_TYPE" val="1"/>
  <p:tag name="KSO_WM_UNIT_USESOURCEFORMAT_APPLY" val="1"/>
</p:tagLst>
</file>

<file path=ppt/tags/tag14.xml><?xml version="1.0" encoding="utf-8"?>
<p:tagLst xmlns:p="http://schemas.openxmlformats.org/presentationml/2006/main">
  <p:tag name="KSO_WM_UNIT_PRESET_TEXT" val="单击此处添加小标题&#13;点击此处添加正文，文字是您思想的提炼，为了演示发布的良好效果，请言简意赅的阐述您的观点。&#13;单击此处添加小标题&#13;正如我们都希望改变世界，希望给别人带去光明，但更多时候我们只需要播下一颗种子，自然有微风吹拂雨露滋养。恰如其分的表达观点，往往事半功倍。&#13;单击此处添加小标题&#13;但请您尽可能提炼思想的精髓，否则容易造成观者的阅读压力，适得其反。为了能让您有更直观的字数感受，并进一步方便使用，我们为您标注了最适合的位置。您输入的文字到这里时，"/>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2"/>
  <p:tag name="KSO_WM_UNIT_ID" val="diagram20196610_1*f*2"/>
  <p:tag name="KSO_WM_TEMPLATE_CATEGORY" val="diagram"/>
  <p:tag name="KSO_WM_TEMPLATE_INDEX" val="20196610"/>
  <p:tag name="KSO_WM_UNIT_LAYERLEVEL" val="1"/>
  <p:tag name="KSO_WM_TAG_VERSION" val="1.0"/>
  <p:tag name="KSO_WM_BEAUTIFY_FLAG" val="#wm#"/>
  <p:tag name="KSO_WM_UNIT_NOCLEAR" val="1"/>
  <p:tag name="KSO_WM_UNIT_TEXT_PART_ID_V2" val="d-4-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t*1_2"/>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2"/>
  <p:tag name="KSO_WM_UNIT_DIAGRAM_CONTRAST_TITLE_CNT" val="4"/>
  <p:tag name="KSO_WM_UNIT_DIAGRAM_DIMENSION_TITLE_CNT" val="1"/>
  <p:tag name="KSO_WM_UNIT_TEXT_FILL_FORE_SCHEMECOLOR_INDEX" val="10"/>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7_2*l_h_i*1_1_1"/>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5"/>
  <p:tag name="KSO_WM_UNI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7_2*l_h_i*1_2_2"/>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7_2*l_h_i*1_3_1"/>
  <p:tag name="KSO_WM_TEMPLATE_CATEGORY" val="diagram"/>
  <p:tag name="KSO_WM_TEMPLATE_INDEX" val="20198877"/>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Lst>
</file>

<file path=ppt/tags/tag1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77_2*l_h_a*1_3_1"/>
  <p:tag name="KSO_WM_TEMPLATE_CATEGORY" val="diagram"/>
  <p:tag name="KSO_WM_TEMPLATE_INDEX" val="20198877"/>
  <p:tag name="KSO_WM_UNIT_LAYERLEVEL" val="1_1_1"/>
  <p:tag name="KSO_WM_TAG_VERSION" val="1.0"/>
  <p:tag name="KSO_WM_BEAUTIFY_FLAG" val="#wm#"/>
  <p:tag name="KSO_WM_UNIT_PRESET_TEXT" val="速动比率"/>
  <p:tag name="KSO_WM_UNIT_DIAGRAM_MODELTYPE" val="stripeEnum"/>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7_2*l_h_a*1_2_1"/>
  <p:tag name="KSO_WM_TEMPLATE_CATEGORY" val="diagram"/>
  <p:tag name="KSO_WM_TEMPLATE_INDEX" val="20198877"/>
  <p:tag name="KSO_WM_UNIT_LAYERLEVEL" val="1_1_1"/>
  <p:tag name="KSO_WM_TAG_VERSION" val="1.0"/>
  <p:tag name="KSO_WM_BEAUTIFY_FLAG" val="#wm#"/>
  <p:tag name="KSO_WM_UNIT_PRESET_TEXT" val="流动比率"/>
  <p:tag name="KSO_WM_UNIT_DIAGRAM_MODELTYPE" val="stripeEnum"/>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77_2*l_h_a*1_1_1"/>
  <p:tag name="KSO_WM_TEMPLATE_CATEGORY" val="diagram"/>
  <p:tag name="KSO_WM_TEMPLATE_INDEX" val="20198877"/>
  <p:tag name="KSO_WM_UNIT_LAYERLEVEL" val="1_1_1"/>
  <p:tag name="KSO_WM_TAG_VERSION" val="1.0"/>
  <p:tag name="KSO_WM_BEAUTIFY_FLAG" val="#wm#"/>
  <p:tag name="KSO_WM_UNIT_PRESET_TEXT" val="营运资本"/>
  <p:tag name="KSO_WM_UNIT_DIAGRAM_MODELTYPE" val="stripeEnum"/>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7_2*i*1"/>
  <p:tag name="KSO_WM_TEMPLATE_CATEGORY" val="diagram"/>
  <p:tag name="KSO_WM_TEMPLATE_INDEX" val="20198877"/>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ISPRING_PRESENTATION_TITLE" val="6-0316-3运动体育竞技PPT模板"/>
</p:tagLst>
</file>

<file path=ppt/tags/tag15.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10_1*i*3"/>
  <p:tag name="KSO_WM_TEMPLATE_CATEGORY" val="diagram"/>
  <p:tag name="KSO_WM_TEMPLATE_INDEX" val="20196610"/>
  <p:tag name="KSO_WM_UNIT_LAYERLEVEL" val="1"/>
  <p:tag name="KSO_WM_TAG_VERSION" val="1.0"/>
  <p:tag name="KSO_WM_BEAUTIFY_FLAG" val="#wm#"/>
  <p:tag name="KSO_WM_UNIT_TYPE" val="i"/>
  <p:tag name="KSO_WM_UNIT_INDEX" val="3"/>
</p:tagLst>
</file>

<file path=ppt/tags/tag17.xml><?xml version="1.0" encoding="utf-8"?>
<p:tagLst xmlns:p="http://schemas.openxmlformats.org/presentationml/2006/main">
  <p:tag name="KSO_WM_UNIT_PRESET_TEXT" val="单击此处添加小标题&#13;点击此处添加正文，文字是您思想的提炼，为了演示发布的良好效果，请言简意赅的阐述您的观点。&#13;单击此处添加小标题&#13;正如我们都希望改变世界，希望给别人带去光明，但更多时候我们只需要播下一颗种子，自然有微风吹拂雨露滋养。恰如其分的表达观点，往往事半功倍。&#13;单击此处添加小标题&#13;但请您尽可能提炼思想的精髓，否则容易造成观者的阅读压力，适得其反。为了能让您有更直观的字数感受，并进一步方便使用，我们为您标注了最适合的位置。您输入的文字到这里时，"/>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2"/>
  <p:tag name="KSO_WM_UNIT_ID" val="diagram20196610_1*f*2"/>
  <p:tag name="KSO_WM_TEMPLATE_CATEGORY" val="diagram"/>
  <p:tag name="KSO_WM_TEMPLATE_INDEX" val="20196610"/>
  <p:tag name="KSO_WM_UNIT_LAYERLEVEL" val="1"/>
  <p:tag name="KSO_WM_TAG_VERSION" val="1.0"/>
  <p:tag name="KSO_WM_BEAUTIFY_FLAG" val="#wm#"/>
  <p:tag name="KSO_WM_UNIT_NOCLEAR" val="1"/>
  <p:tag name="KSO_WM_UNIT_TEXT_PART_ID_V2" val="d-4-1"/>
</p:tagLst>
</file>

<file path=ppt/tags/tag18.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10_1*i*3"/>
  <p:tag name="KSO_WM_TEMPLATE_CATEGORY" val="diagram"/>
  <p:tag name="KSO_WM_TEMPLATE_INDEX" val="20196610"/>
  <p:tag name="KSO_WM_UNIT_LAYERLEVEL" val="1"/>
  <p:tag name="KSO_WM_TAG_VERSION" val="1.0"/>
  <p:tag name="KSO_WM_BEAUTIFY_FLAG" val="#wm#"/>
  <p:tag name="KSO_WM_UNIT_TYPE" val="i"/>
  <p:tag name="KSO_WM_UNIT_INDEX" val="3"/>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PRESET_TEXT" val="单击此处添加小标题&#13;点击此处添加正文，文字是您思想的提炼，为了演示发布的良好效果，请言简意赅的阐述您的观点。&#13;单击此处添加小标题&#13;正如我们都希望改变世界，希望给别人带去光明，但更多时候我们只需要播下一颗种子，自然有微风吹拂雨露滋养。恰如其分的表达观点，往往事半功倍。&#13;单击此处添加小标题&#13;但请您尽可能提炼思想的精髓，否则容易造成观者的阅读压力，适得其反。为了能让您有更直观的字数感受，并进一步方便使用，我们为您标注了最适合的位置。您输入的文字到这里时，"/>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2"/>
  <p:tag name="KSO_WM_UNIT_ID" val="diagram20196610_1*f*2"/>
  <p:tag name="KSO_WM_TEMPLATE_CATEGORY" val="diagram"/>
  <p:tag name="KSO_WM_TEMPLATE_INDEX" val="20196610"/>
  <p:tag name="KSO_WM_UNIT_LAYERLEVEL" val="1"/>
  <p:tag name="KSO_WM_TAG_VERSION" val="1.0"/>
  <p:tag name="KSO_WM_BEAUTIFY_FLAG" val="#wm#"/>
  <p:tag name="KSO_WM_UNIT_NOCLEAR" val="1"/>
  <p:tag name="KSO_WM_UNIT_TEXT_PART_ID_V2" val="d-4-1"/>
</p:tagLst>
</file>

<file path=ppt/tags/tag21.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22.xml><?xml version="1.0" encoding="utf-8"?>
<p:tagLst xmlns:p="http://schemas.openxmlformats.org/presentationml/2006/main">
  <p:tag name="KSO_WM_UNIT_PRESET_TEXT" val="单击此处添加小标题&#13;点击此处添加正文，文字是您思想的提炼，为了演示发布的良好效果，请言简意赅的阐述您的观点。&#13;单击此处添加小标题&#13;正如我们都希望改变世界，希望给别人带去光明，但更多时候我们只需要播下一颗种子，自然有微风吹拂雨露滋养。恰如其分的表达观点，往往事半功倍。&#13;单击此处添加小标题&#13;但请您尽可能提炼思想的精髓，否则容易造成观者的阅读压力，适得其反。为了能让您有更直观的字数感受，并进一步方便使用，我们为您标注了最适合的位置。您输入的文字到这里时，"/>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2"/>
  <p:tag name="KSO_WM_UNIT_ID" val="diagram20196610_1*f*2"/>
  <p:tag name="KSO_WM_TEMPLATE_CATEGORY" val="diagram"/>
  <p:tag name="KSO_WM_TEMPLATE_INDEX" val="20196610"/>
  <p:tag name="KSO_WM_UNIT_LAYERLEVEL" val="1"/>
  <p:tag name="KSO_WM_TAG_VERSION" val="1.0"/>
  <p:tag name="KSO_WM_BEAUTIFY_FLAG" val="#wm#"/>
  <p:tag name="KSO_WM_UNIT_NOCLEAR" val="1"/>
  <p:tag name="KSO_WM_UNIT_TEXT_PART_ID_V2" val="d-4-1"/>
</p:tagLst>
</file>

<file path=ppt/tags/tag23.xml><?xml version="1.0" encoding="utf-8"?>
<p:tagLst xmlns:p="http://schemas.openxmlformats.org/presentationml/2006/main">
  <p:tag name="KSO_WM_SLIDE_ID" val="diagram20196610_1"/>
  <p:tag name="KSO_WM_TEMPLATE_SUBCATEGORY" val="0"/>
  <p:tag name="KSO_WM_SLIDE_ITEM_CNT" val="0"/>
  <p:tag name="KSO_WM_SLIDE_INDEX" val="1"/>
  <p:tag name="KSO_WM_TAG_VERSION" val="1.0"/>
  <p:tag name="KSO_WM_BEAUTIFY_FLAG" val="#wm#"/>
  <p:tag name="KSO_WM_TEMPLATE_CATEGORY" val="diagram"/>
  <p:tag name="KSO_WM_TEMPLATE_INDEX" val="20196610"/>
  <p:tag name="KSO_WM_SLIDE_LAYOUT" val="a_f"/>
  <p:tag name="KSO_WM_SLIDE_LAYOUT_CNT" val="1_2"/>
  <p:tag name="KSO_WM_SLIDE_TYPE" val="text"/>
  <p:tag name="KSO_WM_SLIDE_SUBTYPE" val="pureTxt"/>
  <p:tag name="KSO_WM_SLIDE_SIZE" val="960*540"/>
  <p:tag name="KSO_WM_SLIDE_POSITION" val="0*0"/>
</p:tagLst>
</file>

<file path=ppt/tags/tag24.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2"/>
  <p:tag name="KSO_WM_UNIT_ID" val="diagram20193081_1*f*2"/>
  <p:tag name="KSO_WM_TEMPLATE_CATEGORY" val="diagram"/>
  <p:tag name="KSO_WM_TEMPLATE_INDEX" val="20193081"/>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d-3-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81_1"/>
  <p:tag name="KSO_WM_TAG_VERSION" val="1.0"/>
  <p:tag name="KSO_WM_TEMPLATE_INDEX" val="20193081"/>
  <p:tag name="KSO_WM_TEMPLATE_CATEGORY" val="diagram"/>
  <p:tag name="KSO_WM_TEMPLATE_THUMBS_INDEX" val="1、6、10、14、20、26、27、28、29、31"/>
  <p:tag name="KSO_WM_SLIDE_SIZE" val="836*440"/>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1.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2"/>
  <p:tag name="KSO_WM_UNIT_ID" val="diagram20193081_1*f*2"/>
  <p:tag name="KSO_WM_TEMPLATE_CATEGORY" val="diagram"/>
  <p:tag name="KSO_WM_TEMPLATE_INDEX" val="20193081"/>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d-3-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81_1*i*5"/>
  <p:tag name="KSO_WM_TEMPLATE_CATEGORY" val="diagram"/>
  <p:tag name="KSO_WM_TEMPLATE_INDEX" val="20193081"/>
  <p:tag name="KSO_WM_UNIT_LAYERLEVEL" val="1"/>
  <p:tag name="KSO_WM_TAG_VERSION" val="1.0"/>
  <p:tag name="KSO_WM_BEAUTIFY_FLAG" val="#wm#"/>
  <p:tag name="KSO_WM_UNIT_COLOR_SCHEME_SHAPE_ID" val="43"/>
  <p:tag name="KSO_WM_UNIT_COLOR_SCHEME_PARENT_PAGE" val="0_1"/>
  <p:tag name="KSO_WM_UNIT_DECOLORIZATION" val="1"/>
  <p:tag name="KSO_WM_UNIT_ADJUSTLAYOUT_ID" val="4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38.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81_1"/>
  <p:tag name="KSO_WM_TAG_VERSION" val="1.0"/>
  <p:tag name="KSO_WM_TEMPLATE_INDEX" val="20193081"/>
  <p:tag name="KSO_WM_TEMPLATE_CATEGORY" val="diagram"/>
  <p:tag name="KSO_WM_TEMPLATE_THUMBS_INDEX" val="1、6、10、14、20、26、27、28、29、31"/>
  <p:tag name="KSO_WM_SLIDE_SIZE" val="836*440"/>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h_i*1_2_1"/>
  <p:tag name="KSO_WM_UNIT_LAYERLEVEL" val="1_1_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FILL_FORE_SCHEMECOLOR_INDEX" val="6"/>
  <p:tag name="KSO_WM_UNIT_FILL_TYPE" val="1"/>
  <p:tag name="KSO_WM_UNIT_TEXT_FILL_FORE_SCHEMECOLOR_INDEX" val="14"/>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h_i*1_1_1"/>
  <p:tag name="KSO_WM_UNIT_LAYERLEVEL" val="1_1_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FILL_FORE_SCHEMECOLOR_INDEX" val="5"/>
  <p:tag name="KSO_WM_UNIT_FILL_TYPE" val="1"/>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h_i*1_3_1"/>
  <p:tag name="KSO_WM_UNIT_LAYERLEVEL" val="1_1_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FILL_FORE_SCHEMECOLOR_INDEX" val="7"/>
  <p:tag name="KSO_WM_UNIT_FILL_TYPE" val="1"/>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h_f*1_2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简明扼要的阐述您的观点。"/>
  <p:tag name="KSO_WM_UNIT_NOCLEAR" val="0"/>
  <p:tag name="KSO_WM_UNIT_VALUE" val="140"/>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i*1_1"/>
  <p:tag name="KSO_WM_UNIT_LAYERLEVEL" val="1_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FILL_FORE_SCHEMECOLOR_INDEX" val="15"/>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h_f*1_1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简明扼要的阐述您的观点。"/>
  <p:tag name="KSO_WM_UNIT_NOCLEAR" val="0"/>
  <p:tag name="KSO_WM_UNIT_VALUE" val="10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122"/>
  <p:tag name="KSO_WM_UNIT_ID" val="diagram160122_2*m_h_f*1_3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简明扼要的阐述您的观点。"/>
  <p:tag name="KSO_WM_UNIT_NOCLEAR" val="0"/>
  <p:tag name="KSO_WM_UNIT_VALUE" val="90"/>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53.xml><?xml version="1.0" encoding="utf-8"?>
<p:tagLst xmlns:p="http://schemas.openxmlformats.org/presentationml/2006/main">
  <p:tag name="KSO_WM_BEAUTIFY_FLAG" val="#wm#"/>
  <p:tag name="KSO_WM_UNIT_TYPE" val="i"/>
  <p:tag name="KSO_WM_UNIT_ID" val="diagram9347_1*i*0"/>
  <p:tag name="KSO_WM_TEMPLATE_CATEGORY" val="diagram"/>
  <p:tag name="KSO_WM_TEMPLATE_INDEX" val="9347"/>
  <p:tag name="KSO_WM_TAG_VERSION" val="1.0"/>
</p:tagLst>
</file>

<file path=ppt/tags/tag54.xml><?xml version="1.0" encoding="utf-8"?>
<p:tagLst xmlns:p="http://schemas.openxmlformats.org/presentationml/2006/main">
  <p:tag name="KSO_WM_BEAUTIFY_FLAG" val="#wm#"/>
  <p:tag name="KSO_WM_UNIT_TYPE" val="i"/>
  <p:tag name="KSO_WM_UNIT_ID" val="diagram9347_1*i*2"/>
  <p:tag name="KSO_WM_TEMPLATE_CATEGORY" val="diagram"/>
  <p:tag name="KSO_WM_TEMPLATE_INDEX" val="9347"/>
  <p:tag name="KSO_WM_TAG_VERSION" val="1.0"/>
</p:tagLst>
</file>

<file path=ppt/tags/tag55.xml><?xml version="1.0" encoding="utf-8"?>
<p:tagLst xmlns:p="http://schemas.openxmlformats.org/presentationml/2006/main">
  <p:tag name="KSO_WM_BEAUTIFY_FLAG" val="#wm#"/>
  <p:tag name="KSO_WM_UNIT_TYPE" val="i"/>
  <p:tag name="KSO_WM_UNIT_ID" val="diagram9347_1*i*4"/>
  <p:tag name="KSO_WM_TEMPLATE_CATEGORY" val="diagram"/>
  <p:tag name="KSO_WM_TEMPLATE_INDEX" val="9347"/>
  <p:tag name="KSO_WM_TAG_VERSION" val="1.0"/>
</p:tagLst>
</file>

<file path=ppt/tags/tag56.xml><?xml version="1.0" encoding="utf-8"?>
<p:tagLst xmlns:p="http://schemas.openxmlformats.org/presentationml/2006/main">
  <p:tag name="KSO_WM_TEMPLATE_CATEGORY" val="diagram"/>
  <p:tag name="KSO_WM_TEMPLATE_INDEX" val="9347"/>
  <p:tag name="KSO_WM_UNIT_TYPE" val="a"/>
  <p:tag name="KSO_WM_UNIT_INDEX" val="1"/>
  <p:tag name="KSO_WM_UNIT_ID" val="256*a*1"/>
  <p:tag name="KSO_WM_UNIT_CLEAR" val="1"/>
  <p:tag name="KSO_WM_UNIT_LAYERLEVEL" val="1"/>
  <p:tag name="KSO_WM_UNIT_VALUE" val="38"/>
  <p:tag name="KSO_WM_UNIT_ISCONTENTSTITLE" val="0"/>
  <p:tag name="KSO_WM_UNIT_HIGHLIGHT" val="0"/>
  <p:tag name="KSO_WM_UNIT_COMPATIBLE" val="0"/>
  <p:tag name="KSO_WM_BEAUTIFY_FLAG" val="#wm#"/>
  <p:tag name="KSO_WM_UNIT_PRESET_TEXT_INDEX" val="3"/>
  <p:tag name="KSO_WM_UNIT_PRESET_TEXT_LEN" val="17"/>
  <p:tag name="KSO_WM_TAG_VERSION" val="1.0"/>
</p:tagLst>
</file>

<file path=ppt/tags/tag57.xml><?xml version="1.0" encoding="utf-8"?>
<p:tagLst xmlns:p="http://schemas.openxmlformats.org/presentationml/2006/main">
  <p:tag name="KSO_WM_TEMPLATE_CATEGORY" val="diagram"/>
  <p:tag name="KSO_WM_TEMPLATE_INDEX" val="9347"/>
  <p:tag name="KSO_WM_SLIDE_ID" val="diagram9347_1"/>
  <p:tag name="KSO_WM_SLIDE_INDEX" val="1"/>
  <p:tag name="KSO_WM_SLIDE_ITEM_CNT" val="3"/>
  <p:tag name="KSO_WM_SLIDE_LAYOUT" val="a_d"/>
  <p:tag name="KSO_WM_SLIDE_LAYOUT_CNT" val="1_3"/>
  <p:tag name="KSO_WM_SLIDE_TYPE" val="text"/>
  <p:tag name="KSO_WM_BEAUTIFY_FLAG" val="#wm#"/>
  <p:tag name="KSO_WM_SLIDE_POSITION" val="74*137"/>
  <p:tag name="KSO_WM_SLIDE_SIZE" val="584*265"/>
  <p:tag name="KSO_WM_TAG_VERSION" val="1.0"/>
</p:tagLst>
</file>

<file path=ppt/tags/tag58.xml><?xml version="1.0" encoding="utf-8"?>
<p:tagLst xmlns:p="http://schemas.openxmlformats.org/presentationml/2006/main">
  <p:tag name="KSO_WM_BEAUTIFY_FLAG" val="#wm#"/>
  <p:tag name="KSO_WM_UNIT_TYPE" val="i"/>
  <p:tag name="KSO_WM_UNIT_ID" val="diagram9347_1*i*4"/>
  <p:tag name="KSO_WM_TEMPLATE_CATEGORY" val="diagram"/>
  <p:tag name="KSO_WM_TEMPLATE_INDEX" val="9347"/>
  <p:tag name="KSO_WM_TAG_VERSION" val="1.0"/>
</p:tagLst>
</file>

<file path=ppt/tags/tag59.xml><?xml version="1.0" encoding="utf-8"?>
<p:tagLst xmlns:p="http://schemas.openxmlformats.org/presentationml/2006/main">
  <p:tag name="KSO_WM_BEAUTIFY_FLAG" val="#wm#"/>
  <p:tag name="KSO_WM_UNIT_TYPE" val="i"/>
  <p:tag name="KSO_WM_UNIT_ID" val="diagram9347_1*i*4"/>
  <p:tag name="KSO_WM_TEMPLATE_CATEGORY" val="diagram"/>
  <p:tag name="KSO_WM_TEMPLATE_INDEX" val="9347"/>
  <p:tag name="KSO_WM_TAG_VERSION" val="1.0"/>
</p:tagLst>
</file>

<file path=ppt/tags/tag6.xml><?xml version="1.0" encoding="utf-8"?>
<p:tagLst xmlns:p="http://schemas.openxmlformats.org/presentationml/2006/main">
  <p:tag name="MH" val="20170917174828"/>
  <p:tag name="MH_LIBRARY" val="CONTENTS"/>
  <p:tag name="MH_TYPE" val="NUMBER"/>
  <p:tag name="ID" val="626771"/>
  <p:tag name="MH_ORDER"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2"/>
  <p:tag name="KSO_WM_TEMPLATE_CATEGORY" val="diagram"/>
  <p:tag name="KSO_WM_TEMPLATE_INDEX" val="20196656"/>
  <p:tag name="KSO_WM_UNIT_LAYERLEVEL" val="1"/>
  <p:tag name="KSO_WM_TAG_VERSION" val="1.0"/>
  <p:tag name="KSO_WM_BEAUTIFY_FLAG" val="#wm#"/>
  <p:tag name="KSO_WM_UNIT_TYPE" val="i"/>
  <p:tag name="KSO_WM_UNIT_INDEX" val="2"/>
  <p:tag name="KSO_WM_UNIT_ADJUSTLAYOUT_ID" val="23"/>
  <p:tag name="KSO_WM_UNIT_COLOR_SCHEME_SHAPE_ID" val="23"/>
  <p:tag name="KSO_WM_UNIT_COLOR_SCHEME_PARENT_PAGE" val="0_1"/>
  <p:tag name="KSO_WM_UNIT_FOIL_COLOR"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3"/>
  <p:tag name="KSO_WM_TEMPLATE_CATEGORY" val="diagram"/>
  <p:tag name="KSO_WM_TEMPLATE_INDEX" val="20196656"/>
  <p:tag name="KSO_WM_UNIT_LAYERLEVEL" val="1"/>
  <p:tag name="KSO_WM_TAG_VERSION" val="1.0"/>
  <p:tag name="KSO_WM_BEAUTIFY_FLAG" val="#wm#"/>
  <p:tag name="KSO_WM_UNIT_TYPE" val="i"/>
  <p:tag name="KSO_WM_UNIT_INDEX" val="3"/>
  <p:tag name="KSO_WM_UNIT_ADJUSTLAYOUT_ID" val="20"/>
  <p:tag name="KSO_WM_UNIT_COLOR_SCHEME_SHAPE_ID" val="20"/>
  <p:tag name="KSO_WM_UNIT_COLOR_SCHEME_PARENT_PAGE" val="0_1"/>
  <p:tag name="KSO_WM_UNIT_FOIL_COLOR"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0_1*i*1"/>
  <p:tag name="KSO_WM_TEMPLATE_CATEGORY" val="diagram"/>
  <p:tag name="KSO_WM_TEMPLATE_INDEX" val="20200770"/>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656_1*i*4"/>
  <p:tag name="KSO_WM_TEMPLATE_CATEGORY" val="diagram"/>
  <p:tag name="KSO_WM_TEMPLATE_INDEX" val="20196656"/>
  <p:tag name="KSO_WM_UNIT_LAYERLEVEL" val="1"/>
  <p:tag name="KSO_WM_TAG_VERSION" val="1.0"/>
  <p:tag name="KSO_WM_BEAUTIFY_FLAG" val="#wm#"/>
  <p:tag name="KSO_WM_UNIT_TYPE" val="i"/>
  <p:tag name="KSO_WM_UNIT_INDEX" val="4"/>
  <p:tag name="KSO_WM_UNIT_ADJUSTLAYOUT_ID" val="6"/>
  <p:tag name="KSO_WM_UNIT_COLOR_SCHEME_SHAPE_ID" val="6"/>
  <p:tag name="KSO_WM_UNIT_COLOR_SCHEME_PARENT_PAGE" val="0_1"/>
</p:tagLst>
</file>

<file path=ppt/tags/tag71.xml><?xml version="1.0" encoding="utf-8"?>
<p:tagLst xmlns:p="http://schemas.openxmlformats.org/presentationml/2006/main">
  <p:tag name="KSO_WM_UNIT_VALUE" val="1113*1113"/>
  <p:tag name="KSO_WM_UNIT_HIGHLIGHT" val="0"/>
  <p:tag name="KSO_WM_UNIT_COMPATIBLE" val="0"/>
  <p:tag name="KSO_WM_UNIT_DIAGRAM_ISNUMVISUAL" val="0"/>
  <p:tag name="KSO_WM_UNIT_DIAGRAM_ISREFERUNIT" val="0"/>
  <p:tag name="KSO_WM_UNIT_TYPE" val="d"/>
  <p:tag name="KSO_WM_UNIT_INDEX" val="1"/>
  <p:tag name="KSO_WM_UNIT_ID" val="diagram20196656_1*d*1"/>
  <p:tag name="KSO_WM_TEMPLATE_CATEGORY" val="diagram"/>
  <p:tag name="KSO_WM_TEMPLATE_INDEX" val="20196656"/>
  <p:tag name="KSO_WM_UNIT_LAYERLEVEL" val="1"/>
  <p:tag name="KSO_WM_TAG_VERSION" val="1.0"/>
  <p:tag name="KSO_WM_BEAUTIFY_FLAG" val="#wm#"/>
  <p:tag name="KSO_WM_UNIT_ADJUSTLAYOUT_ID" val="4"/>
  <p:tag name="KSO_WM_UNIT_PICTURE_CLIP_FLAG" val="1"/>
  <p:tag name="KSO_WM_UNIT_COLOR_SCHEME_SHAPE_ID" val="4"/>
  <p:tag name="KSO_WM_UNIT_COLOR_SCHEME_PARENT_PAGE" val="0_1"/>
</p:tagLst>
</file>

<file path=ppt/tags/tag72.xml><?xml version="1.0" encoding="utf-8"?>
<p:tagLst xmlns:p="http://schemas.openxmlformats.org/presentationml/2006/main">
  <p:tag name="KSO_WM_UNIT_TEXT_PART_ID_V2" val="d-3-2"/>
  <p:tag name="KSO_WM_UNIT_NOCLEAR" val="1"/>
  <p:tag name="KSO_WM_UNIT_VALUE" val="286"/>
  <p:tag name="KSO_WM_UNIT_HIGHLIGHT" val="0"/>
  <p:tag name="KSO_WM_UNIT_COMPATIBLE" val="0"/>
  <p:tag name="KSO_WM_UNIT_DIAGRAM_ISNUMVISUAL" val="0"/>
  <p:tag name="KSO_WM_UNIT_DIAGRAM_ISREFERUNIT" val="0"/>
  <p:tag name="KSO_WM_UNIT_TYPE" val="f"/>
  <p:tag name="KSO_WM_UNIT_INDEX" val="1"/>
  <p:tag name="KSO_WM_UNIT_ID" val="diagram20196656_1*f*1"/>
  <p:tag name="KSO_WM_TEMPLATE_CATEGORY" val="diagram"/>
  <p:tag name="KSO_WM_TEMPLATE_INDEX" val="20196656"/>
  <p:tag name="KSO_WM_UNIT_LAYERLEVEL" val="1"/>
  <p:tag name="KSO_WM_TAG_VERSION" val="1.0"/>
  <p:tag name="KSO_WM_BEAUTIFY_FLAG" val="#wm#"/>
  <p:tag name="KSO_WM_UNIT_PRESET_TEXT" val="单击此处添加小标题&#13;为了最终呈现发布的良好效果，请尽量言简意赅的&#13;单击此处添加小标题&#13;为了最终呈现发布的良好效果，请尽量言简意赅的阐述观点&#13;单击此处添加小标题&#13;根据需要可酌情增减文字，以便观者可以准确理解您所传达的信息&#13;单击此处添加小标题&#13;根据需要可酌情增减文字，以便观者可以准确理解"/>
  <p:tag name="KSO_WM_UNIT_ADJUSTLAYOUT_ID" val="11"/>
  <p:tag name="KSO_WM_UNIT_COLOR_SCHEME_SHAPE_ID" val="11"/>
  <p:tag name="KSO_WM_UNIT_COLOR_SCHEME_PARENT_PAGE" val="0_1"/>
</p:tagLst>
</file>

<file path=ppt/tags/tag73.xml><?xml version="1.0" encoding="utf-8"?>
<p:tagLst xmlns:p="http://schemas.openxmlformats.org/presentationml/2006/main">
  <p:tag name="KSO_WM_SLIDE_ID" val="diagram20196656_1"/>
  <p:tag name="KSO_WM_TEMPLATE_SUBCATEGORY" val="0"/>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196656"/>
  <p:tag name="KSO_WM_SLIDE_LAYOUT" val="a_d_f"/>
  <p:tag name="KSO_WM_SLIDE_LAYOUT_CNT" val="1_1_1"/>
  <p:tag name="KSO_WM_SLIDE_CONSTRAINT" val="%7b%22slideConstraint%22%3a%7b%22seriesAreas%22%3a%5b%5d%2c%22singleAreas%22%3a%5b%7b%22shapes%22%3a%5b4%5d%2c%22serialConstraintIndex%22%3a-1%2c%22areatextmark%22%3a0%2c%22pictureprocessmark%22%3a0%7d%5d%7d%7d"/>
  <p:tag name="KSO_WM_SLIDE_COLORSCHEME_VERSION" val="3.2"/>
</p:tagLst>
</file>

<file path=ppt/tags/tag74.xml><?xml version="1.0" encoding="utf-8"?>
<p:tagLst xmlns:p="http://schemas.openxmlformats.org/presentationml/2006/main">
  <p:tag name="KSO_WM_TEMPLATE_CATEGORY" val="diagram"/>
  <p:tag name="KSO_WM_TEMPLATE_INDEX" val="20188038"/>
  <p:tag name="KSO_WM_UNIT_TYPE" val="r_i"/>
  <p:tag name="KSO_WM_UNIT_INDEX" val="1_57"/>
  <p:tag name="KSO_WM_UNIT_ID" val="diagram20188038_2*r_i*1_5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TEMPLATE_CATEGORY" val="diagram"/>
  <p:tag name="KSO_WM_TEMPLATE_INDEX" val="20188038"/>
  <p:tag name="KSO_WM_UNIT_TYPE" val="r_i"/>
  <p:tag name="KSO_WM_UNIT_INDEX" val="1_47"/>
  <p:tag name="KSO_WM_UNIT_ID" val="diagram20188038_2*r_i*1_4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TEMPLATE_CATEGORY" val="diagram"/>
  <p:tag name="KSO_WM_TEMPLATE_INDEX" val="20188038"/>
  <p:tag name="KSO_WM_UNIT_TYPE" val="r_i"/>
  <p:tag name="KSO_WM_UNIT_INDEX" val="1_36"/>
  <p:tag name="KSO_WM_UNIT_ID" val="diagram20188038_2*r_i*1_3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TEMPLATE_CATEGORY" val="diagram"/>
  <p:tag name="KSO_WM_TEMPLATE_INDEX" val="20188038"/>
  <p:tag name="KSO_WM_UNIT_TYPE" val="r_i"/>
  <p:tag name="KSO_WM_UNIT_INDEX" val="1_25"/>
  <p:tag name="KSO_WM_UNIT_ID" val="diagram20188038_2*r_i*1_2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TEMPLATE_CATEGORY" val="diagram"/>
  <p:tag name="KSO_WM_TEMPLATE_INDEX" val="20188038"/>
  <p:tag name="KSO_WM_UNIT_TYPE" val="r_i"/>
  <p:tag name="KSO_WM_UNIT_INDEX" val="1_63"/>
  <p:tag name="KSO_WM_UNIT_ID" val="diagram20188038_2*r_i*1_6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LINE_FORE_SCHEMECOLOR_INDEX" val="14"/>
  <p:tag name="KSO_WM_UNIT_LINE_FILL_TYPE" val="2"/>
  <p:tag name="KSO_WM_UNIT_USESOURCEFORMAT_APPLY" val="1"/>
</p:tagLst>
</file>

<file path=ppt/tags/tag79.xml><?xml version="1.0" encoding="utf-8"?>
<p:tagLst xmlns:p="http://schemas.openxmlformats.org/presentationml/2006/main">
  <p:tag name="KSO_WM_TEMPLATE_CATEGORY" val="diagram"/>
  <p:tag name="KSO_WM_TEMPLATE_INDEX" val="20188038"/>
  <p:tag name="KSO_WM_UNIT_TYPE" val="r_i"/>
  <p:tag name="KSO_WM_UNIT_INDEX" val="1_61"/>
  <p:tag name="KSO_WM_UNIT_ID" val="diagram20188038_2*r_i*1_6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LINE_FORE_SCHEMECOLOR_INDEX" val="14"/>
  <p:tag name="KSO_WM_UNIT_LINE_FILL_TYPE" val="2"/>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70_1*i*3"/>
  <p:tag name="KSO_WM_TEMPLATE_CATEGORY" val="diagram"/>
  <p:tag name="KSO_WM_TEMPLATE_INDEX" val="20200770"/>
  <p:tag name="KSO_WM_UNIT_LAYERLEVEL" val="1"/>
  <p:tag name="KSO_WM_TAG_VERSION" val="1.0"/>
  <p:tag name="KSO_WM_BEAUTIFY_FLAG" val="#wm#"/>
</p:tagLst>
</file>

<file path=ppt/tags/tag80.xml><?xml version="1.0" encoding="utf-8"?>
<p:tagLst xmlns:p="http://schemas.openxmlformats.org/presentationml/2006/main">
  <p:tag name="KSO_WM_TEMPLATE_CATEGORY" val="diagram"/>
  <p:tag name="KSO_WM_TEMPLATE_INDEX" val="20188038"/>
  <p:tag name="KSO_WM_UNIT_TYPE" val="r_i"/>
  <p:tag name="KSO_WM_UNIT_INDEX" val="1_56"/>
  <p:tag name="KSO_WM_UNIT_ID" val="diagram20188038_2*r_i*1_5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TEMPLATE_CATEGORY" val="diagram"/>
  <p:tag name="KSO_WM_TEMPLATE_INDEX" val="20188038"/>
  <p:tag name="KSO_WM_UNIT_TYPE" val="r_i"/>
  <p:tag name="KSO_WM_UNIT_INDEX" val="1_55"/>
  <p:tag name="KSO_WM_UNIT_ID" val="diagram20188038_2*r_i*1_5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TEMPLATE_CATEGORY" val="diagram"/>
  <p:tag name="KSO_WM_TEMPLATE_INDEX" val="20188038"/>
  <p:tag name="KSO_WM_UNIT_TYPE" val="r_i"/>
  <p:tag name="KSO_WM_UNIT_INDEX" val="1_54"/>
  <p:tag name="KSO_WM_UNIT_ID" val="diagram20188038_2*r_i*1_5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EMPLATE_CATEGORY" val="diagram"/>
  <p:tag name="KSO_WM_TEMPLATE_INDEX" val="20188038"/>
  <p:tag name="KSO_WM_UNIT_TYPE" val="r_i"/>
  <p:tag name="KSO_WM_UNIT_INDEX" val="1_53"/>
  <p:tag name="KSO_WM_UNIT_ID" val="diagram20188038_2*r_i*1_5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EMPLATE_CATEGORY" val="diagram"/>
  <p:tag name="KSO_WM_TEMPLATE_INDEX" val="20188038"/>
  <p:tag name="KSO_WM_UNIT_TYPE" val="r_i"/>
  <p:tag name="KSO_WM_UNIT_INDEX" val="1_52"/>
  <p:tag name="KSO_WM_UNIT_ID" val="diagram20188038_2*r_i*1_5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TEMPLATE_CATEGORY" val="diagram"/>
  <p:tag name="KSO_WM_TEMPLATE_INDEX" val="20188038"/>
  <p:tag name="KSO_WM_UNIT_TYPE" val="r_i"/>
  <p:tag name="KSO_WM_UNIT_INDEX" val="1_51"/>
  <p:tag name="KSO_WM_UNIT_ID" val="diagram20188038_2*r_i*1_5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EMPLATE_CATEGORY" val="diagram"/>
  <p:tag name="KSO_WM_TEMPLATE_INDEX" val="20188038"/>
  <p:tag name="KSO_WM_UNIT_TYPE" val="r_i"/>
  <p:tag name="KSO_WM_UNIT_INDEX" val="1_50"/>
  <p:tag name="KSO_WM_UNIT_ID" val="diagram20188038_2*r_i*1_5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TEMPLATE_CATEGORY" val="diagram"/>
  <p:tag name="KSO_WM_TEMPLATE_INDEX" val="20188038"/>
  <p:tag name="KSO_WM_UNIT_TYPE" val="r_i"/>
  <p:tag name="KSO_WM_UNIT_INDEX" val="1_49"/>
  <p:tag name="KSO_WM_UNIT_ID" val="diagram20188038_2*r_i*1_4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TEMPLATE_CATEGORY" val="diagram"/>
  <p:tag name="KSO_WM_TEMPLATE_INDEX" val="20188038"/>
  <p:tag name="KSO_WM_UNIT_TYPE" val="r_i"/>
  <p:tag name="KSO_WM_UNIT_INDEX" val="1_48"/>
  <p:tag name="KSO_WM_UNIT_ID" val="diagram20188038_2*r_i*1_4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TEMPLATE_CATEGORY" val="diagram"/>
  <p:tag name="KSO_WM_TEMPLATE_INDEX" val="20188038"/>
  <p:tag name="KSO_WM_UNIT_TYPE" val="r_i"/>
  <p:tag name="KSO_WM_UNIT_INDEX" val="1_46"/>
  <p:tag name="KSO_WM_UNIT_ID" val="diagram20188038_2*r_i*1_4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VALUE" val="975*731"/>
  <p:tag name="KSO_WM_UNIT_HIGHLIGHT" val="0"/>
  <p:tag name="KSO_WM_UNIT_COMPATIBLE" val="0"/>
  <p:tag name="KSO_WM_UNIT_DIAGRAM_ISNUMVISUAL" val="0"/>
  <p:tag name="KSO_WM_UNIT_DIAGRAM_ISREFERUNIT" val="0"/>
  <p:tag name="KSO_WM_UNIT_TYPE" val="d"/>
  <p:tag name="KSO_WM_UNIT_INDEX" val="1"/>
  <p:tag name="KSO_WM_UNIT_ID" val="diagram20200770_1*d*1"/>
  <p:tag name="KSO_WM_TEMPLATE_CATEGORY" val="diagram"/>
  <p:tag name="KSO_WM_TEMPLATE_INDEX" val="20200770"/>
  <p:tag name="KSO_WM_UNIT_LAYERLEVEL" val="1"/>
  <p:tag name="KSO_WM_TAG_VERSION" val="1.0"/>
  <p:tag name="KSO_WM_BEAUTIFY_FLAG" val="#wm#"/>
</p:tagLst>
</file>

<file path=ppt/tags/tag90.xml><?xml version="1.0" encoding="utf-8"?>
<p:tagLst xmlns:p="http://schemas.openxmlformats.org/presentationml/2006/main">
  <p:tag name="KSO_WM_TEMPLATE_CATEGORY" val="diagram"/>
  <p:tag name="KSO_WM_TEMPLATE_INDEX" val="20188038"/>
  <p:tag name="KSO_WM_UNIT_TYPE" val="r_i"/>
  <p:tag name="KSO_WM_UNIT_INDEX" val="1_45"/>
  <p:tag name="KSO_WM_UNIT_ID" val="diagram20188038_2*r_i*1_4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TEMPLATE_CATEGORY" val="diagram"/>
  <p:tag name="KSO_WM_TEMPLATE_INDEX" val="20188038"/>
  <p:tag name="KSO_WM_UNIT_TYPE" val="r_i"/>
  <p:tag name="KSO_WM_UNIT_INDEX" val="1_44"/>
  <p:tag name="KSO_WM_UNIT_ID" val="diagram20188038_2*r_i*1_4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TEMPLATE_CATEGORY" val="diagram"/>
  <p:tag name="KSO_WM_TEMPLATE_INDEX" val="20188038"/>
  <p:tag name="KSO_WM_UNIT_TYPE" val="r_i"/>
  <p:tag name="KSO_WM_UNIT_INDEX" val="1_43"/>
  <p:tag name="KSO_WM_UNIT_ID" val="diagram20188038_2*r_i*1_4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TEMPLATE_CATEGORY" val="diagram"/>
  <p:tag name="KSO_WM_TEMPLATE_INDEX" val="20188038"/>
  <p:tag name="KSO_WM_UNIT_TYPE" val="r_i"/>
  <p:tag name="KSO_WM_UNIT_INDEX" val="1_42"/>
  <p:tag name="KSO_WM_UNIT_ID" val="diagram20188038_2*r_i*1_4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TEMPLATE_CATEGORY" val="diagram"/>
  <p:tag name="KSO_WM_TEMPLATE_INDEX" val="20188038"/>
  <p:tag name="KSO_WM_UNIT_TYPE" val="r_i"/>
  <p:tag name="KSO_WM_UNIT_INDEX" val="1_41"/>
  <p:tag name="KSO_WM_UNIT_ID" val="diagram20188038_2*r_i*1_4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TEMPLATE_CATEGORY" val="diagram"/>
  <p:tag name="KSO_WM_TEMPLATE_INDEX" val="20188038"/>
  <p:tag name="KSO_WM_UNIT_TYPE" val="r_i"/>
  <p:tag name="KSO_WM_UNIT_INDEX" val="1_40"/>
  <p:tag name="KSO_WM_UNIT_ID" val="diagram20188038_2*r_i*1_4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TEMPLATE_CATEGORY" val="diagram"/>
  <p:tag name="KSO_WM_TEMPLATE_INDEX" val="20188038"/>
  <p:tag name="KSO_WM_UNIT_TYPE" val="r_i"/>
  <p:tag name="KSO_WM_UNIT_INDEX" val="1_39"/>
  <p:tag name="KSO_WM_UNIT_ID" val="diagram20188038_2*r_i*1_3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TEMPLATE_CATEGORY" val="diagram"/>
  <p:tag name="KSO_WM_TEMPLATE_INDEX" val="20188038"/>
  <p:tag name="KSO_WM_UNIT_TYPE" val="r_i"/>
  <p:tag name="KSO_WM_UNIT_INDEX" val="1_38"/>
  <p:tag name="KSO_WM_UNIT_ID" val="diagram20188038_2*r_i*1_3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TEMPLATE_CATEGORY" val="diagram"/>
  <p:tag name="KSO_WM_TEMPLATE_INDEX" val="20188038"/>
  <p:tag name="KSO_WM_UNIT_TYPE" val="r_i"/>
  <p:tag name="KSO_WM_UNIT_INDEX" val="1_37"/>
  <p:tag name="KSO_WM_UNIT_ID" val="diagram20188038_2*r_i*1_3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TEMPLATE_CATEGORY" val="diagram"/>
  <p:tag name="KSO_WM_TEMPLATE_INDEX" val="20188038"/>
  <p:tag name="KSO_WM_UNIT_TYPE" val="r_i"/>
  <p:tag name="KSO_WM_UNIT_INDEX" val="1_35"/>
  <p:tag name="KSO_WM_UNIT_ID" val="diagram20188038_2*r_i*1_3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7244</Words>
  <Application>WPS 演示</Application>
  <PresentationFormat>宽屏</PresentationFormat>
  <Paragraphs>390</Paragraphs>
  <Slides>39</Slides>
  <Notes>24</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39</vt:i4>
      </vt:variant>
    </vt:vector>
  </HeadingPairs>
  <TitlesOfParts>
    <vt:vector size="67" baseType="lpstr">
      <vt:lpstr>Arial</vt:lpstr>
      <vt:lpstr>宋体</vt:lpstr>
      <vt:lpstr>Wingdings</vt:lpstr>
      <vt:lpstr>Lato Regular</vt:lpstr>
      <vt:lpstr>Lato Hairline</vt:lpstr>
      <vt:lpstr>Lato Light</vt:lpstr>
      <vt:lpstr>Source Han Serif SC</vt:lpstr>
      <vt:lpstr>微软雅黑</vt:lpstr>
      <vt:lpstr>Impact</vt:lpstr>
      <vt:lpstr>Calibri</vt:lpstr>
      <vt:lpstr>Wingdings</vt:lpstr>
      <vt:lpstr>WPS-Numbers</vt:lpstr>
      <vt:lpstr>Arial Unicode MS</vt:lpstr>
      <vt:lpstr>等线</vt:lpstr>
      <vt:lpstr>微软雅黑 Light</vt:lpstr>
      <vt:lpstr>Calibri</vt:lpstr>
      <vt:lpstr>華康圓體 Std W5</vt:lpstr>
      <vt:lpstr>Source Han Serif SC</vt:lpstr>
      <vt:lpstr>方正粗黑宋简体</vt:lpstr>
      <vt:lpstr>Bodoni MT Black</vt:lpstr>
      <vt:lpstr>华康俪金黑W8(P)</vt:lpstr>
      <vt:lpstr>黑体</vt:lpstr>
      <vt:lpstr>Calibri Light</vt:lpstr>
      <vt:lpstr>楷体</vt:lpstr>
      <vt:lpstr>WPS-Bullets</vt:lpstr>
      <vt:lpstr>Gill Sans</vt:lpstr>
      <vt:lpstr>Gill Sans MT</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33</cp:revision>
  <dcterms:created xsi:type="dcterms:W3CDTF">2019-03-14T05:34:00Z</dcterms:created>
  <dcterms:modified xsi:type="dcterms:W3CDTF">2019-08-14T06:32:09Z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