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719" r:id="rId7"/>
    <p:sldId id="8836" r:id="rId8"/>
    <p:sldId id="8795" r:id="rId9"/>
    <p:sldId id="8839" r:id="rId10"/>
    <p:sldId id="8799" r:id="rId11"/>
    <p:sldId id="8840" r:id="rId12"/>
    <p:sldId id="8841" r:id="rId13"/>
    <p:sldId id="8843" r:id="rId14"/>
    <p:sldId id="8844" r:id="rId15"/>
    <p:sldId id="8846" r:id="rId16"/>
    <p:sldId id="8847" r:id="rId17"/>
    <p:sldId id="8849" r:id="rId18"/>
    <p:sldId id="8850" r:id="rId19"/>
    <p:sldId id="8851" r:id="rId20"/>
    <p:sldId id="8802" r:id="rId21"/>
    <p:sldId id="8852" r:id="rId22"/>
    <p:sldId id="8805" r:id="rId23"/>
    <p:sldId id="8854" r:id="rId24"/>
    <p:sldId id="8827" r:id="rId25"/>
    <p:sldId id="8701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6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3" Type="http://schemas.openxmlformats.org/officeDocument/2006/relationships/notesSlide" Target="../notesSlides/notesSlide21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25.xml"/><Relationship Id="rId20" Type="http://schemas.openxmlformats.org/officeDocument/2006/relationships/tags" Target="../tags/tag24.xml"/><Relationship Id="rId2" Type="http://schemas.openxmlformats.org/officeDocument/2006/relationships/tags" Target="../tags/tag7.xml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tags" Target="../tags/tag21.xml"/><Relationship Id="rId16" Type="http://schemas.openxmlformats.org/officeDocument/2006/relationships/image" Target="../media/image29.png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20955" y="617220"/>
            <a:ext cx="713994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61085"/>
            <a:ext cx="10800000" cy="2499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（三）烛光冥想法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360045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烛光冥想法是一种很好的睡前冥想法，有助于放松精神、调节睡眠，还可以改善和调整视力。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（四）蓝图冥想法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360045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蓝图冥想法是一种发挥想象、让人的心灵在美好的事物里找到安宁、平静的一种练习。可以充分发挥想象，根据自己的需要和想象力来组织心中的蓝图。重要的是，那一定是一幅让你身心愉悦的、积极的、美好的蓝图，能够帮助人们在困境中找到自我、找到内心平衡的感觉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5557"/>
          <a:stretch>
            <a:fillRect/>
          </a:stretch>
        </p:blipFill>
        <p:spPr>
          <a:xfrm>
            <a:off x="6372225" y="3862705"/>
            <a:ext cx="4519295" cy="284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6595" y="1339850"/>
            <a:ext cx="10800000" cy="169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（一）站立式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战士一式：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有益于双腿、背部和腹部的肌肉，增强双腿的柔韧性，消除腿部痉挛。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（图16-2-3）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侧角伸展式：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功效： 扩张胸部，增加腿部、胯部、腰部和肩膀的弹性，滋养脊柱神经，有效减少腰部、臀部多余的脂肪，加强肠胃蠕动。（图16-2-4）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4107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三、瑜伽体位和功效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835" y="3252470"/>
            <a:ext cx="5653405" cy="2738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795" y="3293745"/>
            <a:ext cx="2679700" cy="2477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45160" y="906780"/>
            <a:ext cx="10955655" cy="169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（二）坐式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山式：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有助于安宁神经，扩张和发展胸部，强壮腹部器官，并且消除双肩僵硬强直和风湿痛。（图16-2-5）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船式：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功效：减少腹部多余的脂肪，缓解腹部胀气，消除胃胀，增强肾脏功能，强壮腰、背及腹部（图16-2-6）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490" y="2299970"/>
            <a:ext cx="6318885" cy="4137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99185"/>
            <a:ext cx="10800000" cy="149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（三）平衡式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舞蹈式：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提高平衡感和专注力，辅助治疗关节炎、失眠、眩晕及腿部痉挛，扩张胸部。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（图16-2-</a:t>
            </a:r>
            <a:r>
              <a:rPr lang="en-US" altLang="zh-CN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战士三式：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按摩腹内器官，增进脊柱弹性，强健双腿，提高平衡感和专注力，使体态平衡、内心平静。（图16-2-8）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" y="3105150"/>
            <a:ext cx="5074285" cy="24879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2598420"/>
            <a:ext cx="5332730" cy="379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588645" y="2134235"/>
            <a:ext cx="5128895" cy="28047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（四）后仰式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骆驼式：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增加脊柱和肩膀的灵活性，滋养脊柱神经，改善不良坐姿和站姿，消除腹部脂肪。（图16-2-9）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蛇式：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伸展颈部和肩膀肌肉，促进脊椎的血液循环，调整腹部器官，帮助消化，缓解肠胃胀气。（图16-2-10）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15660" y="1713230"/>
            <a:ext cx="5640705" cy="4281170"/>
            <a:chOff x="6764" y="3980"/>
            <a:chExt cx="9310" cy="67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4" y="3980"/>
              <a:ext cx="9310" cy="379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21" y="7777"/>
              <a:ext cx="9196" cy="297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99185"/>
            <a:ext cx="10800000" cy="1819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（五）前屈式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单腿交换伸展式：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增加大腿后侧肌肉和小腿肌肉的灵活性，伸展背部，使背部更强壮，有效塑造胯部、膝盖和大腿。（图16-2-</a:t>
            </a:r>
            <a:r>
              <a:rPr lang="en-US" altLang="zh-CN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11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叭喇狗式：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改善消化功能，增加对上体区域和头部的血流供应，伸展骨盆、腘旁腱和两腿肌肉群。（图16-2-</a:t>
            </a:r>
            <a:r>
              <a:rPr 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12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09675" y="3045460"/>
            <a:ext cx="10022840" cy="3351530"/>
            <a:chOff x="1792" y="2144"/>
            <a:chExt cx="15784" cy="5278"/>
          </a:xfrm>
        </p:grpSpPr>
        <p:pic>
          <p:nvPicPr>
            <p:cNvPr id="31750" name="图片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l="7704" r="7704"/>
            <a:stretch>
              <a:fillRect/>
            </a:stretch>
          </p:blipFill>
          <p:spPr bwMode="auto">
            <a:xfrm>
              <a:off x="1792" y="2243"/>
              <a:ext cx="7165" cy="4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90" y="2144"/>
              <a:ext cx="7986" cy="52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99185"/>
            <a:ext cx="10800000" cy="1819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（六）转体式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三角转动式：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增加对下脊柱区域的血液供应，滋养脊柱神经，强壮背部肌肉群，消除背部的疼痛，同时按摩腹内器官，帮助减少腰围线上多余的脂肪。（图16-2-</a:t>
            </a:r>
            <a:r>
              <a:rPr lang="en-US" altLang="zh-CN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13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腰躯转动式：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放松脊柱和背部肌肉群，防止和矫正各种不良体态，还消除腰部和髋关节的僵硬强直。（图16-2-</a:t>
            </a:r>
            <a:r>
              <a:rPr 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14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25" y="3232785"/>
            <a:ext cx="4775200" cy="2580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145" y="3232785"/>
            <a:ext cx="4651375" cy="2578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99185"/>
            <a:ext cx="10800000" cy="188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（七）放松式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婴儿式：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消除背部的疲劳，放松身体，按摩腹内器官，尤其在做完后弯的体位时要练习此动作进行放松。（图16-2-</a:t>
            </a:r>
            <a:r>
              <a:rPr lang="en-US" altLang="zh-CN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15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大拜式：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同婴儿式，同时进一步放松手臂和肩膀。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（图16-2-</a:t>
            </a:r>
            <a:r>
              <a:rPr 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16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42900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仰尸式</a:t>
            </a:r>
            <a:r>
              <a:rPr lang="zh-CN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完全放松身心，使全身血液更加通畅，提升心灵的能量，消除身心的疲劳。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（图16-2-</a:t>
            </a:r>
            <a:r>
              <a:rPr 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17</a:t>
            </a:r>
            <a:r>
              <a:rPr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405" y="3481070"/>
            <a:ext cx="5496560" cy="240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450" y="3319145"/>
            <a:ext cx="4462145" cy="12553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905" y="4574540"/>
            <a:ext cx="4377690" cy="125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圆角矩形 9"/>
          <p:cNvSpPr/>
          <p:nvPr/>
        </p:nvSpPr>
        <p:spPr>
          <a:xfrm>
            <a:off x="1448435" y="1986915"/>
            <a:ext cx="3380740" cy="3995420"/>
          </a:xfrm>
          <a:prstGeom prst="roundRect">
            <a:avLst>
              <a:gd name="adj" fmla="val 1278"/>
            </a:avLst>
          </a:prstGeom>
          <a:solidFill>
            <a:srgbClr val="FF8500">
              <a:alpha val="5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1644015" y="2171065"/>
            <a:ext cx="2883535" cy="3548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（一）恰当的呼吸节奏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呼吸与体位相结合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身体向上的姿势吸气。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身体向下的姿势呼气。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身体后弯的动作吸气。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身体前屈的动作呼气。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身体侧弯的姿势呼气。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身体扭转的姿势呼气。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91503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四、瑜伽练习方法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460" y="2000885"/>
            <a:ext cx="5715000" cy="3981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圆角矩形 9"/>
          <p:cNvSpPr/>
          <p:nvPr/>
        </p:nvSpPr>
        <p:spPr>
          <a:xfrm>
            <a:off x="933450" y="2050415"/>
            <a:ext cx="5608320" cy="3619500"/>
          </a:xfrm>
          <a:prstGeom prst="roundRect">
            <a:avLst>
              <a:gd name="adj" fmla="val 1278"/>
            </a:avLst>
          </a:prstGeom>
          <a:solidFill>
            <a:srgbClr val="FF8500">
              <a:alpha val="5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1228090" y="2246630"/>
            <a:ext cx="5093335" cy="3227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呼吸的一般原则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5209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呼吸（包括吸气和呼气）要早于运动几秒钟，即先呼吸再动作。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5209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呼吸练习最好是放在瑜伽练习的中间和末端，刚好在放松练习和冥想之前。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5209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在练习体位过程中一般不要屏气在练习体位过程中感到任何不适（如头晕或反胃），请躺下来，用仰卧放松式或婴儿式放松几个呼吸的时间。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252095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初学者要根据呼吸来调节动作伸展和挤拧的程度。</a:t>
            </a:r>
            <a:endParaRPr lang="zh-CN" altLang="en-US" sz="16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91503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四、瑜伽练习方法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3298"/>
          <a:stretch>
            <a:fillRect/>
          </a:stretch>
        </p:blipFill>
        <p:spPr>
          <a:xfrm>
            <a:off x="6843395" y="2050415"/>
            <a:ext cx="4599305" cy="3670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74" name="TextBox 14"/>
          <p:cNvSpPr txBox="1"/>
          <p:nvPr/>
        </p:nvSpPr>
        <p:spPr>
          <a:xfrm>
            <a:off x="7187565" y="2873375"/>
            <a:ext cx="1013460" cy="3060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 能</a:t>
            </a:r>
            <a:r>
              <a:rPr lang="zh-CN" altLang="en-US" sz="54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篇</a:t>
            </a:r>
            <a:endParaRPr lang="zh-CN" altLang="en-US" sz="54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16000"/>
            <a:ext cx="10800000" cy="226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（二）必要的肌肉刺激与放松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23850" algn="just" fontAlgn="auto">
              <a:lnSpc>
                <a:spcPct val="13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肌肉在练习中要不断恢复放松，使身体的紧张与放松能够达到平衡。在紧张状态时，血液会从肌肉和器官中挤压出来；而在放松时，血管会重新舒张，这样新鲜的血液可以流进组织中。如果动作过于强烈，肌肉过于坚挺的话，充血会减少，从而导致新陈代谢减缓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02945" indent="-323850" algn="just" fontAlgn="auto">
              <a:lnSpc>
                <a:spcPct val="13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通过体位练习，给肌肉适当力量刺激，使其得以伸展，但千万不可达到极限！灵活性和力量性都必须渐进、缓慢地提高。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480" y="3197225"/>
            <a:ext cx="6028690" cy="3164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775" y="1426845"/>
            <a:ext cx="6635750" cy="4685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7175" name="圆角矩形 9"/>
          <p:cNvSpPr/>
          <p:nvPr/>
        </p:nvSpPr>
        <p:spPr>
          <a:xfrm>
            <a:off x="923290" y="2050415"/>
            <a:ext cx="6170295" cy="302196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089660" y="2334895"/>
            <a:ext cx="5709285" cy="24593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（三）缓慢而放松的运动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79095"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瑜伽的练习效果不是一蹴而就的。为了得到最好的练习效果，应当循序渐进地进行缓慢而放松的姿势练习。在学习的初始阶段，可以少学几个动作进行练习，逐步加深，同时结合瑜伽的呼吸法，在极限处伸展，不用爆发力、反弹力，注意肌肉的走向，保持面部、牙齿放松，全方位地体会和理解瑜伽练习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" name="任意多边形 81"/>
          <p:cNvSpPr/>
          <p:nvPr>
            <p:custDataLst>
              <p:tags r:id="rId2"/>
            </p:custDataLst>
          </p:nvPr>
        </p:nvSpPr>
        <p:spPr>
          <a:xfrm>
            <a:off x="1249358" y="2237826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472C4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>
            <p:custDataLst>
              <p:tags r:id="rId3"/>
            </p:custDataLst>
          </p:nvPr>
        </p:nvSpPr>
        <p:spPr>
          <a:xfrm>
            <a:off x="1846580" y="2230755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练习时间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6" name="任意多边形 75"/>
          <p:cNvSpPr/>
          <p:nvPr>
            <p:custDataLst>
              <p:tags r:id="rId4"/>
            </p:custDataLst>
          </p:nvPr>
        </p:nvSpPr>
        <p:spPr>
          <a:xfrm>
            <a:off x="1249358" y="2893507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D7D31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矩形 73"/>
          <p:cNvSpPr/>
          <p:nvPr>
            <p:custDataLst>
              <p:tags r:id="rId5"/>
            </p:custDataLst>
          </p:nvPr>
        </p:nvSpPr>
        <p:spPr>
          <a:xfrm>
            <a:off x="1858010" y="2889885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最佳练习地点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1" name="任意多边形 70"/>
          <p:cNvSpPr/>
          <p:nvPr>
            <p:custDataLst>
              <p:tags r:id="rId6"/>
            </p:custDataLst>
          </p:nvPr>
        </p:nvSpPr>
        <p:spPr>
          <a:xfrm>
            <a:off x="1371336" y="3863203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任意多边形 64"/>
          <p:cNvSpPr/>
          <p:nvPr>
            <p:custDataLst>
              <p:tags r:id="rId7"/>
            </p:custDataLst>
          </p:nvPr>
        </p:nvSpPr>
        <p:spPr>
          <a:xfrm>
            <a:off x="1371336" y="5207437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矩形 93"/>
          <p:cNvSpPr/>
          <p:nvPr>
            <p:custDataLst>
              <p:tags r:id="rId8"/>
            </p:custDataLst>
          </p:nvPr>
        </p:nvSpPr>
        <p:spPr>
          <a:xfrm>
            <a:off x="1846580" y="4950460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饮食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8" name="任意多边形 17"/>
          <p:cNvSpPr/>
          <p:nvPr>
            <p:custDataLst>
              <p:tags r:id="rId9"/>
            </p:custDataLst>
          </p:nvPr>
        </p:nvSpPr>
        <p:spPr>
          <a:xfrm>
            <a:off x="1249993" y="3578652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1847215" y="3602355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所需用品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任意多边形 20"/>
          <p:cNvSpPr/>
          <p:nvPr>
            <p:custDataLst>
              <p:tags r:id="rId11"/>
            </p:custDataLst>
          </p:nvPr>
        </p:nvSpPr>
        <p:spPr>
          <a:xfrm>
            <a:off x="1249993" y="4266009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1847215" y="4290060"/>
            <a:ext cx="2529840" cy="370205"/>
          </a:xfrm>
          <a:prstGeom prst="rect">
            <a:avLst/>
          </a:prstGeom>
        </p:spPr>
        <p:txBody>
          <a:bodyPr wrap="square" lIns="90000" tIns="46800" rIns="90000" bIns="0" anchor="b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身体状况</a:t>
            </a:r>
            <a:endParaRPr lang="zh-CN" altLang="en-US" sz="1600" b="1" spc="3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4" name="任意多边形 63"/>
          <p:cNvSpPr/>
          <p:nvPr>
            <p:custDataLst>
              <p:tags r:id="rId13"/>
            </p:custDataLst>
          </p:nvPr>
        </p:nvSpPr>
        <p:spPr>
          <a:xfrm>
            <a:off x="1249993" y="4922886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B9BD5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r>
              <a:rPr 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2235" y="91503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五、练习瑜伽的注意事项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14"/>
            </p:custDataLst>
          </p:nvPr>
        </p:nvGrpSpPr>
        <p:grpSpPr>
          <a:xfrm>
            <a:off x="4376420" y="2140585"/>
            <a:ext cx="6683375" cy="3982720"/>
            <a:chOff x="6402" y="2704"/>
            <a:chExt cx="10525" cy="6601"/>
          </a:xfrm>
        </p:grpSpPr>
        <p:sp>
          <p:nvSpPr>
            <p:cNvPr id="9" name="PA-圆角矩形 2"/>
            <p:cNvSpPr/>
            <p:nvPr>
              <p:custDataLst>
                <p:tags r:id="rId15"/>
              </p:custDataLst>
            </p:nvPr>
          </p:nvSpPr>
          <p:spPr>
            <a:xfrm>
              <a:off x="6402" y="2704"/>
              <a:ext cx="8472" cy="912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80173.2209260622" ty="-0.157451629638672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PA-圆角矩形 3"/>
            <p:cNvSpPr/>
            <p:nvPr>
              <p:custDataLst>
                <p:tags r:id="rId17"/>
              </p:custDataLst>
            </p:nvPr>
          </p:nvSpPr>
          <p:spPr>
            <a:xfrm>
              <a:off x="8455" y="3664"/>
              <a:ext cx="8472" cy="912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1383440.92518575" ty="-609820.771115519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圆角矩形 4"/>
            <p:cNvSpPr/>
            <p:nvPr>
              <p:custDataLst>
                <p:tags r:id="rId18"/>
              </p:custDataLst>
            </p:nvPr>
          </p:nvSpPr>
          <p:spPr>
            <a:xfrm>
              <a:off x="6936" y="4625"/>
              <a:ext cx="8472" cy="912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419022.79088977" ty="-1219641.55049847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PA-圆角矩形 5"/>
            <p:cNvSpPr/>
            <p:nvPr>
              <p:custDataLst>
                <p:tags r:id="rId19"/>
              </p:custDataLst>
            </p:nvPr>
          </p:nvSpPr>
          <p:spPr>
            <a:xfrm>
              <a:off x="6402" y="5585"/>
              <a:ext cx="10098" cy="1798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80173.2209260622" ty="-1829462.16416236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PA-圆角矩形 6"/>
            <p:cNvSpPr/>
            <p:nvPr>
              <p:custDataLst>
                <p:tags r:id="rId20"/>
              </p:custDataLst>
            </p:nvPr>
          </p:nvSpPr>
          <p:spPr>
            <a:xfrm>
              <a:off x="6402" y="7432"/>
              <a:ext cx="8472" cy="912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80173.2209260622" ty="-3002403.09799607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PA-圆角矩形 7"/>
            <p:cNvSpPr/>
            <p:nvPr>
              <p:custDataLst>
                <p:tags r:id="rId21"/>
              </p:custDataLst>
            </p:nvPr>
          </p:nvSpPr>
          <p:spPr>
            <a:xfrm>
              <a:off x="8115" y="8393"/>
              <a:ext cx="8472" cy="912"/>
            </a:xfrm>
            <a:prstGeom prst="roundRect">
              <a:avLst>
                <a:gd name="adj" fmla="val 8586"/>
              </a:avLst>
            </a:prstGeom>
            <a:blipFill dpi="0" rotWithShape="0">
              <a:blip r:embed="rId16" cstate="screen"/>
              <a:srcRect/>
              <a:tile tx="-1167858.65948517" ty="-3612766.93873294" sx="62366.8953224465" sy="62366.7121295243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74" grpId="0"/>
      <p:bldP spid="20" grpId="0"/>
      <p:bldP spid="23" grpId="0"/>
      <p:bldP spid="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5928822" y="316828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2"/>
            </p:custDataLst>
          </p:nvPr>
        </p:nvSpPr>
        <p:spPr>
          <a:xfrm>
            <a:off x="5912503" y="319666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21"/>
          <p:cNvSpPr>
            <a:spLocks noChangeArrowheads="1"/>
          </p:cNvSpPr>
          <p:nvPr/>
        </p:nvSpPr>
        <p:spPr bwMode="auto">
          <a:xfrm>
            <a:off x="6596043" y="3112135"/>
            <a:ext cx="246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sz="2000" b="1" dirty="0">
                <a:solidFill>
                  <a:srgbClr val="295DAB"/>
                </a:solidFill>
                <a:uFillTx/>
                <a:ea typeface="微软雅黑" panose="020B0503020204020204" charset="-122"/>
              </a:rPr>
              <a:t>瑜伽运动的发展概述</a:t>
            </a:r>
            <a:endParaRPr lang="zh-CN" sz="2000" b="1" dirty="0">
              <a:solidFill>
                <a:srgbClr val="295DAB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5659755" y="1796415"/>
            <a:ext cx="4498975" cy="67691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4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4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16</a:t>
            </a:r>
            <a:r>
              <a:rPr lang="zh-CN" altLang="en-US" sz="44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4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 瑜伽</a:t>
            </a:r>
            <a:endParaRPr lang="zh-CN" altLang="zh-CN" sz="44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H="1">
            <a:off x="5926282" y="439764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29" name="椭圆 2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MH_Number_1"/>
          <p:cNvSpPr txBox="1"/>
          <p:nvPr>
            <p:custDataLst>
              <p:tags r:id="rId3"/>
            </p:custDataLst>
          </p:nvPr>
        </p:nvSpPr>
        <p:spPr>
          <a:xfrm>
            <a:off x="5929648" y="442856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3" name="文本框 21"/>
          <p:cNvSpPr>
            <a:spLocks noChangeArrowheads="1"/>
          </p:cNvSpPr>
          <p:nvPr/>
        </p:nvSpPr>
        <p:spPr bwMode="auto">
          <a:xfrm>
            <a:off x="6596043" y="4341495"/>
            <a:ext cx="348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sz="2000" b="1" dirty="0">
                <a:solidFill>
                  <a:srgbClr val="295DAB"/>
                </a:solidFill>
                <a:uFillTx/>
                <a:ea typeface="微软雅黑" panose="020B0503020204020204" charset="-122"/>
              </a:rPr>
              <a:t>瑜伽基本技术教学理论与方法</a:t>
            </a:r>
            <a:endParaRPr lang="zh-CN" sz="2000" b="1" dirty="0">
              <a:solidFill>
                <a:srgbClr val="295DAB"/>
              </a:solidFill>
              <a:uFillTx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3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瑜伽运动的发展概述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883920" y="1770380"/>
            <a:ext cx="59924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瑜伽”一词来自梵语“Yoga”，意思是“连续、统一”。把精神和肉体结合到最完美的状态是瑜伽的最终目的。瑜伽作为一种最自然、最有亲和力的练习，它适合任何年龄和性别的人来练习。瑜伽作为一种时尚的健身方式走进我们的生活，帮助人们在塑造完美体形的同时，让人们回归宁静、祥和、自信。它的呼吸、姿势、静思冥想都会给人们带来这样的美妙感受：释放和缓解精神上的压力和紧张；塑造形体并改善身体的柔韧性；帮助提高集中精神的能力；稳定神经并加强内分泌系统的调理；预防各种疾病，如失眠、偏头痛、脊椎病、肠胃病、关节炎等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411" r="9216" b="4094"/>
          <a:stretch>
            <a:fillRect/>
          </a:stretch>
        </p:blipFill>
        <p:spPr>
          <a:xfrm>
            <a:off x="7057390" y="1272540"/>
            <a:ext cx="4554855" cy="5179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59785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一、瑜伽呼吸法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895" y="2927350"/>
            <a:ext cx="4435475" cy="29527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96595" y="1515745"/>
            <a:ext cx="10800080" cy="4217035"/>
            <a:chOff x="1097" y="2387"/>
            <a:chExt cx="17008" cy="6641"/>
          </a:xfrm>
        </p:grpSpPr>
        <p:sp>
          <p:nvSpPr>
            <p:cNvPr id="5123" name="矩形 18"/>
            <p:cNvSpPr/>
            <p:nvPr/>
          </p:nvSpPr>
          <p:spPr>
            <a:xfrm>
              <a:off x="1097" y="2387"/>
              <a:ext cx="17008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marL="360045" indent="-360045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pitchFamily="2" charset="2"/>
                <a:buChar char="n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瑜伽呼吸法是通过不同的呼吸方法（根据个体身体状况、体位变化而确定）加固我们体内的生命之气和能量，有效地按摩内脏，刺激各生理腺体良性的分泌，给身体器官和大脑补充氧气，增加身体能量，帮助身体消耗脂肪、清洁血液和排出毒素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97" y="4510"/>
              <a:ext cx="9269" cy="45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0" algn="just" fontAlgn="auto">
                <a:lnSpc>
                  <a:spcPct val="150000"/>
                </a:lnSpc>
                <a:spcBef>
                  <a:spcPts val="500"/>
                </a:spcBef>
                <a:buFont typeface="Wingdings" panose="05000000000000000000" pitchFamily="2" charset="2"/>
                <a:buNone/>
              </a:pPr>
              <a:r>
                <a:rPr lang="zh-CN" altLang="en-US" sz="1600" b="1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（一）胸式呼吸</a:t>
              </a:r>
              <a:endPara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720090" indent="-360045" algn="just" fontAlgn="auto">
                <a:lnSpc>
                  <a:spcPct val="150000"/>
                </a:lnSpc>
                <a:spcBef>
                  <a:spcPts val="500"/>
                </a:spcBef>
                <a:buFont typeface="+mj-lt"/>
                <a:buAutoNum type="arabicPeriod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仰卧或者伸直脊背跪坐，首先进入自然平静的呼吸。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720090" indent="-360045" algn="just" fontAlgn="auto">
                <a:lnSpc>
                  <a:spcPct val="150000"/>
                </a:lnSpc>
                <a:spcBef>
                  <a:spcPts val="500"/>
                </a:spcBef>
                <a:buFont typeface="+mj-lt"/>
                <a:buAutoNum type="arabicPeriod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注意力完全集中在呼吸上，将手掌放在肋骨两侧，逐渐将气息的流动局限在胸的区域，气息较浅，胸部区域扩张，腹部应保持平坦。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marL="720090" indent="-360045" algn="just" fontAlgn="auto">
                <a:lnSpc>
                  <a:spcPct val="150000"/>
                </a:lnSpc>
                <a:spcBef>
                  <a:spcPts val="500"/>
                </a:spcBef>
                <a:buFont typeface="+mj-lt"/>
                <a:buAutoNum type="arabicPeriod"/>
              </a:pPr>
              <a:r>
                <a:rPr lang="zh-CN" altLang="en-US" sz="1600" spc="100" dirty="0">
                  <a:solidFill>
                    <a:srgbClr val="545454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吸气时，肋骨向外向上扩张；呼气时，肋骨向下并向内收。持续保持深长的呼吸。</a:t>
              </a:r>
              <a:endPara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740410" y="1064895"/>
            <a:ext cx="10800000" cy="188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（二）腹式呼吸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仰卧或者跪坐，把左手或者右手放在肚脐处。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吸气时，腹部隆起。吸气越深，腹部抬起越高。随着腹部扩张，横膈膜下降。呼气时，腹部向内朝脊柱方向内收。空气呼出，横膈膜升起。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3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身体要处于放松状态，持续3 ～ 5 分钟。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076" b="8691"/>
          <a:stretch>
            <a:fillRect/>
          </a:stretch>
        </p:blipFill>
        <p:spPr>
          <a:xfrm>
            <a:off x="3106420" y="3178810"/>
            <a:ext cx="6503670" cy="3183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688340" y="1795780"/>
            <a:ext cx="5989955" cy="3799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（三）完全呼吸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仰卧，将腹式呼吸和胸式呼吸结合起来，正确而自然地呼吸。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吸气时，腹部、胸部、肋骨依次向上隆起，尽量将胸部吸满空气而扩张到最大限度，使空气充满肺部的每个角落，吸气达到双肺的最大容量。呼气时，先放松胸部，然后放松肋间肌，最后放松腹部，用收缩腹部肌肉的方法结束呼气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间歇式的重复练习。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510" y="1700530"/>
            <a:ext cx="4505325" cy="3990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884555" y="2146300"/>
            <a:ext cx="4891405" cy="262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许多人以休闲娱乐来消除肉体疲劳和缓解压力，结果却适得其反。瑜伽的静思与冥想能直接影响人的大脑和自主神经，是一种与自我对话的方式：只要能完全放松自己，保持内心的平和，静观一切，心中无杂念产生，就已经进入了冥想状态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charset="0"/>
              <a:buChar char="n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瑜伽的静坐冥想坐式包括简易坐姿、金刚跪坐。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二、瑜伽的静思与冥想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720" y="1907540"/>
            <a:ext cx="2524125" cy="2524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9355" y="3448685"/>
            <a:ext cx="2476500" cy="2552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5123" name="矩形 18"/>
          <p:cNvSpPr/>
          <p:nvPr/>
        </p:nvSpPr>
        <p:spPr>
          <a:xfrm>
            <a:off x="695960" y="1061085"/>
            <a:ext cx="10800000" cy="303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4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（一）呼吸意识冥想法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360045" algn="just" fontAlgn="auto">
              <a:lnSpc>
                <a:spcPct val="14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呼吸意识冥想法是初学者进入冥想学习的第一步。每天进行呼吸意识冥想法可以缓解精神和身体压力，建立良好的身体状态。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40000"/>
              </a:lnSpc>
              <a:spcBef>
                <a:spcPts val="5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（二）简易语音冥想法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39750" indent="-360045" algn="just" fontAlgn="auto">
              <a:lnSpc>
                <a:spcPct val="140000"/>
              </a:lnSpc>
              <a:spcBef>
                <a:spcPts val="500"/>
              </a:spcBef>
              <a:buFont typeface="Wingdings" panose="05000000000000000000" charset="0"/>
              <a:buChar char="n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简易语音冥想法是在瑜伽体系里应用十分广泛的冥想方法。瑜伽语音被人称为也不能被随意篡改或取消。最古老、最有效的语音冥想是发“OM”。这是一个最古老的语音，也是一切语音的根基，有时被写成“AUM”，表示“心灵迈向永远和平的历程”。Mantra（曼特拉）。它是由梵文音节组成的词组或简单语句，不可以随意创造和编排，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瑜伽基本技术教学理论与方法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557"/>
          <a:stretch>
            <a:fillRect/>
          </a:stretch>
        </p:blipFill>
        <p:spPr>
          <a:xfrm>
            <a:off x="6372225" y="3862705"/>
            <a:ext cx="4519295" cy="2844800"/>
          </a:xfrm>
          <a:prstGeom prst="rect">
            <a:avLst/>
          </a:prstGeom>
        </p:spPr>
      </p:pic>
      <p:sp>
        <p:nvSpPr>
          <p:cNvPr id="142" name="任意多边形: 形状 141"/>
          <p:cNvSpPr/>
          <p:nvPr>
            <p:custDataLst>
              <p:tags r:id="rId3"/>
            </p:custDataLst>
          </p:nvPr>
        </p:nvSpPr>
        <p:spPr>
          <a:xfrm>
            <a:off x="20955" y="617220"/>
            <a:ext cx="713994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2_1"/>
  <p:tag name="KSO_WM_UNIT_ID" val="diagram20188729_5*n_h_h_a*1_2_2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1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3_2"/>
  <p:tag name="KSO_WM_UNIT_ID" val="diagram20188729_5*n_h_h_i*1_2_3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5_2"/>
  <p:tag name="KSO_WM_UNIT_ID" val="diagram20188729_5*n_h_h_i*1_2_5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5_1"/>
  <p:tag name="KSO_WM_UNIT_ID" val="diagram20188729_5*n_h_h_a*1_2_5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3_1"/>
  <p:tag name="KSO_WM_UNIT_ID" val="diagram20188729_5*n_h_h_i*1_2_3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3_1"/>
  <p:tag name="KSO_WM_UNIT_ID" val="diagram20188729_5*n_h_h_a*1_2_3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4_1"/>
  <p:tag name="KSO_WM_UNIT_ID" val="diagram20188729_5*n_h_h_i*1_2_4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4_1"/>
  <p:tag name="KSO_WM_UNIT_ID" val="diagram20188729_5*n_h_h_a*1_2_4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18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5_1"/>
  <p:tag name="KSO_WM_UNIT_ID" val="diagram20188729_5*n_h_h_i*1_2_5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58_1*i*1"/>
  <p:tag name="KSO_WM_TEMPLATE_CATEGORY" val="crop"/>
  <p:tag name="KSO_WM_TEMPLATE_INDEX" val="20194958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1"/>
  <p:tag name="KSO_WM_UNIT_ID" val="crop20194958_1*ζ_h_d*1_1_1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320.1"/>
  <p:tag name="KSO_WM_CREATIVE_CROP_SHAPE_TOP" val="135.2"/>
  <p:tag name="KSO_WM_CREATIVE_CROP_SHAPE_WIDTH" val="423.6"/>
  <p:tag name="KSO_WM_CREATIVE_CROP_SHAPE_HEIGHT" val="45.6"/>
</p:tagLst>
</file>

<file path=ppt/tags/tag21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2"/>
  <p:tag name="KSO_WM_UNIT_ID" val="crop20194958_1*ζ_h_d*1_1_2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422.75"/>
  <p:tag name="KSO_WM_CREATIVE_CROP_SHAPE_TOP" val="183.2"/>
  <p:tag name="KSO_WM_CREATIVE_CROP_SHAPE_WIDTH" val="423.6"/>
  <p:tag name="KSO_WM_CREATIVE_CROP_SHAPE_HEIGHT" val="45.6"/>
</p:tagLst>
</file>

<file path=ppt/tags/tag22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3"/>
  <p:tag name="KSO_WM_UNIT_ID" val="crop20194958_1*ζ_h_d*1_1_3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346.8"/>
  <p:tag name="KSO_WM_CREATIVE_CROP_SHAPE_TOP" val="231.25"/>
  <p:tag name="KSO_WM_CREATIVE_CROP_SHAPE_WIDTH" val="423.6"/>
  <p:tag name="KSO_WM_CREATIVE_CROP_SHAPE_HEIGHT" val="45.6"/>
</p:tagLst>
</file>

<file path=ppt/tags/tag23.xml><?xml version="1.0" encoding="utf-8"?>
<p:tagLst xmlns:p="http://schemas.openxmlformats.org/presentationml/2006/main">
  <p:tag name="PA" val="v5.2.2"/>
  <p:tag name="PICTUREFILLRANGE" val="3cd313ed-37b2-48bd-b6c5-aa9984bc0d5d"/>
  <p:tag name="KSO_WM_UNIT_VALUE" val="370*2081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4"/>
  <p:tag name="KSO_WM_UNIT_ID" val="crop20194958_1*ζ_h_d*1_1_4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320.1"/>
  <p:tag name="KSO_WM_CREATIVE_CROP_SHAPE_TOP" val="279.25"/>
  <p:tag name="KSO_WM_CREATIVE_CROP_SHAPE_WIDTH" val="504.9"/>
  <p:tag name="KSO_WM_CREATIVE_CROP_SHAPE_HEIGHT" val="89.9"/>
</p:tagLst>
</file>

<file path=ppt/tags/tag24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5"/>
  <p:tag name="KSO_WM_UNIT_ID" val="crop20194958_1*ζ_h_d*1_1_5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320.1"/>
  <p:tag name="KSO_WM_CREATIVE_CROP_SHAPE_TOP" val="371.6"/>
  <p:tag name="KSO_WM_CREATIVE_CROP_SHAPE_WIDTH" val="423.6"/>
  <p:tag name="KSO_WM_CREATIVE_CROP_SHAPE_HEIGHT" val="45.6"/>
</p:tagLst>
</file>

<file path=ppt/tags/tag25.xml><?xml version="1.0" encoding="utf-8"?>
<p:tagLst xmlns:p="http://schemas.openxmlformats.org/presentationml/2006/main">
  <p:tag name="PA" val="v5.2.2"/>
  <p:tag name="PICTUREFILLRANGE" val="3cd313ed-37b2-48bd-b6c5-aa9984bc0d5d"/>
  <p:tag name="KSO_WM_UNIT_VALUE" val="188*1746"/>
  <p:tag name="KSO_WM_UNIT_HIGHLIGHT" val="0"/>
  <p:tag name="KSO_WM_UNIT_COMPATIBLE" val="0"/>
  <p:tag name="KSO_WM_UNIT_DIAGRAM_ISNUMVISUAL" val="0"/>
  <p:tag name="KSO_WM_UNIT_DIAGRAM_ISREFERUNIT" val="0"/>
  <p:tag name="KSO_WM_DIAGRAM_GROUP_CODE" val="1529497152"/>
  <p:tag name="KSO_WM_UNIT_TYPE" val="ζ_h_d"/>
  <p:tag name="KSO_WM_UNIT_INDEX" val="1_1_6"/>
  <p:tag name="KSO_WM_UNIT_ID" val="crop20194958_1*ζ_h_d*1_1_6"/>
  <p:tag name="KSO_WM_TEMPLATE_CATEGORY" val="crop"/>
  <p:tag name="KSO_WM_TEMPLATE_INDEX" val="20194958"/>
  <p:tag name="KSO_WM_UNIT_LAYERLEVEL" val="1_1_1"/>
  <p:tag name="KSO_WM_TAG_VERSION" val="1.0"/>
  <p:tag name="KSO_WM_BEAUTIFY_FLAG" val="#wm#"/>
  <p:tag name="KSO_WM_UNIT_DIAGRAM_MODELTYPE" val="creativeCrop"/>
  <p:tag name="KSO_WM_CREATIVE_CROP_ORG_LEFT" val="313.8"/>
  <p:tag name="KSO_WM_CREATIVE_CROP_ORG_TOP" val="135.2"/>
  <p:tag name="KSO_WM_CREATIVE_CROP_ORG_WIDTH" val="538.85"/>
  <p:tag name="KSO_WM_CREATIVE_CROP_ORG_HEIGHT" val="330.05"/>
  <p:tag name="KSO_WM_CREATIVE_CROP_SHAPE_LEFT" val="405.75"/>
  <p:tag name="KSO_WM_CREATIVE_CROP_SHAPE_TOP" val="419.65"/>
  <p:tag name="KSO_WM_CREATIVE_CROP_SHAPE_WIDTH" val="423.6"/>
  <p:tag name="KSO_WM_CREATIVE_CROP_SHAPE_HEIGHT" val="45.6"/>
</p:tagLst>
</file>

<file path=ppt/tags/tag26.xml><?xml version="1.0" encoding="utf-8"?>
<p:tagLst xmlns:p="http://schemas.openxmlformats.org/presentationml/2006/main">
  <p:tag name="ISPRING_PRESENTATION_TITLE" val="6-0316-3运动体育竞技PPT模板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d"/>
  <p:tag name="KSO_WM_UNIT_INDEX" val="1"/>
  <p:tag name="KSO_WM_UNIT_LAYERLEVEL" val="1"/>
  <p:tag name="KSO_WM_UNIT_VALUE" val="799*1263"/>
  <p:tag name="KSO_WM_UNIT_HIGHLIGHT" val="0"/>
  <p:tag name="KSO_WM_UNIT_COMPATIBLE" val="0"/>
  <p:tag name="KSO_WM_UNIT_CLEAR" val="0"/>
  <p:tag name="KSO_WM_TEMPLATE_CATEGORY" val="custom"/>
  <p:tag name="KSO_WM_TEMPLATE_INDEX" val="20183069"/>
  <p:tag name="KSO_WM_UNIT_ID" val="custom20183069_24*d*1"/>
</p:tagLst>
</file>

<file path=ppt/tags/tag7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1_1"/>
  <p:tag name="KSO_WM_UNIT_ID" val="diagram20188729_5*n_h_h_i*1_2_1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a"/>
  <p:tag name="KSO_WM_UNIT_INDEX" val="1_2_1_1"/>
  <p:tag name="KSO_WM_UNIT_ID" val="diagram20188729_5*n_h_h_a*1_2_1_1"/>
  <p:tag name="KSO_WM_UNIT_LAYERLEVEL" val="1_1_1_1"/>
  <p:tag name="KSO_WM_UNIT_VALUE" val="8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TEMPLATE_CATEGORY" val="diagram"/>
  <p:tag name="KSO_WM_TEMPLATE_INDEX" val="20188729"/>
  <p:tag name="KSO_WM_UNIT_TYPE" val="n_h_h_i"/>
  <p:tag name="KSO_WM_UNIT_INDEX" val="1_2_2_1"/>
  <p:tag name="KSO_WM_UNIT_ID" val="diagram20188729_5*n_h_h_i*1_2_2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3137</Words>
  <Application>WPS 演示</Application>
  <PresentationFormat>宽屏</PresentationFormat>
  <Paragraphs>172</Paragraphs>
  <Slides>23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华康俪金黑W8(P)</vt:lpstr>
      <vt:lpstr>Arial Unicode MS</vt:lpstr>
      <vt:lpstr>華康圓體 Std W5</vt:lpstr>
      <vt:lpstr>黑体</vt:lpstr>
      <vt:lpstr>等线</vt:lpstr>
      <vt:lpstr>Wingdings</vt:lpstr>
      <vt:lpstr>Bodoni MT Black</vt:lpstr>
      <vt:lpstr>Roboto Condensed Light</vt:lpstr>
      <vt:lpstr>Gulim</vt:lpstr>
      <vt:lpstr>Source Sans Pro</vt:lpstr>
      <vt:lpstr>Wide Latin</vt:lpstr>
      <vt:lpstr>Source Han Serif SC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26</cp:revision>
  <dcterms:created xsi:type="dcterms:W3CDTF">2019-03-14T05:34:00Z</dcterms:created>
  <dcterms:modified xsi:type="dcterms:W3CDTF">2019-08-19T09:01:30Z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