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8742" r:id="rId5"/>
    <p:sldId id="1155" r:id="rId6"/>
    <p:sldId id="8877" r:id="rId7"/>
    <p:sldId id="8858" r:id="rId8"/>
    <p:sldId id="8911" r:id="rId9"/>
    <p:sldId id="8921" r:id="rId10"/>
    <p:sldId id="8926" r:id="rId11"/>
    <p:sldId id="8927" r:id="rId12"/>
    <p:sldId id="8839" r:id="rId13"/>
    <p:sldId id="8928" r:id="rId14"/>
    <p:sldId id="8929" r:id="rId15"/>
    <p:sldId id="8880" r:id="rId16"/>
    <p:sldId id="8931" r:id="rId17"/>
    <p:sldId id="8933" r:id="rId18"/>
    <p:sldId id="8934" r:id="rId19"/>
    <p:sldId id="8881" r:id="rId20"/>
    <p:sldId id="8882" r:id="rId21"/>
    <p:sldId id="8935" r:id="rId22"/>
    <p:sldId id="8886" r:id="rId23"/>
    <p:sldId id="8955" r:id="rId24"/>
    <p:sldId id="8957" r:id="rId25"/>
    <p:sldId id="8899" r:id="rId26"/>
    <p:sldId id="8900" r:id="rId27"/>
    <p:sldId id="8701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295DAB"/>
    <a:srgbClr val="BF6495"/>
    <a:srgbClr val="765401"/>
    <a:srgbClr val="7ECDCF"/>
    <a:srgbClr val="007474"/>
    <a:srgbClr val="F89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83" autoAdjust="0"/>
  </p:normalViewPr>
  <p:slideViewPr>
    <p:cSldViewPr snapToGrid="0">
      <p:cViewPr varScale="1">
        <p:scale>
          <a:sx n="63" d="100"/>
          <a:sy n="63" d="100"/>
        </p:scale>
        <p:origin x="1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2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5BF-AF85-4822-8662-140251EFD6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575945" y="0"/>
            <a:ext cx="11614150" cy="560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40715" cy="56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5" Type="http://schemas.openxmlformats.org/officeDocument/2006/relationships/notesSlide" Target="../notesSlides/notesSlide18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3" Type="http://schemas.openxmlformats.org/officeDocument/2006/relationships/notesSlide" Target="../notesSlides/notesSlide20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91.xml"/><Relationship Id="rId20" Type="http://schemas.openxmlformats.org/officeDocument/2006/relationships/tags" Target="../tags/tag90.xml"/><Relationship Id="rId2" Type="http://schemas.openxmlformats.org/officeDocument/2006/relationships/tags" Target="../tags/tag72.xml"/><Relationship Id="rId19" Type="http://schemas.openxmlformats.org/officeDocument/2006/relationships/tags" Target="../tags/tag89.xml"/><Relationship Id="rId18" Type="http://schemas.openxmlformats.org/officeDocument/2006/relationships/tags" Target="../tags/tag88.xml"/><Relationship Id="rId17" Type="http://schemas.openxmlformats.org/officeDocument/2006/relationships/tags" Target="../tags/tag87.xml"/><Relationship Id="rId16" Type="http://schemas.openxmlformats.org/officeDocument/2006/relationships/tags" Target="../tags/tag86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1" Type="http://schemas.openxmlformats.org/officeDocument/2006/relationships/notesSlide" Target="../notesSlides/notesSlide21.xml"/><Relationship Id="rId40" Type="http://schemas.openxmlformats.org/officeDocument/2006/relationships/slideLayout" Target="../slideLayouts/slideLayout7.xml"/><Relationship Id="rId4" Type="http://schemas.openxmlformats.org/officeDocument/2006/relationships/tags" Target="../tags/tag94.xml"/><Relationship Id="rId39" Type="http://schemas.openxmlformats.org/officeDocument/2006/relationships/image" Target="../media/image18.png"/><Relationship Id="rId38" Type="http://schemas.openxmlformats.org/officeDocument/2006/relationships/image" Target="../media/image17.png"/><Relationship Id="rId37" Type="http://schemas.openxmlformats.org/officeDocument/2006/relationships/tags" Target="../tags/tag127.xml"/><Relationship Id="rId36" Type="http://schemas.openxmlformats.org/officeDocument/2006/relationships/tags" Target="../tags/tag126.xml"/><Relationship Id="rId35" Type="http://schemas.openxmlformats.org/officeDocument/2006/relationships/tags" Target="../tags/tag125.xml"/><Relationship Id="rId34" Type="http://schemas.openxmlformats.org/officeDocument/2006/relationships/tags" Target="../tags/tag124.xml"/><Relationship Id="rId33" Type="http://schemas.openxmlformats.org/officeDocument/2006/relationships/tags" Target="../tags/tag123.xml"/><Relationship Id="rId32" Type="http://schemas.openxmlformats.org/officeDocument/2006/relationships/tags" Target="../tags/tag122.xml"/><Relationship Id="rId31" Type="http://schemas.openxmlformats.org/officeDocument/2006/relationships/tags" Target="../tags/tag121.xml"/><Relationship Id="rId30" Type="http://schemas.openxmlformats.org/officeDocument/2006/relationships/tags" Target="../tags/tag120.xml"/><Relationship Id="rId3" Type="http://schemas.openxmlformats.org/officeDocument/2006/relationships/tags" Target="../tags/tag93.xml"/><Relationship Id="rId29" Type="http://schemas.openxmlformats.org/officeDocument/2006/relationships/tags" Target="../tags/tag119.xml"/><Relationship Id="rId28" Type="http://schemas.openxmlformats.org/officeDocument/2006/relationships/tags" Target="../tags/tag118.xml"/><Relationship Id="rId27" Type="http://schemas.openxmlformats.org/officeDocument/2006/relationships/tags" Target="../tags/tag117.xml"/><Relationship Id="rId26" Type="http://schemas.openxmlformats.org/officeDocument/2006/relationships/tags" Target="../tags/tag116.xml"/><Relationship Id="rId25" Type="http://schemas.openxmlformats.org/officeDocument/2006/relationships/tags" Target="../tags/tag115.xml"/><Relationship Id="rId24" Type="http://schemas.openxmlformats.org/officeDocument/2006/relationships/tags" Target="../tags/tag114.xml"/><Relationship Id="rId23" Type="http://schemas.openxmlformats.org/officeDocument/2006/relationships/tags" Target="../tags/tag113.xml"/><Relationship Id="rId22" Type="http://schemas.openxmlformats.org/officeDocument/2006/relationships/tags" Target="../tags/tag112.xml"/><Relationship Id="rId21" Type="http://schemas.openxmlformats.org/officeDocument/2006/relationships/tags" Target="../tags/tag111.xml"/><Relationship Id="rId20" Type="http://schemas.openxmlformats.org/officeDocument/2006/relationships/tags" Target="../tags/tag110.xml"/><Relationship Id="rId2" Type="http://schemas.openxmlformats.org/officeDocument/2006/relationships/tags" Target="../tags/tag92.xml"/><Relationship Id="rId19" Type="http://schemas.openxmlformats.org/officeDocument/2006/relationships/tags" Target="../tags/tag109.xml"/><Relationship Id="rId18" Type="http://schemas.openxmlformats.org/officeDocument/2006/relationships/tags" Target="../tags/tag108.xml"/><Relationship Id="rId17" Type="http://schemas.openxmlformats.org/officeDocument/2006/relationships/tags" Target="../tags/tag107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tags" Target="../tags/tag12.xml"/><Relationship Id="rId4" Type="http://schemas.openxmlformats.org/officeDocument/2006/relationships/image" Target="../media/image1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7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.png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ags" Target="../tags/tag21.xml"/><Relationship Id="rId4" Type="http://schemas.openxmlformats.org/officeDocument/2006/relationships/image" Target="../media/image1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tags" Target="../tags/tag25.xml"/><Relationship Id="rId4" Type="http://schemas.openxmlformats.org/officeDocument/2006/relationships/image" Target="../media/image1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tags" Target="../tags/tag29.xml"/><Relationship Id="rId4" Type="http://schemas.openxmlformats.org/officeDocument/2006/relationships/image" Target="../media/image1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pic>
        <p:nvPicPr>
          <p:cNvPr id="19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72203" y="-2237014"/>
            <a:ext cx="609521" cy="6095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425" y="2001520"/>
            <a:ext cx="8035290" cy="2606675"/>
            <a:chOff x="6155" y="3152"/>
            <a:chExt cx="12654" cy="4105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5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52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6000" b="1" spc="700" dirty="0">
                <a:solidFill>
                  <a:schemeClr val="bg1">
                    <a:lumMod val="9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大学体育教程</a:t>
            </a:r>
            <a:endParaRPr lang="zh-CN" altLang="en-US" sz="6000" b="1" spc="700" dirty="0">
              <a:solidFill>
                <a:schemeClr val="bg1">
                  <a:lumMod val="9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141"/>
          <p:cNvSpPr/>
          <p:nvPr>
            <p:custDataLst>
              <p:tags r:id="rId1"/>
            </p:custDataLst>
          </p:nvPr>
        </p:nvSpPr>
        <p:spPr>
          <a:xfrm>
            <a:off x="20955" y="617220"/>
            <a:ext cx="668020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968375" y="2286635"/>
            <a:ext cx="6326505" cy="2933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蛙泳是一种模仿青蛙游泳动作的游泳姿势，也是一种最古老的泳姿。蛙泳时，游泳者可以方便观察前方是否有障碍物，避免撞上障碍物。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（一）腿部动作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75945" indent="-28575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动作要领：蛙泳的腿部动作是蛙泳前进的主要动力，主要分为收腿、翻脚、蹬夹、滑行4 个环节。在动作节奏上，强调收腿、翻脚要慢，蹬夹时必须快速、连贯、有力。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二、蛙泳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815" y="2067560"/>
            <a:ext cx="3517900" cy="3719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141"/>
          <p:cNvSpPr/>
          <p:nvPr>
            <p:custDataLst>
              <p:tags r:id="rId1"/>
            </p:custDataLst>
          </p:nvPr>
        </p:nvSpPr>
        <p:spPr>
          <a:xfrm>
            <a:off x="0" y="627380"/>
            <a:ext cx="668020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801370" y="916940"/>
            <a:ext cx="10800000" cy="529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（二）手臂动作和手臂与呼吸配合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90195"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动作要领：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蛙泳手臂划水动作主要可分为开始姿势、滑下、划水、收手和向前伸臂几个阶段。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33095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开始姿势：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当蹬水动作结束时，两臂应保持一定的紧张，自然向前伸直，并与水面平行，掌心向下，手指自然并拢，使身体成一条直线，形成较好的流线型。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33095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滑下：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从开始姿势起，手臂先前伸，并使重心向前，同时肩关节略内旋，两手掌心略转向外斜下方，并稍屈手腕，两手分开向侧斜下方压水。当手掌和前臂感到有压力时，就开始划水。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33095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划水：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当两手做好滑下动作，两臂与身体分别成大约40°～ 45°角时，手腕开始逐渐弯曲。这时，两臂、两手逐渐积极地做向侧、下、后方的屈臂划水动作。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33095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收手：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收手时，收的运动方向为向内、向上、向前。手的迎角大致为45°角。由于前臂外旋，掌心逐渐转向内。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633095" indent="-342900" algn="just" fontAlgn="auto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向前伸臂：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向前伸臂是由伸直肘关节、肩关节来完成的，掌心由开始的向上逐渐转向内，双掌合在一起向前伸出并在最后结束前逐渐转向下方。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141"/>
          <p:cNvSpPr/>
          <p:nvPr>
            <p:custDataLst>
              <p:tags r:id="rId1"/>
            </p:custDataLst>
          </p:nvPr>
        </p:nvSpPr>
        <p:spPr>
          <a:xfrm>
            <a:off x="0" y="627380"/>
            <a:ext cx="6680200" cy="6240780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rgbClr val="F4B183">
              <a:alpha val="1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801370" y="906145"/>
            <a:ext cx="10800000" cy="9582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（三）完整配合动作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90195"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动作要领：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蛙泳完整的动作一般是1 次划臂、1 次蹬腿和1 次呼吸，如图25-2-3 所示。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205" y="2350135"/>
            <a:ext cx="4857750" cy="352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0325" y="2350135"/>
            <a:ext cx="461962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696595" y="1833245"/>
            <a:ext cx="10800000" cy="1696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爬泳是身体俯卧水中，依靠两臂轮换由前向后划水和举出水面前伸，因其动作很像爬行，故称爬泳。爬泳是速度最快的一种游泳技术，在自由泳项目中一般都采用这种游泳技术，故也称自由泳。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（一）身体姿势：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自由泳时身体俯卧在水面成流线型，背部和臀部的肌肉保持适当的紧张度，在游进中保持头部平稳，躯干围绕身体纵轴有节奏地自然转动35°～ 45°。（图25-2-4）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801370" y="3753485"/>
            <a:ext cx="57708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（二）腿部动作：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由泳腿部动作虽有一定的推进力，但主要起平衡作用，保持身体的稳定和协调双臂有力地划水。要求两腿自然并拢，脚稍内旋，踝关节放松，以髋关节为轴，由大腿带动小腿和脚掌，两腿交替做鞭打动作，两脚尖上下最大幅度约30 ～ 40 厘米，膝关节最大屈度约160°。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6070" y="3681095"/>
            <a:ext cx="4674235" cy="20834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三、自由泳（爬泳）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68120"/>
            <a:ext cx="12186285" cy="45281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5530" y="1969770"/>
            <a:ext cx="10135235" cy="3443605"/>
            <a:chOff x="1678" y="3102"/>
            <a:chExt cx="15961" cy="5423"/>
          </a:xfrm>
        </p:grpSpPr>
        <p:sp>
          <p:nvSpPr>
            <p:cNvPr id="11" name="文本框 10"/>
            <p:cNvSpPr txBox="1"/>
            <p:nvPr>
              <p:custDataLst>
                <p:tags r:id="rId2"/>
              </p:custDataLst>
            </p:nvPr>
          </p:nvSpPr>
          <p:spPr>
            <a:xfrm>
              <a:off x="2717" y="3873"/>
              <a:ext cx="14923" cy="17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动作要领：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在自由泳中，臂的动作是推动身体前进的主要动力。两臂动作基本一样。目前在自由泳技术中大都采用屈臂高肘划水的技术。臂的动作是由入水、抱水、划水、出水、移臂等5 个部分组成。每个部分是互相紧接连贯地进行的。</a:t>
              </a:r>
              <a:endPara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3"/>
              </p:custDataLst>
            </p:nvPr>
          </p:nvSpPr>
          <p:spPr>
            <a:xfrm>
              <a:off x="2717" y="6867"/>
              <a:ext cx="14923" cy="16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自由泳的配合动作有3 种：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一种是两腿打水6 次、两臂划水各3 次、呼吸1 次的配合游法；一种是两腿打水4 次，两臂划水各1 次、呼吸1 次的配合游法；还有一种是两腿打水各1 次，两臂划水各1 次、呼吸1 次的配合游法。</a:t>
              </a:r>
              <a:endPara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2717" y="3102"/>
              <a:ext cx="14923" cy="80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（三）手臂动作</a:t>
              </a:r>
              <a:endParaRPr lang="zh-CN" altLang="en-US" sz="1600" b="1" spc="1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5"/>
              </p:custDataLst>
            </p:nvPr>
          </p:nvSpPr>
          <p:spPr>
            <a:xfrm>
              <a:off x="2717" y="6142"/>
              <a:ext cx="14923" cy="80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（四）手臂动作、腿部动作与呼吸的配合</a:t>
              </a:r>
              <a:endParaRPr lang="zh-CN" altLang="en-US" sz="1600" b="1" spc="1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2" name="椭圆 41"/>
            <p:cNvSpPr/>
            <p:nvPr>
              <p:custDataLst>
                <p:tags r:id="rId6"/>
              </p:custDataLst>
            </p:nvPr>
          </p:nvSpPr>
          <p:spPr>
            <a:xfrm>
              <a:off x="1678" y="6278"/>
              <a:ext cx="820" cy="820"/>
            </a:xfrm>
            <a:prstGeom prst="ellipse">
              <a:avLst/>
            </a:prstGeom>
            <a:solidFill>
              <a:srgbClr val="00AD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A6CC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3" name="标签_00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1879" y="6461"/>
              <a:ext cx="418" cy="455"/>
            </a:xfrm>
            <a:custGeom>
              <a:avLst/>
              <a:gdLst>
                <a:gd name="T0" fmla="*/ 399 w 409"/>
                <a:gd name="T1" fmla="*/ 57 h 446"/>
                <a:gd name="T2" fmla="*/ 241 w 409"/>
                <a:gd name="T3" fmla="*/ 47 h 446"/>
                <a:gd name="T4" fmla="*/ 10 w 409"/>
                <a:gd name="T5" fmla="*/ 278 h 446"/>
                <a:gd name="T6" fmla="*/ 178 w 409"/>
                <a:gd name="T7" fmla="*/ 446 h 446"/>
                <a:gd name="T8" fmla="*/ 409 w 409"/>
                <a:gd name="T9" fmla="*/ 214 h 446"/>
                <a:gd name="T10" fmla="*/ 399 w 409"/>
                <a:gd name="T11" fmla="*/ 57 h 446"/>
                <a:gd name="T12" fmla="*/ 365 w 409"/>
                <a:gd name="T13" fmla="*/ 149 h 446"/>
                <a:gd name="T14" fmla="*/ 307 w 409"/>
                <a:gd name="T15" fmla="*/ 149 h 446"/>
                <a:gd name="T16" fmla="*/ 307 w 409"/>
                <a:gd name="T17" fmla="*/ 91 h 446"/>
                <a:gd name="T18" fmla="*/ 365 w 409"/>
                <a:gd name="T19" fmla="*/ 91 h 446"/>
                <a:gd name="T20" fmla="*/ 365 w 409"/>
                <a:gd name="T21" fmla="*/ 149 h 446"/>
                <a:gd name="T22" fmla="*/ 17 w 409"/>
                <a:gd name="T23" fmla="*/ 248 h 446"/>
                <a:gd name="T24" fmla="*/ 0 w 409"/>
                <a:gd name="T25" fmla="*/ 231 h 446"/>
                <a:gd name="T26" fmla="*/ 231 w 409"/>
                <a:gd name="T27" fmla="*/ 0 h 446"/>
                <a:gd name="T28" fmla="*/ 389 w 409"/>
                <a:gd name="T29" fmla="*/ 10 h 446"/>
                <a:gd name="T30" fmla="*/ 391 w 409"/>
                <a:gd name="T31" fmla="*/ 33 h 446"/>
                <a:gd name="T32" fmla="*/ 241 w 409"/>
                <a:gd name="T33" fmla="*/ 23 h 446"/>
                <a:gd name="T34" fmla="*/ 17 w 409"/>
                <a:gd name="T35" fmla="*/ 24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9" h="446">
                  <a:moveTo>
                    <a:pt x="399" y="57"/>
                  </a:moveTo>
                  <a:lnTo>
                    <a:pt x="241" y="47"/>
                  </a:lnTo>
                  <a:lnTo>
                    <a:pt x="10" y="278"/>
                  </a:lnTo>
                  <a:lnTo>
                    <a:pt x="178" y="446"/>
                  </a:lnTo>
                  <a:lnTo>
                    <a:pt x="409" y="214"/>
                  </a:lnTo>
                  <a:lnTo>
                    <a:pt x="399" y="57"/>
                  </a:lnTo>
                  <a:close/>
                  <a:moveTo>
                    <a:pt x="365" y="149"/>
                  </a:moveTo>
                  <a:cubicBezTo>
                    <a:pt x="349" y="165"/>
                    <a:pt x="323" y="165"/>
                    <a:pt x="307" y="149"/>
                  </a:cubicBezTo>
                  <a:cubicBezTo>
                    <a:pt x="291" y="133"/>
                    <a:pt x="291" y="107"/>
                    <a:pt x="307" y="91"/>
                  </a:cubicBezTo>
                  <a:cubicBezTo>
                    <a:pt x="323" y="75"/>
                    <a:pt x="349" y="75"/>
                    <a:pt x="365" y="91"/>
                  </a:cubicBezTo>
                  <a:cubicBezTo>
                    <a:pt x="381" y="107"/>
                    <a:pt x="381" y="133"/>
                    <a:pt x="365" y="149"/>
                  </a:cubicBezTo>
                  <a:close/>
                  <a:moveTo>
                    <a:pt x="17" y="248"/>
                  </a:moveTo>
                  <a:lnTo>
                    <a:pt x="0" y="231"/>
                  </a:lnTo>
                  <a:lnTo>
                    <a:pt x="231" y="0"/>
                  </a:lnTo>
                  <a:lnTo>
                    <a:pt x="389" y="10"/>
                  </a:lnTo>
                  <a:lnTo>
                    <a:pt x="391" y="33"/>
                  </a:lnTo>
                  <a:lnTo>
                    <a:pt x="241" y="23"/>
                  </a:lnTo>
                  <a:lnTo>
                    <a:pt x="17" y="24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</p:sp>
        <p:sp>
          <p:nvSpPr>
            <p:cNvPr id="44" name="椭圆 43"/>
            <p:cNvSpPr/>
            <p:nvPr>
              <p:custDataLst>
                <p:tags r:id="rId8"/>
              </p:custDataLst>
            </p:nvPr>
          </p:nvSpPr>
          <p:spPr>
            <a:xfrm>
              <a:off x="1678" y="3195"/>
              <a:ext cx="820" cy="820"/>
            </a:xfrm>
            <a:prstGeom prst="ellipse">
              <a:avLst/>
            </a:prstGeom>
            <a:solidFill>
              <a:srgbClr val="00AD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A6CC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5" name="朋友圈_00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1860" y="3377"/>
              <a:ext cx="456" cy="456"/>
            </a:xfrm>
            <a:custGeom>
              <a:avLst/>
              <a:gdLst>
                <a:gd name="connsiteX0" fmla="*/ 18488 w 609050"/>
                <a:gd name="connsiteY0" fmla="*/ 408715 h 608133"/>
                <a:gd name="connsiteX1" fmla="*/ 313028 w 609050"/>
                <a:gd name="connsiteY1" fmla="*/ 408715 h 608133"/>
                <a:gd name="connsiteX2" fmla="*/ 206953 w 609050"/>
                <a:gd name="connsiteY2" fmla="*/ 592115 h 608133"/>
                <a:gd name="connsiteX3" fmla="*/ 18488 w 609050"/>
                <a:gd name="connsiteY3" fmla="*/ 408715 h 608133"/>
                <a:gd name="connsiteX4" fmla="*/ 399533 w 609050"/>
                <a:gd name="connsiteY4" fmla="*/ 348946 h 608133"/>
                <a:gd name="connsiteX5" fmla="*/ 505460 w 609050"/>
                <a:gd name="connsiteY5" fmla="*/ 532271 h 608133"/>
                <a:gd name="connsiteX6" fmla="*/ 304491 w 609050"/>
                <a:gd name="connsiteY6" fmla="*/ 608133 h 608133"/>
                <a:gd name="connsiteX7" fmla="*/ 252201 w 609050"/>
                <a:gd name="connsiteY7" fmla="*/ 603539 h 608133"/>
                <a:gd name="connsiteX8" fmla="*/ 390862 w 609050"/>
                <a:gd name="connsiteY8" fmla="*/ 244298 h 608133"/>
                <a:gd name="connsiteX9" fmla="*/ 603101 w 609050"/>
                <a:gd name="connsiteY9" fmla="*/ 244298 h 608133"/>
                <a:gd name="connsiteX10" fmla="*/ 609050 w 609050"/>
                <a:gd name="connsiteY10" fmla="*/ 304026 h 608133"/>
                <a:gd name="connsiteX11" fmla="*/ 538004 w 609050"/>
                <a:gd name="connsiteY11" fmla="*/ 498898 h 608133"/>
                <a:gd name="connsiteX12" fmla="*/ 70934 w 609050"/>
                <a:gd name="connsiteY12" fmla="*/ 109165 h 608133"/>
                <a:gd name="connsiteX13" fmla="*/ 218188 w 609050"/>
                <a:gd name="connsiteY13" fmla="*/ 363836 h 608133"/>
                <a:gd name="connsiteX14" fmla="*/ 5949 w 609050"/>
                <a:gd name="connsiteY14" fmla="*/ 363836 h 608133"/>
                <a:gd name="connsiteX15" fmla="*/ 0 w 609050"/>
                <a:gd name="connsiteY15" fmla="*/ 304006 h 608133"/>
                <a:gd name="connsiteX16" fmla="*/ 70934 w 609050"/>
                <a:gd name="connsiteY16" fmla="*/ 109165 h 608133"/>
                <a:gd name="connsiteX17" fmla="*/ 402112 w 609050"/>
                <a:gd name="connsiteY17" fmla="*/ 16018 h 608133"/>
                <a:gd name="connsiteX18" fmla="*/ 590420 w 609050"/>
                <a:gd name="connsiteY18" fmla="*/ 199488 h 608133"/>
                <a:gd name="connsiteX19" fmla="*/ 295951 w 609050"/>
                <a:gd name="connsiteY19" fmla="*/ 199488 h 608133"/>
                <a:gd name="connsiteX20" fmla="*/ 304447 w 609050"/>
                <a:gd name="connsiteY20" fmla="*/ 0 h 608133"/>
                <a:gd name="connsiteX21" fmla="*/ 356849 w 609050"/>
                <a:gd name="connsiteY21" fmla="*/ 4482 h 608133"/>
                <a:gd name="connsiteX22" fmla="*/ 209517 w 609050"/>
                <a:gd name="connsiteY22" fmla="*/ 259187 h 608133"/>
                <a:gd name="connsiteX23" fmla="*/ 103590 w 609050"/>
                <a:gd name="connsiteY23" fmla="*/ 75862 h 608133"/>
                <a:gd name="connsiteX24" fmla="*/ 304447 w 609050"/>
                <a:gd name="connsiteY24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9050" h="608133">
                  <a:moveTo>
                    <a:pt x="18488" y="408715"/>
                  </a:moveTo>
                  <a:lnTo>
                    <a:pt x="313028" y="408715"/>
                  </a:lnTo>
                  <a:lnTo>
                    <a:pt x="206953" y="592115"/>
                  </a:lnTo>
                  <a:cubicBezTo>
                    <a:pt x="119736" y="562650"/>
                    <a:pt x="50254" y="494757"/>
                    <a:pt x="18488" y="408715"/>
                  </a:cubicBezTo>
                  <a:close/>
                  <a:moveTo>
                    <a:pt x="399533" y="348946"/>
                  </a:moveTo>
                  <a:lnTo>
                    <a:pt x="505460" y="532271"/>
                  </a:lnTo>
                  <a:cubicBezTo>
                    <a:pt x="451823" y="579446"/>
                    <a:pt x="381467" y="608133"/>
                    <a:pt x="304491" y="608133"/>
                  </a:cubicBezTo>
                  <a:cubicBezTo>
                    <a:pt x="286650" y="608133"/>
                    <a:pt x="269145" y="606564"/>
                    <a:pt x="252201" y="603539"/>
                  </a:cubicBezTo>
                  <a:close/>
                  <a:moveTo>
                    <a:pt x="390862" y="244298"/>
                  </a:moveTo>
                  <a:lnTo>
                    <a:pt x="603101" y="244298"/>
                  </a:lnTo>
                  <a:cubicBezTo>
                    <a:pt x="606917" y="263684"/>
                    <a:pt x="609050" y="283631"/>
                    <a:pt x="609050" y="304026"/>
                  </a:cubicBezTo>
                  <a:cubicBezTo>
                    <a:pt x="609050" y="378210"/>
                    <a:pt x="582338" y="446118"/>
                    <a:pt x="538004" y="498898"/>
                  </a:cubicBezTo>
                  <a:close/>
                  <a:moveTo>
                    <a:pt x="70934" y="109165"/>
                  </a:moveTo>
                  <a:lnTo>
                    <a:pt x="218188" y="363836"/>
                  </a:lnTo>
                  <a:lnTo>
                    <a:pt x="5949" y="363836"/>
                  </a:lnTo>
                  <a:cubicBezTo>
                    <a:pt x="2020" y="344453"/>
                    <a:pt x="0" y="324509"/>
                    <a:pt x="0" y="304006"/>
                  </a:cubicBezTo>
                  <a:cubicBezTo>
                    <a:pt x="0" y="229946"/>
                    <a:pt x="26712" y="162049"/>
                    <a:pt x="70934" y="109165"/>
                  </a:cubicBezTo>
                  <a:close/>
                  <a:moveTo>
                    <a:pt x="402112" y="16018"/>
                  </a:moveTo>
                  <a:cubicBezTo>
                    <a:pt x="489196" y="45494"/>
                    <a:pt x="558774" y="113413"/>
                    <a:pt x="590420" y="199488"/>
                  </a:cubicBezTo>
                  <a:lnTo>
                    <a:pt x="295951" y="199488"/>
                  </a:lnTo>
                  <a:close/>
                  <a:moveTo>
                    <a:pt x="304447" y="0"/>
                  </a:moveTo>
                  <a:cubicBezTo>
                    <a:pt x="322288" y="0"/>
                    <a:pt x="339793" y="1569"/>
                    <a:pt x="356849" y="4482"/>
                  </a:cubicBezTo>
                  <a:lnTo>
                    <a:pt x="209517" y="259187"/>
                  </a:lnTo>
                  <a:lnTo>
                    <a:pt x="103590" y="75862"/>
                  </a:lnTo>
                  <a:cubicBezTo>
                    <a:pt x="157227" y="28686"/>
                    <a:pt x="227583" y="0"/>
                    <a:pt x="304447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696595" y="1625600"/>
            <a:ext cx="10800000" cy="2194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仰泳指游泳时仰卧水面，背朝水底，因姿势形似仰卧得名，包括反蛙泳和反爬泳。（图25-2-5）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（一）身体姿势：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游仰泳时，身体要自然伸展，仰卧在水面，头和肩部稍高，腰部和腿部保持水平，身体纵轴在水平面上构成的迎角约为10°角，腰部和两腿均处在水面下。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（二）腿部动作：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在仰泳技术中，腿部动作是保持身体处于较好角度、水平姿势的因素之一；并且踢水动作不但可以控制身体的摆动，而且能产生一定的推进力。仰泳的腿部动作由下压动作和上踢动作组成。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四、仰泳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235" y="3752215"/>
            <a:ext cx="4876800" cy="2635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68120"/>
            <a:ext cx="12186285" cy="45281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5530" y="1685290"/>
            <a:ext cx="10135235" cy="4167505"/>
            <a:chOff x="1678" y="2654"/>
            <a:chExt cx="15961" cy="6563"/>
          </a:xfrm>
        </p:grpSpPr>
        <p:sp>
          <p:nvSpPr>
            <p:cNvPr id="11" name="文本框 10"/>
            <p:cNvSpPr txBox="1"/>
            <p:nvPr>
              <p:custDataLst>
                <p:tags r:id="rId2"/>
              </p:custDataLst>
            </p:nvPr>
          </p:nvSpPr>
          <p:spPr>
            <a:xfrm>
              <a:off x="2717" y="3425"/>
              <a:ext cx="14923" cy="17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动作要领：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仰泳手臂划水动作是产生推动身体前进的主要因素。一个完整的手臂动作分为入水、抱水、划水、出水和空中移臂等几个阶段。</a:t>
              </a:r>
              <a:endPara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3"/>
              </p:custDataLst>
            </p:nvPr>
          </p:nvSpPr>
          <p:spPr>
            <a:xfrm>
              <a:off x="2717" y="5699"/>
              <a:ext cx="14923" cy="35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两臂配合技术：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仰泳两臂的配合是“连接式”的，即当一臂划水结束时，另一臂已入水并开始划水；一臂处于划水的中部，另一臂正处于移臂的一半。在整个臂的动作过程中，两臂几乎都处在完全相反的位置。仰泳的呼吸相对来说比较简单，一般是两次划水、一次呼吸，即一臂移臂时开始吸气，然后做短暂的憋气，当另一臂移臂时进行呼气。在高速游进时也有一次划水、一次呼吸的技术，但是呼吸不能过于频繁，否则会引起呼吸不充分，造成动作紊乱。臂在划水过程中，腿的上踢、下压动作要避免身体的过分转动，以保持身体的平衡、协调为原则。</a:t>
              </a:r>
              <a:endPara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2717" y="2654"/>
              <a:ext cx="14923" cy="80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（三）手臂动作</a:t>
              </a:r>
              <a:endParaRPr lang="zh-CN" altLang="en-US" sz="1600" b="1" spc="1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5"/>
              </p:custDataLst>
            </p:nvPr>
          </p:nvSpPr>
          <p:spPr>
            <a:xfrm>
              <a:off x="2717" y="4974"/>
              <a:ext cx="14923" cy="80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marL="0" lvl="0"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1600" b="1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sym typeface="微软雅黑" panose="020B0503020204020204" charset="-122"/>
                </a:rPr>
                <a:t>（四）腿部动作、手臂动作与呼吸的配合</a:t>
              </a:r>
              <a:endParaRPr lang="zh-CN" altLang="en-US" sz="1600" b="1" spc="1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2" name="椭圆 41"/>
            <p:cNvSpPr/>
            <p:nvPr>
              <p:custDataLst>
                <p:tags r:id="rId6"/>
              </p:custDataLst>
            </p:nvPr>
          </p:nvSpPr>
          <p:spPr>
            <a:xfrm>
              <a:off x="1678" y="5110"/>
              <a:ext cx="820" cy="820"/>
            </a:xfrm>
            <a:prstGeom prst="ellipse">
              <a:avLst/>
            </a:prstGeom>
            <a:solidFill>
              <a:srgbClr val="00AD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A6CC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3" name="标签_00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1879" y="5293"/>
              <a:ext cx="418" cy="455"/>
            </a:xfrm>
            <a:custGeom>
              <a:avLst/>
              <a:gdLst>
                <a:gd name="T0" fmla="*/ 399 w 409"/>
                <a:gd name="T1" fmla="*/ 57 h 446"/>
                <a:gd name="T2" fmla="*/ 241 w 409"/>
                <a:gd name="T3" fmla="*/ 47 h 446"/>
                <a:gd name="T4" fmla="*/ 10 w 409"/>
                <a:gd name="T5" fmla="*/ 278 h 446"/>
                <a:gd name="T6" fmla="*/ 178 w 409"/>
                <a:gd name="T7" fmla="*/ 446 h 446"/>
                <a:gd name="T8" fmla="*/ 409 w 409"/>
                <a:gd name="T9" fmla="*/ 214 h 446"/>
                <a:gd name="T10" fmla="*/ 399 w 409"/>
                <a:gd name="T11" fmla="*/ 57 h 446"/>
                <a:gd name="T12" fmla="*/ 365 w 409"/>
                <a:gd name="T13" fmla="*/ 149 h 446"/>
                <a:gd name="T14" fmla="*/ 307 w 409"/>
                <a:gd name="T15" fmla="*/ 149 h 446"/>
                <a:gd name="T16" fmla="*/ 307 w 409"/>
                <a:gd name="T17" fmla="*/ 91 h 446"/>
                <a:gd name="T18" fmla="*/ 365 w 409"/>
                <a:gd name="T19" fmla="*/ 91 h 446"/>
                <a:gd name="T20" fmla="*/ 365 w 409"/>
                <a:gd name="T21" fmla="*/ 149 h 446"/>
                <a:gd name="T22" fmla="*/ 17 w 409"/>
                <a:gd name="T23" fmla="*/ 248 h 446"/>
                <a:gd name="T24" fmla="*/ 0 w 409"/>
                <a:gd name="T25" fmla="*/ 231 h 446"/>
                <a:gd name="T26" fmla="*/ 231 w 409"/>
                <a:gd name="T27" fmla="*/ 0 h 446"/>
                <a:gd name="T28" fmla="*/ 389 w 409"/>
                <a:gd name="T29" fmla="*/ 10 h 446"/>
                <a:gd name="T30" fmla="*/ 391 w 409"/>
                <a:gd name="T31" fmla="*/ 33 h 446"/>
                <a:gd name="T32" fmla="*/ 241 w 409"/>
                <a:gd name="T33" fmla="*/ 23 h 446"/>
                <a:gd name="T34" fmla="*/ 17 w 409"/>
                <a:gd name="T35" fmla="*/ 24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9" h="446">
                  <a:moveTo>
                    <a:pt x="399" y="57"/>
                  </a:moveTo>
                  <a:lnTo>
                    <a:pt x="241" y="47"/>
                  </a:lnTo>
                  <a:lnTo>
                    <a:pt x="10" y="278"/>
                  </a:lnTo>
                  <a:lnTo>
                    <a:pt x="178" y="446"/>
                  </a:lnTo>
                  <a:lnTo>
                    <a:pt x="409" y="214"/>
                  </a:lnTo>
                  <a:lnTo>
                    <a:pt x="399" y="57"/>
                  </a:lnTo>
                  <a:close/>
                  <a:moveTo>
                    <a:pt x="365" y="149"/>
                  </a:moveTo>
                  <a:cubicBezTo>
                    <a:pt x="349" y="165"/>
                    <a:pt x="323" y="165"/>
                    <a:pt x="307" y="149"/>
                  </a:cubicBezTo>
                  <a:cubicBezTo>
                    <a:pt x="291" y="133"/>
                    <a:pt x="291" y="107"/>
                    <a:pt x="307" y="91"/>
                  </a:cubicBezTo>
                  <a:cubicBezTo>
                    <a:pt x="323" y="75"/>
                    <a:pt x="349" y="75"/>
                    <a:pt x="365" y="91"/>
                  </a:cubicBezTo>
                  <a:cubicBezTo>
                    <a:pt x="381" y="107"/>
                    <a:pt x="381" y="133"/>
                    <a:pt x="365" y="149"/>
                  </a:cubicBezTo>
                  <a:close/>
                  <a:moveTo>
                    <a:pt x="17" y="248"/>
                  </a:moveTo>
                  <a:lnTo>
                    <a:pt x="0" y="231"/>
                  </a:lnTo>
                  <a:lnTo>
                    <a:pt x="231" y="0"/>
                  </a:lnTo>
                  <a:lnTo>
                    <a:pt x="389" y="10"/>
                  </a:lnTo>
                  <a:lnTo>
                    <a:pt x="391" y="33"/>
                  </a:lnTo>
                  <a:lnTo>
                    <a:pt x="241" y="23"/>
                  </a:lnTo>
                  <a:lnTo>
                    <a:pt x="17" y="24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</p:sp>
        <p:sp>
          <p:nvSpPr>
            <p:cNvPr id="44" name="椭圆 43"/>
            <p:cNvSpPr/>
            <p:nvPr>
              <p:custDataLst>
                <p:tags r:id="rId8"/>
              </p:custDataLst>
            </p:nvPr>
          </p:nvSpPr>
          <p:spPr>
            <a:xfrm>
              <a:off x="1678" y="2747"/>
              <a:ext cx="820" cy="820"/>
            </a:xfrm>
            <a:prstGeom prst="ellipse">
              <a:avLst/>
            </a:prstGeom>
            <a:solidFill>
              <a:srgbClr val="00AD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A6CC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5" name="朋友圈_00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1860" y="2929"/>
              <a:ext cx="456" cy="456"/>
            </a:xfrm>
            <a:custGeom>
              <a:avLst/>
              <a:gdLst>
                <a:gd name="connsiteX0" fmla="*/ 18488 w 609050"/>
                <a:gd name="connsiteY0" fmla="*/ 408715 h 608133"/>
                <a:gd name="connsiteX1" fmla="*/ 313028 w 609050"/>
                <a:gd name="connsiteY1" fmla="*/ 408715 h 608133"/>
                <a:gd name="connsiteX2" fmla="*/ 206953 w 609050"/>
                <a:gd name="connsiteY2" fmla="*/ 592115 h 608133"/>
                <a:gd name="connsiteX3" fmla="*/ 18488 w 609050"/>
                <a:gd name="connsiteY3" fmla="*/ 408715 h 608133"/>
                <a:gd name="connsiteX4" fmla="*/ 399533 w 609050"/>
                <a:gd name="connsiteY4" fmla="*/ 348946 h 608133"/>
                <a:gd name="connsiteX5" fmla="*/ 505460 w 609050"/>
                <a:gd name="connsiteY5" fmla="*/ 532271 h 608133"/>
                <a:gd name="connsiteX6" fmla="*/ 304491 w 609050"/>
                <a:gd name="connsiteY6" fmla="*/ 608133 h 608133"/>
                <a:gd name="connsiteX7" fmla="*/ 252201 w 609050"/>
                <a:gd name="connsiteY7" fmla="*/ 603539 h 608133"/>
                <a:gd name="connsiteX8" fmla="*/ 390862 w 609050"/>
                <a:gd name="connsiteY8" fmla="*/ 244298 h 608133"/>
                <a:gd name="connsiteX9" fmla="*/ 603101 w 609050"/>
                <a:gd name="connsiteY9" fmla="*/ 244298 h 608133"/>
                <a:gd name="connsiteX10" fmla="*/ 609050 w 609050"/>
                <a:gd name="connsiteY10" fmla="*/ 304026 h 608133"/>
                <a:gd name="connsiteX11" fmla="*/ 538004 w 609050"/>
                <a:gd name="connsiteY11" fmla="*/ 498898 h 608133"/>
                <a:gd name="connsiteX12" fmla="*/ 70934 w 609050"/>
                <a:gd name="connsiteY12" fmla="*/ 109165 h 608133"/>
                <a:gd name="connsiteX13" fmla="*/ 218188 w 609050"/>
                <a:gd name="connsiteY13" fmla="*/ 363836 h 608133"/>
                <a:gd name="connsiteX14" fmla="*/ 5949 w 609050"/>
                <a:gd name="connsiteY14" fmla="*/ 363836 h 608133"/>
                <a:gd name="connsiteX15" fmla="*/ 0 w 609050"/>
                <a:gd name="connsiteY15" fmla="*/ 304006 h 608133"/>
                <a:gd name="connsiteX16" fmla="*/ 70934 w 609050"/>
                <a:gd name="connsiteY16" fmla="*/ 109165 h 608133"/>
                <a:gd name="connsiteX17" fmla="*/ 402112 w 609050"/>
                <a:gd name="connsiteY17" fmla="*/ 16018 h 608133"/>
                <a:gd name="connsiteX18" fmla="*/ 590420 w 609050"/>
                <a:gd name="connsiteY18" fmla="*/ 199488 h 608133"/>
                <a:gd name="connsiteX19" fmla="*/ 295951 w 609050"/>
                <a:gd name="connsiteY19" fmla="*/ 199488 h 608133"/>
                <a:gd name="connsiteX20" fmla="*/ 304447 w 609050"/>
                <a:gd name="connsiteY20" fmla="*/ 0 h 608133"/>
                <a:gd name="connsiteX21" fmla="*/ 356849 w 609050"/>
                <a:gd name="connsiteY21" fmla="*/ 4482 h 608133"/>
                <a:gd name="connsiteX22" fmla="*/ 209517 w 609050"/>
                <a:gd name="connsiteY22" fmla="*/ 259187 h 608133"/>
                <a:gd name="connsiteX23" fmla="*/ 103590 w 609050"/>
                <a:gd name="connsiteY23" fmla="*/ 75862 h 608133"/>
                <a:gd name="connsiteX24" fmla="*/ 304447 w 609050"/>
                <a:gd name="connsiteY24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9050" h="608133">
                  <a:moveTo>
                    <a:pt x="18488" y="408715"/>
                  </a:moveTo>
                  <a:lnTo>
                    <a:pt x="313028" y="408715"/>
                  </a:lnTo>
                  <a:lnTo>
                    <a:pt x="206953" y="592115"/>
                  </a:lnTo>
                  <a:cubicBezTo>
                    <a:pt x="119736" y="562650"/>
                    <a:pt x="50254" y="494757"/>
                    <a:pt x="18488" y="408715"/>
                  </a:cubicBezTo>
                  <a:close/>
                  <a:moveTo>
                    <a:pt x="399533" y="348946"/>
                  </a:moveTo>
                  <a:lnTo>
                    <a:pt x="505460" y="532271"/>
                  </a:lnTo>
                  <a:cubicBezTo>
                    <a:pt x="451823" y="579446"/>
                    <a:pt x="381467" y="608133"/>
                    <a:pt x="304491" y="608133"/>
                  </a:cubicBezTo>
                  <a:cubicBezTo>
                    <a:pt x="286650" y="608133"/>
                    <a:pt x="269145" y="606564"/>
                    <a:pt x="252201" y="603539"/>
                  </a:cubicBezTo>
                  <a:close/>
                  <a:moveTo>
                    <a:pt x="390862" y="244298"/>
                  </a:moveTo>
                  <a:lnTo>
                    <a:pt x="603101" y="244298"/>
                  </a:lnTo>
                  <a:cubicBezTo>
                    <a:pt x="606917" y="263684"/>
                    <a:pt x="609050" y="283631"/>
                    <a:pt x="609050" y="304026"/>
                  </a:cubicBezTo>
                  <a:cubicBezTo>
                    <a:pt x="609050" y="378210"/>
                    <a:pt x="582338" y="446118"/>
                    <a:pt x="538004" y="498898"/>
                  </a:cubicBezTo>
                  <a:close/>
                  <a:moveTo>
                    <a:pt x="70934" y="109165"/>
                  </a:moveTo>
                  <a:lnTo>
                    <a:pt x="218188" y="363836"/>
                  </a:lnTo>
                  <a:lnTo>
                    <a:pt x="5949" y="363836"/>
                  </a:lnTo>
                  <a:cubicBezTo>
                    <a:pt x="2020" y="344453"/>
                    <a:pt x="0" y="324509"/>
                    <a:pt x="0" y="304006"/>
                  </a:cubicBezTo>
                  <a:cubicBezTo>
                    <a:pt x="0" y="229946"/>
                    <a:pt x="26712" y="162049"/>
                    <a:pt x="70934" y="109165"/>
                  </a:cubicBezTo>
                  <a:close/>
                  <a:moveTo>
                    <a:pt x="402112" y="16018"/>
                  </a:moveTo>
                  <a:cubicBezTo>
                    <a:pt x="489196" y="45494"/>
                    <a:pt x="558774" y="113413"/>
                    <a:pt x="590420" y="199488"/>
                  </a:cubicBezTo>
                  <a:lnTo>
                    <a:pt x="295951" y="199488"/>
                  </a:lnTo>
                  <a:close/>
                  <a:moveTo>
                    <a:pt x="304447" y="0"/>
                  </a:moveTo>
                  <a:cubicBezTo>
                    <a:pt x="322288" y="0"/>
                    <a:pt x="339793" y="1569"/>
                    <a:pt x="356849" y="4482"/>
                  </a:cubicBezTo>
                  <a:lnTo>
                    <a:pt x="209517" y="259187"/>
                  </a:lnTo>
                  <a:lnTo>
                    <a:pt x="103590" y="75862"/>
                  </a:lnTo>
                  <a:cubicBezTo>
                    <a:pt x="157227" y="28686"/>
                    <a:pt x="227583" y="0"/>
                    <a:pt x="304447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7175" name="圆角矩形 9"/>
          <p:cNvSpPr/>
          <p:nvPr/>
        </p:nvSpPr>
        <p:spPr>
          <a:xfrm>
            <a:off x="1005205" y="2233930"/>
            <a:ext cx="4668520" cy="3181350"/>
          </a:xfrm>
          <a:prstGeom prst="roundRect">
            <a:avLst>
              <a:gd name="adj" fmla="val 1278"/>
            </a:avLst>
          </a:prstGeom>
          <a:solidFill>
            <a:srgbClr val="FF8500">
              <a:alpha val="5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1282700" y="2626995"/>
            <a:ext cx="40925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60045" indent="-360045" algn="just" fontAlgn="auto">
              <a:lnSpc>
                <a:spcPct val="150000"/>
              </a:lnSpc>
              <a:spcBef>
                <a:spcPts val="500"/>
              </a:spcBef>
              <a:buFont typeface="Wingdings" panose="05000000000000000000" charset="0"/>
              <a:buChar char="p"/>
            </a:pPr>
            <a:r>
              <a:rPr lang="zh-CN" altLang="en-US" sz="1600" spc="2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蝶泳技术是在蛙泳技术动作基础上演变而来的。当蛙泳技术发展到第二阶段时，有些运动员采用两臂划水再提出水面经空中前摆入水的技术，从外形看，好像蝴蝶展翅飞舞，所以人们称它为“蝶泳”。</a:t>
            </a:r>
            <a:endParaRPr lang="zh-CN" altLang="en-US" sz="1600" spc="2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3090" y="104267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五、蝶泳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505" y="1827530"/>
            <a:ext cx="5105400" cy="427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3" name="矩形 18"/>
          <p:cNvSpPr/>
          <p:nvPr/>
        </p:nvSpPr>
        <p:spPr>
          <a:xfrm>
            <a:off x="721360" y="1565910"/>
            <a:ext cx="10748645" cy="4056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（一）腿部动作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蝶泳打水的腿部动作和自由泳一样，自由泳是交替打水，蝶泳是同时打水。同时打水的效果也就形成了腿部的海豚泳，蝶泳打水完全可以这样去理解。不过，蝶泳腿部动作要结合腰部力量配合进行。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（二）手臂动作</a:t>
            </a:r>
            <a:endParaRPr lang="zh-CN" altLang="en-US" sz="1600" b="1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蝶泳手臂的划臂动作是和自由泳一样的，自由泳是交替划水，蝶泳是同时划水，划水线路都一样。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（三）腿部动作、手臂动作和呼吸的配合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720090" indent="-360045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蝶泳配合练习也是以腿部为主，正常配合比例为2 ∶ 1 ∶ 1，即打水2 次，划水1 次，换气1 次。但在初级练习时，可以多打水，少划水，少换气。每次打水稳定后，再划水换气，保证每次动作都有完整的配合，避免手忙脚乱、顾脚不顾头。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-1" y="6216910"/>
            <a:ext cx="6480000" cy="18000"/>
          </a:xfrm>
          <a:prstGeom prst="rect">
            <a:avLst/>
          </a:prstGeom>
          <a:solidFill>
            <a:schemeClr val="accent2"/>
          </a:solidFill>
          <a:ln>
            <a:solidFill>
              <a:srgbClr val="FF9300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05905" y="6078220"/>
            <a:ext cx="1051560" cy="288290"/>
            <a:chOff x="10403" y="9844"/>
            <a:chExt cx="1656" cy="454"/>
          </a:xfrm>
        </p:grpSpPr>
        <p:sp>
          <p:nvSpPr>
            <p:cNvPr id="5" name="矩形 4"/>
            <p:cNvSpPr/>
            <p:nvPr/>
          </p:nvSpPr>
          <p:spPr>
            <a:xfrm>
              <a:off x="10403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012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605" y="9844"/>
              <a:ext cx="454" cy="4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游泳运动安全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2235" y="91503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一、游泳运动安全要点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407150" y="2385060"/>
            <a:ext cx="2289810" cy="3011805"/>
            <a:chOff x="12148" y="3822"/>
            <a:chExt cx="3606" cy="4743"/>
          </a:xfrm>
        </p:grpSpPr>
        <p:sp>
          <p:nvSpPr>
            <p:cNvPr id="26" name="矩形: 圆角 16"/>
            <p:cNvSpPr/>
            <p:nvPr>
              <p:custDataLst>
                <p:tags r:id="rId2"/>
              </p:custDataLst>
            </p:nvPr>
          </p:nvSpPr>
          <p:spPr>
            <a:xfrm>
              <a:off x="12148" y="4359"/>
              <a:ext cx="3607" cy="4206"/>
            </a:xfrm>
            <a:prstGeom prst="roundRect">
              <a:avLst>
                <a:gd name="adj" fmla="val 8595"/>
              </a:avLst>
            </a:prstGeom>
            <a:noFill/>
            <a:ln w="9525">
              <a:solidFill>
                <a:srgbClr val="5B9BD5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ea"/>
              </a:endParaRPr>
            </a:p>
          </p:txBody>
        </p:sp>
        <p:sp>
          <p:nvSpPr>
            <p:cNvPr id="27" name="矩形: 圆角 13"/>
            <p:cNvSpPr/>
            <p:nvPr>
              <p:custDataLst>
                <p:tags r:id="rId3"/>
              </p:custDataLst>
            </p:nvPr>
          </p:nvSpPr>
          <p:spPr>
            <a:xfrm>
              <a:off x="13450" y="3822"/>
              <a:ext cx="1003" cy="1003"/>
            </a:xfrm>
            <a:prstGeom prst="round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3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4"/>
              </p:custDataLst>
            </p:nvPr>
          </p:nvSpPr>
          <p:spPr>
            <a:xfrm>
              <a:off x="12332" y="5319"/>
              <a:ext cx="3239" cy="2627"/>
            </a:xfrm>
            <a:prstGeom prst="rect">
              <a:avLst/>
            </a:prstGeom>
            <a:noFill/>
          </p:spPr>
          <p:txBody>
            <a:bodyPr wrap="square" rtlCol="0">
              <a:normAutofit lnSpcReduction="200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150" normalizeH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在游泳中如果突然觉得身体不舒服，如眩晕、恶心、心慌、气短等，要立即上岸休息或呼救。</a:t>
              </a:r>
              <a:endParaRPr kumimoji="0" lang="en-US" altLang="zh-CN" sz="1600" b="0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80745" y="2385060"/>
            <a:ext cx="2289810" cy="3011805"/>
            <a:chOff x="3445" y="3822"/>
            <a:chExt cx="3606" cy="4743"/>
          </a:xfrm>
        </p:grpSpPr>
        <p:sp>
          <p:nvSpPr>
            <p:cNvPr id="8" name="矩形: 圆角 14"/>
            <p:cNvSpPr/>
            <p:nvPr>
              <p:custDataLst>
                <p:tags r:id="rId5"/>
              </p:custDataLst>
            </p:nvPr>
          </p:nvSpPr>
          <p:spPr>
            <a:xfrm>
              <a:off x="3445" y="4359"/>
              <a:ext cx="3607" cy="4206"/>
            </a:xfrm>
            <a:prstGeom prst="roundRect">
              <a:avLst>
                <a:gd name="adj" fmla="val 8595"/>
              </a:avLst>
            </a:prstGeom>
            <a:noFill/>
            <a:ln w="9525">
              <a:solidFill>
                <a:srgbClr val="ED7D3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ea"/>
              </a:endParaRPr>
            </a:p>
          </p:txBody>
        </p:sp>
        <p:sp>
          <p:nvSpPr>
            <p:cNvPr id="19" name="矩形: 圆角 11"/>
            <p:cNvSpPr/>
            <p:nvPr>
              <p:custDataLst>
                <p:tags r:id="rId6"/>
              </p:custDataLst>
            </p:nvPr>
          </p:nvSpPr>
          <p:spPr>
            <a:xfrm>
              <a:off x="4747" y="3822"/>
              <a:ext cx="1003" cy="1003"/>
            </a:xfrm>
            <a:prstGeom prst="round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7"/>
              </p:custDataLst>
            </p:nvPr>
          </p:nvSpPr>
          <p:spPr>
            <a:xfrm>
              <a:off x="3629" y="5319"/>
              <a:ext cx="3239" cy="2627"/>
            </a:xfrm>
            <a:prstGeom prst="rect">
              <a:avLst/>
            </a:prstGeom>
            <a:noFill/>
          </p:spPr>
          <p:txBody>
            <a:bodyPr wrap="square" rtlCol="0"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150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要做好下水前的准备，先活动活动身体，如水温太低应先在浅水处用水淋洗身体，待适应水温后再下水游泳。</a:t>
              </a:r>
              <a:endParaRPr kumimoji="0" lang="en-US" altLang="zh-CN" sz="1600" b="0" i="0" u="none" strike="noStrike" kern="1200" cap="none" spc="1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53155" y="2385060"/>
            <a:ext cx="2289810" cy="3011805"/>
            <a:chOff x="7811" y="3822"/>
            <a:chExt cx="3606" cy="4743"/>
          </a:xfrm>
        </p:grpSpPr>
        <p:sp>
          <p:nvSpPr>
            <p:cNvPr id="22" name="矩形: 圆角 15"/>
            <p:cNvSpPr/>
            <p:nvPr>
              <p:custDataLst>
                <p:tags r:id="rId8"/>
              </p:custDataLst>
            </p:nvPr>
          </p:nvSpPr>
          <p:spPr>
            <a:xfrm>
              <a:off x="7811" y="4359"/>
              <a:ext cx="3607" cy="4206"/>
            </a:xfrm>
            <a:prstGeom prst="roundRect">
              <a:avLst>
                <a:gd name="adj" fmla="val 8595"/>
              </a:avLst>
            </a:prstGeom>
            <a:noFill/>
            <a:ln w="9525">
              <a:solidFill>
                <a:srgbClr val="A5A5A5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ea"/>
              </a:endParaRPr>
            </a:p>
          </p:txBody>
        </p:sp>
        <p:sp>
          <p:nvSpPr>
            <p:cNvPr id="25" name="矩形: 圆角 12"/>
            <p:cNvSpPr/>
            <p:nvPr>
              <p:custDataLst>
                <p:tags r:id="rId9"/>
              </p:custDataLst>
            </p:nvPr>
          </p:nvSpPr>
          <p:spPr>
            <a:xfrm>
              <a:off x="9113" y="3822"/>
              <a:ext cx="1003" cy="1003"/>
            </a:xfrm>
            <a:prstGeom prst="round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2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0"/>
              </p:custDataLst>
            </p:nvPr>
          </p:nvSpPr>
          <p:spPr>
            <a:xfrm>
              <a:off x="7995" y="5319"/>
              <a:ext cx="3239" cy="2627"/>
            </a:xfrm>
            <a:prstGeom prst="rect">
              <a:avLst/>
            </a:prstGeom>
            <a:noFill/>
          </p:spPr>
          <p:txBody>
            <a:bodyPr wrap="square" rtlCol="0">
              <a:normAutofit lnSpcReduction="200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150" normalizeH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要清楚自己的身体健康状况，平时四肢就容易抽筋者不宜参加游泳或不要到深水区游泳。</a:t>
              </a:r>
              <a:endParaRPr kumimoji="0" lang="en-US" altLang="zh-CN" sz="1600" b="0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10650" y="2385060"/>
            <a:ext cx="2289810" cy="3011805"/>
            <a:chOff x="12148" y="3822"/>
            <a:chExt cx="3606" cy="4743"/>
          </a:xfrm>
        </p:grpSpPr>
        <p:sp>
          <p:nvSpPr>
            <p:cNvPr id="5" name="矩形: 圆角 16"/>
            <p:cNvSpPr/>
            <p:nvPr>
              <p:custDataLst>
                <p:tags r:id="rId11"/>
              </p:custDataLst>
            </p:nvPr>
          </p:nvSpPr>
          <p:spPr>
            <a:xfrm>
              <a:off x="12148" y="4359"/>
              <a:ext cx="3607" cy="4206"/>
            </a:xfrm>
            <a:prstGeom prst="roundRect">
              <a:avLst>
                <a:gd name="adj" fmla="val 8595"/>
              </a:avLst>
            </a:prstGeom>
            <a:noFill/>
            <a:ln w="9525">
              <a:solidFill>
                <a:schemeClr val="accent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ea"/>
              </a:endParaRPr>
            </a:p>
          </p:txBody>
        </p:sp>
        <p:sp>
          <p:nvSpPr>
            <p:cNvPr id="7" name="矩形: 圆角 13"/>
            <p:cNvSpPr/>
            <p:nvPr>
              <p:custDataLst>
                <p:tags r:id="rId12"/>
              </p:custDataLst>
            </p:nvPr>
          </p:nvSpPr>
          <p:spPr>
            <a:xfrm>
              <a:off x="13450" y="3822"/>
              <a:ext cx="1003" cy="100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4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3"/>
              </p:custDataLst>
            </p:nvPr>
          </p:nvSpPr>
          <p:spPr>
            <a:xfrm>
              <a:off x="12332" y="5319"/>
              <a:ext cx="3239" cy="2627"/>
            </a:xfrm>
            <a:prstGeom prst="rect">
              <a:avLst/>
            </a:prstGeom>
            <a:noFill/>
          </p:spPr>
          <p:txBody>
            <a:bodyPr wrap="square" rtlCol="0">
              <a:normAutofit lnSpcReduction="200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150" normalizeH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患有心脏病、高血压、皮肤病、传染病、中耳炎和精神病的患者不宜进行游泳锻炼。</a:t>
              </a:r>
              <a:endParaRPr kumimoji="0" lang="en-US" altLang="zh-CN" sz="1600" b="0" i="0" u="none" strike="noStrike" kern="1200" cap="none" spc="150" normalizeH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6677660" y="2166620"/>
            <a:ext cx="1976755" cy="415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0070" y="2377440"/>
            <a:ext cx="1536065" cy="3782060"/>
          </a:xfrm>
          <a:prstGeom prst="rect">
            <a:avLst/>
          </a:prstGeom>
          <a:solidFill>
            <a:srgbClr val="29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5" t="75250" r="-251"/>
          <a:stretch>
            <a:fillRect/>
          </a:stretch>
        </p:blipFill>
        <p:spPr>
          <a:xfrm>
            <a:off x="-3810" y="-20955"/>
            <a:ext cx="12199620" cy="1697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7660" y="2166620"/>
            <a:ext cx="1977390" cy="4231640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pic>
        <p:nvPicPr>
          <p:cNvPr id="3075" name="图片 3" descr="4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43" t="8764" r="19349" b="6662"/>
          <a:stretch>
            <a:fillRect/>
          </a:stretch>
        </p:blipFill>
        <p:spPr>
          <a:xfrm>
            <a:off x="2253615" y="1786890"/>
            <a:ext cx="2708910" cy="4750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4"/>
          <p:cNvSpPr txBox="1"/>
          <p:nvPr/>
        </p:nvSpPr>
        <p:spPr>
          <a:xfrm>
            <a:off x="7297420" y="2564130"/>
            <a:ext cx="675005" cy="35953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32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新兴体育发展篇</a:t>
            </a:r>
            <a:endParaRPr lang="zh-CN" altLang="en-US" sz="3200" b="1" spc="5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游泳运动安全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2235" y="105727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二、游泳运动水上救护及心肺复苏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2"/>
            </p:custDataLst>
          </p:nvPr>
        </p:nvCxnSpPr>
        <p:spPr>
          <a:xfrm flipH="1">
            <a:off x="618052" y="4102248"/>
            <a:ext cx="11112130" cy="0"/>
          </a:xfrm>
          <a:prstGeom prst="straightConnector1">
            <a:avLst/>
          </a:prstGeom>
          <a:ln w="28575">
            <a:solidFill>
              <a:sysClr val="window" lastClr="FFFFFF">
                <a:lumMod val="50000"/>
              </a:sysClr>
            </a:solidFill>
            <a:headEnd type="arrow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24" name="Straight Arrow Connector 5"/>
          <p:cNvCxnSpPr/>
          <p:nvPr>
            <p:custDataLst>
              <p:tags r:id="rId3"/>
            </p:custDataLst>
          </p:nvPr>
        </p:nvCxnSpPr>
        <p:spPr>
          <a:xfrm flipV="1">
            <a:off x="6126823" y="1988222"/>
            <a:ext cx="0" cy="4072618"/>
          </a:xfrm>
          <a:prstGeom prst="straightConnector1">
            <a:avLst/>
          </a:prstGeom>
          <a:ln w="28575">
            <a:solidFill>
              <a:sysClr val="window" lastClr="FFFFFF">
                <a:lumMod val="50000"/>
              </a:sysClr>
            </a:solidFill>
            <a:headEnd type="none" w="med" len="med"/>
            <a:tailEnd type="triangl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grpSp>
        <p:nvGrpSpPr>
          <p:cNvPr id="18" name="组合 17"/>
          <p:cNvGrpSpPr/>
          <p:nvPr/>
        </p:nvGrpSpPr>
        <p:grpSpPr>
          <a:xfrm>
            <a:off x="704850" y="2242820"/>
            <a:ext cx="5293360" cy="1591310"/>
            <a:chOff x="1110" y="3532"/>
            <a:chExt cx="8336" cy="2506"/>
          </a:xfrm>
        </p:grpSpPr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>
              <a:off x="1110" y="3532"/>
              <a:ext cx="8336" cy="2506"/>
            </a:xfrm>
            <a:prstGeom prst="rect">
              <a:avLst/>
            </a:prstGeom>
            <a:solidFill>
              <a:srgbClr val="3498DB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>
              <p:custDataLst>
                <p:tags r:id="rId5"/>
              </p:custDataLst>
            </p:nvPr>
          </p:nvSpPr>
          <p:spPr>
            <a:xfrm>
              <a:off x="1545" y="4399"/>
              <a:ext cx="7531" cy="1362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600" spc="15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游泳者呛水后应立即踩水，头出水面，调整好呼吸动作即可防止继续呛水。</a:t>
              </a:r>
              <a:endParaRPr lang="zh-CN" altLang="en-US" sz="1600" spc="15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34" y="3772"/>
              <a:ext cx="7111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/>
              <a:r>
                <a:rPr lang="zh-CN" altLang="en-US" sz="1600" b="1" spc="10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 呛水</a:t>
              </a:r>
              <a:endParaRPr lang="zh-CN" altLang="en-US" sz="1600" b="1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59830" y="2242820"/>
            <a:ext cx="5293360" cy="1591310"/>
            <a:chOff x="9858" y="3532"/>
            <a:chExt cx="8336" cy="2506"/>
          </a:xfrm>
        </p:grpSpPr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9858" y="3532"/>
              <a:ext cx="8336" cy="2506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>
              <p:custDataLst>
                <p:tags r:id="rId7"/>
              </p:custDataLst>
            </p:nvPr>
          </p:nvSpPr>
          <p:spPr>
            <a:xfrm>
              <a:off x="10368" y="4377"/>
              <a:ext cx="7531" cy="1362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600" spc="150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游泳者腿部抽筋后应立即用手划水，用力将脚掌勾起并反复蹬直腿（脚掌始终勾起）。</a:t>
              </a:r>
              <a:endParaRPr lang="zh-CN" altLang="en-US" sz="1600" spc="15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356" y="3766"/>
              <a:ext cx="7111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/>
              <a:r>
                <a:rPr lang="zh-CN" altLang="en-US" sz="1600" b="1" spc="100">
                  <a:solidFill>
                    <a:schemeClr val="bg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 腿部抽筋</a:t>
              </a:r>
              <a:endParaRPr lang="zh-CN" altLang="en-US" sz="1600" b="1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5805" y="4412615"/>
            <a:ext cx="5293360" cy="1582420"/>
            <a:chOff x="1143" y="6949"/>
            <a:chExt cx="8336" cy="2492"/>
          </a:xfrm>
        </p:grpSpPr>
        <p:sp>
          <p:nvSpPr>
            <p:cNvPr id="13" name="矩形 12"/>
            <p:cNvSpPr/>
            <p:nvPr>
              <p:custDataLst>
                <p:tags r:id="rId8"/>
              </p:custDataLst>
            </p:nvPr>
          </p:nvSpPr>
          <p:spPr>
            <a:xfrm>
              <a:off x="1143" y="6949"/>
              <a:ext cx="8336" cy="2492"/>
            </a:xfrm>
            <a:prstGeom prst="rect">
              <a:avLst/>
            </a:prstGeom>
            <a:solidFill>
              <a:srgbClr val="3498DB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>
              <p:custDataLst>
                <p:tags r:id="rId9"/>
              </p:custDataLst>
            </p:nvPr>
          </p:nvSpPr>
          <p:spPr>
            <a:xfrm>
              <a:off x="1545" y="7731"/>
              <a:ext cx="7531" cy="1362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600" spc="15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游泳者腹部抽筋后应立即用手划水，身体反复向后弯腰。</a:t>
              </a:r>
              <a:endPara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98" y="7167"/>
              <a:ext cx="7111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/>
              <a:r>
                <a:rPr lang="zh-CN" altLang="en-US" sz="1600" b="1" spc="10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 腹部抽筋</a:t>
              </a:r>
              <a:endParaRPr lang="zh-CN" altLang="en-US" sz="1600" b="1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59830" y="4412615"/>
            <a:ext cx="5293360" cy="1591310"/>
            <a:chOff x="9858" y="6949"/>
            <a:chExt cx="8336" cy="2506"/>
          </a:xfrm>
        </p:grpSpPr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9858" y="6949"/>
              <a:ext cx="8336" cy="2506"/>
            </a:xfrm>
            <a:prstGeom prst="rect">
              <a:avLst/>
            </a:prstGeom>
            <a:solidFill>
              <a:srgbClr val="3498DB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>
              <p:custDataLst>
                <p:tags r:id="rId11"/>
              </p:custDataLst>
            </p:nvPr>
          </p:nvSpPr>
          <p:spPr>
            <a:xfrm>
              <a:off x="10368" y="7731"/>
              <a:ext cx="7531" cy="1362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rgbClr val="000000">
                      <a:lumMod val="65000"/>
                      <a:lumOff val="35000"/>
                    </a:srgbClr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当游泳者耳朵进水可在水中站立，用吸引法，即头偏向有水的一侧，用手掌紧压同侧耳朵的耳孔外部，屏住呼吸，然后迅速拉开手掌，水就吸出来了。</a:t>
              </a:r>
              <a:endPara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356" y="7157"/>
              <a:ext cx="7111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/>
              <a:r>
                <a:rPr lang="zh-CN" altLang="en-US" sz="1600" b="1" spc="10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4. 耳朵进水</a:t>
              </a:r>
              <a:endParaRPr lang="zh-CN" altLang="en-US" sz="1600" b="1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05485" y="1701800"/>
            <a:ext cx="34213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（一）游泳时易发生的问题及自救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游泳运动安全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17110" y="1036320"/>
            <a:ext cx="25577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（二）游泳救护中的他救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245235" y="5556885"/>
            <a:ext cx="9582150" cy="657860"/>
            <a:chOff x="1961" y="8751"/>
            <a:chExt cx="15090" cy="1036"/>
          </a:xfrm>
        </p:grpSpPr>
        <p:sp>
          <p:nvSpPr>
            <p:cNvPr id="26" name="矩形 25"/>
            <p:cNvSpPr/>
            <p:nvPr>
              <p:custDataLst>
                <p:tags r:id="rId2"/>
              </p:custDataLst>
            </p:nvPr>
          </p:nvSpPr>
          <p:spPr>
            <a:xfrm>
              <a:off x="4895" y="8764"/>
              <a:ext cx="12157" cy="1011"/>
            </a:xfrm>
            <a:prstGeom prst="rect">
              <a:avLst/>
            </a:prstGeom>
            <a:solidFill>
              <a:srgbClr val="4472C4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 Placeholder 17"/>
            <p:cNvSpPr txBox="1"/>
            <p:nvPr>
              <p:custDataLst>
                <p:tags r:id="rId3"/>
              </p:custDataLst>
            </p:nvPr>
          </p:nvSpPr>
          <p:spPr>
            <a:xfrm>
              <a:off x="1961" y="8920"/>
              <a:ext cx="2601" cy="725"/>
            </a:xfrm>
            <a:prstGeom prst="rect">
              <a:avLst/>
            </a:prstGeom>
            <a:noFill/>
          </p:spPr>
          <p:txBody>
            <a:bodyPr wrap="square" rtlCol="0" anchor="b" anchorCtr="0"/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4000" b="1" spc="15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150" normalizeH="0" noProof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5. 疲乏式</a:t>
              </a:r>
              <a:endParaRPr kumimoji="0" lang="zh-CN" altLang="en-US" sz="1800" b="1" i="0" u="none" strike="noStrike" kern="1200" cap="none" spc="150" normalizeH="0" noProof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10" name="TextBox 48"/>
            <p:cNvSpPr txBox="1"/>
            <p:nvPr>
              <p:custDataLst>
                <p:tags r:id="rId4"/>
              </p:custDataLst>
            </p:nvPr>
          </p:nvSpPr>
          <p:spPr>
            <a:xfrm>
              <a:off x="5319" y="8751"/>
              <a:ext cx="11160" cy="103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900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R="0" lvl="0" indent="0" algn="just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</a:rPr>
                <a:t>当游泳者因体力丧失无法独立游回岸边（毫无慌乱意识）而请求救援时，救护者用语言及肢体动作使其镇定、放松，教导其成俯泳或仰泳姿势。</a:t>
              </a:r>
              <a:endParaRPr lang="zh-CN" altLang="en-US" sz="160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2" name="直接连接符 21"/>
            <p:cNvCxnSpPr/>
            <p:nvPr>
              <p:custDataLst>
                <p:tags r:id="rId5"/>
              </p:custDataLst>
            </p:nvPr>
          </p:nvCxnSpPr>
          <p:spPr>
            <a:xfrm>
              <a:off x="4895" y="8759"/>
              <a:ext cx="0" cy="1018"/>
            </a:xfrm>
            <a:prstGeom prst="line">
              <a:avLst/>
            </a:prstGeom>
            <a:ln w="38100">
              <a:solidFill>
                <a:srgbClr val="4472C4"/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245235" y="4624705"/>
            <a:ext cx="9582150" cy="657860"/>
            <a:chOff x="1961" y="7283"/>
            <a:chExt cx="15090" cy="1036"/>
          </a:xfrm>
        </p:grpSpPr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>
              <a:off x="4895" y="7296"/>
              <a:ext cx="12157" cy="1011"/>
            </a:xfrm>
            <a:prstGeom prst="rect">
              <a:avLst/>
            </a:prstGeom>
            <a:solidFill>
              <a:srgbClr val="FFC000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 Placeholder 17"/>
            <p:cNvSpPr txBox="1"/>
            <p:nvPr>
              <p:custDataLst>
                <p:tags r:id="rId7"/>
              </p:custDataLst>
            </p:nvPr>
          </p:nvSpPr>
          <p:spPr>
            <a:xfrm>
              <a:off x="1961" y="7452"/>
              <a:ext cx="2601" cy="725"/>
            </a:xfrm>
            <a:prstGeom prst="rect">
              <a:avLst/>
            </a:prstGeom>
            <a:noFill/>
          </p:spPr>
          <p:txBody>
            <a:bodyPr wrap="square" rtlCol="0" anchor="b" anchorCtr="0"/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000" b="1" spc="15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150" normalizeH="0" noProof="0" smtClean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4. 托腋法</a:t>
              </a:r>
              <a:endParaRPr kumimoji="0" lang="zh-CN" altLang="en-US" sz="1800" b="1" i="0" u="none" strike="noStrike" kern="1200" cap="none" spc="150" normalizeH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18" name="TextBox 48"/>
            <p:cNvSpPr txBox="1"/>
            <p:nvPr>
              <p:custDataLst>
                <p:tags r:id="rId8"/>
              </p:custDataLst>
            </p:nvPr>
          </p:nvSpPr>
          <p:spPr>
            <a:xfrm>
              <a:off x="5319" y="7283"/>
              <a:ext cx="11160" cy="103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900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just">
                <a:defRPr/>
              </a:pPr>
              <a:r>
                <a:rPr lang="zh-CN" altLang="en-US" sz="160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</a:rPr>
                <a:t>救护者以单手或双手（掌心向内、虎口向上）由腋下托住溺水者，直接将其拖带至岸边。</a:t>
              </a:r>
              <a:endParaRPr lang="zh-CN" altLang="en-US" sz="160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2" name="直接连接符 41"/>
            <p:cNvCxnSpPr/>
            <p:nvPr>
              <p:custDataLst>
                <p:tags r:id="rId9"/>
              </p:custDataLst>
            </p:nvPr>
          </p:nvCxnSpPr>
          <p:spPr>
            <a:xfrm>
              <a:off x="4895" y="7292"/>
              <a:ext cx="0" cy="101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1245235" y="3693160"/>
            <a:ext cx="9582150" cy="657860"/>
            <a:chOff x="1961" y="5816"/>
            <a:chExt cx="15090" cy="1036"/>
          </a:xfrm>
        </p:grpSpPr>
        <p:sp>
          <p:nvSpPr>
            <p:cNvPr id="19" name="矩形 18"/>
            <p:cNvSpPr/>
            <p:nvPr>
              <p:custDataLst>
                <p:tags r:id="rId10"/>
              </p:custDataLst>
            </p:nvPr>
          </p:nvSpPr>
          <p:spPr>
            <a:xfrm>
              <a:off x="4895" y="5829"/>
              <a:ext cx="12157" cy="1011"/>
            </a:xfrm>
            <a:prstGeom prst="rect">
              <a:avLst/>
            </a:prstGeom>
            <a:solidFill>
              <a:srgbClr val="70AD47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 Placeholder 17"/>
            <p:cNvSpPr txBox="1"/>
            <p:nvPr>
              <p:custDataLst>
                <p:tags r:id="rId11"/>
              </p:custDataLst>
            </p:nvPr>
          </p:nvSpPr>
          <p:spPr>
            <a:xfrm>
              <a:off x="1961" y="5985"/>
              <a:ext cx="2601" cy="725"/>
            </a:xfrm>
            <a:prstGeom prst="rect">
              <a:avLst/>
            </a:prstGeom>
            <a:noFill/>
          </p:spPr>
          <p:txBody>
            <a:bodyPr wrap="square" rtlCol="0" anchor="b" anchorCtr="0"/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000" b="1" spc="15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150" normalizeH="0" noProof="0" smtClean="0">
                  <a:ln>
                    <a:noFill/>
                  </a:ln>
                  <a:solidFill>
                    <a:srgbClr val="70AD47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3. 抓腕式</a:t>
              </a:r>
              <a:endParaRPr kumimoji="0" lang="zh-CN" altLang="en-US" sz="1800" b="1" i="0" u="none" strike="noStrike" kern="1200" cap="none" spc="150" normalizeH="0" noProof="0" smtClean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1" name="TextBox 48"/>
            <p:cNvSpPr txBox="1"/>
            <p:nvPr>
              <p:custDataLst>
                <p:tags r:id="rId12"/>
              </p:custDataLst>
            </p:nvPr>
          </p:nvSpPr>
          <p:spPr>
            <a:xfrm>
              <a:off x="5319" y="5816"/>
              <a:ext cx="11160" cy="103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900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R="0" lvl="0" indent="0" algn="just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</a:rPr>
                <a:t>抓腕带人，适合近距离使用。当溺水者已丧失意识时，救援者在正面接近，抓住溺水者手腕之后，直接将其拖带至岸边。</a:t>
              </a:r>
              <a:endParaRPr lang="zh-CN" altLang="en-US" sz="160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3" name="直接连接符 42"/>
            <p:cNvCxnSpPr/>
            <p:nvPr>
              <p:custDataLst>
                <p:tags r:id="rId13"/>
              </p:custDataLst>
            </p:nvPr>
          </p:nvCxnSpPr>
          <p:spPr>
            <a:xfrm>
              <a:off x="4895" y="5825"/>
              <a:ext cx="0" cy="1018"/>
            </a:xfrm>
            <a:prstGeom prst="line">
              <a:avLst/>
            </a:prstGeom>
            <a:ln w="38100">
              <a:solidFill>
                <a:srgbClr val="70AD47">
                  <a:lumMod val="60000"/>
                  <a:lumOff val="40000"/>
                </a:srgb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1245235" y="2761615"/>
            <a:ext cx="9582150" cy="657860"/>
            <a:chOff x="1961" y="4349"/>
            <a:chExt cx="15090" cy="1036"/>
          </a:xfrm>
        </p:grpSpPr>
        <p:sp>
          <p:nvSpPr>
            <p:cNvPr id="23" name="矩形 22"/>
            <p:cNvSpPr/>
            <p:nvPr>
              <p:custDataLst>
                <p:tags r:id="rId14"/>
              </p:custDataLst>
            </p:nvPr>
          </p:nvSpPr>
          <p:spPr>
            <a:xfrm>
              <a:off x="4895" y="4362"/>
              <a:ext cx="12157" cy="1011"/>
            </a:xfrm>
            <a:prstGeom prst="rect">
              <a:avLst/>
            </a:prstGeom>
            <a:solidFill>
              <a:srgbClr val="ED7D31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 Placeholder 17"/>
            <p:cNvSpPr txBox="1"/>
            <p:nvPr>
              <p:custDataLst>
                <p:tags r:id="rId15"/>
              </p:custDataLst>
            </p:nvPr>
          </p:nvSpPr>
          <p:spPr>
            <a:xfrm>
              <a:off x="1961" y="4518"/>
              <a:ext cx="2601" cy="725"/>
            </a:xfrm>
            <a:prstGeom prst="rect">
              <a:avLst/>
            </a:prstGeom>
            <a:noFill/>
          </p:spPr>
          <p:txBody>
            <a:bodyPr wrap="square" rtlCol="0" anchor="b" anchorCtr="0"/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000" b="1" spc="15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150" normalizeH="0" noProof="0" smtClean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2. 抱胸式</a:t>
              </a:r>
              <a:endParaRPr kumimoji="0" lang="zh-CN" altLang="en-US" sz="1800" b="1" i="0" u="none" strike="noStrike" kern="1200" cap="none" spc="150" normalizeH="0" noProof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8" name="TextBox 48"/>
            <p:cNvSpPr txBox="1"/>
            <p:nvPr>
              <p:custDataLst>
                <p:tags r:id="rId16"/>
              </p:custDataLst>
            </p:nvPr>
          </p:nvSpPr>
          <p:spPr>
            <a:xfrm>
              <a:off x="5319" y="4349"/>
              <a:ext cx="11160" cy="103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just">
                <a:defRPr/>
              </a:pPr>
              <a:r>
                <a:rPr lang="zh-CN" altLang="en-US" sz="140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</a:rPr>
                <a:t>可分为上抱法和下抱法。</a:t>
              </a:r>
              <a:endParaRPr lang="zh-CN" altLang="en-US" sz="140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4" name="直接连接符 43"/>
            <p:cNvCxnSpPr/>
            <p:nvPr>
              <p:custDataLst>
                <p:tags r:id="rId17"/>
              </p:custDataLst>
            </p:nvPr>
          </p:nvCxnSpPr>
          <p:spPr>
            <a:xfrm>
              <a:off x="4895" y="4357"/>
              <a:ext cx="0" cy="1018"/>
            </a:xfrm>
            <a:prstGeom prst="line">
              <a:avLst/>
            </a:prstGeom>
            <a:ln w="38100">
              <a:solidFill>
                <a:srgbClr val="ED7D31"/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256030" y="1830070"/>
            <a:ext cx="9571355" cy="657860"/>
            <a:chOff x="1978" y="2882"/>
            <a:chExt cx="15073" cy="1036"/>
          </a:xfrm>
        </p:grpSpPr>
        <p:sp>
          <p:nvSpPr>
            <p:cNvPr id="29" name="矩形 28"/>
            <p:cNvSpPr/>
            <p:nvPr>
              <p:custDataLst>
                <p:tags r:id="rId18"/>
              </p:custDataLst>
            </p:nvPr>
          </p:nvSpPr>
          <p:spPr>
            <a:xfrm>
              <a:off x="4895" y="2895"/>
              <a:ext cx="12157" cy="1011"/>
            </a:xfrm>
            <a:prstGeom prst="rect">
              <a:avLst/>
            </a:prstGeom>
            <a:solidFill>
              <a:srgbClr val="5B9BD5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 Placeholder 17"/>
            <p:cNvSpPr txBox="1"/>
            <p:nvPr>
              <p:custDataLst>
                <p:tags r:id="rId19"/>
              </p:custDataLst>
            </p:nvPr>
          </p:nvSpPr>
          <p:spPr>
            <a:xfrm>
              <a:off x="1978" y="3051"/>
              <a:ext cx="2601" cy="725"/>
            </a:xfrm>
            <a:prstGeom prst="rect">
              <a:avLst/>
            </a:prstGeom>
            <a:noFill/>
          </p:spPr>
          <p:txBody>
            <a:bodyPr wrap="square" rtlCol="0" anchor="b" anchorCtr="0"/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000" b="1" spc="15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150" normalizeH="0" noProof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1. 抓衣式</a:t>
              </a:r>
              <a:endParaRPr kumimoji="0" lang="zh-CN" altLang="en-US" sz="1800" b="1" i="0" u="none" strike="noStrike" kern="1200" cap="none" spc="150" normalizeH="0" noProof="0" smtClean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31" name="TextBox 48"/>
            <p:cNvSpPr txBox="1"/>
            <p:nvPr>
              <p:custDataLst>
                <p:tags r:id="rId20"/>
              </p:custDataLst>
            </p:nvPr>
          </p:nvSpPr>
          <p:spPr>
            <a:xfrm>
              <a:off x="5319" y="2882"/>
              <a:ext cx="11160" cy="103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900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50">
                  <a:solidFill>
                    <a:sysClr val="window" lastClr="FFFFFF">
                      <a:lumMod val="65000"/>
                    </a:sys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150" normalizeH="0" noProof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</a:rPr>
                <a:t>当溺水者溺水时救护者让溺水者成仰漂，然后抓住溺水者的衣领或肩部衣服用侧泳拖带上岸</a:t>
              </a:r>
              <a:endParaRPr kumimoji="0" lang="zh-CN" altLang="en-US" sz="1600" b="0" i="0" u="none" strike="noStrike" kern="1200" cap="none" spc="150" normalizeH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</a:endParaRPr>
            </a:p>
          </p:txBody>
        </p:sp>
        <p:cxnSp>
          <p:nvCxnSpPr>
            <p:cNvPr id="45" name="直接连接符 44"/>
            <p:cNvCxnSpPr/>
            <p:nvPr>
              <p:custDataLst>
                <p:tags r:id="rId21"/>
              </p:custDataLst>
            </p:nvPr>
          </p:nvCxnSpPr>
          <p:spPr>
            <a:xfrm>
              <a:off x="4895" y="2890"/>
              <a:ext cx="0" cy="1018"/>
            </a:xfrm>
            <a:prstGeom prst="line">
              <a:avLst/>
            </a:prstGeom>
            <a:ln w="38100">
              <a:solidFill>
                <a:srgbClr val="5B9BD5"/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游泳运动安全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17110" y="1036320"/>
            <a:ext cx="16941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1600" b="1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（三）心肺复苏</a:t>
            </a:r>
            <a:endParaRPr lang="zh-CN" altLang="en-US" sz="1600" b="1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2"/>
            </p:custDataLst>
          </p:nvPr>
        </p:nvSpPr>
        <p:spPr>
          <a:xfrm>
            <a:off x="932180" y="1869440"/>
            <a:ext cx="6424295" cy="63119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当发生溺水情况时，可按以下步骤对溺水者进行急救：</a:t>
            </a:r>
            <a:endParaRPr kumimoji="0" lang="zh-CN" altLang="en-US" sz="14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Arc 39"/>
          <p:cNvSpPr/>
          <p:nvPr>
            <p:custDataLst>
              <p:tags r:id="rId3"/>
            </p:custDataLst>
          </p:nvPr>
        </p:nvSpPr>
        <p:spPr>
          <a:xfrm>
            <a:off x="6227543" y="3165557"/>
            <a:ext cx="1600318" cy="1587179"/>
          </a:xfrm>
          <a:prstGeom prst="arc">
            <a:avLst>
              <a:gd name="adj1" fmla="val 16200000"/>
              <a:gd name="adj2" fmla="val 5599041"/>
            </a:avLst>
          </a:prstGeom>
          <a:solidFill>
            <a:sysClr val="window" lastClr="FFFFFF"/>
          </a:solidFill>
          <a:ln w="38100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Straight Connector 40"/>
          <p:cNvCxnSpPr/>
          <p:nvPr>
            <p:custDataLst>
              <p:tags r:id="rId4"/>
            </p:custDataLst>
          </p:nvPr>
        </p:nvCxnSpPr>
        <p:spPr>
          <a:xfrm>
            <a:off x="975678" y="4752736"/>
            <a:ext cx="6064762" cy="0"/>
          </a:xfrm>
          <a:prstGeom prst="line">
            <a:avLst/>
          </a:prstGeom>
          <a:ln w="38100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7" name="Straight Connector 44"/>
          <p:cNvCxnSpPr/>
          <p:nvPr>
            <p:custDataLst>
              <p:tags r:id="rId5"/>
            </p:custDataLst>
          </p:nvPr>
        </p:nvCxnSpPr>
        <p:spPr>
          <a:xfrm>
            <a:off x="1042353" y="3161308"/>
            <a:ext cx="5992753" cy="1"/>
          </a:xfrm>
          <a:prstGeom prst="line">
            <a:avLst/>
          </a:prstGeom>
          <a:ln w="38100">
            <a:solidFill>
              <a:sysClr val="window" lastClr="FFFFFF">
                <a:lumMod val="75000"/>
              </a:sysClr>
            </a:solidFill>
            <a:headEnd type="diamon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1" name="Shape 2772"/>
          <p:cNvSpPr/>
          <p:nvPr>
            <p:custDataLst>
              <p:tags r:id="rId6"/>
            </p:custDataLst>
          </p:nvPr>
        </p:nvSpPr>
        <p:spPr>
          <a:xfrm>
            <a:off x="932098" y="3292066"/>
            <a:ext cx="1375876" cy="421750"/>
          </a:xfrm>
          <a:prstGeom prst="roundRect">
            <a:avLst>
              <a:gd name="adj" fmla="val 50000"/>
            </a:avLst>
          </a:prstGeom>
          <a:solidFill>
            <a:srgbClr val="3498DB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Oval 60"/>
          <p:cNvSpPr/>
          <p:nvPr>
            <p:custDataLst>
              <p:tags r:id="rId7"/>
            </p:custDataLst>
          </p:nvPr>
        </p:nvSpPr>
        <p:spPr>
          <a:xfrm>
            <a:off x="1569170" y="3113947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1F74AD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8"/>
            </p:custDataLst>
          </p:nvPr>
        </p:nvSpPr>
        <p:spPr>
          <a:xfrm>
            <a:off x="970591" y="3316737"/>
            <a:ext cx="1298890" cy="372409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lnSpcReduction="1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判断意识</a:t>
            </a:r>
            <a:endParaRPr kumimoji="0" lang="zh-CN" altLang="en-US" sz="1600" b="1" i="0" u="none" strike="noStrike" kern="1200" cap="none" spc="3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>
            <p:custDataLst>
              <p:tags r:id="rId9"/>
            </p:custDataLst>
          </p:nvPr>
        </p:nvSpPr>
        <p:spPr>
          <a:xfrm>
            <a:off x="1326353" y="2765576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Oval 51"/>
          <p:cNvSpPr/>
          <p:nvPr>
            <p:custDataLst>
              <p:tags r:id="rId10"/>
            </p:custDataLst>
          </p:nvPr>
        </p:nvSpPr>
        <p:spPr>
          <a:xfrm>
            <a:off x="1569170" y="4710759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1AA3AA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Shape 2772"/>
          <p:cNvSpPr/>
          <p:nvPr>
            <p:custDataLst>
              <p:tags r:id="rId11"/>
            </p:custDataLst>
          </p:nvPr>
        </p:nvSpPr>
        <p:spPr>
          <a:xfrm>
            <a:off x="932180" y="4899025"/>
            <a:ext cx="1376045" cy="651510"/>
          </a:xfrm>
          <a:prstGeom prst="roundRect">
            <a:avLst>
              <a:gd name="adj" fmla="val 50000"/>
            </a:avLst>
          </a:prstGeom>
          <a:solidFill>
            <a:srgbClr val="1AA3AA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>
            <p:custDataLst>
              <p:tags r:id="rId12"/>
            </p:custDataLst>
          </p:nvPr>
        </p:nvSpPr>
        <p:spPr>
          <a:xfrm>
            <a:off x="970280" y="4923790"/>
            <a:ext cx="1298575" cy="574675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fontScale="90000" lnSpcReduction="1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心肺复苏有效指征</a:t>
            </a:r>
            <a:endParaRPr kumimoji="0" lang="zh-CN" altLang="en-US" sz="16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>
            <p:custDataLst>
              <p:tags r:id="rId13"/>
            </p:custDataLst>
          </p:nvPr>
        </p:nvSpPr>
        <p:spPr>
          <a:xfrm>
            <a:off x="1326353" y="4376959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08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Oval 61"/>
          <p:cNvSpPr/>
          <p:nvPr>
            <p:custDataLst>
              <p:tags r:id="rId14"/>
            </p:custDataLst>
          </p:nvPr>
        </p:nvSpPr>
        <p:spPr>
          <a:xfrm>
            <a:off x="3181450" y="3113947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9BBB59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Shape 2772"/>
          <p:cNvSpPr/>
          <p:nvPr>
            <p:custDataLst>
              <p:tags r:id="rId15"/>
            </p:custDataLst>
          </p:nvPr>
        </p:nvSpPr>
        <p:spPr>
          <a:xfrm>
            <a:off x="2544378" y="3292066"/>
            <a:ext cx="1375876" cy="421750"/>
          </a:xfrm>
          <a:prstGeom prst="roundRect">
            <a:avLst>
              <a:gd name="adj" fmla="val 50000"/>
            </a:avLst>
          </a:prstGeom>
          <a:solidFill>
            <a:srgbClr val="9BBB59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>
            <p:custDataLst>
              <p:tags r:id="rId16"/>
            </p:custDataLst>
          </p:nvPr>
        </p:nvSpPr>
        <p:spPr>
          <a:xfrm>
            <a:off x="2582871" y="3316737"/>
            <a:ext cx="1298890" cy="372409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lnSpcReduction="1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呼救帮助</a:t>
            </a:r>
            <a:endParaRPr kumimoji="0" lang="zh-CN" altLang="en-US" sz="16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>
            <p:custDataLst>
              <p:tags r:id="rId17"/>
            </p:custDataLst>
          </p:nvPr>
        </p:nvSpPr>
        <p:spPr>
          <a:xfrm>
            <a:off x="2938633" y="2765576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1"/>
          <p:cNvSpPr/>
          <p:nvPr>
            <p:custDataLst>
              <p:tags r:id="rId18"/>
            </p:custDataLst>
          </p:nvPr>
        </p:nvSpPr>
        <p:spPr>
          <a:xfrm>
            <a:off x="3181450" y="4710759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FFC000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Shape 2772"/>
          <p:cNvSpPr/>
          <p:nvPr>
            <p:custDataLst>
              <p:tags r:id="rId19"/>
            </p:custDataLst>
          </p:nvPr>
        </p:nvSpPr>
        <p:spPr>
          <a:xfrm>
            <a:off x="2544378" y="4898904"/>
            <a:ext cx="1375876" cy="42175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20"/>
            </p:custDataLst>
          </p:nvPr>
        </p:nvSpPr>
        <p:spPr>
          <a:xfrm>
            <a:off x="2582871" y="4923575"/>
            <a:ext cx="1298890" cy="372409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fontScale="9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心肺复苏</a:t>
            </a:r>
            <a:endParaRPr kumimoji="0" lang="zh-CN" altLang="en-US" sz="16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>
            <p:custDataLst>
              <p:tags r:id="rId21"/>
            </p:custDataLst>
          </p:nvPr>
        </p:nvSpPr>
        <p:spPr>
          <a:xfrm>
            <a:off x="2938633" y="4376959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07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Oval 61"/>
          <p:cNvSpPr/>
          <p:nvPr>
            <p:custDataLst>
              <p:tags r:id="rId22"/>
            </p:custDataLst>
          </p:nvPr>
        </p:nvSpPr>
        <p:spPr>
          <a:xfrm>
            <a:off x="4793730" y="3113947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FFC000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Shape 2772"/>
          <p:cNvSpPr/>
          <p:nvPr>
            <p:custDataLst>
              <p:tags r:id="rId23"/>
            </p:custDataLst>
          </p:nvPr>
        </p:nvSpPr>
        <p:spPr>
          <a:xfrm>
            <a:off x="4156710" y="3291840"/>
            <a:ext cx="1376045" cy="6496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>
            <p:custDataLst>
              <p:tags r:id="rId24"/>
            </p:custDataLst>
          </p:nvPr>
        </p:nvSpPr>
        <p:spPr>
          <a:xfrm>
            <a:off x="4307205" y="3316605"/>
            <a:ext cx="1298575" cy="572770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lnSpcReduction="1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判断心跳、呼吸</a:t>
            </a:r>
            <a:endParaRPr kumimoji="0" lang="zh-CN" altLang="en-US" sz="14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25"/>
            </p:custDataLst>
          </p:nvPr>
        </p:nvSpPr>
        <p:spPr>
          <a:xfrm>
            <a:off x="4550913" y="2765576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Oval 52"/>
          <p:cNvSpPr/>
          <p:nvPr>
            <p:custDataLst>
              <p:tags r:id="rId26"/>
            </p:custDataLst>
          </p:nvPr>
        </p:nvSpPr>
        <p:spPr>
          <a:xfrm>
            <a:off x="4793730" y="4710759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9BBB59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Shape 2772"/>
          <p:cNvSpPr/>
          <p:nvPr>
            <p:custDataLst>
              <p:tags r:id="rId27"/>
            </p:custDataLst>
          </p:nvPr>
        </p:nvSpPr>
        <p:spPr>
          <a:xfrm>
            <a:off x="4156658" y="4898904"/>
            <a:ext cx="1375876" cy="421750"/>
          </a:xfrm>
          <a:prstGeom prst="roundRect">
            <a:avLst>
              <a:gd name="adj" fmla="val 50000"/>
            </a:avLst>
          </a:prstGeom>
          <a:solidFill>
            <a:srgbClr val="9BBB59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>
            <p:custDataLst>
              <p:tags r:id="rId28"/>
            </p:custDataLst>
          </p:nvPr>
        </p:nvSpPr>
        <p:spPr>
          <a:xfrm>
            <a:off x="4195151" y="4923575"/>
            <a:ext cx="1298890" cy="372409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lnSpcReduction="1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人工呼吸</a:t>
            </a:r>
            <a:endParaRPr kumimoji="0" lang="zh-CN" altLang="en-US" sz="16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>
            <p:custDataLst>
              <p:tags r:id="rId29"/>
            </p:custDataLst>
          </p:nvPr>
        </p:nvSpPr>
        <p:spPr>
          <a:xfrm>
            <a:off x="4550913" y="4376959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06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Oval 62"/>
          <p:cNvSpPr/>
          <p:nvPr>
            <p:custDataLst>
              <p:tags r:id="rId30"/>
            </p:custDataLst>
          </p:nvPr>
        </p:nvSpPr>
        <p:spPr>
          <a:xfrm>
            <a:off x="6406011" y="3110443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1AA3AA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31"/>
            </p:custDataLst>
          </p:nvPr>
        </p:nvSpPr>
        <p:spPr>
          <a:xfrm>
            <a:off x="6163194" y="2762072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Oval 53"/>
          <p:cNvSpPr/>
          <p:nvPr>
            <p:custDataLst>
              <p:tags r:id="rId32"/>
            </p:custDataLst>
          </p:nvPr>
        </p:nvSpPr>
        <p:spPr>
          <a:xfrm>
            <a:off x="6406011" y="4710759"/>
            <a:ext cx="101733" cy="101733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3498DB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Shape 2772"/>
          <p:cNvSpPr/>
          <p:nvPr>
            <p:custDataLst>
              <p:tags r:id="rId33"/>
            </p:custDataLst>
          </p:nvPr>
        </p:nvSpPr>
        <p:spPr>
          <a:xfrm>
            <a:off x="5768939" y="4905913"/>
            <a:ext cx="1375876" cy="421750"/>
          </a:xfrm>
          <a:prstGeom prst="roundRect">
            <a:avLst>
              <a:gd name="adj" fmla="val 50000"/>
            </a:avLst>
          </a:prstGeom>
          <a:solidFill>
            <a:srgbClr val="3498DB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>
            <p:custDataLst>
              <p:tags r:id="rId34"/>
            </p:custDataLst>
          </p:nvPr>
        </p:nvSpPr>
        <p:spPr>
          <a:xfrm>
            <a:off x="5807432" y="4930584"/>
            <a:ext cx="1298890" cy="372409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lnSpcReduction="1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开放气道</a:t>
            </a:r>
            <a:endParaRPr kumimoji="0" lang="zh-CN" altLang="en-US" sz="1600" b="1" i="0" u="none" strike="noStrike" kern="1200" cap="none" spc="30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文本框 74"/>
          <p:cNvSpPr txBox="1"/>
          <p:nvPr>
            <p:custDataLst>
              <p:tags r:id="rId35"/>
            </p:custDataLst>
          </p:nvPr>
        </p:nvSpPr>
        <p:spPr>
          <a:xfrm>
            <a:off x="6163194" y="4376959"/>
            <a:ext cx="5873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15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05</a:t>
            </a:r>
            <a:endParaRPr kumimoji="0" lang="zh-CN" altLang="en-US" sz="1800" b="1" i="0" u="none" strike="noStrike" kern="1200" cap="none" spc="15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Shape 2772"/>
          <p:cNvSpPr/>
          <p:nvPr>
            <p:custDataLst>
              <p:tags r:id="rId36"/>
            </p:custDataLst>
          </p:nvPr>
        </p:nvSpPr>
        <p:spPr>
          <a:xfrm>
            <a:off x="5768939" y="3295571"/>
            <a:ext cx="1375876" cy="421750"/>
          </a:xfrm>
          <a:prstGeom prst="roundRect">
            <a:avLst>
              <a:gd name="adj" fmla="val 50000"/>
            </a:avLst>
          </a:prstGeom>
          <a:solidFill>
            <a:srgbClr val="1AA3AA"/>
          </a:solidFill>
          <a:ln w="63500">
            <a:noFill/>
            <a:miter lim="400000"/>
          </a:ln>
        </p:spPr>
        <p:txBody>
          <a:bodyPr lIns="0" tIns="0" rIns="0" bIns="0" anchor="ctr"/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1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pPr>
            <a:endParaRPr kumimoji="0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37"/>
            </p:custDataLst>
          </p:nvPr>
        </p:nvSpPr>
        <p:spPr>
          <a:xfrm>
            <a:off x="5807432" y="3316737"/>
            <a:ext cx="1298890" cy="372409"/>
          </a:xfrm>
          <a:prstGeom prst="rect">
            <a:avLst/>
          </a:prstGeom>
          <a:noFill/>
        </p:spPr>
        <p:txBody>
          <a:bodyPr wrap="square" lIns="90000" tIns="46800" rIns="90000" rtlCol="0" anchor="ctr" anchorCtr="0">
            <a:normAutofit lnSpcReduction="10000"/>
          </a:bodyPr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胸外按压</a:t>
            </a:r>
            <a:endParaRPr kumimoji="0" lang="zh-CN" altLang="en-US" sz="1600" b="1" i="0" u="none" strike="noStrike" kern="1200" cap="none" spc="3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8296910" y="2049780"/>
            <a:ext cx="2804160" cy="1955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8296910" y="4173855"/>
            <a:ext cx="2804160" cy="1907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游泳运动损伤及恢复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圆角矩形 9"/>
          <p:cNvSpPr/>
          <p:nvPr/>
        </p:nvSpPr>
        <p:spPr>
          <a:xfrm>
            <a:off x="876300" y="2184400"/>
            <a:ext cx="6235700" cy="3282950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17" name="矩形 18"/>
          <p:cNvSpPr/>
          <p:nvPr/>
        </p:nvSpPr>
        <p:spPr>
          <a:xfrm>
            <a:off x="1138555" y="2422525"/>
            <a:ext cx="5711190" cy="2779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急性损伤是由于运动员在训练或比赛中做某一技术动作时，因错误或过猛发力等导致的损伤。慢性损伤多为训练安排不当，局部训练过度或者是肌肉劳损和急性损伤发生后，处理不及时或未痊愈就进行训练，使得伤病积年累月作用于人体所导致的损伤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indent="-28575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不同游泳姿势的主要损伤部位不同，蛙泳主要是膝关节和腰部；自由泳主要是肩部、脚踝、腰部；仰泳主要是耳部、肩部、脚踝；蝶泳主要是腰部、肩部、脚踝。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01440" y="102489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一、游泳运动损伤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5" y="2184400"/>
            <a:ext cx="4055745" cy="3282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游泳运动损伤及恢复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圆角矩形 9"/>
          <p:cNvSpPr/>
          <p:nvPr/>
        </p:nvSpPr>
        <p:spPr>
          <a:xfrm>
            <a:off x="902335" y="2552700"/>
            <a:ext cx="4814570" cy="92265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17" name="矩形 18"/>
          <p:cNvSpPr/>
          <p:nvPr/>
        </p:nvSpPr>
        <p:spPr>
          <a:xfrm>
            <a:off x="1143635" y="2639060"/>
            <a:ext cx="432435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在进行游泳练习时，一定要注意游泳动作的准确性，错误的动作容易导致损伤。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 9"/>
          <p:cNvSpPr/>
          <p:nvPr/>
        </p:nvSpPr>
        <p:spPr>
          <a:xfrm>
            <a:off x="902335" y="3631565"/>
            <a:ext cx="4814570" cy="815340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20" name="矩形 18"/>
          <p:cNvSpPr/>
          <p:nvPr/>
        </p:nvSpPr>
        <p:spPr>
          <a:xfrm>
            <a:off x="1143635" y="3787140"/>
            <a:ext cx="437134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在进行游泳练习时，一定要注意适度原则。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圆角矩形 9"/>
          <p:cNvSpPr/>
          <p:nvPr/>
        </p:nvSpPr>
        <p:spPr>
          <a:xfrm>
            <a:off x="906780" y="4617085"/>
            <a:ext cx="4814570" cy="79692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5" name="矩形 18"/>
          <p:cNvSpPr/>
          <p:nvPr/>
        </p:nvSpPr>
        <p:spPr>
          <a:xfrm>
            <a:off x="1214755" y="4724400"/>
            <a:ext cx="401193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在进行游泳前，一定要进行热身活动。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1440" y="1024890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二、游泳运动损伤的预防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860" y="2233295"/>
            <a:ext cx="4940300" cy="3616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19" grpId="0" bldLvl="0" animBg="1"/>
      <p:bldP spid="20" grpId="0"/>
      <p:bldP spid="4" grpId="0" bldLvl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8425" y="2007235"/>
            <a:ext cx="8036560" cy="2600960"/>
            <a:chOff x="6155" y="3161"/>
            <a:chExt cx="12656" cy="4096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7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61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spc="7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感谢阅读</a:t>
            </a:r>
            <a:endParaRPr lang="zh-CN" altLang="en-US" sz="6000" b="1" spc="7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3657" r="74066" b="-828"/>
          <a:stretch>
            <a:fillRect/>
          </a:stretch>
        </p:blipFill>
        <p:spPr>
          <a:xfrm>
            <a:off x="-1270" y="1420495"/>
            <a:ext cx="4898390" cy="4490085"/>
          </a:xfrm>
          <a:prstGeom prst="rect">
            <a:avLst/>
          </a:prstGeom>
        </p:spPr>
      </p:pic>
      <p:sp>
        <p:nvSpPr>
          <p:cNvPr id="4101" name="TextBox 6"/>
          <p:cNvSpPr/>
          <p:nvPr/>
        </p:nvSpPr>
        <p:spPr>
          <a:xfrm>
            <a:off x="5780405" y="1313498"/>
            <a:ext cx="4498975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第</a:t>
            </a:r>
            <a:r>
              <a:rPr lang="en-US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25</a:t>
            </a:r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章 </a:t>
            </a:r>
            <a:r>
              <a:rPr lang="zh-CN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 游泳运动</a:t>
            </a:r>
            <a:endParaRPr lang="zh-CN" altLang="zh-CN" sz="4000" b="1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4099" name="矩形 4"/>
          <p:cNvSpPr/>
          <p:nvPr/>
        </p:nvSpPr>
        <p:spPr>
          <a:xfrm>
            <a:off x="9748838" y="346075"/>
            <a:ext cx="2003425" cy="848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目录页</a:t>
            </a: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400" b="1" i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CONTENTS PAGE</a:t>
            </a: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zh-CN" altLang="zh-CN" b="1" i="1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5928822" y="235866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3" name="椭圆 2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MH_Number_1"/>
          <p:cNvSpPr txBox="1"/>
          <p:nvPr>
            <p:custDataLst>
              <p:tags r:id="rId2"/>
            </p:custDataLst>
          </p:nvPr>
        </p:nvSpPr>
        <p:spPr>
          <a:xfrm>
            <a:off x="5912503" y="238704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5926282" y="322924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9" name="椭圆 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MH_Number_1"/>
          <p:cNvSpPr txBox="1"/>
          <p:nvPr>
            <p:custDataLst>
              <p:tags r:id="rId3"/>
            </p:custDataLst>
          </p:nvPr>
        </p:nvSpPr>
        <p:spPr>
          <a:xfrm>
            <a:off x="5929648" y="326016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5925647" y="412396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14" name="椭圆 13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MH_Number_1"/>
          <p:cNvSpPr txBox="1"/>
          <p:nvPr>
            <p:custDataLst>
              <p:tags r:id="rId4"/>
            </p:custDataLst>
          </p:nvPr>
        </p:nvSpPr>
        <p:spPr>
          <a:xfrm>
            <a:off x="5929013" y="415488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21"/>
          <p:cNvSpPr>
            <a:spLocks noChangeArrowheads="1"/>
          </p:cNvSpPr>
          <p:nvPr/>
        </p:nvSpPr>
        <p:spPr bwMode="auto">
          <a:xfrm>
            <a:off x="6596043" y="3223895"/>
            <a:ext cx="33197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游泳基本技术教学理论与方法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3" name="文本框 21"/>
          <p:cNvSpPr>
            <a:spLocks noChangeArrowheads="1"/>
          </p:cNvSpPr>
          <p:nvPr/>
        </p:nvSpPr>
        <p:spPr bwMode="auto">
          <a:xfrm>
            <a:off x="6596043" y="4118610"/>
            <a:ext cx="16306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游泳运动安全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 flipH="1">
            <a:off x="5928822" y="503137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42" name="椭圆 41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MH_Number_1"/>
          <p:cNvSpPr txBox="1"/>
          <p:nvPr>
            <p:custDataLst>
              <p:tags r:id="rId5"/>
            </p:custDataLst>
          </p:nvPr>
        </p:nvSpPr>
        <p:spPr>
          <a:xfrm>
            <a:off x="5932188" y="506229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6" name="文本框 21"/>
          <p:cNvSpPr>
            <a:spLocks noChangeArrowheads="1"/>
          </p:cNvSpPr>
          <p:nvPr/>
        </p:nvSpPr>
        <p:spPr bwMode="auto">
          <a:xfrm>
            <a:off x="6598583" y="4975225"/>
            <a:ext cx="23545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游泳运动损伤及恢复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6" name="文本框 21"/>
          <p:cNvSpPr>
            <a:spLocks noChangeArrowheads="1"/>
          </p:cNvSpPr>
          <p:nvPr/>
        </p:nvSpPr>
        <p:spPr bwMode="auto">
          <a:xfrm>
            <a:off x="6596678" y="2386965"/>
            <a:ext cx="16306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b="1" kern="0" spc="1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游泳运动简介</a:t>
            </a:r>
            <a:endParaRPr lang="zh-CN" altLang="en-US" b="1" kern="0" spc="1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31" grpId="0"/>
      <p:bldP spid="32" grpId="0"/>
      <p:bldP spid="33" grpId="0"/>
      <p:bldP spid="45" grpId="0"/>
      <p:bldP spid="46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86658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 游泳运动简介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"/>
            </p:custDataLst>
          </p:nvPr>
        </p:nvSpPr>
        <p:spPr>
          <a:xfrm>
            <a:off x="0" y="1995805"/>
            <a:ext cx="8522970" cy="4862195"/>
          </a:xfrm>
          <a:custGeom>
            <a:avLst/>
            <a:gdLst>
              <a:gd name="connsiteX0" fmla="*/ 4148139 w 8523249"/>
              <a:gd name="connsiteY0" fmla="*/ 0 h 6858000"/>
              <a:gd name="connsiteX1" fmla="*/ 8523249 w 8523249"/>
              <a:gd name="connsiteY1" fmla="*/ 0 h 6858000"/>
              <a:gd name="connsiteX2" fmla="*/ 3938608 w 8523249"/>
              <a:gd name="connsiteY2" fmla="*/ 6858000 h 6858000"/>
              <a:gd name="connsiteX3" fmla="*/ 0 w 8523249"/>
              <a:gd name="connsiteY3" fmla="*/ 6858000 h 6858000"/>
              <a:gd name="connsiteX4" fmla="*/ 0 w 8523249"/>
              <a:gd name="connsiteY4" fmla="*/ 1776282 h 6858000"/>
              <a:gd name="connsiteX5" fmla="*/ 1187461 w 8523249"/>
              <a:gd name="connsiteY5" fmla="*/ 2 h 6858000"/>
              <a:gd name="connsiteX6" fmla="*/ 2130902 w 8523249"/>
              <a:gd name="connsiteY6" fmla="*/ 2 h 6858000"/>
              <a:gd name="connsiteX7" fmla="*/ 3910696 w 8523249"/>
              <a:gd name="connsiteY7" fmla="*/ 2 h 6858000"/>
              <a:gd name="connsiteX8" fmla="*/ 4148137 w 8523249"/>
              <a:gd name="connsiteY8" fmla="*/ 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23249" h="6858000">
                <a:moveTo>
                  <a:pt x="4148139" y="0"/>
                </a:moveTo>
                <a:lnTo>
                  <a:pt x="8523249" y="0"/>
                </a:lnTo>
                <a:lnTo>
                  <a:pt x="3938608" y="6858000"/>
                </a:lnTo>
                <a:lnTo>
                  <a:pt x="0" y="6858000"/>
                </a:lnTo>
                <a:lnTo>
                  <a:pt x="0" y="1776282"/>
                </a:lnTo>
                <a:lnTo>
                  <a:pt x="1187461" y="2"/>
                </a:lnTo>
                <a:lnTo>
                  <a:pt x="2130902" y="2"/>
                </a:lnTo>
                <a:lnTo>
                  <a:pt x="3910696" y="2"/>
                </a:lnTo>
                <a:lnTo>
                  <a:pt x="4148137" y="2"/>
                </a:lnTo>
                <a:close/>
              </a:path>
            </a:pathLst>
          </a:cu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3"/>
            </p:custDataLst>
          </p:nvPr>
        </p:nvSpPr>
        <p:spPr>
          <a:xfrm>
            <a:off x="4291330" y="1996440"/>
            <a:ext cx="4918075" cy="4856480"/>
          </a:xfrm>
          <a:prstGeom prst="parallelogram">
            <a:avLst>
              <a:gd name="adj" fmla="val 92377"/>
            </a:avLst>
          </a:pr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35" y="1996440"/>
            <a:ext cx="12192000" cy="408368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srgbClr val="000000">
                <a:lumMod val="65000"/>
                <a:lumOff val="35000"/>
                <a:alpha val="40000"/>
              </a:srgbClr>
            </a:outerShdw>
          </a:effectLst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矩形 18"/>
          <p:cNvSpPr/>
          <p:nvPr/>
        </p:nvSpPr>
        <p:spPr>
          <a:xfrm>
            <a:off x="873125" y="2534285"/>
            <a:ext cx="42125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285750" indent="-28575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zh-CN" altLang="en-US" sz="1600" spc="15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游泳运动是在水上靠自力漂浮，借自身肢体和躯体的动作在水中运动前进的技能。游泳运动可分为竞技游泳和实用游泳，竞技游泳是奥林匹克运动会中的第二大项目，它包括蝶泳、仰泳、蛙泳和爬泳（自由泳）四种泳姿的竞速项目以及花样游泳等。</a:t>
            </a:r>
            <a:endParaRPr lang="zh-CN" altLang="en-US" sz="1600" spc="15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68270" y="1170940"/>
            <a:ext cx="73164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一、游泳运动概述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260" y="2332990"/>
            <a:ext cx="5753100" cy="340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/>
          <p:cNvSpPr/>
          <p:nvPr>
            <p:custDataLst>
              <p:tags r:id="rId1"/>
            </p:custDataLst>
          </p:nvPr>
        </p:nvSpPr>
        <p:spPr>
          <a:xfrm>
            <a:off x="0" y="1995805"/>
            <a:ext cx="8522970" cy="4862195"/>
          </a:xfrm>
          <a:custGeom>
            <a:avLst/>
            <a:gdLst>
              <a:gd name="connsiteX0" fmla="*/ 4148139 w 8523249"/>
              <a:gd name="connsiteY0" fmla="*/ 0 h 6858000"/>
              <a:gd name="connsiteX1" fmla="*/ 8523249 w 8523249"/>
              <a:gd name="connsiteY1" fmla="*/ 0 h 6858000"/>
              <a:gd name="connsiteX2" fmla="*/ 3938608 w 8523249"/>
              <a:gd name="connsiteY2" fmla="*/ 6858000 h 6858000"/>
              <a:gd name="connsiteX3" fmla="*/ 0 w 8523249"/>
              <a:gd name="connsiteY3" fmla="*/ 6858000 h 6858000"/>
              <a:gd name="connsiteX4" fmla="*/ 0 w 8523249"/>
              <a:gd name="connsiteY4" fmla="*/ 1776282 h 6858000"/>
              <a:gd name="connsiteX5" fmla="*/ 1187461 w 8523249"/>
              <a:gd name="connsiteY5" fmla="*/ 2 h 6858000"/>
              <a:gd name="connsiteX6" fmla="*/ 2130902 w 8523249"/>
              <a:gd name="connsiteY6" fmla="*/ 2 h 6858000"/>
              <a:gd name="connsiteX7" fmla="*/ 3910696 w 8523249"/>
              <a:gd name="connsiteY7" fmla="*/ 2 h 6858000"/>
              <a:gd name="connsiteX8" fmla="*/ 4148137 w 8523249"/>
              <a:gd name="connsiteY8" fmla="*/ 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23249" h="6858000">
                <a:moveTo>
                  <a:pt x="4148139" y="0"/>
                </a:moveTo>
                <a:lnTo>
                  <a:pt x="8523249" y="0"/>
                </a:lnTo>
                <a:lnTo>
                  <a:pt x="3938608" y="6858000"/>
                </a:lnTo>
                <a:lnTo>
                  <a:pt x="0" y="6858000"/>
                </a:lnTo>
                <a:lnTo>
                  <a:pt x="0" y="1776282"/>
                </a:lnTo>
                <a:lnTo>
                  <a:pt x="1187461" y="2"/>
                </a:lnTo>
                <a:lnTo>
                  <a:pt x="2130902" y="2"/>
                </a:lnTo>
                <a:lnTo>
                  <a:pt x="3910696" y="2"/>
                </a:lnTo>
                <a:lnTo>
                  <a:pt x="4148137" y="2"/>
                </a:lnTo>
                <a:close/>
              </a:path>
            </a:pathLst>
          </a:cu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2"/>
            </p:custDataLst>
          </p:nvPr>
        </p:nvSpPr>
        <p:spPr>
          <a:xfrm>
            <a:off x="4291330" y="1996440"/>
            <a:ext cx="4918075" cy="4856480"/>
          </a:xfrm>
          <a:prstGeom prst="parallelogram">
            <a:avLst>
              <a:gd name="adj" fmla="val 92377"/>
            </a:avLst>
          </a:pr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35" y="1996440"/>
            <a:ext cx="12192000" cy="408368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srgbClr val="000000">
                <a:lumMod val="65000"/>
                <a:lumOff val="35000"/>
                <a:alpha val="40000"/>
              </a:srgbClr>
            </a:outerShdw>
          </a:effectLst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二、游泳运动的起源与发展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4860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 游泳运动简介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4784725" y="2285365"/>
            <a:ext cx="6719570" cy="335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/>
          <a:lstStyle>
            <a:lvl1pPr marL="3175" indent="-3175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75000"/>
              <a:buFont typeface="Wingdings" panose="05000000000000000000" pitchFamily="2" charset="2"/>
              <a:buChar char="l"/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  <a:sym typeface="Arial" panose="020B0604020202020204" pitchFamily="34" charset="0"/>
              </a:defRPr>
            </a:lvl9pPr>
          </a:lstStyle>
          <a:p>
            <a:pPr marL="360045" lvl="1" algn="just" font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BatangChe" panose="02030609000101010101" charset="-127"/>
              <a:buChar char="◈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古代原始人为了生存而蹚河涉水，为了生活而栖息水边，熟知水性便成了基本的技能。从早期的图画浮雕和雕塑作品可以确定，人类游泳历史至少已有2000 年的时间。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360045" lvl="1" algn="just" font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BatangChe" panose="02030609000101010101" charset="-127"/>
              <a:buChar char="◈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19 世纪中期和20 世纪初，现代游泳运动在英国和澳大利亚等国出现。1896 年在希腊雅典举行的第1 届现代奥运会上，游泳就是竞赛项目之一。1908 年在英国伦敦举办第4 届奥运会时，成立了国际业余游泳联合会，制定了国际游泳比赛项目。1912 年在瑞典斯德哥尔摩举行的第5 届奥运会上，正式设立了女子游泳比赛项目。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035" y="2200275"/>
            <a:ext cx="3914775" cy="3438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1800860"/>
            <a:ext cx="5853430" cy="4458970"/>
          </a:xfrm>
          <a:prstGeom prst="rect">
            <a:avLst/>
          </a:prstGeom>
          <a:solidFill>
            <a:srgbClr val="C5CFC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3090" y="971550"/>
            <a:ext cx="33864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一、熟悉水性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85090"/>
            <a:ext cx="8143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5907405" y="2185035"/>
            <a:ext cx="5370830" cy="372681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（一）水中行走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水中行走可以使初学者了解水环境中的浮力、阻力等特性。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练习要求：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一般在齐腰深的水中进行，做各种方向的行走、跳跃练习。开始时动作不宜过大，速度不宜过快，要保持身体平衡。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749300" lvl="1" indent="-304800" algn="just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扶住池边，练习行走、跳跃。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749300" lvl="1" indent="-304800" algn="just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集体手拉手行走。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749300" lvl="1" indent="-304800" algn="just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水中行走。（图25-2-1）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l="3067" r="3067"/>
          <a:stretch>
            <a:fillRect/>
          </a:stretch>
        </p:blipFill>
        <p:spPr>
          <a:xfrm>
            <a:off x="935990" y="2320290"/>
            <a:ext cx="4664075" cy="3498215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955800" y="1764561"/>
            <a:ext cx="9930294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 flipV="1">
            <a:off x="0" y="6260001"/>
            <a:ext cx="1571625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1674495"/>
            <a:ext cx="5853430" cy="4229100"/>
          </a:xfrm>
          <a:prstGeom prst="rect">
            <a:avLst/>
          </a:prstGeom>
          <a:solidFill>
            <a:srgbClr val="C5CFC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1955800" y="1602001"/>
            <a:ext cx="9930294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 flipV="1">
            <a:off x="0" y="5903766"/>
            <a:ext cx="1571625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8143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923915" y="1971040"/>
            <a:ext cx="5550535" cy="342328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（二）呼吸练习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呼吸练习是游泳教学的难点，也是熟悉水性中的关键内容。该练习可使初学者基本掌握游泳的呼吸方法、呼吸过程、呼吸节奏。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练习要求：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练习前深吸一口气，然后憋气，慢慢把头浸入水中，停留片刻后出水，先用嘴和鼻子呼气后再吸气。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练习方法：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扶住池边、抓住同伴，把头浸入水中后在水中进行慢慢呼气，直至将气体排完，迅速出水，用嘴吸气。反复练习。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645" y="2176145"/>
            <a:ext cx="4558030" cy="3136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1674495"/>
            <a:ext cx="5853430" cy="4229100"/>
          </a:xfrm>
          <a:prstGeom prst="rect">
            <a:avLst/>
          </a:prstGeom>
          <a:solidFill>
            <a:srgbClr val="C5CFC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1955800" y="1602001"/>
            <a:ext cx="9930294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 flipV="1">
            <a:off x="0" y="5903766"/>
            <a:ext cx="1571625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8143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923915" y="1971040"/>
            <a:ext cx="5550535" cy="367411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（三）水中漂浮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水中漂浮主要是让身体在水中进行漂浮，体会水的浮力，初步掌握人体在水中的平衡能力，这是各种游泳技术的基础。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练习要求：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练习时应注意憋气和在水中放松身体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练习方法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1. 扶住池边团身、展体漂浮练习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抱膝漂浮练习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3. 展体漂浮练习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645" y="2163445"/>
            <a:ext cx="4976495" cy="3132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1674495"/>
            <a:ext cx="5853430" cy="4229100"/>
          </a:xfrm>
          <a:prstGeom prst="rect">
            <a:avLst/>
          </a:prstGeom>
          <a:solidFill>
            <a:srgbClr val="C5CFC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1955800" y="1602001"/>
            <a:ext cx="9930294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 flipV="1">
            <a:off x="0" y="5903766"/>
            <a:ext cx="1571625" cy="36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8143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游泳基本技术教学理论与方法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923915" y="2113280"/>
            <a:ext cx="5707380" cy="325628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（四）滑行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28575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滑行是进一步体会浮力，掌握在水中运动时的身体平衡。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练习要求：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滑行时，臂和腿自然伸直呈流线型，尽量延长闭气时间和滑行距离。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练习方法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1. 蹬池壁滑行练习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marL="360045" lvl="0" indent="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蹬池底漂浮练习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370" y="1928495"/>
            <a:ext cx="4481195" cy="3547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3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3"/>
  <p:tag name="KSO_WM_UNIT_ADJUSTLAYOUT_ID" val="20"/>
  <p:tag name="KSO_WM_UNIT_COLOR_SCHEME_SHAPE_ID" val="20"/>
  <p:tag name="KSO_WM_UNIT_COLOR_SCHEME_PARENT_PAGE" val="0_1"/>
  <p:tag name="KSO_WM_UNIT_FOIL_COLOR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8_1"/>
  <p:tag name="KSO_WM_UNIT_ID" val="diagram20199387_1*m_h_i*1_8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USESOURCEFORMAT_APPLY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8_2"/>
  <p:tag name="KSO_WM_UNIT_ID" val="diagram20199387_1*m_h_i*1_8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ISCONTENTSTITLE" val="0"/>
  <p:tag name="KSO_WM_UNIT_PRESET_TEXT" val="现场合照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8_1"/>
  <p:tag name="KSO_WM_UNIT_ID" val="diagram20199387_1*m_h_f*1_8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8_3"/>
  <p:tag name="KSO_WM_UNIT_ID" val="diagram20199387_1*m_h_i*1_8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387_1*m_h_i*1_2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9"/>
  <p:tag name="KSO_WM_UNIT_LINE_FILL_TYPE" val="2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9387_1*m_h_i*1_2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ISCONTENTSTITLE" val="0"/>
  <p:tag name="KSO_WM_UNIT_PRESET_TEXT" val="平面拍摄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9387_1*m_h_f*1_2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9387_1*m_h_i*1_2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7_1"/>
  <p:tag name="KSO_WM_UNIT_ID" val="diagram20199387_1*m_h_i*1_7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0"/>
  <p:tag name="KSO_WM_UNIT_LINE_FILL_TYPE" val="2"/>
  <p:tag name="KSO_WM_UNIT_USESOURCEFORMAT_APPLY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7_2"/>
  <p:tag name="KSO_WM_UNIT_ID" val="diagram20199387_1*m_h_i*1_7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4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4"/>
  <p:tag name="KSO_WM_UNIT_ADJUSTLAYOUT_ID" val="6"/>
  <p:tag name="KSO_WM_UNIT_COLOR_SCHEME_SHAPE_ID" val="6"/>
  <p:tag name="KSO_WM_UNIT_COLOR_SCHEME_PARENT_PAGE" val="0_1"/>
</p:tagLst>
</file>

<file path=ppt/tags/tag110.xml><?xml version="1.0" encoding="utf-8"?>
<p:tagLst xmlns:p="http://schemas.openxmlformats.org/presentationml/2006/main">
  <p:tag name="KSO_WM_UNIT_ISCONTENTSTITLE" val="0"/>
  <p:tag name="KSO_WM_UNIT_PRESET_TEXT" val="现场致辞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7_1"/>
  <p:tag name="KSO_WM_UNIT_ID" val="diagram20199387_1*m_h_f*1_7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m_h_i"/>
  <p:tag name="KSO_WM_UNIT_INDEX" val="1_7_3"/>
  <p:tag name="KSO_WM_UNIT_ID" val="diagram20199387_1*m_h_i*1_7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DIAGRAM_GROUP_CODE" val="m1-1"/>
  <p:tag name="KSO_WM_UNIT_USESOURCEFORMAT_APPLY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9387_1*m_h_i*1_3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0"/>
  <p:tag name="KSO_WM_UNIT_LINE_FILL_TYPE" val="2"/>
  <p:tag name="KSO_WM_UNIT_USESOURCEFORMAT_APPLY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9387_1*m_h_i*1_3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USESOURCEFORMAT_APPLY" val="1"/>
</p:tagLst>
</file>

<file path=ppt/tags/tag114.xml><?xml version="1.0" encoding="utf-8"?>
<p:tagLst xmlns:p="http://schemas.openxmlformats.org/presentationml/2006/main">
  <p:tag name="KSO_WM_UNIT_ISCONTENTSTITLE" val="0"/>
  <p:tag name="KSO_WM_UNIT_PRESET_TEXT" val="现场介绍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9387_1*m_h_f*1_3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9387_1*m_h_i*1_3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3"/>
  <p:tag name="KSO_WM_UNIT_ID" val="diagram20199387_1*m_h_i*1_6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9"/>
  <p:tag name="KSO_WM_UNIT_LINE_FILL_TYPE" val="2"/>
  <p:tag name="KSO_WM_UNIT_USESOURCEFORMAT_APPLY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2"/>
  <p:tag name="KSO_WM_UNIT_ID" val="diagram20199387_1*m_h_i*1_6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ISCONTENTSTITLE" val="0"/>
  <p:tag name="KSO_WM_UNIT_PRESET_TEXT" val="现场颁奖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6_1"/>
  <p:tag name="KSO_WM_UNIT_ID" val="diagram20199387_1*m_h_f*1_6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1"/>
  <p:tag name="KSO_WM_UNIT_ID" val="diagram20199387_1*m_h_i*1_6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20182561"/>
  <p:tag name="KSO_WM_TAG_VERSION" val="1.0"/>
  <p:tag name="KSO_WM_BEAUTIFY_FLAG" val="#wm#"/>
  <p:tag name="KSO_WM_UNIT_TYPE" val="f"/>
  <p:tag name="KSO_WM_UNIT_INDEX" val="1"/>
  <p:tag name="KSO_WM_UNIT_ID" val="diagram20182561_1*f*1"/>
  <p:tag name="KSO_WM_UNIT_CLEAR" val="1"/>
  <p:tag name="KSO_WM_UNIT_LAYERLEVEL" val="1"/>
  <p:tag name="KSO_WM_UNIT_VALUE" val="336"/>
  <p:tag name="KSO_WM_UNIT_HIGHLIGHT" val="0"/>
  <p:tag name="KSO_WM_UNIT_COMPATIBLE" val="0"/>
  <p:tag name="KSO_WM_UNIT_PRESET_TEXT_INDEX" val="2"/>
  <p:tag name="KSO_WM_UNIT_PRESET_TEXT_LEN" val="40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9387_1*m_h_i*1_4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99387_1*m_h_i*1_4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20199387_1*m_h_i*1_5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USESOURCEFORMAT_APPLY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20199387_1*m_h_i*1_5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124.xml><?xml version="1.0" encoding="utf-8"?>
<p:tagLst xmlns:p="http://schemas.openxmlformats.org/presentationml/2006/main">
  <p:tag name="KSO_WM_UNIT_ISCONTENTSTITLE" val="0"/>
  <p:tag name="KSO_WM_UNIT_PRESET_TEXT" val="现场表演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5_1"/>
  <p:tag name="KSO_WM_UNIT_ID" val="diagram20199387_1*m_h_f*1_5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3"/>
  <p:tag name="KSO_WM_UNIT_ID" val="diagram20199387_1*m_h_i*1_5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99387_1*m_h_i*1_4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127.xml><?xml version="1.0" encoding="utf-8"?>
<p:tagLst xmlns:p="http://schemas.openxmlformats.org/presentationml/2006/main">
  <p:tag name="KSO_WM_UNIT_ISCONTENTSTITLE" val="0"/>
  <p:tag name="KSO_WM_UNIT_PRESET_TEXT" val="选手走秀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199387_1*m_h_f*1_4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128.xml><?xml version="1.0" encoding="utf-8"?>
<p:tagLst xmlns:p="http://schemas.openxmlformats.org/presentationml/2006/main">
  <p:tag name="ISPRING_PRESENTATION_TITLE" val="6-0316-3运动体育竞技PPT模板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972_1*i*2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</p:tagLst>
</file>

<file path=ppt/tags/tag14.xml><?xml version="1.0" encoding="utf-8"?>
<p:tagLst xmlns:p="http://schemas.openxmlformats.org/presentationml/2006/main">
  <p:tag name="KSO_WM_UNIT_PRESET_TEXT" val="点击此处添加正文，文字是您思想的提炼，请尽量言简意赅的阐述您的观点；&#13;您的正文已经经字字珠玑，但信息却错综复杂，需要用更多的文字来表述。&#13;为了最终演示发布的良好效果，请您尽量提炼思想的精髓，否则容易造成观者的阅读压力，适得其反。&#13;更多时候我们只需播下一颗种子，自然有微风吹拂，雨露滋养；恰如其分的表达观点，往往事半功倍。&#13;为了能让您有更直观的字数感受，进一步方便使用，我们为您标注了最适合的位置。您输入的文字到这里，就是最佳视觉效果，请您务必注意。"/>
  <p:tag name="KSO_WM_UNIT_TEXT_PART_ID" val="2-e"/>
  <p:tag name="KSO_WM_UNIT_TEXT_PART_SIZE" val="339.52*434.5"/>
  <p:tag name="KSO_WM_UNIT_VALUE" val="33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3972_1*f*1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5"/>
  <p:tag name="KSO_WM_UNIT_COLOR_SCHEME_SHAPE_ID" val="5"/>
  <p:tag name="KSO_WM_UNIT_COLOR_SCHEME_PARENT_PAGE" val="0_1"/>
  <p:tag name="KSO_WM_UNIT_TEXT_PART_ID_V2" val="d-2-1"/>
</p:tagLst>
</file>

<file path=ppt/tags/tag15.xml><?xml version="1.0" encoding="utf-8"?>
<p:tagLst xmlns:p="http://schemas.openxmlformats.org/presentationml/2006/main">
  <p:tag name="KSO_WM_UNIT_VALUE" val="1060*141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3972_1*d*1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9"/>
  <p:tag name="KSO_WM_UNIT_PICTURE_CLIP_FLAG" val="1"/>
  <p:tag name="KSO_WM_UNIT_COLOR_SCHEME_SHAPE_ID" val="9"/>
  <p:tag name="KSO_WM_UNIT_COLOR_SCHEME_PARENT_PAGE" val="0_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972_1*i*3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  <p:tag name="KSO_WM_UNIT_DECOLORIZATION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972_1*i*4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DECOLORIZATION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972_1*i*2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972_1*i*3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  <p:tag name="KSO_WM_UNIT_DECOLORIZATION" val="1"/>
</p:tagLst>
</file>

<file path=ppt/tags/tag2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972_1*i*4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DECOLORIZATION" val="1"/>
</p:tagLst>
</file>

<file path=ppt/tags/tag21.xml><?xml version="1.0" encoding="utf-8"?>
<p:tagLst xmlns:p="http://schemas.openxmlformats.org/presentationml/2006/main">
  <p:tag name="KSO_WM_UNIT_PRESET_TEXT" val="点击此处添加正文，文字是您思想的提炼，请尽量言简意赅的阐述您的观点；&#13;您的正文已经经字字珠玑，但信息却错综复杂，需要用更多的文字来表述。&#13;为了最终演示发布的良好效果，请您尽量提炼思想的精髓，否则容易造成观者的阅读压力，适得其反。&#13;更多时候我们只需播下一颗种子，自然有微风吹拂，雨露滋养；恰如其分的表达观点，往往事半功倍。&#13;为了能让您有更直观的字数感受，进一步方便使用，我们为您标注了最适合的位置。您输入的文字到这里，就是最佳视觉效果，请您务必注意。"/>
  <p:tag name="KSO_WM_UNIT_TEXT_PART_ID" val="2-e"/>
  <p:tag name="KSO_WM_UNIT_TEXT_PART_SIZE" val="339.52*434.5"/>
  <p:tag name="KSO_WM_UNIT_VALUE" val="33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3972_1*f*1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PART_ID_V2" val="d-2-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972_1*i*2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972_1*i*3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  <p:tag name="KSO_WM_UNIT_DECOLORIZATION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972_1*i*4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DECOLORIZATION" val="1"/>
</p:tagLst>
</file>

<file path=ppt/tags/tag25.xml><?xml version="1.0" encoding="utf-8"?>
<p:tagLst xmlns:p="http://schemas.openxmlformats.org/presentationml/2006/main">
  <p:tag name="KSO_WM_UNIT_PRESET_TEXT" val="点击此处添加正文，文字是您思想的提炼，请尽量言简意赅的阐述您的观点；&#13;您的正文已经经字字珠玑，但信息却错综复杂，需要用更多的文字来表述。&#13;为了最终演示发布的良好效果，请您尽量提炼思想的精髓，否则容易造成观者的阅读压力，适得其反。&#13;更多时候我们只需播下一颗种子，自然有微风吹拂，雨露滋养；恰如其分的表达观点，往往事半功倍。&#13;为了能让您有更直观的字数感受，进一步方便使用，我们为您标注了最适合的位置。您输入的文字到这里，就是最佳视觉效果，请您务必注意。"/>
  <p:tag name="KSO_WM_UNIT_TEXT_PART_ID" val="2-e"/>
  <p:tag name="KSO_WM_UNIT_TEXT_PART_SIZE" val="339.52*434.5"/>
  <p:tag name="KSO_WM_UNIT_VALUE" val="33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3972_1*f*1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PART_ID_V2" val="d-2-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3972_1*i*2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3972_1*i*3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3"/>
  <p:tag name="KSO_WM_UNIT_COLOR_SCHEME_SHAPE_ID" val="13"/>
  <p:tag name="KSO_WM_UNIT_COLOR_SCHEME_PARENT_PAGE" val="0_1"/>
  <p:tag name="KSO_WM_UNIT_DECOLORIZATION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3972_1*i*4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ADJUSTLAYOUT_ID" val="14"/>
  <p:tag name="KSO_WM_UNIT_COLOR_SCHEME_SHAPE_ID" val="14"/>
  <p:tag name="KSO_WM_UNIT_COLOR_SCHEME_PARENT_PAGE" val="0_1"/>
  <p:tag name="KSO_WM_UNIT_DECOLORIZATION" val="1"/>
</p:tagLst>
</file>

<file path=ppt/tags/tag29.xml><?xml version="1.0" encoding="utf-8"?>
<p:tagLst xmlns:p="http://schemas.openxmlformats.org/presentationml/2006/main">
  <p:tag name="KSO_WM_UNIT_PRESET_TEXT" val="点击此处添加正文，文字是您思想的提炼，请尽量言简意赅的阐述您的观点；&#13;您的正文已经经字字珠玑，但信息却错综复杂，需要用更多的文字来表述。&#13;为了最终演示发布的良好效果，请您尽量提炼思想的精髓，否则容易造成观者的阅读压力，适得其反。&#13;更多时候我们只需播下一颗种子，自然有微风吹拂，雨露滋养；恰如其分的表达观点，往往事半功倍。&#13;为了能让您有更直观的字数感受，进一步方便使用，我们为您标注了最适合的位置。您输入的文字到这里，就是最佳视觉效果，请您务必注意。"/>
  <p:tag name="KSO_WM_UNIT_TEXT_PART_ID" val="2-e"/>
  <p:tag name="KSO_WM_UNIT_TEXT_PART_SIZE" val="339.52*434.5"/>
  <p:tag name="KSO_WM_UNIT_VALUE" val="33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3972_1*f*1"/>
  <p:tag name="KSO_WM_TEMPLATE_CATEGORY" val="diagram"/>
  <p:tag name="KSO_WM_TEMPLATE_INDEX" val="20193972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PART_ID_V2" val="d-2-1"/>
</p:tagLst>
</file>

<file path=ppt/tags/tag3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PRESET_TEXT" val="排版设计本身并不是目的，设计是为了更好的传播客户信息的手段。版面离不开内容，更要体现内容的主题思想，用以增强读者的注目力与理解力。只有做到主题鲜明突出，一目了然，才能达到版面构成的最终目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02202_1*h_f*1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135"/>
</p:tagLst>
</file>

<file path=ppt/tags/tag34.xml><?xml version="1.0" encoding="utf-8"?>
<p:tagLst xmlns:p="http://schemas.openxmlformats.org/presentationml/2006/main">
  <p:tag name="KSO_WM_UNIT_PRESET_TEXT" val="排版设计本身并不是目的，设计是为了更好的传播客户信息的手段。版面离不开内容，更要体现内容的主题思想，用以增强读者的注目力与理解力。只有做到主题鲜明突出，一目了然，才能达到版面构成的最终目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02202_1*h_f*2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135"/>
</p:tagLst>
</file>

<file path=ppt/tags/tag35.xml><?xml version="1.0" encoding="utf-8"?>
<p:tagLst xmlns:p="http://schemas.openxmlformats.org/presentationml/2006/main">
  <p:tag name="KSO_WM_UNIT_ISCONTENTSTITLE" val="0"/>
  <p:tag name="KSO_WM_UNIT_PRESET_TEXT" val="点击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02202_1*h_a*1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40"/>
</p:tagLst>
</file>

<file path=ppt/tags/tag36.xml><?xml version="1.0" encoding="utf-8"?>
<p:tagLst xmlns:p="http://schemas.openxmlformats.org/presentationml/2006/main">
  <p:tag name="KSO_WM_UNIT_ISCONTENTSTITLE" val="0"/>
  <p:tag name="KSO_WM_UNIT_PRESET_TEXT" val="点击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02202_1*h_a*2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4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ID" val="diagram20202202_1*h_i*2_1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ICON_FILEID" val="3101137"/>
  <p:tag name="KSO_WM_UNIT_ICON_STYLE" val="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2"/>
  <p:tag name="KSO_WM_UNIT_ID" val="diagram20202202_1*h_i*2_2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ID" val="diagram20202202_1*h_i*1_2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40.xml><?xml version="1.0" encoding="utf-8"?>
<p:tagLst xmlns:p="http://schemas.openxmlformats.org/presentationml/2006/main">
  <p:tag name="KSO_WM_UNIT_ICON_FILEID" val="3100597"/>
  <p:tag name="KSO_WM_UNIT_ICON_STYLE" val="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ID" val="diagram20202202_1*h_i*1_1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PRESET_TEXT" val="排版设计本身并不是目的，设计是为了更好的传播客户信息的手段。版面离不开内容，更要体现内容的主题思想，用以增强读者的注目力与理解力。只有做到主题鲜明突出，一目了然，才能达到版面构成的最终目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02202_1*h_f*1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135"/>
</p:tagLst>
</file>

<file path=ppt/tags/tag42.xml><?xml version="1.0" encoding="utf-8"?>
<p:tagLst xmlns:p="http://schemas.openxmlformats.org/presentationml/2006/main">
  <p:tag name="KSO_WM_UNIT_PRESET_TEXT" val="排版设计本身并不是目的，设计是为了更好的传播客户信息的手段。版面离不开内容，更要体现内容的主题思想，用以增强读者的注目力与理解力。只有做到主题鲜明突出，一目了然，才能达到版面构成的最终目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02202_1*h_f*2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135"/>
</p:tagLst>
</file>

<file path=ppt/tags/tag43.xml><?xml version="1.0" encoding="utf-8"?>
<p:tagLst xmlns:p="http://schemas.openxmlformats.org/presentationml/2006/main">
  <p:tag name="KSO_WM_UNIT_ISCONTENTSTITLE" val="0"/>
  <p:tag name="KSO_WM_UNIT_PRESET_TEXT" val="点击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02202_1*h_a*1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40"/>
</p:tagLst>
</file>

<file path=ppt/tags/tag44.xml><?xml version="1.0" encoding="utf-8"?>
<p:tagLst xmlns:p="http://schemas.openxmlformats.org/presentationml/2006/main">
  <p:tag name="KSO_WM_UNIT_ISCONTENTSTITLE" val="0"/>
  <p:tag name="KSO_WM_UNIT_PRESET_TEXT" val="点击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02202_1*h_a*2_1"/>
  <p:tag name="KSO_WM_TEMPLATE_CATEGORY" val="diagram"/>
  <p:tag name="KSO_WM_TEMPLATE_INDEX" val="20202202"/>
  <p:tag name="KSO_WM_UNIT_LAYERLEVEL" val="1_1"/>
  <p:tag name="KSO_WM_TAG_VERSION" val="1.0"/>
  <p:tag name="KSO_WM_BEAUTIFY_FLAG" val="#wm#"/>
  <p:tag name="KSO_WM_UNIT_VALUE" val="4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1"/>
  <p:tag name="KSO_WM_UNIT_ID" val="diagram20202202_1*h_i*2_1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ICON_FILEID" val="3101137"/>
  <p:tag name="KSO_WM_UNIT_ICON_STYLE" val="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2_2"/>
  <p:tag name="KSO_WM_UNIT_ID" val="diagram20202202_1*h_i*2_2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2"/>
  <p:tag name="KSO_WM_UNIT_ID" val="diagram20202202_1*h_i*1_2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ICON_FILEID" val="3100597"/>
  <p:tag name="KSO_WM_UNIT_ICON_STYLE" val="1"/>
  <p:tag name="KSO_WM_UNIT_HIGHLIGHT" val="0"/>
  <p:tag name="KSO_WM_UNIT_COMPATIBLE" val="0"/>
  <p:tag name="KSO_WM_UNIT_DIAGRAM_ISNUMVISUAL" val="0"/>
  <p:tag name="KSO_WM_UNIT_DIAGRAM_ISREFERUNIT" val="0"/>
  <p:tag name="KSO_WM_UNIT_TYPE" val="h_i"/>
  <p:tag name="KSO_WM_UNIT_INDEX" val="1_1"/>
  <p:tag name="KSO_WM_UNIT_ID" val="diagram20202202_1*h_i*1_1"/>
  <p:tag name="KSO_WM_TEMPLATE_CATEGORY" val="diagram"/>
  <p:tag name="KSO_WM_TEMPLATE_INDEX" val="20202202"/>
  <p:tag name="KSO_WM_UNIT_LAYERLEVEL" val="1_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4764_1*i*4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5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5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3_1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3_1"/>
  <p:tag name="KSO_WM_UNIT_LINE_FORE_SCHEMECOLOR_INDEX" val="9"/>
  <p:tag name="KSO_WM_UNIT_LINE_FILL_TYPE" val="2"/>
  <p:tag name="KSO_WM_UNIT_USESOURCEFORMAT_APPLY" val="1"/>
  <p:tag name="KSO_WM_UNIT_DIAGRAM_SCHEMECOLOR_ID" val="0"/>
</p:tagLst>
</file>

<file path=ppt/tags/tag5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3_2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52.xml><?xml version="1.0" encoding="utf-8"?>
<p:tagLst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f*1_3_1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f"/>
  <p:tag name="KSO_WM_UNIT_INDEX" val="1_3_1"/>
  <p:tag name="KSO_WM_UNIT_PRESET_TEXT" val="单击此处添加文本"/>
  <p:tag name="KSO_WM_UNIT_VALUE" val="33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1_3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1_3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5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1_2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1_2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55.xml><?xml version="1.0" encoding="utf-8"?>
<p:tagLst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f*1_1_1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f"/>
  <p:tag name="KSO_WM_UNIT_INDEX" val="1_1_1"/>
  <p:tag name="KSO_WM_UNIT_PRESET_TEXT" val="单击此处添加文本"/>
  <p:tag name="KSO_WM_UNIT_VALUE" val="33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2_1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2_1"/>
  <p:tag name="KSO_WM_UNIT_LINE_FORE_SCHEMECOLOR_INDEX" val="7"/>
  <p:tag name="KSO_WM_UNIT_LINE_FILL_TYPE" val="2"/>
  <p:tag name="KSO_WM_UNIT_USESOURCEFORMAT_APPLY" val="1"/>
  <p:tag name="KSO_WM_UNIT_DIAGRAM_SCHEMECOLOR_ID" val="0"/>
</p:tagLst>
</file>

<file path=ppt/tags/tag5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2_2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2_2"/>
  <p:tag name="KSO_WM_UNIT_FILL_FORE_SCHEMECOLOR_INDEX" val="7"/>
  <p:tag name="KSO_WM_UNIT_FILL_TYPE" val="1"/>
  <p:tag name="KSO_WM_UNIT_USESOURCEFORMAT_APPLY" val="1"/>
  <p:tag name="KSO_WM_UNIT_DIAGRAM_SCHEMECOLOR_ID" val="0"/>
</p:tagLst>
</file>

<file path=ppt/tags/tag58.xml><?xml version="1.0" encoding="utf-8"?>
<p:tagLst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f*1_2_1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f"/>
  <p:tag name="KSO_WM_UNIT_INDEX" val="1_2_1"/>
  <p:tag name="KSO_WM_UNIT_PRESET_TEXT" val="单击此处添加文本"/>
  <p:tag name="KSO_WM_UNIT_VALUE" val="33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3_1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3_1"/>
  <p:tag name="KSO_WM_UNIT_LINE_FORE_SCHEMECOLOR_INDEX" val="9"/>
  <p:tag name="KSO_WM_UNIT_LINE_FILL_TYPE" val="2"/>
  <p:tag name="KSO_WM_UNIT_USESOURCEFORMAT_APPLY" val="1"/>
  <p:tag name="KSO_WM_UNIT_DIAGRAM_SCHEMECOLOR_ID" val="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2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2"/>
  <p:tag name="KSO_WM_UNIT_ADJUSTLAYOUT_ID" val="23"/>
  <p:tag name="KSO_WM_UNIT_COLOR_SCHEME_SHAPE_ID" val="23"/>
  <p:tag name="KSO_WM_UNIT_COLOR_SCHEME_PARENT_PAGE" val="0_1"/>
  <p:tag name="KSO_WM_UNIT_FOIL_COLOR" val="1"/>
</p:tagLst>
</file>

<file path=ppt/tags/tag6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i*1_3_2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" val="9"/>
  <p:tag name="KSO_WM_UNIT_FILL_TYPE" val="1"/>
  <p:tag name="KSO_WM_UNIT_USESOURCEFORMAT_APPLY" val="1"/>
  <p:tag name="KSO_WM_UNIT_DIAGRAM_SCHEMECOLOR_ID" val="0"/>
</p:tagLst>
</file>

<file path=ppt/tags/tag61.xml><?xml version="1.0" encoding="utf-8"?>
<p:tagLst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943_2*l_h_f*1_3_1"/>
  <p:tag name="KSO_WM_TEMPLATE_CATEGORY" val="diagram"/>
  <p:tag name="KSO_WM_TEMPLATE_INDEX" val="20198943"/>
  <p:tag name="KSO_WM_UNIT_LAYERLEVEL" val="1_1_1"/>
  <p:tag name="KSO_WM_TAG_VERSION" val="1.0"/>
  <p:tag name="KSO_WM_BEAUTIFY_FLAG" val="#wm#"/>
  <p:tag name="KSO_WM_UNIT_TYPE" val="l_h_f"/>
  <p:tag name="KSO_WM_UNIT_INDEX" val="1_3_1"/>
  <p:tag name="KSO_WM_UNIT_PRESET_TEXT" val="单击此处添加文本"/>
  <p:tag name="KSO_WM_UNIT_VALUE" val="33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0270_1*l_i*1_1"/>
  <p:tag name="KSO_WM_TEMPLATE_CATEGORY" val="diagram"/>
  <p:tag name="KSO_WM_TEMPLATE_INDEX" val="20200270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0270_1*l_i*1_2"/>
  <p:tag name="KSO_WM_TEMPLATE_CATEGORY" val="diagram"/>
  <p:tag name="KSO_WM_TEMPLATE_INDEX" val="20200270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0270_1*l_h_i*1_1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0270_1*l_h_f*1_1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0270_1*l_h_i*1_2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0270_1*l_h_f*1_2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0270_1*l_h_i*1_3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0270_1*l_h_f*1_3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3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3"/>
  <p:tag name="KSO_WM_UNIT_ADJUSTLAYOUT_ID" val="20"/>
  <p:tag name="KSO_WM_UNIT_COLOR_SCHEME_SHAPE_ID" val="20"/>
  <p:tag name="KSO_WM_UNIT_COLOR_SCHEME_PARENT_PAGE" val="0_1"/>
  <p:tag name="KSO_WM_UNIT_FOIL_COLOR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0270_1*l_h_i*1_4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0270_1*l_h_f*1_4_1"/>
  <p:tag name="KSO_WM_TEMPLATE_CATEGORY" val="diagram"/>
  <p:tag name="KSO_WM_TEMPLATE_INDEX" val="2020027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5_1"/>
  <p:tag name="KSO_WM_UNIT_ID" val="diagram20198935_4*l_h_i*1_5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73.xml><?xml version="1.0" encoding="utf-8"?>
<p:tagLst xmlns:p="http://schemas.openxmlformats.org/presentationml/2006/main">
  <p:tag name="KSO_WM_UNIT_DIAGRAM_MODELTYPE" val="stripeEnum"/>
  <p:tag name="KSO_WM_UNIT_ISCONTENTSTITLE" val="0"/>
  <p:tag name="KSO_WM_UNIT_PRESET_TEXT" val="添加标题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198935_4*l_h_a*1_5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74.xml><?xml version="1.0" encoding="utf-8"?>
<p:tagLst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98935_4*l_h_f*1_5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75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5_2"/>
  <p:tag name="KSO_WM_UNIT_ID" val="diagram20198935_4*l_h_i*1_5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7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4_1"/>
  <p:tag name="KSO_WM_UNIT_ID" val="diagram20198935_4*l_h_i*1_4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77.xml><?xml version="1.0" encoding="utf-8"?>
<p:tagLst xmlns:p="http://schemas.openxmlformats.org/presentationml/2006/main">
  <p:tag name="KSO_WM_UNIT_DIAGRAM_MODELTYPE" val="stripeEnum"/>
  <p:tag name="KSO_WM_UNIT_ISCONTENTSTITLE" val="0"/>
  <p:tag name="KSO_WM_UNIT_PRESET_TEXT" val="添加标题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98935_4*l_h_a*1_4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78.xml><?xml version="1.0" encoding="utf-8"?>
<p:tagLst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8935_4*l_h_f*1_4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7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4_2"/>
  <p:tag name="KSO_WM_UNIT_ID" val="diagram20198935_4*l_h_i*1_4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USESOURCEFORMAT_APPLY" val="1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4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4"/>
  <p:tag name="KSO_WM_UNIT_ADJUSTLAYOUT_ID" val="6"/>
  <p:tag name="KSO_WM_UNIT_COLOR_SCHEME_SHAPE_ID" val="6"/>
  <p:tag name="KSO_WM_UNIT_COLOR_SCHEME_PARENT_PAGE" val="0_1"/>
</p:tagLst>
</file>

<file path=ppt/tags/tag8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3_1"/>
  <p:tag name="KSO_WM_UNIT_ID" val="diagram20198935_4*l_h_i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81.xml><?xml version="1.0" encoding="utf-8"?>
<p:tagLst xmlns:p="http://schemas.openxmlformats.org/presentationml/2006/main">
  <p:tag name="KSO_WM_UNIT_DIAGRAM_MODELTYPE" val="stripeEnum"/>
  <p:tag name="KSO_WM_UNIT_ISCONTENTSTITLE" val="0"/>
  <p:tag name="KSO_WM_UNIT_PRESET_TEXT" val="添加标题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98935_4*l_h_a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TEXT_FILL_FORE_SCHEMECOLOR_INDEX" val="10"/>
  <p:tag name="KSO_WM_UNIT_TEXT_FILL_TYPE" val="1"/>
  <p:tag name="KSO_WM_UNIT_USESOURCEFORMAT_APPLY" val="1"/>
  <p:tag name="KSO_WM_UNIT_DIAGRAM_SCHEMECOLOR_ID" val="0"/>
</p:tagLst>
</file>

<file path=ppt/tags/tag82.xml><?xml version="1.0" encoding="utf-8"?>
<p:tagLst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935_4*l_h_f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8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3_2"/>
  <p:tag name="KSO_WM_UNIT_ID" val="diagram20198935_4*l_h_i*1_3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USESOURCEFORMAT_APPLY" val="1"/>
  <p:tag name="KSO_WM_UNIT_DIAGRAM_SCHEMECOLOR_ID" val="0"/>
</p:tagLst>
</file>

<file path=ppt/tags/tag8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2_1"/>
  <p:tag name="KSO_WM_UNIT_ID" val="diagram20198935_4*l_h_i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85.xml><?xml version="1.0" encoding="utf-8"?>
<p:tagLst xmlns:p="http://schemas.openxmlformats.org/presentationml/2006/main">
  <p:tag name="KSO_WM_UNIT_DIAGRAM_MODELTYPE" val="stripeEnum"/>
  <p:tag name="KSO_WM_UNIT_ISCONTENTSTITLE" val="0"/>
  <p:tag name="KSO_WM_UNIT_PRESET_TEXT" val="添加标题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98935_4*l_h_a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86.xml><?xml version="1.0" encoding="utf-8"?>
<p:tagLst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935_4*l_h_f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8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2_2"/>
  <p:tag name="KSO_WM_UNIT_ID" val="diagram20198935_4*l_h_i*1_2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88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1_1"/>
  <p:tag name="KSO_WM_UNIT_ID" val="diagram20198935_4*l_h_i*1_1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89.xml><?xml version="1.0" encoding="utf-8"?>
<p:tagLst xmlns:p="http://schemas.openxmlformats.org/presentationml/2006/main">
  <p:tag name="KSO_WM_UNIT_DIAGRAM_MODELTYPE" val="stripeEnum"/>
  <p:tag name="KSO_WM_UNIT_ISCONTENTSTITLE" val="0"/>
  <p:tag name="KSO_WM_UNIT_PRESET_TEXT" val="添加标题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98935_4*l_h_a*1_1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  <p:tag name="KSO_WM_UNIT_DIAGRAM_SCHEMECOLOR_ID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2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2"/>
  <p:tag name="KSO_WM_UNIT_ADJUSTLAYOUT_ID" val="23"/>
  <p:tag name="KSO_WM_UNIT_COLOR_SCHEME_SHAPE_ID" val="23"/>
  <p:tag name="KSO_WM_UNIT_COLOR_SCHEME_PARENT_PAGE" val="0_1"/>
  <p:tag name="KSO_WM_UNIT_FOIL_COLOR" val="1"/>
</p:tagLst>
</file>

<file path=ppt/tags/tag90.xml><?xml version="1.0" encoding="utf-8"?>
<p:tagLst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935_4*l_h_f*1_1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  <p:tag name="KSO_WM_UNIT_DIAGRAM_SCHEMECOLOR_ID" val="0"/>
</p:tagLst>
</file>

<file path=ppt/tags/tag9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1_2"/>
  <p:tag name="KSO_WM_UNIT_ID" val="diagram20198935_4*l_h_i*1_1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USESOURCEFORMAT_APPLY" val="1"/>
  <p:tag name="KSO_WM_UNIT_DIAGRAM_SCHEMECOLOR_ID" val="0"/>
</p:tagLst>
</file>

<file path=ppt/tags/tag92.xml><?xml version="1.0" encoding="utf-8"?>
<p:tagLst xmlns:p="http://schemas.openxmlformats.org/presentationml/2006/main">
  <p:tag name="KSO_WM_UNIT_PRESET_TEXT" val="通过儿童展示唯品会小模特风采，以他们的互动体现“爱，予你童步”的主题。让孩子与海洋动物的亲密接触，给予孩子的童年纯净贴近自然。"/>
  <p:tag name="KSO_WM_UNIT_NOCLEAR" val="0"/>
  <p:tag name="KSO_WM_UNIT_VALUE" val="9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h_f"/>
  <p:tag name="KSO_WM_UNIT_INDEX" val="1_1"/>
  <p:tag name="KSO_WM_UNIT_ID" val="diagram20199387_1*h_f*1_1"/>
  <p:tag name="KSO_WM_TEMPLATE_CATEGORY" val="diagram"/>
  <p:tag name="KSO_WM_TEMPLATE_INDEX" val="20199387"/>
  <p:tag name="KSO_WM_UNIT_LAYERLEVEL" val="1_1"/>
  <p:tag name="KSO_WM_TAG_VERSION" val="1.0"/>
  <p:tag name="KSO_WM_BEAUTIFY_FLAG" val="#wm#"/>
  <p:tag name="KSO_WM_UNIT_USESOURCEFORMAT_APPLY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199387_1*m_i*1_3"/>
  <p:tag name="KSO_WM_TEMPLATE_CATEGORY" val="diagram"/>
  <p:tag name="KSO_WM_TEMPLATE_INDEX" val="2019938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USESOURCEFORMAT_APPLY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199387_1*m_i*1_2"/>
  <p:tag name="KSO_WM_TEMPLATE_CATEGORY" val="diagram"/>
  <p:tag name="KSO_WM_TEMPLATE_INDEX" val="2019938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199387_1*m_i*1_1"/>
  <p:tag name="KSO_WM_TEMPLATE_CATEGORY" val="diagram"/>
  <p:tag name="KSO_WM_TEMPLATE_INDEX" val="2019938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387_1*m_h_i*1_1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9387_1*m_h_i*1_1_2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USESOURCEFORMAT_APPLY" val="1"/>
</p:tagLst>
</file>

<file path=ppt/tags/tag98.xml><?xml version="1.0" encoding="utf-8"?>
<p:tagLst xmlns:p="http://schemas.openxmlformats.org/presentationml/2006/main">
  <p:tag name="KSO_WM_UNIT_ISCONTENTSTITLE" val="0"/>
  <p:tag name="KSO_WM_UNIT_PRESET_TEXT" val="嘉宾进场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9387_1*m_h_f*1_1_1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9387_1*m_h_i*1_1_3"/>
  <p:tag name="KSO_WM_TEMPLATE_CATEGORY" val="diagram"/>
  <p:tag name="KSO_WM_TEMPLATE_INDEX" val="20199387"/>
  <p:tag name="KSO_WM_UNIT_LAYERLEVEL" val="1_1_1"/>
  <p:tag name="KSO_WM_TAG_VERSION" val="1.0"/>
  <p:tag name="KSO_WM_BEAUTIFY_FLAG" val="#wm#"/>
  <p:tag name="KSO_WM_UNIT_USESOURCEFORMAT_APPLY" val="1"/>
</p:tagLst>
</file>

<file path=ppt/theme/theme1.xml><?xml version="1.0" encoding="utf-8"?>
<a:theme xmlns:a="http://schemas.openxmlformats.org/drawingml/2006/main" name="AAAAAAAAAAAA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tf2q52n">
      <a:majorFont>
        <a:latin typeface="Source Han Serif SC"/>
        <a:ea typeface="Source Han Serif SC"/>
        <a:cs typeface=""/>
      </a:majorFont>
      <a:minorFont>
        <a:latin typeface="Source Han Serif SC"/>
        <a:ea typeface="Source Han Serif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4326</Words>
  <Application>WPS 演示</Application>
  <PresentationFormat>宽屏</PresentationFormat>
  <Paragraphs>274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Lato Regular</vt:lpstr>
      <vt:lpstr>Lato Hairline</vt:lpstr>
      <vt:lpstr>Lato Light</vt:lpstr>
      <vt:lpstr>Source Han Serif SC</vt:lpstr>
      <vt:lpstr>微软雅黑</vt:lpstr>
      <vt:lpstr>Impact</vt:lpstr>
      <vt:lpstr>Calibri</vt:lpstr>
      <vt:lpstr>黑体</vt:lpstr>
      <vt:lpstr>BatangChe</vt:lpstr>
      <vt:lpstr>Wingdings</vt:lpstr>
      <vt:lpstr>Arial Unicode MS</vt:lpstr>
      <vt:lpstr>等线</vt:lpstr>
      <vt:lpstr>华康俪金黑W8(P)</vt:lpstr>
      <vt:lpstr>華康圓體 Std W5</vt:lpstr>
      <vt:lpstr>Source Han Serif SC</vt:lpstr>
      <vt:lpstr>Open Sans</vt:lpstr>
      <vt:lpstr>Segoe Print</vt:lpstr>
      <vt:lpstr>AAAAAAAAAAAA）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6-0316-3运动体育竞技PPT模板</dc:title>
  <dc:creator>敬东 潘</dc:creator>
  <cp:lastModifiedBy>wxl</cp:lastModifiedBy>
  <cp:revision>32</cp:revision>
  <dcterms:created xsi:type="dcterms:W3CDTF">2019-03-14T05:34:00Z</dcterms:created>
  <dcterms:modified xsi:type="dcterms:W3CDTF">2019-08-22T02:14:04Z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