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877" r:id="rId8"/>
    <p:sldId id="8962" r:id="rId9"/>
    <p:sldId id="8961" r:id="rId10"/>
    <p:sldId id="8794" r:id="rId11"/>
    <p:sldId id="8990" r:id="rId12"/>
    <p:sldId id="8991" r:id="rId13"/>
    <p:sldId id="8988" r:id="rId14"/>
    <p:sldId id="8993" r:id="rId15"/>
    <p:sldId id="8994" r:id="rId16"/>
    <p:sldId id="8927" r:id="rId17"/>
    <p:sldId id="8945" r:id="rId18"/>
    <p:sldId id="8999" r:id="rId19"/>
    <p:sldId id="8996" r:id="rId20"/>
    <p:sldId id="9000" r:id="rId21"/>
    <p:sldId id="9002" r:id="rId22"/>
    <p:sldId id="9006" r:id="rId23"/>
    <p:sldId id="9007" r:id="rId24"/>
    <p:sldId id="9008" r:id="rId25"/>
    <p:sldId id="8701"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DAB"/>
    <a:srgbClr val="3498DB"/>
    <a:srgbClr val="699FA2"/>
    <a:srgbClr val="FF9300"/>
    <a:srgbClr val="F8CBAD"/>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47.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0" Type="http://schemas.openxmlformats.org/officeDocument/2006/relationships/notesSlide" Target="../notesSlides/notesSlide10.xml"/><Relationship Id="rId2" Type="http://schemas.openxmlformats.org/officeDocument/2006/relationships/tags" Target="../tags/tag15.xml"/><Relationship Id="rId19" Type="http://schemas.openxmlformats.org/officeDocument/2006/relationships/slideLayout" Target="../slideLayouts/slideLayout7.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4" Type="http://schemas.openxmlformats.org/officeDocument/2006/relationships/slideLayout" Target="../slideLayouts/slideLayout7.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7" Type="http://schemas.openxmlformats.org/officeDocument/2006/relationships/slideLayout" Target="../slideLayouts/slideLayout7.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1" Type="http://schemas.openxmlformats.org/officeDocument/2006/relationships/notesSlide" Target="../notesSlides/notesSlide12.xml"/><Relationship Id="rId20" Type="http://schemas.openxmlformats.org/officeDocument/2006/relationships/slideLayout" Target="../slideLayouts/slideLayout7.xml"/><Relationship Id="rId2" Type="http://schemas.openxmlformats.org/officeDocument/2006/relationships/tags" Target="../tags/tag64.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image" Target="../media/image18.png"/><Relationship Id="rId2" Type="http://schemas.openxmlformats.org/officeDocument/2006/relationships/tags" Target="../tags/tag83.xml"/><Relationship Id="rId1" Type="http://schemas.openxmlformats.org/officeDocument/2006/relationships/tags" Target="../tags/tag8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87.xml"/><Relationship Id="rId2" Type="http://schemas.openxmlformats.org/officeDocument/2006/relationships/image" Target="../media/image21.jpe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tags" Target="../tags/tag91.xml"/><Relationship Id="rId4" Type="http://schemas.openxmlformats.org/officeDocument/2006/relationships/image" Target="../media/image22.jpe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tags" Target="../tags/tag95.xml"/><Relationship Id="rId4" Type="http://schemas.openxmlformats.org/officeDocument/2006/relationships/image" Target="../media/image22.jpeg"/><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2.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9" Type="http://schemas.openxmlformats.org/officeDocument/2006/relationships/notesSlide" Target="../notesSlides/notesSlide19.xml"/><Relationship Id="rId48" Type="http://schemas.openxmlformats.org/officeDocument/2006/relationships/slideLayout" Target="../slideLayouts/slideLayout7.xml"/><Relationship Id="rId47" Type="http://schemas.openxmlformats.org/officeDocument/2006/relationships/tags" Target="../tags/tag146.xml"/><Relationship Id="rId46" Type="http://schemas.openxmlformats.org/officeDocument/2006/relationships/tags" Target="../tags/tag145.xml"/><Relationship Id="rId45" Type="http://schemas.openxmlformats.org/officeDocument/2006/relationships/tags" Target="../tags/tag144.xml"/><Relationship Id="rId44" Type="http://schemas.openxmlformats.org/officeDocument/2006/relationships/tags" Target="../tags/tag143.xml"/><Relationship Id="rId43" Type="http://schemas.openxmlformats.org/officeDocument/2006/relationships/tags" Target="../tags/tag142.xml"/><Relationship Id="rId42" Type="http://schemas.openxmlformats.org/officeDocument/2006/relationships/tags" Target="../tags/tag141.xml"/><Relationship Id="rId41" Type="http://schemas.openxmlformats.org/officeDocument/2006/relationships/tags" Target="../tags/tag140.xml"/><Relationship Id="rId40" Type="http://schemas.openxmlformats.org/officeDocument/2006/relationships/tags" Target="../tags/tag139.xml"/><Relationship Id="rId4" Type="http://schemas.openxmlformats.org/officeDocument/2006/relationships/tags" Target="../tags/tag103.xml"/><Relationship Id="rId39" Type="http://schemas.openxmlformats.org/officeDocument/2006/relationships/tags" Target="../tags/tag138.xml"/><Relationship Id="rId38" Type="http://schemas.openxmlformats.org/officeDocument/2006/relationships/tags" Target="../tags/tag137.xml"/><Relationship Id="rId37" Type="http://schemas.openxmlformats.org/officeDocument/2006/relationships/tags" Target="../tags/tag136.xml"/><Relationship Id="rId36" Type="http://schemas.openxmlformats.org/officeDocument/2006/relationships/tags" Target="../tags/tag135.xml"/><Relationship Id="rId35" Type="http://schemas.openxmlformats.org/officeDocument/2006/relationships/tags" Target="../tags/tag134.xml"/><Relationship Id="rId34" Type="http://schemas.openxmlformats.org/officeDocument/2006/relationships/tags" Target="../tags/tag133.xml"/><Relationship Id="rId33" Type="http://schemas.openxmlformats.org/officeDocument/2006/relationships/tags" Target="../tags/tag132.xml"/><Relationship Id="rId32" Type="http://schemas.openxmlformats.org/officeDocument/2006/relationships/tags" Target="../tags/tag131.xml"/><Relationship Id="rId31" Type="http://schemas.openxmlformats.org/officeDocument/2006/relationships/tags" Target="../tags/tag130.xml"/><Relationship Id="rId30" Type="http://schemas.openxmlformats.org/officeDocument/2006/relationships/tags" Target="../tags/tag129.xml"/><Relationship Id="rId3" Type="http://schemas.openxmlformats.org/officeDocument/2006/relationships/tags" Target="../tags/tag102.xml"/><Relationship Id="rId29" Type="http://schemas.openxmlformats.org/officeDocument/2006/relationships/tags" Target="../tags/tag128.xml"/><Relationship Id="rId28" Type="http://schemas.openxmlformats.org/officeDocument/2006/relationships/tags" Target="../tags/tag127.xml"/><Relationship Id="rId27" Type="http://schemas.openxmlformats.org/officeDocument/2006/relationships/tags" Target="../tags/tag126.xml"/><Relationship Id="rId26" Type="http://schemas.openxmlformats.org/officeDocument/2006/relationships/tags" Target="../tags/tag125.xml"/><Relationship Id="rId25" Type="http://schemas.openxmlformats.org/officeDocument/2006/relationships/tags" Target="../tags/tag124.xml"/><Relationship Id="rId24" Type="http://schemas.openxmlformats.org/officeDocument/2006/relationships/tags" Target="../tags/tag123.xml"/><Relationship Id="rId23" Type="http://schemas.openxmlformats.org/officeDocument/2006/relationships/tags" Target="../tags/tag122.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1.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8.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933575"/>
            <a:ext cx="8522970" cy="492442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33575"/>
            <a:ext cx="4918075" cy="491934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729615" y="2357120"/>
            <a:ext cx="6216650" cy="2783840"/>
          </a:xfrm>
          <a:prstGeom prst="rect">
            <a:avLst/>
          </a:prstGeom>
          <a:noFill/>
          <a:ln w="9525">
            <a:noFill/>
          </a:ln>
        </p:spPr>
        <p:txBody>
          <a:bodyPr wrap="square" anchor="t">
            <a:spAutoFit/>
          </a:bodyPr>
          <a:p>
            <a:pPr indent="0" algn="just" fontAlgn="auto">
              <a:lnSpc>
                <a:spcPct val="14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（二）二传球：</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第二人次接球为二传球，它是个人进攻战术之一，也是全队组织进攻的桥梁。</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600"/>
              </a:spcAft>
              <a:buFont typeface="Wingdings" panose="05000000000000000000" pitchFamily="2" charset="2"/>
              <a:buAutoNum type="arabicPeriod"/>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传球一定要有一定高度、角度，而且要避开对方的拦网，为同伴采用头球进攻和倒勾球进攻创造条件。</a:t>
            </a:r>
            <a:endPar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600"/>
              </a:spcAft>
              <a:buFont typeface="Wingdings" panose="05000000000000000000" pitchFamily="2" charset="2"/>
              <a:buAutoNum type="arabicPeriod"/>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二传球应具有隐蔽性。传球人最好背对球网，使对方看不清传球动作、方向和战术意图。传球人如有自传倒勾直接攻击对方的能力，其攻击力则更强。</a:t>
            </a:r>
            <a:endParaRPr lang="zh-CN" altLang="en-US" sz="1600"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5"/>
          <a:stretch>
            <a:fillRect/>
          </a:stretch>
        </p:blipFill>
        <p:spPr>
          <a:xfrm>
            <a:off x="7165975" y="2349500"/>
            <a:ext cx="4215130" cy="2975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18"/>
          <p:cNvSpPr/>
          <p:nvPr/>
        </p:nvSpPr>
        <p:spPr>
          <a:xfrm>
            <a:off x="801370" y="1247140"/>
            <a:ext cx="10799445" cy="41084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（三）头攻球：</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头攻球在比赛中虽采用不多，但仍是一种个人进攻战术。</a:t>
            </a:r>
            <a:endPar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nvGrpSpPr>
          <p:cNvPr id="45" name="组合 44"/>
          <p:cNvGrpSpPr/>
          <p:nvPr/>
        </p:nvGrpSpPr>
        <p:grpSpPr>
          <a:xfrm>
            <a:off x="1518920" y="2173605"/>
            <a:ext cx="2258695" cy="1448435"/>
            <a:chOff x="2392" y="3423"/>
            <a:chExt cx="3557" cy="2281"/>
          </a:xfrm>
        </p:grpSpPr>
        <p:sp>
          <p:nvSpPr>
            <p:cNvPr id="10" name="任意多边形 9"/>
            <p:cNvSpPr/>
            <p:nvPr>
              <p:custDataLst>
                <p:tags r:id="rId2"/>
              </p:custDataLst>
            </p:nvPr>
          </p:nvSpPr>
          <p:spPr>
            <a:xfrm>
              <a:off x="2392" y="3423"/>
              <a:ext cx="737" cy="7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grpSp>
          <p:nvGrpSpPr>
            <p:cNvPr id="44" name="组合 43"/>
            <p:cNvGrpSpPr/>
            <p:nvPr/>
          </p:nvGrpSpPr>
          <p:grpSpPr>
            <a:xfrm>
              <a:off x="2685" y="3466"/>
              <a:ext cx="3264" cy="2239"/>
              <a:chOff x="2685" y="3466"/>
              <a:chExt cx="3264" cy="2239"/>
            </a:xfrm>
          </p:grpSpPr>
          <p:sp>
            <p:nvSpPr>
              <p:cNvPr id="9" name="文本框 8"/>
              <p:cNvSpPr txBox="1"/>
              <p:nvPr>
                <p:custDataLst>
                  <p:tags r:id="rId3"/>
                </p:custDataLst>
              </p:nvPr>
            </p:nvSpPr>
            <p:spPr>
              <a:xfrm>
                <a:off x="2685" y="4265"/>
                <a:ext cx="3264" cy="1440"/>
              </a:xfrm>
              <a:prstGeom prst="rect">
                <a:avLst/>
              </a:prstGeom>
            </p:spPr>
            <p:txBody>
              <a:bodyPr wrap="square" tIns="0" bIns="46800">
                <a:normAutofit lnSpcReduction="20000"/>
              </a:bodyPr>
              <a:p>
                <a:pPr lvl="0" algn="just" defTabSz="1171575">
                  <a:lnSpc>
                    <a:spcPct val="120000"/>
                  </a:lnSpc>
                  <a:spcBef>
                    <a:spcPct val="0"/>
                  </a:spcBef>
                  <a:defRPr/>
                </a:pPr>
                <a:r>
                  <a:rPr lang="zh-CN" altLang="en-US" sz="1400" spc="150" dirty="0">
                    <a:solidFill>
                      <a:schemeClr val="tx1">
                        <a:lumMod val="65000"/>
                        <a:lumOff val="35000"/>
                      </a:schemeClr>
                    </a:solidFill>
                    <a:latin typeface="微软雅黑" panose="020B0503020204020204" charset="-122"/>
                    <a:ea typeface="微软雅黑" panose="020B0503020204020204" charset="-122"/>
                  </a:rPr>
                  <a:t>即自己将来球传起，然后用头的前额正面或侧面将球顶入对方场区。</a:t>
                </a:r>
                <a:endParaRPr lang="zh-CN" altLang="en-US" sz="1400" spc="150" dirty="0">
                  <a:solidFill>
                    <a:schemeClr val="tx1">
                      <a:lumMod val="65000"/>
                      <a:lumOff val="35000"/>
                    </a:schemeClr>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238" y="3466"/>
                <a:ext cx="2675" cy="580"/>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自传自顶</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grpSp>
      </p:grpSp>
      <p:grpSp>
        <p:nvGrpSpPr>
          <p:cNvPr id="47" name="组合 46"/>
          <p:cNvGrpSpPr/>
          <p:nvPr/>
        </p:nvGrpSpPr>
        <p:grpSpPr>
          <a:xfrm>
            <a:off x="8501380" y="2185670"/>
            <a:ext cx="2474595" cy="1437005"/>
            <a:chOff x="13388" y="3442"/>
            <a:chExt cx="3897" cy="2263"/>
          </a:xfrm>
        </p:grpSpPr>
        <p:sp>
          <p:nvSpPr>
            <p:cNvPr id="16" name="文本框 15"/>
            <p:cNvSpPr txBox="1"/>
            <p:nvPr>
              <p:custDataLst>
                <p:tags r:id="rId5"/>
              </p:custDataLst>
            </p:nvPr>
          </p:nvSpPr>
          <p:spPr>
            <a:xfrm>
              <a:off x="13681" y="4265"/>
              <a:ext cx="3264" cy="1440"/>
            </a:xfrm>
            <a:prstGeom prst="rect">
              <a:avLst/>
            </a:prstGeom>
          </p:spPr>
          <p:txBody>
            <a:bodyPr wrap="square" tIns="0" bIns="46800">
              <a:normAutofit/>
            </a:bodyPr>
            <a:p>
              <a:pPr lvl="0" algn="just" defTabSz="1171575">
                <a:lnSpc>
                  <a:spcPct val="120000"/>
                </a:lnSpc>
                <a:spcBef>
                  <a:spcPct val="0"/>
                </a:spcBef>
                <a:defRPr/>
              </a:pPr>
              <a:r>
                <a:rPr lang="zh-CN" altLang="en-US" sz="1400" spc="150" dirty="0">
                  <a:solidFill>
                    <a:schemeClr val="tx1">
                      <a:lumMod val="65000"/>
                      <a:lumOff val="35000"/>
                    </a:schemeClr>
                  </a:solidFill>
                  <a:latin typeface="微软雅黑" panose="020B0503020204020204" charset="-122"/>
                  <a:ea typeface="微软雅黑" panose="020B0503020204020204" charset="-122"/>
                </a:rPr>
                <a:t>在同伴的掩护下，用头顶技术将球顶入对方场区。</a:t>
              </a:r>
              <a:endParaRPr lang="zh-CN" altLang="en-US" sz="1400" spc="150" dirty="0">
                <a:solidFill>
                  <a:schemeClr val="tx1">
                    <a:lumMod val="65000"/>
                    <a:lumOff val="35000"/>
                  </a:schemeClr>
                </a:solidFill>
                <a:latin typeface="微软雅黑" panose="020B0503020204020204" charset="-122"/>
                <a:ea typeface="微软雅黑" panose="020B0503020204020204" charset="-122"/>
              </a:endParaRPr>
            </a:p>
          </p:txBody>
        </p:sp>
        <p:sp>
          <p:nvSpPr>
            <p:cNvPr id="18" name="文本框 17"/>
            <p:cNvSpPr txBox="1"/>
            <p:nvPr>
              <p:custDataLst>
                <p:tags r:id="rId6"/>
              </p:custDataLst>
            </p:nvPr>
          </p:nvSpPr>
          <p:spPr>
            <a:xfrm>
              <a:off x="14233" y="3446"/>
              <a:ext cx="3053" cy="657"/>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掩护头顶</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0" name="任意多边形 19"/>
            <p:cNvSpPr/>
            <p:nvPr>
              <p:custDataLst>
                <p:tags r:id="rId7"/>
              </p:custDataLst>
            </p:nvPr>
          </p:nvSpPr>
          <p:spPr>
            <a:xfrm>
              <a:off x="13388" y="3442"/>
              <a:ext cx="737" cy="7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grpSp>
      <p:grpSp>
        <p:nvGrpSpPr>
          <p:cNvPr id="46" name="组合 45"/>
          <p:cNvGrpSpPr/>
          <p:nvPr/>
        </p:nvGrpSpPr>
        <p:grpSpPr>
          <a:xfrm>
            <a:off x="5102860" y="2173605"/>
            <a:ext cx="2258695" cy="1449070"/>
            <a:chOff x="8036" y="3423"/>
            <a:chExt cx="3557" cy="2282"/>
          </a:xfrm>
        </p:grpSpPr>
        <p:sp>
          <p:nvSpPr>
            <p:cNvPr id="22" name="文本框 21"/>
            <p:cNvSpPr txBox="1"/>
            <p:nvPr>
              <p:custDataLst>
                <p:tags r:id="rId8"/>
              </p:custDataLst>
            </p:nvPr>
          </p:nvSpPr>
          <p:spPr>
            <a:xfrm>
              <a:off x="8329" y="4265"/>
              <a:ext cx="3264" cy="1440"/>
            </a:xfrm>
            <a:prstGeom prst="rect">
              <a:avLst/>
            </a:prstGeom>
          </p:spPr>
          <p:txBody>
            <a:bodyPr wrap="square" tIns="0" bIns="46800">
              <a:normAutofit/>
            </a:bodyPr>
            <a:p>
              <a:pPr lvl="0" algn="just" defTabSz="1171575">
                <a:lnSpc>
                  <a:spcPct val="120000"/>
                </a:lnSpc>
                <a:spcBef>
                  <a:spcPct val="0"/>
                </a:spcBef>
                <a:defRPr/>
              </a:pPr>
              <a:r>
                <a:rPr lang="zh-CN" altLang="en-US" sz="1400" spc="150" dirty="0">
                  <a:solidFill>
                    <a:schemeClr val="tx1">
                      <a:lumMod val="65000"/>
                      <a:lumOff val="35000"/>
                    </a:schemeClr>
                  </a:solidFill>
                  <a:latin typeface="微软雅黑" panose="020B0503020204020204" charset="-122"/>
                  <a:ea typeface="微软雅黑" panose="020B0503020204020204" charset="-122"/>
                </a:rPr>
                <a:t>接二传队员传来的球，用头顶技术将球顶入对方场区。</a:t>
              </a:r>
              <a:endParaRPr lang="zh-CN" altLang="en-US" sz="1400" spc="150" dirty="0">
                <a:solidFill>
                  <a:schemeClr val="tx1">
                    <a:lumMod val="65000"/>
                    <a:lumOff val="35000"/>
                  </a:schemeClr>
                </a:solidFill>
                <a:latin typeface="微软雅黑" panose="020B0503020204020204" charset="-122"/>
                <a:ea typeface="微软雅黑" panose="020B0503020204020204" charset="-122"/>
              </a:endParaRPr>
            </a:p>
          </p:txBody>
        </p:sp>
        <p:sp>
          <p:nvSpPr>
            <p:cNvPr id="23" name="文本框 22"/>
            <p:cNvSpPr txBox="1"/>
            <p:nvPr>
              <p:custDataLst>
                <p:tags r:id="rId9"/>
              </p:custDataLst>
            </p:nvPr>
          </p:nvSpPr>
          <p:spPr>
            <a:xfrm>
              <a:off x="8881" y="3466"/>
              <a:ext cx="2675" cy="580"/>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接传球头顶</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8" name="任意多边形 27"/>
            <p:cNvSpPr/>
            <p:nvPr>
              <p:custDataLst>
                <p:tags r:id="rId10"/>
              </p:custDataLst>
            </p:nvPr>
          </p:nvSpPr>
          <p:spPr>
            <a:xfrm>
              <a:off x="8036" y="3423"/>
              <a:ext cx="737" cy="7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grpSp>
      <p:sp>
        <p:nvSpPr>
          <p:cNvPr id="36" name="下箭头 35"/>
          <p:cNvSpPr/>
          <p:nvPr>
            <p:custDataLst>
              <p:tags r:id="rId11"/>
            </p:custDataLst>
          </p:nvPr>
        </p:nvSpPr>
        <p:spPr>
          <a:xfrm rot="10800000">
            <a:off x="4448130" y="4417406"/>
            <a:ext cx="1380062" cy="2077864"/>
          </a:xfrm>
          <a:prstGeom prst="downArrow">
            <a:avLst/>
          </a:prstGeom>
          <a:solidFill>
            <a:schemeClr val="accent4"/>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7" name="下箭头 36"/>
          <p:cNvSpPr/>
          <p:nvPr>
            <p:custDataLst>
              <p:tags r:id="rId12"/>
            </p:custDataLst>
          </p:nvPr>
        </p:nvSpPr>
        <p:spPr>
          <a:xfrm rot="10800000">
            <a:off x="5316134" y="4417406"/>
            <a:ext cx="1380062" cy="2077864"/>
          </a:xfrm>
          <a:prstGeom prst="downArrow">
            <a:avLst/>
          </a:prstGeom>
          <a:solidFill>
            <a:schemeClr val="accent2"/>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8" name="下箭头 37"/>
          <p:cNvSpPr/>
          <p:nvPr>
            <p:custDataLst>
              <p:tags r:id="rId13"/>
            </p:custDataLst>
          </p:nvPr>
        </p:nvSpPr>
        <p:spPr>
          <a:xfrm rot="10800000">
            <a:off x="6090915" y="4417406"/>
            <a:ext cx="1380062" cy="2077864"/>
          </a:xfrm>
          <a:prstGeom prst="downArrow">
            <a:avLst/>
          </a:prstGeom>
          <a:solidFill>
            <a:srgbClr val="4472C4"/>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9" name="任意多边形 38"/>
          <p:cNvSpPr/>
          <p:nvPr>
            <p:custDataLst>
              <p:tags r:id="rId14"/>
            </p:custDataLst>
          </p:nvPr>
        </p:nvSpPr>
        <p:spPr>
          <a:xfrm rot="10800000">
            <a:off x="2617517" y="3614811"/>
            <a:ext cx="2664000" cy="7200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p>
            <a:pPr algn="ctr">
              <a:lnSpc>
                <a:spcPct val="130000"/>
              </a:lnSpc>
            </a:pPr>
          </a:p>
        </p:txBody>
      </p:sp>
      <p:sp>
        <p:nvSpPr>
          <p:cNvPr id="40" name="任意多边形 39"/>
          <p:cNvSpPr/>
          <p:nvPr>
            <p:custDataLst>
              <p:tags r:id="rId15"/>
            </p:custDataLst>
          </p:nvPr>
        </p:nvSpPr>
        <p:spPr>
          <a:xfrm rot="10800000" flipH="1">
            <a:off x="6634058" y="3614815"/>
            <a:ext cx="2512787" cy="7200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p>
            <a:pPr algn="ctr">
              <a:lnSpc>
                <a:spcPct val="130000"/>
              </a:lnSpc>
            </a:pPr>
          </a:p>
        </p:txBody>
      </p:sp>
      <p:sp>
        <p:nvSpPr>
          <p:cNvPr id="41" name="梯形 40"/>
          <p:cNvSpPr/>
          <p:nvPr>
            <p:custDataLst>
              <p:tags r:id="rId16"/>
            </p:custDataLst>
          </p:nvPr>
        </p:nvSpPr>
        <p:spPr>
          <a:xfrm>
            <a:off x="3621174" y="6217606"/>
            <a:ext cx="4696512" cy="338361"/>
          </a:xfrm>
          <a:prstGeom prst="trapezoid">
            <a:avLst>
              <a:gd name="adj" fmla="val 242850"/>
            </a:avLst>
          </a:prstGeom>
          <a:solidFill>
            <a:srgbClr val="4472C4"/>
          </a:solidFill>
          <a:ln>
            <a:noFill/>
          </a:ln>
        </p:spPr>
        <p:style>
          <a:lnRef idx="2">
            <a:srgbClr val="4276AA">
              <a:shade val="50000"/>
            </a:srgbClr>
          </a:lnRef>
          <a:fillRef idx="1">
            <a:srgbClr val="4276AA"/>
          </a:fillRef>
          <a:effectRef idx="0">
            <a:srgbClr val="4276AA"/>
          </a:effectRef>
          <a:fontRef idx="minor">
            <a:srgbClr val="FFFFFF"/>
          </a:fontRef>
        </p:style>
        <p:txBody>
          <a:bodyPr wrap="none" tIns="0" bIns="0" anchor="ctr">
            <a:normAutofit/>
          </a:bodyPr>
          <a:p>
            <a:pPr algn="ctr">
              <a:lnSpc>
                <a:spcPct val="130000"/>
              </a:lnSpc>
            </a:pPr>
            <a:endParaRPr lang="zh-CN" altLang="en-US" sz="1400" b="1" dirty="0"/>
          </a:p>
        </p:txBody>
      </p:sp>
      <p:sp>
        <p:nvSpPr>
          <p:cNvPr id="42" name="文本框 41"/>
          <p:cNvSpPr txBox="1"/>
          <p:nvPr>
            <p:custDataLst>
              <p:tags r:id="rId17"/>
            </p:custDataLst>
          </p:nvPr>
        </p:nvSpPr>
        <p:spPr>
          <a:xfrm>
            <a:off x="5275394" y="6181960"/>
            <a:ext cx="1388072" cy="409652"/>
          </a:xfrm>
          <a:prstGeom prst="rect">
            <a:avLst/>
          </a:prstGeom>
          <a:noFill/>
        </p:spPr>
        <p:txBody>
          <a:bodyPr wrap="square" tIns="46800" bIns="46800" rtlCol="0">
            <a:normAutofit lnSpcReduction="10000"/>
          </a:bodyPr>
          <a:p>
            <a:pPr algn="ctr">
              <a:lnSpc>
                <a:spcPct val="120000"/>
              </a:lnSpc>
            </a:pPr>
            <a:r>
              <a:rPr lang="zh-CN" altLang="en-US" b="1" spc="300" dirty="0">
                <a:solidFill>
                  <a:srgbClr val="FFFFFF"/>
                </a:solidFill>
                <a:latin typeface="微软雅黑" panose="020B0503020204020204" charset="-122"/>
                <a:ea typeface="微软雅黑" panose="020B0503020204020204" charset="-122"/>
              </a:rPr>
              <a:t>添加标题</a:t>
            </a:r>
            <a:endParaRPr lang="zh-CN" altLang="en-US" b="1" spc="300" dirty="0">
              <a:solidFill>
                <a:srgbClr val="FFFFFF"/>
              </a:solidFill>
              <a:latin typeface="微软雅黑" panose="020B0503020204020204" charset="-122"/>
              <a:ea typeface="微软雅黑" panose="020B0503020204020204" charset="-122"/>
            </a:endParaRPr>
          </a:p>
        </p:txBody>
      </p:sp>
      <p:cxnSp>
        <p:nvCxnSpPr>
          <p:cNvPr id="43" name="直接连接符 42"/>
          <p:cNvCxnSpPr/>
          <p:nvPr>
            <p:custDataLst>
              <p:tags r:id="rId18"/>
            </p:custDataLst>
          </p:nvPr>
        </p:nvCxnSpPr>
        <p:spPr>
          <a:xfrm>
            <a:off x="5999062" y="3587115"/>
            <a:ext cx="0" cy="756000"/>
          </a:xfrm>
          <a:prstGeom prst="line">
            <a:avLst/>
          </a:prstGeom>
          <a:noFill/>
          <a:ln w="12700" cap="flat">
            <a:solidFill>
              <a:srgbClr val="000000">
                <a:lumMod val="40000"/>
                <a:lumOff val="60000"/>
              </a:srgbClr>
            </a:solidFill>
            <a:prstDash val="solid"/>
            <a:miter lim="400000"/>
            <a:headEnd type="oval" w="med" len="med"/>
            <a:tailEnd type="oval" w="med" len="med"/>
          </a:ln>
          <a:effectLst/>
        </p:spPr>
      </p:cxn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500"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500" fill="hold">
                                          <p:stCondLst>
                                            <p:cond delay="0"/>
                                          </p:stCondLst>
                                        </p:cTn>
                                        <p:tgtEl>
                                          <p:spTgt spid="46"/>
                                        </p:tgtEl>
                                        <p:attrNameLst>
                                          <p:attrName>style.visibility</p:attrName>
                                        </p:attrNameLst>
                                      </p:cBhvr>
                                      <p:to>
                                        <p:strVal val="visible"/>
                                      </p:to>
                                    </p:set>
                                    <p:anim calcmode="lin" valueType="num">
                                      <p:cBhvr additive="base">
                                        <p:cTn id="12" dur="500"/>
                                        <p:tgtEl>
                                          <p:spTgt spid="46"/>
                                        </p:tgtEl>
                                        <p:attrNameLst>
                                          <p:attrName>ppt_y</p:attrName>
                                        </p:attrNameLst>
                                      </p:cBhvr>
                                      <p:tavLst>
                                        <p:tav tm="0">
                                          <p:val>
                                            <p:strVal val="#ppt_y+#ppt_h*1.125000"/>
                                          </p:val>
                                        </p:tav>
                                        <p:tav tm="100000">
                                          <p:val>
                                            <p:strVal val="#ppt_y"/>
                                          </p:val>
                                        </p:tav>
                                      </p:tavLst>
                                    </p:anim>
                                    <p:animEffect transition="in" filter="wipe(up)">
                                      <p:cBhvr>
                                        <p:cTn id="13" dur="500"/>
                                        <p:tgtEl>
                                          <p:spTgt spid="46"/>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500" fill="hold">
                                          <p:stCondLst>
                                            <p:cond delay="0"/>
                                          </p:stCondLst>
                                        </p:cTn>
                                        <p:tgtEl>
                                          <p:spTgt spid="47"/>
                                        </p:tgtEl>
                                        <p:attrNameLst>
                                          <p:attrName>style.visibility</p:attrName>
                                        </p:attrNameLst>
                                      </p:cBhvr>
                                      <p:to>
                                        <p:strVal val="visible"/>
                                      </p:to>
                                    </p:set>
                                    <p:anim calcmode="lin" valueType="num">
                                      <p:cBhvr additive="base">
                                        <p:cTn id="17" dur="500"/>
                                        <p:tgtEl>
                                          <p:spTgt spid="47"/>
                                        </p:tgtEl>
                                        <p:attrNameLst>
                                          <p:attrName>ppt_y</p:attrName>
                                        </p:attrNameLst>
                                      </p:cBhvr>
                                      <p:tavLst>
                                        <p:tav tm="0">
                                          <p:val>
                                            <p:strVal val="#ppt_y+#ppt_h*1.125000"/>
                                          </p:val>
                                        </p:tav>
                                        <p:tav tm="100000">
                                          <p:val>
                                            <p:strVal val="#ppt_y"/>
                                          </p:val>
                                        </p:tav>
                                      </p:tavLst>
                                    </p:anim>
                                    <p:animEffect transition="in" filter="wipe(up)">
                                      <p:cBhvr>
                                        <p:cTn id="1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933575"/>
            <a:ext cx="8522970" cy="492442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33575"/>
            <a:ext cx="4918075" cy="491934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729615" y="2357120"/>
            <a:ext cx="6216650" cy="2439035"/>
          </a:xfrm>
          <a:prstGeom prst="rect">
            <a:avLst/>
          </a:prstGeom>
          <a:noFill/>
          <a:ln w="9525">
            <a:noFill/>
          </a:ln>
        </p:spPr>
        <p:txBody>
          <a:bodyPr wrap="square" anchor="t">
            <a:spAutoFit/>
          </a:bodyPr>
          <a:p>
            <a:pPr indent="0" algn="just" fontAlgn="auto">
              <a:lnSpc>
                <a:spcPct val="14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（四）脚攻球：</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脚攻球是毽球比赛中最具有攻击性的技术，其战术运用主要有以下两种：</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600"/>
              </a:spcAft>
              <a:buFont typeface="Wingdings" panose="05000000000000000000" pitchFamily="2" charset="2"/>
              <a:buAutoNum type="arabicPeriod"/>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自传或接二传球脚背倒勾，即自己将来球传起或接二传队员传来的球，用正脚背倒勾踢球方法将球击入对方场区。</a:t>
            </a:r>
            <a:endPar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600"/>
              </a:spcAft>
              <a:buFont typeface="Wingdings" panose="05000000000000000000" pitchFamily="2" charset="2"/>
              <a:buAutoNum type="arabicPeriod"/>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交踏攻球，即将对方击过网的网前高球或本方传向网前的高球，用脚前掌踏拍的方法，将球直接击入对方场区。</a:t>
            </a:r>
            <a:endParaRPr lang="zh-CN" altLang="en-US" sz="1600"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5">
            <a:clrChange>
              <a:clrFrom>
                <a:srgbClr val="F6F6F6">
                  <a:alpha val="100000"/>
                </a:srgbClr>
              </a:clrFrom>
              <a:clrTo>
                <a:srgbClr val="F6F6F6">
                  <a:alpha val="100000"/>
                  <a:alpha val="0"/>
                </a:srgbClr>
              </a:clrTo>
            </a:clrChange>
          </a:blip>
          <a:stretch>
            <a:fillRect/>
          </a:stretch>
        </p:blipFill>
        <p:spPr>
          <a:xfrm flipH="1">
            <a:off x="7373620" y="2087880"/>
            <a:ext cx="4078605" cy="3676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矩形: 圆角 14"/>
          <p:cNvSpPr/>
          <p:nvPr>
            <p:custDataLst>
              <p:tags r:id="rId1"/>
            </p:custDataLst>
          </p:nvPr>
        </p:nvSpPr>
        <p:spPr>
          <a:xfrm>
            <a:off x="2187575" y="2849547"/>
            <a:ext cx="2290552" cy="2670599"/>
          </a:xfrm>
          <a:prstGeom prst="roundRect">
            <a:avLst>
              <a:gd name="adj" fmla="val 8595"/>
            </a:avLst>
          </a:prstGeom>
          <a:noFill/>
          <a:ln w="9525">
            <a:solidFill>
              <a:srgbClr val="ED7D3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2"/>
            </p:custDataLst>
          </p:nvPr>
        </p:nvSpPr>
        <p:spPr>
          <a:xfrm>
            <a:off x="3044914" y="2508504"/>
            <a:ext cx="540000" cy="540000"/>
          </a:xfrm>
          <a:prstGeom prst="roundRect">
            <a:avLst/>
          </a:prstGeom>
          <a:solidFill>
            <a:srgbClr val="ED7D3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3"/>
            </p:custDataLst>
          </p:nvPr>
        </p:nvSpPr>
        <p:spPr>
          <a:xfrm>
            <a:off x="2305051" y="3328972"/>
            <a:ext cx="2055601" cy="33718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sym typeface="+mn-ea"/>
              </a:rPr>
              <a:t>“一、二”配备</a:t>
            </a:r>
            <a:endParaRPr kumimoji="0" lang="zh-CN" altLang="en-US" sz="1600" b="1" i="0" u="none" strike="noStrike" kern="1200" cap="none" spc="30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p:txBody>
      </p:sp>
      <p:sp>
        <p:nvSpPr>
          <p:cNvPr id="21" name="文本框 20"/>
          <p:cNvSpPr txBox="1"/>
          <p:nvPr>
            <p:custDataLst>
              <p:tags r:id="rId4"/>
            </p:custDataLst>
          </p:nvPr>
        </p:nvSpPr>
        <p:spPr>
          <a:xfrm>
            <a:off x="2305050" y="3743325"/>
            <a:ext cx="2056765" cy="1365250"/>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400"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场上三名队员中有一名主攻手和两名传球手的组合形式。它是最基本的阵容配备，适用于最初阶段的比赛战术。</a:t>
            </a:r>
            <a:endParaRPr kumimoji="0" lang="zh-CN" altLang="en-US" sz="1400" i="0" u="none" strike="noStrike" kern="1200" cap="none" spc="100" normalizeH="0" noProof="0" dirty="0">
              <a:ln>
                <a:noFill/>
              </a:ln>
              <a:solidFill>
                <a:schemeClr val="tx1">
                  <a:lumMod val="75000"/>
                  <a:lumOff val="25000"/>
                </a:scheme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6" name="矩形: 圆角 15"/>
          <p:cNvSpPr/>
          <p:nvPr>
            <p:custDataLst>
              <p:tags r:id="rId5"/>
            </p:custDataLst>
          </p:nvPr>
        </p:nvSpPr>
        <p:spPr>
          <a:xfrm>
            <a:off x="4959936" y="2849547"/>
            <a:ext cx="2290552" cy="2670599"/>
          </a:xfrm>
          <a:prstGeom prst="roundRect">
            <a:avLst>
              <a:gd name="adj" fmla="val 8595"/>
            </a:avLst>
          </a:prstGeom>
          <a:noFill/>
          <a:ln w="952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6"/>
            </p:custDataLst>
          </p:nvPr>
        </p:nvSpPr>
        <p:spPr>
          <a:xfrm>
            <a:off x="5817275" y="2508504"/>
            <a:ext cx="540000" cy="54000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9" name="文本框 18"/>
          <p:cNvSpPr txBox="1"/>
          <p:nvPr>
            <p:custDataLst>
              <p:tags r:id="rId7"/>
            </p:custDataLst>
          </p:nvPr>
        </p:nvSpPr>
        <p:spPr>
          <a:xfrm>
            <a:off x="5077412" y="3328972"/>
            <a:ext cx="2055601" cy="337185"/>
          </a:xfrm>
          <a:prstGeom prst="rect">
            <a:avLst/>
          </a:prstGeom>
          <a:noFill/>
        </p:spPr>
        <p:txBody>
          <a:bodyPr wrap="square" rtlCol="0" anchor="ctr">
            <a:spAutoFit/>
          </a:bodyPr>
          <a:lstStyle/>
          <a:p>
            <a:pPr algn="ctr">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sym typeface="+mn-ea"/>
              </a:rPr>
              <a:t>“二、一”配备</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36" name="文本框 35"/>
          <p:cNvSpPr txBox="1"/>
          <p:nvPr>
            <p:custDataLst>
              <p:tags r:id="rId8"/>
            </p:custDataLst>
          </p:nvPr>
        </p:nvSpPr>
        <p:spPr>
          <a:xfrm>
            <a:off x="5076825" y="3743325"/>
            <a:ext cx="2056765" cy="161607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400"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场上三名队员中有一名主攻手、一名副攻手和一名传球手的组合形式。这种阵容适用于场上有勾球手、踏球手各一人以及一名二传手的阵容。</a:t>
            </a:r>
            <a:endParaRPr kumimoji="0" lang="zh-CN" altLang="en-US" sz="1400" i="0" u="none" strike="noStrike" kern="1200" cap="none" spc="100" normalizeH="0" noProof="0" dirty="0">
              <a:ln>
                <a:noFill/>
              </a:ln>
              <a:solidFill>
                <a:schemeClr val="tx1">
                  <a:lumMod val="75000"/>
                  <a:lumOff val="25000"/>
                </a:scheme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7" name="矩形: 圆角 16"/>
          <p:cNvSpPr/>
          <p:nvPr>
            <p:custDataLst>
              <p:tags r:id="rId9"/>
            </p:custDataLst>
          </p:nvPr>
        </p:nvSpPr>
        <p:spPr>
          <a:xfrm>
            <a:off x="7713873" y="2849547"/>
            <a:ext cx="2290552" cy="2670599"/>
          </a:xfrm>
          <a:prstGeom prst="roundRect">
            <a:avLst>
              <a:gd name="adj" fmla="val 8595"/>
            </a:avLst>
          </a:prstGeom>
          <a:noFill/>
          <a:ln w="9525">
            <a:solidFill>
              <a:srgbClr val="5B9BD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0"/>
            </p:custDataLst>
          </p:nvPr>
        </p:nvSpPr>
        <p:spPr>
          <a:xfrm>
            <a:off x="8571212" y="2508504"/>
            <a:ext cx="540000" cy="540000"/>
          </a:xfrm>
          <a:prstGeom prst="roundRect">
            <a:avLst/>
          </a:prstGeom>
          <a:solidFill>
            <a:srgbClr val="5B9BD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3</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文本框 19"/>
          <p:cNvSpPr txBox="1"/>
          <p:nvPr>
            <p:custDataLst>
              <p:tags r:id="rId11"/>
            </p:custDataLst>
          </p:nvPr>
        </p:nvSpPr>
        <p:spPr>
          <a:xfrm>
            <a:off x="7831349" y="3328972"/>
            <a:ext cx="2055601" cy="337185"/>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sym typeface="+mn-ea"/>
              </a:rPr>
              <a:t>“三、三”配备</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39" name="文本框 38"/>
          <p:cNvSpPr txBox="1"/>
          <p:nvPr>
            <p:custDataLst>
              <p:tags r:id="rId12"/>
            </p:custDataLst>
          </p:nvPr>
        </p:nvSpPr>
        <p:spPr>
          <a:xfrm>
            <a:off x="7830820" y="3743325"/>
            <a:ext cx="2056765" cy="161607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400"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场上三名队员都能攻球又能传球的组合形式。这种阵容配备是最先进的进攻战术配备，是现在国内众多高水平队伍都采用的一种阵容配备。</a:t>
            </a:r>
            <a:endParaRPr kumimoji="0" lang="zh-CN" altLang="en-US" sz="1400" i="0" u="none" strike="noStrike" kern="1200" cap="none" spc="100" normalizeH="0" noProof="0" dirty="0">
              <a:ln>
                <a:noFill/>
              </a:ln>
              <a:solidFill>
                <a:schemeClr val="tx1">
                  <a:lumMod val="75000"/>
                  <a:lumOff val="25000"/>
                </a:scheme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2" name="矩形 18"/>
          <p:cNvSpPr/>
          <p:nvPr/>
        </p:nvSpPr>
        <p:spPr>
          <a:xfrm>
            <a:off x="801370" y="1328420"/>
            <a:ext cx="10799445" cy="730885"/>
          </a:xfrm>
          <a:prstGeom prst="rect">
            <a:avLst/>
          </a:prstGeom>
          <a:noFill/>
          <a:ln w="9525">
            <a:noFill/>
          </a:ln>
        </p:spPr>
        <p:txBody>
          <a:bodyPr wrap="square" anchor="t">
            <a:spAutoFit/>
          </a:bodyPr>
          <a:p>
            <a:pPr indent="0" algn="ctr"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（五）基本进攻战术：</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在确定一个队的基本进攻战术时，首先要根据本方队员的具体情况、具体技术特点进行合理恰当的阵容配备。</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25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2860" y="2663825"/>
            <a:ext cx="12227560" cy="284162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 name="椭圆 5"/>
          <p:cNvSpPr/>
          <p:nvPr>
            <p:custDataLst>
              <p:tags r:id="rId1"/>
            </p:custDataLst>
          </p:nvPr>
        </p:nvSpPr>
        <p:spPr>
          <a:xfrm>
            <a:off x="1356995" y="3514408"/>
            <a:ext cx="900000" cy="900000"/>
          </a:xfrm>
          <a:prstGeom prst="ellipse">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2" name="五角星 1"/>
          <p:cNvSpPr/>
          <p:nvPr>
            <p:custDataLst>
              <p:tags r:id="rId2"/>
            </p:custDataLst>
          </p:nvPr>
        </p:nvSpPr>
        <p:spPr>
          <a:xfrm>
            <a:off x="1480820" y="361029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altLang="zh-CN" b="1" dirty="0">
                <a:solidFill>
                  <a:srgbClr val="1F74AD"/>
                </a:solidFill>
                <a:latin typeface="微软雅黑" panose="020B0503020204020204" charset="-122"/>
                <a:ea typeface="微软雅黑" panose="020B0503020204020204" charset="-122"/>
              </a:rPr>
              <a:t>A</a:t>
            </a:r>
            <a:endParaRPr lang="en-US" altLang="zh-CN" b="1" dirty="0">
              <a:solidFill>
                <a:srgbClr val="1F74AD"/>
              </a:solidFill>
              <a:latin typeface="微软雅黑" panose="020B0503020204020204" charset="-122"/>
              <a:ea typeface="微软雅黑" panose="020B0503020204020204" charset="-122"/>
            </a:endParaRPr>
          </a:p>
        </p:txBody>
      </p:sp>
      <p:cxnSp>
        <p:nvCxnSpPr>
          <p:cNvPr id="10" name="直接连接符 9"/>
          <p:cNvCxnSpPr/>
          <p:nvPr>
            <p:custDataLst>
              <p:tags r:id="rId3"/>
            </p:custDataLst>
          </p:nvPr>
        </p:nvCxnSpPr>
        <p:spPr>
          <a:xfrm>
            <a:off x="2519046" y="329057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626995" y="3655060"/>
            <a:ext cx="1819275" cy="1194435"/>
          </a:xfrm>
          <a:prstGeom prst="rect">
            <a:avLst/>
          </a:prstGeom>
          <a:noFill/>
        </p:spPr>
        <p:txBody>
          <a:bodyPr wrap="square" rtlCol="0" anchor="t" anchorCtr="0"/>
          <a:p>
            <a:pPr algn="just">
              <a:lnSpc>
                <a:spcPct val="120000"/>
              </a:lnSpc>
            </a:pPr>
            <a:r>
              <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就是三名队员在场上呈“马蹄”形站位防守。</a:t>
            </a:r>
            <a:endPar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15" name="椭圆 14"/>
          <p:cNvSpPr/>
          <p:nvPr>
            <p:custDataLst>
              <p:tags r:id="rId5"/>
            </p:custDataLst>
          </p:nvPr>
        </p:nvSpPr>
        <p:spPr>
          <a:xfrm>
            <a:off x="4676775" y="3514408"/>
            <a:ext cx="900000" cy="90000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16" name="五角星 15"/>
          <p:cNvSpPr/>
          <p:nvPr>
            <p:custDataLst>
              <p:tags r:id="rId6"/>
            </p:custDataLst>
          </p:nvPr>
        </p:nvSpPr>
        <p:spPr>
          <a:xfrm>
            <a:off x="4800600" y="360013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altLang="zh-CN" b="1" dirty="0">
                <a:solidFill>
                  <a:srgbClr val="1F74AD"/>
                </a:solidFill>
                <a:latin typeface="微软雅黑" panose="020B0503020204020204" charset="-122"/>
                <a:ea typeface="微软雅黑" panose="020B0503020204020204" charset="-122"/>
              </a:rPr>
              <a:t>B</a:t>
            </a:r>
            <a:endParaRPr lang="en-US" altLang="zh-CN" b="1" dirty="0">
              <a:solidFill>
                <a:srgbClr val="1F74AD"/>
              </a:solidFill>
              <a:latin typeface="微软雅黑" panose="020B0503020204020204" charset="-122"/>
              <a:ea typeface="微软雅黑" panose="020B0503020204020204" charset="-122"/>
            </a:endParaRPr>
          </a:p>
        </p:txBody>
      </p:sp>
      <p:cxnSp>
        <p:nvCxnSpPr>
          <p:cNvPr id="17" name="直接连接符 16"/>
          <p:cNvCxnSpPr/>
          <p:nvPr>
            <p:custDataLst>
              <p:tags r:id="rId7"/>
            </p:custDataLst>
          </p:nvPr>
        </p:nvCxnSpPr>
        <p:spPr>
          <a:xfrm>
            <a:off x="5838826" y="329057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775" y="3613785"/>
            <a:ext cx="1924685" cy="1194435"/>
          </a:xfrm>
          <a:prstGeom prst="rect">
            <a:avLst/>
          </a:prstGeom>
          <a:noFill/>
        </p:spPr>
        <p:txBody>
          <a:bodyPr wrap="square" rtlCol="0" anchor="ctr"/>
          <a:p>
            <a:pPr algn="just">
              <a:lnSpc>
                <a:spcPct val="120000"/>
              </a:lnSpc>
            </a:pPr>
            <a:r>
              <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就是三名防守队员中，有一名队员在网前拦网，另两名队员在他身后两侧站位防守。</a:t>
            </a:r>
            <a:endPar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20" name="椭圆 19"/>
          <p:cNvSpPr/>
          <p:nvPr>
            <p:custDataLst>
              <p:tags r:id="rId9"/>
            </p:custDataLst>
          </p:nvPr>
        </p:nvSpPr>
        <p:spPr>
          <a:xfrm>
            <a:off x="8108315" y="3514408"/>
            <a:ext cx="900000" cy="900000"/>
          </a:xfrm>
          <a:prstGeom prst="ellipse">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21" name="五角星 20"/>
          <p:cNvSpPr/>
          <p:nvPr>
            <p:custDataLst>
              <p:tags r:id="rId10"/>
            </p:custDataLst>
          </p:nvPr>
        </p:nvSpPr>
        <p:spPr>
          <a:xfrm>
            <a:off x="8232140" y="360013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r>
              <a:rPr lang="en-US" altLang="zh-CN" b="1" dirty="0">
                <a:solidFill>
                  <a:srgbClr val="1F74AD"/>
                </a:solidFill>
                <a:latin typeface="微软雅黑" panose="020B0503020204020204" charset="-122"/>
                <a:ea typeface="微软雅黑" panose="020B0503020204020204" charset="-122"/>
              </a:rPr>
              <a:t>C</a:t>
            </a:r>
            <a:endParaRPr lang="en-US" altLang="zh-CN" b="1" dirty="0">
              <a:solidFill>
                <a:srgbClr val="1F74AD"/>
              </a:solidFill>
              <a:latin typeface="微软雅黑" panose="020B0503020204020204" charset="-122"/>
              <a:ea typeface="微软雅黑" panose="020B0503020204020204" charset="-122"/>
            </a:endParaRPr>
          </a:p>
        </p:txBody>
      </p:sp>
      <p:cxnSp>
        <p:nvCxnSpPr>
          <p:cNvPr id="22" name="直接连接符 21"/>
          <p:cNvCxnSpPr/>
          <p:nvPr>
            <p:custDataLst>
              <p:tags r:id="rId11"/>
            </p:custDataLst>
          </p:nvPr>
        </p:nvCxnSpPr>
        <p:spPr>
          <a:xfrm>
            <a:off x="9270366" y="329057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378950" y="3613785"/>
            <a:ext cx="2021205" cy="1276985"/>
          </a:xfrm>
          <a:prstGeom prst="rect">
            <a:avLst/>
          </a:prstGeom>
          <a:noFill/>
        </p:spPr>
        <p:txBody>
          <a:bodyPr wrap="square" rtlCol="0" anchor="ctr">
            <a:noAutofit/>
          </a:bodyPr>
          <a:p>
            <a:pPr algn="just">
              <a:lnSpc>
                <a:spcPct val="120000"/>
              </a:lnSpc>
            </a:pPr>
            <a:r>
              <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就是三名防守队员中，有两名队员在网前拦网，另一名队员在中间后方站位防守。</a:t>
            </a:r>
            <a:endParaRPr lang="zh-CN" altLang="en-US" sz="1400" spc="1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矩形 18"/>
          <p:cNvSpPr/>
          <p:nvPr/>
        </p:nvSpPr>
        <p:spPr>
          <a:xfrm>
            <a:off x="801370" y="1247140"/>
            <a:ext cx="10799445" cy="730885"/>
          </a:xfrm>
          <a:prstGeom prst="rect">
            <a:avLst/>
          </a:prstGeom>
          <a:noFill/>
          <a:ln w="9525">
            <a:noFill/>
          </a:ln>
        </p:spPr>
        <p:txBody>
          <a:bodyPr wrap="square" anchor="t">
            <a:spAutoFit/>
          </a:bodyPr>
          <a:p>
            <a:pPr indent="0" algn="ctr"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（六）防守战术：</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防守战术是根据场上对方进攻战术的不同特点，结合本队的具体情况制定的基本防守战术阵型，主要有以下三种：</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custDataLst>
              <p:tags r:id="rId13"/>
            </p:custDataLst>
          </p:nvPr>
        </p:nvSpPr>
        <p:spPr>
          <a:xfrm>
            <a:off x="2626995" y="3167380"/>
            <a:ext cx="1907540" cy="368300"/>
          </a:xfrm>
          <a:prstGeom prst="rect">
            <a:avLst/>
          </a:prstGeom>
        </p:spPr>
        <p:txBody>
          <a:bodyPr wrap="square" tIns="46800" bIns="0" anchor="ct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“马蹄”形防守</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14" name="文本框 13"/>
          <p:cNvSpPr txBox="1"/>
          <p:nvPr>
            <p:custDataLst>
              <p:tags r:id="rId14"/>
            </p:custDataLst>
          </p:nvPr>
        </p:nvSpPr>
        <p:spPr>
          <a:xfrm>
            <a:off x="9596799" y="3142987"/>
            <a:ext cx="1938447" cy="417392"/>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“二拦一防”</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19" name="文本框 18"/>
          <p:cNvSpPr txBox="1"/>
          <p:nvPr>
            <p:custDataLst>
              <p:tags r:id="rId15"/>
            </p:custDataLst>
          </p:nvPr>
        </p:nvSpPr>
        <p:spPr>
          <a:xfrm>
            <a:off x="6198235" y="3155950"/>
            <a:ext cx="1907540" cy="368300"/>
          </a:xfrm>
          <a:prstGeom prst="rect">
            <a:avLst/>
          </a:prstGeom>
        </p:spPr>
        <p:txBody>
          <a:bodyPr wrap="square" tIns="46800" bIns="0" anchor="ctr"/>
          <a:p>
            <a:pPr marL="439420" lvl="0" indent="-439420" defTabSz="1171575">
              <a:lnSpc>
                <a:spcPct val="130000"/>
              </a:lnSpc>
              <a:spcBef>
                <a:spcPct val="0"/>
              </a:spcBef>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“一拦二防”</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801370" y="1404620"/>
            <a:ext cx="10800080" cy="41084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（一）花样踢毽动作套路编排要求</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nvGrpSpPr>
        <p:grpSpPr>
          <a:xfrm>
            <a:off x="852170" y="1849755"/>
            <a:ext cx="10687050" cy="4792933"/>
            <a:chOff x="350" y="2226"/>
            <a:chExt cx="18500" cy="8155"/>
          </a:xfrm>
        </p:grpSpPr>
        <p:cxnSp>
          <p:nvCxnSpPr>
            <p:cNvPr id="7" name="直接箭头连接符 6"/>
            <p:cNvCxnSpPr/>
            <p:nvPr>
              <p:custDataLst>
                <p:tags r:id="rId2"/>
              </p:custDataLst>
            </p:nvPr>
          </p:nvCxnSpPr>
          <p:spPr>
            <a:xfrm>
              <a:off x="350" y="6375"/>
              <a:ext cx="18500" cy="0"/>
            </a:xfrm>
            <a:prstGeom prst="straightConnector1">
              <a:avLst/>
            </a:prstGeom>
            <a:ln w="127000">
              <a:solidFill>
                <a:sysClr val="window" lastClr="FFFFFF">
                  <a:lumMod val="75000"/>
                </a:sysClr>
              </a:solidFill>
              <a:headEnd type="triangle" w="med" len="sm"/>
              <a:tailEnd type="triangle" w="med" len="sm"/>
            </a:ln>
          </p:spPr>
          <p:style>
            <a:lnRef idx="1">
              <a:srgbClr val="1D9A78"/>
            </a:lnRef>
            <a:fillRef idx="0">
              <a:srgbClr val="1D9A78"/>
            </a:fillRef>
            <a:effectRef idx="0">
              <a:srgbClr val="1D9A78"/>
            </a:effectRef>
            <a:fontRef idx="minor">
              <a:sysClr val="windowText" lastClr="000000"/>
            </a:fontRef>
          </p:style>
        </p:cxnSp>
        <p:cxnSp>
          <p:nvCxnSpPr>
            <p:cNvPr id="10" name="直接箭头连接符 9"/>
            <p:cNvCxnSpPr/>
            <p:nvPr>
              <p:custDataLst>
                <p:tags r:id="rId3"/>
              </p:custDataLst>
            </p:nvPr>
          </p:nvCxnSpPr>
          <p:spPr>
            <a:xfrm>
              <a:off x="9600" y="2226"/>
              <a:ext cx="0" cy="8155"/>
            </a:xfrm>
            <a:prstGeom prst="straightConnector1">
              <a:avLst/>
            </a:prstGeom>
            <a:ln w="127000">
              <a:solidFill>
                <a:sysClr val="window" lastClr="FFFFFF">
                  <a:lumMod val="75000"/>
                </a:sysClr>
              </a:solidFill>
              <a:headEnd type="triangle" w="med" len="sm"/>
              <a:tailEnd type="triangle" w="med" len="sm"/>
            </a:ln>
          </p:spPr>
          <p:style>
            <a:lnRef idx="1">
              <a:srgbClr val="1D9A78"/>
            </a:lnRef>
            <a:fillRef idx="0">
              <a:srgbClr val="1D9A78"/>
            </a:fillRef>
            <a:effectRef idx="0">
              <a:srgbClr val="1D9A78"/>
            </a:effectRef>
            <a:fontRef idx="minor">
              <a:sysClr val="windowText" lastClr="000000"/>
            </a:fontRef>
          </p:style>
        </p:cxnSp>
        <p:sp>
          <p:nvSpPr>
            <p:cNvPr id="15" name="矩形 14"/>
            <p:cNvSpPr/>
            <p:nvPr>
              <p:custDataLst>
                <p:tags r:id="rId4"/>
              </p:custDataLst>
            </p:nvPr>
          </p:nvSpPr>
          <p:spPr>
            <a:xfrm>
              <a:off x="1058" y="2749"/>
              <a:ext cx="8067" cy="640"/>
            </a:xfrm>
            <a:prstGeom prst="rect">
              <a:avLst/>
            </a:prstGeom>
            <a:solidFill>
              <a:srgbClr val="295DAB"/>
            </a:solidFill>
            <a:ln w="19050">
              <a:solidFill>
                <a:sysClr val="window" lastClr="FFFFFF">
                  <a:lumMod val="6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6" name="矩形 15"/>
            <p:cNvSpPr/>
            <p:nvPr>
              <p:custDataLst>
                <p:tags r:id="rId5"/>
              </p:custDataLst>
            </p:nvPr>
          </p:nvSpPr>
          <p:spPr>
            <a:xfrm>
              <a:off x="1058" y="3402"/>
              <a:ext cx="8067" cy="2469"/>
            </a:xfrm>
            <a:prstGeom prst="rect">
              <a:avLst/>
            </a:prstGeom>
            <a:solidFill>
              <a:sysClr val="window" lastClr="FFFFFF">
                <a:lumMod val="95000"/>
              </a:sysClr>
            </a:solidFill>
            <a:ln w="19050">
              <a:solidFill>
                <a:sysClr val="window" lastClr="FFFFFF">
                  <a:lumMod val="8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5" name="矩形 24"/>
            <p:cNvSpPr/>
            <p:nvPr>
              <p:custDataLst>
                <p:tags r:id="rId6"/>
              </p:custDataLst>
            </p:nvPr>
          </p:nvSpPr>
          <p:spPr>
            <a:xfrm>
              <a:off x="10021" y="2749"/>
              <a:ext cx="8067" cy="640"/>
            </a:xfrm>
            <a:prstGeom prst="rect">
              <a:avLst/>
            </a:prstGeom>
            <a:solidFill>
              <a:srgbClr val="ED7D31"/>
            </a:solidFill>
            <a:ln w="19050">
              <a:solidFill>
                <a:srgbClr val="E7E6E6">
                  <a:lumMod val="75000"/>
                </a:srgb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6" name="矩形 25"/>
            <p:cNvSpPr/>
            <p:nvPr>
              <p:custDataLst>
                <p:tags r:id="rId7"/>
              </p:custDataLst>
            </p:nvPr>
          </p:nvSpPr>
          <p:spPr>
            <a:xfrm>
              <a:off x="10021" y="3417"/>
              <a:ext cx="8067" cy="2469"/>
            </a:xfrm>
            <a:prstGeom prst="rect">
              <a:avLst/>
            </a:prstGeom>
            <a:solidFill>
              <a:sysClr val="window" lastClr="FFFFFF">
                <a:lumMod val="95000"/>
              </a:sysClr>
            </a:solidFill>
            <a:ln w="19050">
              <a:solidFill>
                <a:sysClr val="window" lastClr="FFFFFF">
                  <a:lumMod val="8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8" name="矩形 27"/>
            <p:cNvSpPr/>
            <p:nvPr>
              <p:custDataLst>
                <p:tags r:id="rId8"/>
              </p:custDataLst>
            </p:nvPr>
          </p:nvSpPr>
          <p:spPr>
            <a:xfrm>
              <a:off x="1058" y="6769"/>
              <a:ext cx="8067" cy="640"/>
            </a:xfrm>
            <a:prstGeom prst="rect">
              <a:avLst/>
            </a:prstGeom>
            <a:solidFill>
              <a:srgbClr val="ED7D31"/>
            </a:solidFill>
            <a:ln w="19050">
              <a:solidFill>
                <a:srgbClr val="E7E6E6">
                  <a:lumMod val="75000"/>
                </a:srgb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9" name="矩形 28"/>
            <p:cNvSpPr/>
            <p:nvPr>
              <p:custDataLst>
                <p:tags r:id="rId9"/>
              </p:custDataLst>
            </p:nvPr>
          </p:nvSpPr>
          <p:spPr>
            <a:xfrm>
              <a:off x="1058" y="7437"/>
              <a:ext cx="8067" cy="2469"/>
            </a:xfrm>
            <a:prstGeom prst="rect">
              <a:avLst/>
            </a:prstGeom>
            <a:solidFill>
              <a:sysClr val="window" lastClr="FFFFFF">
                <a:lumMod val="95000"/>
              </a:sysClr>
            </a:solidFill>
            <a:ln w="19050">
              <a:solidFill>
                <a:sysClr val="window" lastClr="FFFFFF">
                  <a:lumMod val="8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1" name="矩形 30"/>
            <p:cNvSpPr/>
            <p:nvPr>
              <p:custDataLst>
                <p:tags r:id="rId10"/>
              </p:custDataLst>
            </p:nvPr>
          </p:nvSpPr>
          <p:spPr>
            <a:xfrm>
              <a:off x="10075" y="6769"/>
              <a:ext cx="8067" cy="640"/>
            </a:xfrm>
            <a:prstGeom prst="rect">
              <a:avLst/>
            </a:prstGeom>
            <a:solidFill>
              <a:srgbClr val="295DAB"/>
            </a:solidFill>
            <a:ln w="19050">
              <a:solidFill>
                <a:sysClr val="window" lastClr="FFFFFF">
                  <a:lumMod val="6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2" name="矩形 31"/>
            <p:cNvSpPr/>
            <p:nvPr>
              <p:custDataLst>
                <p:tags r:id="rId11"/>
              </p:custDataLst>
            </p:nvPr>
          </p:nvSpPr>
          <p:spPr>
            <a:xfrm>
              <a:off x="10075" y="7437"/>
              <a:ext cx="8067" cy="2469"/>
            </a:xfrm>
            <a:prstGeom prst="rect">
              <a:avLst/>
            </a:prstGeom>
            <a:solidFill>
              <a:sysClr val="window" lastClr="FFFFFF">
                <a:lumMod val="95000"/>
              </a:sysClr>
            </a:solidFill>
            <a:ln w="19050">
              <a:solidFill>
                <a:sysClr val="window" lastClr="FFFFFF">
                  <a:lumMod val="85000"/>
                </a:sysClr>
              </a:solidFill>
            </a:ln>
          </p:spPr>
          <p:style>
            <a:lnRef idx="2">
              <a:srgbClr val="1D9A78">
                <a:shade val="50000"/>
              </a:srgbClr>
            </a:lnRef>
            <a:fillRef idx="1">
              <a:srgbClr val="1D9A78"/>
            </a:fillRef>
            <a:effectRef idx="0">
              <a:srgbClr val="1D9A78"/>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1255" y="2749"/>
              <a:ext cx="6843" cy="640"/>
            </a:xfrm>
            <a:prstGeom prst="rect">
              <a:avLst/>
            </a:prstGeom>
            <a:solidFill>
              <a:srgbClr val="295DAB"/>
            </a:solidFill>
          </p:spPr>
          <p:txBody>
            <a:bodyPr wrap="square" rtlCol="0">
              <a:normAutofit fontScale="90000" lnSpcReduction="10000"/>
            </a:bodyPr>
            <a:p>
              <a:pPr>
                <a:lnSpc>
                  <a:spcPct val="120000"/>
                </a:lnSpc>
              </a:pPr>
              <a:r>
                <a:rPr lang="zh-CN" altLang="en-US" b="1" spc="300" dirty="0">
                  <a:solidFill>
                    <a:sysClr val="window" lastClr="FFFFFF"/>
                  </a:solidFill>
                  <a:latin typeface="微软雅黑" panose="020B0503020204020204" charset="-122"/>
                  <a:ea typeface="微软雅黑" panose="020B0503020204020204" charset="-122"/>
                </a:rPr>
                <a:t>1. 编排要合理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34" name="文本框 33"/>
            <p:cNvSpPr txBox="1"/>
            <p:nvPr>
              <p:custDataLst>
                <p:tags r:id="rId13"/>
              </p:custDataLst>
            </p:nvPr>
          </p:nvSpPr>
          <p:spPr>
            <a:xfrm>
              <a:off x="10143" y="2749"/>
              <a:ext cx="6843" cy="640"/>
            </a:xfrm>
            <a:prstGeom prst="rect">
              <a:avLst/>
            </a:prstGeom>
            <a:noFill/>
          </p:spPr>
          <p:txBody>
            <a:bodyPr wrap="square" rtlCol="0">
              <a:normAutofit fontScale="90000" lnSpcReduction="10000"/>
            </a:bodyPr>
            <a:p>
              <a:pPr>
                <a:lnSpc>
                  <a:spcPct val="120000"/>
                </a:lnSpc>
              </a:pPr>
              <a:r>
                <a:rPr lang="zh-CN" altLang="en-US" b="1" spc="300" dirty="0">
                  <a:solidFill>
                    <a:sysClr val="window" lastClr="FFFFFF"/>
                  </a:solidFill>
                  <a:latin typeface="微软雅黑" panose="020B0503020204020204" charset="-122"/>
                  <a:ea typeface="微软雅黑" panose="020B0503020204020204" charset="-122"/>
                </a:rPr>
                <a:t>2. 难易要结合</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35" name="文本框 34"/>
            <p:cNvSpPr txBox="1"/>
            <p:nvPr>
              <p:custDataLst>
                <p:tags r:id="rId14"/>
              </p:custDataLst>
            </p:nvPr>
          </p:nvSpPr>
          <p:spPr>
            <a:xfrm>
              <a:off x="1291" y="6769"/>
              <a:ext cx="6843" cy="640"/>
            </a:xfrm>
            <a:prstGeom prst="rect">
              <a:avLst/>
            </a:prstGeom>
            <a:noFill/>
          </p:spPr>
          <p:txBody>
            <a:bodyPr wrap="square" rtlCol="0">
              <a:normAutofit fontScale="90000" lnSpcReduction="10000"/>
            </a:bodyPr>
            <a:p>
              <a:pPr>
                <a:lnSpc>
                  <a:spcPct val="120000"/>
                </a:lnSpc>
              </a:pPr>
              <a:r>
                <a:rPr lang="zh-CN" altLang="en-US" b="1" spc="300" dirty="0">
                  <a:solidFill>
                    <a:sysClr val="window" lastClr="FFFFFF"/>
                  </a:solidFill>
                  <a:latin typeface="微软雅黑" panose="020B0503020204020204" charset="-122"/>
                  <a:ea typeface="微软雅黑" panose="020B0503020204020204" charset="-122"/>
                </a:rPr>
                <a:t>3. 变化要多样</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36" name="文本框 35"/>
            <p:cNvSpPr txBox="1"/>
            <p:nvPr>
              <p:custDataLst>
                <p:tags r:id="rId15"/>
              </p:custDataLst>
            </p:nvPr>
          </p:nvSpPr>
          <p:spPr>
            <a:xfrm>
              <a:off x="10215" y="6769"/>
              <a:ext cx="6843" cy="640"/>
            </a:xfrm>
            <a:prstGeom prst="rect">
              <a:avLst/>
            </a:prstGeom>
            <a:solidFill>
              <a:srgbClr val="295DAB"/>
            </a:solidFill>
          </p:spPr>
          <p:txBody>
            <a:bodyPr wrap="square" rtlCol="0">
              <a:normAutofit fontScale="90000" lnSpcReduction="10000"/>
            </a:bodyPr>
            <a:p>
              <a:pPr>
                <a:lnSpc>
                  <a:spcPct val="120000"/>
                </a:lnSpc>
              </a:pPr>
              <a:r>
                <a:rPr lang="zh-CN" altLang="en-US" b="1" spc="300" dirty="0">
                  <a:solidFill>
                    <a:sysClr val="window" lastClr="FFFFFF"/>
                  </a:solidFill>
                  <a:latin typeface="微软雅黑" panose="020B0503020204020204" charset="-122"/>
                  <a:ea typeface="微软雅黑" panose="020B0503020204020204" charset="-122"/>
                </a:rPr>
                <a:t>4. 要有一定难度</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39" name="文本框 38"/>
            <p:cNvSpPr txBox="1"/>
            <p:nvPr>
              <p:custDataLst>
                <p:tags r:id="rId16"/>
              </p:custDataLst>
            </p:nvPr>
          </p:nvSpPr>
          <p:spPr>
            <a:xfrm>
              <a:off x="1207" y="3626"/>
              <a:ext cx="7504" cy="1975"/>
            </a:xfrm>
            <a:prstGeom prst="rect">
              <a:avLst/>
            </a:prstGeom>
            <a:noFill/>
          </p:spPr>
          <p:txBody>
            <a:bodyPr wrap="square" rtlCol="0"/>
            <a:p>
              <a:pPr marR="0" lvl="0" indent="0" algn="just" defTabSz="914400" rtl="0" eaLnBrk="1" fontAlgn="auto" latinLnBrk="0" hangingPunct="1">
                <a:lnSpc>
                  <a:spcPct val="120000"/>
                </a:lnSpc>
                <a:spcBef>
                  <a:spcPts val="0"/>
                </a:spcBef>
                <a:spcAft>
                  <a:spcPts val="0"/>
                </a:spcAft>
                <a:buClrTx/>
                <a:buSzTx/>
                <a:buNone/>
                <a:defRPr/>
              </a:pPr>
              <a:r>
                <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rPr>
                <a:t>整套动作的编排要符合规则的要求。每个动作要准确、不失误或少失误，一个花样和一个花样之间不能混淆，动作与动作之间的连接自然、流畅。整套动作看上去要优美。</a:t>
              </a:r>
              <a:endPar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3" name="文本框 42"/>
            <p:cNvSpPr txBox="1"/>
            <p:nvPr>
              <p:custDataLst>
                <p:tags r:id="rId17"/>
              </p:custDataLst>
            </p:nvPr>
          </p:nvSpPr>
          <p:spPr>
            <a:xfrm>
              <a:off x="10213" y="7649"/>
              <a:ext cx="7504" cy="1975"/>
            </a:xfrm>
            <a:prstGeom prst="rect">
              <a:avLst/>
            </a:prstGeom>
            <a:noFill/>
          </p:spPr>
          <p:txBody>
            <a:bodyPr wrap="square" rtlCol="0">
              <a:normAutofit/>
            </a:bodyPr>
            <a:p>
              <a:pPr marR="0" lvl="0" indent="0" algn="just" defTabSz="914400" rtl="0" eaLnBrk="1" fontAlgn="auto" latinLnBrk="0" hangingPunct="1">
                <a:lnSpc>
                  <a:spcPct val="120000"/>
                </a:lnSpc>
                <a:spcBef>
                  <a:spcPts val="0"/>
                </a:spcBef>
                <a:spcAft>
                  <a:spcPts val="0"/>
                </a:spcAft>
                <a:buClrTx/>
                <a:buSzTx/>
                <a:buNone/>
                <a:defRPr/>
              </a:pPr>
              <a:r>
                <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rPr>
                <a:t>一整套花样动作要由至少6 个花样动作组成。这些动作中要有难度和数量的分配，应包括初级难度动作、中级难度动作和高级难度动作。整套动作应完美无缺，有始有终。</a:t>
              </a:r>
              <a:endPar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6" name="文本框 45"/>
            <p:cNvSpPr txBox="1"/>
            <p:nvPr>
              <p:custDataLst>
                <p:tags r:id="rId18"/>
              </p:custDataLst>
            </p:nvPr>
          </p:nvSpPr>
          <p:spPr>
            <a:xfrm>
              <a:off x="1207" y="7649"/>
              <a:ext cx="7504" cy="1975"/>
            </a:xfrm>
            <a:prstGeom prst="rect">
              <a:avLst/>
            </a:prstGeom>
            <a:noFill/>
          </p:spPr>
          <p:txBody>
            <a:bodyPr wrap="square" rtlCol="0">
              <a:normAutofit/>
            </a:bodyPr>
            <a:p>
              <a:pPr marR="0" lvl="0" indent="0" algn="just" defTabSz="914400" rtl="0" eaLnBrk="1" fontAlgn="auto" latinLnBrk="0" hangingPunct="1">
                <a:lnSpc>
                  <a:spcPct val="120000"/>
                </a:lnSpc>
                <a:spcBef>
                  <a:spcPts val="0"/>
                </a:spcBef>
                <a:spcAft>
                  <a:spcPts val="0"/>
                </a:spcAft>
                <a:buClrTx/>
                <a:buSzTx/>
                <a:buNone/>
                <a:defRPr/>
              </a:pPr>
              <a:r>
                <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rPr>
                <a:t>一整套花样动作中，踢法要变化多端、穿插有序、不单调，应由多个花样动作组成，在变化中要上下、前后、快慢、难易结合，动作要灵活巧妙、美观大方，这样才具有观赏性。</a:t>
              </a:r>
              <a:endPar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9" name="文本框 48"/>
            <p:cNvSpPr txBox="1"/>
            <p:nvPr>
              <p:custDataLst>
                <p:tags r:id="rId19"/>
              </p:custDataLst>
            </p:nvPr>
          </p:nvSpPr>
          <p:spPr>
            <a:xfrm>
              <a:off x="10160" y="3524"/>
              <a:ext cx="7559" cy="2276"/>
            </a:xfrm>
            <a:prstGeom prst="rect">
              <a:avLst/>
            </a:prstGeom>
            <a:noFill/>
          </p:spPr>
          <p:txBody>
            <a:bodyPr wrap="square" rtlCol="0"/>
            <a:p>
              <a:pPr marR="0" lvl="0" indent="0" algn="just" defTabSz="914400" rtl="0" eaLnBrk="1" fontAlgn="auto" latinLnBrk="0" hangingPunct="1">
                <a:lnSpc>
                  <a:spcPct val="140000"/>
                </a:lnSpc>
                <a:spcBef>
                  <a:spcPts val="0"/>
                </a:spcBef>
                <a:spcAft>
                  <a:spcPts val="0"/>
                </a:spcAft>
                <a:buClrTx/>
                <a:buSzTx/>
                <a:buNone/>
                <a:defRPr/>
              </a:pPr>
              <a:r>
                <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rPr>
                <a:t>一整套花样动作应由静止、绕转、跳跃等动作变化组合；动作线路要明确，不要拖泥带水；动作的发力和动作的完成恰到好处。整套动作要包括较容易和较难的花样，而且看上去是一个协调而有节奏的整体。</a:t>
              </a:r>
              <a:endParaRPr kumimoji="0" lang="zh-CN" altLang="en-US" sz="1400" b="0" i="0" u="none" strike="noStrike" kern="1200" cap="none" spc="15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p:cNvSpPr/>
          <p:nvPr>
            <p:custDataLst>
              <p:tags r:id="rId1"/>
            </p:custDataLst>
          </p:nvPr>
        </p:nvSpPr>
        <p:spPr>
          <a:xfrm>
            <a:off x="7835265" y="580390"/>
            <a:ext cx="4367530" cy="6277610"/>
          </a:xfrm>
          <a:custGeom>
            <a:avLst/>
            <a:gdLst>
              <a:gd name="connsiteX0" fmla="*/ 3608964 w 4367379"/>
              <a:gd name="connsiteY0" fmla="*/ 0 h 6858001"/>
              <a:gd name="connsiteX1" fmla="*/ 4367379 w 4367379"/>
              <a:gd name="connsiteY1" fmla="*/ 0 h 6858001"/>
              <a:gd name="connsiteX2" fmla="*/ 4367379 w 4367379"/>
              <a:gd name="connsiteY2" fmla="*/ 6858001 h 6858001"/>
              <a:gd name="connsiteX3" fmla="*/ 3670874 w 4367379"/>
              <a:gd name="connsiteY3" fmla="*/ 6858001 h 6858001"/>
              <a:gd name="connsiteX4" fmla="*/ 3608964 w 4367379"/>
              <a:gd name="connsiteY4" fmla="*/ 6858001 h 6858001"/>
              <a:gd name="connsiteX5" fmla="*/ 0 w 4367379"/>
              <a:gd name="connsiteY5" fmla="*/ 6858001 h 6858001"/>
              <a:gd name="connsiteX6" fmla="*/ 3214992 w 4367379"/>
              <a:gd name="connsiteY6" fmla="*/ 1 h 6858001"/>
              <a:gd name="connsiteX7" fmla="*/ 3608964 w 4367379"/>
              <a:gd name="connsiteY7"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7379" h="6858001">
                <a:moveTo>
                  <a:pt x="3608964" y="0"/>
                </a:moveTo>
                <a:lnTo>
                  <a:pt x="4367379" y="0"/>
                </a:lnTo>
                <a:lnTo>
                  <a:pt x="4367379" y="6858001"/>
                </a:lnTo>
                <a:lnTo>
                  <a:pt x="3670874" y="6858001"/>
                </a:lnTo>
                <a:lnTo>
                  <a:pt x="3608964" y="6858001"/>
                </a:lnTo>
                <a:lnTo>
                  <a:pt x="0" y="6858001"/>
                </a:lnTo>
                <a:lnTo>
                  <a:pt x="3214992" y="1"/>
                </a:lnTo>
                <a:lnTo>
                  <a:pt x="3608964" y="1"/>
                </a:lnTo>
                <a:close/>
              </a:path>
            </a:pathLst>
          </a:custGeom>
          <a:pattFill prst="dkDnDiag">
            <a:fgClr>
              <a:schemeClr val="accent2">
                <a:lumMod val="20000"/>
                <a:lumOff val="80000"/>
              </a:schemeClr>
            </a:fgClr>
            <a:bgClr>
              <a:schemeClr val="bg1"/>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pic>
        <p:nvPicPr>
          <p:cNvPr id="16" name="图片 15"/>
          <p:cNvPicPr/>
          <p:nvPr>
            <p:custDataLst>
              <p:tags r:id="rId2"/>
            </p:custDataLst>
          </p:nvPr>
        </p:nvPicPr>
        <p:blipFill rotWithShape="1">
          <a:blip r:embed="rId3"/>
          <a:srcRect t="2449" b="2449"/>
          <a:stretch>
            <a:fillRect/>
          </a:stretch>
        </p:blipFill>
        <p:spPr>
          <a:xfrm>
            <a:off x="7080250" y="1391920"/>
            <a:ext cx="3613150" cy="4654550"/>
          </a:xfrm>
          <a:prstGeom prst="rect">
            <a:avLst/>
          </a:prstGeom>
        </p:spPr>
      </p:pic>
      <p:sp>
        <p:nvSpPr>
          <p:cNvPr id="8" name="文本框 7"/>
          <p:cNvSpPr txBox="1"/>
          <p:nvPr>
            <p:custDataLst>
              <p:tags r:id="rId4"/>
            </p:custDataLst>
          </p:nvPr>
        </p:nvSpPr>
        <p:spPr>
          <a:xfrm>
            <a:off x="882234" y="2822376"/>
            <a:ext cx="5518150" cy="27026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SzPct val="130000"/>
              <a:buFont typeface="Wingdings" panose="05000000000000000000" charset="0"/>
              <a:buChar char="n"/>
            </a:pPr>
            <a:r>
              <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一整套花样动作要由至少6 个花样动作组成。这些动作中要有难度和数量的分配，应包括初级难度动作、中级难度动作和高级难度动作。整套动作应完美无缺，有始有终。</a:t>
            </a:r>
            <a:endParaRPr lang="zh-CN" altLang="en-US" sz="1600"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9" name="文本框 8"/>
          <p:cNvSpPr txBox="1"/>
          <p:nvPr/>
        </p:nvSpPr>
        <p:spPr>
          <a:xfrm>
            <a:off x="692150" y="1530985"/>
            <a:ext cx="5424805" cy="398780"/>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二、花样套路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8437" name="图片 4" descr="3修.png"/>
          <p:cNvPicPr>
            <a:picLocks noChangeAspect="1"/>
          </p:cNvPicPr>
          <p:nvPr/>
        </p:nvPicPr>
        <p:blipFill>
          <a:blip r:embed="rId1"/>
          <a:stretch>
            <a:fillRect/>
          </a:stretch>
        </p:blipFill>
        <p:spPr>
          <a:xfrm>
            <a:off x="3223895" y="3699828"/>
            <a:ext cx="5943600" cy="2771775"/>
          </a:xfrm>
          <a:prstGeom prst="rect">
            <a:avLst/>
          </a:prstGeom>
          <a:noFill/>
          <a:ln w="9525">
            <a:noFill/>
          </a:ln>
        </p:spPr>
      </p:pic>
      <p:grpSp>
        <p:nvGrpSpPr>
          <p:cNvPr id="12" name="组合 11"/>
          <p:cNvGrpSpPr/>
          <p:nvPr/>
        </p:nvGrpSpPr>
        <p:grpSpPr>
          <a:xfrm>
            <a:off x="715645" y="1069975"/>
            <a:ext cx="10800080" cy="2470150"/>
            <a:chOff x="1127" y="1685"/>
            <a:chExt cx="17008" cy="3890"/>
          </a:xfrm>
        </p:grpSpPr>
        <p:sp>
          <p:nvSpPr>
            <p:cNvPr id="9" name="文本框 8"/>
            <p:cNvSpPr txBox="1"/>
            <p:nvPr/>
          </p:nvSpPr>
          <p:spPr>
            <a:xfrm>
              <a:off x="5329" y="1685"/>
              <a:ext cx="8543" cy="628"/>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一、毽球比赛场地、网、球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11" name="组合 10"/>
            <p:cNvGrpSpPr/>
            <p:nvPr/>
          </p:nvGrpSpPr>
          <p:grpSpPr>
            <a:xfrm>
              <a:off x="1127" y="2529"/>
              <a:ext cx="17008" cy="3046"/>
              <a:chOff x="927" y="3131"/>
              <a:chExt cx="11340" cy="4801"/>
            </a:xfrm>
          </p:grpSpPr>
          <p:sp>
            <p:nvSpPr>
              <p:cNvPr id="6147" name="矩形 13"/>
              <p:cNvSpPr/>
              <p:nvPr/>
            </p:nvSpPr>
            <p:spPr>
              <a:xfrm>
                <a:off x="944" y="3837"/>
                <a:ext cx="11309" cy="4095"/>
              </a:xfrm>
              <a:prstGeom prst="rect">
                <a:avLst/>
              </a:prstGeom>
              <a:solidFill>
                <a:schemeClr val="bg1"/>
              </a:solidFill>
              <a:ln w="12700" cap="flat" cmpd="sng">
                <a:solidFill>
                  <a:schemeClr val="accent5">
                    <a:lumMod val="75000"/>
                  </a:schemeClr>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699"/>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5">
                  <a:lumMod val="20000"/>
                  <a:lumOff val="80000"/>
                </a:schemeClr>
              </a:solidFill>
              <a:ln w="12700">
                <a:noFill/>
              </a:ln>
            </p:spPr>
            <p:txBody>
              <a:bodyPr/>
              <a:p>
                <a:endParaRPr lang="zh-CN" altLang="en-US"/>
              </a:p>
            </p:txBody>
          </p:sp>
          <p:sp>
            <p:nvSpPr>
              <p:cNvPr id="9225" name="矩形 21"/>
              <p:cNvSpPr/>
              <p:nvPr/>
            </p:nvSpPr>
            <p:spPr>
              <a:xfrm>
                <a:off x="1297" y="3229"/>
                <a:ext cx="10726" cy="95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（一）场地</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297" y="4866"/>
                <a:ext cx="10518" cy="2608"/>
              </a:xfrm>
              <a:prstGeom prst="rect">
                <a:avLst/>
              </a:prstGeom>
              <a:noFill/>
              <a:ln w="9525">
                <a:noFill/>
              </a:ln>
            </p:spPr>
            <p:txBody>
              <a:bodyPr wrap="square">
                <a:spAutoFit/>
              </a:bodyPr>
              <a:p>
                <a:pPr marL="285750" lvl="0" indent="-285750" algn="l" fontAlgn="ctr">
                  <a:lnSpc>
                    <a:spcPct val="130000"/>
                  </a:lnSpc>
                  <a:spcBef>
                    <a:spcPts val="1000"/>
                  </a:spcBef>
                  <a:spcAft>
                    <a:spcPts val="0"/>
                  </a:spcAft>
                  <a:buSzPct val="130000"/>
                  <a:buFont typeface="Wingdings" panose="05000000000000000000" charset="0"/>
                  <a:buChar char="n"/>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毽球比赛场地采用羽毛球双打场地，长11.88 米、宽6.10 米，一条中线将场地分为两个半场。中线两侧2 米各有一条平行于中线的线，叫限制线。两端线中点的两侧1 米处向外画一条20 厘米长且与端线垂直的短线，叫发球区线。发球区线向后无限延长的区域叫发球区。</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gr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 name="组合 10"/>
          <p:cNvGrpSpPr/>
          <p:nvPr/>
        </p:nvGrpSpPr>
        <p:grpSpPr>
          <a:xfrm>
            <a:off x="941070" y="1258570"/>
            <a:ext cx="6920865" cy="3030049"/>
            <a:chOff x="927" y="3131"/>
            <a:chExt cx="11340" cy="7521"/>
          </a:xfrm>
        </p:grpSpPr>
        <p:sp>
          <p:nvSpPr>
            <p:cNvPr id="6147" name="矩形 13"/>
            <p:cNvSpPr/>
            <p:nvPr/>
          </p:nvSpPr>
          <p:spPr>
            <a:xfrm>
              <a:off x="944" y="3837"/>
              <a:ext cx="11309" cy="6793"/>
            </a:xfrm>
            <a:prstGeom prst="rect">
              <a:avLst/>
            </a:prstGeom>
            <a:solidFill>
              <a:schemeClr val="bg1"/>
            </a:solidFill>
            <a:ln w="12700" cap="flat" cmpd="sng">
              <a:solidFill>
                <a:schemeClr val="accent5">
                  <a:lumMod val="75000"/>
                </a:schemeClr>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699"/>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5">
                <a:lumMod val="20000"/>
                <a:lumOff val="80000"/>
              </a:schemeClr>
            </a:solidFill>
            <a:ln w="12700">
              <a:noFill/>
            </a:ln>
          </p:spPr>
          <p:txBody>
            <a:bodyPr/>
            <a:p>
              <a:endParaRPr lang="zh-CN" altLang="en-US"/>
            </a:p>
          </p:txBody>
        </p:sp>
        <p:sp>
          <p:nvSpPr>
            <p:cNvPr id="9225" name="矩形 21"/>
            <p:cNvSpPr/>
            <p:nvPr/>
          </p:nvSpPr>
          <p:spPr>
            <a:xfrm>
              <a:off x="1297" y="3229"/>
              <a:ext cx="10726" cy="95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（二）球网</a:t>
              </a:r>
              <a:endParaRPr lang="zh-CN" altLang="en-US" sz="1600" b="1"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6153" name="矩形 10"/>
            <p:cNvSpPr/>
            <p:nvPr/>
          </p:nvSpPr>
          <p:spPr>
            <a:xfrm>
              <a:off x="1297" y="4866"/>
              <a:ext cx="10518" cy="5786"/>
            </a:xfrm>
            <a:prstGeom prst="rect">
              <a:avLst/>
            </a:prstGeom>
            <a:noFill/>
            <a:ln w="9525">
              <a:noFill/>
            </a:ln>
          </p:spPr>
          <p:txBody>
            <a:bodyPr wrap="square">
              <a:spAutoFit/>
            </a:bodyPr>
            <a:p>
              <a:pPr marL="285750" lvl="0" indent="-285750" algn="l" fontAlgn="ctr">
                <a:lnSpc>
                  <a:spcPct val="130000"/>
                </a:lnSpc>
                <a:spcBef>
                  <a:spcPts val="1000"/>
                </a:spcBef>
                <a:spcAft>
                  <a:spcPts val="0"/>
                </a:spcAft>
                <a:buSzPct val="130000"/>
                <a:buFont typeface="Wingdings" panose="05000000000000000000" charset="0"/>
                <a:buChar char="n"/>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毽球网长7 米、宽76 厘米，为深绿色（可用羽毛球网）。网柱距中线外50 厘米，球网距地面男子为1.60 米，女子为1.50 米。两端高度与中间的高度相差不得超过2 厘米。正式比赛时，还要像排球比赛那样在球网两端垂直于边线和中线交接处系上一条标志带，并在标志带外侧安两根标志杆。标志带宽4 厘米、长76 厘米。标志杆长1.20 米、直径1 厘米。标志杆应高出球网上沿44 厘米。</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grpSp>
      <p:pic>
        <p:nvPicPr>
          <p:cNvPr id="19462" name="图片 5" descr="20.jpg"/>
          <p:cNvPicPr>
            <a:picLocks noChangeAspect="1"/>
          </p:cNvPicPr>
          <p:nvPr/>
        </p:nvPicPr>
        <p:blipFill>
          <a:blip r:embed="rId1"/>
          <a:stretch>
            <a:fillRect/>
          </a:stretch>
        </p:blipFill>
        <p:spPr>
          <a:xfrm>
            <a:off x="8472170" y="1144270"/>
            <a:ext cx="2513330" cy="2511425"/>
          </a:xfrm>
          <a:prstGeom prst="rect">
            <a:avLst/>
          </a:prstGeom>
          <a:noFill/>
          <a:ln w="9525">
            <a:noFill/>
          </a:ln>
        </p:spPr>
      </p:pic>
      <p:pic>
        <p:nvPicPr>
          <p:cNvPr id="19464" name="图片 7" descr="21.jpg"/>
          <p:cNvPicPr>
            <a:picLocks noChangeAspect="1"/>
          </p:cNvPicPr>
          <p:nvPr/>
        </p:nvPicPr>
        <p:blipFill>
          <a:blip r:embed="rId2"/>
          <a:stretch>
            <a:fillRect/>
          </a:stretch>
        </p:blipFill>
        <p:spPr>
          <a:xfrm>
            <a:off x="8924290" y="3770630"/>
            <a:ext cx="1797050" cy="2652395"/>
          </a:xfrm>
          <a:prstGeom prst="rect">
            <a:avLst/>
          </a:prstGeom>
          <a:noFill/>
          <a:ln w="9525">
            <a:noFill/>
          </a:ln>
        </p:spPr>
      </p:pic>
      <p:grpSp>
        <p:nvGrpSpPr>
          <p:cNvPr id="5" name="组合 4"/>
          <p:cNvGrpSpPr/>
          <p:nvPr/>
        </p:nvGrpSpPr>
        <p:grpSpPr>
          <a:xfrm>
            <a:off x="951230" y="4533900"/>
            <a:ext cx="6920865" cy="1621183"/>
            <a:chOff x="927" y="3131"/>
            <a:chExt cx="11340" cy="4024"/>
          </a:xfrm>
        </p:grpSpPr>
        <p:sp>
          <p:nvSpPr>
            <p:cNvPr id="6" name="矩形 13"/>
            <p:cNvSpPr/>
            <p:nvPr/>
          </p:nvSpPr>
          <p:spPr>
            <a:xfrm>
              <a:off x="944" y="3837"/>
              <a:ext cx="11309" cy="3318"/>
            </a:xfrm>
            <a:prstGeom prst="rect">
              <a:avLst/>
            </a:prstGeom>
            <a:solidFill>
              <a:schemeClr val="bg1"/>
            </a:solidFill>
            <a:ln w="12700" cap="flat" cmpd="sng">
              <a:solidFill>
                <a:schemeClr val="accent5">
                  <a:lumMod val="75000"/>
                </a:schemeClr>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7" name="任意多边形 20"/>
            <p:cNvSpPr/>
            <p:nvPr/>
          </p:nvSpPr>
          <p:spPr>
            <a:xfrm>
              <a:off x="927" y="3131"/>
              <a:ext cx="11340" cy="1699"/>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5">
                <a:lumMod val="20000"/>
                <a:lumOff val="80000"/>
              </a:schemeClr>
            </a:solidFill>
            <a:ln w="12700">
              <a:noFill/>
            </a:ln>
          </p:spPr>
          <p:txBody>
            <a:bodyPr/>
            <a:p>
              <a:endParaRPr lang="zh-CN" altLang="en-US"/>
            </a:p>
          </p:txBody>
        </p:sp>
        <p:sp>
          <p:nvSpPr>
            <p:cNvPr id="8" name="矩形 21"/>
            <p:cNvSpPr/>
            <p:nvPr/>
          </p:nvSpPr>
          <p:spPr>
            <a:xfrm>
              <a:off x="1297" y="3229"/>
              <a:ext cx="10726" cy="95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（三）毽球</a:t>
              </a:r>
              <a:endParaRPr lang="zh-CN" altLang="en-US" sz="1600" b="1"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12" name="矩形 10"/>
            <p:cNvSpPr/>
            <p:nvPr/>
          </p:nvSpPr>
          <p:spPr>
            <a:xfrm>
              <a:off x="1297" y="4841"/>
              <a:ext cx="10518" cy="1814"/>
            </a:xfrm>
            <a:prstGeom prst="rect">
              <a:avLst/>
            </a:prstGeom>
            <a:noFill/>
            <a:ln w="9525">
              <a:noFill/>
            </a:ln>
          </p:spPr>
          <p:txBody>
            <a:bodyPr wrap="square">
              <a:spAutoFit/>
            </a:bodyPr>
            <a:p>
              <a:pPr marL="285750" lvl="0" indent="-285750" algn="l" fontAlgn="ctr">
                <a:lnSpc>
                  <a:spcPct val="130000"/>
                </a:lnSpc>
                <a:spcBef>
                  <a:spcPts val="1000"/>
                </a:spcBef>
                <a:spcAft>
                  <a:spcPts val="0"/>
                </a:spcAft>
                <a:buSzPct val="130000"/>
                <a:buFont typeface="Wingdings" panose="05000000000000000000" charset="0"/>
                <a:buChar char="n"/>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比赛用的毽球由毽毛、毽垫构成。毽毛为四支鹅翎呈十字形插在毽子管内。毽垫有上下两层，均用橡胶制作。</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flipV="1">
            <a:off x="9305290" y="6148705"/>
            <a:ext cx="709295" cy="709295"/>
          </a:xfrm>
          <a:prstGeom prst="line">
            <a:avLst/>
          </a:prstGeom>
          <a:ln w="6350">
            <a:solidFill>
              <a:schemeClr val="accent2"/>
            </a:solidFill>
            <a:prstDash val="solid"/>
          </a:ln>
        </p:spPr>
        <p:style>
          <a:lnRef idx="1">
            <a:srgbClr val="1E6BC5"/>
          </a:lnRef>
          <a:fillRef idx="0">
            <a:srgbClr val="1E6BC5"/>
          </a:fillRef>
          <a:effectRef idx="0">
            <a:srgbClr val="1E6BC5"/>
          </a:effectRef>
          <a:fontRef idx="minor">
            <a:srgbClr val="000000"/>
          </a:fontRef>
        </p:style>
      </p:cxnSp>
      <p:cxnSp>
        <p:nvCxnSpPr>
          <p:cNvPr id="33" name="直接连接符 32"/>
          <p:cNvCxnSpPr/>
          <p:nvPr>
            <p:custDataLst>
              <p:tags r:id="rId2"/>
            </p:custDataLst>
          </p:nvPr>
        </p:nvCxnSpPr>
        <p:spPr>
          <a:xfrm flipV="1">
            <a:off x="9486265" y="6519545"/>
            <a:ext cx="338455" cy="338455"/>
          </a:xfrm>
          <a:prstGeom prst="line">
            <a:avLst/>
          </a:prstGeom>
          <a:ln w="19050">
            <a:solidFill>
              <a:schemeClr val="accent2"/>
            </a:solidFill>
            <a:prstDash val="solid"/>
          </a:ln>
        </p:spPr>
        <p:style>
          <a:lnRef idx="1">
            <a:srgbClr val="1E6BC5"/>
          </a:lnRef>
          <a:fillRef idx="0">
            <a:srgbClr val="1E6BC5"/>
          </a:fillRef>
          <a:effectRef idx="0">
            <a:srgbClr val="1E6BC5"/>
          </a:effectRef>
          <a:fontRef idx="minor">
            <a:srgbClr val="000000"/>
          </a:fontRef>
        </p:style>
      </p:cxnSp>
      <p:sp>
        <p:nvSpPr>
          <p:cNvPr id="19" name="任意多边形: 形状 18"/>
          <p:cNvSpPr/>
          <p:nvPr>
            <p:custDataLst>
              <p:tags r:id="rId3"/>
            </p:custDataLst>
          </p:nvPr>
        </p:nvSpPr>
        <p:spPr>
          <a:xfrm>
            <a:off x="10014332" y="4969871"/>
            <a:ext cx="2177668" cy="1888130"/>
          </a:xfrm>
          <a:custGeom>
            <a:avLst/>
            <a:gdLst>
              <a:gd name="connsiteX0" fmla="*/ 2057796 w 2177668"/>
              <a:gd name="connsiteY0" fmla="*/ 0 h 1888130"/>
              <a:gd name="connsiteX1" fmla="*/ 2177668 w 2177668"/>
              <a:gd name="connsiteY1" fmla="*/ 6053 h 1888130"/>
              <a:gd name="connsiteX2" fmla="*/ 2177668 w 2177668"/>
              <a:gd name="connsiteY2" fmla="*/ 723163 h 1888130"/>
              <a:gd name="connsiteX3" fmla="*/ 2057796 w 2177668"/>
              <a:gd name="connsiteY3" fmla="*/ 717110 h 1888130"/>
              <a:gd name="connsiteX4" fmla="*/ 735509 w 2177668"/>
              <a:gd name="connsiteY4" fmla="*/ 1794806 h 1888130"/>
              <a:gd name="connsiteX5" fmla="*/ 721266 w 2177668"/>
              <a:gd name="connsiteY5" fmla="*/ 1888130 h 1888130"/>
              <a:gd name="connsiteX6" fmla="*/ 0 w 2177668"/>
              <a:gd name="connsiteY6" fmla="*/ 1888130 h 1888130"/>
              <a:gd name="connsiteX7" fmla="*/ 1648 w 2177668"/>
              <a:gd name="connsiteY7" fmla="*/ 1855499 h 1888130"/>
              <a:gd name="connsiteX8" fmla="*/ 2057796 w 2177668"/>
              <a:gd name="connsiteY8" fmla="*/ 0 h 18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7668" h="1888130">
                <a:moveTo>
                  <a:pt x="2057796" y="0"/>
                </a:moveTo>
                <a:lnTo>
                  <a:pt x="2177668" y="6053"/>
                </a:lnTo>
                <a:lnTo>
                  <a:pt x="2177668" y="723163"/>
                </a:lnTo>
                <a:lnTo>
                  <a:pt x="2057796" y="717110"/>
                </a:lnTo>
                <a:cubicBezTo>
                  <a:pt x="1405551" y="717110"/>
                  <a:pt x="861364" y="1179766"/>
                  <a:pt x="735509" y="1794806"/>
                </a:cubicBezTo>
                <a:lnTo>
                  <a:pt x="721266" y="1888130"/>
                </a:lnTo>
                <a:lnTo>
                  <a:pt x="0" y="1888130"/>
                </a:lnTo>
                <a:lnTo>
                  <a:pt x="1648" y="1855499"/>
                </a:lnTo>
                <a:cubicBezTo>
                  <a:pt x="107490" y="813293"/>
                  <a:pt x="987666" y="0"/>
                  <a:pt x="2057796" y="0"/>
                </a:cubicBezTo>
                <a:close/>
              </a:path>
            </a:pathLst>
          </a:custGeom>
          <a:pattFill prst="ltUpDiag">
            <a:fgClr>
              <a:srgbClr val="F8CBAD"/>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 name="文本框 8"/>
          <p:cNvSpPr txBox="1"/>
          <p:nvPr/>
        </p:nvSpPr>
        <p:spPr>
          <a:xfrm>
            <a:off x="3383915" y="1069975"/>
            <a:ext cx="5424805" cy="398780"/>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二、主要比赛规则</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0"/>
          <p:cNvSpPr/>
          <p:nvPr/>
        </p:nvSpPr>
        <p:spPr>
          <a:xfrm>
            <a:off x="4920615" y="2581275"/>
            <a:ext cx="6659245" cy="2459355"/>
          </a:xfrm>
          <a:prstGeom prst="rect">
            <a:avLst/>
          </a:prstGeom>
          <a:noFill/>
          <a:ln w="9525">
            <a:noFill/>
          </a:ln>
        </p:spPr>
        <p:txBody>
          <a:bodyPr wrap="square">
            <a:spAutoFit/>
          </a:bodyPr>
          <a:p>
            <a:pPr lvl="0" indent="0" algn="l" fontAlgn="ctr">
              <a:lnSpc>
                <a:spcPct val="130000"/>
              </a:lnSpc>
              <a:spcBef>
                <a:spcPts val="10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（一）队员组成及位置：</a:t>
            </a: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赛队由6 人组成，上场队员3 人，其中1 人为队长（应佩戴明显标志）。靠近网的两个队员，从左至右分别为3 号位和2 号位队员；靠近端线的队员为1 号位队员。</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lvl="0" indent="0" algn="l" fontAlgn="ctr">
              <a:lnSpc>
                <a:spcPct val="130000"/>
              </a:lnSpc>
              <a:spcBef>
                <a:spcPts val="10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（二）发球：</a:t>
            </a: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发球一方2、3 号位队员一定要在发球队员的前方，彼此之间相距不得少于2 米。发球时，发球队员必须站在发球区内，用手持球，抛起后用脚将球踢向对方场区。发球时，2、3 号位队员不得有任何掩护动作，否则判由对方发球。</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pic>
        <p:nvPicPr>
          <p:cNvPr id="20487" name="图片 7" descr="22.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96265" y="2038985"/>
            <a:ext cx="4520565" cy="354393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flipV="1">
            <a:off x="9305290" y="6148705"/>
            <a:ext cx="709295" cy="709295"/>
          </a:xfrm>
          <a:prstGeom prst="line">
            <a:avLst/>
          </a:prstGeom>
          <a:ln w="6350">
            <a:solidFill>
              <a:schemeClr val="accent2"/>
            </a:solidFill>
            <a:prstDash val="solid"/>
          </a:ln>
        </p:spPr>
        <p:style>
          <a:lnRef idx="1">
            <a:srgbClr val="1E6BC5"/>
          </a:lnRef>
          <a:fillRef idx="0">
            <a:srgbClr val="1E6BC5"/>
          </a:fillRef>
          <a:effectRef idx="0">
            <a:srgbClr val="1E6BC5"/>
          </a:effectRef>
          <a:fontRef idx="minor">
            <a:srgbClr val="000000"/>
          </a:fontRef>
        </p:style>
      </p:cxnSp>
      <p:cxnSp>
        <p:nvCxnSpPr>
          <p:cNvPr id="33" name="直接连接符 32"/>
          <p:cNvCxnSpPr/>
          <p:nvPr>
            <p:custDataLst>
              <p:tags r:id="rId2"/>
            </p:custDataLst>
          </p:nvPr>
        </p:nvCxnSpPr>
        <p:spPr>
          <a:xfrm flipV="1">
            <a:off x="9486265" y="6519545"/>
            <a:ext cx="338455" cy="338455"/>
          </a:xfrm>
          <a:prstGeom prst="line">
            <a:avLst/>
          </a:prstGeom>
          <a:ln w="19050">
            <a:solidFill>
              <a:schemeClr val="accent2"/>
            </a:solidFill>
            <a:prstDash val="solid"/>
          </a:ln>
        </p:spPr>
        <p:style>
          <a:lnRef idx="1">
            <a:srgbClr val="1E6BC5"/>
          </a:lnRef>
          <a:fillRef idx="0">
            <a:srgbClr val="1E6BC5"/>
          </a:fillRef>
          <a:effectRef idx="0">
            <a:srgbClr val="1E6BC5"/>
          </a:effectRef>
          <a:fontRef idx="minor">
            <a:srgbClr val="000000"/>
          </a:fontRef>
        </p:style>
      </p:cxnSp>
      <p:sp>
        <p:nvSpPr>
          <p:cNvPr id="19" name="任意多边形: 形状 18"/>
          <p:cNvSpPr/>
          <p:nvPr>
            <p:custDataLst>
              <p:tags r:id="rId3"/>
            </p:custDataLst>
          </p:nvPr>
        </p:nvSpPr>
        <p:spPr>
          <a:xfrm>
            <a:off x="10014332" y="4969871"/>
            <a:ext cx="2177668" cy="1888130"/>
          </a:xfrm>
          <a:custGeom>
            <a:avLst/>
            <a:gdLst>
              <a:gd name="connsiteX0" fmla="*/ 2057796 w 2177668"/>
              <a:gd name="connsiteY0" fmla="*/ 0 h 1888130"/>
              <a:gd name="connsiteX1" fmla="*/ 2177668 w 2177668"/>
              <a:gd name="connsiteY1" fmla="*/ 6053 h 1888130"/>
              <a:gd name="connsiteX2" fmla="*/ 2177668 w 2177668"/>
              <a:gd name="connsiteY2" fmla="*/ 723163 h 1888130"/>
              <a:gd name="connsiteX3" fmla="*/ 2057796 w 2177668"/>
              <a:gd name="connsiteY3" fmla="*/ 717110 h 1888130"/>
              <a:gd name="connsiteX4" fmla="*/ 735509 w 2177668"/>
              <a:gd name="connsiteY4" fmla="*/ 1794806 h 1888130"/>
              <a:gd name="connsiteX5" fmla="*/ 721266 w 2177668"/>
              <a:gd name="connsiteY5" fmla="*/ 1888130 h 1888130"/>
              <a:gd name="connsiteX6" fmla="*/ 0 w 2177668"/>
              <a:gd name="connsiteY6" fmla="*/ 1888130 h 1888130"/>
              <a:gd name="connsiteX7" fmla="*/ 1648 w 2177668"/>
              <a:gd name="connsiteY7" fmla="*/ 1855499 h 1888130"/>
              <a:gd name="connsiteX8" fmla="*/ 2057796 w 2177668"/>
              <a:gd name="connsiteY8" fmla="*/ 0 h 18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7668" h="1888130">
                <a:moveTo>
                  <a:pt x="2057796" y="0"/>
                </a:moveTo>
                <a:lnTo>
                  <a:pt x="2177668" y="6053"/>
                </a:lnTo>
                <a:lnTo>
                  <a:pt x="2177668" y="723163"/>
                </a:lnTo>
                <a:lnTo>
                  <a:pt x="2057796" y="717110"/>
                </a:lnTo>
                <a:cubicBezTo>
                  <a:pt x="1405551" y="717110"/>
                  <a:pt x="861364" y="1179766"/>
                  <a:pt x="735509" y="1794806"/>
                </a:cubicBezTo>
                <a:lnTo>
                  <a:pt x="721266" y="1888130"/>
                </a:lnTo>
                <a:lnTo>
                  <a:pt x="0" y="1888130"/>
                </a:lnTo>
                <a:lnTo>
                  <a:pt x="1648" y="1855499"/>
                </a:lnTo>
                <a:cubicBezTo>
                  <a:pt x="107490" y="813293"/>
                  <a:pt x="987666" y="0"/>
                  <a:pt x="2057796" y="0"/>
                </a:cubicBezTo>
                <a:close/>
              </a:path>
            </a:pathLst>
          </a:custGeom>
          <a:pattFill prst="ltUpDiag">
            <a:fgClr>
              <a:srgbClr val="F8CBAD"/>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0"/>
          <p:cNvSpPr/>
          <p:nvPr/>
        </p:nvSpPr>
        <p:spPr>
          <a:xfrm>
            <a:off x="4526915" y="1530985"/>
            <a:ext cx="7047230" cy="4541520"/>
          </a:xfrm>
          <a:prstGeom prst="rect">
            <a:avLst/>
          </a:prstGeom>
          <a:noFill/>
          <a:ln w="9525">
            <a:noFill/>
          </a:ln>
        </p:spPr>
        <p:txBody>
          <a:bodyPr wrap="square">
            <a:spAutoFit/>
          </a:bodyPr>
          <a:p>
            <a:pPr lvl="0" indent="-360045" algn="just" fontAlgn="ctr">
              <a:lnSpc>
                <a:spcPct val="120000"/>
              </a:lnSpc>
              <a:spcBef>
                <a:spcPts val="5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（三）比赛</a:t>
            </a:r>
            <a:endPar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720090" lvl="0" indent="-360045" algn="just" fontAlgn="ctr">
              <a:lnSpc>
                <a:spcPct val="120000"/>
              </a:lnSpc>
              <a:spcBef>
                <a:spcPts val="500"/>
              </a:spcBef>
              <a:spcAft>
                <a:spcPts val="0"/>
              </a:spcAft>
              <a:buSzPct val="100000"/>
              <a:buFont typeface="+mj-lt"/>
              <a:buAutoNum type="arabicPeriod"/>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比赛中每队将球踢入对方场区前，在本方场区最多只能有3 人共击球4 次。每个队员可以连续踢球2 次或触球2 次。不得用手、臂触球。球不得明显地停留在队员身体的任何部位，否则判为持球违例，由对方发球或得1 分。</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720090" lvl="0" indent="-360045" algn="just" fontAlgn="ctr">
              <a:lnSpc>
                <a:spcPct val="120000"/>
              </a:lnSpc>
              <a:spcBef>
                <a:spcPts val="500"/>
              </a:spcBef>
              <a:spcAft>
                <a:spcPts val="0"/>
              </a:spcAft>
              <a:buSzPct val="100000"/>
              <a:buFont typeface="+mj-lt"/>
              <a:buAutoNum type="arabicPeriod"/>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队员用头攻球时，必须在限制线外起跳，但落地时两脚可以落在限制线内。</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720090" lvl="0" indent="-360045" algn="just" fontAlgn="ctr">
              <a:lnSpc>
                <a:spcPct val="120000"/>
              </a:lnSpc>
              <a:spcBef>
                <a:spcPts val="500"/>
              </a:spcBef>
              <a:spcAft>
                <a:spcPts val="0"/>
              </a:spcAft>
              <a:buSzPct val="100000"/>
              <a:buFont typeface="+mj-lt"/>
              <a:buAutoNum type="arabicPeriod"/>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比赛中，队员身体任何部位触及两标志杆以内的球网，均为触网违例。过网击球为犯规。在比赛中，除脚以外的身体任何部位不可触及中线，脚不得完全越过中线。</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720090" lvl="0" indent="-360045" algn="just" fontAlgn="ctr">
              <a:lnSpc>
                <a:spcPct val="120000"/>
              </a:lnSpc>
              <a:spcBef>
                <a:spcPts val="500"/>
              </a:spcBef>
              <a:spcAft>
                <a:spcPts val="0"/>
              </a:spcAft>
              <a:buSzPct val="100000"/>
              <a:buFont typeface="+mj-lt"/>
              <a:buAutoNum type="arabicPeriod"/>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比赛成死球时，可以向裁判员要求暂停和换人。每局比赛每队可以要求暂停2 次，每次不得超过30 秒。每局比赛每队换人最多不得超过3 人次，每次不得超过15 秒。</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720090" lvl="0" indent="-360045" algn="just" fontAlgn="ctr">
              <a:lnSpc>
                <a:spcPct val="120000"/>
              </a:lnSpc>
              <a:spcBef>
                <a:spcPts val="500"/>
              </a:spcBef>
              <a:spcAft>
                <a:spcPts val="0"/>
              </a:spcAft>
              <a:buSzPct val="100000"/>
              <a:buFont typeface="+mj-lt"/>
              <a:buAutoNum type="arabicPeriod"/>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接发球失误，应判对方得1 分。发球失误，则判对方发球。</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pic>
        <p:nvPicPr>
          <p:cNvPr id="20487" name="图片 7" descr="22.jpg"/>
          <p:cNvPicPr>
            <a:picLocks noChangeAspect="1"/>
          </p:cNvPicPr>
          <p:nvPr/>
        </p:nvPicPr>
        <p:blipFill>
          <a:blip r:embed="rId4">
            <a:clrChange>
              <a:clrFrom>
                <a:srgbClr val="FFFFFF">
                  <a:alpha val="100000"/>
                </a:srgbClr>
              </a:clrFrom>
              <a:clrTo>
                <a:srgbClr val="FFFFFF">
                  <a:alpha val="100000"/>
                  <a:alpha val="0"/>
                </a:srgbClr>
              </a:clrTo>
            </a:clrChange>
          </a:blip>
          <a:srcRect l="7347" t="7543" r="11476" b="8672"/>
          <a:stretch>
            <a:fillRect/>
          </a:stretch>
        </p:blipFill>
        <p:spPr>
          <a:xfrm>
            <a:off x="544195" y="1920240"/>
            <a:ext cx="4029710" cy="326136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flipV="1">
            <a:off x="9305290" y="6148705"/>
            <a:ext cx="709295" cy="709295"/>
          </a:xfrm>
          <a:prstGeom prst="line">
            <a:avLst/>
          </a:prstGeom>
          <a:ln w="6350">
            <a:solidFill>
              <a:schemeClr val="accent2"/>
            </a:solidFill>
            <a:prstDash val="solid"/>
          </a:ln>
        </p:spPr>
        <p:style>
          <a:lnRef idx="1">
            <a:srgbClr val="1E6BC5"/>
          </a:lnRef>
          <a:fillRef idx="0">
            <a:srgbClr val="1E6BC5"/>
          </a:fillRef>
          <a:effectRef idx="0">
            <a:srgbClr val="1E6BC5"/>
          </a:effectRef>
          <a:fontRef idx="minor">
            <a:srgbClr val="000000"/>
          </a:fontRef>
        </p:style>
      </p:cxnSp>
      <p:cxnSp>
        <p:nvCxnSpPr>
          <p:cNvPr id="33" name="直接连接符 32"/>
          <p:cNvCxnSpPr/>
          <p:nvPr>
            <p:custDataLst>
              <p:tags r:id="rId2"/>
            </p:custDataLst>
          </p:nvPr>
        </p:nvCxnSpPr>
        <p:spPr>
          <a:xfrm flipV="1">
            <a:off x="9486265" y="6519545"/>
            <a:ext cx="338455" cy="338455"/>
          </a:xfrm>
          <a:prstGeom prst="line">
            <a:avLst/>
          </a:prstGeom>
          <a:ln w="19050">
            <a:solidFill>
              <a:schemeClr val="accent2"/>
            </a:solidFill>
            <a:prstDash val="solid"/>
          </a:ln>
        </p:spPr>
        <p:style>
          <a:lnRef idx="1">
            <a:srgbClr val="1E6BC5"/>
          </a:lnRef>
          <a:fillRef idx="0">
            <a:srgbClr val="1E6BC5"/>
          </a:fillRef>
          <a:effectRef idx="0">
            <a:srgbClr val="1E6BC5"/>
          </a:effectRef>
          <a:fontRef idx="minor">
            <a:srgbClr val="000000"/>
          </a:fontRef>
        </p:style>
      </p:cxnSp>
      <p:sp>
        <p:nvSpPr>
          <p:cNvPr id="19" name="任意多边形: 形状 18"/>
          <p:cNvSpPr/>
          <p:nvPr>
            <p:custDataLst>
              <p:tags r:id="rId3"/>
            </p:custDataLst>
          </p:nvPr>
        </p:nvSpPr>
        <p:spPr>
          <a:xfrm>
            <a:off x="10014332" y="4969871"/>
            <a:ext cx="2177668" cy="1888130"/>
          </a:xfrm>
          <a:custGeom>
            <a:avLst/>
            <a:gdLst>
              <a:gd name="connsiteX0" fmla="*/ 2057796 w 2177668"/>
              <a:gd name="connsiteY0" fmla="*/ 0 h 1888130"/>
              <a:gd name="connsiteX1" fmla="*/ 2177668 w 2177668"/>
              <a:gd name="connsiteY1" fmla="*/ 6053 h 1888130"/>
              <a:gd name="connsiteX2" fmla="*/ 2177668 w 2177668"/>
              <a:gd name="connsiteY2" fmla="*/ 723163 h 1888130"/>
              <a:gd name="connsiteX3" fmla="*/ 2057796 w 2177668"/>
              <a:gd name="connsiteY3" fmla="*/ 717110 h 1888130"/>
              <a:gd name="connsiteX4" fmla="*/ 735509 w 2177668"/>
              <a:gd name="connsiteY4" fmla="*/ 1794806 h 1888130"/>
              <a:gd name="connsiteX5" fmla="*/ 721266 w 2177668"/>
              <a:gd name="connsiteY5" fmla="*/ 1888130 h 1888130"/>
              <a:gd name="connsiteX6" fmla="*/ 0 w 2177668"/>
              <a:gd name="connsiteY6" fmla="*/ 1888130 h 1888130"/>
              <a:gd name="connsiteX7" fmla="*/ 1648 w 2177668"/>
              <a:gd name="connsiteY7" fmla="*/ 1855499 h 1888130"/>
              <a:gd name="connsiteX8" fmla="*/ 2057796 w 2177668"/>
              <a:gd name="connsiteY8" fmla="*/ 0 h 18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7668" h="1888130">
                <a:moveTo>
                  <a:pt x="2057796" y="0"/>
                </a:moveTo>
                <a:lnTo>
                  <a:pt x="2177668" y="6053"/>
                </a:lnTo>
                <a:lnTo>
                  <a:pt x="2177668" y="723163"/>
                </a:lnTo>
                <a:lnTo>
                  <a:pt x="2057796" y="717110"/>
                </a:lnTo>
                <a:cubicBezTo>
                  <a:pt x="1405551" y="717110"/>
                  <a:pt x="861364" y="1179766"/>
                  <a:pt x="735509" y="1794806"/>
                </a:cubicBezTo>
                <a:lnTo>
                  <a:pt x="721266" y="1888130"/>
                </a:lnTo>
                <a:lnTo>
                  <a:pt x="0" y="1888130"/>
                </a:lnTo>
                <a:lnTo>
                  <a:pt x="1648" y="1855499"/>
                </a:lnTo>
                <a:cubicBezTo>
                  <a:pt x="107490" y="813293"/>
                  <a:pt x="987666" y="0"/>
                  <a:pt x="2057796" y="0"/>
                </a:cubicBezTo>
                <a:close/>
              </a:path>
            </a:pathLst>
          </a:custGeom>
          <a:pattFill prst="ltUpDiag">
            <a:fgClr>
              <a:srgbClr val="F8CBAD"/>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624205" y="1069975"/>
            <a:ext cx="10800080" cy="4300855"/>
            <a:chOff x="983" y="1685"/>
            <a:chExt cx="17008" cy="6773"/>
          </a:xfrm>
        </p:grpSpPr>
        <p:sp>
          <p:nvSpPr>
            <p:cNvPr id="9" name="文本框 8"/>
            <p:cNvSpPr txBox="1"/>
            <p:nvPr/>
          </p:nvSpPr>
          <p:spPr>
            <a:xfrm>
              <a:off x="5329" y="1685"/>
              <a:ext cx="8543" cy="628"/>
            </a:xfrm>
            <a:prstGeom prst="rect">
              <a:avLst/>
            </a:prstGeom>
            <a:noFill/>
          </p:spPr>
          <p:txBody>
            <a:bodyPr wrap="square" rtlCol="0" anchor="t">
              <a:spAutoFit/>
            </a:bodyPr>
            <a:p>
              <a:pPr algn="ct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第五节 毽球运动常见损伤及预防</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0"/>
            <p:cNvSpPr/>
            <p:nvPr/>
          </p:nvSpPr>
          <p:spPr>
            <a:xfrm>
              <a:off x="983" y="3056"/>
              <a:ext cx="17008" cy="5403"/>
            </a:xfrm>
            <a:prstGeom prst="rect">
              <a:avLst/>
            </a:prstGeom>
            <a:noFill/>
            <a:ln w="9525">
              <a:noFill/>
            </a:ln>
          </p:spPr>
          <p:txBody>
            <a:bodyPr wrap="square">
              <a:spAutoFit/>
            </a:bodyPr>
            <a:p>
              <a:pPr marL="285750" lvl="0" indent="-285750" algn="just" fontAlgn="ctr">
                <a:lnSpc>
                  <a:spcPct val="150000"/>
                </a:lnSpc>
                <a:spcBef>
                  <a:spcPts val="1000"/>
                </a:spcBef>
                <a:spcAft>
                  <a:spcPts val="0"/>
                </a:spcAft>
                <a:buSzPct val="130000"/>
                <a:buFont typeface="Wingdings" panose="05000000000000000000" charset="0"/>
                <a:buChar char="n"/>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随着毽球运动普及程度的提高及比赛次数的增多，毽球运动水平及比赛激烈程度不断提升，伴随而来的运动损伤的案例也不断增多。毽球运动员的运动损伤问题已经成为运动员提高成绩的一大障碍，严重影响了教练员和运动员训练计划的实施，应引起广大运动员、教练员和医务人员的重视。因此，总结毽球技术的特点，就导致运动损伤的原因、损伤的类型、损伤的部位进行研究，采取预防措施，降低运动损伤的发生概率是促进毽球运动健康发展的重要课题。</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360045" lvl="0" indent="0" algn="just" fontAlgn="ctr">
                <a:lnSpc>
                  <a:spcPct val="150000"/>
                </a:lnSpc>
                <a:spcBef>
                  <a:spcPts val="10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1. 毽球运动损伤的常见部位：</a:t>
              </a: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大腿韧带 、膝关节、踝关节、腰部、小腿。</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360045" lvl="0" indent="0" algn="just" fontAlgn="ctr">
                <a:lnSpc>
                  <a:spcPct val="150000"/>
                </a:lnSpc>
                <a:spcBef>
                  <a:spcPts val="10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2. 毽球运动损伤的类型：</a:t>
              </a: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韧带损伤、关节损伤、肌肉损伤。</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360045" lvl="0" indent="0" algn="just" fontAlgn="ctr">
                <a:lnSpc>
                  <a:spcPct val="150000"/>
                </a:lnSpc>
                <a:spcBef>
                  <a:spcPts val="1000"/>
                </a:spcBef>
                <a:spcAft>
                  <a:spcPts val="0"/>
                </a:spcAft>
                <a:buSzPct val="130000"/>
                <a:buFont typeface="Wingdings" panose="05000000000000000000" charset="0"/>
                <a:buNone/>
              </a:pPr>
              <a:r>
                <a:rPr lang="zh-CN" altLang="en-US" sz="1600" b="1"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3. 毽球运动损伤的原因：</a:t>
              </a: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身体疲劳，准备活动不充分，技术掌握不熟练，情绪、器械、场地等其他因素。</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flipV="1">
            <a:off x="9305290" y="6148705"/>
            <a:ext cx="709295" cy="709295"/>
          </a:xfrm>
          <a:prstGeom prst="line">
            <a:avLst/>
          </a:prstGeom>
          <a:ln w="6350">
            <a:solidFill>
              <a:schemeClr val="accent2"/>
            </a:solidFill>
            <a:prstDash val="solid"/>
          </a:ln>
        </p:spPr>
        <p:style>
          <a:lnRef idx="1">
            <a:srgbClr val="1E6BC5"/>
          </a:lnRef>
          <a:fillRef idx="0">
            <a:srgbClr val="1E6BC5"/>
          </a:fillRef>
          <a:effectRef idx="0">
            <a:srgbClr val="1E6BC5"/>
          </a:effectRef>
          <a:fontRef idx="minor">
            <a:srgbClr val="000000"/>
          </a:fontRef>
        </p:style>
      </p:cxnSp>
      <p:cxnSp>
        <p:nvCxnSpPr>
          <p:cNvPr id="33" name="直接连接符 32"/>
          <p:cNvCxnSpPr/>
          <p:nvPr>
            <p:custDataLst>
              <p:tags r:id="rId2"/>
            </p:custDataLst>
          </p:nvPr>
        </p:nvCxnSpPr>
        <p:spPr>
          <a:xfrm flipV="1">
            <a:off x="9486265" y="6519545"/>
            <a:ext cx="338455" cy="338455"/>
          </a:xfrm>
          <a:prstGeom prst="line">
            <a:avLst/>
          </a:prstGeom>
          <a:ln w="19050">
            <a:solidFill>
              <a:schemeClr val="accent2"/>
            </a:solidFill>
            <a:prstDash val="solid"/>
          </a:ln>
        </p:spPr>
        <p:style>
          <a:lnRef idx="1">
            <a:srgbClr val="1E6BC5"/>
          </a:lnRef>
          <a:fillRef idx="0">
            <a:srgbClr val="1E6BC5"/>
          </a:fillRef>
          <a:effectRef idx="0">
            <a:srgbClr val="1E6BC5"/>
          </a:effectRef>
          <a:fontRef idx="minor">
            <a:srgbClr val="000000"/>
          </a:fontRef>
        </p:style>
      </p:cxnSp>
      <p:sp>
        <p:nvSpPr>
          <p:cNvPr id="19" name="任意多边形: 形状 18"/>
          <p:cNvSpPr/>
          <p:nvPr>
            <p:custDataLst>
              <p:tags r:id="rId3"/>
            </p:custDataLst>
          </p:nvPr>
        </p:nvSpPr>
        <p:spPr>
          <a:xfrm>
            <a:off x="10014332" y="4969871"/>
            <a:ext cx="2177668" cy="1888130"/>
          </a:xfrm>
          <a:custGeom>
            <a:avLst/>
            <a:gdLst>
              <a:gd name="connsiteX0" fmla="*/ 2057796 w 2177668"/>
              <a:gd name="connsiteY0" fmla="*/ 0 h 1888130"/>
              <a:gd name="connsiteX1" fmla="*/ 2177668 w 2177668"/>
              <a:gd name="connsiteY1" fmla="*/ 6053 h 1888130"/>
              <a:gd name="connsiteX2" fmla="*/ 2177668 w 2177668"/>
              <a:gd name="connsiteY2" fmla="*/ 723163 h 1888130"/>
              <a:gd name="connsiteX3" fmla="*/ 2057796 w 2177668"/>
              <a:gd name="connsiteY3" fmla="*/ 717110 h 1888130"/>
              <a:gd name="connsiteX4" fmla="*/ 735509 w 2177668"/>
              <a:gd name="connsiteY4" fmla="*/ 1794806 h 1888130"/>
              <a:gd name="connsiteX5" fmla="*/ 721266 w 2177668"/>
              <a:gd name="connsiteY5" fmla="*/ 1888130 h 1888130"/>
              <a:gd name="connsiteX6" fmla="*/ 0 w 2177668"/>
              <a:gd name="connsiteY6" fmla="*/ 1888130 h 1888130"/>
              <a:gd name="connsiteX7" fmla="*/ 1648 w 2177668"/>
              <a:gd name="connsiteY7" fmla="*/ 1855499 h 1888130"/>
              <a:gd name="connsiteX8" fmla="*/ 2057796 w 2177668"/>
              <a:gd name="connsiteY8" fmla="*/ 0 h 18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7668" h="1888130">
                <a:moveTo>
                  <a:pt x="2057796" y="0"/>
                </a:moveTo>
                <a:lnTo>
                  <a:pt x="2177668" y="6053"/>
                </a:lnTo>
                <a:lnTo>
                  <a:pt x="2177668" y="723163"/>
                </a:lnTo>
                <a:lnTo>
                  <a:pt x="2057796" y="717110"/>
                </a:lnTo>
                <a:cubicBezTo>
                  <a:pt x="1405551" y="717110"/>
                  <a:pt x="861364" y="1179766"/>
                  <a:pt x="735509" y="1794806"/>
                </a:cubicBezTo>
                <a:lnTo>
                  <a:pt x="721266" y="1888130"/>
                </a:lnTo>
                <a:lnTo>
                  <a:pt x="0" y="1888130"/>
                </a:lnTo>
                <a:lnTo>
                  <a:pt x="1648" y="1855499"/>
                </a:lnTo>
                <a:cubicBezTo>
                  <a:pt x="107490" y="813293"/>
                  <a:pt x="987666" y="0"/>
                  <a:pt x="2057796" y="0"/>
                </a:cubicBezTo>
                <a:close/>
              </a:path>
            </a:pathLst>
          </a:custGeom>
          <a:pattFill prst="ltUpDiag">
            <a:fgClr>
              <a:srgbClr val="F8CBAD"/>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 name="文本框 8"/>
          <p:cNvSpPr txBox="1"/>
          <p:nvPr/>
        </p:nvSpPr>
        <p:spPr>
          <a:xfrm>
            <a:off x="801370" y="1371600"/>
            <a:ext cx="5424805" cy="337185"/>
          </a:xfrm>
          <a:prstGeom prst="rect">
            <a:avLst/>
          </a:prstGeom>
          <a:noFill/>
        </p:spPr>
        <p:txBody>
          <a:bodyPr wrap="square" rtlCol="0" anchor="t">
            <a:spAutoFit/>
          </a:bodyPr>
          <a:p>
            <a:pPr algn="l"/>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 毽球运动损伤的预防</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毽球运动竞赛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744914" y="2160270"/>
            <a:ext cx="8496257" cy="4697730"/>
            <a:chOff x="2749" y="2630"/>
            <a:chExt cx="14309" cy="8170"/>
          </a:xfrm>
        </p:grpSpPr>
        <p:sp>
          <p:nvSpPr>
            <p:cNvPr id="37" name="任意多边形 36"/>
            <p:cNvSpPr/>
            <p:nvPr>
              <p:custDataLst>
                <p:tags r:id="rId4"/>
              </p:custDataLst>
            </p:nvPr>
          </p:nvSpPr>
          <p:spPr bwMode="auto">
            <a:xfrm>
              <a:off x="7183" y="4919"/>
              <a:ext cx="831" cy="831"/>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8" name="任意多边形 37"/>
            <p:cNvSpPr/>
            <p:nvPr>
              <p:custDataLst>
                <p:tags r:id="rId5"/>
              </p:custDataLst>
            </p:nvPr>
          </p:nvSpPr>
          <p:spPr bwMode="auto">
            <a:xfrm>
              <a:off x="11272" y="6099"/>
              <a:ext cx="834" cy="831"/>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6"/>
              </p:custDataLst>
            </p:nvPr>
          </p:nvSpPr>
          <p:spPr bwMode="auto">
            <a:xfrm>
              <a:off x="9306" y="6578"/>
              <a:ext cx="838" cy="834"/>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rgbClr val="70AD47">
                <a:alpha val="30000"/>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0" name="任意多边形 39"/>
            <p:cNvSpPr/>
            <p:nvPr>
              <p:custDataLst>
                <p:tags r:id="rId7"/>
              </p:custDataLst>
            </p:nvPr>
          </p:nvSpPr>
          <p:spPr bwMode="auto">
            <a:xfrm>
              <a:off x="9270" y="4254"/>
              <a:ext cx="834" cy="834"/>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1" name="任意多边形 40"/>
            <p:cNvSpPr/>
            <p:nvPr>
              <p:custDataLst>
                <p:tags r:id="rId8"/>
              </p:custDataLst>
            </p:nvPr>
          </p:nvSpPr>
          <p:spPr bwMode="auto">
            <a:xfrm>
              <a:off x="11333" y="4268"/>
              <a:ext cx="312" cy="315"/>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70AD47">
                <a:alpha val="30000"/>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35" name="直接连接符 34"/>
            <p:cNvCxnSpPr/>
            <p:nvPr>
              <p:custDataLst>
                <p:tags r:id="rId9"/>
              </p:custDataLst>
            </p:nvPr>
          </p:nvCxnSpPr>
          <p:spPr bwMode="auto">
            <a:xfrm>
              <a:off x="8323" y="6980"/>
              <a:ext cx="1774" cy="642"/>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cxnSp>
          <p:nvCxnSpPr>
            <p:cNvPr id="36" name="直接连接符 35"/>
            <p:cNvCxnSpPr/>
            <p:nvPr>
              <p:custDataLst>
                <p:tags r:id="rId10"/>
              </p:custDataLst>
            </p:nvPr>
          </p:nvCxnSpPr>
          <p:spPr bwMode="auto">
            <a:xfrm flipV="1">
              <a:off x="10119" y="7181"/>
              <a:ext cx="1584" cy="430"/>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sp>
          <p:nvSpPr>
            <p:cNvPr id="4" name="任意多边形 3"/>
            <p:cNvSpPr/>
            <p:nvPr>
              <p:custDataLst>
                <p:tags r:id="rId11"/>
              </p:custDataLst>
            </p:nvPr>
          </p:nvSpPr>
          <p:spPr bwMode="auto">
            <a:xfrm>
              <a:off x="7414" y="5163"/>
              <a:ext cx="1476" cy="1471"/>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 name="任意多边形 4"/>
            <p:cNvSpPr/>
            <p:nvPr>
              <p:custDataLst>
                <p:tags r:id="rId12"/>
              </p:custDataLst>
            </p:nvPr>
          </p:nvSpPr>
          <p:spPr bwMode="auto">
            <a:xfrm>
              <a:off x="8218" y="3935"/>
              <a:ext cx="1815" cy="1815"/>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13"/>
              </p:custDataLst>
            </p:nvPr>
          </p:nvSpPr>
          <p:spPr bwMode="auto">
            <a:xfrm>
              <a:off x="10320" y="5212"/>
              <a:ext cx="1327" cy="1327"/>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6" name="任意多边形 15"/>
            <p:cNvSpPr/>
            <p:nvPr>
              <p:custDataLst>
                <p:tags r:id="rId14"/>
              </p:custDataLst>
            </p:nvPr>
          </p:nvSpPr>
          <p:spPr bwMode="auto">
            <a:xfrm flipH="1">
              <a:off x="8152" y="4780"/>
              <a:ext cx="3685" cy="6020"/>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rgbClr val="000000">
                <a:lumMod val="65000"/>
                <a:lumOff val="35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15"/>
              </p:custDataLst>
            </p:nvPr>
          </p:nvSpPr>
          <p:spPr bwMode="auto">
            <a:xfrm>
              <a:off x="8024" y="6227"/>
              <a:ext cx="1891" cy="1894"/>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chemeClr val="accent2">
                <a:alpha val="18000"/>
              </a:schemeClr>
            </a:solidFill>
            <a:ln>
              <a:noFill/>
            </a:ln>
          </p:spPr>
          <p:txBody>
            <a:bodyPr anchor="ctr"/>
            <a:p>
              <a:pPr algn="ctr">
                <a:lnSpc>
                  <a:spcPct val="130000"/>
                </a:lnSpc>
              </a:pPr>
              <a:endParaRPr dirty="0">
                <a:latin typeface="微软雅黑" panose="020B0503020204020204" charset="-122"/>
                <a:ea typeface="微软雅黑" panose="020B0503020204020204" charset="-122"/>
              </a:endParaRPr>
            </a:p>
          </p:txBody>
        </p:sp>
        <p:sp>
          <p:nvSpPr>
            <p:cNvPr id="30" name="任意多边形 29"/>
            <p:cNvSpPr/>
            <p:nvPr>
              <p:custDataLst>
                <p:tags r:id="rId16"/>
              </p:custDataLst>
            </p:nvPr>
          </p:nvSpPr>
          <p:spPr bwMode="auto">
            <a:xfrm>
              <a:off x="8490" y="5031"/>
              <a:ext cx="1422" cy="1425"/>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accent2">
                <a:lumMod val="60000"/>
                <a:lumOff val="40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7"/>
              </p:custDataLst>
            </p:nvPr>
          </p:nvSpPr>
          <p:spPr bwMode="auto">
            <a:xfrm>
              <a:off x="10015" y="5898"/>
              <a:ext cx="1193" cy="1189"/>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chemeClr val="accent2">
                <a:alpha val="18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任意多边形 5"/>
            <p:cNvSpPr/>
            <p:nvPr>
              <p:custDataLst>
                <p:tags r:id="rId18"/>
              </p:custDataLst>
            </p:nvPr>
          </p:nvSpPr>
          <p:spPr bwMode="auto">
            <a:xfrm>
              <a:off x="10156" y="3319"/>
              <a:ext cx="1675" cy="1663"/>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accent1">
                <a:lumMod val="40000"/>
                <a:lumOff val="60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任意多边形 19"/>
            <p:cNvSpPr/>
            <p:nvPr>
              <p:custDataLst>
                <p:tags r:id="rId19"/>
              </p:custDataLst>
            </p:nvPr>
          </p:nvSpPr>
          <p:spPr bwMode="auto">
            <a:xfrm>
              <a:off x="11644" y="4796"/>
              <a:ext cx="399" cy="402"/>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1" name="任意多边形 20"/>
            <p:cNvSpPr/>
            <p:nvPr>
              <p:custDataLst>
                <p:tags r:id="rId20"/>
              </p:custDataLst>
            </p:nvPr>
          </p:nvSpPr>
          <p:spPr bwMode="auto">
            <a:xfrm>
              <a:off x="7532" y="3884"/>
              <a:ext cx="366" cy="369"/>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21"/>
              </p:custDataLst>
            </p:nvPr>
          </p:nvSpPr>
          <p:spPr bwMode="auto">
            <a:xfrm>
              <a:off x="9860" y="2630"/>
              <a:ext cx="369" cy="372"/>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22"/>
              </p:custDataLst>
            </p:nvPr>
          </p:nvSpPr>
          <p:spPr bwMode="auto">
            <a:xfrm>
              <a:off x="8057" y="4763"/>
              <a:ext cx="532" cy="537"/>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ED7D31">
                <a:alpha val="69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23"/>
              </p:custDataLst>
            </p:nvPr>
          </p:nvSpPr>
          <p:spPr bwMode="auto">
            <a:xfrm>
              <a:off x="11275" y="5783"/>
              <a:ext cx="537" cy="537"/>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4472C4"/>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24"/>
              </p:custDataLst>
            </p:nvPr>
          </p:nvSpPr>
          <p:spPr bwMode="auto">
            <a:xfrm>
              <a:off x="7681" y="5686"/>
              <a:ext cx="1350" cy="1350"/>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FF93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25"/>
              </p:custDataLst>
            </p:nvPr>
          </p:nvSpPr>
          <p:spPr bwMode="auto">
            <a:xfrm>
              <a:off x="8975" y="7087"/>
              <a:ext cx="1935" cy="1941"/>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rgbClr val="5B9BD5"/>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dirty="0">
                <a:latin typeface="微软雅黑" panose="020B0503020204020204" charset="-122"/>
                <a:ea typeface="微软雅黑" panose="020B0503020204020204" charset="-122"/>
              </a:endParaRPr>
            </a:p>
          </p:txBody>
        </p:sp>
        <p:sp>
          <p:nvSpPr>
            <p:cNvPr id="27" name="椭圆 26"/>
            <p:cNvSpPr/>
            <p:nvPr>
              <p:custDataLst>
                <p:tags r:id="rId26"/>
              </p:custDataLst>
            </p:nvPr>
          </p:nvSpPr>
          <p:spPr bwMode="auto">
            <a:xfrm>
              <a:off x="8380" y="2996"/>
              <a:ext cx="1518" cy="1517"/>
            </a:xfrm>
            <a:prstGeom prst="ellipse">
              <a:avLst/>
            </a:pr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27"/>
              </p:custDataLst>
            </p:nvPr>
          </p:nvSpPr>
          <p:spPr bwMode="auto">
            <a:xfrm>
              <a:off x="9087" y="4458"/>
              <a:ext cx="2084" cy="2081"/>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5" name="椭圆 64"/>
            <p:cNvSpPr/>
            <p:nvPr>
              <p:custDataLst>
                <p:tags r:id="rId28"/>
              </p:custDataLst>
            </p:nvPr>
          </p:nvSpPr>
          <p:spPr>
            <a:xfrm rot="5400000">
              <a:off x="13123" y="3637"/>
              <a:ext cx="106" cy="106"/>
            </a:xfrm>
            <a:prstGeom prst="ellipse">
              <a:avLst/>
            </a:prstGeom>
            <a:solidFill>
              <a:srgbClr val="70AD47"/>
            </a:solidFill>
            <a:ln>
              <a:solidFill>
                <a:srgbClr val="70AD47"/>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6" name="文本框 65"/>
            <p:cNvSpPr txBox="1"/>
            <p:nvPr>
              <p:custDataLst>
                <p:tags r:id="rId29"/>
              </p:custDataLst>
            </p:nvPr>
          </p:nvSpPr>
          <p:spPr bwMode="auto">
            <a:xfrm>
              <a:off x="13289" y="3312"/>
              <a:ext cx="3515" cy="941"/>
            </a:xfrm>
            <a:prstGeom prst="rect">
              <a:avLst/>
            </a:prstGeom>
            <a:noFill/>
          </p:spPr>
          <p:txBody>
            <a:bodyPr wrap="square" lIns="90000" tIns="46800" rIns="90000" bIns="0" anchor="ctr"/>
            <a:p>
              <a:pP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4.</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加强心理素质的培养。</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68" name="直接连接符 67"/>
            <p:cNvCxnSpPr/>
            <p:nvPr>
              <p:custDataLst>
                <p:tags r:id="rId30"/>
              </p:custDataLst>
            </p:nvPr>
          </p:nvCxnSpPr>
          <p:spPr>
            <a:xfrm rot="5400000">
              <a:off x="12378" y="2884"/>
              <a:ext cx="0" cy="1613"/>
            </a:xfrm>
            <a:prstGeom prst="line">
              <a:avLst/>
            </a:prstGeom>
            <a:solidFill>
              <a:srgbClr val="4472C4"/>
            </a:solidFill>
            <a:ln>
              <a:solidFill>
                <a:srgbClr val="70AD47"/>
              </a:solidFill>
            </a:ln>
          </p:spPr>
          <p:style>
            <a:lnRef idx="1">
              <a:srgbClr val="4276AA"/>
            </a:lnRef>
            <a:fillRef idx="0">
              <a:srgbClr val="4276AA"/>
            </a:fillRef>
            <a:effectRef idx="0">
              <a:srgbClr val="4276AA"/>
            </a:effectRef>
            <a:fontRef idx="minor">
              <a:srgbClr val="000000"/>
            </a:fontRef>
          </p:style>
        </p:cxnSp>
        <p:cxnSp>
          <p:nvCxnSpPr>
            <p:cNvPr id="58" name="直接连接符 57"/>
            <p:cNvCxnSpPr/>
            <p:nvPr>
              <p:custDataLst>
                <p:tags r:id="rId31"/>
              </p:custDataLst>
            </p:nvPr>
          </p:nvCxnSpPr>
          <p:spPr>
            <a:xfrm>
              <a:off x="7170" y="8138"/>
              <a:ext cx="1365" cy="0"/>
            </a:xfrm>
            <a:prstGeom prst="line">
              <a:avLst/>
            </a:prstGeom>
            <a:solidFill>
              <a:srgbClr val="A5A5A5"/>
            </a:solidFill>
            <a:ln>
              <a:solidFill>
                <a:srgbClr val="5B9BD5"/>
              </a:solidFill>
            </a:ln>
          </p:spPr>
          <p:style>
            <a:lnRef idx="1">
              <a:srgbClr val="4276AA"/>
            </a:lnRef>
            <a:fillRef idx="0">
              <a:srgbClr val="4276AA"/>
            </a:fillRef>
            <a:effectRef idx="0">
              <a:srgbClr val="4276AA"/>
            </a:effectRef>
            <a:fontRef idx="minor">
              <a:srgbClr val="000000"/>
            </a:fontRef>
          </p:style>
        </p:cxnSp>
        <p:sp>
          <p:nvSpPr>
            <p:cNvPr id="59" name="文本框 58"/>
            <p:cNvSpPr txBox="1"/>
            <p:nvPr>
              <p:custDataLst>
                <p:tags r:id="rId32"/>
              </p:custDataLst>
            </p:nvPr>
          </p:nvSpPr>
          <p:spPr bwMode="auto">
            <a:xfrm>
              <a:off x="2749" y="7712"/>
              <a:ext cx="3839" cy="669"/>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3.</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加强技术动作的规范化。</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1" name="椭圆 60"/>
            <p:cNvSpPr/>
            <p:nvPr>
              <p:custDataLst>
                <p:tags r:id="rId33"/>
              </p:custDataLst>
            </p:nvPr>
          </p:nvSpPr>
          <p:spPr>
            <a:xfrm rot="16200000" flipH="1">
              <a:off x="6822" y="3684"/>
              <a:ext cx="106" cy="106"/>
            </a:xfrm>
            <a:prstGeom prst="ellipse">
              <a:avLst/>
            </a:prstGeom>
            <a:solidFill>
              <a:srgbClr val="ED7D31"/>
            </a:solidFill>
            <a:ln>
              <a:solidFill>
                <a:srgbClr val="ED7D31"/>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0" name="椭圆 69"/>
            <p:cNvSpPr/>
            <p:nvPr>
              <p:custDataLst>
                <p:tags r:id="rId34"/>
              </p:custDataLst>
            </p:nvPr>
          </p:nvSpPr>
          <p:spPr>
            <a:xfrm rot="16200000" flipH="1">
              <a:off x="7050" y="6289"/>
              <a:ext cx="106" cy="106"/>
            </a:xfrm>
            <a:prstGeom prst="ellipse">
              <a:avLst/>
            </a:prstGeom>
            <a:solidFill>
              <a:srgbClr val="A5A5A5"/>
            </a:solidFill>
            <a:ln>
              <a:solidFill>
                <a:srgbClr val="A5A5A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1" name="椭圆 70"/>
            <p:cNvSpPr/>
            <p:nvPr>
              <p:custDataLst>
                <p:tags r:id="rId35"/>
              </p:custDataLst>
            </p:nvPr>
          </p:nvSpPr>
          <p:spPr>
            <a:xfrm rot="16200000" flipH="1">
              <a:off x="7105" y="8085"/>
              <a:ext cx="106" cy="106"/>
            </a:xfrm>
            <a:prstGeom prst="ellipse">
              <a:avLst/>
            </a:prstGeom>
            <a:solidFill>
              <a:srgbClr val="5B9BD5"/>
            </a:solidFill>
            <a:ln>
              <a:solidFill>
                <a:srgbClr val="5B9BD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72" name="直接连接符 71"/>
            <p:cNvCxnSpPr/>
            <p:nvPr>
              <p:custDataLst>
                <p:tags r:id="rId36"/>
              </p:custDataLst>
            </p:nvPr>
          </p:nvCxnSpPr>
          <p:spPr>
            <a:xfrm rot="16200000" flipH="1">
              <a:off x="7954" y="2664"/>
              <a:ext cx="0" cy="2147"/>
            </a:xfrm>
            <a:prstGeom prst="line">
              <a:avLst/>
            </a:prstGeom>
            <a:solidFill>
              <a:srgbClr val="ED7D31"/>
            </a:solidFill>
            <a:ln>
              <a:solidFill>
                <a:srgbClr val="ED7D31"/>
              </a:solidFill>
            </a:ln>
          </p:spPr>
          <p:style>
            <a:lnRef idx="1">
              <a:srgbClr val="4276AA"/>
            </a:lnRef>
            <a:fillRef idx="0">
              <a:srgbClr val="4276AA"/>
            </a:fillRef>
            <a:effectRef idx="0">
              <a:srgbClr val="4276AA"/>
            </a:effectRef>
            <a:fontRef idx="minor">
              <a:srgbClr val="000000"/>
            </a:fontRef>
          </p:style>
        </p:cxnSp>
        <p:sp>
          <p:nvSpPr>
            <p:cNvPr id="73" name="文本框 72"/>
            <p:cNvSpPr txBox="1"/>
            <p:nvPr>
              <p:custDataLst>
                <p:tags r:id="rId37"/>
              </p:custDataLst>
            </p:nvPr>
          </p:nvSpPr>
          <p:spPr bwMode="auto">
            <a:xfrm>
              <a:off x="2749" y="3470"/>
              <a:ext cx="3837" cy="669"/>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1.</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做好准备活动，放松心情。</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75" name="直接连接符 74"/>
            <p:cNvCxnSpPr/>
            <p:nvPr>
              <p:custDataLst>
                <p:tags r:id="rId38"/>
              </p:custDataLst>
            </p:nvPr>
          </p:nvCxnSpPr>
          <p:spPr>
            <a:xfrm rot="16200000" flipH="1">
              <a:off x="7570" y="5882"/>
              <a:ext cx="0" cy="911"/>
            </a:xfrm>
            <a:prstGeom prst="line">
              <a:avLst/>
            </a:prstGeom>
            <a:solidFill>
              <a:srgbClr val="A5A5A5"/>
            </a:solidFill>
            <a:ln>
              <a:solidFill>
                <a:srgbClr val="A5A5A5"/>
              </a:solidFill>
            </a:ln>
          </p:spPr>
          <p:style>
            <a:lnRef idx="1">
              <a:srgbClr val="4276AA"/>
            </a:lnRef>
            <a:fillRef idx="0">
              <a:srgbClr val="4276AA"/>
            </a:fillRef>
            <a:effectRef idx="0">
              <a:srgbClr val="4276AA"/>
            </a:effectRef>
            <a:fontRef idx="minor">
              <a:srgbClr val="000000"/>
            </a:fontRef>
          </p:style>
        </p:cxnSp>
        <p:sp>
          <p:nvSpPr>
            <p:cNvPr id="76" name="文本框 75"/>
            <p:cNvSpPr txBox="1"/>
            <p:nvPr>
              <p:custDataLst>
                <p:tags r:id="rId39"/>
              </p:custDataLst>
            </p:nvPr>
          </p:nvSpPr>
          <p:spPr bwMode="auto">
            <a:xfrm>
              <a:off x="2749" y="5527"/>
              <a:ext cx="3836" cy="669"/>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2.</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加强专项身体素质练习。</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52" name="任意多边形 28"/>
            <p:cNvSpPr/>
            <p:nvPr>
              <p:custDataLst>
                <p:tags r:id="rId40"/>
              </p:custDataLst>
            </p:nvPr>
          </p:nvSpPr>
          <p:spPr bwMode="auto">
            <a:xfrm>
              <a:off x="11118" y="6630"/>
              <a:ext cx="1121" cy="1113"/>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FFC0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3" name="文本框 52"/>
            <p:cNvSpPr txBox="1"/>
            <p:nvPr>
              <p:custDataLst>
                <p:tags r:id="rId41"/>
              </p:custDataLst>
            </p:nvPr>
          </p:nvSpPr>
          <p:spPr bwMode="auto">
            <a:xfrm>
              <a:off x="13289" y="5200"/>
              <a:ext cx="3709" cy="669"/>
            </a:xfrm>
            <a:prstGeom prst="rect">
              <a:avLst/>
            </a:prstGeom>
            <a:noFill/>
          </p:spPr>
          <p:txBody>
            <a:bodyPr wrap="square" lIns="90000" tIns="46800" rIns="90000" bIns="0" anchor="ctr">
              <a:normAutofit/>
            </a:bodyPr>
            <a:p>
              <a:pP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5.</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合理安排运动量。</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57" name="文本框 56"/>
            <p:cNvSpPr txBox="1"/>
            <p:nvPr>
              <p:custDataLst>
                <p:tags r:id="rId42"/>
              </p:custDataLst>
            </p:nvPr>
          </p:nvSpPr>
          <p:spPr bwMode="auto">
            <a:xfrm>
              <a:off x="13289" y="6929"/>
              <a:ext cx="3769" cy="1263"/>
            </a:xfrm>
            <a:prstGeom prst="rect">
              <a:avLst/>
            </a:prstGeom>
            <a:noFill/>
          </p:spPr>
          <p:txBody>
            <a:bodyPr wrap="square" lIns="90000" tIns="46800" rIns="90000" bIns="0" anchor="ctr"/>
            <a:p>
              <a:pP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6.</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普及运动损伤的医学知识，提高运动保障水平。</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3" name="椭圆 62"/>
            <p:cNvSpPr/>
            <p:nvPr>
              <p:custDataLst>
                <p:tags r:id="rId43"/>
              </p:custDataLst>
            </p:nvPr>
          </p:nvSpPr>
          <p:spPr>
            <a:xfrm rot="5400000">
              <a:off x="12578" y="5417"/>
              <a:ext cx="106" cy="106"/>
            </a:xfrm>
            <a:prstGeom prst="ellipse">
              <a:avLst/>
            </a:prstGeom>
            <a:solidFill>
              <a:srgbClr val="4472C4"/>
            </a:solidFill>
            <a:ln>
              <a:solidFill>
                <a:srgbClr val="4472C4"/>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64" name="直接连接符 63"/>
            <p:cNvCxnSpPr/>
            <p:nvPr>
              <p:custDataLst>
                <p:tags r:id="rId44"/>
              </p:custDataLst>
            </p:nvPr>
          </p:nvCxnSpPr>
          <p:spPr>
            <a:xfrm rot="5400000">
              <a:off x="12175" y="6745"/>
              <a:ext cx="0" cy="911"/>
            </a:xfrm>
            <a:prstGeom prst="line">
              <a:avLst/>
            </a:prstGeom>
            <a:solidFill>
              <a:srgbClr val="FFC000"/>
            </a:solidFill>
            <a:ln>
              <a:solidFill>
                <a:srgbClr val="FFC000"/>
              </a:solidFill>
            </a:ln>
          </p:spPr>
          <p:style>
            <a:lnRef idx="1">
              <a:srgbClr val="4276AA"/>
            </a:lnRef>
            <a:fillRef idx="0">
              <a:srgbClr val="4276AA"/>
            </a:fillRef>
            <a:effectRef idx="0">
              <a:srgbClr val="4276AA"/>
            </a:effectRef>
            <a:fontRef idx="minor">
              <a:srgbClr val="000000"/>
            </a:fontRef>
          </p:style>
        </p:cxnSp>
        <p:sp>
          <p:nvSpPr>
            <p:cNvPr id="69" name="椭圆 68"/>
            <p:cNvSpPr/>
            <p:nvPr>
              <p:custDataLst>
                <p:tags r:id="rId45"/>
              </p:custDataLst>
            </p:nvPr>
          </p:nvSpPr>
          <p:spPr>
            <a:xfrm rot="5400000">
              <a:off x="12589" y="7147"/>
              <a:ext cx="106" cy="106"/>
            </a:xfrm>
            <a:prstGeom prst="ellipse">
              <a:avLst/>
            </a:prstGeom>
            <a:solidFill>
              <a:srgbClr val="FFC000"/>
            </a:solidFill>
            <a:ln>
              <a:solidFill>
                <a:srgbClr val="FFC000"/>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78" name="直接连接符 77"/>
            <p:cNvCxnSpPr/>
            <p:nvPr>
              <p:custDataLst>
                <p:tags r:id="rId46"/>
              </p:custDataLst>
            </p:nvPr>
          </p:nvCxnSpPr>
          <p:spPr>
            <a:xfrm rot="5400000">
              <a:off x="11833" y="4664"/>
              <a:ext cx="0" cy="1613"/>
            </a:xfrm>
            <a:prstGeom prst="line">
              <a:avLst/>
            </a:prstGeom>
            <a:solidFill>
              <a:srgbClr val="4472C4"/>
            </a:solidFill>
            <a:ln>
              <a:solidFill>
                <a:srgbClr val="4472C4"/>
              </a:solidFill>
            </a:ln>
          </p:spPr>
          <p:style>
            <a:lnRef idx="1">
              <a:srgbClr val="4276AA"/>
            </a:lnRef>
            <a:fillRef idx="0">
              <a:srgbClr val="4276AA"/>
            </a:fillRef>
            <a:effectRef idx="0">
              <a:srgbClr val="4276AA"/>
            </a:effectRef>
            <a:fontRef idx="minor">
              <a:srgbClr val="000000"/>
            </a:fontRef>
          </p:style>
        </p:cxnSp>
      </p:grpSp>
    </p:spTree>
    <p:custDataLst>
      <p:tags r:id="rId47"/>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195070"/>
            <a:ext cx="4377690" cy="676910"/>
          </a:xfrm>
          <a:prstGeom prst="rect">
            <a:avLst/>
          </a:prstGeom>
          <a:noFill/>
          <a:ln w="9525">
            <a:noFill/>
          </a:ln>
        </p:spPr>
        <p:txBody>
          <a:bodyPr wrap="square" lIns="0" tIns="0" rIns="0" bIns="0" anchor="ctr">
            <a:spAutoFit/>
          </a:bodyPr>
          <a:p>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11</a:t>
            </a:r>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毽球</a:t>
            </a:r>
            <a:endPar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928822" y="2206264"/>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596043" y="2170430"/>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毽球运动概述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926282" y="3026049"/>
            <a:ext cx="3700688" cy="517027"/>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925647" y="3849644"/>
            <a:ext cx="3700688" cy="517027"/>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596043" y="3020695"/>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毽球基本技术教学理论与方法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596043" y="3844290"/>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毽球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基本战术教学理论与方法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flipH="1">
            <a:off x="5928822" y="4635139"/>
            <a:ext cx="3700688" cy="517027"/>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598583" y="4578985"/>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毽球运动竞赛</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7" name="组合 46"/>
          <p:cNvGrpSpPr/>
          <p:nvPr/>
        </p:nvGrpSpPr>
        <p:grpSpPr>
          <a:xfrm flipH="1">
            <a:off x="5937712" y="5421269"/>
            <a:ext cx="3700688" cy="517027"/>
            <a:chOff x="1327946" y="3699322"/>
            <a:chExt cx="3761755" cy="517027"/>
          </a:xfrm>
          <a:solidFill>
            <a:srgbClr val="295DAB"/>
          </a:solidFill>
        </p:grpSpPr>
        <p:sp>
          <p:nvSpPr>
            <p:cNvPr id="48" name="椭圆 47"/>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9" name="直接连接符 48"/>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1"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52" name="文本框 21"/>
          <p:cNvSpPr>
            <a:spLocks noChangeArrowheads="1"/>
          </p:cNvSpPr>
          <p:nvPr/>
        </p:nvSpPr>
        <p:spPr bwMode="auto">
          <a:xfrm>
            <a:off x="6607473" y="5365115"/>
            <a:ext cx="28371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毽球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运动常见损伤及处理</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0-#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P spid="45" grpId="0"/>
      <p:bldP spid="46" grpId="0"/>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毽球运动概述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801370" y="2101215"/>
            <a:ext cx="6400800" cy="3418840"/>
          </a:xfrm>
          <a:prstGeom prst="rect">
            <a:avLst/>
          </a:prstGeom>
          <a:noFill/>
          <a:ln w="9525">
            <a:noFill/>
          </a:ln>
        </p:spPr>
        <p:txBody>
          <a:bodyPr wrap="square" anchor="t">
            <a:spAutoFit/>
          </a:bodyPr>
          <a:p>
            <a:pPr marL="285750" indent="-285750">
              <a:lnSpc>
                <a:spcPct val="130000"/>
              </a:lnSpc>
              <a:spcBef>
                <a:spcPts val="500"/>
              </a:spcBef>
              <a:buFont typeface="Wingdings" panose="05000000000000000000" pitchFamily="2" charset="2"/>
              <a:buChar char="n"/>
            </a:pP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毽球运动集成于我国民间体育中的踢毽子游戏，结合了现代球类运动的规律，是一种新兴的现代体育项目。踢毽子源于我国汉代，盛行于南北朝、隋唐。它以其特有的技巧性、激烈的对抗性和快速多变性，受到广大群众特别是青少年的喜爱。古代踢毽子有一人踢、两人踢、多人踢的踢法</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a:lnSpc>
                <a:spcPct val="130000"/>
              </a:lnSpc>
              <a:spcBef>
                <a:spcPts val="500"/>
              </a:spcBef>
              <a:buFont typeface="Wingdings" panose="05000000000000000000" pitchFamily="2" charset="2"/>
              <a:buChar char="n"/>
            </a:pP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20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世纪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30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年代末，广州的一些三轮车工人在工作之余拉绳代网，隔网对踢，还规定了比较正规的场地，而且有了规则。人们把它叫作“过河踢”或“网毽”，这就是现代毽球运动的前身</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a:lnSpc>
                <a:spcPct val="130000"/>
              </a:lnSpc>
              <a:spcBef>
                <a:spcPts val="500"/>
              </a:spcBef>
              <a:buFont typeface="Wingdings" panose="05000000000000000000" pitchFamily="2" charset="2"/>
              <a:buChar char="n"/>
            </a:pP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1999 年11 月11 日，国际毽球联合会在越南首都河内市成立。国际毽球联合会决定每年举办一届毽球世界杯。</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p:txBody>
      </p:sp>
      <p:pic>
        <p:nvPicPr>
          <p:cNvPr id="7" name="图片 6"/>
          <p:cNvPicPr>
            <a:picLocks noChangeAspect="1"/>
          </p:cNvPicPr>
          <p:nvPr/>
        </p:nvPicPr>
        <p:blipFill>
          <a:blip r:embed="rId2"/>
          <a:stretch>
            <a:fillRect/>
          </a:stretch>
        </p:blipFill>
        <p:spPr>
          <a:xfrm>
            <a:off x="7139305" y="2124710"/>
            <a:ext cx="4455160" cy="3395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毽球基本技术教学理论与方法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一、毽球基本技术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3" name="组合 2"/>
          <p:cNvGrpSpPr/>
          <p:nvPr/>
        </p:nvGrpSpPr>
        <p:grpSpPr>
          <a:xfrm>
            <a:off x="4132898" y="2389505"/>
            <a:ext cx="7200900" cy="3458845"/>
            <a:chOff x="927" y="3131"/>
            <a:chExt cx="11340" cy="5447"/>
          </a:xfrm>
        </p:grpSpPr>
        <p:sp>
          <p:nvSpPr>
            <p:cNvPr id="6147" name="矩形 13"/>
            <p:cNvSpPr/>
            <p:nvPr/>
          </p:nvSpPr>
          <p:spPr>
            <a:xfrm>
              <a:off x="944" y="3837"/>
              <a:ext cx="11309" cy="4741"/>
            </a:xfrm>
            <a:prstGeom prst="rect">
              <a:avLst/>
            </a:prstGeom>
            <a:solidFill>
              <a:schemeClr val="bg1"/>
            </a:solidFill>
            <a:ln w="12700" cap="flat" cmpd="sng">
              <a:solidFill>
                <a:schemeClr val="accent2"/>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160"/>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10726" cy="60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（一）准备姿势与移动</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297" y="4741"/>
              <a:ext cx="10518" cy="3057"/>
            </a:xfrm>
            <a:prstGeom prst="rect">
              <a:avLst/>
            </a:prstGeom>
            <a:noFill/>
            <a:ln w="9525">
              <a:noFill/>
            </a:ln>
          </p:spPr>
          <p:txBody>
            <a:bodyPr wrap="square">
              <a:spAutoFit/>
            </a:bodyPr>
            <a:p>
              <a:pPr marL="647700" indent="-342900" algn="just" fontAlgn="auto">
                <a:lnSpc>
                  <a:spcPct val="14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准备姿势：</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它是移动的开始，正确的身体准备姿势可为迅速移动提供条件。毽球比赛时的身体准备姿势有两种。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42900" algn="just" fontAlgn="auto">
                <a:lnSpc>
                  <a:spcPct val="14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移动：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根据来球的距离远近、球速的快慢，采用各种不同的步法，使身体接近球的落点，以便能准确及时地触击球。移动主要包括进步、撤步与交叉步等。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5" name="图片 4"/>
          <p:cNvPicPr>
            <a:picLocks noChangeAspect="1"/>
          </p:cNvPicPr>
          <p:nvPr/>
        </p:nvPicPr>
        <p:blipFill>
          <a:blip r:embed="rId2"/>
          <a:srcRect t="-486" r="19053"/>
          <a:stretch>
            <a:fillRect/>
          </a:stretch>
        </p:blipFill>
        <p:spPr>
          <a:xfrm flipH="1">
            <a:off x="801370" y="1849120"/>
            <a:ext cx="3134995" cy="4232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毽球基本技术教学理论与方法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720090" y="2181860"/>
            <a:ext cx="5207000" cy="3293110"/>
            <a:chOff x="1326" y="2812"/>
            <a:chExt cx="10701" cy="3788"/>
          </a:xfrm>
        </p:grpSpPr>
        <p:sp>
          <p:nvSpPr>
            <p:cNvPr id="11" name="矩形 13"/>
            <p:cNvSpPr/>
            <p:nvPr/>
          </p:nvSpPr>
          <p:spPr>
            <a:xfrm>
              <a:off x="1364" y="3483"/>
              <a:ext cx="10623" cy="3117"/>
            </a:xfrm>
            <a:prstGeom prst="rect">
              <a:avLst/>
            </a:prstGeom>
            <a:noFill/>
            <a:ln w="12700" cap="flat" cmpd="sng">
              <a:solidFill>
                <a:schemeClr val="accent2"/>
              </a:solidFill>
              <a:prstDash val="solid"/>
              <a:bevel/>
              <a:headEnd type="none" w="med" len="med"/>
              <a:tailEnd type="none" w="med" len="med"/>
            </a:ln>
            <a:extLst>
              <a:ext uri="{909E8E84-426E-40DD-AFC4-6F175D3DCCD1}">
                <a14:hiddenFill xmlns:a14="http://schemas.microsoft.com/office/drawing/2010/main">
                  <a:solidFill>
                    <a:schemeClr val="bg1"/>
                  </a:solidFill>
                </a14:hiddenFill>
              </a:ext>
            </a:extLst>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1326" y="2812"/>
              <a:ext cx="10701" cy="3272"/>
              <a:chOff x="970" y="3070"/>
              <a:chExt cx="10888" cy="3272"/>
            </a:xfrm>
          </p:grpSpPr>
          <p:sp>
            <p:nvSpPr>
              <p:cNvPr id="6149" name="任意多边形 20"/>
              <p:cNvSpPr/>
              <p:nvPr/>
            </p:nvSpPr>
            <p:spPr>
              <a:xfrm>
                <a:off x="970" y="3070"/>
                <a:ext cx="10888" cy="931"/>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7671" cy="444"/>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（二）踢球</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621" y="4257"/>
                <a:ext cx="9581" cy="2085"/>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踢球是毽球的最基本技术。在进攻、防守以及攻防的转换中，根据不同的情况，采用不同的脚法就能踢出不同作用的球。有</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内测踢球、外侧踢球、脚背踢球、前脚掌身后踢球、倒勾踢球、凌空踢球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正面脚掌踢球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grpSp>
        <p:nvGrpSpPr>
          <p:cNvPr id="10" name="组合 9"/>
          <p:cNvGrpSpPr/>
          <p:nvPr/>
        </p:nvGrpSpPr>
        <p:grpSpPr>
          <a:xfrm>
            <a:off x="6083935" y="2232660"/>
            <a:ext cx="5441315" cy="3189605"/>
            <a:chOff x="3221" y="5270"/>
            <a:chExt cx="9194" cy="5104"/>
          </a:xfrm>
        </p:grpSpPr>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392" y="5270"/>
              <a:ext cx="2547" cy="5105"/>
            </a:xfrm>
            <a:prstGeom prst="rect">
              <a:avLst/>
            </a:prstGeom>
          </p:spPr>
        </p:pic>
        <p:pic>
          <p:nvPicPr>
            <p:cNvPr id="8" name="图片 7"/>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221" y="5270"/>
              <a:ext cx="2666" cy="4958"/>
            </a:xfrm>
            <a:prstGeom prst="rect">
              <a:avLst/>
            </a:prstGeom>
          </p:spPr>
        </p:pic>
        <p:pic>
          <p:nvPicPr>
            <p:cNvPr id="9" name="图片 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427" y="5270"/>
              <a:ext cx="2988" cy="495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毽球基本技术教学理论与方法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801370" y="1191895"/>
            <a:ext cx="10800000" cy="2159658"/>
            <a:chOff x="1326" y="2812"/>
            <a:chExt cx="10701" cy="2339"/>
          </a:xfrm>
        </p:grpSpPr>
        <p:sp>
          <p:nvSpPr>
            <p:cNvPr id="11" name="矩形 13"/>
            <p:cNvSpPr/>
            <p:nvPr/>
          </p:nvSpPr>
          <p:spPr>
            <a:xfrm>
              <a:off x="1364" y="3483"/>
              <a:ext cx="10623" cy="1668"/>
            </a:xfrm>
            <a:prstGeom prst="rect">
              <a:avLst/>
            </a:prstGeom>
            <a:noFill/>
            <a:ln w="12700" cap="flat" cmpd="sng">
              <a:solidFill>
                <a:schemeClr val="accent2"/>
              </a:solidFill>
              <a:prstDash val="solid"/>
              <a:bevel/>
              <a:headEnd type="none" w="med" len="med"/>
              <a:tailEnd type="none" w="med" len="med"/>
            </a:ln>
            <a:extLst>
              <a:ext uri="{909E8E84-426E-40DD-AFC4-6F175D3DCCD1}">
                <a14:hiddenFill xmlns:a14="http://schemas.microsoft.com/office/drawing/2010/main">
                  <a:solidFill>
                    <a:schemeClr val="bg1"/>
                  </a:solidFill>
                </a14:hiddenFill>
              </a:ext>
            </a:extLst>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1326" y="2812"/>
              <a:ext cx="10701" cy="2124"/>
              <a:chOff x="970" y="3070"/>
              <a:chExt cx="10888" cy="2124"/>
            </a:xfrm>
          </p:grpSpPr>
          <p:sp>
            <p:nvSpPr>
              <p:cNvPr id="6149" name="任意多边形 20"/>
              <p:cNvSpPr/>
              <p:nvPr/>
            </p:nvSpPr>
            <p:spPr>
              <a:xfrm>
                <a:off x="970" y="3070"/>
                <a:ext cx="10888" cy="917"/>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7671" cy="41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（三）触球</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622" y="3977"/>
                <a:ext cx="9770" cy="1217"/>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身体膝关节以上部位的踢球都叫触球，是毽球的接球方法之一，有点儿像足球中的停球，主要是为了缓冲来球的力量和为下一个踢球动作（如进攻或传球）做过渡调整。这是比较容易掌握的一项毽球技术。触球的方法也很多，大约可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大腿触球、胸部触球、头部触球、肩触球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pic>
        <p:nvPicPr>
          <p:cNvPr id="10246" name="图片 5" descr="8.jpg"/>
          <p:cNvPicPr>
            <a:picLocks noChangeAspect="1"/>
          </p:cNvPicPr>
          <p:nvPr/>
        </p:nvPicPr>
        <p:blipFill>
          <a:blip r:embed="rId2"/>
          <a:stretch>
            <a:fillRect/>
          </a:stretch>
        </p:blipFill>
        <p:spPr>
          <a:xfrm>
            <a:off x="1778000" y="3571240"/>
            <a:ext cx="1920875" cy="2773045"/>
          </a:xfrm>
          <a:prstGeom prst="rect">
            <a:avLst/>
          </a:prstGeom>
          <a:noFill/>
          <a:ln w="9525">
            <a:noFill/>
          </a:ln>
        </p:spPr>
      </p:pic>
      <p:pic>
        <p:nvPicPr>
          <p:cNvPr id="10247" name="图片 6" descr="10.jpg"/>
          <p:cNvPicPr>
            <a:picLocks noChangeAspect="1"/>
          </p:cNvPicPr>
          <p:nvPr/>
        </p:nvPicPr>
        <p:blipFill>
          <a:blip r:embed="rId3"/>
          <a:stretch>
            <a:fillRect/>
          </a:stretch>
        </p:blipFill>
        <p:spPr>
          <a:xfrm>
            <a:off x="4526280" y="3582670"/>
            <a:ext cx="2033905" cy="2761615"/>
          </a:xfrm>
          <a:prstGeom prst="rect">
            <a:avLst/>
          </a:prstGeom>
          <a:noFill/>
          <a:ln w="9525">
            <a:noFill/>
          </a:ln>
        </p:spPr>
      </p:pic>
      <p:pic>
        <p:nvPicPr>
          <p:cNvPr id="10248" name="图片 7" descr="11.jpg"/>
          <p:cNvPicPr>
            <a:picLocks noChangeAspect="1"/>
          </p:cNvPicPr>
          <p:nvPr/>
        </p:nvPicPr>
        <p:blipFill>
          <a:blip r:embed="rId4"/>
          <a:stretch>
            <a:fillRect/>
          </a:stretch>
        </p:blipFill>
        <p:spPr>
          <a:xfrm>
            <a:off x="7386955" y="3580765"/>
            <a:ext cx="3350895" cy="27063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毽球基本技术教学理论与方法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695960" y="948055"/>
            <a:ext cx="10800080" cy="5190490"/>
            <a:chOff x="1096" y="1493"/>
            <a:chExt cx="17008" cy="8174"/>
          </a:xfrm>
        </p:grpSpPr>
        <p:sp>
          <p:nvSpPr>
            <p:cNvPr id="12" name="文本框 11"/>
            <p:cNvSpPr txBox="1"/>
            <p:nvPr>
              <p:custDataLst>
                <p:tags r:id="rId1"/>
              </p:custDataLst>
            </p:nvPr>
          </p:nvSpPr>
          <p:spPr>
            <a:xfrm>
              <a:off x="1096" y="2347"/>
              <a:ext cx="17008" cy="732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a:lnSpc>
                  <a:spcPct val="130000"/>
                </a:lnSpc>
                <a:spcBef>
                  <a:spcPts val="0"/>
                </a:spcBef>
                <a:spcAft>
                  <a:spcPts val="80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花样踢毽在我国流传了1000 多年。全国各地的踢法南北风格迥异，名称也不尽相同。总体上可分为两大类，一类是以花样动作为主的个人踢，另一类是多人参加的集体踢。目前花样踢毽有200 多种花样，以下介绍一些动作比较简单并在学校和社区容易普及的花样踢毽方法。</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30000"/>
                </a:lnSpc>
                <a:spcBef>
                  <a:spcPts val="0"/>
                </a:spcBef>
                <a:spcAft>
                  <a:spcPts val="800"/>
                </a:spcAft>
                <a:buSzPct val="100000"/>
                <a:buFont typeface="Wingdings" panose="05000000000000000000" charset="0"/>
                <a:buChar char="n"/>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花样踢毽一般分为</a:t>
              </a: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接落、绕转、穿插、跷踢、头顶</a:t>
              </a: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等几部分。</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外落毽（停毽）</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里接毽</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里串腕</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穿花（臂绕花）</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金钱眼（钻圈）</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跳踢毽（小毽股）</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跳起直腿踢毽（毽股）</a:t>
              </a:r>
              <a:endParaRPr lang="zh-CN" altLang="en-US" sz="1400" b="1"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800"/>
                </a:spcAft>
                <a:buSzPct val="100000"/>
                <a:buFont typeface="+mj-ea"/>
                <a:buAutoNum type="circleNumDbPlain"/>
              </a:pPr>
              <a:r>
                <a:rPr lang="zh-CN" altLang="en-US" sz="1400" b="1" dirty="0" smtClean="0">
                  <a:solidFill>
                    <a:schemeClr val="tx1">
                      <a:lumMod val="65000"/>
                      <a:lumOff val="35000"/>
                    </a:schemeClr>
                  </a:solidFill>
                  <a:uFillTx/>
                  <a:ea typeface="微软雅黑" panose="020B0503020204020204" charset="-122"/>
                  <a:sym typeface="微软雅黑" panose="020B0503020204020204" charset="-122"/>
                </a:rPr>
                <a:t>上头顶（佛顶珠）</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lvl="0" algn="just">
                <a:lnSpc>
                  <a:spcPct val="130000"/>
                </a:lnSpc>
                <a:spcBef>
                  <a:spcPts val="0"/>
                </a:spcBef>
                <a:spcAft>
                  <a:spcPts val="800"/>
                </a:spcAft>
                <a:buSzPct val="100000"/>
                <a:buFont typeface="Wingdings" panose="05000000000000000000" charset="0"/>
                <a:buNone/>
              </a:pPr>
              <a:endPar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4202" y="1493"/>
              <a:ext cx="11522"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二、花样踢毽法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12302" name="图片 14" descr="15.jpg"/>
          <p:cNvPicPr>
            <a:picLocks noChangeAspect="1"/>
          </p:cNvPicPr>
          <p:nvPr/>
        </p:nvPicPr>
        <p:blipFill>
          <a:blip r:embed="rId2"/>
          <a:srcRect b="20482"/>
          <a:stretch>
            <a:fillRect/>
          </a:stretch>
        </p:blipFill>
        <p:spPr>
          <a:xfrm>
            <a:off x="4090670" y="3777615"/>
            <a:ext cx="2810510" cy="1908175"/>
          </a:xfrm>
          <a:prstGeom prst="rect">
            <a:avLst/>
          </a:prstGeom>
          <a:noFill/>
          <a:ln w="9525">
            <a:noFill/>
          </a:ln>
        </p:spPr>
      </p:pic>
      <p:pic>
        <p:nvPicPr>
          <p:cNvPr id="12303" name="图片 15" descr="16.jpg"/>
          <p:cNvPicPr>
            <a:picLocks noChangeAspect="1"/>
          </p:cNvPicPr>
          <p:nvPr/>
        </p:nvPicPr>
        <p:blipFill>
          <a:blip r:embed="rId3"/>
          <a:srcRect t="11574" r="2334" b="14183"/>
          <a:stretch>
            <a:fillRect/>
          </a:stretch>
        </p:blipFill>
        <p:spPr>
          <a:xfrm>
            <a:off x="7321550" y="3777615"/>
            <a:ext cx="3986530" cy="202438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92300"/>
            <a:ext cx="8522970" cy="4965700"/>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92935"/>
            <a:ext cx="4918075" cy="49599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729615" y="2194560"/>
            <a:ext cx="6530340" cy="321500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（一）发球动作：</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发球动作一般有三种：脚内侧发球、脚正背发球、脚外侧发球。</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rPr>
              <a:t>每局开始时，要多发带有攻击性的球，以创造直接得分的机会。</a:t>
            </a:r>
            <a:endParaRPr lang="zh-CN" altLang="en-US" sz="16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发对方不适应的球，造成对方接球失误。一旦对方适应了，即刻改变发球方式。</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在比分接近的情况下，应发把握性较大、准确性较高的球，以保证发球不失误。</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发多样化的球，如长短结合的吊角球、网前球、后场角球等。</a:t>
            </a:r>
            <a:endParaRPr lang="zh-CN" altLang="en-US" sz="1600"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5"/>
          <a:stretch>
            <a:fillRect/>
          </a:stretch>
        </p:blipFill>
        <p:spPr>
          <a:xfrm flipH="1">
            <a:off x="7835265" y="2028190"/>
            <a:ext cx="3228340" cy="3885565"/>
          </a:xfrm>
          <a:prstGeom prst="rect">
            <a:avLst/>
          </a:prstGeom>
        </p:spPr>
      </p:pic>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一、毽球基本战术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89_1*i*2"/>
  <p:tag name="KSO_WM_TEMPLATE_CATEGORY" val="diagram"/>
  <p:tag name="KSO_WM_TEMPLATE_INDEX" val="20193889"/>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89_1*i*3"/>
  <p:tag name="KSO_WM_TEMPLATE_CATEGORY" val="diagram"/>
  <p:tag name="KSO_WM_TEMPLATE_INDEX" val="20193889"/>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89_1*i*5"/>
  <p:tag name="KSO_WM_TEMPLATE_CATEGORY" val="diagram"/>
  <p:tag name="KSO_WM_TEMPLATE_INDEX" val="20193889"/>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103.xml><?xml version="1.0" encoding="utf-8"?>
<p:tagLst xmlns:p="http://schemas.openxmlformats.org/presentationml/2006/main">
  <p:tag name="KSO_WM_TAG_VERSION" val="1.0"/>
  <p:tag name="KSO_WM_TEMPLATE_CATEGORY" val="diagram"/>
  <p:tag name="KSO_WM_TEMPLATE_INDEX" val="20187818"/>
  <p:tag name="KSO_WM_UNIT_ID" val="diagram20187818_6*l_i*1_7"/>
  <p:tag name="KSO_WM_UNIT_LAYERLEVEL" val="1_1"/>
  <p:tag name="KSO_WM_BEAUTIFY_FLAG" val="#wm#"/>
  <p:tag name="KSO_WM_UNIT_HIGHLIGHT" val="0"/>
  <p:tag name="KSO_WM_UNIT_COMPATIBLE" val="0"/>
  <p:tag name="KSO_WM_DIAGRAM_GROUP_CODE" val="l1-1"/>
  <p:tag name="KSO_WM_UNIT_TYPE" val="l_i"/>
  <p:tag name="KSO_WM_UNIT_INDEX" val="1_7"/>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04.xml><?xml version="1.0" encoding="utf-8"?>
<p:tagLst xmlns:p="http://schemas.openxmlformats.org/presentationml/2006/main">
  <p:tag name="KSO_WM_TAG_VERSION" val="1.0"/>
  <p:tag name="KSO_WM_TEMPLATE_CATEGORY" val="diagram"/>
  <p:tag name="KSO_WM_TEMPLATE_INDEX" val="20187818"/>
  <p:tag name="KSO_WM_UNIT_ID" val="diagram20187818_6*l_i*1_8"/>
  <p:tag name="KSO_WM_UNIT_LAYERLEVEL" val="1_1"/>
  <p:tag name="KSO_WM_BEAUTIFY_FLAG" val="#wm#"/>
  <p:tag name="KSO_WM_UNIT_HIGHLIGHT" val="0"/>
  <p:tag name="KSO_WM_UNIT_COMPATIBLE" val="0"/>
  <p:tag name="KSO_WM_DIAGRAM_GROUP_CODE" val="l1-1"/>
  <p:tag name="KSO_WM_UNIT_TYPE" val="l_i"/>
  <p:tag name="KSO_WM_UNIT_INDEX" val="1_8"/>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TAG_VERSION" val="1.0"/>
  <p:tag name="KSO_WM_TEMPLATE_CATEGORY" val="diagram"/>
  <p:tag name="KSO_WM_TEMPLATE_INDEX" val="20187818"/>
  <p:tag name="KSO_WM_UNIT_ID" val="diagram20187818_6*l_i*1_19"/>
  <p:tag name="KSO_WM_UNIT_LAYERLEVEL" val="1_1"/>
  <p:tag name="KSO_WM_BEAUTIFY_FLAG" val="#wm#"/>
  <p:tag name="KSO_WM_UNIT_HIGHLIGHT" val="0"/>
  <p:tag name="KSO_WM_UNIT_COMPATIBLE" val="0"/>
  <p:tag name="KSO_WM_DIAGRAM_GROUP_CODE" val="l1-1"/>
  <p:tag name="KSO_WM_UNIT_TYPE" val="l_i"/>
  <p:tag name="KSO_WM_UNIT_INDEX" val="1_1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TAG_VERSION" val="1.0"/>
  <p:tag name="KSO_WM_TEMPLATE_CATEGORY" val="diagram"/>
  <p:tag name="KSO_WM_TEMPLATE_INDEX" val="20187818"/>
  <p:tag name="KSO_WM_UNIT_ID" val="diagram20187818_6*l_i*1_10"/>
  <p:tag name="KSO_WM_UNIT_LAYERLEVEL" val="1_1"/>
  <p:tag name="KSO_WM_BEAUTIFY_FLAG" val="#wm#"/>
  <p:tag name="KSO_WM_UNIT_HIGHLIGHT" val="0"/>
  <p:tag name="KSO_WM_UNIT_COMPATIBLE" val="0"/>
  <p:tag name="KSO_WM_DIAGRAM_GROUP_CODE" val="l1-1"/>
  <p:tag name="KSO_WM_UNIT_TYPE" val="l_i"/>
  <p:tag name="KSO_WM_UNIT_INDEX" val="1_1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TAG_VERSION" val="1.0"/>
  <p:tag name="KSO_WM_TEMPLATE_CATEGORY" val="diagram"/>
  <p:tag name="KSO_WM_TEMPLATE_INDEX" val="20187818"/>
  <p:tag name="KSO_WM_UNIT_ID" val="diagram20187818_6*l_i*1_11"/>
  <p:tag name="KSO_WM_UNIT_LAYERLEVEL" val="1_1"/>
  <p:tag name="KSO_WM_BEAUTIFY_FLAG" val="#wm#"/>
  <p:tag name="KSO_WM_UNIT_HIGHLIGHT" val="0"/>
  <p:tag name="KSO_WM_UNIT_COMPATIBLE" val="0"/>
  <p:tag name="KSO_WM_DIAGRAM_GROUP_CODE" val="l1-1"/>
  <p:tag name="KSO_WM_UNIT_TYPE" val="l_i"/>
  <p:tag name="KSO_WM_UNIT_INDEX" val="1_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08.xml><?xml version="1.0" encoding="utf-8"?>
<p:tagLst xmlns:p="http://schemas.openxmlformats.org/presentationml/2006/main">
  <p:tag name="KSO_WM_TAG_VERSION" val="1.0"/>
  <p:tag name="KSO_WM_TEMPLATE_CATEGORY" val="diagram"/>
  <p:tag name="KSO_WM_TEMPLATE_INDEX" val="20187818"/>
  <p:tag name="KSO_WM_UNIT_ID" val="diagram20187818_6*l_i*1_12"/>
  <p:tag name="KSO_WM_UNIT_LAYERLEVEL" val="1_1"/>
  <p:tag name="KSO_WM_BEAUTIFY_FLAG" val="#wm#"/>
  <p:tag name="KSO_WM_UNIT_HIGHLIGHT" val="0"/>
  <p:tag name="KSO_WM_UNIT_COMPATIBLE" val="0"/>
  <p:tag name="KSO_WM_DIAGRAM_GROUP_CODE" val="l1-1"/>
  <p:tag name="KSO_WM_UNIT_TYPE" val="l_i"/>
  <p:tag name="KSO_WM_UNIT_INDEX" val="1_12"/>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109.xml><?xml version="1.0" encoding="utf-8"?>
<p:tagLst xmlns:p="http://schemas.openxmlformats.org/presentationml/2006/main">
  <p:tag name="KSO_WM_TAG_VERSION" val="1.0"/>
  <p:tag name="KSO_WM_TEMPLATE_CATEGORY" val="diagram"/>
  <p:tag name="KSO_WM_TEMPLATE_INDEX" val="20187818"/>
  <p:tag name="KSO_WM_UNIT_ID" val="diagram20187818_6*l_i*1_13"/>
  <p:tag name="KSO_WM_UNIT_LAYERLEVEL" val="1_1"/>
  <p:tag name="KSO_WM_BEAUTIFY_FLAG" val="#wm#"/>
  <p:tag name="KSO_WM_UNIT_HIGHLIGHT" val="0"/>
  <p:tag name="KSO_WM_UNIT_COMPATIBLE" val="0"/>
  <p:tag name="KSO_WM_DIAGRAM_GROUP_CODE" val="l1-1"/>
  <p:tag name="KSO_WM_UNIT_TYPE" val="l_i"/>
  <p:tag name="KSO_WM_UNIT_INDEX" val="1_13"/>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10.xml><?xml version="1.0" encoding="utf-8"?>
<p:tagLst xmlns:p="http://schemas.openxmlformats.org/presentationml/2006/main">
  <p:tag name="KSO_WM_TAG_VERSION" val="1.0"/>
  <p:tag name="KSO_WM_TEMPLATE_CATEGORY" val="diagram"/>
  <p:tag name="KSO_WM_TEMPLATE_INDEX" val="20187818"/>
  <p:tag name="KSO_WM_UNIT_ID" val="diagram20187818_6*l_i*1_14"/>
  <p:tag name="KSO_WM_UNIT_LAYERLEVEL" val="1_1"/>
  <p:tag name="KSO_WM_BEAUTIFY_FLAG" val="#wm#"/>
  <p:tag name="KSO_WM_UNIT_HIGHLIGHT" val="0"/>
  <p:tag name="KSO_WM_UNIT_COMPATIBLE" val="0"/>
  <p:tag name="KSO_WM_DIAGRAM_GROUP_CODE" val="l1-1"/>
  <p:tag name="KSO_WM_UNIT_TYPE" val="l_i"/>
  <p:tag name="KSO_WM_UNIT_INDEX" val="1_1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TAG_VERSION" val="1.0"/>
  <p:tag name="KSO_WM_TEMPLATE_CATEGORY" val="diagram"/>
  <p:tag name="KSO_WM_TEMPLATE_INDEX" val="20187818"/>
  <p:tag name="KSO_WM_UNIT_ID" val="diagram20187818_6*l_i*1_15"/>
  <p:tag name="KSO_WM_UNIT_LAYERLEVEL" val="1_1"/>
  <p:tag name="KSO_WM_BEAUTIFY_FLAG" val="#wm#"/>
  <p:tag name="KSO_WM_UNIT_HIGHLIGHT" val="0"/>
  <p:tag name="KSO_WM_UNIT_COMPATIBLE" val="0"/>
  <p:tag name="KSO_WM_DIAGRAM_GROUP_CODE" val="l1-1"/>
  <p:tag name="KSO_WM_UNIT_TYPE" val="l_i"/>
  <p:tag name="KSO_WM_UNIT_INDEX" val="1_15"/>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TAG_VERSION" val="1.0"/>
  <p:tag name="KSO_WM_TEMPLATE_CATEGORY" val="diagram"/>
  <p:tag name="KSO_WM_TEMPLATE_INDEX" val="20187818"/>
  <p:tag name="KSO_WM_UNIT_ID" val="diagram20187818_6*l_i*1_9"/>
  <p:tag name="KSO_WM_UNIT_LAYERLEVEL" val="1_1"/>
  <p:tag name="KSO_WM_BEAUTIFY_FLAG" val="#wm#"/>
  <p:tag name="KSO_WM_UNIT_HIGHLIGHT" val="0"/>
  <p:tag name="KSO_WM_UNIT_COMPATIBLE" val="0"/>
  <p:tag name="KSO_WM_DIAGRAM_GROUP_CODE" val="l1-1"/>
  <p:tag name="KSO_WM_UNIT_TYPE" val="l_i"/>
  <p:tag name="KSO_WM_UNIT_INDEX" val="1_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TAG_VERSION" val="1.0"/>
  <p:tag name="KSO_WM_TEMPLATE_CATEGORY" val="diagram"/>
  <p:tag name="KSO_WM_TEMPLATE_INDEX" val="20187818"/>
  <p:tag name="KSO_WM_UNIT_ID" val="diagram20187818_6*l_i*1_16"/>
  <p:tag name="KSO_WM_UNIT_LAYERLEVEL" val="1_1"/>
  <p:tag name="KSO_WM_BEAUTIFY_FLAG" val="#wm#"/>
  <p:tag name="KSO_WM_UNIT_HIGHLIGHT" val="0"/>
  <p:tag name="KSO_WM_UNIT_COMPATIBLE" val="0"/>
  <p:tag name="KSO_WM_DIAGRAM_GROUP_CODE" val="l1-1"/>
  <p:tag name="KSO_WM_UNIT_TYPE" val="l_i"/>
  <p:tag name="KSO_WM_UNIT_INDEX" val="1_16"/>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TAG_VERSION" val="1.0"/>
  <p:tag name="KSO_WM_TEMPLATE_CATEGORY" val="diagram"/>
  <p:tag name="KSO_WM_TEMPLATE_INDEX" val="20187818"/>
  <p:tag name="KSO_WM_UNIT_ID" val="diagram20187818_6*l_i*1_17"/>
  <p:tag name="KSO_WM_UNIT_LAYERLEVEL" val="1_1"/>
  <p:tag name="KSO_WM_BEAUTIFY_FLAG" val="#wm#"/>
  <p:tag name="KSO_WM_UNIT_HIGHLIGHT" val="0"/>
  <p:tag name="KSO_WM_UNIT_COMPATIBLE" val="0"/>
  <p:tag name="KSO_WM_DIAGRAM_GROUP_CODE" val="l1-1"/>
  <p:tag name="KSO_WM_UNIT_TYPE" val="l_i"/>
  <p:tag name="KSO_WM_UNIT_INDEX" val="1_17"/>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TAG_VERSION" val="1.0"/>
  <p:tag name="KSO_WM_TEMPLATE_CATEGORY" val="diagram"/>
  <p:tag name="KSO_WM_TEMPLATE_INDEX" val="20187818"/>
  <p:tag name="KSO_WM_UNIT_ID" val="diagram20187818_6*l_i*1_18"/>
  <p:tag name="KSO_WM_UNIT_LAYERLEVEL" val="1_1"/>
  <p:tag name="KSO_WM_BEAUTIFY_FLAG" val="#wm#"/>
  <p:tag name="KSO_WM_UNIT_HIGHLIGHT" val="0"/>
  <p:tag name="KSO_WM_UNIT_COMPATIBLE" val="0"/>
  <p:tag name="KSO_WM_DIAGRAM_GROUP_CODE" val="l1-1"/>
  <p:tag name="KSO_WM_UNIT_TYPE" val="l_i"/>
  <p:tag name="KSO_WM_UNIT_INDEX" val="1_18"/>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TAG_VERSION" val="1.0"/>
  <p:tag name="KSO_WM_TEMPLATE_CATEGORY" val="diagram"/>
  <p:tag name="KSO_WM_TEMPLATE_INDEX" val="20187818"/>
  <p:tag name="KSO_WM_UNIT_ID" val="diagram20187818_6*l_i*1_1"/>
  <p:tag name="KSO_WM_UNIT_LAYERLEVEL" val="1_1"/>
  <p:tag name="KSO_WM_BEAUTIFY_FLAG" val="#wm#"/>
  <p:tag name="KSO_WM_UNIT_HIGHLIGHT" val="0"/>
  <p:tag name="KSO_WM_UNIT_COMPATIBLE" val="0"/>
  <p:tag name="KSO_WM_DIAGRAM_GROUP_CODE" val="l1-1"/>
  <p:tag name="KSO_WM_UNIT_TYPE" val="l_i"/>
  <p:tag name="KSO_WM_UNIT_INDEX" val="1_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TAG_VERSION" val="1.0"/>
  <p:tag name="KSO_WM_TEMPLATE_CATEGORY" val="diagram"/>
  <p:tag name="KSO_WM_TEMPLATE_INDEX" val="20187818"/>
  <p:tag name="KSO_WM_UNIT_ID" val="diagram20187818_6*l_h_i*1_2_3"/>
  <p:tag name="KSO_WM_UNIT_LAYERLEVEL" val="1_1_1"/>
  <p:tag name="KSO_WM_BEAUTIFY_FLAG" val="#wm#"/>
  <p:tag name="KSO_WM_UNIT_HIGHLIGHT" val="0"/>
  <p:tag name="KSO_WM_UNIT_COMPATIBLE" val="0"/>
  <p:tag name="KSO_WM_DIAGRAM_GROUP_CODE" val="l1-1"/>
  <p:tag name="KSO_WM_UNIT_TYPE" val="l_h_i"/>
  <p:tag name="KSO_WM_UNIT_INDEX" val="1_2_3"/>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TAG_VERSION" val="1.0"/>
  <p:tag name="KSO_WM_TEMPLATE_CATEGORY" val="diagram"/>
  <p:tag name="KSO_WM_TEMPLATE_INDEX" val="20187818"/>
  <p:tag name="KSO_WM_UNIT_ID" val="diagram20187818_6*l_i*1_2"/>
  <p:tag name="KSO_WM_UNIT_LAYERLEVEL" val="1_1"/>
  <p:tag name="KSO_WM_BEAUTIFY_FLAG" val="#wm#"/>
  <p:tag name="KSO_WM_UNIT_HIGHLIGHT" val="0"/>
  <p:tag name="KSO_WM_UNIT_COMPATIBLE" val="0"/>
  <p:tag name="KSO_WM_DIAGRAM_GROUP_CODE" val="l1-1"/>
  <p:tag name="KSO_WM_UNIT_TYPE" val="l_i"/>
  <p:tag name="KSO_WM_UNIT_INDEX" val="1_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TAG_VERSION" val="1.0"/>
  <p:tag name="KSO_WM_TEMPLATE_CATEGORY" val="diagram"/>
  <p:tag name="KSO_WM_TEMPLATE_INDEX" val="20187818"/>
  <p:tag name="KSO_WM_UNIT_ID" val="diagram20187818_6*l_i*1_3"/>
  <p:tag name="KSO_WM_UNIT_LAYERLEVEL" val="1_1"/>
  <p:tag name="KSO_WM_BEAUTIFY_FLAG" val="#wm#"/>
  <p:tag name="KSO_WM_UNIT_HIGHLIGHT" val="0"/>
  <p:tag name="KSO_WM_UNIT_COMPATIBLE" val="0"/>
  <p:tag name="KSO_WM_DIAGRAM_GROUP_CODE" val="l1-1"/>
  <p:tag name="KSO_WM_UNIT_TYPE" val="l_i"/>
  <p:tag name="KSO_WM_UNIT_INDEX" val="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120.xml><?xml version="1.0" encoding="utf-8"?>
<p:tagLst xmlns:p="http://schemas.openxmlformats.org/presentationml/2006/main">
  <p:tag name="KSO_WM_TAG_VERSION" val="1.0"/>
  <p:tag name="KSO_WM_TEMPLATE_CATEGORY" val="diagram"/>
  <p:tag name="KSO_WM_TEMPLATE_INDEX" val="20187818"/>
  <p:tag name="KSO_WM_UNIT_ID" val="diagram20187818_6*l_i*1_4"/>
  <p:tag name="KSO_WM_UNIT_LAYERLEVEL" val="1_1"/>
  <p:tag name="KSO_WM_BEAUTIFY_FLAG" val="#wm#"/>
  <p:tag name="KSO_WM_UNIT_HIGHLIGHT" val="0"/>
  <p:tag name="KSO_WM_UNIT_COMPATIBLE" val="0"/>
  <p:tag name="KSO_WM_DIAGRAM_GROUP_CODE" val="l1-1"/>
  <p:tag name="KSO_WM_UNIT_TYPE" val="l_i"/>
  <p:tag name="KSO_WM_UNIT_INDEX" val="1_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TAG_VERSION" val="1.0"/>
  <p:tag name="KSO_WM_TEMPLATE_CATEGORY" val="diagram"/>
  <p:tag name="KSO_WM_TEMPLATE_INDEX" val="20187818"/>
  <p:tag name="KSO_WM_UNIT_ID" val="diagram20187818_6*l_i*1_5"/>
  <p:tag name="KSO_WM_UNIT_LAYERLEVEL" val="1_1"/>
  <p:tag name="KSO_WM_BEAUTIFY_FLAG" val="#wm#"/>
  <p:tag name="KSO_WM_UNIT_HIGHLIGHT" val="0"/>
  <p:tag name="KSO_WM_UNIT_COMPATIBLE" val="0"/>
  <p:tag name="KSO_WM_DIAGRAM_GROUP_CODE" val="l1-1"/>
  <p:tag name="KSO_WM_UNIT_TYPE" val="l_i"/>
  <p:tag name="KSO_WM_UNIT_INDEX" val="1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TAG_VERSION" val="1.0"/>
  <p:tag name="KSO_WM_TEMPLATE_CATEGORY" val="diagram"/>
  <p:tag name="KSO_WM_TEMPLATE_INDEX" val="20187818"/>
  <p:tag name="KSO_WM_UNIT_ID" val="diagram20187818_6*l_i*1_6"/>
  <p:tag name="KSO_WM_UNIT_LAYERLEVEL" val="1_1"/>
  <p:tag name="KSO_WM_BEAUTIFY_FLAG" val="#wm#"/>
  <p:tag name="KSO_WM_UNIT_HIGHLIGHT" val="0"/>
  <p:tag name="KSO_WM_UNIT_COMPATIBLE" val="0"/>
  <p:tag name="KSO_WM_DIAGRAM_GROUP_CODE" val="l1-1"/>
  <p:tag name="KSO_WM_UNIT_TYPE" val="l_i"/>
  <p:tag name="KSO_WM_UNIT_INDEX" val="1_6"/>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TAG_VERSION" val="1.0"/>
  <p:tag name="KSO_WM_TEMPLATE_CATEGORY" val="diagram"/>
  <p:tag name="KSO_WM_TEMPLATE_INDEX" val="20187818"/>
  <p:tag name="KSO_WM_UNIT_ID" val="diagram20187818_6*l_h_i*1_4_3"/>
  <p:tag name="KSO_WM_UNIT_LAYERLEVEL" val="1_1_1"/>
  <p:tag name="KSO_WM_BEAUTIFY_FLAG" val="#wm#"/>
  <p:tag name="KSO_WM_UNIT_HIGHLIGHT" val="0"/>
  <p:tag name="KSO_WM_UNIT_COMPATIBLE" val="0"/>
  <p:tag name="KSO_WM_DIAGRAM_GROUP_CODE" val="l1-1"/>
  <p:tag name="KSO_WM_UNIT_TYPE" val="l_h_i"/>
  <p:tag name="KSO_WM_UNIT_INDEX" val="1_4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TAG_VERSION" val="1.0"/>
  <p:tag name="KSO_WM_TEMPLATE_CATEGORY" val="diagram"/>
  <p:tag name="KSO_WM_TEMPLATE_INDEX" val="20187818"/>
  <p:tag name="KSO_WM_UNIT_ID" val="diagram20187818_6*l_h_i*1_6_3"/>
  <p:tag name="KSO_WM_UNIT_LAYERLEVEL" val="1_1_1"/>
  <p:tag name="KSO_WM_BEAUTIFY_FLAG" val="#wm#"/>
  <p:tag name="KSO_WM_UNIT_HIGHLIGHT" val="0"/>
  <p:tag name="KSO_WM_UNIT_COMPATIBLE" val="0"/>
  <p:tag name="KSO_WM_DIAGRAM_GROUP_CODE" val="l1-1"/>
  <p:tag name="KSO_WM_UNIT_TYPE" val="l_h_i"/>
  <p:tag name="KSO_WM_UNIT_INDEX" val="1_6_3"/>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TAG_VERSION" val="1.0"/>
  <p:tag name="KSO_WM_TEMPLATE_CATEGORY" val="diagram"/>
  <p:tag name="KSO_WM_TEMPLATE_INDEX" val="20187818"/>
  <p:tag name="KSO_WM_UNIT_ID" val="diagram20187818_6*l_h_i*1_1_3"/>
  <p:tag name="KSO_WM_UNIT_LAYERLEVEL" val="1_1_1"/>
  <p:tag name="KSO_WM_BEAUTIFY_FLAG" val="#wm#"/>
  <p:tag name="KSO_WM_UNIT_HIGHLIGHT" val="0"/>
  <p:tag name="KSO_WM_UNIT_COMPATIBLE" val="0"/>
  <p:tag name="KSO_WM_DIAGRAM_GROUP_CODE" val="l1-1"/>
  <p:tag name="KSO_WM_UNIT_TYPE" val="l_h_i"/>
  <p:tag name="KSO_WM_UNIT_INDEX" val="1_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TAG_VERSION" val="1.0"/>
  <p:tag name="KSO_WM_TEMPLATE_CATEGORY" val="diagram"/>
  <p:tag name="KSO_WM_TEMPLATE_INDEX" val="20187818"/>
  <p:tag name="KSO_WM_UNIT_ID" val="diagram20187818_6*l_h_i*1_3_1"/>
  <p:tag name="KSO_WM_UNIT_LAYERLEVEL" val="1_1_1"/>
  <p:tag name="KSO_WM_BEAUTIFY_FLAG" val="#wm#"/>
  <p:tag name="KSO_WM_UNIT_HIGHLIGHT" val="0"/>
  <p:tag name="KSO_WM_UNIT_COMPATIBLE" val="0"/>
  <p:tag name="KSO_WM_DIAGRAM_GROUP_CODE" val="l1-1"/>
  <p:tag name="KSO_WM_UNIT_TYPE" val="l_h_i"/>
  <p:tag name="KSO_WM_UNIT_INDEX" val="1_3_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TAG_VERSION" val="1.0"/>
  <p:tag name="KSO_WM_TEMPLATE_CATEGORY" val="diagram"/>
  <p:tag name="KSO_WM_TEMPLATE_INDEX" val="20187818"/>
  <p:tag name="KSO_WM_UNIT_ID" val="diagram20187818_6*l_h_i*1_2_1"/>
  <p:tag name="KSO_WM_UNIT_LAYERLEVEL" val="1_1_1"/>
  <p:tag name="KSO_WM_BEAUTIFY_FLAG" val="#wm#"/>
  <p:tag name="KSO_WM_UNIT_HIGHLIGHT" val="0"/>
  <p:tag name="KSO_WM_UNIT_COMPATIBLE" val="0"/>
  <p:tag name="KSO_WM_DIAGRAM_GROUP_CODE" val="l1-1"/>
  <p:tag name="KSO_WM_UNIT_TYPE" val="l_h_i"/>
  <p:tag name="KSO_WM_UNIT_INDEX" val="1_2_1"/>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2"/>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TAG_VERSION" val="1.0"/>
  <p:tag name="KSO_WM_TEMPLATE_CATEGORY" val="diagram"/>
  <p:tag name="KSO_WM_TEMPLATE_INDEX" val="20187818"/>
  <p:tag name="KSO_WM_UNIT_ID" val="diagram20187818_6*l_h_a*1_2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2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TAG_VERSION" val="1.0"/>
  <p:tag name="KSO_WM_TEMPLATE_CATEGORY" val="diagram"/>
  <p:tag name="KSO_WM_TEMPLATE_INDEX" val="20187818"/>
  <p:tag name="KSO_WM_UNIT_ID" val="diagram20187818_6*l_h_i*1_2_2"/>
  <p:tag name="KSO_WM_UNIT_LAYERLEVEL" val="1_1_1"/>
  <p:tag name="KSO_WM_BEAUTIFY_FLAG" val="#wm#"/>
  <p:tag name="KSO_WM_UNIT_HIGHLIGHT" val="0"/>
  <p:tag name="KSO_WM_UNIT_COMPATIBLE" val="0"/>
  <p:tag name="KSO_WM_DIAGRAM_GROUP_CODE" val="l1-1"/>
  <p:tag name="KSO_WM_UNIT_TYPE" val="l_h_i"/>
  <p:tag name="KSO_WM_UNIT_INDEX" val="1_2_2"/>
  <p:tag name="KSO_WM_UNIT_DIAGRAM_ISNUMVISUAL" val="0"/>
  <p:tag name="KSO_WM_UNIT_DIAGRAM_ISREFERUNIT" val="0"/>
  <p:tag name="KSO_WM_UNIT_FILL_FORE_SCHEMECOLOR_INDEX" val="5"/>
  <p:tag name="KSO_WM_UNIT_FILL_TYPE" val="1"/>
  <p:tag name="KSO_WM_UNIT_LINE_FORE_SCHEMECOLOR_INDEX" val="10"/>
  <p:tag name="KSO_WM_UNIT_LINE_FILL_TYPE" val="2"/>
  <p:tag name="KSO_WM_UNIT_USESOURCEFORMAT_APPLY" val="1"/>
  <p:tag name="KSO_WM_UNIT_DIAGRAM_SCHEMECOLOR_ID"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30.xml><?xml version="1.0" encoding="utf-8"?>
<p:tagLst xmlns:p="http://schemas.openxmlformats.org/presentationml/2006/main">
  <p:tag name="KSO_WM_TAG_VERSION" val="1.0"/>
  <p:tag name="KSO_WM_TEMPLATE_CATEGORY" val="diagram"/>
  <p:tag name="KSO_WM_TEMPLATE_INDEX" val="20187818"/>
  <p:tag name="KSO_WM_UNIT_ID" val="diagram20187818_6*l_h_i*1_6_2"/>
  <p:tag name="KSO_WM_UNIT_LAYERLEVEL" val="1_1_1"/>
  <p:tag name="KSO_WM_BEAUTIFY_FLAG" val="#wm#"/>
  <p:tag name="KSO_WM_UNIT_HIGHLIGHT" val="0"/>
  <p:tag name="KSO_WM_UNIT_COMPATIBLE" val="0"/>
  <p:tag name="KSO_WM_DIAGRAM_GROUP_CODE" val="l1-1"/>
  <p:tag name="KSO_WM_UNIT_TYPE" val="l_h_i"/>
  <p:tag name="KSO_WM_UNIT_INDEX" val="1_6_2"/>
  <p:tag name="KSO_WM_UNIT_DIAGRAM_ISNUMVISUAL" val="0"/>
  <p:tag name="KSO_WM_UNIT_DIAGRAM_ISREFERUNIT" val="0"/>
  <p:tag name="KSO_WM_UNIT_FILL_FORE_SCHEMECOLOR_INDEX" val="7"/>
  <p:tag name="KSO_WM_UNIT_FILL_TYPE" val="1"/>
  <p:tag name="KSO_WM_UNIT_LINE_FORE_SCHEMECOLOR_INDEX" val="9"/>
  <p:tag name="KSO_WM_UNIT_LINE_FILL_TYPE" val="2"/>
  <p:tag name="KSO_WM_UNIT_USESOURCEFORMAT_APPLY" val="1"/>
  <p:tag name="KSO_WM_UNIT_DIAGRAM_SCHEMECOLOR_ID" val="0"/>
</p:tagLst>
</file>

<file path=ppt/tags/tag131.xml><?xml version="1.0" encoding="utf-8"?>
<p:tagLst xmlns:p="http://schemas.openxmlformats.org/presentationml/2006/main">
  <p:tag name="KSO_WM_TAG_VERSION" val="1.0"/>
  <p:tag name="KSO_WM_TEMPLATE_CATEGORY" val="diagram"/>
  <p:tag name="KSO_WM_TEMPLATE_INDEX" val="20187818"/>
  <p:tag name="KSO_WM_UNIT_ID" val="diagram20187818_6*l_h_a*1_6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6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TAG_VERSION" val="1.0"/>
  <p:tag name="KSO_WM_TEMPLATE_CATEGORY" val="diagram"/>
  <p:tag name="KSO_WM_TEMPLATE_INDEX" val="20187818"/>
  <p:tag name="KSO_WM_UNIT_ID" val="diagram20187818_6*l_h_i*1_1_1"/>
  <p:tag name="KSO_WM_UNIT_LAYERLEVEL" val="1_1_1"/>
  <p:tag name="KSO_WM_BEAUTIFY_FLAG" val="#wm#"/>
  <p:tag name="KSO_WM_UNIT_HIGHLIGHT" val="0"/>
  <p:tag name="KSO_WM_UNIT_COMPATIBLE" val="0"/>
  <p:tag name="KSO_WM_DIAGRAM_GROUP_CODE" val="l1-1"/>
  <p:tag name="KSO_WM_UNIT_TYPE" val="l_h_i"/>
  <p:tag name="KSO_WM_UNIT_INDEX" val="1_1_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TAG_VERSION" val="1.0"/>
  <p:tag name="KSO_WM_TEMPLATE_CATEGORY" val="diagram"/>
  <p:tag name="KSO_WM_TEMPLATE_INDEX" val="20187818"/>
  <p:tag name="KSO_WM_UNIT_ID" val="diagram20187818_6*l_h_i*1_4_1"/>
  <p:tag name="KSO_WM_UNIT_LAYERLEVEL" val="1_1_1"/>
  <p:tag name="KSO_WM_BEAUTIFY_FLAG" val="#wm#"/>
  <p:tag name="KSO_WM_UNIT_HIGHLIGHT" val="0"/>
  <p:tag name="KSO_WM_UNIT_COMPATIBLE" val="0"/>
  <p:tag name="KSO_WM_DIAGRAM_GROUP_CODE" val="l1-1"/>
  <p:tag name="KSO_WM_UNIT_TYPE" val="l_h_i"/>
  <p:tag name="KSO_WM_UNIT_INDEX" val="1_4_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TAG_VERSION" val="1.0"/>
  <p:tag name="KSO_WM_TEMPLATE_CATEGORY" val="diagram"/>
  <p:tag name="KSO_WM_TEMPLATE_INDEX" val="20187818"/>
  <p:tag name="KSO_WM_UNIT_ID" val="diagram20187818_6*l_h_i*1_6_1"/>
  <p:tag name="KSO_WM_UNIT_LAYERLEVEL" val="1_1_1"/>
  <p:tag name="KSO_WM_BEAUTIFY_FLAG" val="#wm#"/>
  <p:tag name="KSO_WM_UNIT_HIGHLIGHT" val="0"/>
  <p:tag name="KSO_WM_UNIT_COMPATIBLE" val="0"/>
  <p:tag name="KSO_WM_DIAGRAM_GROUP_CODE" val="l1-1"/>
  <p:tag name="KSO_WM_UNIT_TYPE" val="l_h_i"/>
  <p:tag name="KSO_WM_UNIT_INDEX" val="1_6_1"/>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1_2"/>
  <p:tag name="KSO_WM_UNIT_ID" val="diagram20187818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USESOURCEFORMAT_APPLY" val="1"/>
  <p:tag name="KSO_WM_UNIT_DIAGRAM_SCHEMECOLOR_ID" val="0"/>
</p:tagLst>
</file>

<file path=ppt/tags/tag136.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1_1"/>
  <p:tag name="KSO_WM_UNIT_ID" val="diagram20187818_6*l_h_a*1_1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4_2"/>
  <p:tag name="KSO_WM_UNIT_ID" val="diagram20187818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USESOURCEFORMAT_APPLY" val="1"/>
  <p:tag name="KSO_WM_UNIT_DIAGRAM_SCHEMECOLOR_ID" val="0"/>
</p:tagLst>
</file>

<file path=ppt/tags/tag138.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4_1"/>
  <p:tag name="KSO_WM_UNIT_ID" val="diagram20187818_6*l_h_a*1_4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TAG_VERSION" val="1.0"/>
  <p:tag name="KSO_WM_TEMPLATE_CATEGORY" val="diagram"/>
  <p:tag name="KSO_WM_TEMPLATE_INDEX" val="20187818"/>
  <p:tag name="KSO_WM_UNIT_ID" val="diagram20187818_6*l_h_i*1_5_2"/>
  <p:tag name="KSO_WM_UNIT_LAYERLEVEL" val="1_1_1"/>
  <p:tag name="KSO_WM_BEAUTIFY_FLAG" val="#wm#"/>
  <p:tag name="KSO_WM_UNIT_HIGHLIGHT" val="0"/>
  <p:tag name="KSO_WM_UNIT_COMPATIBLE" val="0"/>
  <p:tag name="KSO_WM_DIAGRAM_GROUP_CODE" val="l1-1"/>
  <p:tag name="KSO_WM_UNIT_TYPE" val="l_h_i"/>
  <p:tag name="KSO_WM_UNIT_INDEX" val="1_5_2"/>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40.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3_1"/>
  <p:tag name="KSO_WM_UNIT_ID" val="diagram20187818_6*l_h_a*1_3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5_1"/>
  <p:tag name="KSO_WM_UNIT_ID" val="diagram20187818_6*l_h_a*1_5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3"/>
  <p:tag name="KSO_WM_UNIT_ID" val="diagram20187818_6*l_h_i*1_3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5_1"/>
  <p:tag name="KSO_WM_UNIT_ID" val="diagram20187818_6*l_h_i*1_5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USESOURCEFORMAT_APPLY" val="1"/>
  <p:tag name="KSO_WM_UNIT_DIAGRAM_SCHEMECOLOR_ID" val="0"/>
</p:tagLst>
</file>

<file path=ppt/tags/tag144.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5_3"/>
  <p:tag name="KSO_WM_UNIT_ID" val="diagram20187818_6*l_h_i*1_5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2"/>
  <p:tag name="KSO_WM_UNIT_ID" val="diagram20187818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146.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147.xml><?xml version="1.0" encoding="utf-8"?>
<p:tagLst xmlns:p="http://schemas.openxmlformats.org/presentationml/2006/main">
  <p:tag name="ISPRING_PRESENTATION_TITLE" val="6-0316-3运动体育竞技PPT模板"/>
</p:tagLst>
</file>

<file path=ppt/tags/tag15.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1"/>
  <p:tag name="KSO_WM_UNIT_ID" val="diagram20187872_3*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4"/>
  <p:tag name="KSO_WM_UNIT_COLOR_SCHEME_PARENT_PAGE" val="0_3"/>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1_1"/>
  <p:tag name="KSO_WM_UNIT_ID" val="diagram20187872_3*l_h_f*1_1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7"/>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1_1"/>
  <p:tag name="KSO_WM_UNIT_ID" val="diagram20187872_3*l_h_a*1_1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9"/>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18.xml><?xml version="1.0" encoding="utf-8"?>
<p:tagLst xmlns:p="http://schemas.openxmlformats.org/presentationml/2006/main">
  <p:tag name="KSO_WM_TAG_VERSION" val="1.0"/>
  <p:tag name="KSO_WM_TEMPLATE_CATEGORY" val="diagram"/>
  <p:tag name="KSO_WM_TEMPLATE_INDEX" val="20187872"/>
  <p:tag name="KSO_WM_UNIT_TYPE" val="l_h_h_f"/>
  <p:tag name="KSO_WM_UNIT_INDEX" val="1_3_1_1"/>
  <p:tag name="KSO_WM_UNIT_ID" val="diagram20187872_3*l_h_h_f*1_3_1_1"/>
  <p:tag name="KSO_WM_UNIT_LAYERLEVEL" val="1_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12"/>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19.xml><?xml version="1.0" encoding="utf-8"?>
<p:tagLst xmlns:p="http://schemas.openxmlformats.org/presentationml/2006/main">
  <p:tag name="KSO_WM_TAG_VERSION" val="1.0"/>
  <p:tag name="KSO_WM_TEMPLATE_CATEGORY" val="diagram"/>
  <p:tag name="KSO_WM_TEMPLATE_INDEX" val="20187872"/>
  <p:tag name="KSO_WM_UNIT_TYPE" val="l_h_h_a"/>
  <p:tag name="KSO_WM_UNIT_INDEX" val="1_3_1_1"/>
  <p:tag name="KSO_WM_UNIT_ID" val="diagram20187872_3*l_h_h_a*1_3_1_1"/>
  <p:tag name="KSO_WM_UNIT_LAYERLEVEL" val="1_1_1_1"/>
  <p:tag name="KSO_WM_UNIT_VALUE" val="10"/>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3"/>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3_1_1"/>
  <p:tag name="KSO_WM_UNIT_ID" val="diagram20187872_3*l_h_h_i*1_3_1_1"/>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2"/>
  <p:tag name="KSO_WM_UNIT_COLOR_SCHEME_PARENT_PAGE" val="0_3"/>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2_1"/>
  <p:tag name="KSO_WM_UNIT_ID" val="diagram20187872_3*l_h_f*1_2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10"/>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22.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2_1"/>
  <p:tag name="KSO_WM_UNIT_ID" val="diagram20187872_3*l_h_a*1_2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1"/>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1"/>
  <p:tag name="KSO_WM_UNIT_ID" val="diagram20187872_3*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8"/>
  <p:tag name="KSO_WM_UNIT_COLOR_SCHEME_PARENT_PAGE" val="0_3"/>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24.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4"/>
  <p:tag name="KSO_WM_UNIT_ID" val="diagram20187872_3*l_h_i*1_1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4"/>
  <p:tag name="KSO_WM_UNIT_COLOR_SCHEME_PARENT_PAGE" val="0_3"/>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25.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3"/>
  <p:tag name="KSO_WM_UNIT_ID" val="diagram20187872_3*l_h_i*1_2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5"/>
  <p:tag name="KSO_WM_UNIT_COLOR_SCHEME_PARENT_PAGE" val="0_3"/>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26.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1"/>
  <p:tag name="KSO_WM_UNIT_ID" val="diagram20187872_3*l_h_i*1_3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6"/>
  <p:tag name="KSO_WM_UNIT_COLOR_SCHEME_PARENT_PAGE" val="0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27.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3"/>
  <p:tag name="KSO_WM_UNIT_ID" val="diagram20187872_3*l_h_i*1_1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3"/>
  <p:tag name="KSO_WM_UNIT_COLOR_SCHEME_PARENT_PAGE" val="0_3"/>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28.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3_1_3"/>
  <p:tag name="KSO_WM_UNIT_ID" val="diagram20187872_3*l_h_h_i*1_3_1_3"/>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6"/>
  <p:tag name="KSO_WM_UNIT_COLOR_SCHEME_PARENT_PAGE" val="0_3"/>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2"/>
  <p:tag name="KSO_WM_UNIT_ID" val="diagram20187872_3*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7"/>
  <p:tag name="KSO_WM_UNIT_COLOR_SCHEME_PARENT_PAGE" val="0_3"/>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3_1"/>
  <p:tag name="KSO_WM_UNIT_ID" val="diagram20187872_3*l_h_a*1_3_1"/>
  <p:tag name="KSO_WM_TEMPLATE_CATEGORY" val="diagram"/>
  <p:tag name="KSO_WM_TEMPLATE_INDEX" val="20187872"/>
  <p:tag name="KSO_WM_UNIT_LAYERLEVEL" val="1_1_1"/>
  <p:tag name="KSO_WM_TAG_VERSION" val="1.0"/>
  <p:tag name="KSO_WM_BEAUTIFY_FLAG" val="#wm#"/>
  <p:tag name="KSO_WM_UNIT_NOCLEAR" val="0"/>
  <p:tag name="KSO_WM_UNIT_DIAGRAM_ISNUMVISUAL" val="0"/>
  <p:tag name="KSO_WM_UNIT_DIAGRAM_ISREFERUNIT" val="0"/>
  <p:tag name="KSO_WM_UNIT_COLOR_SCHEME_SHAPE_ID" val="37"/>
  <p:tag name="KSO_WM_UNIT_COLOR_SCHEME_PARENT_PAGE" val="0_3"/>
  <p:tag name="KSO_WM_UNIT_TEXT_FILL_FORE_SCHEMECOLOR_INDEX" val="14"/>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diagram20187872_3*l_h_i*1_2_4"/>
  <p:tag name="KSO_WM_TEMPLATE_CATEGORY" val="diagram"/>
  <p:tag name="KSO_WM_TEMPLATE_INDEX" val="2018787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3"/>
  <p:tag name="KSO_WM_UNIT_DECOLORIZATION" val="1"/>
  <p:tag name="KSO_WM_UNIT_LINE_FORE_SCHEMECOLOR_INDEX" val="13"/>
  <p:tag name="KSO_WM_UNIT_LINE_FILL_TYPE" val="2"/>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 name="KSO_WM_UNIT_DIAGRAM_SCHEMECOLOR_ID" val="0"/>
</p:tagLst>
</file>

<file path=ppt/tags/tag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 name="KSO_WM_UNIT_DIAGRAM_SCHEMECOLOR_ID" val="0"/>
</p:tagLst>
</file>

<file path=ppt/tags/tag3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 name="KSO_WM_UNIT_DIAGRAM_SCHEMECOLOR_ID" val="0"/>
</p:tagLst>
</file>

<file path=ppt/tags/tag4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 name="KSO_WM_UNIT_DIAGRAM_SCHEMECOLOR_ID" val="0"/>
</p:tagLst>
</file>

<file path=ppt/tags/tag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 name="KSO_WM_UNIT_DIAGRAM_SCHEMECOLOR_ID" val="0"/>
</p:tagLst>
</file>

<file path=ppt/tags/tag4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TEXT_FILL_FORE_SCHEMECOLOR_INDEX" val="5"/>
  <p:tag name="KSO_WM_UNIT_TEXT_FILL_TYPE" val="1"/>
  <p:tag name="KSO_WM_UNIT_USESOURCEFORMAT_APPLY"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INE_FORE_SCHEMECOLOR_INDEX" val="5"/>
  <p:tag name="KSO_WM_UNIT_LINE_FILL_TYPE" val="2"/>
  <p:tag name="KSO_WM_UNIT_USESOURCEFORMAT_APPLY"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1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1_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TEXT_FILL_FORE_SCHEMECOLOR_INDEX" val="5"/>
  <p:tag name="KSO_WM_UNIT_TEXT_FILL_TYPE" val="1"/>
  <p:tag name="KSO_WM_UNIT_USESOURCEFORMAT_APPLY"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INE_FORE_SCHEMECOLOR_INDEX" val="6"/>
  <p:tag name="KSO_WM_UNIT_LINE_FILL_TYPE" val="2"/>
  <p:tag name="KSO_WM_UNIT_USESOURCEFORMAT_APPLY"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2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2_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TEXT_FILL_FORE_SCHEMECOLOR_INDEX" val="5"/>
  <p:tag name="KSO_WM_UNIT_TEXT_FILL_TYPE" val="1"/>
  <p:tag name="KSO_WM_UNIT_USESOURCEFORMAT_APPLY"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LINE_FORE_SCHEMECOLOR_INDEX" val="7"/>
  <p:tag name="KSO_WM_UNIT_LINE_FILL_TYPE" val="2"/>
  <p:tag name="KSO_WM_UNIT_USESOURCEFORMAT_APPLY"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3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3_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60.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1_1"/>
  <p:tag name="KSO_WM_UNIT_ID" val="diagram20187872_3*l_h_a*1_1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9"/>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TAG_VERSION" val="1.0"/>
  <p:tag name="KSO_WM_TEMPLATE_CATEGORY" val="diagram"/>
  <p:tag name="KSO_WM_TEMPLATE_INDEX" val="20187872"/>
  <p:tag name="KSO_WM_UNIT_TYPE" val="l_h_h_a"/>
  <p:tag name="KSO_WM_UNIT_INDEX" val="1_3_1_1"/>
  <p:tag name="KSO_WM_UNIT_ID" val="diagram20187872_3*l_h_h_a*1_3_1_1"/>
  <p:tag name="KSO_WM_UNIT_LAYERLEVEL" val="1_1_1_1"/>
  <p:tag name="KSO_WM_UNIT_VALUE" val="10"/>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3"/>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62.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2_1"/>
  <p:tag name="KSO_WM_UNIT_ID" val="diagram20187872_3*l_h_a*1_2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1"/>
  <p:tag name="KSO_WM_UNIT_COLOR_SCHEME_PARENT_PAGE" val="0_3"/>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99_1*l_i*1_1"/>
  <p:tag name="KSO_WM_TEMPLATE_CATEGORY" val="diagram"/>
  <p:tag name="KSO_WM_TEMPLATE_INDEX" val="20200199"/>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199_1*l_i*1_2"/>
  <p:tag name="KSO_WM_TEMPLATE_CATEGORY" val="diagram"/>
  <p:tag name="KSO_WM_TEMPLATE_INDEX" val="20200199"/>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99_1*l_h_i*1_1_1"/>
  <p:tag name="KSO_WM_TEMPLATE_CATEGORY" val="diagram"/>
  <p:tag name="KSO_WM_TEMPLATE_INDEX" val="20200199"/>
  <p:tag name="KSO_WM_UNIT_LAYERLEVEL" val="1_1_1"/>
  <p:tag name="KSO_WM_TAG_VERSION" val="1.0"/>
  <p:tag name="KSO_WM_BEAUTIFY_FLAG" val="#wm#"/>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99_1*l_h_i*1_1_2"/>
  <p:tag name="KSO_WM_TEMPLATE_CATEGORY" val="diagram"/>
  <p:tag name="KSO_WM_TEMPLATE_INDEX" val="20200199"/>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99_1*l_h_i*1_2_2"/>
  <p:tag name="KSO_WM_TEMPLATE_CATEGORY" val="diagram"/>
  <p:tag name="KSO_WM_TEMPLATE_INDEX" val="20200199"/>
  <p:tag name="KSO_WM_UNIT_LAYERLEVEL" val="1_1_1"/>
  <p:tag name="KSO_WM_TAG_VERSION" val="1.0"/>
  <p:tag name="KSO_WM_BEAUTIFY_FLAG" val="#wm#"/>
  <p:tag name="KSO_WM_UNIT_FILL_FORE_SCHEMECOLOR_INDEX" val="6"/>
  <p:tag name="KSO_WM_UNIT_FILL_TYPE" val="1"/>
  <p:tag name="KSO_WM_UNIT_LINE_FORE_SCHEMECOLOR_INDEX" val="16"/>
  <p:tag name="KSO_WM_UNIT_LINE_FILL_TYPE" val="2"/>
  <p:tag name="KSO_WM_UNIT_TEXT_FILL_FORE_SCHEMECOLOR_INDEX" val="2"/>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99_1*l_h_i*1_2_1"/>
  <p:tag name="KSO_WM_TEMPLATE_CATEGORY" val="diagram"/>
  <p:tag name="KSO_WM_TEMPLATE_INDEX" val="20200199"/>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199_1*l_h_i*1_3_1"/>
  <p:tag name="KSO_WM_TEMPLATE_CATEGORY" val="diagram"/>
  <p:tag name="KSO_WM_TEMPLATE_INDEX" val="20200199"/>
  <p:tag name="KSO_WM_UNIT_LAYERLEVEL" val="1_1_1"/>
  <p:tag name="KSO_WM_TAG_VERSION" val="1.0"/>
  <p:tag name="KSO_WM_BEAUTIFY_FLAG" val="#wm#"/>
  <p:tag name="KSO_WM_UNIT_FILL_FORE_SCHEMECOLOR_INDEX" val="6"/>
  <p:tag name="KSO_WM_UNIT_FILL_TYPE" val="1"/>
  <p:tag name="KSO_WM_UNIT_LINE_FORE_SCHEMECOLOR_INDEX" val="16"/>
  <p:tag name="KSO_WM_UNIT_LINE_FILL_TYPE" val="2"/>
  <p:tag name="KSO_WM_UNIT_TEXT_FILL_FORE_SCHEMECOLOR_INDEX" val="2"/>
  <p:tag name="KSO_WM_UNIT_TEXT_FILL_TYPE" val="1"/>
  <p:tag name="KSO_WM_UNIT_USESOURCEFORMAT_APPLY" val="1"/>
  <p:tag name="KSO_WM_UNIT_DIAGRAM_SCHEMECOLOR_ID"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0199_1*l_h_i*1_3_2"/>
  <p:tag name="KSO_WM_TEMPLATE_CATEGORY" val="diagram"/>
  <p:tag name="KSO_WM_TEMPLATE_INDEX" val="20200199"/>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199_1*l_h_i*1_4_1"/>
  <p:tag name="KSO_WM_TEMPLATE_CATEGORY" val="diagram"/>
  <p:tag name="KSO_WM_TEMPLATE_INDEX" val="20200199"/>
  <p:tag name="KSO_WM_UNIT_LAYERLEVEL" val="1_1_1"/>
  <p:tag name="KSO_WM_TAG_VERSION" val="1.0"/>
  <p:tag name="KSO_WM_BEAUTIFY_FLAG" val="#wm#"/>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0199_1*l_h_i*1_4_2"/>
  <p:tag name="KSO_WM_TEMPLATE_CATEGORY" val="diagram"/>
  <p:tag name="KSO_WM_TEMPLATE_INDEX" val="20200199"/>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ISCONTENTSTITLE" val="0"/>
  <p:tag name="KSO_WM_UNIT_PRESET_TEXT" val="单击此处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99_1*l_h_a*1_1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99_1*l_h_a*1_2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199_1*l_h_a*1_3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0199_1*l_h_a*1_4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99_1*l_h_f*1_1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199_1*l_h_f*1_4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80.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199_1*l_h_f*1_3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99_1*l_h_f*1_2_1"/>
  <p:tag name="KSO_WM_TEMPLATE_CATEGORY" val="diagram"/>
  <p:tag name="KSO_WM_TEMPLATE_INDEX" val="2020019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66_1*i*1"/>
  <p:tag name="KSO_WM_TEMPLATE_CATEGORY" val="diagram"/>
  <p:tag name="KSO_WM_TEMPLATE_INDEX" val="20196666"/>
  <p:tag name="KSO_WM_UNIT_LAYERLEVEL" val="1"/>
  <p:tag name="KSO_WM_TAG_VERSION" val="1.0"/>
  <p:tag name="KSO_WM_BEAUTIFY_FLAG" val="#wm#"/>
  <p:tag name="KSO_WM_UNIT_ADJUSTLAYOUT_ID" val="3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diagram20196666_1*d*1"/>
  <p:tag name="KSO_WM_TEMPLATE_CATEGORY" val="diagram"/>
  <p:tag name="KSO_WM_TEMPLATE_INDEX" val="20196666"/>
  <p:tag name="KSO_WM_UNIT_LAYERLEVEL" val="1"/>
  <p:tag name="KSO_WM_TAG_VERSION" val="1.0"/>
  <p:tag name="KSO_WM_BEAUTIFY_FLAG" val="#wm#"/>
  <p:tag name="KSO_WM_UNIT_VALUE" val="1512*1174"/>
  <p:tag name="KSO_WM_UNIT_ADJUSTLAYOUT_ID" val="16"/>
  <p:tag name="KSO_WM_UNIT_PICTURE_CLIP_FLAG" val="1"/>
</p:tagLst>
</file>

<file path=ppt/tags/tag84.xml><?xml version="1.0" encoding="utf-8"?>
<p:tagLst xmlns:p="http://schemas.openxmlformats.org/presentationml/2006/main">
  <p:tag name="KSO_WM_UNIT_PRESET_TEXT" val="点击此处添加正文，文字是您思想的提炼，请尽量言简意赅的阐述您的观。&#13;您的正文已经经字字珠玑，但信息却错综复杂，需要用更多的文字来表述。&#13;为了最终演示发布的良好效果，请您尽量提炼思想的精髓，否则容易造成观者的阅读压力。&#13;更多时候我们只需播下一颗种子，自然有微风吹拂。"/>
  <p:tag name="KSO_WM_UNIT_TEXT_PART_ID" val="2-e"/>
  <p:tag name="KSO_WM_UNIT_TEXT_PART_SIZE" val="339.52*434.5"/>
  <p:tag name="KSO_WM_UNIT_VALUE" val="338"/>
  <p:tag name="KSO_WM_UNIT_HIGHLIGHT" val="0"/>
  <p:tag name="KSO_WM_UNIT_COMPATIBLE" val="0"/>
  <p:tag name="KSO_WM_UNIT_DIAGRAM_ISNUMVISUAL" val="0"/>
  <p:tag name="KSO_WM_UNIT_DIAGRAM_ISREFERUNIT" val="0"/>
  <p:tag name="KSO_WM_UNIT_TYPE" val="f"/>
  <p:tag name="KSO_WM_UNIT_INDEX" val="1"/>
  <p:tag name="KSO_WM_UNIT_ID" val="diagram20196666_1*f*1"/>
  <p:tag name="KSO_WM_TEMPLATE_CATEGORY" val="diagram"/>
  <p:tag name="KSO_WM_TEMPLATE_INDEX" val="20196666"/>
  <p:tag name="KSO_WM_UNIT_LAYERLEVEL" val="1"/>
  <p:tag name="KSO_WM_TAG_VERSION" val="1.0"/>
  <p:tag name="KSO_WM_BEAUTIFY_FLAG" val="#wm#"/>
  <p:tag name="KSO_WM_UNIT_NOCLEAR" val="1"/>
  <p:tag name="KSO_WM_UNIT_ADJUSTLAYOUT_ID" val="20"/>
  <p:tag name="KSO_WM_UNIT_TEXT_PART_ID_V2" val="d-2-1"/>
</p:tagLst>
</file>

<file path=ppt/tags/tag85.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86.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87.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89_1*i*2"/>
  <p:tag name="KSO_WM_TEMPLATE_CATEGORY" val="diagram"/>
  <p:tag name="KSO_WM_TEMPLATE_INDEX" val="20193889"/>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89_1*i*3"/>
  <p:tag name="KSO_WM_TEMPLATE_CATEGORY" val="diagram"/>
  <p:tag name="KSO_WM_TEMPLATE_INDEX" val="20193889"/>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89_1*i*5"/>
  <p:tag name="KSO_WM_TEMPLATE_CATEGORY" val="diagram"/>
  <p:tag name="KSO_WM_TEMPLATE_INDEX" val="20193889"/>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91.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89_1*i*2"/>
  <p:tag name="KSO_WM_TEMPLATE_CATEGORY" val="diagram"/>
  <p:tag name="KSO_WM_TEMPLATE_INDEX" val="20193889"/>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89_1*i*3"/>
  <p:tag name="KSO_WM_TEMPLATE_CATEGORY" val="diagram"/>
  <p:tag name="KSO_WM_TEMPLATE_INDEX" val="20193889"/>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89_1*i*5"/>
  <p:tag name="KSO_WM_TEMPLATE_CATEGORY" val="diagram"/>
  <p:tag name="KSO_WM_TEMPLATE_INDEX" val="20193889"/>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95.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89_1*i*2"/>
  <p:tag name="KSO_WM_TEMPLATE_CATEGORY" val="diagram"/>
  <p:tag name="KSO_WM_TEMPLATE_INDEX" val="20193889"/>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89_1*i*3"/>
  <p:tag name="KSO_WM_TEMPLATE_CATEGORY" val="diagram"/>
  <p:tag name="KSO_WM_TEMPLATE_INDEX" val="20193889"/>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889_1*i*5"/>
  <p:tag name="KSO_WM_TEMPLATE_CATEGORY" val="diagram"/>
  <p:tag name="KSO_WM_TEMPLATE_INDEX" val="20193889"/>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Lst>
</file>

<file path=ppt/tags/tag99.xml><?xml version="1.0" encoding="utf-8"?>
<p:tagLst xmlns:p="http://schemas.openxmlformats.org/presentationml/2006/main">
  <p:tag name="KSO_WM_SLIDE_ID" val="diagram20196666_1"/>
  <p:tag name="KSO_WM_TEMPLATE_SUBCATEGORY" val="0"/>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196666"/>
  <p:tag name="KSO_WM_SLIDE_LAYOUT" val="a_d_f"/>
  <p:tag name="KSO_WM_SLIDE_LAYOUT_CNT" val="1_1_1"/>
  <p:tag name="KSO_WM_SLIDE_CONSTRAINT" val="%7b%22slideConstraint%22%3a%7b%22seriesAreas%22%3a%5b%5d%2c%22singleAreas%22%3a%5b%7b%22shapes%22%3a%5b16%5d%2c%22serialConstraintIndex%22%3a-1%2c%22areatextmark%22%3a0%2c%22pictureprocessmark%22%3a0%7d%5d%7d%7d"/>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4025</Words>
  <Application>WPS 演示</Application>
  <PresentationFormat>宽屏</PresentationFormat>
  <Paragraphs>249</Paragraphs>
  <Slides>23</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23</vt:i4>
      </vt:variant>
    </vt:vector>
  </HeadingPairs>
  <TitlesOfParts>
    <vt:vector size="45"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等线</vt:lpstr>
      <vt:lpstr>Bahnschrift</vt:lpstr>
      <vt:lpstr>Gill Sans</vt:lpstr>
      <vt:lpstr>Open Sans</vt:lpstr>
      <vt:lpstr>華康圓體 Std W5</vt:lpstr>
      <vt:lpstr>Gill Sans MT</vt:lpstr>
      <vt:lpstr>Segoe Print</vt:lpstr>
      <vt:lpstr>Source Han Serif SC</vt:lpstr>
      <vt:lpstr>WPS-Numbers</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38</cp:revision>
  <dcterms:created xsi:type="dcterms:W3CDTF">2019-03-14T05:34:00Z</dcterms:created>
  <dcterms:modified xsi:type="dcterms:W3CDTF">2019-08-16T02:59:25Z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