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54" r:id="rId7"/>
    <p:sldId id="8775" r:id="rId8"/>
    <p:sldId id="8776" r:id="rId9"/>
    <p:sldId id="8719" r:id="rId10"/>
    <p:sldId id="8755" r:id="rId11"/>
    <p:sldId id="8777" r:id="rId12"/>
    <p:sldId id="8779" r:id="rId13"/>
    <p:sldId id="8780" r:id="rId14"/>
    <p:sldId id="8781" r:id="rId15"/>
    <p:sldId id="8744" r:id="rId16"/>
    <p:sldId id="8756" r:id="rId17"/>
    <p:sldId id="8745" r:id="rId18"/>
    <p:sldId id="8747" r:id="rId19"/>
    <p:sldId id="8782" r:id="rId20"/>
    <p:sldId id="8783" r:id="rId21"/>
    <p:sldId id="8768" r:id="rId22"/>
    <p:sldId id="8769" r:id="rId23"/>
    <p:sldId id="8795" r:id="rId24"/>
    <p:sldId id="8798" r:id="rId25"/>
    <p:sldId id="8800" r:id="rId26"/>
    <p:sldId id="8801" r:id="rId27"/>
    <p:sldId id="8803" r:id="rId28"/>
    <p:sldId id="8804" r:id="rId29"/>
    <p:sldId id="8805" r:id="rId30"/>
    <p:sldId id="8806" r:id="rId31"/>
    <p:sldId id="8807" r:id="rId32"/>
    <p:sldId id="8810" r:id="rId33"/>
    <p:sldId id="8809" r:id="rId34"/>
    <p:sldId id="8811" r:id="rId35"/>
    <p:sldId id="8812" r:id="rId36"/>
    <p:sldId id="8813" r:id="rId37"/>
    <p:sldId id="8815" r:id="rId38"/>
    <p:sldId id="8816" r:id="rId39"/>
    <p:sldId id="8817" r:id="rId40"/>
    <p:sldId id="8818" r:id="rId41"/>
    <p:sldId id="8819" r:id="rId42"/>
    <p:sldId id="8820" r:id="rId43"/>
    <p:sldId id="8821" r:id="rId44"/>
    <p:sldId id="8770" r:id="rId45"/>
    <p:sldId id="8822" r:id="rId46"/>
    <p:sldId id="8823" r:id="rId47"/>
    <p:sldId id="8824" r:id="rId48"/>
    <p:sldId id="8825" r:id="rId49"/>
    <p:sldId id="8701"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FF9300"/>
    <a:srgbClr val="98B2DF"/>
    <a:srgbClr val="FFBC73"/>
    <a:srgbClr val="FF8500"/>
    <a:srgbClr val="295DAB"/>
    <a:srgbClr val="BF6495"/>
    <a:srgbClr val="765401"/>
    <a:srgbClr val="7ECDCF"/>
    <a:srgbClr val="0074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52.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7" Type="http://schemas.openxmlformats.org/officeDocument/2006/relationships/notesSlide" Target="../notesSlides/notesSlide20.xml"/><Relationship Id="rId26" Type="http://schemas.openxmlformats.org/officeDocument/2006/relationships/slideLayout" Target="../slideLayouts/slideLayout7.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1" Type="http://schemas.openxmlformats.org/officeDocument/2006/relationships/notesSlide" Target="../notesSlides/notesSlide22.xml"/><Relationship Id="rId20" Type="http://schemas.openxmlformats.org/officeDocument/2006/relationships/slideLayout" Target="../slideLayouts/slideLayout7.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7" Type="http://schemas.openxmlformats.org/officeDocument/2006/relationships/slideLayout" Target="../slideLayouts/slideLayout7.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7" Type="http://schemas.openxmlformats.org/officeDocument/2006/relationships/notesSlide" Target="../notesSlides/notesSlide25.xml"/><Relationship Id="rId26" Type="http://schemas.openxmlformats.org/officeDocument/2006/relationships/slideLayout" Target="../slideLayouts/slideLayout7.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1" Type="http://schemas.openxmlformats.org/officeDocument/2006/relationships/notesSlide" Target="../notesSlides/notesSlide27.xml"/><Relationship Id="rId20" Type="http://schemas.openxmlformats.org/officeDocument/2006/relationships/slideLayout" Target="../slideLayouts/slideLayout7.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9" Type="http://schemas.openxmlformats.org/officeDocument/2006/relationships/notesSlide" Target="../notesSlides/notesSlide32.xml"/><Relationship Id="rId38" Type="http://schemas.openxmlformats.org/officeDocument/2006/relationships/slideLayout" Target="../slideLayouts/slideLayout7.xml"/><Relationship Id="rId37" Type="http://schemas.openxmlformats.org/officeDocument/2006/relationships/tags" Target="../tags/tag151.xml"/><Relationship Id="rId36" Type="http://schemas.openxmlformats.org/officeDocument/2006/relationships/tags" Target="../tags/tag150.xml"/><Relationship Id="rId35" Type="http://schemas.openxmlformats.org/officeDocument/2006/relationships/tags" Target="../tags/tag149.xml"/><Relationship Id="rId34" Type="http://schemas.openxmlformats.org/officeDocument/2006/relationships/tags" Target="../tags/tag148.xml"/><Relationship Id="rId33" Type="http://schemas.openxmlformats.org/officeDocument/2006/relationships/tags" Target="../tags/tag147.xml"/><Relationship Id="rId32" Type="http://schemas.openxmlformats.org/officeDocument/2006/relationships/tags" Target="../tags/tag146.xml"/><Relationship Id="rId31" Type="http://schemas.openxmlformats.org/officeDocument/2006/relationships/tags" Target="../tags/tag145.xml"/><Relationship Id="rId30" Type="http://schemas.openxmlformats.org/officeDocument/2006/relationships/tags" Target="../tags/tag144.xml"/><Relationship Id="rId3" Type="http://schemas.openxmlformats.org/officeDocument/2006/relationships/tags" Target="../tags/tag117.xml"/><Relationship Id="rId29" Type="http://schemas.openxmlformats.org/officeDocument/2006/relationships/tags" Target="../tags/tag143.xml"/><Relationship Id="rId28" Type="http://schemas.openxmlformats.org/officeDocument/2006/relationships/tags" Target="../tags/tag142.xml"/><Relationship Id="rId27" Type="http://schemas.openxmlformats.org/officeDocument/2006/relationships/tags" Target="../tags/tag14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tags" Target="../tags/tag13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960755" y="1400810"/>
            <a:ext cx="10080000" cy="405638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定量负荷试验：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受试者经过定量负荷后，根据恢复期的脉率、血压等生理指标的不同变化，评定心血管系统机能状况的机能试验，统称为定量负荷试验。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定量负荷试验主要包括以下几个步骤：</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测定相对安静状态下的脉率与血压等生理指标。</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严格按规定要求做定量运动。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测量运动后的即刻脉率或恢复期的脉率和血压。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计算评定指数或描记指标曲线图，并根据评定标准予以评定。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324725" y="2061845"/>
            <a:ext cx="3933825" cy="3771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57605"/>
            <a:ext cx="10080000" cy="330263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呼吸系统机能试验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5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5 次肺活量试验。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肺活量为一次呼吸时的最大通气量，它在一定程度上反映肺的通气功能水平。肺活量的大小，主要取决于呼吸肌的量、肺和胸廓的弹性等因素。5 次肺活量试验主要用以测定呼吸肌的耐力。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5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定量负荷后5 次肺活量试验。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先测量安静时的肺活量，然后做定量运动（其负荷量应根据不同对象而定），运动后立即测量1 ～ 5 分钟的每分钟肺活量，共测5 次。负荷后的每分钟肺活量逐次增加或保持安静时水平为机能良好或正常。反之，负荷后的肺活量逐次下降，经5 分钟仍不能恢复至安静时水平为机能不良。</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rcRect t="33374" b="5223"/>
          <a:stretch>
            <a:fillRect/>
          </a:stretch>
        </p:blipFill>
        <p:spPr>
          <a:xfrm>
            <a:off x="6962140" y="4194175"/>
            <a:ext cx="4069080" cy="2502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63625" y="1811020"/>
            <a:ext cx="4914900" cy="395922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（三）一般运动能力评价</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般运动能力主要包括走、跑、跳、投、攀登、爬越、支撑和平衡等简单的运动。它反映身体运动的一般能力，而不是专项技术或能力，是身体素质在一般人体运动中的某种反映。一般运动能力的发展同遗传、环境及后天的各种影响有密切的关系。以肌肉力量为例，青少年的发展一方面取决于遗传因素，另一方面更受到后天力量训练的影响。所以，青春期是一般运动能力迅速发展的阶段，应注意后天的训练工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6180455" y="2075815"/>
            <a:ext cx="5213985" cy="3937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696595" y="2080260"/>
            <a:ext cx="6889750" cy="3354705"/>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健康是一个综合概念，人类对健康的认识随着社会的进步和医学科学的发展而逐步深化。长期以来，由于受生物学模式的影响，健康被单纯地解释为无病、无残、无伤，这种概念至今仍有广泛的影响。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1948 年，世界卫生组织（WHO）提出“健康不仅是没有疾病或不虚弱，而且是身体的、心理的和社会适应方面的完美状态”的三维健康观。这一概念将健康划分为生理、心理及社会三个方面，改变了以往健康仅指无疾病的单一概念，这是人们对健康认识的一次飞跃。1978 年，世界卫生组织又对健康做出新的定义，即“健康不仅是没有疾病，而且包括躯体健康、心理健康、社会适应性良好和道德健康”。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4402455" y="1072515"/>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一、健康的概念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rcRect l="8302" t="12747" r="9630" b="10015"/>
          <a:stretch>
            <a:fillRect/>
          </a:stretch>
        </p:blipFill>
        <p:spPr>
          <a:xfrm>
            <a:off x="7586345" y="2080260"/>
            <a:ext cx="3798570" cy="357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09980" y="1880870"/>
            <a:ext cx="2966085" cy="361061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（五）经济功能：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是人的活动，特别是体育成为一种很多社会成员参加的经常性活动后，总是在一定物质消费的基础上进行的，必然要消耗一定的人力、物力和财力。因此，与体育活动相关的服装、器材、装备和体育场地设施等就会随之而产生，体育服务等社会经济行业就必然出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矩形 18"/>
          <p:cNvSpPr/>
          <p:nvPr/>
        </p:nvSpPr>
        <p:spPr>
          <a:xfrm>
            <a:off x="8296910" y="2038350"/>
            <a:ext cx="2784475" cy="304609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（六）交流功能：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体育运动能增强人与人之间的交流和交往，增进人与人之间的相互了解，改善人际关系。国际的体育交往，还能够促进国家与国家之间、不同民族之间的相互了解和相互信任，有利于人类社会的和平发展。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076065" y="1506855"/>
            <a:ext cx="4170045" cy="4170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down)">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416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《国家学生体质健康标准》概述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1056005" y="1203960"/>
            <a:ext cx="10079990" cy="4420235"/>
            <a:chOff x="1663" y="2296"/>
            <a:chExt cx="15874" cy="6961"/>
          </a:xfrm>
        </p:grpSpPr>
        <p:sp>
          <p:nvSpPr>
            <p:cNvPr id="5123" name="矩形 18"/>
            <p:cNvSpPr/>
            <p:nvPr/>
          </p:nvSpPr>
          <p:spPr>
            <a:xfrm>
              <a:off x="1845" y="4460"/>
              <a:ext cx="8246" cy="4797"/>
            </a:xfrm>
            <a:prstGeom prst="rect">
              <a:avLst/>
            </a:prstGeom>
            <a:noFill/>
            <a:ln w="9525">
              <a:noFill/>
            </a:ln>
          </p:spPr>
          <p:txBody>
            <a:bodyPr wrap="square" anchor="t">
              <a:spAutoFit/>
            </a:bodyPr>
            <a:p>
              <a:pPr indent="0" algn="just">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国家学生体质健康标准》的内涵是测量学生体质健康状况和锻炼效果的评价标准，是国家对不同年龄段学生体质健康方面的基本要求，是学生体质健康的个体评价标准。健康的概念包括身体健康、心理健康和社会适应。《国家学生体质健康标准》涵盖的是与学校体育密切相关的学生身体健康范畴。为了界定它的内涵，又避免与三维的健康概念混淆，故将“体质”作为“健康”的定语以示其内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1663" y="2296"/>
              <a:ext cx="15874"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一、《国家学生体质健康标准》的内涵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5" name="图片 4"/>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6859270" y="2275840"/>
            <a:ext cx="4388485" cy="3956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7387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《国家学生体质健康标准》概述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34415" y="2299970"/>
            <a:ext cx="6387465" cy="3415030"/>
          </a:xfrm>
          <a:prstGeom prst="rect">
            <a:avLst/>
          </a:prstGeom>
          <a:noFill/>
          <a:ln w="9525">
            <a:noFill/>
          </a:ln>
        </p:spPr>
        <p:txBody>
          <a:bodyPr wrap="square" anchor="t">
            <a:spAutoFit/>
          </a:bodyPr>
          <a:p>
            <a:pPr indent="431800" algn="just" fontAlgn="auto">
              <a:lnSpc>
                <a:spcPct val="15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国家学生体质健康标准》测试的目的是贯彻落实第三次全国教育工作会议提出的“学校教育要树立‘健康第一’的指导思想”的精神，促进学生积极地参加体育锻炼，上好体育课，增强学生的体质和提高健康水平，把学生培养成为德、智、体、美全面发展的高素质人才。《国家学生体质健康标准》的测试，可以使学生清楚地了解自己的体质与健康状况，还可以帮助学生监测自己的体质与健康状况的变化程度。这些都有助于学生在新的一年里有目的地设定自己的锻炼目标，有针对性地选择锻炼策略，制订切实可行的锻炼计划。</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2655570" y="1085850"/>
            <a:ext cx="688022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二、《国家学生体质健康标准》测试的目的、意义</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2"/>
          <a:srcRect l="9717" t="1333" r="17517"/>
          <a:stretch>
            <a:fillRect/>
          </a:stretch>
        </p:blipFill>
        <p:spPr>
          <a:xfrm>
            <a:off x="7633970" y="2682875"/>
            <a:ext cx="3723005" cy="2776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7387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《国家学生体质健康标准》概述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655570" y="1085850"/>
            <a:ext cx="688022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三、《国家学生体质健康标准》的功能</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2" name="矩形 18"/>
          <p:cNvSpPr/>
          <p:nvPr/>
        </p:nvSpPr>
        <p:spPr>
          <a:xfrm>
            <a:off x="1056005" y="1667510"/>
            <a:ext cx="10080000" cy="3098800"/>
          </a:xfrm>
          <a:prstGeom prst="rect">
            <a:avLst/>
          </a:prstGeom>
          <a:noFill/>
          <a:ln w="9525">
            <a:noFill/>
          </a:ln>
        </p:spPr>
        <p:txBody>
          <a:bodyPr wrap="square" anchor="t">
            <a:spAutoFit/>
          </a:bodyPr>
          <a:p>
            <a:pPr indent="0" algn="just">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（一）激励和教育功能：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国家学生体质健康标准》的实施将使学生和社会能够对影响身体健康的主要因素有一个更加明确的认识和理解，引导人们去积极追求身体的健康状态，实现学校体育教育的目标。《国家学生体质健康标准》实施办法还规定，为达到合格以上等级的学生颁发证章，以激励学生对体育锻炼的内在积极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（二）反馈功能：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国家学生体质健康标准》是学生体质健康的个体评价标准，并规定了各校应将每年测试的数据按时上报至国家学生体质健康标准数据管理系统，该系统具有按各种要求进行统计、分析、检索的功能，并定期向社会公告。</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（三）引导和锻炼功能：新的《国家学生体质健康标准》增加了一些简便易行、锻炼效果较好的项目，并提高了部分锻炼项目指标的权重，对引导学生进行体育锻炼具有较强的实效性。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427720" y="4549775"/>
            <a:ext cx="2708910" cy="2237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7387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《国家学生体质健康标准》概述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655570" y="1085850"/>
            <a:ext cx="688022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四、我国学生体质健康评价制度的演变和发展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3" name="组合 2"/>
          <p:cNvGrpSpPr/>
          <p:nvPr/>
        </p:nvGrpSpPr>
        <p:grpSpPr>
          <a:xfrm>
            <a:off x="852170" y="1667510"/>
            <a:ext cx="10462895" cy="4302125"/>
            <a:chOff x="1342" y="2626"/>
            <a:chExt cx="16477" cy="6775"/>
          </a:xfrm>
        </p:grpSpPr>
        <p:sp>
          <p:nvSpPr>
            <p:cNvPr id="2" name="矩形 18"/>
            <p:cNvSpPr/>
            <p:nvPr/>
          </p:nvSpPr>
          <p:spPr>
            <a:xfrm>
              <a:off x="1663" y="2626"/>
              <a:ext cx="16157" cy="2159"/>
            </a:xfrm>
            <a:prstGeom prst="rect">
              <a:avLst/>
            </a:prstGeom>
            <a:noFill/>
            <a:ln w="9525">
              <a:noFill/>
            </a:ln>
          </p:spPr>
          <p:txBody>
            <a:bodyPr wrap="square" anchor="t">
              <a:spAutoFit/>
            </a:bodyPr>
            <a:p>
              <a:pPr indent="431800" algn="just" fontAlgn="auto">
                <a:lnSpc>
                  <a:spcPct val="130000"/>
                </a:lnSpc>
                <a:spcBef>
                  <a:spcPts val="5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新中国成立六十多年来，在不同时期先后制定了《劳卫制》《国家体育锻炼标准》《大学生体育合格标准》《中学生体育合格标准》《小学生体育合格标准》及初中毕业生升学体育考试办法等一系列制度，并于2002 年开始在全国试行《学生体质健康标准》。这些制度的制定和实施，对于增强学生体质、促进我国学校体育工作具有积极作用，</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其突出地表现在以下三个方面。</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1342" y="5025"/>
              <a:ext cx="10054" cy="4377"/>
            </a:xfrm>
            <a:prstGeom prst="rect">
              <a:avLst/>
            </a:prstGeom>
            <a:noFill/>
          </p:spPr>
          <p:txBody>
            <a:bodyPr wrap="square" rtlCol="0" anchor="t">
              <a:spAutoFit/>
            </a:bodyPr>
            <a:p>
              <a:pPr marL="720090" indent="-288290" algn="just" fontAlgn="auto">
                <a:lnSpc>
                  <a:spcPct val="130000"/>
                </a:lnSpc>
                <a:spcBef>
                  <a:spcPts val="5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 对于贯彻落实《体育法》《全民健身计划》和《学生体育工作条例》，促进和保证体育课教学，以及早操、课间操和课外活动的开展起到了重要的促进作用。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8290" algn="just" fontAlgn="auto">
                <a:lnSpc>
                  <a:spcPct val="130000"/>
                </a:lnSpc>
                <a:spcBef>
                  <a:spcPts val="5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 有利于学生按照要求参加体育锻炼，促进学生身体素质的发展和自觉参加体育活动行为习惯的养成。</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8290" algn="just" fontAlgn="auto">
                <a:lnSpc>
                  <a:spcPct val="130000"/>
                </a:lnSpc>
                <a:spcBef>
                  <a:spcPts val="5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 通过这些标准的测试和评价，有效地促进了学校体育工作的展开，对于学校体育评价发挥了重要的作用，是学校体育总体评价的重要内容。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8" name="图片 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506335" y="2778760"/>
            <a:ext cx="3640455" cy="3434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294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890905" y="1633855"/>
            <a:ext cx="9360000" cy="506730"/>
          </a:xfrm>
          <a:prstGeom prst="rect">
            <a:avLst/>
          </a:prstGeom>
          <a:noFill/>
          <a:ln w="9525">
            <a:noFill/>
          </a:ln>
        </p:spPr>
        <p:txBody>
          <a:bodyPr wrap="square" anchor="t">
            <a:spAutoFit/>
          </a:bodyPr>
          <a:p>
            <a:pPr indent="0" algn="just" fontAlgn="auto">
              <a:lnSpc>
                <a:spcPct val="150000"/>
              </a:lnSpc>
              <a:spcBef>
                <a:spcPts val="1000"/>
              </a:spcBef>
              <a:spcAft>
                <a:spcPts val="0"/>
              </a:spcAft>
              <a:buFont typeface="+mj-lt"/>
              <a:buNone/>
            </a:pPr>
            <a:r>
              <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（一）测试项目</a:t>
            </a:r>
            <a:endParaRPr lang="zh-CN" altLang="en-US"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2655570" y="1085850"/>
            <a:ext cx="688022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一、《国家学生体质健康标准》测试项目及评价指导</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3" name="组合 5"/>
          <p:cNvGrpSpPr/>
          <p:nvPr/>
        </p:nvGrpSpPr>
        <p:grpSpPr>
          <a:xfrm>
            <a:off x="1117600" y="2207578"/>
            <a:ext cx="10069692" cy="1694791"/>
            <a:chOff x="0" y="0"/>
            <a:chExt cx="9925052" cy="1490736"/>
          </a:xfrm>
        </p:grpSpPr>
        <p:sp>
          <p:nvSpPr>
            <p:cNvPr id="6147" name="圆角矩形 6"/>
            <p:cNvSpPr/>
            <p:nvPr/>
          </p:nvSpPr>
          <p:spPr>
            <a:xfrm>
              <a:off x="0" y="152200"/>
              <a:ext cx="9925052" cy="1338536"/>
            </a:xfrm>
            <a:prstGeom prst="roundRect">
              <a:avLst>
                <a:gd name="adj" fmla="val 4370"/>
              </a:avLst>
            </a:prstGeom>
            <a:solidFill>
              <a:srgbClr val="FF8500">
                <a:alpha val="55000"/>
              </a:srgbClr>
            </a:solidFill>
            <a:ln w="12700">
              <a:noFill/>
            </a:ln>
          </p:spPr>
          <p:txBody>
            <a:bodyPr anchor="ctr"/>
            <a:p>
              <a:pPr algn="ctr"/>
              <a:endParaRPr lang="zh-CN" altLang="zh-CN"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
          <p:nvSpPr>
            <p:cNvPr id="6148" name="等腰三角形 9"/>
            <p:cNvSpPr/>
            <p:nvPr/>
          </p:nvSpPr>
          <p:spPr>
            <a:xfrm flipH="1">
              <a:off x="106945" y="0"/>
              <a:ext cx="288032" cy="171464"/>
            </a:xfrm>
            <a:prstGeom prst="triangle">
              <a:avLst>
                <a:gd name="adj" fmla="val 0"/>
              </a:avLst>
            </a:prstGeom>
            <a:solidFill>
              <a:srgbClr val="FFBC73"/>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9" name="TextBox 6"/>
            <p:cNvSpPr/>
            <p:nvPr/>
          </p:nvSpPr>
          <p:spPr>
            <a:xfrm>
              <a:off x="235329" y="236265"/>
              <a:ext cx="9454527" cy="1205899"/>
            </a:xfrm>
            <a:prstGeom prst="rect">
              <a:avLst/>
            </a:prstGeom>
            <a:noFill/>
            <a:ln w="9525">
              <a:noFill/>
            </a:ln>
          </p:spPr>
          <p:txBody>
            <a:bodyPr wrap="square" anchor="t">
              <a:spAutoFit/>
            </a:bodyPr>
            <a:p>
              <a:pPr algn="just">
                <a:lnSpc>
                  <a:spcPct val="130000"/>
                </a:lnSpc>
              </a:pPr>
              <a:r>
                <a:rPr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大学各年级均为必测三个项目，选测三个项目，合计需要测试六个项目。身高、体重、肺活量为必测项目。从1000 米跑（男）、800 米跑（女）、台阶试验中选测一项；从坐位体前屈、掷实心球、仰卧起坐（女）、引体向上（男）、握力体重指数中选测一项；从50 米跑、立定跳远、跳绳、篮球运球、足球运球、排球垫球中选测一项。</a:t>
              </a:r>
              <a:endParaRPr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7" name="组合 13"/>
          <p:cNvGrpSpPr/>
          <p:nvPr/>
        </p:nvGrpSpPr>
        <p:grpSpPr>
          <a:xfrm>
            <a:off x="1080770" y="4581525"/>
            <a:ext cx="10106660" cy="1674565"/>
            <a:chOff x="0" y="0"/>
            <a:chExt cx="9925052" cy="1675901"/>
          </a:xfrm>
        </p:grpSpPr>
        <p:sp>
          <p:nvSpPr>
            <p:cNvPr id="6151" name="圆角矩形 14"/>
            <p:cNvSpPr/>
            <p:nvPr/>
          </p:nvSpPr>
          <p:spPr>
            <a:xfrm>
              <a:off x="0" y="151886"/>
              <a:ext cx="9925052" cy="1524015"/>
            </a:xfrm>
            <a:prstGeom prst="roundRect">
              <a:avLst>
                <a:gd name="adj" fmla="val 4370"/>
              </a:avLst>
            </a:prstGeom>
            <a:solidFill>
              <a:srgbClr val="4472C4">
                <a:alpha val="55000"/>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等腰三角形 15"/>
            <p:cNvSpPr/>
            <p:nvPr/>
          </p:nvSpPr>
          <p:spPr>
            <a:xfrm flipH="1">
              <a:off x="106945" y="0"/>
              <a:ext cx="288032" cy="171464"/>
            </a:xfrm>
            <a:prstGeom prst="triangle">
              <a:avLst>
                <a:gd name="adj" fmla="val 0"/>
              </a:avLst>
            </a:prstGeom>
            <a:solidFill>
              <a:srgbClr val="98B2DF"/>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TextBox 6"/>
            <p:cNvSpPr/>
            <p:nvPr/>
          </p:nvSpPr>
          <p:spPr>
            <a:xfrm>
              <a:off x="293087" y="215436"/>
              <a:ext cx="9421192" cy="1372059"/>
            </a:xfrm>
            <a:prstGeom prst="rect">
              <a:avLst/>
            </a:prstGeom>
            <a:noFill/>
            <a:ln w="9525">
              <a:noFill/>
            </a:ln>
          </p:spPr>
          <p:txBody>
            <a:bodyPr wrap="square" anchor="t">
              <a:spAutoFit/>
            </a:bodyPr>
            <a:p>
              <a:pPr algn="just">
                <a:lnSpc>
                  <a:spcPct val="13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大学各年级的评价指标有五项：</a:t>
              </a:r>
              <a:r>
                <a:rPr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身高标准体重、肺活量体重指数两项为必评指标；选评指标有三项，分别是从1000 米跑（男）、800 米跑（女）、台阶试验中选评一项；从坐位体前屈、掷实心球、仰卧起坐（女）、引体向上（男）、握力体重指数中选评一项；从50 米跑、立定跳远、跳绳、篮球运球、足球运球、排球垫球中选评一项。</a:t>
              </a:r>
              <a:endParaRPr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sp>
        <p:nvSpPr>
          <p:cNvPr id="6157" name="矩形 18"/>
          <p:cNvSpPr/>
          <p:nvPr/>
        </p:nvSpPr>
        <p:spPr>
          <a:xfrm>
            <a:off x="1003300" y="4111308"/>
            <a:ext cx="1783080" cy="368300"/>
          </a:xfrm>
          <a:prstGeom prst="rect">
            <a:avLst/>
          </a:prstGeom>
          <a:noFill/>
          <a:ln w="9525">
            <a:noFill/>
          </a:ln>
        </p:spPr>
        <p:txBody>
          <a:bodyPr wrap="none" anchor="t">
            <a:spAutoFit/>
          </a:bodyPr>
          <a:p>
            <a:pPr algn="l"/>
            <a:r>
              <a:rPr lang="zh-CN" altLang="en-US" b="1" dirty="0">
                <a:solidFill>
                  <a:schemeClr val="tx1">
                    <a:lumMod val="75000"/>
                    <a:lumOff val="25000"/>
                  </a:schemeClr>
                </a:solidFill>
                <a:latin typeface="微软雅黑" panose="020B0503020204020204" charset="-122"/>
                <a:ea typeface="微软雅黑" panose="020B0503020204020204" charset="-122"/>
              </a:rPr>
              <a:t>（二）评价指标</a:t>
            </a:r>
            <a:endParaRPr lang="zh-CN" altLang="en-US"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4"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37" presetClass="entr" presetSubtype="0" fill="hold" grpId="0" nodeType="afterEffect">
                                  <p:stCondLst>
                                    <p:cond delay="0"/>
                                  </p:stCondLst>
                                  <p:childTnLst>
                                    <p:set>
                                      <p:cBhvr>
                                        <p:cTn id="18" dur="1" fill="hold">
                                          <p:stCondLst>
                                            <p:cond delay="0"/>
                                          </p:stCondLst>
                                        </p:cTn>
                                        <p:tgtEl>
                                          <p:spTgt spid="6157"/>
                                        </p:tgtEl>
                                        <p:attrNameLst>
                                          <p:attrName>style.visibility</p:attrName>
                                        </p:attrNameLst>
                                      </p:cBhvr>
                                      <p:to>
                                        <p:strVal val="visible"/>
                                      </p:to>
                                    </p:set>
                                    <p:animEffect transition="in" filter="fade">
                                      <p:cBhvr>
                                        <p:cTn id="19" dur="1000"/>
                                        <p:tgtEl>
                                          <p:spTgt spid="6157"/>
                                        </p:tgtEl>
                                      </p:cBhvr>
                                    </p:animEffect>
                                    <p:anim calcmode="lin" valueType="num">
                                      <p:cBhvr>
                                        <p:cTn id="20" dur="1000" fill="hold"/>
                                        <p:tgtEl>
                                          <p:spTgt spid="6157"/>
                                        </p:tgtEl>
                                        <p:attrNameLst>
                                          <p:attrName>ppt_x</p:attrName>
                                        </p:attrNameLst>
                                      </p:cBhvr>
                                      <p:tavLst>
                                        <p:tav tm="0">
                                          <p:val>
                                            <p:strVal val="#ppt_x"/>
                                          </p:val>
                                        </p:tav>
                                        <p:tav tm="100000">
                                          <p:val>
                                            <p:strVal val="#ppt_x"/>
                                          </p:val>
                                        </p:tav>
                                      </p:tavLst>
                                    </p:anim>
                                    <p:anim calcmode="lin" valueType="num">
                                      <p:cBhvr>
                                        <p:cTn id="21" dur="900" decel="100000" fill="hold"/>
                                        <p:tgtEl>
                                          <p:spTgt spid="615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157"/>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2" presetClass="entr" presetSubtype="4" decel="10000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61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73" name="Picture 2" descr="F:\360云盘\02-个人资料\！PPT图片及版面资源\05-PPT精选插图\04-图标\西装小人.png"/>
          <p:cNvPicPr>
            <a:picLocks noChangeAspect="1"/>
          </p:cNvPicPr>
          <p:nvPr/>
        </p:nvPicPr>
        <p:blipFill>
          <a:blip r:embed="rId1"/>
          <a:stretch>
            <a:fillRect/>
          </a:stretch>
        </p:blipFill>
        <p:spPr>
          <a:xfrm>
            <a:off x="1730375" y="1560830"/>
            <a:ext cx="3585845" cy="5066665"/>
          </a:xfrm>
          <a:prstGeom prst="rect">
            <a:avLst/>
          </a:prstGeom>
          <a:noFill/>
          <a:ln w="9525">
            <a:noFill/>
          </a:ln>
        </p:spPr>
      </p:pic>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理 论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2195" y="1666240"/>
            <a:ext cx="8248015" cy="4215765"/>
          </a:xfrm>
          <a:prstGeom prst="rect">
            <a:avLst/>
          </a:prstGeom>
          <a:noFill/>
          <a:ln w="9525">
            <a:noFill/>
          </a:ln>
        </p:spPr>
        <p:txBody>
          <a:bodyPr wrap="square" anchor="t">
            <a:spAutoFit/>
          </a:bodyPr>
          <a:p>
            <a:pPr indent="0" algn="just" fontAlgn="auto">
              <a:lnSpc>
                <a:spcPct val="15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（一）身高</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测试学生身高，与体重测试相配合，评定学生的身体匀称度，评价学生生长发育的水平及营养状况。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身高测量计。使用前应校对0 点，以钢尺测量基准板平面至立柱前面红色刻线的高度是否为10.0 厘米，误差不得大于0.1 厘米。同时应检查立柱是否垂直，连接处是否紧密，有无晃动，零件有无松脱等情况并及时加以纠正。</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受试者赤足，立正姿势站在身高计的底板上（上肢自然下垂，足跟并拢，足尖分开约成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60°</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角）。足跟、骶骨部及两肩胛区与立柱相接触，躯干自然挺直，头部正直，耳屏上缘与眼眶下缘呈水平位。成绩以厘米为单位，精确到小数点后一位。测试误差不得超过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0.5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厘米。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9467850" y="1388110"/>
            <a:ext cx="195262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标题 1"/>
          <p:cNvSpPr txBox="1"/>
          <p:nvPr>
            <p:custDataLst>
              <p:tags r:id="rId2"/>
            </p:custDataLst>
          </p:nvPr>
        </p:nvSpPr>
        <p:spPr>
          <a:xfrm>
            <a:off x="2841988" y="12044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gn="ctr">
              <a:lnSpc>
                <a:spcPct val="120000"/>
              </a:lnSpc>
            </a:pPr>
            <a:r>
              <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 注意事项</a:t>
            </a:r>
            <a:endPar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标题 1"/>
          <p:cNvSpPr txBox="1"/>
          <p:nvPr>
            <p:custDataLst>
              <p:tags r:id="rId3"/>
            </p:custDataLst>
          </p:nvPr>
        </p:nvSpPr>
        <p:spPr>
          <a:xfrm>
            <a:off x="4843145" y="5702935"/>
            <a:ext cx="5923915" cy="339725"/>
          </a:xfrm>
          <a:prstGeom prst="rect">
            <a:avLst/>
          </a:prstGeom>
          <a:noFill/>
        </p:spPr>
        <p:txBody>
          <a:bodyPr wrap="square" tIns="0" rtlCol="0">
            <a:normAutofit/>
          </a:bodyPr>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测量身高前，受试者应避免进行剧烈体育活动和体力劳动。</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16" name="圆角矩形 15"/>
          <p:cNvSpPr/>
          <p:nvPr>
            <p:custDataLst>
              <p:tags r:id="rId4"/>
            </p:custDataLst>
          </p:nvPr>
        </p:nvSpPr>
        <p:spPr>
          <a:xfrm rot="21439215">
            <a:off x="2951480" y="5452745"/>
            <a:ext cx="656590" cy="64262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5</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9" name="直接箭头连接符 18"/>
          <p:cNvCxnSpPr/>
          <p:nvPr>
            <p:custDataLst>
              <p:tags r:id="rId5"/>
            </p:custDataLst>
          </p:nvPr>
        </p:nvCxnSpPr>
        <p:spPr>
          <a:xfrm>
            <a:off x="3790950" y="57880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6"/>
            </p:custDataLst>
          </p:nvPr>
        </p:nvSpPr>
        <p:spPr>
          <a:xfrm>
            <a:off x="5014595" y="4839970"/>
            <a:ext cx="5923915" cy="339725"/>
          </a:xfrm>
          <a:prstGeom prst="rect">
            <a:avLst/>
          </a:prstGeom>
          <a:noFill/>
        </p:spPr>
        <p:txBody>
          <a:bodyPr wrap="square" tIns="0" rtlCol="0">
            <a:normAutofit/>
          </a:bodyPr>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读数完毕，立即将水平压板轻轻推向安全高度，以防碰坏。</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28" name="圆角矩形 27"/>
          <p:cNvSpPr/>
          <p:nvPr>
            <p:custDataLst>
              <p:tags r:id="rId7"/>
            </p:custDataLst>
          </p:nvPr>
        </p:nvSpPr>
        <p:spPr>
          <a:xfrm rot="21439215">
            <a:off x="3141345" y="4643120"/>
            <a:ext cx="656590" cy="64262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4</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0" name="直接箭头连接符 29"/>
          <p:cNvCxnSpPr/>
          <p:nvPr>
            <p:custDataLst>
              <p:tags r:id="rId8"/>
            </p:custDataLst>
          </p:nvPr>
        </p:nvCxnSpPr>
        <p:spPr>
          <a:xfrm>
            <a:off x="3961130" y="492950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圆角矩形 31"/>
          <p:cNvSpPr/>
          <p:nvPr>
            <p:custDataLst>
              <p:tags r:id="rId9"/>
            </p:custDataLst>
          </p:nvPr>
        </p:nvSpPr>
        <p:spPr>
          <a:xfrm rot="21439215">
            <a:off x="2842895" y="3841750"/>
            <a:ext cx="656590" cy="64262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4" name="直接箭头连接符 33"/>
          <p:cNvCxnSpPr/>
          <p:nvPr>
            <p:custDataLst>
              <p:tags r:id="rId10"/>
            </p:custDataLst>
          </p:nvPr>
        </p:nvCxnSpPr>
        <p:spPr>
          <a:xfrm>
            <a:off x="3656330" y="404241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1"/>
            </p:custDataLst>
          </p:nvPr>
        </p:nvSpPr>
        <p:spPr>
          <a:xfrm>
            <a:off x="4716145" y="3941445"/>
            <a:ext cx="605091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水平压板与头部接触时，松紧要适度，头发蓬松者要压实，头顶的发辫、发结要放开，饰物要取下。</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12"/>
            </p:custDataLst>
          </p:nvPr>
        </p:nvSpPr>
        <p:spPr>
          <a:xfrm rot="21116664">
            <a:off x="2564765" y="3037840"/>
            <a:ext cx="656590" cy="64262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8" name="直接箭头连接符 37"/>
          <p:cNvCxnSpPr/>
          <p:nvPr>
            <p:custDataLst>
              <p:tags r:id="rId13"/>
            </p:custDataLst>
          </p:nvPr>
        </p:nvCxnSpPr>
        <p:spPr>
          <a:xfrm>
            <a:off x="3359150" y="318960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4"/>
            </p:custDataLst>
          </p:nvPr>
        </p:nvSpPr>
        <p:spPr>
          <a:xfrm>
            <a:off x="4419600" y="3088005"/>
            <a:ext cx="641540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严格掌握“三点靠立柱”“两点呈水平”的测量姿势要求，测试人员读数时两眼一定与压板等高，两眼高于压板时要下蹲，低于压板时应垫高。</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1" name="圆角矩形 40"/>
          <p:cNvSpPr/>
          <p:nvPr>
            <p:custDataLst>
              <p:tags r:id="rId15"/>
            </p:custDataLst>
          </p:nvPr>
        </p:nvSpPr>
        <p:spPr>
          <a:xfrm rot="21116664">
            <a:off x="2651760" y="2204720"/>
            <a:ext cx="656590" cy="64262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箭头连接符 41"/>
          <p:cNvCxnSpPr/>
          <p:nvPr>
            <p:custDataLst>
              <p:tags r:id="rId16"/>
            </p:custDataLst>
          </p:nvPr>
        </p:nvCxnSpPr>
        <p:spPr>
          <a:xfrm>
            <a:off x="3439795" y="233680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7"/>
            </p:custDataLst>
          </p:nvPr>
        </p:nvSpPr>
        <p:spPr>
          <a:xfrm>
            <a:off x="4499610" y="2235200"/>
            <a:ext cx="5937250" cy="339725"/>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身高计应选择平坦靠墙的地方放置，立柱的刻度尺应面向光源。</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8"/>
            </p:custDataLst>
          </p:nvPr>
        </p:nvSpPr>
        <p:spPr>
          <a:xfrm>
            <a:off x="1355090" y="3889375"/>
            <a:ext cx="586740" cy="113728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圆角矩形 45"/>
          <p:cNvSpPr/>
          <p:nvPr>
            <p:custDataLst>
              <p:tags r:id="rId19"/>
            </p:custDataLst>
          </p:nvPr>
        </p:nvSpPr>
        <p:spPr>
          <a:xfrm>
            <a:off x="1361440" y="4943475"/>
            <a:ext cx="256540" cy="12890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7" name="圆角矩形 46"/>
          <p:cNvSpPr/>
          <p:nvPr>
            <p:custDataLst>
              <p:tags r:id="rId20"/>
            </p:custDataLst>
          </p:nvPr>
        </p:nvSpPr>
        <p:spPr>
          <a:xfrm rot="20318279">
            <a:off x="1741170" y="4922520"/>
            <a:ext cx="256540" cy="387350"/>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21"/>
            </p:custDataLst>
          </p:nvPr>
        </p:nvSpPr>
        <p:spPr>
          <a:xfrm>
            <a:off x="1783715" y="5162550"/>
            <a:ext cx="263525" cy="105981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2"/>
            </p:custDataLst>
          </p:nvPr>
        </p:nvSpPr>
        <p:spPr>
          <a:xfrm rot="3224468">
            <a:off x="1945005" y="315468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3"/>
            </p:custDataLst>
          </p:nvPr>
        </p:nvSpPr>
        <p:spPr>
          <a:xfrm rot="3531662">
            <a:off x="2189480" y="329057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椭圆 50"/>
          <p:cNvSpPr/>
          <p:nvPr>
            <p:custDataLst>
              <p:tags r:id="rId24"/>
            </p:custDataLst>
          </p:nvPr>
        </p:nvSpPr>
        <p:spPr>
          <a:xfrm>
            <a:off x="1356995" y="3202305"/>
            <a:ext cx="657860" cy="657860"/>
          </a:xfrm>
          <a:prstGeom prst="ellipse">
            <a:avLst/>
          </a:prstGeom>
          <a:solidFill>
            <a:srgbClr val="FF85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02665" y="1739265"/>
            <a:ext cx="7527290" cy="4215765"/>
          </a:xfrm>
          <a:prstGeom prst="rect">
            <a:avLst/>
          </a:prstGeom>
          <a:noFill/>
          <a:ln w="9525">
            <a:noFill/>
          </a:ln>
        </p:spPr>
        <p:txBody>
          <a:bodyPr wrap="square" anchor="t">
            <a:spAutoFit/>
          </a:bodyPr>
          <a:p>
            <a:pPr indent="0" algn="just" fontAlgn="auto">
              <a:lnSpc>
                <a:spcPct val="15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（二）体重</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测试学生的体重，与身高测试相配合，评定学生的身体匀称度，评价学生生长发育的水平及营养状况。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杠杆秤或电子体重计。使用前需检验其准确度和灵敏度。准确度要求误差不超过0.1%，即每百千克误差小于0.1 千克。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5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测试时，应将测量秤放在平坦地面上，调整0 点至刻度尺水平位。受试者赤足，男性受试者身着短裤；女性受试者身着短裤、短袖衫，站在秤台中央。测试人员放置适当砝码并移动游标至刻度尺平衡。读数以千克为单位，精确到小数点后一位。记录员复诵后将读数记录。测试误差不超过0.1 千克。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rot="5400000">
            <a:off x="7619365" y="2635885"/>
            <a:ext cx="4646930" cy="2423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标题 1"/>
          <p:cNvSpPr txBox="1"/>
          <p:nvPr>
            <p:custDataLst>
              <p:tags r:id="rId2"/>
            </p:custDataLst>
          </p:nvPr>
        </p:nvSpPr>
        <p:spPr>
          <a:xfrm>
            <a:off x="2841988" y="12044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gn="ctr">
              <a:lnSpc>
                <a:spcPct val="120000"/>
              </a:lnSpc>
            </a:pPr>
            <a:r>
              <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 注意事项</a:t>
            </a:r>
            <a:endPar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圆角矩形 31"/>
          <p:cNvSpPr/>
          <p:nvPr>
            <p:custDataLst>
              <p:tags r:id="rId3"/>
            </p:custDataLst>
          </p:nvPr>
        </p:nvSpPr>
        <p:spPr>
          <a:xfrm rot="21439215">
            <a:off x="3029585" y="4397375"/>
            <a:ext cx="803910" cy="82042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4" name="直接箭头连接符 33"/>
          <p:cNvCxnSpPr/>
          <p:nvPr>
            <p:custDataLst>
              <p:tags r:id="rId4"/>
            </p:custDataLst>
          </p:nvPr>
        </p:nvCxnSpPr>
        <p:spPr>
          <a:xfrm>
            <a:off x="3839210" y="460121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5"/>
            </p:custDataLst>
          </p:nvPr>
        </p:nvSpPr>
        <p:spPr>
          <a:xfrm>
            <a:off x="4899025" y="4500245"/>
            <a:ext cx="605091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每次使用杠杆秤时均需校正。测试人员每次读数前都应校对砝码标重以避免差错。</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6"/>
            </p:custDataLst>
          </p:nvPr>
        </p:nvSpPr>
        <p:spPr>
          <a:xfrm rot="21116664">
            <a:off x="2759710" y="3453765"/>
            <a:ext cx="803910" cy="82042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8" name="直接箭头连接符 37"/>
          <p:cNvCxnSpPr/>
          <p:nvPr>
            <p:custDataLst>
              <p:tags r:id="rId7"/>
            </p:custDataLst>
          </p:nvPr>
        </p:nvCxnSpPr>
        <p:spPr>
          <a:xfrm>
            <a:off x="3542030" y="36163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8"/>
            </p:custDataLst>
          </p:nvPr>
        </p:nvSpPr>
        <p:spPr>
          <a:xfrm>
            <a:off x="4602480" y="3514725"/>
            <a:ext cx="641540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受试者站在秤台中央，上下杠杆秤动作要轻。</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1" name="圆角矩形 40"/>
          <p:cNvSpPr/>
          <p:nvPr>
            <p:custDataLst>
              <p:tags r:id="rId9"/>
            </p:custDataLst>
          </p:nvPr>
        </p:nvSpPr>
        <p:spPr>
          <a:xfrm rot="21116664">
            <a:off x="2846705" y="2488565"/>
            <a:ext cx="803910" cy="82042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箭头连接符 41"/>
          <p:cNvCxnSpPr/>
          <p:nvPr>
            <p:custDataLst>
              <p:tags r:id="rId10"/>
            </p:custDataLst>
          </p:nvPr>
        </p:nvCxnSpPr>
        <p:spPr>
          <a:xfrm>
            <a:off x="3622675" y="263144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1"/>
            </p:custDataLst>
          </p:nvPr>
        </p:nvSpPr>
        <p:spPr>
          <a:xfrm>
            <a:off x="4682490" y="2529840"/>
            <a:ext cx="5937250" cy="339725"/>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测量体重前受试者不得进行剧烈体育活动或体力劳动。</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2"/>
            </p:custDataLst>
          </p:nvPr>
        </p:nvSpPr>
        <p:spPr>
          <a:xfrm>
            <a:off x="1537970" y="3574415"/>
            <a:ext cx="586740" cy="113728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圆角矩形 45"/>
          <p:cNvSpPr/>
          <p:nvPr>
            <p:custDataLst>
              <p:tags r:id="rId13"/>
            </p:custDataLst>
          </p:nvPr>
        </p:nvSpPr>
        <p:spPr>
          <a:xfrm>
            <a:off x="1544320" y="4628515"/>
            <a:ext cx="256540" cy="12890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7" name="圆角矩形 46"/>
          <p:cNvSpPr/>
          <p:nvPr>
            <p:custDataLst>
              <p:tags r:id="rId14"/>
            </p:custDataLst>
          </p:nvPr>
        </p:nvSpPr>
        <p:spPr>
          <a:xfrm rot="20318279">
            <a:off x="1924050" y="4607560"/>
            <a:ext cx="256540" cy="387350"/>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5"/>
            </p:custDataLst>
          </p:nvPr>
        </p:nvSpPr>
        <p:spPr>
          <a:xfrm>
            <a:off x="1966595" y="4847590"/>
            <a:ext cx="263525" cy="105981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16"/>
            </p:custDataLst>
          </p:nvPr>
        </p:nvSpPr>
        <p:spPr>
          <a:xfrm rot="3224468">
            <a:off x="2127885" y="283972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17"/>
            </p:custDataLst>
          </p:nvPr>
        </p:nvSpPr>
        <p:spPr>
          <a:xfrm rot="3531662">
            <a:off x="2372360" y="297561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椭圆 50"/>
          <p:cNvSpPr/>
          <p:nvPr>
            <p:custDataLst>
              <p:tags r:id="rId18"/>
            </p:custDataLst>
          </p:nvPr>
        </p:nvSpPr>
        <p:spPr>
          <a:xfrm>
            <a:off x="1539875" y="2887345"/>
            <a:ext cx="657860" cy="657860"/>
          </a:xfrm>
          <a:prstGeom prst="ellipse">
            <a:avLst/>
          </a:prstGeom>
          <a:solidFill>
            <a:srgbClr val="FF85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162050"/>
            <a:ext cx="10080000" cy="2909570"/>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（三）肺活量</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测试学生的肺通气功能。</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电子肺活量计。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使用干燥的一次性口嘴，被测试者进行一两次较平日深一些的呼吸动作后，更深的吸一口气，向口嘴处慢慢呼出为止。每位受试者测三次，每次间隔 15 秒，记录三次数值，选取最大值作为测试结果。以毫升为单位，不保留小数。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200"/>
              </a:spcBef>
              <a:buFont typeface="Wingdings" panose="05000000000000000000" pitchFamily="2" charset="2"/>
              <a:buNone/>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1269" name="图片 9" descr="肺活量.png"/>
          <p:cNvPicPr>
            <a:picLocks noChangeAspect="1"/>
          </p:cNvPicPr>
          <p:nvPr/>
        </p:nvPicPr>
        <p:blipFill>
          <a:blip r:embed="rId2"/>
          <a:stretch>
            <a:fillRect/>
          </a:stretch>
        </p:blipFill>
        <p:spPr>
          <a:xfrm>
            <a:off x="7085330" y="3278505"/>
            <a:ext cx="3347085" cy="33470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Title 1"/>
          <p:cNvSpPr>
            <a:spLocks noGrp="1"/>
          </p:cNvSpPr>
          <p:nvPr>
            <p:custDataLst>
              <p:tags r:id="rId1"/>
            </p:custDataLst>
          </p:nvPr>
        </p:nvSpPr>
        <p:spPr>
          <a:xfrm>
            <a:off x="3714115" y="1161415"/>
            <a:ext cx="4763135" cy="535305"/>
          </a:xfrm>
          <a:prstGeom prst="rect">
            <a:avLst/>
          </a:prstGeom>
        </p:spPr>
        <p:txBody>
          <a:bodyPr vert="horz" lIns="90000" tIns="46800" rIns="90000" bIns="46800" rtlCol="0" anchor="b" anchorCtr="0">
            <a:normAutofit/>
          </a:bodyPr>
          <a:lstStyle>
            <a:lvl1pPr algn="l" defTabSz="914400" rtl="0" eaLnBrk="1" fontAlgn="auto" latinLnBrk="0" hangingPunct="1">
              <a:lnSpc>
                <a:spcPct val="120000"/>
              </a:lnSpc>
              <a:spcBef>
                <a:spcPct val="0"/>
              </a:spcBef>
              <a:buNone/>
              <a:defRPr sz="2400" b="1" u="none" strike="noStrike" kern="1200" cap="none" spc="200" normalizeH="0">
                <a:solidFill>
                  <a:srgbClr val="000000">
                    <a:lumMod val="75000"/>
                    <a:lumOff val="25000"/>
                  </a:srgbClr>
                </a:solidFill>
                <a:uFillTx/>
                <a:latin typeface="微软雅黑" panose="020B0503020204020204" charset="-122"/>
                <a:ea typeface="微软雅黑" panose="020B0503020204020204" charset="-122"/>
                <a:cs typeface="+mn-ea"/>
              </a:defRPr>
            </a:lvl1pPr>
          </a:lstStyle>
          <a:p>
            <a:pPr lvl="0" algn="ctr"/>
            <a:r>
              <a:rPr lang="en-US" altLang="zh-CN" sz="1800" b="1" spc="150" dirty="0">
                <a:solidFill>
                  <a:schemeClr val="tx1">
                    <a:lumMod val="75000"/>
                    <a:lumOff val="25000"/>
                  </a:schemeClr>
                </a:solidFill>
                <a:cs typeface="微软雅黑" panose="020B0503020204020204" charset="-122"/>
              </a:rPr>
              <a:t>4.</a:t>
            </a:r>
            <a:r>
              <a:rPr lang="zh-CN" altLang="en-US" sz="1800" b="1" spc="150" dirty="0">
                <a:solidFill>
                  <a:schemeClr val="tx1">
                    <a:lumMod val="75000"/>
                    <a:lumOff val="25000"/>
                  </a:schemeClr>
                </a:solidFill>
                <a:cs typeface="微软雅黑" panose="020B0503020204020204" charset="-122"/>
              </a:rPr>
              <a:t>注意事项</a:t>
            </a:r>
            <a:endParaRPr lang="zh-CN" altLang="en-US" sz="1800" b="1" spc="150" dirty="0">
              <a:solidFill>
                <a:schemeClr val="tx1">
                  <a:lumMod val="75000"/>
                  <a:lumOff val="25000"/>
                </a:schemeClr>
              </a:solidFill>
              <a:cs typeface="微软雅黑" panose="020B0503020204020204" charset="-122"/>
            </a:endParaRPr>
          </a:p>
        </p:txBody>
      </p:sp>
      <p:sp>
        <p:nvSpPr>
          <p:cNvPr id="16" name="Shape 90"/>
          <p:cNvSpPr/>
          <p:nvPr>
            <p:custDataLst>
              <p:tags r:id="rId2"/>
            </p:custDataLst>
          </p:nvPr>
        </p:nvSpPr>
        <p:spPr>
          <a:xfrm>
            <a:off x="6092923" y="3109674"/>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7" name="Shape 93"/>
          <p:cNvSpPr/>
          <p:nvPr>
            <p:custDataLst>
              <p:tags r:id="rId3"/>
            </p:custDataLst>
          </p:nvPr>
        </p:nvSpPr>
        <p:spPr>
          <a:xfrm>
            <a:off x="5393681" y="3807192"/>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8" name="Shape 96"/>
          <p:cNvSpPr/>
          <p:nvPr>
            <p:custDataLst>
              <p:tags r:id="rId4"/>
            </p:custDataLst>
          </p:nvPr>
        </p:nvSpPr>
        <p:spPr>
          <a:xfrm>
            <a:off x="6092923" y="3807192"/>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7" name="Shape 75"/>
          <p:cNvSpPr/>
          <p:nvPr>
            <p:custDataLst>
              <p:tags r:id="rId5"/>
            </p:custDataLst>
          </p:nvPr>
        </p:nvSpPr>
        <p:spPr>
          <a:xfrm>
            <a:off x="1669415" y="2298065"/>
            <a:ext cx="4239260" cy="1379220"/>
          </a:xfrm>
          <a:prstGeom prst="rect">
            <a:avLst/>
          </a:prstGeom>
          <a:noFill/>
          <a:ln w="25400" cap="flat">
            <a:solidFill>
              <a:srgbClr val="FF9300"/>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r>
              <a:rPr lang="en-US" sz="3200">
                <a:solidFill>
                  <a:srgbClr val="FFFFFF"/>
                </a:solidFill>
                <a:latin typeface="微软雅黑" panose="020B0503020204020204" charset="-122"/>
                <a:ea typeface="微软雅黑" panose="020B0503020204020204" charset="-122"/>
                <a:sym typeface="Helvetica Light"/>
              </a:rPr>
              <a:t>ss</a:t>
            </a:r>
            <a:endParaRPr lang="en-US" sz="3200">
              <a:solidFill>
                <a:srgbClr val="FFFFFF"/>
              </a:solidFill>
              <a:latin typeface="微软雅黑" panose="020B0503020204020204" charset="-122"/>
              <a:ea typeface="微软雅黑" panose="020B0503020204020204" charset="-122"/>
              <a:sym typeface="Helvetica Light"/>
            </a:endParaRPr>
          </a:p>
        </p:txBody>
      </p:sp>
      <p:sp>
        <p:nvSpPr>
          <p:cNvPr id="8" name="Shape 76"/>
          <p:cNvSpPr/>
          <p:nvPr>
            <p:custDataLst>
              <p:tags r:id="rId6"/>
            </p:custDataLst>
          </p:nvPr>
        </p:nvSpPr>
        <p:spPr>
          <a:xfrm>
            <a:off x="1669415" y="2298065"/>
            <a:ext cx="838200" cy="1379220"/>
          </a:xfrm>
          <a:prstGeom prst="rect">
            <a:avLst/>
          </a:prstGeom>
          <a:solidFill>
            <a:srgbClr val="FF9300"/>
          </a:solidFill>
          <a:ln w="12700" cap="flat">
            <a:solidFill>
              <a:srgbClr val="FFC000"/>
            </a:solid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9" name="Shape 99"/>
          <p:cNvSpPr/>
          <p:nvPr>
            <p:custDataLst>
              <p:tags r:id="rId7"/>
            </p:custDataLst>
          </p:nvPr>
        </p:nvSpPr>
        <p:spPr>
          <a:xfrm>
            <a:off x="1911961" y="2832600"/>
            <a:ext cx="352773" cy="31008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1000"/>
              </a:spcBef>
              <a:defRPr sz="2000">
                <a:solidFill>
                  <a:srgbClr val="53585F"/>
                </a:solidFill>
                <a:latin typeface="Aller Light"/>
                <a:ea typeface="Aller Light"/>
                <a:cs typeface="Aller Light"/>
                <a:sym typeface="Aller Light"/>
              </a:defRPr>
            </a:pPr>
            <a:endParaRPr sz="2000">
              <a:solidFill>
                <a:srgbClr val="53585F"/>
              </a:solidFill>
              <a:latin typeface="微软雅黑" panose="020B0503020204020204" charset="-122"/>
              <a:ea typeface="微软雅黑" panose="020B0503020204020204" charset="-122"/>
              <a:sym typeface="Aller Light"/>
            </a:endParaRPr>
          </a:p>
        </p:txBody>
      </p:sp>
      <p:sp>
        <p:nvSpPr>
          <p:cNvPr id="11" name="Shape 81"/>
          <p:cNvSpPr/>
          <p:nvPr>
            <p:custDataLst>
              <p:tags r:id="rId8"/>
            </p:custDataLst>
          </p:nvPr>
        </p:nvSpPr>
        <p:spPr>
          <a:xfrm flipH="1">
            <a:off x="6269355" y="2298065"/>
            <a:ext cx="4253230" cy="1379220"/>
          </a:xfrm>
          <a:prstGeom prst="rect">
            <a:avLst/>
          </a:prstGeom>
          <a:noFill/>
          <a:ln w="25400" cap="flat">
            <a:solidFill>
              <a:srgbClr val="4472C4"/>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2" name="Shape 82"/>
          <p:cNvSpPr/>
          <p:nvPr>
            <p:custDataLst>
              <p:tags r:id="rId9"/>
            </p:custDataLst>
          </p:nvPr>
        </p:nvSpPr>
        <p:spPr>
          <a:xfrm flipH="1">
            <a:off x="9684385" y="2298065"/>
            <a:ext cx="838200" cy="1379220"/>
          </a:xfrm>
          <a:prstGeom prst="rect">
            <a:avLst/>
          </a:pr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6" name="Shape 152"/>
          <p:cNvSpPr/>
          <p:nvPr>
            <p:custDataLst>
              <p:tags r:id="rId10"/>
            </p:custDataLst>
          </p:nvPr>
        </p:nvSpPr>
        <p:spPr>
          <a:xfrm rot="10800000" flipH="1">
            <a:off x="9927270" y="2935557"/>
            <a:ext cx="352772" cy="31008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a:miter lim="400000"/>
          </a:ln>
        </p:spPr>
        <p:txBody>
          <a:bodyPr lIns="0" tIns="0" rIns="0" bIns="0"/>
          <a:lstStyle/>
          <a:p>
            <a:pPr>
              <a:spcBef>
                <a:spcPts val="1000"/>
              </a:spcBef>
              <a:defRPr sz="2000">
                <a:solidFill>
                  <a:srgbClr val="53585F"/>
                </a:solidFill>
                <a:latin typeface="Aller Light"/>
                <a:ea typeface="Aller Light"/>
                <a:cs typeface="Aller Light"/>
                <a:sym typeface="Aller Light"/>
              </a:defRPr>
            </a:pPr>
            <a:endParaRPr sz="2000">
              <a:solidFill>
                <a:srgbClr val="53585F"/>
              </a:solidFill>
              <a:latin typeface="微软雅黑" panose="020B0503020204020204" charset="-122"/>
              <a:ea typeface="微软雅黑" panose="020B0503020204020204" charset="-122"/>
              <a:sym typeface="Aller Light"/>
            </a:endParaRPr>
          </a:p>
        </p:txBody>
      </p:sp>
      <p:sp>
        <p:nvSpPr>
          <p:cNvPr id="9" name="Shape 78"/>
          <p:cNvSpPr/>
          <p:nvPr>
            <p:custDataLst>
              <p:tags r:id="rId11"/>
            </p:custDataLst>
          </p:nvPr>
        </p:nvSpPr>
        <p:spPr>
          <a:xfrm>
            <a:off x="1669415" y="3937000"/>
            <a:ext cx="4239260" cy="1379220"/>
          </a:xfrm>
          <a:prstGeom prst="rect">
            <a:avLst/>
          </a:prstGeom>
          <a:noFill/>
          <a:ln w="25400" cap="flat">
            <a:solidFill>
              <a:srgbClr val="4472C4"/>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0" name="Shape 79"/>
          <p:cNvSpPr/>
          <p:nvPr>
            <p:custDataLst>
              <p:tags r:id="rId12"/>
            </p:custDataLst>
          </p:nvPr>
        </p:nvSpPr>
        <p:spPr>
          <a:xfrm>
            <a:off x="1669415" y="3937000"/>
            <a:ext cx="838200" cy="1379220"/>
          </a:xfrm>
          <a:prstGeom prst="rect">
            <a:avLst/>
          </a:pr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7" name="Shape 153"/>
          <p:cNvSpPr/>
          <p:nvPr>
            <p:custDataLst>
              <p:tags r:id="rId13"/>
            </p:custDataLst>
          </p:nvPr>
        </p:nvSpPr>
        <p:spPr>
          <a:xfrm>
            <a:off x="1964946" y="4471703"/>
            <a:ext cx="246803" cy="31008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38100" tIns="38100" rIns="38100" bIns="38100" anchor="ctr"/>
          <a:lstStyle/>
          <a:p>
            <a:pPr defTabSz="456565">
              <a:defRPr sz="1200">
                <a:solidFill>
                  <a:srgbClr val="000000"/>
                </a:solidFill>
                <a:latin typeface="Helvetica"/>
                <a:ea typeface="Helvetica"/>
                <a:cs typeface="Helvetica"/>
                <a:sym typeface="Helvetica"/>
              </a:defRPr>
            </a:pPr>
            <a:endParaRPr sz="1200">
              <a:solidFill>
                <a:srgbClr val="000000"/>
              </a:solidFill>
              <a:latin typeface="微软雅黑" panose="020B0503020204020204" charset="-122"/>
              <a:ea typeface="微软雅黑" panose="020B0503020204020204" charset="-122"/>
              <a:cs typeface="Helvetica"/>
              <a:sym typeface="Helvetica"/>
            </a:endParaRPr>
          </a:p>
        </p:txBody>
      </p:sp>
      <p:sp>
        <p:nvSpPr>
          <p:cNvPr id="13" name="Shape 84"/>
          <p:cNvSpPr/>
          <p:nvPr>
            <p:custDataLst>
              <p:tags r:id="rId14"/>
            </p:custDataLst>
          </p:nvPr>
        </p:nvSpPr>
        <p:spPr>
          <a:xfrm flipH="1">
            <a:off x="6269355" y="3937000"/>
            <a:ext cx="4253230" cy="1379220"/>
          </a:xfrm>
          <a:prstGeom prst="rect">
            <a:avLst/>
          </a:prstGeom>
          <a:noFill/>
          <a:ln w="25400" cap="flat">
            <a:solidFill>
              <a:srgbClr val="4472C4"/>
            </a:solidFill>
            <a:prstDash val="solid"/>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14" name="Shape 85"/>
          <p:cNvSpPr/>
          <p:nvPr>
            <p:custDataLst>
              <p:tags r:id="rId15"/>
            </p:custDataLst>
          </p:nvPr>
        </p:nvSpPr>
        <p:spPr>
          <a:xfrm flipH="1">
            <a:off x="9684385" y="3937000"/>
            <a:ext cx="838200" cy="1379220"/>
          </a:xfrm>
          <a:prstGeom prst="rect">
            <a:avLst/>
          </a:prstGeom>
          <a:solidFill>
            <a:srgbClr val="4472C4"/>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38" name="Shape 154"/>
          <p:cNvSpPr/>
          <p:nvPr>
            <p:custDataLst>
              <p:tags r:id="rId16"/>
            </p:custDataLst>
          </p:nvPr>
        </p:nvSpPr>
        <p:spPr>
          <a:xfrm>
            <a:off x="9927692" y="4439046"/>
            <a:ext cx="351928" cy="3753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miter lim="400000"/>
          </a:ln>
        </p:spPr>
        <p:txBody>
          <a:bodyPr lIns="38100" tIns="38100" rIns="38100" bIns="38100" anchor="ctr"/>
          <a:lstStyle/>
          <a:p>
            <a:pPr defTabSz="456565">
              <a:defRPr sz="1200">
                <a:solidFill>
                  <a:srgbClr val="000000"/>
                </a:solidFill>
                <a:latin typeface="Helvetica"/>
                <a:ea typeface="Helvetica"/>
                <a:cs typeface="Helvetica"/>
                <a:sym typeface="Helvetica"/>
              </a:defRPr>
            </a:pPr>
            <a:endParaRPr sz="1200">
              <a:solidFill>
                <a:srgbClr val="000000"/>
              </a:solidFill>
              <a:latin typeface="微软雅黑" panose="020B0503020204020204" charset="-122"/>
              <a:ea typeface="微软雅黑" panose="020B0503020204020204" charset="-122"/>
              <a:cs typeface="Helvetica"/>
              <a:sym typeface="Helvetica"/>
            </a:endParaRPr>
          </a:p>
        </p:txBody>
      </p:sp>
      <p:sp>
        <p:nvSpPr>
          <p:cNvPr id="48" name="TextBox 47"/>
          <p:cNvSpPr txBox="1"/>
          <p:nvPr>
            <p:custDataLst>
              <p:tags r:id="rId17"/>
            </p:custDataLst>
          </p:nvPr>
        </p:nvSpPr>
        <p:spPr>
          <a:xfrm>
            <a:off x="6096837" y="3227601"/>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2</a:t>
            </a:r>
            <a:endParaRPr lang="en-US" altLang="zh-CN" sz="2400" dirty="0">
              <a:solidFill>
                <a:prstClr val="white"/>
              </a:solidFill>
              <a:latin typeface="Arial" panose="020B0604020202020204" pitchFamily="34" charset="0"/>
              <a:ea typeface="微软雅黑" panose="020B0503020204020204" charset="-122"/>
            </a:endParaRPr>
          </a:p>
        </p:txBody>
      </p:sp>
      <p:sp>
        <p:nvSpPr>
          <p:cNvPr id="49" name="TextBox 48"/>
          <p:cNvSpPr txBox="1"/>
          <p:nvPr>
            <p:custDataLst>
              <p:tags r:id="rId18"/>
            </p:custDataLst>
          </p:nvPr>
        </p:nvSpPr>
        <p:spPr>
          <a:xfrm>
            <a:off x="5397595" y="3925119"/>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3</a:t>
            </a:r>
            <a:endParaRPr lang="en-US" altLang="zh-CN" sz="2400" dirty="0">
              <a:solidFill>
                <a:prstClr val="white"/>
              </a:solidFill>
              <a:latin typeface="Arial" panose="020B0604020202020204" pitchFamily="34" charset="0"/>
              <a:ea typeface="微软雅黑" panose="020B0503020204020204" charset="-122"/>
            </a:endParaRPr>
          </a:p>
        </p:txBody>
      </p:sp>
      <p:sp>
        <p:nvSpPr>
          <p:cNvPr id="50" name="TextBox 49"/>
          <p:cNvSpPr txBox="1"/>
          <p:nvPr>
            <p:custDataLst>
              <p:tags r:id="rId19"/>
            </p:custDataLst>
          </p:nvPr>
        </p:nvSpPr>
        <p:spPr>
          <a:xfrm>
            <a:off x="6096837" y="3925119"/>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4</a:t>
            </a:r>
            <a:endParaRPr lang="en-US" altLang="zh-CN" sz="2400" dirty="0">
              <a:solidFill>
                <a:prstClr val="white"/>
              </a:solidFill>
              <a:latin typeface="Arial" panose="020B0604020202020204" pitchFamily="34" charset="0"/>
              <a:ea typeface="微软雅黑" panose="020B0503020204020204" charset="-122"/>
            </a:endParaRPr>
          </a:p>
        </p:txBody>
      </p:sp>
      <p:sp>
        <p:nvSpPr>
          <p:cNvPr id="15" name="Shape 87"/>
          <p:cNvSpPr/>
          <p:nvPr>
            <p:custDataLst>
              <p:tags r:id="rId20"/>
            </p:custDataLst>
          </p:nvPr>
        </p:nvSpPr>
        <p:spPr>
          <a:xfrm>
            <a:off x="5393681" y="3109674"/>
            <a:ext cx="697518" cy="69751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9300"/>
          </a:solidFill>
          <a:ln w="12700" cap="flat">
            <a:noFill/>
            <a:miter lim="400000"/>
          </a:ln>
          <a:effectLst/>
        </p:spPr>
        <p:txBody>
          <a:bodyPr wrap="square" lIns="50800" tIns="50800" rIns="50800" bIns="50800" numCol="1" anchor="ctr">
            <a:noAutofit/>
          </a:bodyPr>
          <a:lstStyle/>
          <a:p>
            <a:pPr>
              <a:defRPr sz="3200">
                <a:solidFill>
                  <a:srgbClr val="FFFFFF"/>
                </a:solidFill>
                <a:latin typeface="Arial" panose="020B0604020202020204" pitchFamily="34" charset="0"/>
                <a:ea typeface="微软雅黑" panose="020B0503020204020204" charset="-122"/>
                <a:cs typeface="+mn-ea"/>
                <a:sym typeface="Helvetica Light"/>
              </a:defRPr>
            </a:pPr>
            <a:endParaRPr sz="3200">
              <a:solidFill>
                <a:srgbClr val="FFFFFF"/>
              </a:solidFill>
              <a:latin typeface="微软雅黑" panose="020B0503020204020204" charset="-122"/>
              <a:ea typeface="微软雅黑" panose="020B0503020204020204" charset="-122"/>
              <a:sym typeface="Helvetica Light"/>
            </a:endParaRPr>
          </a:p>
        </p:txBody>
      </p:sp>
      <p:sp>
        <p:nvSpPr>
          <p:cNvPr id="47" name="TextBox 46"/>
          <p:cNvSpPr txBox="1"/>
          <p:nvPr>
            <p:custDataLst>
              <p:tags r:id="rId21"/>
            </p:custDataLst>
          </p:nvPr>
        </p:nvSpPr>
        <p:spPr>
          <a:xfrm>
            <a:off x="5397595" y="3228246"/>
            <a:ext cx="689690" cy="460375"/>
          </a:xfrm>
          <a:prstGeom prst="rect">
            <a:avLst/>
          </a:prstGeom>
          <a:noFill/>
        </p:spPr>
        <p:txBody>
          <a:bodyPr wrap="square" rtlCol="0">
            <a:spAutoFit/>
          </a:bodyPr>
          <a:lstStyle/>
          <a:p>
            <a:pPr algn="ctr"/>
            <a:r>
              <a:rPr lang="en-US" altLang="zh-CN" sz="2400" dirty="0">
                <a:solidFill>
                  <a:prstClr val="white"/>
                </a:solidFill>
                <a:latin typeface="Arial" panose="020B0604020202020204" pitchFamily="34" charset="0"/>
                <a:ea typeface="微软雅黑" panose="020B0503020204020204" charset="-122"/>
              </a:rPr>
              <a:t>1</a:t>
            </a:r>
            <a:endParaRPr lang="en-US" altLang="zh-CN" sz="2400" dirty="0">
              <a:solidFill>
                <a:prstClr val="white"/>
              </a:solidFill>
              <a:latin typeface="Arial" panose="020B0604020202020204" pitchFamily="34" charset="0"/>
              <a:ea typeface="微软雅黑" panose="020B0503020204020204" charset="-122"/>
            </a:endParaRPr>
          </a:p>
        </p:txBody>
      </p:sp>
      <p:sp>
        <p:nvSpPr>
          <p:cNvPr id="60" name="TextBox 16"/>
          <p:cNvSpPr txBox="1"/>
          <p:nvPr>
            <p:custDataLst>
              <p:tags r:id="rId22"/>
            </p:custDataLst>
          </p:nvPr>
        </p:nvSpPr>
        <p:spPr>
          <a:xfrm>
            <a:off x="2823629" y="2433576"/>
            <a:ext cx="2573846" cy="1118235"/>
          </a:xfrm>
          <a:prstGeom prst="rect">
            <a:avLst/>
          </a:prstGeom>
          <a:noFill/>
        </p:spPr>
        <p:txBody>
          <a:bodyPr wrap="square" lIns="0" tIns="0" rIns="0" bIns="0" rtlCol="0">
            <a:spAutoFit/>
          </a:bodyPr>
          <a:lstStyle/>
          <a:p>
            <a:pPr algn="just">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电子肺活量计的计量部位的通畅和干燥是仪器准确的关键，吹气筒的导管必须在上方，以免口水或杂物堵住气道。</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75" name="TextBox 16"/>
          <p:cNvSpPr txBox="1"/>
          <p:nvPr>
            <p:custDataLst>
              <p:tags r:id="rId23"/>
            </p:custDataLst>
          </p:nvPr>
        </p:nvSpPr>
        <p:spPr>
          <a:xfrm>
            <a:off x="2858554" y="4189709"/>
            <a:ext cx="2573846" cy="279400"/>
          </a:xfrm>
          <a:prstGeom prst="rect">
            <a:avLst/>
          </a:prstGeom>
          <a:noFill/>
        </p:spPr>
        <p:txBody>
          <a:bodyPr wrap="square" lIns="0" tIns="0" rIns="0" bIns="0" rtlCol="0">
            <a:spAutoFit/>
          </a:bodyPr>
          <a:lstStyle/>
          <a:p>
            <a:pPr>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导气管存放时不能弯折。</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81" name="TextBox 16"/>
          <p:cNvSpPr txBox="1"/>
          <p:nvPr>
            <p:custDataLst>
              <p:tags r:id="rId24"/>
            </p:custDataLst>
          </p:nvPr>
        </p:nvSpPr>
        <p:spPr>
          <a:xfrm>
            <a:off x="6966056" y="2433576"/>
            <a:ext cx="2573846" cy="1118235"/>
          </a:xfrm>
          <a:prstGeom prst="rect">
            <a:avLst/>
          </a:prstGeom>
          <a:noFill/>
        </p:spPr>
        <p:txBody>
          <a:bodyPr wrap="square" lIns="0" tIns="0" rIns="0" bIns="0" rtlCol="0">
            <a:spAutoFit/>
          </a:bodyPr>
          <a:lstStyle/>
          <a:p>
            <a:pPr algn="just">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每测试10 人及测试完毕后用干棉球及时清理和擦干气筒内部。严禁用水、酒精等任何液体冲洗气筒内部。</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87" name="TextBox 16"/>
          <p:cNvSpPr txBox="1"/>
          <p:nvPr>
            <p:custDataLst>
              <p:tags r:id="rId25"/>
            </p:custDataLst>
          </p:nvPr>
        </p:nvSpPr>
        <p:spPr>
          <a:xfrm>
            <a:off x="6986376" y="4226816"/>
            <a:ext cx="2573846" cy="279400"/>
          </a:xfrm>
          <a:prstGeom prst="rect">
            <a:avLst/>
          </a:prstGeom>
          <a:noFill/>
        </p:spPr>
        <p:txBody>
          <a:bodyPr wrap="square" lIns="0" tIns="0" rIns="0" bIns="0" rtlCol="0">
            <a:spAutoFit/>
          </a:bodyPr>
          <a:lstStyle/>
          <a:p>
            <a:pPr>
              <a:lnSpc>
                <a:spcPct val="130000"/>
              </a:lnSpc>
              <a:spcAft>
                <a:spcPts val="600"/>
              </a:spcAft>
            </a:pPr>
            <a:r>
              <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rPr>
              <a:t>定期校对仪器。</a:t>
            </a:r>
            <a:endParaRPr lang="zh-CN" altLang="en-US" sz="1400" spc="150" dirty="0">
              <a:solidFill>
                <a:srgbClr val="000000">
                  <a:lumMod val="75000"/>
                  <a:lumOff val="25000"/>
                </a:srgbClr>
              </a:solidFill>
              <a:latin typeface="Arial" panose="020B0604020202020204" pitchFamily="34" charset="0"/>
              <a:ea typeface="微软雅黑" panose="020B0503020204020204" charset="-122"/>
              <a:cs typeface="Open Sans Light" panose="020B0306030504020204" pitchFamily="34" charset="0"/>
            </a:endParaRPr>
          </a:p>
        </p:txBody>
      </p:sp>
      <p:sp>
        <p:nvSpPr>
          <p:cNvPr id="2" name="文本框 1"/>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74725" y="2111375"/>
            <a:ext cx="7675245" cy="320357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（四）台阶试验</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测试学生在定量负荷后心率变化情况，评价学生的心血管机能。</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电台阶或凳子、节拍器（或录音机及磁带）、秒表、台阶试验仪。</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男生用高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40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厘米的台阶（或凳子）；女生用高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35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厘米的台阶（或凳子）。测试前让受试者做轻度的准备活动，主要是活动下肢关节。上、下台阶的频率是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30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次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分，因而节拍器的节律为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120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次 </a:t>
            </a:r>
            <a:r>
              <a:rPr lang="en-US" altLang="zh-CN" sz="1600" dirty="0">
                <a:solidFill>
                  <a:srgbClr val="595959"/>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分（每上、下一次是四动）。受试者按节拍器的节律完成试验。</a:t>
            </a:r>
            <a:endParaRPr lang="zh-CN" altLang="en-US" sz="1600" dirty="0">
              <a:solidFill>
                <a:srgbClr val="595959"/>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spcAft>
                <a:spcPts val="0"/>
              </a:spcAft>
              <a:buFont typeface="Wingdings" panose="05000000000000000000" charset="0"/>
              <a:buChar char="l"/>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评定指数= 踏台上、下运动的持续时间（秒）×100/ 2×3 次测定脉搏的和</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0247" name="图片 10" descr="台阶实验.jpg"/>
          <p:cNvPicPr>
            <a:picLocks noChangeAspect="1"/>
          </p:cNvPicPr>
          <p:nvPr/>
        </p:nvPicPr>
        <p:blipFill>
          <a:blip r:embed="rId2"/>
          <a:stretch>
            <a:fillRect/>
          </a:stretch>
        </p:blipFill>
        <p:spPr>
          <a:xfrm>
            <a:off x="8889365" y="1845310"/>
            <a:ext cx="2309495" cy="4170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strVal val="#ppt_w+.3"/>
                                          </p:val>
                                        </p:tav>
                                        <p:tav tm="100000">
                                          <p:val>
                                            <p:strVal val="#ppt_w"/>
                                          </p:val>
                                        </p:tav>
                                      </p:tavLst>
                                    </p:anim>
                                    <p:anim calcmode="lin" valueType="num">
                                      <p:cBhvr>
                                        <p:cTn id="8" dur="1000" fill="hold"/>
                                        <p:tgtEl>
                                          <p:spTgt spid="5123"/>
                                        </p:tgtEl>
                                        <p:attrNameLst>
                                          <p:attrName>ppt_h</p:attrName>
                                        </p:attrNameLst>
                                      </p:cBhvr>
                                      <p:tavLst>
                                        <p:tav tm="0">
                                          <p:val>
                                            <p:strVal val="#ppt_h"/>
                                          </p:val>
                                        </p:tav>
                                        <p:tav tm="100000">
                                          <p:val>
                                            <p:strVal val="#ppt_h"/>
                                          </p:val>
                                        </p:tav>
                                      </p:tavLst>
                                    </p:anim>
                                    <p:animEffect transition="in" filter="fade">
                                      <p:cBhvr>
                                        <p:cTn id="9"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标题 1"/>
          <p:cNvSpPr txBox="1"/>
          <p:nvPr>
            <p:custDataLst>
              <p:tags r:id="rId2"/>
            </p:custDataLst>
          </p:nvPr>
        </p:nvSpPr>
        <p:spPr>
          <a:xfrm>
            <a:off x="2841988" y="12044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gn="ctr">
              <a:lnSpc>
                <a:spcPct val="120000"/>
              </a:lnSpc>
            </a:pPr>
            <a:r>
              <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 注意事项</a:t>
            </a:r>
            <a:endPar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标题 1"/>
          <p:cNvSpPr txBox="1"/>
          <p:nvPr>
            <p:custDataLst>
              <p:tags r:id="rId3"/>
            </p:custDataLst>
          </p:nvPr>
        </p:nvSpPr>
        <p:spPr>
          <a:xfrm>
            <a:off x="4843145" y="5652135"/>
            <a:ext cx="5923915" cy="51943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如果受试者不能完成3 分钟的负荷运动，以实际上、下台阶的持续时间进行计算，计算公式同上。</a:t>
            </a:r>
            <a:endPar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6" name="圆角矩形 15"/>
          <p:cNvSpPr/>
          <p:nvPr>
            <p:custDataLst>
              <p:tags r:id="rId4"/>
            </p:custDataLst>
          </p:nvPr>
        </p:nvSpPr>
        <p:spPr>
          <a:xfrm rot="21439215">
            <a:off x="2951480" y="5452745"/>
            <a:ext cx="656590" cy="64262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5</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19" name="直接箭头连接符 18"/>
          <p:cNvCxnSpPr/>
          <p:nvPr>
            <p:custDataLst>
              <p:tags r:id="rId5"/>
            </p:custDataLst>
          </p:nvPr>
        </p:nvCxnSpPr>
        <p:spPr>
          <a:xfrm>
            <a:off x="3790950" y="57880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6"/>
            </p:custDataLst>
          </p:nvPr>
        </p:nvSpPr>
        <p:spPr>
          <a:xfrm>
            <a:off x="5014595" y="4839970"/>
            <a:ext cx="5923915" cy="339725"/>
          </a:xfrm>
          <a:prstGeom prst="rect">
            <a:avLst/>
          </a:prstGeom>
          <a:noFill/>
        </p:spPr>
        <p:txBody>
          <a:bodyPr wrap="square" tIns="0" rtlCol="0">
            <a:normAutofit/>
          </a:bodyPr>
          <a:lstStyle>
            <a:defPPr>
              <a:defRPr lang="zh-CN"/>
            </a:defPPr>
            <a:lvl1pPr>
              <a:lnSpc>
                <a:spcPct val="130000"/>
              </a:lnSpc>
              <a:defRPr sz="1200"/>
            </a:lvl1pPr>
          </a:lstStyle>
          <a:p>
            <a:pPr algn="just">
              <a:lnSpc>
                <a:spcPct val="120000"/>
              </a:lnSpc>
            </a:pPr>
            <a:r>
              <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被测试者不可自己测量脉搏。</a:t>
            </a:r>
            <a:endPar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28" name="圆角矩形 27"/>
          <p:cNvSpPr/>
          <p:nvPr>
            <p:custDataLst>
              <p:tags r:id="rId7"/>
            </p:custDataLst>
          </p:nvPr>
        </p:nvSpPr>
        <p:spPr>
          <a:xfrm rot="21439215">
            <a:off x="3141345" y="4643120"/>
            <a:ext cx="656590" cy="64262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4</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0" name="直接箭头连接符 29"/>
          <p:cNvCxnSpPr/>
          <p:nvPr>
            <p:custDataLst>
              <p:tags r:id="rId8"/>
            </p:custDataLst>
          </p:nvPr>
        </p:nvCxnSpPr>
        <p:spPr>
          <a:xfrm>
            <a:off x="3961130" y="492950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圆角矩形 31"/>
          <p:cNvSpPr/>
          <p:nvPr>
            <p:custDataLst>
              <p:tags r:id="rId9"/>
            </p:custDataLst>
          </p:nvPr>
        </p:nvSpPr>
        <p:spPr>
          <a:xfrm rot="21439215">
            <a:off x="2842895" y="3841750"/>
            <a:ext cx="656590" cy="64262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4" name="直接箭头连接符 33"/>
          <p:cNvCxnSpPr/>
          <p:nvPr>
            <p:custDataLst>
              <p:tags r:id="rId10"/>
            </p:custDataLst>
          </p:nvPr>
        </p:nvCxnSpPr>
        <p:spPr>
          <a:xfrm>
            <a:off x="3656330" y="404241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1"/>
            </p:custDataLst>
          </p:nvPr>
        </p:nvSpPr>
        <p:spPr>
          <a:xfrm>
            <a:off x="4716145" y="3941445"/>
            <a:ext cx="605091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上、下台阶时，膝、髋关节都应伸直。</a:t>
            </a:r>
            <a:endPar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12"/>
            </p:custDataLst>
          </p:nvPr>
        </p:nvSpPr>
        <p:spPr>
          <a:xfrm rot="21116664">
            <a:off x="2564765" y="3037840"/>
            <a:ext cx="656590" cy="64262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8" name="直接箭头连接符 37"/>
          <p:cNvCxnSpPr/>
          <p:nvPr>
            <p:custDataLst>
              <p:tags r:id="rId13"/>
            </p:custDataLst>
          </p:nvPr>
        </p:nvCxnSpPr>
        <p:spPr>
          <a:xfrm>
            <a:off x="3359150" y="318960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4"/>
            </p:custDataLst>
          </p:nvPr>
        </p:nvSpPr>
        <p:spPr>
          <a:xfrm>
            <a:off x="4419600" y="3088005"/>
            <a:ext cx="641540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按2 秒上、下一次的节律进行。当受试者跟不上节奏时应及时提醒，如果3次跟不上节奏应停止测试，以免发生伤害事故。</a:t>
            </a:r>
            <a:endPar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41" name="圆角矩形 40"/>
          <p:cNvSpPr/>
          <p:nvPr>
            <p:custDataLst>
              <p:tags r:id="rId15"/>
            </p:custDataLst>
          </p:nvPr>
        </p:nvSpPr>
        <p:spPr>
          <a:xfrm rot="21116664">
            <a:off x="2651760" y="2204720"/>
            <a:ext cx="656590" cy="64262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箭头连接符 41"/>
          <p:cNvCxnSpPr/>
          <p:nvPr>
            <p:custDataLst>
              <p:tags r:id="rId16"/>
            </p:custDataLst>
          </p:nvPr>
        </p:nvCxnSpPr>
        <p:spPr>
          <a:xfrm>
            <a:off x="3439795" y="233680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7"/>
            </p:custDataLst>
          </p:nvPr>
        </p:nvSpPr>
        <p:spPr>
          <a:xfrm>
            <a:off x="4499610" y="2235200"/>
            <a:ext cx="5937250" cy="339725"/>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心脏有病的学生不能参加测试。</a:t>
            </a:r>
            <a:endParaRPr lang="zh-CN" altLang="en-US" sz="1600" spc="10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8"/>
            </p:custDataLst>
          </p:nvPr>
        </p:nvSpPr>
        <p:spPr>
          <a:xfrm>
            <a:off x="1355090" y="3889375"/>
            <a:ext cx="586740" cy="113728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圆角矩形 45"/>
          <p:cNvSpPr/>
          <p:nvPr>
            <p:custDataLst>
              <p:tags r:id="rId19"/>
            </p:custDataLst>
          </p:nvPr>
        </p:nvSpPr>
        <p:spPr>
          <a:xfrm>
            <a:off x="1361440" y="4943475"/>
            <a:ext cx="256540" cy="12890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7" name="圆角矩形 46"/>
          <p:cNvSpPr/>
          <p:nvPr>
            <p:custDataLst>
              <p:tags r:id="rId20"/>
            </p:custDataLst>
          </p:nvPr>
        </p:nvSpPr>
        <p:spPr>
          <a:xfrm rot="20318279">
            <a:off x="1741170" y="4922520"/>
            <a:ext cx="256540" cy="387350"/>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21"/>
            </p:custDataLst>
          </p:nvPr>
        </p:nvSpPr>
        <p:spPr>
          <a:xfrm>
            <a:off x="1783715" y="5162550"/>
            <a:ext cx="263525" cy="105981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2"/>
            </p:custDataLst>
          </p:nvPr>
        </p:nvSpPr>
        <p:spPr>
          <a:xfrm rot="3224468">
            <a:off x="1945005" y="315468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3"/>
            </p:custDataLst>
          </p:nvPr>
        </p:nvSpPr>
        <p:spPr>
          <a:xfrm rot="3531662">
            <a:off x="2189480" y="329057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椭圆 50"/>
          <p:cNvSpPr/>
          <p:nvPr>
            <p:custDataLst>
              <p:tags r:id="rId24"/>
            </p:custDataLst>
          </p:nvPr>
        </p:nvSpPr>
        <p:spPr>
          <a:xfrm>
            <a:off x="1356995" y="3202305"/>
            <a:ext cx="657860" cy="657860"/>
          </a:xfrm>
          <a:prstGeom prst="ellipse">
            <a:avLst/>
          </a:prstGeom>
          <a:solidFill>
            <a:srgbClr val="FF85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5370" y="1085850"/>
            <a:ext cx="10080000" cy="307530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（五）50 米跑</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测试学生速度、灵敏素质及神经系统灵活性的发展水平。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50 米直线跑道若干条，地面平坦，地质不限，跑道线要清楚。发令旗一面，口哨一个，秒表若干块（一道一表）。秒表使用前，应用标准秒表校正，每分钟误差不得超过0.2 秒。标准秒</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至少两人一组测试。站立起跑，受试者听到“跑”的口令后开始起跑。发令员在发出口令的同时要摆动发令旗。计时员视旗动开表计时，受试者躯干部到达终点线的垂直面停表。以秒为单位记录测试成绩，精确到小数点后一位，小数点后第二位数按非零进一原则进位，如10.11 秒读成10.2 秒记录。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8" descr="短跑 修.png"/>
          <p:cNvPicPr>
            <a:picLocks noChangeAspect="1"/>
          </p:cNvPicPr>
          <p:nvPr/>
        </p:nvPicPr>
        <p:blipFill>
          <a:blip r:embed="rId2"/>
          <a:stretch>
            <a:fillRect/>
          </a:stretch>
        </p:blipFill>
        <p:spPr>
          <a:xfrm>
            <a:off x="4059873" y="4045903"/>
            <a:ext cx="4071937" cy="2352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strVal val="#ppt_w+.3"/>
                                          </p:val>
                                        </p:tav>
                                        <p:tav tm="100000">
                                          <p:val>
                                            <p:strVal val="#ppt_w"/>
                                          </p:val>
                                        </p:tav>
                                      </p:tavLst>
                                    </p:anim>
                                    <p:anim calcmode="lin" valueType="num">
                                      <p:cBhvr>
                                        <p:cTn id="8" dur="1000" fill="hold"/>
                                        <p:tgtEl>
                                          <p:spTgt spid="5123"/>
                                        </p:tgtEl>
                                        <p:attrNameLst>
                                          <p:attrName>ppt_h</p:attrName>
                                        </p:attrNameLst>
                                      </p:cBhvr>
                                      <p:tavLst>
                                        <p:tav tm="0">
                                          <p:val>
                                            <p:strVal val="#ppt_h"/>
                                          </p:val>
                                        </p:tav>
                                        <p:tav tm="100000">
                                          <p:val>
                                            <p:strVal val="#ppt_h"/>
                                          </p:val>
                                        </p:tav>
                                      </p:tavLst>
                                    </p:anim>
                                    <p:animEffect transition="in" filter="fade">
                                      <p:cBhvr>
                                        <p:cTn id="9"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3" name="标题 1"/>
          <p:cNvSpPr txBox="1"/>
          <p:nvPr>
            <p:custDataLst>
              <p:tags r:id="rId2"/>
            </p:custDataLst>
          </p:nvPr>
        </p:nvSpPr>
        <p:spPr>
          <a:xfrm>
            <a:off x="2841988" y="12044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gn="ctr">
              <a:lnSpc>
                <a:spcPct val="120000"/>
              </a:lnSpc>
            </a:pPr>
            <a:r>
              <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 注意事项</a:t>
            </a:r>
            <a:endParaRPr lang="zh-CN" altLang="en-US" sz="1800" b="1" spc="30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圆角矩形 31"/>
          <p:cNvSpPr/>
          <p:nvPr>
            <p:custDataLst>
              <p:tags r:id="rId3"/>
            </p:custDataLst>
          </p:nvPr>
        </p:nvSpPr>
        <p:spPr>
          <a:xfrm rot="21439215">
            <a:off x="3029585" y="4397375"/>
            <a:ext cx="803910" cy="82042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4" name="直接箭头连接符 33"/>
          <p:cNvCxnSpPr/>
          <p:nvPr>
            <p:custDataLst>
              <p:tags r:id="rId4"/>
            </p:custDataLst>
          </p:nvPr>
        </p:nvCxnSpPr>
        <p:spPr>
          <a:xfrm>
            <a:off x="3839210" y="460121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5"/>
            </p:custDataLst>
          </p:nvPr>
        </p:nvSpPr>
        <p:spPr>
          <a:xfrm>
            <a:off x="4899025" y="4500245"/>
            <a:ext cx="605091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如遇风时一律顺风跑。</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6"/>
            </p:custDataLst>
          </p:nvPr>
        </p:nvSpPr>
        <p:spPr>
          <a:xfrm rot="21116664">
            <a:off x="2759710" y="3453765"/>
            <a:ext cx="803910" cy="82042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38" name="直接箭头连接符 37"/>
          <p:cNvCxnSpPr/>
          <p:nvPr>
            <p:custDataLst>
              <p:tags r:id="rId7"/>
            </p:custDataLst>
          </p:nvPr>
        </p:nvCxnSpPr>
        <p:spPr>
          <a:xfrm>
            <a:off x="3542030" y="36163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8"/>
            </p:custDataLst>
          </p:nvPr>
        </p:nvSpPr>
        <p:spPr>
          <a:xfrm>
            <a:off x="4602480" y="3514725"/>
            <a:ext cx="6415405" cy="528320"/>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发现有抢跑者，要当即召回重跑。</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41" name="圆角矩形 40"/>
          <p:cNvSpPr/>
          <p:nvPr>
            <p:custDataLst>
              <p:tags r:id="rId9"/>
            </p:custDataLst>
          </p:nvPr>
        </p:nvSpPr>
        <p:spPr>
          <a:xfrm rot="21116664">
            <a:off x="2846705" y="2488565"/>
            <a:ext cx="803910" cy="82042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8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箭头连接符 41"/>
          <p:cNvCxnSpPr/>
          <p:nvPr>
            <p:custDataLst>
              <p:tags r:id="rId10"/>
            </p:custDataLst>
          </p:nvPr>
        </p:nvCxnSpPr>
        <p:spPr>
          <a:xfrm>
            <a:off x="3622675" y="263144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1"/>
            </p:custDataLst>
          </p:nvPr>
        </p:nvSpPr>
        <p:spPr>
          <a:xfrm>
            <a:off x="4682490" y="2529840"/>
            <a:ext cx="5937250" cy="614045"/>
          </a:xfrm>
          <a:prstGeom prst="rect">
            <a:avLst/>
          </a:prstGeom>
          <a:noFill/>
        </p:spPr>
        <p:txBody>
          <a:bodyPr wrap="square" tIns="0" rtlCol="0"/>
          <a:lstStyle>
            <a:defPPr>
              <a:defRPr lang="zh-CN"/>
            </a:defPPr>
            <a:lvl1pPr>
              <a:lnSpc>
                <a:spcPct val="130000"/>
              </a:lnSpc>
              <a:defRPr sz="1200"/>
            </a:lvl1pPr>
          </a:lstStyle>
          <a:p>
            <a:pPr algn="just">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测受试者测试最好穿运动鞋或平底布鞋，赤足亦可，但不得穿钉鞋、皮鞋、塑料凉鞋。</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2"/>
            </p:custDataLst>
          </p:nvPr>
        </p:nvSpPr>
        <p:spPr>
          <a:xfrm>
            <a:off x="1537970" y="3574415"/>
            <a:ext cx="586740" cy="113728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圆角矩形 45"/>
          <p:cNvSpPr/>
          <p:nvPr>
            <p:custDataLst>
              <p:tags r:id="rId13"/>
            </p:custDataLst>
          </p:nvPr>
        </p:nvSpPr>
        <p:spPr>
          <a:xfrm>
            <a:off x="1544320" y="4628515"/>
            <a:ext cx="256540" cy="12890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7" name="圆角矩形 46"/>
          <p:cNvSpPr/>
          <p:nvPr>
            <p:custDataLst>
              <p:tags r:id="rId14"/>
            </p:custDataLst>
          </p:nvPr>
        </p:nvSpPr>
        <p:spPr>
          <a:xfrm rot="20318279">
            <a:off x="1924050" y="4607560"/>
            <a:ext cx="256540" cy="387350"/>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5"/>
            </p:custDataLst>
          </p:nvPr>
        </p:nvSpPr>
        <p:spPr>
          <a:xfrm>
            <a:off x="1966595" y="4847590"/>
            <a:ext cx="263525" cy="105981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16"/>
            </p:custDataLst>
          </p:nvPr>
        </p:nvSpPr>
        <p:spPr>
          <a:xfrm rot="3224468">
            <a:off x="2127885" y="283972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17"/>
            </p:custDataLst>
          </p:nvPr>
        </p:nvSpPr>
        <p:spPr>
          <a:xfrm rot="3531662">
            <a:off x="2372360" y="2975610"/>
            <a:ext cx="233680" cy="111125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椭圆 50"/>
          <p:cNvSpPr/>
          <p:nvPr>
            <p:custDataLst>
              <p:tags r:id="rId18"/>
            </p:custDataLst>
          </p:nvPr>
        </p:nvSpPr>
        <p:spPr>
          <a:xfrm>
            <a:off x="1539875" y="2887345"/>
            <a:ext cx="657860" cy="657860"/>
          </a:xfrm>
          <a:prstGeom prst="ellipse">
            <a:avLst/>
          </a:prstGeom>
          <a:solidFill>
            <a:srgbClr val="FF85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824682" y="2635524"/>
            <a:ext cx="4401751" cy="517027"/>
            <a:chOff x="615314" y="3699322"/>
            <a:chExt cx="4474387"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657110" y="4152377"/>
              <a:ext cx="3915564"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15314"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808363" y="266390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491903" y="2579370"/>
            <a:ext cx="1148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体质概述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302885" y="1420178"/>
            <a:ext cx="5916930" cy="1107440"/>
          </a:xfrm>
          <a:prstGeom prst="rect">
            <a:avLst/>
          </a:prstGeom>
          <a:noFill/>
          <a:ln w="9525">
            <a:noFill/>
          </a:ln>
        </p:spPr>
        <p:txBody>
          <a:bodyPr wrap="square" lIns="0" tIns="0" rIns="0" bIns="0" anchor="ctr">
            <a:spAutoFit/>
          </a:bodyPr>
          <a:p>
            <a:pPr algn="r"/>
            <a:r>
              <a:rPr lang="zh-CN" sz="36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第三章  学生体质健康标准与评价</a:t>
            </a:r>
            <a:endParaRPr lang="zh-CN" sz="36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822142" y="3465469"/>
            <a:ext cx="4373789" cy="517027"/>
            <a:chOff x="643738" y="3699322"/>
            <a:chExt cx="4445963"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657110" y="4152377"/>
              <a:ext cx="3915564"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43738" y="4097848"/>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825508" y="34963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821507" y="4289064"/>
            <a:ext cx="4381431" cy="517027"/>
            <a:chOff x="635970" y="3699322"/>
            <a:chExt cx="4453731"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657110" y="4152377"/>
              <a:ext cx="3915564"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635970"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824873" y="431998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349663" y="3406140"/>
            <a:ext cx="3561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《国家学生体质健康标准》概述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333788" y="4248150"/>
            <a:ext cx="4043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《国家学生体质健康标准》测试方法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833572" y="5103134"/>
            <a:ext cx="4411912" cy="517027"/>
            <a:chOff x="604986" y="3699322"/>
            <a:chExt cx="448471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657110" y="4152377"/>
              <a:ext cx="3915564"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98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836938" y="513405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04</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345218" y="5062220"/>
            <a:ext cx="38023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《国家学生体质健康标准》评价表</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5370" y="1075690"/>
            <a:ext cx="10080000" cy="288353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（六）800 米或1000 米跑</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测试学生耐力素质的发展水平，特别是心血管呼吸系统的机能及肌肉耐力。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400 米、300 米、200 米田径场跑道，地质不限。也可使用其他不规则场地，但必须丈量准确，地面平坦。秒表若干块，使用前需要校正，要求同50 米跑测试。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受试者至少两人一组进行测试，站立式起跑。当听到“跑”的口令后开始起跑。计时员看到旗动开表计时，当受试者的躯干部到达终点线垂直面时停表。以分、秒为单位记录测试成绩，不计小数。</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indent="406400" algn="just" fontAlgn="auto">
              <a:lnSpc>
                <a:spcPct val="13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1740828767"/>
                </a:ext>
              </a:extLst>
            </a:pPr>
            <a:r>
              <a:rPr sz="1600" b="1" dirty="0">
                <a:solidFill>
                  <a:srgbClr val="595959"/>
                </a:solidFill>
                <a:latin typeface="微软雅黑" panose="020B0503020204020204" charset="-122"/>
                <a:ea typeface="微软雅黑" panose="020B0503020204020204" charset="-122"/>
                <a:sym typeface="微软雅黑" panose="020B0503020204020204" charset="-122"/>
              </a:rPr>
              <a:t>注意事项和成绩记录方法同50 米跑测试。</a:t>
            </a:r>
            <a:endParaRPr sz="1600" b="1"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2" name="图片 8" descr="短跑 修.png"/>
          <p:cNvPicPr>
            <a:picLocks noChangeAspect="1"/>
          </p:cNvPicPr>
          <p:nvPr/>
        </p:nvPicPr>
        <p:blipFill>
          <a:blip r:embed="rId2"/>
          <a:stretch>
            <a:fillRect/>
          </a:stretch>
        </p:blipFill>
        <p:spPr>
          <a:xfrm>
            <a:off x="4059873" y="4045903"/>
            <a:ext cx="4071937" cy="2352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5370" y="1177290"/>
            <a:ext cx="10080000" cy="454850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（七）立定跳远</a:t>
            </a:r>
            <a:endParaRPr lang="zh-CN" altLang="en-US"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测试学生下肢爆发力及身体协调能力的发展水平。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沙坑、丈量尺。沙面应与地面平齐，如无沙坑，可在土质松软的平地上进行。起跳线至沙坑近端不得少于30 厘米。起跳地面要平坦，不得有坑凹。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受试者两脚自然分开站立，站在起跳线后，脚尖不得踩线（最好用线绳做起跳线）。两脚原地同时起跳，不得有垫步或连跳动作。丈量起跳线后缘至最近着地点后垂直距离。每人试跳3 次，记录其中成绩最好的一次。以厘米为单位，不计小数。</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sz="1600" b="1" dirty="0">
                <a:solidFill>
                  <a:srgbClr val="595959"/>
                </a:solidFill>
                <a:latin typeface="微软雅黑" panose="020B0503020204020204" charset="-122"/>
                <a:ea typeface="微软雅黑" panose="020B0503020204020204" charset="-122"/>
                <a:sym typeface="微软雅黑" panose="020B0503020204020204" charset="-122"/>
              </a:rPr>
              <a:t>注意事项</a:t>
            </a:r>
            <a:endParaRPr sz="1600" b="1"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sz="1600" dirty="0">
                <a:solidFill>
                  <a:srgbClr val="595959"/>
                </a:solidFill>
                <a:latin typeface="微软雅黑" panose="020B0503020204020204" charset="-122"/>
                <a:ea typeface="微软雅黑" panose="020B0503020204020204" charset="-122"/>
                <a:sym typeface="微软雅黑" panose="020B0503020204020204" charset="-122"/>
              </a:rPr>
              <a:t>发现犯规时，此次成绩无效。3 次试跳均无成绩者，</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mj-ea"/>
              <a:buNone/>
            </a:pPr>
            <a:r>
              <a:rPr sz="1600" dirty="0">
                <a:solidFill>
                  <a:srgbClr val="595959"/>
                </a:solidFill>
                <a:latin typeface="微软雅黑" panose="020B0503020204020204" charset="-122"/>
                <a:ea typeface="微软雅黑" panose="020B0503020204020204" charset="-122"/>
                <a:sym typeface="微软雅黑" panose="020B0503020204020204" charset="-122"/>
              </a:rPr>
              <a:t>应允许再跳，直至取得成绩为止。</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sz="1600" dirty="0">
                <a:solidFill>
                  <a:srgbClr val="595959"/>
                </a:solidFill>
                <a:latin typeface="微软雅黑" panose="020B0503020204020204" charset="-122"/>
                <a:ea typeface="微软雅黑" panose="020B0503020204020204" charset="-122"/>
                <a:sym typeface="微软雅黑" panose="020B0503020204020204" charset="-122"/>
              </a:rPr>
              <a:t>可以赤足，但不得穿钉鞋、皮鞋、塑料凉鞋参加测试。</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2" name="图片 9" descr="立定跳远.jpg"/>
          <p:cNvPicPr>
            <a:picLocks noChangeAspect="1"/>
          </p:cNvPicPr>
          <p:nvPr/>
        </p:nvPicPr>
        <p:blipFill>
          <a:blip r:embed="rId2">
            <a:clrChange>
              <a:clrFrom>
                <a:srgbClr val="FFFBFF"/>
              </a:clrFrom>
              <a:clrTo>
                <a:srgbClr val="FFFBFF">
                  <a:alpha val="0"/>
                </a:srgbClr>
              </a:clrTo>
            </a:clrChange>
          </a:blip>
          <a:stretch>
            <a:fillRect/>
          </a:stretch>
        </p:blipFill>
        <p:spPr>
          <a:xfrm>
            <a:off x="6598920" y="4023995"/>
            <a:ext cx="4536440" cy="21774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230630"/>
            <a:ext cx="10080000" cy="435673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（八）引体向上</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测试学生的上肢肌肉力量的发展水平。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高单杠或高横杠，杠粗以手能握住为准。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受试者跳起，双手正握杠，两手与肩同宽成直臂悬垂。静止后，两臂同时用力引体（身体不能有附加动作），上拉到下颌超过横杠上缘为完成一次。记录引体次数。</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sz="1600" b="1" dirty="0">
                <a:solidFill>
                  <a:srgbClr val="595959"/>
                </a:solidFill>
                <a:latin typeface="微软雅黑" panose="020B0503020204020204" charset="-122"/>
                <a:ea typeface="微软雅黑" panose="020B0503020204020204" charset="-122"/>
                <a:sym typeface="微软雅黑" panose="020B0503020204020204" charset="-122"/>
              </a:rPr>
              <a:t>注意事项</a:t>
            </a:r>
            <a:endParaRPr sz="1600" b="1"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sz="1600" dirty="0">
                <a:solidFill>
                  <a:srgbClr val="595959"/>
                </a:solidFill>
                <a:latin typeface="微软雅黑" panose="020B0503020204020204" charset="-122"/>
                <a:ea typeface="微软雅黑" panose="020B0503020204020204" charset="-122"/>
                <a:sym typeface="微软雅黑" panose="020B0503020204020204" charset="-122"/>
              </a:rPr>
              <a:t>受试者应双手正握单杠，待身体静止后开始测试。</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sz="1600" dirty="0">
                <a:solidFill>
                  <a:srgbClr val="595959"/>
                </a:solidFill>
                <a:latin typeface="微软雅黑" panose="020B0503020204020204" charset="-122"/>
                <a:ea typeface="微软雅黑" panose="020B0503020204020204" charset="-122"/>
                <a:sym typeface="微软雅黑" panose="020B0503020204020204" charset="-122"/>
              </a:rPr>
              <a:t>引体向上时，身体不得做大的摆动，也不得借助其</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mj-ea"/>
              <a:buNone/>
            </a:pPr>
            <a:r>
              <a:rPr sz="1600" dirty="0">
                <a:solidFill>
                  <a:srgbClr val="595959"/>
                </a:solidFill>
                <a:latin typeface="微软雅黑" panose="020B0503020204020204" charset="-122"/>
                <a:ea typeface="微软雅黑" panose="020B0503020204020204" charset="-122"/>
                <a:sym typeface="微软雅黑" panose="020B0503020204020204" charset="-122"/>
              </a:rPr>
              <a:t>他附加动作撑起。</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ea"/>
              <a:buAutoNum type="circleNumDbPlain"/>
            </a:pPr>
            <a:r>
              <a:rPr sz="1600" dirty="0">
                <a:solidFill>
                  <a:srgbClr val="595959"/>
                </a:solidFill>
                <a:latin typeface="微软雅黑" panose="020B0503020204020204" charset="-122"/>
                <a:ea typeface="微软雅黑" panose="020B0503020204020204" charset="-122"/>
                <a:sym typeface="微软雅黑" panose="020B0503020204020204" charset="-122"/>
              </a:rPr>
              <a:t>两次引体向上的间隔时间超过10 秒停止测试。</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81850" y="3162300"/>
            <a:ext cx="3816350" cy="3253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230630"/>
            <a:ext cx="10080000" cy="275526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（九）仰卧起坐</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测试学生的腹肌耐力。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垫子若干块（或代用品），铺放平坦。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受试者仰卧于垫子上，两腿稍分开，屈膝呈90°角左右，两手指交叉贴于脑后。另一同伴压住其踝关节，以固定下肢。受试者坐起时两肘触及或超过双膝为完成一次。仰卧时两肩胛必须触垫。测试人员发出“开始”口令的同时开表计时，记录1 分钟内完成次数。1 分钟到时，受试者虽已坐起但肘关节未达到双膝者不计该次数，精确到个位。</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4279265" y="3865880"/>
            <a:ext cx="4344670" cy="2637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2"/>
            </p:custDataLst>
          </p:nvPr>
        </p:nvSpPr>
        <p:spPr>
          <a:xfrm>
            <a:off x="3493830" y="1085181"/>
            <a:ext cx="5204340" cy="400944"/>
          </a:xfrm>
          <a:prstGeom prst="rect">
            <a:avLst/>
          </a:prstGeom>
          <a:noFill/>
          <a:ln>
            <a:noFill/>
          </a:ln>
        </p:spPr>
        <p:txBody>
          <a:bodyPr wrap="square" lIns="90000" tIns="46800" rIns="90000" bIns="46800" anchor="t" anchorCtr="0">
            <a:normAutofit/>
          </a:bodyPr>
          <a:lstStyle>
            <a:defPPr>
              <a:defRPr lang="zh-CN"/>
            </a:defPPr>
            <a:lvl1pPr algn="ctr"/>
          </a:lstStyle>
          <a:p>
            <a:r>
              <a:rPr lang="en-US" altLang="zh-CN" b="1" spc="300">
                <a:latin typeface="微软雅黑" panose="020B0503020204020204" charset="-122"/>
                <a:ea typeface="微软雅黑" panose="020B0503020204020204" charset="-122"/>
              </a:rPr>
              <a:t>4.</a:t>
            </a:r>
            <a:r>
              <a:rPr lang="zh-CN" altLang="en-US" b="1" spc="300">
                <a:latin typeface="微软雅黑" panose="020B0503020204020204" charset="-122"/>
                <a:ea typeface="微软雅黑" panose="020B0503020204020204" charset="-122"/>
              </a:rPr>
              <a:t>注意事项</a:t>
            </a:r>
            <a:endParaRPr lang="zh-CN" altLang="en-US" b="1" spc="300">
              <a:latin typeface="微软雅黑" panose="020B0503020204020204" charset="-122"/>
              <a:ea typeface="微软雅黑" panose="020B0503020204020204" charset="-122"/>
            </a:endParaRPr>
          </a:p>
        </p:txBody>
      </p:sp>
      <p:grpSp>
        <p:nvGrpSpPr>
          <p:cNvPr id="4" name="组合 3"/>
          <p:cNvGrpSpPr/>
          <p:nvPr/>
        </p:nvGrpSpPr>
        <p:grpSpPr>
          <a:xfrm>
            <a:off x="896620" y="2041525"/>
            <a:ext cx="4337685" cy="4792980"/>
            <a:chOff x="1588" y="2820"/>
            <a:chExt cx="7720" cy="7991"/>
          </a:xfrm>
        </p:grpSpPr>
        <p:sp>
          <p:nvSpPr>
            <p:cNvPr id="38" name="Freeform 37"/>
            <p:cNvSpPr/>
            <p:nvPr>
              <p:custDataLst>
                <p:tags r:id="rId3"/>
              </p:custDataLst>
            </p:nvPr>
          </p:nvSpPr>
          <p:spPr bwMode="auto">
            <a:xfrm>
              <a:off x="3931" y="7033"/>
              <a:ext cx="3036" cy="3779"/>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chemeClr val="accent2"/>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8" name="AutoShape 4"/>
            <p:cNvSpPr/>
            <p:nvPr>
              <p:custDataLst>
                <p:tags r:id="rId4"/>
              </p:custDataLst>
            </p:nvPr>
          </p:nvSpPr>
          <p:spPr bwMode="auto">
            <a:xfrm>
              <a:off x="5914" y="4048"/>
              <a:ext cx="3395" cy="3561"/>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1AA3AA">
                <a:alpha val="81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5"/>
              </p:custDataLst>
            </p:nvPr>
          </p:nvSpPr>
          <p:spPr>
            <a:xfrm>
              <a:off x="7096" y="5209"/>
              <a:ext cx="1030" cy="1239"/>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a:latin typeface="微软雅黑" panose="020B0503020204020204" charset="-122"/>
                  <a:cs typeface="+mn-ea"/>
                </a:rPr>
                <a:t>3</a:t>
              </a:r>
              <a:endParaRPr lang="zh-CN" altLang="en-US">
                <a:latin typeface="微软雅黑" panose="020B0503020204020204" charset="-122"/>
                <a:cs typeface="+mn-ea"/>
              </a:endParaRPr>
            </a:p>
          </p:txBody>
        </p:sp>
        <p:sp>
          <p:nvSpPr>
            <p:cNvPr id="49" name="AutoShape 3"/>
            <p:cNvSpPr/>
            <p:nvPr>
              <p:custDataLst>
                <p:tags r:id="rId6"/>
              </p:custDataLst>
            </p:nvPr>
          </p:nvSpPr>
          <p:spPr bwMode="auto">
            <a:xfrm>
              <a:off x="3075" y="2820"/>
              <a:ext cx="4048" cy="4329"/>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3498DB">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7"/>
              </p:custDataLst>
            </p:nvPr>
          </p:nvSpPr>
          <p:spPr>
            <a:xfrm>
              <a:off x="4584" y="4365"/>
              <a:ext cx="1030" cy="1239"/>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ea"/>
                </a:rPr>
                <a:t>2</a:t>
              </a:r>
              <a:endParaRPr lang="zh-CN" altLang="en-US" dirty="0">
                <a:latin typeface="微软雅黑" panose="020B0503020204020204" charset="-122"/>
                <a:cs typeface="+mn-ea"/>
              </a:endParaRPr>
            </a:p>
          </p:txBody>
        </p:sp>
        <p:sp>
          <p:nvSpPr>
            <p:cNvPr id="41" name="AutoShape 2"/>
            <p:cNvSpPr/>
            <p:nvPr>
              <p:custDataLst>
                <p:tags r:id="rId8"/>
              </p:custDataLst>
            </p:nvPr>
          </p:nvSpPr>
          <p:spPr bwMode="auto">
            <a:xfrm>
              <a:off x="1588" y="5548"/>
              <a:ext cx="2703" cy="2518"/>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1F74AD"/>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9"/>
              </p:custDataLst>
            </p:nvPr>
          </p:nvSpPr>
          <p:spPr>
            <a:xfrm>
              <a:off x="2425" y="6187"/>
              <a:ext cx="1030" cy="1239"/>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ea"/>
                </a:rPr>
                <a:t>1</a:t>
              </a:r>
              <a:endParaRPr lang="zh-CN" altLang="en-US" dirty="0">
                <a:latin typeface="微软雅黑" panose="020B0503020204020204" charset="-122"/>
                <a:cs typeface="+mn-ea"/>
              </a:endParaRPr>
            </a:p>
          </p:txBody>
        </p:sp>
      </p:grpSp>
      <p:sp>
        <p:nvSpPr>
          <p:cNvPr id="14" name="TextBox 145"/>
          <p:cNvSpPr txBox="1"/>
          <p:nvPr>
            <p:custDataLst>
              <p:tags r:id="rId10"/>
            </p:custDataLst>
          </p:nvPr>
        </p:nvSpPr>
        <p:spPr>
          <a:xfrm>
            <a:off x="6642735" y="3903980"/>
            <a:ext cx="4184015" cy="394970"/>
          </a:xfrm>
          <a:prstGeom prst="rect">
            <a:avLst/>
          </a:prstGeom>
          <a:noFill/>
        </p:spPr>
        <p:txBody>
          <a:bodyPr vert="horz" wrap="square" lIns="90000" tIns="0" rIns="90000" bIns="46800" rtlCol="0" anchor="t" anchorCtr="0">
            <a:noAutofit/>
          </a:bodyPr>
          <a:lstStyle/>
          <a:p>
            <a:pPr>
              <a:lnSpc>
                <a:spcPct val="120000"/>
              </a:lnSpc>
              <a:spcAft>
                <a:spcPts val="1600"/>
              </a:spcAft>
            </a:pPr>
            <a:r>
              <a:rPr lang="zh-CN" altLang="en-US" sz="1600" spc="150">
                <a:latin typeface="微软雅黑" panose="020B0503020204020204" charset="-122"/>
                <a:ea typeface="微软雅黑" panose="020B0503020204020204" charset="-122"/>
              </a:rPr>
              <a:t>测试过程中，观测人员应向受试者报数。</a:t>
            </a:r>
            <a:endParaRPr lang="zh-CN" altLang="en-US" sz="1600" spc="150">
              <a:latin typeface="微软雅黑" panose="020B0503020204020204" charset="-122"/>
              <a:ea typeface="微软雅黑" panose="020B0503020204020204" charset="-122"/>
            </a:endParaRPr>
          </a:p>
        </p:txBody>
      </p:sp>
      <p:sp>
        <p:nvSpPr>
          <p:cNvPr id="15" name="Oval 146"/>
          <p:cNvSpPr/>
          <p:nvPr>
            <p:custDataLst>
              <p:tags r:id="rId11"/>
            </p:custDataLst>
          </p:nvPr>
        </p:nvSpPr>
        <p:spPr>
          <a:xfrm>
            <a:off x="5765274" y="3843561"/>
            <a:ext cx="512071" cy="512204"/>
          </a:xfrm>
          <a:prstGeom prst="ellipse">
            <a:avLst/>
          </a:prstGeom>
          <a:solidFill>
            <a:srgbClr val="3498D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6" name="组合 15"/>
          <p:cNvGrpSpPr/>
          <p:nvPr>
            <p:custDataLst>
              <p:tags r:id="rId12"/>
            </p:custDataLst>
          </p:nvPr>
        </p:nvGrpSpPr>
        <p:grpSpPr>
          <a:xfrm>
            <a:off x="5853412" y="3925645"/>
            <a:ext cx="344905" cy="346078"/>
            <a:chOff x="6250619" y="3440419"/>
            <a:chExt cx="345639" cy="346814"/>
          </a:xfrm>
        </p:grpSpPr>
        <p:sp>
          <p:nvSpPr>
            <p:cNvPr id="9" name="Freeform 826"/>
            <p:cNvSpPr>
              <a:spLocks noChangeArrowheads="1"/>
            </p:cNvSpPr>
            <p:nvPr>
              <p:custDataLst>
                <p:tags r:id="rId13"/>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18" name="Freeform 827"/>
            <p:cNvSpPr>
              <a:spLocks noChangeArrowheads="1"/>
            </p:cNvSpPr>
            <p:nvPr>
              <p:custDataLst>
                <p:tags r:id="rId14"/>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19" name="Freeform 828"/>
            <p:cNvSpPr>
              <a:spLocks noChangeArrowheads="1"/>
            </p:cNvSpPr>
            <p:nvPr>
              <p:custDataLst>
                <p:tags r:id="rId15"/>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829"/>
            <p:cNvSpPr>
              <a:spLocks noChangeArrowheads="1"/>
            </p:cNvSpPr>
            <p:nvPr>
              <p:custDataLst>
                <p:tags r:id="rId16"/>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30"/>
            <p:cNvSpPr>
              <a:spLocks noChangeArrowheads="1"/>
            </p:cNvSpPr>
            <p:nvPr>
              <p:custDataLst>
                <p:tags r:id="rId17"/>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31"/>
            <p:cNvSpPr>
              <a:spLocks noChangeArrowheads="1"/>
            </p:cNvSpPr>
            <p:nvPr>
              <p:custDataLst>
                <p:tags r:id="rId18"/>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25" name="TextBox 148"/>
          <p:cNvSpPr txBox="1"/>
          <p:nvPr>
            <p:custDataLst>
              <p:tags r:id="rId19"/>
            </p:custDataLst>
          </p:nvPr>
        </p:nvSpPr>
        <p:spPr>
          <a:xfrm>
            <a:off x="6642735" y="4966970"/>
            <a:ext cx="4184015" cy="394970"/>
          </a:xfrm>
          <a:prstGeom prst="rect">
            <a:avLst/>
          </a:prstGeom>
          <a:noFill/>
        </p:spPr>
        <p:txBody>
          <a:bodyPr vert="horz" wrap="square" lIns="90000" tIns="0" rIns="90000" bIns="46800" rtlCol="0" anchor="t" anchorCtr="0">
            <a:normAutofit/>
          </a:bodyPr>
          <a:lstStyle/>
          <a:p>
            <a:pPr>
              <a:lnSpc>
                <a:spcPct val="120000"/>
              </a:lnSpc>
              <a:spcAft>
                <a:spcPts val="1600"/>
              </a:spcAft>
            </a:pPr>
            <a:r>
              <a:rPr lang="zh-CN" altLang="en-US" sz="1600" spc="150">
                <a:latin typeface="微软雅黑" panose="020B0503020204020204" charset="-122"/>
                <a:ea typeface="微软雅黑" panose="020B0503020204020204" charset="-122"/>
              </a:rPr>
              <a:t>受试者双脚必须放于垫子上。</a:t>
            </a:r>
            <a:endParaRPr lang="zh-CN" altLang="en-US" sz="1600" spc="150">
              <a:latin typeface="微软雅黑" panose="020B0503020204020204" charset="-122"/>
              <a:ea typeface="微软雅黑" panose="020B0503020204020204" charset="-122"/>
            </a:endParaRPr>
          </a:p>
        </p:txBody>
      </p:sp>
      <p:sp>
        <p:nvSpPr>
          <p:cNvPr id="26" name="Oval 149"/>
          <p:cNvSpPr/>
          <p:nvPr>
            <p:custDataLst>
              <p:tags r:id="rId20"/>
            </p:custDataLst>
          </p:nvPr>
        </p:nvSpPr>
        <p:spPr>
          <a:xfrm>
            <a:off x="5765274" y="4906368"/>
            <a:ext cx="512071" cy="512204"/>
          </a:xfrm>
          <a:prstGeom prst="ellipse">
            <a:avLst/>
          </a:prstGeom>
          <a:solidFill>
            <a:srgbClr val="1AA3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7" name="组合 26"/>
          <p:cNvGrpSpPr/>
          <p:nvPr>
            <p:custDataLst>
              <p:tags r:id="rId21"/>
            </p:custDataLst>
          </p:nvPr>
        </p:nvGrpSpPr>
        <p:grpSpPr>
          <a:xfrm>
            <a:off x="5875645" y="5012244"/>
            <a:ext cx="299874" cy="299890"/>
            <a:chOff x="6272899" y="4287865"/>
            <a:chExt cx="300512" cy="300528"/>
          </a:xfrm>
        </p:grpSpPr>
        <p:sp>
          <p:nvSpPr>
            <p:cNvPr id="28" name="Line 287"/>
            <p:cNvSpPr>
              <a:spLocks noChangeShapeType="1"/>
            </p:cNvSpPr>
            <p:nvPr>
              <p:custDataLst>
                <p:tags r:id="rId22"/>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Line 288"/>
            <p:cNvSpPr>
              <a:spLocks noChangeShapeType="1"/>
            </p:cNvSpPr>
            <p:nvPr>
              <p:custDataLst>
                <p:tags r:id="rId23"/>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Line 289"/>
            <p:cNvSpPr>
              <a:spLocks noChangeShapeType="1"/>
            </p:cNvSpPr>
            <p:nvPr>
              <p:custDataLst>
                <p:tags r:id="rId24"/>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Line 290"/>
            <p:cNvSpPr>
              <a:spLocks noChangeShapeType="1"/>
            </p:cNvSpPr>
            <p:nvPr>
              <p:custDataLst>
                <p:tags r:id="rId25"/>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91"/>
            <p:cNvSpPr>
              <a:spLocks noChangeShapeType="1"/>
            </p:cNvSpPr>
            <p:nvPr>
              <p:custDataLst>
                <p:tags r:id="rId26"/>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92"/>
            <p:cNvSpPr>
              <a:spLocks noChangeShapeType="1"/>
            </p:cNvSpPr>
            <p:nvPr>
              <p:custDataLst>
                <p:tags r:id="rId27"/>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4" name="Line 293"/>
            <p:cNvSpPr>
              <a:spLocks noChangeShapeType="1"/>
            </p:cNvSpPr>
            <p:nvPr>
              <p:custDataLst>
                <p:tags r:id="rId28"/>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5" name="Line 294"/>
            <p:cNvSpPr>
              <a:spLocks noChangeShapeType="1"/>
            </p:cNvSpPr>
            <p:nvPr>
              <p:custDataLst>
                <p:tags r:id="rId29"/>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6" name="Line 295"/>
            <p:cNvSpPr>
              <a:spLocks noChangeShapeType="1"/>
            </p:cNvSpPr>
            <p:nvPr>
              <p:custDataLst>
                <p:tags r:id="rId30"/>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6"/>
            <p:cNvSpPr>
              <a:spLocks noChangeShapeType="1"/>
            </p:cNvSpPr>
            <p:nvPr>
              <p:custDataLst>
                <p:tags r:id="rId31"/>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42" name="TextBox 136"/>
          <p:cNvSpPr txBox="1"/>
          <p:nvPr>
            <p:custDataLst>
              <p:tags r:id="rId32"/>
            </p:custDataLst>
          </p:nvPr>
        </p:nvSpPr>
        <p:spPr>
          <a:xfrm>
            <a:off x="6642735" y="2770505"/>
            <a:ext cx="4585335" cy="522605"/>
          </a:xfrm>
          <a:prstGeom prst="rect">
            <a:avLst/>
          </a:prstGeom>
          <a:noFill/>
        </p:spPr>
        <p:txBody>
          <a:bodyPr vert="horz" wrap="square" lIns="90000" tIns="0" rIns="90000" bIns="46800" rtlCol="0" anchor="t" anchorCtr="0"/>
          <a:lstStyle/>
          <a:p>
            <a:pPr algn="just">
              <a:lnSpc>
                <a:spcPct val="120000"/>
              </a:lnSpc>
              <a:spcAft>
                <a:spcPts val="1600"/>
              </a:spcAft>
            </a:pPr>
            <a:r>
              <a:rPr lang="zh-CN" altLang="en-US" sz="1600" spc="150">
                <a:latin typeface="微软雅黑" panose="020B0503020204020204" charset="-122"/>
                <a:ea typeface="微软雅黑" panose="020B0503020204020204" charset="-122"/>
              </a:rPr>
              <a:t>如发现受试者借用肘部撑垫或臀部起落的力量起坐时，该次不计数。</a:t>
            </a:r>
            <a:endParaRPr lang="zh-CN" altLang="en-US" sz="1600" spc="150">
              <a:latin typeface="微软雅黑" panose="020B0503020204020204" charset="-122"/>
              <a:ea typeface="微软雅黑" panose="020B0503020204020204" charset="-122"/>
            </a:endParaRPr>
          </a:p>
        </p:txBody>
      </p:sp>
      <p:sp>
        <p:nvSpPr>
          <p:cNvPr id="43" name="Oval 137"/>
          <p:cNvSpPr/>
          <p:nvPr>
            <p:custDataLst>
              <p:tags r:id="rId33"/>
            </p:custDataLst>
          </p:nvPr>
        </p:nvSpPr>
        <p:spPr>
          <a:xfrm>
            <a:off x="5765274" y="2780752"/>
            <a:ext cx="512071" cy="512204"/>
          </a:xfrm>
          <a:prstGeom prst="ellipse">
            <a:avLst/>
          </a:prstGeom>
          <a:solidFill>
            <a:srgbClr val="1F74A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44" name="组合 43"/>
          <p:cNvGrpSpPr/>
          <p:nvPr>
            <p:custDataLst>
              <p:tags r:id="rId34"/>
            </p:custDataLst>
          </p:nvPr>
        </p:nvGrpSpPr>
        <p:grpSpPr>
          <a:xfrm>
            <a:off x="5865356" y="2907818"/>
            <a:ext cx="315301" cy="257512"/>
            <a:chOff x="6262588" y="2661892"/>
            <a:chExt cx="315972" cy="258060"/>
          </a:xfrm>
        </p:grpSpPr>
        <p:sp>
          <p:nvSpPr>
            <p:cNvPr id="45" name="Freeform 457"/>
            <p:cNvSpPr>
              <a:spLocks noChangeArrowheads="1"/>
            </p:cNvSpPr>
            <p:nvPr>
              <p:custDataLst>
                <p:tags r:id="rId35"/>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Freeform 458"/>
            <p:cNvSpPr>
              <a:spLocks noChangeArrowheads="1"/>
            </p:cNvSpPr>
            <p:nvPr>
              <p:custDataLst>
                <p:tags r:id="rId36"/>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Freeform 459"/>
            <p:cNvSpPr>
              <a:spLocks noChangeArrowheads="1"/>
            </p:cNvSpPr>
            <p:nvPr>
              <p:custDataLst>
                <p:tags r:id="rId37"/>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230630"/>
            <a:ext cx="10080000" cy="275526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（十）坐位体前屈</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测量学生在静止状态下的躯干、腰、髋等关节可能达到的活动幅度，主要反映这些部位的关节、韧带和肌肉的伸展性和弹性及学生身体柔韧素质的发展水平。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坐位体前屈测试计。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受试者两腿伸直，两脚平蹬测试纵板坐在平地上，两脚分开10 ～ 15 厘米，上体前屈，两臂伸直向前，用两手中指尖逐渐向前推动游标，直到不能前推为止。测试计的脚蹬纵板内沿平面为0 点，向内为负值，向前为正值。记录以厘米为单位，保留一位小数。测试两次，取最好成绩</a:t>
            </a:r>
            <a:r>
              <a:rPr lang="zh-CN" sz="1600" dirty="0">
                <a:solidFill>
                  <a:srgbClr val="595959"/>
                </a:solidFill>
                <a:latin typeface="微软雅黑" panose="020B0503020204020204" charset="-122"/>
                <a:ea typeface="微软雅黑" panose="020B0503020204020204" charset="-122"/>
                <a:sym typeface="微软雅黑" panose="020B0503020204020204" charset="-122"/>
              </a:rPr>
              <a:t>。</a:t>
            </a:r>
            <a:endParaRPr lang="zh-CN" sz="16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14342" name="图片 11" descr="坐位体前屈.jpg"/>
          <p:cNvPicPr>
            <a:picLocks noChangeAspect="1"/>
          </p:cNvPicPr>
          <p:nvPr/>
        </p:nvPicPr>
        <p:blipFill>
          <a:blip r:embed="rId2">
            <a:clrChange>
              <a:clrFrom>
                <a:srgbClr val="FFFFFF"/>
              </a:clrFrom>
              <a:clrTo>
                <a:srgbClr val="FFFFFF">
                  <a:alpha val="0"/>
                </a:srgbClr>
              </a:clrTo>
            </a:clrChange>
          </a:blip>
          <a:srcRect t="4913" b="5955"/>
          <a:stretch>
            <a:fillRect/>
          </a:stretch>
        </p:blipFill>
        <p:spPr>
          <a:xfrm>
            <a:off x="4448810" y="3985895"/>
            <a:ext cx="3658870" cy="25107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230630"/>
            <a:ext cx="10080000" cy="307530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（十一）掷实心球</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测试学生的上肢爆发力，适用于小学三年级以上学生。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长度在30 米以上的平整场地一块，地质不限，在场地一端画一条直线作为起掷线。实心球若干，小学三至六年级测试球重为1 千克，初中、高中、大学各年级测试球重为2 千克。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dirty="0">
                <a:solidFill>
                  <a:srgbClr val="595959"/>
                </a:solidFill>
                <a:latin typeface="微软雅黑" panose="020B0503020204020204" charset="-122"/>
                <a:ea typeface="微软雅黑" panose="020B0503020204020204" charset="-122"/>
                <a:sym typeface="微软雅黑" panose="020B0503020204020204" charset="-122"/>
              </a:rPr>
              <a:t>测试方法：</a:t>
            </a:r>
            <a:r>
              <a:rPr sz="1600" dirty="0">
                <a:solidFill>
                  <a:srgbClr val="595959"/>
                </a:solidFill>
                <a:latin typeface="微软雅黑" panose="020B0503020204020204" charset="-122"/>
                <a:ea typeface="微软雅黑" panose="020B0503020204020204" charset="-122"/>
                <a:sym typeface="微软雅黑" panose="020B0503020204020204" charset="-122"/>
              </a:rPr>
              <a:t>测试时受试者站在起掷线后，两脚前后或左右开立，身体面对投掷方向，双手举球至头上方稍后仰，原地用力把球投向前方掷出。如两脚前后开立投掷，当球出手的同时后脚可向前迈出一步，但不得踩线。每人投3 次，记录其中成绩最好的一次。记录以米为单位，取一位小数。丈量起掷线后缘至球着地点后缘之间的垂直距离。为了准确丈量成绩，应有专人负责观察实心球的着地点。</a:t>
            </a:r>
            <a:endParaRPr sz="16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EFEFE">
                  <a:alpha val="100000"/>
                </a:srgbClr>
              </a:clrFrom>
              <a:clrTo>
                <a:srgbClr val="FEFEFE">
                  <a:alpha val="100000"/>
                  <a:alpha val="0"/>
                </a:srgbClr>
              </a:clrTo>
            </a:clrChange>
          </a:blip>
          <a:srcRect t="8923" b="16435"/>
          <a:stretch>
            <a:fillRect/>
          </a:stretch>
        </p:blipFill>
        <p:spPr>
          <a:xfrm>
            <a:off x="2722245" y="4305935"/>
            <a:ext cx="6747510" cy="2256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070610"/>
            <a:ext cx="10080000" cy="275526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（十二）跳绳</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测试学生的下肢爆发力和身体协调能力。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地面平整、干净的场地一块，地质不限。主要测试器材包括秒表、发令哨、各种长度的跳绳若干条。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一组，一人测试，一人记数。受试者将绳的长短调至适宜长度，听到开始信号后开始跳绳，动作规格为正摇双脚跳绳，每跳跃一次且摇绳一回环（一周圈），计为一次。听到结束信号后停止，测试员报数并记录受试者在1 分钟内的跳绳次数。测试单位为次。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a:off x="6713855" y="3905250"/>
            <a:ext cx="3825875" cy="2679065"/>
          </a:xfrm>
          <a:prstGeom prst="rect">
            <a:avLst/>
          </a:prstGeom>
        </p:spPr>
      </p:pic>
      <p:pic>
        <p:nvPicPr>
          <p:cNvPr id="4" name="图片 3"/>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1527175" y="3825875"/>
            <a:ext cx="4611370" cy="2837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1" nodeType="afterEffect">
                                  <p:stCondLst>
                                    <p:cond delay="0"/>
                                  </p:stCondLst>
                                  <p:childTnLst>
                                    <p:set>
                                      <p:cBhvr>
                                        <p:cTn id="6" dur="2000" fill="hold">
                                          <p:stCondLst>
                                            <p:cond delay="0"/>
                                          </p:stCondLst>
                                        </p:cTn>
                                        <p:tgtEl>
                                          <p:spTgt spid="5123"/>
                                        </p:tgtEl>
                                        <p:attrNameLst>
                                          <p:attrName>style.visibility</p:attrName>
                                        </p:attrNameLst>
                                      </p:cBhvr>
                                      <p:to>
                                        <p:strVal val="visible"/>
                                      </p:to>
                                    </p:set>
                                    <p:animEffect transition="in" filter="box(in)">
                                      <p:cBhvr>
                                        <p:cTn id="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35990" y="1463675"/>
            <a:ext cx="7131050" cy="467550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（十三）篮球运球</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测试学生综合身体素质和篮球基本技能水平。测试年级为小学五、六年级及初中、高中、大学各年级。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测试场地长20 米，宽7 米，起点线后5 米设置两列标志杆，标志杆距左右边线3 米。各标志杆距杆3 米，共5 排杆，全长20 米，并列的两杆间隔1 米。测试器材包括秒表（使用前应进行校正，要求同50 米跑）、发令哨、30 米卷尺、标志杆10 根（杆高1.2 米以上），篮球若干个。</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在起点线后持球站立，听到出发口令后，按图中所示箭头方向单手运球依次过杆，高中学生和大学生每次过杆时需换手运球。发令员发令后开表计时，受试者与球均返回终点线时停表。每名受试者测两次，记录其中成绩最好的一次。以秒为单位记录测试成绩，精确到小数点后一位，小数点后第二位数按非零进一原则进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265795" y="2266950"/>
            <a:ext cx="3150235" cy="3634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1"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ox(in)">
                                      <p:cBhvr>
                                        <p:cTn id="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127760"/>
            <a:ext cx="10080000" cy="243522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（十四）足球颠球</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测试学生足球基本技能水平。测试年级为小学五、六年级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坚实、平整场地一块。测试器材包括小足球若干个，球重为280 ～ 310 克，球圆周为54 ～ 56 厘米。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受试者在原地将球抛起，用脚背正面连续颠球，球落地则测试结束，按次计数。其他部位触球可作为调整，不计次数。每名受试者测两次，记录其中成绩最好的一次。测试单位为次。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3636645" y="3695700"/>
            <a:ext cx="5219700" cy="2623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5129" name="图片 12" descr="27.jpg"/>
          <p:cNvPicPr>
            <a:picLocks noChangeAspect="1"/>
          </p:cNvPicPr>
          <p:nvPr/>
        </p:nvPicPr>
        <p:blipFill>
          <a:blip r:embed="rId2">
            <a:clrChange>
              <a:clrFrom>
                <a:srgbClr val="F6F6F6">
                  <a:alpha val="100000"/>
                </a:srgbClr>
              </a:clrFrom>
              <a:clrTo>
                <a:srgbClr val="F6F6F6">
                  <a:alpha val="100000"/>
                  <a:alpha val="0"/>
                </a:srgbClr>
              </a:clrTo>
            </a:clrChange>
          </a:blip>
          <a:srcRect l="6433" r="8495"/>
          <a:stretch>
            <a:fillRect/>
          </a:stretch>
        </p:blipFill>
        <p:spPr>
          <a:xfrm>
            <a:off x="801370" y="2637155"/>
            <a:ext cx="3039745" cy="3578225"/>
          </a:xfrm>
          <a:prstGeom prst="rect">
            <a:avLst/>
          </a:prstGeom>
          <a:noFill/>
          <a:ln w="9525">
            <a:noFill/>
          </a:ln>
        </p:spPr>
      </p:pic>
      <p:grpSp>
        <p:nvGrpSpPr>
          <p:cNvPr id="2" name="组合 1"/>
          <p:cNvGrpSpPr/>
          <p:nvPr/>
        </p:nvGrpSpPr>
        <p:grpSpPr>
          <a:xfrm>
            <a:off x="1056005" y="1134110"/>
            <a:ext cx="10039350" cy="4932680"/>
            <a:chOff x="1663" y="1786"/>
            <a:chExt cx="15810" cy="7768"/>
          </a:xfrm>
        </p:grpSpPr>
        <p:grpSp>
          <p:nvGrpSpPr>
            <p:cNvPr id="8" name="组合 7"/>
            <p:cNvGrpSpPr/>
            <p:nvPr/>
          </p:nvGrpSpPr>
          <p:grpSpPr>
            <a:xfrm>
              <a:off x="1663" y="1786"/>
              <a:ext cx="15810" cy="2127"/>
              <a:chOff x="1663" y="1786"/>
              <a:chExt cx="15810" cy="2127"/>
            </a:xfrm>
          </p:grpSpPr>
          <p:sp>
            <p:nvSpPr>
              <p:cNvPr id="5123" name="矩形 18"/>
              <p:cNvSpPr/>
              <p:nvPr/>
            </p:nvSpPr>
            <p:spPr>
              <a:xfrm>
                <a:off x="1663" y="2762"/>
                <a:ext cx="15810" cy="1151"/>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体质是人体的质量，它是在遗传性和获得性基础上表现出来的人体形态结构、生理功能和心理因素的综合的相对稳定的特征。</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6934" y="1786"/>
                <a:ext cx="5333"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一、体质的概念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sp>
          <p:nvSpPr>
            <p:cNvPr id="3" name="矩形 18"/>
            <p:cNvSpPr/>
            <p:nvPr/>
          </p:nvSpPr>
          <p:spPr>
            <a:xfrm>
              <a:off x="5579" y="4372"/>
              <a:ext cx="11894" cy="5183"/>
            </a:xfrm>
            <a:prstGeom prst="rect">
              <a:avLst/>
            </a:prstGeom>
            <a:noFill/>
            <a:ln w="9525">
              <a:noFill/>
            </a:ln>
          </p:spPr>
          <p:txBody>
            <a:bodyPr wrap="square" anchor="t">
              <a:spAutoFit/>
            </a:bodyPr>
            <a:p>
              <a:pPr indent="0" algn="just">
                <a:lnSpc>
                  <a:spcPct val="13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“体质”所包含的范畴，或者说，当需要评价一个人的体质水平时，应从以下几方面综合考虑：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身体的发育水平，</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包括体格、体型、体姿、营养状况和身体成分等方面。</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身体的功能水平，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包括机体的新陈代谢状况和各器官、系统的效能等。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身体的素质及运动能力水平，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包括速度、力量、耐力、灵敏度、协调性，还有走、跑、跳、投、攀越等身体的基本活动能力。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心理的发育水平，</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包括智力、情感、行为、感知、个性、性格、意志等方面。</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适应能力，</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包括对自然环境、社会环境、各种生活紧张事件的适应能力，对疾病和其他有碍健康的不良应激原的抵抗能力，等等。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lef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977265"/>
            <a:ext cx="10080000" cy="371538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（十五）足球运球</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测试学生足球基本技能水平，测试年级为中学和大学各年级。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在坚实、平整场地或足球场上进行，测试区域长30 米、宽10 米，起点线至第一杆距离为5 米，各杆间距为5 米，共设5 根标志杆，标杆距两侧边线各5 米。测试器材包括足球若干个（测试用球应符合国家标准）、秒表（使用前应进行校正，要求同50 米跑），30 米卷尺、5 根标志杆（杆高1.2 米以上）。</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站在起点线后准备，听到出发口令后开始向前运球依次过杆，不得碰杆。受试者和球均越过终点线即为结束。发令员发令后开始计时，受试者与球均返回终点线时停表。每人跑两次，记录其中成绩最好的一次。以秒为单位记录测试成绩，精确到小数点后一位。小数点后第二位数按非零进一原则进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2955925" y="4464685"/>
            <a:ext cx="6572250" cy="2047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9298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《国家学生体质健康标准》测试方法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977265"/>
            <a:ext cx="10080000" cy="339534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（十六）排球垫球</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测试目的：</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测试学生排球基本技能水平。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场地器材：</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在坚实、平坦的场地或排球场上进行，小学五、六年级的测试区域为2.5 米×2.5 米，初中、高中和大学的测试区域为3 米×3 米。小学五、六年级测试器材为软式排球，初中、高中、大学的测试器材为排球。测试用球应符合有关国家标准。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30000"/>
              </a:lnSpc>
              <a:spcBef>
                <a:spcPts val="1000"/>
              </a:spcBef>
              <a:spcAft>
                <a:spcPts val="0"/>
              </a:spcAft>
              <a:buFont typeface="Wingdings" panose="05000000000000000000" charset="0"/>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测试方法：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受试者在规定的测试区域内原地将球抛起，个人连续正面双手垫球，要求手型正确、击球部位准确、达到规定的高度，球落地即为测试结束，按次计数。受试者每次垫球应达到的高度，小学五、六年级为2 米，初中男生为2.24 米，初中女生为2 米，高中和大学男生为2.43 米，高中和大学女生为2.24 米。每名受试者测试两次，记录其中成绩最好的一次。测试单位为次。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3583940" y="4481195"/>
            <a:ext cx="5774690" cy="2006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563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《国家学生体质健康标准》评价表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678180" y="1029970"/>
            <a:ext cx="10835640" cy="3934460"/>
            <a:chOff x="1068" y="1622"/>
            <a:chExt cx="17064" cy="6196"/>
          </a:xfrm>
        </p:grpSpPr>
        <p:sp>
          <p:nvSpPr>
            <p:cNvPr id="4" name="文本框 3"/>
            <p:cNvSpPr txBox="1"/>
            <p:nvPr/>
          </p:nvSpPr>
          <p:spPr>
            <a:xfrm>
              <a:off x="4308" y="1622"/>
              <a:ext cx="10585"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一、概述</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5123" name="矩形 18"/>
            <p:cNvSpPr/>
            <p:nvPr/>
          </p:nvSpPr>
          <p:spPr>
            <a:xfrm>
              <a:off x="1068" y="2434"/>
              <a:ext cx="17065" cy="5384"/>
            </a:xfrm>
            <a:prstGeom prst="rect">
              <a:avLst/>
            </a:prstGeom>
            <a:noFill/>
            <a:ln w="9525">
              <a:noFill/>
            </a:ln>
          </p:spPr>
          <p:txBody>
            <a:bodyPr wrap="square" anchor="t">
              <a:spAutoFit/>
            </a:bodyPr>
            <a:p>
              <a:pPr marL="360045" indent="-360045" algn="just" fontAlgn="auto">
                <a:lnSpc>
                  <a:spcPct val="130000"/>
                </a:lnSpc>
                <a:spcBef>
                  <a:spcPts val="5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本标准坚持健康第一，落实《国家中长期教育改革和发展规划纲要（2010-2020年）》《国务院办公厅转发教育部等部门关于进一步加强学校体育工作若干意见的通知》（国办发〔2012〕53 号）和《教育部关于印发〈学生体质健康监测评价办法〉等三个文件的通知》（教体艺〔2014〕3 号）的有关要求，着重提高《标准》应用的信度、效度和区分度，着重强化其激励教育、反馈调整和引导锻炼的功能，着重提高其教育监测和绩效评价的支撑能力。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本标准从身体形态、身体机能和身体素质等方面综合评定学生的体质健康水平，是促进学生体质健康发展、激励学生积极进行身体锻炼的教育手段，是国家学生发展核心素养体系和学业质量标准的重要组成部分，是学生体质健康的个体评价标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本标准将适用对象划分为以下组别：小学、初中、高中按每个年级为一组，其中小学为6 组、初中为3 组、高中为3 组。大学一、二年级为一组，三、四年级为一组。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8052435" y="4610735"/>
            <a:ext cx="2774315" cy="2081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down)">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563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《国家学生体质健康标准》评价表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678180" y="1545590"/>
            <a:ext cx="10836000" cy="2779395"/>
          </a:xfrm>
          <a:prstGeom prst="rect">
            <a:avLst/>
          </a:prstGeom>
          <a:noFill/>
          <a:ln w="9525">
            <a:noFill/>
          </a:ln>
        </p:spPr>
        <p:txBody>
          <a:bodyPr wrap="square" anchor="t">
            <a:spAutoFit/>
          </a:bodyPr>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  小学、初中、高中、大学各组别的测试指标均为必测指标。其中，身体形态类中的身高、体重，身体机能类中的肺活量，以及身体素质类中的50 米跑、坐位体前屈为各年级学生共性指标。</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5.  本标准的学年总分由标准分与附加分之和构成，满分为120 分。标准分由各单项指标得分与权重乘积之和组成，满分为100 分。附加分根据实测成绩确定，即对成绩超过100 分的加分指标进行加分，满分为20 分。小学的加分指标为1 分钟跳绳，加分幅度为20 分；初中、高中和大学的加分指标为男生引体向上和1000 米跑，女生1 分钟仰卧起坐和800 米跑，各指标加分幅度均为10 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6.  根据学生学年总分评定等级：90.0 分及以上为优秀，80.0 ～ 89.9 分为良好，60.0 ～ 79.9 分为及格，59.9 分及以下为不及格。</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8052435" y="4610735"/>
            <a:ext cx="2774315" cy="2081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1"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563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《国家学生体质健康标准》评价表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678180" y="1545590"/>
            <a:ext cx="10836000" cy="3098800"/>
          </a:xfrm>
          <a:prstGeom prst="rect">
            <a:avLst/>
          </a:prstGeom>
          <a:noFill/>
          <a:ln w="9525">
            <a:noFill/>
          </a:ln>
        </p:spPr>
        <p:txBody>
          <a:bodyPr wrap="square" anchor="t">
            <a:spAutoFit/>
          </a:bodyPr>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7.  学生测试成绩评定达到良好及以上者，方可参加评优与评奖；成绩达到优秀者，方可获体育奖学分。测试成绩评定不及格者，在本学年度准予补测一次，补测仍不及格，则学年成绩评定为不及格。普通高中、中等职业学校和普通高等学校学生毕业时，《标准》测试的成绩达不到50 分者按结业或肄业处理。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8.  学生因病或残疾可向学校提交暂缓或免予执行《标准》的申请，经医疗单位证明、体育教学部门核准，可暂缓或免予执行《标准》，并填写《免予执行〈国家学生体质健康标准〉申请表》，存入学生档案。确实丧失运动能力、被免予执行《标准》的残疾学生，仍可参加评优与评奖，毕业时《标准》成绩需注明免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500"/>
              </a:spcBef>
              <a:spcAft>
                <a:spcPts val="0"/>
              </a:spcAft>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9.  各学校每学年开展覆盖本校各年级学生的《标准》测试工作，《标准》测试数据经当地教育行政部门按要求审核后，通过中国学生体质健康网上传至国家学生体质健康标准数据管理系统。测试和数据上传时间由教育行政部门确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8052435" y="4610735"/>
            <a:ext cx="2774315" cy="2081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1"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563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《国家学生体质健康标准》评价表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21080" y="3229610"/>
            <a:ext cx="3470910" cy="398780"/>
          </a:xfrm>
          <a:prstGeom prst="rect">
            <a:avLst/>
          </a:prstGeom>
          <a:noFill/>
        </p:spPr>
        <p:txBody>
          <a:bodyPr wrap="square" rtlCol="0" anchor="t">
            <a:spAutoFit/>
          </a:bodyPr>
          <a:p>
            <a:pPr algn="l"/>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二、单项指标与权重</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4899025" y="929640"/>
            <a:ext cx="6503035" cy="584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563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《国家学生体质健康标准》评价表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21080" y="3229610"/>
            <a:ext cx="3470910" cy="398780"/>
          </a:xfrm>
          <a:prstGeom prst="rect">
            <a:avLst/>
          </a:prstGeom>
          <a:noFill/>
        </p:spPr>
        <p:txBody>
          <a:bodyPr wrap="square" rtlCol="0" anchor="t">
            <a:spAutoFit/>
          </a:bodyPr>
          <a:p>
            <a:pPr algn="l"/>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三、评分表</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3476625" y="1184910"/>
            <a:ext cx="7778115" cy="5179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1296035" y="1134110"/>
            <a:ext cx="6493510" cy="3952240"/>
            <a:chOff x="2041" y="1786"/>
            <a:chExt cx="10226" cy="6224"/>
          </a:xfrm>
        </p:grpSpPr>
        <p:sp>
          <p:nvSpPr>
            <p:cNvPr id="5123" name="矩形 18"/>
            <p:cNvSpPr/>
            <p:nvPr/>
          </p:nvSpPr>
          <p:spPr>
            <a:xfrm>
              <a:off x="2041" y="4304"/>
              <a:ext cx="9012" cy="3706"/>
            </a:xfrm>
            <a:prstGeom prst="rect">
              <a:avLst/>
            </a:prstGeom>
            <a:noFill/>
            <a:ln w="9525">
              <a:noFill/>
            </a:ln>
          </p:spPr>
          <p:txBody>
            <a:bodyPr wrap="square" anchor="t">
              <a:spAutoFit/>
            </a:bodyPr>
            <a:p>
              <a:pPr indent="0" algn="just">
                <a:lnSpc>
                  <a:spcPct val="150000"/>
                </a:lnSpc>
                <a:spcBef>
                  <a:spcPts val="500"/>
                </a:spcBef>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（一）遗传与体质：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所谓遗传，是指亲代的特征通过遗传的物质传递给后代的过程。人体的遗传性状是身心发展的前提条件。它对人的智力和体力的发展、对人体质的强弱，具有重大的影响。但是，遗传性状只为体质的发展提供可能性，而体质强弱的现实性，则有赖于后天环境、营养和身体锻炼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6934" y="1786"/>
              <a:ext cx="5333"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二、影响体质的主要因素</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2"/>
          <a:stretch>
            <a:fillRect/>
          </a:stretch>
        </p:blipFill>
        <p:spPr>
          <a:xfrm>
            <a:off x="7094220" y="1948180"/>
            <a:ext cx="3978275" cy="3978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09345"/>
            <a:ext cx="10080000" cy="3717925"/>
          </a:xfrm>
          <a:prstGeom prst="rect">
            <a:avLst/>
          </a:prstGeom>
          <a:noFill/>
          <a:ln w="9525">
            <a:noFill/>
          </a:ln>
        </p:spPr>
        <p:txBody>
          <a:bodyPr wrap="square" anchor="t">
            <a:spAutoFit/>
          </a:bodyPr>
          <a:p>
            <a:pPr indent="0" algn="just">
              <a:lnSpc>
                <a:spcPct val="150000"/>
              </a:lnSpc>
              <a:spcBef>
                <a:spcPts val="500"/>
              </a:spcBef>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（二）环境与体质</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营养：</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在许多人群中，从出生到5 岁是儿童受到营养不良和传染病双重威胁的时期。然而，营养不良往往从胎儿时期已经开始了。儿童营养不良对体质的影响特别敏感的第二个阶段是青春期。热量的需要量增加和青春期的突增、生长发育速度加快是一致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社会经济发展水平和物质文明：</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它很大程度上决定了物质生活水平和营养状况、文化和教育水平、医疗卫生条件等。不同社会经济阶层的人群身高、体重均有明显差异，高等职业阶层与从事体力劳动的工人阶层家庭的儿童身高、体重均有明显差异。</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劳动条件：</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劳动的性质和条件对人们的体质强弱有着深刻的影响。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4. 自然环境和生态平衡。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8436" name="图片 7" descr="35.jpg"/>
          <p:cNvPicPr>
            <a:picLocks noChangeAspect="1"/>
          </p:cNvPicPr>
          <p:nvPr/>
        </p:nvPicPr>
        <p:blipFill>
          <a:blip r:embed="rId2">
            <a:clrChange>
              <a:clrFrom>
                <a:srgbClr val="FFFFFF"/>
              </a:clrFrom>
              <a:clrTo>
                <a:srgbClr val="FFFFFF">
                  <a:alpha val="0"/>
                </a:srgbClr>
              </a:clrTo>
            </a:clrChange>
          </a:blip>
          <a:stretch>
            <a:fillRect/>
          </a:stretch>
        </p:blipFill>
        <p:spPr>
          <a:xfrm>
            <a:off x="7437755" y="3638550"/>
            <a:ext cx="3561715" cy="3043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61415" y="1835150"/>
            <a:ext cx="10080000" cy="1198880"/>
          </a:xfrm>
          <a:prstGeom prst="rect">
            <a:avLst/>
          </a:prstGeom>
          <a:noFill/>
          <a:ln w="9525">
            <a:noFill/>
          </a:ln>
        </p:spPr>
        <p:txBody>
          <a:bodyPr wrap="square" anchor="t">
            <a:spAutoFit/>
          </a:bodyPr>
          <a:p>
            <a:pPr indent="431800" algn="just" fontAlgn="auto">
              <a:lnSpc>
                <a:spcPct val="150000"/>
              </a:lnSpc>
              <a:spcBef>
                <a:spcPts val="5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质的评价是根据一定的目的，选择有效的项目内容，用可靠、准确的方法和测量工具，对人体进行测量，并依据所得的数据，按照一定的标准来评定体质状况的过程。它包含测定和评价两个紧密的环节。体质状况评价的内容一般包括身体形态、机能、身体素质和运动能力等方面，如下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三、体质的评价方法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aphicFrame>
        <p:nvGraphicFramePr>
          <p:cNvPr id="5" name="表格 4"/>
          <p:cNvGraphicFramePr/>
          <p:nvPr/>
        </p:nvGraphicFramePr>
        <p:xfrm>
          <a:off x="1536700" y="3829050"/>
          <a:ext cx="9274175" cy="2188845"/>
        </p:xfrm>
        <a:graphic>
          <a:graphicData uri="http://schemas.openxmlformats.org/drawingml/2006/table">
            <a:tbl>
              <a:tblPr firstRow="1" bandRow="1">
                <a:tableStyleId>{5C22544A-7EE6-4342-B048-85BDC9FD1C3A}</a:tableStyleId>
              </a:tblPr>
              <a:tblGrid>
                <a:gridCol w="2933065"/>
                <a:gridCol w="6341110"/>
              </a:tblGrid>
              <a:tr h="466090">
                <a:tc>
                  <a:txBody>
                    <a:bodyPr/>
                    <a:p>
                      <a:pPr algn="ctr">
                        <a:buNone/>
                      </a:pPr>
                      <a:r>
                        <a:rPr lang="zh-CN" altLang="en-US">
                          <a:latin typeface="微软雅黑" panose="020B0503020204020204" charset="-122"/>
                          <a:ea typeface="微软雅黑" panose="020B0503020204020204" charset="-122"/>
                        </a:rPr>
                        <a:t>类别</a:t>
                      </a:r>
                      <a:endParaRPr lang="zh-CN" altLang="en-US">
                        <a:latin typeface="微软雅黑" panose="020B0503020204020204" charset="-122"/>
                        <a:ea typeface="微软雅黑" panose="020B0503020204020204" charset="-122"/>
                      </a:endParaRPr>
                    </a:p>
                  </a:txBody>
                  <a:tcPr anchor="ctr" anchorCtr="0"/>
                </a:tc>
                <a:tc>
                  <a:txBody>
                    <a:bodyPr/>
                    <a:p>
                      <a:pPr algn="ctr">
                        <a:buNone/>
                      </a:pPr>
                      <a:r>
                        <a:rPr lang="zh-CN" altLang="en-US">
                          <a:latin typeface="微软雅黑" panose="020B0503020204020204" charset="-122"/>
                          <a:ea typeface="微软雅黑" panose="020B0503020204020204" charset="-122"/>
                        </a:rPr>
                        <a:t>项目</a:t>
                      </a:r>
                      <a:endParaRPr lang="zh-CN" altLang="en-US">
                        <a:latin typeface="微软雅黑" panose="020B0503020204020204" charset="-122"/>
                        <a:ea typeface="微软雅黑" panose="020B0503020204020204" charset="-122"/>
                      </a:endParaRPr>
                    </a:p>
                  </a:txBody>
                  <a:tcPr anchor="ctr" anchorCtr="0"/>
                </a:tc>
              </a:tr>
              <a:tr h="466090">
                <a:tc>
                  <a:txBody>
                    <a:bodyPr/>
                    <a:p>
                      <a:pPr algn="ctr">
                        <a:buNone/>
                      </a:pPr>
                      <a:r>
                        <a:rPr lang="zh-CN" altLang="en-US" sz="1600" b="1">
                          <a:solidFill>
                            <a:schemeClr val="tx1">
                              <a:lumMod val="75000"/>
                              <a:lumOff val="25000"/>
                            </a:schemeClr>
                          </a:solidFill>
                          <a:latin typeface="微软雅黑" panose="020B0503020204020204" charset="-122"/>
                          <a:ea typeface="微软雅黑" panose="020B0503020204020204" charset="-122"/>
                        </a:rPr>
                        <a:t>身体形态</a:t>
                      </a:r>
                      <a:endParaRPr lang="zh-CN" altLang="en-US" sz="1600" b="1">
                        <a:solidFill>
                          <a:schemeClr val="tx1">
                            <a:lumMod val="75000"/>
                            <a:lumOff val="25000"/>
                          </a:schemeClr>
                        </a:solidFill>
                        <a:latin typeface="微软雅黑" panose="020B0503020204020204" charset="-122"/>
                        <a:ea typeface="微软雅黑" panose="020B0503020204020204" charset="-122"/>
                      </a:endParaRPr>
                    </a:p>
                  </a:txBody>
                  <a:tcPr anchor="ctr" anchorCtr="0"/>
                </a:tc>
                <a:tc>
                  <a:txBody>
                    <a:bodyPr/>
                    <a:p>
                      <a:pPr>
                        <a:buNone/>
                      </a:pPr>
                      <a:r>
                        <a:rPr lang="zh-CN" altLang="en-US" sz="1600" b="1">
                          <a:solidFill>
                            <a:schemeClr val="tx1">
                              <a:lumMod val="75000"/>
                              <a:lumOff val="25000"/>
                            </a:schemeClr>
                          </a:solidFill>
                          <a:latin typeface="微软雅黑" panose="020B0503020204020204" charset="-122"/>
                          <a:ea typeface="微软雅黑" panose="020B0503020204020204" charset="-122"/>
                        </a:rPr>
                        <a:t>身高、体重、胸围</a:t>
                      </a:r>
                      <a:endParaRPr lang="zh-CN" altLang="en-US" sz="1600" b="1">
                        <a:solidFill>
                          <a:schemeClr val="tx1">
                            <a:lumMod val="75000"/>
                            <a:lumOff val="25000"/>
                          </a:schemeClr>
                        </a:solidFill>
                        <a:latin typeface="微软雅黑" panose="020B0503020204020204" charset="-122"/>
                        <a:ea typeface="微软雅黑" panose="020B0503020204020204" charset="-122"/>
                      </a:endParaRPr>
                    </a:p>
                  </a:txBody>
                  <a:tcPr anchor="ctr" anchorCtr="0"/>
                </a:tc>
              </a:tr>
              <a:tr h="466090">
                <a:tc>
                  <a:txBody>
                    <a:bodyPr/>
                    <a:p>
                      <a:pPr algn="ctr">
                        <a:buNone/>
                      </a:pPr>
                      <a:r>
                        <a:rPr lang="zh-CN" altLang="en-US" sz="1600" b="1">
                          <a:solidFill>
                            <a:schemeClr val="tx1">
                              <a:lumMod val="75000"/>
                              <a:lumOff val="25000"/>
                            </a:schemeClr>
                          </a:solidFill>
                          <a:latin typeface="微软雅黑" panose="020B0503020204020204" charset="-122"/>
                          <a:ea typeface="微软雅黑" panose="020B0503020204020204" charset="-122"/>
                        </a:rPr>
                        <a:t>身体机能</a:t>
                      </a:r>
                      <a:endParaRPr lang="zh-CN" altLang="en-US" sz="1600" b="1">
                        <a:solidFill>
                          <a:schemeClr val="tx1">
                            <a:lumMod val="75000"/>
                            <a:lumOff val="25000"/>
                          </a:schemeClr>
                        </a:solidFill>
                        <a:latin typeface="微软雅黑" panose="020B0503020204020204" charset="-122"/>
                        <a:ea typeface="微软雅黑" panose="020B0503020204020204" charset="-122"/>
                      </a:endParaRPr>
                    </a:p>
                  </a:txBody>
                  <a:tcPr anchor="ctr" anchorCtr="0"/>
                </a:tc>
                <a:tc>
                  <a:txBody>
                    <a:bodyPr/>
                    <a:p>
                      <a:pPr>
                        <a:buNone/>
                      </a:pPr>
                      <a:r>
                        <a:rPr lang="zh-CN" altLang="en-US" sz="1600" b="1">
                          <a:solidFill>
                            <a:schemeClr val="tx1">
                              <a:lumMod val="75000"/>
                              <a:lumOff val="25000"/>
                            </a:schemeClr>
                          </a:solidFill>
                          <a:latin typeface="微软雅黑" panose="020B0503020204020204" charset="-122"/>
                          <a:ea typeface="微软雅黑" panose="020B0503020204020204" charset="-122"/>
                        </a:rPr>
                        <a:t>血压、脉搏、肺活量</a:t>
                      </a:r>
                      <a:endParaRPr lang="zh-CN" altLang="en-US" sz="1600" b="1">
                        <a:solidFill>
                          <a:schemeClr val="tx1">
                            <a:lumMod val="75000"/>
                            <a:lumOff val="25000"/>
                          </a:schemeClr>
                        </a:solidFill>
                        <a:latin typeface="微软雅黑" panose="020B0503020204020204" charset="-122"/>
                        <a:ea typeface="微软雅黑" panose="020B0503020204020204" charset="-122"/>
                      </a:endParaRPr>
                    </a:p>
                  </a:txBody>
                  <a:tcPr anchor="ctr" anchorCtr="0"/>
                </a:tc>
              </a:tr>
              <a:tr h="790575">
                <a:tc>
                  <a:txBody>
                    <a:bodyPr/>
                    <a:p>
                      <a:pPr algn="ctr">
                        <a:buNone/>
                      </a:pPr>
                      <a:r>
                        <a:rPr lang="zh-CN" altLang="en-US" sz="1600" b="1">
                          <a:solidFill>
                            <a:schemeClr val="tx1">
                              <a:lumMod val="75000"/>
                              <a:lumOff val="25000"/>
                            </a:schemeClr>
                          </a:solidFill>
                          <a:latin typeface="微软雅黑" panose="020B0503020204020204" charset="-122"/>
                          <a:ea typeface="微软雅黑" panose="020B0503020204020204" charset="-122"/>
                        </a:rPr>
                        <a:t>身体素质与运动能力</a:t>
                      </a:r>
                      <a:endParaRPr lang="zh-CN" altLang="en-US" sz="1600" b="1">
                        <a:solidFill>
                          <a:schemeClr val="tx1">
                            <a:lumMod val="75000"/>
                            <a:lumOff val="25000"/>
                          </a:schemeClr>
                        </a:solidFill>
                        <a:latin typeface="微软雅黑" panose="020B0503020204020204" charset="-122"/>
                        <a:ea typeface="微软雅黑" panose="020B0503020204020204" charset="-122"/>
                      </a:endParaRPr>
                    </a:p>
                  </a:txBody>
                  <a:tcPr anchor="ctr" anchorCtr="0"/>
                </a:tc>
                <a:tc>
                  <a:txBody>
                    <a:bodyPr/>
                    <a:p>
                      <a:pPr>
                        <a:buNone/>
                      </a:pPr>
                      <a:r>
                        <a:rPr lang="zh-CN" altLang="en-US"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50 米跑、立定跳远、台阶试验、1000 米跑（男）、800 米跑（女）、坐位体前屈、仰卧起坐（女）、握力体重指数</a:t>
                      </a:r>
                      <a:endParaRPr lang="zh-CN" altLang="en-US" sz="16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
        <p:nvSpPr>
          <p:cNvPr id="7" name="文本框 6"/>
          <p:cNvSpPr txBox="1"/>
          <p:nvPr/>
        </p:nvSpPr>
        <p:spPr>
          <a:xfrm>
            <a:off x="4826000" y="3244850"/>
            <a:ext cx="2540000" cy="368300"/>
          </a:xfrm>
          <a:prstGeom prst="rect">
            <a:avLst/>
          </a:prstGeom>
          <a:noFill/>
        </p:spPr>
        <p:txBody>
          <a:bodyPr wrap="square" rtlCol="0" anchor="t">
            <a:spAutoFit/>
          </a:bodyPr>
          <a:p>
            <a:pPr algn="ctr"/>
            <a:r>
              <a:rPr lang="zh-CN" altLang="en-US" b="1" spc="200">
                <a:solidFill>
                  <a:schemeClr val="tx1">
                    <a:lumMod val="75000"/>
                    <a:lumOff val="25000"/>
                  </a:schemeClr>
                </a:solidFill>
                <a:uFillTx/>
                <a:latin typeface="微软雅黑" panose="020B0503020204020204" charset="-122"/>
                <a:ea typeface="微软雅黑" panose="020B0503020204020204" charset="-122"/>
              </a:rPr>
              <a:t>体质测试内容</a:t>
            </a:r>
            <a:endParaRPr lang="zh-CN" altLang="en-US" b="1" spc="200">
              <a:solidFill>
                <a:schemeClr val="tx1">
                  <a:lumMod val="75000"/>
                  <a:lumOff val="25000"/>
                </a:schemeClr>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497330"/>
            <a:ext cx="10080000" cy="100393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（一）身体形态评价</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5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身体形态评价的方法可采用大学生身高、体重评价法。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descr="&amp;pky794476567&amp;"/>
          <p:cNvPicPr>
            <a:picLocks noChangeAspect="1"/>
          </p:cNvPicPr>
          <p:nvPr/>
        </p:nvPicPr>
        <p:blipFill>
          <a:blip r:embed="rId2">
            <a:clrChange>
              <a:clrFrom>
                <a:srgbClr val="FFFFFF">
                  <a:alpha val="100000"/>
                </a:srgbClr>
              </a:clrFrom>
              <a:clrTo>
                <a:srgbClr val="FFFFFF">
                  <a:alpha val="100000"/>
                  <a:alpha val="0"/>
                </a:srgbClr>
              </a:clrTo>
            </a:clrChange>
          </a:blip>
          <a:srcRect t="211" b="5365"/>
          <a:stretch>
            <a:fillRect/>
          </a:stretch>
        </p:blipFill>
        <p:spPr>
          <a:xfrm flipH="1">
            <a:off x="3940175" y="2039620"/>
            <a:ext cx="8275955" cy="4839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27125" y="1388110"/>
            <a:ext cx="10080000" cy="355854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（二）生理机能测定</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心血管系统机能试验：</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心血管系统机能试验中心率是主要的生理指标，心率通常以动脉单位时间内搏动的次数来代替，称脉率。它的准确性直接影响试验结果及评价结论。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70000"/>
              </a:lnSpc>
              <a:spcBef>
                <a:spcPts val="1000"/>
              </a:spcBef>
              <a:buFont typeface="Wingdings" panose="05000000000000000000" pitchFamily="2" charset="2"/>
              <a:buNone/>
            </a:pP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7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下面介绍运动前及运动后测量脉搏的一般规格要求。</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7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运动前相对安静脉率的测量。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7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运动后即刻脉率的测定。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671310" y="2689860"/>
            <a:ext cx="4535805" cy="3368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4*m_h_f*1_2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SLIDE_ITEM_CNT" val="5"/>
</p:tagLst>
</file>

<file path=ppt/tags/tag116.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0910_2*b*1"/>
  <p:tag name="KSO_WM_TEMPLATE_CATEGORY" val="diagram"/>
  <p:tag name="KSO_WM_TEMPLATE_INDEX" val="20200910"/>
  <p:tag name="KSO_WM_UNIT_LAYERLEVEL" val="1"/>
  <p:tag name="KSO_WM_TAG_VERSION" val="1.0"/>
  <p:tag name="KSO_WM_BEAUTIFY_FLAG" val="#wm#"/>
  <p:tag name="KSO_WM_UNIT_PRESET_TEXT" val="单击此处添加副标题"/>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2*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2*m_h_i*1_2_6"/>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2*m_h_i*1_2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2*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2*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910_2*m_h_f*1_2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1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910_2*m_h_f*1_3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ISPRING_PRESENTATION_TITLE" val="6-0316-3运动体育竞技PPT模板"/>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SLIDE_ITEM_CNT" val="5"/>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SLIDE_ITEM_CNT" val="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a*1"/>
  <p:tag name="KSO_WM_TEMPLATE_CATEGORY" val="diagram"/>
  <p:tag name="KSO_WM_TEMPLATE_INDEX" val="20198898"/>
  <p:tag name="KSO_WM_UNIT_LAYERLEVEL" val="1"/>
  <p:tag name="KSO_WM_TAG_VERSION" val="1.0"/>
  <p:tag name="KSO_WM_BEAUTIFY_FLAG" val="#wm#"/>
  <p:tag name="KSO_WM_UNIT_ISCONTENTSTITLE" val="0"/>
  <p:tag name="KSO_WM_UNIT_NOCLEAR" val="0"/>
  <p:tag name="KSO_WM_DIAGRAM_GROUP_CODE" val="l1-1"/>
  <p:tag name="KSO_WM_UNIT_PRESET_TEXT" val="年度工作概述"/>
  <p:tag name="KSO_WM_UNIT_VALUE" val="36"/>
  <p:tag name="KSO_WM_UNIT_TYPE" val="a"/>
  <p:tag name="KSO_WM_UNIT_INDEX"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2_1"/>
  <p:tag name="KSO_WM_UNIT_FILL_FORE_SCHEMECOLOR_INDEX" val="5"/>
  <p:tag name="KSO_WM_UNIT_FILL_TYPE" val="1"/>
  <p:tag name="KSO_WM_UNIT_USESOURCEFORMAT_APPLY"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3_1"/>
  <p:tag name="KSO_WM_UNIT_FILL_FORE_SCHEMECOLOR_INDEX" val="5"/>
  <p:tag name="KSO_WM_UNI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4_1"/>
  <p:tag name="KSO_WM_UNIT_FILL_FORE_SCHEMECOLOR_INDEX" val="5"/>
  <p:tag name="KSO_WM_UNI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9"/>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9"/>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8"/>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8"/>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7"/>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1_7"/>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2"/>
  <p:tag name="KSO_WM_UNIT_LINE_FORE_SCHEMECOLOR_INDEX" val="5"/>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3"/>
  <p:tag name="KSO_WM_UNIT_FILL_FORE_SCHEMECOLOR_INDEX" val="5"/>
  <p:tag name="KSO_WM_UNI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2_4"/>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2"/>
  <p:tag name="KSO_WM_UNIT_LINE_FORE_SCHEMECOLOR_INDEX" val="5"/>
  <p:tag name="KSO_WM_UNIT_LINE_FILL_TYPE" val="2"/>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3"/>
  <p:tag name="KSO_WM_UNIT_FILL_FORE_SCHEMECOLOR_INDEX" val="5"/>
  <p:tag name="KSO_WM_UNIT_FILL_TYPE" val="1"/>
  <p:tag name="KSO_WM_UNIT_USESOURCEFORMAT_APPLY"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3_4"/>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2"/>
  <p:tag name="KSO_WM_UNIT_LINE_FORE_SCHEMECOLOR_INDEX" val="5"/>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3"/>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3"/>
  <p:tag name="KSO_WM_UNIT_FILL_FORE_SCHEMECOLOR_INDEX" val="5"/>
  <p:tag name="KSO_WM_UNI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4"/>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TYPE" val="l_h_i"/>
  <p:tag name="KSO_WM_UNIT_INDEX" val="1_4_4"/>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2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2_5"/>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3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3_5"/>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4_5"/>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4_5"/>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2"/>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e"/>
  <p:tag name="KSO_WM_UNIT_TYPE" val="l_h_i"/>
  <p:tag name="KSO_WM_UNIT_INDEX" val="1_1_2"/>
  <p:tag name="KSO_WM_UNIT_FILL_FORE_SCHEMECOLOR_INDEX" val="6"/>
  <p:tag name="KSO_WM_UNI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i*1_1_1"/>
  <p:tag name="KSO_WM_TEMPLATE_CATEGORY" val="diagram"/>
  <p:tag name="KSO_WM_TEMPLATE_INDEX" val="20198898"/>
  <p:tag name="KSO_WM_UNIT_LAYERLEVEL" val="1_1_1"/>
  <p:tag name="KSO_WM_TAG_VERSION" val="1.0"/>
  <p:tag name="KSO_WM_BEAUTIFY_FLAG" val="#wm#"/>
  <p:tag name="KSO_WM_UNIT_DIAGRAM_MODELTYPE" val="stripeEnum"/>
  <p:tag name="KSO_WM_DIAGRAM_GROUP_CODE" val="l1-1"/>
  <p:tag name="KSO_WM_UNIT_SUBTYPE" val="d"/>
  <p:tag name="KSO_WM_UNIT_TYPE" val="l_h_i"/>
  <p:tag name="KSO_WM_UNIT_INDEX" val="1_1_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1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1_1"/>
  <p:tag name="KSO_WM_UNIT_PRESET_TEXT" val="店铺运营：在第二季度注册各大电商网站平台店铺，运营部负责,第二季度总销售额达到798W，环比上涨26%。"/>
  <p:tag name="KSO_WM_UNIT_VALUE" val="56"/>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4*m_h_f*1_1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3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3_1"/>
  <p:tag name="KSO_WM_UNIT_PRESET_TEXT" val="产品开发：包括2017同期启动的4各项目，在年初多线开发，总销售总额达到678W，环比上涨16%。"/>
  <p:tag name="KSO_WM_UNIT_VALUE" val="56"/>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2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2_1"/>
  <p:tag name="KSO_WM_UNIT_PRESET_TEXT" val="网站建设：云印客网站已交付第三方网站开发中公司各产品线发展成熟，建立自己品牌的网站有利于产品品类梳理。"/>
  <p:tag name="KSO_WM_UNIT_VALUE" val="56"/>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98_1*l_h_f*1_4_1"/>
  <p:tag name="KSO_WM_TEMPLATE_CATEGORY" val="diagram"/>
  <p:tag name="KSO_WM_TEMPLATE_INDEX" val="20198898"/>
  <p:tag name="KSO_WM_UNIT_LAYERLEVEL" val="1_1_1"/>
  <p:tag name="KSO_WM_TAG_VERSION" val="1.0"/>
  <p:tag name="KSO_WM_BEAUTIFY_FLAG" val="#wm#"/>
  <p:tag name="KSO_WM_UNIT_DIAGRAM_MODELTYPE" val="stripeEnum"/>
  <p:tag name="KSO_WM_UNIT_NOCLEAR" val="0"/>
  <p:tag name="KSO_WM_DIAGRAM_GROUP_CODE" val="l1-1"/>
  <p:tag name="KSO_WM_UNIT_TYPE" val="l_h_f"/>
  <p:tag name="KSO_WM_UNIT_INDEX" val="1_4_1"/>
  <p:tag name="KSO_WM_UNIT_PRESET_TEXT" val="商务合作：商务部拿下3个大合同，以及19次阶段商务合作订单，总销售额629W，环比下降2%。"/>
  <p:tag name="KSO_WM_UNIT_VALUE" val="56"/>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SLIDE_ID" val="diagram20198898_1"/>
  <p:tag name="KSO_WM_TEMPLATE_SUBCATEGORY" val="0"/>
  <p:tag name="KSO_WM_SLIDE_ITEM_CNT" val="4"/>
  <p:tag name="KSO_WM_SLIDE_INDEX" val="1"/>
  <p:tag name="KSO_WM_TAG_VERSION" val="1.0"/>
  <p:tag name="KSO_WM_BEAUTIFY_FLAG" val="#wm#"/>
  <p:tag name="KSO_WM_TEMPLATE_CATEGORY" val="diagram"/>
  <p:tag name="KSO_WM_TEMPLATE_INDEX" val="20198898"/>
  <p:tag name="KSO_WM_SLIDE_TYPE" val="text"/>
  <p:tag name="KSO_WM_SLIDE_SUBTYPE" val="diag"/>
  <p:tag name="KSO_WM_SLIDE_SIZE" val="697.1*237.65"/>
  <p:tag name="KSO_WM_SLIDE_POSITION" val="131.45*180.95"/>
  <p:tag name="KSO_WM_DIAGRAM_GROUP_CODE" val="l1-1"/>
  <p:tag name="KSO_WM_SLIDE_DIAGTYPE" val="l"/>
  <p:tag name="KSO_WM_SLIDE_LAYOUT" val="a_b_l"/>
  <p:tag name="KSO_WM_SLIDE_LAYOUT_CNT" val="1_1_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4*m_h_f*1_1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4*m_h_f*1_2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SLIDE_ITEM_CNT" val="5"/>
</p:tagLst>
</file>

<file path=ppt/tags/tag9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10529</Words>
  <Application>WPS 演示</Application>
  <PresentationFormat>宽屏</PresentationFormat>
  <Paragraphs>437</Paragraphs>
  <Slides>47</Slides>
  <Notes>24</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47</vt:i4>
      </vt:variant>
    </vt:vector>
  </HeadingPairs>
  <TitlesOfParts>
    <vt:vector size="71"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等线</vt:lpstr>
      <vt:lpstr>華康圓體 Std W5</vt:lpstr>
      <vt:lpstr>Source Han Serif SC</vt:lpstr>
      <vt:lpstr>仿宋</vt:lpstr>
      <vt:lpstr>汉仪细秀体简 L</vt:lpstr>
      <vt:lpstr>Bodoni MT Black</vt:lpstr>
      <vt:lpstr>Helvetica Light</vt:lpstr>
      <vt:lpstr>Aller Light</vt:lpstr>
      <vt:lpstr>Helvetica</vt:lpstr>
      <vt:lpstr>Open Sans Light</vt:lpstr>
      <vt:lpstr>Yu Gothic UI Light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年度工作概述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26</cp:revision>
  <dcterms:created xsi:type="dcterms:W3CDTF">2019-03-14T05:34:00Z</dcterms:created>
  <dcterms:modified xsi:type="dcterms:W3CDTF">2019-08-12T03:48:20Z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