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54" r:id="rId8"/>
    <p:sldId id="8828" r:id="rId9"/>
    <p:sldId id="8829" r:id="rId10"/>
    <p:sldId id="8831" r:id="rId11"/>
    <p:sldId id="8830" r:id="rId12"/>
    <p:sldId id="8832" r:id="rId13"/>
    <p:sldId id="8833" r:id="rId14"/>
    <p:sldId id="8834" r:id="rId15"/>
    <p:sldId id="8757" r:id="rId16"/>
    <p:sldId id="8837" r:id="rId17"/>
    <p:sldId id="8835" r:id="rId18"/>
    <p:sldId id="8836" r:id="rId19"/>
    <p:sldId id="8838" r:id="rId20"/>
    <p:sldId id="8839" r:id="rId21"/>
    <p:sldId id="8806" r:id="rId22"/>
    <p:sldId id="8807" r:id="rId23"/>
    <p:sldId id="8841" r:id="rId24"/>
    <p:sldId id="8842" r:id="rId25"/>
    <p:sldId id="8808" r:id="rId26"/>
    <p:sldId id="8744" r:id="rId27"/>
    <p:sldId id="8843" r:id="rId28"/>
    <p:sldId id="8844" r:id="rId29"/>
    <p:sldId id="8855" r:id="rId30"/>
    <p:sldId id="8856" r:id="rId31"/>
    <p:sldId id="8857" r:id="rId32"/>
    <p:sldId id="8810" r:id="rId33"/>
    <p:sldId id="8701"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3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tags" Target="../tags/tag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6" Type="http://schemas.openxmlformats.org/officeDocument/2006/relationships/notesSlide" Target="../notesSlides/notesSlide29.xml"/><Relationship Id="rId15" Type="http://schemas.openxmlformats.org/officeDocument/2006/relationships/slideLayout" Target="../slideLayouts/slideLayout7.xml"/><Relationship Id="rId14" Type="http://schemas.openxmlformats.org/officeDocument/2006/relationships/image" Target="../media/image32.png"/><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801370" y="1830070"/>
            <a:ext cx="6526530" cy="3446780"/>
          </a:xfrm>
          <a:prstGeom prst="rect">
            <a:avLst/>
          </a:prstGeom>
          <a:noFill/>
          <a:ln w="9525">
            <a:noFill/>
          </a:ln>
        </p:spPr>
        <p:txBody>
          <a:bodyPr wrap="square" anchor="t">
            <a:spAutoFit/>
          </a:bodyPr>
          <a:p>
            <a:pPr indent="0" algn="just" fontAlgn="auto">
              <a:lnSpc>
                <a:spcPct val="14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（二）接发球技术</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接发球和发球一样，其好坏都能直接得分或失分。好的接发球技术不仅可以直接得分，还能破坏和限制对方的抢攻，从而为自己的进攻创造有利条件。接发球的方法很多，通常采用推挡、攻球、搓球、削球、摆短等技术来回球。</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练习方法：</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Wingdings" panose="05000000000000000000" charset="0"/>
              <a:buNone/>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1. 徒手模仿各发球动作，体会抛、引、挥等动作。</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Wingdings" panose="05000000000000000000" charset="0"/>
              <a:buNone/>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2. 用多球进行发球练习。</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Wingdings" panose="05000000000000000000" charset="0"/>
              <a:buNone/>
            </a:pP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3. 两人台上练习，一人做规定线路的各种发球练习，另一人做接发球练习，规定用推、攻、搓中的任何一种技术接对方的单一发球。</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404100" y="1898650"/>
            <a:ext cx="4027805" cy="3468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74370" y="2117725"/>
            <a:ext cx="5157470" cy="3354705"/>
          </a:xfrm>
          <a:prstGeom prst="rect">
            <a:avLst/>
          </a:prstGeom>
          <a:noFill/>
          <a:ln w="9525">
            <a:noFill/>
          </a:ln>
        </p:spPr>
        <p:txBody>
          <a:bodyPr wrap="square" anchor="t">
            <a:spAutoFit/>
          </a:bodyPr>
          <a:p>
            <a:pPr marL="285750" indent="-285750" algn="just" fontAlgn="auto">
              <a:lnSpc>
                <a:spcPct val="130000"/>
              </a:lnSpc>
              <a:spcBef>
                <a:spcPts val="500"/>
              </a:spcBef>
              <a:spcAft>
                <a:spcPts val="0"/>
              </a:spcAft>
              <a:buFont typeface="Wingdings" panose="05000000000000000000" charset="0"/>
              <a:buChar char="n"/>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推挡</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是直拍快攻打法的基本技术之一，特别是在左推右攻打法中占有极其重要的位。由于推挡站位近、动作小、落点多变、速度快并具有一定的力量，所以在比赛中能主动调动和压制对手，为正手攻和侧身攻创造有利时机，在被动和相持时还可以起到积极防守和从相持转为主动的作用。</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500"/>
              </a:spcBef>
              <a:spcAft>
                <a:spcPts val="0"/>
              </a:spcAft>
              <a:buFont typeface="Wingdings" panose="05000000000000000000" charset="0"/>
              <a:buChar char="n"/>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站位离台约40 ～ 50 厘米，多在球台左半台的1/3 处；两脚开立，比肩略宽，左脚稍前，右脚略后。上体略前倾，身体重心在两脚间，双膝微屈。</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03251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五、推挡球技术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5831840" y="2077085"/>
            <a:ext cx="5787390" cy="3642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876300" y="1868170"/>
            <a:ext cx="6269990" cy="2948305"/>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1. 做徒手推挡球的模仿动作（持球拍），体会动作要领。</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2. 两人上球台对练推挡球，落点不限，但基本控制在半个台面。</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3. 先练习直线推挡，再练习斜线推挡，并逐渐加快击球速度。</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4. 直线或斜线快、慢推挡练习。</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5. 一点推对方两点（一直一斜）。</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矩形 3"/>
          <p:cNvSpPr/>
          <p:nvPr>
            <p:custDataLst>
              <p:tags r:id="rId2"/>
            </p:custDataLst>
          </p:nvPr>
        </p:nvSpPr>
        <p:spPr>
          <a:xfrm>
            <a:off x="-1" y="6216910"/>
            <a:ext cx="6480000" cy="18000"/>
          </a:xfrm>
          <a:prstGeom prst="rect">
            <a:avLst/>
          </a:prstGeom>
          <a:solidFill>
            <a:srgbClr val="1E6BC5"/>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9" name="组合 8"/>
          <p:cNvGrpSpPr/>
          <p:nvPr/>
        </p:nvGrpSpPr>
        <p:grpSpPr>
          <a:xfrm>
            <a:off x="6605905" y="6078220"/>
            <a:ext cx="1051560" cy="288290"/>
            <a:chOff x="10403" y="9844"/>
            <a:chExt cx="1656" cy="454"/>
          </a:xfrm>
        </p:grpSpPr>
        <p:sp>
          <p:nvSpPr>
            <p:cNvPr id="5" name="矩形 4"/>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94195" y="1037590"/>
            <a:ext cx="2230755" cy="2837180"/>
          </a:xfrm>
          <a:prstGeom prst="rect">
            <a:avLst/>
          </a:prstGeom>
        </p:spPr>
      </p:pic>
      <p:pic>
        <p:nvPicPr>
          <p:cNvPr id="3" name="图片 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007475" y="3529330"/>
            <a:ext cx="2424430" cy="2619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696595" y="1590040"/>
            <a:ext cx="10800000" cy="163258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（一）正手攻球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站位靠近球台，左脚稍前站立，身体离台约50 厘米，重心落在两脚之间，持拍屈肘于胸腹前。当来球将落至台面时，前臂外展将球拍后引至身体后侧稍后，重心随即移动到右脚。当来球从台面弹起时，上臂带动前臂向左前上方快速挥动，并配合前臂内旋的动作使拍形前倾，在上升期击球的中上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403090" y="102870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六、攻球技术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1663065" y="3522345"/>
            <a:ext cx="8867775" cy="244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695960" y="1255395"/>
            <a:ext cx="10800000" cy="163258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（二）直板反手攻球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站位靠近球台，右脚稍前，身体重心在左脚上。肘关节略前顶，前臂外旋，手腕稍内屈并向左后上方引拍。击球时，拇指和中指用力，食指自然放松，在来球的高点期或下降前期摩擦球的中上部向前方挥动，利用腰部的力量协助发力。击球后，手臂随势前送，并迅速还原成准备姿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1700530" y="3354070"/>
            <a:ext cx="8791575" cy="2428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968375" y="1610360"/>
            <a:ext cx="6055995" cy="4188460"/>
          </a:xfrm>
          <a:prstGeom prst="rect">
            <a:avLst/>
          </a:prstGeom>
          <a:noFill/>
          <a:ln w="9525">
            <a:noFill/>
          </a:ln>
        </p:spPr>
        <p:txBody>
          <a:bodyPr wrap="square" anchor="t">
            <a:spAutoFit/>
          </a:bodyPr>
          <a:p>
            <a:pPr marL="360045" indent="-360045" algn="just" fontAlgn="auto">
              <a:lnSpc>
                <a:spcPct val="130000"/>
              </a:lnSpc>
              <a:spcBef>
                <a:spcPts val="1000"/>
              </a:spcBef>
              <a:spcAft>
                <a:spcPts val="0"/>
              </a:spcAft>
              <a:buFont typeface="Wingdings" panose="05000000000000000000" pitchFamily="2" charset="2"/>
              <a:buNone/>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徒手模仿正、反手攻球动作，体会挥臂、腰部扭转和重心转换等动作要领。</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练习者站位近台中偏右（左），在右（左）角端线附近自抛自攻对方在右（左）边斜线。</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两人对练，一人自抛自攻，另一人用挡球回击，互换练习。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两人对练，一人正（反）手攻球，一人推挡回击，互换练习。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两人对练，一人一点攻两点，另一个两点推挡一点，互换练习。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两人正（反）手对攻斜线。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两人对攻中路直线。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a:off x="7024370" y="2448560"/>
            <a:ext cx="4511040" cy="2743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696595" y="1590040"/>
            <a:ext cx="10800000" cy="219456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（一）正手慢搓</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近台站位，右脚稍前，手臂自然弯曲，手腕外旋，拍面稍后仰，向右上方引拍。在来球的下降前期用球拍的下半部摩擦球的中下部，在前臂加速向前下方用力的同时手腕内旋配合用力。击球后，前臂随势前送，立即放松并迅速还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403090" y="102870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七、搓球技术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1828165" y="3515360"/>
            <a:ext cx="8810625" cy="2543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695960" y="1402080"/>
            <a:ext cx="10800000" cy="169672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（二）反手慢搓</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近台站位，右脚稍前，手臂自然弯曲，手腕外旋，拍面稍后仰，向右上方引拍。在来球的下降前期用球拍的下半部摩擦球的中下部，在前臂加速向前下方用力的同时手腕内旋配合用力。击球后，前臂随势前送，立即放松并迅速还原。</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1875790" y="3405505"/>
            <a:ext cx="8877300" cy="2495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153160" y="2327275"/>
            <a:ext cx="4759960" cy="2204085"/>
          </a:xfrm>
          <a:prstGeom prst="rect">
            <a:avLst/>
          </a:prstGeom>
          <a:noFill/>
          <a:ln w="9525">
            <a:noFill/>
          </a:ln>
        </p:spPr>
        <p:txBody>
          <a:bodyPr wrap="square" anchor="t">
            <a:spAutoFit/>
          </a:bodyPr>
          <a:p>
            <a:pPr marL="360045" indent="-360045" algn="just" fontAlgn="auto">
              <a:lnSpc>
                <a:spcPct val="130000"/>
              </a:lnSpc>
              <a:spcBef>
                <a:spcPts val="1000"/>
              </a:spcBef>
              <a:spcAft>
                <a:spcPts val="0"/>
              </a:spcAft>
              <a:buFont typeface="Wingdings" panose="05000000000000000000" pitchFamily="2" charset="2"/>
              <a:buNone/>
            </a:pPr>
            <a:r>
              <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b="1"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徒手模仿搓球动作，掌握技术要领。</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自己在台上抛球，将球搓过球网。</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一人发下旋球，一人将球搓回。</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0"/>
              </a:spcAft>
              <a:buFont typeface="+mj-lt"/>
              <a:buAutoNum type="arabicPeriod"/>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两人先对搓中路直线，再对搓斜线。</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975350" y="1492250"/>
            <a:ext cx="5332095" cy="4128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grpSp>
        <p:nvGrpSpPr>
          <p:cNvPr id="7" name="组合 6"/>
          <p:cNvGrpSpPr/>
          <p:nvPr/>
        </p:nvGrpSpPr>
        <p:grpSpPr>
          <a:xfrm>
            <a:off x="1056005" y="937260"/>
            <a:ext cx="10079990" cy="2787650"/>
            <a:chOff x="1663" y="1476"/>
            <a:chExt cx="15874" cy="4390"/>
          </a:xfrm>
        </p:grpSpPr>
        <p:sp>
          <p:nvSpPr>
            <p:cNvPr id="5" name="矩形 18"/>
            <p:cNvSpPr/>
            <p:nvPr/>
          </p:nvSpPr>
          <p:spPr>
            <a:xfrm>
              <a:off x="1663" y="2296"/>
              <a:ext cx="15874" cy="3571"/>
            </a:xfrm>
            <a:prstGeom prst="rect">
              <a:avLst/>
            </a:prstGeom>
            <a:noFill/>
            <a:ln w="9525">
              <a:noFill/>
            </a:ln>
          </p:spPr>
          <p:txBody>
            <a:bodyPr wrap="square" anchor="t">
              <a:spAutoFit/>
            </a:bodyPr>
            <a:p>
              <a:pPr marL="360045" indent="-360045" algn="just" fontAlgn="auto">
                <a:lnSpc>
                  <a:spcPct val="130000"/>
                </a:lnSpc>
                <a:spcBef>
                  <a:spcPts val="10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弧圈球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是一种将力量、速度和旋转结合为一体的进攻型技术，是比赛中的主要得分手段。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正手拉弧圈球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拉弧圈球时，左脚在前，身体重心较低。手臂自然下垂并向右后下方引拍，身体随之向右转动，右肩下沉，重心在右脚上。拍触球时拍面稍前倾，上臂带动前臂向前上方挥动，手腕配合发力，身体向左侧转动。在来球的下降前期击球的中部或中上部，在摩擦球的瞬间迅速收缩前臂以加大摩擦力。击球后，身体稍向上抬起，随势挥拍至头部高度，重心移至左脚并迅速还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6966" y="1476"/>
              <a:ext cx="5333"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八、弧圈球技术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sp>
        <p:nvSpPr>
          <p:cNvPr id="3" name="文本框 2"/>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2979420" y="3796665"/>
            <a:ext cx="6273800" cy="2355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乒乓球基本战术教学理论与方法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95960" y="1593850"/>
            <a:ext cx="10800000" cy="2933065"/>
          </a:xfrm>
          <a:prstGeom prst="rect">
            <a:avLst/>
          </a:prstGeom>
          <a:noFill/>
          <a:ln w="9525">
            <a:noFill/>
          </a:ln>
        </p:spPr>
        <p:txBody>
          <a:bodyPr wrap="square" anchor="t">
            <a:spAutoFit/>
          </a:bodyPr>
          <a:p>
            <a:pPr marL="360045" indent="-285750" algn="just" fontAlgn="auto">
              <a:lnSpc>
                <a:spcPct val="15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内容介绍：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发球抢攻（拉）战术是以旋转、线路、落点以及速度不同的发球来增加对方回击的难度，使其出现机会球，或降低回球质量，然后抢先进攻（拉），以争取主动或直接得分。这是乒乓球所有打法特别是进攻型打法的主要战术和得分手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285750" algn="just" fontAlgn="auto">
              <a:lnSpc>
                <a:spcPct val="15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 练习者发不同旋转但落点线路固定的球，创造上手机会，伺机抢攻（拉）。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 练习者发不同旋转和线路及不固定落点的球，创造上手机会，伺机抢攻（拉）。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 发球后连续进攻练习。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23030" y="104267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一、发球抢攻（拉）战术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7653" name="图片 3"/>
          <p:cNvPicPr>
            <a:picLocks noChangeAspect="1"/>
          </p:cNvPicPr>
          <p:nvPr/>
        </p:nvPicPr>
        <p:blipFill>
          <a:blip r:embed="rId2"/>
          <a:stretch>
            <a:fillRect/>
          </a:stretch>
        </p:blipFill>
        <p:spPr>
          <a:xfrm>
            <a:off x="9062403" y="3203893"/>
            <a:ext cx="2014537" cy="30257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乒乓球基本战术教学理论与方法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95960" y="1624330"/>
            <a:ext cx="10800000" cy="3735705"/>
          </a:xfrm>
          <a:prstGeom prst="rect">
            <a:avLst/>
          </a:prstGeom>
          <a:noFill/>
          <a:ln w="9525">
            <a:noFill/>
          </a:ln>
        </p:spPr>
        <p:txBody>
          <a:bodyPr wrap="square" anchor="t">
            <a:spAutoFit/>
          </a:bodyPr>
          <a:p>
            <a:pPr marL="360045" indent="-285750" algn="just" fontAlgn="auto">
              <a:lnSpc>
                <a:spcPct val="15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内容介绍：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站位近台，反手推出手快，突然性强，线路变化和节奏变化比较多。主要运用正手攻（拉）球和反手推挡的速度和力量，并结合落点变化和节奏变化来压制和调动对方，以争取主动获得分。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285750" algn="just" fontAlgn="auto">
              <a:lnSpc>
                <a:spcPct val="15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 一个人推挡球，一个人练习正手攻（拉）球，要求用中等力量打。练习形式有攻斜线、攻中路、攻直线，在1/2 台范围内攻（拉）球，或在2/3 台范围内攻（拉）球。要求推挡球的落点在规定范围内有所变化。攻（拉）球者要在走动中练习。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 有规律的两点打一点的左推右攻（拉）练习。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 两点打一点的正反手两面推攻（拉）练习。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 推挡变线正手推攻（拉）练习。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23030" y="104267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三、搓攻（拉）战术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8677"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311515" y="3820160"/>
            <a:ext cx="2386013" cy="2493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乒乓球基本战术教学理论与方法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695960" y="1042670"/>
            <a:ext cx="10800080" cy="3168650"/>
            <a:chOff x="1096" y="1642"/>
            <a:chExt cx="17008" cy="4990"/>
          </a:xfrm>
        </p:grpSpPr>
        <p:sp>
          <p:nvSpPr>
            <p:cNvPr id="5" name="矩形 18"/>
            <p:cNvSpPr/>
            <p:nvPr/>
          </p:nvSpPr>
          <p:spPr>
            <a:xfrm>
              <a:off x="1096" y="2558"/>
              <a:ext cx="17008" cy="4075"/>
            </a:xfrm>
            <a:prstGeom prst="rect">
              <a:avLst/>
            </a:prstGeom>
            <a:noFill/>
            <a:ln w="9525">
              <a:noFill/>
            </a:ln>
          </p:spPr>
          <p:txBody>
            <a:bodyPr wrap="square" anchor="t">
              <a:spAutoFit/>
            </a:bodyPr>
            <a:p>
              <a:pPr marL="360045" indent="-285750" algn="just" fontAlgn="auto">
                <a:lnSpc>
                  <a:spcPct val="13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内容介绍：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主要运用“转、低、变、快”的搓球控制对方，以寻找机会，然后采用低突、快点或拉攻等技术展开攻势并进入连续进攻。在搓球中遇到机会球时进行扣杀，常常带有突然性，往往可以直接得分。搓攻（拉）战术是乒乓球各种打法不可缺少的辅助战术。</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285750" algn="just" fontAlgn="auto">
                <a:lnSpc>
                  <a:spcPct val="130000"/>
                </a:lnSpc>
                <a:spcBef>
                  <a:spcPts val="500"/>
                </a:spcBef>
                <a:buFont typeface="Wingdings" panose="05000000000000000000" charset="0"/>
                <a:buChar char="u"/>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 对搓斜线，由其中一方在对搓中侧身起板抢攻（拉）逐渐过渡到双方都可在搓中寻找机会抢攻（拉）。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 一方一点搓两点，另一方左搓右攻（拉）。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 两点对两点对搓，搓中由一方起板抢攻（拉），逐渐过渡到双方都可在搓中寻找机会抢攻（拉）。</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178" y="1642"/>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二、推攻（拉）战术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rcRect t="10452" b="14066"/>
          <a:stretch>
            <a:fillRect/>
          </a:stretch>
        </p:blipFill>
        <p:spPr>
          <a:xfrm>
            <a:off x="3146425" y="4283075"/>
            <a:ext cx="6048375" cy="1962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930910" y="2249805"/>
            <a:ext cx="6337935" cy="3238500"/>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（一）竞赛项目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竞赛项目可由举办单位根据实际情况在竞赛规程中规定。一般在国内外大型的乒乓球比赛中（如全国锦标赛和世界锦标赛）应包括男子团体、女子团体、男子单打、女子单打、男子双打、女子双打、混合双打。</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（二）竞赛方法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比赛以11 分为一局，团体比赛采用五局三胜制，单项比赛采用七局四胜制。</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33190" y="101092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一、乒乓球竞赛项目和方法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rcRect r="1435"/>
          <a:stretch>
            <a:fillRect/>
          </a:stretch>
        </p:blipFill>
        <p:spPr>
          <a:xfrm>
            <a:off x="7522210" y="1733550"/>
            <a:ext cx="3576955"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46150" y="1600200"/>
            <a:ext cx="10299700" cy="175514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（一）球台</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球台的上层表面称为比赛台面，应为与水平面平行的长方形，长2.74 米，宽1.525米，离地面高76 厘米。比赛台面不包括球台台面的侧面。比赛台面可用任何材料制成，应具有一致的弹性，即当标准球从离台面30 厘米高处落至台面时，弹起高度应约为23厘米。比赛台面应呈均匀的暗色，无光泽。沿比赛台面边缘有一条2 厘米宽的白色边线和端线。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33190" y="101092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二、乒乓球竞赛的主要规则及裁判法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rcRect t="12454" b="4925"/>
          <a:stretch>
            <a:fillRect/>
          </a:stretch>
        </p:blipFill>
        <p:spPr>
          <a:xfrm>
            <a:off x="2847975" y="3673475"/>
            <a:ext cx="6685280" cy="2477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clrChange>
              <a:clrFrom>
                <a:srgbClr val="F6F6F6">
                  <a:alpha val="100000"/>
                </a:srgbClr>
              </a:clrFrom>
              <a:clrTo>
                <a:srgbClr val="F6F6F6">
                  <a:alpha val="100000"/>
                  <a:alpha val="0"/>
                </a:srgbClr>
              </a:clrTo>
            </a:clrChange>
          </a:blip>
          <a:srcRect l="7272" t="16272" r="7292" b="11971"/>
          <a:stretch>
            <a:fillRect/>
          </a:stretch>
        </p:blipFill>
        <p:spPr>
          <a:xfrm>
            <a:off x="7891780" y="3311525"/>
            <a:ext cx="3125470" cy="2628900"/>
          </a:xfrm>
          <a:prstGeom prst="rect">
            <a:avLst/>
          </a:prstGeom>
        </p:spPr>
      </p:pic>
      <p:grpSp>
        <p:nvGrpSpPr>
          <p:cNvPr id="7" name="组合 6"/>
          <p:cNvGrpSpPr/>
          <p:nvPr/>
        </p:nvGrpSpPr>
        <p:grpSpPr>
          <a:xfrm>
            <a:off x="1002030" y="1243330"/>
            <a:ext cx="10187940" cy="4178935"/>
            <a:chOff x="1578" y="1958"/>
            <a:chExt cx="16044" cy="6581"/>
          </a:xfrm>
        </p:grpSpPr>
        <p:sp>
          <p:nvSpPr>
            <p:cNvPr id="5123" name="矩形 18"/>
            <p:cNvSpPr/>
            <p:nvPr/>
          </p:nvSpPr>
          <p:spPr>
            <a:xfrm>
              <a:off x="1578" y="1958"/>
              <a:ext cx="16044" cy="2571"/>
            </a:xfrm>
            <a:prstGeom prst="rect">
              <a:avLst/>
            </a:prstGeom>
            <a:noFill/>
            <a:ln w="9525">
              <a:noFill/>
            </a:ln>
          </p:spPr>
          <p:txBody>
            <a:bodyPr wrap="square" anchor="t">
              <a:spAutoFit/>
            </a:bodyPr>
            <a:p>
              <a:pPr indent="0" algn="just">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（二）球网装置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球网装置包括球网、悬网绳、网柱及将它们固定在球台上的夹钳部分。球网应悬挂在一根绳子上，绳子两端系在高15.25 厘米的直立网柱上，网柱外缘离开边线外缘的距离为15.25 厘米。整个球网的顶端距离比赛台面15.25 厘米。整个球网的底边应尽量贴近比赛台面，其两端应尽量贴近网柱。</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578" y="4603"/>
              <a:ext cx="9664" cy="3936"/>
            </a:xfrm>
            <a:prstGeom prst="rect">
              <a:avLst/>
            </a:prstGeom>
            <a:noFill/>
          </p:spPr>
          <p:txBody>
            <a:bodyPr wrap="square" rtlCol="0"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球应为圆球体，直径为40 毫米。球重2.7 克，呈白色或橙黄色，且无光泽。</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（四）球拍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球拍的大小、形状和重量不限，但底板应平整、坚硬。底板厚度至少应有85% 的天然木料。</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476375"/>
            <a:ext cx="10020935" cy="4520565"/>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633220" y="1603375"/>
            <a:ext cx="9624060" cy="417449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（五）比赛条件</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赛区空间应不少于14 米长、7 米宽、5 米高。赛区由75 厘米高的同一深色的挡板围起。与相邻的赛区及观众隔开。世乒赛和奥运会比赛中，台面照明应均匀且不得低于1000 勒克斯，其他地方的照明度不得低于500 勒克斯；其他比赛中，台面上的照明度不得低于600 勒克斯，其他地方的照明度不得低于400 勒克斯，光源距离地面不得少于5 米。</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（六）回合</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球处于比赛状态的一段时间。</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（七）“球处于比赛状态”</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球处于比赛状态”是指从发球时球被有意向上抛起前静止在不执拍的手掌上的最后一瞬间开始，直到球触及比赛台面、球网装置、执拍手手中的球拍或执拍手手腕以下部位以外的任何物体，或者到该回合被判得分或重发球的这段时间。</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（八）击球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击球是指用握在手中的球拍或执拍手手腕以下部位触球。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476375"/>
            <a:ext cx="10020935" cy="4520565"/>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633220" y="1603375"/>
            <a:ext cx="9624060" cy="408749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（九）阻挡</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阻挡是指对方击球后，向比赛台面方向运动的球，在没有触及本方台区也未越过端线之前，即触及本方运动员或其穿戴的任何物品。</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（十）越过或绕过球网装置</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除从球网和比赛台面之间通过以及从球网和网架之间通过的情况外，球均应视为越过或绕过球网装置。</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（十一）球台的端线</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球台的端线包括球台端线以及端线两端的无限延长线。</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（十二）合法发球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发球时，球应放在不执拍手的手掌上，手掌张开并伸平，在发球方的端线之后、比</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赛台面的水平面之上球保持静止。发球员须用手将球几乎垂直地向上抛起，不得使球旋</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转，并使球在离开不执拍手的手掌之后上升不少于16 厘米，球下降到被击出前不能碰</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到任何物体。</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608455"/>
            <a:ext cx="10020935" cy="4175760"/>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656080" y="1976755"/>
            <a:ext cx="9624060" cy="348678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（十三）合法还击</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对方发球或还击后，本方运动员必须击球，使球直接越过或绕过球网装置或触及球网装置后，再触及对方台区。</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（十四）比赛次序</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在单打中，首先由发球员合法发球，再由接发球员合法还击，然后两者交替合法还击。在双打中，首先由发球员合法发球，再由接发球员合法还击，然后由发球员的同伴合法还击，再由接发球员的同伴合法还击。</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（十五）重发球</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回合出现下列情况应判重发球：如果发球员发出的球，在越过或绕过球网装置时触及球网装置，此后成为合法发球或被接发球员或其同伴阻挡；如果接发球员或接发球方未准备好时，球已发出，而且接发球员或接发球方没有企图击球；由于发生了运动员无法控制的干扰，而使运动员未能合法发球、合法还击或遵守规则；裁判员或副裁判员暂停比赛。</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0955" y="617220"/>
            <a:ext cx="7139940" cy="624078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F4B183">
              <a:alpha val="1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457325" y="1608455"/>
            <a:ext cx="10020935" cy="4175760"/>
          </a:xfrm>
          <a:prstGeom prst="snip2DiagRect">
            <a:avLst>
              <a:gd name="adj1" fmla="val 0"/>
              <a:gd name="adj2" fmla="val 4623"/>
            </a:avLst>
          </a:prstGeom>
          <a:noFill/>
          <a:ln>
            <a:solidFill>
              <a:schemeClr val="accent1"/>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乒乓球运动竞赛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18"/>
          <p:cNvSpPr/>
          <p:nvPr/>
        </p:nvSpPr>
        <p:spPr>
          <a:xfrm>
            <a:off x="1656080" y="1976755"/>
            <a:ext cx="9624060" cy="348678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（十六）一局比赛、一场比赛</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在一局比赛中，先得11 分的一方为胜方。10 平后，先多得2 分的一方为胜方。一场比赛应采用五局三胜制或七局四胜制。一场比赛应连续进行，除非是经许可的间歇。</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（十七）发球、接发球和场地方位的选择</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选择发球、接发球和场地方位的权力应由抽签来决定。中签者可以选择先发球或先接发球，或选择先在场地某一方位。当一方运动员选择了先发球或先接发球或选择了先在场地某一方位后，另一方运动员必须有另一个选择的权力。</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（十八） 轮换发球法</a:t>
            </a:r>
            <a:endPar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n"/>
            </a:pP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如果一局比赛进行到10 分钟仍未结束（双方都已获得至少9 分时除外），或者在此之前任何时间，应双方运动员要求，应实行轮换发球法。当时限到时，球仍处于比赛状态，裁判员应立即暂停比赛。由被暂停回合的发球员发球，继续比赛。</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928822" y="220626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70430"/>
            <a:ext cx="21894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乒乓球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运动的概述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835650" y="1259523"/>
            <a:ext cx="391414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8</a:t>
            </a:r>
            <a:r>
              <a:rPr lang="zh-CN" altLang="en-US"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乒乓球</a:t>
            </a:r>
            <a:endParaRPr lang="en-US" altLang="zh-CN" sz="40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926282" y="302604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38496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020695"/>
            <a:ext cx="3637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乒乓球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3844290"/>
            <a:ext cx="3637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乒乓球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基本战术教学理论与方法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463513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4578985"/>
            <a:ext cx="19481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乒乓球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运动竞赛</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flipH="1">
            <a:off x="5937712" y="5421269"/>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607473" y="5365115"/>
            <a:ext cx="3154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zh-CN"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乒乓球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运动常见损伤及处理</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乒乓球运动常见损伤及预防、治疗</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椭圆 3"/>
          <p:cNvSpPr/>
          <p:nvPr>
            <p:custDataLst>
              <p:tags r:id="rId2"/>
            </p:custDataLst>
          </p:nvPr>
        </p:nvSpPr>
        <p:spPr>
          <a:xfrm>
            <a:off x="2238035" y="1785606"/>
            <a:ext cx="478869" cy="478869"/>
          </a:xfrm>
          <a:prstGeom prst="ellipse">
            <a:avLst/>
          </a:prstGeom>
          <a:solidFill>
            <a:srgbClr val="FF93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a:latin typeface="微软雅黑" panose="020B0503020204020204" charset="-122"/>
                <a:ea typeface="微软雅黑" panose="020B0503020204020204" charset="-122"/>
              </a:rPr>
              <a:t>1</a:t>
            </a:r>
            <a:endParaRPr lang="en-US">
              <a:latin typeface="微软雅黑" panose="020B0503020204020204" charset="-122"/>
              <a:ea typeface="微软雅黑" panose="020B0503020204020204" charset="-122"/>
            </a:endParaRPr>
          </a:p>
        </p:txBody>
      </p:sp>
      <p:sp>
        <p:nvSpPr>
          <p:cNvPr id="12" name="文本框 11"/>
          <p:cNvSpPr txBox="1"/>
          <p:nvPr>
            <p:custDataLst>
              <p:tags r:id="rId3"/>
            </p:custDataLst>
          </p:nvPr>
        </p:nvSpPr>
        <p:spPr>
          <a:xfrm>
            <a:off x="1161826" y="2387227"/>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腰背部损伤</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20" name="椭圆 19"/>
          <p:cNvSpPr/>
          <p:nvPr>
            <p:custDataLst>
              <p:tags r:id="rId4"/>
            </p:custDataLst>
          </p:nvPr>
        </p:nvSpPr>
        <p:spPr>
          <a:xfrm>
            <a:off x="2238035" y="3083081"/>
            <a:ext cx="478869" cy="478869"/>
          </a:xfrm>
          <a:prstGeom prst="ellipse">
            <a:avLst/>
          </a:prstGeom>
          <a:solidFill>
            <a:srgbClr val="FF93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dirty="0">
                <a:latin typeface="微软雅黑" panose="020B0503020204020204" charset="-122"/>
                <a:ea typeface="微软雅黑" panose="020B0503020204020204" charset="-122"/>
              </a:rPr>
              <a:t>2</a:t>
            </a:r>
            <a:endParaRPr lang="en-US" dirty="0">
              <a:latin typeface="微软雅黑" panose="020B0503020204020204" charset="-122"/>
              <a:ea typeface="微软雅黑" panose="020B0503020204020204" charset="-122"/>
            </a:endParaRPr>
          </a:p>
        </p:txBody>
      </p:sp>
      <p:sp>
        <p:nvSpPr>
          <p:cNvPr id="19" name="文本框 18"/>
          <p:cNvSpPr txBox="1"/>
          <p:nvPr>
            <p:custDataLst>
              <p:tags r:id="rId5"/>
            </p:custDataLst>
          </p:nvPr>
        </p:nvSpPr>
        <p:spPr>
          <a:xfrm>
            <a:off x="1161825" y="3631159"/>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肩部损伤</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33" name="文本框 32"/>
          <p:cNvSpPr txBox="1"/>
          <p:nvPr>
            <p:custDataLst>
              <p:tags r:id="rId6"/>
            </p:custDataLst>
          </p:nvPr>
        </p:nvSpPr>
        <p:spPr>
          <a:xfrm>
            <a:off x="1120947" y="4835004"/>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三角软骨盘损伤</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32" name="椭圆 31"/>
          <p:cNvSpPr/>
          <p:nvPr>
            <p:custDataLst>
              <p:tags r:id="rId7"/>
            </p:custDataLst>
          </p:nvPr>
        </p:nvSpPr>
        <p:spPr>
          <a:xfrm>
            <a:off x="2197157" y="4306590"/>
            <a:ext cx="478869" cy="478869"/>
          </a:xfrm>
          <a:prstGeom prst="ellipse">
            <a:avLst/>
          </a:prstGeom>
          <a:solidFill>
            <a:srgbClr val="FF9300"/>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dirty="0">
                <a:latin typeface="微软雅黑" panose="020B0503020204020204" charset="-122"/>
                <a:ea typeface="微软雅黑" panose="020B0503020204020204" charset="-122"/>
              </a:rPr>
              <a:t>3</a:t>
            </a:r>
            <a:endParaRPr lang="en-US" dirty="0">
              <a:latin typeface="微软雅黑" panose="020B0503020204020204" charset="-122"/>
              <a:ea typeface="微软雅黑" panose="020B0503020204020204" charset="-122"/>
            </a:endParaRPr>
          </a:p>
        </p:txBody>
      </p:sp>
      <p:sp>
        <p:nvSpPr>
          <p:cNvPr id="10" name="文本框 9"/>
          <p:cNvSpPr txBox="1"/>
          <p:nvPr>
            <p:custDataLst>
              <p:tags r:id="rId8"/>
            </p:custDataLst>
          </p:nvPr>
        </p:nvSpPr>
        <p:spPr>
          <a:xfrm>
            <a:off x="8480647" y="2405976"/>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a:solidFill>
                  <a:schemeClr val="tx1">
                    <a:lumMod val="65000"/>
                    <a:lumOff val="35000"/>
                  </a:schemeClr>
                </a:solidFill>
                <a:latin typeface="微软雅黑" panose="020B0503020204020204" charset="-122"/>
                <a:ea typeface="微软雅黑" panose="020B0503020204020204" charset="-122"/>
              </a:rPr>
              <a:t>髌腱末端病</a:t>
            </a:r>
            <a:endParaRPr lang="zh-CN" altLang="en-US" sz="1600" b="1" spc="150">
              <a:solidFill>
                <a:schemeClr val="tx1">
                  <a:lumMod val="65000"/>
                  <a:lumOff val="35000"/>
                </a:schemeClr>
              </a:solidFill>
              <a:latin typeface="微软雅黑" panose="020B0503020204020204" charset="-122"/>
              <a:ea typeface="微软雅黑" panose="020B0503020204020204" charset="-122"/>
            </a:endParaRPr>
          </a:p>
        </p:txBody>
      </p:sp>
      <p:sp>
        <p:nvSpPr>
          <p:cNvPr id="5" name="椭圆 4"/>
          <p:cNvSpPr/>
          <p:nvPr>
            <p:custDataLst>
              <p:tags r:id="rId9"/>
            </p:custDataLst>
          </p:nvPr>
        </p:nvSpPr>
        <p:spPr>
          <a:xfrm>
            <a:off x="9556890" y="1804355"/>
            <a:ext cx="478800" cy="4788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a:latin typeface="微软雅黑" panose="020B0503020204020204" charset="-122"/>
                <a:ea typeface="微软雅黑" panose="020B0503020204020204" charset="-122"/>
              </a:rPr>
              <a:t>4</a:t>
            </a:r>
            <a:endParaRPr lang="en-US">
              <a:latin typeface="微软雅黑" panose="020B0503020204020204" charset="-122"/>
              <a:ea typeface="微软雅黑" panose="020B0503020204020204" charset="-122"/>
            </a:endParaRPr>
          </a:p>
        </p:txBody>
      </p:sp>
      <p:sp>
        <p:nvSpPr>
          <p:cNvPr id="25" name="椭圆 24"/>
          <p:cNvSpPr/>
          <p:nvPr>
            <p:custDataLst>
              <p:tags r:id="rId10"/>
            </p:custDataLst>
          </p:nvPr>
        </p:nvSpPr>
        <p:spPr>
          <a:xfrm>
            <a:off x="9556889" y="3101865"/>
            <a:ext cx="478800" cy="4788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a:latin typeface="微软雅黑" panose="020B0503020204020204" charset="-122"/>
                <a:ea typeface="微软雅黑" panose="020B0503020204020204" charset="-122"/>
              </a:rPr>
              <a:t>5</a:t>
            </a:r>
            <a:endParaRPr lang="en-US">
              <a:latin typeface="微软雅黑" panose="020B0503020204020204" charset="-122"/>
              <a:ea typeface="微软雅黑" panose="020B0503020204020204" charset="-122"/>
            </a:endParaRPr>
          </a:p>
        </p:txBody>
      </p:sp>
      <p:sp>
        <p:nvSpPr>
          <p:cNvPr id="24" name="文本框 23"/>
          <p:cNvSpPr txBox="1"/>
          <p:nvPr>
            <p:custDataLst>
              <p:tags r:id="rId11"/>
            </p:custDataLst>
          </p:nvPr>
        </p:nvSpPr>
        <p:spPr>
          <a:xfrm>
            <a:off x="8480646" y="3649874"/>
            <a:ext cx="2602879" cy="626646"/>
          </a:xfrm>
          <a:prstGeom prst="rect">
            <a:avLst/>
          </a:prstGeom>
          <a:noFill/>
        </p:spPr>
        <p:txBody>
          <a:bodyPr wrap="square" lIns="90000" tIns="46800" rIns="90000" bIns="46800" anchor="ctr" anchorCtr="1">
            <a:normAutofit/>
          </a:bodyPr>
          <a:p>
            <a:pPr algn="ctr">
              <a:lnSpc>
                <a:spcPct val="120000"/>
              </a:lnSpc>
              <a:spcBef>
                <a:spcPct val="0"/>
              </a:spcBef>
            </a:pPr>
            <a:r>
              <a:rPr lang="zh-CN" altLang="en-US" sz="1600" b="1" spc="150">
                <a:solidFill>
                  <a:schemeClr val="tx1">
                    <a:lumMod val="65000"/>
                    <a:lumOff val="35000"/>
                  </a:schemeClr>
                </a:solidFill>
                <a:latin typeface="微软雅黑" panose="020B0503020204020204" charset="-122"/>
                <a:ea typeface="微软雅黑" panose="020B0503020204020204" charset="-122"/>
              </a:rPr>
              <a:t>跟腱腱围炎</a:t>
            </a:r>
            <a:endParaRPr lang="zh-CN" altLang="en-US" sz="1600" b="1" spc="150">
              <a:solidFill>
                <a:schemeClr val="tx1">
                  <a:lumMod val="65000"/>
                  <a:lumOff val="35000"/>
                </a:schemeClr>
              </a:solidFill>
              <a:latin typeface="微软雅黑" panose="020B0503020204020204" charset="-122"/>
              <a:ea typeface="微软雅黑" panose="020B0503020204020204" charset="-122"/>
            </a:endParaRPr>
          </a:p>
        </p:txBody>
      </p:sp>
      <p:sp>
        <p:nvSpPr>
          <p:cNvPr id="37" name="文本框 36"/>
          <p:cNvSpPr txBox="1"/>
          <p:nvPr>
            <p:custDataLst>
              <p:tags r:id="rId12"/>
            </p:custDataLst>
          </p:nvPr>
        </p:nvSpPr>
        <p:spPr>
          <a:xfrm>
            <a:off x="8439768" y="4853719"/>
            <a:ext cx="2602879" cy="626646"/>
          </a:xfrm>
          <a:prstGeom prst="rect">
            <a:avLst/>
          </a:prstGeom>
          <a:noFill/>
        </p:spPr>
        <p:txBody>
          <a:bodyPr wrap="square" lIns="90000" tIns="46800" rIns="90000" bIns="46800" anchor="ctr" anchorCtr="1">
            <a:noAutofit/>
          </a:bodyPr>
          <a:p>
            <a:pPr algn="ctr">
              <a:lnSpc>
                <a:spcPct val="120000"/>
              </a:lnSpc>
              <a:spcBef>
                <a:spcPct val="0"/>
              </a:spcBef>
            </a:pPr>
            <a:r>
              <a:rPr lang="zh-CN" altLang="en-US" sz="1600" b="1" spc="150" dirty="0">
                <a:solidFill>
                  <a:schemeClr val="tx1">
                    <a:lumMod val="65000"/>
                    <a:lumOff val="35000"/>
                  </a:schemeClr>
                </a:solidFill>
                <a:latin typeface="微软雅黑" panose="020B0503020204020204" charset="-122"/>
                <a:ea typeface="微软雅黑" panose="020B0503020204020204" charset="-122"/>
              </a:rPr>
              <a:t>肱二头肌长头肌腱腱鞘炎</a:t>
            </a:r>
            <a:endParaRPr lang="zh-CN" altLang="en-US" sz="1600" b="1" spc="150" dirty="0">
              <a:solidFill>
                <a:schemeClr val="tx1">
                  <a:lumMod val="65000"/>
                  <a:lumOff val="35000"/>
                </a:schemeClr>
              </a:solidFill>
              <a:latin typeface="微软雅黑" panose="020B0503020204020204" charset="-122"/>
              <a:ea typeface="微软雅黑" panose="020B0503020204020204" charset="-122"/>
            </a:endParaRPr>
          </a:p>
        </p:txBody>
      </p:sp>
      <p:sp>
        <p:nvSpPr>
          <p:cNvPr id="35" name="椭圆 34"/>
          <p:cNvSpPr/>
          <p:nvPr>
            <p:custDataLst>
              <p:tags r:id="rId13"/>
            </p:custDataLst>
          </p:nvPr>
        </p:nvSpPr>
        <p:spPr>
          <a:xfrm>
            <a:off x="9516011" y="4325374"/>
            <a:ext cx="478800" cy="478800"/>
          </a:xfrm>
          <a:prstGeom prst="ellipse">
            <a:avLst/>
          </a:prstGeom>
          <a:solidFill>
            <a:srgbClr val="295DA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r>
              <a:rPr lang="en-US">
                <a:latin typeface="微软雅黑" panose="020B0503020204020204" charset="-122"/>
                <a:ea typeface="微软雅黑" panose="020B0503020204020204" charset="-122"/>
              </a:rPr>
              <a:t>6</a:t>
            </a:r>
            <a:endParaRPr lang="en-US">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14"/>
          <a:srcRect l="14390"/>
          <a:stretch>
            <a:fillRect/>
          </a:stretch>
        </p:blipFill>
        <p:spPr>
          <a:xfrm>
            <a:off x="3857625" y="2359025"/>
            <a:ext cx="4476750" cy="3121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乒乓球运动概述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078865"/>
            <a:ext cx="10079990" cy="2907665"/>
          </a:xfrm>
          <a:prstGeom prst="rect">
            <a:avLst/>
          </a:prstGeom>
          <a:noFill/>
          <a:ln w="9525">
            <a:noFill/>
          </a:ln>
        </p:spPr>
        <p:txBody>
          <a:bodyPr wrap="square" anchor="t">
            <a:spAutoFit/>
          </a:bodyPr>
          <a:p>
            <a:pPr marL="285750" indent="-285750" algn="just" fontAlgn="auto">
              <a:lnSpc>
                <a:spcPct val="130000"/>
              </a:lnSpc>
              <a:spcBef>
                <a:spcPts val="1000"/>
              </a:spcBef>
              <a:buFont typeface="Wingdings" panose="05000000000000000000" pitchFamily="2" charset="2"/>
              <a:buChar char="n"/>
            </a:pPr>
            <a:r>
              <a:rPr sz="1600" dirty="0">
                <a:solidFill>
                  <a:srgbClr val="545454"/>
                </a:solidFill>
                <a:latin typeface="微软雅黑" panose="020B0503020204020204" charset="-122"/>
                <a:ea typeface="微软雅黑" panose="020B0503020204020204" charset="-122"/>
                <a:sym typeface="微软雅黑" panose="020B0503020204020204" charset="-122"/>
              </a:rPr>
              <a:t>乒乓球运动起源于英国。早期的乒乓球运动是由网球运动演变而来的。</a:t>
            </a:r>
            <a:endParaRPr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Wingdings" panose="05000000000000000000" pitchFamily="2" charset="2"/>
              <a:buChar char="n"/>
            </a:pPr>
            <a:r>
              <a:rPr sz="1600" dirty="0">
                <a:solidFill>
                  <a:srgbClr val="545454"/>
                </a:solidFill>
                <a:latin typeface="微软雅黑" panose="020B0503020204020204" charset="-122"/>
                <a:ea typeface="微软雅黑" panose="020B0503020204020204" charset="-122"/>
                <a:sym typeface="微软雅黑" panose="020B0503020204020204" charset="-122"/>
              </a:rPr>
              <a:t>20 世纪初，乒乓球运动在欧洲和亚洲蓬勃发展。乒乓球运动是集技能、体能和智能于一体的隔网对抗的运动项目。运动员打出的每一个球，都包含了速度、旋转、力量、弧线和落点5 个竞技要素，具有很强的观赏性。乒乓球运动具有速度快、变化多、技巧性与趣味性强的特点，不受年龄、性别的限制，运动量可大可小，具有较高的锻炼价值。经常参加可发展人体的灵敏性、协调性，从而增强肢体活动能力，提高肢体的活动速度，培养人的机智果断、敢于竞争的优良品质。因此，乒乓球运动深受广大群众的喜爱。</a:t>
            </a:r>
            <a:endParaRPr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Wingdings" panose="05000000000000000000" pitchFamily="2" charset="2"/>
              <a:buChar char="n"/>
            </a:pPr>
            <a:r>
              <a:rPr sz="1600" dirty="0">
                <a:solidFill>
                  <a:srgbClr val="545454"/>
                </a:solidFill>
                <a:latin typeface="微软雅黑" panose="020B0503020204020204" charset="-122"/>
                <a:ea typeface="微软雅黑" panose="020B0503020204020204" charset="-122"/>
                <a:sym typeface="微软雅黑" panose="020B0503020204020204" charset="-122"/>
              </a:rPr>
              <a:t>从20 世纪50 年代至今，我国涌现了很多世界一流的乒乓球运动员，国际赛场上空无数次升起五星红旗。他们是国家和人民的骄傲。因此，乒乓球在我国也被尊称为“国球”。</a:t>
            </a:r>
            <a:endParaRPr sz="1600" dirty="0">
              <a:solidFill>
                <a:srgbClr val="545454"/>
              </a:solidFill>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6F6F6">
                  <a:alpha val="100000"/>
                </a:srgbClr>
              </a:clrFrom>
              <a:clrTo>
                <a:srgbClr val="F6F6F6">
                  <a:alpha val="100000"/>
                  <a:alpha val="0"/>
                </a:srgbClr>
              </a:clrTo>
            </a:clrChange>
          </a:blip>
          <a:srcRect t="22500" b="19483"/>
          <a:stretch>
            <a:fillRect/>
          </a:stretch>
        </p:blipFill>
        <p:spPr>
          <a:xfrm>
            <a:off x="3084195" y="4069715"/>
            <a:ext cx="6191250" cy="2210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95960" y="1624965"/>
            <a:ext cx="10800000" cy="2139315"/>
          </a:xfrm>
          <a:prstGeom prst="rect">
            <a:avLst/>
          </a:prstGeom>
          <a:noFill/>
          <a:ln w="9525">
            <a:noFill/>
          </a:ln>
        </p:spPr>
        <p:txBody>
          <a:bodyPr wrap="square" anchor="t">
            <a:spAutoFit/>
          </a:bodyPr>
          <a:p>
            <a:pPr indent="0" algn="just">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（一）直拍握法：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食指和拇指自然弯曲，食指的第二指关节和拇指的第一指关节分别压住球拍的两肩，食指与拇指间的距离要适中（一般以一指宽距离为宜）。中指、无名指、小指自然弯曲斜型重叠，中指的第一指关节侧面顶在球拍背面约1/3 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（二）横拍握法：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因手指动作与八字相似，横拍握法又称“八字式”握法：虎口压住球拍右上肩，中指、无名指和小指自然地握住拍柄，拇指在球拍的正面轻贴于中指旁边，食指自然伸直斜贴在球拍的背面。深握时，虎口紧贴球拍；浅握时，虎口轻微贴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02235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一、握拍技术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13317" name="Picture 13"/>
          <p:cNvPicPr>
            <a:picLocks noChangeAspect="1"/>
          </p:cNvPicPr>
          <p:nvPr/>
        </p:nvPicPr>
        <p:blipFill>
          <a:blip r:embed="rId2"/>
          <a:stretch>
            <a:fillRect/>
          </a:stretch>
        </p:blipFill>
        <p:spPr>
          <a:xfrm>
            <a:off x="1315720" y="4092575"/>
            <a:ext cx="2299970" cy="1552575"/>
          </a:xfrm>
          <a:prstGeom prst="rect">
            <a:avLst/>
          </a:prstGeom>
          <a:noFill/>
          <a:ln w="9525">
            <a:noFill/>
          </a:ln>
        </p:spPr>
      </p:pic>
      <p:pic>
        <p:nvPicPr>
          <p:cNvPr id="13318" name="Picture 14"/>
          <p:cNvPicPr>
            <a:picLocks noChangeAspect="1"/>
          </p:cNvPicPr>
          <p:nvPr/>
        </p:nvPicPr>
        <p:blipFill>
          <a:blip r:embed="rId3"/>
          <a:stretch>
            <a:fillRect/>
          </a:stretch>
        </p:blipFill>
        <p:spPr>
          <a:xfrm>
            <a:off x="3769360" y="4092575"/>
            <a:ext cx="2280285" cy="1539875"/>
          </a:xfrm>
          <a:prstGeom prst="rect">
            <a:avLst/>
          </a:prstGeom>
          <a:noFill/>
          <a:ln w="9525">
            <a:noFill/>
          </a:ln>
        </p:spPr>
      </p:pic>
      <p:sp>
        <p:nvSpPr>
          <p:cNvPr id="13319" name="矩形 1"/>
          <p:cNvSpPr/>
          <p:nvPr/>
        </p:nvSpPr>
        <p:spPr>
          <a:xfrm>
            <a:off x="2865597" y="5737225"/>
            <a:ext cx="1605280" cy="306705"/>
          </a:xfrm>
          <a:prstGeom prst="rect">
            <a:avLst/>
          </a:prstGeom>
          <a:noFill/>
          <a:ln w="9525">
            <a:noFill/>
          </a:ln>
        </p:spPr>
        <p:txBody>
          <a:bodyPr wrap="none">
            <a:spAutoFit/>
          </a:bodyPr>
          <a:p>
            <a:pPr algn="ctr"/>
            <a:r>
              <a:rPr lang="zh-CN" altLang="en-US" sz="1400" dirty="0">
                <a:solidFill>
                  <a:schemeClr val="tx1">
                    <a:lumMod val="65000"/>
                    <a:lumOff val="35000"/>
                  </a:schemeClr>
                </a:solidFill>
                <a:latin typeface="微软雅黑" panose="020B0503020204020204" charset="-122"/>
                <a:ea typeface="微软雅黑" panose="020B0503020204020204" charset="-122"/>
              </a:rPr>
              <a:t>直拍弧圈类的握法</a:t>
            </a: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pic>
        <p:nvPicPr>
          <p:cNvPr id="13321" name="Picture 15"/>
          <p:cNvPicPr>
            <a:picLocks noChangeAspect="1"/>
          </p:cNvPicPr>
          <p:nvPr/>
        </p:nvPicPr>
        <p:blipFill>
          <a:blip r:embed="rId4"/>
          <a:stretch>
            <a:fillRect/>
          </a:stretch>
        </p:blipFill>
        <p:spPr>
          <a:xfrm>
            <a:off x="6569075" y="4102735"/>
            <a:ext cx="2138680" cy="1539875"/>
          </a:xfrm>
          <a:prstGeom prst="rect">
            <a:avLst/>
          </a:prstGeom>
          <a:noFill/>
          <a:ln w="9525">
            <a:noFill/>
          </a:ln>
        </p:spPr>
      </p:pic>
      <p:pic>
        <p:nvPicPr>
          <p:cNvPr id="13322" name="Picture 16"/>
          <p:cNvPicPr>
            <a:picLocks noChangeAspect="1"/>
          </p:cNvPicPr>
          <p:nvPr/>
        </p:nvPicPr>
        <p:blipFill>
          <a:blip r:embed="rId5"/>
          <a:stretch>
            <a:fillRect/>
          </a:stretch>
        </p:blipFill>
        <p:spPr>
          <a:xfrm>
            <a:off x="8879205" y="4102735"/>
            <a:ext cx="2072005" cy="1539240"/>
          </a:xfrm>
          <a:prstGeom prst="rect">
            <a:avLst/>
          </a:prstGeom>
          <a:noFill/>
          <a:ln w="9525">
            <a:noFill/>
          </a:ln>
        </p:spPr>
      </p:pic>
      <p:sp>
        <p:nvSpPr>
          <p:cNvPr id="2" name="文本框 1"/>
          <p:cNvSpPr txBox="1"/>
          <p:nvPr/>
        </p:nvSpPr>
        <p:spPr>
          <a:xfrm>
            <a:off x="7576185" y="5739130"/>
            <a:ext cx="2540000" cy="306705"/>
          </a:xfrm>
          <a:prstGeom prst="rect">
            <a:avLst/>
          </a:prstGeom>
          <a:noFill/>
        </p:spPr>
        <p:txBody>
          <a:bodyPr wrap="square" rtlCol="0" anchor="t">
            <a:spAutoFit/>
          </a:bodyPr>
          <a:p>
            <a:pPr algn="ctr"/>
            <a:r>
              <a:rPr lang="zh-CN" altLang="en-US" sz="1400">
                <a:solidFill>
                  <a:schemeClr val="tx1">
                    <a:lumMod val="65000"/>
                    <a:lumOff val="35000"/>
                  </a:schemeClr>
                </a:solidFill>
                <a:latin typeface="微软雅黑" panose="020B0503020204020204" charset="-122"/>
                <a:ea typeface="微软雅黑" panose="020B0503020204020204" charset="-122"/>
              </a:rPr>
              <a:t>横拍握法</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695960" y="1736090"/>
            <a:ext cx="10800000" cy="1050925"/>
          </a:xfrm>
          <a:prstGeom prst="rect">
            <a:avLst/>
          </a:prstGeom>
          <a:noFill/>
          <a:ln w="9525">
            <a:noFill/>
          </a:ln>
        </p:spPr>
        <p:txBody>
          <a:bodyPr wrap="square" anchor="t">
            <a:spAutoFit/>
          </a:bodyPr>
          <a:p>
            <a:pPr marL="285750" indent="-285750" algn="just">
              <a:lnSpc>
                <a:spcPct val="130000"/>
              </a:lnSpc>
              <a:spcBef>
                <a:spcPts val="1000"/>
              </a:spcBef>
              <a:spcAft>
                <a:spcPts val="0"/>
              </a:spcAft>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平行站立且略比肩宽，身体稍左倾，面向球台。两膝微屈并内旋，重心置于脚间，上体稍前倾，含胸收腹，两眼注视来球。持拍手臂自然弯曲，肘部稍微外张，置于身体右侧，手腕放松、持拍于腹前；非持拍手臂自然弯曲于身体左侧，前臂、手腕自然放松。</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15443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二、准备姿势（以右手握拍为例）</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3092450" y="3096260"/>
            <a:ext cx="6217920" cy="3303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矩形 19"/>
          <p:cNvSpPr/>
          <p:nvPr/>
        </p:nvSpPr>
        <p:spPr>
          <a:xfrm>
            <a:off x="801370" y="2696210"/>
            <a:ext cx="6720205" cy="2600960"/>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 name="矩形 18"/>
          <p:cNvSpPr/>
          <p:nvPr/>
        </p:nvSpPr>
        <p:spPr>
          <a:xfrm>
            <a:off x="1202690" y="3283585"/>
            <a:ext cx="5626100" cy="1123950"/>
          </a:xfrm>
          <a:prstGeom prst="rect">
            <a:avLst/>
          </a:prstGeom>
          <a:noFill/>
          <a:ln w="9525">
            <a:noFill/>
          </a:ln>
        </p:spPr>
        <p:txBody>
          <a:bodyPr wrap="square" anchor="t">
            <a:spAutoFit/>
          </a:bodyPr>
          <a:p>
            <a:pPr marL="285750" indent="-285750" algn="just">
              <a:lnSpc>
                <a:spcPct val="140000"/>
              </a:lnSpc>
              <a:spcBef>
                <a:spcPts val="1000"/>
              </a:spcBef>
              <a:spcAft>
                <a:spcPts val="0"/>
              </a:spcAft>
              <a:buFont typeface="Wingdings" panose="05000000000000000000" charset="0"/>
              <a:buChar char="n"/>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步法移动是指乒乓球运动员为选择适合的击球位置所采用的脚步移动方法。其种类有单步、并步、跨步、跳步、垫步、交叉步、侧身步、小碎步等。</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15443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三、步法移动技术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15365" name="图片 1"/>
          <p:cNvPicPr>
            <a:picLocks noChangeAspect="1"/>
          </p:cNvPicPr>
          <p:nvPr/>
        </p:nvPicPr>
        <p:blipFill>
          <a:blip r:embed="rId2"/>
          <a:stretch>
            <a:fillRect/>
          </a:stretch>
        </p:blipFill>
        <p:spPr>
          <a:xfrm>
            <a:off x="7120890" y="2083435"/>
            <a:ext cx="4215765" cy="3825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056005" y="1623060"/>
            <a:ext cx="10080000" cy="3611245"/>
          </a:xfrm>
          <a:prstGeom prst="rect">
            <a:avLst/>
          </a:prstGeom>
          <a:noFill/>
          <a:ln w="9525">
            <a:noFill/>
          </a:ln>
        </p:spPr>
        <p:txBody>
          <a:bodyPr wrap="square" anchor="t">
            <a:spAutoFit/>
          </a:bodyPr>
          <a:p>
            <a:pPr indent="0" algn="just" fontAlgn="auto">
              <a:lnSpc>
                <a:spcPct val="13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（一） 发球技术：</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在乒乓球技术中，发球是唯一不受对方来球制约的技术。它具有极强的主动性，可以选择最适合自己的站位，按照自己的意图把球发到对方球台的任何位置。</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1. 正手发转与不转球</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站位时左脚在前，右脚在后，抛球的同时持拍手向后上方引拍。拍面稍后仰，手腕适当外展，手臂放松，腰向右转，以便于发力。发不转球时，用球拍的中上部分去触碰球的中下部，拍面稍后仰。</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2. 反手发转与不转球</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两脚平行或右脚稍前，重心降低，持拍手的肩部略低于对侧肩。发下旋球时，用球拍的前半部分去摩擦球的中下部，在触球的瞬间手腕用力摩擦球。发不转球时，用球拍的后半部分去碰击球的中部，手腕和前臂有向前送球的感觉。</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spcAft>
                <a:spcPts val="0"/>
              </a:spcAft>
              <a:buFont typeface="Wingdings" panose="05000000000000000000" charset="0"/>
              <a:buNone/>
            </a:pP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03251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四、发球与接发球技术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19463" name="图片 5"/>
          <p:cNvPicPr>
            <a:picLocks noChangeAspect="1"/>
          </p:cNvPicPr>
          <p:nvPr/>
        </p:nvPicPr>
        <p:blipFill>
          <a:blip r:embed="rId2">
            <a:clrChange>
              <a:clrFrom>
                <a:srgbClr val="F6F6F6">
                  <a:alpha val="100000"/>
                </a:srgbClr>
              </a:clrFrom>
              <a:clrTo>
                <a:srgbClr val="F6F6F6">
                  <a:alpha val="100000"/>
                  <a:alpha val="0"/>
                </a:srgbClr>
              </a:clrTo>
            </a:clrChange>
          </a:blip>
          <a:srcRect l="18145" t="19184" r="17849" b="12880"/>
          <a:stretch>
            <a:fillRect/>
          </a:stretch>
        </p:blipFill>
        <p:spPr>
          <a:xfrm>
            <a:off x="8928735" y="4528820"/>
            <a:ext cx="1954530" cy="20802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乒乓球基本技术教学理论与方法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2399665" y="1250315"/>
            <a:ext cx="7393305" cy="2523490"/>
          </a:xfrm>
          <a:prstGeom prst="rect">
            <a:avLst/>
          </a:prstGeom>
        </p:spPr>
      </p:pic>
      <p:pic>
        <p:nvPicPr>
          <p:cNvPr id="4" name="图片 3"/>
          <p:cNvPicPr>
            <a:picLocks noChangeAspect="1"/>
          </p:cNvPicPr>
          <p:nvPr/>
        </p:nvPicPr>
        <p:blipFill>
          <a:blip r:embed="rId3"/>
          <a:stretch>
            <a:fillRect/>
          </a:stretch>
        </p:blipFill>
        <p:spPr>
          <a:xfrm>
            <a:off x="1801495" y="3886200"/>
            <a:ext cx="8715375"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6.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9.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DIAGRAM_GROUP_CODE" val="r1-1"/>
  <p:tag name="KSO_WM_UNIT_TYPE" val="r_i"/>
  <p:tag name="KSO_WM_UNIT_INDEX" val="1_14"/>
  <p:tag name="KSO_WM_UNIT_ID" val="diagram20187585_3*r_i*1_14"/>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1"/>
  <p:tag name="KSO_WM_UNIT_ID" val="diagram20187585_3*r_v*1_1"/>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DIAGRAM_GROUP_CODE" val="r1-1"/>
  <p:tag name="KSO_WM_UNIT_TYPE" val="r_i"/>
  <p:tag name="KSO_WM_UNIT_INDEX" val="1_13"/>
  <p:tag name="KSO_WM_UNIT_ID" val="diagram20187585_3*r_i*1_13"/>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3"/>
  <p:tag name="KSO_WM_UNIT_ID" val="diagram20187585_3*r_v*1_3"/>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5"/>
  <p:tag name="KSO_WM_UNIT_ID" val="diagram20187585_3*r_v*1_5"/>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DIAGRAM_GROUP_CODE" val="r1-1"/>
  <p:tag name="KSO_WM_UNIT_TYPE" val="r_i"/>
  <p:tag name="KSO_WM_UNIT_INDEX" val="1_12"/>
  <p:tag name="KSO_WM_UNIT_ID" val="diagram20187585_3*r_i*1_12"/>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2"/>
  <p:tag name="KSO_WM_UNIT_ID" val="diagram20187585_3*r_v*1_2"/>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DIAGRAM_GROUP_CODE" val="r1-1"/>
  <p:tag name="KSO_WM_UNIT_TYPE" val="r_i"/>
  <p:tag name="KSO_WM_UNIT_INDEX" val="1_11"/>
  <p:tag name="KSO_WM_UNIT_ID" val="diagram20187585_3*r_i*1_11"/>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DIAGRAM_GROUP_CODE" val="r1-1"/>
  <p:tag name="KSO_WM_UNIT_TYPE" val="r_i"/>
  <p:tag name="KSO_WM_UNIT_INDEX" val="1_10"/>
  <p:tag name="KSO_WM_UNIT_ID" val="diagram20187585_3*r_i*1_10"/>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4"/>
  <p:tag name="KSO_WM_UNIT_ID" val="diagram20187585_3*r_v*1_4"/>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UNIT_DIAGRAM_CONTRAST_TITLE_CNT" val="0"/>
  <p:tag name="KSO_WM_UNIT_DIAGRAM_DIMENSION_TITLE_CNT" val="0"/>
  <p:tag name="KSO_WM_UNIT_PRESET_TEXT" val="单击此处添加文本具体内容"/>
  <p:tag name="KSO_WM_UNIT_VALUE" val="26"/>
  <p:tag name="KSO_WM_UNIT_HIGHLIGHT" val="0"/>
  <p:tag name="KSO_WM_UNIT_COMPATIBLE" val="0"/>
  <p:tag name="KSO_WM_DIAGRAM_GROUP_CODE" val="r1-1"/>
  <p:tag name="KSO_WM_UNIT_TYPE" val="r_v"/>
  <p:tag name="KSO_WM_UNIT_INDEX" val="1_6"/>
  <p:tag name="KSO_WM_UNIT_ID" val="diagram20187585_3*r_v*1_6"/>
  <p:tag name="KSO_WM_TEMPLATE_CATEGORY" val="diagram"/>
  <p:tag name="KSO_WM_TEMPLATE_INDEX" val="20187585"/>
  <p:tag name="KSO_WM_UNIT_LAYERLEVEL" val="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DIAGRAM_GROUP_CODE" val="r1-1"/>
  <p:tag name="KSO_WM_UNIT_TYPE" val="r_i"/>
  <p:tag name="KSO_WM_UNIT_INDEX" val="1_9"/>
  <p:tag name="KSO_WM_UNIT_ID" val="diagram20187585_3*r_i*1_9"/>
  <p:tag name="KSO_WM_TEMPLATE_CATEGORY" val="diagram"/>
  <p:tag name="KSO_WM_TEMPLATE_INDEX" val="20187585"/>
  <p:tag name="KSO_WM_UNIT_LAYERLEVEL" val="1_1"/>
  <p:tag name="KSO_WM_TAG_VERSION" val="1.0"/>
  <p:tag name="KSO_WM_BEAUTIFY_FLAG" val="#wm#"/>
  <p:tag name="KSO_WM_UNIT_DIAGRAM_ISNUMVISUAL" val="0"/>
  <p:tag name="KSO_WM_UNIT_DIAGRAM_ISREFERUNIT" val="0"/>
  <p:tag name="KSO_WM_UNIT_DIAGRAM_CONTRAST_TITLE_CNT" val="0"/>
  <p:tag name="KSO_WM_UNIT_DIAGRAM_DIMENSION_TITLE_CNT" val="0"/>
  <p:tag name="KSO_WM_UNIT_FILL_FORE_SCHEMECOLOR_INDEX" val="9"/>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ISPRING_PRESENTATION_TITLE" val="6-0316-3运动体育竞技PPT模板"/>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5782</Words>
  <Application>WPS 演示</Application>
  <PresentationFormat>宽屏</PresentationFormat>
  <Paragraphs>275</Paragraphs>
  <Slides>31</Slides>
  <Notes>24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Arial</vt:lpstr>
      <vt:lpstr>宋体</vt:lpstr>
      <vt:lpstr>Wingdings</vt:lpstr>
      <vt:lpstr>Lato Regular</vt:lpstr>
      <vt:lpstr>Lato Hairline</vt:lpstr>
      <vt:lpstr>Lato Light</vt:lpstr>
      <vt:lpstr>Source Han Serif SC</vt:lpstr>
      <vt:lpstr>微软雅黑</vt:lpstr>
      <vt:lpstr>Impact</vt:lpstr>
      <vt:lpstr>Calibri</vt:lpstr>
      <vt:lpstr>华康俪金黑W8(P)</vt:lpstr>
      <vt:lpstr>Arial Unicode MS</vt:lpstr>
      <vt:lpstr>等线</vt:lpstr>
      <vt:lpstr>Wingdings</vt:lpstr>
      <vt:lpstr>黑体</vt:lpstr>
      <vt:lpstr>華康圓體 Std W5</vt:lpstr>
      <vt:lpstr>Source Han Serif SC</vt:lpstr>
      <vt:lpstr>微软雅黑 Light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27</cp:revision>
  <dcterms:created xsi:type="dcterms:W3CDTF">2019-03-14T05:34:00Z</dcterms:created>
  <dcterms:modified xsi:type="dcterms:W3CDTF">2019-08-14T08:44:31Z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