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719" r:id="rId7"/>
    <p:sldId id="8754" r:id="rId8"/>
    <p:sldId id="8890" r:id="rId9"/>
    <p:sldId id="8828" r:id="rId10"/>
    <p:sldId id="8891" r:id="rId11"/>
    <p:sldId id="8892" r:id="rId12"/>
    <p:sldId id="8893" r:id="rId13"/>
    <p:sldId id="8894" r:id="rId14"/>
    <p:sldId id="8895" r:id="rId15"/>
    <p:sldId id="8860" r:id="rId16"/>
    <p:sldId id="8896" r:id="rId17"/>
    <p:sldId id="8897" r:id="rId18"/>
    <p:sldId id="8898" r:id="rId19"/>
    <p:sldId id="8899" r:id="rId20"/>
    <p:sldId id="8900" r:id="rId21"/>
    <p:sldId id="8901" r:id="rId22"/>
    <p:sldId id="8930" r:id="rId23"/>
    <p:sldId id="8841" r:id="rId24"/>
    <p:sldId id="8701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DAB"/>
    <a:srgbClr val="FFE5C2"/>
    <a:srgbClr val="FF9300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3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../media/image37.pn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6.png"/><Relationship Id="rId10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7.png"/><Relationship Id="rId10" Type="http://schemas.openxmlformats.org/officeDocument/2006/relationships/tags" Target="../tags/tag23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二、武术的基本步型步法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460" y="1576070"/>
            <a:ext cx="7155815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960" y="1022350"/>
            <a:ext cx="10800080" cy="2597150"/>
            <a:chOff x="1096" y="1610"/>
            <a:chExt cx="17008" cy="4090"/>
          </a:xfrm>
        </p:grpSpPr>
        <p:sp>
          <p:nvSpPr>
            <p:cNvPr id="8" name="文本框 7"/>
            <p:cNvSpPr txBox="1"/>
            <p:nvPr/>
          </p:nvSpPr>
          <p:spPr>
            <a:xfrm>
              <a:off x="6112" y="1610"/>
              <a:ext cx="711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0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三、武术的基本腿法</a:t>
              </a:r>
              <a:endPara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150" name="矩形 5"/>
            <p:cNvSpPr/>
            <p:nvPr/>
          </p:nvSpPr>
          <p:spPr>
            <a:xfrm>
              <a:off x="1096" y="2534"/>
              <a:ext cx="17008" cy="31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just" fontAlgn="auto">
                <a:lnSpc>
                  <a:spcPct val="130000"/>
                </a:lnSpc>
              </a:pPr>
              <a:r>
                <a:rPr lang="zh-CN" altLang="en-US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（一） 正踢腿：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两脚并立，两臂侧平举与肩同高，两掌立掌，上小半步左腿支撑，右脚勾踢头部，身体直立，两眼目视前方。（图17-2-12）</a:t>
              </a:r>
              <a:endPara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 fontAlgn="auto">
                <a:lnSpc>
                  <a:spcPct val="130000"/>
                </a:lnSpc>
              </a:pPr>
              <a:r>
                <a:rPr lang="zh-CN" altLang="en-US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要点：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腰直，腿直，肩直，过胸加速，眼睛直视前方。</a:t>
              </a:r>
              <a:endPara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 fontAlgn="auto">
                <a:lnSpc>
                  <a:spcPct val="130000"/>
                </a:lnSpc>
              </a:pPr>
              <a:r>
                <a:rPr lang="zh-CN" altLang="en-US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（二）外摆腿：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两脚并立，两臂侧平举与肩同高，两掌立掌，上小半步左腿支撑，右脚向左踢过肩后向右上方弧形摆动，两眼平视。（图17-2-13）</a:t>
              </a:r>
              <a:endPara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 fontAlgn="auto">
                <a:lnSpc>
                  <a:spcPct val="130000"/>
                </a:lnSpc>
              </a:pPr>
              <a:r>
                <a:rPr lang="zh-CN" altLang="en-US" sz="16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 要点：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腰直，腿直，肩直，摆幅应大，眼睛目视前方。</a:t>
              </a:r>
              <a:endPara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711575"/>
            <a:ext cx="4735830" cy="2748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50" name="矩形 5"/>
          <p:cNvSpPr/>
          <p:nvPr/>
        </p:nvSpPr>
        <p:spPr>
          <a:xfrm>
            <a:off x="695960" y="1122680"/>
            <a:ext cx="1080000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 里合腿：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两脚并立，两臂侧平举与肩同高，两掌立掌，上小半步左腿支撑，右脚微向右踢过肩后向左上方弧形摆动，两眼平视。（图17-2-14）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要点：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腰直，腿直，肩直，摆幅应大，过胸加速，眼睛目视前方。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 弹腿：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两脚并立、一手收腰间，一手冲拳。左腿上小半步。右腿屈膝提起，高与腰平，提膝接近水平时挺腰向前平踢，绷脚尖。两眼平视。（图17-2-15）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要点：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挺胸，直腰，脚面绷直，有寸劲。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五）后扫腿：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左腿屈蹲成左弓步，身体下俯，两手扶地，左腿支撑。右腿扫转一周，右腿伸直，脚面绷直。（图17-2-16）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285" y="3669030"/>
            <a:ext cx="482917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4245" y="3921125"/>
            <a:ext cx="2705100" cy="2300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5960" y="1239520"/>
            <a:ext cx="10800080" cy="4366895"/>
            <a:chOff x="1096" y="1952"/>
            <a:chExt cx="17008" cy="6877"/>
          </a:xfrm>
        </p:grpSpPr>
        <p:sp>
          <p:nvSpPr>
            <p:cNvPr id="20" name="矩形 19"/>
            <p:cNvSpPr/>
            <p:nvPr/>
          </p:nvSpPr>
          <p:spPr>
            <a:xfrm>
              <a:off x="1614" y="5087"/>
              <a:ext cx="7620" cy="3742"/>
            </a:xfrm>
            <a:prstGeom prst="rect">
              <a:avLst/>
            </a:prstGeom>
            <a:solidFill>
              <a:srgbClr val="F4B18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4" name="矩形 18"/>
            <p:cNvSpPr/>
            <p:nvPr/>
          </p:nvSpPr>
          <p:spPr>
            <a:xfrm>
              <a:off x="1096" y="1952"/>
              <a:ext cx="17008" cy="25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285750" indent="-285750" algn="just">
                <a:lnSpc>
                  <a:spcPct val="140000"/>
                </a:lnSpc>
                <a:spcBef>
                  <a:spcPts val="1000"/>
                </a:spcBef>
                <a:spcAft>
                  <a:spcPts val="0"/>
                </a:spcAft>
                <a:buFont typeface="Wingdings" panose="05000000000000000000" charset="0"/>
                <a:buChar char="n"/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初级三十二式长拳，简称“初级长拳”，共有32 个动作，分为4 段。初级长拳动作简单，易学易练。学习初级长拳，有利于提高学生对武术套路的基本认识，全面培养学生学习武术的兴趣，还可提高学生基本功，发展学生专项身体素质，培养学生自学、自练、自评的能力。</a:t>
              </a:r>
              <a:endPara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285750" indent="-285750" algn="just">
                <a:lnSpc>
                  <a:spcPct val="140000"/>
                </a:lnSpc>
                <a:spcBef>
                  <a:spcPts val="1000"/>
                </a:spcBef>
                <a:spcAft>
                  <a:spcPts val="0"/>
                </a:spcAft>
                <a:buFont typeface="Wingdings" panose="05000000000000000000" charset="0"/>
                <a:buChar char="n"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初级长拳动作名称及要点：</a:t>
              </a:r>
              <a:endPara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75" y="5358"/>
              <a:ext cx="6650" cy="3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fontAlgn="auto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altLang="en-US" sz="16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（一）预备式动作</a:t>
              </a:r>
              <a:endPara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altLang="en-US" sz="16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1. 虚步亮掌（图17-3-1）</a:t>
              </a:r>
              <a:endPara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altLang="en-US" sz="16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    要点：屈蹲腿水平，虚实分明。</a:t>
              </a:r>
              <a:endPara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altLang="en-US" sz="16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2. 并步对拳（图17-3-2）</a:t>
              </a:r>
              <a:endPara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fontAlgn="auto">
                <a:lnSpc>
                  <a:spcPct val="110000"/>
                </a:lnSpc>
                <a:spcBef>
                  <a:spcPts val="1000"/>
                </a:spcBef>
                <a:spcAft>
                  <a:spcPts val="0"/>
                </a:spcAft>
              </a:pPr>
              <a:r>
                <a:rPr lang="zh-CN" altLang="en-US" sz="1600" b="1" spc="1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    要点：上步要快，两拳收于腹前。</a:t>
              </a:r>
              <a:endPara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0" y="3260090"/>
            <a:ext cx="4999990" cy="2409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8860" y="3818890"/>
            <a:ext cx="2457450" cy="2419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72820" y="1938655"/>
            <a:ext cx="4838700" cy="3545840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90000"/>
              </a:lnSpc>
            </a:pPr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5555" y="2110740"/>
            <a:ext cx="4222750" cy="3108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（二）第一段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1. 左弓步冲拳（图17-3-3）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要点：弓步后蹬腿伸直，冲拳微高于肩。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2. 弹腿冲拳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要点：屈身明显，弹腿有寸劲。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3. 马步冲拳（图17-3-4）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要点：屈蹲腿水平，两脚尖朝前。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4. 右弓步冲拳（图17-3-5）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要点：转身蹬腿要快，冲拳有力。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520" y="1856105"/>
            <a:ext cx="5612130" cy="2266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253615" y="1323340"/>
            <a:ext cx="4867275" cy="2280920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90000"/>
              </a:lnSpc>
            </a:pPr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51125" y="1684655"/>
            <a:ext cx="3533140" cy="1558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5. 弹腿冲拳（图17-3-6）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要点：屈伸明显，冲拳平于肩。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6. 大跃步前穿（图17-3-7）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要点：跃步跳起，仆步下稳。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175" y="1268730"/>
            <a:ext cx="23336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905" y="3711575"/>
            <a:ext cx="7644765" cy="2792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34415" y="2349500"/>
            <a:ext cx="4093210" cy="2280920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90000"/>
              </a:lnSpc>
            </a:pPr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1925" y="2710815"/>
            <a:ext cx="3533140" cy="1558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7. 弓步击掌（图17-3-8）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要点：变化要快，击掌有力。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8. 马步架打（图17-3-9）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要点：架掌于头正上方。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5" y="2286635"/>
            <a:ext cx="6076950" cy="2653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7275" y="1116965"/>
            <a:ext cx="4222750" cy="312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（三）第二段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47495" y="1519555"/>
            <a:ext cx="9198610" cy="2252345"/>
            <a:chOff x="2091" y="2787"/>
            <a:chExt cx="15374" cy="38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1" y="2787"/>
              <a:ext cx="7740" cy="381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1" y="2884"/>
              <a:ext cx="7635" cy="378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708025" y="3918585"/>
            <a:ext cx="10807700" cy="2515235"/>
            <a:chOff x="2213" y="6663"/>
            <a:chExt cx="17020" cy="396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13" y="6664"/>
              <a:ext cx="7200" cy="396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13" y="6663"/>
              <a:ext cx="9820" cy="393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275" y="1116965"/>
            <a:ext cx="4222750" cy="312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（四）第三段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99565" y="1734185"/>
            <a:ext cx="9034780" cy="4596130"/>
            <a:chOff x="2359" y="2779"/>
            <a:chExt cx="14228" cy="7238"/>
          </a:xfrm>
        </p:grpSpPr>
        <p:grpSp>
          <p:nvGrpSpPr>
            <p:cNvPr id="13" name="组合 12"/>
            <p:cNvGrpSpPr/>
            <p:nvPr/>
          </p:nvGrpSpPr>
          <p:grpSpPr>
            <a:xfrm>
              <a:off x="2359" y="2779"/>
              <a:ext cx="14228" cy="3585"/>
              <a:chOff x="1799" y="3025"/>
              <a:chExt cx="14342" cy="37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99" y="3025"/>
                <a:ext cx="10384" cy="370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rcRect r="51543"/>
              <a:stretch>
                <a:fillRect/>
              </a:stretch>
            </p:blipFill>
            <p:spPr>
              <a:xfrm>
                <a:off x="12071" y="3057"/>
                <a:ext cx="4071" cy="355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42" y="6709"/>
              <a:ext cx="3775" cy="319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2" y="6709"/>
              <a:ext cx="9984" cy="33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275" y="1116965"/>
            <a:ext cx="4222750" cy="312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（五）第四段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4830" y="1643380"/>
            <a:ext cx="8520430" cy="2204720"/>
            <a:chOff x="2570" y="2588"/>
            <a:chExt cx="14076" cy="38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0" y="2588"/>
              <a:ext cx="10714" cy="381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84" y="2678"/>
              <a:ext cx="3363" cy="363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755" y="3930650"/>
            <a:ext cx="4223385" cy="2226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5140" y="3930015"/>
            <a:ext cx="5304790" cy="2227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74" name="TextBox 14"/>
          <p:cNvSpPr txBox="1"/>
          <p:nvPr/>
        </p:nvSpPr>
        <p:spPr>
          <a:xfrm>
            <a:off x="7187565" y="2873375"/>
            <a:ext cx="1013460" cy="3060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 能</a:t>
            </a:r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篇</a:t>
            </a:r>
            <a:endParaRPr lang="zh-CN" altLang="en-US" sz="54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初级长拳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275" y="1116965"/>
            <a:ext cx="4222750" cy="312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（六）结束动作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4415" y="2471420"/>
            <a:ext cx="4093210" cy="2280920"/>
          </a:xfrm>
          <a:prstGeom prst="rect">
            <a:avLst/>
          </a:prstGeom>
          <a:solidFill>
            <a:srgbClr val="F4B18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90000"/>
              </a:lnSpc>
            </a:pPr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2080" y="2971165"/>
            <a:ext cx="3533140" cy="1159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1. 虚步亮掌（图17-3-36）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要点：同起始相同。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en-US" sz="16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2. 并步对拳（图17-3-37）</a:t>
            </a:r>
            <a:endParaRPr lang="zh-CN" altLang="en-US" sz="16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105" y="2430780"/>
            <a:ext cx="6070600" cy="2668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100977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武术欣赏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030" y="104267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三、搓攻（拉）战术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"/>
            </p:custDataLst>
          </p:nvPr>
        </p:nvSpPr>
        <p:spPr bwMode="auto">
          <a:xfrm>
            <a:off x="1130935" y="2132965"/>
            <a:ext cx="2473960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01. </a:t>
            </a: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形式美</a:t>
            </a:r>
            <a:endParaRPr lang="zh-CN" altLang="en-US" b="1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3"/>
            </p:custDataLst>
          </p:nvPr>
        </p:nvSpPr>
        <p:spPr bwMode="auto">
          <a:xfrm>
            <a:off x="986155" y="3551555"/>
            <a:ext cx="2555875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02. </a:t>
            </a:r>
            <a:r>
              <a:rPr lang="zh-CN" altLang="en-US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技击美</a:t>
            </a:r>
            <a:endParaRPr lang="zh-CN" altLang="en-US" b="1" spc="300" dirty="0">
              <a:solidFill>
                <a:srgbClr val="000000">
                  <a:lumMod val="65000"/>
                  <a:lumOff val="35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 bwMode="auto">
          <a:xfrm>
            <a:off x="986155" y="5313680"/>
            <a:ext cx="2555875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03. </a:t>
            </a:r>
            <a:r>
              <a:rPr lang="zh-CN" altLang="en-US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节奏美</a:t>
            </a:r>
            <a:endParaRPr lang="zh-CN" altLang="en-US" b="1" spc="300" dirty="0">
              <a:solidFill>
                <a:srgbClr val="000000">
                  <a:lumMod val="65000"/>
                  <a:lumOff val="35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 bwMode="auto">
          <a:xfrm>
            <a:off x="8440420" y="2132965"/>
            <a:ext cx="2532380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lstStyle/>
          <a:p>
            <a:pPr mar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04. </a:t>
            </a:r>
            <a:r>
              <a:rPr lang="zh-CN" altLang="en-US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劲力美</a:t>
            </a:r>
            <a:endParaRPr lang="zh-CN" altLang="en-US" b="1" spc="300" dirty="0">
              <a:solidFill>
                <a:srgbClr val="000000">
                  <a:lumMod val="65000"/>
                  <a:lumOff val="35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 bwMode="auto">
          <a:xfrm>
            <a:off x="8440420" y="3512820"/>
            <a:ext cx="2530475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lstStyle/>
          <a:p>
            <a:pPr mar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05. </a:t>
            </a:r>
            <a:r>
              <a:rPr lang="zh-CN" altLang="en-US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服装美</a:t>
            </a:r>
            <a:endParaRPr lang="zh-CN" altLang="en-US" b="1" spc="300" dirty="0">
              <a:solidFill>
                <a:srgbClr val="000000">
                  <a:lumMod val="65000"/>
                  <a:lumOff val="35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3970" y="2769235"/>
            <a:ext cx="4312920" cy="2600325"/>
          </a:xfrm>
          <a:prstGeom prst="rect">
            <a:avLst/>
          </a:prstGeom>
        </p:spPr>
      </p:pic>
      <p:sp>
        <p:nvSpPr>
          <p:cNvPr id="52" name="文本框 51"/>
          <p:cNvSpPr txBox="1"/>
          <p:nvPr>
            <p:custDataLst>
              <p:tags r:id="rId8"/>
            </p:custDataLst>
          </p:nvPr>
        </p:nvSpPr>
        <p:spPr bwMode="auto">
          <a:xfrm>
            <a:off x="8440420" y="5313680"/>
            <a:ext cx="2530475" cy="386080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mar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06. </a:t>
            </a:r>
            <a:r>
              <a:rPr lang="zh-CN" altLang="en-US" b="1" spc="300" dirty="0">
                <a:solidFill>
                  <a:srgbClr val="000000">
                    <a:lumMod val="65000"/>
                    <a:lumOff val="35000"/>
                  </a:srgb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技艺美</a:t>
            </a:r>
            <a:endParaRPr lang="zh-CN" altLang="en-US" b="1" spc="300" dirty="0">
              <a:solidFill>
                <a:srgbClr val="000000">
                  <a:lumMod val="65000"/>
                  <a:lumOff val="35000"/>
                </a:srgb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5928822" y="264314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2"/>
            </p:custDataLst>
          </p:nvPr>
        </p:nvSpPr>
        <p:spPr>
          <a:xfrm>
            <a:off x="5912503" y="267152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21"/>
          <p:cNvSpPr>
            <a:spLocks noChangeArrowheads="1"/>
          </p:cNvSpPr>
          <p:nvPr/>
        </p:nvSpPr>
        <p:spPr bwMode="auto">
          <a:xfrm>
            <a:off x="6596043" y="2607310"/>
            <a:ext cx="19227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武术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运动的简述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5835650" y="1696403"/>
            <a:ext cx="3914140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17</a:t>
            </a:r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 武术</a:t>
            </a:r>
            <a:endParaRPr lang="en-US" altLang="zh-CN" sz="40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H="1">
            <a:off x="5926282" y="346292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9" name="椭圆 2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MH_Number_1"/>
          <p:cNvSpPr txBox="1"/>
          <p:nvPr>
            <p:custDataLst>
              <p:tags r:id="rId3"/>
            </p:custDataLst>
          </p:nvPr>
        </p:nvSpPr>
        <p:spPr>
          <a:xfrm>
            <a:off x="5929648" y="349384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 flipH="1">
            <a:off x="5925647" y="428652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6" name="椭圆 3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MH_Number_1"/>
          <p:cNvSpPr txBox="1"/>
          <p:nvPr>
            <p:custDataLst>
              <p:tags r:id="rId4"/>
            </p:custDataLst>
          </p:nvPr>
        </p:nvSpPr>
        <p:spPr>
          <a:xfrm>
            <a:off x="5929013" y="431744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3" name="文本框 21"/>
          <p:cNvSpPr>
            <a:spLocks noChangeArrowheads="1"/>
          </p:cNvSpPr>
          <p:nvPr/>
        </p:nvSpPr>
        <p:spPr bwMode="auto">
          <a:xfrm>
            <a:off x="6596043" y="3457575"/>
            <a:ext cx="33705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武术</a:t>
            </a: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基本技术教学理论与方法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文本框 21"/>
          <p:cNvSpPr>
            <a:spLocks noChangeArrowheads="1"/>
          </p:cNvSpPr>
          <p:nvPr/>
        </p:nvSpPr>
        <p:spPr bwMode="auto">
          <a:xfrm>
            <a:off x="6596043" y="4281170"/>
            <a:ext cx="11480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初级长拳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5928822" y="507201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" name="椭圆 2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MH_Number_1"/>
          <p:cNvSpPr txBox="1"/>
          <p:nvPr>
            <p:custDataLst>
              <p:tags r:id="rId5"/>
            </p:custDataLst>
          </p:nvPr>
        </p:nvSpPr>
        <p:spPr>
          <a:xfrm>
            <a:off x="5932188" y="510293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文本框 21"/>
          <p:cNvSpPr>
            <a:spLocks noChangeArrowheads="1"/>
          </p:cNvSpPr>
          <p:nvPr/>
        </p:nvSpPr>
        <p:spPr bwMode="auto">
          <a:xfrm>
            <a:off x="6598583" y="5015865"/>
            <a:ext cx="16306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二十四式太极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3" grpId="0"/>
      <p:bldP spid="57" grpId="0"/>
      <p:bldP spid="63" grpId="0"/>
      <p:bldP spid="64" grpId="0"/>
      <p:bldP spid="7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武术运动简述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895350" y="2080260"/>
            <a:ext cx="5813425" cy="3547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春秋战国时期，武术称“技击”。民国时期，称为“国术”。新中国成立后沿用“武术”一词。随着历史的变迁，武术的内涵与外延发生着变化。发展到今天，武术是以中华文化为理论基础，以技击方法为基本内容，以套路、对抗等为主要运动形式的传统体育。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武术的主要内容是技击，由踢、打、摔、拿等动作按一定运动规律组成。武术具有攻防格斗性，在运动形式上，有套路与散打之分，演练方法注重内外结合、形神兼备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按武术的发展历程划分，武术分为古代武术、近代武术与当代武术。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一、武术的起源与发展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960" y="2007870"/>
            <a:ext cx="4582160" cy="3692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武术运动简述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二、武术的特点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10679003" y="2179296"/>
            <a:ext cx="661090" cy="661090"/>
          </a:xfrm>
          <a:prstGeom prst="ellipse">
            <a:avLst/>
          </a:prstGeom>
          <a:solidFill>
            <a:srgbClr val="295DAB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10679003" y="3441693"/>
            <a:ext cx="661090" cy="661090"/>
          </a:xfrm>
          <a:prstGeom prst="ellipse">
            <a:avLst/>
          </a:prstGeom>
          <a:solidFill>
            <a:srgbClr val="295DAB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10679003" y="4805690"/>
            <a:ext cx="661090" cy="661090"/>
          </a:xfrm>
          <a:prstGeom prst="ellipse">
            <a:avLst/>
          </a:prstGeom>
          <a:solidFill>
            <a:srgbClr val="295DAB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54040" y="2139950"/>
            <a:ext cx="4933950" cy="1039495"/>
            <a:chOff x="8904" y="3370"/>
            <a:chExt cx="7770" cy="1637"/>
          </a:xfrm>
        </p:grpSpPr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>
            <a:xfrm>
              <a:off x="9778" y="3370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rgbClr val="295DAB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武术的整体技击性</a:t>
              </a:r>
              <a:endParaRPr kumimoji="1" lang="zh-CN" altLang="en-US" sz="1600" b="1" spc="300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>
            <a:xfrm>
              <a:off x="8904" y="3979"/>
              <a:ext cx="7771" cy="1028"/>
            </a:xfrm>
            <a:prstGeom prst="rect">
              <a:avLst/>
            </a:prstGeom>
            <a:noFill/>
          </p:spPr>
          <p:txBody>
            <a:bodyPr wrap="square" tIns="0" rtlCol="0" anchor="t" anchorCtr="0">
              <a:noAutofit/>
            </a:bodyPr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pc="150" dirty="0">
                  <a:latin typeface="微软雅黑" panose="020B0503020204020204" charset="-122"/>
                  <a:ea typeface="微软雅黑" panose="020B0503020204020204" charset="-122"/>
                </a:rPr>
                <a:t>武术作为古代军事训练手段之一，其技击特性是显而易见。在实际应用中，武术常以最有效的技击方法，制服别人，降服别人。</a:t>
              </a:r>
              <a:endParaRPr lang="zh-CN" altLang="en-US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380" y="3413760"/>
            <a:ext cx="5007610" cy="1217930"/>
            <a:chOff x="8788" y="5376"/>
            <a:chExt cx="7886" cy="1918"/>
          </a:xfrm>
        </p:grpSpPr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9778" y="5376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rgbClr val="295DAB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武术的民族文化性</a:t>
              </a:r>
              <a:endParaRPr kumimoji="1" lang="zh-CN" altLang="en-US" sz="1600" b="1" spc="300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8"/>
              </p:custDataLst>
            </p:nvPr>
          </p:nvSpPr>
          <p:spPr>
            <a:xfrm>
              <a:off x="8788" y="5970"/>
              <a:ext cx="7887" cy="1325"/>
            </a:xfrm>
            <a:prstGeom prst="rect">
              <a:avLst/>
            </a:prstGeom>
            <a:noFill/>
          </p:spPr>
          <p:txBody>
            <a:bodyPr wrap="square" tIns="0" rtlCol="0" anchor="t" anchorCtr="0"/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pc="150" dirty="0">
                  <a:latin typeface="微软雅黑" panose="020B0503020204020204" charset="-122"/>
                  <a:ea typeface="微软雅黑" panose="020B0503020204020204" charset="-122"/>
                </a:rPr>
                <a:t>武术追求形神兼备、内外合一。武术注重形体规范，更注重精神传意，进而达到内外合一的整体观。武术的“内”指精、气、神，“外”指手、眼、身、法、步。</a:t>
              </a:r>
              <a:endParaRPr lang="zh-CN" altLang="en-US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54040" y="4789805"/>
            <a:ext cx="4933950" cy="1271905"/>
            <a:chOff x="8904" y="7543"/>
            <a:chExt cx="7770" cy="2003"/>
          </a:xfrm>
        </p:grpSpPr>
        <p:sp>
          <p:nvSpPr>
            <p:cNvPr id="23" name="文本框 22"/>
            <p:cNvSpPr txBox="1"/>
            <p:nvPr>
              <p:custDataLst>
                <p:tags r:id="rId9"/>
              </p:custDataLst>
            </p:nvPr>
          </p:nvSpPr>
          <p:spPr>
            <a:xfrm>
              <a:off x="9778" y="7543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rgbClr val="295DAB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武术的体育性与广泛性</a:t>
              </a:r>
              <a:endParaRPr kumimoji="1" lang="zh-CN" altLang="en-US" sz="1600" b="1" spc="300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10"/>
              </p:custDataLst>
            </p:nvPr>
          </p:nvSpPr>
          <p:spPr>
            <a:xfrm>
              <a:off x="8904" y="8122"/>
              <a:ext cx="7771" cy="1425"/>
            </a:xfrm>
            <a:prstGeom prst="rect">
              <a:avLst/>
            </a:prstGeom>
            <a:noFill/>
          </p:spPr>
          <p:txBody>
            <a:bodyPr wrap="square" tIns="0" rtlCol="0" anchor="t" anchorCtr="0"/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dirty="0">
                  <a:solidFill>
                    <a:srgbClr val="222222">
                      <a:lumMod val="75000"/>
                      <a:lumOff val="25000"/>
                    </a:srgb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随着历史的发展，武术的健身性与竞赛性凸显出来，科学的健身、规范的竞赛，彰显着武术的体育性。武术的广泛性主要指武术的运动内容较多，适合任何人群的练习。</a:t>
              </a:r>
              <a:endParaRPr lang="zh-CN" altLang="en-US" dirty="0">
                <a:solidFill>
                  <a:srgbClr val="222222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1370" y="2004695"/>
            <a:ext cx="4584065" cy="3922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武术运动简述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三、武术的作用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10618043" y="2138656"/>
            <a:ext cx="661090" cy="66109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3"/>
            </p:custDataLst>
          </p:nvPr>
        </p:nvSpPr>
        <p:spPr>
          <a:xfrm>
            <a:off x="10618043" y="3401053"/>
            <a:ext cx="661090" cy="66109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10618043" y="4765050"/>
            <a:ext cx="661090" cy="66109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>
            <a:normAutofit fontScale="85000"/>
          </a:bodyPr>
          <a:lstStyle/>
          <a:p>
            <a:pPr algn="ctr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93080" y="2058670"/>
            <a:ext cx="4933950" cy="1080135"/>
            <a:chOff x="8808" y="3242"/>
            <a:chExt cx="7770" cy="1701"/>
          </a:xfrm>
        </p:grpSpPr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>
            <a:xfrm>
              <a:off x="9682" y="3242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武术的教化作用</a:t>
              </a:r>
              <a:endParaRPr kumimoji="1" lang="zh-CN" altLang="en-US" sz="1600" b="1" spc="3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>
            <a:xfrm>
              <a:off x="8808" y="3915"/>
              <a:ext cx="7771" cy="1028"/>
            </a:xfrm>
            <a:prstGeom prst="rect">
              <a:avLst/>
            </a:prstGeom>
            <a:noFill/>
          </p:spPr>
          <p:txBody>
            <a:bodyPr wrap="square" tIns="0" rtlCol="0" anchor="t" anchorCtr="0">
              <a:noAutofit/>
            </a:bodyPr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pc="150" dirty="0">
                  <a:latin typeface="微软雅黑" panose="020B0503020204020204" charset="-122"/>
                  <a:ea typeface="微软雅黑" panose="020B0503020204020204" charset="-122"/>
                </a:rPr>
                <a:t>俗话说，武术讲究“冬练三九、夏练三伏”，在练习过程中，培养了武术人的良好品德。</a:t>
              </a:r>
              <a:endParaRPr lang="zh-CN" altLang="en-US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19420" y="3373120"/>
            <a:ext cx="5007610" cy="1206500"/>
            <a:chOff x="8692" y="5312"/>
            <a:chExt cx="7886" cy="1900"/>
          </a:xfrm>
        </p:grpSpPr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9682" y="5312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武术的健身作用</a:t>
              </a:r>
              <a:endParaRPr kumimoji="1" lang="zh-CN" altLang="en-US" sz="1600" b="1" spc="3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8"/>
              </p:custDataLst>
            </p:nvPr>
          </p:nvSpPr>
          <p:spPr>
            <a:xfrm>
              <a:off x="8692" y="5906"/>
              <a:ext cx="7887" cy="1307"/>
            </a:xfrm>
            <a:prstGeom prst="rect">
              <a:avLst/>
            </a:prstGeom>
            <a:noFill/>
          </p:spPr>
          <p:txBody>
            <a:bodyPr wrap="square" tIns="0" rtlCol="0" anchor="t" anchorCtr="0"/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pc="150" dirty="0">
                  <a:latin typeface="微软雅黑" panose="020B0503020204020204" charset="-122"/>
                  <a:ea typeface="微软雅黑" panose="020B0503020204020204" charset="-122"/>
                </a:rPr>
                <a:t>人们通过躯体的活动来参与武术。武术的运动特点是人体各部位几乎都要参与其中。科学有效的训练，可以促进习武之人身心健康。</a:t>
              </a:r>
              <a:endParaRPr lang="zh-CN" altLang="en-US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93080" y="4749165"/>
            <a:ext cx="4933950" cy="1271905"/>
            <a:chOff x="8808" y="7479"/>
            <a:chExt cx="7770" cy="2003"/>
          </a:xfrm>
        </p:grpSpPr>
        <p:sp>
          <p:nvSpPr>
            <p:cNvPr id="23" name="文本框 22"/>
            <p:cNvSpPr txBox="1"/>
            <p:nvPr>
              <p:custDataLst>
                <p:tags r:id="rId9"/>
              </p:custDataLst>
            </p:nvPr>
          </p:nvSpPr>
          <p:spPr>
            <a:xfrm>
              <a:off x="9682" y="7479"/>
              <a:ext cx="6803" cy="563"/>
            </a:xfrm>
            <a:prstGeom prst="rect">
              <a:avLst/>
            </a:prstGeom>
            <a:noFill/>
          </p:spPr>
          <p:txBody>
            <a:bodyPr wrap="square" tIns="46800" bIns="0" rtlCol="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1600" b="1" spc="3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武术的防身作用</a:t>
              </a:r>
              <a:endParaRPr kumimoji="1" lang="zh-CN" altLang="en-US" sz="1600" b="1" spc="3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10"/>
              </p:custDataLst>
            </p:nvPr>
          </p:nvSpPr>
          <p:spPr>
            <a:xfrm>
              <a:off x="8808" y="8058"/>
              <a:ext cx="7771" cy="1425"/>
            </a:xfrm>
            <a:prstGeom prst="rect">
              <a:avLst/>
            </a:prstGeom>
            <a:noFill/>
          </p:spPr>
          <p:txBody>
            <a:bodyPr wrap="square" tIns="0" rtlCol="0" anchor="t" anchorCtr="0"/>
            <a:lstStyle>
              <a:defPPr>
                <a:defRPr lang="en-US"/>
              </a:defPPr>
              <a:lvl1pPr marL="342900" indent="-342900">
                <a:lnSpc>
                  <a:spcPct val="140000"/>
                </a:lnSpc>
                <a:buFont typeface="Arial" panose="020B0604020202020204" pitchFamily="34" charset="0"/>
                <a:buAutoNum type="arabicPeriod"/>
                <a:defRPr kumimoji="1" sz="1400">
                  <a:solidFill>
                    <a:srgbClr val="222222">
                      <a:lumMod val="75000"/>
                      <a:lumOff val="25000"/>
                    </a:srgbClr>
                  </a:solidFill>
                </a:defRPr>
              </a:lvl1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dirty="0">
                  <a:solidFill>
                    <a:srgbClr val="222222">
                      <a:lumMod val="75000"/>
                      <a:lumOff val="25000"/>
                    </a:srgb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武术的本质为技击，攻防格斗是武术的一大特点。保家卫国、看家护院，是古代习武人的追求。</a:t>
              </a:r>
              <a:endParaRPr lang="zh-CN" altLang="en-US" dirty="0">
                <a:solidFill>
                  <a:srgbClr val="222222">
                    <a:lumMod val="75000"/>
                    <a:lumOff val="2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0585" y="1663065"/>
            <a:ext cx="4408805" cy="4495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一、武术的基本手型手法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695960" y="1598295"/>
            <a:ext cx="10800000" cy="1499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（一）拳：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四指并拢卷握，大拇指紧扣并压于食指和中指的第二指关节处，腕要直。拳包括平拳和立拳，平拳是指拳面朝上，拳心朝下。（图17-2-1）立拳是指拳眼朝上，拳面朝前。（图17-2-2）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（二）掌：</a:t>
            </a:r>
            <a:r>
              <a:rPr lang="zh-CN" altLang="en-US" sz="1600" spc="5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四指并拢立直，大拇指内扣于虎口处，腕微屈。推掌——两脚左右并立，与肩同宽，两掌抱于腰间，掌心向上。掌从腰间猛力冲出，转腰。顺肩时关节过腰后前臂内旋，力达掌根；臂要伸直，与肩同高。（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图17-2-3）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060" y="3482340"/>
            <a:ext cx="4793615" cy="25869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130" y="3444875"/>
            <a:ext cx="2289175" cy="2662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801370" y="1273810"/>
            <a:ext cx="10800000" cy="1179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（三）勾：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五指第一指关节捏拢在一起，屈腕。勾手包括正勾手和反勾手。正勾手是指勾尖朝下，反勾手是指勾尖朝上。（图17-2-4）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组合练习：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右冲拳+ 左推掌+ 左勾手。（图17-2-5）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3041650"/>
            <a:ext cx="2312035" cy="249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7940" y="3041650"/>
            <a:ext cx="7052945" cy="2745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93249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武术基本技术教学理论与方法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1120" y="102235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二、武术的基本步型步法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0205" y="1838960"/>
            <a:ext cx="7061835" cy="4454891"/>
            <a:chOff x="1540" y="3010"/>
            <a:chExt cx="10052" cy="67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0" y="3010"/>
              <a:ext cx="10052" cy="352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0" y="6610"/>
              <a:ext cx="7492" cy="319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373_1*l_h_f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跟进海尔广告，广告条效果不好，希望重新制作"/>
  <p:tag name="KSO_WM_UNIT_VALUE" val="54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373_1*l_h_a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对接桌游比赛"/>
  <p:tag name="KSO_WM_UNIT_VALUE" val="18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373_1*l_h_f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甲方希望得到公司支持：网站报名系统、比赛跟拍"/>
  <p:tag name="KSO_WM_UNIT_VALUE" val="54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373_1*l_h_a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报价收集"/>
  <p:tag name="KSO_WM_UNIT_VALUE" val="18"/>
  <p:tag name="KSO_WM_UNIT_TEXT_FILL_FORE_SCHEMECOLOR_INDEX" val="5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373_1*l_h_f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收集所有媒体的广告报价，已完成对电视台报价的收集"/>
  <p:tag name="KSO_WM_UNIT_VALUE" val="54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373_1*l_h_i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73_1*l_h_i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73_1*l_h_i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373_1*l_h_a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客户跟进工作"/>
  <p:tag name="KSO_WM_UNIT_VALUE" val="18"/>
  <p:tag name="KSO_WM_UNIT_TEXT_FILL_FORE_SCHEMECOLOR_INDEX" val="5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373_1*l_h_f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跟进海尔广告，广告条效果不好，希望重新制作"/>
  <p:tag name="KSO_WM_UNIT_VALUE" val="54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373_1*l_h_a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对接桌游比赛"/>
  <p:tag name="KSO_WM_UNIT_VALUE" val="18"/>
  <p:tag name="KSO_WM_UNIT_TEXT_FILL_FORE_SCHEMECOLOR_INDEX" val="5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373_1*l_h_f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甲方希望得到公司支持：网站报名系统、比赛跟拍"/>
  <p:tag name="KSO_WM_UNIT_VALUE" val="54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373_1*l_h_a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报价收集"/>
  <p:tag name="KSO_WM_UNIT_VALUE" val="18"/>
  <p:tag name="KSO_WM_UNIT_TEXT_FILL_FORE_SCHEMECOLOR_INDEX" val="5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373_1*l_h_f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收集所有媒体的广告报价，已完成对电视台报价的收集"/>
  <p:tag name="KSO_WM_UNIT_VALUE" val="54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1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0"/>
  <p:tag name="KSO_WM_UNIT_COLOR_SCHEME_PARENT_PAGE" val="0_6"/>
  <p:tag name="KSO_WM_UNIT_NOCLEAR" val="0"/>
  <p:tag name="KSO_WM_UNIT_TEXT_FILL_FORE_SCHEMECOLOR_INDEX" val="5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3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3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2"/>
  <p:tag name="KSO_WM_UNIT_COLOR_SCHEME_PARENT_PAGE" val="0_6"/>
  <p:tag name="KSO_WM_UNIT_NOCLEAR" val="0"/>
  <p:tag name="KSO_WM_UNIT_TEXT_FILL_FORE_SCHEMECOLOR_INDEX" val="7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5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5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4"/>
  <p:tag name="KSO_WM_UNIT_COLOR_SCHEME_PARENT_PAGE" val="0_6"/>
  <p:tag name="KSO_WM_UNIT_NOCLEAR" val="0"/>
  <p:tag name="KSO_WM_UNIT_TEXT_FILL_FORE_SCHEMECOLOR_INDEX" val="9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2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2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25"/>
  <p:tag name="KSO_WM_UNIT_COLOR_SCHEME_PARENT_PAGE" val="0_6"/>
  <p:tag name="KSO_WM_UNIT_NOCLEAR" val="0"/>
  <p:tag name="KSO_WM_UNIT_TEXT_FILL_FORE_SCHEMECOLOR_INDEX" val="6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4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4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30"/>
  <p:tag name="KSO_WM_UNIT_COLOR_SCHEME_PARENT_PAGE" val="0_6"/>
  <p:tag name="KSO_WM_UNIT_NOCLEAR" val="0"/>
  <p:tag name="KSO_WM_UNIT_TEXT_FILL_FORE_SCHEMECOLOR_INDEX" val="8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20187477"/>
  <p:tag name="KSO_WM_UNIT_ID" val="diagram20187477_6*l_h_a*1_4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DIAGRAM_GROUP_CODE" val="l1-1"/>
  <p:tag name="KSO_WM_UNIT_TYPE" val="l_h_a"/>
  <p:tag name="KSO_WM_UNIT_INDEX" val="1_4_1"/>
  <p:tag name="KSO_WM_UNIT_PRESET_TEXT" val="单击此处添加标题"/>
  <p:tag name="KSO_WM_UNIT_VALUE" val="6"/>
  <p:tag name="KSO_WM_UNIT_DIAGRAM_ISNUMVISUAL" val="0"/>
  <p:tag name="KSO_WM_UNIT_DIAGRAM_ISREFERUNIT" val="0"/>
  <p:tag name="KSO_WM_UNIT_COLOR_SCHEME_SHAPE_ID" val="30"/>
  <p:tag name="KSO_WM_UNIT_COLOR_SCHEME_PARENT_PAGE" val="0_6"/>
  <p:tag name="KSO_WM_UNIT_NOCLEAR" val="0"/>
  <p:tag name="KSO_WM_UNIT_TEXT_FILL_FORE_SCHEMECOLOR_INDEX" val="8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0.xml><?xml version="1.0" encoding="utf-8"?>
<p:tagLst xmlns:p="http://schemas.openxmlformats.org/presentationml/2006/main">
  <p:tag name="KSO_WM_SLIDE_ITEM_CNT" val="6"/>
</p:tagLst>
</file>

<file path=ppt/tags/tag31.xml><?xml version="1.0" encoding="utf-8"?>
<p:tagLst xmlns:p="http://schemas.openxmlformats.org/presentationml/2006/main">
  <p:tag name="ISPRING_PRESENTATION_TITLE" val="6-0316-3运动体育竞技PPT模板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373_1*l_h_i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73_1*l_h_i*1_2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73_1*l_h_i*1_3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373_1*l_h_a*1_1_1"/>
  <p:tag name="KSO_WM_TEMPLATE_CATEGORY" val="diagram"/>
  <p:tag name="KSO_WM_TEMPLATE_INDEX" val="20201373"/>
  <p:tag name="KSO_WM_UNIT_LAYERLEVEL" val="1_1_1"/>
  <p:tag name="KSO_WM_TAG_VERSION" val="1.0"/>
  <p:tag name="KSO_WM_BEAUTIFY_FLAG" val="#wm#"/>
  <p:tag name="KSO_WM_UNIT_PRESET_TEXT" val="客户跟进工作"/>
  <p:tag name="KSO_WM_UNIT_VALUE" val="18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2301</Words>
  <Application>WPS 演示</Application>
  <PresentationFormat>宽屏</PresentationFormat>
  <Paragraphs>189</Paragraphs>
  <Slides>22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Arial Unicode MS</vt:lpstr>
      <vt:lpstr>等线</vt:lpstr>
      <vt:lpstr>Wingdings</vt:lpstr>
      <vt:lpstr>華康圓體 Std W5</vt:lpstr>
      <vt:lpstr>Source Han Serif SC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30</cp:revision>
  <dcterms:created xsi:type="dcterms:W3CDTF">2019-03-14T05:34:00Z</dcterms:created>
  <dcterms:modified xsi:type="dcterms:W3CDTF">2019-08-20T01:36:22Z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