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8742" r:id="rId5"/>
    <p:sldId id="1155" r:id="rId6"/>
    <p:sldId id="8719" r:id="rId7"/>
    <p:sldId id="8877" r:id="rId8"/>
    <p:sldId id="8962" r:id="rId9"/>
    <p:sldId id="9010" r:id="rId10"/>
    <p:sldId id="8961" r:id="rId11"/>
    <p:sldId id="9011" r:id="rId12"/>
    <p:sldId id="9012" r:id="rId13"/>
    <p:sldId id="9013" r:id="rId14"/>
    <p:sldId id="9014" r:id="rId15"/>
    <p:sldId id="9015" r:id="rId16"/>
    <p:sldId id="9016" r:id="rId17"/>
    <p:sldId id="9017" r:id="rId18"/>
    <p:sldId id="9019" r:id="rId19"/>
    <p:sldId id="9021" r:id="rId20"/>
    <p:sldId id="8794" r:id="rId21"/>
    <p:sldId id="9022" r:id="rId22"/>
    <p:sldId id="8990" r:id="rId23"/>
    <p:sldId id="8991" r:id="rId24"/>
    <p:sldId id="8701" r:id="rId25"/>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95DAB"/>
    <a:srgbClr val="3498DB"/>
    <a:srgbClr val="699FA2"/>
    <a:srgbClr val="FF9300"/>
    <a:srgbClr val="F8CBAD"/>
    <a:srgbClr val="BF6495"/>
    <a:srgbClr val="765401"/>
    <a:srgbClr val="7ECDCF"/>
    <a:srgbClr val="007474"/>
    <a:srgbClr val="F89E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883" autoAdjust="0"/>
  </p:normalViewPr>
  <p:slideViewPr>
    <p:cSldViewPr snapToGrid="0">
      <p:cViewPr varScale="1">
        <p:scale>
          <a:sx n="63" d="100"/>
          <a:sy n="63" d="100"/>
        </p:scale>
        <p:origin x="104" y="64"/>
      </p:cViewPr>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tags" Target="tags/tag36.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D6A5BF-AF85-4822-8662-140251EFD62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B6BE45-737B-40D0-BEDC-BBA6373B888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1B6BE45-737B-40D0-BEDC-BBA6373B888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1B6BE45-737B-40D0-BEDC-BBA6373B888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418F03C3-53C1-4F10-8DAF-D1F318E96C6E}" type="slidenum">
              <a:rPr lang="zh-CN" altLang="en-US"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1961"/>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6" y="3801452"/>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6"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3" name="矩形 12"/>
          <p:cNvSpPr/>
          <p:nvPr userDrawn="1"/>
        </p:nvSpPr>
        <p:spPr>
          <a:xfrm>
            <a:off x="575945" y="0"/>
            <a:ext cx="11614150" cy="5600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1"/>
          </p:cNvPicPr>
          <p:nvPr userDrawn="1"/>
        </p:nvPicPr>
        <p:blipFill>
          <a:blip r:embed="rId2"/>
          <a:stretch>
            <a:fillRect/>
          </a:stretch>
        </p:blipFill>
        <p:spPr>
          <a:xfrm>
            <a:off x="0" y="0"/>
            <a:ext cx="640715" cy="5600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6DF443-8F7E-4977-BFCC-F1A978F95D50}"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68F158-A302-4CD1-A5B0-79C3BE92140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1.xml"/><Relationship Id="rId4" Type="http://schemas.openxmlformats.org/officeDocument/2006/relationships/image" Target="../media/image3.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7.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7.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7.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9" Type="http://schemas.openxmlformats.org/officeDocument/2006/relationships/notesSlide" Target="../notesSlides/notesSlide15.xml"/><Relationship Id="rId8" Type="http://schemas.openxmlformats.org/officeDocument/2006/relationships/slideLayout" Target="../slideLayouts/slideLayout7.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image" Target="../media/image20.pn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9" Type="http://schemas.openxmlformats.org/officeDocument/2006/relationships/notesSlide" Target="../notesSlides/notesSlide16.xml"/><Relationship Id="rId8" Type="http://schemas.openxmlformats.org/officeDocument/2006/relationships/slideLayout" Target="../slideLayouts/slideLayout7.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image" Target="../media/image20.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7.xml"/><Relationship Id="rId3" Type="http://schemas.openxmlformats.org/officeDocument/2006/relationships/tags" Target="../tags/tag17.xml"/><Relationship Id="rId2" Type="http://schemas.openxmlformats.org/officeDocument/2006/relationships/image" Target="../media/image21.png"/><Relationship Id="rId1" Type="http://schemas.openxmlformats.org/officeDocument/2006/relationships/tags" Target="../tags/tag16.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7.xml"/><Relationship Id="rId3" Type="http://schemas.openxmlformats.org/officeDocument/2006/relationships/tags" Target="../tags/tag19.xml"/><Relationship Id="rId2" Type="http://schemas.openxmlformats.org/officeDocument/2006/relationships/image" Target="../media/image22.png"/><Relationship Id="rId1" Type="http://schemas.openxmlformats.org/officeDocument/2006/relationships/tags" Target="../tags/tag18.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4.jpe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7" Type="http://schemas.openxmlformats.org/officeDocument/2006/relationships/notesSlide" Target="../notesSlides/notesSlide19.xml"/><Relationship Id="rId16" Type="http://schemas.openxmlformats.org/officeDocument/2006/relationships/slideLayout" Target="../slideLayouts/slideLayout7.xml"/><Relationship Id="rId15" Type="http://schemas.openxmlformats.org/officeDocument/2006/relationships/tags" Target="../tags/tag32.xml"/><Relationship Id="rId14" Type="http://schemas.openxmlformats.org/officeDocument/2006/relationships/tags" Target="../tags/tag31.xml"/><Relationship Id="rId13" Type="http://schemas.openxmlformats.org/officeDocument/2006/relationships/tags" Target="../tags/tag30.xml"/><Relationship Id="rId12" Type="http://schemas.openxmlformats.org/officeDocument/2006/relationships/image" Target="../media/image23.png"/><Relationship Id="rId11" Type="http://schemas.openxmlformats.org/officeDocument/2006/relationships/tags" Target="../tags/tag29.xml"/><Relationship Id="rId10" Type="http://schemas.openxmlformats.org/officeDocument/2006/relationships/tags" Target="../tags/tag28.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4.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r="42857"/>
          <a:stretch>
            <a:fillRect/>
          </a:stretch>
        </p:blipFill>
        <p:spPr>
          <a:xfrm>
            <a:off x="0" y="0"/>
            <a:ext cx="5791200" cy="6858000"/>
          </a:xfrm>
          <a:prstGeom prst="rect">
            <a:avLst/>
          </a:prstGeom>
        </p:spPr>
      </p:pic>
      <p:pic>
        <p:nvPicPr>
          <p:cNvPr id="19" name="守护甜心 - 唯美纯音乐">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8372203" y="-2237014"/>
            <a:ext cx="609521" cy="609521"/>
          </a:xfrm>
          <a:prstGeom prst="rect">
            <a:avLst/>
          </a:prstGeom>
        </p:spPr>
      </p:pic>
      <p:sp>
        <p:nvSpPr>
          <p:cNvPr id="14" name="矩形 13"/>
          <p:cNvSpPr/>
          <p:nvPr/>
        </p:nvSpPr>
        <p:spPr>
          <a:xfrm>
            <a:off x="4856480" y="1529715"/>
            <a:ext cx="5741670" cy="3524250"/>
          </a:xfrm>
          <a:prstGeom prst="rect">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4" name="组合 3"/>
          <p:cNvGrpSpPr/>
          <p:nvPr/>
        </p:nvGrpSpPr>
        <p:grpSpPr>
          <a:xfrm>
            <a:off x="3908425" y="2001520"/>
            <a:ext cx="8035290" cy="2606675"/>
            <a:chOff x="6155" y="3152"/>
            <a:chExt cx="12654" cy="4105"/>
          </a:xfrm>
        </p:grpSpPr>
        <p:sp>
          <p:nvSpPr>
            <p:cNvPr id="20" name="矩形 19"/>
            <p:cNvSpPr/>
            <p:nvPr/>
          </p:nvSpPr>
          <p:spPr>
            <a:xfrm>
              <a:off x="6155" y="3161"/>
              <a:ext cx="12655" cy="4096"/>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矩形 20"/>
            <p:cNvSpPr/>
            <p:nvPr/>
          </p:nvSpPr>
          <p:spPr>
            <a:xfrm>
              <a:off x="8618" y="3152"/>
              <a:ext cx="9571" cy="40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3" name="文本框 22"/>
          <p:cNvSpPr txBox="1"/>
          <p:nvPr/>
        </p:nvSpPr>
        <p:spPr>
          <a:xfrm>
            <a:off x="5825490" y="2784475"/>
            <a:ext cx="5372100" cy="1014730"/>
          </a:xfrm>
          <a:prstGeom prst="rect">
            <a:avLst/>
          </a:prstGeom>
          <a:noFill/>
        </p:spPr>
        <p:txBody>
          <a:bodyPr wrap="square" rtlCol="0" anchor="ctr" anchorCtr="0">
            <a:spAutoFit/>
          </a:bodyPr>
          <a:lstStyle/>
          <a:p>
            <a:pPr algn="ctr"/>
            <a:r>
              <a:rPr lang="zh-CN" altLang="en-US" sz="6000" b="1" spc="700" dirty="0">
                <a:solidFill>
                  <a:schemeClr val="bg1">
                    <a:lumMod val="95000"/>
                  </a:schemeClr>
                </a:solidFill>
                <a:uFillTx/>
                <a:latin typeface="微软雅黑" panose="020B0503020204020204" charset="-122"/>
                <a:ea typeface="微软雅黑" panose="020B0503020204020204" charset="-122"/>
                <a:sym typeface="Source Han Serif SC" panose="02020400000000000000" pitchFamily="18" charset="-122"/>
              </a:rPr>
              <a:t>大学体育教程</a:t>
            </a:r>
            <a:endParaRPr lang="zh-CN" altLang="en-US" sz="6000" b="1" spc="700" dirty="0">
              <a:solidFill>
                <a:schemeClr val="bg1">
                  <a:lumMod val="95000"/>
                </a:schemeClr>
              </a:solidFill>
              <a:uFillTx/>
              <a:latin typeface="微软雅黑" panose="020B0503020204020204" charset="-122"/>
              <a:ea typeface="微软雅黑" panose="020B0503020204020204" charset="-122"/>
              <a:sym typeface="Source Han Serif SC" panose="02020400000000000000" pitchFamily="18" charset="-122"/>
            </a:endParaRPr>
          </a:p>
        </p:txBody>
      </p:sp>
      <p:sp>
        <p:nvSpPr>
          <p:cNvPr id="28" name="矩形 27"/>
          <p:cNvSpPr/>
          <p:nvPr/>
        </p:nvSpPr>
        <p:spPr>
          <a:xfrm>
            <a:off x="5791200" y="6192639"/>
            <a:ext cx="6400800" cy="665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矩形 17"/>
          <p:cNvSpPr/>
          <p:nvPr/>
        </p:nvSpPr>
        <p:spPr>
          <a:xfrm>
            <a:off x="11945257" y="1542437"/>
            <a:ext cx="246743" cy="36773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4"/>
                                        </p:tgtEl>
                                        <p:attrNameLst>
                                          <p:attrName>style.visibility</p:attrName>
                                        </p:attrNameLst>
                                      </p:cBhvr>
                                      <p:to>
                                        <p:strVal val="visible"/>
                                      </p:to>
                                    </p:set>
                                    <p:anim calcmode="lin" valueType="num">
                                      <p:cBhvr additive="base">
                                        <p:cTn id="7" dur="1000"/>
                                        <p:tgtEl>
                                          <p:spTgt spid="14"/>
                                        </p:tgtEl>
                                        <p:attrNameLst>
                                          <p:attrName>ppt_x</p:attrName>
                                        </p:attrNameLst>
                                      </p:cBhvr>
                                      <p:tavLst>
                                        <p:tav tm="0">
                                          <p:val>
                                            <p:strVal val="#ppt_x-#ppt_w*1.125000"/>
                                          </p:val>
                                        </p:tav>
                                        <p:tav tm="100000">
                                          <p:val>
                                            <p:strVal val="#ppt_x"/>
                                          </p:val>
                                        </p:tav>
                                      </p:tavLst>
                                    </p:anim>
                                    <p:animEffect transition="in" filter="wipe(right)">
                                      <p:cBhvr>
                                        <p:cTn id="8" dur="1000"/>
                                        <p:tgtEl>
                                          <p:spTgt spid="14"/>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000" fill="hold">
                                          <p:stCondLst>
                                            <p:cond delay="0"/>
                                          </p:stCondLst>
                                        </p:cTn>
                                        <p:tgtEl>
                                          <p:spTgt spid="4"/>
                                        </p:tgtEl>
                                        <p:attrNameLst>
                                          <p:attrName>style.visibility</p:attrName>
                                        </p:attrNameLst>
                                      </p:cBhvr>
                                      <p:to>
                                        <p:strVal val="visible"/>
                                      </p:to>
                                    </p:set>
                                    <p:anim calcmode="lin" valueType="num">
                                      <p:cBhvr additive="base">
                                        <p:cTn id="12" dur="1000"/>
                                        <p:tgtEl>
                                          <p:spTgt spid="4"/>
                                        </p:tgtEl>
                                        <p:attrNameLst>
                                          <p:attrName>ppt_y</p:attrName>
                                        </p:attrNameLst>
                                      </p:cBhvr>
                                      <p:tavLst>
                                        <p:tav tm="0">
                                          <p:val>
                                            <p:strVal val="#ppt_y+#ppt_h*1.125000"/>
                                          </p:val>
                                        </p:tav>
                                        <p:tav tm="100000">
                                          <p:val>
                                            <p:strVal val="#ppt_y"/>
                                          </p:val>
                                        </p:tav>
                                      </p:tavLst>
                                    </p:anim>
                                    <p:animEffect transition="in" filter="wipe(up)">
                                      <p:cBhvr>
                                        <p:cTn id="13" dur="1000"/>
                                        <p:tgtEl>
                                          <p:spTgt spid="4"/>
                                        </p:tgtEl>
                                      </p:cBhvr>
                                    </p:animEffect>
                                  </p:childTnLst>
                                </p:cTn>
                              </p:par>
                            </p:childTnLst>
                          </p:cTn>
                        </p:par>
                        <p:par>
                          <p:cTn id="14" fill="hold">
                            <p:stCondLst>
                              <p:cond delay="2000"/>
                            </p:stCondLst>
                            <p:childTnLst>
                              <p:par>
                                <p:cTn id="15" presetID="12" presetClass="entr" presetSubtype="4" fill="hold" grpId="0" nodeType="afterEffect">
                                  <p:stCondLst>
                                    <p:cond delay="0"/>
                                  </p:stCondLst>
                                  <p:childTnLst>
                                    <p:set>
                                      <p:cBhvr>
                                        <p:cTn id="16" dur="1000" fill="hold">
                                          <p:stCondLst>
                                            <p:cond delay="0"/>
                                          </p:stCondLst>
                                        </p:cTn>
                                        <p:tgtEl>
                                          <p:spTgt spid="23"/>
                                        </p:tgtEl>
                                        <p:attrNameLst>
                                          <p:attrName>style.visibility</p:attrName>
                                        </p:attrNameLst>
                                      </p:cBhvr>
                                      <p:to>
                                        <p:strVal val="visible"/>
                                      </p:to>
                                    </p:set>
                                    <p:anim calcmode="lin" valueType="num">
                                      <p:cBhvr additive="base">
                                        <p:cTn id="17" dur="1000"/>
                                        <p:tgtEl>
                                          <p:spTgt spid="23"/>
                                        </p:tgtEl>
                                        <p:attrNameLst>
                                          <p:attrName>ppt_y</p:attrName>
                                        </p:attrNameLst>
                                      </p:cBhvr>
                                      <p:tavLst>
                                        <p:tav tm="0">
                                          <p:val>
                                            <p:strVal val="#ppt_y+#ppt_h*1.125000"/>
                                          </p:val>
                                        </p:tav>
                                        <p:tav tm="100000">
                                          <p:val>
                                            <p:strVal val="#ppt_y"/>
                                          </p:val>
                                        </p:tav>
                                      </p:tavLst>
                                    </p:anim>
                                    <p:animEffect transition="in" filter="wipe(up)">
                                      <p:cBhvr>
                                        <p:cTn id="1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9" repeatCount="indefinite" fill="remove" display="0">
                  <p:stCondLst>
                    <p:cond delay="indefinite"/>
                  </p:stCondLst>
                  <p:endCondLst>
                    <p:cond evt="onStopAudio" delay="0">
                      <p:tgtEl>
                        <p:sldTgt/>
                      </p:tgtEl>
                    </p:cond>
                  </p:endCondLst>
                </p:cTn>
                <p:tgtEl>
                  <p:spTgt spid="19"/>
                </p:tgtEl>
              </p:cMediaNode>
            </p:audio>
          </p:childTnLst>
        </p:cTn>
      </p:par>
    </p:tnLst>
    <p:bldLst>
      <p:bldP spid="14" grpId="0" animBg="1"/>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663829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第二节　啦啦操基本技术教学理论与方法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6153" name="矩形 10"/>
          <p:cNvSpPr/>
          <p:nvPr/>
        </p:nvSpPr>
        <p:spPr>
          <a:xfrm>
            <a:off x="803910" y="1079500"/>
            <a:ext cx="10584000" cy="1883410"/>
          </a:xfrm>
          <a:prstGeom prst="rect">
            <a:avLst/>
          </a:prstGeom>
          <a:noFill/>
          <a:ln w="9525">
            <a:noFill/>
          </a:ln>
        </p:spPr>
        <p:txBody>
          <a:bodyPr wrap="square">
            <a:spAutoFit/>
          </a:bodyPr>
          <a:p>
            <a:pPr marL="284480" indent="-285750" algn="just" fontAlgn="auto">
              <a:lnSpc>
                <a:spcPct val="130000"/>
              </a:lnSpc>
              <a:spcBef>
                <a:spcPts val="500"/>
              </a:spcBef>
              <a:buFont typeface="Wingdings" panose="05000000000000000000" charset="0"/>
              <a:buChar char="n"/>
            </a:pPr>
            <a:r>
              <a:rPr lang="zh-CN" altLang="en-US" sz="1600" b="1" dirty="0">
                <a:solidFill>
                  <a:srgbClr val="545454"/>
                </a:solidFill>
                <a:uFillTx/>
                <a:latin typeface="微软雅黑" panose="020B0503020204020204" charset="-122"/>
                <a:ea typeface="微软雅黑" panose="020B0503020204020204" charset="-122"/>
                <a:sym typeface="微软雅黑" panose="020B0503020204020204" charset="-122"/>
              </a:rPr>
              <a:t>图9 动作：前X。</a:t>
            </a: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两脚并拢成立正姿势，两手臂水平向前伸出并相互交叉于手腕处，半握拳，抬头挺胸，目视前方。</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4480" indent="-285750" algn="just" fontAlgn="auto">
              <a:lnSpc>
                <a:spcPct val="130000"/>
              </a:lnSpc>
              <a:spcBef>
                <a:spcPts val="500"/>
              </a:spcBef>
              <a:buFont typeface="Wingdings" panose="05000000000000000000" charset="0"/>
              <a:buChar char="n"/>
            </a:pPr>
            <a:r>
              <a:rPr lang="zh-CN" altLang="en-US" sz="1600" b="1" dirty="0">
                <a:solidFill>
                  <a:srgbClr val="545454"/>
                </a:solidFill>
                <a:uFillTx/>
                <a:latin typeface="微软雅黑" panose="020B0503020204020204" charset="-122"/>
                <a:ea typeface="微软雅黑" panose="020B0503020204020204" charset="-122"/>
                <a:sym typeface="微软雅黑" panose="020B0503020204020204" charset="-122"/>
              </a:rPr>
              <a:t>图10 动作：高X。</a:t>
            </a: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两脚并拢成立正姿势，两手臂上举越过头顶在手腕处互相交叉，半握拳，抬头挺胸，目视前方。</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4480" indent="-285750" algn="just" fontAlgn="auto">
              <a:lnSpc>
                <a:spcPct val="130000"/>
              </a:lnSpc>
              <a:spcBef>
                <a:spcPts val="500"/>
              </a:spcBef>
              <a:buFont typeface="Wingdings" panose="05000000000000000000" charset="0"/>
              <a:buChar char="n"/>
            </a:pPr>
            <a:r>
              <a:rPr lang="zh-CN" altLang="en-US" sz="1600" b="1" dirty="0">
                <a:solidFill>
                  <a:srgbClr val="545454"/>
                </a:solidFill>
                <a:uFillTx/>
                <a:latin typeface="微软雅黑" panose="020B0503020204020204" charset="-122"/>
                <a:ea typeface="微软雅黑" panose="020B0503020204020204" charset="-122"/>
                <a:sym typeface="微软雅黑" panose="020B0503020204020204" charset="-122"/>
              </a:rPr>
              <a:t>图11 动作：低X。</a:t>
            </a: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两脚并拢成立正姿势，两手臂分别斜向下伸出并在小腹前互相交叉于手腕处，半握拳，抬头挺胸，目视前方。</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4480" indent="-285750" algn="just" fontAlgn="auto">
              <a:lnSpc>
                <a:spcPct val="130000"/>
              </a:lnSpc>
              <a:spcBef>
                <a:spcPts val="500"/>
              </a:spcBef>
              <a:buFont typeface="Wingdings" panose="05000000000000000000" charset="0"/>
              <a:buChar char="n"/>
            </a:pPr>
            <a:r>
              <a:rPr lang="zh-CN" altLang="en-US" sz="1600" b="1" dirty="0">
                <a:solidFill>
                  <a:srgbClr val="545454"/>
                </a:solidFill>
                <a:uFillTx/>
                <a:latin typeface="微软雅黑" panose="020B0503020204020204" charset="-122"/>
                <a:ea typeface="微软雅黑" panose="020B0503020204020204" charset="-122"/>
                <a:sym typeface="微软雅黑" panose="020B0503020204020204" charset="-122"/>
              </a:rPr>
              <a:t>图12 动作：屈臂X。</a:t>
            </a: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两脚并拢成立正姿势，两小臂在肩部以上相互交叉于手腕处，半握拳，抬头挺胸，目视前方。</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2" name="图片 1"/>
          <p:cNvPicPr>
            <a:picLocks noChangeAspect="1"/>
          </p:cNvPicPr>
          <p:nvPr/>
        </p:nvPicPr>
        <p:blipFill>
          <a:blip r:embed="rId2"/>
          <a:stretch>
            <a:fillRect/>
          </a:stretch>
        </p:blipFill>
        <p:spPr>
          <a:xfrm>
            <a:off x="2577465" y="3197225"/>
            <a:ext cx="7267575" cy="30251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6153"/>
                                        </p:tgtEl>
                                        <p:attrNameLst>
                                          <p:attrName>style.visibility</p:attrName>
                                        </p:attrNameLst>
                                      </p:cBhvr>
                                      <p:to>
                                        <p:strVal val="visible"/>
                                      </p:to>
                                    </p:set>
                                    <p:animEffect transition="in" filter="fade">
                                      <p:cBhvr>
                                        <p:cTn id="7" dur="1000"/>
                                        <p:tgtEl>
                                          <p:spTgt spid="6153"/>
                                        </p:tgtEl>
                                      </p:cBhvr>
                                    </p:animEffect>
                                    <p:anim calcmode="lin" valueType="num">
                                      <p:cBhvr>
                                        <p:cTn id="8" dur="1000" fill="hold"/>
                                        <p:tgtEl>
                                          <p:spTgt spid="6153"/>
                                        </p:tgtEl>
                                        <p:attrNameLst>
                                          <p:attrName>ppt_x</p:attrName>
                                        </p:attrNameLst>
                                      </p:cBhvr>
                                      <p:tavLst>
                                        <p:tav tm="0">
                                          <p:val>
                                            <p:strVal val="#ppt_x"/>
                                          </p:val>
                                        </p:tav>
                                        <p:tav tm="100000">
                                          <p:val>
                                            <p:strVal val="#ppt_x"/>
                                          </p:val>
                                        </p:tav>
                                      </p:tavLst>
                                    </p:anim>
                                    <p:anim calcmode="lin" valueType="num">
                                      <p:cBhvr>
                                        <p:cTn id="9" dur="1000" fill="hold"/>
                                        <p:tgtEl>
                                          <p:spTgt spid="61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663829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第二节　啦啦操基本技术教学理论与方法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6153" name="矩形 10"/>
          <p:cNvSpPr/>
          <p:nvPr/>
        </p:nvSpPr>
        <p:spPr>
          <a:xfrm>
            <a:off x="803910" y="1059180"/>
            <a:ext cx="10584000" cy="2203450"/>
          </a:xfrm>
          <a:prstGeom prst="rect">
            <a:avLst/>
          </a:prstGeom>
          <a:noFill/>
          <a:ln w="9525">
            <a:noFill/>
          </a:ln>
        </p:spPr>
        <p:txBody>
          <a:bodyPr wrap="square">
            <a:spAutoFit/>
          </a:bodyPr>
          <a:p>
            <a:pPr marL="284480" indent="-285750" algn="just" fontAlgn="auto">
              <a:lnSpc>
                <a:spcPct val="130000"/>
              </a:lnSpc>
              <a:spcBef>
                <a:spcPts val="500"/>
              </a:spcBef>
              <a:buFont typeface="Wingdings" panose="05000000000000000000" charset="0"/>
              <a:buChar char="n"/>
            </a:pPr>
            <a:r>
              <a:rPr lang="zh-CN" altLang="en-US" sz="1600" b="1" dirty="0">
                <a:solidFill>
                  <a:srgbClr val="545454"/>
                </a:solidFill>
                <a:uFillTx/>
                <a:latin typeface="微软雅黑" panose="020B0503020204020204" charset="-122"/>
                <a:ea typeface="微软雅黑" panose="020B0503020204020204" charset="-122"/>
                <a:sym typeface="微软雅黑" panose="020B0503020204020204" charset="-122"/>
              </a:rPr>
              <a:t>图13（1）、图13（2）动作：X。</a:t>
            </a: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两脚开立与肩同宽，两手掌分别放于同侧耳朵后面，肘关节撑直，抬头挺胸，目视前方。</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4480" indent="-285750" algn="just" fontAlgn="auto">
              <a:lnSpc>
                <a:spcPct val="130000"/>
              </a:lnSpc>
              <a:spcBef>
                <a:spcPts val="500"/>
              </a:spcBef>
              <a:buFont typeface="Wingdings" panose="05000000000000000000" charset="0"/>
              <a:buChar char="n"/>
            </a:pPr>
            <a:r>
              <a:rPr lang="zh-CN" altLang="en-US" sz="1600" b="1" dirty="0">
                <a:solidFill>
                  <a:srgbClr val="545454"/>
                </a:solidFill>
                <a:uFillTx/>
                <a:latin typeface="微软雅黑" panose="020B0503020204020204" charset="-122"/>
                <a:ea typeface="微软雅黑" panose="020B0503020204020204" charset="-122"/>
                <a:sym typeface="微软雅黑" panose="020B0503020204020204" charset="-122"/>
              </a:rPr>
              <a:t>图14 动作：上A。</a:t>
            </a: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两脚并拢成立正姿势，两手掌紧握一起夹住耳朵越过头部上举，大小臂伸直，抬头挺胸，目视前方。</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4480" indent="-285750" algn="just" fontAlgn="auto">
              <a:lnSpc>
                <a:spcPct val="130000"/>
              </a:lnSpc>
              <a:spcBef>
                <a:spcPts val="500"/>
              </a:spcBef>
              <a:buFont typeface="Wingdings" panose="05000000000000000000" charset="0"/>
              <a:buChar char="n"/>
            </a:pPr>
            <a:r>
              <a:rPr lang="zh-CN" altLang="en-US" sz="1600" b="1" dirty="0">
                <a:solidFill>
                  <a:srgbClr val="545454"/>
                </a:solidFill>
                <a:uFillTx/>
                <a:latin typeface="微软雅黑" panose="020B0503020204020204" charset="-122"/>
                <a:ea typeface="微软雅黑" panose="020B0503020204020204" charset="-122"/>
                <a:sym typeface="微软雅黑" panose="020B0503020204020204" charset="-122"/>
              </a:rPr>
              <a:t>图15 动作：下A。</a:t>
            </a: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两脚并拢成立正姿势，两手掌紧握在一起向下伸直，并与小腹部呈45°，抬头挺胸，目视前方。</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4480" indent="-285750" algn="just" fontAlgn="auto">
              <a:lnSpc>
                <a:spcPct val="130000"/>
              </a:lnSpc>
              <a:spcBef>
                <a:spcPts val="500"/>
              </a:spcBef>
              <a:buFont typeface="Wingdings" panose="05000000000000000000" charset="0"/>
              <a:buChar char="n"/>
            </a:pPr>
            <a:r>
              <a:rPr lang="zh-CN" altLang="en-US" sz="1600" b="1" dirty="0">
                <a:solidFill>
                  <a:srgbClr val="545454"/>
                </a:solidFill>
                <a:uFillTx/>
                <a:latin typeface="微软雅黑" panose="020B0503020204020204" charset="-122"/>
                <a:ea typeface="微软雅黑" panose="020B0503020204020204" charset="-122"/>
                <a:sym typeface="微软雅黑" panose="020B0503020204020204" charset="-122"/>
              </a:rPr>
              <a:t>图16 动作：加油。</a:t>
            </a: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两脚并拢成立正姿势，两大臂夹紧躯干，两手紧握一起放在胸前，抬头挺胸，目视前方。</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grpSp>
        <p:nvGrpSpPr>
          <p:cNvPr id="5" name="组合 4"/>
          <p:cNvGrpSpPr/>
          <p:nvPr/>
        </p:nvGrpSpPr>
        <p:grpSpPr>
          <a:xfrm>
            <a:off x="1882140" y="3513455"/>
            <a:ext cx="8473440" cy="2738120"/>
            <a:chOff x="1928" y="5566"/>
            <a:chExt cx="13344" cy="4312"/>
          </a:xfrm>
        </p:grpSpPr>
        <p:pic>
          <p:nvPicPr>
            <p:cNvPr id="3" name="图片 2"/>
            <p:cNvPicPr>
              <a:picLocks noChangeAspect="1"/>
            </p:cNvPicPr>
            <p:nvPr/>
          </p:nvPicPr>
          <p:blipFill>
            <a:blip r:embed="rId2"/>
            <a:stretch>
              <a:fillRect/>
            </a:stretch>
          </p:blipFill>
          <p:spPr>
            <a:xfrm>
              <a:off x="1928" y="5566"/>
              <a:ext cx="8280" cy="4313"/>
            </a:xfrm>
            <a:prstGeom prst="rect">
              <a:avLst/>
            </a:prstGeom>
          </p:spPr>
        </p:pic>
        <p:pic>
          <p:nvPicPr>
            <p:cNvPr id="4" name="图片 3"/>
            <p:cNvPicPr>
              <a:picLocks noChangeAspect="1"/>
            </p:cNvPicPr>
            <p:nvPr/>
          </p:nvPicPr>
          <p:blipFill>
            <a:blip r:embed="rId3"/>
            <a:stretch>
              <a:fillRect/>
            </a:stretch>
          </p:blipFill>
          <p:spPr>
            <a:xfrm>
              <a:off x="10208" y="5664"/>
              <a:ext cx="5064" cy="419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6153"/>
                                        </p:tgtEl>
                                        <p:attrNameLst>
                                          <p:attrName>style.visibility</p:attrName>
                                        </p:attrNameLst>
                                      </p:cBhvr>
                                      <p:to>
                                        <p:strVal val="visible"/>
                                      </p:to>
                                    </p:set>
                                    <p:animEffect transition="in" filter="fade">
                                      <p:cBhvr>
                                        <p:cTn id="7" dur="1000"/>
                                        <p:tgtEl>
                                          <p:spTgt spid="6153"/>
                                        </p:tgtEl>
                                      </p:cBhvr>
                                    </p:animEffect>
                                    <p:anim calcmode="lin" valueType="num">
                                      <p:cBhvr>
                                        <p:cTn id="8" dur="1000" fill="hold"/>
                                        <p:tgtEl>
                                          <p:spTgt spid="6153"/>
                                        </p:tgtEl>
                                        <p:attrNameLst>
                                          <p:attrName>ppt_x</p:attrName>
                                        </p:attrNameLst>
                                      </p:cBhvr>
                                      <p:tavLst>
                                        <p:tav tm="0">
                                          <p:val>
                                            <p:strVal val="#ppt_x"/>
                                          </p:val>
                                        </p:tav>
                                        <p:tav tm="100000">
                                          <p:val>
                                            <p:strVal val="#ppt_x"/>
                                          </p:val>
                                        </p:tav>
                                      </p:tavLst>
                                    </p:anim>
                                    <p:anim calcmode="lin" valueType="num">
                                      <p:cBhvr>
                                        <p:cTn id="9" dur="1000" fill="hold"/>
                                        <p:tgtEl>
                                          <p:spTgt spid="61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663829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第二节　啦啦操基本技术教学理论与方法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6153" name="矩形 10"/>
          <p:cNvSpPr/>
          <p:nvPr/>
        </p:nvSpPr>
        <p:spPr>
          <a:xfrm>
            <a:off x="913130" y="1911350"/>
            <a:ext cx="6591300" cy="3230245"/>
          </a:xfrm>
          <a:prstGeom prst="rect">
            <a:avLst/>
          </a:prstGeom>
          <a:noFill/>
          <a:ln w="9525">
            <a:noFill/>
          </a:ln>
        </p:spPr>
        <p:txBody>
          <a:bodyPr wrap="square">
            <a:spAutoFit/>
          </a:bodyPr>
          <a:p>
            <a:pPr marL="284480" indent="-285750" algn="just" fontAlgn="auto">
              <a:lnSpc>
                <a:spcPct val="140000"/>
              </a:lnSpc>
              <a:spcBef>
                <a:spcPts val="1000"/>
              </a:spcBef>
              <a:buFont typeface="Wingdings" panose="05000000000000000000" charset="0"/>
              <a:buChar char="n"/>
            </a:pPr>
            <a:r>
              <a:rPr lang="zh-CN" altLang="en-US" sz="1600" b="1" dirty="0">
                <a:solidFill>
                  <a:srgbClr val="545454"/>
                </a:solidFill>
                <a:uFillTx/>
                <a:latin typeface="微软雅黑" panose="020B0503020204020204" charset="-122"/>
                <a:ea typeface="微软雅黑" panose="020B0503020204020204" charset="-122"/>
                <a:sym typeface="微软雅黑" panose="020B0503020204020204" charset="-122"/>
              </a:rPr>
              <a:t>图17 动作：上H。</a:t>
            </a: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两脚并拢成立正姿势，两手掌半握拳同侧向上伸直，伸直的手臂互相平行呈H 形。</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4480" indent="-285750" algn="just" fontAlgn="auto">
              <a:lnSpc>
                <a:spcPct val="140000"/>
              </a:lnSpc>
              <a:spcBef>
                <a:spcPts val="1000"/>
              </a:spcBef>
              <a:buFont typeface="Wingdings" panose="05000000000000000000" charset="0"/>
              <a:buChar char="n"/>
            </a:pPr>
            <a:r>
              <a:rPr lang="zh-CN" altLang="en-US" sz="1600" b="1" dirty="0">
                <a:solidFill>
                  <a:srgbClr val="545454"/>
                </a:solidFill>
                <a:uFillTx/>
                <a:latin typeface="微软雅黑" panose="020B0503020204020204" charset="-122"/>
                <a:ea typeface="微软雅黑" panose="020B0503020204020204" charset="-122"/>
                <a:sym typeface="微软雅黑" panose="020B0503020204020204" charset="-122"/>
              </a:rPr>
              <a:t>图18 动作：下H。</a:t>
            </a: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两脚并拢成立正姿势，两手臂分别同侧向前下45°伸直，半握拳，抬头挺胸，目视前方。</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4480" indent="-285750" algn="just" fontAlgn="auto">
              <a:lnSpc>
                <a:spcPct val="140000"/>
              </a:lnSpc>
              <a:spcBef>
                <a:spcPts val="1000"/>
              </a:spcBef>
              <a:buFont typeface="Wingdings" panose="05000000000000000000" charset="0"/>
              <a:buChar char="n"/>
            </a:pPr>
            <a:r>
              <a:rPr lang="zh-CN" altLang="en-US" sz="1600" b="1" dirty="0">
                <a:solidFill>
                  <a:srgbClr val="545454"/>
                </a:solidFill>
                <a:uFillTx/>
                <a:latin typeface="微软雅黑" panose="020B0503020204020204" charset="-122"/>
                <a:ea typeface="微软雅黑" panose="020B0503020204020204" charset="-122"/>
                <a:sym typeface="微软雅黑" panose="020B0503020204020204" charset="-122"/>
              </a:rPr>
              <a:t>图19 动作：小H。</a:t>
            </a: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两脚并拢成立正姿势，一手臂同侧屈于胸前并半握拳，另一手臂同侧向上垂直伸出并半握拳，抬头挺胸，目视前方。</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4480" indent="-285750" algn="just" fontAlgn="auto">
              <a:lnSpc>
                <a:spcPct val="140000"/>
              </a:lnSpc>
              <a:spcBef>
                <a:spcPts val="1000"/>
              </a:spcBef>
              <a:buFont typeface="Wingdings" panose="05000000000000000000" charset="0"/>
              <a:buChar char="n"/>
            </a:pPr>
            <a:r>
              <a:rPr lang="zh-CN" altLang="en-US" sz="1600" b="1" dirty="0">
                <a:solidFill>
                  <a:srgbClr val="545454"/>
                </a:solidFill>
                <a:uFillTx/>
                <a:latin typeface="微软雅黑" panose="020B0503020204020204" charset="-122"/>
                <a:ea typeface="微软雅黑" panose="020B0503020204020204" charset="-122"/>
                <a:sym typeface="微软雅黑" panose="020B0503020204020204" charset="-122"/>
              </a:rPr>
              <a:t>图20 动作：L。</a:t>
            </a: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两脚并拢成立正姿势，一手臂同侧平举并半握拳，另一手臂同侧垂直向上伸出并半握拳，抬头挺胸，目视前方。</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grpSp>
        <p:nvGrpSpPr>
          <p:cNvPr id="8" name="组合 7"/>
          <p:cNvGrpSpPr/>
          <p:nvPr/>
        </p:nvGrpSpPr>
        <p:grpSpPr>
          <a:xfrm>
            <a:off x="7767320" y="1276985"/>
            <a:ext cx="3351530" cy="5109845"/>
            <a:chOff x="12072" y="2011"/>
            <a:chExt cx="4998" cy="8047"/>
          </a:xfrm>
        </p:grpSpPr>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2072" y="2011"/>
              <a:ext cx="4999" cy="4097"/>
            </a:xfrm>
            <a:prstGeom prst="rect">
              <a:avLst/>
            </a:prstGeom>
          </p:spPr>
        </p:pic>
        <p:pic>
          <p:nvPicPr>
            <p:cNvPr id="7" name="图片 6"/>
            <p:cNvPicPr>
              <a:picLocks noChangeAspect="1"/>
            </p:cNvPicPr>
            <p:nvPr/>
          </p:nvPicPr>
          <p:blipFill>
            <a:blip r:embed="rId3"/>
            <a:stretch>
              <a:fillRect/>
            </a:stretch>
          </p:blipFill>
          <p:spPr>
            <a:xfrm>
              <a:off x="12072" y="6108"/>
              <a:ext cx="4999" cy="39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6153"/>
                                        </p:tgtEl>
                                        <p:attrNameLst>
                                          <p:attrName>style.visibility</p:attrName>
                                        </p:attrNameLst>
                                      </p:cBhvr>
                                      <p:to>
                                        <p:strVal val="visible"/>
                                      </p:to>
                                    </p:set>
                                    <p:anim calcmode="lin" valueType="num">
                                      <p:cBhvr>
                                        <p:cTn id="7" dur="1000" fill="hold"/>
                                        <p:tgtEl>
                                          <p:spTgt spid="6153"/>
                                        </p:tgtEl>
                                        <p:attrNameLst>
                                          <p:attrName>ppt_x</p:attrName>
                                        </p:attrNameLst>
                                      </p:cBhvr>
                                      <p:tavLst>
                                        <p:tav tm="0">
                                          <p:val>
                                            <p:strVal val="#ppt_x-.2"/>
                                          </p:val>
                                        </p:tav>
                                        <p:tav tm="100000">
                                          <p:val>
                                            <p:strVal val="#ppt_x"/>
                                          </p:val>
                                        </p:tav>
                                      </p:tavLst>
                                    </p:anim>
                                    <p:anim calcmode="lin" valueType="num">
                                      <p:cBhvr>
                                        <p:cTn id="8" dur="1000" fill="hold"/>
                                        <p:tgtEl>
                                          <p:spTgt spid="6153"/>
                                        </p:tgtEl>
                                        <p:attrNameLst>
                                          <p:attrName>ppt_y</p:attrName>
                                        </p:attrNameLst>
                                      </p:cBhvr>
                                      <p:tavLst>
                                        <p:tav tm="0">
                                          <p:val>
                                            <p:strVal val="#ppt_y"/>
                                          </p:val>
                                        </p:tav>
                                        <p:tav tm="100000">
                                          <p:val>
                                            <p:strVal val="#ppt_y"/>
                                          </p:val>
                                        </p:tav>
                                      </p:tavLst>
                                    </p:anim>
                                    <p:animEffect transition="in" filter="wipe(right)" prLst="gradientSize: 0.1">
                                      <p:cBhvr>
                                        <p:cTn id="9" dur="1000"/>
                                        <p:tgtEl>
                                          <p:spTgt spid="6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663829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第二节　啦啦操基本技术教学理论与方法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6153" name="矩形 10"/>
          <p:cNvSpPr/>
          <p:nvPr/>
        </p:nvSpPr>
        <p:spPr>
          <a:xfrm>
            <a:off x="913130" y="1911350"/>
            <a:ext cx="6591300" cy="3575050"/>
          </a:xfrm>
          <a:prstGeom prst="rect">
            <a:avLst/>
          </a:prstGeom>
          <a:noFill/>
          <a:ln w="9525">
            <a:noFill/>
          </a:ln>
        </p:spPr>
        <p:txBody>
          <a:bodyPr wrap="square">
            <a:spAutoFit/>
          </a:bodyPr>
          <a:p>
            <a:pPr marL="284480" indent="-285750" algn="just" fontAlgn="auto">
              <a:lnSpc>
                <a:spcPct val="140000"/>
              </a:lnSpc>
              <a:spcBef>
                <a:spcPts val="1000"/>
              </a:spcBef>
              <a:buFont typeface="Wingdings" panose="05000000000000000000" charset="0"/>
              <a:buChar char="n"/>
            </a:pPr>
            <a:r>
              <a:rPr lang="zh-CN" altLang="en-US" sz="1600" b="1" dirty="0">
                <a:solidFill>
                  <a:srgbClr val="545454"/>
                </a:solidFill>
                <a:uFillTx/>
                <a:latin typeface="微软雅黑" panose="020B0503020204020204" charset="-122"/>
                <a:ea typeface="微软雅黑" panose="020B0503020204020204" charset="-122"/>
                <a:sym typeface="微软雅黑" panose="020B0503020204020204" charset="-122"/>
              </a:rPr>
              <a:t>图21 动作：倒L。</a:t>
            </a: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两脚并拢成立正姿势，一手臂同侧向前上方伸直，并与躯干夹角45°，</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另一手臂同侧平举并半握拳，抬头挺胸，目视前方。</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4480" indent="-285750" algn="just" fontAlgn="auto">
              <a:lnSpc>
                <a:spcPct val="140000"/>
              </a:lnSpc>
              <a:spcBef>
                <a:spcPts val="1000"/>
              </a:spcBef>
              <a:buFont typeface="Wingdings" panose="05000000000000000000" charset="0"/>
              <a:buChar char="n"/>
            </a:pPr>
            <a:r>
              <a:rPr lang="zh-CN" altLang="en-US" sz="1600" b="1" dirty="0">
                <a:solidFill>
                  <a:srgbClr val="545454"/>
                </a:solidFill>
                <a:uFillTx/>
                <a:latin typeface="微软雅黑" panose="020B0503020204020204" charset="-122"/>
                <a:ea typeface="微软雅黑" panose="020B0503020204020204" charset="-122"/>
                <a:sym typeface="微软雅黑" panose="020B0503020204020204" charset="-122"/>
              </a:rPr>
              <a:t>图22 动作：K。</a:t>
            </a: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两脚并拢成立正姿势，两手臂分别同侧斜向上和斜向下45°伸出。从侧面看，两臂同躯干呈K 形。半握拳，抬头挺胸，目视前方。</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4480" indent="-285750" algn="just" fontAlgn="auto">
              <a:lnSpc>
                <a:spcPct val="140000"/>
              </a:lnSpc>
              <a:spcBef>
                <a:spcPts val="1000"/>
              </a:spcBef>
              <a:buFont typeface="Wingdings" panose="05000000000000000000" charset="0"/>
              <a:buChar char="n"/>
            </a:pPr>
            <a:r>
              <a:rPr lang="zh-CN" altLang="en-US" sz="1600" b="1" dirty="0">
                <a:solidFill>
                  <a:srgbClr val="545454"/>
                </a:solidFill>
                <a:uFillTx/>
                <a:latin typeface="微软雅黑" panose="020B0503020204020204" charset="-122"/>
                <a:ea typeface="微软雅黑" panose="020B0503020204020204" charset="-122"/>
                <a:sym typeface="微软雅黑" panose="020B0503020204020204" charset="-122"/>
              </a:rPr>
              <a:t>图23 动作：侧K。</a:t>
            </a: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两腿屈膝转向一侧，一臂同侧斜向另一手臂向异侧下举伸直并与小腹呈45°夹角，半握拳，抬头挺胸，目视前方。</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4480" indent="-285750" algn="just" fontAlgn="auto">
              <a:lnSpc>
                <a:spcPct val="140000"/>
              </a:lnSpc>
              <a:spcBef>
                <a:spcPts val="1000"/>
              </a:spcBef>
              <a:buFont typeface="Wingdings" panose="05000000000000000000" charset="0"/>
              <a:buChar char="n"/>
            </a:pPr>
            <a:r>
              <a:rPr lang="zh-CN" altLang="en-US" sz="1600" b="1" dirty="0">
                <a:solidFill>
                  <a:srgbClr val="545454"/>
                </a:solidFill>
                <a:uFillTx/>
                <a:latin typeface="微软雅黑" panose="020B0503020204020204" charset="-122"/>
                <a:ea typeface="微软雅黑" panose="020B0503020204020204" charset="-122"/>
                <a:sym typeface="微软雅黑" panose="020B0503020204020204" charset="-122"/>
              </a:rPr>
              <a:t>图24 动作：R。</a:t>
            </a: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两脚并拢成立正姿势，一手臂同侧放于脑后；另一手臂同侧半握拳斜向异侧下举并伸直，与小腹部夹角为45°。</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grpSp>
        <p:nvGrpSpPr>
          <p:cNvPr id="5" name="组合 4"/>
          <p:cNvGrpSpPr/>
          <p:nvPr/>
        </p:nvGrpSpPr>
        <p:grpSpPr>
          <a:xfrm>
            <a:off x="7669530" y="1184910"/>
            <a:ext cx="3434080" cy="5338445"/>
            <a:chOff x="12078" y="1866"/>
            <a:chExt cx="5228" cy="8407"/>
          </a:xfrm>
        </p:grpSpPr>
        <p:pic>
          <p:nvPicPr>
            <p:cNvPr id="3" name="图片 2"/>
            <p:cNvPicPr>
              <a:picLocks noChangeAspect="1"/>
            </p:cNvPicPr>
            <p:nvPr/>
          </p:nvPicPr>
          <p:blipFill>
            <a:blip r:embed="rId2"/>
            <a:stretch>
              <a:fillRect/>
            </a:stretch>
          </p:blipFill>
          <p:spPr>
            <a:xfrm>
              <a:off x="12078" y="1866"/>
              <a:ext cx="5228" cy="4303"/>
            </a:xfrm>
            <a:prstGeom prst="rect">
              <a:avLst/>
            </a:prstGeom>
          </p:spPr>
        </p:pic>
        <p:pic>
          <p:nvPicPr>
            <p:cNvPr id="4" name="图片 3"/>
            <p:cNvPicPr>
              <a:picLocks noChangeAspect="1"/>
            </p:cNvPicPr>
            <p:nvPr/>
          </p:nvPicPr>
          <p:blipFill>
            <a:blip r:embed="rId3"/>
            <a:stretch>
              <a:fillRect/>
            </a:stretch>
          </p:blipFill>
          <p:spPr>
            <a:xfrm>
              <a:off x="12078" y="6169"/>
              <a:ext cx="5228" cy="4105"/>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6153"/>
                                        </p:tgtEl>
                                        <p:attrNameLst>
                                          <p:attrName>style.visibility</p:attrName>
                                        </p:attrNameLst>
                                      </p:cBhvr>
                                      <p:to>
                                        <p:strVal val="visible"/>
                                      </p:to>
                                    </p:set>
                                    <p:anim calcmode="lin" valueType="num">
                                      <p:cBhvr>
                                        <p:cTn id="7" dur="1000" fill="hold"/>
                                        <p:tgtEl>
                                          <p:spTgt spid="6153"/>
                                        </p:tgtEl>
                                        <p:attrNameLst>
                                          <p:attrName>ppt_x</p:attrName>
                                        </p:attrNameLst>
                                      </p:cBhvr>
                                      <p:tavLst>
                                        <p:tav tm="0">
                                          <p:val>
                                            <p:strVal val="#ppt_x-.2"/>
                                          </p:val>
                                        </p:tav>
                                        <p:tav tm="100000">
                                          <p:val>
                                            <p:strVal val="#ppt_x"/>
                                          </p:val>
                                        </p:tav>
                                      </p:tavLst>
                                    </p:anim>
                                    <p:anim calcmode="lin" valueType="num">
                                      <p:cBhvr>
                                        <p:cTn id="8" dur="1000" fill="hold"/>
                                        <p:tgtEl>
                                          <p:spTgt spid="6153"/>
                                        </p:tgtEl>
                                        <p:attrNameLst>
                                          <p:attrName>ppt_y</p:attrName>
                                        </p:attrNameLst>
                                      </p:cBhvr>
                                      <p:tavLst>
                                        <p:tav tm="0">
                                          <p:val>
                                            <p:strVal val="#ppt_y"/>
                                          </p:val>
                                        </p:tav>
                                        <p:tav tm="100000">
                                          <p:val>
                                            <p:strVal val="#ppt_y"/>
                                          </p:val>
                                        </p:tav>
                                      </p:tavLst>
                                    </p:anim>
                                    <p:animEffect transition="in" filter="wipe(right)" prLst="gradientSize: 0.1">
                                      <p:cBhvr>
                                        <p:cTn id="9" dur="1000"/>
                                        <p:tgtEl>
                                          <p:spTgt spid="6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663829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第二节　啦啦操基本技术教学理论与方法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6153" name="矩形 10"/>
          <p:cNvSpPr/>
          <p:nvPr/>
        </p:nvSpPr>
        <p:spPr>
          <a:xfrm>
            <a:off x="695960" y="972820"/>
            <a:ext cx="10800000" cy="2523490"/>
          </a:xfrm>
          <a:prstGeom prst="rect">
            <a:avLst/>
          </a:prstGeom>
          <a:noFill/>
          <a:ln w="9525">
            <a:noFill/>
          </a:ln>
        </p:spPr>
        <p:txBody>
          <a:bodyPr wrap="square">
            <a:spAutoFit/>
          </a:bodyPr>
          <a:p>
            <a:pPr marL="284480" indent="-285750" algn="just" fontAlgn="auto">
              <a:lnSpc>
                <a:spcPct val="130000"/>
              </a:lnSpc>
              <a:spcBef>
                <a:spcPts val="500"/>
              </a:spcBef>
              <a:buFont typeface="Wingdings" panose="05000000000000000000" charset="0"/>
              <a:buChar char="n"/>
            </a:pPr>
            <a:r>
              <a:rPr lang="zh-CN" altLang="en-US" sz="1600" b="1" dirty="0">
                <a:solidFill>
                  <a:srgbClr val="545454"/>
                </a:solidFill>
                <a:uFillTx/>
                <a:latin typeface="微软雅黑" panose="020B0503020204020204" charset="-122"/>
                <a:ea typeface="微软雅黑" panose="020B0503020204020204" charset="-122"/>
                <a:sym typeface="微软雅黑" panose="020B0503020204020204" charset="-122"/>
              </a:rPr>
              <a:t>图25 动作：弓箭。</a:t>
            </a: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两脚并拢成立正姿势，一手臂同侧向前伸出，另一手臂侧平举，半握拳，抬头挺胸，目视前方。</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4480" indent="-285750" algn="just" fontAlgn="auto">
              <a:lnSpc>
                <a:spcPct val="130000"/>
              </a:lnSpc>
              <a:spcBef>
                <a:spcPts val="500"/>
              </a:spcBef>
              <a:buFont typeface="Wingdings" panose="05000000000000000000" charset="0"/>
              <a:buChar char="n"/>
            </a:pPr>
            <a:r>
              <a:rPr lang="zh-CN" altLang="en-US" sz="1600" b="1" dirty="0">
                <a:solidFill>
                  <a:srgbClr val="545454"/>
                </a:solidFill>
                <a:uFillTx/>
                <a:latin typeface="微软雅黑" panose="020B0503020204020204" charset="-122"/>
                <a:ea typeface="微软雅黑" panose="020B0503020204020204" charset="-122"/>
                <a:sym typeface="微软雅黑" panose="020B0503020204020204" charset="-122"/>
              </a:rPr>
              <a:t>图26 动作：小弓箭。</a:t>
            </a: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两脚并拢成立正姿势，一手臂同侧平举，另一手臂同侧屈于胸前且手与肩齐平，半握拳，抬头挺胸，目视前方。</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4480" indent="-285750" algn="just" fontAlgn="auto">
              <a:lnSpc>
                <a:spcPct val="130000"/>
              </a:lnSpc>
              <a:spcBef>
                <a:spcPts val="500"/>
              </a:spcBef>
              <a:buFont typeface="Wingdings" panose="05000000000000000000" charset="0"/>
              <a:buChar char="n"/>
            </a:pPr>
            <a:r>
              <a:rPr lang="zh-CN" altLang="en-US" sz="1600" b="1" dirty="0">
                <a:solidFill>
                  <a:srgbClr val="545454"/>
                </a:solidFill>
                <a:uFillTx/>
                <a:latin typeface="微软雅黑" panose="020B0503020204020204" charset="-122"/>
                <a:ea typeface="微软雅黑" panose="020B0503020204020204" charset="-122"/>
                <a:sym typeface="微软雅黑" panose="020B0503020204020204" charset="-122"/>
              </a:rPr>
              <a:t>图27 动作：高冲拳。</a:t>
            </a: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两脚并拢成立正姿势，一手臂半握拳同侧垂直上举，另一手臂半握拳放在腰际，抬头挺胸，目视前方。</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4480" indent="-285750" algn="just" fontAlgn="auto">
              <a:lnSpc>
                <a:spcPct val="130000"/>
              </a:lnSpc>
              <a:spcBef>
                <a:spcPts val="500"/>
              </a:spcBef>
              <a:buFont typeface="Wingdings" panose="05000000000000000000" charset="0"/>
              <a:buChar char="n"/>
            </a:pPr>
            <a:r>
              <a:rPr lang="zh-CN" altLang="en-US" sz="1600" b="1" dirty="0">
                <a:solidFill>
                  <a:srgbClr val="545454"/>
                </a:solidFill>
                <a:uFillTx/>
                <a:latin typeface="微软雅黑" panose="020B0503020204020204" charset="-122"/>
                <a:ea typeface="微软雅黑" panose="020B0503020204020204" charset="-122"/>
                <a:sym typeface="微软雅黑" panose="020B0503020204020204" charset="-122"/>
              </a:rPr>
              <a:t>图28 动作：侧下冲拳。</a:t>
            </a: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两脚并拢成立正姿势，一手臂同侧半握拳同侧斜向下45°伸出且大臂与躯干夹角45°，另一手臂半握拳放于腰际，抬头挺胸，目视前方。</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2" name="图片 1"/>
          <p:cNvPicPr>
            <a:picLocks noChangeAspect="1"/>
          </p:cNvPicPr>
          <p:nvPr/>
        </p:nvPicPr>
        <p:blipFill>
          <a:blip r:embed="rId2"/>
          <a:stretch>
            <a:fillRect/>
          </a:stretch>
        </p:blipFill>
        <p:spPr>
          <a:xfrm>
            <a:off x="2755900" y="3567430"/>
            <a:ext cx="7067550" cy="28365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6153"/>
                                        </p:tgtEl>
                                        <p:attrNameLst>
                                          <p:attrName>style.visibility</p:attrName>
                                        </p:attrNameLst>
                                      </p:cBhvr>
                                      <p:to>
                                        <p:strVal val="visible"/>
                                      </p:to>
                                    </p:set>
                                    <p:animEffect transition="in" filter="fade">
                                      <p:cBhvr>
                                        <p:cTn id="7" dur="1000"/>
                                        <p:tgtEl>
                                          <p:spTgt spid="6153"/>
                                        </p:tgtEl>
                                      </p:cBhvr>
                                    </p:animEffect>
                                    <p:anim calcmode="lin" valueType="num">
                                      <p:cBhvr>
                                        <p:cTn id="8" dur="1000" fill="hold"/>
                                        <p:tgtEl>
                                          <p:spTgt spid="6153"/>
                                        </p:tgtEl>
                                        <p:attrNameLst>
                                          <p:attrName>ppt_x</p:attrName>
                                        </p:attrNameLst>
                                      </p:cBhvr>
                                      <p:tavLst>
                                        <p:tav tm="0">
                                          <p:val>
                                            <p:strVal val="#ppt_x"/>
                                          </p:val>
                                        </p:tav>
                                        <p:tav tm="100000">
                                          <p:val>
                                            <p:strVal val="#ppt_x"/>
                                          </p:val>
                                        </p:tav>
                                      </p:tavLst>
                                    </p:anim>
                                    <p:anim calcmode="lin" valueType="num">
                                      <p:cBhvr>
                                        <p:cTn id="9" dur="1000" fill="hold"/>
                                        <p:tgtEl>
                                          <p:spTgt spid="61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663829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第二节　啦啦操基本技术教学理论与方法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6153" name="矩形 10"/>
          <p:cNvSpPr/>
          <p:nvPr/>
        </p:nvSpPr>
        <p:spPr>
          <a:xfrm>
            <a:off x="695960" y="972820"/>
            <a:ext cx="10800000" cy="2523490"/>
          </a:xfrm>
          <a:prstGeom prst="rect">
            <a:avLst/>
          </a:prstGeom>
          <a:noFill/>
          <a:ln w="9525">
            <a:noFill/>
          </a:ln>
        </p:spPr>
        <p:txBody>
          <a:bodyPr wrap="square">
            <a:spAutoFit/>
          </a:bodyPr>
          <a:p>
            <a:pPr marL="284480" indent="-285750" algn="just" fontAlgn="auto">
              <a:lnSpc>
                <a:spcPct val="130000"/>
              </a:lnSpc>
              <a:spcBef>
                <a:spcPts val="500"/>
              </a:spcBef>
              <a:buFont typeface="Wingdings" panose="05000000000000000000" charset="0"/>
              <a:buChar char="n"/>
            </a:pPr>
            <a:r>
              <a:rPr lang="zh-CN" altLang="en-US" sz="1600" b="1" dirty="0">
                <a:solidFill>
                  <a:srgbClr val="545454"/>
                </a:solidFill>
                <a:uFillTx/>
                <a:latin typeface="微软雅黑" panose="020B0503020204020204" charset="-122"/>
                <a:ea typeface="微软雅黑" panose="020B0503020204020204" charset="-122"/>
                <a:sym typeface="微软雅黑" panose="020B0503020204020204" charset="-122"/>
              </a:rPr>
              <a:t>图29 动作：侧上冲拳。</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两脚并拢成立正姿势，一手臂半握拳放于腰际，另一手臂同侧斜向上45°伸出并半握拳，抬头挺胸。</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4480" indent="-285750" algn="just" fontAlgn="auto">
              <a:lnSpc>
                <a:spcPct val="130000"/>
              </a:lnSpc>
              <a:spcBef>
                <a:spcPts val="500"/>
              </a:spcBef>
              <a:buFont typeface="Wingdings" panose="05000000000000000000" charset="0"/>
              <a:buChar char="n"/>
            </a:pPr>
            <a:r>
              <a:rPr lang="zh-CN" altLang="en-US" sz="1600" b="1" dirty="0">
                <a:solidFill>
                  <a:srgbClr val="545454"/>
                </a:solidFill>
                <a:uFillTx/>
                <a:latin typeface="微软雅黑" panose="020B0503020204020204" charset="-122"/>
                <a:ea typeface="微软雅黑" panose="020B0503020204020204" charset="-122"/>
                <a:sym typeface="微软雅黑" panose="020B0503020204020204" charset="-122"/>
              </a:rPr>
              <a:t>图30 动作：斜下冲拳。</a:t>
            </a: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两脚并拢成立正姿势，一手臂半握拳放于腰际，另一手臂半握拳斜向异侧下举伸直并与腹部夹角为45°，抬头挺胸，目视前方。</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4480" indent="-285750" algn="just" fontAlgn="auto">
              <a:lnSpc>
                <a:spcPct val="130000"/>
              </a:lnSpc>
              <a:spcBef>
                <a:spcPts val="500"/>
              </a:spcBef>
              <a:buFont typeface="Wingdings" panose="05000000000000000000" charset="0"/>
              <a:buChar char="n"/>
            </a:pPr>
            <a:r>
              <a:rPr lang="zh-CN" altLang="en-US" sz="1600" b="1" dirty="0">
                <a:solidFill>
                  <a:srgbClr val="545454"/>
                </a:solidFill>
                <a:uFillTx/>
                <a:latin typeface="微软雅黑" panose="020B0503020204020204" charset="-122"/>
                <a:ea typeface="微软雅黑" panose="020B0503020204020204" charset="-122"/>
                <a:sym typeface="微软雅黑" panose="020B0503020204020204" charset="-122"/>
              </a:rPr>
              <a:t>图31 动作：斜上冲拳。</a:t>
            </a: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两脚并拢成立正姿势，一手臂半握拳放于腰际，另一手臂半握拳越过头顶斜向异侧45°伸直，抬头挺胸，目视前方。</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4480" indent="-285750" algn="just" fontAlgn="auto">
              <a:lnSpc>
                <a:spcPct val="130000"/>
              </a:lnSpc>
              <a:spcBef>
                <a:spcPts val="500"/>
              </a:spcBef>
              <a:buFont typeface="Wingdings" panose="05000000000000000000" charset="0"/>
              <a:buChar char="n"/>
            </a:pPr>
            <a:r>
              <a:rPr lang="zh-CN" altLang="en-US" sz="1600" b="1" dirty="0">
                <a:solidFill>
                  <a:srgbClr val="545454"/>
                </a:solidFill>
                <a:uFillTx/>
                <a:latin typeface="微软雅黑" panose="020B0503020204020204" charset="-122"/>
                <a:ea typeface="微软雅黑" panose="020B0503020204020204" charset="-122"/>
                <a:sym typeface="微软雅黑" panose="020B0503020204020204" charset="-122"/>
              </a:rPr>
              <a:t>图32 动作：短剑。</a:t>
            </a: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两脚并拢成立正姿势，一手臂半握拳放于腰际，另一小臂半握拳抬至与大臂垂直角度且与头部齐平，抬头挺胸，目视前方。</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2748280" y="3669665"/>
            <a:ext cx="6861810" cy="27247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6153"/>
                                        </p:tgtEl>
                                        <p:attrNameLst>
                                          <p:attrName>style.visibility</p:attrName>
                                        </p:attrNameLst>
                                      </p:cBhvr>
                                      <p:to>
                                        <p:strVal val="visible"/>
                                      </p:to>
                                    </p:set>
                                    <p:animEffect transition="in" filter="fade">
                                      <p:cBhvr>
                                        <p:cTn id="7" dur="1000"/>
                                        <p:tgtEl>
                                          <p:spTgt spid="6153"/>
                                        </p:tgtEl>
                                      </p:cBhvr>
                                    </p:animEffect>
                                    <p:anim calcmode="lin" valueType="num">
                                      <p:cBhvr>
                                        <p:cTn id="8" dur="1000" fill="hold"/>
                                        <p:tgtEl>
                                          <p:spTgt spid="6153"/>
                                        </p:tgtEl>
                                        <p:attrNameLst>
                                          <p:attrName>ppt_x</p:attrName>
                                        </p:attrNameLst>
                                      </p:cBhvr>
                                      <p:tavLst>
                                        <p:tav tm="0">
                                          <p:val>
                                            <p:strVal val="#ppt_x"/>
                                          </p:val>
                                        </p:tav>
                                        <p:tav tm="100000">
                                          <p:val>
                                            <p:strVal val="#ppt_x"/>
                                          </p:val>
                                        </p:tav>
                                      </p:tavLst>
                                    </p:anim>
                                    <p:anim calcmode="lin" valueType="num">
                                      <p:cBhvr>
                                        <p:cTn id="9" dur="1000" fill="hold"/>
                                        <p:tgtEl>
                                          <p:spTgt spid="61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64946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第三节 全国啦啦操比赛的规定动作及其评分办法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4150995" y="944880"/>
            <a:ext cx="411797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一、全国啦啦操比赛的规定动作</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7" name="图片 6"/>
          <p:cNvPicPr>
            <a:picLocks noChangeAspect="1"/>
          </p:cNvPicPr>
          <p:nvPr/>
        </p:nvPicPr>
        <p:blipFill>
          <a:blip r:embed="rId2">
            <a:clrChange>
              <a:clrFrom>
                <a:srgbClr val="F7F7F7">
                  <a:alpha val="100000"/>
                </a:srgbClr>
              </a:clrFrom>
              <a:clrTo>
                <a:srgbClr val="F7F7F7">
                  <a:alpha val="100000"/>
                  <a:alpha val="0"/>
                </a:srgbClr>
              </a:clrTo>
            </a:clrChange>
          </a:blip>
          <a:stretch>
            <a:fillRect/>
          </a:stretch>
        </p:blipFill>
        <p:spPr>
          <a:xfrm flipH="1">
            <a:off x="604520" y="1683385"/>
            <a:ext cx="3229610" cy="4794885"/>
          </a:xfrm>
          <a:prstGeom prst="rect">
            <a:avLst/>
          </a:prstGeom>
        </p:spPr>
      </p:pic>
      <p:sp>
        <p:nvSpPr>
          <p:cNvPr id="9" name="文本框 8"/>
          <p:cNvSpPr txBox="1"/>
          <p:nvPr/>
        </p:nvSpPr>
        <p:spPr>
          <a:xfrm>
            <a:off x="4632960" y="1466215"/>
            <a:ext cx="3162935" cy="337185"/>
          </a:xfrm>
          <a:prstGeom prst="rect">
            <a:avLst/>
          </a:prstGeom>
          <a:noFill/>
        </p:spPr>
        <p:txBody>
          <a:bodyPr wrap="square" rtlCol="0" anchor="t">
            <a:spAutoFit/>
          </a:bodyPr>
          <a:p>
            <a:pPr algn="ctr"/>
            <a:r>
              <a:rPr lang="zh-CN" altLang="en-US" sz="1600" spc="100">
                <a:solidFill>
                  <a:schemeClr val="tx1">
                    <a:lumMod val="65000"/>
                    <a:lumOff val="35000"/>
                  </a:schemeClr>
                </a:solidFill>
                <a:uFillTx/>
                <a:latin typeface="微软雅黑" panose="020B0503020204020204" charset="-122"/>
                <a:ea typeface="微软雅黑" panose="020B0503020204020204" charset="-122"/>
              </a:rPr>
              <a:t>（一）舞蹈啦啦操规定动作</a:t>
            </a:r>
            <a:endParaRPr lang="zh-CN" altLang="en-US" sz="1600" spc="100">
              <a:solidFill>
                <a:schemeClr val="tx1">
                  <a:lumMod val="65000"/>
                  <a:lumOff val="35000"/>
                </a:schemeClr>
              </a:solidFill>
              <a:uFillTx/>
              <a:latin typeface="微软雅黑" panose="020B0503020204020204" charset="-122"/>
              <a:ea typeface="微软雅黑" panose="020B0503020204020204" charset="-122"/>
            </a:endParaRPr>
          </a:p>
        </p:txBody>
      </p:sp>
      <p:grpSp>
        <p:nvGrpSpPr>
          <p:cNvPr id="21" name="组合 20"/>
          <p:cNvGrpSpPr/>
          <p:nvPr/>
        </p:nvGrpSpPr>
        <p:grpSpPr>
          <a:xfrm>
            <a:off x="5322570" y="2146300"/>
            <a:ext cx="5824855" cy="3519170"/>
            <a:chOff x="2739" y="3506"/>
            <a:chExt cx="9173" cy="5542"/>
          </a:xfrm>
        </p:grpSpPr>
        <p:grpSp>
          <p:nvGrpSpPr>
            <p:cNvPr id="8" name="组合 7"/>
            <p:cNvGrpSpPr/>
            <p:nvPr/>
          </p:nvGrpSpPr>
          <p:grpSpPr>
            <a:xfrm>
              <a:off x="3452" y="4068"/>
              <a:ext cx="8460" cy="4981"/>
              <a:chOff x="3315" y="2936"/>
              <a:chExt cx="9865" cy="5930"/>
            </a:xfrm>
          </p:grpSpPr>
          <p:cxnSp>
            <p:nvCxnSpPr>
              <p:cNvPr id="10" name="直接连接符 9"/>
              <p:cNvCxnSpPr/>
              <p:nvPr>
                <p:custDataLst>
                  <p:tags r:id="rId3"/>
                </p:custDataLst>
              </p:nvPr>
            </p:nvCxnSpPr>
            <p:spPr>
              <a:xfrm flipH="1">
                <a:off x="3315" y="3083"/>
                <a:ext cx="1233" cy="1582"/>
              </a:xfrm>
              <a:prstGeom prst="line">
                <a:avLst/>
              </a:prstGeom>
            </p:spPr>
            <p:style>
              <a:lnRef idx="1">
                <a:srgbClr val="1F74AD"/>
              </a:lnRef>
              <a:fillRef idx="0">
                <a:srgbClr val="1F74AD"/>
              </a:fillRef>
              <a:effectRef idx="0">
                <a:srgbClr val="1F74AD"/>
              </a:effectRef>
              <a:fontRef idx="minor">
                <a:srgbClr val="000000"/>
              </a:fontRef>
            </p:style>
          </p:cxnSp>
          <p:cxnSp>
            <p:nvCxnSpPr>
              <p:cNvPr id="11" name="直接连接符 10"/>
              <p:cNvCxnSpPr/>
              <p:nvPr>
                <p:custDataLst>
                  <p:tags r:id="rId4"/>
                </p:custDataLst>
              </p:nvPr>
            </p:nvCxnSpPr>
            <p:spPr>
              <a:xfrm>
                <a:off x="3355" y="6304"/>
                <a:ext cx="1233" cy="1413"/>
              </a:xfrm>
              <a:prstGeom prst="line">
                <a:avLst/>
              </a:prstGeom>
            </p:spPr>
            <p:style>
              <a:lnRef idx="1">
                <a:srgbClr val="1F74AD"/>
              </a:lnRef>
              <a:fillRef idx="0">
                <a:srgbClr val="1F74AD"/>
              </a:fillRef>
              <a:effectRef idx="0">
                <a:srgbClr val="1F74AD"/>
              </a:effectRef>
              <a:fontRef idx="minor">
                <a:srgbClr val="000000"/>
              </a:fontRef>
            </p:style>
          </p:cxnSp>
          <p:sp>
            <p:nvSpPr>
              <p:cNvPr id="18" name="文本框 17"/>
              <p:cNvSpPr txBox="1"/>
              <p:nvPr>
                <p:custDataLst>
                  <p:tags r:id="rId5"/>
                </p:custDataLst>
              </p:nvPr>
            </p:nvSpPr>
            <p:spPr>
              <a:xfrm>
                <a:off x="7012" y="2936"/>
                <a:ext cx="6168" cy="1018"/>
              </a:xfrm>
              <a:prstGeom prst="rect">
                <a:avLst/>
              </a:prstGeom>
              <a:noFill/>
            </p:spPr>
            <p:txBody>
              <a:bodyPr wrap="square" tIns="0" bIns="46800" rtlCol="0">
                <a:normAutofit/>
              </a:bodyPr>
              <a:p>
                <a:pPr>
                  <a:lnSpc>
                    <a:spcPct val="120000"/>
                  </a:lnSpc>
                </a:pPr>
                <a:r>
                  <a:rPr lang="zh-CN" altLang="en-US" sz="1600" b="1" spc="150" dirty="0">
                    <a:solidFill>
                      <a:schemeClr val="tx1">
                        <a:lumMod val="65000"/>
                        <a:lumOff val="35000"/>
                      </a:schemeClr>
                    </a:solidFill>
                    <a:uFillTx/>
                    <a:latin typeface="微软雅黑" panose="020B0503020204020204" charset="-122"/>
                    <a:ea typeface="微软雅黑" panose="020B0503020204020204" charset="-122"/>
                  </a:rPr>
                  <a:t>花球舞蹈啦啦操规定动作。</a:t>
                </a:r>
                <a:endParaRPr lang="zh-CN" altLang="en-US" sz="1600" b="1" spc="150" dirty="0">
                  <a:solidFill>
                    <a:schemeClr val="tx1">
                      <a:lumMod val="65000"/>
                      <a:lumOff val="35000"/>
                    </a:schemeClr>
                  </a:solidFill>
                  <a:uFillTx/>
                  <a:latin typeface="微软雅黑" panose="020B0503020204020204" charset="-122"/>
                  <a:ea typeface="微软雅黑" panose="020B0503020204020204" charset="-122"/>
                </a:endParaRPr>
              </a:p>
            </p:txBody>
          </p:sp>
          <p:sp>
            <p:nvSpPr>
              <p:cNvPr id="24" name="文本框 23"/>
              <p:cNvSpPr txBox="1"/>
              <p:nvPr>
                <p:custDataLst>
                  <p:tags r:id="rId6"/>
                </p:custDataLst>
              </p:nvPr>
            </p:nvSpPr>
            <p:spPr>
              <a:xfrm>
                <a:off x="4826" y="5385"/>
                <a:ext cx="6168" cy="1018"/>
              </a:xfrm>
              <a:prstGeom prst="rect">
                <a:avLst/>
              </a:prstGeom>
              <a:noFill/>
            </p:spPr>
            <p:txBody>
              <a:bodyPr wrap="square" tIns="0" bIns="46800" rtlCol="0">
                <a:normAutofit/>
              </a:bodyPr>
              <a:p>
                <a:pPr>
                  <a:lnSpc>
                    <a:spcPct val="120000"/>
                  </a:lnSpc>
                </a:pPr>
                <a:r>
                  <a:rPr lang="zh-CN" altLang="en-US" sz="1600" b="1" spc="150" dirty="0">
                    <a:solidFill>
                      <a:schemeClr val="tx1">
                        <a:lumMod val="65000"/>
                        <a:lumOff val="35000"/>
                      </a:schemeClr>
                    </a:solidFill>
                    <a:uFillTx/>
                    <a:latin typeface="微软雅黑" panose="020B0503020204020204" charset="-122"/>
                    <a:ea typeface="微软雅黑" panose="020B0503020204020204" charset="-122"/>
                  </a:rPr>
                  <a:t>街舞舞蹈啦啦操规定动作。</a:t>
                </a:r>
                <a:endParaRPr lang="zh-CN" altLang="en-US" sz="1600" b="1" spc="150" dirty="0">
                  <a:solidFill>
                    <a:schemeClr val="tx1">
                      <a:lumMod val="65000"/>
                      <a:lumOff val="35000"/>
                    </a:schemeClr>
                  </a:solidFill>
                  <a:uFillTx/>
                  <a:latin typeface="微软雅黑" panose="020B0503020204020204" charset="-122"/>
                  <a:ea typeface="微软雅黑" panose="020B0503020204020204" charset="-122"/>
                </a:endParaRPr>
              </a:p>
            </p:txBody>
          </p:sp>
          <p:sp>
            <p:nvSpPr>
              <p:cNvPr id="27" name="文本框 26"/>
              <p:cNvSpPr txBox="1"/>
              <p:nvPr>
                <p:custDataLst>
                  <p:tags r:id="rId7"/>
                </p:custDataLst>
              </p:nvPr>
            </p:nvSpPr>
            <p:spPr>
              <a:xfrm>
                <a:off x="7012" y="7848"/>
                <a:ext cx="6168" cy="1018"/>
              </a:xfrm>
              <a:prstGeom prst="rect">
                <a:avLst/>
              </a:prstGeom>
              <a:noFill/>
            </p:spPr>
            <p:txBody>
              <a:bodyPr wrap="square" tIns="0" bIns="46800" rtlCol="0">
                <a:normAutofit/>
              </a:bodyPr>
              <a:p>
                <a:pPr>
                  <a:lnSpc>
                    <a:spcPct val="120000"/>
                  </a:lnSpc>
                </a:pPr>
                <a:r>
                  <a:rPr lang="zh-CN" altLang="en-US" sz="1600" b="1" spc="150" dirty="0">
                    <a:solidFill>
                      <a:schemeClr val="tx1">
                        <a:lumMod val="65000"/>
                        <a:lumOff val="35000"/>
                      </a:schemeClr>
                    </a:solidFill>
                    <a:uFillTx/>
                    <a:latin typeface="微软雅黑" panose="020B0503020204020204" charset="-122"/>
                    <a:ea typeface="微软雅黑" panose="020B0503020204020204" charset="-122"/>
                  </a:rPr>
                  <a:t>爵士舞蹈啦啦操规定动作。</a:t>
                </a:r>
                <a:endParaRPr lang="zh-CN" altLang="en-US" sz="1600" b="1" spc="150" dirty="0">
                  <a:solidFill>
                    <a:schemeClr val="tx1">
                      <a:lumMod val="65000"/>
                      <a:lumOff val="35000"/>
                    </a:schemeClr>
                  </a:solidFill>
                  <a:uFillTx/>
                  <a:latin typeface="微软雅黑" panose="020B0503020204020204" charset="-122"/>
                  <a:ea typeface="微软雅黑" panose="020B0503020204020204" charset="-122"/>
                </a:endParaRPr>
              </a:p>
            </p:txBody>
          </p:sp>
        </p:grpSp>
        <p:sp>
          <p:nvSpPr>
            <p:cNvPr id="12" name="椭圆 11"/>
            <p:cNvSpPr/>
            <p:nvPr/>
          </p:nvSpPr>
          <p:spPr>
            <a:xfrm>
              <a:off x="2739" y="5524"/>
              <a:ext cx="1417" cy="141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a:latin typeface="微软雅黑" panose="020B0503020204020204" charset="-122"/>
                  <a:ea typeface="微软雅黑" panose="020B0503020204020204" charset="-122"/>
                </a:rPr>
                <a:t>2</a:t>
              </a:r>
              <a:endParaRPr lang="en-US" altLang="zh-CN" sz="2400" b="1">
                <a:latin typeface="微软雅黑" panose="020B0503020204020204" charset="-122"/>
                <a:ea typeface="微软雅黑" panose="020B0503020204020204" charset="-122"/>
              </a:endParaRPr>
            </a:p>
          </p:txBody>
        </p:sp>
        <p:sp>
          <p:nvSpPr>
            <p:cNvPr id="13" name="椭圆 12"/>
            <p:cNvSpPr/>
            <p:nvPr/>
          </p:nvSpPr>
          <p:spPr>
            <a:xfrm>
              <a:off x="4509" y="3506"/>
              <a:ext cx="1417" cy="141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a:latin typeface="微软雅黑" panose="020B0503020204020204" charset="-122"/>
                  <a:ea typeface="微软雅黑" panose="020B0503020204020204" charset="-122"/>
                </a:rPr>
                <a:t>1</a:t>
              </a:r>
              <a:endParaRPr lang="en-US" altLang="zh-CN" sz="2400" b="1">
                <a:latin typeface="微软雅黑" panose="020B0503020204020204" charset="-122"/>
                <a:ea typeface="微软雅黑" panose="020B0503020204020204" charset="-122"/>
              </a:endParaRPr>
            </a:p>
          </p:txBody>
        </p:sp>
        <p:sp>
          <p:nvSpPr>
            <p:cNvPr id="20" name="椭圆 19"/>
            <p:cNvSpPr/>
            <p:nvPr/>
          </p:nvSpPr>
          <p:spPr>
            <a:xfrm>
              <a:off x="4509" y="7632"/>
              <a:ext cx="1417" cy="141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a:latin typeface="微软雅黑" panose="020B0503020204020204" charset="-122"/>
                  <a:ea typeface="微软雅黑" panose="020B0503020204020204" charset="-122"/>
                </a:rPr>
                <a:t>3</a:t>
              </a:r>
              <a:endParaRPr lang="en-US" altLang="zh-CN" sz="2400" b="1">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ppt_x</p:attrName>
                                        </p:attrNameLst>
                                      </p:cBhvr>
                                      <p:tavLst>
                                        <p:tav tm="0">
                                          <p:val>
                                            <p:strVal val="#ppt_x-.2"/>
                                          </p:val>
                                        </p:tav>
                                        <p:tav tm="100000">
                                          <p:val>
                                            <p:strVal val="#ppt_x"/>
                                          </p:val>
                                        </p:tav>
                                      </p:tavLst>
                                    </p:anim>
                                    <p:anim calcmode="lin" valueType="num">
                                      <p:cBhvr>
                                        <p:cTn id="8" dur="10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9"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64946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第三节 全国啦啦操比赛的规定动作及其评分办法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4150995" y="944880"/>
            <a:ext cx="411797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一、全国啦啦操比赛的规定动作</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7" name="图片 6"/>
          <p:cNvPicPr>
            <a:picLocks noChangeAspect="1"/>
          </p:cNvPicPr>
          <p:nvPr/>
        </p:nvPicPr>
        <p:blipFill>
          <a:blip r:embed="rId2">
            <a:clrChange>
              <a:clrFrom>
                <a:srgbClr val="F7F7F7">
                  <a:alpha val="100000"/>
                </a:srgbClr>
              </a:clrFrom>
              <a:clrTo>
                <a:srgbClr val="F7F7F7">
                  <a:alpha val="100000"/>
                  <a:alpha val="0"/>
                </a:srgbClr>
              </a:clrTo>
            </a:clrChange>
          </a:blip>
          <a:stretch>
            <a:fillRect/>
          </a:stretch>
        </p:blipFill>
        <p:spPr>
          <a:xfrm flipH="1">
            <a:off x="604520" y="1683385"/>
            <a:ext cx="3229610" cy="4794885"/>
          </a:xfrm>
          <a:prstGeom prst="rect">
            <a:avLst/>
          </a:prstGeom>
        </p:spPr>
      </p:pic>
      <p:sp>
        <p:nvSpPr>
          <p:cNvPr id="9" name="文本框 8"/>
          <p:cNvSpPr txBox="1"/>
          <p:nvPr/>
        </p:nvSpPr>
        <p:spPr>
          <a:xfrm>
            <a:off x="4632960" y="1466215"/>
            <a:ext cx="3162935" cy="337185"/>
          </a:xfrm>
          <a:prstGeom prst="rect">
            <a:avLst/>
          </a:prstGeom>
          <a:noFill/>
        </p:spPr>
        <p:txBody>
          <a:bodyPr wrap="square" rtlCol="0" anchor="t">
            <a:spAutoFit/>
          </a:bodyPr>
          <a:p>
            <a:pPr algn="ctr"/>
            <a:r>
              <a:rPr lang="zh-CN" altLang="en-US" sz="1600" spc="100">
                <a:solidFill>
                  <a:schemeClr val="tx1">
                    <a:lumMod val="65000"/>
                    <a:lumOff val="35000"/>
                  </a:schemeClr>
                </a:solidFill>
                <a:uFillTx/>
                <a:latin typeface="微软雅黑" panose="020B0503020204020204" charset="-122"/>
                <a:ea typeface="微软雅黑" panose="020B0503020204020204" charset="-122"/>
              </a:rPr>
              <a:t>（二）技巧啦啦操规定动作</a:t>
            </a:r>
            <a:endParaRPr lang="zh-CN" altLang="en-US" sz="1600" spc="100">
              <a:solidFill>
                <a:schemeClr val="tx1">
                  <a:lumMod val="65000"/>
                  <a:lumOff val="35000"/>
                </a:schemeClr>
              </a:solidFill>
              <a:uFillTx/>
              <a:latin typeface="微软雅黑" panose="020B0503020204020204" charset="-122"/>
              <a:ea typeface="微软雅黑" panose="020B0503020204020204" charset="-122"/>
            </a:endParaRPr>
          </a:p>
        </p:txBody>
      </p:sp>
      <p:grpSp>
        <p:nvGrpSpPr>
          <p:cNvPr id="21" name="组合 20"/>
          <p:cNvGrpSpPr/>
          <p:nvPr/>
        </p:nvGrpSpPr>
        <p:grpSpPr>
          <a:xfrm>
            <a:off x="5322570" y="2146300"/>
            <a:ext cx="5770399" cy="3519805"/>
            <a:chOff x="2739" y="3506"/>
            <a:chExt cx="9087" cy="5543"/>
          </a:xfrm>
        </p:grpSpPr>
        <p:grpSp>
          <p:nvGrpSpPr>
            <p:cNvPr id="8" name="组合 7"/>
            <p:cNvGrpSpPr/>
            <p:nvPr/>
          </p:nvGrpSpPr>
          <p:grpSpPr>
            <a:xfrm>
              <a:off x="3452" y="4018"/>
              <a:ext cx="8374" cy="4981"/>
              <a:chOff x="3315" y="2876"/>
              <a:chExt cx="9765" cy="5930"/>
            </a:xfrm>
          </p:grpSpPr>
          <p:cxnSp>
            <p:nvCxnSpPr>
              <p:cNvPr id="10" name="直接连接符 9"/>
              <p:cNvCxnSpPr/>
              <p:nvPr>
                <p:custDataLst>
                  <p:tags r:id="rId3"/>
                </p:custDataLst>
              </p:nvPr>
            </p:nvCxnSpPr>
            <p:spPr>
              <a:xfrm flipH="1">
                <a:off x="3315" y="3083"/>
                <a:ext cx="1233" cy="1582"/>
              </a:xfrm>
              <a:prstGeom prst="line">
                <a:avLst/>
              </a:prstGeom>
            </p:spPr>
            <p:style>
              <a:lnRef idx="1">
                <a:srgbClr val="1F74AD"/>
              </a:lnRef>
              <a:fillRef idx="0">
                <a:srgbClr val="1F74AD"/>
              </a:fillRef>
              <a:effectRef idx="0">
                <a:srgbClr val="1F74AD"/>
              </a:effectRef>
              <a:fontRef idx="minor">
                <a:srgbClr val="000000"/>
              </a:fontRef>
            </p:style>
          </p:cxnSp>
          <p:cxnSp>
            <p:nvCxnSpPr>
              <p:cNvPr id="11" name="直接连接符 10"/>
              <p:cNvCxnSpPr/>
              <p:nvPr>
                <p:custDataLst>
                  <p:tags r:id="rId4"/>
                </p:custDataLst>
              </p:nvPr>
            </p:nvCxnSpPr>
            <p:spPr>
              <a:xfrm>
                <a:off x="3355" y="6304"/>
                <a:ext cx="1233" cy="1413"/>
              </a:xfrm>
              <a:prstGeom prst="line">
                <a:avLst/>
              </a:prstGeom>
            </p:spPr>
            <p:style>
              <a:lnRef idx="1">
                <a:srgbClr val="1F74AD"/>
              </a:lnRef>
              <a:fillRef idx="0">
                <a:srgbClr val="1F74AD"/>
              </a:fillRef>
              <a:effectRef idx="0">
                <a:srgbClr val="1F74AD"/>
              </a:effectRef>
              <a:fontRef idx="minor">
                <a:srgbClr val="000000"/>
              </a:fontRef>
            </p:style>
          </p:cxnSp>
          <p:sp>
            <p:nvSpPr>
              <p:cNvPr id="18" name="文本框 17"/>
              <p:cNvSpPr txBox="1"/>
              <p:nvPr>
                <p:custDataLst>
                  <p:tags r:id="rId5"/>
                </p:custDataLst>
              </p:nvPr>
            </p:nvSpPr>
            <p:spPr>
              <a:xfrm>
                <a:off x="6912" y="2876"/>
                <a:ext cx="6168" cy="1018"/>
              </a:xfrm>
              <a:prstGeom prst="rect">
                <a:avLst/>
              </a:prstGeom>
              <a:noFill/>
            </p:spPr>
            <p:txBody>
              <a:bodyPr wrap="square" tIns="0" bIns="46800" rtlCol="0">
                <a:normAutofit/>
              </a:bodyPr>
              <a:p>
                <a:pPr>
                  <a:lnSpc>
                    <a:spcPct val="120000"/>
                  </a:lnSpc>
                </a:pPr>
                <a:r>
                  <a:rPr lang="zh-CN" altLang="en-US" sz="1600" b="1" spc="150" dirty="0">
                    <a:solidFill>
                      <a:schemeClr val="tx1">
                        <a:lumMod val="65000"/>
                        <a:lumOff val="35000"/>
                      </a:schemeClr>
                    </a:solidFill>
                    <a:uFillTx/>
                    <a:latin typeface="微软雅黑" panose="020B0503020204020204" charset="-122"/>
                    <a:ea typeface="微软雅黑" panose="020B0503020204020204" charset="-122"/>
                  </a:rPr>
                  <a:t>技巧啦啦操规定动作1 级。</a:t>
                </a:r>
                <a:endParaRPr lang="zh-CN" altLang="en-US" sz="1600" b="1" spc="150" dirty="0">
                  <a:solidFill>
                    <a:schemeClr val="tx1">
                      <a:lumMod val="65000"/>
                      <a:lumOff val="35000"/>
                    </a:schemeClr>
                  </a:solidFill>
                  <a:uFillTx/>
                  <a:latin typeface="微软雅黑" panose="020B0503020204020204" charset="-122"/>
                  <a:ea typeface="微软雅黑" panose="020B0503020204020204" charset="-122"/>
                </a:endParaRPr>
              </a:p>
            </p:txBody>
          </p:sp>
          <p:sp>
            <p:nvSpPr>
              <p:cNvPr id="24" name="文本框 23"/>
              <p:cNvSpPr txBox="1"/>
              <p:nvPr>
                <p:custDataLst>
                  <p:tags r:id="rId6"/>
                </p:custDataLst>
              </p:nvPr>
            </p:nvSpPr>
            <p:spPr>
              <a:xfrm>
                <a:off x="4726" y="5325"/>
                <a:ext cx="6168" cy="1018"/>
              </a:xfrm>
              <a:prstGeom prst="rect">
                <a:avLst/>
              </a:prstGeom>
              <a:noFill/>
            </p:spPr>
            <p:txBody>
              <a:bodyPr wrap="square" tIns="0" bIns="46800" rtlCol="0">
                <a:normAutofit/>
              </a:bodyPr>
              <a:p>
                <a:pPr>
                  <a:lnSpc>
                    <a:spcPct val="120000"/>
                  </a:lnSpc>
                </a:pPr>
                <a:r>
                  <a:rPr lang="zh-CN" altLang="en-US" sz="1600" b="1" spc="150" dirty="0">
                    <a:solidFill>
                      <a:schemeClr val="tx1">
                        <a:lumMod val="65000"/>
                        <a:lumOff val="35000"/>
                      </a:schemeClr>
                    </a:solidFill>
                    <a:uFillTx/>
                    <a:latin typeface="微软雅黑" panose="020B0503020204020204" charset="-122"/>
                    <a:ea typeface="微软雅黑" panose="020B0503020204020204" charset="-122"/>
                  </a:rPr>
                  <a:t>技巧啦啦操规定动作2 级。</a:t>
                </a:r>
                <a:endParaRPr lang="zh-CN" altLang="en-US" sz="1600" b="1" spc="150" dirty="0">
                  <a:solidFill>
                    <a:schemeClr val="tx1">
                      <a:lumMod val="65000"/>
                      <a:lumOff val="35000"/>
                    </a:schemeClr>
                  </a:solidFill>
                  <a:uFillTx/>
                  <a:latin typeface="微软雅黑" panose="020B0503020204020204" charset="-122"/>
                  <a:ea typeface="微软雅黑" panose="020B0503020204020204" charset="-122"/>
                </a:endParaRPr>
              </a:p>
            </p:txBody>
          </p:sp>
          <p:sp>
            <p:nvSpPr>
              <p:cNvPr id="27" name="文本框 26"/>
              <p:cNvSpPr txBox="1"/>
              <p:nvPr>
                <p:custDataLst>
                  <p:tags r:id="rId7"/>
                </p:custDataLst>
              </p:nvPr>
            </p:nvSpPr>
            <p:spPr>
              <a:xfrm>
                <a:off x="6772" y="7788"/>
                <a:ext cx="6168" cy="1018"/>
              </a:xfrm>
              <a:prstGeom prst="rect">
                <a:avLst/>
              </a:prstGeom>
              <a:noFill/>
            </p:spPr>
            <p:txBody>
              <a:bodyPr wrap="square" tIns="0" bIns="46800" rtlCol="0">
                <a:normAutofit/>
              </a:bodyPr>
              <a:p>
                <a:pPr>
                  <a:lnSpc>
                    <a:spcPct val="120000"/>
                  </a:lnSpc>
                </a:pPr>
                <a:r>
                  <a:rPr lang="zh-CN" altLang="en-US" sz="1600" b="1" spc="150" dirty="0">
                    <a:solidFill>
                      <a:schemeClr val="tx1">
                        <a:lumMod val="65000"/>
                        <a:lumOff val="35000"/>
                      </a:schemeClr>
                    </a:solidFill>
                    <a:uFillTx/>
                    <a:latin typeface="微软雅黑" panose="020B0503020204020204" charset="-122"/>
                    <a:ea typeface="微软雅黑" panose="020B0503020204020204" charset="-122"/>
                  </a:rPr>
                  <a:t>技巧啦啦操规定动作3 级。</a:t>
                </a:r>
                <a:endParaRPr lang="zh-CN" altLang="en-US" sz="1600" b="1" spc="150" dirty="0">
                  <a:solidFill>
                    <a:schemeClr val="tx1">
                      <a:lumMod val="65000"/>
                      <a:lumOff val="35000"/>
                    </a:schemeClr>
                  </a:solidFill>
                  <a:uFillTx/>
                  <a:latin typeface="微软雅黑" panose="020B0503020204020204" charset="-122"/>
                  <a:ea typeface="微软雅黑" panose="020B0503020204020204" charset="-122"/>
                </a:endParaRPr>
              </a:p>
            </p:txBody>
          </p:sp>
        </p:grpSp>
        <p:sp>
          <p:nvSpPr>
            <p:cNvPr id="12" name="椭圆 11"/>
            <p:cNvSpPr/>
            <p:nvPr/>
          </p:nvSpPr>
          <p:spPr>
            <a:xfrm>
              <a:off x="2739" y="5524"/>
              <a:ext cx="1417" cy="141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a:latin typeface="微软雅黑" panose="020B0503020204020204" charset="-122"/>
                  <a:ea typeface="微软雅黑" panose="020B0503020204020204" charset="-122"/>
                </a:rPr>
                <a:t>2</a:t>
              </a:r>
              <a:endParaRPr lang="en-US" altLang="zh-CN" sz="2400" b="1">
                <a:latin typeface="微软雅黑" panose="020B0503020204020204" charset="-122"/>
                <a:ea typeface="微软雅黑" panose="020B0503020204020204" charset="-122"/>
              </a:endParaRPr>
            </a:p>
          </p:txBody>
        </p:sp>
        <p:sp>
          <p:nvSpPr>
            <p:cNvPr id="13" name="椭圆 12"/>
            <p:cNvSpPr/>
            <p:nvPr/>
          </p:nvSpPr>
          <p:spPr>
            <a:xfrm>
              <a:off x="4509" y="3506"/>
              <a:ext cx="1417" cy="141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a:latin typeface="微软雅黑" panose="020B0503020204020204" charset="-122"/>
                  <a:ea typeface="微软雅黑" panose="020B0503020204020204" charset="-122"/>
                </a:rPr>
                <a:t>1</a:t>
              </a:r>
              <a:endParaRPr lang="en-US" altLang="zh-CN" sz="2400" b="1">
                <a:latin typeface="微软雅黑" panose="020B0503020204020204" charset="-122"/>
                <a:ea typeface="微软雅黑" panose="020B0503020204020204" charset="-122"/>
              </a:endParaRPr>
            </a:p>
          </p:txBody>
        </p:sp>
        <p:sp>
          <p:nvSpPr>
            <p:cNvPr id="20" name="椭圆 19"/>
            <p:cNvSpPr/>
            <p:nvPr/>
          </p:nvSpPr>
          <p:spPr>
            <a:xfrm>
              <a:off x="4509" y="7632"/>
              <a:ext cx="1417" cy="141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b="1">
                  <a:latin typeface="微软雅黑" panose="020B0503020204020204" charset="-122"/>
                  <a:ea typeface="微软雅黑" panose="020B0503020204020204" charset="-122"/>
                </a:rPr>
                <a:t>3</a:t>
              </a:r>
              <a:endParaRPr lang="en-US" altLang="zh-CN" sz="2400" b="1">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ppt_x</p:attrName>
                                        </p:attrNameLst>
                                      </p:cBhvr>
                                      <p:tavLst>
                                        <p:tav tm="0">
                                          <p:val>
                                            <p:strVal val="#ppt_x-.2"/>
                                          </p:val>
                                        </p:tav>
                                        <p:tav tm="100000">
                                          <p:val>
                                            <p:strVal val="#ppt_x"/>
                                          </p:val>
                                        </p:tav>
                                      </p:tavLst>
                                    </p:anim>
                                    <p:anim calcmode="lin" valueType="num">
                                      <p:cBhvr>
                                        <p:cTn id="8" dur="10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9"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801370" y="85090"/>
            <a:ext cx="771461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全国啦啦操比赛的规定动作及其评分办法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5" name="组合 4"/>
          <p:cNvGrpSpPr/>
          <p:nvPr/>
        </p:nvGrpSpPr>
        <p:grpSpPr>
          <a:xfrm>
            <a:off x="671830" y="935355"/>
            <a:ext cx="9428480" cy="4993640"/>
            <a:chOff x="1022" y="1509"/>
            <a:chExt cx="14848" cy="7864"/>
          </a:xfrm>
        </p:grpSpPr>
        <p:sp>
          <p:nvSpPr>
            <p:cNvPr id="12" name="文本框 11"/>
            <p:cNvSpPr txBox="1"/>
            <p:nvPr>
              <p:custDataLst>
                <p:tags r:id="rId1"/>
              </p:custDataLst>
            </p:nvPr>
          </p:nvSpPr>
          <p:spPr>
            <a:xfrm>
              <a:off x="1022" y="3535"/>
              <a:ext cx="9130" cy="5838"/>
            </a:xfrm>
            <a:prstGeom prst="rect">
              <a:avLst/>
            </a:prstGeom>
            <a:noFill/>
          </p:spPr>
          <p:txBody>
            <a:bodyPr vert="horz" lIns="90000" tIns="46800" rIns="90000" bIns="46800" rtlCol="0">
              <a:noAutofit/>
            </a:bodyPr>
            <a:lstStyle>
              <a:lvl1pPr marL="285750" indent="-285750" fontAlgn="auto">
                <a:lnSpc>
                  <a:spcPct val="120000"/>
                </a:lnSpc>
                <a:spcBef>
                  <a:spcPts val="0"/>
                </a:spcBef>
                <a:spcAft>
                  <a:spcPts val="800"/>
                </a:spcAft>
                <a:buFont typeface="微软雅黑" panose="020B0503020204020204" charset="-122"/>
                <a:buAutoNum type="ea1JpnChsDbPeriod"/>
                <a:defRPr sz="1000" u="none" strike="noStrike" cap="none" spc="150" normalizeH="0" baseline="0">
                  <a:solidFill>
                    <a:sysClr val="windowText" lastClr="000000">
                      <a:lumMod val="75000"/>
                      <a:lumOff val="25000"/>
                    </a:sysClr>
                  </a:solidFill>
                  <a:uFillTx/>
                  <a:latin typeface="微软雅黑" panose="020B0503020204020204" charset="-122"/>
                  <a:ea typeface="微软雅黑" panose="020B050302020402020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Arial" panose="020B0604020202020204" pitchFamily="34" charset="0"/>
                  <a:ea typeface="微软雅黑" panose="020B050302020402020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a:lnSpc>
                  <a:spcPct val="130000"/>
                </a:lnSpc>
                <a:spcBef>
                  <a:spcPts val="0"/>
                </a:spcBef>
                <a:spcAft>
                  <a:spcPts val="1000"/>
                </a:spcAft>
                <a:buSzPct val="100000"/>
                <a:buFont typeface="Wingdings" panose="05000000000000000000" charset="0"/>
                <a:buNone/>
              </a:pPr>
              <a:r>
                <a:rPr lang="zh-CN" altLang="en-US" sz="1600" b="1" dirty="0" smtClean="0">
                  <a:solidFill>
                    <a:schemeClr val="tx1">
                      <a:lumMod val="65000"/>
                      <a:lumOff val="35000"/>
                    </a:schemeClr>
                  </a:solidFill>
                  <a:uFillTx/>
                  <a:ea typeface="微软雅黑" panose="020B0503020204020204" charset="-122"/>
                  <a:sym typeface="微软雅黑" panose="020B0503020204020204" charset="-122"/>
                </a:rPr>
                <a:t>（一）评分标准及分值</a:t>
              </a:r>
              <a:endParaRPr lang="zh-CN" altLang="en-US" sz="1600" dirty="0" smtClean="0">
                <a:solidFill>
                  <a:schemeClr val="tx1">
                    <a:lumMod val="65000"/>
                    <a:lumOff val="35000"/>
                  </a:schemeClr>
                </a:solidFill>
                <a:uFillTx/>
                <a:ea typeface="微软雅黑" panose="020B0503020204020204" charset="-122"/>
                <a:sym typeface="微软雅黑" panose="020B0503020204020204" charset="-122"/>
              </a:endParaRPr>
            </a:p>
            <a:p>
              <a:pPr marL="720090" lvl="0" indent="-360045" algn="just">
                <a:lnSpc>
                  <a:spcPct val="130000"/>
                </a:lnSpc>
                <a:spcBef>
                  <a:spcPts val="0"/>
                </a:spcBef>
                <a:spcAft>
                  <a:spcPts val="1000"/>
                </a:spcAft>
                <a:buSzPct val="100000"/>
                <a:buFont typeface="+mj-lt"/>
                <a:buAutoNum type="arabicPeriod"/>
              </a:pPr>
              <a:r>
                <a:rPr lang="zh-CN" altLang="en-US" sz="1600" dirty="0" smtClean="0">
                  <a:solidFill>
                    <a:schemeClr val="tx1">
                      <a:lumMod val="65000"/>
                      <a:lumOff val="35000"/>
                    </a:schemeClr>
                  </a:solidFill>
                  <a:uFillTx/>
                  <a:ea typeface="微软雅黑" panose="020B0503020204020204" charset="-122"/>
                  <a:sym typeface="微软雅黑" panose="020B0503020204020204" charset="-122"/>
                </a:rPr>
                <a:t>啦啦操规定动作的评分采用100 分制，裁判根据2014 年版啦啦操国际规则进行评判。</a:t>
              </a:r>
              <a:endParaRPr lang="zh-CN" altLang="en-US" sz="1600" dirty="0" smtClean="0">
                <a:solidFill>
                  <a:schemeClr val="tx1">
                    <a:lumMod val="65000"/>
                    <a:lumOff val="35000"/>
                  </a:schemeClr>
                </a:solidFill>
                <a:uFillTx/>
                <a:ea typeface="微软雅黑" panose="020B0503020204020204" charset="-122"/>
                <a:sym typeface="微软雅黑" panose="020B0503020204020204" charset="-122"/>
              </a:endParaRPr>
            </a:p>
            <a:p>
              <a:pPr marL="720090" lvl="0" indent="-360045" algn="just">
                <a:lnSpc>
                  <a:spcPct val="130000"/>
                </a:lnSpc>
                <a:spcBef>
                  <a:spcPts val="0"/>
                </a:spcBef>
                <a:spcAft>
                  <a:spcPts val="1000"/>
                </a:spcAft>
                <a:buSzPct val="100000"/>
                <a:buFont typeface="+mj-lt"/>
                <a:buAutoNum type="arabicPeriod"/>
              </a:pPr>
              <a:r>
                <a:rPr lang="zh-CN" altLang="en-US" sz="1600" dirty="0" smtClean="0">
                  <a:solidFill>
                    <a:schemeClr val="tx1">
                      <a:lumMod val="65000"/>
                      <a:lumOff val="35000"/>
                    </a:schemeClr>
                  </a:solidFill>
                  <a:uFillTx/>
                  <a:ea typeface="微软雅黑" panose="020B0503020204020204" charset="-122"/>
                  <a:sym typeface="微软雅黑" panose="020B0503020204020204" charset="-122"/>
                </a:rPr>
                <a:t>舞蹈啦啦操规定套路为9 人，技巧啦啦操规定套路为10 人。100 分为满分，扣除一个最高分和一个最低分，其余分相加为最后得分。</a:t>
              </a:r>
              <a:endParaRPr lang="zh-CN" altLang="en-US" sz="1600" dirty="0" smtClean="0">
                <a:solidFill>
                  <a:schemeClr val="tx1">
                    <a:lumMod val="65000"/>
                    <a:lumOff val="35000"/>
                  </a:schemeClr>
                </a:solidFill>
                <a:uFillTx/>
                <a:ea typeface="微软雅黑" panose="020B0503020204020204" charset="-122"/>
                <a:sym typeface="微软雅黑" panose="020B0503020204020204" charset="-122"/>
              </a:endParaRPr>
            </a:p>
            <a:p>
              <a:pPr marL="720090" lvl="0" indent="-360045" algn="just">
                <a:lnSpc>
                  <a:spcPct val="130000"/>
                </a:lnSpc>
                <a:spcBef>
                  <a:spcPts val="0"/>
                </a:spcBef>
                <a:spcAft>
                  <a:spcPts val="1000"/>
                </a:spcAft>
                <a:buSzPct val="100000"/>
                <a:buFont typeface="+mj-lt"/>
                <a:buAutoNum type="arabicPeriod"/>
              </a:pPr>
              <a:r>
                <a:rPr lang="zh-CN" altLang="en-US" sz="1600" dirty="0" smtClean="0">
                  <a:solidFill>
                    <a:schemeClr val="tx1">
                      <a:lumMod val="65000"/>
                      <a:lumOff val="35000"/>
                    </a:schemeClr>
                  </a:solidFill>
                  <a:uFillTx/>
                  <a:ea typeface="微软雅黑" panose="020B0503020204020204" charset="-122"/>
                  <a:sym typeface="微软雅黑" panose="020B0503020204020204" charset="-122"/>
                </a:rPr>
                <a:t>集体项目的比赛时间不得超过2 分30 秒，双人项目的比赛时间不得超过1 分30 秒。</a:t>
              </a:r>
              <a:endParaRPr lang="zh-CN" altLang="en-US" sz="1600" dirty="0" smtClean="0">
                <a:solidFill>
                  <a:schemeClr val="tx1">
                    <a:lumMod val="65000"/>
                    <a:lumOff val="35000"/>
                  </a:schemeClr>
                </a:solidFill>
                <a:uFillTx/>
                <a:ea typeface="微软雅黑" panose="020B0503020204020204" charset="-122"/>
                <a:sym typeface="微软雅黑" panose="020B0503020204020204" charset="-122"/>
              </a:endParaRPr>
            </a:p>
          </p:txBody>
        </p:sp>
        <p:sp>
          <p:nvSpPr>
            <p:cNvPr id="13" name="文本框 12"/>
            <p:cNvSpPr txBox="1"/>
            <p:nvPr/>
          </p:nvSpPr>
          <p:spPr>
            <a:xfrm>
              <a:off x="3330" y="1509"/>
              <a:ext cx="12540" cy="628"/>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二、全国啦啦操比赛的规定动作评分办法、参赛人数、场地与设备</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grpSp>
      <p:pic>
        <p:nvPicPr>
          <p:cNvPr id="2" name="图片 1"/>
          <p:cNvPicPr>
            <a:picLocks noChangeAspect="1"/>
          </p:cNvPicPr>
          <p:nvPr/>
        </p:nvPicPr>
        <p:blipFill>
          <a:blip r:embed="rId2"/>
          <a:stretch>
            <a:fillRect/>
          </a:stretch>
        </p:blipFill>
        <p:spPr>
          <a:xfrm>
            <a:off x="6784975" y="2091055"/>
            <a:ext cx="4514850" cy="370776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801370" y="85090"/>
            <a:ext cx="771461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全国啦啦操比赛的规定动作及其评分办法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2" name="文本框 11"/>
          <p:cNvSpPr txBox="1"/>
          <p:nvPr>
            <p:custDataLst>
              <p:tags r:id="rId1"/>
            </p:custDataLst>
          </p:nvPr>
        </p:nvSpPr>
        <p:spPr>
          <a:xfrm>
            <a:off x="801370" y="1724660"/>
            <a:ext cx="5797550" cy="3707130"/>
          </a:xfrm>
          <a:prstGeom prst="rect">
            <a:avLst/>
          </a:prstGeom>
          <a:noFill/>
        </p:spPr>
        <p:txBody>
          <a:bodyPr vert="horz" lIns="90000" tIns="46800" rIns="90000" bIns="46800" rtlCol="0">
            <a:noAutofit/>
          </a:bodyPr>
          <a:lstStyle>
            <a:lvl1pPr marL="285750" indent="-285750" fontAlgn="auto">
              <a:lnSpc>
                <a:spcPct val="120000"/>
              </a:lnSpc>
              <a:spcBef>
                <a:spcPts val="0"/>
              </a:spcBef>
              <a:spcAft>
                <a:spcPts val="800"/>
              </a:spcAft>
              <a:buFont typeface="微软雅黑" panose="020B0503020204020204" charset="-122"/>
              <a:buAutoNum type="ea1JpnChsDbPeriod"/>
              <a:defRPr sz="1000" u="none" strike="noStrike" cap="none" spc="150" normalizeH="0" baseline="0">
                <a:solidFill>
                  <a:sysClr val="windowText" lastClr="000000">
                    <a:lumMod val="75000"/>
                    <a:lumOff val="25000"/>
                  </a:sysClr>
                </a:solidFill>
                <a:uFillTx/>
                <a:latin typeface="微软雅黑" panose="020B0503020204020204" charset="-122"/>
                <a:ea typeface="微软雅黑" panose="020B050302020402020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Arial" panose="020B0604020202020204" pitchFamily="34" charset="0"/>
                <a:ea typeface="微软雅黑" panose="020B050302020402020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a:lnSpc>
                <a:spcPct val="130000"/>
              </a:lnSpc>
              <a:spcBef>
                <a:spcPts val="0"/>
              </a:spcBef>
              <a:spcAft>
                <a:spcPts val="1000"/>
              </a:spcAft>
              <a:buSzPct val="100000"/>
              <a:buFont typeface="Wingdings" panose="05000000000000000000" charset="0"/>
              <a:buNone/>
            </a:pPr>
            <a:r>
              <a:rPr lang="zh-CN" altLang="en-US" sz="1600" b="1" dirty="0" smtClean="0">
                <a:solidFill>
                  <a:schemeClr val="tx1">
                    <a:lumMod val="65000"/>
                    <a:lumOff val="35000"/>
                  </a:schemeClr>
                </a:solidFill>
                <a:uFillTx/>
                <a:ea typeface="微软雅黑" panose="020B0503020204020204" charset="-122"/>
                <a:sym typeface="微软雅黑" panose="020B0503020204020204" charset="-122"/>
              </a:rPr>
              <a:t>（二）参赛人数及要求</a:t>
            </a:r>
            <a:endParaRPr lang="zh-CN" altLang="en-US" sz="1600" dirty="0" smtClean="0">
              <a:solidFill>
                <a:schemeClr val="tx1">
                  <a:lumMod val="65000"/>
                  <a:lumOff val="35000"/>
                </a:schemeClr>
              </a:solidFill>
              <a:uFillTx/>
              <a:ea typeface="微软雅黑" panose="020B0503020204020204" charset="-122"/>
              <a:sym typeface="微软雅黑" panose="020B0503020204020204" charset="-122"/>
            </a:endParaRPr>
          </a:p>
          <a:p>
            <a:pPr marL="720090" lvl="0" indent="-360045" algn="just">
              <a:lnSpc>
                <a:spcPct val="130000"/>
              </a:lnSpc>
              <a:spcBef>
                <a:spcPts val="0"/>
              </a:spcBef>
              <a:spcAft>
                <a:spcPts val="1000"/>
              </a:spcAft>
              <a:buSzPct val="100000"/>
              <a:buFont typeface="+mj-lt"/>
              <a:buAutoNum type="arabicPeriod"/>
            </a:pPr>
            <a:r>
              <a:rPr lang="zh-CN" altLang="en-US" sz="1600" dirty="0" smtClean="0">
                <a:solidFill>
                  <a:schemeClr val="tx1">
                    <a:lumMod val="65000"/>
                    <a:lumOff val="35000"/>
                  </a:schemeClr>
                </a:solidFill>
                <a:uFillTx/>
                <a:ea typeface="微软雅黑" panose="020B0503020204020204" charset="-122"/>
                <a:sym typeface="微软雅黑" panose="020B0503020204020204" charset="-122"/>
              </a:rPr>
              <a:t>每队每项参赛人数为8 ～24 人。</a:t>
            </a:r>
            <a:endParaRPr lang="zh-CN" altLang="en-US" sz="1600" dirty="0" smtClean="0">
              <a:solidFill>
                <a:schemeClr val="tx1">
                  <a:lumMod val="65000"/>
                  <a:lumOff val="35000"/>
                </a:schemeClr>
              </a:solidFill>
              <a:uFillTx/>
              <a:ea typeface="微软雅黑" panose="020B0503020204020204" charset="-122"/>
              <a:sym typeface="微软雅黑" panose="020B0503020204020204" charset="-122"/>
            </a:endParaRPr>
          </a:p>
          <a:p>
            <a:pPr marL="720090" lvl="0" indent="-360045" algn="just">
              <a:lnSpc>
                <a:spcPct val="130000"/>
              </a:lnSpc>
              <a:spcBef>
                <a:spcPts val="0"/>
              </a:spcBef>
              <a:spcAft>
                <a:spcPts val="1000"/>
              </a:spcAft>
              <a:buSzPct val="100000"/>
              <a:buFont typeface="+mj-lt"/>
              <a:buAutoNum type="arabicPeriod"/>
            </a:pPr>
            <a:r>
              <a:rPr lang="zh-CN" altLang="en-US" sz="1600" dirty="0" smtClean="0">
                <a:solidFill>
                  <a:schemeClr val="tx1">
                    <a:lumMod val="65000"/>
                    <a:lumOff val="35000"/>
                  </a:schemeClr>
                </a:solidFill>
                <a:uFillTx/>
                <a:ea typeface="微软雅黑" panose="020B0503020204020204" charset="-122"/>
                <a:sym typeface="微软雅黑" panose="020B0503020204020204" charset="-122"/>
              </a:rPr>
              <a:t>参赛人员性别不限。</a:t>
            </a:r>
            <a:endParaRPr lang="zh-CN" altLang="en-US" sz="1600" dirty="0" smtClean="0">
              <a:solidFill>
                <a:schemeClr val="tx1">
                  <a:lumMod val="65000"/>
                  <a:lumOff val="35000"/>
                </a:schemeClr>
              </a:solidFill>
              <a:uFillTx/>
              <a:ea typeface="微软雅黑" panose="020B0503020204020204" charset="-122"/>
              <a:sym typeface="微软雅黑" panose="020B0503020204020204" charset="-122"/>
            </a:endParaRPr>
          </a:p>
          <a:p>
            <a:pPr marL="720090" lvl="0" indent="-360045" algn="just">
              <a:lnSpc>
                <a:spcPct val="130000"/>
              </a:lnSpc>
              <a:spcBef>
                <a:spcPts val="0"/>
              </a:spcBef>
              <a:spcAft>
                <a:spcPts val="1000"/>
              </a:spcAft>
              <a:buSzPct val="100000"/>
              <a:buFont typeface="+mj-lt"/>
              <a:buAutoNum type="arabicPeriod"/>
            </a:pPr>
            <a:r>
              <a:rPr lang="zh-CN" altLang="en-US" sz="1600" dirty="0" smtClean="0">
                <a:solidFill>
                  <a:schemeClr val="tx1">
                    <a:lumMod val="65000"/>
                    <a:lumOff val="35000"/>
                  </a:schemeClr>
                </a:solidFill>
                <a:uFillTx/>
                <a:ea typeface="微软雅黑" panose="020B0503020204020204" charset="-122"/>
                <a:sym typeface="微软雅黑" panose="020B0503020204020204" charset="-122"/>
              </a:rPr>
              <a:t>每队可有4 名替补队员。</a:t>
            </a:r>
            <a:endParaRPr lang="zh-CN" altLang="en-US" sz="1600" dirty="0" smtClean="0">
              <a:solidFill>
                <a:schemeClr val="tx1">
                  <a:lumMod val="65000"/>
                  <a:lumOff val="35000"/>
                </a:schemeClr>
              </a:solidFill>
              <a:uFillTx/>
              <a:ea typeface="微软雅黑" panose="020B0503020204020204" charset="-122"/>
              <a:sym typeface="微软雅黑" panose="020B0503020204020204" charset="-122"/>
            </a:endParaRPr>
          </a:p>
          <a:p>
            <a:pPr marL="0" lvl="0" indent="0" algn="just">
              <a:lnSpc>
                <a:spcPct val="130000"/>
              </a:lnSpc>
              <a:spcBef>
                <a:spcPts val="0"/>
              </a:spcBef>
              <a:spcAft>
                <a:spcPts val="1000"/>
              </a:spcAft>
              <a:buSzPct val="100000"/>
              <a:buFont typeface="+mj-lt"/>
              <a:buNone/>
            </a:pPr>
            <a:r>
              <a:rPr lang="zh-CN" altLang="en-US" sz="1600" b="1" dirty="0" smtClean="0">
                <a:solidFill>
                  <a:schemeClr val="tx1">
                    <a:lumMod val="65000"/>
                    <a:lumOff val="35000"/>
                  </a:schemeClr>
                </a:solidFill>
                <a:uFillTx/>
                <a:ea typeface="微软雅黑" panose="020B0503020204020204" charset="-122"/>
                <a:sym typeface="微软雅黑" panose="020B0503020204020204" charset="-122"/>
              </a:rPr>
              <a:t>（三）场地与设备</a:t>
            </a:r>
            <a:endParaRPr lang="zh-CN" altLang="en-US" sz="1600" dirty="0" smtClean="0">
              <a:solidFill>
                <a:schemeClr val="tx1">
                  <a:lumMod val="65000"/>
                  <a:lumOff val="35000"/>
                </a:schemeClr>
              </a:solidFill>
              <a:uFillTx/>
              <a:ea typeface="微软雅黑" panose="020B0503020204020204" charset="-122"/>
              <a:sym typeface="微软雅黑" panose="020B0503020204020204" charset="-122"/>
            </a:endParaRPr>
          </a:p>
          <a:p>
            <a:pPr marL="702945" lvl="0" indent="-342900" algn="just">
              <a:lnSpc>
                <a:spcPct val="130000"/>
              </a:lnSpc>
              <a:spcBef>
                <a:spcPts val="0"/>
              </a:spcBef>
              <a:spcAft>
                <a:spcPts val="1000"/>
              </a:spcAft>
              <a:buSzPct val="100000"/>
              <a:buFont typeface="+mj-lt"/>
              <a:buAutoNum type="arabicPeriod"/>
            </a:pPr>
            <a:r>
              <a:rPr lang="zh-CN" altLang="en-US" sz="1600" dirty="0" smtClean="0">
                <a:solidFill>
                  <a:schemeClr val="tx1">
                    <a:lumMod val="65000"/>
                    <a:lumOff val="35000"/>
                  </a:schemeClr>
                </a:solidFill>
                <a:uFillTx/>
                <a:ea typeface="微软雅黑" panose="020B0503020204020204" charset="-122"/>
                <a:sym typeface="微软雅黑" panose="020B0503020204020204" charset="-122"/>
              </a:rPr>
              <a:t>比赛场地为14 米×14 米，后有特定标志的背景板。</a:t>
            </a:r>
            <a:endParaRPr lang="zh-CN" altLang="en-US" sz="1600" dirty="0" smtClean="0">
              <a:solidFill>
                <a:schemeClr val="tx1">
                  <a:lumMod val="65000"/>
                  <a:lumOff val="35000"/>
                </a:schemeClr>
              </a:solidFill>
              <a:uFillTx/>
              <a:ea typeface="微软雅黑" panose="020B0503020204020204" charset="-122"/>
              <a:sym typeface="微软雅黑" panose="020B0503020204020204" charset="-122"/>
            </a:endParaRPr>
          </a:p>
          <a:p>
            <a:pPr marL="702945" lvl="0" indent="-342900" algn="just">
              <a:lnSpc>
                <a:spcPct val="130000"/>
              </a:lnSpc>
              <a:spcBef>
                <a:spcPts val="0"/>
              </a:spcBef>
              <a:spcAft>
                <a:spcPts val="1000"/>
              </a:spcAft>
              <a:buSzPct val="100000"/>
              <a:buFont typeface="+mj-lt"/>
              <a:buAutoNum type="arabicPeriod"/>
            </a:pPr>
            <a:r>
              <a:rPr lang="zh-CN" altLang="en-US" sz="1600" dirty="0" smtClean="0">
                <a:solidFill>
                  <a:schemeClr val="tx1">
                    <a:lumMod val="65000"/>
                    <a:lumOff val="35000"/>
                  </a:schemeClr>
                </a:solidFill>
                <a:uFillTx/>
                <a:ea typeface="微软雅黑" panose="020B0503020204020204" charset="-122"/>
                <a:sym typeface="微软雅黑" panose="020B0503020204020204" charset="-122"/>
              </a:rPr>
              <a:t>比赛有专业的放音设备，由大会统一播放音乐。</a:t>
            </a:r>
            <a:endParaRPr lang="zh-CN" altLang="en-US" sz="1600" dirty="0" smtClean="0">
              <a:solidFill>
                <a:schemeClr val="tx1">
                  <a:lumMod val="65000"/>
                  <a:lumOff val="35000"/>
                </a:schemeClr>
              </a:solidFill>
              <a:uFillTx/>
              <a:ea typeface="微软雅黑" panose="020B0503020204020204" charset="-122"/>
              <a:sym typeface="微软雅黑" panose="020B0503020204020204" charset="-122"/>
            </a:endParaRPr>
          </a:p>
          <a:p>
            <a:pPr marL="702945" lvl="0" indent="-342900" algn="just">
              <a:lnSpc>
                <a:spcPct val="130000"/>
              </a:lnSpc>
              <a:spcBef>
                <a:spcPts val="0"/>
              </a:spcBef>
              <a:spcAft>
                <a:spcPts val="1000"/>
              </a:spcAft>
              <a:buSzPct val="100000"/>
              <a:buFont typeface="+mj-lt"/>
              <a:buAutoNum type="arabicPeriod"/>
            </a:pPr>
            <a:r>
              <a:rPr lang="zh-CN" altLang="en-US" sz="1600" dirty="0" smtClean="0">
                <a:solidFill>
                  <a:schemeClr val="tx1">
                    <a:lumMod val="65000"/>
                    <a:lumOff val="35000"/>
                  </a:schemeClr>
                </a:solidFill>
                <a:uFillTx/>
                <a:ea typeface="微软雅黑" panose="020B0503020204020204" charset="-122"/>
                <a:sym typeface="微软雅黑" panose="020B0503020204020204" charset="-122"/>
              </a:rPr>
              <a:t>裁判席设在比赛场地的正前方。</a:t>
            </a:r>
            <a:endParaRPr lang="zh-CN" altLang="en-US" sz="1600" dirty="0" smtClean="0">
              <a:solidFill>
                <a:schemeClr val="tx1">
                  <a:lumMod val="65000"/>
                  <a:lumOff val="35000"/>
                </a:schemeClr>
              </a:solidFill>
              <a:uFillTx/>
              <a:ea typeface="微软雅黑" panose="020B0503020204020204" charset="-122"/>
              <a:sym typeface="微软雅黑" panose="020B0503020204020204" charset="-122"/>
            </a:endParaRPr>
          </a:p>
        </p:txBody>
      </p:sp>
      <p:pic>
        <p:nvPicPr>
          <p:cNvPr id="4" name="图片 3"/>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6620510" y="1584325"/>
            <a:ext cx="4720590" cy="406908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矩形 19"/>
          <p:cNvSpPr/>
          <p:nvPr/>
        </p:nvSpPr>
        <p:spPr>
          <a:xfrm>
            <a:off x="6677660" y="2166620"/>
            <a:ext cx="1976755" cy="4158615"/>
          </a:xfrm>
          <a:prstGeom prst="rect">
            <a:avLst/>
          </a:prstGeom>
          <a:noFill/>
          <a:ln>
            <a:noFill/>
          </a:ln>
          <a:extLst>
            <a:ext uri="{909E8E84-426E-40DD-AFC4-6F175D3DCCD1}">
              <a14:hiddenFill xmlns:a14="http://schemas.microsoft.com/office/drawing/2010/main">
                <a:solidFill>
                  <a:schemeClr val="accent1">
                    <a:alpha val="61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 name="矩形 1"/>
          <p:cNvSpPr/>
          <p:nvPr/>
        </p:nvSpPr>
        <p:spPr>
          <a:xfrm>
            <a:off x="6910070" y="2377440"/>
            <a:ext cx="1536065" cy="3782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dirty="0">
              <a:cs typeface="+mn-ea"/>
              <a:sym typeface="+mn-lt"/>
            </a:endParaRPr>
          </a:p>
        </p:txBody>
      </p:sp>
      <p:sp>
        <p:nvSpPr>
          <p:cNvPr id="3074" name="TextBox 14"/>
          <p:cNvSpPr txBox="1"/>
          <p:nvPr/>
        </p:nvSpPr>
        <p:spPr>
          <a:xfrm>
            <a:off x="7187565" y="2873375"/>
            <a:ext cx="1013460" cy="3060065"/>
          </a:xfrm>
          <a:prstGeom prst="rect">
            <a:avLst/>
          </a:prstGeom>
          <a:noFill/>
          <a:ln w="9525">
            <a:noFill/>
          </a:ln>
        </p:spPr>
        <p:txBody>
          <a:bodyPr vert="eaVert" wrap="square" anchor="t">
            <a:spAutoFit/>
          </a:bodyPr>
          <a:p>
            <a:r>
              <a:rPr lang="zh-CN" altLang="en-US" sz="5400" b="1" spc="500" dirty="0">
                <a:solidFill>
                  <a:schemeClr val="bg1"/>
                </a:solidFill>
                <a:uFillTx/>
                <a:latin typeface="微软雅黑" panose="020B0503020204020204" charset="-122"/>
                <a:ea typeface="微软雅黑" panose="020B0503020204020204" charset="-122"/>
                <a:cs typeface="微软雅黑" panose="020B0503020204020204" charset="-122"/>
              </a:rPr>
              <a:t>技 能</a:t>
            </a:r>
            <a:r>
              <a:rPr lang="zh-CN" altLang="en-US" sz="5400" b="1" spc="500" dirty="0">
                <a:solidFill>
                  <a:schemeClr val="bg1"/>
                </a:solidFill>
                <a:uFillTx/>
                <a:latin typeface="微软雅黑" panose="020B0503020204020204" charset="-122"/>
                <a:ea typeface="微软雅黑" panose="020B0503020204020204" charset="-122"/>
                <a:cs typeface="微软雅黑" panose="020B0503020204020204" charset="-122"/>
              </a:rPr>
              <a:t> 篇</a:t>
            </a:r>
            <a:endParaRPr lang="zh-CN" altLang="en-US" sz="5400" b="1" spc="500" dirty="0">
              <a:solidFill>
                <a:schemeClr val="bg1"/>
              </a:solidFill>
              <a:uFillTx/>
              <a:latin typeface="微软雅黑" panose="020B0503020204020204" charset="-122"/>
              <a:ea typeface="微软雅黑" panose="020B0503020204020204" charset="-122"/>
              <a:cs typeface="微软雅黑" panose="020B0503020204020204" charset="-122"/>
            </a:endParaRPr>
          </a:p>
        </p:txBody>
      </p:sp>
      <p:pic>
        <p:nvPicPr>
          <p:cNvPr id="30" name="图片 29"/>
          <p:cNvPicPr>
            <a:picLocks noChangeAspect="1"/>
          </p:cNvPicPr>
          <p:nvPr/>
        </p:nvPicPr>
        <p:blipFill rotWithShape="1">
          <a:blip r:embed="rId1">
            <a:extLst>
              <a:ext uri="{28A0092B-C50C-407E-A947-70E740481C1C}">
                <a14:useLocalDpi xmlns:a14="http://schemas.microsoft.com/office/drawing/2010/main" val="0"/>
              </a:ext>
            </a:extLst>
          </a:blip>
          <a:srcRect l="22515" t="75250" r="-251"/>
          <a:stretch>
            <a:fillRect/>
          </a:stretch>
        </p:blipFill>
        <p:spPr>
          <a:xfrm>
            <a:off x="-3810" y="-20955"/>
            <a:ext cx="12199620" cy="1697355"/>
          </a:xfrm>
          <a:prstGeom prst="rect">
            <a:avLst/>
          </a:prstGeom>
        </p:spPr>
      </p:pic>
      <p:sp>
        <p:nvSpPr>
          <p:cNvPr id="3" name="矩形 2"/>
          <p:cNvSpPr/>
          <p:nvPr/>
        </p:nvSpPr>
        <p:spPr>
          <a:xfrm>
            <a:off x="6677660" y="2166620"/>
            <a:ext cx="1977390" cy="4231640"/>
          </a:xfrm>
          <a:prstGeom prst="rect">
            <a:avLst/>
          </a:prstGeom>
          <a:noFill/>
          <a:ln w="19050">
            <a:solidFill>
              <a:schemeClr val="accent1"/>
            </a:solidFill>
          </a:ln>
          <a:extLst>
            <a:ext uri="{909E8E84-426E-40DD-AFC4-6F175D3DCCD1}">
              <a14:hiddenFill xmlns:a14="http://schemas.microsoft.com/office/drawing/2010/main">
                <a:solidFill>
                  <a:schemeClr val="accent1">
                    <a:alpha val="61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pic>
        <p:nvPicPr>
          <p:cNvPr id="3075" name="图片 3" descr="49.jpg"/>
          <p:cNvPicPr>
            <a:picLocks noChangeAspect="1"/>
          </p:cNvPicPr>
          <p:nvPr/>
        </p:nvPicPr>
        <p:blipFill>
          <a:blip r:embed="rId2">
            <a:clrChange>
              <a:clrFrom>
                <a:srgbClr val="FFFFFF">
                  <a:alpha val="100000"/>
                </a:srgbClr>
              </a:clrFrom>
              <a:clrTo>
                <a:srgbClr val="FFFFFF">
                  <a:alpha val="100000"/>
                  <a:alpha val="0"/>
                </a:srgbClr>
              </a:clrTo>
            </a:clrChange>
          </a:blip>
          <a:srcRect l="20143" t="8764" r="19349" b="6662"/>
          <a:stretch>
            <a:fillRect/>
          </a:stretch>
        </p:blipFill>
        <p:spPr>
          <a:xfrm>
            <a:off x="2253615" y="1786890"/>
            <a:ext cx="2708910" cy="475043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3074"/>
                                        </p:tgtEl>
                                        <p:attrNameLst>
                                          <p:attrName>style.visibility</p:attrName>
                                        </p:attrNameLst>
                                      </p:cBhvr>
                                      <p:to>
                                        <p:strVal val="visible"/>
                                      </p:to>
                                    </p:set>
                                    <p:animEffect transition="in" filter="fade">
                                      <p:cBhvr>
                                        <p:cTn id="17" dur="1000"/>
                                        <p:tgtEl>
                                          <p:spTgt spid="3074"/>
                                        </p:tgtEl>
                                      </p:cBhvr>
                                    </p:animEffect>
                                    <p:anim calcmode="lin" valueType="num">
                                      <p:cBhvr>
                                        <p:cTn id="18" dur="1000" fill="hold"/>
                                        <p:tgtEl>
                                          <p:spTgt spid="3074"/>
                                        </p:tgtEl>
                                        <p:attrNameLst>
                                          <p:attrName>ppt_x</p:attrName>
                                        </p:attrNameLst>
                                      </p:cBhvr>
                                      <p:tavLst>
                                        <p:tav tm="0">
                                          <p:val>
                                            <p:strVal val="#ppt_x"/>
                                          </p:val>
                                        </p:tav>
                                        <p:tav tm="100000">
                                          <p:val>
                                            <p:strVal val="#ppt_x"/>
                                          </p:val>
                                        </p:tav>
                                      </p:tavLst>
                                    </p:anim>
                                    <p:anim calcmode="lin" valueType="num">
                                      <p:cBhvr>
                                        <p:cTn id="19"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307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658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第四节 啦啦操运动损伤及预防</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3" name="任意多边形: 形状 22"/>
          <p:cNvSpPr/>
          <p:nvPr>
            <p:custDataLst>
              <p:tags r:id="rId2"/>
            </p:custDataLst>
          </p:nvPr>
        </p:nvSpPr>
        <p:spPr>
          <a:xfrm>
            <a:off x="0" y="1892300"/>
            <a:ext cx="8522970" cy="4965700"/>
          </a:xfrm>
          <a:custGeom>
            <a:avLst/>
            <a:gdLst>
              <a:gd name="connsiteX0" fmla="*/ 4148139 w 8523249"/>
              <a:gd name="connsiteY0" fmla="*/ 0 h 6858000"/>
              <a:gd name="connsiteX1" fmla="*/ 8523249 w 8523249"/>
              <a:gd name="connsiteY1" fmla="*/ 0 h 6858000"/>
              <a:gd name="connsiteX2" fmla="*/ 3938608 w 8523249"/>
              <a:gd name="connsiteY2" fmla="*/ 6858000 h 6858000"/>
              <a:gd name="connsiteX3" fmla="*/ 0 w 8523249"/>
              <a:gd name="connsiteY3" fmla="*/ 6858000 h 6858000"/>
              <a:gd name="connsiteX4" fmla="*/ 0 w 8523249"/>
              <a:gd name="connsiteY4" fmla="*/ 1776282 h 6858000"/>
              <a:gd name="connsiteX5" fmla="*/ 1187461 w 8523249"/>
              <a:gd name="connsiteY5" fmla="*/ 2 h 6858000"/>
              <a:gd name="connsiteX6" fmla="*/ 2130902 w 8523249"/>
              <a:gd name="connsiteY6" fmla="*/ 2 h 6858000"/>
              <a:gd name="connsiteX7" fmla="*/ 3910696 w 8523249"/>
              <a:gd name="connsiteY7" fmla="*/ 2 h 6858000"/>
              <a:gd name="connsiteX8" fmla="*/ 4148137 w 8523249"/>
              <a:gd name="connsiteY8" fmla="*/ 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23249" h="6858000">
                <a:moveTo>
                  <a:pt x="4148139" y="0"/>
                </a:moveTo>
                <a:lnTo>
                  <a:pt x="8523249" y="0"/>
                </a:lnTo>
                <a:lnTo>
                  <a:pt x="3938608" y="6858000"/>
                </a:lnTo>
                <a:lnTo>
                  <a:pt x="0" y="6858000"/>
                </a:lnTo>
                <a:lnTo>
                  <a:pt x="0" y="1776282"/>
                </a:lnTo>
                <a:lnTo>
                  <a:pt x="1187461" y="2"/>
                </a:lnTo>
                <a:lnTo>
                  <a:pt x="2130902" y="2"/>
                </a:lnTo>
                <a:lnTo>
                  <a:pt x="3910696" y="2"/>
                </a:lnTo>
                <a:lnTo>
                  <a:pt x="4148137" y="2"/>
                </a:lnTo>
                <a:close/>
              </a:path>
            </a:pathLst>
          </a:custGeom>
          <a:solidFill>
            <a:srgbClr val="F8CBAD"/>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a:solidFill>
                <a:srgbClr val="FFFFFF"/>
              </a:solidFill>
              <a:latin typeface="微软雅黑" panose="020B0503020204020204" charset="-122"/>
            </a:endParaRPr>
          </a:p>
        </p:txBody>
      </p:sp>
      <p:sp>
        <p:nvSpPr>
          <p:cNvPr id="20" name="平行四边形 19"/>
          <p:cNvSpPr/>
          <p:nvPr>
            <p:custDataLst>
              <p:tags r:id="rId3"/>
            </p:custDataLst>
          </p:nvPr>
        </p:nvSpPr>
        <p:spPr>
          <a:xfrm>
            <a:off x="4291330" y="1892935"/>
            <a:ext cx="4918075" cy="4959985"/>
          </a:xfrm>
          <a:prstGeom prst="parallelogram">
            <a:avLst>
              <a:gd name="adj" fmla="val 92377"/>
            </a:avLst>
          </a:prstGeom>
          <a:solidFill>
            <a:srgbClr val="F8CBAD"/>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4" name="矩形 3"/>
          <p:cNvSpPr/>
          <p:nvPr>
            <p:custDataLst>
              <p:tags r:id="rId4"/>
            </p:custDataLst>
          </p:nvPr>
        </p:nvSpPr>
        <p:spPr>
          <a:xfrm>
            <a:off x="635" y="1762760"/>
            <a:ext cx="12192000" cy="4414520"/>
          </a:xfrm>
          <a:prstGeom prst="rect">
            <a:avLst/>
          </a:prstGeom>
          <a:solidFill>
            <a:srgbClr val="FFFFFF"/>
          </a:solidFill>
          <a:ln>
            <a:noFill/>
          </a:ln>
          <a:effectLst>
            <a:outerShdw blurRad="76200" algn="ctr" rotWithShape="0">
              <a:srgbClr val="000000">
                <a:lumMod val="65000"/>
                <a:lumOff val="35000"/>
                <a:alpha val="40000"/>
              </a:srgbClr>
            </a:outerShdw>
          </a:effectLst>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3" name="文本框 12"/>
          <p:cNvSpPr txBox="1"/>
          <p:nvPr/>
        </p:nvSpPr>
        <p:spPr>
          <a:xfrm>
            <a:off x="2668270" y="1049655"/>
            <a:ext cx="7316470"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一、啦啦操运动损伤</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sp>
        <p:nvSpPr>
          <p:cNvPr id="2" name="椭圆 1"/>
          <p:cNvSpPr/>
          <p:nvPr>
            <p:custDataLst>
              <p:tags r:id="rId5"/>
            </p:custDataLst>
          </p:nvPr>
        </p:nvSpPr>
        <p:spPr>
          <a:xfrm>
            <a:off x="2238035" y="2897491"/>
            <a:ext cx="540000" cy="540000"/>
          </a:xfrm>
          <a:prstGeom prst="ellipse">
            <a:avLst/>
          </a:prstGeom>
          <a:solidFill>
            <a:srgbClr val="FF9300"/>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r>
              <a:rPr lang="en-US" b="1">
                <a:latin typeface="微软雅黑" panose="020B0503020204020204" charset="-122"/>
                <a:ea typeface="微软雅黑" panose="020B0503020204020204" charset="-122"/>
              </a:rPr>
              <a:t>2</a:t>
            </a:r>
            <a:endParaRPr lang="en-US" b="1">
              <a:latin typeface="微软雅黑" panose="020B0503020204020204" charset="-122"/>
              <a:ea typeface="微软雅黑" panose="020B0503020204020204" charset="-122"/>
            </a:endParaRPr>
          </a:p>
        </p:txBody>
      </p:sp>
      <p:sp>
        <p:nvSpPr>
          <p:cNvPr id="12" name="文本框 11"/>
          <p:cNvSpPr txBox="1"/>
          <p:nvPr>
            <p:custDataLst>
              <p:tags r:id="rId6"/>
            </p:custDataLst>
          </p:nvPr>
        </p:nvSpPr>
        <p:spPr>
          <a:xfrm>
            <a:off x="899795" y="3499485"/>
            <a:ext cx="2865120" cy="626745"/>
          </a:xfrm>
          <a:prstGeom prst="rect">
            <a:avLst/>
          </a:prstGeom>
          <a:noFill/>
        </p:spPr>
        <p:txBody>
          <a:bodyPr wrap="square" lIns="90000" tIns="46800" rIns="90000" bIns="46800" anchor="ctr" anchorCtr="1">
            <a:normAutofit lnSpcReduction="20000"/>
          </a:bodyPr>
          <a:p>
            <a:pPr algn="ctr">
              <a:lnSpc>
                <a:spcPct val="120000"/>
              </a:lnSpc>
              <a:spcBef>
                <a:spcPct val="0"/>
              </a:spcBef>
            </a:pPr>
            <a:r>
              <a:rPr lang="zh-CN" altLang="en-US" sz="1600" b="1" spc="150" dirty="0">
                <a:solidFill>
                  <a:schemeClr val="tx1">
                    <a:lumMod val="65000"/>
                    <a:lumOff val="35000"/>
                  </a:schemeClr>
                </a:solidFill>
                <a:latin typeface="微软雅黑" panose="020B0503020204020204" charset="-122"/>
                <a:ea typeface="微软雅黑" panose="020B0503020204020204" charset="-122"/>
              </a:rPr>
              <a:t>肌肉和肌腱的损伤（扭伤）</a:t>
            </a:r>
            <a:endParaRPr lang="zh-CN" altLang="en-US" sz="1600" b="1" spc="150" dirty="0">
              <a:solidFill>
                <a:schemeClr val="tx1">
                  <a:lumMod val="65000"/>
                  <a:lumOff val="35000"/>
                </a:schemeClr>
              </a:solidFill>
              <a:latin typeface="微软雅黑" panose="020B0503020204020204" charset="-122"/>
              <a:ea typeface="微软雅黑" panose="020B0503020204020204" charset="-122"/>
            </a:endParaRPr>
          </a:p>
        </p:txBody>
      </p:sp>
      <p:sp>
        <p:nvSpPr>
          <p:cNvPr id="7" name="椭圆 6"/>
          <p:cNvSpPr/>
          <p:nvPr>
            <p:custDataLst>
              <p:tags r:id="rId7"/>
            </p:custDataLst>
          </p:nvPr>
        </p:nvSpPr>
        <p:spPr>
          <a:xfrm>
            <a:off x="2238035" y="4194966"/>
            <a:ext cx="540000" cy="540000"/>
          </a:xfrm>
          <a:prstGeom prst="ellipse">
            <a:avLst/>
          </a:prstGeom>
          <a:solidFill>
            <a:srgbClr val="FF9300"/>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r>
              <a:rPr lang="en-US" b="1" dirty="0">
                <a:latin typeface="微软雅黑" panose="020B0503020204020204" charset="-122"/>
                <a:ea typeface="微软雅黑" panose="020B0503020204020204" charset="-122"/>
              </a:rPr>
              <a:t>3</a:t>
            </a:r>
            <a:endParaRPr lang="en-US" b="1" dirty="0">
              <a:latin typeface="微软雅黑" panose="020B0503020204020204" charset="-122"/>
              <a:ea typeface="微软雅黑" panose="020B0503020204020204" charset="-122"/>
            </a:endParaRPr>
          </a:p>
        </p:txBody>
      </p:sp>
      <p:sp>
        <p:nvSpPr>
          <p:cNvPr id="19" name="文本框 18"/>
          <p:cNvSpPr txBox="1"/>
          <p:nvPr>
            <p:custDataLst>
              <p:tags r:id="rId8"/>
            </p:custDataLst>
          </p:nvPr>
        </p:nvSpPr>
        <p:spPr>
          <a:xfrm>
            <a:off x="1161825" y="4743044"/>
            <a:ext cx="2602879" cy="626646"/>
          </a:xfrm>
          <a:prstGeom prst="rect">
            <a:avLst/>
          </a:prstGeom>
          <a:noFill/>
        </p:spPr>
        <p:txBody>
          <a:bodyPr wrap="square" lIns="90000" tIns="46800" rIns="90000" bIns="46800" anchor="ctr" anchorCtr="1">
            <a:normAutofit/>
          </a:bodyPr>
          <a:p>
            <a:pPr algn="ctr">
              <a:lnSpc>
                <a:spcPct val="120000"/>
              </a:lnSpc>
              <a:spcBef>
                <a:spcPct val="0"/>
              </a:spcBef>
            </a:pPr>
            <a:r>
              <a:rPr lang="zh-CN" altLang="en-US" sz="1600" b="1" spc="150" dirty="0">
                <a:solidFill>
                  <a:schemeClr val="tx1">
                    <a:lumMod val="65000"/>
                    <a:lumOff val="35000"/>
                  </a:schemeClr>
                </a:solidFill>
                <a:latin typeface="微软雅黑" panose="020B0503020204020204" charset="-122"/>
                <a:ea typeface="微软雅黑" panose="020B0503020204020204" charset="-122"/>
              </a:rPr>
              <a:t>膝关节的扭伤</a:t>
            </a:r>
            <a:endParaRPr lang="zh-CN" altLang="en-US" sz="1600" b="1" spc="150" dirty="0">
              <a:solidFill>
                <a:schemeClr val="tx1">
                  <a:lumMod val="65000"/>
                  <a:lumOff val="35000"/>
                </a:schemeClr>
              </a:solidFill>
              <a:latin typeface="微软雅黑" panose="020B0503020204020204" charset="-122"/>
              <a:ea typeface="微软雅黑" panose="020B0503020204020204" charset="-122"/>
            </a:endParaRPr>
          </a:p>
        </p:txBody>
      </p:sp>
      <p:sp>
        <p:nvSpPr>
          <p:cNvPr id="10" name="文本框 9"/>
          <p:cNvSpPr txBox="1"/>
          <p:nvPr>
            <p:custDataLst>
              <p:tags r:id="rId9"/>
            </p:custDataLst>
          </p:nvPr>
        </p:nvSpPr>
        <p:spPr>
          <a:xfrm>
            <a:off x="8480647" y="3561041"/>
            <a:ext cx="2602879" cy="626646"/>
          </a:xfrm>
          <a:prstGeom prst="rect">
            <a:avLst/>
          </a:prstGeom>
          <a:noFill/>
        </p:spPr>
        <p:txBody>
          <a:bodyPr wrap="square" lIns="90000" tIns="46800" rIns="90000" bIns="46800" anchor="ctr" anchorCtr="1">
            <a:normAutofit/>
          </a:bodyPr>
          <a:p>
            <a:pPr algn="ctr">
              <a:lnSpc>
                <a:spcPct val="120000"/>
              </a:lnSpc>
              <a:spcBef>
                <a:spcPct val="0"/>
              </a:spcBef>
            </a:pPr>
            <a:r>
              <a:rPr lang="zh-CN" altLang="en-US" sz="1600" b="1" spc="150">
                <a:solidFill>
                  <a:schemeClr val="tx1">
                    <a:lumMod val="65000"/>
                    <a:lumOff val="35000"/>
                  </a:schemeClr>
                </a:solidFill>
                <a:latin typeface="微软雅黑" panose="020B0503020204020204" charset="-122"/>
                <a:ea typeface="微软雅黑" panose="020B0503020204020204" charset="-122"/>
              </a:rPr>
              <a:t>颈椎与背部的损伤</a:t>
            </a:r>
            <a:endParaRPr lang="zh-CN" altLang="en-US" sz="1600" b="1" spc="150">
              <a:solidFill>
                <a:schemeClr val="tx1">
                  <a:lumMod val="65000"/>
                  <a:lumOff val="35000"/>
                </a:schemeClr>
              </a:solidFill>
              <a:latin typeface="微软雅黑" panose="020B0503020204020204" charset="-122"/>
              <a:ea typeface="微软雅黑" panose="020B0503020204020204" charset="-122"/>
            </a:endParaRPr>
          </a:p>
        </p:txBody>
      </p:sp>
      <p:sp>
        <p:nvSpPr>
          <p:cNvPr id="8" name="椭圆 7"/>
          <p:cNvSpPr/>
          <p:nvPr>
            <p:custDataLst>
              <p:tags r:id="rId10"/>
            </p:custDataLst>
          </p:nvPr>
        </p:nvSpPr>
        <p:spPr>
          <a:xfrm>
            <a:off x="9556890" y="2959420"/>
            <a:ext cx="540000" cy="540000"/>
          </a:xfrm>
          <a:prstGeom prst="ellipse">
            <a:avLst/>
          </a:prstGeom>
          <a:solidFill>
            <a:srgbClr val="295DAB"/>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r>
              <a:rPr lang="en-US" b="1">
                <a:latin typeface="微软雅黑" panose="020B0503020204020204" charset="-122"/>
                <a:ea typeface="微软雅黑" panose="020B0503020204020204" charset="-122"/>
              </a:rPr>
              <a:t>4</a:t>
            </a:r>
            <a:endParaRPr lang="en-US" b="1">
              <a:latin typeface="微软雅黑" panose="020B0503020204020204" charset="-122"/>
              <a:ea typeface="微软雅黑" panose="020B0503020204020204" charset="-122"/>
            </a:endParaRPr>
          </a:p>
        </p:txBody>
      </p:sp>
      <p:sp>
        <p:nvSpPr>
          <p:cNvPr id="25" name="椭圆 24"/>
          <p:cNvSpPr/>
          <p:nvPr>
            <p:custDataLst>
              <p:tags r:id="rId11"/>
            </p:custDataLst>
          </p:nvPr>
        </p:nvSpPr>
        <p:spPr>
          <a:xfrm>
            <a:off x="9556889" y="4256930"/>
            <a:ext cx="540000" cy="540000"/>
          </a:xfrm>
          <a:prstGeom prst="ellipse">
            <a:avLst/>
          </a:prstGeom>
          <a:solidFill>
            <a:srgbClr val="295DAB"/>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r>
              <a:rPr lang="en-US" b="1">
                <a:latin typeface="微软雅黑" panose="020B0503020204020204" charset="-122"/>
                <a:ea typeface="微软雅黑" panose="020B0503020204020204" charset="-122"/>
              </a:rPr>
              <a:t>5</a:t>
            </a:r>
            <a:endParaRPr lang="en-US" b="1">
              <a:latin typeface="微软雅黑" panose="020B0503020204020204" charset="-122"/>
              <a:ea typeface="微软雅黑" panose="020B0503020204020204" charset="-122"/>
            </a:endParaRPr>
          </a:p>
        </p:txBody>
      </p:sp>
      <p:pic>
        <p:nvPicPr>
          <p:cNvPr id="9" name="图片 8"/>
          <p:cNvPicPr>
            <a:picLocks noChangeAspect="1"/>
          </p:cNvPicPr>
          <p:nvPr/>
        </p:nvPicPr>
        <p:blipFill>
          <a:blip r:embed="rId12"/>
          <a:srcRect l="14390"/>
          <a:stretch>
            <a:fillRect/>
          </a:stretch>
        </p:blipFill>
        <p:spPr>
          <a:xfrm>
            <a:off x="4029710" y="2893060"/>
            <a:ext cx="4131945" cy="2881630"/>
          </a:xfrm>
          <a:prstGeom prst="rect">
            <a:avLst/>
          </a:prstGeom>
        </p:spPr>
      </p:pic>
      <p:sp>
        <p:nvSpPr>
          <p:cNvPr id="11" name="文本框 10"/>
          <p:cNvSpPr txBox="1"/>
          <p:nvPr>
            <p:custDataLst>
              <p:tags r:id="rId13"/>
            </p:custDataLst>
          </p:nvPr>
        </p:nvSpPr>
        <p:spPr>
          <a:xfrm>
            <a:off x="8634952" y="4796116"/>
            <a:ext cx="2602879" cy="626646"/>
          </a:xfrm>
          <a:prstGeom prst="rect">
            <a:avLst/>
          </a:prstGeom>
          <a:noFill/>
        </p:spPr>
        <p:txBody>
          <a:bodyPr wrap="square" lIns="90000" tIns="46800" rIns="90000" bIns="46800" anchor="ctr" anchorCtr="1">
            <a:normAutofit/>
          </a:bodyPr>
          <a:p>
            <a:pPr algn="ctr">
              <a:lnSpc>
                <a:spcPct val="120000"/>
              </a:lnSpc>
              <a:spcBef>
                <a:spcPct val="0"/>
              </a:spcBef>
            </a:pPr>
            <a:r>
              <a:rPr lang="zh-CN" altLang="en-US" sz="1600" b="1" spc="150">
                <a:solidFill>
                  <a:schemeClr val="tx1">
                    <a:lumMod val="65000"/>
                    <a:lumOff val="35000"/>
                  </a:schemeClr>
                </a:solidFill>
                <a:latin typeface="微软雅黑" panose="020B0503020204020204" charset="-122"/>
                <a:ea typeface="微软雅黑" panose="020B0503020204020204" charset="-122"/>
              </a:rPr>
              <a:t>头部损伤</a:t>
            </a:r>
            <a:endParaRPr lang="zh-CN" altLang="en-US" sz="1600" b="1" spc="150">
              <a:solidFill>
                <a:schemeClr val="tx1">
                  <a:lumMod val="65000"/>
                  <a:lumOff val="35000"/>
                </a:schemeClr>
              </a:solidFill>
              <a:latin typeface="微软雅黑" panose="020B0503020204020204" charset="-122"/>
              <a:ea typeface="微软雅黑" panose="020B0503020204020204" charset="-122"/>
            </a:endParaRPr>
          </a:p>
        </p:txBody>
      </p:sp>
      <p:sp>
        <p:nvSpPr>
          <p:cNvPr id="14" name="文本框 13"/>
          <p:cNvSpPr txBox="1"/>
          <p:nvPr>
            <p:custDataLst>
              <p:tags r:id="rId14"/>
            </p:custDataLst>
          </p:nvPr>
        </p:nvSpPr>
        <p:spPr>
          <a:xfrm>
            <a:off x="4786217" y="2317076"/>
            <a:ext cx="2602879" cy="626646"/>
          </a:xfrm>
          <a:prstGeom prst="rect">
            <a:avLst/>
          </a:prstGeom>
          <a:noFill/>
        </p:spPr>
        <p:txBody>
          <a:bodyPr wrap="square" lIns="90000" tIns="46800" rIns="90000" bIns="46800" anchor="ctr" anchorCtr="1">
            <a:normAutofit/>
          </a:bodyPr>
          <a:p>
            <a:pPr algn="ctr">
              <a:lnSpc>
                <a:spcPct val="120000"/>
              </a:lnSpc>
              <a:spcBef>
                <a:spcPct val="0"/>
              </a:spcBef>
            </a:pPr>
            <a:r>
              <a:rPr lang="zh-CN" altLang="en-US" sz="1600" b="1" spc="150">
                <a:solidFill>
                  <a:schemeClr val="tx1">
                    <a:lumMod val="65000"/>
                    <a:lumOff val="35000"/>
                  </a:schemeClr>
                </a:solidFill>
                <a:latin typeface="微软雅黑" panose="020B0503020204020204" charset="-122"/>
                <a:ea typeface="微软雅黑" panose="020B0503020204020204" charset="-122"/>
              </a:rPr>
              <a:t>颈椎与背部的损伤</a:t>
            </a:r>
            <a:endParaRPr lang="zh-CN" altLang="en-US" sz="1600" b="1" spc="150">
              <a:solidFill>
                <a:schemeClr val="tx1">
                  <a:lumMod val="65000"/>
                  <a:lumOff val="35000"/>
                </a:schemeClr>
              </a:solidFill>
              <a:latin typeface="微软雅黑" panose="020B0503020204020204" charset="-122"/>
              <a:ea typeface="微软雅黑" panose="020B0503020204020204" charset="-122"/>
            </a:endParaRPr>
          </a:p>
        </p:txBody>
      </p:sp>
      <p:sp>
        <p:nvSpPr>
          <p:cNvPr id="15" name="椭圆 14"/>
          <p:cNvSpPr/>
          <p:nvPr>
            <p:custDataLst>
              <p:tags r:id="rId15"/>
            </p:custDataLst>
          </p:nvPr>
        </p:nvSpPr>
        <p:spPr>
          <a:xfrm>
            <a:off x="5862460" y="1855790"/>
            <a:ext cx="540000" cy="540000"/>
          </a:xfrm>
          <a:prstGeom prst="ellipse">
            <a:avLst/>
          </a:prstGeom>
          <a:solidFill>
            <a:srgbClr val="295DAB"/>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r>
              <a:rPr lang="en-US" b="1">
                <a:latin typeface="微软雅黑" panose="020B0503020204020204" charset="-122"/>
                <a:ea typeface="微软雅黑" panose="020B0503020204020204" charset="-122"/>
              </a:rPr>
              <a:t>1</a:t>
            </a:r>
            <a:endParaRPr lang="en-US" b="1">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blinds/>
      </p:transition>
    </mc:Choice>
    <mc:Fallback>
      <p:transition spd="slow">
        <p:blind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658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毽球基本战术教学理论与方法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3" name="任意多边形: 形状 22"/>
          <p:cNvSpPr/>
          <p:nvPr>
            <p:custDataLst>
              <p:tags r:id="rId2"/>
            </p:custDataLst>
          </p:nvPr>
        </p:nvSpPr>
        <p:spPr>
          <a:xfrm>
            <a:off x="0" y="1933575"/>
            <a:ext cx="8522970" cy="4924425"/>
          </a:xfrm>
          <a:custGeom>
            <a:avLst/>
            <a:gdLst>
              <a:gd name="connsiteX0" fmla="*/ 4148139 w 8523249"/>
              <a:gd name="connsiteY0" fmla="*/ 0 h 6858000"/>
              <a:gd name="connsiteX1" fmla="*/ 8523249 w 8523249"/>
              <a:gd name="connsiteY1" fmla="*/ 0 h 6858000"/>
              <a:gd name="connsiteX2" fmla="*/ 3938608 w 8523249"/>
              <a:gd name="connsiteY2" fmla="*/ 6858000 h 6858000"/>
              <a:gd name="connsiteX3" fmla="*/ 0 w 8523249"/>
              <a:gd name="connsiteY3" fmla="*/ 6858000 h 6858000"/>
              <a:gd name="connsiteX4" fmla="*/ 0 w 8523249"/>
              <a:gd name="connsiteY4" fmla="*/ 1776282 h 6858000"/>
              <a:gd name="connsiteX5" fmla="*/ 1187461 w 8523249"/>
              <a:gd name="connsiteY5" fmla="*/ 2 h 6858000"/>
              <a:gd name="connsiteX6" fmla="*/ 2130902 w 8523249"/>
              <a:gd name="connsiteY6" fmla="*/ 2 h 6858000"/>
              <a:gd name="connsiteX7" fmla="*/ 3910696 w 8523249"/>
              <a:gd name="connsiteY7" fmla="*/ 2 h 6858000"/>
              <a:gd name="connsiteX8" fmla="*/ 4148137 w 8523249"/>
              <a:gd name="connsiteY8" fmla="*/ 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23249" h="6858000">
                <a:moveTo>
                  <a:pt x="4148139" y="0"/>
                </a:moveTo>
                <a:lnTo>
                  <a:pt x="8523249" y="0"/>
                </a:lnTo>
                <a:lnTo>
                  <a:pt x="3938608" y="6858000"/>
                </a:lnTo>
                <a:lnTo>
                  <a:pt x="0" y="6858000"/>
                </a:lnTo>
                <a:lnTo>
                  <a:pt x="0" y="1776282"/>
                </a:lnTo>
                <a:lnTo>
                  <a:pt x="1187461" y="2"/>
                </a:lnTo>
                <a:lnTo>
                  <a:pt x="2130902" y="2"/>
                </a:lnTo>
                <a:lnTo>
                  <a:pt x="3910696" y="2"/>
                </a:lnTo>
                <a:lnTo>
                  <a:pt x="4148137" y="2"/>
                </a:lnTo>
                <a:close/>
              </a:path>
            </a:pathLst>
          </a:custGeom>
          <a:solidFill>
            <a:srgbClr val="F8CBAD"/>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a:solidFill>
                <a:srgbClr val="FFFFFF"/>
              </a:solidFill>
              <a:latin typeface="微软雅黑" panose="020B0503020204020204" charset="-122"/>
            </a:endParaRPr>
          </a:p>
        </p:txBody>
      </p:sp>
      <p:sp>
        <p:nvSpPr>
          <p:cNvPr id="20" name="平行四边形 19"/>
          <p:cNvSpPr/>
          <p:nvPr>
            <p:custDataLst>
              <p:tags r:id="rId3"/>
            </p:custDataLst>
          </p:nvPr>
        </p:nvSpPr>
        <p:spPr>
          <a:xfrm>
            <a:off x="4291330" y="1933575"/>
            <a:ext cx="4918075" cy="4919345"/>
          </a:xfrm>
          <a:prstGeom prst="parallelogram">
            <a:avLst>
              <a:gd name="adj" fmla="val 92377"/>
            </a:avLst>
          </a:prstGeom>
          <a:solidFill>
            <a:srgbClr val="F8CBAD"/>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4" name="矩形 3"/>
          <p:cNvSpPr/>
          <p:nvPr>
            <p:custDataLst>
              <p:tags r:id="rId4"/>
            </p:custDataLst>
          </p:nvPr>
        </p:nvSpPr>
        <p:spPr>
          <a:xfrm>
            <a:off x="635" y="1829435"/>
            <a:ext cx="12192000" cy="4250690"/>
          </a:xfrm>
          <a:prstGeom prst="rect">
            <a:avLst/>
          </a:prstGeom>
          <a:solidFill>
            <a:srgbClr val="FFFFFF"/>
          </a:solidFill>
          <a:ln>
            <a:noFill/>
          </a:ln>
          <a:effectLst>
            <a:outerShdw blurRad="76200" algn="ctr" rotWithShape="0">
              <a:srgbClr val="000000">
                <a:lumMod val="65000"/>
                <a:lumOff val="35000"/>
                <a:alpha val="40000"/>
              </a:srgbClr>
            </a:outerShdw>
          </a:effectLst>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3" name="矩形 18"/>
          <p:cNvSpPr/>
          <p:nvPr/>
        </p:nvSpPr>
        <p:spPr>
          <a:xfrm>
            <a:off x="801370" y="2204085"/>
            <a:ext cx="6216650" cy="3128010"/>
          </a:xfrm>
          <a:prstGeom prst="rect">
            <a:avLst/>
          </a:prstGeom>
          <a:noFill/>
          <a:ln w="9525">
            <a:noFill/>
          </a:ln>
        </p:spPr>
        <p:txBody>
          <a:bodyPr wrap="square" anchor="t">
            <a:spAutoFit/>
          </a:bodyPr>
          <a:p>
            <a:pPr marL="342900" indent="-342900" algn="just" fontAlgn="auto">
              <a:lnSpc>
                <a:spcPct val="140000"/>
              </a:lnSpc>
              <a:spcBef>
                <a:spcPts val="500"/>
              </a:spcBef>
              <a:spcAft>
                <a:spcPts val="600"/>
              </a:spcAft>
              <a:buFont typeface="+mj-lt"/>
              <a:buAutoNum type="arabicPeriod"/>
            </a:pPr>
            <a:r>
              <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rPr>
              <a:t>训练与比赛的环境要符合专业标准的要求，包括使用垫子（保护垫子）、护具装备来预防头部、脊椎和背部的损伤，提供好的缓冲和保护环境。</a:t>
            </a:r>
            <a:endPar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40000"/>
              </a:lnSpc>
              <a:spcBef>
                <a:spcPts val="500"/>
              </a:spcBef>
              <a:spcAft>
                <a:spcPts val="600"/>
              </a:spcAft>
              <a:buFont typeface="+mj-lt"/>
              <a:buAutoNum type="arabicPeriod"/>
            </a:pPr>
            <a:r>
              <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rPr>
              <a:t>在正式运动之前做好热身是保证做绝技动作的重要前提，它可以让运动员的身体进入到运动专项所需要的状态。</a:t>
            </a:r>
            <a:endPar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endParaRPr>
          </a:p>
          <a:p>
            <a:pPr marL="342900" indent="-342900" algn="just" fontAlgn="auto">
              <a:lnSpc>
                <a:spcPct val="140000"/>
              </a:lnSpc>
              <a:spcBef>
                <a:spcPts val="500"/>
              </a:spcBef>
              <a:spcAft>
                <a:spcPts val="600"/>
              </a:spcAft>
              <a:buFont typeface="+mj-lt"/>
              <a:buAutoNum type="arabicPeriod"/>
            </a:pPr>
            <a:r>
              <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rPr>
              <a:t>在训练中强调肌肉的柔韧性和使肌腱有更好的反应性训练是必要的。它们会恢复得更快，使关节的获得范围更大，将会减少在运动中的损伤。</a:t>
            </a:r>
            <a:endPar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endParaRPr>
          </a:p>
        </p:txBody>
      </p:sp>
      <p:sp>
        <p:nvSpPr>
          <p:cNvPr id="13" name="文本框 12"/>
          <p:cNvSpPr txBox="1"/>
          <p:nvPr/>
        </p:nvSpPr>
        <p:spPr>
          <a:xfrm>
            <a:off x="2668270" y="1049655"/>
            <a:ext cx="7316470"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二、啦啦操运动损伤的预防</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5" name="图片 4"/>
          <p:cNvPicPr>
            <a:picLocks noChangeAspect="1"/>
          </p:cNvPicPr>
          <p:nvPr/>
        </p:nvPicPr>
        <p:blipFill>
          <a:blip r:embed="rId5">
            <a:clrChange>
              <a:clrFrom>
                <a:srgbClr val="F6F6F6">
                  <a:alpha val="100000"/>
                </a:srgbClr>
              </a:clrFrom>
              <a:clrTo>
                <a:srgbClr val="F6F6F6">
                  <a:alpha val="100000"/>
                  <a:alpha val="0"/>
                </a:srgbClr>
              </a:clrTo>
            </a:clrChange>
          </a:blip>
          <a:stretch>
            <a:fillRect/>
          </a:stretch>
        </p:blipFill>
        <p:spPr>
          <a:xfrm flipH="1">
            <a:off x="7369810" y="1989455"/>
            <a:ext cx="3924935" cy="39306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randombar(horizontal)">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r="42857"/>
          <a:stretch>
            <a:fillRect/>
          </a:stretch>
        </p:blipFill>
        <p:spPr>
          <a:xfrm>
            <a:off x="0" y="0"/>
            <a:ext cx="5791200" cy="6858000"/>
          </a:xfrm>
          <a:prstGeom prst="rect">
            <a:avLst/>
          </a:prstGeom>
        </p:spPr>
      </p:pic>
      <p:sp>
        <p:nvSpPr>
          <p:cNvPr id="17" name="矩形 16"/>
          <p:cNvSpPr/>
          <p:nvPr/>
        </p:nvSpPr>
        <p:spPr>
          <a:xfrm>
            <a:off x="5791200" y="6192639"/>
            <a:ext cx="6400800" cy="665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矩形 17"/>
          <p:cNvSpPr/>
          <p:nvPr/>
        </p:nvSpPr>
        <p:spPr>
          <a:xfrm>
            <a:off x="11945257" y="1542437"/>
            <a:ext cx="246743" cy="36773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856480" y="1529715"/>
            <a:ext cx="5741670" cy="3524250"/>
          </a:xfrm>
          <a:prstGeom prst="rect">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5" name="组合 4"/>
          <p:cNvGrpSpPr/>
          <p:nvPr/>
        </p:nvGrpSpPr>
        <p:grpSpPr>
          <a:xfrm>
            <a:off x="3908425" y="2007235"/>
            <a:ext cx="8036560" cy="2600960"/>
            <a:chOff x="6155" y="3161"/>
            <a:chExt cx="12656" cy="4096"/>
          </a:xfrm>
        </p:grpSpPr>
        <p:sp>
          <p:nvSpPr>
            <p:cNvPr id="20" name="矩形 19"/>
            <p:cNvSpPr/>
            <p:nvPr/>
          </p:nvSpPr>
          <p:spPr>
            <a:xfrm>
              <a:off x="6155" y="3161"/>
              <a:ext cx="12657" cy="4096"/>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矩形 20"/>
            <p:cNvSpPr/>
            <p:nvPr/>
          </p:nvSpPr>
          <p:spPr>
            <a:xfrm>
              <a:off x="8618" y="3161"/>
              <a:ext cx="9571" cy="40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3" name="文本框 22"/>
          <p:cNvSpPr txBox="1"/>
          <p:nvPr/>
        </p:nvSpPr>
        <p:spPr>
          <a:xfrm>
            <a:off x="5825490" y="2784475"/>
            <a:ext cx="5372100" cy="1014730"/>
          </a:xfrm>
          <a:prstGeom prst="rect">
            <a:avLst/>
          </a:prstGeom>
          <a:noFill/>
        </p:spPr>
        <p:txBody>
          <a:bodyPr wrap="square" rtlCol="0" anchor="ctr" anchorCtr="0">
            <a:spAutoFit/>
          </a:bodyPr>
          <a:p>
            <a:pPr algn="ctr"/>
            <a:r>
              <a:rPr lang="zh-CN" altLang="en-US" sz="6000" b="1" spc="700" dirty="0">
                <a:solidFill>
                  <a:schemeClr val="bg1"/>
                </a:solidFill>
                <a:uFillTx/>
                <a:latin typeface="微软雅黑" panose="020B0503020204020204" charset="-122"/>
                <a:ea typeface="微软雅黑" panose="020B0503020204020204" charset="-122"/>
                <a:sym typeface="微软雅黑" panose="020B0503020204020204" charset="-122"/>
              </a:rPr>
              <a:t>感谢阅读</a:t>
            </a:r>
            <a:endParaRPr lang="zh-CN" altLang="en-US" sz="6000" b="1" spc="700" dirty="0">
              <a:solidFill>
                <a:schemeClr val="bg1"/>
              </a:solidFill>
              <a:uFillTx/>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p:tgtEl>
                                          <p:spTgt spid="4"/>
                                        </p:tgtEl>
                                        <p:attrNameLst>
                                          <p:attrName>ppt_x</p:attrName>
                                        </p:attrNameLst>
                                      </p:cBhvr>
                                      <p:tavLst>
                                        <p:tav tm="0">
                                          <p:val>
                                            <p:strVal val="#ppt_x-#ppt_w*1.125000"/>
                                          </p:val>
                                        </p:tav>
                                        <p:tav tm="100000">
                                          <p:val>
                                            <p:strVal val="#ppt_x"/>
                                          </p:val>
                                        </p:tav>
                                      </p:tavLst>
                                    </p:anim>
                                    <p:animEffect transition="in" filter="wipe(right)">
                                      <p:cBhvr>
                                        <p:cTn id="8" dur="1000"/>
                                        <p:tgtEl>
                                          <p:spTgt spid="4"/>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000" fill="hold">
                                          <p:stCondLst>
                                            <p:cond delay="0"/>
                                          </p:stCondLst>
                                        </p:cTn>
                                        <p:tgtEl>
                                          <p:spTgt spid="5"/>
                                        </p:tgtEl>
                                        <p:attrNameLst>
                                          <p:attrName>style.visibility</p:attrName>
                                        </p:attrNameLst>
                                      </p:cBhvr>
                                      <p:to>
                                        <p:strVal val="visible"/>
                                      </p:to>
                                    </p:set>
                                    <p:anim calcmode="lin" valueType="num">
                                      <p:cBhvr additive="base">
                                        <p:cTn id="12" dur="1000"/>
                                        <p:tgtEl>
                                          <p:spTgt spid="5"/>
                                        </p:tgtEl>
                                        <p:attrNameLst>
                                          <p:attrName>ppt_y</p:attrName>
                                        </p:attrNameLst>
                                      </p:cBhvr>
                                      <p:tavLst>
                                        <p:tav tm="0">
                                          <p:val>
                                            <p:strVal val="#ppt_y+#ppt_h*1.125000"/>
                                          </p:val>
                                        </p:tav>
                                        <p:tav tm="100000">
                                          <p:val>
                                            <p:strVal val="#ppt_y"/>
                                          </p:val>
                                        </p:tav>
                                      </p:tavLst>
                                    </p:anim>
                                    <p:animEffect transition="in" filter="wipe(up)">
                                      <p:cBhvr>
                                        <p:cTn id="13" dur="1000"/>
                                        <p:tgtEl>
                                          <p:spTgt spid="5"/>
                                        </p:tgtEl>
                                      </p:cBhvr>
                                    </p:animEffect>
                                  </p:childTnLst>
                                </p:cTn>
                              </p:par>
                            </p:childTnLst>
                          </p:cTn>
                        </p:par>
                        <p:par>
                          <p:cTn id="14" fill="hold">
                            <p:stCondLst>
                              <p:cond delay="2000"/>
                            </p:stCondLst>
                            <p:childTnLst>
                              <p:par>
                                <p:cTn id="15" presetID="12" presetClass="entr" presetSubtype="4" fill="hold" grpId="0" nodeType="afterEffect">
                                  <p:stCondLst>
                                    <p:cond delay="0"/>
                                  </p:stCondLst>
                                  <p:childTnLst>
                                    <p:set>
                                      <p:cBhvr>
                                        <p:cTn id="16" dur="1000" fill="hold">
                                          <p:stCondLst>
                                            <p:cond delay="0"/>
                                          </p:stCondLst>
                                        </p:cTn>
                                        <p:tgtEl>
                                          <p:spTgt spid="23"/>
                                        </p:tgtEl>
                                        <p:attrNameLst>
                                          <p:attrName>style.visibility</p:attrName>
                                        </p:attrNameLst>
                                      </p:cBhvr>
                                      <p:to>
                                        <p:strVal val="visible"/>
                                      </p:to>
                                    </p:set>
                                    <p:anim calcmode="lin" valueType="num">
                                      <p:cBhvr additive="base">
                                        <p:cTn id="17" dur="1000"/>
                                        <p:tgtEl>
                                          <p:spTgt spid="23"/>
                                        </p:tgtEl>
                                        <p:attrNameLst>
                                          <p:attrName>ppt_y</p:attrName>
                                        </p:attrNameLst>
                                      </p:cBhvr>
                                      <p:tavLst>
                                        <p:tav tm="0">
                                          <p:val>
                                            <p:strVal val="#ppt_y+#ppt_h*1.125000"/>
                                          </p:val>
                                        </p:tav>
                                        <p:tav tm="100000">
                                          <p:val>
                                            <p:strVal val="#ppt_y"/>
                                          </p:val>
                                        </p:tav>
                                      </p:tavLst>
                                    </p:anim>
                                    <p:animEffect transition="in" filter="wipe(up)">
                                      <p:cBhvr>
                                        <p:cTn id="1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l="156" t="43657" r="74066" b="-828"/>
          <a:stretch>
            <a:fillRect/>
          </a:stretch>
        </p:blipFill>
        <p:spPr>
          <a:xfrm>
            <a:off x="-1270" y="1420495"/>
            <a:ext cx="4898390" cy="4490085"/>
          </a:xfrm>
          <a:prstGeom prst="rect">
            <a:avLst/>
          </a:prstGeom>
        </p:spPr>
      </p:pic>
      <p:sp>
        <p:nvSpPr>
          <p:cNvPr id="4101" name="TextBox 6"/>
          <p:cNvSpPr/>
          <p:nvPr/>
        </p:nvSpPr>
        <p:spPr>
          <a:xfrm>
            <a:off x="5538470" y="1195070"/>
            <a:ext cx="4377690" cy="676910"/>
          </a:xfrm>
          <a:prstGeom prst="rect">
            <a:avLst/>
          </a:prstGeom>
          <a:noFill/>
          <a:ln w="9525">
            <a:noFill/>
          </a:ln>
        </p:spPr>
        <p:txBody>
          <a:bodyPr wrap="square" lIns="0" tIns="0" rIns="0" bIns="0" anchor="ctr">
            <a:spAutoFit/>
          </a:bodyPr>
          <a:p>
            <a:r>
              <a:rPr lang="zh-CN" altLang="en-US" sz="44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第</a:t>
            </a:r>
            <a:r>
              <a:rPr lang="en-US" altLang="zh-CN" sz="44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15</a:t>
            </a:r>
            <a:r>
              <a:rPr lang="zh-CN" altLang="en-US" sz="44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章  啦啦操</a:t>
            </a:r>
            <a:endParaRPr lang="zh-CN" altLang="zh-CN" sz="44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endParaRPr>
          </a:p>
        </p:txBody>
      </p:sp>
      <p:sp>
        <p:nvSpPr>
          <p:cNvPr id="4099" name="矩形 4"/>
          <p:cNvSpPr/>
          <p:nvPr/>
        </p:nvSpPr>
        <p:spPr>
          <a:xfrm>
            <a:off x="9748838" y="346075"/>
            <a:ext cx="2003425" cy="848995"/>
          </a:xfrm>
          <a:prstGeom prst="rect">
            <a:avLst/>
          </a:prstGeom>
          <a:noFill/>
          <a:ln w="9525">
            <a:noFill/>
          </a:ln>
        </p:spPr>
        <p:txBody>
          <a:bodyPr anchor="t">
            <a:spAutoFit/>
          </a:bodyPr>
          <a:p>
            <a:pPr algn="r">
              <a:lnSpc>
                <a:spcPct val="112000"/>
              </a:lnSpc>
            </a:pPr>
            <a:r>
              <a:rPr lang="zh-CN" altLang="en-US" sz="2800" b="1" i="1" dirty="0">
                <a:solidFill>
                  <a:srgbClr val="295DAB"/>
                </a:solidFill>
                <a:latin typeface="微软雅黑" panose="020B0503020204020204" charset="-122"/>
                <a:ea typeface="微软雅黑" panose="020B0503020204020204" charset="-122"/>
                <a:sym typeface="微软雅黑" panose="020B0503020204020204" charset="-122"/>
              </a:rPr>
              <a:t>目录页</a:t>
            </a:r>
            <a:r>
              <a:rPr lang="zh-CN" altLang="en-US" sz="2800" b="1" i="1" dirty="0">
                <a:solidFill>
                  <a:srgbClr val="FF9300"/>
                </a:solidFill>
                <a:latin typeface="微软雅黑" panose="020B0503020204020204" charset="-122"/>
                <a:ea typeface="微软雅黑" panose="020B0503020204020204" charset="-122"/>
                <a:sym typeface="微软雅黑" panose="020B0503020204020204" charset="-122"/>
              </a:rPr>
              <a:t>  </a:t>
            </a:r>
            <a:endParaRPr lang="zh-CN" altLang="en-US" sz="2800" b="1" i="1" dirty="0">
              <a:solidFill>
                <a:srgbClr val="FF9300"/>
              </a:solidFill>
              <a:latin typeface="微软雅黑" panose="020B0503020204020204" charset="-122"/>
              <a:ea typeface="微软雅黑" panose="020B0503020204020204" charset="-122"/>
              <a:sym typeface="微软雅黑" panose="020B0503020204020204" charset="-122"/>
            </a:endParaRPr>
          </a:p>
          <a:p>
            <a:pPr algn="r">
              <a:lnSpc>
                <a:spcPct val="112000"/>
              </a:lnSpc>
            </a:pPr>
            <a:r>
              <a:rPr lang="zh-CN" altLang="zh-CN" sz="1400" b="1" i="1" dirty="0">
                <a:solidFill>
                  <a:srgbClr val="FFC000"/>
                </a:solidFill>
                <a:latin typeface="微软雅黑" panose="020B0503020204020204" charset="-122"/>
                <a:ea typeface="微软雅黑" panose="020B0503020204020204" charset="-122"/>
                <a:sym typeface="Calibri" panose="020F0502020204030204" pitchFamily="34" charset="0"/>
              </a:rPr>
              <a:t>CONTENTS PAGE</a:t>
            </a:r>
            <a:r>
              <a:rPr lang="zh-CN" altLang="zh-CN" sz="1600" b="1" i="1" dirty="0">
                <a:solidFill>
                  <a:srgbClr val="7F7F7F"/>
                </a:solidFill>
                <a:latin typeface="Calibri" panose="020F0502020204030204" pitchFamily="34" charset="0"/>
                <a:ea typeface="宋体" panose="02010600030101010101" pitchFamily="2" charset="-122"/>
                <a:sym typeface="Calibri" panose="020F0502020204030204" pitchFamily="34" charset="0"/>
              </a:rPr>
              <a:t> </a:t>
            </a:r>
            <a:endParaRPr lang="zh-CN" altLang="zh-CN" b="1" i="1" dirty="0">
              <a:solidFill>
                <a:srgbClr val="7F7F7F"/>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15" name="组合 14"/>
          <p:cNvGrpSpPr/>
          <p:nvPr/>
        </p:nvGrpSpPr>
        <p:grpSpPr>
          <a:xfrm flipH="1">
            <a:off x="5928822" y="2206264"/>
            <a:ext cx="3700688" cy="517027"/>
            <a:chOff x="1327946" y="3699322"/>
            <a:chExt cx="3761755" cy="517027"/>
          </a:xfrm>
          <a:solidFill>
            <a:srgbClr val="295DAB"/>
          </a:solidFill>
        </p:grpSpPr>
        <p:sp>
          <p:nvSpPr>
            <p:cNvPr id="16" name="椭圆 15"/>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17" name="直接连接符 16"/>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19" name="MH_Number_1"/>
          <p:cNvSpPr txBox="1"/>
          <p:nvPr>
            <p:custDataLst>
              <p:tags r:id="rId2"/>
            </p:custDataLst>
          </p:nvPr>
        </p:nvSpPr>
        <p:spPr>
          <a:xfrm>
            <a:off x="5912503" y="2234640"/>
            <a:ext cx="517081" cy="455648"/>
          </a:xfrm>
          <a:prstGeom prst="rect">
            <a:avLst/>
          </a:prstGeom>
          <a:noFill/>
        </p:spPr>
        <p:txBody>
          <a:bodyPr wrap="square" lIns="0" tIns="0" rIns="0" bIns="0" rtlCol="0" anchor="ctr" anchorCtr="0">
            <a:normAutofit/>
          </a:bodyPr>
          <a:p>
            <a:pPr algn="ctr"/>
            <a:r>
              <a:rPr lang="en-US" altLang="zh-CN" b="1" dirty="0">
                <a:solidFill>
                  <a:srgbClr val="FFC000"/>
                </a:solidFill>
                <a:latin typeface="微软雅黑" panose="020B0503020204020204" charset="-122"/>
                <a:ea typeface="微软雅黑" panose="020B0503020204020204" charset="-122"/>
                <a:cs typeface="+mn-ea"/>
                <a:sym typeface="+mn-lt"/>
              </a:rPr>
              <a:t>01</a:t>
            </a:r>
            <a:endParaRPr lang="en-US" altLang="zh-CN" b="1" dirty="0">
              <a:solidFill>
                <a:srgbClr val="FFC000"/>
              </a:solidFill>
              <a:latin typeface="微软雅黑" panose="020B0503020204020204" charset="-122"/>
              <a:ea typeface="微软雅黑" panose="020B0503020204020204" charset="-122"/>
              <a:cs typeface="+mn-ea"/>
              <a:sym typeface="+mn-lt"/>
            </a:endParaRPr>
          </a:p>
        </p:txBody>
      </p:sp>
      <p:sp>
        <p:nvSpPr>
          <p:cNvPr id="20" name="文本框 21"/>
          <p:cNvSpPr>
            <a:spLocks noChangeArrowheads="1"/>
          </p:cNvSpPr>
          <p:nvPr/>
        </p:nvSpPr>
        <p:spPr bwMode="auto">
          <a:xfrm>
            <a:off x="6596043" y="2170430"/>
            <a:ext cx="19989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啦啦操运动</a:t>
            </a:r>
            <a:r>
              <a:rPr lang="zh-CN" altLang="en-US" b="1" kern="0" spc="100" dirty="0">
                <a:solidFill>
                  <a:srgbClr val="295DAB"/>
                </a:solidFill>
                <a:uFillTx/>
                <a:latin typeface="微软雅黑" panose="020B0503020204020204" charset="-122"/>
                <a:ea typeface="微软雅黑" panose="020B0503020204020204" charset="-122"/>
                <a:cs typeface="+mn-ea"/>
                <a:sym typeface="+mn-lt"/>
              </a:rPr>
              <a:t>概述</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grpSp>
        <p:nvGrpSpPr>
          <p:cNvPr id="21" name="组合 20"/>
          <p:cNvGrpSpPr/>
          <p:nvPr/>
        </p:nvGrpSpPr>
        <p:grpSpPr>
          <a:xfrm flipH="1">
            <a:off x="5926282" y="3158129"/>
            <a:ext cx="3700688" cy="517027"/>
            <a:chOff x="1327946" y="3699322"/>
            <a:chExt cx="3761755" cy="517027"/>
          </a:xfrm>
          <a:solidFill>
            <a:srgbClr val="295DAB"/>
          </a:solidFill>
        </p:grpSpPr>
        <p:sp>
          <p:nvSpPr>
            <p:cNvPr id="22" name="椭圆 21"/>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23" name="直接连接符 22"/>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25" name="MH_Number_1"/>
          <p:cNvSpPr txBox="1"/>
          <p:nvPr>
            <p:custDataLst>
              <p:tags r:id="rId3"/>
            </p:custDataLst>
          </p:nvPr>
        </p:nvSpPr>
        <p:spPr>
          <a:xfrm>
            <a:off x="5929648" y="3189045"/>
            <a:ext cx="517081" cy="455648"/>
          </a:xfrm>
          <a:prstGeom prst="rect">
            <a:avLst/>
          </a:prstGeom>
          <a:noFill/>
        </p:spPr>
        <p:txBody>
          <a:bodyPr wrap="square" lIns="0" tIns="0" rIns="0" bIns="0" rtlCol="0" anchor="ctr" anchorCtr="0">
            <a:normAutofit/>
          </a:bodyPr>
          <a:p>
            <a:pPr algn="ctr"/>
            <a:r>
              <a:rPr lang="en-US" b="1" dirty="0">
                <a:solidFill>
                  <a:srgbClr val="FFC000"/>
                </a:solidFill>
                <a:latin typeface="微软雅黑" panose="020B0503020204020204" charset="-122"/>
                <a:ea typeface="微软雅黑" panose="020B0503020204020204" charset="-122"/>
                <a:cs typeface="+mn-ea"/>
                <a:sym typeface="+mn-lt"/>
              </a:rPr>
              <a:t>02</a:t>
            </a:r>
            <a:endParaRPr lang="en-US" b="1" dirty="0">
              <a:solidFill>
                <a:srgbClr val="FFC000"/>
              </a:solidFill>
              <a:latin typeface="微软雅黑" panose="020B0503020204020204" charset="-122"/>
              <a:ea typeface="微软雅黑" panose="020B0503020204020204" charset="-122"/>
              <a:cs typeface="+mn-ea"/>
              <a:sym typeface="+mn-lt"/>
            </a:endParaRPr>
          </a:p>
        </p:txBody>
      </p:sp>
      <p:grpSp>
        <p:nvGrpSpPr>
          <p:cNvPr id="26" name="组合 25"/>
          <p:cNvGrpSpPr/>
          <p:nvPr/>
        </p:nvGrpSpPr>
        <p:grpSpPr>
          <a:xfrm flipH="1">
            <a:off x="5925647" y="4154444"/>
            <a:ext cx="3700688" cy="517027"/>
            <a:chOff x="1327946" y="3699322"/>
            <a:chExt cx="3761755" cy="517027"/>
          </a:xfrm>
          <a:solidFill>
            <a:srgbClr val="295DAB"/>
          </a:solidFill>
        </p:grpSpPr>
        <p:sp>
          <p:nvSpPr>
            <p:cNvPr id="27" name="椭圆 26"/>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30" name="直接连接符 29"/>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34" name="椭圆 33"/>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37" name="MH_Number_1"/>
          <p:cNvSpPr txBox="1"/>
          <p:nvPr>
            <p:custDataLst>
              <p:tags r:id="rId4"/>
            </p:custDataLst>
          </p:nvPr>
        </p:nvSpPr>
        <p:spPr>
          <a:xfrm>
            <a:off x="5929013" y="4185360"/>
            <a:ext cx="517081" cy="455648"/>
          </a:xfrm>
          <a:prstGeom prst="rect">
            <a:avLst/>
          </a:prstGeom>
          <a:noFill/>
        </p:spPr>
        <p:txBody>
          <a:bodyPr wrap="square" lIns="0" tIns="0" rIns="0" bIns="0" rtlCol="0" anchor="ctr" anchorCtr="0">
            <a:normAutofit/>
          </a:bodyPr>
          <a:p>
            <a:pPr algn="ctr"/>
            <a:r>
              <a:rPr lang="en-US" altLang="zh-CN" b="1" dirty="0">
                <a:solidFill>
                  <a:srgbClr val="FFC000"/>
                </a:solidFill>
                <a:latin typeface="微软雅黑" panose="020B0503020204020204" charset="-122"/>
                <a:ea typeface="微软雅黑" panose="020B0503020204020204" charset="-122"/>
                <a:cs typeface="+mn-ea"/>
                <a:sym typeface="+mn-lt"/>
              </a:rPr>
              <a:t>03</a:t>
            </a:r>
            <a:endParaRPr lang="en-US" altLang="zh-CN" b="1" dirty="0">
              <a:solidFill>
                <a:srgbClr val="FFC000"/>
              </a:solidFill>
              <a:latin typeface="微软雅黑" panose="020B0503020204020204" charset="-122"/>
              <a:ea typeface="微软雅黑" panose="020B0503020204020204" charset="-122"/>
              <a:cs typeface="+mn-ea"/>
              <a:sym typeface="+mn-lt"/>
            </a:endParaRPr>
          </a:p>
        </p:txBody>
      </p:sp>
      <p:sp>
        <p:nvSpPr>
          <p:cNvPr id="39" name="文本框 21"/>
          <p:cNvSpPr>
            <a:spLocks noChangeArrowheads="1"/>
          </p:cNvSpPr>
          <p:nvPr/>
        </p:nvSpPr>
        <p:spPr bwMode="auto">
          <a:xfrm>
            <a:off x="6596043" y="3152775"/>
            <a:ext cx="36372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啦啦操</a:t>
            </a:r>
            <a:r>
              <a:rPr lang="zh-CN" altLang="en-US" b="1" kern="0" spc="100" dirty="0">
                <a:solidFill>
                  <a:srgbClr val="295DAB"/>
                </a:solidFill>
                <a:uFillTx/>
                <a:latin typeface="微软雅黑" panose="020B0503020204020204" charset="-122"/>
                <a:ea typeface="微软雅黑" panose="020B0503020204020204" charset="-122"/>
                <a:cs typeface="+mn-ea"/>
                <a:sym typeface="+mn-lt"/>
              </a:rPr>
              <a:t>基本技术教学理论与方法</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sp>
        <p:nvSpPr>
          <p:cNvPr id="40" name="文本框 21"/>
          <p:cNvSpPr>
            <a:spLocks noChangeArrowheads="1"/>
          </p:cNvSpPr>
          <p:nvPr/>
        </p:nvSpPr>
        <p:spPr bwMode="auto">
          <a:xfrm>
            <a:off x="6595745" y="3941445"/>
            <a:ext cx="370840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just" defTabSz="1218565">
              <a:defRPr/>
            </a:pPr>
            <a:r>
              <a:rPr lang="zh-CN" altLang="en-US"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全国啦啦操比赛的规定动作及其评分办法</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grpSp>
        <p:nvGrpSpPr>
          <p:cNvPr id="47" name="组合 46"/>
          <p:cNvGrpSpPr/>
          <p:nvPr/>
        </p:nvGrpSpPr>
        <p:grpSpPr>
          <a:xfrm flipH="1">
            <a:off x="5937712" y="5157109"/>
            <a:ext cx="3700688" cy="517027"/>
            <a:chOff x="1327946" y="3699322"/>
            <a:chExt cx="3761755" cy="517027"/>
          </a:xfrm>
          <a:solidFill>
            <a:srgbClr val="295DAB"/>
          </a:solidFill>
        </p:grpSpPr>
        <p:sp>
          <p:nvSpPr>
            <p:cNvPr id="48" name="椭圆 47"/>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49" name="直接连接符 48"/>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50" name="椭圆 49"/>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51" name="MH_Number_1"/>
          <p:cNvSpPr txBox="1"/>
          <p:nvPr>
            <p:custDataLst>
              <p:tags r:id="rId5"/>
            </p:custDataLst>
          </p:nvPr>
        </p:nvSpPr>
        <p:spPr>
          <a:xfrm>
            <a:off x="5941078" y="5188025"/>
            <a:ext cx="517081" cy="455648"/>
          </a:xfrm>
          <a:prstGeom prst="rect">
            <a:avLst/>
          </a:prstGeom>
          <a:noFill/>
        </p:spPr>
        <p:txBody>
          <a:bodyPr wrap="square" lIns="0" tIns="0" rIns="0" bIns="0" rtlCol="0" anchor="ctr" anchorCtr="0">
            <a:normAutofit/>
          </a:bodyPr>
          <a:p>
            <a:pPr algn="ctr"/>
            <a:r>
              <a:rPr lang="en-US" b="1" dirty="0">
                <a:solidFill>
                  <a:srgbClr val="FFC000"/>
                </a:solidFill>
                <a:latin typeface="微软雅黑" panose="020B0503020204020204" charset="-122"/>
                <a:ea typeface="微软雅黑" panose="020B0503020204020204" charset="-122"/>
                <a:cs typeface="+mn-ea"/>
                <a:sym typeface="+mn-lt"/>
              </a:rPr>
              <a:t>04</a:t>
            </a:r>
            <a:endParaRPr lang="en-US" b="1" dirty="0">
              <a:solidFill>
                <a:srgbClr val="FFC000"/>
              </a:solidFill>
              <a:latin typeface="微软雅黑" panose="020B0503020204020204" charset="-122"/>
              <a:ea typeface="微软雅黑" panose="020B0503020204020204" charset="-122"/>
              <a:cs typeface="+mn-ea"/>
              <a:sym typeface="+mn-lt"/>
            </a:endParaRPr>
          </a:p>
        </p:txBody>
      </p:sp>
      <p:sp>
        <p:nvSpPr>
          <p:cNvPr id="52" name="文本框 21"/>
          <p:cNvSpPr>
            <a:spLocks noChangeArrowheads="1"/>
          </p:cNvSpPr>
          <p:nvPr/>
        </p:nvSpPr>
        <p:spPr bwMode="auto">
          <a:xfrm>
            <a:off x="6607473" y="5100955"/>
            <a:ext cx="27228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啦啦操运动</a:t>
            </a:r>
            <a:r>
              <a:rPr lang="zh-CN" altLang="en-US" b="1" kern="0" spc="100" dirty="0">
                <a:solidFill>
                  <a:srgbClr val="295DAB"/>
                </a:solidFill>
                <a:uFillTx/>
                <a:latin typeface="微软雅黑" panose="020B0503020204020204" charset="-122"/>
                <a:ea typeface="微软雅黑" panose="020B0503020204020204" charset="-122"/>
                <a:cs typeface="+mn-ea"/>
                <a:sym typeface="+mn-lt"/>
              </a:rPr>
              <a:t>损伤及预防</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0-#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additive="base">
                                        <p:cTn id="24" dur="500" fill="hold"/>
                                        <p:tgtEl>
                                          <p:spTgt spid="39"/>
                                        </p:tgtEl>
                                        <p:attrNameLst>
                                          <p:attrName>ppt_x</p:attrName>
                                        </p:attrNameLst>
                                      </p:cBhvr>
                                      <p:tavLst>
                                        <p:tav tm="0">
                                          <p:val>
                                            <p:strVal val="0-#ppt_w/2"/>
                                          </p:val>
                                        </p:tav>
                                        <p:tav tm="100000">
                                          <p:val>
                                            <p:strVal val="#ppt_x"/>
                                          </p:val>
                                        </p:tav>
                                      </p:tavLst>
                                    </p:anim>
                                    <p:anim calcmode="lin" valueType="num">
                                      <p:cBhvr additive="base">
                                        <p:cTn id="25" dur="500" fill="hold"/>
                                        <p:tgtEl>
                                          <p:spTgt spid="39"/>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8"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500" fill="hold"/>
                                        <p:tgtEl>
                                          <p:spTgt spid="40"/>
                                        </p:tgtEl>
                                        <p:attrNameLst>
                                          <p:attrName>ppt_x</p:attrName>
                                        </p:attrNameLst>
                                      </p:cBhvr>
                                      <p:tavLst>
                                        <p:tav tm="0">
                                          <p:val>
                                            <p:strVal val="0-#ppt_w/2"/>
                                          </p:val>
                                        </p:tav>
                                        <p:tav tm="100000">
                                          <p:val>
                                            <p:strVal val="#ppt_x"/>
                                          </p:val>
                                        </p:tav>
                                      </p:tavLst>
                                    </p:anim>
                                    <p:anim calcmode="lin" valueType="num">
                                      <p:cBhvr additive="base">
                                        <p:cTn id="30" dur="500" fill="hold"/>
                                        <p:tgtEl>
                                          <p:spTgt spid="40"/>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51"/>
                                        </p:tgtEl>
                                        <p:attrNameLst>
                                          <p:attrName>style.visibility</p:attrName>
                                        </p:attrNameLst>
                                      </p:cBhvr>
                                      <p:to>
                                        <p:strVal val="visible"/>
                                      </p:to>
                                    </p:set>
                                    <p:animEffect transition="in" filter="fade">
                                      <p:cBhvr>
                                        <p:cTn id="34" dur="500"/>
                                        <p:tgtEl>
                                          <p:spTgt spid="51"/>
                                        </p:tgtEl>
                                      </p:cBhvr>
                                    </p:animEffect>
                                  </p:childTnLst>
                                </p:cTn>
                              </p:par>
                            </p:childTnLst>
                          </p:cTn>
                        </p:par>
                        <p:par>
                          <p:cTn id="35" fill="hold">
                            <p:stCondLst>
                              <p:cond delay="3500"/>
                            </p:stCondLst>
                            <p:childTnLst>
                              <p:par>
                                <p:cTn id="36" presetID="2" presetClass="entr" presetSubtype="8" fill="hold" grpId="0" nodeType="afterEffect">
                                  <p:stCondLst>
                                    <p:cond delay="0"/>
                                  </p:stCondLst>
                                  <p:childTnLst>
                                    <p:set>
                                      <p:cBhvr>
                                        <p:cTn id="37" dur="1" fill="hold">
                                          <p:stCondLst>
                                            <p:cond delay="0"/>
                                          </p:stCondLst>
                                        </p:cTn>
                                        <p:tgtEl>
                                          <p:spTgt spid="52"/>
                                        </p:tgtEl>
                                        <p:attrNameLst>
                                          <p:attrName>style.visibility</p:attrName>
                                        </p:attrNameLst>
                                      </p:cBhvr>
                                      <p:to>
                                        <p:strVal val="visible"/>
                                      </p:to>
                                    </p:set>
                                    <p:anim calcmode="lin" valueType="num">
                                      <p:cBhvr additive="base">
                                        <p:cTn id="38" dur="500" fill="hold"/>
                                        <p:tgtEl>
                                          <p:spTgt spid="52"/>
                                        </p:tgtEl>
                                        <p:attrNameLst>
                                          <p:attrName>ppt_x</p:attrName>
                                        </p:attrNameLst>
                                      </p:cBhvr>
                                      <p:tavLst>
                                        <p:tav tm="0">
                                          <p:val>
                                            <p:strVal val="0-#ppt_w/2"/>
                                          </p:val>
                                        </p:tav>
                                        <p:tav tm="100000">
                                          <p:val>
                                            <p:strVal val="#ppt_x"/>
                                          </p:val>
                                        </p:tav>
                                      </p:tavLst>
                                    </p:anim>
                                    <p:anim calcmode="lin" valueType="num">
                                      <p:cBhvr additive="base">
                                        <p:cTn id="39"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5" grpId="0"/>
      <p:bldP spid="37" grpId="0"/>
      <p:bldP spid="39" grpId="0"/>
      <p:bldP spid="40" grpId="0"/>
      <p:bldP spid="51" grpId="0"/>
      <p:bldP spid="5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第一节 啦啦操运动概述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801370" y="2414905"/>
            <a:ext cx="6400800" cy="2676525"/>
          </a:xfrm>
          <a:prstGeom prst="rect">
            <a:avLst/>
          </a:prstGeom>
          <a:noFill/>
          <a:ln w="9525">
            <a:noFill/>
          </a:ln>
        </p:spPr>
        <p:txBody>
          <a:bodyPr wrap="square" anchor="t">
            <a:spAutoFit/>
          </a:bodyPr>
          <a:p>
            <a:pPr marL="285750" indent="-285750">
              <a:lnSpc>
                <a:spcPct val="150000"/>
              </a:lnSpc>
              <a:spcBef>
                <a:spcPts val="500"/>
              </a:spcBef>
              <a:buFont typeface="Wingdings" panose="05000000000000000000" pitchFamily="2" charset="2"/>
              <a:buChar char="n"/>
            </a:pPr>
            <a:r>
              <a:rPr lang="zh-CN" altLang="en-US" sz="1600" dirty="0">
                <a:solidFill>
                  <a:srgbClr val="545454"/>
                </a:solidFill>
                <a:latin typeface="微软雅黑" panose="020B0503020204020204" charset="-122"/>
                <a:ea typeface="微软雅黑" panose="020B0503020204020204" charset="-122"/>
                <a:sym typeface="微软雅黑" panose="020B0503020204020204" charset="-122"/>
              </a:rPr>
              <a:t>啦啦操运动1877 年起源于美国，遍布美国的NBA、橄榄球、棒球、游泳等比赛现场，至今有100 多年历史。最初为美式足球呐喊助威的活动，发展到现在成为世界范围内的一项新兴体育运动，受到全世界人民的喜爱。2002 年引入我国，受到我国大中小学青少年前所未有的追捧。2009 年，国家体育总局正式批准开展全国啦啦操联赛官方赛事。于是，它在教育部大中小学生体育协会的倾力支持下迅速发展。</a:t>
            </a:r>
            <a:endParaRPr lang="zh-CN" altLang="en-US" sz="1600" dirty="0">
              <a:solidFill>
                <a:srgbClr val="545454"/>
              </a:solidFill>
              <a:latin typeface="微软雅黑" panose="020B0503020204020204" charset="-122"/>
              <a:ea typeface="微软雅黑" panose="020B0503020204020204" charset="-122"/>
              <a:sym typeface="微软雅黑" panose="020B0503020204020204" charset="-122"/>
            </a:endParaRPr>
          </a:p>
        </p:txBody>
      </p:sp>
      <p:sp>
        <p:nvSpPr>
          <p:cNvPr id="4" name="文本框 3"/>
          <p:cNvSpPr txBox="1"/>
          <p:nvPr/>
        </p:nvSpPr>
        <p:spPr>
          <a:xfrm>
            <a:off x="4403090" y="1083310"/>
            <a:ext cx="338645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一、啦啦操的起源</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2" name="图片 1"/>
          <p:cNvPicPr>
            <a:picLocks noChangeAspect="1"/>
          </p:cNvPicPr>
          <p:nvPr/>
        </p:nvPicPr>
        <p:blipFill>
          <a:blip r:embed="rId2"/>
          <a:stretch>
            <a:fillRect/>
          </a:stretch>
        </p:blipFill>
        <p:spPr>
          <a:xfrm>
            <a:off x="7391400" y="2238375"/>
            <a:ext cx="4059555" cy="34988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ppt_y</p:attrName>
                                        </p:attrNameLst>
                                      </p:cBhvr>
                                      <p:tavLst>
                                        <p:tav tm="0">
                                          <p:val>
                                            <p:strVal val="#ppt_y-#ppt_h*1.125000"/>
                                          </p:val>
                                        </p:tav>
                                        <p:tav tm="100000">
                                          <p:val>
                                            <p:strVal val="#ppt_y"/>
                                          </p:val>
                                        </p:tav>
                                      </p:tavLst>
                                    </p:anim>
                                    <p:animEffect transition="in" filter="wipe(down)">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663829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第一节 啦啦操运动概述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4403090" y="1083310"/>
            <a:ext cx="338645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二、啦啦操项目特点</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grpSp>
        <p:nvGrpSpPr>
          <p:cNvPr id="3" name="组合 2"/>
          <p:cNvGrpSpPr/>
          <p:nvPr/>
        </p:nvGrpSpPr>
        <p:grpSpPr>
          <a:xfrm>
            <a:off x="5501005" y="2185035"/>
            <a:ext cx="5833110" cy="3458845"/>
            <a:chOff x="927" y="3131"/>
            <a:chExt cx="11340" cy="5447"/>
          </a:xfrm>
        </p:grpSpPr>
        <p:sp>
          <p:nvSpPr>
            <p:cNvPr id="6147" name="矩形 13"/>
            <p:cNvSpPr/>
            <p:nvPr/>
          </p:nvSpPr>
          <p:spPr>
            <a:xfrm>
              <a:off x="944" y="3837"/>
              <a:ext cx="11309" cy="4741"/>
            </a:xfrm>
            <a:prstGeom prst="rect">
              <a:avLst/>
            </a:prstGeom>
            <a:solidFill>
              <a:schemeClr val="bg1"/>
            </a:solidFill>
            <a:ln w="12700" cap="flat" cmpd="sng">
              <a:solidFill>
                <a:schemeClr val="accent2"/>
              </a:solidFill>
              <a:prstDash val="solid"/>
              <a:bevel/>
              <a:headEnd type="none" w="med" len="med"/>
              <a:tailEnd type="none" w="med" len="med"/>
            </a:ln>
          </p:spPr>
          <p:txBody>
            <a:bodyPr anchor="ctr"/>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6149" name="任意多边形 20"/>
            <p:cNvSpPr/>
            <p:nvPr/>
          </p:nvSpPr>
          <p:spPr>
            <a:xfrm>
              <a:off x="927" y="3131"/>
              <a:ext cx="11340" cy="1160"/>
            </a:xfrm>
            <a:custGeom>
              <a:avLst/>
              <a:gdLst>
                <a:gd name="txL" fmla="*/ 0 w 7200000"/>
                <a:gd name="txT" fmla="*/ 0 h 735989"/>
                <a:gd name="txR" fmla="*/ 7200000 w 7200000"/>
                <a:gd name="txB" fmla="*/ 735989 h 735989"/>
              </a:gdLst>
              <a:ahLst/>
              <a:cxnLst>
                <a:cxn ang="0">
                  <a:pos x="0" y="0"/>
                </a:cxn>
                <a:cxn ang="0">
                  <a:pos x="7213502" y="0"/>
                </a:cxn>
                <a:cxn ang="0">
                  <a:pos x="7213502" y="560386"/>
                </a:cxn>
                <a:cxn ang="0">
                  <a:pos x="6891457" y="560386"/>
                </a:cxn>
                <a:cxn ang="0">
                  <a:pos x="6738254" y="745210"/>
                </a:cxn>
                <a:cxn ang="0">
                  <a:pos x="6738254" y="560386"/>
                </a:cxn>
                <a:cxn ang="0">
                  <a:pos x="0" y="560386"/>
                </a:cxn>
              </a:cxnLst>
              <a:rect l="txL" t="txT" r="txR" b="txB"/>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chemeClr val="accent2">
                <a:lumMod val="20000"/>
                <a:lumOff val="80000"/>
              </a:schemeClr>
            </a:solidFill>
            <a:ln w="12700">
              <a:noFill/>
            </a:ln>
          </p:spPr>
          <p:txBody>
            <a:bodyPr/>
            <a:p>
              <a:endParaRPr lang="zh-CN" altLang="en-US"/>
            </a:p>
          </p:txBody>
        </p:sp>
        <p:sp>
          <p:nvSpPr>
            <p:cNvPr id="9225" name="矩形 21"/>
            <p:cNvSpPr/>
            <p:nvPr/>
          </p:nvSpPr>
          <p:spPr>
            <a:xfrm>
              <a:off x="1297" y="3229"/>
              <a:ext cx="10726" cy="608"/>
            </a:xfrm>
            <a:prstGeom prst="rect">
              <a:avLst/>
            </a:prstGeom>
            <a:noFill/>
            <a:ln w="9525">
              <a:noFill/>
            </a:ln>
          </p:spPr>
          <p:txBody>
            <a:bodyPr wrap="square">
              <a:spAutoFit/>
            </a:bodyPr>
            <a:p>
              <a:pPr indent="0">
                <a:lnSpc>
                  <a:spcPct val="120000"/>
                </a:lnSpc>
                <a:spcBef>
                  <a:spcPts val="600"/>
                </a:spcBef>
                <a:spcAft>
                  <a:spcPts val="600"/>
                </a:spcAft>
                <a:buFont typeface="Wingdings" panose="05000000000000000000" pitchFamily="2" charset="2"/>
                <a:buNone/>
              </a:pPr>
              <a:r>
                <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rPr>
                <a:t>（一）组织的团结协作性</a:t>
              </a:r>
              <a:endPar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endParaRPr>
            </a:p>
          </p:txBody>
        </p:sp>
        <p:sp>
          <p:nvSpPr>
            <p:cNvPr id="6153" name="矩形 10"/>
            <p:cNvSpPr/>
            <p:nvPr/>
          </p:nvSpPr>
          <p:spPr>
            <a:xfrm>
              <a:off x="1361" y="4206"/>
              <a:ext cx="10518" cy="3939"/>
            </a:xfrm>
            <a:prstGeom prst="rect">
              <a:avLst/>
            </a:prstGeom>
            <a:noFill/>
            <a:ln w="9525">
              <a:noFill/>
            </a:ln>
          </p:spPr>
          <p:txBody>
            <a:bodyPr wrap="square" anchor="ctr" anchorCtr="0">
              <a:spAutoFit/>
            </a:bodyPr>
            <a:p>
              <a:pPr marL="360045" indent="-285750" algn="just" fontAlgn="auto">
                <a:lnSpc>
                  <a:spcPct val="140000"/>
                </a:lnSpc>
                <a:spcBef>
                  <a:spcPts val="1000"/>
                </a:spcBef>
                <a:buFont typeface="Wingdings" panose="05000000000000000000" charset="0"/>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啦啦操是以集体形式展开活动的。团队协作性是啦啦操运动区别于其他运动项目最显著的特征，是啦啦操的核心理念。啦啦操主要通过口号、各种动作的配合、各类难度的展现、不同队形的转换与运动员之间相互协调配合来共同完成团队目标，营造相互信任的组织氛围，激励运动员高昂的斗志，提高团队整体的凝聚力。</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grpSp>
      <p:pic>
        <p:nvPicPr>
          <p:cNvPr id="8" name="图片 7"/>
          <p:cNvPicPr>
            <a:picLocks noChangeAspect="1"/>
          </p:cNvPicPr>
          <p:nvPr/>
        </p:nvPicPr>
        <p:blipFill>
          <a:blip r:embed="rId2"/>
          <a:stretch>
            <a:fillRect/>
          </a:stretch>
        </p:blipFill>
        <p:spPr>
          <a:xfrm>
            <a:off x="801370" y="2185035"/>
            <a:ext cx="4237990" cy="35534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strips(downLef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663829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第一节 啦啦操运动概述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grpSp>
        <p:nvGrpSpPr>
          <p:cNvPr id="12" name="组合 11"/>
          <p:cNvGrpSpPr/>
          <p:nvPr/>
        </p:nvGrpSpPr>
        <p:grpSpPr>
          <a:xfrm>
            <a:off x="874395" y="2035175"/>
            <a:ext cx="5832000" cy="3459600"/>
            <a:chOff x="1326" y="2812"/>
            <a:chExt cx="10701" cy="3788"/>
          </a:xfrm>
        </p:grpSpPr>
        <p:sp>
          <p:nvSpPr>
            <p:cNvPr id="11" name="矩形 13"/>
            <p:cNvSpPr/>
            <p:nvPr/>
          </p:nvSpPr>
          <p:spPr>
            <a:xfrm>
              <a:off x="1364" y="3483"/>
              <a:ext cx="10623" cy="3117"/>
            </a:xfrm>
            <a:prstGeom prst="rect">
              <a:avLst/>
            </a:prstGeom>
            <a:noFill/>
            <a:ln w="12700" cap="flat" cmpd="sng">
              <a:solidFill>
                <a:schemeClr val="accent2"/>
              </a:solidFill>
              <a:prstDash val="solid"/>
              <a:bevel/>
              <a:headEnd type="none" w="med" len="med"/>
              <a:tailEnd type="none" w="med" len="med"/>
            </a:ln>
            <a:extLst>
              <a:ext uri="{909E8E84-426E-40DD-AFC4-6F175D3DCCD1}">
                <a14:hiddenFill xmlns:a14="http://schemas.microsoft.com/office/drawing/2010/main">
                  <a:solidFill>
                    <a:schemeClr val="bg1"/>
                  </a:solidFill>
                </a14:hiddenFill>
              </a:ext>
            </a:extLst>
          </p:spPr>
          <p:txBody>
            <a:bodyPr anchor="ctr"/>
            <a:p>
              <a:pPr algn="ctr"/>
              <a:endParaRPr lang="zh-CN" altLang="zh-CN" dirty="0">
                <a:solidFill>
                  <a:srgbClr val="FFFFFF"/>
                </a:solidFill>
                <a:latin typeface="宋体" panose="02010600030101010101" pitchFamily="2" charset="-122"/>
                <a:sym typeface="宋体" panose="02010600030101010101" pitchFamily="2" charset="-122"/>
              </a:endParaRPr>
            </a:p>
          </p:txBody>
        </p:sp>
        <p:grpSp>
          <p:nvGrpSpPr>
            <p:cNvPr id="3" name="组合 2"/>
            <p:cNvGrpSpPr/>
            <p:nvPr/>
          </p:nvGrpSpPr>
          <p:grpSpPr>
            <a:xfrm>
              <a:off x="1326" y="2812"/>
              <a:ext cx="10701" cy="3089"/>
              <a:chOff x="970" y="3070"/>
              <a:chExt cx="10888" cy="3089"/>
            </a:xfrm>
          </p:grpSpPr>
          <p:sp>
            <p:nvSpPr>
              <p:cNvPr id="6149" name="任意多边形 20"/>
              <p:cNvSpPr/>
              <p:nvPr/>
            </p:nvSpPr>
            <p:spPr>
              <a:xfrm>
                <a:off x="970" y="3070"/>
                <a:ext cx="10888" cy="931"/>
              </a:xfrm>
              <a:custGeom>
                <a:avLst/>
                <a:gdLst>
                  <a:gd name="txL" fmla="*/ 0 w 7200000"/>
                  <a:gd name="txT" fmla="*/ 0 h 735989"/>
                  <a:gd name="txR" fmla="*/ 7200000 w 7200000"/>
                  <a:gd name="txB" fmla="*/ 735989 h 735989"/>
                </a:gdLst>
                <a:ahLst/>
                <a:cxnLst>
                  <a:cxn ang="0">
                    <a:pos x="0" y="0"/>
                  </a:cxn>
                  <a:cxn ang="0">
                    <a:pos x="7213502" y="0"/>
                  </a:cxn>
                  <a:cxn ang="0">
                    <a:pos x="7213502" y="560386"/>
                  </a:cxn>
                  <a:cxn ang="0">
                    <a:pos x="6891457" y="560386"/>
                  </a:cxn>
                  <a:cxn ang="0">
                    <a:pos x="6738254" y="745210"/>
                  </a:cxn>
                  <a:cxn ang="0">
                    <a:pos x="6738254" y="560386"/>
                  </a:cxn>
                  <a:cxn ang="0">
                    <a:pos x="0" y="560386"/>
                  </a:cxn>
                </a:cxnLst>
                <a:rect l="txL" t="txT" r="txR" b="txB"/>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chemeClr val="accent2">
                  <a:lumMod val="20000"/>
                  <a:lumOff val="80000"/>
                </a:schemeClr>
              </a:solidFill>
              <a:ln w="12700">
                <a:noFill/>
              </a:ln>
            </p:spPr>
            <p:txBody>
              <a:bodyPr/>
              <a:p>
                <a:endParaRPr lang="zh-CN" altLang="en-US"/>
              </a:p>
            </p:txBody>
          </p:sp>
          <p:sp>
            <p:nvSpPr>
              <p:cNvPr id="9225" name="矩形 21"/>
              <p:cNvSpPr/>
              <p:nvPr/>
            </p:nvSpPr>
            <p:spPr>
              <a:xfrm>
                <a:off x="1297" y="3229"/>
                <a:ext cx="7671" cy="423"/>
              </a:xfrm>
              <a:prstGeom prst="rect">
                <a:avLst/>
              </a:prstGeom>
              <a:noFill/>
              <a:ln w="9525">
                <a:noFill/>
              </a:ln>
            </p:spPr>
            <p:txBody>
              <a:bodyPr wrap="square">
                <a:spAutoFit/>
              </a:bodyPr>
              <a:p>
                <a:pPr indent="0">
                  <a:lnSpc>
                    <a:spcPct val="120000"/>
                  </a:lnSpc>
                  <a:spcBef>
                    <a:spcPts val="600"/>
                  </a:spcBef>
                  <a:spcAft>
                    <a:spcPts val="600"/>
                  </a:spcAft>
                  <a:buFont typeface="Wingdings" panose="05000000000000000000" pitchFamily="2" charset="2"/>
                  <a:buNone/>
                </a:pPr>
                <a:r>
                  <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rPr>
                  <a:t>（二）形象的动感活力性</a:t>
                </a:r>
                <a:endPar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endParaRPr>
              </a:p>
            </p:txBody>
          </p:sp>
          <p:sp>
            <p:nvSpPr>
              <p:cNvPr id="6153" name="矩形 10"/>
              <p:cNvSpPr/>
              <p:nvPr/>
            </p:nvSpPr>
            <p:spPr>
              <a:xfrm>
                <a:off x="1363" y="4174"/>
                <a:ext cx="10102" cy="1985"/>
              </a:xfrm>
              <a:prstGeom prst="rect">
                <a:avLst/>
              </a:prstGeom>
              <a:noFill/>
              <a:ln w="9525">
                <a:noFill/>
              </a:ln>
            </p:spPr>
            <p:txBody>
              <a:bodyPr wrap="square">
                <a:spAutoFit/>
              </a:bodyPr>
              <a:p>
                <a:pPr marL="284480" indent="-285750" algn="just" fontAlgn="auto">
                  <a:lnSpc>
                    <a:spcPct val="140000"/>
                  </a:lnSpc>
                  <a:spcBef>
                    <a:spcPts val="1000"/>
                  </a:spcBef>
                  <a:buFont typeface="Wingdings" panose="05000000000000000000" charset="0"/>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啦啦操充分体现着一种朝气蓬勃、健康向上的精神，因此，啦啦操队员必须拥有一个青春的形象、健康的体魄和健美的体形。男运动员要有明显的肌肉线条，体形匀称或成“倒三角”；女运动员要有明快</a:t>
                </a:r>
                <a:r>
                  <a:rPr lang="zh-CN" altLang="en-US" sz="1600" spc="50" dirty="0">
                    <a:solidFill>
                      <a:srgbClr val="545454"/>
                    </a:solidFill>
                    <a:uFillTx/>
                    <a:latin typeface="微软雅黑" panose="020B0503020204020204" charset="-122"/>
                    <a:ea typeface="微软雅黑" panose="020B0503020204020204" charset="-122"/>
                    <a:sym typeface="微软雅黑" panose="020B0503020204020204" charset="-122"/>
                  </a:rPr>
                  <a:t>的肌肉线条美，上下肢比例匀称，皮肤色泽光亮健康</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grpSp>
      </p:grpSp>
      <p:pic>
        <p:nvPicPr>
          <p:cNvPr id="4" name="图片 3"/>
          <p:cNvPicPr>
            <a:picLocks noChangeAspect="1"/>
          </p:cNvPicPr>
          <p:nvPr/>
        </p:nvPicPr>
        <p:blipFill>
          <a:blip r:embed="rId2"/>
          <a:stretch>
            <a:fillRect/>
          </a:stretch>
        </p:blipFill>
        <p:spPr>
          <a:xfrm>
            <a:off x="6918960" y="1951355"/>
            <a:ext cx="4465955" cy="37445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000" fill="hold">
                                          <p:stCondLst>
                                            <p:cond delay="0"/>
                                          </p:stCondLst>
                                        </p:cTn>
                                        <p:tgtEl>
                                          <p:spTgt spid="12"/>
                                        </p:tgtEl>
                                        <p:attrNameLst>
                                          <p:attrName>style.visibility</p:attrName>
                                        </p:attrNameLst>
                                      </p:cBhvr>
                                      <p:to>
                                        <p:strVal val="visible"/>
                                      </p:to>
                                    </p:set>
                                    <p:animEffect transition="in" filter="strips(downRight)">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663829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第一节 啦啦操运动概述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5501005" y="2012315"/>
            <a:ext cx="5833110" cy="3458845"/>
            <a:chOff x="927" y="3131"/>
            <a:chExt cx="11340" cy="5447"/>
          </a:xfrm>
        </p:grpSpPr>
        <p:sp>
          <p:nvSpPr>
            <p:cNvPr id="6147" name="矩形 13"/>
            <p:cNvSpPr/>
            <p:nvPr/>
          </p:nvSpPr>
          <p:spPr>
            <a:xfrm>
              <a:off x="944" y="3837"/>
              <a:ext cx="11309" cy="4741"/>
            </a:xfrm>
            <a:prstGeom prst="rect">
              <a:avLst/>
            </a:prstGeom>
            <a:solidFill>
              <a:schemeClr val="bg1"/>
            </a:solidFill>
            <a:ln w="12700" cap="flat" cmpd="sng">
              <a:solidFill>
                <a:schemeClr val="accent2"/>
              </a:solidFill>
              <a:prstDash val="solid"/>
              <a:bevel/>
              <a:headEnd type="none" w="med" len="med"/>
              <a:tailEnd type="none" w="med" len="med"/>
            </a:ln>
          </p:spPr>
          <p:txBody>
            <a:bodyPr anchor="ctr"/>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6149" name="任意多边形 20"/>
            <p:cNvSpPr/>
            <p:nvPr/>
          </p:nvSpPr>
          <p:spPr>
            <a:xfrm>
              <a:off x="927" y="3131"/>
              <a:ext cx="11340" cy="1160"/>
            </a:xfrm>
            <a:custGeom>
              <a:avLst/>
              <a:gdLst>
                <a:gd name="txL" fmla="*/ 0 w 7200000"/>
                <a:gd name="txT" fmla="*/ 0 h 735989"/>
                <a:gd name="txR" fmla="*/ 7200000 w 7200000"/>
                <a:gd name="txB" fmla="*/ 735989 h 735989"/>
              </a:gdLst>
              <a:ahLst/>
              <a:cxnLst>
                <a:cxn ang="0">
                  <a:pos x="0" y="0"/>
                </a:cxn>
                <a:cxn ang="0">
                  <a:pos x="7213502" y="0"/>
                </a:cxn>
                <a:cxn ang="0">
                  <a:pos x="7213502" y="560386"/>
                </a:cxn>
                <a:cxn ang="0">
                  <a:pos x="6891457" y="560386"/>
                </a:cxn>
                <a:cxn ang="0">
                  <a:pos x="6738254" y="745210"/>
                </a:cxn>
                <a:cxn ang="0">
                  <a:pos x="6738254" y="560386"/>
                </a:cxn>
                <a:cxn ang="0">
                  <a:pos x="0" y="560386"/>
                </a:cxn>
              </a:cxnLst>
              <a:rect l="txL" t="txT" r="txR" b="txB"/>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chemeClr val="accent2">
                <a:lumMod val="20000"/>
                <a:lumOff val="80000"/>
              </a:schemeClr>
            </a:solidFill>
            <a:ln w="12700">
              <a:noFill/>
            </a:ln>
          </p:spPr>
          <p:txBody>
            <a:bodyPr/>
            <a:p>
              <a:endParaRPr lang="zh-CN" altLang="en-US"/>
            </a:p>
          </p:txBody>
        </p:sp>
        <p:sp>
          <p:nvSpPr>
            <p:cNvPr id="9225" name="矩形 21"/>
            <p:cNvSpPr/>
            <p:nvPr/>
          </p:nvSpPr>
          <p:spPr>
            <a:xfrm>
              <a:off x="1297" y="3229"/>
              <a:ext cx="10726" cy="608"/>
            </a:xfrm>
            <a:prstGeom prst="rect">
              <a:avLst/>
            </a:prstGeom>
            <a:noFill/>
            <a:ln w="9525">
              <a:noFill/>
            </a:ln>
          </p:spPr>
          <p:txBody>
            <a:bodyPr wrap="square">
              <a:spAutoFit/>
            </a:bodyPr>
            <a:p>
              <a:pPr indent="0">
                <a:lnSpc>
                  <a:spcPct val="120000"/>
                </a:lnSpc>
                <a:spcBef>
                  <a:spcPts val="600"/>
                </a:spcBef>
                <a:spcAft>
                  <a:spcPts val="600"/>
                </a:spcAft>
                <a:buFont typeface="Wingdings" panose="05000000000000000000" pitchFamily="2" charset="2"/>
                <a:buNone/>
              </a:pPr>
              <a:r>
                <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rPr>
                <a:t>（三）技术的风格突出性</a:t>
              </a:r>
              <a:endPar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endParaRPr>
            </a:p>
          </p:txBody>
        </p:sp>
        <p:sp>
          <p:nvSpPr>
            <p:cNvPr id="6153" name="矩形 10"/>
            <p:cNvSpPr/>
            <p:nvPr/>
          </p:nvSpPr>
          <p:spPr>
            <a:xfrm>
              <a:off x="1361" y="4208"/>
              <a:ext cx="10518" cy="3939"/>
            </a:xfrm>
            <a:prstGeom prst="rect">
              <a:avLst/>
            </a:prstGeom>
            <a:noFill/>
            <a:ln w="9525">
              <a:noFill/>
            </a:ln>
          </p:spPr>
          <p:txBody>
            <a:bodyPr wrap="square" anchor="ctr" anchorCtr="0">
              <a:spAutoFit/>
            </a:bodyPr>
            <a:p>
              <a:pPr marL="360045" indent="-285750" algn="just" fontAlgn="auto">
                <a:lnSpc>
                  <a:spcPct val="140000"/>
                </a:lnSpc>
                <a:spcBef>
                  <a:spcPts val="1000"/>
                </a:spcBef>
                <a:buFont typeface="Wingdings" panose="05000000000000000000" charset="0"/>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啦啦操的技术特点不同于健美操和舞蹈，它更加体现所有肢体类动作在过程中通过短暂加速和定位制动来实现啦啦操特有的力度感。适当的慢动作是允许的，但只作为过渡动作出现。要求运用各种啦啦操基本手位、步伐、跳跃并结合多种舞蹈元素、口号等，通过多种空间、方向与队形、节奏的变化展示出场地啦啦操的项目特征。</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grpSp>
      <p:pic>
        <p:nvPicPr>
          <p:cNvPr id="2" name="图片 1"/>
          <p:cNvPicPr>
            <a:picLocks noChangeAspect="1"/>
          </p:cNvPicPr>
          <p:nvPr/>
        </p:nvPicPr>
        <p:blipFill>
          <a:blip r:embed="rId2">
            <a:clrChange>
              <a:clrFrom>
                <a:srgbClr val="F6F6F6">
                  <a:alpha val="100000"/>
                </a:srgbClr>
              </a:clrFrom>
              <a:clrTo>
                <a:srgbClr val="F6F6F6">
                  <a:alpha val="100000"/>
                  <a:alpha val="0"/>
                </a:srgbClr>
              </a:clrTo>
            </a:clrChange>
          </a:blip>
          <a:stretch>
            <a:fillRect/>
          </a:stretch>
        </p:blipFill>
        <p:spPr>
          <a:xfrm>
            <a:off x="800735" y="1924050"/>
            <a:ext cx="4474210" cy="35471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strips(downLef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663829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第二节　啦啦操基本技术教学理论与方法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grpSp>
        <p:nvGrpSpPr>
          <p:cNvPr id="3" name="组合 2"/>
          <p:cNvGrpSpPr/>
          <p:nvPr/>
        </p:nvGrpSpPr>
        <p:grpSpPr>
          <a:xfrm rot="0">
            <a:off x="695960" y="981075"/>
            <a:ext cx="10800080" cy="2362436"/>
            <a:chOff x="969" y="3060"/>
            <a:chExt cx="10888" cy="2471"/>
          </a:xfrm>
        </p:grpSpPr>
        <p:sp>
          <p:nvSpPr>
            <p:cNvPr id="6149" name="任意多边形 20"/>
            <p:cNvSpPr/>
            <p:nvPr/>
          </p:nvSpPr>
          <p:spPr>
            <a:xfrm>
              <a:off x="969" y="3060"/>
              <a:ext cx="10888" cy="917"/>
            </a:xfrm>
            <a:custGeom>
              <a:avLst/>
              <a:gdLst>
                <a:gd name="txL" fmla="*/ 0 w 7200000"/>
                <a:gd name="txT" fmla="*/ 0 h 735989"/>
                <a:gd name="txR" fmla="*/ 7200000 w 7200000"/>
                <a:gd name="txB" fmla="*/ 735989 h 735989"/>
              </a:gdLst>
              <a:ahLst/>
              <a:cxnLst>
                <a:cxn ang="0">
                  <a:pos x="0" y="0"/>
                </a:cxn>
                <a:cxn ang="0">
                  <a:pos x="7213502" y="0"/>
                </a:cxn>
                <a:cxn ang="0">
                  <a:pos x="7213502" y="560386"/>
                </a:cxn>
                <a:cxn ang="0">
                  <a:pos x="6891457" y="560386"/>
                </a:cxn>
                <a:cxn ang="0">
                  <a:pos x="6738254" y="745210"/>
                </a:cxn>
                <a:cxn ang="0">
                  <a:pos x="6738254" y="560386"/>
                </a:cxn>
                <a:cxn ang="0">
                  <a:pos x="0" y="560386"/>
                </a:cxn>
              </a:cxnLst>
              <a:rect l="txL" t="txT" r="txR" b="txB"/>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chemeClr val="accent1">
                <a:lumMod val="20000"/>
                <a:lumOff val="80000"/>
              </a:schemeClr>
            </a:solidFill>
            <a:ln w="12700">
              <a:noFill/>
            </a:ln>
          </p:spPr>
          <p:txBody>
            <a:bodyPr/>
            <a:p>
              <a:endParaRPr lang="zh-CN" altLang="en-US"/>
            </a:p>
          </p:txBody>
        </p:sp>
        <p:sp>
          <p:nvSpPr>
            <p:cNvPr id="9225" name="矩形 21"/>
            <p:cNvSpPr/>
            <p:nvPr/>
          </p:nvSpPr>
          <p:spPr>
            <a:xfrm>
              <a:off x="1277" y="3181"/>
              <a:ext cx="7671" cy="482"/>
            </a:xfrm>
            <a:prstGeom prst="rect">
              <a:avLst/>
            </a:prstGeom>
            <a:noFill/>
            <a:ln w="9525">
              <a:noFill/>
            </a:ln>
          </p:spPr>
          <p:txBody>
            <a:bodyPr wrap="square">
              <a:spAutoFit/>
            </a:bodyPr>
            <a:p>
              <a:pPr indent="0">
                <a:lnSpc>
                  <a:spcPct val="120000"/>
                </a:lnSpc>
                <a:spcBef>
                  <a:spcPts val="600"/>
                </a:spcBef>
                <a:spcAft>
                  <a:spcPts val="600"/>
                </a:spcAft>
                <a:buFont typeface="Wingdings" panose="05000000000000000000" pitchFamily="2" charset="2"/>
                <a:buNone/>
              </a:pPr>
              <a:r>
                <a:rPr lang="zh-CN" altLang="en-US" sz="2000" b="1" spc="100" dirty="0">
                  <a:solidFill>
                    <a:srgbClr val="595959"/>
                  </a:solidFill>
                  <a:uFillTx/>
                  <a:latin typeface="微软雅黑" panose="020B0503020204020204" charset="-122"/>
                  <a:ea typeface="微软雅黑" panose="020B0503020204020204" charset="-122"/>
                  <a:sym typeface="微软雅黑" panose="020B0503020204020204" charset="-122"/>
                </a:rPr>
                <a:t>啦啦操32 个基本动作</a:t>
              </a:r>
              <a:endParaRPr lang="zh-CN" altLang="en-US" sz="2000" b="1" spc="100" dirty="0">
                <a:solidFill>
                  <a:srgbClr val="595959"/>
                </a:solidFill>
                <a:uFillTx/>
                <a:latin typeface="微软雅黑" panose="020B0503020204020204" charset="-122"/>
                <a:ea typeface="微软雅黑" panose="020B0503020204020204" charset="-122"/>
                <a:sym typeface="微软雅黑" panose="020B0503020204020204" charset="-122"/>
              </a:endParaRPr>
            </a:p>
          </p:txBody>
        </p:sp>
        <p:sp>
          <p:nvSpPr>
            <p:cNvPr id="6153" name="矩形 10"/>
            <p:cNvSpPr/>
            <p:nvPr/>
          </p:nvSpPr>
          <p:spPr>
            <a:xfrm>
              <a:off x="1296" y="3896"/>
              <a:ext cx="10318" cy="1635"/>
            </a:xfrm>
            <a:prstGeom prst="rect">
              <a:avLst/>
            </a:prstGeom>
            <a:noFill/>
            <a:ln w="9525">
              <a:noFill/>
            </a:ln>
          </p:spPr>
          <p:txBody>
            <a:bodyPr wrap="square">
              <a:spAutoFit/>
            </a:bodyPr>
            <a:p>
              <a:pPr marL="284480" indent="-285750" algn="just" fontAlgn="auto">
                <a:lnSpc>
                  <a:spcPct val="130000"/>
                </a:lnSpc>
                <a:spcBef>
                  <a:spcPts val="500"/>
                </a:spcBef>
                <a:buFont typeface="Wingdings" panose="05000000000000000000" charset="0"/>
                <a:buChar char="n"/>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图1 动作：上M。</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两脚开立与肩同宽，两手中指尖放在肩的顶部，大臂成水平状态。</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4480" indent="-285750" algn="just" fontAlgn="auto">
                <a:lnSpc>
                  <a:spcPct val="130000"/>
                </a:lnSpc>
                <a:spcBef>
                  <a:spcPts val="500"/>
                </a:spcBef>
                <a:buFont typeface="Wingdings" panose="05000000000000000000" charset="0"/>
                <a:buChar char="n"/>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图2 动作：下M。</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两脚并拢成立正姿势，两手半握拳放于腰间，抬头挺胸，目视前方。</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4480" indent="-285750" algn="just" fontAlgn="auto">
                <a:lnSpc>
                  <a:spcPct val="130000"/>
                </a:lnSpc>
                <a:spcBef>
                  <a:spcPts val="500"/>
                </a:spcBef>
                <a:buFont typeface="Wingdings" panose="05000000000000000000" charset="0"/>
                <a:buChar char="n"/>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图3 动作：W。</a:t>
              </a: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两脚并拢成站立姿势，两手半握拳上举到与头齐平，大臂呈水平状态，大小臂夹角为直角。</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4480" indent="-285750" algn="just" fontAlgn="auto">
                <a:lnSpc>
                  <a:spcPct val="130000"/>
                </a:lnSpc>
                <a:spcBef>
                  <a:spcPts val="500"/>
                </a:spcBef>
                <a:buFont typeface="Wingdings" panose="05000000000000000000" charset="0"/>
                <a:buChar char="n"/>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图4 动作：高V。</a:t>
              </a: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两脚并拢成立正姿势，两手臂分别同侧斜向上45°伸直，半握拳，抬头挺胸，目视前方。</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gr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2289810" y="3537585"/>
            <a:ext cx="7381875" cy="28479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663829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第二节　啦啦操基本技术教学理论与方法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6153" name="矩形 10"/>
          <p:cNvSpPr/>
          <p:nvPr/>
        </p:nvSpPr>
        <p:spPr>
          <a:xfrm>
            <a:off x="1051560" y="1047115"/>
            <a:ext cx="10260000" cy="1883410"/>
          </a:xfrm>
          <a:prstGeom prst="rect">
            <a:avLst/>
          </a:prstGeom>
          <a:noFill/>
          <a:ln w="9525">
            <a:noFill/>
          </a:ln>
        </p:spPr>
        <p:txBody>
          <a:bodyPr wrap="square">
            <a:spAutoFit/>
          </a:bodyPr>
          <a:p>
            <a:pPr marL="284480" indent="-285750" algn="just" fontAlgn="auto">
              <a:lnSpc>
                <a:spcPct val="130000"/>
              </a:lnSpc>
              <a:spcBef>
                <a:spcPts val="500"/>
              </a:spcBef>
              <a:buFont typeface="Wingdings" panose="05000000000000000000" charset="0"/>
              <a:buChar char="n"/>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图5 动作：倒V。</a:t>
            </a: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两脚并拢成立正姿势，两手臂分别同侧斜向下45°伸直，半握拳，抬头挺胸，目视前方。</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4480" indent="-285750" algn="just" fontAlgn="auto">
              <a:lnSpc>
                <a:spcPct val="130000"/>
              </a:lnSpc>
              <a:spcBef>
                <a:spcPts val="500"/>
              </a:spcBef>
              <a:buFont typeface="Wingdings" panose="05000000000000000000" charset="0"/>
              <a:buChar char="n"/>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图6 动作：T。</a:t>
            </a: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两脚并拢成立正姿势，两手臂侧平举成一条直线，手臂与躯干成T 形，抬头挺胸，目视前方。</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4480" indent="-285750" algn="just" fontAlgn="auto">
              <a:lnSpc>
                <a:spcPct val="130000"/>
              </a:lnSpc>
              <a:spcBef>
                <a:spcPts val="500"/>
              </a:spcBef>
              <a:buFont typeface="Wingdings" panose="05000000000000000000" charset="0"/>
              <a:buChar char="n"/>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图7 动作：斜线。</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两脚并拢成立正姿势，一只手臂同侧斜向上45°伸直，另一只手臂同侧斜向下45°伸直，两手臂呈一条直线，半握拳，手臂与躯干呈斜线，抬头挺胸，目视前方。</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4480" indent="-285750" algn="just" fontAlgn="auto">
              <a:lnSpc>
                <a:spcPct val="130000"/>
              </a:lnSpc>
              <a:spcBef>
                <a:spcPts val="500"/>
              </a:spcBef>
              <a:buFont typeface="Wingdings" panose="05000000000000000000" charset="0"/>
              <a:buChar char="n"/>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图8 动作：短T。</a:t>
            </a:r>
            <a:r>
              <a:rPr lang="zh-CN" altLang="en-US" sz="1600" spc="50" dirty="0">
                <a:solidFill>
                  <a:srgbClr val="545454"/>
                </a:solidFill>
                <a:uFillTx/>
                <a:latin typeface="微软雅黑" panose="020B0503020204020204" charset="-122"/>
                <a:ea typeface="微软雅黑" panose="020B0503020204020204" charset="-122"/>
                <a:sym typeface="微软雅黑" panose="020B0503020204020204" charset="-122"/>
              </a:rPr>
              <a:t>两脚并拢成立正姿势，两小臂抬至胸前与大臂平行位置，半握拳，抬头挺胸，目视前方。</a:t>
            </a:r>
            <a:endParaRPr lang="zh-CN" altLang="en-US" sz="1600" spc="5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4" name="图片 3"/>
          <p:cNvPicPr>
            <a:picLocks noChangeAspect="1"/>
          </p:cNvPicPr>
          <p:nvPr/>
        </p:nvPicPr>
        <p:blipFill>
          <a:blip r:embed="rId2"/>
          <a:stretch>
            <a:fillRect/>
          </a:stretch>
        </p:blipFill>
        <p:spPr>
          <a:xfrm>
            <a:off x="2348230" y="3210560"/>
            <a:ext cx="7475220" cy="30060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6153"/>
                                        </p:tgtEl>
                                        <p:attrNameLst>
                                          <p:attrName>style.visibility</p:attrName>
                                        </p:attrNameLst>
                                      </p:cBhvr>
                                      <p:to>
                                        <p:strVal val="visible"/>
                                      </p:to>
                                    </p:set>
                                    <p:animEffect transition="in" filter="fade">
                                      <p:cBhvr>
                                        <p:cTn id="7" dur="1000"/>
                                        <p:tgtEl>
                                          <p:spTgt spid="6153"/>
                                        </p:tgtEl>
                                      </p:cBhvr>
                                    </p:animEffect>
                                    <p:anim calcmode="lin" valueType="num">
                                      <p:cBhvr>
                                        <p:cTn id="8" dur="1000" fill="hold"/>
                                        <p:tgtEl>
                                          <p:spTgt spid="6153"/>
                                        </p:tgtEl>
                                        <p:attrNameLst>
                                          <p:attrName>ppt_x</p:attrName>
                                        </p:attrNameLst>
                                      </p:cBhvr>
                                      <p:tavLst>
                                        <p:tav tm="0">
                                          <p:val>
                                            <p:strVal val="#ppt_x"/>
                                          </p:val>
                                        </p:tav>
                                        <p:tav tm="100000">
                                          <p:val>
                                            <p:strVal val="#ppt_x"/>
                                          </p:val>
                                        </p:tav>
                                      </p:tavLst>
                                    </p:anim>
                                    <p:anim calcmode="lin" valueType="num">
                                      <p:cBhvr>
                                        <p:cTn id="9" dur="1000" fill="hold"/>
                                        <p:tgtEl>
                                          <p:spTgt spid="61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3" grpId="0"/>
    </p:bldLst>
  </p:timing>
</p:sld>
</file>

<file path=ppt/tags/tag1.xml><?xml version="1.0" encoding="utf-8"?>
<p:tagLst xmlns:p="http://schemas.openxmlformats.org/presentationml/2006/main">
  <p:tag name="KSO_WM_SLIDE_MODEL_TYPE" val="cover"/>
</p:tagLst>
</file>

<file path=ppt/tags/tag10.xml><?xml version="1.0" encoding="utf-8"?>
<p:tagLst xmlns:p="http://schemas.openxmlformats.org/presentationml/2006/main">
  <p:tag name="KSO_WM_UNIT_HIGHLIGHT" val="0"/>
  <p:tag name="KSO_WM_UNIT_COMPATIBLE" val="0"/>
  <p:tag name="KSO_WM_DIAGRAM_GROUP_CODE" val="m1-1"/>
  <p:tag name="KSO_WM_UNIT_TYPE" val="m_h_f"/>
  <p:tag name="KSO_WM_UNIT_INDEX" val="1_3_1"/>
  <p:tag name="KSO_WM_UNIT_ID" val="diagram20187991_2*m_h_f*1_3_1"/>
  <p:tag name="KSO_WM_TEMPLATE_CATEGORY" val="diagram"/>
  <p:tag name="KSO_WM_TEMPLATE_INDEX" val="20187991"/>
  <p:tag name="KSO_WM_UNIT_LAYERLEVEL" val="1_1_1"/>
  <p:tag name="KSO_WM_TAG_VERSION" val="1.0"/>
  <p:tag name="KSO_WM_BEAUTIFY_FLAG" val="#wm#"/>
  <p:tag name="KSO_WM_UNIT_PRESET_TEXT" val="单击此处添加文本具体内容"/>
  <p:tag name="KSO_WM_UNIT_VALUE" val="34"/>
  <p:tag name="KSO_WM_UNIT_DIAGRAM_ISNUMVISUAL" val="0"/>
  <p:tag name="KSO_WM_UNIT_DIAGRAM_ISREFERUNIT" val="0"/>
  <p:tag name="KSO_WM_UNIT_NOCLEAR" val="0"/>
  <p:tag name="KSO_WM_UNIT_TEXT_FILL_FORE_SCHEMECOLOR_INDEX" val="13"/>
  <p:tag name="KSO_WM_UNIT_TEXT_FILL_TYPE" val="1"/>
  <p:tag name="KSO_WM_UNIT_USESOURCEFORMAT_APPLY" val="1"/>
</p:tagLst>
</file>

<file path=ppt/tags/tag11.xml><?xml version="1.0" encoding="utf-8"?>
<p:tagLst xmlns:p="http://schemas.openxmlformats.org/presentationml/2006/main">
  <p:tag name="KSO_WM_TEMPLATE_CATEGORY" val="diagram"/>
  <p:tag name="KSO_WM_TEMPLATE_INDEX" val="20187991"/>
  <p:tag name="KSO_WM_UNIT_TYPE" val="m_h_z"/>
  <p:tag name="KSO_WM_UNIT_INDEX" val="1_2_1"/>
  <p:tag name="KSO_WM_UNIT_ID" val="diagram20187991_2*m_h_z*1_2_1"/>
  <p:tag name="KSO_WM_UNIT_LAYERLEVEL" val="1_1_1"/>
  <p:tag name="KSO_WM_BEAUTIFY_FLAG" val="#wm#"/>
  <p:tag name="KSO_WM_TAG_VERSION" val="1.0"/>
  <p:tag name="KSO_WM_DIAGRAM_GROUP_CODE" val="m1-1"/>
  <p:tag name="KSO_WM_UNIT_HIGHLIGHT" val="0"/>
  <p:tag name="KSO_WM_UNIT_COMPATIBLE" val="0"/>
  <p:tag name="KSO_WM_UNIT_DIAGRAM_ISNUMVISUAL" val="0"/>
  <p:tag name="KSO_WM_UNIT_DIAGRAM_ISREFERUNIT" val="0"/>
  <p:tag name="KSO_WM_UNIT_LINE_FORE_SCHEMECOLOR_INDEX" val="5"/>
  <p:tag name="KSO_WM_UNIT_LINE_FILL_TYPE" val="2"/>
  <p:tag name="KSO_WM_UNIT_USESOURCEFORMAT_APPLY" val="1"/>
</p:tagLst>
</file>

<file path=ppt/tags/tag12.xml><?xml version="1.0" encoding="utf-8"?>
<p:tagLst xmlns:p="http://schemas.openxmlformats.org/presentationml/2006/main">
  <p:tag name="KSO_WM_TEMPLATE_CATEGORY" val="diagram"/>
  <p:tag name="KSO_WM_TEMPLATE_INDEX" val="20187991"/>
  <p:tag name="KSO_WM_UNIT_TYPE" val="m_h_z"/>
  <p:tag name="KSO_WM_UNIT_INDEX" val="1_3_1"/>
  <p:tag name="KSO_WM_UNIT_ID" val="diagram20187991_2*m_h_z*1_3_1"/>
  <p:tag name="KSO_WM_UNIT_LAYERLEVEL" val="1_1_1"/>
  <p:tag name="KSO_WM_BEAUTIFY_FLAG" val="#wm#"/>
  <p:tag name="KSO_WM_TAG_VERSION" val="1.0"/>
  <p:tag name="KSO_WM_DIAGRAM_GROUP_CODE" val="m1-1"/>
  <p:tag name="KSO_WM_UNIT_HIGHLIGHT" val="0"/>
  <p:tag name="KSO_WM_UNIT_COMPATIBLE" val="0"/>
  <p:tag name="KSO_WM_UNIT_DIAGRAM_ISNUMVISUAL" val="0"/>
  <p:tag name="KSO_WM_UNIT_DIAGRAM_ISREFERUNIT" val="0"/>
  <p:tag name="KSO_WM_UNIT_LINE_FORE_SCHEMECOLOR_INDEX" val="5"/>
  <p:tag name="KSO_WM_UNIT_LINE_FILL_TYPE" val="2"/>
  <p:tag name="KSO_WM_UNIT_USESOURCEFORMAT_APPLY" val="1"/>
</p:tagLst>
</file>

<file path=ppt/tags/tag13.xml><?xml version="1.0" encoding="utf-8"?>
<p:tagLst xmlns:p="http://schemas.openxmlformats.org/presentationml/2006/main">
  <p:tag name="KSO_WM_UNIT_HIGHLIGHT" val="0"/>
  <p:tag name="KSO_WM_UNIT_COMPATIBLE" val="0"/>
  <p:tag name="KSO_WM_DIAGRAM_GROUP_CODE" val="m1-1"/>
  <p:tag name="KSO_WM_UNIT_TYPE" val="m_h_f"/>
  <p:tag name="KSO_WM_UNIT_INDEX" val="1_1_1"/>
  <p:tag name="KSO_WM_UNIT_ID" val="diagram20187991_2*m_h_f*1_1_1"/>
  <p:tag name="KSO_WM_TEMPLATE_CATEGORY" val="diagram"/>
  <p:tag name="KSO_WM_TEMPLATE_INDEX" val="20187991"/>
  <p:tag name="KSO_WM_UNIT_LAYERLEVEL" val="1_1_1"/>
  <p:tag name="KSO_WM_TAG_VERSION" val="1.0"/>
  <p:tag name="KSO_WM_BEAUTIFY_FLAG" val="#wm#"/>
  <p:tag name="KSO_WM_UNIT_PRESET_TEXT" val="单击此处添加文本具体内容"/>
  <p:tag name="KSO_WM_UNIT_VALUE" val="34"/>
  <p:tag name="KSO_WM_UNIT_DIAGRAM_ISNUMVISUAL" val="0"/>
  <p:tag name="KSO_WM_UNIT_DIAGRAM_ISREFERUNIT" val="0"/>
  <p:tag name="KSO_WM_UNIT_NOCLEAR" val="0"/>
  <p:tag name="KSO_WM_UNIT_TEXT_FILL_FORE_SCHEMECOLOR_INDEX" val="13"/>
  <p:tag name="KSO_WM_UNIT_TEXT_FILL_TYPE" val="1"/>
  <p:tag name="KSO_WM_UNIT_USESOURCEFORMAT_APPLY" val="1"/>
</p:tagLst>
</file>

<file path=ppt/tags/tag14.xml><?xml version="1.0" encoding="utf-8"?>
<p:tagLst xmlns:p="http://schemas.openxmlformats.org/presentationml/2006/main">
  <p:tag name="KSO_WM_UNIT_HIGHLIGHT" val="0"/>
  <p:tag name="KSO_WM_UNIT_COMPATIBLE" val="0"/>
  <p:tag name="KSO_WM_DIAGRAM_GROUP_CODE" val="m1-1"/>
  <p:tag name="KSO_WM_UNIT_TYPE" val="m_h_f"/>
  <p:tag name="KSO_WM_UNIT_INDEX" val="1_2_1"/>
  <p:tag name="KSO_WM_UNIT_ID" val="diagram20187991_2*m_h_f*1_2_1"/>
  <p:tag name="KSO_WM_TEMPLATE_CATEGORY" val="diagram"/>
  <p:tag name="KSO_WM_TEMPLATE_INDEX" val="20187991"/>
  <p:tag name="KSO_WM_UNIT_LAYERLEVEL" val="1_1_1"/>
  <p:tag name="KSO_WM_TAG_VERSION" val="1.0"/>
  <p:tag name="KSO_WM_BEAUTIFY_FLAG" val="#wm#"/>
  <p:tag name="KSO_WM_UNIT_PRESET_TEXT" val="单击此处添加文本具体内容"/>
  <p:tag name="KSO_WM_UNIT_VALUE" val="34"/>
  <p:tag name="KSO_WM_UNIT_DIAGRAM_ISNUMVISUAL" val="0"/>
  <p:tag name="KSO_WM_UNIT_DIAGRAM_ISREFERUNIT" val="0"/>
  <p:tag name="KSO_WM_UNIT_NOCLEAR" val="0"/>
  <p:tag name="KSO_WM_UNIT_TEXT_FILL_FORE_SCHEMECOLOR_INDEX" val="13"/>
  <p:tag name="KSO_WM_UNIT_TEXT_FILL_TYPE" val="1"/>
  <p:tag name="KSO_WM_UNIT_USESOURCEFORMAT_APPLY" val="1"/>
</p:tagLst>
</file>

<file path=ppt/tags/tag15.xml><?xml version="1.0" encoding="utf-8"?>
<p:tagLst xmlns:p="http://schemas.openxmlformats.org/presentationml/2006/main">
  <p:tag name="KSO_WM_UNIT_HIGHLIGHT" val="0"/>
  <p:tag name="KSO_WM_UNIT_COMPATIBLE" val="0"/>
  <p:tag name="KSO_WM_DIAGRAM_GROUP_CODE" val="m1-1"/>
  <p:tag name="KSO_WM_UNIT_TYPE" val="m_h_f"/>
  <p:tag name="KSO_WM_UNIT_INDEX" val="1_3_1"/>
  <p:tag name="KSO_WM_UNIT_ID" val="diagram20187991_2*m_h_f*1_3_1"/>
  <p:tag name="KSO_WM_TEMPLATE_CATEGORY" val="diagram"/>
  <p:tag name="KSO_WM_TEMPLATE_INDEX" val="20187991"/>
  <p:tag name="KSO_WM_UNIT_LAYERLEVEL" val="1_1_1"/>
  <p:tag name="KSO_WM_TAG_VERSION" val="1.0"/>
  <p:tag name="KSO_WM_BEAUTIFY_FLAG" val="#wm#"/>
  <p:tag name="KSO_WM_UNIT_PRESET_TEXT" val="单击此处添加文本具体内容"/>
  <p:tag name="KSO_WM_UNIT_VALUE" val="34"/>
  <p:tag name="KSO_WM_UNIT_DIAGRAM_ISNUMVISUAL" val="0"/>
  <p:tag name="KSO_WM_UNIT_DIAGRAM_ISREFERUNIT" val="0"/>
  <p:tag name="KSO_WM_UNIT_NOCLEAR" val="0"/>
  <p:tag name="KSO_WM_UNIT_TEXT_FILL_FORE_SCHEMECOLOR_INDEX" val="13"/>
  <p:tag name="KSO_WM_UNIT_TEXT_FILL_TYPE" val="1"/>
  <p:tag name="KSO_WM_UNIT_USESOURCEFORMAT_APPLY" val="1"/>
</p:tagLst>
</file>

<file path=ppt/tags/tag16.xml><?xml version="1.0" encoding="utf-8"?>
<p:tagLst xmlns:p="http://schemas.openxmlformats.org/presentationml/2006/main">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单击此处添加文本具体内容，简明扼要的阐述您的观点。&#13;单击此处添加文本具体内容，简明扼要的阐述您的观点。&#13;单击此处添加文本具体内容，简明扼要的阐述您的观点。&#13;单击此处添加文本具体内容，简明扼要的阐述您的观点。&#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13;单击此处添加文本具体内容。"/>
  <p:tag name="KSO_WM_UNIT_NOCLEAR" val="0"/>
  <p:tag name="KSO_WM_UNIT_VALUE" val="1488"/>
  <p:tag name="KSO_WM_UNIT_HIGHLIGHT" val="0"/>
  <p:tag name="KSO_WM_UNIT_COMPATIBLE" val="0"/>
  <p:tag name="KSO_WM_UNIT_DIAGRAM_ISNUMVISUAL" val="0"/>
  <p:tag name="KSO_WM_UNIT_DIAGRAM_ISREFERUNIT" val="0"/>
  <p:tag name="KSO_WM_UNIT_TYPE" val="f"/>
  <p:tag name="KSO_WM_UNIT_INDEX" val="1"/>
  <p:tag name="KSO_WM_UNIT_ID" val="diagram20200770_1*f*1"/>
  <p:tag name="KSO_WM_TEMPLATE_CATEGORY" val="diagram"/>
  <p:tag name="KSO_WM_TEMPLATE_INDEX" val="20200770"/>
  <p:tag name="KSO_WM_UNIT_LAYERLEVEL" val="1"/>
  <p:tag name="KSO_WM_TAG_VERSION" val="1.0"/>
  <p:tag name="KSO_WM_BEAUTIFY_FLAG" val="#wm#"/>
</p:tagLst>
</file>

<file path=ppt/tags/tag17.xml><?xml version="1.0" encoding="utf-8"?>
<p:tagLst xmlns:p="http://schemas.openxmlformats.org/presentationml/2006/main">
  <p:tag name="KSO_WM_SLIDE_ID" val="diagram20200770_1"/>
  <p:tag name="KSO_WM_TEMPLATE_SUBCATEGORY" val="0"/>
  <p:tag name="KSO_WM_SLIDE_TYPE" val="text"/>
  <p:tag name="KSO_WM_SLIDE_SUBTYPE" val="picTxt"/>
  <p:tag name="KSO_WM_SLIDE_ITEM_CNT" val="0"/>
  <p:tag name="KSO_WM_SLIDE_INDEX" val="1"/>
  <p:tag name="KSO_WM_SLIDE_SIZE" val="959*540"/>
  <p:tag name="KSO_WM_SLIDE_POSITION" val="0*0"/>
  <p:tag name="KSO_WM_TAG_VERSION" val="1.0"/>
  <p:tag name="KSO_WM_BEAUTIFY_FLAG" val="#wm#"/>
  <p:tag name="KSO_WM_TEMPLATE_CATEGORY" val="diagram"/>
  <p:tag name="KSO_WM_TEMPLATE_INDEX" val="20200770"/>
  <p:tag name="KSO_WM_SLIDE_LAYOUT" val="a_d_f"/>
  <p:tag name="KSO_WM_SLIDE_LAYOUT_CNT" val="1_1_1"/>
</p:tagLst>
</file>

<file path=ppt/tags/tag18.xml><?xml version="1.0" encoding="utf-8"?>
<p:tagLst xmlns:p="http://schemas.openxmlformats.org/presentationml/2006/main">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单击此处添加文本具体内容，简明扼要的阐述您的观点。&#13;单击此处添加文本具体内容，简明扼要的阐述您的观点。&#13;单击此处添加文本具体内容，简明扼要的阐述您的观点。&#13;单击此处添加文本具体内容，简明扼要的阐述您的观点。&#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13;单击此处添加文本具体内容。"/>
  <p:tag name="KSO_WM_UNIT_NOCLEAR" val="0"/>
  <p:tag name="KSO_WM_UNIT_VALUE" val="1488"/>
  <p:tag name="KSO_WM_UNIT_HIGHLIGHT" val="0"/>
  <p:tag name="KSO_WM_UNIT_COMPATIBLE" val="0"/>
  <p:tag name="KSO_WM_UNIT_DIAGRAM_ISNUMVISUAL" val="0"/>
  <p:tag name="KSO_WM_UNIT_DIAGRAM_ISREFERUNIT" val="0"/>
  <p:tag name="KSO_WM_UNIT_TYPE" val="f"/>
  <p:tag name="KSO_WM_UNIT_INDEX" val="1"/>
  <p:tag name="KSO_WM_UNIT_ID" val="diagram20200770_1*f*1"/>
  <p:tag name="KSO_WM_TEMPLATE_CATEGORY" val="diagram"/>
  <p:tag name="KSO_WM_TEMPLATE_INDEX" val="20200770"/>
  <p:tag name="KSO_WM_UNIT_LAYERLEVEL" val="1"/>
  <p:tag name="KSO_WM_TAG_VERSION" val="1.0"/>
  <p:tag name="KSO_WM_BEAUTIFY_FLAG" val="#wm#"/>
</p:tagLst>
</file>

<file path=ppt/tags/tag19.xml><?xml version="1.0" encoding="utf-8"?>
<p:tagLst xmlns:p="http://schemas.openxmlformats.org/presentationml/2006/main">
  <p:tag name="KSO_WM_SLIDE_ID" val="diagram20200770_1"/>
  <p:tag name="KSO_WM_TEMPLATE_SUBCATEGORY" val="0"/>
  <p:tag name="KSO_WM_SLIDE_TYPE" val="text"/>
  <p:tag name="KSO_WM_SLIDE_SUBTYPE" val="picTxt"/>
  <p:tag name="KSO_WM_SLIDE_ITEM_CNT" val="0"/>
  <p:tag name="KSO_WM_SLIDE_INDEX" val="1"/>
  <p:tag name="KSO_WM_SLIDE_SIZE" val="959*540"/>
  <p:tag name="KSO_WM_SLIDE_POSITION" val="0*0"/>
  <p:tag name="KSO_WM_TAG_VERSION" val="1.0"/>
  <p:tag name="KSO_WM_BEAUTIFY_FLAG" val="#wm#"/>
  <p:tag name="KSO_WM_TEMPLATE_CATEGORY" val="diagram"/>
  <p:tag name="KSO_WM_TEMPLATE_INDEX" val="20200770"/>
  <p:tag name="KSO_WM_SLIDE_LAYOUT" val="a_d_f"/>
  <p:tag name="KSO_WM_SLIDE_LAYOUT_CNT" val="1_1_1"/>
</p:tagLst>
</file>

<file path=ppt/tags/tag2.xml><?xml version="1.0" encoding="utf-8"?>
<p:tagLst xmlns:p="http://schemas.openxmlformats.org/presentationml/2006/main">
  <p:tag name="MH" val="20170917174828"/>
  <p:tag name="MH_LIBRARY" val="CONTENTS"/>
  <p:tag name="MH_TYPE" val="NUMBER"/>
  <p:tag name="ID" val="626771"/>
  <p:tag name="MH_ORDER"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2"/>
  <p:tag name="KSO_WM_TEMPLATE_CATEGORY" val="diagram"/>
  <p:tag name="KSO_WM_TEMPLATE_INDEX" val="20196656"/>
  <p:tag name="KSO_WM_UNIT_LAYERLEVEL" val="1"/>
  <p:tag name="KSO_WM_TAG_VERSION" val="1.0"/>
  <p:tag name="KSO_WM_BEAUTIFY_FLAG" val="#wm#"/>
  <p:tag name="KSO_WM_UNIT_TYPE" val="i"/>
  <p:tag name="KSO_WM_UNIT_INDEX" val="2"/>
  <p:tag name="KSO_WM_UNIT_ADJUSTLAYOUT_ID" val="23"/>
  <p:tag name="KSO_WM_UNIT_COLOR_SCHEME_SHAPE_ID" val="23"/>
  <p:tag name="KSO_WM_UNIT_COLOR_SCHEME_PARENT_PAGE" val="0_1"/>
  <p:tag name="KSO_WM_UNIT_FOIL_COLOR"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3"/>
  <p:tag name="KSO_WM_TEMPLATE_CATEGORY" val="diagram"/>
  <p:tag name="KSO_WM_TEMPLATE_INDEX" val="20196656"/>
  <p:tag name="KSO_WM_UNIT_LAYERLEVEL" val="1"/>
  <p:tag name="KSO_WM_TAG_VERSION" val="1.0"/>
  <p:tag name="KSO_WM_BEAUTIFY_FLAG" val="#wm#"/>
  <p:tag name="KSO_WM_UNIT_TYPE" val="i"/>
  <p:tag name="KSO_WM_UNIT_INDEX" val="3"/>
  <p:tag name="KSO_WM_UNIT_ADJUSTLAYOUT_ID" val="20"/>
  <p:tag name="KSO_WM_UNIT_COLOR_SCHEME_SHAPE_ID" val="20"/>
  <p:tag name="KSO_WM_UNIT_COLOR_SCHEME_PARENT_PAGE" val="0_1"/>
  <p:tag name="KSO_WM_UNIT_FOIL_COLOR"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4"/>
  <p:tag name="KSO_WM_TEMPLATE_CATEGORY" val="diagram"/>
  <p:tag name="KSO_WM_TEMPLATE_INDEX" val="20196656"/>
  <p:tag name="KSO_WM_UNIT_LAYERLEVEL" val="1"/>
  <p:tag name="KSO_WM_TAG_VERSION" val="1.0"/>
  <p:tag name="KSO_WM_BEAUTIFY_FLAG" val="#wm#"/>
  <p:tag name="KSO_WM_UNIT_TYPE" val="i"/>
  <p:tag name="KSO_WM_UNIT_INDEX" val="4"/>
  <p:tag name="KSO_WM_UNIT_ADJUSTLAYOUT_ID" val="6"/>
  <p:tag name="KSO_WM_UNIT_COLOR_SCHEME_SHAPE_ID" val="6"/>
  <p:tag name="KSO_WM_UNIT_COLOR_SCHEME_PARENT_PAGE" val="0_1"/>
</p:tagLst>
</file>

<file path=ppt/tags/tag23.xml><?xml version="1.0" encoding="utf-8"?>
<p:tagLst xmlns:p="http://schemas.openxmlformats.org/presentationml/2006/main">
  <p:tag name="KSO_WM_UNIT_HIGHLIGHT" val="0"/>
  <p:tag name="KSO_WM_UNIT_COMPATIBLE" val="0"/>
  <p:tag name="KSO_WM_DIAGRAM_GROUP_CODE" val="r1-1"/>
  <p:tag name="KSO_WM_UNIT_TYPE" val="r_i"/>
  <p:tag name="KSO_WM_UNIT_INDEX" val="1_14"/>
  <p:tag name="KSO_WM_UNIT_ID" val="diagram20187585_3*r_i*1_14"/>
  <p:tag name="KSO_WM_TEMPLATE_CATEGORY" val="diagram"/>
  <p:tag name="KSO_WM_TEMPLATE_INDEX" val="20187585"/>
  <p:tag name="KSO_WM_UNIT_LAYERLEVEL" val="1_1"/>
  <p:tag name="KSO_WM_TAG_VERSION" val="1.0"/>
  <p:tag name="KSO_WM_BEAUTIFY_FLAG" val="#wm#"/>
  <p:tag name="KSO_WM_UNIT_DIAGRAM_ISNUMVISUAL" val="0"/>
  <p:tag name="KSO_WM_UNIT_DIAGRAM_ISREFERUNIT" val="0"/>
  <p:tag name="KSO_WM_UNIT_DIAGRAM_CONTRAST_TITLE_CNT" val="0"/>
  <p:tag name="KSO_WM_UNIT_DIAGRAM_DIMENSION_TITLE_CNT" val="0"/>
  <p:tag name="KSO_WM_UNIT_FILL_FORE_SCHEMECOLOR_INDEX" val="6"/>
  <p:tag name="KSO_WM_UNIT_FILL_TYPE" val="1"/>
  <p:tag name="KSO_WM_UNIT_TEXT_FILL_FORE_SCHEMECOLOR_INDEX" val="2"/>
  <p:tag name="KSO_WM_UNIT_TEXT_FILL_TYPE" val="1"/>
  <p:tag name="KSO_WM_UNIT_USESOURCEFORMAT_APPLY" val="1"/>
</p:tagLst>
</file>

<file path=ppt/tags/tag24.xml><?xml version="1.0" encoding="utf-8"?>
<p:tagLst xmlns:p="http://schemas.openxmlformats.org/presentationml/2006/main">
  <p:tag name="KSO_WM_UNIT_DIAGRAM_CONTRAST_TITLE_CNT" val="0"/>
  <p:tag name="KSO_WM_UNIT_DIAGRAM_DIMENSION_TITLE_CNT" val="0"/>
  <p:tag name="KSO_WM_UNIT_PRESET_TEXT" val="单击此处添加文本具体内容"/>
  <p:tag name="KSO_WM_UNIT_VALUE" val="26"/>
  <p:tag name="KSO_WM_UNIT_HIGHLIGHT" val="0"/>
  <p:tag name="KSO_WM_UNIT_COMPATIBLE" val="0"/>
  <p:tag name="KSO_WM_DIAGRAM_GROUP_CODE" val="r1-1"/>
  <p:tag name="KSO_WM_UNIT_TYPE" val="r_v"/>
  <p:tag name="KSO_WM_UNIT_INDEX" val="1_1"/>
  <p:tag name="KSO_WM_UNIT_ID" val="diagram20187585_3*r_v*1_1"/>
  <p:tag name="KSO_WM_TEMPLATE_CATEGORY" val="diagram"/>
  <p:tag name="KSO_WM_TEMPLATE_INDEX" val="20187585"/>
  <p:tag name="KSO_WM_UNIT_LAYERLEVEL" val="1_1"/>
  <p:tag name="KSO_WM_TAG_VERSION" val="1.0"/>
  <p:tag name="KSO_WM_BEAUTIFY_FLAG" val="#wm#"/>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5.xml><?xml version="1.0" encoding="utf-8"?>
<p:tagLst xmlns:p="http://schemas.openxmlformats.org/presentationml/2006/main">
  <p:tag name="KSO_WM_UNIT_HIGHLIGHT" val="0"/>
  <p:tag name="KSO_WM_UNIT_COMPATIBLE" val="0"/>
  <p:tag name="KSO_WM_DIAGRAM_GROUP_CODE" val="r1-1"/>
  <p:tag name="KSO_WM_UNIT_TYPE" val="r_i"/>
  <p:tag name="KSO_WM_UNIT_INDEX" val="1_13"/>
  <p:tag name="KSO_WM_UNIT_ID" val="diagram20187585_3*r_i*1_13"/>
  <p:tag name="KSO_WM_TEMPLATE_CATEGORY" val="diagram"/>
  <p:tag name="KSO_WM_TEMPLATE_INDEX" val="20187585"/>
  <p:tag name="KSO_WM_UNIT_LAYERLEVEL" val="1_1"/>
  <p:tag name="KSO_WM_TAG_VERSION" val="1.0"/>
  <p:tag name="KSO_WM_BEAUTIFY_FLAG" val="#wm#"/>
  <p:tag name="KSO_WM_UNIT_DIAGRAM_ISNUMVISUAL" val="0"/>
  <p:tag name="KSO_WM_UNIT_DIAGRAM_ISREFERUNIT" val="0"/>
  <p:tag name="KSO_WM_UNIT_DIAGRAM_CONTRAST_TITLE_CNT" val="0"/>
  <p:tag name="KSO_WM_UNIT_DIAGRAM_DIMENSION_TITLE_CNT" val="0"/>
  <p:tag name="KSO_WM_UNIT_FILL_FORE_SCHEMECOLOR_INDEX" val="6"/>
  <p:tag name="KSO_WM_UNIT_FILL_TYPE" val="1"/>
  <p:tag name="KSO_WM_UNIT_TEXT_FILL_FORE_SCHEMECOLOR_INDEX" val="2"/>
  <p:tag name="KSO_WM_UNIT_TEXT_FILL_TYPE" val="1"/>
  <p:tag name="KSO_WM_UNIT_USESOURCEFORMAT_APPLY" val="1"/>
</p:tagLst>
</file>

<file path=ppt/tags/tag26.xml><?xml version="1.0" encoding="utf-8"?>
<p:tagLst xmlns:p="http://schemas.openxmlformats.org/presentationml/2006/main">
  <p:tag name="KSO_WM_UNIT_DIAGRAM_CONTRAST_TITLE_CNT" val="0"/>
  <p:tag name="KSO_WM_UNIT_DIAGRAM_DIMENSION_TITLE_CNT" val="0"/>
  <p:tag name="KSO_WM_UNIT_PRESET_TEXT" val="单击此处添加文本具体内容"/>
  <p:tag name="KSO_WM_UNIT_VALUE" val="26"/>
  <p:tag name="KSO_WM_UNIT_HIGHLIGHT" val="0"/>
  <p:tag name="KSO_WM_UNIT_COMPATIBLE" val="0"/>
  <p:tag name="KSO_WM_DIAGRAM_GROUP_CODE" val="r1-1"/>
  <p:tag name="KSO_WM_UNIT_TYPE" val="r_v"/>
  <p:tag name="KSO_WM_UNIT_INDEX" val="1_3"/>
  <p:tag name="KSO_WM_UNIT_ID" val="diagram20187585_3*r_v*1_3"/>
  <p:tag name="KSO_WM_TEMPLATE_CATEGORY" val="diagram"/>
  <p:tag name="KSO_WM_TEMPLATE_INDEX" val="20187585"/>
  <p:tag name="KSO_WM_UNIT_LAYERLEVEL" val="1_1"/>
  <p:tag name="KSO_WM_TAG_VERSION" val="1.0"/>
  <p:tag name="KSO_WM_BEAUTIFY_FLAG" val="#wm#"/>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7.xml><?xml version="1.0" encoding="utf-8"?>
<p:tagLst xmlns:p="http://schemas.openxmlformats.org/presentationml/2006/main">
  <p:tag name="KSO_WM_UNIT_DIAGRAM_CONTRAST_TITLE_CNT" val="0"/>
  <p:tag name="KSO_WM_UNIT_DIAGRAM_DIMENSION_TITLE_CNT" val="0"/>
  <p:tag name="KSO_WM_UNIT_PRESET_TEXT" val="单击此处添加文本具体内容"/>
  <p:tag name="KSO_WM_UNIT_VALUE" val="26"/>
  <p:tag name="KSO_WM_UNIT_HIGHLIGHT" val="0"/>
  <p:tag name="KSO_WM_UNIT_COMPATIBLE" val="0"/>
  <p:tag name="KSO_WM_DIAGRAM_GROUP_CODE" val="r1-1"/>
  <p:tag name="KSO_WM_UNIT_TYPE" val="r_v"/>
  <p:tag name="KSO_WM_UNIT_INDEX" val="1_2"/>
  <p:tag name="KSO_WM_UNIT_ID" val="diagram20187585_3*r_v*1_2"/>
  <p:tag name="KSO_WM_TEMPLATE_CATEGORY" val="diagram"/>
  <p:tag name="KSO_WM_TEMPLATE_INDEX" val="20187585"/>
  <p:tag name="KSO_WM_UNIT_LAYERLEVEL" val="1_1"/>
  <p:tag name="KSO_WM_TAG_VERSION" val="1.0"/>
  <p:tag name="KSO_WM_BEAUTIFY_FLAG" val="#wm#"/>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8.xml><?xml version="1.0" encoding="utf-8"?>
<p:tagLst xmlns:p="http://schemas.openxmlformats.org/presentationml/2006/main">
  <p:tag name="KSO_WM_UNIT_HIGHLIGHT" val="0"/>
  <p:tag name="KSO_WM_UNIT_COMPATIBLE" val="0"/>
  <p:tag name="KSO_WM_DIAGRAM_GROUP_CODE" val="r1-1"/>
  <p:tag name="KSO_WM_UNIT_TYPE" val="r_i"/>
  <p:tag name="KSO_WM_UNIT_INDEX" val="1_11"/>
  <p:tag name="KSO_WM_UNIT_ID" val="diagram20187585_3*r_i*1_11"/>
  <p:tag name="KSO_WM_TEMPLATE_CATEGORY" val="diagram"/>
  <p:tag name="KSO_WM_TEMPLATE_INDEX" val="20187585"/>
  <p:tag name="KSO_WM_UNIT_LAYERLEVEL" val="1_1"/>
  <p:tag name="KSO_WM_TAG_VERSION" val="1.0"/>
  <p:tag name="KSO_WM_BEAUTIFY_FLAG" val="#wm#"/>
  <p:tag name="KSO_WM_UNIT_DIAGRAM_ISNUMVISUAL" val="0"/>
  <p:tag name="KSO_WM_UNIT_DIAGRAM_ISREFERUNIT" val="0"/>
  <p:tag name="KSO_WM_UNIT_DIAGRAM_CONTRAST_TITLE_CNT" val="0"/>
  <p:tag name="KSO_WM_UNIT_DIAGRAM_DIMENSION_TITLE_CNT" val="0"/>
  <p:tag name="KSO_WM_UNIT_FILL_FORE_SCHEMECOLOR_INDEX" val="9"/>
  <p:tag name="KSO_WM_UNIT_FILL_TYPE" val="1"/>
  <p:tag name="KSO_WM_UNIT_TEXT_FILL_FORE_SCHEMECOLOR_INDEX" val="2"/>
  <p:tag name="KSO_WM_UNIT_TEXT_FILL_TYPE" val="1"/>
  <p:tag name="KSO_WM_UNIT_USESOURCEFORMAT_APPLY" val="1"/>
</p:tagLst>
</file>

<file path=ppt/tags/tag29.xml><?xml version="1.0" encoding="utf-8"?>
<p:tagLst xmlns:p="http://schemas.openxmlformats.org/presentationml/2006/main">
  <p:tag name="KSO_WM_UNIT_HIGHLIGHT" val="0"/>
  <p:tag name="KSO_WM_UNIT_COMPATIBLE" val="0"/>
  <p:tag name="KSO_WM_DIAGRAM_GROUP_CODE" val="r1-1"/>
  <p:tag name="KSO_WM_UNIT_TYPE" val="r_i"/>
  <p:tag name="KSO_WM_UNIT_INDEX" val="1_10"/>
  <p:tag name="KSO_WM_UNIT_ID" val="diagram20187585_3*r_i*1_10"/>
  <p:tag name="KSO_WM_TEMPLATE_CATEGORY" val="diagram"/>
  <p:tag name="KSO_WM_TEMPLATE_INDEX" val="20187585"/>
  <p:tag name="KSO_WM_UNIT_LAYERLEVEL" val="1_1"/>
  <p:tag name="KSO_WM_TAG_VERSION" val="1.0"/>
  <p:tag name="KSO_WM_BEAUTIFY_FLAG" val="#wm#"/>
  <p:tag name="KSO_WM_UNIT_DIAGRAM_ISNUMVISUAL" val="0"/>
  <p:tag name="KSO_WM_UNIT_DIAGRAM_ISREFERUNIT" val="0"/>
  <p:tag name="KSO_WM_UNIT_DIAGRAM_CONTRAST_TITLE_CNT" val="0"/>
  <p:tag name="KSO_WM_UNIT_DIAGRAM_DIMENSION_TITLE_CNT" val="0"/>
  <p:tag name="KSO_WM_UNIT_FILL_FORE_SCHEMECOLOR_INDEX" val="9"/>
  <p:tag name="KSO_WM_UNIT_FILL_TYPE" val="1"/>
  <p:tag name="KSO_WM_UNIT_TEXT_FILL_FORE_SCHEMECOLOR_INDEX" val="2"/>
  <p:tag name="KSO_WM_UNIT_TEXT_FILL_TYPE" val="1"/>
  <p:tag name="KSO_WM_UNIT_USESOURCEFORMAT_APPLY" val="1"/>
</p:tagLst>
</file>

<file path=ppt/tags/tag3.xml><?xml version="1.0" encoding="utf-8"?>
<p:tagLst xmlns:p="http://schemas.openxmlformats.org/presentationml/2006/main">
  <p:tag name="MH" val="20170917174828"/>
  <p:tag name="MH_LIBRARY" val="CONTENTS"/>
  <p:tag name="MH_TYPE" val="NUMBER"/>
  <p:tag name="ID" val="626771"/>
  <p:tag name="MH_ORDER" val="1"/>
</p:tagLst>
</file>

<file path=ppt/tags/tag30.xml><?xml version="1.0" encoding="utf-8"?>
<p:tagLst xmlns:p="http://schemas.openxmlformats.org/presentationml/2006/main">
  <p:tag name="KSO_WM_UNIT_DIAGRAM_CONTRAST_TITLE_CNT" val="0"/>
  <p:tag name="KSO_WM_UNIT_DIAGRAM_DIMENSION_TITLE_CNT" val="0"/>
  <p:tag name="KSO_WM_UNIT_PRESET_TEXT" val="单击此处添加文本具体内容"/>
  <p:tag name="KSO_WM_UNIT_VALUE" val="26"/>
  <p:tag name="KSO_WM_UNIT_HIGHLIGHT" val="0"/>
  <p:tag name="KSO_WM_UNIT_COMPATIBLE" val="0"/>
  <p:tag name="KSO_WM_DIAGRAM_GROUP_CODE" val="r1-1"/>
  <p:tag name="KSO_WM_UNIT_TYPE" val="r_v"/>
  <p:tag name="KSO_WM_UNIT_INDEX" val="1_2"/>
  <p:tag name="KSO_WM_UNIT_ID" val="diagram20187585_3*r_v*1_2"/>
  <p:tag name="KSO_WM_TEMPLATE_CATEGORY" val="diagram"/>
  <p:tag name="KSO_WM_TEMPLATE_INDEX" val="20187585"/>
  <p:tag name="KSO_WM_UNIT_LAYERLEVEL" val="1_1"/>
  <p:tag name="KSO_WM_TAG_VERSION" val="1.0"/>
  <p:tag name="KSO_WM_BEAUTIFY_FLAG" val="#wm#"/>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1.xml><?xml version="1.0" encoding="utf-8"?>
<p:tagLst xmlns:p="http://schemas.openxmlformats.org/presentationml/2006/main">
  <p:tag name="KSO_WM_UNIT_DIAGRAM_CONTRAST_TITLE_CNT" val="0"/>
  <p:tag name="KSO_WM_UNIT_DIAGRAM_DIMENSION_TITLE_CNT" val="0"/>
  <p:tag name="KSO_WM_UNIT_PRESET_TEXT" val="单击此处添加文本具体内容"/>
  <p:tag name="KSO_WM_UNIT_VALUE" val="26"/>
  <p:tag name="KSO_WM_UNIT_HIGHLIGHT" val="0"/>
  <p:tag name="KSO_WM_UNIT_COMPATIBLE" val="0"/>
  <p:tag name="KSO_WM_DIAGRAM_GROUP_CODE" val="r1-1"/>
  <p:tag name="KSO_WM_UNIT_TYPE" val="r_v"/>
  <p:tag name="KSO_WM_UNIT_INDEX" val="1_2"/>
  <p:tag name="KSO_WM_UNIT_ID" val="diagram20187585_3*r_v*1_2"/>
  <p:tag name="KSO_WM_TEMPLATE_CATEGORY" val="diagram"/>
  <p:tag name="KSO_WM_TEMPLATE_INDEX" val="20187585"/>
  <p:tag name="KSO_WM_UNIT_LAYERLEVEL" val="1_1"/>
  <p:tag name="KSO_WM_TAG_VERSION" val="1.0"/>
  <p:tag name="KSO_WM_BEAUTIFY_FLAG" val="#wm#"/>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2.xml><?xml version="1.0" encoding="utf-8"?>
<p:tagLst xmlns:p="http://schemas.openxmlformats.org/presentationml/2006/main">
  <p:tag name="KSO_WM_UNIT_HIGHLIGHT" val="0"/>
  <p:tag name="KSO_WM_UNIT_COMPATIBLE" val="0"/>
  <p:tag name="KSO_WM_DIAGRAM_GROUP_CODE" val="r1-1"/>
  <p:tag name="KSO_WM_UNIT_TYPE" val="r_i"/>
  <p:tag name="KSO_WM_UNIT_INDEX" val="1_11"/>
  <p:tag name="KSO_WM_UNIT_ID" val="diagram20187585_3*r_i*1_11"/>
  <p:tag name="KSO_WM_TEMPLATE_CATEGORY" val="diagram"/>
  <p:tag name="KSO_WM_TEMPLATE_INDEX" val="20187585"/>
  <p:tag name="KSO_WM_UNIT_LAYERLEVEL" val="1_1"/>
  <p:tag name="KSO_WM_TAG_VERSION" val="1.0"/>
  <p:tag name="KSO_WM_BEAUTIFY_FLAG" val="#wm#"/>
  <p:tag name="KSO_WM_UNIT_DIAGRAM_ISNUMVISUAL" val="0"/>
  <p:tag name="KSO_WM_UNIT_DIAGRAM_ISREFERUNIT" val="0"/>
  <p:tag name="KSO_WM_UNIT_DIAGRAM_CONTRAST_TITLE_CNT" val="0"/>
  <p:tag name="KSO_WM_UNIT_DIAGRAM_DIMENSION_TITLE_CNT" val="0"/>
  <p:tag name="KSO_WM_UNIT_FILL_FORE_SCHEMECOLOR_INDEX" val="9"/>
  <p:tag name="KSO_WM_UNIT_FILL_TYPE" val="1"/>
  <p:tag name="KSO_WM_UNIT_TEXT_FILL_FORE_SCHEMECOLOR_INDEX" val="2"/>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2"/>
  <p:tag name="KSO_WM_TEMPLATE_CATEGORY" val="diagram"/>
  <p:tag name="KSO_WM_TEMPLATE_INDEX" val="20196656"/>
  <p:tag name="KSO_WM_UNIT_LAYERLEVEL" val="1"/>
  <p:tag name="KSO_WM_TAG_VERSION" val="1.0"/>
  <p:tag name="KSO_WM_BEAUTIFY_FLAG" val="#wm#"/>
  <p:tag name="KSO_WM_UNIT_TYPE" val="i"/>
  <p:tag name="KSO_WM_UNIT_INDEX" val="2"/>
  <p:tag name="KSO_WM_UNIT_ADJUSTLAYOUT_ID" val="23"/>
  <p:tag name="KSO_WM_UNIT_COLOR_SCHEME_SHAPE_ID" val="23"/>
  <p:tag name="KSO_WM_UNIT_COLOR_SCHEME_PARENT_PAGE" val="0_1"/>
  <p:tag name="KSO_WM_UNIT_FOIL_COLOR"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3"/>
  <p:tag name="KSO_WM_TEMPLATE_CATEGORY" val="diagram"/>
  <p:tag name="KSO_WM_TEMPLATE_INDEX" val="20196656"/>
  <p:tag name="KSO_WM_UNIT_LAYERLEVEL" val="1"/>
  <p:tag name="KSO_WM_TAG_VERSION" val="1.0"/>
  <p:tag name="KSO_WM_BEAUTIFY_FLAG" val="#wm#"/>
  <p:tag name="KSO_WM_UNIT_TYPE" val="i"/>
  <p:tag name="KSO_WM_UNIT_INDEX" val="3"/>
  <p:tag name="KSO_WM_UNIT_ADJUSTLAYOUT_ID" val="20"/>
  <p:tag name="KSO_WM_UNIT_COLOR_SCHEME_SHAPE_ID" val="20"/>
  <p:tag name="KSO_WM_UNIT_COLOR_SCHEME_PARENT_PAGE" val="0_1"/>
  <p:tag name="KSO_WM_UNIT_FOIL_COLOR"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4"/>
  <p:tag name="KSO_WM_TEMPLATE_CATEGORY" val="diagram"/>
  <p:tag name="KSO_WM_TEMPLATE_INDEX" val="20196656"/>
  <p:tag name="KSO_WM_UNIT_LAYERLEVEL" val="1"/>
  <p:tag name="KSO_WM_TAG_VERSION" val="1.0"/>
  <p:tag name="KSO_WM_BEAUTIFY_FLAG" val="#wm#"/>
  <p:tag name="KSO_WM_UNIT_TYPE" val="i"/>
  <p:tag name="KSO_WM_UNIT_INDEX" val="4"/>
  <p:tag name="KSO_WM_UNIT_ADJUSTLAYOUT_ID" val="6"/>
  <p:tag name="KSO_WM_UNIT_COLOR_SCHEME_SHAPE_ID" val="6"/>
  <p:tag name="KSO_WM_UNIT_COLOR_SCHEME_PARENT_PAGE" val="0_1"/>
</p:tagLst>
</file>

<file path=ppt/tags/tag36.xml><?xml version="1.0" encoding="utf-8"?>
<p:tagLst xmlns:p="http://schemas.openxmlformats.org/presentationml/2006/main">
  <p:tag name="ISPRING_PRESENTATION_TITLE" val="6-0316-3运动体育竞技PPT模板"/>
</p:tagLst>
</file>

<file path=ppt/tags/tag4.xml><?xml version="1.0" encoding="utf-8"?>
<p:tagLst xmlns:p="http://schemas.openxmlformats.org/presentationml/2006/main">
  <p:tag name="MH" val="20170917174828"/>
  <p:tag name="MH_LIBRARY" val="CONTENTS"/>
  <p:tag name="MH_TYPE" val="NUMBER"/>
  <p:tag name="ID" val="626771"/>
  <p:tag name="MH_ORDER" val="1"/>
</p:tagLst>
</file>

<file path=ppt/tags/tag5.xml><?xml version="1.0" encoding="utf-8"?>
<p:tagLst xmlns:p="http://schemas.openxmlformats.org/presentationml/2006/main">
  <p:tag name="MH" val="20170917174828"/>
  <p:tag name="MH_LIBRARY" val="CONTENTS"/>
  <p:tag name="MH_TYPE" val="NUMBER"/>
  <p:tag name="ID" val="626771"/>
  <p:tag name="MH_ORDER" val="1"/>
</p:tagLst>
</file>

<file path=ppt/tags/tag6.xml><?xml version="1.0" encoding="utf-8"?>
<p:tagLst xmlns:p="http://schemas.openxmlformats.org/presentationml/2006/main">
  <p:tag name="KSO_WM_TEMPLATE_CATEGORY" val="diagram"/>
  <p:tag name="KSO_WM_TEMPLATE_INDEX" val="20187991"/>
  <p:tag name="KSO_WM_UNIT_TYPE" val="m_h_z"/>
  <p:tag name="KSO_WM_UNIT_INDEX" val="1_2_1"/>
  <p:tag name="KSO_WM_UNIT_ID" val="diagram20187991_2*m_h_z*1_2_1"/>
  <p:tag name="KSO_WM_UNIT_LAYERLEVEL" val="1_1_1"/>
  <p:tag name="KSO_WM_BEAUTIFY_FLAG" val="#wm#"/>
  <p:tag name="KSO_WM_TAG_VERSION" val="1.0"/>
  <p:tag name="KSO_WM_DIAGRAM_GROUP_CODE" val="m1-1"/>
  <p:tag name="KSO_WM_UNIT_HIGHLIGHT" val="0"/>
  <p:tag name="KSO_WM_UNIT_COMPATIBLE" val="0"/>
  <p:tag name="KSO_WM_UNIT_DIAGRAM_ISNUMVISUAL" val="0"/>
  <p:tag name="KSO_WM_UNIT_DIAGRAM_ISREFERUNIT" val="0"/>
  <p:tag name="KSO_WM_UNIT_LINE_FORE_SCHEMECOLOR_INDEX" val="5"/>
  <p:tag name="KSO_WM_UNIT_LINE_FILL_TYPE" val="2"/>
  <p:tag name="KSO_WM_UNIT_USESOURCEFORMAT_APPLY" val="1"/>
</p:tagLst>
</file>

<file path=ppt/tags/tag7.xml><?xml version="1.0" encoding="utf-8"?>
<p:tagLst xmlns:p="http://schemas.openxmlformats.org/presentationml/2006/main">
  <p:tag name="KSO_WM_TEMPLATE_CATEGORY" val="diagram"/>
  <p:tag name="KSO_WM_TEMPLATE_INDEX" val="20187991"/>
  <p:tag name="KSO_WM_UNIT_TYPE" val="m_h_z"/>
  <p:tag name="KSO_WM_UNIT_INDEX" val="1_3_1"/>
  <p:tag name="KSO_WM_UNIT_ID" val="diagram20187991_2*m_h_z*1_3_1"/>
  <p:tag name="KSO_WM_UNIT_LAYERLEVEL" val="1_1_1"/>
  <p:tag name="KSO_WM_BEAUTIFY_FLAG" val="#wm#"/>
  <p:tag name="KSO_WM_TAG_VERSION" val="1.0"/>
  <p:tag name="KSO_WM_DIAGRAM_GROUP_CODE" val="m1-1"/>
  <p:tag name="KSO_WM_UNIT_HIGHLIGHT" val="0"/>
  <p:tag name="KSO_WM_UNIT_COMPATIBLE" val="0"/>
  <p:tag name="KSO_WM_UNIT_DIAGRAM_ISNUMVISUAL" val="0"/>
  <p:tag name="KSO_WM_UNIT_DIAGRAM_ISREFERUNIT" val="0"/>
  <p:tag name="KSO_WM_UNIT_LINE_FORE_SCHEMECOLOR_INDEX" val="5"/>
  <p:tag name="KSO_WM_UNIT_LINE_FILL_TYPE" val="2"/>
  <p:tag name="KSO_WM_UNIT_USESOURCEFORMAT_APPLY" val="1"/>
</p:tagLst>
</file>

<file path=ppt/tags/tag8.xml><?xml version="1.0" encoding="utf-8"?>
<p:tagLst xmlns:p="http://schemas.openxmlformats.org/presentationml/2006/main">
  <p:tag name="KSO_WM_UNIT_HIGHLIGHT" val="0"/>
  <p:tag name="KSO_WM_UNIT_COMPATIBLE" val="0"/>
  <p:tag name="KSO_WM_DIAGRAM_GROUP_CODE" val="m1-1"/>
  <p:tag name="KSO_WM_UNIT_TYPE" val="m_h_f"/>
  <p:tag name="KSO_WM_UNIT_INDEX" val="1_1_1"/>
  <p:tag name="KSO_WM_UNIT_ID" val="diagram20187991_2*m_h_f*1_1_1"/>
  <p:tag name="KSO_WM_TEMPLATE_CATEGORY" val="diagram"/>
  <p:tag name="KSO_WM_TEMPLATE_INDEX" val="20187991"/>
  <p:tag name="KSO_WM_UNIT_LAYERLEVEL" val="1_1_1"/>
  <p:tag name="KSO_WM_TAG_VERSION" val="1.0"/>
  <p:tag name="KSO_WM_BEAUTIFY_FLAG" val="#wm#"/>
  <p:tag name="KSO_WM_UNIT_PRESET_TEXT" val="单击此处添加文本具体内容"/>
  <p:tag name="KSO_WM_UNIT_VALUE" val="34"/>
  <p:tag name="KSO_WM_UNIT_DIAGRAM_ISNUMVISUAL" val="0"/>
  <p:tag name="KSO_WM_UNIT_DIAGRAM_ISREFERUNIT" val="0"/>
  <p:tag name="KSO_WM_UNIT_NOCLEAR" val="0"/>
  <p:tag name="KSO_WM_UNIT_TEXT_FILL_FORE_SCHEMECOLOR_INDEX" val="13"/>
  <p:tag name="KSO_WM_UNIT_TEXT_FILL_TYPE" val="1"/>
  <p:tag name="KSO_WM_UNIT_USESOURCEFORMAT_APPLY" val="1"/>
</p:tagLst>
</file>

<file path=ppt/tags/tag9.xml><?xml version="1.0" encoding="utf-8"?>
<p:tagLst xmlns:p="http://schemas.openxmlformats.org/presentationml/2006/main">
  <p:tag name="KSO_WM_UNIT_HIGHLIGHT" val="0"/>
  <p:tag name="KSO_WM_UNIT_COMPATIBLE" val="0"/>
  <p:tag name="KSO_WM_DIAGRAM_GROUP_CODE" val="m1-1"/>
  <p:tag name="KSO_WM_UNIT_TYPE" val="m_h_f"/>
  <p:tag name="KSO_WM_UNIT_INDEX" val="1_2_1"/>
  <p:tag name="KSO_WM_UNIT_ID" val="diagram20187991_2*m_h_f*1_2_1"/>
  <p:tag name="KSO_WM_TEMPLATE_CATEGORY" val="diagram"/>
  <p:tag name="KSO_WM_TEMPLATE_INDEX" val="20187991"/>
  <p:tag name="KSO_WM_UNIT_LAYERLEVEL" val="1_1_1"/>
  <p:tag name="KSO_WM_TAG_VERSION" val="1.0"/>
  <p:tag name="KSO_WM_BEAUTIFY_FLAG" val="#wm#"/>
  <p:tag name="KSO_WM_UNIT_PRESET_TEXT" val="单击此处添加文本具体内容"/>
  <p:tag name="KSO_WM_UNIT_VALUE" val="34"/>
  <p:tag name="KSO_WM_UNIT_DIAGRAM_ISNUMVISUAL" val="0"/>
  <p:tag name="KSO_WM_UNIT_DIAGRAM_ISREFERUNIT" val="0"/>
  <p:tag name="KSO_WM_UNIT_NOCLEAR" val="0"/>
  <p:tag name="KSO_WM_UNIT_TEXT_FILL_FORE_SCHEMECOLOR_INDEX" val="13"/>
  <p:tag name="KSO_WM_UNIT_TEXT_FILL_TYPE" val="1"/>
  <p:tag name="KSO_WM_UNIT_USESOURCEFORMAT_APPLY" val="1"/>
</p:tagLst>
</file>

<file path=ppt/theme/theme1.xml><?xml version="1.0" encoding="utf-8"?>
<a:theme xmlns:a="http://schemas.openxmlformats.org/drawingml/2006/main" name="AAAAAAAAAAA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tf2q52n">
      <a:majorFont>
        <a:latin typeface="Source Han Serif SC"/>
        <a:ea typeface="Source Han Serif SC"/>
        <a:cs typeface=""/>
      </a:majorFont>
      <a:minorFont>
        <a:latin typeface="Source Han Serif SC"/>
        <a:ea typeface="Source Han Serif SC"/>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3526</Words>
  <Application>WPS 演示</Application>
  <PresentationFormat>宽屏</PresentationFormat>
  <Paragraphs>199</Paragraphs>
  <Slides>22</Slides>
  <Notes>24</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22</vt:i4>
      </vt:variant>
    </vt:vector>
  </HeadingPairs>
  <TitlesOfParts>
    <vt:vector size="39" baseType="lpstr">
      <vt:lpstr>Arial</vt:lpstr>
      <vt:lpstr>宋体</vt:lpstr>
      <vt:lpstr>Wingdings</vt:lpstr>
      <vt:lpstr>Lato Regular</vt:lpstr>
      <vt:lpstr>Lato Hairline</vt:lpstr>
      <vt:lpstr>Lato Light</vt:lpstr>
      <vt:lpstr>Source Han Serif SC</vt:lpstr>
      <vt:lpstr>微软雅黑</vt:lpstr>
      <vt:lpstr>Impact</vt:lpstr>
      <vt:lpstr>Calibri</vt:lpstr>
      <vt:lpstr>Wingdings</vt:lpstr>
      <vt:lpstr>Arial Unicode MS</vt:lpstr>
      <vt:lpstr>華康圓體 Std W5</vt:lpstr>
      <vt:lpstr>等线</vt:lpstr>
      <vt:lpstr>Source Han Serif SC</vt:lpstr>
      <vt:lpstr>汉仪细秀体简 L</vt:lpstr>
      <vt:lpstr>AAAAAAAAAAAA）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6-0316-3运动体育竞技PPT模板</dc:title>
  <dc:creator>敬东 潘</dc:creator>
  <cp:lastModifiedBy>wxl</cp:lastModifiedBy>
  <cp:revision>40</cp:revision>
  <dcterms:created xsi:type="dcterms:W3CDTF">2019-03-14T05:34:00Z</dcterms:created>
  <dcterms:modified xsi:type="dcterms:W3CDTF">2019-08-19T07:20:56Z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2052-11.1.0.8894</vt:lpwstr>
  </property>
</Properties>
</file>