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41" r:id="rId2"/>
    <p:sldMasterId id="2147483671" r:id="rId3"/>
  </p:sldMasterIdLst>
  <p:notesMasterIdLst>
    <p:notesMasterId r:id="rId62"/>
  </p:notesMasterIdLst>
  <p:handoutMasterIdLst>
    <p:handoutMasterId r:id="rId63"/>
  </p:handoutMasterIdLst>
  <p:sldIdLst>
    <p:sldId id="259" r:id="rId4"/>
    <p:sldId id="257" r:id="rId5"/>
    <p:sldId id="376" r:id="rId6"/>
    <p:sldId id="377" r:id="rId7"/>
    <p:sldId id="258" r:id="rId8"/>
    <p:sldId id="361" r:id="rId9"/>
    <p:sldId id="418" r:id="rId10"/>
    <p:sldId id="479" r:id="rId11"/>
    <p:sldId id="481" r:id="rId12"/>
    <p:sldId id="482" r:id="rId13"/>
    <p:sldId id="483" r:id="rId14"/>
    <p:sldId id="484" r:id="rId15"/>
    <p:sldId id="485" r:id="rId16"/>
    <p:sldId id="486" r:id="rId17"/>
    <p:sldId id="487" r:id="rId18"/>
    <p:sldId id="519" r:id="rId19"/>
    <p:sldId id="260" r:id="rId20"/>
    <p:sldId id="372" r:id="rId21"/>
    <p:sldId id="488" r:id="rId22"/>
    <p:sldId id="451" r:id="rId23"/>
    <p:sldId id="489" r:id="rId24"/>
    <p:sldId id="490" r:id="rId25"/>
    <p:sldId id="491" r:id="rId26"/>
    <p:sldId id="492" r:id="rId27"/>
    <p:sldId id="493" r:id="rId28"/>
    <p:sldId id="494" r:id="rId29"/>
    <p:sldId id="495" r:id="rId30"/>
    <p:sldId id="497" r:id="rId31"/>
    <p:sldId id="498" r:id="rId32"/>
    <p:sldId id="415" r:id="rId33"/>
    <p:sldId id="499" r:id="rId34"/>
    <p:sldId id="501" r:id="rId35"/>
    <p:sldId id="502" r:id="rId36"/>
    <p:sldId id="503" r:id="rId37"/>
    <p:sldId id="504" r:id="rId38"/>
    <p:sldId id="505" r:id="rId39"/>
    <p:sldId id="506" r:id="rId40"/>
    <p:sldId id="507" r:id="rId41"/>
    <p:sldId id="508" r:id="rId42"/>
    <p:sldId id="509" r:id="rId43"/>
    <p:sldId id="500" r:id="rId44"/>
    <p:sldId id="510" r:id="rId45"/>
    <p:sldId id="512" r:id="rId46"/>
    <p:sldId id="513" r:id="rId47"/>
    <p:sldId id="511" r:id="rId48"/>
    <p:sldId id="514" r:id="rId49"/>
    <p:sldId id="515" r:id="rId50"/>
    <p:sldId id="516" r:id="rId51"/>
    <p:sldId id="517" r:id="rId52"/>
    <p:sldId id="520" r:id="rId53"/>
    <p:sldId id="521" r:id="rId54"/>
    <p:sldId id="522" r:id="rId55"/>
    <p:sldId id="524" r:id="rId56"/>
    <p:sldId id="523" r:id="rId57"/>
    <p:sldId id="525" r:id="rId58"/>
    <p:sldId id="526" r:id="rId59"/>
    <p:sldId id="518" r:id="rId60"/>
    <p:sldId id="369" r:id="rId61"/>
  </p:sldIdLst>
  <p:sldSz cx="9144000" cy="5145088"/>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defTabSz="457200"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defTabSz="457200"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defTabSz="457200"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defTabSz="457200"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2" autoAdjust="0"/>
    <p:restoredTop sz="94651" autoAdjust="0"/>
  </p:normalViewPr>
  <p:slideViewPr>
    <p:cSldViewPr snapToGrid="0">
      <p:cViewPr varScale="1">
        <p:scale>
          <a:sx n="87" d="100"/>
          <a:sy n="87" d="100"/>
        </p:scale>
        <p:origin x="-564" y="-90"/>
      </p:cViewPr>
      <p:guideLst>
        <p:guide orient="horz" pos="1620"/>
        <p:guide pos="2880"/>
      </p:guideLst>
    </p:cSldViewPr>
  </p:slideViewPr>
  <p:notesTextViewPr>
    <p:cViewPr>
      <p:scale>
        <a:sx n="1" d="1"/>
        <a:sy n="1" d="1"/>
      </p:scale>
      <p:origin x="0" y="0"/>
    </p:cViewPr>
  </p:notesTextViewPr>
  <p:sorterViewPr>
    <p:cViewPr>
      <p:scale>
        <a:sx n="54" d="100"/>
        <a:sy n="54" d="100"/>
      </p:scale>
      <p:origin x="0" y="0"/>
    </p:cViewPr>
  </p:sorterViewPr>
  <p:notesViewPr>
    <p:cSldViewPr snapToGrid="0">
      <p:cViewPr varScale="1">
        <p:scale>
          <a:sx n="54" d="100"/>
          <a:sy n="54" d="100"/>
        </p:scale>
        <p:origin x="-1866" y="-102"/>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E91F53F-ED42-47F8-BFB9-774A34E037A8}" type="datetimeFigureOut">
              <a:rPr lang="zh-CN" altLang="en-US"/>
              <a:pPr>
                <a:defRPr/>
              </a:pPr>
              <a:t>2018-03-16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C4C7F466-A0D8-4E50-A09E-8BC2F047C590}" type="slidenum">
              <a:rPr lang="zh-CN" altLang="en-US"/>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E8B3CE4B-DE08-41F4-900D-7B567C376CBD}" type="datetimeFigureOut">
              <a:rPr lang="zh-CN" altLang="en-US"/>
              <a:pPr>
                <a:defRPr/>
              </a:pPr>
              <a:t>2018-03-16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等线" pitchFamily="2" charset="-122"/>
                <a:ea typeface="等线" pitchFamily="2" charset="-122"/>
              </a:defRPr>
            </a:lvl1pPr>
          </a:lstStyle>
          <a:p>
            <a:fld id="{4BF9157E-6540-429A-A990-CA8EAD879B0B}"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defTabSz="685800" rtl="0" eaLnBrk="0" fontAlgn="base" hangingPunct="0">
      <a:spcBef>
        <a:spcPct val="30000"/>
      </a:spcBef>
      <a:spcAft>
        <a:spcPct val="0"/>
      </a:spcAft>
      <a:defRPr sz="900" kern="1200">
        <a:solidFill>
          <a:schemeClr val="tx1"/>
        </a:solidFill>
        <a:latin typeface="+mn-lt"/>
        <a:ea typeface="+mn-ea"/>
        <a:cs typeface="+mn-cs"/>
      </a:defRPr>
    </a:lvl1pPr>
    <a:lvl2pPr marL="342900" algn="l" defTabSz="685800" rtl="0" eaLnBrk="0" fontAlgn="base" hangingPunct="0">
      <a:spcBef>
        <a:spcPct val="30000"/>
      </a:spcBef>
      <a:spcAft>
        <a:spcPct val="0"/>
      </a:spcAft>
      <a:defRPr sz="900" kern="1200">
        <a:solidFill>
          <a:schemeClr val="tx1"/>
        </a:solidFill>
        <a:latin typeface="+mn-lt"/>
        <a:ea typeface="+mn-ea"/>
        <a:cs typeface="+mn-cs"/>
      </a:defRPr>
    </a:lvl2pPr>
    <a:lvl3pPr marL="685800" algn="l" defTabSz="685800" rtl="0" eaLnBrk="0" fontAlgn="base" hangingPunct="0">
      <a:spcBef>
        <a:spcPct val="30000"/>
      </a:spcBef>
      <a:spcAft>
        <a:spcPct val="0"/>
      </a:spcAft>
      <a:defRPr sz="900" kern="1200">
        <a:solidFill>
          <a:schemeClr val="tx1"/>
        </a:solidFill>
        <a:latin typeface="+mn-lt"/>
        <a:ea typeface="+mn-ea"/>
        <a:cs typeface="+mn-cs"/>
      </a:defRPr>
    </a:lvl3pPr>
    <a:lvl4pPr marL="1028700" algn="l" defTabSz="685800" rtl="0" eaLnBrk="0" fontAlgn="base" hangingPunct="0">
      <a:spcBef>
        <a:spcPct val="30000"/>
      </a:spcBef>
      <a:spcAft>
        <a:spcPct val="0"/>
      </a:spcAft>
      <a:defRPr sz="900" kern="1200">
        <a:solidFill>
          <a:schemeClr val="tx1"/>
        </a:solidFill>
        <a:latin typeface="+mn-lt"/>
        <a:ea typeface="+mn-ea"/>
        <a:cs typeface="+mn-cs"/>
      </a:defRPr>
    </a:lvl4pPr>
    <a:lvl5pPr marL="1371600" algn="l" defTabSz="685800"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p:spPr>
      </p:sp>
      <p:sp>
        <p:nvSpPr>
          <p:cNvPr id="174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412" name="灯片编号占位符 3"/>
          <p:cNvSpPr>
            <a:spLocks noGrp="1"/>
          </p:cNvSpPr>
          <p:nvPr>
            <p:ph type="sldNum" sz="quarter" idx="5"/>
          </p:nvPr>
        </p:nvSpPr>
        <p:spPr bwMode="auto">
          <a:noFill/>
          <a:ln>
            <a:miter lim="800000"/>
            <a:headEnd/>
            <a:tailEnd/>
          </a:ln>
        </p:spPr>
        <p:txBody>
          <a:bodyPr/>
          <a:lstStyle/>
          <a:p>
            <a:fld id="{4B3E6ED3-2249-4DA7-BD07-8AFE2D09016E}"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ln>
            <a:miter lim="800000"/>
            <a:headEnd/>
            <a:tailEnd/>
          </a:ln>
        </p:spPr>
        <p:txBody>
          <a:bodyPr/>
          <a:lstStyle/>
          <a:p>
            <a:fld id="{A4B86ACB-39A7-420D-B2CB-2BD9DE08926E}" type="slidenum">
              <a:rPr lang="zh-CN" altLang="en-US"/>
              <a:pPr/>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a:lstStyle/>
          <a:p>
            <a:fld id="{8F0FF104-5C6B-43F4-AA21-0AB7ADFF21C0}" type="slidenum">
              <a:rPr lang="zh-CN" altLang="en-US"/>
              <a:pPr/>
              <a:t>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p:spPr>
      </p:sp>
      <p:sp>
        <p:nvSpPr>
          <p:cNvPr id="512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ln>
            <a:miter lim="800000"/>
            <a:headEnd/>
            <a:tailEnd/>
          </a:ln>
        </p:spPr>
        <p:txBody>
          <a:bodyPr/>
          <a:lstStyle/>
          <a:p>
            <a:fld id="{E53FD839-7C4B-4062-8922-359F385CAF8A}" type="slidenum">
              <a:rPr lang="zh-CN" altLang="en-US"/>
              <a:pPr/>
              <a:t>23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p:spPr>
      </p:sp>
      <p:sp>
        <p:nvSpPr>
          <p:cNvPr id="532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ln>
            <a:miter lim="800000"/>
            <a:headEnd/>
            <a:tailEnd/>
          </a:ln>
        </p:spPr>
        <p:txBody>
          <a:bodyPr/>
          <a:lstStyle/>
          <a:p>
            <a:fld id="{D7D11154-80A6-4317-9E53-00B65C5660A8}" type="slidenum">
              <a:rPr lang="zh-CN" altLang="en-US"/>
              <a:pPr/>
              <a:t>24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ln>
            <a:miter lim="800000"/>
            <a:headEnd/>
            <a:tailEnd/>
          </a:ln>
        </p:spPr>
        <p:txBody>
          <a:bodyPr/>
          <a:lstStyle/>
          <a:p>
            <a:fld id="{92EC163E-739D-41F3-89AF-EAD7DFCC1D5F}" type="slidenum">
              <a:rPr lang="zh-CN" altLang="en-US"/>
              <a:pPr/>
              <a:t>25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p:spPr>
      </p:sp>
      <p:sp>
        <p:nvSpPr>
          <p:cNvPr id="573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ln>
            <a:miter lim="800000"/>
            <a:headEnd/>
            <a:tailEnd/>
          </a:ln>
        </p:spPr>
        <p:txBody>
          <a:bodyPr/>
          <a:lstStyle/>
          <a:p>
            <a:fld id="{174FCBD1-2AFD-4EBE-ACE6-AC64B68623E8}" type="slidenum">
              <a:rPr lang="zh-CN" altLang="en-US"/>
              <a:pPr/>
              <a:t>26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p:spPr>
      </p:sp>
      <p:sp>
        <p:nvSpPr>
          <p:cNvPr id="5939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ln>
            <a:miter lim="800000"/>
            <a:headEnd/>
            <a:tailEnd/>
          </a:ln>
        </p:spPr>
        <p:txBody>
          <a:bodyPr/>
          <a:lstStyle/>
          <a:p>
            <a:fld id="{E970B91B-2C7D-465E-A94B-764812569409}" type="slidenum">
              <a:rPr lang="zh-CN" altLang="en-US"/>
              <a:pPr/>
              <a:t>27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ln>
            <a:miter lim="800000"/>
            <a:headEnd/>
            <a:tailEnd/>
          </a:ln>
        </p:spPr>
        <p:txBody>
          <a:bodyPr/>
          <a:lstStyle/>
          <a:p>
            <a:fld id="{F7189D39-3DDF-4AA5-96AE-3A188D266DBF}" type="slidenum">
              <a:rPr lang="zh-CN" altLang="en-US"/>
              <a:pPr/>
              <a:t>28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ln>
            <a:miter lim="800000"/>
            <a:headEnd/>
            <a:tailEnd/>
          </a:ln>
        </p:spPr>
        <p:txBody>
          <a:bodyPr/>
          <a:lstStyle/>
          <a:p>
            <a:fld id="{43155AF4-D06F-488B-95C5-3EF6F29388EA}" type="slidenum">
              <a:rPr lang="zh-CN" altLang="en-US"/>
              <a:pPr/>
              <a:t>29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9"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65540" name="灯片编号占位符 3"/>
          <p:cNvSpPr>
            <a:spLocks noGrp="1"/>
          </p:cNvSpPr>
          <p:nvPr>
            <p:ph type="sldNum" sz="quarter" idx="5"/>
          </p:nvPr>
        </p:nvSpPr>
        <p:spPr bwMode="auto">
          <a:noFill/>
          <a:ln>
            <a:miter lim="800000"/>
            <a:headEnd/>
            <a:tailEnd/>
          </a:ln>
        </p:spPr>
        <p:txBody>
          <a:bodyPr/>
          <a:lstStyle/>
          <a:p>
            <a:fld id="{5A6839C9-5782-43C1-9912-4C6FA0064150}" type="slidenum">
              <a:rPr lang="zh-CN" altLang="en-US"/>
              <a:pPr/>
              <a:t>30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p:spPr>
      </p:sp>
      <p:sp>
        <p:nvSpPr>
          <p:cNvPr id="1945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9460" name="灯片编号占位符 3"/>
          <p:cNvSpPr>
            <a:spLocks noGrp="1"/>
          </p:cNvSpPr>
          <p:nvPr>
            <p:ph type="sldNum" sz="quarter" idx="5"/>
          </p:nvPr>
        </p:nvSpPr>
        <p:spPr bwMode="auto">
          <a:noFill/>
          <a:ln>
            <a:miter lim="800000"/>
            <a:headEnd/>
            <a:tailEnd/>
          </a:ln>
        </p:spPr>
        <p:txBody>
          <a:bodyPr/>
          <a:lstStyle/>
          <a:p>
            <a:fld id="{B8857F20-4A38-468E-B6CC-35713C02A240}" type="slidenum">
              <a:rPr lang="zh-CN" altLang="en-US">
                <a:latin typeface="Calibri" pitchFamily="34" charset="0"/>
                <a:ea typeface="宋体" pitchFamily="2" charset="-122"/>
              </a:rPr>
              <a:pPr/>
              <a:t>2</a:t>
            </a:fld>
            <a:endParaRPr lang="zh-CN" altLang="en-US">
              <a:latin typeface="Calibri" pitchFamily="34" charset="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TextEdit="1"/>
          </p:cNvSpPr>
          <p:nvPr>
            <p:ph type="sldImg"/>
          </p:nvPr>
        </p:nvSpPr>
        <p:spPr bwMode="auto">
          <a:noFill/>
          <a:ln>
            <a:solidFill>
              <a:srgbClr val="000000"/>
            </a:solidFill>
            <a:miter lim="800000"/>
            <a:headEnd/>
            <a:tailEnd/>
          </a:ln>
        </p:spPr>
      </p:sp>
      <p:sp>
        <p:nvSpPr>
          <p:cNvPr id="9523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5236" name="灯片编号占位符 3"/>
          <p:cNvSpPr>
            <a:spLocks noGrp="1"/>
          </p:cNvSpPr>
          <p:nvPr>
            <p:ph type="sldNum" sz="quarter" idx="5"/>
          </p:nvPr>
        </p:nvSpPr>
        <p:spPr bwMode="auto">
          <a:noFill/>
          <a:ln>
            <a:miter lim="800000"/>
            <a:headEnd/>
            <a:tailEnd/>
          </a:ln>
        </p:spPr>
        <p:txBody>
          <a:bodyPr/>
          <a:lstStyle/>
          <a:p>
            <a:fld id="{83730B56-5C6D-4453-8E3A-2AAAC5B2CA7E}" type="slidenum">
              <a:rPr lang="zh-CN" altLang="en-US"/>
              <a:pPr/>
              <a:t>58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p:spPr>
      </p:sp>
      <p:sp>
        <p:nvSpPr>
          <p:cNvPr id="235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ln>
            <a:miter lim="800000"/>
            <a:headEnd/>
            <a:tailEnd/>
          </a:ln>
        </p:spPr>
        <p:txBody>
          <a:bodyPr/>
          <a:lstStyle/>
          <a:p>
            <a:fld id="{72CE3D51-439E-4F8C-9763-97A471D6C52A}" type="slidenum">
              <a:rPr lang="zh-CN" altLang="en-US"/>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p:spPr>
      </p:sp>
      <p:sp>
        <p:nvSpPr>
          <p:cNvPr id="256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ln>
            <a:miter lim="800000"/>
            <a:headEnd/>
            <a:tailEnd/>
          </a:ln>
        </p:spPr>
        <p:txBody>
          <a:bodyPr/>
          <a:lstStyle/>
          <a:p>
            <a:fld id="{CE60286C-13DD-4390-9978-7B6AE3F93A39}" type="slidenum">
              <a:rPr lang="zh-CN" altLang="en-US"/>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p:spPr>
      </p:sp>
      <p:sp>
        <p:nvSpPr>
          <p:cNvPr id="276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noFill/>
          <a:ln>
            <a:miter lim="800000"/>
            <a:headEnd/>
            <a:tailEnd/>
          </a:ln>
        </p:spPr>
        <p:txBody>
          <a:bodyPr/>
          <a:lstStyle/>
          <a:p>
            <a:fld id="{67740C10-3B5E-4362-A58F-BE9EE576D4C1}" type="slidenum">
              <a:rPr lang="zh-CN" altLang="en-US"/>
              <a:pPr/>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noFill/>
          <a:ln>
            <a:miter lim="800000"/>
            <a:headEnd/>
            <a:tailEnd/>
          </a:ln>
        </p:spPr>
        <p:txBody>
          <a:bodyPr/>
          <a:lstStyle/>
          <a:p>
            <a:fld id="{A53E6B25-379C-44D8-B17E-85181D5AB661}" type="slidenum">
              <a:rPr lang="zh-CN" altLang="en-US"/>
              <a:pPr/>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p:spPr>
      </p:sp>
      <p:sp>
        <p:nvSpPr>
          <p:cNvPr id="409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ln>
            <a:miter lim="800000"/>
            <a:headEnd/>
            <a:tailEnd/>
          </a:ln>
        </p:spPr>
        <p:txBody>
          <a:bodyPr/>
          <a:lstStyle/>
          <a:p>
            <a:fld id="{BC0FEEDD-EDF7-4056-B8C4-B7A2554CCCC7}" type="slidenum">
              <a:rPr lang="zh-CN" altLang="en-US"/>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p:spPr>
      </p:sp>
      <p:sp>
        <p:nvSpPr>
          <p:cNvPr id="430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ln>
            <a:miter lim="800000"/>
            <a:headEnd/>
            <a:tailEnd/>
          </a:ln>
        </p:spPr>
        <p:txBody>
          <a:bodyPr/>
          <a:lstStyle/>
          <a:p>
            <a:fld id="{6C45C920-22DE-444E-854B-7F295BFF8E10}" type="slidenum">
              <a:rPr lang="zh-CN" altLang="en-US"/>
              <a:pPr/>
              <a:t>19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p:spPr>
      </p:sp>
      <p:sp>
        <p:nvSpPr>
          <p:cNvPr id="4505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ln>
            <a:miter lim="800000"/>
            <a:headEnd/>
            <a:tailEnd/>
          </a:ln>
        </p:spPr>
        <p:txBody>
          <a:bodyPr/>
          <a:lstStyle/>
          <a:p>
            <a:fld id="{6332423B-5361-426F-877C-823CE3C20792}" type="slidenum">
              <a:rPr lang="zh-CN" altLang="en-US"/>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62B2931-DA92-41AA-9BE7-DB2223980927}"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D62DB934-2DB2-483C-BBBA-29307B483040}" type="slidenum">
              <a:rPr lang="zh-CN" altLang="en-US"/>
              <a:pPr/>
              <a:t>‹#›</a:t>
            </a:fld>
            <a:endParaRPr lang="zh-CN" altLang="en-US"/>
          </a:p>
        </p:txBody>
      </p:sp>
    </p:spTree>
  </p:cSld>
  <p:clrMapOvr>
    <a:masterClrMapping/>
  </p:clrMapOvr>
  <p:transition spd="slow" advClick="0" advTm="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eaLnBrk="1" fontAlgn="auto" hangingPunct="1">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46100" y="196850"/>
            <a:ext cx="3455988"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zh-CN" b="1" smtClean="0"/>
              <a:t>任务二</a:t>
            </a:r>
            <a:r>
              <a:rPr lang="en-US" altLang="zh-CN" b="1" smtClean="0"/>
              <a:t> </a:t>
            </a:r>
            <a:r>
              <a:rPr lang="zh-CN" altLang="zh-CN" b="1" smtClean="0"/>
              <a:t>盈亏平衡点分析应用模型</a:t>
            </a:r>
            <a:endParaRPr lang="zh-CN" altLang="zh-CN" smtClean="0"/>
          </a:p>
        </p:txBody>
      </p:sp>
    </p:spTree>
  </p:cSld>
  <p:clrMapOvr>
    <a:masterClrMapping/>
  </p:clrMapOvr>
  <p:transition spd="slow" advClick="0" advTm="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eaLnBrk="1" fontAlgn="auto" hangingPunct="1">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46100" y="196850"/>
            <a:ext cx="1697038" cy="315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1600" dirty="0" smtClean="0">
                <a:solidFill>
                  <a:schemeClr val="accent1"/>
                </a:solidFill>
                <a:latin typeface="微软雅黑" pitchFamily="34" charset="-122"/>
                <a:ea typeface="微软雅黑" pitchFamily="34" charset="-122"/>
              </a:rPr>
              <a:t>任务三  存货管理</a:t>
            </a:r>
            <a:endParaRPr lang="zh-CN" altLang="zh-CN" sz="1600" dirty="0" smtClean="0">
              <a:solidFill>
                <a:schemeClr val="accent1"/>
              </a:solidFill>
              <a:latin typeface="微软雅黑" pitchFamily="34" charset="-122"/>
              <a:ea typeface="微软雅黑" pitchFamily="34" charset="-122"/>
            </a:endParaRPr>
          </a:p>
        </p:txBody>
      </p:sp>
    </p:spTree>
  </p:cSld>
  <p:clrMapOvr>
    <a:masterClrMapping/>
  </p:clrMapOvr>
  <p:transition spd="slow" advClick="0" advTm="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eaLnBrk="1" fontAlgn="auto" hangingPunct="1">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46100" y="196850"/>
            <a:ext cx="2511425" cy="315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1600" dirty="0" smtClean="0">
                <a:solidFill>
                  <a:schemeClr val="accent1"/>
                </a:solidFill>
                <a:ea typeface="微软雅黑" pitchFamily="34" charset="-122"/>
                <a:sym typeface="Arial" pitchFamily="34" charset="0"/>
              </a:rPr>
              <a:t>任务二  应收账款管理模型</a:t>
            </a:r>
            <a:endParaRPr lang="en-US" altLang="zh-CN" sz="1600" dirty="0" smtClean="0">
              <a:solidFill>
                <a:schemeClr val="accent1"/>
              </a:solidFill>
              <a:ea typeface="微软雅黑" pitchFamily="34" charset="-122"/>
              <a:sym typeface="Arial" pitchFamily="34" charset="0"/>
            </a:endParaRPr>
          </a:p>
        </p:txBody>
      </p:sp>
    </p:spTree>
  </p:cSld>
  <p:clrMapOvr>
    <a:masterClrMapping/>
  </p:clrMapOvr>
  <p:transition spd="slow" advClick="0" advTm="0"/>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C0E41F08-6654-4F88-BF60-B6BD6B86F71B}" type="datetimeFigureOut">
              <a:rPr lang="zh-CN" altLang="en-US"/>
              <a:pPr>
                <a:defRPr/>
              </a:pPr>
              <a:t>2018-03-16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B7892133-DCEC-41B8-8EEE-8FE84374F41B}" type="slidenum">
              <a:rPr lang="zh-CN" altLang="en-US"/>
              <a:pPr/>
              <a:t>‹#›</a:t>
            </a:fld>
            <a:endParaRPr lang="zh-CN" altLang="en-US"/>
          </a:p>
        </p:txBody>
      </p:sp>
    </p:spTree>
  </p:cSld>
  <p:clrMapOvr>
    <a:masterClrMapping/>
  </p:clrMapOvr>
  <p:transition spd="slow" advClick="0" advTm="0"/>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2CC8633E-5BBC-4E99-BF56-83A498634D4A}" type="datetimeFigureOut">
              <a:rPr lang="zh-CN" altLang="en-US"/>
              <a:pPr>
                <a:defRPr/>
              </a:pPr>
              <a:t>2018-03-16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8E098725-2DA6-4417-9842-42A6DAC55A62}" type="slidenum">
              <a:rPr lang="zh-CN" altLang="en-US"/>
              <a:pPr/>
              <a:t>‹#›</a:t>
            </a:fld>
            <a:endParaRPr lang="zh-CN" altLang="en-US"/>
          </a:p>
        </p:txBody>
      </p:sp>
    </p:spTree>
  </p:cSld>
  <p:clrMapOvr>
    <a:masterClrMapping/>
  </p:clrMapOvr>
  <p:transition spd="slow" advClick="0" advTm="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D2278635-4BA6-490F-8662-979AC018953B}"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237D1FE8-6ED9-4A8F-853C-C2432673E825}" type="slidenum">
              <a:rPr lang="zh-CN" altLang="en-US"/>
              <a:pPr/>
              <a:t>‹#›</a:t>
            </a:fld>
            <a:endParaRPr lang="zh-CN" altLang="en-US"/>
          </a:p>
        </p:txBody>
      </p:sp>
    </p:spTree>
  </p:cSld>
  <p:clrMapOvr>
    <a:masterClrMapping/>
  </p:clrMapOvr>
  <p:transition spd="slow" advClick="0" advTm="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28172247-C971-4FB9-A604-549071D1144C}"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B097F8D9-1FEC-4FEF-BF6B-889ABEC51D62}" type="slidenum">
              <a:rPr lang="zh-CN" altLang="en-US"/>
              <a:pPr/>
              <a:t>‹#›</a:t>
            </a:fld>
            <a:endParaRPr lang="zh-CN" altLang="en-US"/>
          </a:p>
        </p:txBody>
      </p:sp>
    </p:spTree>
  </p:cSld>
  <p:clrMapOvr>
    <a:masterClrMapping/>
  </p:clrMapOvr>
  <p:transition spd="slow" advClick="0" advTm="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advClick="0" advTm="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lIns="95057" tIns="47529" rIns="95057" bIns="47529" rtlCol="0">
            <a:normAutofit/>
          </a:bodyPr>
          <a:lstStyle>
            <a:lvl1pPr marL="0" indent="0" algn="ctr">
              <a:buNone/>
              <a:defRPr sz="900">
                <a:solidFill>
                  <a:srgbClr val="7F7F7F"/>
                </a:solidFill>
                <a:latin typeface="Lato Regular"/>
                <a:cs typeface="Lato Regular"/>
              </a:defRPr>
            </a:lvl1pPr>
          </a:lstStyle>
          <a:p>
            <a:pPr lvl="0"/>
            <a:endParaRPr lang="en-US" noProof="0" dirty="0"/>
          </a:p>
        </p:txBody>
      </p:sp>
      <p:sp>
        <p:nvSpPr>
          <p:cNvPr id="8" name="Text Placeholder 7"/>
          <p:cNvSpPr>
            <a:spLocks noGrp="1"/>
          </p:cNvSpPr>
          <p:nvPr>
            <p:ph type="body" sz="quarter" idx="10"/>
          </p:nvPr>
        </p:nvSpPr>
        <p:spPr>
          <a:xfrm>
            <a:off x="2966029" y="2851969"/>
            <a:ext cx="3383973" cy="323935"/>
          </a:xfrm>
          <a:prstGeom prst="rect">
            <a:avLst/>
          </a:prstGeom>
        </p:spPr>
        <p:txBody>
          <a:bodyPr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zh-CN" altLang="en-US" smtClean="0"/>
              <a:t>单击此处编辑母版文本样式</a:t>
            </a:r>
          </a:p>
        </p:txBody>
      </p:sp>
      <p:sp>
        <p:nvSpPr>
          <p:cNvPr id="9" name="Text Placeholder 7"/>
          <p:cNvSpPr>
            <a:spLocks noGrp="1"/>
          </p:cNvSpPr>
          <p:nvPr>
            <p:ph type="body" sz="quarter" idx="11"/>
          </p:nvPr>
        </p:nvSpPr>
        <p:spPr>
          <a:xfrm>
            <a:off x="2966029" y="3289953"/>
            <a:ext cx="3383973" cy="171391"/>
          </a:xfrm>
          <a:prstGeom prst="rect">
            <a:avLst/>
          </a:prstGeom>
        </p:spPr>
        <p:txBody>
          <a:bodyPr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zh-CN" altLang="en-US" smtClean="0"/>
              <a:t>单击此处编辑母版文本样式</a:t>
            </a:r>
          </a:p>
        </p:txBody>
      </p:sp>
      <p:sp>
        <p:nvSpPr>
          <p:cNvPr id="10" name="Text Placeholder 2"/>
          <p:cNvSpPr>
            <a:spLocks noGrp="1"/>
          </p:cNvSpPr>
          <p:nvPr>
            <p:ph type="body" sz="quarter" idx="16"/>
          </p:nvPr>
        </p:nvSpPr>
        <p:spPr>
          <a:xfrm>
            <a:off x="2981375" y="3614484"/>
            <a:ext cx="3366029" cy="1153007"/>
          </a:xfrm>
          <a:prstGeom prst="rect">
            <a:avLst/>
          </a:prstGeom>
        </p:spPr>
        <p:txBody>
          <a:bodyPr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zh-CN" altLang="en-US" smtClean="0"/>
              <a:t>单击此处编辑母版文本样式</a:t>
            </a:r>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A07530E-5010-49EE-A3D5-7BB25AC1FFE3}"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39DE2B88-1DAF-4144-A797-0E2A29A35CF7}" type="slidenum">
              <a:rPr lang="zh-CN" altLang="en-US"/>
              <a:pPr/>
              <a:t>‹#›</a:t>
            </a:fld>
            <a:endParaRPr lang="zh-CN" altLang="en-US"/>
          </a:p>
        </p:txBody>
      </p:sp>
    </p:spTree>
  </p:cSld>
  <p:clrMapOvr>
    <a:masterClrMapping/>
  </p:clrMapOvr>
  <p:transition spd="slow" advClick="0" advTm="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srcRect/>
          <a:stretch>
            <a:fillRect/>
          </a:stretch>
        </p:blipFill>
        <p:spPr bwMode="auto">
          <a:xfrm>
            <a:off x="0" y="0"/>
            <a:ext cx="9156700" cy="5145088"/>
          </a:xfrm>
          <a:prstGeom prst="rect">
            <a:avLst/>
          </a:prstGeom>
          <a:noFill/>
          <a:ln w="9525">
            <a:noFill/>
            <a:miter lim="800000"/>
            <a:headEnd/>
            <a:tailEnd/>
          </a:ln>
        </p:spPr>
      </p:pic>
    </p:spTree>
  </p:cSld>
  <p:clrMapOvr>
    <a:masterClrMapping/>
  </p:clrMapOvr>
  <p:transition spd="slow" advClick="0" advTm="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Tree>
  </p:cSld>
  <p:clrMapOvr>
    <a:masterClrMapping/>
  </p:clrMapOvr>
  <p:transition advClick="0" advTm="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srcRect/>
          <a:stretch>
            <a:fillRect/>
          </a:stretch>
        </p:blipFill>
        <p:spPr bwMode="auto">
          <a:xfrm>
            <a:off x="0" y="0"/>
            <a:ext cx="9144000" cy="5145088"/>
          </a:xfrm>
          <a:prstGeom prst="rect">
            <a:avLst/>
          </a:prstGeom>
          <a:noFill/>
          <a:ln w="9525">
            <a:noFill/>
            <a:miter lim="800000"/>
            <a:headEnd/>
            <a:tailEnd/>
          </a:ln>
        </p:spPr>
      </p:pic>
      <p:sp>
        <p:nvSpPr>
          <p:cNvPr id="3" name="矩形 2"/>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anchor="ctr"/>
          <a:lstStyle/>
          <a:p>
            <a:pPr algn="ctr" eaLnBrk="1" fontAlgn="auto" hangingPunct="1">
              <a:spcBef>
                <a:spcPts val="0"/>
              </a:spcBef>
              <a:spcAft>
                <a:spcPts val="0"/>
              </a:spcAft>
              <a:defRPr/>
            </a:pPr>
            <a:endParaRPr lang="zh-CN" altLang="en-US"/>
          </a:p>
        </p:txBody>
      </p:sp>
      <p:sp>
        <p:nvSpPr>
          <p:cNvPr id="4" name="TextBox 1"/>
          <p:cNvSpPr txBox="1">
            <a:spLocks noChangeArrowheads="1"/>
          </p:cNvSpPr>
          <p:nvPr userDrawn="1"/>
        </p:nvSpPr>
        <p:spPr bwMode="auto">
          <a:xfrm>
            <a:off x="3865563" y="368300"/>
            <a:ext cx="1292225" cy="30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8" tIns="34285" rIns="68568"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500" b="1" smtClean="0">
                <a:solidFill>
                  <a:srgbClr val="595959"/>
                </a:solidFill>
                <a:ea typeface="微软雅黑" pitchFamily="34" charset="-122"/>
                <a:sym typeface="Arial" pitchFamily="34" charset="0"/>
              </a:rPr>
              <a:t>点击添加标题</a:t>
            </a:r>
            <a:endParaRPr lang="en-US" altLang="zh-CN" sz="1500" b="1" smtClean="0">
              <a:solidFill>
                <a:srgbClr val="595959"/>
              </a:solidFill>
              <a:ea typeface="微软雅黑" pitchFamily="34" charset="-122"/>
              <a:sym typeface="Arial" pitchFamily="34" charset="0"/>
            </a:endParaRPr>
          </a:p>
        </p:txBody>
      </p:sp>
      <p:sp>
        <p:nvSpPr>
          <p:cNvPr id="5" name="TextBox 2"/>
          <p:cNvSpPr txBox="1">
            <a:spLocks noChangeArrowheads="1"/>
          </p:cNvSpPr>
          <p:nvPr userDrawn="1"/>
        </p:nvSpPr>
        <p:spPr bwMode="auto">
          <a:xfrm>
            <a:off x="3275013" y="711200"/>
            <a:ext cx="2562225"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8" tIns="34285" rIns="68568"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900" smtClean="0">
                <a:solidFill>
                  <a:srgbClr val="7F7F7F"/>
                </a:solidFill>
                <a:ea typeface="微软雅黑" pitchFamily="34" charset="-122"/>
                <a:cs typeface="Open Sans"/>
                <a:sym typeface="Arial" pitchFamily="34" charset="0"/>
              </a:rPr>
              <a:t>您的内容打在这里，或通过复制文本后在此选择粘贴，并选择只保留文字。</a:t>
            </a:r>
          </a:p>
        </p:txBody>
      </p:sp>
    </p:spTree>
  </p:cSld>
  <p:clrMapOvr>
    <a:masterClrMapping/>
  </p:clrMapOvr>
  <p:transition spd="slow" advClick="0"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2288"/>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3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C7CB3DE-6FB8-4AAF-9199-76F7C27CD75C}"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C760B56-B886-4665-828F-0F2C606627AA}" type="slidenum">
              <a:rPr lang="zh-CN" altLang="en-US"/>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0058AA6-B143-4EDF-97BC-617C6F916EB1}"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55A57B8-2565-43CF-AC31-FEFDAB583912}" type="slidenum">
              <a:rPr lang="zh-CN" altLang="en-US"/>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3288"/>
            <a:ext cx="7886700" cy="112553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25AFBDF-1789-47E3-A12E-A415A85D7275}"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64F9B00-E718-4877-B5E7-FDBCBE206095}" type="slidenum">
              <a:rPr lang="zh-CN" altLang="en-US"/>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3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3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33FBD03-8BE8-4CC8-AB06-72C57E1E3393}"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579E67D-489A-4C7E-B38D-47C8A4AD3ACD}" type="slidenum">
              <a:rPr lang="zh-CN" altLang="en-US"/>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3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3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CF1793F-596D-4C10-9D6E-6FDD99314101}" type="datetimeFigureOut">
              <a:rPr lang="zh-CN" altLang="en-US"/>
              <a:pPr>
                <a:defRPr/>
              </a:pPr>
              <a:t>2018-03-16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5D3866A8-1835-46CD-8328-8E8F67C0E0E9}" type="slidenum">
              <a:rPr lang="zh-CN" altLang="en-US"/>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476A79E-867E-4544-9508-A95EBC91735F}" type="datetimeFigureOut">
              <a:rPr lang="zh-CN" altLang="en-US"/>
              <a:pPr>
                <a:defRPr/>
              </a:pPr>
              <a:t>2018-03-16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BAEDF9FB-B0DF-4982-ACAA-8B4109EEF68D}" type="slidenum">
              <a:rPr lang="zh-CN" altLang="en-US"/>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340F772-6190-445F-B036-2D7325D01878}" type="datetimeFigureOut">
              <a:rPr lang="zh-CN" altLang="en-US"/>
              <a:pPr>
                <a:defRPr/>
              </a:pPr>
              <a:t>2018-03-16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156865D-A612-4239-966F-351FB322AEBA}" type="slidenum">
              <a:rPr lang="zh-CN" altLang="en-US"/>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27F0EEE4-3645-43DE-BF3C-D8C2DA431101}" type="datetimeFigureOut">
              <a:rPr lang="zh-CN" altLang="en-US"/>
              <a:pPr>
                <a:defRPr/>
              </a:pPr>
              <a:t>2018-03-16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9DF3BF72-1694-4B38-8628-D34757C09117}" type="slidenum">
              <a:rPr lang="zh-CN" altLang="en-US"/>
              <a:pPr/>
              <a:t>‹#›</a:t>
            </a:fld>
            <a:endParaRPr lang="zh-CN" altLang="en-US"/>
          </a:p>
        </p:txBody>
      </p:sp>
    </p:spTree>
  </p:cSld>
  <p:clrMapOvr>
    <a:masterClrMapping/>
  </p:clrMapOvr>
  <p:transition spd="slow" advClick="0" advTm="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60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606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ECA8A2-86F8-4D6F-9046-72C06AEE039E}"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067DCFB-B6C8-489C-9CB7-6AC3C777FEBC}" type="slidenum">
              <a:rPr lang="zh-CN" altLang="en-US"/>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60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30238" y="1543050"/>
            <a:ext cx="2949575" cy="28606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5EE52D5-A0A0-4A9F-8FD5-DBF1E6316B36}"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2B73CE2-5A0B-4A68-A03E-D9B8D55990A3}" type="slidenum">
              <a:rPr lang="zh-CN" altLang="en-US"/>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F5F1FF-D58D-445E-9EA0-38AB08C2B148}"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C336EEE-85DC-4F3D-AAF8-C20769814C1E}" type="slidenum">
              <a:rPr lang="zh-CN" altLang="en-US"/>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9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9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3F8B2B4-6F9D-46F6-8F2E-57144601C40F}"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BE20F36-4DD7-4712-8E95-3052EF9E2B43}" type="slidenum">
              <a:rPr lang="zh-CN" altLang="en-US"/>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33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CBC86AC-40C7-4DE4-8F27-0F077652297D}"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AFA1803-67BA-4067-9E4A-D80551E20332}" type="slidenum">
              <a:rPr lang="zh-CN" altLang="en-US"/>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6A9000B-DDE4-4B71-827E-0582714EF5AC}"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55087FD-9731-4E10-A4F1-388CAE7DBB8A}" type="slidenum">
              <a:rPr lang="zh-CN" altLang="en-US"/>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2400"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F204EA6-BCD4-46D6-BDA1-3864229F29DE}"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4DC39E1-6BC9-40DA-BB6A-5395BA40ABDA}" type="slidenum">
              <a:rPr lang="zh-CN" altLang="en-US"/>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87D1F5A-7A16-4D26-9AB8-4F1E66F10CC6}"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FA37614-C29E-4927-8EE7-F53A2FD24B9E}" type="slidenum">
              <a:rPr lang="zh-CN" altLang="en-US"/>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12504D2-521C-4D5A-ACAD-4E0CF0139489}" type="datetimeFigureOut">
              <a:rPr lang="zh-CN" altLang="en-US"/>
              <a:pPr>
                <a:defRPr/>
              </a:pPr>
              <a:t>2018-03-16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286AD06-3B32-4CB0-901A-95493784F7BE}" type="slidenum">
              <a:rPr lang="zh-CN" altLang="en-US"/>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9E5B8A3-47AF-4D07-B9E2-91A6530BA5A5}" type="datetimeFigureOut">
              <a:rPr lang="zh-CN" altLang="en-US"/>
              <a:pPr>
                <a:defRPr/>
              </a:pPr>
              <a:t>2018-03-16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A0BD7BAC-E656-41D9-A5BD-106C68D57BCB}" type="slidenum">
              <a:rPr lang="zh-CN" altLang="en-US"/>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A455CB0C-B6A0-4B6A-8414-585BC76A06A2}" type="datetimeFigureOut">
              <a:rPr lang="zh-CN" altLang="en-US"/>
              <a:pPr>
                <a:defRPr/>
              </a:pPr>
              <a:t>2018-03-16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6A8DA54B-EE1A-4CCA-8930-883329896B2D}" type="slidenum">
              <a:rPr lang="zh-CN" altLang="en-US"/>
              <a:pPr/>
              <a:t>‹#›</a:t>
            </a:fld>
            <a:endParaRPr lang="zh-CN" altLang="en-US"/>
          </a:p>
        </p:txBody>
      </p:sp>
    </p:spTree>
  </p:cSld>
  <p:clrMapOvr>
    <a:masterClrMapping/>
  </p:clrMapOvr>
  <p:transition spd="slow" advClick="0" advTm="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1CB469A-E47F-40E1-80D0-F6C0317EC8D8}" type="datetimeFigureOut">
              <a:rPr lang="zh-CN" altLang="en-US"/>
              <a:pPr>
                <a:defRPr/>
              </a:pPr>
              <a:t>2018-03-16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C3073DB8-C7F9-45F3-B65C-24F0AFEE471D}" type="slidenum">
              <a:rPr lang="zh-CN" altLang="en-US"/>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792B773-6A11-4DB2-A893-5620F82E5CBD}"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79CD33A-E2BB-4BE5-9A50-B923C3D90BD1}" type="slidenum">
              <a:rPr lang="zh-CN" altLang="en-US"/>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7488"/>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89DB03B-AD6B-4A06-8940-A2A560C2D071}" type="datetimeFigureOut">
              <a:rPr lang="zh-CN" altLang="en-US"/>
              <a:pPr>
                <a:defRPr/>
              </a:pPr>
              <a:t>2018-03-16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26C492C-E09E-49D7-B0AC-82F42A231593}" type="slidenum">
              <a:rPr lang="zh-CN" altLang="en-US"/>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00257C9-5CE4-49DC-8B43-8AC351A4A89C}"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3CB8DFC-2F27-4887-A8D5-0D4EE2F8F3B7}" type="slidenum">
              <a:rPr lang="zh-CN" altLang="en-US"/>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94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5490FC4-EF28-409C-BAA1-975F6099CE34}" type="datetimeFigureOut">
              <a:rPr lang="zh-CN" altLang="en-US"/>
              <a:pPr>
                <a:defRPr/>
              </a:pPr>
              <a:t>2018-03-16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9D9EDF5-D07C-4E74-ACE4-F82852C4CAB8}" type="slidenum">
              <a:rPr lang="zh-CN" altLang="en-US"/>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BBA2788-0F34-4DF0-99F2-76E86C489902}" type="datetimeFigureOut">
              <a:rPr lang="zh-CN" altLang="en-US"/>
              <a:pPr>
                <a:defRPr/>
              </a:pPr>
              <a:t>2018-03-16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fld id="{B80ED645-8634-4627-BD5B-F3FABBF3E90F}" type="slidenum">
              <a:rPr lang="zh-CN" altLang="en-US"/>
              <a:pPr/>
              <a:t>‹#›</a:t>
            </a:fld>
            <a:endParaRPr lang="zh-CN" altLang="en-US"/>
          </a:p>
        </p:txBody>
      </p:sp>
    </p:spTree>
  </p:cSld>
  <p:clrMapOvr>
    <a:masterClrMapping/>
  </p:clrMapOvr>
  <p:transition spd="slow" advClick="0" advTm="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33A2E94D-922A-42EC-BB0D-DD9126BA57C1}" type="datetimeFigureOut">
              <a:rPr lang="zh-CN" altLang="en-US"/>
              <a:pPr>
                <a:defRPr/>
              </a:pPr>
              <a:t>2018-03-16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5C1F89B1-6344-40BF-A1D7-BB592669FF31}" type="slidenum">
              <a:rPr lang="zh-CN" altLang="en-US"/>
              <a:pPr/>
              <a:t>‹#›</a:t>
            </a:fld>
            <a:endParaRPr lang="zh-CN" altLang="en-US"/>
          </a:p>
        </p:txBody>
      </p:sp>
    </p:spTree>
  </p:cSld>
  <p:clrMapOvr>
    <a:masterClrMapping/>
  </p:clrMapOvr>
  <p:transition spd="slow" advClick="0" advTm="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F8A840-3DE5-4423-8A6B-40BCC70C6463}" type="datetimeFigureOut">
              <a:rPr lang="zh-CN" altLang="en-US"/>
              <a:pPr>
                <a:defRPr/>
              </a:pPr>
              <a:t>2018-03-16</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0432D704-4B71-4734-8FF2-A8E0176AFFCA}" type="slidenum">
              <a:rPr lang="zh-CN" altLang="en-US"/>
              <a:pPr/>
              <a:t>‹#›</a:t>
            </a:fld>
            <a:endParaRPr lang="zh-CN" altLang="en-US"/>
          </a:p>
        </p:txBody>
      </p:sp>
    </p:spTree>
  </p:cSld>
  <p:clrMapOvr>
    <a:masterClrMapping/>
  </p:clrMapOvr>
  <p:transition spd="slow" advClick="0" advTm="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p:cNvSpPr/>
          <p:nvPr userDrawn="1"/>
        </p:nvSpPr>
        <p:spPr>
          <a:xfrm>
            <a:off x="0" y="160338"/>
            <a:ext cx="466725" cy="323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165" eaLnBrk="1" fontAlgn="auto" hangingPunct="1">
              <a:spcBef>
                <a:spcPts val="0"/>
              </a:spcBef>
              <a:spcAft>
                <a:spcPts val="0"/>
              </a:spcAft>
              <a:defRPr/>
            </a:pPr>
            <a:endParaRPr lang="zh-CN" altLang="en-US" sz="1400" dirty="0">
              <a:solidFill>
                <a:srgbClr val="E7E6E6">
                  <a:lumMod val="50000"/>
                </a:srgbClr>
              </a:solidFill>
              <a:cs typeface="+mn-ea"/>
              <a:sym typeface="+mn-lt"/>
            </a:endParaRPr>
          </a:p>
        </p:txBody>
      </p:sp>
      <p:sp>
        <p:nvSpPr>
          <p:cNvPr id="3" name="文本框 37"/>
          <p:cNvSpPr txBox="1">
            <a:spLocks noChangeArrowheads="1"/>
          </p:cNvSpPr>
          <p:nvPr userDrawn="1"/>
        </p:nvSpPr>
        <p:spPr bwMode="auto">
          <a:xfrm>
            <a:off x="500063" y="227013"/>
            <a:ext cx="3071812"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4" tIns="34292" rIns="68584" bIns="3429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1600" dirty="0" smtClean="0">
                <a:solidFill>
                  <a:schemeClr val="accent1"/>
                </a:solidFill>
                <a:latin typeface="微软雅黑" pitchFamily="34" charset="-122"/>
                <a:ea typeface="微软雅黑" pitchFamily="34" charset="-122"/>
              </a:rPr>
              <a:t>任务一 现金最佳持有量决策模型</a:t>
            </a:r>
            <a:endParaRPr lang="zh-CN" altLang="zh-CN" sz="1600" dirty="0" smtClean="0">
              <a:solidFill>
                <a:schemeClr val="accent1"/>
              </a:solidFill>
              <a:latin typeface="微软雅黑" pitchFamily="34" charset="-122"/>
              <a:ea typeface="微软雅黑" pitchFamily="34" charset="-122"/>
            </a:endParaRPr>
          </a:p>
        </p:txBody>
      </p:sp>
    </p:spTree>
  </p:cSld>
  <p:clrMapOvr>
    <a:masterClrMapping/>
  </p:clrMapOvr>
  <p:transition spd="slow" advClick="0" advTm="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p:cNvSpPr>
          <p:nvPr>
            <p:ph type="dt" sz="half" idx="10"/>
          </p:nvPr>
        </p:nvSpPr>
        <p:spPr/>
        <p:txBody>
          <a:bodyPr/>
          <a:lstStyle>
            <a:lvl1pPr>
              <a:defRPr/>
            </a:lvl1pPr>
          </a:lstStyle>
          <a:p>
            <a:pPr>
              <a:defRPr/>
            </a:pPr>
            <a:fld id="{568D355E-584F-49E9-A2D8-116F0C3494F2}" type="datetimeFigureOut">
              <a:rPr lang="zh-CN" altLang="en-US"/>
              <a:pPr>
                <a:defRPr/>
              </a:pPr>
              <a:t>2018-03-16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7C6E2A24-0745-4A17-AA36-C872DBAA652E}" type="slidenum">
              <a:rPr lang="zh-CN" altLang="en-US"/>
              <a:pPr/>
              <a:t>‹#›</a:t>
            </a:fld>
            <a:endParaRPr lang="zh-CN" altLang="en-US"/>
          </a:p>
        </p:txBody>
      </p:sp>
    </p:spTree>
  </p:cSld>
  <p:clrMapOvr>
    <a:masterClrMapping/>
  </p:clrMapOvr>
  <p:transition spd="slow" advClick="0" advTm="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Text Placeholder 2"/>
          <p:cNvSpPr>
            <a:spLocks noGrp="1"/>
          </p:cNvSpPr>
          <p:nvPr>
            <p:ph type="body" idx="1"/>
          </p:nvPr>
        </p:nvSpPr>
        <p:spPr bwMode="auto">
          <a:xfrm>
            <a:off x="628650" y="1370013"/>
            <a:ext cx="7886700" cy="3263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Date Placeholder 3"/>
          <p:cNvSpPr>
            <a:spLocks noGrp="1"/>
          </p:cNvSpPr>
          <p:nvPr>
            <p:ph type="dt" sz="half" idx="2"/>
          </p:nvPr>
        </p:nvSpPr>
        <p:spPr>
          <a:xfrm>
            <a:off x="628650" y="4768850"/>
            <a:ext cx="2057400" cy="273050"/>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defRPr>
            </a:lvl1pPr>
          </a:lstStyle>
          <a:p>
            <a:pPr>
              <a:defRPr/>
            </a:pPr>
            <a:fld id="{DDB61198-8746-4977-8DD8-732F5E93F31D}" type="datetimeFigureOut">
              <a:rPr lang="zh-CN" altLang="en-US"/>
              <a:pPr>
                <a:defRPr/>
              </a:pPr>
              <a:t>2018-03-16</a:t>
            </a:fld>
            <a:endParaRPr lang="zh-CN" altLang="en-US"/>
          </a:p>
        </p:txBody>
      </p:sp>
      <p:sp>
        <p:nvSpPr>
          <p:cNvPr id="5" name="Footer Placeholder 4"/>
          <p:cNvSpPr>
            <a:spLocks noGrp="1"/>
          </p:cNvSpPr>
          <p:nvPr>
            <p:ph type="ftr" sz="quarter" idx="3"/>
          </p:nvPr>
        </p:nvSpPr>
        <p:spPr>
          <a:xfrm>
            <a:off x="3028950" y="4768850"/>
            <a:ext cx="3086100" cy="273050"/>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pitchFamily="34" charset="0"/>
                <a:ea typeface="等线" pitchFamily="2" charset="-122"/>
              </a:defRPr>
            </a:lvl1pPr>
          </a:lstStyle>
          <a:p>
            <a:fld id="{57C42885-0878-440D-A9BA-B173C9F54305}"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4017" r:id="rId1"/>
    <p:sldLayoutId id="2147484018" r:id="rId2"/>
    <p:sldLayoutId id="2147484019" r:id="rId3"/>
    <p:sldLayoutId id="2147484020" r:id="rId4"/>
    <p:sldLayoutId id="2147484021" r:id="rId5"/>
    <p:sldLayoutId id="2147484022" r:id="rId6"/>
    <p:sldLayoutId id="2147484023" r:id="rId7"/>
    <p:sldLayoutId id="2147484051" r:id="rId8"/>
    <p:sldLayoutId id="2147484024" r:id="rId9"/>
    <p:sldLayoutId id="2147484052" r:id="rId10"/>
    <p:sldLayoutId id="2147484053" r:id="rId11"/>
    <p:sldLayoutId id="2147484054" r:id="rId12"/>
    <p:sldLayoutId id="2147484025" r:id="rId13"/>
    <p:sldLayoutId id="2147484026" r:id="rId14"/>
    <p:sldLayoutId id="2147484027" r:id="rId15"/>
    <p:sldLayoutId id="2147484028" r:id="rId16"/>
    <p:sldLayoutId id="2147484055" r:id="rId17"/>
    <p:sldLayoutId id="2147484056" r:id="rId18"/>
    <p:sldLayoutId id="2147484057" r:id="rId19"/>
    <p:sldLayoutId id="2147484058" r:id="rId20"/>
    <p:sldLayoutId id="2147484059" r:id="rId21"/>
    <p:sldLayoutId id="2147484060" r:id="rId22"/>
  </p:sldLayoutIdLst>
  <p:transition spd="slow" advClick="0" advTm="0"/>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628650" y="1370013"/>
            <a:ext cx="7886700" cy="3263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4768850"/>
            <a:ext cx="2057400" cy="273050"/>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10BF9229-F442-4AF6-A670-6451ABE91612}" type="datetimeFigureOut">
              <a:rPr lang="zh-CN" altLang="en-US"/>
              <a:pPr>
                <a:defRPr/>
              </a:pPr>
              <a:t>2018-03-16</a:t>
            </a:fld>
            <a:endParaRPr lang="zh-CN" altLang="en-US"/>
          </a:p>
        </p:txBody>
      </p:sp>
      <p:sp>
        <p:nvSpPr>
          <p:cNvPr id="5" name="页脚占位符 4"/>
          <p:cNvSpPr>
            <a:spLocks noGrp="1"/>
          </p:cNvSpPr>
          <p:nvPr>
            <p:ph type="ftr" sz="quarter" idx="3"/>
          </p:nvPr>
        </p:nvSpPr>
        <p:spPr>
          <a:xfrm>
            <a:off x="3028950" y="4768850"/>
            <a:ext cx="3086100" cy="273050"/>
          </a:xfrm>
          <a:prstGeom prst="rect">
            <a:avLst/>
          </a:prstGeom>
        </p:spPr>
        <p:txBody>
          <a:bodyPr vert="horz" lIns="91440" tIns="45720" rIns="91440" bIns="45720" rtlCol="0" anchor="ctr"/>
          <a:lstStyle>
            <a:lvl1pPr algn="ctr" eaLnBrk="1" hangingPunct="1">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6D861DD-89B5-49C7-99CB-4B3D863188D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 id="2147484036" r:id="rId8"/>
    <p:sldLayoutId id="2147484037" r:id="rId9"/>
    <p:sldLayoutId id="2147484038" r:id="rId10"/>
    <p:sldLayoutId id="2147484039" r:id="rId1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p:cNvSpPr>
          <p:nvPr>
            <p:ph type="body" idx="1"/>
          </p:nvPr>
        </p:nvSpPr>
        <p:spPr bwMode="auto">
          <a:xfrm>
            <a:off x="457200" y="1200150"/>
            <a:ext cx="8229600" cy="339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943F8BC3-3CBB-4FF4-B97D-4458A2D9571F}" type="datetimeFigureOut">
              <a:rPr lang="zh-CN" altLang="en-US"/>
              <a:pPr>
                <a:defRPr/>
              </a:pPr>
              <a:t>2018-03-16</a:t>
            </a:fld>
            <a:endParaRPr lang="zh-CN" altLang="en-US"/>
          </a:p>
        </p:txBody>
      </p:sp>
      <p:sp>
        <p:nvSpPr>
          <p:cNvPr id="5" name="页脚占位符 4"/>
          <p:cNvSpPr>
            <a:spLocks noGrp="1"/>
          </p:cNvSpPr>
          <p:nvPr>
            <p:ph type="ftr" sz="quarter" idx="3"/>
          </p:nvPr>
        </p:nvSpPr>
        <p:spPr>
          <a:xfrm>
            <a:off x="3124200" y="4768850"/>
            <a:ext cx="2895600" cy="273050"/>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8850"/>
            <a:ext cx="2133600" cy="2730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2FA439EE-DFD6-4580-BFB6-07D4935CCB2D}"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file:///C:\Users\Administrator\AppData\Local\Microsoft\Windows\INetCache\Content.MSO\ADACFBCF.mp3"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2.xml"/><Relationship Id="rId5" Type="http://schemas.openxmlformats.org/officeDocument/2006/relationships/tags" Target="../tags/tag5.xml"/><Relationship Id="rId10" Type="http://schemas.openxmlformats.org/officeDocument/2006/relationships/slideLayout" Target="../slideLayouts/slideLayout17.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DACFBCF.mp3">
            <a:hlinkClick r:id="" action="ppaction://media"/>
          </p:cNvPr>
          <p:cNvPicPr>
            <a:picLocks noRot="1" noChangeAspect="1"/>
          </p:cNvPicPr>
          <p:nvPr>
            <a:audioFile r:link="rId1"/>
          </p:nvPr>
        </p:nvPicPr>
        <p:blipFill>
          <a:blip r:embed="rId4" cstate="print"/>
          <a:srcRect/>
          <a:stretch>
            <a:fillRect/>
          </a:stretch>
        </p:blipFill>
        <p:spPr bwMode="auto">
          <a:xfrm>
            <a:off x="-1155700" y="1676400"/>
            <a:ext cx="609600" cy="609600"/>
          </a:xfrm>
          <a:prstGeom prst="rect">
            <a:avLst/>
          </a:prstGeom>
          <a:noFill/>
          <a:ln w="9525">
            <a:noFill/>
            <a:miter lim="800000"/>
            <a:headEnd/>
            <a:tailEnd/>
          </a:ln>
        </p:spPr>
      </p:pic>
      <p:sp>
        <p:nvSpPr>
          <p:cNvPr id="14" name="文本框 6"/>
          <p:cNvSpPr txBox="1">
            <a:spLocks noChangeArrowheads="1"/>
          </p:cNvSpPr>
          <p:nvPr/>
        </p:nvSpPr>
        <p:spPr bwMode="auto">
          <a:xfrm>
            <a:off x="3095625" y="1698625"/>
            <a:ext cx="6048375" cy="561975"/>
          </a:xfrm>
          <a:prstGeom prst="rect">
            <a:avLst/>
          </a:prstGeom>
          <a:noFill/>
          <a:ln w="9525">
            <a:noFill/>
            <a:miter lim="800000"/>
            <a:headEnd/>
            <a:tailEnd/>
          </a:ln>
        </p:spPr>
        <p:txBody>
          <a:bodyPr lIns="68580" tIns="34290" rIns="68580" bIns="34290">
            <a:spAutoFit/>
          </a:bodyPr>
          <a:lstStyle/>
          <a:p>
            <a:pPr eaLnBrk="1" hangingPunct="1"/>
            <a:r>
              <a:rPr lang="zh-CN" altLang="zh-CN" sz="3200" b="1">
                <a:latin typeface="Calibri" pitchFamily="34" charset="0"/>
                <a:ea typeface="等线" pitchFamily="2" charset="-122"/>
              </a:rPr>
              <a:t>项目</a:t>
            </a:r>
            <a:r>
              <a:rPr lang="zh-CN" altLang="en-US" sz="3200" b="1">
                <a:latin typeface="Calibri" pitchFamily="34" charset="0"/>
                <a:ea typeface="等线" pitchFamily="2" charset="-122"/>
              </a:rPr>
              <a:t>五   营运资金的管理</a:t>
            </a:r>
            <a:endParaRPr lang="zh-CN" altLang="zh-CN" sz="3200">
              <a:latin typeface="Calibri" pitchFamily="34" charset="0"/>
              <a:ea typeface="等线" pitchFamily="2" charset="-122"/>
            </a:endParaRPr>
          </a:p>
        </p:txBody>
      </p:sp>
      <p:sp>
        <p:nvSpPr>
          <p:cNvPr id="15" name="文本框 10"/>
          <p:cNvSpPr txBox="1"/>
          <p:nvPr/>
        </p:nvSpPr>
        <p:spPr>
          <a:xfrm>
            <a:off x="3071813" y="2795588"/>
            <a:ext cx="5840412" cy="300037"/>
          </a:xfrm>
          <a:prstGeom prst="rect">
            <a:avLst/>
          </a:prstGeom>
          <a:noFill/>
          <a:ln w="9525">
            <a:noFill/>
            <a:miter/>
          </a:ln>
          <a:effectLst/>
        </p:spPr>
        <p:txBody>
          <a:bodyPr lIns="68580" tIns="34290" rIns="68580" bIns="34290">
            <a:spAutoFit/>
          </a:bodyPr>
          <a:lstStyle/>
          <a:p>
            <a:pPr algn="ctr" fontAlgn="auto">
              <a:spcBef>
                <a:spcPts val="0"/>
              </a:spcBef>
              <a:spcAft>
                <a:spcPts val="0"/>
              </a:spcAft>
              <a:defRPr/>
            </a:pPr>
            <a:r>
              <a:rPr lang="en-US" altLang="zh-CN" sz="1500" dirty="0">
                <a:solidFill>
                  <a:schemeClr val="tx1">
                    <a:lumMod val="75000"/>
                    <a:lumOff val="25000"/>
                  </a:schemeClr>
                </a:solidFill>
                <a:latin typeface="Meiryo" panose="020B0604030504040204" charset="-128"/>
                <a:ea typeface="Meiryo" panose="020B0604030504040204" charset="-128"/>
              </a:rPr>
              <a:t> THE PROFESSIONAL</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POWERPOINT</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TEMPLATES</a:t>
            </a:r>
          </a:p>
        </p:txBody>
      </p:sp>
      <p:sp>
        <p:nvSpPr>
          <p:cNvPr id="16" name="TextBox 54"/>
          <p:cNvSpPr txBox="1"/>
          <p:nvPr/>
        </p:nvSpPr>
        <p:spPr>
          <a:xfrm>
            <a:off x="4997450" y="3076575"/>
            <a:ext cx="2206625" cy="336550"/>
          </a:xfrm>
          <a:prstGeom prst="rect">
            <a:avLst/>
          </a:prstGeom>
          <a:noFill/>
        </p:spPr>
        <p:txBody>
          <a:bodyPr lIns="91413" tIns="45706" rIns="91413" bIns="45706">
            <a:spAutoFit/>
          </a:bodyPr>
          <a:lstStyle/>
          <a:p>
            <a:pPr algn="ctr" eaLnBrk="1" fontAlgn="auto" hangingPunct="1">
              <a:spcBef>
                <a:spcPts val="0"/>
              </a:spcBef>
              <a:spcAft>
                <a:spcPts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北京出版集团公司</a:t>
            </a:r>
          </a:p>
        </p:txBody>
      </p:sp>
      <p:sp>
        <p:nvSpPr>
          <p:cNvPr id="19" name="圆角矩形 63"/>
          <p:cNvSpPr/>
          <p:nvPr/>
        </p:nvSpPr>
        <p:spPr>
          <a:xfrm>
            <a:off x="5986463" y="3514725"/>
            <a:ext cx="1555750" cy="24606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2019x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日</a:t>
            </a:r>
          </a:p>
        </p:txBody>
      </p:sp>
      <p:cxnSp>
        <p:nvCxnSpPr>
          <p:cNvPr id="20" name="直接连接符 19"/>
          <p:cNvCxnSpPr/>
          <p:nvPr/>
        </p:nvCxnSpPr>
        <p:spPr>
          <a:xfrm flipH="1">
            <a:off x="7204075" y="3246438"/>
            <a:ext cx="955675"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840163" y="3246438"/>
            <a:ext cx="1157287"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5" cstate="print"/>
          <a:srcRect l="8154" t="22311" r="41988"/>
          <a:stretch>
            <a:fillRect/>
          </a:stretch>
        </p:blipFill>
        <p:spPr bwMode="auto">
          <a:xfrm>
            <a:off x="449263" y="736600"/>
            <a:ext cx="3194050" cy="3995738"/>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strVal val="#ppt_x"/>
                                          </p:val>
                                        </p:tav>
                                        <p:tav tm="100000">
                                          <p:val>
                                            <p:strVal val="#ppt_x"/>
                                          </p:val>
                                        </p:tav>
                                      </p:tavLst>
                                    </p:anim>
                                    <p:anim calcmode="lin" valueType="num">
                                      <p:cBhvr>
                                        <p:cTn id="11" dur="1000" fill="hold"/>
                                        <p:tgtEl>
                                          <p:spTgt spid="13"/>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1000"/>
                            </p:stCondLst>
                            <p:childTnLst>
                              <p:par>
                                <p:cTn id="13" presetID="40" presetClass="entr" presetSubtype="0"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1"/>
                                          </p:val>
                                        </p:tav>
                                        <p:tav tm="100000">
                                          <p:val>
                                            <p:strVal val="#ppt_x"/>
                                          </p:val>
                                        </p:tav>
                                      </p:tavLst>
                                    </p:anim>
                                    <p:anim calcmode="lin" valueType="num">
                                      <p:cBhvr>
                                        <p:cTn id="17" dur="1000" fill="hold"/>
                                        <p:tgtEl>
                                          <p:spTgt spid="14"/>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90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900"/>
                            </p:stCondLst>
                            <p:childTnLst>
                              <p:par>
                                <p:cTn id="25" presetID="2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nodeType="afterGroup">
                            <p:stCondLst>
                              <p:cond delay="44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1600"/>
                                        <p:tgtEl>
                                          <p:spTgt spid="16"/>
                                        </p:tgtEl>
                                      </p:cBhvr>
                                    </p:animEffect>
                                  </p:childTnLst>
                                </p:cTn>
                              </p:par>
                            </p:childTnLst>
                          </p:cTn>
                        </p:par>
                        <p:par>
                          <p:cTn id="35" fill="hold" nodeType="afterGroup">
                            <p:stCondLst>
                              <p:cond delay="6000"/>
                            </p:stCondLst>
                            <p:childTnLst>
                              <p:par>
                                <p:cTn id="36" presetID="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8" repeatCount="indefinite" fill="hold" display="0">
                  <p:stCondLst>
                    <p:cond delay="indefinite"/>
                  </p:stCondLst>
                  <p:endCondLst>
                    <p:cond evt="onStopAudio" delay="0">
                      <p:tgtEl>
                        <p:sldTgt/>
                      </p:tgtEl>
                    </p:cond>
                  </p:endCondLst>
                </p:cTn>
                <p:tgtEl>
                  <p:spTgt spid="2"/>
                </p:tgtEl>
              </p:cMediaNode>
            </p:audio>
          </p:childTnLst>
        </p:cTn>
      </p:par>
    </p:tnLst>
    <p:bldLst>
      <p:bldP spid="14" grpId="0"/>
      <p:bldP spid="15" grpId="0"/>
      <p:bldP spid="16"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406400"/>
          </a:xfrm>
          <a:prstGeom prst="rect">
            <a:avLst/>
          </a:prstGeom>
          <a:solidFill>
            <a:schemeClr val="accent1"/>
          </a:solidFill>
          <a:ln w="9525">
            <a:noFill/>
            <a:miter lim="800000"/>
            <a:headEnd/>
            <a:tailEnd/>
          </a:ln>
        </p:spPr>
        <p:txBody>
          <a:bodyPr/>
          <a:lstStyle/>
          <a:p>
            <a:pPr marL="171450" indent="-171450" defTabSz="685800" eaLnBrk="1" hangingPunct="1">
              <a:buFont typeface="Arial" pitchFamily="34" charset="0"/>
              <a:buNone/>
            </a:pPr>
            <a:r>
              <a:rPr lang="zh-CN" altLang="en-US" sz="2400" b="1"/>
              <a:t>二</a:t>
            </a:r>
            <a:r>
              <a:rPr lang="zh-CN" altLang="zh-CN" sz="2400" b="1"/>
              <a:t>、</a:t>
            </a:r>
            <a:r>
              <a:rPr lang="zh-CN" altLang="en-US" sz="2400" b="1"/>
              <a:t>最佳现金持有量分析模型的建立</a:t>
            </a:r>
            <a:endParaRPr lang="zh-CN" altLang="zh-CN" sz="2400" b="1"/>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2531" name="矩形 2"/>
          <p:cNvSpPr>
            <a:spLocks noChangeArrowheads="1"/>
          </p:cNvSpPr>
          <p:nvPr/>
        </p:nvSpPr>
        <p:spPr bwMode="auto">
          <a:xfrm>
            <a:off x="215900" y="1165225"/>
            <a:ext cx="8548688" cy="1200150"/>
          </a:xfrm>
          <a:prstGeom prst="rect">
            <a:avLst/>
          </a:prstGeom>
          <a:noFill/>
          <a:ln w="9525">
            <a:noFill/>
            <a:miter lim="800000"/>
            <a:headEnd/>
            <a:tailEnd/>
          </a:ln>
        </p:spPr>
        <p:txBody>
          <a:bodyPr>
            <a:spAutoFit/>
          </a:bodyPr>
          <a:lstStyle/>
          <a:p>
            <a:r>
              <a:rPr lang="zh-CN" altLang="zh-CN"/>
              <a:t>从表</a:t>
            </a:r>
            <a:r>
              <a:rPr lang="en-US" altLang="zh-CN"/>
              <a:t>5.1.2</a:t>
            </a:r>
            <a:r>
              <a:rPr lang="zh-CN" altLang="zh-CN"/>
              <a:t>中可以看出，方案丙的总成本最低，为</a:t>
            </a:r>
            <a:r>
              <a:rPr lang="en-US" altLang="zh-CN"/>
              <a:t>5300</a:t>
            </a:r>
            <a:r>
              <a:rPr lang="zh-CN" altLang="zh-CN"/>
              <a:t>元，所以方案丙为最佳现金持有方案，所对应的现金持有量</a:t>
            </a:r>
            <a:r>
              <a:rPr lang="en-US" altLang="zh-CN"/>
              <a:t>30000</a:t>
            </a:r>
            <a:r>
              <a:rPr lang="zh-CN" altLang="zh-CN"/>
              <a:t>元为最佳现金持有量。</a:t>
            </a:r>
          </a:p>
          <a:p>
            <a:r>
              <a:rPr lang="zh-CN" altLang="zh-CN"/>
              <a:t>另外，还可以在此基础上进一步绘制出相应的最佳现金持有量决策分析图，如图</a:t>
            </a:r>
            <a:r>
              <a:rPr lang="en-US" altLang="zh-CN"/>
              <a:t>5.1.1</a:t>
            </a:r>
            <a:r>
              <a:rPr lang="zh-CN" altLang="zh-CN"/>
              <a:t>所示。</a:t>
            </a:r>
          </a:p>
        </p:txBody>
      </p:sp>
      <p:pic>
        <p:nvPicPr>
          <p:cNvPr id="30724" name="图片 5"/>
          <p:cNvPicPr>
            <a:picLocks noChangeAspect="1" noChangeArrowheads="1"/>
          </p:cNvPicPr>
          <p:nvPr/>
        </p:nvPicPr>
        <p:blipFill>
          <a:blip r:embed="rId2" cstate="print"/>
          <a:srcRect/>
          <a:stretch>
            <a:fillRect/>
          </a:stretch>
        </p:blipFill>
        <p:spPr bwMode="auto">
          <a:xfrm>
            <a:off x="1730375" y="2668588"/>
            <a:ext cx="4933950" cy="2376487"/>
          </a:xfrm>
          <a:prstGeom prst="rect">
            <a:avLst/>
          </a:prstGeom>
          <a:noFill/>
          <a:ln w="9525">
            <a:noFill/>
            <a:miter lim="800000"/>
            <a:headEnd/>
            <a:tailEnd/>
          </a:ln>
        </p:spPr>
      </p:pic>
      <p:sp>
        <p:nvSpPr>
          <p:cNvPr id="4" name="矩形 3"/>
          <p:cNvSpPr/>
          <p:nvPr/>
        </p:nvSpPr>
        <p:spPr>
          <a:xfrm>
            <a:off x="2578100" y="2360613"/>
            <a:ext cx="3236913" cy="307975"/>
          </a:xfrm>
          <a:prstGeom prst="rect">
            <a:avLst/>
          </a:prstGeom>
        </p:spPr>
        <p:txBody>
          <a:bodyPr wrap="none">
            <a:spAutoFit/>
          </a:bodyPr>
          <a:lstStyle/>
          <a:p>
            <a:pPr algn="ctr" eaLnBrk="1" hangingPunct="1">
              <a:spcAft>
                <a:spcPts val="0"/>
              </a:spcAft>
              <a:defRPr/>
            </a:pPr>
            <a:r>
              <a:rPr lang="zh-CN" altLang="zh-CN" sz="1400" kern="100" dirty="0">
                <a:latin typeface="Times New Roman" panose="02020603050405020304" pitchFamily="18" charset="0"/>
              </a:rPr>
              <a:t>图</a:t>
            </a:r>
            <a:r>
              <a:rPr lang="en-US" altLang="zh-CN" sz="1400" kern="100" dirty="0">
                <a:latin typeface="Times New Roman" panose="02020603050405020304" pitchFamily="18" charset="0"/>
              </a:rPr>
              <a:t>5.1.1</a:t>
            </a:r>
            <a:r>
              <a:rPr lang="zh-CN" altLang="zh-CN" sz="1400" kern="100" dirty="0">
                <a:latin typeface="Times New Roman" panose="02020603050405020304" pitchFamily="18" charset="0"/>
              </a:rPr>
              <a:t>现金最佳持有量测算分析折线图</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2531"/>
                                        </p:tgtEl>
                                        <p:attrNameLst>
                                          <p:attrName>style.visibility</p:attrName>
                                        </p:attrNameLst>
                                      </p:cBhvr>
                                      <p:to>
                                        <p:strVal val="visible"/>
                                      </p:to>
                                    </p:set>
                                    <p:anim calcmode="lin" valueType="num">
                                      <p:cBhvr>
                                        <p:cTn id="17" dur="500" fill="hold"/>
                                        <p:tgtEl>
                                          <p:spTgt spid="22531"/>
                                        </p:tgtEl>
                                        <p:attrNameLst>
                                          <p:attrName>ppt_w</p:attrName>
                                        </p:attrNameLst>
                                      </p:cBhvr>
                                      <p:tavLst>
                                        <p:tav tm="0">
                                          <p:val>
                                            <p:fltVal val="0"/>
                                          </p:val>
                                        </p:tav>
                                        <p:tav tm="100000">
                                          <p:val>
                                            <p:strVal val="#ppt_w"/>
                                          </p:val>
                                        </p:tav>
                                      </p:tavLst>
                                    </p:anim>
                                    <p:anim calcmode="lin" valueType="num">
                                      <p:cBhvr>
                                        <p:cTn id="18" dur="500" fill="hold"/>
                                        <p:tgtEl>
                                          <p:spTgt spid="22531"/>
                                        </p:tgtEl>
                                        <p:attrNameLst>
                                          <p:attrName>ppt_h</p:attrName>
                                        </p:attrNameLst>
                                      </p:cBhvr>
                                      <p:tavLst>
                                        <p:tav tm="0">
                                          <p:val>
                                            <p:fltVal val="0"/>
                                          </p:val>
                                        </p:tav>
                                        <p:tav tm="100000">
                                          <p:val>
                                            <p:strVal val="#ppt_h"/>
                                          </p:val>
                                        </p:tav>
                                      </p:tavLst>
                                    </p:anim>
                                    <p:animEffect transition="in" filter="fade">
                                      <p:cBhvr>
                                        <p:cTn id="19"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25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430213"/>
          </a:xfrm>
          <a:prstGeom prst="rect">
            <a:avLst/>
          </a:prstGeom>
          <a:solidFill>
            <a:schemeClr val="accent1"/>
          </a:solidFill>
          <a:ln w="9525">
            <a:noFill/>
            <a:miter lim="800000"/>
            <a:headEnd/>
            <a:tailEnd/>
          </a:ln>
        </p:spPr>
        <p:txBody>
          <a:bodyPr/>
          <a:lstStyle/>
          <a:p>
            <a:pPr marL="171450" indent="-171450" defTabSz="685800" eaLnBrk="1" hangingPunct="1">
              <a:buFont typeface="Arial" pitchFamily="34" charset="0"/>
              <a:buNone/>
            </a:pPr>
            <a:r>
              <a:rPr lang="zh-CN" altLang="en-US" sz="2400" b="1"/>
              <a:t>二</a:t>
            </a:r>
            <a:r>
              <a:rPr lang="zh-CN" altLang="zh-CN" sz="2400" b="1"/>
              <a:t>、</a:t>
            </a:r>
            <a:r>
              <a:rPr lang="zh-CN" altLang="en-US" sz="2400" b="1"/>
              <a:t>最佳现金持有量分析模型的建立</a:t>
            </a:r>
            <a:endParaRPr lang="zh-CN" altLang="zh-CN" sz="2400" b="1"/>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3555" name="矩形 2"/>
          <p:cNvSpPr>
            <a:spLocks noChangeArrowheads="1"/>
          </p:cNvSpPr>
          <p:nvPr/>
        </p:nvSpPr>
        <p:spPr bwMode="auto">
          <a:xfrm>
            <a:off x="93663" y="1119188"/>
            <a:ext cx="8742362" cy="1476375"/>
          </a:xfrm>
          <a:prstGeom prst="rect">
            <a:avLst/>
          </a:prstGeom>
          <a:noFill/>
          <a:ln w="9525">
            <a:noFill/>
            <a:miter lim="800000"/>
            <a:headEnd/>
            <a:tailEnd/>
          </a:ln>
        </p:spPr>
        <p:txBody>
          <a:bodyPr>
            <a:spAutoFit/>
          </a:bodyPr>
          <a:lstStyle/>
          <a:p>
            <a:r>
              <a:rPr lang="zh-CN" altLang="zh-CN"/>
              <a:t>从图</a:t>
            </a:r>
            <a:r>
              <a:rPr lang="en-US" altLang="zh-CN"/>
              <a:t>5.1.1</a:t>
            </a:r>
            <a:r>
              <a:rPr lang="zh-CN" altLang="zh-CN"/>
              <a:t>中可以看出，当现金持有量等于方案丙的持有量时，总成本最低，即</a:t>
            </a:r>
            <a:r>
              <a:rPr lang="en-US" altLang="zh-CN"/>
              <a:t>30000</a:t>
            </a:r>
            <a:r>
              <a:rPr lang="zh-CN" altLang="zh-CN"/>
              <a:t>元为最佳现金持有量。在最佳现金持有量成本分析模式中，由于建立了现金持有总成本与各要素之间的有效链接，并且分析图与数据之间也建立了动态链接，所以对于不同企业、不同时期的不同方案，只要通过改变相关要素的基本数据，就可以立即自动得到分析表和相应的分析图，进而得出相对应的最佳现金持有量。</a:t>
            </a:r>
          </a:p>
        </p:txBody>
      </p:sp>
      <p:sp>
        <p:nvSpPr>
          <p:cNvPr id="3" name="矩形 2"/>
          <p:cNvSpPr/>
          <p:nvPr/>
        </p:nvSpPr>
        <p:spPr>
          <a:xfrm>
            <a:off x="166688" y="2489200"/>
            <a:ext cx="2997200" cy="2678113"/>
          </a:xfrm>
          <a:prstGeom prst="rect">
            <a:avLst/>
          </a:prstGeom>
        </p:spPr>
        <p:txBody>
          <a:bodyPr>
            <a:spAutoFit/>
          </a:bodyPr>
          <a:lstStyle/>
          <a:p>
            <a:pPr indent="266700" algn="just" eaLnBrk="1" hangingPunct="1">
              <a:spcAft>
                <a:spcPts val="0"/>
              </a:spcAft>
              <a:defRPr/>
            </a:pPr>
            <a:r>
              <a:rPr lang="zh-CN" altLang="zh-CN" kern="100" dirty="0">
                <a:solidFill>
                  <a:srgbClr val="FF0000"/>
                </a:solidFill>
                <a:latin typeface="Times New Roman" panose="02020603050405020304" pitchFamily="18" charset="0"/>
              </a:rPr>
              <a:t>【小思考</a:t>
            </a:r>
            <a:r>
              <a:rPr lang="en-US" altLang="zh-CN" kern="100" dirty="0">
                <a:solidFill>
                  <a:srgbClr val="FF0000"/>
                </a:solidFill>
                <a:latin typeface="Times New Roman" panose="02020603050405020304" pitchFamily="18" charset="0"/>
              </a:rPr>
              <a:t>5-1</a:t>
            </a:r>
            <a:r>
              <a:rPr lang="zh-CN" altLang="zh-CN" kern="100" dirty="0">
                <a:solidFill>
                  <a:srgbClr val="FF0000"/>
                </a:solidFill>
                <a:latin typeface="Times New Roman" panose="02020603050405020304" pitchFamily="18" charset="0"/>
              </a:rPr>
              <a:t>】</a:t>
            </a:r>
            <a:r>
              <a:rPr lang="zh-CN" altLang="zh-CN" kern="100" dirty="0">
                <a:latin typeface="Times New Roman" panose="02020603050405020304" pitchFamily="18" charset="0"/>
              </a:rPr>
              <a:t>在利用成本分析模式确定最佳现金持有量时，如果不考虑管理成本，对选择方案的结果是否有影响？对计算出的总成本是否有影响？对相关成本是否有影响？为什么？在什么情况下，管理成本会影响决策结果？</a:t>
            </a:r>
            <a:endParaRPr lang="zh-CN" altLang="zh-CN" sz="2400" dirty="0">
              <a:latin typeface="Times New Roman" panose="02020603050405020304" pitchFamily="18" charset="0"/>
            </a:endParaRPr>
          </a:p>
        </p:txBody>
      </p:sp>
      <p:sp>
        <p:nvSpPr>
          <p:cNvPr id="4" name="矩形 3"/>
          <p:cNvSpPr/>
          <p:nvPr/>
        </p:nvSpPr>
        <p:spPr>
          <a:xfrm>
            <a:off x="3236913" y="2595563"/>
            <a:ext cx="5106987" cy="2493962"/>
          </a:xfrm>
          <a:prstGeom prst="rect">
            <a:avLst/>
          </a:prstGeom>
        </p:spPr>
        <p:txBody>
          <a:bodyPr>
            <a:spAutoFit/>
          </a:bodyPr>
          <a:lstStyle/>
          <a:p>
            <a:pPr indent="304800" algn="just" eaLnBrk="1" hangingPunct="1">
              <a:spcAft>
                <a:spcPts val="0"/>
              </a:spcAft>
              <a:defRPr/>
            </a:pPr>
            <a:r>
              <a:rPr lang="zh-CN" altLang="zh-CN" b="1" dirty="0">
                <a:solidFill>
                  <a:srgbClr val="FF0000"/>
                </a:solidFill>
                <a:latin typeface="Times New Roman" panose="02020603050405020304" pitchFamily="18" charset="0"/>
              </a:rPr>
              <a:t>【过程体验】</a:t>
            </a:r>
            <a:r>
              <a:rPr lang="zh-CN" altLang="zh-CN" dirty="0">
                <a:solidFill>
                  <a:srgbClr val="000000"/>
                </a:solidFill>
                <a:latin typeface="Times New Roman" panose="02020603050405020304" pitchFamily="18" charset="0"/>
              </a:rPr>
              <a:t>某家企业现金持有的方案有</a:t>
            </a:r>
            <a:r>
              <a:rPr lang="en-US" altLang="zh-CN" dirty="0">
                <a:solidFill>
                  <a:srgbClr val="000000"/>
                </a:solidFill>
                <a:latin typeface="Times New Roman" panose="02020603050405020304" pitchFamily="18" charset="0"/>
              </a:rPr>
              <a:t>A</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B</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C</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D</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E</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F</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G</a:t>
            </a:r>
            <a:r>
              <a:rPr lang="zh-CN" altLang="zh-CN" dirty="0">
                <a:solidFill>
                  <a:srgbClr val="000000"/>
                </a:solidFill>
                <a:latin typeface="Times New Roman" panose="02020603050405020304" pitchFamily="18" charset="0"/>
              </a:rPr>
              <a:t>七种，现金余额分别是</a:t>
            </a:r>
            <a:r>
              <a:rPr lang="en-US" altLang="zh-CN" dirty="0">
                <a:solidFill>
                  <a:srgbClr val="000000"/>
                </a:solidFill>
                <a:latin typeface="Times New Roman" panose="02020603050405020304" pitchFamily="18" charset="0"/>
              </a:rPr>
              <a:t>42000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37000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48200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46000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58000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56000</a:t>
            </a:r>
            <a:r>
              <a:rPr lang="zh-CN" altLang="zh-CN" dirty="0">
                <a:solidFill>
                  <a:srgbClr val="000000"/>
                </a:solidFill>
                <a:latin typeface="Times New Roman" panose="02020603050405020304" pitchFamily="18" charset="0"/>
              </a:rPr>
              <a:t>元和</a:t>
            </a:r>
            <a:r>
              <a:rPr lang="en-US" altLang="zh-CN" dirty="0">
                <a:solidFill>
                  <a:srgbClr val="000000"/>
                </a:solidFill>
                <a:latin typeface="Times New Roman" panose="02020603050405020304" pitchFamily="18" charset="0"/>
              </a:rPr>
              <a:t>60000</a:t>
            </a:r>
            <a:r>
              <a:rPr lang="zh-CN" altLang="zh-CN" dirty="0">
                <a:solidFill>
                  <a:srgbClr val="000000"/>
                </a:solidFill>
                <a:latin typeface="Times New Roman" panose="02020603050405020304" pitchFamily="18" charset="0"/>
              </a:rPr>
              <a:t>元，机会成本率为</a:t>
            </a:r>
            <a:r>
              <a:rPr lang="en-US" altLang="zh-CN" dirty="0">
                <a:solidFill>
                  <a:srgbClr val="000000"/>
                </a:solidFill>
                <a:latin typeface="Times New Roman" panose="02020603050405020304" pitchFamily="18" charset="0"/>
              </a:rPr>
              <a:t>10%</a:t>
            </a:r>
            <a:r>
              <a:rPr lang="zh-CN" altLang="zh-CN" dirty="0">
                <a:solidFill>
                  <a:srgbClr val="000000"/>
                </a:solidFill>
                <a:latin typeface="Times New Roman" panose="02020603050405020304" pitchFamily="18" charset="0"/>
              </a:rPr>
              <a:t>，短缺成本分别为</a:t>
            </a:r>
            <a:r>
              <a:rPr lang="en-US" altLang="zh-CN" dirty="0">
                <a:solidFill>
                  <a:srgbClr val="000000"/>
                </a:solidFill>
                <a:latin typeface="Times New Roman" panose="02020603050405020304" pitchFamily="18" charset="0"/>
              </a:rPr>
              <a:t>840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1000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700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800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640</a:t>
            </a:r>
            <a:r>
              <a:rPr lang="zh-CN" altLang="zh-CN" dirty="0">
                <a:solidFill>
                  <a:srgbClr val="000000"/>
                </a:solidFill>
                <a:latin typeface="Times New Roman" panose="02020603050405020304" pitchFamily="18" charset="0"/>
              </a:rPr>
              <a:t>元和</a:t>
            </a:r>
            <a:r>
              <a:rPr lang="en-US" altLang="zh-CN" dirty="0">
                <a:solidFill>
                  <a:srgbClr val="000000"/>
                </a:solidFill>
                <a:latin typeface="Times New Roman" panose="02020603050405020304" pitchFamily="18" charset="0"/>
              </a:rPr>
              <a:t>400</a:t>
            </a:r>
            <a:r>
              <a:rPr lang="zh-CN" altLang="zh-CN" dirty="0">
                <a:solidFill>
                  <a:srgbClr val="000000"/>
                </a:solidFill>
                <a:latin typeface="Times New Roman" panose="02020603050405020304" pitchFamily="18" charset="0"/>
              </a:rPr>
              <a:t>元。管理成本为</a:t>
            </a:r>
            <a:r>
              <a:rPr lang="en-US" altLang="zh-CN" dirty="0">
                <a:solidFill>
                  <a:srgbClr val="000000"/>
                </a:solidFill>
                <a:latin typeface="Times New Roman" panose="02020603050405020304" pitchFamily="18" charset="0"/>
              </a:rPr>
              <a:t>900</a:t>
            </a:r>
            <a:r>
              <a:rPr lang="zh-CN" altLang="zh-CN" dirty="0">
                <a:solidFill>
                  <a:srgbClr val="000000"/>
                </a:solidFill>
                <a:latin typeface="Times New Roman" panose="02020603050405020304" pitchFamily="18" charset="0"/>
              </a:rPr>
              <a:t>元。</a:t>
            </a:r>
            <a:endParaRPr lang="zh-CN" altLang="zh-CN" sz="2400" dirty="0">
              <a:latin typeface="Times New Roman" panose="02020603050405020304" pitchFamily="18" charset="0"/>
            </a:endParaRPr>
          </a:p>
          <a:p>
            <a:pPr indent="266700" algn="just" eaLnBrk="1" hangingPunct="1">
              <a:spcAft>
                <a:spcPts val="0"/>
              </a:spcAft>
              <a:defRPr/>
            </a:pPr>
            <a:r>
              <a:rPr lang="zh-CN" altLang="zh-CN" kern="100" dirty="0">
                <a:latin typeface="Times New Roman" panose="02020603050405020304" pitchFamily="18" charset="0"/>
              </a:rPr>
              <a:t>要求建立总成本分析模型，进行最佳现金持有量的决策。并插入散点图进行分分析。</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23555"/>
                                        </p:tgtEl>
                                        <p:attrNameLst>
                                          <p:attrName>style.visibility</p:attrName>
                                        </p:attrNameLst>
                                      </p:cBhvr>
                                      <p:to>
                                        <p:strVal val="visible"/>
                                      </p:to>
                                    </p:set>
                                    <p:anim calcmode="lin" valueType="num">
                                      <p:cBhvr additive="base">
                                        <p:cTn id="17" dur="500" fill="hold"/>
                                        <p:tgtEl>
                                          <p:spTgt spid="23555"/>
                                        </p:tgtEl>
                                        <p:attrNameLst>
                                          <p:attrName>ppt_x</p:attrName>
                                        </p:attrNameLst>
                                      </p:cBhvr>
                                      <p:tavLst>
                                        <p:tav tm="0">
                                          <p:val>
                                            <p:strVal val="1+#ppt_w/2"/>
                                          </p:val>
                                        </p:tav>
                                        <p:tav tm="100000">
                                          <p:val>
                                            <p:strVal val="#ppt_x"/>
                                          </p:val>
                                        </p:tav>
                                      </p:tavLst>
                                    </p:anim>
                                    <p:anim calcmode="lin" valueType="num">
                                      <p:cBhvr additive="base">
                                        <p:cTn id="1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35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417513"/>
          </a:xfrm>
          <a:prstGeom prst="rect">
            <a:avLst/>
          </a:prstGeom>
          <a:solidFill>
            <a:schemeClr val="accent1"/>
          </a:solidFill>
          <a:ln w="9525">
            <a:noFill/>
            <a:miter lim="800000"/>
            <a:headEnd/>
            <a:tailEnd/>
          </a:ln>
        </p:spPr>
        <p:txBody>
          <a:bodyPr/>
          <a:lstStyle/>
          <a:p>
            <a:pPr marL="171450" indent="-171450" defTabSz="685800" eaLnBrk="1" hangingPunct="1">
              <a:buFont typeface="Arial" pitchFamily="34" charset="0"/>
              <a:buNone/>
            </a:pPr>
            <a:r>
              <a:rPr lang="zh-CN" altLang="en-US" sz="2400" b="1"/>
              <a:t>二</a:t>
            </a:r>
            <a:r>
              <a:rPr lang="zh-CN" altLang="zh-CN" sz="2400" b="1"/>
              <a:t>、</a:t>
            </a:r>
            <a:r>
              <a:rPr lang="zh-CN" altLang="en-US" sz="2400" b="1"/>
              <a:t>最佳现金持有量分析模型的建立</a:t>
            </a:r>
            <a:endParaRPr lang="zh-CN" altLang="zh-CN" sz="2400" b="1"/>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4579" name="矩形 2"/>
          <p:cNvSpPr>
            <a:spLocks noChangeArrowheads="1"/>
          </p:cNvSpPr>
          <p:nvPr/>
        </p:nvSpPr>
        <p:spPr bwMode="auto">
          <a:xfrm>
            <a:off x="423863" y="1366838"/>
            <a:ext cx="7796212" cy="2584450"/>
          </a:xfrm>
          <a:prstGeom prst="rect">
            <a:avLst/>
          </a:prstGeom>
          <a:noFill/>
          <a:ln w="9525">
            <a:noFill/>
            <a:miter lim="800000"/>
            <a:headEnd/>
            <a:tailEnd/>
          </a:ln>
        </p:spPr>
        <p:txBody>
          <a:bodyPr>
            <a:spAutoFit/>
          </a:bodyPr>
          <a:lstStyle/>
          <a:p>
            <a:r>
              <a:rPr lang="zh-CN" altLang="zh-CN"/>
              <a:t>（二）存货模式模型</a:t>
            </a:r>
          </a:p>
          <a:p>
            <a:r>
              <a:rPr lang="zh-CN" altLang="zh-CN"/>
              <a:t>存货模式又称鲍曼模型，其着眼点是确定企业持有现金的总成本最低时的现金持有量。这里的持有现金的总成本包括机会成本和现金转换成本。现金转换成本是指短期有价证券转换成现金的变现费用。</a:t>
            </a:r>
          </a:p>
          <a:p>
            <a:r>
              <a:rPr lang="zh-CN" altLang="zh-CN"/>
              <a:t>如果利用该模型来确定最佳现金持有量，需要以下假设条件：</a:t>
            </a:r>
          </a:p>
          <a:p>
            <a:r>
              <a:rPr lang="en-US" altLang="zh-CN"/>
              <a:t>1.</a:t>
            </a:r>
            <a:r>
              <a:rPr lang="zh-CN" altLang="zh-CN"/>
              <a:t>企业在一定时期内对现金的需求为已知常数。</a:t>
            </a:r>
          </a:p>
          <a:p>
            <a:r>
              <a:rPr lang="en-US" altLang="zh-CN"/>
              <a:t>2.</a:t>
            </a:r>
            <a:r>
              <a:rPr lang="zh-CN" altLang="zh-CN"/>
              <a:t>单位时间的现金使用量是一个稳定值，其现金余额也是定期地从最高点</a:t>
            </a:r>
            <a:r>
              <a:rPr lang="en-US" altLang="zh-CN"/>
              <a:t>C</a:t>
            </a:r>
            <a:r>
              <a:rPr lang="zh-CN" altLang="zh-CN"/>
              <a:t>到最低点</a:t>
            </a:r>
            <a:r>
              <a:rPr lang="en-US" altLang="zh-CN"/>
              <a:t>0</a:t>
            </a:r>
            <a:r>
              <a:rPr lang="zh-CN" altLang="zh-CN"/>
              <a:t>均衡地变化，所以平均现金余额为</a:t>
            </a:r>
            <a:r>
              <a:rPr lang="en-US" altLang="zh-CN"/>
              <a:t>C/2</a:t>
            </a:r>
            <a:r>
              <a:rPr lang="zh-CN" altLang="zh-CN"/>
              <a:t>。</a:t>
            </a:r>
          </a:p>
          <a:p>
            <a:r>
              <a:rPr lang="en-US" altLang="zh-CN"/>
              <a:t>3.</a:t>
            </a:r>
            <a:r>
              <a:rPr lang="zh-CN" altLang="zh-CN"/>
              <a:t>当现金耗尽时，企业就需要出售</a:t>
            </a:r>
            <a:r>
              <a:rPr lang="en-US" altLang="zh-CN"/>
              <a:t>C</a:t>
            </a:r>
            <a:r>
              <a:rPr lang="zh-CN" altLang="zh-CN"/>
              <a:t>元的有价证券来补充现金余额。</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4579"/>
                                        </p:tgtEl>
                                        <p:attrNameLst>
                                          <p:attrName>style.visibility</p:attrName>
                                        </p:attrNameLst>
                                      </p:cBhvr>
                                      <p:to>
                                        <p:strVal val="visible"/>
                                      </p:to>
                                    </p:set>
                                    <p:anim calcmode="lin" valueType="num">
                                      <p:cBhvr additive="base">
                                        <p:cTn id="16" dur="500" fill="hold"/>
                                        <p:tgtEl>
                                          <p:spTgt spid="24579"/>
                                        </p:tgtEl>
                                        <p:attrNameLst>
                                          <p:attrName>ppt_x</p:attrName>
                                        </p:attrNameLst>
                                      </p:cBhvr>
                                      <p:tavLst>
                                        <p:tav tm="0">
                                          <p:val>
                                            <p:strVal val="#ppt_x"/>
                                          </p:val>
                                        </p:tav>
                                        <p:tav tm="100000">
                                          <p:val>
                                            <p:strVal val="#ppt_x"/>
                                          </p:val>
                                        </p:tav>
                                      </p:tavLst>
                                    </p:anim>
                                    <p:anim calcmode="lin" valueType="num">
                                      <p:cBhvr additive="base">
                                        <p:cTn id="17"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45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390525"/>
          </a:xfrm>
          <a:prstGeom prst="rect">
            <a:avLst/>
          </a:prstGeom>
          <a:solidFill>
            <a:schemeClr val="accent1"/>
          </a:solidFill>
          <a:ln w="9525">
            <a:noFill/>
            <a:miter lim="800000"/>
            <a:headEnd/>
            <a:tailEnd/>
          </a:ln>
        </p:spPr>
        <p:txBody>
          <a:bodyPr/>
          <a:lstStyle/>
          <a:p>
            <a:pPr marL="171450" indent="-171450" defTabSz="685800" eaLnBrk="1" hangingPunct="1">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a:t>
            </a:r>
            <a:r>
              <a:rPr lang="zh-CN" altLang="en-US" sz="2400" b="1"/>
              <a:t>最佳现金持有量分析模型的建立</a:t>
            </a:r>
            <a:endParaRPr lang="zh-CN" altLang="zh-CN" sz="2400" b="1">
              <a:latin typeface="Calibri" pitchFamily="34" charset="0"/>
              <a:ea typeface="等线" pitchFamily="2" charset="-122"/>
            </a:endParaRPr>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5603" name="矩形 2"/>
          <p:cNvSpPr>
            <a:spLocks noRot="1" noChangeAspect="1" noMove="1" noResize="1" noEditPoints="1" noAdjustHandles="1" noChangeArrowheads="1" noChangeShapeType="1" noTextEdit="1"/>
          </p:cNvSpPr>
          <p:nvPr/>
        </p:nvSpPr>
        <p:spPr bwMode="auto">
          <a:xfrm>
            <a:off x="339048" y="1000125"/>
            <a:ext cx="8520879" cy="4103111"/>
          </a:xfrm>
          <a:prstGeom prst="rect">
            <a:avLst/>
          </a:prstGeom>
          <a:blipFill rotWithShape="0">
            <a:blip r:embed="rId2" cstate="print"/>
            <a:stretch>
              <a:fillRect l="-644" t="-1040" r="-286" b="-1486"/>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zh-CN" altLang="en-US">
                <a:noFill/>
              </a:rPr>
              <a:t> </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16" presetClass="entr" presetSubtype="21" fill="hold" nodeType="withEffect">
                                  <p:stCondLst>
                                    <p:cond delay="0"/>
                                  </p:stCondLst>
                                  <p:childTnLst>
                                    <p:set>
                                      <p:cBhvr>
                                        <p:cTn id="15" dur="1" fill="hold">
                                          <p:stCondLst>
                                            <p:cond delay="0"/>
                                          </p:stCondLst>
                                        </p:cTn>
                                        <p:tgtEl>
                                          <p:spTgt spid="25603"/>
                                        </p:tgtEl>
                                        <p:attrNameLst>
                                          <p:attrName>style.visibility</p:attrName>
                                        </p:attrNameLst>
                                      </p:cBhvr>
                                      <p:to>
                                        <p:strVal val="visible"/>
                                      </p:to>
                                    </p:set>
                                    <p:animEffect transition="in" filter="barn(inVertical)">
                                      <p:cBhvr>
                                        <p:cTn id="16"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390525"/>
          </a:xfrm>
          <a:prstGeom prst="rect">
            <a:avLst/>
          </a:prstGeom>
          <a:solidFill>
            <a:schemeClr val="accent1"/>
          </a:solidFill>
          <a:ln w="9525">
            <a:noFill/>
            <a:miter lim="800000"/>
            <a:headEnd/>
            <a:tailEnd/>
          </a:ln>
        </p:spPr>
        <p:txBody>
          <a:bodyPr/>
          <a:lstStyle/>
          <a:p>
            <a:pPr marL="171450" indent="-171450" defTabSz="685800" eaLnBrk="1" hangingPunct="1">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a:t>
            </a:r>
            <a:r>
              <a:rPr lang="zh-CN" altLang="en-US" sz="2400" b="1"/>
              <a:t>最佳现金持有量分析模型的建立</a:t>
            </a:r>
            <a:endParaRPr lang="zh-CN" altLang="zh-CN" sz="2400" b="1">
              <a:latin typeface="Calibri" pitchFamily="34" charset="0"/>
              <a:ea typeface="等线" pitchFamily="2" charset="-122"/>
            </a:endParaRPr>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6627" name="矩形 2"/>
          <p:cNvSpPr>
            <a:spLocks noChangeArrowheads="1"/>
          </p:cNvSpPr>
          <p:nvPr/>
        </p:nvSpPr>
        <p:spPr bwMode="auto">
          <a:xfrm>
            <a:off x="236538" y="1136650"/>
            <a:ext cx="8185150" cy="461963"/>
          </a:xfrm>
          <a:prstGeom prst="rect">
            <a:avLst/>
          </a:prstGeom>
          <a:noFill/>
          <a:ln w="9525">
            <a:noFill/>
            <a:miter lim="800000"/>
            <a:headEnd/>
            <a:tailEnd/>
          </a:ln>
        </p:spPr>
        <p:txBody>
          <a:bodyPr>
            <a:spAutoFit/>
          </a:bodyPr>
          <a:lstStyle/>
          <a:p>
            <a:r>
              <a:rPr lang="zh-CN" altLang="zh-CN" sz="1200">
                <a:solidFill>
                  <a:srgbClr val="FF0000"/>
                </a:solidFill>
              </a:rPr>
              <a:t>【任务</a:t>
            </a:r>
            <a:r>
              <a:rPr lang="en-US" altLang="zh-CN" sz="1200">
                <a:solidFill>
                  <a:srgbClr val="FF0000"/>
                </a:solidFill>
              </a:rPr>
              <a:t>5-2</a:t>
            </a:r>
            <a:r>
              <a:rPr lang="zh-CN" altLang="zh-CN" sz="1200">
                <a:solidFill>
                  <a:srgbClr val="FF0000"/>
                </a:solidFill>
              </a:rPr>
              <a:t>】淮皖现代装备制造股份有限公司预计</a:t>
            </a:r>
            <a:r>
              <a:rPr lang="en-US" altLang="zh-CN" sz="1200">
                <a:solidFill>
                  <a:srgbClr val="FF0000"/>
                </a:solidFill>
              </a:rPr>
              <a:t>1</a:t>
            </a:r>
            <a:r>
              <a:rPr lang="zh-CN" altLang="zh-CN" sz="1200">
                <a:solidFill>
                  <a:srgbClr val="FF0000"/>
                </a:solidFill>
              </a:rPr>
              <a:t>年内经营所需现金总额为</a:t>
            </a:r>
            <a:r>
              <a:rPr lang="en-US" altLang="zh-CN" sz="1200">
                <a:solidFill>
                  <a:srgbClr val="FF0000"/>
                </a:solidFill>
              </a:rPr>
              <a:t>400000</a:t>
            </a:r>
            <a:r>
              <a:rPr lang="zh-CN" altLang="zh-CN" sz="1200">
                <a:solidFill>
                  <a:srgbClr val="FF0000"/>
                </a:solidFill>
              </a:rPr>
              <a:t>元，准备通过有价证券变现取得，每次买卖证券的交易成本为</a:t>
            </a:r>
            <a:r>
              <a:rPr lang="en-US" altLang="zh-CN" sz="1200">
                <a:solidFill>
                  <a:srgbClr val="FF0000"/>
                </a:solidFill>
              </a:rPr>
              <a:t>900</a:t>
            </a:r>
            <a:r>
              <a:rPr lang="zh-CN" altLang="zh-CN" sz="1200">
                <a:solidFill>
                  <a:srgbClr val="FF0000"/>
                </a:solidFill>
              </a:rPr>
              <a:t>元，证券市场的年利率为</a:t>
            </a:r>
            <a:r>
              <a:rPr lang="en-US" altLang="zh-CN" sz="1200">
                <a:solidFill>
                  <a:srgbClr val="FF0000"/>
                </a:solidFill>
              </a:rPr>
              <a:t>10%</a:t>
            </a:r>
            <a:r>
              <a:rPr lang="zh-CN" altLang="zh-CN" sz="1200">
                <a:solidFill>
                  <a:srgbClr val="FF0000"/>
                </a:solidFill>
              </a:rPr>
              <a:t>，则企业的最佳现金持有量决策分析如表</a:t>
            </a:r>
            <a:r>
              <a:rPr lang="en-US" altLang="zh-CN" sz="1200">
                <a:solidFill>
                  <a:srgbClr val="FF0000"/>
                </a:solidFill>
              </a:rPr>
              <a:t>5.1.3</a:t>
            </a:r>
            <a:r>
              <a:rPr lang="zh-CN" altLang="zh-CN" sz="1200">
                <a:solidFill>
                  <a:srgbClr val="FF0000"/>
                </a:solidFill>
              </a:rPr>
              <a:t>所示。</a:t>
            </a:r>
          </a:p>
        </p:txBody>
      </p:sp>
      <p:pic>
        <p:nvPicPr>
          <p:cNvPr id="26628" name="图片 3"/>
          <p:cNvPicPr>
            <a:picLocks noChangeAspect="1" noChangeArrowheads="1"/>
          </p:cNvPicPr>
          <p:nvPr/>
        </p:nvPicPr>
        <p:blipFill>
          <a:blip r:embed="rId2" cstate="print"/>
          <a:srcRect/>
          <a:stretch>
            <a:fillRect/>
          </a:stretch>
        </p:blipFill>
        <p:spPr bwMode="auto">
          <a:xfrm>
            <a:off x="320675" y="2401888"/>
            <a:ext cx="7504113" cy="2303462"/>
          </a:xfrm>
          <a:prstGeom prst="rect">
            <a:avLst/>
          </a:prstGeom>
          <a:noFill/>
          <a:ln w="9525">
            <a:noFill/>
            <a:miter lim="800000"/>
            <a:headEnd/>
            <a:tailEnd/>
          </a:ln>
        </p:spPr>
      </p:pic>
      <p:sp>
        <p:nvSpPr>
          <p:cNvPr id="5" name="矩形 4"/>
          <p:cNvSpPr/>
          <p:nvPr/>
        </p:nvSpPr>
        <p:spPr>
          <a:xfrm>
            <a:off x="577850" y="1906588"/>
            <a:ext cx="6699250" cy="307975"/>
          </a:xfrm>
          <a:prstGeom prst="rect">
            <a:avLst/>
          </a:prstGeom>
        </p:spPr>
        <p:txBody>
          <a:bodyPr>
            <a:spAutoFit/>
          </a:bodyPr>
          <a:lstStyle/>
          <a:p>
            <a:pPr indent="2333625" algn="just" eaLnBrk="1" hangingPunct="1">
              <a:spcAft>
                <a:spcPts val="0"/>
              </a:spcAft>
              <a:defRPr/>
            </a:pPr>
            <a:r>
              <a:rPr lang="zh-CN" altLang="zh-CN" sz="1400" kern="100" dirty="0">
                <a:latin typeface="Times New Roman" panose="02020603050405020304" pitchFamily="18" charset="0"/>
              </a:rPr>
              <a:t>表</a:t>
            </a:r>
            <a:r>
              <a:rPr lang="en-US" altLang="zh-CN" sz="1400" kern="100" dirty="0">
                <a:latin typeface="Times New Roman" panose="02020603050405020304" pitchFamily="18" charset="0"/>
              </a:rPr>
              <a:t>5.1.3</a:t>
            </a:r>
            <a:r>
              <a:rPr lang="zh-CN" altLang="zh-CN" sz="1400" kern="100" dirty="0">
                <a:latin typeface="Times New Roman" panose="02020603050405020304" pitchFamily="18" charset="0"/>
              </a:rPr>
              <a:t>存货模式模型</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26627"/>
                                        </p:tgtEl>
                                        <p:attrNameLst>
                                          <p:attrName>style.visibility</p:attrName>
                                        </p:attrNameLst>
                                      </p:cBhvr>
                                      <p:to>
                                        <p:strVal val="visible"/>
                                      </p:to>
                                    </p:set>
                                    <p:anim calcmode="lin" valueType="num">
                                      <p:cBhvr additive="base">
                                        <p:cTn id="17" dur="500" fill="hold"/>
                                        <p:tgtEl>
                                          <p:spTgt spid="26627"/>
                                        </p:tgtEl>
                                        <p:attrNameLst>
                                          <p:attrName>ppt_x</p:attrName>
                                        </p:attrNameLst>
                                      </p:cBhvr>
                                      <p:tavLst>
                                        <p:tav tm="0">
                                          <p:val>
                                            <p:strVal val="1+#ppt_w/2"/>
                                          </p:val>
                                        </p:tav>
                                        <p:tav tm="100000">
                                          <p:val>
                                            <p:strVal val="#ppt_x"/>
                                          </p:val>
                                        </p:tav>
                                      </p:tavLst>
                                    </p:anim>
                                    <p:anim calcmode="lin" valueType="num">
                                      <p:cBhvr additive="base">
                                        <p:cTn id="18" dur="500" fill="hold"/>
                                        <p:tgtEl>
                                          <p:spTgt spid="26627"/>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stCondLst>
                                    <p:cond delay="0"/>
                                  </p:stCondLst>
                                  <p:childTnLst>
                                    <p:set>
                                      <p:cBhvr>
                                        <p:cTn id="20" dur="1" fill="hold">
                                          <p:stCondLst>
                                            <p:cond delay="0"/>
                                          </p:stCondLst>
                                        </p:cTn>
                                        <p:tgtEl>
                                          <p:spTgt spid="26628"/>
                                        </p:tgtEl>
                                        <p:attrNameLst>
                                          <p:attrName>style.visibility</p:attrName>
                                        </p:attrNameLst>
                                      </p:cBhvr>
                                      <p:to>
                                        <p:strVal val="visible"/>
                                      </p:to>
                                    </p:set>
                                    <p:anim calcmode="lin" valueType="num">
                                      <p:cBhvr additive="base">
                                        <p:cTn id="21" dur="500" fill="hold"/>
                                        <p:tgtEl>
                                          <p:spTgt spid="26628"/>
                                        </p:tgtEl>
                                        <p:attrNameLst>
                                          <p:attrName>ppt_x</p:attrName>
                                        </p:attrNameLst>
                                      </p:cBhvr>
                                      <p:tavLst>
                                        <p:tav tm="0">
                                          <p:val>
                                            <p:strVal val="0-#ppt_w/2"/>
                                          </p:val>
                                        </p:tav>
                                        <p:tav tm="100000">
                                          <p:val>
                                            <p:strVal val="#ppt_x"/>
                                          </p:val>
                                        </p:tav>
                                      </p:tavLst>
                                    </p:anim>
                                    <p:anim calcmode="lin" valueType="num">
                                      <p:cBhvr additive="base">
                                        <p:cTn id="22" dur="500" fill="hold"/>
                                        <p:tgtEl>
                                          <p:spTgt spid="266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66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534988"/>
            <a:ext cx="6664325" cy="382587"/>
          </a:xfrm>
          <a:prstGeom prst="rect">
            <a:avLst/>
          </a:prstGeom>
          <a:solidFill>
            <a:schemeClr val="accent1"/>
          </a:solidFill>
          <a:ln w="9525">
            <a:noFill/>
            <a:miter lim="800000"/>
            <a:headEnd/>
            <a:tailEnd/>
          </a:ln>
        </p:spPr>
        <p:txBody>
          <a:bodyPr/>
          <a:lstStyle/>
          <a:p>
            <a:pPr marL="171450" indent="-171450" defTabSz="685800" eaLnBrk="1" hangingPunct="1">
              <a:lnSpc>
                <a:spcPct val="90000"/>
              </a:lnSpc>
              <a:spcBef>
                <a:spcPts val="750"/>
              </a:spcBef>
              <a:buFont typeface="Arial" pitchFamily="34" charset="0"/>
              <a:buNone/>
            </a:pPr>
            <a:r>
              <a:rPr lang="zh-CN" altLang="en-US" sz="2400" b="1">
                <a:latin typeface="Calibri" pitchFamily="34" charset="0"/>
                <a:ea typeface="等线" pitchFamily="2" charset="-122"/>
              </a:rPr>
              <a:t>二</a:t>
            </a:r>
            <a:r>
              <a:rPr lang="zh-CN" altLang="zh-CN" sz="2400" b="1">
                <a:latin typeface="Calibri" pitchFamily="34" charset="0"/>
                <a:ea typeface="等线" pitchFamily="2" charset="-122"/>
              </a:rPr>
              <a:t>、</a:t>
            </a:r>
            <a:r>
              <a:rPr lang="zh-CN" altLang="en-US" sz="2400" b="1"/>
              <a:t>最佳现金持有量分析模型的建立</a:t>
            </a:r>
            <a:endParaRPr lang="zh-CN" altLang="zh-CN" sz="2400" b="1">
              <a:latin typeface="Calibri" pitchFamily="34" charset="0"/>
              <a:ea typeface="等线" pitchFamily="2" charset="-122"/>
            </a:endParaRPr>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7651" name="矩形 2"/>
          <p:cNvSpPr>
            <a:spLocks noChangeArrowheads="1"/>
          </p:cNvSpPr>
          <p:nvPr/>
        </p:nvSpPr>
        <p:spPr bwMode="auto">
          <a:xfrm>
            <a:off x="390525" y="917575"/>
            <a:ext cx="8574088" cy="1754188"/>
          </a:xfrm>
          <a:prstGeom prst="rect">
            <a:avLst/>
          </a:prstGeom>
          <a:noFill/>
          <a:ln w="9525">
            <a:noFill/>
            <a:miter lim="800000"/>
            <a:headEnd/>
            <a:tailEnd/>
          </a:ln>
        </p:spPr>
        <p:txBody>
          <a:bodyPr>
            <a:spAutoFit/>
          </a:bodyPr>
          <a:lstStyle/>
          <a:p>
            <a:r>
              <a:rPr lang="zh-CN" altLang="zh-CN"/>
              <a:t>操作步骤如下：</a:t>
            </a:r>
          </a:p>
          <a:p>
            <a:r>
              <a:rPr lang="zh-CN" altLang="zh-CN"/>
              <a:t>（</a:t>
            </a:r>
            <a:r>
              <a:rPr lang="en-US" altLang="zh-CN"/>
              <a:t>1</a:t>
            </a:r>
            <a:r>
              <a:rPr lang="zh-CN" altLang="zh-CN"/>
              <a:t>）建立</a:t>
            </a:r>
            <a:r>
              <a:rPr lang="en-US" altLang="zh-CN"/>
              <a:t>“</a:t>
            </a:r>
            <a:r>
              <a:rPr lang="zh-CN" altLang="zh-CN"/>
              <a:t>最佳现金持有量决策分析</a:t>
            </a:r>
            <a:r>
              <a:rPr lang="en-US" altLang="zh-CN"/>
              <a:t>―</a:t>
            </a:r>
            <a:r>
              <a:rPr lang="zh-CN" altLang="zh-CN"/>
              <a:t>存货模式模型</a:t>
            </a:r>
            <a:r>
              <a:rPr lang="en-US" altLang="zh-CN"/>
              <a:t>”</a:t>
            </a:r>
            <a:r>
              <a:rPr lang="zh-CN" altLang="zh-CN"/>
              <a:t>工作表，并输入基本数据。</a:t>
            </a:r>
          </a:p>
          <a:p>
            <a:r>
              <a:rPr lang="zh-CN" altLang="zh-CN"/>
              <a:t>（</a:t>
            </a:r>
            <a:r>
              <a:rPr lang="en-US" altLang="zh-CN"/>
              <a:t>2</a:t>
            </a:r>
            <a:r>
              <a:rPr lang="zh-CN" altLang="zh-CN"/>
              <a:t>）在单元格</a:t>
            </a:r>
            <a:r>
              <a:rPr lang="en-US" altLang="zh-CN"/>
              <a:t>B5</a:t>
            </a:r>
            <a:r>
              <a:rPr lang="zh-CN" altLang="zh-CN"/>
              <a:t>中输入公式</a:t>
            </a:r>
            <a:r>
              <a:rPr lang="en-US" altLang="zh-CN"/>
              <a:t>"=SQRT(2*B2*B3/B4)"</a:t>
            </a:r>
            <a:r>
              <a:rPr lang="zh-CN" altLang="zh-CN"/>
              <a:t>，在单元格</a:t>
            </a:r>
            <a:r>
              <a:rPr lang="en-US" altLang="zh-CN"/>
              <a:t>B6</a:t>
            </a:r>
            <a:r>
              <a:rPr lang="zh-CN" altLang="zh-CN"/>
              <a:t>中输入公式</a:t>
            </a:r>
            <a:r>
              <a:rPr lang="en-US" altLang="zh-CN"/>
              <a:t>"=B2/B5"</a:t>
            </a:r>
            <a:endParaRPr lang="zh-CN" altLang="zh-CN"/>
          </a:p>
          <a:p>
            <a:r>
              <a:rPr lang="zh-CN" altLang="zh-CN"/>
              <a:t>（</a:t>
            </a:r>
            <a:r>
              <a:rPr lang="en-US" altLang="zh-CN"/>
              <a:t>3</a:t>
            </a:r>
            <a:r>
              <a:rPr lang="zh-CN" altLang="zh-CN"/>
              <a:t>）添加小控件，点击“开发工具”—“插入”—“滚动条（窗体控件）”，相关设置如下图：</a:t>
            </a:r>
          </a:p>
        </p:txBody>
      </p:sp>
      <p:pic>
        <p:nvPicPr>
          <p:cNvPr id="35844" name="图片 5" descr="C:\Users\Administrator\Desktop\EXCEL编书资料\项目五\截图\图5.1.2.jpg"/>
          <p:cNvPicPr>
            <a:picLocks noChangeAspect="1" noChangeArrowheads="1"/>
          </p:cNvPicPr>
          <p:nvPr/>
        </p:nvPicPr>
        <p:blipFill>
          <a:blip r:embed="rId2" cstate="print"/>
          <a:srcRect/>
          <a:stretch>
            <a:fillRect/>
          </a:stretch>
        </p:blipFill>
        <p:spPr bwMode="auto">
          <a:xfrm>
            <a:off x="4962525" y="2600325"/>
            <a:ext cx="3894138" cy="2195513"/>
          </a:xfrm>
          <a:prstGeom prst="rect">
            <a:avLst/>
          </a:prstGeom>
          <a:noFill/>
          <a:ln w="9525">
            <a:noFill/>
            <a:miter lim="800000"/>
            <a:headEnd/>
            <a:tailEnd/>
          </a:ln>
        </p:spPr>
      </p:pic>
      <p:sp>
        <p:nvSpPr>
          <p:cNvPr id="3" name="矩形 2"/>
          <p:cNvSpPr/>
          <p:nvPr/>
        </p:nvSpPr>
        <p:spPr>
          <a:xfrm>
            <a:off x="273050" y="2671763"/>
            <a:ext cx="4572000" cy="2124075"/>
          </a:xfrm>
          <a:prstGeom prst="rect">
            <a:avLst/>
          </a:prstGeom>
        </p:spPr>
        <p:txBody>
          <a:bodyPr>
            <a:spAutoFit/>
          </a:bodyPr>
          <a:lstStyle/>
          <a:p>
            <a:pPr indent="266700" algn="just" eaLnBrk="1" hangingPunct="1">
              <a:spcAft>
                <a:spcPts val="0"/>
              </a:spcAft>
              <a:defRPr/>
            </a:pPr>
            <a:r>
              <a:rPr lang="zh-CN" altLang="zh-CN" kern="100" dirty="0">
                <a:latin typeface="Times New Roman" panose="02020603050405020304" pitchFamily="18" charset="0"/>
              </a:rPr>
              <a:t>则最佳现金持有量为</a:t>
            </a:r>
            <a:r>
              <a:rPr lang="en-US" altLang="zh-CN" kern="100" dirty="0">
                <a:latin typeface="Times New Roman" panose="02020603050405020304" pitchFamily="18" charset="0"/>
              </a:rPr>
              <a:t>8485</a:t>
            </a:r>
            <a:r>
              <a:rPr lang="zh-CN" altLang="zh-CN" kern="100" dirty="0">
                <a:latin typeface="Times New Roman" panose="02020603050405020304" pitchFamily="18" charset="0"/>
              </a:rPr>
              <a:t>元，</a:t>
            </a:r>
            <a:r>
              <a:rPr lang="en-US" altLang="zh-CN" kern="100" dirty="0">
                <a:latin typeface="Times New Roman" panose="02020603050405020304" pitchFamily="18" charset="0"/>
              </a:rPr>
              <a:t>1</a:t>
            </a:r>
            <a:r>
              <a:rPr lang="zh-CN" altLang="zh-CN" kern="100" dirty="0">
                <a:latin typeface="Times New Roman" panose="02020603050405020304" pitchFamily="18" charset="0"/>
              </a:rPr>
              <a:t>年内企业将有价证券转换为现金的次数约为</a:t>
            </a:r>
            <a:r>
              <a:rPr lang="en-US" altLang="zh-CN" kern="100" dirty="0">
                <a:latin typeface="Times New Roman" panose="02020603050405020304" pitchFamily="18" charset="0"/>
              </a:rPr>
              <a:t>47</a:t>
            </a:r>
            <a:r>
              <a:rPr lang="zh-CN" altLang="zh-CN" kern="100" dirty="0">
                <a:latin typeface="Times New Roman" panose="02020603050405020304" pitchFamily="18" charset="0"/>
              </a:rPr>
              <a:t>次。最佳现金持有量决策分析通过该模型，可以根据满足已知条件的任何数值，计算出企业的最佳现金持有量，通过该模型调节控件按钮可以计算不同现金需求量下的最佳现金持有量。</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27651"/>
                                        </p:tgtEl>
                                        <p:attrNameLst>
                                          <p:attrName>style.visibility</p:attrName>
                                        </p:attrNameLst>
                                      </p:cBhvr>
                                      <p:to>
                                        <p:strVal val="visible"/>
                                      </p:to>
                                    </p:set>
                                    <p:animEffect transition="in" filter="wipe(down)">
                                      <p:cBhvr>
                                        <p:cTn id="16"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76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1"/>
          <p:cNvSpPr>
            <a:spLocks noChangeArrowheads="1"/>
          </p:cNvSpPr>
          <p:nvPr/>
        </p:nvSpPr>
        <p:spPr bwMode="auto">
          <a:xfrm>
            <a:off x="0" y="639763"/>
            <a:ext cx="5997575" cy="423862"/>
          </a:xfrm>
          <a:prstGeom prst="rect">
            <a:avLst/>
          </a:prstGeom>
          <a:solidFill>
            <a:schemeClr val="accent1"/>
          </a:solidFill>
          <a:ln w="9525">
            <a:noFill/>
            <a:miter lim="800000"/>
            <a:headEnd/>
            <a:tailEnd/>
          </a:ln>
        </p:spPr>
        <p:txBody>
          <a:bodyPr>
            <a:spAutoFit/>
          </a:bodyPr>
          <a:lstStyle/>
          <a:p>
            <a:pPr eaLnBrk="1" hangingPunct="1">
              <a:lnSpc>
                <a:spcPct val="90000"/>
              </a:lnSpc>
              <a:spcBef>
                <a:spcPts val="750"/>
              </a:spcBef>
              <a:buFont typeface="Arial" pitchFamily="34" charset="0"/>
              <a:buNone/>
            </a:pPr>
            <a:r>
              <a:rPr lang="zh-CN" altLang="en-US" sz="2400" b="1">
                <a:latin typeface="宋体" pitchFamily="2" charset="-122"/>
              </a:rPr>
              <a:t>二</a:t>
            </a:r>
            <a:r>
              <a:rPr lang="zh-CN" altLang="zh-CN" sz="2400" b="1">
                <a:latin typeface="宋体" pitchFamily="2" charset="-122"/>
              </a:rPr>
              <a:t>、</a:t>
            </a:r>
            <a:r>
              <a:rPr lang="zh-CN" altLang="en-US" sz="2400" b="1">
                <a:latin typeface="宋体" pitchFamily="2" charset="-122"/>
              </a:rPr>
              <a:t>最佳现金持有量分析模型的建立</a:t>
            </a:r>
            <a:endParaRPr lang="zh-CN" altLang="zh-CN" sz="2400" b="1">
              <a:latin typeface="宋体" pitchFamily="2" charset="-122"/>
            </a:endParaRPr>
          </a:p>
        </p:txBody>
      </p:sp>
      <p:sp>
        <p:nvSpPr>
          <p:cNvPr id="3" name="矩形 2"/>
          <p:cNvSpPr/>
          <p:nvPr/>
        </p:nvSpPr>
        <p:spPr>
          <a:xfrm>
            <a:off x="271463" y="1249363"/>
            <a:ext cx="4114800" cy="3046412"/>
          </a:xfrm>
          <a:prstGeom prst="rect">
            <a:avLst/>
          </a:prstGeom>
        </p:spPr>
        <p:txBody>
          <a:bodyPr>
            <a:spAutoFit/>
          </a:bodyPr>
          <a:lstStyle/>
          <a:p>
            <a:pPr indent="304800" algn="just" eaLnBrk="1" hangingPunct="1">
              <a:spcAft>
                <a:spcPts val="0"/>
              </a:spcAft>
              <a:defRPr/>
            </a:pPr>
            <a:r>
              <a:rPr lang="zh-CN" altLang="zh-CN" b="1" dirty="0">
                <a:solidFill>
                  <a:srgbClr val="FF0000"/>
                </a:solidFill>
                <a:latin typeface="Times New Roman" panose="02020603050405020304" pitchFamily="18" charset="0"/>
              </a:rPr>
              <a:t>【过程体验】</a:t>
            </a:r>
            <a:r>
              <a:rPr lang="zh-CN" altLang="zh-CN" dirty="0">
                <a:solidFill>
                  <a:srgbClr val="000000"/>
                </a:solidFill>
                <a:latin typeface="Times New Roman" panose="02020603050405020304" pitchFamily="18" charset="0"/>
              </a:rPr>
              <a:t>某家企业全年现金需求量为</a:t>
            </a:r>
            <a:r>
              <a:rPr lang="en-US" altLang="zh-CN" dirty="0">
                <a:solidFill>
                  <a:srgbClr val="000000"/>
                </a:solidFill>
                <a:latin typeface="Times New Roman" panose="02020603050405020304" pitchFamily="18" charset="0"/>
              </a:rPr>
              <a:t>640000</a:t>
            </a:r>
            <a:r>
              <a:rPr lang="zh-CN" altLang="zh-CN" dirty="0">
                <a:solidFill>
                  <a:srgbClr val="000000"/>
                </a:solidFill>
                <a:latin typeface="Times New Roman" panose="02020603050405020304" pitchFamily="18" charset="0"/>
              </a:rPr>
              <a:t>元，每次交易的成本为</a:t>
            </a:r>
            <a:r>
              <a:rPr lang="en-US" altLang="zh-CN" dirty="0">
                <a:solidFill>
                  <a:srgbClr val="000000"/>
                </a:solidFill>
                <a:latin typeface="Times New Roman" panose="02020603050405020304" pitchFamily="18" charset="0"/>
              </a:rPr>
              <a:t>280</a:t>
            </a:r>
            <a:r>
              <a:rPr lang="zh-CN" altLang="zh-CN" dirty="0">
                <a:solidFill>
                  <a:srgbClr val="000000"/>
                </a:solidFill>
                <a:latin typeface="Times New Roman" panose="02020603050405020304" pitchFamily="18" charset="0"/>
              </a:rPr>
              <a:t>元，有价证券的利率为</a:t>
            </a:r>
            <a:r>
              <a:rPr lang="en-US" altLang="zh-CN" dirty="0">
                <a:solidFill>
                  <a:srgbClr val="000000"/>
                </a:solidFill>
                <a:latin typeface="Times New Roman" panose="02020603050405020304" pitchFamily="18" charset="0"/>
              </a:rPr>
              <a:t>15%</a:t>
            </a:r>
            <a:r>
              <a:rPr lang="zh-CN" altLang="zh-CN" dirty="0">
                <a:solidFill>
                  <a:srgbClr val="000000"/>
                </a:solidFill>
                <a:latin typeface="Times New Roman" panose="02020603050405020304" pitchFamily="18" charset="0"/>
              </a:rPr>
              <a:t>，现金持有的方案有</a:t>
            </a:r>
            <a:r>
              <a:rPr lang="en-US" altLang="zh-CN" dirty="0">
                <a:solidFill>
                  <a:srgbClr val="000000"/>
                </a:solidFill>
                <a:latin typeface="Times New Roman" panose="02020603050405020304" pitchFamily="18" charset="0"/>
              </a:rPr>
              <a:t>A</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B</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C</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D</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E</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F</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G</a:t>
            </a:r>
            <a:r>
              <a:rPr lang="zh-CN" altLang="zh-CN" dirty="0">
                <a:solidFill>
                  <a:srgbClr val="000000"/>
                </a:solidFill>
                <a:latin typeface="Times New Roman" panose="02020603050405020304" pitchFamily="18" charset="0"/>
              </a:rPr>
              <a:t>七种，现金余额分别是</a:t>
            </a:r>
            <a:r>
              <a:rPr lang="en-US" altLang="zh-CN" dirty="0">
                <a:solidFill>
                  <a:srgbClr val="000000"/>
                </a:solidFill>
                <a:latin typeface="Times New Roman" panose="02020603050405020304" pitchFamily="18" charset="0"/>
              </a:rPr>
              <a:t>42000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37000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48200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46000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58000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56000</a:t>
            </a:r>
            <a:r>
              <a:rPr lang="zh-CN" altLang="zh-CN" dirty="0">
                <a:solidFill>
                  <a:srgbClr val="000000"/>
                </a:solidFill>
                <a:latin typeface="Times New Roman" panose="02020603050405020304" pitchFamily="18" charset="0"/>
              </a:rPr>
              <a:t>元和</a:t>
            </a:r>
            <a:r>
              <a:rPr lang="en-US" altLang="zh-CN" dirty="0">
                <a:solidFill>
                  <a:srgbClr val="000000"/>
                </a:solidFill>
                <a:latin typeface="Times New Roman" panose="02020603050405020304" pitchFamily="18" charset="0"/>
              </a:rPr>
              <a:t>60000</a:t>
            </a:r>
            <a:r>
              <a:rPr lang="zh-CN" altLang="zh-CN" dirty="0">
                <a:solidFill>
                  <a:srgbClr val="000000"/>
                </a:solidFill>
                <a:latin typeface="Times New Roman" panose="02020603050405020304" pitchFamily="18" charset="0"/>
              </a:rPr>
              <a:t>元，</a:t>
            </a:r>
            <a:endParaRPr lang="zh-CN" altLang="zh-CN" sz="2400" dirty="0">
              <a:latin typeface="Times New Roman" panose="02020603050405020304" pitchFamily="18" charset="0"/>
            </a:endParaRPr>
          </a:p>
          <a:p>
            <a:pPr indent="266700" algn="just" eaLnBrk="1" hangingPunct="1">
              <a:spcAft>
                <a:spcPts val="0"/>
              </a:spcAft>
              <a:defRPr/>
            </a:pPr>
            <a:r>
              <a:rPr lang="zh-CN" altLang="zh-CN" kern="100" dirty="0">
                <a:latin typeface="Times New Roman" panose="02020603050405020304" pitchFamily="18" charset="0"/>
              </a:rPr>
              <a:t>要求建立存货模型，进行最佳现金持有量的决策。并插入三维簇状柱形图进行分析。</a:t>
            </a:r>
            <a:endParaRPr lang="zh-CN" altLang="zh-CN" sz="2400" dirty="0">
              <a:latin typeface="Times New Roman" panose="02020603050405020304" pitchFamily="18" charset="0"/>
            </a:endParaRPr>
          </a:p>
        </p:txBody>
      </p:sp>
      <p:sp>
        <p:nvSpPr>
          <p:cNvPr id="4" name="矩形 3"/>
          <p:cNvSpPr/>
          <p:nvPr/>
        </p:nvSpPr>
        <p:spPr>
          <a:xfrm>
            <a:off x="4386263" y="1249363"/>
            <a:ext cx="4572000" cy="3416300"/>
          </a:xfrm>
          <a:prstGeom prst="rect">
            <a:avLst/>
          </a:prstGeom>
        </p:spPr>
        <p:txBody>
          <a:bodyPr>
            <a:spAutoFit/>
          </a:bodyPr>
          <a:lstStyle/>
          <a:p>
            <a:pPr indent="267970" algn="just" eaLnBrk="1" hangingPunct="1">
              <a:spcAft>
                <a:spcPts val="0"/>
              </a:spcAft>
              <a:defRPr/>
            </a:pPr>
            <a:r>
              <a:rPr lang="zh-CN" altLang="zh-CN" b="1" dirty="0">
                <a:solidFill>
                  <a:srgbClr val="FF0000"/>
                </a:solidFill>
                <a:latin typeface="Times New Roman" panose="02020603050405020304" pitchFamily="18" charset="0"/>
              </a:rPr>
              <a:t>【业务拓展】</a:t>
            </a:r>
            <a:r>
              <a:rPr lang="zh-CN" altLang="zh-CN" dirty="0">
                <a:solidFill>
                  <a:srgbClr val="000000"/>
                </a:solidFill>
                <a:latin typeface="Times New Roman" panose="02020603050405020304" pitchFamily="18" charset="0"/>
              </a:rPr>
              <a:t>如果允许存在现金短缺，则在现金短缺的情况下，现金持有的成本</a:t>
            </a:r>
            <a:r>
              <a:rPr lang="en-US" altLang="zh-CN" dirty="0">
                <a:solidFill>
                  <a:srgbClr val="000000"/>
                </a:solidFill>
                <a:latin typeface="Times New Roman" panose="02020603050405020304" pitchFamily="18" charset="0"/>
              </a:rPr>
              <a:t>=</a:t>
            </a:r>
            <a:r>
              <a:rPr lang="zh-CN" altLang="zh-CN" dirty="0">
                <a:solidFill>
                  <a:srgbClr val="000000"/>
                </a:solidFill>
                <a:latin typeface="Times New Roman" panose="02020603050405020304" pitchFamily="18" charset="0"/>
              </a:rPr>
              <a:t>机会成本</a:t>
            </a:r>
            <a:r>
              <a:rPr lang="en-US" altLang="zh-CN" dirty="0">
                <a:solidFill>
                  <a:srgbClr val="000000"/>
                </a:solidFill>
                <a:latin typeface="Times New Roman" panose="02020603050405020304" pitchFamily="18" charset="0"/>
              </a:rPr>
              <a:t>+</a:t>
            </a:r>
            <a:r>
              <a:rPr lang="zh-CN" altLang="zh-CN" dirty="0">
                <a:solidFill>
                  <a:srgbClr val="000000"/>
                </a:solidFill>
                <a:latin typeface="Times New Roman" panose="02020603050405020304" pitchFamily="18" charset="0"/>
              </a:rPr>
              <a:t>短缺成本。</a:t>
            </a:r>
            <a:endParaRPr lang="zh-CN" altLang="zh-CN" sz="2400" dirty="0">
              <a:latin typeface="Times New Roman" panose="02020603050405020304" pitchFamily="18" charset="0"/>
            </a:endParaRPr>
          </a:p>
          <a:p>
            <a:pPr algn="just" eaLnBrk="1" hangingPunct="1">
              <a:spcAft>
                <a:spcPts val="0"/>
              </a:spcAft>
              <a:defRPr/>
            </a:pPr>
            <a:r>
              <a:rPr lang="zh-CN" altLang="zh-CN" dirty="0">
                <a:solidFill>
                  <a:srgbClr val="000000"/>
                </a:solidFill>
                <a:latin typeface="Times New Roman" panose="02020603050405020304" pitchFamily="18" charset="0"/>
              </a:rPr>
              <a:t>如果某家企业现金持有的方案有</a:t>
            </a:r>
            <a:r>
              <a:rPr lang="en-US" altLang="zh-CN" dirty="0">
                <a:solidFill>
                  <a:srgbClr val="000000"/>
                </a:solidFill>
                <a:latin typeface="Times New Roman" panose="02020603050405020304" pitchFamily="18" charset="0"/>
              </a:rPr>
              <a:t>A</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B</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C</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D</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E</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F</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G</a:t>
            </a:r>
            <a:r>
              <a:rPr lang="zh-CN" altLang="zh-CN" dirty="0">
                <a:solidFill>
                  <a:srgbClr val="000000"/>
                </a:solidFill>
                <a:latin typeface="Times New Roman" panose="02020603050405020304" pitchFamily="18" charset="0"/>
              </a:rPr>
              <a:t>七种，现金余额分别是</a:t>
            </a:r>
            <a:r>
              <a:rPr lang="en-US" altLang="zh-CN" dirty="0">
                <a:solidFill>
                  <a:srgbClr val="000000"/>
                </a:solidFill>
                <a:latin typeface="Times New Roman" panose="02020603050405020304" pitchFamily="18" charset="0"/>
              </a:rPr>
              <a:t>42000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37000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48200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46000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58000</a:t>
            </a:r>
            <a:r>
              <a:rPr lang="zh-CN" altLang="zh-CN" dirty="0">
                <a:solidFill>
                  <a:srgbClr val="000000"/>
                </a:solidFill>
                <a:latin typeface="Times New Roman" panose="02020603050405020304" pitchFamily="18" charset="0"/>
              </a:rPr>
              <a:t>元，</a:t>
            </a:r>
            <a:r>
              <a:rPr lang="en-US" altLang="zh-CN" dirty="0">
                <a:solidFill>
                  <a:srgbClr val="000000"/>
                </a:solidFill>
                <a:latin typeface="Times New Roman" panose="02020603050405020304" pitchFamily="18" charset="0"/>
              </a:rPr>
              <a:t>56000</a:t>
            </a:r>
            <a:r>
              <a:rPr lang="zh-CN" altLang="zh-CN" dirty="0">
                <a:solidFill>
                  <a:srgbClr val="000000"/>
                </a:solidFill>
                <a:latin typeface="Times New Roman" panose="02020603050405020304" pitchFamily="18" charset="0"/>
              </a:rPr>
              <a:t>元和</a:t>
            </a:r>
            <a:r>
              <a:rPr lang="en-US" altLang="zh-CN" dirty="0">
                <a:solidFill>
                  <a:srgbClr val="000000"/>
                </a:solidFill>
                <a:latin typeface="Times New Roman" panose="02020603050405020304" pitchFamily="18" charset="0"/>
              </a:rPr>
              <a:t>60000</a:t>
            </a:r>
            <a:r>
              <a:rPr lang="zh-CN" altLang="zh-CN" dirty="0">
                <a:solidFill>
                  <a:srgbClr val="000000"/>
                </a:solidFill>
                <a:latin typeface="Times New Roman" panose="02020603050405020304" pitchFamily="18" charset="0"/>
              </a:rPr>
              <a:t>元，机会成本率为</a:t>
            </a:r>
            <a:r>
              <a:rPr lang="en-US" altLang="zh-CN" dirty="0">
                <a:solidFill>
                  <a:srgbClr val="000000"/>
                </a:solidFill>
                <a:latin typeface="Times New Roman" panose="02020603050405020304" pitchFamily="18" charset="0"/>
              </a:rPr>
              <a:t>12%</a:t>
            </a:r>
            <a:r>
              <a:rPr lang="zh-CN" altLang="zh-CN" dirty="0">
                <a:solidFill>
                  <a:srgbClr val="000000"/>
                </a:solidFill>
                <a:latin typeface="Times New Roman" panose="02020603050405020304" pitchFamily="18" charset="0"/>
              </a:rPr>
              <a:t>，短缺成本率分别为：</a:t>
            </a:r>
            <a:r>
              <a:rPr lang="en-US" altLang="zh-CN" dirty="0">
                <a:solidFill>
                  <a:srgbClr val="000000"/>
                </a:solidFill>
                <a:latin typeface="Times New Roman" panose="02020603050405020304" pitchFamily="18" charset="0"/>
              </a:rPr>
              <a:t>32%</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30%</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26%</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22%</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19%</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16%</a:t>
            </a:r>
            <a:r>
              <a:rPr lang="zh-CN" altLang="zh-CN"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14%</a:t>
            </a:r>
            <a:r>
              <a:rPr lang="zh-CN" altLang="zh-CN" dirty="0">
                <a:solidFill>
                  <a:srgbClr val="000000"/>
                </a:solidFill>
                <a:latin typeface="Times New Roman" panose="02020603050405020304" pitchFamily="18" charset="0"/>
              </a:rPr>
              <a:t>。</a:t>
            </a:r>
            <a:endParaRPr lang="zh-CN" altLang="zh-CN" sz="2400" dirty="0">
              <a:latin typeface="Times New Roman" panose="02020603050405020304" pitchFamily="18" charset="0"/>
            </a:endParaRPr>
          </a:p>
          <a:p>
            <a:pPr algn="just" eaLnBrk="1" hangingPunct="1">
              <a:spcAft>
                <a:spcPts val="0"/>
              </a:spcAft>
              <a:defRPr/>
            </a:pPr>
            <a:r>
              <a:rPr lang="zh-CN" altLang="zh-CN" dirty="0">
                <a:solidFill>
                  <a:srgbClr val="000000"/>
                </a:solidFill>
                <a:latin typeface="Times New Roman" panose="02020603050405020304" pitchFamily="18" charset="0"/>
              </a:rPr>
              <a:t>请建立最佳现金持有量的模型进行决策，并插入饼图进行图表分析。</a:t>
            </a:r>
            <a:endParaRPr lang="zh-CN" altLang="zh-CN" sz="2400" dirty="0">
              <a:latin typeface="Times New Roman" panose="02020603050405020304" pitchFamily="18" charset="0"/>
            </a:endParaRPr>
          </a:p>
        </p:txBody>
      </p:sp>
    </p:spTree>
  </p:cSld>
  <p:clrMapOvr>
    <a:masterClrMapping/>
  </p:clrMapOvr>
  <p:transition spd="slow" advClick="0" advTm="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2133600" y="3019425"/>
            <a:ext cx="5368925" cy="431800"/>
          </a:xfrm>
          <a:prstGeom prst="rect">
            <a:avLst/>
          </a:prstGeom>
          <a:noFill/>
          <a:ln w="9525">
            <a:noFill/>
            <a:miter lim="800000"/>
            <a:headEnd/>
            <a:tailEnd/>
          </a:ln>
        </p:spPr>
        <p:txBody>
          <a:bodyPr lIns="0" tIns="0" rIns="0" bIns="0">
            <a:spAutoFit/>
          </a:bodyPr>
          <a:lstStyle/>
          <a:p>
            <a:pPr eaLnBrk="1" hangingPunct="1"/>
            <a:r>
              <a:rPr lang="zh-CN" altLang="zh-CN" sz="2800" b="1"/>
              <a:t>任务二</a:t>
            </a:r>
            <a:r>
              <a:rPr lang="en-US" altLang="zh-CN" sz="2800" b="1"/>
              <a:t> </a:t>
            </a:r>
            <a:r>
              <a:rPr lang="zh-CN" altLang="en-US" sz="2800" b="1"/>
              <a:t>应收账款管理</a:t>
            </a:r>
            <a:r>
              <a:rPr lang="zh-CN" altLang="zh-CN" sz="2800" b="1"/>
              <a:t>模型</a:t>
            </a:r>
            <a:endParaRPr lang="zh-CN" altLang="zh-CN" sz="2800"/>
          </a:p>
        </p:txBody>
      </p:sp>
      <p:sp>
        <p:nvSpPr>
          <p:cNvPr id="17" name="任意多边形 16"/>
          <p:cNvSpPr/>
          <p:nvPr/>
        </p:nvSpPr>
        <p:spPr>
          <a:xfrm>
            <a:off x="-1162050" y="1651000"/>
            <a:ext cx="10763250" cy="1060450"/>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3893455" y="1485201"/>
            <a:ext cx="1158039" cy="1158040"/>
            <a:chOff x="1985488" y="1104900"/>
            <a:chExt cx="930184" cy="930184"/>
          </a:xfrm>
          <a:effectLst>
            <a:outerShdw blurRad="381000" dist="190500" dir="2700000" algn="tl" rotWithShape="0">
              <a:prstClr val="black">
                <a:alpha val="40000"/>
              </a:prstClr>
            </a:outerShdw>
          </a:effectLst>
        </p:grpSpPr>
        <p:sp>
          <p:nvSpPr>
            <p:cNvPr id="19" name="椭圆 18"/>
            <p:cNvSpPr/>
            <p:nvPr/>
          </p:nvSpPr>
          <p:spPr>
            <a:xfrm>
              <a:off x="1985488" y="1104900"/>
              <a:ext cx="930184" cy="930184"/>
            </a:xfrm>
            <a:prstGeom prst="ellipse">
              <a:avLst/>
            </a:prstGeom>
            <a:ln w="101600">
              <a:solidFill>
                <a:schemeClr val="bg1"/>
              </a:solid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199186"/>
              <a:ext cx="696364" cy="741656"/>
            </a:xfrm>
            <a:prstGeom prst="rect">
              <a:avLst/>
            </a:prstGeom>
            <a:noFill/>
            <a:ln>
              <a:noFill/>
            </a:ln>
            <a:extLst/>
          </p:spPr>
          <p:txBody>
            <a:bodyPr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Aft>
                  <a:spcPts val="0"/>
                </a:spcAft>
                <a:buFont typeface="Arial" panose="020B0604020202020204" pitchFamily="34" charset="0"/>
                <a:buNone/>
                <a:defRPr/>
              </a:pPr>
              <a:r>
                <a:rPr lang="en-US" altLang="zh-CN" sz="6000" cap="all" dirty="0">
                  <a:solidFill>
                    <a:schemeClr val="bg1"/>
                  </a:solidFill>
                  <a:latin typeface="Arial" panose="020B0604020202020204" pitchFamily="34" charset="0"/>
                  <a:cs typeface="Arial" panose="020B0604020202020204" pitchFamily="34" charset="0"/>
                  <a:sym typeface="Arial" panose="020B0604020202020204" pitchFamily="34" charset="0"/>
                </a:rPr>
                <a:t>02</a:t>
              </a:r>
              <a:endParaRPr lang="zh-CN" altLang="en-US" sz="6000"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
        <p:nvSpPr>
          <p:cNvPr id="3" name="矩形 2"/>
          <p:cNvSpPr>
            <a:spLocks noChangeArrowheads="1"/>
          </p:cNvSpPr>
          <p:nvPr/>
        </p:nvSpPr>
        <p:spPr bwMode="auto">
          <a:xfrm>
            <a:off x="3225800" y="4111625"/>
            <a:ext cx="3467100" cy="338138"/>
          </a:xfrm>
          <a:prstGeom prst="rect">
            <a:avLst/>
          </a:prstGeom>
          <a:noFill/>
          <a:ln w="9525">
            <a:noFill/>
            <a:miter lim="800000"/>
            <a:headEnd/>
            <a:tailEnd/>
          </a:ln>
        </p:spPr>
        <p:txBody>
          <a:bodyPr wrap="none">
            <a:spAutoFit/>
          </a:bodyPr>
          <a:lstStyle/>
          <a:p>
            <a:pPr eaLnBrk="1" hangingPunct="1"/>
            <a:r>
              <a:rPr lang="zh-CN" altLang="zh-CN" sz="1600"/>
              <a:t>二、</a:t>
            </a:r>
            <a:r>
              <a:rPr lang="zh-CN" altLang="en-US" sz="1600"/>
              <a:t>应收账款信用政策动态分析模型</a:t>
            </a:r>
            <a:endParaRPr lang="zh-CN" altLang="zh-CN" sz="1600"/>
          </a:p>
        </p:txBody>
      </p:sp>
      <p:sp>
        <p:nvSpPr>
          <p:cNvPr id="4" name="矩形 3"/>
          <p:cNvSpPr>
            <a:spLocks noChangeArrowheads="1"/>
          </p:cNvSpPr>
          <p:nvPr/>
        </p:nvSpPr>
        <p:spPr bwMode="auto">
          <a:xfrm>
            <a:off x="3225800" y="3635375"/>
            <a:ext cx="2032000" cy="338138"/>
          </a:xfrm>
          <a:prstGeom prst="rect">
            <a:avLst/>
          </a:prstGeom>
          <a:noFill/>
          <a:ln w="9525">
            <a:noFill/>
            <a:miter lim="800000"/>
            <a:headEnd/>
            <a:tailEnd/>
          </a:ln>
        </p:spPr>
        <p:txBody>
          <a:bodyPr wrap="none">
            <a:spAutoFit/>
          </a:bodyPr>
          <a:lstStyle/>
          <a:p>
            <a:pPr eaLnBrk="1" hangingPunct="1"/>
            <a:r>
              <a:rPr lang="zh-CN" altLang="zh-CN" sz="1600"/>
              <a:t>一、</a:t>
            </a:r>
            <a:r>
              <a:rPr lang="zh-CN" altLang="en-US" sz="1600"/>
              <a:t>应收账款的</a:t>
            </a:r>
            <a:r>
              <a:rPr lang="zh-CN" altLang="zh-CN" sz="1600"/>
              <a:t>认知</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nodeType="afterGroup">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4794250" cy="461962"/>
          </a:xfrm>
          <a:prstGeom prst="rect">
            <a:avLst/>
          </a:prstGeom>
          <a:solidFill>
            <a:schemeClr val="accent4">
              <a:lumMod val="60000"/>
              <a:lumOff val="40000"/>
            </a:schemeClr>
          </a:solidFill>
        </p:spPr>
        <p:txBody>
          <a:bodyPr>
            <a:spAutoFit/>
          </a:bodyPr>
          <a:lstStyle/>
          <a:p>
            <a:pPr eaLnBrk="1" hangingPunct="1">
              <a:defRPr/>
            </a:pPr>
            <a:r>
              <a:rPr lang="zh-CN" altLang="en-US" sz="2400" b="1" dirty="0">
                <a:latin typeface="黑体" pitchFamily="49" charset="-122"/>
                <a:cs typeface="Times New Roman" pitchFamily="18" charset="0"/>
              </a:rPr>
              <a:t>一</a:t>
            </a:r>
            <a:r>
              <a:rPr lang="zh-CN" altLang="en-US" sz="2400" b="1" dirty="0">
                <a:latin typeface="黑体" pitchFamily="49" charset="-122"/>
                <a:cs typeface="Times New Roman" pitchFamily="18" charset="0"/>
              </a:rPr>
              <a:t>、应收账款的认知</a:t>
            </a:r>
            <a:endParaRPr lang="zh-CN" altLang="zh-CN" sz="2400" b="1" dirty="0">
              <a:latin typeface="黑体" pitchFamily="49" charset="-122"/>
              <a:cs typeface="Times New Roman" pitchFamily="18" charset="0"/>
            </a:endParaRPr>
          </a:p>
        </p:txBody>
      </p:sp>
      <p:graphicFrame>
        <p:nvGraphicFramePr>
          <p:cNvPr id="39939" name="对象 1"/>
          <p:cNvGraphicFramePr>
            <a:graphicFrameLocks noChangeAspect="1"/>
          </p:cNvGraphicFramePr>
          <p:nvPr/>
        </p:nvGraphicFramePr>
        <p:xfrm>
          <a:off x="0" y="457200"/>
          <a:ext cx="114300" cy="219075"/>
        </p:xfrm>
        <a:graphic>
          <a:graphicData uri="http://schemas.openxmlformats.org/presentationml/2006/ole">
            <p:oleObj spid="_x0000_s39939" name="公式" r:id="rId4" imgW="114151" imgH="215619" progId="Equation.3">
              <p:embed/>
            </p:oleObj>
          </a:graphicData>
        </a:graphic>
      </p:graphicFrame>
      <p:sp>
        <p:nvSpPr>
          <p:cNvPr id="6" name="Rectangle 11"/>
          <p:cNvSpPr>
            <a:spLocks noChangeArrowheads="1"/>
          </p:cNvSpPr>
          <p:nvPr/>
        </p:nvSpPr>
        <p:spPr bwMode="auto">
          <a:xfrm>
            <a:off x="0" y="6762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1" hangingPunct="1">
              <a:defRPr/>
            </a:pPr>
            <a:endParaRPr lang="zh-CN" altLang="en-US"/>
          </a:p>
        </p:txBody>
      </p:sp>
      <p:sp>
        <p:nvSpPr>
          <p:cNvPr id="8" name="Rectangle 13"/>
          <p:cNvSpPr>
            <a:spLocks noChangeArrowheads="1"/>
          </p:cNvSpPr>
          <p:nvPr/>
        </p:nvSpPr>
        <p:spPr bwMode="auto">
          <a:xfrm>
            <a:off x="225425" y="1131888"/>
            <a:ext cx="7326313" cy="286226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spAutoFit/>
          </a:bodyPr>
          <a:lstStyle/>
          <a:p>
            <a:pPr>
              <a:defRPr/>
            </a:pPr>
            <a:r>
              <a:rPr lang="zh-CN" altLang="zh-CN" dirty="0"/>
              <a:t>应收账款是指企业对外销售商品、材料和提供劳务而获得的可以向购货单位或其他单位收取款项的权利。随着商品经济的发展，商业信用越来越重要，应收账款已成为企业营运资金管理中的一个重要项目。</a:t>
            </a:r>
          </a:p>
          <a:p>
            <a:pPr>
              <a:defRPr/>
            </a:pPr>
            <a:r>
              <a:rPr lang="zh-CN" altLang="zh-CN" dirty="0"/>
              <a:t>应收账款的成本因提供应收账款信用政策而产生的成本支出，即为应收账款成本，其内容主要包括机会成本、管理成本和坏账成本。</a:t>
            </a:r>
          </a:p>
          <a:p>
            <a:pPr>
              <a:defRPr/>
            </a:pPr>
            <a:r>
              <a:rPr lang="zh-CN" altLang="zh-CN" dirty="0"/>
              <a:t>（一）机会成本</a:t>
            </a:r>
          </a:p>
          <a:p>
            <a:pPr>
              <a:defRPr/>
            </a:pPr>
            <a:endParaRPr lang="zh-CN" altLang="zh-CN" dirty="0"/>
          </a:p>
          <a:p>
            <a:pPr>
              <a:defRPr/>
            </a:pPr>
            <a:r>
              <a:rPr lang="zh-CN" altLang="zh-CN" dirty="0"/>
              <a:t>（二）管理成本</a:t>
            </a:r>
            <a:endParaRPr lang="en-US" altLang="zh-CN" dirty="0"/>
          </a:p>
          <a:p>
            <a:pPr>
              <a:defRPr/>
            </a:pPr>
            <a:endParaRPr lang="zh-CN" altLang="zh-CN" dirty="0"/>
          </a:p>
          <a:p>
            <a:pPr>
              <a:defRPr/>
            </a:pPr>
            <a:r>
              <a:rPr lang="zh-CN" altLang="zh-CN" dirty="0"/>
              <a:t>（三）坏账成本</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5208588"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a:t>
            </a:r>
            <a:r>
              <a:rPr lang="zh-CN" altLang="zh-CN" sz="2400" dirty="0"/>
              <a:t>账款信用政策动态分析模型</a:t>
            </a:r>
            <a:endParaRPr lang="zh-CN" altLang="zh-CN" sz="2400" b="1" dirty="0">
              <a:latin typeface="黑体" pitchFamily="49" charset="-122"/>
              <a:cs typeface="Times New Roman" pitchFamily="18" charset="0"/>
            </a:endParaRPr>
          </a:p>
        </p:txBody>
      </p:sp>
      <p:graphicFrame>
        <p:nvGraphicFramePr>
          <p:cNvPr id="41987" name="对象 1"/>
          <p:cNvGraphicFramePr>
            <a:graphicFrameLocks noChangeAspect="1"/>
          </p:cNvGraphicFramePr>
          <p:nvPr/>
        </p:nvGraphicFramePr>
        <p:xfrm>
          <a:off x="0" y="457200"/>
          <a:ext cx="114300" cy="219075"/>
        </p:xfrm>
        <a:graphic>
          <a:graphicData uri="http://schemas.openxmlformats.org/presentationml/2006/ole">
            <p:oleObj spid="_x0000_s41987" name="公式" r:id="rId4" imgW="114151" imgH="215619" progId="Equation.3">
              <p:embed/>
            </p:oleObj>
          </a:graphicData>
        </a:graphic>
      </p:graphicFrame>
      <p:sp>
        <p:nvSpPr>
          <p:cNvPr id="6" name="Rectangle 11"/>
          <p:cNvSpPr>
            <a:spLocks noChangeArrowheads="1"/>
          </p:cNvSpPr>
          <p:nvPr/>
        </p:nvSpPr>
        <p:spPr bwMode="auto">
          <a:xfrm>
            <a:off x="0" y="6762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eaLnBrk="1" hangingPunct="1">
              <a:defRPr/>
            </a:pPr>
            <a:endParaRPr lang="zh-CN" altLang="en-US"/>
          </a:p>
        </p:txBody>
      </p:sp>
      <p:sp>
        <p:nvSpPr>
          <p:cNvPr id="8" name="Rectangle 13"/>
          <p:cNvSpPr>
            <a:spLocks noChangeArrowheads="1"/>
          </p:cNvSpPr>
          <p:nvPr/>
        </p:nvSpPr>
        <p:spPr bwMode="auto">
          <a:xfrm>
            <a:off x="0" y="15144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a:defRPr/>
            </a:pPr>
            <a:r>
              <a:rPr lang="en-US" altLang="zh-CN" sz="1000">
                <a:cs typeface="Times New Roman" pitchFamily="18" charset="0"/>
              </a:rPr>
              <a:t>     </a:t>
            </a:r>
            <a:endParaRPr lang="en-US" altLang="zh-CN"/>
          </a:p>
        </p:txBody>
      </p:sp>
      <p:sp>
        <p:nvSpPr>
          <p:cNvPr id="13" name="Rectangle 4"/>
          <p:cNvSpPr>
            <a:spLocks noChangeArrowheads="1"/>
          </p:cNvSpPr>
          <p:nvPr/>
        </p:nvSpPr>
        <p:spPr bwMode="auto">
          <a:xfrm>
            <a:off x="239713" y="1138238"/>
            <a:ext cx="8493125" cy="23082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spAutoFit/>
          </a:bodyPr>
          <a:lstStyle/>
          <a:p>
            <a:pPr>
              <a:defRPr/>
            </a:pPr>
            <a:r>
              <a:rPr lang="en-US" altLang="zh-CN" dirty="0"/>
              <a:t>       </a:t>
            </a:r>
            <a:r>
              <a:rPr lang="zh-CN" altLang="zh-CN" dirty="0"/>
              <a:t>应收</a:t>
            </a:r>
            <a:r>
              <a:rPr lang="zh-CN" altLang="zh-CN" dirty="0"/>
              <a:t>账款信用政策是企业财务政策的一个重要组成部分。应收账款信用政策中每一项因素的变化都会影响企业的利益，因此合理的企业信用政策是财务管理的一项重要内容。在制定信用政策时，应预测出各种因素的变化与企业利润变化的关系，即将各种相关因素予以一定程度的放宽或收紧，从动态角度考察企业信用政策变化给企业收益带来的影响，从而正确进行决策，确定合理的信用政策。应收账款的信用政策主要包括信用标准、信用条件和收账政策，而信用标准和信用条件是企业信用条件的内容，它们共同影响企业的销售和利润，所以在设计应收账款信用政策分析模型时，主要应包括信用标准模型、信用条件决策模型和收账政策决策模型。</a:t>
            </a:r>
            <a:endParaRPr lang="zh-CN" altLang="en-US" dirty="0"/>
          </a:p>
        </p:txBody>
      </p:sp>
      <p:sp>
        <p:nvSpPr>
          <p:cNvPr id="16" name="Rectangle 7"/>
          <p:cNvSpPr>
            <a:spLocks noChangeArrowheads="1"/>
          </p:cNvSpPr>
          <p:nvPr/>
        </p:nvSpPr>
        <p:spPr bwMode="auto">
          <a:xfrm>
            <a:off x="0" y="1714500"/>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p>
            <a:pPr>
              <a:defRPr/>
            </a:pPr>
            <a:r>
              <a:rPr lang="en-US" altLang="zh-CN" sz="1000">
                <a:cs typeface="Times New Roman" pitchFamily="18" charset="0"/>
              </a:rPr>
              <a:t>    </a:t>
            </a:r>
            <a:endParaRPr lang="en-US" altLang="zh-CN"/>
          </a:p>
        </p:txBody>
      </p:sp>
      <p:sp>
        <p:nvSpPr>
          <p:cNvPr id="18" name="TextBox 26"/>
          <p:cNvSpPr txBox="1">
            <a:spLocks noChangeArrowheads="1"/>
          </p:cNvSpPr>
          <p:nvPr/>
        </p:nvSpPr>
        <p:spPr bwMode="auto">
          <a:xfrm>
            <a:off x="239713" y="3622675"/>
            <a:ext cx="8278812" cy="1323975"/>
          </a:xfrm>
          <a:prstGeom prst="rect">
            <a:avLst/>
          </a:prstGeom>
          <a:noFill/>
          <a:ln w="9525">
            <a:noFill/>
            <a:miter lim="800000"/>
            <a:headEnd/>
            <a:tailEnd/>
          </a:ln>
        </p:spPr>
        <p:txBody>
          <a:bodyPr>
            <a:spAutoFit/>
          </a:bodyPr>
          <a:lstStyle/>
          <a:p>
            <a:r>
              <a:rPr lang="en-US" altLang="zh-CN" sz="2000">
                <a:latin typeface="Calibri" pitchFamily="34" charset="0"/>
              </a:rPr>
              <a:t>        </a:t>
            </a:r>
            <a:r>
              <a:rPr lang="zh-CN" altLang="zh-CN" sz="2000">
                <a:latin typeface="Calibri" pitchFamily="34" charset="0"/>
              </a:rPr>
              <a:t>信用标准是指企业建立的允许客户享受企业所提供信用的最低标准。信用标准通常可用客户的预计坏账损失率来表示。预计坏账损失率低于企业所确定标准的客户可以享受企业提供的赊销政策；反之，预计坏账损失率高于企业所确定标准的客户不能享受企业的赊销政策。</a:t>
            </a:r>
            <a:endParaRPr lang="zh-CN" altLang="zh-CN" sz="2000">
              <a:solidFill>
                <a:srgbClr val="FF0000"/>
              </a:solidFill>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2000"/>
                                        <p:tgtEl>
                                          <p:spTgt spid="20"/>
                                        </p:tgtEl>
                                      </p:cBhvr>
                                    </p:animEffect>
                                  </p:childTnLst>
                                </p:cTn>
                              </p:par>
                            </p:childTnLst>
                          </p:cTn>
                        </p:par>
                        <p:par>
                          <p:cTn id="8" fill="hold" nodeType="afterGroup">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ircle(in)">
                                      <p:cBhvr>
                                        <p:cTn id="11" dur="2000"/>
                                        <p:tgtEl>
                                          <p:spTgt spid="13"/>
                                        </p:tgtEl>
                                      </p:cBhvr>
                                    </p:animEffect>
                                  </p:childTnLst>
                                </p:cTn>
                              </p:par>
                            </p:childTnLst>
                          </p:cTn>
                        </p:par>
                        <p:par>
                          <p:cTn id="12" fill="hold">
                            <p:stCondLst>
                              <p:cond delay="4000"/>
                            </p:stCondLst>
                            <p:childTnLst>
                              <p:par>
                                <p:cTn id="13" presetID="16" presetClass="entr" presetSubtype="2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rrowheads="1"/>
          </p:cNvSpPr>
          <p:nvPr>
            <p:custDataLst>
              <p:tags r:id="rId2"/>
            </p:custDataLst>
          </p:nvPr>
        </p:nvSpPr>
        <p:spPr bwMode="auto">
          <a:xfrm>
            <a:off x="3024188" y="1689100"/>
            <a:ext cx="571500" cy="571500"/>
          </a:xfrm>
          <a:prstGeom prst="ellipse">
            <a:avLst/>
          </a:prstGeom>
          <a:solidFill>
            <a:srgbClr val="FFFFFF"/>
          </a:solidFill>
          <a:ln w="57150" algn="ctr">
            <a:solidFill>
              <a:schemeClr val="accent1"/>
            </a:solidFill>
            <a:round/>
            <a:headEnd/>
            <a:tailEnd/>
          </a:ln>
        </p:spPr>
        <p:txBody>
          <a:bodyPr lIns="0" tIns="0" rIns="0" bIns="0" anchor="ctr"/>
          <a:lstStyle/>
          <a:p>
            <a:pPr algn="ctr" eaLnBrk="1" hangingPunct="1"/>
            <a:r>
              <a:rPr lang="en-US" altLang="zh-CN" sz="3000">
                <a:solidFill>
                  <a:schemeClr val="accent1"/>
                </a:solidFill>
                <a:ea typeface="微软雅黑" pitchFamily="34" charset="-122"/>
                <a:sym typeface="Arial" pitchFamily="34" charset="0"/>
              </a:rPr>
              <a:t>1</a:t>
            </a:r>
          </a:p>
        </p:txBody>
      </p:sp>
      <p:sp>
        <p:nvSpPr>
          <p:cNvPr id="14" name="MH_Other_2"/>
          <p:cNvSpPr>
            <a:spLocks noChangeArrowheads="1"/>
          </p:cNvSpPr>
          <p:nvPr>
            <p:custDataLst>
              <p:tags r:id="rId3"/>
            </p:custDataLst>
          </p:nvPr>
        </p:nvSpPr>
        <p:spPr bwMode="auto">
          <a:xfrm>
            <a:off x="3024188" y="2368550"/>
            <a:ext cx="571500" cy="573088"/>
          </a:xfrm>
          <a:prstGeom prst="ellipse">
            <a:avLst/>
          </a:prstGeom>
          <a:solidFill>
            <a:srgbClr val="FFFFFF"/>
          </a:solidFill>
          <a:ln w="57150" algn="ctr">
            <a:solidFill>
              <a:schemeClr val="accent2"/>
            </a:solidFill>
            <a:round/>
            <a:headEnd/>
            <a:tailEnd/>
          </a:ln>
        </p:spPr>
        <p:txBody>
          <a:bodyPr lIns="0" tIns="0" rIns="0" bIns="0" anchor="ctr"/>
          <a:lstStyle/>
          <a:p>
            <a:pPr algn="ctr" eaLnBrk="1" hangingPunct="1"/>
            <a:r>
              <a:rPr lang="en-US" altLang="zh-CN" sz="3000">
                <a:solidFill>
                  <a:schemeClr val="accent2"/>
                </a:solidFill>
                <a:ea typeface="微软雅黑" pitchFamily="34" charset="-122"/>
                <a:sym typeface="Arial" pitchFamily="34" charset="0"/>
              </a:rPr>
              <a:t>2</a:t>
            </a:r>
          </a:p>
        </p:txBody>
      </p:sp>
      <p:sp>
        <p:nvSpPr>
          <p:cNvPr id="11" name="MH_Others_1"/>
          <p:cNvSpPr txBox="1">
            <a:spLocks noChangeArrowheads="1"/>
          </p:cNvSpPr>
          <p:nvPr>
            <p:custDataLst>
              <p:tags r:id="rId4"/>
            </p:custDataLst>
          </p:nvPr>
        </p:nvSpPr>
        <p:spPr bwMode="auto">
          <a:xfrm>
            <a:off x="1111250" y="2039938"/>
            <a:ext cx="2043113" cy="614362"/>
          </a:xfrm>
          <a:prstGeom prst="rect">
            <a:avLst/>
          </a:prstGeom>
          <a:noFill/>
          <a:ln w="9525">
            <a:noFill/>
            <a:miter lim="800000"/>
            <a:headEnd/>
            <a:tailEnd/>
          </a:ln>
        </p:spPr>
        <p:txBody>
          <a:bodyPr lIns="0" tIns="0" rIns="0" bIns="0" anchor="ctr">
            <a:spAutoFit/>
          </a:bodyPr>
          <a:lstStyle/>
          <a:p>
            <a:pPr algn="ctr" eaLnBrk="1" hangingPunct="1"/>
            <a:r>
              <a:rPr lang="zh-CN" altLang="en-US" sz="4000" b="1">
                <a:solidFill>
                  <a:schemeClr val="accent1"/>
                </a:solidFill>
                <a:ea typeface="微软雅黑" pitchFamily="34" charset="-122"/>
                <a:sym typeface="Arial" pitchFamily="34" charset="0"/>
              </a:rPr>
              <a:t>目录</a:t>
            </a:r>
          </a:p>
        </p:txBody>
      </p:sp>
      <p:sp>
        <p:nvSpPr>
          <p:cNvPr id="17" name="MH_Others_2"/>
          <p:cNvSpPr txBox="1"/>
          <p:nvPr>
            <p:custDataLst>
              <p:tags r:id="rId5"/>
            </p:custDataLst>
          </p:nvPr>
        </p:nvSpPr>
        <p:spPr>
          <a:xfrm>
            <a:off x="1168400" y="2632075"/>
            <a:ext cx="2024063" cy="304800"/>
          </a:xfrm>
          <a:prstGeom prst="rect">
            <a:avLst/>
          </a:prstGeom>
          <a:noFill/>
        </p:spPr>
        <p:txBody>
          <a:bodyPr lIns="0" tIns="0" rIns="0" bIns="0">
            <a:spAutoFit/>
          </a:bodyPr>
          <a:lstStyle/>
          <a:p>
            <a:pPr algn="ctr" eaLnBrk="1" fontAlgn="auto" hangingPunct="1">
              <a:spcBef>
                <a:spcPts val="0"/>
              </a:spcBef>
              <a:spcAft>
                <a:spcPts val="0"/>
              </a:spcAft>
              <a:defRPr/>
            </a:pPr>
            <a:r>
              <a:rPr lang="en-US" altLang="zh-CN" sz="1990" b="1" dirty="0">
                <a:solidFill>
                  <a:schemeClr val="accent1"/>
                </a:solidFill>
                <a:ea typeface="微软雅黑" panose="020B0503020204020204" pitchFamily="34" charset="-122"/>
                <a:sym typeface="Arial" panose="020B0604020202020204" pitchFamily="34" charset="0"/>
              </a:rPr>
              <a:t>CONTENTS</a:t>
            </a:r>
            <a:endParaRPr lang="zh-CN" altLang="en-US" sz="1990" b="1" dirty="0">
              <a:solidFill>
                <a:schemeClr val="accent1"/>
              </a:solidFill>
              <a:ea typeface="微软雅黑" panose="020B0503020204020204" pitchFamily="34" charset="-122"/>
              <a:sym typeface="Arial" panose="020B0604020202020204" pitchFamily="34" charset="0"/>
            </a:endParaRPr>
          </a:p>
        </p:txBody>
      </p:sp>
      <p:sp>
        <p:nvSpPr>
          <p:cNvPr id="20" name="MH_Text_1"/>
          <p:cNvSpPr/>
          <p:nvPr>
            <p:custDataLst>
              <p:tags r:id="rId6"/>
            </p:custDataLst>
          </p:nvPr>
        </p:nvSpPr>
        <p:spPr>
          <a:xfrm>
            <a:off x="3811588" y="1774825"/>
            <a:ext cx="4757737" cy="350838"/>
          </a:xfrm>
          <a:prstGeom prst="rect">
            <a:avLst/>
          </a:prstGeom>
        </p:spPr>
        <p:txBody>
          <a:bodyPr lIns="0" tIns="0" rIns="0" bIns="0" anchor="ctr">
            <a:spAutoFit/>
          </a:bodyPr>
          <a:lstStyle/>
          <a:p>
            <a:pPr eaLnBrk="1" fontAlgn="auto" hangingPunct="1">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任务一</a:t>
            </a:r>
            <a:r>
              <a:rPr lang="en-US" altLang="zh-CN" sz="2275" dirty="0">
                <a:solidFill>
                  <a:schemeClr val="bg1">
                    <a:lumMod val="65000"/>
                  </a:schemeClr>
                </a:solidFill>
                <a:ea typeface="微软雅黑" panose="020B0503020204020204" pitchFamily="34" charset="-122"/>
                <a:sym typeface="Arial" panose="020B0604020202020204" pitchFamily="34" charset="0"/>
              </a:rPr>
              <a:t> </a:t>
            </a:r>
            <a:r>
              <a:rPr lang="zh-CN" altLang="en-US" sz="2275" dirty="0">
                <a:solidFill>
                  <a:schemeClr val="bg1">
                    <a:lumMod val="65000"/>
                  </a:schemeClr>
                </a:solidFill>
                <a:ea typeface="微软雅黑" panose="020B0503020204020204" pitchFamily="34" charset="-122"/>
                <a:sym typeface="Arial" panose="020B0604020202020204" pitchFamily="34" charset="0"/>
              </a:rPr>
              <a:t>现金最佳持有量决策模型</a:t>
            </a:r>
            <a:endParaRPr lang="zh-CN" altLang="zh-CN" sz="2275" dirty="0">
              <a:solidFill>
                <a:schemeClr val="bg1">
                  <a:lumMod val="65000"/>
                </a:schemeClr>
              </a:solidFill>
              <a:ea typeface="微软雅黑" panose="020B0503020204020204" pitchFamily="34" charset="-122"/>
              <a:sym typeface="Arial" panose="020B0604020202020204" pitchFamily="34" charset="0"/>
            </a:endParaRPr>
          </a:p>
        </p:txBody>
      </p:sp>
      <p:sp>
        <p:nvSpPr>
          <p:cNvPr id="21" name="MH_Text_2"/>
          <p:cNvSpPr/>
          <p:nvPr>
            <p:custDataLst>
              <p:tags r:id="rId7"/>
            </p:custDataLst>
          </p:nvPr>
        </p:nvSpPr>
        <p:spPr>
          <a:xfrm>
            <a:off x="3811588" y="2457450"/>
            <a:ext cx="5195887" cy="350838"/>
          </a:xfrm>
          <a:prstGeom prst="rect">
            <a:avLst/>
          </a:prstGeom>
        </p:spPr>
        <p:txBody>
          <a:bodyPr lIns="0" tIns="0" rIns="0" bIns="0" anchor="ctr">
            <a:spAutoFit/>
          </a:bodyPr>
          <a:lstStyle/>
          <a:p>
            <a:pPr eaLnBrk="1" fontAlgn="auto" hangingPunct="1">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任务二</a:t>
            </a:r>
            <a:r>
              <a:rPr lang="en-US" altLang="zh-CN" sz="2275" dirty="0">
                <a:solidFill>
                  <a:schemeClr val="bg1">
                    <a:lumMod val="65000"/>
                  </a:schemeClr>
                </a:solidFill>
                <a:ea typeface="微软雅黑" panose="020B0503020204020204" pitchFamily="34" charset="-122"/>
                <a:sym typeface="Arial" panose="020B0604020202020204" pitchFamily="34" charset="0"/>
              </a:rPr>
              <a:t> </a:t>
            </a:r>
            <a:r>
              <a:rPr lang="zh-CN" altLang="en-US" sz="2275" dirty="0">
                <a:solidFill>
                  <a:schemeClr val="bg1">
                    <a:lumMod val="65000"/>
                  </a:schemeClr>
                </a:solidFill>
                <a:ea typeface="微软雅黑" panose="020B0503020204020204" pitchFamily="34" charset="-122"/>
                <a:sym typeface="Arial" panose="020B0604020202020204" pitchFamily="34" charset="0"/>
              </a:rPr>
              <a:t>应收账款管理模型</a:t>
            </a:r>
          </a:p>
        </p:txBody>
      </p:sp>
      <p:sp>
        <p:nvSpPr>
          <p:cNvPr id="12" name="MH_Other_3"/>
          <p:cNvSpPr>
            <a:spLocks noChangeArrowheads="1"/>
          </p:cNvSpPr>
          <p:nvPr>
            <p:custDataLst>
              <p:tags r:id="rId8"/>
            </p:custDataLst>
          </p:nvPr>
        </p:nvSpPr>
        <p:spPr bwMode="auto">
          <a:xfrm>
            <a:off x="3024188" y="3048000"/>
            <a:ext cx="571500" cy="573088"/>
          </a:xfrm>
          <a:prstGeom prst="ellipse">
            <a:avLst/>
          </a:prstGeom>
          <a:solidFill>
            <a:srgbClr val="FFFFFF"/>
          </a:solidFill>
          <a:ln w="57150" algn="ctr">
            <a:solidFill>
              <a:schemeClr val="accent1"/>
            </a:solidFill>
            <a:round/>
            <a:headEnd/>
            <a:tailEnd/>
          </a:ln>
        </p:spPr>
        <p:txBody>
          <a:bodyPr lIns="0" tIns="0" rIns="0" bIns="0" anchor="ctr"/>
          <a:lstStyle/>
          <a:p>
            <a:pPr algn="ctr" eaLnBrk="1" hangingPunct="1"/>
            <a:r>
              <a:rPr lang="en-US" altLang="zh-CN" sz="3000">
                <a:solidFill>
                  <a:schemeClr val="accent1"/>
                </a:solidFill>
                <a:ea typeface="微软雅黑" pitchFamily="34" charset="-122"/>
                <a:sym typeface="Arial" pitchFamily="34" charset="0"/>
              </a:rPr>
              <a:t>3</a:t>
            </a:r>
          </a:p>
        </p:txBody>
      </p:sp>
      <p:sp>
        <p:nvSpPr>
          <p:cNvPr id="13" name="MH_Text_3"/>
          <p:cNvSpPr/>
          <p:nvPr>
            <p:custDataLst>
              <p:tags r:id="rId9"/>
            </p:custDataLst>
          </p:nvPr>
        </p:nvSpPr>
        <p:spPr>
          <a:xfrm>
            <a:off x="3800475" y="3141663"/>
            <a:ext cx="4344988" cy="349250"/>
          </a:xfrm>
          <a:prstGeom prst="rect">
            <a:avLst/>
          </a:prstGeom>
        </p:spPr>
        <p:txBody>
          <a:bodyPr lIns="0" tIns="0" rIns="0" bIns="0" anchor="ctr">
            <a:spAutoFit/>
          </a:bodyPr>
          <a:lstStyle/>
          <a:p>
            <a:pPr eaLnBrk="1" fontAlgn="auto" hangingPunct="1">
              <a:spcBef>
                <a:spcPts val="0"/>
              </a:spcBef>
              <a:spcAft>
                <a:spcPts val="0"/>
              </a:spcAft>
              <a:defRPr/>
            </a:pPr>
            <a:r>
              <a:rPr lang="zh-CN" altLang="zh-CN" sz="2275" dirty="0">
                <a:solidFill>
                  <a:schemeClr val="bg1">
                    <a:lumMod val="65000"/>
                  </a:schemeClr>
                </a:solidFill>
                <a:ea typeface="微软雅黑" panose="020B0503020204020204" pitchFamily="34" charset="-122"/>
                <a:sym typeface="Arial" panose="020B0604020202020204" pitchFamily="34" charset="0"/>
              </a:rPr>
              <a:t>任务</a:t>
            </a:r>
            <a:r>
              <a:rPr lang="zh-CN" altLang="en-US" sz="2275" dirty="0">
                <a:solidFill>
                  <a:schemeClr val="bg1">
                    <a:lumMod val="65000"/>
                  </a:schemeClr>
                </a:solidFill>
                <a:ea typeface="微软雅黑" panose="020B0503020204020204" pitchFamily="34" charset="-122"/>
                <a:sym typeface="Arial" panose="020B0604020202020204" pitchFamily="34" charset="0"/>
              </a:rPr>
              <a:t>三 存货管理</a:t>
            </a:r>
          </a:p>
        </p:txBody>
      </p:sp>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1" grpId="0"/>
      <p:bldP spid="17" grpId="0"/>
      <p:bldP spid="20" grpId="0"/>
      <p:bldP spid="21" grpId="0"/>
      <p:bldP spid="12"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32772" name="TextBox 29"/>
          <p:cNvSpPr txBox="1">
            <a:spLocks noChangeArrowheads="1"/>
          </p:cNvSpPr>
          <p:nvPr/>
        </p:nvSpPr>
        <p:spPr bwMode="auto">
          <a:xfrm>
            <a:off x="200025" y="1168400"/>
            <a:ext cx="8066088" cy="4308475"/>
          </a:xfrm>
          <a:prstGeom prst="rect">
            <a:avLst/>
          </a:prstGeom>
          <a:noFill/>
          <a:ln w="9525">
            <a:noFill/>
            <a:miter lim="800000"/>
            <a:headEnd/>
            <a:tailEnd/>
          </a:ln>
        </p:spPr>
        <p:txBody>
          <a:bodyPr>
            <a:spAutoFit/>
          </a:bodyPr>
          <a:lstStyle/>
          <a:p>
            <a:pPr>
              <a:lnSpc>
                <a:spcPct val="90000"/>
              </a:lnSpc>
              <a:spcBef>
                <a:spcPts val="750"/>
              </a:spcBef>
              <a:buFont typeface="Arial" pitchFamily="34" charset="0"/>
              <a:buChar char="•"/>
            </a:pPr>
            <a:r>
              <a:rPr lang="en-US" altLang="zh-CN">
                <a:latin typeface="Calibri" pitchFamily="34" charset="0"/>
              </a:rPr>
              <a:t>1.</a:t>
            </a:r>
            <a:r>
              <a:rPr lang="zh-CN" altLang="zh-CN">
                <a:latin typeface="Calibri" pitchFamily="34" charset="0"/>
              </a:rPr>
              <a:t>应收账款成本有关的计算公式为</a:t>
            </a:r>
          </a:p>
          <a:p>
            <a:pPr>
              <a:lnSpc>
                <a:spcPct val="90000"/>
              </a:lnSpc>
              <a:spcBef>
                <a:spcPts val="750"/>
              </a:spcBef>
              <a:buFont typeface="Arial" pitchFamily="34" charset="0"/>
              <a:buChar char="•"/>
            </a:pPr>
            <a:r>
              <a:rPr lang="zh-CN" altLang="zh-CN">
                <a:latin typeface="Calibri" pitchFamily="34" charset="0"/>
              </a:rPr>
              <a:t>信用标准变化对利润的影响＝由于信用标准变化增加或减少的销售额</a:t>
            </a:r>
            <a:r>
              <a:rPr lang="en-US" altLang="zh-CN">
                <a:latin typeface="Calibri" pitchFamily="34" charset="0"/>
              </a:rPr>
              <a:t>*</a:t>
            </a:r>
            <a:r>
              <a:rPr lang="zh-CN" altLang="zh-CN">
                <a:latin typeface="Calibri" pitchFamily="34" charset="0"/>
              </a:rPr>
              <a:t>销售利润率公式</a:t>
            </a:r>
            <a:r>
              <a:rPr lang="en-US" altLang="zh-CN">
                <a:latin typeface="Calibri" pitchFamily="34" charset="0"/>
              </a:rPr>
              <a:t>5.2.1</a:t>
            </a:r>
            <a:endParaRPr lang="zh-CN" altLang="zh-CN">
              <a:latin typeface="Calibri" pitchFamily="34" charset="0"/>
            </a:endParaRPr>
          </a:p>
          <a:p>
            <a:pPr>
              <a:lnSpc>
                <a:spcPct val="90000"/>
              </a:lnSpc>
              <a:spcBef>
                <a:spcPts val="750"/>
              </a:spcBef>
              <a:buFont typeface="Arial" pitchFamily="34" charset="0"/>
              <a:buChar char="•"/>
            </a:pPr>
            <a:r>
              <a:rPr lang="zh-CN" altLang="zh-CN">
                <a:latin typeface="Calibri" pitchFamily="34" charset="0"/>
              </a:rPr>
              <a:t>信用标准变化对应收账款机会成本的影响＝（由于信用标准变化增加或减少的销售额／</a:t>
            </a:r>
            <a:r>
              <a:rPr lang="en-US" altLang="zh-CN">
                <a:latin typeface="Calibri" pitchFamily="34" charset="0"/>
              </a:rPr>
              <a:t>360</a:t>
            </a:r>
            <a:r>
              <a:rPr lang="zh-CN" altLang="zh-CN">
                <a:latin typeface="Calibri" pitchFamily="34" charset="0"/>
              </a:rPr>
              <a:t>）</a:t>
            </a:r>
            <a:r>
              <a:rPr lang="en-US" altLang="zh-CN">
                <a:latin typeface="Calibri" pitchFamily="34" charset="0"/>
              </a:rPr>
              <a:t>*</a:t>
            </a:r>
            <a:r>
              <a:rPr lang="zh-CN" altLang="zh-CN">
                <a:latin typeface="Calibri" pitchFamily="34" charset="0"/>
              </a:rPr>
              <a:t>增加或减少的销售额的平均收款期</a:t>
            </a:r>
            <a:r>
              <a:rPr lang="en-US" altLang="zh-CN">
                <a:latin typeface="Calibri" pitchFamily="34" charset="0"/>
              </a:rPr>
              <a:t>*</a:t>
            </a:r>
            <a:r>
              <a:rPr lang="zh-CN" altLang="zh-CN">
                <a:latin typeface="Calibri" pitchFamily="34" charset="0"/>
              </a:rPr>
              <a:t>变动成本率</a:t>
            </a:r>
            <a:r>
              <a:rPr lang="en-US" altLang="zh-CN">
                <a:latin typeface="Calibri" pitchFamily="34" charset="0"/>
              </a:rPr>
              <a:t>*</a:t>
            </a:r>
            <a:r>
              <a:rPr lang="zh-CN" altLang="zh-CN">
                <a:latin typeface="Calibri" pitchFamily="34" charset="0"/>
              </a:rPr>
              <a:t>应收账款的机会成本率公式</a:t>
            </a:r>
            <a:r>
              <a:rPr lang="en-US" altLang="zh-CN">
                <a:latin typeface="Calibri" pitchFamily="34" charset="0"/>
              </a:rPr>
              <a:t>5.2.2</a:t>
            </a:r>
            <a:endParaRPr lang="zh-CN" altLang="zh-CN">
              <a:latin typeface="Calibri" pitchFamily="34" charset="0"/>
            </a:endParaRPr>
          </a:p>
          <a:p>
            <a:pPr>
              <a:lnSpc>
                <a:spcPct val="90000"/>
              </a:lnSpc>
              <a:spcBef>
                <a:spcPts val="750"/>
              </a:spcBef>
              <a:buFont typeface="Arial" pitchFamily="34" charset="0"/>
              <a:buChar char="•"/>
            </a:pPr>
            <a:r>
              <a:rPr lang="zh-CN" altLang="zh-CN">
                <a:latin typeface="Calibri" pitchFamily="34" charset="0"/>
              </a:rPr>
              <a:t>其中：变动成本率＝变动成本</a:t>
            </a:r>
            <a:r>
              <a:rPr lang="en-US" altLang="zh-CN">
                <a:latin typeface="Calibri" pitchFamily="34" charset="0"/>
              </a:rPr>
              <a:t>/</a:t>
            </a:r>
            <a:r>
              <a:rPr lang="zh-CN" altLang="zh-CN">
                <a:latin typeface="Calibri" pitchFamily="34" charset="0"/>
              </a:rPr>
              <a:t>销售额</a:t>
            </a:r>
          </a:p>
          <a:p>
            <a:pPr>
              <a:lnSpc>
                <a:spcPct val="90000"/>
              </a:lnSpc>
              <a:spcBef>
                <a:spcPts val="750"/>
              </a:spcBef>
              <a:buFont typeface="Arial" pitchFamily="34" charset="0"/>
              <a:buChar char="•"/>
            </a:pPr>
            <a:r>
              <a:rPr lang="zh-CN" altLang="zh-CN">
                <a:latin typeface="Calibri" pitchFamily="34" charset="0"/>
              </a:rPr>
              <a:t>信用标准变化对坏账损失的影响＝由于标准变化增加或减少的销售额</a:t>
            </a:r>
            <a:r>
              <a:rPr lang="en-US" altLang="zh-CN">
                <a:latin typeface="Calibri" pitchFamily="34" charset="0"/>
              </a:rPr>
              <a:t>*</a:t>
            </a:r>
            <a:r>
              <a:rPr lang="zh-CN" altLang="zh-CN">
                <a:latin typeface="Calibri" pitchFamily="34" charset="0"/>
              </a:rPr>
              <a:t>增加或减少的销售额的坏账损失率公式</a:t>
            </a:r>
            <a:r>
              <a:rPr lang="en-US" altLang="zh-CN">
                <a:latin typeface="Calibri" pitchFamily="34" charset="0"/>
              </a:rPr>
              <a:t>5.2.3</a:t>
            </a:r>
            <a:endParaRPr lang="zh-CN" altLang="zh-CN">
              <a:latin typeface="Calibri" pitchFamily="34" charset="0"/>
            </a:endParaRPr>
          </a:p>
          <a:p>
            <a:pPr>
              <a:lnSpc>
                <a:spcPct val="90000"/>
              </a:lnSpc>
              <a:spcBef>
                <a:spcPts val="750"/>
              </a:spcBef>
              <a:buFont typeface="Arial" pitchFamily="34" charset="0"/>
              <a:buChar char="•"/>
            </a:pPr>
            <a:r>
              <a:rPr lang="zh-CN" altLang="zh-CN">
                <a:latin typeface="Calibri" pitchFamily="34" charset="0"/>
              </a:rPr>
              <a:t>信用标准变化带来的增量净收益＝信用标准变化对利润的影响</a:t>
            </a:r>
            <a:r>
              <a:rPr lang="en-US" altLang="zh-CN">
                <a:latin typeface="Calibri" pitchFamily="34" charset="0"/>
              </a:rPr>
              <a:t>-</a:t>
            </a:r>
            <a:r>
              <a:rPr lang="zh-CN" altLang="zh-CN">
                <a:latin typeface="Calibri" pitchFamily="34" charset="0"/>
              </a:rPr>
              <a:t>信用标准变化对应收账款机会成本的影响</a:t>
            </a:r>
            <a:r>
              <a:rPr lang="en-US" altLang="zh-CN">
                <a:latin typeface="Calibri" pitchFamily="34" charset="0"/>
              </a:rPr>
              <a:t>-</a:t>
            </a:r>
            <a:r>
              <a:rPr lang="zh-CN" altLang="zh-CN">
                <a:latin typeface="Calibri" pitchFamily="34" charset="0"/>
              </a:rPr>
              <a:t>信用标准变化对坏账损失的影响公式</a:t>
            </a:r>
            <a:r>
              <a:rPr lang="en-US" altLang="zh-CN">
                <a:latin typeface="Calibri" pitchFamily="34" charset="0"/>
              </a:rPr>
              <a:t>5.2.4</a:t>
            </a:r>
            <a:endParaRPr lang="zh-CN" altLang="zh-CN">
              <a:latin typeface="Calibri" pitchFamily="34" charset="0"/>
            </a:endParaRPr>
          </a:p>
          <a:p>
            <a:pPr>
              <a:lnSpc>
                <a:spcPct val="90000"/>
              </a:lnSpc>
              <a:spcBef>
                <a:spcPts val="750"/>
              </a:spcBef>
              <a:buFont typeface="Arial" pitchFamily="34" charset="0"/>
              <a:buChar char="•"/>
            </a:pPr>
            <a:r>
              <a:rPr lang="zh-CN" altLang="zh-CN">
                <a:latin typeface="Calibri" pitchFamily="34" charset="0"/>
              </a:rPr>
              <a:t>企业选择信用标准的决策的基本原则是：改变信用标准增加的利润应大于由此而增加的成本，这时改变信用标准的方案才是可行的。</a:t>
            </a:r>
          </a:p>
          <a:p>
            <a:endParaRPr lang="zh-CN" altLang="zh-CN"/>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772"/>
                                        </p:tgtEl>
                                        <p:attrNameLst>
                                          <p:attrName>style.visibility</p:attrName>
                                        </p:attrNameLst>
                                      </p:cBhvr>
                                      <p:to>
                                        <p:strVal val="visible"/>
                                      </p:to>
                                    </p:set>
                                    <p:animEffect transition="in" filter="barn(inVertical)">
                                      <p:cBhvr>
                                        <p:cTn id="11"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27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2" name="矩形 1"/>
          <p:cNvSpPr/>
          <p:nvPr/>
        </p:nvSpPr>
        <p:spPr>
          <a:xfrm>
            <a:off x="71438" y="1001713"/>
            <a:ext cx="8323262" cy="892175"/>
          </a:xfrm>
          <a:prstGeom prst="rect">
            <a:avLst/>
          </a:prstGeom>
        </p:spPr>
        <p:txBody>
          <a:bodyPr>
            <a:spAutoFit/>
          </a:bodyPr>
          <a:lstStyle/>
          <a:p>
            <a:pPr indent="266700" algn="just">
              <a:spcAft>
                <a:spcPts val="0"/>
              </a:spcAft>
              <a:defRPr/>
            </a:pPr>
            <a:r>
              <a:rPr lang="en-US" altLang="zh-CN" kern="100" dirty="0">
                <a:latin typeface="Times New Roman" panose="02020603050405020304" pitchFamily="18" charset="0"/>
              </a:rPr>
              <a:t>2.</a:t>
            </a:r>
            <a:r>
              <a:rPr lang="zh-CN" altLang="zh-CN" kern="100" dirty="0">
                <a:latin typeface="Times New Roman" panose="02020603050405020304" pitchFamily="18" charset="0"/>
              </a:rPr>
              <a:t>应收账款信用标准决策模型的建立</a:t>
            </a:r>
            <a:r>
              <a:rPr lang="en-US" altLang="zh-CN" kern="100" dirty="0">
                <a:solidFill>
                  <a:srgbClr val="FF0000"/>
                </a:solidFill>
                <a:latin typeface="Times New Roman" panose="02020603050405020304" pitchFamily="18" charset="0"/>
              </a:rPr>
              <a:t> </a:t>
            </a:r>
            <a:endParaRPr lang="zh-CN" altLang="zh-CN" sz="2400" dirty="0">
              <a:latin typeface="Times New Roman" panose="02020603050405020304" pitchFamily="18" charset="0"/>
            </a:endParaRPr>
          </a:p>
          <a:p>
            <a:pPr indent="266700">
              <a:spcAft>
                <a:spcPts val="0"/>
              </a:spcAft>
              <a:defRPr/>
            </a:pPr>
            <a:r>
              <a:rPr lang="zh-CN" altLang="zh-CN" sz="1400" kern="100" dirty="0">
                <a:solidFill>
                  <a:srgbClr val="FF0000"/>
                </a:solidFill>
                <a:latin typeface="Times New Roman" panose="02020603050405020304" pitchFamily="18" charset="0"/>
              </a:rPr>
              <a:t>【例</a:t>
            </a:r>
            <a:r>
              <a:rPr lang="en-US" altLang="zh-CN" sz="1400" kern="100" dirty="0">
                <a:solidFill>
                  <a:srgbClr val="FF0000"/>
                </a:solidFill>
                <a:latin typeface="Times New Roman" panose="02020603050405020304" pitchFamily="18" charset="0"/>
              </a:rPr>
              <a:t>5-4</a:t>
            </a:r>
            <a:r>
              <a:rPr lang="zh-CN" altLang="zh-CN" sz="1400" kern="100" dirty="0">
                <a:solidFill>
                  <a:srgbClr val="FF0000"/>
                </a:solidFill>
                <a:latin typeface="Times New Roman" panose="02020603050405020304" pitchFamily="18" charset="0"/>
              </a:rPr>
              <a:t>】某公司目前采用的信用标准以及备选的信用标准方案的有关资料如表</a:t>
            </a:r>
            <a:r>
              <a:rPr lang="en-US" altLang="zh-CN" sz="1400" kern="100" dirty="0">
                <a:solidFill>
                  <a:srgbClr val="FF0000"/>
                </a:solidFill>
                <a:latin typeface="Times New Roman" panose="02020603050405020304" pitchFamily="18" charset="0"/>
              </a:rPr>
              <a:t>5.2.1</a:t>
            </a:r>
            <a:r>
              <a:rPr lang="zh-CN" altLang="zh-CN" sz="1400" kern="100" dirty="0">
                <a:solidFill>
                  <a:srgbClr val="FF0000"/>
                </a:solidFill>
                <a:latin typeface="Times New Roman" panose="02020603050405020304" pitchFamily="18" charset="0"/>
              </a:rPr>
              <a:t>的已知条件区域所示。要求建立一个对该公司选择信用标准方案做出决策的模型</a:t>
            </a:r>
            <a:r>
              <a:rPr lang="zh-CN" altLang="zh-CN" sz="1400" dirty="0">
                <a:solidFill>
                  <a:srgbClr val="FF0000"/>
                </a:solidFill>
                <a:latin typeface="Times New Roman" panose="02020603050405020304" pitchFamily="18" charset="0"/>
              </a:rPr>
              <a:t>。</a:t>
            </a:r>
            <a:endParaRPr lang="zh-CN" altLang="zh-CN" sz="1400" dirty="0">
              <a:latin typeface="Times New Roman" panose="02020603050405020304" pitchFamily="18" charset="0"/>
            </a:endParaRPr>
          </a:p>
        </p:txBody>
      </p:sp>
      <p:pic>
        <p:nvPicPr>
          <p:cNvPr id="46084" name="图片 6"/>
          <p:cNvPicPr>
            <a:picLocks noChangeAspect="1" noChangeArrowheads="1"/>
          </p:cNvPicPr>
          <p:nvPr/>
        </p:nvPicPr>
        <p:blipFill>
          <a:blip r:embed="rId3" cstate="print"/>
          <a:srcRect/>
          <a:stretch>
            <a:fillRect/>
          </a:stretch>
        </p:blipFill>
        <p:spPr bwMode="auto">
          <a:xfrm>
            <a:off x="977900" y="2160588"/>
            <a:ext cx="6264275" cy="2878137"/>
          </a:xfrm>
          <a:prstGeom prst="rect">
            <a:avLst/>
          </a:prstGeom>
          <a:noFill/>
          <a:ln w="9525">
            <a:solidFill>
              <a:schemeClr val="tx1"/>
            </a:solidFill>
            <a:miter lim="800000"/>
            <a:headEnd/>
            <a:tailEnd/>
          </a:ln>
        </p:spPr>
      </p:pic>
      <p:sp>
        <p:nvSpPr>
          <p:cNvPr id="3" name="矩形 2"/>
          <p:cNvSpPr/>
          <p:nvPr/>
        </p:nvSpPr>
        <p:spPr>
          <a:xfrm>
            <a:off x="2628900" y="1884363"/>
            <a:ext cx="2530475" cy="276225"/>
          </a:xfrm>
          <a:prstGeom prst="rect">
            <a:avLst/>
          </a:prstGeom>
        </p:spPr>
        <p:txBody>
          <a:bodyPr wrap="none">
            <a:spAutoFit/>
          </a:bodyPr>
          <a:lstStyle/>
          <a:p>
            <a:pPr algn="ctr">
              <a:spcAft>
                <a:spcPts val="0"/>
              </a:spcAft>
              <a:defRPr/>
            </a:pPr>
            <a:r>
              <a:rPr lang="zh-CN" altLang="en-US" sz="1200" kern="100" dirty="0">
                <a:latin typeface="Times New Roman" panose="02020603050405020304" pitchFamily="18" charset="0"/>
              </a:rPr>
              <a:t>表 </a:t>
            </a:r>
            <a:r>
              <a:rPr lang="en-US" altLang="zh-CN" sz="1200" kern="100" dirty="0">
                <a:latin typeface="Times New Roman" panose="02020603050405020304" pitchFamily="18" charset="0"/>
              </a:rPr>
              <a:t>5.2.1</a:t>
            </a:r>
            <a:r>
              <a:rPr lang="zh-CN" altLang="zh-CN" sz="1200" kern="100" dirty="0">
                <a:latin typeface="Times New Roman" panose="02020603050405020304" pitchFamily="18" charset="0"/>
              </a:rPr>
              <a:t>应收账款信用标准决策模型</a:t>
            </a:r>
            <a:endParaRPr lang="zh-CN" altLang="zh-CN" sz="12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34819" name="矩形 1"/>
          <p:cNvSpPr>
            <a:spLocks noChangeArrowheads="1"/>
          </p:cNvSpPr>
          <p:nvPr/>
        </p:nvSpPr>
        <p:spPr bwMode="auto">
          <a:xfrm>
            <a:off x="287338" y="1155700"/>
            <a:ext cx="8562975" cy="3798888"/>
          </a:xfrm>
          <a:prstGeom prst="rect">
            <a:avLst/>
          </a:prstGeom>
          <a:noFill/>
          <a:ln w="9525">
            <a:noFill/>
            <a:miter lim="800000"/>
            <a:headEnd/>
            <a:tailEnd/>
          </a:ln>
        </p:spPr>
        <p:txBody>
          <a:bodyPr>
            <a:spAutoFit/>
          </a:bodyPr>
          <a:lstStyle/>
          <a:p>
            <a:pPr>
              <a:lnSpc>
                <a:spcPct val="90000"/>
              </a:lnSpc>
              <a:spcBef>
                <a:spcPts val="750"/>
              </a:spcBef>
              <a:buFont typeface="Arial" pitchFamily="34" charset="0"/>
              <a:buChar char="•"/>
            </a:pPr>
            <a:r>
              <a:rPr lang="zh-CN" altLang="zh-CN">
                <a:latin typeface="Calibri" pitchFamily="34" charset="0"/>
              </a:rPr>
              <a:t>建立模型的具体步骤如下：</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1</a:t>
            </a:r>
            <a:r>
              <a:rPr lang="zh-CN" altLang="zh-CN">
                <a:latin typeface="Calibri" pitchFamily="34" charset="0"/>
              </a:rPr>
              <a:t>）设计模型的结构，如表中【计算与决策结果】区域所示。</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2</a:t>
            </a:r>
            <a:r>
              <a:rPr lang="zh-CN" altLang="zh-CN">
                <a:latin typeface="Calibri" pitchFamily="34" charset="0"/>
              </a:rPr>
              <a:t>）在单元格</a:t>
            </a:r>
            <a:r>
              <a:rPr lang="en-US" altLang="zh-CN">
                <a:latin typeface="Calibri" pitchFamily="34" charset="0"/>
              </a:rPr>
              <a:t>B13</a:t>
            </a:r>
            <a:r>
              <a:rPr lang="zh-CN" altLang="zh-CN">
                <a:latin typeface="Calibri" pitchFamily="34" charset="0"/>
              </a:rPr>
              <a:t>中输入公式</a:t>
            </a:r>
            <a:r>
              <a:rPr lang="en-US" altLang="zh-CN">
                <a:latin typeface="Calibri" pitchFamily="34" charset="0"/>
              </a:rPr>
              <a:t>“=G5*$B$6”</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3</a:t>
            </a:r>
            <a:r>
              <a:rPr lang="zh-CN" altLang="zh-CN">
                <a:latin typeface="Calibri" pitchFamily="34" charset="0"/>
              </a:rPr>
              <a:t>）在单元格</a:t>
            </a:r>
            <a:r>
              <a:rPr lang="en-US" altLang="zh-CN">
                <a:latin typeface="Calibri" pitchFamily="34" charset="0"/>
              </a:rPr>
              <a:t>B14</a:t>
            </a:r>
            <a:r>
              <a:rPr lang="zh-CN" altLang="zh-CN">
                <a:latin typeface="Calibri" pitchFamily="34" charset="0"/>
              </a:rPr>
              <a:t>中输入公式</a:t>
            </a:r>
            <a:r>
              <a:rPr lang="en-US" altLang="zh-CN">
                <a:latin typeface="Calibri" pitchFamily="34" charset="0"/>
              </a:rPr>
              <a:t>“=G5/$H$9)*G6*$E$9*$B$9”</a:t>
            </a:r>
            <a:r>
              <a:rPr lang="zh-CN" altLang="zh-CN">
                <a:latin typeface="Calibri" pitchFamily="34" charset="0"/>
              </a:rPr>
              <a:t>，参见教材公式</a:t>
            </a:r>
            <a:r>
              <a:rPr lang="en-US" altLang="zh-CN">
                <a:latin typeface="Calibri" pitchFamily="34" charset="0"/>
              </a:rPr>
              <a:t>5.2.1</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在单元格</a:t>
            </a:r>
            <a:r>
              <a:rPr lang="en-US" altLang="zh-CN">
                <a:latin typeface="Calibri" pitchFamily="34" charset="0"/>
              </a:rPr>
              <a:t>B15</a:t>
            </a:r>
            <a:r>
              <a:rPr lang="zh-CN" altLang="zh-CN">
                <a:latin typeface="Calibri" pitchFamily="34" charset="0"/>
              </a:rPr>
              <a:t>中输入公式</a:t>
            </a:r>
            <a:r>
              <a:rPr lang="en-US" altLang="zh-CN">
                <a:latin typeface="Calibri" pitchFamily="34" charset="0"/>
              </a:rPr>
              <a:t>“=G5*G7”</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5</a:t>
            </a:r>
            <a:r>
              <a:rPr lang="zh-CN" altLang="zh-CN">
                <a:latin typeface="Calibri" pitchFamily="34" charset="0"/>
              </a:rPr>
              <a:t>）在单元格</a:t>
            </a:r>
            <a:r>
              <a:rPr lang="en-US" altLang="zh-CN">
                <a:latin typeface="Calibri" pitchFamily="34" charset="0"/>
              </a:rPr>
              <a:t>B16</a:t>
            </a:r>
            <a:r>
              <a:rPr lang="zh-CN" altLang="zh-CN">
                <a:latin typeface="Calibri" pitchFamily="34" charset="0"/>
              </a:rPr>
              <a:t>中输入公式</a:t>
            </a:r>
            <a:r>
              <a:rPr lang="en-US" altLang="zh-CN">
                <a:latin typeface="Calibri" pitchFamily="34" charset="0"/>
              </a:rPr>
              <a:t>“=G8”</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6</a:t>
            </a:r>
            <a:r>
              <a:rPr lang="zh-CN" altLang="zh-CN">
                <a:latin typeface="Calibri" pitchFamily="34" charset="0"/>
              </a:rPr>
              <a:t>）在单元格</a:t>
            </a:r>
            <a:r>
              <a:rPr lang="en-US" altLang="zh-CN">
                <a:latin typeface="Calibri" pitchFamily="34" charset="0"/>
              </a:rPr>
              <a:t>B17</a:t>
            </a:r>
            <a:r>
              <a:rPr lang="zh-CN" altLang="zh-CN">
                <a:latin typeface="Calibri" pitchFamily="34" charset="0"/>
              </a:rPr>
              <a:t>中输入公式</a:t>
            </a:r>
            <a:r>
              <a:rPr lang="en-US" altLang="zh-CN">
                <a:latin typeface="Calibri" pitchFamily="34" charset="0"/>
              </a:rPr>
              <a:t>“=B13-SUM(B14:B16)”</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7</a:t>
            </a:r>
            <a:r>
              <a:rPr lang="zh-CN" altLang="zh-CN">
                <a:latin typeface="Calibri" pitchFamily="34" charset="0"/>
              </a:rPr>
              <a:t>）选取单元格区域</a:t>
            </a:r>
            <a:r>
              <a:rPr lang="en-US" altLang="zh-CN">
                <a:latin typeface="Calibri" pitchFamily="34" charset="0"/>
              </a:rPr>
              <a:t>B13:B17</a:t>
            </a:r>
            <a:r>
              <a:rPr lang="zh-CN" altLang="zh-CN">
                <a:latin typeface="Calibri" pitchFamily="34" charset="0"/>
              </a:rPr>
              <a:t>，将其复制到单元格区域</a:t>
            </a:r>
            <a:r>
              <a:rPr lang="en-US" altLang="zh-CN">
                <a:latin typeface="Calibri" pitchFamily="34" charset="0"/>
              </a:rPr>
              <a:t>C13:C17</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a:t>
            </a:r>
            <a:r>
              <a:rPr lang="en-US" altLang="zh-CN">
                <a:latin typeface="Calibri" pitchFamily="34" charset="0"/>
              </a:rPr>
              <a:t>8</a:t>
            </a:r>
            <a:r>
              <a:rPr lang="zh-CN" altLang="zh-CN">
                <a:latin typeface="Calibri" pitchFamily="34" charset="0"/>
              </a:rPr>
              <a:t>）在单元格</a:t>
            </a:r>
            <a:r>
              <a:rPr lang="en-US" altLang="zh-CN">
                <a:latin typeface="Calibri" pitchFamily="34" charset="0"/>
              </a:rPr>
              <a:t>B18</a:t>
            </a:r>
            <a:r>
              <a:rPr lang="zh-CN" altLang="zh-CN">
                <a:latin typeface="Calibri" pitchFamily="34" charset="0"/>
              </a:rPr>
              <a:t>中输入公式</a:t>
            </a:r>
            <a:r>
              <a:rPr lang="en-US" altLang="zh-CN">
                <a:latin typeface="Calibri" pitchFamily="34" charset="0"/>
              </a:rPr>
              <a:t>“=IF(MAX(B7:CL17)&lt;=0,"</a:t>
            </a:r>
            <a:r>
              <a:rPr lang="zh-CN" altLang="zh-CN">
                <a:latin typeface="Calibri" pitchFamily="34" charset="0"/>
              </a:rPr>
              <a:t>采用原来的信用标准</a:t>
            </a:r>
            <a:r>
              <a:rPr lang="en-US" altLang="zh-CN">
                <a:latin typeface="Calibri" pitchFamily="34" charset="0"/>
              </a:rPr>
              <a:t>",IF(B17=C17,"</a:t>
            </a:r>
            <a:r>
              <a:rPr lang="zh-CN" altLang="zh-CN">
                <a:latin typeface="Calibri" pitchFamily="34" charset="0"/>
              </a:rPr>
              <a:t>甲乙方案都可以</a:t>
            </a:r>
            <a:r>
              <a:rPr lang="en-US" altLang="zh-CN">
                <a:latin typeface="Calibri" pitchFamily="34" charset="0"/>
              </a:rPr>
              <a:t>",IF(C17&gt;B17,"</a:t>
            </a:r>
            <a:r>
              <a:rPr lang="zh-CN" altLang="zh-CN">
                <a:latin typeface="Calibri" pitchFamily="34" charset="0"/>
              </a:rPr>
              <a:t>采用乙方案</a:t>
            </a:r>
            <a:r>
              <a:rPr lang="en-US" altLang="zh-CN">
                <a:latin typeface="Calibri" pitchFamily="34" charset="0"/>
              </a:rPr>
              <a:t>","</a:t>
            </a:r>
            <a:r>
              <a:rPr lang="zh-CN" altLang="zh-CN">
                <a:latin typeface="Calibri" pitchFamily="34" charset="0"/>
              </a:rPr>
              <a:t>采用甲方案</a:t>
            </a:r>
            <a:r>
              <a:rPr lang="en-US" altLang="zh-CN">
                <a:latin typeface="Calibri" pitchFamily="34" charset="0"/>
              </a:rPr>
              <a:t>")))”</a:t>
            </a:r>
            <a:r>
              <a:rPr lang="zh-CN" altLang="zh-CN">
                <a:latin typeface="Calibri" pitchFamily="34" charset="0"/>
              </a:rPr>
              <a:t>。</a:t>
            </a:r>
          </a:p>
          <a:p>
            <a:pPr>
              <a:lnSpc>
                <a:spcPct val="90000"/>
              </a:lnSpc>
              <a:spcBef>
                <a:spcPts val="750"/>
              </a:spcBef>
              <a:buFont typeface="Arial" pitchFamily="34" charset="0"/>
              <a:buChar char="•"/>
            </a:pPr>
            <a:r>
              <a:rPr lang="zh-CN" altLang="zh-CN">
                <a:latin typeface="Calibri" pitchFamily="34" charset="0"/>
              </a:rPr>
              <a:t>模型的运行结果如表</a:t>
            </a:r>
            <a:r>
              <a:rPr lang="en-US" altLang="zh-CN">
                <a:latin typeface="Calibri" pitchFamily="34" charset="0"/>
              </a:rPr>
              <a:t>5.2.1</a:t>
            </a:r>
            <a:r>
              <a:rPr lang="zh-CN" altLang="zh-CN">
                <a:latin typeface="Calibri" pitchFamily="34" charset="0"/>
              </a:rPr>
              <a:t>所示。</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4819"/>
                                        </p:tgtEl>
                                        <p:attrNameLst>
                                          <p:attrName>style.visibility</p:attrName>
                                        </p:attrNameLst>
                                      </p:cBhvr>
                                      <p:to>
                                        <p:strVal val="visible"/>
                                      </p:to>
                                    </p:set>
                                    <p:animEffect transition="in" filter="wipe(down)">
                                      <p:cBhvr>
                                        <p:cTn id="11"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48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2" name="矩形 1"/>
          <p:cNvSpPr/>
          <p:nvPr/>
        </p:nvSpPr>
        <p:spPr>
          <a:xfrm>
            <a:off x="112713" y="1012825"/>
            <a:ext cx="8516937" cy="3970338"/>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（二）信用条件决策模型</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信用条件是指企业要求客户支付赊销款项的条件，包括信用期限、折扣期限和现金折扣，通常以缩写形式表达，如</a:t>
            </a:r>
            <a:r>
              <a:rPr lang="en-US" altLang="zh-CN" kern="100" dirty="0">
                <a:latin typeface="Times New Roman" panose="02020603050405020304" pitchFamily="18" charset="0"/>
              </a:rPr>
              <a:t>"3/10,N/40"</a:t>
            </a:r>
            <a:r>
              <a:rPr lang="zh-CN" altLang="zh-CN" kern="100" dirty="0">
                <a:latin typeface="Times New Roman" panose="02020603050405020304" pitchFamily="18" charset="0"/>
              </a:rPr>
              <a:t>。</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信用条件决策，就是从动态角度分析企业在现行方案基础上，由于改变信用条件而可能对企业利润产生的影响，并通过测算信用条件变化对利润的影响数额，确定对企业有利的信用条件，以达到增加企业收益的目的。</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在实际工作中，通常采用增量分析法来进行相关数据分析，其基本公式如下（下列数据中，正数为增加值，负数为减少值）：</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信用条件变化对利润的影响＝新方案销售增（</a:t>
            </a:r>
            <a:r>
              <a:rPr lang="en-US" altLang="zh-CN" kern="100" dirty="0">
                <a:latin typeface="Times New Roman" panose="02020603050405020304" pitchFamily="18" charset="0"/>
              </a:rPr>
              <a:t>+</a:t>
            </a:r>
            <a:r>
              <a:rPr lang="zh-CN" altLang="zh-CN" kern="100" dirty="0">
                <a:latin typeface="Times New Roman" panose="02020603050405020304" pitchFamily="18" charset="0"/>
              </a:rPr>
              <a:t>）减（</a:t>
            </a:r>
            <a:r>
              <a:rPr lang="en-US" altLang="zh-CN" kern="100" dirty="0">
                <a:latin typeface="Times New Roman" panose="02020603050405020304" pitchFamily="18" charset="0"/>
              </a:rPr>
              <a:t>-</a:t>
            </a:r>
            <a:r>
              <a:rPr lang="zh-CN" altLang="zh-CN" kern="100" dirty="0">
                <a:latin typeface="Times New Roman" panose="02020603050405020304" pitchFamily="18" charset="0"/>
              </a:rPr>
              <a:t>）额</a:t>
            </a:r>
            <a:r>
              <a:rPr lang="en-US" altLang="zh-CN" kern="100" dirty="0">
                <a:latin typeface="Times New Roman" panose="02020603050405020304" pitchFamily="18" charset="0"/>
              </a:rPr>
              <a:t>*</a:t>
            </a:r>
            <a:r>
              <a:rPr lang="zh-CN" altLang="zh-CN" kern="100" dirty="0">
                <a:latin typeface="Times New Roman" panose="02020603050405020304" pitchFamily="18" charset="0"/>
              </a:rPr>
              <a:t>销售利润率公式</a:t>
            </a:r>
            <a:r>
              <a:rPr lang="en-US" altLang="zh-CN" kern="100" dirty="0">
                <a:latin typeface="Times New Roman" panose="02020603050405020304" pitchFamily="18" charset="0"/>
              </a:rPr>
              <a:t>5.2.5</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信用条件变化对坏账损失的影响＝新方案销售增（</a:t>
            </a:r>
            <a:r>
              <a:rPr lang="en-US" altLang="zh-CN" kern="100" dirty="0">
                <a:latin typeface="Times New Roman" panose="02020603050405020304" pitchFamily="18" charset="0"/>
              </a:rPr>
              <a:t>+</a:t>
            </a:r>
            <a:r>
              <a:rPr lang="zh-CN" altLang="zh-CN" kern="100" dirty="0">
                <a:latin typeface="Times New Roman" panose="02020603050405020304" pitchFamily="18" charset="0"/>
              </a:rPr>
              <a:t>）减（</a:t>
            </a:r>
            <a:r>
              <a:rPr lang="en-US" altLang="zh-CN" kern="100" dirty="0">
                <a:latin typeface="Times New Roman" panose="02020603050405020304" pitchFamily="18" charset="0"/>
              </a:rPr>
              <a:t>-</a:t>
            </a:r>
            <a:r>
              <a:rPr lang="zh-CN" altLang="zh-CN" kern="100" dirty="0">
                <a:latin typeface="Times New Roman" panose="02020603050405020304" pitchFamily="18" charset="0"/>
              </a:rPr>
              <a:t>）额</a:t>
            </a:r>
            <a:r>
              <a:rPr lang="en-US" altLang="zh-CN" kern="100" dirty="0">
                <a:latin typeface="Times New Roman" panose="02020603050405020304" pitchFamily="18" charset="0"/>
              </a:rPr>
              <a:t>*</a:t>
            </a:r>
            <a:r>
              <a:rPr lang="zh-CN" altLang="zh-CN" kern="100" dirty="0">
                <a:latin typeface="Times New Roman" panose="02020603050405020304" pitchFamily="18" charset="0"/>
              </a:rPr>
              <a:t>新方案销售增减额的坏账损失率</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60388"/>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36867" name="矩形 1"/>
          <p:cNvSpPr>
            <a:spLocks noRot="1" noChangeAspect="1" noMove="1" noResize="1" noEditPoints="1" noAdjustHandles="1" noChangeArrowheads="1" noChangeShapeType="1" noTextEdit="1"/>
          </p:cNvSpPr>
          <p:nvPr/>
        </p:nvSpPr>
        <p:spPr bwMode="auto">
          <a:xfrm>
            <a:off x="287480" y="1341598"/>
            <a:ext cx="8408987" cy="2014654"/>
          </a:xfrm>
          <a:prstGeom prst="rect">
            <a:avLst/>
          </a:prstGeom>
          <a:blipFill rotWithShape="0">
            <a:blip r:embed="rId3" cstate="print"/>
            <a:stretch>
              <a:fillRect l="-580" t="-3927" b="-181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nodeType="withEffect">
                                  <p:stCondLst>
                                    <p:cond delay="0"/>
                                  </p:stCondLst>
                                  <p:childTnLst>
                                    <p:set>
                                      <p:cBhvr>
                                        <p:cTn id="9" dur="1" fill="hold">
                                          <p:stCondLst>
                                            <p:cond delay="0"/>
                                          </p:stCondLst>
                                        </p:cTn>
                                        <p:tgtEl>
                                          <p:spTgt spid="36867"/>
                                        </p:tgtEl>
                                        <p:attrNameLst>
                                          <p:attrName>style.visibility</p:attrName>
                                        </p:attrNameLst>
                                      </p:cBhvr>
                                      <p:to>
                                        <p:strVal val="visible"/>
                                      </p:to>
                                    </p:set>
                                    <p:animEffect transition="in" filter="barn(inVertical)">
                                      <p:cBhvr>
                                        <p:cTn id="10"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2" name="矩形 1"/>
          <p:cNvSpPr/>
          <p:nvPr/>
        </p:nvSpPr>
        <p:spPr>
          <a:xfrm>
            <a:off x="77788" y="1012825"/>
            <a:ext cx="8870950" cy="523875"/>
          </a:xfrm>
          <a:prstGeom prst="rect">
            <a:avLst/>
          </a:prstGeom>
        </p:spPr>
        <p:txBody>
          <a:bodyPr>
            <a:spAutoFit/>
          </a:bodyPr>
          <a:lstStyle/>
          <a:p>
            <a:pPr indent="266700" algn="just">
              <a:spcAft>
                <a:spcPts val="0"/>
              </a:spcAft>
              <a:defRPr/>
            </a:pPr>
            <a:r>
              <a:rPr lang="zh-CN" altLang="zh-CN" sz="1400" kern="100" dirty="0">
                <a:solidFill>
                  <a:srgbClr val="FF0000"/>
                </a:solidFill>
                <a:latin typeface="Times New Roman" panose="02020603050405020304" pitchFamily="18" charset="0"/>
              </a:rPr>
              <a:t>【任务</a:t>
            </a:r>
            <a:r>
              <a:rPr lang="en-US" altLang="zh-CN" sz="1400" kern="100" dirty="0">
                <a:solidFill>
                  <a:srgbClr val="FF0000"/>
                </a:solidFill>
                <a:latin typeface="Times New Roman" panose="02020603050405020304" pitchFamily="18" charset="0"/>
              </a:rPr>
              <a:t>5-5</a:t>
            </a:r>
            <a:r>
              <a:rPr lang="zh-CN" altLang="zh-CN" sz="1400" kern="100" dirty="0">
                <a:solidFill>
                  <a:srgbClr val="FF0000"/>
                </a:solidFill>
                <a:latin typeface="Times New Roman" panose="02020603050405020304" pitchFamily="18" charset="0"/>
              </a:rPr>
              <a:t>】淮皖现代装备制造股份有限公司将目前信用条件的销售情况和其他相关资料输入了工作表。该企业拟改变信用条件，并拟订了三个不同的方案，资料如表</a:t>
            </a:r>
            <a:r>
              <a:rPr lang="en-US" altLang="zh-CN" sz="1400" kern="100" dirty="0">
                <a:solidFill>
                  <a:srgbClr val="FF0000"/>
                </a:solidFill>
                <a:latin typeface="Times New Roman" panose="02020603050405020304" pitchFamily="18" charset="0"/>
              </a:rPr>
              <a:t>5.2.2</a:t>
            </a:r>
            <a:r>
              <a:rPr lang="zh-CN" altLang="zh-CN" sz="1400" kern="100" dirty="0">
                <a:solidFill>
                  <a:srgbClr val="FF0000"/>
                </a:solidFill>
                <a:latin typeface="Times New Roman" panose="02020603050405020304" pitchFamily="18" charset="0"/>
              </a:rPr>
              <a:t>所示。</a:t>
            </a:r>
            <a:endParaRPr lang="zh-CN" altLang="zh-CN" sz="1400" dirty="0">
              <a:latin typeface="Times New Roman" panose="02020603050405020304" pitchFamily="18" charset="0"/>
            </a:endParaRPr>
          </a:p>
        </p:txBody>
      </p:sp>
      <p:pic>
        <p:nvPicPr>
          <p:cNvPr id="54276" name="图片 6"/>
          <p:cNvPicPr>
            <a:picLocks noChangeAspect="1" noChangeArrowheads="1"/>
          </p:cNvPicPr>
          <p:nvPr/>
        </p:nvPicPr>
        <p:blipFill>
          <a:blip r:embed="rId3" cstate="print"/>
          <a:srcRect/>
          <a:stretch>
            <a:fillRect/>
          </a:stretch>
        </p:blipFill>
        <p:spPr bwMode="auto">
          <a:xfrm>
            <a:off x="484188" y="2244725"/>
            <a:ext cx="8156575" cy="2738438"/>
          </a:xfrm>
          <a:prstGeom prst="rect">
            <a:avLst/>
          </a:prstGeom>
          <a:noFill/>
          <a:ln w="9525">
            <a:noFill/>
            <a:miter lim="800000"/>
            <a:headEnd/>
            <a:tailEnd/>
          </a:ln>
        </p:spPr>
      </p:pic>
      <p:sp>
        <p:nvSpPr>
          <p:cNvPr id="3" name="矩形 2"/>
          <p:cNvSpPr/>
          <p:nvPr/>
        </p:nvSpPr>
        <p:spPr>
          <a:xfrm>
            <a:off x="1296988" y="1752600"/>
            <a:ext cx="4572000" cy="276225"/>
          </a:xfrm>
          <a:prstGeom prst="rect">
            <a:avLst/>
          </a:prstGeom>
        </p:spPr>
        <p:txBody>
          <a:bodyPr>
            <a:spAutoFit/>
          </a:bodyPr>
          <a:lstStyle/>
          <a:p>
            <a:pPr indent="2066925" algn="just">
              <a:spcAft>
                <a:spcPts val="0"/>
              </a:spcAft>
              <a:defRPr/>
            </a:pPr>
            <a:r>
              <a:rPr lang="zh-CN" altLang="zh-CN" sz="1200" kern="100" dirty="0">
                <a:latin typeface="Times New Roman" panose="02020603050405020304" pitchFamily="18" charset="0"/>
              </a:rPr>
              <a:t>表</a:t>
            </a:r>
            <a:r>
              <a:rPr lang="en-US" altLang="zh-CN" sz="1200" kern="100" dirty="0">
                <a:latin typeface="Times New Roman" panose="02020603050405020304" pitchFamily="18" charset="0"/>
              </a:rPr>
              <a:t>5.2.2</a:t>
            </a:r>
            <a:r>
              <a:rPr lang="zh-CN" altLang="zh-CN" sz="1200" kern="100" dirty="0">
                <a:latin typeface="Times New Roman" panose="02020603050405020304" pitchFamily="18" charset="0"/>
              </a:rPr>
              <a:t>信用条件信用资料</a:t>
            </a:r>
            <a:endParaRPr lang="zh-CN" altLang="zh-CN" sz="12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2" name="矩形 1"/>
          <p:cNvSpPr/>
          <p:nvPr/>
        </p:nvSpPr>
        <p:spPr>
          <a:xfrm>
            <a:off x="0" y="1087438"/>
            <a:ext cx="8764588" cy="739775"/>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在上述资料的基础上，创建信用条件决策分析区域，对有关项目进行定义并输入单元格，如表</a:t>
            </a:r>
            <a:r>
              <a:rPr lang="en-US" altLang="zh-CN" kern="100" dirty="0">
                <a:latin typeface="Times New Roman" panose="02020603050405020304" pitchFamily="18" charset="0"/>
              </a:rPr>
              <a:t>5.2.3</a:t>
            </a:r>
            <a:r>
              <a:rPr lang="zh-CN" altLang="zh-CN" kern="100" dirty="0">
                <a:latin typeface="Times New Roman" panose="02020603050405020304" pitchFamily="18" charset="0"/>
              </a:rPr>
              <a:t>所示。</a:t>
            </a:r>
            <a:endParaRPr lang="zh-CN" altLang="zh-CN" sz="2400" dirty="0">
              <a:latin typeface="Times New Roman" panose="02020603050405020304" pitchFamily="18" charset="0"/>
            </a:endParaRPr>
          </a:p>
        </p:txBody>
      </p:sp>
      <p:pic>
        <p:nvPicPr>
          <p:cNvPr id="56324" name="图片 4"/>
          <p:cNvPicPr>
            <a:picLocks noChangeAspect="1" noChangeArrowheads="1"/>
          </p:cNvPicPr>
          <p:nvPr/>
        </p:nvPicPr>
        <p:blipFill>
          <a:blip r:embed="rId3" cstate="print"/>
          <a:srcRect/>
          <a:stretch>
            <a:fillRect/>
          </a:stretch>
        </p:blipFill>
        <p:spPr bwMode="auto">
          <a:xfrm>
            <a:off x="217488" y="2408238"/>
            <a:ext cx="5618162" cy="2235200"/>
          </a:xfrm>
          <a:prstGeom prst="rect">
            <a:avLst/>
          </a:prstGeom>
          <a:noFill/>
          <a:ln w="9525">
            <a:noFill/>
            <a:miter lim="800000"/>
            <a:headEnd/>
            <a:tailEnd/>
          </a:ln>
        </p:spPr>
      </p:pic>
      <p:sp>
        <p:nvSpPr>
          <p:cNvPr id="3" name="矩形 2"/>
          <p:cNvSpPr/>
          <p:nvPr/>
        </p:nvSpPr>
        <p:spPr>
          <a:xfrm>
            <a:off x="-190500" y="1901825"/>
            <a:ext cx="4572000" cy="276225"/>
          </a:xfrm>
          <a:prstGeom prst="rect">
            <a:avLst/>
          </a:prstGeom>
        </p:spPr>
        <p:txBody>
          <a:bodyPr>
            <a:spAutoFit/>
          </a:bodyPr>
          <a:lstStyle/>
          <a:p>
            <a:pPr indent="1866900" algn="just">
              <a:spcAft>
                <a:spcPts val="0"/>
              </a:spcAft>
              <a:defRPr/>
            </a:pPr>
            <a:r>
              <a:rPr lang="zh-CN" altLang="zh-CN" sz="1200" kern="100" dirty="0">
                <a:latin typeface="Times New Roman" panose="02020603050405020304" pitchFamily="18" charset="0"/>
              </a:rPr>
              <a:t>表</a:t>
            </a:r>
            <a:r>
              <a:rPr lang="en-US" altLang="zh-CN" sz="1200" kern="100" dirty="0">
                <a:latin typeface="Times New Roman" panose="02020603050405020304" pitchFamily="18" charset="0"/>
              </a:rPr>
              <a:t>5.2.3</a:t>
            </a:r>
            <a:r>
              <a:rPr lang="zh-CN" altLang="zh-CN" sz="1200" kern="100" dirty="0">
                <a:latin typeface="Times New Roman" panose="02020603050405020304" pitchFamily="18" charset="0"/>
              </a:rPr>
              <a:t>应收账款信用条件决策分析表</a:t>
            </a:r>
            <a:endParaRPr lang="zh-CN" altLang="zh-CN" sz="1200" dirty="0">
              <a:latin typeface="Times New Roman" panose="02020603050405020304" pitchFamily="18" charset="0"/>
            </a:endParaRPr>
          </a:p>
        </p:txBody>
      </p:sp>
      <p:sp>
        <p:nvSpPr>
          <p:cNvPr id="4" name="矩形 3"/>
          <p:cNvSpPr/>
          <p:nvPr/>
        </p:nvSpPr>
        <p:spPr>
          <a:xfrm>
            <a:off x="5969000" y="2103438"/>
            <a:ext cx="2922588" cy="2678112"/>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然后根据表格基本公式建立决策分析模型，即可得到表</a:t>
            </a:r>
            <a:r>
              <a:rPr lang="en-US" altLang="zh-CN" kern="100" dirty="0">
                <a:latin typeface="Times New Roman" panose="02020603050405020304" pitchFamily="18" charset="0"/>
              </a:rPr>
              <a:t>5.2.3</a:t>
            </a:r>
            <a:r>
              <a:rPr lang="zh-CN" altLang="zh-CN" kern="100" dirty="0">
                <a:latin typeface="Times New Roman" panose="02020603050405020304" pitchFamily="18" charset="0"/>
              </a:rPr>
              <a:t>中的结果。结果表明，企业若采取方案</a:t>
            </a:r>
            <a:r>
              <a:rPr lang="en-US" altLang="zh-CN" kern="100" dirty="0">
                <a:latin typeface="Times New Roman" panose="02020603050405020304" pitchFamily="18" charset="0"/>
              </a:rPr>
              <a:t>A</a:t>
            </a:r>
            <a:r>
              <a:rPr lang="zh-CN" altLang="zh-CN" kern="100" dirty="0">
                <a:latin typeface="Times New Roman" panose="02020603050405020304" pitchFamily="18" charset="0"/>
              </a:rPr>
              <a:t>的信用条件，收益为</a:t>
            </a:r>
            <a:r>
              <a:rPr lang="en-US" altLang="zh-CN" kern="100" dirty="0">
                <a:latin typeface="Times New Roman" panose="02020603050405020304" pitchFamily="18" charset="0"/>
              </a:rPr>
              <a:t>86.79</a:t>
            </a:r>
            <a:r>
              <a:rPr lang="zh-CN" altLang="zh-CN" kern="100" dirty="0">
                <a:latin typeface="Times New Roman" panose="02020603050405020304" pitchFamily="18" charset="0"/>
              </a:rPr>
              <a:t>元；若采取方案</a:t>
            </a:r>
            <a:r>
              <a:rPr lang="en-US" altLang="zh-CN" kern="100" dirty="0">
                <a:latin typeface="Times New Roman" panose="02020603050405020304" pitchFamily="18" charset="0"/>
              </a:rPr>
              <a:t>B</a:t>
            </a:r>
            <a:r>
              <a:rPr lang="zh-CN" altLang="zh-CN" kern="100" dirty="0">
                <a:latin typeface="Times New Roman" panose="02020603050405020304" pitchFamily="18" charset="0"/>
              </a:rPr>
              <a:t>的信用条件，收益为</a:t>
            </a:r>
            <a:r>
              <a:rPr lang="en-US" altLang="zh-CN" kern="100" dirty="0">
                <a:latin typeface="Times New Roman" panose="02020603050405020304" pitchFamily="18" charset="0"/>
              </a:rPr>
              <a:t>88.55</a:t>
            </a:r>
            <a:r>
              <a:rPr lang="zh-CN" altLang="zh-CN" kern="100" dirty="0">
                <a:latin typeface="Times New Roman" panose="02020603050405020304" pitchFamily="18" charset="0"/>
              </a:rPr>
              <a:t>元。决策的结果是，选择方案</a:t>
            </a:r>
            <a:r>
              <a:rPr lang="en-US" altLang="zh-CN" kern="100" dirty="0">
                <a:latin typeface="Times New Roman" panose="02020603050405020304" pitchFamily="18" charset="0"/>
              </a:rPr>
              <a:t>B</a:t>
            </a:r>
            <a:r>
              <a:rPr lang="zh-CN" altLang="zh-CN" kern="100" dirty="0">
                <a:latin typeface="Times New Roman" panose="02020603050405020304" pitchFamily="18" charset="0"/>
              </a:rPr>
              <a:t>的信用条件对企业有利。</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2" name="矩形 1"/>
          <p:cNvSpPr/>
          <p:nvPr/>
        </p:nvSpPr>
        <p:spPr>
          <a:xfrm>
            <a:off x="0" y="804863"/>
            <a:ext cx="9072563" cy="4340225"/>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（三）收账政策分析模型</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收账政策是指当信用条件被违反时，企业对客户所采取的收取账款的策略。不同的收账政策对企业成本和收益的影响是不同的，如果企业采用较积极、严格的收账政策，将会加大收账费用开支，增加管理成本，但可能会减少应收账款占用额，降低机会成本，减少坏账损失；如果企业实行较消极、宽松的收账政策，会节约管理成本，但势必会延长收账期，增加机会成本，增加坏账损失发生的可能性。所以企业应根据具体情况，本着对企业有利的原则，制定合理的收账政策。</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对于应收账款收账政策的分析，主要是通过比较不同收账政策下企业相关成本的高低来确定对企业有利的收账政策。有关项目的计算如下：</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Times New Roman" panose="02020603050405020304" pitchFamily="18" charset="0"/>
              </a:rPr>
              <a:t>1.</a:t>
            </a:r>
            <a:r>
              <a:rPr lang="zh-CN" altLang="zh-CN" kern="100" dirty="0">
                <a:latin typeface="Times New Roman" panose="02020603050405020304" pitchFamily="18" charset="0"/>
              </a:rPr>
              <a:t>应收账款的平均占用额</a:t>
            </a:r>
            <a:r>
              <a:rPr lang="en-US" altLang="zh-CN" kern="100" dirty="0">
                <a:latin typeface="Times New Roman" panose="02020603050405020304" pitchFamily="18" charset="0"/>
              </a:rPr>
              <a:t>=</a:t>
            </a:r>
            <a:r>
              <a:rPr lang="zh-CN" altLang="zh-CN" kern="100" dirty="0">
                <a:latin typeface="Times New Roman" panose="02020603050405020304" pitchFamily="18" charset="0"/>
              </a:rPr>
              <a:t>年销售收入</a:t>
            </a:r>
            <a:r>
              <a:rPr lang="en-US" altLang="zh-CN" kern="100" dirty="0">
                <a:latin typeface="Times New Roman" panose="02020603050405020304" pitchFamily="18" charset="0"/>
              </a:rPr>
              <a:t>/360*</a:t>
            </a:r>
            <a:r>
              <a:rPr lang="zh-CN" altLang="zh-CN" kern="100" dirty="0">
                <a:latin typeface="Times New Roman" panose="02020603050405020304" pitchFamily="18" charset="0"/>
              </a:rPr>
              <a:t>应收账款平均收账期公式</a:t>
            </a:r>
            <a:r>
              <a:rPr lang="en-US" altLang="zh-CN" kern="100" dirty="0">
                <a:latin typeface="Times New Roman" panose="02020603050405020304" pitchFamily="18" charset="0"/>
              </a:rPr>
              <a:t>5.2.10</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Times New Roman" panose="02020603050405020304" pitchFamily="18" charset="0"/>
              </a:rPr>
              <a:t>2.</a:t>
            </a:r>
            <a:r>
              <a:rPr lang="zh-CN" altLang="zh-CN" kern="100" dirty="0">
                <a:latin typeface="Times New Roman" panose="02020603050405020304" pitchFamily="18" charset="0"/>
              </a:rPr>
              <a:t>应收账款机会成本</a:t>
            </a:r>
            <a:r>
              <a:rPr lang="en-US" altLang="zh-CN" kern="100" dirty="0">
                <a:latin typeface="Times New Roman" panose="02020603050405020304" pitchFamily="18" charset="0"/>
              </a:rPr>
              <a:t>=</a:t>
            </a:r>
            <a:r>
              <a:rPr lang="zh-CN" altLang="zh-CN" kern="100" dirty="0">
                <a:latin typeface="Times New Roman" panose="02020603050405020304" pitchFamily="18" charset="0"/>
              </a:rPr>
              <a:t>应收账款的平均占用额</a:t>
            </a:r>
            <a:r>
              <a:rPr lang="en-US" altLang="zh-CN" kern="100" dirty="0">
                <a:latin typeface="Times New Roman" panose="02020603050405020304" pitchFamily="18" charset="0"/>
              </a:rPr>
              <a:t>*</a:t>
            </a:r>
            <a:r>
              <a:rPr lang="zh-CN" altLang="zh-CN" kern="100" dirty="0">
                <a:latin typeface="Times New Roman" panose="02020603050405020304" pitchFamily="18" charset="0"/>
              </a:rPr>
              <a:t>应收账款的机会成本率公式</a:t>
            </a:r>
            <a:r>
              <a:rPr lang="en-US" altLang="zh-CN" kern="100" dirty="0">
                <a:latin typeface="Times New Roman" panose="02020603050405020304" pitchFamily="18" charset="0"/>
              </a:rPr>
              <a:t>5.2.11</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Times New Roman" panose="02020603050405020304" pitchFamily="18" charset="0"/>
              </a:rPr>
              <a:t>3.</a:t>
            </a:r>
            <a:r>
              <a:rPr lang="zh-CN" altLang="zh-CN" kern="100" dirty="0">
                <a:latin typeface="Times New Roman" panose="02020603050405020304" pitchFamily="18" charset="0"/>
              </a:rPr>
              <a:t>坏账损失＝年销售收入</a:t>
            </a:r>
            <a:r>
              <a:rPr lang="en-US" altLang="zh-CN" kern="100" dirty="0">
                <a:latin typeface="Times New Roman" panose="02020603050405020304" pitchFamily="18" charset="0"/>
              </a:rPr>
              <a:t>*</a:t>
            </a:r>
            <a:r>
              <a:rPr lang="zh-CN" altLang="zh-CN" kern="100" dirty="0">
                <a:latin typeface="Times New Roman" panose="02020603050405020304" pitchFamily="18" charset="0"/>
              </a:rPr>
              <a:t>坏账损失率公式</a:t>
            </a:r>
            <a:r>
              <a:rPr lang="en-US" altLang="zh-CN" kern="100" dirty="0">
                <a:latin typeface="Times New Roman" panose="02020603050405020304" pitchFamily="18" charset="0"/>
              </a:rPr>
              <a:t>5.2.12</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Times New Roman" panose="02020603050405020304" pitchFamily="18" charset="0"/>
              </a:rPr>
              <a:t>4.</a:t>
            </a:r>
            <a:r>
              <a:rPr lang="zh-CN" altLang="zh-CN" kern="100" dirty="0">
                <a:latin typeface="Times New Roman" panose="02020603050405020304" pitchFamily="18" charset="0"/>
              </a:rPr>
              <a:t>收账政策相关总成本</a:t>
            </a:r>
            <a:r>
              <a:rPr lang="en-US" altLang="zh-CN" kern="100" dirty="0">
                <a:latin typeface="Times New Roman" panose="02020603050405020304" pitchFamily="18" charset="0"/>
              </a:rPr>
              <a:t>=</a:t>
            </a:r>
            <a:r>
              <a:rPr lang="zh-CN" altLang="zh-CN" kern="100" dirty="0">
                <a:latin typeface="Times New Roman" panose="02020603050405020304" pitchFamily="18" charset="0"/>
              </a:rPr>
              <a:t>机会成本</a:t>
            </a:r>
            <a:r>
              <a:rPr lang="en-US" altLang="zh-CN" kern="100" dirty="0">
                <a:latin typeface="Times New Roman" panose="02020603050405020304" pitchFamily="18" charset="0"/>
              </a:rPr>
              <a:t>+</a:t>
            </a:r>
            <a:r>
              <a:rPr lang="zh-CN" altLang="zh-CN" kern="100" dirty="0">
                <a:latin typeface="Times New Roman" panose="02020603050405020304" pitchFamily="18" charset="0"/>
              </a:rPr>
              <a:t>坏账成本</a:t>
            </a:r>
            <a:r>
              <a:rPr lang="en-US" altLang="zh-CN" kern="100" dirty="0">
                <a:latin typeface="Times New Roman" panose="02020603050405020304" pitchFamily="18" charset="0"/>
              </a:rPr>
              <a:t>+</a:t>
            </a:r>
            <a:r>
              <a:rPr lang="zh-CN" altLang="zh-CN" kern="100" dirty="0">
                <a:latin typeface="Times New Roman" panose="02020603050405020304" pitchFamily="18" charset="0"/>
              </a:rPr>
              <a:t>收账成本公式</a:t>
            </a:r>
            <a:r>
              <a:rPr lang="en-US" altLang="zh-CN" kern="100" dirty="0">
                <a:latin typeface="Times New Roman" panose="02020603050405020304" pitchFamily="18" charset="0"/>
              </a:rPr>
              <a:t>5.2.13</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2" name="矩形 1"/>
          <p:cNvSpPr/>
          <p:nvPr/>
        </p:nvSpPr>
        <p:spPr>
          <a:xfrm>
            <a:off x="0" y="1012825"/>
            <a:ext cx="9040813" cy="1169988"/>
          </a:xfrm>
          <a:prstGeom prst="rect">
            <a:avLst/>
          </a:prstGeom>
        </p:spPr>
        <p:txBody>
          <a:bodyPr>
            <a:spAutoFit/>
          </a:bodyPr>
          <a:lstStyle/>
          <a:p>
            <a:pPr indent="266700" algn="just">
              <a:spcAft>
                <a:spcPts val="0"/>
              </a:spcAft>
              <a:defRPr/>
            </a:pPr>
            <a:r>
              <a:rPr lang="zh-CN" altLang="zh-CN" sz="1400" kern="100" dirty="0">
                <a:solidFill>
                  <a:srgbClr val="FF0000"/>
                </a:solidFill>
                <a:latin typeface="Times New Roman" panose="02020603050405020304" pitchFamily="18" charset="0"/>
              </a:rPr>
              <a:t>【任务</a:t>
            </a:r>
            <a:r>
              <a:rPr lang="en-US" altLang="zh-CN" sz="1400" kern="100" dirty="0">
                <a:solidFill>
                  <a:srgbClr val="FF0000"/>
                </a:solidFill>
                <a:latin typeface="Times New Roman" panose="02020603050405020304" pitchFamily="18" charset="0"/>
              </a:rPr>
              <a:t>5-6</a:t>
            </a:r>
            <a:r>
              <a:rPr lang="zh-CN" altLang="zh-CN" sz="1400" kern="100" dirty="0">
                <a:solidFill>
                  <a:srgbClr val="FF0000"/>
                </a:solidFill>
                <a:latin typeface="Times New Roman" panose="02020603050405020304" pitchFamily="18" charset="0"/>
              </a:rPr>
              <a:t>】淮皖现代装备制造股份有限公司目前的销售情况、收账政策情况以及拟定的新收账政策已输入新建的工作表，如表</a:t>
            </a:r>
            <a:r>
              <a:rPr lang="en-US" altLang="zh-CN" sz="1400" kern="100" dirty="0">
                <a:solidFill>
                  <a:srgbClr val="FF0000"/>
                </a:solidFill>
                <a:latin typeface="Times New Roman" panose="02020603050405020304" pitchFamily="18" charset="0"/>
              </a:rPr>
              <a:t>5.2.4</a:t>
            </a:r>
            <a:r>
              <a:rPr lang="zh-CN" altLang="zh-CN" sz="1400" kern="100" dirty="0">
                <a:solidFill>
                  <a:srgbClr val="FF0000"/>
                </a:solidFill>
                <a:latin typeface="Times New Roman" panose="02020603050405020304" pitchFamily="18" charset="0"/>
              </a:rPr>
              <a:t>所示。</a:t>
            </a:r>
            <a:endParaRPr lang="zh-CN" altLang="zh-CN" sz="1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表</a:t>
            </a:r>
            <a:r>
              <a:rPr lang="en-US" altLang="zh-CN" kern="100" dirty="0">
                <a:latin typeface="Times New Roman" panose="02020603050405020304" pitchFamily="18" charset="0"/>
              </a:rPr>
              <a:t>5.2.4</a:t>
            </a:r>
            <a:r>
              <a:rPr lang="zh-CN" altLang="zh-CN" kern="100" dirty="0">
                <a:latin typeface="Times New Roman" panose="02020603050405020304" pitchFamily="18" charset="0"/>
              </a:rPr>
              <a:t>收账政策分析模型</a:t>
            </a:r>
            <a:r>
              <a:rPr lang="en-US" altLang="zh-CN" kern="100" dirty="0">
                <a:latin typeface="Times New Roman" panose="02020603050405020304" pitchFamily="18" charset="0"/>
              </a:rPr>
              <a:t>―</a:t>
            </a:r>
            <a:r>
              <a:rPr lang="zh-CN" altLang="zh-CN" kern="100" dirty="0">
                <a:latin typeface="Times New Roman" panose="02020603050405020304" pitchFamily="18" charset="0"/>
              </a:rPr>
              <a:t>基本数据资料在工作表上创建收账政策分析区，为便于分析，将有关单元格定义为相关项目。</a:t>
            </a:r>
            <a:endParaRPr lang="zh-CN" altLang="zh-CN" sz="2400" dirty="0">
              <a:latin typeface="Times New Roman" panose="02020603050405020304" pitchFamily="18" charset="0"/>
            </a:endParaRPr>
          </a:p>
        </p:txBody>
      </p:sp>
      <p:pic>
        <p:nvPicPr>
          <p:cNvPr id="60420" name="图片 5"/>
          <p:cNvPicPr>
            <a:picLocks noChangeAspect="1" noChangeArrowheads="1"/>
          </p:cNvPicPr>
          <p:nvPr/>
        </p:nvPicPr>
        <p:blipFill>
          <a:blip r:embed="rId3" cstate="print"/>
          <a:srcRect/>
          <a:stretch>
            <a:fillRect/>
          </a:stretch>
        </p:blipFill>
        <p:spPr bwMode="auto">
          <a:xfrm>
            <a:off x="1185863" y="2414588"/>
            <a:ext cx="6108700" cy="2609850"/>
          </a:xfrm>
          <a:prstGeom prst="rect">
            <a:avLst/>
          </a:prstGeom>
          <a:noFill/>
          <a:ln w="9525">
            <a:noFill/>
            <a:miter lim="800000"/>
            <a:headEnd/>
            <a:tailEnd/>
          </a:ln>
        </p:spPr>
      </p:pic>
      <p:sp>
        <p:nvSpPr>
          <p:cNvPr id="3" name="矩形 2"/>
          <p:cNvSpPr/>
          <p:nvPr/>
        </p:nvSpPr>
        <p:spPr>
          <a:xfrm>
            <a:off x="950913" y="2044700"/>
            <a:ext cx="4572000" cy="277813"/>
          </a:xfrm>
          <a:prstGeom prst="rect">
            <a:avLst/>
          </a:prstGeom>
        </p:spPr>
        <p:txBody>
          <a:bodyPr>
            <a:spAutoFit/>
          </a:bodyPr>
          <a:lstStyle/>
          <a:p>
            <a:pPr indent="2266950" algn="just">
              <a:spcAft>
                <a:spcPts val="0"/>
              </a:spcAft>
              <a:defRPr/>
            </a:pPr>
            <a:r>
              <a:rPr lang="zh-CN" altLang="zh-CN" sz="1200" kern="100" dirty="0">
                <a:latin typeface="Times New Roman" panose="02020603050405020304" pitchFamily="18" charset="0"/>
              </a:rPr>
              <a:t>表</a:t>
            </a:r>
            <a:r>
              <a:rPr lang="en-US" altLang="zh-CN" sz="1200" kern="100" dirty="0">
                <a:latin typeface="Times New Roman" panose="02020603050405020304" pitchFamily="18" charset="0"/>
              </a:rPr>
              <a:t>5.2.4</a:t>
            </a:r>
            <a:r>
              <a:rPr lang="zh-CN" altLang="zh-CN" sz="1200" kern="100" dirty="0">
                <a:latin typeface="Times New Roman" panose="02020603050405020304" pitchFamily="18" charset="0"/>
              </a:rPr>
              <a:t>收账政策分析模型</a:t>
            </a:r>
            <a:endParaRPr lang="zh-CN" altLang="zh-CN" sz="12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0" y="550863"/>
            <a:ext cx="6232525" cy="461962"/>
          </a:xfrm>
          <a:prstGeom prst="rect">
            <a:avLst/>
          </a:prstGeom>
          <a:solidFill>
            <a:schemeClr val="accent4">
              <a:lumMod val="60000"/>
              <a:lumOff val="40000"/>
            </a:schemeClr>
          </a:solidFill>
        </p:spPr>
        <p:txBody>
          <a:bodyPr>
            <a:spAutoFit/>
          </a:bodyPr>
          <a:lstStyle/>
          <a:p>
            <a:pPr eaLnBrk="1" hangingPunct="1">
              <a:defRPr/>
            </a:pPr>
            <a:r>
              <a:rPr lang="zh-CN" altLang="en-US" sz="2400" dirty="0"/>
              <a:t>二、</a:t>
            </a:r>
            <a:r>
              <a:rPr lang="zh-CN" altLang="zh-CN" sz="2400" dirty="0"/>
              <a:t>应收账款信用政策动态分析模型</a:t>
            </a:r>
            <a:endParaRPr lang="zh-CN" altLang="zh-CN" sz="2400" b="1" dirty="0">
              <a:latin typeface="黑体" pitchFamily="49" charset="-122"/>
              <a:cs typeface="Times New Roman" pitchFamily="18" charset="0"/>
            </a:endParaRPr>
          </a:p>
        </p:txBody>
      </p:sp>
      <p:sp>
        <p:nvSpPr>
          <p:cNvPr id="3" name="矩形 2"/>
          <p:cNvSpPr/>
          <p:nvPr/>
        </p:nvSpPr>
        <p:spPr>
          <a:xfrm>
            <a:off x="133350" y="1012825"/>
            <a:ext cx="8805863" cy="3878263"/>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然后，依据上面基本公式建立收账政策决策分析模型。</a:t>
            </a:r>
            <a:r>
              <a:rPr lang="zh-CN" altLang="zh-CN" kern="100" dirty="0">
                <a:solidFill>
                  <a:srgbClr val="FF0000"/>
                </a:solidFill>
                <a:latin typeface="Times New Roman" panose="02020603050405020304" pitchFamily="18" charset="0"/>
              </a:rPr>
              <a:t>具体步骤如下：</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）在单元格</a:t>
            </a:r>
            <a:r>
              <a:rPr lang="en-US" altLang="zh-CN" kern="100" dirty="0">
                <a:latin typeface="Times New Roman" panose="02020603050405020304" pitchFamily="18" charset="0"/>
              </a:rPr>
              <a:t>B10</a:t>
            </a:r>
            <a:r>
              <a:rPr lang="zh-CN" altLang="zh-CN" kern="100" dirty="0">
                <a:latin typeface="Times New Roman" panose="02020603050405020304" pitchFamily="18" charset="0"/>
              </a:rPr>
              <a:t>输入公式</a:t>
            </a:r>
            <a:r>
              <a:rPr lang="en-US" altLang="zh-CN" kern="100" dirty="0">
                <a:latin typeface="Times New Roman" panose="02020603050405020304" pitchFamily="18" charset="0"/>
              </a:rPr>
              <a:t>“=B3/360*B6”</a:t>
            </a:r>
            <a:r>
              <a:rPr lang="zh-CN" altLang="zh-CN" kern="100" dirty="0">
                <a:latin typeface="Times New Roman" panose="02020603050405020304" pitchFamily="18" charset="0"/>
              </a:rPr>
              <a:t>，见教材公式</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）在单元格</a:t>
            </a:r>
            <a:r>
              <a:rPr lang="en-US" altLang="zh-CN" kern="100" dirty="0">
                <a:latin typeface="Times New Roman" panose="02020603050405020304" pitchFamily="18" charset="0"/>
              </a:rPr>
              <a:t>B11</a:t>
            </a:r>
            <a:r>
              <a:rPr lang="zh-CN" altLang="zh-CN" kern="100" dirty="0">
                <a:latin typeface="Times New Roman" panose="02020603050405020304" pitchFamily="18" charset="0"/>
              </a:rPr>
              <a:t>输入公式</a:t>
            </a:r>
            <a:r>
              <a:rPr lang="en-US" altLang="zh-CN" kern="100" dirty="0">
                <a:latin typeface="Times New Roman" panose="02020603050405020304" pitchFamily="18" charset="0"/>
              </a:rPr>
              <a:t>“=B10*B4”</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3</a:t>
            </a:r>
            <a:r>
              <a:rPr lang="zh-CN" altLang="zh-CN" kern="100" dirty="0">
                <a:latin typeface="Times New Roman" panose="02020603050405020304" pitchFamily="18" charset="0"/>
              </a:rPr>
              <a:t>）在单元格</a:t>
            </a:r>
            <a:r>
              <a:rPr lang="en-US" altLang="zh-CN" kern="100" dirty="0">
                <a:latin typeface="Times New Roman" panose="02020603050405020304" pitchFamily="18" charset="0"/>
              </a:rPr>
              <a:t>B12</a:t>
            </a:r>
            <a:r>
              <a:rPr lang="zh-CN" altLang="zh-CN" kern="100" dirty="0">
                <a:latin typeface="Times New Roman" panose="02020603050405020304" pitchFamily="18" charset="0"/>
              </a:rPr>
              <a:t>输入公式</a:t>
            </a:r>
            <a:r>
              <a:rPr lang="en-US" altLang="zh-CN" kern="100" dirty="0">
                <a:latin typeface="Times New Roman" panose="02020603050405020304" pitchFamily="18" charset="0"/>
              </a:rPr>
              <a:t>“=B3*B7”</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4</a:t>
            </a:r>
            <a:r>
              <a:rPr lang="zh-CN" altLang="zh-CN" kern="100" dirty="0">
                <a:latin typeface="Times New Roman" panose="02020603050405020304" pitchFamily="18" charset="0"/>
              </a:rPr>
              <a:t>）在单元格</a:t>
            </a:r>
            <a:r>
              <a:rPr lang="en-US" altLang="zh-CN" kern="100" dirty="0">
                <a:latin typeface="Times New Roman" panose="02020603050405020304" pitchFamily="18" charset="0"/>
              </a:rPr>
              <a:t>B13</a:t>
            </a:r>
            <a:r>
              <a:rPr lang="zh-CN" altLang="zh-CN" kern="100" dirty="0">
                <a:latin typeface="Times New Roman" panose="02020603050405020304" pitchFamily="18" charset="0"/>
              </a:rPr>
              <a:t>输入公式</a:t>
            </a:r>
            <a:r>
              <a:rPr lang="en-US" altLang="zh-CN" kern="100" dirty="0">
                <a:latin typeface="Times New Roman" panose="02020603050405020304" pitchFamily="18" charset="0"/>
              </a:rPr>
              <a:t>“=B5”</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5</a:t>
            </a:r>
            <a:r>
              <a:rPr lang="zh-CN" altLang="zh-CN" kern="100" dirty="0">
                <a:latin typeface="Times New Roman" panose="02020603050405020304" pitchFamily="18" charset="0"/>
              </a:rPr>
              <a:t>）在单元格</a:t>
            </a:r>
            <a:r>
              <a:rPr lang="en-US" altLang="zh-CN" kern="100" dirty="0">
                <a:latin typeface="Times New Roman" panose="02020603050405020304" pitchFamily="18" charset="0"/>
              </a:rPr>
              <a:t>B14</a:t>
            </a:r>
            <a:r>
              <a:rPr lang="zh-CN" altLang="zh-CN" kern="100" dirty="0">
                <a:latin typeface="Times New Roman" panose="02020603050405020304" pitchFamily="18" charset="0"/>
              </a:rPr>
              <a:t>输入公式</a:t>
            </a:r>
            <a:r>
              <a:rPr lang="en-US" altLang="zh-CN" kern="100" dirty="0">
                <a:latin typeface="Times New Roman" panose="02020603050405020304" pitchFamily="18" charset="0"/>
              </a:rPr>
              <a:t>“=SUM(B11:B13)”</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6</a:t>
            </a:r>
            <a:r>
              <a:rPr lang="zh-CN" altLang="zh-CN" kern="100" dirty="0">
                <a:latin typeface="Times New Roman" panose="02020603050405020304" pitchFamily="18" charset="0"/>
              </a:rPr>
              <a:t>）在单元格</a:t>
            </a:r>
            <a:r>
              <a:rPr lang="en-US" altLang="zh-CN" kern="100" dirty="0">
                <a:latin typeface="Times New Roman" panose="02020603050405020304" pitchFamily="18" charset="0"/>
              </a:rPr>
              <a:t>C15</a:t>
            </a:r>
            <a:r>
              <a:rPr lang="zh-CN" altLang="zh-CN" kern="100" dirty="0">
                <a:latin typeface="Times New Roman" panose="02020603050405020304" pitchFamily="18" charset="0"/>
              </a:rPr>
              <a:t>输入公式</a:t>
            </a:r>
            <a:r>
              <a:rPr lang="en-US" altLang="zh-CN" kern="100" dirty="0">
                <a:latin typeface="Times New Roman" panose="02020603050405020304" pitchFamily="18" charset="0"/>
              </a:rPr>
              <a:t>“=B14-C14”</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从上述模型的运行结果中我们可以看出，企业若强化收账管理，采取积极的收账政策，尽管收账费用比目前的收账政策增加了</a:t>
            </a:r>
            <a:r>
              <a:rPr lang="en-US" altLang="zh-CN" kern="100" dirty="0">
                <a:latin typeface="Times New Roman" panose="02020603050405020304" pitchFamily="18" charset="0"/>
              </a:rPr>
              <a:t>100%</a:t>
            </a:r>
            <a:r>
              <a:rPr lang="zh-CN" altLang="zh-CN" kern="100" dirty="0">
                <a:latin typeface="Times New Roman" panose="02020603050405020304" pitchFamily="18" charset="0"/>
              </a:rPr>
              <a:t>，但总成本节约了</a:t>
            </a:r>
            <a:r>
              <a:rPr lang="en-US" altLang="zh-CN" kern="100" dirty="0">
                <a:latin typeface="Times New Roman" panose="02020603050405020304" pitchFamily="18" charset="0"/>
              </a:rPr>
              <a:t>354000</a:t>
            </a:r>
            <a:r>
              <a:rPr lang="zh-CN" altLang="zh-CN" kern="100" dirty="0">
                <a:latin typeface="Times New Roman" panose="02020603050405020304" pitchFamily="18" charset="0"/>
              </a:rPr>
              <a:t>元，所以应该采用拟订的新方案。在实际工作中，通常可以把信用条件和收账政策结合在一起进行综合考虑。</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3688" y="152400"/>
            <a:ext cx="1781175" cy="409575"/>
          </a:xfrm>
          <a:solidFill>
            <a:schemeClr val="accent3">
              <a:lumMod val="40000"/>
              <a:lumOff val="60000"/>
            </a:schemeClr>
          </a:solidFill>
        </p:spPr>
        <p:txBody>
          <a:bodyPr/>
          <a:lstStyle/>
          <a:p>
            <a:pPr eaLnBrk="1" hangingPunct="1">
              <a:defRPr/>
            </a:pPr>
            <a:r>
              <a:rPr lang="zh-CN" altLang="en-US" sz="2800" b="1" dirty="0" smtClean="0">
                <a:solidFill>
                  <a:srgbClr val="FF0000"/>
                </a:solidFill>
              </a:rPr>
              <a:t>学习目标</a:t>
            </a:r>
            <a:endParaRPr lang="zh-CN" altLang="en-US" sz="2800" b="1" dirty="0">
              <a:solidFill>
                <a:srgbClr val="FF0000"/>
              </a:solidFill>
            </a:endParaRPr>
          </a:p>
        </p:txBody>
      </p:sp>
      <p:pic>
        <p:nvPicPr>
          <p:cNvPr id="4" name="图片占位符 14"/>
          <p:cNvPicPr>
            <a:picLocks noChangeAspect="1"/>
          </p:cNvPicPr>
          <p:nvPr/>
        </p:nvPicPr>
        <p:blipFill>
          <a:blip r:embed="rId2" cstate="print"/>
          <a:srcRect/>
          <a:stretch>
            <a:fillRect/>
          </a:stretch>
        </p:blipFill>
        <p:spPr bwMode="auto">
          <a:xfrm>
            <a:off x="2849563" y="469900"/>
            <a:ext cx="3290887" cy="2179638"/>
          </a:xfrm>
          <a:prstGeom prst="rect">
            <a:avLst/>
          </a:prstGeom>
          <a:noFill/>
          <a:ln w="9525">
            <a:noFill/>
            <a:miter lim="800000"/>
            <a:headEnd/>
            <a:tailEnd/>
          </a:ln>
        </p:spPr>
      </p:pic>
      <p:sp>
        <p:nvSpPr>
          <p:cNvPr id="5" name="Text Placeholder 2"/>
          <p:cNvSpPr txBox="1">
            <a:spLocks/>
          </p:cNvSpPr>
          <p:nvPr/>
        </p:nvSpPr>
        <p:spPr bwMode="auto">
          <a:xfrm>
            <a:off x="0" y="1116013"/>
            <a:ext cx="2871788" cy="3656012"/>
          </a:xfrm>
          <a:prstGeom prst="rect">
            <a:avLst/>
          </a:prstGeom>
          <a:noFill/>
          <a:ln w="9525">
            <a:noFill/>
            <a:miter lim="800000"/>
            <a:headEnd/>
            <a:tailEnd/>
          </a:ln>
        </p:spPr>
        <p:txBody>
          <a:bodyPr/>
          <a:lstStyle/>
          <a:p>
            <a:pPr marL="285750" indent="-285750">
              <a:lnSpc>
                <a:spcPct val="150000"/>
              </a:lnSpc>
            </a:pPr>
            <a:r>
              <a:rPr lang="zh-CN" altLang="zh-CN" sz="1600"/>
              <a:t>●掌握现金成本分析模型以及存货模式模型</a:t>
            </a:r>
          </a:p>
          <a:p>
            <a:pPr marL="285750" indent="-285750">
              <a:lnSpc>
                <a:spcPct val="150000"/>
              </a:lnSpc>
            </a:pPr>
            <a:r>
              <a:rPr lang="zh-CN" altLang="zh-CN" sz="1600"/>
              <a:t>●掌握应收账款信用标准模型、信用条件决策模型、收账政策决策模型</a:t>
            </a:r>
          </a:p>
          <a:p>
            <a:pPr marL="285750" indent="-285750">
              <a:lnSpc>
                <a:spcPct val="150000"/>
              </a:lnSpc>
            </a:pPr>
            <a:r>
              <a:rPr lang="zh-CN" altLang="zh-CN" sz="1600"/>
              <a:t>●掌握基本经济订购批量模型，熟悉允许缺货条件模型、存货</a:t>
            </a:r>
            <a:r>
              <a:rPr lang="en-US" altLang="zh-CN" sz="1600"/>
              <a:t>ABC</a:t>
            </a:r>
            <a:r>
              <a:rPr lang="zh-CN" altLang="zh-CN" sz="1600"/>
              <a:t>管理模型</a:t>
            </a:r>
          </a:p>
        </p:txBody>
      </p:sp>
      <p:sp>
        <p:nvSpPr>
          <p:cNvPr id="6" name="Text Placeholder 3"/>
          <p:cNvSpPr txBox="1">
            <a:spLocks/>
          </p:cNvSpPr>
          <p:nvPr/>
        </p:nvSpPr>
        <p:spPr bwMode="auto">
          <a:xfrm>
            <a:off x="6264275" y="420688"/>
            <a:ext cx="2984500" cy="4456112"/>
          </a:xfrm>
          <a:prstGeom prst="rect">
            <a:avLst/>
          </a:prstGeom>
          <a:noFill/>
          <a:ln w="9525">
            <a:noFill/>
            <a:miter lim="800000"/>
            <a:headEnd/>
            <a:tailEnd/>
          </a:ln>
        </p:spPr>
        <p:txBody>
          <a:bodyPr/>
          <a:lstStyle/>
          <a:p>
            <a:pPr marL="285750" indent="-285750">
              <a:lnSpc>
                <a:spcPct val="150000"/>
              </a:lnSpc>
            </a:pPr>
            <a:r>
              <a:rPr lang="zh-CN" altLang="zh-CN" sz="1600"/>
              <a:t>●能根据运用</a:t>
            </a:r>
            <a:r>
              <a:rPr lang="en-US" altLang="zh-CN" sz="1600"/>
              <a:t>Excel</a:t>
            </a:r>
            <a:r>
              <a:rPr lang="zh-CN" altLang="zh-CN" sz="1600"/>
              <a:t>系统功能，建立和使用最佳现金持有量决策模型</a:t>
            </a:r>
          </a:p>
          <a:p>
            <a:pPr marL="285750" indent="-285750">
              <a:lnSpc>
                <a:spcPct val="150000"/>
              </a:lnSpc>
            </a:pPr>
            <a:r>
              <a:rPr lang="zh-CN" altLang="zh-CN" sz="1600"/>
              <a:t>●能根据运用</a:t>
            </a:r>
            <a:r>
              <a:rPr lang="en-US" altLang="zh-CN" sz="1600"/>
              <a:t>Excel</a:t>
            </a:r>
            <a:r>
              <a:rPr lang="zh-CN" altLang="zh-CN" sz="1600"/>
              <a:t>系统功能，建立和使用应收账款管理模型</a:t>
            </a:r>
          </a:p>
          <a:p>
            <a:pPr marL="285750" indent="-285750">
              <a:lnSpc>
                <a:spcPct val="150000"/>
              </a:lnSpc>
            </a:pPr>
            <a:r>
              <a:rPr lang="zh-CN" altLang="zh-CN" sz="1600"/>
              <a:t>●能根据运用</a:t>
            </a:r>
            <a:r>
              <a:rPr lang="en-US" altLang="zh-CN" sz="1600"/>
              <a:t>Excel</a:t>
            </a:r>
            <a:r>
              <a:rPr lang="zh-CN" altLang="zh-CN" sz="1600"/>
              <a:t>系统功能，建立和使用经济订货批量决策模型</a:t>
            </a:r>
          </a:p>
        </p:txBody>
      </p:sp>
      <p:sp>
        <p:nvSpPr>
          <p:cNvPr id="7" name="Text Placeholder 4"/>
          <p:cNvSpPr txBox="1">
            <a:spLocks/>
          </p:cNvSpPr>
          <p:nvPr/>
        </p:nvSpPr>
        <p:spPr bwMode="auto">
          <a:xfrm>
            <a:off x="2578100" y="3097213"/>
            <a:ext cx="3832225" cy="2332037"/>
          </a:xfrm>
          <a:prstGeom prst="rect">
            <a:avLst/>
          </a:prstGeom>
          <a:noFill/>
          <a:ln w="9525">
            <a:noFill/>
            <a:miter lim="800000"/>
            <a:headEnd/>
            <a:tailEnd/>
          </a:ln>
        </p:spPr>
        <p:txBody>
          <a:bodyPr/>
          <a:lstStyle/>
          <a:p>
            <a:pPr marL="342900" indent="-342900">
              <a:lnSpc>
                <a:spcPct val="150000"/>
              </a:lnSpc>
            </a:pPr>
            <a:r>
              <a:rPr lang="en-US" altLang="zh-CN" sz="1600"/>
              <a:t>    </a:t>
            </a:r>
            <a:r>
              <a:rPr lang="zh-CN" altLang="zh-CN" sz="1600"/>
              <a:t>●建立最佳现金持有量分析模型</a:t>
            </a:r>
          </a:p>
          <a:p>
            <a:pPr marL="342900" indent="-342900">
              <a:lnSpc>
                <a:spcPct val="150000"/>
              </a:lnSpc>
            </a:pPr>
            <a:r>
              <a:rPr lang="en-US" altLang="zh-CN" sz="1600"/>
              <a:t>    </a:t>
            </a:r>
            <a:r>
              <a:rPr lang="zh-CN" altLang="zh-CN" sz="1600"/>
              <a:t>●建立应收账款管理分析模型</a:t>
            </a:r>
          </a:p>
          <a:p>
            <a:pPr marL="342900" indent="-342900">
              <a:lnSpc>
                <a:spcPct val="150000"/>
              </a:lnSpc>
            </a:pPr>
            <a:r>
              <a:rPr lang="en-US" altLang="zh-CN" sz="1600"/>
              <a:t>    </a:t>
            </a:r>
            <a:r>
              <a:rPr lang="zh-CN" altLang="zh-CN" sz="1600"/>
              <a:t>●建立存货管理模型</a:t>
            </a:r>
            <a:r>
              <a:rPr lang="en-US" altLang="zh-CN" sz="1600"/>
              <a:t> </a:t>
            </a:r>
            <a:endParaRPr lang="zh-CN" altLang="zh-CN" sz="1600"/>
          </a:p>
        </p:txBody>
      </p:sp>
      <p:sp>
        <p:nvSpPr>
          <p:cNvPr id="8" name="Text Placeholder 6"/>
          <p:cNvSpPr txBox="1">
            <a:spLocks/>
          </p:cNvSpPr>
          <p:nvPr/>
        </p:nvSpPr>
        <p:spPr>
          <a:xfrm>
            <a:off x="650875" y="738188"/>
            <a:ext cx="1600200" cy="307975"/>
          </a:xfrm>
          <a:prstGeom prst="rect">
            <a:avLst/>
          </a:prstGeom>
          <a:solidFill>
            <a:schemeClr val="accent1"/>
          </a:solidFill>
        </p:spPr>
        <p:txBody>
          <a:bodyPr>
            <a:normAutofit fontScale="85000" lnSpcReduction="20000"/>
          </a:bodyPr>
          <a:lstStyle/>
          <a:p>
            <a:pPr algn="ctr" defTabSz="685800" eaLnBrk="1" fontAlgn="auto" hangingPunct="1">
              <a:lnSpc>
                <a:spcPct val="90000"/>
              </a:lnSpc>
              <a:spcBef>
                <a:spcPts val="750"/>
              </a:spcBef>
              <a:spcAft>
                <a:spcPts val="0"/>
              </a:spcAft>
              <a:buFont typeface="Arial" pitchFamily="34" charset="0"/>
              <a:buNone/>
              <a:defRPr/>
            </a:pPr>
            <a:r>
              <a:rPr lang="zh-CN" altLang="zh-CN" sz="2100" b="1" dirty="0">
                <a:latin typeface="+mn-lt"/>
                <a:ea typeface="+mn-ea"/>
              </a:rPr>
              <a:t>知识学习目标</a:t>
            </a:r>
            <a:endParaRPr lang="en-US"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 Placeholder 7"/>
          <p:cNvSpPr txBox="1">
            <a:spLocks/>
          </p:cNvSpPr>
          <p:nvPr/>
        </p:nvSpPr>
        <p:spPr>
          <a:xfrm>
            <a:off x="6832600" y="76200"/>
            <a:ext cx="1600200" cy="307975"/>
          </a:xfrm>
          <a:prstGeom prst="rect">
            <a:avLst/>
          </a:prstGeom>
          <a:solidFill>
            <a:schemeClr val="accent1"/>
          </a:solidFill>
        </p:spPr>
        <p:txBody>
          <a:bodyPr>
            <a:normAutofit fontScale="85000" lnSpcReduction="20000"/>
          </a:bodyPr>
          <a:lstStyle/>
          <a:p>
            <a:pPr defTabSz="685800" eaLnBrk="1" fontAlgn="auto" hangingPunct="1">
              <a:lnSpc>
                <a:spcPct val="90000"/>
              </a:lnSpc>
              <a:spcBef>
                <a:spcPts val="750"/>
              </a:spcBef>
              <a:spcAft>
                <a:spcPts val="0"/>
              </a:spcAft>
              <a:buFont typeface="Arial" pitchFamily="34" charset="0"/>
              <a:buNone/>
              <a:defRPr/>
            </a:pPr>
            <a:r>
              <a:rPr lang="zh-CN" altLang="zh-CN" sz="2100" b="1" dirty="0">
                <a:latin typeface="+mn-lt"/>
                <a:ea typeface="+mn-ea"/>
              </a:rPr>
              <a:t>能力学习目标</a:t>
            </a:r>
            <a:endParaRPr lang="en-US"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Placeholder 8"/>
          <p:cNvSpPr txBox="1">
            <a:spLocks/>
          </p:cNvSpPr>
          <p:nvPr/>
        </p:nvSpPr>
        <p:spPr>
          <a:xfrm>
            <a:off x="3694113" y="2789238"/>
            <a:ext cx="1600200" cy="307975"/>
          </a:xfrm>
          <a:prstGeom prst="rect">
            <a:avLst/>
          </a:prstGeom>
          <a:solidFill>
            <a:schemeClr val="accent1"/>
          </a:solidFill>
        </p:spPr>
        <p:txBody>
          <a:bodyPr>
            <a:normAutofit fontScale="85000" lnSpcReduction="20000"/>
          </a:bodyPr>
          <a:lstStyle/>
          <a:p>
            <a:pPr algn="ctr" defTabSz="685800" eaLnBrk="1" fontAlgn="auto" hangingPunct="1">
              <a:lnSpc>
                <a:spcPct val="90000"/>
              </a:lnSpc>
              <a:spcBef>
                <a:spcPts val="750"/>
              </a:spcBef>
              <a:spcAft>
                <a:spcPts val="0"/>
              </a:spcAft>
              <a:buFont typeface="Arial" pitchFamily="34" charset="0"/>
              <a:buNone/>
              <a:defRPr/>
            </a:pPr>
            <a:r>
              <a:rPr lang="zh-CN" altLang="en-US" sz="2100" b="1" dirty="0">
                <a:latin typeface="+mn-lt"/>
                <a:ea typeface="+mn-ea"/>
                <a:sym typeface="微软雅黑" panose="020B0503020204020204" pitchFamily="34" charset="-122"/>
              </a:rPr>
              <a:t>工作任务</a:t>
            </a:r>
            <a:endParaRPr lang="en-US" altLang="zh-CN" sz="2100" b="1" dirty="0">
              <a:latin typeface="+mn-lt"/>
              <a:ea typeface="+mn-ea"/>
              <a:sym typeface="微软雅黑" panose="020B0503020204020204" pitchFamily="34" charset="-122"/>
            </a:endParaRPr>
          </a:p>
          <a:p>
            <a:pPr algn="ctr" defTabSz="685800" eaLnBrk="1" fontAlgn="auto" hangingPunct="1">
              <a:lnSpc>
                <a:spcPct val="90000"/>
              </a:lnSpc>
              <a:spcBef>
                <a:spcPts val="750"/>
              </a:spcBef>
              <a:spcAft>
                <a:spcPts val="0"/>
              </a:spcAft>
              <a:buFont typeface="Arial" pitchFamily="34" charset="0"/>
              <a:buNone/>
              <a:defRPr/>
            </a:pPr>
            <a:endParaRPr lang="en-US"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bg/>
                                          </p:spTgt>
                                        </p:tgtEl>
                                        <p:attrNameLst>
                                          <p:attrName>style.visibility</p:attrName>
                                        </p:attrNameLst>
                                      </p:cBhvr>
                                      <p:to>
                                        <p:strVal val="visible"/>
                                      </p:to>
                                    </p:set>
                                    <p:anim calcmode="lin" valueType="num">
                                      <p:cBhvr additive="base">
                                        <p:cTn id="12" dur="500" fill="hold"/>
                                        <p:tgtEl>
                                          <p:spTgt spid="8">
                                            <p:bg/>
                                          </p:spTgt>
                                        </p:tgtEl>
                                        <p:attrNameLst>
                                          <p:attrName>ppt_x</p:attrName>
                                        </p:attrNameLst>
                                      </p:cBhvr>
                                      <p:tavLst>
                                        <p:tav tm="0">
                                          <p:val>
                                            <p:strVal val="1+#ppt_w/2"/>
                                          </p:val>
                                        </p:tav>
                                        <p:tav tm="100000">
                                          <p:val>
                                            <p:strVal val="#ppt_x"/>
                                          </p:val>
                                        </p:tav>
                                      </p:tavLst>
                                    </p:anim>
                                    <p:anim calcmode="lin" valueType="num">
                                      <p:cBhvr additive="base">
                                        <p:cTn id="13" dur="500" fill="hold"/>
                                        <p:tgtEl>
                                          <p:spTgt spid="8">
                                            <p:bg/>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 calcmode="lin" valueType="num">
                                      <p:cBhvr additive="base">
                                        <p:cTn id="18"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8">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 calcmode="lin" valueType="num">
                                      <p:cBhvr additive="base">
                                        <p:cTn id="26"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5">
                                            <p:txEl>
                                              <p:pRg st="1" end="1"/>
                                            </p:txEl>
                                          </p:spTgt>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additive="base">
                                        <p:cTn id="30"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5">
                                            <p:txEl>
                                              <p:pRg st="2" end="2"/>
                                            </p:txEl>
                                          </p:spTgt>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9">
                                            <p:bg/>
                                          </p:spTgt>
                                        </p:tgtEl>
                                        <p:attrNameLst>
                                          <p:attrName>style.visibility</p:attrName>
                                        </p:attrNameLst>
                                      </p:cBhvr>
                                      <p:to>
                                        <p:strVal val="visible"/>
                                      </p:to>
                                    </p:set>
                                    <p:anim calcmode="lin" valueType="num">
                                      <p:cBhvr additive="base">
                                        <p:cTn id="34" dur="500" fill="hold"/>
                                        <p:tgtEl>
                                          <p:spTgt spid="9">
                                            <p:bg/>
                                          </p:spTgt>
                                        </p:tgtEl>
                                        <p:attrNameLst>
                                          <p:attrName>ppt_x</p:attrName>
                                        </p:attrNameLst>
                                      </p:cBhvr>
                                      <p:tavLst>
                                        <p:tav tm="0">
                                          <p:val>
                                            <p:strVal val="1+#ppt_w/2"/>
                                          </p:val>
                                        </p:tav>
                                        <p:tav tm="100000">
                                          <p:val>
                                            <p:strVal val="#ppt_x"/>
                                          </p:val>
                                        </p:tav>
                                      </p:tavLst>
                                    </p:anim>
                                    <p:anim calcmode="lin" valueType="num">
                                      <p:cBhvr additive="base">
                                        <p:cTn id="35" dur="500" fill="hold"/>
                                        <p:tgtEl>
                                          <p:spTgt spid="9">
                                            <p:bg/>
                                          </p:spTgt>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additive="base">
                                        <p:cTn id="40"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9">
                                            <p:txEl>
                                              <p:pRg st="0" end="0"/>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 calcmode="lin" valueType="num">
                                      <p:cBhvr additive="base">
                                        <p:cTn id="44"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6">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
                                            <p:txEl>
                                              <p:pRg st="1" end="1"/>
                                            </p:txEl>
                                          </p:spTgt>
                                        </p:tgtEl>
                                        <p:attrNameLst>
                                          <p:attrName>style.visibility</p:attrName>
                                        </p:attrNameLst>
                                      </p:cBhvr>
                                      <p:to>
                                        <p:strVal val="visible"/>
                                      </p:to>
                                    </p:set>
                                    <p:anim calcmode="lin" valueType="num">
                                      <p:cBhvr additive="base">
                                        <p:cTn id="48"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6">
                                            <p:txEl>
                                              <p:pRg st="1" end="1"/>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
                                            <p:txEl>
                                              <p:pRg st="2" end="2"/>
                                            </p:txEl>
                                          </p:spTgt>
                                        </p:tgtEl>
                                        <p:attrNameLst>
                                          <p:attrName>style.visibility</p:attrName>
                                        </p:attrNameLst>
                                      </p:cBhvr>
                                      <p:to>
                                        <p:strVal val="visible"/>
                                      </p:to>
                                    </p:set>
                                    <p:anim calcmode="lin" valueType="num">
                                      <p:cBhvr additive="base">
                                        <p:cTn id="52"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
                            </p:stCondLst>
                            <p:childTnLst>
                              <p:par>
                                <p:cTn id="55" presetID="2" presetClass="entr" presetSubtype="2" fill="hold" grpId="0" nodeType="afterEffect">
                                  <p:stCondLst>
                                    <p:cond delay="0"/>
                                  </p:stCondLst>
                                  <p:childTnLst>
                                    <p:set>
                                      <p:cBhvr>
                                        <p:cTn id="56" dur="1" fill="hold">
                                          <p:stCondLst>
                                            <p:cond delay="0"/>
                                          </p:stCondLst>
                                        </p:cTn>
                                        <p:tgtEl>
                                          <p:spTgt spid="10">
                                            <p:bg/>
                                          </p:spTgt>
                                        </p:tgtEl>
                                        <p:attrNameLst>
                                          <p:attrName>style.visibility</p:attrName>
                                        </p:attrNameLst>
                                      </p:cBhvr>
                                      <p:to>
                                        <p:strVal val="visible"/>
                                      </p:to>
                                    </p:set>
                                    <p:anim calcmode="lin" valueType="num">
                                      <p:cBhvr additive="base">
                                        <p:cTn id="57" dur="500" fill="hold"/>
                                        <p:tgtEl>
                                          <p:spTgt spid="10">
                                            <p:bg/>
                                          </p:spTgt>
                                        </p:tgtEl>
                                        <p:attrNameLst>
                                          <p:attrName>ppt_x</p:attrName>
                                        </p:attrNameLst>
                                      </p:cBhvr>
                                      <p:tavLst>
                                        <p:tav tm="0">
                                          <p:val>
                                            <p:strVal val="1+#ppt_w/2"/>
                                          </p:val>
                                        </p:tav>
                                        <p:tav tm="100000">
                                          <p:val>
                                            <p:strVal val="#ppt_x"/>
                                          </p:val>
                                        </p:tav>
                                      </p:tavLst>
                                    </p:anim>
                                    <p:anim calcmode="lin" valueType="num">
                                      <p:cBhvr additive="base">
                                        <p:cTn id="58" dur="500" fill="hold"/>
                                        <p:tgtEl>
                                          <p:spTgt spid="10">
                                            <p:bg/>
                                          </p:spTgt>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0">
                                            <p:txEl>
                                              <p:pRg st="0" end="0"/>
                                            </p:txEl>
                                          </p:spTgt>
                                        </p:tgtEl>
                                        <p:attrNameLst>
                                          <p:attrName>style.visibility</p:attrName>
                                        </p:attrNameLst>
                                      </p:cBhvr>
                                      <p:to>
                                        <p:strVal val="visible"/>
                                      </p:to>
                                    </p:set>
                                    <p:anim calcmode="lin" valueType="num">
                                      <p:cBhvr additive="base">
                                        <p:cTn id="63"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10">
                                            <p:txEl>
                                              <p:pRg st="0" end="0"/>
                                            </p:txEl>
                                          </p:spTgt>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7">
                                            <p:txEl>
                                              <p:pRg st="0" end="0"/>
                                            </p:txEl>
                                          </p:spTgt>
                                        </p:tgtEl>
                                        <p:attrNameLst>
                                          <p:attrName>style.visibility</p:attrName>
                                        </p:attrNameLst>
                                      </p:cBhvr>
                                      <p:to>
                                        <p:strVal val="visible"/>
                                      </p:to>
                                    </p:set>
                                    <p:anim calcmode="lin" valueType="num">
                                      <p:cBhvr additive="base">
                                        <p:cTn id="6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7">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
                                            <p:txEl>
                                              <p:pRg st="1" end="1"/>
                                            </p:txEl>
                                          </p:spTgt>
                                        </p:tgtEl>
                                        <p:attrNameLst>
                                          <p:attrName>style.visibility</p:attrName>
                                        </p:attrNameLst>
                                      </p:cBhvr>
                                      <p:to>
                                        <p:strVal val="visible"/>
                                      </p:to>
                                    </p:set>
                                    <p:anim calcmode="lin" valueType="num">
                                      <p:cBhvr additive="base">
                                        <p:cTn id="71"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7">
                                            <p:txEl>
                                              <p:pRg st="1" end="1"/>
                                            </p:txEl>
                                          </p:spTgt>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
                                            <p:txEl>
                                              <p:pRg st="2" end="2"/>
                                            </p:txEl>
                                          </p:spTgt>
                                        </p:tgtEl>
                                        <p:attrNameLst>
                                          <p:attrName>style.visibility</p:attrName>
                                        </p:attrNameLst>
                                      </p:cBhvr>
                                      <p:to>
                                        <p:strVal val="visible"/>
                                      </p:to>
                                    </p:set>
                                    <p:anim calcmode="lin" valueType="num">
                                      <p:cBhvr additive="base">
                                        <p:cTn id="75"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animBg="1"/>
      <p:bldP spid="9" grpId="0" build="p" animBg="1"/>
      <p:bldP spid="10"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2897188" y="2897188"/>
            <a:ext cx="4367212" cy="431800"/>
          </a:xfrm>
          <a:prstGeom prst="rect">
            <a:avLst/>
          </a:prstGeom>
          <a:noFill/>
          <a:ln w="9525">
            <a:noFill/>
            <a:miter lim="800000"/>
            <a:headEnd/>
            <a:tailEnd/>
          </a:ln>
        </p:spPr>
        <p:txBody>
          <a:bodyPr lIns="0" tIns="0" rIns="0" bIns="0">
            <a:spAutoFit/>
          </a:bodyPr>
          <a:lstStyle/>
          <a:p>
            <a:pPr eaLnBrk="1" hangingPunct="1"/>
            <a:r>
              <a:rPr lang="zh-CN" altLang="en-US" sz="2800">
                <a:solidFill>
                  <a:schemeClr val="accent1"/>
                </a:solidFill>
                <a:ea typeface="微软雅黑" pitchFamily="34" charset="-122"/>
                <a:sym typeface="Arial" pitchFamily="34" charset="0"/>
              </a:rPr>
              <a:t>任务三 存货管理</a:t>
            </a:r>
            <a:endParaRPr lang="en-US" altLang="zh-CN" sz="2800">
              <a:solidFill>
                <a:schemeClr val="accent1"/>
              </a:solidFill>
              <a:ea typeface="微软雅黑" pitchFamily="34" charset="-122"/>
              <a:sym typeface="Arial" pitchFamily="34" charset="0"/>
            </a:endParaRPr>
          </a:p>
        </p:txBody>
      </p:sp>
      <p:sp>
        <p:nvSpPr>
          <p:cNvPr id="11" name="TextBox 11"/>
          <p:cNvSpPr txBox="1"/>
          <p:nvPr/>
        </p:nvSpPr>
        <p:spPr>
          <a:xfrm>
            <a:off x="3416300" y="3603625"/>
            <a:ext cx="1878013" cy="261938"/>
          </a:xfrm>
          <a:prstGeom prst="rect">
            <a:avLst/>
          </a:prstGeom>
          <a:noFill/>
        </p:spPr>
        <p:txBody>
          <a:bodyPr wrap="none">
            <a:spAutoFit/>
          </a:bodyPr>
          <a:lstStyle/>
          <a:p>
            <a:pPr marL="0" lvl="1" eaLnBrk="1" hangingPunct="1">
              <a:defRPr/>
            </a:pPr>
            <a:r>
              <a:rPr lang="zh-CN" altLang="en-US" sz="1100" dirty="0">
                <a:solidFill>
                  <a:schemeClr val="bg1">
                    <a:lumMod val="65000"/>
                  </a:schemeClr>
                </a:solidFill>
                <a:ea typeface="微软雅黑" panose="020B0503020204020204" pitchFamily="34" charset="-122"/>
                <a:cs typeface="+mn-ea"/>
                <a:sym typeface="Arial" panose="020B0604020202020204" pitchFamily="34" charset="0"/>
              </a:rPr>
              <a:t>一</a:t>
            </a:r>
            <a:r>
              <a:rPr lang="zh-CN" altLang="en-US" sz="1100" dirty="0">
                <a:solidFill>
                  <a:schemeClr val="bg1">
                    <a:lumMod val="65000"/>
                  </a:schemeClr>
                </a:solidFill>
                <a:ea typeface="微软雅黑" panose="020B0503020204020204" pitchFamily="34" charset="-122"/>
                <a:cs typeface="+mn-ea"/>
                <a:sym typeface="Arial" panose="020B0604020202020204" pitchFamily="34" charset="0"/>
              </a:rPr>
              <a:t>、基本经济订货批量模型</a:t>
            </a:r>
            <a:endParaRPr lang="en-US" altLang="zh-CN" sz="1100" dirty="0">
              <a:solidFill>
                <a:schemeClr val="bg1">
                  <a:lumMod val="65000"/>
                </a:schemeClr>
              </a:solidFill>
              <a:ea typeface="微软雅黑" panose="020B0503020204020204" pitchFamily="34" charset="-122"/>
              <a:sym typeface="Arial" panose="020B0604020202020204" pitchFamily="34" charset="0"/>
            </a:endParaRPr>
          </a:p>
        </p:txBody>
      </p:sp>
      <p:sp>
        <p:nvSpPr>
          <p:cNvPr id="12" name="TextBox 11"/>
          <p:cNvSpPr txBox="1"/>
          <p:nvPr/>
        </p:nvSpPr>
        <p:spPr>
          <a:xfrm>
            <a:off x="3408363" y="3865563"/>
            <a:ext cx="2582862" cy="261937"/>
          </a:xfrm>
          <a:prstGeom prst="rect">
            <a:avLst/>
          </a:prstGeom>
          <a:noFill/>
        </p:spPr>
        <p:txBody>
          <a:bodyPr wrap="none">
            <a:spAutoFit/>
          </a:bodyPr>
          <a:lstStyle/>
          <a:p>
            <a:pPr marL="0" lvl="1" eaLnBrk="1" hangingPunct="1">
              <a:defRPr/>
            </a:pPr>
            <a:r>
              <a:rPr lang="zh-CN" altLang="en-US" sz="1100" dirty="0">
                <a:solidFill>
                  <a:schemeClr val="bg1">
                    <a:lumMod val="65000"/>
                  </a:schemeClr>
                </a:solidFill>
                <a:ea typeface="微软雅黑" panose="020B0503020204020204" pitchFamily="34" charset="-122"/>
                <a:cs typeface="+mn-ea"/>
                <a:sym typeface="Arial" panose="020B0604020202020204" pitchFamily="34" charset="0"/>
              </a:rPr>
              <a:t>二、</a:t>
            </a:r>
            <a:r>
              <a:rPr lang="zh-CN" altLang="zh-CN" sz="1100" dirty="0">
                <a:solidFill>
                  <a:schemeClr val="bg1">
                    <a:lumMod val="65000"/>
                  </a:schemeClr>
                </a:solidFill>
                <a:ea typeface="微软雅黑" panose="020B0503020204020204" pitchFamily="34" charset="-122"/>
                <a:cs typeface="+mn-ea"/>
              </a:rPr>
              <a:t>允许缺货条件的经济订购批量模型</a:t>
            </a:r>
            <a:endParaRPr lang="en-US" altLang="zh-CN" sz="1100" dirty="0">
              <a:solidFill>
                <a:schemeClr val="bg1">
                  <a:lumMod val="65000"/>
                </a:schemeClr>
              </a:solidFill>
              <a:ea typeface="微软雅黑" panose="020B0503020204020204" pitchFamily="34" charset="-122"/>
              <a:cs typeface="+mn-ea"/>
              <a:sym typeface="Arial" panose="020B0604020202020204" pitchFamily="34" charset="0"/>
            </a:endParaRPr>
          </a:p>
        </p:txBody>
      </p:sp>
      <p:sp>
        <p:nvSpPr>
          <p:cNvPr id="17" name="任意多边形 16"/>
          <p:cNvSpPr/>
          <p:nvPr/>
        </p:nvSpPr>
        <p:spPr>
          <a:xfrm>
            <a:off x="-1162050" y="1651000"/>
            <a:ext cx="10763250" cy="1060450"/>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3893455" y="1456464"/>
            <a:ext cx="1186776" cy="1186777"/>
            <a:chOff x="1985488" y="1104900"/>
            <a:chExt cx="930184" cy="930184"/>
          </a:xfrm>
          <a:effectLst>
            <a:outerShdw blurRad="381000" dist="190500" dir="2700000" algn="tl" rotWithShape="0">
              <a:prstClr val="black">
                <a:alpha val="40000"/>
              </a:prstClr>
            </a:outerShdw>
          </a:effectLst>
        </p:grpSpPr>
        <p:sp>
          <p:nvSpPr>
            <p:cNvPr id="19" name="椭圆 18"/>
            <p:cNvSpPr/>
            <p:nvPr/>
          </p:nvSpPr>
          <p:spPr>
            <a:xfrm>
              <a:off x="1985488" y="1104900"/>
              <a:ext cx="930184" cy="930184"/>
            </a:xfrm>
            <a:prstGeom prst="ellipse">
              <a:avLst/>
            </a:prstGeom>
            <a:ln w="101600">
              <a:solidFill>
                <a:schemeClr val="bg1"/>
              </a:solid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44349"/>
              <a:ext cx="696364" cy="651327"/>
            </a:xfrm>
            <a:prstGeom prst="rect">
              <a:avLst/>
            </a:prstGeom>
            <a:noFill/>
            <a:ln>
              <a:noFill/>
            </a:ln>
            <a:extLst/>
          </p:spPr>
          <p:txBody>
            <a:bodyPr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buFont typeface="Arial" panose="020B0604020202020204" pitchFamily="34" charset="0"/>
                <a:buNone/>
                <a:defRPr/>
              </a:pPr>
              <a:r>
                <a:rPr lang="en-US" altLang="zh-CN" sz="5400" cap="all" dirty="0" smtClean="0">
                  <a:solidFill>
                    <a:schemeClr val="bg1"/>
                  </a:solidFill>
                  <a:latin typeface="Arial" panose="020B0604020202020204" pitchFamily="34" charset="0"/>
                  <a:cs typeface="Arial" panose="020B0604020202020204" pitchFamily="34" charset="0"/>
                  <a:sym typeface="Arial" panose="020B0604020202020204" pitchFamily="34" charset="0"/>
                </a:rPr>
                <a:t>03</a:t>
              </a:r>
              <a:endParaRPr lang="zh-CN" altLang="en-US" sz="5400"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
        <p:nvSpPr>
          <p:cNvPr id="9" name="TextBox 11"/>
          <p:cNvSpPr txBox="1"/>
          <p:nvPr/>
        </p:nvSpPr>
        <p:spPr>
          <a:xfrm>
            <a:off x="3408363" y="4149725"/>
            <a:ext cx="3006725" cy="261938"/>
          </a:xfrm>
          <a:prstGeom prst="rect">
            <a:avLst/>
          </a:prstGeom>
          <a:noFill/>
        </p:spPr>
        <p:txBody>
          <a:bodyPr wrap="none">
            <a:spAutoFit/>
          </a:bodyPr>
          <a:lstStyle/>
          <a:p>
            <a:pPr marL="0" lvl="1" eaLnBrk="1" hangingPunct="1">
              <a:defRPr/>
            </a:pPr>
            <a:r>
              <a:rPr lang="zh-CN" altLang="en-US" sz="1100" dirty="0">
                <a:solidFill>
                  <a:schemeClr val="bg1">
                    <a:lumMod val="65000"/>
                  </a:schemeClr>
                </a:solidFill>
                <a:ea typeface="微软雅黑" panose="020B0503020204020204" pitchFamily="34" charset="-122"/>
                <a:cs typeface="+mn-ea"/>
                <a:sym typeface="Arial" panose="020B0604020202020204" pitchFamily="34" charset="0"/>
              </a:rPr>
              <a:t>三、</a:t>
            </a:r>
            <a:r>
              <a:rPr lang="zh-CN" altLang="zh-CN" sz="1100" dirty="0">
                <a:solidFill>
                  <a:schemeClr val="bg1">
                    <a:lumMod val="65000"/>
                  </a:schemeClr>
                </a:solidFill>
                <a:ea typeface="微软雅黑" panose="020B0503020204020204" pitchFamily="34" charset="-122"/>
                <a:cs typeface="+mn-ea"/>
              </a:rPr>
              <a:t>存在现金折扣情况下的经济订货批量模型</a:t>
            </a:r>
            <a:endParaRPr lang="en-US" altLang="zh-CN" sz="1100" dirty="0">
              <a:solidFill>
                <a:schemeClr val="bg1">
                  <a:lumMod val="65000"/>
                </a:schemeClr>
              </a:solidFill>
              <a:ea typeface="微软雅黑" panose="020B0503020204020204" pitchFamily="34" charset="-122"/>
              <a:cs typeface="+mn-ea"/>
              <a:sym typeface="Arial" panose="020B0604020202020204" pitchFamily="34"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nodeType="afterGroup">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nodeType="afterGroup">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50863"/>
            <a:ext cx="4859338" cy="461962"/>
          </a:xfrm>
          <a:prstGeom prst="rect">
            <a:avLst/>
          </a:prstGeom>
          <a:solidFill>
            <a:schemeClr val="accent4">
              <a:lumMod val="60000"/>
              <a:lumOff val="40000"/>
            </a:schemeClr>
          </a:solidFill>
        </p:spPr>
        <p:txBody>
          <a:bodyPr>
            <a:spAutoFit/>
          </a:bodyPr>
          <a:lstStyle/>
          <a:p>
            <a:pPr eaLnBrk="1" hangingPunct="1">
              <a:defRPr/>
            </a:pPr>
            <a:r>
              <a:rPr lang="zh-CN" altLang="zh-CN" sz="2400" dirty="0"/>
              <a:t>一、基本经济订货批量模型</a:t>
            </a:r>
          </a:p>
        </p:txBody>
      </p:sp>
      <p:sp>
        <p:nvSpPr>
          <p:cNvPr id="3" name="矩形 2"/>
          <p:cNvSpPr/>
          <p:nvPr/>
        </p:nvSpPr>
        <p:spPr>
          <a:xfrm>
            <a:off x="112713" y="1208088"/>
            <a:ext cx="8507412" cy="3324225"/>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经济订货批量是指在企业的生产和供应条件一定时，有关存货的相关总成本最低时的采购批量。存货的相关成本主要是指存货的订货成本和储存成本。</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（一）基本的经济订货批量模型建立在下列假设的基础之上</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1.</a:t>
            </a:r>
            <a:r>
              <a:rPr lang="zh-CN" altLang="zh-CN" kern="100" dirty="0">
                <a:latin typeface="Times New Roman" panose="02020603050405020304" pitchFamily="18" charset="0"/>
              </a:rPr>
              <a:t>企业一定时期的存货需求总量确定；</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2.</a:t>
            </a:r>
            <a:r>
              <a:rPr lang="zh-CN" altLang="zh-CN" kern="100" dirty="0">
                <a:latin typeface="Times New Roman" panose="02020603050405020304" pitchFamily="18" charset="0"/>
              </a:rPr>
              <a:t>存货能集中入库，而不是陆续入库；</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3.</a:t>
            </a:r>
            <a:r>
              <a:rPr lang="zh-CN" altLang="zh-CN" kern="100" dirty="0">
                <a:latin typeface="Times New Roman" panose="02020603050405020304" pitchFamily="18" charset="0"/>
              </a:rPr>
              <a:t>不允许出现缺货现象；</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4.</a:t>
            </a:r>
            <a:r>
              <a:rPr lang="zh-CN" altLang="zh-CN" kern="100" dirty="0">
                <a:latin typeface="Times New Roman" panose="02020603050405020304" pitchFamily="18" charset="0"/>
              </a:rPr>
              <a:t>企业能够瞬时补充存货，即需要订货时便可立即得到存货；</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5.</a:t>
            </a:r>
            <a:r>
              <a:rPr lang="zh-CN" altLang="zh-CN" kern="100" dirty="0">
                <a:latin typeface="Times New Roman" panose="02020603050405020304" pitchFamily="18" charset="0"/>
              </a:rPr>
              <a:t>货的单价保持不变，且不考虑现金折扣。</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在上述假定条件之下，存货的相关成本包括订货成本和储存成本两项。</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noChangeAspect="1" noMove="1" noResize="1" noEditPoints="1" noAdjustHandles="1" noChangeArrowheads="1" noChangeShapeType="1" noTextEdit="1"/>
          </p:cNvSpPr>
          <p:nvPr/>
        </p:nvSpPr>
        <p:spPr>
          <a:xfrm>
            <a:off x="82193" y="441361"/>
            <a:ext cx="7294651" cy="4870372"/>
          </a:xfrm>
          <a:prstGeom prst="rect">
            <a:avLst/>
          </a:prstGeom>
          <a:blipFill rotWithShape="0">
            <a:blip r:embed="rId2" cstate="print"/>
            <a:stretch>
              <a:fillRect l="-668" t="-876" r="-668"/>
            </a:stretch>
          </a:blipFill>
        </p:spPr>
        <p:txBody>
          <a:bodyPr/>
          <a:lstStyle/>
          <a:p>
            <a:r>
              <a:rPr lang="zh-CN" altLang="en-US">
                <a:noFill/>
              </a:rPr>
              <a:t> </a:t>
            </a:r>
          </a:p>
        </p:txBody>
      </p:sp>
    </p:spTree>
  </p:cSld>
  <p:clrMapOvr>
    <a:masterClrMapping/>
  </p:clrMapOvr>
  <p:transition spd="slow" advClick="0" advTm="0">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noChangeAspect="1" noMove="1" noResize="1" noEditPoints="1" noAdjustHandles="1" noChangeArrowheads="1" noChangeShapeType="1" noTextEdit="1"/>
          </p:cNvSpPr>
          <p:nvPr/>
        </p:nvSpPr>
        <p:spPr>
          <a:xfrm>
            <a:off x="303087" y="636998"/>
            <a:ext cx="7073757" cy="3937360"/>
          </a:xfrm>
          <a:prstGeom prst="rect">
            <a:avLst/>
          </a:prstGeom>
          <a:blipFill rotWithShape="0">
            <a:blip r:embed="rId2" cstate="print"/>
            <a:stretch>
              <a:fillRect l="-776" t="-774" r="-690"/>
            </a:stretch>
          </a:blipFill>
        </p:spPr>
        <p:txBody>
          <a:bodyPr/>
          <a:lstStyle/>
          <a:p>
            <a:r>
              <a:rPr lang="zh-CN" altLang="en-US">
                <a:noFill/>
              </a:rPr>
              <a:t> </a:t>
            </a:r>
          </a:p>
        </p:txBody>
      </p:sp>
    </p:spTree>
  </p:cSld>
  <p:clrMapOvr>
    <a:masterClrMapping/>
  </p:clrMapOvr>
  <p:transition spd="slow" advClick="0" advTm="0">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988" y="552450"/>
            <a:ext cx="8096250" cy="3784600"/>
          </a:xfrm>
          <a:prstGeom prst="rect">
            <a:avLst/>
          </a:prstGeom>
        </p:spPr>
        <p:txBody>
          <a:bodyPr>
            <a:spAutoFit/>
          </a:bodyPr>
          <a:lstStyle/>
          <a:p>
            <a:pPr indent="266700" algn="just">
              <a:spcAft>
                <a:spcPts val="0"/>
              </a:spcAft>
              <a:defRPr/>
            </a:pPr>
            <a:r>
              <a:rPr lang="zh-CN" altLang="zh-CN" kern="100" dirty="0">
                <a:latin typeface="Times New Roman" panose="02020603050405020304" pitchFamily="18" charset="0"/>
              </a:rPr>
              <a:t>（三）基本经济订货批量模型及其敏感性分析模型的建立</a:t>
            </a:r>
            <a:endParaRPr lang="zh-CN" altLang="zh-CN" sz="2400" dirty="0">
              <a:latin typeface="Times New Roman" panose="02020603050405020304" pitchFamily="18" charset="0"/>
            </a:endParaRPr>
          </a:p>
          <a:p>
            <a:pPr indent="304800" algn="just">
              <a:spcAft>
                <a:spcPts val="0"/>
              </a:spcAft>
              <a:defRPr/>
            </a:pPr>
            <a:r>
              <a:rPr lang="zh-CN" altLang="zh-CN" sz="2400" dirty="0">
                <a:solidFill>
                  <a:srgbClr val="FF0000"/>
                </a:solidFill>
                <a:latin typeface="Times New Roman" panose="02020603050405020304" pitchFamily="18" charset="0"/>
              </a:rPr>
              <a:t>【</a:t>
            </a:r>
            <a:r>
              <a:rPr lang="zh-CN" altLang="zh-CN" kern="100" dirty="0">
                <a:solidFill>
                  <a:srgbClr val="FF0000"/>
                </a:solidFill>
                <a:latin typeface="Times New Roman" panose="02020603050405020304" pitchFamily="18" charset="0"/>
              </a:rPr>
              <a:t>任务</a:t>
            </a:r>
            <a:r>
              <a:rPr lang="en-US" altLang="zh-CN" kern="100" dirty="0">
                <a:solidFill>
                  <a:srgbClr val="FF0000"/>
                </a:solidFill>
                <a:latin typeface="Times New Roman" panose="02020603050405020304" pitchFamily="18" charset="0"/>
              </a:rPr>
              <a:t>5-7</a:t>
            </a:r>
            <a:r>
              <a:rPr lang="zh-CN" altLang="zh-CN" kern="100" dirty="0">
                <a:solidFill>
                  <a:srgbClr val="FF0000"/>
                </a:solidFill>
                <a:latin typeface="Times New Roman" panose="02020603050405020304" pitchFamily="18" charset="0"/>
              </a:rPr>
              <a:t>】淮皖现代装备制造股份有限公司全年需要的甲材料的有关数据及模拟运算数据</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表</a:t>
            </a:r>
            <a:r>
              <a:rPr lang="en-US" altLang="zh-CN" kern="100" dirty="0">
                <a:latin typeface="Times New Roman" panose="02020603050405020304" pitchFamily="18" charset="0"/>
              </a:rPr>
              <a:t>5.3.1</a:t>
            </a:r>
            <a:r>
              <a:rPr lang="zh-CN" altLang="zh-CN" kern="100" dirty="0">
                <a:latin typeface="Times New Roman" panose="02020603050405020304" pitchFamily="18" charset="0"/>
              </a:rPr>
              <a:t>的【已知条件】区域和【模拟运算数据】区域所示。要求为该公司建立一个模型，使其具有以下几项功能：</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1.</a:t>
            </a:r>
            <a:r>
              <a:rPr lang="zh-CN" altLang="zh-CN" kern="100" dirty="0">
                <a:latin typeface="Times New Roman" panose="02020603050405020304" pitchFamily="18" charset="0"/>
              </a:rPr>
              <a:t>根据初始的已知条件计算甲材料的经济订货批量、全年最佳的订货次数和最低的订储成本；</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2.</a:t>
            </a:r>
            <a:r>
              <a:rPr lang="zh-CN" altLang="zh-CN" kern="100" dirty="0">
                <a:latin typeface="Times New Roman" panose="02020603050405020304" pitchFamily="18" charset="0"/>
              </a:rPr>
              <a:t>根据甲材料一次订货批量的模拟运算数据计算年订货成本、储存成本和年订储总成本，并绘制各项成本与一次订货量之间的关系图；</a:t>
            </a:r>
            <a:endParaRPr lang="zh-CN" altLang="zh-CN" sz="2400" dirty="0">
              <a:latin typeface="Times New Roman" panose="02020603050405020304" pitchFamily="18" charset="0"/>
            </a:endParaRPr>
          </a:p>
          <a:p>
            <a:pPr indent="266700" algn="just">
              <a:spcAft>
                <a:spcPts val="0"/>
              </a:spcAft>
              <a:defRPr/>
            </a:pPr>
            <a:r>
              <a:rPr lang="en-US" altLang="zh-CN" kern="100" dirty="0">
                <a:latin typeface="宋体" panose="02010600030101010101" pitchFamily="2" charset="-122"/>
              </a:rPr>
              <a:t>3.</a:t>
            </a:r>
            <a:r>
              <a:rPr lang="zh-CN" altLang="zh-CN" kern="100" dirty="0">
                <a:latin typeface="Times New Roman" panose="02020603050405020304" pitchFamily="18" charset="0"/>
              </a:rPr>
              <a:t>根据甲材料的全年需求量和一次订货成本的模拟运算数据对经济订货批量进行双因素敏感性分析。</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6538" y="450850"/>
            <a:ext cx="2478087" cy="307975"/>
          </a:xfrm>
          <a:prstGeom prst="rect">
            <a:avLst/>
          </a:prstGeom>
        </p:spPr>
        <p:txBody>
          <a:bodyPr wrap="none">
            <a:spAutoFit/>
          </a:bodyPr>
          <a:lstStyle/>
          <a:p>
            <a:pPr indent="266700">
              <a:spcAft>
                <a:spcPts val="0"/>
              </a:spcAft>
              <a:defRPr/>
            </a:pPr>
            <a:r>
              <a:rPr lang="zh-CN" altLang="zh-CN" sz="1400" kern="100" dirty="0">
                <a:solidFill>
                  <a:srgbClr val="FF0000"/>
                </a:solidFill>
                <a:latin typeface="Times New Roman" panose="02020603050405020304" pitchFamily="18" charset="0"/>
              </a:rPr>
              <a:t>建立模型的具体步骤如下</a:t>
            </a:r>
            <a:r>
              <a:rPr lang="en-US" altLang="zh-CN" sz="1400" kern="100" dirty="0">
                <a:solidFill>
                  <a:srgbClr val="FF0000"/>
                </a:solidFill>
                <a:latin typeface="Times New Roman" panose="02020603050405020304" pitchFamily="18" charset="0"/>
              </a:rPr>
              <a:t>:</a:t>
            </a:r>
            <a:endParaRPr lang="zh-CN" altLang="zh-CN" sz="1400" dirty="0">
              <a:latin typeface="Times New Roman" panose="02020603050405020304" pitchFamily="18" charset="0"/>
            </a:endParaRPr>
          </a:p>
        </p:txBody>
      </p:sp>
      <p:pic>
        <p:nvPicPr>
          <p:cNvPr id="70659" name="图片 5"/>
          <p:cNvPicPr>
            <a:picLocks noChangeAspect="1" noChangeArrowheads="1"/>
          </p:cNvPicPr>
          <p:nvPr/>
        </p:nvPicPr>
        <p:blipFill>
          <a:blip r:embed="rId2" cstate="print"/>
          <a:srcRect/>
          <a:stretch>
            <a:fillRect/>
          </a:stretch>
        </p:blipFill>
        <p:spPr bwMode="auto">
          <a:xfrm>
            <a:off x="422275" y="1128713"/>
            <a:ext cx="8289925" cy="3854450"/>
          </a:xfrm>
          <a:prstGeom prst="rect">
            <a:avLst/>
          </a:prstGeom>
          <a:noFill/>
          <a:ln w="9525">
            <a:noFill/>
            <a:miter lim="800000"/>
            <a:headEnd/>
            <a:tailEnd/>
          </a:ln>
        </p:spPr>
      </p:pic>
      <p:sp>
        <p:nvSpPr>
          <p:cNvPr id="3" name="矩形 2"/>
          <p:cNvSpPr/>
          <p:nvPr/>
        </p:nvSpPr>
        <p:spPr>
          <a:xfrm>
            <a:off x="2028825" y="758825"/>
            <a:ext cx="4572000" cy="307975"/>
          </a:xfrm>
          <a:prstGeom prst="rect">
            <a:avLst/>
          </a:prstGeom>
        </p:spPr>
        <p:txBody>
          <a:bodyPr>
            <a:spAutoFit/>
          </a:bodyPr>
          <a:lstStyle/>
          <a:p>
            <a:pPr algn="ctr">
              <a:spcAft>
                <a:spcPts val="0"/>
              </a:spcAft>
              <a:defRPr/>
            </a:pPr>
            <a:r>
              <a:rPr lang="zh-CN" altLang="zh-CN" sz="1400" kern="100" dirty="0">
                <a:latin typeface="Times New Roman" panose="02020603050405020304" pitchFamily="18" charset="0"/>
              </a:rPr>
              <a:t>表</a:t>
            </a:r>
            <a:r>
              <a:rPr lang="en-US" altLang="zh-CN" sz="1400" kern="100" dirty="0">
                <a:latin typeface="Times New Roman" panose="02020603050405020304" pitchFamily="18" charset="0"/>
              </a:rPr>
              <a:t>5.3.1</a:t>
            </a:r>
            <a:r>
              <a:rPr lang="zh-CN" altLang="zh-CN" sz="1400" kern="100" dirty="0">
                <a:latin typeface="Times New Roman" panose="02020603050405020304" pitchFamily="18" charset="0"/>
              </a:rPr>
              <a:t>基本的经济订货批量模型及其敏感性分析模型</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75" y="601663"/>
            <a:ext cx="9513888" cy="4062412"/>
          </a:xfrm>
          <a:prstGeom prst="rect">
            <a:avLst/>
          </a:prstGeom>
        </p:spPr>
        <p:txBody>
          <a:bodyPr>
            <a:spAutoFit/>
          </a:bodyPr>
          <a:lstStyle/>
          <a:p>
            <a:pPr marL="571500">
              <a:spcAft>
                <a:spcPts val="0"/>
              </a:spcAft>
              <a:defRPr/>
            </a:pPr>
            <a:r>
              <a:rPr lang="en-US" altLang="zh-CN" sz="1600" dirty="0">
                <a:latin typeface="Times New Roman" panose="02020603050405020304" pitchFamily="18" charset="0"/>
              </a:rPr>
              <a:t> </a:t>
            </a:r>
            <a:r>
              <a:rPr lang="en-US" altLang="zh-CN" dirty="0">
                <a:latin typeface="Times New Roman" panose="02020603050405020304" pitchFamily="18" charset="0"/>
              </a:rPr>
              <a:t>    </a:t>
            </a:r>
            <a:r>
              <a:rPr lang="zh-CN" altLang="zh-CN" dirty="0">
                <a:latin typeface="Times New Roman" panose="02020603050405020304" pitchFamily="18" charset="0"/>
              </a:rPr>
              <a:t>（</a:t>
            </a:r>
            <a:r>
              <a:rPr lang="en-US" altLang="zh-CN" dirty="0">
                <a:latin typeface="Times New Roman" panose="02020603050405020304" pitchFamily="18" charset="0"/>
              </a:rPr>
              <a:t>1</a:t>
            </a:r>
            <a:r>
              <a:rPr lang="zh-CN" altLang="zh-CN" dirty="0">
                <a:latin typeface="Times New Roman" panose="02020603050405020304" pitchFamily="18" charset="0"/>
              </a:rPr>
              <a:t>）设计模型的结构，如表中第</a:t>
            </a:r>
            <a:r>
              <a:rPr lang="en-US" altLang="zh-CN" dirty="0">
                <a:latin typeface="Times New Roman" panose="02020603050405020304" pitchFamily="18" charset="0"/>
              </a:rPr>
              <a:t>8</a:t>
            </a:r>
            <a:r>
              <a:rPr lang="zh-CN" altLang="zh-CN" dirty="0">
                <a:latin typeface="Times New Roman" panose="02020603050405020304" pitchFamily="18" charset="0"/>
              </a:rPr>
              <a:t>至</a:t>
            </a:r>
            <a:r>
              <a:rPr lang="en-US" altLang="zh-CN" dirty="0">
                <a:latin typeface="Times New Roman" panose="02020603050405020304" pitchFamily="18" charset="0"/>
              </a:rPr>
              <a:t>16</a:t>
            </a:r>
            <a:r>
              <a:rPr lang="zh-CN" altLang="zh-CN" dirty="0">
                <a:latin typeface="Times New Roman" panose="02020603050405020304" pitchFamily="18" charset="0"/>
              </a:rPr>
              <a:t>行所示</a:t>
            </a:r>
          </a:p>
          <a:p>
            <a:pPr marL="571500" indent="266700" algn="just">
              <a:lnSpc>
                <a:spcPct val="150000"/>
              </a:lnSpc>
              <a:spcAft>
                <a:spcPts val="0"/>
              </a:spcAft>
              <a:defRPr/>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）在单元格</a:t>
            </a:r>
            <a:r>
              <a:rPr lang="en-US" altLang="zh-CN" kern="100" dirty="0">
                <a:latin typeface="Times New Roman" panose="02020603050405020304" pitchFamily="18" charset="0"/>
                <a:cs typeface="Times New Roman" panose="02020603050405020304" pitchFamily="18" charset="0"/>
              </a:rPr>
              <a:t>C11</a:t>
            </a:r>
            <a:r>
              <a:rPr lang="zh-CN" altLang="zh-CN" kern="100" dirty="0">
                <a:latin typeface="Times New Roman" panose="02020603050405020304" pitchFamily="18" charset="0"/>
                <a:cs typeface="Times New Roman" panose="02020603050405020304" pitchFamily="18" charset="0"/>
              </a:rPr>
              <a:t>中输入任意大于</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的初值，如输入</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，然后在单元格</a:t>
            </a:r>
            <a:r>
              <a:rPr lang="en-US" altLang="zh-CN" kern="100" dirty="0">
                <a:latin typeface="Times New Roman" panose="02020603050405020304" pitchFamily="18" charset="0"/>
                <a:cs typeface="Times New Roman" panose="02020603050405020304" pitchFamily="18" charset="0"/>
              </a:rPr>
              <a:t>C10</a:t>
            </a:r>
            <a:r>
              <a:rPr lang="zh-CN" altLang="zh-CN" kern="100" dirty="0">
                <a:latin typeface="Times New Roman" panose="02020603050405020304" pitchFamily="18" charset="0"/>
                <a:cs typeface="Times New Roman" panose="02020603050405020304" pitchFamily="18" charset="0"/>
              </a:rPr>
              <a:t>中输入公式</a:t>
            </a:r>
            <a:r>
              <a:rPr lang="en-US" altLang="zh-CN" kern="100" dirty="0">
                <a:latin typeface="Times New Roman" panose="02020603050405020304" pitchFamily="18" charset="0"/>
                <a:cs typeface="Times New Roman" panose="02020603050405020304" pitchFamily="18" charset="0"/>
              </a:rPr>
              <a:t>“=B2/C11*E2+C11/2*H2”</a:t>
            </a:r>
            <a:r>
              <a:rPr lang="zh-CN" altLang="zh-CN" kern="100" dirty="0">
                <a:latin typeface="Times New Roman" panose="02020603050405020304" pitchFamily="18" charset="0"/>
                <a:cs typeface="Times New Roman" panose="02020603050405020304" pitchFamily="18" charset="0"/>
              </a:rPr>
              <a:t>。</a:t>
            </a:r>
            <a:endParaRPr lang="zh-CN" altLang="zh-CN"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）在【数据】选项卡【分析】功能组中单击【规划求解】命令，打开【规划求解参数】对话框，在其中的【设置目标】栏中输入</a:t>
            </a:r>
            <a:r>
              <a:rPr lang="en-US" altLang="zh-CN" kern="100" dirty="0">
                <a:latin typeface="Times New Roman" panose="02020603050405020304" pitchFamily="18" charset="0"/>
                <a:cs typeface="Times New Roman" panose="02020603050405020304" pitchFamily="18" charset="0"/>
              </a:rPr>
              <a:t>"$C$l0"</a:t>
            </a:r>
            <a:r>
              <a:rPr lang="zh-CN" altLang="zh-CN" kern="100" dirty="0">
                <a:latin typeface="Times New Roman" panose="02020603050405020304" pitchFamily="18" charset="0"/>
                <a:cs typeface="Times New Roman" panose="02020603050405020304" pitchFamily="18" charset="0"/>
              </a:rPr>
              <a:t>，在【到】区域选择【最小值】</a:t>
            </a:r>
            <a:endParaRPr lang="zh-CN" altLang="zh-CN" kern="100" dirty="0">
              <a:latin typeface="Calibri" panose="020F0502020204030204" pitchFamily="34" charset="0"/>
              <a:cs typeface="Times New Roman" panose="02020603050405020304" pitchFamily="18" charset="0"/>
            </a:endParaRPr>
          </a:p>
          <a:p>
            <a:pPr marL="572770" indent="266700" algn="just">
              <a:lnSpc>
                <a:spcPct val="150000"/>
              </a:lnSpc>
              <a:spcAft>
                <a:spcPts val="0"/>
              </a:spcAft>
              <a:defRPr/>
            </a:pPr>
            <a:r>
              <a:rPr lang="zh-CN" altLang="zh-CN" kern="100" dirty="0">
                <a:latin typeface="Times New Roman" panose="02020603050405020304" pitchFamily="18" charset="0"/>
                <a:cs typeface="Times New Roman" panose="02020603050405020304" pitchFamily="18" charset="0"/>
              </a:rPr>
              <a:t>单选按钮，在【通过更改可变单元格】栏中输入</a:t>
            </a:r>
            <a:r>
              <a:rPr lang="en-US" altLang="zh-CN" kern="100" dirty="0">
                <a:latin typeface="Times New Roman" panose="02020603050405020304" pitchFamily="18" charset="0"/>
                <a:cs typeface="Times New Roman" panose="02020603050405020304" pitchFamily="18" charset="0"/>
              </a:rPr>
              <a:t>"$C$11"</a:t>
            </a:r>
            <a:r>
              <a:rPr lang="zh-CN" altLang="zh-CN" kern="100" dirty="0">
                <a:latin typeface="Times New Roman" panose="02020603050405020304" pitchFamily="18" charset="0"/>
                <a:cs typeface="Times New Roman" panose="02020603050405020304" pitchFamily="18" charset="0"/>
              </a:rPr>
              <a:t>，然后单击【添加】按钮，在系统弹出的【添加约束】对话框中添加约束条件</a:t>
            </a:r>
            <a:r>
              <a:rPr lang="en-US" altLang="zh-CN" kern="100" dirty="0">
                <a:latin typeface="Times New Roman" panose="02020603050405020304" pitchFamily="18" charset="0"/>
                <a:cs typeface="Times New Roman" panose="02020603050405020304" pitchFamily="18" charset="0"/>
              </a:rPr>
              <a:t>"$C$11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，单击【确定】按钮后，这个约束条件就被添加到了【规划求解参数】对话框的【遵守约束】列表框中，设置完成的【规划求解参数】对话框如图</a:t>
            </a:r>
            <a:r>
              <a:rPr lang="en-US" altLang="zh-CN" kern="100" dirty="0">
                <a:latin typeface="Times New Roman" panose="02020603050405020304" pitchFamily="18" charset="0"/>
                <a:cs typeface="Times New Roman" panose="02020603050405020304" pitchFamily="18" charset="0"/>
              </a:rPr>
              <a:t>5.3.1</a:t>
            </a:r>
            <a:r>
              <a:rPr lang="zh-CN" altLang="zh-CN" kern="100" dirty="0">
                <a:latin typeface="Times New Roman" panose="02020603050405020304" pitchFamily="18" charset="0"/>
                <a:cs typeface="Times New Roman" panose="02020603050405020304" pitchFamily="18" charset="0"/>
              </a:rPr>
              <a:t>所示，单击【求解】按钮以后，在系统弹出的【规划求解结果】对话框中，再单击【确定】按钮。</a:t>
            </a:r>
            <a:endParaRPr lang="zh-CN" altLang="zh-CN" kern="100" dirty="0">
              <a:latin typeface="Calibri" panose="020F0502020204030204" pitchFamily="34" charset="0"/>
              <a:cs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9725" y="554038"/>
            <a:ext cx="9144000" cy="4481512"/>
          </a:xfrm>
          <a:prstGeom prst="rect">
            <a:avLst/>
          </a:prstGeom>
        </p:spPr>
        <p:txBody>
          <a:bodyPr>
            <a:spAutoFit/>
          </a:bodyPr>
          <a:lstStyle/>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4</a:t>
            </a:r>
            <a:r>
              <a:rPr lang="zh-CN" altLang="zh-CN" sz="1600" kern="100" dirty="0">
                <a:latin typeface="Times New Roman" panose="02020603050405020304" pitchFamily="18" charset="0"/>
                <a:cs typeface="Times New Roman" panose="02020603050405020304" pitchFamily="18" charset="0"/>
              </a:rPr>
              <a:t>）在单元格</a:t>
            </a:r>
            <a:r>
              <a:rPr lang="en-US" altLang="zh-CN" sz="1600" kern="100" dirty="0">
                <a:latin typeface="Times New Roman" panose="02020603050405020304" pitchFamily="18" charset="0"/>
                <a:cs typeface="Times New Roman" panose="02020603050405020304" pitchFamily="18" charset="0"/>
              </a:rPr>
              <a:t>H9</a:t>
            </a:r>
            <a:r>
              <a:rPr lang="zh-CN" altLang="zh-CN" sz="1600" kern="100" dirty="0">
                <a:latin typeface="Times New Roman" panose="02020603050405020304" pitchFamily="18" charset="0"/>
                <a:cs typeface="Times New Roman" panose="02020603050405020304" pitchFamily="18" charset="0"/>
              </a:rPr>
              <a:t>中输入公式</a:t>
            </a:r>
            <a:r>
              <a:rPr lang="en-US" altLang="zh-CN" sz="1600" kern="100" dirty="0">
                <a:latin typeface="Times New Roman" panose="02020603050405020304" pitchFamily="18" charset="0"/>
                <a:cs typeface="Times New Roman" panose="02020603050405020304" pitchFamily="18" charset="0"/>
              </a:rPr>
              <a:t>“=SQRT(2*B2*E2/H2</a:t>
            </a: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t>
            </a:r>
            <a:r>
              <a:rPr lang="zh-CN" altLang="zh-CN" sz="1600" kern="100" dirty="0">
                <a:latin typeface="Times New Roman" panose="02020603050405020304" pitchFamily="18" charset="0"/>
                <a:cs typeface="Times New Roman" panose="02020603050405020304" pitchFamily="18" charset="0"/>
              </a:rPr>
              <a:t>参考教材经济订货批量公式。</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5</a:t>
            </a:r>
            <a:r>
              <a:rPr lang="zh-CN" altLang="zh-CN" sz="1600" kern="100" dirty="0">
                <a:latin typeface="Times New Roman" panose="02020603050405020304" pitchFamily="18" charset="0"/>
                <a:cs typeface="Times New Roman" panose="02020603050405020304" pitchFamily="18" charset="0"/>
              </a:rPr>
              <a:t>）在单元格</a:t>
            </a:r>
            <a:r>
              <a:rPr lang="en-US" altLang="zh-CN" sz="1600" kern="100" dirty="0">
                <a:latin typeface="Times New Roman" panose="02020603050405020304" pitchFamily="18" charset="0"/>
                <a:cs typeface="Times New Roman" panose="02020603050405020304" pitchFamily="18" charset="0"/>
              </a:rPr>
              <a:t>H10</a:t>
            </a:r>
            <a:r>
              <a:rPr lang="zh-CN" altLang="zh-CN" sz="1600" kern="100" dirty="0">
                <a:latin typeface="Times New Roman" panose="02020603050405020304" pitchFamily="18" charset="0"/>
                <a:cs typeface="Times New Roman" panose="02020603050405020304" pitchFamily="18" charset="0"/>
              </a:rPr>
              <a:t>中输入公式</a:t>
            </a:r>
            <a:r>
              <a:rPr lang="en-US" altLang="zh-CN" sz="1600" kern="100" dirty="0">
                <a:latin typeface="Times New Roman" panose="02020603050405020304" pitchFamily="18" charset="0"/>
                <a:cs typeface="Times New Roman" panose="02020603050405020304" pitchFamily="18" charset="0"/>
              </a:rPr>
              <a:t>“=B2/H9”</a:t>
            </a:r>
            <a:r>
              <a:rPr lang="zh-CN" altLang="zh-CN" sz="1600" kern="100" dirty="0">
                <a:latin typeface="Times New Roman" panose="02020603050405020304" pitchFamily="18" charset="0"/>
                <a:cs typeface="Times New Roman" panose="02020603050405020304" pitchFamily="18" charset="0"/>
              </a:rPr>
              <a:t>。</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6</a:t>
            </a:r>
            <a:r>
              <a:rPr lang="zh-CN" altLang="zh-CN" sz="1600" kern="100" dirty="0">
                <a:latin typeface="Times New Roman" panose="02020603050405020304" pitchFamily="18" charset="0"/>
                <a:cs typeface="Times New Roman" panose="02020603050405020304" pitchFamily="18" charset="0"/>
              </a:rPr>
              <a:t>）在单元格</a:t>
            </a:r>
            <a:r>
              <a:rPr lang="en-US" altLang="zh-CN" sz="1600" kern="100" dirty="0">
                <a:latin typeface="Times New Roman" panose="02020603050405020304" pitchFamily="18" charset="0"/>
                <a:cs typeface="Times New Roman" panose="02020603050405020304" pitchFamily="18" charset="0"/>
              </a:rPr>
              <a:t>H11</a:t>
            </a:r>
            <a:r>
              <a:rPr lang="zh-CN" altLang="zh-CN" sz="1600" kern="100" dirty="0">
                <a:latin typeface="Times New Roman" panose="02020603050405020304" pitchFamily="18" charset="0"/>
                <a:cs typeface="Times New Roman" panose="02020603050405020304" pitchFamily="18" charset="0"/>
              </a:rPr>
              <a:t>中输入公式</a:t>
            </a:r>
            <a:r>
              <a:rPr lang="en-US" altLang="zh-CN" sz="1600" kern="100" dirty="0">
                <a:latin typeface="Times New Roman" panose="02020603050405020304" pitchFamily="18" charset="0"/>
                <a:cs typeface="Times New Roman" panose="02020603050405020304" pitchFamily="18" charset="0"/>
              </a:rPr>
              <a:t>“=SQRT(2*B2*E2*H2</a:t>
            </a: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t>
            </a:r>
            <a:r>
              <a:rPr lang="zh-CN" altLang="zh-CN" sz="1600" kern="100" dirty="0">
                <a:latin typeface="Times New Roman" panose="02020603050405020304" pitchFamily="18" charset="0"/>
                <a:cs typeface="Times New Roman" panose="02020603050405020304" pitchFamily="18" charset="0"/>
              </a:rPr>
              <a:t>。</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7</a:t>
            </a:r>
            <a:r>
              <a:rPr lang="zh-CN" altLang="zh-CN" sz="1600" kern="100" dirty="0">
                <a:latin typeface="Times New Roman" panose="02020603050405020304" pitchFamily="18" charset="0"/>
                <a:cs typeface="Times New Roman" panose="02020603050405020304" pitchFamily="18" charset="0"/>
              </a:rPr>
              <a:t>）选取单元格区域</a:t>
            </a:r>
            <a:r>
              <a:rPr lang="en-US" altLang="zh-CN" sz="1600" kern="100" dirty="0">
                <a:latin typeface="Times New Roman" panose="02020603050405020304" pitchFamily="18" charset="0"/>
                <a:cs typeface="Times New Roman" panose="02020603050405020304" pitchFamily="18" charset="0"/>
              </a:rPr>
              <a:t>B13:H13</a:t>
            </a:r>
            <a:r>
              <a:rPr lang="zh-CN" altLang="zh-CN" sz="1600" kern="100" dirty="0">
                <a:latin typeface="Times New Roman" panose="02020603050405020304" pitchFamily="18" charset="0"/>
                <a:cs typeface="Times New Roman" panose="02020603050405020304" pitchFamily="18" charset="0"/>
              </a:rPr>
              <a:t>，输入数组公式</a:t>
            </a:r>
            <a:r>
              <a:rPr lang="en-US" altLang="zh-CN" sz="1600" kern="100" dirty="0">
                <a:latin typeface="Times New Roman" panose="02020603050405020304" pitchFamily="18" charset="0"/>
                <a:cs typeface="Times New Roman" panose="02020603050405020304" pitchFamily="18" charset="0"/>
              </a:rPr>
              <a:t>“=B4:H4”</a:t>
            </a:r>
            <a:r>
              <a:rPr lang="zh-CN" altLang="zh-CN" sz="1600" kern="100" dirty="0">
                <a:latin typeface="Times New Roman" panose="02020603050405020304" pitchFamily="18" charset="0"/>
                <a:cs typeface="Times New Roman" panose="02020603050405020304" pitchFamily="18" charset="0"/>
              </a:rPr>
              <a:t>。</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8</a:t>
            </a:r>
            <a:r>
              <a:rPr lang="zh-CN" altLang="zh-CN" sz="1600" kern="100" dirty="0">
                <a:latin typeface="Times New Roman" panose="02020603050405020304" pitchFamily="18" charset="0"/>
                <a:cs typeface="Times New Roman" panose="02020603050405020304" pitchFamily="18" charset="0"/>
              </a:rPr>
              <a:t>）选取单元格区域</a:t>
            </a:r>
            <a:r>
              <a:rPr lang="en-US" altLang="zh-CN" sz="1600" kern="100" dirty="0">
                <a:latin typeface="Times New Roman" panose="02020603050405020304" pitchFamily="18" charset="0"/>
                <a:cs typeface="Times New Roman" panose="02020603050405020304" pitchFamily="18" charset="0"/>
              </a:rPr>
              <a:t>B14:H14</a:t>
            </a:r>
            <a:r>
              <a:rPr lang="zh-CN" altLang="zh-CN" sz="1600" kern="100" dirty="0">
                <a:latin typeface="Times New Roman" panose="02020603050405020304" pitchFamily="18" charset="0"/>
                <a:cs typeface="Times New Roman" panose="02020603050405020304" pitchFamily="18" charset="0"/>
              </a:rPr>
              <a:t>，输入数组公式</a:t>
            </a:r>
            <a:r>
              <a:rPr lang="en-US" altLang="zh-CN" sz="1600" kern="100" dirty="0">
                <a:latin typeface="Times New Roman" panose="02020603050405020304" pitchFamily="18" charset="0"/>
                <a:cs typeface="Times New Roman" panose="02020603050405020304" pitchFamily="18" charset="0"/>
              </a:rPr>
              <a:t>“=B2/B13:H13*E2”</a:t>
            </a:r>
            <a:r>
              <a:rPr lang="zh-CN" altLang="zh-CN" sz="1600" kern="100" dirty="0">
                <a:latin typeface="Times New Roman" panose="02020603050405020304" pitchFamily="18" charset="0"/>
                <a:cs typeface="Times New Roman" panose="02020603050405020304" pitchFamily="18" charset="0"/>
              </a:rPr>
              <a:t>。</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9</a:t>
            </a:r>
            <a:r>
              <a:rPr lang="zh-CN" altLang="zh-CN" sz="1600" kern="100" dirty="0">
                <a:latin typeface="Times New Roman" panose="02020603050405020304" pitchFamily="18" charset="0"/>
                <a:cs typeface="Times New Roman" panose="02020603050405020304" pitchFamily="18" charset="0"/>
              </a:rPr>
              <a:t>）选取单元格区域</a:t>
            </a:r>
            <a:r>
              <a:rPr lang="en-US" altLang="zh-CN" sz="1600" kern="100" dirty="0">
                <a:latin typeface="Times New Roman" panose="02020603050405020304" pitchFamily="18" charset="0"/>
                <a:cs typeface="Times New Roman" panose="02020603050405020304" pitchFamily="18" charset="0"/>
              </a:rPr>
              <a:t>B15:H15</a:t>
            </a:r>
            <a:r>
              <a:rPr lang="zh-CN" altLang="zh-CN" sz="1600" kern="100" dirty="0">
                <a:latin typeface="Times New Roman" panose="02020603050405020304" pitchFamily="18" charset="0"/>
                <a:cs typeface="Times New Roman" panose="02020603050405020304" pitchFamily="18" charset="0"/>
              </a:rPr>
              <a:t>，输入数组公式</a:t>
            </a:r>
            <a:r>
              <a:rPr lang="en-US" altLang="zh-CN" sz="1600" kern="100" dirty="0">
                <a:latin typeface="Times New Roman" panose="02020603050405020304" pitchFamily="18" charset="0"/>
                <a:cs typeface="Times New Roman" panose="02020603050405020304" pitchFamily="18" charset="0"/>
              </a:rPr>
              <a:t>“=B13:H13/2*H2”</a:t>
            </a:r>
            <a:r>
              <a:rPr lang="zh-CN" altLang="zh-CN" sz="1600" kern="100" dirty="0">
                <a:latin typeface="Times New Roman" panose="02020603050405020304" pitchFamily="18" charset="0"/>
                <a:cs typeface="Times New Roman" panose="02020603050405020304" pitchFamily="18" charset="0"/>
              </a:rPr>
              <a:t>。</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10</a:t>
            </a:r>
            <a:r>
              <a:rPr lang="zh-CN" altLang="zh-CN" sz="1600" kern="100" dirty="0">
                <a:latin typeface="Times New Roman" panose="02020603050405020304" pitchFamily="18" charset="0"/>
                <a:cs typeface="Times New Roman" panose="02020603050405020304" pitchFamily="18" charset="0"/>
              </a:rPr>
              <a:t>）选取单元格区域</a:t>
            </a:r>
            <a:r>
              <a:rPr lang="en-US" altLang="zh-CN" sz="1600" kern="100" dirty="0">
                <a:latin typeface="Times New Roman" panose="02020603050405020304" pitchFamily="18" charset="0"/>
                <a:cs typeface="Times New Roman" panose="02020603050405020304" pitchFamily="18" charset="0"/>
              </a:rPr>
              <a:t>B16:H16</a:t>
            </a:r>
            <a:r>
              <a:rPr lang="zh-CN" altLang="zh-CN" sz="1600" kern="100" dirty="0">
                <a:latin typeface="Times New Roman" panose="02020603050405020304" pitchFamily="18" charset="0"/>
                <a:cs typeface="Times New Roman" panose="02020603050405020304" pitchFamily="18" charset="0"/>
              </a:rPr>
              <a:t>，输入数组公式</a:t>
            </a:r>
            <a:r>
              <a:rPr lang="en-US" altLang="zh-CN" sz="1600" kern="100" dirty="0">
                <a:latin typeface="Times New Roman" panose="02020603050405020304" pitchFamily="18" charset="0"/>
                <a:cs typeface="Times New Roman" panose="02020603050405020304" pitchFamily="18" charset="0"/>
              </a:rPr>
              <a:t>“=B14:H14+B15:H15”</a:t>
            </a:r>
            <a:r>
              <a:rPr lang="zh-CN" altLang="zh-CN" sz="1600" kern="100" dirty="0">
                <a:latin typeface="Times New Roman" panose="02020603050405020304" pitchFamily="18" charset="0"/>
                <a:cs typeface="Times New Roman" panose="02020603050405020304" pitchFamily="18" charset="0"/>
              </a:rPr>
              <a:t>。</a:t>
            </a:r>
            <a:endParaRPr lang="zh-CN" altLang="zh-CN" sz="1600" kern="100" dirty="0">
              <a:latin typeface="Calibri" panose="020F0502020204030204" pitchFamily="34" charset="0"/>
              <a:cs typeface="Times New Roman" panose="02020603050405020304" pitchFamily="18" charset="0"/>
            </a:endParaRPr>
          </a:p>
          <a:p>
            <a:pPr marL="571500" indent="266700" algn="just">
              <a:lnSpc>
                <a:spcPct val="150000"/>
              </a:lnSpc>
              <a:spcAft>
                <a:spcPts val="0"/>
              </a:spcAft>
              <a:defRPr/>
            </a:pPr>
            <a:r>
              <a:rPr lang="zh-CN" altLang="zh-CN" sz="1600" kern="100" dirty="0">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11</a:t>
            </a:r>
            <a:r>
              <a:rPr lang="zh-CN" altLang="zh-CN" sz="1600" kern="100" dirty="0">
                <a:latin typeface="Times New Roman" panose="02020603050405020304" pitchFamily="18" charset="0"/>
                <a:cs typeface="Times New Roman" panose="02020603050405020304" pitchFamily="18" charset="0"/>
              </a:rPr>
              <a:t>）选取单元格区域</a:t>
            </a:r>
            <a:r>
              <a:rPr lang="en-US" altLang="zh-CN" sz="1600" kern="100" dirty="0">
                <a:latin typeface="Times New Roman" panose="02020603050405020304" pitchFamily="18" charset="0"/>
                <a:cs typeface="Times New Roman" panose="02020603050405020304" pitchFamily="18" charset="0"/>
              </a:rPr>
              <a:t>A13:H16</a:t>
            </a:r>
            <a:r>
              <a:rPr lang="zh-CN" altLang="zh-CN" sz="1600" kern="100" dirty="0">
                <a:latin typeface="Times New Roman" panose="02020603050405020304" pitchFamily="18" charset="0"/>
                <a:cs typeface="Times New Roman" panose="02020603050405020304" pitchFamily="18" charset="0"/>
              </a:rPr>
              <a:t>，在【插入】选项卡【图表】功能组中单击【散点图】，然后在下拉列表中选择【带平滑线和数据标记的散点图】子图表类型，得到初步绘制的图表，再进一步编辑图表，包括将纵坐标轴标签的主要刻度单位设置为</a:t>
            </a:r>
            <a:r>
              <a:rPr lang="en-US" altLang="zh-CN" sz="1600" kern="100" dirty="0">
                <a:latin typeface="Times New Roman" panose="02020603050405020304" pitchFamily="18" charset="0"/>
                <a:cs typeface="Times New Roman" panose="02020603050405020304" pitchFamily="18" charset="0"/>
              </a:rPr>
              <a:t>5000</a:t>
            </a:r>
            <a:r>
              <a:rPr lang="zh-CN" altLang="zh-CN" sz="1600" kern="100" dirty="0">
                <a:latin typeface="Times New Roman" panose="02020603050405020304" pitchFamily="18" charset="0"/>
                <a:cs typeface="Times New Roman" panose="02020603050405020304" pitchFamily="18" charset="0"/>
              </a:rPr>
              <a:t>，将横坐标轴标签的最小值设置为</a:t>
            </a:r>
            <a:r>
              <a:rPr lang="en-US" altLang="zh-CN" sz="1600" kern="100" dirty="0">
                <a:latin typeface="Times New Roman" panose="02020603050405020304" pitchFamily="18" charset="0"/>
                <a:cs typeface="Times New Roman" panose="02020603050405020304" pitchFamily="18" charset="0"/>
              </a:rPr>
              <a:t>2500</a:t>
            </a:r>
            <a:r>
              <a:rPr lang="zh-CN" altLang="zh-CN" sz="1600" kern="100" dirty="0">
                <a:latin typeface="Times New Roman" panose="02020603050405020304" pitchFamily="18" charset="0"/>
                <a:cs typeface="Times New Roman" panose="02020603050405020304" pitchFamily="18" charset="0"/>
              </a:rPr>
              <a:t>、最大值设置为</a:t>
            </a:r>
            <a:r>
              <a:rPr lang="en-US" altLang="zh-CN" sz="1600" kern="100" dirty="0">
                <a:latin typeface="Times New Roman" panose="02020603050405020304" pitchFamily="18" charset="0"/>
                <a:cs typeface="Times New Roman" panose="02020603050405020304" pitchFamily="18" charset="0"/>
              </a:rPr>
              <a:t>4500</a:t>
            </a:r>
            <a:r>
              <a:rPr lang="zh-CN" altLang="zh-CN" sz="1600" kern="100" dirty="0">
                <a:latin typeface="Times New Roman" panose="02020603050405020304" pitchFamily="18" charset="0"/>
                <a:cs typeface="Times New Roman" panose="02020603050405020304" pitchFamily="18" charset="0"/>
              </a:rPr>
              <a:t>，删除网格线，添加图表标题，添加横纵坐标轴标签等，得到最终编辑完成的图表，如图</a:t>
            </a:r>
            <a:r>
              <a:rPr lang="en-US" altLang="zh-CN" sz="1600" kern="100" dirty="0">
                <a:latin typeface="Times New Roman" panose="02020603050405020304" pitchFamily="18" charset="0"/>
                <a:cs typeface="Times New Roman" panose="02020603050405020304" pitchFamily="18" charset="0"/>
              </a:rPr>
              <a:t>5.3.2</a:t>
            </a:r>
            <a:r>
              <a:rPr lang="zh-CN" altLang="zh-CN" sz="1600" kern="100" dirty="0">
                <a:latin typeface="Times New Roman" panose="02020603050405020304" pitchFamily="18" charset="0"/>
                <a:cs typeface="Times New Roman" panose="02020603050405020304" pitchFamily="18" charset="0"/>
              </a:rPr>
              <a:t>所示</a:t>
            </a:r>
            <a:endParaRPr lang="zh-CN" altLang="zh-CN" sz="1600" kern="100" dirty="0">
              <a:latin typeface="Calibri" panose="020F0502020204030204" pitchFamily="34" charset="0"/>
              <a:cs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图片 4"/>
          <p:cNvPicPr>
            <a:picLocks noChangeAspect="1" noChangeArrowheads="1"/>
          </p:cNvPicPr>
          <p:nvPr/>
        </p:nvPicPr>
        <p:blipFill>
          <a:blip r:embed="rId2" cstate="print"/>
          <a:srcRect/>
          <a:stretch>
            <a:fillRect/>
          </a:stretch>
        </p:blipFill>
        <p:spPr bwMode="auto">
          <a:xfrm>
            <a:off x="366713" y="912813"/>
            <a:ext cx="8007350" cy="4111625"/>
          </a:xfrm>
          <a:prstGeom prst="rect">
            <a:avLst/>
          </a:prstGeom>
          <a:noFill/>
          <a:ln w="9525">
            <a:noFill/>
            <a:miter lim="800000"/>
            <a:headEnd/>
            <a:tailEnd/>
          </a:ln>
        </p:spPr>
      </p:pic>
      <p:sp>
        <p:nvSpPr>
          <p:cNvPr id="73731" name="矩形 1"/>
          <p:cNvSpPr>
            <a:spLocks noChangeArrowheads="1"/>
          </p:cNvSpPr>
          <p:nvPr/>
        </p:nvSpPr>
        <p:spPr bwMode="auto">
          <a:xfrm>
            <a:off x="3030538" y="604838"/>
            <a:ext cx="1979612" cy="307975"/>
          </a:xfrm>
          <a:prstGeom prst="rect">
            <a:avLst/>
          </a:prstGeom>
          <a:noFill/>
          <a:ln w="9525">
            <a:noFill/>
            <a:miter lim="800000"/>
            <a:headEnd/>
            <a:tailEnd/>
          </a:ln>
        </p:spPr>
        <p:txBody>
          <a:bodyPr wrap="none">
            <a:spAutoFit/>
          </a:bodyPr>
          <a:lstStyle/>
          <a:p>
            <a:pPr algn="ctr"/>
            <a:r>
              <a:rPr lang="zh-CN" altLang="zh-CN" sz="1400">
                <a:latin typeface="Times New Roman" pitchFamily="18" charset="0"/>
              </a:rPr>
              <a:t>图</a:t>
            </a:r>
            <a:r>
              <a:rPr lang="en-US" altLang="zh-CN" sz="1400">
                <a:latin typeface="Times New Roman" pitchFamily="18" charset="0"/>
              </a:rPr>
              <a:t>5.3.1</a:t>
            </a:r>
            <a:r>
              <a:rPr lang="zh-CN" altLang="zh-CN" sz="1400">
                <a:latin typeface="Times New Roman" pitchFamily="18" charset="0"/>
              </a:rPr>
              <a:t>规划求解参数图</a:t>
            </a:r>
          </a:p>
        </p:txBody>
      </p:sp>
    </p:spTree>
  </p:cSld>
  <p:clrMapOvr>
    <a:masterClrMapping/>
  </p:clrMapOvr>
  <p:transition spd="slow" advClick="0" advTm="0">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图片 3"/>
          <p:cNvPicPr>
            <a:picLocks noChangeAspect="1" noChangeArrowheads="1"/>
          </p:cNvPicPr>
          <p:nvPr/>
        </p:nvPicPr>
        <p:blipFill>
          <a:blip r:embed="rId2" cstate="print"/>
          <a:srcRect/>
          <a:stretch>
            <a:fillRect/>
          </a:stretch>
        </p:blipFill>
        <p:spPr bwMode="auto">
          <a:xfrm>
            <a:off x="347663" y="1184275"/>
            <a:ext cx="8323262" cy="3819525"/>
          </a:xfrm>
          <a:prstGeom prst="rect">
            <a:avLst/>
          </a:prstGeom>
          <a:noFill/>
          <a:ln w="9525">
            <a:noFill/>
            <a:miter lim="800000"/>
            <a:headEnd/>
            <a:tailEnd/>
          </a:ln>
        </p:spPr>
      </p:pic>
      <p:sp>
        <p:nvSpPr>
          <p:cNvPr id="2" name="矩形 1"/>
          <p:cNvSpPr/>
          <p:nvPr/>
        </p:nvSpPr>
        <p:spPr>
          <a:xfrm>
            <a:off x="3032125" y="650875"/>
            <a:ext cx="2339975" cy="401638"/>
          </a:xfrm>
          <a:prstGeom prst="rect">
            <a:avLst/>
          </a:prstGeom>
        </p:spPr>
        <p:txBody>
          <a:bodyPr wrap="none">
            <a:spAutoFit/>
          </a:bodyPr>
          <a:lstStyle/>
          <a:p>
            <a:pPr algn="ctr">
              <a:lnSpc>
                <a:spcPts val="2800"/>
              </a:lnSpc>
              <a:spcAft>
                <a:spcPts val="0"/>
              </a:spcAft>
              <a:defRPr/>
            </a:pPr>
            <a:r>
              <a:rPr lang="zh-CN" altLang="zh-CN" sz="1400" kern="100" dirty="0">
                <a:latin typeface="Times New Roman" panose="02020603050405020304" pitchFamily="18" charset="0"/>
              </a:rPr>
              <a:t>图</a:t>
            </a:r>
            <a:r>
              <a:rPr lang="en-US" altLang="zh-CN" sz="1400" kern="100" dirty="0">
                <a:latin typeface="Times New Roman" panose="02020603050405020304" pitchFamily="18" charset="0"/>
              </a:rPr>
              <a:t>5.3.2</a:t>
            </a:r>
            <a:r>
              <a:rPr lang="zh-CN" altLang="zh-CN" sz="1400" kern="100" dirty="0">
                <a:latin typeface="Times New Roman" panose="02020603050405020304" pitchFamily="18" charset="0"/>
              </a:rPr>
              <a:t>最终编辑完成的图表</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3688" y="152400"/>
            <a:ext cx="1781175" cy="409575"/>
          </a:xfrm>
          <a:solidFill>
            <a:schemeClr val="accent3">
              <a:lumMod val="40000"/>
              <a:lumOff val="60000"/>
            </a:schemeClr>
          </a:solidFill>
        </p:spPr>
        <p:txBody>
          <a:bodyPr/>
          <a:lstStyle/>
          <a:p>
            <a:pPr eaLnBrk="1" hangingPunct="1">
              <a:defRPr/>
            </a:pPr>
            <a:r>
              <a:rPr lang="zh-CN" altLang="en-US" sz="2800" b="1" dirty="0" smtClean="0">
                <a:solidFill>
                  <a:srgbClr val="FF0000"/>
                </a:solidFill>
              </a:rPr>
              <a:t>项目引例</a:t>
            </a:r>
            <a:endParaRPr lang="zh-CN" altLang="en-US" sz="2800" b="1" dirty="0">
              <a:solidFill>
                <a:srgbClr val="FF0000"/>
              </a:solidFill>
            </a:endParaRPr>
          </a:p>
        </p:txBody>
      </p:sp>
      <p:sp>
        <p:nvSpPr>
          <p:cNvPr id="16387" name="TextBox 4"/>
          <p:cNvSpPr txBox="1">
            <a:spLocks noChangeArrowheads="1"/>
          </p:cNvSpPr>
          <p:nvPr/>
        </p:nvSpPr>
        <p:spPr bwMode="auto">
          <a:xfrm>
            <a:off x="468313" y="552450"/>
            <a:ext cx="8255000" cy="2630488"/>
          </a:xfrm>
          <a:prstGeom prst="rect">
            <a:avLst/>
          </a:prstGeom>
          <a:noFill/>
          <a:ln w="9525">
            <a:noFill/>
            <a:miter lim="800000"/>
            <a:headEnd/>
            <a:tailEnd/>
          </a:ln>
        </p:spPr>
        <p:txBody>
          <a:bodyPr>
            <a:spAutoFit/>
          </a:bodyPr>
          <a:lstStyle/>
          <a:p>
            <a:pPr>
              <a:lnSpc>
                <a:spcPct val="150000"/>
              </a:lnSpc>
            </a:pPr>
            <a:r>
              <a:rPr lang="en-US" altLang="zh-CN" sz="1600" b="1">
                <a:solidFill>
                  <a:srgbClr val="7030A0"/>
                </a:solidFill>
              </a:rPr>
              <a:t>2017</a:t>
            </a:r>
            <a:r>
              <a:rPr lang="zh-CN" altLang="zh-CN" sz="1600" b="1">
                <a:solidFill>
                  <a:srgbClr val="7030A0"/>
                </a:solidFill>
              </a:rPr>
              <a:t>年</a:t>
            </a:r>
            <a:r>
              <a:rPr lang="en-US" altLang="zh-CN" sz="1600" b="1">
                <a:solidFill>
                  <a:srgbClr val="7030A0"/>
                </a:solidFill>
              </a:rPr>
              <a:t>6</a:t>
            </a:r>
            <a:r>
              <a:rPr lang="zh-CN" altLang="zh-CN" sz="1600" b="1">
                <a:solidFill>
                  <a:srgbClr val="7030A0"/>
                </a:solidFill>
              </a:rPr>
              <a:t>月，皖淮现代装备制造股份有限公司召开管理层会议，目前公司发现营运资金的管理尚有很大程度的不足，主要是体现在现金管理、应收款管理和存货管理上。现金的持有比较随意，没有一个合适的持有量，公司目前的应收款量比较大，占用比较高的资金，收账的成本也较高，管理混乱。通过梳理，发现存货在采购过程中也耗费了大量的成本，有些成本完全可以避免的。因此本次会议内容主要是要求大家解决此类的问题，将公司的营运资金管理制度化，在保证正常经营的前提下，将成本降到最低。财务处负责人提出以下的粗略解决方案：</a:t>
            </a:r>
          </a:p>
        </p:txBody>
      </p:sp>
      <p:sp>
        <p:nvSpPr>
          <p:cNvPr id="3" name="矩形 2"/>
          <p:cNvSpPr>
            <a:spLocks noChangeArrowheads="1"/>
          </p:cNvSpPr>
          <p:nvPr/>
        </p:nvSpPr>
        <p:spPr bwMode="auto">
          <a:xfrm>
            <a:off x="468313" y="3284538"/>
            <a:ext cx="8161337"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dirty="0" smtClean="0">
                <a:solidFill>
                  <a:schemeClr val="accent6">
                    <a:lumMod val="50000"/>
                  </a:schemeClr>
                </a:solidFill>
              </a:rPr>
              <a:t>1.</a:t>
            </a:r>
            <a:r>
              <a:rPr lang="zh-CN" altLang="zh-CN" dirty="0" smtClean="0">
                <a:solidFill>
                  <a:schemeClr val="accent6">
                    <a:lumMod val="50000"/>
                  </a:schemeClr>
                </a:solidFill>
              </a:rPr>
              <a:t>将营运资金的相关管理建立</a:t>
            </a:r>
            <a:r>
              <a:rPr lang="en-US" altLang="zh-CN" dirty="0" smtClean="0">
                <a:solidFill>
                  <a:schemeClr val="accent6">
                    <a:lumMod val="50000"/>
                  </a:schemeClr>
                </a:solidFill>
              </a:rPr>
              <a:t>ECXEL</a:t>
            </a:r>
            <a:r>
              <a:rPr lang="zh-CN" altLang="zh-CN" dirty="0" smtClean="0">
                <a:solidFill>
                  <a:schemeClr val="accent6">
                    <a:lumMod val="50000"/>
                  </a:schemeClr>
                </a:solidFill>
              </a:rPr>
              <a:t>模型，通过模型可以计算出公司现金的最佳持有量，将成本降到最低。</a:t>
            </a:r>
          </a:p>
          <a:p>
            <a:pPr>
              <a:defRPr/>
            </a:pPr>
            <a:r>
              <a:rPr lang="en-US" altLang="zh-CN" dirty="0" smtClean="0">
                <a:solidFill>
                  <a:schemeClr val="accent6">
                    <a:lumMod val="50000"/>
                  </a:schemeClr>
                </a:solidFill>
              </a:rPr>
              <a:t>2.</a:t>
            </a:r>
            <a:r>
              <a:rPr lang="zh-CN" altLang="zh-CN" dirty="0" smtClean="0">
                <a:solidFill>
                  <a:schemeClr val="accent6">
                    <a:lumMod val="50000"/>
                  </a:schemeClr>
                </a:solidFill>
              </a:rPr>
              <a:t>对应收款采用合适的信用标准和收账政策并建立模型，解决成本偏高的问题。</a:t>
            </a:r>
          </a:p>
          <a:p>
            <a:pPr>
              <a:defRPr/>
            </a:pPr>
            <a:r>
              <a:rPr lang="en-US" altLang="zh-CN" dirty="0" smtClean="0">
                <a:solidFill>
                  <a:schemeClr val="accent6">
                    <a:lumMod val="50000"/>
                  </a:schemeClr>
                </a:solidFill>
              </a:rPr>
              <a:t>3.</a:t>
            </a:r>
            <a:r>
              <a:rPr lang="zh-CN" altLang="zh-CN" dirty="0" smtClean="0">
                <a:solidFill>
                  <a:schemeClr val="accent6">
                    <a:lumMod val="50000"/>
                  </a:schemeClr>
                </a:solidFill>
              </a:rPr>
              <a:t>通过模型计算出我们公司在采购存货的时候最佳的采购量大概多少，将全年的采购成本降到最低。</a:t>
            </a:r>
          </a:p>
          <a:p>
            <a:pPr>
              <a:defRPr/>
            </a:pPr>
            <a:r>
              <a:rPr lang="en-US" altLang="zh-CN" b="1" dirty="0" smtClean="0"/>
              <a:t> </a:t>
            </a:r>
            <a:endParaRPr lang="zh-CN" altLang="zh-CN" dirty="0" smtClean="0"/>
          </a:p>
        </p:txBody>
      </p:sp>
      <p:pic>
        <p:nvPicPr>
          <p:cNvPr id="4" name="图片 3"/>
          <p:cNvPicPr>
            <a:picLocks noChangeAspect="1"/>
          </p:cNvPicPr>
          <p:nvPr/>
        </p:nvPicPr>
        <p:blipFill>
          <a:blip r:embed="rId2" cstate="print">
            <a:clrChange>
              <a:clrFrom>
                <a:srgbClr val="FDFDFD"/>
              </a:clrFrom>
              <a:clrTo>
                <a:srgbClr val="FDFDFD">
                  <a:alpha val="0"/>
                </a:srgbClr>
              </a:clrTo>
            </a:clrChange>
          </a:blip>
          <a:srcRect t="23038" r="68562" b="27068"/>
          <a:stretch>
            <a:fillRect/>
          </a:stretch>
        </p:blipFill>
        <p:spPr bwMode="auto">
          <a:xfrm>
            <a:off x="-146050" y="3036888"/>
            <a:ext cx="749300" cy="892175"/>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randombar(horizontal)">
                                      <p:cBhvr>
                                        <p:cTn id="7" dur="5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45"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0"/>
                                        <p:tgtEl>
                                          <p:spTgt spid="4"/>
                                        </p:tgtEl>
                                      </p:cBhvr>
                                    </p:animEffect>
                                    <p:anim calcmode="lin" valueType="num">
                                      <p:cBhvr>
                                        <p:cTn id="16" dur="5000" fill="hold"/>
                                        <p:tgtEl>
                                          <p:spTgt spid="4"/>
                                        </p:tgtEl>
                                        <p:attrNameLst>
                                          <p:attrName>ppt_w</p:attrName>
                                        </p:attrNameLst>
                                      </p:cBhvr>
                                      <p:tavLst>
                                        <p:tav tm="0" fmla="#ppt_w*sin(2.5*pi*$)">
                                          <p:val>
                                            <p:fltVal val="0"/>
                                          </p:val>
                                        </p:tav>
                                        <p:tav tm="100000">
                                          <p:val>
                                            <p:fltVal val="1"/>
                                          </p:val>
                                        </p:tav>
                                      </p:tavLst>
                                    </p:anim>
                                    <p:anim calcmode="lin" valueType="num">
                                      <p:cBhvr>
                                        <p:cTn id="17"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25" y="619125"/>
            <a:ext cx="8794750" cy="3970338"/>
          </a:xfrm>
          <a:prstGeom prst="rect">
            <a:avLst/>
          </a:prstGeom>
        </p:spPr>
        <p:txBody>
          <a:bodyPr>
            <a:spAutoFit/>
          </a:bodyPr>
          <a:lstStyle/>
          <a:p>
            <a:pPr>
              <a:spcAft>
                <a:spcPts val="0"/>
              </a:spcAft>
              <a:defRPr/>
            </a:pPr>
            <a:r>
              <a:rPr lang="zh-CN" altLang="zh-CN" b="1" kern="100" dirty="0">
                <a:solidFill>
                  <a:srgbClr val="FF0000"/>
                </a:solidFill>
                <a:latin typeface="Times New Roman" panose="02020603050405020304" pitchFamily="18" charset="0"/>
              </a:rPr>
              <a:t>【业务拓展】</a:t>
            </a:r>
            <a:r>
              <a:rPr lang="zh-CN" altLang="zh-CN" kern="100" dirty="0">
                <a:latin typeface="Times New Roman" panose="02020603050405020304" pitchFamily="18" charset="0"/>
              </a:rPr>
              <a:t>根据材料全年需求量（</a:t>
            </a:r>
            <a:r>
              <a:rPr lang="en-US" altLang="zh-CN" kern="100" dirty="0">
                <a:latin typeface="Times New Roman" panose="02020603050405020304" pitchFamily="18" charset="0"/>
              </a:rPr>
              <a:t>Y</a:t>
            </a:r>
            <a:r>
              <a:rPr lang="zh-CN" altLang="zh-CN" kern="100" dirty="0">
                <a:latin typeface="Times New Roman" panose="02020603050405020304" pitchFamily="18" charset="0"/>
              </a:rPr>
              <a:t>）和订货成本（</a:t>
            </a:r>
            <a:r>
              <a:rPr lang="en-US" altLang="zh-CN" kern="100" dirty="0">
                <a:latin typeface="Times New Roman" panose="02020603050405020304" pitchFamily="18" charset="0"/>
              </a:rPr>
              <a:t>X</a:t>
            </a:r>
            <a:r>
              <a:rPr lang="zh-CN" altLang="zh-CN" kern="100" dirty="0">
                <a:latin typeface="Times New Roman" panose="02020603050405020304" pitchFamily="18" charset="0"/>
              </a:rPr>
              <a:t>），绘制最佳采购批量（</a:t>
            </a:r>
            <a:r>
              <a:rPr lang="en-US" altLang="zh-CN" kern="100" dirty="0">
                <a:latin typeface="Times New Roman" panose="02020603050405020304" pitchFamily="18" charset="0"/>
              </a:rPr>
              <a:t>Z</a:t>
            </a:r>
            <a:r>
              <a:rPr lang="zh-CN" altLang="zh-CN" kern="100" dirty="0">
                <a:latin typeface="Times New Roman" panose="02020603050405020304" pitchFamily="18" charset="0"/>
              </a:rPr>
              <a:t>）的模拟图表</a:t>
            </a:r>
            <a:endParaRPr lang="zh-CN" altLang="zh-CN" sz="2400" dirty="0">
              <a:latin typeface="Times New Roman" panose="02020603050405020304" pitchFamily="18" charset="0"/>
            </a:endParaRPr>
          </a:p>
          <a:p>
            <a:pPr>
              <a:spcAft>
                <a:spcPts val="0"/>
              </a:spcAft>
              <a:defRPr/>
            </a:pPr>
            <a:r>
              <a:rPr lang="zh-CN" altLang="zh-CN" kern="100" dirty="0">
                <a:latin typeface="Times New Roman" panose="02020603050405020304" pitchFamily="18" charset="0"/>
              </a:rPr>
              <a:t>一、模拟运算表操作流程：</a:t>
            </a:r>
            <a:endParaRPr lang="zh-CN" altLang="zh-CN" sz="2400" dirty="0">
              <a:latin typeface="Times New Roman" panose="02020603050405020304" pitchFamily="18" charset="0"/>
            </a:endParaRPr>
          </a:p>
          <a:p>
            <a:pPr>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a:t>
            </a:r>
            <a:r>
              <a:rPr lang="zh-CN" altLang="zh-CN" dirty="0">
                <a:latin typeface="Times New Roman" panose="02020603050405020304" pitchFamily="18" charset="0"/>
              </a:rPr>
              <a:t>在</a:t>
            </a:r>
            <a:r>
              <a:rPr lang="en-US" altLang="zh-CN" dirty="0">
                <a:latin typeface="Times New Roman" panose="02020603050405020304" pitchFamily="18" charset="0"/>
              </a:rPr>
              <a:t>B19</a:t>
            </a:r>
            <a:r>
              <a:rPr lang="zh-CN" altLang="zh-CN" dirty="0">
                <a:latin typeface="Times New Roman" panose="02020603050405020304" pitchFamily="18" charset="0"/>
              </a:rPr>
              <a:t>单元格输入公式“</a:t>
            </a:r>
            <a:r>
              <a:rPr lang="en-US" altLang="zh-CN" kern="100" dirty="0">
                <a:latin typeface="Times New Roman" panose="02020603050405020304" pitchFamily="18" charset="0"/>
              </a:rPr>
              <a:t>=SQRT(2*B2*E2/H2)</a:t>
            </a:r>
            <a:r>
              <a:rPr lang="zh-CN" altLang="zh-CN" dirty="0">
                <a:latin typeface="Times New Roman" panose="02020603050405020304" pitchFamily="18" charset="0"/>
              </a:rPr>
              <a:t>”，得到最佳订购批量“</a:t>
            </a:r>
            <a:r>
              <a:rPr lang="en-US" altLang="zh-CN" dirty="0">
                <a:latin typeface="Times New Roman" panose="02020603050405020304" pitchFamily="18" charset="0"/>
              </a:rPr>
              <a:t>3600</a:t>
            </a:r>
            <a:r>
              <a:rPr lang="zh-CN" altLang="zh-CN" dirty="0">
                <a:latin typeface="Times New Roman" panose="02020603050405020304" pitchFamily="18" charset="0"/>
              </a:rPr>
              <a:t>”</a:t>
            </a:r>
            <a:endParaRPr lang="zh-CN" altLang="zh-CN" sz="2400" dirty="0">
              <a:latin typeface="Times New Roman" panose="02020603050405020304" pitchFamily="18" charset="0"/>
            </a:endParaRPr>
          </a:p>
          <a:p>
            <a:pPr>
              <a:spcAft>
                <a:spcPts val="0"/>
              </a:spcAft>
              <a:defRPr/>
            </a:pPr>
            <a:r>
              <a:rPr lang="zh-CN" altLang="zh-CN" dirty="0">
                <a:latin typeface="Times New Roman" panose="02020603050405020304" pitchFamily="18" charset="0"/>
              </a:rPr>
              <a:t>（</a:t>
            </a:r>
            <a:r>
              <a:rPr lang="en-US" altLang="zh-CN" dirty="0">
                <a:latin typeface="Times New Roman" panose="02020603050405020304" pitchFamily="18" charset="0"/>
              </a:rPr>
              <a:t>2</a:t>
            </a:r>
            <a:r>
              <a:rPr lang="zh-CN" altLang="zh-CN" dirty="0">
                <a:latin typeface="Times New Roman" panose="02020603050405020304" pitchFamily="18" charset="0"/>
              </a:rPr>
              <a:t>）在</a:t>
            </a:r>
            <a:r>
              <a:rPr lang="en-US" altLang="zh-CN" dirty="0">
                <a:latin typeface="Times New Roman" panose="02020603050405020304" pitchFamily="18" charset="0"/>
              </a:rPr>
              <a:t>C19</a:t>
            </a:r>
            <a:r>
              <a:rPr lang="zh-CN" altLang="zh-CN" dirty="0">
                <a:latin typeface="Times New Roman" panose="02020603050405020304" pitchFamily="18" charset="0"/>
              </a:rPr>
              <a:t>：</a:t>
            </a:r>
            <a:r>
              <a:rPr lang="en-US" altLang="zh-CN" dirty="0">
                <a:latin typeface="Times New Roman" panose="02020603050405020304" pitchFamily="18" charset="0"/>
              </a:rPr>
              <a:t>H19</a:t>
            </a:r>
            <a:r>
              <a:rPr lang="zh-CN" altLang="zh-CN" dirty="0">
                <a:latin typeface="Times New Roman" panose="02020603050405020304" pitchFamily="18" charset="0"/>
              </a:rPr>
              <a:t>单元格，分别输入“甲材料全年需求量”数据：“</a:t>
            </a:r>
            <a:r>
              <a:rPr lang="en-US" altLang="zh-CN" dirty="0">
                <a:latin typeface="Times New Roman" panose="02020603050405020304" pitchFamily="18" charset="0"/>
              </a:rPr>
              <a:t>30000,32000,34000,36000,38000,40000</a:t>
            </a:r>
            <a:r>
              <a:rPr lang="zh-CN" altLang="zh-CN" dirty="0">
                <a:latin typeface="Times New Roman" panose="02020603050405020304" pitchFamily="18" charset="0"/>
              </a:rPr>
              <a:t>”</a:t>
            </a:r>
            <a:r>
              <a:rPr lang="en-US" altLang="zh-CN" dirty="0">
                <a:latin typeface="Times New Roman" panose="02020603050405020304" pitchFamily="18" charset="0"/>
              </a:rPr>
              <a:t>,</a:t>
            </a:r>
            <a:r>
              <a:rPr lang="zh-CN" altLang="zh-CN" dirty="0">
                <a:latin typeface="Times New Roman" panose="02020603050405020304" pitchFamily="18" charset="0"/>
              </a:rPr>
              <a:t>作为计算最佳订购批量的</a:t>
            </a:r>
            <a:r>
              <a:rPr lang="en-US" altLang="zh-CN" dirty="0">
                <a:latin typeface="Times New Roman" panose="02020603050405020304" pitchFamily="18" charset="0"/>
              </a:rPr>
              <a:t>6</a:t>
            </a:r>
            <a:r>
              <a:rPr lang="zh-CN" altLang="zh-CN" dirty="0">
                <a:latin typeface="Times New Roman" panose="02020603050405020304" pitchFamily="18" charset="0"/>
              </a:rPr>
              <a:t>个数据系列方案；</a:t>
            </a:r>
            <a:endParaRPr lang="zh-CN" altLang="zh-CN" sz="2400" dirty="0">
              <a:latin typeface="Times New Roman" panose="02020603050405020304" pitchFamily="18" charset="0"/>
            </a:endParaRPr>
          </a:p>
          <a:p>
            <a:pPr>
              <a:spcAft>
                <a:spcPts val="0"/>
              </a:spcAft>
              <a:defRPr/>
            </a:pPr>
            <a:r>
              <a:rPr lang="zh-CN" altLang="zh-CN" dirty="0">
                <a:latin typeface="Times New Roman" panose="02020603050405020304" pitchFamily="18" charset="0"/>
              </a:rPr>
              <a:t>（</a:t>
            </a:r>
            <a:r>
              <a:rPr lang="en-US" altLang="zh-CN" dirty="0">
                <a:latin typeface="Times New Roman" panose="02020603050405020304" pitchFamily="18" charset="0"/>
              </a:rPr>
              <a:t>3</a:t>
            </a:r>
            <a:r>
              <a:rPr lang="zh-CN" altLang="zh-CN" dirty="0">
                <a:latin typeface="Times New Roman" panose="02020603050405020304" pitchFamily="18" charset="0"/>
              </a:rPr>
              <a:t>）</a:t>
            </a:r>
            <a:r>
              <a:rPr lang="en-US" altLang="zh-CN" dirty="0">
                <a:latin typeface="Times New Roman" panose="02020603050405020304" pitchFamily="18" charset="0"/>
              </a:rPr>
              <a:t>B20</a:t>
            </a:r>
            <a:r>
              <a:rPr lang="zh-CN" altLang="zh-CN" dirty="0">
                <a:latin typeface="Times New Roman" panose="02020603050405020304" pitchFamily="18" charset="0"/>
              </a:rPr>
              <a:t>：</a:t>
            </a:r>
            <a:r>
              <a:rPr lang="en-US" altLang="zh-CN" dirty="0">
                <a:latin typeface="Times New Roman" panose="02020603050405020304" pitchFamily="18" charset="0"/>
              </a:rPr>
              <a:t>B25</a:t>
            </a:r>
            <a:r>
              <a:rPr lang="zh-CN" altLang="zh-CN" dirty="0">
                <a:latin typeface="Times New Roman" panose="02020603050405020304" pitchFamily="18" charset="0"/>
              </a:rPr>
              <a:t>单元格，分别输入“订货成本”的数据：“</a:t>
            </a:r>
            <a:r>
              <a:rPr lang="en-US" altLang="zh-CN" dirty="0">
                <a:latin typeface="Times New Roman" panose="02020603050405020304" pitchFamily="18" charset="0"/>
              </a:rPr>
              <a:t>600,700,800,900,1000,1100</a:t>
            </a:r>
            <a:r>
              <a:rPr lang="zh-CN" altLang="zh-CN" dirty="0">
                <a:latin typeface="Times New Roman" panose="02020603050405020304" pitchFamily="18" charset="0"/>
              </a:rPr>
              <a:t>”</a:t>
            </a:r>
            <a:endParaRPr lang="zh-CN" altLang="zh-CN" sz="2400" dirty="0">
              <a:latin typeface="Times New Roman" panose="02020603050405020304" pitchFamily="18" charset="0"/>
            </a:endParaRPr>
          </a:p>
          <a:p>
            <a:pPr>
              <a:spcAft>
                <a:spcPts val="0"/>
              </a:spcAft>
              <a:defRPr/>
            </a:pPr>
            <a:r>
              <a:rPr lang="zh-CN" altLang="zh-CN" dirty="0">
                <a:latin typeface="Times New Roman" panose="02020603050405020304" pitchFamily="18" charset="0"/>
              </a:rPr>
              <a:t>（</a:t>
            </a:r>
            <a:r>
              <a:rPr lang="en-US" altLang="zh-CN" dirty="0">
                <a:latin typeface="Times New Roman" panose="02020603050405020304" pitchFamily="18" charset="0"/>
              </a:rPr>
              <a:t>4</a:t>
            </a:r>
            <a:r>
              <a:rPr lang="zh-CN" altLang="zh-CN" dirty="0">
                <a:latin typeface="Times New Roman" panose="02020603050405020304" pitchFamily="18" charset="0"/>
              </a:rPr>
              <a:t>）选择</a:t>
            </a:r>
            <a:r>
              <a:rPr lang="en-US" altLang="zh-CN" dirty="0">
                <a:latin typeface="Times New Roman" panose="02020603050405020304" pitchFamily="18" charset="0"/>
              </a:rPr>
              <a:t>B19</a:t>
            </a:r>
            <a:r>
              <a:rPr lang="zh-CN" altLang="zh-CN" dirty="0">
                <a:latin typeface="Times New Roman" panose="02020603050405020304" pitchFamily="18" charset="0"/>
              </a:rPr>
              <a:t>：</a:t>
            </a:r>
            <a:r>
              <a:rPr lang="en-US" altLang="zh-CN" dirty="0">
                <a:latin typeface="Times New Roman" panose="02020603050405020304" pitchFamily="18" charset="0"/>
              </a:rPr>
              <a:t>H25</a:t>
            </a:r>
            <a:r>
              <a:rPr lang="zh-CN" altLang="zh-CN" dirty="0">
                <a:latin typeface="Times New Roman" panose="02020603050405020304" pitchFamily="18" charset="0"/>
              </a:rPr>
              <a:t>单元格，点击菜单“数据”</a:t>
            </a:r>
            <a:r>
              <a:rPr lang="en-US" altLang="zh-CN" dirty="0">
                <a:latin typeface="Times New Roman" panose="02020603050405020304" pitchFamily="18" charset="0"/>
              </a:rPr>
              <a:t>/</a:t>
            </a:r>
            <a:r>
              <a:rPr lang="zh-CN" altLang="zh-CN" dirty="0">
                <a:latin typeface="Times New Roman" panose="02020603050405020304" pitchFamily="18" charset="0"/>
              </a:rPr>
              <a:t>“假设分析”</a:t>
            </a:r>
            <a:r>
              <a:rPr lang="en-US" altLang="zh-CN" dirty="0">
                <a:latin typeface="Times New Roman" panose="02020603050405020304" pitchFamily="18" charset="0"/>
              </a:rPr>
              <a:t>/</a:t>
            </a:r>
            <a:r>
              <a:rPr lang="zh-CN" altLang="zh-CN" dirty="0">
                <a:latin typeface="Times New Roman" panose="02020603050405020304" pitchFamily="18" charset="0"/>
              </a:rPr>
              <a:t>“数据表”，系统弹出“数据表”对话框，分别输入引用行单元格</a:t>
            </a:r>
            <a:r>
              <a:rPr lang="en-US" altLang="zh-CN" dirty="0">
                <a:latin typeface="Times New Roman" panose="02020603050405020304" pitchFamily="18" charset="0"/>
              </a:rPr>
              <a:t>=B2</a:t>
            </a:r>
            <a:r>
              <a:rPr lang="zh-CN" altLang="zh-CN" dirty="0">
                <a:latin typeface="Times New Roman" panose="02020603050405020304" pitchFamily="18" charset="0"/>
              </a:rPr>
              <a:t>，以及引用列单元格</a:t>
            </a:r>
            <a:r>
              <a:rPr lang="en-US" altLang="zh-CN" dirty="0">
                <a:latin typeface="Times New Roman" panose="02020603050405020304" pitchFamily="18" charset="0"/>
              </a:rPr>
              <a:t>=E2,</a:t>
            </a:r>
            <a:r>
              <a:rPr lang="zh-CN" altLang="zh-CN" dirty="0">
                <a:latin typeface="Times New Roman" panose="02020603050405020304" pitchFamily="18" charset="0"/>
              </a:rPr>
              <a:t>完成模拟数据的制作。</a:t>
            </a:r>
            <a:endParaRPr lang="zh-CN" altLang="zh-CN" sz="2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图片 4"/>
          <p:cNvPicPr>
            <a:picLocks noChangeAspect="1" noChangeArrowheads="1"/>
          </p:cNvPicPr>
          <p:nvPr/>
        </p:nvPicPr>
        <p:blipFill>
          <a:blip r:embed="rId2" cstate="print"/>
          <a:srcRect/>
          <a:stretch>
            <a:fillRect/>
          </a:stretch>
        </p:blipFill>
        <p:spPr bwMode="auto">
          <a:xfrm>
            <a:off x="587375" y="1319213"/>
            <a:ext cx="7693025" cy="2533650"/>
          </a:xfrm>
          <a:prstGeom prst="rect">
            <a:avLst/>
          </a:prstGeom>
          <a:noFill/>
          <a:ln w="9525">
            <a:noFill/>
            <a:miter lim="800000"/>
            <a:headEnd/>
            <a:tailEnd/>
          </a:ln>
        </p:spPr>
      </p:pic>
      <p:sp>
        <p:nvSpPr>
          <p:cNvPr id="6" name="矩形 5"/>
          <p:cNvSpPr/>
          <p:nvPr/>
        </p:nvSpPr>
        <p:spPr>
          <a:xfrm>
            <a:off x="1760538" y="747713"/>
            <a:ext cx="3589337" cy="307975"/>
          </a:xfrm>
          <a:prstGeom prst="rect">
            <a:avLst/>
          </a:prstGeom>
        </p:spPr>
        <p:txBody>
          <a:bodyPr wrap="none">
            <a:spAutoFit/>
          </a:bodyPr>
          <a:lstStyle/>
          <a:p>
            <a:pPr marL="571500" indent="666750" algn="ctr">
              <a:spcAft>
                <a:spcPts val="0"/>
              </a:spcAft>
              <a:defRPr/>
            </a:pPr>
            <a:r>
              <a:rPr lang="zh-CN" altLang="zh-CN" sz="1400" kern="100" dirty="0">
                <a:latin typeface="Times New Roman" panose="02020603050405020304" pitchFamily="18" charset="0"/>
              </a:rPr>
              <a:t>表</a:t>
            </a:r>
            <a:r>
              <a:rPr lang="en-US" altLang="zh-CN" sz="1400" kern="100" dirty="0">
                <a:latin typeface="Times New Roman" panose="02020603050405020304" pitchFamily="18" charset="0"/>
              </a:rPr>
              <a:t>5.3.2</a:t>
            </a:r>
            <a:r>
              <a:rPr lang="zh-CN" altLang="zh-CN" sz="1400" kern="100" dirty="0">
                <a:latin typeface="Times New Roman" panose="02020603050405020304" pitchFamily="18" charset="0"/>
              </a:rPr>
              <a:t>模拟运算表计算模型</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788" y="436563"/>
            <a:ext cx="8921750" cy="1754187"/>
          </a:xfrm>
          <a:prstGeom prst="rect">
            <a:avLst/>
          </a:prstGeom>
        </p:spPr>
        <p:txBody>
          <a:bodyPr>
            <a:spAutoFit/>
          </a:bodyPr>
          <a:lstStyle/>
          <a:p>
            <a:pPr>
              <a:spcAft>
                <a:spcPts val="0"/>
              </a:spcAft>
              <a:defRPr/>
            </a:pPr>
            <a:r>
              <a:rPr lang="zh-CN" altLang="zh-CN" kern="100" dirty="0">
                <a:latin typeface="Times New Roman" panose="02020603050405020304" pitchFamily="18" charset="0"/>
              </a:rPr>
              <a:t>二、模拟运算图的操作流程</a:t>
            </a:r>
            <a:endParaRPr lang="zh-CN" altLang="zh-CN" sz="2400" dirty="0">
              <a:latin typeface="Times New Roman" panose="02020603050405020304" pitchFamily="18" charset="0"/>
            </a:endParaRPr>
          </a:p>
          <a:p>
            <a:pPr>
              <a:spcAft>
                <a:spcPts val="0"/>
              </a:spcAft>
              <a:defRPr/>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a:t>
            </a:r>
            <a:r>
              <a:rPr lang="zh-CN" altLang="zh-CN" dirty="0">
                <a:latin typeface="Times New Roman" panose="02020603050405020304" pitchFamily="18" charset="0"/>
              </a:rPr>
              <a:t>选择</a:t>
            </a:r>
            <a:r>
              <a:rPr lang="en-US" altLang="zh-CN" dirty="0">
                <a:latin typeface="Times New Roman" panose="02020603050405020304" pitchFamily="18" charset="0"/>
              </a:rPr>
              <a:t>B19</a:t>
            </a:r>
            <a:r>
              <a:rPr lang="zh-CN" altLang="zh-CN" dirty="0">
                <a:latin typeface="Times New Roman" panose="02020603050405020304" pitchFamily="18" charset="0"/>
              </a:rPr>
              <a:t>：</a:t>
            </a:r>
            <a:r>
              <a:rPr lang="en-US" altLang="zh-CN" dirty="0">
                <a:latin typeface="Times New Roman" panose="02020603050405020304" pitchFamily="18" charset="0"/>
              </a:rPr>
              <a:t>H25</a:t>
            </a:r>
            <a:r>
              <a:rPr lang="zh-CN" altLang="zh-CN" dirty="0">
                <a:latin typeface="Times New Roman" panose="02020603050405020304" pitchFamily="18" charset="0"/>
              </a:rPr>
              <a:t>单元格，点击菜单“插入”</a:t>
            </a:r>
            <a:r>
              <a:rPr lang="en-US" altLang="zh-CN" dirty="0">
                <a:latin typeface="Times New Roman" panose="02020603050405020304" pitchFamily="18" charset="0"/>
              </a:rPr>
              <a:t>/</a:t>
            </a:r>
            <a:r>
              <a:rPr lang="zh-CN" altLang="zh-CN" dirty="0">
                <a:latin typeface="Times New Roman" panose="02020603050405020304" pitchFamily="18" charset="0"/>
              </a:rPr>
              <a:t>“其他图表”</a:t>
            </a:r>
            <a:r>
              <a:rPr lang="en-US" altLang="zh-CN" dirty="0">
                <a:latin typeface="Times New Roman" panose="02020603050405020304" pitchFamily="18" charset="0"/>
              </a:rPr>
              <a:t>/</a:t>
            </a:r>
            <a:r>
              <a:rPr lang="zh-CN" altLang="zh-CN" dirty="0">
                <a:latin typeface="Times New Roman" panose="02020603050405020304" pitchFamily="18" charset="0"/>
              </a:rPr>
              <a:t>“曲面图”，选择“三维曲面图”，系统自动生成初步的模拟运算图（三维曲面图），见图</a:t>
            </a:r>
            <a:r>
              <a:rPr lang="en-US" altLang="zh-CN" dirty="0">
                <a:latin typeface="Times New Roman" panose="02020603050405020304" pitchFamily="18" charset="0"/>
              </a:rPr>
              <a:t>5.3.3</a:t>
            </a:r>
            <a:endParaRPr lang="zh-CN" altLang="zh-CN" sz="2400" dirty="0">
              <a:latin typeface="Times New Roman" panose="02020603050405020304" pitchFamily="18" charset="0"/>
            </a:endParaRPr>
          </a:p>
          <a:p>
            <a:pPr>
              <a:spcAft>
                <a:spcPts val="0"/>
              </a:spcAft>
              <a:defRPr/>
            </a:pPr>
            <a:r>
              <a:rPr lang="zh-CN" altLang="zh-CN" dirty="0">
                <a:latin typeface="Times New Roman" panose="02020603050405020304" pitchFamily="18" charset="0"/>
              </a:rPr>
              <a:t>（</a:t>
            </a:r>
            <a:r>
              <a:rPr lang="en-US" altLang="zh-CN" dirty="0">
                <a:latin typeface="Times New Roman" panose="02020603050405020304" pitchFamily="18" charset="0"/>
              </a:rPr>
              <a:t>2</a:t>
            </a:r>
            <a:r>
              <a:rPr lang="zh-CN" altLang="zh-CN" dirty="0">
                <a:latin typeface="Times New Roman" panose="02020603050405020304" pitchFamily="18" charset="0"/>
              </a:rPr>
              <a:t>）将鼠标点向绘图区，单击鼠标右键，系统弹出“选择数据”</a:t>
            </a:r>
            <a:r>
              <a:rPr lang="en-US" altLang="zh-CN" dirty="0">
                <a:latin typeface="Times New Roman" panose="02020603050405020304" pitchFamily="18" charset="0"/>
              </a:rPr>
              <a:t>/</a:t>
            </a:r>
            <a:r>
              <a:rPr lang="zh-CN" altLang="zh-CN" dirty="0">
                <a:latin typeface="Times New Roman" panose="02020603050405020304" pitchFamily="18" charset="0"/>
              </a:rPr>
              <a:t>“选择数据源”，见图</a:t>
            </a:r>
            <a:r>
              <a:rPr lang="en-US" altLang="zh-CN" dirty="0">
                <a:latin typeface="Times New Roman" panose="02020603050405020304" pitchFamily="18" charset="0"/>
              </a:rPr>
              <a:t>5.3.4</a:t>
            </a:r>
            <a:endParaRPr lang="zh-CN" altLang="zh-CN" sz="2400" dirty="0">
              <a:latin typeface="Times New Roman" panose="02020603050405020304" pitchFamily="18" charset="0"/>
            </a:endParaRPr>
          </a:p>
        </p:txBody>
      </p:sp>
      <p:pic>
        <p:nvPicPr>
          <p:cNvPr id="77827" name="图片 4"/>
          <p:cNvPicPr>
            <a:picLocks noChangeAspect="1" noChangeArrowheads="1"/>
          </p:cNvPicPr>
          <p:nvPr/>
        </p:nvPicPr>
        <p:blipFill>
          <a:blip r:embed="rId2" cstate="print"/>
          <a:srcRect/>
          <a:stretch>
            <a:fillRect/>
          </a:stretch>
        </p:blipFill>
        <p:spPr bwMode="auto">
          <a:xfrm>
            <a:off x="247650" y="2644775"/>
            <a:ext cx="4046538" cy="2379663"/>
          </a:xfrm>
          <a:prstGeom prst="rect">
            <a:avLst/>
          </a:prstGeom>
          <a:noFill/>
          <a:ln w="9525">
            <a:noFill/>
            <a:miter lim="800000"/>
            <a:headEnd/>
            <a:tailEnd/>
          </a:ln>
        </p:spPr>
      </p:pic>
      <p:pic>
        <p:nvPicPr>
          <p:cNvPr id="77828" name="图片 5"/>
          <p:cNvPicPr>
            <a:picLocks noChangeAspect="1" noChangeArrowheads="1"/>
          </p:cNvPicPr>
          <p:nvPr/>
        </p:nvPicPr>
        <p:blipFill>
          <a:blip r:embed="rId3" cstate="print"/>
          <a:srcRect/>
          <a:stretch>
            <a:fillRect/>
          </a:stretch>
        </p:blipFill>
        <p:spPr bwMode="auto">
          <a:xfrm>
            <a:off x="4522788" y="2644775"/>
            <a:ext cx="4138612" cy="2379663"/>
          </a:xfrm>
          <a:prstGeom prst="rect">
            <a:avLst/>
          </a:prstGeom>
          <a:noFill/>
          <a:ln w="9525">
            <a:noFill/>
            <a:miter lim="800000"/>
            <a:headEnd/>
            <a:tailEnd/>
          </a:ln>
        </p:spPr>
      </p:pic>
      <p:sp>
        <p:nvSpPr>
          <p:cNvPr id="7" name="矩形 6"/>
          <p:cNvSpPr/>
          <p:nvPr/>
        </p:nvSpPr>
        <p:spPr>
          <a:xfrm>
            <a:off x="1230313" y="2190750"/>
            <a:ext cx="1979612" cy="307975"/>
          </a:xfrm>
          <a:prstGeom prst="rect">
            <a:avLst/>
          </a:prstGeom>
        </p:spPr>
        <p:txBody>
          <a:bodyPr wrap="none">
            <a:spAutoFit/>
          </a:bodyPr>
          <a:lstStyle/>
          <a:p>
            <a:pPr>
              <a:defRPr/>
            </a:pPr>
            <a:r>
              <a:rPr lang="zh-CN" altLang="zh-CN" sz="1400" kern="100" dirty="0">
                <a:latin typeface="Times New Roman" panose="02020603050405020304" pitchFamily="18" charset="0"/>
                <a:cs typeface="Times New Roman" panose="02020603050405020304" pitchFamily="18" charset="0"/>
              </a:rPr>
              <a:t>图</a:t>
            </a:r>
            <a:r>
              <a:rPr lang="en-US" altLang="zh-CN" sz="1400" kern="100" dirty="0">
                <a:latin typeface="Times New Roman" panose="02020603050405020304" pitchFamily="18" charset="0"/>
              </a:rPr>
              <a:t>5.3.3</a:t>
            </a:r>
            <a:r>
              <a:rPr lang="zh-CN" altLang="zh-CN" sz="1400" kern="100" dirty="0">
                <a:latin typeface="Times New Roman" panose="02020603050405020304" pitchFamily="18" charset="0"/>
                <a:cs typeface="Times New Roman" panose="02020603050405020304" pitchFamily="18" charset="0"/>
              </a:rPr>
              <a:t>初步模拟运算图</a:t>
            </a:r>
            <a:endParaRPr lang="zh-CN" altLang="en-US" sz="1400" dirty="0"/>
          </a:p>
        </p:txBody>
      </p:sp>
      <p:sp>
        <p:nvSpPr>
          <p:cNvPr id="8" name="矩形 7"/>
          <p:cNvSpPr/>
          <p:nvPr/>
        </p:nvSpPr>
        <p:spPr>
          <a:xfrm>
            <a:off x="6037263" y="2190750"/>
            <a:ext cx="1262062" cy="307975"/>
          </a:xfrm>
          <a:prstGeom prst="rect">
            <a:avLst/>
          </a:prstGeom>
        </p:spPr>
        <p:txBody>
          <a:bodyPr wrap="none">
            <a:spAutoFit/>
          </a:bodyPr>
          <a:lstStyle/>
          <a:p>
            <a:pPr>
              <a:defRPr/>
            </a:pPr>
            <a:r>
              <a:rPr lang="zh-CN" altLang="zh-CN" sz="1400" kern="100" dirty="0">
                <a:latin typeface="Times New Roman" panose="02020603050405020304" pitchFamily="18" charset="0"/>
                <a:cs typeface="Times New Roman" panose="02020603050405020304" pitchFamily="18" charset="0"/>
              </a:rPr>
              <a:t>图</a:t>
            </a:r>
            <a:r>
              <a:rPr lang="en-US" altLang="zh-CN" sz="1400" kern="100" dirty="0">
                <a:latin typeface="Times New Roman" panose="02020603050405020304" pitchFamily="18" charset="0"/>
              </a:rPr>
              <a:t>5.3.4</a:t>
            </a:r>
            <a:r>
              <a:rPr lang="zh-CN" altLang="zh-CN" sz="1400" kern="100" dirty="0">
                <a:latin typeface="Times New Roman" panose="02020603050405020304" pitchFamily="18" charset="0"/>
                <a:cs typeface="Times New Roman" panose="02020603050405020304" pitchFamily="18" charset="0"/>
              </a:rPr>
              <a:t>数据源</a:t>
            </a:r>
            <a:endParaRPr lang="zh-CN" altLang="en-US" sz="1400" dirty="0"/>
          </a:p>
        </p:txBody>
      </p:sp>
    </p:spTree>
  </p:cSld>
  <p:clrMapOvr>
    <a:masterClrMapping/>
  </p:clrMapOvr>
  <p:transition spd="slow" advClick="0" advTm="0">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矩形 3"/>
          <p:cNvSpPr>
            <a:spLocks noChangeArrowheads="1"/>
          </p:cNvSpPr>
          <p:nvPr/>
        </p:nvSpPr>
        <p:spPr bwMode="auto">
          <a:xfrm>
            <a:off x="0" y="503238"/>
            <a:ext cx="9072563" cy="1939925"/>
          </a:xfrm>
          <a:prstGeom prst="rect">
            <a:avLst/>
          </a:prstGeom>
          <a:noFill/>
          <a:ln w="9525">
            <a:noFill/>
            <a:miter lim="800000"/>
            <a:headEnd/>
            <a:tailEnd/>
          </a:ln>
        </p:spPr>
        <p:txBody>
          <a:bodyPr>
            <a:spAutoFit/>
          </a:bodyPr>
          <a:lstStyle/>
          <a:p>
            <a:r>
              <a:rPr lang="zh-CN" altLang="zh-CN">
                <a:latin typeface="Times New Roman" pitchFamily="18" charset="0"/>
              </a:rPr>
              <a:t>（</a:t>
            </a:r>
            <a:r>
              <a:rPr lang="en-US" altLang="zh-CN">
                <a:latin typeface="Times New Roman" pitchFamily="18" charset="0"/>
              </a:rPr>
              <a:t>3</a:t>
            </a:r>
            <a:r>
              <a:rPr lang="zh-CN" altLang="zh-CN">
                <a:latin typeface="Times New Roman" pitchFamily="18" charset="0"/>
              </a:rPr>
              <a:t>）将甲材料需求量作为</a:t>
            </a:r>
            <a:r>
              <a:rPr lang="en-US" altLang="zh-CN">
                <a:latin typeface="Times New Roman" pitchFamily="18" charset="0"/>
              </a:rPr>
              <a:t>6</a:t>
            </a:r>
            <a:r>
              <a:rPr lang="zh-CN" altLang="zh-CN">
                <a:latin typeface="Times New Roman" pitchFamily="18" charset="0"/>
              </a:rPr>
              <a:t>个不同的方案值，即不同的“系列值”，单击左方框内“编辑”按钮，分别输入系列名称（数值）</a:t>
            </a:r>
            <a:r>
              <a:rPr lang="en-US" altLang="zh-CN">
                <a:latin typeface="Times New Roman" pitchFamily="18" charset="0"/>
              </a:rPr>
              <a:t>=C19</a:t>
            </a:r>
            <a:r>
              <a:rPr lang="zh-CN" altLang="zh-CN">
                <a:latin typeface="Times New Roman" pitchFamily="18" charset="0"/>
              </a:rPr>
              <a:t>（轴），然后选择系列值</a:t>
            </a:r>
            <a:r>
              <a:rPr lang="en-US" altLang="zh-CN">
                <a:latin typeface="Times New Roman" pitchFamily="18" charset="0"/>
              </a:rPr>
              <a:t>=C20</a:t>
            </a:r>
            <a:r>
              <a:rPr lang="zh-CN" altLang="zh-CN">
                <a:latin typeface="Times New Roman" pitchFamily="18" charset="0"/>
              </a:rPr>
              <a:t>：</a:t>
            </a:r>
            <a:r>
              <a:rPr lang="en-US" altLang="zh-CN">
                <a:latin typeface="Times New Roman" pitchFamily="18" charset="0"/>
              </a:rPr>
              <a:t>C25</a:t>
            </a:r>
            <a:r>
              <a:rPr lang="zh-CN" altLang="zh-CN">
                <a:latin typeface="Times New Roman" pitchFamily="18" charset="0"/>
              </a:rPr>
              <a:t>，见下图</a:t>
            </a:r>
            <a:r>
              <a:rPr lang="en-US" altLang="zh-CN">
                <a:latin typeface="Times New Roman" pitchFamily="18" charset="0"/>
              </a:rPr>
              <a:t>5.3.5</a:t>
            </a:r>
            <a:endParaRPr lang="zh-CN" altLang="zh-CN" sz="2400">
              <a:latin typeface="Times New Roman" pitchFamily="18" charset="0"/>
            </a:endParaRPr>
          </a:p>
          <a:p>
            <a:r>
              <a:rPr lang="zh-CN" altLang="zh-CN">
                <a:latin typeface="Times New Roman" pitchFamily="18" charset="0"/>
              </a:rPr>
              <a:t>（</a:t>
            </a:r>
            <a:r>
              <a:rPr lang="en-US" altLang="zh-CN">
                <a:latin typeface="Times New Roman" pitchFamily="18" charset="0"/>
              </a:rPr>
              <a:t>4</a:t>
            </a:r>
            <a:r>
              <a:rPr lang="zh-CN" altLang="zh-CN">
                <a:latin typeface="Times New Roman" pitchFamily="18" charset="0"/>
              </a:rPr>
              <a:t>）将鼠标移至右方“水平（分类）轴标签”，点击“编辑”按钮，选择订货成本数据</a:t>
            </a:r>
            <a:r>
              <a:rPr lang="en-US" altLang="zh-CN">
                <a:latin typeface="Times New Roman" pitchFamily="18" charset="0"/>
              </a:rPr>
              <a:t>B20</a:t>
            </a:r>
            <a:r>
              <a:rPr lang="zh-CN" altLang="zh-CN">
                <a:latin typeface="Times New Roman" pitchFamily="18" charset="0"/>
              </a:rPr>
              <a:t>：</a:t>
            </a:r>
            <a:r>
              <a:rPr lang="en-US" altLang="zh-CN">
                <a:latin typeface="Times New Roman" pitchFamily="18" charset="0"/>
              </a:rPr>
              <a:t>B25</a:t>
            </a:r>
            <a:r>
              <a:rPr lang="zh-CN" altLang="zh-CN">
                <a:latin typeface="Times New Roman" pitchFamily="18" charset="0"/>
              </a:rPr>
              <a:t>作为图表的“</a:t>
            </a:r>
            <a:r>
              <a:rPr lang="en-US" altLang="zh-CN">
                <a:latin typeface="Times New Roman" pitchFamily="18" charset="0"/>
              </a:rPr>
              <a:t>X</a:t>
            </a:r>
            <a:r>
              <a:rPr lang="zh-CN" altLang="zh-CN">
                <a:latin typeface="Times New Roman" pitchFamily="18" charset="0"/>
              </a:rPr>
              <a:t>轴”。按照同样方法，依次完成其他</a:t>
            </a:r>
            <a:r>
              <a:rPr lang="en-US" altLang="zh-CN">
                <a:latin typeface="Times New Roman" pitchFamily="18" charset="0"/>
              </a:rPr>
              <a:t>5</a:t>
            </a:r>
            <a:r>
              <a:rPr lang="zh-CN" altLang="zh-CN">
                <a:latin typeface="Times New Roman" pitchFamily="18" charset="0"/>
              </a:rPr>
              <a:t>个系列数据的“编辑”，见下图</a:t>
            </a:r>
            <a:r>
              <a:rPr lang="en-US" altLang="zh-CN">
                <a:latin typeface="Times New Roman" pitchFamily="18" charset="0"/>
              </a:rPr>
              <a:t>5.3.6</a:t>
            </a:r>
            <a:endParaRPr lang="zh-CN" altLang="zh-CN" sz="2400">
              <a:latin typeface="Times New Roman" pitchFamily="18" charset="0"/>
            </a:endParaRPr>
          </a:p>
        </p:txBody>
      </p:sp>
      <p:pic>
        <p:nvPicPr>
          <p:cNvPr id="78851" name="图片 5"/>
          <p:cNvPicPr>
            <a:picLocks noChangeAspect="1" noChangeArrowheads="1"/>
          </p:cNvPicPr>
          <p:nvPr/>
        </p:nvPicPr>
        <p:blipFill>
          <a:blip r:embed="rId2" cstate="print"/>
          <a:srcRect/>
          <a:stretch>
            <a:fillRect/>
          </a:stretch>
        </p:blipFill>
        <p:spPr bwMode="auto">
          <a:xfrm>
            <a:off x="255588" y="2803525"/>
            <a:ext cx="3997325" cy="2251075"/>
          </a:xfrm>
          <a:prstGeom prst="rect">
            <a:avLst/>
          </a:prstGeom>
          <a:noFill/>
          <a:ln w="9525">
            <a:noFill/>
            <a:miter lim="800000"/>
            <a:headEnd/>
            <a:tailEnd/>
          </a:ln>
        </p:spPr>
      </p:pic>
      <p:pic>
        <p:nvPicPr>
          <p:cNvPr id="78852" name="图片 6"/>
          <p:cNvPicPr>
            <a:picLocks noChangeAspect="1" noChangeArrowheads="1"/>
          </p:cNvPicPr>
          <p:nvPr/>
        </p:nvPicPr>
        <p:blipFill>
          <a:blip r:embed="rId3" cstate="print"/>
          <a:srcRect/>
          <a:stretch>
            <a:fillRect/>
          </a:stretch>
        </p:blipFill>
        <p:spPr bwMode="auto">
          <a:xfrm>
            <a:off x="4745038" y="2803525"/>
            <a:ext cx="3813175" cy="2251075"/>
          </a:xfrm>
          <a:prstGeom prst="rect">
            <a:avLst/>
          </a:prstGeom>
          <a:noFill/>
          <a:ln w="9525">
            <a:noFill/>
            <a:miter lim="800000"/>
            <a:headEnd/>
            <a:tailEnd/>
          </a:ln>
        </p:spPr>
      </p:pic>
      <p:sp>
        <p:nvSpPr>
          <p:cNvPr id="78853" name="矩形 7"/>
          <p:cNvSpPr>
            <a:spLocks noChangeArrowheads="1"/>
          </p:cNvSpPr>
          <p:nvPr/>
        </p:nvSpPr>
        <p:spPr bwMode="auto">
          <a:xfrm>
            <a:off x="1106488" y="2435225"/>
            <a:ext cx="1800225" cy="307975"/>
          </a:xfrm>
          <a:prstGeom prst="rect">
            <a:avLst/>
          </a:prstGeom>
          <a:noFill/>
          <a:ln w="9525">
            <a:noFill/>
            <a:miter lim="800000"/>
            <a:headEnd/>
            <a:tailEnd/>
          </a:ln>
        </p:spPr>
        <p:txBody>
          <a:bodyPr wrap="none">
            <a:spAutoFit/>
          </a:bodyPr>
          <a:lstStyle/>
          <a:p>
            <a:r>
              <a:rPr lang="zh-CN" altLang="zh-CN" sz="1400">
                <a:latin typeface="Times New Roman" pitchFamily="18" charset="0"/>
                <a:cs typeface="Times New Roman" pitchFamily="18" charset="0"/>
              </a:rPr>
              <a:t>图</a:t>
            </a:r>
            <a:r>
              <a:rPr lang="en-US" altLang="zh-CN" sz="1400">
                <a:latin typeface="Times New Roman" pitchFamily="18" charset="0"/>
              </a:rPr>
              <a:t>5.3.5</a:t>
            </a:r>
            <a:r>
              <a:rPr lang="zh-CN" altLang="zh-CN" sz="1400">
                <a:latin typeface="Times New Roman" pitchFamily="18" charset="0"/>
                <a:cs typeface="Times New Roman" pitchFamily="18" charset="0"/>
              </a:rPr>
              <a:t>初步数据源图</a:t>
            </a:r>
            <a:endParaRPr lang="zh-CN" altLang="en-US" sz="1400"/>
          </a:p>
        </p:txBody>
      </p:sp>
      <p:sp>
        <p:nvSpPr>
          <p:cNvPr id="78854" name="矩形 8"/>
          <p:cNvSpPr>
            <a:spLocks noChangeArrowheads="1"/>
          </p:cNvSpPr>
          <p:nvPr/>
        </p:nvSpPr>
        <p:spPr bwMode="auto">
          <a:xfrm>
            <a:off x="5930900" y="2435225"/>
            <a:ext cx="1441450" cy="307975"/>
          </a:xfrm>
          <a:prstGeom prst="rect">
            <a:avLst/>
          </a:prstGeom>
          <a:noFill/>
          <a:ln w="9525">
            <a:noFill/>
            <a:miter lim="800000"/>
            <a:headEnd/>
            <a:tailEnd/>
          </a:ln>
        </p:spPr>
        <p:txBody>
          <a:bodyPr wrap="none">
            <a:spAutoFit/>
          </a:bodyPr>
          <a:lstStyle/>
          <a:p>
            <a:r>
              <a:rPr lang="en-US" altLang="zh-CN" sz="1400">
                <a:latin typeface="Times New Roman" pitchFamily="18" charset="0"/>
              </a:rPr>
              <a:t>5.3.6</a:t>
            </a:r>
            <a:r>
              <a:rPr lang="zh-CN" altLang="zh-CN" sz="1400">
                <a:latin typeface="Times New Roman" pitchFamily="18" charset="0"/>
                <a:cs typeface="Times New Roman" pitchFamily="18" charset="0"/>
              </a:rPr>
              <a:t>完成数据源</a:t>
            </a:r>
            <a:endParaRPr lang="zh-CN" altLang="en-US" sz="1400"/>
          </a:p>
        </p:txBody>
      </p:sp>
    </p:spTree>
  </p:cSld>
  <p:clrMapOvr>
    <a:masterClrMapping/>
  </p:clrMapOvr>
  <p:transition spd="slow" advClick="0" advTm="0">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5"/>
          <p:cNvSpPr>
            <a:spLocks noChangeArrowheads="1"/>
          </p:cNvSpPr>
          <p:nvPr/>
        </p:nvSpPr>
        <p:spPr bwMode="auto">
          <a:xfrm>
            <a:off x="0" y="503238"/>
            <a:ext cx="8959850" cy="830262"/>
          </a:xfrm>
          <a:prstGeom prst="rect">
            <a:avLst/>
          </a:prstGeom>
          <a:noFill/>
          <a:ln w="9525">
            <a:noFill/>
            <a:miter lim="800000"/>
            <a:headEnd/>
            <a:tailEnd/>
          </a:ln>
        </p:spPr>
        <p:txBody>
          <a:bodyPr>
            <a:spAutoFit/>
          </a:bodyPr>
          <a:lstStyle/>
          <a:p>
            <a:r>
              <a:rPr lang="zh-CN" altLang="zh-CN">
                <a:latin typeface="Times New Roman" pitchFamily="18" charset="0"/>
              </a:rPr>
              <a:t>（</a:t>
            </a:r>
            <a:r>
              <a:rPr lang="en-US" altLang="zh-CN">
                <a:latin typeface="Times New Roman" pitchFamily="18" charset="0"/>
              </a:rPr>
              <a:t>5</a:t>
            </a:r>
            <a:r>
              <a:rPr lang="zh-CN" altLang="zh-CN">
                <a:latin typeface="Times New Roman" pitchFamily="18" charset="0"/>
              </a:rPr>
              <a:t>）输入最佳订购量</a:t>
            </a:r>
            <a:r>
              <a:rPr lang="en-US" altLang="zh-CN">
                <a:latin typeface="Times New Roman" pitchFamily="18" charset="0"/>
              </a:rPr>
              <a:t>Z</a:t>
            </a:r>
            <a:r>
              <a:rPr lang="zh-CN" altLang="zh-CN">
                <a:latin typeface="Times New Roman" pitchFamily="18" charset="0"/>
              </a:rPr>
              <a:t>轴的最小值“</a:t>
            </a:r>
            <a:r>
              <a:rPr lang="en-US" altLang="zh-CN">
                <a:latin typeface="Times New Roman" pitchFamily="18" charset="0"/>
              </a:rPr>
              <a:t>2000</a:t>
            </a:r>
            <a:r>
              <a:rPr lang="zh-CN" altLang="zh-CN">
                <a:latin typeface="Times New Roman" pitchFamily="18" charset="0"/>
              </a:rPr>
              <a:t>”以及</a:t>
            </a:r>
            <a:r>
              <a:rPr lang="en-US" altLang="zh-CN">
                <a:latin typeface="Times New Roman" pitchFamily="18" charset="0"/>
              </a:rPr>
              <a:t>3</a:t>
            </a:r>
            <a:r>
              <a:rPr lang="zh-CN" altLang="zh-CN">
                <a:latin typeface="Times New Roman" pitchFamily="18" charset="0"/>
              </a:rPr>
              <a:t>个坐标轴的字体、字号</a:t>
            </a:r>
            <a:endParaRPr lang="zh-CN" altLang="zh-CN" sz="2400">
              <a:latin typeface="Times New Roman" pitchFamily="18" charset="0"/>
            </a:endParaRPr>
          </a:p>
          <a:p>
            <a:r>
              <a:rPr lang="zh-CN" altLang="zh-CN">
                <a:latin typeface="Times New Roman" pitchFamily="18" charset="0"/>
              </a:rPr>
              <a:t>（</a:t>
            </a:r>
            <a:r>
              <a:rPr lang="en-US" altLang="zh-CN">
                <a:latin typeface="Times New Roman" pitchFamily="18" charset="0"/>
              </a:rPr>
              <a:t>6</a:t>
            </a:r>
            <a:r>
              <a:rPr lang="zh-CN" altLang="zh-CN">
                <a:latin typeface="Times New Roman" pitchFamily="18" charset="0"/>
              </a:rPr>
              <a:t>）插入</a:t>
            </a:r>
            <a:r>
              <a:rPr lang="en-US" altLang="zh-CN">
                <a:latin typeface="Times New Roman" pitchFamily="18" charset="0"/>
              </a:rPr>
              <a:t>4</a:t>
            </a:r>
            <a:r>
              <a:rPr lang="zh-CN" altLang="zh-CN">
                <a:latin typeface="Times New Roman" pitchFamily="18" charset="0"/>
              </a:rPr>
              <a:t>个文本框，完成图表标题以及坐标轴</a:t>
            </a:r>
            <a:r>
              <a:rPr lang="en-US" altLang="zh-CN">
                <a:latin typeface="Times New Roman" pitchFamily="18" charset="0"/>
              </a:rPr>
              <a:t>X</a:t>
            </a:r>
            <a:r>
              <a:rPr lang="zh-CN" altLang="zh-CN">
                <a:latin typeface="Times New Roman" pitchFamily="18" charset="0"/>
              </a:rPr>
              <a:t>、</a:t>
            </a:r>
            <a:r>
              <a:rPr lang="en-US" altLang="zh-CN">
                <a:latin typeface="Times New Roman" pitchFamily="18" charset="0"/>
              </a:rPr>
              <a:t>Y</a:t>
            </a:r>
            <a:r>
              <a:rPr lang="zh-CN" altLang="zh-CN">
                <a:latin typeface="Times New Roman" pitchFamily="18" charset="0"/>
              </a:rPr>
              <a:t>、</a:t>
            </a:r>
            <a:r>
              <a:rPr lang="en-US" altLang="zh-CN">
                <a:latin typeface="Times New Roman" pitchFamily="18" charset="0"/>
              </a:rPr>
              <a:t>Z</a:t>
            </a:r>
            <a:r>
              <a:rPr lang="zh-CN" altLang="zh-CN">
                <a:latin typeface="Times New Roman" pitchFamily="18" charset="0"/>
              </a:rPr>
              <a:t>的文本引用，完成最终图</a:t>
            </a:r>
            <a:r>
              <a:rPr lang="en-US" altLang="zh-CN">
                <a:latin typeface="Times New Roman" pitchFamily="18" charset="0"/>
              </a:rPr>
              <a:t>5.3.7</a:t>
            </a:r>
            <a:endParaRPr lang="zh-CN" altLang="zh-CN" sz="2400">
              <a:latin typeface="Times New Roman" pitchFamily="18" charset="0"/>
            </a:endParaRPr>
          </a:p>
        </p:txBody>
      </p:sp>
      <p:pic>
        <p:nvPicPr>
          <p:cNvPr id="79875" name="图片 6"/>
          <p:cNvPicPr>
            <a:picLocks noChangeAspect="1" noChangeArrowheads="1"/>
          </p:cNvPicPr>
          <p:nvPr/>
        </p:nvPicPr>
        <p:blipFill>
          <a:blip r:embed="rId2" cstate="print"/>
          <a:srcRect/>
          <a:stretch>
            <a:fillRect/>
          </a:stretch>
        </p:blipFill>
        <p:spPr bwMode="auto">
          <a:xfrm>
            <a:off x="184150" y="1720850"/>
            <a:ext cx="3740150" cy="2651125"/>
          </a:xfrm>
          <a:prstGeom prst="rect">
            <a:avLst/>
          </a:prstGeom>
          <a:noFill/>
          <a:ln w="9525">
            <a:noFill/>
            <a:miter lim="800000"/>
            <a:headEnd/>
            <a:tailEnd/>
          </a:ln>
        </p:spPr>
      </p:pic>
      <p:sp>
        <p:nvSpPr>
          <p:cNvPr id="79876" name="矩形 7"/>
          <p:cNvSpPr>
            <a:spLocks noChangeArrowheads="1"/>
          </p:cNvSpPr>
          <p:nvPr/>
        </p:nvSpPr>
        <p:spPr bwMode="auto">
          <a:xfrm>
            <a:off x="3924300" y="1527175"/>
            <a:ext cx="5035550" cy="1292225"/>
          </a:xfrm>
          <a:prstGeom prst="rect">
            <a:avLst/>
          </a:prstGeom>
          <a:noFill/>
          <a:ln w="9525">
            <a:noFill/>
            <a:miter lim="800000"/>
            <a:headEnd/>
            <a:tailEnd/>
          </a:ln>
        </p:spPr>
        <p:txBody>
          <a:bodyPr>
            <a:spAutoFit/>
          </a:bodyPr>
          <a:lstStyle/>
          <a:p>
            <a:pPr indent="333375"/>
            <a:r>
              <a:rPr lang="zh-CN" altLang="zh-CN">
                <a:latin typeface="Times New Roman" pitchFamily="18" charset="0"/>
              </a:rPr>
              <a:t>通过订购成本和材料需求量量数据的变化，观察图表最佳订购量的数据数据区域布局，直观有效。依据这个三个曲面图，可以制作数据模板用来分析三维数据的变化关系。</a:t>
            </a:r>
            <a:endParaRPr lang="zh-CN" altLang="zh-CN" sz="2400">
              <a:latin typeface="Times New Roman" pitchFamily="18" charset="0"/>
            </a:endParaRPr>
          </a:p>
        </p:txBody>
      </p:sp>
      <p:sp>
        <p:nvSpPr>
          <p:cNvPr id="79877" name="矩形 8"/>
          <p:cNvSpPr>
            <a:spLocks noChangeArrowheads="1"/>
          </p:cNvSpPr>
          <p:nvPr/>
        </p:nvSpPr>
        <p:spPr bwMode="auto">
          <a:xfrm>
            <a:off x="1508125" y="1373188"/>
            <a:ext cx="723900" cy="307975"/>
          </a:xfrm>
          <a:prstGeom prst="rect">
            <a:avLst/>
          </a:prstGeom>
          <a:noFill/>
          <a:ln w="9525">
            <a:noFill/>
            <a:miter lim="800000"/>
            <a:headEnd/>
            <a:tailEnd/>
          </a:ln>
        </p:spPr>
        <p:txBody>
          <a:bodyPr wrap="none">
            <a:spAutoFit/>
          </a:bodyPr>
          <a:lstStyle/>
          <a:p>
            <a:pPr algn="ctr"/>
            <a:r>
              <a:rPr lang="zh-CN" altLang="zh-CN" sz="1400">
                <a:latin typeface="Times New Roman" pitchFamily="18" charset="0"/>
              </a:rPr>
              <a:t>图</a:t>
            </a:r>
            <a:r>
              <a:rPr lang="en-US" altLang="zh-CN" sz="1400">
                <a:latin typeface="Times New Roman" pitchFamily="18" charset="0"/>
              </a:rPr>
              <a:t>5.3.7</a:t>
            </a:r>
            <a:endParaRPr lang="zh-CN" altLang="zh-CN" sz="1400">
              <a:latin typeface="Times New Roman" pitchFamily="18" charset="0"/>
            </a:endParaRPr>
          </a:p>
        </p:txBody>
      </p:sp>
      <p:sp>
        <p:nvSpPr>
          <p:cNvPr id="79878" name="矩形 9"/>
          <p:cNvSpPr>
            <a:spLocks noChangeArrowheads="1"/>
          </p:cNvSpPr>
          <p:nvPr/>
        </p:nvSpPr>
        <p:spPr bwMode="auto">
          <a:xfrm>
            <a:off x="3924300" y="2965450"/>
            <a:ext cx="5035550" cy="1755775"/>
          </a:xfrm>
          <a:prstGeom prst="rect">
            <a:avLst/>
          </a:prstGeom>
          <a:noFill/>
          <a:ln w="9525">
            <a:noFill/>
            <a:miter lim="800000"/>
            <a:headEnd/>
            <a:tailEnd/>
          </a:ln>
        </p:spPr>
        <p:txBody>
          <a:bodyPr>
            <a:spAutoFit/>
          </a:bodyPr>
          <a:lstStyle/>
          <a:p>
            <a:r>
              <a:rPr lang="zh-CN" altLang="zh-CN" b="1">
                <a:solidFill>
                  <a:srgbClr val="FF0000"/>
                </a:solidFill>
                <a:latin typeface="Times New Roman" pitchFamily="18" charset="0"/>
              </a:rPr>
              <a:t>【过程体验】</a:t>
            </a:r>
            <a:r>
              <a:rPr lang="zh-CN" altLang="zh-CN">
                <a:latin typeface="Times New Roman" pitchFamily="18" charset="0"/>
              </a:rPr>
              <a:t>三维曲面数据图</a:t>
            </a:r>
            <a:endParaRPr lang="zh-CN" altLang="zh-CN" sz="2400">
              <a:latin typeface="Times New Roman" pitchFamily="18" charset="0"/>
            </a:endParaRPr>
          </a:p>
          <a:p>
            <a:r>
              <a:rPr lang="zh-CN" altLang="zh-CN">
                <a:latin typeface="Times New Roman" pitchFamily="18" charset="0"/>
              </a:rPr>
              <a:t>（</a:t>
            </a:r>
            <a:r>
              <a:rPr lang="en-US" altLang="zh-CN">
                <a:latin typeface="Times New Roman" pitchFamily="18" charset="0"/>
              </a:rPr>
              <a:t>1</a:t>
            </a:r>
            <a:r>
              <a:rPr lang="zh-CN" altLang="zh-CN">
                <a:latin typeface="Times New Roman" pitchFamily="18" charset="0"/>
              </a:rPr>
              <a:t>）改变订货成本（</a:t>
            </a:r>
            <a:r>
              <a:rPr lang="en-US" altLang="zh-CN">
                <a:latin typeface="Times New Roman" pitchFamily="18" charset="0"/>
              </a:rPr>
              <a:t>X</a:t>
            </a:r>
            <a:r>
              <a:rPr lang="zh-CN" altLang="zh-CN">
                <a:latin typeface="Times New Roman" pitchFamily="18" charset="0"/>
              </a:rPr>
              <a:t>轴）的数据区域</a:t>
            </a:r>
            <a:r>
              <a:rPr lang="en-US" altLang="zh-CN">
                <a:latin typeface="Times New Roman" pitchFamily="18" charset="0"/>
              </a:rPr>
              <a:t>B20</a:t>
            </a:r>
            <a:r>
              <a:rPr lang="zh-CN" altLang="zh-CN">
                <a:latin typeface="Times New Roman" pitchFamily="18" charset="0"/>
              </a:rPr>
              <a:t>：</a:t>
            </a:r>
            <a:r>
              <a:rPr lang="en-US" altLang="zh-CN">
                <a:latin typeface="Times New Roman" pitchFamily="18" charset="0"/>
              </a:rPr>
              <a:t>B25</a:t>
            </a:r>
            <a:r>
              <a:rPr lang="zh-CN" altLang="zh-CN">
                <a:latin typeface="Times New Roman" pitchFamily="18" charset="0"/>
              </a:rPr>
              <a:t>，观察最佳订购量（</a:t>
            </a:r>
            <a:r>
              <a:rPr lang="en-US" altLang="zh-CN">
                <a:latin typeface="Times New Roman" pitchFamily="18" charset="0"/>
              </a:rPr>
              <a:t>Z</a:t>
            </a:r>
            <a:r>
              <a:rPr lang="zh-CN" altLang="zh-CN">
                <a:latin typeface="Times New Roman" pitchFamily="18" charset="0"/>
              </a:rPr>
              <a:t>轴）图形的变化</a:t>
            </a:r>
            <a:endParaRPr lang="zh-CN" altLang="zh-CN" sz="2400">
              <a:latin typeface="Times New Roman" pitchFamily="18" charset="0"/>
            </a:endParaRPr>
          </a:p>
          <a:p>
            <a:r>
              <a:rPr lang="zh-CN" altLang="zh-CN">
                <a:latin typeface="Times New Roman" pitchFamily="18" charset="0"/>
              </a:rPr>
              <a:t>（</a:t>
            </a:r>
            <a:r>
              <a:rPr lang="en-US" altLang="zh-CN">
                <a:latin typeface="Times New Roman" pitchFamily="18" charset="0"/>
              </a:rPr>
              <a:t>2</a:t>
            </a:r>
            <a:r>
              <a:rPr lang="zh-CN" altLang="zh-CN">
                <a:latin typeface="Times New Roman" pitchFamily="18" charset="0"/>
              </a:rPr>
              <a:t>）改变材料需求量（</a:t>
            </a:r>
            <a:r>
              <a:rPr lang="en-US" altLang="zh-CN">
                <a:latin typeface="Times New Roman" pitchFamily="18" charset="0"/>
              </a:rPr>
              <a:t>Y</a:t>
            </a:r>
            <a:r>
              <a:rPr lang="zh-CN" altLang="zh-CN">
                <a:latin typeface="Times New Roman" pitchFamily="18" charset="0"/>
              </a:rPr>
              <a:t>轴）的数据区域</a:t>
            </a:r>
            <a:r>
              <a:rPr lang="en-US" altLang="zh-CN">
                <a:latin typeface="Times New Roman" pitchFamily="18" charset="0"/>
              </a:rPr>
              <a:t>C19</a:t>
            </a:r>
            <a:r>
              <a:rPr lang="zh-CN" altLang="zh-CN">
                <a:latin typeface="Times New Roman" pitchFamily="18" charset="0"/>
              </a:rPr>
              <a:t>：</a:t>
            </a:r>
            <a:r>
              <a:rPr lang="en-US" altLang="zh-CN">
                <a:latin typeface="Times New Roman" pitchFamily="18" charset="0"/>
              </a:rPr>
              <a:t>H19</a:t>
            </a:r>
            <a:r>
              <a:rPr lang="zh-CN" altLang="zh-CN">
                <a:latin typeface="Times New Roman" pitchFamily="18" charset="0"/>
              </a:rPr>
              <a:t>，观察最佳订购量（</a:t>
            </a:r>
            <a:r>
              <a:rPr lang="en-US" altLang="zh-CN">
                <a:latin typeface="Times New Roman" pitchFamily="18" charset="0"/>
              </a:rPr>
              <a:t>Z</a:t>
            </a:r>
            <a:r>
              <a:rPr lang="zh-CN" altLang="zh-CN">
                <a:latin typeface="Times New Roman" pitchFamily="18" charset="0"/>
              </a:rPr>
              <a:t>轴）图形的变化</a:t>
            </a:r>
            <a:endParaRPr lang="zh-CN" altLang="zh-CN" sz="2400">
              <a:latin typeface="Times New Roman"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Rot="1" noChangeAspect="1" noMove="1" noResize="1" noEditPoints="1" noAdjustHandles="1" noChangeArrowheads="1" noChangeShapeType="1" noTextEdit="1"/>
          </p:cNvSpPr>
          <p:nvPr/>
        </p:nvSpPr>
        <p:spPr>
          <a:xfrm>
            <a:off x="195210" y="418390"/>
            <a:ext cx="8188502" cy="3488134"/>
          </a:xfrm>
          <a:prstGeom prst="rect">
            <a:avLst/>
          </a:prstGeom>
          <a:blipFill rotWithShape="0">
            <a:blip r:embed="rId2" cstate="print"/>
            <a:stretch>
              <a:fillRect l="-596" r="-670"/>
            </a:stretch>
          </a:blipFill>
        </p:spPr>
        <p:txBody>
          <a:bodyPr/>
          <a:lstStyle/>
          <a:p>
            <a:r>
              <a:rPr lang="zh-CN" altLang="en-US">
                <a:noFill/>
              </a:rPr>
              <a:t> </a:t>
            </a:r>
          </a:p>
        </p:txBody>
      </p:sp>
    </p:spTree>
  </p:cSld>
  <p:clrMapOvr>
    <a:masterClrMapping/>
  </p:clrMapOvr>
  <p:transition spd="slow" advClick="0" advTm="0">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6875" y="561975"/>
            <a:ext cx="4794250" cy="1836738"/>
          </a:xfrm>
          <a:prstGeom prst="rect">
            <a:avLst/>
          </a:prstGeom>
          <a:noFill/>
          <a:ln w="9525">
            <a:noFill/>
            <a:miter lim="800000"/>
            <a:headEnd/>
            <a:tailEnd/>
          </a:ln>
        </p:spPr>
        <p:txBody>
          <a:bodyPr>
            <a:spAutoFit/>
          </a:bodyPr>
          <a:lstStyle/>
          <a:p>
            <a:pPr>
              <a:lnSpc>
                <a:spcPct val="90000"/>
              </a:lnSpc>
              <a:spcBef>
                <a:spcPts val="750"/>
              </a:spcBef>
              <a:buFont typeface="Arial" pitchFamily="34" charset="0"/>
              <a:buChar char="•"/>
            </a:pPr>
            <a:r>
              <a:rPr lang="zh-CN" altLang="zh-CN">
                <a:latin typeface="Calibri" pitchFamily="34" charset="0"/>
              </a:rPr>
              <a:t>【任务</a:t>
            </a:r>
            <a:r>
              <a:rPr lang="en-US" altLang="zh-CN">
                <a:latin typeface="Calibri" pitchFamily="34" charset="0"/>
              </a:rPr>
              <a:t>5-8</a:t>
            </a:r>
            <a:r>
              <a:rPr lang="zh-CN" altLang="zh-CN">
                <a:latin typeface="Calibri" pitchFamily="34" charset="0"/>
              </a:rPr>
              <a:t>】淮皖现代装备制造股份有限公司存货年需求量为</a:t>
            </a:r>
            <a:r>
              <a:rPr lang="en-US" altLang="zh-CN">
                <a:latin typeface="Calibri" pitchFamily="34" charset="0"/>
              </a:rPr>
              <a:t>100000</a:t>
            </a:r>
            <a:r>
              <a:rPr lang="zh-CN" altLang="zh-CN">
                <a:latin typeface="Calibri" pitchFamily="34" charset="0"/>
              </a:rPr>
              <a:t>元，单位采购成本为</a:t>
            </a:r>
            <a:r>
              <a:rPr lang="en-US" altLang="zh-CN">
                <a:latin typeface="Calibri" pitchFamily="34" charset="0"/>
              </a:rPr>
              <a:t>1000</a:t>
            </a:r>
            <a:r>
              <a:rPr lang="zh-CN" altLang="zh-CN">
                <a:latin typeface="Calibri" pitchFamily="34" charset="0"/>
              </a:rPr>
              <a:t>元，单位年储存成本为</a:t>
            </a:r>
            <a:r>
              <a:rPr lang="en-US" altLang="zh-CN">
                <a:latin typeface="Calibri" pitchFamily="34" charset="0"/>
              </a:rPr>
              <a:t>50</a:t>
            </a:r>
            <a:r>
              <a:rPr lang="zh-CN" altLang="zh-CN">
                <a:latin typeface="Calibri" pitchFamily="34" charset="0"/>
              </a:rPr>
              <a:t>元，单位缺货成本为</a:t>
            </a:r>
            <a:r>
              <a:rPr lang="en-US" altLang="zh-CN">
                <a:latin typeface="Calibri" pitchFamily="34" charset="0"/>
              </a:rPr>
              <a:t>80</a:t>
            </a:r>
            <a:r>
              <a:rPr lang="zh-CN" altLang="zh-CN">
                <a:latin typeface="Calibri" pitchFamily="34" charset="0"/>
              </a:rPr>
              <a:t>元，每次订货成本为</a:t>
            </a:r>
            <a:r>
              <a:rPr lang="en-US" altLang="zh-CN">
                <a:latin typeface="Calibri" pitchFamily="34" charset="0"/>
              </a:rPr>
              <a:t>600</a:t>
            </a:r>
            <a:r>
              <a:rPr lang="zh-CN" altLang="zh-CN">
                <a:latin typeface="Calibri" pitchFamily="34" charset="0"/>
              </a:rPr>
              <a:t>元，要求建立模型，模型可以计算允许缺货条件下的经济订购批量和年最低订储成本以及不允许缺货条件下的经济订购批量和年最低订储成本。</a:t>
            </a:r>
          </a:p>
        </p:txBody>
      </p:sp>
      <p:sp>
        <p:nvSpPr>
          <p:cNvPr id="4" name="矩形 3"/>
          <p:cNvSpPr/>
          <p:nvPr/>
        </p:nvSpPr>
        <p:spPr>
          <a:xfrm>
            <a:off x="396875" y="2282825"/>
            <a:ext cx="4572000" cy="2862263"/>
          </a:xfrm>
          <a:prstGeom prst="rect">
            <a:avLst/>
          </a:prstGeom>
        </p:spPr>
        <p:txBody>
          <a:bodyPr>
            <a:spAutoFit/>
          </a:bodyPr>
          <a:lstStyle/>
          <a:p>
            <a:pPr indent="304800" algn="just">
              <a:spcAft>
                <a:spcPts val="0"/>
              </a:spcAft>
              <a:defRPr/>
            </a:pPr>
            <a:r>
              <a:rPr lang="zh-CN" altLang="zh-CN" b="1" kern="100" dirty="0">
                <a:latin typeface="Times New Roman" panose="02020603050405020304" pitchFamily="18" charset="0"/>
              </a:rPr>
              <a:t>分析思路：</a:t>
            </a:r>
            <a:r>
              <a:rPr lang="zh-CN" altLang="zh-CN" kern="100" dirty="0">
                <a:latin typeface="Times New Roman" panose="02020603050405020304" pitchFamily="18" charset="0"/>
              </a:rPr>
              <a:t>根据任务要求，分析两种情况下：允许缺货和不允许缺货的经济批量和最低成本，两种情况下计算的公式分别不同，因此，首先要根据实际情况，定义企业是否缺货的状态，然后利用</a:t>
            </a:r>
            <a:r>
              <a:rPr lang="en-US" altLang="zh-CN" kern="100" dirty="0">
                <a:latin typeface="Times New Roman" panose="02020603050405020304" pitchFamily="18" charset="0"/>
              </a:rPr>
              <a:t>IF</a:t>
            </a:r>
            <a:r>
              <a:rPr lang="zh-CN" altLang="zh-CN" kern="100" dirty="0">
                <a:latin typeface="Times New Roman" panose="02020603050405020304" pitchFamily="18" charset="0"/>
              </a:rPr>
              <a:t>函数，计算在不同状态下的经济订货批量与最低订储成本。</a:t>
            </a:r>
            <a:endParaRPr lang="zh-CN" altLang="zh-CN" sz="2400" dirty="0">
              <a:latin typeface="Times New Roman" panose="02020603050405020304" pitchFamily="18" charset="0"/>
            </a:endParaRPr>
          </a:p>
          <a:p>
            <a:pPr indent="304800" algn="just">
              <a:spcAft>
                <a:spcPts val="0"/>
              </a:spcAft>
              <a:defRPr/>
            </a:pPr>
            <a:r>
              <a:rPr lang="zh-CN" altLang="zh-CN" kern="100" dirty="0">
                <a:latin typeface="Times New Roman" panose="02020603050405020304" pitchFamily="18" charset="0"/>
              </a:rPr>
              <a:t>（一）模型具体操作步骤如下：</a:t>
            </a:r>
            <a:endParaRPr lang="zh-CN" altLang="zh-CN" sz="2400" dirty="0">
              <a:latin typeface="Times New Roman" panose="02020603050405020304" pitchFamily="18" charset="0"/>
            </a:endParaRPr>
          </a:p>
          <a:p>
            <a:pPr indent="304800" algn="just">
              <a:spcAft>
                <a:spcPts val="0"/>
              </a:spcAft>
              <a:defRPr/>
            </a:pPr>
            <a:r>
              <a:rPr lang="en-US" altLang="zh-CN" kern="100" dirty="0">
                <a:latin typeface="Times New Roman" panose="02020603050405020304" pitchFamily="18" charset="0"/>
              </a:rPr>
              <a:t>1.</a:t>
            </a:r>
            <a:r>
              <a:rPr lang="zh-CN" altLang="zh-CN" kern="100" dirty="0">
                <a:latin typeface="Times New Roman" panose="02020603050405020304" pitchFamily="18" charset="0"/>
              </a:rPr>
              <a:t>按照要求输入基本数据，建立基本表格，如表</a:t>
            </a:r>
            <a:r>
              <a:rPr lang="en-US" altLang="zh-CN" kern="100" dirty="0">
                <a:latin typeface="Times New Roman" panose="02020603050405020304" pitchFamily="18" charset="0"/>
              </a:rPr>
              <a:t>5.3.3</a:t>
            </a:r>
            <a:r>
              <a:rPr lang="zh-CN" altLang="zh-CN" kern="100" dirty="0">
                <a:latin typeface="Times New Roman" panose="02020603050405020304" pitchFamily="18" charset="0"/>
              </a:rPr>
              <a:t>所示。</a:t>
            </a:r>
            <a:endParaRPr lang="zh-CN" altLang="zh-CN" sz="2400" dirty="0">
              <a:latin typeface="Times New Roman" panose="02020603050405020304" pitchFamily="18" charset="0"/>
            </a:endParaRPr>
          </a:p>
        </p:txBody>
      </p:sp>
      <p:pic>
        <p:nvPicPr>
          <p:cNvPr id="81924" name="图片 4"/>
          <p:cNvPicPr>
            <a:picLocks noChangeAspect="1" noChangeArrowheads="1"/>
          </p:cNvPicPr>
          <p:nvPr/>
        </p:nvPicPr>
        <p:blipFill>
          <a:blip r:embed="rId2" cstate="print"/>
          <a:srcRect/>
          <a:stretch>
            <a:fillRect/>
          </a:stretch>
        </p:blipFill>
        <p:spPr bwMode="auto">
          <a:xfrm>
            <a:off x="5505450" y="1962150"/>
            <a:ext cx="3044825" cy="2425700"/>
          </a:xfrm>
          <a:prstGeom prst="rect">
            <a:avLst/>
          </a:prstGeom>
          <a:noFill/>
          <a:ln w="9525">
            <a:noFill/>
            <a:miter lim="800000"/>
            <a:headEnd/>
            <a:tailEnd/>
          </a:ln>
        </p:spPr>
      </p:pic>
      <p:sp>
        <p:nvSpPr>
          <p:cNvPr id="81925" name="矩形 5"/>
          <p:cNvSpPr>
            <a:spLocks noChangeArrowheads="1"/>
          </p:cNvSpPr>
          <p:nvPr/>
        </p:nvSpPr>
        <p:spPr bwMode="auto">
          <a:xfrm>
            <a:off x="6367463" y="1481138"/>
            <a:ext cx="1031875" cy="307975"/>
          </a:xfrm>
          <a:prstGeom prst="rect">
            <a:avLst/>
          </a:prstGeom>
          <a:noFill/>
          <a:ln w="9525">
            <a:noFill/>
            <a:miter lim="800000"/>
            <a:headEnd/>
            <a:tailEnd/>
          </a:ln>
        </p:spPr>
        <p:txBody>
          <a:bodyPr wrap="none">
            <a:spAutoFit/>
          </a:bodyPr>
          <a:lstStyle/>
          <a:p>
            <a:pPr indent="304800" algn="ctr"/>
            <a:r>
              <a:rPr lang="zh-CN" altLang="zh-CN" sz="1400">
                <a:latin typeface="Times New Roman" pitchFamily="18" charset="0"/>
              </a:rPr>
              <a:t>表</a:t>
            </a:r>
            <a:r>
              <a:rPr lang="en-US" altLang="zh-CN" sz="1400">
                <a:latin typeface="Times New Roman" pitchFamily="18" charset="0"/>
              </a:rPr>
              <a:t>5.3.3</a:t>
            </a:r>
            <a:endParaRPr lang="zh-CN" altLang="zh-CN" sz="1400">
              <a:latin typeface="Times New Roman"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34975" y="452438"/>
            <a:ext cx="8250238" cy="1295400"/>
          </a:xfrm>
          <a:prstGeom prst="rect">
            <a:avLst/>
          </a:prstGeom>
          <a:noFill/>
          <a:ln w="9525">
            <a:noFill/>
            <a:miter lim="800000"/>
            <a:headEnd/>
            <a:tailEnd/>
          </a:ln>
        </p:spPr>
        <p:txBody>
          <a:bodyPr>
            <a:spAutoFit/>
          </a:bodyPr>
          <a:lstStyle/>
          <a:p>
            <a:pPr>
              <a:lnSpc>
                <a:spcPct val="90000"/>
              </a:lnSpc>
              <a:spcBef>
                <a:spcPts val="750"/>
              </a:spcBef>
              <a:buFont typeface="Arial" pitchFamily="34" charset="0"/>
              <a:buChar char="•"/>
            </a:pPr>
            <a:r>
              <a:rPr lang="zh-CN" altLang="zh-CN">
                <a:latin typeface="Calibri" pitchFamily="34" charset="0"/>
              </a:rPr>
              <a:t>（二）输入函数，设置模版</a:t>
            </a:r>
          </a:p>
          <a:p>
            <a:pPr>
              <a:lnSpc>
                <a:spcPct val="90000"/>
              </a:lnSpc>
              <a:spcBef>
                <a:spcPts val="750"/>
              </a:spcBef>
              <a:buFont typeface="Arial" pitchFamily="34" charset="0"/>
              <a:buChar char="•"/>
            </a:pPr>
            <a:r>
              <a:rPr lang="en-US" altLang="zh-CN">
                <a:latin typeface="Calibri" pitchFamily="34" charset="0"/>
              </a:rPr>
              <a:t>1.</a:t>
            </a:r>
            <a:r>
              <a:rPr lang="zh-CN" altLang="zh-CN">
                <a:latin typeface="Calibri" pitchFamily="34" charset="0"/>
              </a:rPr>
              <a:t>设置单元格</a:t>
            </a:r>
            <a:r>
              <a:rPr lang="en-US" altLang="zh-CN">
                <a:latin typeface="Calibri" pitchFamily="34" charset="0"/>
              </a:rPr>
              <a:t>B2</a:t>
            </a:r>
            <a:r>
              <a:rPr lang="zh-CN" altLang="zh-CN">
                <a:latin typeface="Calibri" pitchFamily="34" charset="0"/>
              </a:rPr>
              <a:t>数据的有效性，选择是否缺货的状态。</a:t>
            </a:r>
          </a:p>
          <a:p>
            <a:pPr>
              <a:lnSpc>
                <a:spcPct val="90000"/>
              </a:lnSpc>
              <a:spcBef>
                <a:spcPts val="750"/>
              </a:spcBef>
              <a:buFont typeface="Arial" pitchFamily="34" charset="0"/>
              <a:buChar char="•"/>
            </a:pPr>
            <a:r>
              <a:rPr lang="zh-CN" altLang="zh-CN">
                <a:latin typeface="Calibri" pitchFamily="34" charset="0"/>
              </a:rPr>
              <a:t>单击单元格</a:t>
            </a:r>
            <a:r>
              <a:rPr lang="en-US" altLang="zh-CN">
                <a:latin typeface="Calibri" pitchFamily="34" charset="0"/>
              </a:rPr>
              <a:t>B2</a:t>
            </a:r>
            <a:r>
              <a:rPr lang="zh-CN" altLang="zh-CN">
                <a:latin typeface="Calibri" pitchFamily="34" charset="0"/>
              </a:rPr>
              <a:t>，单击功能选项卡：数据，单击命令：数据有效性，在弹出的对话框中输入如图</a:t>
            </a:r>
            <a:r>
              <a:rPr lang="en-US" altLang="zh-CN">
                <a:latin typeface="Calibri" pitchFamily="34" charset="0"/>
              </a:rPr>
              <a:t>5.3.8</a:t>
            </a:r>
            <a:r>
              <a:rPr lang="zh-CN" altLang="zh-CN">
                <a:latin typeface="Calibri" pitchFamily="34" charset="0"/>
              </a:rPr>
              <a:t>所示。</a:t>
            </a:r>
          </a:p>
        </p:txBody>
      </p:sp>
      <p:pic>
        <p:nvPicPr>
          <p:cNvPr id="82947" name="图片 3"/>
          <p:cNvPicPr>
            <a:picLocks noChangeAspect="1" noChangeArrowheads="1"/>
          </p:cNvPicPr>
          <p:nvPr/>
        </p:nvPicPr>
        <p:blipFill>
          <a:blip r:embed="rId2" cstate="print"/>
          <a:srcRect/>
          <a:stretch>
            <a:fillRect/>
          </a:stretch>
        </p:blipFill>
        <p:spPr bwMode="auto">
          <a:xfrm>
            <a:off x="157163" y="2398713"/>
            <a:ext cx="3116262" cy="2279650"/>
          </a:xfrm>
          <a:prstGeom prst="rect">
            <a:avLst/>
          </a:prstGeom>
          <a:noFill/>
          <a:ln w="9525">
            <a:noFill/>
            <a:miter lim="800000"/>
            <a:headEnd/>
            <a:tailEnd/>
          </a:ln>
        </p:spPr>
      </p:pic>
      <p:sp>
        <p:nvSpPr>
          <p:cNvPr id="5" name="矩形 4"/>
          <p:cNvSpPr/>
          <p:nvPr/>
        </p:nvSpPr>
        <p:spPr>
          <a:xfrm>
            <a:off x="3395663" y="1603375"/>
            <a:ext cx="5840412" cy="3294063"/>
          </a:xfrm>
          <a:prstGeom prst="rect">
            <a:avLst/>
          </a:prstGeom>
        </p:spPr>
        <p:txBody>
          <a:bodyPr>
            <a:spAutoFit/>
          </a:bodyPr>
          <a:lstStyle/>
          <a:p>
            <a:pPr indent="304800" algn="just">
              <a:spcAft>
                <a:spcPts val="0"/>
              </a:spcAft>
              <a:defRPr/>
            </a:pPr>
            <a:r>
              <a:rPr lang="zh-CN" altLang="zh-CN" sz="1600" kern="100" dirty="0">
                <a:latin typeface="Times New Roman" panose="02020603050405020304" pitchFamily="18" charset="0"/>
              </a:rPr>
              <a:t>单击“确定”，完成设置。</a:t>
            </a:r>
            <a:endParaRPr lang="zh-CN" altLang="zh-CN" sz="1600" dirty="0">
              <a:latin typeface="Times New Roman" panose="02020603050405020304" pitchFamily="18" charset="0"/>
            </a:endParaRPr>
          </a:p>
          <a:p>
            <a:pPr indent="304800" algn="just">
              <a:spcAft>
                <a:spcPts val="0"/>
              </a:spcAft>
              <a:defRPr/>
            </a:pPr>
            <a:r>
              <a:rPr lang="en-US" altLang="zh-CN" sz="1600" kern="100" dirty="0">
                <a:latin typeface="Times New Roman" panose="02020603050405020304" pitchFamily="18" charset="0"/>
              </a:rPr>
              <a:t>2.</a:t>
            </a:r>
            <a:r>
              <a:rPr lang="zh-CN" altLang="zh-CN" sz="1600" kern="100" dirty="0">
                <a:latin typeface="Times New Roman" panose="02020603050405020304" pitchFamily="18" charset="0"/>
              </a:rPr>
              <a:t>计算在不同状态下的经济订货批量。单击单元格</a:t>
            </a:r>
            <a:r>
              <a:rPr lang="en-US" altLang="zh-CN" sz="1600" kern="100" dirty="0">
                <a:latin typeface="Times New Roman" panose="02020603050405020304" pitchFamily="18" charset="0"/>
              </a:rPr>
              <a:t>B10</a:t>
            </a:r>
            <a:r>
              <a:rPr lang="zh-CN" altLang="zh-CN" sz="1600" kern="100" dirty="0">
                <a:latin typeface="Times New Roman" panose="02020603050405020304" pitchFamily="18" charset="0"/>
              </a:rPr>
              <a:t>，输入函数：</a:t>
            </a:r>
            <a:endParaRPr lang="zh-CN" altLang="zh-CN" sz="1600" dirty="0">
              <a:latin typeface="Times New Roman" panose="02020603050405020304" pitchFamily="18" charset="0"/>
            </a:endParaRPr>
          </a:p>
          <a:p>
            <a:pPr indent="304800" algn="just">
              <a:spcAft>
                <a:spcPts val="0"/>
              </a:spcAft>
              <a:defRPr/>
            </a:pPr>
            <a:r>
              <a:rPr lang="zh-CN" altLang="zh-CN" sz="1600" kern="100" dirty="0">
                <a:latin typeface="Times New Roman" panose="02020603050405020304" pitchFamily="18" charset="0"/>
              </a:rPr>
              <a:t>“</a:t>
            </a:r>
            <a:r>
              <a:rPr lang="en-US" altLang="zh-CN" sz="1600" kern="100" dirty="0">
                <a:latin typeface="Times New Roman" panose="02020603050405020304" pitchFamily="18" charset="0"/>
              </a:rPr>
              <a:t>=IF(B2="</a:t>
            </a:r>
            <a:r>
              <a:rPr lang="zh-CN" altLang="zh-CN" sz="1600" kern="100" dirty="0">
                <a:latin typeface="Times New Roman" panose="02020603050405020304" pitchFamily="18" charset="0"/>
              </a:rPr>
              <a:t>不允许缺货</a:t>
            </a:r>
            <a:r>
              <a:rPr lang="en-US" altLang="zh-CN" sz="1600" kern="100" dirty="0">
                <a:latin typeface="Times New Roman" panose="02020603050405020304" pitchFamily="18" charset="0"/>
              </a:rPr>
              <a:t>",SQRT(2*B4*B8/B6),SQRT(2*B4*B8/B6*(B7+B6)/B7))</a:t>
            </a:r>
            <a:r>
              <a:rPr lang="zh-CN" altLang="zh-CN" sz="1600" kern="100" dirty="0">
                <a:latin typeface="Times New Roman" panose="02020603050405020304" pitchFamily="18" charset="0"/>
              </a:rPr>
              <a:t>”，单击回车键。</a:t>
            </a:r>
            <a:endParaRPr lang="zh-CN" altLang="zh-CN" sz="1600" dirty="0">
              <a:latin typeface="Times New Roman" panose="02020603050405020304" pitchFamily="18" charset="0"/>
            </a:endParaRPr>
          </a:p>
          <a:p>
            <a:pPr indent="304800" algn="just">
              <a:spcAft>
                <a:spcPts val="0"/>
              </a:spcAft>
              <a:defRPr/>
            </a:pPr>
            <a:r>
              <a:rPr lang="en-US" altLang="zh-CN" sz="1600" kern="100" dirty="0">
                <a:latin typeface="Times New Roman" panose="02020603050405020304" pitchFamily="18" charset="0"/>
              </a:rPr>
              <a:t>3.</a:t>
            </a:r>
            <a:r>
              <a:rPr lang="zh-CN" altLang="zh-CN" sz="1600" kern="100" dirty="0">
                <a:latin typeface="Times New Roman" panose="02020603050405020304" pitchFamily="18" charset="0"/>
              </a:rPr>
              <a:t>计算在不同状态下的全年最低订储成本。单击单元格</a:t>
            </a:r>
            <a:r>
              <a:rPr lang="en-US" altLang="zh-CN" sz="1600" kern="100" dirty="0">
                <a:latin typeface="Times New Roman" panose="02020603050405020304" pitchFamily="18" charset="0"/>
              </a:rPr>
              <a:t>B11</a:t>
            </a:r>
            <a:r>
              <a:rPr lang="zh-CN" altLang="zh-CN" sz="1600" kern="100" dirty="0">
                <a:latin typeface="Times New Roman" panose="02020603050405020304" pitchFamily="18" charset="0"/>
              </a:rPr>
              <a:t>，输入函数：</a:t>
            </a:r>
            <a:endParaRPr lang="zh-CN" altLang="zh-CN" sz="1600" dirty="0">
              <a:latin typeface="Times New Roman" panose="02020603050405020304" pitchFamily="18" charset="0"/>
            </a:endParaRPr>
          </a:p>
          <a:p>
            <a:pPr indent="304800" algn="just">
              <a:spcAft>
                <a:spcPts val="0"/>
              </a:spcAft>
              <a:defRPr/>
            </a:pPr>
            <a:r>
              <a:rPr lang="zh-CN" altLang="zh-CN" sz="1600" kern="100" dirty="0">
                <a:latin typeface="Times New Roman" panose="02020603050405020304" pitchFamily="18" charset="0"/>
              </a:rPr>
              <a:t>“</a:t>
            </a:r>
            <a:r>
              <a:rPr lang="en-US" altLang="zh-CN" sz="1600" kern="100" dirty="0">
                <a:latin typeface="Times New Roman" panose="02020603050405020304" pitchFamily="18" charset="0"/>
              </a:rPr>
              <a:t>=IF(B2="</a:t>
            </a:r>
            <a:r>
              <a:rPr lang="zh-CN" altLang="zh-CN" sz="1600" kern="100" dirty="0">
                <a:latin typeface="Times New Roman" panose="02020603050405020304" pitchFamily="18" charset="0"/>
              </a:rPr>
              <a:t>不允许缺货</a:t>
            </a:r>
            <a:r>
              <a:rPr lang="en-US" altLang="zh-CN" sz="1600" kern="100" dirty="0">
                <a:latin typeface="Times New Roman" panose="02020603050405020304" pitchFamily="18" charset="0"/>
              </a:rPr>
              <a:t>",SQRT(2*B8*B4*B6),SQRT(2*B8*B4*B6*B7/(B7+B6)))</a:t>
            </a:r>
            <a:r>
              <a:rPr lang="zh-CN" altLang="zh-CN" sz="1600" kern="100" dirty="0">
                <a:latin typeface="Times New Roman" panose="02020603050405020304" pitchFamily="18" charset="0"/>
              </a:rPr>
              <a:t>”，单击回车键。</a:t>
            </a:r>
            <a:endParaRPr lang="zh-CN" altLang="zh-CN" sz="1600" dirty="0">
              <a:latin typeface="Times New Roman" panose="02020603050405020304" pitchFamily="18" charset="0"/>
            </a:endParaRPr>
          </a:p>
          <a:p>
            <a:pPr indent="304800" algn="just">
              <a:spcAft>
                <a:spcPts val="0"/>
              </a:spcAft>
              <a:defRPr/>
            </a:pPr>
            <a:r>
              <a:rPr lang="en-US" altLang="zh-CN" sz="1600" kern="100" dirty="0">
                <a:latin typeface="Times New Roman" panose="02020603050405020304" pitchFamily="18" charset="0"/>
              </a:rPr>
              <a:t>4.</a:t>
            </a:r>
            <a:r>
              <a:rPr lang="zh-CN" altLang="zh-CN" sz="1600" kern="100" dirty="0">
                <a:latin typeface="Times New Roman" panose="02020603050405020304" pitchFamily="18" charset="0"/>
              </a:rPr>
              <a:t>通过选择单元格</a:t>
            </a:r>
            <a:r>
              <a:rPr lang="en-US" altLang="zh-CN" sz="1600" kern="100" dirty="0">
                <a:latin typeface="Times New Roman" panose="02020603050405020304" pitchFamily="18" charset="0"/>
              </a:rPr>
              <a:t>B2</a:t>
            </a:r>
            <a:r>
              <a:rPr lang="zh-CN" altLang="zh-CN" sz="1600" kern="100" dirty="0">
                <a:latin typeface="Times New Roman" panose="02020603050405020304" pitchFamily="18" charset="0"/>
              </a:rPr>
              <a:t>的是否允许缺货的状态，得到不同状态下的经济订货批量和全年最年最低订储成本，如表</a:t>
            </a:r>
            <a:r>
              <a:rPr lang="en-US" altLang="zh-CN" sz="1600" kern="100" dirty="0">
                <a:latin typeface="Times New Roman" panose="02020603050405020304" pitchFamily="18" charset="0"/>
              </a:rPr>
              <a:t>5.3.4</a:t>
            </a:r>
            <a:r>
              <a:rPr lang="zh-CN" altLang="zh-CN" sz="1600" kern="100" dirty="0">
                <a:latin typeface="Times New Roman" panose="02020603050405020304" pitchFamily="18" charset="0"/>
              </a:rPr>
              <a:t>所示。</a:t>
            </a:r>
            <a:endParaRPr lang="zh-CN" altLang="zh-CN" sz="1600" dirty="0">
              <a:latin typeface="Times New Roman" panose="02020603050405020304" pitchFamily="18" charset="0"/>
            </a:endParaRPr>
          </a:p>
        </p:txBody>
      </p:sp>
      <p:sp>
        <p:nvSpPr>
          <p:cNvPr id="6" name="矩形 5"/>
          <p:cNvSpPr/>
          <p:nvPr/>
        </p:nvSpPr>
        <p:spPr>
          <a:xfrm>
            <a:off x="1016000" y="1841500"/>
            <a:ext cx="1030288" cy="307975"/>
          </a:xfrm>
          <a:prstGeom prst="rect">
            <a:avLst/>
          </a:prstGeom>
        </p:spPr>
        <p:txBody>
          <a:bodyPr wrap="none">
            <a:spAutoFit/>
          </a:bodyPr>
          <a:lstStyle/>
          <a:p>
            <a:pPr indent="304800" algn="ctr">
              <a:spcAft>
                <a:spcPts val="0"/>
              </a:spcAft>
              <a:defRPr/>
            </a:pPr>
            <a:r>
              <a:rPr lang="zh-CN" altLang="zh-CN" sz="1400" kern="100" dirty="0">
                <a:latin typeface="Times New Roman" panose="02020603050405020304" pitchFamily="18" charset="0"/>
              </a:rPr>
              <a:t>图</a:t>
            </a:r>
            <a:r>
              <a:rPr lang="en-US" altLang="zh-CN" sz="1400" kern="100" dirty="0">
                <a:latin typeface="Times New Roman" panose="02020603050405020304" pitchFamily="18" charset="0"/>
              </a:rPr>
              <a:t>5.3.8</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矩形 1"/>
          <p:cNvSpPr>
            <a:spLocks noChangeArrowheads="1"/>
          </p:cNvSpPr>
          <p:nvPr/>
        </p:nvSpPr>
        <p:spPr bwMode="auto">
          <a:xfrm>
            <a:off x="395288" y="3390900"/>
            <a:ext cx="8423275" cy="1754188"/>
          </a:xfrm>
          <a:prstGeom prst="rect">
            <a:avLst/>
          </a:prstGeom>
          <a:noFill/>
          <a:ln w="9525">
            <a:noFill/>
            <a:miter lim="800000"/>
            <a:headEnd/>
            <a:tailEnd/>
          </a:ln>
        </p:spPr>
        <p:txBody>
          <a:bodyPr>
            <a:spAutoFit/>
          </a:bodyPr>
          <a:lstStyle/>
          <a:p>
            <a:pPr>
              <a:lnSpc>
                <a:spcPct val="90000"/>
              </a:lnSpc>
              <a:spcBef>
                <a:spcPts val="750"/>
              </a:spcBef>
              <a:buFont typeface="Arial" pitchFamily="34" charset="0"/>
              <a:buChar char="•"/>
            </a:pPr>
            <a:r>
              <a:rPr lang="zh-CN" altLang="zh-CN" sz="2000" b="1">
                <a:latin typeface="Calibri" pitchFamily="34" charset="0"/>
              </a:rPr>
              <a:t>【过程体验】</a:t>
            </a:r>
            <a:r>
              <a:rPr lang="zh-CN" altLang="zh-CN" sz="2000">
                <a:latin typeface="Calibri" pitchFamily="34" charset="0"/>
              </a:rPr>
              <a:t>某单位常年采购材料有</a:t>
            </a:r>
            <a:r>
              <a:rPr lang="en-US" altLang="zh-CN" sz="2000">
                <a:latin typeface="Calibri" pitchFamily="34" charset="0"/>
              </a:rPr>
              <a:t>A</a:t>
            </a:r>
            <a:r>
              <a:rPr lang="zh-CN" altLang="zh-CN" sz="2000">
                <a:latin typeface="Calibri" pitchFamily="34" charset="0"/>
              </a:rPr>
              <a:t>，</a:t>
            </a:r>
            <a:r>
              <a:rPr lang="en-US" altLang="zh-CN" sz="2000">
                <a:latin typeface="Calibri" pitchFamily="34" charset="0"/>
              </a:rPr>
              <a:t>B</a:t>
            </a:r>
            <a:r>
              <a:rPr lang="zh-CN" altLang="zh-CN" sz="2000">
                <a:latin typeface="Calibri" pitchFamily="34" charset="0"/>
              </a:rPr>
              <a:t>，</a:t>
            </a:r>
            <a:r>
              <a:rPr lang="en-US" altLang="zh-CN" sz="2000">
                <a:latin typeface="Calibri" pitchFamily="34" charset="0"/>
              </a:rPr>
              <a:t>C</a:t>
            </a:r>
            <a:r>
              <a:rPr lang="zh-CN" altLang="zh-CN" sz="2000">
                <a:latin typeface="Calibri" pitchFamily="34" charset="0"/>
              </a:rPr>
              <a:t>，</a:t>
            </a:r>
            <a:r>
              <a:rPr lang="en-US" altLang="zh-CN" sz="2000">
                <a:latin typeface="Calibri" pitchFamily="34" charset="0"/>
              </a:rPr>
              <a:t>D</a:t>
            </a:r>
            <a:r>
              <a:rPr lang="zh-CN" altLang="zh-CN" sz="2000">
                <a:latin typeface="Calibri" pitchFamily="34" charset="0"/>
              </a:rPr>
              <a:t>四种，全年需求量分别是：</a:t>
            </a:r>
            <a:r>
              <a:rPr lang="en-US" altLang="zh-CN" sz="2000">
                <a:latin typeface="Calibri" pitchFamily="34" charset="0"/>
              </a:rPr>
              <a:t>28000kg</a:t>
            </a:r>
            <a:r>
              <a:rPr lang="zh-CN" altLang="zh-CN" sz="2000">
                <a:latin typeface="Calibri" pitchFamily="34" charset="0"/>
              </a:rPr>
              <a:t>，</a:t>
            </a:r>
            <a:r>
              <a:rPr lang="en-US" altLang="zh-CN" sz="2000">
                <a:latin typeface="Calibri" pitchFamily="34" charset="0"/>
              </a:rPr>
              <a:t>30000kg</a:t>
            </a:r>
            <a:r>
              <a:rPr lang="zh-CN" altLang="zh-CN" sz="2000">
                <a:latin typeface="Calibri" pitchFamily="34" charset="0"/>
              </a:rPr>
              <a:t>，</a:t>
            </a:r>
            <a:r>
              <a:rPr lang="en-US" altLang="zh-CN" sz="2000">
                <a:latin typeface="Calibri" pitchFamily="34" charset="0"/>
              </a:rPr>
              <a:t>41000kg</a:t>
            </a:r>
            <a:r>
              <a:rPr lang="zh-CN" altLang="zh-CN" sz="2000">
                <a:latin typeface="Calibri" pitchFamily="34" charset="0"/>
              </a:rPr>
              <a:t>，</a:t>
            </a:r>
            <a:r>
              <a:rPr lang="en-US" altLang="zh-CN" sz="2000">
                <a:latin typeface="Calibri" pitchFamily="34" charset="0"/>
              </a:rPr>
              <a:t>36000kg</a:t>
            </a:r>
            <a:r>
              <a:rPr lang="zh-CN" altLang="zh-CN" sz="2000">
                <a:latin typeface="Calibri" pitchFamily="34" charset="0"/>
              </a:rPr>
              <a:t>，每次的订货费用分别是：</a:t>
            </a:r>
            <a:r>
              <a:rPr lang="en-US" altLang="zh-CN" sz="2000">
                <a:latin typeface="Calibri" pitchFamily="34" charset="0"/>
              </a:rPr>
              <a:t>30</a:t>
            </a:r>
            <a:r>
              <a:rPr lang="zh-CN" altLang="zh-CN" sz="2000">
                <a:latin typeface="Calibri" pitchFamily="34" charset="0"/>
              </a:rPr>
              <a:t>元，</a:t>
            </a:r>
            <a:r>
              <a:rPr lang="en-US" altLang="zh-CN" sz="2000">
                <a:latin typeface="Calibri" pitchFamily="34" charset="0"/>
              </a:rPr>
              <a:t>50</a:t>
            </a:r>
            <a:r>
              <a:rPr lang="zh-CN" altLang="zh-CN" sz="2000">
                <a:latin typeface="Calibri" pitchFamily="34" charset="0"/>
              </a:rPr>
              <a:t>元，</a:t>
            </a:r>
            <a:r>
              <a:rPr lang="en-US" altLang="zh-CN" sz="2000">
                <a:latin typeface="Calibri" pitchFamily="34" charset="0"/>
              </a:rPr>
              <a:t>45</a:t>
            </a:r>
            <a:r>
              <a:rPr lang="zh-CN" altLang="zh-CN" sz="2000">
                <a:latin typeface="Calibri" pitchFamily="34" charset="0"/>
              </a:rPr>
              <a:t>元和</a:t>
            </a:r>
            <a:r>
              <a:rPr lang="en-US" altLang="zh-CN" sz="2000">
                <a:latin typeface="Calibri" pitchFamily="34" charset="0"/>
              </a:rPr>
              <a:t>42</a:t>
            </a:r>
            <a:r>
              <a:rPr lang="zh-CN" altLang="zh-CN" sz="2000">
                <a:latin typeface="Calibri" pitchFamily="34" charset="0"/>
              </a:rPr>
              <a:t>元，单位储存成本分别是</a:t>
            </a:r>
            <a:r>
              <a:rPr lang="en-US" altLang="zh-CN" sz="2000">
                <a:latin typeface="Calibri" pitchFamily="34" charset="0"/>
              </a:rPr>
              <a:t>3</a:t>
            </a:r>
            <a:r>
              <a:rPr lang="zh-CN" altLang="zh-CN" sz="2000">
                <a:latin typeface="Calibri" pitchFamily="34" charset="0"/>
              </a:rPr>
              <a:t>元，</a:t>
            </a:r>
            <a:r>
              <a:rPr lang="en-US" altLang="zh-CN" sz="2000">
                <a:latin typeface="Calibri" pitchFamily="34" charset="0"/>
              </a:rPr>
              <a:t>2</a:t>
            </a:r>
            <a:r>
              <a:rPr lang="zh-CN" altLang="zh-CN" sz="2000">
                <a:latin typeface="Calibri" pitchFamily="34" charset="0"/>
              </a:rPr>
              <a:t>元，</a:t>
            </a:r>
            <a:r>
              <a:rPr lang="en-US" altLang="zh-CN" sz="2000">
                <a:latin typeface="Calibri" pitchFamily="34" charset="0"/>
              </a:rPr>
              <a:t>5</a:t>
            </a:r>
            <a:r>
              <a:rPr lang="zh-CN" altLang="zh-CN" sz="2000">
                <a:latin typeface="Calibri" pitchFamily="34" charset="0"/>
              </a:rPr>
              <a:t>元和</a:t>
            </a:r>
            <a:r>
              <a:rPr lang="en-US" altLang="zh-CN" sz="2000">
                <a:latin typeface="Calibri" pitchFamily="34" charset="0"/>
              </a:rPr>
              <a:t>4</a:t>
            </a:r>
            <a:r>
              <a:rPr lang="zh-CN" altLang="zh-CN" sz="2000">
                <a:latin typeface="Calibri" pitchFamily="34" charset="0"/>
              </a:rPr>
              <a:t>元。单位缺货成本分别是</a:t>
            </a:r>
            <a:r>
              <a:rPr lang="en-US" altLang="zh-CN" sz="2000">
                <a:latin typeface="Calibri" pitchFamily="34" charset="0"/>
              </a:rPr>
              <a:t>3.2</a:t>
            </a:r>
            <a:r>
              <a:rPr lang="zh-CN" altLang="zh-CN" sz="2000">
                <a:latin typeface="Calibri" pitchFamily="34" charset="0"/>
              </a:rPr>
              <a:t>元，</a:t>
            </a:r>
            <a:r>
              <a:rPr lang="en-US" altLang="zh-CN" sz="2000">
                <a:latin typeface="Calibri" pitchFamily="34" charset="0"/>
              </a:rPr>
              <a:t>2.5</a:t>
            </a:r>
            <a:r>
              <a:rPr lang="zh-CN" altLang="zh-CN" sz="2000">
                <a:latin typeface="Calibri" pitchFamily="34" charset="0"/>
              </a:rPr>
              <a:t>元，</a:t>
            </a:r>
            <a:r>
              <a:rPr lang="en-US" altLang="zh-CN" sz="2000">
                <a:latin typeface="Calibri" pitchFamily="34" charset="0"/>
              </a:rPr>
              <a:t>5.4</a:t>
            </a:r>
            <a:r>
              <a:rPr lang="zh-CN" altLang="zh-CN" sz="2000">
                <a:latin typeface="Calibri" pitchFamily="34" charset="0"/>
              </a:rPr>
              <a:t>元和</a:t>
            </a:r>
            <a:r>
              <a:rPr lang="en-US" altLang="zh-CN" sz="2000">
                <a:latin typeface="Calibri" pitchFamily="34" charset="0"/>
              </a:rPr>
              <a:t>4.6</a:t>
            </a:r>
            <a:r>
              <a:rPr lang="zh-CN" altLang="zh-CN" sz="2000">
                <a:latin typeface="Calibri" pitchFamily="34" charset="0"/>
              </a:rPr>
              <a:t>元。要求建立存货经济批量的决策模型，计算在允许缺货和不允许缺货的情况下，各种材料经济订货批量和全年最低订储成本。</a:t>
            </a:r>
          </a:p>
        </p:txBody>
      </p:sp>
      <p:pic>
        <p:nvPicPr>
          <p:cNvPr id="83971" name="图片 3"/>
          <p:cNvPicPr>
            <a:picLocks noChangeAspect="1" noChangeArrowheads="1"/>
          </p:cNvPicPr>
          <p:nvPr/>
        </p:nvPicPr>
        <p:blipFill>
          <a:blip r:embed="rId2" cstate="print"/>
          <a:srcRect/>
          <a:stretch>
            <a:fillRect/>
          </a:stretch>
        </p:blipFill>
        <p:spPr bwMode="auto">
          <a:xfrm>
            <a:off x="1212850" y="923925"/>
            <a:ext cx="5927725" cy="2208213"/>
          </a:xfrm>
          <a:prstGeom prst="rect">
            <a:avLst/>
          </a:prstGeom>
          <a:noFill/>
          <a:ln w="9525">
            <a:noFill/>
            <a:miter lim="800000"/>
            <a:headEnd/>
            <a:tailEnd/>
          </a:ln>
        </p:spPr>
      </p:pic>
      <p:sp>
        <p:nvSpPr>
          <p:cNvPr id="2" name="矩形 1"/>
          <p:cNvSpPr/>
          <p:nvPr/>
        </p:nvSpPr>
        <p:spPr>
          <a:xfrm>
            <a:off x="3500438" y="461963"/>
            <a:ext cx="1030287" cy="307975"/>
          </a:xfrm>
          <a:prstGeom prst="rect">
            <a:avLst/>
          </a:prstGeom>
        </p:spPr>
        <p:txBody>
          <a:bodyPr wrap="none">
            <a:spAutoFit/>
          </a:bodyPr>
          <a:lstStyle/>
          <a:p>
            <a:pPr indent="304165" algn="ctr">
              <a:spcAft>
                <a:spcPts val="0"/>
              </a:spcAft>
              <a:defRPr/>
            </a:pPr>
            <a:r>
              <a:rPr lang="zh-CN" altLang="zh-CN" sz="1400" kern="100" dirty="0">
                <a:latin typeface="Times New Roman" panose="02020603050405020304" pitchFamily="18" charset="0"/>
              </a:rPr>
              <a:t>表</a:t>
            </a:r>
            <a:r>
              <a:rPr lang="en-US" altLang="zh-CN" sz="1400" kern="100" dirty="0">
                <a:latin typeface="Times New Roman" panose="02020603050405020304" pitchFamily="18" charset="0"/>
              </a:rPr>
              <a:t>5.3.4</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noChangeAspect="1" noMove="1" noResize="1" noEditPoints="1" noAdjustHandles="1" noChangeArrowheads="1" noChangeShapeType="1" noTextEdit="1"/>
          </p:cNvSpPr>
          <p:nvPr/>
        </p:nvSpPr>
        <p:spPr bwMode="auto">
          <a:xfrm>
            <a:off x="385763" y="493713"/>
            <a:ext cx="8494712" cy="3679212"/>
          </a:xfrm>
          <a:prstGeom prst="rect">
            <a:avLst/>
          </a:prstGeom>
          <a:blipFill rotWithShape="0">
            <a:blip r:embed="rId2" cstate="print"/>
            <a:stretch>
              <a:fillRect l="-717" t="-2318" r="-502" b="-1490"/>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1335088" y="2960688"/>
            <a:ext cx="5886450" cy="492125"/>
          </a:xfrm>
          <a:prstGeom prst="rect">
            <a:avLst/>
          </a:prstGeom>
          <a:noFill/>
          <a:ln w="9525">
            <a:noFill/>
            <a:miter lim="800000"/>
            <a:headEnd/>
            <a:tailEnd/>
          </a:ln>
        </p:spPr>
        <p:txBody>
          <a:bodyPr lIns="0" tIns="0" rIns="0" bIns="0">
            <a:spAutoFit/>
          </a:bodyPr>
          <a:lstStyle/>
          <a:p>
            <a:pPr eaLnBrk="1" hangingPunct="1"/>
            <a:r>
              <a:rPr lang="zh-CN" altLang="zh-CN" sz="3200" b="1">
                <a:latin typeface="Calibri" pitchFamily="34" charset="0"/>
                <a:ea typeface="等线" pitchFamily="2" charset="-122"/>
              </a:rPr>
              <a:t>任务一</a:t>
            </a:r>
            <a:r>
              <a:rPr lang="en-US" altLang="zh-CN" sz="3200" b="1">
                <a:latin typeface="Calibri" pitchFamily="34" charset="0"/>
                <a:ea typeface="等线" pitchFamily="2" charset="-122"/>
              </a:rPr>
              <a:t> </a:t>
            </a:r>
            <a:r>
              <a:rPr lang="zh-CN" altLang="en-US" sz="3200" b="1">
                <a:latin typeface="Calibri" pitchFamily="34" charset="0"/>
                <a:ea typeface="等线" pitchFamily="2" charset="-122"/>
              </a:rPr>
              <a:t>现金最佳持有量决策</a:t>
            </a:r>
            <a:r>
              <a:rPr lang="zh-CN" altLang="zh-CN" sz="3200" b="1"/>
              <a:t>模型</a:t>
            </a:r>
            <a:endParaRPr lang="zh-CN" altLang="zh-CN" sz="3200">
              <a:latin typeface="Calibri" pitchFamily="34" charset="0"/>
              <a:ea typeface="等线" pitchFamily="2" charset="-122"/>
            </a:endParaRPr>
          </a:p>
        </p:txBody>
      </p:sp>
      <p:sp>
        <p:nvSpPr>
          <p:cNvPr id="11" name="TextBox 11"/>
          <p:cNvSpPr txBox="1"/>
          <p:nvPr/>
        </p:nvSpPr>
        <p:spPr>
          <a:xfrm>
            <a:off x="3416300" y="3603625"/>
            <a:ext cx="1692275" cy="276225"/>
          </a:xfrm>
          <a:prstGeom prst="rect">
            <a:avLst/>
          </a:prstGeom>
          <a:noFill/>
        </p:spPr>
        <p:txBody>
          <a:bodyPr wrap="none">
            <a:spAutoFit/>
          </a:bodyPr>
          <a:lstStyle/>
          <a:p>
            <a:pPr marL="121920" lvl="1" indent="-121920" eaLnBrk="1" fontAlgn="auto" hangingPunct="1">
              <a:spcBef>
                <a:spcPts val="0"/>
              </a:spcBef>
              <a:spcAft>
                <a:spcPts val="0"/>
              </a:spcAft>
              <a:buFont typeface="Arial" panose="020B0604020202020204" pitchFamily="34" charset="0"/>
              <a:buChar char="•"/>
              <a:defRPr/>
            </a:pPr>
            <a:r>
              <a:rPr lang="zh-CN" altLang="zh-CN" sz="1200" dirty="0"/>
              <a:t>一、营运资金的认知</a:t>
            </a:r>
            <a:endParaRPr lang="en-US" altLang="zh-CN" sz="1200" dirty="0">
              <a:solidFill>
                <a:schemeClr val="bg1">
                  <a:lumMod val="65000"/>
                </a:schemeClr>
              </a:solidFill>
              <a:ea typeface="微软雅黑" panose="020B0503020204020204" pitchFamily="34" charset="-122"/>
              <a:sym typeface="Arial" panose="020B0604020202020204" pitchFamily="34" charset="0"/>
            </a:endParaRPr>
          </a:p>
        </p:txBody>
      </p:sp>
      <p:sp>
        <p:nvSpPr>
          <p:cNvPr id="12" name="TextBox 11"/>
          <p:cNvSpPr txBox="1"/>
          <p:nvPr/>
        </p:nvSpPr>
        <p:spPr>
          <a:xfrm>
            <a:off x="3417888" y="3930650"/>
            <a:ext cx="2770187" cy="276225"/>
          </a:xfrm>
          <a:prstGeom prst="rect">
            <a:avLst/>
          </a:prstGeom>
          <a:noFill/>
        </p:spPr>
        <p:txBody>
          <a:bodyPr wrap="none">
            <a:spAutoFit/>
          </a:bodyPr>
          <a:lstStyle/>
          <a:p>
            <a:pPr marL="121920" lvl="1" indent="-121920" eaLnBrk="1" fontAlgn="auto" hangingPunct="1">
              <a:spcBef>
                <a:spcPts val="0"/>
              </a:spcBef>
              <a:spcAft>
                <a:spcPts val="0"/>
              </a:spcAft>
              <a:buFont typeface="Arial" panose="020B0604020202020204" pitchFamily="34" charset="0"/>
              <a:buChar char="•"/>
              <a:defRPr/>
            </a:pPr>
            <a:r>
              <a:rPr lang="zh-CN" altLang="zh-CN" sz="1200" dirty="0"/>
              <a:t>二、最佳现金持有量分析模型的建立</a:t>
            </a:r>
            <a:endParaRPr lang="en-US" altLang="zh-CN" sz="1200" dirty="0">
              <a:solidFill>
                <a:schemeClr val="bg1">
                  <a:lumMod val="65000"/>
                </a:schemeClr>
              </a:solidFill>
              <a:ea typeface="微软雅黑" panose="020B0503020204020204" pitchFamily="34" charset="-122"/>
              <a:sym typeface="Arial" panose="020B0604020202020204" pitchFamily="34" charset="0"/>
            </a:endParaRPr>
          </a:p>
        </p:txBody>
      </p:sp>
      <p:sp>
        <p:nvSpPr>
          <p:cNvPr id="17" name="任意多边形 16"/>
          <p:cNvSpPr/>
          <p:nvPr/>
        </p:nvSpPr>
        <p:spPr>
          <a:xfrm>
            <a:off x="-1162050" y="1651000"/>
            <a:ext cx="10763250" cy="1060450"/>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3893455" y="1521933"/>
            <a:ext cx="1121307" cy="1121308"/>
            <a:chOff x="1985488" y="1104900"/>
            <a:chExt cx="930184" cy="930184"/>
          </a:xfrm>
          <a:effectLst>
            <a:outerShdw blurRad="381000" dist="190500" dir="2700000" algn="tl" rotWithShape="0">
              <a:prstClr val="black">
                <a:alpha val="40000"/>
              </a:prstClr>
            </a:outerShdw>
          </a:effectLst>
        </p:grpSpPr>
        <p:sp>
          <p:nvSpPr>
            <p:cNvPr id="19" name="椭圆 18"/>
            <p:cNvSpPr/>
            <p:nvPr/>
          </p:nvSpPr>
          <p:spPr>
            <a:xfrm>
              <a:off x="1985488" y="1104900"/>
              <a:ext cx="930184" cy="930184"/>
            </a:xfrm>
            <a:prstGeom prst="ellipse">
              <a:avLst/>
            </a:prstGeom>
            <a:ln w="101600">
              <a:solidFill>
                <a:schemeClr val="bg1"/>
              </a:solid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90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89165"/>
              <a:ext cx="696364" cy="561697"/>
            </a:xfrm>
            <a:prstGeom prst="rect">
              <a:avLst/>
            </a:prstGeom>
            <a:noFill/>
            <a:ln>
              <a:noFill/>
            </a:ln>
            <a:extLst/>
          </p:spPr>
          <p:txBody>
            <a:bodyPr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Aft>
                  <a:spcPts val="0"/>
                </a:spcAft>
                <a:buFont typeface="Arial" panose="020B0604020202020204" pitchFamily="34" charset="0"/>
                <a:buNone/>
                <a:defRPr/>
              </a:pPr>
              <a:r>
                <a:rPr lang="en-US" altLang="zh-CN" sz="4400" cap="all" dirty="0">
                  <a:solidFill>
                    <a:schemeClr val="bg1"/>
                  </a:solidFill>
                  <a:latin typeface="Arial" panose="020B0604020202020204" pitchFamily="34" charset="0"/>
                  <a:cs typeface="Arial" panose="020B0604020202020204" pitchFamily="34" charset="0"/>
                  <a:sym typeface="Arial" panose="020B0604020202020204" pitchFamily="34" charset="0"/>
                </a:rPr>
                <a:t>01</a:t>
              </a:r>
              <a:endParaRPr lang="zh-CN" altLang="en-US" sz="4400"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nodeType="afterGroup">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nodeType="afterGroup">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988" y="603250"/>
            <a:ext cx="8374062" cy="3230563"/>
          </a:xfrm>
          <a:prstGeom prst="rect">
            <a:avLst/>
          </a:prstGeom>
        </p:spPr>
        <p:txBody>
          <a:bodyPr>
            <a:spAutoFit/>
          </a:bodyPr>
          <a:lstStyle/>
          <a:p>
            <a:pPr>
              <a:spcAft>
                <a:spcPts val="0"/>
              </a:spcAft>
              <a:defRPr/>
            </a:pPr>
            <a:r>
              <a:rPr lang="zh-CN" altLang="zh-CN" kern="100" dirty="0">
                <a:solidFill>
                  <a:srgbClr val="FF0000"/>
                </a:solidFill>
                <a:latin typeface="Times New Roman" panose="02020603050405020304" pitchFamily="18" charset="0"/>
              </a:rPr>
              <a:t>【任务</a:t>
            </a:r>
            <a:r>
              <a:rPr lang="en-US" altLang="zh-CN" kern="100" dirty="0">
                <a:solidFill>
                  <a:srgbClr val="FF0000"/>
                </a:solidFill>
                <a:latin typeface="Times New Roman" panose="02020603050405020304" pitchFamily="18" charset="0"/>
              </a:rPr>
              <a:t>5-9</a:t>
            </a:r>
            <a:r>
              <a:rPr lang="zh-CN" altLang="zh-CN" kern="100" dirty="0">
                <a:solidFill>
                  <a:srgbClr val="FF0000"/>
                </a:solidFill>
                <a:latin typeface="Times New Roman" panose="02020603050405020304" pitchFamily="18" charset="0"/>
              </a:rPr>
              <a:t>】淮皖现代装备制造股份有限公司</a:t>
            </a:r>
            <a:r>
              <a:rPr lang="en-US" altLang="zh-CN" kern="100" dirty="0">
                <a:solidFill>
                  <a:srgbClr val="FF0000"/>
                </a:solidFill>
                <a:latin typeface="Times New Roman" panose="02020603050405020304" pitchFamily="18" charset="0"/>
              </a:rPr>
              <a:t>A</a:t>
            </a:r>
            <a:r>
              <a:rPr lang="zh-CN" altLang="zh-CN" kern="100" dirty="0">
                <a:solidFill>
                  <a:srgbClr val="FF0000"/>
                </a:solidFill>
                <a:latin typeface="Times New Roman" panose="02020603050405020304" pitchFamily="18" charset="0"/>
              </a:rPr>
              <a:t>零件年需求量为</a:t>
            </a:r>
            <a:r>
              <a:rPr lang="en-US" altLang="zh-CN" kern="100" dirty="0">
                <a:solidFill>
                  <a:srgbClr val="FF0000"/>
                </a:solidFill>
                <a:latin typeface="Times New Roman" panose="02020603050405020304" pitchFamily="18" charset="0"/>
              </a:rPr>
              <a:t>1500</a:t>
            </a:r>
            <a:r>
              <a:rPr lang="zh-CN" altLang="zh-CN" kern="100" dirty="0">
                <a:solidFill>
                  <a:srgbClr val="FF0000"/>
                </a:solidFill>
                <a:latin typeface="Times New Roman" panose="02020603050405020304" pitchFamily="18" charset="0"/>
              </a:rPr>
              <a:t>个，单价为</a:t>
            </a:r>
            <a:r>
              <a:rPr lang="en-US" altLang="zh-CN" kern="100" dirty="0">
                <a:solidFill>
                  <a:srgbClr val="FF0000"/>
                </a:solidFill>
                <a:latin typeface="Times New Roman" panose="02020603050405020304" pitchFamily="18" charset="0"/>
              </a:rPr>
              <a:t>10</a:t>
            </a:r>
            <a:r>
              <a:rPr lang="zh-CN" altLang="zh-CN" kern="100" dirty="0">
                <a:solidFill>
                  <a:srgbClr val="FF0000"/>
                </a:solidFill>
                <a:latin typeface="Times New Roman" panose="02020603050405020304" pitchFamily="18" charset="0"/>
              </a:rPr>
              <a:t>元</a:t>
            </a:r>
            <a:r>
              <a:rPr lang="en-US" altLang="zh-CN" kern="100" dirty="0">
                <a:solidFill>
                  <a:srgbClr val="FF0000"/>
                </a:solidFill>
                <a:latin typeface="Times New Roman" panose="02020603050405020304" pitchFamily="18" charset="0"/>
              </a:rPr>
              <a:t>/</a:t>
            </a:r>
            <a:r>
              <a:rPr lang="zh-CN" altLang="zh-CN" kern="100" dirty="0">
                <a:solidFill>
                  <a:srgbClr val="FF0000"/>
                </a:solidFill>
                <a:latin typeface="Times New Roman" panose="02020603050405020304" pitchFamily="18" charset="0"/>
              </a:rPr>
              <a:t>每个，每次订货费用为</a:t>
            </a:r>
            <a:r>
              <a:rPr lang="en-US" altLang="zh-CN" kern="100" dirty="0">
                <a:solidFill>
                  <a:srgbClr val="FF0000"/>
                </a:solidFill>
                <a:latin typeface="Times New Roman" panose="02020603050405020304" pitchFamily="18" charset="0"/>
              </a:rPr>
              <a:t>150</a:t>
            </a:r>
            <a:r>
              <a:rPr lang="zh-CN" altLang="zh-CN" kern="100" dirty="0">
                <a:solidFill>
                  <a:srgbClr val="FF0000"/>
                </a:solidFill>
                <a:latin typeface="Times New Roman" panose="02020603050405020304" pitchFamily="18" charset="0"/>
              </a:rPr>
              <a:t>元，单位年储存成本为</a:t>
            </a:r>
            <a:r>
              <a:rPr lang="en-US" altLang="zh-CN" kern="100" dirty="0">
                <a:solidFill>
                  <a:srgbClr val="FF0000"/>
                </a:solidFill>
                <a:latin typeface="Times New Roman" panose="02020603050405020304" pitchFamily="18" charset="0"/>
              </a:rPr>
              <a:t>0.5</a:t>
            </a:r>
            <a:r>
              <a:rPr lang="zh-CN" altLang="zh-CN" kern="100" dirty="0">
                <a:solidFill>
                  <a:srgbClr val="FF0000"/>
                </a:solidFill>
                <a:latin typeface="Times New Roman" panose="02020603050405020304" pitchFamily="18" charset="0"/>
              </a:rPr>
              <a:t>元，供应商规定，每次订货量在</a:t>
            </a:r>
            <a:r>
              <a:rPr lang="en-US" altLang="zh-CN" kern="100" dirty="0">
                <a:solidFill>
                  <a:srgbClr val="FF0000"/>
                </a:solidFill>
                <a:latin typeface="Times New Roman" panose="02020603050405020304" pitchFamily="18" charset="0"/>
              </a:rPr>
              <a:t>600</a:t>
            </a:r>
            <a:r>
              <a:rPr lang="zh-CN" altLang="zh-CN" kern="100" dirty="0">
                <a:solidFill>
                  <a:srgbClr val="FF0000"/>
                </a:solidFill>
                <a:latin typeface="Times New Roman" panose="02020603050405020304" pitchFamily="18" charset="0"/>
              </a:rPr>
              <a:t>以下商品没有折扣，订货数量大于等于</a:t>
            </a:r>
            <a:r>
              <a:rPr lang="en-US" altLang="zh-CN" kern="100" dirty="0">
                <a:solidFill>
                  <a:srgbClr val="FF0000"/>
                </a:solidFill>
                <a:latin typeface="Times New Roman" panose="02020603050405020304" pitchFamily="18" charset="0"/>
              </a:rPr>
              <a:t>600</a:t>
            </a:r>
            <a:r>
              <a:rPr lang="zh-CN" altLang="zh-CN" kern="100" dirty="0">
                <a:solidFill>
                  <a:srgbClr val="FF0000"/>
                </a:solidFill>
                <a:latin typeface="Times New Roman" panose="02020603050405020304" pitchFamily="18" charset="0"/>
              </a:rPr>
              <a:t>小于等于</a:t>
            </a:r>
            <a:r>
              <a:rPr lang="en-US" altLang="zh-CN" kern="100" dirty="0">
                <a:solidFill>
                  <a:srgbClr val="FF0000"/>
                </a:solidFill>
                <a:latin typeface="Times New Roman" panose="02020603050405020304" pitchFamily="18" charset="0"/>
              </a:rPr>
              <a:t>1000</a:t>
            </a:r>
            <a:r>
              <a:rPr lang="zh-CN" altLang="zh-CN" kern="100" dirty="0">
                <a:solidFill>
                  <a:srgbClr val="FF0000"/>
                </a:solidFill>
                <a:latin typeface="Times New Roman" panose="02020603050405020304" pitchFamily="18" charset="0"/>
              </a:rPr>
              <a:t>，价格享受</a:t>
            </a:r>
            <a:r>
              <a:rPr lang="en-US" altLang="zh-CN" kern="100" dirty="0">
                <a:solidFill>
                  <a:srgbClr val="FF0000"/>
                </a:solidFill>
                <a:latin typeface="Times New Roman" panose="02020603050405020304" pitchFamily="18" charset="0"/>
              </a:rPr>
              <a:t>2%</a:t>
            </a:r>
            <a:r>
              <a:rPr lang="zh-CN" altLang="zh-CN" kern="100" dirty="0">
                <a:solidFill>
                  <a:srgbClr val="FF0000"/>
                </a:solidFill>
                <a:latin typeface="Times New Roman" panose="02020603050405020304" pitchFamily="18" charset="0"/>
              </a:rPr>
              <a:t>的折扣，订货量大于</a:t>
            </a:r>
            <a:r>
              <a:rPr lang="en-US" altLang="zh-CN" kern="100" dirty="0">
                <a:solidFill>
                  <a:srgbClr val="FF0000"/>
                </a:solidFill>
                <a:latin typeface="Times New Roman" panose="02020603050405020304" pitchFamily="18" charset="0"/>
              </a:rPr>
              <a:t>1000</a:t>
            </a:r>
            <a:r>
              <a:rPr lang="zh-CN" altLang="zh-CN" kern="100" dirty="0">
                <a:solidFill>
                  <a:srgbClr val="FF0000"/>
                </a:solidFill>
                <a:latin typeface="Times New Roman" panose="02020603050405020304" pitchFamily="18" charset="0"/>
              </a:rPr>
              <a:t>小于等于</a:t>
            </a:r>
            <a:r>
              <a:rPr lang="en-US" altLang="zh-CN" kern="100" dirty="0">
                <a:solidFill>
                  <a:srgbClr val="FF0000"/>
                </a:solidFill>
                <a:latin typeface="Times New Roman" panose="02020603050405020304" pitchFamily="18" charset="0"/>
              </a:rPr>
              <a:t>1500</a:t>
            </a:r>
            <a:r>
              <a:rPr lang="zh-CN" altLang="zh-CN" kern="100" dirty="0">
                <a:solidFill>
                  <a:srgbClr val="FF0000"/>
                </a:solidFill>
                <a:latin typeface="Times New Roman" panose="02020603050405020304" pitchFamily="18" charset="0"/>
              </a:rPr>
              <a:t>，享受</a:t>
            </a:r>
            <a:r>
              <a:rPr lang="en-US" altLang="zh-CN" kern="100" dirty="0">
                <a:solidFill>
                  <a:srgbClr val="FF0000"/>
                </a:solidFill>
                <a:latin typeface="Times New Roman" panose="02020603050405020304" pitchFamily="18" charset="0"/>
              </a:rPr>
              <a:t>3%</a:t>
            </a:r>
            <a:r>
              <a:rPr lang="zh-CN" altLang="zh-CN" kern="100" dirty="0">
                <a:solidFill>
                  <a:srgbClr val="FF0000"/>
                </a:solidFill>
                <a:latin typeface="Times New Roman" panose="02020603050405020304" pitchFamily="18" charset="0"/>
              </a:rPr>
              <a:t>的折扣，订货量大于</a:t>
            </a:r>
            <a:r>
              <a:rPr lang="en-US" altLang="zh-CN" kern="100" dirty="0">
                <a:solidFill>
                  <a:srgbClr val="FF0000"/>
                </a:solidFill>
                <a:latin typeface="Times New Roman" panose="02020603050405020304" pitchFamily="18" charset="0"/>
              </a:rPr>
              <a:t>1500</a:t>
            </a:r>
            <a:r>
              <a:rPr lang="zh-CN" altLang="zh-CN" kern="100" dirty="0">
                <a:solidFill>
                  <a:srgbClr val="FF0000"/>
                </a:solidFill>
                <a:latin typeface="Times New Roman" panose="02020603050405020304" pitchFamily="18" charset="0"/>
              </a:rPr>
              <a:t>，享受</a:t>
            </a:r>
            <a:r>
              <a:rPr lang="en-US" altLang="zh-CN" kern="100" dirty="0">
                <a:solidFill>
                  <a:srgbClr val="FF0000"/>
                </a:solidFill>
                <a:latin typeface="Times New Roman" panose="02020603050405020304" pitchFamily="18" charset="0"/>
              </a:rPr>
              <a:t>4%</a:t>
            </a:r>
            <a:r>
              <a:rPr lang="zh-CN" altLang="zh-CN" kern="100" dirty="0">
                <a:solidFill>
                  <a:srgbClr val="FF0000"/>
                </a:solidFill>
                <a:latin typeface="Times New Roman" panose="02020603050405020304" pitchFamily="18" charset="0"/>
              </a:rPr>
              <a:t>的折扣。请为公司建立最佳订货模型。</a:t>
            </a:r>
            <a:endParaRPr lang="zh-CN" altLang="zh-CN" sz="2400" dirty="0">
              <a:latin typeface="Times New Roman" panose="02020603050405020304" pitchFamily="18" charset="0"/>
            </a:endParaRPr>
          </a:p>
          <a:p>
            <a:pPr>
              <a:spcAft>
                <a:spcPts val="0"/>
              </a:spcAft>
              <a:defRPr/>
            </a:pPr>
            <a:r>
              <a:rPr lang="zh-CN" altLang="zh-CN" b="1" kern="100" dirty="0">
                <a:solidFill>
                  <a:srgbClr val="000000"/>
                </a:solidFill>
                <a:latin typeface="Times New Roman" panose="02020603050405020304" pitchFamily="18" charset="0"/>
              </a:rPr>
              <a:t>分析思路：</a:t>
            </a:r>
            <a:r>
              <a:rPr lang="zh-CN" altLang="zh-CN" kern="100" dirty="0">
                <a:solidFill>
                  <a:srgbClr val="000000"/>
                </a:solidFill>
                <a:latin typeface="Times New Roman" panose="02020603050405020304" pitchFamily="18" charset="0"/>
              </a:rPr>
              <a:t>本案例中，由于每次采购量不同，对应的商品价格也不相同，而每次最佳订货量就是使全年进货成本达到最低时对应的采购量。因此，建立决策模型时，需要考虑不同的商品折扣对进货成本的影响。</a:t>
            </a:r>
            <a:endParaRPr lang="zh-CN" altLang="zh-CN" sz="2400" dirty="0">
              <a:latin typeface="Times New Roman" panose="02020603050405020304" pitchFamily="18" charset="0"/>
            </a:endParaRPr>
          </a:p>
          <a:p>
            <a:pPr>
              <a:spcAft>
                <a:spcPts val="0"/>
              </a:spcAft>
              <a:defRPr/>
            </a:pPr>
            <a:r>
              <a:rPr lang="zh-CN" altLang="zh-CN" kern="100" dirty="0">
                <a:solidFill>
                  <a:srgbClr val="FF0000"/>
                </a:solidFill>
                <a:latin typeface="Times New Roman" panose="02020603050405020304" pitchFamily="18" charset="0"/>
              </a:rPr>
              <a:t>具体设计步骤如下：</a:t>
            </a:r>
            <a:endParaRPr lang="zh-CN" altLang="zh-CN" sz="2400" dirty="0">
              <a:latin typeface="Times New Roman" panose="02020603050405020304" pitchFamily="18" charset="0"/>
            </a:endParaRPr>
          </a:p>
          <a:p>
            <a:pPr indent="266700" algn="just">
              <a:spcAft>
                <a:spcPts val="0"/>
              </a:spcAft>
              <a:defRPr/>
            </a:pPr>
            <a:r>
              <a:rPr lang="en-US" altLang="zh-CN" dirty="0">
                <a:solidFill>
                  <a:srgbClr val="000000"/>
                </a:solidFill>
                <a:latin typeface="宋体" panose="02010600030101010101" pitchFamily="2" charset="-122"/>
              </a:rPr>
              <a:t>1</a:t>
            </a:r>
            <a:r>
              <a:rPr lang="zh-CN" altLang="zh-CN" dirty="0">
                <a:solidFill>
                  <a:srgbClr val="000000"/>
                </a:solidFill>
                <a:latin typeface="Times New Roman" panose="02020603050405020304" pitchFamily="18" charset="0"/>
              </a:rPr>
              <a:t>．绘制模型表格，输入基本数据，如表</a:t>
            </a:r>
            <a:r>
              <a:rPr lang="en-US" altLang="zh-CN" dirty="0">
                <a:solidFill>
                  <a:srgbClr val="000000"/>
                </a:solidFill>
                <a:latin typeface="Times New Roman" panose="02020603050405020304" pitchFamily="18" charset="0"/>
              </a:rPr>
              <a:t>5.3.5</a:t>
            </a:r>
            <a:r>
              <a:rPr lang="zh-CN" altLang="zh-CN" dirty="0">
                <a:solidFill>
                  <a:srgbClr val="000000"/>
                </a:solidFill>
                <a:latin typeface="Times New Roman" panose="02020603050405020304" pitchFamily="18" charset="0"/>
              </a:rPr>
              <a:t>所示。</a:t>
            </a:r>
            <a:endParaRPr lang="zh-CN" altLang="zh-CN" sz="2400" dirty="0">
              <a:latin typeface="Times New Roman" panose="02020603050405020304" pitchFamily="18" charset="0"/>
            </a:endParaRPr>
          </a:p>
        </p:txBody>
      </p:sp>
      <p:sp>
        <p:nvSpPr>
          <p:cNvPr id="86019" name="矩形 2"/>
          <p:cNvSpPr>
            <a:spLocks noChangeArrowheads="1"/>
          </p:cNvSpPr>
          <p:nvPr/>
        </p:nvSpPr>
        <p:spPr bwMode="auto">
          <a:xfrm>
            <a:off x="261938" y="3833813"/>
            <a:ext cx="8337550" cy="1016000"/>
          </a:xfrm>
          <a:prstGeom prst="rect">
            <a:avLst/>
          </a:prstGeom>
          <a:noFill/>
          <a:ln w="9525">
            <a:noFill/>
            <a:miter lim="800000"/>
            <a:headEnd/>
            <a:tailEnd/>
          </a:ln>
        </p:spPr>
        <p:txBody>
          <a:bodyPr>
            <a:spAutoFit/>
          </a:bodyPr>
          <a:lstStyle/>
          <a:p>
            <a:pPr indent="266700"/>
            <a:r>
              <a:rPr lang="zh-CN" altLang="zh-CN">
                <a:solidFill>
                  <a:srgbClr val="000000"/>
                </a:solidFill>
                <a:latin typeface="Times New Roman" pitchFamily="18" charset="0"/>
              </a:rPr>
              <a:t>在表</a:t>
            </a:r>
            <a:r>
              <a:rPr lang="en-US" altLang="zh-CN">
                <a:solidFill>
                  <a:srgbClr val="000000"/>
                </a:solidFill>
                <a:latin typeface="Times New Roman" pitchFamily="18" charset="0"/>
              </a:rPr>
              <a:t>5.3.5</a:t>
            </a:r>
            <a:r>
              <a:rPr lang="zh-CN" altLang="zh-CN">
                <a:solidFill>
                  <a:srgbClr val="000000"/>
                </a:solidFill>
                <a:latin typeface="Times New Roman" pitchFamily="18" charset="0"/>
              </a:rPr>
              <a:t>中，基本数据取存放已知数据，分析决策区根据基本数据，计算各种情况下的全年进货成本，比较各成本并进行决策，得出一次最佳采购量和全年最佳订货次数。单元格</a:t>
            </a:r>
            <a:r>
              <a:rPr lang="en-US" altLang="zh-CN">
                <a:solidFill>
                  <a:srgbClr val="000000"/>
                </a:solidFill>
                <a:latin typeface="Times New Roman" pitchFamily="18" charset="0"/>
              </a:rPr>
              <a:t>B3</a:t>
            </a:r>
            <a:r>
              <a:rPr lang="zh-CN" altLang="zh-CN">
                <a:solidFill>
                  <a:srgbClr val="000000"/>
                </a:solidFill>
                <a:latin typeface="Times New Roman" pitchFamily="18" charset="0"/>
              </a:rPr>
              <a:t>用来计算在基本经济批量模型下的最佳采购量。</a:t>
            </a:r>
            <a:endParaRPr lang="zh-CN" altLang="zh-CN" sz="2400">
              <a:latin typeface="Times New Roman" pitchFamily="18" charset="0"/>
            </a:endParaRPr>
          </a:p>
        </p:txBody>
      </p:sp>
    </p:spTree>
  </p:cSld>
  <p:clrMapOvr>
    <a:masterClrMapping/>
  </p:clrMapOvr>
  <p:transition spd="slow" advClick="0" advTm="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图片 1"/>
          <p:cNvPicPr>
            <a:picLocks noChangeAspect="1" noChangeArrowheads="1"/>
          </p:cNvPicPr>
          <p:nvPr/>
        </p:nvPicPr>
        <p:blipFill>
          <a:blip r:embed="rId2" cstate="print"/>
          <a:srcRect/>
          <a:stretch>
            <a:fillRect/>
          </a:stretch>
        </p:blipFill>
        <p:spPr bwMode="auto">
          <a:xfrm>
            <a:off x="528638" y="993775"/>
            <a:ext cx="4635500" cy="2767013"/>
          </a:xfrm>
          <a:prstGeom prst="rect">
            <a:avLst/>
          </a:prstGeom>
          <a:noFill/>
          <a:ln w="9525">
            <a:noFill/>
            <a:miter lim="800000"/>
            <a:headEnd/>
            <a:tailEnd/>
          </a:ln>
        </p:spPr>
      </p:pic>
      <p:sp>
        <p:nvSpPr>
          <p:cNvPr id="87043" name="矩形 2"/>
          <p:cNvSpPr>
            <a:spLocks noChangeArrowheads="1"/>
          </p:cNvSpPr>
          <p:nvPr/>
        </p:nvSpPr>
        <p:spPr bwMode="auto">
          <a:xfrm>
            <a:off x="2330450" y="531813"/>
            <a:ext cx="722313" cy="307975"/>
          </a:xfrm>
          <a:prstGeom prst="rect">
            <a:avLst/>
          </a:prstGeom>
          <a:noFill/>
          <a:ln w="9525">
            <a:noFill/>
            <a:miter lim="800000"/>
            <a:headEnd/>
            <a:tailEnd/>
          </a:ln>
        </p:spPr>
        <p:txBody>
          <a:bodyPr wrap="none">
            <a:spAutoFit/>
          </a:bodyPr>
          <a:lstStyle/>
          <a:p>
            <a:pPr algn="ctr"/>
            <a:r>
              <a:rPr lang="zh-CN" altLang="zh-CN" sz="1400">
                <a:solidFill>
                  <a:srgbClr val="000000"/>
                </a:solidFill>
                <a:latin typeface="Times New Roman" pitchFamily="18" charset="0"/>
              </a:rPr>
              <a:t>表</a:t>
            </a:r>
            <a:r>
              <a:rPr lang="en-US" altLang="zh-CN" sz="1400">
                <a:solidFill>
                  <a:srgbClr val="000000"/>
                </a:solidFill>
                <a:latin typeface="Times New Roman" pitchFamily="18" charset="0"/>
              </a:rPr>
              <a:t>5.3.5</a:t>
            </a:r>
            <a:endParaRPr lang="zh-CN" altLang="zh-CN" sz="1400">
              <a:latin typeface="Times New Roman" pitchFamily="18" charset="0"/>
            </a:endParaRPr>
          </a:p>
        </p:txBody>
      </p:sp>
    </p:spTree>
  </p:cSld>
  <p:clrMapOvr>
    <a:masterClrMapping/>
  </p:clrMapOvr>
  <p:transition spd="slow" advClick="0" advTm="0"/>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150" y="528638"/>
            <a:ext cx="8847138" cy="4524375"/>
          </a:xfrm>
          <a:prstGeom prst="rect">
            <a:avLst/>
          </a:prstGeom>
        </p:spPr>
        <p:txBody>
          <a:bodyPr>
            <a:spAutoFit/>
          </a:bodyPr>
          <a:lstStyle/>
          <a:p>
            <a:pPr indent="266700" algn="just">
              <a:spcAft>
                <a:spcPts val="0"/>
              </a:spcAft>
              <a:defRPr/>
            </a:pPr>
            <a:r>
              <a:rPr lang="en-US" altLang="zh-CN" sz="1600" dirty="0">
                <a:solidFill>
                  <a:srgbClr val="000000"/>
                </a:solidFill>
                <a:latin typeface="宋体" panose="02010600030101010101" pitchFamily="2" charset="-122"/>
              </a:rPr>
              <a:t>2.</a:t>
            </a:r>
            <a:r>
              <a:rPr lang="zh-CN" altLang="zh-CN" sz="1600" dirty="0">
                <a:solidFill>
                  <a:srgbClr val="000000"/>
                </a:solidFill>
                <a:latin typeface="Times New Roman" panose="02020603050405020304" pitchFamily="18" charset="0"/>
              </a:rPr>
              <a:t>输入函数，建立决策模型。</a:t>
            </a:r>
            <a:endParaRPr lang="zh-CN" altLang="zh-CN" sz="1600" dirty="0">
              <a:latin typeface="Times New Roman" panose="02020603050405020304" pitchFamily="18" charset="0"/>
            </a:endParaRPr>
          </a:p>
          <a:p>
            <a:pPr indent="266700" algn="just">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1</a:t>
            </a:r>
            <a:r>
              <a:rPr lang="zh-CN" altLang="zh-CN" sz="1600" dirty="0">
                <a:solidFill>
                  <a:srgbClr val="000000"/>
                </a:solidFill>
                <a:latin typeface="Times New Roman" panose="02020603050405020304" pitchFamily="18" charset="0"/>
              </a:rPr>
              <a:t>）计算基本经济批量。单击单元格</a:t>
            </a:r>
            <a:r>
              <a:rPr lang="en-US" altLang="zh-CN" sz="1600" dirty="0">
                <a:solidFill>
                  <a:srgbClr val="000000"/>
                </a:solidFill>
                <a:latin typeface="Times New Roman" panose="02020603050405020304" pitchFamily="18" charset="0"/>
              </a:rPr>
              <a:t>B3</a:t>
            </a:r>
            <a:r>
              <a:rPr lang="zh-CN" altLang="zh-CN" sz="1600" dirty="0">
                <a:solidFill>
                  <a:srgbClr val="000000"/>
                </a:solidFill>
                <a:latin typeface="Times New Roman" panose="02020603050405020304" pitchFamily="18" charset="0"/>
              </a:rPr>
              <a:t>，输入函数：“</a:t>
            </a:r>
            <a:r>
              <a:rPr lang="en-US" altLang="zh-CN" sz="1600" dirty="0">
                <a:solidFill>
                  <a:srgbClr val="000000"/>
                </a:solidFill>
                <a:latin typeface="Times New Roman" panose="02020603050405020304" pitchFamily="18" charset="0"/>
              </a:rPr>
              <a:t>=SQRT(2*C3*C6/C5)</a:t>
            </a:r>
            <a:r>
              <a:rPr lang="zh-CN" altLang="zh-CN" sz="1600" dirty="0">
                <a:solidFill>
                  <a:srgbClr val="000000"/>
                </a:solidFill>
                <a:latin typeface="Times New Roman" panose="02020603050405020304" pitchFamily="18" charset="0"/>
              </a:rPr>
              <a:t>”，按回车键，得到结果：</a:t>
            </a:r>
            <a:r>
              <a:rPr lang="en-US" altLang="zh-CN" sz="1600" dirty="0">
                <a:solidFill>
                  <a:srgbClr val="000000"/>
                </a:solidFill>
                <a:latin typeface="Times New Roman" panose="02020603050405020304" pitchFamily="18" charset="0"/>
              </a:rPr>
              <a:t>948.6832981</a:t>
            </a:r>
            <a:r>
              <a:rPr lang="zh-CN" altLang="zh-CN" sz="1600"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indent="266700" algn="just">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2</a:t>
            </a:r>
            <a:r>
              <a:rPr lang="zh-CN" altLang="zh-CN" sz="1600" dirty="0">
                <a:solidFill>
                  <a:srgbClr val="000000"/>
                </a:solidFill>
                <a:latin typeface="Times New Roman" panose="02020603050405020304" pitchFamily="18" charset="0"/>
              </a:rPr>
              <a:t>）计算各折扣下的单价。单击单元格：</a:t>
            </a:r>
            <a:r>
              <a:rPr lang="en-US" altLang="zh-CN" sz="1600" dirty="0">
                <a:solidFill>
                  <a:srgbClr val="000000"/>
                </a:solidFill>
                <a:latin typeface="Times New Roman" panose="02020603050405020304" pitchFamily="18" charset="0"/>
              </a:rPr>
              <a:t>C11</a:t>
            </a:r>
            <a:r>
              <a:rPr lang="zh-CN" altLang="zh-CN" sz="1600" dirty="0">
                <a:solidFill>
                  <a:srgbClr val="000000"/>
                </a:solidFill>
                <a:latin typeface="Times New Roman" panose="02020603050405020304" pitchFamily="18" charset="0"/>
              </a:rPr>
              <a:t>，输入函数：“</a:t>
            </a:r>
            <a:r>
              <a:rPr lang="en-US" altLang="zh-CN" sz="1600" dirty="0">
                <a:solidFill>
                  <a:srgbClr val="000000"/>
                </a:solidFill>
                <a:latin typeface="Times New Roman" panose="02020603050405020304" pitchFamily="18" charset="0"/>
              </a:rPr>
              <a:t>=$C$4*(1-C10)</a:t>
            </a:r>
            <a:r>
              <a:rPr lang="zh-CN" altLang="zh-CN" sz="1600" dirty="0">
                <a:solidFill>
                  <a:srgbClr val="000000"/>
                </a:solidFill>
                <a:latin typeface="Times New Roman" panose="02020603050405020304" pitchFamily="18" charset="0"/>
              </a:rPr>
              <a:t>”，按回车键；复制</a:t>
            </a:r>
            <a:r>
              <a:rPr lang="en-US" altLang="zh-CN" sz="1600" dirty="0">
                <a:solidFill>
                  <a:srgbClr val="000000"/>
                </a:solidFill>
                <a:latin typeface="Times New Roman" panose="02020603050405020304" pitchFamily="18" charset="0"/>
              </a:rPr>
              <a:t>C11</a:t>
            </a:r>
            <a:r>
              <a:rPr lang="zh-CN" altLang="zh-CN" sz="1600" dirty="0">
                <a:solidFill>
                  <a:srgbClr val="000000"/>
                </a:solidFill>
                <a:latin typeface="Times New Roman" panose="02020603050405020304" pitchFamily="18" charset="0"/>
              </a:rPr>
              <a:t>单元格公式到单元格</a:t>
            </a:r>
            <a:r>
              <a:rPr lang="en-US" altLang="zh-CN" sz="1600" dirty="0">
                <a:solidFill>
                  <a:srgbClr val="000000"/>
                </a:solidFill>
                <a:latin typeface="Times New Roman" panose="02020603050405020304" pitchFamily="18" charset="0"/>
              </a:rPr>
              <a:t>D11</a:t>
            </a:r>
            <a:r>
              <a:rPr lang="zh-CN" altLang="zh-CN" sz="1600" dirty="0">
                <a:solidFill>
                  <a:srgbClr val="000000"/>
                </a:solidFill>
                <a:latin typeface="Times New Roman" panose="02020603050405020304" pitchFamily="18" charset="0"/>
              </a:rPr>
              <a:t>和</a:t>
            </a:r>
            <a:r>
              <a:rPr lang="en-US" altLang="zh-CN" sz="1600" dirty="0">
                <a:solidFill>
                  <a:srgbClr val="000000"/>
                </a:solidFill>
                <a:latin typeface="Times New Roman" panose="02020603050405020304" pitchFamily="18" charset="0"/>
              </a:rPr>
              <a:t>E11</a:t>
            </a:r>
            <a:r>
              <a:rPr lang="zh-CN" altLang="zh-CN" sz="1600"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3</a:t>
            </a:r>
            <a:r>
              <a:rPr lang="zh-CN" altLang="zh-CN" sz="1600" dirty="0">
                <a:solidFill>
                  <a:srgbClr val="000000"/>
                </a:solidFill>
                <a:latin typeface="Times New Roman" panose="02020603050405020304" pitchFamily="18" charset="0"/>
              </a:rPr>
              <a:t>）计算各采购量下的全年进货成本。单击单元格</a:t>
            </a:r>
            <a:r>
              <a:rPr lang="en-US" altLang="zh-CN" sz="1600" dirty="0">
                <a:solidFill>
                  <a:srgbClr val="000000"/>
                </a:solidFill>
                <a:latin typeface="Times New Roman" panose="02020603050405020304" pitchFamily="18" charset="0"/>
              </a:rPr>
              <a:t>B12</a:t>
            </a:r>
            <a:r>
              <a:rPr lang="zh-CN" altLang="zh-CN" sz="1600" dirty="0">
                <a:solidFill>
                  <a:srgbClr val="000000"/>
                </a:solidFill>
                <a:latin typeface="Times New Roman" panose="02020603050405020304" pitchFamily="18" charset="0"/>
              </a:rPr>
              <a:t>，输入公式：“</a:t>
            </a:r>
            <a:r>
              <a:rPr lang="en-US" altLang="zh-CN" sz="1600" dirty="0">
                <a:solidFill>
                  <a:srgbClr val="000000"/>
                </a:solidFill>
                <a:latin typeface="Times New Roman" panose="02020603050405020304" pitchFamily="18" charset="0"/>
              </a:rPr>
              <a:t>IF(B9&lt;600,C3*C4+C3/B9*C6+B9/2*C5,IF(B9&lt;1000,C3*C4*(1-0.02)+C3/B9*C6+B9/2*C5,IF(B9&lt;=1500,C3*C4*(1-0.03)+C3/B9*C6+B9/2*C5,C3*C4*(1-0.04)+C3/B9*C6+B9/2*C5)))</a:t>
            </a:r>
            <a:r>
              <a:rPr lang="zh-CN" altLang="zh-CN" sz="1600" dirty="0">
                <a:solidFill>
                  <a:srgbClr val="000000"/>
                </a:solidFill>
                <a:latin typeface="Times New Roman" panose="02020603050405020304" pitchFamily="18" charset="0"/>
              </a:rPr>
              <a:t>”，按回车键，得到结果：</a:t>
            </a:r>
            <a:r>
              <a:rPr lang="en-US" altLang="zh-CN" sz="1600" dirty="0">
                <a:solidFill>
                  <a:srgbClr val="000000"/>
                </a:solidFill>
                <a:latin typeface="Times New Roman" panose="02020603050405020304" pitchFamily="18" charset="0"/>
              </a:rPr>
              <a:t>15174.34165</a:t>
            </a:r>
            <a:r>
              <a:rPr lang="zh-CN" altLang="zh-CN" sz="1600"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a:spcAft>
                <a:spcPts val="0"/>
              </a:spcAft>
              <a:defRPr/>
            </a:pPr>
            <a:r>
              <a:rPr lang="zh-CN" altLang="zh-CN" sz="1600" dirty="0">
                <a:solidFill>
                  <a:srgbClr val="000000"/>
                </a:solidFill>
                <a:latin typeface="Times New Roman" panose="02020603050405020304" pitchFamily="18" charset="0"/>
              </a:rPr>
              <a:t>单击单元格</a:t>
            </a:r>
            <a:r>
              <a:rPr lang="en-US" altLang="zh-CN" sz="1600" dirty="0">
                <a:solidFill>
                  <a:srgbClr val="000000"/>
                </a:solidFill>
                <a:latin typeface="Times New Roman" panose="02020603050405020304" pitchFamily="18" charset="0"/>
              </a:rPr>
              <a:t>C12</a:t>
            </a:r>
            <a:r>
              <a:rPr lang="zh-CN" altLang="zh-CN" sz="1600" dirty="0">
                <a:solidFill>
                  <a:srgbClr val="000000"/>
                </a:solidFill>
                <a:latin typeface="Times New Roman" panose="02020603050405020304" pitchFamily="18" charset="0"/>
              </a:rPr>
              <a:t>，输入公式：“</a:t>
            </a:r>
            <a:r>
              <a:rPr lang="en-US" altLang="zh-CN" sz="1600" dirty="0">
                <a:solidFill>
                  <a:srgbClr val="000000"/>
                </a:solidFill>
                <a:latin typeface="Times New Roman" panose="02020603050405020304" pitchFamily="18" charset="0"/>
              </a:rPr>
              <a:t>$C$3*C11+$C$3/C9*C6+C9/2*$C$5</a:t>
            </a:r>
            <a:r>
              <a:rPr lang="zh-CN" altLang="zh-CN" sz="1600" dirty="0">
                <a:solidFill>
                  <a:srgbClr val="000000"/>
                </a:solidFill>
                <a:latin typeface="Times New Roman" panose="02020603050405020304" pitchFamily="18" charset="0"/>
              </a:rPr>
              <a:t>”，按回车键，得到结果：</a:t>
            </a:r>
            <a:r>
              <a:rPr lang="en-US" altLang="zh-CN" sz="1600" dirty="0">
                <a:solidFill>
                  <a:srgbClr val="000000"/>
                </a:solidFill>
                <a:latin typeface="Times New Roman" panose="02020603050405020304" pitchFamily="18" charset="0"/>
              </a:rPr>
              <a:t>15225</a:t>
            </a:r>
            <a:r>
              <a:rPr lang="zh-CN" altLang="zh-CN" sz="1600" dirty="0">
                <a:solidFill>
                  <a:srgbClr val="000000"/>
                </a:solidFill>
                <a:latin typeface="Times New Roman" panose="02020603050405020304" pitchFamily="18" charset="0"/>
              </a:rPr>
              <a:t>。复制单元格</a:t>
            </a:r>
            <a:r>
              <a:rPr lang="en-US" altLang="zh-CN" sz="1600" dirty="0">
                <a:solidFill>
                  <a:srgbClr val="000000"/>
                </a:solidFill>
                <a:latin typeface="Times New Roman" panose="02020603050405020304" pitchFamily="18" charset="0"/>
              </a:rPr>
              <a:t>C12</a:t>
            </a:r>
            <a:r>
              <a:rPr lang="zh-CN" altLang="zh-CN" sz="1600" dirty="0">
                <a:solidFill>
                  <a:srgbClr val="000000"/>
                </a:solidFill>
                <a:latin typeface="Times New Roman" panose="02020603050405020304" pitchFamily="18" charset="0"/>
              </a:rPr>
              <a:t>公式，分别黏贴至单元格：</a:t>
            </a:r>
            <a:r>
              <a:rPr lang="en-US" altLang="zh-CN" sz="1600" dirty="0">
                <a:solidFill>
                  <a:srgbClr val="000000"/>
                </a:solidFill>
                <a:latin typeface="Times New Roman" panose="02020603050405020304" pitchFamily="18" charset="0"/>
              </a:rPr>
              <a:t>D12</a:t>
            </a:r>
            <a:r>
              <a:rPr lang="zh-CN" altLang="zh-CN" sz="1600" dirty="0">
                <a:solidFill>
                  <a:srgbClr val="000000"/>
                </a:solidFill>
                <a:latin typeface="Times New Roman" panose="02020603050405020304" pitchFamily="18" charset="0"/>
              </a:rPr>
              <a:t>和</a:t>
            </a:r>
            <a:r>
              <a:rPr lang="en-US" altLang="zh-CN" sz="1600" dirty="0">
                <a:solidFill>
                  <a:srgbClr val="000000"/>
                </a:solidFill>
                <a:latin typeface="Times New Roman" panose="02020603050405020304" pitchFamily="18" charset="0"/>
              </a:rPr>
              <a:t>E12</a:t>
            </a:r>
            <a:r>
              <a:rPr lang="zh-CN" altLang="zh-CN" sz="1600" dirty="0">
                <a:solidFill>
                  <a:srgbClr val="000000"/>
                </a:solidFill>
                <a:latin typeface="Times New Roman" panose="02020603050405020304" pitchFamily="18" charset="0"/>
              </a:rPr>
              <a:t>；分别得到结果</a:t>
            </a:r>
            <a:r>
              <a:rPr lang="en-US" altLang="zh-CN" sz="1600" dirty="0">
                <a:solidFill>
                  <a:srgbClr val="000000"/>
                </a:solidFill>
                <a:latin typeface="Times New Roman" panose="02020603050405020304" pitchFamily="18" charset="0"/>
              </a:rPr>
              <a:t>14800</a:t>
            </a:r>
            <a:r>
              <a:rPr lang="zh-CN" altLang="zh-CN" sz="1600" dirty="0">
                <a:solidFill>
                  <a:srgbClr val="000000"/>
                </a:solidFill>
                <a:latin typeface="Times New Roman" panose="02020603050405020304" pitchFamily="18" charset="0"/>
              </a:rPr>
              <a:t>和</a:t>
            </a:r>
            <a:r>
              <a:rPr lang="en-US" altLang="zh-CN" sz="1600" dirty="0">
                <a:solidFill>
                  <a:srgbClr val="000000"/>
                </a:solidFill>
                <a:latin typeface="Times New Roman" panose="02020603050405020304" pitchFamily="18" charset="0"/>
              </a:rPr>
              <a:t>14925</a:t>
            </a:r>
            <a:r>
              <a:rPr lang="zh-CN" altLang="zh-CN" sz="1600"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4</a:t>
            </a:r>
            <a:r>
              <a:rPr lang="zh-CN" altLang="zh-CN" sz="1600" dirty="0">
                <a:solidFill>
                  <a:srgbClr val="000000"/>
                </a:solidFill>
                <a:latin typeface="Times New Roman" panose="02020603050405020304" pitchFamily="18" charset="0"/>
              </a:rPr>
              <a:t>）计算全年最低进货成本。单击单元格：</a:t>
            </a:r>
            <a:r>
              <a:rPr lang="en-US" altLang="zh-CN" sz="1600" dirty="0">
                <a:solidFill>
                  <a:srgbClr val="000000"/>
                </a:solidFill>
                <a:latin typeface="Times New Roman" panose="02020603050405020304" pitchFamily="18" charset="0"/>
              </a:rPr>
              <a:t>B13</a:t>
            </a:r>
            <a:r>
              <a:rPr lang="zh-CN" altLang="zh-CN" sz="1600" dirty="0">
                <a:solidFill>
                  <a:srgbClr val="000000"/>
                </a:solidFill>
                <a:latin typeface="Times New Roman" panose="02020603050405020304" pitchFamily="18" charset="0"/>
              </a:rPr>
              <a:t>，输入函数：“</a:t>
            </a:r>
            <a:r>
              <a:rPr lang="en-US" altLang="zh-CN" sz="1600" dirty="0">
                <a:solidFill>
                  <a:srgbClr val="000000"/>
                </a:solidFill>
                <a:latin typeface="Times New Roman" panose="02020603050405020304" pitchFamily="18" charset="0"/>
              </a:rPr>
              <a:t>=MIN(B12:E12)</a:t>
            </a:r>
            <a:r>
              <a:rPr lang="zh-CN" altLang="zh-CN" sz="1600" dirty="0">
                <a:solidFill>
                  <a:srgbClr val="000000"/>
                </a:solidFill>
                <a:latin typeface="Times New Roman" panose="02020603050405020304" pitchFamily="18" charset="0"/>
              </a:rPr>
              <a:t>”，按回车键，得到结果：</a:t>
            </a:r>
            <a:r>
              <a:rPr lang="en-US" altLang="zh-CN" sz="1600" b="1" dirty="0">
                <a:solidFill>
                  <a:srgbClr val="000000"/>
                </a:solidFill>
                <a:latin typeface="Times New Roman" panose="02020603050405020304" pitchFamily="18" charset="0"/>
              </a:rPr>
              <a:t>14800</a:t>
            </a:r>
            <a:r>
              <a:rPr lang="zh-CN" altLang="zh-CN" sz="1600"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indent="276225">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5</a:t>
            </a:r>
            <a:r>
              <a:rPr lang="zh-CN" altLang="zh-CN" sz="1600" dirty="0">
                <a:solidFill>
                  <a:srgbClr val="000000"/>
                </a:solidFill>
                <a:latin typeface="Times New Roman" panose="02020603050405020304" pitchFamily="18" charset="0"/>
              </a:rPr>
              <a:t>）进行最佳采购量决策。单击单元格：</a:t>
            </a:r>
            <a:r>
              <a:rPr lang="en-US" altLang="zh-CN" sz="1600" dirty="0">
                <a:solidFill>
                  <a:srgbClr val="000000"/>
                </a:solidFill>
                <a:latin typeface="Times New Roman" panose="02020603050405020304" pitchFamily="18" charset="0"/>
              </a:rPr>
              <a:t>D13</a:t>
            </a:r>
            <a:r>
              <a:rPr lang="zh-CN" altLang="zh-CN" sz="1600" dirty="0">
                <a:solidFill>
                  <a:srgbClr val="000000"/>
                </a:solidFill>
                <a:latin typeface="Times New Roman" panose="02020603050405020304" pitchFamily="18" charset="0"/>
              </a:rPr>
              <a:t>，输入公式：</a:t>
            </a:r>
            <a:endParaRPr lang="zh-CN" altLang="zh-CN" sz="1600" dirty="0">
              <a:latin typeface="Times New Roman" panose="02020603050405020304" pitchFamily="18" charset="0"/>
            </a:endParaRPr>
          </a:p>
          <a:p>
            <a:pPr>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 INDEX(B9:E9,MATCH(MIN(B12:E12),B12:E12,0))</a:t>
            </a:r>
            <a:r>
              <a:rPr lang="zh-CN" altLang="zh-CN" sz="1600" dirty="0">
                <a:solidFill>
                  <a:srgbClr val="000000"/>
                </a:solidFill>
                <a:latin typeface="Times New Roman" panose="02020603050405020304" pitchFamily="18" charset="0"/>
              </a:rPr>
              <a:t>”，按回车键，得到结果：</a:t>
            </a:r>
            <a:r>
              <a:rPr lang="en-US" altLang="zh-CN" sz="1600" b="1" dirty="0">
                <a:solidFill>
                  <a:srgbClr val="000000"/>
                </a:solidFill>
                <a:latin typeface="Times New Roman" panose="02020603050405020304" pitchFamily="18" charset="0"/>
              </a:rPr>
              <a:t>1000</a:t>
            </a:r>
            <a:r>
              <a:rPr lang="zh-CN" altLang="zh-CN" sz="1600" b="1"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a:spcAft>
                <a:spcPts val="0"/>
              </a:spcAft>
              <a:defRPr/>
            </a:pPr>
            <a:r>
              <a:rPr lang="zh-CN" altLang="zh-CN" sz="1600" dirty="0">
                <a:solidFill>
                  <a:srgbClr val="000000"/>
                </a:solidFill>
                <a:latin typeface="Times New Roman" panose="02020603050405020304" pitchFamily="18" charset="0"/>
              </a:rPr>
              <a:t>（</a:t>
            </a:r>
            <a:r>
              <a:rPr lang="en-US" altLang="zh-CN" sz="1600" dirty="0">
                <a:solidFill>
                  <a:srgbClr val="000000"/>
                </a:solidFill>
                <a:latin typeface="Times New Roman" panose="02020603050405020304" pitchFamily="18" charset="0"/>
              </a:rPr>
              <a:t>6</a:t>
            </a:r>
            <a:r>
              <a:rPr lang="zh-CN" altLang="zh-CN" sz="1600" dirty="0">
                <a:solidFill>
                  <a:srgbClr val="000000"/>
                </a:solidFill>
                <a:latin typeface="Times New Roman" panose="02020603050405020304" pitchFamily="18" charset="0"/>
              </a:rPr>
              <a:t>）进行全年最佳订货次数决策。单击单元格：</a:t>
            </a:r>
            <a:r>
              <a:rPr lang="en-US" altLang="zh-CN" sz="1600" dirty="0">
                <a:solidFill>
                  <a:srgbClr val="000000"/>
                </a:solidFill>
                <a:latin typeface="Times New Roman" panose="02020603050405020304" pitchFamily="18" charset="0"/>
              </a:rPr>
              <a:t>B14</a:t>
            </a:r>
            <a:r>
              <a:rPr lang="zh-CN" altLang="zh-CN" sz="1600" dirty="0">
                <a:solidFill>
                  <a:srgbClr val="000000"/>
                </a:solidFill>
                <a:latin typeface="Times New Roman" panose="02020603050405020304" pitchFamily="18" charset="0"/>
              </a:rPr>
              <a:t>，输入公式：“</a:t>
            </a:r>
            <a:r>
              <a:rPr lang="en-US" altLang="zh-CN" sz="1600" dirty="0">
                <a:solidFill>
                  <a:srgbClr val="000000"/>
                </a:solidFill>
                <a:latin typeface="Times New Roman" panose="02020603050405020304" pitchFamily="18" charset="0"/>
              </a:rPr>
              <a:t>=C3/D13</a:t>
            </a:r>
            <a:r>
              <a:rPr lang="zh-CN" altLang="zh-CN" sz="1600" dirty="0">
                <a:solidFill>
                  <a:srgbClr val="000000"/>
                </a:solidFill>
                <a:latin typeface="Times New Roman" panose="02020603050405020304" pitchFamily="18" charset="0"/>
              </a:rPr>
              <a:t>”，按回车键，得到结果：</a:t>
            </a:r>
            <a:r>
              <a:rPr lang="en-US" altLang="zh-CN" sz="1600" b="1" dirty="0">
                <a:solidFill>
                  <a:srgbClr val="000000"/>
                </a:solidFill>
                <a:latin typeface="Times New Roman" panose="02020603050405020304" pitchFamily="18" charset="0"/>
              </a:rPr>
              <a:t>1.5</a:t>
            </a:r>
            <a:r>
              <a:rPr lang="zh-CN" altLang="zh-CN" sz="1600" dirty="0">
                <a:solidFill>
                  <a:srgbClr val="000000"/>
                </a:solidFill>
                <a:latin typeface="Times New Roman" panose="02020603050405020304" pitchFamily="18" charset="0"/>
              </a:rPr>
              <a:t>。</a:t>
            </a:r>
            <a:endParaRPr lang="zh-CN" altLang="zh-CN" sz="1600" dirty="0">
              <a:latin typeface="Times New Roman" panose="02020603050405020304" pitchFamily="18" charset="0"/>
            </a:endParaRPr>
          </a:p>
          <a:p>
            <a:pPr indent="266700">
              <a:spcAft>
                <a:spcPts val="0"/>
              </a:spcAft>
              <a:defRPr/>
            </a:pPr>
            <a:r>
              <a:rPr lang="zh-CN" altLang="zh-CN" sz="1600" dirty="0">
                <a:solidFill>
                  <a:srgbClr val="000000"/>
                </a:solidFill>
                <a:latin typeface="Times New Roman" panose="02020603050405020304" pitchFamily="18" charset="0"/>
              </a:rPr>
              <a:t>模版运算结果如表</a:t>
            </a:r>
            <a:r>
              <a:rPr lang="en-US" altLang="zh-CN" sz="1600" dirty="0">
                <a:solidFill>
                  <a:srgbClr val="000000"/>
                </a:solidFill>
                <a:latin typeface="Times New Roman" panose="02020603050405020304" pitchFamily="18" charset="0"/>
              </a:rPr>
              <a:t>5.3.6</a:t>
            </a:r>
            <a:r>
              <a:rPr lang="zh-CN" altLang="zh-CN" sz="1600" dirty="0">
                <a:solidFill>
                  <a:srgbClr val="000000"/>
                </a:solidFill>
                <a:latin typeface="Times New Roman" panose="02020603050405020304" pitchFamily="18" charset="0"/>
              </a:rPr>
              <a:t>所示。</a:t>
            </a:r>
            <a:endParaRPr lang="zh-CN" altLang="zh-CN" sz="1600" dirty="0">
              <a:latin typeface="Times New Roman" panose="02020603050405020304" pitchFamily="18" charset="0"/>
            </a:endParaRPr>
          </a:p>
        </p:txBody>
      </p:sp>
    </p:spTree>
  </p:cSld>
  <p:clrMapOvr>
    <a:masterClrMapping/>
  </p:clrMapOvr>
  <p:transition spd="slow" advClick="0" advTm="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图片 1"/>
          <p:cNvPicPr>
            <a:picLocks noChangeAspect="1" noChangeArrowheads="1"/>
          </p:cNvPicPr>
          <p:nvPr/>
        </p:nvPicPr>
        <p:blipFill>
          <a:blip r:embed="rId2" cstate="print"/>
          <a:srcRect/>
          <a:stretch>
            <a:fillRect/>
          </a:stretch>
        </p:blipFill>
        <p:spPr bwMode="auto">
          <a:xfrm>
            <a:off x="411163" y="1069975"/>
            <a:ext cx="4500562" cy="2511425"/>
          </a:xfrm>
          <a:prstGeom prst="rect">
            <a:avLst/>
          </a:prstGeom>
          <a:noFill/>
          <a:ln w="9525">
            <a:noFill/>
            <a:miter lim="800000"/>
            <a:headEnd/>
            <a:tailEnd/>
          </a:ln>
        </p:spPr>
      </p:pic>
      <p:sp>
        <p:nvSpPr>
          <p:cNvPr id="89091" name="矩形 2"/>
          <p:cNvSpPr>
            <a:spLocks noChangeArrowheads="1"/>
          </p:cNvSpPr>
          <p:nvPr/>
        </p:nvSpPr>
        <p:spPr bwMode="auto">
          <a:xfrm>
            <a:off x="2011363" y="614363"/>
            <a:ext cx="992187" cy="307975"/>
          </a:xfrm>
          <a:prstGeom prst="rect">
            <a:avLst/>
          </a:prstGeom>
          <a:noFill/>
          <a:ln w="9525">
            <a:noFill/>
            <a:miter lim="800000"/>
            <a:headEnd/>
            <a:tailEnd/>
          </a:ln>
        </p:spPr>
        <p:txBody>
          <a:bodyPr wrap="none">
            <a:spAutoFit/>
          </a:bodyPr>
          <a:lstStyle/>
          <a:p>
            <a:pPr indent="266700" algn="ctr"/>
            <a:r>
              <a:rPr lang="zh-CN" altLang="zh-CN" sz="1400">
                <a:solidFill>
                  <a:srgbClr val="000000"/>
                </a:solidFill>
                <a:latin typeface="Times New Roman" pitchFamily="18" charset="0"/>
              </a:rPr>
              <a:t>表</a:t>
            </a:r>
            <a:r>
              <a:rPr lang="en-US" altLang="zh-CN" sz="1400">
                <a:solidFill>
                  <a:srgbClr val="000000"/>
                </a:solidFill>
                <a:latin typeface="Times New Roman" pitchFamily="18" charset="0"/>
              </a:rPr>
              <a:t>5.3.6</a:t>
            </a:r>
            <a:endParaRPr lang="zh-CN" altLang="zh-CN" sz="1400">
              <a:latin typeface="Times New Roman" pitchFamily="18" charset="0"/>
            </a:endParaRPr>
          </a:p>
        </p:txBody>
      </p:sp>
      <p:sp>
        <p:nvSpPr>
          <p:cNvPr id="89092" name="矩形 3"/>
          <p:cNvSpPr>
            <a:spLocks noChangeArrowheads="1"/>
          </p:cNvSpPr>
          <p:nvPr/>
        </p:nvSpPr>
        <p:spPr bwMode="auto">
          <a:xfrm>
            <a:off x="5564188" y="614363"/>
            <a:ext cx="2890837" cy="3508375"/>
          </a:xfrm>
          <a:prstGeom prst="rect">
            <a:avLst/>
          </a:prstGeom>
          <a:noFill/>
          <a:ln w="9525">
            <a:noFill/>
            <a:miter lim="800000"/>
            <a:headEnd/>
            <a:tailEnd/>
          </a:ln>
        </p:spPr>
        <p:txBody>
          <a:bodyPr>
            <a:spAutoFit/>
          </a:bodyPr>
          <a:lstStyle/>
          <a:p>
            <a:pPr indent="266700"/>
            <a:r>
              <a:rPr lang="zh-CN" altLang="zh-CN" b="1">
                <a:solidFill>
                  <a:srgbClr val="FF0000"/>
                </a:solidFill>
                <a:latin typeface="Times New Roman" pitchFamily="18" charset="0"/>
              </a:rPr>
              <a:t>【过程体验】</a:t>
            </a:r>
            <a:r>
              <a:rPr lang="zh-CN" altLang="zh-CN">
                <a:solidFill>
                  <a:srgbClr val="FF0000"/>
                </a:solidFill>
                <a:latin typeface="Times New Roman" pitchFamily="18" charset="0"/>
              </a:rPr>
              <a:t>某企业需要某种材料，全年需求量为</a:t>
            </a:r>
            <a:r>
              <a:rPr lang="en-US" altLang="zh-CN">
                <a:solidFill>
                  <a:srgbClr val="FF0000"/>
                </a:solidFill>
                <a:latin typeface="Times New Roman" pitchFamily="18" charset="0"/>
              </a:rPr>
              <a:t>1000</a:t>
            </a:r>
            <a:r>
              <a:rPr lang="zh-CN" altLang="zh-CN">
                <a:solidFill>
                  <a:srgbClr val="FF0000"/>
                </a:solidFill>
                <a:latin typeface="Times New Roman" pitchFamily="18" charset="0"/>
              </a:rPr>
              <a:t>千克，每千克年储存成本为</a:t>
            </a:r>
            <a:r>
              <a:rPr lang="en-US" altLang="zh-CN">
                <a:solidFill>
                  <a:srgbClr val="FF0000"/>
                </a:solidFill>
                <a:latin typeface="Times New Roman" pitchFamily="18" charset="0"/>
              </a:rPr>
              <a:t>0.5</a:t>
            </a:r>
            <a:r>
              <a:rPr lang="zh-CN" altLang="zh-CN">
                <a:solidFill>
                  <a:srgbClr val="FF0000"/>
                </a:solidFill>
                <a:latin typeface="Times New Roman" pitchFamily="18" charset="0"/>
              </a:rPr>
              <a:t>元，每次订货费用为</a:t>
            </a:r>
            <a:r>
              <a:rPr lang="en-US" altLang="zh-CN">
                <a:solidFill>
                  <a:srgbClr val="FF0000"/>
                </a:solidFill>
                <a:latin typeface="Times New Roman" pitchFamily="18" charset="0"/>
              </a:rPr>
              <a:t>81.67</a:t>
            </a:r>
            <a:r>
              <a:rPr lang="zh-CN" altLang="zh-CN">
                <a:solidFill>
                  <a:srgbClr val="FF0000"/>
                </a:solidFill>
                <a:latin typeface="Times New Roman" pitchFamily="18" charset="0"/>
              </a:rPr>
              <a:t>元。供应商规定，每次订货量达到</a:t>
            </a:r>
            <a:r>
              <a:rPr lang="en-US" altLang="zh-CN">
                <a:solidFill>
                  <a:srgbClr val="FF0000"/>
                </a:solidFill>
                <a:latin typeface="Times New Roman" pitchFamily="18" charset="0"/>
              </a:rPr>
              <a:t>550</a:t>
            </a:r>
            <a:r>
              <a:rPr lang="en-US" altLang="zh-CN">
                <a:solidFill>
                  <a:srgbClr val="FF0000"/>
                </a:solidFill>
                <a:latin typeface="宋体" pitchFamily="2" charset="-122"/>
              </a:rPr>
              <a:t>~</a:t>
            </a:r>
            <a:r>
              <a:rPr lang="en-US" altLang="zh-CN">
                <a:solidFill>
                  <a:srgbClr val="FF0000"/>
                </a:solidFill>
                <a:latin typeface="Times New Roman" pitchFamily="18" charset="0"/>
              </a:rPr>
              <a:t>750</a:t>
            </a:r>
            <a:r>
              <a:rPr lang="zh-CN" altLang="zh-CN">
                <a:solidFill>
                  <a:srgbClr val="FF0000"/>
                </a:solidFill>
                <a:latin typeface="Times New Roman" pitchFamily="18" charset="0"/>
              </a:rPr>
              <a:t>千克时，可享受</a:t>
            </a:r>
            <a:r>
              <a:rPr lang="en-US" altLang="zh-CN">
                <a:solidFill>
                  <a:srgbClr val="FF0000"/>
                </a:solidFill>
                <a:latin typeface="Times New Roman" pitchFamily="18" charset="0"/>
              </a:rPr>
              <a:t>2%</a:t>
            </a:r>
            <a:r>
              <a:rPr lang="zh-CN" altLang="zh-CN">
                <a:solidFill>
                  <a:srgbClr val="FF0000"/>
                </a:solidFill>
                <a:latin typeface="Times New Roman" pitchFamily="18" charset="0"/>
              </a:rPr>
              <a:t>的价格优惠，订货量在</a:t>
            </a:r>
            <a:r>
              <a:rPr lang="en-US" altLang="zh-CN">
                <a:solidFill>
                  <a:srgbClr val="FF0000"/>
                </a:solidFill>
                <a:latin typeface="Times New Roman" pitchFamily="18" charset="0"/>
              </a:rPr>
              <a:t>750</a:t>
            </a:r>
            <a:r>
              <a:rPr lang="zh-CN" altLang="zh-CN">
                <a:solidFill>
                  <a:srgbClr val="FF0000"/>
                </a:solidFill>
                <a:latin typeface="Times New Roman" pitchFamily="18" charset="0"/>
              </a:rPr>
              <a:t>以上时，可享受</a:t>
            </a:r>
            <a:r>
              <a:rPr lang="en-US" altLang="zh-CN">
                <a:solidFill>
                  <a:srgbClr val="FF0000"/>
                </a:solidFill>
                <a:latin typeface="Times New Roman" pitchFamily="18" charset="0"/>
              </a:rPr>
              <a:t>3%</a:t>
            </a:r>
            <a:r>
              <a:rPr lang="zh-CN" altLang="zh-CN">
                <a:solidFill>
                  <a:srgbClr val="FF0000"/>
                </a:solidFill>
                <a:latin typeface="Times New Roman" pitchFamily="18" charset="0"/>
              </a:rPr>
              <a:t>的价格优惠，要求建立经济订货批量模型进行决策。材料单价为</a:t>
            </a:r>
            <a:r>
              <a:rPr lang="en-US" altLang="zh-CN">
                <a:solidFill>
                  <a:srgbClr val="FF0000"/>
                </a:solidFill>
                <a:latin typeface="Times New Roman" pitchFamily="18" charset="0"/>
              </a:rPr>
              <a:t>50</a:t>
            </a:r>
            <a:r>
              <a:rPr lang="zh-CN" altLang="zh-CN">
                <a:solidFill>
                  <a:srgbClr val="FF0000"/>
                </a:solidFill>
                <a:latin typeface="Times New Roman" pitchFamily="18" charset="0"/>
              </a:rPr>
              <a:t>元</a:t>
            </a:r>
            <a:r>
              <a:rPr lang="en-US" altLang="zh-CN">
                <a:solidFill>
                  <a:srgbClr val="FF0000"/>
                </a:solidFill>
                <a:latin typeface="Times New Roman" pitchFamily="18" charset="0"/>
              </a:rPr>
              <a:t>/</a:t>
            </a:r>
            <a:r>
              <a:rPr lang="zh-CN" altLang="zh-CN">
                <a:solidFill>
                  <a:srgbClr val="FF0000"/>
                </a:solidFill>
                <a:latin typeface="Times New Roman" pitchFamily="18" charset="0"/>
              </a:rPr>
              <a:t>千克。</a:t>
            </a:r>
            <a:endParaRPr lang="zh-CN" altLang="zh-CN" sz="2400">
              <a:latin typeface="Times New Roman" pitchFamily="18" charset="0"/>
            </a:endParaRPr>
          </a:p>
        </p:txBody>
      </p:sp>
    </p:spTree>
  </p:cSld>
  <p:clrMapOvr>
    <a:masterClrMapping/>
  </p:clrMapOvr>
  <p:transition spd="slow" advClick="0" advTm="0"/>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5263" y="639763"/>
            <a:ext cx="8486775" cy="3878262"/>
          </a:xfrm>
          <a:prstGeom prst="rect">
            <a:avLst/>
          </a:prstGeom>
        </p:spPr>
        <p:txBody>
          <a:bodyPr>
            <a:spAutoFit/>
          </a:bodyPr>
          <a:lstStyle/>
          <a:p>
            <a:pPr indent="304800" algn="just">
              <a:lnSpc>
                <a:spcPct val="150000"/>
              </a:lnSpc>
              <a:spcAft>
                <a:spcPts val="0"/>
              </a:spcAft>
              <a:defRPr/>
            </a:pPr>
            <a:r>
              <a:rPr lang="zh-CN" altLang="zh-CN" sz="2400" kern="100" dirty="0">
                <a:latin typeface="Times New Roman" panose="02020603050405020304" pitchFamily="18" charset="0"/>
                <a:ea typeface="黑体" panose="02010609060101010101" pitchFamily="49" charset="-122"/>
              </a:rPr>
              <a:t>三、存货的</a:t>
            </a:r>
            <a:r>
              <a:rPr lang="en-US" altLang="zh-CN" sz="2400" kern="100" dirty="0">
                <a:latin typeface="Times New Roman" panose="02020603050405020304" pitchFamily="18" charset="0"/>
                <a:ea typeface="黑体" panose="02010609060101010101" pitchFamily="49" charset="-122"/>
              </a:rPr>
              <a:t>ABC</a:t>
            </a:r>
            <a:r>
              <a:rPr lang="zh-CN" altLang="zh-CN" sz="2400" kern="100" dirty="0">
                <a:latin typeface="Times New Roman" panose="02020603050405020304" pitchFamily="18" charset="0"/>
                <a:ea typeface="黑体" panose="02010609060101010101" pitchFamily="49" charset="-122"/>
              </a:rPr>
              <a:t>分类模型</a:t>
            </a:r>
            <a:endParaRPr lang="zh-CN" altLang="zh-CN" sz="2400" dirty="0">
              <a:latin typeface="Times New Roman" panose="02020603050405020304" pitchFamily="18" charset="0"/>
            </a:endParaRPr>
          </a:p>
          <a:p>
            <a:pPr indent="266700">
              <a:spcAft>
                <a:spcPts val="0"/>
              </a:spcAft>
              <a:defRPr/>
            </a:pPr>
            <a:r>
              <a:rPr lang="zh-CN" altLang="zh-CN" kern="100" dirty="0">
                <a:latin typeface="Times New Roman" panose="02020603050405020304" pitchFamily="18" charset="0"/>
              </a:rPr>
              <a:t>存货的</a:t>
            </a:r>
            <a:r>
              <a:rPr lang="en-US" altLang="zh-CN" kern="100" dirty="0">
                <a:latin typeface="Times New Roman" panose="02020603050405020304" pitchFamily="18" charset="0"/>
              </a:rPr>
              <a:t>ABC</a:t>
            </a:r>
            <a:r>
              <a:rPr lang="zh-CN" altLang="zh-CN" kern="100" dirty="0">
                <a:latin typeface="Times New Roman" panose="02020603050405020304" pitchFamily="18" charset="0"/>
              </a:rPr>
              <a:t>分类法是一种根据各种存货项目金额的大小将全部存货划分成</a:t>
            </a:r>
            <a:r>
              <a:rPr lang="en-US" altLang="zh-CN" kern="100" dirty="0">
                <a:latin typeface="Times New Roman" panose="02020603050405020304" pitchFamily="18" charset="0"/>
              </a:rPr>
              <a:t>A</a:t>
            </a:r>
            <a:r>
              <a:rPr lang="zh-CN" altLang="zh-CN" kern="100" dirty="0">
                <a:latin typeface="Times New Roman" panose="02020603050405020304" pitchFamily="18" charset="0"/>
              </a:rPr>
              <a:t>、</a:t>
            </a:r>
            <a:r>
              <a:rPr lang="en-US" altLang="zh-CN" kern="100" dirty="0">
                <a:latin typeface="Times New Roman" panose="02020603050405020304" pitchFamily="18" charset="0"/>
              </a:rPr>
              <a:t>B</a:t>
            </a:r>
            <a:r>
              <a:rPr lang="zh-CN" altLang="zh-CN" kern="100" dirty="0">
                <a:latin typeface="Times New Roman" panose="02020603050405020304" pitchFamily="18" charset="0"/>
              </a:rPr>
              <a:t>、</a:t>
            </a:r>
            <a:r>
              <a:rPr lang="en-US" altLang="zh-CN" kern="100" dirty="0">
                <a:latin typeface="Times New Roman" panose="02020603050405020304" pitchFamily="18" charset="0"/>
              </a:rPr>
              <a:t>C3</a:t>
            </a:r>
            <a:r>
              <a:rPr lang="zh-CN" altLang="zh-CN" kern="100" dirty="0">
                <a:latin typeface="Times New Roman" panose="02020603050405020304" pitchFamily="18" charset="0"/>
              </a:rPr>
              <a:t>类的分类方法，在此基础上可以分别对于</a:t>
            </a:r>
            <a:r>
              <a:rPr lang="en-US" altLang="zh-CN" kern="100" dirty="0">
                <a:latin typeface="Times New Roman" panose="02020603050405020304" pitchFamily="18" charset="0"/>
              </a:rPr>
              <a:t>3</a:t>
            </a:r>
            <a:r>
              <a:rPr lang="zh-CN" altLang="zh-CN" kern="100" dirty="0">
                <a:latin typeface="Times New Roman" panose="02020603050405020304" pitchFamily="18" charset="0"/>
              </a:rPr>
              <a:t>类存货进行重点管理、次重点管理和一般管理。</a:t>
            </a:r>
            <a:endParaRPr lang="zh-CN" altLang="zh-CN" sz="2400" dirty="0">
              <a:latin typeface="Times New Roman" panose="02020603050405020304" pitchFamily="18" charset="0"/>
            </a:endParaRPr>
          </a:p>
          <a:p>
            <a:pPr indent="266700">
              <a:spcAft>
                <a:spcPts val="0"/>
              </a:spcAft>
              <a:defRPr/>
            </a:pPr>
            <a:r>
              <a:rPr lang="en-US" altLang="zh-CN" kern="100" dirty="0">
                <a:latin typeface="Times New Roman" panose="02020603050405020304" pitchFamily="18" charset="0"/>
              </a:rPr>
              <a:t>A</a:t>
            </a:r>
            <a:r>
              <a:rPr lang="zh-CN" altLang="zh-CN" kern="100" dirty="0">
                <a:latin typeface="Times New Roman" panose="02020603050405020304" pitchFamily="18" charset="0"/>
              </a:rPr>
              <a:t>类存货的特点是金额巨大，但品种数量较少，应进行重点管理；</a:t>
            </a:r>
            <a:r>
              <a:rPr lang="en-US" altLang="zh-CN" kern="100" dirty="0">
                <a:latin typeface="Times New Roman" panose="02020603050405020304" pitchFamily="18" charset="0"/>
              </a:rPr>
              <a:t>B</a:t>
            </a:r>
            <a:r>
              <a:rPr lang="zh-CN" altLang="zh-CN" kern="100" dirty="0">
                <a:latin typeface="Times New Roman" panose="02020603050405020304" pitchFamily="18" charset="0"/>
              </a:rPr>
              <a:t>类存货金额一般，品种数量相对较多，应进行次重点管理；</a:t>
            </a:r>
            <a:r>
              <a:rPr lang="en-US" altLang="zh-CN" kern="100" dirty="0">
                <a:latin typeface="Times New Roman" panose="02020603050405020304" pitchFamily="18" charset="0"/>
              </a:rPr>
              <a:t>C</a:t>
            </a:r>
            <a:r>
              <a:rPr lang="zh-CN" altLang="zh-CN" kern="100" dirty="0">
                <a:latin typeface="Times New Roman" panose="02020603050405020304" pitchFamily="18" charset="0"/>
              </a:rPr>
              <a:t>类存货品种数量繁多，但价值却很低，应进行一般管理。</a:t>
            </a:r>
            <a:endParaRPr lang="zh-CN" altLang="zh-CN" sz="2400" dirty="0">
              <a:latin typeface="Times New Roman" panose="02020603050405020304" pitchFamily="18" charset="0"/>
            </a:endParaRPr>
          </a:p>
          <a:p>
            <a:pPr indent="266700" algn="just">
              <a:spcAft>
                <a:spcPts val="0"/>
              </a:spcAft>
              <a:defRPr/>
            </a:pPr>
            <a:r>
              <a:rPr lang="zh-CN" altLang="zh-CN" kern="100" dirty="0">
                <a:latin typeface="Times New Roman" panose="02020603050405020304" pitchFamily="18" charset="0"/>
              </a:rPr>
              <a:t>（一）存货</a:t>
            </a:r>
            <a:r>
              <a:rPr lang="en-US" altLang="zh-CN" kern="100" dirty="0">
                <a:latin typeface="Times New Roman" panose="02020603050405020304" pitchFamily="18" charset="0"/>
              </a:rPr>
              <a:t>ABC</a:t>
            </a:r>
            <a:r>
              <a:rPr lang="zh-CN" altLang="zh-CN" kern="100" dirty="0">
                <a:latin typeface="Times New Roman" panose="02020603050405020304" pitchFamily="18" charset="0"/>
              </a:rPr>
              <a:t>分类模型的建立</a:t>
            </a:r>
            <a:endParaRPr lang="zh-CN" altLang="zh-CN" sz="2400" dirty="0">
              <a:latin typeface="Times New Roman" panose="02020603050405020304" pitchFamily="18" charset="0"/>
            </a:endParaRPr>
          </a:p>
          <a:p>
            <a:pPr indent="304800">
              <a:spcAft>
                <a:spcPts val="0"/>
              </a:spcAft>
              <a:defRPr/>
            </a:pPr>
            <a:r>
              <a:rPr lang="zh-CN" altLang="zh-CN" sz="2400" dirty="0">
                <a:solidFill>
                  <a:srgbClr val="FF0000"/>
                </a:solidFill>
                <a:latin typeface="Times New Roman" panose="02020603050405020304" pitchFamily="18" charset="0"/>
              </a:rPr>
              <a:t>【</a:t>
            </a:r>
            <a:r>
              <a:rPr lang="zh-CN" altLang="zh-CN" kern="100" dirty="0">
                <a:solidFill>
                  <a:srgbClr val="FF0000"/>
                </a:solidFill>
                <a:latin typeface="Times New Roman" panose="02020603050405020304" pitchFamily="18" charset="0"/>
              </a:rPr>
              <a:t>任务</a:t>
            </a:r>
            <a:r>
              <a:rPr lang="en-US" altLang="zh-CN" kern="100" dirty="0">
                <a:solidFill>
                  <a:srgbClr val="FF0000"/>
                </a:solidFill>
                <a:latin typeface="Times New Roman" panose="02020603050405020304" pitchFamily="18" charset="0"/>
              </a:rPr>
              <a:t>5-9</a:t>
            </a:r>
            <a:r>
              <a:rPr lang="zh-CN" altLang="zh-CN" kern="100" dirty="0">
                <a:solidFill>
                  <a:srgbClr val="FF0000"/>
                </a:solidFill>
                <a:latin typeface="Times New Roman" panose="02020603050405020304" pitchFamily="18" charset="0"/>
              </a:rPr>
              <a:t>】淮皖现代装备制造股份有限公司各种存货的金额以及</a:t>
            </a:r>
            <a:r>
              <a:rPr lang="en-US" altLang="zh-CN" kern="100" dirty="0">
                <a:solidFill>
                  <a:srgbClr val="FF0000"/>
                </a:solidFill>
                <a:latin typeface="Times New Roman" panose="02020603050405020304" pitchFamily="18" charset="0"/>
              </a:rPr>
              <a:t>ABC</a:t>
            </a:r>
            <a:r>
              <a:rPr lang="zh-CN" altLang="zh-CN" kern="100" dirty="0">
                <a:solidFill>
                  <a:srgbClr val="FF0000"/>
                </a:solidFill>
                <a:latin typeface="Times New Roman" panose="02020603050405020304" pitchFamily="18" charset="0"/>
              </a:rPr>
              <a:t>分类标准的有关数据存放在名称为</a:t>
            </a:r>
            <a:r>
              <a:rPr lang="en-US" altLang="zh-CN" kern="100" dirty="0">
                <a:solidFill>
                  <a:srgbClr val="FF0000"/>
                </a:solidFill>
                <a:latin typeface="Times New Roman" panose="02020603050405020304" pitchFamily="18" charset="0"/>
              </a:rPr>
              <a:t>“</a:t>
            </a:r>
            <a:r>
              <a:rPr lang="zh-CN" altLang="zh-CN" kern="100" dirty="0">
                <a:solidFill>
                  <a:srgbClr val="FF0000"/>
                </a:solidFill>
                <a:latin typeface="Times New Roman" panose="02020603050405020304" pitchFamily="18" charset="0"/>
              </a:rPr>
              <a:t>存货清单</a:t>
            </a:r>
            <a:r>
              <a:rPr lang="en-US" altLang="zh-CN" kern="100" dirty="0">
                <a:solidFill>
                  <a:srgbClr val="FF0000"/>
                </a:solidFill>
                <a:latin typeface="Times New Roman" panose="02020603050405020304" pitchFamily="18" charset="0"/>
              </a:rPr>
              <a:t>”</a:t>
            </a:r>
            <a:r>
              <a:rPr lang="zh-CN" altLang="zh-CN" kern="100" dirty="0">
                <a:solidFill>
                  <a:srgbClr val="FF0000"/>
                </a:solidFill>
                <a:latin typeface="Times New Roman" panose="02020603050405020304" pitchFamily="18" charset="0"/>
              </a:rPr>
              <a:t>的工作表中，如表</a:t>
            </a:r>
            <a:r>
              <a:rPr lang="en-US" altLang="zh-CN" kern="100" dirty="0">
                <a:solidFill>
                  <a:srgbClr val="FF0000"/>
                </a:solidFill>
                <a:latin typeface="Times New Roman" panose="02020603050405020304" pitchFamily="18" charset="0"/>
              </a:rPr>
              <a:t>5.3.2</a:t>
            </a:r>
            <a:r>
              <a:rPr lang="zh-CN" altLang="zh-CN" kern="100" dirty="0">
                <a:solidFill>
                  <a:srgbClr val="FF0000"/>
                </a:solidFill>
                <a:latin typeface="Times New Roman" panose="02020603050405020304" pitchFamily="18" charset="0"/>
              </a:rPr>
              <a:t>的【已知条件】区域所示。要求建立一个按照给定的标准对该公司存货进行</a:t>
            </a:r>
            <a:r>
              <a:rPr lang="en-US" altLang="zh-CN" kern="100" dirty="0">
                <a:solidFill>
                  <a:srgbClr val="FF0000"/>
                </a:solidFill>
                <a:latin typeface="Times New Roman" panose="02020603050405020304" pitchFamily="18" charset="0"/>
              </a:rPr>
              <a:t>ABC</a:t>
            </a:r>
            <a:r>
              <a:rPr lang="zh-CN" altLang="zh-CN" kern="100" dirty="0">
                <a:solidFill>
                  <a:srgbClr val="FF0000"/>
                </a:solidFill>
                <a:latin typeface="Times New Roman" panose="02020603050405020304" pitchFamily="18" charset="0"/>
              </a:rPr>
              <a:t>分类的模型。</a:t>
            </a:r>
            <a:endParaRPr lang="zh-CN" altLang="zh-CN" sz="2400" dirty="0">
              <a:latin typeface="Times New Roman" panose="02020603050405020304" pitchFamily="18" charset="0"/>
            </a:endParaRPr>
          </a:p>
        </p:txBody>
      </p:sp>
    </p:spTree>
  </p:cSld>
  <p:clrMapOvr>
    <a:masterClrMapping/>
  </p:clrMapOvr>
  <p:transition spd="slow" advClick="0" advTm="0"/>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8" y="550863"/>
            <a:ext cx="9072562" cy="3048000"/>
          </a:xfrm>
          <a:prstGeom prst="rect">
            <a:avLst/>
          </a:prstGeom>
        </p:spPr>
        <p:txBody>
          <a:bodyPr>
            <a:spAutoFit/>
          </a:bodyPr>
          <a:lstStyle/>
          <a:p>
            <a:pPr indent="266700">
              <a:spcAft>
                <a:spcPts val="0"/>
              </a:spcAft>
              <a:defRPr/>
            </a:pPr>
            <a:r>
              <a:rPr lang="zh-CN" altLang="zh-CN" kern="100" dirty="0">
                <a:latin typeface="Times New Roman" panose="02020603050405020304" pitchFamily="18" charset="0"/>
              </a:rPr>
              <a:t>建立模型的具体步骤如下所述。</a:t>
            </a:r>
            <a:endParaRPr lang="zh-CN" altLang="zh-CN" sz="2400" dirty="0">
              <a:latin typeface="Times New Roman" panose="02020603050405020304" pitchFamily="18" charset="0"/>
            </a:endParaRPr>
          </a:p>
          <a:p>
            <a:pPr indent="266700">
              <a:spcAft>
                <a:spcPts val="0"/>
              </a:spcAft>
              <a:defRPr/>
            </a:pPr>
            <a:r>
              <a:rPr lang="en-US" altLang="zh-CN" dirty="0">
                <a:latin typeface="Times New Roman" panose="02020603050405020304" pitchFamily="18" charset="0"/>
              </a:rPr>
              <a:t>1.</a:t>
            </a:r>
            <a:r>
              <a:rPr lang="zh-CN" altLang="zh-CN" dirty="0">
                <a:latin typeface="Times New Roman" panose="02020603050405020304" pitchFamily="18" charset="0"/>
              </a:rPr>
              <a:t>将工作表中单元格存货按照单价降序排列，在【数据】选项卡【排序和筛选】功能组中单击降序排序按钮，从而使各种存货按金额由大到小降序排列，再求和，在单元格</a:t>
            </a:r>
            <a:r>
              <a:rPr lang="en-US" altLang="zh-CN" dirty="0">
                <a:latin typeface="Times New Roman" panose="02020603050405020304" pitchFamily="18" charset="0"/>
              </a:rPr>
              <a:t>B8</a:t>
            </a:r>
            <a:r>
              <a:rPr lang="zh-CN" altLang="zh-CN" dirty="0">
                <a:latin typeface="Times New Roman" panose="02020603050405020304" pitchFamily="18" charset="0"/>
              </a:rPr>
              <a:t>中输入公式</a:t>
            </a:r>
            <a:r>
              <a:rPr lang="en-US" altLang="zh-CN" dirty="0">
                <a:latin typeface="Times New Roman" panose="02020603050405020304" pitchFamily="18" charset="0"/>
              </a:rPr>
              <a:t>"=SUM(B3:B7)"</a:t>
            </a:r>
            <a:r>
              <a:rPr lang="zh-CN" altLang="zh-CN" dirty="0">
                <a:latin typeface="Times New Roman" panose="02020603050405020304" pitchFamily="18" charset="0"/>
              </a:rPr>
              <a:t>。</a:t>
            </a:r>
            <a:endParaRPr lang="zh-CN" altLang="zh-CN" sz="2400" dirty="0">
              <a:latin typeface="Times New Roman" panose="02020603050405020304" pitchFamily="18" charset="0"/>
            </a:endParaRPr>
          </a:p>
          <a:p>
            <a:pPr indent="266700">
              <a:spcAft>
                <a:spcPts val="0"/>
              </a:spcAft>
              <a:defRPr/>
            </a:pPr>
            <a:r>
              <a:rPr lang="en-US" altLang="zh-CN" dirty="0">
                <a:latin typeface="Times New Roman" panose="02020603050405020304" pitchFamily="18" charset="0"/>
              </a:rPr>
              <a:t>2.</a:t>
            </a:r>
            <a:r>
              <a:rPr lang="zh-CN" altLang="zh-CN" dirty="0">
                <a:latin typeface="Times New Roman" panose="02020603050405020304" pitchFamily="18" charset="0"/>
              </a:rPr>
              <a:t>在单元格</a:t>
            </a:r>
            <a:r>
              <a:rPr lang="en-US" altLang="zh-CN" dirty="0">
                <a:latin typeface="Times New Roman" panose="02020603050405020304" pitchFamily="18" charset="0"/>
              </a:rPr>
              <a:t>F3</a:t>
            </a:r>
            <a:r>
              <a:rPr lang="zh-CN" altLang="zh-CN" dirty="0">
                <a:latin typeface="Times New Roman" panose="02020603050405020304" pitchFamily="18" charset="0"/>
              </a:rPr>
              <a:t>中输入公式</a:t>
            </a:r>
            <a:r>
              <a:rPr lang="en-US" altLang="zh-CN" dirty="0">
                <a:latin typeface="Times New Roman" panose="02020603050405020304" pitchFamily="18" charset="0"/>
              </a:rPr>
              <a:t>"=E3/$B$8"</a:t>
            </a:r>
            <a:r>
              <a:rPr lang="zh-CN" altLang="zh-CN" dirty="0">
                <a:latin typeface="Times New Roman" panose="02020603050405020304" pitchFamily="18" charset="0"/>
              </a:rPr>
              <a:t>，并将其复制到单元格区域</a:t>
            </a:r>
            <a:r>
              <a:rPr lang="en-US" altLang="zh-CN" dirty="0">
                <a:latin typeface="Times New Roman" panose="02020603050405020304" pitchFamily="18" charset="0"/>
              </a:rPr>
              <a:t>F4:F8</a:t>
            </a:r>
            <a:r>
              <a:rPr lang="zh-CN" altLang="zh-CN" dirty="0">
                <a:latin typeface="Times New Roman" panose="02020603050405020304" pitchFamily="18" charset="0"/>
              </a:rPr>
              <a:t>。</a:t>
            </a:r>
            <a:endParaRPr lang="zh-CN" altLang="zh-CN" sz="2400" dirty="0">
              <a:latin typeface="Times New Roman" panose="02020603050405020304" pitchFamily="18" charset="0"/>
            </a:endParaRPr>
          </a:p>
          <a:p>
            <a:pPr indent="266700">
              <a:spcAft>
                <a:spcPts val="0"/>
              </a:spcAft>
              <a:defRPr/>
            </a:pPr>
            <a:r>
              <a:rPr lang="en-US" altLang="zh-CN" dirty="0">
                <a:latin typeface="Times New Roman" panose="02020603050405020304" pitchFamily="18" charset="0"/>
              </a:rPr>
              <a:t>3.</a:t>
            </a:r>
            <a:r>
              <a:rPr lang="zh-CN" altLang="zh-CN" dirty="0">
                <a:latin typeface="Times New Roman" panose="02020603050405020304" pitchFamily="18" charset="0"/>
              </a:rPr>
              <a:t>在单元格</a:t>
            </a:r>
            <a:r>
              <a:rPr lang="en-US" altLang="zh-CN" dirty="0">
                <a:latin typeface="Times New Roman" panose="02020603050405020304" pitchFamily="18" charset="0"/>
              </a:rPr>
              <a:t>G3</a:t>
            </a:r>
            <a:r>
              <a:rPr lang="zh-CN" altLang="zh-CN" dirty="0">
                <a:latin typeface="Times New Roman" panose="02020603050405020304" pitchFamily="18" charset="0"/>
              </a:rPr>
              <a:t>中输入公式</a:t>
            </a:r>
            <a:r>
              <a:rPr lang="en-US" altLang="zh-CN" dirty="0">
                <a:latin typeface="Times New Roman" panose="02020603050405020304" pitchFamily="18" charset="0"/>
              </a:rPr>
              <a:t>“=SUM($F$3:F3)”</a:t>
            </a:r>
            <a:r>
              <a:rPr lang="zh-CN" altLang="zh-CN" dirty="0">
                <a:latin typeface="Times New Roman" panose="02020603050405020304" pitchFamily="18" charset="0"/>
              </a:rPr>
              <a:t>，并将其复制到单元格区域：</a:t>
            </a:r>
            <a:r>
              <a:rPr lang="en-US" altLang="zh-CN" dirty="0">
                <a:latin typeface="Times New Roman" panose="02020603050405020304" pitchFamily="18" charset="0"/>
              </a:rPr>
              <a:t>G4</a:t>
            </a:r>
            <a:r>
              <a:rPr lang="zh-CN" altLang="zh-CN" dirty="0">
                <a:latin typeface="Times New Roman" panose="02020603050405020304" pitchFamily="18" charset="0"/>
              </a:rPr>
              <a:t>：</a:t>
            </a:r>
            <a:r>
              <a:rPr lang="en-US" altLang="zh-CN" dirty="0">
                <a:latin typeface="Times New Roman" panose="02020603050405020304" pitchFamily="18" charset="0"/>
              </a:rPr>
              <a:t>G8</a:t>
            </a:r>
            <a:r>
              <a:rPr lang="zh-CN" altLang="zh-CN" dirty="0">
                <a:latin typeface="Times New Roman" panose="02020603050405020304" pitchFamily="18" charset="0"/>
              </a:rPr>
              <a:t>。</a:t>
            </a:r>
            <a:endParaRPr lang="zh-CN" altLang="zh-CN" sz="2400" dirty="0">
              <a:latin typeface="Times New Roman" panose="02020603050405020304" pitchFamily="18" charset="0"/>
            </a:endParaRPr>
          </a:p>
          <a:p>
            <a:pPr indent="266700">
              <a:spcAft>
                <a:spcPts val="0"/>
              </a:spcAft>
              <a:defRPr/>
            </a:pPr>
            <a:r>
              <a:rPr lang="en-US" altLang="zh-CN" dirty="0">
                <a:latin typeface="Times New Roman" panose="02020603050405020304" pitchFamily="18" charset="0"/>
              </a:rPr>
              <a:t>4.</a:t>
            </a:r>
            <a:r>
              <a:rPr lang="zh-CN" altLang="zh-CN" dirty="0">
                <a:latin typeface="Times New Roman" panose="02020603050405020304" pitchFamily="18" charset="0"/>
              </a:rPr>
              <a:t>在单元格</a:t>
            </a:r>
            <a:r>
              <a:rPr lang="en-US" altLang="zh-CN" dirty="0">
                <a:latin typeface="Times New Roman" panose="02020603050405020304" pitchFamily="18" charset="0"/>
              </a:rPr>
              <a:t>H3</a:t>
            </a:r>
            <a:r>
              <a:rPr lang="zh-CN" altLang="zh-CN" dirty="0">
                <a:latin typeface="Times New Roman" panose="02020603050405020304" pitchFamily="18" charset="0"/>
              </a:rPr>
              <a:t>中输入公式</a:t>
            </a:r>
            <a:r>
              <a:rPr lang="en-US" altLang="zh-CN" dirty="0">
                <a:latin typeface="Times New Roman" panose="02020603050405020304" pitchFamily="18" charset="0"/>
              </a:rPr>
              <a:t>“=IF(G3&lt;=$B$12,"A",IF(G3&lt;=$B$12+$B$13,"B","C"))”</a:t>
            </a:r>
            <a:r>
              <a:rPr lang="zh-CN" altLang="zh-CN" dirty="0">
                <a:latin typeface="Times New Roman" panose="02020603050405020304" pitchFamily="18" charset="0"/>
              </a:rPr>
              <a:t>，通过函数判断其比重大小，将其复制到单元格区域</a:t>
            </a:r>
            <a:r>
              <a:rPr lang="en-US" altLang="zh-CN" dirty="0">
                <a:latin typeface="Times New Roman" panose="02020603050405020304" pitchFamily="18" charset="0"/>
              </a:rPr>
              <a:t>H4:H7</a:t>
            </a:r>
            <a:r>
              <a:rPr lang="zh-CN" altLang="zh-CN" dirty="0">
                <a:latin typeface="Times New Roman" panose="02020603050405020304" pitchFamily="18" charset="0"/>
              </a:rPr>
              <a:t>。</a:t>
            </a:r>
            <a:endParaRPr lang="zh-CN" altLang="zh-CN" sz="2400" dirty="0">
              <a:latin typeface="Times New Roman" panose="02020603050405020304" pitchFamily="18" charset="0"/>
            </a:endParaRPr>
          </a:p>
          <a:p>
            <a:pPr>
              <a:defRPr/>
            </a:pPr>
            <a:r>
              <a:rPr lang="zh-CN" altLang="zh-CN" dirty="0">
                <a:latin typeface="Times New Roman" panose="02020603050405020304" pitchFamily="18" charset="0"/>
                <a:cs typeface="Times New Roman" panose="02020603050405020304" pitchFamily="18" charset="0"/>
              </a:rPr>
              <a:t>模型的运行结果如下表所示。</a:t>
            </a:r>
            <a:endParaRPr lang="zh-CN" altLang="en-US" dirty="0"/>
          </a:p>
        </p:txBody>
      </p:sp>
    </p:spTree>
  </p:cSld>
  <p:clrMapOvr>
    <a:masterClrMapping/>
  </p:clrMapOvr>
  <p:transition spd="slow" advClick="0" advTm="0"/>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图片 1"/>
          <p:cNvPicPr>
            <a:picLocks noChangeAspect="1" noChangeArrowheads="1"/>
          </p:cNvPicPr>
          <p:nvPr/>
        </p:nvPicPr>
        <p:blipFill>
          <a:blip r:embed="rId2" cstate="print"/>
          <a:srcRect/>
          <a:stretch>
            <a:fillRect/>
          </a:stretch>
        </p:blipFill>
        <p:spPr bwMode="auto">
          <a:xfrm>
            <a:off x="546100" y="1184275"/>
            <a:ext cx="7837488" cy="3806825"/>
          </a:xfrm>
          <a:prstGeom prst="rect">
            <a:avLst/>
          </a:prstGeom>
          <a:noFill/>
          <a:ln w="9525">
            <a:noFill/>
            <a:miter lim="800000"/>
            <a:headEnd/>
            <a:tailEnd/>
          </a:ln>
        </p:spPr>
      </p:pic>
      <p:sp>
        <p:nvSpPr>
          <p:cNvPr id="92163" name="矩形 2"/>
          <p:cNvSpPr>
            <a:spLocks noChangeArrowheads="1"/>
          </p:cNvSpPr>
          <p:nvPr/>
        </p:nvSpPr>
        <p:spPr bwMode="auto">
          <a:xfrm>
            <a:off x="2874963" y="600075"/>
            <a:ext cx="2170112" cy="306388"/>
          </a:xfrm>
          <a:prstGeom prst="rect">
            <a:avLst/>
          </a:prstGeom>
          <a:noFill/>
          <a:ln w="9525">
            <a:noFill/>
            <a:miter lim="800000"/>
            <a:headEnd/>
            <a:tailEnd/>
          </a:ln>
        </p:spPr>
        <p:txBody>
          <a:bodyPr wrap="none">
            <a:spAutoFit/>
          </a:bodyPr>
          <a:lstStyle/>
          <a:p>
            <a:r>
              <a:rPr lang="zh-CN" altLang="zh-CN" sz="1400">
                <a:latin typeface="Times New Roman" pitchFamily="18" charset="0"/>
                <a:cs typeface="Times New Roman" pitchFamily="18" charset="0"/>
              </a:rPr>
              <a:t>表</a:t>
            </a:r>
            <a:r>
              <a:rPr lang="en-US" altLang="zh-CN" sz="1400">
                <a:latin typeface="Times New Roman" pitchFamily="18" charset="0"/>
              </a:rPr>
              <a:t>5.3.5</a:t>
            </a:r>
            <a:r>
              <a:rPr lang="zh-CN" altLang="zh-CN" sz="1400">
                <a:latin typeface="Times New Roman" pitchFamily="18" charset="0"/>
                <a:cs typeface="Times New Roman" pitchFamily="18" charset="0"/>
              </a:rPr>
              <a:t>存货</a:t>
            </a:r>
            <a:r>
              <a:rPr lang="en-US" altLang="zh-CN" sz="1400">
                <a:latin typeface="Times New Roman" pitchFamily="18" charset="0"/>
              </a:rPr>
              <a:t>ABC</a:t>
            </a:r>
            <a:r>
              <a:rPr lang="zh-CN" altLang="zh-CN" sz="1400">
                <a:latin typeface="Times New Roman" pitchFamily="18" charset="0"/>
                <a:cs typeface="Times New Roman" pitchFamily="18" charset="0"/>
              </a:rPr>
              <a:t>分类模型</a:t>
            </a:r>
            <a:endParaRPr lang="zh-CN" altLang="en-US" sz="1400"/>
          </a:p>
        </p:txBody>
      </p:sp>
    </p:spTree>
  </p:cSld>
  <p:clrMapOvr>
    <a:masterClrMapping/>
  </p:clrMapOvr>
  <p:transition spd="slow" advClick="0" advTm="0"/>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209925" y="254000"/>
            <a:ext cx="2713038" cy="4667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zh-CN" altLang="en-US" sz="2400" b="1" dirty="0"/>
              <a:t>项目总结</a:t>
            </a:r>
          </a:p>
        </p:txBody>
      </p:sp>
      <p:sp>
        <p:nvSpPr>
          <p:cNvPr id="3" name="矩形 2"/>
          <p:cNvSpPr>
            <a:spLocks noChangeArrowheads="1"/>
          </p:cNvSpPr>
          <p:nvPr/>
        </p:nvSpPr>
        <p:spPr bwMode="auto">
          <a:xfrm>
            <a:off x="339725" y="1300163"/>
            <a:ext cx="8524875" cy="2336800"/>
          </a:xfrm>
          <a:prstGeom prst="rect">
            <a:avLst/>
          </a:prstGeom>
          <a:noFill/>
          <a:ln w="9525">
            <a:noFill/>
            <a:miter lim="800000"/>
            <a:headEnd/>
            <a:tailEnd/>
          </a:ln>
        </p:spPr>
        <p:txBody>
          <a:bodyPr>
            <a:spAutoFit/>
          </a:bodyPr>
          <a:lstStyle/>
          <a:p>
            <a:pPr>
              <a:lnSpc>
                <a:spcPct val="90000"/>
              </a:lnSpc>
              <a:spcBef>
                <a:spcPts val="750"/>
              </a:spcBef>
              <a:buFont typeface="Arial" pitchFamily="34" charset="0"/>
              <a:buChar char="•"/>
            </a:pPr>
            <a:r>
              <a:rPr lang="zh-CN" altLang="zh-CN" b="1">
                <a:latin typeface="Calibri" pitchFamily="34" charset="0"/>
              </a:rPr>
              <a:t>营运资金管理</a:t>
            </a:r>
            <a:r>
              <a:rPr lang="zh-CN" altLang="zh-CN">
                <a:latin typeface="Calibri" pitchFamily="34" charset="0"/>
              </a:rPr>
              <a:t>是企业财务管理的重要组成部分，主要包括现金管理、应收账款管理和存货管理。现金管理目标是采用</a:t>
            </a:r>
            <a:r>
              <a:rPr lang="en-US" altLang="zh-CN">
                <a:latin typeface="Calibri" pitchFamily="34" charset="0"/>
              </a:rPr>
              <a:t>-</a:t>
            </a:r>
            <a:r>
              <a:rPr lang="zh-CN" altLang="zh-CN">
                <a:latin typeface="Calibri" pitchFamily="34" charset="0"/>
              </a:rPr>
              <a:t>定的方法找出最佳现金持有量。常用的确定最佳现金持有量的方法有成本分析模式和存货管理模式。另外，利用</a:t>
            </a:r>
            <a:r>
              <a:rPr lang="en-US" altLang="zh-CN">
                <a:latin typeface="Calibri" pitchFamily="34" charset="0"/>
              </a:rPr>
              <a:t>Excel</a:t>
            </a:r>
            <a:r>
              <a:rPr lang="zh-CN" altLang="zh-CN">
                <a:latin typeface="Calibri" pitchFamily="34" charset="0"/>
              </a:rPr>
              <a:t>提供的规划求解工具，可以更快速、精确地求出最佳现金持有量。应收账款管理除了要进行账龄分析外，更重要的是要制定合理的应收账款信用政策。可采用应收账款信用政策分析模型进行分析，包括企业信用条件模型和收账政策模型的应用。存货管理最主要的内容就是在各种存货成本和存货收益之间做出权衡，确定经济订货批量，即在企业的生产和供应条件一定时，有关存货成本最低的采购批量，包括基本的经济订货批量模型和扩展的经济订货批量模型。</a:t>
            </a:r>
          </a:p>
        </p:txBody>
      </p:sp>
      <p:sp>
        <p:nvSpPr>
          <p:cNvPr id="4" name="对角圆角矩形 3"/>
          <p:cNvSpPr/>
          <p:nvPr/>
        </p:nvSpPr>
        <p:spPr>
          <a:xfrm>
            <a:off x="304800" y="812800"/>
            <a:ext cx="8594725" cy="3311525"/>
          </a:xfrm>
          <a:prstGeom prst="round2Diag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6"/>
          <p:cNvSpPr txBox="1"/>
          <p:nvPr/>
        </p:nvSpPr>
        <p:spPr>
          <a:xfrm>
            <a:off x="3370263" y="1987550"/>
            <a:ext cx="5272087" cy="746125"/>
          </a:xfrm>
          <a:prstGeom prst="rect">
            <a:avLst/>
          </a:prstGeom>
          <a:noFill/>
        </p:spPr>
        <p:txBody>
          <a:bodyPr lIns="68580" tIns="34290" rIns="68580" bIns="34290">
            <a:spAutoFit/>
          </a:bodyPr>
          <a:lstStyle/>
          <a:p>
            <a:pPr algn="ctr" eaLnBrk="1" hangingPunct="1">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演讲完毕 谢谢观看</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文本框 10"/>
          <p:cNvSpPr txBox="1"/>
          <p:nvPr/>
        </p:nvSpPr>
        <p:spPr>
          <a:xfrm>
            <a:off x="3071813" y="2795588"/>
            <a:ext cx="5840412" cy="300037"/>
          </a:xfrm>
          <a:prstGeom prst="rect">
            <a:avLst/>
          </a:prstGeom>
          <a:noFill/>
          <a:ln w="9525">
            <a:noFill/>
            <a:miter/>
          </a:ln>
          <a:effectLst/>
        </p:spPr>
        <p:txBody>
          <a:bodyPr lIns="68580" tIns="34290" rIns="68580" bIns="34290">
            <a:spAutoFit/>
          </a:bodyPr>
          <a:lstStyle/>
          <a:p>
            <a:pPr algn="ctr" fontAlgn="auto">
              <a:spcBef>
                <a:spcPts val="0"/>
              </a:spcBef>
              <a:spcAft>
                <a:spcPts val="0"/>
              </a:spcAft>
              <a:defRPr/>
            </a:pPr>
            <a:r>
              <a:rPr lang="en-US" altLang="zh-CN" sz="1500" dirty="0">
                <a:solidFill>
                  <a:schemeClr val="tx1">
                    <a:lumMod val="75000"/>
                    <a:lumOff val="25000"/>
                  </a:schemeClr>
                </a:solidFill>
                <a:latin typeface="Meiryo" panose="020B0604030504040204" charset="-128"/>
                <a:ea typeface="Meiryo" panose="020B0604030504040204" charset="-128"/>
              </a:rPr>
              <a:t> THE PROFESSIONAL</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POWERPOINT</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TEMPLATES</a:t>
            </a:r>
          </a:p>
        </p:txBody>
      </p:sp>
      <p:sp>
        <p:nvSpPr>
          <p:cNvPr id="16" name="TextBox 54"/>
          <p:cNvSpPr txBox="1"/>
          <p:nvPr/>
        </p:nvSpPr>
        <p:spPr>
          <a:xfrm>
            <a:off x="5211763" y="3078163"/>
            <a:ext cx="1806575" cy="334962"/>
          </a:xfrm>
          <a:prstGeom prst="rect">
            <a:avLst/>
          </a:prstGeom>
          <a:noFill/>
        </p:spPr>
        <p:txBody>
          <a:bodyPr wrap="none" lIns="91413" tIns="45706" rIns="91413" bIns="45706">
            <a:spAutoFit/>
          </a:bodyPr>
          <a:lstStyle/>
          <a:p>
            <a:pPr algn="ctr" eaLnBrk="1" fontAlgn="auto" hangingPunct="1">
              <a:spcBef>
                <a:spcPts val="0"/>
              </a:spcBef>
              <a:spcAft>
                <a:spcPts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北京出版集团公司</a:t>
            </a:r>
          </a:p>
        </p:txBody>
      </p:sp>
      <p:sp>
        <p:nvSpPr>
          <p:cNvPr id="19" name="圆角矩形 63"/>
          <p:cNvSpPr/>
          <p:nvPr/>
        </p:nvSpPr>
        <p:spPr>
          <a:xfrm>
            <a:off x="5986463" y="3514725"/>
            <a:ext cx="1555750" cy="24606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2019x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日</a:t>
            </a:r>
          </a:p>
        </p:txBody>
      </p:sp>
      <p:cxnSp>
        <p:nvCxnSpPr>
          <p:cNvPr id="20" name="直接连接符 19"/>
          <p:cNvCxnSpPr/>
          <p:nvPr/>
        </p:nvCxnSpPr>
        <p:spPr>
          <a:xfrm flipH="1">
            <a:off x="7204075" y="3246438"/>
            <a:ext cx="955675"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840163" y="3246438"/>
            <a:ext cx="1157287"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srcRect l="8154" t="22311" r="41988"/>
          <a:stretch>
            <a:fillRect/>
          </a:stretch>
        </p:blipFill>
        <p:spPr bwMode="auto">
          <a:xfrm>
            <a:off x="449263" y="736600"/>
            <a:ext cx="3194050" cy="3995738"/>
          </a:xfrm>
          <a:prstGeom prst="rect">
            <a:avLst/>
          </a:prstGeom>
          <a:noFill/>
          <a:ln w="9525">
            <a:noFill/>
            <a:miter lim="800000"/>
            <a:headEnd/>
            <a:tailEnd/>
          </a:ln>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1"/>
                                          </p:val>
                                        </p:tav>
                                        <p:tav tm="100000">
                                          <p:val>
                                            <p:strVal val="#ppt_x"/>
                                          </p:val>
                                        </p:tav>
                                      </p:tavLst>
                                    </p:anim>
                                    <p:anim calcmode="lin" valueType="num">
                                      <p:cBhvr>
                                        <p:cTn id="1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nodeType="afterGroup">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16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0" y="635000"/>
            <a:ext cx="3265488" cy="374650"/>
          </a:xfrm>
          <a:solidFill>
            <a:schemeClr val="accent1"/>
          </a:solidFill>
        </p:spPr>
        <p:txBody>
          <a:bodyPr/>
          <a:lstStyle/>
          <a:p>
            <a:pPr marL="0" indent="0">
              <a:buFont typeface="Arial" pitchFamily="34" charset="0"/>
              <a:buNone/>
            </a:pPr>
            <a:r>
              <a:rPr lang="zh-CN" altLang="zh-CN" sz="2400" b="1" smtClean="0"/>
              <a:t>一、</a:t>
            </a:r>
            <a:r>
              <a:rPr lang="zh-CN" altLang="en-US" sz="2400" b="1" smtClean="0"/>
              <a:t>营运资金的</a:t>
            </a:r>
            <a:r>
              <a:rPr lang="zh-CN" altLang="zh-CN" sz="2400" b="1" smtClean="0"/>
              <a:t>认知</a:t>
            </a:r>
          </a:p>
        </p:txBody>
      </p:sp>
      <p:sp>
        <p:nvSpPr>
          <p:cNvPr id="23555" name="矩形 9"/>
          <p:cNvSpPr>
            <a:spLocks noChangeArrowheads="1"/>
          </p:cNvSpPr>
          <p:nvPr/>
        </p:nvSpPr>
        <p:spPr bwMode="auto">
          <a:xfrm>
            <a:off x="496888" y="942975"/>
            <a:ext cx="7848600" cy="4094163"/>
          </a:xfrm>
          <a:prstGeom prst="rect">
            <a:avLst/>
          </a:prstGeom>
          <a:noFill/>
          <a:ln w="9525">
            <a:noFill/>
            <a:miter lim="800000"/>
            <a:headEnd/>
            <a:tailEnd/>
          </a:ln>
        </p:spPr>
        <p:txBody>
          <a:bodyPr>
            <a:spAutoFit/>
          </a:bodyPr>
          <a:lstStyle/>
          <a:p>
            <a:r>
              <a:rPr lang="zh-CN" altLang="zh-CN" sz="2000"/>
              <a:t>营运资金（流动资产）是指可以在</a:t>
            </a:r>
            <a:r>
              <a:rPr lang="en-US" altLang="zh-CN" sz="2000"/>
              <a:t>1</a:t>
            </a:r>
            <a:r>
              <a:rPr lang="zh-CN" altLang="zh-CN" sz="2000"/>
              <a:t>年以内或超过</a:t>
            </a:r>
            <a:r>
              <a:rPr lang="en-US" altLang="zh-CN" sz="2000"/>
              <a:t>1</a:t>
            </a:r>
            <a:r>
              <a:rPr lang="zh-CN" altLang="zh-CN" sz="2000"/>
              <a:t>年的一个营业周期内变现或运用的资产。</a:t>
            </a:r>
          </a:p>
          <a:p>
            <a:r>
              <a:rPr lang="zh-CN" altLang="zh-CN" sz="2000"/>
              <a:t>企业的营运资金主要包括库存现金、短期投资、应收及预付款项和存货等。由于营运资金具有占有时间短、周转快、易变现等特点，企业拥有一定的营运资金可以抵付流动负债，从而在一定程度上降低财务风险，所以营运资金管理是企业财务管理的重要组成部分。营运资金投资是一个不断投入、不断收回并不断再投入的循环过程，没有终止的期限，这就使财务管理人员难以直接评价其投资的报酬率。因此，营运资金投资评价的基本方法是以最低的成本满足生产经营周转的需要。</a:t>
            </a:r>
          </a:p>
          <a:p>
            <a:r>
              <a:rPr lang="zh-CN" altLang="zh-CN" sz="2000"/>
              <a:t>营运资金管理的主要内容包括现金管理、应收账款管理和存货管理，其中最重要的营运资金管理模型有最佳现金持有量决策模型、应收账款管理模型和经济订货批量决策模型。</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6" presetClass="entr" presetSubtype="16" fill="hold" grpId="0" nodeType="after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circle(in)">
                                      <p:cBhvr>
                                        <p:cTn id="17" dur="2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23555"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0" y="609600"/>
            <a:ext cx="6189663" cy="358775"/>
          </a:xfrm>
          <a:solidFill>
            <a:schemeClr val="accent1"/>
          </a:solidFill>
        </p:spPr>
        <p:txBody>
          <a:bodyPr/>
          <a:lstStyle/>
          <a:p>
            <a:pPr eaLnBrk="1" hangingPunct="1">
              <a:buFont typeface="Arial" pitchFamily="34" charset="0"/>
              <a:buNone/>
            </a:pPr>
            <a:r>
              <a:rPr lang="zh-CN" altLang="en-US" sz="2400" b="1" smtClean="0"/>
              <a:t>二</a:t>
            </a:r>
            <a:r>
              <a:rPr lang="zh-CN" altLang="zh-CN" sz="2400" b="1" smtClean="0"/>
              <a:t>、</a:t>
            </a:r>
            <a:r>
              <a:rPr lang="zh-CN" altLang="en-US" sz="2400" b="1" smtClean="0"/>
              <a:t>最佳现金持有量分析模型的建立</a:t>
            </a:r>
            <a:endParaRPr lang="zh-CN" altLang="zh-CN" sz="2400" b="1" smtClean="0"/>
          </a:p>
          <a:p>
            <a:pPr eaLnBrk="1" hangingPunct="1">
              <a:buFont typeface="Arial" pitchFamily="34" charset="0"/>
              <a:buNone/>
            </a:pPr>
            <a:endParaRPr lang="zh-CN" altLang="zh-CN" sz="2400" b="1" smtClean="0"/>
          </a:p>
        </p:txBody>
      </p:sp>
      <p:sp>
        <p:nvSpPr>
          <p:cNvPr id="2" name="Rectangle 9"/>
          <p:cNvSpPr>
            <a:spLocks noChangeArrowheads="1"/>
          </p:cNvSpPr>
          <p:nvPr/>
        </p:nvSpPr>
        <p:spPr bwMode="auto">
          <a:xfrm>
            <a:off x="446088" y="1127125"/>
            <a:ext cx="8434387" cy="101600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spAutoFit/>
          </a:bodyPr>
          <a:lstStyle/>
          <a:p>
            <a:pPr eaLnBrk="1" hangingPunct="1">
              <a:defRPr/>
            </a:pPr>
            <a:r>
              <a:rPr lang="zh-CN" altLang="zh-CN" sz="2000" dirty="0"/>
              <a:t>在实际工作中，常用的确定最佳现金持有量的方法有两种：一是成本分析模式；二是存货模式，又称鲍莫模式（威廉·</a:t>
            </a:r>
            <a:r>
              <a:rPr lang="en-US" altLang="zh-CN" sz="2000" dirty="0"/>
              <a:t> J</a:t>
            </a:r>
            <a:r>
              <a:rPr lang="zh-CN" altLang="zh-CN" sz="2000" dirty="0"/>
              <a:t>·鲍莫）。相应地，我们可以利用</a:t>
            </a:r>
            <a:r>
              <a:rPr lang="en-US" altLang="zh-CN" sz="2000" dirty="0"/>
              <a:t>Excel</a:t>
            </a:r>
            <a:r>
              <a:rPr lang="zh-CN" altLang="zh-CN" sz="2000" dirty="0"/>
              <a:t>设计和建立这两种模型，即成本分析模式模型和存货模式模型。</a:t>
            </a:r>
          </a:p>
        </p:txBody>
      </p:sp>
      <p:sp>
        <p:nvSpPr>
          <p:cNvPr id="4" name="矩形 3"/>
          <p:cNvSpPr>
            <a:spLocks noChangeArrowheads="1"/>
          </p:cNvSpPr>
          <p:nvPr/>
        </p:nvSpPr>
        <p:spPr bwMode="auto">
          <a:xfrm>
            <a:off x="446088" y="2143125"/>
            <a:ext cx="8255000" cy="2894013"/>
          </a:xfrm>
          <a:prstGeom prst="rect">
            <a:avLst/>
          </a:prstGeom>
          <a:noFill/>
          <a:ln w="9525">
            <a:noFill/>
            <a:miter lim="800000"/>
            <a:headEnd/>
            <a:tailEnd/>
          </a:ln>
        </p:spPr>
        <p:txBody>
          <a:bodyPr>
            <a:spAutoFit/>
          </a:bodyPr>
          <a:lstStyle/>
          <a:p>
            <a:pPr indent="304800"/>
            <a:r>
              <a:rPr lang="zh-CN" altLang="zh-CN" sz="1400" b="1"/>
              <a:t>（一）成本分析模式模型</a:t>
            </a:r>
          </a:p>
          <a:p>
            <a:pPr indent="304800"/>
            <a:r>
              <a:rPr lang="en-US" altLang="zh-CN" sz="1400" b="1"/>
              <a:t>1.</a:t>
            </a:r>
            <a:r>
              <a:rPr lang="zh-CN" altLang="zh-CN" sz="1400" b="1"/>
              <a:t>成本分析模式中持有现金的成本</a:t>
            </a:r>
          </a:p>
          <a:p>
            <a:pPr indent="304800"/>
            <a:r>
              <a:rPr lang="zh-CN" altLang="zh-CN" sz="1400" b="1"/>
              <a:t>成本分析模式通过分析持有现金的成本，将持有现金总成本最低时的现金持有量作为最佳现金持有量。在成本分析模式中，企业持有现金的相关成本主要包括机会成本、管理成本和短缺成本。</a:t>
            </a:r>
          </a:p>
          <a:p>
            <a:pPr indent="304800"/>
            <a:r>
              <a:rPr lang="zh-CN" altLang="zh-CN" sz="1400" b="1"/>
              <a:t>（</a:t>
            </a:r>
            <a:r>
              <a:rPr lang="en-US" altLang="zh-CN" sz="1400" b="1"/>
              <a:t>1</a:t>
            </a:r>
            <a:r>
              <a:rPr lang="zh-CN" altLang="zh-CN" sz="1400" b="1"/>
              <a:t>）机会成本</a:t>
            </a:r>
          </a:p>
          <a:p>
            <a:pPr indent="304800"/>
            <a:r>
              <a:rPr lang="zh-CN" altLang="zh-CN" sz="1400" b="1"/>
              <a:t>企业为保持一定数额的现金，势必会放弃将这些资产用于其他投资机会所获得的收益，即机会成本。这种机会成本会随着现金持有额的增加而增加。</a:t>
            </a:r>
          </a:p>
          <a:p>
            <a:pPr indent="304800"/>
            <a:r>
              <a:rPr lang="zh-CN" altLang="zh-CN" sz="1400" b="1"/>
              <a:t>（</a:t>
            </a:r>
            <a:r>
              <a:rPr lang="en-US" altLang="zh-CN" sz="1400" b="1"/>
              <a:t>2</a:t>
            </a:r>
            <a:r>
              <a:rPr lang="zh-CN" altLang="zh-CN" sz="1400" b="1"/>
              <a:t>）管理成本</a:t>
            </a:r>
          </a:p>
          <a:p>
            <a:pPr indent="304800"/>
            <a:r>
              <a:rPr lang="zh-CN" altLang="zh-CN" sz="1400" b="1"/>
              <a:t>企业在持有现金时，必然会发生一定的管理费用，如安全设施的建造、管理人员的工资支出及其他费用等，即管理成本。管理成本在一定范围内是一种固定费用，一般不会随现金持有量的变化而变化。</a:t>
            </a:r>
          </a:p>
          <a:p>
            <a:pPr indent="304800"/>
            <a:r>
              <a:rPr lang="zh-CN" altLang="zh-CN" sz="1400" b="1"/>
              <a:t>（</a:t>
            </a:r>
            <a:r>
              <a:rPr lang="en-US" altLang="zh-CN" sz="1400" b="1"/>
              <a:t>3</a:t>
            </a:r>
            <a:r>
              <a:rPr lang="zh-CN" altLang="zh-CN" sz="1400" b="1"/>
              <a:t>）短缺成本</a:t>
            </a:r>
          </a:p>
          <a:p>
            <a:pPr indent="304800"/>
            <a:r>
              <a:rPr lang="zh-CN" altLang="zh-CN" sz="1400" b="1"/>
              <a:t>短缺成本是指企业由于缺少必要的现金应付业务开支所需，而使企业蒙受的损失或为此付出的代价。现金持有量越大，现金的短缺成本就越低。</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autoUpdateAnimBg="0" advAuto="0"/>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458788"/>
          </a:xfrm>
          <a:prstGeom prst="rect">
            <a:avLst/>
          </a:prstGeom>
          <a:solidFill>
            <a:schemeClr val="accent1"/>
          </a:solidFill>
          <a:ln w="9525">
            <a:noFill/>
            <a:miter lim="800000"/>
            <a:headEnd/>
            <a:tailEnd/>
          </a:ln>
        </p:spPr>
        <p:txBody>
          <a:bodyPr/>
          <a:lstStyle/>
          <a:p>
            <a:pPr marL="171450" indent="-171450" defTabSz="685800" eaLnBrk="1" hangingPunct="1">
              <a:buFont typeface="Arial" pitchFamily="34" charset="0"/>
              <a:buNone/>
            </a:pPr>
            <a:r>
              <a:rPr lang="zh-CN" altLang="en-US" sz="2400" b="1"/>
              <a:t>二</a:t>
            </a:r>
            <a:r>
              <a:rPr lang="zh-CN" altLang="zh-CN" sz="2400" b="1"/>
              <a:t>、</a:t>
            </a:r>
            <a:r>
              <a:rPr lang="zh-CN" altLang="en-US" sz="2400" b="1"/>
              <a:t>最佳现金持有量分析模型的建立</a:t>
            </a:r>
            <a:endParaRPr lang="zh-CN" altLang="zh-CN" sz="2400" b="1"/>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8675" name="矩形 2"/>
          <p:cNvSpPr>
            <a:spLocks noChangeArrowheads="1"/>
          </p:cNvSpPr>
          <p:nvPr/>
        </p:nvSpPr>
        <p:spPr bwMode="auto">
          <a:xfrm>
            <a:off x="136525" y="1144588"/>
            <a:ext cx="8229600" cy="1477962"/>
          </a:xfrm>
          <a:prstGeom prst="rect">
            <a:avLst/>
          </a:prstGeom>
          <a:noFill/>
          <a:ln w="9525">
            <a:noFill/>
            <a:miter lim="800000"/>
            <a:headEnd/>
            <a:tailEnd/>
          </a:ln>
        </p:spPr>
        <p:txBody>
          <a:bodyPr>
            <a:spAutoFit/>
          </a:bodyPr>
          <a:lstStyle/>
          <a:p>
            <a:r>
              <a:rPr lang="en-US" altLang="zh-CN"/>
              <a:t>2.</a:t>
            </a:r>
            <a:r>
              <a:rPr lang="zh-CN" altLang="zh-CN"/>
              <a:t>成本分析模式模型及应用</a:t>
            </a:r>
          </a:p>
          <a:p>
            <a:r>
              <a:rPr lang="zh-CN" altLang="zh-CN"/>
              <a:t>采用成本分析模式进行最佳现金持有量的计算，就是通过计算和比较各种现金持有量方案的总成本（机会成本、管理成本和短缺成本之和），选择总成本最低的方案为最优方案，最优方案相对应的现金持有量就是最佳现金持有量。</a:t>
            </a:r>
          </a:p>
          <a:p>
            <a:pPr eaLnBrk="1" hangingPunct="1"/>
            <a:endParaRPr lang="zh-CN" altLang="zh-CN"/>
          </a:p>
        </p:txBody>
      </p:sp>
      <p:graphicFrame>
        <p:nvGraphicFramePr>
          <p:cNvPr id="3" name="表格 2"/>
          <p:cNvGraphicFramePr>
            <a:graphicFrameLocks noGrp="1"/>
          </p:cNvGraphicFramePr>
          <p:nvPr/>
        </p:nvGraphicFramePr>
        <p:xfrm>
          <a:off x="817563" y="3103563"/>
          <a:ext cx="5916611" cy="1746252"/>
        </p:xfrm>
        <a:graphic>
          <a:graphicData uri="http://schemas.openxmlformats.org/drawingml/2006/table">
            <a:tbl>
              <a:tblPr firstRow="1" firstCol="1" bandRow="1">
                <a:tableStyleId>{5C22544A-7EE6-4342-B048-85BDC9FD1C3A}</a:tableStyleId>
              </a:tblPr>
              <a:tblGrid>
                <a:gridCol w="2113495"/>
                <a:gridCol w="950779"/>
                <a:gridCol w="950779"/>
                <a:gridCol w="950779"/>
                <a:gridCol w="950779"/>
              </a:tblGrid>
              <a:tr h="291042">
                <a:tc gridSpan="5">
                  <a:txBody>
                    <a:bodyPr/>
                    <a:lstStyle/>
                    <a:p>
                      <a:pPr indent="1405890" algn="just">
                        <a:spcAft>
                          <a:spcPts val="0"/>
                        </a:spcAft>
                      </a:pPr>
                      <a:r>
                        <a:rPr lang="zh-CN" sz="1100" kern="100" dirty="0">
                          <a:effectLst/>
                        </a:rPr>
                        <a:t>现金持有量备选方案</a:t>
                      </a:r>
                      <a:endParaRPr lang="zh-CN" sz="1200" dirty="0">
                        <a:effectLst/>
                        <a:latin typeface="Times New Roman" panose="02020603050405020304" pitchFamily="18" charset="0"/>
                        <a:ea typeface="宋体" panose="02010600030101010101" pitchFamily="2" charset="-122"/>
                      </a:endParaRPr>
                    </a:p>
                  </a:txBody>
                  <a:tcPr marL="68587" marR="68587"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1042">
                <a:tc>
                  <a:txBody>
                    <a:bodyPr/>
                    <a:lstStyle/>
                    <a:p>
                      <a:pPr indent="266700" algn="just">
                        <a:spcAft>
                          <a:spcPts val="0"/>
                        </a:spcAft>
                      </a:pPr>
                      <a:r>
                        <a:rPr lang="zh-CN" sz="1100" kern="100">
                          <a:effectLst/>
                        </a:rPr>
                        <a:t>方案项目</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zh-CN" sz="1100" kern="100">
                          <a:effectLst/>
                        </a:rPr>
                        <a:t>甲</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zh-CN" sz="1100" kern="100">
                          <a:effectLst/>
                        </a:rPr>
                        <a:t>乙</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zh-CN" sz="1100" kern="100">
                          <a:effectLst/>
                        </a:rPr>
                        <a:t>丙</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zh-CN" sz="1100" kern="100">
                          <a:effectLst/>
                        </a:rPr>
                        <a:t>丁</a:t>
                      </a:r>
                      <a:endParaRPr lang="zh-CN" sz="1200">
                        <a:effectLst/>
                        <a:latin typeface="Times New Roman" panose="02020603050405020304" pitchFamily="18" charset="0"/>
                        <a:ea typeface="宋体" panose="02010600030101010101" pitchFamily="2" charset="-122"/>
                      </a:endParaRPr>
                    </a:p>
                  </a:txBody>
                  <a:tcPr marL="68587" marR="68587" marT="0" marB="0" anchor="ctr"/>
                </a:tc>
              </a:tr>
              <a:tr h="291042">
                <a:tc>
                  <a:txBody>
                    <a:bodyPr/>
                    <a:lstStyle/>
                    <a:p>
                      <a:pPr indent="266700" algn="just">
                        <a:spcAft>
                          <a:spcPts val="0"/>
                        </a:spcAft>
                      </a:pPr>
                      <a:r>
                        <a:rPr lang="zh-CN" sz="1100" kern="100">
                          <a:effectLst/>
                        </a:rPr>
                        <a:t>现金持有量</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algn="just">
                        <a:spcAft>
                          <a:spcPts val="0"/>
                        </a:spcAft>
                      </a:pPr>
                      <a:r>
                        <a:rPr lang="en-US" sz="1100" kern="100" dirty="0">
                          <a:effectLst/>
                        </a:rPr>
                        <a:t>10000</a:t>
                      </a:r>
                      <a:endParaRPr lang="zh-CN" sz="1200" dirty="0">
                        <a:effectLst/>
                        <a:latin typeface="Times New Roman" panose="02020603050405020304" pitchFamily="18" charset="0"/>
                        <a:ea typeface="宋体" panose="02010600030101010101" pitchFamily="2" charset="-122"/>
                      </a:endParaRPr>
                    </a:p>
                  </a:txBody>
                  <a:tcPr marL="68587" marR="68587" marT="0" marB="0" anchor="ctr"/>
                </a:tc>
                <a:tc>
                  <a:txBody>
                    <a:bodyPr/>
                    <a:lstStyle/>
                    <a:p>
                      <a:pPr algn="just">
                        <a:spcAft>
                          <a:spcPts val="0"/>
                        </a:spcAft>
                      </a:pPr>
                      <a:r>
                        <a:rPr lang="en-US" sz="1100" kern="100">
                          <a:effectLst/>
                        </a:rPr>
                        <a:t>20000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algn="just">
                        <a:spcAft>
                          <a:spcPts val="0"/>
                        </a:spcAft>
                      </a:pPr>
                      <a:r>
                        <a:rPr lang="en-US" sz="1100" kern="100">
                          <a:effectLst/>
                        </a:rPr>
                        <a:t>30000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algn="just">
                        <a:spcAft>
                          <a:spcPts val="0"/>
                        </a:spcAft>
                      </a:pPr>
                      <a:r>
                        <a:rPr lang="en-US" sz="1100" kern="100">
                          <a:effectLst/>
                        </a:rPr>
                        <a:t>40000</a:t>
                      </a:r>
                      <a:endParaRPr lang="zh-CN" sz="1200">
                        <a:effectLst/>
                        <a:latin typeface="Times New Roman" panose="02020603050405020304" pitchFamily="18" charset="0"/>
                        <a:ea typeface="宋体" panose="02010600030101010101" pitchFamily="2" charset="-122"/>
                      </a:endParaRPr>
                    </a:p>
                  </a:txBody>
                  <a:tcPr marL="68587" marR="68587" marT="0" marB="0" anchor="ctr"/>
                </a:tc>
              </a:tr>
              <a:tr h="291042">
                <a:tc>
                  <a:txBody>
                    <a:bodyPr/>
                    <a:lstStyle/>
                    <a:p>
                      <a:pPr indent="266700" algn="just">
                        <a:spcAft>
                          <a:spcPts val="0"/>
                        </a:spcAft>
                      </a:pPr>
                      <a:r>
                        <a:rPr lang="zh-CN" sz="1100" kern="100">
                          <a:effectLst/>
                        </a:rPr>
                        <a:t>机会成本率</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dirty="0">
                          <a:effectLst/>
                        </a:rPr>
                        <a:t>10</a:t>
                      </a:r>
                      <a:endParaRPr lang="zh-CN" sz="1200" dirty="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10</a:t>
                      </a:r>
                      <a:endParaRPr lang="zh-CN" sz="1200">
                        <a:effectLst/>
                        <a:latin typeface="Times New Roman" panose="02020603050405020304" pitchFamily="18" charset="0"/>
                        <a:ea typeface="宋体" panose="02010600030101010101" pitchFamily="2" charset="-122"/>
                      </a:endParaRPr>
                    </a:p>
                  </a:txBody>
                  <a:tcPr marL="68587" marR="68587" marT="0" marB="0" anchor="ctr"/>
                </a:tc>
              </a:tr>
              <a:tr h="291042">
                <a:tc>
                  <a:txBody>
                    <a:bodyPr/>
                    <a:lstStyle/>
                    <a:p>
                      <a:pPr indent="266700" algn="just">
                        <a:spcAft>
                          <a:spcPts val="0"/>
                        </a:spcAft>
                      </a:pPr>
                      <a:r>
                        <a:rPr lang="zh-CN" sz="1100" kern="100">
                          <a:effectLst/>
                        </a:rPr>
                        <a:t>管理成本</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1500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1500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1500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1500</a:t>
                      </a:r>
                      <a:endParaRPr lang="zh-CN" sz="1200">
                        <a:effectLst/>
                        <a:latin typeface="Times New Roman" panose="02020603050405020304" pitchFamily="18" charset="0"/>
                        <a:ea typeface="宋体" panose="02010600030101010101" pitchFamily="2" charset="-122"/>
                      </a:endParaRPr>
                    </a:p>
                  </a:txBody>
                  <a:tcPr marL="68587" marR="68587" marT="0" marB="0" anchor="ctr"/>
                </a:tc>
              </a:tr>
              <a:tr h="291042">
                <a:tc>
                  <a:txBody>
                    <a:bodyPr/>
                    <a:lstStyle/>
                    <a:p>
                      <a:pPr indent="266700" algn="just">
                        <a:spcAft>
                          <a:spcPts val="0"/>
                        </a:spcAft>
                      </a:pPr>
                      <a:r>
                        <a:rPr lang="zh-CN" sz="1100" kern="100">
                          <a:effectLst/>
                        </a:rPr>
                        <a:t>短缺成本</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5000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2500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a:effectLst/>
                        </a:rPr>
                        <a:t>800</a:t>
                      </a:r>
                      <a:endParaRPr lang="zh-CN" sz="1200">
                        <a:effectLst/>
                        <a:latin typeface="Times New Roman" panose="02020603050405020304" pitchFamily="18" charset="0"/>
                        <a:ea typeface="宋体" panose="02010600030101010101" pitchFamily="2" charset="-122"/>
                      </a:endParaRPr>
                    </a:p>
                  </a:txBody>
                  <a:tcPr marL="68587" marR="68587" marT="0" marB="0" anchor="ctr"/>
                </a:tc>
                <a:tc>
                  <a:txBody>
                    <a:bodyPr/>
                    <a:lstStyle/>
                    <a:p>
                      <a:pPr indent="266700" algn="just">
                        <a:spcAft>
                          <a:spcPts val="0"/>
                        </a:spcAft>
                      </a:pPr>
                      <a:r>
                        <a:rPr lang="en-US" sz="1100" kern="100" dirty="0">
                          <a:effectLst/>
                        </a:rPr>
                        <a:t>0</a:t>
                      </a:r>
                      <a:endParaRPr lang="zh-CN" sz="1200" dirty="0">
                        <a:effectLst/>
                        <a:latin typeface="Times New Roman" panose="02020603050405020304" pitchFamily="18" charset="0"/>
                        <a:ea typeface="宋体" panose="02010600030101010101" pitchFamily="2" charset="-122"/>
                      </a:endParaRPr>
                    </a:p>
                  </a:txBody>
                  <a:tcPr marL="68587" marR="68587" marT="0" marB="0" anchor="ctr"/>
                </a:tc>
              </a:tr>
            </a:tbl>
          </a:graphicData>
        </a:graphic>
      </p:graphicFrame>
      <p:sp>
        <p:nvSpPr>
          <p:cNvPr id="5" name="Rectangle 5"/>
          <p:cNvSpPr>
            <a:spLocks noChangeArrowheads="1"/>
          </p:cNvSpPr>
          <p:nvPr/>
        </p:nvSpPr>
        <p:spPr bwMode="auto">
          <a:xfrm>
            <a:off x="136525" y="2360613"/>
            <a:ext cx="7380288" cy="522287"/>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nchor="ctr">
            <a:spAutoFit/>
          </a:bodyPr>
          <a:lstStyle>
            <a:lvl1pPr indent="28003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66700">
              <a:defRPr/>
            </a:pPr>
            <a:r>
              <a:rPr lang="en-US" altLang="zh-CN" sz="1400" dirty="0" smtClean="0">
                <a:solidFill>
                  <a:srgbClr val="FF0000"/>
                </a:solidFill>
                <a:latin typeface="Times New Roman" panose="02020603050405020304" pitchFamily="18" charset="0"/>
                <a:cs typeface="Times New Roman" panose="02020603050405020304" pitchFamily="18" charset="0"/>
              </a:rPr>
              <a:t>【</a:t>
            </a:r>
            <a:r>
              <a:rPr lang="zh-CN" altLang="en-US" sz="1400" dirty="0" smtClean="0">
                <a:solidFill>
                  <a:srgbClr val="FF0000"/>
                </a:solidFill>
                <a:latin typeface="Times New Roman" panose="02020603050405020304" pitchFamily="18" charset="0"/>
                <a:cs typeface="Times New Roman" panose="02020603050405020304" pitchFamily="18" charset="0"/>
              </a:rPr>
              <a:t>任务</a:t>
            </a:r>
            <a:r>
              <a:rPr lang="en-US" altLang="zh-CN" sz="1400" dirty="0" smtClean="0">
                <a:solidFill>
                  <a:srgbClr val="FF0000"/>
                </a:solidFill>
                <a:latin typeface="Times New Roman" panose="02020603050405020304" pitchFamily="18" charset="0"/>
                <a:cs typeface="Times New Roman" panose="02020603050405020304" pitchFamily="18" charset="0"/>
              </a:rPr>
              <a:t>5 -1】</a:t>
            </a:r>
            <a:r>
              <a:rPr lang="zh-CN" altLang="en-US" sz="1400" dirty="0" smtClean="0">
                <a:solidFill>
                  <a:srgbClr val="FF0000"/>
                </a:solidFill>
                <a:latin typeface="Times New Roman" panose="02020603050405020304" pitchFamily="18" charset="0"/>
                <a:cs typeface="Times New Roman" panose="02020603050405020304" pitchFamily="18" charset="0"/>
              </a:rPr>
              <a:t>淮皖现代装备制造股份有限公司有 </a:t>
            </a:r>
            <a:r>
              <a:rPr lang="en-US" altLang="zh-CN" sz="1400" dirty="0" smtClean="0">
                <a:solidFill>
                  <a:srgbClr val="FF0000"/>
                </a:solidFill>
                <a:latin typeface="Times New Roman" panose="02020603050405020304" pitchFamily="18" charset="0"/>
                <a:cs typeface="Times New Roman" panose="02020603050405020304" pitchFamily="18" charset="0"/>
              </a:rPr>
              <a:t>4 </a:t>
            </a:r>
            <a:r>
              <a:rPr lang="zh-CN" altLang="en-US" sz="1400" dirty="0" smtClean="0">
                <a:solidFill>
                  <a:srgbClr val="FF0000"/>
                </a:solidFill>
                <a:latin typeface="Times New Roman" panose="02020603050405020304" pitchFamily="18" charset="0"/>
                <a:cs typeface="Times New Roman" panose="02020603050405020304" pitchFamily="18" charset="0"/>
              </a:rPr>
              <a:t>种现金持有方案，具体情况见表</a:t>
            </a:r>
            <a:r>
              <a:rPr lang="en-US" altLang="zh-CN" sz="1400" dirty="0" smtClean="0">
                <a:solidFill>
                  <a:srgbClr val="FF0000"/>
                </a:solidFill>
                <a:latin typeface="Times New Roman" panose="02020603050405020304" pitchFamily="18" charset="0"/>
                <a:cs typeface="Times New Roman" panose="02020603050405020304" pitchFamily="18" charset="0"/>
              </a:rPr>
              <a:t>5.1.1</a:t>
            </a:r>
            <a:r>
              <a:rPr lang="zh-CN" altLang="en-US" sz="1400" dirty="0" smtClean="0">
                <a:solidFill>
                  <a:srgbClr val="FF0000"/>
                </a:solidFill>
                <a:latin typeface="Times New Roman" panose="02020603050405020304" pitchFamily="18" charset="0"/>
                <a:cs typeface="Times New Roman" panose="02020603050405020304" pitchFamily="18" charset="0"/>
              </a:rPr>
              <a:t>。</a:t>
            </a:r>
            <a:endParaRPr lang="zh-CN" altLang="en-US" sz="1400" dirty="0" smtClean="0"/>
          </a:p>
          <a:p>
            <a:pPr>
              <a:defRPr/>
            </a:pPr>
            <a:r>
              <a:rPr lang="zh-CN" altLang="en-US" sz="1400" dirty="0" smtClean="0">
                <a:latin typeface="Times New Roman" panose="02020603050405020304" pitchFamily="18" charset="0"/>
                <a:cs typeface="Times New Roman" panose="02020603050405020304" pitchFamily="18" charset="0"/>
              </a:rPr>
              <a:t>表</a:t>
            </a:r>
            <a:r>
              <a:rPr lang="en-US" altLang="zh-CN" sz="1400" dirty="0" smtClean="0">
                <a:latin typeface="Times New Roman" panose="02020603050405020304" pitchFamily="18" charset="0"/>
                <a:cs typeface="Times New Roman" panose="02020603050405020304" pitchFamily="18" charset="0"/>
              </a:rPr>
              <a:t>5.1.1</a:t>
            </a:r>
            <a:endParaRPr lang="en-US" altLang="zh-CN" sz="1400" dirty="0" smtClean="0"/>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bwMode="auto">
          <a:xfrm>
            <a:off x="0" y="609600"/>
            <a:ext cx="6664325" cy="433388"/>
          </a:xfrm>
          <a:prstGeom prst="rect">
            <a:avLst/>
          </a:prstGeom>
          <a:solidFill>
            <a:schemeClr val="accent1"/>
          </a:solidFill>
          <a:ln w="9525">
            <a:noFill/>
            <a:miter lim="800000"/>
            <a:headEnd/>
            <a:tailEnd/>
          </a:ln>
        </p:spPr>
        <p:txBody>
          <a:bodyPr/>
          <a:lstStyle/>
          <a:p>
            <a:pPr marL="171450" indent="-171450" defTabSz="685800" eaLnBrk="1" hangingPunct="1">
              <a:buFont typeface="Arial" pitchFamily="34" charset="0"/>
              <a:buNone/>
            </a:pPr>
            <a:r>
              <a:rPr lang="zh-CN" altLang="en-US" sz="2400" b="1"/>
              <a:t>二</a:t>
            </a:r>
            <a:r>
              <a:rPr lang="zh-CN" altLang="zh-CN" sz="2400" b="1"/>
              <a:t>、</a:t>
            </a:r>
            <a:r>
              <a:rPr lang="zh-CN" altLang="en-US" sz="2400" b="1"/>
              <a:t>最佳现金持有量分析模型的建立</a:t>
            </a:r>
            <a:endParaRPr lang="zh-CN" altLang="zh-CN" sz="2400" b="1"/>
          </a:p>
          <a:p>
            <a:pPr marL="171450" indent="-171450" defTabSz="685800" eaLnBrk="1" hangingPunct="1">
              <a:lnSpc>
                <a:spcPct val="90000"/>
              </a:lnSpc>
              <a:spcBef>
                <a:spcPts val="750"/>
              </a:spcBef>
              <a:buFont typeface="Arial" pitchFamily="34" charset="0"/>
              <a:buNone/>
            </a:pPr>
            <a:endParaRPr lang="zh-CN" altLang="zh-CN" sz="2400" b="1">
              <a:latin typeface="Calibri" pitchFamily="34" charset="0"/>
              <a:ea typeface="等线" pitchFamily="2" charset="-122"/>
            </a:endParaRPr>
          </a:p>
        </p:txBody>
      </p:sp>
      <p:sp>
        <p:nvSpPr>
          <p:cNvPr id="21507" name="矩形 3"/>
          <p:cNvSpPr>
            <a:spLocks noChangeArrowheads="1"/>
          </p:cNvSpPr>
          <p:nvPr/>
        </p:nvSpPr>
        <p:spPr bwMode="auto">
          <a:xfrm>
            <a:off x="474663" y="1042988"/>
            <a:ext cx="8396287" cy="1477962"/>
          </a:xfrm>
          <a:prstGeom prst="rect">
            <a:avLst/>
          </a:prstGeom>
          <a:noFill/>
          <a:ln w="9525">
            <a:noFill/>
            <a:miter lim="800000"/>
            <a:headEnd/>
            <a:tailEnd/>
          </a:ln>
        </p:spPr>
        <p:txBody>
          <a:bodyPr>
            <a:spAutoFit/>
          </a:bodyPr>
          <a:lstStyle/>
          <a:p>
            <a:r>
              <a:rPr lang="zh-CN" altLang="zh-CN"/>
              <a:t>操作步骤如下：</a:t>
            </a:r>
          </a:p>
          <a:p>
            <a:r>
              <a:rPr lang="zh-CN" altLang="zh-CN"/>
              <a:t>（</a:t>
            </a:r>
            <a:r>
              <a:rPr lang="en-US" altLang="zh-CN"/>
              <a:t>1</a:t>
            </a:r>
            <a:r>
              <a:rPr lang="zh-CN" altLang="zh-CN"/>
              <a:t>）建立工作表</a:t>
            </a:r>
            <a:r>
              <a:rPr lang="en-US" altLang="zh-CN"/>
              <a:t>“</a:t>
            </a:r>
            <a:r>
              <a:rPr lang="zh-CN" altLang="zh-CN"/>
              <a:t>现金最佳持有量测算表</a:t>
            </a:r>
            <a:r>
              <a:rPr lang="en-US" altLang="zh-CN"/>
              <a:t>”</a:t>
            </a:r>
            <a:r>
              <a:rPr lang="zh-CN" altLang="zh-CN"/>
              <a:t>，并输入各个方案的各项持有成本，则持有总成本＝</a:t>
            </a:r>
            <a:r>
              <a:rPr lang="en-US" altLang="zh-CN"/>
              <a:t>∑</a:t>
            </a:r>
            <a:r>
              <a:rPr lang="zh-CN" altLang="zh-CN"/>
              <a:t>各持有成本。</a:t>
            </a:r>
          </a:p>
          <a:p>
            <a:r>
              <a:rPr lang="zh-CN" altLang="zh-CN"/>
              <a:t>（</a:t>
            </a:r>
            <a:r>
              <a:rPr lang="en-US" altLang="zh-CN"/>
              <a:t>2</a:t>
            </a:r>
            <a:r>
              <a:rPr lang="zh-CN" altLang="zh-CN"/>
              <a:t>）单元格</a:t>
            </a:r>
            <a:r>
              <a:rPr lang="en-US" altLang="zh-CN"/>
              <a:t>B8 =B3*B4+B6+B7</a:t>
            </a:r>
            <a:r>
              <a:rPr lang="zh-CN" altLang="zh-CN"/>
              <a:t>，向右复制到</a:t>
            </a:r>
            <a:r>
              <a:rPr lang="en-US" altLang="zh-CN"/>
              <a:t>E7</a:t>
            </a:r>
            <a:r>
              <a:rPr lang="zh-CN" altLang="zh-CN"/>
              <a:t>，即可立即求出各个方案的现金持有总成本。</a:t>
            </a:r>
          </a:p>
        </p:txBody>
      </p:sp>
      <p:pic>
        <p:nvPicPr>
          <p:cNvPr id="29700" name="图片 3"/>
          <p:cNvPicPr>
            <a:picLocks noChangeAspect="1" noChangeArrowheads="1"/>
          </p:cNvPicPr>
          <p:nvPr/>
        </p:nvPicPr>
        <p:blipFill>
          <a:blip r:embed="rId2" cstate="print"/>
          <a:srcRect/>
          <a:stretch>
            <a:fillRect/>
          </a:stretch>
        </p:blipFill>
        <p:spPr bwMode="auto">
          <a:xfrm>
            <a:off x="1131888" y="2754313"/>
            <a:ext cx="5884862" cy="2116137"/>
          </a:xfrm>
          <a:prstGeom prst="rect">
            <a:avLst/>
          </a:prstGeom>
          <a:noFill/>
          <a:ln w="9525">
            <a:noFill/>
            <a:miter lim="800000"/>
            <a:headEnd/>
            <a:tailEnd/>
          </a:ln>
        </p:spPr>
      </p:pic>
      <p:sp>
        <p:nvSpPr>
          <p:cNvPr id="3" name="矩形 2"/>
          <p:cNvSpPr/>
          <p:nvPr/>
        </p:nvSpPr>
        <p:spPr>
          <a:xfrm>
            <a:off x="3402013" y="2341563"/>
            <a:ext cx="2339975" cy="306387"/>
          </a:xfrm>
          <a:prstGeom prst="rect">
            <a:avLst/>
          </a:prstGeom>
        </p:spPr>
        <p:txBody>
          <a:bodyPr wrap="none">
            <a:spAutoFit/>
          </a:bodyPr>
          <a:lstStyle/>
          <a:p>
            <a:pPr algn="ctr" eaLnBrk="1" hangingPunct="1">
              <a:spcAft>
                <a:spcPts val="0"/>
              </a:spcAft>
              <a:defRPr/>
            </a:pPr>
            <a:r>
              <a:rPr lang="zh-CN" altLang="zh-CN" sz="1400" kern="100" dirty="0">
                <a:latin typeface="Times New Roman" panose="02020603050405020304" pitchFamily="18" charset="0"/>
              </a:rPr>
              <a:t>表</a:t>
            </a:r>
            <a:r>
              <a:rPr lang="en-US" altLang="zh-CN" sz="1400" kern="100" dirty="0">
                <a:latin typeface="Times New Roman" panose="02020603050405020304" pitchFamily="18" charset="0"/>
              </a:rPr>
              <a:t>5.1.2</a:t>
            </a:r>
            <a:r>
              <a:rPr lang="zh-CN" altLang="zh-CN" sz="1400" kern="100" dirty="0">
                <a:latin typeface="Times New Roman" panose="02020603050405020304" pitchFamily="18" charset="0"/>
              </a:rPr>
              <a:t>现金最佳持量计算表</a:t>
            </a:r>
            <a:endParaRPr lang="zh-CN" altLang="zh-CN" sz="1400" dirty="0">
              <a:latin typeface="Times New Roman" panose="02020603050405020304" pitchFamily="18"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bg/>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1507"/>
                                        </p:tgtEl>
                                        <p:attrNameLst>
                                          <p:attrName>style.visibility</p:attrName>
                                        </p:attrNameLst>
                                      </p:cBhvr>
                                      <p:to>
                                        <p:strVal val="visible"/>
                                      </p:to>
                                    </p:set>
                                    <p:animEffect transition="in" filter="fade">
                                      <p:cBhvr>
                                        <p:cTn id="17" dur="1000"/>
                                        <p:tgtEl>
                                          <p:spTgt spid="21507"/>
                                        </p:tgtEl>
                                      </p:cBhvr>
                                    </p:animEffect>
                                    <p:anim calcmode="lin" valueType="num">
                                      <p:cBhvr>
                                        <p:cTn id="18" dur="1000" fill="hold"/>
                                        <p:tgtEl>
                                          <p:spTgt spid="21507"/>
                                        </p:tgtEl>
                                        <p:attrNameLst>
                                          <p:attrName>ppt_x</p:attrName>
                                        </p:attrNameLst>
                                      </p:cBhvr>
                                      <p:tavLst>
                                        <p:tav tm="0">
                                          <p:val>
                                            <p:strVal val="#ppt_x"/>
                                          </p:val>
                                        </p:tav>
                                        <p:tav tm="100000">
                                          <p:val>
                                            <p:strVal val="#ppt_x"/>
                                          </p:val>
                                        </p:tav>
                                      </p:tavLst>
                                    </p:anim>
                                    <p:anim calcmode="lin" valueType="num">
                                      <p:cBhvr>
                                        <p:cTn id="19"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autoUpdateAnimBg="0" advAuto="0"/>
      <p:bldP spid="21507"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6.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80525</TotalTime>
  <Words>6642</Words>
  <Application>Microsoft Office PowerPoint</Application>
  <PresentationFormat>自定义</PresentationFormat>
  <Paragraphs>332</Paragraphs>
  <Slides>58</Slides>
  <Notes>20</Notes>
  <HiddenSlides>0</HiddenSlides>
  <MMClips>1</MMClips>
  <ScaleCrop>false</ScaleCrop>
  <HeadingPairs>
    <vt:vector size="8" baseType="variant">
      <vt:variant>
        <vt:lpstr>已用的字体</vt:lpstr>
      </vt:variant>
      <vt:variant>
        <vt:i4>12</vt:i4>
      </vt:variant>
      <vt:variant>
        <vt:lpstr>主题</vt:lpstr>
      </vt:variant>
      <vt:variant>
        <vt:i4>3</vt:i4>
      </vt:variant>
      <vt:variant>
        <vt:lpstr>嵌入 OLE 服务器</vt:lpstr>
      </vt:variant>
      <vt:variant>
        <vt:i4>1</vt:i4>
      </vt:variant>
      <vt:variant>
        <vt:lpstr>幻灯片标题</vt:lpstr>
      </vt:variant>
      <vt:variant>
        <vt:i4>58</vt:i4>
      </vt:variant>
    </vt:vector>
  </HeadingPairs>
  <TitlesOfParts>
    <vt:vector size="74" baseType="lpstr">
      <vt:lpstr>Arial</vt:lpstr>
      <vt:lpstr>宋体</vt:lpstr>
      <vt:lpstr>Calibri Light</vt:lpstr>
      <vt:lpstr>Calibri</vt:lpstr>
      <vt:lpstr>等线</vt:lpstr>
      <vt:lpstr>+mn-lt</vt:lpstr>
      <vt:lpstr>微软雅黑</vt:lpstr>
      <vt:lpstr>Open Sans</vt:lpstr>
      <vt:lpstr>Meiryo</vt:lpstr>
      <vt:lpstr>等线 Light</vt:lpstr>
      <vt:lpstr>Times New Roman</vt:lpstr>
      <vt:lpstr>黑体</vt:lpstr>
      <vt:lpstr>Office 主题​​</vt:lpstr>
      <vt:lpstr>1_自定义设计方案</vt:lpstr>
      <vt:lpstr>自定义设计方案</vt:lpstr>
      <vt:lpstr>Microsoft 公式 3.0</vt:lpstr>
      <vt:lpstr>幻灯片 1</vt:lpstr>
      <vt:lpstr>幻灯片 2</vt:lpstr>
      <vt:lpstr>学习目标</vt:lpstr>
      <vt:lpstr>项目引例</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胡宗标</cp:lastModifiedBy>
  <cp:revision>168</cp:revision>
  <dcterms:created xsi:type="dcterms:W3CDTF">2017-08-05T02:10:00Z</dcterms:created>
  <dcterms:modified xsi:type="dcterms:W3CDTF">2018-03-16T02:29:04Z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