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baike.baidu.com/item/%E6%95%B0%E7%BB%84" TargetMode="External"/><Relationship Id="rId2" Type="http://schemas.openxmlformats.org/officeDocument/2006/relationships/hyperlink" Target="https://baike.baidu.com/item/%E5%8D%95%E5%85%83%E6%A0%BC"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baike.baidu.com/item/%E9%80%BB%E8%BE%91%E5%8F%98%E9%87%8F" TargetMode="External"/><Relationship Id="rId2" Type="http://schemas.openxmlformats.org/officeDocument/2006/relationships/hyperlink" Target="https://baike.baidu.com/item/%E6%95%B0%E5%AD%97%E7%94%B5%E8%B7%AF/1705" TargetMode="External"/><Relationship Id="rId1" Type="http://schemas.openxmlformats.org/officeDocument/2006/relationships/slideLayout" Target="../slideLayouts/slideLayout2.xml"/><Relationship Id="rId4" Type="http://schemas.openxmlformats.org/officeDocument/2006/relationships/hyperlink" Target="https://baike.baidu.com/item/%E9%80%BB%E8%BE%91%E5%87%BD%E6%95%B0"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692696"/>
            <a:ext cx="7772400" cy="1470025"/>
          </a:xfrm>
        </p:spPr>
        <p:txBody>
          <a:bodyPr/>
          <a:lstStyle/>
          <a:p>
            <a:r>
              <a:rPr lang="zh-CN" altLang="zh-CN" dirty="0"/>
              <a:t>项目二</a:t>
            </a:r>
            <a:r>
              <a:rPr lang="en-US" altLang="zh-CN" dirty="0"/>
              <a:t>Excel</a:t>
            </a:r>
            <a:r>
              <a:rPr lang="zh-CN" altLang="zh-CN" dirty="0"/>
              <a:t>常用函数</a:t>
            </a:r>
            <a:r>
              <a:rPr lang="zh-CN" altLang="zh-CN" dirty="0" smtClean="0"/>
              <a:t>基础</a:t>
            </a:r>
            <a:endParaRPr lang="zh-CN" altLang="en-US" dirty="0"/>
          </a:p>
        </p:txBody>
      </p:sp>
      <p:sp>
        <p:nvSpPr>
          <p:cNvPr id="3" name="副标题 2"/>
          <p:cNvSpPr>
            <a:spLocks noGrp="1"/>
          </p:cNvSpPr>
          <p:nvPr>
            <p:ph type="subTitle" idx="1"/>
          </p:nvPr>
        </p:nvSpPr>
        <p:spPr>
          <a:xfrm>
            <a:off x="1547664" y="2276872"/>
            <a:ext cx="6400800" cy="3384376"/>
          </a:xfrm>
        </p:spPr>
        <p:txBody>
          <a:bodyPr>
            <a:normAutofit fontScale="55000" lnSpcReduction="20000"/>
          </a:bodyPr>
          <a:lstStyle/>
          <a:p>
            <a:r>
              <a:rPr lang="zh-CN" altLang="zh-CN" sz="4400" b="1" dirty="0">
                <a:solidFill>
                  <a:srgbClr val="FF0000"/>
                </a:solidFill>
              </a:rPr>
              <a:t>【知识学习目标】</a:t>
            </a:r>
            <a:endParaRPr lang="zh-CN" altLang="zh-CN" sz="4400" dirty="0">
              <a:solidFill>
                <a:srgbClr val="FF0000"/>
              </a:solidFill>
            </a:endParaRPr>
          </a:p>
          <a:p>
            <a:pPr algn="l"/>
            <a:r>
              <a:rPr lang="zh-CN" altLang="zh-CN" dirty="0" smtClean="0">
                <a:solidFill>
                  <a:srgbClr val="FF0000"/>
                </a:solidFill>
              </a:rPr>
              <a:t>掌握</a:t>
            </a:r>
            <a:r>
              <a:rPr lang="en-US" altLang="zh-CN" dirty="0">
                <a:solidFill>
                  <a:srgbClr val="FF0000"/>
                </a:solidFill>
              </a:rPr>
              <a:t>Excel</a:t>
            </a:r>
            <a:r>
              <a:rPr lang="zh-CN" altLang="zh-CN" dirty="0">
                <a:solidFill>
                  <a:srgbClr val="FF0000"/>
                </a:solidFill>
              </a:rPr>
              <a:t>的财务函数的类型、格式与功能</a:t>
            </a:r>
          </a:p>
          <a:p>
            <a:pPr algn="l"/>
            <a:r>
              <a:rPr lang="zh-CN" altLang="zh-CN" dirty="0" smtClean="0">
                <a:solidFill>
                  <a:srgbClr val="FF0000"/>
                </a:solidFill>
              </a:rPr>
              <a:t>掌握</a:t>
            </a:r>
            <a:r>
              <a:rPr lang="en-US" altLang="zh-CN" dirty="0">
                <a:solidFill>
                  <a:srgbClr val="FF0000"/>
                </a:solidFill>
              </a:rPr>
              <a:t>Excel</a:t>
            </a:r>
            <a:r>
              <a:rPr lang="zh-CN" altLang="zh-CN" dirty="0">
                <a:solidFill>
                  <a:srgbClr val="FF0000"/>
                </a:solidFill>
              </a:rPr>
              <a:t>的日期函数的类型、格式与功能</a:t>
            </a:r>
          </a:p>
          <a:p>
            <a:pPr algn="l"/>
            <a:r>
              <a:rPr lang="zh-CN" altLang="zh-CN" dirty="0" smtClean="0">
                <a:solidFill>
                  <a:srgbClr val="FF0000"/>
                </a:solidFill>
              </a:rPr>
              <a:t>掌握</a:t>
            </a:r>
            <a:r>
              <a:rPr lang="en-US" altLang="zh-CN" dirty="0">
                <a:solidFill>
                  <a:srgbClr val="FF0000"/>
                </a:solidFill>
              </a:rPr>
              <a:t>Excel</a:t>
            </a:r>
            <a:r>
              <a:rPr lang="zh-CN" altLang="zh-CN" dirty="0">
                <a:solidFill>
                  <a:srgbClr val="FF0000"/>
                </a:solidFill>
              </a:rPr>
              <a:t>的统计函数和查找函数的类型、格式与功能</a:t>
            </a:r>
          </a:p>
          <a:p>
            <a:pPr algn="l"/>
            <a:r>
              <a:rPr lang="zh-CN" altLang="zh-CN" dirty="0" smtClean="0">
                <a:solidFill>
                  <a:srgbClr val="FF0000"/>
                </a:solidFill>
              </a:rPr>
              <a:t>掌握</a:t>
            </a:r>
            <a:r>
              <a:rPr lang="en-US" altLang="zh-CN" dirty="0">
                <a:solidFill>
                  <a:srgbClr val="FF0000"/>
                </a:solidFill>
              </a:rPr>
              <a:t>Excel</a:t>
            </a:r>
            <a:r>
              <a:rPr lang="zh-CN" altLang="zh-CN" dirty="0">
                <a:solidFill>
                  <a:srgbClr val="FF0000"/>
                </a:solidFill>
              </a:rPr>
              <a:t>数据库函数的类型、格式与功能</a:t>
            </a:r>
          </a:p>
          <a:p>
            <a:pPr algn="l"/>
            <a:r>
              <a:rPr lang="zh-CN" altLang="zh-CN" dirty="0" smtClean="0">
                <a:solidFill>
                  <a:srgbClr val="FF0000"/>
                </a:solidFill>
              </a:rPr>
              <a:t>掌握</a:t>
            </a:r>
            <a:r>
              <a:rPr lang="en-US" altLang="zh-CN" dirty="0">
                <a:solidFill>
                  <a:srgbClr val="FF0000"/>
                </a:solidFill>
              </a:rPr>
              <a:t>Excel</a:t>
            </a:r>
            <a:r>
              <a:rPr lang="zh-CN" altLang="zh-CN" dirty="0">
                <a:solidFill>
                  <a:srgbClr val="FF0000"/>
                </a:solidFill>
              </a:rPr>
              <a:t>文本函数和逻辑函数的类型、格式与功能</a:t>
            </a:r>
          </a:p>
          <a:p>
            <a:r>
              <a:rPr lang="en-US" altLang="zh-CN" dirty="0">
                <a:solidFill>
                  <a:srgbClr val="FF0000"/>
                </a:solidFill>
              </a:rPr>
              <a:t> </a:t>
            </a:r>
            <a:endParaRPr lang="zh-CN" altLang="zh-CN" dirty="0">
              <a:solidFill>
                <a:srgbClr val="FF0000"/>
              </a:solidFill>
            </a:endParaRPr>
          </a:p>
          <a:p>
            <a:r>
              <a:rPr lang="zh-CN" altLang="zh-CN" sz="4400" b="1" dirty="0">
                <a:solidFill>
                  <a:srgbClr val="FF0000"/>
                </a:solidFill>
              </a:rPr>
              <a:t>【能力学习目标】</a:t>
            </a:r>
            <a:endParaRPr lang="zh-CN" altLang="zh-CN" sz="4400" dirty="0">
              <a:solidFill>
                <a:srgbClr val="FF0000"/>
              </a:solidFill>
            </a:endParaRPr>
          </a:p>
          <a:p>
            <a:pPr algn="l"/>
            <a:r>
              <a:rPr lang="zh-CN" altLang="zh-CN" dirty="0" smtClean="0">
                <a:solidFill>
                  <a:srgbClr val="FF0000"/>
                </a:solidFill>
              </a:rPr>
              <a:t>熟练</a:t>
            </a:r>
            <a:r>
              <a:rPr lang="zh-CN" altLang="zh-CN" dirty="0">
                <a:solidFill>
                  <a:srgbClr val="FF0000"/>
                </a:solidFill>
              </a:rPr>
              <a:t>掌握</a:t>
            </a:r>
            <a:r>
              <a:rPr lang="en-US" altLang="zh-CN" dirty="0">
                <a:solidFill>
                  <a:srgbClr val="FF0000"/>
                </a:solidFill>
              </a:rPr>
              <a:t>Excel</a:t>
            </a:r>
            <a:r>
              <a:rPr lang="zh-CN" altLang="zh-CN" dirty="0">
                <a:solidFill>
                  <a:srgbClr val="FF0000"/>
                </a:solidFill>
              </a:rPr>
              <a:t>的函数功能进行数值的统计和分析工作，包括求和、求平均数、找出极值等</a:t>
            </a:r>
          </a:p>
          <a:p>
            <a:pPr algn="l"/>
            <a:r>
              <a:rPr lang="zh-CN" altLang="zh-CN" dirty="0" smtClean="0">
                <a:solidFill>
                  <a:srgbClr val="FF0000"/>
                </a:solidFill>
              </a:rPr>
              <a:t>熟练</a:t>
            </a:r>
            <a:r>
              <a:rPr lang="zh-CN" altLang="zh-CN" dirty="0">
                <a:solidFill>
                  <a:srgbClr val="FF0000"/>
                </a:solidFill>
              </a:rPr>
              <a:t>掌握各种函数的应用技巧，能够知道进行数据统计时该如何按条件进行操作</a:t>
            </a:r>
          </a:p>
          <a:p>
            <a:endParaRPr lang="zh-CN" altLang="en-US" dirty="0">
              <a:solidFill>
                <a:srgbClr val="FF0000"/>
              </a:solidFill>
            </a:endParaRPr>
          </a:p>
        </p:txBody>
      </p:sp>
    </p:spTree>
    <p:extLst>
      <p:ext uri="{BB962C8B-B14F-4D97-AF65-F5344CB8AC3E}">
        <p14:creationId xmlns:p14="http://schemas.microsoft.com/office/powerpoint/2010/main" val="14986978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980728"/>
            <a:ext cx="8229600" cy="4525963"/>
          </a:xfrm>
        </p:spPr>
        <p:txBody>
          <a:bodyPr>
            <a:normAutofit/>
          </a:bodyPr>
          <a:lstStyle/>
          <a:p>
            <a:pPr marL="0" indent="0">
              <a:buNone/>
            </a:pPr>
            <a:r>
              <a:rPr lang="zh-CN" altLang="zh-CN" sz="2400" dirty="0"/>
              <a:t>比如计算两个日期之间的天数，可以先在</a:t>
            </a:r>
            <a:r>
              <a:rPr lang="en-US" altLang="zh-CN" sz="2400" dirty="0"/>
              <a:t>A1</a:t>
            </a:r>
            <a:r>
              <a:rPr lang="zh-CN" altLang="zh-CN" sz="2400" dirty="0"/>
              <a:t>单元格输入日期“</a:t>
            </a:r>
            <a:r>
              <a:rPr lang="en-US" altLang="zh-CN" sz="2400" dirty="0"/>
              <a:t>2017-4-1</a:t>
            </a:r>
            <a:r>
              <a:rPr lang="zh-CN" altLang="zh-CN" sz="2400" dirty="0"/>
              <a:t>”并在</a:t>
            </a:r>
            <a:r>
              <a:rPr lang="en-US" altLang="zh-CN" sz="2400" dirty="0"/>
              <a:t>A2</a:t>
            </a:r>
            <a:r>
              <a:rPr lang="zh-CN" altLang="zh-CN" sz="2400" dirty="0"/>
              <a:t>单元格输入日期“</a:t>
            </a:r>
            <a:r>
              <a:rPr lang="en-US" altLang="zh-CN" sz="2400" dirty="0"/>
              <a:t>2017-4-28</a:t>
            </a:r>
            <a:r>
              <a:rPr lang="zh-CN" altLang="zh-CN" sz="2400" dirty="0"/>
              <a:t>”，然后在</a:t>
            </a:r>
            <a:r>
              <a:rPr lang="en-US" altLang="zh-CN" sz="2400" dirty="0"/>
              <a:t>A3</a:t>
            </a:r>
            <a:r>
              <a:rPr lang="zh-CN" altLang="zh-CN" sz="2400" dirty="0"/>
              <a:t>单元格内选择“公式”选项卡的“插入函数”，在日期函数菜单中选择“</a:t>
            </a:r>
            <a:r>
              <a:rPr lang="en-US" altLang="zh-CN" sz="2400" dirty="0"/>
              <a:t>DAYS360</a:t>
            </a:r>
            <a:r>
              <a:rPr lang="zh-CN" altLang="zh-CN" sz="2400" dirty="0"/>
              <a:t>函数”，弹出“函数参数”对话框。如图</a:t>
            </a:r>
            <a:r>
              <a:rPr lang="en-US" altLang="zh-CN" sz="2400" dirty="0"/>
              <a:t>2.2.2</a:t>
            </a:r>
            <a:r>
              <a:rPr lang="zh-CN" altLang="zh-CN" sz="2400" dirty="0"/>
              <a:t>所示，在开始日期中选择</a:t>
            </a:r>
            <a:r>
              <a:rPr lang="en-US" altLang="zh-CN" sz="2400" dirty="0"/>
              <a:t>A1</a:t>
            </a:r>
            <a:r>
              <a:rPr lang="zh-CN" altLang="zh-CN" sz="2400" dirty="0"/>
              <a:t>单元格，结束日期选择</a:t>
            </a:r>
            <a:r>
              <a:rPr lang="en-US" altLang="zh-CN" sz="2400" dirty="0"/>
              <a:t>A2</a:t>
            </a:r>
            <a:r>
              <a:rPr lang="zh-CN" altLang="zh-CN" sz="2400" dirty="0"/>
              <a:t>单元格，方法选择美国方法，则按照一年</a:t>
            </a:r>
            <a:r>
              <a:rPr lang="en-US" altLang="zh-CN" sz="2400" dirty="0"/>
              <a:t>360 </a:t>
            </a:r>
            <a:r>
              <a:rPr lang="zh-CN" altLang="zh-CN" sz="2400" dirty="0"/>
              <a:t>天的算法，在</a:t>
            </a:r>
            <a:r>
              <a:rPr lang="en-US" altLang="zh-CN" sz="2400" dirty="0"/>
              <a:t>A3</a:t>
            </a:r>
            <a:r>
              <a:rPr lang="zh-CN" altLang="zh-CN" sz="2400" dirty="0"/>
              <a:t>单元格返回值</a:t>
            </a:r>
            <a:r>
              <a:rPr lang="en-US" altLang="zh-CN" sz="2400" dirty="0"/>
              <a:t>2017</a:t>
            </a:r>
            <a:r>
              <a:rPr lang="zh-CN" altLang="zh-CN" sz="2400" dirty="0"/>
              <a:t>年</a:t>
            </a:r>
            <a:r>
              <a:rPr lang="en-US" altLang="zh-CN" sz="2400" dirty="0"/>
              <a:t>4</a:t>
            </a:r>
            <a:r>
              <a:rPr lang="zh-CN" altLang="zh-CN" sz="2400" dirty="0"/>
              <a:t>月</a:t>
            </a:r>
            <a:r>
              <a:rPr lang="en-US" altLang="zh-CN" sz="2400" dirty="0"/>
              <a:t>1</a:t>
            </a:r>
            <a:r>
              <a:rPr lang="zh-CN" altLang="zh-CN" sz="2400" dirty="0"/>
              <a:t>日到</a:t>
            </a:r>
            <a:r>
              <a:rPr lang="en-US" altLang="zh-CN" sz="2400" dirty="0"/>
              <a:t>2017</a:t>
            </a:r>
            <a:r>
              <a:rPr lang="zh-CN" altLang="zh-CN" sz="2400" dirty="0"/>
              <a:t>年</a:t>
            </a:r>
            <a:r>
              <a:rPr lang="en-US" altLang="zh-CN" sz="2400" dirty="0"/>
              <a:t>4</a:t>
            </a:r>
            <a:r>
              <a:rPr lang="zh-CN" altLang="zh-CN" sz="2400" dirty="0"/>
              <a:t>月</a:t>
            </a:r>
            <a:r>
              <a:rPr lang="en-US" altLang="zh-CN" sz="2400" dirty="0"/>
              <a:t>28</a:t>
            </a:r>
            <a:r>
              <a:rPr lang="zh-CN" altLang="zh-CN" sz="2400" dirty="0"/>
              <a:t>日的天数为</a:t>
            </a:r>
            <a:r>
              <a:rPr lang="en-US" altLang="zh-CN" sz="2400" dirty="0"/>
              <a:t>27</a:t>
            </a:r>
            <a:r>
              <a:rPr lang="zh-CN" altLang="zh-CN" sz="2400" dirty="0"/>
              <a:t>天</a:t>
            </a:r>
            <a:endParaRPr lang="zh-CN" altLang="en-US" sz="2400" dirty="0"/>
          </a:p>
        </p:txBody>
      </p:sp>
    </p:spTree>
    <p:extLst>
      <p:ext uri="{BB962C8B-B14F-4D97-AF65-F5344CB8AC3E}">
        <p14:creationId xmlns:p14="http://schemas.microsoft.com/office/powerpoint/2010/main" val="2659590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任务三 数学和</a:t>
            </a:r>
            <a:r>
              <a:rPr lang="zh-CN" altLang="zh-CN" b="1" dirty="0" smtClean="0"/>
              <a:t>统计函数</a:t>
            </a:r>
            <a:endParaRPr lang="zh-CN" altLang="en-US" dirty="0"/>
          </a:p>
        </p:txBody>
      </p:sp>
      <p:sp>
        <p:nvSpPr>
          <p:cNvPr id="3" name="内容占位符 2"/>
          <p:cNvSpPr>
            <a:spLocks noGrp="1"/>
          </p:cNvSpPr>
          <p:nvPr>
            <p:ph idx="1"/>
          </p:nvPr>
        </p:nvSpPr>
        <p:spPr/>
        <p:txBody>
          <a:bodyPr/>
          <a:lstStyle/>
          <a:p>
            <a:r>
              <a:rPr lang="zh-CN" altLang="en-US" b="1" dirty="0" smtClean="0"/>
              <a:t>一、</a:t>
            </a:r>
            <a:r>
              <a:rPr lang="zh-CN" altLang="zh-CN" b="1" dirty="0" smtClean="0"/>
              <a:t>数学</a:t>
            </a:r>
            <a:r>
              <a:rPr lang="zh-CN" altLang="zh-CN" b="1" dirty="0"/>
              <a:t>和统计函数的基本认知</a:t>
            </a:r>
          </a:p>
          <a:p>
            <a:r>
              <a:rPr lang="zh-CN" altLang="zh-CN" dirty="0"/>
              <a:t>数学函数是指通过数学函数，可以处理简单的计算，例如对数字取整、计算单元格区域中的数值总和或复杂计算。统计函数是用于对数据区域进行统计分析的函数。例如，统计工作表函数可以提供由一组给定值绘制出的直线的相关信息，如直线的斜率和</a:t>
            </a:r>
            <a:r>
              <a:rPr lang="en-US" altLang="zh-CN" dirty="0"/>
              <a:t> y </a:t>
            </a:r>
            <a:r>
              <a:rPr lang="zh-CN" altLang="zh-CN" dirty="0"/>
              <a:t>轴截距，或构成直线的实际点数值</a:t>
            </a:r>
            <a:endParaRPr lang="zh-CN" altLang="en-US" dirty="0"/>
          </a:p>
        </p:txBody>
      </p:sp>
    </p:spTree>
    <p:extLst>
      <p:ext uri="{BB962C8B-B14F-4D97-AF65-F5344CB8AC3E}">
        <p14:creationId xmlns:p14="http://schemas.microsoft.com/office/powerpoint/2010/main" val="1703292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692696"/>
            <a:ext cx="8229600" cy="4525963"/>
          </a:xfrm>
        </p:spPr>
        <p:txBody>
          <a:bodyPr/>
          <a:lstStyle/>
          <a:p>
            <a:pPr marL="0" indent="0">
              <a:buNone/>
            </a:pPr>
            <a:r>
              <a:rPr lang="zh-CN" altLang="zh-CN" dirty="0"/>
              <a:t>常用数学与统计函数如下</a:t>
            </a:r>
            <a:r>
              <a:rPr lang="zh-CN" altLang="zh-CN" dirty="0" smtClean="0"/>
              <a:t>表</a:t>
            </a:r>
            <a:endParaRPr lang="en-US" altLang="zh-CN" dirty="0" smtClean="0"/>
          </a:p>
          <a:p>
            <a:pPr marL="0" indent="0">
              <a:buNone/>
            </a:pP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761118408"/>
              </p:ext>
            </p:extLst>
          </p:nvPr>
        </p:nvGraphicFramePr>
        <p:xfrm>
          <a:off x="1259632" y="1412776"/>
          <a:ext cx="6696744" cy="5184582"/>
        </p:xfrm>
        <a:graphic>
          <a:graphicData uri="http://schemas.openxmlformats.org/drawingml/2006/table">
            <a:tbl>
              <a:tblPr firstRow="1" firstCol="1" bandRow="1">
                <a:tableStyleId>{5C22544A-7EE6-4342-B048-85BDC9FD1C3A}</a:tableStyleId>
              </a:tblPr>
              <a:tblGrid>
                <a:gridCol w="1278933"/>
                <a:gridCol w="5417811"/>
              </a:tblGrid>
              <a:tr h="246885">
                <a:tc>
                  <a:txBody>
                    <a:bodyPr/>
                    <a:lstStyle/>
                    <a:p>
                      <a:pPr algn="just">
                        <a:spcAft>
                          <a:spcPts val="0"/>
                        </a:spcAft>
                      </a:pPr>
                      <a:r>
                        <a:rPr lang="zh-CN" sz="1200" kern="100">
                          <a:effectLst/>
                        </a:rPr>
                        <a:t>函数名称</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函数功能</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AVERAGE</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计算所有参数的算术平均值</a:t>
                      </a:r>
                      <a:endParaRPr lang="zh-CN" sz="1200" kern="100">
                        <a:effectLst/>
                        <a:latin typeface="Calibri"/>
                        <a:ea typeface="宋体"/>
                        <a:cs typeface="Times New Roman"/>
                      </a:endParaRPr>
                    </a:p>
                  </a:txBody>
                  <a:tcPr marL="68580" marR="68580" marT="0" marB="0"/>
                </a:tc>
              </a:tr>
              <a:tr h="493769">
                <a:tc>
                  <a:txBody>
                    <a:bodyPr/>
                    <a:lstStyle/>
                    <a:p>
                      <a:pPr algn="just">
                        <a:spcAft>
                          <a:spcPts val="0"/>
                        </a:spcAft>
                      </a:pPr>
                      <a:r>
                        <a:rPr lang="en-US" sz="1200" kern="100">
                          <a:effectLst/>
                        </a:rPr>
                        <a:t>AVERAGEA</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计算参数清单中数值的平均值。它与</a:t>
                      </a:r>
                      <a:r>
                        <a:rPr lang="en-US" sz="1200" kern="100">
                          <a:effectLst/>
                        </a:rPr>
                        <a:t>AVERAGE</a:t>
                      </a:r>
                      <a:r>
                        <a:rPr lang="zh-CN" sz="1200" kern="100">
                          <a:effectLst/>
                        </a:rPr>
                        <a:t>函数的区别在于不仅数字，而且文本和逻辑值</a:t>
                      </a:r>
                      <a:r>
                        <a:rPr lang="en-US" sz="1200" kern="100">
                          <a:effectLst/>
                        </a:rPr>
                        <a:t>(</a:t>
                      </a:r>
                      <a:r>
                        <a:rPr lang="zh-CN" sz="1200" kern="100">
                          <a:effectLst/>
                        </a:rPr>
                        <a:t>如</a:t>
                      </a:r>
                      <a:r>
                        <a:rPr lang="en-US" sz="1200" kern="100">
                          <a:effectLst/>
                        </a:rPr>
                        <a:t>TRUE</a:t>
                      </a:r>
                      <a:r>
                        <a:rPr lang="zh-CN" sz="1200" kern="100">
                          <a:effectLst/>
                        </a:rPr>
                        <a:t>和</a:t>
                      </a:r>
                      <a:r>
                        <a:rPr lang="en-US" sz="1200" kern="100">
                          <a:effectLst/>
                        </a:rPr>
                        <a:t>FALSE)</a:t>
                      </a:r>
                      <a:r>
                        <a:rPr lang="zh-CN" sz="1200" kern="100">
                          <a:effectLst/>
                        </a:rPr>
                        <a:t>也参与计算</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AVERAGEIF</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返回某个区域内满足给定条件的所有单元格的平均值（算术平均值）</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AVERAGEIFS</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返回多重条件所有单元格的平均值</a:t>
                      </a:r>
                      <a:endParaRPr lang="zh-CN" sz="1200" kern="100">
                        <a:effectLst/>
                        <a:latin typeface="Calibri"/>
                        <a:ea typeface="宋体"/>
                        <a:cs typeface="Times New Roman"/>
                      </a:endParaRPr>
                    </a:p>
                  </a:txBody>
                  <a:tcPr marL="68580" marR="68580" marT="0" marB="0"/>
                </a:tc>
              </a:tr>
              <a:tr h="493769">
                <a:tc>
                  <a:txBody>
                    <a:bodyPr/>
                    <a:lstStyle/>
                    <a:p>
                      <a:pPr algn="just">
                        <a:spcAft>
                          <a:spcPts val="0"/>
                        </a:spcAft>
                      </a:pPr>
                      <a:r>
                        <a:rPr lang="en-US" sz="1200" kern="100">
                          <a:effectLst/>
                        </a:rPr>
                        <a:t>COUNT</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返回数字参数的个数。它可以统计数组或单元格区域中含有数字的单元格个数</a:t>
                      </a:r>
                      <a:endParaRPr lang="zh-CN" sz="1200" kern="100">
                        <a:effectLst/>
                        <a:latin typeface="Calibri"/>
                        <a:ea typeface="宋体"/>
                        <a:cs typeface="Times New Roman"/>
                      </a:endParaRPr>
                    </a:p>
                  </a:txBody>
                  <a:tcPr marL="68580" marR="68580" marT="0" marB="0"/>
                </a:tc>
              </a:tr>
              <a:tr h="493769">
                <a:tc>
                  <a:txBody>
                    <a:bodyPr/>
                    <a:lstStyle/>
                    <a:p>
                      <a:pPr algn="just">
                        <a:spcAft>
                          <a:spcPts val="0"/>
                        </a:spcAft>
                      </a:pPr>
                      <a:r>
                        <a:rPr lang="en-US" sz="1200" kern="100">
                          <a:effectLst/>
                        </a:rPr>
                        <a:t>COUNTA</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返回参数组中非空值的数目。利用函数</a:t>
                      </a:r>
                      <a:r>
                        <a:rPr lang="en-US" sz="1200" kern="100">
                          <a:effectLst/>
                        </a:rPr>
                        <a:t>COUNTA</a:t>
                      </a:r>
                      <a:r>
                        <a:rPr lang="zh-CN" sz="1200" kern="100">
                          <a:effectLst/>
                        </a:rPr>
                        <a:t>可以计算数组或单元格区域中数据项的个数</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COUNTIF</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计算区域中满足给定条件的单元格的个数</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MAX</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返回数据集中的最大值</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MIN</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返回给定参数表中的最小值</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INT</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将数向下取整至最接近的整数</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ROUND</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将数取整至指定位数</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ROUNDUP</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将数向上远离零值取整</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ROUNDDOWN</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将数向上远离零值取整</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SUM</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返回某一单元格区域中数字、逻辑值及数字的文本表达式之和</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SUMIF</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对某一单元格区域中符合指定条件的值求和</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SUMIFS</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可快速对多条件单元格求和</a:t>
                      </a:r>
                      <a:endParaRPr lang="zh-CN" sz="1200" kern="100">
                        <a:effectLst/>
                        <a:latin typeface="Calibri"/>
                        <a:ea typeface="宋体"/>
                        <a:cs typeface="Times New Roman"/>
                      </a:endParaRPr>
                    </a:p>
                  </a:txBody>
                  <a:tcPr marL="68580" marR="68580" marT="0" marB="0"/>
                </a:tc>
              </a:tr>
              <a:tr h="246885">
                <a:tc>
                  <a:txBody>
                    <a:bodyPr/>
                    <a:lstStyle/>
                    <a:p>
                      <a:pPr algn="just">
                        <a:spcAft>
                          <a:spcPts val="0"/>
                        </a:spcAft>
                      </a:pPr>
                      <a:r>
                        <a:rPr lang="en-US" sz="1200" kern="100">
                          <a:effectLst/>
                        </a:rPr>
                        <a:t>SUMPRODUCT</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dirty="0">
                          <a:effectLst/>
                        </a:rPr>
                        <a:t>返回相应的数组或区域乘积的和</a:t>
                      </a:r>
                      <a:endParaRPr lang="zh-CN" sz="12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628129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08720"/>
            <a:ext cx="8229600" cy="4525963"/>
          </a:xfrm>
        </p:spPr>
        <p:txBody>
          <a:bodyPr>
            <a:normAutofit fontScale="47500" lnSpcReduction="20000"/>
          </a:bodyPr>
          <a:lstStyle/>
          <a:p>
            <a:pPr marL="0" indent="0">
              <a:buNone/>
            </a:pPr>
            <a:r>
              <a:rPr lang="zh-CN" altLang="zh-CN" sz="2800" b="1" dirty="0"/>
              <a:t>二、区别</a:t>
            </a:r>
            <a:r>
              <a:rPr lang="en-US" altLang="zh-CN" sz="2800" b="1" dirty="0"/>
              <a:t>AVERAGE</a:t>
            </a:r>
            <a:r>
              <a:rPr lang="zh-CN" altLang="zh-CN" sz="2800" b="1" dirty="0"/>
              <a:t>、</a:t>
            </a:r>
            <a:r>
              <a:rPr lang="en-US" altLang="zh-CN" sz="2800" b="1" dirty="0"/>
              <a:t>AVERAGEA</a:t>
            </a:r>
            <a:r>
              <a:rPr lang="zh-CN" altLang="zh-CN" sz="2800" b="1" dirty="0"/>
              <a:t>与</a:t>
            </a:r>
            <a:r>
              <a:rPr lang="en-US" altLang="zh-CN" sz="2800" b="1" dirty="0"/>
              <a:t>AVERAGEIF</a:t>
            </a:r>
            <a:r>
              <a:rPr lang="zh-CN" altLang="zh-CN" sz="2800" b="1" dirty="0" smtClean="0"/>
              <a:t>函数</a:t>
            </a:r>
            <a:endParaRPr lang="en-US" altLang="zh-CN" sz="2800" b="1" dirty="0" smtClean="0"/>
          </a:p>
          <a:p>
            <a:pPr marL="0" indent="0">
              <a:buNone/>
            </a:pPr>
            <a:endParaRPr lang="en-US" altLang="zh-CN" sz="2800" b="1" dirty="0"/>
          </a:p>
          <a:p>
            <a:pPr marL="0" indent="0">
              <a:buNone/>
            </a:pPr>
            <a:endParaRPr lang="en-US" altLang="zh-CN" sz="2800" b="1" dirty="0"/>
          </a:p>
          <a:p>
            <a:pPr marL="0" indent="0">
              <a:buNone/>
            </a:pPr>
            <a:endParaRPr lang="en-US" altLang="zh-CN" sz="2800" b="1" dirty="0"/>
          </a:p>
          <a:p>
            <a:pPr marL="0" indent="0">
              <a:buNone/>
            </a:pPr>
            <a:endParaRPr lang="en-US" altLang="zh-CN" sz="2800" b="1" dirty="0"/>
          </a:p>
          <a:p>
            <a:pPr marL="0" indent="0">
              <a:buNone/>
            </a:pPr>
            <a:r>
              <a:rPr lang="en-US" altLang="zh-CN" b="1" dirty="0" smtClean="0"/>
              <a:t>1.AVERAGE</a:t>
            </a:r>
            <a:r>
              <a:rPr lang="zh-CN" altLang="zh-CN" b="1" dirty="0"/>
              <a:t>函数</a:t>
            </a:r>
            <a:endParaRPr lang="zh-CN" altLang="zh-CN" dirty="0"/>
          </a:p>
          <a:p>
            <a:r>
              <a:rPr lang="zh-CN" altLang="zh-CN" dirty="0"/>
              <a:t>功能：返回其参数的算术平均值。</a:t>
            </a:r>
          </a:p>
          <a:p>
            <a:r>
              <a:rPr lang="zh-CN" altLang="zh-CN" dirty="0"/>
              <a:t>语法：</a:t>
            </a:r>
            <a:r>
              <a:rPr lang="en-US" altLang="zh-CN" dirty="0"/>
              <a:t>AVERAGE (Number1</a:t>
            </a:r>
            <a:r>
              <a:rPr lang="zh-CN" altLang="zh-CN" dirty="0"/>
              <a:t>，</a:t>
            </a:r>
            <a:r>
              <a:rPr lang="en-US" altLang="zh-CN" dirty="0"/>
              <a:t>[Number2],…) </a:t>
            </a:r>
            <a:endParaRPr lang="zh-CN" altLang="zh-CN" dirty="0"/>
          </a:p>
          <a:p>
            <a:r>
              <a:rPr lang="zh-CN" altLang="zh-CN" dirty="0"/>
              <a:t>参数</a:t>
            </a:r>
            <a:r>
              <a:rPr lang="en-US" altLang="zh-CN" dirty="0"/>
              <a:t>1, Number1</a:t>
            </a:r>
            <a:r>
              <a:rPr lang="zh-CN" altLang="zh-CN" dirty="0"/>
              <a:t>，为数值或引用；</a:t>
            </a:r>
          </a:p>
          <a:p>
            <a:r>
              <a:rPr lang="zh-CN" altLang="zh-CN" dirty="0"/>
              <a:t>参数</a:t>
            </a:r>
            <a:r>
              <a:rPr lang="en-US" altLang="zh-CN" dirty="0"/>
              <a:t>n,</a:t>
            </a:r>
            <a:r>
              <a:rPr lang="zh-CN" altLang="zh-CN" dirty="0"/>
              <a:t>为</a:t>
            </a:r>
            <a:r>
              <a:rPr lang="en-US" altLang="zh-CN" dirty="0"/>
              <a:t>1-255</a:t>
            </a:r>
            <a:r>
              <a:rPr lang="zh-CN" altLang="zh-CN" dirty="0"/>
              <a:t>个数值参数；</a:t>
            </a:r>
          </a:p>
          <a:p>
            <a:r>
              <a:rPr lang="zh-CN" altLang="zh-CN" dirty="0"/>
              <a:t>举例，</a:t>
            </a:r>
            <a:r>
              <a:rPr lang="en-US" altLang="zh-CN" dirty="0"/>
              <a:t>AVERAGE(F3</a:t>
            </a:r>
            <a:r>
              <a:rPr lang="zh-CN" altLang="zh-CN" dirty="0"/>
              <a:t>：</a:t>
            </a:r>
            <a:r>
              <a:rPr lang="en-US" altLang="zh-CN" dirty="0"/>
              <a:t>F17),</a:t>
            </a:r>
            <a:r>
              <a:rPr lang="zh-CN" altLang="zh-CN" dirty="0"/>
              <a:t>返回值为“</a:t>
            </a:r>
            <a:r>
              <a:rPr lang="en-US" altLang="zh-CN" dirty="0"/>
              <a:t>5006.67</a:t>
            </a:r>
            <a:r>
              <a:rPr lang="zh-CN" altLang="zh-CN" dirty="0"/>
              <a:t>”，平均工资</a:t>
            </a:r>
          </a:p>
          <a:p>
            <a:pPr marL="0" indent="0">
              <a:buNone/>
            </a:pPr>
            <a:endParaRPr lang="zh-CN" altLang="zh-CN" dirty="0"/>
          </a:p>
          <a:p>
            <a:r>
              <a:rPr lang="en-US" altLang="zh-CN" b="1" dirty="0"/>
              <a:t>2.AVERAGEA</a:t>
            </a:r>
            <a:r>
              <a:rPr lang="zh-CN" altLang="zh-CN" b="1" dirty="0"/>
              <a:t>函数</a:t>
            </a:r>
            <a:endParaRPr lang="zh-CN" altLang="zh-CN" dirty="0"/>
          </a:p>
          <a:p>
            <a:r>
              <a:rPr lang="zh-CN" altLang="zh-CN" dirty="0"/>
              <a:t>功能：返回其参数的算术平均值。</a:t>
            </a:r>
          </a:p>
          <a:p>
            <a:r>
              <a:rPr lang="zh-CN" altLang="zh-CN" dirty="0"/>
              <a:t>语法：</a:t>
            </a:r>
            <a:r>
              <a:rPr lang="en-US" altLang="zh-CN" dirty="0"/>
              <a:t>AVERAGEA (Number1</a:t>
            </a:r>
            <a:r>
              <a:rPr lang="zh-CN" altLang="zh-CN" dirty="0"/>
              <a:t>，</a:t>
            </a:r>
            <a:r>
              <a:rPr lang="en-US" altLang="zh-CN" dirty="0"/>
              <a:t>[Number2],…) </a:t>
            </a:r>
            <a:r>
              <a:rPr lang="zh-CN" altLang="zh-CN" dirty="0"/>
              <a:t>图</a:t>
            </a:r>
            <a:r>
              <a:rPr lang="en-US" altLang="zh-CN" dirty="0"/>
              <a:t>2.3.1</a:t>
            </a:r>
            <a:endParaRPr lang="zh-CN" altLang="zh-CN" dirty="0"/>
          </a:p>
          <a:p>
            <a:r>
              <a:rPr lang="zh-CN" altLang="zh-CN" dirty="0"/>
              <a:t>参数</a:t>
            </a:r>
            <a:r>
              <a:rPr lang="en-US" altLang="zh-CN" dirty="0"/>
              <a:t>1, Number1</a:t>
            </a:r>
            <a:r>
              <a:rPr lang="zh-CN" altLang="zh-CN" dirty="0"/>
              <a:t>，为数值或引用；</a:t>
            </a:r>
          </a:p>
          <a:p>
            <a:r>
              <a:rPr lang="zh-CN" altLang="zh-CN" dirty="0"/>
              <a:t>参数</a:t>
            </a:r>
            <a:r>
              <a:rPr lang="en-US" altLang="zh-CN" dirty="0"/>
              <a:t>n,</a:t>
            </a:r>
            <a:r>
              <a:rPr lang="zh-CN" altLang="zh-CN" dirty="0"/>
              <a:t>为</a:t>
            </a:r>
            <a:r>
              <a:rPr lang="en-US" altLang="zh-CN" dirty="0"/>
              <a:t>1-255</a:t>
            </a:r>
            <a:r>
              <a:rPr lang="zh-CN" altLang="zh-CN" dirty="0"/>
              <a:t>个数值参数；</a:t>
            </a:r>
          </a:p>
          <a:p>
            <a:r>
              <a:rPr lang="zh-CN" altLang="zh-CN" dirty="0"/>
              <a:t>举例，</a:t>
            </a:r>
            <a:r>
              <a:rPr lang="en-US" altLang="zh-CN" dirty="0"/>
              <a:t>AVERAGEA(F3</a:t>
            </a:r>
            <a:r>
              <a:rPr lang="zh-CN" altLang="zh-CN" dirty="0"/>
              <a:t>：</a:t>
            </a:r>
            <a:r>
              <a:rPr lang="en-US" altLang="zh-CN" dirty="0"/>
              <a:t>F17),</a:t>
            </a:r>
            <a:r>
              <a:rPr lang="zh-CN" altLang="zh-CN" dirty="0"/>
              <a:t>返回值为“</a:t>
            </a:r>
            <a:r>
              <a:rPr lang="en-US" altLang="zh-CN" dirty="0"/>
              <a:t>5006.67</a:t>
            </a:r>
            <a:r>
              <a:rPr lang="zh-CN" altLang="zh-CN" dirty="0"/>
              <a:t>”，平均工资。</a:t>
            </a:r>
          </a:p>
          <a:p>
            <a:pPr marL="0" indent="0">
              <a:buNone/>
            </a:pPr>
            <a:endParaRPr lang="zh-CN" altLang="en-US" dirty="0"/>
          </a:p>
        </p:txBody>
      </p:sp>
      <p:pic>
        <p:nvPicPr>
          <p:cNvPr id="4" name="图片 3"/>
          <p:cNvPicPr/>
          <p:nvPr/>
        </p:nvPicPr>
        <p:blipFill>
          <a:blip r:embed="rId2"/>
          <a:srcRect/>
          <a:stretch>
            <a:fillRect/>
          </a:stretch>
        </p:blipFill>
        <p:spPr bwMode="auto">
          <a:xfrm>
            <a:off x="5076056" y="764704"/>
            <a:ext cx="3532667" cy="2160240"/>
          </a:xfrm>
          <a:prstGeom prst="rect">
            <a:avLst/>
          </a:prstGeom>
          <a:noFill/>
          <a:ln w="9525">
            <a:noFill/>
            <a:miter lim="800000"/>
            <a:headEnd/>
            <a:tailEnd/>
          </a:ln>
        </p:spPr>
      </p:pic>
    </p:spTree>
    <p:extLst>
      <p:ext uri="{BB962C8B-B14F-4D97-AF65-F5344CB8AC3E}">
        <p14:creationId xmlns:p14="http://schemas.microsoft.com/office/powerpoint/2010/main" val="824580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836712"/>
            <a:ext cx="8064896" cy="5616624"/>
          </a:xfrm>
        </p:spPr>
        <p:txBody>
          <a:bodyPr>
            <a:normAutofit/>
          </a:bodyPr>
          <a:lstStyle/>
          <a:p>
            <a:pPr marL="0" indent="0">
              <a:buNone/>
            </a:pPr>
            <a:r>
              <a:rPr lang="en-US" altLang="zh-CN" sz="1500" b="1" dirty="0"/>
              <a:t>3.AVERAGEIF</a:t>
            </a:r>
            <a:r>
              <a:rPr lang="zh-CN" altLang="zh-CN" sz="1500" b="1" dirty="0"/>
              <a:t>函数</a:t>
            </a:r>
            <a:endParaRPr lang="zh-CN" altLang="zh-CN" sz="1500" dirty="0"/>
          </a:p>
          <a:p>
            <a:pPr marL="0" indent="0">
              <a:buNone/>
            </a:pPr>
            <a:r>
              <a:rPr lang="zh-CN" altLang="zh-CN" sz="1500" dirty="0"/>
              <a:t>功能：返回其参数的算术平均值。</a:t>
            </a:r>
          </a:p>
          <a:p>
            <a:pPr marL="0" indent="0">
              <a:buNone/>
            </a:pPr>
            <a:r>
              <a:rPr lang="zh-CN" altLang="zh-CN" sz="1500" dirty="0"/>
              <a:t>语法：</a:t>
            </a:r>
            <a:r>
              <a:rPr lang="en-US" altLang="zh-CN" sz="1500" dirty="0"/>
              <a:t>AVERAGEIF (range</a:t>
            </a:r>
            <a:r>
              <a:rPr lang="zh-CN" altLang="zh-CN" sz="1500" dirty="0"/>
              <a:t>，</a:t>
            </a:r>
            <a:r>
              <a:rPr lang="en-US" altLang="zh-CN" sz="1500" dirty="0"/>
              <a:t>criteria,[</a:t>
            </a:r>
            <a:r>
              <a:rPr lang="en-US" altLang="zh-CN" sz="1500" dirty="0" err="1"/>
              <a:t>average_range</a:t>
            </a:r>
            <a:r>
              <a:rPr lang="en-US" altLang="zh-CN" sz="1500" dirty="0"/>
              <a:t>]) </a:t>
            </a:r>
            <a:endParaRPr lang="zh-CN" altLang="zh-CN" sz="1500" dirty="0"/>
          </a:p>
          <a:p>
            <a:pPr marL="0" indent="0">
              <a:buNone/>
            </a:pPr>
            <a:r>
              <a:rPr lang="zh-CN" altLang="zh-CN" sz="1500" dirty="0"/>
              <a:t>参数</a:t>
            </a:r>
            <a:r>
              <a:rPr lang="en-US" altLang="zh-CN" sz="1500" dirty="0"/>
              <a:t>1, range</a:t>
            </a:r>
            <a:r>
              <a:rPr lang="zh-CN" altLang="zh-CN" sz="1500" dirty="0"/>
              <a:t>，为计算的单元格区域；</a:t>
            </a:r>
          </a:p>
          <a:p>
            <a:pPr marL="0" indent="0">
              <a:buNone/>
            </a:pPr>
            <a:r>
              <a:rPr lang="zh-CN" altLang="zh-CN" sz="1500" dirty="0"/>
              <a:t>参数</a:t>
            </a:r>
            <a:r>
              <a:rPr lang="en-US" altLang="zh-CN" sz="1500" dirty="0"/>
              <a:t>2</a:t>
            </a:r>
            <a:r>
              <a:rPr lang="zh-CN" altLang="zh-CN" sz="1500" dirty="0"/>
              <a:t>，</a:t>
            </a:r>
            <a:r>
              <a:rPr lang="en-US" altLang="zh-CN" sz="1500" dirty="0"/>
              <a:t>criteria</a:t>
            </a:r>
            <a:r>
              <a:rPr lang="zh-CN" altLang="zh-CN" sz="1500" dirty="0"/>
              <a:t>，为数字、表达式或文本形式的条件</a:t>
            </a:r>
          </a:p>
          <a:p>
            <a:pPr marL="0" indent="0">
              <a:buNone/>
            </a:pPr>
            <a:r>
              <a:rPr lang="zh-CN" altLang="zh-CN" sz="1500" dirty="0"/>
              <a:t>参数</a:t>
            </a:r>
            <a:r>
              <a:rPr lang="en-US" altLang="zh-CN" sz="1500" dirty="0"/>
              <a:t>3, </a:t>
            </a:r>
            <a:r>
              <a:rPr lang="en-US" altLang="zh-CN" sz="1500" dirty="0" err="1"/>
              <a:t>average_range</a:t>
            </a:r>
            <a:r>
              <a:rPr lang="zh-CN" altLang="zh-CN" sz="1500" dirty="0"/>
              <a:t>；用于查找平均值的实际单元格，缺省为计算</a:t>
            </a:r>
            <a:r>
              <a:rPr lang="zh-CN" altLang="zh-CN" sz="1500" dirty="0" smtClean="0"/>
              <a:t>单元格</a:t>
            </a:r>
            <a:endParaRPr lang="en-US" altLang="zh-CN" sz="1500" dirty="0" smtClean="0"/>
          </a:p>
          <a:p>
            <a:pPr marL="0" indent="0">
              <a:buNone/>
            </a:pPr>
            <a:endParaRPr lang="zh-CN" altLang="zh-CN" sz="1500" dirty="0"/>
          </a:p>
          <a:p>
            <a:pPr marL="0" indent="0">
              <a:buNone/>
            </a:pPr>
            <a:endParaRPr lang="en-US" altLang="zh-CN" sz="1500" dirty="0" smtClean="0"/>
          </a:p>
          <a:p>
            <a:pPr marL="0" indent="0">
              <a:buNone/>
            </a:pPr>
            <a:endParaRPr lang="en-US" altLang="zh-CN" sz="1500" dirty="0"/>
          </a:p>
          <a:p>
            <a:pPr marL="0" indent="0">
              <a:buNone/>
            </a:pPr>
            <a:endParaRPr lang="en-US" altLang="zh-CN" sz="1500" dirty="0" smtClean="0"/>
          </a:p>
          <a:p>
            <a:pPr marL="0" indent="0">
              <a:buNone/>
            </a:pPr>
            <a:endParaRPr lang="en-US" altLang="zh-CN" sz="1500" dirty="0"/>
          </a:p>
          <a:p>
            <a:pPr marL="0" indent="0">
              <a:buNone/>
            </a:pPr>
            <a:endParaRPr lang="en-US" altLang="zh-CN" sz="1500" dirty="0" smtClean="0"/>
          </a:p>
          <a:p>
            <a:pPr marL="0" indent="0">
              <a:buNone/>
            </a:pPr>
            <a:endParaRPr lang="en-US" altLang="zh-CN" sz="1500" dirty="0"/>
          </a:p>
          <a:p>
            <a:pPr marL="0" indent="0">
              <a:buNone/>
            </a:pPr>
            <a:endParaRPr lang="en-US" altLang="zh-CN" sz="1500" dirty="0" smtClean="0"/>
          </a:p>
          <a:p>
            <a:pPr marL="0" indent="0">
              <a:buNone/>
            </a:pPr>
            <a:endParaRPr lang="en-US" altLang="zh-CN" sz="1500" dirty="0"/>
          </a:p>
          <a:p>
            <a:pPr marL="0" indent="0">
              <a:buNone/>
            </a:pPr>
            <a:endParaRPr lang="en-US" altLang="zh-CN" sz="1500" dirty="0" smtClean="0"/>
          </a:p>
          <a:p>
            <a:pPr marL="0" indent="0">
              <a:buNone/>
            </a:pPr>
            <a:endParaRPr lang="en-US" altLang="zh-CN" sz="1500" dirty="0"/>
          </a:p>
          <a:p>
            <a:pPr marL="0" indent="0">
              <a:buNone/>
            </a:pPr>
            <a:endParaRPr lang="en-US" altLang="zh-CN" sz="1500" dirty="0"/>
          </a:p>
          <a:p>
            <a:pPr marL="0" indent="0">
              <a:buNone/>
            </a:pPr>
            <a:r>
              <a:rPr lang="zh-CN" altLang="zh-CN" sz="1500" dirty="0" smtClean="0"/>
              <a:t>举例</a:t>
            </a:r>
            <a:r>
              <a:rPr lang="zh-CN" altLang="zh-CN" sz="1500" dirty="0"/>
              <a:t>，公式“</a:t>
            </a:r>
            <a:r>
              <a:rPr lang="en-US" altLang="zh-CN" sz="1500" dirty="0"/>
              <a:t>=AVERAGEIF(F3:F17,"&gt;5000")</a:t>
            </a:r>
            <a:r>
              <a:rPr lang="zh-CN" altLang="zh-CN" sz="1500" dirty="0"/>
              <a:t>”</a:t>
            </a:r>
            <a:r>
              <a:rPr lang="en-US" altLang="zh-CN" sz="1500" dirty="0"/>
              <a:t>,</a:t>
            </a:r>
            <a:r>
              <a:rPr lang="zh-CN" altLang="zh-CN" sz="1500" dirty="0"/>
              <a:t>返回值为“</a:t>
            </a:r>
            <a:r>
              <a:rPr lang="en-US" altLang="zh-CN" sz="1500" dirty="0"/>
              <a:t>6500</a:t>
            </a:r>
            <a:r>
              <a:rPr lang="zh-CN" altLang="zh-CN" sz="1500" dirty="0"/>
              <a:t>”，即为大于</a:t>
            </a:r>
            <a:r>
              <a:rPr lang="en-US" altLang="zh-CN" sz="1500" dirty="0"/>
              <a:t>5000</a:t>
            </a:r>
            <a:r>
              <a:rPr lang="zh-CN" altLang="zh-CN" sz="1500" dirty="0"/>
              <a:t>元的平均工资</a:t>
            </a:r>
          </a:p>
          <a:p>
            <a:pPr marL="0" indent="0">
              <a:buNone/>
            </a:pPr>
            <a:endParaRPr lang="zh-CN" altLang="en-US" dirty="0"/>
          </a:p>
        </p:txBody>
      </p:sp>
      <p:pic>
        <p:nvPicPr>
          <p:cNvPr id="4" name="图片 3"/>
          <p:cNvPicPr/>
          <p:nvPr/>
        </p:nvPicPr>
        <p:blipFill>
          <a:blip r:embed="rId2"/>
          <a:srcRect/>
          <a:stretch>
            <a:fillRect/>
          </a:stretch>
        </p:blipFill>
        <p:spPr bwMode="auto">
          <a:xfrm>
            <a:off x="899592" y="2708920"/>
            <a:ext cx="6263640" cy="2649855"/>
          </a:xfrm>
          <a:prstGeom prst="rect">
            <a:avLst/>
          </a:prstGeom>
          <a:noFill/>
          <a:ln w="9525">
            <a:noFill/>
            <a:miter lim="800000"/>
            <a:headEnd/>
            <a:tailEnd/>
          </a:ln>
        </p:spPr>
      </p:pic>
    </p:spTree>
    <p:extLst>
      <p:ext uri="{BB962C8B-B14F-4D97-AF65-F5344CB8AC3E}">
        <p14:creationId xmlns:p14="http://schemas.microsoft.com/office/powerpoint/2010/main" val="993870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20688"/>
            <a:ext cx="8229600" cy="4525963"/>
          </a:xfrm>
        </p:spPr>
        <p:txBody>
          <a:bodyPr>
            <a:normAutofit fontScale="55000" lnSpcReduction="20000"/>
          </a:bodyPr>
          <a:lstStyle/>
          <a:p>
            <a:pPr marL="0" indent="0">
              <a:buNone/>
            </a:pPr>
            <a:r>
              <a:rPr lang="zh-CN" altLang="zh-CN" b="1" dirty="0"/>
              <a:t>三、区别</a:t>
            </a:r>
            <a:r>
              <a:rPr lang="en-US" altLang="zh-CN" b="1" dirty="0"/>
              <a:t>COUNT</a:t>
            </a:r>
            <a:r>
              <a:rPr lang="zh-CN" altLang="zh-CN" b="1" dirty="0"/>
              <a:t>、</a:t>
            </a:r>
            <a:r>
              <a:rPr lang="en-US" altLang="zh-CN" b="1" dirty="0"/>
              <a:t>COUNTA</a:t>
            </a:r>
            <a:r>
              <a:rPr lang="zh-CN" altLang="zh-CN" b="1" dirty="0"/>
              <a:t>与</a:t>
            </a:r>
            <a:r>
              <a:rPr lang="en-US" altLang="zh-CN" b="1" dirty="0"/>
              <a:t>COUNTIF</a:t>
            </a:r>
            <a:r>
              <a:rPr lang="zh-CN" altLang="zh-CN" b="1" dirty="0" smtClean="0"/>
              <a:t>函数</a:t>
            </a:r>
            <a:r>
              <a:rPr lang="zh-CN" altLang="en-US" b="1" dirty="0" smtClean="0"/>
              <a:t>（以上表数据为例）</a:t>
            </a:r>
            <a:endParaRPr lang="en-US" altLang="zh-CN" b="1" dirty="0" smtClean="0"/>
          </a:p>
          <a:p>
            <a:endParaRPr lang="zh-CN" altLang="zh-CN" b="1" dirty="0"/>
          </a:p>
          <a:p>
            <a:r>
              <a:rPr lang="en-US" altLang="zh-CN" b="1" dirty="0"/>
              <a:t>1.COUNT</a:t>
            </a:r>
            <a:r>
              <a:rPr lang="zh-CN" altLang="zh-CN" b="1" dirty="0"/>
              <a:t>函数</a:t>
            </a:r>
            <a:endParaRPr lang="zh-CN" altLang="zh-CN" dirty="0"/>
          </a:p>
          <a:p>
            <a:r>
              <a:rPr lang="zh-CN" altLang="zh-CN" dirty="0"/>
              <a:t>功能：用于给定区域内包含数字的单元格进行计数。</a:t>
            </a:r>
          </a:p>
          <a:p>
            <a:r>
              <a:rPr lang="zh-CN" altLang="zh-CN" dirty="0"/>
              <a:t>语法：</a:t>
            </a:r>
            <a:r>
              <a:rPr lang="en-US" altLang="zh-CN" dirty="0"/>
              <a:t>COUNT (value1</a:t>
            </a:r>
            <a:r>
              <a:rPr lang="zh-CN" altLang="zh-CN" dirty="0"/>
              <a:t>，</a:t>
            </a:r>
            <a:r>
              <a:rPr lang="en-US" altLang="zh-CN" dirty="0"/>
              <a:t>value1</a:t>
            </a:r>
            <a:r>
              <a:rPr lang="zh-CN" altLang="zh-CN" dirty="0"/>
              <a:t>，</a:t>
            </a:r>
            <a:r>
              <a:rPr lang="en-US" altLang="zh-CN" dirty="0"/>
              <a:t>…, value N ) </a:t>
            </a:r>
            <a:endParaRPr lang="zh-CN" altLang="zh-CN" dirty="0"/>
          </a:p>
          <a:p>
            <a:r>
              <a:rPr lang="zh-CN" altLang="zh-CN" dirty="0"/>
              <a:t>参数</a:t>
            </a:r>
            <a:r>
              <a:rPr lang="en-US" altLang="zh-CN" dirty="0"/>
              <a:t>:value1</a:t>
            </a:r>
            <a:r>
              <a:rPr lang="zh-CN" altLang="zh-CN" dirty="0"/>
              <a:t>，</a:t>
            </a:r>
            <a:r>
              <a:rPr lang="en-US" altLang="zh-CN" dirty="0"/>
              <a:t>value1</a:t>
            </a:r>
            <a:r>
              <a:rPr lang="zh-CN" altLang="zh-CN" dirty="0"/>
              <a:t>，</a:t>
            </a:r>
            <a:r>
              <a:rPr lang="en-US" altLang="zh-CN" dirty="0"/>
              <a:t>…, value </a:t>
            </a:r>
            <a:r>
              <a:rPr lang="zh-CN" altLang="zh-CN" dirty="0"/>
              <a:t>是</a:t>
            </a:r>
            <a:r>
              <a:rPr lang="en-US" altLang="zh-CN" dirty="0"/>
              <a:t>1-30</a:t>
            </a:r>
            <a:r>
              <a:rPr lang="zh-CN" altLang="zh-CN" dirty="0"/>
              <a:t>个包含或引用不同类型数据的参数，但只能对数字型数字进行计数。</a:t>
            </a:r>
          </a:p>
          <a:p>
            <a:r>
              <a:rPr lang="zh-CN" altLang="zh-CN" dirty="0"/>
              <a:t>例如，统计单位总人数，则公式“</a:t>
            </a:r>
            <a:r>
              <a:rPr lang="en-US" altLang="zh-CN" dirty="0"/>
              <a:t>=COUNT(F3</a:t>
            </a:r>
            <a:r>
              <a:rPr lang="zh-CN" altLang="zh-CN" dirty="0"/>
              <a:t>：</a:t>
            </a:r>
            <a:r>
              <a:rPr lang="en-US" altLang="zh-CN" dirty="0"/>
              <a:t>F17)</a:t>
            </a:r>
            <a:r>
              <a:rPr lang="zh-CN" altLang="zh-CN" dirty="0"/>
              <a:t>”的返回结果为：“</a:t>
            </a:r>
            <a:r>
              <a:rPr lang="en-US" altLang="zh-CN" dirty="0"/>
              <a:t>15</a:t>
            </a:r>
            <a:r>
              <a:rPr lang="zh-CN" altLang="zh-CN" dirty="0"/>
              <a:t>”</a:t>
            </a:r>
          </a:p>
          <a:p>
            <a:r>
              <a:rPr lang="en-US" altLang="zh-CN" dirty="0"/>
              <a:t> </a:t>
            </a:r>
            <a:endParaRPr lang="zh-CN" altLang="zh-CN" dirty="0"/>
          </a:p>
          <a:p>
            <a:r>
              <a:rPr lang="en-US" altLang="zh-CN" b="1" dirty="0"/>
              <a:t>2.COUNTIA</a:t>
            </a:r>
            <a:r>
              <a:rPr lang="zh-CN" altLang="zh-CN" b="1" dirty="0"/>
              <a:t>函数</a:t>
            </a:r>
            <a:endParaRPr lang="zh-CN" altLang="zh-CN" dirty="0"/>
          </a:p>
          <a:p>
            <a:r>
              <a:rPr lang="zh-CN" altLang="zh-CN" dirty="0"/>
              <a:t>功能：计算区域中非空单元格的个数。</a:t>
            </a:r>
          </a:p>
          <a:p>
            <a:r>
              <a:rPr lang="zh-CN" altLang="zh-CN" dirty="0"/>
              <a:t>语法：</a:t>
            </a:r>
            <a:r>
              <a:rPr lang="en-US" altLang="zh-CN" dirty="0"/>
              <a:t>COUNTA (value1</a:t>
            </a:r>
            <a:r>
              <a:rPr lang="zh-CN" altLang="zh-CN" dirty="0"/>
              <a:t>，</a:t>
            </a:r>
            <a:r>
              <a:rPr lang="en-US" altLang="zh-CN" dirty="0"/>
              <a:t>value1</a:t>
            </a:r>
            <a:r>
              <a:rPr lang="zh-CN" altLang="zh-CN" dirty="0"/>
              <a:t>，</a:t>
            </a:r>
            <a:r>
              <a:rPr lang="en-US" altLang="zh-CN" dirty="0"/>
              <a:t>…, value N )</a:t>
            </a:r>
            <a:endParaRPr lang="zh-CN" altLang="zh-CN" dirty="0"/>
          </a:p>
          <a:p>
            <a:r>
              <a:rPr lang="zh-CN" altLang="zh-CN" dirty="0"/>
              <a:t>参数</a:t>
            </a:r>
            <a:r>
              <a:rPr lang="en-US" altLang="zh-CN" dirty="0"/>
              <a:t>: value1</a:t>
            </a:r>
            <a:r>
              <a:rPr lang="zh-CN" altLang="zh-CN" dirty="0"/>
              <a:t>，</a:t>
            </a:r>
            <a:r>
              <a:rPr lang="en-US" altLang="zh-CN" dirty="0"/>
              <a:t>value1</a:t>
            </a:r>
            <a:r>
              <a:rPr lang="zh-CN" altLang="zh-CN" dirty="0"/>
              <a:t>，</a:t>
            </a:r>
            <a:r>
              <a:rPr lang="en-US" altLang="zh-CN" dirty="0"/>
              <a:t>…, value </a:t>
            </a:r>
            <a:r>
              <a:rPr lang="zh-CN" altLang="zh-CN" dirty="0"/>
              <a:t>是</a:t>
            </a:r>
            <a:r>
              <a:rPr lang="en-US" altLang="zh-CN" dirty="0"/>
              <a:t>1-255</a:t>
            </a:r>
            <a:r>
              <a:rPr lang="zh-CN" altLang="zh-CN" dirty="0"/>
              <a:t>个参数，代表要进行计数的值和单元格。值可以是任意类型的信息。</a:t>
            </a:r>
          </a:p>
          <a:p>
            <a:r>
              <a:rPr lang="zh-CN" altLang="zh-CN" dirty="0"/>
              <a:t>例如，统计单位总人数，则公式“</a:t>
            </a:r>
            <a:r>
              <a:rPr lang="en-US" altLang="zh-CN" dirty="0"/>
              <a:t>=COUNTA(E3</a:t>
            </a:r>
            <a:r>
              <a:rPr lang="zh-CN" altLang="zh-CN" dirty="0"/>
              <a:t>：</a:t>
            </a:r>
            <a:r>
              <a:rPr lang="en-US" altLang="zh-CN" dirty="0"/>
              <a:t>E17)</a:t>
            </a:r>
            <a:r>
              <a:rPr lang="zh-CN" altLang="zh-CN" dirty="0"/>
              <a:t>”的返回结果为：“</a:t>
            </a:r>
            <a:r>
              <a:rPr lang="en-US" altLang="zh-CN" dirty="0"/>
              <a:t>15</a:t>
            </a:r>
            <a:r>
              <a:rPr lang="zh-CN" altLang="zh-CN" dirty="0"/>
              <a:t>”</a:t>
            </a:r>
            <a:endParaRPr lang="zh-CN" altLang="en-US" dirty="0"/>
          </a:p>
        </p:txBody>
      </p:sp>
    </p:spTree>
    <p:extLst>
      <p:ext uri="{BB962C8B-B14F-4D97-AF65-F5344CB8AC3E}">
        <p14:creationId xmlns:p14="http://schemas.microsoft.com/office/powerpoint/2010/main" val="1444175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836712"/>
            <a:ext cx="8229600" cy="4525963"/>
          </a:xfrm>
        </p:spPr>
        <p:txBody>
          <a:bodyPr>
            <a:normAutofit fontScale="92500" lnSpcReduction="10000"/>
          </a:bodyPr>
          <a:lstStyle/>
          <a:p>
            <a:pPr marL="0" indent="0">
              <a:buNone/>
            </a:pPr>
            <a:r>
              <a:rPr lang="en-US" altLang="zh-CN" b="1" dirty="0"/>
              <a:t>3.COUNTIF</a:t>
            </a:r>
            <a:r>
              <a:rPr lang="zh-CN" altLang="zh-CN" b="1" dirty="0" smtClean="0"/>
              <a:t>函数</a:t>
            </a:r>
            <a:endParaRPr lang="en-US" altLang="zh-CN" b="1" dirty="0" smtClean="0"/>
          </a:p>
          <a:p>
            <a:pPr marL="0" indent="0">
              <a:buNone/>
            </a:pPr>
            <a:endParaRPr lang="zh-CN" altLang="zh-CN" dirty="0"/>
          </a:p>
          <a:p>
            <a:r>
              <a:rPr lang="zh-CN" altLang="zh-CN" sz="2300" dirty="0"/>
              <a:t>功能：用于给定区域中满足单个指定条件的单元格进行计数。</a:t>
            </a:r>
          </a:p>
          <a:p>
            <a:r>
              <a:rPr lang="zh-CN" altLang="zh-CN" sz="2300" dirty="0"/>
              <a:t>语法：</a:t>
            </a:r>
            <a:r>
              <a:rPr lang="en-US" altLang="zh-CN" sz="2300" dirty="0"/>
              <a:t>COUNTIF (range</a:t>
            </a:r>
            <a:r>
              <a:rPr lang="zh-CN" altLang="zh-CN" sz="2300" dirty="0"/>
              <a:t>，</a:t>
            </a:r>
            <a:r>
              <a:rPr lang="en-US" altLang="zh-CN" sz="2300" dirty="0"/>
              <a:t>criteria) </a:t>
            </a:r>
            <a:endParaRPr lang="zh-CN" altLang="zh-CN" sz="2300" dirty="0"/>
          </a:p>
          <a:p>
            <a:r>
              <a:rPr lang="zh-CN" altLang="zh-CN" sz="2300" dirty="0"/>
              <a:t>参数</a:t>
            </a:r>
            <a:r>
              <a:rPr lang="en-US" altLang="zh-CN" sz="2300" dirty="0"/>
              <a:t>1: range</a:t>
            </a:r>
            <a:r>
              <a:rPr lang="zh-CN" altLang="zh-CN" sz="2300" dirty="0"/>
              <a:t>，为计算的单元格区域，包活数字和名称、数组或包含数字的引用；</a:t>
            </a:r>
          </a:p>
          <a:p>
            <a:r>
              <a:rPr lang="zh-CN" altLang="zh-CN" sz="2300" dirty="0"/>
              <a:t>参数</a:t>
            </a:r>
            <a:r>
              <a:rPr lang="en-US" altLang="zh-CN" sz="2300" dirty="0"/>
              <a:t>2</a:t>
            </a:r>
            <a:r>
              <a:rPr lang="zh-CN" altLang="zh-CN" sz="2300" dirty="0"/>
              <a:t>：</a:t>
            </a:r>
            <a:r>
              <a:rPr lang="en-US" altLang="zh-CN" sz="2300" dirty="0"/>
              <a:t>criteria</a:t>
            </a:r>
            <a:r>
              <a:rPr lang="zh-CN" altLang="zh-CN" sz="2300" dirty="0"/>
              <a:t>，为必须参数，表示用于定义那些单元格进行计数的数字、表达式、单元格引用或文本字符串。</a:t>
            </a:r>
          </a:p>
          <a:p>
            <a:r>
              <a:rPr lang="zh-CN" altLang="zh-CN" sz="2300" dirty="0"/>
              <a:t>例如，在实际工作中，用户对单行或单列中指定的单元格计数。用于计算企划部门的人数，则公式“</a:t>
            </a:r>
            <a:r>
              <a:rPr lang="en-US" altLang="zh-CN" sz="2300" dirty="0"/>
              <a:t>=COUNTIF(F3</a:t>
            </a:r>
            <a:r>
              <a:rPr lang="zh-CN" altLang="zh-CN" sz="2300" dirty="0"/>
              <a:t>：</a:t>
            </a:r>
            <a:r>
              <a:rPr lang="en-US" altLang="zh-CN" sz="2300" dirty="0"/>
              <a:t>F17</a:t>
            </a:r>
            <a:r>
              <a:rPr lang="zh-CN" altLang="zh-CN" sz="2300" dirty="0"/>
              <a:t>，</a:t>
            </a:r>
            <a:r>
              <a:rPr lang="en-US" altLang="zh-CN" sz="2300" dirty="0"/>
              <a:t>”</a:t>
            </a:r>
            <a:r>
              <a:rPr lang="zh-CN" altLang="zh-CN" sz="2300" dirty="0"/>
              <a:t>企划部</a:t>
            </a:r>
            <a:r>
              <a:rPr lang="en-US" altLang="zh-CN" sz="2300" dirty="0"/>
              <a:t>”)</a:t>
            </a:r>
            <a:r>
              <a:rPr lang="zh-CN" altLang="zh-CN" sz="2300" dirty="0"/>
              <a:t>，返回结果为“</a:t>
            </a:r>
            <a:r>
              <a:rPr lang="en-US" altLang="zh-CN" sz="2300" dirty="0"/>
              <a:t>4</a:t>
            </a:r>
            <a:r>
              <a:rPr lang="zh-CN" altLang="zh-CN" sz="2300" dirty="0"/>
              <a:t>”</a:t>
            </a:r>
          </a:p>
          <a:p>
            <a:r>
              <a:rPr lang="zh-CN" altLang="zh-CN" sz="2300" dirty="0"/>
              <a:t>如果要根据多个条件计数，用户可使用</a:t>
            </a:r>
            <a:r>
              <a:rPr lang="en-US" altLang="zh-CN" sz="2300" dirty="0"/>
              <a:t>COUNTIFS</a:t>
            </a:r>
            <a:r>
              <a:rPr lang="zh-CN" altLang="zh-CN" sz="2300" dirty="0"/>
              <a:t>函数</a:t>
            </a:r>
            <a:r>
              <a:rPr lang="zh-CN" altLang="zh-CN" dirty="0"/>
              <a:t>。</a:t>
            </a:r>
          </a:p>
          <a:p>
            <a:pPr marL="0" indent="0">
              <a:buNone/>
            </a:pPr>
            <a:endParaRPr lang="zh-CN" altLang="en-US" dirty="0"/>
          </a:p>
        </p:txBody>
      </p:sp>
    </p:spTree>
    <p:extLst>
      <p:ext uri="{BB962C8B-B14F-4D97-AF65-F5344CB8AC3E}">
        <p14:creationId xmlns:p14="http://schemas.microsoft.com/office/powerpoint/2010/main" val="2720185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836712"/>
            <a:ext cx="8229600" cy="4525963"/>
          </a:xfrm>
        </p:spPr>
        <p:txBody>
          <a:bodyPr/>
          <a:lstStyle/>
          <a:p>
            <a:pPr marL="0" indent="0">
              <a:buNone/>
            </a:pPr>
            <a:r>
              <a:rPr lang="zh-CN" altLang="en-US" sz="2800" b="1" dirty="0" smtClean="0"/>
              <a:t>四、</a:t>
            </a:r>
            <a:r>
              <a:rPr lang="zh-CN" altLang="zh-CN" sz="2800" b="1" dirty="0" smtClean="0"/>
              <a:t>区别</a:t>
            </a:r>
            <a:r>
              <a:rPr lang="en-US" altLang="zh-CN" sz="2800" b="1" dirty="0"/>
              <a:t>INT</a:t>
            </a:r>
            <a:r>
              <a:rPr lang="zh-CN" altLang="zh-CN" sz="2800" b="1" dirty="0"/>
              <a:t>、</a:t>
            </a:r>
            <a:r>
              <a:rPr lang="en-US" altLang="zh-CN" sz="2800" b="1" dirty="0"/>
              <a:t>ROUND</a:t>
            </a:r>
            <a:r>
              <a:rPr lang="zh-CN" altLang="zh-CN" sz="2800" b="1" dirty="0"/>
              <a:t>、</a:t>
            </a:r>
            <a:r>
              <a:rPr lang="en-US" altLang="zh-CN" sz="2800" b="1" dirty="0"/>
              <a:t>ROUNDUP</a:t>
            </a:r>
            <a:r>
              <a:rPr lang="zh-CN" altLang="zh-CN" sz="2800" b="1" dirty="0"/>
              <a:t>与</a:t>
            </a:r>
            <a:r>
              <a:rPr lang="en-US" altLang="zh-CN" sz="2800" b="1" dirty="0"/>
              <a:t>ROUNDDOWN</a:t>
            </a:r>
            <a:r>
              <a:rPr lang="zh-CN" altLang="zh-CN" sz="2800" b="1" dirty="0"/>
              <a:t>函数</a:t>
            </a:r>
          </a:p>
          <a:p>
            <a:r>
              <a:rPr lang="en-US" altLang="zh-CN" sz="2400" b="1" dirty="0"/>
              <a:t>1.INT</a:t>
            </a:r>
            <a:r>
              <a:rPr lang="zh-CN" altLang="zh-CN" sz="2400" b="1" dirty="0"/>
              <a:t>函数</a:t>
            </a:r>
            <a:endParaRPr lang="zh-CN" altLang="zh-CN" sz="2400" dirty="0"/>
          </a:p>
          <a:p>
            <a:r>
              <a:rPr lang="zh-CN" altLang="zh-CN" sz="2400" dirty="0"/>
              <a:t>用于将数字向下舍入到最接近的整数。</a:t>
            </a:r>
          </a:p>
          <a:p>
            <a:r>
              <a:rPr lang="en-US" altLang="zh-CN" sz="2400" dirty="0"/>
              <a:t>INT</a:t>
            </a:r>
            <a:r>
              <a:rPr lang="zh-CN" altLang="zh-CN" sz="2400" dirty="0"/>
              <a:t>函数的语法为</a:t>
            </a:r>
            <a:r>
              <a:rPr lang="en-US" altLang="zh-CN" sz="2400" dirty="0"/>
              <a:t>INT</a:t>
            </a:r>
            <a:r>
              <a:rPr lang="zh-CN" altLang="zh-CN" sz="2400" dirty="0"/>
              <a:t>（</a:t>
            </a:r>
            <a:r>
              <a:rPr lang="en-US" altLang="zh-CN" sz="2400" dirty="0"/>
              <a:t>number</a:t>
            </a:r>
            <a:r>
              <a:rPr lang="zh-CN" altLang="zh-CN" sz="2400" dirty="0"/>
              <a:t>）。比如</a:t>
            </a:r>
            <a:r>
              <a:rPr lang="en-US" altLang="zh-CN" sz="2400" dirty="0"/>
              <a:t>INT</a:t>
            </a:r>
            <a:r>
              <a:rPr lang="zh-CN" altLang="zh-CN" sz="2400" dirty="0"/>
              <a:t>（</a:t>
            </a:r>
            <a:r>
              <a:rPr lang="en-US" altLang="zh-CN" sz="2400" dirty="0"/>
              <a:t>3.125</a:t>
            </a:r>
            <a:r>
              <a:rPr lang="zh-CN" altLang="zh-CN" sz="2400" dirty="0"/>
              <a:t>）</a:t>
            </a:r>
            <a:r>
              <a:rPr lang="en-US" altLang="zh-CN" sz="2400" dirty="0"/>
              <a:t>=3</a:t>
            </a:r>
            <a:endParaRPr lang="zh-CN" altLang="en-US" sz="2400" dirty="0"/>
          </a:p>
        </p:txBody>
      </p:sp>
    </p:spTree>
    <p:extLst>
      <p:ext uri="{BB962C8B-B14F-4D97-AF65-F5344CB8AC3E}">
        <p14:creationId xmlns:p14="http://schemas.microsoft.com/office/powerpoint/2010/main" val="1725904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836712"/>
            <a:ext cx="8229600" cy="4525963"/>
          </a:xfrm>
        </p:spPr>
        <p:txBody>
          <a:bodyPr>
            <a:normAutofit fontScale="92500"/>
          </a:bodyPr>
          <a:lstStyle/>
          <a:p>
            <a:r>
              <a:rPr lang="en-US" altLang="zh-CN" b="1" dirty="0"/>
              <a:t>2.ROUND</a:t>
            </a:r>
            <a:r>
              <a:rPr lang="zh-CN" altLang="zh-CN" b="1" dirty="0"/>
              <a:t>函数</a:t>
            </a:r>
            <a:endParaRPr lang="zh-CN" altLang="zh-CN" dirty="0"/>
          </a:p>
          <a:p>
            <a:r>
              <a:rPr lang="zh-CN" altLang="zh-CN" dirty="0"/>
              <a:t>功能：用于将数取整至指定位数。</a:t>
            </a:r>
          </a:p>
          <a:p>
            <a:r>
              <a:rPr lang="zh-CN" altLang="zh-CN" dirty="0"/>
              <a:t>函数的语法：</a:t>
            </a:r>
            <a:r>
              <a:rPr lang="en-US" altLang="zh-CN" dirty="0"/>
              <a:t>ROUND</a:t>
            </a:r>
            <a:r>
              <a:rPr lang="zh-CN" altLang="zh-CN" dirty="0"/>
              <a:t>（</a:t>
            </a:r>
            <a:r>
              <a:rPr lang="en-US" altLang="zh-CN" dirty="0"/>
              <a:t>number</a:t>
            </a:r>
            <a:r>
              <a:rPr lang="zh-CN" altLang="zh-CN" dirty="0"/>
              <a:t>，</a:t>
            </a:r>
            <a:r>
              <a:rPr lang="en-US" altLang="zh-CN" dirty="0" err="1"/>
              <a:t>num_digits</a:t>
            </a:r>
            <a:r>
              <a:rPr lang="zh-CN" altLang="zh-CN" dirty="0"/>
              <a:t>），</a:t>
            </a:r>
          </a:p>
          <a:p>
            <a:r>
              <a:rPr lang="zh-CN" altLang="zh-CN" dirty="0"/>
              <a:t>参数</a:t>
            </a:r>
            <a:r>
              <a:rPr lang="en-US" altLang="zh-CN" dirty="0"/>
              <a:t>1</a:t>
            </a:r>
            <a:r>
              <a:rPr lang="zh-CN" altLang="zh-CN" dirty="0"/>
              <a:t>：</a:t>
            </a:r>
            <a:r>
              <a:rPr lang="en-US" altLang="zh-CN" dirty="0"/>
              <a:t>number</a:t>
            </a:r>
            <a:r>
              <a:rPr lang="zh-CN" altLang="zh-CN" dirty="0"/>
              <a:t>，为数值</a:t>
            </a:r>
          </a:p>
          <a:p>
            <a:r>
              <a:rPr lang="zh-CN" altLang="zh-CN" dirty="0"/>
              <a:t>参数</a:t>
            </a:r>
            <a:r>
              <a:rPr lang="en-US" altLang="zh-CN" dirty="0"/>
              <a:t>2</a:t>
            </a:r>
            <a:r>
              <a:rPr lang="zh-CN" altLang="zh-CN" dirty="0"/>
              <a:t>：</a:t>
            </a:r>
            <a:r>
              <a:rPr lang="en-US" altLang="zh-CN" dirty="0" err="1"/>
              <a:t>num_digits</a:t>
            </a:r>
            <a:r>
              <a:rPr lang="zh-CN" altLang="zh-CN" dirty="0"/>
              <a:t>表示执行四舍五入时采用的位数，此参数可以为零或负数，零表示取整，负数表示取整到小数点的左边。</a:t>
            </a:r>
          </a:p>
          <a:p>
            <a:r>
              <a:rPr lang="zh-CN" altLang="zh-CN" dirty="0"/>
              <a:t>比如</a:t>
            </a:r>
            <a:r>
              <a:rPr lang="en-US" altLang="zh-CN" dirty="0"/>
              <a:t>ROUND</a:t>
            </a:r>
            <a:r>
              <a:rPr lang="zh-CN" altLang="zh-CN" dirty="0"/>
              <a:t>（</a:t>
            </a:r>
            <a:r>
              <a:rPr lang="en-US" altLang="zh-CN" dirty="0"/>
              <a:t>3.125</a:t>
            </a:r>
            <a:r>
              <a:rPr lang="zh-CN" altLang="zh-CN" dirty="0"/>
              <a:t>，</a:t>
            </a:r>
            <a:r>
              <a:rPr lang="en-US" altLang="zh-CN" dirty="0"/>
              <a:t>2</a:t>
            </a:r>
            <a:r>
              <a:rPr lang="zh-CN" altLang="zh-CN" dirty="0"/>
              <a:t>）</a:t>
            </a:r>
            <a:r>
              <a:rPr lang="en-US" altLang="zh-CN" dirty="0"/>
              <a:t>=3.13</a:t>
            </a:r>
            <a:endParaRPr lang="zh-CN" altLang="en-US" dirty="0"/>
          </a:p>
        </p:txBody>
      </p:sp>
    </p:spTree>
    <p:extLst>
      <p:ext uri="{BB962C8B-B14F-4D97-AF65-F5344CB8AC3E}">
        <p14:creationId xmlns:p14="http://schemas.microsoft.com/office/powerpoint/2010/main" val="2498394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08720"/>
            <a:ext cx="8229600" cy="4525963"/>
          </a:xfrm>
        </p:spPr>
        <p:txBody>
          <a:bodyPr/>
          <a:lstStyle/>
          <a:p>
            <a:r>
              <a:rPr lang="en-US" altLang="zh-CN" b="1" dirty="0"/>
              <a:t>3.ROUNDUP</a:t>
            </a:r>
            <a:r>
              <a:rPr lang="zh-CN" altLang="zh-CN" b="1" dirty="0"/>
              <a:t>函数</a:t>
            </a:r>
            <a:endParaRPr lang="zh-CN" altLang="zh-CN" dirty="0"/>
          </a:p>
          <a:p>
            <a:r>
              <a:rPr lang="zh-CN" altLang="zh-CN" dirty="0"/>
              <a:t>功能：用于是将数字向上远离零值取整。</a:t>
            </a:r>
          </a:p>
          <a:p>
            <a:r>
              <a:rPr lang="zh-CN" altLang="zh-CN" dirty="0"/>
              <a:t>语法：</a:t>
            </a:r>
            <a:r>
              <a:rPr lang="en-US" altLang="zh-CN" dirty="0"/>
              <a:t>ROUNDUP</a:t>
            </a:r>
            <a:r>
              <a:rPr lang="zh-CN" altLang="zh-CN" dirty="0"/>
              <a:t>（</a:t>
            </a:r>
            <a:r>
              <a:rPr lang="en-US" altLang="zh-CN" dirty="0"/>
              <a:t>number</a:t>
            </a:r>
            <a:r>
              <a:rPr lang="zh-CN" altLang="zh-CN" dirty="0"/>
              <a:t>，</a:t>
            </a:r>
            <a:r>
              <a:rPr lang="en-US" altLang="zh-CN" dirty="0" err="1"/>
              <a:t>num_digits</a:t>
            </a:r>
            <a:r>
              <a:rPr lang="zh-CN" altLang="zh-CN" dirty="0"/>
              <a:t>）</a:t>
            </a:r>
          </a:p>
          <a:p>
            <a:r>
              <a:rPr lang="zh-CN" altLang="zh-CN" dirty="0"/>
              <a:t>参数</a:t>
            </a:r>
            <a:r>
              <a:rPr lang="en-US" altLang="zh-CN" dirty="0"/>
              <a:t>1</a:t>
            </a:r>
            <a:r>
              <a:rPr lang="zh-CN" altLang="zh-CN" dirty="0"/>
              <a:t>：</a:t>
            </a:r>
            <a:r>
              <a:rPr lang="en-US" altLang="zh-CN" dirty="0"/>
              <a:t>number</a:t>
            </a:r>
            <a:r>
              <a:rPr lang="zh-CN" altLang="zh-CN" dirty="0"/>
              <a:t>，为数值</a:t>
            </a:r>
          </a:p>
          <a:p>
            <a:r>
              <a:rPr lang="zh-CN" altLang="zh-CN" dirty="0"/>
              <a:t>参数</a:t>
            </a:r>
            <a:r>
              <a:rPr lang="en-US" altLang="zh-CN" dirty="0"/>
              <a:t>2</a:t>
            </a:r>
            <a:r>
              <a:rPr lang="zh-CN" altLang="zh-CN" dirty="0"/>
              <a:t>：</a:t>
            </a:r>
            <a:r>
              <a:rPr lang="en-US" altLang="zh-CN" dirty="0" err="1"/>
              <a:t>num_digits</a:t>
            </a:r>
            <a:r>
              <a:rPr lang="zh-CN" altLang="zh-CN" dirty="0"/>
              <a:t>，表示执行四舍五入时采用的位数，此参数可以为零或负数，零表示取整，负数表示取整到小数点的左边。</a:t>
            </a:r>
          </a:p>
          <a:p>
            <a:r>
              <a:rPr lang="zh-CN" altLang="zh-CN" dirty="0"/>
              <a:t>比如，</a:t>
            </a:r>
            <a:r>
              <a:rPr lang="en-US" altLang="zh-CN" dirty="0"/>
              <a:t>ROUNDUP</a:t>
            </a:r>
            <a:r>
              <a:rPr lang="zh-CN" altLang="zh-CN" dirty="0"/>
              <a:t>（</a:t>
            </a:r>
            <a:r>
              <a:rPr lang="en-US" altLang="zh-CN" dirty="0"/>
              <a:t>3.121</a:t>
            </a:r>
            <a:r>
              <a:rPr lang="zh-CN" altLang="zh-CN" dirty="0"/>
              <a:t>，</a:t>
            </a:r>
            <a:r>
              <a:rPr lang="en-US" altLang="zh-CN" dirty="0"/>
              <a:t>2</a:t>
            </a:r>
            <a:r>
              <a:rPr lang="zh-CN" altLang="zh-CN" dirty="0"/>
              <a:t>）</a:t>
            </a:r>
            <a:r>
              <a:rPr lang="en-US" altLang="zh-CN" dirty="0"/>
              <a:t>=3.13</a:t>
            </a:r>
            <a:endParaRPr lang="zh-CN" altLang="en-US" dirty="0"/>
          </a:p>
        </p:txBody>
      </p:sp>
    </p:spTree>
    <p:extLst>
      <p:ext uri="{BB962C8B-B14F-4D97-AF65-F5344CB8AC3E}">
        <p14:creationId xmlns:p14="http://schemas.microsoft.com/office/powerpoint/2010/main" val="320256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zh-CN" b="1" dirty="0"/>
              <a:t>一、财务函数的基本</a:t>
            </a:r>
            <a:r>
              <a:rPr lang="zh-CN" altLang="zh-CN" b="1" dirty="0" smtClean="0"/>
              <a:t>认知</a:t>
            </a:r>
            <a:endParaRPr lang="en-US" altLang="zh-CN" b="1" dirty="0" smtClean="0"/>
          </a:p>
          <a:p>
            <a:pPr marL="0" indent="0">
              <a:buNone/>
            </a:pPr>
            <a:endParaRPr lang="zh-CN" altLang="zh-CN" b="1" dirty="0"/>
          </a:p>
          <a:p>
            <a:pPr marL="0" indent="0">
              <a:buNone/>
            </a:pPr>
            <a:r>
              <a:rPr lang="zh-CN" altLang="zh-CN" sz="2000" dirty="0"/>
              <a:t>在</a:t>
            </a:r>
            <a:r>
              <a:rPr lang="en-US" altLang="zh-CN" sz="2000" dirty="0"/>
              <a:t>Excel</a:t>
            </a:r>
            <a:r>
              <a:rPr lang="zh-CN" altLang="zh-CN" sz="2000" dirty="0"/>
              <a:t>中提供了许多财务函数，帮助用户解决一般的财务运算工作，比如确定贷款的额度，投资的未来值和净现值，以及债券票据的价值等工作。这些财务函数大致可以分为三类：投资函数、偿还率函数和折旧函数。这些函数不用用户掌握多么精深的财务知识，只需要明白在合适的地方填写准确的变量值，就能利用函数得出想要的答案。</a:t>
            </a:r>
          </a:p>
          <a:p>
            <a:pPr marL="0" indent="0">
              <a:buNone/>
            </a:pPr>
            <a:endParaRPr lang="zh-CN" altLang="en-US" dirty="0"/>
          </a:p>
        </p:txBody>
      </p:sp>
    </p:spTree>
    <p:extLst>
      <p:ext uri="{BB962C8B-B14F-4D97-AF65-F5344CB8AC3E}">
        <p14:creationId xmlns:p14="http://schemas.microsoft.com/office/powerpoint/2010/main" val="530330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836712"/>
            <a:ext cx="8229600" cy="4525963"/>
          </a:xfrm>
        </p:spPr>
        <p:txBody>
          <a:bodyPr>
            <a:normAutofit fontScale="92500"/>
          </a:bodyPr>
          <a:lstStyle/>
          <a:p>
            <a:r>
              <a:rPr lang="en-US" altLang="zh-CN" b="1" dirty="0"/>
              <a:t>4.ROUNDDOWN</a:t>
            </a:r>
            <a:r>
              <a:rPr lang="zh-CN" altLang="zh-CN" b="1" dirty="0"/>
              <a:t>函数</a:t>
            </a:r>
            <a:endParaRPr lang="zh-CN" altLang="zh-CN" dirty="0"/>
          </a:p>
          <a:p>
            <a:r>
              <a:rPr lang="zh-CN" altLang="zh-CN" dirty="0"/>
              <a:t>功能：用于是将数字向下远离零值取整。</a:t>
            </a:r>
          </a:p>
          <a:p>
            <a:r>
              <a:rPr lang="zh-CN" altLang="zh-CN" dirty="0"/>
              <a:t>语法：为</a:t>
            </a:r>
            <a:r>
              <a:rPr lang="en-US" altLang="zh-CN" dirty="0"/>
              <a:t>ROUNDDOWN</a:t>
            </a:r>
            <a:r>
              <a:rPr lang="zh-CN" altLang="zh-CN" dirty="0"/>
              <a:t>（</a:t>
            </a:r>
            <a:r>
              <a:rPr lang="en-US" altLang="zh-CN" dirty="0"/>
              <a:t>number</a:t>
            </a:r>
            <a:r>
              <a:rPr lang="zh-CN" altLang="zh-CN" dirty="0"/>
              <a:t>，</a:t>
            </a:r>
            <a:r>
              <a:rPr lang="en-US" altLang="zh-CN" dirty="0" err="1"/>
              <a:t>num_digits</a:t>
            </a:r>
            <a:r>
              <a:rPr lang="zh-CN" altLang="zh-CN" dirty="0"/>
              <a:t>）</a:t>
            </a:r>
          </a:p>
          <a:p>
            <a:r>
              <a:rPr lang="zh-CN" altLang="zh-CN" dirty="0"/>
              <a:t>参数</a:t>
            </a:r>
            <a:r>
              <a:rPr lang="en-US" altLang="zh-CN" dirty="0"/>
              <a:t>1</a:t>
            </a:r>
            <a:r>
              <a:rPr lang="zh-CN" altLang="zh-CN" dirty="0"/>
              <a:t>：</a:t>
            </a:r>
            <a:r>
              <a:rPr lang="en-US" altLang="zh-CN" dirty="0"/>
              <a:t>number</a:t>
            </a:r>
            <a:r>
              <a:rPr lang="zh-CN" altLang="zh-CN" dirty="0"/>
              <a:t>，为数值</a:t>
            </a:r>
          </a:p>
          <a:p>
            <a:r>
              <a:rPr lang="zh-CN" altLang="zh-CN" dirty="0"/>
              <a:t>参数</a:t>
            </a:r>
            <a:r>
              <a:rPr lang="en-US" altLang="zh-CN" dirty="0"/>
              <a:t>2</a:t>
            </a:r>
            <a:r>
              <a:rPr lang="zh-CN" altLang="zh-CN" dirty="0"/>
              <a:t>：</a:t>
            </a:r>
            <a:r>
              <a:rPr lang="en-US" altLang="zh-CN" dirty="0" err="1"/>
              <a:t>num_digits</a:t>
            </a:r>
            <a:r>
              <a:rPr lang="zh-CN" altLang="zh-CN" dirty="0"/>
              <a:t>表示执行四舍五入时采用的位数，此参数可以为零或负数，零表示取整，负数表示取整到小数点的左边。</a:t>
            </a:r>
          </a:p>
          <a:p>
            <a:r>
              <a:rPr lang="zh-CN" altLang="zh-CN" dirty="0"/>
              <a:t>例如，</a:t>
            </a:r>
            <a:r>
              <a:rPr lang="en-US" altLang="zh-CN" dirty="0"/>
              <a:t>ROUNDUP</a:t>
            </a:r>
            <a:r>
              <a:rPr lang="zh-CN" altLang="zh-CN" dirty="0"/>
              <a:t>（</a:t>
            </a:r>
            <a:r>
              <a:rPr lang="en-US" altLang="zh-CN" dirty="0"/>
              <a:t>3.125</a:t>
            </a:r>
            <a:r>
              <a:rPr lang="zh-CN" altLang="zh-CN" dirty="0"/>
              <a:t>，</a:t>
            </a:r>
            <a:r>
              <a:rPr lang="en-US" altLang="zh-CN" dirty="0"/>
              <a:t>2</a:t>
            </a:r>
            <a:r>
              <a:rPr lang="zh-CN" altLang="zh-CN" dirty="0"/>
              <a:t>）</a:t>
            </a:r>
            <a:r>
              <a:rPr lang="en-US" altLang="zh-CN" dirty="0"/>
              <a:t>=3.12</a:t>
            </a:r>
            <a:endParaRPr lang="zh-CN" altLang="en-US" dirty="0"/>
          </a:p>
        </p:txBody>
      </p:sp>
    </p:spTree>
    <p:extLst>
      <p:ext uri="{BB962C8B-B14F-4D97-AF65-F5344CB8AC3E}">
        <p14:creationId xmlns:p14="http://schemas.microsoft.com/office/powerpoint/2010/main" val="930661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08720"/>
            <a:ext cx="8229600" cy="4525963"/>
          </a:xfrm>
        </p:spPr>
        <p:txBody>
          <a:bodyPr>
            <a:normAutofit fontScale="55000" lnSpcReduction="20000"/>
          </a:bodyPr>
          <a:lstStyle/>
          <a:p>
            <a:r>
              <a:rPr lang="zh-CN" altLang="zh-CN" b="1" dirty="0"/>
              <a:t>五、区别</a:t>
            </a:r>
            <a:r>
              <a:rPr lang="en-US" altLang="zh-CN" b="1" dirty="0"/>
              <a:t>SUM</a:t>
            </a:r>
            <a:r>
              <a:rPr lang="zh-CN" altLang="zh-CN" b="1" dirty="0"/>
              <a:t>、</a:t>
            </a:r>
            <a:r>
              <a:rPr lang="en-US" altLang="zh-CN" b="1" dirty="0"/>
              <a:t>SUMIF</a:t>
            </a:r>
            <a:r>
              <a:rPr lang="zh-CN" altLang="zh-CN" b="1" dirty="0"/>
              <a:t>、</a:t>
            </a:r>
            <a:r>
              <a:rPr lang="en-US" altLang="zh-CN" b="1" dirty="0"/>
              <a:t>SUMIFS</a:t>
            </a:r>
            <a:r>
              <a:rPr lang="zh-CN" altLang="zh-CN" b="1" dirty="0"/>
              <a:t>与</a:t>
            </a:r>
            <a:r>
              <a:rPr lang="en-US" altLang="zh-CN" b="1" dirty="0"/>
              <a:t>SUMORODUCT</a:t>
            </a:r>
            <a:r>
              <a:rPr lang="zh-CN" altLang="zh-CN" b="1" dirty="0"/>
              <a:t>函数</a:t>
            </a:r>
          </a:p>
          <a:p>
            <a:r>
              <a:rPr lang="en-US" altLang="zh-CN" b="1" dirty="0"/>
              <a:t>1.SUM</a:t>
            </a:r>
            <a:r>
              <a:rPr lang="zh-CN" altLang="zh-CN" b="1" dirty="0"/>
              <a:t>函数</a:t>
            </a:r>
            <a:endParaRPr lang="zh-CN" altLang="zh-CN" dirty="0"/>
          </a:p>
          <a:p>
            <a:r>
              <a:rPr lang="zh-CN" altLang="zh-CN" dirty="0"/>
              <a:t>功能：用于计算的单元格区域所有数据的和。</a:t>
            </a:r>
          </a:p>
          <a:p>
            <a:r>
              <a:rPr lang="zh-CN" altLang="zh-CN" dirty="0"/>
              <a:t>语法：</a:t>
            </a:r>
            <a:r>
              <a:rPr lang="en-US" altLang="zh-CN" dirty="0"/>
              <a:t>SUM</a:t>
            </a:r>
            <a:r>
              <a:rPr lang="zh-CN" altLang="zh-CN" dirty="0"/>
              <a:t>（</a:t>
            </a:r>
            <a:r>
              <a:rPr lang="en-US" altLang="zh-CN" dirty="0"/>
              <a:t>number1</a:t>
            </a:r>
            <a:r>
              <a:rPr lang="zh-CN" altLang="zh-CN" dirty="0"/>
              <a:t>，</a:t>
            </a:r>
            <a:r>
              <a:rPr lang="en-US" altLang="zh-CN" dirty="0"/>
              <a:t>number2,…,number N</a:t>
            </a:r>
            <a:r>
              <a:rPr lang="zh-CN" altLang="zh-CN" dirty="0"/>
              <a:t>）</a:t>
            </a:r>
          </a:p>
          <a:p>
            <a:r>
              <a:rPr lang="zh-CN" altLang="zh-CN" dirty="0"/>
              <a:t>参数：</a:t>
            </a:r>
            <a:r>
              <a:rPr lang="en-US" altLang="zh-CN" dirty="0"/>
              <a:t>number1</a:t>
            </a:r>
            <a:r>
              <a:rPr lang="zh-CN" altLang="zh-CN" dirty="0"/>
              <a:t>，</a:t>
            </a:r>
            <a:r>
              <a:rPr lang="en-US" altLang="zh-CN" dirty="0"/>
              <a:t>number2,…,number N</a:t>
            </a:r>
            <a:r>
              <a:rPr lang="zh-CN" altLang="zh-CN" dirty="0"/>
              <a:t>为</a:t>
            </a:r>
            <a:r>
              <a:rPr lang="en-US" altLang="zh-CN" dirty="0"/>
              <a:t>1</a:t>
            </a:r>
            <a:r>
              <a:rPr lang="zh-CN" altLang="zh-CN" dirty="0"/>
              <a:t>到</a:t>
            </a:r>
            <a:r>
              <a:rPr lang="en-US" altLang="zh-CN" dirty="0"/>
              <a:t>255</a:t>
            </a:r>
            <a:r>
              <a:rPr lang="zh-CN" altLang="zh-CN" dirty="0"/>
              <a:t>个待求和数值。单元格中逻辑值和文本将被忽略。但当作为参数键入时，逻辑值和文本有效。</a:t>
            </a:r>
          </a:p>
          <a:p>
            <a:r>
              <a:rPr lang="zh-CN" altLang="zh-CN" dirty="0"/>
              <a:t>例如，计算基本工资总额，采用公式“</a:t>
            </a:r>
            <a:r>
              <a:rPr lang="en-US" altLang="zh-CN" dirty="0"/>
              <a:t>=SUM(F3</a:t>
            </a:r>
            <a:r>
              <a:rPr lang="zh-CN" altLang="zh-CN" dirty="0"/>
              <a:t>：</a:t>
            </a:r>
            <a:r>
              <a:rPr lang="en-US" altLang="zh-CN" dirty="0"/>
              <a:t>F17)</a:t>
            </a:r>
            <a:r>
              <a:rPr lang="zh-CN" altLang="zh-CN" dirty="0"/>
              <a:t>”，结果值为“</a:t>
            </a:r>
            <a:r>
              <a:rPr lang="en-US" altLang="zh-CN" dirty="0"/>
              <a:t>75100</a:t>
            </a:r>
            <a:r>
              <a:rPr lang="zh-CN" altLang="zh-CN" dirty="0"/>
              <a:t>）</a:t>
            </a:r>
          </a:p>
          <a:p>
            <a:r>
              <a:rPr lang="en-US" altLang="zh-CN" dirty="0"/>
              <a:t> </a:t>
            </a:r>
            <a:endParaRPr lang="zh-CN" altLang="zh-CN" dirty="0"/>
          </a:p>
          <a:p>
            <a:r>
              <a:rPr lang="en-US" altLang="zh-CN" b="1" dirty="0"/>
              <a:t>2.SUMIF</a:t>
            </a:r>
            <a:r>
              <a:rPr lang="zh-CN" altLang="zh-CN" b="1" dirty="0"/>
              <a:t>函数</a:t>
            </a:r>
            <a:endParaRPr lang="zh-CN" altLang="zh-CN" dirty="0"/>
          </a:p>
          <a:p>
            <a:r>
              <a:rPr lang="zh-CN" altLang="zh-CN" dirty="0"/>
              <a:t>功能：对满足条件的单元格进行求和。</a:t>
            </a:r>
          </a:p>
          <a:p>
            <a:r>
              <a:rPr lang="zh-CN" altLang="zh-CN" dirty="0"/>
              <a:t>语法：</a:t>
            </a:r>
            <a:r>
              <a:rPr lang="en-US" altLang="zh-CN" dirty="0"/>
              <a:t>SUMIF</a:t>
            </a:r>
            <a:r>
              <a:rPr lang="zh-CN" altLang="zh-CN" dirty="0"/>
              <a:t>（</a:t>
            </a:r>
            <a:r>
              <a:rPr lang="en-US" altLang="zh-CN" dirty="0"/>
              <a:t>range</a:t>
            </a:r>
            <a:r>
              <a:rPr lang="zh-CN" altLang="zh-CN" dirty="0"/>
              <a:t>，</a:t>
            </a:r>
            <a:r>
              <a:rPr lang="en-US" altLang="zh-CN" dirty="0" err="1"/>
              <a:t>criteria,sum_range</a:t>
            </a:r>
            <a:r>
              <a:rPr lang="zh-CN" altLang="zh-CN" dirty="0"/>
              <a:t>）</a:t>
            </a:r>
          </a:p>
          <a:p>
            <a:r>
              <a:rPr lang="zh-CN" altLang="zh-CN" dirty="0"/>
              <a:t>参数</a:t>
            </a:r>
            <a:r>
              <a:rPr lang="en-US" altLang="zh-CN" dirty="0"/>
              <a:t>1</a:t>
            </a:r>
            <a:r>
              <a:rPr lang="zh-CN" altLang="zh-CN" dirty="0"/>
              <a:t>：</a:t>
            </a:r>
            <a:r>
              <a:rPr lang="en-US" altLang="zh-CN" dirty="0"/>
              <a:t>range</a:t>
            </a:r>
            <a:r>
              <a:rPr lang="zh-CN" altLang="zh-CN" dirty="0"/>
              <a:t>，要进行项目计算的单元格区域。</a:t>
            </a:r>
          </a:p>
          <a:p>
            <a:r>
              <a:rPr lang="zh-CN" altLang="zh-CN" dirty="0"/>
              <a:t>参数</a:t>
            </a:r>
            <a:r>
              <a:rPr lang="en-US" altLang="zh-CN" dirty="0"/>
              <a:t>2</a:t>
            </a:r>
            <a:r>
              <a:rPr lang="zh-CN" altLang="zh-CN" dirty="0"/>
              <a:t>：</a:t>
            </a:r>
            <a:r>
              <a:rPr lang="en-US" altLang="zh-CN" dirty="0"/>
              <a:t>criteria</a:t>
            </a:r>
            <a:r>
              <a:rPr lang="zh-CN" altLang="zh-CN" dirty="0"/>
              <a:t>，以数字、表达式或文本形式定义的条件。</a:t>
            </a:r>
          </a:p>
          <a:p>
            <a:r>
              <a:rPr lang="zh-CN" altLang="zh-CN" dirty="0"/>
              <a:t>参数</a:t>
            </a:r>
            <a:r>
              <a:rPr lang="en-US" altLang="zh-CN" dirty="0"/>
              <a:t>3</a:t>
            </a:r>
            <a:r>
              <a:rPr lang="zh-CN" altLang="zh-CN" dirty="0"/>
              <a:t>：</a:t>
            </a:r>
            <a:r>
              <a:rPr lang="en-US" altLang="zh-CN" dirty="0" err="1"/>
              <a:t>sum_range</a:t>
            </a:r>
            <a:r>
              <a:rPr lang="zh-CN" altLang="zh-CN" dirty="0"/>
              <a:t>，用于求和计算的实际数字单元格。如果省略，将使用区域中的单元格。</a:t>
            </a:r>
          </a:p>
          <a:p>
            <a:pPr marL="0" indent="0">
              <a:buNone/>
            </a:pPr>
            <a:endParaRPr lang="zh-CN" altLang="en-US" dirty="0"/>
          </a:p>
        </p:txBody>
      </p:sp>
    </p:spTree>
    <p:extLst>
      <p:ext uri="{BB962C8B-B14F-4D97-AF65-F5344CB8AC3E}">
        <p14:creationId xmlns:p14="http://schemas.microsoft.com/office/powerpoint/2010/main" val="39677507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p:cNvPicPr>
          <p:nvPr>
            <p:ph idx="1"/>
          </p:nvPr>
        </p:nvPicPr>
        <p:blipFill>
          <a:blip r:embed="rId2"/>
          <a:srcRect/>
          <a:stretch>
            <a:fillRect/>
          </a:stretch>
        </p:blipFill>
        <p:spPr bwMode="auto">
          <a:xfrm>
            <a:off x="1259632" y="1196752"/>
            <a:ext cx="4742857" cy="1695238"/>
          </a:xfrm>
          <a:prstGeom prst="rect">
            <a:avLst/>
          </a:prstGeom>
          <a:noFill/>
          <a:ln w="9525">
            <a:noFill/>
            <a:miter lim="800000"/>
            <a:headEnd/>
            <a:tailEnd/>
          </a:ln>
        </p:spPr>
      </p:pic>
      <p:sp>
        <p:nvSpPr>
          <p:cNvPr id="5" name="矩形 4"/>
          <p:cNvSpPr/>
          <p:nvPr/>
        </p:nvSpPr>
        <p:spPr>
          <a:xfrm>
            <a:off x="1619672" y="3645024"/>
            <a:ext cx="4572000" cy="1477328"/>
          </a:xfrm>
          <a:prstGeom prst="rect">
            <a:avLst/>
          </a:prstGeom>
        </p:spPr>
        <p:txBody>
          <a:bodyPr>
            <a:spAutoFit/>
          </a:bodyPr>
          <a:lstStyle/>
          <a:p>
            <a:r>
              <a:rPr lang="zh-CN" altLang="zh-CN" dirty="0"/>
              <a:t>举例，对工资表</a:t>
            </a:r>
            <a:r>
              <a:rPr lang="en-US" altLang="zh-CN" dirty="0"/>
              <a:t>2.3.2</a:t>
            </a:r>
            <a:r>
              <a:rPr lang="zh-CN" altLang="zh-CN" dirty="0"/>
              <a:t>中的“销售费用”科目进行求和，公式“</a:t>
            </a:r>
            <a:r>
              <a:rPr lang="en-US" altLang="zh-CN" dirty="0"/>
              <a:t>=SUMIF(E3:E17,"</a:t>
            </a:r>
            <a:r>
              <a:rPr lang="zh-CN" altLang="zh-CN" dirty="0"/>
              <a:t>销售费用</a:t>
            </a:r>
            <a:r>
              <a:rPr lang="en-US" altLang="zh-CN" dirty="0"/>
              <a:t>",F3:F17)</a:t>
            </a:r>
            <a:r>
              <a:rPr lang="zh-CN" altLang="zh-CN" dirty="0"/>
              <a:t>”返回结果值为“</a:t>
            </a:r>
            <a:r>
              <a:rPr lang="en-US" altLang="zh-CN" dirty="0"/>
              <a:t>28600</a:t>
            </a:r>
            <a:r>
              <a:rPr lang="zh-CN" altLang="zh-CN" dirty="0"/>
              <a:t>”。同样的方法，可以求得“生产成本”和“管理费用”科目的基本工资合计</a:t>
            </a:r>
            <a:endParaRPr lang="zh-CN" altLang="en-US" dirty="0"/>
          </a:p>
        </p:txBody>
      </p:sp>
    </p:spTree>
    <p:extLst>
      <p:ext uri="{BB962C8B-B14F-4D97-AF65-F5344CB8AC3E}">
        <p14:creationId xmlns:p14="http://schemas.microsoft.com/office/powerpoint/2010/main" val="1224943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80728"/>
            <a:ext cx="8229600" cy="4525963"/>
          </a:xfrm>
        </p:spPr>
        <p:txBody>
          <a:bodyPr>
            <a:normAutofit fontScale="92500" lnSpcReduction="20000"/>
          </a:bodyPr>
          <a:lstStyle/>
          <a:p>
            <a:r>
              <a:rPr lang="en-US" altLang="zh-CN" b="1" dirty="0"/>
              <a:t>3.SUMPRODUCT</a:t>
            </a:r>
            <a:r>
              <a:rPr lang="zh-CN" altLang="zh-CN" b="1" dirty="0" smtClean="0"/>
              <a:t>函数</a:t>
            </a:r>
            <a:endParaRPr lang="en-US" altLang="zh-CN" b="1" dirty="0" smtClean="0"/>
          </a:p>
          <a:p>
            <a:endParaRPr lang="zh-CN" altLang="zh-CN" dirty="0"/>
          </a:p>
          <a:p>
            <a:r>
              <a:rPr lang="zh-CN" altLang="zh-CN" dirty="0"/>
              <a:t>功能：返回相应的数组或区域乘积的和。</a:t>
            </a:r>
          </a:p>
          <a:p>
            <a:r>
              <a:rPr lang="zh-CN" altLang="zh-CN" dirty="0"/>
              <a:t>语法：</a:t>
            </a:r>
            <a:r>
              <a:rPr lang="en-US" altLang="zh-CN" dirty="0"/>
              <a:t>SUM</a:t>
            </a:r>
            <a:r>
              <a:rPr lang="zh-CN" altLang="zh-CN" dirty="0"/>
              <a:t>（</a:t>
            </a:r>
            <a:r>
              <a:rPr lang="en-US" altLang="zh-CN" dirty="0"/>
              <a:t>array1</a:t>
            </a:r>
            <a:r>
              <a:rPr lang="zh-CN" altLang="zh-CN" dirty="0"/>
              <a:t>，</a:t>
            </a:r>
            <a:r>
              <a:rPr lang="en-US" altLang="zh-CN" dirty="0"/>
              <a:t>array 2,…,array N</a:t>
            </a:r>
            <a:r>
              <a:rPr lang="zh-CN" altLang="zh-CN" dirty="0"/>
              <a:t>）</a:t>
            </a:r>
          </a:p>
          <a:p>
            <a:r>
              <a:rPr lang="zh-CN" altLang="zh-CN" dirty="0"/>
              <a:t>参数：</a:t>
            </a:r>
            <a:r>
              <a:rPr lang="en-US" altLang="zh-CN" dirty="0"/>
              <a:t>array1</a:t>
            </a:r>
            <a:r>
              <a:rPr lang="zh-CN" altLang="zh-CN" dirty="0"/>
              <a:t>，</a:t>
            </a:r>
            <a:r>
              <a:rPr lang="en-US" altLang="zh-CN" dirty="0"/>
              <a:t>array 2,…,array N</a:t>
            </a:r>
            <a:r>
              <a:rPr lang="zh-CN" altLang="zh-CN" dirty="0"/>
              <a:t>为</a:t>
            </a:r>
            <a:r>
              <a:rPr lang="en-US" altLang="zh-CN" dirty="0"/>
              <a:t>2</a:t>
            </a:r>
            <a:r>
              <a:rPr lang="zh-CN" altLang="zh-CN" dirty="0"/>
              <a:t>到</a:t>
            </a:r>
            <a:r>
              <a:rPr lang="en-US" altLang="zh-CN" dirty="0"/>
              <a:t>255</a:t>
            </a:r>
            <a:r>
              <a:rPr lang="zh-CN" altLang="zh-CN" dirty="0"/>
              <a:t>个数组。所有数组的维数必须相同，否则结果出错。</a:t>
            </a:r>
          </a:p>
          <a:p>
            <a:r>
              <a:rPr lang="zh-CN" altLang="zh-CN" dirty="0"/>
              <a:t>例如，分别对数量和单价的两组数据进行金额的求和，公式为“</a:t>
            </a:r>
            <a:r>
              <a:rPr lang="en-US" altLang="zh-CN" dirty="0"/>
              <a:t>=SUMPRODUCT({10,20,30},{2,3,4})</a:t>
            </a:r>
            <a:r>
              <a:rPr lang="zh-CN" altLang="zh-CN" dirty="0"/>
              <a:t>”，返回结果为“</a:t>
            </a:r>
            <a:r>
              <a:rPr lang="en-US" altLang="zh-CN" dirty="0"/>
              <a:t>200</a:t>
            </a:r>
            <a:r>
              <a:rPr lang="zh-CN" altLang="zh-CN" dirty="0"/>
              <a:t>”</a:t>
            </a:r>
          </a:p>
          <a:p>
            <a:pPr marL="0" indent="0">
              <a:buNone/>
            </a:pPr>
            <a:endParaRPr lang="zh-CN" altLang="en-US" dirty="0"/>
          </a:p>
        </p:txBody>
      </p:sp>
    </p:spTree>
    <p:extLst>
      <p:ext uri="{BB962C8B-B14F-4D97-AF65-F5344CB8AC3E}">
        <p14:creationId xmlns:p14="http://schemas.microsoft.com/office/powerpoint/2010/main" val="1625317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a:t>
            </a:r>
            <a:r>
              <a:rPr lang="zh-CN" altLang="zh-CN" b="1" dirty="0" smtClean="0"/>
              <a:t>四</a:t>
            </a:r>
            <a:r>
              <a:rPr lang="en-US" altLang="zh-CN" b="1" dirty="0" smtClean="0"/>
              <a:t> </a:t>
            </a:r>
            <a:r>
              <a:rPr lang="zh-CN" altLang="zh-CN" b="1" dirty="0" smtClean="0"/>
              <a:t> </a:t>
            </a:r>
            <a:r>
              <a:rPr lang="zh-CN" altLang="zh-CN" b="1" dirty="0"/>
              <a:t>查找与引用</a:t>
            </a:r>
            <a:r>
              <a:rPr lang="zh-CN" altLang="zh-CN" b="1" dirty="0" smtClean="0"/>
              <a:t>函数</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zh-CN" b="1" dirty="0"/>
              <a:t>一、查找与引用函数基本认知</a:t>
            </a:r>
          </a:p>
          <a:p>
            <a:pPr marL="0" indent="0">
              <a:buNone/>
            </a:pPr>
            <a:r>
              <a:rPr lang="zh-CN" altLang="zh-CN" sz="1800" dirty="0"/>
              <a:t>在工作生活中很多时候我们需要实现在指定工作表中找到匹配内容从而引用并显示相关项，那么使用</a:t>
            </a:r>
            <a:r>
              <a:rPr lang="en-US" altLang="zh-CN" sz="1800" dirty="0"/>
              <a:t>Excel</a:t>
            </a:r>
            <a:r>
              <a:rPr lang="zh-CN" altLang="zh-CN" sz="1800" dirty="0"/>
              <a:t>中的查找与引用函数就可以实现这个目标。查找函数就是在当前工作簿或其他工作簿中查找制定的值并返回相应的内容。引用函数是将当前工作簿或其他工作簿中指定内容引用到指定的单元格中。</a:t>
            </a:r>
          </a:p>
          <a:p>
            <a:pPr marL="0" indent="0">
              <a:buNone/>
            </a:pPr>
            <a:r>
              <a:rPr lang="zh-CN" altLang="zh-CN" sz="1800" dirty="0"/>
              <a:t>常用查找与引用函数如下表</a:t>
            </a:r>
            <a:r>
              <a:rPr lang="en-US" altLang="zh-CN" sz="1800" dirty="0"/>
              <a:t>2.4.1</a:t>
            </a:r>
            <a:r>
              <a:rPr lang="zh-CN" altLang="zh-CN" sz="1800" dirty="0"/>
              <a:t>所示</a:t>
            </a:r>
            <a:r>
              <a:rPr lang="zh-CN" altLang="zh-CN" sz="1800" dirty="0" smtClean="0"/>
              <a:t>。</a:t>
            </a:r>
            <a:endParaRPr lang="en-US" altLang="zh-CN" sz="1800" dirty="0" smtClean="0"/>
          </a:p>
          <a:p>
            <a:pPr marL="0" indent="0">
              <a:buNone/>
            </a:pPr>
            <a:endParaRPr lang="zh-CN" altLang="zh-CN" sz="1800" dirty="0"/>
          </a:p>
          <a:p>
            <a:pPr marL="0" indent="0">
              <a:buNone/>
            </a:pP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440135100"/>
              </p:ext>
            </p:extLst>
          </p:nvPr>
        </p:nvGraphicFramePr>
        <p:xfrm>
          <a:off x="1403648" y="3717032"/>
          <a:ext cx="5976664" cy="2376260"/>
        </p:xfrm>
        <a:graphic>
          <a:graphicData uri="http://schemas.openxmlformats.org/drawingml/2006/table">
            <a:tbl>
              <a:tblPr firstRow="1" firstCol="1" bandRow="1">
                <a:tableStyleId>{5C22544A-7EE6-4342-B048-85BDC9FD1C3A}</a:tableStyleId>
              </a:tblPr>
              <a:tblGrid>
                <a:gridCol w="1141413"/>
                <a:gridCol w="4835251"/>
              </a:tblGrid>
              <a:tr h="237626">
                <a:tc>
                  <a:txBody>
                    <a:bodyPr/>
                    <a:lstStyle/>
                    <a:p>
                      <a:pPr algn="just">
                        <a:spcAft>
                          <a:spcPts val="0"/>
                        </a:spcAft>
                      </a:pPr>
                      <a:r>
                        <a:rPr lang="zh-CN" sz="1400" kern="100">
                          <a:effectLst/>
                        </a:rPr>
                        <a:t>函数名称</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函数功能</a:t>
                      </a:r>
                      <a:endParaRPr lang="zh-CN" sz="1400" kern="100">
                        <a:effectLst/>
                        <a:latin typeface="Calibri"/>
                        <a:ea typeface="宋体"/>
                        <a:cs typeface="Times New Roman"/>
                      </a:endParaRPr>
                    </a:p>
                  </a:txBody>
                  <a:tcPr marL="68580" marR="68580" marT="0" marB="0"/>
                </a:tc>
              </a:tr>
              <a:tr h="237626">
                <a:tc>
                  <a:txBody>
                    <a:bodyPr/>
                    <a:lstStyle/>
                    <a:p>
                      <a:pPr algn="just">
                        <a:spcAft>
                          <a:spcPts val="0"/>
                        </a:spcAft>
                      </a:pPr>
                      <a:r>
                        <a:rPr lang="en-US" sz="1400" kern="100">
                          <a:effectLst/>
                        </a:rPr>
                        <a:t>CHOOSE</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从值的列表中选择一个值</a:t>
                      </a:r>
                      <a:endParaRPr lang="zh-CN" sz="1400" kern="100">
                        <a:effectLst/>
                        <a:latin typeface="Calibri"/>
                        <a:ea typeface="宋体"/>
                        <a:cs typeface="Times New Roman"/>
                      </a:endParaRPr>
                    </a:p>
                  </a:txBody>
                  <a:tcPr marL="68580" marR="68580" marT="0" marB="0"/>
                </a:tc>
              </a:tr>
              <a:tr h="237626">
                <a:tc>
                  <a:txBody>
                    <a:bodyPr/>
                    <a:lstStyle/>
                    <a:p>
                      <a:pPr algn="just">
                        <a:spcAft>
                          <a:spcPts val="0"/>
                        </a:spcAft>
                      </a:pPr>
                      <a:r>
                        <a:rPr lang="en-US" sz="1400" kern="100">
                          <a:effectLst/>
                        </a:rPr>
                        <a:t>COLUMN</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返回引用的列号</a:t>
                      </a:r>
                      <a:endParaRPr lang="zh-CN" sz="1400" kern="100">
                        <a:effectLst/>
                        <a:latin typeface="Calibri"/>
                        <a:ea typeface="宋体"/>
                        <a:cs typeface="Times New Roman"/>
                      </a:endParaRPr>
                    </a:p>
                  </a:txBody>
                  <a:tcPr marL="68580" marR="68580" marT="0" marB="0"/>
                </a:tc>
              </a:tr>
              <a:tr h="237626">
                <a:tc>
                  <a:txBody>
                    <a:bodyPr/>
                    <a:lstStyle/>
                    <a:p>
                      <a:pPr algn="just">
                        <a:spcAft>
                          <a:spcPts val="0"/>
                        </a:spcAft>
                      </a:pPr>
                      <a:r>
                        <a:rPr lang="en-US" sz="1400" kern="100">
                          <a:effectLst/>
                        </a:rPr>
                        <a:t>VLOOKUP </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查找数组的第一列并移过行，然后返回</a:t>
                      </a:r>
                      <a:r>
                        <a:rPr lang="en-US" sz="1400" u="none" strike="noStrike" kern="100">
                          <a:effectLst/>
                          <a:hlinkClick r:id="rId2"/>
                        </a:rPr>
                        <a:t>单元格</a:t>
                      </a:r>
                      <a:r>
                        <a:rPr lang="zh-CN" sz="1400" kern="100">
                          <a:effectLst/>
                        </a:rPr>
                        <a:t>的值</a:t>
                      </a:r>
                      <a:endParaRPr lang="zh-CN" sz="1400" kern="100">
                        <a:effectLst/>
                        <a:latin typeface="Calibri"/>
                        <a:ea typeface="宋体"/>
                        <a:cs typeface="Times New Roman"/>
                      </a:endParaRPr>
                    </a:p>
                  </a:txBody>
                  <a:tcPr marL="68580" marR="68580" marT="0" marB="0"/>
                </a:tc>
              </a:tr>
              <a:tr h="237626">
                <a:tc>
                  <a:txBody>
                    <a:bodyPr/>
                    <a:lstStyle/>
                    <a:p>
                      <a:pPr algn="just">
                        <a:spcAft>
                          <a:spcPts val="0"/>
                        </a:spcAft>
                      </a:pPr>
                      <a:r>
                        <a:rPr lang="en-US" sz="1400" kern="100">
                          <a:effectLst/>
                        </a:rPr>
                        <a:t>LOOKUP</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在向量或数组中查找值</a:t>
                      </a:r>
                      <a:endParaRPr lang="zh-CN" sz="1400" kern="100">
                        <a:effectLst/>
                        <a:latin typeface="Calibri"/>
                        <a:ea typeface="宋体"/>
                        <a:cs typeface="Times New Roman"/>
                      </a:endParaRPr>
                    </a:p>
                  </a:txBody>
                  <a:tcPr marL="68580" marR="68580" marT="0" marB="0"/>
                </a:tc>
              </a:tr>
              <a:tr h="237626">
                <a:tc>
                  <a:txBody>
                    <a:bodyPr/>
                    <a:lstStyle/>
                    <a:p>
                      <a:pPr algn="just">
                        <a:spcAft>
                          <a:spcPts val="0"/>
                        </a:spcAft>
                      </a:pPr>
                      <a:r>
                        <a:rPr lang="zh-CN" sz="1400" kern="100">
                          <a:effectLst/>
                        </a:rPr>
                        <a:t>函数名称</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函数功能</a:t>
                      </a:r>
                      <a:endParaRPr lang="zh-CN" sz="1400" kern="100">
                        <a:effectLst/>
                        <a:latin typeface="Calibri"/>
                        <a:ea typeface="宋体"/>
                        <a:cs typeface="Times New Roman"/>
                      </a:endParaRPr>
                    </a:p>
                  </a:txBody>
                  <a:tcPr marL="68580" marR="68580" marT="0" marB="0"/>
                </a:tc>
              </a:tr>
              <a:tr h="237626">
                <a:tc>
                  <a:txBody>
                    <a:bodyPr/>
                    <a:lstStyle/>
                    <a:p>
                      <a:pPr algn="just">
                        <a:spcAft>
                          <a:spcPts val="0"/>
                        </a:spcAft>
                      </a:pPr>
                      <a:r>
                        <a:rPr lang="en-US" sz="1400" kern="100">
                          <a:effectLst/>
                        </a:rPr>
                        <a:t>ROW</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返回引用的行号</a:t>
                      </a:r>
                      <a:endParaRPr lang="zh-CN" sz="1400" kern="100">
                        <a:effectLst/>
                        <a:latin typeface="Calibri"/>
                        <a:ea typeface="宋体"/>
                        <a:cs typeface="Times New Roman"/>
                      </a:endParaRPr>
                    </a:p>
                  </a:txBody>
                  <a:tcPr marL="68580" marR="68580" marT="0" marB="0"/>
                </a:tc>
              </a:tr>
              <a:tr h="237626">
                <a:tc>
                  <a:txBody>
                    <a:bodyPr/>
                    <a:lstStyle/>
                    <a:p>
                      <a:pPr algn="just">
                        <a:spcAft>
                          <a:spcPts val="0"/>
                        </a:spcAft>
                      </a:pPr>
                      <a:r>
                        <a:rPr lang="en-US" sz="1400" kern="100">
                          <a:effectLst/>
                        </a:rPr>
                        <a:t> HLOOKUP</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查找</a:t>
                      </a:r>
                      <a:r>
                        <a:rPr lang="en-US" sz="1400" u="none" strike="noStrike" kern="100">
                          <a:effectLst/>
                          <a:hlinkClick r:id="rId3"/>
                        </a:rPr>
                        <a:t>数组</a:t>
                      </a:r>
                      <a:r>
                        <a:rPr lang="zh-CN" sz="1400" kern="100">
                          <a:effectLst/>
                        </a:rPr>
                        <a:t>的顶行并返回指示单元格的值</a:t>
                      </a:r>
                      <a:endParaRPr lang="zh-CN" sz="1400" kern="100">
                        <a:effectLst/>
                        <a:latin typeface="Calibri"/>
                        <a:ea typeface="宋体"/>
                        <a:cs typeface="Times New Roman"/>
                      </a:endParaRPr>
                    </a:p>
                  </a:txBody>
                  <a:tcPr marL="68580" marR="68580" marT="0" marB="0"/>
                </a:tc>
              </a:tr>
              <a:tr h="237626">
                <a:tc>
                  <a:txBody>
                    <a:bodyPr/>
                    <a:lstStyle/>
                    <a:p>
                      <a:pPr algn="just">
                        <a:spcAft>
                          <a:spcPts val="0"/>
                        </a:spcAft>
                      </a:pPr>
                      <a:r>
                        <a:rPr lang="en-US" sz="1400" kern="100">
                          <a:effectLst/>
                        </a:rPr>
                        <a:t> INDEX</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使用索引从引用或数组中选择值</a:t>
                      </a:r>
                      <a:endParaRPr lang="zh-CN" sz="1400" kern="100">
                        <a:effectLst/>
                        <a:latin typeface="Calibri"/>
                        <a:ea typeface="宋体"/>
                        <a:cs typeface="Times New Roman"/>
                      </a:endParaRPr>
                    </a:p>
                  </a:txBody>
                  <a:tcPr marL="68580" marR="68580" marT="0" marB="0"/>
                </a:tc>
              </a:tr>
              <a:tr h="237626">
                <a:tc>
                  <a:txBody>
                    <a:bodyPr/>
                    <a:lstStyle/>
                    <a:p>
                      <a:pPr algn="just">
                        <a:spcAft>
                          <a:spcPts val="0"/>
                        </a:spcAft>
                      </a:pPr>
                      <a:r>
                        <a:rPr lang="en-US" sz="1400" kern="100">
                          <a:effectLst/>
                        </a:rPr>
                        <a:t>MATCH</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dirty="0">
                          <a:effectLst/>
                        </a:rPr>
                        <a:t>在引用或</a:t>
                      </a:r>
                      <a:r>
                        <a:rPr lang="en-US" sz="1400" u="none" strike="noStrike" kern="100" dirty="0" err="1">
                          <a:effectLst/>
                          <a:hlinkClick r:id="rId3"/>
                        </a:rPr>
                        <a:t>数组</a:t>
                      </a:r>
                      <a:r>
                        <a:rPr lang="zh-CN" sz="1400" kern="100" dirty="0">
                          <a:effectLst/>
                        </a:rPr>
                        <a:t>中查找值</a:t>
                      </a:r>
                      <a:endParaRPr lang="zh-CN" sz="14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8589268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620688"/>
            <a:ext cx="8229600" cy="4525963"/>
          </a:xfrm>
        </p:spPr>
        <p:txBody>
          <a:bodyPr>
            <a:normAutofit fontScale="55000" lnSpcReduction="20000"/>
          </a:bodyPr>
          <a:lstStyle/>
          <a:p>
            <a:r>
              <a:rPr lang="zh-CN" altLang="zh-CN" b="1" dirty="0"/>
              <a:t>二、使用</a:t>
            </a:r>
            <a:r>
              <a:rPr lang="en-US" altLang="zh-CN" b="1" dirty="0"/>
              <a:t>LOOKUP</a:t>
            </a:r>
            <a:r>
              <a:rPr lang="zh-CN" altLang="zh-CN" b="1" dirty="0" smtClean="0"/>
              <a:t>函数</a:t>
            </a:r>
            <a:endParaRPr lang="en-US" altLang="zh-CN" b="1" dirty="0" smtClean="0"/>
          </a:p>
          <a:p>
            <a:endParaRPr lang="zh-CN" altLang="zh-CN" b="1" dirty="0"/>
          </a:p>
          <a:p>
            <a:r>
              <a:rPr lang="en-US" altLang="zh-CN" dirty="0"/>
              <a:t>LOOKUP</a:t>
            </a:r>
            <a:r>
              <a:rPr lang="zh-CN" altLang="zh-CN" dirty="0"/>
              <a:t>函数可以从包含某个数据的单列、单行区域，再从另一个单列、单行区域返回查找数据对应的数据。当指定包含要匹配的值的区域时，用户可以使用</a:t>
            </a:r>
            <a:r>
              <a:rPr lang="en-US" altLang="zh-CN" dirty="0"/>
              <a:t>LOOKUP</a:t>
            </a:r>
            <a:r>
              <a:rPr lang="zh-CN" altLang="zh-CN" dirty="0"/>
              <a:t>函数的向量形式（向量是指只含有一行或一列的区域）。</a:t>
            </a:r>
          </a:p>
          <a:p>
            <a:r>
              <a:rPr lang="en-US" altLang="zh-CN" b="1" dirty="0"/>
              <a:t>1.</a:t>
            </a:r>
            <a:r>
              <a:rPr lang="zh-CN" altLang="zh-CN" b="1" dirty="0"/>
              <a:t>向量形式</a:t>
            </a:r>
            <a:endParaRPr lang="zh-CN" altLang="zh-CN" dirty="0"/>
          </a:p>
          <a:p>
            <a:r>
              <a:rPr lang="zh-CN" altLang="zh-CN" dirty="0"/>
              <a:t>向量是指只含一行或一列的区域。当指定包含要匹配的值的区域时，用户可使用</a:t>
            </a:r>
            <a:r>
              <a:rPr lang="en-US" altLang="zh-CN" dirty="0"/>
              <a:t>LOOKUPD</a:t>
            </a:r>
            <a:r>
              <a:rPr lang="zh-CN" altLang="zh-CN" dirty="0"/>
              <a:t>函数的向量形式。</a:t>
            </a:r>
          </a:p>
          <a:p>
            <a:r>
              <a:rPr lang="zh-CN" altLang="zh-CN" dirty="0"/>
              <a:t>功能：</a:t>
            </a:r>
            <a:r>
              <a:rPr lang="en-US" altLang="zh-CN" dirty="0"/>
              <a:t>LOOKUP</a:t>
            </a:r>
            <a:r>
              <a:rPr lang="zh-CN" altLang="zh-CN" dirty="0"/>
              <a:t>函数的向量形式在单行区域或单列区域中查找值，然后返回第二个单行区域或单列区域中相同位置的值。</a:t>
            </a:r>
          </a:p>
          <a:p>
            <a:r>
              <a:rPr lang="zh-CN" altLang="zh-CN" dirty="0"/>
              <a:t>语法：</a:t>
            </a:r>
            <a:r>
              <a:rPr lang="en-US" altLang="zh-CN" dirty="0"/>
              <a:t>LOOKUP</a:t>
            </a:r>
            <a:r>
              <a:rPr lang="zh-CN" altLang="zh-CN" dirty="0"/>
              <a:t>（</a:t>
            </a:r>
            <a:r>
              <a:rPr lang="en-US" altLang="zh-CN" dirty="0" err="1"/>
              <a:t>lookup_value,lookup_vector</a:t>
            </a:r>
            <a:r>
              <a:rPr lang="en-US" altLang="zh-CN" dirty="0"/>
              <a:t>,[</a:t>
            </a:r>
            <a:r>
              <a:rPr lang="en-US" altLang="zh-CN" dirty="0" err="1"/>
              <a:t>result_vector</a:t>
            </a:r>
            <a:r>
              <a:rPr lang="en-US" altLang="zh-CN" dirty="0"/>
              <a:t>]</a:t>
            </a:r>
            <a:r>
              <a:rPr lang="zh-CN" altLang="zh-CN" dirty="0"/>
              <a:t>）。</a:t>
            </a:r>
          </a:p>
          <a:p>
            <a:r>
              <a:rPr lang="zh-CN" altLang="zh-CN" dirty="0"/>
              <a:t>参数</a:t>
            </a:r>
            <a:r>
              <a:rPr lang="en-US" altLang="zh-CN" dirty="0"/>
              <a:t>1:lookup_value</a:t>
            </a:r>
            <a:r>
              <a:rPr lang="zh-CN" altLang="zh-CN" dirty="0"/>
              <a:t>为必需参数，表示在第一个向量中搜索的值；</a:t>
            </a:r>
          </a:p>
          <a:p>
            <a:r>
              <a:rPr lang="zh-CN" altLang="zh-CN" dirty="0"/>
              <a:t>参数</a:t>
            </a:r>
            <a:r>
              <a:rPr lang="en-US" altLang="zh-CN" dirty="0"/>
              <a:t>2:lookup_vector</a:t>
            </a:r>
            <a:r>
              <a:rPr lang="zh-CN" altLang="zh-CN" dirty="0"/>
              <a:t>也为必需参数，表示只包含一行或一列的区域；</a:t>
            </a:r>
          </a:p>
          <a:p>
            <a:r>
              <a:rPr lang="zh-CN" altLang="zh-CN" dirty="0"/>
              <a:t>参数</a:t>
            </a:r>
            <a:r>
              <a:rPr lang="en-US" altLang="zh-CN" dirty="0"/>
              <a:t>3:result_vector</a:t>
            </a:r>
            <a:r>
              <a:rPr lang="zh-CN" altLang="zh-CN" dirty="0"/>
              <a:t>为可选参数，表示只包含一行或一列的区域。</a:t>
            </a:r>
          </a:p>
          <a:p>
            <a:r>
              <a:rPr lang="en-US" altLang="zh-CN" dirty="0"/>
              <a:t>LOOKUP</a:t>
            </a:r>
            <a:r>
              <a:rPr lang="zh-CN" altLang="zh-CN" dirty="0"/>
              <a:t>函数向量形式，经常用于两个相同个数的单元格区域中查询对应的数据。如在员工工资中，根据员工编号查询员工的相关信息。在会计核算中，常用于通过会计科目代码，来实现返回会计科目名称的目的。</a:t>
            </a:r>
          </a:p>
          <a:p>
            <a:pPr marL="0" indent="0">
              <a:buNone/>
            </a:pPr>
            <a:endParaRPr lang="zh-CN" altLang="en-US" dirty="0"/>
          </a:p>
        </p:txBody>
      </p:sp>
    </p:spTree>
    <p:extLst>
      <p:ext uri="{BB962C8B-B14F-4D97-AF65-F5344CB8AC3E}">
        <p14:creationId xmlns:p14="http://schemas.microsoft.com/office/powerpoint/2010/main" val="1898717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908720"/>
            <a:ext cx="8229600" cy="4525963"/>
          </a:xfrm>
        </p:spPr>
        <p:txBody>
          <a:bodyPr/>
          <a:lstStyle/>
          <a:p>
            <a:pPr marL="0" indent="0">
              <a:buNone/>
            </a:pPr>
            <a:r>
              <a:rPr lang="en-US" altLang="zh-CN" b="1" dirty="0"/>
              <a:t>2.</a:t>
            </a:r>
            <a:r>
              <a:rPr lang="zh-CN" altLang="zh-CN" b="1" dirty="0"/>
              <a:t>数组形式</a:t>
            </a:r>
            <a:endParaRPr lang="zh-CN" altLang="zh-CN" dirty="0"/>
          </a:p>
          <a:p>
            <a:pPr marL="0" indent="0">
              <a:buNone/>
            </a:pPr>
            <a:r>
              <a:rPr lang="zh-CN" altLang="zh-CN" sz="2800" dirty="0"/>
              <a:t>数组形式是在数组的第一行或第一列中查找指定的值，并返回数组最后一行或最后一列中同一位置的值。</a:t>
            </a:r>
          </a:p>
          <a:p>
            <a:pPr marL="0" indent="0">
              <a:buNone/>
            </a:pPr>
            <a:endParaRPr lang="zh-CN" altLang="en-US" dirty="0"/>
          </a:p>
        </p:txBody>
      </p:sp>
      <p:pic>
        <p:nvPicPr>
          <p:cNvPr id="4" name="图片 3"/>
          <p:cNvPicPr/>
          <p:nvPr/>
        </p:nvPicPr>
        <p:blipFill>
          <a:blip r:embed="rId2"/>
          <a:srcRect/>
          <a:stretch>
            <a:fillRect/>
          </a:stretch>
        </p:blipFill>
        <p:spPr bwMode="auto">
          <a:xfrm>
            <a:off x="2387231" y="2492896"/>
            <a:ext cx="4531772" cy="1528445"/>
          </a:xfrm>
          <a:prstGeom prst="rect">
            <a:avLst/>
          </a:prstGeom>
          <a:noFill/>
          <a:ln w="9525">
            <a:noFill/>
            <a:miter lim="800000"/>
            <a:headEnd/>
            <a:tailEnd/>
          </a:ln>
        </p:spPr>
      </p:pic>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4193222"/>
            <a:ext cx="7963981"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34275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836712"/>
            <a:ext cx="8229600" cy="4525963"/>
          </a:xfrm>
        </p:spPr>
        <p:txBody>
          <a:bodyPr>
            <a:normAutofit fontScale="25000" lnSpcReduction="20000"/>
          </a:bodyPr>
          <a:lstStyle/>
          <a:p>
            <a:r>
              <a:rPr lang="zh-CN" altLang="zh-CN" sz="5600" b="1" dirty="0"/>
              <a:t>三、使用</a:t>
            </a:r>
            <a:r>
              <a:rPr lang="en-US" altLang="zh-CN" sz="5600" b="1" dirty="0"/>
              <a:t>HLOOKUP</a:t>
            </a:r>
            <a:r>
              <a:rPr lang="zh-CN" altLang="zh-CN" sz="5600" b="1" dirty="0"/>
              <a:t>与</a:t>
            </a:r>
            <a:r>
              <a:rPr lang="en-US" altLang="zh-CN" sz="5600" b="1" dirty="0"/>
              <a:t>VLOOKUP</a:t>
            </a:r>
            <a:r>
              <a:rPr lang="zh-CN" altLang="zh-CN" sz="5600" b="1" dirty="0" smtClean="0"/>
              <a:t>函数</a:t>
            </a:r>
            <a:endParaRPr lang="en-US" altLang="zh-CN" sz="5600" b="1" dirty="0" smtClean="0"/>
          </a:p>
          <a:p>
            <a:endParaRPr lang="zh-CN" altLang="zh-CN" sz="5600" b="1" dirty="0"/>
          </a:p>
          <a:p>
            <a:r>
              <a:rPr lang="en-US" altLang="zh-CN" sz="5600" b="1" dirty="0"/>
              <a:t>1.HLOOKUP</a:t>
            </a:r>
            <a:r>
              <a:rPr lang="zh-CN" altLang="zh-CN" sz="5600" b="1" dirty="0"/>
              <a:t>函数</a:t>
            </a:r>
            <a:endParaRPr lang="zh-CN" altLang="zh-CN" sz="5600" dirty="0"/>
          </a:p>
          <a:p>
            <a:r>
              <a:rPr lang="en-US" altLang="zh-CN" sz="5600" dirty="0"/>
              <a:t>HLOOKUP</a:t>
            </a:r>
            <a:r>
              <a:rPr lang="zh-CN" altLang="zh-CN" sz="5600" dirty="0"/>
              <a:t>是</a:t>
            </a:r>
            <a:r>
              <a:rPr lang="en-US" altLang="zh-CN" sz="5600" dirty="0"/>
              <a:t>Excel</a:t>
            </a:r>
            <a:r>
              <a:rPr lang="zh-CN" altLang="zh-CN" sz="5600" dirty="0"/>
              <a:t>等电子表格中的横向查找函数，它与</a:t>
            </a:r>
            <a:r>
              <a:rPr lang="en-US" altLang="zh-CN" sz="5600" dirty="0"/>
              <a:t>LOOKUP</a:t>
            </a:r>
            <a:r>
              <a:rPr lang="zh-CN" altLang="zh-CN" sz="5600" dirty="0"/>
              <a:t>函数和</a:t>
            </a:r>
            <a:r>
              <a:rPr lang="en-US" altLang="zh-CN" sz="5600" dirty="0"/>
              <a:t>VLOOKUP</a:t>
            </a:r>
            <a:r>
              <a:rPr lang="zh-CN" altLang="zh-CN" sz="5600" dirty="0"/>
              <a:t>函数属于一类函数，</a:t>
            </a:r>
            <a:r>
              <a:rPr lang="en-US" altLang="zh-CN" sz="5600" dirty="0"/>
              <a:t>HLOOKUP</a:t>
            </a:r>
            <a:r>
              <a:rPr lang="zh-CN" altLang="zh-CN" sz="5600" dirty="0"/>
              <a:t>是按行查找的，而</a:t>
            </a:r>
            <a:r>
              <a:rPr lang="en-US" altLang="zh-CN" sz="5600" dirty="0"/>
              <a:t>VLOOKUP</a:t>
            </a:r>
            <a:r>
              <a:rPr lang="zh-CN" altLang="zh-CN" sz="5600" dirty="0"/>
              <a:t>是按列查找的，都最终返回该行或列所需查询行或列序所对应的值。</a:t>
            </a:r>
          </a:p>
          <a:p>
            <a:r>
              <a:rPr lang="zh-CN" altLang="zh-CN" sz="5600" dirty="0"/>
              <a:t>功能：用于在表格的首行查找指定的数值，并在表格或数组中指定行的同一列中返回一个值。</a:t>
            </a:r>
          </a:p>
          <a:p>
            <a:r>
              <a:rPr lang="zh-CN" altLang="zh-CN" sz="5600" dirty="0"/>
              <a:t>语法：</a:t>
            </a:r>
            <a:r>
              <a:rPr lang="en-US" altLang="zh-CN" sz="5600" dirty="0"/>
              <a:t>HLOOKUP</a:t>
            </a:r>
            <a:r>
              <a:rPr lang="zh-CN" altLang="zh-CN" sz="5600" dirty="0"/>
              <a:t>（</a:t>
            </a:r>
            <a:r>
              <a:rPr lang="en-US" altLang="zh-CN" sz="5600" dirty="0" err="1"/>
              <a:t>lookup_value,table_array,row_index_num,range_lookup</a:t>
            </a:r>
            <a:r>
              <a:rPr lang="zh-CN" altLang="zh-CN" sz="5600" dirty="0"/>
              <a:t>）</a:t>
            </a:r>
          </a:p>
          <a:p>
            <a:r>
              <a:rPr lang="zh-CN" altLang="zh-CN" sz="5600" dirty="0"/>
              <a:t>参数</a:t>
            </a:r>
            <a:r>
              <a:rPr lang="en-US" altLang="zh-CN" sz="5600" dirty="0"/>
              <a:t>1</a:t>
            </a:r>
            <a:r>
              <a:rPr lang="zh-CN" altLang="zh-CN" sz="5600" dirty="0"/>
              <a:t>：</a:t>
            </a:r>
            <a:r>
              <a:rPr lang="en-US" altLang="zh-CN" sz="5600" dirty="0" err="1"/>
              <a:t>lookup_value</a:t>
            </a:r>
            <a:r>
              <a:rPr lang="zh-CN" altLang="zh-CN" sz="5600" dirty="0"/>
              <a:t>，为必需参数，表示要查找的值，输入数据的类型是数值引用或文本字符串；参数</a:t>
            </a:r>
            <a:r>
              <a:rPr lang="en-US" altLang="zh-CN" sz="5600" dirty="0" err="1"/>
              <a:t>table_array</a:t>
            </a:r>
            <a:r>
              <a:rPr lang="zh-CN" altLang="zh-CN" sz="5600" dirty="0"/>
              <a:t>为必需参数，表示要查找的区域，输入数据的类型是数据表区域；</a:t>
            </a:r>
          </a:p>
          <a:p>
            <a:r>
              <a:rPr lang="zh-CN" altLang="zh-CN" sz="5600" dirty="0"/>
              <a:t>参数</a:t>
            </a:r>
            <a:r>
              <a:rPr lang="en-US" altLang="zh-CN" sz="5600" dirty="0"/>
              <a:t>2</a:t>
            </a:r>
            <a:r>
              <a:rPr lang="zh-CN" altLang="zh-CN" sz="5600" dirty="0"/>
              <a:t>：</a:t>
            </a:r>
            <a:r>
              <a:rPr lang="en-US" altLang="zh-CN" sz="5600" dirty="0" err="1"/>
              <a:t>row_index_num</a:t>
            </a:r>
            <a:r>
              <a:rPr lang="zh-CN" altLang="zh-CN" sz="5600" dirty="0"/>
              <a:t>，为必需参数，表示返回数据在区域的第几行数，输入数据的类型必须是正整数；</a:t>
            </a:r>
          </a:p>
          <a:p>
            <a:r>
              <a:rPr lang="zh-CN" altLang="zh-CN" sz="5600" dirty="0"/>
              <a:t>参数</a:t>
            </a:r>
            <a:r>
              <a:rPr lang="en-US" altLang="zh-CN" sz="5600" dirty="0"/>
              <a:t>3</a:t>
            </a:r>
            <a:r>
              <a:rPr lang="zh-CN" altLang="zh-CN" sz="5600" dirty="0"/>
              <a:t>：</a:t>
            </a:r>
            <a:r>
              <a:rPr lang="en-US" altLang="zh-CN" sz="5600" dirty="0" err="1"/>
              <a:t>col_index_num</a:t>
            </a:r>
            <a:r>
              <a:rPr lang="zh-CN" altLang="zh-CN" sz="5600" dirty="0"/>
              <a:t>，为必需参数，表示返回数据在区域的第几列数，输入数据的类型必须是正整数；</a:t>
            </a:r>
          </a:p>
          <a:p>
            <a:r>
              <a:rPr lang="zh-CN" altLang="zh-CN" sz="5600" dirty="0"/>
              <a:t>参数</a:t>
            </a:r>
            <a:r>
              <a:rPr lang="en-US" altLang="zh-CN" sz="5600" dirty="0"/>
              <a:t>4</a:t>
            </a:r>
            <a:r>
              <a:rPr lang="zh-CN" altLang="zh-CN" sz="5600" dirty="0"/>
              <a:t>：</a:t>
            </a:r>
            <a:r>
              <a:rPr lang="en-US" altLang="zh-CN" sz="5600" dirty="0" err="1"/>
              <a:t>range_lookup</a:t>
            </a:r>
            <a:r>
              <a:rPr lang="zh-CN" altLang="zh-CN" sz="5600" dirty="0"/>
              <a:t>，为可选参数，表示的是模糊匹配或精确匹配，输入数据的类型只能是</a:t>
            </a:r>
            <a:r>
              <a:rPr lang="en-US" altLang="zh-CN" sz="5600" dirty="0"/>
              <a:t>TRUE</a:t>
            </a:r>
            <a:r>
              <a:rPr lang="zh-CN" altLang="zh-CN" sz="5600" dirty="0"/>
              <a:t>（或不填）或者是</a:t>
            </a:r>
            <a:r>
              <a:rPr lang="en-US" altLang="zh-CN" sz="5600" dirty="0"/>
              <a:t>FALSE</a:t>
            </a:r>
            <a:r>
              <a:rPr lang="zh-CN" altLang="zh-CN" sz="5600" dirty="0"/>
              <a:t>。</a:t>
            </a:r>
          </a:p>
          <a:p>
            <a:r>
              <a:rPr lang="zh-CN" altLang="zh-CN" sz="5600" dirty="0"/>
              <a:t>以表</a:t>
            </a:r>
            <a:r>
              <a:rPr lang="en-US" altLang="zh-CN" sz="5600" dirty="0"/>
              <a:t>2.3.2</a:t>
            </a:r>
            <a:r>
              <a:rPr lang="zh-CN" altLang="zh-CN" sz="5600" dirty="0"/>
              <a:t>为例，输入公式“</a:t>
            </a:r>
            <a:r>
              <a:rPr lang="en-US" altLang="zh-CN" sz="5600" dirty="0"/>
              <a:t>=HLOOKUP(B5,B3:E17,MATCH(B5,B3:B17,0))</a:t>
            </a:r>
            <a:r>
              <a:rPr lang="zh-CN" altLang="zh-CN" sz="5600" dirty="0"/>
              <a:t>”，返回结果值为“经理”，其中，⑴参数</a:t>
            </a:r>
            <a:r>
              <a:rPr lang="en-US" altLang="zh-CN" sz="5600" dirty="0"/>
              <a:t>B5</a:t>
            </a:r>
            <a:r>
              <a:rPr lang="zh-CN" altLang="zh-CN" sz="5600" dirty="0"/>
              <a:t>为引用员工“宋辉”；⑵参数</a:t>
            </a:r>
            <a:r>
              <a:rPr lang="en-US" altLang="zh-CN" sz="5600" dirty="0"/>
              <a:t>B3</a:t>
            </a:r>
            <a:r>
              <a:rPr lang="zh-CN" altLang="zh-CN" sz="5600" dirty="0"/>
              <a:t>：</a:t>
            </a:r>
            <a:r>
              <a:rPr lang="en-US" altLang="zh-CN" sz="5600" dirty="0"/>
              <a:t>E17</a:t>
            </a:r>
            <a:r>
              <a:rPr lang="zh-CN" altLang="zh-CN" sz="5600" dirty="0"/>
              <a:t>是引用区域；⑶参数</a:t>
            </a:r>
            <a:r>
              <a:rPr lang="en-US" altLang="zh-CN" sz="5600" dirty="0"/>
              <a:t>MATCH(B5</a:t>
            </a:r>
            <a:r>
              <a:rPr lang="zh-CN" altLang="zh-CN" sz="5600" dirty="0"/>
              <a:t>，</a:t>
            </a:r>
            <a:r>
              <a:rPr lang="en-US" altLang="zh-CN" sz="5600" dirty="0"/>
              <a:t>B3:B17</a:t>
            </a:r>
            <a:r>
              <a:rPr lang="zh-CN" altLang="zh-CN" sz="5600" dirty="0"/>
              <a:t>，</a:t>
            </a:r>
            <a:r>
              <a:rPr lang="en-US" altLang="zh-CN" sz="5600" dirty="0"/>
              <a:t>0)</a:t>
            </a:r>
            <a:r>
              <a:rPr lang="zh-CN" altLang="zh-CN" sz="5600" dirty="0"/>
              <a:t>是嵌套函数，返回宋辉所在列的位置（</a:t>
            </a:r>
            <a:r>
              <a:rPr lang="en-US" altLang="zh-CN" sz="5600" dirty="0"/>
              <a:t>3</a:t>
            </a:r>
            <a:r>
              <a:rPr lang="zh-CN" altLang="zh-CN" sz="5600" dirty="0"/>
              <a:t>）；第</a:t>
            </a:r>
            <a:r>
              <a:rPr lang="en-US" altLang="zh-CN" sz="5600" dirty="0"/>
              <a:t>4</a:t>
            </a:r>
            <a:r>
              <a:rPr lang="zh-CN" altLang="zh-CN" sz="5600" dirty="0"/>
              <a:t>个参数省略，表明为精确匹配。</a:t>
            </a:r>
          </a:p>
          <a:p>
            <a:r>
              <a:rPr lang="zh-CN" altLang="zh-CN" sz="5600" dirty="0"/>
              <a:t>返回结果流程分析，首先确定要查找的值（宋辉），其次确定要查找区域，然后根据第一个参数所在行的相对位置，确定返回的值（经理）。</a:t>
            </a:r>
          </a:p>
          <a:p>
            <a:r>
              <a:rPr lang="zh-CN" altLang="zh-CN" sz="5600" dirty="0"/>
              <a:t>图</a:t>
            </a:r>
            <a:r>
              <a:rPr lang="en-US" altLang="zh-CN" sz="5600" dirty="0"/>
              <a:t>2.4.3</a:t>
            </a:r>
            <a:endParaRPr lang="zh-CN" altLang="zh-CN" sz="5600" dirty="0"/>
          </a:p>
          <a:p>
            <a:r>
              <a:rPr lang="zh-CN" altLang="zh-CN" sz="5600" dirty="0"/>
              <a:t>在</a:t>
            </a:r>
            <a:r>
              <a:rPr lang="en-US" altLang="zh-CN" sz="5600" dirty="0"/>
              <a:t>P22</a:t>
            </a:r>
            <a:r>
              <a:rPr lang="zh-CN" altLang="zh-CN" sz="5600" dirty="0"/>
              <a:t>单元格插入“</a:t>
            </a:r>
            <a:r>
              <a:rPr lang="en-US" altLang="zh-CN" sz="5600" dirty="0"/>
              <a:t>HLOOKUP</a:t>
            </a:r>
            <a:r>
              <a:rPr lang="zh-CN" altLang="zh-CN" sz="5600" dirty="0"/>
              <a:t>函数”，在弹出的“函数参数”中设置想要查找的值。在</a:t>
            </a:r>
            <a:r>
              <a:rPr lang="en-US" altLang="zh-CN" sz="5600" dirty="0" err="1"/>
              <a:t>lookup_value</a:t>
            </a:r>
            <a:r>
              <a:rPr lang="zh-CN" altLang="zh-CN" sz="5600" dirty="0"/>
              <a:t>（想要查找数据位置）中选择区域为“</a:t>
            </a:r>
            <a:r>
              <a:rPr lang="en-US" altLang="zh-CN" sz="5600" dirty="0"/>
              <a:t>B5</a:t>
            </a:r>
            <a:r>
              <a:rPr lang="zh-CN" altLang="zh-CN" sz="5600" dirty="0"/>
              <a:t>”，在</a:t>
            </a:r>
            <a:r>
              <a:rPr lang="en-US" altLang="zh-CN" sz="5600" dirty="0" err="1"/>
              <a:t>lookup_vector</a:t>
            </a:r>
            <a:r>
              <a:rPr lang="zh-CN" altLang="zh-CN" sz="5600" dirty="0"/>
              <a:t>（要查找数据所在的区域）中选择“</a:t>
            </a:r>
            <a:r>
              <a:rPr lang="en-US" altLang="zh-CN" sz="5600" dirty="0"/>
              <a:t>B3</a:t>
            </a:r>
            <a:r>
              <a:rPr lang="zh-CN" altLang="zh-CN" sz="5600" dirty="0"/>
              <a:t>：</a:t>
            </a:r>
            <a:r>
              <a:rPr lang="en-US" altLang="zh-CN" sz="5600" dirty="0"/>
              <a:t>E17</a:t>
            </a:r>
            <a:r>
              <a:rPr lang="zh-CN" altLang="zh-CN" sz="5600" dirty="0"/>
              <a:t>”区域，在</a:t>
            </a:r>
            <a:r>
              <a:rPr lang="en-US" altLang="zh-CN" sz="5600" dirty="0" err="1"/>
              <a:t>row_index_num</a:t>
            </a:r>
            <a:r>
              <a:rPr lang="zh-CN" altLang="zh-CN" sz="5600" dirty="0"/>
              <a:t>（返回的值所在行序号）中输入</a:t>
            </a:r>
            <a:r>
              <a:rPr lang="en-US" altLang="zh-CN" sz="5600" dirty="0"/>
              <a:t>MATCH</a:t>
            </a:r>
            <a:r>
              <a:rPr lang="zh-CN" altLang="zh-CN" sz="5600" dirty="0"/>
              <a:t>嵌套函数，意在返回宋辉所在行号，在</a:t>
            </a:r>
            <a:r>
              <a:rPr lang="en-US" altLang="zh-CN" sz="5600" dirty="0" err="1"/>
              <a:t>range_lookup</a:t>
            </a:r>
            <a:r>
              <a:rPr lang="zh-CN" altLang="zh-CN" sz="5600" dirty="0"/>
              <a:t>中输入“</a:t>
            </a:r>
            <a:r>
              <a:rPr lang="en-US" altLang="zh-CN" sz="5600" dirty="0"/>
              <a:t>FALSE</a:t>
            </a:r>
            <a:r>
              <a:rPr lang="zh-CN" altLang="zh-CN" sz="5600" dirty="0"/>
              <a:t>”（精确匹配）或忽略，点击确定，返回查找对应的数据为“经理”。</a:t>
            </a:r>
            <a:r>
              <a:rPr lang="zh-CN" altLang="zh-CN" sz="5600" dirty="0"/>
              <a:t> </a:t>
            </a:r>
            <a:r>
              <a:rPr lang="en-US" altLang="zh-CN" sz="5600" dirty="0"/>
              <a:t> </a:t>
            </a:r>
            <a:endParaRPr lang="zh-CN" altLang="zh-CN" sz="5600" dirty="0"/>
          </a:p>
          <a:p>
            <a:pPr marL="0" indent="0">
              <a:buNone/>
            </a:pPr>
            <a:endParaRPr lang="zh-CN" altLang="en-US" dirty="0"/>
          </a:p>
        </p:txBody>
      </p:sp>
    </p:spTree>
    <p:extLst>
      <p:ext uri="{BB962C8B-B14F-4D97-AF65-F5344CB8AC3E}">
        <p14:creationId xmlns:p14="http://schemas.microsoft.com/office/powerpoint/2010/main" val="34638267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92696"/>
            <a:ext cx="8229600" cy="4525963"/>
          </a:xfrm>
        </p:spPr>
        <p:txBody>
          <a:bodyPr>
            <a:normAutofit fontScale="25000" lnSpcReduction="20000"/>
          </a:bodyPr>
          <a:lstStyle/>
          <a:p>
            <a:r>
              <a:rPr lang="en-US" altLang="zh-CN" sz="7200" b="1" dirty="0"/>
              <a:t>2.VLOOKUP</a:t>
            </a:r>
            <a:r>
              <a:rPr lang="zh-CN" altLang="zh-CN" sz="7200" b="1" dirty="0" smtClean="0"/>
              <a:t>函数</a:t>
            </a:r>
            <a:endParaRPr lang="en-US" altLang="zh-CN" sz="7200" b="1" dirty="0" smtClean="0"/>
          </a:p>
          <a:p>
            <a:endParaRPr lang="zh-CN" altLang="zh-CN" sz="7200" dirty="0"/>
          </a:p>
          <a:p>
            <a:r>
              <a:rPr lang="zh-CN" altLang="zh-CN" sz="7200" dirty="0"/>
              <a:t>功能：用于搜索某个单元格区域的第一列，然后返回该区域相同行上任意单元格的值</a:t>
            </a:r>
          </a:p>
          <a:p>
            <a:r>
              <a:rPr lang="zh-CN" altLang="zh-CN" sz="7200" dirty="0"/>
              <a:t>语法：</a:t>
            </a:r>
            <a:r>
              <a:rPr lang="en-US" altLang="zh-CN" sz="7200" dirty="0"/>
              <a:t>VLOOKUP</a:t>
            </a:r>
            <a:r>
              <a:rPr lang="zh-CN" altLang="zh-CN" sz="7200" dirty="0"/>
              <a:t>（</a:t>
            </a:r>
            <a:r>
              <a:rPr lang="en-US" altLang="zh-CN" sz="7200" dirty="0" err="1"/>
              <a:t>lookup_value,table_array,col_index_num</a:t>
            </a:r>
            <a:r>
              <a:rPr lang="en-US" altLang="zh-CN" sz="7200" dirty="0"/>
              <a:t>,[</a:t>
            </a:r>
            <a:r>
              <a:rPr lang="en-US" altLang="zh-CN" sz="7200" dirty="0" err="1"/>
              <a:t>range_lookup</a:t>
            </a:r>
            <a:r>
              <a:rPr lang="en-US" altLang="zh-CN" sz="7200" dirty="0"/>
              <a:t>]</a:t>
            </a:r>
            <a:r>
              <a:rPr lang="zh-CN" altLang="zh-CN" sz="7200" dirty="0"/>
              <a:t>）</a:t>
            </a:r>
          </a:p>
          <a:p>
            <a:r>
              <a:rPr lang="zh-CN" altLang="zh-CN" sz="7200" dirty="0"/>
              <a:t>参数</a:t>
            </a:r>
            <a:r>
              <a:rPr lang="en-US" altLang="zh-CN" sz="7200" dirty="0"/>
              <a:t>1</a:t>
            </a:r>
            <a:r>
              <a:rPr lang="zh-CN" altLang="zh-CN" sz="7200" dirty="0"/>
              <a:t>：</a:t>
            </a:r>
            <a:r>
              <a:rPr lang="en-US" altLang="zh-CN" sz="7200" dirty="0" err="1"/>
              <a:t>lookup_value</a:t>
            </a:r>
            <a:r>
              <a:rPr lang="zh-CN" altLang="zh-CN" sz="7200" dirty="0"/>
              <a:t>，为必选参数，表示要在表的第一行或第一列中进行查找的数值。</a:t>
            </a:r>
          </a:p>
          <a:p>
            <a:r>
              <a:rPr lang="zh-CN" altLang="zh-CN" sz="7200" dirty="0"/>
              <a:t>参数</a:t>
            </a:r>
            <a:r>
              <a:rPr lang="en-US" altLang="zh-CN" sz="7200" dirty="0"/>
              <a:t>2</a:t>
            </a:r>
            <a:r>
              <a:rPr lang="zh-CN" altLang="zh-CN" sz="7200" dirty="0"/>
              <a:t>：</a:t>
            </a:r>
            <a:r>
              <a:rPr lang="en-US" altLang="zh-CN" sz="7200" dirty="0" err="1"/>
              <a:t>table_array</a:t>
            </a:r>
            <a:r>
              <a:rPr lang="en-US" altLang="zh-CN" sz="7200" dirty="0"/>
              <a:t>,</a:t>
            </a:r>
            <a:r>
              <a:rPr lang="zh-CN" altLang="zh-CN" sz="7200" dirty="0"/>
              <a:t>为必选参数，表示需在其中查找数据的单元格区域。</a:t>
            </a:r>
          </a:p>
          <a:p>
            <a:r>
              <a:rPr lang="zh-CN" altLang="zh-CN" sz="7200" dirty="0"/>
              <a:t>参数</a:t>
            </a:r>
            <a:r>
              <a:rPr lang="en-US" altLang="zh-CN" sz="7200" dirty="0"/>
              <a:t>3</a:t>
            </a:r>
            <a:r>
              <a:rPr lang="zh-CN" altLang="zh-CN" sz="7200" dirty="0"/>
              <a:t>：</a:t>
            </a:r>
            <a:r>
              <a:rPr lang="en-US" altLang="zh-CN" sz="7200" dirty="0" err="1"/>
              <a:t>col_index_num</a:t>
            </a:r>
            <a:r>
              <a:rPr lang="zh-CN" altLang="zh-CN" sz="7200" dirty="0"/>
              <a:t>为必选参数，表示待返回匹配值的列序号</a:t>
            </a:r>
          </a:p>
          <a:p>
            <a:r>
              <a:rPr lang="zh-CN" altLang="zh-CN" sz="7200" dirty="0"/>
              <a:t>参数</a:t>
            </a:r>
            <a:r>
              <a:rPr lang="en-US" altLang="zh-CN" sz="7200" dirty="0"/>
              <a:t>4</a:t>
            </a:r>
            <a:r>
              <a:rPr lang="zh-CN" altLang="zh-CN" sz="7200" dirty="0"/>
              <a:t>：</a:t>
            </a:r>
            <a:r>
              <a:rPr lang="en-US" altLang="zh-CN" sz="7200" dirty="0" err="1"/>
              <a:t>range_lookup</a:t>
            </a:r>
            <a:r>
              <a:rPr lang="zh-CN" altLang="zh-CN" sz="7200" dirty="0"/>
              <a:t>，为可选参数，表示函数查找时是精确匹配还是近似匹配。如果为</a:t>
            </a:r>
            <a:r>
              <a:rPr lang="en-US" altLang="zh-CN" sz="7200" dirty="0"/>
              <a:t>FALSE,</a:t>
            </a:r>
            <a:r>
              <a:rPr lang="zh-CN" altLang="zh-CN" sz="7200" dirty="0"/>
              <a:t>则查找精确匹配值，若为</a:t>
            </a:r>
            <a:r>
              <a:rPr lang="en-US" altLang="zh-CN" sz="7200" dirty="0"/>
              <a:t>TRUE</a:t>
            </a:r>
            <a:r>
              <a:rPr lang="zh-CN" altLang="zh-CN" sz="7200" dirty="0"/>
              <a:t>或省略，则返回近似匹配。</a:t>
            </a:r>
          </a:p>
          <a:p>
            <a:r>
              <a:rPr lang="zh-CN" altLang="zh-CN" sz="7200" dirty="0"/>
              <a:t>例如，如选择精确匹配，若查找“宋辉”的基本工资，公式录入“</a:t>
            </a:r>
            <a:r>
              <a:rPr lang="en-US" altLang="zh-CN" sz="7200" dirty="0"/>
              <a:t>=VLOOKUP("</a:t>
            </a:r>
            <a:r>
              <a:rPr lang="zh-CN" altLang="zh-CN" sz="7200" dirty="0"/>
              <a:t>宋辉</a:t>
            </a:r>
            <a:r>
              <a:rPr lang="en-US" altLang="zh-CN" sz="7200" dirty="0"/>
              <a:t>",B3:G17,5</a:t>
            </a:r>
            <a:r>
              <a:rPr lang="zh-CN" altLang="zh-CN" sz="7200" dirty="0"/>
              <a:t>，</a:t>
            </a:r>
            <a:r>
              <a:rPr lang="en-US" altLang="zh-CN" sz="7200" dirty="0"/>
              <a:t>FALSE)</a:t>
            </a:r>
            <a:r>
              <a:rPr lang="zh-CN" altLang="zh-CN" sz="7200" dirty="0"/>
              <a:t>”返回结果为“</a:t>
            </a:r>
            <a:r>
              <a:rPr lang="en-US" altLang="zh-CN" sz="7200" dirty="0"/>
              <a:t>6000</a:t>
            </a:r>
            <a:r>
              <a:rPr lang="zh-CN" altLang="zh-CN" sz="7200" dirty="0"/>
              <a:t>”，如果公式录入“</a:t>
            </a:r>
            <a:r>
              <a:rPr lang="en-US" altLang="zh-CN" sz="7200" dirty="0"/>
              <a:t>=VLOOKUP("</a:t>
            </a:r>
            <a:r>
              <a:rPr lang="zh-CN" altLang="zh-CN" sz="7200" dirty="0"/>
              <a:t>宋江</a:t>
            </a:r>
            <a:r>
              <a:rPr lang="en-US" altLang="zh-CN" sz="7200" dirty="0"/>
              <a:t>",B3:G17,5,FALSE)</a:t>
            </a:r>
            <a:r>
              <a:rPr lang="zh-CN" altLang="zh-CN" sz="7200" dirty="0"/>
              <a:t>”，返回错误值“</a:t>
            </a:r>
            <a:r>
              <a:rPr lang="en-US" altLang="zh-CN" sz="7200" dirty="0"/>
              <a:t>#N/A</a:t>
            </a:r>
            <a:r>
              <a:rPr lang="zh-CN" altLang="zh-CN" sz="7200" dirty="0"/>
              <a:t>”；员工其他信息可以通过改变列号来实现。</a:t>
            </a:r>
          </a:p>
          <a:p>
            <a:r>
              <a:rPr lang="zh-CN" altLang="zh-CN" sz="7200" dirty="0"/>
              <a:t>如果选择大致匹配，公式录入“</a:t>
            </a:r>
            <a:r>
              <a:rPr lang="en-US" altLang="zh-CN" sz="7200" dirty="0"/>
              <a:t>=VLOOKUP("</a:t>
            </a:r>
            <a:r>
              <a:rPr lang="zh-CN" altLang="zh-CN" sz="7200" dirty="0"/>
              <a:t>宋江</a:t>
            </a:r>
            <a:r>
              <a:rPr lang="en-US" altLang="zh-CN" sz="7200" dirty="0"/>
              <a:t>",B3:G17,5)</a:t>
            </a:r>
            <a:r>
              <a:rPr lang="zh-CN" altLang="zh-CN" sz="7200" dirty="0"/>
              <a:t>”则返回接近的值“</a:t>
            </a:r>
            <a:r>
              <a:rPr lang="en-US" altLang="zh-CN" sz="7200" dirty="0"/>
              <a:t>6000</a:t>
            </a:r>
            <a:r>
              <a:rPr lang="zh-CN" altLang="zh-CN" sz="7200" dirty="0"/>
              <a:t>”。故，在一一对应的数据结构下，一般采用精确匹配为宜。否则，会出现错误的结果。</a:t>
            </a:r>
          </a:p>
          <a:p>
            <a:r>
              <a:rPr lang="zh-CN" altLang="zh-CN" sz="7200" dirty="0"/>
              <a:t>在财务实践中，</a:t>
            </a:r>
            <a:r>
              <a:rPr lang="en-US" altLang="zh-CN" sz="7200" dirty="0"/>
              <a:t>VLOOKUP</a:t>
            </a:r>
            <a:r>
              <a:rPr lang="zh-CN" altLang="zh-CN" sz="7200" dirty="0"/>
              <a:t>函数的精确匹配方式，常用于会计科目代码与会计科目转化；而大致匹配的，常应用于个税税率和速算扣除数的数据返回。</a:t>
            </a:r>
          </a:p>
          <a:p>
            <a:pPr marL="0" indent="0">
              <a:buNone/>
            </a:pPr>
            <a:endParaRPr lang="zh-CN" altLang="en-US" dirty="0"/>
          </a:p>
        </p:txBody>
      </p:sp>
    </p:spTree>
    <p:extLst>
      <p:ext uri="{BB962C8B-B14F-4D97-AF65-F5344CB8AC3E}">
        <p14:creationId xmlns:p14="http://schemas.microsoft.com/office/powerpoint/2010/main" val="373602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5576" y="476672"/>
            <a:ext cx="8229600" cy="4525963"/>
          </a:xfrm>
        </p:spPr>
        <p:txBody>
          <a:bodyPr/>
          <a:lstStyle/>
          <a:p>
            <a:pPr marL="0" indent="0">
              <a:buNone/>
            </a:pPr>
            <a:r>
              <a:rPr lang="zh-CN" altLang="zh-CN" sz="2000" b="1" dirty="0"/>
              <a:t>四、使用</a:t>
            </a:r>
            <a:r>
              <a:rPr lang="en-US" altLang="zh-CN" sz="2000" b="1" dirty="0"/>
              <a:t>INDEX</a:t>
            </a:r>
            <a:r>
              <a:rPr lang="zh-CN" altLang="zh-CN" sz="2000" b="1" dirty="0"/>
              <a:t>与</a:t>
            </a:r>
            <a:r>
              <a:rPr lang="en-US" altLang="zh-CN" sz="2000" b="1" dirty="0"/>
              <a:t>MATCH</a:t>
            </a:r>
            <a:r>
              <a:rPr lang="zh-CN" altLang="zh-CN" sz="2000" b="1" dirty="0"/>
              <a:t>函数嵌套，实现返回值</a:t>
            </a:r>
          </a:p>
          <a:p>
            <a:pPr marL="0" indent="0">
              <a:buNone/>
            </a:pPr>
            <a:r>
              <a:rPr lang="zh-CN" altLang="zh-CN" sz="2000" dirty="0"/>
              <a:t>当函数</a:t>
            </a:r>
            <a:r>
              <a:rPr lang="en-US" altLang="zh-CN" sz="2000" dirty="0"/>
              <a:t>INDEX</a:t>
            </a:r>
            <a:r>
              <a:rPr lang="zh-CN" altLang="zh-CN" sz="2000" dirty="0"/>
              <a:t>的第一个参数为数组常量时，使用数组形式</a:t>
            </a:r>
          </a:p>
          <a:p>
            <a:pPr marL="0" indent="0">
              <a:buNone/>
            </a:pPr>
            <a:endParaRPr lang="zh-CN" altLang="en-US" dirty="0"/>
          </a:p>
        </p:txBody>
      </p:sp>
      <p:pic>
        <p:nvPicPr>
          <p:cNvPr id="4" name="图片 3"/>
          <p:cNvPicPr/>
          <p:nvPr/>
        </p:nvPicPr>
        <p:blipFill>
          <a:blip r:embed="rId2"/>
          <a:srcRect/>
          <a:stretch>
            <a:fillRect/>
          </a:stretch>
        </p:blipFill>
        <p:spPr bwMode="auto">
          <a:xfrm>
            <a:off x="971600" y="1340768"/>
            <a:ext cx="6263640" cy="1873885"/>
          </a:xfrm>
          <a:prstGeom prst="rect">
            <a:avLst/>
          </a:prstGeom>
          <a:noFill/>
          <a:ln w="9525">
            <a:noFill/>
            <a:miter lim="800000"/>
            <a:headEnd/>
            <a:tailEnd/>
          </a:ln>
        </p:spPr>
      </p:pic>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3432175"/>
            <a:ext cx="7731052" cy="2445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89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08720"/>
            <a:ext cx="8229600" cy="4525963"/>
          </a:xfrm>
        </p:spPr>
        <p:txBody>
          <a:bodyPr/>
          <a:lstStyle/>
          <a:p>
            <a:pPr marL="0" indent="0">
              <a:buNone/>
            </a:pPr>
            <a:r>
              <a:rPr lang="zh-CN" altLang="zh-CN" b="1" dirty="0"/>
              <a:t>二、常用投资函数及应用</a:t>
            </a:r>
          </a:p>
          <a:p>
            <a:pPr marL="0" indent="0">
              <a:buNone/>
            </a:pP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215680538"/>
              </p:ext>
            </p:extLst>
          </p:nvPr>
        </p:nvGraphicFramePr>
        <p:xfrm>
          <a:off x="1259632" y="1772816"/>
          <a:ext cx="6696744" cy="4536505"/>
        </p:xfrm>
        <a:graphic>
          <a:graphicData uri="http://schemas.openxmlformats.org/drawingml/2006/table">
            <a:tbl>
              <a:tblPr firstRow="1" firstCol="1" bandRow="1">
                <a:tableStyleId>{5C22544A-7EE6-4342-B048-85BDC9FD1C3A}</a:tableStyleId>
              </a:tblPr>
              <a:tblGrid>
                <a:gridCol w="1079261"/>
                <a:gridCol w="5617483"/>
              </a:tblGrid>
              <a:tr h="324036">
                <a:tc>
                  <a:txBody>
                    <a:bodyPr/>
                    <a:lstStyle/>
                    <a:p>
                      <a:pPr algn="just">
                        <a:spcAft>
                          <a:spcPts val="0"/>
                        </a:spcAft>
                      </a:pPr>
                      <a:r>
                        <a:rPr lang="zh-CN" sz="1050" kern="100" dirty="0">
                          <a:effectLst/>
                        </a:rPr>
                        <a:t>函数名称</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函数功能</a:t>
                      </a:r>
                      <a:endParaRPr lang="zh-CN" sz="105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FV</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计算投资的未来价值</a:t>
                      </a:r>
                      <a:endParaRPr lang="zh-CN" sz="1600" kern="100">
                        <a:effectLst/>
                        <a:latin typeface="Calibri"/>
                        <a:ea typeface="宋体"/>
                        <a:cs typeface="Times New Roman"/>
                      </a:endParaRPr>
                    </a:p>
                  </a:txBody>
                  <a:tcPr marL="68580" marR="68580" marT="0" marB="0"/>
                </a:tc>
              </a:tr>
              <a:tr h="648073">
                <a:tc>
                  <a:txBody>
                    <a:bodyPr/>
                    <a:lstStyle/>
                    <a:p>
                      <a:pPr algn="just">
                        <a:spcAft>
                          <a:spcPts val="0"/>
                        </a:spcAft>
                      </a:pPr>
                      <a:r>
                        <a:rPr lang="en-US" sz="1600" kern="100">
                          <a:effectLst/>
                        </a:rPr>
                        <a:t>FVSCHEDULE</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计算本金经过一系列复利率计算后的未来价值</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PV</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计算投资的现值</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NPV</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计算投资在已知定期现金流和贴现率的情况下的净现值</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zh-CN" sz="1600" kern="100">
                          <a:effectLst/>
                        </a:rPr>
                        <a:t>函数名称</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函数功能</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XNPV</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计算不定期现金流的净现值</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IPMT</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计算投资在一定时期内应该支付的利息</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PMT</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计算年金各期应该支付的金额</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PPMT</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计算投资在一定时期内应支付的本金金额</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EFFECT</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计算实际年利率</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NPER</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计算投资的周期数值</a:t>
                      </a:r>
                      <a:endParaRPr lang="zh-CN" sz="1600" kern="100">
                        <a:effectLst/>
                        <a:latin typeface="Calibri"/>
                        <a:ea typeface="宋体"/>
                        <a:cs typeface="Times New Roman"/>
                      </a:endParaRPr>
                    </a:p>
                  </a:txBody>
                  <a:tcPr marL="68580" marR="68580" marT="0" marB="0"/>
                </a:tc>
              </a:tr>
              <a:tr h="324036">
                <a:tc>
                  <a:txBody>
                    <a:bodyPr/>
                    <a:lstStyle/>
                    <a:p>
                      <a:pPr algn="just">
                        <a:spcAft>
                          <a:spcPts val="0"/>
                        </a:spcAft>
                      </a:pPr>
                      <a:r>
                        <a:rPr lang="en-US" sz="1600" kern="100">
                          <a:effectLst/>
                        </a:rPr>
                        <a:t>NOMINAL</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计算名义年利率</a:t>
                      </a:r>
                      <a:endParaRPr lang="zh-CN" sz="16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1417752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836712"/>
            <a:ext cx="8229600" cy="4525963"/>
          </a:xfrm>
        </p:spPr>
        <p:txBody>
          <a:bodyPr>
            <a:normAutofit/>
          </a:bodyPr>
          <a:lstStyle/>
          <a:p>
            <a:pPr marL="0" indent="0">
              <a:buNone/>
            </a:pPr>
            <a:r>
              <a:rPr lang="en-US" altLang="zh-CN" b="1" dirty="0"/>
              <a:t>2.</a:t>
            </a:r>
            <a:r>
              <a:rPr lang="zh-CN" altLang="zh-CN" b="1" dirty="0"/>
              <a:t>引用形式</a:t>
            </a:r>
            <a:endParaRPr lang="zh-CN" altLang="zh-CN" dirty="0"/>
          </a:p>
          <a:p>
            <a:r>
              <a:rPr lang="zh-CN" altLang="zh-CN" sz="1700" dirty="0"/>
              <a:t>功能：返回指定行与列交叉处的单元格引用。如果引用由不连续的选定区域组成，用户可以选择某一选定区域。</a:t>
            </a:r>
          </a:p>
          <a:p>
            <a:r>
              <a:rPr lang="zh-CN" altLang="zh-CN" sz="1700" dirty="0"/>
              <a:t>语法：</a:t>
            </a:r>
            <a:r>
              <a:rPr lang="en-US" altLang="zh-CN" sz="1700" dirty="0"/>
              <a:t>INDEX(reference</a:t>
            </a:r>
            <a:r>
              <a:rPr lang="zh-CN" altLang="zh-CN" sz="1700" dirty="0"/>
              <a:t>，</a:t>
            </a:r>
            <a:r>
              <a:rPr lang="en-US" altLang="zh-CN" sz="1700" dirty="0" err="1"/>
              <a:t>row_num</a:t>
            </a:r>
            <a:r>
              <a:rPr lang="zh-CN" altLang="zh-CN" sz="1700" dirty="0"/>
              <a:t>，</a:t>
            </a:r>
            <a:r>
              <a:rPr lang="en-US" altLang="zh-CN" sz="1700" dirty="0"/>
              <a:t>[</a:t>
            </a:r>
            <a:r>
              <a:rPr lang="en-US" altLang="zh-CN" sz="1700" dirty="0" err="1"/>
              <a:t>column_num</a:t>
            </a:r>
            <a:r>
              <a:rPr lang="en-US" altLang="zh-CN" sz="1700" dirty="0"/>
              <a:t>]</a:t>
            </a:r>
            <a:r>
              <a:rPr lang="zh-CN" altLang="zh-CN" sz="1700" dirty="0"/>
              <a:t>，</a:t>
            </a:r>
            <a:r>
              <a:rPr lang="en-US" altLang="zh-CN" sz="1700" dirty="0"/>
              <a:t>[</a:t>
            </a:r>
            <a:r>
              <a:rPr lang="en-US" altLang="zh-CN" sz="1700" dirty="0" err="1"/>
              <a:t>area_num</a:t>
            </a:r>
            <a:r>
              <a:rPr lang="en-US" altLang="zh-CN" sz="1700" dirty="0"/>
              <a:t>])</a:t>
            </a:r>
            <a:endParaRPr lang="zh-CN" altLang="zh-CN" sz="1700" dirty="0"/>
          </a:p>
          <a:p>
            <a:r>
              <a:rPr lang="zh-CN" altLang="zh-CN" sz="1700" dirty="0"/>
              <a:t>参数</a:t>
            </a:r>
            <a:r>
              <a:rPr lang="en-US" altLang="zh-CN" sz="1700" dirty="0"/>
              <a:t>1</a:t>
            </a:r>
            <a:r>
              <a:rPr lang="zh-CN" altLang="zh-CN" sz="1700" dirty="0"/>
              <a:t>：</a:t>
            </a:r>
            <a:r>
              <a:rPr lang="en-US" altLang="zh-CN" sz="1700" dirty="0"/>
              <a:t>reference</a:t>
            </a:r>
            <a:r>
              <a:rPr lang="zh-CN" altLang="zh-CN" sz="1700" dirty="0"/>
              <a:t>，为必选参数，表示对一个或多个区域的引用。</a:t>
            </a:r>
          </a:p>
          <a:p>
            <a:r>
              <a:rPr lang="zh-CN" altLang="zh-CN" sz="1700" dirty="0"/>
              <a:t>参数</a:t>
            </a:r>
            <a:r>
              <a:rPr lang="en-US" altLang="zh-CN" sz="1700" dirty="0"/>
              <a:t>2</a:t>
            </a:r>
            <a:r>
              <a:rPr lang="zh-CN" altLang="zh-CN" sz="1700" dirty="0"/>
              <a:t>：</a:t>
            </a:r>
            <a:r>
              <a:rPr lang="en-US" altLang="zh-CN" sz="1700" dirty="0" err="1"/>
              <a:t>row_num</a:t>
            </a:r>
            <a:r>
              <a:rPr lang="zh-CN" altLang="zh-CN" sz="1700" dirty="0"/>
              <a:t>，为必选参数，表示引用中某行的行号</a:t>
            </a:r>
          </a:p>
          <a:p>
            <a:r>
              <a:rPr lang="zh-CN" altLang="zh-CN" sz="1700" dirty="0"/>
              <a:t>参数</a:t>
            </a:r>
            <a:r>
              <a:rPr lang="en-US" altLang="zh-CN" sz="1700" dirty="0"/>
              <a:t>3</a:t>
            </a:r>
            <a:r>
              <a:rPr lang="zh-CN" altLang="zh-CN" sz="1700" dirty="0"/>
              <a:t>：</a:t>
            </a:r>
            <a:r>
              <a:rPr lang="en-US" altLang="zh-CN" sz="1700" dirty="0" err="1"/>
              <a:t>column_num</a:t>
            </a:r>
            <a:r>
              <a:rPr lang="zh-CN" altLang="zh-CN" sz="1700" dirty="0"/>
              <a:t>，为可选参数，表示引用中某列的列标</a:t>
            </a:r>
            <a:r>
              <a:rPr lang="zh-CN" altLang="zh-CN" sz="1700" dirty="0" smtClean="0"/>
              <a:t>。参数</a:t>
            </a:r>
            <a:r>
              <a:rPr lang="en-US" altLang="zh-CN" sz="1700" dirty="0"/>
              <a:t>4</a:t>
            </a:r>
            <a:r>
              <a:rPr lang="zh-CN" altLang="zh-CN" sz="1700" dirty="0"/>
              <a:t>：</a:t>
            </a:r>
            <a:r>
              <a:rPr lang="en-US" altLang="zh-CN" sz="1700" dirty="0" err="1"/>
              <a:t>area_num</a:t>
            </a:r>
            <a:r>
              <a:rPr lang="zh-CN" altLang="zh-CN" sz="1700" dirty="0"/>
              <a:t>，为可选参数，表示选择引用中的一个区域，以从中返回行和列的交叉区域。</a:t>
            </a:r>
          </a:p>
          <a:p>
            <a:r>
              <a:rPr lang="zh-CN" altLang="zh-CN" sz="1700" dirty="0"/>
              <a:t>例如，为获取不同产品的价格，可以采用</a:t>
            </a:r>
            <a:r>
              <a:rPr lang="en-US" altLang="zh-CN" sz="1700" dirty="0"/>
              <a:t>INDEX</a:t>
            </a:r>
            <a:r>
              <a:rPr lang="zh-CN" altLang="zh-CN" sz="1700" dirty="0"/>
              <a:t>和</a:t>
            </a:r>
            <a:r>
              <a:rPr lang="en-US" altLang="zh-CN" sz="1700" dirty="0"/>
              <a:t>MATCH</a:t>
            </a:r>
            <a:r>
              <a:rPr lang="zh-CN" altLang="zh-CN" sz="1700" dirty="0"/>
              <a:t>嵌套的方式实现。即：首先使用</a:t>
            </a:r>
            <a:r>
              <a:rPr lang="en-US" altLang="zh-CN" sz="1700" dirty="0"/>
              <a:t>MTACH</a:t>
            </a:r>
            <a:r>
              <a:rPr lang="zh-CN" altLang="zh-CN" sz="1700" dirty="0"/>
              <a:t>函数返回相对的位置，再使用</a:t>
            </a:r>
            <a:r>
              <a:rPr lang="en-US" altLang="zh-CN" sz="1700" dirty="0"/>
              <a:t>INDEX</a:t>
            </a:r>
            <a:r>
              <a:rPr lang="zh-CN" altLang="zh-CN" sz="1700" dirty="0"/>
              <a:t>函数返回交叉</a:t>
            </a:r>
            <a:r>
              <a:rPr lang="zh-CN" altLang="zh-CN" sz="1700" dirty="0" smtClean="0"/>
              <a:t>单元格</a:t>
            </a:r>
            <a:endParaRPr lang="en-US" altLang="zh-CN" sz="1700" dirty="0" smtClean="0"/>
          </a:p>
          <a:p>
            <a:endParaRPr lang="zh-CN" altLang="en-US" dirty="0"/>
          </a:p>
        </p:txBody>
      </p:sp>
      <p:pic>
        <p:nvPicPr>
          <p:cNvPr id="4" name="图片 3"/>
          <p:cNvPicPr/>
          <p:nvPr/>
        </p:nvPicPr>
        <p:blipFill>
          <a:blip r:embed="rId2"/>
          <a:srcRect/>
          <a:stretch>
            <a:fillRect/>
          </a:stretch>
        </p:blipFill>
        <p:spPr bwMode="auto">
          <a:xfrm>
            <a:off x="2843808" y="4293096"/>
            <a:ext cx="3323590" cy="1908810"/>
          </a:xfrm>
          <a:prstGeom prst="rect">
            <a:avLst/>
          </a:prstGeom>
          <a:noFill/>
          <a:ln w="9525">
            <a:noFill/>
            <a:miter lim="800000"/>
            <a:headEnd/>
            <a:tailEnd/>
          </a:ln>
        </p:spPr>
      </p:pic>
    </p:spTree>
    <p:extLst>
      <p:ext uri="{BB962C8B-B14F-4D97-AF65-F5344CB8AC3E}">
        <p14:creationId xmlns:p14="http://schemas.microsoft.com/office/powerpoint/2010/main" val="20080873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任务五</a:t>
            </a:r>
            <a:r>
              <a:rPr lang="en-US" altLang="zh-CN" b="1" dirty="0"/>
              <a:t>  </a:t>
            </a:r>
            <a:r>
              <a:rPr lang="zh-CN" altLang="zh-CN" b="1" dirty="0"/>
              <a:t>数据库</a:t>
            </a:r>
            <a:r>
              <a:rPr lang="zh-CN" altLang="zh-CN" b="1" dirty="0" smtClean="0"/>
              <a:t>函数</a:t>
            </a:r>
            <a:endParaRPr lang="zh-CN" altLang="en-US" dirty="0"/>
          </a:p>
        </p:txBody>
      </p:sp>
      <p:sp>
        <p:nvSpPr>
          <p:cNvPr id="3" name="内容占位符 2"/>
          <p:cNvSpPr>
            <a:spLocks noGrp="1"/>
          </p:cNvSpPr>
          <p:nvPr>
            <p:ph idx="1"/>
          </p:nvPr>
        </p:nvSpPr>
        <p:spPr/>
        <p:txBody>
          <a:bodyPr>
            <a:normAutofit fontScale="62500" lnSpcReduction="20000"/>
          </a:bodyPr>
          <a:lstStyle/>
          <a:p>
            <a:endParaRPr lang="en-US" altLang="zh-CN" b="1" dirty="0" smtClean="0"/>
          </a:p>
          <a:p>
            <a:r>
              <a:rPr lang="zh-CN" altLang="zh-CN" b="1" dirty="0" smtClean="0"/>
              <a:t>一</a:t>
            </a:r>
            <a:r>
              <a:rPr lang="zh-CN" altLang="zh-CN" b="1" dirty="0"/>
              <a:t>、数据库函数基本认知</a:t>
            </a:r>
          </a:p>
          <a:p>
            <a:r>
              <a:rPr lang="zh-CN" altLang="zh-CN" dirty="0"/>
              <a:t>数据库函数是指当需要分析数据清单中的数值是否符合特定条件时而使用的工作表函数。</a:t>
            </a:r>
          </a:p>
          <a:p>
            <a:r>
              <a:rPr lang="zh-CN" altLang="zh-CN" dirty="0"/>
              <a:t>数据库函数的语法为：函数名称</a:t>
            </a:r>
            <a:r>
              <a:rPr lang="en-US" altLang="zh-CN" dirty="0"/>
              <a:t>(</a:t>
            </a:r>
            <a:r>
              <a:rPr lang="en-US" altLang="zh-CN" dirty="0" err="1"/>
              <a:t>database,field,criteria</a:t>
            </a:r>
            <a:r>
              <a:rPr lang="en-US" altLang="zh-CN" dirty="0"/>
              <a:t>)</a:t>
            </a:r>
            <a:endParaRPr lang="zh-CN" altLang="zh-CN" dirty="0"/>
          </a:p>
          <a:p>
            <a:r>
              <a:rPr lang="en-US" altLang="zh-CN" dirty="0"/>
              <a:t>database</a:t>
            </a:r>
            <a:r>
              <a:rPr lang="zh-CN" altLang="zh-CN" dirty="0"/>
              <a:t>：数据库的单元格区域。</a:t>
            </a:r>
          </a:p>
          <a:p>
            <a:r>
              <a:rPr lang="en-US" altLang="zh-CN" dirty="0"/>
              <a:t>field</a:t>
            </a:r>
            <a:r>
              <a:rPr lang="zh-CN" altLang="zh-CN" dirty="0"/>
              <a:t>：所要求和的数据所在列，即字段列。</a:t>
            </a:r>
            <a:r>
              <a:rPr lang="en-US" altLang="zh-CN" dirty="0"/>
              <a:t>field </a:t>
            </a:r>
            <a:r>
              <a:rPr lang="zh-CN" altLang="zh-CN" dirty="0"/>
              <a:t>可以是文本，即两端带引号的文本，也可以是代表列表中数据列位置的数字。</a:t>
            </a:r>
            <a:r>
              <a:rPr lang="en-US" altLang="zh-CN" dirty="0"/>
              <a:t>A</a:t>
            </a:r>
            <a:r>
              <a:rPr lang="zh-CN" altLang="zh-CN" dirty="0"/>
              <a:t>列也可用“</a:t>
            </a:r>
            <a:r>
              <a:rPr lang="en-US" altLang="zh-CN" dirty="0"/>
              <a:t>1</a:t>
            </a:r>
            <a:r>
              <a:rPr lang="zh-CN" altLang="zh-CN" dirty="0"/>
              <a:t>” 表示第一列；</a:t>
            </a:r>
            <a:r>
              <a:rPr lang="en-US" altLang="zh-CN" dirty="0"/>
              <a:t>B</a:t>
            </a:r>
            <a:r>
              <a:rPr lang="zh-CN" altLang="zh-CN" dirty="0"/>
              <a:t>列也可用“</a:t>
            </a:r>
            <a:r>
              <a:rPr lang="en-US" altLang="zh-CN" dirty="0"/>
              <a:t>2</a:t>
            </a:r>
            <a:r>
              <a:rPr lang="zh-CN" altLang="zh-CN" dirty="0"/>
              <a:t>” 表示第二列等等。</a:t>
            </a:r>
          </a:p>
          <a:p>
            <a:r>
              <a:rPr lang="en-US" altLang="zh-CN" dirty="0"/>
              <a:t>criteria</a:t>
            </a:r>
            <a:r>
              <a:rPr lang="zh-CN" altLang="zh-CN" dirty="0"/>
              <a:t>：条件区域，也就是给定要求条件的单元格区域。</a:t>
            </a:r>
          </a:p>
          <a:p>
            <a:r>
              <a:rPr lang="zh-CN" altLang="zh-CN" b="1" dirty="0"/>
              <a:t>二、常用数据库函数及其应用</a:t>
            </a:r>
          </a:p>
          <a:p>
            <a:r>
              <a:rPr lang="zh-CN" altLang="zh-CN" dirty="0"/>
              <a:t>常用的数据库函数主要有：</a:t>
            </a:r>
            <a:r>
              <a:rPr lang="en-US" altLang="zh-CN" dirty="0"/>
              <a:t>DSUM</a:t>
            </a:r>
            <a:r>
              <a:rPr lang="zh-CN" altLang="zh-CN" dirty="0"/>
              <a:t>函数、</a:t>
            </a:r>
            <a:r>
              <a:rPr lang="en-US" altLang="zh-CN" dirty="0"/>
              <a:t>DAVERAGE</a:t>
            </a:r>
            <a:r>
              <a:rPr lang="zh-CN" altLang="zh-CN" dirty="0"/>
              <a:t>函数、</a:t>
            </a:r>
            <a:r>
              <a:rPr lang="en-US" altLang="zh-CN" dirty="0"/>
              <a:t>DCOUNT</a:t>
            </a:r>
            <a:r>
              <a:rPr lang="zh-CN" altLang="zh-CN" dirty="0"/>
              <a:t>函数、</a:t>
            </a:r>
            <a:r>
              <a:rPr lang="en-US" altLang="zh-CN" dirty="0"/>
              <a:t>DMAX</a:t>
            </a:r>
            <a:r>
              <a:rPr lang="zh-CN" altLang="zh-CN" dirty="0"/>
              <a:t>和</a:t>
            </a:r>
            <a:r>
              <a:rPr lang="en-US" altLang="zh-CN" dirty="0"/>
              <a:t> DMIN</a:t>
            </a:r>
            <a:r>
              <a:rPr lang="zh-CN" altLang="zh-CN" dirty="0"/>
              <a:t>函数。下表是有关销售人员年龄、工龄、销售额和顾客数的表格，也可以把它当成一个二维的数据库。</a:t>
            </a:r>
          </a:p>
          <a:p>
            <a:r>
              <a:rPr lang="zh-CN" altLang="zh-CN" dirty="0"/>
              <a:t>通过有条件的约束进行数据的汇总和统计。</a:t>
            </a:r>
          </a:p>
          <a:p>
            <a:pPr marL="0" indent="0">
              <a:buNone/>
            </a:pPr>
            <a:endParaRPr lang="zh-CN" altLang="en-US" dirty="0"/>
          </a:p>
        </p:txBody>
      </p:sp>
    </p:spTree>
    <p:extLst>
      <p:ext uri="{BB962C8B-B14F-4D97-AF65-F5344CB8AC3E}">
        <p14:creationId xmlns:p14="http://schemas.microsoft.com/office/powerpoint/2010/main" val="19348207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p:cNvPicPr>
          <p:nvPr>
            <p:ph idx="1"/>
          </p:nvPr>
        </p:nvPicPr>
        <p:blipFill>
          <a:blip r:embed="rId2"/>
          <a:srcRect/>
          <a:stretch>
            <a:fillRect/>
          </a:stretch>
        </p:blipFill>
        <p:spPr bwMode="auto">
          <a:xfrm>
            <a:off x="1691680" y="1124744"/>
            <a:ext cx="5406017" cy="4001479"/>
          </a:xfrm>
          <a:prstGeom prst="rect">
            <a:avLst/>
          </a:prstGeom>
          <a:noFill/>
          <a:ln w="9525">
            <a:noFill/>
            <a:miter lim="800000"/>
            <a:headEnd/>
            <a:tailEnd/>
          </a:ln>
        </p:spPr>
      </p:pic>
    </p:spTree>
    <p:extLst>
      <p:ext uri="{BB962C8B-B14F-4D97-AF65-F5344CB8AC3E}">
        <p14:creationId xmlns:p14="http://schemas.microsoft.com/office/powerpoint/2010/main" val="16711353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052736"/>
            <a:ext cx="8424936" cy="4536504"/>
          </a:xfrm>
        </p:spPr>
        <p:txBody>
          <a:bodyPr>
            <a:normAutofit/>
          </a:bodyPr>
          <a:lstStyle/>
          <a:p>
            <a:r>
              <a:rPr lang="en-US" altLang="zh-CN" sz="2200" b="1" dirty="0"/>
              <a:t>1.DSUM</a:t>
            </a:r>
            <a:r>
              <a:rPr lang="zh-CN" altLang="zh-CN" sz="2200" b="1" dirty="0"/>
              <a:t>函数</a:t>
            </a:r>
            <a:endParaRPr lang="zh-CN" altLang="zh-CN" sz="2200" dirty="0"/>
          </a:p>
          <a:p>
            <a:r>
              <a:rPr lang="zh-CN" altLang="zh-CN" sz="2200" dirty="0"/>
              <a:t>功能：</a:t>
            </a:r>
            <a:r>
              <a:rPr lang="en-US" altLang="zh-CN" sz="2200" dirty="0"/>
              <a:t>DSUM</a:t>
            </a:r>
            <a:r>
              <a:rPr lang="zh-CN" altLang="zh-CN" sz="2200" dirty="0"/>
              <a:t>函数作用是求数据清单中符合特定条件的字段列中的数据的和。参数</a:t>
            </a:r>
            <a:r>
              <a:rPr lang="en-US" altLang="zh-CN" sz="2200" dirty="0"/>
              <a:t>1</a:t>
            </a:r>
            <a:r>
              <a:rPr lang="zh-CN" altLang="zh-CN" sz="2200" dirty="0"/>
              <a:t>：</a:t>
            </a:r>
            <a:r>
              <a:rPr lang="en-US" altLang="zh-CN" sz="2200" dirty="0"/>
              <a:t>database</a:t>
            </a:r>
            <a:r>
              <a:rPr lang="zh-CN" altLang="zh-CN" sz="2200" dirty="0"/>
              <a:t>，数据库为“</a:t>
            </a:r>
            <a:r>
              <a:rPr lang="en-US" altLang="zh-CN" sz="2200" dirty="0"/>
              <a:t>A1</a:t>
            </a:r>
            <a:r>
              <a:rPr lang="zh-CN" altLang="zh-CN" sz="2200" dirty="0"/>
              <a:t>：</a:t>
            </a:r>
            <a:r>
              <a:rPr lang="en-US" altLang="zh-CN" sz="2200" dirty="0"/>
              <a:t>E10</a:t>
            </a:r>
            <a:r>
              <a:rPr lang="zh-CN" altLang="zh-CN" sz="2200" dirty="0"/>
              <a:t>”</a:t>
            </a:r>
          </a:p>
          <a:p>
            <a:r>
              <a:rPr lang="zh-CN" altLang="zh-CN" sz="2200" dirty="0"/>
              <a:t>语法：</a:t>
            </a:r>
            <a:r>
              <a:rPr lang="en-US" altLang="zh-CN" sz="2200" dirty="0"/>
              <a:t>DSUM(field</a:t>
            </a:r>
            <a:r>
              <a:rPr lang="zh-CN" altLang="zh-CN" sz="2200" dirty="0"/>
              <a:t>，</a:t>
            </a:r>
            <a:r>
              <a:rPr lang="en-US" altLang="zh-CN" sz="2200" dirty="0"/>
              <a:t>criteria)</a:t>
            </a:r>
            <a:endParaRPr lang="zh-CN" altLang="zh-CN" sz="2200" dirty="0"/>
          </a:p>
          <a:p>
            <a:r>
              <a:rPr lang="zh-CN" altLang="zh-CN" sz="2200" dirty="0"/>
              <a:t>参数</a:t>
            </a:r>
            <a:r>
              <a:rPr lang="en-US" altLang="zh-CN" sz="2200" dirty="0"/>
              <a:t>1</a:t>
            </a:r>
            <a:r>
              <a:rPr lang="zh-CN" altLang="zh-CN" sz="2200" dirty="0"/>
              <a:t>：</a:t>
            </a:r>
            <a:r>
              <a:rPr lang="en-US" altLang="zh-CN" sz="2200" dirty="0"/>
              <a:t>field</a:t>
            </a:r>
            <a:r>
              <a:rPr lang="zh-CN" altLang="zh-CN" sz="2200" dirty="0"/>
              <a:t>，字段变量为“</a:t>
            </a:r>
            <a:r>
              <a:rPr lang="en-US" altLang="zh-CN" sz="2200" dirty="0"/>
              <a:t>D1</a:t>
            </a:r>
            <a:r>
              <a:rPr lang="zh-CN" altLang="zh-CN" sz="2200" dirty="0"/>
              <a:t>”，即“销售额”</a:t>
            </a:r>
          </a:p>
          <a:p>
            <a:r>
              <a:rPr lang="zh-CN" altLang="zh-CN" sz="2200" dirty="0"/>
              <a:t>参数</a:t>
            </a:r>
            <a:r>
              <a:rPr lang="en-US" altLang="zh-CN" sz="2200" dirty="0"/>
              <a:t>2</a:t>
            </a:r>
            <a:r>
              <a:rPr lang="zh-CN" altLang="zh-CN" sz="2200" dirty="0"/>
              <a:t>：</a:t>
            </a:r>
            <a:r>
              <a:rPr lang="en-US" altLang="zh-CN" sz="2200" dirty="0"/>
              <a:t>criteria</a:t>
            </a:r>
            <a:r>
              <a:rPr lang="zh-CN" altLang="zh-CN" sz="2200" dirty="0"/>
              <a:t>，限制条件为“</a:t>
            </a:r>
            <a:r>
              <a:rPr lang="en-US" altLang="zh-CN" sz="2200" dirty="0"/>
              <a:t>D13</a:t>
            </a:r>
            <a:r>
              <a:rPr lang="zh-CN" altLang="zh-CN" sz="2200" dirty="0"/>
              <a:t>：</a:t>
            </a:r>
            <a:r>
              <a:rPr lang="en-US" altLang="zh-CN" sz="2200" dirty="0"/>
              <a:t>D14</a:t>
            </a:r>
            <a:r>
              <a:rPr lang="zh-CN" altLang="zh-CN" sz="2200" dirty="0"/>
              <a:t>”，即“销售额</a:t>
            </a:r>
            <a:r>
              <a:rPr lang="en-US" altLang="zh-CN" sz="2200" dirty="0"/>
              <a:t>&gt;200000</a:t>
            </a:r>
            <a:r>
              <a:rPr lang="zh-CN" altLang="zh-CN" sz="2200" dirty="0"/>
              <a:t>”</a:t>
            </a:r>
          </a:p>
          <a:p>
            <a:r>
              <a:rPr lang="zh-CN" altLang="zh-CN" sz="2200" dirty="0"/>
              <a:t>例如，求销售额大于</a:t>
            </a:r>
            <a:r>
              <a:rPr lang="en-US" altLang="zh-CN" sz="2200" dirty="0"/>
              <a:t>200000</a:t>
            </a:r>
            <a:r>
              <a:rPr lang="zh-CN" altLang="zh-CN" sz="2200" dirty="0"/>
              <a:t>的销售额合计为</a:t>
            </a:r>
            <a:r>
              <a:rPr lang="en-US" altLang="zh-CN" sz="2200" dirty="0"/>
              <a:t>800000</a:t>
            </a:r>
            <a:r>
              <a:rPr lang="zh-CN" altLang="zh-CN" sz="2200" dirty="0"/>
              <a:t>（</a:t>
            </a:r>
            <a:r>
              <a:rPr lang="en-US" altLang="zh-CN" sz="2200" dirty="0"/>
              <a:t>500000+300000</a:t>
            </a:r>
            <a:r>
              <a:rPr lang="zh-CN" altLang="zh-CN" sz="2200" dirty="0" smtClean="0"/>
              <a:t>）</a:t>
            </a:r>
            <a:endParaRPr lang="en-US" altLang="zh-CN" sz="2200" dirty="0" smtClean="0"/>
          </a:p>
          <a:p>
            <a:endParaRPr lang="zh-CN" altLang="zh-CN" sz="2200" dirty="0"/>
          </a:p>
          <a:p>
            <a:pPr marL="0" indent="0">
              <a:buNone/>
            </a:pPr>
            <a:endParaRPr lang="zh-CN" altLang="en-US" dirty="0"/>
          </a:p>
        </p:txBody>
      </p:sp>
      <p:pic>
        <p:nvPicPr>
          <p:cNvPr id="4" name="图片 3"/>
          <p:cNvPicPr/>
          <p:nvPr/>
        </p:nvPicPr>
        <p:blipFill>
          <a:blip r:embed="rId2"/>
          <a:srcRect/>
          <a:stretch>
            <a:fillRect/>
          </a:stretch>
        </p:blipFill>
        <p:spPr bwMode="auto">
          <a:xfrm>
            <a:off x="1115616" y="4271097"/>
            <a:ext cx="6026785" cy="1391285"/>
          </a:xfrm>
          <a:prstGeom prst="rect">
            <a:avLst/>
          </a:prstGeom>
          <a:noFill/>
          <a:ln w="9525">
            <a:noFill/>
            <a:miter lim="800000"/>
            <a:headEnd/>
            <a:tailEnd/>
          </a:ln>
        </p:spPr>
      </p:pic>
    </p:spTree>
    <p:extLst>
      <p:ext uri="{BB962C8B-B14F-4D97-AF65-F5344CB8AC3E}">
        <p14:creationId xmlns:p14="http://schemas.microsoft.com/office/powerpoint/2010/main" val="10177540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196752"/>
            <a:ext cx="8229600" cy="4525963"/>
          </a:xfrm>
        </p:spPr>
        <p:txBody>
          <a:bodyPr>
            <a:normAutofit fontScale="85000" lnSpcReduction="10000"/>
          </a:bodyPr>
          <a:lstStyle/>
          <a:p>
            <a:r>
              <a:rPr lang="en-US" altLang="zh-CN" b="1" dirty="0"/>
              <a:t>3.DCOUNT</a:t>
            </a:r>
            <a:r>
              <a:rPr lang="zh-CN" altLang="zh-CN" b="1" dirty="0"/>
              <a:t>函数</a:t>
            </a:r>
            <a:endParaRPr lang="zh-CN" altLang="zh-CN" dirty="0"/>
          </a:p>
          <a:p>
            <a:r>
              <a:rPr lang="zh-CN" altLang="zh-CN" dirty="0"/>
              <a:t>功能：计算数据库中满足指定条件并且包含数字的单元格的个数。</a:t>
            </a:r>
          </a:p>
          <a:p>
            <a:r>
              <a:rPr lang="zh-CN" altLang="zh-CN" dirty="0"/>
              <a:t>语法：</a:t>
            </a:r>
            <a:r>
              <a:rPr lang="en-US" altLang="zh-CN" dirty="0"/>
              <a:t>DCOUNT</a:t>
            </a:r>
            <a:r>
              <a:rPr lang="zh-CN" altLang="zh-CN" dirty="0"/>
              <a:t>（</a:t>
            </a:r>
            <a:r>
              <a:rPr lang="en-US" altLang="zh-CN" dirty="0"/>
              <a:t>database</a:t>
            </a:r>
            <a:r>
              <a:rPr lang="zh-CN" altLang="zh-CN" dirty="0"/>
              <a:t>，</a:t>
            </a:r>
            <a:r>
              <a:rPr lang="en-US" altLang="zh-CN" dirty="0"/>
              <a:t>field</a:t>
            </a:r>
            <a:r>
              <a:rPr lang="zh-CN" altLang="zh-CN" dirty="0"/>
              <a:t>，</a:t>
            </a:r>
            <a:r>
              <a:rPr lang="en-US" altLang="zh-CN" dirty="0"/>
              <a:t>criteria</a:t>
            </a:r>
            <a:r>
              <a:rPr lang="zh-CN" altLang="zh-CN" dirty="0"/>
              <a:t>）</a:t>
            </a:r>
          </a:p>
          <a:p>
            <a:r>
              <a:rPr lang="en-US" altLang="zh-CN" dirty="0"/>
              <a:t>  </a:t>
            </a:r>
            <a:r>
              <a:rPr lang="zh-CN" altLang="zh-CN" dirty="0"/>
              <a:t>例如，求工龄大于</a:t>
            </a:r>
            <a:r>
              <a:rPr lang="en-US" altLang="zh-CN" dirty="0"/>
              <a:t>5</a:t>
            </a:r>
            <a:r>
              <a:rPr lang="zh-CN" altLang="zh-CN" dirty="0"/>
              <a:t>年的销售员人数为</a:t>
            </a:r>
            <a:r>
              <a:rPr lang="en-US" altLang="zh-CN" dirty="0"/>
              <a:t>4</a:t>
            </a:r>
            <a:r>
              <a:rPr lang="zh-CN" altLang="zh-CN" dirty="0"/>
              <a:t>人（</a:t>
            </a:r>
            <a:r>
              <a:rPr lang="en-US" altLang="zh-CN" dirty="0"/>
              <a:t>3</a:t>
            </a:r>
            <a:r>
              <a:rPr lang="zh-CN" altLang="zh-CN" dirty="0"/>
              <a:t>年</a:t>
            </a:r>
            <a:r>
              <a:rPr lang="en-US" altLang="zh-CN" dirty="0"/>
              <a:t>,18</a:t>
            </a:r>
            <a:r>
              <a:rPr lang="zh-CN" altLang="zh-CN" dirty="0"/>
              <a:t>年</a:t>
            </a:r>
            <a:r>
              <a:rPr lang="en-US" altLang="zh-CN" dirty="0"/>
              <a:t>,30</a:t>
            </a:r>
            <a:r>
              <a:rPr lang="zh-CN" altLang="zh-CN" dirty="0"/>
              <a:t>年）</a:t>
            </a:r>
          </a:p>
          <a:p>
            <a:r>
              <a:rPr lang="zh-CN" altLang="zh-CN" dirty="0"/>
              <a:t>参数</a:t>
            </a:r>
            <a:r>
              <a:rPr lang="en-US" altLang="zh-CN" dirty="0"/>
              <a:t>1</a:t>
            </a:r>
            <a:r>
              <a:rPr lang="zh-CN" altLang="zh-CN" dirty="0"/>
              <a:t>：</a:t>
            </a:r>
            <a:r>
              <a:rPr lang="en-US" altLang="zh-CN" dirty="0"/>
              <a:t>database</a:t>
            </a:r>
            <a:r>
              <a:rPr lang="zh-CN" altLang="zh-CN" dirty="0"/>
              <a:t>，数据库为“</a:t>
            </a:r>
            <a:r>
              <a:rPr lang="en-US" altLang="zh-CN" dirty="0"/>
              <a:t>A1</a:t>
            </a:r>
            <a:r>
              <a:rPr lang="zh-CN" altLang="zh-CN" dirty="0"/>
              <a:t>：</a:t>
            </a:r>
            <a:r>
              <a:rPr lang="en-US" altLang="zh-CN" dirty="0"/>
              <a:t>E10</a:t>
            </a:r>
            <a:r>
              <a:rPr lang="zh-CN" altLang="zh-CN" dirty="0"/>
              <a:t>”</a:t>
            </a:r>
          </a:p>
          <a:p>
            <a:r>
              <a:rPr lang="zh-CN" altLang="zh-CN" dirty="0"/>
              <a:t>参数</a:t>
            </a:r>
            <a:r>
              <a:rPr lang="en-US" altLang="zh-CN" dirty="0"/>
              <a:t>2</a:t>
            </a:r>
            <a:r>
              <a:rPr lang="zh-CN" altLang="zh-CN" dirty="0"/>
              <a:t>：</a:t>
            </a:r>
            <a:r>
              <a:rPr lang="en-US" altLang="zh-CN" dirty="0"/>
              <a:t>field</a:t>
            </a:r>
            <a:r>
              <a:rPr lang="zh-CN" altLang="zh-CN" dirty="0"/>
              <a:t>，字段变量为“</a:t>
            </a:r>
            <a:r>
              <a:rPr lang="en-US" altLang="zh-CN" dirty="0"/>
              <a:t>D1</a:t>
            </a:r>
            <a:r>
              <a:rPr lang="zh-CN" altLang="zh-CN" dirty="0"/>
              <a:t>”，即“销售额”</a:t>
            </a:r>
          </a:p>
          <a:p>
            <a:r>
              <a:rPr lang="zh-CN" altLang="zh-CN" dirty="0"/>
              <a:t>参数</a:t>
            </a:r>
            <a:r>
              <a:rPr lang="en-US" altLang="zh-CN" dirty="0"/>
              <a:t>3</a:t>
            </a:r>
            <a:r>
              <a:rPr lang="zh-CN" altLang="zh-CN" dirty="0"/>
              <a:t>：</a:t>
            </a:r>
            <a:r>
              <a:rPr lang="en-US" altLang="zh-CN" dirty="0"/>
              <a:t>criteria</a:t>
            </a:r>
            <a:r>
              <a:rPr lang="zh-CN" altLang="zh-CN" dirty="0"/>
              <a:t>，限制条件为“</a:t>
            </a:r>
            <a:r>
              <a:rPr lang="en-US" altLang="zh-CN" dirty="0"/>
              <a:t>C13</a:t>
            </a:r>
            <a:r>
              <a:rPr lang="zh-CN" altLang="zh-CN" dirty="0"/>
              <a:t>：</a:t>
            </a:r>
            <a:r>
              <a:rPr lang="en-US" altLang="zh-CN" dirty="0"/>
              <a:t>C14</a:t>
            </a:r>
            <a:r>
              <a:rPr lang="zh-CN" altLang="zh-CN" dirty="0"/>
              <a:t>”，即“工龄</a:t>
            </a:r>
            <a:r>
              <a:rPr lang="en-US" altLang="zh-CN" dirty="0"/>
              <a:t>&gt;5</a:t>
            </a:r>
            <a:r>
              <a:rPr lang="zh-CN" altLang="zh-CN" dirty="0"/>
              <a:t>”</a:t>
            </a:r>
          </a:p>
          <a:p>
            <a:pPr marL="0" indent="0">
              <a:buNone/>
            </a:pPr>
            <a:endParaRPr lang="zh-CN" altLang="en-US" dirty="0"/>
          </a:p>
        </p:txBody>
      </p:sp>
    </p:spTree>
    <p:extLst>
      <p:ext uri="{BB962C8B-B14F-4D97-AF65-F5344CB8AC3E}">
        <p14:creationId xmlns:p14="http://schemas.microsoft.com/office/powerpoint/2010/main" val="29294482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620688"/>
            <a:ext cx="8229600" cy="4525963"/>
          </a:xfrm>
        </p:spPr>
        <p:txBody>
          <a:bodyPr>
            <a:noAutofit/>
          </a:bodyPr>
          <a:lstStyle/>
          <a:p>
            <a:r>
              <a:rPr lang="en-US" altLang="zh-CN" sz="1800" b="1" dirty="0"/>
              <a:t>4.DMAX</a:t>
            </a:r>
            <a:r>
              <a:rPr lang="zh-CN" altLang="zh-CN" sz="1800" b="1" dirty="0"/>
              <a:t>函数</a:t>
            </a:r>
            <a:endParaRPr lang="zh-CN" altLang="zh-CN" sz="1800" dirty="0"/>
          </a:p>
          <a:p>
            <a:r>
              <a:rPr lang="zh-CN" altLang="zh-CN" sz="1800" dirty="0"/>
              <a:t>功能：计算返回列表或数据库中满足指定条件的记录字段（列）中的最大数字。</a:t>
            </a:r>
          </a:p>
          <a:p>
            <a:r>
              <a:rPr lang="zh-CN" altLang="zh-CN" sz="1800" dirty="0"/>
              <a:t>语法：</a:t>
            </a:r>
            <a:r>
              <a:rPr lang="en-US" altLang="zh-CN" sz="1800" dirty="0"/>
              <a:t>DMAX</a:t>
            </a:r>
            <a:r>
              <a:rPr lang="zh-CN" altLang="zh-CN" sz="1800" dirty="0"/>
              <a:t>（</a:t>
            </a:r>
            <a:r>
              <a:rPr lang="en-US" altLang="zh-CN" sz="1800" dirty="0"/>
              <a:t>database</a:t>
            </a:r>
            <a:r>
              <a:rPr lang="zh-CN" altLang="zh-CN" sz="1800" dirty="0"/>
              <a:t>，</a:t>
            </a:r>
            <a:r>
              <a:rPr lang="en-US" altLang="zh-CN" sz="1800" dirty="0"/>
              <a:t>field</a:t>
            </a:r>
            <a:r>
              <a:rPr lang="zh-CN" altLang="zh-CN" sz="1800" dirty="0"/>
              <a:t>，</a:t>
            </a:r>
            <a:r>
              <a:rPr lang="en-US" altLang="zh-CN" sz="1800" dirty="0"/>
              <a:t>criteria</a:t>
            </a:r>
            <a:r>
              <a:rPr lang="zh-CN" altLang="zh-CN" sz="1800" dirty="0"/>
              <a:t>）</a:t>
            </a:r>
          </a:p>
          <a:p>
            <a:r>
              <a:rPr lang="zh-CN" altLang="zh-CN" sz="1800" dirty="0"/>
              <a:t>例如查找销售大于</a:t>
            </a:r>
            <a:r>
              <a:rPr lang="en-US" altLang="zh-CN" sz="1800" dirty="0"/>
              <a:t>200000</a:t>
            </a:r>
            <a:r>
              <a:rPr lang="zh-CN" altLang="zh-CN" sz="1800" dirty="0"/>
              <a:t>的最大销售额为</a:t>
            </a:r>
            <a:r>
              <a:rPr lang="en-US" altLang="zh-CN" sz="1800" dirty="0"/>
              <a:t>500000</a:t>
            </a:r>
            <a:r>
              <a:rPr lang="zh-CN" altLang="zh-CN" sz="1800" dirty="0"/>
              <a:t>元</a:t>
            </a:r>
          </a:p>
          <a:p>
            <a:r>
              <a:rPr lang="zh-CN" altLang="zh-CN" sz="1800" dirty="0"/>
              <a:t>参数</a:t>
            </a:r>
            <a:r>
              <a:rPr lang="en-US" altLang="zh-CN" sz="1800" dirty="0"/>
              <a:t>1</a:t>
            </a:r>
            <a:r>
              <a:rPr lang="zh-CN" altLang="zh-CN" sz="1800" dirty="0"/>
              <a:t>：</a:t>
            </a:r>
            <a:r>
              <a:rPr lang="en-US" altLang="zh-CN" sz="1800" dirty="0"/>
              <a:t>database</a:t>
            </a:r>
            <a:r>
              <a:rPr lang="zh-CN" altLang="zh-CN" sz="1800" dirty="0"/>
              <a:t>，数据库为“</a:t>
            </a:r>
            <a:r>
              <a:rPr lang="en-US" altLang="zh-CN" sz="1800" dirty="0"/>
              <a:t>A1</a:t>
            </a:r>
            <a:r>
              <a:rPr lang="zh-CN" altLang="zh-CN" sz="1800" dirty="0"/>
              <a:t>：</a:t>
            </a:r>
            <a:r>
              <a:rPr lang="en-US" altLang="zh-CN" sz="1800" dirty="0"/>
              <a:t>E10</a:t>
            </a:r>
            <a:r>
              <a:rPr lang="zh-CN" altLang="zh-CN" sz="1800" dirty="0"/>
              <a:t>”</a:t>
            </a:r>
          </a:p>
          <a:p>
            <a:r>
              <a:rPr lang="zh-CN" altLang="zh-CN" sz="1800" dirty="0"/>
              <a:t>参数</a:t>
            </a:r>
            <a:r>
              <a:rPr lang="en-US" altLang="zh-CN" sz="1800" dirty="0"/>
              <a:t>2</a:t>
            </a:r>
            <a:r>
              <a:rPr lang="zh-CN" altLang="zh-CN" sz="1800" dirty="0"/>
              <a:t>：</a:t>
            </a:r>
            <a:r>
              <a:rPr lang="en-US" altLang="zh-CN" sz="1800" dirty="0"/>
              <a:t>field</a:t>
            </a:r>
            <a:r>
              <a:rPr lang="zh-CN" altLang="zh-CN" sz="1800" dirty="0"/>
              <a:t>，字段变量为“</a:t>
            </a:r>
            <a:r>
              <a:rPr lang="en-US" altLang="zh-CN" sz="1800" dirty="0"/>
              <a:t>D1</a:t>
            </a:r>
            <a:r>
              <a:rPr lang="zh-CN" altLang="zh-CN" sz="1800" dirty="0"/>
              <a:t>”，即“销售额”</a:t>
            </a:r>
          </a:p>
          <a:p>
            <a:r>
              <a:rPr lang="zh-CN" altLang="zh-CN" sz="1800" dirty="0"/>
              <a:t>参数</a:t>
            </a:r>
            <a:r>
              <a:rPr lang="en-US" altLang="zh-CN" sz="1800" dirty="0"/>
              <a:t>3</a:t>
            </a:r>
            <a:r>
              <a:rPr lang="zh-CN" altLang="zh-CN" sz="1800" dirty="0"/>
              <a:t>：</a:t>
            </a:r>
            <a:r>
              <a:rPr lang="en-US" altLang="zh-CN" sz="1800" dirty="0"/>
              <a:t>criteria</a:t>
            </a:r>
            <a:r>
              <a:rPr lang="zh-CN" altLang="zh-CN" sz="1800" dirty="0"/>
              <a:t>，限制条件为“</a:t>
            </a:r>
            <a:r>
              <a:rPr lang="en-US" altLang="zh-CN" sz="1800" dirty="0"/>
              <a:t>D13</a:t>
            </a:r>
            <a:r>
              <a:rPr lang="zh-CN" altLang="zh-CN" sz="1800" dirty="0"/>
              <a:t>：</a:t>
            </a:r>
            <a:r>
              <a:rPr lang="en-US" altLang="zh-CN" sz="1800" dirty="0"/>
              <a:t>D14</a:t>
            </a:r>
            <a:r>
              <a:rPr lang="zh-CN" altLang="zh-CN" sz="1800" dirty="0"/>
              <a:t>”，即“销售额</a:t>
            </a:r>
            <a:r>
              <a:rPr lang="en-US" altLang="zh-CN" sz="1800" dirty="0"/>
              <a:t>&gt;200000</a:t>
            </a:r>
            <a:r>
              <a:rPr lang="zh-CN" altLang="zh-CN" sz="1800" dirty="0"/>
              <a:t>”</a:t>
            </a:r>
          </a:p>
          <a:p>
            <a:pPr marL="0" indent="0">
              <a:buNone/>
            </a:pPr>
            <a:r>
              <a:rPr lang="en-US" altLang="zh-CN" sz="1800" dirty="0"/>
              <a:t> </a:t>
            </a:r>
            <a:endParaRPr lang="en-US" altLang="zh-CN" sz="1800" dirty="0" smtClean="0"/>
          </a:p>
          <a:p>
            <a:pPr marL="0" indent="0">
              <a:buNone/>
            </a:pPr>
            <a:endParaRPr lang="zh-CN" altLang="zh-CN" sz="1800" dirty="0"/>
          </a:p>
          <a:p>
            <a:r>
              <a:rPr lang="en-US" altLang="zh-CN" sz="1800" b="1" dirty="0"/>
              <a:t>5.DMIN</a:t>
            </a:r>
            <a:r>
              <a:rPr lang="zh-CN" altLang="zh-CN" sz="1800" b="1" dirty="0"/>
              <a:t>函数</a:t>
            </a:r>
            <a:endParaRPr lang="zh-CN" altLang="zh-CN" sz="1800" dirty="0"/>
          </a:p>
          <a:p>
            <a:r>
              <a:rPr lang="zh-CN" altLang="zh-CN" sz="1800" dirty="0"/>
              <a:t>功能：计算返回列表或数据库中满足指定条件的记录字段（列）中的最小值。</a:t>
            </a:r>
          </a:p>
          <a:p>
            <a:r>
              <a:rPr lang="zh-CN" altLang="zh-CN" sz="1800" dirty="0"/>
              <a:t>语法：</a:t>
            </a:r>
            <a:r>
              <a:rPr lang="en-US" altLang="zh-CN" sz="1800" dirty="0"/>
              <a:t>DMIN</a:t>
            </a:r>
            <a:r>
              <a:rPr lang="zh-CN" altLang="zh-CN" sz="1800" dirty="0"/>
              <a:t>（</a:t>
            </a:r>
            <a:r>
              <a:rPr lang="en-US" altLang="zh-CN" sz="1800" dirty="0"/>
              <a:t>database</a:t>
            </a:r>
            <a:r>
              <a:rPr lang="zh-CN" altLang="zh-CN" sz="1800" dirty="0"/>
              <a:t>，</a:t>
            </a:r>
            <a:r>
              <a:rPr lang="en-US" altLang="zh-CN" sz="1800" dirty="0"/>
              <a:t>field</a:t>
            </a:r>
            <a:r>
              <a:rPr lang="zh-CN" altLang="zh-CN" sz="1800" dirty="0"/>
              <a:t>，</a:t>
            </a:r>
            <a:r>
              <a:rPr lang="en-US" altLang="zh-CN" sz="1800" dirty="0"/>
              <a:t>criteria</a:t>
            </a:r>
            <a:r>
              <a:rPr lang="zh-CN" altLang="zh-CN" sz="1800" dirty="0"/>
              <a:t>）</a:t>
            </a:r>
          </a:p>
          <a:p>
            <a:r>
              <a:rPr lang="zh-CN" altLang="zh-CN" sz="1800" dirty="0"/>
              <a:t>例如，查找顾客数</a:t>
            </a:r>
            <a:r>
              <a:rPr lang="en-US" altLang="zh-CN" sz="1800" dirty="0"/>
              <a:t>&gt;5</a:t>
            </a:r>
            <a:r>
              <a:rPr lang="zh-CN" altLang="zh-CN" sz="1800" dirty="0"/>
              <a:t>的最小顾客数值为</a:t>
            </a:r>
            <a:r>
              <a:rPr lang="en-US" altLang="zh-CN" sz="1800" dirty="0"/>
              <a:t>8</a:t>
            </a:r>
            <a:r>
              <a:rPr lang="zh-CN" altLang="zh-CN" sz="1800" dirty="0"/>
              <a:t>（大于</a:t>
            </a:r>
            <a:r>
              <a:rPr lang="en-US" altLang="zh-CN" sz="1800" dirty="0"/>
              <a:t>5</a:t>
            </a:r>
            <a:r>
              <a:rPr lang="zh-CN" altLang="zh-CN" sz="1800" dirty="0"/>
              <a:t>的有</a:t>
            </a:r>
            <a:r>
              <a:rPr lang="en-US" altLang="zh-CN" sz="1800" dirty="0"/>
              <a:t>8,15,20,40,60</a:t>
            </a:r>
            <a:r>
              <a:rPr lang="zh-CN" altLang="zh-CN" sz="1800" dirty="0"/>
              <a:t>，最小是为</a:t>
            </a:r>
            <a:r>
              <a:rPr lang="en-US" altLang="zh-CN" sz="1800" dirty="0"/>
              <a:t>8</a:t>
            </a:r>
            <a:r>
              <a:rPr lang="zh-CN" altLang="zh-CN" sz="1800" dirty="0"/>
              <a:t>）</a:t>
            </a:r>
          </a:p>
          <a:p>
            <a:r>
              <a:rPr lang="zh-CN" altLang="zh-CN" sz="1800" dirty="0"/>
              <a:t>参数</a:t>
            </a:r>
            <a:r>
              <a:rPr lang="en-US" altLang="zh-CN" sz="1800" dirty="0"/>
              <a:t>1</a:t>
            </a:r>
            <a:r>
              <a:rPr lang="zh-CN" altLang="zh-CN" sz="1800" dirty="0"/>
              <a:t>：</a:t>
            </a:r>
            <a:r>
              <a:rPr lang="en-US" altLang="zh-CN" sz="1800" dirty="0"/>
              <a:t>database</a:t>
            </a:r>
            <a:r>
              <a:rPr lang="zh-CN" altLang="zh-CN" sz="1800" dirty="0"/>
              <a:t>，数据库为“</a:t>
            </a:r>
            <a:r>
              <a:rPr lang="en-US" altLang="zh-CN" sz="1800" dirty="0"/>
              <a:t>A1</a:t>
            </a:r>
            <a:r>
              <a:rPr lang="zh-CN" altLang="zh-CN" sz="1800" dirty="0"/>
              <a:t>：</a:t>
            </a:r>
            <a:r>
              <a:rPr lang="en-US" altLang="zh-CN" sz="1800" dirty="0"/>
              <a:t>E10</a:t>
            </a:r>
            <a:r>
              <a:rPr lang="zh-CN" altLang="zh-CN" sz="1800" dirty="0"/>
              <a:t>”</a:t>
            </a:r>
          </a:p>
          <a:p>
            <a:r>
              <a:rPr lang="zh-CN" altLang="zh-CN" sz="1800" dirty="0"/>
              <a:t>参数</a:t>
            </a:r>
            <a:r>
              <a:rPr lang="en-US" altLang="zh-CN" sz="1800" dirty="0"/>
              <a:t>2</a:t>
            </a:r>
            <a:r>
              <a:rPr lang="zh-CN" altLang="zh-CN" sz="1800" dirty="0"/>
              <a:t>：</a:t>
            </a:r>
            <a:r>
              <a:rPr lang="en-US" altLang="zh-CN" sz="1800" dirty="0"/>
              <a:t>field</a:t>
            </a:r>
            <a:r>
              <a:rPr lang="zh-CN" altLang="zh-CN" sz="1800" dirty="0"/>
              <a:t>，字段变量为“</a:t>
            </a:r>
            <a:r>
              <a:rPr lang="en-US" altLang="zh-CN" sz="1800" dirty="0"/>
              <a:t>E1</a:t>
            </a:r>
            <a:r>
              <a:rPr lang="zh-CN" altLang="zh-CN" sz="1800" dirty="0"/>
              <a:t>”，即“顾客数”</a:t>
            </a:r>
          </a:p>
          <a:p>
            <a:r>
              <a:rPr lang="zh-CN" altLang="zh-CN" sz="1800" dirty="0"/>
              <a:t>参数</a:t>
            </a:r>
            <a:r>
              <a:rPr lang="en-US" altLang="zh-CN" sz="1800" dirty="0"/>
              <a:t>3</a:t>
            </a:r>
            <a:r>
              <a:rPr lang="zh-CN" altLang="zh-CN" sz="1800" dirty="0"/>
              <a:t>：</a:t>
            </a:r>
            <a:r>
              <a:rPr lang="en-US" altLang="zh-CN" sz="1800" dirty="0"/>
              <a:t>criteria</a:t>
            </a:r>
            <a:r>
              <a:rPr lang="zh-CN" altLang="zh-CN" sz="1800" dirty="0"/>
              <a:t>，限制条件为“</a:t>
            </a:r>
            <a:r>
              <a:rPr lang="en-US" altLang="zh-CN" sz="1800" dirty="0"/>
              <a:t>E13</a:t>
            </a:r>
            <a:r>
              <a:rPr lang="zh-CN" altLang="zh-CN" sz="1800" dirty="0"/>
              <a:t>：</a:t>
            </a:r>
            <a:r>
              <a:rPr lang="en-US" altLang="zh-CN" sz="1800" dirty="0"/>
              <a:t>E14</a:t>
            </a:r>
            <a:r>
              <a:rPr lang="zh-CN" altLang="zh-CN" sz="1800" dirty="0"/>
              <a:t>”，即“顾客数</a:t>
            </a:r>
            <a:r>
              <a:rPr lang="en-US" altLang="zh-CN" sz="1800" dirty="0"/>
              <a:t>&gt;5</a:t>
            </a:r>
            <a:r>
              <a:rPr lang="zh-CN" altLang="zh-CN" sz="1800" dirty="0"/>
              <a:t>”</a:t>
            </a:r>
          </a:p>
          <a:p>
            <a:pPr marL="0" indent="0">
              <a:buNone/>
            </a:pPr>
            <a:endParaRPr lang="zh-CN" altLang="en-US" sz="1800" dirty="0"/>
          </a:p>
        </p:txBody>
      </p:sp>
    </p:spTree>
    <p:extLst>
      <p:ext uri="{BB962C8B-B14F-4D97-AF65-F5344CB8AC3E}">
        <p14:creationId xmlns:p14="http://schemas.microsoft.com/office/powerpoint/2010/main" val="13048056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任务六</a:t>
            </a:r>
            <a:r>
              <a:rPr lang="en-US" altLang="zh-CN" b="1" dirty="0"/>
              <a:t>  </a:t>
            </a:r>
            <a:r>
              <a:rPr lang="zh-CN" altLang="zh-CN" b="1" dirty="0"/>
              <a:t>文本</a:t>
            </a:r>
            <a:r>
              <a:rPr lang="zh-CN" altLang="zh-CN" b="1" dirty="0" smtClean="0"/>
              <a:t>函数</a:t>
            </a:r>
            <a:endParaRPr lang="zh-CN" altLang="en-US" dirty="0"/>
          </a:p>
        </p:txBody>
      </p:sp>
      <p:sp>
        <p:nvSpPr>
          <p:cNvPr id="3" name="内容占位符 2"/>
          <p:cNvSpPr>
            <a:spLocks noGrp="1"/>
          </p:cNvSpPr>
          <p:nvPr>
            <p:ph idx="1"/>
          </p:nvPr>
        </p:nvSpPr>
        <p:spPr/>
        <p:txBody>
          <a:bodyPr>
            <a:normAutofit fontScale="62500" lnSpcReduction="20000"/>
          </a:bodyPr>
          <a:lstStyle/>
          <a:p>
            <a:r>
              <a:rPr lang="zh-CN" altLang="zh-CN" b="1" dirty="0"/>
              <a:t>一、文本函数基本认知</a:t>
            </a:r>
          </a:p>
          <a:p>
            <a:r>
              <a:rPr lang="zh-CN" altLang="zh-CN" dirty="0"/>
              <a:t>文本函数是指通过文本函数，可以在公式中处理文字串。例如，可以改变大小写或确定文字串的长度。可以将日期插入文字串或连接在文字串上。</a:t>
            </a:r>
          </a:p>
          <a:p>
            <a:r>
              <a:rPr lang="zh-CN" altLang="zh-CN" b="1" dirty="0"/>
              <a:t>二、常用文本函数及其应用</a:t>
            </a:r>
          </a:p>
          <a:p>
            <a:r>
              <a:rPr lang="en-US" altLang="zh-CN" dirty="0"/>
              <a:t>Excel</a:t>
            </a:r>
            <a:r>
              <a:rPr lang="zh-CN" altLang="zh-CN" dirty="0"/>
              <a:t>中常用的文本函数主要有：</a:t>
            </a:r>
            <a:r>
              <a:rPr lang="en-US" altLang="zh-CN" dirty="0"/>
              <a:t>CONCATENAE</a:t>
            </a:r>
            <a:r>
              <a:rPr lang="zh-CN" altLang="zh-CN" dirty="0"/>
              <a:t>、</a:t>
            </a:r>
            <a:r>
              <a:rPr lang="en-US" altLang="zh-CN" dirty="0"/>
              <a:t> EXACT</a:t>
            </a:r>
            <a:r>
              <a:rPr lang="zh-CN" altLang="zh-CN" dirty="0"/>
              <a:t>、</a:t>
            </a:r>
            <a:r>
              <a:rPr lang="en-US" altLang="zh-CN" dirty="0"/>
              <a:t> LEFT</a:t>
            </a:r>
            <a:r>
              <a:rPr lang="zh-CN" altLang="zh-CN" dirty="0"/>
              <a:t>、</a:t>
            </a:r>
            <a:r>
              <a:rPr lang="en-US" altLang="zh-CN" dirty="0"/>
              <a:t> RIGHT</a:t>
            </a:r>
            <a:r>
              <a:rPr lang="zh-CN" altLang="zh-CN" dirty="0"/>
              <a:t>、</a:t>
            </a:r>
            <a:r>
              <a:rPr lang="en-US" altLang="zh-CN" dirty="0"/>
              <a:t> MID </a:t>
            </a:r>
            <a:r>
              <a:rPr lang="zh-CN" altLang="zh-CN" dirty="0"/>
              <a:t>、</a:t>
            </a:r>
            <a:r>
              <a:rPr lang="en-US" altLang="zh-CN" dirty="0"/>
              <a:t>MOD</a:t>
            </a:r>
            <a:r>
              <a:rPr lang="zh-CN" altLang="zh-CN" dirty="0"/>
              <a:t>、</a:t>
            </a:r>
            <a:r>
              <a:rPr lang="en-US" altLang="zh-CN" dirty="0"/>
              <a:t> LEN</a:t>
            </a:r>
            <a:r>
              <a:rPr lang="zh-CN" altLang="zh-CN" dirty="0"/>
              <a:t>、</a:t>
            </a:r>
            <a:r>
              <a:rPr lang="en-US" altLang="zh-CN" dirty="0"/>
              <a:t> REPLACE</a:t>
            </a:r>
            <a:r>
              <a:rPr lang="zh-CN" altLang="zh-CN" dirty="0"/>
              <a:t>等函数。</a:t>
            </a:r>
          </a:p>
          <a:p>
            <a:r>
              <a:rPr lang="en-US" altLang="zh-CN" b="1" dirty="0"/>
              <a:t>1.CONCATENAE</a:t>
            </a:r>
            <a:r>
              <a:rPr lang="zh-CN" altLang="zh-CN" b="1" dirty="0"/>
              <a:t>函数</a:t>
            </a:r>
            <a:endParaRPr lang="zh-CN" altLang="zh-CN" dirty="0"/>
          </a:p>
          <a:p>
            <a:r>
              <a:rPr lang="zh-CN" altLang="zh-CN" dirty="0"/>
              <a:t>功能：将多个字符串合并成一个文本字符串，参数是</a:t>
            </a:r>
            <a:r>
              <a:rPr lang="en-US" altLang="zh-CN" dirty="0"/>
              <a:t>1</a:t>
            </a:r>
            <a:r>
              <a:rPr lang="zh-CN" altLang="zh-CN" dirty="0"/>
              <a:t>至</a:t>
            </a:r>
            <a:r>
              <a:rPr lang="en-US" altLang="zh-CN" dirty="0"/>
              <a:t>255</a:t>
            </a:r>
            <a:r>
              <a:rPr lang="zh-CN" altLang="zh-CN" dirty="0"/>
              <a:t>个要合并的文本字符串，可以是字符串、数字或者对单个单元格的引用。</a:t>
            </a:r>
          </a:p>
          <a:p>
            <a:r>
              <a:rPr lang="zh-CN" altLang="zh-CN" dirty="0"/>
              <a:t>语法：</a:t>
            </a:r>
            <a:r>
              <a:rPr lang="en-US" altLang="zh-CN" dirty="0"/>
              <a:t>CONCATENAE</a:t>
            </a:r>
            <a:r>
              <a:rPr lang="zh-CN" altLang="zh-CN" dirty="0"/>
              <a:t>（</a:t>
            </a:r>
            <a:r>
              <a:rPr lang="en-US" altLang="zh-CN" dirty="0"/>
              <a:t>text1,text2,…,text N</a:t>
            </a:r>
            <a:r>
              <a:rPr lang="zh-CN" altLang="zh-CN" dirty="0"/>
              <a:t>）</a:t>
            </a:r>
          </a:p>
          <a:p>
            <a:r>
              <a:rPr lang="zh-CN" altLang="zh-CN" dirty="0"/>
              <a:t>参数：</a:t>
            </a:r>
            <a:r>
              <a:rPr lang="en-US" altLang="zh-CN" dirty="0"/>
              <a:t>text,</a:t>
            </a:r>
            <a:r>
              <a:rPr lang="zh-CN" altLang="zh-CN" dirty="0"/>
              <a:t>字符串、数字或单元格引用</a:t>
            </a:r>
          </a:p>
          <a:p>
            <a:r>
              <a:rPr lang="zh-CN" altLang="zh-CN" dirty="0"/>
              <a:t>例如，函数公式＝</a:t>
            </a:r>
            <a:r>
              <a:rPr lang="en-US" altLang="zh-CN" dirty="0"/>
              <a:t>CONCATENAE</a:t>
            </a:r>
            <a:r>
              <a:rPr lang="zh-CN" altLang="zh-CN" dirty="0"/>
              <a:t>（</a:t>
            </a:r>
            <a:r>
              <a:rPr lang="en-US" altLang="zh-CN" dirty="0"/>
              <a:t>F2,G2</a:t>
            </a:r>
            <a:r>
              <a:rPr lang="zh-CN" altLang="zh-CN" dirty="0"/>
              <a:t>）结果为</a:t>
            </a:r>
            <a:r>
              <a:rPr lang="en-US" altLang="zh-CN" dirty="0"/>
              <a:t>10</a:t>
            </a:r>
            <a:r>
              <a:rPr lang="zh-CN" altLang="zh-CN" dirty="0"/>
              <a:t>个字符，同时进行公式填充，如图所示：</a:t>
            </a:r>
          </a:p>
          <a:p>
            <a:pPr marL="0" indent="0">
              <a:buNone/>
            </a:pPr>
            <a:endParaRPr lang="zh-CN" altLang="en-US" dirty="0"/>
          </a:p>
        </p:txBody>
      </p:sp>
    </p:spTree>
    <p:extLst>
      <p:ext uri="{BB962C8B-B14F-4D97-AF65-F5344CB8AC3E}">
        <p14:creationId xmlns:p14="http://schemas.microsoft.com/office/powerpoint/2010/main" val="2548659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C:\Users\Administrator\Documents\Tencent Files\840395340\FileRecv\MobileFile\Image\YX2R]QP1}WT@JI%757MKA(W.png"/>
          <p:cNvPicPr>
            <a:picLocks noGrp="1"/>
          </p:cNvPicPr>
          <p:nvPr>
            <p:ph idx="1"/>
          </p:nvPr>
        </p:nvPicPr>
        <p:blipFill>
          <a:blip r:embed="rId2" cstate="print"/>
          <a:srcRect/>
          <a:stretch>
            <a:fillRect/>
          </a:stretch>
        </p:blipFill>
        <p:spPr bwMode="auto">
          <a:xfrm>
            <a:off x="467544" y="1844824"/>
            <a:ext cx="8229600" cy="2631232"/>
          </a:xfrm>
          <a:prstGeom prst="rect">
            <a:avLst/>
          </a:prstGeom>
          <a:noFill/>
          <a:ln w="9525">
            <a:noFill/>
            <a:miter lim="800000"/>
            <a:headEnd/>
            <a:tailEnd/>
          </a:ln>
        </p:spPr>
      </p:pic>
    </p:spTree>
    <p:extLst>
      <p:ext uri="{BB962C8B-B14F-4D97-AF65-F5344CB8AC3E}">
        <p14:creationId xmlns:p14="http://schemas.microsoft.com/office/powerpoint/2010/main" val="31977257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08720"/>
            <a:ext cx="8229600" cy="4525963"/>
          </a:xfrm>
        </p:spPr>
        <p:txBody>
          <a:bodyPr/>
          <a:lstStyle/>
          <a:p>
            <a:r>
              <a:rPr lang="en-US" altLang="zh-CN" b="1" dirty="0"/>
              <a:t>2.EXACT</a:t>
            </a:r>
            <a:r>
              <a:rPr lang="zh-CN" altLang="zh-CN" b="1" dirty="0"/>
              <a:t>函数</a:t>
            </a:r>
            <a:endParaRPr lang="zh-CN" altLang="zh-CN" dirty="0"/>
          </a:p>
          <a:p>
            <a:r>
              <a:rPr lang="zh-CN" altLang="zh-CN" sz="1800" dirty="0"/>
              <a:t>功能：用来对比两个单元格中的文本内容是否一致，如果一致则返回</a:t>
            </a:r>
            <a:r>
              <a:rPr lang="en-US" altLang="zh-CN" sz="1800" dirty="0"/>
              <a:t>TRUE</a:t>
            </a:r>
            <a:r>
              <a:rPr lang="zh-CN" altLang="zh-CN" sz="1800" dirty="0"/>
              <a:t>，否则返回</a:t>
            </a:r>
            <a:r>
              <a:rPr lang="en-US" altLang="zh-CN" sz="1800" dirty="0"/>
              <a:t>FALSE</a:t>
            </a:r>
            <a:r>
              <a:rPr lang="zh-CN" altLang="zh-CN" sz="1800" dirty="0"/>
              <a:t>。</a:t>
            </a:r>
          </a:p>
          <a:p>
            <a:r>
              <a:rPr lang="zh-CN" altLang="zh-CN" sz="1800" dirty="0"/>
              <a:t>语法：</a:t>
            </a:r>
            <a:r>
              <a:rPr lang="en-US" altLang="zh-CN" sz="1800" dirty="0"/>
              <a:t>EXACT (text1,text2)</a:t>
            </a:r>
            <a:r>
              <a:rPr lang="zh-CN" altLang="zh-CN" sz="1800" dirty="0"/>
              <a:t>。</a:t>
            </a:r>
          </a:p>
          <a:p>
            <a:r>
              <a:rPr lang="zh-CN" altLang="zh-CN" sz="1800" dirty="0"/>
              <a:t>参数：</a:t>
            </a:r>
            <a:r>
              <a:rPr lang="en-US" altLang="zh-CN" sz="1800" dirty="0"/>
              <a:t>text1</a:t>
            </a:r>
            <a:r>
              <a:rPr lang="zh-CN" altLang="zh-CN" sz="1800" dirty="0"/>
              <a:t>和</a:t>
            </a:r>
            <a:r>
              <a:rPr lang="en-US" altLang="zh-CN" sz="1800" dirty="0"/>
              <a:t>text2</a:t>
            </a:r>
            <a:r>
              <a:rPr lang="zh-CN" altLang="zh-CN" sz="1800" dirty="0"/>
              <a:t>表示要对比的两个字符串。</a:t>
            </a:r>
          </a:p>
          <a:p>
            <a:pPr marL="0" indent="0">
              <a:buNone/>
            </a:pPr>
            <a:endParaRPr lang="zh-CN" altLang="en-US" dirty="0"/>
          </a:p>
        </p:txBody>
      </p:sp>
      <p:pic>
        <p:nvPicPr>
          <p:cNvPr id="4" name="图片 3" descr="C:\Users\Administrator\Documents\Tencent Files\840395340\FileRecv\MobileFile\Image\XMXB{N%DZABSZWS%QD`MN}2.png"/>
          <p:cNvPicPr/>
          <p:nvPr/>
        </p:nvPicPr>
        <p:blipFill>
          <a:blip r:embed="rId2" cstate="print"/>
          <a:srcRect/>
          <a:stretch>
            <a:fillRect/>
          </a:stretch>
        </p:blipFill>
        <p:spPr bwMode="auto">
          <a:xfrm>
            <a:off x="1403648" y="2960948"/>
            <a:ext cx="3384376" cy="1944216"/>
          </a:xfrm>
          <a:prstGeom prst="rect">
            <a:avLst/>
          </a:prstGeom>
          <a:noFill/>
          <a:ln w="9525">
            <a:noFill/>
            <a:miter lim="800000"/>
            <a:headEnd/>
            <a:tailEnd/>
          </a:ln>
        </p:spPr>
      </p:pic>
    </p:spTree>
    <p:extLst>
      <p:ext uri="{BB962C8B-B14F-4D97-AF65-F5344CB8AC3E}">
        <p14:creationId xmlns:p14="http://schemas.microsoft.com/office/powerpoint/2010/main" val="13588483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5192" y="548680"/>
            <a:ext cx="8229600" cy="4525963"/>
          </a:xfrm>
        </p:spPr>
        <p:txBody>
          <a:bodyPr>
            <a:normAutofit/>
          </a:bodyPr>
          <a:lstStyle/>
          <a:p>
            <a:r>
              <a:rPr lang="en-US" altLang="zh-CN" b="1" dirty="0"/>
              <a:t>3.LEFT</a:t>
            </a:r>
            <a:r>
              <a:rPr lang="zh-CN" altLang="zh-CN" b="1" dirty="0"/>
              <a:t>函数</a:t>
            </a:r>
            <a:endParaRPr lang="zh-CN" altLang="zh-CN" dirty="0"/>
          </a:p>
          <a:p>
            <a:r>
              <a:rPr lang="zh-CN" altLang="zh-CN" sz="1900" dirty="0"/>
              <a:t>功能：用于从字符串的左端取指定个数的字符。作用是根据指定的字符数返回文本串中的第一或前几个字符。</a:t>
            </a:r>
          </a:p>
          <a:p>
            <a:r>
              <a:rPr lang="zh-CN" altLang="zh-CN" sz="1900" dirty="0"/>
              <a:t>语法：</a:t>
            </a:r>
            <a:r>
              <a:rPr lang="en-US" altLang="zh-CN" sz="1900" dirty="0"/>
              <a:t>LEFT(</a:t>
            </a:r>
            <a:r>
              <a:rPr lang="en-US" altLang="zh-CN" sz="1900" dirty="0" err="1"/>
              <a:t>text,num_chars</a:t>
            </a:r>
            <a:r>
              <a:rPr lang="en-US" altLang="zh-CN" sz="1900" dirty="0"/>
              <a:t>)</a:t>
            </a:r>
            <a:endParaRPr lang="zh-CN" altLang="zh-CN" sz="1900" dirty="0"/>
          </a:p>
          <a:p>
            <a:r>
              <a:rPr lang="zh-CN" altLang="zh-CN" sz="1900" dirty="0"/>
              <a:t>参数</a:t>
            </a:r>
            <a:r>
              <a:rPr lang="en-US" altLang="zh-CN" sz="1900" dirty="0"/>
              <a:t>1</a:t>
            </a:r>
            <a:r>
              <a:rPr lang="zh-CN" altLang="zh-CN" sz="1900" dirty="0"/>
              <a:t>：</a:t>
            </a:r>
            <a:r>
              <a:rPr lang="en-US" altLang="zh-CN" sz="1900" dirty="0"/>
              <a:t>text1</a:t>
            </a:r>
            <a:r>
              <a:rPr lang="zh-CN" altLang="zh-CN" sz="1900" dirty="0"/>
              <a:t>，文本</a:t>
            </a:r>
          </a:p>
          <a:p>
            <a:r>
              <a:rPr lang="zh-CN" altLang="zh-CN" sz="1900" dirty="0"/>
              <a:t>参数</a:t>
            </a:r>
            <a:r>
              <a:rPr lang="en-US" altLang="zh-CN" sz="1900" dirty="0"/>
              <a:t>2</a:t>
            </a:r>
            <a:r>
              <a:rPr lang="zh-CN" altLang="zh-CN" sz="1900" dirty="0"/>
              <a:t>：</a:t>
            </a:r>
            <a:r>
              <a:rPr lang="en-US" altLang="zh-CN" sz="1900" dirty="0" err="1"/>
              <a:t>num_chars</a:t>
            </a:r>
            <a:r>
              <a:rPr lang="zh-CN" altLang="zh-CN" sz="1900" dirty="0"/>
              <a:t>，左截取位数</a:t>
            </a:r>
          </a:p>
          <a:p>
            <a:r>
              <a:rPr lang="zh-CN" altLang="zh-CN" sz="1900" dirty="0"/>
              <a:t>例如，输入公式</a:t>
            </a:r>
            <a:r>
              <a:rPr lang="en-US" altLang="zh-CN" sz="1900" dirty="0"/>
              <a:t>=LEFT(A1,5)</a:t>
            </a:r>
            <a:r>
              <a:rPr lang="zh-CN" altLang="zh-CN" sz="1900" dirty="0"/>
              <a:t>，意思是在</a:t>
            </a:r>
            <a:r>
              <a:rPr lang="en-US" altLang="zh-CN" sz="1900" dirty="0"/>
              <a:t>A1</a:t>
            </a:r>
            <a:r>
              <a:rPr lang="zh-CN" altLang="zh-CN" sz="1900" dirty="0"/>
              <a:t>中从左提取</a:t>
            </a:r>
            <a:r>
              <a:rPr lang="en-US" altLang="zh-CN" sz="1900" dirty="0"/>
              <a:t>5</a:t>
            </a:r>
            <a:r>
              <a:rPr lang="zh-CN" altLang="zh-CN" sz="1900" dirty="0"/>
              <a:t>个字符。例如，</a:t>
            </a:r>
            <a:r>
              <a:rPr lang="en-US" altLang="zh-CN" sz="1900" dirty="0"/>
              <a:t>A1=</a:t>
            </a:r>
            <a:r>
              <a:rPr lang="zh-CN" altLang="zh-CN" sz="1900" dirty="0"/>
              <a:t>“安徽省高职教育培训中心”，则</a:t>
            </a:r>
            <a:r>
              <a:rPr lang="en-US" altLang="zh-CN" sz="1900" dirty="0"/>
              <a:t>LEFT(A1,5)</a:t>
            </a:r>
            <a:r>
              <a:rPr lang="zh-CN" altLang="zh-CN" sz="1900" dirty="0"/>
              <a:t>返回</a:t>
            </a:r>
            <a:r>
              <a:rPr lang="zh-CN" altLang="zh-CN" sz="1900" dirty="0" smtClean="0"/>
              <a:t>“安徽省高职教”</a:t>
            </a:r>
            <a:endParaRPr lang="en-US" altLang="zh-CN" sz="1900" dirty="0" smtClean="0"/>
          </a:p>
          <a:p>
            <a:endParaRPr lang="zh-CN" altLang="en-US" dirty="0"/>
          </a:p>
        </p:txBody>
      </p:sp>
      <p:pic>
        <p:nvPicPr>
          <p:cNvPr id="5" name="图片 4" descr="C:\Users\Administrator\Documents\Tencent Files\840395340\FileRecv\MobileFile\Image\5EZGXN1`)J_J2)_S89ZGXPW.png"/>
          <p:cNvPicPr/>
          <p:nvPr/>
        </p:nvPicPr>
        <p:blipFill>
          <a:blip r:embed="rId2" cstate="print"/>
          <a:srcRect/>
          <a:stretch>
            <a:fillRect/>
          </a:stretch>
        </p:blipFill>
        <p:spPr bwMode="auto">
          <a:xfrm>
            <a:off x="1907704" y="3681028"/>
            <a:ext cx="5328592" cy="1944216"/>
          </a:xfrm>
          <a:prstGeom prst="rect">
            <a:avLst/>
          </a:prstGeom>
          <a:noFill/>
          <a:ln w="9525">
            <a:noFill/>
            <a:miter lim="800000"/>
            <a:headEnd/>
            <a:tailEnd/>
          </a:ln>
        </p:spPr>
      </p:pic>
    </p:spTree>
    <p:extLst>
      <p:ext uri="{BB962C8B-B14F-4D97-AF65-F5344CB8AC3E}">
        <p14:creationId xmlns:p14="http://schemas.microsoft.com/office/powerpoint/2010/main" val="2378458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7867" y="979312"/>
            <a:ext cx="8229600" cy="4525963"/>
          </a:xfrm>
        </p:spPr>
        <p:txBody>
          <a:bodyPr/>
          <a:lstStyle/>
          <a:p>
            <a:pPr marL="0" indent="0">
              <a:buNone/>
            </a:pPr>
            <a:r>
              <a:rPr lang="zh-CN" altLang="zh-CN" b="1" dirty="0"/>
              <a:t>三、常用偿还率函数</a:t>
            </a:r>
          </a:p>
          <a:p>
            <a:pPr marL="0" indent="0">
              <a:buNone/>
            </a:pP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518775657"/>
              </p:ext>
            </p:extLst>
          </p:nvPr>
        </p:nvGraphicFramePr>
        <p:xfrm>
          <a:off x="1331640" y="1844824"/>
          <a:ext cx="5904656" cy="3312368"/>
        </p:xfrm>
        <a:graphic>
          <a:graphicData uri="http://schemas.openxmlformats.org/drawingml/2006/table">
            <a:tbl>
              <a:tblPr firstRow="1" firstCol="1" bandRow="1">
                <a:tableStyleId>{5C22544A-7EE6-4342-B048-85BDC9FD1C3A}</a:tableStyleId>
              </a:tblPr>
              <a:tblGrid>
                <a:gridCol w="1014134"/>
                <a:gridCol w="4890522"/>
              </a:tblGrid>
              <a:tr h="807592">
                <a:tc>
                  <a:txBody>
                    <a:bodyPr/>
                    <a:lstStyle/>
                    <a:p>
                      <a:pPr algn="just">
                        <a:spcAft>
                          <a:spcPts val="0"/>
                        </a:spcAft>
                      </a:pPr>
                      <a:r>
                        <a:rPr lang="zh-CN" sz="1050" kern="100" dirty="0">
                          <a:effectLst/>
                        </a:rPr>
                        <a:t>函数名称</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zh-CN" sz="1050" kern="100" dirty="0">
                          <a:effectLst/>
                        </a:rPr>
                        <a:t>函数功能</a:t>
                      </a:r>
                      <a:endParaRPr lang="zh-CN" sz="1050" kern="100" dirty="0">
                        <a:effectLst/>
                        <a:latin typeface="Calibri"/>
                        <a:ea typeface="宋体"/>
                        <a:cs typeface="Times New Roman"/>
                      </a:endParaRPr>
                    </a:p>
                  </a:txBody>
                  <a:tcPr marL="68580" marR="68580" marT="0" marB="0"/>
                </a:tc>
              </a:tr>
              <a:tr h="626194">
                <a:tc>
                  <a:txBody>
                    <a:bodyPr/>
                    <a:lstStyle/>
                    <a:p>
                      <a:pPr algn="just">
                        <a:spcAft>
                          <a:spcPts val="0"/>
                        </a:spcAft>
                      </a:pPr>
                      <a:r>
                        <a:rPr lang="en-US" sz="1050" kern="100">
                          <a:effectLst/>
                        </a:rPr>
                        <a:t>IRR</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计算连续现金流量的内部报酬率</a:t>
                      </a:r>
                      <a:endParaRPr lang="zh-CN" sz="1600" kern="100">
                        <a:effectLst/>
                        <a:latin typeface="Calibri"/>
                        <a:ea typeface="宋体"/>
                        <a:cs typeface="Times New Roman"/>
                      </a:endParaRPr>
                    </a:p>
                  </a:txBody>
                  <a:tcPr marL="68580" marR="68580" marT="0" marB="0"/>
                </a:tc>
              </a:tr>
              <a:tr h="626194">
                <a:tc>
                  <a:txBody>
                    <a:bodyPr/>
                    <a:lstStyle/>
                    <a:p>
                      <a:pPr algn="just">
                        <a:spcAft>
                          <a:spcPts val="0"/>
                        </a:spcAft>
                      </a:pPr>
                      <a:r>
                        <a:rPr lang="en-US" sz="1050" kern="100">
                          <a:effectLst/>
                        </a:rPr>
                        <a:t>XIRR</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计算不定期现金流量的内部报酬率</a:t>
                      </a:r>
                      <a:endParaRPr lang="zh-CN" sz="1600" kern="100">
                        <a:effectLst/>
                        <a:latin typeface="Calibri"/>
                        <a:ea typeface="宋体"/>
                        <a:cs typeface="Times New Roman"/>
                      </a:endParaRPr>
                    </a:p>
                  </a:txBody>
                  <a:tcPr marL="68580" marR="68580" marT="0" marB="0"/>
                </a:tc>
              </a:tr>
              <a:tr h="626194">
                <a:tc>
                  <a:txBody>
                    <a:bodyPr/>
                    <a:lstStyle/>
                    <a:p>
                      <a:pPr algn="just">
                        <a:spcAft>
                          <a:spcPts val="0"/>
                        </a:spcAft>
                      </a:pPr>
                      <a:r>
                        <a:rPr lang="en-US" sz="1050" kern="100">
                          <a:effectLst/>
                        </a:rPr>
                        <a:t>MIRR</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计算不同利率水平下正负现金流的内部报酬率</a:t>
                      </a:r>
                      <a:endParaRPr lang="zh-CN" sz="1600" kern="100" dirty="0">
                        <a:effectLst/>
                        <a:latin typeface="Calibri"/>
                        <a:ea typeface="宋体"/>
                        <a:cs typeface="Times New Roman"/>
                      </a:endParaRPr>
                    </a:p>
                  </a:txBody>
                  <a:tcPr marL="68580" marR="68580" marT="0" marB="0"/>
                </a:tc>
              </a:tr>
              <a:tr h="626194">
                <a:tc>
                  <a:txBody>
                    <a:bodyPr/>
                    <a:lstStyle/>
                    <a:p>
                      <a:pPr algn="just">
                        <a:spcAft>
                          <a:spcPts val="0"/>
                        </a:spcAft>
                      </a:pPr>
                      <a:r>
                        <a:rPr lang="en-US" sz="1050" kern="100">
                          <a:effectLst/>
                        </a:rPr>
                        <a:t>RATE</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计算年金的实际偿还率</a:t>
                      </a:r>
                      <a:endParaRPr lang="zh-CN" sz="16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4625144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332656"/>
            <a:ext cx="8229600" cy="4525963"/>
          </a:xfrm>
        </p:spPr>
        <p:txBody>
          <a:bodyPr>
            <a:noAutofit/>
          </a:bodyPr>
          <a:lstStyle/>
          <a:p>
            <a:r>
              <a:rPr lang="en-US" altLang="zh-CN" sz="1800" b="1" dirty="0"/>
              <a:t>4.RIGHT</a:t>
            </a:r>
            <a:r>
              <a:rPr lang="zh-CN" altLang="zh-CN" sz="1800" b="1" dirty="0"/>
              <a:t>函数</a:t>
            </a:r>
            <a:endParaRPr lang="zh-CN" altLang="zh-CN" sz="1800" dirty="0"/>
          </a:p>
          <a:p>
            <a:r>
              <a:rPr lang="zh-CN" altLang="zh-CN" sz="1800" dirty="0"/>
              <a:t>功能：用于从字符串的右端取指定个数的字符</a:t>
            </a:r>
            <a:r>
              <a:rPr lang="en-US" altLang="zh-CN" sz="1800" dirty="0"/>
              <a:t>, </a:t>
            </a:r>
            <a:r>
              <a:rPr lang="zh-CN" altLang="zh-CN" sz="1800" dirty="0"/>
              <a:t>作用是根据指定的字符数返回文本串中的最后一个或倒数前几个字符</a:t>
            </a:r>
          </a:p>
          <a:p>
            <a:r>
              <a:rPr lang="zh-CN" altLang="zh-CN" sz="1800" dirty="0"/>
              <a:t>语法：</a:t>
            </a:r>
            <a:r>
              <a:rPr lang="en-US" altLang="zh-CN" sz="1800" dirty="0"/>
              <a:t>RIGHT (</a:t>
            </a:r>
            <a:r>
              <a:rPr lang="en-US" altLang="zh-CN" sz="1800" dirty="0" err="1"/>
              <a:t>text,num_chars</a:t>
            </a:r>
            <a:r>
              <a:rPr lang="en-US" altLang="zh-CN" sz="1800" dirty="0"/>
              <a:t>)</a:t>
            </a:r>
            <a:endParaRPr lang="zh-CN" altLang="zh-CN" sz="1800" dirty="0"/>
          </a:p>
          <a:p>
            <a:r>
              <a:rPr lang="zh-CN" altLang="zh-CN" sz="1800" dirty="0"/>
              <a:t>参数</a:t>
            </a:r>
            <a:r>
              <a:rPr lang="en-US" altLang="zh-CN" sz="1800" dirty="0"/>
              <a:t>1</a:t>
            </a:r>
            <a:r>
              <a:rPr lang="zh-CN" altLang="zh-CN" sz="1800" dirty="0"/>
              <a:t>：</a:t>
            </a:r>
            <a:r>
              <a:rPr lang="en-US" altLang="zh-CN" sz="1800" dirty="0"/>
              <a:t>text1</a:t>
            </a:r>
            <a:r>
              <a:rPr lang="zh-CN" altLang="zh-CN" sz="1800" dirty="0"/>
              <a:t>，准备从中提取字符串的文本字符串</a:t>
            </a:r>
          </a:p>
          <a:p>
            <a:r>
              <a:rPr lang="zh-CN" altLang="zh-CN" sz="1800" dirty="0"/>
              <a:t>参数</a:t>
            </a:r>
            <a:r>
              <a:rPr lang="en-US" altLang="zh-CN" sz="1800" dirty="0"/>
              <a:t>2</a:t>
            </a:r>
            <a:r>
              <a:rPr lang="zh-CN" altLang="zh-CN" sz="1800" dirty="0"/>
              <a:t>：</a:t>
            </a:r>
            <a:r>
              <a:rPr lang="en-US" altLang="zh-CN" sz="1800" dirty="0" err="1"/>
              <a:t>num_chars</a:t>
            </a:r>
            <a:r>
              <a:rPr lang="zh-CN" altLang="zh-CN" sz="1800" dirty="0"/>
              <a:t>，右截取位数，指定所要提取的字符串长度</a:t>
            </a:r>
          </a:p>
          <a:p>
            <a:r>
              <a:rPr lang="zh-CN" altLang="zh-CN" sz="1800" dirty="0"/>
              <a:t>例如，输入公式</a:t>
            </a:r>
            <a:r>
              <a:rPr lang="en-US" altLang="zh-CN" sz="1800" dirty="0"/>
              <a:t>= right(A5,5)</a:t>
            </a:r>
            <a:r>
              <a:rPr lang="zh-CN" altLang="zh-CN" sz="1800" dirty="0"/>
              <a:t>，意思是在</a:t>
            </a:r>
            <a:r>
              <a:rPr lang="en-US" altLang="zh-CN" sz="1800" dirty="0"/>
              <a:t>A5</a:t>
            </a:r>
            <a:r>
              <a:rPr lang="zh-CN" altLang="zh-CN" sz="1800" dirty="0"/>
              <a:t>中从右提取</a:t>
            </a:r>
            <a:r>
              <a:rPr lang="en-US" altLang="zh-CN" sz="1800" dirty="0"/>
              <a:t>5</a:t>
            </a:r>
            <a:r>
              <a:rPr lang="zh-CN" altLang="zh-CN" sz="1800" dirty="0"/>
              <a:t>个字符。例如，</a:t>
            </a:r>
            <a:r>
              <a:rPr lang="en-US" altLang="zh-CN" sz="1800" dirty="0"/>
              <a:t>A5=</a:t>
            </a:r>
            <a:r>
              <a:rPr lang="zh-CN" altLang="zh-CN" sz="1800" dirty="0"/>
              <a:t>“安徽省高职教育培训中心”，则</a:t>
            </a:r>
            <a:r>
              <a:rPr lang="en-US" altLang="zh-CN" sz="1800" dirty="0"/>
              <a:t>right(A5,5)</a:t>
            </a:r>
            <a:r>
              <a:rPr lang="zh-CN" altLang="zh-CN" sz="1800" dirty="0"/>
              <a:t>返回“育培训中心”</a:t>
            </a:r>
            <a:endParaRPr lang="zh-CN" altLang="en-US" sz="1800" dirty="0"/>
          </a:p>
        </p:txBody>
      </p:sp>
      <p:pic>
        <p:nvPicPr>
          <p:cNvPr id="4" name="图片 3" descr="C:\Users\Administrator\Documents\Tencent Files\840395340\FileRecv\MobileFile\Image\X%4NI{4(3`SP~6S9XGYGFPO.png"/>
          <p:cNvPicPr/>
          <p:nvPr/>
        </p:nvPicPr>
        <p:blipFill>
          <a:blip r:embed="rId2" cstate="print"/>
          <a:srcRect/>
          <a:stretch>
            <a:fillRect/>
          </a:stretch>
        </p:blipFill>
        <p:spPr bwMode="auto">
          <a:xfrm>
            <a:off x="2123728" y="3284984"/>
            <a:ext cx="4392488" cy="1728192"/>
          </a:xfrm>
          <a:prstGeom prst="rect">
            <a:avLst/>
          </a:prstGeom>
          <a:noFill/>
          <a:ln w="9525">
            <a:noFill/>
            <a:miter lim="800000"/>
            <a:headEnd/>
            <a:tailEnd/>
          </a:ln>
        </p:spPr>
      </p:pic>
    </p:spTree>
    <p:extLst>
      <p:ext uri="{BB962C8B-B14F-4D97-AF65-F5344CB8AC3E}">
        <p14:creationId xmlns:p14="http://schemas.microsoft.com/office/powerpoint/2010/main" val="11228286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548680"/>
            <a:ext cx="8229600" cy="4525963"/>
          </a:xfrm>
        </p:spPr>
        <p:txBody>
          <a:bodyPr>
            <a:normAutofit/>
          </a:bodyPr>
          <a:lstStyle/>
          <a:p>
            <a:r>
              <a:rPr lang="en-US" altLang="zh-CN" b="1" dirty="0"/>
              <a:t>5.MID</a:t>
            </a:r>
            <a:r>
              <a:rPr lang="zh-CN" altLang="zh-CN" b="1" dirty="0"/>
              <a:t>函数</a:t>
            </a:r>
            <a:endParaRPr lang="zh-CN" altLang="zh-CN" dirty="0"/>
          </a:p>
          <a:p>
            <a:r>
              <a:rPr lang="zh-CN" altLang="zh-CN" sz="2100" dirty="0"/>
              <a:t>功能：从文本字符串中指定的起始位置起返回指定长度的字符。</a:t>
            </a:r>
          </a:p>
          <a:p>
            <a:r>
              <a:rPr lang="zh-CN" altLang="zh-CN" sz="2100" dirty="0"/>
              <a:t>语法：</a:t>
            </a:r>
            <a:r>
              <a:rPr lang="en-US" altLang="zh-CN" sz="2100" dirty="0"/>
              <a:t>MID</a:t>
            </a:r>
            <a:r>
              <a:rPr lang="zh-CN" altLang="zh-CN" sz="2100" dirty="0"/>
              <a:t>（</a:t>
            </a:r>
            <a:r>
              <a:rPr lang="en-US" altLang="zh-CN" sz="2100" dirty="0" err="1"/>
              <a:t>text,start_num</a:t>
            </a:r>
            <a:r>
              <a:rPr lang="zh-CN" altLang="zh-CN" sz="2100" dirty="0"/>
              <a:t>，</a:t>
            </a:r>
            <a:r>
              <a:rPr lang="en-US" altLang="zh-CN" sz="2100" dirty="0" err="1"/>
              <a:t>num_chars</a:t>
            </a:r>
            <a:r>
              <a:rPr lang="zh-CN" altLang="zh-CN" sz="2100" dirty="0"/>
              <a:t>）</a:t>
            </a:r>
          </a:p>
          <a:p>
            <a:r>
              <a:rPr lang="zh-CN" altLang="zh-CN" sz="2100" dirty="0"/>
              <a:t>参数</a:t>
            </a:r>
            <a:r>
              <a:rPr lang="en-US" altLang="zh-CN" sz="2100" dirty="0"/>
              <a:t>1</a:t>
            </a:r>
            <a:r>
              <a:rPr lang="zh-CN" altLang="zh-CN" sz="2100" dirty="0"/>
              <a:t>：</a:t>
            </a:r>
            <a:r>
              <a:rPr lang="en-US" altLang="zh-CN" sz="2100" dirty="0"/>
              <a:t>text,</a:t>
            </a:r>
            <a:r>
              <a:rPr lang="zh-CN" altLang="zh-CN" sz="2100" dirty="0"/>
              <a:t>准备从中提取字符串的文本字符串。</a:t>
            </a:r>
          </a:p>
          <a:p>
            <a:r>
              <a:rPr lang="zh-CN" altLang="zh-CN" sz="2100" dirty="0"/>
              <a:t>参数</a:t>
            </a:r>
            <a:r>
              <a:rPr lang="en-US" altLang="zh-CN" sz="2100" dirty="0"/>
              <a:t>2</a:t>
            </a:r>
            <a:r>
              <a:rPr lang="zh-CN" altLang="zh-CN" sz="2100" dirty="0"/>
              <a:t>：</a:t>
            </a:r>
            <a:r>
              <a:rPr lang="en-US" altLang="zh-CN" sz="2100" dirty="0" err="1"/>
              <a:t>start_num</a:t>
            </a:r>
            <a:r>
              <a:rPr lang="zh-CN" altLang="zh-CN" sz="2100" dirty="0"/>
              <a:t>，准备提取的第一个字符的位置。</a:t>
            </a:r>
          </a:p>
          <a:p>
            <a:r>
              <a:rPr lang="zh-CN" altLang="zh-CN" sz="2100" dirty="0"/>
              <a:t>参数</a:t>
            </a:r>
            <a:r>
              <a:rPr lang="en-US" altLang="zh-CN" sz="2100" dirty="0"/>
              <a:t>3</a:t>
            </a:r>
            <a:r>
              <a:rPr lang="zh-CN" altLang="zh-CN" sz="2100" dirty="0"/>
              <a:t>：</a:t>
            </a:r>
            <a:r>
              <a:rPr lang="en-US" altLang="zh-CN" sz="2100" dirty="0" err="1"/>
              <a:t>num_chars</a:t>
            </a:r>
            <a:r>
              <a:rPr lang="zh-CN" altLang="zh-CN" sz="2100" dirty="0"/>
              <a:t>，指定所要提取的字符串长度</a:t>
            </a:r>
          </a:p>
          <a:p>
            <a:r>
              <a:rPr lang="zh-CN" altLang="zh-CN" sz="2100" dirty="0"/>
              <a:t>例如，输入公式</a:t>
            </a:r>
            <a:r>
              <a:rPr lang="en-US" altLang="zh-CN" sz="2100" dirty="0"/>
              <a:t>= MID (A5,3,5)</a:t>
            </a:r>
            <a:r>
              <a:rPr lang="zh-CN" altLang="zh-CN" sz="2100" dirty="0"/>
              <a:t>，意思是在</a:t>
            </a:r>
            <a:r>
              <a:rPr lang="en-US" altLang="zh-CN" sz="2100" dirty="0"/>
              <a:t>A5</a:t>
            </a:r>
            <a:r>
              <a:rPr lang="zh-CN" altLang="zh-CN" sz="2100" dirty="0"/>
              <a:t>中从第</a:t>
            </a:r>
            <a:r>
              <a:rPr lang="en-US" altLang="zh-CN" sz="2100" dirty="0"/>
              <a:t>3</a:t>
            </a:r>
            <a:r>
              <a:rPr lang="zh-CN" altLang="zh-CN" sz="2100" dirty="0"/>
              <a:t>个字符开始共</a:t>
            </a:r>
            <a:r>
              <a:rPr lang="en-US" altLang="zh-CN" sz="2100" dirty="0"/>
              <a:t>5</a:t>
            </a:r>
            <a:r>
              <a:rPr lang="zh-CN" altLang="zh-CN" sz="2100" dirty="0"/>
              <a:t>位。输入</a:t>
            </a:r>
            <a:r>
              <a:rPr lang="en-US" altLang="zh-CN" sz="2100" dirty="0"/>
              <a:t>A5=</a:t>
            </a:r>
            <a:r>
              <a:rPr lang="zh-CN" altLang="zh-CN" sz="2100" dirty="0"/>
              <a:t>“安徽省高职教育培训中心”，则</a:t>
            </a:r>
            <a:r>
              <a:rPr lang="en-US" altLang="zh-CN" sz="2100" dirty="0"/>
              <a:t>MID (A5,3,5)</a:t>
            </a:r>
            <a:r>
              <a:rPr lang="zh-CN" altLang="zh-CN" sz="2100" dirty="0"/>
              <a:t>返回“省高职教育”</a:t>
            </a:r>
            <a:endParaRPr lang="zh-CN" altLang="en-US" sz="2100" dirty="0"/>
          </a:p>
        </p:txBody>
      </p:sp>
      <p:pic>
        <p:nvPicPr>
          <p:cNvPr id="4" name="图片 3" descr="C:\Users\Administrator\Documents\Tencent Files\840395340\FileRecv\MobileFile\Image\WITM117(D$U0A]`27{M68BR.png"/>
          <p:cNvPicPr/>
          <p:nvPr/>
        </p:nvPicPr>
        <p:blipFill>
          <a:blip r:embed="rId2" cstate="print"/>
          <a:srcRect/>
          <a:stretch>
            <a:fillRect/>
          </a:stretch>
        </p:blipFill>
        <p:spPr bwMode="auto">
          <a:xfrm>
            <a:off x="1553844" y="4293096"/>
            <a:ext cx="4890364" cy="1944216"/>
          </a:xfrm>
          <a:prstGeom prst="rect">
            <a:avLst/>
          </a:prstGeom>
          <a:noFill/>
          <a:ln w="9525">
            <a:noFill/>
            <a:miter lim="800000"/>
            <a:headEnd/>
            <a:tailEnd/>
          </a:ln>
        </p:spPr>
      </p:pic>
    </p:spTree>
    <p:extLst>
      <p:ext uri="{BB962C8B-B14F-4D97-AF65-F5344CB8AC3E}">
        <p14:creationId xmlns:p14="http://schemas.microsoft.com/office/powerpoint/2010/main" val="27703686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sz="1600" b="1" dirty="0"/>
              <a:t>5.MID</a:t>
            </a:r>
            <a:r>
              <a:rPr lang="zh-CN" altLang="zh-CN" sz="1600" b="1" dirty="0"/>
              <a:t>函数</a:t>
            </a:r>
            <a:endParaRPr lang="zh-CN" altLang="zh-CN" sz="1600" dirty="0"/>
          </a:p>
          <a:p>
            <a:r>
              <a:rPr lang="zh-CN" altLang="zh-CN" sz="1600" dirty="0"/>
              <a:t>功能：从文本字符串中指定的起始位置起返回指定长度的字符。</a:t>
            </a:r>
          </a:p>
          <a:p>
            <a:r>
              <a:rPr lang="zh-CN" altLang="zh-CN" sz="1600" dirty="0"/>
              <a:t>语法：</a:t>
            </a:r>
            <a:r>
              <a:rPr lang="en-US" altLang="zh-CN" sz="1600" dirty="0"/>
              <a:t>MID</a:t>
            </a:r>
            <a:r>
              <a:rPr lang="zh-CN" altLang="zh-CN" sz="1600" dirty="0"/>
              <a:t>（</a:t>
            </a:r>
            <a:r>
              <a:rPr lang="en-US" altLang="zh-CN" sz="1600" dirty="0" err="1"/>
              <a:t>text,start_num</a:t>
            </a:r>
            <a:r>
              <a:rPr lang="zh-CN" altLang="zh-CN" sz="1600" dirty="0"/>
              <a:t>，</a:t>
            </a:r>
            <a:r>
              <a:rPr lang="en-US" altLang="zh-CN" sz="1600" dirty="0" err="1"/>
              <a:t>num_chars</a:t>
            </a:r>
            <a:r>
              <a:rPr lang="zh-CN" altLang="zh-CN" sz="1600" dirty="0"/>
              <a:t>）</a:t>
            </a:r>
          </a:p>
          <a:p>
            <a:r>
              <a:rPr lang="zh-CN" altLang="zh-CN" sz="1600" dirty="0"/>
              <a:t>参数</a:t>
            </a:r>
            <a:r>
              <a:rPr lang="en-US" altLang="zh-CN" sz="1600" dirty="0"/>
              <a:t>1</a:t>
            </a:r>
            <a:r>
              <a:rPr lang="zh-CN" altLang="zh-CN" sz="1600" dirty="0"/>
              <a:t>：</a:t>
            </a:r>
            <a:r>
              <a:rPr lang="en-US" altLang="zh-CN" sz="1600" dirty="0"/>
              <a:t>text,</a:t>
            </a:r>
            <a:r>
              <a:rPr lang="zh-CN" altLang="zh-CN" sz="1600" dirty="0"/>
              <a:t>准备从中提取字符串的文本字符串。</a:t>
            </a:r>
          </a:p>
          <a:p>
            <a:r>
              <a:rPr lang="zh-CN" altLang="zh-CN" sz="1600" dirty="0"/>
              <a:t>参数</a:t>
            </a:r>
            <a:r>
              <a:rPr lang="en-US" altLang="zh-CN" sz="1600" dirty="0"/>
              <a:t>2</a:t>
            </a:r>
            <a:r>
              <a:rPr lang="zh-CN" altLang="zh-CN" sz="1600" dirty="0"/>
              <a:t>：</a:t>
            </a:r>
            <a:r>
              <a:rPr lang="en-US" altLang="zh-CN" sz="1600" dirty="0" err="1"/>
              <a:t>start_num</a:t>
            </a:r>
            <a:r>
              <a:rPr lang="zh-CN" altLang="zh-CN" sz="1600" dirty="0"/>
              <a:t>，准备提取的第一个字符的位置。</a:t>
            </a:r>
          </a:p>
          <a:p>
            <a:r>
              <a:rPr lang="zh-CN" altLang="zh-CN" sz="1600" dirty="0"/>
              <a:t>参数</a:t>
            </a:r>
            <a:r>
              <a:rPr lang="en-US" altLang="zh-CN" sz="1600" dirty="0"/>
              <a:t>3</a:t>
            </a:r>
            <a:r>
              <a:rPr lang="zh-CN" altLang="zh-CN" sz="1600" dirty="0"/>
              <a:t>：</a:t>
            </a:r>
            <a:r>
              <a:rPr lang="en-US" altLang="zh-CN" sz="1600" dirty="0" err="1"/>
              <a:t>num_chars</a:t>
            </a:r>
            <a:r>
              <a:rPr lang="zh-CN" altLang="zh-CN" sz="1600" dirty="0"/>
              <a:t>，指定所要提取的字符串长度</a:t>
            </a:r>
          </a:p>
          <a:p>
            <a:r>
              <a:rPr lang="zh-CN" altLang="zh-CN" sz="1600" dirty="0"/>
              <a:t>例如，输入公式</a:t>
            </a:r>
            <a:r>
              <a:rPr lang="en-US" altLang="zh-CN" sz="1600" dirty="0"/>
              <a:t>= MID (A5,3,5)</a:t>
            </a:r>
            <a:r>
              <a:rPr lang="zh-CN" altLang="zh-CN" sz="1600" dirty="0"/>
              <a:t>，意思是在</a:t>
            </a:r>
            <a:r>
              <a:rPr lang="en-US" altLang="zh-CN" sz="1600" dirty="0"/>
              <a:t>A5</a:t>
            </a:r>
            <a:r>
              <a:rPr lang="zh-CN" altLang="zh-CN" sz="1600" dirty="0"/>
              <a:t>中从第</a:t>
            </a:r>
            <a:r>
              <a:rPr lang="en-US" altLang="zh-CN" sz="1600" dirty="0"/>
              <a:t>3</a:t>
            </a:r>
            <a:r>
              <a:rPr lang="zh-CN" altLang="zh-CN" sz="1600" dirty="0"/>
              <a:t>个字符开始共</a:t>
            </a:r>
            <a:r>
              <a:rPr lang="en-US" altLang="zh-CN" sz="1600" dirty="0"/>
              <a:t>5</a:t>
            </a:r>
            <a:r>
              <a:rPr lang="zh-CN" altLang="zh-CN" sz="1600" dirty="0"/>
              <a:t>位。输入</a:t>
            </a:r>
            <a:r>
              <a:rPr lang="en-US" altLang="zh-CN" sz="1600" dirty="0"/>
              <a:t>A5=</a:t>
            </a:r>
            <a:r>
              <a:rPr lang="zh-CN" altLang="zh-CN" sz="1600" dirty="0"/>
              <a:t>“安徽省高职教育培训中心”，则</a:t>
            </a:r>
            <a:r>
              <a:rPr lang="en-US" altLang="zh-CN" sz="1600" dirty="0"/>
              <a:t>MID (A5,3,5)</a:t>
            </a:r>
            <a:r>
              <a:rPr lang="zh-CN" altLang="zh-CN" sz="1600" dirty="0"/>
              <a:t>返回“省高职教育”</a:t>
            </a:r>
            <a:endParaRPr lang="zh-CN" altLang="en-US" sz="1600" dirty="0"/>
          </a:p>
        </p:txBody>
      </p:sp>
      <p:pic>
        <p:nvPicPr>
          <p:cNvPr id="4" name="图片 3" descr="C:\Users\Administrator\Documents\Tencent Files\840395340\FileRecv\MobileFile\Image\WITM117(D$U0A]`27{M68BR.png"/>
          <p:cNvPicPr/>
          <p:nvPr/>
        </p:nvPicPr>
        <p:blipFill>
          <a:blip r:embed="rId2" cstate="print"/>
          <a:srcRect/>
          <a:stretch>
            <a:fillRect/>
          </a:stretch>
        </p:blipFill>
        <p:spPr bwMode="auto">
          <a:xfrm>
            <a:off x="1763688" y="4124642"/>
            <a:ext cx="5688632" cy="1968654"/>
          </a:xfrm>
          <a:prstGeom prst="rect">
            <a:avLst/>
          </a:prstGeom>
          <a:noFill/>
          <a:ln w="9525">
            <a:noFill/>
            <a:miter lim="800000"/>
            <a:headEnd/>
            <a:tailEnd/>
          </a:ln>
        </p:spPr>
      </p:pic>
    </p:spTree>
    <p:extLst>
      <p:ext uri="{BB962C8B-B14F-4D97-AF65-F5344CB8AC3E}">
        <p14:creationId xmlns:p14="http://schemas.microsoft.com/office/powerpoint/2010/main" val="29255757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sz="1600" b="1" dirty="0"/>
              <a:t>6.MOD</a:t>
            </a:r>
            <a:r>
              <a:rPr lang="zh-CN" altLang="zh-CN" sz="1600" b="1" dirty="0"/>
              <a:t>函数</a:t>
            </a:r>
            <a:endParaRPr lang="zh-CN" altLang="zh-CN" sz="1600" dirty="0"/>
          </a:p>
          <a:p>
            <a:r>
              <a:rPr lang="zh-CN" altLang="zh-CN" sz="1600" dirty="0"/>
              <a:t>功能：返回两数相除的余数。</a:t>
            </a:r>
          </a:p>
          <a:p>
            <a:r>
              <a:rPr lang="zh-CN" altLang="zh-CN" sz="1600" dirty="0"/>
              <a:t>语法：</a:t>
            </a:r>
            <a:r>
              <a:rPr lang="en-US" altLang="zh-CN" sz="1600" dirty="0"/>
              <a:t>MOD</a:t>
            </a:r>
            <a:r>
              <a:rPr lang="zh-CN" altLang="zh-CN" sz="1600" dirty="0"/>
              <a:t>（</a:t>
            </a:r>
            <a:r>
              <a:rPr lang="en-US" altLang="zh-CN" sz="1600" dirty="0" err="1"/>
              <a:t>number,divisor</a:t>
            </a:r>
            <a:r>
              <a:rPr lang="zh-CN" altLang="zh-CN" sz="1600" dirty="0"/>
              <a:t>）</a:t>
            </a:r>
          </a:p>
          <a:p>
            <a:r>
              <a:rPr lang="zh-CN" altLang="zh-CN" sz="1600" dirty="0"/>
              <a:t>参数</a:t>
            </a:r>
            <a:r>
              <a:rPr lang="en-US" altLang="zh-CN" sz="1600" dirty="0"/>
              <a:t>1</a:t>
            </a:r>
            <a:r>
              <a:rPr lang="zh-CN" altLang="zh-CN" sz="1600" dirty="0"/>
              <a:t>：</a:t>
            </a:r>
            <a:r>
              <a:rPr lang="en-US" altLang="zh-CN" sz="1600" dirty="0"/>
              <a:t>number,</a:t>
            </a:r>
            <a:r>
              <a:rPr lang="zh-CN" altLang="zh-CN" sz="1600" dirty="0"/>
              <a:t>被除数。</a:t>
            </a:r>
          </a:p>
          <a:p>
            <a:r>
              <a:rPr lang="zh-CN" altLang="zh-CN" sz="1600" dirty="0"/>
              <a:t>参数</a:t>
            </a:r>
            <a:r>
              <a:rPr lang="en-US" altLang="zh-CN" sz="1600" dirty="0"/>
              <a:t>2</a:t>
            </a:r>
            <a:r>
              <a:rPr lang="zh-CN" altLang="zh-CN" sz="1600" dirty="0"/>
              <a:t>：</a:t>
            </a:r>
            <a:r>
              <a:rPr lang="en-US" altLang="zh-CN" sz="1600" dirty="0"/>
              <a:t>divisor</a:t>
            </a:r>
            <a:r>
              <a:rPr lang="zh-CN" altLang="zh-CN" sz="1600" dirty="0"/>
              <a:t>，除数。</a:t>
            </a:r>
          </a:p>
          <a:p>
            <a:r>
              <a:rPr lang="zh-CN" altLang="zh-CN" sz="1600" dirty="0"/>
              <a:t>结果与被除数的符号相同。用中文表示语法为：</a:t>
            </a:r>
            <a:r>
              <a:rPr lang="en-US" altLang="zh-CN" sz="1600" dirty="0"/>
              <a:t>MOD (</a:t>
            </a:r>
            <a:r>
              <a:rPr lang="zh-CN" altLang="zh-CN" sz="1600" dirty="0"/>
              <a:t>被除数</a:t>
            </a:r>
            <a:r>
              <a:rPr lang="en-US" altLang="zh-CN" sz="1600" dirty="0"/>
              <a:t> , </a:t>
            </a:r>
            <a:r>
              <a:rPr lang="zh-CN" altLang="zh-CN" sz="1600" dirty="0"/>
              <a:t>除数</a:t>
            </a:r>
            <a:r>
              <a:rPr lang="en-US" altLang="zh-CN" sz="1600" dirty="0"/>
              <a:t>)</a:t>
            </a:r>
            <a:r>
              <a:rPr lang="zh-CN" altLang="zh-CN" sz="1600" dirty="0"/>
              <a:t>，我们知道：被除数</a:t>
            </a:r>
            <a:r>
              <a:rPr lang="en-US" altLang="zh-CN" sz="1600" dirty="0"/>
              <a:t>=</a:t>
            </a:r>
            <a:r>
              <a:rPr lang="zh-CN" altLang="zh-CN" sz="1600" dirty="0"/>
              <a:t>除数</a:t>
            </a:r>
            <a:r>
              <a:rPr lang="en-US" altLang="zh-CN" sz="1600" dirty="0"/>
              <a:t>*</a:t>
            </a:r>
            <a:r>
              <a:rPr lang="zh-CN" altLang="zh-CN" sz="1600" dirty="0"/>
              <a:t>整数商</a:t>
            </a:r>
            <a:r>
              <a:rPr lang="en-US" altLang="zh-CN" sz="1600" dirty="0"/>
              <a:t>+</a:t>
            </a:r>
            <a:r>
              <a:rPr lang="zh-CN" altLang="zh-CN" sz="1600" dirty="0"/>
              <a:t>余数；则：余数</a:t>
            </a:r>
            <a:r>
              <a:rPr lang="en-US" altLang="zh-CN" sz="1600" dirty="0"/>
              <a:t>=</a:t>
            </a:r>
            <a:r>
              <a:rPr lang="zh-CN" altLang="zh-CN" sz="1600" dirty="0"/>
              <a:t>被除数</a:t>
            </a:r>
            <a:r>
              <a:rPr lang="en-US" altLang="zh-CN" sz="1600" dirty="0"/>
              <a:t>-</a:t>
            </a:r>
            <a:r>
              <a:rPr lang="zh-CN" altLang="zh-CN" sz="1600" dirty="0"/>
              <a:t>除数</a:t>
            </a:r>
            <a:r>
              <a:rPr lang="en-US" altLang="zh-CN" sz="1600" dirty="0"/>
              <a:t>*</a:t>
            </a:r>
            <a:r>
              <a:rPr lang="zh-CN" altLang="zh-CN" sz="1600" dirty="0"/>
              <a:t>整数，商用</a:t>
            </a:r>
            <a:r>
              <a:rPr lang="en-US" altLang="zh-CN" sz="1600" dirty="0"/>
              <a:t>EXCEL</a:t>
            </a:r>
            <a:r>
              <a:rPr lang="zh-CN" altLang="zh-CN" sz="1600" dirty="0"/>
              <a:t>语言表达即是：</a:t>
            </a:r>
            <a:r>
              <a:rPr lang="en-US" altLang="zh-CN" sz="1600" dirty="0"/>
              <a:t>MOD</a:t>
            </a:r>
            <a:r>
              <a:rPr lang="zh-CN" altLang="zh-CN" sz="1600" dirty="0"/>
              <a:t>（</a:t>
            </a:r>
            <a:r>
              <a:rPr lang="en-US" altLang="zh-CN" sz="1600" dirty="0"/>
              <a:t>a</a:t>
            </a:r>
            <a:r>
              <a:rPr lang="zh-CN" altLang="zh-CN" sz="1600" dirty="0"/>
              <a:t>，</a:t>
            </a:r>
            <a:r>
              <a:rPr lang="en-US" altLang="zh-CN" sz="1600" dirty="0"/>
              <a:t>d</a:t>
            </a:r>
            <a:r>
              <a:rPr lang="zh-CN" altLang="zh-CN" sz="1600" dirty="0"/>
              <a:t>）</a:t>
            </a:r>
            <a:r>
              <a:rPr lang="en-US" altLang="zh-CN" sz="1600" dirty="0"/>
              <a:t>=a-d*INT(</a:t>
            </a:r>
            <a:r>
              <a:rPr lang="en-US" altLang="zh-CN" sz="1600" dirty="0" err="1"/>
              <a:t>a/d</a:t>
            </a:r>
            <a:r>
              <a:rPr lang="zh-CN" altLang="zh-CN" sz="1600" dirty="0"/>
              <a:t>），</a:t>
            </a:r>
            <a:r>
              <a:rPr lang="en-US" altLang="zh-CN" sz="1600" dirty="0"/>
              <a:t>MOD</a:t>
            </a:r>
            <a:r>
              <a:rPr lang="zh-CN" altLang="zh-CN" sz="1600" dirty="0"/>
              <a:t>函数即是按照这样的等式求得余数并返回结果的。例如，</a:t>
            </a:r>
            <a:r>
              <a:rPr lang="en-US" altLang="zh-CN" sz="1600" dirty="0"/>
              <a:t>A2=90,B2=45</a:t>
            </a:r>
            <a:r>
              <a:rPr lang="zh-CN" altLang="zh-CN" sz="1600" dirty="0"/>
              <a:t>，则</a:t>
            </a:r>
            <a:r>
              <a:rPr lang="en-US" altLang="zh-CN" sz="1600" dirty="0"/>
              <a:t>MOD</a:t>
            </a:r>
            <a:r>
              <a:rPr lang="zh-CN" altLang="zh-CN" sz="1600" dirty="0"/>
              <a:t>（</a:t>
            </a:r>
            <a:r>
              <a:rPr lang="en-US" altLang="zh-CN" sz="1600" dirty="0"/>
              <a:t>A2</a:t>
            </a:r>
            <a:r>
              <a:rPr lang="zh-CN" altLang="zh-CN" sz="1600" dirty="0"/>
              <a:t>，</a:t>
            </a:r>
            <a:r>
              <a:rPr lang="en-US" altLang="zh-CN" sz="1600" dirty="0"/>
              <a:t>B2</a:t>
            </a:r>
            <a:r>
              <a:rPr lang="zh-CN" altLang="zh-CN" sz="1600" dirty="0"/>
              <a:t>）</a:t>
            </a:r>
            <a:r>
              <a:rPr lang="en-US" altLang="zh-CN" sz="1600" dirty="0"/>
              <a:t>=0</a:t>
            </a:r>
            <a:endParaRPr lang="zh-CN" altLang="en-US" sz="1600" dirty="0"/>
          </a:p>
        </p:txBody>
      </p:sp>
      <p:pic>
        <p:nvPicPr>
          <p:cNvPr id="4" name="图片 3" descr="C:\Users\Administrator\Documents\Tencent Files\840395340\FileRecv\MobileFile\Image\[0_K4(}OJC[7JP]XC5)}[HF.png"/>
          <p:cNvPicPr/>
          <p:nvPr/>
        </p:nvPicPr>
        <p:blipFill>
          <a:blip r:embed="rId2" cstate="print"/>
          <a:srcRect/>
          <a:stretch>
            <a:fillRect/>
          </a:stretch>
        </p:blipFill>
        <p:spPr bwMode="auto">
          <a:xfrm>
            <a:off x="683568" y="4365104"/>
            <a:ext cx="6336704" cy="2088232"/>
          </a:xfrm>
          <a:prstGeom prst="rect">
            <a:avLst/>
          </a:prstGeom>
          <a:noFill/>
          <a:ln w="9525">
            <a:noFill/>
            <a:miter lim="800000"/>
            <a:headEnd/>
            <a:tailEnd/>
          </a:ln>
        </p:spPr>
      </p:pic>
    </p:spTree>
    <p:extLst>
      <p:ext uri="{BB962C8B-B14F-4D97-AF65-F5344CB8AC3E}">
        <p14:creationId xmlns:p14="http://schemas.microsoft.com/office/powerpoint/2010/main" val="7123330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sz="1800" b="1" dirty="0"/>
              <a:t>7.LEN</a:t>
            </a:r>
            <a:r>
              <a:rPr lang="zh-CN" altLang="zh-CN" sz="1800" b="1" dirty="0"/>
              <a:t>函数</a:t>
            </a:r>
            <a:endParaRPr lang="zh-CN" altLang="zh-CN" sz="1800" dirty="0"/>
          </a:p>
          <a:p>
            <a:r>
              <a:rPr lang="zh-CN" altLang="zh-CN" sz="1800" dirty="0"/>
              <a:t>功能：计算字符串中所有字符的个数。</a:t>
            </a:r>
          </a:p>
          <a:p>
            <a:r>
              <a:rPr lang="zh-CN" altLang="zh-CN" sz="1800" dirty="0"/>
              <a:t>语法：</a:t>
            </a:r>
            <a:r>
              <a:rPr lang="en-US" altLang="zh-CN" sz="1800" dirty="0"/>
              <a:t>LEN</a:t>
            </a:r>
            <a:r>
              <a:rPr lang="zh-CN" altLang="zh-CN" sz="1800" dirty="0"/>
              <a:t>（</a:t>
            </a:r>
            <a:r>
              <a:rPr lang="en-US" altLang="zh-CN" sz="1800" dirty="0"/>
              <a:t>text</a:t>
            </a:r>
            <a:r>
              <a:rPr lang="zh-CN" altLang="zh-CN" sz="1800" dirty="0"/>
              <a:t>）</a:t>
            </a:r>
          </a:p>
          <a:p>
            <a:r>
              <a:rPr lang="zh-CN" altLang="zh-CN" sz="1800" dirty="0"/>
              <a:t>参数：</a:t>
            </a:r>
            <a:r>
              <a:rPr lang="en-US" altLang="zh-CN" sz="1800" dirty="0"/>
              <a:t>text,</a:t>
            </a:r>
            <a:r>
              <a:rPr lang="zh-CN" altLang="zh-CN" sz="1800" dirty="0"/>
              <a:t>准备从中提取字符串的文本字符串。</a:t>
            </a:r>
          </a:p>
          <a:p>
            <a:r>
              <a:rPr lang="zh-CN" altLang="zh-CN" sz="1800" dirty="0"/>
              <a:t>例如，输入公式</a:t>
            </a:r>
            <a:r>
              <a:rPr lang="en-US" altLang="zh-CN" sz="1800" dirty="0"/>
              <a:t>= LEN(A5),</a:t>
            </a:r>
            <a:r>
              <a:rPr lang="zh-CN" altLang="zh-CN" sz="1800" dirty="0"/>
              <a:t>意思为，统计</a:t>
            </a:r>
            <a:r>
              <a:rPr lang="en-US" altLang="zh-CN" sz="1800" dirty="0"/>
              <a:t>A5</a:t>
            </a:r>
            <a:r>
              <a:rPr lang="zh-CN" altLang="zh-CN" sz="1800" dirty="0"/>
              <a:t>单元格中的字符个数。如果</a:t>
            </a:r>
            <a:r>
              <a:rPr lang="en-US" altLang="zh-CN" sz="1800" dirty="0"/>
              <a:t>A5=</a:t>
            </a:r>
            <a:r>
              <a:rPr lang="zh-CN" altLang="zh-CN" sz="1800" dirty="0"/>
              <a:t>“安徽省高职教育培训中心”，则</a:t>
            </a:r>
            <a:r>
              <a:rPr lang="en-US" altLang="zh-CN" sz="1800" dirty="0"/>
              <a:t>LEN (A5)=11</a:t>
            </a:r>
            <a:endParaRPr lang="zh-CN" altLang="en-US" sz="1800" dirty="0"/>
          </a:p>
        </p:txBody>
      </p:sp>
      <p:pic>
        <p:nvPicPr>
          <p:cNvPr id="4" name="图片 3" descr="C:\Users\Administrator\Documents\Tencent Files\840395340\FileRecv\MobileFile\Image\36IH5_EQIQ)(VFM4MDV2BDM.png"/>
          <p:cNvPicPr/>
          <p:nvPr/>
        </p:nvPicPr>
        <p:blipFill>
          <a:blip r:embed="rId2" cstate="print"/>
          <a:srcRect/>
          <a:stretch>
            <a:fillRect/>
          </a:stretch>
        </p:blipFill>
        <p:spPr bwMode="auto">
          <a:xfrm>
            <a:off x="971600" y="3861048"/>
            <a:ext cx="6048672" cy="1872208"/>
          </a:xfrm>
          <a:prstGeom prst="rect">
            <a:avLst/>
          </a:prstGeom>
          <a:noFill/>
          <a:ln w="9525">
            <a:noFill/>
            <a:miter lim="800000"/>
            <a:headEnd/>
            <a:tailEnd/>
          </a:ln>
        </p:spPr>
      </p:pic>
    </p:spTree>
    <p:extLst>
      <p:ext uri="{BB962C8B-B14F-4D97-AF65-F5344CB8AC3E}">
        <p14:creationId xmlns:p14="http://schemas.microsoft.com/office/powerpoint/2010/main" val="31531348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任务七</a:t>
            </a:r>
            <a:r>
              <a:rPr lang="en-US" altLang="zh-CN" b="1" dirty="0"/>
              <a:t>  </a:t>
            </a:r>
            <a:r>
              <a:rPr lang="zh-CN" altLang="zh-CN" b="1" dirty="0" smtClean="0"/>
              <a:t>逻辑函数</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zh-CN" b="1" dirty="0"/>
              <a:t>一、逻辑函数基本认知</a:t>
            </a:r>
          </a:p>
          <a:p>
            <a:r>
              <a:rPr lang="zh-CN" altLang="zh-CN" sz="3500" dirty="0"/>
              <a:t>逻辑函数</a:t>
            </a:r>
            <a:r>
              <a:rPr lang="en-US" altLang="zh-CN" sz="3500" dirty="0"/>
              <a:t>(logical function)</a:t>
            </a:r>
            <a:r>
              <a:rPr lang="zh-CN" altLang="zh-CN" sz="3500" dirty="0"/>
              <a:t>原是</a:t>
            </a:r>
            <a:r>
              <a:rPr lang="en-US" altLang="zh-CN" sz="3500" dirty="0" err="1">
                <a:hlinkClick r:id="rId2"/>
              </a:rPr>
              <a:t>数字电路</a:t>
            </a:r>
            <a:r>
              <a:rPr lang="zh-CN" altLang="zh-CN" sz="3500" dirty="0"/>
              <a:t>（一种开关电路）的特点及描述工具，输入、输出量是高、低电平，可以用二元常量</a:t>
            </a:r>
            <a:r>
              <a:rPr lang="en-US" altLang="zh-CN" sz="3500" dirty="0"/>
              <a:t>(0</a:t>
            </a:r>
            <a:r>
              <a:rPr lang="zh-CN" altLang="zh-CN" sz="3500" dirty="0"/>
              <a:t>，</a:t>
            </a:r>
            <a:r>
              <a:rPr lang="en-US" altLang="zh-CN" sz="3500" dirty="0"/>
              <a:t>1)</a:t>
            </a:r>
            <a:r>
              <a:rPr lang="zh-CN" altLang="zh-CN" sz="3500" dirty="0"/>
              <a:t>来表示，输入量和输出量之间的关系是一种逻辑上的因果关系。后来仿效普通函数的概念利用计算机语言来描述逻辑函数并进行逻辑设计的一种方法。具体定义为：</a:t>
            </a:r>
          </a:p>
          <a:p>
            <a:r>
              <a:rPr lang="en-US" altLang="zh-CN" sz="3500" dirty="0"/>
              <a:t>F=f(Al</a:t>
            </a:r>
            <a:r>
              <a:rPr lang="zh-CN" altLang="zh-CN" sz="3500" dirty="0"/>
              <a:t>，</a:t>
            </a:r>
            <a:r>
              <a:rPr lang="en-US" altLang="zh-CN" sz="3500" dirty="0"/>
              <a:t>A2</a:t>
            </a:r>
            <a:r>
              <a:rPr lang="zh-CN" altLang="zh-CN" sz="3500" dirty="0"/>
              <a:t>，</a:t>
            </a:r>
            <a:r>
              <a:rPr lang="en-US" altLang="zh-CN" sz="3500" dirty="0"/>
              <a:t>…</a:t>
            </a:r>
            <a:r>
              <a:rPr lang="zh-CN" altLang="zh-CN" sz="3500" dirty="0"/>
              <a:t>，</a:t>
            </a:r>
            <a:r>
              <a:rPr lang="en-US" altLang="zh-CN" sz="3500" dirty="0"/>
              <a:t>An)</a:t>
            </a:r>
            <a:endParaRPr lang="zh-CN" altLang="zh-CN" sz="3500" dirty="0"/>
          </a:p>
          <a:p>
            <a:r>
              <a:rPr lang="zh-CN" altLang="zh-CN" sz="3500" dirty="0"/>
              <a:t>其中：</a:t>
            </a:r>
            <a:r>
              <a:rPr lang="en-US" altLang="zh-CN" sz="3500" dirty="0"/>
              <a:t>Al</a:t>
            </a:r>
            <a:r>
              <a:rPr lang="zh-CN" altLang="zh-CN" sz="3500" dirty="0"/>
              <a:t>，</a:t>
            </a:r>
            <a:r>
              <a:rPr lang="en-US" altLang="zh-CN" sz="3500" dirty="0"/>
              <a:t>A2</a:t>
            </a:r>
            <a:r>
              <a:rPr lang="zh-CN" altLang="zh-CN" sz="3500" dirty="0"/>
              <a:t>，</a:t>
            </a:r>
            <a:r>
              <a:rPr lang="en-US" altLang="zh-CN" sz="3500" dirty="0"/>
              <a:t>...</a:t>
            </a:r>
            <a:r>
              <a:rPr lang="zh-CN" altLang="zh-CN" sz="3500" dirty="0"/>
              <a:t>，</a:t>
            </a:r>
            <a:r>
              <a:rPr lang="en-US" altLang="zh-CN" sz="3500" dirty="0"/>
              <a:t>An</a:t>
            </a:r>
            <a:r>
              <a:rPr lang="zh-CN" altLang="zh-CN" sz="3500" dirty="0"/>
              <a:t>为输入</a:t>
            </a:r>
            <a:r>
              <a:rPr lang="en-US" altLang="zh-CN" sz="3500" dirty="0" err="1">
                <a:hlinkClick r:id="rId3"/>
              </a:rPr>
              <a:t>逻辑变量</a:t>
            </a:r>
            <a:r>
              <a:rPr lang="zh-CN" altLang="zh-CN" sz="3500" dirty="0"/>
              <a:t>，取值是</a:t>
            </a:r>
            <a:r>
              <a:rPr lang="en-US" altLang="zh-CN" sz="3500" dirty="0"/>
              <a:t>0</a:t>
            </a:r>
            <a:r>
              <a:rPr lang="zh-CN" altLang="zh-CN" sz="3500" dirty="0"/>
              <a:t>或</a:t>
            </a:r>
            <a:r>
              <a:rPr lang="en-US" altLang="zh-CN" sz="3500" dirty="0"/>
              <a:t>l</a:t>
            </a:r>
            <a:r>
              <a:rPr lang="zh-CN" altLang="zh-CN" sz="3500" dirty="0"/>
              <a:t>；</a:t>
            </a:r>
          </a:p>
          <a:p>
            <a:r>
              <a:rPr lang="en-US" altLang="zh-CN" sz="3500" dirty="0"/>
              <a:t>F</a:t>
            </a:r>
            <a:r>
              <a:rPr lang="zh-CN" altLang="zh-CN" sz="3500" dirty="0"/>
              <a:t>为输出逻辑变量，取值是</a:t>
            </a:r>
            <a:r>
              <a:rPr lang="en-US" altLang="zh-CN" sz="3500" dirty="0"/>
              <a:t>0</a:t>
            </a:r>
            <a:r>
              <a:rPr lang="zh-CN" altLang="zh-CN" sz="3500" dirty="0"/>
              <a:t>或</a:t>
            </a:r>
            <a:r>
              <a:rPr lang="en-US" altLang="zh-CN" sz="3500" dirty="0"/>
              <a:t>l</a:t>
            </a:r>
            <a:r>
              <a:rPr lang="zh-CN" altLang="zh-CN" sz="3500" dirty="0"/>
              <a:t>；</a:t>
            </a:r>
          </a:p>
          <a:p>
            <a:r>
              <a:rPr lang="en-US" altLang="zh-CN" sz="3500" dirty="0"/>
              <a:t>F</a:t>
            </a:r>
            <a:r>
              <a:rPr lang="zh-CN" altLang="zh-CN" sz="3500" dirty="0"/>
              <a:t>称为</a:t>
            </a:r>
            <a:r>
              <a:rPr lang="en-US" altLang="zh-CN" sz="3500" dirty="0"/>
              <a:t>Al</a:t>
            </a:r>
            <a:r>
              <a:rPr lang="zh-CN" altLang="zh-CN" sz="3500" dirty="0"/>
              <a:t>，</a:t>
            </a:r>
            <a:r>
              <a:rPr lang="en-US" altLang="zh-CN" sz="3500" dirty="0"/>
              <a:t>A2</a:t>
            </a:r>
            <a:r>
              <a:rPr lang="zh-CN" altLang="zh-CN" sz="3500" dirty="0"/>
              <a:t>，</a:t>
            </a:r>
            <a:r>
              <a:rPr lang="en-US" altLang="zh-CN" sz="3500" dirty="0"/>
              <a:t>...</a:t>
            </a:r>
            <a:r>
              <a:rPr lang="zh-CN" altLang="zh-CN" sz="3500" dirty="0"/>
              <a:t>，</a:t>
            </a:r>
            <a:r>
              <a:rPr lang="en-US" altLang="zh-CN" sz="3500" dirty="0"/>
              <a:t>An</a:t>
            </a:r>
            <a:r>
              <a:rPr lang="zh-CN" altLang="zh-CN" sz="3500" dirty="0"/>
              <a:t>的输出</a:t>
            </a:r>
            <a:r>
              <a:rPr lang="en-US" altLang="zh-CN" sz="3500" dirty="0" err="1">
                <a:hlinkClick r:id="rId4"/>
              </a:rPr>
              <a:t>逻辑函数</a:t>
            </a:r>
            <a:r>
              <a:rPr lang="zh-CN" altLang="zh-CN" sz="3500" dirty="0"/>
              <a:t>。</a:t>
            </a:r>
          </a:p>
          <a:p>
            <a:pPr marL="0" indent="0">
              <a:buNone/>
            </a:pPr>
            <a:endParaRPr lang="zh-CN" altLang="en-US" sz="3500" dirty="0"/>
          </a:p>
        </p:txBody>
      </p:sp>
    </p:spTree>
    <p:extLst>
      <p:ext uri="{BB962C8B-B14F-4D97-AF65-F5344CB8AC3E}">
        <p14:creationId xmlns:p14="http://schemas.microsoft.com/office/powerpoint/2010/main" val="16365538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20000"/>
          </a:bodyPr>
          <a:lstStyle/>
          <a:p>
            <a:r>
              <a:rPr lang="zh-CN" altLang="zh-CN" b="1" dirty="0"/>
              <a:t>二、常用逻辑函数及应用</a:t>
            </a:r>
          </a:p>
          <a:p>
            <a:r>
              <a:rPr lang="zh-CN" altLang="zh-CN" dirty="0"/>
              <a:t>常见的逻辑函数主要有：</a:t>
            </a:r>
            <a:r>
              <a:rPr lang="en-US" altLang="zh-CN" dirty="0"/>
              <a:t>AND</a:t>
            </a:r>
            <a:r>
              <a:rPr lang="zh-CN" altLang="zh-CN" dirty="0"/>
              <a:t>、</a:t>
            </a:r>
            <a:r>
              <a:rPr lang="en-US" altLang="zh-CN" dirty="0"/>
              <a:t> OR </a:t>
            </a:r>
            <a:r>
              <a:rPr lang="zh-CN" altLang="zh-CN" dirty="0"/>
              <a:t>、</a:t>
            </a:r>
            <a:r>
              <a:rPr lang="en-US" altLang="zh-CN" dirty="0"/>
              <a:t>NOT</a:t>
            </a:r>
            <a:r>
              <a:rPr lang="zh-CN" altLang="zh-CN" dirty="0"/>
              <a:t>及与</a:t>
            </a:r>
            <a:r>
              <a:rPr lang="en-US" altLang="zh-CN" dirty="0"/>
              <a:t>IF</a:t>
            </a:r>
            <a:r>
              <a:rPr lang="zh-CN" altLang="zh-CN" dirty="0"/>
              <a:t>条件函数的组合运用</a:t>
            </a:r>
            <a:r>
              <a:rPr lang="en-US" altLang="zh-CN" dirty="0"/>
              <a:t>(</a:t>
            </a:r>
            <a:r>
              <a:rPr lang="zh-CN" altLang="zh-CN" dirty="0"/>
              <a:t>嵌套</a:t>
            </a:r>
            <a:r>
              <a:rPr lang="en-US" altLang="zh-CN" dirty="0"/>
              <a:t>)</a:t>
            </a:r>
            <a:r>
              <a:rPr lang="zh-CN" altLang="zh-CN" dirty="0"/>
              <a:t>，如</a:t>
            </a:r>
            <a:r>
              <a:rPr lang="en-US" altLang="zh-CN" dirty="0"/>
              <a:t>IF+AND</a:t>
            </a:r>
            <a:r>
              <a:rPr lang="zh-CN" altLang="zh-CN" dirty="0"/>
              <a:t>、</a:t>
            </a:r>
            <a:r>
              <a:rPr lang="en-US" altLang="zh-CN" dirty="0"/>
              <a:t> IF+OR </a:t>
            </a:r>
            <a:r>
              <a:rPr lang="zh-CN" altLang="zh-CN" dirty="0"/>
              <a:t>等。</a:t>
            </a:r>
          </a:p>
          <a:p>
            <a:r>
              <a:rPr lang="en-US" altLang="zh-CN" b="1" dirty="0"/>
              <a:t>1.AND</a:t>
            </a:r>
            <a:r>
              <a:rPr lang="zh-CN" altLang="zh-CN" b="1" dirty="0"/>
              <a:t>函数</a:t>
            </a:r>
            <a:endParaRPr lang="zh-CN" altLang="zh-CN" dirty="0"/>
          </a:p>
          <a:p>
            <a:r>
              <a:rPr lang="zh-CN" altLang="zh-CN" dirty="0"/>
              <a:t>功能：当所有条件都满足时，返回</a:t>
            </a:r>
            <a:r>
              <a:rPr lang="en-US" altLang="zh-CN" dirty="0"/>
              <a:t>TRUE,</a:t>
            </a:r>
            <a:r>
              <a:rPr lang="zh-CN" altLang="zh-CN" dirty="0"/>
              <a:t>否则返回</a:t>
            </a:r>
            <a:r>
              <a:rPr lang="en-US" altLang="zh-CN" dirty="0" err="1"/>
              <a:t>Flase</a:t>
            </a:r>
            <a:endParaRPr lang="zh-CN" altLang="zh-CN" dirty="0"/>
          </a:p>
          <a:p>
            <a:r>
              <a:rPr lang="zh-CN" altLang="zh-CN" dirty="0"/>
              <a:t>语法：</a:t>
            </a:r>
            <a:r>
              <a:rPr lang="en-US" altLang="zh-CN" dirty="0"/>
              <a:t>AND</a:t>
            </a:r>
            <a:r>
              <a:rPr lang="zh-CN" altLang="zh-CN" dirty="0"/>
              <a:t>（</a:t>
            </a:r>
            <a:r>
              <a:rPr lang="en-US" altLang="zh-CN" dirty="0"/>
              <a:t>logical1</a:t>
            </a:r>
            <a:r>
              <a:rPr lang="zh-CN" altLang="zh-CN" dirty="0"/>
              <a:t>，</a:t>
            </a:r>
            <a:r>
              <a:rPr lang="en-US" altLang="zh-CN" dirty="0"/>
              <a:t>logical2</a:t>
            </a:r>
            <a:r>
              <a:rPr lang="zh-CN" altLang="zh-CN" dirty="0"/>
              <a:t>，</a:t>
            </a:r>
            <a:r>
              <a:rPr lang="en-US" altLang="zh-CN" dirty="0"/>
              <a:t>…</a:t>
            </a:r>
            <a:r>
              <a:rPr lang="zh-CN" altLang="zh-CN" dirty="0"/>
              <a:t>，</a:t>
            </a:r>
            <a:r>
              <a:rPr lang="en-US" altLang="zh-CN" dirty="0"/>
              <a:t>logical N</a:t>
            </a:r>
            <a:r>
              <a:rPr lang="zh-CN" altLang="zh-CN" dirty="0"/>
              <a:t>）</a:t>
            </a:r>
          </a:p>
          <a:p>
            <a:r>
              <a:rPr lang="zh-CN" altLang="zh-CN" dirty="0"/>
              <a:t>参数：</a:t>
            </a:r>
            <a:r>
              <a:rPr lang="en-US" altLang="zh-CN" dirty="0"/>
              <a:t>logical,</a:t>
            </a:r>
            <a:r>
              <a:rPr lang="zh-CN" altLang="zh-CN" dirty="0"/>
              <a:t>条件表达式</a:t>
            </a:r>
          </a:p>
          <a:p>
            <a:r>
              <a:rPr lang="zh-CN" altLang="zh-CN" dirty="0"/>
              <a:t>当所有参数的逻辑值为真，才返回</a:t>
            </a:r>
            <a:r>
              <a:rPr lang="en-US" altLang="zh-CN" dirty="0"/>
              <a:t>true</a:t>
            </a:r>
            <a:r>
              <a:rPr lang="zh-CN" altLang="zh-CN" dirty="0"/>
              <a:t>；只要有一个参数的逻辑值为</a:t>
            </a:r>
            <a:r>
              <a:rPr lang="en-US" altLang="zh-CN" dirty="0"/>
              <a:t>false</a:t>
            </a:r>
            <a:r>
              <a:rPr lang="zh-CN" altLang="zh-CN" dirty="0"/>
              <a:t>，则返回</a:t>
            </a:r>
            <a:r>
              <a:rPr lang="en-US" altLang="zh-CN" dirty="0"/>
              <a:t>false</a:t>
            </a:r>
            <a:r>
              <a:rPr lang="zh-CN" altLang="zh-CN" dirty="0"/>
              <a:t>。参数必须是逻辑值，或者是包含逻辑值的数组，或引用。</a:t>
            </a:r>
          </a:p>
          <a:p>
            <a:pPr marL="0" indent="0">
              <a:buNone/>
            </a:pPr>
            <a:endParaRPr lang="zh-CN" altLang="en-US" dirty="0"/>
          </a:p>
        </p:txBody>
      </p:sp>
    </p:spTree>
    <p:extLst>
      <p:ext uri="{BB962C8B-B14F-4D97-AF65-F5344CB8AC3E}">
        <p14:creationId xmlns:p14="http://schemas.microsoft.com/office/powerpoint/2010/main" val="23162963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764704"/>
            <a:ext cx="8229600" cy="4525963"/>
          </a:xfrm>
        </p:spPr>
        <p:txBody>
          <a:bodyPr>
            <a:normAutofit/>
          </a:bodyPr>
          <a:lstStyle/>
          <a:p>
            <a:pPr marL="0" indent="0">
              <a:buNone/>
            </a:pPr>
            <a:r>
              <a:rPr lang="zh-CN" altLang="zh-CN" sz="1800" dirty="0"/>
              <a:t>例</a:t>
            </a:r>
            <a:r>
              <a:rPr lang="en-US" altLang="zh-CN" sz="1800" dirty="0"/>
              <a:t>1</a:t>
            </a:r>
            <a:r>
              <a:rPr lang="zh-CN" altLang="zh-CN" sz="1800" dirty="0"/>
              <a:t>：某公司需要给员工发放工龄奖，那么就需要员工的所有信息都必须达到某一标准才可以，这里，就可以使用</a:t>
            </a:r>
            <a:r>
              <a:rPr lang="en-US" altLang="zh-CN" sz="1800" dirty="0"/>
              <a:t>AND</a:t>
            </a:r>
            <a:r>
              <a:rPr lang="zh-CN" altLang="zh-CN" sz="1800" dirty="0"/>
              <a:t>函数。如</a:t>
            </a:r>
            <a:r>
              <a:rPr lang="en-US" altLang="zh-CN" sz="1800" dirty="0"/>
              <a:t>B2=</a:t>
            </a:r>
            <a:r>
              <a:rPr lang="zh-CN" altLang="zh-CN" sz="1800" dirty="0"/>
              <a:t>年龄</a:t>
            </a:r>
            <a:r>
              <a:rPr lang="en-US" altLang="zh-CN" sz="1800" dirty="0"/>
              <a:t>, D2=</a:t>
            </a:r>
            <a:r>
              <a:rPr lang="zh-CN" altLang="zh-CN" sz="1800" dirty="0"/>
              <a:t>工龄</a:t>
            </a:r>
            <a:r>
              <a:rPr lang="en-US" altLang="zh-CN" sz="1800" dirty="0"/>
              <a:t>,</a:t>
            </a:r>
            <a:r>
              <a:rPr lang="zh-CN" altLang="zh-CN" sz="1800" dirty="0"/>
              <a:t>函数公式</a:t>
            </a:r>
            <a:r>
              <a:rPr lang="en-US" altLang="zh-CN" sz="1800" dirty="0"/>
              <a:t>=AND(B2&gt;26,D2&gt;=2)*100</a:t>
            </a:r>
            <a:r>
              <a:rPr lang="zh-CN" altLang="zh-CN" sz="1800" dirty="0"/>
              <a:t>，意思为：年龄要求是</a:t>
            </a:r>
            <a:r>
              <a:rPr lang="en-US" altLang="zh-CN" sz="1800" dirty="0"/>
              <a:t>26</a:t>
            </a:r>
            <a:r>
              <a:rPr lang="zh-CN" altLang="zh-CN" sz="1800" dirty="0"/>
              <a:t>岁及以上，且工龄要求是</a:t>
            </a:r>
            <a:r>
              <a:rPr lang="en-US" altLang="zh-CN" sz="1800" dirty="0"/>
              <a:t>2</a:t>
            </a:r>
            <a:r>
              <a:rPr lang="zh-CN" altLang="zh-CN" sz="1800" dirty="0"/>
              <a:t>年及以上才可以拿到</a:t>
            </a:r>
            <a:r>
              <a:rPr lang="en-US" altLang="zh-CN" sz="1800" dirty="0"/>
              <a:t>100</a:t>
            </a:r>
            <a:r>
              <a:rPr lang="zh-CN" altLang="zh-CN" sz="1800" dirty="0"/>
              <a:t>元工龄奖。注意这里没有用到大家常用的</a:t>
            </a:r>
            <a:r>
              <a:rPr lang="en-US" altLang="zh-CN" sz="1800" dirty="0"/>
              <a:t>if</a:t>
            </a:r>
            <a:r>
              <a:rPr lang="zh-CN" altLang="zh-CN" sz="1800" dirty="0"/>
              <a:t>函数来显示判定后的结果，最后得到的就是符合我们要求的，就可以发现，</a:t>
            </a:r>
            <a:r>
              <a:rPr lang="en-US" altLang="zh-CN" sz="1800" dirty="0"/>
              <a:t>true</a:t>
            </a:r>
            <a:r>
              <a:rPr lang="zh-CN" altLang="zh-CN" sz="1800" dirty="0"/>
              <a:t>对应的数值应该是</a:t>
            </a:r>
            <a:r>
              <a:rPr lang="en-US" altLang="zh-CN" sz="1800" dirty="0"/>
              <a:t>1</a:t>
            </a:r>
            <a:r>
              <a:rPr lang="zh-CN" altLang="zh-CN" sz="1800" dirty="0"/>
              <a:t>，</a:t>
            </a:r>
            <a:r>
              <a:rPr lang="en-US" altLang="zh-CN" sz="1800" dirty="0"/>
              <a:t>false</a:t>
            </a:r>
            <a:r>
              <a:rPr lang="zh-CN" altLang="zh-CN" sz="1800" dirty="0"/>
              <a:t>对应的数值应该是</a:t>
            </a:r>
            <a:r>
              <a:rPr lang="en-US" altLang="zh-CN" sz="1800" dirty="0"/>
              <a:t>0</a:t>
            </a:r>
            <a:r>
              <a:rPr lang="zh-CN" altLang="zh-CN" sz="1800" dirty="0"/>
              <a:t>。</a:t>
            </a:r>
          </a:p>
          <a:p>
            <a:pPr marL="0" indent="0">
              <a:buNone/>
            </a:pPr>
            <a:endParaRPr lang="zh-CN" altLang="en-US" dirty="0"/>
          </a:p>
        </p:txBody>
      </p:sp>
      <p:pic>
        <p:nvPicPr>
          <p:cNvPr id="4" name="图片 3" descr="C:\Users\Administrator\Documents\Tencent Files\840395340\FileRecv\MobileFile\Image\YC%EJN(ZMN%(2P$@JB35MQ9.png"/>
          <p:cNvPicPr/>
          <p:nvPr/>
        </p:nvPicPr>
        <p:blipFill>
          <a:blip r:embed="rId2" cstate="print"/>
          <a:srcRect/>
          <a:stretch>
            <a:fillRect/>
          </a:stretch>
        </p:blipFill>
        <p:spPr bwMode="auto">
          <a:xfrm>
            <a:off x="827584" y="3068960"/>
            <a:ext cx="6912768" cy="2304257"/>
          </a:xfrm>
          <a:prstGeom prst="rect">
            <a:avLst/>
          </a:prstGeom>
          <a:noFill/>
          <a:ln w="9525">
            <a:noFill/>
            <a:miter lim="800000"/>
            <a:headEnd/>
            <a:tailEnd/>
          </a:ln>
        </p:spPr>
      </p:pic>
    </p:spTree>
    <p:extLst>
      <p:ext uri="{BB962C8B-B14F-4D97-AF65-F5344CB8AC3E}">
        <p14:creationId xmlns:p14="http://schemas.microsoft.com/office/powerpoint/2010/main" val="15431818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000" dirty="0"/>
              <a:t>例</a:t>
            </a:r>
            <a:r>
              <a:rPr lang="en-US" altLang="zh-CN" sz="2000" dirty="0"/>
              <a:t>2</a:t>
            </a:r>
            <a:r>
              <a:rPr lang="zh-CN" altLang="zh-CN" sz="2000" dirty="0"/>
              <a:t>：如果要求年龄在</a:t>
            </a:r>
            <a:r>
              <a:rPr lang="en-US" altLang="zh-CN" sz="2000" dirty="0"/>
              <a:t>40</a:t>
            </a:r>
            <a:r>
              <a:rPr lang="zh-CN" altLang="zh-CN" sz="2000" dirty="0"/>
              <a:t>岁以上，工龄在</a:t>
            </a:r>
            <a:r>
              <a:rPr lang="en-US" altLang="zh-CN" sz="2000" dirty="0"/>
              <a:t>15</a:t>
            </a:r>
            <a:r>
              <a:rPr lang="zh-CN" altLang="zh-CN" sz="2000" dirty="0"/>
              <a:t>年以上，奖金为</a:t>
            </a:r>
            <a:r>
              <a:rPr lang="en-US" altLang="zh-CN" sz="2000" dirty="0"/>
              <a:t>1500</a:t>
            </a:r>
            <a:r>
              <a:rPr lang="zh-CN" altLang="zh-CN" sz="2000" dirty="0"/>
              <a:t>元，这里用</a:t>
            </a:r>
            <a:r>
              <a:rPr lang="en-US" altLang="zh-CN" sz="2000" dirty="0"/>
              <a:t>if</a:t>
            </a:r>
            <a:r>
              <a:rPr lang="zh-CN" altLang="zh-CN" sz="2000" dirty="0"/>
              <a:t>与</a:t>
            </a:r>
            <a:r>
              <a:rPr lang="en-US" altLang="zh-CN" sz="2000" dirty="0"/>
              <a:t>and</a:t>
            </a:r>
            <a:r>
              <a:rPr lang="zh-CN" altLang="zh-CN" sz="2000" dirty="0"/>
              <a:t>函数。函数公式＝</a:t>
            </a:r>
            <a:r>
              <a:rPr lang="en-US" altLang="zh-CN" sz="2000" dirty="0"/>
              <a:t>if(and(C2&gt;=40,D2&gt;=15),1500,0)</a:t>
            </a:r>
            <a:r>
              <a:rPr lang="zh-CN" altLang="zh-CN" sz="2000" dirty="0"/>
              <a:t>。</a:t>
            </a:r>
          </a:p>
          <a:p>
            <a:pPr marL="0" indent="0">
              <a:buNone/>
            </a:pPr>
            <a:endParaRPr lang="zh-CN" altLang="en-US" dirty="0"/>
          </a:p>
        </p:txBody>
      </p:sp>
      <p:pic>
        <p:nvPicPr>
          <p:cNvPr id="4" name="图片 3" descr="C:\Users\Administrator\Documents\Tencent Files\840395340\FileRecv\MobileFile\Image\B75O`XG()C$4]MB$(_F~DOW.png"/>
          <p:cNvPicPr/>
          <p:nvPr/>
        </p:nvPicPr>
        <p:blipFill>
          <a:blip r:embed="rId2" cstate="print"/>
          <a:srcRect/>
          <a:stretch>
            <a:fillRect/>
          </a:stretch>
        </p:blipFill>
        <p:spPr bwMode="auto">
          <a:xfrm>
            <a:off x="1187624" y="2924944"/>
            <a:ext cx="6192688" cy="1872208"/>
          </a:xfrm>
          <a:prstGeom prst="rect">
            <a:avLst/>
          </a:prstGeom>
          <a:noFill/>
          <a:ln w="9525">
            <a:noFill/>
            <a:miter lim="800000"/>
            <a:headEnd/>
            <a:tailEnd/>
          </a:ln>
        </p:spPr>
      </p:pic>
    </p:spTree>
    <p:extLst>
      <p:ext uri="{BB962C8B-B14F-4D97-AF65-F5344CB8AC3E}">
        <p14:creationId xmlns:p14="http://schemas.microsoft.com/office/powerpoint/2010/main" val="10981860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en-US" altLang="zh-CN" b="1" dirty="0"/>
              <a:t>2.OR</a:t>
            </a:r>
            <a:r>
              <a:rPr lang="zh-CN" altLang="zh-CN" b="1" dirty="0"/>
              <a:t>函数</a:t>
            </a:r>
            <a:endParaRPr lang="zh-CN" altLang="zh-CN" dirty="0"/>
          </a:p>
          <a:p>
            <a:r>
              <a:rPr lang="zh-CN" altLang="zh-CN" dirty="0"/>
              <a:t>功能：当所有一个条件满足时，即可返回</a:t>
            </a:r>
            <a:r>
              <a:rPr lang="en-US" altLang="zh-CN" dirty="0"/>
              <a:t>TRUE</a:t>
            </a:r>
            <a:r>
              <a:rPr lang="zh-CN" altLang="zh-CN" dirty="0"/>
              <a:t>。所有条件不满足，则返回</a:t>
            </a:r>
            <a:r>
              <a:rPr lang="en-US" altLang="zh-CN" dirty="0" err="1"/>
              <a:t>Flase</a:t>
            </a:r>
            <a:endParaRPr lang="zh-CN" altLang="zh-CN" dirty="0"/>
          </a:p>
          <a:p>
            <a:r>
              <a:rPr lang="zh-CN" altLang="zh-CN" dirty="0"/>
              <a:t>语法：</a:t>
            </a:r>
            <a:r>
              <a:rPr lang="en-US" altLang="zh-CN" dirty="0"/>
              <a:t>OR</a:t>
            </a:r>
            <a:r>
              <a:rPr lang="zh-CN" altLang="zh-CN" dirty="0"/>
              <a:t>（</a:t>
            </a:r>
            <a:r>
              <a:rPr lang="en-US" altLang="zh-CN" dirty="0"/>
              <a:t>logical1</a:t>
            </a:r>
            <a:r>
              <a:rPr lang="zh-CN" altLang="zh-CN" dirty="0"/>
              <a:t>，</a:t>
            </a:r>
            <a:r>
              <a:rPr lang="en-US" altLang="zh-CN" dirty="0"/>
              <a:t>logical2</a:t>
            </a:r>
            <a:r>
              <a:rPr lang="zh-CN" altLang="zh-CN" dirty="0"/>
              <a:t>，</a:t>
            </a:r>
            <a:r>
              <a:rPr lang="en-US" altLang="zh-CN" dirty="0"/>
              <a:t>…</a:t>
            </a:r>
            <a:r>
              <a:rPr lang="zh-CN" altLang="zh-CN" dirty="0"/>
              <a:t>，</a:t>
            </a:r>
            <a:r>
              <a:rPr lang="en-US" altLang="zh-CN" dirty="0"/>
              <a:t>logical N</a:t>
            </a:r>
            <a:r>
              <a:rPr lang="zh-CN" altLang="zh-CN" dirty="0"/>
              <a:t>）</a:t>
            </a:r>
          </a:p>
          <a:p>
            <a:r>
              <a:rPr lang="zh-CN" altLang="zh-CN" dirty="0"/>
              <a:t>参数：</a:t>
            </a:r>
            <a:r>
              <a:rPr lang="en-US" altLang="zh-CN" dirty="0"/>
              <a:t>logical,</a:t>
            </a:r>
            <a:r>
              <a:rPr lang="zh-CN" altLang="zh-CN" dirty="0"/>
              <a:t>条件表达式</a:t>
            </a:r>
          </a:p>
          <a:p>
            <a:r>
              <a:rPr lang="zh-CN" altLang="zh-CN" dirty="0"/>
              <a:t>仍以上述示例，我们需要给员工定一个级别，要求不高，只需要达到任意一个条件就可以判定为优秀员工，判定标准是要么销售额大于等于</a:t>
            </a:r>
            <a:r>
              <a:rPr lang="en-US" altLang="zh-CN" dirty="0"/>
              <a:t>100000</a:t>
            </a:r>
            <a:r>
              <a:rPr lang="zh-CN" altLang="zh-CN" dirty="0"/>
              <a:t>，要么客户数要达到</a:t>
            </a:r>
            <a:r>
              <a:rPr lang="en-US" altLang="zh-CN" dirty="0"/>
              <a:t>20</a:t>
            </a:r>
            <a:r>
              <a:rPr lang="zh-CN" altLang="zh-CN" dirty="0"/>
              <a:t>位及以上。那么，可以使用</a:t>
            </a:r>
            <a:r>
              <a:rPr lang="en-US" altLang="zh-CN" dirty="0"/>
              <a:t>or</a:t>
            </a:r>
            <a:r>
              <a:rPr lang="zh-CN" altLang="zh-CN" dirty="0"/>
              <a:t>函数。则函数公式</a:t>
            </a:r>
            <a:r>
              <a:rPr lang="en-US" altLang="zh-CN" dirty="0"/>
              <a:t>=IF(OR(D2&gt;=100000,E2&gt;=20),"</a:t>
            </a:r>
            <a:r>
              <a:rPr lang="zh-CN" altLang="zh-CN" dirty="0"/>
              <a:t>优秀员工</a:t>
            </a:r>
            <a:r>
              <a:rPr lang="en-US" altLang="zh-CN" dirty="0"/>
              <a:t>"</a:t>
            </a:r>
            <a:r>
              <a:rPr lang="zh-CN" altLang="zh-CN" dirty="0"/>
              <a:t>，</a:t>
            </a:r>
            <a:r>
              <a:rPr lang="en-US" altLang="zh-CN" dirty="0"/>
              <a:t>"</a:t>
            </a:r>
            <a:r>
              <a:rPr lang="zh-CN" altLang="zh-CN" dirty="0"/>
              <a:t>仍需努力</a:t>
            </a:r>
            <a:r>
              <a:rPr lang="en-US" altLang="zh-CN" dirty="0"/>
              <a:t>")</a:t>
            </a:r>
            <a:r>
              <a:rPr lang="zh-CN" altLang="zh-CN" dirty="0"/>
              <a:t>得到的结果是符合我们要求的</a:t>
            </a:r>
            <a:endParaRPr lang="zh-CN" altLang="en-US" dirty="0"/>
          </a:p>
        </p:txBody>
      </p:sp>
    </p:spTree>
    <p:extLst>
      <p:ext uri="{BB962C8B-B14F-4D97-AF65-F5344CB8AC3E}">
        <p14:creationId xmlns:p14="http://schemas.microsoft.com/office/powerpoint/2010/main" val="1979997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764704"/>
            <a:ext cx="8229600" cy="4525963"/>
          </a:xfrm>
        </p:spPr>
        <p:txBody>
          <a:bodyPr/>
          <a:lstStyle/>
          <a:p>
            <a:pPr marL="0" indent="0">
              <a:buNone/>
            </a:pPr>
            <a:r>
              <a:rPr lang="zh-CN" altLang="zh-CN" b="1" dirty="0"/>
              <a:t>四、固定资产折旧函数</a:t>
            </a:r>
          </a:p>
          <a:p>
            <a:pPr marL="0" indent="0">
              <a:buNone/>
            </a:pP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730110217"/>
              </p:ext>
            </p:extLst>
          </p:nvPr>
        </p:nvGraphicFramePr>
        <p:xfrm>
          <a:off x="1475656" y="1919863"/>
          <a:ext cx="5832648" cy="3547400"/>
        </p:xfrm>
        <a:graphic>
          <a:graphicData uri="http://schemas.openxmlformats.org/drawingml/2006/table">
            <a:tbl>
              <a:tblPr firstRow="1" firstCol="1" bandRow="1">
                <a:tableStyleId>{5C22544A-7EE6-4342-B048-85BDC9FD1C3A}</a:tableStyleId>
              </a:tblPr>
              <a:tblGrid>
                <a:gridCol w="1008112"/>
                <a:gridCol w="4824536"/>
              </a:tblGrid>
              <a:tr h="587560">
                <a:tc>
                  <a:txBody>
                    <a:bodyPr/>
                    <a:lstStyle/>
                    <a:p>
                      <a:pPr algn="ctr">
                        <a:spcAft>
                          <a:spcPts val="0"/>
                        </a:spcAft>
                      </a:pPr>
                      <a:r>
                        <a:rPr lang="zh-CN" sz="2000" kern="100" dirty="0">
                          <a:effectLst/>
                        </a:rPr>
                        <a:t>函数名称</a:t>
                      </a:r>
                      <a:endParaRPr lang="zh-CN" sz="2000" kern="100" dirty="0">
                        <a:effectLst/>
                        <a:latin typeface="Calibri"/>
                        <a:ea typeface="宋体"/>
                        <a:cs typeface="Times New Roman"/>
                      </a:endParaRPr>
                    </a:p>
                  </a:txBody>
                  <a:tcPr marL="68580" marR="68580" marT="0" marB="0"/>
                </a:tc>
                <a:tc>
                  <a:txBody>
                    <a:bodyPr/>
                    <a:lstStyle/>
                    <a:p>
                      <a:pPr algn="ctr">
                        <a:spcAft>
                          <a:spcPts val="0"/>
                        </a:spcAft>
                      </a:pPr>
                      <a:r>
                        <a:rPr lang="zh-CN" sz="2000" kern="100" dirty="0">
                          <a:effectLst/>
                        </a:rPr>
                        <a:t>函数功能</a:t>
                      </a:r>
                      <a:endParaRPr lang="zh-CN" sz="2000" kern="100" dirty="0">
                        <a:effectLst/>
                        <a:latin typeface="Calibri"/>
                        <a:ea typeface="宋体"/>
                        <a:cs typeface="Times New Roman"/>
                      </a:endParaRPr>
                    </a:p>
                  </a:txBody>
                  <a:tcPr marL="68580" marR="68580" marT="0" marB="0"/>
                </a:tc>
              </a:tr>
              <a:tr h="587560">
                <a:tc>
                  <a:txBody>
                    <a:bodyPr/>
                    <a:lstStyle/>
                    <a:p>
                      <a:pPr algn="just">
                        <a:spcAft>
                          <a:spcPts val="0"/>
                        </a:spcAft>
                      </a:pPr>
                      <a:r>
                        <a:rPr lang="en-US" sz="1050" kern="100">
                          <a:effectLst/>
                        </a:rPr>
                        <a:t>SLN</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计算一个期间内某项资产的直线折旧值</a:t>
                      </a:r>
                      <a:endParaRPr lang="zh-CN" sz="1600" kern="100" dirty="0">
                        <a:effectLst/>
                        <a:latin typeface="Calibri"/>
                        <a:ea typeface="宋体"/>
                        <a:cs typeface="Times New Roman"/>
                      </a:endParaRPr>
                    </a:p>
                  </a:txBody>
                  <a:tcPr marL="68580" marR="68580" marT="0" marB="0"/>
                </a:tc>
              </a:tr>
              <a:tr h="587560">
                <a:tc>
                  <a:txBody>
                    <a:bodyPr/>
                    <a:lstStyle/>
                    <a:p>
                      <a:pPr algn="just">
                        <a:spcAft>
                          <a:spcPts val="0"/>
                        </a:spcAft>
                      </a:pPr>
                      <a:r>
                        <a:rPr lang="en-US" sz="1050" kern="100">
                          <a:effectLst/>
                        </a:rPr>
                        <a:t>DB</a:t>
                      </a:r>
                      <a:endParaRPr lang="zh-CN" sz="1050" kern="100">
                        <a:effectLst/>
                        <a:latin typeface="Calibri"/>
                        <a:ea typeface="宋体"/>
                        <a:cs typeface="Times New Roman"/>
                      </a:endParaRPr>
                    </a:p>
                  </a:txBody>
                  <a:tcPr marL="68580" marR="68580" marT="0" marB="0"/>
                </a:tc>
                <a:tc>
                  <a:txBody>
                    <a:bodyPr/>
                    <a:lstStyle/>
                    <a:p>
                      <a:pPr marL="0" algn="just" defTabSz="914400" rtl="0" eaLnBrk="1" latinLnBrk="0" hangingPunct="1">
                        <a:spcAft>
                          <a:spcPts val="0"/>
                        </a:spcAft>
                      </a:pPr>
                      <a:r>
                        <a:rPr lang="zh-CN" sz="1600" kern="100" dirty="0">
                          <a:solidFill>
                            <a:schemeClr val="dk1"/>
                          </a:solidFill>
                          <a:effectLst/>
                          <a:latin typeface="+mn-lt"/>
                          <a:ea typeface="+mn-ea"/>
                          <a:cs typeface="+mn-cs"/>
                        </a:rPr>
                        <a:t>计算用固定余额递减法得出的指定期间内固定资产的折旧率</a:t>
                      </a:r>
                    </a:p>
                  </a:txBody>
                  <a:tcPr marL="68580" marR="68580" marT="0" marB="0"/>
                </a:tc>
              </a:tr>
              <a:tr h="587560">
                <a:tc>
                  <a:txBody>
                    <a:bodyPr/>
                    <a:lstStyle/>
                    <a:p>
                      <a:pPr algn="just">
                        <a:spcAft>
                          <a:spcPts val="0"/>
                        </a:spcAft>
                      </a:pPr>
                      <a:r>
                        <a:rPr lang="en-US" sz="1050" kern="100">
                          <a:effectLst/>
                        </a:rPr>
                        <a:t>DDB </a:t>
                      </a:r>
                      <a:endParaRPr lang="zh-CN" sz="1050" kern="100">
                        <a:effectLst/>
                        <a:latin typeface="Calibri"/>
                        <a:ea typeface="宋体"/>
                        <a:cs typeface="Times New Roman"/>
                      </a:endParaRPr>
                    </a:p>
                  </a:txBody>
                  <a:tcPr marL="68580" marR="68580" marT="0" marB="0"/>
                </a:tc>
                <a:tc>
                  <a:txBody>
                    <a:bodyPr/>
                    <a:lstStyle/>
                    <a:p>
                      <a:pPr marL="0" algn="just" defTabSz="914400" rtl="0" eaLnBrk="1" latinLnBrk="0" hangingPunct="1">
                        <a:spcAft>
                          <a:spcPts val="0"/>
                        </a:spcAft>
                      </a:pPr>
                      <a:r>
                        <a:rPr lang="zh-CN" sz="1600" kern="100" dirty="0">
                          <a:solidFill>
                            <a:schemeClr val="dk1"/>
                          </a:solidFill>
                          <a:effectLst/>
                          <a:latin typeface="+mn-lt"/>
                          <a:ea typeface="+mn-ea"/>
                          <a:cs typeface="+mn-cs"/>
                        </a:rPr>
                        <a:t>计算用双倍余额递减法得出的指定期间内固定资产的折旧率</a:t>
                      </a:r>
                    </a:p>
                  </a:txBody>
                  <a:tcPr marL="68580" marR="68580" marT="0" marB="0"/>
                </a:tc>
              </a:tr>
              <a:tr h="587560">
                <a:tc>
                  <a:txBody>
                    <a:bodyPr/>
                    <a:lstStyle/>
                    <a:p>
                      <a:pPr algn="just">
                        <a:spcAft>
                          <a:spcPts val="0"/>
                        </a:spcAft>
                      </a:pPr>
                      <a:r>
                        <a:rPr lang="en-US" sz="1050" kern="100">
                          <a:effectLst/>
                        </a:rPr>
                        <a:t>SYD</a:t>
                      </a:r>
                      <a:endParaRPr lang="zh-CN" sz="1050" kern="100">
                        <a:effectLst/>
                        <a:latin typeface="Calibri"/>
                        <a:ea typeface="宋体"/>
                        <a:cs typeface="Times New Roman"/>
                      </a:endParaRPr>
                    </a:p>
                  </a:txBody>
                  <a:tcPr marL="68580" marR="68580" marT="0" marB="0"/>
                </a:tc>
                <a:tc>
                  <a:txBody>
                    <a:bodyPr/>
                    <a:lstStyle/>
                    <a:p>
                      <a:pPr marL="0" algn="just" defTabSz="914400" rtl="0" eaLnBrk="1" latinLnBrk="0" hangingPunct="1">
                        <a:spcAft>
                          <a:spcPts val="0"/>
                        </a:spcAft>
                      </a:pPr>
                      <a:r>
                        <a:rPr lang="zh-CN" sz="1600" kern="100">
                          <a:solidFill>
                            <a:schemeClr val="dk1"/>
                          </a:solidFill>
                          <a:effectLst/>
                          <a:latin typeface="+mn-lt"/>
                          <a:ea typeface="+mn-ea"/>
                          <a:cs typeface="+mn-cs"/>
                        </a:rPr>
                        <a:t>计算一个指定期间内某项资产按年数合计法计算你的折旧值</a:t>
                      </a:r>
                    </a:p>
                  </a:txBody>
                  <a:tcPr marL="68580" marR="68580" marT="0" marB="0"/>
                </a:tc>
              </a:tr>
              <a:tr h="587560">
                <a:tc>
                  <a:txBody>
                    <a:bodyPr/>
                    <a:lstStyle/>
                    <a:p>
                      <a:pPr algn="just">
                        <a:spcAft>
                          <a:spcPts val="0"/>
                        </a:spcAft>
                      </a:pPr>
                      <a:r>
                        <a:rPr lang="en-US" sz="1050" kern="100">
                          <a:effectLst/>
                        </a:rPr>
                        <a:t>VDB</a:t>
                      </a:r>
                      <a:endParaRPr lang="zh-CN" sz="1050" kern="100">
                        <a:effectLst/>
                        <a:latin typeface="Calibri"/>
                        <a:ea typeface="宋体"/>
                        <a:cs typeface="Times New Roman"/>
                      </a:endParaRPr>
                    </a:p>
                  </a:txBody>
                  <a:tcPr marL="68580" marR="68580" marT="0" marB="0"/>
                </a:tc>
                <a:tc>
                  <a:txBody>
                    <a:bodyPr/>
                    <a:lstStyle/>
                    <a:p>
                      <a:pPr marL="0" algn="just" defTabSz="914400" rtl="0" eaLnBrk="1" latinLnBrk="0" hangingPunct="1">
                        <a:spcAft>
                          <a:spcPts val="0"/>
                        </a:spcAft>
                      </a:pPr>
                      <a:r>
                        <a:rPr lang="zh-CN" sz="1600" kern="100" dirty="0">
                          <a:solidFill>
                            <a:schemeClr val="dk1"/>
                          </a:solidFill>
                          <a:effectLst/>
                          <a:latin typeface="+mn-lt"/>
                          <a:ea typeface="+mn-ea"/>
                          <a:cs typeface="+mn-cs"/>
                        </a:rPr>
                        <a:t>计算用余额递减法得出的指定或部分期间内的资产折旧值</a:t>
                      </a:r>
                    </a:p>
                  </a:txBody>
                  <a:tcPr marL="68580" marR="68580" marT="0" marB="0"/>
                </a:tc>
              </a:tr>
            </a:tbl>
          </a:graphicData>
        </a:graphic>
      </p:graphicFrame>
    </p:spTree>
    <p:extLst>
      <p:ext uri="{BB962C8B-B14F-4D97-AF65-F5344CB8AC3E}">
        <p14:creationId xmlns:p14="http://schemas.microsoft.com/office/powerpoint/2010/main" val="25822687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C:\Users\Administrator\Documents\Tencent Files\840395340\FileRecv\MobileFile\Image\AQIMHRCP@BG2EMEZZO8X)UB.png"/>
          <p:cNvPicPr>
            <a:picLocks noGrp="1"/>
          </p:cNvPicPr>
          <p:nvPr>
            <p:ph idx="1"/>
          </p:nvPr>
        </p:nvPicPr>
        <p:blipFill>
          <a:blip r:embed="rId2" cstate="print"/>
          <a:srcRect/>
          <a:stretch>
            <a:fillRect/>
          </a:stretch>
        </p:blipFill>
        <p:spPr bwMode="auto">
          <a:xfrm>
            <a:off x="1162476" y="2496514"/>
            <a:ext cx="6819048" cy="2733334"/>
          </a:xfrm>
          <a:prstGeom prst="rect">
            <a:avLst/>
          </a:prstGeom>
          <a:noFill/>
          <a:ln w="9525">
            <a:noFill/>
            <a:miter lim="800000"/>
            <a:headEnd/>
            <a:tailEnd/>
          </a:ln>
        </p:spPr>
      </p:pic>
    </p:spTree>
    <p:extLst>
      <p:ext uri="{BB962C8B-B14F-4D97-AF65-F5344CB8AC3E}">
        <p14:creationId xmlns:p14="http://schemas.microsoft.com/office/powerpoint/2010/main" val="33345128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altLang="zh-CN" b="1" dirty="0"/>
              <a:t>3.NOT</a:t>
            </a:r>
            <a:r>
              <a:rPr lang="zh-CN" altLang="zh-CN" b="1" dirty="0"/>
              <a:t>函数</a:t>
            </a:r>
            <a:endParaRPr lang="zh-CN" altLang="zh-CN" dirty="0"/>
          </a:p>
          <a:p>
            <a:r>
              <a:rPr lang="zh-CN" altLang="zh-CN" dirty="0"/>
              <a:t>功能：如果逻辑值为</a:t>
            </a:r>
            <a:r>
              <a:rPr lang="en-US" altLang="zh-CN" dirty="0"/>
              <a:t>FALSE</a:t>
            </a:r>
            <a:r>
              <a:rPr lang="zh-CN" altLang="zh-CN" dirty="0"/>
              <a:t>，函数返回</a:t>
            </a:r>
            <a:r>
              <a:rPr lang="en-US" altLang="zh-CN" dirty="0"/>
              <a:t>TRUE</a:t>
            </a:r>
            <a:r>
              <a:rPr lang="zh-CN" altLang="zh-CN" dirty="0"/>
              <a:t>。如果逻辑值为</a:t>
            </a:r>
            <a:r>
              <a:rPr lang="en-US" altLang="zh-CN" dirty="0"/>
              <a:t>TRUE</a:t>
            </a:r>
            <a:r>
              <a:rPr lang="zh-CN" altLang="zh-CN" dirty="0"/>
              <a:t>，函数返回</a:t>
            </a:r>
            <a:r>
              <a:rPr lang="en-US" altLang="zh-CN" dirty="0"/>
              <a:t>FALSE</a:t>
            </a:r>
            <a:endParaRPr lang="zh-CN" altLang="zh-CN" dirty="0"/>
          </a:p>
          <a:p>
            <a:r>
              <a:rPr lang="zh-CN" altLang="zh-CN" dirty="0"/>
              <a:t>语法：</a:t>
            </a:r>
            <a:r>
              <a:rPr lang="en-US" altLang="zh-CN" dirty="0"/>
              <a:t>NOT</a:t>
            </a:r>
            <a:r>
              <a:rPr lang="zh-CN" altLang="zh-CN" dirty="0"/>
              <a:t>（</a:t>
            </a:r>
            <a:r>
              <a:rPr lang="en-US" altLang="zh-CN" dirty="0"/>
              <a:t>logical</a:t>
            </a:r>
            <a:r>
              <a:rPr lang="zh-CN" altLang="zh-CN" dirty="0"/>
              <a:t>）</a:t>
            </a:r>
          </a:p>
          <a:p>
            <a:r>
              <a:rPr lang="zh-CN" altLang="zh-CN" dirty="0"/>
              <a:t>参数：</a:t>
            </a:r>
            <a:r>
              <a:rPr lang="en-US" altLang="zh-CN" dirty="0"/>
              <a:t>logical,</a:t>
            </a:r>
            <a:r>
              <a:rPr lang="zh-CN" altLang="zh-CN" dirty="0"/>
              <a:t>条件表达式</a:t>
            </a:r>
          </a:p>
          <a:p>
            <a:r>
              <a:rPr lang="zh-CN" altLang="zh-CN" dirty="0"/>
              <a:t>该函数使用的情况不多，但是也会碰到，在不能是某值的情况下可以使用，比如上例中，如果不希望员工的销售额为</a:t>
            </a:r>
            <a:r>
              <a:rPr lang="en-US" altLang="zh-CN" dirty="0"/>
              <a:t>0</a:t>
            </a:r>
            <a:r>
              <a:rPr lang="zh-CN" altLang="zh-CN" dirty="0"/>
              <a:t>。则函数公式</a:t>
            </a:r>
            <a:r>
              <a:rPr lang="en-US" altLang="zh-CN" dirty="0"/>
              <a:t>=IF(NOT(D2=5000),"OK","</a:t>
            </a:r>
            <a:r>
              <a:rPr lang="zh-CN" altLang="zh-CN" dirty="0"/>
              <a:t>警告</a:t>
            </a:r>
            <a:r>
              <a:rPr lang="en-US" altLang="zh-CN" dirty="0"/>
              <a:t>")</a:t>
            </a:r>
            <a:r>
              <a:rPr lang="zh-CN" altLang="zh-CN" dirty="0"/>
              <a:t>，得到的结果是我们想要的</a:t>
            </a:r>
            <a:endParaRPr lang="zh-CN" altLang="en-US" dirty="0"/>
          </a:p>
        </p:txBody>
      </p:sp>
    </p:spTree>
    <p:extLst>
      <p:ext uri="{BB962C8B-B14F-4D97-AF65-F5344CB8AC3E}">
        <p14:creationId xmlns:p14="http://schemas.microsoft.com/office/powerpoint/2010/main" val="40903549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C:\Users\Administrator\Documents\Tencent Files\840395340\FileRecv\MobileFile\Image\CTR7`QD3JQ`GQ6I6@$G159I.png"/>
          <p:cNvPicPr>
            <a:picLocks noGrp="1"/>
          </p:cNvPicPr>
          <p:nvPr>
            <p:ph idx="1"/>
          </p:nvPr>
        </p:nvPicPr>
        <p:blipFill>
          <a:blip r:embed="rId2" cstate="print"/>
          <a:srcRect/>
          <a:stretch>
            <a:fillRect/>
          </a:stretch>
        </p:blipFill>
        <p:spPr bwMode="auto">
          <a:xfrm>
            <a:off x="611560" y="2132856"/>
            <a:ext cx="7647620" cy="2723810"/>
          </a:xfrm>
          <a:prstGeom prst="rect">
            <a:avLst/>
          </a:prstGeom>
          <a:noFill/>
          <a:ln w="9525">
            <a:noFill/>
            <a:miter lim="800000"/>
            <a:headEnd/>
            <a:tailEnd/>
          </a:ln>
        </p:spPr>
      </p:pic>
    </p:spTree>
    <p:extLst>
      <p:ext uri="{BB962C8B-B14F-4D97-AF65-F5344CB8AC3E}">
        <p14:creationId xmlns:p14="http://schemas.microsoft.com/office/powerpoint/2010/main" val="85823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任务二 日期和时间</a:t>
            </a:r>
            <a:r>
              <a:rPr lang="zh-CN" altLang="zh-CN" b="1" dirty="0" smtClean="0"/>
              <a:t>函数</a:t>
            </a:r>
            <a:endParaRPr lang="zh-CN" altLang="en-US" dirty="0"/>
          </a:p>
        </p:txBody>
      </p:sp>
      <p:sp>
        <p:nvSpPr>
          <p:cNvPr id="3" name="内容占位符 2"/>
          <p:cNvSpPr>
            <a:spLocks noGrp="1"/>
          </p:cNvSpPr>
          <p:nvPr>
            <p:ph idx="1"/>
          </p:nvPr>
        </p:nvSpPr>
        <p:spPr/>
        <p:txBody>
          <a:bodyPr/>
          <a:lstStyle/>
          <a:p>
            <a:pPr marL="0" indent="0">
              <a:buNone/>
            </a:pPr>
            <a:r>
              <a:rPr lang="zh-CN" altLang="zh-CN" sz="2800" b="1" dirty="0"/>
              <a:t>一、日期和时间函数的基本认知</a:t>
            </a:r>
          </a:p>
          <a:p>
            <a:pPr marL="0" indent="0">
              <a:buNone/>
            </a:pPr>
            <a:r>
              <a:rPr lang="zh-CN" altLang="zh-CN" sz="2000" dirty="0"/>
              <a:t>日期和时间函数用于处理与日期和时间相关的数据，如返回当前的时间或日期，返回某个特定的日期或时间，计算两个日期之间相隔的天数、月数</a:t>
            </a:r>
            <a:r>
              <a:rPr lang="zh-CN" altLang="zh-CN" sz="2000" dirty="0" smtClean="0"/>
              <a:t>等</a:t>
            </a:r>
            <a:endParaRPr lang="en-US" altLang="zh-CN" sz="2000" dirty="0" smtClean="0"/>
          </a:p>
          <a:p>
            <a:pPr marL="0" indent="0">
              <a:buNone/>
            </a:pPr>
            <a:r>
              <a:rPr lang="zh-CN" altLang="zh-CN" sz="2000" dirty="0"/>
              <a:t>常用的日期函数如下表所</a:t>
            </a:r>
            <a:r>
              <a:rPr lang="zh-CN" altLang="zh-CN" sz="2000" dirty="0" smtClean="0"/>
              <a:t>示</a:t>
            </a:r>
            <a:endParaRPr lang="en-US" altLang="zh-CN" sz="2000" dirty="0" smtClean="0"/>
          </a:p>
          <a:p>
            <a:pPr marL="0" indent="0">
              <a:buNone/>
            </a:pPr>
            <a:endParaRPr lang="zh-CN" altLang="en-US" sz="2000" dirty="0"/>
          </a:p>
        </p:txBody>
      </p:sp>
      <p:graphicFrame>
        <p:nvGraphicFramePr>
          <p:cNvPr id="4" name="表格 3"/>
          <p:cNvGraphicFramePr>
            <a:graphicFrameLocks noGrp="1"/>
          </p:cNvGraphicFramePr>
          <p:nvPr>
            <p:extLst>
              <p:ext uri="{D42A27DB-BD31-4B8C-83A1-F6EECF244321}">
                <p14:modId xmlns:p14="http://schemas.microsoft.com/office/powerpoint/2010/main" val="1235992916"/>
              </p:ext>
            </p:extLst>
          </p:nvPr>
        </p:nvGraphicFramePr>
        <p:xfrm>
          <a:off x="1115616" y="3645024"/>
          <a:ext cx="6624736" cy="2880319"/>
        </p:xfrm>
        <a:graphic>
          <a:graphicData uri="http://schemas.openxmlformats.org/drawingml/2006/table">
            <a:tbl>
              <a:tblPr firstRow="1" firstCol="1" bandRow="1">
                <a:tableStyleId>{5C22544A-7EE6-4342-B048-85BDC9FD1C3A}</a:tableStyleId>
              </a:tblPr>
              <a:tblGrid>
                <a:gridCol w="1265181"/>
                <a:gridCol w="5359555"/>
              </a:tblGrid>
              <a:tr h="261847">
                <a:tc>
                  <a:txBody>
                    <a:bodyPr/>
                    <a:lstStyle/>
                    <a:p>
                      <a:pPr algn="just">
                        <a:spcAft>
                          <a:spcPts val="0"/>
                        </a:spcAft>
                      </a:pPr>
                      <a:r>
                        <a:rPr lang="zh-CN" sz="1400" kern="100">
                          <a:effectLst/>
                        </a:rPr>
                        <a:t>函数名称</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函数功能</a:t>
                      </a:r>
                      <a:endParaRPr lang="zh-CN" sz="1400" kern="100">
                        <a:effectLst/>
                        <a:latin typeface="Calibri"/>
                        <a:ea typeface="宋体"/>
                        <a:cs typeface="Times New Roman"/>
                      </a:endParaRPr>
                    </a:p>
                  </a:txBody>
                  <a:tcPr marL="68580" marR="68580" marT="0" marB="0"/>
                </a:tc>
              </a:tr>
              <a:tr h="261847">
                <a:tc>
                  <a:txBody>
                    <a:bodyPr/>
                    <a:lstStyle/>
                    <a:p>
                      <a:pPr algn="just">
                        <a:spcAft>
                          <a:spcPts val="0"/>
                        </a:spcAft>
                      </a:pPr>
                      <a:r>
                        <a:rPr lang="en-US" sz="1400" kern="100">
                          <a:effectLst/>
                        </a:rPr>
                        <a:t>TODAY</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返回当前日期的系列数</a:t>
                      </a:r>
                      <a:endParaRPr lang="zh-CN" sz="1400" kern="100">
                        <a:effectLst/>
                        <a:latin typeface="Calibri"/>
                        <a:ea typeface="宋体"/>
                        <a:cs typeface="Times New Roman"/>
                      </a:endParaRPr>
                    </a:p>
                  </a:txBody>
                  <a:tcPr marL="68580" marR="68580" marT="0" marB="0"/>
                </a:tc>
              </a:tr>
              <a:tr h="261847">
                <a:tc>
                  <a:txBody>
                    <a:bodyPr/>
                    <a:lstStyle/>
                    <a:p>
                      <a:pPr algn="just">
                        <a:spcAft>
                          <a:spcPts val="0"/>
                        </a:spcAft>
                      </a:pPr>
                      <a:r>
                        <a:rPr lang="en-US" sz="1400" kern="100">
                          <a:effectLst/>
                        </a:rPr>
                        <a:t>DAY</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返回以系列数表示的某日期的天数，用整数</a:t>
                      </a:r>
                      <a:r>
                        <a:rPr lang="en-US" sz="1400" kern="100">
                          <a:effectLst/>
                        </a:rPr>
                        <a:t> 1 </a:t>
                      </a:r>
                      <a:r>
                        <a:rPr lang="zh-CN" sz="1400" kern="100">
                          <a:effectLst/>
                        </a:rPr>
                        <a:t>到</a:t>
                      </a:r>
                      <a:r>
                        <a:rPr lang="en-US" sz="1400" kern="100">
                          <a:effectLst/>
                        </a:rPr>
                        <a:t> 31 </a:t>
                      </a:r>
                      <a:r>
                        <a:rPr lang="zh-CN" sz="1400" kern="100">
                          <a:effectLst/>
                        </a:rPr>
                        <a:t>表示。</a:t>
                      </a:r>
                      <a:endParaRPr lang="zh-CN" sz="1400" kern="100">
                        <a:effectLst/>
                        <a:latin typeface="Calibri"/>
                        <a:ea typeface="宋体"/>
                        <a:cs typeface="Times New Roman"/>
                      </a:endParaRPr>
                    </a:p>
                  </a:txBody>
                  <a:tcPr marL="68580" marR="68580" marT="0" marB="0"/>
                </a:tc>
              </a:tr>
              <a:tr h="261847">
                <a:tc>
                  <a:txBody>
                    <a:bodyPr/>
                    <a:lstStyle/>
                    <a:p>
                      <a:pPr algn="just">
                        <a:spcAft>
                          <a:spcPts val="0"/>
                        </a:spcAft>
                      </a:pPr>
                      <a:r>
                        <a:rPr lang="en-US" sz="1400" kern="100">
                          <a:effectLst/>
                        </a:rPr>
                        <a:t>MONTH</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返回以系列数表示的日期中的月份。月份是介于</a:t>
                      </a:r>
                      <a:r>
                        <a:rPr lang="en-US" sz="1400" kern="100">
                          <a:effectLst/>
                        </a:rPr>
                        <a:t> 1</a:t>
                      </a:r>
                      <a:r>
                        <a:rPr lang="zh-CN" sz="1400" kern="100">
                          <a:effectLst/>
                        </a:rPr>
                        <a:t>和</a:t>
                      </a:r>
                      <a:r>
                        <a:rPr lang="en-US" sz="1400" kern="100">
                          <a:effectLst/>
                        </a:rPr>
                        <a:t> 12</a:t>
                      </a:r>
                      <a:r>
                        <a:rPr lang="zh-CN" sz="1400" kern="100">
                          <a:effectLst/>
                        </a:rPr>
                        <a:t>之间的整数。</a:t>
                      </a:r>
                      <a:endParaRPr lang="zh-CN" sz="1400" kern="100">
                        <a:effectLst/>
                        <a:latin typeface="Calibri"/>
                        <a:ea typeface="宋体"/>
                        <a:cs typeface="Times New Roman"/>
                      </a:endParaRPr>
                    </a:p>
                  </a:txBody>
                  <a:tcPr marL="68580" marR="68580" marT="0" marB="0"/>
                </a:tc>
              </a:tr>
              <a:tr h="261847">
                <a:tc>
                  <a:txBody>
                    <a:bodyPr/>
                    <a:lstStyle/>
                    <a:p>
                      <a:pPr algn="just">
                        <a:spcAft>
                          <a:spcPts val="0"/>
                        </a:spcAft>
                      </a:pPr>
                      <a:r>
                        <a:rPr lang="en-US" sz="1400" kern="100">
                          <a:effectLst/>
                        </a:rPr>
                        <a:t>YEAR</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返回某日期的年份。返回值为</a:t>
                      </a:r>
                      <a:r>
                        <a:rPr lang="en-US" sz="1400" kern="100">
                          <a:effectLst/>
                        </a:rPr>
                        <a:t> 1900 </a:t>
                      </a:r>
                      <a:r>
                        <a:rPr lang="zh-CN" sz="1400" kern="100">
                          <a:effectLst/>
                        </a:rPr>
                        <a:t>到</a:t>
                      </a:r>
                      <a:r>
                        <a:rPr lang="en-US" sz="1400" kern="100">
                          <a:effectLst/>
                        </a:rPr>
                        <a:t> 9999 </a:t>
                      </a:r>
                      <a:r>
                        <a:rPr lang="zh-CN" sz="1400" kern="100">
                          <a:effectLst/>
                        </a:rPr>
                        <a:t>之间的整数。</a:t>
                      </a:r>
                      <a:endParaRPr lang="zh-CN" sz="1400" kern="100">
                        <a:effectLst/>
                        <a:latin typeface="Calibri"/>
                        <a:ea typeface="宋体"/>
                        <a:cs typeface="Times New Roman"/>
                      </a:endParaRPr>
                    </a:p>
                  </a:txBody>
                  <a:tcPr marL="68580" marR="68580" marT="0" marB="0"/>
                </a:tc>
              </a:tr>
              <a:tr h="523695">
                <a:tc>
                  <a:txBody>
                    <a:bodyPr/>
                    <a:lstStyle/>
                    <a:p>
                      <a:pPr algn="just">
                        <a:spcAft>
                          <a:spcPts val="0"/>
                        </a:spcAft>
                      </a:pPr>
                      <a:r>
                        <a:rPr lang="en-US" sz="1400" kern="100">
                          <a:effectLst/>
                        </a:rPr>
                        <a:t>DAYS360 </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按照一年</a:t>
                      </a:r>
                      <a:r>
                        <a:rPr lang="en-US" sz="1400" kern="100">
                          <a:effectLst/>
                        </a:rPr>
                        <a:t> 360 </a:t>
                      </a:r>
                      <a:r>
                        <a:rPr lang="zh-CN" sz="1400" kern="100">
                          <a:effectLst/>
                        </a:rPr>
                        <a:t>天的算法（每个月以</a:t>
                      </a:r>
                      <a:r>
                        <a:rPr lang="en-US" sz="1400" kern="100">
                          <a:effectLst/>
                        </a:rPr>
                        <a:t> 30 </a:t>
                      </a:r>
                      <a:r>
                        <a:rPr lang="zh-CN" sz="1400" kern="100">
                          <a:effectLst/>
                        </a:rPr>
                        <a:t>天计，一年共计</a:t>
                      </a:r>
                      <a:r>
                        <a:rPr lang="en-US" sz="1400" kern="100">
                          <a:effectLst/>
                        </a:rPr>
                        <a:t> 12 </a:t>
                      </a:r>
                      <a:r>
                        <a:rPr lang="zh-CN" sz="1400" kern="100">
                          <a:effectLst/>
                        </a:rPr>
                        <a:t>个月），返回两日期间相差的天数。</a:t>
                      </a:r>
                      <a:endParaRPr lang="zh-CN" sz="1400" kern="100">
                        <a:effectLst/>
                        <a:latin typeface="Calibri"/>
                        <a:ea typeface="宋体"/>
                        <a:cs typeface="Times New Roman"/>
                      </a:endParaRPr>
                    </a:p>
                  </a:txBody>
                  <a:tcPr marL="68580" marR="68580" marT="0" marB="0"/>
                </a:tc>
              </a:tr>
              <a:tr h="261847">
                <a:tc>
                  <a:txBody>
                    <a:bodyPr/>
                    <a:lstStyle/>
                    <a:p>
                      <a:pPr algn="just">
                        <a:spcAft>
                          <a:spcPts val="0"/>
                        </a:spcAft>
                      </a:pPr>
                      <a:r>
                        <a:rPr lang="en-US" sz="1400" kern="100">
                          <a:effectLst/>
                        </a:rPr>
                        <a:t>DATE</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返回代表特定日期的系列数。</a:t>
                      </a:r>
                      <a:endParaRPr lang="zh-CN" sz="1400" kern="100">
                        <a:effectLst/>
                        <a:latin typeface="Calibri"/>
                        <a:ea typeface="宋体"/>
                        <a:cs typeface="Times New Roman"/>
                      </a:endParaRPr>
                    </a:p>
                  </a:txBody>
                  <a:tcPr marL="68580" marR="68580" marT="0" marB="0"/>
                </a:tc>
              </a:tr>
              <a:tr h="261847">
                <a:tc>
                  <a:txBody>
                    <a:bodyPr/>
                    <a:lstStyle/>
                    <a:p>
                      <a:pPr algn="just">
                        <a:spcAft>
                          <a:spcPts val="0"/>
                        </a:spcAft>
                      </a:pPr>
                      <a:r>
                        <a:rPr lang="en-US" sz="1400" kern="100">
                          <a:effectLst/>
                        </a:rPr>
                        <a:t>DATEDIF</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a:effectLst/>
                        </a:rPr>
                        <a:t>计算两个日期之间的天数、月数或年数。</a:t>
                      </a:r>
                      <a:endParaRPr lang="zh-CN" sz="1400" kern="100">
                        <a:effectLst/>
                        <a:latin typeface="Calibri"/>
                        <a:ea typeface="宋体"/>
                        <a:cs typeface="Times New Roman"/>
                      </a:endParaRPr>
                    </a:p>
                  </a:txBody>
                  <a:tcPr marL="68580" marR="68580" marT="0" marB="0"/>
                </a:tc>
              </a:tr>
              <a:tr h="523695">
                <a:tc>
                  <a:txBody>
                    <a:bodyPr/>
                    <a:lstStyle/>
                    <a:p>
                      <a:pPr algn="just">
                        <a:spcAft>
                          <a:spcPts val="0"/>
                        </a:spcAft>
                      </a:pPr>
                      <a:r>
                        <a:rPr lang="en-US" sz="1400" kern="100">
                          <a:effectLst/>
                        </a:rPr>
                        <a:t>WEEKDAY</a:t>
                      </a:r>
                      <a:endParaRPr lang="zh-CN" sz="1400" kern="100">
                        <a:effectLst/>
                        <a:latin typeface="Calibri"/>
                        <a:ea typeface="宋体"/>
                        <a:cs typeface="Times New Roman"/>
                      </a:endParaRPr>
                    </a:p>
                  </a:txBody>
                  <a:tcPr marL="68580" marR="68580" marT="0" marB="0"/>
                </a:tc>
                <a:tc>
                  <a:txBody>
                    <a:bodyPr/>
                    <a:lstStyle/>
                    <a:p>
                      <a:pPr algn="just">
                        <a:spcAft>
                          <a:spcPts val="0"/>
                        </a:spcAft>
                      </a:pPr>
                      <a:r>
                        <a:rPr lang="zh-CN" sz="1400" kern="100" dirty="0">
                          <a:effectLst/>
                        </a:rPr>
                        <a:t>返回某日期为星期几。默认情况下，其值为</a:t>
                      </a:r>
                      <a:r>
                        <a:rPr lang="en-US" sz="1400" kern="100" dirty="0">
                          <a:effectLst/>
                        </a:rPr>
                        <a:t> 1</a:t>
                      </a:r>
                      <a:r>
                        <a:rPr lang="zh-CN" sz="1400" kern="100" dirty="0">
                          <a:effectLst/>
                        </a:rPr>
                        <a:t>（星期天）到</a:t>
                      </a:r>
                      <a:r>
                        <a:rPr lang="en-US" sz="1400" kern="100" dirty="0">
                          <a:effectLst/>
                        </a:rPr>
                        <a:t> 7</a:t>
                      </a:r>
                      <a:r>
                        <a:rPr lang="zh-CN" sz="1400" kern="100" dirty="0">
                          <a:effectLst/>
                        </a:rPr>
                        <a:t>（星期六）之间的整数。</a:t>
                      </a:r>
                      <a:endParaRPr lang="zh-CN" sz="14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889185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548680"/>
            <a:ext cx="8229600" cy="4525963"/>
          </a:xfrm>
        </p:spPr>
        <p:txBody>
          <a:bodyPr>
            <a:normAutofit lnSpcReduction="10000"/>
          </a:bodyPr>
          <a:lstStyle/>
          <a:p>
            <a:pPr marL="0" indent="0">
              <a:buNone/>
            </a:pPr>
            <a:r>
              <a:rPr lang="zh-CN" altLang="en-US" dirty="0" smtClean="0"/>
              <a:t>二、</a:t>
            </a:r>
            <a:r>
              <a:rPr lang="en-US" altLang="zh-CN" dirty="0" smtClean="0"/>
              <a:t>DATE</a:t>
            </a:r>
            <a:r>
              <a:rPr lang="zh-CN" altLang="zh-CN" dirty="0" smtClean="0"/>
              <a:t>函数</a:t>
            </a:r>
            <a:endParaRPr lang="en-US" altLang="zh-CN" dirty="0" smtClean="0"/>
          </a:p>
          <a:p>
            <a:pPr marL="0" indent="0">
              <a:buNone/>
            </a:pPr>
            <a:endParaRPr lang="en-US" altLang="zh-CN" dirty="0" smtClean="0"/>
          </a:p>
          <a:p>
            <a:r>
              <a:rPr lang="zh-CN" altLang="zh-CN" sz="2400" dirty="0"/>
              <a:t>功能：</a:t>
            </a:r>
            <a:r>
              <a:rPr lang="en-US" altLang="zh-CN" sz="2400" dirty="0"/>
              <a:t>DATE</a:t>
            </a:r>
            <a:r>
              <a:rPr lang="zh-CN" altLang="zh-CN" sz="2400" dirty="0"/>
              <a:t>函数返回代表特定日期的序列号。如果在输入函数前，单元格格式为“常规”，则结果将设为日期格式。</a:t>
            </a:r>
          </a:p>
          <a:p>
            <a:r>
              <a:rPr lang="zh-CN" altLang="zh-CN" sz="2400" dirty="0"/>
              <a:t>语法：</a:t>
            </a:r>
            <a:r>
              <a:rPr lang="en-US" altLang="zh-CN" sz="2400" dirty="0"/>
              <a:t>DATE</a:t>
            </a:r>
            <a:r>
              <a:rPr lang="zh-CN" altLang="zh-CN" sz="2400" dirty="0"/>
              <a:t>（</a:t>
            </a:r>
            <a:r>
              <a:rPr lang="en-US" altLang="zh-CN" sz="2400" dirty="0"/>
              <a:t>year</a:t>
            </a:r>
            <a:r>
              <a:rPr lang="zh-CN" altLang="zh-CN" sz="2400" dirty="0"/>
              <a:t>，</a:t>
            </a:r>
            <a:r>
              <a:rPr lang="en-US" altLang="zh-CN" sz="2400" dirty="0"/>
              <a:t>month</a:t>
            </a:r>
            <a:r>
              <a:rPr lang="zh-CN" altLang="zh-CN" sz="2400" dirty="0"/>
              <a:t>，</a:t>
            </a:r>
            <a:r>
              <a:rPr lang="en-US" altLang="zh-CN" sz="2400" dirty="0"/>
              <a:t>day</a:t>
            </a:r>
            <a:r>
              <a:rPr lang="zh-CN" altLang="zh-CN" sz="2400" dirty="0"/>
              <a:t>）</a:t>
            </a:r>
          </a:p>
          <a:p>
            <a:r>
              <a:rPr lang="zh-CN" altLang="zh-CN" sz="2400" dirty="0"/>
              <a:t>参数：其中</a:t>
            </a:r>
            <a:r>
              <a:rPr lang="en-US" altLang="zh-CN" sz="2400" dirty="0"/>
              <a:t>year</a:t>
            </a:r>
            <a:r>
              <a:rPr lang="zh-CN" altLang="zh-CN" sz="2400" dirty="0"/>
              <a:t>为必需参数，表示日期中的年；</a:t>
            </a:r>
            <a:r>
              <a:rPr lang="en-US" altLang="zh-CN" sz="2400" dirty="0"/>
              <a:t>month</a:t>
            </a:r>
            <a:r>
              <a:rPr lang="zh-CN" altLang="zh-CN" sz="2400" dirty="0"/>
              <a:t>为必需参数，表示日期中的月；</a:t>
            </a:r>
            <a:r>
              <a:rPr lang="en-US" altLang="zh-CN" sz="2400" dirty="0"/>
              <a:t>day</a:t>
            </a:r>
            <a:r>
              <a:rPr lang="zh-CN" altLang="zh-CN" sz="2400" dirty="0"/>
              <a:t>为必需参数，表示日期中的日，即一个月中从</a:t>
            </a:r>
            <a:r>
              <a:rPr lang="en-US" altLang="zh-CN" sz="2400" dirty="0"/>
              <a:t>1</a:t>
            </a:r>
            <a:r>
              <a:rPr lang="zh-CN" altLang="zh-CN" sz="2400" dirty="0"/>
              <a:t>日到</a:t>
            </a:r>
            <a:r>
              <a:rPr lang="en-US" altLang="zh-CN" sz="2400" dirty="0"/>
              <a:t>31</a:t>
            </a:r>
            <a:r>
              <a:rPr lang="zh-CN" altLang="zh-CN" sz="2400" dirty="0"/>
              <a:t>日中的某一天。如想输入</a:t>
            </a:r>
          </a:p>
          <a:p>
            <a:r>
              <a:rPr lang="zh-CN" altLang="zh-CN" sz="2400" dirty="0" smtClean="0"/>
              <a:t>一</a:t>
            </a:r>
            <a:r>
              <a:rPr lang="zh-CN" altLang="zh-CN" sz="2400" dirty="0"/>
              <a:t>个日期，可以单击“插入函数”，在日期函数中选择“</a:t>
            </a:r>
            <a:r>
              <a:rPr lang="en-US" altLang="zh-CN" sz="2400" dirty="0"/>
              <a:t>DATE</a:t>
            </a:r>
            <a:r>
              <a:rPr lang="zh-CN" altLang="zh-CN" sz="2400" dirty="0"/>
              <a:t>函数”，弹出“函数参数”对话框</a:t>
            </a:r>
            <a:r>
              <a:rPr lang="zh-CN" altLang="zh-CN" sz="2400" dirty="0" smtClean="0"/>
              <a:t>。在</a:t>
            </a:r>
            <a:r>
              <a:rPr lang="zh-CN" altLang="zh-CN" sz="2400" dirty="0"/>
              <a:t>单元格显示的就是一个准确日期“</a:t>
            </a:r>
            <a:r>
              <a:rPr lang="en-US" altLang="zh-CN" sz="2400" dirty="0"/>
              <a:t>2015/12/31</a:t>
            </a:r>
            <a:r>
              <a:rPr lang="zh-CN" altLang="zh-CN" sz="2400" dirty="0"/>
              <a:t>”。</a:t>
            </a:r>
          </a:p>
          <a:p>
            <a:pPr marL="0" indent="0">
              <a:buNone/>
            </a:pPr>
            <a:endParaRPr lang="zh-CN" altLang="en-US" dirty="0"/>
          </a:p>
        </p:txBody>
      </p:sp>
    </p:spTree>
    <p:extLst>
      <p:ext uri="{BB962C8B-B14F-4D97-AF65-F5344CB8AC3E}">
        <p14:creationId xmlns:p14="http://schemas.microsoft.com/office/powerpoint/2010/main" val="2585622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764704"/>
            <a:ext cx="8352928" cy="5544616"/>
          </a:xfrm>
        </p:spPr>
        <p:txBody>
          <a:bodyPr>
            <a:normAutofit fontScale="77500" lnSpcReduction="20000"/>
          </a:bodyPr>
          <a:lstStyle/>
          <a:p>
            <a:r>
              <a:rPr lang="zh-CN" altLang="zh-CN" b="1" dirty="0"/>
              <a:t>三、使用</a:t>
            </a:r>
            <a:r>
              <a:rPr lang="en-US" altLang="zh-CN" b="1" dirty="0"/>
              <a:t>DATEDIF</a:t>
            </a:r>
            <a:r>
              <a:rPr lang="zh-CN" altLang="zh-CN" b="1" dirty="0" smtClean="0"/>
              <a:t>函数</a:t>
            </a:r>
            <a:endParaRPr lang="en-US" altLang="zh-CN" b="1" dirty="0" smtClean="0"/>
          </a:p>
          <a:p>
            <a:endParaRPr lang="zh-CN" altLang="zh-CN" b="1" dirty="0"/>
          </a:p>
          <a:p>
            <a:r>
              <a:rPr lang="en-US" altLang="zh-CN" sz="2900" dirty="0"/>
              <a:t>DATEDIF</a:t>
            </a:r>
            <a:r>
              <a:rPr lang="zh-CN" altLang="zh-CN" sz="2900" dirty="0"/>
              <a:t>函数是</a:t>
            </a:r>
            <a:r>
              <a:rPr lang="en-US" altLang="zh-CN" sz="2900" dirty="0"/>
              <a:t>Excel</a:t>
            </a:r>
            <a:r>
              <a:rPr lang="zh-CN" altLang="zh-CN" sz="2900" dirty="0"/>
              <a:t>隐藏函数，其在帮助和插入公式里面没有。 </a:t>
            </a:r>
          </a:p>
          <a:p>
            <a:r>
              <a:rPr lang="zh-CN" altLang="zh-CN" sz="2900" dirty="0"/>
              <a:t>功能：返回两个日期之间的年、月、日间隔数。常使用</a:t>
            </a:r>
            <a:r>
              <a:rPr lang="en-US" altLang="zh-CN" sz="2900" dirty="0"/>
              <a:t>DATEDIF</a:t>
            </a:r>
            <a:r>
              <a:rPr lang="zh-CN" altLang="zh-CN" sz="2900" dirty="0"/>
              <a:t>函数计算两日期之差。</a:t>
            </a:r>
          </a:p>
          <a:p>
            <a:r>
              <a:rPr lang="zh-CN" altLang="zh-CN" sz="2900" dirty="0"/>
              <a:t>语法：</a:t>
            </a:r>
            <a:r>
              <a:rPr lang="en-US" altLang="zh-CN" sz="2900" dirty="0"/>
              <a:t>DATEDIF(</a:t>
            </a:r>
            <a:r>
              <a:rPr lang="en-US" altLang="zh-CN" sz="2900" dirty="0" err="1"/>
              <a:t>start_date,end_date,unit</a:t>
            </a:r>
            <a:r>
              <a:rPr lang="en-US" altLang="zh-CN" sz="2900" dirty="0"/>
              <a:t>)</a:t>
            </a:r>
            <a:r>
              <a:rPr lang="zh-CN" altLang="zh-CN" sz="2900" dirty="0"/>
              <a:t>。</a:t>
            </a:r>
          </a:p>
          <a:p>
            <a:r>
              <a:rPr lang="zh-CN" altLang="zh-CN" sz="2900" dirty="0"/>
              <a:t>参数</a:t>
            </a:r>
            <a:r>
              <a:rPr lang="en-US" altLang="zh-CN" sz="2900" dirty="0"/>
              <a:t>1</a:t>
            </a:r>
            <a:r>
              <a:rPr lang="zh-CN" altLang="zh-CN" sz="2900" dirty="0"/>
              <a:t>：</a:t>
            </a:r>
            <a:r>
              <a:rPr lang="en-US" altLang="zh-CN" sz="2900" dirty="0" err="1"/>
              <a:t>Start_date</a:t>
            </a:r>
            <a:r>
              <a:rPr lang="en-US" altLang="zh-CN" sz="2900" dirty="0"/>
              <a:t> </a:t>
            </a:r>
            <a:r>
              <a:rPr lang="zh-CN" altLang="zh-CN" sz="2900" dirty="0"/>
              <a:t>，为一个起始日期，它代表时间段内的第一个日期或起始日期。</a:t>
            </a:r>
            <a:r>
              <a:rPr lang="en-US" altLang="zh-CN" sz="2900" dirty="0"/>
              <a:t>(</a:t>
            </a:r>
            <a:r>
              <a:rPr lang="zh-CN" altLang="zh-CN" sz="2900" dirty="0"/>
              <a:t>起始日期必须在</a:t>
            </a:r>
            <a:r>
              <a:rPr lang="en-US" altLang="zh-CN" sz="2900" dirty="0"/>
              <a:t>1900</a:t>
            </a:r>
            <a:r>
              <a:rPr lang="zh-CN" altLang="zh-CN" sz="2900" dirty="0"/>
              <a:t>年之后</a:t>
            </a:r>
            <a:r>
              <a:rPr lang="en-US" altLang="zh-CN" sz="2900" dirty="0"/>
              <a:t>)</a:t>
            </a:r>
            <a:endParaRPr lang="zh-CN" altLang="zh-CN" sz="2900" dirty="0"/>
          </a:p>
          <a:p>
            <a:r>
              <a:rPr lang="zh-CN" altLang="zh-CN" sz="2900" dirty="0"/>
              <a:t>参数</a:t>
            </a:r>
            <a:r>
              <a:rPr lang="en-US" altLang="zh-CN" sz="2900" dirty="0"/>
              <a:t>2</a:t>
            </a:r>
            <a:r>
              <a:rPr lang="zh-CN" altLang="zh-CN" sz="2900" dirty="0"/>
              <a:t>：</a:t>
            </a:r>
            <a:r>
              <a:rPr lang="en-US" altLang="zh-CN" sz="2900" dirty="0" err="1"/>
              <a:t>End_date</a:t>
            </a:r>
            <a:r>
              <a:rPr lang="en-US" altLang="zh-CN" sz="2900" dirty="0"/>
              <a:t> </a:t>
            </a:r>
            <a:r>
              <a:rPr lang="zh-CN" altLang="zh-CN" sz="2900" dirty="0"/>
              <a:t>，为一个结束日期，它代表时间段内的最后一个日期或结束日期。</a:t>
            </a:r>
          </a:p>
          <a:p>
            <a:r>
              <a:rPr lang="zh-CN" altLang="zh-CN" sz="2900" dirty="0"/>
              <a:t>参数</a:t>
            </a:r>
            <a:r>
              <a:rPr lang="en-US" altLang="zh-CN" sz="2900" dirty="0"/>
              <a:t>3</a:t>
            </a:r>
            <a:r>
              <a:rPr lang="zh-CN" altLang="zh-CN" sz="2900" dirty="0"/>
              <a:t>：</a:t>
            </a:r>
            <a:r>
              <a:rPr lang="en-US" altLang="zh-CN" sz="2900" dirty="0"/>
              <a:t>Unit </a:t>
            </a:r>
            <a:r>
              <a:rPr lang="zh-CN" altLang="zh-CN" sz="2900" dirty="0"/>
              <a:t>，为所需信息的返回类型。 </a:t>
            </a:r>
          </a:p>
          <a:p>
            <a:r>
              <a:rPr lang="zh-CN" altLang="zh-CN" sz="2900" dirty="0"/>
              <a:t>表</a:t>
            </a:r>
            <a:r>
              <a:rPr lang="en-US" altLang="zh-CN" sz="2900" dirty="0"/>
              <a:t>2.2.1</a:t>
            </a:r>
            <a:endParaRPr lang="zh-CN" altLang="zh-CN" sz="2900" dirty="0"/>
          </a:p>
          <a:p>
            <a:r>
              <a:rPr lang="zh-CN" altLang="zh-CN" sz="2900" dirty="0"/>
              <a:t>可以用</a:t>
            </a:r>
            <a:r>
              <a:rPr lang="en-US" altLang="zh-CN" sz="2900" dirty="0"/>
              <a:t>Y</a:t>
            </a:r>
            <a:r>
              <a:rPr lang="zh-CN" altLang="zh-CN" sz="2900" dirty="0"/>
              <a:t>表示年数差，</a:t>
            </a:r>
            <a:r>
              <a:rPr lang="en-US" altLang="zh-CN" sz="2900" dirty="0"/>
              <a:t>M</a:t>
            </a:r>
            <a:r>
              <a:rPr lang="zh-CN" altLang="zh-CN" sz="2900" dirty="0"/>
              <a:t>表示月数差，</a:t>
            </a:r>
            <a:r>
              <a:rPr lang="en-US" altLang="zh-CN" sz="2900" dirty="0"/>
              <a:t>D</a:t>
            </a:r>
            <a:r>
              <a:rPr lang="zh-CN" altLang="zh-CN" sz="2900" dirty="0"/>
              <a:t>表示日数差。</a:t>
            </a:r>
            <a:r>
              <a:rPr lang="zh-CN" altLang="zh-CN" sz="2900" dirty="0"/>
              <a:t> </a:t>
            </a:r>
            <a:r>
              <a:rPr lang="zh-CN" altLang="zh-CN" sz="2900" dirty="0"/>
              <a:t>比如，想计算某人的年龄，只要在插入函数对话框内输入</a:t>
            </a:r>
            <a:r>
              <a:rPr lang="en-US" altLang="zh-CN" sz="2900" dirty="0"/>
              <a:t>=DATEDIF("</a:t>
            </a:r>
            <a:r>
              <a:rPr lang="zh-CN" altLang="zh-CN" sz="2900" dirty="0"/>
              <a:t>出生年月日</a:t>
            </a:r>
            <a:r>
              <a:rPr lang="en-US" altLang="zh-CN" sz="2900" dirty="0"/>
              <a:t>",TODAY(),"Y")</a:t>
            </a:r>
            <a:r>
              <a:rPr lang="zh-CN" altLang="zh-CN" sz="2900" dirty="0"/>
              <a:t>，则单元格就显示到目前为止某人的年龄。</a:t>
            </a:r>
          </a:p>
          <a:p>
            <a:pPr marL="0" indent="0">
              <a:buNone/>
            </a:pPr>
            <a:endParaRPr lang="zh-CN" altLang="en-US" sz="2900" dirty="0"/>
          </a:p>
        </p:txBody>
      </p:sp>
    </p:spTree>
    <p:extLst>
      <p:ext uri="{BB962C8B-B14F-4D97-AF65-F5344CB8AC3E}">
        <p14:creationId xmlns:p14="http://schemas.microsoft.com/office/powerpoint/2010/main" val="1670192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764704"/>
            <a:ext cx="8229600" cy="4525963"/>
          </a:xfrm>
        </p:spPr>
        <p:txBody>
          <a:bodyPr>
            <a:normAutofit/>
          </a:bodyPr>
          <a:lstStyle/>
          <a:p>
            <a:r>
              <a:rPr lang="zh-CN" altLang="zh-CN" b="1" dirty="0"/>
              <a:t>四、使用</a:t>
            </a:r>
            <a:r>
              <a:rPr lang="en-US" altLang="zh-CN" b="1" dirty="0"/>
              <a:t>DAYS360</a:t>
            </a:r>
            <a:r>
              <a:rPr lang="zh-CN" altLang="zh-CN" b="1" dirty="0"/>
              <a:t>函数</a:t>
            </a:r>
          </a:p>
          <a:p>
            <a:r>
              <a:rPr lang="zh-CN" altLang="zh-CN" sz="2000" dirty="0"/>
              <a:t>功能：</a:t>
            </a:r>
            <a:r>
              <a:rPr lang="en-US" altLang="zh-CN" sz="2000" dirty="0"/>
              <a:t>DAYS360</a:t>
            </a:r>
            <a:r>
              <a:rPr lang="zh-CN" altLang="zh-CN" sz="2000" dirty="0"/>
              <a:t>函数表示求相差的天数</a:t>
            </a:r>
            <a:r>
              <a:rPr lang="en-US" altLang="zh-CN" sz="2000" dirty="0"/>
              <a:t>,</a:t>
            </a:r>
            <a:r>
              <a:rPr lang="zh-CN" altLang="zh-CN" sz="2000" dirty="0"/>
              <a:t>根据一年</a:t>
            </a:r>
            <a:r>
              <a:rPr lang="en-US" altLang="zh-CN" sz="2000" dirty="0"/>
              <a:t>360</a:t>
            </a:r>
            <a:r>
              <a:rPr lang="zh-CN" altLang="zh-CN" sz="2000" dirty="0"/>
              <a:t>天（十二个月都是</a:t>
            </a:r>
            <a:r>
              <a:rPr lang="en-US" altLang="zh-CN" sz="2000" dirty="0"/>
              <a:t> 30 </a:t>
            </a:r>
            <a:r>
              <a:rPr lang="zh-CN" altLang="zh-CN" sz="2000" dirty="0"/>
              <a:t>天）的历法（用于某些会计计算），传回二个日期之间的日数。</a:t>
            </a:r>
          </a:p>
          <a:p>
            <a:r>
              <a:rPr lang="zh-CN" altLang="zh-CN" sz="2000" dirty="0"/>
              <a:t>语法：</a:t>
            </a:r>
            <a:r>
              <a:rPr lang="en-US" altLang="zh-CN" sz="2000" dirty="0"/>
              <a:t>DAYS360</a:t>
            </a:r>
            <a:r>
              <a:rPr lang="zh-CN" altLang="zh-CN" sz="2000" dirty="0"/>
              <a:t>（</a:t>
            </a:r>
            <a:r>
              <a:rPr lang="en-US" altLang="zh-CN" sz="2000" dirty="0" err="1"/>
              <a:t>start_date,end_date</a:t>
            </a:r>
            <a:r>
              <a:rPr lang="en-US" altLang="zh-CN" sz="2000" dirty="0"/>
              <a:t>,[method]</a:t>
            </a:r>
            <a:r>
              <a:rPr lang="zh-CN" altLang="zh-CN" sz="2000" dirty="0"/>
              <a:t>）。</a:t>
            </a:r>
          </a:p>
          <a:p>
            <a:r>
              <a:rPr lang="zh-CN" altLang="zh-CN" sz="2000" dirty="0"/>
              <a:t>参数</a:t>
            </a:r>
            <a:r>
              <a:rPr lang="en-US" altLang="zh-CN" sz="2000" dirty="0"/>
              <a:t>1</a:t>
            </a:r>
            <a:r>
              <a:rPr lang="zh-CN" altLang="zh-CN" sz="2000" dirty="0"/>
              <a:t>：</a:t>
            </a:r>
            <a:r>
              <a:rPr lang="en-US" altLang="zh-CN" sz="2000" dirty="0" err="1"/>
              <a:t>Start_date</a:t>
            </a:r>
            <a:r>
              <a:rPr lang="en-US" altLang="zh-CN" sz="2000" dirty="0"/>
              <a:t> </a:t>
            </a:r>
            <a:r>
              <a:rPr lang="zh-CN" altLang="zh-CN" sz="2000" dirty="0"/>
              <a:t>为一个起始日期，它代表时间段内的第一个日期或起始日期。</a:t>
            </a:r>
            <a:r>
              <a:rPr lang="en-US" altLang="zh-CN" sz="2000" dirty="0"/>
              <a:t>(</a:t>
            </a:r>
            <a:r>
              <a:rPr lang="zh-CN" altLang="zh-CN" sz="2000" dirty="0"/>
              <a:t>起始日期必须在</a:t>
            </a:r>
            <a:r>
              <a:rPr lang="en-US" altLang="zh-CN" sz="2000" dirty="0"/>
              <a:t>1900</a:t>
            </a:r>
            <a:r>
              <a:rPr lang="zh-CN" altLang="zh-CN" sz="2000" dirty="0"/>
              <a:t>年之后</a:t>
            </a:r>
            <a:r>
              <a:rPr lang="en-US" altLang="zh-CN" sz="2000" dirty="0"/>
              <a:t>)</a:t>
            </a:r>
            <a:endParaRPr lang="zh-CN" altLang="zh-CN" sz="2000" dirty="0"/>
          </a:p>
          <a:p>
            <a:r>
              <a:rPr lang="zh-CN" altLang="zh-CN" sz="2000" dirty="0"/>
              <a:t>参数</a:t>
            </a:r>
            <a:r>
              <a:rPr lang="en-US" altLang="zh-CN" sz="2000" dirty="0"/>
              <a:t>2</a:t>
            </a:r>
            <a:r>
              <a:rPr lang="zh-CN" altLang="zh-CN" sz="2000" dirty="0"/>
              <a:t>：</a:t>
            </a:r>
            <a:r>
              <a:rPr lang="en-US" altLang="zh-CN" sz="2000" dirty="0" err="1"/>
              <a:t>End_date</a:t>
            </a:r>
            <a:r>
              <a:rPr lang="en-US" altLang="zh-CN" sz="2000" dirty="0"/>
              <a:t> </a:t>
            </a:r>
            <a:r>
              <a:rPr lang="zh-CN" altLang="zh-CN" sz="2000" dirty="0"/>
              <a:t>为一个结束日期，它代表时间段内的最后一个日期或结束日期。</a:t>
            </a:r>
          </a:p>
          <a:p>
            <a:r>
              <a:rPr lang="zh-CN" altLang="zh-CN" sz="2000" dirty="0"/>
              <a:t>参数</a:t>
            </a:r>
            <a:r>
              <a:rPr lang="en-US" altLang="zh-CN" sz="2000" dirty="0"/>
              <a:t>3</a:t>
            </a:r>
            <a:r>
              <a:rPr lang="zh-CN" altLang="zh-CN" sz="2000" dirty="0"/>
              <a:t>：</a:t>
            </a:r>
            <a:r>
              <a:rPr lang="en-US" altLang="zh-CN" sz="2000" dirty="0"/>
              <a:t>Method </a:t>
            </a:r>
            <a:r>
              <a:rPr lang="zh-CN" altLang="zh-CN" sz="2000" dirty="0"/>
              <a:t>为指定在计算中采用欧洲方法还是美国方法，若为</a:t>
            </a:r>
            <a:r>
              <a:rPr lang="en-US" altLang="zh-CN" sz="2000" dirty="0"/>
              <a:t>FALSE</a:t>
            </a:r>
            <a:r>
              <a:rPr lang="zh-CN" altLang="zh-CN" sz="2000" dirty="0"/>
              <a:t>或省略，表示美国方法；若为</a:t>
            </a:r>
            <a:r>
              <a:rPr lang="en-US" altLang="zh-CN" sz="2000" dirty="0"/>
              <a:t>TRUE</a:t>
            </a:r>
            <a:r>
              <a:rPr lang="zh-CN" altLang="zh-CN" sz="2000" dirty="0"/>
              <a:t>，表示欧洲方法。</a:t>
            </a:r>
          </a:p>
          <a:p>
            <a:endParaRPr lang="zh-CN" altLang="en-US" dirty="0"/>
          </a:p>
        </p:txBody>
      </p:sp>
    </p:spTree>
    <p:extLst>
      <p:ext uri="{BB962C8B-B14F-4D97-AF65-F5344CB8AC3E}">
        <p14:creationId xmlns:p14="http://schemas.microsoft.com/office/powerpoint/2010/main" val="177731794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5751</Words>
  <Application>Microsoft Office PowerPoint</Application>
  <PresentationFormat>全屏显示(4:3)</PresentationFormat>
  <Paragraphs>438</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项目二Excel常用函数基础</vt:lpstr>
      <vt:lpstr>PowerPoint 演示文稿</vt:lpstr>
      <vt:lpstr>PowerPoint 演示文稿</vt:lpstr>
      <vt:lpstr>PowerPoint 演示文稿</vt:lpstr>
      <vt:lpstr>PowerPoint 演示文稿</vt:lpstr>
      <vt:lpstr>任务二 日期和时间函数</vt:lpstr>
      <vt:lpstr>PowerPoint 演示文稿</vt:lpstr>
      <vt:lpstr>PowerPoint 演示文稿</vt:lpstr>
      <vt:lpstr>PowerPoint 演示文稿</vt:lpstr>
      <vt:lpstr>PowerPoint 演示文稿</vt:lpstr>
      <vt:lpstr>任务三 数学和统计函数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任务四  查找与引用函数</vt:lpstr>
      <vt:lpstr>PowerPoint 演示文稿</vt:lpstr>
      <vt:lpstr>PowerPoint 演示文稿</vt:lpstr>
      <vt:lpstr>PowerPoint 演示文稿</vt:lpstr>
      <vt:lpstr>PowerPoint 演示文稿</vt:lpstr>
      <vt:lpstr>PowerPoint 演示文稿</vt:lpstr>
      <vt:lpstr>PowerPoint 演示文稿</vt:lpstr>
      <vt:lpstr>任务五  数据库函数</vt:lpstr>
      <vt:lpstr>PowerPoint 演示文稿</vt:lpstr>
      <vt:lpstr>PowerPoint 演示文稿</vt:lpstr>
      <vt:lpstr>PowerPoint 演示文稿</vt:lpstr>
      <vt:lpstr>PowerPoint 演示文稿</vt:lpstr>
      <vt:lpstr>任务六  文本函数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任务七  逻辑函数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项目二Excel常用函数基础</dc:title>
  <dc:creator>Administrator</dc:creator>
  <cp:lastModifiedBy>Windows 用户</cp:lastModifiedBy>
  <cp:revision>26</cp:revision>
  <dcterms:created xsi:type="dcterms:W3CDTF">2018-03-22T10:36:47Z</dcterms:created>
  <dcterms:modified xsi:type="dcterms:W3CDTF">2018-03-22T11:29:31Z</dcterms:modified>
</cp:coreProperties>
</file>