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C5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2018/3/22 Thursday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340768"/>
            <a:ext cx="7772400" cy="1470025"/>
          </a:xfrm>
        </p:spPr>
        <p:txBody>
          <a:bodyPr/>
          <a:lstStyle/>
          <a:p>
            <a:r>
              <a:rPr lang="en-US" altLang="zh-CN" dirty="0"/>
              <a:t>Excel</a:t>
            </a:r>
            <a:r>
              <a:rPr lang="zh-CN" altLang="zh-CN" dirty="0"/>
              <a:t>在财务中的应用</a:t>
            </a:r>
            <a:endParaRPr lang="zh-CN" altLang="en-US" dirty="0"/>
          </a:p>
        </p:txBody>
      </p:sp>
      <p:sp>
        <p:nvSpPr>
          <p:cNvPr id="3" name="副标题 2"/>
          <p:cNvSpPr>
            <a:spLocks noGrp="1"/>
          </p:cNvSpPr>
          <p:nvPr>
            <p:ph type="subTitle" idx="1"/>
          </p:nvPr>
        </p:nvSpPr>
        <p:spPr>
          <a:xfrm>
            <a:off x="1403648" y="3573016"/>
            <a:ext cx="6400800" cy="1752600"/>
          </a:xfrm>
        </p:spPr>
        <p:txBody>
          <a:bodyPr/>
          <a:lstStyle/>
          <a:p>
            <a:r>
              <a:rPr lang="zh-CN" altLang="en-US" dirty="0" smtClean="0"/>
              <a:t>北京出版社</a:t>
            </a:r>
            <a:endParaRPr lang="zh-CN" altLang="en-US" dirty="0"/>
          </a:p>
        </p:txBody>
      </p:sp>
    </p:spTree>
    <p:extLst>
      <p:ext uri="{BB962C8B-B14F-4D97-AF65-F5344CB8AC3E}">
        <p14:creationId xmlns:p14="http://schemas.microsoft.com/office/powerpoint/2010/main" val="2649215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smtClean="0"/>
              <a:t>五、图表</a:t>
            </a:r>
            <a:endParaRPr lang="zh-CN" altLang="en-US" sz="2800" dirty="0"/>
          </a:p>
        </p:txBody>
      </p:sp>
      <p:sp>
        <p:nvSpPr>
          <p:cNvPr id="3" name="内容占位符 2"/>
          <p:cNvSpPr>
            <a:spLocks noGrp="1"/>
          </p:cNvSpPr>
          <p:nvPr>
            <p:ph idx="1"/>
          </p:nvPr>
        </p:nvSpPr>
        <p:spPr/>
        <p:txBody>
          <a:bodyPr>
            <a:normAutofit/>
          </a:bodyPr>
          <a:lstStyle/>
          <a:p>
            <a:pPr marL="0" indent="0">
              <a:buNone/>
            </a:pPr>
            <a:endParaRPr lang="en-US" altLang="zh-CN" sz="2800" dirty="0" smtClean="0"/>
          </a:p>
          <a:p>
            <a:pPr marL="0" indent="0">
              <a:buNone/>
            </a:pPr>
            <a:r>
              <a:rPr lang="zh-CN" altLang="en-US" sz="2800" dirty="0" smtClean="0"/>
              <a:t>       （一</a:t>
            </a:r>
            <a:r>
              <a:rPr lang="zh-CN" altLang="en-US" sz="2800" dirty="0"/>
              <a:t>）</a:t>
            </a:r>
            <a:r>
              <a:rPr lang="zh-CN" altLang="en-US" sz="2800" dirty="0" smtClean="0"/>
              <a:t>图表的功能</a:t>
            </a:r>
            <a:endParaRPr lang="en-US" altLang="zh-CN" sz="2800" dirty="0" smtClean="0"/>
          </a:p>
          <a:p>
            <a:pPr marL="0" indent="0">
              <a:buNone/>
            </a:pPr>
            <a:endParaRPr lang="en-US" altLang="zh-CN" sz="2800" dirty="0"/>
          </a:p>
          <a:p>
            <a:pPr marL="0" indent="0">
              <a:buNone/>
            </a:pPr>
            <a:r>
              <a:rPr lang="zh-CN" altLang="en-US" sz="2800" dirty="0" smtClean="0"/>
              <a:t>       （二）图表的类型</a:t>
            </a:r>
            <a:endParaRPr lang="zh-CN" altLang="en-US" sz="2800" dirty="0"/>
          </a:p>
        </p:txBody>
      </p:sp>
    </p:spTree>
    <p:extLst>
      <p:ext uri="{BB962C8B-B14F-4D97-AF65-F5344CB8AC3E}">
        <p14:creationId xmlns:p14="http://schemas.microsoft.com/office/powerpoint/2010/main" val="302587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smtClean="0"/>
              <a:t>六、数据的排序和筛选</a:t>
            </a:r>
            <a:endParaRPr lang="zh-CN" altLang="en-US" sz="2800" dirty="0"/>
          </a:p>
        </p:txBody>
      </p:sp>
      <p:sp>
        <p:nvSpPr>
          <p:cNvPr id="3" name="内容占位符 2"/>
          <p:cNvSpPr>
            <a:spLocks noGrp="1"/>
          </p:cNvSpPr>
          <p:nvPr>
            <p:ph idx="1"/>
          </p:nvPr>
        </p:nvSpPr>
        <p:spPr/>
        <p:txBody>
          <a:bodyPr>
            <a:normAutofit fontScale="92500" lnSpcReduction="10000"/>
          </a:bodyPr>
          <a:lstStyle/>
          <a:p>
            <a:pPr marL="0" indent="0">
              <a:buNone/>
            </a:pPr>
            <a:r>
              <a:rPr lang="zh-CN" altLang="en-US" sz="2800" dirty="0" smtClean="0"/>
              <a:t>（一）排序</a:t>
            </a:r>
            <a:endParaRPr lang="en-US" altLang="zh-CN" sz="2800" dirty="0" smtClean="0"/>
          </a:p>
          <a:p>
            <a:pPr marL="0" indent="0">
              <a:buNone/>
            </a:pPr>
            <a:r>
              <a:rPr lang="en-US" altLang="zh-CN" sz="2800" dirty="0" smtClean="0"/>
              <a:t>1</a:t>
            </a:r>
            <a:r>
              <a:rPr lang="zh-CN" altLang="en-US" sz="2800" dirty="0" smtClean="0"/>
              <a:t>、排序的功能</a:t>
            </a:r>
            <a:endParaRPr lang="en-US" altLang="zh-CN" sz="2800" dirty="0" smtClean="0"/>
          </a:p>
          <a:p>
            <a:pPr marL="0" indent="0">
              <a:buNone/>
            </a:pPr>
            <a:r>
              <a:rPr lang="en-US" altLang="zh-CN" sz="2800" dirty="0" smtClean="0"/>
              <a:t>2</a:t>
            </a:r>
            <a:r>
              <a:rPr lang="zh-CN" altLang="en-US" sz="2800" dirty="0" smtClean="0"/>
              <a:t>、排序的步骤</a:t>
            </a:r>
            <a:endParaRPr lang="en-US" altLang="zh-CN" sz="2800" dirty="0" smtClean="0"/>
          </a:p>
          <a:p>
            <a:pPr marL="0" indent="0">
              <a:buNone/>
            </a:pPr>
            <a:r>
              <a:rPr lang="en-US" altLang="zh-CN" sz="2800" dirty="0"/>
              <a:t>1. </a:t>
            </a:r>
            <a:r>
              <a:rPr lang="zh-CN" altLang="zh-CN" sz="2800" dirty="0"/>
              <a:t>点击功能选项卡：数据，然后选择命令：</a:t>
            </a:r>
            <a:r>
              <a:rPr lang="zh-CN" altLang="zh-CN" sz="2800" dirty="0" smtClean="0"/>
              <a:t>排序</a:t>
            </a:r>
            <a:endParaRPr lang="en-US" altLang="zh-CN" sz="2800" dirty="0" smtClean="0"/>
          </a:p>
          <a:p>
            <a:pPr marL="0" indent="0">
              <a:buNone/>
            </a:pPr>
            <a:r>
              <a:rPr lang="en-US" altLang="zh-CN" sz="2800" dirty="0"/>
              <a:t>2.</a:t>
            </a:r>
            <a:r>
              <a:rPr lang="zh-CN" altLang="zh-CN" sz="2800" dirty="0"/>
              <a:t>单击命令：</a:t>
            </a:r>
            <a:r>
              <a:rPr lang="zh-CN" altLang="zh-CN" sz="2800" dirty="0" smtClean="0"/>
              <a:t>排序</a:t>
            </a:r>
            <a:r>
              <a:rPr lang="zh-CN" altLang="en-US" sz="2800" dirty="0" smtClean="0"/>
              <a:t>，</a:t>
            </a:r>
            <a:r>
              <a:rPr lang="zh-CN" altLang="zh-CN" sz="2800" dirty="0"/>
              <a:t>在弹出的对话框中输入关键字以及排序的依据</a:t>
            </a:r>
            <a:endParaRPr lang="en-US" altLang="zh-CN" sz="2800" dirty="0" smtClean="0"/>
          </a:p>
          <a:p>
            <a:pPr marL="0" indent="0">
              <a:buNone/>
            </a:pPr>
            <a:r>
              <a:rPr lang="en-US" altLang="zh-CN" sz="2800" dirty="0" smtClean="0"/>
              <a:t>3.</a:t>
            </a:r>
            <a:r>
              <a:rPr lang="zh-CN" altLang="zh-CN" sz="2800" dirty="0" smtClean="0"/>
              <a:t>单击</a:t>
            </a:r>
            <a:r>
              <a:rPr lang="zh-CN" altLang="zh-CN" sz="2800" dirty="0"/>
              <a:t>按钮：确定，就得到按照要求排序过的</a:t>
            </a:r>
            <a:r>
              <a:rPr lang="zh-CN" altLang="zh-CN" sz="2800" dirty="0" smtClean="0"/>
              <a:t>数据</a:t>
            </a:r>
            <a:endParaRPr lang="en-US" altLang="zh-CN" sz="2800" dirty="0" smtClean="0"/>
          </a:p>
          <a:p>
            <a:pPr marL="0" indent="0">
              <a:buNone/>
            </a:pPr>
            <a:endParaRPr lang="en-US" altLang="zh-CN" sz="2800" dirty="0"/>
          </a:p>
          <a:p>
            <a:pPr marL="0" indent="0">
              <a:buNone/>
            </a:pPr>
            <a:endParaRPr lang="en-US" altLang="zh-CN" sz="2800" dirty="0" smtClean="0"/>
          </a:p>
          <a:p>
            <a:pPr marL="0" indent="0">
              <a:buNone/>
            </a:pPr>
            <a:r>
              <a:rPr lang="zh-CN" altLang="en-US" sz="2800" dirty="0" smtClean="0"/>
              <a:t>注意：涉及多关键字的处理</a:t>
            </a:r>
            <a:endParaRPr lang="zh-CN" altLang="en-US" sz="2800" dirty="0"/>
          </a:p>
        </p:txBody>
      </p:sp>
    </p:spTree>
    <p:extLst>
      <p:ext uri="{BB962C8B-B14F-4D97-AF65-F5344CB8AC3E}">
        <p14:creationId xmlns:p14="http://schemas.microsoft.com/office/powerpoint/2010/main" val="21331646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a:t>六、数据的排序和筛选</a:t>
            </a:r>
          </a:p>
        </p:txBody>
      </p:sp>
      <p:sp>
        <p:nvSpPr>
          <p:cNvPr id="3" name="内容占位符 2"/>
          <p:cNvSpPr>
            <a:spLocks noGrp="1"/>
          </p:cNvSpPr>
          <p:nvPr>
            <p:ph idx="1"/>
          </p:nvPr>
        </p:nvSpPr>
        <p:spPr/>
        <p:txBody>
          <a:bodyPr/>
          <a:lstStyle/>
          <a:p>
            <a:pPr marL="0" indent="0">
              <a:buNone/>
            </a:pPr>
            <a:r>
              <a:rPr lang="zh-CN" altLang="en-US" dirty="0" smtClean="0"/>
              <a:t>（二）筛选</a:t>
            </a:r>
            <a:endParaRPr lang="en-US" altLang="zh-CN" dirty="0" smtClean="0"/>
          </a:p>
          <a:p>
            <a:pPr marL="0" indent="0">
              <a:buNone/>
            </a:pPr>
            <a:r>
              <a:rPr lang="en-US" altLang="zh-CN" dirty="0" smtClean="0"/>
              <a:t>1</a:t>
            </a:r>
            <a:r>
              <a:rPr lang="zh-CN" altLang="en-US" dirty="0" smtClean="0"/>
              <a:t>、筛选的功能</a:t>
            </a:r>
            <a:endParaRPr lang="en-US" altLang="zh-CN" dirty="0" smtClean="0"/>
          </a:p>
          <a:p>
            <a:pPr marL="0" indent="0">
              <a:buNone/>
            </a:pPr>
            <a:r>
              <a:rPr lang="en-US" altLang="zh-CN" dirty="0" smtClean="0"/>
              <a:t>2</a:t>
            </a:r>
            <a:r>
              <a:rPr lang="zh-CN" altLang="en-US" dirty="0" smtClean="0"/>
              <a:t>、筛选的类型</a:t>
            </a:r>
            <a:endParaRPr lang="en-US" altLang="zh-CN" dirty="0" smtClean="0"/>
          </a:p>
          <a:p>
            <a:pPr marL="0" indent="0">
              <a:buNone/>
            </a:pPr>
            <a:r>
              <a:rPr lang="en-US" altLang="zh-CN" dirty="0"/>
              <a:t> </a:t>
            </a:r>
            <a:r>
              <a:rPr lang="en-US" altLang="zh-CN" dirty="0" smtClean="0"/>
              <a:t>  1.</a:t>
            </a:r>
            <a:r>
              <a:rPr lang="zh-CN" altLang="en-US" dirty="0" smtClean="0"/>
              <a:t>自动筛选   </a:t>
            </a:r>
            <a:endParaRPr lang="en-US" altLang="zh-CN" dirty="0" smtClean="0"/>
          </a:p>
          <a:p>
            <a:pPr marL="0" indent="0">
              <a:buNone/>
            </a:pPr>
            <a:r>
              <a:rPr lang="en-US" altLang="zh-CN" dirty="0"/>
              <a:t> </a:t>
            </a:r>
            <a:r>
              <a:rPr lang="en-US" altLang="zh-CN" dirty="0" smtClean="0"/>
              <a:t>  2.</a:t>
            </a:r>
            <a:r>
              <a:rPr lang="zh-CN" altLang="en-US" dirty="0" smtClean="0"/>
              <a:t>高级筛选  </a:t>
            </a:r>
            <a:r>
              <a:rPr lang="zh-CN" altLang="en-US" sz="1800" dirty="0" smtClean="0"/>
              <a:t>（条件的定义）</a:t>
            </a:r>
            <a:endParaRPr lang="en-US" altLang="zh-CN" sz="1800" dirty="0" smtClean="0"/>
          </a:p>
          <a:p>
            <a:pPr marL="0" indent="0">
              <a:buNone/>
            </a:pPr>
            <a:endParaRPr lang="zh-CN" altLang="en-US" dirty="0"/>
          </a:p>
        </p:txBody>
      </p:sp>
    </p:spTree>
    <p:extLst>
      <p:ext uri="{BB962C8B-B14F-4D97-AF65-F5344CB8AC3E}">
        <p14:creationId xmlns:p14="http://schemas.microsoft.com/office/powerpoint/2010/main" val="5235422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smtClean="0"/>
              <a:t>七、数据的汇总</a:t>
            </a:r>
            <a:endParaRPr lang="zh-CN" altLang="en-US" sz="2800" dirty="0"/>
          </a:p>
        </p:txBody>
      </p:sp>
      <p:sp>
        <p:nvSpPr>
          <p:cNvPr id="3" name="内容占位符 2"/>
          <p:cNvSpPr>
            <a:spLocks noGrp="1"/>
          </p:cNvSpPr>
          <p:nvPr>
            <p:ph idx="1"/>
          </p:nvPr>
        </p:nvSpPr>
        <p:spPr/>
        <p:txBody>
          <a:bodyPr/>
          <a:lstStyle/>
          <a:p>
            <a:pPr marL="0" indent="0">
              <a:buNone/>
            </a:pPr>
            <a:r>
              <a:rPr lang="zh-CN" altLang="en-US" dirty="0" smtClean="0"/>
              <a:t>（一）分类汇总</a:t>
            </a:r>
            <a:endParaRPr lang="en-US" altLang="zh-CN" dirty="0" smtClean="0"/>
          </a:p>
          <a:p>
            <a:pPr marL="0" indent="0">
              <a:buNone/>
            </a:pPr>
            <a:r>
              <a:rPr lang="en-US" altLang="zh-CN" dirty="0" smtClean="0"/>
              <a:t>1</a:t>
            </a:r>
            <a:r>
              <a:rPr lang="zh-CN" altLang="en-US" dirty="0" smtClean="0"/>
              <a:t>、含义</a:t>
            </a:r>
            <a:endParaRPr lang="en-US" altLang="zh-CN" dirty="0" smtClean="0"/>
          </a:p>
          <a:p>
            <a:pPr marL="0" indent="0">
              <a:buNone/>
            </a:pPr>
            <a:r>
              <a:rPr lang="en-US" altLang="zh-CN" dirty="0" smtClean="0"/>
              <a:t>2</a:t>
            </a:r>
            <a:r>
              <a:rPr lang="zh-CN" altLang="en-US" dirty="0" smtClean="0"/>
              <a:t>、类型</a:t>
            </a:r>
            <a:endParaRPr lang="en-US" altLang="zh-CN" dirty="0" smtClean="0"/>
          </a:p>
          <a:p>
            <a:pPr marL="0" indent="0">
              <a:buNone/>
            </a:pPr>
            <a:r>
              <a:rPr lang="zh-CN" altLang="en-US" dirty="0"/>
              <a:t>一重</a:t>
            </a:r>
            <a:r>
              <a:rPr lang="zh-CN" altLang="en-US" dirty="0" smtClean="0"/>
              <a:t>分类汇总</a:t>
            </a:r>
            <a:endParaRPr lang="en-US" altLang="zh-CN" dirty="0" smtClean="0"/>
          </a:p>
          <a:p>
            <a:pPr marL="0" indent="0">
              <a:buNone/>
            </a:pPr>
            <a:r>
              <a:rPr lang="zh-CN" altLang="en-US" dirty="0" smtClean="0"/>
              <a:t>多重分类汇总</a:t>
            </a:r>
            <a:endParaRPr lang="en-US" altLang="zh-CN" dirty="0" smtClean="0"/>
          </a:p>
          <a:p>
            <a:pPr marL="0" indent="0">
              <a:buNone/>
            </a:pPr>
            <a:r>
              <a:rPr lang="zh-CN" altLang="en-US" dirty="0" smtClean="0"/>
              <a:t>嵌套分类汇总</a:t>
            </a:r>
            <a:endParaRPr lang="zh-CN" altLang="en-US" dirty="0"/>
          </a:p>
        </p:txBody>
      </p:sp>
    </p:spTree>
    <p:extLst>
      <p:ext uri="{BB962C8B-B14F-4D97-AF65-F5344CB8AC3E}">
        <p14:creationId xmlns:p14="http://schemas.microsoft.com/office/powerpoint/2010/main" val="2712692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a:t>七、数据的汇总</a:t>
            </a:r>
          </a:p>
        </p:txBody>
      </p:sp>
      <p:sp>
        <p:nvSpPr>
          <p:cNvPr id="3" name="内容占位符 2"/>
          <p:cNvSpPr>
            <a:spLocks noGrp="1"/>
          </p:cNvSpPr>
          <p:nvPr>
            <p:ph idx="1"/>
          </p:nvPr>
        </p:nvSpPr>
        <p:spPr/>
        <p:txBody>
          <a:bodyPr/>
          <a:lstStyle/>
          <a:p>
            <a:pPr marL="0" indent="0">
              <a:buNone/>
            </a:pPr>
            <a:r>
              <a:rPr lang="zh-CN" altLang="en-US" dirty="0" smtClean="0"/>
              <a:t>（二）合并计算</a:t>
            </a:r>
            <a:endParaRPr lang="en-US" altLang="zh-CN" dirty="0" smtClean="0"/>
          </a:p>
          <a:p>
            <a:pPr marL="0" indent="0">
              <a:buNone/>
            </a:pPr>
            <a:r>
              <a:rPr lang="en-US" altLang="zh-CN" dirty="0" smtClean="0"/>
              <a:t>1</a:t>
            </a:r>
            <a:r>
              <a:rPr lang="zh-CN" altLang="en-US" dirty="0" smtClean="0"/>
              <a:t>、含义及功能</a:t>
            </a:r>
            <a:endParaRPr lang="en-US" altLang="zh-CN" dirty="0" smtClean="0"/>
          </a:p>
          <a:p>
            <a:pPr marL="0" indent="0">
              <a:buNone/>
            </a:pPr>
            <a:r>
              <a:rPr lang="en-US" altLang="zh-CN" dirty="0" smtClean="0"/>
              <a:t>2</a:t>
            </a:r>
            <a:r>
              <a:rPr lang="zh-CN" altLang="en-US" dirty="0" smtClean="0"/>
              <a:t>、步骤</a:t>
            </a:r>
            <a:endParaRPr lang="zh-CN" altLang="en-US" dirty="0"/>
          </a:p>
        </p:txBody>
      </p:sp>
    </p:spTree>
    <p:extLst>
      <p:ext uri="{BB962C8B-B14F-4D97-AF65-F5344CB8AC3E}">
        <p14:creationId xmlns:p14="http://schemas.microsoft.com/office/powerpoint/2010/main" val="3594446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a:t>七、数据的汇总</a:t>
            </a:r>
          </a:p>
        </p:txBody>
      </p:sp>
      <p:sp>
        <p:nvSpPr>
          <p:cNvPr id="3" name="内容占位符 2"/>
          <p:cNvSpPr>
            <a:spLocks noGrp="1"/>
          </p:cNvSpPr>
          <p:nvPr>
            <p:ph idx="1"/>
          </p:nvPr>
        </p:nvSpPr>
        <p:spPr/>
        <p:txBody>
          <a:bodyPr/>
          <a:lstStyle/>
          <a:p>
            <a:pPr marL="0" indent="0">
              <a:buNone/>
            </a:pPr>
            <a:r>
              <a:rPr lang="zh-CN" altLang="en-US" dirty="0" smtClean="0"/>
              <a:t>（三）数据透视</a:t>
            </a:r>
            <a:endParaRPr lang="en-US" altLang="zh-CN" dirty="0" smtClean="0"/>
          </a:p>
          <a:p>
            <a:pPr marL="0" indent="0">
              <a:buNone/>
            </a:pPr>
            <a:r>
              <a:rPr lang="en-US" altLang="zh-CN" dirty="0" smtClean="0"/>
              <a:t>1</a:t>
            </a:r>
            <a:r>
              <a:rPr lang="zh-CN" altLang="en-US" dirty="0" smtClean="0"/>
              <a:t>、功能</a:t>
            </a:r>
            <a:endParaRPr lang="en-US" altLang="zh-CN" dirty="0" smtClean="0"/>
          </a:p>
          <a:p>
            <a:pPr marL="0" indent="0">
              <a:buNone/>
            </a:pPr>
            <a:r>
              <a:rPr lang="en-US" altLang="zh-CN" dirty="0" smtClean="0"/>
              <a:t>2</a:t>
            </a:r>
            <a:r>
              <a:rPr lang="zh-CN" altLang="en-US" dirty="0" smtClean="0"/>
              <a:t>、特点</a:t>
            </a:r>
            <a:endParaRPr lang="en-US" altLang="zh-CN" dirty="0" smtClean="0"/>
          </a:p>
          <a:p>
            <a:pPr marL="0" indent="0">
              <a:buNone/>
            </a:pPr>
            <a:r>
              <a:rPr lang="en-US" altLang="zh-CN" dirty="0" smtClean="0"/>
              <a:t>3</a:t>
            </a:r>
            <a:r>
              <a:rPr lang="zh-CN" altLang="en-US" dirty="0" smtClean="0"/>
              <a:t>、步骤</a:t>
            </a:r>
            <a:endParaRPr lang="zh-CN" altLang="en-US" dirty="0"/>
          </a:p>
        </p:txBody>
      </p:sp>
    </p:spTree>
    <p:extLst>
      <p:ext uri="{BB962C8B-B14F-4D97-AF65-F5344CB8AC3E}">
        <p14:creationId xmlns:p14="http://schemas.microsoft.com/office/powerpoint/2010/main" val="21357823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smtClean="0"/>
              <a:t>项目</a:t>
            </a:r>
            <a:r>
              <a:rPr lang="zh-CN" altLang="en-US" dirty="0" smtClean="0"/>
              <a:t>一</a:t>
            </a:r>
            <a:r>
              <a:rPr lang="zh-CN" altLang="zh-CN" dirty="0" smtClean="0"/>
              <a:t>小结</a:t>
            </a:r>
            <a:r>
              <a:rPr lang="zh-CN" altLang="zh-CN" dirty="0"/>
              <a:t/>
            </a:r>
            <a:br>
              <a:rPr lang="zh-CN" altLang="zh-CN" dirty="0"/>
            </a:br>
            <a:endParaRPr lang="zh-CN" altLang="en-US" dirty="0"/>
          </a:p>
        </p:txBody>
      </p:sp>
      <p:sp>
        <p:nvSpPr>
          <p:cNvPr id="4" name="内容占位符 3"/>
          <p:cNvSpPr>
            <a:spLocks noGrp="1"/>
          </p:cNvSpPr>
          <p:nvPr>
            <p:ph idx="1"/>
          </p:nvPr>
        </p:nvSpPr>
        <p:spPr/>
        <p:txBody>
          <a:bodyPr>
            <a:normAutofit fontScale="62500" lnSpcReduction="20000"/>
          </a:bodyPr>
          <a:lstStyle/>
          <a:p>
            <a:r>
              <a:rPr lang="en-US" altLang="zh-CN" dirty="0" smtClean="0"/>
              <a:t>Excel</a:t>
            </a:r>
            <a:r>
              <a:rPr lang="zh-CN" altLang="zh-CN" dirty="0"/>
              <a:t>是一种功能强大的电子表格软件，为人们解决各种管理问题提供了极大的帮助。财务管理人员仅仅依靠传统的手工计算方法已经难以及时有效地做好财务管理工作。</a:t>
            </a:r>
            <a:r>
              <a:rPr lang="en-US" altLang="zh-CN" dirty="0"/>
              <a:t>Excel</a:t>
            </a:r>
            <a:r>
              <a:rPr lang="zh-CN" altLang="zh-CN" dirty="0"/>
              <a:t>是一种能够使财务管理工作变得轻松和高效的软件工具，熟练掌握运用</a:t>
            </a:r>
            <a:r>
              <a:rPr lang="en-US" altLang="zh-CN" dirty="0"/>
              <a:t>Excel</a:t>
            </a:r>
            <a:r>
              <a:rPr lang="zh-CN" altLang="zh-CN" dirty="0"/>
              <a:t>建立各种财务管理模型的方法，有助于财务管理人员在复杂多变的账务环境中迅速准确地进行判断，合理地决策，从而高效地开展财务管理工作。</a:t>
            </a:r>
          </a:p>
          <a:p>
            <a:r>
              <a:rPr lang="zh-CN" altLang="zh-CN" dirty="0"/>
              <a:t>虽然很多公司已经有一些管理软件了，为什么还要使用</a:t>
            </a:r>
            <a:r>
              <a:rPr lang="en-US" altLang="zh-CN" dirty="0"/>
              <a:t>Excel</a:t>
            </a:r>
            <a:r>
              <a:rPr lang="zh-CN" altLang="zh-CN" dirty="0"/>
              <a:t>去解决问题呢？因为这些管理软件都是设定好的，解决问题的方法单一也有限，不能解决企业遇到的其他问题，尤其无法按照企业自身的需要来进行决定和决策，需要</a:t>
            </a:r>
            <a:r>
              <a:rPr lang="en-US" altLang="zh-CN" dirty="0"/>
              <a:t>Excel</a:t>
            </a:r>
            <a:r>
              <a:rPr lang="zh-CN" altLang="zh-CN" dirty="0"/>
              <a:t>来弥补这一缺陷。</a:t>
            </a:r>
          </a:p>
          <a:p>
            <a:r>
              <a:rPr lang="zh-CN" altLang="zh-CN" dirty="0"/>
              <a:t>故此通过学习让学生能够掌握以</a:t>
            </a:r>
            <a:r>
              <a:rPr lang="en-US" altLang="zh-CN" dirty="0"/>
              <a:t>Excel</a:t>
            </a:r>
            <a:r>
              <a:rPr lang="zh-CN" altLang="zh-CN" dirty="0"/>
              <a:t>为工具建立各种财务模型的方法，可以轻松地应对工作的需要。但在学习</a:t>
            </a:r>
            <a:r>
              <a:rPr lang="en-US" altLang="zh-CN" dirty="0"/>
              <a:t>Excel</a:t>
            </a:r>
            <a:r>
              <a:rPr lang="zh-CN" altLang="zh-CN" dirty="0"/>
              <a:t>如何设计模型之前，需要掌握</a:t>
            </a:r>
            <a:r>
              <a:rPr lang="en-US" altLang="zh-CN" dirty="0"/>
              <a:t>Excel</a:t>
            </a:r>
            <a:r>
              <a:rPr lang="zh-CN" altLang="zh-CN" dirty="0"/>
              <a:t>的基础常识和功能，本项目主要分四个任务来帮助学生认识和学习</a:t>
            </a:r>
            <a:r>
              <a:rPr lang="en-US" altLang="zh-CN" dirty="0"/>
              <a:t>Excel</a:t>
            </a:r>
            <a:r>
              <a:rPr lang="zh-CN" altLang="zh-CN" dirty="0"/>
              <a:t>，从电子表格的发展和进程到了解</a:t>
            </a:r>
            <a:r>
              <a:rPr lang="en-US" altLang="zh-CN" dirty="0"/>
              <a:t>Excel 2010</a:t>
            </a:r>
            <a:r>
              <a:rPr lang="zh-CN" altLang="zh-CN" dirty="0"/>
              <a:t>的主窗口和新功能，从</a:t>
            </a:r>
            <a:r>
              <a:rPr lang="en-US" altLang="zh-CN" dirty="0"/>
              <a:t>Excel</a:t>
            </a:r>
            <a:r>
              <a:rPr lang="zh-CN" altLang="zh-CN" dirty="0"/>
              <a:t>与其他软件的比较到具体熟悉</a:t>
            </a:r>
            <a:r>
              <a:rPr lang="en-US" altLang="zh-CN" dirty="0"/>
              <a:t>Excel</a:t>
            </a:r>
            <a:r>
              <a:rPr lang="zh-CN" altLang="zh-CN" dirty="0"/>
              <a:t>操作界面。</a:t>
            </a:r>
          </a:p>
          <a:p>
            <a:endParaRPr lang="zh-CN" altLang="en-US" dirty="0"/>
          </a:p>
        </p:txBody>
      </p:sp>
    </p:spTree>
    <p:extLst>
      <p:ext uri="{BB962C8B-B14F-4D97-AF65-F5344CB8AC3E}">
        <p14:creationId xmlns:p14="http://schemas.microsoft.com/office/powerpoint/2010/main" val="933514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t>项目</a:t>
            </a:r>
            <a:r>
              <a:rPr lang="zh-CN" altLang="zh-CN" sz="2800" b="1" dirty="0" smtClean="0"/>
              <a:t>一</a:t>
            </a:r>
            <a:r>
              <a:rPr lang="zh-CN" altLang="en-US" sz="2800" b="1" dirty="0" smtClean="0"/>
              <a:t>：</a:t>
            </a:r>
            <a:r>
              <a:rPr lang="zh-CN" altLang="zh-CN" sz="2800" b="1" dirty="0" smtClean="0"/>
              <a:t> </a:t>
            </a:r>
            <a:r>
              <a:rPr lang="en-US" altLang="zh-CN" sz="2800" b="1" dirty="0"/>
              <a:t>Excel</a:t>
            </a:r>
            <a:r>
              <a:rPr lang="zh-CN" altLang="zh-CN" sz="2800" b="1" dirty="0"/>
              <a:t>基础与数据处理</a:t>
            </a:r>
            <a:endParaRPr lang="zh-CN" altLang="en-US" sz="2800" dirty="0"/>
          </a:p>
        </p:txBody>
      </p:sp>
      <p:sp>
        <p:nvSpPr>
          <p:cNvPr id="4" name="内容占位符 3"/>
          <p:cNvSpPr>
            <a:spLocks noGrp="1"/>
          </p:cNvSpPr>
          <p:nvPr>
            <p:ph idx="1"/>
          </p:nvPr>
        </p:nvSpPr>
        <p:spPr/>
        <p:txBody>
          <a:bodyPr>
            <a:normAutofit fontScale="92500" lnSpcReduction="10000"/>
          </a:bodyPr>
          <a:lstStyle/>
          <a:p>
            <a:pPr algn="just">
              <a:spcAft>
                <a:spcPts val="0"/>
              </a:spcAft>
            </a:pPr>
            <a:r>
              <a:rPr lang="zh-CN" altLang="zh-CN" sz="2800" b="1" kern="100" dirty="0">
                <a:solidFill>
                  <a:srgbClr val="FF0000"/>
                </a:solidFill>
                <a:latin typeface="Times New Roman"/>
                <a:cs typeface="Times New Roman"/>
              </a:rPr>
              <a:t>【知识学习目标】</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了解</a:t>
            </a:r>
            <a:r>
              <a:rPr lang="en-US" altLang="zh-CN" sz="2800" kern="100" dirty="0">
                <a:latin typeface="Times New Roman"/>
                <a:cs typeface="Times New Roman"/>
              </a:rPr>
              <a:t>Excel</a:t>
            </a:r>
            <a:r>
              <a:rPr lang="zh-CN" altLang="zh-CN" sz="2800" kern="100" dirty="0">
                <a:latin typeface="Times New Roman"/>
                <a:cs typeface="Times New Roman"/>
              </a:rPr>
              <a:t>的基本操作</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了解</a:t>
            </a:r>
            <a:r>
              <a:rPr lang="en-US" altLang="zh-CN" sz="2800" kern="100" dirty="0">
                <a:latin typeface="Times New Roman"/>
                <a:cs typeface="Times New Roman"/>
              </a:rPr>
              <a:t>Excel</a:t>
            </a:r>
            <a:r>
              <a:rPr lang="zh-CN" altLang="zh-CN" sz="2800" kern="100" dirty="0">
                <a:latin typeface="Times New Roman"/>
                <a:cs typeface="Times New Roman"/>
              </a:rPr>
              <a:t>与其他财务软件的区别</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掌握</a:t>
            </a:r>
            <a:r>
              <a:rPr lang="en-US" altLang="zh-CN" sz="2800" kern="100" dirty="0">
                <a:latin typeface="Times New Roman"/>
                <a:cs typeface="Times New Roman"/>
              </a:rPr>
              <a:t>Excel</a:t>
            </a:r>
            <a:r>
              <a:rPr lang="zh-CN" altLang="zh-CN" sz="2800" kern="100" dirty="0">
                <a:latin typeface="Times New Roman"/>
                <a:cs typeface="Times New Roman"/>
              </a:rPr>
              <a:t>的常用功能</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掌握</a:t>
            </a:r>
            <a:r>
              <a:rPr lang="en-US" altLang="zh-CN" sz="2800" kern="100" dirty="0">
                <a:latin typeface="Times New Roman"/>
                <a:cs typeface="Times New Roman"/>
              </a:rPr>
              <a:t>Excel</a:t>
            </a:r>
            <a:r>
              <a:rPr lang="zh-CN" altLang="zh-CN" sz="2800" kern="100" dirty="0">
                <a:latin typeface="Times New Roman"/>
                <a:cs typeface="Times New Roman"/>
              </a:rPr>
              <a:t>各种输入、输出方法</a:t>
            </a:r>
            <a:endParaRPr lang="zh-CN" altLang="zh-CN" sz="2800" kern="100" dirty="0">
              <a:cs typeface="Times New Roman"/>
            </a:endParaRPr>
          </a:p>
          <a:p>
            <a:pPr marL="0" indent="0" algn="just">
              <a:spcAft>
                <a:spcPts val="0"/>
              </a:spcAft>
              <a:buNone/>
            </a:pPr>
            <a:endParaRPr lang="zh-CN" altLang="zh-CN" sz="2800" kern="100" dirty="0">
              <a:cs typeface="Times New Roman"/>
            </a:endParaRPr>
          </a:p>
          <a:p>
            <a:pPr algn="just">
              <a:spcAft>
                <a:spcPts val="0"/>
              </a:spcAft>
            </a:pPr>
            <a:r>
              <a:rPr lang="zh-CN" altLang="zh-CN" sz="2800" b="1" kern="100" dirty="0">
                <a:solidFill>
                  <a:srgbClr val="FF0000"/>
                </a:solidFill>
                <a:latin typeface="Times New Roman"/>
                <a:cs typeface="Times New Roman"/>
              </a:rPr>
              <a:t>【能力学习目标】</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熟练</a:t>
            </a:r>
            <a:r>
              <a:rPr lang="zh-CN" altLang="zh-CN" sz="2800" kern="100" dirty="0">
                <a:latin typeface="Times New Roman"/>
                <a:cs typeface="Times New Roman"/>
              </a:rPr>
              <a:t>打开、关闭、保存</a:t>
            </a:r>
            <a:r>
              <a:rPr lang="en-US" altLang="zh-CN" sz="2800" kern="100" dirty="0">
                <a:latin typeface="Times New Roman"/>
                <a:cs typeface="Times New Roman"/>
              </a:rPr>
              <a:t>Excel</a:t>
            </a:r>
            <a:r>
              <a:rPr lang="zh-CN" altLang="zh-CN" sz="2800" kern="100" dirty="0">
                <a:latin typeface="Times New Roman"/>
                <a:cs typeface="Times New Roman"/>
              </a:rPr>
              <a:t>文档</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熟练</a:t>
            </a:r>
            <a:r>
              <a:rPr lang="zh-CN" altLang="zh-CN" sz="2800" kern="100" dirty="0">
                <a:latin typeface="Times New Roman"/>
                <a:cs typeface="Times New Roman"/>
              </a:rPr>
              <a:t>掌握各种数据的处理办法</a:t>
            </a:r>
            <a:endParaRPr lang="zh-CN" altLang="zh-CN" sz="2800" kern="100" dirty="0">
              <a:cs typeface="Times New Roman"/>
            </a:endParaRPr>
          </a:p>
          <a:p>
            <a:pPr marL="252095" indent="0">
              <a:buNone/>
              <a:tabLst>
                <a:tab pos="480695" algn="l"/>
              </a:tabLst>
            </a:pPr>
            <a:r>
              <a:rPr lang="zh-CN" altLang="zh-CN" sz="2800" kern="100" dirty="0" smtClean="0">
                <a:latin typeface="Times New Roman"/>
                <a:cs typeface="Times New Roman"/>
              </a:rPr>
              <a:t>会</a:t>
            </a:r>
            <a:r>
              <a:rPr lang="zh-CN" altLang="zh-CN" sz="2800" kern="100" dirty="0">
                <a:latin typeface="Times New Roman"/>
                <a:cs typeface="Times New Roman"/>
              </a:rPr>
              <a:t>使用简单的公式和函数</a:t>
            </a:r>
            <a:endParaRPr lang="zh-CN" altLang="zh-CN" sz="2800" kern="100" dirty="0">
              <a:cs typeface="Times New Roman"/>
            </a:endParaRPr>
          </a:p>
          <a:p>
            <a:endParaRPr lang="zh-CN" altLang="en-US" dirty="0"/>
          </a:p>
        </p:txBody>
      </p:sp>
    </p:spTree>
    <p:extLst>
      <p:ext uri="{BB962C8B-B14F-4D97-AF65-F5344CB8AC3E}">
        <p14:creationId xmlns:p14="http://schemas.microsoft.com/office/powerpoint/2010/main" val="3370620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t>任务一</a:t>
            </a:r>
            <a:r>
              <a:rPr lang="en-US" altLang="zh-CN" sz="2800" b="1" dirty="0"/>
              <a:t>  </a:t>
            </a:r>
            <a:r>
              <a:rPr lang="zh-CN" altLang="zh-CN" sz="2800" b="1" dirty="0"/>
              <a:t>电子表格</a:t>
            </a:r>
            <a:r>
              <a:rPr lang="zh-CN" altLang="zh-CN" sz="2800" b="1" dirty="0" smtClean="0"/>
              <a:t>总论</a:t>
            </a:r>
            <a:endParaRPr lang="zh-CN" altLang="en-US" sz="2800" dirty="0"/>
          </a:p>
        </p:txBody>
      </p:sp>
      <p:sp>
        <p:nvSpPr>
          <p:cNvPr id="3" name="内容占位符 2"/>
          <p:cNvSpPr>
            <a:spLocks noGrp="1"/>
          </p:cNvSpPr>
          <p:nvPr>
            <p:ph idx="1"/>
          </p:nvPr>
        </p:nvSpPr>
        <p:spPr/>
        <p:txBody>
          <a:bodyPr>
            <a:normAutofit/>
          </a:bodyPr>
          <a:lstStyle/>
          <a:p>
            <a:r>
              <a:rPr lang="zh-CN" altLang="zh-CN" sz="2000" dirty="0"/>
              <a:t>一、电子表格的</a:t>
            </a:r>
            <a:r>
              <a:rPr lang="zh-CN" altLang="zh-CN" sz="2000" dirty="0" smtClean="0"/>
              <a:t>发展</a:t>
            </a:r>
            <a:endParaRPr lang="en-US" altLang="zh-CN" sz="2000" dirty="0" smtClean="0"/>
          </a:p>
          <a:p>
            <a:pPr marL="0" indent="0">
              <a:buNone/>
            </a:pPr>
            <a:endParaRPr lang="zh-CN" altLang="zh-CN" sz="2000" dirty="0"/>
          </a:p>
          <a:p>
            <a:pPr lvl="0"/>
            <a:r>
              <a:rPr lang="zh-CN" altLang="en-US" sz="2000" dirty="0" smtClean="0"/>
              <a:t>二、</a:t>
            </a:r>
            <a:r>
              <a:rPr lang="zh-CN" altLang="zh-CN" sz="2000" dirty="0" smtClean="0"/>
              <a:t>电子表格</a:t>
            </a:r>
            <a:r>
              <a:rPr lang="zh-CN" altLang="zh-CN" sz="2000" dirty="0"/>
              <a:t>的应用</a:t>
            </a:r>
            <a:r>
              <a:rPr lang="zh-CN" altLang="zh-CN" sz="2000" dirty="0" smtClean="0"/>
              <a:t>领域</a:t>
            </a:r>
            <a:endParaRPr lang="en-US" altLang="zh-CN" sz="2000" dirty="0" smtClean="0"/>
          </a:p>
          <a:p>
            <a:pPr marL="0" lvl="0" indent="0">
              <a:buNone/>
            </a:pPr>
            <a:endParaRPr lang="en-US" altLang="zh-CN" sz="2000" dirty="0" smtClean="0"/>
          </a:p>
          <a:p>
            <a:pPr marL="0" lvl="0" indent="0">
              <a:buNone/>
            </a:pPr>
            <a:r>
              <a:rPr lang="zh-CN" altLang="en-US" sz="2000" dirty="0" smtClean="0"/>
              <a:t>会计专用；预算；账单和销售；报表；计划</a:t>
            </a:r>
            <a:endParaRPr lang="zh-CN" altLang="zh-CN" sz="2000" dirty="0"/>
          </a:p>
          <a:p>
            <a:endParaRPr lang="zh-CN" altLang="en-US" sz="2000" dirty="0"/>
          </a:p>
        </p:txBody>
      </p:sp>
    </p:spTree>
    <p:extLst>
      <p:ext uri="{BB962C8B-B14F-4D97-AF65-F5344CB8AC3E}">
        <p14:creationId xmlns:p14="http://schemas.microsoft.com/office/powerpoint/2010/main" val="3087886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t>任务二</a:t>
            </a:r>
            <a:r>
              <a:rPr lang="en-US" altLang="zh-CN" sz="2800" b="1" dirty="0"/>
              <a:t>  </a:t>
            </a:r>
            <a:r>
              <a:rPr lang="zh-CN" altLang="zh-CN" sz="2800" b="1" dirty="0"/>
              <a:t>认识</a:t>
            </a:r>
            <a:r>
              <a:rPr lang="en-US" altLang="zh-CN" sz="2800" b="1" dirty="0"/>
              <a:t>Excel </a:t>
            </a:r>
            <a:r>
              <a:rPr lang="en-US" altLang="zh-CN" sz="2800" b="1" dirty="0" smtClean="0"/>
              <a:t>2010</a:t>
            </a:r>
            <a:endParaRPr lang="zh-CN" altLang="en-US" sz="2800" dirty="0"/>
          </a:p>
        </p:txBody>
      </p:sp>
      <p:sp>
        <p:nvSpPr>
          <p:cNvPr id="3" name="内容占位符 2"/>
          <p:cNvSpPr>
            <a:spLocks noGrp="1"/>
          </p:cNvSpPr>
          <p:nvPr>
            <p:ph idx="1"/>
          </p:nvPr>
        </p:nvSpPr>
        <p:spPr>
          <a:xfrm>
            <a:off x="457200" y="1600200"/>
            <a:ext cx="8507288" cy="4853136"/>
          </a:xfrm>
        </p:spPr>
        <p:txBody>
          <a:bodyPr>
            <a:normAutofit/>
          </a:bodyPr>
          <a:lstStyle/>
          <a:p>
            <a:pPr marL="0" lvl="0" indent="0">
              <a:buNone/>
            </a:pPr>
            <a:r>
              <a:rPr lang="zh-CN" altLang="en-US" sz="2400" dirty="0" smtClean="0"/>
              <a:t>一、</a:t>
            </a:r>
            <a:r>
              <a:rPr lang="zh-CN" altLang="zh-CN" sz="2400" dirty="0" smtClean="0"/>
              <a:t>打开</a:t>
            </a:r>
            <a:r>
              <a:rPr lang="zh-CN" altLang="zh-CN" sz="2400" dirty="0"/>
              <a:t>或关闭</a:t>
            </a:r>
            <a:r>
              <a:rPr lang="en-US" altLang="zh-CN" sz="2400" dirty="0"/>
              <a:t>Excel </a:t>
            </a:r>
            <a:r>
              <a:rPr lang="en-US" altLang="zh-CN" sz="2400" dirty="0" smtClean="0"/>
              <a:t>2010</a:t>
            </a:r>
          </a:p>
          <a:p>
            <a:pPr marL="0" lvl="0" indent="0">
              <a:buNone/>
            </a:pPr>
            <a:endParaRPr lang="en-US" altLang="zh-CN" sz="2400" dirty="0" smtClean="0"/>
          </a:p>
          <a:p>
            <a:pPr marL="0" indent="0">
              <a:buNone/>
            </a:pPr>
            <a:r>
              <a:rPr lang="zh-CN" altLang="zh-CN" sz="2400" dirty="0"/>
              <a:t>二、认识</a:t>
            </a:r>
            <a:r>
              <a:rPr lang="en-US" altLang="zh-CN" sz="2400" dirty="0"/>
              <a:t>Excel 2010</a:t>
            </a:r>
            <a:r>
              <a:rPr lang="zh-CN" altLang="zh-CN" sz="2400" dirty="0"/>
              <a:t>主</a:t>
            </a:r>
            <a:r>
              <a:rPr lang="zh-CN" altLang="zh-CN" sz="2400" dirty="0" smtClean="0"/>
              <a:t>窗口</a:t>
            </a:r>
            <a:endParaRPr lang="en-US" altLang="zh-CN" sz="2400" dirty="0" smtClean="0"/>
          </a:p>
          <a:p>
            <a:pPr marL="0" indent="0">
              <a:buNone/>
            </a:pPr>
            <a:endParaRPr lang="zh-CN" altLang="zh-CN" sz="2400" dirty="0"/>
          </a:p>
          <a:p>
            <a:pPr marL="0" indent="0">
              <a:buNone/>
            </a:pPr>
            <a:r>
              <a:rPr lang="zh-CN" altLang="zh-CN" sz="2400" dirty="0"/>
              <a:t>三、</a:t>
            </a:r>
            <a:r>
              <a:rPr lang="en-US" altLang="zh-CN" sz="2400" dirty="0"/>
              <a:t>Excel 2010</a:t>
            </a:r>
            <a:r>
              <a:rPr lang="zh-CN" altLang="zh-CN" sz="2400" dirty="0"/>
              <a:t>新功能</a:t>
            </a:r>
          </a:p>
          <a:p>
            <a:pPr marL="0" lvl="0" indent="0">
              <a:buNone/>
            </a:pPr>
            <a:r>
              <a:rPr lang="zh-CN" altLang="en-US" sz="2400" dirty="0" smtClean="0"/>
              <a:t>（一）</a:t>
            </a:r>
            <a:r>
              <a:rPr lang="en-US" altLang="zh-CN" sz="2400" dirty="0"/>
              <a:t>.</a:t>
            </a:r>
            <a:r>
              <a:rPr lang="en-US" altLang="zh-CN" sz="2400" dirty="0" err="1"/>
              <a:t>xlsx</a:t>
            </a:r>
            <a:r>
              <a:rPr lang="zh-CN" altLang="zh-CN" sz="2400" dirty="0"/>
              <a:t>格式文件的</a:t>
            </a:r>
            <a:r>
              <a:rPr lang="zh-CN" altLang="zh-CN" sz="2400" dirty="0" smtClean="0"/>
              <a:t>兼容性</a:t>
            </a:r>
            <a:endParaRPr lang="en-US" altLang="zh-CN" sz="2400" dirty="0" smtClean="0"/>
          </a:p>
          <a:p>
            <a:pPr marL="0" lvl="0" indent="0">
              <a:buNone/>
            </a:pPr>
            <a:r>
              <a:rPr lang="zh-CN" altLang="en-US" sz="2400" dirty="0" smtClean="0"/>
              <a:t>（二）</a:t>
            </a:r>
            <a:r>
              <a:rPr lang="en-US" altLang="zh-CN" sz="2400" dirty="0"/>
              <a:t>Excel 2010</a:t>
            </a:r>
            <a:r>
              <a:rPr lang="zh-CN" altLang="zh-CN" sz="2400" dirty="0"/>
              <a:t>对</a:t>
            </a:r>
            <a:r>
              <a:rPr lang="en-US" altLang="zh-CN" sz="2400" dirty="0"/>
              <a:t>Web</a:t>
            </a:r>
            <a:r>
              <a:rPr lang="zh-CN" altLang="zh-CN" sz="2400" dirty="0"/>
              <a:t>的</a:t>
            </a:r>
            <a:r>
              <a:rPr lang="zh-CN" altLang="zh-CN" sz="2400" dirty="0" smtClean="0"/>
              <a:t>支持</a:t>
            </a:r>
            <a:endParaRPr lang="en-US" altLang="zh-CN" sz="2400" dirty="0" smtClean="0"/>
          </a:p>
          <a:p>
            <a:pPr marL="0" indent="0">
              <a:buNone/>
            </a:pPr>
            <a:r>
              <a:rPr lang="zh-CN" altLang="en-US" sz="2400" dirty="0" smtClean="0"/>
              <a:t>（三）</a:t>
            </a:r>
            <a:r>
              <a:rPr lang="zh-CN" altLang="zh-CN" sz="2400" dirty="0"/>
              <a:t>自定义功能区</a:t>
            </a:r>
          </a:p>
          <a:p>
            <a:pPr marL="0" indent="0">
              <a:buNone/>
            </a:pPr>
            <a:r>
              <a:rPr lang="zh-CN" altLang="en-US" sz="2400" dirty="0" smtClean="0"/>
              <a:t>（四）</a:t>
            </a:r>
            <a:r>
              <a:rPr lang="zh-CN" altLang="zh-CN" sz="2400" dirty="0"/>
              <a:t>函数功能</a:t>
            </a:r>
          </a:p>
          <a:p>
            <a:pPr marL="0" lvl="0" indent="0">
              <a:buNone/>
            </a:pPr>
            <a:r>
              <a:rPr lang="zh-CN" altLang="en-US" sz="2400" dirty="0" smtClean="0"/>
              <a:t>（五）迷你图</a:t>
            </a:r>
            <a:endParaRPr lang="en-US" altLang="zh-CN" sz="2400" dirty="0" smtClean="0"/>
          </a:p>
          <a:p>
            <a:pPr marL="0" lvl="0" indent="0">
              <a:buNone/>
            </a:pPr>
            <a:endParaRPr lang="zh-CN" altLang="zh-CN" dirty="0"/>
          </a:p>
          <a:p>
            <a:endParaRPr lang="zh-CN" altLang="en-US" dirty="0"/>
          </a:p>
        </p:txBody>
      </p:sp>
    </p:spTree>
    <p:extLst>
      <p:ext uri="{BB962C8B-B14F-4D97-AF65-F5344CB8AC3E}">
        <p14:creationId xmlns:p14="http://schemas.microsoft.com/office/powerpoint/2010/main" val="3521799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t>任务三</a:t>
            </a:r>
            <a:r>
              <a:rPr lang="en-US" altLang="zh-CN" sz="2800" b="1" dirty="0"/>
              <a:t>  Excel</a:t>
            </a:r>
            <a:r>
              <a:rPr lang="zh-CN" altLang="zh-CN" sz="2800" b="1" dirty="0"/>
              <a:t>与其他软件的</a:t>
            </a:r>
            <a:r>
              <a:rPr lang="zh-CN" altLang="zh-CN" sz="2800" b="1" dirty="0" smtClean="0"/>
              <a:t>比较</a:t>
            </a:r>
            <a:endParaRPr lang="zh-CN" altLang="en-US" sz="2800" dirty="0"/>
          </a:p>
        </p:txBody>
      </p:sp>
      <p:sp>
        <p:nvSpPr>
          <p:cNvPr id="3" name="内容占位符 2"/>
          <p:cNvSpPr>
            <a:spLocks noGrp="1"/>
          </p:cNvSpPr>
          <p:nvPr>
            <p:ph idx="1"/>
          </p:nvPr>
        </p:nvSpPr>
        <p:spPr/>
        <p:txBody>
          <a:bodyPr/>
          <a:lstStyle/>
          <a:p>
            <a:pPr marL="0" lvl="0" indent="0">
              <a:buNone/>
            </a:pPr>
            <a:r>
              <a:rPr lang="zh-CN" altLang="en-US" sz="2400" dirty="0" smtClean="0"/>
              <a:t>一、</a:t>
            </a:r>
            <a:r>
              <a:rPr lang="zh-CN" altLang="zh-CN" sz="2400" dirty="0" smtClean="0"/>
              <a:t>与</a:t>
            </a:r>
            <a:r>
              <a:rPr lang="zh-CN" altLang="zh-CN" sz="2400" dirty="0"/>
              <a:t>专用财务软件</a:t>
            </a:r>
            <a:r>
              <a:rPr lang="zh-CN" altLang="zh-CN" sz="2400" dirty="0" smtClean="0"/>
              <a:t>区别</a:t>
            </a:r>
            <a:endParaRPr lang="en-US" altLang="zh-CN" sz="2400" dirty="0" smtClean="0"/>
          </a:p>
          <a:p>
            <a:pPr marL="0" lvl="0" indent="0">
              <a:buNone/>
            </a:pPr>
            <a:endParaRPr lang="zh-CN" altLang="zh-CN" sz="2400" dirty="0"/>
          </a:p>
          <a:p>
            <a:pPr marL="0" lvl="0" indent="0">
              <a:buNone/>
            </a:pPr>
            <a:r>
              <a:rPr lang="zh-CN" altLang="en-US" sz="2400" dirty="0" smtClean="0"/>
              <a:t>二、</a:t>
            </a:r>
            <a:r>
              <a:rPr lang="zh-CN" altLang="zh-CN" sz="2400" dirty="0" smtClean="0"/>
              <a:t>与其</a:t>
            </a:r>
            <a:r>
              <a:rPr lang="zh-CN" altLang="zh-CN" sz="2400" dirty="0"/>
              <a:t>他电子表格</a:t>
            </a:r>
            <a:r>
              <a:rPr lang="zh-CN" altLang="zh-CN" sz="2400" dirty="0" smtClean="0"/>
              <a:t>区别</a:t>
            </a:r>
            <a:endParaRPr lang="en-US" altLang="zh-CN" sz="2400" dirty="0" smtClean="0"/>
          </a:p>
          <a:p>
            <a:pPr marL="0" lvl="0" indent="0">
              <a:buNone/>
            </a:pPr>
            <a:endParaRPr lang="zh-CN" altLang="zh-CN" sz="2400" dirty="0"/>
          </a:p>
          <a:p>
            <a:pPr marL="0" indent="0">
              <a:buNone/>
            </a:pPr>
            <a:r>
              <a:rPr lang="en-US" altLang="zh-CN" sz="2400" dirty="0" smtClean="0"/>
              <a:t>    1.Excel</a:t>
            </a:r>
            <a:r>
              <a:rPr lang="zh-CN" altLang="zh-CN" sz="2400" dirty="0"/>
              <a:t>与</a:t>
            </a:r>
            <a:r>
              <a:rPr lang="en-US" altLang="zh-CN" sz="2400" dirty="0"/>
              <a:t>Word</a:t>
            </a:r>
            <a:r>
              <a:rPr lang="zh-CN" altLang="zh-CN" sz="2400" dirty="0"/>
              <a:t>中的表格区别</a:t>
            </a:r>
          </a:p>
          <a:p>
            <a:pPr marL="0" lvl="0" indent="0">
              <a:buNone/>
            </a:pPr>
            <a:r>
              <a:rPr lang="en-US" altLang="zh-CN" sz="2400" dirty="0" smtClean="0"/>
              <a:t>    2.Excel</a:t>
            </a:r>
            <a:r>
              <a:rPr lang="zh-CN" altLang="zh-CN" sz="2400" dirty="0"/>
              <a:t>与数据库的区别</a:t>
            </a:r>
          </a:p>
          <a:p>
            <a:pPr marL="0" indent="0">
              <a:buNone/>
            </a:pPr>
            <a:r>
              <a:rPr lang="en-US" altLang="zh-CN" sz="2400" dirty="0" smtClean="0"/>
              <a:t>    </a:t>
            </a:r>
            <a:r>
              <a:rPr lang="zh-CN" altLang="zh-CN" sz="2400" dirty="0" smtClean="0"/>
              <a:t>（</a:t>
            </a:r>
            <a:r>
              <a:rPr lang="en-US" altLang="zh-CN" sz="2400" dirty="0"/>
              <a:t>1</a:t>
            </a:r>
            <a:r>
              <a:rPr lang="zh-CN" altLang="zh-CN" sz="2400" dirty="0"/>
              <a:t>）数据端和客户端的位置（逻辑位置）</a:t>
            </a:r>
          </a:p>
          <a:p>
            <a:pPr marL="0" indent="0">
              <a:buNone/>
            </a:pPr>
            <a:r>
              <a:rPr lang="en-US" altLang="zh-CN" sz="2400" dirty="0" smtClean="0"/>
              <a:t>    </a:t>
            </a:r>
            <a:r>
              <a:rPr lang="zh-CN" altLang="zh-CN" sz="2400" dirty="0" smtClean="0"/>
              <a:t>（</a:t>
            </a:r>
            <a:r>
              <a:rPr lang="en-US" altLang="zh-CN" sz="2400" dirty="0"/>
              <a:t>2</a:t>
            </a:r>
            <a:r>
              <a:rPr lang="zh-CN" altLang="zh-CN" sz="2400" dirty="0"/>
              <a:t>）运算方式</a:t>
            </a:r>
          </a:p>
          <a:p>
            <a:pPr marL="0" lvl="0" indent="0">
              <a:buNone/>
            </a:pPr>
            <a:r>
              <a:rPr lang="zh-CN" altLang="en-US" sz="2400" dirty="0" smtClean="0"/>
              <a:t>    （</a:t>
            </a:r>
            <a:r>
              <a:rPr lang="en-US" altLang="zh-CN" sz="2400" dirty="0" smtClean="0"/>
              <a:t>3</a:t>
            </a:r>
            <a:r>
              <a:rPr lang="zh-CN" altLang="en-US" sz="2400" dirty="0" smtClean="0"/>
              <a:t>）</a:t>
            </a:r>
            <a:r>
              <a:rPr lang="zh-CN" altLang="zh-CN" sz="2400" dirty="0" smtClean="0"/>
              <a:t>存储</a:t>
            </a:r>
            <a:r>
              <a:rPr lang="zh-CN" altLang="zh-CN" sz="2400" dirty="0"/>
              <a:t>方式</a:t>
            </a:r>
          </a:p>
          <a:p>
            <a:endParaRPr lang="zh-CN" altLang="en-US" dirty="0"/>
          </a:p>
        </p:txBody>
      </p:sp>
    </p:spTree>
    <p:extLst>
      <p:ext uri="{BB962C8B-B14F-4D97-AF65-F5344CB8AC3E}">
        <p14:creationId xmlns:p14="http://schemas.microsoft.com/office/powerpoint/2010/main" val="3797474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t>任务</a:t>
            </a:r>
            <a:r>
              <a:rPr lang="zh-CN" altLang="zh-CN" sz="2800" b="1" dirty="0" smtClean="0"/>
              <a:t>四</a:t>
            </a:r>
            <a:r>
              <a:rPr lang="en-US" altLang="zh-CN" sz="2800" b="1" dirty="0" smtClean="0"/>
              <a:t>   </a:t>
            </a:r>
            <a:r>
              <a:rPr lang="en-US" altLang="zh-CN" sz="2800" b="1" dirty="0"/>
              <a:t>Excel</a:t>
            </a:r>
            <a:r>
              <a:rPr lang="zh-CN" altLang="zh-CN" sz="2800" b="1" dirty="0"/>
              <a:t>基础</a:t>
            </a:r>
            <a:r>
              <a:rPr lang="zh-CN" altLang="zh-CN" sz="2800" b="1" dirty="0" smtClean="0"/>
              <a:t>介绍</a:t>
            </a:r>
            <a:endParaRPr lang="zh-CN" altLang="en-US" sz="2800" dirty="0"/>
          </a:p>
        </p:txBody>
      </p:sp>
      <p:sp>
        <p:nvSpPr>
          <p:cNvPr id="3" name="内容占位符 2"/>
          <p:cNvSpPr>
            <a:spLocks noGrp="1"/>
          </p:cNvSpPr>
          <p:nvPr>
            <p:ph idx="1"/>
          </p:nvPr>
        </p:nvSpPr>
        <p:spPr/>
        <p:txBody>
          <a:bodyPr/>
          <a:lstStyle/>
          <a:p>
            <a:pPr marL="0" lvl="0" indent="0">
              <a:buNone/>
            </a:pPr>
            <a:r>
              <a:rPr lang="zh-CN" altLang="en-US" dirty="0" smtClean="0"/>
              <a:t>一、</a:t>
            </a:r>
            <a:r>
              <a:rPr lang="en-US" altLang="zh-CN" dirty="0" smtClean="0"/>
              <a:t>Excel</a:t>
            </a:r>
            <a:r>
              <a:rPr lang="zh-CN" altLang="zh-CN" dirty="0"/>
              <a:t>界面</a:t>
            </a:r>
          </a:p>
          <a:p>
            <a:endParaRPr lang="zh-CN" altLang="en-US" dirty="0"/>
          </a:p>
        </p:txBody>
      </p:sp>
      <p:pic>
        <p:nvPicPr>
          <p:cNvPr id="4" name="图片 3" descr="IMG_256"/>
          <p:cNvPicPr/>
          <p:nvPr/>
        </p:nvPicPr>
        <p:blipFill>
          <a:blip r:embed="rId2"/>
          <a:stretch>
            <a:fillRect/>
          </a:stretch>
        </p:blipFill>
        <p:spPr>
          <a:xfrm>
            <a:off x="1043608" y="2636912"/>
            <a:ext cx="6219190" cy="3062605"/>
          </a:xfrm>
          <a:prstGeom prst="rect">
            <a:avLst/>
          </a:prstGeom>
          <a:noFill/>
          <a:ln w="9525">
            <a:noFill/>
          </a:ln>
        </p:spPr>
      </p:pic>
    </p:spTree>
    <p:extLst>
      <p:ext uri="{BB962C8B-B14F-4D97-AF65-F5344CB8AC3E}">
        <p14:creationId xmlns:p14="http://schemas.microsoft.com/office/powerpoint/2010/main" val="153847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7237" y="1052736"/>
            <a:ext cx="8229600" cy="4525963"/>
          </a:xfrm>
        </p:spPr>
        <p:txBody>
          <a:bodyPr/>
          <a:lstStyle/>
          <a:p>
            <a:pPr marL="0" indent="0">
              <a:buNone/>
            </a:pPr>
            <a:r>
              <a:rPr lang="zh-CN" altLang="en-US" dirty="0" smtClean="0"/>
              <a:t>二、</a:t>
            </a:r>
            <a:r>
              <a:rPr lang="en-US" altLang="zh-CN" dirty="0" smtClean="0"/>
              <a:t>Excel</a:t>
            </a:r>
            <a:r>
              <a:rPr lang="zh-CN" altLang="zh-CN" dirty="0"/>
              <a:t>工作簿与工作表</a:t>
            </a:r>
          </a:p>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9279" y="1916831"/>
            <a:ext cx="4534969" cy="1717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5995" y="4005064"/>
            <a:ext cx="4181535"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613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smtClean="0"/>
              <a:t>三、</a:t>
            </a:r>
            <a:r>
              <a:rPr lang="en-US" altLang="zh-CN" sz="2800" dirty="0" smtClean="0"/>
              <a:t>EXCEL2010</a:t>
            </a:r>
            <a:r>
              <a:rPr lang="zh-CN" altLang="en-US" sz="2800" dirty="0" smtClean="0"/>
              <a:t>运算符</a:t>
            </a:r>
            <a:endParaRPr lang="zh-CN" altLang="en-US" sz="28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359570102"/>
              </p:ext>
            </p:extLst>
          </p:nvPr>
        </p:nvGraphicFramePr>
        <p:xfrm>
          <a:off x="457200" y="1600200"/>
          <a:ext cx="8003232" cy="4133055"/>
        </p:xfrm>
        <a:graphic>
          <a:graphicData uri="http://schemas.openxmlformats.org/drawingml/2006/table">
            <a:tbl>
              <a:tblPr firstRow="1" bandRow="1">
                <a:tableStyleId>{5C22544A-7EE6-4342-B048-85BDC9FD1C3A}</a:tableStyleId>
              </a:tblPr>
              <a:tblGrid>
                <a:gridCol w="1970824"/>
                <a:gridCol w="6032408"/>
              </a:tblGrid>
              <a:tr h="1377685">
                <a:tc>
                  <a:txBody>
                    <a:bodyPr/>
                    <a:lstStyle/>
                    <a:p>
                      <a:r>
                        <a:rPr lang="en-US" altLang="zh-CN" dirty="0" smtClean="0"/>
                        <a:t>1.</a:t>
                      </a:r>
                      <a:r>
                        <a:rPr lang="zh-CN" altLang="en-US" dirty="0" smtClean="0"/>
                        <a:t>算术运算符</a:t>
                      </a:r>
                      <a:endParaRPr lang="zh-CN" altLang="en-US" dirty="0"/>
                    </a:p>
                  </a:txBody>
                  <a:tcPr/>
                </a:tc>
                <a:tc>
                  <a:txBody>
                    <a:bodyPr/>
                    <a:lstStyle/>
                    <a:p>
                      <a:r>
                        <a:rPr lang="zh-CN" altLang="zh-CN" sz="1800" b="1" kern="1200" dirty="0" smtClean="0">
                          <a:solidFill>
                            <a:schemeClr val="lt1"/>
                          </a:solidFill>
                          <a:effectLst/>
                          <a:latin typeface="+mn-lt"/>
                          <a:ea typeface="+mn-ea"/>
                          <a:cs typeface="+mn-cs"/>
                        </a:rPr>
                        <a:t>“</a:t>
                      </a:r>
                      <a:r>
                        <a:rPr lang="en-US" altLang="zh-CN" sz="1800" b="1" kern="1200" dirty="0" smtClean="0">
                          <a:solidFill>
                            <a:schemeClr val="lt1"/>
                          </a:solidFill>
                          <a:effectLst/>
                          <a:latin typeface="+mn-lt"/>
                          <a:ea typeface="+mn-ea"/>
                          <a:cs typeface="+mn-cs"/>
                        </a:rPr>
                        <a:t>+</a:t>
                      </a:r>
                      <a:r>
                        <a:rPr lang="zh-CN" altLang="zh-CN" sz="1800" b="1" kern="1200" dirty="0" smtClean="0">
                          <a:solidFill>
                            <a:schemeClr val="lt1"/>
                          </a:solidFill>
                          <a:effectLst/>
                          <a:latin typeface="+mn-lt"/>
                          <a:ea typeface="+mn-ea"/>
                          <a:cs typeface="+mn-cs"/>
                        </a:rPr>
                        <a:t>”，“</a:t>
                      </a:r>
                      <a:r>
                        <a:rPr lang="en-US" altLang="zh-CN" sz="1800" b="1" kern="1200" dirty="0" smtClean="0">
                          <a:solidFill>
                            <a:schemeClr val="lt1"/>
                          </a:solidFill>
                          <a:effectLst/>
                          <a:latin typeface="+mn-lt"/>
                          <a:ea typeface="+mn-ea"/>
                          <a:cs typeface="+mn-cs"/>
                        </a:rPr>
                        <a:t>-</a:t>
                      </a:r>
                      <a:r>
                        <a:rPr lang="zh-CN" altLang="zh-CN" sz="1800" b="1" kern="1200" dirty="0" smtClean="0">
                          <a:solidFill>
                            <a:schemeClr val="lt1"/>
                          </a:solidFill>
                          <a:effectLst/>
                          <a:latin typeface="+mn-lt"/>
                          <a:ea typeface="+mn-ea"/>
                          <a:cs typeface="+mn-cs"/>
                        </a:rPr>
                        <a:t>”，“</a:t>
                      </a:r>
                      <a:r>
                        <a:rPr lang="en-US" altLang="zh-CN" sz="1800" b="1" kern="1200" dirty="0" smtClean="0">
                          <a:solidFill>
                            <a:schemeClr val="lt1"/>
                          </a:solidFill>
                          <a:effectLst/>
                          <a:latin typeface="+mn-lt"/>
                          <a:ea typeface="+mn-ea"/>
                          <a:cs typeface="+mn-cs"/>
                        </a:rPr>
                        <a:t>*</a:t>
                      </a:r>
                      <a:r>
                        <a:rPr lang="zh-CN" altLang="zh-CN" sz="1800" b="1" kern="1200" dirty="0" smtClean="0">
                          <a:solidFill>
                            <a:schemeClr val="lt1"/>
                          </a:solidFill>
                          <a:effectLst/>
                          <a:latin typeface="+mn-lt"/>
                          <a:ea typeface="+mn-ea"/>
                          <a:cs typeface="+mn-cs"/>
                        </a:rPr>
                        <a:t>”，“</a:t>
                      </a:r>
                      <a:r>
                        <a:rPr lang="en-US" altLang="zh-CN" sz="1800" b="1" kern="1200" dirty="0" smtClean="0">
                          <a:solidFill>
                            <a:schemeClr val="lt1"/>
                          </a:solidFill>
                          <a:effectLst/>
                          <a:latin typeface="+mn-lt"/>
                          <a:ea typeface="+mn-ea"/>
                          <a:cs typeface="+mn-cs"/>
                        </a:rPr>
                        <a:t>/</a:t>
                      </a:r>
                      <a:r>
                        <a:rPr lang="zh-CN" altLang="zh-CN" sz="1800" b="1" kern="1200" dirty="0" smtClean="0">
                          <a:solidFill>
                            <a:schemeClr val="lt1"/>
                          </a:solidFill>
                          <a:effectLst/>
                          <a:latin typeface="+mn-lt"/>
                          <a:ea typeface="+mn-ea"/>
                          <a:cs typeface="+mn-cs"/>
                        </a:rPr>
                        <a:t>”，“</a:t>
                      </a:r>
                      <a:r>
                        <a:rPr lang="en-US" altLang="zh-CN" sz="1800" b="1" kern="1200" dirty="0" smtClean="0">
                          <a:solidFill>
                            <a:schemeClr val="lt1"/>
                          </a:solidFill>
                          <a:effectLst/>
                          <a:latin typeface="+mn-lt"/>
                          <a:ea typeface="+mn-ea"/>
                          <a:cs typeface="+mn-cs"/>
                        </a:rPr>
                        <a:t>%</a:t>
                      </a:r>
                      <a:r>
                        <a:rPr lang="zh-CN" altLang="zh-CN" sz="1800" b="1" kern="1200" dirty="0" smtClean="0">
                          <a:solidFill>
                            <a:schemeClr val="lt1"/>
                          </a:solidFill>
                          <a:effectLst/>
                          <a:latin typeface="+mn-lt"/>
                          <a:ea typeface="+mn-ea"/>
                          <a:cs typeface="+mn-cs"/>
                        </a:rPr>
                        <a:t>”等</a:t>
                      </a:r>
                      <a:endParaRPr lang="zh-CN" altLang="en-US" dirty="0"/>
                    </a:p>
                  </a:txBody>
                  <a:tcPr/>
                </a:tc>
              </a:tr>
              <a:tr h="1377685">
                <a:tc>
                  <a:txBody>
                    <a:bodyPr/>
                    <a:lstStyle/>
                    <a:p>
                      <a:r>
                        <a:rPr lang="en-US" altLang="zh-CN" dirty="0" smtClean="0"/>
                        <a:t>2.</a:t>
                      </a:r>
                      <a:r>
                        <a:rPr lang="zh-CN" altLang="en-US" dirty="0" smtClean="0"/>
                        <a:t>比较运算符</a:t>
                      </a:r>
                      <a:endParaRPr lang="zh-CN" altLang="en-US" dirty="0"/>
                    </a:p>
                  </a:txBody>
                  <a:tcPr/>
                </a:tc>
                <a:tc>
                  <a:txBody>
                    <a:bodyPr/>
                    <a:lstStyle/>
                    <a:p>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a:t>
                      </a:r>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&gt;</a:t>
                      </a:r>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&lt;</a:t>
                      </a:r>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&gt; =</a:t>
                      </a:r>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&lt; =</a:t>
                      </a:r>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&lt;&gt;</a:t>
                      </a:r>
                      <a:r>
                        <a:rPr lang="zh-CN" altLang="zh-CN" sz="1800" kern="1200" dirty="0" smtClean="0">
                          <a:solidFill>
                            <a:schemeClr val="dk1"/>
                          </a:solidFill>
                          <a:effectLst/>
                          <a:latin typeface="+mn-lt"/>
                          <a:ea typeface="+mn-ea"/>
                          <a:cs typeface="+mn-cs"/>
                        </a:rPr>
                        <a:t>”（不等于）。比较运算公式返回的结果为“</a:t>
                      </a:r>
                      <a:r>
                        <a:rPr lang="en-US" altLang="zh-CN" sz="1800" kern="1200" dirty="0" smtClean="0">
                          <a:solidFill>
                            <a:schemeClr val="dk1"/>
                          </a:solidFill>
                          <a:effectLst/>
                          <a:latin typeface="+mn-lt"/>
                          <a:ea typeface="+mn-ea"/>
                          <a:cs typeface="+mn-cs"/>
                        </a:rPr>
                        <a:t>TRUE</a:t>
                      </a:r>
                      <a:r>
                        <a:rPr lang="zh-CN" altLang="zh-CN" sz="1800" kern="1200" dirty="0" smtClean="0">
                          <a:solidFill>
                            <a:schemeClr val="dk1"/>
                          </a:solidFill>
                          <a:effectLst/>
                          <a:latin typeface="+mn-lt"/>
                          <a:ea typeface="+mn-ea"/>
                          <a:cs typeface="+mn-cs"/>
                        </a:rPr>
                        <a:t>”（真）或者“</a:t>
                      </a:r>
                      <a:r>
                        <a:rPr lang="en-US" altLang="zh-CN" sz="1800" kern="1200" dirty="0" smtClean="0">
                          <a:solidFill>
                            <a:schemeClr val="dk1"/>
                          </a:solidFill>
                          <a:effectLst/>
                          <a:latin typeface="+mn-lt"/>
                          <a:ea typeface="+mn-ea"/>
                          <a:cs typeface="+mn-cs"/>
                        </a:rPr>
                        <a:t>FALSE</a:t>
                      </a:r>
                      <a:r>
                        <a:rPr lang="zh-CN" altLang="zh-CN" sz="1800" kern="1200" dirty="0" smtClean="0">
                          <a:solidFill>
                            <a:schemeClr val="dk1"/>
                          </a:solidFill>
                          <a:effectLst/>
                          <a:latin typeface="+mn-lt"/>
                          <a:ea typeface="+mn-ea"/>
                          <a:cs typeface="+mn-cs"/>
                        </a:rPr>
                        <a:t>”（假）</a:t>
                      </a:r>
                      <a:endParaRPr lang="zh-CN" altLang="en-US" dirty="0"/>
                    </a:p>
                  </a:txBody>
                  <a:tcPr/>
                </a:tc>
              </a:tr>
              <a:tr h="1377685">
                <a:tc>
                  <a:txBody>
                    <a:bodyPr/>
                    <a:lstStyle/>
                    <a:p>
                      <a:r>
                        <a:rPr lang="en-US" altLang="zh-CN" dirty="0" smtClean="0"/>
                        <a:t>3.</a:t>
                      </a:r>
                      <a:r>
                        <a:rPr lang="zh-CN" altLang="en-US" dirty="0" smtClean="0"/>
                        <a:t>文本运算符</a:t>
                      </a:r>
                      <a:endParaRPr lang="zh-CN" altLang="en-US" dirty="0"/>
                    </a:p>
                  </a:txBody>
                  <a:tcPr/>
                </a:tc>
                <a:tc>
                  <a:txBody>
                    <a:bodyPr/>
                    <a:lstStyle/>
                    <a:p>
                      <a:r>
                        <a:rPr lang="zh-CN" altLang="zh-CN" sz="1800" kern="1200" dirty="0" smtClean="0">
                          <a:solidFill>
                            <a:schemeClr val="dk1"/>
                          </a:solidFill>
                          <a:effectLst/>
                          <a:latin typeface="+mn-lt"/>
                          <a:ea typeface="+mn-ea"/>
                          <a:cs typeface="+mn-cs"/>
                        </a:rPr>
                        <a:t>“</a:t>
                      </a:r>
                      <a:r>
                        <a:rPr lang="en-US" altLang="zh-CN" sz="1800" kern="1200" dirty="0" smtClean="0">
                          <a:solidFill>
                            <a:schemeClr val="dk1"/>
                          </a:solidFill>
                          <a:effectLst/>
                          <a:latin typeface="+mn-lt"/>
                          <a:ea typeface="+mn-ea"/>
                          <a:cs typeface="+mn-cs"/>
                        </a:rPr>
                        <a:t>&amp;</a:t>
                      </a:r>
                      <a:r>
                        <a:rPr lang="zh-CN" altLang="zh-CN" sz="1800" kern="1200" dirty="0" smtClean="0">
                          <a:solidFill>
                            <a:schemeClr val="dk1"/>
                          </a:solidFill>
                          <a:effectLst/>
                          <a:latin typeface="+mn-lt"/>
                          <a:ea typeface="+mn-ea"/>
                          <a:cs typeface="+mn-cs"/>
                        </a:rPr>
                        <a:t>”</a:t>
                      </a:r>
                      <a:r>
                        <a:rPr lang="zh-CN" altLang="en-US" sz="1800" kern="1200" dirty="0" smtClean="0">
                          <a:solidFill>
                            <a:schemeClr val="dk1"/>
                          </a:solidFill>
                          <a:effectLst/>
                          <a:latin typeface="+mn-lt"/>
                          <a:ea typeface="+mn-ea"/>
                          <a:cs typeface="+mn-cs"/>
                        </a:rPr>
                        <a:t>：</a:t>
                      </a:r>
                      <a:r>
                        <a:rPr lang="zh-CN" altLang="zh-CN" sz="1800" kern="1200" dirty="0" smtClean="0">
                          <a:solidFill>
                            <a:schemeClr val="dk1"/>
                          </a:solidFill>
                          <a:effectLst/>
                          <a:latin typeface="+mn-lt"/>
                          <a:ea typeface="+mn-ea"/>
                          <a:cs typeface="+mn-cs"/>
                        </a:rPr>
                        <a:t>连接两个单元格内容</a:t>
                      </a:r>
                      <a:endParaRPr lang="zh-CN" altLang="en-US" dirty="0"/>
                    </a:p>
                  </a:txBody>
                  <a:tcPr/>
                </a:tc>
              </a:tr>
            </a:tbl>
          </a:graphicData>
        </a:graphic>
      </p:graphicFrame>
    </p:spTree>
    <p:extLst>
      <p:ext uri="{BB962C8B-B14F-4D97-AF65-F5344CB8AC3E}">
        <p14:creationId xmlns:p14="http://schemas.microsoft.com/office/powerpoint/2010/main" val="28841372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8229600" cy="4525963"/>
          </a:xfrm>
        </p:spPr>
        <p:txBody>
          <a:bodyPr/>
          <a:lstStyle/>
          <a:p>
            <a:pPr marL="0" indent="0">
              <a:buNone/>
            </a:pPr>
            <a:r>
              <a:rPr lang="zh-CN" altLang="en-US" sz="2800" dirty="0">
                <a:latin typeface="+mj-ea"/>
                <a:ea typeface="+mj-ea"/>
              </a:rPr>
              <a:t>四</a:t>
            </a:r>
            <a:r>
              <a:rPr lang="zh-CN" altLang="en-US" sz="2800" dirty="0" smtClean="0">
                <a:latin typeface="+mj-ea"/>
                <a:ea typeface="+mj-ea"/>
              </a:rPr>
              <a:t>、函数</a:t>
            </a:r>
            <a:endParaRPr lang="en-US" altLang="zh-CN" sz="2800" dirty="0" smtClean="0">
              <a:latin typeface="+mj-ea"/>
              <a:ea typeface="+mj-ea"/>
            </a:endParaRPr>
          </a:p>
          <a:p>
            <a:pPr marL="0" indent="0">
              <a:buNone/>
            </a:pPr>
            <a:endParaRPr lang="en-US" altLang="zh-CN" dirty="0"/>
          </a:p>
          <a:p>
            <a:pPr marL="0" indent="0">
              <a:buNone/>
            </a:pPr>
            <a:r>
              <a:rPr lang="en-US" altLang="zh-CN" sz="2000" dirty="0" smtClean="0"/>
              <a:t>    </a:t>
            </a:r>
            <a:r>
              <a:rPr lang="zh-CN" altLang="en-US" sz="2000" dirty="0" smtClean="0"/>
              <a:t>（一）函数的功能及参数</a:t>
            </a:r>
            <a:endParaRPr lang="en-US" altLang="zh-CN" sz="2000" dirty="0" smtClean="0"/>
          </a:p>
          <a:p>
            <a:pPr marL="0" indent="0">
              <a:buNone/>
            </a:pPr>
            <a:r>
              <a:rPr lang="en-US" altLang="zh-CN" sz="2000" dirty="0"/>
              <a:t> </a:t>
            </a:r>
            <a:endParaRPr lang="en-US" altLang="zh-CN" sz="2000" dirty="0" smtClean="0"/>
          </a:p>
          <a:p>
            <a:pPr marL="0" indent="0">
              <a:buNone/>
            </a:pPr>
            <a:r>
              <a:rPr lang="en-US" altLang="zh-CN" sz="2000" dirty="0"/>
              <a:t> </a:t>
            </a:r>
            <a:r>
              <a:rPr lang="en-US" altLang="zh-CN" sz="2000" dirty="0" smtClean="0"/>
              <a:t>   </a:t>
            </a:r>
            <a:r>
              <a:rPr lang="zh-CN" altLang="en-US" sz="2000" dirty="0" smtClean="0"/>
              <a:t>（二）函数的类型</a:t>
            </a:r>
            <a:endParaRPr lang="zh-CN" altLang="en-US" sz="2000" dirty="0"/>
          </a:p>
        </p:txBody>
      </p:sp>
    </p:spTree>
    <p:extLst>
      <p:ext uri="{BB962C8B-B14F-4D97-AF65-F5344CB8AC3E}">
        <p14:creationId xmlns:p14="http://schemas.microsoft.com/office/powerpoint/2010/main" val="558903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779</Words>
  <Application>Microsoft Office PowerPoint</Application>
  <PresentationFormat>全屏显示(4:3)</PresentationFormat>
  <Paragraphs>96</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Excel在财务中的应用</vt:lpstr>
      <vt:lpstr>项目一： Excel基础与数据处理</vt:lpstr>
      <vt:lpstr>任务一  电子表格总论</vt:lpstr>
      <vt:lpstr>任务二  认识Excel 2010</vt:lpstr>
      <vt:lpstr>任务三  Excel与其他软件的比较</vt:lpstr>
      <vt:lpstr>任务四   Excel基础介绍</vt:lpstr>
      <vt:lpstr>PowerPoint 演示文稿</vt:lpstr>
      <vt:lpstr>三、EXCEL2010运算符</vt:lpstr>
      <vt:lpstr>PowerPoint 演示文稿</vt:lpstr>
      <vt:lpstr>五、图表</vt:lpstr>
      <vt:lpstr>六、数据的排序和筛选</vt:lpstr>
      <vt:lpstr>六、数据的排序和筛选</vt:lpstr>
      <vt:lpstr>七、数据的汇总</vt:lpstr>
      <vt:lpstr>七、数据的汇总</vt:lpstr>
      <vt:lpstr>七、数据的汇总</vt:lpstr>
      <vt:lpstr>项目一小结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Excel在财务中的应用</dc:title>
  <dc:creator>Administrator</dc:creator>
  <cp:lastModifiedBy>Windows 用户</cp:lastModifiedBy>
  <cp:revision>17</cp:revision>
  <dcterms:created xsi:type="dcterms:W3CDTF">2018-03-20T07:24:59Z</dcterms:created>
  <dcterms:modified xsi:type="dcterms:W3CDTF">2018-03-22T01:53:18Z</dcterms:modified>
</cp:coreProperties>
</file>