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9033;&#30446;&#19977;&#25945;&#26448;&#21516;&#27493;EXCEL&#36164;&#26009;.xlsx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39033;&#30446;&#19977;&#25945;&#26448;&#21516;&#27493;EXCEL&#36164;&#26009;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项目三、筹资管理决策模型与应用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1628800"/>
            <a:ext cx="7704856" cy="4464496"/>
          </a:xfrm>
        </p:spPr>
        <p:txBody>
          <a:bodyPr>
            <a:noAutofit/>
          </a:bodyPr>
          <a:lstStyle/>
          <a:p>
            <a:pPr algn="l"/>
            <a:r>
              <a:rPr lang="zh-CN" altLang="zh-CN" sz="2000" b="1" dirty="0" smtClean="0">
                <a:solidFill>
                  <a:srgbClr val="FF0000"/>
                </a:solidFill>
              </a:rPr>
              <a:t>【知识学习目标】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 algn="l"/>
            <a:r>
              <a:rPr lang="zh-CN" altLang="zh-CN" sz="2000" dirty="0" smtClean="0"/>
              <a:t>掌握</a:t>
            </a:r>
            <a:r>
              <a:rPr lang="zh-CN" altLang="zh-CN" sz="2000" dirty="0"/>
              <a:t>资金需求预测的销售百分比法、高低点法、线性回归法</a:t>
            </a:r>
          </a:p>
          <a:p>
            <a:pPr algn="l"/>
            <a:r>
              <a:rPr lang="zh-CN" altLang="zh-CN" sz="2000" dirty="0" smtClean="0"/>
              <a:t>熟悉</a:t>
            </a:r>
            <a:r>
              <a:rPr lang="zh-CN" altLang="zh-CN" sz="2000" dirty="0"/>
              <a:t>个别资本成本法、边际资本成本法，掌握综合资本</a:t>
            </a:r>
            <a:r>
              <a:rPr lang="zh-CN" altLang="zh-CN" sz="2000" dirty="0" smtClean="0"/>
              <a:t>成本法分析模型</a:t>
            </a:r>
          </a:p>
          <a:p>
            <a:pPr algn="l"/>
            <a:r>
              <a:rPr lang="zh-CN" altLang="zh-CN" sz="2000" dirty="0" smtClean="0"/>
              <a:t>熟悉经营杠杆、财务杠杆、复合杠杆的计算模型</a:t>
            </a:r>
          </a:p>
          <a:p>
            <a:pPr algn="l"/>
            <a:r>
              <a:rPr lang="zh-CN" altLang="zh-CN" sz="2000" dirty="0" smtClean="0"/>
              <a:t>掌握</a:t>
            </a:r>
            <a:r>
              <a:rPr lang="zh-CN" altLang="zh-CN" sz="2000" dirty="0"/>
              <a:t>筹资决策的比较资本法和每股收益平衡点法模型</a:t>
            </a:r>
          </a:p>
          <a:p>
            <a:pPr algn="l"/>
            <a:r>
              <a:rPr lang="zh-CN" altLang="zh-CN" sz="2000" b="1" dirty="0">
                <a:solidFill>
                  <a:srgbClr val="FF0000"/>
                </a:solidFill>
              </a:rPr>
              <a:t>【能力学习目标】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 algn="l"/>
            <a:r>
              <a:rPr lang="zh-CN" altLang="zh-CN" sz="2000" dirty="0" smtClean="0"/>
              <a:t>能</a:t>
            </a:r>
            <a:r>
              <a:rPr lang="zh-CN" altLang="zh-CN" sz="2000" dirty="0"/>
              <a:t>根据</a:t>
            </a:r>
            <a:r>
              <a:rPr lang="en-US" altLang="zh-CN" sz="2000" dirty="0"/>
              <a:t>EXCEL</a:t>
            </a:r>
            <a:r>
              <a:rPr lang="zh-CN" altLang="zh-CN" sz="2000" dirty="0"/>
              <a:t>系统功能，建立销售百分比法、线性回归法、高低点法分析模型</a:t>
            </a:r>
          </a:p>
          <a:p>
            <a:pPr algn="l"/>
            <a:r>
              <a:rPr lang="zh-CN" altLang="zh-CN" sz="2000" dirty="0" smtClean="0"/>
              <a:t>能</a:t>
            </a:r>
            <a:r>
              <a:rPr lang="zh-CN" altLang="zh-CN" sz="2000" dirty="0"/>
              <a:t>根据</a:t>
            </a:r>
            <a:r>
              <a:rPr lang="en-US" altLang="zh-CN" sz="2000" dirty="0"/>
              <a:t>EXCEL</a:t>
            </a:r>
            <a:r>
              <a:rPr lang="zh-CN" altLang="zh-CN" sz="2000" dirty="0"/>
              <a:t>系统功能，建立筹资比较模型</a:t>
            </a:r>
          </a:p>
          <a:p>
            <a:pPr algn="l"/>
            <a:r>
              <a:rPr lang="zh-CN" altLang="zh-CN" sz="2000" dirty="0" smtClean="0"/>
              <a:t>能</a:t>
            </a:r>
            <a:r>
              <a:rPr lang="zh-CN" altLang="zh-CN" sz="2000" dirty="0"/>
              <a:t>根据</a:t>
            </a:r>
            <a:r>
              <a:rPr lang="en-US" altLang="zh-CN" sz="2000" dirty="0"/>
              <a:t>EXCEL</a:t>
            </a:r>
            <a:r>
              <a:rPr lang="zh-CN" altLang="zh-CN" sz="2000" dirty="0"/>
              <a:t>系统功能，建立三大财务杠杆模型</a:t>
            </a:r>
          </a:p>
          <a:p>
            <a:pPr algn="l"/>
            <a:r>
              <a:rPr lang="zh-CN" altLang="zh-CN" sz="2000" dirty="0" smtClean="0"/>
              <a:t>能</a:t>
            </a:r>
            <a:r>
              <a:rPr lang="zh-CN" altLang="zh-CN" sz="2000" dirty="0"/>
              <a:t>根据</a:t>
            </a:r>
            <a:r>
              <a:rPr lang="en-US" altLang="zh-CN" sz="2000" dirty="0"/>
              <a:t>EXCEL</a:t>
            </a:r>
            <a:r>
              <a:rPr lang="zh-CN" altLang="zh-CN" sz="2000" dirty="0"/>
              <a:t>系统功能，对筹资决策方案进行模型分析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71030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268760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zh-CN" altLang="zh-CN" dirty="0"/>
                  <a:t>（三）普通股资金成本模型</a:t>
                </a:r>
                <a:r>
                  <a:rPr lang="zh-CN" altLang="zh-CN" dirty="0" smtClean="0"/>
                  <a:t>建立</a:t>
                </a:r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zh-CN" altLang="zh-CN" sz="2000" dirty="0"/>
                  <a:t>普通股资金成本</a:t>
                </a:r>
                <a14:m>
                  <m:oMath xmlns:m="http://schemas.openxmlformats.org/officeDocument/2006/math">
                    <m:r>
                      <a:rPr lang="zh-CN" altLang="zh-CN" sz="2000"/>
                      <m:t>率</m:t>
                    </m:r>
                    <m:r>
                      <a:rPr lang="en-US" altLang="zh-CN" sz="2000"/>
                      <m:t>=</m:t>
                    </m:r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预计第一年每股股利</m:t>
                        </m:r>
                      </m:num>
                      <m:den>
                        <m:eqArr>
                          <m:eqArrPr>
                            <m:ctrlPr>
                              <a:rPr lang="zh-CN" altLang="zh-CN" sz="2000" i="1"/>
                            </m:ctrlPr>
                          </m:eqArrPr>
                          <m:e>
                            <m:r>
                              <a:rPr lang="zh-CN" altLang="zh-CN" sz="2000"/>
                              <m:t>普通股每股市价</m:t>
                            </m:r>
                            <m:r>
                              <a:rPr lang="en-US" altLang="zh-CN" sz="2000" i="1"/>
                              <m:t>∗</m:t>
                            </m:r>
                            <m:d>
                              <m:dPr>
                                <m:begChr m:val="（"/>
                                <m:endChr m:val="）"/>
                                <m:ctrlPr>
                                  <a:rPr lang="zh-CN" altLang="zh-CN" sz="2000" i="1"/>
                                </m:ctrlPr>
                              </m:dPr>
                              <m:e>
                                <m:r>
                                  <a:rPr lang="en-US" altLang="zh-CN" sz="2000"/>
                                  <m:t>1</m:t>
                                </m:r>
                                <m:r>
                                  <a:rPr lang="en-US" altLang="zh-CN" sz="2000" i="1"/>
                                  <m:t>−</m:t>
                                </m:r>
                                <m:r>
                                  <a:rPr lang="zh-CN" altLang="zh-CN" sz="2000"/>
                                  <m:t>筹资费用</m:t>
                                </m:r>
                              </m:e>
                            </m:d>
                          </m:e>
                          <m:e/>
                        </m:eqArr>
                      </m:den>
                    </m:f>
                  </m:oMath>
                </a14:m>
                <a:r>
                  <a:rPr lang="en-US" altLang="zh-CN" sz="2000" dirty="0"/>
                  <a:t>*100%+</a:t>
                </a:r>
                <a:r>
                  <a:rPr lang="zh-CN" altLang="zh-CN" sz="2000" dirty="0"/>
                  <a:t>年股利增长率 </a:t>
                </a:r>
                <a:endParaRPr lang="zh-CN" altLang="en-US" sz="2000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268760"/>
                <a:ext cx="8229600" cy="4525963"/>
              </a:xfrm>
              <a:blipFill rotWithShape="1">
                <a:blip r:embed="rId2"/>
                <a:stretch>
                  <a:fillRect l="-1926" t="-2423" r="-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 3">
            <a:hlinkClick r:id="rId3" action="ppaction://hlinkfile"/>
          </p:cNvPr>
          <p:cNvSpPr/>
          <p:nvPr/>
        </p:nvSpPr>
        <p:spPr>
          <a:xfrm>
            <a:off x="2627784" y="4365104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</a:t>
            </a:r>
            <a:r>
              <a:rPr lang="zh-CN" altLang="en-US" dirty="0"/>
              <a:t>普通股</a:t>
            </a:r>
            <a:r>
              <a:rPr lang="zh-CN" altLang="en-US" dirty="0" smtClean="0"/>
              <a:t>资金</a:t>
            </a:r>
            <a:r>
              <a:rPr lang="zh-CN" altLang="en-US" dirty="0" smtClean="0"/>
              <a:t>成本分析模型）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9750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836712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zh-CN" altLang="zh-CN" dirty="0"/>
                  <a:t>（四）留存收益资金成本模型</a:t>
                </a:r>
                <a:r>
                  <a:rPr lang="zh-CN" altLang="zh-CN" dirty="0" smtClean="0"/>
                  <a:t>建立</a:t>
                </a:r>
                <a:endParaRPr lang="en-US" altLang="zh-CN" dirty="0" smtClean="0"/>
              </a:p>
              <a:p>
                <a:pPr marL="0" indent="0">
                  <a:buNone/>
                </a:pPr>
                <a:endParaRPr lang="zh-CN" altLang="zh-CN" dirty="0"/>
              </a:p>
              <a:p>
                <a:pPr marL="0" indent="0">
                  <a:buNone/>
                </a:pPr>
                <a:r>
                  <a:rPr lang="zh-CN" altLang="zh-CN" sz="2400" dirty="0"/>
                  <a:t>留存收益资金程</a:t>
                </a:r>
                <a:r>
                  <a:rPr lang="en-US" altLang="zh-CN" sz="24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/>
                        </m:ctrlPr>
                      </m:fPr>
                      <m:num>
                        <m:r>
                          <a:rPr lang="zh-CN" altLang="zh-CN" sz="2400"/>
                          <m:t>普通股股利</m:t>
                        </m:r>
                      </m:num>
                      <m:den>
                        <m:r>
                          <a:rPr lang="zh-CN" altLang="zh-CN" sz="2400"/>
                          <m:t>留存收益总额</m:t>
                        </m:r>
                      </m:den>
                    </m:f>
                  </m:oMath>
                </a14:m>
                <a:r>
                  <a:rPr lang="en-US" altLang="zh-CN" sz="2400" dirty="0"/>
                  <a:t>*100%+</a:t>
                </a:r>
                <a:r>
                  <a:rPr lang="zh-CN" altLang="zh-CN" sz="2400" dirty="0"/>
                  <a:t>年股利增长率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836712"/>
                <a:ext cx="8229600" cy="4525963"/>
              </a:xfrm>
              <a:blipFill rotWithShape="1">
                <a:blip r:embed="rId2"/>
                <a:stretch>
                  <a:fillRect l="-1926" t="-2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 3">
            <a:hlinkClick r:id="rId3" action="ppaction://hlinkfile"/>
          </p:cNvPr>
          <p:cNvSpPr/>
          <p:nvPr/>
        </p:nvSpPr>
        <p:spPr>
          <a:xfrm>
            <a:off x="2607072" y="3429000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（留存收益资金</a:t>
            </a:r>
            <a:r>
              <a:rPr lang="zh-CN" altLang="en-US" dirty="0" smtClean="0"/>
              <a:t>成本分析模型）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554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424936" cy="5328592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三、综合资本</a:t>
            </a:r>
            <a:r>
              <a:rPr lang="zh-CN" altLang="zh-CN" dirty="0" smtClean="0"/>
              <a:t>成本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 smtClean="0"/>
              <a:t>综合资金</a:t>
            </a:r>
            <a:r>
              <a:rPr lang="zh-CN" altLang="zh-CN" sz="2000" dirty="0"/>
              <a:t>成本率</a:t>
            </a:r>
            <a:r>
              <a:rPr lang="en-US" altLang="zh-CN" sz="2000" dirty="0"/>
              <a:t>=</a:t>
            </a:r>
            <a:r>
              <a:rPr lang="zh-CN" altLang="zh-CN" sz="2000" dirty="0"/>
              <a:t>∑（各种来源资金成本</a:t>
            </a:r>
            <a:r>
              <a:rPr lang="en-US" altLang="zh-CN" sz="2000" dirty="0"/>
              <a:t>*</a:t>
            </a:r>
            <a:r>
              <a:rPr lang="zh-CN" altLang="zh-CN" sz="2000" dirty="0"/>
              <a:t>该种来源资金占全部资金比重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 smtClean="0"/>
              <a:t>【</a:t>
            </a:r>
            <a:r>
              <a:rPr lang="zh-CN" altLang="zh-CN" sz="2000" dirty="0"/>
              <a:t>任务</a:t>
            </a:r>
            <a:r>
              <a:rPr lang="en-US" altLang="zh-CN" sz="2000" dirty="0"/>
              <a:t>3-4</a:t>
            </a:r>
            <a:r>
              <a:rPr lang="zh-CN" altLang="zh-CN" sz="2000" dirty="0"/>
              <a:t>】淮皖现代装备制造股份有限公司</a:t>
            </a:r>
            <a:r>
              <a:rPr lang="en-US" altLang="zh-CN" sz="2000" dirty="0"/>
              <a:t>2017</a:t>
            </a:r>
            <a:r>
              <a:rPr lang="zh-CN" altLang="zh-CN" sz="2000" dirty="0"/>
              <a:t>年的资金结构情况如下：长期借款资金为</a:t>
            </a:r>
            <a:r>
              <a:rPr lang="en-US" altLang="zh-CN" sz="2000" dirty="0"/>
              <a:t>20460</a:t>
            </a:r>
            <a:r>
              <a:rPr lang="zh-CN" altLang="zh-CN" sz="2000" dirty="0"/>
              <a:t>万元，借款期限为</a:t>
            </a:r>
            <a:r>
              <a:rPr lang="en-US" altLang="zh-CN" sz="2000" dirty="0"/>
              <a:t>3</a:t>
            </a:r>
            <a:r>
              <a:rPr lang="zh-CN" altLang="zh-CN" sz="2000" dirty="0"/>
              <a:t>年，年利率</a:t>
            </a:r>
            <a:r>
              <a:rPr lang="en-US" altLang="zh-CN" sz="2000" dirty="0"/>
              <a:t>8%</a:t>
            </a:r>
            <a:r>
              <a:rPr lang="zh-CN" altLang="zh-CN" sz="2000" dirty="0"/>
              <a:t>，筹资费率</a:t>
            </a:r>
            <a:r>
              <a:rPr lang="en-US" altLang="zh-CN" sz="2000" dirty="0"/>
              <a:t>0.5%</a:t>
            </a:r>
            <a:r>
              <a:rPr lang="zh-CN" altLang="zh-CN" sz="2000" dirty="0"/>
              <a:t>；债券资金为</a:t>
            </a:r>
            <a:r>
              <a:rPr lang="en-US" altLang="zh-CN" sz="2000" dirty="0"/>
              <a:t>35150</a:t>
            </a:r>
            <a:r>
              <a:rPr lang="zh-CN" altLang="zh-CN" sz="2000" dirty="0"/>
              <a:t>万元，期限</a:t>
            </a:r>
            <a:r>
              <a:rPr lang="en-US" altLang="zh-CN" sz="2000" dirty="0"/>
              <a:t>5</a:t>
            </a:r>
            <a:r>
              <a:rPr lang="zh-CN" altLang="zh-CN" sz="2000" dirty="0"/>
              <a:t>年，年利率</a:t>
            </a:r>
            <a:r>
              <a:rPr lang="en-US" altLang="zh-CN" sz="2000" dirty="0"/>
              <a:t>10%</a:t>
            </a:r>
            <a:r>
              <a:rPr lang="zh-CN" altLang="zh-CN" sz="2000" dirty="0"/>
              <a:t>，筹资费率</a:t>
            </a:r>
            <a:r>
              <a:rPr lang="en-US" altLang="zh-CN" sz="2000" dirty="0"/>
              <a:t>2%</a:t>
            </a:r>
            <a:r>
              <a:rPr lang="zh-CN" altLang="zh-CN" sz="2000" dirty="0"/>
              <a:t>；普通股资金为</a:t>
            </a:r>
            <a:r>
              <a:rPr lang="en-US" altLang="zh-CN" sz="2000" dirty="0"/>
              <a:t>13440</a:t>
            </a:r>
            <a:r>
              <a:rPr lang="zh-CN" altLang="zh-CN" sz="2000" dirty="0"/>
              <a:t>万元，预计第一年股利率</a:t>
            </a:r>
            <a:r>
              <a:rPr lang="en-US" altLang="zh-CN" sz="2000" dirty="0"/>
              <a:t>12%</a:t>
            </a:r>
            <a:r>
              <a:rPr lang="zh-CN" altLang="zh-CN" sz="2000" dirty="0"/>
              <a:t>，预计股利年增长率</a:t>
            </a:r>
            <a:r>
              <a:rPr lang="en-US" altLang="zh-CN" sz="2000" dirty="0"/>
              <a:t>4%</a:t>
            </a:r>
            <a:r>
              <a:rPr lang="zh-CN" altLang="zh-CN" sz="2000" dirty="0"/>
              <a:t>；留存收益资金为</a:t>
            </a:r>
            <a:r>
              <a:rPr lang="en-US" altLang="zh-CN" sz="2000" dirty="0"/>
              <a:t>75440</a:t>
            </a:r>
            <a:r>
              <a:rPr lang="zh-CN" altLang="zh-CN" sz="2000" dirty="0"/>
              <a:t>万元，企业所得税税率为</a:t>
            </a:r>
            <a:r>
              <a:rPr lang="en-US" altLang="zh-CN" sz="2000" dirty="0"/>
              <a:t>25%</a:t>
            </a:r>
            <a:r>
              <a:rPr lang="zh-CN" altLang="zh-CN" sz="2000" dirty="0"/>
              <a:t>。请建立综合资本资金成本计算模型，并计算本公司的综合资金成本。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618361" y="535275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（综合资金成本）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78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424936" cy="583264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四、边际资本</a:t>
            </a:r>
            <a:r>
              <a:rPr lang="zh-CN" altLang="zh-CN" dirty="0" smtClean="0"/>
              <a:t>成本</a:t>
            </a:r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zh-CN" altLang="zh-CN" sz="2000" dirty="0"/>
              <a:t>确定不同追加筹资总额范围关键是确定筹资突破点，筹资突破点计算公式为：</a:t>
            </a:r>
          </a:p>
          <a:p>
            <a:pPr marL="0" indent="0">
              <a:buNone/>
            </a:pPr>
            <a:r>
              <a:rPr lang="zh-CN" altLang="zh-CN" sz="2000" dirty="0"/>
              <a:t>筹资突破点</a:t>
            </a:r>
            <a:r>
              <a:rPr lang="en-US" altLang="zh-CN" sz="2000" dirty="0"/>
              <a:t>=</a:t>
            </a:r>
            <a:r>
              <a:rPr lang="zh-CN" altLang="zh-CN" sz="2000" dirty="0"/>
              <a:t>某种筹资方式的筹资限额</a:t>
            </a:r>
            <a:r>
              <a:rPr lang="en-US" altLang="zh-CN" sz="2000" dirty="0"/>
              <a:t>/</a:t>
            </a:r>
            <a:r>
              <a:rPr lang="zh-CN" altLang="zh-CN" sz="2000" dirty="0"/>
              <a:t>目标资金结构该种筹资方式所占比重 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【任务</a:t>
            </a:r>
            <a:r>
              <a:rPr lang="en-US" altLang="zh-CN" sz="2000" dirty="0"/>
              <a:t>3-5</a:t>
            </a:r>
            <a:r>
              <a:rPr lang="zh-CN" altLang="zh-CN" sz="2000" dirty="0"/>
              <a:t>】淮皖现代装备制造股份有限公司</a:t>
            </a:r>
            <a:r>
              <a:rPr lang="en-US" altLang="zh-CN" sz="2000" dirty="0"/>
              <a:t>2017</a:t>
            </a:r>
            <a:r>
              <a:rPr lang="zh-CN" altLang="zh-CN" sz="2000" dirty="0"/>
              <a:t>年资金结构为长期债务资金（借款与债券）为</a:t>
            </a:r>
            <a:r>
              <a:rPr lang="en-US" altLang="zh-CN" sz="2000" dirty="0"/>
              <a:t>55610</a:t>
            </a:r>
            <a:r>
              <a:rPr lang="zh-CN" altLang="zh-CN" sz="2000" dirty="0"/>
              <a:t>万元，普通股资金</a:t>
            </a:r>
            <a:r>
              <a:rPr lang="en-US" altLang="zh-CN" sz="2000" dirty="0"/>
              <a:t>15419</a:t>
            </a:r>
            <a:r>
              <a:rPr lang="zh-CN" altLang="zh-CN" sz="2000" dirty="0"/>
              <a:t>万元，留存收益资金</a:t>
            </a:r>
            <a:r>
              <a:rPr lang="en-US" altLang="zh-CN" sz="2000" dirty="0"/>
              <a:t>75440</a:t>
            </a:r>
            <a:r>
              <a:rPr lang="zh-CN" altLang="zh-CN" sz="2000" dirty="0"/>
              <a:t>万元，资金结构所占比重（取整）分别为</a:t>
            </a:r>
            <a:r>
              <a:rPr lang="en-US" altLang="zh-CN" sz="2000" dirty="0"/>
              <a:t>38%</a:t>
            </a:r>
            <a:r>
              <a:rPr lang="zh-CN" altLang="zh-CN" sz="2000" dirty="0"/>
              <a:t>、</a:t>
            </a:r>
            <a:r>
              <a:rPr lang="en-US" altLang="zh-CN" sz="2000" dirty="0"/>
              <a:t>10%</a:t>
            </a:r>
            <a:r>
              <a:rPr lang="zh-CN" altLang="zh-CN" sz="2000" dirty="0"/>
              <a:t>、</a:t>
            </a:r>
            <a:r>
              <a:rPr lang="en-US" altLang="zh-CN" sz="2000" dirty="0"/>
              <a:t>52%</a:t>
            </a:r>
            <a:r>
              <a:rPr lang="zh-CN" altLang="zh-CN" sz="2000" dirty="0"/>
              <a:t>，该结构目前为最优结构，现为满足公司业务发展需要，准备筹集部分资金，并测算了增加各种资本的变化。相关资料如表</a:t>
            </a:r>
            <a:r>
              <a:rPr lang="en-US" altLang="zh-CN" sz="2000" dirty="0"/>
              <a:t>3.2.6</a:t>
            </a:r>
            <a:r>
              <a:rPr lang="zh-CN" altLang="zh-CN" sz="2000" dirty="0"/>
              <a:t>所示，根据表中资料建立边际资本成本计算模型，计算本公司的边际资本成本。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915816" y="5682881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（编辑资金资本成本模型）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201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任务三 杠杆作用</a:t>
            </a:r>
            <a:r>
              <a:rPr lang="zh-CN" altLang="zh-CN" b="1" dirty="0" smtClean="0"/>
              <a:t>模型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800" dirty="0"/>
              <a:t>一、经营杠杆</a:t>
            </a:r>
          </a:p>
          <a:p>
            <a:pPr marL="0" indent="0">
              <a:buNone/>
            </a:pPr>
            <a:r>
              <a:rPr lang="zh-CN" altLang="zh-CN" sz="2800" dirty="0"/>
              <a:t>（一）经营杠杆认知</a:t>
            </a:r>
          </a:p>
          <a:p>
            <a:pPr marL="0" indent="0">
              <a:buNone/>
            </a:pPr>
            <a:r>
              <a:rPr lang="zh-CN" altLang="zh-CN" sz="2800" dirty="0"/>
              <a:t>（二）经营杠杆系数</a:t>
            </a:r>
          </a:p>
          <a:p>
            <a:pPr marL="0" indent="0">
              <a:buNone/>
            </a:pPr>
            <a:r>
              <a:rPr lang="en-US" altLang="zh-CN" sz="2000" dirty="0"/>
              <a:t>DOL=</a:t>
            </a:r>
            <a:r>
              <a:rPr lang="zh-CN" altLang="zh-CN" sz="2000" dirty="0"/>
              <a:t>息税前利润变动率</a:t>
            </a:r>
            <a:r>
              <a:rPr lang="en-US" altLang="zh-CN" sz="2000" dirty="0"/>
              <a:t>/</a:t>
            </a:r>
            <a:r>
              <a:rPr lang="zh-CN" altLang="zh-CN" sz="2000" dirty="0"/>
              <a:t>产销量变动率</a:t>
            </a:r>
            <a:r>
              <a:rPr lang="en-US" altLang="zh-CN" sz="2000" dirty="0"/>
              <a:t>=M/(M-F)=(EBIT+F)/EBIT=1+F/EBIT 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EBIT=S-V-F= (P-V)*Q-F=M-F 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【任务</a:t>
            </a:r>
            <a:r>
              <a:rPr lang="en-US" altLang="zh-CN" sz="2000" dirty="0"/>
              <a:t>3-6</a:t>
            </a:r>
            <a:r>
              <a:rPr lang="zh-CN" altLang="zh-CN" sz="2000" dirty="0"/>
              <a:t>】某公司的产品的销售单价为</a:t>
            </a:r>
            <a:r>
              <a:rPr lang="en-US" altLang="zh-CN" sz="2000" dirty="0"/>
              <a:t>100</a:t>
            </a:r>
            <a:r>
              <a:rPr lang="zh-CN" altLang="zh-CN" sz="2000" dirty="0"/>
              <a:t>元，单位可变成本</a:t>
            </a:r>
            <a:r>
              <a:rPr lang="en-US" altLang="zh-CN" sz="2000" dirty="0"/>
              <a:t>40</a:t>
            </a:r>
            <a:r>
              <a:rPr lang="zh-CN" altLang="zh-CN" sz="2000" dirty="0"/>
              <a:t>，固定成本</a:t>
            </a:r>
            <a:r>
              <a:rPr lang="en-US" altLang="zh-CN" sz="2000" dirty="0"/>
              <a:t>28000</a:t>
            </a:r>
            <a:r>
              <a:rPr lang="zh-CN" altLang="zh-CN" sz="2000" dirty="0"/>
              <a:t>，公司产品销量一般情况下不超过</a:t>
            </a:r>
            <a:r>
              <a:rPr lang="en-US" altLang="zh-CN" sz="2000" dirty="0"/>
              <a:t>5000</a:t>
            </a:r>
            <a:r>
              <a:rPr lang="zh-CN" altLang="zh-CN" sz="2000" dirty="0"/>
              <a:t>件。请建立模型用以计算和反映盈亏平衡销量、安全边际率以及当销量变动时候经营杠杆与安全边际率的变动情况。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915816" y="5682881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（经营杠杆）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535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908720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zh-CN" altLang="zh-CN" sz="2800" dirty="0"/>
                  <a:t>二、财务杠杆</a:t>
                </a:r>
              </a:p>
              <a:p>
                <a:pPr marL="0" indent="0">
                  <a:buNone/>
                </a:pPr>
                <a:r>
                  <a:rPr lang="zh-CN" altLang="zh-CN" sz="2800" dirty="0"/>
                  <a:t>（一）财务杠杆</a:t>
                </a:r>
                <a:r>
                  <a:rPr lang="zh-CN" altLang="zh-CN" sz="2800" dirty="0" smtClean="0"/>
                  <a:t>认知</a:t>
                </a:r>
                <a:endParaRPr lang="en-US" altLang="zh-CN" sz="2800" dirty="0" smtClean="0"/>
              </a:p>
              <a:p>
                <a:pPr marL="0" indent="0">
                  <a:buNone/>
                </a:pPr>
                <a:r>
                  <a:rPr lang="zh-CN" altLang="zh-CN" sz="2800" dirty="0"/>
                  <a:t>（二）财务杠杆系数</a:t>
                </a:r>
              </a:p>
              <a:p>
                <a:pPr marL="0" indent="0">
                  <a:buNone/>
                </a:pPr>
                <a:r>
                  <a:rPr lang="en-US" altLang="zh-CN" sz="2000" dirty="0"/>
                  <a:t>DEL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每股收益变动率</m:t>
                        </m:r>
                      </m:num>
                      <m:den>
                        <m:r>
                          <a:rPr lang="zh-CN" altLang="zh-CN" sz="2000"/>
                          <m:t>息税前利润变动率</m:t>
                        </m:r>
                      </m:den>
                    </m:f>
                  </m:oMath>
                </a14:m>
                <a:r>
                  <a:rPr lang="en-US" altLang="zh-CN" sz="20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000"/>
                          <m:t>ΔEPS</m:t>
                        </m:r>
                        <m:r>
                          <a:rPr lang="en-US" altLang="zh-CN" sz="2000"/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EPS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000"/>
                          <m:t>ΔEBIT</m:t>
                        </m:r>
                        <m:r>
                          <a:rPr lang="en-US" altLang="zh-CN" sz="2000"/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EBIT</m:t>
                        </m:r>
                      </m:den>
                    </m:f>
                  </m:oMath>
                </a14:m>
                <a:r>
                  <a:rPr lang="en-US" altLang="zh-CN" sz="2000" dirty="0" smtClean="0"/>
                  <a:t>     </a:t>
                </a:r>
              </a:p>
              <a:p>
                <a:pPr marL="0" indent="0">
                  <a:buNone/>
                </a:pPr>
                <a:r>
                  <a:rPr lang="zh-CN" altLang="en-US" sz="2000" dirty="0" smtClean="0"/>
                  <a:t>如果公司不发行优先股，则：</a:t>
                </a:r>
                <a:r>
                  <a:rPr lang="en-US" altLang="zh-CN" sz="2000" dirty="0" smtClean="0"/>
                  <a:t>  </a:t>
                </a:r>
                <a:r>
                  <a:rPr lang="en-US" altLang="zh-CN" sz="2000" dirty="0"/>
                  <a:t>DEL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000"/>
                          <m:t>EBIT</m:t>
                        </m:r>
                      </m:num>
                      <m:den>
                        <m:r>
                          <a:rPr lang="en-US" altLang="zh-CN" sz="2000"/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EBIT</m:t>
                        </m:r>
                        <m:r>
                          <a:rPr lang="en-US" altLang="zh-CN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I</m:t>
                        </m:r>
                      </m:den>
                    </m:f>
                  </m:oMath>
                </a14:m>
                <a:r>
                  <a:rPr lang="en-US" altLang="zh-CN" sz="2000" dirty="0"/>
                  <a:t> 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其中：</a:t>
                </a:r>
                <a:r>
                  <a:rPr lang="en-US" altLang="zh-CN" sz="2000" dirty="0" smtClean="0"/>
                  <a:t>EPS</a:t>
                </a:r>
                <a:r>
                  <a:rPr lang="en-US" altLang="zh-CN" sz="2000" dirty="0"/>
                  <a:t>= (EBIT-I) (1-T)/N </a:t>
                </a:r>
                <a:endParaRPr lang="zh-CN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例题：要求建立财务杠杆分析模型</a:t>
                </a:r>
                <a:endParaRPr lang="zh-CN" altLang="en-US" sz="2000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908720"/>
                <a:ext cx="8229600" cy="4525963"/>
              </a:xfrm>
              <a:blipFill rotWithShape="1">
                <a:blip r:embed="rId2"/>
                <a:stretch>
                  <a:fillRect l="-1556" t="-1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 3">
            <a:hlinkClick r:id="rId3" action="ppaction://hlinkfile"/>
          </p:cNvPr>
          <p:cNvSpPr/>
          <p:nvPr/>
        </p:nvSpPr>
        <p:spPr>
          <a:xfrm>
            <a:off x="2843808" y="515719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（财务杠杆）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7478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764704"/>
                <a:ext cx="8229600" cy="4525963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zh-CN" altLang="zh-CN" dirty="0"/>
                  <a:t>三、复合杠杆</a:t>
                </a:r>
              </a:p>
              <a:p>
                <a:pPr marL="0" indent="0">
                  <a:buNone/>
                </a:pPr>
                <a:r>
                  <a:rPr lang="zh-CN" altLang="zh-CN" dirty="0"/>
                  <a:t>（一）复合杠杆</a:t>
                </a:r>
                <a:r>
                  <a:rPr lang="zh-CN" altLang="zh-CN" dirty="0" smtClean="0"/>
                  <a:t>认知</a:t>
                </a: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zh-CN" altLang="zh-CN" dirty="0"/>
                  <a:t>（二）复合杠杆系数</a:t>
                </a:r>
              </a:p>
              <a:p>
                <a:pPr marL="0" indent="0">
                  <a:buNone/>
                </a:pPr>
                <a:r>
                  <a:rPr lang="zh-CN" altLang="zh-CN" sz="2000" dirty="0"/>
                  <a:t>复合杠杆系数</a:t>
                </a:r>
                <a:r>
                  <a:rPr lang="en-US" altLang="zh-CN" sz="2000" dirty="0"/>
                  <a:t>DTL=DOL*DFL=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基期边际贡献</m:t>
                        </m:r>
                      </m:num>
                      <m:den>
                        <m:r>
                          <a:rPr lang="zh-CN" altLang="zh-CN" sz="2000"/>
                          <m:t>基期利润总额</m:t>
                        </m:r>
                      </m:den>
                    </m:f>
                  </m:oMath>
                </a14:m>
                <a:r>
                  <a:rPr lang="en-US" altLang="zh-CN" sz="20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普通股每股收益变动</m:t>
                        </m:r>
                      </m:num>
                      <m:den>
                        <m:r>
                          <a:rPr lang="zh-CN" altLang="zh-CN" sz="2000"/>
                          <m:t>产销量变动</m:t>
                        </m:r>
                      </m:den>
                    </m:f>
                  </m:oMath>
                </a14:m>
                <a:r>
                  <a:rPr lang="en-US" altLang="zh-CN" sz="2000" dirty="0"/>
                  <a:t> 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000"/>
                          <m:t>M</m:t>
                        </m:r>
                      </m:num>
                      <m:den>
                        <m:r>
                          <a:rPr lang="en-US" altLang="zh-CN" sz="2000"/>
                          <m:t>   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M</m:t>
                        </m:r>
                        <m:r>
                          <a:rPr lang="en-US" altLang="zh-CN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F</m:t>
                        </m:r>
                        <m:r>
                          <a:rPr lang="en-US" altLang="zh-CN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I</m:t>
                        </m:r>
                        <m:r>
                          <a:rPr lang="en-US" altLang="zh-CN" sz="2000"/>
                          <m:t>  </m:t>
                        </m:r>
                      </m:den>
                    </m:f>
                  </m:oMath>
                </a14:m>
                <a:endParaRPr lang="zh-CN" altLang="zh-CN" sz="2000" dirty="0"/>
              </a:p>
              <a:p>
                <a:pPr marL="0" indent="0">
                  <a:buNone/>
                </a:pPr>
                <a:endParaRPr lang="en-US" altLang="zh-CN" sz="2200" dirty="0" smtClean="0"/>
              </a:p>
              <a:p>
                <a:pPr marL="0" indent="0">
                  <a:buNone/>
                </a:pPr>
                <a:r>
                  <a:rPr lang="zh-CN" altLang="zh-CN" sz="2200" dirty="0" smtClean="0"/>
                  <a:t>【</a:t>
                </a:r>
                <a:r>
                  <a:rPr lang="zh-CN" altLang="zh-CN" sz="2200" dirty="0"/>
                  <a:t>任务</a:t>
                </a:r>
                <a:r>
                  <a:rPr lang="en-US" altLang="zh-CN" sz="2200" dirty="0"/>
                  <a:t>3-7</a:t>
                </a:r>
                <a:r>
                  <a:rPr lang="zh-CN" altLang="zh-CN" sz="2200" dirty="0"/>
                  <a:t>】某公司</a:t>
                </a:r>
                <a:r>
                  <a:rPr lang="en-US" altLang="zh-CN" sz="2200" dirty="0"/>
                  <a:t>2017</a:t>
                </a:r>
                <a:r>
                  <a:rPr lang="zh-CN" altLang="zh-CN" sz="2200" dirty="0"/>
                  <a:t>年的相关经营数据如表</a:t>
                </a:r>
                <a:r>
                  <a:rPr lang="en-US" altLang="zh-CN" sz="2200" dirty="0"/>
                  <a:t>3.3.3</a:t>
                </a:r>
                <a:r>
                  <a:rPr lang="zh-CN" altLang="zh-CN" sz="2200" dirty="0"/>
                  <a:t>上半部分所示，要求建立一个模型，可以计算该公司的经营杠杆系数、财务杠杆系数以及复合杠杆系数，并且可以根据给出的数据对复合杠杆系数进行模拟运算。</a:t>
                </a:r>
              </a:p>
              <a:p>
                <a:pPr marL="0" indent="0">
                  <a:buNone/>
                </a:pP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764704"/>
                <a:ext cx="8229600" cy="4525963"/>
              </a:xfrm>
              <a:blipFill rotWithShape="1">
                <a:blip r:embed="rId2"/>
                <a:stretch>
                  <a:fillRect l="-1926" t="-3499" r="-2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 3">
            <a:hlinkClick r:id="rId3" action="ppaction://hlinkfile"/>
          </p:cNvPr>
          <p:cNvSpPr/>
          <p:nvPr/>
        </p:nvSpPr>
        <p:spPr>
          <a:xfrm>
            <a:off x="2843808" y="515719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（复合杠杆）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906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任务四 筹资决策</a:t>
            </a:r>
            <a:r>
              <a:rPr lang="zh-CN" altLang="zh-CN" b="1" dirty="0" smtClean="0"/>
              <a:t>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一、比较资本成本法</a:t>
            </a:r>
            <a:r>
              <a:rPr lang="zh-CN" altLang="zh-CN" dirty="0" smtClean="0"/>
              <a:t>认知</a:t>
            </a:r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zh-CN" altLang="en-US" dirty="0" smtClean="0"/>
              <a:t>二、例题：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/>
              <a:t>【任务</a:t>
            </a:r>
            <a:r>
              <a:rPr lang="en-US" altLang="zh-CN" sz="2000" dirty="0"/>
              <a:t>3-8</a:t>
            </a:r>
            <a:r>
              <a:rPr lang="zh-CN" altLang="zh-CN" sz="2000" dirty="0"/>
              <a:t>】相关资料见【任务</a:t>
            </a:r>
            <a:r>
              <a:rPr lang="en-US" altLang="zh-CN" sz="2000" dirty="0"/>
              <a:t>3-4</a:t>
            </a:r>
            <a:r>
              <a:rPr lang="zh-CN" altLang="zh-CN" sz="2000" dirty="0"/>
              <a:t>】，目前，淮皖公司经过讨论，准备在现有的资金规模下，改变资金比重的组合方案，要求建立一个模型，可以在不同资金结构组合下，通过计算综合成本来选中最优的方案。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843808" y="515719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（比较资本成本）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077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764704"/>
                <a:ext cx="8229600" cy="568863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zh-CN" altLang="zh-CN" dirty="0"/>
                  <a:t>二、每股收益平衡点法</a:t>
                </a:r>
              </a:p>
              <a:p>
                <a:pPr marL="0" indent="0">
                  <a:buNone/>
                </a:pPr>
                <a:r>
                  <a:rPr lang="zh-CN" altLang="zh-CN" sz="2000" dirty="0"/>
                  <a:t>每股利润无差别点的计算公式为：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EBIT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I</m:t>
                        </m:r>
                        <m:r>
                          <a:rPr lang="en-US" altLang="zh-CN" sz="2000"/>
                          <m:t>1</m:t>
                        </m:r>
                        <m:r>
                          <a:rPr lang="zh-CN" altLang="zh-CN" sz="2000"/>
                          <m:t>）（</m:t>
                        </m:r>
                        <m:r>
                          <a:rPr lang="en-US" altLang="zh-CN" sz="2000"/>
                          <m:t>1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T</m:t>
                        </m:r>
                        <m:r>
                          <a:rPr lang="zh-CN" altLang="zh-CN" sz="2000"/>
                          <m:t>）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D</m:t>
                        </m:r>
                        <m:r>
                          <a:rPr lang="en-US" altLang="zh-CN" sz="2000"/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000"/>
                          <m:t>N</m:t>
                        </m:r>
                        <m:r>
                          <a:rPr lang="en-US" altLang="zh-CN" sz="2000"/>
                          <m:t>1</m:t>
                        </m:r>
                      </m:den>
                    </m:f>
                  </m:oMath>
                </a14:m>
                <a:r>
                  <a:rPr lang="en-US" altLang="zh-CN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/>
                        </m:ctrlPr>
                      </m:fPr>
                      <m:num>
                        <m:r>
                          <a:rPr lang="zh-CN" altLang="zh-CN" sz="2000"/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EBIT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I</m:t>
                        </m:r>
                        <m:r>
                          <a:rPr lang="en-US" altLang="zh-CN" sz="2000"/>
                          <m:t>2</m:t>
                        </m:r>
                        <m:r>
                          <a:rPr lang="zh-CN" altLang="zh-CN" sz="2000"/>
                          <m:t>）（</m:t>
                        </m:r>
                        <m:r>
                          <a:rPr lang="en-US" altLang="zh-CN" sz="2000"/>
                          <m:t>1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T</m:t>
                        </m:r>
                        <m:r>
                          <a:rPr lang="zh-CN" altLang="zh-CN" sz="2000"/>
                          <m:t>）</m:t>
                        </m:r>
                        <m:r>
                          <a:rPr lang="zh-CN" altLang="en-US" sz="20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000"/>
                          <m:t>D</m:t>
                        </m:r>
                        <m:r>
                          <a:rPr lang="en-US" altLang="zh-CN" sz="2000"/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000"/>
                          <m:t>N</m:t>
                        </m:r>
                        <m:r>
                          <a:rPr lang="en-US" altLang="zh-CN" sz="2000"/>
                          <m:t>2</m:t>
                        </m:r>
                      </m:den>
                    </m:f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zh-CN" sz="2000" dirty="0"/>
                  <a:t>公式中：</a:t>
                </a:r>
                <a:r>
                  <a:rPr lang="en-US" altLang="zh-CN" sz="2000" dirty="0"/>
                  <a:t>EBIT</a:t>
                </a:r>
                <a:r>
                  <a:rPr lang="zh-CN" altLang="zh-CN" sz="2000" dirty="0"/>
                  <a:t>为每股利润无差别点处的息税前利润</a:t>
                </a:r>
                <a:r>
                  <a:rPr lang="zh-CN" altLang="zh-CN" sz="2000" dirty="0" smtClean="0"/>
                  <a:t>；</a:t>
                </a:r>
                <a:r>
                  <a:rPr lang="en-US" altLang="zh-CN" sz="2000" dirty="0" smtClean="0"/>
                  <a:t> </a:t>
                </a:r>
                <a:r>
                  <a:rPr lang="en-US" altLang="zh-CN" sz="2000" dirty="0"/>
                  <a:t>I1</a:t>
                </a:r>
                <a:r>
                  <a:rPr lang="zh-CN" altLang="zh-CN" sz="2000" dirty="0"/>
                  <a:t>、</a:t>
                </a:r>
                <a:r>
                  <a:rPr lang="en-US" altLang="zh-CN" sz="2000" dirty="0"/>
                  <a:t>I2</a:t>
                </a:r>
                <a:r>
                  <a:rPr lang="zh-CN" altLang="zh-CN" sz="2000" dirty="0"/>
                  <a:t>为两种筹资方式下的年利息</a:t>
                </a:r>
                <a:r>
                  <a:rPr lang="zh-CN" altLang="zh-CN" sz="2000" dirty="0" smtClean="0"/>
                  <a:t>；</a:t>
                </a:r>
                <a:r>
                  <a:rPr lang="en-US" altLang="zh-CN" sz="2000" dirty="0" smtClean="0"/>
                  <a:t> </a:t>
                </a:r>
                <a:r>
                  <a:rPr lang="en-US" altLang="zh-CN" sz="2000" dirty="0"/>
                  <a:t>D1</a:t>
                </a:r>
                <a:r>
                  <a:rPr lang="zh-CN" altLang="zh-CN" sz="2000" dirty="0"/>
                  <a:t>、</a:t>
                </a:r>
                <a:r>
                  <a:rPr lang="en-US" altLang="zh-CN" sz="2000" dirty="0"/>
                  <a:t>D2</a:t>
                </a:r>
                <a:r>
                  <a:rPr lang="zh-CN" altLang="zh-CN" sz="2000" dirty="0"/>
                  <a:t>为两种筹资方式下的优先股股利</a:t>
                </a:r>
                <a:r>
                  <a:rPr lang="zh-CN" altLang="zh-CN" sz="2000" dirty="0" smtClean="0"/>
                  <a:t>；</a:t>
                </a:r>
                <a:r>
                  <a:rPr lang="en-US" altLang="zh-CN" sz="2000" dirty="0" smtClean="0"/>
                  <a:t> </a:t>
                </a:r>
                <a:r>
                  <a:rPr lang="en-US" altLang="zh-CN" sz="2000" dirty="0"/>
                  <a:t>N1</a:t>
                </a:r>
                <a:r>
                  <a:rPr lang="zh-CN" altLang="zh-CN" sz="2000" dirty="0"/>
                  <a:t>、</a:t>
                </a:r>
                <a:r>
                  <a:rPr lang="en-US" altLang="zh-CN" sz="2000" dirty="0"/>
                  <a:t>N2</a:t>
                </a:r>
                <a:r>
                  <a:rPr lang="zh-CN" altLang="zh-CN" sz="2000" dirty="0"/>
                  <a:t>为两种筹资方式下的流通在外的普通股股数； </a:t>
                </a:r>
                <a:r>
                  <a:rPr lang="en-US" altLang="zh-CN" sz="2000" dirty="0" smtClean="0"/>
                  <a:t> </a:t>
                </a:r>
                <a:r>
                  <a:rPr lang="en-US" altLang="zh-CN" sz="2000" dirty="0"/>
                  <a:t>T</a:t>
                </a:r>
                <a:r>
                  <a:rPr lang="zh-CN" altLang="zh-CN" sz="2000" dirty="0"/>
                  <a:t>为所得税税率</a:t>
                </a:r>
                <a:r>
                  <a:rPr lang="zh-CN" altLang="zh-CN" sz="2000" dirty="0" smtClean="0"/>
                  <a:t>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zh-CN" sz="2000" dirty="0"/>
                  <a:t>【任务</a:t>
                </a:r>
                <a:r>
                  <a:rPr lang="en-US" altLang="zh-CN" sz="2000" dirty="0"/>
                  <a:t>3-9</a:t>
                </a:r>
                <a:r>
                  <a:rPr lang="zh-CN" altLang="zh-CN" sz="2000" dirty="0"/>
                  <a:t>】淮皖公司本年度欲筹集新的资金，筹资额为</a:t>
                </a:r>
                <a:r>
                  <a:rPr lang="en-US" altLang="zh-CN" sz="2000" dirty="0"/>
                  <a:t>1000</a:t>
                </a:r>
                <a:r>
                  <a:rPr lang="zh-CN" altLang="zh-CN" sz="2000" dirty="0"/>
                  <a:t>万元，采用股票筹资或者债务筹资，目前预计息税前利润为</a:t>
                </a:r>
                <a:r>
                  <a:rPr lang="en-US" altLang="zh-CN" sz="2000" dirty="0"/>
                  <a:t>200</a:t>
                </a:r>
                <a:r>
                  <a:rPr lang="zh-CN" altLang="zh-CN" sz="2000" dirty="0"/>
                  <a:t>万元，所得税税率为</a:t>
                </a:r>
                <a:r>
                  <a:rPr lang="en-US" altLang="zh-CN" sz="2000" dirty="0"/>
                  <a:t>25%</a:t>
                </a:r>
                <a:r>
                  <a:rPr lang="zh-CN" altLang="zh-CN" sz="2000" dirty="0"/>
                  <a:t>，其他资料见表格，要求建立模型，通过每股收益平衡点法可以自动筛选出最优方案，同时反映无差异点的息税前利润。</a:t>
                </a:r>
              </a:p>
              <a:p>
                <a:pPr marL="0" indent="0">
                  <a:buNone/>
                </a:pPr>
                <a:endParaRPr lang="zh-CN" altLang="zh-CN" sz="2000" dirty="0"/>
              </a:p>
              <a:p>
                <a:pPr marL="0" indent="0">
                  <a:buNone/>
                </a:pPr>
                <a:endParaRPr lang="zh-CN" altLang="en-US" sz="2000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764704"/>
                <a:ext cx="8229600" cy="5688632"/>
              </a:xfrm>
              <a:blipFill rotWithShape="1">
                <a:blip r:embed="rId2"/>
                <a:stretch>
                  <a:fillRect l="-1926" t="-1927" r="-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 3">
            <a:hlinkClick r:id="rId3" action="ppaction://hlinkfile"/>
          </p:cNvPr>
          <p:cNvSpPr/>
          <p:nvPr/>
        </p:nvSpPr>
        <p:spPr>
          <a:xfrm>
            <a:off x="2843808" y="5521814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</a:t>
            </a:r>
            <a:r>
              <a:rPr lang="zh-CN" altLang="en-US" dirty="0" smtClean="0"/>
              <a:t>（每股收益平衡点分析）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553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资金</a:t>
            </a:r>
            <a:r>
              <a:rPr lang="zh-CN" altLang="zh-CN" dirty="0"/>
              <a:t>筹集是企业一项非常重要的活动，它关系到企业资金的来源，影响到企业的正常生产经营活动，采用</a:t>
            </a:r>
            <a:r>
              <a:rPr lang="en-US" altLang="zh-CN" dirty="0"/>
              <a:t>Excel</a:t>
            </a:r>
            <a:r>
              <a:rPr lang="zh-CN" altLang="zh-CN" dirty="0"/>
              <a:t>功能建立模型能够方便快捷地计算出企业需要的资金量。</a:t>
            </a:r>
          </a:p>
          <a:p>
            <a:r>
              <a:rPr lang="zh-CN" altLang="zh-CN" dirty="0"/>
              <a:t>企业筹资资金，可以采用不同的组合方式，总体来说可以从权益和债务资金的来源，每种来源渠道的资金成本都不一样，直接影响企业用资成本，进而影响企业的收益。</a:t>
            </a:r>
            <a:r>
              <a:rPr lang="en-US" altLang="zh-CN" dirty="0"/>
              <a:t>Excel</a:t>
            </a:r>
            <a:r>
              <a:rPr lang="zh-CN" altLang="zh-CN" dirty="0"/>
              <a:t>模型中的资金成本分析方式能够解决单个、组合的资金成本，从而提供信息，为企业进行最优化的选择奠定了基础，这些决策在本章中都详细进行了分析，并且利用</a:t>
            </a:r>
            <a:r>
              <a:rPr lang="en-US" altLang="zh-CN" dirty="0"/>
              <a:t>Excel</a:t>
            </a:r>
            <a:r>
              <a:rPr lang="zh-CN" altLang="zh-CN" dirty="0"/>
              <a:t>建立了快捷方便的模型。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570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/>
              <a:t>任务一资金需求量</a:t>
            </a:r>
            <a:r>
              <a:rPr lang="zh-CN" altLang="zh-CN" sz="3600" b="1" dirty="0" smtClean="0"/>
              <a:t>预测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一、销售百分比法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（一）认知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1</a:t>
            </a:r>
            <a:r>
              <a:rPr lang="zh-CN" altLang="en-US" dirty="0" smtClean="0"/>
              <a:t>、定义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、假设前提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1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例题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400" dirty="0"/>
              <a:t>【任务</a:t>
            </a:r>
            <a:r>
              <a:rPr lang="en-US" altLang="zh-CN" sz="2400" dirty="0"/>
              <a:t>3-1</a:t>
            </a:r>
            <a:r>
              <a:rPr lang="zh-CN" altLang="zh-CN" sz="2400" dirty="0"/>
              <a:t>】根据淮皖现代装备制造股份有限公司</a:t>
            </a:r>
            <a:r>
              <a:rPr lang="en-US" altLang="zh-CN" sz="2400" dirty="0"/>
              <a:t>2016</a:t>
            </a:r>
            <a:r>
              <a:rPr lang="zh-CN" altLang="zh-CN" sz="2400" dirty="0"/>
              <a:t>年报表相关数据，预测公司</a:t>
            </a:r>
            <a:r>
              <a:rPr lang="en-US" altLang="zh-CN" sz="2400" dirty="0"/>
              <a:t>2017</a:t>
            </a:r>
            <a:r>
              <a:rPr lang="zh-CN" altLang="zh-CN" sz="2400" dirty="0"/>
              <a:t>年需要从外部筹集资金的数量。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圆角矩形 1">
            <a:hlinkClick r:id="rId2" action="ppaction://hlinkfile"/>
          </p:cNvPr>
          <p:cNvSpPr/>
          <p:nvPr/>
        </p:nvSpPr>
        <p:spPr>
          <a:xfrm>
            <a:off x="2771800" y="515719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版设置思路（销售百分比法）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846" y="2204864"/>
            <a:ext cx="6264275" cy="26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24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二、线性回归法：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sz="2800" dirty="0" smtClean="0"/>
              <a:t>（一）认知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（二）建立模型</a:t>
            </a:r>
            <a:endParaRPr lang="en-US" altLang="zh-CN" sz="2800" dirty="0" smtClean="0"/>
          </a:p>
          <a:p>
            <a:pPr marL="0" indent="0" algn="ctr">
              <a:buNone/>
            </a:pPr>
            <a:r>
              <a:rPr lang="en-US" altLang="zh-CN" dirty="0" smtClean="0"/>
              <a:t>y=</a:t>
            </a:r>
            <a:r>
              <a:rPr lang="en-US" altLang="zh-CN" dirty="0" err="1" smtClean="0"/>
              <a:t>a+bx</a:t>
            </a:r>
            <a:endParaRPr lang="en-US" altLang="zh-CN" dirty="0" smtClean="0"/>
          </a:p>
          <a:p>
            <a:pPr marL="0" indent="0" algn="ctr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583" y="3803647"/>
            <a:ext cx="1584176" cy="72008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22947"/>
            <a:ext cx="1800200" cy="70884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92377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9580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例题：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800" dirty="0"/>
              <a:t>【任务</a:t>
            </a:r>
            <a:r>
              <a:rPr lang="en-US" altLang="zh-CN" sz="2800" dirty="0"/>
              <a:t>3-2</a:t>
            </a:r>
            <a:r>
              <a:rPr lang="zh-CN" altLang="zh-CN" sz="2800" dirty="0"/>
              <a:t>】淮皖现代装备制造股份有限公司</a:t>
            </a:r>
            <a:r>
              <a:rPr lang="en-US" altLang="zh-CN" sz="2800" dirty="0"/>
              <a:t>2015</a:t>
            </a:r>
            <a:r>
              <a:rPr lang="zh-CN" altLang="zh-CN" sz="2800" dirty="0"/>
              <a:t>年到</a:t>
            </a:r>
            <a:r>
              <a:rPr lang="en-US" altLang="zh-CN" sz="2800" dirty="0"/>
              <a:t>2017</a:t>
            </a:r>
            <a:r>
              <a:rPr lang="zh-CN" altLang="zh-CN" sz="2800" dirty="0"/>
              <a:t>年相关历史数据如下表，根据表中数据利用</a:t>
            </a:r>
            <a:r>
              <a:rPr lang="en-US" altLang="zh-CN" sz="2800" dirty="0"/>
              <a:t>EXCEL</a:t>
            </a:r>
            <a:r>
              <a:rPr lang="zh-CN" altLang="zh-CN" sz="2800" dirty="0"/>
              <a:t>分析工具库计算</a:t>
            </a:r>
            <a:r>
              <a:rPr lang="en-US" altLang="zh-CN" sz="2800" dirty="0"/>
              <a:t>2018</a:t>
            </a:r>
            <a:r>
              <a:rPr lang="zh-CN" altLang="zh-CN" sz="2800" dirty="0"/>
              <a:t>年资金的需求量。假设</a:t>
            </a:r>
            <a:r>
              <a:rPr lang="en-US" altLang="zh-CN" sz="2800" dirty="0"/>
              <a:t>2018</a:t>
            </a:r>
            <a:r>
              <a:rPr lang="zh-CN" altLang="zh-CN" sz="2800" dirty="0"/>
              <a:t>年的业务量是</a:t>
            </a:r>
            <a:r>
              <a:rPr lang="en-US" altLang="zh-CN" sz="2800" dirty="0"/>
              <a:t>232150</a:t>
            </a:r>
            <a:r>
              <a:rPr lang="zh-CN" altLang="zh-CN" sz="2800" dirty="0"/>
              <a:t>万件。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7067" y="3429000"/>
            <a:ext cx="684076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>
            <a:hlinkClick r:id="rId3" action="ppaction://hlinkfile"/>
          </p:cNvPr>
          <p:cNvSpPr/>
          <p:nvPr/>
        </p:nvSpPr>
        <p:spPr>
          <a:xfrm>
            <a:off x="2871263" y="551723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版设置思路（线性回归法）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0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三、高低点法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（一）高低点法的认知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（二）建立模型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y=</a:t>
            </a:r>
            <a:r>
              <a:rPr lang="en-US" altLang="zh-CN" dirty="0" err="1" smtClean="0"/>
              <a:t>a+bx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92621"/>
            <a:ext cx="201622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96010"/>
            <a:ext cx="2387263" cy="61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21088"/>
            <a:ext cx="158417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6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例题：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sz="2400" dirty="0"/>
              <a:t>【任务</a:t>
            </a:r>
            <a:r>
              <a:rPr lang="en-US" altLang="zh-CN" sz="2400" dirty="0"/>
              <a:t>3-3</a:t>
            </a:r>
            <a:r>
              <a:rPr lang="zh-CN" altLang="zh-CN" sz="2400" dirty="0"/>
              <a:t>】请参考【任务</a:t>
            </a:r>
            <a:r>
              <a:rPr lang="en-US" altLang="zh-CN" sz="2400" dirty="0"/>
              <a:t>3-2</a:t>
            </a:r>
            <a:r>
              <a:rPr lang="zh-CN" altLang="zh-CN" sz="2400" dirty="0"/>
              <a:t>】的相关历史资料，利用高低点法建立目标年度（</a:t>
            </a:r>
            <a:r>
              <a:rPr lang="en-US" altLang="zh-CN" sz="2400" dirty="0"/>
              <a:t>2018</a:t>
            </a:r>
            <a:r>
              <a:rPr lang="zh-CN" altLang="zh-CN" sz="2400" dirty="0"/>
              <a:t>年）资金需求预测模型。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0026" y="2780928"/>
            <a:ext cx="642000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>
            <a:hlinkClick r:id="rId3" action="ppaction://hlinkfile"/>
          </p:cNvPr>
          <p:cNvSpPr/>
          <p:nvPr/>
        </p:nvSpPr>
        <p:spPr>
          <a:xfrm>
            <a:off x="2871263" y="5517232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版设置思路（高低点法）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55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任务二筹资方式比较模型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一、资金成本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二、个别资金成本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（一）借款资金成本模型建立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 smtClean="0"/>
              <a:t>银行</a:t>
            </a:r>
            <a:r>
              <a:rPr lang="zh-CN" altLang="zh-CN" sz="2400" dirty="0"/>
              <a:t>借款成本率</a:t>
            </a:r>
            <a:r>
              <a:rPr lang="en-US" altLang="zh-CN" sz="2400" dirty="0"/>
              <a:t>=</a:t>
            </a:r>
            <a:r>
              <a:rPr lang="zh-CN" altLang="zh-CN" sz="2400" dirty="0"/>
              <a:t>年利息率</a:t>
            </a:r>
            <a:r>
              <a:rPr lang="en-US" altLang="zh-CN" sz="2400" dirty="0"/>
              <a:t>*</a:t>
            </a:r>
            <a:r>
              <a:rPr lang="zh-CN" altLang="zh-CN" sz="2400" dirty="0"/>
              <a:t>（</a:t>
            </a:r>
            <a:r>
              <a:rPr lang="en-US" altLang="zh-CN" sz="2400" dirty="0"/>
              <a:t>1-</a:t>
            </a:r>
            <a:r>
              <a:rPr lang="zh-CN" altLang="zh-CN" sz="2400" dirty="0"/>
              <a:t>企业所得税税率）</a:t>
            </a:r>
            <a:r>
              <a:rPr lang="en-US" altLang="zh-CN" sz="2400" dirty="0"/>
              <a:t>/</a:t>
            </a:r>
            <a:r>
              <a:rPr lang="zh-CN" altLang="zh-CN" sz="2400" dirty="0"/>
              <a:t>（</a:t>
            </a:r>
            <a:r>
              <a:rPr lang="en-US" altLang="zh-CN" sz="2400" dirty="0"/>
              <a:t>1-</a:t>
            </a:r>
            <a:r>
              <a:rPr lang="zh-CN" altLang="zh-CN" sz="2400" dirty="0"/>
              <a:t>筹资费率）</a:t>
            </a:r>
            <a:endParaRPr lang="zh-CN" altLang="en-US" sz="2400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627784" y="4581128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版设置思路（借款成本计算模型）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580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/>
              <a:t>（二）债券成本模型建立</a:t>
            </a:r>
            <a:endParaRPr lang="en-US" altLang="zh-CN" sz="2800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pPr marL="0" indent="0">
              <a:buNone/>
            </a:pPr>
            <a:r>
              <a:rPr lang="zh-CN" altLang="zh-CN" sz="2800" dirty="0"/>
              <a:t>债券资金成本率</a:t>
            </a:r>
            <a:r>
              <a:rPr lang="en-US" altLang="zh-CN" sz="2800" dirty="0"/>
              <a:t>=</a:t>
            </a:r>
            <a:r>
              <a:rPr lang="zh-CN" altLang="zh-CN" sz="2800" dirty="0"/>
              <a:t>年利率</a:t>
            </a:r>
            <a:r>
              <a:rPr lang="en-US" altLang="zh-CN" sz="2800" dirty="0"/>
              <a:t>*</a:t>
            </a:r>
            <a:r>
              <a:rPr lang="zh-CN" altLang="zh-CN" sz="2800" dirty="0"/>
              <a:t>（</a:t>
            </a:r>
            <a:r>
              <a:rPr lang="en-US" altLang="zh-CN" sz="2800" dirty="0"/>
              <a:t>1-</a:t>
            </a:r>
            <a:r>
              <a:rPr lang="zh-CN" altLang="zh-CN" sz="2800" dirty="0"/>
              <a:t>企业所得税税率）</a:t>
            </a:r>
            <a:r>
              <a:rPr lang="en-US" altLang="zh-CN" sz="2800" dirty="0"/>
              <a:t>/</a:t>
            </a:r>
            <a:r>
              <a:rPr lang="zh-CN" altLang="zh-CN" sz="2800" dirty="0"/>
              <a:t>（</a:t>
            </a:r>
            <a:r>
              <a:rPr lang="en-US" altLang="zh-CN" sz="2800" dirty="0"/>
              <a:t>1-</a:t>
            </a:r>
            <a:r>
              <a:rPr lang="zh-CN" altLang="zh-CN" sz="2800" dirty="0"/>
              <a:t>筹资费率）</a:t>
            </a:r>
            <a:endParaRPr lang="zh-CN" altLang="en-US" sz="2800" dirty="0"/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>
          <a:xfrm>
            <a:off x="2411760" y="3861048"/>
            <a:ext cx="33123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</a:t>
            </a:r>
            <a:r>
              <a:rPr lang="zh-CN" altLang="en-US" dirty="0" smtClean="0"/>
              <a:t>版设置思路（债券资金成本分析模型）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7827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1563</Words>
  <Application>Microsoft Office PowerPoint</Application>
  <PresentationFormat>全屏显示(4:3)</PresentationFormat>
  <Paragraphs>108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项目三、筹资管理决策模型与应用</vt:lpstr>
      <vt:lpstr>任务一资金需求量预测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任务二筹资方式比较模型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任务三 杠杆作用模型</vt:lpstr>
      <vt:lpstr>PowerPoint 演示文稿</vt:lpstr>
      <vt:lpstr>PowerPoint 演示文稿</vt:lpstr>
      <vt:lpstr>任务四 筹资决策方案</vt:lpstr>
      <vt:lpstr>PowerPoint 演示文稿</vt:lpstr>
      <vt:lpstr>项目小结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22</cp:revision>
  <dcterms:created xsi:type="dcterms:W3CDTF">2018-03-22T01:53:40Z</dcterms:created>
  <dcterms:modified xsi:type="dcterms:W3CDTF">2018-03-22T10:35:31Z</dcterms:modified>
</cp:coreProperties>
</file>