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slides/slide50.xml" ContentType="application/vnd.openxmlformats-officedocument.presentationml.slide+xml"/>
  <Override PartName="/ppt/tags/tag38.xml" ContentType="application/vnd.openxmlformats-officedocument.presentationml.tags+xml"/>
  <Override PartName="/ppt/notesSlides/notesSlide16.xml" ContentType="application/vnd.openxmlformats-officedocument.presentationml.notesSlide+xml"/>
  <Override PartName="/ppt/tags/tag85.xml" ContentType="application/vnd.openxmlformats-officedocument.presentationml.tags+xml"/>
  <Override PartName="/ppt/notesSlides/notesSlide63.xml" ContentType="application/vnd.openxmlformats-officedocument.presentationml.notesSlide+xml"/>
  <Override PartName="/ppt/tags/tag241.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notesSlides/notesSlide41.xml" ContentType="application/vnd.openxmlformats-officedocument.presentationml.notesSlide+xml"/>
  <Override PartName="/ppt/tags/tag178.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279.xml" ContentType="application/vnd.openxmlformats-officedocument.presentationml.tags+xml"/>
  <Override PartName="/ppt/slides/slide88.xml" ContentType="application/vnd.openxmlformats-officedocument.presentationml.slide+xml"/>
  <Override PartName="/ppt/tags/tag134.xml" ContentType="application/vnd.openxmlformats-officedocument.presentationml.tags+xml"/>
  <Override PartName="/ppt/tags/tag181.xml" ContentType="application/vnd.openxmlformats-officedocument.presentationml.tags+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notesSlides/notesSlide79.xml" ContentType="application/vnd.openxmlformats-officedocument.presentationml.notesSlide+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notesSlides/notesSlide57.xml" ContentType="application/vnd.openxmlformats-officedocument.presentationml.notesSlide+xml"/>
  <Override PartName="/ppt/slides/slide44.xml" ContentType="application/vnd.openxmlformats-officedocument.presentationml.slide+xml"/>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notesSlides/notesSlide35.xml" ContentType="application/vnd.openxmlformats-officedocument.presentationml.notesSlide+xml"/>
  <Override PartName="/ppt/tags/tag213.xml" ContentType="application/vnd.openxmlformats-officedocument.presentationml.tags+xml"/>
  <Override PartName="/ppt/tags/tag260.xml" ContentType="application/vnd.openxmlformats-officedocument.presentationml.tags+xml"/>
  <Override PartName="/ppt/notesSlides/notesSlide82.xml" ContentType="application/vnd.openxmlformats-officedocument.presentationml.notesSlide+xml"/>
  <Override PartName="/ppt/tags/tag35.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197.xml" ContentType="application/vnd.openxmlformats-officedocument.presentationml.tags+xml"/>
  <Override PartName="/ppt/notesSlides/notesSlide60.xml" ContentType="application/vnd.openxmlformats-officedocument.presentationml.notesSlide+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s/slide85.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tags/tag98.xml" ContentType="application/vnd.openxmlformats-officedocument.presentationml.tags+xml"/>
  <Override PartName="/ppt/notesSlides/notesSlide29.xml" ContentType="application/vnd.openxmlformats-officedocument.presentationml.notesSlide+xml"/>
  <Override PartName="/ppt/tags/tag207.xml" ContentType="application/vnd.openxmlformats-officedocument.presentationml.tags+xml"/>
  <Override PartName="/ppt/notesSlides/notesSlide76.xml" ContentType="application/vnd.openxmlformats-officedocument.presentationml.notesSlide+xml"/>
  <Override PartName="/ppt/tags/tag254.xml" ContentType="application/vnd.openxmlformats-officedocument.presentationml.tags+xml"/>
  <Override PartName="/ppt/slides/slide16.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notesSlides/notesSlide54.xml" ContentType="application/vnd.openxmlformats-officedocument.presentationml.notesSlide+xml"/>
  <Override PartName="/ppt/tags/tag232.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activeX/activeX4.bin" ContentType="application/vnd.ms-office.activeX"/>
  <Override PartName="/ppt/slides/slide79.xml" ContentType="application/vnd.openxmlformats-officedocument.presentationml.slide+xml"/>
  <Override PartName="/ppt/tags/tag32.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slides/slide57.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tags/tag150.xml" ContentType="application/vnd.openxmlformats-officedocument.presentationml.tags+xml"/>
  <Override PartName="/ppt/notesSlides/notesSlide59.xml" ContentType="application/vnd.openxmlformats-officedocument.presentationml.notesSlide+xml"/>
  <Override PartName="/ppt/tags/tag248.xml" ContentType="application/vnd.openxmlformats-officedocument.presentationml.tags+xml"/>
  <Override PartName="/ppt/slides/slide46.xml" ContentType="application/vnd.openxmlformats-officedocument.presentationml.slide+xml"/>
  <Override PartName="/ppt/notesSlides/notesSlide48.xml" ContentType="application/vnd.openxmlformats-officedocument.presentationml.notesSlide+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59.xml" ContentType="application/vnd.openxmlformats-officedocument.presentationml.tags+xml"/>
  <Override PartName="/ppt/notesSlides/notesSlide37.xml" ContentType="application/vnd.openxmlformats-officedocument.presentationml.notesSlide+xml"/>
  <Override PartName="/ppt/tags/tag215.xml" ContentType="application/vnd.openxmlformats-officedocument.presentationml.tags+xml"/>
  <Override PartName="/ppt/tags/tag262.xml" ContentType="application/vnd.openxmlformats-officedocument.presentationml.tag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notesSlides/notesSlide26.xml" ContentType="application/vnd.openxmlformats-officedocument.presentationml.notesSlide+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tags/tag251.xml" ContentType="application/vnd.openxmlformats-officedocument.presentationml.tags+xml"/>
  <Override PartName="/ppt/tags/tag26.xml" ContentType="application/vnd.openxmlformats-officedocument.presentationml.tags+xml"/>
  <Override PartName="/ppt/tags/tag73.xml" ContentType="application/vnd.openxmlformats-officedocument.presentationml.tags+xml"/>
  <Override PartName="/ppt/notesSlides/notesSlide51.xml" ContentType="application/vnd.openxmlformats-officedocument.presentationml.notesSlide+xml"/>
  <Override PartName="/ppt/tags/tag177.xml" ContentType="application/vnd.openxmlformats-officedocument.presentationml.tags+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notesSlides/notesSlide40.xml" ContentType="application/vnd.openxmlformats-officedocument.presentationml.notesSlide+xml"/>
  <Override PartName="/ppt/tags/tag166.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slides/slide87.xml" ContentType="application/vnd.openxmlformats-officedocument.presentationml.slide+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activeX/activeX1.bin" ContentType="application/vnd.ms-office.activeX"/>
  <Override PartName="/ppt/tags/tag278.xml" ContentType="application/vnd.openxmlformats-officedocument.presentationml.tag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notesSlides/notesSlide78.xml" ContentType="application/vnd.openxmlformats-officedocument.presentationml.notesSlide+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activeX/activeX2.xml" ContentType="application/vnd.ms-office.activeX+xml"/>
  <Override PartName="/ppt/notesSlides/notesSlide67.xml" ContentType="application/vnd.openxmlformats-officedocument.presentationml.notesSlide+xml"/>
  <Override PartName="/ppt/tags/tag245.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tags/tag234.xml" ContentType="application/vnd.openxmlformats-officedocument.presentationml.tags+xml"/>
  <Override PartName="/ppt/tags/tag281.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tags/tag223.xml" ContentType="application/vnd.openxmlformats-officedocument.presentationml.tags+xml"/>
  <Override PartName="/ppt/notesSlides/notesSlide81.xml" ContentType="application/vnd.openxmlformats-officedocument.presentationml.notesSlide+xml"/>
  <Override PartName="/ppt/tags/tag270.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notesSlides/notesSlide23.xml" ContentType="application/vnd.openxmlformats-officedocument.presentationml.notesSlide+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notesSlides/notesSlide70.xml" ContentType="application/vnd.openxmlformats-officedocument.presentationml.notesSlide+xml"/>
  <Override PartName="/docProps/custom.xml" ContentType="application/vnd.openxmlformats-officedocument.custom-properties+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notesSlides/notesSlide39.xml" ContentType="application/vnd.openxmlformats-officedocument.presentationml.notesSlide+xml"/>
  <Override PartName="/ppt/tags/tag217.xml" ContentType="application/vnd.openxmlformats-officedocument.presentationml.tags+xml"/>
  <Override PartName="/ppt/tags/tag264.xml" ContentType="application/vnd.openxmlformats-officedocument.presentationml.tag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notesSlides/notesSlide17.xml" ContentType="application/vnd.openxmlformats-officedocument.presentationml.notesSlide+xml"/>
  <Override PartName="/ppt/tags/tag86.xml" ContentType="application/vnd.openxmlformats-officedocument.presentationml.tags+xml"/>
  <Override PartName="/ppt/tags/tag97.xml" ContentType="application/vnd.openxmlformats-officedocument.presentationml.tags+xml"/>
  <Override PartName="/ppt/notesSlides/notesSlide28.xml" ContentType="application/vnd.openxmlformats-officedocument.presentationml.notesSlide+xml"/>
  <Override PartName="/ppt/tags/tag206.xml" ContentType="application/vnd.openxmlformats-officedocument.presentationml.tag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tags/tag253.xml" ContentType="application/vnd.openxmlformats-officedocument.presentationml.tags+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notesSlides/notesSlide53.xml" ContentType="application/vnd.openxmlformats-officedocument.presentationml.notesSlide+xml"/>
  <Override PartName="/ppt/tags/tag231.xml" ContentType="application/vnd.openxmlformats-officedocument.presentationml.tags+xml"/>
  <Override PartName="/ppt/tags/tag242.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notesSlides/notesSlide42.xml" ContentType="application/vnd.openxmlformats-officedocument.presentationml.notesSlide+xml"/>
  <Override PartName="/ppt/tags/tag168.xml" ContentType="application/vnd.openxmlformats-officedocument.presentationml.tags+xml"/>
  <Override PartName="/ppt/tags/tag220.xml" ContentType="application/vnd.openxmlformats-officedocument.presentationml.tags+xml"/>
  <Override PartName="/ppt/notesSlides/notesSlide8.xml" ContentType="application/vnd.openxmlformats-officedocument.presentationml.notesSlide+xml"/>
  <Default Extension="vml" ContentType="application/vnd.openxmlformats-officedocument.vmlDrawing"/>
  <Override PartName="/ppt/tags/tag53.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57.xml" ContentType="application/vnd.openxmlformats-officedocument.presentationml.tags+xml"/>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activeX/activeX3.bin" ContentType="application/vnd.ms-office.activeX"/>
  <Override PartName="/ppt/slides/slide78.xml" ContentType="application/vnd.openxmlformats-officedocument.presentationml.slide+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activeX/activeX4.xml" ContentType="application/vnd.ms-office.activeX+xml"/>
  <Override PartName="/ppt/notesSlides/notesSlide69.xml" ContentType="application/vnd.openxmlformats-officedocument.presentationml.notesSlide+xml"/>
  <Override PartName="/ppt/tags/tag247.xml" ContentType="application/vnd.openxmlformats-officedocument.presentationml.tags+xml"/>
  <Override PartName="/ppt/tags/tag258.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tags/tag236.xml" ContentType="application/vnd.openxmlformats-officedocument.presentationml.tags+xml"/>
  <Override PartName="/ppt/tags/tag283.xml" ContentType="application/vnd.openxmlformats-officedocument.presentationml.tags+xml"/>
  <Override PartName="/ppt/slides/slide34.xml" ContentType="application/vnd.openxmlformats-officedocument.presentationml.slide+xml"/>
  <Override PartName="/ppt/slides/slide81.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Override PartName="/ppt/tags/tag225.xml" ContentType="application/vnd.openxmlformats-officedocument.presentationml.tags+xml"/>
  <Override PartName="/ppt/notesSlides/notesSlide83.xml" ContentType="application/vnd.openxmlformats-officedocument.presentationml.notesSlide+xml"/>
  <Override PartName="/ppt/tags/tag27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tags/tag47.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notesSlides/notesSlide72.xml" ContentType="application/vnd.openxmlformats-officedocument.presentationml.notesSlide+xml"/>
  <Override PartName="/ppt/tags/tag250.xml" ContentType="application/vnd.openxmlformats-officedocument.presentationml.tags+xml"/>
  <Override PartName="/ppt/tags/tag261.xml" ContentType="application/vnd.openxmlformats-officedocument.presentationml.tags+xml"/>
  <Override PartName="/ppt/slides/slide12.xml" ContentType="application/vnd.openxmlformats-officedocument.presentationml.slide+xml"/>
  <Override PartName="/ppt/tags/tag36.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tags/tag187.xml" ContentType="application/vnd.openxmlformats-officedocument.presentationml.tags+xml"/>
  <Override PartName="/ppt/notesSlides/notesSlide6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notesSlides/notesSlide50.xml" ContentType="application/vnd.openxmlformats-officedocument.presentationml.notesSlide+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tags/tag255.xml" ContentType="application/vnd.openxmlformats-officedocument.presentationml.tags+xml"/>
  <Override PartName="/ppt/slides/slide53.xml" ContentType="application/vnd.openxmlformats-officedocument.presentationml.slide+xml"/>
  <Override PartName="/ppt/tags/tag3.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notesSlides/notesSlide55.xml" ContentType="application/vnd.openxmlformats-officedocument.presentationml.notesSlide+xml"/>
  <Override PartName="/ppt/activeX/activeX1.xml" ContentType="application/vnd.ms-office.activeX+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notesSlides/notesSlide44.xml" ContentType="application/vnd.openxmlformats-officedocument.presentationml.notesSlide+xml"/>
  <Override PartName="/ppt/tags/tag222.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159.xml" ContentType="application/vnd.openxmlformats-officedocument.presentationml.tags+xml"/>
  <Override PartName="/ppt/tags/tag211.xml" ContentType="application/vnd.openxmlformats-officedocument.presentationml.tags+xml"/>
  <Override PartName="/ppt/notesSlides/notesSlide80.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slides/slide58.xml" ContentType="application/vnd.openxmlformats-officedocument.presentationml.slide+xml"/>
  <Override PartName="/ppt/notesSlides/notesSlide2.xml" ContentType="application/vnd.openxmlformats-officedocument.presentationml.notesSlide+xml"/>
  <Override PartName="/ppt/tags/tag104.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49.xml" ContentType="application/vnd.openxmlformats-officedocument.presentationml.notesSlide+xml"/>
  <Override PartName="/ppt/tags/tag227.xml" ContentType="application/vnd.openxmlformats-officedocument.presentationml.tags+xml"/>
  <Override PartName="/ppt/tags/tag274.xml" ContentType="application/vnd.openxmlformats-officedocument.presentationml.tags+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Override PartName="/ppt/tags/tag205.xml" ContentType="application/vnd.openxmlformats-officedocument.presentationml.tags+xml"/>
  <Override PartName="/ppt/notesSlides/notesSlide74.xml" ContentType="application/vnd.openxmlformats-officedocument.presentationml.notesSlide+xml"/>
  <Override PartName="/ppt/tags/tag252.xml" ContentType="application/vnd.openxmlformats-officedocument.presentationml.tag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notesSlides/notesSlide52.xml" ContentType="application/vnd.openxmlformats-officedocument.presentationml.notesSlide+xml"/>
  <Override PartName="/ppt/tags/tag230.xml" ContentType="application/vnd.openxmlformats-officedocument.presentationml.tags+xml"/>
  <Override PartName="/ppt/tags/tag52.xml" ContentType="application/vnd.openxmlformats-officedocument.presentationml.tags+xml"/>
  <Override PartName="/ppt/notesSlides/notesSlide30.xml" ContentType="application/vnd.openxmlformats-officedocument.presentationml.notesSlide+xml"/>
  <Override PartName="/ppt/tags/tag167.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activeX/activeX2.bin" ContentType="application/vnd.ms-office.activeX"/>
  <Override PartName="/ppt/slides/slide77.xml" ContentType="application/vnd.openxmlformats-officedocument.presentationml.slide+xml"/>
  <Override PartName="/ppt/tags/tag30.xml" ContentType="application/vnd.openxmlformats-officedocument.presentationml.tags+xml"/>
  <Override PartName="/ppt/tags/tag268.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notesSlides/notesSlide68.xml" ContentType="application/vnd.openxmlformats-officedocument.presentationml.notesSlide+xml"/>
  <Override PartName="/ppt/slides/slide55.xml" ContentType="application/vnd.openxmlformats-officedocument.presentationml.slide+xml"/>
  <Override PartName="/ppt/tags/tag101.xml" ContentType="application/vnd.openxmlformats-officedocument.presentationml.tags+xml"/>
  <Override PartName="/ppt/activeX/activeX3.xml" ContentType="application/vnd.ms-office.activeX+xml"/>
  <Override PartName="/ppt/tags/tag246.xml" ContentType="application/vnd.openxmlformats-officedocument.presentationml.tags+xml"/>
  <Override PartName="/ppt/slides/slide33.xml" ContentType="application/vnd.openxmlformats-officedocument.presentationml.slide+xml"/>
  <Override PartName="/ppt/slides/slide80.xml" ContentType="application/vnd.openxmlformats-officedocument.presentationml.slide+xml"/>
  <Override PartName="/ppt/tags/tag68.xml" ContentType="application/vnd.openxmlformats-officedocument.presentationml.tags+xml"/>
  <Override PartName="/ppt/notesSlides/notesSlide46.xml" ContentType="application/vnd.openxmlformats-officedocument.presentationml.notesSlide+xml"/>
  <Override PartName="/ppt/tags/tag224.xml" ContentType="application/vnd.openxmlformats-officedocument.presentationml.tags+xml"/>
  <Override PartName="/ppt/tags/tag271.xml" ContentType="application/vnd.openxmlformats-officedocument.presentationml.tags+xml"/>
  <Override PartName="/ppt/presentation.xml" ContentType="application/vnd.openxmlformats-officedocument.presentationml.presentation.main+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s/slide49.xml" ContentType="application/vnd.openxmlformats-officedocument.presentationml.slide+xml"/>
  <Override PartName="/ppt/tags/tag142.xml" ContentType="application/vnd.openxmlformats-officedocument.presentationml.tags+xml"/>
  <Override PartName="/ppt/tags/tag287.xml" ContentType="application/vnd.openxmlformats-officedocument.presentationml.tags+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tags/tag87.xml" ContentType="application/vnd.openxmlformats-officedocument.presentationml.tags+xml"/>
  <Override PartName="/ppt/notesSlides/notesSlide65.xml" ContentType="application/vnd.openxmlformats-officedocument.presentationml.notesSlide+xml"/>
  <Override PartName="/ppt/tags/tag243.xml" ContentType="application/vnd.openxmlformats-officedocument.presentationml.tags+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1"/>
  </p:notesMasterIdLst>
  <p:sldIdLst>
    <p:sldId id="256" r:id="rId2"/>
    <p:sldId id="265" r:id="rId3"/>
    <p:sldId id="257" r:id="rId4"/>
    <p:sldId id="284" r:id="rId5"/>
    <p:sldId id="285" r:id="rId6"/>
    <p:sldId id="286" r:id="rId7"/>
    <p:sldId id="287" r:id="rId8"/>
    <p:sldId id="288" r:id="rId9"/>
    <p:sldId id="25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338" r:id="rId60"/>
    <p:sldId id="339" r:id="rId61"/>
    <p:sldId id="340" r:id="rId62"/>
    <p:sldId id="341" r:id="rId63"/>
    <p:sldId id="342" r:id="rId64"/>
    <p:sldId id="343" r:id="rId65"/>
    <p:sldId id="344" r:id="rId66"/>
    <p:sldId id="345" r:id="rId67"/>
    <p:sldId id="346" r:id="rId68"/>
    <p:sldId id="347" r:id="rId69"/>
    <p:sldId id="348" r:id="rId70"/>
    <p:sldId id="349" r:id="rId71"/>
    <p:sldId id="350" r:id="rId72"/>
    <p:sldId id="351" r:id="rId73"/>
    <p:sldId id="352" r:id="rId74"/>
    <p:sldId id="353" r:id="rId75"/>
    <p:sldId id="354" r:id="rId76"/>
    <p:sldId id="356" r:id="rId77"/>
    <p:sldId id="355" r:id="rId78"/>
    <p:sldId id="357" r:id="rId79"/>
    <p:sldId id="358" r:id="rId80"/>
    <p:sldId id="359" r:id="rId81"/>
    <p:sldId id="360" r:id="rId82"/>
    <p:sldId id="361" r:id="rId83"/>
    <p:sldId id="362" r:id="rId84"/>
    <p:sldId id="363" r:id="rId85"/>
    <p:sldId id="364" r:id="rId86"/>
    <p:sldId id="366" r:id="rId87"/>
    <p:sldId id="367" r:id="rId88"/>
    <p:sldId id="368" r:id="rId89"/>
    <p:sldId id="282" r:id="rId9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125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activeX1.xml><?xml version="1.0" encoding="utf-8"?>
<ax:ocx xmlns:ax="http://schemas.microsoft.com/office/2006/activeX" xmlns:r="http://schemas.openxmlformats.org/officeDocument/2006/relationships" ax:classid="{79176FB0-B7F2-11CE-97EF-00AA006D2776}" ax:persistence="persistStorage" r:id="rId1"/>
</file>

<file path=ppt/activeX/activeX2.xml><?xml version="1.0" encoding="utf-8"?>
<ax:ocx xmlns:ax="http://schemas.microsoft.com/office/2006/activeX" xmlns:r="http://schemas.openxmlformats.org/officeDocument/2006/relationships" ax:classid="{79176FB0-B7F2-11CE-97EF-00AA006D2776}" ax:persistence="persistStorage" r:id="rId1"/>
</file>

<file path=ppt/activeX/activeX3.xml><?xml version="1.0" encoding="utf-8"?>
<ax:ocx xmlns:ax="http://schemas.microsoft.com/office/2006/activeX" xmlns:r="http://schemas.openxmlformats.org/officeDocument/2006/relationships" ax:classid="{79176FB0-B7F2-11CE-97EF-00AA006D2776}" ax:persistence="persistStorage" r:id="rId1"/>
</file>

<file path=ppt/activeX/activeX4.xml><?xml version="1.0" encoding="utf-8"?>
<ax:ocx xmlns:ax="http://schemas.microsoft.com/office/2006/activeX" xmlns:r="http://schemas.openxmlformats.org/officeDocument/2006/relationships" ax:classid="{79176FB0-B7F2-11CE-97EF-00AA006D2776}" ax:persistence="persistStorage" r:id="rId1"/>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846CF8-F9D0-448C-9572-C8C49242CCE6}" type="datetimeFigureOut">
              <a:rPr lang="zh-CN" altLang="en-US" smtClean="0"/>
              <a:pPr/>
              <a:t>2018-03-16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DEC998-EA6F-49FC-9BC8-840C31D9973C}" type="slidenum">
              <a:rPr lang="zh-CN" altLang="en-US" smtClean="0"/>
              <a:pPr/>
              <a:t>‹#›</a:t>
            </a:fld>
            <a:endParaRPr lang="zh-CN" altLang="en-US"/>
          </a:p>
        </p:txBody>
      </p:sp>
    </p:spTree>
    <p:extLst>
      <p:ext uri="{BB962C8B-B14F-4D97-AF65-F5344CB8AC3E}">
        <p14:creationId xmlns:p14="http://schemas.microsoft.com/office/powerpoint/2010/main" xmlns="" val="3985466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a:t>
            </a:fld>
            <a:endParaRPr lang="zh-CN" altLang="en-US"/>
          </a:p>
        </p:txBody>
      </p:sp>
    </p:spTree>
    <p:extLst>
      <p:ext uri="{BB962C8B-B14F-4D97-AF65-F5344CB8AC3E}">
        <p14:creationId xmlns:p14="http://schemas.microsoft.com/office/powerpoint/2010/main" xmlns="" val="4157193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10</a:t>
            </a:fld>
            <a:endParaRPr lang="zh-CN" altLang="en-US"/>
          </a:p>
        </p:txBody>
      </p:sp>
    </p:spTree>
    <p:extLst>
      <p:ext uri="{BB962C8B-B14F-4D97-AF65-F5344CB8AC3E}">
        <p14:creationId xmlns:p14="http://schemas.microsoft.com/office/powerpoint/2010/main" xmlns="" val="4197284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11</a:t>
            </a:fld>
            <a:endParaRPr lang="zh-CN" altLang="en-US"/>
          </a:p>
        </p:txBody>
      </p:sp>
    </p:spTree>
    <p:extLst>
      <p:ext uri="{BB962C8B-B14F-4D97-AF65-F5344CB8AC3E}">
        <p14:creationId xmlns:p14="http://schemas.microsoft.com/office/powerpoint/2010/main" xmlns="" val="152422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12</a:t>
            </a:fld>
            <a:endParaRPr lang="zh-CN" altLang="en-US"/>
          </a:p>
        </p:txBody>
      </p:sp>
    </p:spTree>
    <p:extLst>
      <p:ext uri="{BB962C8B-B14F-4D97-AF65-F5344CB8AC3E}">
        <p14:creationId xmlns:p14="http://schemas.microsoft.com/office/powerpoint/2010/main" xmlns="" val="3555631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13</a:t>
            </a:fld>
            <a:endParaRPr lang="zh-CN" altLang="en-US"/>
          </a:p>
        </p:txBody>
      </p:sp>
    </p:spTree>
    <p:extLst>
      <p:ext uri="{BB962C8B-B14F-4D97-AF65-F5344CB8AC3E}">
        <p14:creationId xmlns:p14="http://schemas.microsoft.com/office/powerpoint/2010/main" xmlns="" val="106060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14</a:t>
            </a:fld>
            <a:endParaRPr lang="zh-CN" altLang="en-US"/>
          </a:p>
        </p:txBody>
      </p:sp>
    </p:spTree>
    <p:extLst>
      <p:ext uri="{BB962C8B-B14F-4D97-AF65-F5344CB8AC3E}">
        <p14:creationId xmlns:p14="http://schemas.microsoft.com/office/powerpoint/2010/main" xmlns="" val="2268103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15</a:t>
            </a:fld>
            <a:endParaRPr lang="zh-CN" altLang="en-US"/>
          </a:p>
        </p:txBody>
      </p:sp>
    </p:spTree>
    <p:extLst>
      <p:ext uri="{BB962C8B-B14F-4D97-AF65-F5344CB8AC3E}">
        <p14:creationId xmlns:p14="http://schemas.microsoft.com/office/powerpoint/2010/main" xmlns="" val="36956750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16</a:t>
            </a:fld>
            <a:endParaRPr lang="zh-CN" altLang="en-US"/>
          </a:p>
        </p:txBody>
      </p:sp>
    </p:spTree>
    <p:extLst>
      <p:ext uri="{BB962C8B-B14F-4D97-AF65-F5344CB8AC3E}">
        <p14:creationId xmlns:p14="http://schemas.microsoft.com/office/powerpoint/2010/main" xmlns="" val="29384211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17</a:t>
            </a:fld>
            <a:endParaRPr lang="zh-CN" altLang="en-US"/>
          </a:p>
        </p:txBody>
      </p:sp>
    </p:spTree>
    <p:extLst>
      <p:ext uri="{BB962C8B-B14F-4D97-AF65-F5344CB8AC3E}">
        <p14:creationId xmlns:p14="http://schemas.microsoft.com/office/powerpoint/2010/main" xmlns="" val="2456477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18</a:t>
            </a:fld>
            <a:endParaRPr lang="zh-CN" altLang="en-US"/>
          </a:p>
        </p:txBody>
      </p:sp>
    </p:spTree>
    <p:extLst>
      <p:ext uri="{BB962C8B-B14F-4D97-AF65-F5344CB8AC3E}">
        <p14:creationId xmlns:p14="http://schemas.microsoft.com/office/powerpoint/2010/main" xmlns="" val="1618906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19</a:t>
            </a:fld>
            <a:endParaRPr lang="zh-CN" altLang="en-US"/>
          </a:p>
        </p:txBody>
      </p:sp>
    </p:spTree>
    <p:extLst>
      <p:ext uri="{BB962C8B-B14F-4D97-AF65-F5344CB8AC3E}">
        <p14:creationId xmlns:p14="http://schemas.microsoft.com/office/powerpoint/2010/main" xmlns="" val="1471149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a:t>
            </a:fld>
            <a:endParaRPr lang="zh-CN" altLang="en-US"/>
          </a:p>
        </p:txBody>
      </p:sp>
    </p:spTree>
    <p:extLst>
      <p:ext uri="{BB962C8B-B14F-4D97-AF65-F5344CB8AC3E}">
        <p14:creationId xmlns:p14="http://schemas.microsoft.com/office/powerpoint/2010/main" xmlns="" val="3846877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20</a:t>
            </a:fld>
            <a:endParaRPr lang="zh-CN" altLang="en-US"/>
          </a:p>
        </p:txBody>
      </p:sp>
    </p:spTree>
    <p:extLst>
      <p:ext uri="{BB962C8B-B14F-4D97-AF65-F5344CB8AC3E}">
        <p14:creationId xmlns:p14="http://schemas.microsoft.com/office/powerpoint/2010/main" xmlns="" val="23047790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21</a:t>
            </a:fld>
            <a:endParaRPr lang="zh-CN" altLang="en-US"/>
          </a:p>
        </p:txBody>
      </p:sp>
    </p:spTree>
    <p:extLst>
      <p:ext uri="{BB962C8B-B14F-4D97-AF65-F5344CB8AC3E}">
        <p14:creationId xmlns:p14="http://schemas.microsoft.com/office/powerpoint/2010/main" xmlns="" val="677830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22</a:t>
            </a:fld>
            <a:endParaRPr lang="zh-CN" altLang="en-US"/>
          </a:p>
        </p:txBody>
      </p:sp>
    </p:spTree>
    <p:extLst>
      <p:ext uri="{BB962C8B-B14F-4D97-AF65-F5344CB8AC3E}">
        <p14:creationId xmlns:p14="http://schemas.microsoft.com/office/powerpoint/2010/main" xmlns="" val="616553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23</a:t>
            </a:fld>
            <a:endParaRPr lang="zh-CN" altLang="en-US"/>
          </a:p>
        </p:txBody>
      </p:sp>
    </p:spTree>
    <p:extLst>
      <p:ext uri="{BB962C8B-B14F-4D97-AF65-F5344CB8AC3E}">
        <p14:creationId xmlns:p14="http://schemas.microsoft.com/office/powerpoint/2010/main" xmlns="" val="17554963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24</a:t>
            </a:fld>
            <a:endParaRPr lang="zh-CN" altLang="en-US"/>
          </a:p>
        </p:txBody>
      </p:sp>
    </p:spTree>
    <p:extLst>
      <p:ext uri="{BB962C8B-B14F-4D97-AF65-F5344CB8AC3E}">
        <p14:creationId xmlns:p14="http://schemas.microsoft.com/office/powerpoint/2010/main" xmlns="" val="37391271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25</a:t>
            </a:fld>
            <a:endParaRPr lang="zh-CN" altLang="en-US"/>
          </a:p>
        </p:txBody>
      </p:sp>
    </p:spTree>
    <p:extLst>
      <p:ext uri="{BB962C8B-B14F-4D97-AF65-F5344CB8AC3E}">
        <p14:creationId xmlns:p14="http://schemas.microsoft.com/office/powerpoint/2010/main" xmlns="" val="2273303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26</a:t>
            </a:fld>
            <a:endParaRPr lang="zh-CN" altLang="en-US"/>
          </a:p>
        </p:txBody>
      </p:sp>
    </p:spTree>
    <p:extLst>
      <p:ext uri="{BB962C8B-B14F-4D97-AF65-F5344CB8AC3E}">
        <p14:creationId xmlns:p14="http://schemas.microsoft.com/office/powerpoint/2010/main" xmlns="" val="993644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27</a:t>
            </a:fld>
            <a:endParaRPr lang="zh-CN" altLang="en-US"/>
          </a:p>
        </p:txBody>
      </p:sp>
    </p:spTree>
    <p:extLst>
      <p:ext uri="{BB962C8B-B14F-4D97-AF65-F5344CB8AC3E}">
        <p14:creationId xmlns:p14="http://schemas.microsoft.com/office/powerpoint/2010/main" xmlns="" val="882300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28</a:t>
            </a:fld>
            <a:endParaRPr lang="zh-CN" altLang="en-US"/>
          </a:p>
        </p:txBody>
      </p:sp>
    </p:spTree>
    <p:extLst>
      <p:ext uri="{BB962C8B-B14F-4D97-AF65-F5344CB8AC3E}">
        <p14:creationId xmlns:p14="http://schemas.microsoft.com/office/powerpoint/2010/main" xmlns="" val="32251238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29</a:t>
            </a:fld>
            <a:endParaRPr lang="zh-CN" altLang="en-US"/>
          </a:p>
        </p:txBody>
      </p:sp>
    </p:spTree>
    <p:extLst>
      <p:ext uri="{BB962C8B-B14F-4D97-AF65-F5344CB8AC3E}">
        <p14:creationId xmlns:p14="http://schemas.microsoft.com/office/powerpoint/2010/main" xmlns="" val="2750369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a:t>
            </a:fld>
            <a:endParaRPr lang="zh-CN" altLang="en-US"/>
          </a:p>
        </p:txBody>
      </p:sp>
    </p:spTree>
    <p:extLst>
      <p:ext uri="{BB962C8B-B14F-4D97-AF65-F5344CB8AC3E}">
        <p14:creationId xmlns:p14="http://schemas.microsoft.com/office/powerpoint/2010/main" xmlns="" val="2495714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30</a:t>
            </a:fld>
            <a:endParaRPr lang="zh-CN" altLang="en-US"/>
          </a:p>
        </p:txBody>
      </p:sp>
    </p:spTree>
    <p:extLst>
      <p:ext uri="{BB962C8B-B14F-4D97-AF65-F5344CB8AC3E}">
        <p14:creationId xmlns:p14="http://schemas.microsoft.com/office/powerpoint/2010/main" xmlns="" val="2618377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31</a:t>
            </a:fld>
            <a:endParaRPr lang="zh-CN" altLang="en-US"/>
          </a:p>
        </p:txBody>
      </p:sp>
    </p:spTree>
    <p:extLst>
      <p:ext uri="{BB962C8B-B14F-4D97-AF65-F5344CB8AC3E}">
        <p14:creationId xmlns:p14="http://schemas.microsoft.com/office/powerpoint/2010/main" xmlns="" val="24471408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32</a:t>
            </a:fld>
            <a:endParaRPr lang="zh-CN" altLang="en-US"/>
          </a:p>
        </p:txBody>
      </p:sp>
    </p:spTree>
    <p:extLst>
      <p:ext uri="{BB962C8B-B14F-4D97-AF65-F5344CB8AC3E}">
        <p14:creationId xmlns:p14="http://schemas.microsoft.com/office/powerpoint/2010/main" xmlns="" val="42380749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33</a:t>
            </a:fld>
            <a:endParaRPr lang="zh-CN" altLang="en-US"/>
          </a:p>
        </p:txBody>
      </p:sp>
    </p:spTree>
    <p:extLst>
      <p:ext uri="{BB962C8B-B14F-4D97-AF65-F5344CB8AC3E}">
        <p14:creationId xmlns:p14="http://schemas.microsoft.com/office/powerpoint/2010/main" xmlns="" val="12181096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34</a:t>
            </a:fld>
            <a:endParaRPr lang="zh-CN" altLang="en-US"/>
          </a:p>
        </p:txBody>
      </p:sp>
    </p:spTree>
    <p:extLst>
      <p:ext uri="{BB962C8B-B14F-4D97-AF65-F5344CB8AC3E}">
        <p14:creationId xmlns:p14="http://schemas.microsoft.com/office/powerpoint/2010/main" xmlns="" val="7564671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35</a:t>
            </a:fld>
            <a:endParaRPr lang="zh-CN" altLang="en-US"/>
          </a:p>
        </p:txBody>
      </p:sp>
    </p:spTree>
    <p:extLst>
      <p:ext uri="{BB962C8B-B14F-4D97-AF65-F5344CB8AC3E}">
        <p14:creationId xmlns:p14="http://schemas.microsoft.com/office/powerpoint/2010/main" xmlns="" val="19158524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36</a:t>
            </a:fld>
            <a:endParaRPr lang="zh-CN" altLang="en-US"/>
          </a:p>
        </p:txBody>
      </p:sp>
    </p:spTree>
    <p:extLst>
      <p:ext uri="{BB962C8B-B14F-4D97-AF65-F5344CB8AC3E}">
        <p14:creationId xmlns:p14="http://schemas.microsoft.com/office/powerpoint/2010/main" xmlns="" val="20068607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37</a:t>
            </a:fld>
            <a:endParaRPr lang="zh-CN" altLang="en-US"/>
          </a:p>
        </p:txBody>
      </p:sp>
    </p:spTree>
    <p:extLst>
      <p:ext uri="{BB962C8B-B14F-4D97-AF65-F5344CB8AC3E}">
        <p14:creationId xmlns:p14="http://schemas.microsoft.com/office/powerpoint/2010/main" xmlns="" val="38044131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38</a:t>
            </a:fld>
            <a:endParaRPr lang="zh-CN" altLang="en-US"/>
          </a:p>
        </p:txBody>
      </p:sp>
    </p:spTree>
    <p:extLst>
      <p:ext uri="{BB962C8B-B14F-4D97-AF65-F5344CB8AC3E}">
        <p14:creationId xmlns:p14="http://schemas.microsoft.com/office/powerpoint/2010/main" xmlns="" val="36241414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39</a:t>
            </a:fld>
            <a:endParaRPr lang="zh-CN" altLang="en-US"/>
          </a:p>
        </p:txBody>
      </p:sp>
    </p:spTree>
    <p:extLst>
      <p:ext uri="{BB962C8B-B14F-4D97-AF65-F5344CB8AC3E}">
        <p14:creationId xmlns:p14="http://schemas.microsoft.com/office/powerpoint/2010/main" xmlns="" val="8813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a:t>
            </a:fld>
            <a:endParaRPr lang="zh-CN" altLang="en-US"/>
          </a:p>
        </p:txBody>
      </p:sp>
    </p:spTree>
    <p:extLst>
      <p:ext uri="{BB962C8B-B14F-4D97-AF65-F5344CB8AC3E}">
        <p14:creationId xmlns:p14="http://schemas.microsoft.com/office/powerpoint/2010/main" xmlns="" val="23854201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40</a:t>
            </a:fld>
            <a:endParaRPr lang="zh-CN" altLang="en-US"/>
          </a:p>
        </p:txBody>
      </p:sp>
    </p:spTree>
    <p:extLst>
      <p:ext uri="{BB962C8B-B14F-4D97-AF65-F5344CB8AC3E}">
        <p14:creationId xmlns:p14="http://schemas.microsoft.com/office/powerpoint/2010/main" xmlns="" val="17593352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41</a:t>
            </a:fld>
            <a:endParaRPr lang="zh-CN" altLang="en-US"/>
          </a:p>
        </p:txBody>
      </p:sp>
    </p:spTree>
    <p:extLst>
      <p:ext uri="{BB962C8B-B14F-4D97-AF65-F5344CB8AC3E}">
        <p14:creationId xmlns:p14="http://schemas.microsoft.com/office/powerpoint/2010/main" xmlns="" val="2621835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42</a:t>
            </a:fld>
            <a:endParaRPr lang="zh-CN" altLang="en-US"/>
          </a:p>
        </p:txBody>
      </p:sp>
    </p:spTree>
    <p:extLst>
      <p:ext uri="{BB962C8B-B14F-4D97-AF65-F5344CB8AC3E}">
        <p14:creationId xmlns:p14="http://schemas.microsoft.com/office/powerpoint/2010/main" xmlns="" val="9202619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43</a:t>
            </a:fld>
            <a:endParaRPr lang="zh-CN" altLang="en-US"/>
          </a:p>
        </p:txBody>
      </p:sp>
    </p:spTree>
    <p:extLst>
      <p:ext uri="{BB962C8B-B14F-4D97-AF65-F5344CB8AC3E}">
        <p14:creationId xmlns:p14="http://schemas.microsoft.com/office/powerpoint/2010/main" xmlns="" val="473167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44</a:t>
            </a:fld>
            <a:endParaRPr lang="zh-CN" altLang="en-US"/>
          </a:p>
        </p:txBody>
      </p:sp>
    </p:spTree>
    <p:extLst>
      <p:ext uri="{BB962C8B-B14F-4D97-AF65-F5344CB8AC3E}">
        <p14:creationId xmlns:p14="http://schemas.microsoft.com/office/powerpoint/2010/main" xmlns="" val="2572396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45</a:t>
            </a:fld>
            <a:endParaRPr lang="zh-CN" altLang="en-US"/>
          </a:p>
        </p:txBody>
      </p:sp>
    </p:spTree>
    <p:extLst>
      <p:ext uri="{BB962C8B-B14F-4D97-AF65-F5344CB8AC3E}">
        <p14:creationId xmlns:p14="http://schemas.microsoft.com/office/powerpoint/2010/main" xmlns="" val="8680685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46</a:t>
            </a:fld>
            <a:endParaRPr lang="zh-CN" altLang="en-US"/>
          </a:p>
        </p:txBody>
      </p:sp>
    </p:spTree>
    <p:extLst>
      <p:ext uri="{BB962C8B-B14F-4D97-AF65-F5344CB8AC3E}">
        <p14:creationId xmlns:p14="http://schemas.microsoft.com/office/powerpoint/2010/main" xmlns="" val="35786796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47</a:t>
            </a:fld>
            <a:endParaRPr lang="zh-CN" altLang="en-US"/>
          </a:p>
        </p:txBody>
      </p:sp>
    </p:spTree>
    <p:extLst>
      <p:ext uri="{BB962C8B-B14F-4D97-AF65-F5344CB8AC3E}">
        <p14:creationId xmlns:p14="http://schemas.microsoft.com/office/powerpoint/2010/main" xmlns="" val="25728640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48</a:t>
            </a:fld>
            <a:endParaRPr lang="zh-CN" altLang="en-US"/>
          </a:p>
        </p:txBody>
      </p:sp>
    </p:spTree>
    <p:extLst>
      <p:ext uri="{BB962C8B-B14F-4D97-AF65-F5344CB8AC3E}">
        <p14:creationId xmlns:p14="http://schemas.microsoft.com/office/powerpoint/2010/main" xmlns="" val="8596857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49</a:t>
            </a:fld>
            <a:endParaRPr lang="zh-CN" altLang="en-US"/>
          </a:p>
        </p:txBody>
      </p:sp>
    </p:spTree>
    <p:extLst>
      <p:ext uri="{BB962C8B-B14F-4D97-AF65-F5344CB8AC3E}">
        <p14:creationId xmlns:p14="http://schemas.microsoft.com/office/powerpoint/2010/main" xmlns="" val="2942958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a:t>
            </a:fld>
            <a:endParaRPr lang="zh-CN" altLang="en-US"/>
          </a:p>
        </p:txBody>
      </p:sp>
    </p:spTree>
    <p:extLst>
      <p:ext uri="{BB962C8B-B14F-4D97-AF65-F5344CB8AC3E}">
        <p14:creationId xmlns:p14="http://schemas.microsoft.com/office/powerpoint/2010/main" xmlns="" val="3493111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50</a:t>
            </a:fld>
            <a:endParaRPr lang="zh-CN" altLang="en-US"/>
          </a:p>
        </p:txBody>
      </p:sp>
    </p:spTree>
    <p:extLst>
      <p:ext uri="{BB962C8B-B14F-4D97-AF65-F5344CB8AC3E}">
        <p14:creationId xmlns:p14="http://schemas.microsoft.com/office/powerpoint/2010/main" xmlns="" val="19487687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51</a:t>
            </a:fld>
            <a:endParaRPr lang="zh-CN" altLang="en-US"/>
          </a:p>
        </p:txBody>
      </p:sp>
    </p:spTree>
    <p:extLst>
      <p:ext uri="{BB962C8B-B14F-4D97-AF65-F5344CB8AC3E}">
        <p14:creationId xmlns:p14="http://schemas.microsoft.com/office/powerpoint/2010/main" xmlns="" val="37826986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52</a:t>
            </a:fld>
            <a:endParaRPr lang="zh-CN" altLang="en-US"/>
          </a:p>
        </p:txBody>
      </p:sp>
    </p:spTree>
    <p:extLst>
      <p:ext uri="{BB962C8B-B14F-4D97-AF65-F5344CB8AC3E}">
        <p14:creationId xmlns:p14="http://schemas.microsoft.com/office/powerpoint/2010/main" xmlns="" val="492833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53</a:t>
            </a:fld>
            <a:endParaRPr lang="zh-CN" altLang="en-US"/>
          </a:p>
        </p:txBody>
      </p:sp>
    </p:spTree>
    <p:extLst>
      <p:ext uri="{BB962C8B-B14F-4D97-AF65-F5344CB8AC3E}">
        <p14:creationId xmlns:p14="http://schemas.microsoft.com/office/powerpoint/2010/main" xmlns="" val="17348177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54</a:t>
            </a:fld>
            <a:endParaRPr lang="zh-CN" altLang="en-US"/>
          </a:p>
        </p:txBody>
      </p:sp>
    </p:spTree>
    <p:extLst>
      <p:ext uri="{BB962C8B-B14F-4D97-AF65-F5344CB8AC3E}">
        <p14:creationId xmlns:p14="http://schemas.microsoft.com/office/powerpoint/2010/main" xmlns="" val="8617804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55</a:t>
            </a:fld>
            <a:endParaRPr lang="zh-CN" altLang="en-US"/>
          </a:p>
        </p:txBody>
      </p:sp>
    </p:spTree>
    <p:extLst>
      <p:ext uri="{BB962C8B-B14F-4D97-AF65-F5344CB8AC3E}">
        <p14:creationId xmlns:p14="http://schemas.microsoft.com/office/powerpoint/2010/main" xmlns="" val="22042986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56</a:t>
            </a:fld>
            <a:endParaRPr lang="zh-CN" altLang="en-US"/>
          </a:p>
        </p:txBody>
      </p:sp>
    </p:spTree>
    <p:extLst>
      <p:ext uri="{BB962C8B-B14F-4D97-AF65-F5344CB8AC3E}">
        <p14:creationId xmlns:p14="http://schemas.microsoft.com/office/powerpoint/2010/main" xmlns="" val="39027672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57</a:t>
            </a:fld>
            <a:endParaRPr lang="zh-CN" altLang="en-US"/>
          </a:p>
        </p:txBody>
      </p:sp>
    </p:spTree>
    <p:extLst>
      <p:ext uri="{BB962C8B-B14F-4D97-AF65-F5344CB8AC3E}">
        <p14:creationId xmlns:p14="http://schemas.microsoft.com/office/powerpoint/2010/main" xmlns="" val="24244110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58</a:t>
            </a:fld>
            <a:endParaRPr lang="zh-CN" altLang="en-US"/>
          </a:p>
        </p:txBody>
      </p:sp>
    </p:spTree>
    <p:extLst>
      <p:ext uri="{BB962C8B-B14F-4D97-AF65-F5344CB8AC3E}">
        <p14:creationId xmlns:p14="http://schemas.microsoft.com/office/powerpoint/2010/main" xmlns="" val="13405884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59</a:t>
            </a:fld>
            <a:endParaRPr lang="zh-CN" altLang="en-US"/>
          </a:p>
        </p:txBody>
      </p:sp>
    </p:spTree>
    <p:extLst>
      <p:ext uri="{BB962C8B-B14F-4D97-AF65-F5344CB8AC3E}">
        <p14:creationId xmlns:p14="http://schemas.microsoft.com/office/powerpoint/2010/main" xmlns="" val="1091270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a:t>
            </a:fld>
            <a:endParaRPr lang="zh-CN" altLang="en-US"/>
          </a:p>
        </p:txBody>
      </p:sp>
    </p:spTree>
    <p:extLst>
      <p:ext uri="{BB962C8B-B14F-4D97-AF65-F5344CB8AC3E}">
        <p14:creationId xmlns:p14="http://schemas.microsoft.com/office/powerpoint/2010/main" xmlns="" val="3171643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60</a:t>
            </a:fld>
            <a:endParaRPr lang="zh-CN" altLang="en-US"/>
          </a:p>
        </p:txBody>
      </p:sp>
    </p:spTree>
    <p:extLst>
      <p:ext uri="{BB962C8B-B14F-4D97-AF65-F5344CB8AC3E}">
        <p14:creationId xmlns:p14="http://schemas.microsoft.com/office/powerpoint/2010/main" xmlns="" val="28604902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61</a:t>
            </a:fld>
            <a:endParaRPr lang="zh-CN" altLang="en-US"/>
          </a:p>
        </p:txBody>
      </p:sp>
    </p:spTree>
    <p:extLst>
      <p:ext uri="{BB962C8B-B14F-4D97-AF65-F5344CB8AC3E}">
        <p14:creationId xmlns:p14="http://schemas.microsoft.com/office/powerpoint/2010/main" xmlns="" val="15996446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62</a:t>
            </a:fld>
            <a:endParaRPr lang="zh-CN" altLang="en-US"/>
          </a:p>
        </p:txBody>
      </p:sp>
    </p:spTree>
    <p:extLst>
      <p:ext uri="{BB962C8B-B14F-4D97-AF65-F5344CB8AC3E}">
        <p14:creationId xmlns:p14="http://schemas.microsoft.com/office/powerpoint/2010/main" xmlns="" val="35921193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63</a:t>
            </a:fld>
            <a:endParaRPr lang="zh-CN" altLang="en-US"/>
          </a:p>
        </p:txBody>
      </p:sp>
    </p:spTree>
    <p:extLst>
      <p:ext uri="{BB962C8B-B14F-4D97-AF65-F5344CB8AC3E}">
        <p14:creationId xmlns:p14="http://schemas.microsoft.com/office/powerpoint/2010/main" xmlns="" val="40712873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64</a:t>
            </a:fld>
            <a:endParaRPr lang="zh-CN" altLang="en-US"/>
          </a:p>
        </p:txBody>
      </p:sp>
    </p:spTree>
    <p:extLst>
      <p:ext uri="{BB962C8B-B14F-4D97-AF65-F5344CB8AC3E}">
        <p14:creationId xmlns:p14="http://schemas.microsoft.com/office/powerpoint/2010/main" xmlns="" val="4742380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65</a:t>
            </a:fld>
            <a:endParaRPr lang="zh-CN" altLang="en-US"/>
          </a:p>
        </p:txBody>
      </p:sp>
    </p:spTree>
    <p:extLst>
      <p:ext uri="{BB962C8B-B14F-4D97-AF65-F5344CB8AC3E}">
        <p14:creationId xmlns:p14="http://schemas.microsoft.com/office/powerpoint/2010/main" xmlns="" val="28767992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66</a:t>
            </a:fld>
            <a:endParaRPr lang="zh-CN" altLang="en-US"/>
          </a:p>
        </p:txBody>
      </p:sp>
    </p:spTree>
    <p:extLst>
      <p:ext uri="{BB962C8B-B14F-4D97-AF65-F5344CB8AC3E}">
        <p14:creationId xmlns:p14="http://schemas.microsoft.com/office/powerpoint/2010/main" xmlns="" val="24957239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67</a:t>
            </a:fld>
            <a:endParaRPr lang="zh-CN" altLang="en-US"/>
          </a:p>
        </p:txBody>
      </p:sp>
    </p:spTree>
    <p:extLst>
      <p:ext uri="{BB962C8B-B14F-4D97-AF65-F5344CB8AC3E}">
        <p14:creationId xmlns:p14="http://schemas.microsoft.com/office/powerpoint/2010/main" xmlns="" val="29398609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68</a:t>
            </a:fld>
            <a:endParaRPr lang="zh-CN" altLang="en-US"/>
          </a:p>
        </p:txBody>
      </p:sp>
    </p:spTree>
    <p:extLst>
      <p:ext uri="{BB962C8B-B14F-4D97-AF65-F5344CB8AC3E}">
        <p14:creationId xmlns:p14="http://schemas.microsoft.com/office/powerpoint/2010/main" xmlns="" val="15750705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69</a:t>
            </a:fld>
            <a:endParaRPr lang="zh-CN" altLang="en-US"/>
          </a:p>
        </p:txBody>
      </p:sp>
    </p:spTree>
    <p:extLst>
      <p:ext uri="{BB962C8B-B14F-4D97-AF65-F5344CB8AC3E}">
        <p14:creationId xmlns:p14="http://schemas.microsoft.com/office/powerpoint/2010/main" xmlns="" val="2711424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a:t>
            </a:fld>
            <a:endParaRPr lang="zh-CN" altLang="en-US"/>
          </a:p>
        </p:txBody>
      </p:sp>
    </p:spTree>
    <p:extLst>
      <p:ext uri="{BB962C8B-B14F-4D97-AF65-F5344CB8AC3E}">
        <p14:creationId xmlns:p14="http://schemas.microsoft.com/office/powerpoint/2010/main" xmlns="" val="2240359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70</a:t>
            </a:fld>
            <a:endParaRPr lang="zh-CN" altLang="en-US"/>
          </a:p>
        </p:txBody>
      </p:sp>
    </p:spTree>
    <p:extLst>
      <p:ext uri="{BB962C8B-B14F-4D97-AF65-F5344CB8AC3E}">
        <p14:creationId xmlns:p14="http://schemas.microsoft.com/office/powerpoint/2010/main" xmlns="" val="300138462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71</a:t>
            </a:fld>
            <a:endParaRPr lang="zh-CN" altLang="en-US"/>
          </a:p>
        </p:txBody>
      </p:sp>
    </p:spTree>
    <p:extLst>
      <p:ext uri="{BB962C8B-B14F-4D97-AF65-F5344CB8AC3E}">
        <p14:creationId xmlns:p14="http://schemas.microsoft.com/office/powerpoint/2010/main" xmlns="" val="33253242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72</a:t>
            </a:fld>
            <a:endParaRPr lang="zh-CN" altLang="en-US"/>
          </a:p>
        </p:txBody>
      </p:sp>
    </p:spTree>
    <p:extLst>
      <p:ext uri="{BB962C8B-B14F-4D97-AF65-F5344CB8AC3E}">
        <p14:creationId xmlns:p14="http://schemas.microsoft.com/office/powerpoint/2010/main" xmlns="" val="12006031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73</a:t>
            </a:fld>
            <a:endParaRPr lang="zh-CN" altLang="en-US"/>
          </a:p>
        </p:txBody>
      </p:sp>
    </p:spTree>
    <p:extLst>
      <p:ext uri="{BB962C8B-B14F-4D97-AF65-F5344CB8AC3E}">
        <p14:creationId xmlns:p14="http://schemas.microsoft.com/office/powerpoint/2010/main" xmlns="" val="30344665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74</a:t>
            </a:fld>
            <a:endParaRPr lang="zh-CN" altLang="en-US"/>
          </a:p>
        </p:txBody>
      </p:sp>
    </p:spTree>
    <p:extLst>
      <p:ext uri="{BB962C8B-B14F-4D97-AF65-F5344CB8AC3E}">
        <p14:creationId xmlns:p14="http://schemas.microsoft.com/office/powerpoint/2010/main" xmlns="" val="442291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75</a:t>
            </a:fld>
            <a:endParaRPr lang="zh-CN" altLang="en-US"/>
          </a:p>
        </p:txBody>
      </p:sp>
    </p:spTree>
    <p:extLst>
      <p:ext uri="{BB962C8B-B14F-4D97-AF65-F5344CB8AC3E}">
        <p14:creationId xmlns:p14="http://schemas.microsoft.com/office/powerpoint/2010/main" xmlns="" val="5931611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76</a:t>
            </a:fld>
            <a:endParaRPr lang="zh-CN" altLang="en-US"/>
          </a:p>
        </p:txBody>
      </p:sp>
    </p:spTree>
    <p:extLst>
      <p:ext uri="{BB962C8B-B14F-4D97-AF65-F5344CB8AC3E}">
        <p14:creationId xmlns:p14="http://schemas.microsoft.com/office/powerpoint/2010/main" xmlns="" val="54727461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77</a:t>
            </a:fld>
            <a:endParaRPr lang="zh-CN" altLang="en-US"/>
          </a:p>
        </p:txBody>
      </p:sp>
    </p:spTree>
    <p:extLst>
      <p:ext uri="{BB962C8B-B14F-4D97-AF65-F5344CB8AC3E}">
        <p14:creationId xmlns:p14="http://schemas.microsoft.com/office/powerpoint/2010/main" xmlns="" val="39007660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78</a:t>
            </a:fld>
            <a:endParaRPr lang="zh-CN" altLang="en-US"/>
          </a:p>
        </p:txBody>
      </p:sp>
    </p:spTree>
    <p:extLst>
      <p:ext uri="{BB962C8B-B14F-4D97-AF65-F5344CB8AC3E}">
        <p14:creationId xmlns:p14="http://schemas.microsoft.com/office/powerpoint/2010/main" xmlns="" val="19989194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79</a:t>
            </a:fld>
            <a:endParaRPr lang="zh-CN" altLang="en-US"/>
          </a:p>
        </p:txBody>
      </p:sp>
    </p:spTree>
    <p:extLst>
      <p:ext uri="{BB962C8B-B14F-4D97-AF65-F5344CB8AC3E}">
        <p14:creationId xmlns:p14="http://schemas.microsoft.com/office/powerpoint/2010/main" xmlns="" val="42048255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a:t>
            </a:fld>
            <a:endParaRPr lang="zh-CN" altLang="en-US"/>
          </a:p>
        </p:txBody>
      </p:sp>
    </p:spTree>
    <p:extLst>
      <p:ext uri="{BB962C8B-B14F-4D97-AF65-F5344CB8AC3E}">
        <p14:creationId xmlns:p14="http://schemas.microsoft.com/office/powerpoint/2010/main" xmlns="" val="11365836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80</a:t>
            </a:fld>
            <a:endParaRPr lang="zh-CN" altLang="en-US"/>
          </a:p>
        </p:txBody>
      </p:sp>
    </p:spTree>
    <p:extLst>
      <p:ext uri="{BB962C8B-B14F-4D97-AF65-F5344CB8AC3E}">
        <p14:creationId xmlns:p14="http://schemas.microsoft.com/office/powerpoint/2010/main" xmlns="" val="162455632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81</a:t>
            </a:fld>
            <a:endParaRPr lang="zh-CN" altLang="en-US"/>
          </a:p>
        </p:txBody>
      </p:sp>
    </p:spTree>
    <p:extLst>
      <p:ext uri="{BB962C8B-B14F-4D97-AF65-F5344CB8AC3E}">
        <p14:creationId xmlns:p14="http://schemas.microsoft.com/office/powerpoint/2010/main" xmlns="" val="15058426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82</a:t>
            </a:fld>
            <a:endParaRPr lang="zh-CN" altLang="en-US"/>
          </a:p>
        </p:txBody>
      </p:sp>
    </p:spTree>
    <p:extLst>
      <p:ext uri="{BB962C8B-B14F-4D97-AF65-F5344CB8AC3E}">
        <p14:creationId xmlns:p14="http://schemas.microsoft.com/office/powerpoint/2010/main" xmlns="" val="188079088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83</a:t>
            </a:fld>
            <a:endParaRPr lang="zh-CN" altLang="en-US"/>
          </a:p>
        </p:txBody>
      </p:sp>
    </p:spTree>
    <p:extLst>
      <p:ext uri="{BB962C8B-B14F-4D97-AF65-F5344CB8AC3E}">
        <p14:creationId xmlns:p14="http://schemas.microsoft.com/office/powerpoint/2010/main" xmlns="" val="41421136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84</a:t>
            </a:fld>
            <a:endParaRPr lang="zh-CN" altLang="en-US"/>
          </a:p>
        </p:txBody>
      </p:sp>
    </p:spTree>
    <p:extLst>
      <p:ext uri="{BB962C8B-B14F-4D97-AF65-F5344CB8AC3E}">
        <p14:creationId xmlns:p14="http://schemas.microsoft.com/office/powerpoint/2010/main" xmlns="" val="369587485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85</a:t>
            </a:fld>
            <a:endParaRPr lang="zh-CN" altLang="en-US"/>
          </a:p>
        </p:txBody>
      </p:sp>
    </p:spTree>
    <p:extLst>
      <p:ext uri="{BB962C8B-B14F-4D97-AF65-F5344CB8AC3E}">
        <p14:creationId xmlns:p14="http://schemas.microsoft.com/office/powerpoint/2010/main" xmlns="" val="293113405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86</a:t>
            </a:fld>
            <a:endParaRPr lang="zh-CN" altLang="en-US"/>
          </a:p>
        </p:txBody>
      </p:sp>
    </p:spTree>
    <p:extLst>
      <p:ext uri="{BB962C8B-B14F-4D97-AF65-F5344CB8AC3E}">
        <p14:creationId xmlns:p14="http://schemas.microsoft.com/office/powerpoint/2010/main" xmlns="" val="30326606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87</a:t>
            </a:fld>
            <a:endParaRPr lang="zh-CN" altLang="en-US"/>
          </a:p>
        </p:txBody>
      </p:sp>
    </p:spTree>
    <p:extLst>
      <p:ext uri="{BB962C8B-B14F-4D97-AF65-F5344CB8AC3E}">
        <p14:creationId xmlns:p14="http://schemas.microsoft.com/office/powerpoint/2010/main" xmlns="" val="49792572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88</a:t>
            </a:fld>
            <a:endParaRPr lang="zh-CN" altLang="en-US"/>
          </a:p>
        </p:txBody>
      </p:sp>
    </p:spTree>
    <p:extLst>
      <p:ext uri="{BB962C8B-B14F-4D97-AF65-F5344CB8AC3E}">
        <p14:creationId xmlns:p14="http://schemas.microsoft.com/office/powerpoint/2010/main" xmlns="" val="41240884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89</a:t>
            </a:fld>
            <a:endParaRPr lang="zh-CN" altLang="en-US"/>
          </a:p>
        </p:txBody>
      </p:sp>
    </p:spTree>
    <p:extLst>
      <p:ext uri="{BB962C8B-B14F-4D97-AF65-F5344CB8AC3E}">
        <p14:creationId xmlns:p14="http://schemas.microsoft.com/office/powerpoint/2010/main" xmlns="" val="3860184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2B3AD1-FCB7-43D8-924A-C182C0F1EA44}" type="slidenum">
              <a:rPr lang="zh-CN" altLang="en-US" smtClean="0"/>
              <a:pPr/>
              <a:t>9</a:t>
            </a:fld>
            <a:endParaRPr lang="zh-CN" altLang="en-US"/>
          </a:p>
        </p:txBody>
      </p:sp>
    </p:spTree>
    <p:extLst>
      <p:ext uri="{BB962C8B-B14F-4D97-AF65-F5344CB8AC3E}">
        <p14:creationId xmlns:p14="http://schemas.microsoft.com/office/powerpoint/2010/main" xmlns="" val="26224548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037983" y="2149475"/>
            <a:ext cx="7068035" cy="1881188"/>
          </a:xfrm>
        </p:spPr>
        <p:txBody>
          <a:bodyPr anchor="b">
            <a:normAutofit/>
          </a:bodyPr>
          <a:lstStyle>
            <a:lvl1pPr algn="ctr">
              <a:defRPr sz="4800" b="1">
                <a:solidFill>
                  <a:schemeClr val="tx1">
                    <a:lumMod val="75000"/>
                    <a:lumOff val="25000"/>
                  </a:schemeClr>
                </a:solidFill>
              </a:defRPr>
            </a:lvl1pPr>
          </a:lstStyle>
          <a:p>
            <a:r>
              <a:rPr lang="zh-CN" altLang="en-US" dirty="0" smtClean="0"/>
              <a:t>编辑标题</a:t>
            </a:r>
            <a:endParaRPr lang="zh-CN" altLang="en-US" dirty="0"/>
          </a:p>
        </p:txBody>
      </p:sp>
      <p:sp>
        <p:nvSpPr>
          <p:cNvPr id="3" name="副标题 2"/>
          <p:cNvSpPr>
            <a:spLocks noGrp="1"/>
          </p:cNvSpPr>
          <p:nvPr>
            <p:ph type="subTitle" idx="1" hasCustomPrompt="1"/>
          </p:nvPr>
        </p:nvSpPr>
        <p:spPr>
          <a:xfrm>
            <a:off x="1037982" y="4054651"/>
            <a:ext cx="7068036" cy="1003300"/>
          </a:xfrm>
        </p:spPr>
        <p:txBody>
          <a:bodyPr>
            <a:normAutofit/>
          </a:bodyPr>
          <a:lstStyle>
            <a:lvl1pPr marL="0" indent="0" algn="ctr">
              <a:buNone/>
              <a:defRPr sz="24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a:lstStyle/>
          <a:p>
            <a:fld id="{C0969DF5-CE6F-460D-85D3-AC9F3B21A050}" type="datetimeFigureOut">
              <a:rPr lang="zh-CN" altLang="en-US" smtClean="0"/>
              <a:pPr/>
              <a:t>2018-03-16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7F28AF-5BE0-4465-9148-1AC3FCF059D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pPr/>
              <a:t>2018-03-16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pPr/>
              <a:t>‹#›</a:t>
            </a:fld>
            <a:endParaRPr lang="zh-CN" altLang="en-US"/>
          </a:p>
        </p:txBody>
      </p:sp>
      <p:sp>
        <p:nvSpPr>
          <p:cNvPr id="7" name="内容占位符 6"/>
          <p:cNvSpPr>
            <a:spLocks noGrp="1"/>
          </p:cNvSpPr>
          <p:nvPr>
            <p:ph sz="quarter" idx="13"/>
          </p:nvPr>
        </p:nvSpPr>
        <p:spPr>
          <a:xfrm>
            <a:off x="628650" y="529068"/>
            <a:ext cx="7886700" cy="557509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377243"/>
            <a:ext cx="7886699" cy="46736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C0969DF5-CE6F-460D-85D3-AC9F3B21A050}" type="datetimeFigureOut">
              <a:rPr lang="zh-CN" altLang="en-US" smtClean="0"/>
              <a:pPr/>
              <a:t>2018-03-16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7F28AF-5BE0-4465-9148-1AC3FCF059D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normAutofit/>
          </a:bodyPr>
          <a:lstStyle/>
          <a:p>
            <a:fld id="{C0969DF5-CE6F-460D-85D3-AC9F3B21A050}" type="datetimeFigureOut">
              <a:rPr lang="zh-CN" altLang="en-US" smtClean="0"/>
              <a:pPr/>
              <a:t>2018-03-16</a:t>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4F7F28AF-5BE0-4465-9148-1AC3FCF059DB}" type="slidenum">
              <a:rPr lang="zh-CN" altLang="en-US" smtClean="0"/>
              <a:pPr/>
              <a:t>‹#›</a:t>
            </a:fld>
            <a:endParaRPr lang="zh-CN" altLang="en-US"/>
          </a:p>
        </p:txBody>
      </p:sp>
      <p:sp>
        <p:nvSpPr>
          <p:cNvPr id="8" name="矩形 7"/>
          <p:cNvSpPr/>
          <p:nvPr>
            <p:custDataLst>
              <p:tags r:id="rId1"/>
            </p:custDataLst>
          </p:nvPr>
        </p:nvSpPr>
        <p:spPr bwMode="auto">
          <a:xfrm>
            <a:off x="7517868" y="0"/>
            <a:ext cx="463375" cy="37750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 name="矩形 9"/>
          <p:cNvSpPr/>
          <p:nvPr>
            <p:custDataLst>
              <p:tags r:id="rId2"/>
            </p:custDataLst>
          </p:nvPr>
        </p:nvSpPr>
        <p:spPr bwMode="auto">
          <a:xfrm>
            <a:off x="7517868" y="5211762"/>
            <a:ext cx="463375" cy="16462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标题 2"/>
          <p:cNvSpPr>
            <a:spLocks noGrp="1"/>
          </p:cNvSpPr>
          <p:nvPr>
            <p:ph type="title"/>
          </p:nvPr>
        </p:nvSpPr>
        <p:spPr>
          <a:xfrm>
            <a:off x="628650" y="3721629"/>
            <a:ext cx="6355111" cy="1572859"/>
          </a:xfrm>
          <a:solidFill>
            <a:schemeClr val="accent1"/>
          </a:solidFill>
        </p:spPr>
        <p:txBody>
          <a:bodyPr>
            <a:noAutofit/>
          </a:bodyPr>
          <a:lstStyle>
            <a:lvl1pPr algn="ctr">
              <a:defRPr sz="48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16959" y="1273445"/>
            <a:ext cx="7898391" cy="232325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28650" y="3894667"/>
            <a:ext cx="7898391" cy="232325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C0969DF5-CE6F-460D-85D3-AC9F3B21A050}" type="datetimeFigureOut">
              <a:rPr lang="zh-CN" altLang="en-US" smtClean="0"/>
              <a:pPr/>
              <a:t>2018-03-16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7F28AF-5BE0-4465-9148-1AC3FCF059DB}" type="slidenum">
              <a:rPr lang="zh-CN" altLang="en-US" smtClean="0"/>
              <a:pPr/>
              <a:t>‹#›</a:t>
            </a:fld>
            <a:endParaRPr lang="zh-CN" altLang="en-US"/>
          </a:p>
        </p:txBody>
      </p:sp>
      <p:sp>
        <p:nvSpPr>
          <p:cNvPr id="8" name="标题 7"/>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282155"/>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106067"/>
            <a:ext cx="3868340" cy="402872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29150" y="1282155"/>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内容占位符 5"/>
          <p:cNvSpPr>
            <a:spLocks noGrp="1"/>
          </p:cNvSpPr>
          <p:nvPr>
            <p:ph sz="quarter" idx="4"/>
          </p:nvPr>
        </p:nvSpPr>
        <p:spPr>
          <a:xfrm>
            <a:off x="4629150" y="2106067"/>
            <a:ext cx="3887391" cy="402872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0969DF5-CE6F-460D-85D3-AC9F3B21A050}" type="datetimeFigureOut">
              <a:rPr lang="zh-CN" altLang="en-US" smtClean="0"/>
              <a:pPr/>
              <a:t>2018-03-16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7F28AF-5BE0-4465-9148-1AC3FCF059DB}" type="slidenum">
              <a:rPr lang="zh-CN" altLang="en-US" smtClean="0"/>
              <a:pPr/>
              <a:t>‹#›</a:t>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18000" y="3238500"/>
            <a:ext cx="9180000" cy="381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32500" lnSpcReduction="20000"/>
          </a:bodyPr>
          <a:lstStyle/>
          <a:p>
            <a:pPr algn="ctr"/>
            <a:endParaRPr lang="zh-CN" altLang="en-US" sz="6600" b="1">
              <a:solidFill>
                <a:srgbClr val="FFFFFF"/>
              </a:solidFill>
            </a:endParaRPr>
          </a:p>
        </p:txBody>
      </p:sp>
      <p:sp>
        <p:nvSpPr>
          <p:cNvPr id="3" name="日期占位符 2"/>
          <p:cNvSpPr>
            <a:spLocks noGrp="1"/>
          </p:cNvSpPr>
          <p:nvPr>
            <p:ph type="dt" sz="half" idx="10"/>
          </p:nvPr>
        </p:nvSpPr>
        <p:spPr/>
        <p:txBody>
          <a:bodyPr wrap="square">
            <a:normAutofit/>
          </a:bodyPr>
          <a:lstStyle/>
          <a:p>
            <a:fld id="{C0969DF5-CE6F-460D-85D3-AC9F3B21A050}" type="datetimeFigureOut">
              <a:rPr lang="zh-CN" altLang="en-US" smtClean="0"/>
              <a:pPr/>
              <a:t>2018-03-16</a:t>
            </a:fld>
            <a:endParaRPr lang="zh-CN" altLang="en-US"/>
          </a:p>
        </p:txBody>
      </p:sp>
      <p:sp>
        <p:nvSpPr>
          <p:cNvPr id="4" name="页脚占位符 3"/>
          <p:cNvSpPr>
            <a:spLocks noGrp="1"/>
          </p:cNvSpPr>
          <p:nvPr>
            <p:ph type="ftr" sz="quarter" idx="11"/>
          </p:nvPr>
        </p:nvSpPr>
        <p:spPr/>
        <p:txBody>
          <a:bodyPr wrap="square">
            <a:normAutofit/>
          </a:bodyPr>
          <a:lstStyle/>
          <a:p>
            <a:endParaRPr lang="zh-CN" altLang="en-US"/>
          </a:p>
        </p:txBody>
      </p:sp>
      <p:sp>
        <p:nvSpPr>
          <p:cNvPr id="5" name="灯片编号占位符 4"/>
          <p:cNvSpPr>
            <a:spLocks noGrp="1"/>
          </p:cNvSpPr>
          <p:nvPr>
            <p:ph type="sldNum" sz="quarter" idx="12"/>
          </p:nvPr>
        </p:nvSpPr>
        <p:spPr/>
        <p:txBody>
          <a:bodyPr wrap="square">
            <a:normAutofit/>
          </a:bodyPr>
          <a:lstStyle/>
          <a:p>
            <a:fld id="{4F7F28AF-5BE0-4465-9148-1AC3FCF059DB}" type="slidenum">
              <a:rPr lang="zh-CN" altLang="en-US" smtClean="0"/>
              <a:pPr/>
              <a:t>‹#›</a:t>
            </a:fld>
            <a:endParaRPr lang="zh-CN" altLang="en-US"/>
          </a:p>
        </p:txBody>
      </p:sp>
      <p:sp>
        <p:nvSpPr>
          <p:cNvPr id="2" name="标题 1"/>
          <p:cNvSpPr>
            <a:spLocks noGrp="1"/>
          </p:cNvSpPr>
          <p:nvPr>
            <p:ph type="title" hasCustomPrompt="1"/>
          </p:nvPr>
        </p:nvSpPr>
        <p:spPr>
          <a:xfrm>
            <a:off x="2026356" y="2400300"/>
            <a:ext cx="5091289" cy="2057400"/>
          </a:xfrm>
          <a:solidFill>
            <a:schemeClr val="accent1"/>
          </a:solidFill>
        </p:spPr>
        <p:txBody>
          <a:bodyPr wrap="square">
            <a:normAutofit/>
          </a:bodyPr>
          <a:lstStyle>
            <a:lvl1pPr algn="ctr">
              <a:defRPr sz="6600"/>
            </a:lvl1pPr>
          </a:lstStyle>
          <a:p>
            <a:r>
              <a:rPr lang="zh-CN" altLang="en-US" dirty="0" smtClean="0"/>
              <a:t>编辑标题</a:t>
            </a:r>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969DF5-CE6F-460D-85D3-AC9F3B21A050}" type="datetimeFigureOut">
              <a:rPr lang="zh-CN" altLang="en-US" smtClean="0"/>
              <a:pPr/>
              <a:t>2018-03-16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7F28AF-5BE0-4465-9148-1AC3FCF059D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936980"/>
            <a:ext cx="3196800" cy="1600200"/>
          </a:xfrm>
        </p:spPr>
        <p:txBody>
          <a:bodyPr anchor="t" anchorCtr="0">
            <a:noAutofit/>
          </a:bodyPr>
          <a:lstStyle>
            <a:lvl1pPr>
              <a:defRPr sz="3200">
                <a:solidFill>
                  <a:schemeClr val="tx1"/>
                </a:solidFill>
              </a:defRPr>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95920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53718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EF2F5ED-D19D-4097-92A9-D6092B3D6E68}" type="datetimeFigureOut">
              <a:rPr lang="zh-CN" altLang="en-US" smtClean="0"/>
              <a:pPr/>
              <a:t>2018-03-16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AAEAA2-D029-4D23-B6D5-DE004B8B3ED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6994" y="365125"/>
            <a:ext cx="1278356" cy="5811838"/>
          </a:xfrm>
        </p:spPr>
        <p:txBody>
          <a:bodyPr vert="eaVert"/>
          <a:lstStyle>
            <a:lvl1pPr>
              <a:defRPr>
                <a:solidFill>
                  <a:schemeClr val="tx1"/>
                </a:solidFill>
              </a:defRPr>
            </a:lvl1p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6427871" cy="5811838"/>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C0969DF5-CE6F-460D-85D3-AC9F3B21A050}" type="datetimeFigureOut">
              <a:rPr lang="zh-CN" altLang="en-US" smtClean="0"/>
              <a:pPr/>
              <a:t>2018-03-16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7F28AF-5BE0-4465-9148-1AC3FCF059D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0" y="1"/>
            <a:ext cx="5204178" cy="824088"/>
          </a:xfrm>
          <a:prstGeom prst="rect">
            <a:avLst/>
          </a:prstGeom>
          <a:noFill/>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3"/>
            </p:custDataLst>
          </p:nvPr>
        </p:nvSpPr>
        <p:spPr>
          <a:xfrm>
            <a:off x="628650" y="1095023"/>
            <a:ext cx="7886700" cy="517031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C0969DF5-CE6F-460D-85D3-AC9F3B21A050}" type="datetimeFigureOut">
              <a:rPr lang="zh-CN" altLang="en-US" smtClean="0"/>
              <a:pPr/>
              <a:t>2018-03-16</a:t>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noAutofit/>
          </a:bodyPr>
          <a:lstStyle>
            <a:lvl1pPr algn="r">
              <a:defRPr sz="1800">
                <a:solidFill>
                  <a:schemeClr val="tx1">
                    <a:tint val="75000"/>
                  </a:schemeClr>
                </a:solidFill>
              </a:defRPr>
            </a:lvl1pPr>
          </a:lstStyle>
          <a:p>
            <a:fld id="{4F7F28AF-5BE0-4465-9148-1AC3FCF059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itchFamily="34" charset="0"/>
        <a:buChar char="•"/>
        <a:defRPr sz="2400" kern="1200">
          <a:solidFill>
            <a:schemeClr val="tx1">
              <a:lumMod val="75000"/>
              <a:lumOff val="25000"/>
            </a:schemeClr>
          </a:solidFill>
          <a:latin typeface="+mn-lt"/>
          <a:ea typeface="+mn-ea"/>
          <a:cs typeface="+mn-cs"/>
        </a:defRPr>
      </a:lvl1pPr>
      <a:lvl2pPr marL="514350" indent="-171450" algn="just" defTabSz="685800" rtl="0" eaLnBrk="1" latinLnBrk="0" hangingPunct="1">
        <a:lnSpc>
          <a:spcPct val="120000"/>
        </a:lnSpc>
        <a:spcBef>
          <a:spcPts val="375"/>
        </a:spcBef>
        <a:buFont typeface="Arial" pitchFamily="34" charset="0"/>
        <a:buChar char="•"/>
        <a:defRPr sz="2000" kern="1200">
          <a:solidFill>
            <a:schemeClr val="tx1">
              <a:lumMod val="75000"/>
              <a:lumOff val="25000"/>
            </a:schemeClr>
          </a:solidFill>
          <a:latin typeface="+mn-lt"/>
          <a:ea typeface="+mn-ea"/>
          <a:cs typeface="+mn-cs"/>
        </a:defRPr>
      </a:lvl2pPr>
      <a:lvl3pPr marL="857250" indent="-171450" algn="just" defTabSz="685800" rtl="0" eaLnBrk="1" latinLnBrk="0" hangingPunct="1">
        <a:lnSpc>
          <a:spcPct val="120000"/>
        </a:lnSpc>
        <a:spcBef>
          <a:spcPts val="375"/>
        </a:spcBef>
        <a:buFont typeface="Arial" pitchFamily="34" charset="0"/>
        <a:buChar char="•"/>
        <a:defRPr sz="1800" kern="1200">
          <a:solidFill>
            <a:schemeClr val="tx1">
              <a:lumMod val="75000"/>
              <a:lumOff val="25000"/>
            </a:schemeClr>
          </a:solidFill>
          <a:latin typeface="+mn-lt"/>
          <a:ea typeface="+mn-ea"/>
          <a:cs typeface="+mn-cs"/>
        </a:defRPr>
      </a:lvl3pPr>
      <a:lvl4pPr marL="1200150" indent="-171450" algn="just" defTabSz="685800" rtl="0" eaLnBrk="1" latinLnBrk="0" hangingPunct="1">
        <a:lnSpc>
          <a:spcPct val="120000"/>
        </a:lnSpc>
        <a:spcBef>
          <a:spcPts val="375"/>
        </a:spcBef>
        <a:buFont typeface="Arial" pitchFamily="34" charset="0"/>
        <a:buChar char="•"/>
        <a:defRPr sz="1800" kern="1200">
          <a:solidFill>
            <a:schemeClr val="tx1">
              <a:lumMod val="75000"/>
              <a:lumOff val="25000"/>
            </a:schemeClr>
          </a:solidFill>
          <a:latin typeface="+mn-lt"/>
          <a:ea typeface="+mn-ea"/>
          <a:cs typeface="+mn-cs"/>
        </a:defRPr>
      </a:lvl4pPr>
      <a:lvl5pPr marL="1543050" indent="-171450" algn="just" defTabSz="685800" rtl="0" eaLnBrk="1" latinLnBrk="0" hangingPunct="1">
        <a:lnSpc>
          <a:spcPct val="120000"/>
        </a:lnSpc>
        <a:spcBef>
          <a:spcPts val="375"/>
        </a:spcBef>
        <a:buFont typeface="Arial" pitchFamily="34" charset="0"/>
        <a:buChar char="•"/>
        <a:defRPr sz="180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notesSlide" Target="../notesSlides/notesSlide10.xml"/><Relationship Id="rId4"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tags" Target="../tags/tag54.xml"/><Relationship Id="rId7" Type="http://schemas.openxmlformats.org/officeDocument/2006/relationships/oleObject" Target="../embeddings/oleObject1.bin"/><Relationship Id="rId2" Type="http://schemas.openxmlformats.org/officeDocument/2006/relationships/tags" Target="../tags/tag53.xml"/><Relationship Id="rId1" Type="http://schemas.openxmlformats.org/officeDocument/2006/relationships/vmlDrawing" Target="../drawings/vmlDrawing1.vml"/><Relationship Id="rId6" Type="http://schemas.openxmlformats.org/officeDocument/2006/relationships/notesSlide" Target="../notesSlides/notesSlide11.xml"/><Relationship Id="rId5" Type="http://schemas.openxmlformats.org/officeDocument/2006/relationships/slideLayout" Target="../slideLayouts/slideLayout4.xml"/><Relationship Id="rId4" Type="http://schemas.openxmlformats.org/officeDocument/2006/relationships/tags" Target="../tags/tag55.xml"/></Relationships>
</file>

<file path=ppt/slides/_rels/slide12.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oleObject" Target="../embeddings/oleObject3.bin"/><Relationship Id="rId2" Type="http://schemas.openxmlformats.org/officeDocument/2006/relationships/tags" Target="../tags/tag56.xml"/><Relationship Id="rId1" Type="http://schemas.openxmlformats.org/officeDocument/2006/relationships/vmlDrawing" Target="../drawings/vmlDrawing2.vml"/><Relationship Id="rId6" Type="http://schemas.openxmlformats.org/officeDocument/2006/relationships/notesSlide" Target="../notesSlides/notesSlide12.xml"/><Relationship Id="rId5" Type="http://schemas.openxmlformats.org/officeDocument/2006/relationships/slideLayout" Target="../slideLayouts/slideLayout4.xml"/><Relationship Id="rId4" Type="http://schemas.openxmlformats.org/officeDocument/2006/relationships/tags" Target="../tags/tag58.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60.xml"/><Relationship Id="rId7" Type="http://schemas.openxmlformats.org/officeDocument/2006/relationships/oleObject" Target="../embeddings/oleObject4.bin"/><Relationship Id="rId2" Type="http://schemas.openxmlformats.org/officeDocument/2006/relationships/tags" Target="../tags/tag59.xml"/><Relationship Id="rId1" Type="http://schemas.openxmlformats.org/officeDocument/2006/relationships/vmlDrawing" Target="../drawings/vmlDrawing3.vml"/><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tags" Target="../tags/tag61.xml"/><Relationship Id="rId9"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notesSlide" Target="../notesSlides/notesSlide14.xml"/><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notesSlide" Target="../notesSlides/notesSlide15.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10.png"/><Relationship Id="rId5" Type="http://schemas.openxmlformats.org/officeDocument/2006/relationships/notesSlide" Target="../notesSlides/notesSlide16.xml"/><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notesSlide" Target="../notesSlides/notesSlide17.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notesSlide" Target="../notesSlides/notesSlide18.xml"/><Relationship Id="rId4"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notesSlide" Target="../notesSlides/notesSlide19.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notesSlide" Target="../notesSlides/notesSlide2.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11.png"/><Relationship Id="rId5" Type="http://schemas.openxmlformats.org/officeDocument/2006/relationships/notesSlide" Target="../notesSlides/notesSlide20.xml"/><Relationship Id="rId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notesSlide" Target="../notesSlides/notesSlide21.xml"/><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notesSlide" Target="../notesSlides/notesSlide22.xml"/><Relationship Id="rId4"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notesSlide" Target="../notesSlides/notesSlide23.xml"/><Relationship Id="rId4"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12.png"/><Relationship Id="rId5" Type="http://schemas.openxmlformats.org/officeDocument/2006/relationships/notesSlide" Target="../notesSlides/notesSlide24.xml"/><Relationship Id="rId4"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13.png"/><Relationship Id="rId5" Type="http://schemas.openxmlformats.org/officeDocument/2006/relationships/notesSlide" Target="../notesSlides/notesSlide25.xml"/><Relationship Id="rId4"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image" Target="../media/image14.png"/><Relationship Id="rId5" Type="http://schemas.openxmlformats.org/officeDocument/2006/relationships/notesSlide" Target="../notesSlides/notesSlide26.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5" Type="http://schemas.openxmlformats.org/officeDocument/2006/relationships/notesSlide" Target="../notesSlides/notesSlide27.xml"/><Relationship Id="rId4"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5" Type="http://schemas.openxmlformats.org/officeDocument/2006/relationships/notesSlide" Target="../notesSlides/notesSlide28.xml"/><Relationship Id="rId4"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5" Type="http://schemas.openxmlformats.org/officeDocument/2006/relationships/notesSlide" Target="../notesSlides/notesSlide29.xml"/><Relationship Id="rId4"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notesSlide" Target="../notesSlides/notesSlide3.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5" Type="http://schemas.openxmlformats.org/officeDocument/2006/relationships/tags" Target="../tags/tag24.xml"/><Relationship Id="rId4" Type="http://schemas.openxmlformats.org/officeDocument/2006/relationships/tags" Target="../tags/tag23.xml"/></Relationships>
</file>

<file path=ppt/slides/_rels/slide30.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15.png"/><Relationship Id="rId5" Type="http://schemas.openxmlformats.org/officeDocument/2006/relationships/notesSlide" Target="../notesSlides/notesSlide30.xml"/><Relationship Id="rId4"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5" Type="http://schemas.openxmlformats.org/officeDocument/2006/relationships/notesSlide" Target="../notesSlides/notesSlide31.xml"/><Relationship Id="rId4"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notesSlide" Target="../notesSlides/notesSlide32.xml"/><Relationship Id="rId4"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notesSlide" Target="../notesSlides/notesSlide33.xml"/><Relationship Id="rId4"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image" Target="../media/image16.png"/><Relationship Id="rId5" Type="http://schemas.openxmlformats.org/officeDocument/2006/relationships/notesSlide" Target="../notesSlides/notesSlide34.xml"/><Relationship Id="rId4"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image" Target="../media/image17.png"/><Relationship Id="rId5" Type="http://schemas.openxmlformats.org/officeDocument/2006/relationships/notesSlide" Target="../notesSlides/notesSlide35.xml"/><Relationship Id="rId4"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notesSlide" Target="../notesSlides/notesSlide36.xml"/><Relationship Id="rId4"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notesSlide" Target="../notesSlides/notesSlide37.xml"/><Relationship Id="rId4"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image" Target="../media/image18.png"/><Relationship Id="rId5" Type="http://schemas.openxmlformats.org/officeDocument/2006/relationships/notesSlide" Target="../notesSlides/notesSlide38.xml"/><Relationship Id="rId4"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19.png"/><Relationship Id="rId5" Type="http://schemas.openxmlformats.org/officeDocument/2006/relationships/notesSlide" Target="../notesSlides/notesSlide39.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notesSlide" Target="../notesSlides/notesSlide4.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2.xml"/><Relationship Id="rId5" Type="http://schemas.openxmlformats.org/officeDocument/2006/relationships/tags" Target="../tags/tag29.xml"/><Relationship Id="rId4" Type="http://schemas.openxmlformats.org/officeDocument/2006/relationships/tags" Target="../tags/tag28.xml"/></Relationships>
</file>

<file path=ppt/slides/_rels/slide40.xml.rels><?xml version="1.0" encoding="UTF-8" standalone="yes"?>
<Relationships xmlns="http://schemas.openxmlformats.org/package/2006/relationships"><Relationship Id="rId3" Type="http://schemas.openxmlformats.org/officeDocument/2006/relationships/tags" Target="../tags/tag142.xml"/><Relationship Id="rId7" Type="http://schemas.openxmlformats.org/officeDocument/2006/relationships/image" Target="../media/image21.png"/><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image" Target="../media/image20.png"/><Relationship Id="rId5" Type="http://schemas.openxmlformats.org/officeDocument/2006/relationships/notesSlide" Target="../notesSlides/notesSlide40.xml"/><Relationship Id="rId4"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tags" Target="../tags/tag145.xml"/><Relationship Id="rId7" Type="http://schemas.openxmlformats.org/officeDocument/2006/relationships/image" Target="../media/image23.png"/><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image" Target="../media/image22.png"/><Relationship Id="rId5" Type="http://schemas.openxmlformats.org/officeDocument/2006/relationships/notesSlide" Target="../notesSlides/notesSlide41.xml"/><Relationship Id="rId4"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tags" Target="../tags/tag148.xml"/><Relationship Id="rId7" Type="http://schemas.openxmlformats.org/officeDocument/2006/relationships/image" Target="../media/image25.png"/><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image" Target="../media/image24.png"/><Relationship Id="rId5" Type="http://schemas.openxmlformats.org/officeDocument/2006/relationships/notesSlide" Target="../notesSlides/notesSlide42.xml"/><Relationship Id="rId4"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image" Target="../media/image26.png"/><Relationship Id="rId5" Type="http://schemas.openxmlformats.org/officeDocument/2006/relationships/notesSlide" Target="../notesSlides/notesSlide43.xml"/><Relationship Id="rId4"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notesSlide" Target="../notesSlides/notesSlide44.xml"/><Relationship Id="rId4"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notesSlide" Target="../notesSlides/notesSlide45.xml"/><Relationship Id="rId4"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notesSlide" Target="../notesSlides/notesSlide46.xml"/><Relationship Id="rId4"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tags" Target="../tags/tag162.xml"/><Relationship Id="rId7" Type="http://schemas.openxmlformats.org/officeDocument/2006/relationships/oleObject" Target="../embeddings/oleObject7.bin"/><Relationship Id="rId2" Type="http://schemas.openxmlformats.org/officeDocument/2006/relationships/tags" Target="../tags/tag161.xml"/><Relationship Id="rId1" Type="http://schemas.openxmlformats.org/officeDocument/2006/relationships/vmlDrawing" Target="../drawings/vmlDrawing4.vml"/><Relationship Id="rId6" Type="http://schemas.openxmlformats.org/officeDocument/2006/relationships/notesSlide" Target="../notesSlides/notesSlide47.xml"/><Relationship Id="rId5" Type="http://schemas.openxmlformats.org/officeDocument/2006/relationships/slideLayout" Target="../slideLayouts/slideLayout4.xml"/><Relationship Id="rId4" Type="http://schemas.openxmlformats.org/officeDocument/2006/relationships/tags" Target="../tags/tag163.xml"/></Relationships>
</file>

<file path=ppt/slides/_rels/slide48.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notesSlide" Target="../notesSlides/notesSlide48.xml"/><Relationship Id="rId4"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notesSlide" Target="../notesSlides/notesSlide49.xml"/><Relationship Id="rId4"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1.xml"/><Relationship Id="rId7"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hemeOverride" Target="../theme/themeOverride1.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image" Target="../media/image29.png"/><Relationship Id="rId5" Type="http://schemas.openxmlformats.org/officeDocument/2006/relationships/notesSlide" Target="../notesSlides/notesSlide50.xml"/><Relationship Id="rId4"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30.png"/><Relationship Id="rId5" Type="http://schemas.openxmlformats.org/officeDocument/2006/relationships/notesSlide" Target="../notesSlides/notesSlide51.xml"/><Relationship Id="rId4"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image" Target="../media/image30.png"/><Relationship Id="rId5" Type="http://schemas.openxmlformats.org/officeDocument/2006/relationships/notesSlide" Target="../notesSlides/notesSlide52.xml"/><Relationship Id="rId4"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image" Target="../media/image31.png"/><Relationship Id="rId5" Type="http://schemas.openxmlformats.org/officeDocument/2006/relationships/notesSlide" Target="../notesSlides/notesSlide53.xml"/><Relationship Id="rId4"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5" Type="http://schemas.openxmlformats.org/officeDocument/2006/relationships/notesSlide" Target="../notesSlides/notesSlide54.xml"/><Relationship Id="rId4"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notesSlide" Target="../notesSlides/notesSlide55.xml"/><Relationship Id="rId4"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5" Type="http://schemas.openxmlformats.org/officeDocument/2006/relationships/notesSlide" Target="../notesSlides/notesSlide56.xml"/><Relationship Id="rId4"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image" Target="../media/image32.png"/><Relationship Id="rId5" Type="http://schemas.openxmlformats.org/officeDocument/2006/relationships/notesSlide" Target="../notesSlides/notesSlide57.xml"/><Relationship Id="rId4"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image" Target="../media/image33.png"/><Relationship Id="rId5" Type="http://schemas.openxmlformats.org/officeDocument/2006/relationships/notesSlide" Target="../notesSlides/notesSlide58.xml"/><Relationship Id="rId4"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34.png"/><Relationship Id="rId5" Type="http://schemas.openxmlformats.org/officeDocument/2006/relationships/notesSlide" Target="../notesSlides/notesSlide59.xml"/><Relationship Id="rId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38.xml"/></Relationships>
</file>

<file path=ppt/slides/_rels/slide60.xml.rels><?xml version="1.0" encoding="UTF-8" standalone="yes"?>
<Relationships xmlns="http://schemas.openxmlformats.org/package/2006/relationships"><Relationship Id="rId3" Type="http://schemas.openxmlformats.org/officeDocument/2006/relationships/tags" Target="../tags/tag201.xml"/><Relationship Id="rId7" Type="http://schemas.openxmlformats.org/officeDocument/2006/relationships/oleObject" Target="../embeddings/oleObject9.bin"/><Relationship Id="rId2" Type="http://schemas.openxmlformats.org/officeDocument/2006/relationships/tags" Target="../tags/tag200.xml"/><Relationship Id="rId1" Type="http://schemas.openxmlformats.org/officeDocument/2006/relationships/vmlDrawing" Target="../drawings/vmlDrawing5.vml"/><Relationship Id="rId6" Type="http://schemas.openxmlformats.org/officeDocument/2006/relationships/notesSlide" Target="../notesSlides/notesSlide60.xml"/><Relationship Id="rId5" Type="http://schemas.openxmlformats.org/officeDocument/2006/relationships/slideLayout" Target="../slideLayouts/slideLayout4.xml"/><Relationship Id="rId4" Type="http://schemas.openxmlformats.org/officeDocument/2006/relationships/tags" Target="../tags/tag202.xml"/></Relationships>
</file>

<file path=ppt/slides/_rels/slide61.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5" Type="http://schemas.openxmlformats.org/officeDocument/2006/relationships/notesSlide" Target="../notesSlides/notesSlide61.xml"/><Relationship Id="rId4"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5" Type="http://schemas.openxmlformats.org/officeDocument/2006/relationships/notesSlide" Target="../notesSlides/notesSlide62.xml"/><Relationship Id="rId4"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image" Target="../media/image36.png"/><Relationship Id="rId5" Type="http://schemas.openxmlformats.org/officeDocument/2006/relationships/notesSlide" Target="../notesSlides/notesSlide63.xml"/><Relationship Id="rId4"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tags" Target="../tags/tag213.xml"/><Relationship Id="rId7" Type="http://schemas.openxmlformats.org/officeDocument/2006/relationships/notesSlide" Target="../notesSlides/notesSlide64.xml"/><Relationship Id="rId2" Type="http://schemas.openxmlformats.org/officeDocument/2006/relationships/tags" Target="../tags/tag212.xml"/><Relationship Id="rId1" Type="http://schemas.openxmlformats.org/officeDocument/2006/relationships/vmlDrawing" Target="../drawings/vmlDrawing6.vml"/><Relationship Id="rId6" Type="http://schemas.openxmlformats.org/officeDocument/2006/relationships/slideLayout" Target="../slideLayouts/slideLayout4.xml"/><Relationship Id="rId5" Type="http://schemas.openxmlformats.org/officeDocument/2006/relationships/control" Target="../activeX/activeX1.xml"/><Relationship Id="rId4" Type="http://schemas.openxmlformats.org/officeDocument/2006/relationships/tags" Target="../tags/tag214.xml"/></Relationships>
</file>

<file path=ppt/slides/_rels/slide6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216.xml"/><Relationship Id="rId7" Type="http://schemas.openxmlformats.org/officeDocument/2006/relationships/notesSlide" Target="../notesSlides/notesSlide65.xml"/><Relationship Id="rId2" Type="http://schemas.openxmlformats.org/officeDocument/2006/relationships/tags" Target="../tags/tag215.xml"/><Relationship Id="rId1" Type="http://schemas.openxmlformats.org/officeDocument/2006/relationships/vmlDrawing" Target="../drawings/vmlDrawing7.vml"/><Relationship Id="rId6" Type="http://schemas.openxmlformats.org/officeDocument/2006/relationships/slideLayout" Target="../slideLayouts/slideLayout4.xml"/><Relationship Id="rId5" Type="http://schemas.openxmlformats.org/officeDocument/2006/relationships/control" Target="../activeX/activeX2.xml"/><Relationship Id="rId4" Type="http://schemas.openxmlformats.org/officeDocument/2006/relationships/tags" Target="../tags/tag217.xml"/><Relationship Id="rId9" Type="http://schemas.openxmlformats.org/officeDocument/2006/relationships/image" Target="../media/image39.png"/></Relationships>
</file>

<file path=ppt/slides/_rels/slide66.xml.rels><?xml version="1.0" encoding="UTF-8" standalone="yes"?>
<Relationships xmlns="http://schemas.openxmlformats.org/package/2006/relationships"><Relationship Id="rId8" Type="http://schemas.openxmlformats.org/officeDocument/2006/relationships/notesSlide" Target="../notesSlides/notesSlide66.xml"/><Relationship Id="rId3" Type="http://schemas.openxmlformats.org/officeDocument/2006/relationships/tags" Target="../tags/tag219.xml"/><Relationship Id="rId7" Type="http://schemas.openxmlformats.org/officeDocument/2006/relationships/slideLayout" Target="../slideLayouts/slideLayout4.xml"/><Relationship Id="rId2" Type="http://schemas.openxmlformats.org/officeDocument/2006/relationships/tags" Target="../tags/tag218.xml"/><Relationship Id="rId1" Type="http://schemas.openxmlformats.org/officeDocument/2006/relationships/vmlDrawing" Target="../drawings/vmlDrawing8.vml"/><Relationship Id="rId6" Type="http://schemas.openxmlformats.org/officeDocument/2006/relationships/control" Target="../activeX/activeX4.xml"/><Relationship Id="rId5" Type="http://schemas.openxmlformats.org/officeDocument/2006/relationships/control" Target="../activeX/activeX3.xml"/><Relationship Id="rId4" Type="http://schemas.openxmlformats.org/officeDocument/2006/relationships/tags" Target="../tags/tag220.xml"/></Relationships>
</file>

<file path=ppt/slides/_rels/slide67.xml.rels><?xml version="1.0" encoding="UTF-8" standalone="yes"?>
<Relationships xmlns="http://schemas.openxmlformats.org/package/2006/relationships"><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 Id="rId5" Type="http://schemas.openxmlformats.org/officeDocument/2006/relationships/notesSlide" Target="../notesSlides/notesSlide67.xml"/><Relationship Id="rId4"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notesSlide" Target="../notesSlides/notesSlide68.xml"/><Relationship Id="rId4"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5" Type="http://schemas.openxmlformats.org/officeDocument/2006/relationships/notesSlide" Target="../notesSlides/notesSlide69.xml"/><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70.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5" Type="http://schemas.openxmlformats.org/officeDocument/2006/relationships/notesSlide" Target="../notesSlides/notesSlide70.xml"/><Relationship Id="rId4"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image" Target="../media/image40.png"/><Relationship Id="rId5" Type="http://schemas.openxmlformats.org/officeDocument/2006/relationships/notesSlide" Target="../notesSlides/notesSlide71.xml"/><Relationship Id="rId4"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image" Target="../media/image40.png"/><Relationship Id="rId5" Type="http://schemas.openxmlformats.org/officeDocument/2006/relationships/notesSlide" Target="../notesSlides/notesSlide72.xml"/><Relationship Id="rId4"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image" Target="../media/image41.png"/><Relationship Id="rId5" Type="http://schemas.openxmlformats.org/officeDocument/2006/relationships/notesSlide" Target="../notesSlides/notesSlide73.xml"/><Relationship Id="rId4"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image" Target="../media/image42.png"/><Relationship Id="rId5" Type="http://schemas.openxmlformats.org/officeDocument/2006/relationships/notesSlide" Target="../notesSlides/notesSlide74.xml"/><Relationship Id="rId4"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image" Target="../media/image43.png"/><Relationship Id="rId5" Type="http://schemas.openxmlformats.org/officeDocument/2006/relationships/notesSlide" Target="../notesSlides/notesSlide75.xml"/><Relationship Id="rId4"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5" Type="http://schemas.openxmlformats.org/officeDocument/2006/relationships/notesSlide" Target="../notesSlides/notesSlide76.xml"/><Relationship Id="rId4"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5" Type="http://schemas.openxmlformats.org/officeDocument/2006/relationships/notesSlide" Target="../notesSlides/notesSlide77.xml"/><Relationship Id="rId4"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5" Type="http://schemas.openxmlformats.org/officeDocument/2006/relationships/notesSlide" Target="../notesSlides/notesSlide78.xml"/><Relationship Id="rId4"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5" Type="http://schemas.openxmlformats.org/officeDocument/2006/relationships/notesSlide" Target="../notesSlides/notesSlide79.xml"/><Relationship Id="rId4"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notesSlide" Target="../notesSlides/notesSlide8.xml"/><Relationship Id="rId4"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 Id="rId5" Type="http://schemas.openxmlformats.org/officeDocument/2006/relationships/notesSlide" Target="../notesSlides/notesSlide80.xml"/><Relationship Id="rId4"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image" Target="../media/image44.png"/><Relationship Id="rId5" Type="http://schemas.openxmlformats.org/officeDocument/2006/relationships/notesSlide" Target="../notesSlides/notesSlide81.xml"/><Relationship Id="rId4"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5" Type="http://schemas.openxmlformats.org/officeDocument/2006/relationships/notesSlide" Target="../notesSlides/notesSlide82.xml"/><Relationship Id="rId4"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tags" Target="../tags/tag271.xml"/><Relationship Id="rId7" Type="http://schemas.openxmlformats.org/officeDocument/2006/relationships/image" Target="../media/image46.png"/><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image" Target="../media/image45.png"/><Relationship Id="rId5" Type="http://schemas.openxmlformats.org/officeDocument/2006/relationships/notesSlide" Target="../notesSlides/notesSlide83.xml"/><Relationship Id="rId4"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 Id="rId5" Type="http://schemas.openxmlformats.org/officeDocument/2006/relationships/notesSlide" Target="../notesSlides/notesSlide84.xml"/><Relationship Id="rId4"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5" Type="http://schemas.openxmlformats.org/officeDocument/2006/relationships/notesSlide" Target="../notesSlides/notesSlide85.xml"/><Relationship Id="rId4"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notesSlide" Target="../notesSlides/notesSlide86.xml"/><Relationship Id="rId4"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 Id="rId5" Type="http://schemas.openxmlformats.org/officeDocument/2006/relationships/notesSlide" Target="../notesSlides/notesSlide87.xml"/><Relationship Id="rId4"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 Id="rId5" Type="http://schemas.openxmlformats.org/officeDocument/2006/relationships/notesSlide" Target="../notesSlides/notesSlide88.xml"/><Relationship Id="rId4"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88.xml"/><Relationship Id="rId1" Type="http://schemas.openxmlformats.org/officeDocument/2006/relationships/tags" Target="../tags/tag287.xml"/><Relationship Id="rId4"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ctrTitle"/>
            <p:custDataLst>
              <p:tags r:id="rId2"/>
            </p:custDataLst>
          </p:nvPr>
        </p:nvSpPr>
        <p:spPr>
          <a:xfrm>
            <a:off x="709684" y="1997906"/>
            <a:ext cx="7846711" cy="1881188"/>
          </a:xfrm>
        </p:spPr>
        <p:txBody>
          <a:bodyPr>
            <a:normAutofit fontScale="90000"/>
          </a:bodyPr>
          <a:lstStyle/>
          <a:p>
            <a:r>
              <a:rPr lang="zh-CN" altLang="zh-CN" sz="4400" dirty="0">
                <a:solidFill>
                  <a:schemeClr val="tx1"/>
                </a:solidFill>
                <a:latin typeface="微软雅黑" panose="020B0503020204020204" pitchFamily="34" charset="-122"/>
                <a:ea typeface="微软雅黑" panose="020B0503020204020204" pitchFamily="34" charset="-122"/>
                <a:cs typeface="+mn-cs"/>
              </a:rPr>
              <a:t>项目四 项目投资管理决策与应用</a:t>
            </a:r>
            <a:br>
              <a:rPr lang="zh-CN" altLang="zh-CN" sz="4400" dirty="0">
                <a:solidFill>
                  <a:schemeClr val="tx1"/>
                </a:solidFill>
                <a:latin typeface="微软雅黑" panose="020B0503020204020204" pitchFamily="34" charset="-122"/>
                <a:ea typeface="微软雅黑" panose="020B0503020204020204" pitchFamily="34" charset="-122"/>
                <a:cs typeface="+mn-cs"/>
              </a:rPr>
            </a:br>
            <a:r>
              <a:rPr lang="en-US" altLang="zh-CN" dirty="0" smtClean="0">
                <a:solidFill>
                  <a:schemeClr val="tx1"/>
                </a:solidFill>
              </a:rPr>
              <a:t> </a:t>
            </a:r>
            <a:endParaRPr lang="zh-CN" altLang="en-US" dirty="0">
              <a:solidFill>
                <a:schemeClr val="tx1"/>
              </a:solidFill>
            </a:endParaRPr>
          </a:p>
        </p:txBody>
      </p:sp>
      <p:sp>
        <p:nvSpPr>
          <p:cNvPr id="6" name="文本框 10"/>
          <p:cNvSpPr txBox="1"/>
          <p:nvPr/>
        </p:nvSpPr>
        <p:spPr>
          <a:xfrm>
            <a:off x="3248796" y="3879094"/>
            <a:ext cx="5840412" cy="300037"/>
          </a:xfrm>
          <a:prstGeom prst="rect">
            <a:avLst/>
          </a:prstGeom>
          <a:noFill/>
          <a:ln w="9525">
            <a:noFill/>
            <a:miter/>
          </a:ln>
          <a:effectLst/>
        </p:spPr>
        <p:txBody>
          <a:bodyPr lIns="68580" tIns="34290" rIns="68580" bIns="34290">
            <a:spAutoFit/>
          </a:bodyPr>
          <a:lstStyle/>
          <a:p>
            <a:pPr algn="ctr" eaLnBrk="0" fontAlgn="auto" hangingPunct="0">
              <a:spcBef>
                <a:spcPts val="0"/>
              </a:spcBef>
              <a:spcAft>
                <a:spcPts val="0"/>
              </a:spcAft>
              <a:defRPr/>
            </a:pPr>
            <a:r>
              <a:rPr lang="en-US" altLang="zh-CN" sz="1500" dirty="0">
                <a:solidFill>
                  <a:schemeClr val="tx1">
                    <a:lumMod val="75000"/>
                    <a:lumOff val="25000"/>
                  </a:schemeClr>
                </a:solidFill>
                <a:latin typeface="Meiryo" panose="020B0604030504040204" charset="-128"/>
                <a:ea typeface="Meiryo" panose="020B0604030504040204" charset="-128"/>
              </a:rPr>
              <a:t> THE PROFESSIONAL</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POWERPOINT</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TEMPLATES</a:t>
            </a:r>
          </a:p>
        </p:txBody>
      </p:sp>
      <p:sp>
        <p:nvSpPr>
          <p:cNvPr id="7" name="TextBox 54"/>
          <p:cNvSpPr txBox="1"/>
          <p:nvPr/>
        </p:nvSpPr>
        <p:spPr>
          <a:xfrm>
            <a:off x="5065690" y="4345817"/>
            <a:ext cx="2206625" cy="336550"/>
          </a:xfrm>
          <a:prstGeom prst="rect">
            <a:avLst/>
          </a:prstGeom>
          <a:noFill/>
        </p:spPr>
        <p:txBody>
          <a:bodyPr lIns="91413" tIns="45706" rIns="91413" bIns="45706">
            <a:spAutoFit/>
          </a:bodyPr>
          <a:lstStyle/>
          <a:p>
            <a:pPr algn="ctr" fontAlgn="auto">
              <a:spcBef>
                <a:spcPts val="0"/>
              </a:spcBef>
              <a:spcAft>
                <a:spcPts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北京出版集团公司</a:t>
            </a:r>
          </a:p>
        </p:txBody>
      </p:sp>
      <p:cxnSp>
        <p:nvCxnSpPr>
          <p:cNvPr id="8" name="直接连接符 7"/>
          <p:cNvCxnSpPr/>
          <p:nvPr/>
        </p:nvCxnSpPr>
        <p:spPr>
          <a:xfrm flipH="1">
            <a:off x="7272315" y="4515680"/>
            <a:ext cx="955675"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908403" y="4515680"/>
            <a:ext cx="1157287"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16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zh-CN" dirty="0"/>
              <a:t>一、货币时间价值认知</a:t>
            </a:r>
          </a:p>
        </p:txBody>
      </p:sp>
      <p:sp>
        <p:nvSpPr>
          <p:cNvPr id="9" name="矩形 8"/>
          <p:cNvSpPr/>
          <p:nvPr/>
        </p:nvSpPr>
        <p:spPr>
          <a:xfrm>
            <a:off x="647966" y="1289984"/>
            <a:ext cx="8248669" cy="5078313"/>
          </a:xfrm>
          <a:prstGeom prst="rect">
            <a:avLst/>
          </a:prstGeom>
        </p:spPr>
        <p:txBody>
          <a:bodyPr wrap="square">
            <a:spAutoFit/>
          </a:bodyPr>
          <a:lstStyle/>
          <a:p>
            <a:pPr>
              <a:lnSpc>
                <a:spcPct val="150000"/>
              </a:lnSpc>
            </a:pPr>
            <a:r>
              <a:rPr lang="zh-CN" altLang="zh-CN" sz="2000" dirty="0"/>
              <a:t>（</a:t>
            </a:r>
            <a:r>
              <a:rPr lang="zh-CN" altLang="zh-CN" sz="2400" dirty="0">
                <a:latin typeface="微软雅黑" panose="020B0503020204020204" pitchFamily="34" charset="-122"/>
                <a:ea typeface="微软雅黑" panose="020B0503020204020204" pitchFamily="34" charset="-122"/>
              </a:rPr>
              <a:t>一）终值的计算</a:t>
            </a:r>
          </a:p>
          <a:p>
            <a:pPr>
              <a:lnSpc>
                <a:spcPct val="150000"/>
              </a:lnSpc>
            </a:pPr>
            <a:r>
              <a:rPr lang="zh-CN" altLang="zh-CN" sz="2400" dirty="0">
                <a:latin typeface="微软雅黑" panose="020B0503020204020204" pitchFamily="34" charset="-122"/>
                <a:ea typeface="微软雅黑" panose="020B0503020204020204" pitchFamily="34" charset="-122"/>
              </a:rPr>
              <a:t>终值是指货币资金未来的价值，即一定量的资金在将来某一时点上的价值，表现为本利和。终值的大小取决与本金、利率、时间。</a:t>
            </a:r>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单利终值计算公式</a:t>
            </a:r>
          </a:p>
          <a:p>
            <a:pPr>
              <a:lnSpc>
                <a:spcPct val="150000"/>
              </a:lnSpc>
            </a:pPr>
            <a:r>
              <a:rPr lang="zh-CN" altLang="zh-CN" sz="2400" b="1" dirty="0">
                <a:solidFill>
                  <a:srgbClr val="FF0000"/>
                </a:solidFill>
                <a:latin typeface="微软雅黑" panose="020B0503020204020204" pitchFamily="34" charset="-122"/>
                <a:ea typeface="微软雅黑" panose="020B0503020204020204" pitchFamily="34" charset="-122"/>
              </a:rPr>
              <a:t>终值</a:t>
            </a:r>
            <a:r>
              <a:rPr lang="en-US" altLang="zh-CN" sz="2400" b="1" dirty="0">
                <a:solidFill>
                  <a:srgbClr val="FF0000"/>
                </a:solidFill>
                <a:latin typeface="微软雅黑" panose="020B0503020204020204" pitchFamily="34" charset="-122"/>
                <a:ea typeface="微软雅黑" panose="020B0503020204020204" pitchFamily="34" charset="-122"/>
              </a:rPr>
              <a:t>F</a:t>
            </a:r>
            <a:r>
              <a:rPr lang="en-US" altLang="zh-CN" sz="2400" b="1" baseline="-25000" dirty="0">
                <a:solidFill>
                  <a:srgbClr val="FF0000"/>
                </a:solidFill>
                <a:latin typeface="微软雅黑" panose="020B0503020204020204" pitchFamily="34" charset="-122"/>
                <a:ea typeface="微软雅黑" panose="020B0503020204020204" pitchFamily="34" charset="-122"/>
              </a:rPr>
              <a:t>V</a:t>
            </a:r>
            <a:r>
              <a:rPr lang="en-US" altLang="zh-CN" sz="2400" b="1" dirty="0">
                <a:solidFill>
                  <a:srgbClr val="FF0000"/>
                </a:solidFill>
                <a:latin typeface="微软雅黑" panose="020B0503020204020204" pitchFamily="34" charset="-122"/>
                <a:ea typeface="微软雅黑" panose="020B0503020204020204" pitchFamily="34" charset="-122"/>
              </a:rPr>
              <a:t>=P*(1+i*n) </a:t>
            </a:r>
            <a:endParaRPr lang="zh-CN" altLang="zh-CN" sz="24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复利终值计算公式</a:t>
            </a:r>
          </a:p>
          <a:p>
            <a:pPr>
              <a:lnSpc>
                <a:spcPct val="150000"/>
              </a:lnSpc>
            </a:pPr>
            <a:r>
              <a:rPr lang="zh-CN" altLang="zh-CN" sz="2400" b="1" dirty="0">
                <a:solidFill>
                  <a:srgbClr val="FF0000"/>
                </a:solidFill>
                <a:latin typeface="微软雅黑" panose="020B0503020204020204" pitchFamily="34" charset="-122"/>
                <a:ea typeface="微软雅黑" panose="020B0503020204020204" pitchFamily="34" charset="-122"/>
              </a:rPr>
              <a:t>终值</a:t>
            </a:r>
            <a:r>
              <a:rPr lang="en-US" altLang="zh-CN" sz="2400" b="1" dirty="0">
                <a:solidFill>
                  <a:srgbClr val="FF0000"/>
                </a:solidFill>
                <a:latin typeface="微软雅黑" panose="020B0503020204020204" pitchFamily="34" charset="-122"/>
                <a:ea typeface="微软雅黑" panose="020B0503020204020204" pitchFamily="34" charset="-122"/>
              </a:rPr>
              <a:t>F</a:t>
            </a:r>
            <a:r>
              <a:rPr lang="en-US" altLang="zh-CN" sz="2400" b="1" baseline="-25000" dirty="0">
                <a:solidFill>
                  <a:srgbClr val="FF0000"/>
                </a:solidFill>
                <a:latin typeface="微软雅黑" panose="020B0503020204020204" pitchFamily="34" charset="-122"/>
                <a:ea typeface="微软雅黑" panose="020B0503020204020204" pitchFamily="34" charset="-122"/>
              </a:rPr>
              <a:t>V</a:t>
            </a:r>
            <a:r>
              <a:rPr lang="en-US" altLang="zh-CN" sz="2400" b="1" dirty="0">
                <a:solidFill>
                  <a:srgbClr val="FF0000"/>
                </a:solidFill>
                <a:latin typeface="微软雅黑" panose="020B0503020204020204" pitchFamily="34" charset="-122"/>
                <a:ea typeface="微软雅黑" panose="020B0503020204020204" pitchFamily="34" charset="-122"/>
              </a:rPr>
              <a:t>=P*(1+i)</a:t>
            </a:r>
            <a:r>
              <a:rPr lang="en-US" altLang="zh-CN" sz="2400" b="1" baseline="30000" dirty="0">
                <a:solidFill>
                  <a:srgbClr val="FF0000"/>
                </a:solidFill>
                <a:latin typeface="微软雅黑" panose="020B0503020204020204" pitchFamily="34" charset="-122"/>
                <a:ea typeface="微软雅黑" panose="020B0503020204020204" pitchFamily="34" charset="-122"/>
              </a:rPr>
              <a:t>n</a:t>
            </a:r>
            <a:endParaRPr lang="zh-CN" altLang="zh-CN" sz="24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rPr>
              <a:t>式中</a:t>
            </a:r>
            <a:r>
              <a:rPr lang="en-US" altLang="zh-CN" sz="2400" dirty="0">
                <a:latin typeface="微软雅黑" panose="020B0503020204020204" pitchFamily="34" charset="-122"/>
                <a:ea typeface="微软雅黑" panose="020B0503020204020204" pitchFamily="34" charset="-122"/>
              </a:rPr>
              <a:t>F</a:t>
            </a:r>
            <a:r>
              <a:rPr lang="en-US" altLang="zh-CN" sz="2400" baseline="-25000" dirty="0">
                <a:latin typeface="微软雅黑" panose="020B0503020204020204" pitchFamily="34" charset="-122"/>
                <a:ea typeface="微软雅黑" panose="020B0503020204020204" pitchFamily="34" charset="-122"/>
              </a:rPr>
              <a:t>V</a:t>
            </a:r>
            <a:r>
              <a:rPr lang="zh-CN" altLang="zh-CN" sz="2400" dirty="0">
                <a:latin typeface="微软雅黑" panose="020B0503020204020204" pitchFamily="34" charset="-122"/>
                <a:ea typeface="微软雅黑" panose="020B0503020204020204" pitchFamily="34" charset="-122"/>
              </a:rPr>
              <a:t>表示终值，</a:t>
            </a:r>
            <a:r>
              <a:rPr lang="en-US" altLang="zh-CN" sz="2400" dirty="0">
                <a:latin typeface="微软雅黑" panose="020B0503020204020204" pitchFamily="34" charset="-122"/>
                <a:ea typeface="微软雅黑" panose="020B0503020204020204" pitchFamily="34" charset="-122"/>
              </a:rPr>
              <a:t>P</a:t>
            </a:r>
            <a:r>
              <a:rPr lang="zh-CN" altLang="zh-CN" sz="2400" dirty="0">
                <a:latin typeface="微软雅黑" panose="020B0503020204020204" pitchFamily="34" charset="-122"/>
                <a:ea typeface="微软雅黑" panose="020B0503020204020204" pitchFamily="34" charset="-122"/>
              </a:rPr>
              <a:t>表示现值，</a:t>
            </a:r>
            <a:r>
              <a:rPr lang="en-US" altLang="zh-CN" sz="2400" dirty="0" err="1">
                <a:latin typeface="微软雅黑" panose="020B0503020204020204" pitchFamily="34" charset="-122"/>
                <a:ea typeface="微软雅黑" panose="020B0503020204020204" pitchFamily="34" charset="-122"/>
              </a:rPr>
              <a:t>i</a:t>
            </a:r>
            <a:r>
              <a:rPr lang="zh-CN" altLang="zh-CN" sz="2400" dirty="0">
                <a:latin typeface="微软雅黑" panose="020B0503020204020204" pitchFamily="34" charset="-122"/>
                <a:ea typeface="微软雅黑" panose="020B0503020204020204" pitchFamily="34" charset="-122"/>
              </a:rPr>
              <a:t>表示利率，</a:t>
            </a:r>
            <a:r>
              <a:rPr lang="en-US" altLang="zh-CN" sz="2400" dirty="0">
                <a:latin typeface="微软雅黑" panose="020B0503020204020204" pitchFamily="34" charset="-122"/>
                <a:ea typeface="微软雅黑" panose="020B0503020204020204" pitchFamily="34" charset="-122"/>
              </a:rPr>
              <a:t>n</a:t>
            </a:r>
            <a:r>
              <a:rPr lang="zh-CN" altLang="zh-CN" sz="2400" dirty="0">
                <a:latin typeface="微软雅黑" panose="020B0503020204020204" pitchFamily="34" charset="-122"/>
                <a:ea typeface="微软雅黑" panose="020B0503020204020204" pitchFamily="34" charset="-122"/>
              </a:rPr>
              <a:t>表示计息年数</a:t>
            </a:r>
          </a:p>
        </p:txBody>
      </p:sp>
    </p:spTree>
    <p:custDataLst>
      <p:tags r:id="rId1"/>
    </p:custDataLst>
    <p:extLst>
      <p:ext uri="{BB962C8B-B14F-4D97-AF65-F5344CB8AC3E}">
        <p14:creationId xmlns:p14="http://schemas.microsoft.com/office/powerpoint/2010/main" xmlns="" val="1511598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rmAutofit/>
          </a:bodyPr>
          <a:lstStyle/>
          <a:p>
            <a:r>
              <a:rPr lang="zh-CN" altLang="zh-CN" dirty="0"/>
              <a:t>一、货币时间价值认知</a:t>
            </a:r>
          </a:p>
        </p:txBody>
      </p:sp>
      <p:graphicFrame>
        <p:nvGraphicFramePr>
          <p:cNvPr id="13" name="对象 12"/>
          <p:cNvGraphicFramePr>
            <a:graphicFrameLocks noChangeAspect="1"/>
          </p:cNvGraphicFramePr>
          <p:nvPr>
            <p:extLst>
              <p:ext uri="{D42A27DB-BD31-4B8C-83A1-F6EECF244321}">
                <p14:modId xmlns:p14="http://schemas.microsoft.com/office/powerpoint/2010/main" xmlns="" val="3129428300"/>
              </p:ext>
            </p:extLst>
          </p:nvPr>
        </p:nvGraphicFramePr>
        <p:xfrm>
          <a:off x="933581" y="3697360"/>
          <a:ext cx="1668508" cy="814391"/>
        </p:xfrm>
        <a:graphic>
          <a:graphicData uri="http://schemas.openxmlformats.org/presentationml/2006/ole">
            <p:oleObj spid="_x0000_s3091" r:id="rId7" imgW="799753" imgH="393529" progId="Equation.DSMT4">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1645025831"/>
              </p:ext>
            </p:extLst>
          </p:nvPr>
        </p:nvGraphicFramePr>
        <p:xfrm>
          <a:off x="933581" y="5489400"/>
          <a:ext cx="1699259" cy="923054"/>
        </p:xfrm>
        <a:graphic>
          <a:graphicData uri="http://schemas.openxmlformats.org/presentationml/2006/ole">
            <p:oleObj spid="_x0000_s3092" r:id="rId8" imgW="774364" imgH="418918" progId="Equation.DSMT4">
              <p:embed/>
            </p:oleObj>
          </a:graphicData>
        </a:graphic>
      </p:graphicFrame>
      <p:sp>
        <p:nvSpPr>
          <p:cNvPr id="15" name="Rectangle 11"/>
          <p:cNvSpPr>
            <a:spLocks noChangeArrowheads="1"/>
          </p:cNvSpPr>
          <p:nvPr/>
        </p:nvSpPr>
        <p:spPr bwMode="auto">
          <a:xfrm>
            <a:off x="183941" y="1242233"/>
            <a:ext cx="8591569" cy="28623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304800" eaLnBrk="1" fontAlgn="base" hangingPunct="1">
              <a:lnSpc>
                <a:spcPct val="150000"/>
              </a:lnSpc>
              <a:spcBef>
                <a:spcPct val="0"/>
              </a:spcBef>
              <a:spcAft>
                <a:spcPct val="0"/>
              </a:spcAft>
              <a:buClrTx/>
              <a:buSzTx/>
              <a:buFontTx/>
              <a:buNone/>
              <a:tabLst/>
            </a:pPr>
            <a:r>
              <a:rPr lang="zh-CN" altLang="zh-CN" sz="2400" dirty="0">
                <a:latin typeface="微软雅黑" panose="020B0503020204020204" pitchFamily="34" charset="-122"/>
                <a:ea typeface="微软雅黑" panose="020B0503020204020204" pitchFamily="34" charset="-122"/>
              </a:rPr>
              <a:t>（二）现值的计算</a:t>
            </a:r>
          </a:p>
          <a:p>
            <a:pPr marR="0" lvl="0" indent="304800" eaLnBrk="1" fontAlgn="base" hangingPunct="1">
              <a:lnSpc>
                <a:spcPct val="150000"/>
              </a:lnSpc>
              <a:spcBef>
                <a:spcPct val="0"/>
              </a:spcBef>
              <a:spcAft>
                <a:spcPct val="0"/>
              </a:spcAft>
              <a:buClrTx/>
              <a:buSzTx/>
              <a:buFontTx/>
              <a:buNone/>
              <a:tabLst/>
            </a:pPr>
            <a:r>
              <a:rPr lang="zh-CN" altLang="zh-CN" sz="2400" dirty="0">
                <a:latin typeface="微软雅黑" panose="020B0503020204020204" pitchFamily="34" charset="-122"/>
                <a:ea typeface="微软雅黑" panose="020B0503020204020204" pitchFamily="34" charset="-122"/>
              </a:rPr>
              <a:t>现值是指货币现在的价值，即将来某一时点的资金折合成现在的价值，也成为本金，它的大小取决与终值、利率、时间。</a:t>
            </a:r>
          </a:p>
          <a:p>
            <a:pPr marR="0" lvl="0" indent="304800" eaLnBrk="1" fontAlgn="base" hangingPunct="1">
              <a:lnSpc>
                <a:spcPct val="150000"/>
              </a:lnSpc>
              <a:spcBef>
                <a:spcPct val="0"/>
              </a:spcBef>
              <a:spcAft>
                <a:spcPct val="0"/>
              </a:spcAft>
              <a:buClrTx/>
              <a:buSzTx/>
              <a:buFontTx/>
              <a:buNone/>
              <a:tabLst/>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单利现值计算公式</a:t>
            </a:r>
          </a:p>
          <a:p>
            <a:pPr marR="0" lvl="0" indent="304800" eaLnBrk="1" fontAlgn="base" hangingPunct="1">
              <a:lnSpc>
                <a:spcPct val="150000"/>
              </a:lnSpc>
              <a:spcBef>
                <a:spcPct val="0"/>
              </a:spcBef>
              <a:spcAft>
                <a:spcPct val="0"/>
              </a:spcAft>
              <a:buClrTx/>
              <a:buSzTx/>
              <a:buFontTx/>
              <a:buNone/>
              <a:tabLst/>
            </a:pPr>
            <a:r>
              <a:rPr lang="zh-CN" altLang="en-US" sz="2400" dirty="0">
                <a:latin typeface="微软雅黑" panose="020B0503020204020204" pitchFamily="34" charset="-122"/>
                <a:ea typeface="微软雅黑" panose="020B0503020204020204" pitchFamily="34" charset="-122"/>
              </a:rPr>
              <a:t>  </a:t>
            </a:r>
          </a:p>
        </p:txBody>
      </p:sp>
      <p:sp>
        <p:nvSpPr>
          <p:cNvPr id="16" name="Rectangle 12"/>
          <p:cNvSpPr>
            <a:spLocks noChangeArrowheads="1"/>
          </p:cNvSpPr>
          <p:nvPr/>
        </p:nvSpPr>
        <p:spPr bwMode="auto">
          <a:xfrm>
            <a:off x="456897" y="4756910"/>
            <a:ext cx="2901756" cy="6155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复利现值计算公式</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Tree>
    <p:custDataLst>
      <p:tags r:id="rId2"/>
    </p:custDataLst>
    <p:extLst>
      <p:ext uri="{BB962C8B-B14F-4D97-AF65-F5344CB8AC3E}">
        <p14:creationId xmlns:p14="http://schemas.microsoft.com/office/powerpoint/2010/main" xmlns="" val="2256641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rmAutofit/>
          </a:bodyPr>
          <a:lstStyle/>
          <a:p>
            <a:r>
              <a:rPr lang="zh-CN" altLang="zh-CN" dirty="0"/>
              <a:t>一、货币时间价值认知</a:t>
            </a:r>
          </a:p>
        </p:txBody>
      </p:sp>
      <p:sp>
        <p:nvSpPr>
          <p:cNvPr id="15" name="Rectangle 11"/>
          <p:cNvSpPr>
            <a:spLocks noChangeArrowheads="1"/>
          </p:cNvSpPr>
          <p:nvPr/>
        </p:nvSpPr>
        <p:spPr bwMode="auto">
          <a:xfrm>
            <a:off x="115703" y="1097212"/>
            <a:ext cx="8919115"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pPr>
            <a:r>
              <a:rPr lang="zh-CN" altLang="zh-CN" sz="2400" dirty="0"/>
              <a:t>（</a:t>
            </a:r>
            <a:r>
              <a:rPr lang="zh-CN" altLang="zh-CN" sz="2400" dirty="0">
                <a:latin typeface="微软雅黑" panose="020B0503020204020204" pitchFamily="34" charset="-122"/>
                <a:ea typeface="微软雅黑" panose="020B0503020204020204" pitchFamily="34" charset="-122"/>
              </a:rPr>
              <a:t>三）年金的计算</a:t>
            </a:r>
          </a:p>
          <a:p>
            <a:pPr>
              <a:lnSpc>
                <a:spcPct val="150000"/>
              </a:lnSpc>
            </a:pPr>
            <a:r>
              <a:rPr lang="zh-CN" altLang="zh-CN" sz="2400" dirty="0">
                <a:latin typeface="微软雅黑" panose="020B0503020204020204" pitchFamily="34" charset="-122"/>
                <a:ea typeface="微软雅黑" panose="020B0503020204020204" pitchFamily="34" charset="-122"/>
              </a:rPr>
              <a:t>年金是指在一定时期内等额发生、定期收付的款项。年金按照发生的时点不同分为普通年金和预付年金以及递延年金。普通年金又称为后付出年金，是每期期末发生收付的年金，预付年金是每期期初发生的年金。</a:t>
            </a:r>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普通年金终值</a:t>
            </a:r>
          </a:p>
          <a:p>
            <a:pPr marR="0" lvl="0" indent="304800" eaLnBrk="1" fontAlgn="base" hangingPunct="1">
              <a:lnSpc>
                <a:spcPct val="150000"/>
              </a:lnSpc>
              <a:spcBef>
                <a:spcPct val="0"/>
              </a:spcBef>
              <a:spcAft>
                <a:spcPct val="0"/>
              </a:spcAft>
              <a:buClrTx/>
              <a:buSzTx/>
              <a:buFontTx/>
              <a:buNone/>
              <a:tabLst/>
            </a:pPr>
            <a:r>
              <a:rPr lang="zh-CN" altLang="en-US" sz="2400" dirty="0" smtClean="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8972411"/>
              </p:ext>
            </p:extLst>
          </p:nvPr>
        </p:nvGraphicFramePr>
        <p:xfrm>
          <a:off x="555844" y="4846762"/>
          <a:ext cx="2348518" cy="833345"/>
        </p:xfrm>
        <a:graphic>
          <a:graphicData uri="http://schemas.openxmlformats.org/presentationml/2006/ole">
            <p:oleObj spid="_x0000_s5126" r:id="rId7" imgW="1180588" imgH="418918" progId="Equation.DSMT4">
              <p:embed/>
            </p:oleObj>
          </a:graphicData>
        </a:graphic>
      </p:graphicFrame>
    </p:spTree>
    <p:custDataLst>
      <p:tags r:id="rId2"/>
    </p:custDataLst>
    <p:extLst>
      <p:ext uri="{BB962C8B-B14F-4D97-AF65-F5344CB8AC3E}">
        <p14:creationId xmlns:p14="http://schemas.microsoft.com/office/powerpoint/2010/main" xmlns="" val="1203319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rmAutofit/>
          </a:bodyPr>
          <a:lstStyle/>
          <a:p>
            <a:r>
              <a:rPr lang="zh-CN" altLang="zh-CN" dirty="0"/>
              <a:t>一、货币时间价值认知</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5" name="矩形 4"/>
          <p:cNvSpPr/>
          <p:nvPr/>
        </p:nvSpPr>
        <p:spPr>
          <a:xfrm>
            <a:off x="456897" y="1453757"/>
            <a:ext cx="2646878" cy="461665"/>
          </a:xfrm>
          <a:prstGeom prst="rect">
            <a:avLst/>
          </a:prstGeom>
        </p:spPr>
        <p:txBody>
          <a:bodyPr wrap="none">
            <a:spAutoFit/>
          </a:bodyPr>
          <a:lstStyle/>
          <a:p>
            <a:pPr marL="304800" algn="just">
              <a:spcAft>
                <a:spcPts val="0"/>
              </a:spcAft>
            </a:pPr>
            <a:r>
              <a:rPr lang="en-US" altLang="zh-CN" sz="2400" kern="100" dirty="0">
                <a:latin typeface="微软雅黑" panose="020B0503020204020204" pitchFamily="34" charset="-122"/>
                <a:ea typeface="微软雅黑" panose="020B0503020204020204" pitchFamily="34" charset="-122"/>
              </a:rPr>
              <a:t>2.</a:t>
            </a:r>
            <a:r>
              <a:rPr lang="zh-CN" altLang="zh-CN" sz="2400" kern="100" dirty="0">
                <a:latin typeface="微软雅黑" panose="020B0503020204020204" pitchFamily="34" charset="-122"/>
                <a:ea typeface="微软雅黑" panose="020B0503020204020204" pitchFamily="34" charset="-122"/>
              </a:rPr>
              <a:t>普通年金现值</a:t>
            </a:r>
            <a:endParaRPr lang="zh-CN" altLang="zh-CN" sz="2400" kern="100" dirty="0">
              <a:effectLst/>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410157912"/>
              </p:ext>
            </p:extLst>
          </p:nvPr>
        </p:nvGraphicFramePr>
        <p:xfrm>
          <a:off x="968991" y="2146935"/>
          <a:ext cx="2508379" cy="855571"/>
        </p:xfrm>
        <a:graphic>
          <a:graphicData uri="http://schemas.openxmlformats.org/presentationml/2006/ole">
            <p:oleObj spid="_x0000_s6160" r:id="rId7" imgW="1231366" imgH="418918" progId="Equation.DSMT4">
              <p:embed/>
            </p:oleObj>
          </a:graphicData>
        </a:graphic>
      </p:graphicFrame>
      <p:sp>
        <p:nvSpPr>
          <p:cNvPr id="9" name="矩形 8"/>
          <p:cNvSpPr/>
          <p:nvPr/>
        </p:nvSpPr>
        <p:spPr>
          <a:xfrm>
            <a:off x="354842" y="3234019"/>
            <a:ext cx="2593980" cy="461665"/>
          </a:xfrm>
          <a:prstGeom prst="rect">
            <a:avLst/>
          </a:prstGeom>
        </p:spPr>
        <p:txBody>
          <a:bodyPr wrap="none">
            <a:spAutoFit/>
          </a:bodyPr>
          <a:lstStyle/>
          <a:p>
            <a:pPr marL="304800" algn="just">
              <a:spcAft>
                <a:spcPts val="0"/>
              </a:spcAft>
            </a:pPr>
            <a:r>
              <a:rPr lang="en-US" altLang="zh-CN" sz="2400" kern="100" dirty="0">
                <a:latin typeface="微软雅黑" panose="020B0503020204020204" pitchFamily="34" charset="-122"/>
                <a:ea typeface="微软雅黑" panose="020B0503020204020204" pitchFamily="34" charset="-122"/>
              </a:rPr>
              <a:t>3.</a:t>
            </a:r>
            <a:r>
              <a:rPr lang="zh-CN" altLang="zh-CN" sz="2400" kern="100" dirty="0">
                <a:latin typeface="微软雅黑" panose="020B0503020204020204" pitchFamily="34" charset="-122"/>
                <a:ea typeface="微软雅黑" panose="020B0503020204020204" pitchFamily="34" charset="-122"/>
              </a:rPr>
              <a:t>预付年金终值</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xmlns="" val="3708316022"/>
              </p:ext>
            </p:extLst>
          </p:nvPr>
        </p:nvGraphicFramePr>
        <p:xfrm>
          <a:off x="968991" y="3902003"/>
          <a:ext cx="2832480" cy="724588"/>
        </p:xfrm>
        <a:graphic>
          <a:graphicData uri="http://schemas.openxmlformats.org/presentationml/2006/ole">
            <p:oleObj spid="_x0000_s6161" r:id="rId8" imgW="1638300" imgH="419100" progId="Equation.DSMT4">
              <p:embed/>
            </p:oleObj>
          </a:graphicData>
        </a:graphic>
      </p:graphicFrame>
      <p:sp>
        <p:nvSpPr>
          <p:cNvPr id="12" name="矩形 11"/>
          <p:cNvSpPr/>
          <p:nvPr/>
        </p:nvSpPr>
        <p:spPr>
          <a:xfrm>
            <a:off x="456897" y="4832910"/>
            <a:ext cx="2593980" cy="461665"/>
          </a:xfrm>
          <a:prstGeom prst="rect">
            <a:avLst/>
          </a:prstGeom>
        </p:spPr>
        <p:txBody>
          <a:bodyPr wrap="none">
            <a:spAutoFit/>
          </a:bodyPr>
          <a:lstStyle/>
          <a:p>
            <a:pPr marL="304800" algn="just">
              <a:spcAft>
                <a:spcPts val="0"/>
              </a:spcAft>
            </a:pPr>
            <a:r>
              <a:rPr lang="en-US" altLang="zh-CN" sz="2400" kern="100" dirty="0">
                <a:latin typeface="微软雅黑" panose="020B0503020204020204" pitchFamily="34" charset="-122"/>
                <a:ea typeface="微软雅黑" panose="020B0503020204020204" pitchFamily="34" charset="-122"/>
              </a:rPr>
              <a:t>4.</a:t>
            </a:r>
            <a:r>
              <a:rPr lang="zh-CN" altLang="zh-CN" sz="2400" kern="100" dirty="0">
                <a:latin typeface="微软雅黑" panose="020B0503020204020204" pitchFamily="34" charset="-122"/>
                <a:ea typeface="微软雅黑" panose="020B0503020204020204" pitchFamily="34" charset="-122"/>
              </a:rPr>
              <a:t>预付年金现值</a:t>
            </a:r>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xmlns="" val="1184306914"/>
              </p:ext>
            </p:extLst>
          </p:nvPr>
        </p:nvGraphicFramePr>
        <p:xfrm>
          <a:off x="937373" y="5609295"/>
          <a:ext cx="3308713" cy="822505"/>
        </p:xfrm>
        <a:graphic>
          <a:graphicData uri="http://schemas.openxmlformats.org/presentationml/2006/ole">
            <p:oleObj spid="_x0000_s6162" r:id="rId9" imgW="1676400" imgH="419100" progId="Equation.DSMT4">
              <p:embed/>
            </p:oleObj>
          </a:graphicData>
        </a:graphic>
      </p:graphicFrame>
    </p:spTree>
    <p:custDataLst>
      <p:tags r:id="rId2"/>
    </p:custDataLst>
    <p:extLst>
      <p:ext uri="{BB962C8B-B14F-4D97-AF65-F5344CB8AC3E}">
        <p14:creationId xmlns:p14="http://schemas.microsoft.com/office/powerpoint/2010/main" xmlns="" val="31646190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456897" y="1268195"/>
            <a:ext cx="8536978" cy="4524315"/>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计算方法可分为三种方法：一是“数学法”；二是“函数法”；三是“查表法”</a:t>
            </a:r>
          </a:p>
          <a:p>
            <a:pPr indent="26289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“数学法”，是根据各年的现金流和贴现率计算而来，它是最为基本的方法，常用于各年贴现值的计算与分析。这种方法公式设计简单、计算准确，特别是结合电子表尤为突出；</a:t>
            </a:r>
          </a:p>
          <a:p>
            <a:pPr indent="26289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“函数法”，计算原理源于“数学法”。即采用</a:t>
            </a:r>
            <a:r>
              <a:rPr lang="en-US" altLang="zh-CN" sz="2400" kern="100" dirty="0">
                <a:latin typeface="微软雅黑" panose="020B0503020204020204" pitchFamily="34" charset="-122"/>
                <a:ea typeface="微软雅黑" panose="020B0503020204020204" pitchFamily="34" charset="-122"/>
              </a:rPr>
              <a:t>Excel</a:t>
            </a:r>
            <a:r>
              <a:rPr lang="zh-CN" altLang="zh-CN" sz="2400" kern="100" dirty="0">
                <a:latin typeface="微软雅黑" panose="020B0503020204020204" pitchFamily="34" charset="-122"/>
                <a:ea typeface="微软雅黑" panose="020B0503020204020204" pitchFamily="34" charset="-122"/>
              </a:rPr>
              <a:t>内置或自定义的方式，配合贴现率和各年数据参数计算。这种方法使用简便、准确、灵活，财务实践应用比较广泛</a:t>
            </a:r>
            <a:r>
              <a:rPr lang="zh-CN" altLang="zh-CN" sz="2400" kern="100" dirty="0" smtClean="0">
                <a:latin typeface="微软雅黑" panose="020B0503020204020204" pitchFamily="34" charset="-122"/>
                <a:ea typeface="微软雅黑" panose="020B0503020204020204" pitchFamily="34" charset="-122"/>
              </a:rPr>
              <a:t>；</a:t>
            </a:r>
            <a:endParaRPr lang="zh-CN" altLang="zh-CN" sz="2400" kern="1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38614847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07022" y="1268195"/>
            <a:ext cx="8536978" cy="3970318"/>
          </a:xfrm>
          <a:prstGeom prst="rect">
            <a:avLst/>
          </a:prstGeom>
        </p:spPr>
        <p:txBody>
          <a:bodyPr wrap="square">
            <a:spAutoFit/>
          </a:bodyPr>
          <a:lstStyle/>
          <a:p>
            <a:pPr>
              <a:lnSpc>
                <a:spcPct val="150000"/>
              </a:lnSpc>
            </a:pPr>
            <a:r>
              <a:rPr lang="zh-CN" altLang="zh-CN" sz="2400" dirty="0"/>
              <a:t>“查表法”，同样源于“数学法”，它将贴现率和期数，通过模拟运算表的方式，计算列表，便于查询。因采用统一的数据精度（如小数点保留</a:t>
            </a:r>
            <a:r>
              <a:rPr lang="en-US" altLang="zh-CN" sz="2400" dirty="0"/>
              <a:t>4</a:t>
            </a:r>
            <a:r>
              <a:rPr lang="zh-CN" altLang="zh-CN" sz="2400" dirty="0"/>
              <a:t>位），与上面</a:t>
            </a:r>
            <a:r>
              <a:rPr lang="en-US" altLang="zh-CN" sz="2400" dirty="0"/>
              <a:t>2</a:t>
            </a:r>
            <a:r>
              <a:rPr lang="zh-CN" altLang="zh-CN" sz="2400" dirty="0"/>
              <a:t>种方法相比有时会存在尾差。这种方法简便、直观，常常用于财务管理教学，或要求精度不高的一般投资项目。</a:t>
            </a:r>
          </a:p>
          <a:p>
            <a:pPr>
              <a:lnSpc>
                <a:spcPct val="150000"/>
              </a:lnSpc>
            </a:pPr>
            <a:r>
              <a:rPr lang="zh-CN" altLang="zh-CN" sz="2400" dirty="0"/>
              <a:t>为了电子表的讲解，我们一般同时采用“数学法”和“函数法”，便于数据验证</a:t>
            </a:r>
            <a:r>
              <a:rPr lang="zh-CN" altLang="zh-CN" sz="2400" dirty="0" smtClean="0"/>
              <a:t>。</a:t>
            </a:r>
            <a:endParaRPr lang="zh-CN" altLang="zh-CN" sz="2400" dirty="0"/>
          </a:p>
        </p:txBody>
      </p:sp>
    </p:spTree>
    <p:custDataLst>
      <p:tags r:id="rId1"/>
    </p:custDataLst>
    <p:extLst>
      <p:ext uri="{BB962C8B-B14F-4D97-AF65-F5344CB8AC3E}">
        <p14:creationId xmlns:p14="http://schemas.microsoft.com/office/powerpoint/2010/main" xmlns="" val="16755268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54842" y="1303423"/>
            <a:ext cx="4185761" cy="461665"/>
          </a:xfrm>
          <a:prstGeom prst="rect">
            <a:avLst/>
          </a:prstGeom>
        </p:spPr>
        <p:txBody>
          <a:bodyPr wrap="none">
            <a:spAutoFit/>
          </a:bodyPr>
          <a:lstStyle/>
          <a:p>
            <a:pPr marL="304800" algn="just">
              <a:spcAft>
                <a:spcPts val="0"/>
              </a:spcAft>
            </a:pPr>
            <a:r>
              <a:rPr lang="zh-CN" altLang="zh-CN" sz="2400" kern="100" dirty="0">
                <a:latin typeface="微软雅黑" panose="020B0503020204020204" pitchFamily="34" charset="-122"/>
                <a:ea typeface="微软雅黑" panose="020B0503020204020204" pitchFamily="34" charset="-122"/>
              </a:rPr>
              <a:t>（一）计算复利终值与现值</a:t>
            </a:r>
            <a:endParaRPr lang="zh-CN" altLang="zh-CN" sz="2400" kern="100" dirty="0">
              <a:effectLst/>
              <a:latin typeface="微软雅黑" panose="020B0503020204020204" pitchFamily="34" charset="-122"/>
              <a:ea typeface="微软雅黑" panose="020B0503020204020204" pitchFamily="34" charset="-122"/>
            </a:endParaRPr>
          </a:p>
        </p:txBody>
      </p:sp>
      <p:sp>
        <p:nvSpPr>
          <p:cNvPr id="6" name="矩形 5"/>
          <p:cNvSpPr/>
          <p:nvPr/>
        </p:nvSpPr>
        <p:spPr>
          <a:xfrm>
            <a:off x="456897" y="1957654"/>
            <a:ext cx="5099473" cy="400110"/>
          </a:xfrm>
          <a:prstGeom prst="rect">
            <a:avLst/>
          </a:prstGeom>
        </p:spPr>
        <p:txBody>
          <a:bodyPr wrap="none">
            <a:spAutoFit/>
          </a:bodyPr>
          <a:lstStyle/>
          <a:p>
            <a:pPr marL="304800" algn="just">
              <a:spcAft>
                <a:spcPts val="0"/>
              </a:spcAft>
            </a:pPr>
            <a:r>
              <a:rPr lang="en-US" altLang="zh-CN" sz="2000" kern="100" dirty="0">
                <a:latin typeface="微软雅黑" panose="020B0503020204020204" pitchFamily="34" charset="-122"/>
                <a:ea typeface="微软雅黑" panose="020B0503020204020204" pitchFamily="34" charset="-122"/>
              </a:rPr>
              <a:t>1.</a:t>
            </a:r>
            <a:r>
              <a:rPr lang="zh-CN" altLang="zh-CN" sz="2000" kern="100" dirty="0">
                <a:latin typeface="微软雅黑" panose="020B0503020204020204" pitchFamily="34" charset="-122"/>
                <a:ea typeface="微软雅黑" panose="020B0503020204020204" pitchFamily="34" charset="-122"/>
              </a:rPr>
              <a:t>新增“复利终值”计算表（</a:t>
            </a:r>
            <a:r>
              <a:rPr lang="en-US" altLang="zh-CN" sz="2000" kern="100" dirty="0">
                <a:latin typeface="微软雅黑" panose="020B0503020204020204" pitchFamily="34" charset="-122"/>
                <a:ea typeface="微软雅黑" panose="020B0503020204020204" pitchFamily="34" charset="-122"/>
              </a:rPr>
              <a:t>B8</a:t>
            </a:r>
            <a:r>
              <a:rPr lang="zh-CN" altLang="zh-CN" sz="2000" kern="100" dirty="0">
                <a:latin typeface="微软雅黑" panose="020B0503020204020204" pitchFamily="34" charset="-122"/>
                <a:ea typeface="微软雅黑" panose="020B0503020204020204" pitchFamily="34" charset="-122"/>
              </a:rPr>
              <a:t>：</a:t>
            </a:r>
            <a:r>
              <a:rPr lang="en-US" altLang="zh-CN" sz="2000" kern="100" dirty="0">
                <a:latin typeface="微软雅黑" panose="020B0503020204020204" pitchFamily="34" charset="-122"/>
                <a:ea typeface="微软雅黑" panose="020B0503020204020204" pitchFamily="34" charset="-122"/>
              </a:rPr>
              <a:t>G11</a:t>
            </a:r>
            <a:r>
              <a:rPr lang="zh-CN" altLang="zh-CN" sz="2000" kern="100" dirty="0">
                <a:latin typeface="微软雅黑" panose="020B0503020204020204" pitchFamily="34" charset="-122"/>
                <a:ea typeface="微软雅黑" panose="020B0503020204020204" pitchFamily="34" charset="-122"/>
              </a:rPr>
              <a:t>）</a:t>
            </a:r>
          </a:p>
        </p:txBody>
      </p:sp>
      <p:pic>
        <p:nvPicPr>
          <p:cNvPr id="11" name="图片 10"/>
          <p:cNvPicPr/>
          <p:nvPr/>
        </p:nvPicPr>
        <p:blipFill>
          <a:blip r:embed="rId6" cstate="print"/>
          <a:srcRect/>
          <a:stretch>
            <a:fillRect/>
          </a:stretch>
        </p:blipFill>
        <p:spPr bwMode="auto">
          <a:xfrm>
            <a:off x="146024" y="2550330"/>
            <a:ext cx="8789158" cy="414209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4228405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、货币时间价值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456897" y="1268195"/>
            <a:ext cx="8687103" cy="3269613"/>
          </a:xfrm>
          <a:prstGeom prst="rect">
            <a:avLst/>
          </a:prstGeom>
        </p:spPr>
        <p:txBody>
          <a:bodyPr wrap="square">
            <a:spAutoFit/>
          </a:bodyPr>
          <a:lstStyle/>
          <a:p>
            <a:pPr marL="304800" algn="just">
              <a:lnSpc>
                <a:spcPct val="150000"/>
              </a:lnSpc>
              <a:spcAft>
                <a:spcPts val="0"/>
              </a:spcAft>
            </a:pPr>
            <a:r>
              <a:rPr lang="en-US" altLang="zh-CN" sz="2000" kern="100" dirty="0">
                <a:latin typeface="微软雅黑" panose="020B0503020204020204" pitchFamily="34" charset="-122"/>
                <a:ea typeface="微软雅黑" panose="020B0503020204020204" pitchFamily="34" charset="-122"/>
              </a:rPr>
              <a:t>2.</a:t>
            </a:r>
            <a:r>
              <a:rPr lang="zh-CN" altLang="zh-CN" sz="2000" kern="100" dirty="0">
                <a:latin typeface="微软雅黑" panose="020B0503020204020204" pitchFamily="34" charset="-122"/>
                <a:ea typeface="微软雅黑" panose="020B0503020204020204" pitchFamily="34" charset="-122"/>
              </a:rPr>
              <a:t>计算复利终值</a:t>
            </a:r>
          </a:p>
          <a:p>
            <a:pPr indent="305435"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⑴问题提出：假设当前现金流价值为</a:t>
            </a:r>
            <a:r>
              <a:rPr lang="en-US" altLang="zh-CN" sz="2000" kern="100" dirty="0">
                <a:latin typeface="微软雅黑" panose="020B0503020204020204" pitchFamily="34" charset="-122"/>
                <a:ea typeface="微软雅黑" panose="020B0503020204020204" pitchFamily="34" charset="-122"/>
              </a:rPr>
              <a:t>680.58</a:t>
            </a:r>
            <a:r>
              <a:rPr lang="zh-CN" altLang="zh-CN" sz="2000" kern="100" dirty="0">
                <a:latin typeface="微软雅黑" panose="020B0503020204020204" pitchFamily="34" charset="-122"/>
                <a:ea typeface="微软雅黑" panose="020B0503020204020204" pitchFamily="34" charset="-122"/>
              </a:rPr>
              <a:t>元，若期间贴现率为</a:t>
            </a:r>
            <a:r>
              <a:rPr lang="en-US" altLang="zh-CN" sz="2000" kern="100" dirty="0">
                <a:latin typeface="微软雅黑" panose="020B0503020204020204" pitchFamily="34" charset="-122"/>
                <a:ea typeface="微软雅黑" panose="020B0503020204020204" pitchFamily="34" charset="-122"/>
              </a:rPr>
              <a:t>8%</a:t>
            </a:r>
            <a:r>
              <a:rPr lang="zh-CN" altLang="zh-CN" sz="2000" kern="100" dirty="0">
                <a:latin typeface="微软雅黑" panose="020B0503020204020204" pitchFamily="34" charset="-122"/>
                <a:ea typeface="微软雅黑" panose="020B0503020204020204" pitchFamily="34" charset="-122"/>
              </a:rPr>
              <a:t>，计算该笔现金流在未来第</a:t>
            </a:r>
            <a:r>
              <a:rPr lang="en-US" altLang="zh-CN" sz="2000" kern="100" dirty="0">
                <a:latin typeface="微软雅黑" panose="020B0503020204020204" pitchFamily="34" charset="-122"/>
                <a:ea typeface="微软雅黑" panose="020B0503020204020204" pitchFamily="34" charset="-122"/>
              </a:rPr>
              <a:t>5</a:t>
            </a:r>
            <a:r>
              <a:rPr lang="zh-CN" altLang="zh-CN" sz="2000" kern="100" dirty="0">
                <a:latin typeface="微软雅黑" panose="020B0503020204020204" pitchFamily="34" charset="-122"/>
                <a:ea typeface="微软雅黑" panose="020B0503020204020204" pitchFamily="34" charset="-122"/>
              </a:rPr>
              <a:t>期期末的价值。</a:t>
            </a:r>
          </a:p>
          <a:p>
            <a:pPr indent="305435"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⑵解决方案：有三种求解单一现金流的未来值问题</a:t>
            </a:r>
            <a:r>
              <a:rPr lang="zh-CN" altLang="zh-CN" sz="2000" kern="100" dirty="0" smtClean="0">
                <a:latin typeface="微软雅黑" panose="020B0503020204020204" pitchFamily="34" charset="-122"/>
                <a:ea typeface="微软雅黑" panose="020B0503020204020204" pitchFamily="34" charset="-122"/>
              </a:rPr>
              <a:t>。</a:t>
            </a:r>
            <a:endParaRPr lang="en-US" altLang="zh-CN" sz="2000" kern="100" dirty="0" smtClean="0">
              <a:latin typeface="微软雅黑" panose="020B0503020204020204" pitchFamily="34" charset="-122"/>
              <a:ea typeface="微软雅黑" panose="020B0503020204020204" pitchFamily="34" charset="-122"/>
            </a:endParaRPr>
          </a:p>
          <a:p>
            <a:pPr indent="305435" algn="just">
              <a:lnSpc>
                <a:spcPct val="150000"/>
              </a:lnSpc>
              <a:spcAft>
                <a:spcPts val="0"/>
              </a:spcAft>
            </a:pPr>
            <a:r>
              <a:rPr lang="zh-CN" altLang="zh-CN" sz="2000" kern="100" dirty="0" smtClean="0">
                <a:latin typeface="微软雅黑" panose="020B0503020204020204" pitchFamily="34" charset="-122"/>
                <a:ea typeface="微软雅黑" panose="020B0503020204020204" pitchFamily="34" charset="-122"/>
              </a:rPr>
              <a:t>方法</a:t>
            </a:r>
            <a:r>
              <a:rPr lang="zh-CN" altLang="zh-CN" sz="2000" kern="100" dirty="0">
                <a:latin typeface="微软雅黑" panose="020B0503020204020204" pitchFamily="34" charset="-122"/>
                <a:ea typeface="微软雅黑" panose="020B0503020204020204" pitchFamily="34" charset="-122"/>
              </a:rPr>
              <a:t>一：采用时间序列示意图进行求解</a:t>
            </a:r>
            <a:r>
              <a:rPr lang="zh-CN" altLang="zh-CN" sz="2000" kern="100" dirty="0" smtClean="0">
                <a:latin typeface="微软雅黑" panose="020B0503020204020204" pitchFamily="34" charset="-122"/>
                <a:ea typeface="微软雅黑" panose="020B0503020204020204" pitchFamily="34" charset="-122"/>
              </a:rPr>
              <a:t>；</a:t>
            </a:r>
            <a:endParaRPr lang="en-US" altLang="zh-CN" sz="2000" kern="100" dirty="0" smtClean="0">
              <a:latin typeface="微软雅黑" panose="020B0503020204020204" pitchFamily="34" charset="-122"/>
              <a:ea typeface="微软雅黑" panose="020B0503020204020204" pitchFamily="34" charset="-122"/>
            </a:endParaRPr>
          </a:p>
          <a:p>
            <a:pPr indent="305435" algn="just">
              <a:lnSpc>
                <a:spcPct val="150000"/>
              </a:lnSpc>
              <a:spcAft>
                <a:spcPts val="0"/>
              </a:spcAft>
            </a:pPr>
            <a:r>
              <a:rPr lang="zh-CN" altLang="zh-CN" sz="2000" kern="100" dirty="0" smtClean="0">
                <a:latin typeface="微软雅黑" panose="020B0503020204020204" pitchFamily="34" charset="-122"/>
                <a:ea typeface="微软雅黑" panose="020B0503020204020204" pitchFamily="34" charset="-122"/>
              </a:rPr>
              <a:t>方法</a:t>
            </a:r>
            <a:r>
              <a:rPr lang="zh-CN" altLang="zh-CN" sz="2000" kern="100" dirty="0">
                <a:latin typeface="微软雅黑" panose="020B0503020204020204" pitchFamily="34" charset="-122"/>
                <a:ea typeface="微软雅黑" panose="020B0503020204020204" pitchFamily="34" charset="-122"/>
              </a:rPr>
              <a:t>二：采用未来值计算公式进行求解</a:t>
            </a:r>
            <a:r>
              <a:rPr lang="zh-CN" altLang="zh-CN" sz="2000" kern="100" dirty="0" smtClean="0">
                <a:latin typeface="微软雅黑" panose="020B0503020204020204" pitchFamily="34" charset="-122"/>
                <a:ea typeface="微软雅黑" panose="020B0503020204020204" pitchFamily="34" charset="-122"/>
              </a:rPr>
              <a:t>；</a:t>
            </a:r>
            <a:endParaRPr lang="en-US" altLang="zh-CN" sz="2000" kern="100" dirty="0" smtClean="0">
              <a:latin typeface="微软雅黑" panose="020B0503020204020204" pitchFamily="34" charset="-122"/>
              <a:ea typeface="微软雅黑" panose="020B0503020204020204" pitchFamily="34" charset="-122"/>
            </a:endParaRPr>
          </a:p>
          <a:p>
            <a:pPr indent="305435" algn="just">
              <a:lnSpc>
                <a:spcPct val="150000"/>
              </a:lnSpc>
              <a:spcAft>
                <a:spcPts val="0"/>
              </a:spcAft>
            </a:pPr>
            <a:r>
              <a:rPr lang="zh-CN" altLang="zh-CN" sz="2000" kern="100" dirty="0" smtClean="0">
                <a:latin typeface="微软雅黑" panose="020B0503020204020204" pitchFamily="34" charset="-122"/>
                <a:ea typeface="微软雅黑" panose="020B0503020204020204" pitchFamily="34" charset="-122"/>
              </a:rPr>
              <a:t>方法</a:t>
            </a:r>
            <a:r>
              <a:rPr lang="zh-CN" altLang="zh-CN" sz="2000" kern="100" dirty="0">
                <a:latin typeface="微软雅黑" panose="020B0503020204020204" pitchFamily="34" charset="-122"/>
                <a:ea typeface="微软雅黑" panose="020B0503020204020204" pitchFamily="34" charset="-122"/>
              </a:rPr>
              <a:t>三：通过</a:t>
            </a:r>
            <a:r>
              <a:rPr lang="en-US" altLang="zh-CN" sz="2000" kern="100" dirty="0">
                <a:latin typeface="微软雅黑" panose="020B0503020204020204" pitchFamily="34" charset="-122"/>
                <a:ea typeface="微软雅黑" panose="020B0503020204020204" pitchFamily="34" charset="-122"/>
              </a:rPr>
              <a:t>Excel</a:t>
            </a:r>
            <a:r>
              <a:rPr lang="zh-CN" altLang="zh-CN" sz="2000" kern="100" dirty="0">
                <a:latin typeface="微软雅黑" panose="020B0503020204020204" pitchFamily="34" charset="-122"/>
                <a:ea typeface="微软雅黑" panose="020B0503020204020204" pitchFamily="34" charset="-122"/>
              </a:rPr>
              <a:t>内置</a:t>
            </a:r>
            <a:r>
              <a:rPr lang="en-US" altLang="zh-CN" sz="2000" kern="100" dirty="0">
                <a:latin typeface="微软雅黑" panose="020B0503020204020204" pitchFamily="34" charset="-122"/>
                <a:ea typeface="微软雅黑" panose="020B0503020204020204" pitchFamily="34" charset="-122"/>
              </a:rPr>
              <a:t>FV</a:t>
            </a:r>
            <a:r>
              <a:rPr lang="zh-CN" altLang="zh-CN" sz="2000" kern="100" dirty="0">
                <a:latin typeface="微软雅黑" panose="020B0503020204020204" pitchFamily="34" charset="-122"/>
                <a:ea typeface="微软雅黑" panose="020B0503020204020204" pitchFamily="34" charset="-122"/>
              </a:rPr>
              <a:t>函数求解；</a:t>
            </a:r>
            <a:endParaRPr lang="zh-CN" altLang="zh-CN" sz="20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9642258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83291" y="1268195"/>
            <a:ext cx="8315050" cy="4247317"/>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⑶操作步骤：</a:t>
            </a:r>
          </a:p>
          <a:p>
            <a:pPr>
              <a:lnSpc>
                <a:spcPct val="150000"/>
              </a:lnSpc>
            </a:pPr>
            <a:r>
              <a:rPr lang="zh-CN" altLang="zh-CN" sz="2000" dirty="0">
                <a:latin typeface="微软雅黑" panose="020B0503020204020204" pitchFamily="34" charset="-122"/>
                <a:ea typeface="微软雅黑" panose="020B0503020204020204" pitchFamily="34" charset="-122"/>
              </a:rPr>
              <a:t>第一步：由于单现金流发生在期初，因此在单元格</a:t>
            </a:r>
            <a:r>
              <a:rPr lang="en-US" altLang="zh-CN" sz="2000" dirty="0">
                <a:latin typeface="微软雅黑" panose="020B0503020204020204" pitchFamily="34" charset="-122"/>
                <a:ea typeface="微软雅黑" panose="020B0503020204020204" pitchFamily="34" charset="-122"/>
              </a:rPr>
              <a:t>B9</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=B2</a:t>
            </a:r>
            <a:endParaRPr lang="zh-CN" altLang="zh-CN" sz="2000" dirty="0">
              <a:latin typeface="微软雅黑" panose="020B0503020204020204" pitchFamily="34" charset="-122"/>
              <a:ea typeface="微软雅黑" panose="020B0503020204020204" pitchFamily="34" charset="-122"/>
            </a:endParaRPr>
          </a:p>
          <a:p>
            <a:pPr>
              <a:lnSpc>
                <a:spcPct val="150000"/>
              </a:lnSpc>
            </a:pPr>
            <a:r>
              <a:rPr lang="zh-CN" altLang="zh-CN" sz="2000" dirty="0">
                <a:latin typeface="微软雅黑" panose="020B0503020204020204" pitchFamily="34" charset="-122"/>
                <a:ea typeface="微软雅黑" panose="020B0503020204020204" pitchFamily="34" charset="-122"/>
              </a:rPr>
              <a:t>第二步：计算各期现金流在期末（</a:t>
            </a:r>
            <a:r>
              <a:rPr lang="en-US" altLang="zh-CN" sz="2000" dirty="0">
                <a:latin typeface="微软雅黑" panose="020B0503020204020204" pitchFamily="34" charset="-122"/>
                <a:ea typeface="微软雅黑" panose="020B0503020204020204" pitchFamily="34" charset="-122"/>
              </a:rPr>
              <a:t>t=5</a:t>
            </a:r>
            <a:r>
              <a:rPr lang="zh-CN" altLang="zh-CN" sz="2000" dirty="0">
                <a:latin typeface="微软雅黑" panose="020B0503020204020204" pitchFamily="34" charset="-122"/>
                <a:ea typeface="微软雅黑" panose="020B0503020204020204" pitchFamily="34" charset="-122"/>
              </a:rPr>
              <a:t>）的价值</a:t>
            </a:r>
          </a:p>
          <a:p>
            <a:pPr>
              <a:lnSpc>
                <a:spcPct val="150000"/>
              </a:lnSpc>
            </a:pPr>
            <a:r>
              <a:rPr lang="zh-CN" altLang="zh-CN" sz="2000" dirty="0">
                <a:latin typeface="微软雅黑" panose="020B0503020204020204" pitchFamily="34" charset="-122"/>
                <a:ea typeface="微软雅黑" panose="020B0503020204020204" pitchFamily="34" charset="-122"/>
              </a:rPr>
              <a:t>未来值</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现金流</a:t>
            </a:r>
            <a:r>
              <a:rPr lang="en-US" altLang="zh-CN" sz="2000" baseline="-25000" dirty="0">
                <a:latin typeface="微软雅黑" panose="020B0503020204020204" pitchFamily="34" charset="-122"/>
                <a:ea typeface="微软雅黑" panose="020B0503020204020204" pitchFamily="34" charset="-122"/>
              </a:rPr>
              <a:t>t</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贴现率</a:t>
            </a:r>
            <a:r>
              <a:rPr lang="en-US" altLang="zh-CN" sz="2000" dirty="0">
                <a:latin typeface="微软雅黑" panose="020B0503020204020204" pitchFamily="34" charset="-122"/>
                <a:ea typeface="微软雅黑" panose="020B0503020204020204" pitchFamily="34" charset="-122"/>
              </a:rPr>
              <a:t>)</a:t>
            </a:r>
            <a:r>
              <a:rPr lang="en-US" altLang="zh-CN" sz="2000" baseline="30000" dirty="0">
                <a:latin typeface="微软雅黑" panose="020B0503020204020204" pitchFamily="34" charset="-122"/>
                <a:ea typeface="微软雅黑" panose="020B0503020204020204" pitchFamily="34" charset="-122"/>
              </a:rPr>
              <a:t>(</a:t>
            </a:r>
            <a:r>
              <a:rPr lang="zh-CN" altLang="zh-CN" sz="2000" baseline="30000" dirty="0">
                <a:latin typeface="微软雅黑" panose="020B0503020204020204" pitchFamily="34" charset="-122"/>
                <a:ea typeface="微软雅黑" panose="020B0503020204020204" pitchFamily="34" charset="-122"/>
              </a:rPr>
              <a:t>总期数</a:t>
            </a:r>
            <a:r>
              <a:rPr lang="en-US" altLang="zh-CN" sz="2000" baseline="30000" dirty="0">
                <a:latin typeface="微软雅黑" panose="020B0503020204020204" pitchFamily="34" charset="-122"/>
                <a:ea typeface="微软雅黑" panose="020B0503020204020204" pitchFamily="34" charset="-122"/>
              </a:rPr>
              <a:t>-t)</a:t>
            </a: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B10</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=B9*(1+$B$3)^($B$4-B8)</a:t>
            </a:r>
            <a:r>
              <a:rPr lang="zh-CN" altLang="zh-CN" sz="2000" dirty="0">
                <a:latin typeface="微软雅黑" panose="020B0503020204020204" pitchFamily="34" charset="-122"/>
                <a:ea typeface="微软雅黑" panose="020B0503020204020204" pitchFamily="34" charset="-122"/>
              </a:rPr>
              <a:t>，并将该公式复制到单元格区域</a:t>
            </a:r>
            <a:r>
              <a:rPr lang="en-US" altLang="zh-CN" sz="2000" dirty="0">
                <a:latin typeface="微软雅黑" panose="020B0503020204020204" pitchFamily="34" charset="-122"/>
                <a:ea typeface="微软雅黑" panose="020B0503020204020204" pitchFamily="34" charset="-122"/>
              </a:rPr>
              <a:t>C10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G10</a:t>
            </a:r>
            <a:r>
              <a:rPr lang="zh-CN" altLang="zh-CN" sz="2000" dirty="0">
                <a:latin typeface="微软雅黑" panose="020B0503020204020204" pitchFamily="34" charset="-122"/>
                <a:ea typeface="微软雅黑" panose="020B0503020204020204" pitchFamily="34" charset="-122"/>
              </a:rPr>
              <a:t>中，从而得到发生在每期期末的未来值。</a:t>
            </a:r>
          </a:p>
          <a:p>
            <a:pPr>
              <a:lnSpc>
                <a:spcPct val="150000"/>
              </a:lnSpc>
            </a:pPr>
            <a:r>
              <a:rPr lang="zh-CN" altLang="zh-CN" sz="2000" dirty="0">
                <a:latin typeface="微软雅黑" panose="020B0503020204020204" pitchFamily="34" charset="-122"/>
                <a:ea typeface="微软雅黑" panose="020B0503020204020204" pitchFamily="34" charset="-122"/>
              </a:rPr>
              <a:t>第三步：将每期的现金流的未来值进行求和，单元格</a:t>
            </a:r>
            <a:r>
              <a:rPr lang="en-US" altLang="zh-CN" sz="2000" dirty="0">
                <a:latin typeface="微软雅黑" panose="020B0503020204020204" pitchFamily="34" charset="-122"/>
                <a:ea typeface="微软雅黑" panose="020B0503020204020204" pitchFamily="34" charset="-122"/>
              </a:rPr>
              <a:t>G11</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=SUM(B10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G10)</a:t>
            </a:r>
            <a:r>
              <a:rPr lang="zh-CN" altLang="zh-CN" sz="2000" dirty="0">
                <a:latin typeface="微软雅黑" panose="020B0503020204020204" pitchFamily="34" charset="-122"/>
                <a:ea typeface="微软雅黑" panose="020B0503020204020204" pitchFamily="34" charset="-122"/>
              </a:rPr>
              <a:t>，因本例仅提供单现金流，故仅有一未来值</a:t>
            </a:r>
            <a:r>
              <a:rPr lang="en-US" altLang="zh-CN" sz="2000" dirty="0">
                <a:latin typeface="微软雅黑" panose="020B0503020204020204" pitchFamily="34" charset="-122"/>
                <a:ea typeface="微软雅黑" panose="020B0503020204020204" pitchFamily="34" charset="-122"/>
              </a:rPr>
              <a:t>1000</a:t>
            </a:r>
            <a:r>
              <a:rPr lang="zh-CN" altLang="zh-CN" sz="2000" dirty="0">
                <a:latin typeface="微软雅黑" panose="020B0503020204020204" pitchFamily="34" charset="-122"/>
                <a:ea typeface="微软雅黑" panose="020B0503020204020204" pitchFamily="34" charset="-122"/>
              </a:rPr>
              <a:t>元（即方法一</a:t>
            </a:r>
            <a:r>
              <a:rPr lang="zh-CN" altLang="zh-CN" sz="2000" dirty="0" smtClean="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9600390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83291" y="1268195"/>
            <a:ext cx="8315050" cy="3323987"/>
          </a:xfrm>
          <a:prstGeom prst="rect">
            <a:avLst/>
          </a:prstGeom>
        </p:spPr>
        <p:txBody>
          <a:bodyPr wrap="square">
            <a:spAutoFit/>
          </a:bodyPr>
          <a:lstStyle/>
          <a:p>
            <a:pPr>
              <a:lnSpc>
                <a:spcPct val="150000"/>
              </a:lnSpc>
            </a:pPr>
            <a:r>
              <a:rPr lang="zh-CN" altLang="zh-CN" sz="2000" dirty="0" smtClean="0">
                <a:latin typeface="微软雅黑" panose="020B0503020204020204" pitchFamily="34" charset="-122"/>
                <a:ea typeface="微软雅黑" panose="020B0503020204020204" pitchFamily="34" charset="-122"/>
              </a:rPr>
              <a:t>第四步：利用现值计算公式，计算单现金流的未来值（即方法二）</a:t>
            </a:r>
          </a:p>
          <a:p>
            <a:pPr>
              <a:lnSpc>
                <a:spcPct val="150000"/>
              </a:lnSpc>
            </a:pPr>
            <a:r>
              <a:rPr lang="zh-CN" altLang="zh-CN" sz="2000" dirty="0" smtClean="0">
                <a:latin typeface="微软雅黑" panose="020B0503020204020204" pitchFamily="34" charset="-122"/>
                <a:ea typeface="微软雅黑" panose="020B0503020204020204" pitchFamily="34" charset="-122"/>
              </a:rPr>
              <a:t>未来值</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现金流×（</a:t>
            </a:r>
            <a:r>
              <a:rPr lang="en-US" altLang="zh-CN" sz="2000" dirty="0" smtClean="0">
                <a:latin typeface="微软雅黑" panose="020B0503020204020204" pitchFamily="34" charset="-122"/>
                <a:ea typeface="微软雅黑" panose="020B0503020204020204" pitchFamily="34" charset="-122"/>
              </a:rPr>
              <a:t>1+</a:t>
            </a:r>
            <a:r>
              <a:rPr lang="zh-CN" altLang="zh-CN" sz="2000" dirty="0" smtClean="0">
                <a:latin typeface="微软雅黑" panose="020B0503020204020204" pitchFamily="34" charset="-122"/>
                <a:ea typeface="微软雅黑" panose="020B0503020204020204" pitchFamily="34" charset="-122"/>
              </a:rPr>
              <a:t>贴现率）</a:t>
            </a:r>
            <a:r>
              <a:rPr lang="zh-CN" altLang="zh-CN" sz="2000" baseline="30000" dirty="0" smtClean="0">
                <a:latin typeface="微软雅黑" panose="020B0503020204020204" pitchFamily="34" charset="-122"/>
                <a:ea typeface="微软雅黑" panose="020B0503020204020204" pitchFamily="34" charset="-122"/>
              </a:rPr>
              <a:t>总期数</a:t>
            </a:r>
            <a:endParaRPr lang="zh-CN"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定义单元格</a:t>
            </a:r>
            <a:r>
              <a:rPr lang="en-US" altLang="zh-CN" sz="2000" dirty="0" smtClean="0">
                <a:latin typeface="微软雅黑" panose="020B0503020204020204" pitchFamily="34" charset="-122"/>
                <a:ea typeface="微软雅黑" panose="020B0503020204020204" pitchFamily="34" charset="-122"/>
              </a:rPr>
              <a:t>B14</a:t>
            </a:r>
            <a:r>
              <a:rPr lang="zh-CN" altLang="zh-CN" sz="2000" dirty="0" smtClean="0">
                <a:latin typeface="微软雅黑" panose="020B0503020204020204" pitchFamily="34" charset="-122"/>
                <a:ea typeface="微软雅黑" panose="020B0503020204020204" pitchFamily="34" charset="-122"/>
              </a:rPr>
              <a:t>的计算公式为：</a:t>
            </a:r>
            <a:r>
              <a:rPr lang="en-US" altLang="zh-CN" sz="2000" dirty="0" smtClean="0">
                <a:latin typeface="微软雅黑" panose="020B0503020204020204" pitchFamily="34" charset="-122"/>
                <a:ea typeface="微软雅黑" panose="020B0503020204020204" pitchFamily="34" charset="-122"/>
              </a:rPr>
              <a:t>= B2*(1+B3)^B4</a:t>
            </a:r>
            <a:endParaRPr lang="zh-CN"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第五步：利用</a:t>
            </a:r>
            <a:r>
              <a:rPr lang="en-US" altLang="zh-CN" sz="2000" dirty="0" smtClean="0">
                <a:latin typeface="微软雅黑" panose="020B0503020204020204" pitchFamily="34" charset="-122"/>
                <a:ea typeface="微软雅黑" panose="020B0503020204020204" pitchFamily="34" charset="-122"/>
              </a:rPr>
              <a:t>Excel</a:t>
            </a:r>
            <a:r>
              <a:rPr lang="zh-CN" altLang="zh-CN" sz="2000" dirty="0" smtClean="0">
                <a:latin typeface="微软雅黑" panose="020B0503020204020204" pitchFamily="34" charset="-122"/>
                <a:ea typeface="微软雅黑" panose="020B0503020204020204" pitchFamily="34" charset="-122"/>
              </a:rPr>
              <a:t>内置函数</a:t>
            </a:r>
            <a:r>
              <a:rPr lang="en-US" altLang="zh-CN" sz="2000" dirty="0" smtClean="0">
                <a:latin typeface="微软雅黑" panose="020B0503020204020204" pitchFamily="34" charset="-122"/>
                <a:ea typeface="微软雅黑" panose="020B0503020204020204" pitchFamily="34" charset="-122"/>
              </a:rPr>
              <a:t>F</a:t>
            </a:r>
            <a:r>
              <a:rPr lang="en-US" altLang="zh-CN" sz="2000" baseline="-25000" dirty="0" smtClean="0">
                <a:latin typeface="微软雅黑" panose="020B0503020204020204" pitchFamily="34" charset="-122"/>
                <a:ea typeface="微软雅黑" panose="020B0503020204020204" pitchFamily="34" charset="-122"/>
              </a:rPr>
              <a:t>V</a:t>
            </a:r>
            <a:r>
              <a:rPr lang="zh-CN" altLang="zh-CN" sz="2000" dirty="0" smtClean="0">
                <a:latin typeface="微软雅黑" panose="020B0503020204020204" pitchFamily="34" charset="-122"/>
                <a:ea typeface="微软雅黑" panose="020B0503020204020204" pitchFamily="34" charset="-122"/>
              </a:rPr>
              <a:t>计算单现金流未来值（即方法三）</a:t>
            </a:r>
          </a:p>
          <a:p>
            <a:pPr>
              <a:lnSpc>
                <a:spcPct val="150000"/>
              </a:lnSpc>
            </a:pPr>
            <a:r>
              <a:rPr lang="zh-CN" altLang="zh-CN" sz="2000" dirty="0" smtClean="0">
                <a:latin typeface="微软雅黑" panose="020B0503020204020204" pitchFamily="34" charset="-122"/>
                <a:ea typeface="微软雅黑" panose="020B0503020204020204" pitchFamily="34" charset="-122"/>
              </a:rPr>
              <a:t>未来值</a:t>
            </a:r>
            <a:r>
              <a:rPr lang="en-US" altLang="zh-CN" sz="2000" dirty="0" smtClean="0">
                <a:latin typeface="微软雅黑" panose="020B0503020204020204" pitchFamily="34" charset="-122"/>
                <a:ea typeface="微软雅黑" panose="020B0503020204020204" pitchFamily="34" charset="-122"/>
              </a:rPr>
              <a:t>=-FV(</a:t>
            </a:r>
            <a:r>
              <a:rPr lang="zh-CN" altLang="zh-CN" sz="2000" dirty="0" smtClean="0">
                <a:latin typeface="微软雅黑" panose="020B0503020204020204" pitchFamily="34" charset="-122"/>
                <a:ea typeface="微软雅黑" panose="020B0503020204020204" pitchFamily="34" charset="-122"/>
              </a:rPr>
              <a:t>贴现率，总期数，，现金流</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在单元格</a:t>
            </a:r>
            <a:r>
              <a:rPr lang="en-US" altLang="zh-CN" sz="2000" dirty="0" smtClean="0">
                <a:latin typeface="微软雅黑" panose="020B0503020204020204" pitchFamily="34" charset="-122"/>
                <a:ea typeface="微软雅黑" panose="020B0503020204020204" pitchFamily="34" charset="-122"/>
              </a:rPr>
              <a:t>B17</a:t>
            </a:r>
            <a:r>
              <a:rPr lang="zh-CN" altLang="zh-CN" sz="2000" dirty="0" smtClean="0">
                <a:latin typeface="微软雅黑" panose="020B0503020204020204" pitchFamily="34" charset="-122"/>
                <a:ea typeface="微软雅黑" panose="020B0503020204020204" pitchFamily="34" charset="-122"/>
              </a:rPr>
              <a:t>中输入公式：</a:t>
            </a:r>
            <a:r>
              <a:rPr lang="en-US" altLang="zh-CN" sz="2000" dirty="0" smtClean="0">
                <a:latin typeface="微软雅黑" panose="020B0503020204020204" pitchFamily="34" charset="-122"/>
                <a:ea typeface="微软雅黑" panose="020B0503020204020204" pitchFamily="34" charset="-122"/>
              </a:rPr>
              <a:t>= -FV(B3,B4,,B2)</a:t>
            </a:r>
            <a:r>
              <a:rPr lang="zh-CN" altLang="zh-CN" sz="2000" dirty="0" smtClean="0">
                <a:latin typeface="微软雅黑" panose="020B0503020204020204" pitchFamily="34" charset="-122"/>
                <a:ea typeface="微软雅黑" panose="020B0503020204020204" pitchFamily="34" charset="-122"/>
              </a:rPr>
              <a:t>后，</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得到与前两种方法相同的计算结果（</a:t>
            </a:r>
            <a:r>
              <a:rPr lang="en-US" altLang="zh-CN" sz="2000" dirty="0" smtClean="0">
                <a:latin typeface="微软雅黑" panose="020B0503020204020204" pitchFamily="34" charset="-122"/>
                <a:ea typeface="微软雅黑" panose="020B0503020204020204" pitchFamily="34" charset="-122"/>
              </a:rPr>
              <a:t>1000</a:t>
            </a:r>
            <a:r>
              <a:rPr lang="zh-CN" altLang="zh-CN" sz="2000" dirty="0" smtClean="0">
                <a:latin typeface="微软雅黑" panose="020B0503020204020204" pitchFamily="34" charset="-122"/>
                <a:ea typeface="微软雅黑" panose="020B0503020204020204" pitchFamily="34" charset="-122"/>
              </a:rPr>
              <a:t>元）</a:t>
            </a:r>
            <a:endParaRPr lang="zh-CN" altLang="zh-CN" sz="20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5096855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custDataLst>
              <p:tags r:id="rId2"/>
            </p:custDataLst>
          </p:nvPr>
        </p:nvSpPr>
        <p:spPr bwMode="auto">
          <a:xfrm>
            <a:off x="8025875" y="2220914"/>
            <a:ext cx="485951" cy="4651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矩形 21"/>
          <p:cNvSpPr/>
          <p:nvPr>
            <p:custDataLst>
              <p:tags r:id="rId3"/>
            </p:custDataLst>
          </p:nvPr>
        </p:nvSpPr>
        <p:spPr bwMode="auto">
          <a:xfrm>
            <a:off x="8025875" y="0"/>
            <a:ext cx="485951" cy="769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文本框 22"/>
          <p:cNvSpPr txBox="1"/>
          <p:nvPr>
            <p:custDataLst>
              <p:tags r:id="rId4"/>
            </p:custDataLst>
          </p:nvPr>
        </p:nvSpPr>
        <p:spPr>
          <a:xfrm>
            <a:off x="587022" y="769938"/>
            <a:ext cx="2482413" cy="1024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algn="ctr">
              <a:defRPr sz="2800">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dirty="0" smtClean="0">
                <a:solidFill>
                  <a:schemeClr val="bg1"/>
                </a:solidFill>
                <a:latin typeface="+mj-lt"/>
                <a:ea typeface="+mj-ea"/>
                <a:cs typeface="+mj-cs"/>
              </a:rPr>
              <a:t>CONTENTS</a:t>
            </a:r>
          </a:p>
        </p:txBody>
      </p:sp>
      <p:sp>
        <p:nvSpPr>
          <p:cNvPr id="24" name="文本框 99"/>
          <p:cNvSpPr txBox="1">
            <a:spLocks noChangeArrowheads="1"/>
          </p:cNvSpPr>
          <p:nvPr>
            <p:custDataLst>
              <p:tags r:id="rId5"/>
            </p:custDataLst>
          </p:nvPr>
        </p:nvSpPr>
        <p:spPr bwMode="auto">
          <a:xfrm>
            <a:off x="3223423" y="2794123"/>
            <a:ext cx="44704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400" dirty="0" smtClean="0">
                <a:latin typeface="微软雅黑" panose="020B0503020204020204" pitchFamily="34" charset="-122"/>
                <a:ea typeface="微软雅黑" panose="020B0503020204020204" pitchFamily="34" charset="-122"/>
              </a:rPr>
              <a:t>任务一：货币时间价值模型</a:t>
            </a:r>
            <a:endParaRPr lang="zh-CN" altLang="en-US" sz="2400" dirty="0">
              <a:latin typeface="微软雅黑" panose="020B0503020204020204" pitchFamily="34" charset="-122"/>
              <a:ea typeface="微软雅黑" panose="020B0503020204020204" pitchFamily="34" charset="-122"/>
            </a:endParaRPr>
          </a:p>
        </p:txBody>
      </p:sp>
      <p:sp>
        <p:nvSpPr>
          <p:cNvPr id="25" name="KSO_Shape"/>
          <p:cNvSpPr/>
          <p:nvPr>
            <p:custDataLst>
              <p:tags r:id="rId6"/>
            </p:custDataLst>
          </p:nvPr>
        </p:nvSpPr>
        <p:spPr bwMode="auto">
          <a:xfrm>
            <a:off x="2669385" y="2827460"/>
            <a:ext cx="400050" cy="395288"/>
          </a:xfrm>
          <a:prstGeom prst="rect">
            <a:avLst/>
          </a:prstGeom>
          <a:solidFill>
            <a:schemeClr val="accent2"/>
          </a:solidFill>
          <a:ln>
            <a:noFill/>
          </a:ln>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a:solidFill>
                  <a:schemeClr val="bg1"/>
                </a:solidFill>
                <a:latin typeface="+mn-lt"/>
                <a:ea typeface="+mn-ea"/>
              </a:rPr>
              <a:t>01</a:t>
            </a:r>
            <a:endParaRPr lang="zh-CN" altLang="en-US">
              <a:solidFill>
                <a:schemeClr val="bg1"/>
              </a:solidFill>
              <a:latin typeface="+mn-lt"/>
              <a:ea typeface="+mn-ea"/>
            </a:endParaRPr>
          </a:p>
        </p:txBody>
      </p:sp>
      <p:sp>
        <p:nvSpPr>
          <p:cNvPr id="26" name="KSO_Shape"/>
          <p:cNvSpPr/>
          <p:nvPr>
            <p:custDataLst>
              <p:tags r:id="rId7"/>
            </p:custDataLst>
          </p:nvPr>
        </p:nvSpPr>
        <p:spPr bwMode="auto">
          <a:xfrm>
            <a:off x="3069435" y="3222748"/>
            <a:ext cx="96838" cy="95250"/>
          </a:xfrm>
          <a:prstGeom prst="rect">
            <a:avLst/>
          </a:prstGeom>
          <a:solidFill>
            <a:schemeClr val="accent2">
              <a:lumMod val="60000"/>
              <a:lumOff val="40000"/>
            </a:schemeClr>
          </a:solidFill>
        </p:spPr>
        <p:txBody>
          <a:bodyPr lIns="0" tIns="0" rIns="0" bIns="0" anchor="ctr">
            <a:normAutofit fontScale="40000" lnSpcReduction="20000"/>
          </a:bodyPr>
          <a:lstStyle/>
          <a:p>
            <a:pPr algn="ctr">
              <a:defRPr/>
            </a:pPr>
            <a:endParaRPr lang="zh-CN" altLang="en-US">
              <a:solidFill>
                <a:schemeClr val="bg1"/>
              </a:solidFill>
            </a:endParaRPr>
          </a:p>
        </p:txBody>
      </p:sp>
      <p:sp>
        <p:nvSpPr>
          <p:cNvPr id="27" name="文本框 99"/>
          <p:cNvSpPr txBox="1">
            <a:spLocks noChangeArrowheads="1"/>
          </p:cNvSpPr>
          <p:nvPr>
            <p:custDataLst>
              <p:tags r:id="rId8"/>
            </p:custDataLst>
          </p:nvPr>
        </p:nvSpPr>
        <p:spPr bwMode="auto">
          <a:xfrm>
            <a:off x="3223423" y="3640440"/>
            <a:ext cx="44704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400" dirty="0" smtClean="0">
                <a:latin typeface="微软雅黑" panose="020B0503020204020204" pitchFamily="34" charset="-122"/>
                <a:ea typeface="微软雅黑" panose="020B0503020204020204" pitchFamily="34" charset="-122"/>
              </a:rPr>
              <a:t>任务二：</a:t>
            </a:r>
            <a:r>
              <a:rPr lang="zh-CN" altLang="zh-CN" sz="2400" dirty="0">
                <a:latin typeface="微软雅黑" panose="020B0503020204020204" pitchFamily="34" charset="-122"/>
                <a:ea typeface="微软雅黑" panose="020B0503020204020204" pitchFamily="34" charset="-122"/>
              </a:rPr>
              <a:t>项目投资决策指标应用</a:t>
            </a:r>
            <a:endParaRPr lang="zh-CN" altLang="en-US" sz="2400" dirty="0">
              <a:latin typeface="微软雅黑" panose="020B0503020204020204" pitchFamily="34" charset="-122"/>
              <a:ea typeface="微软雅黑" panose="020B0503020204020204" pitchFamily="34" charset="-122"/>
            </a:endParaRPr>
          </a:p>
        </p:txBody>
      </p:sp>
      <p:sp>
        <p:nvSpPr>
          <p:cNvPr id="28" name="KSO_Shape"/>
          <p:cNvSpPr/>
          <p:nvPr>
            <p:custDataLst>
              <p:tags r:id="rId9"/>
            </p:custDataLst>
          </p:nvPr>
        </p:nvSpPr>
        <p:spPr bwMode="auto">
          <a:xfrm>
            <a:off x="2669385" y="3673777"/>
            <a:ext cx="400050" cy="395288"/>
          </a:xfrm>
          <a:prstGeom prst="rect">
            <a:avLst/>
          </a:prstGeom>
          <a:solidFill>
            <a:schemeClr val="accent2"/>
          </a:solidFill>
          <a:ln>
            <a:noFill/>
          </a:ln>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mtClean="0">
                <a:solidFill>
                  <a:schemeClr val="bg1"/>
                </a:solidFill>
                <a:latin typeface="+mn-lt"/>
                <a:ea typeface="+mn-ea"/>
              </a:rPr>
              <a:t>02</a:t>
            </a:r>
            <a:endParaRPr lang="zh-CN" altLang="en-US">
              <a:solidFill>
                <a:schemeClr val="bg1"/>
              </a:solidFill>
              <a:latin typeface="+mn-lt"/>
              <a:ea typeface="+mn-ea"/>
            </a:endParaRPr>
          </a:p>
        </p:txBody>
      </p:sp>
      <p:sp>
        <p:nvSpPr>
          <p:cNvPr id="30" name="KSO_Shape"/>
          <p:cNvSpPr/>
          <p:nvPr>
            <p:custDataLst>
              <p:tags r:id="rId10"/>
            </p:custDataLst>
          </p:nvPr>
        </p:nvSpPr>
        <p:spPr bwMode="auto">
          <a:xfrm>
            <a:off x="3069435" y="4069065"/>
            <a:ext cx="96838" cy="95250"/>
          </a:xfrm>
          <a:prstGeom prst="rect">
            <a:avLst/>
          </a:prstGeom>
          <a:solidFill>
            <a:schemeClr val="accent2">
              <a:lumMod val="60000"/>
              <a:lumOff val="40000"/>
            </a:schemeClr>
          </a:solidFill>
        </p:spPr>
        <p:txBody>
          <a:bodyPr lIns="0" tIns="0" rIns="0" bIns="0" anchor="ctr">
            <a:normAutofit fontScale="40000" lnSpcReduction="20000"/>
          </a:bodyPr>
          <a:lstStyle/>
          <a:p>
            <a:pPr algn="ctr">
              <a:defRPr/>
            </a:pPr>
            <a:endParaRPr lang="zh-CN" altLang="en-US">
              <a:solidFill>
                <a:schemeClr val="bg1"/>
              </a:solidFill>
            </a:endParaRPr>
          </a:p>
        </p:txBody>
      </p:sp>
      <p:sp>
        <p:nvSpPr>
          <p:cNvPr id="31" name="文本框 99"/>
          <p:cNvSpPr txBox="1">
            <a:spLocks noChangeArrowheads="1"/>
          </p:cNvSpPr>
          <p:nvPr>
            <p:custDataLst>
              <p:tags r:id="rId11"/>
            </p:custDataLst>
          </p:nvPr>
        </p:nvSpPr>
        <p:spPr bwMode="auto">
          <a:xfrm>
            <a:off x="3223423" y="4486757"/>
            <a:ext cx="44704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400" dirty="0">
                <a:latin typeface="微软雅黑" panose="020B0503020204020204" pitchFamily="34" charset="-122"/>
                <a:ea typeface="微软雅黑" panose="020B0503020204020204" pitchFamily="34" charset="-122"/>
              </a:rPr>
              <a:t>任务</a:t>
            </a:r>
            <a:r>
              <a:rPr lang="zh-CN" altLang="en-US" sz="2400" dirty="0" smtClean="0">
                <a:latin typeface="微软雅黑" panose="020B0503020204020204" pitchFamily="34" charset="-122"/>
                <a:ea typeface="微软雅黑" panose="020B0503020204020204" pitchFamily="34" charset="-122"/>
              </a:rPr>
              <a:t>三：</a:t>
            </a:r>
            <a:r>
              <a:rPr lang="zh-CN" altLang="zh-CN" sz="2400" dirty="0">
                <a:latin typeface="微软雅黑" panose="020B0503020204020204" pitchFamily="34" charset="-122"/>
                <a:ea typeface="微软雅黑" panose="020B0503020204020204" pitchFamily="34" charset="-122"/>
              </a:rPr>
              <a:t>固定资产更新决策应用</a:t>
            </a:r>
            <a:endParaRPr lang="zh-CN" altLang="en-US" sz="2400" dirty="0">
              <a:latin typeface="微软雅黑" panose="020B0503020204020204" pitchFamily="34" charset="-122"/>
              <a:ea typeface="微软雅黑" panose="020B0503020204020204" pitchFamily="34" charset="-122"/>
            </a:endParaRPr>
          </a:p>
        </p:txBody>
      </p:sp>
      <p:sp>
        <p:nvSpPr>
          <p:cNvPr id="32" name="KSO_Shape"/>
          <p:cNvSpPr/>
          <p:nvPr>
            <p:custDataLst>
              <p:tags r:id="rId12"/>
            </p:custDataLst>
          </p:nvPr>
        </p:nvSpPr>
        <p:spPr bwMode="auto">
          <a:xfrm>
            <a:off x="2669385" y="4520094"/>
            <a:ext cx="400050" cy="395288"/>
          </a:xfrm>
          <a:prstGeom prst="rect">
            <a:avLst/>
          </a:prstGeom>
          <a:solidFill>
            <a:schemeClr val="accent2"/>
          </a:solidFill>
          <a:ln>
            <a:noFill/>
          </a:ln>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mtClean="0">
                <a:solidFill>
                  <a:schemeClr val="bg1"/>
                </a:solidFill>
                <a:latin typeface="+mn-lt"/>
                <a:ea typeface="+mn-ea"/>
              </a:rPr>
              <a:t>03</a:t>
            </a:r>
            <a:endParaRPr lang="zh-CN" altLang="en-US">
              <a:solidFill>
                <a:schemeClr val="bg1"/>
              </a:solidFill>
              <a:latin typeface="+mn-lt"/>
              <a:ea typeface="+mn-ea"/>
            </a:endParaRPr>
          </a:p>
        </p:txBody>
      </p:sp>
      <p:sp>
        <p:nvSpPr>
          <p:cNvPr id="33" name="KSO_Shape"/>
          <p:cNvSpPr/>
          <p:nvPr>
            <p:custDataLst>
              <p:tags r:id="rId13"/>
            </p:custDataLst>
          </p:nvPr>
        </p:nvSpPr>
        <p:spPr bwMode="auto">
          <a:xfrm>
            <a:off x="3069435" y="4915382"/>
            <a:ext cx="96838" cy="95250"/>
          </a:xfrm>
          <a:prstGeom prst="rect">
            <a:avLst/>
          </a:prstGeom>
          <a:solidFill>
            <a:schemeClr val="accent2">
              <a:lumMod val="60000"/>
              <a:lumOff val="40000"/>
            </a:schemeClr>
          </a:solidFill>
        </p:spPr>
        <p:txBody>
          <a:bodyPr lIns="0" tIns="0" rIns="0" bIns="0" anchor="ctr">
            <a:normAutofit fontScale="40000" lnSpcReduction="20000"/>
          </a:bodyPr>
          <a:lstStyle/>
          <a:p>
            <a:pPr algn="ctr">
              <a:defRPr/>
            </a:pPr>
            <a:endParaRPr lang="zh-CN" altLang="en-US">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78825" y="1408804"/>
            <a:ext cx="6950273" cy="461665"/>
          </a:xfrm>
          <a:prstGeom prst="rect">
            <a:avLst/>
          </a:prstGeom>
        </p:spPr>
        <p:txBody>
          <a:bodyPr wrap="square">
            <a:spAutoFit/>
          </a:bodyPr>
          <a:lstStyle/>
          <a:p>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新增“复利现值”计算表（</a:t>
            </a:r>
            <a:r>
              <a:rPr lang="en-US" altLang="zh-CN" sz="2400" dirty="0">
                <a:latin typeface="微软雅黑" panose="020B0503020204020204" pitchFamily="34" charset="-122"/>
                <a:ea typeface="微软雅黑" panose="020B0503020204020204" pitchFamily="34" charset="-122"/>
              </a:rPr>
              <a:t>B8</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G11</a:t>
            </a:r>
            <a:r>
              <a:rPr lang="zh-CN" altLang="zh-CN" sz="2400" dirty="0">
                <a:latin typeface="微软雅黑" panose="020B0503020204020204" pitchFamily="34" charset="-122"/>
                <a:ea typeface="微软雅黑" panose="020B0503020204020204" pitchFamily="34" charset="-122"/>
              </a:rPr>
              <a:t>）</a:t>
            </a:r>
          </a:p>
        </p:txBody>
      </p:sp>
      <p:pic>
        <p:nvPicPr>
          <p:cNvPr id="8" name="图片 7"/>
          <p:cNvPicPr/>
          <p:nvPr/>
        </p:nvPicPr>
        <p:blipFill>
          <a:blip r:embed="rId6" cstate="print"/>
          <a:srcRect/>
          <a:stretch>
            <a:fillRect/>
          </a:stretch>
        </p:blipFill>
        <p:spPr bwMode="auto">
          <a:xfrm>
            <a:off x="150125" y="2006207"/>
            <a:ext cx="8789158" cy="468958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2482070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78825" y="1408804"/>
            <a:ext cx="8028447" cy="3970318"/>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4.</a:t>
            </a:r>
            <a:r>
              <a:rPr lang="zh-CN" altLang="zh-CN" sz="2400" dirty="0">
                <a:latin typeface="微软雅黑" panose="020B0503020204020204" pitchFamily="34" charset="-122"/>
                <a:ea typeface="微软雅黑" panose="020B0503020204020204" pitchFamily="34" charset="-122"/>
              </a:rPr>
              <a:t>计算复利现值</a:t>
            </a:r>
          </a:p>
          <a:p>
            <a:pPr>
              <a:lnSpc>
                <a:spcPct val="150000"/>
              </a:lnSpc>
            </a:pPr>
            <a:r>
              <a:rPr lang="zh-CN" altLang="zh-CN" sz="2400" dirty="0">
                <a:latin typeface="微软雅黑" panose="020B0503020204020204" pitchFamily="34" charset="-122"/>
                <a:ea typeface="微软雅黑" panose="020B0503020204020204" pitchFamily="34" charset="-122"/>
              </a:rPr>
              <a:t>⑴问题提出：假设第</a:t>
            </a:r>
            <a:r>
              <a:rPr lang="en-US" altLang="zh-CN" sz="2400" dirty="0">
                <a:latin typeface="微软雅黑" panose="020B0503020204020204" pitchFamily="34" charset="-122"/>
                <a:ea typeface="微软雅黑" panose="020B0503020204020204" pitchFamily="34" charset="-122"/>
              </a:rPr>
              <a:t>5</a:t>
            </a:r>
            <a:r>
              <a:rPr lang="zh-CN" altLang="zh-CN" sz="2400" dirty="0">
                <a:latin typeface="微软雅黑" panose="020B0503020204020204" pitchFamily="34" charset="-122"/>
                <a:ea typeface="微软雅黑" panose="020B0503020204020204" pitchFamily="34" charset="-122"/>
              </a:rPr>
              <a:t>期期末收到现金流价值为</a:t>
            </a:r>
            <a:r>
              <a:rPr lang="en-US" altLang="zh-CN" sz="2400" dirty="0">
                <a:latin typeface="微软雅黑" panose="020B0503020204020204" pitchFamily="34" charset="-122"/>
                <a:ea typeface="微软雅黑" panose="020B0503020204020204" pitchFamily="34" charset="-122"/>
              </a:rPr>
              <a:t>1000</a:t>
            </a:r>
            <a:r>
              <a:rPr lang="zh-CN" altLang="zh-CN" sz="2400" dirty="0">
                <a:latin typeface="微软雅黑" panose="020B0503020204020204" pitchFamily="34" charset="-122"/>
                <a:ea typeface="微软雅黑" panose="020B0503020204020204" pitchFamily="34" charset="-122"/>
              </a:rPr>
              <a:t>元，若期间贴现率为</a:t>
            </a:r>
            <a:r>
              <a:rPr lang="en-US" altLang="zh-CN" sz="2400" dirty="0">
                <a:latin typeface="微软雅黑" panose="020B0503020204020204" pitchFamily="34" charset="-122"/>
                <a:ea typeface="微软雅黑" panose="020B0503020204020204" pitchFamily="34" charset="-122"/>
              </a:rPr>
              <a:t>8%</a:t>
            </a:r>
            <a:r>
              <a:rPr lang="zh-CN" altLang="zh-CN" sz="2400" dirty="0">
                <a:latin typeface="微软雅黑" panose="020B0503020204020204" pitchFamily="34" charset="-122"/>
                <a:ea typeface="微软雅黑" panose="020B0503020204020204" pitchFamily="34" charset="-122"/>
              </a:rPr>
              <a:t>，计算该笔现金流的现值。</a:t>
            </a:r>
          </a:p>
          <a:p>
            <a:pPr>
              <a:lnSpc>
                <a:spcPct val="150000"/>
              </a:lnSpc>
            </a:pPr>
            <a:r>
              <a:rPr lang="zh-CN" altLang="zh-CN" sz="2400" dirty="0">
                <a:latin typeface="微软雅黑" panose="020B0503020204020204" pitchFamily="34" charset="-122"/>
                <a:ea typeface="微软雅黑" panose="020B0503020204020204" pitchFamily="34" charset="-122"/>
              </a:rPr>
              <a:t>⑵解决方案：有三种求解单一现金流的未来值问题</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方法</a:t>
            </a:r>
            <a:r>
              <a:rPr lang="zh-CN" altLang="zh-CN" sz="2400" dirty="0">
                <a:latin typeface="微软雅黑" panose="020B0503020204020204" pitchFamily="34" charset="-122"/>
                <a:ea typeface="微软雅黑" panose="020B0503020204020204" pitchFamily="34" charset="-122"/>
              </a:rPr>
              <a:t>一：采用时间序列示意图进行求解</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方法</a:t>
            </a:r>
            <a:r>
              <a:rPr lang="zh-CN" altLang="zh-CN" sz="2400" dirty="0">
                <a:latin typeface="微软雅黑" panose="020B0503020204020204" pitchFamily="34" charset="-122"/>
                <a:ea typeface="微软雅黑" panose="020B0503020204020204" pitchFamily="34" charset="-122"/>
              </a:rPr>
              <a:t>二：采用未来值计算公式进行求解</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方法</a:t>
            </a:r>
            <a:r>
              <a:rPr lang="zh-CN" altLang="zh-CN" sz="2400" dirty="0">
                <a:latin typeface="微软雅黑" panose="020B0503020204020204" pitchFamily="34" charset="-122"/>
                <a:ea typeface="微软雅黑" panose="020B0503020204020204" pitchFamily="34" charset="-122"/>
              </a:rPr>
              <a:t>三：通过</a:t>
            </a:r>
            <a:r>
              <a:rPr lang="en-US" altLang="zh-CN" sz="2400" dirty="0">
                <a:latin typeface="微软雅黑" panose="020B0503020204020204" pitchFamily="34" charset="-122"/>
                <a:ea typeface="微软雅黑" panose="020B0503020204020204" pitchFamily="34" charset="-122"/>
              </a:rPr>
              <a:t>Excel</a:t>
            </a:r>
            <a:r>
              <a:rPr lang="zh-CN" altLang="zh-CN" sz="2400" dirty="0">
                <a:latin typeface="微软雅黑" panose="020B0503020204020204" pitchFamily="34" charset="-122"/>
                <a:ea typeface="微软雅黑" panose="020B0503020204020204" pitchFamily="34" charset="-122"/>
              </a:rPr>
              <a:t>内置</a:t>
            </a:r>
            <a:r>
              <a:rPr lang="en-US" altLang="zh-CN" sz="2400" dirty="0">
                <a:latin typeface="微软雅黑" panose="020B0503020204020204" pitchFamily="34" charset="-122"/>
                <a:ea typeface="微软雅黑" panose="020B0503020204020204" pitchFamily="34" charset="-122"/>
              </a:rPr>
              <a:t>FV</a:t>
            </a:r>
            <a:r>
              <a:rPr lang="zh-CN" altLang="zh-CN" sz="2400" dirty="0">
                <a:latin typeface="微软雅黑" panose="020B0503020204020204" pitchFamily="34" charset="-122"/>
                <a:ea typeface="微软雅黑" panose="020B0503020204020204" pitchFamily="34" charset="-122"/>
              </a:rPr>
              <a:t>函数求解；</a:t>
            </a:r>
          </a:p>
        </p:txBody>
      </p:sp>
    </p:spTree>
    <p:custDataLst>
      <p:tags r:id="rId1"/>
    </p:custDataLst>
    <p:extLst>
      <p:ext uri="{BB962C8B-B14F-4D97-AF65-F5344CB8AC3E}">
        <p14:creationId xmlns:p14="http://schemas.microsoft.com/office/powerpoint/2010/main" xmlns="" val="2332986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78825" y="1408804"/>
            <a:ext cx="8028447" cy="4654608"/>
          </a:xfrm>
          <a:prstGeom prst="rect">
            <a:avLst/>
          </a:prstGeom>
        </p:spPr>
        <p:txBody>
          <a:bodyPr wrap="square">
            <a:spAutoFit/>
          </a:bodyPr>
          <a:lstStyle/>
          <a:p>
            <a:pPr>
              <a:lnSpc>
                <a:spcPct val="150000"/>
              </a:lnSpc>
            </a:pPr>
            <a:r>
              <a:rPr lang="zh-CN" altLang="zh-CN" sz="2000" dirty="0" smtClean="0">
                <a:latin typeface="微软雅黑" panose="020B0503020204020204" pitchFamily="34" charset="-122"/>
                <a:ea typeface="微软雅黑" panose="020B0503020204020204" pitchFamily="34" charset="-122"/>
              </a:rPr>
              <a:t>⑶</a:t>
            </a:r>
            <a:r>
              <a:rPr lang="zh-CN" altLang="zh-CN" sz="2000" dirty="0">
                <a:latin typeface="微软雅黑" panose="020B0503020204020204" pitchFamily="34" charset="-122"/>
                <a:ea typeface="微软雅黑" panose="020B0503020204020204" pitchFamily="34" charset="-122"/>
              </a:rPr>
              <a:t>操作步骤：</a:t>
            </a:r>
          </a:p>
          <a:p>
            <a:pPr>
              <a:lnSpc>
                <a:spcPct val="150000"/>
              </a:lnSpc>
            </a:pPr>
            <a:r>
              <a:rPr lang="zh-CN" altLang="zh-CN" sz="2000" dirty="0">
                <a:latin typeface="微软雅黑" panose="020B0503020204020204" pitchFamily="34" charset="-122"/>
                <a:ea typeface="微软雅黑" panose="020B0503020204020204" pitchFamily="34" charset="-122"/>
              </a:rPr>
              <a:t>第一步：由于单现金流发生在第</a:t>
            </a: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期期末，因此在单元格</a:t>
            </a:r>
            <a:r>
              <a:rPr lang="en-US" altLang="zh-CN" sz="2000" dirty="0">
                <a:latin typeface="微软雅黑" panose="020B0503020204020204" pitchFamily="34" charset="-122"/>
                <a:ea typeface="微软雅黑" panose="020B0503020204020204" pitchFamily="34" charset="-122"/>
              </a:rPr>
              <a:t>G9</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=B2</a:t>
            </a:r>
            <a:endParaRPr lang="zh-CN" altLang="zh-CN" sz="2000" dirty="0">
              <a:latin typeface="微软雅黑" panose="020B0503020204020204" pitchFamily="34" charset="-122"/>
              <a:ea typeface="微软雅黑" panose="020B0503020204020204" pitchFamily="34" charset="-122"/>
            </a:endParaRPr>
          </a:p>
          <a:p>
            <a:pPr>
              <a:lnSpc>
                <a:spcPct val="150000"/>
              </a:lnSpc>
            </a:pPr>
            <a:r>
              <a:rPr lang="zh-CN" altLang="zh-CN" sz="2000" dirty="0">
                <a:latin typeface="微软雅黑" panose="020B0503020204020204" pitchFamily="34" charset="-122"/>
                <a:ea typeface="微软雅黑" panose="020B0503020204020204" pitchFamily="34" charset="-122"/>
              </a:rPr>
              <a:t>第二步：计算各期现金流在期末（</a:t>
            </a:r>
            <a:r>
              <a:rPr lang="en-US" altLang="zh-CN" sz="2000" dirty="0">
                <a:latin typeface="微软雅黑" panose="020B0503020204020204" pitchFamily="34" charset="-122"/>
                <a:ea typeface="微软雅黑" panose="020B0503020204020204" pitchFamily="34" charset="-122"/>
              </a:rPr>
              <a:t>t=5</a:t>
            </a:r>
            <a:r>
              <a:rPr lang="zh-CN" altLang="zh-CN" sz="2000" dirty="0">
                <a:latin typeface="微软雅黑" panose="020B0503020204020204" pitchFamily="34" charset="-122"/>
                <a:ea typeface="微软雅黑" panose="020B0503020204020204" pitchFamily="34" charset="-122"/>
              </a:rPr>
              <a:t>）的价值</a:t>
            </a:r>
          </a:p>
          <a:p>
            <a:pPr>
              <a:lnSpc>
                <a:spcPct val="150000"/>
              </a:lnSpc>
            </a:pPr>
            <a:r>
              <a:rPr lang="zh-CN" altLang="zh-CN" sz="2000" dirty="0">
                <a:latin typeface="微软雅黑" panose="020B0503020204020204" pitchFamily="34" charset="-122"/>
                <a:ea typeface="微软雅黑" panose="020B0503020204020204" pitchFamily="34" charset="-122"/>
              </a:rPr>
              <a:t>现金流现值</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现金流（</a:t>
            </a:r>
            <a:r>
              <a:rPr lang="en-US" altLang="zh-CN" sz="2000" dirty="0">
                <a:latin typeface="微软雅黑" panose="020B0503020204020204" pitchFamily="34" charset="-122"/>
                <a:ea typeface="微软雅黑" panose="020B0503020204020204" pitchFamily="34" charset="-122"/>
              </a:rPr>
              <a:t>t</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贴现率</a:t>
            </a:r>
            <a:r>
              <a:rPr lang="en-US" altLang="zh-CN" sz="2000" dirty="0">
                <a:latin typeface="微软雅黑" panose="020B0503020204020204" pitchFamily="34" charset="-122"/>
                <a:ea typeface="微软雅黑" panose="020B0503020204020204" pitchFamily="34" charset="-122"/>
              </a:rPr>
              <a:t>)</a:t>
            </a:r>
            <a:r>
              <a:rPr lang="en-US" altLang="zh-CN" sz="2000" baseline="30000" dirty="0">
                <a:latin typeface="微软雅黑" panose="020B0503020204020204" pitchFamily="34" charset="-122"/>
                <a:ea typeface="微软雅黑" panose="020B0503020204020204" pitchFamily="34" charset="-122"/>
              </a:rPr>
              <a:t>t</a:t>
            </a: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B10</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=B9/(1+$B$3)^B8</a:t>
            </a:r>
            <a:r>
              <a:rPr lang="zh-CN" altLang="zh-CN" sz="2000" dirty="0">
                <a:latin typeface="微软雅黑" panose="020B0503020204020204" pitchFamily="34" charset="-122"/>
                <a:ea typeface="微软雅黑" panose="020B0503020204020204" pitchFamily="34" charset="-122"/>
              </a:rPr>
              <a:t>，并将该公式复制到单元格区域</a:t>
            </a:r>
            <a:r>
              <a:rPr lang="en-US" altLang="zh-CN" sz="2000" dirty="0">
                <a:latin typeface="微软雅黑" panose="020B0503020204020204" pitchFamily="34" charset="-122"/>
                <a:ea typeface="微软雅黑" panose="020B0503020204020204" pitchFamily="34" charset="-122"/>
              </a:rPr>
              <a:t>C10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G10</a:t>
            </a:r>
            <a:r>
              <a:rPr lang="zh-CN" altLang="zh-CN" sz="2000" dirty="0">
                <a:latin typeface="微软雅黑" panose="020B0503020204020204" pitchFamily="34" charset="-122"/>
                <a:ea typeface="微软雅黑" panose="020B0503020204020204" pitchFamily="34" charset="-122"/>
              </a:rPr>
              <a:t>中，从而得到发生在每期期末现金流折成的现值。</a:t>
            </a:r>
          </a:p>
          <a:p>
            <a:pPr>
              <a:lnSpc>
                <a:spcPct val="150000"/>
              </a:lnSpc>
            </a:pPr>
            <a:r>
              <a:rPr lang="zh-CN" altLang="zh-CN" sz="2000" dirty="0">
                <a:latin typeface="微软雅黑" panose="020B0503020204020204" pitchFamily="34" charset="-122"/>
                <a:ea typeface="微软雅黑" panose="020B0503020204020204" pitchFamily="34" charset="-122"/>
              </a:rPr>
              <a:t>第三步：将每期的现金流的现值进行求和，单元格</a:t>
            </a:r>
            <a:r>
              <a:rPr lang="en-US" altLang="zh-CN" sz="2000" dirty="0">
                <a:latin typeface="微软雅黑" panose="020B0503020204020204" pitchFamily="34" charset="-122"/>
                <a:ea typeface="微软雅黑" panose="020B0503020204020204" pitchFamily="34" charset="-122"/>
              </a:rPr>
              <a:t>G11</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=SUM(B10:G10)</a:t>
            </a:r>
            <a:r>
              <a:rPr lang="zh-CN" altLang="zh-CN" sz="2000" dirty="0">
                <a:latin typeface="微软雅黑" panose="020B0503020204020204" pitchFamily="34" charset="-122"/>
                <a:ea typeface="微软雅黑" panose="020B0503020204020204" pitchFamily="34" charset="-122"/>
              </a:rPr>
              <a:t>，因本例仅提供单现金流，故仅有一现值</a:t>
            </a:r>
            <a:r>
              <a:rPr lang="en-US" altLang="zh-CN" sz="2000" dirty="0">
                <a:latin typeface="微软雅黑" panose="020B0503020204020204" pitchFamily="34" charset="-122"/>
                <a:ea typeface="微软雅黑" panose="020B0503020204020204" pitchFamily="34" charset="-122"/>
              </a:rPr>
              <a:t>680.58</a:t>
            </a:r>
            <a:r>
              <a:rPr lang="zh-CN" altLang="zh-CN" sz="2000" dirty="0">
                <a:latin typeface="微软雅黑" panose="020B0503020204020204" pitchFamily="34" charset="-122"/>
                <a:ea typeface="微软雅黑" panose="020B0503020204020204" pitchFamily="34" charset="-122"/>
              </a:rPr>
              <a:t>元（即方法一）</a:t>
            </a:r>
          </a:p>
        </p:txBody>
      </p:sp>
    </p:spTree>
    <p:custDataLst>
      <p:tags r:id="rId1"/>
    </p:custDataLst>
    <p:extLst>
      <p:ext uri="{BB962C8B-B14F-4D97-AF65-F5344CB8AC3E}">
        <p14:creationId xmlns:p14="http://schemas.microsoft.com/office/powerpoint/2010/main" xmlns="" val="18149845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57776" y="1453757"/>
            <a:ext cx="8408803" cy="3323987"/>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第四步：利用现值计算公式，计算单现金流的未来值（即方法二）</a:t>
            </a:r>
          </a:p>
          <a:p>
            <a:pPr>
              <a:lnSpc>
                <a:spcPct val="150000"/>
              </a:lnSpc>
            </a:pPr>
            <a:r>
              <a:rPr lang="zh-CN" altLang="zh-CN" sz="2000" dirty="0">
                <a:latin typeface="微软雅黑" panose="020B0503020204020204" pitchFamily="34" charset="-122"/>
                <a:ea typeface="微软雅黑" panose="020B0503020204020204" pitchFamily="34" charset="-122"/>
              </a:rPr>
              <a:t>现金流现值</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现金流</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贴现率）</a:t>
            </a:r>
            <a:r>
              <a:rPr lang="zh-CN" altLang="zh-CN" sz="2000" baseline="30000" dirty="0">
                <a:latin typeface="微软雅黑" panose="020B0503020204020204" pitchFamily="34" charset="-122"/>
                <a:ea typeface="微软雅黑" panose="020B0503020204020204" pitchFamily="34" charset="-122"/>
              </a:rPr>
              <a:t>总期数</a:t>
            </a:r>
            <a:endParaRPr lang="zh-CN" altLang="zh-CN" sz="2000" dirty="0">
              <a:latin typeface="微软雅黑" panose="020B0503020204020204" pitchFamily="34" charset="-122"/>
              <a:ea typeface="微软雅黑" panose="020B0503020204020204" pitchFamily="34" charset="-122"/>
            </a:endParaRPr>
          </a:p>
          <a:p>
            <a:pPr>
              <a:lnSpc>
                <a:spcPct val="150000"/>
              </a:lnSpc>
            </a:pPr>
            <a:r>
              <a:rPr lang="zh-CN" altLang="zh-CN" sz="2000" dirty="0">
                <a:latin typeface="微软雅黑" panose="020B0503020204020204" pitchFamily="34" charset="-122"/>
                <a:ea typeface="微软雅黑" panose="020B0503020204020204" pitchFamily="34" charset="-122"/>
              </a:rPr>
              <a:t>定义单元格</a:t>
            </a:r>
            <a:r>
              <a:rPr lang="en-US" altLang="zh-CN" sz="2000" dirty="0">
                <a:latin typeface="微软雅黑" panose="020B0503020204020204" pitchFamily="34" charset="-122"/>
                <a:ea typeface="微软雅黑" panose="020B0503020204020204" pitchFamily="34" charset="-122"/>
              </a:rPr>
              <a:t>B14</a:t>
            </a:r>
            <a:r>
              <a:rPr lang="zh-CN" altLang="zh-CN" sz="2000" dirty="0">
                <a:latin typeface="微软雅黑" panose="020B0503020204020204" pitchFamily="34" charset="-122"/>
                <a:ea typeface="微软雅黑" panose="020B0503020204020204" pitchFamily="34" charset="-122"/>
              </a:rPr>
              <a:t>的计算公式为：</a:t>
            </a:r>
            <a:r>
              <a:rPr lang="en-US" altLang="zh-CN" sz="2000" dirty="0">
                <a:latin typeface="微软雅黑" panose="020B0503020204020204" pitchFamily="34" charset="-122"/>
                <a:ea typeface="微软雅黑" panose="020B0503020204020204" pitchFamily="34" charset="-122"/>
              </a:rPr>
              <a:t>=B2/(1+B3)^B4</a:t>
            </a:r>
            <a:r>
              <a:rPr lang="zh-CN" altLang="zh-CN" sz="2000" dirty="0">
                <a:latin typeface="微软雅黑" panose="020B0503020204020204" pitchFamily="34" charset="-122"/>
                <a:ea typeface="微软雅黑" panose="020B0503020204020204" pitchFamily="34" charset="-122"/>
              </a:rPr>
              <a:t>，结果为</a:t>
            </a:r>
            <a:r>
              <a:rPr lang="en-US" altLang="zh-CN" sz="2000" dirty="0">
                <a:latin typeface="微软雅黑" panose="020B0503020204020204" pitchFamily="34" charset="-122"/>
                <a:ea typeface="微软雅黑" panose="020B0503020204020204" pitchFamily="34" charset="-122"/>
              </a:rPr>
              <a:t>680.58</a:t>
            </a:r>
            <a:r>
              <a:rPr lang="zh-CN" altLang="zh-CN" sz="2000" dirty="0">
                <a:latin typeface="微软雅黑" panose="020B0503020204020204" pitchFamily="34" charset="-122"/>
                <a:ea typeface="微软雅黑" panose="020B0503020204020204" pitchFamily="34" charset="-122"/>
              </a:rPr>
              <a:t>元</a:t>
            </a:r>
          </a:p>
          <a:p>
            <a:pPr>
              <a:lnSpc>
                <a:spcPct val="150000"/>
              </a:lnSpc>
            </a:pPr>
            <a:r>
              <a:rPr lang="zh-CN" altLang="zh-CN" sz="2000" dirty="0">
                <a:latin typeface="微软雅黑" panose="020B0503020204020204" pitchFamily="34" charset="-122"/>
                <a:ea typeface="微软雅黑" panose="020B0503020204020204" pitchFamily="34" charset="-122"/>
              </a:rPr>
              <a:t>第五步：利用</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内置函数</a:t>
            </a:r>
            <a:r>
              <a:rPr lang="en-US" altLang="zh-CN" sz="2000" dirty="0">
                <a:latin typeface="微软雅黑" panose="020B0503020204020204" pitchFamily="34" charset="-122"/>
                <a:ea typeface="微软雅黑" panose="020B0503020204020204" pitchFamily="34" charset="-122"/>
              </a:rPr>
              <a:t>F</a:t>
            </a:r>
            <a:r>
              <a:rPr lang="en-US" altLang="zh-CN" sz="2000" baseline="-25000" dirty="0">
                <a:latin typeface="微软雅黑" panose="020B0503020204020204" pitchFamily="34" charset="-122"/>
                <a:ea typeface="微软雅黑" panose="020B0503020204020204" pitchFamily="34" charset="-122"/>
              </a:rPr>
              <a:t>V</a:t>
            </a:r>
            <a:r>
              <a:rPr lang="zh-CN" altLang="zh-CN" sz="2000" dirty="0">
                <a:latin typeface="微软雅黑" panose="020B0503020204020204" pitchFamily="34" charset="-122"/>
                <a:ea typeface="微软雅黑" panose="020B0503020204020204" pitchFamily="34" charset="-122"/>
              </a:rPr>
              <a:t>计算单现金流未来值（即方法三）</a:t>
            </a:r>
          </a:p>
          <a:p>
            <a:pPr>
              <a:lnSpc>
                <a:spcPct val="150000"/>
              </a:lnSpc>
            </a:pPr>
            <a:r>
              <a:rPr lang="zh-CN" altLang="zh-CN" sz="2000" dirty="0">
                <a:latin typeface="微软雅黑" panose="020B0503020204020204" pitchFamily="34" charset="-122"/>
                <a:ea typeface="微软雅黑" panose="020B0503020204020204" pitchFamily="34" charset="-122"/>
              </a:rPr>
              <a:t>现金流现值</a:t>
            </a:r>
            <a:r>
              <a:rPr lang="en-US" altLang="zh-CN" sz="2000" dirty="0">
                <a:latin typeface="微软雅黑" panose="020B0503020204020204" pitchFamily="34" charset="-122"/>
                <a:ea typeface="微软雅黑" panose="020B0503020204020204" pitchFamily="34" charset="-122"/>
              </a:rPr>
              <a:t>=-PV(</a:t>
            </a:r>
            <a:r>
              <a:rPr lang="zh-CN" altLang="zh-CN" sz="2000" dirty="0">
                <a:latin typeface="微软雅黑" panose="020B0503020204020204" pitchFamily="34" charset="-122"/>
                <a:ea typeface="微软雅黑" panose="020B0503020204020204" pitchFamily="34" charset="-122"/>
              </a:rPr>
              <a:t>贴现率，总期数，现金流</a:t>
            </a:r>
            <a:r>
              <a:rPr lang="en-US" altLang="zh-CN" sz="2000" dirty="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在</a:t>
            </a:r>
            <a:r>
              <a:rPr lang="zh-CN" altLang="zh-CN" sz="2000" dirty="0">
                <a:latin typeface="微软雅黑" panose="020B0503020204020204" pitchFamily="34" charset="-122"/>
                <a:ea typeface="微软雅黑" panose="020B0503020204020204" pitchFamily="34" charset="-122"/>
              </a:rPr>
              <a:t>单元格</a:t>
            </a:r>
            <a:r>
              <a:rPr lang="en-US" altLang="zh-CN" sz="2000" dirty="0">
                <a:latin typeface="微软雅黑" panose="020B0503020204020204" pitchFamily="34" charset="-122"/>
                <a:ea typeface="微软雅黑" panose="020B0503020204020204" pitchFamily="34" charset="-122"/>
              </a:rPr>
              <a:t>B17</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 -PV(B3,B4,</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B2)</a:t>
            </a:r>
            <a:r>
              <a:rPr lang="zh-CN" altLang="zh-CN" sz="2000" dirty="0">
                <a:latin typeface="微软雅黑" panose="020B0503020204020204" pitchFamily="34" charset="-122"/>
                <a:ea typeface="微软雅黑" panose="020B0503020204020204" pitchFamily="34" charset="-122"/>
              </a:rPr>
              <a:t>后，得到与前两种方法相同的计算结果</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为</a:t>
            </a:r>
            <a:r>
              <a:rPr lang="en-US" altLang="zh-CN" sz="2000" dirty="0">
                <a:latin typeface="微软雅黑" panose="020B0503020204020204" pitchFamily="34" charset="-122"/>
                <a:ea typeface="微软雅黑" panose="020B0503020204020204" pitchFamily="34" charset="-122"/>
              </a:rPr>
              <a:t>680.58</a:t>
            </a:r>
            <a:r>
              <a:rPr lang="zh-CN" altLang="zh-CN" sz="2000" dirty="0">
                <a:latin typeface="微软雅黑" panose="020B0503020204020204" pitchFamily="34" charset="-122"/>
                <a:ea typeface="微软雅黑" panose="020B0503020204020204" pitchFamily="34" charset="-122"/>
              </a:rPr>
              <a:t>元。</a:t>
            </a:r>
          </a:p>
        </p:txBody>
      </p:sp>
    </p:spTree>
    <p:custDataLst>
      <p:tags r:id="rId1"/>
    </p:custDataLst>
    <p:extLst>
      <p:ext uri="{BB962C8B-B14F-4D97-AF65-F5344CB8AC3E}">
        <p14:creationId xmlns:p14="http://schemas.microsoft.com/office/powerpoint/2010/main" xmlns="" val="24324867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57776" y="1268195"/>
            <a:ext cx="8408803" cy="2346283"/>
          </a:xfrm>
          <a:prstGeom prst="rect">
            <a:avLst/>
          </a:prstGeom>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建立复利终值与现值动态</a:t>
            </a:r>
          </a:p>
          <a:p>
            <a:pPr>
              <a:lnSpc>
                <a:spcPct val="150000"/>
              </a:lnSpc>
            </a:pPr>
            <a:r>
              <a:rPr lang="zh-CN" altLang="zh-CN" sz="2000" dirty="0">
                <a:latin typeface="微软雅黑" panose="020B0503020204020204" pitchFamily="34" charset="-122"/>
                <a:ea typeface="微软雅黑" panose="020B0503020204020204" pitchFamily="34" charset="-122"/>
              </a:rPr>
              <a:t>⑴复利终值图</a:t>
            </a:r>
          </a:p>
          <a:p>
            <a:pPr>
              <a:lnSpc>
                <a:spcPct val="150000"/>
              </a:lnSpc>
            </a:pPr>
            <a:r>
              <a:rPr lang="zh-CN" altLang="zh-CN" sz="2000" dirty="0">
                <a:latin typeface="微软雅黑" panose="020B0503020204020204" pitchFamily="34" charset="-122"/>
                <a:ea typeface="微软雅黑" panose="020B0503020204020204" pitchFamily="34" charset="-122"/>
              </a:rPr>
              <a:t>左面表格：调整单现金流、贴现率或总期数，可以得到不同的复利终值。</a:t>
            </a:r>
          </a:p>
          <a:p>
            <a:pPr>
              <a:lnSpc>
                <a:spcPct val="150000"/>
              </a:lnSpc>
            </a:pPr>
            <a:r>
              <a:rPr lang="zh-CN" altLang="zh-CN" sz="2000" dirty="0">
                <a:latin typeface="微软雅黑" panose="020B0503020204020204" pitchFamily="34" charset="-122"/>
                <a:ea typeface="微软雅黑" panose="020B0503020204020204" pitchFamily="34" charset="-122"/>
              </a:rPr>
              <a:t>右面视图：根据表格现金流和每笔现金流的未来值（即终值），做同步数据展示。</a:t>
            </a:r>
          </a:p>
        </p:txBody>
      </p:sp>
      <p:pic>
        <p:nvPicPr>
          <p:cNvPr id="8" name="图片 7"/>
          <p:cNvPicPr/>
          <p:nvPr/>
        </p:nvPicPr>
        <p:blipFill>
          <a:blip r:embed="rId6" cstate="print"/>
          <a:srcRect/>
          <a:stretch>
            <a:fillRect/>
          </a:stretch>
        </p:blipFill>
        <p:spPr bwMode="auto">
          <a:xfrm>
            <a:off x="696036" y="3785464"/>
            <a:ext cx="8270543" cy="2876634"/>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20101810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26015" y="1110857"/>
            <a:ext cx="8408803" cy="2790572"/>
          </a:xfrm>
          <a:prstGeom prst="rect">
            <a:avLst/>
          </a:prstGeom>
        </p:spPr>
        <p:txBody>
          <a:bodyPr wrap="square">
            <a:spAutoFit/>
          </a:bodyPr>
          <a:lstStyle/>
          <a:p>
            <a:pPr>
              <a:lnSpc>
                <a:spcPct val="150000"/>
              </a:lnSpc>
            </a:pPr>
            <a:r>
              <a:rPr lang="zh-CN" altLang="zh-CN" sz="2400" dirty="0">
                <a:latin typeface="微软雅黑" panose="020B0503020204020204" pitchFamily="34" charset="-122"/>
                <a:ea typeface="微软雅黑" panose="020B0503020204020204" pitchFamily="34" charset="-122"/>
              </a:rPr>
              <a:t>⑵复利现值图</a:t>
            </a:r>
          </a:p>
          <a:p>
            <a:pPr>
              <a:lnSpc>
                <a:spcPct val="150000"/>
              </a:lnSpc>
            </a:pPr>
            <a:r>
              <a:rPr lang="zh-CN" altLang="zh-CN" sz="2400" dirty="0">
                <a:latin typeface="微软雅黑" panose="020B0503020204020204" pitchFamily="34" charset="-122"/>
                <a:ea typeface="微软雅黑" panose="020B0503020204020204" pitchFamily="34" charset="-122"/>
              </a:rPr>
              <a:t>左面表格：调整单现金流、贴现率或总期数，可以得到不同的复利现值</a:t>
            </a:r>
          </a:p>
          <a:p>
            <a:pPr>
              <a:lnSpc>
                <a:spcPct val="150000"/>
              </a:lnSpc>
            </a:pPr>
            <a:r>
              <a:rPr lang="zh-CN" altLang="zh-CN" sz="2400" dirty="0">
                <a:latin typeface="微软雅黑" panose="020B0503020204020204" pitchFamily="34" charset="-122"/>
                <a:ea typeface="微软雅黑" panose="020B0503020204020204" pitchFamily="34" charset="-122"/>
              </a:rPr>
              <a:t>右面视图：根据表格未来现金流和折合每笔现金流的现值</a:t>
            </a:r>
            <a:r>
              <a:rPr lang="zh-CN" altLang="zh-CN" sz="2400" dirty="0"/>
              <a:t>（即现值），做同步数据展示。</a:t>
            </a:r>
          </a:p>
        </p:txBody>
      </p:sp>
      <p:pic>
        <p:nvPicPr>
          <p:cNvPr id="9" name="图片 8"/>
          <p:cNvPicPr/>
          <p:nvPr/>
        </p:nvPicPr>
        <p:blipFill>
          <a:blip r:embed="rId6" cstate="print"/>
          <a:srcRect/>
          <a:stretch>
            <a:fillRect/>
          </a:stretch>
        </p:blipFill>
        <p:spPr bwMode="auto">
          <a:xfrm>
            <a:off x="626015" y="4110979"/>
            <a:ext cx="8270543" cy="261354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23412860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456897" y="1266314"/>
            <a:ext cx="8408803" cy="1135054"/>
          </a:xfrm>
          <a:prstGeom prst="rect">
            <a:avLst/>
          </a:prstGeom>
        </p:spPr>
        <p:txBody>
          <a:bodyPr wrap="square">
            <a:spAutoFit/>
          </a:bodyPr>
          <a:lstStyle/>
          <a:p>
            <a:pPr>
              <a:lnSpc>
                <a:spcPct val="150000"/>
              </a:lnSpc>
            </a:pPr>
            <a:r>
              <a:rPr lang="zh-CN" altLang="zh-CN" sz="2400" dirty="0">
                <a:latin typeface="微软雅黑" panose="020B0503020204020204" pitchFamily="34" charset="-122"/>
                <a:ea typeface="微软雅黑" panose="020B0503020204020204" pitchFamily="34" charset="-122"/>
              </a:rPr>
              <a:t>（二）计算年金终值与现值</a:t>
            </a:r>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新增“年金终值”计算表</a:t>
            </a:r>
          </a:p>
        </p:txBody>
      </p:sp>
      <p:pic>
        <p:nvPicPr>
          <p:cNvPr id="11" name="图片 10"/>
          <p:cNvPicPr/>
          <p:nvPr/>
        </p:nvPicPr>
        <p:blipFill>
          <a:blip r:embed="rId6" cstate="print"/>
          <a:srcRect/>
          <a:stretch>
            <a:fillRect/>
          </a:stretch>
        </p:blipFill>
        <p:spPr bwMode="auto">
          <a:xfrm>
            <a:off x="178597" y="2556825"/>
            <a:ext cx="8687103" cy="4196687"/>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842956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66079" y="1268195"/>
            <a:ext cx="8408803" cy="3970318"/>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计算普通年金终值</a:t>
            </a:r>
          </a:p>
          <a:p>
            <a:pPr>
              <a:lnSpc>
                <a:spcPct val="150000"/>
              </a:lnSpc>
            </a:pPr>
            <a:r>
              <a:rPr lang="zh-CN" altLang="zh-CN" sz="2400" dirty="0">
                <a:latin typeface="微软雅黑" panose="020B0503020204020204" pitchFamily="34" charset="-122"/>
                <a:ea typeface="微软雅黑" panose="020B0503020204020204" pitchFamily="34" charset="-122"/>
              </a:rPr>
              <a:t>⑴问题提出：假设某年金每期期末支付的金额为</a:t>
            </a:r>
            <a:r>
              <a:rPr lang="en-US" altLang="zh-CN" sz="2400" dirty="0">
                <a:latin typeface="微软雅黑" panose="020B0503020204020204" pitchFamily="34" charset="-122"/>
                <a:ea typeface="微软雅黑" panose="020B0503020204020204" pitchFamily="34" charset="-122"/>
              </a:rPr>
              <a:t>1000</a:t>
            </a:r>
            <a:r>
              <a:rPr lang="zh-CN" altLang="zh-CN" sz="2400" dirty="0">
                <a:latin typeface="微软雅黑" panose="020B0503020204020204" pitchFamily="34" charset="-122"/>
                <a:ea typeface="微软雅黑" panose="020B0503020204020204" pitchFamily="34" charset="-122"/>
              </a:rPr>
              <a:t>元，若期间贴现率为</a:t>
            </a:r>
            <a:r>
              <a:rPr lang="en-US" altLang="zh-CN" sz="2400" dirty="0">
                <a:latin typeface="微软雅黑" panose="020B0503020204020204" pitchFamily="34" charset="-122"/>
                <a:ea typeface="微软雅黑" panose="020B0503020204020204" pitchFamily="34" charset="-122"/>
              </a:rPr>
              <a:t>12%</a:t>
            </a:r>
            <a:r>
              <a:rPr lang="zh-CN" altLang="zh-CN" sz="2400" dirty="0">
                <a:latin typeface="微软雅黑" panose="020B0503020204020204" pitchFamily="34" charset="-122"/>
                <a:ea typeface="微软雅黑" panose="020B0503020204020204" pitchFamily="34" charset="-122"/>
              </a:rPr>
              <a:t>，计算该笔年金在未来第</a:t>
            </a:r>
            <a:r>
              <a:rPr lang="en-US" altLang="zh-CN" sz="2400" dirty="0">
                <a:latin typeface="微软雅黑" panose="020B0503020204020204" pitchFamily="34" charset="-122"/>
                <a:ea typeface="微软雅黑" panose="020B0503020204020204" pitchFamily="34" charset="-122"/>
              </a:rPr>
              <a:t>5</a:t>
            </a:r>
            <a:r>
              <a:rPr lang="zh-CN" altLang="zh-CN" sz="2400" dirty="0">
                <a:latin typeface="微软雅黑" panose="020B0503020204020204" pitchFamily="34" charset="-122"/>
                <a:ea typeface="微软雅黑" panose="020B0503020204020204" pitchFamily="34" charset="-122"/>
              </a:rPr>
              <a:t>期期末的价值。</a:t>
            </a:r>
          </a:p>
          <a:p>
            <a:pPr>
              <a:lnSpc>
                <a:spcPct val="150000"/>
              </a:lnSpc>
            </a:pPr>
            <a:r>
              <a:rPr lang="zh-CN" altLang="zh-CN" sz="2400" dirty="0">
                <a:latin typeface="微软雅黑" panose="020B0503020204020204" pitchFamily="34" charset="-122"/>
                <a:ea typeface="微软雅黑" panose="020B0503020204020204" pitchFamily="34" charset="-122"/>
              </a:rPr>
              <a:t>⑵解决方案：有三种求解单一现金流的未来值问题</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方法</a:t>
            </a:r>
            <a:r>
              <a:rPr lang="zh-CN" altLang="zh-CN" sz="2400" dirty="0">
                <a:latin typeface="微软雅黑" panose="020B0503020204020204" pitchFamily="34" charset="-122"/>
                <a:ea typeface="微软雅黑" panose="020B0503020204020204" pitchFamily="34" charset="-122"/>
              </a:rPr>
              <a:t>一：采用时间序列示意图进行求解</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方法</a:t>
            </a:r>
            <a:r>
              <a:rPr lang="zh-CN" altLang="zh-CN" sz="2400" dirty="0">
                <a:latin typeface="微软雅黑" panose="020B0503020204020204" pitchFamily="34" charset="-122"/>
                <a:ea typeface="微软雅黑" panose="020B0503020204020204" pitchFamily="34" charset="-122"/>
              </a:rPr>
              <a:t>二：采用未来值计算公式进行求解</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方法</a:t>
            </a:r>
            <a:r>
              <a:rPr lang="zh-CN" altLang="zh-CN" sz="2400" dirty="0">
                <a:latin typeface="微软雅黑" panose="020B0503020204020204" pitchFamily="34" charset="-122"/>
                <a:ea typeface="微软雅黑" panose="020B0503020204020204" pitchFamily="34" charset="-122"/>
              </a:rPr>
              <a:t>三：通过</a:t>
            </a:r>
            <a:r>
              <a:rPr lang="en-US" altLang="zh-CN" sz="2400" dirty="0">
                <a:latin typeface="微软雅黑" panose="020B0503020204020204" pitchFamily="34" charset="-122"/>
                <a:ea typeface="微软雅黑" panose="020B0503020204020204" pitchFamily="34" charset="-122"/>
              </a:rPr>
              <a:t>Excel</a:t>
            </a:r>
            <a:r>
              <a:rPr lang="zh-CN" altLang="zh-CN" sz="2400" dirty="0">
                <a:latin typeface="微软雅黑" panose="020B0503020204020204" pitchFamily="34" charset="-122"/>
                <a:ea typeface="微软雅黑" panose="020B0503020204020204" pitchFamily="34" charset="-122"/>
              </a:rPr>
              <a:t>内置</a:t>
            </a:r>
            <a:r>
              <a:rPr lang="en-US" altLang="zh-CN" sz="2400" dirty="0">
                <a:latin typeface="微软雅黑" panose="020B0503020204020204" pitchFamily="34" charset="-122"/>
                <a:ea typeface="微软雅黑" panose="020B0503020204020204" pitchFamily="34" charset="-122"/>
              </a:rPr>
              <a:t>FV</a:t>
            </a:r>
            <a:r>
              <a:rPr lang="zh-CN" altLang="zh-CN" sz="2400" dirty="0">
                <a:latin typeface="微软雅黑" panose="020B0503020204020204" pitchFamily="34" charset="-122"/>
                <a:ea typeface="微软雅黑" panose="020B0503020204020204" pitchFamily="34" charset="-122"/>
              </a:rPr>
              <a:t>函数求解；</a:t>
            </a:r>
          </a:p>
        </p:txBody>
      </p:sp>
    </p:spTree>
    <p:custDataLst>
      <p:tags r:id="rId1"/>
    </p:custDataLst>
    <p:extLst>
      <p:ext uri="{BB962C8B-B14F-4D97-AF65-F5344CB8AC3E}">
        <p14:creationId xmlns:p14="http://schemas.microsoft.com/office/powerpoint/2010/main" xmlns="" val="42522958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07022" y="1364449"/>
            <a:ext cx="8408803" cy="4654608"/>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⑶操作步骤：</a:t>
            </a:r>
          </a:p>
          <a:p>
            <a:pPr>
              <a:lnSpc>
                <a:spcPct val="150000"/>
              </a:lnSpc>
            </a:pPr>
            <a:r>
              <a:rPr lang="zh-CN" altLang="zh-CN" sz="2000" dirty="0">
                <a:latin typeface="微软雅黑" panose="020B0503020204020204" pitchFamily="34" charset="-122"/>
                <a:ea typeface="微软雅黑" panose="020B0503020204020204" pitchFamily="34" charset="-122"/>
              </a:rPr>
              <a:t>第一步：由于年金发生在期末，因此在单元格</a:t>
            </a:r>
            <a:r>
              <a:rPr lang="en-US" altLang="zh-CN" sz="2000" dirty="0">
                <a:latin typeface="微软雅黑" panose="020B0503020204020204" pitchFamily="34" charset="-122"/>
                <a:ea typeface="微软雅黑" panose="020B0503020204020204" pitchFamily="34" charset="-122"/>
              </a:rPr>
              <a:t>C9</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=$B$2</a:t>
            </a:r>
            <a:r>
              <a:rPr lang="zh-CN" altLang="zh-CN" sz="2000" dirty="0">
                <a:latin typeface="微软雅黑" panose="020B0503020204020204" pitchFamily="34" charset="-122"/>
                <a:ea typeface="微软雅黑" panose="020B0503020204020204" pitchFamily="34" charset="-122"/>
              </a:rPr>
              <a:t>，并将公式复制到</a:t>
            </a:r>
            <a:r>
              <a:rPr lang="en-US" altLang="zh-CN" sz="2000" dirty="0">
                <a:latin typeface="微软雅黑" panose="020B0503020204020204" pitchFamily="34" charset="-122"/>
                <a:ea typeface="微软雅黑" panose="020B0503020204020204" pitchFamily="34" charset="-122"/>
              </a:rPr>
              <a:t>C9</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G9</a:t>
            </a:r>
            <a:r>
              <a:rPr lang="zh-CN" altLang="zh-CN" sz="2000" dirty="0">
                <a:latin typeface="微软雅黑" panose="020B0503020204020204" pitchFamily="34" charset="-122"/>
                <a:ea typeface="微软雅黑" panose="020B0503020204020204" pitchFamily="34" charset="-122"/>
              </a:rPr>
              <a:t>单元格，即</a:t>
            </a:r>
            <a:r>
              <a:rPr lang="en-US" altLang="zh-CN" sz="2000" dirty="0">
                <a:latin typeface="微软雅黑" panose="020B0503020204020204" pitchFamily="34" charset="-122"/>
                <a:ea typeface="微软雅黑" panose="020B0503020204020204" pitchFamily="34" charset="-122"/>
              </a:rPr>
              <a:t>1000</a:t>
            </a:r>
            <a:r>
              <a:rPr lang="zh-CN" altLang="zh-CN" sz="2000" dirty="0">
                <a:latin typeface="微软雅黑" panose="020B0503020204020204" pitchFamily="34" charset="-122"/>
                <a:ea typeface="微软雅黑" panose="020B0503020204020204" pitchFamily="34" charset="-122"/>
              </a:rPr>
              <a:t>元。</a:t>
            </a:r>
          </a:p>
          <a:p>
            <a:pPr>
              <a:lnSpc>
                <a:spcPct val="150000"/>
              </a:lnSpc>
            </a:pPr>
            <a:r>
              <a:rPr lang="zh-CN" altLang="zh-CN" sz="2000" dirty="0">
                <a:latin typeface="微软雅黑" panose="020B0503020204020204" pitchFamily="34" charset="-122"/>
                <a:ea typeface="微软雅黑" panose="020B0503020204020204" pitchFamily="34" charset="-122"/>
              </a:rPr>
              <a:t>第二步：计算各期年金在期末（</a:t>
            </a:r>
            <a:r>
              <a:rPr lang="en-US" altLang="zh-CN" sz="2000" dirty="0">
                <a:latin typeface="微软雅黑" panose="020B0503020204020204" pitchFamily="34" charset="-122"/>
                <a:ea typeface="微软雅黑" panose="020B0503020204020204" pitchFamily="34" charset="-122"/>
              </a:rPr>
              <a:t>t=5</a:t>
            </a:r>
            <a:r>
              <a:rPr lang="zh-CN" altLang="zh-CN" sz="2000" dirty="0">
                <a:latin typeface="微软雅黑" panose="020B0503020204020204" pitchFamily="34" charset="-122"/>
                <a:ea typeface="微软雅黑" panose="020B0503020204020204" pitchFamily="34" charset="-122"/>
              </a:rPr>
              <a:t>）的价值</a:t>
            </a:r>
          </a:p>
          <a:p>
            <a:pPr>
              <a:lnSpc>
                <a:spcPct val="150000"/>
              </a:lnSpc>
            </a:pPr>
            <a:r>
              <a:rPr lang="zh-CN" altLang="zh-CN" sz="2000" dirty="0">
                <a:latin typeface="微软雅黑" panose="020B0503020204020204" pitchFamily="34" charset="-122"/>
                <a:ea typeface="微软雅黑" panose="020B0503020204020204" pitchFamily="34" charset="-122"/>
              </a:rPr>
              <a:t>终值</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年金</a:t>
            </a:r>
            <a:r>
              <a:rPr lang="en-US" altLang="zh-CN" sz="2000" baseline="-25000" dirty="0">
                <a:latin typeface="微软雅黑" panose="020B0503020204020204" pitchFamily="34" charset="-122"/>
                <a:ea typeface="微软雅黑" panose="020B0503020204020204" pitchFamily="34" charset="-122"/>
              </a:rPr>
              <a:t>t</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贴现率</a:t>
            </a:r>
            <a:r>
              <a:rPr lang="en-US" altLang="zh-CN" sz="2000" dirty="0">
                <a:latin typeface="微软雅黑" panose="020B0503020204020204" pitchFamily="34" charset="-122"/>
                <a:ea typeface="微软雅黑" panose="020B0503020204020204" pitchFamily="34" charset="-122"/>
              </a:rPr>
              <a:t>)</a:t>
            </a:r>
            <a:r>
              <a:rPr lang="en-US" altLang="zh-CN" sz="2000" baseline="30000" dirty="0">
                <a:latin typeface="微软雅黑" panose="020B0503020204020204" pitchFamily="34" charset="-122"/>
                <a:ea typeface="微软雅黑" panose="020B0503020204020204" pitchFamily="34" charset="-122"/>
              </a:rPr>
              <a:t>(</a:t>
            </a:r>
            <a:r>
              <a:rPr lang="zh-CN" altLang="zh-CN" sz="2000" baseline="30000" dirty="0">
                <a:latin typeface="微软雅黑" panose="020B0503020204020204" pitchFamily="34" charset="-122"/>
                <a:ea typeface="微软雅黑" panose="020B0503020204020204" pitchFamily="34" charset="-122"/>
              </a:rPr>
              <a:t>总期数</a:t>
            </a:r>
            <a:r>
              <a:rPr lang="en-US" altLang="zh-CN" sz="2000" baseline="30000" dirty="0">
                <a:latin typeface="微软雅黑" panose="020B0503020204020204" pitchFamily="34" charset="-122"/>
                <a:ea typeface="微软雅黑" panose="020B0503020204020204" pitchFamily="34" charset="-122"/>
              </a:rPr>
              <a:t>-t)</a:t>
            </a: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B10</a:t>
            </a:r>
            <a:r>
              <a:rPr lang="zh-CN" altLang="zh-CN" sz="2000" dirty="0">
                <a:latin typeface="微软雅黑" panose="020B0503020204020204" pitchFamily="34" charset="-122"/>
                <a:ea typeface="微软雅黑" panose="020B0503020204020204" pitchFamily="34" charset="-122"/>
              </a:rPr>
              <a:t>中输入：</a:t>
            </a:r>
            <a:r>
              <a:rPr lang="en-US" altLang="zh-CN" sz="2000" dirty="0">
                <a:latin typeface="微软雅黑" panose="020B0503020204020204" pitchFamily="34" charset="-122"/>
                <a:ea typeface="微软雅黑" panose="020B0503020204020204" pitchFamily="34" charset="-122"/>
              </a:rPr>
              <a:t>=B9*(1+$B$3)^($B$4-B8)</a:t>
            </a:r>
            <a:r>
              <a:rPr lang="zh-CN" altLang="zh-CN" sz="2000" dirty="0">
                <a:latin typeface="微软雅黑" panose="020B0503020204020204" pitchFamily="34" charset="-122"/>
                <a:ea typeface="微软雅黑" panose="020B0503020204020204" pitchFamily="34" charset="-122"/>
              </a:rPr>
              <a:t>，并将该公式复制到单元格区域</a:t>
            </a:r>
            <a:r>
              <a:rPr lang="en-US" altLang="zh-CN" sz="2000" dirty="0">
                <a:latin typeface="微软雅黑" panose="020B0503020204020204" pitchFamily="34" charset="-122"/>
                <a:ea typeface="微软雅黑" panose="020B0503020204020204" pitchFamily="34" charset="-122"/>
              </a:rPr>
              <a:t>C10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G10</a:t>
            </a:r>
            <a:r>
              <a:rPr lang="zh-CN" altLang="zh-CN" sz="2000" dirty="0">
                <a:latin typeface="微软雅黑" panose="020B0503020204020204" pitchFamily="34" charset="-122"/>
                <a:ea typeface="微软雅黑" panose="020B0503020204020204" pitchFamily="34" charset="-122"/>
              </a:rPr>
              <a:t>中，从而得到发生在每期期末的终值。</a:t>
            </a:r>
          </a:p>
          <a:p>
            <a:pPr>
              <a:lnSpc>
                <a:spcPct val="150000"/>
              </a:lnSpc>
            </a:pPr>
            <a:r>
              <a:rPr lang="zh-CN" altLang="zh-CN" sz="2000" dirty="0">
                <a:latin typeface="微软雅黑" panose="020B0503020204020204" pitchFamily="34" charset="-122"/>
                <a:ea typeface="微软雅黑" panose="020B0503020204020204" pitchFamily="34" charset="-122"/>
              </a:rPr>
              <a:t>第三步：将每期年金的未来值进行求和，单元格</a:t>
            </a:r>
            <a:r>
              <a:rPr lang="en-US" altLang="zh-CN" sz="2000" dirty="0">
                <a:latin typeface="微软雅黑" panose="020B0503020204020204" pitchFamily="34" charset="-122"/>
                <a:ea typeface="微软雅黑" panose="020B0503020204020204" pitchFamily="34" charset="-122"/>
              </a:rPr>
              <a:t>G11</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=SUM(B10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G10)</a:t>
            </a:r>
            <a:r>
              <a:rPr lang="zh-CN" altLang="zh-CN" sz="2000" dirty="0">
                <a:latin typeface="微软雅黑" panose="020B0503020204020204" pitchFamily="34" charset="-122"/>
                <a:ea typeface="微软雅黑" panose="020B0503020204020204" pitchFamily="34" charset="-122"/>
              </a:rPr>
              <a:t>，本例提供了</a:t>
            </a: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个现金流（年金），故得到年金终值</a:t>
            </a:r>
            <a:r>
              <a:rPr lang="en-US" altLang="zh-CN" sz="2000" dirty="0">
                <a:latin typeface="微软雅黑" panose="020B0503020204020204" pitchFamily="34" charset="-122"/>
                <a:ea typeface="微软雅黑" panose="020B0503020204020204" pitchFamily="34" charset="-122"/>
              </a:rPr>
              <a:t>6352.85</a:t>
            </a:r>
            <a:r>
              <a:rPr lang="zh-CN" altLang="zh-CN" sz="2000" dirty="0">
                <a:latin typeface="微软雅黑" panose="020B0503020204020204" pitchFamily="34" charset="-122"/>
                <a:ea typeface="微软雅黑" panose="020B0503020204020204" pitchFamily="34" charset="-122"/>
              </a:rPr>
              <a:t>元（即方法一</a:t>
            </a:r>
            <a:r>
              <a:rPr lang="zh-CN" altLang="zh-CN" sz="2000" dirty="0" smtClean="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5413623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07022" y="1364449"/>
            <a:ext cx="8408803" cy="2862322"/>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第四步：利用普通年金计算公式，计算年金的未来值（即方法二）</a:t>
            </a:r>
          </a:p>
          <a:p>
            <a:pPr>
              <a:lnSpc>
                <a:spcPct val="150000"/>
              </a:lnSpc>
            </a:pPr>
            <a:r>
              <a:rPr lang="zh-CN" altLang="zh-CN" sz="2000" dirty="0">
                <a:latin typeface="微软雅黑" panose="020B0503020204020204" pitchFamily="34" charset="-122"/>
                <a:ea typeface="微软雅黑" panose="020B0503020204020204" pitchFamily="34" charset="-122"/>
              </a:rPr>
              <a:t>终值</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年金×（（</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贴现率）</a:t>
            </a:r>
            <a:r>
              <a:rPr lang="zh-CN" altLang="zh-CN" sz="2000" baseline="30000" dirty="0">
                <a:latin typeface="微软雅黑" panose="020B0503020204020204" pitchFamily="34" charset="-122"/>
                <a:ea typeface="微软雅黑" panose="020B0503020204020204" pitchFamily="34" charset="-122"/>
              </a:rPr>
              <a:t>总期数</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贴现率，得到年金终值</a:t>
            </a:r>
            <a:r>
              <a:rPr lang="en-US" altLang="zh-CN" sz="2000" dirty="0">
                <a:latin typeface="微软雅黑" panose="020B0503020204020204" pitchFamily="34" charset="-122"/>
                <a:ea typeface="微软雅黑" panose="020B0503020204020204" pitchFamily="34" charset="-122"/>
              </a:rPr>
              <a:t>6352.85</a:t>
            </a:r>
            <a:r>
              <a:rPr lang="zh-CN" altLang="zh-CN" sz="2000" dirty="0">
                <a:latin typeface="微软雅黑" panose="020B0503020204020204" pitchFamily="34" charset="-122"/>
                <a:ea typeface="微软雅黑" panose="020B0503020204020204" pitchFamily="34" charset="-122"/>
              </a:rPr>
              <a:t>元。</a:t>
            </a:r>
          </a:p>
          <a:p>
            <a:pPr>
              <a:lnSpc>
                <a:spcPct val="150000"/>
              </a:lnSpc>
            </a:pPr>
            <a:r>
              <a:rPr lang="zh-CN" altLang="zh-CN" sz="2000" dirty="0">
                <a:latin typeface="微软雅黑" panose="020B0503020204020204" pitchFamily="34" charset="-122"/>
                <a:ea typeface="微软雅黑" panose="020B0503020204020204" pitchFamily="34" charset="-122"/>
              </a:rPr>
              <a:t>定义单元格</a:t>
            </a:r>
            <a:r>
              <a:rPr lang="en-US" altLang="zh-CN" sz="2000" dirty="0">
                <a:latin typeface="微软雅黑" panose="020B0503020204020204" pitchFamily="34" charset="-122"/>
                <a:ea typeface="微软雅黑" panose="020B0503020204020204" pitchFamily="34" charset="-122"/>
              </a:rPr>
              <a:t>B14</a:t>
            </a:r>
            <a:r>
              <a:rPr lang="zh-CN" altLang="zh-CN" sz="2000" dirty="0">
                <a:latin typeface="微软雅黑" panose="020B0503020204020204" pitchFamily="34" charset="-122"/>
                <a:ea typeface="微软雅黑" panose="020B0503020204020204" pitchFamily="34" charset="-122"/>
              </a:rPr>
              <a:t>的计算公式为：</a:t>
            </a:r>
            <a:r>
              <a:rPr lang="en-US" altLang="zh-CN" sz="2000" dirty="0">
                <a:latin typeface="微软雅黑" panose="020B0503020204020204" pitchFamily="34" charset="-122"/>
                <a:ea typeface="微软雅黑" panose="020B0503020204020204" pitchFamily="34" charset="-122"/>
              </a:rPr>
              <a:t>= B2*((1+B3)^B4-1)/B3</a:t>
            </a:r>
            <a:endParaRPr lang="zh-CN" altLang="zh-CN" sz="2000" dirty="0">
              <a:latin typeface="微软雅黑" panose="020B0503020204020204" pitchFamily="34" charset="-122"/>
              <a:ea typeface="微软雅黑" panose="020B0503020204020204" pitchFamily="34" charset="-122"/>
            </a:endParaRPr>
          </a:p>
          <a:p>
            <a:pPr>
              <a:lnSpc>
                <a:spcPct val="150000"/>
              </a:lnSpc>
            </a:pPr>
            <a:r>
              <a:rPr lang="zh-CN" altLang="zh-CN" sz="2000" dirty="0">
                <a:latin typeface="微软雅黑" panose="020B0503020204020204" pitchFamily="34" charset="-122"/>
                <a:ea typeface="微软雅黑" panose="020B0503020204020204" pitchFamily="34" charset="-122"/>
              </a:rPr>
              <a:t>第五步：利用</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内置函数</a:t>
            </a:r>
            <a:r>
              <a:rPr lang="en-US" altLang="zh-CN" sz="2000" dirty="0">
                <a:latin typeface="微软雅黑" panose="020B0503020204020204" pitchFamily="34" charset="-122"/>
                <a:ea typeface="微软雅黑" panose="020B0503020204020204" pitchFamily="34" charset="-122"/>
              </a:rPr>
              <a:t>F</a:t>
            </a:r>
            <a:r>
              <a:rPr lang="en-US" altLang="zh-CN" sz="2000" baseline="-25000" dirty="0">
                <a:latin typeface="微软雅黑" panose="020B0503020204020204" pitchFamily="34" charset="-122"/>
                <a:ea typeface="微软雅黑" panose="020B0503020204020204" pitchFamily="34" charset="-122"/>
              </a:rPr>
              <a:t>V</a:t>
            </a:r>
            <a:r>
              <a:rPr lang="zh-CN" altLang="zh-CN" sz="2000" dirty="0">
                <a:latin typeface="微软雅黑" panose="020B0503020204020204" pitchFamily="34" charset="-122"/>
                <a:ea typeface="微软雅黑" panose="020B0503020204020204" pitchFamily="34" charset="-122"/>
              </a:rPr>
              <a:t>计算单现金流未来值（即方法三）</a:t>
            </a:r>
          </a:p>
          <a:p>
            <a:pPr>
              <a:lnSpc>
                <a:spcPct val="150000"/>
              </a:lnSpc>
            </a:pPr>
            <a:r>
              <a:rPr lang="zh-CN" altLang="zh-CN" sz="2000" dirty="0">
                <a:latin typeface="微软雅黑" panose="020B0503020204020204" pitchFamily="34" charset="-122"/>
                <a:ea typeface="微软雅黑" panose="020B0503020204020204" pitchFamily="34" charset="-122"/>
              </a:rPr>
              <a:t>未来值</a:t>
            </a:r>
            <a:r>
              <a:rPr lang="en-US" altLang="zh-CN" sz="2000" dirty="0">
                <a:latin typeface="微软雅黑" panose="020B0503020204020204" pitchFamily="34" charset="-122"/>
                <a:ea typeface="微软雅黑" panose="020B0503020204020204" pitchFamily="34" charset="-122"/>
              </a:rPr>
              <a:t>=-FV(</a:t>
            </a:r>
            <a:r>
              <a:rPr lang="zh-CN" altLang="zh-CN" sz="2000" dirty="0">
                <a:latin typeface="微软雅黑" panose="020B0503020204020204" pitchFamily="34" charset="-122"/>
                <a:ea typeface="微软雅黑" panose="020B0503020204020204" pitchFamily="34" charset="-122"/>
              </a:rPr>
              <a:t>贴现率，总期数，年金</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B17</a:t>
            </a:r>
            <a:r>
              <a:rPr lang="zh-CN" altLang="zh-CN" sz="2000" dirty="0">
                <a:latin typeface="微软雅黑" panose="020B0503020204020204" pitchFamily="34" charset="-122"/>
                <a:ea typeface="微软雅黑" panose="020B0503020204020204" pitchFamily="34" charset="-122"/>
              </a:rPr>
              <a:t>中输入公式</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-FV(B3,B4,B2)</a:t>
            </a:r>
            <a:r>
              <a:rPr lang="zh-CN" altLang="zh-CN" sz="2000" dirty="0">
                <a:latin typeface="微软雅黑" panose="020B0503020204020204" pitchFamily="34" charset="-122"/>
                <a:ea typeface="微软雅黑" panose="020B0503020204020204" pitchFamily="34" charset="-122"/>
              </a:rPr>
              <a:t>后，得到与前两种方法相同的计算结果（</a:t>
            </a:r>
            <a:r>
              <a:rPr lang="en-US" altLang="zh-CN" sz="2000" dirty="0">
                <a:latin typeface="微软雅黑" panose="020B0503020204020204" pitchFamily="34" charset="-122"/>
                <a:ea typeface="微软雅黑" panose="020B0503020204020204" pitchFamily="34" charset="-122"/>
              </a:rPr>
              <a:t>6352.85</a:t>
            </a:r>
            <a:r>
              <a:rPr lang="zh-CN" altLang="zh-CN" sz="2000" dirty="0">
                <a:latin typeface="微软雅黑" panose="020B0503020204020204" pitchFamily="34" charset="-122"/>
                <a:ea typeface="微软雅黑" panose="020B0503020204020204" pitchFamily="34" charset="-122"/>
              </a:rPr>
              <a:t>元）</a:t>
            </a:r>
          </a:p>
        </p:txBody>
      </p:sp>
    </p:spTree>
    <p:custDataLst>
      <p:tags r:id="rId1"/>
    </p:custDataLst>
    <p:extLst>
      <p:ext uri="{BB962C8B-B14F-4D97-AF65-F5344CB8AC3E}">
        <p14:creationId xmlns:p14="http://schemas.microsoft.com/office/powerpoint/2010/main" xmlns="" val="35010195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 形 5"/>
          <p:cNvSpPr/>
          <p:nvPr>
            <p:custDataLst>
              <p:tags r:id="rId2"/>
            </p:custDataLst>
          </p:nvPr>
        </p:nvSpPr>
        <p:spPr>
          <a:xfrm rot="5400000">
            <a:off x="451299" y="1204028"/>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L 形 8"/>
          <p:cNvSpPr/>
          <p:nvPr>
            <p:custDataLst>
              <p:tags r:id="rId3"/>
            </p:custDataLst>
          </p:nvPr>
        </p:nvSpPr>
        <p:spPr>
          <a:xfrm rot="16200000">
            <a:off x="8006901" y="5672489"/>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标题 1"/>
          <p:cNvSpPr>
            <a:spLocks noGrp="1"/>
          </p:cNvSpPr>
          <p:nvPr>
            <p:ph type="title"/>
            <p:custDataLst>
              <p:tags r:id="rId4"/>
            </p:custDataLst>
          </p:nvPr>
        </p:nvSpPr>
        <p:spPr/>
        <p:txBody>
          <a:bodyPr>
            <a:normAutofit/>
          </a:bodyPr>
          <a:lstStyle/>
          <a:p>
            <a:pPr algn="ctr"/>
            <a:r>
              <a:rPr lang="zh-CN" altLang="en-US" b="1" dirty="0" smtClean="0"/>
              <a:t>知识学习目标</a:t>
            </a:r>
            <a:endParaRPr lang="zh-CN" altLang="en-US" b="1" dirty="0"/>
          </a:p>
        </p:txBody>
      </p:sp>
      <p:sp>
        <p:nvSpPr>
          <p:cNvPr id="3" name="内容占位符 2"/>
          <p:cNvSpPr>
            <a:spLocks noGrp="1"/>
          </p:cNvSpPr>
          <p:nvPr>
            <p:ph idx="1"/>
            <p:custDataLst>
              <p:tags r:id="rId5"/>
            </p:custDataLst>
          </p:nvPr>
        </p:nvSpPr>
        <p:spPr>
          <a:xfrm>
            <a:off x="794199" y="1723856"/>
            <a:ext cx="7489992" cy="2348596"/>
          </a:xfrm>
        </p:spPr>
        <p:txBody>
          <a:bodyPr>
            <a:normAutofit/>
          </a:bodyPr>
          <a:lstStyle/>
          <a:p>
            <a:pPr lvl="0"/>
            <a:r>
              <a:rPr lang="zh-CN" altLang="zh-CN" dirty="0">
                <a:latin typeface="微软雅黑" panose="020B0503020204020204" pitchFamily="34" charset="-122"/>
                <a:ea typeface="微软雅黑" panose="020B0503020204020204" pitchFamily="34" charset="-122"/>
              </a:rPr>
              <a:t>熟悉项目投资管理的内容、步骤，充分认识投资管理的</a:t>
            </a:r>
            <a:r>
              <a:rPr lang="zh-CN" altLang="zh-CN" dirty="0" smtClean="0">
                <a:latin typeface="微软雅黑" panose="020B0503020204020204" pitchFamily="34" charset="-122"/>
                <a:ea typeface="微软雅黑" panose="020B0503020204020204" pitchFamily="34" charset="-122"/>
              </a:rPr>
              <a:t>重要性</a:t>
            </a:r>
            <a:r>
              <a:rPr lang="zh-CN" altLang="en-US"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a:p>
            <a:pPr lvl="0"/>
            <a:r>
              <a:rPr lang="zh-CN" altLang="zh-CN" dirty="0">
                <a:latin typeface="微软雅黑" panose="020B0503020204020204" pitchFamily="34" charset="-122"/>
                <a:ea typeface="微软雅黑" panose="020B0503020204020204" pitchFamily="34" charset="-122"/>
              </a:rPr>
              <a:t>熟悉各种投资决策分析的一般方法、特点</a:t>
            </a:r>
            <a:r>
              <a:rPr lang="zh-CN" altLang="zh-CN" dirty="0" smtClean="0">
                <a:latin typeface="微软雅黑" panose="020B0503020204020204" pitchFamily="34" charset="-122"/>
                <a:ea typeface="微软雅黑" panose="020B0503020204020204" pitchFamily="34" charset="-122"/>
              </a:rPr>
              <a:t>优缺点</a:t>
            </a:r>
            <a:r>
              <a:rPr lang="zh-CN" altLang="en-US"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a:p>
            <a:pPr lvl="0"/>
            <a:r>
              <a:rPr lang="zh-CN" altLang="zh-CN" dirty="0">
                <a:latin typeface="微软雅黑" panose="020B0503020204020204" pitchFamily="34" charset="-122"/>
                <a:ea typeface="微软雅黑" panose="020B0503020204020204" pitchFamily="34" charset="-122"/>
              </a:rPr>
              <a:t>掌握固定资产更新的计算和净现值比较</a:t>
            </a:r>
            <a:r>
              <a:rPr lang="zh-CN" altLang="zh-CN" dirty="0" smtClean="0">
                <a:latin typeface="微软雅黑" panose="020B0503020204020204" pitchFamily="34" charset="-122"/>
                <a:ea typeface="微软雅黑" panose="020B0503020204020204" pitchFamily="34" charset="-122"/>
              </a:rPr>
              <a:t>方法</a:t>
            </a:r>
            <a:r>
              <a:rPr lang="zh-CN" altLang="en-US"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07022" y="1268195"/>
            <a:ext cx="6967485" cy="646331"/>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新增“年金现值”计算</a:t>
            </a:r>
            <a:r>
              <a:rPr lang="zh-CN" altLang="zh-CN" sz="2400" dirty="0" smtClean="0">
                <a:latin typeface="微软雅黑" panose="020B0503020204020204" pitchFamily="34" charset="-122"/>
                <a:ea typeface="微软雅黑" panose="020B0503020204020204" pitchFamily="34" charset="-122"/>
              </a:rPr>
              <a:t>表</a:t>
            </a:r>
            <a:endParaRPr lang="zh-CN" altLang="zh-CN" sz="2400" dirty="0">
              <a:latin typeface="微软雅黑" panose="020B0503020204020204" pitchFamily="34" charset="-122"/>
              <a:ea typeface="微软雅黑" panose="020B0503020204020204" pitchFamily="34" charset="-122"/>
            </a:endParaRPr>
          </a:p>
        </p:txBody>
      </p:sp>
      <p:pic>
        <p:nvPicPr>
          <p:cNvPr id="8" name="图片 7"/>
          <p:cNvPicPr/>
          <p:nvPr/>
        </p:nvPicPr>
        <p:blipFill>
          <a:blip r:embed="rId6" cstate="print"/>
          <a:srcRect/>
          <a:stretch>
            <a:fillRect/>
          </a:stretch>
        </p:blipFill>
        <p:spPr bwMode="auto">
          <a:xfrm>
            <a:off x="177421" y="2163545"/>
            <a:ext cx="8789158" cy="457658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23764157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456896" y="1268195"/>
            <a:ext cx="8564273" cy="3416320"/>
          </a:xfrm>
          <a:prstGeom prst="rect">
            <a:avLst/>
          </a:prstGeom>
        </p:spPr>
        <p:txBody>
          <a:bodyPr wrap="square">
            <a:spAutoFit/>
          </a:bodyPr>
          <a:lstStyle/>
          <a:p>
            <a:pPr marL="3048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rPr>
              <a:t>4.</a:t>
            </a:r>
            <a:r>
              <a:rPr lang="zh-CN" altLang="zh-CN" sz="2400" kern="100" dirty="0">
                <a:latin typeface="微软雅黑" panose="020B0503020204020204" pitchFamily="34" charset="-122"/>
                <a:ea typeface="微软雅黑" panose="020B0503020204020204" pitchFamily="34" charset="-122"/>
              </a:rPr>
              <a:t>计算普通年金现值</a:t>
            </a:r>
          </a:p>
          <a:p>
            <a:pPr indent="305435"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⑴问题提出：假设某年金每期期末支付的金额为</a:t>
            </a:r>
            <a:r>
              <a:rPr lang="en-US" altLang="zh-CN" sz="2400" kern="100" dirty="0">
                <a:latin typeface="微软雅黑" panose="020B0503020204020204" pitchFamily="34" charset="-122"/>
                <a:ea typeface="微软雅黑" panose="020B0503020204020204" pitchFamily="34" charset="-122"/>
              </a:rPr>
              <a:t>1000</a:t>
            </a:r>
            <a:r>
              <a:rPr lang="zh-CN" altLang="zh-CN" sz="2400" kern="100" dirty="0">
                <a:latin typeface="微软雅黑" panose="020B0503020204020204" pitchFamily="34" charset="-122"/>
                <a:ea typeface="微软雅黑" panose="020B0503020204020204" pitchFamily="34" charset="-122"/>
              </a:rPr>
              <a:t>元，共支付</a:t>
            </a:r>
            <a:r>
              <a:rPr lang="en-US" altLang="zh-CN" sz="2400" kern="100" dirty="0">
                <a:latin typeface="微软雅黑" panose="020B0503020204020204" pitchFamily="34" charset="-122"/>
                <a:ea typeface="微软雅黑" panose="020B0503020204020204" pitchFamily="34" charset="-122"/>
              </a:rPr>
              <a:t>5</a:t>
            </a:r>
            <a:r>
              <a:rPr lang="zh-CN" altLang="zh-CN" sz="2400" kern="100" dirty="0">
                <a:latin typeface="微软雅黑" panose="020B0503020204020204" pitchFamily="34" charset="-122"/>
                <a:ea typeface="微软雅黑" panose="020B0503020204020204" pitchFamily="34" charset="-122"/>
              </a:rPr>
              <a:t>期，若期间贴现率为</a:t>
            </a:r>
            <a:r>
              <a:rPr lang="en-US" altLang="zh-CN" sz="2400" kern="100" dirty="0">
                <a:latin typeface="微软雅黑" panose="020B0503020204020204" pitchFamily="34" charset="-122"/>
                <a:ea typeface="微软雅黑" panose="020B0503020204020204" pitchFamily="34" charset="-122"/>
              </a:rPr>
              <a:t>12%</a:t>
            </a:r>
            <a:r>
              <a:rPr lang="zh-CN" altLang="zh-CN" sz="2400" kern="100" dirty="0">
                <a:latin typeface="微软雅黑" panose="020B0503020204020204" pitchFamily="34" charset="-122"/>
                <a:ea typeface="微软雅黑" panose="020B0503020204020204" pitchFamily="34" charset="-122"/>
              </a:rPr>
              <a:t>，计算该笔普通年金的现值。</a:t>
            </a:r>
          </a:p>
          <a:p>
            <a:pPr indent="305435"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⑵解决方案：有三种求解单一现金流的未来值问题。方法一：采用时间序列示意图进行求解；方法二：采用未来值计算公式进行求解；方法三：通过</a:t>
            </a:r>
            <a:r>
              <a:rPr lang="en-US" altLang="zh-CN" sz="2400" kern="100" dirty="0">
                <a:latin typeface="微软雅黑" panose="020B0503020204020204" pitchFamily="34" charset="-122"/>
                <a:ea typeface="微软雅黑" panose="020B0503020204020204" pitchFamily="34" charset="-122"/>
              </a:rPr>
              <a:t>Excel</a:t>
            </a:r>
            <a:r>
              <a:rPr lang="zh-CN" altLang="zh-CN" sz="2400" kern="100" dirty="0">
                <a:latin typeface="微软雅黑" panose="020B0503020204020204" pitchFamily="34" charset="-122"/>
                <a:ea typeface="微软雅黑" panose="020B0503020204020204" pitchFamily="34" charset="-122"/>
              </a:rPr>
              <a:t>内置</a:t>
            </a:r>
            <a:r>
              <a:rPr lang="en-US" altLang="zh-CN" sz="2400" kern="100" dirty="0">
                <a:latin typeface="微软雅黑" panose="020B0503020204020204" pitchFamily="34" charset="-122"/>
                <a:ea typeface="微软雅黑" panose="020B0503020204020204" pitchFamily="34" charset="-122"/>
              </a:rPr>
              <a:t>FV</a:t>
            </a:r>
            <a:r>
              <a:rPr lang="zh-CN" altLang="zh-CN" sz="2400" kern="100" dirty="0">
                <a:latin typeface="微软雅黑" panose="020B0503020204020204" pitchFamily="34" charset="-122"/>
                <a:ea typeface="微软雅黑" panose="020B0503020204020204" pitchFamily="34" charset="-122"/>
              </a:rPr>
              <a:t>函数求解；</a:t>
            </a:r>
            <a:endParaRPr lang="zh-CN" altLang="zh-CN" sz="24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9269710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79727" y="1268195"/>
            <a:ext cx="8564273" cy="5078313"/>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⑶操作步骤：</a:t>
            </a:r>
          </a:p>
          <a:p>
            <a:pPr>
              <a:lnSpc>
                <a:spcPct val="150000"/>
              </a:lnSpc>
            </a:pPr>
            <a:r>
              <a:rPr lang="zh-CN" altLang="zh-CN" sz="2000" dirty="0">
                <a:latin typeface="微软雅黑" panose="020B0503020204020204" pitchFamily="34" charset="-122"/>
                <a:ea typeface="微软雅黑" panose="020B0503020204020204" pitchFamily="34" charset="-122"/>
              </a:rPr>
              <a:t>第一步：由于年金发生在期末，因此在单元格</a:t>
            </a:r>
            <a:r>
              <a:rPr lang="en-US" altLang="zh-CN" sz="2000" dirty="0">
                <a:latin typeface="微软雅黑" panose="020B0503020204020204" pitchFamily="34" charset="-122"/>
                <a:ea typeface="微软雅黑" panose="020B0503020204020204" pitchFamily="34" charset="-122"/>
              </a:rPr>
              <a:t>C9</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=$B$2</a:t>
            </a:r>
            <a:r>
              <a:rPr lang="zh-CN" altLang="zh-CN" sz="2000" dirty="0">
                <a:latin typeface="微软雅黑" panose="020B0503020204020204" pitchFamily="34" charset="-122"/>
                <a:ea typeface="微软雅黑" panose="020B0503020204020204" pitchFamily="34" charset="-122"/>
              </a:rPr>
              <a:t>，并将公式复制到</a:t>
            </a:r>
            <a:r>
              <a:rPr lang="en-US" altLang="zh-CN" sz="2000" dirty="0">
                <a:latin typeface="微软雅黑" panose="020B0503020204020204" pitchFamily="34" charset="-122"/>
                <a:ea typeface="微软雅黑" panose="020B0503020204020204" pitchFamily="34" charset="-122"/>
              </a:rPr>
              <a:t>D9</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G9</a:t>
            </a:r>
            <a:r>
              <a:rPr lang="zh-CN" altLang="zh-CN" sz="2000" dirty="0">
                <a:latin typeface="微软雅黑" panose="020B0503020204020204" pitchFamily="34" charset="-122"/>
                <a:ea typeface="微软雅黑" panose="020B0503020204020204" pitchFamily="34" charset="-122"/>
              </a:rPr>
              <a:t>单元格，即</a:t>
            </a:r>
            <a:r>
              <a:rPr lang="en-US" altLang="zh-CN" sz="2000" dirty="0">
                <a:latin typeface="微软雅黑" panose="020B0503020204020204" pitchFamily="34" charset="-122"/>
                <a:ea typeface="微软雅黑" panose="020B0503020204020204" pitchFamily="34" charset="-122"/>
              </a:rPr>
              <a:t>1000</a:t>
            </a:r>
            <a:r>
              <a:rPr lang="zh-CN" altLang="zh-CN" sz="2000" dirty="0">
                <a:latin typeface="微软雅黑" panose="020B0503020204020204" pitchFamily="34" charset="-122"/>
                <a:ea typeface="微软雅黑" panose="020B0503020204020204" pitchFamily="34" charset="-122"/>
              </a:rPr>
              <a:t>元。</a:t>
            </a:r>
          </a:p>
          <a:p>
            <a:pPr>
              <a:lnSpc>
                <a:spcPct val="150000"/>
              </a:lnSpc>
            </a:pPr>
            <a:r>
              <a:rPr lang="zh-CN" altLang="zh-CN" sz="2000" dirty="0">
                <a:latin typeface="微软雅黑" panose="020B0503020204020204" pitchFamily="34" charset="-122"/>
                <a:ea typeface="微软雅黑" panose="020B0503020204020204" pitchFamily="34" charset="-122"/>
              </a:rPr>
              <a:t>第二步：计算各期年金在期末（</a:t>
            </a:r>
            <a:r>
              <a:rPr lang="en-US" altLang="zh-CN" sz="2000" dirty="0">
                <a:latin typeface="微软雅黑" panose="020B0503020204020204" pitchFamily="34" charset="-122"/>
                <a:ea typeface="微软雅黑" panose="020B0503020204020204" pitchFamily="34" charset="-122"/>
              </a:rPr>
              <a:t>t=5</a:t>
            </a:r>
            <a:r>
              <a:rPr lang="zh-CN" altLang="zh-CN" sz="2000" dirty="0">
                <a:latin typeface="微软雅黑" panose="020B0503020204020204" pitchFamily="34" charset="-122"/>
                <a:ea typeface="微软雅黑" panose="020B0503020204020204" pitchFamily="34" charset="-122"/>
              </a:rPr>
              <a:t>）的价值</a:t>
            </a:r>
          </a:p>
          <a:p>
            <a:pPr>
              <a:lnSpc>
                <a:spcPct val="150000"/>
              </a:lnSpc>
            </a:pPr>
            <a:r>
              <a:rPr lang="zh-CN" altLang="zh-CN" sz="2000" dirty="0">
                <a:latin typeface="微软雅黑" panose="020B0503020204020204" pitchFamily="34" charset="-122"/>
                <a:ea typeface="微软雅黑" panose="020B0503020204020204" pitchFamily="34" charset="-122"/>
              </a:rPr>
              <a:t>年金现值</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年金</a:t>
            </a:r>
            <a:r>
              <a:rPr lang="en-US" altLang="zh-CN" sz="2000" baseline="-25000" dirty="0">
                <a:latin typeface="微软雅黑" panose="020B0503020204020204" pitchFamily="34" charset="-122"/>
                <a:ea typeface="微软雅黑" panose="020B0503020204020204" pitchFamily="34" charset="-122"/>
              </a:rPr>
              <a:t>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贴现率</a:t>
            </a:r>
            <a:r>
              <a:rPr lang="en-US" altLang="zh-CN" sz="2000" dirty="0">
                <a:latin typeface="微软雅黑" panose="020B0503020204020204" pitchFamily="34" charset="-122"/>
                <a:ea typeface="微软雅黑" panose="020B0503020204020204" pitchFamily="34" charset="-122"/>
              </a:rPr>
              <a:t>)</a:t>
            </a:r>
            <a:r>
              <a:rPr lang="zh-CN" altLang="zh-CN" sz="2000" baseline="30000" dirty="0">
                <a:latin typeface="微软雅黑" panose="020B0503020204020204" pitchFamily="34" charset="-122"/>
                <a:ea typeface="微软雅黑" panose="020B0503020204020204" pitchFamily="34" charset="-122"/>
              </a:rPr>
              <a:t>期数</a:t>
            </a: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B10</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=B9/(1+$B$3)^B8</a:t>
            </a:r>
            <a:r>
              <a:rPr lang="zh-CN" altLang="zh-CN" sz="2000" dirty="0">
                <a:latin typeface="微软雅黑" panose="020B0503020204020204" pitchFamily="34" charset="-122"/>
                <a:ea typeface="微软雅黑" panose="020B0503020204020204" pitchFamily="34" charset="-122"/>
              </a:rPr>
              <a:t>，并将该公式复制到单元格区域</a:t>
            </a:r>
            <a:r>
              <a:rPr lang="en-US" altLang="zh-CN" sz="2000" dirty="0">
                <a:latin typeface="微软雅黑" panose="020B0503020204020204" pitchFamily="34" charset="-122"/>
                <a:ea typeface="微软雅黑" panose="020B0503020204020204" pitchFamily="34" charset="-122"/>
              </a:rPr>
              <a:t>C10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G10</a:t>
            </a:r>
            <a:r>
              <a:rPr lang="zh-CN" altLang="zh-CN" sz="2000" dirty="0">
                <a:latin typeface="微软雅黑" panose="020B0503020204020204" pitchFamily="34" charset="-122"/>
                <a:ea typeface="微软雅黑" panose="020B0503020204020204" pitchFamily="34" charset="-122"/>
              </a:rPr>
              <a:t>中，从而得到发生在每期期末的年金现值</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第三</a:t>
            </a:r>
            <a:r>
              <a:rPr lang="zh-CN" altLang="zh-CN" sz="2000" dirty="0">
                <a:latin typeface="微软雅黑" panose="020B0503020204020204" pitchFamily="34" charset="-122"/>
                <a:ea typeface="微软雅黑" panose="020B0503020204020204" pitchFamily="34" charset="-122"/>
              </a:rPr>
              <a:t>步：将每期年金的现值进行求和，单元格</a:t>
            </a:r>
            <a:r>
              <a:rPr lang="en-US" altLang="zh-CN" sz="2000" dirty="0">
                <a:latin typeface="微软雅黑" panose="020B0503020204020204" pitchFamily="34" charset="-122"/>
                <a:ea typeface="微软雅黑" panose="020B0503020204020204" pitchFamily="34" charset="-122"/>
              </a:rPr>
              <a:t>G11</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=SUM(B10</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G10)</a:t>
            </a:r>
            <a:r>
              <a:rPr lang="zh-CN" altLang="zh-CN" sz="2000" dirty="0">
                <a:latin typeface="微软雅黑" panose="020B0503020204020204" pitchFamily="34" charset="-122"/>
                <a:ea typeface="微软雅黑" panose="020B0503020204020204" pitchFamily="34" charset="-122"/>
              </a:rPr>
              <a:t>，本例提供了</a:t>
            </a: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个现金流（年金</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故</a:t>
            </a:r>
            <a:r>
              <a:rPr lang="zh-CN" altLang="zh-CN" sz="2000" dirty="0">
                <a:latin typeface="微软雅黑" panose="020B0503020204020204" pitchFamily="34" charset="-122"/>
                <a:ea typeface="微软雅黑" panose="020B0503020204020204" pitchFamily="34" charset="-122"/>
              </a:rPr>
              <a:t>得到年金现值</a:t>
            </a:r>
            <a:r>
              <a:rPr lang="en-US" altLang="zh-CN" sz="2000" dirty="0">
                <a:latin typeface="微软雅黑" panose="020B0503020204020204" pitchFamily="34" charset="-122"/>
                <a:ea typeface="微软雅黑" panose="020B0503020204020204" pitchFamily="34" charset="-122"/>
              </a:rPr>
              <a:t>3605</a:t>
            </a:r>
            <a:r>
              <a:rPr lang="zh-CN" altLang="zh-CN" sz="2000" dirty="0">
                <a:latin typeface="微软雅黑" panose="020B0503020204020204" pitchFamily="34" charset="-122"/>
                <a:ea typeface="微软雅黑" panose="020B0503020204020204" pitchFamily="34" charset="-122"/>
              </a:rPr>
              <a:t>元（即方法一）</a:t>
            </a:r>
          </a:p>
          <a:p>
            <a:endParaRPr lang="zh-CN" altLang="zh-CN" sz="2400" dirty="0"/>
          </a:p>
        </p:txBody>
      </p:sp>
    </p:spTree>
    <p:custDataLst>
      <p:tags r:id="rId1"/>
    </p:custDataLst>
    <p:extLst>
      <p:ext uri="{BB962C8B-B14F-4D97-AF65-F5344CB8AC3E}">
        <p14:creationId xmlns:p14="http://schemas.microsoft.com/office/powerpoint/2010/main" xmlns="" val="7777901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79728" y="1345413"/>
            <a:ext cx="8304966" cy="3323987"/>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第四步：利用普通年金计算公式，计算年金的未来值（即方法二）</a:t>
            </a:r>
          </a:p>
          <a:p>
            <a:pPr>
              <a:lnSpc>
                <a:spcPct val="150000"/>
              </a:lnSpc>
            </a:pPr>
            <a:r>
              <a:rPr lang="zh-CN" altLang="zh-CN" sz="2000" dirty="0">
                <a:latin typeface="微软雅黑" panose="020B0503020204020204" pitchFamily="34" charset="-122"/>
                <a:ea typeface="微软雅黑" panose="020B0503020204020204" pitchFamily="34" charset="-122"/>
              </a:rPr>
              <a:t>年金现值</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年金×（</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贴现率）</a:t>
            </a:r>
            <a:r>
              <a:rPr lang="en-US" altLang="zh-CN" sz="2000" baseline="30000" dirty="0">
                <a:latin typeface="微软雅黑" panose="020B0503020204020204" pitchFamily="34" charset="-122"/>
                <a:ea typeface="微软雅黑" panose="020B0503020204020204" pitchFamily="34" charset="-122"/>
              </a:rPr>
              <a:t>-</a:t>
            </a:r>
            <a:r>
              <a:rPr lang="zh-CN" altLang="zh-CN" sz="2000" baseline="30000" dirty="0">
                <a:latin typeface="微软雅黑" panose="020B0503020204020204" pitchFamily="34" charset="-122"/>
                <a:ea typeface="微软雅黑" panose="020B0503020204020204" pitchFamily="34" charset="-122"/>
              </a:rPr>
              <a:t>总期数</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贴现率</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zh-CN" sz="2000" dirty="0" smtClean="0">
                <a:latin typeface="微软雅黑" panose="020B0503020204020204" pitchFamily="34" charset="-122"/>
                <a:ea typeface="微软雅黑" panose="020B0503020204020204" pitchFamily="34" charset="-122"/>
              </a:rPr>
              <a:t>得到</a:t>
            </a:r>
            <a:r>
              <a:rPr lang="zh-CN" altLang="zh-CN" sz="2000" dirty="0">
                <a:latin typeface="微软雅黑" panose="020B0503020204020204" pitchFamily="34" charset="-122"/>
                <a:ea typeface="微软雅黑" panose="020B0503020204020204" pitchFamily="34" charset="-122"/>
              </a:rPr>
              <a:t>年金现值</a:t>
            </a:r>
            <a:r>
              <a:rPr lang="en-US" altLang="zh-CN" sz="2000" dirty="0">
                <a:latin typeface="微软雅黑" panose="020B0503020204020204" pitchFamily="34" charset="-122"/>
                <a:ea typeface="微软雅黑" panose="020B0503020204020204" pitchFamily="34" charset="-122"/>
              </a:rPr>
              <a:t>3605</a:t>
            </a:r>
            <a:r>
              <a:rPr lang="zh-CN" altLang="zh-CN" sz="2000" dirty="0">
                <a:latin typeface="微软雅黑" panose="020B0503020204020204" pitchFamily="34" charset="-122"/>
                <a:ea typeface="微软雅黑" panose="020B0503020204020204" pitchFamily="34" charset="-122"/>
              </a:rPr>
              <a:t>元。</a:t>
            </a:r>
          </a:p>
          <a:p>
            <a:pPr>
              <a:lnSpc>
                <a:spcPct val="150000"/>
              </a:lnSpc>
            </a:pPr>
            <a:r>
              <a:rPr lang="zh-CN" altLang="zh-CN" sz="2000" dirty="0">
                <a:latin typeface="微软雅黑" panose="020B0503020204020204" pitchFamily="34" charset="-122"/>
                <a:ea typeface="微软雅黑" panose="020B0503020204020204" pitchFamily="34" charset="-122"/>
              </a:rPr>
              <a:t>定义单元格</a:t>
            </a:r>
            <a:r>
              <a:rPr lang="en-US" altLang="zh-CN" sz="2000" dirty="0">
                <a:latin typeface="微软雅黑" panose="020B0503020204020204" pitchFamily="34" charset="-122"/>
                <a:ea typeface="微软雅黑" panose="020B0503020204020204" pitchFamily="34" charset="-122"/>
              </a:rPr>
              <a:t>B14</a:t>
            </a:r>
            <a:r>
              <a:rPr lang="zh-CN" altLang="zh-CN" sz="2000" dirty="0">
                <a:latin typeface="微软雅黑" panose="020B0503020204020204" pitchFamily="34" charset="-122"/>
                <a:ea typeface="微软雅黑" panose="020B0503020204020204" pitchFamily="34" charset="-122"/>
              </a:rPr>
              <a:t>的计算公式为：</a:t>
            </a:r>
            <a:r>
              <a:rPr lang="en-US" altLang="zh-CN" sz="2000" dirty="0">
                <a:latin typeface="微软雅黑" panose="020B0503020204020204" pitchFamily="34" charset="-122"/>
                <a:ea typeface="微软雅黑" panose="020B0503020204020204" pitchFamily="34" charset="-122"/>
              </a:rPr>
              <a:t>= B2*(1-((1+B3)^(-B4)))/B3</a:t>
            </a:r>
            <a:endParaRPr lang="zh-CN" altLang="zh-CN" sz="2000" dirty="0">
              <a:latin typeface="微软雅黑" panose="020B0503020204020204" pitchFamily="34" charset="-122"/>
              <a:ea typeface="微软雅黑" panose="020B0503020204020204" pitchFamily="34" charset="-122"/>
            </a:endParaRPr>
          </a:p>
          <a:p>
            <a:pPr>
              <a:lnSpc>
                <a:spcPct val="150000"/>
              </a:lnSpc>
            </a:pPr>
            <a:r>
              <a:rPr lang="zh-CN" altLang="zh-CN" sz="2000" dirty="0">
                <a:latin typeface="微软雅黑" panose="020B0503020204020204" pitchFamily="34" charset="-122"/>
                <a:ea typeface="微软雅黑" panose="020B0503020204020204" pitchFamily="34" charset="-122"/>
              </a:rPr>
              <a:t>第五步：利用</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内置函数</a:t>
            </a:r>
            <a:r>
              <a:rPr lang="en-US" altLang="zh-CN" sz="2000" dirty="0">
                <a:latin typeface="微软雅黑" panose="020B0503020204020204" pitchFamily="34" charset="-122"/>
                <a:ea typeface="微软雅黑" panose="020B0503020204020204" pitchFamily="34" charset="-122"/>
              </a:rPr>
              <a:t>F</a:t>
            </a:r>
            <a:r>
              <a:rPr lang="en-US" altLang="zh-CN" sz="2000" baseline="-25000" dirty="0">
                <a:latin typeface="微软雅黑" panose="020B0503020204020204" pitchFamily="34" charset="-122"/>
                <a:ea typeface="微软雅黑" panose="020B0503020204020204" pitchFamily="34" charset="-122"/>
              </a:rPr>
              <a:t>V</a:t>
            </a:r>
            <a:r>
              <a:rPr lang="zh-CN" altLang="zh-CN" sz="2000" dirty="0">
                <a:latin typeface="微软雅黑" panose="020B0503020204020204" pitchFamily="34" charset="-122"/>
                <a:ea typeface="微软雅黑" panose="020B0503020204020204" pitchFamily="34" charset="-122"/>
              </a:rPr>
              <a:t>计算单现金流未来值（即方法三）</a:t>
            </a:r>
          </a:p>
          <a:p>
            <a:pPr>
              <a:lnSpc>
                <a:spcPct val="150000"/>
              </a:lnSpc>
            </a:pPr>
            <a:r>
              <a:rPr lang="zh-CN" altLang="zh-CN" sz="2000" dirty="0">
                <a:latin typeface="微软雅黑" panose="020B0503020204020204" pitchFamily="34" charset="-122"/>
                <a:ea typeface="微软雅黑" panose="020B0503020204020204" pitchFamily="34" charset="-122"/>
              </a:rPr>
              <a:t>未来值</a:t>
            </a:r>
            <a:r>
              <a:rPr lang="en-US" altLang="zh-CN" sz="2000" dirty="0">
                <a:latin typeface="微软雅黑" panose="020B0503020204020204" pitchFamily="34" charset="-122"/>
                <a:ea typeface="微软雅黑" panose="020B0503020204020204" pitchFamily="34" charset="-122"/>
              </a:rPr>
              <a:t>=-PV(</a:t>
            </a:r>
            <a:r>
              <a:rPr lang="zh-CN" altLang="zh-CN" sz="2000" dirty="0">
                <a:latin typeface="微软雅黑" panose="020B0503020204020204" pitchFamily="34" charset="-122"/>
                <a:ea typeface="微软雅黑" panose="020B0503020204020204" pitchFamily="34" charset="-122"/>
              </a:rPr>
              <a:t>贴现率，总期数，年金</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B17</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 -PV(B3,B4,B2)</a:t>
            </a:r>
            <a:r>
              <a:rPr lang="zh-CN" altLang="zh-CN" sz="2000" dirty="0">
                <a:latin typeface="微软雅黑" panose="020B0503020204020204" pitchFamily="34" charset="-122"/>
                <a:ea typeface="微软雅黑" panose="020B0503020204020204" pitchFamily="34" charset="-122"/>
              </a:rPr>
              <a:t>后，得到与前两种方法相同的计算结果（</a:t>
            </a:r>
            <a:r>
              <a:rPr lang="en-US" altLang="zh-CN" sz="2000" dirty="0">
                <a:latin typeface="微软雅黑" panose="020B0503020204020204" pitchFamily="34" charset="-122"/>
                <a:ea typeface="微软雅黑" panose="020B0503020204020204" pitchFamily="34" charset="-122"/>
              </a:rPr>
              <a:t>3605</a:t>
            </a:r>
            <a:r>
              <a:rPr lang="zh-CN" altLang="zh-CN" sz="2000" dirty="0">
                <a:latin typeface="微软雅黑" panose="020B0503020204020204" pitchFamily="34" charset="-122"/>
                <a:ea typeface="微软雅黑" panose="020B0503020204020204" pitchFamily="34" charset="-122"/>
              </a:rPr>
              <a:t>元）</a:t>
            </a:r>
          </a:p>
        </p:txBody>
      </p:sp>
    </p:spTree>
    <p:custDataLst>
      <p:tags r:id="rId1"/>
    </p:custDataLst>
    <p:extLst>
      <p:ext uri="{BB962C8B-B14F-4D97-AF65-F5344CB8AC3E}">
        <p14:creationId xmlns:p14="http://schemas.microsoft.com/office/powerpoint/2010/main" xmlns="" val="12645671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69643" y="1268195"/>
            <a:ext cx="8714397" cy="1938992"/>
          </a:xfrm>
          <a:prstGeom prst="rect">
            <a:avLst/>
          </a:prstGeom>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建立年金终值与现值动态图型</a:t>
            </a:r>
          </a:p>
          <a:p>
            <a:pPr>
              <a:lnSpc>
                <a:spcPct val="150000"/>
              </a:lnSpc>
            </a:pPr>
            <a:r>
              <a:rPr lang="zh-CN" altLang="zh-CN" sz="2000" dirty="0">
                <a:latin typeface="微软雅黑" panose="020B0503020204020204" pitchFamily="34" charset="-122"/>
                <a:ea typeface="微软雅黑" panose="020B0503020204020204" pitchFamily="34" charset="-122"/>
              </a:rPr>
              <a:t>⑴年金终值图</a:t>
            </a:r>
          </a:p>
          <a:p>
            <a:pPr>
              <a:lnSpc>
                <a:spcPct val="150000"/>
              </a:lnSpc>
            </a:pPr>
            <a:r>
              <a:rPr lang="zh-CN" altLang="zh-CN" sz="2000" dirty="0">
                <a:latin typeface="微软雅黑" panose="020B0503020204020204" pitchFamily="34" charset="-122"/>
                <a:ea typeface="微软雅黑" panose="020B0503020204020204" pitchFamily="34" charset="-122"/>
              </a:rPr>
              <a:t>左面表格：调整年金、贴现率或总期数，可以得到各期逐渐减少的年金终值。</a:t>
            </a:r>
          </a:p>
          <a:p>
            <a:pPr>
              <a:lnSpc>
                <a:spcPct val="150000"/>
              </a:lnSpc>
            </a:pPr>
            <a:r>
              <a:rPr lang="zh-CN" altLang="zh-CN" sz="2000" dirty="0">
                <a:latin typeface="微软雅黑" panose="020B0503020204020204" pitchFamily="34" charset="-122"/>
                <a:ea typeface="微软雅黑" panose="020B0503020204020204" pitchFamily="34" charset="-122"/>
              </a:rPr>
              <a:t>右面视图：根据表格年金和每笔年金的终值，做同步数据展示。</a:t>
            </a:r>
          </a:p>
        </p:txBody>
      </p:sp>
      <p:pic>
        <p:nvPicPr>
          <p:cNvPr id="8" name="图片 7"/>
          <p:cNvPicPr/>
          <p:nvPr/>
        </p:nvPicPr>
        <p:blipFill>
          <a:blip r:embed="rId6" cstate="print"/>
          <a:srcRect/>
          <a:stretch>
            <a:fillRect/>
          </a:stretch>
        </p:blipFill>
        <p:spPr bwMode="auto">
          <a:xfrm>
            <a:off x="354842" y="3364525"/>
            <a:ext cx="8574357" cy="3283925"/>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9112174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13271" y="1163149"/>
            <a:ext cx="8630730" cy="1938992"/>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⑵年金现值图</a:t>
            </a:r>
          </a:p>
          <a:p>
            <a:pPr>
              <a:lnSpc>
                <a:spcPct val="150000"/>
              </a:lnSpc>
            </a:pPr>
            <a:r>
              <a:rPr lang="zh-CN" altLang="zh-CN" sz="2000" dirty="0">
                <a:latin typeface="微软雅黑" panose="020B0503020204020204" pitchFamily="34" charset="-122"/>
                <a:ea typeface="微软雅黑" panose="020B0503020204020204" pitchFamily="34" charset="-122"/>
              </a:rPr>
              <a:t>左面表格：调整年金、贴现率或总期数，可得到不同时期逐渐下降的年金现值</a:t>
            </a:r>
          </a:p>
          <a:p>
            <a:pPr>
              <a:lnSpc>
                <a:spcPct val="150000"/>
              </a:lnSpc>
            </a:pPr>
            <a:r>
              <a:rPr lang="zh-CN" altLang="zh-CN" sz="2000" dirty="0">
                <a:latin typeface="微软雅黑" panose="020B0503020204020204" pitchFamily="34" charset="-122"/>
                <a:ea typeface="微软雅黑" panose="020B0503020204020204" pitchFamily="34" charset="-122"/>
              </a:rPr>
              <a:t>右面视图：根据表格各期年金和折合每笔年金的现值，做同步数据展示。</a:t>
            </a:r>
          </a:p>
        </p:txBody>
      </p:sp>
      <p:pic>
        <p:nvPicPr>
          <p:cNvPr id="9" name="图片 8"/>
          <p:cNvPicPr/>
          <p:nvPr/>
        </p:nvPicPr>
        <p:blipFill>
          <a:blip r:embed="rId6" cstate="print"/>
          <a:srcRect/>
          <a:stretch>
            <a:fillRect/>
          </a:stretch>
        </p:blipFill>
        <p:spPr bwMode="auto">
          <a:xfrm>
            <a:off x="218365" y="3169333"/>
            <a:ext cx="8789158" cy="349401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1633892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13270" y="1268195"/>
            <a:ext cx="8630730" cy="4192943"/>
          </a:xfrm>
          <a:prstGeom prst="rect">
            <a:avLst/>
          </a:prstGeom>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6.</a:t>
            </a:r>
            <a:r>
              <a:rPr lang="zh-CN" altLang="zh-CN" sz="2000" dirty="0">
                <a:latin typeface="微软雅黑" panose="020B0503020204020204" pitchFamily="34" charset="-122"/>
                <a:ea typeface="微软雅黑" panose="020B0503020204020204" pitchFamily="34" charset="-122"/>
              </a:rPr>
              <a:t>年金现值四变量系统分析</a:t>
            </a:r>
          </a:p>
          <a:p>
            <a:pPr>
              <a:lnSpc>
                <a:spcPct val="150000"/>
              </a:lnSpc>
            </a:pPr>
            <a:r>
              <a:rPr lang="zh-CN" altLang="zh-CN" sz="2000" dirty="0">
                <a:latin typeface="微软雅黑" panose="020B0503020204020204" pitchFamily="34" charset="-122"/>
                <a:ea typeface="微软雅黑" panose="020B0503020204020204" pitchFamily="34" charset="-122"/>
              </a:rPr>
              <a:t>⑴问题提出：在年金估值的计算过程中，年金（收支额）、每期的贴现率和年金现值构成了年金现值的四变量系统，所有输入变量与输出结果之间存在着紧密的联系。若给定其中三个变量，则可以求出第四个变量，在实际工作中方便比较和核对。</a:t>
            </a:r>
          </a:p>
          <a:p>
            <a:pPr>
              <a:lnSpc>
                <a:spcPct val="150000"/>
              </a:lnSpc>
            </a:pPr>
            <a:r>
              <a:rPr lang="zh-CN" altLang="zh-CN" sz="2000" dirty="0">
                <a:latin typeface="微软雅黑" panose="020B0503020204020204" pitchFamily="34" charset="-122"/>
                <a:ea typeface="微软雅黑" panose="020B0503020204020204" pitchFamily="34" charset="-122"/>
              </a:rPr>
              <a:t>⑵解决方案：求解第四个变量的方法有多种，年金现值</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模型分别利用了时间序列示意图、计算公式和</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内置</a:t>
            </a:r>
            <a:r>
              <a:rPr lang="en-US" altLang="zh-CN" sz="2000" dirty="0">
                <a:latin typeface="微软雅黑" panose="020B0503020204020204" pitchFamily="34" charset="-122"/>
                <a:ea typeface="微软雅黑" panose="020B0503020204020204" pitchFamily="34" charset="-122"/>
              </a:rPr>
              <a:t>PV</a:t>
            </a:r>
            <a:r>
              <a:rPr lang="zh-CN" altLang="zh-CN" sz="2000" dirty="0">
                <a:latin typeface="微软雅黑" panose="020B0503020204020204" pitchFamily="34" charset="-122"/>
                <a:ea typeface="微软雅黑" panose="020B0503020204020204" pitchFamily="34" charset="-122"/>
              </a:rPr>
              <a:t>函数求解。在此基础上，还可以利用相应的</a:t>
            </a:r>
            <a:r>
              <a:rPr lang="en-US" altLang="zh-CN" sz="2000" dirty="0">
                <a:latin typeface="微软雅黑" panose="020B0503020204020204" pitchFamily="34" charset="-122"/>
                <a:ea typeface="微软雅黑" panose="020B0503020204020204" pitchFamily="34" charset="-122"/>
              </a:rPr>
              <a:t>PM</a:t>
            </a:r>
            <a:r>
              <a:rPr lang="zh-CN" altLang="zh-CN" sz="2000" dirty="0">
                <a:latin typeface="微软雅黑" panose="020B0503020204020204" pitchFamily="34" charset="-122"/>
                <a:ea typeface="微软雅黑" panose="020B0503020204020204" pitchFamily="34" charset="-122"/>
              </a:rPr>
              <a:t>函数求解每期的收支金额（年金）、利用</a:t>
            </a:r>
            <a:r>
              <a:rPr lang="en-US" altLang="zh-CN" sz="2000" dirty="0">
                <a:latin typeface="微软雅黑" panose="020B0503020204020204" pitchFamily="34" charset="-122"/>
                <a:ea typeface="微软雅黑" panose="020B0503020204020204" pitchFamily="34" charset="-122"/>
              </a:rPr>
              <a:t>RATE</a:t>
            </a:r>
            <a:r>
              <a:rPr lang="zh-CN" altLang="zh-CN" sz="2000" dirty="0">
                <a:latin typeface="微软雅黑" panose="020B0503020204020204" pitchFamily="34" charset="-122"/>
                <a:ea typeface="微软雅黑" panose="020B0503020204020204" pitchFamily="34" charset="-122"/>
              </a:rPr>
              <a:t>函数求解每期的贴现率以及利用</a:t>
            </a:r>
            <a:r>
              <a:rPr lang="en-US" altLang="zh-CN" sz="2000" dirty="0">
                <a:latin typeface="微软雅黑" panose="020B0503020204020204" pitchFamily="34" charset="-122"/>
                <a:ea typeface="微软雅黑" panose="020B0503020204020204" pitchFamily="34" charset="-122"/>
              </a:rPr>
              <a:t>NPER</a:t>
            </a:r>
            <a:r>
              <a:rPr lang="zh-CN" altLang="zh-CN" sz="2000" dirty="0">
                <a:latin typeface="微软雅黑" panose="020B0503020204020204" pitchFamily="34" charset="-122"/>
                <a:ea typeface="微软雅黑" panose="020B0503020204020204" pitchFamily="34" charset="-122"/>
              </a:rPr>
              <a:t>函数求解普通年金总期数。</a:t>
            </a:r>
          </a:p>
        </p:txBody>
      </p:sp>
    </p:spTree>
    <p:custDataLst>
      <p:tags r:id="rId1"/>
    </p:custDataLst>
    <p:extLst>
      <p:ext uri="{BB962C8B-B14F-4D97-AF65-F5344CB8AC3E}">
        <p14:creationId xmlns:p14="http://schemas.microsoft.com/office/powerpoint/2010/main" xmlns="" val="37265542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13270" y="1268195"/>
            <a:ext cx="8630730" cy="3269613"/>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⑶操作步骤：见下图</a:t>
            </a:r>
          </a:p>
          <a:p>
            <a:pPr>
              <a:lnSpc>
                <a:spcPct val="150000"/>
              </a:lnSpc>
            </a:pPr>
            <a:r>
              <a:rPr lang="zh-CN" altLang="zh-CN" sz="2000" dirty="0">
                <a:latin typeface="微软雅黑" panose="020B0503020204020204" pitchFamily="34" charset="-122"/>
                <a:ea typeface="微软雅黑" panose="020B0503020204020204" pitchFamily="34" charset="-122"/>
              </a:rPr>
              <a:t>我们在年金现值的基础上构建四变量模型。其中，单元格</a:t>
            </a:r>
            <a:r>
              <a:rPr lang="en-US" altLang="zh-CN" sz="2000" dirty="0">
                <a:latin typeface="微软雅黑" panose="020B0503020204020204" pitchFamily="34" charset="-122"/>
                <a:ea typeface="微软雅黑" panose="020B0503020204020204" pitchFamily="34" charset="-122"/>
              </a:rPr>
              <a:t>B2</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B3</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B4</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B5</a:t>
            </a:r>
            <a:r>
              <a:rPr lang="zh-CN" altLang="zh-CN" sz="2000" dirty="0">
                <a:latin typeface="微软雅黑" panose="020B0503020204020204" pitchFamily="34" charset="-122"/>
                <a:ea typeface="微软雅黑" panose="020B0503020204020204" pitchFamily="34" charset="-122"/>
              </a:rPr>
              <a:t>分别代表年金四变量：收支额、贴现率、总期数和年金现值。</a:t>
            </a:r>
          </a:p>
          <a:p>
            <a:pPr>
              <a:lnSpc>
                <a:spcPct val="150000"/>
              </a:lnSpc>
            </a:pPr>
            <a:r>
              <a:rPr lang="zh-CN" altLang="zh-CN" sz="2000" dirty="0">
                <a:latin typeface="微软雅黑" panose="020B0503020204020204" pitchFamily="34" charset="-122"/>
                <a:ea typeface="微软雅黑" panose="020B0503020204020204" pitchFamily="34" charset="-122"/>
              </a:rPr>
              <a:t>第一步：利用</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内置函数</a:t>
            </a:r>
            <a:r>
              <a:rPr lang="en-US" altLang="zh-CN" sz="2000" dirty="0">
                <a:latin typeface="微软雅黑" panose="020B0503020204020204" pitchFamily="34" charset="-122"/>
                <a:ea typeface="微软雅黑" panose="020B0503020204020204" pitchFamily="34" charset="-122"/>
              </a:rPr>
              <a:t>PMT</a:t>
            </a:r>
            <a:r>
              <a:rPr lang="zh-CN" altLang="zh-CN" sz="2000" dirty="0">
                <a:latin typeface="微软雅黑" panose="020B0503020204020204" pitchFamily="34" charset="-122"/>
                <a:ea typeface="微软雅黑" panose="020B0503020204020204" pitchFamily="34" charset="-122"/>
              </a:rPr>
              <a:t>计算每期支付额</a:t>
            </a:r>
          </a:p>
          <a:p>
            <a:pPr>
              <a:lnSpc>
                <a:spcPct val="150000"/>
              </a:lnSpc>
            </a:pP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B16</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=-PMT(B3,B4,B5)</a:t>
            </a:r>
            <a:r>
              <a:rPr lang="zh-CN" altLang="zh-CN" sz="2000" dirty="0">
                <a:latin typeface="微软雅黑" panose="020B0503020204020204" pitchFamily="34" charset="-122"/>
                <a:ea typeface="微软雅黑" panose="020B0503020204020204" pitchFamily="34" charset="-122"/>
              </a:rPr>
              <a:t>，即</a:t>
            </a:r>
            <a:r>
              <a:rPr lang="en-US" altLang="zh-CN" sz="2000" dirty="0">
                <a:latin typeface="微软雅黑" panose="020B0503020204020204" pitchFamily="34" charset="-122"/>
                <a:ea typeface="微软雅黑" panose="020B0503020204020204" pitchFamily="34" charset="-122"/>
              </a:rPr>
              <a:t>1000</a:t>
            </a:r>
            <a:r>
              <a:rPr lang="zh-CN" altLang="zh-CN" sz="2000" dirty="0">
                <a:latin typeface="微软雅黑" panose="020B0503020204020204" pitchFamily="34" charset="-122"/>
                <a:ea typeface="微软雅黑" panose="020B0503020204020204" pitchFamily="34" charset="-122"/>
              </a:rPr>
              <a:t>元。</a:t>
            </a:r>
          </a:p>
          <a:p>
            <a:pPr>
              <a:lnSpc>
                <a:spcPct val="150000"/>
              </a:lnSpc>
            </a:pPr>
            <a:r>
              <a:rPr lang="zh-CN" altLang="zh-CN" sz="2000" dirty="0">
                <a:latin typeface="微软雅黑" panose="020B0503020204020204" pitchFamily="34" charset="-122"/>
                <a:ea typeface="微软雅黑" panose="020B0503020204020204" pitchFamily="34" charset="-122"/>
              </a:rPr>
              <a:t>第二步：利用</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内置函数</a:t>
            </a:r>
            <a:r>
              <a:rPr lang="en-US" altLang="zh-CN" sz="2000" dirty="0">
                <a:latin typeface="微软雅黑" panose="020B0503020204020204" pitchFamily="34" charset="-122"/>
                <a:ea typeface="微软雅黑" panose="020B0503020204020204" pitchFamily="34" charset="-122"/>
              </a:rPr>
              <a:t>RATE</a:t>
            </a:r>
            <a:r>
              <a:rPr lang="zh-CN" altLang="zh-CN" sz="2000" dirty="0">
                <a:latin typeface="微软雅黑" panose="020B0503020204020204" pitchFamily="34" charset="-122"/>
                <a:ea typeface="微软雅黑" panose="020B0503020204020204" pitchFamily="34" charset="-122"/>
              </a:rPr>
              <a:t>计算每期贴现率</a:t>
            </a:r>
          </a:p>
          <a:p>
            <a:pPr>
              <a:lnSpc>
                <a:spcPct val="150000"/>
              </a:lnSpc>
            </a:pPr>
            <a:r>
              <a:rPr lang="zh-CN" altLang="zh-CN" sz="2000" dirty="0">
                <a:latin typeface="微软雅黑" panose="020B0503020204020204" pitchFamily="34" charset="-122"/>
                <a:ea typeface="微软雅黑" panose="020B0503020204020204" pitchFamily="34" charset="-122"/>
              </a:rPr>
              <a:t>在单元格</a:t>
            </a:r>
            <a:r>
              <a:rPr lang="en-US" altLang="zh-CN" sz="2000" dirty="0">
                <a:latin typeface="微软雅黑" panose="020B0503020204020204" pitchFamily="34" charset="-122"/>
                <a:ea typeface="微软雅黑" panose="020B0503020204020204" pitchFamily="34" charset="-122"/>
              </a:rPr>
              <a:t>B18</a:t>
            </a:r>
            <a:r>
              <a:rPr lang="zh-CN" altLang="zh-CN" sz="2000" dirty="0">
                <a:latin typeface="微软雅黑" panose="020B0503020204020204" pitchFamily="34" charset="-122"/>
                <a:ea typeface="微软雅黑" panose="020B0503020204020204" pitchFamily="34" charset="-122"/>
              </a:rPr>
              <a:t>中输入公式：</a:t>
            </a:r>
            <a:r>
              <a:rPr lang="en-US" altLang="zh-CN" sz="2000" dirty="0">
                <a:latin typeface="微软雅黑" panose="020B0503020204020204" pitchFamily="34" charset="-122"/>
                <a:ea typeface="微软雅黑" panose="020B0503020204020204" pitchFamily="34" charset="-122"/>
              </a:rPr>
              <a:t>= RATE(B4,-B2,B5)</a:t>
            </a:r>
            <a:r>
              <a:rPr lang="zh-CN" altLang="zh-CN" sz="2000" dirty="0">
                <a:latin typeface="微软雅黑" panose="020B0503020204020204" pitchFamily="34" charset="-122"/>
                <a:ea typeface="微软雅黑" panose="020B0503020204020204" pitchFamily="34" charset="-122"/>
              </a:rPr>
              <a:t>，即</a:t>
            </a:r>
            <a:r>
              <a:rPr lang="en-US" altLang="zh-CN" sz="2000" dirty="0">
                <a:latin typeface="微软雅黑" panose="020B0503020204020204" pitchFamily="34" charset="-122"/>
                <a:ea typeface="微软雅黑" panose="020B0503020204020204" pitchFamily="34" charset="-122"/>
              </a:rPr>
              <a:t>12%</a:t>
            </a:r>
            <a:r>
              <a:rPr lang="zh-CN" altLang="zh-CN" sz="2000" dirty="0">
                <a:latin typeface="微软雅黑" panose="020B0503020204020204" pitchFamily="34" charset="-122"/>
                <a:ea typeface="微软雅黑" panose="020B0503020204020204" pitchFamily="34" charset="-122"/>
              </a:rPr>
              <a:t>。</a:t>
            </a:r>
          </a:p>
        </p:txBody>
      </p:sp>
    </p:spTree>
    <p:custDataLst>
      <p:tags r:id="rId1"/>
    </p:custDataLst>
    <p:extLst>
      <p:ext uri="{BB962C8B-B14F-4D97-AF65-F5344CB8AC3E}">
        <p14:creationId xmlns:p14="http://schemas.microsoft.com/office/powerpoint/2010/main" xmlns="" val="4186747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13270" y="1268195"/>
            <a:ext cx="8630730" cy="955903"/>
          </a:xfrm>
          <a:prstGeom prst="rect">
            <a:avLst/>
          </a:prstGeom>
        </p:spPr>
        <p:txBody>
          <a:bodyPr wrap="square">
            <a:spAutoFit/>
          </a:bodyPr>
          <a:lstStyle/>
          <a:p>
            <a:pPr>
              <a:lnSpc>
                <a:spcPct val="150000"/>
              </a:lnSpc>
            </a:pPr>
            <a:r>
              <a:rPr lang="zh-CN" altLang="zh-CN" sz="2000" dirty="0"/>
              <a:t>第三步：利用</a:t>
            </a:r>
            <a:r>
              <a:rPr lang="en-US" altLang="zh-CN" sz="2000" dirty="0"/>
              <a:t>Excel</a:t>
            </a:r>
            <a:r>
              <a:rPr lang="zh-CN" altLang="zh-CN" sz="2000" dirty="0"/>
              <a:t>内置函数</a:t>
            </a:r>
            <a:r>
              <a:rPr lang="en-US" altLang="zh-CN" sz="2000" dirty="0"/>
              <a:t>NPER</a:t>
            </a:r>
            <a:r>
              <a:rPr lang="zh-CN" altLang="zh-CN" sz="2000" dirty="0"/>
              <a:t>计算总期数</a:t>
            </a:r>
          </a:p>
          <a:p>
            <a:pPr>
              <a:lnSpc>
                <a:spcPct val="150000"/>
              </a:lnSpc>
            </a:pPr>
            <a:r>
              <a:rPr lang="zh-CN" altLang="zh-CN" sz="2000" dirty="0"/>
              <a:t>在单元格</a:t>
            </a:r>
            <a:r>
              <a:rPr lang="en-US" altLang="zh-CN" sz="2000" dirty="0"/>
              <a:t>B20</a:t>
            </a:r>
            <a:r>
              <a:rPr lang="zh-CN" altLang="zh-CN" sz="2000" dirty="0"/>
              <a:t>中输入公式：</a:t>
            </a:r>
            <a:r>
              <a:rPr lang="en-US" altLang="zh-CN" sz="2000" dirty="0"/>
              <a:t>= NPER(B3,-B2,B5)</a:t>
            </a:r>
            <a:r>
              <a:rPr lang="zh-CN" altLang="zh-CN" sz="2000" dirty="0"/>
              <a:t>，即</a:t>
            </a:r>
            <a:r>
              <a:rPr lang="en-US" altLang="zh-CN" sz="2000" dirty="0"/>
              <a:t>5</a:t>
            </a:r>
            <a:r>
              <a:rPr lang="zh-CN" altLang="zh-CN" sz="2000" dirty="0"/>
              <a:t>期。</a:t>
            </a:r>
          </a:p>
        </p:txBody>
      </p:sp>
      <p:pic>
        <p:nvPicPr>
          <p:cNvPr id="8" name="图片 7"/>
          <p:cNvPicPr/>
          <p:nvPr/>
        </p:nvPicPr>
        <p:blipFill>
          <a:blip r:embed="rId6" cstate="print"/>
          <a:srcRect/>
          <a:stretch>
            <a:fillRect/>
          </a:stretch>
        </p:blipFill>
        <p:spPr bwMode="auto">
          <a:xfrm>
            <a:off x="354842" y="2396336"/>
            <a:ext cx="8630730" cy="41148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5496441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354842" y="1345413"/>
            <a:ext cx="7422676" cy="1477328"/>
          </a:xfrm>
          <a:prstGeom prst="rect">
            <a:avLst/>
          </a:prstGeom>
        </p:spPr>
        <p:txBody>
          <a:bodyPr wrap="square">
            <a:spAutoFit/>
          </a:bodyPr>
          <a:lstStyle/>
          <a:p>
            <a:pPr marL="304800"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【小技巧</a:t>
            </a:r>
            <a:r>
              <a:rPr lang="en-US" altLang="zh-CN" sz="2000" kern="100" dirty="0">
                <a:solidFill>
                  <a:srgbClr val="FF0000"/>
                </a:solidFill>
                <a:latin typeface="微软雅黑" panose="020B0503020204020204" pitchFamily="34" charset="-122"/>
                <a:ea typeface="微软雅黑" panose="020B0503020204020204" pitchFamily="34" charset="-122"/>
              </a:rPr>
              <a:t>4-1</a:t>
            </a:r>
            <a:r>
              <a:rPr lang="zh-CN" altLang="zh-CN" sz="2000" kern="100" dirty="0">
                <a:solidFill>
                  <a:srgbClr val="FF0000"/>
                </a:solidFill>
                <a:latin typeface="微软雅黑" panose="020B0503020204020204" pitchFamily="34" charset="-122"/>
                <a:ea typeface="微软雅黑" panose="020B0503020204020204" pitchFamily="34" charset="-122"/>
              </a:rPr>
              <a:t>】添加微调按钮，制作动态图</a:t>
            </a:r>
            <a:endParaRPr lang="zh-CN" altLang="zh-CN" sz="2000" kern="100" dirty="0">
              <a:latin typeface="微软雅黑" panose="020B0503020204020204" pitchFamily="34" charset="-122"/>
              <a:ea typeface="微软雅黑" panose="020B0503020204020204" pitchFamily="34" charset="-122"/>
            </a:endParaRPr>
          </a:p>
          <a:p>
            <a:pPr marL="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操作步骤</a:t>
            </a:r>
          </a:p>
          <a:p>
            <a:pPr marL="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第一步：根据数据区域</a:t>
            </a:r>
            <a:r>
              <a:rPr lang="en-US" altLang="zh-CN" sz="2000" kern="100" dirty="0">
                <a:latin typeface="微软雅黑" panose="020B0503020204020204" pitchFamily="34" charset="-122"/>
                <a:ea typeface="微软雅黑" panose="020B0503020204020204" pitchFamily="34" charset="-122"/>
              </a:rPr>
              <a:t>A8</a:t>
            </a:r>
            <a:r>
              <a:rPr lang="zh-CN" altLang="zh-CN" sz="2000" kern="100" dirty="0">
                <a:latin typeface="微软雅黑" panose="020B0503020204020204" pitchFamily="34" charset="-122"/>
                <a:ea typeface="微软雅黑" panose="020B0503020204020204" pitchFamily="34" charset="-122"/>
              </a:rPr>
              <a:t>：</a:t>
            </a:r>
            <a:r>
              <a:rPr lang="en-US" altLang="zh-CN" sz="2000" kern="100" dirty="0">
                <a:latin typeface="微软雅黑" panose="020B0503020204020204" pitchFamily="34" charset="-122"/>
                <a:ea typeface="微软雅黑" panose="020B0503020204020204" pitchFamily="34" charset="-122"/>
              </a:rPr>
              <a:t>G10</a:t>
            </a:r>
            <a:endParaRPr lang="zh-CN" altLang="zh-CN" sz="2000" kern="100" dirty="0">
              <a:effectLst/>
              <a:latin typeface="微软雅黑" panose="020B0503020204020204" pitchFamily="34" charset="-122"/>
              <a:ea typeface="微软雅黑" panose="020B0503020204020204" pitchFamily="34" charset="-122"/>
            </a:endParaRPr>
          </a:p>
        </p:txBody>
      </p:sp>
      <p:pic>
        <p:nvPicPr>
          <p:cNvPr id="11" name="图片 10"/>
          <p:cNvPicPr/>
          <p:nvPr/>
        </p:nvPicPr>
        <p:blipFill>
          <a:blip r:embed="rId6" cstate="print"/>
          <a:srcRect/>
          <a:stretch>
            <a:fillRect/>
          </a:stretch>
        </p:blipFill>
        <p:spPr bwMode="auto">
          <a:xfrm>
            <a:off x="0" y="3430620"/>
            <a:ext cx="9144000" cy="1338314"/>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007866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 形 5"/>
          <p:cNvSpPr/>
          <p:nvPr>
            <p:custDataLst>
              <p:tags r:id="rId2"/>
            </p:custDataLst>
          </p:nvPr>
        </p:nvSpPr>
        <p:spPr>
          <a:xfrm rot="5400000">
            <a:off x="451299" y="1204028"/>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L 形 8"/>
          <p:cNvSpPr/>
          <p:nvPr>
            <p:custDataLst>
              <p:tags r:id="rId3"/>
            </p:custDataLst>
          </p:nvPr>
        </p:nvSpPr>
        <p:spPr>
          <a:xfrm rot="16200000">
            <a:off x="8006901" y="5672489"/>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标题 1"/>
          <p:cNvSpPr>
            <a:spLocks noGrp="1"/>
          </p:cNvSpPr>
          <p:nvPr>
            <p:ph type="title"/>
            <p:custDataLst>
              <p:tags r:id="rId4"/>
            </p:custDataLst>
          </p:nvPr>
        </p:nvSpPr>
        <p:spPr/>
        <p:txBody>
          <a:bodyPr>
            <a:normAutofit/>
          </a:bodyPr>
          <a:lstStyle/>
          <a:p>
            <a:pPr algn="ctr"/>
            <a:r>
              <a:rPr lang="zh-CN" altLang="en-US" b="1" dirty="0" smtClean="0"/>
              <a:t>能力学习目标</a:t>
            </a:r>
            <a:endParaRPr lang="zh-CN" altLang="en-US" b="1" dirty="0"/>
          </a:p>
        </p:txBody>
      </p:sp>
      <p:sp>
        <p:nvSpPr>
          <p:cNvPr id="3" name="内容占位符 2"/>
          <p:cNvSpPr>
            <a:spLocks noGrp="1"/>
          </p:cNvSpPr>
          <p:nvPr>
            <p:ph idx="1"/>
            <p:custDataLst>
              <p:tags r:id="rId5"/>
            </p:custDataLst>
          </p:nvPr>
        </p:nvSpPr>
        <p:spPr>
          <a:xfrm>
            <a:off x="794199" y="1723856"/>
            <a:ext cx="7489992" cy="2348596"/>
          </a:xfrm>
        </p:spPr>
        <p:txBody>
          <a:bodyPr>
            <a:noAutofit/>
          </a:bodyPr>
          <a:lstStyle/>
          <a:p>
            <a:pPr lvl="0"/>
            <a:r>
              <a:rPr lang="zh-CN" altLang="zh-CN" dirty="0">
                <a:latin typeface="微软雅黑" panose="020B0503020204020204" pitchFamily="34" charset="-122"/>
                <a:ea typeface="微软雅黑" panose="020B0503020204020204" pitchFamily="34" charset="-122"/>
              </a:rPr>
              <a:t>能根据货币时间价值和投资风险价值，运用</a:t>
            </a:r>
            <a:r>
              <a:rPr lang="en-US" altLang="zh-CN" dirty="0">
                <a:latin typeface="微软雅黑" panose="020B0503020204020204" pitchFamily="34" charset="-122"/>
                <a:ea typeface="微软雅黑" panose="020B0503020204020204" pitchFamily="34" charset="-122"/>
              </a:rPr>
              <a:t>Excel</a:t>
            </a:r>
            <a:r>
              <a:rPr lang="zh-CN" altLang="zh-CN" dirty="0">
                <a:latin typeface="微软雅黑" panose="020B0503020204020204" pitchFamily="34" charset="-122"/>
                <a:ea typeface="微软雅黑" panose="020B0503020204020204" pitchFamily="34" charset="-122"/>
              </a:rPr>
              <a:t>函数进行准确</a:t>
            </a:r>
            <a:r>
              <a:rPr lang="zh-CN" altLang="zh-CN" dirty="0" smtClean="0">
                <a:latin typeface="微软雅黑" panose="020B0503020204020204" pitchFamily="34" charset="-122"/>
                <a:ea typeface="微软雅黑" panose="020B0503020204020204" pitchFamily="34" charset="-122"/>
              </a:rPr>
              <a:t>计量</a:t>
            </a:r>
            <a:r>
              <a:rPr lang="zh-CN" altLang="en-US"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a:p>
            <a:pPr lvl="0"/>
            <a:r>
              <a:rPr lang="zh-CN" altLang="zh-CN" dirty="0">
                <a:latin typeface="微软雅黑" panose="020B0503020204020204" pitchFamily="34" charset="-122"/>
                <a:ea typeface="微软雅黑" panose="020B0503020204020204" pitchFamily="34" charset="-122"/>
              </a:rPr>
              <a:t>能根据项目提供投资和现金流情况，运用</a:t>
            </a:r>
            <a:r>
              <a:rPr lang="en-US" altLang="zh-CN" dirty="0">
                <a:latin typeface="微软雅黑" panose="020B0503020204020204" pitchFamily="34" charset="-122"/>
                <a:ea typeface="微软雅黑" panose="020B0503020204020204" pitchFamily="34" charset="-122"/>
              </a:rPr>
              <a:t>Excel</a:t>
            </a:r>
            <a:r>
              <a:rPr lang="zh-CN" altLang="zh-CN" dirty="0">
                <a:latin typeface="微软雅黑" panose="020B0503020204020204" pitchFamily="34" charset="-122"/>
                <a:ea typeface="微软雅黑" panose="020B0503020204020204" pitchFamily="34" charset="-122"/>
              </a:rPr>
              <a:t>函数计算投资静态指标和动态</a:t>
            </a:r>
            <a:r>
              <a:rPr lang="zh-CN" altLang="zh-CN" dirty="0" smtClean="0">
                <a:latin typeface="微软雅黑" panose="020B0503020204020204" pitchFamily="34" charset="-122"/>
                <a:ea typeface="微软雅黑" panose="020B0503020204020204" pitchFamily="34" charset="-122"/>
              </a:rPr>
              <a:t>指标</a:t>
            </a:r>
            <a:r>
              <a:rPr lang="zh-CN" altLang="en-US"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a:p>
            <a:pPr lvl="0"/>
            <a:r>
              <a:rPr lang="zh-CN" altLang="zh-CN" dirty="0">
                <a:latin typeface="微软雅黑" panose="020B0503020204020204" pitchFamily="34" charset="-122"/>
                <a:ea typeface="微软雅黑" panose="020B0503020204020204" pitchFamily="34" charset="-122"/>
              </a:rPr>
              <a:t>能根据投资额、营运现金流、贴现率、所得税率，结合</a:t>
            </a:r>
            <a:r>
              <a:rPr lang="en-US" altLang="zh-CN" dirty="0">
                <a:latin typeface="微软雅黑" panose="020B0503020204020204" pitchFamily="34" charset="-122"/>
                <a:ea typeface="微软雅黑" panose="020B0503020204020204" pitchFamily="34" charset="-122"/>
              </a:rPr>
              <a:t>Excel</a:t>
            </a:r>
            <a:r>
              <a:rPr lang="zh-CN" altLang="zh-CN" dirty="0">
                <a:latin typeface="微软雅黑" panose="020B0503020204020204" pitchFamily="34" charset="-122"/>
                <a:ea typeface="微软雅黑" panose="020B0503020204020204" pitchFamily="34" charset="-122"/>
              </a:rPr>
              <a:t>控件进行</a:t>
            </a:r>
            <a:r>
              <a:rPr lang="zh-CN" altLang="zh-CN" dirty="0" smtClean="0">
                <a:latin typeface="微软雅黑" panose="020B0503020204020204" pitchFamily="34" charset="-122"/>
                <a:ea typeface="微软雅黑" panose="020B0503020204020204" pitchFamily="34" charset="-122"/>
              </a:rPr>
              <a:t>敏感性分析</a:t>
            </a:r>
            <a:r>
              <a:rPr lang="zh-CN" altLang="en-US"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6015722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54842" y="1345413"/>
            <a:ext cx="8557146" cy="461665"/>
          </a:xfrm>
          <a:prstGeom prst="rect">
            <a:avLst/>
          </a:prstGeom>
        </p:spPr>
        <p:txBody>
          <a:bodyPr wrap="square">
            <a:spAutoFit/>
          </a:bodyPr>
          <a:lstStyle/>
          <a:p>
            <a:pPr marL="304800" algn="just">
              <a:spcAft>
                <a:spcPts val="0"/>
              </a:spcAft>
            </a:pPr>
            <a:r>
              <a:rPr lang="zh-CN" altLang="zh-CN" sz="2400" kern="100" dirty="0">
                <a:latin typeface="微软雅黑" panose="020B0503020204020204" pitchFamily="34" charset="-122"/>
                <a:ea typeface="微软雅黑" panose="020B0503020204020204" pitchFamily="34" charset="-122"/>
              </a:rPr>
              <a:t>第二步：选择散点图类型、比较成对数据，淡化网格线</a:t>
            </a:r>
            <a:endParaRPr lang="zh-CN" altLang="zh-CN" sz="2400" kern="100" dirty="0">
              <a:effectLst/>
              <a:latin typeface="微软雅黑" panose="020B0503020204020204" pitchFamily="34" charset="-122"/>
              <a:ea typeface="微软雅黑" panose="020B0503020204020204" pitchFamily="34" charset="-122"/>
            </a:endParaRPr>
          </a:p>
        </p:txBody>
      </p:sp>
      <p:pic>
        <p:nvPicPr>
          <p:cNvPr id="12" name="图片 11"/>
          <p:cNvPicPr/>
          <p:nvPr/>
        </p:nvPicPr>
        <p:blipFill>
          <a:blip r:embed="rId6" cstate="print"/>
          <a:srcRect/>
          <a:stretch>
            <a:fillRect/>
          </a:stretch>
        </p:blipFill>
        <p:spPr bwMode="auto">
          <a:xfrm>
            <a:off x="0" y="2450185"/>
            <a:ext cx="4599296" cy="3404705"/>
          </a:xfrm>
          <a:prstGeom prst="rect">
            <a:avLst/>
          </a:prstGeom>
          <a:noFill/>
          <a:ln w="9525">
            <a:noFill/>
            <a:miter lim="800000"/>
            <a:headEnd/>
            <a:tailEnd/>
          </a:ln>
        </p:spPr>
      </p:pic>
      <p:pic>
        <p:nvPicPr>
          <p:cNvPr id="14" name="图片 13"/>
          <p:cNvPicPr/>
          <p:nvPr/>
        </p:nvPicPr>
        <p:blipFill>
          <a:blip r:embed="rId7" cstate="print"/>
          <a:srcRect/>
          <a:stretch>
            <a:fillRect/>
          </a:stretch>
        </p:blipFill>
        <p:spPr bwMode="auto">
          <a:xfrm>
            <a:off x="4708478" y="2450185"/>
            <a:ext cx="4435522" cy="3404705"/>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7749511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86854" y="1509534"/>
            <a:ext cx="8557146" cy="461665"/>
          </a:xfrm>
          <a:prstGeom prst="rect">
            <a:avLst/>
          </a:prstGeom>
        </p:spPr>
        <p:txBody>
          <a:bodyPr wrap="square">
            <a:spAutoFit/>
          </a:bodyPr>
          <a:lstStyle/>
          <a:p>
            <a:r>
              <a:rPr lang="zh-CN" altLang="zh-CN" sz="2400" dirty="0">
                <a:latin typeface="微软雅黑" panose="020B0503020204020204" pitchFamily="34" charset="-122"/>
                <a:ea typeface="微软雅黑" panose="020B0503020204020204" pitchFamily="34" charset="-122"/>
              </a:rPr>
              <a:t>第三步：设置坐标轴格式（刻度、字体和数据</a:t>
            </a:r>
            <a:r>
              <a:rPr lang="zh-CN" altLang="zh-CN" sz="2400" dirty="0" smtClean="0">
                <a:latin typeface="微软雅黑" panose="020B0503020204020204" pitchFamily="34" charset="-122"/>
                <a:ea typeface="微软雅黑" panose="020B0503020204020204" pitchFamily="34" charset="-122"/>
              </a:rPr>
              <a:t>）取消</a:t>
            </a:r>
            <a:r>
              <a:rPr lang="zh-CN" altLang="zh-CN" sz="2400" dirty="0">
                <a:latin typeface="微软雅黑" panose="020B0503020204020204" pitchFamily="34" charset="-122"/>
                <a:ea typeface="微软雅黑" panose="020B0503020204020204" pitchFamily="34" charset="-122"/>
              </a:rPr>
              <a:t>自动缩放</a:t>
            </a:r>
          </a:p>
        </p:txBody>
      </p:sp>
      <p:pic>
        <p:nvPicPr>
          <p:cNvPr id="11" name="图片 10"/>
          <p:cNvPicPr/>
          <p:nvPr/>
        </p:nvPicPr>
        <p:blipFill>
          <a:blip r:embed="rId6" cstate="print"/>
          <a:srcRect/>
          <a:stretch>
            <a:fillRect/>
          </a:stretch>
        </p:blipFill>
        <p:spPr bwMode="auto">
          <a:xfrm>
            <a:off x="0" y="2579427"/>
            <a:ext cx="4490113" cy="3207224"/>
          </a:xfrm>
          <a:prstGeom prst="rect">
            <a:avLst/>
          </a:prstGeom>
          <a:noFill/>
          <a:ln w="9525">
            <a:noFill/>
            <a:miter lim="800000"/>
            <a:headEnd/>
            <a:tailEnd/>
          </a:ln>
        </p:spPr>
      </p:pic>
      <p:pic>
        <p:nvPicPr>
          <p:cNvPr id="15" name="图片 14"/>
          <p:cNvPicPr/>
          <p:nvPr/>
        </p:nvPicPr>
        <p:blipFill>
          <a:blip r:embed="rId7" cstate="print"/>
          <a:srcRect/>
          <a:stretch>
            <a:fillRect/>
          </a:stretch>
        </p:blipFill>
        <p:spPr bwMode="auto">
          <a:xfrm>
            <a:off x="4644620" y="2579427"/>
            <a:ext cx="4390198" cy="3207224"/>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35715398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22027" y="1286259"/>
            <a:ext cx="8557146" cy="830997"/>
          </a:xfrm>
          <a:prstGeom prst="rect">
            <a:avLst/>
          </a:prstGeom>
        </p:spPr>
        <p:txBody>
          <a:bodyPr wrap="square">
            <a:spAutoFit/>
          </a:bodyPr>
          <a:lstStyle/>
          <a:p>
            <a:r>
              <a:rPr lang="zh-CN" altLang="zh-CN" sz="2400" dirty="0" smtClean="0"/>
              <a:t>第四</a:t>
            </a:r>
            <a:r>
              <a:rPr lang="zh-CN" altLang="zh-CN" sz="2400" dirty="0"/>
              <a:t>步：设置数据标志格式（字体、数字、对齐），取消自动缩放</a:t>
            </a:r>
          </a:p>
        </p:txBody>
      </p:sp>
      <p:pic>
        <p:nvPicPr>
          <p:cNvPr id="12" name="图片 11"/>
          <p:cNvPicPr/>
          <p:nvPr/>
        </p:nvPicPr>
        <p:blipFill>
          <a:blip r:embed="rId6" cstate="print"/>
          <a:srcRect/>
          <a:stretch>
            <a:fillRect/>
          </a:stretch>
        </p:blipFill>
        <p:spPr bwMode="auto">
          <a:xfrm>
            <a:off x="0" y="2307558"/>
            <a:ext cx="4589059" cy="3571046"/>
          </a:xfrm>
          <a:prstGeom prst="rect">
            <a:avLst/>
          </a:prstGeom>
          <a:noFill/>
          <a:ln w="9525">
            <a:noFill/>
            <a:miter lim="800000"/>
            <a:headEnd/>
            <a:tailEnd/>
          </a:ln>
        </p:spPr>
      </p:pic>
      <p:pic>
        <p:nvPicPr>
          <p:cNvPr id="14" name="图片 13"/>
          <p:cNvPicPr/>
          <p:nvPr/>
        </p:nvPicPr>
        <p:blipFill>
          <a:blip r:embed="rId7" cstate="print"/>
          <a:srcRect/>
          <a:stretch>
            <a:fillRect/>
          </a:stretch>
        </p:blipFill>
        <p:spPr bwMode="auto">
          <a:xfrm>
            <a:off x="4780126" y="2307558"/>
            <a:ext cx="4363873" cy="357104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27685050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rmAutofit/>
          </a:bodyPr>
          <a:lstStyle/>
          <a:p>
            <a:r>
              <a:rPr lang="zh-CN" altLang="en-US" dirty="0" smtClean="0"/>
              <a:t>二</a:t>
            </a:r>
            <a:r>
              <a:rPr lang="zh-CN" altLang="zh-CN" dirty="0" smtClean="0"/>
              <a:t>、</a:t>
            </a:r>
            <a:r>
              <a:rPr lang="zh-CN" altLang="zh-CN" dirty="0"/>
              <a:t>货币时间</a:t>
            </a:r>
            <a:r>
              <a:rPr lang="zh-CN" altLang="zh-CN" dirty="0" smtClean="0"/>
              <a:t>价值</a:t>
            </a:r>
            <a:r>
              <a:rPr lang="zh-CN" altLang="en-US" dirty="0" smtClean="0"/>
              <a:t>计算方法</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22027" y="1286259"/>
            <a:ext cx="8557146" cy="830997"/>
          </a:xfrm>
          <a:prstGeom prst="rect">
            <a:avLst/>
          </a:prstGeom>
        </p:spPr>
        <p:txBody>
          <a:bodyPr wrap="square">
            <a:spAutoFit/>
          </a:bodyPr>
          <a:lstStyle/>
          <a:p>
            <a:r>
              <a:rPr lang="zh-CN" altLang="zh-CN" sz="2400" dirty="0"/>
              <a:t>第五步：添加微调按钮，控制年金、贴现率，实现年金现值的数、图同步</a:t>
            </a:r>
          </a:p>
        </p:txBody>
      </p:sp>
      <p:pic>
        <p:nvPicPr>
          <p:cNvPr id="11" name="图片 10"/>
          <p:cNvPicPr/>
          <p:nvPr/>
        </p:nvPicPr>
        <p:blipFill>
          <a:blip r:embed="rId6" cstate="print"/>
          <a:srcRect/>
          <a:stretch>
            <a:fillRect/>
          </a:stretch>
        </p:blipFill>
        <p:spPr bwMode="auto">
          <a:xfrm>
            <a:off x="290015" y="2307558"/>
            <a:ext cx="8789158" cy="4355791"/>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35548547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28650" y="3721629"/>
            <a:ext cx="6836675" cy="1572859"/>
          </a:xfrm>
        </p:spPr>
        <p:txBody>
          <a:bodyPr/>
          <a:lstStyle/>
          <a:p>
            <a:r>
              <a:rPr lang="zh-CN" altLang="zh-CN" sz="3600" b="1" dirty="0" smtClean="0">
                <a:latin typeface="微软雅黑" panose="020B0503020204020204" pitchFamily="34" charset="-122"/>
                <a:ea typeface="微软雅黑" panose="020B0503020204020204" pitchFamily="34" charset="-122"/>
              </a:rPr>
              <a:t>任务</a:t>
            </a:r>
            <a:r>
              <a:rPr lang="zh-CN" altLang="en-US" sz="3600" b="1" dirty="0" smtClean="0">
                <a:latin typeface="微软雅黑" panose="020B0503020204020204" pitchFamily="34" charset="-122"/>
                <a:ea typeface="微软雅黑" panose="020B0503020204020204" pitchFamily="34" charset="-122"/>
              </a:rPr>
              <a:t>二 </a:t>
            </a:r>
            <a:r>
              <a:rPr lang="zh-CN" altLang="zh-CN" sz="3600" b="1" dirty="0" smtClean="0">
                <a:latin typeface="微软雅黑" panose="020B0503020204020204" pitchFamily="34" charset="-122"/>
                <a:ea typeface="微软雅黑" panose="020B0503020204020204" pitchFamily="34" charset="-122"/>
              </a:rPr>
              <a:t>项目</a:t>
            </a:r>
            <a:r>
              <a:rPr lang="zh-CN" altLang="zh-CN" sz="3600" b="1" dirty="0">
                <a:latin typeface="微软雅黑" panose="020B0503020204020204" pitchFamily="34" charset="-122"/>
                <a:ea typeface="微软雅黑" panose="020B0503020204020204" pitchFamily="34" charset="-122"/>
              </a:rPr>
              <a:t>投资决策指标应用</a:t>
            </a:r>
            <a:r>
              <a:rPr lang="zh-CN" altLang="zh-CN" sz="3600" dirty="0"/>
              <a:t/>
            </a:r>
            <a:br>
              <a:rPr lang="zh-CN" altLang="zh-CN" sz="3600" dirty="0"/>
            </a:br>
            <a:endParaRPr lang="zh-CN" altLang="zh-CN" sz="3600" dirty="0">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628650" y="1805107"/>
            <a:ext cx="6355111" cy="1500187"/>
          </a:xfrm>
          <a:prstGeom prst="rect">
            <a:avLst/>
          </a:prstGeom>
        </p:spPr>
        <p:txBody>
          <a:bodyPr vert="horz" lIns="91440" tIns="45720" rIns="91440" bIns="45720" rtlCol="0" anchor="ctr" anchorCtr="0">
            <a:noAutofit/>
          </a:bodyPr>
          <a:lstStyle>
            <a:lvl1pPr indent="0" algn="ctr">
              <a:lnSpc>
                <a:spcPct val="120000"/>
              </a:lnSpc>
              <a:spcBef>
                <a:spcPts val="1000"/>
              </a:spcBef>
              <a:buFont typeface="Arial" pitchFamily="34" charset="0"/>
              <a:buNone/>
              <a:defRPr sz="13800">
                <a:solidFill>
                  <a:schemeClr val="accent2"/>
                </a:solidFill>
              </a:defRPr>
            </a:lvl1pPr>
            <a:lvl2pPr indent="0" algn="just">
              <a:lnSpc>
                <a:spcPct val="120000"/>
              </a:lnSpc>
              <a:spcBef>
                <a:spcPts val="500"/>
              </a:spcBef>
              <a:buFont typeface="Arial" pitchFamily="34" charset="0"/>
              <a:buNone/>
              <a:defRPr sz="2000">
                <a:solidFill>
                  <a:schemeClr val="tx1">
                    <a:tint val="75000"/>
                  </a:schemeClr>
                </a:solidFill>
              </a:defRPr>
            </a:lvl2pPr>
            <a:lvl3pPr indent="0" algn="just">
              <a:lnSpc>
                <a:spcPct val="120000"/>
              </a:lnSpc>
              <a:spcBef>
                <a:spcPts val="500"/>
              </a:spcBef>
              <a:buFont typeface="Arial" pitchFamily="34" charset="0"/>
              <a:buNone/>
              <a:defRPr>
                <a:solidFill>
                  <a:schemeClr val="tx1">
                    <a:tint val="75000"/>
                  </a:schemeClr>
                </a:solidFill>
              </a:defRPr>
            </a:lvl3pPr>
            <a:lvl4pPr indent="0" algn="just">
              <a:lnSpc>
                <a:spcPct val="120000"/>
              </a:lnSpc>
              <a:spcBef>
                <a:spcPts val="500"/>
              </a:spcBef>
              <a:buFont typeface="Arial" pitchFamily="34" charset="0"/>
              <a:buNone/>
              <a:defRPr sz="1600">
                <a:solidFill>
                  <a:schemeClr val="tx1">
                    <a:tint val="75000"/>
                  </a:schemeClr>
                </a:solidFill>
              </a:defRPr>
            </a:lvl4pPr>
            <a:lvl5pPr indent="0" algn="just">
              <a:lnSpc>
                <a:spcPct val="120000"/>
              </a:lnSpc>
              <a:spcBef>
                <a:spcPts val="500"/>
              </a:spcBef>
              <a:buFont typeface="Arial" pitchFamily="34" charset="0"/>
              <a:buNone/>
              <a:defRPr sz="1600">
                <a:solidFill>
                  <a:schemeClr val="tx1">
                    <a:tint val="75000"/>
                  </a:schemeClr>
                </a:solidFill>
              </a:defRPr>
            </a:lvl5pPr>
            <a:lvl6pPr indent="0">
              <a:lnSpc>
                <a:spcPct val="90000"/>
              </a:lnSpc>
              <a:spcBef>
                <a:spcPts val="500"/>
              </a:spcBef>
              <a:buFont typeface="Arial" pitchFamily="34" charset="0"/>
              <a:buNone/>
              <a:defRPr sz="1600">
                <a:solidFill>
                  <a:schemeClr val="tx1">
                    <a:tint val="75000"/>
                  </a:schemeClr>
                </a:solidFill>
              </a:defRPr>
            </a:lvl6pPr>
            <a:lvl7pPr indent="0">
              <a:lnSpc>
                <a:spcPct val="90000"/>
              </a:lnSpc>
              <a:spcBef>
                <a:spcPts val="500"/>
              </a:spcBef>
              <a:buFont typeface="Arial" pitchFamily="34" charset="0"/>
              <a:buNone/>
              <a:defRPr sz="1600">
                <a:solidFill>
                  <a:schemeClr val="tx1">
                    <a:tint val="75000"/>
                  </a:schemeClr>
                </a:solidFill>
              </a:defRPr>
            </a:lvl7pPr>
            <a:lvl8pPr indent="0">
              <a:lnSpc>
                <a:spcPct val="90000"/>
              </a:lnSpc>
              <a:spcBef>
                <a:spcPts val="500"/>
              </a:spcBef>
              <a:buFont typeface="Arial" pitchFamily="34" charset="0"/>
              <a:buNone/>
              <a:defRPr sz="1600">
                <a:solidFill>
                  <a:schemeClr val="tx1">
                    <a:tint val="75000"/>
                  </a:schemeClr>
                </a:solidFill>
              </a:defRPr>
            </a:lvl8pPr>
            <a:lvl9pPr indent="0">
              <a:lnSpc>
                <a:spcPct val="90000"/>
              </a:lnSpc>
              <a:spcBef>
                <a:spcPts val="500"/>
              </a:spcBef>
              <a:buFont typeface="Arial" pitchFamily="34" charset="0"/>
              <a:buNone/>
              <a:defRPr sz="1600">
                <a:solidFill>
                  <a:schemeClr val="tx1">
                    <a:tint val="75000"/>
                  </a:schemeClr>
                </a:solidFill>
              </a:defRPr>
            </a:lvl9pPr>
          </a:lstStyle>
          <a:p>
            <a:r>
              <a:rPr lang="en-US" altLang="zh-CN" sz="9600" b="1" dirty="0" smtClean="0"/>
              <a:t>02</a:t>
            </a:r>
          </a:p>
        </p:txBody>
      </p:sp>
    </p:spTree>
    <p:custDataLst>
      <p:tags r:id="rId1"/>
    </p:custDataLst>
    <p:extLst>
      <p:ext uri="{BB962C8B-B14F-4D97-AF65-F5344CB8AC3E}">
        <p14:creationId xmlns:p14="http://schemas.microsoft.com/office/powerpoint/2010/main" xmlns="" val="20539019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一、项目投资决策</a:t>
            </a:r>
            <a:r>
              <a:rPr lang="zh-CN" altLang="zh-CN" dirty="0" smtClean="0"/>
              <a:t>认知</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354842" y="1268195"/>
            <a:ext cx="8639033" cy="4524315"/>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正确的投资决策是有效地投入和运用资金的关键，直接影响到企业未来的发展。好的投资项目，会给企业日后带来丰厚的利润，降低企业的经营风险。企业要做出投资决策，就必须合理地预计投资方案的收益与风险。通过对可行性分析，运用相关财务指标进行分析，确定最优投资方案。</a:t>
            </a: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由于项目投资具有投资大、回收期长、不可逆转、影响面广的特点，因此，企业在进行投资分析时，将重视货币时间价值和风险的衡量，达到收益和风险的平衡。</a:t>
            </a:r>
            <a:endParaRPr lang="zh-CN" altLang="zh-CN" sz="24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175045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一、项目投资决策</a:t>
            </a:r>
            <a:r>
              <a:rPr lang="zh-CN" altLang="zh-CN" dirty="0" smtClean="0"/>
              <a:t>认知</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95785" y="1434848"/>
            <a:ext cx="8748215" cy="4459041"/>
          </a:xfrm>
          <a:prstGeom prst="rect">
            <a:avLst/>
          </a:prstGeom>
        </p:spPr>
        <p:txBody>
          <a:bodyPr wrap="square">
            <a:spAutoFit/>
          </a:bodyPr>
          <a:lstStyle/>
          <a:p>
            <a:pPr indent="2667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项目投资决策一般是通过比较投资决策指标进行的。按是否考虑货币时间价值区分为非贴现指标和贴现指标。</a:t>
            </a:r>
          </a:p>
          <a:p>
            <a:pPr indent="2667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非贴现指标包括投资回收期法、会计收益率法等。贴现指标包括净现值法、现值指数法和内涵报酬率法。</a:t>
            </a:r>
          </a:p>
          <a:p>
            <a:pPr indent="2667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一般情况下，为避免不同投资净现值差异较大，影响到投资不大、但回报丰厚的方案，反映投资项目效率，需对项目投资决策采用现值指数法和动态投资回收期法</a:t>
            </a:r>
          </a:p>
          <a:p>
            <a:pPr marL="304800" algn="just">
              <a:lnSpc>
                <a:spcPct val="150000"/>
              </a:lnSpc>
              <a:spcAft>
                <a:spcPts val="0"/>
              </a:spcAft>
            </a:pPr>
            <a:r>
              <a:rPr lang="zh-CN" altLang="zh-CN" sz="2400" kern="100" dirty="0">
                <a:solidFill>
                  <a:srgbClr val="FF0000"/>
                </a:solidFill>
                <a:latin typeface="微软雅黑" panose="020B0503020204020204" pitchFamily="34" charset="-122"/>
                <a:ea typeface="微软雅黑" panose="020B0503020204020204" pitchFamily="34" charset="-122"/>
              </a:rPr>
              <a:t>【小思考</a:t>
            </a:r>
            <a:r>
              <a:rPr lang="en-US" altLang="zh-CN" sz="2400" kern="100" dirty="0">
                <a:solidFill>
                  <a:srgbClr val="FF0000"/>
                </a:solidFill>
                <a:latin typeface="微软雅黑" panose="020B0503020204020204" pitchFamily="34" charset="-122"/>
                <a:ea typeface="微软雅黑" panose="020B0503020204020204" pitchFamily="34" charset="-122"/>
              </a:rPr>
              <a:t>4-1</a:t>
            </a:r>
            <a:r>
              <a:rPr lang="zh-CN" altLang="zh-CN" sz="2400" kern="100" dirty="0">
                <a:solidFill>
                  <a:srgbClr val="FF0000"/>
                </a:solidFill>
                <a:latin typeface="微软雅黑" panose="020B0503020204020204" pitchFamily="34" charset="-122"/>
                <a:ea typeface="微软雅黑" panose="020B0503020204020204" pitchFamily="34" charset="-122"/>
              </a:rPr>
              <a:t>】项目投资风险主要体现在哪些方面？</a:t>
            </a:r>
            <a:endParaRPr lang="zh-CN" altLang="zh-CN" sz="24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7982470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Autofit/>
          </a:bodyPr>
          <a:lstStyle/>
          <a:p>
            <a:r>
              <a:rPr lang="zh-CN" altLang="zh-CN" dirty="0" smtClean="0">
                <a:latin typeface="微软雅黑" panose="020B0503020204020204" pitchFamily="34" charset="-122"/>
                <a:ea typeface="微软雅黑" panose="020B0503020204020204" pitchFamily="34" charset="-122"/>
              </a:rPr>
              <a:t>二</a:t>
            </a:r>
            <a:r>
              <a:rPr lang="zh-CN" altLang="zh-CN" dirty="0">
                <a:latin typeface="微软雅黑" panose="020B0503020204020204" pitchFamily="34" charset="-122"/>
                <a:ea typeface="微软雅黑" panose="020B0503020204020204" pitchFamily="34" charset="-122"/>
              </a:rPr>
              <a:t>、非贴现指标的</a:t>
            </a:r>
            <a:r>
              <a:rPr lang="zh-CN" altLang="zh-CN" dirty="0" smtClean="0">
                <a:latin typeface="微软雅黑" panose="020B0503020204020204" pitchFamily="34" charset="-122"/>
                <a:ea typeface="微软雅黑" panose="020B0503020204020204" pitchFamily="34" charset="-122"/>
              </a:rPr>
              <a:t>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95785" y="1434848"/>
            <a:ext cx="8748215" cy="3046988"/>
          </a:xfrm>
          <a:prstGeom prst="rect">
            <a:avLst/>
          </a:prstGeom>
        </p:spPr>
        <p:txBody>
          <a:bodyPr wrap="square">
            <a:spAutoFit/>
          </a:bodyPr>
          <a:lstStyle/>
          <a:p>
            <a:pPr indent="266700" algn="just">
              <a:lnSpc>
                <a:spcPct val="150000"/>
              </a:lnSpc>
            </a:pPr>
            <a:r>
              <a:rPr lang="zh-CN" altLang="zh-CN" sz="2400" dirty="0">
                <a:latin typeface="微软雅黑" panose="020B0503020204020204" pitchFamily="34" charset="-122"/>
                <a:ea typeface="微软雅黑" panose="020B0503020204020204" pitchFamily="34" charset="-122"/>
              </a:rPr>
              <a:t>二、非贴现指标的</a:t>
            </a:r>
            <a:r>
              <a:rPr lang="zh-CN" altLang="zh-CN" sz="2400" dirty="0" smtClean="0">
                <a:latin typeface="微软雅黑" panose="020B0503020204020204" pitchFamily="34" charset="-122"/>
                <a:ea typeface="微软雅黑" panose="020B0503020204020204" pitchFamily="34" charset="-122"/>
              </a:rPr>
              <a:t>应用</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a:t> </a:t>
            </a:r>
            <a:r>
              <a:rPr lang="zh-CN" altLang="zh-CN" sz="2000" dirty="0">
                <a:latin typeface="微软雅黑" panose="020B0503020204020204" pitchFamily="34" charset="-122"/>
                <a:ea typeface="微软雅黑" panose="020B0503020204020204" pitchFamily="34" charset="-122"/>
              </a:rPr>
              <a:t>（一）投资回收期</a:t>
            </a:r>
          </a:p>
          <a:p>
            <a:pPr>
              <a:lnSpc>
                <a:spcPct val="150000"/>
              </a:lnSpc>
            </a:pPr>
            <a:r>
              <a:rPr lang="zh-CN" altLang="zh-CN" sz="2000" dirty="0">
                <a:latin typeface="微软雅黑" panose="020B0503020204020204" pitchFamily="34" charset="-122"/>
                <a:ea typeface="微软雅黑" panose="020B0503020204020204" pitchFamily="34" charset="-122"/>
              </a:rPr>
              <a:t>投资回收期是指回收初始投资所需要的时间，以年为单位。回收期越短，风险越小，方案越好。一般地，含建设期的投资回收期一般不超过项目计算期的</a:t>
            </a:r>
            <a:r>
              <a:rPr lang="en-US" altLang="zh-CN" sz="2000" dirty="0">
                <a:latin typeface="微软雅黑" panose="020B0503020204020204" pitchFamily="34" charset="-122"/>
                <a:ea typeface="微软雅黑" panose="020B0503020204020204" pitchFamily="34" charset="-122"/>
              </a:rPr>
              <a:t>1/2</a:t>
            </a:r>
            <a:r>
              <a:rPr lang="zh-CN" altLang="zh-CN" sz="2000" dirty="0">
                <a:latin typeface="微软雅黑" panose="020B0503020204020204" pitchFamily="34" charset="-122"/>
                <a:ea typeface="微软雅黑" panose="020B0503020204020204" pitchFamily="34" charset="-122"/>
              </a:rPr>
              <a:t>，不含建设期的投资回收期不超过项目经营期的</a:t>
            </a:r>
            <a:r>
              <a:rPr lang="en-US" altLang="zh-CN" sz="2000" dirty="0">
                <a:latin typeface="微软雅黑" panose="020B0503020204020204" pitchFamily="34" charset="-122"/>
                <a:ea typeface="微软雅黑" panose="020B0503020204020204" pitchFamily="34" charset="-122"/>
              </a:rPr>
              <a:t>1/2</a:t>
            </a:r>
            <a:r>
              <a:rPr lang="zh-CN" altLang="zh-CN" sz="2000" dirty="0">
                <a:latin typeface="微软雅黑" panose="020B0503020204020204" pitchFamily="34" charset="-122"/>
                <a:ea typeface="微软雅黑" panose="020B0503020204020204" pitchFamily="34" charset="-122"/>
              </a:rPr>
              <a:t>。投资回收期的计算公式为</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943539887"/>
              </p:ext>
            </p:extLst>
          </p:nvPr>
        </p:nvGraphicFramePr>
        <p:xfrm>
          <a:off x="2285350" y="4844379"/>
          <a:ext cx="3481480" cy="583023"/>
        </p:xfrm>
        <a:graphic>
          <a:graphicData uri="http://schemas.openxmlformats.org/presentationml/2006/ole">
            <p:oleObj spid="_x0000_s7183" r:id="rId7" imgW="1993900" imgH="419100" progId="Equation.DSMT4">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678302379"/>
              </p:ext>
            </p:extLst>
          </p:nvPr>
        </p:nvGraphicFramePr>
        <p:xfrm>
          <a:off x="593888" y="5998092"/>
          <a:ext cx="8352007" cy="631813"/>
        </p:xfrm>
        <a:graphic>
          <a:graphicData uri="http://schemas.openxmlformats.org/presentationml/2006/ole">
            <p:oleObj spid="_x0000_s7184" r:id="rId8" imgW="4470400" imgH="419100" progId="Equation.DSMT4">
              <p:embed/>
            </p:oleObj>
          </a:graphicData>
        </a:graphic>
      </p:graphicFrame>
      <p:sp>
        <p:nvSpPr>
          <p:cNvPr id="14" name="Rectangle 7"/>
          <p:cNvSpPr>
            <a:spLocks noChangeArrowheads="1"/>
          </p:cNvSpPr>
          <p:nvPr/>
        </p:nvSpPr>
        <p:spPr bwMode="auto">
          <a:xfrm>
            <a:off x="27296" y="4355248"/>
            <a:ext cx="3998794" cy="6771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6000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）每年现金流量相等时：</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5" name="Rectangle 8"/>
          <p:cNvSpPr>
            <a:spLocks noChangeArrowheads="1"/>
          </p:cNvSpPr>
          <p:nvPr/>
        </p:nvSpPr>
        <p:spPr bwMode="auto">
          <a:xfrm>
            <a:off x="27296" y="5606113"/>
            <a:ext cx="3903259"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6000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lang="zh-CN" altLang="zh-CN" sz="20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）每年现金流量不相等时：</a:t>
            </a:r>
          </a:p>
          <a:p>
            <a:pPr marL="0" marR="0" lvl="0" indent="266700" algn="l" defTabSz="914400" rtl="0" eaLnBrk="0" fontAlgn="base" latinLnBrk="0" hangingPunct="0">
              <a:lnSpc>
                <a:spcPct val="100000"/>
              </a:lnSpc>
              <a:spcBef>
                <a:spcPct val="0"/>
              </a:spcBef>
              <a:spcAft>
                <a:spcPct val="0"/>
              </a:spcAft>
              <a:buClrTx/>
              <a:buSzTx/>
              <a:buFontTx/>
              <a:buNone/>
              <a:tabLst/>
            </a:pPr>
            <a:endParaRPr lang="zh-CN" altLang="en-US" sz="20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2"/>
    </p:custDataLst>
    <p:extLst>
      <p:ext uri="{BB962C8B-B14F-4D97-AF65-F5344CB8AC3E}">
        <p14:creationId xmlns:p14="http://schemas.microsoft.com/office/powerpoint/2010/main" xmlns="" val="181826491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95785" y="1438857"/>
            <a:ext cx="8748215" cy="4524315"/>
          </a:xfrm>
          <a:prstGeom prst="rect">
            <a:avLst/>
          </a:prstGeom>
        </p:spPr>
        <p:txBody>
          <a:bodyPr wrap="square">
            <a:spAutoFit/>
          </a:bodyPr>
          <a:lstStyle/>
          <a:p>
            <a:pPr>
              <a:lnSpc>
                <a:spcPct val="150000"/>
              </a:lnSpc>
            </a:pPr>
            <a:r>
              <a:rPr lang="zh-CN" altLang="zh-CN" sz="2400" dirty="0">
                <a:latin typeface="微软雅黑" panose="020B0503020204020204" pitchFamily="34" charset="-122"/>
                <a:ea typeface="微软雅黑" panose="020B0503020204020204" pitchFamily="34" charset="-122"/>
              </a:rPr>
              <a:t>（二）会计收益率</a:t>
            </a:r>
          </a:p>
          <a:p>
            <a:pPr>
              <a:lnSpc>
                <a:spcPct val="150000"/>
              </a:lnSpc>
            </a:pPr>
            <a:r>
              <a:rPr lang="zh-CN" altLang="zh-CN" sz="2400" dirty="0">
                <a:latin typeface="微软雅黑" panose="020B0503020204020204" pitchFamily="34" charset="-122"/>
                <a:ea typeface="微软雅黑" panose="020B0503020204020204" pitchFamily="34" charset="-122"/>
              </a:rPr>
              <a:t>会计收益率是指项目计算期内年平均收益与原始投资额之比。此比率越高，说明方案越好，此种方法适合于投资资金少，决策人员追求较快收回投资、管理水平较低的企业。</a:t>
            </a:r>
          </a:p>
          <a:p>
            <a:pPr>
              <a:lnSpc>
                <a:spcPct val="150000"/>
              </a:lnSpc>
            </a:pPr>
            <a:r>
              <a:rPr lang="zh-CN" altLang="zh-CN" sz="2400" dirty="0">
                <a:latin typeface="微软雅黑" panose="020B0503020204020204" pitchFamily="34" charset="-122"/>
                <a:ea typeface="微软雅黑" panose="020B0503020204020204" pitchFamily="34" charset="-122"/>
              </a:rPr>
              <a:t>单一指标衡量标准为会计收益率大于等于投资者要求的投资报酬率，具备财务可行性</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a:t>（三）非贴现指标模型设计</a:t>
            </a:r>
          </a:p>
          <a:p>
            <a:pPr>
              <a:lnSpc>
                <a:spcPct val="150000"/>
              </a:lnSpc>
            </a:pPr>
            <a:endParaRPr lang="zh-CN" altLang="zh-CN" sz="24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6373123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95534" y="1268195"/>
            <a:ext cx="8482083" cy="2862322"/>
          </a:xfrm>
          <a:prstGeom prst="rect">
            <a:avLst/>
          </a:prstGeom>
        </p:spPr>
        <p:txBody>
          <a:bodyPr wrap="square">
            <a:spAutoFit/>
          </a:bodyPr>
          <a:lstStyle/>
          <a:p>
            <a:pPr marL="304800"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【任务</a:t>
            </a:r>
            <a:r>
              <a:rPr lang="en-US" altLang="zh-CN" sz="2000" kern="100" dirty="0">
                <a:solidFill>
                  <a:srgbClr val="FF0000"/>
                </a:solidFill>
                <a:latin typeface="微软雅黑" panose="020B0503020204020204" pitchFamily="34" charset="-122"/>
                <a:ea typeface="微软雅黑" panose="020B0503020204020204" pitchFamily="34" charset="-122"/>
              </a:rPr>
              <a:t>4-1</a:t>
            </a:r>
            <a:r>
              <a:rPr lang="zh-CN" altLang="zh-CN" sz="2000" kern="100" dirty="0" smtClean="0">
                <a:solidFill>
                  <a:srgbClr val="FF0000"/>
                </a:solidFill>
                <a:latin typeface="微软雅黑" panose="020B0503020204020204" pitchFamily="34" charset="-122"/>
                <a:ea typeface="微软雅黑" panose="020B0503020204020204" pitchFamily="34" charset="-122"/>
              </a:rPr>
              <a:t>】</a:t>
            </a:r>
            <a:endParaRPr lang="en-US" altLang="zh-CN" sz="2000" kern="100" dirty="0" smtClean="0">
              <a:solidFill>
                <a:srgbClr val="FF0000"/>
              </a:solidFill>
              <a:latin typeface="微软雅黑" panose="020B0503020204020204" pitchFamily="34" charset="-122"/>
              <a:ea typeface="微软雅黑" panose="020B0503020204020204" pitchFamily="34" charset="-122"/>
            </a:endParaRPr>
          </a:p>
          <a:p>
            <a:pPr marL="304800" algn="just">
              <a:lnSpc>
                <a:spcPct val="150000"/>
              </a:lnSpc>
              <a:spcAft>
                <a:spcPts val="0"/>
              </a:spcAft>
            </a:pPr>
            <a:r>
              <a:rPr lang="zh-CN" altLang="zh-CN" sz="2000" kern="100" dirty="0" smtClean="0">
                <a:solidFill>
                  <a:srgbClr val="FF0000"/>
                </a:solidFill>
                <a:latin typeface="微软雅黑" panose="020B0503020204020204" pitchFamily="34" charset="-122"/>
                <a:ea typeface="微软雅黑" panose="020B0503020204020204" pitchFamily="34" charset="-122"/>
              </a:rPr>
              <a:t>某</a:t>
            </a:r>
            <a:r>
              <a:rPr lang="zh-CN" altLang="zh-CN" sz="2000" kern="100" dirty="0">
                <a:solidFill>
                  <a:srgbClr val="FF0000"/>
                </a:solidFill>
                <a:latin typeface="微软雅黑" panose="020B0503020204020204" pitchFamily="34" charset="-122"/>
                <a:ea typeface="微软雅黑" panose="020B0503020204020204" pitchFamily="34" charset="-122"/>
              </a:rPr>
              <a:t>企业有三项投资方案，资本成本率为</a:t>
            </a:r>
            <a:r>
              <a:rPr lang="en-US" altLang="zh-CN" sz="2000" kern="100" dirty="0">
                <a:solidFill>
                  <a:srgbClr val="FF0000"/>
                </a:solidFill>
                <a:latin typeface="微软雅黑" panose="020B0503020204020204" pitchFamily="34" charset="-122"/>
                <a:ea typeface="微软雅黑" panose="020B0503020204020204" pitchFamily="34" charset="-122"/>
              </a:rPr>
              <a:t>10%</a:t>
            </a:r>
            <a:r>
              <a:rPr lang="zh-CN" altLang="zh-CN" sz="2000" kern="100" dirty="0">
                <a:solidFill>
                  <a:srgbClr val="FF0000"/>
                </a:solidFill>
                <a:latin typeface="微软雅黑" panose="020B0503020204020204" pitchFamily="34" charset="-122"/>
                <a:ea typeface="微软雅黑" panose="020B0503020204020204" pitchFamily="34" charset="-122"/>
              </a:rPr>
              <a:t>，有关数据见表</a:t>
            </a:r>
            <a:r>
              <a:rPr lang="en-US" altLang="zh-CN" sz="2000" kern="100" dirty="0">
                <a:solidFill>
                  <a:srgbClr val="FF0000"/>
                </a:solidFill>
                <a:latin typeface="微软雅黑" panose="020B0503020204020204" pitchFamily="34" charset="-122"/>
                <a:ea typeface="微软雅黑" panose="020B0503020204020204" pitchFamily="34" charset="-122"/>
              </a:rPr>
              <a:t>4-1</a:t>
            </a:r>
            <a:endParaRPr lang="zh-CN" altLang="zh-CN" sz="2000" kern="100" dirty="0">
              <a:latin typeface="微软雅黑" panose="020B0503020204020204" pitchFamily="34" charset="-122"/>
              <a:ea typeface="微软雅黑" panose="020B0503020204020204" pitchFamily="34" charset="-122"/>
            </a:endParaRPr>
          </a:p>
          <a:p>
            <a:pPr indent="261620"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用投资回收期和会计收益率法建立投资决策模型，即建立投资回收期表结构和计算投资回收期及会计收益率公式，将具体事例数据填入表中，利用</a:t>
            </a:r>
            <a:r>
              <a:rPr lang="en-US" altLang="zh-CN" sz="2000" kern="100" dirty="0">
                <a:solidFill>
                  <a:srgbClr val="FF0000"/>
                </a:solidFill>
                <a:latin typeface="微软雅黑" panose="020B0503020204020204" pitchFamily="34" charset="-122"/>
                <a:ea typeface="微软雅黑" panose="020B0503020204020204" pitchFamily="34" charset="-122"/>
              </a:rPr>
              <a:t>Excel</a:t>
            </a:r>
            <a:r>
              <a:rPr lang="zh-CN" altLang="zh-CN" sz="2000" kern="100" dirty="0">
                <a:solidFill>
                  <a:srgbClr val="FF0000"/>
                </a:solidFill>
                <a:latin typeface="微软雅黑" panose="020B0503020204020204" pitchFamily="34" charset="-122"/>
                <a:ea typeface="微软雅黑" panose="020B0503020204020204" pitchFamily="34" charset="-122"/>
              </a:rPr>
              <a:t>的计算功能和函数计算非贴现的</a:t>
            </a:r>
            <a:r>
              <a:rPr lang="en-US" altLang="zh-CN" sz="2000" kern="100" dirty="0">
                <a:solidFill>
                  <a:srgbClr val="FF0000"/>
                </a:solidFill>
                <a:latin typeface="微软雅黑" panose="020B0503020204020204" pitchFamily="34" charset="-122"/>
                <a:ea typeface="微软雅黑" panose="020B0503020204020204" pitchFamily="34" charset="-122"/>
              </a:rPr>
              <a:t>2</a:t>
            </a:r>
            <a:r>
              <a:rPr lang="zh-CN" altLang="zh-CN" sz="2000" kern="100" dirty="0">
                <a:solidFill>
                  <a:srgbClr val="FF0000"/>
                </a:solidFill>
                <a:latin typeface="微软雅黑" panose="020B0503020204020204" pitchFamily="34" charset="-122"/>
                <a:ea typeface="微软雅黑" panose="020B0503020204020204" pitchFamily="34" charset="-122"/>
              </a:rPr>
              <a:t>个指标，并依据</a:t>
            </a:r>
            <a:r>
              <a:rPr lang="en-US" altLang="zh-CN" sz="2000" kern="100" dirty="0">
                <a:solidFill>
                  <a:srgbClr val="FF0000"/>
                </a:solidFill>
                <a:latin typeface="微软雅黑" panose="020B0503020204020204" pitchFamily="34" charset="-122"/>
                <a:ea typeface="微软雅黑" panose="020B0503020204020204" pitchFamily="34" charset="-122"/>
              </a:rPr>
              <a:t>2</a:t>
            </a:r>
            <a:r>
              <a:rPr lang="zh-CN" altLang="zh-CN" sz="2000" kern="100" dirty="0">
                <a:solidFill>
                  <a:srgbClr val="FF0000"/>
                </a:solidFill>
                <a:latin typeface="微软雅黑" panose="020B0503020204020204" pitchFamily="34" charset="-122"/>
                <a:ea typeface="微软雅黑" panose="020B0503020204020204" pitchFamily="34" charset="-122"/>
              </a:rPr>
              <a:t>个指标的高低，选定最优方案。</a:t>
            </a:r>
            <a:endParaRPr lang="zh-CN" altLang="zh-CN" sz="20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7404212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9" cstate="print">
            <a:lum/>
          </a:blip>
          <a:srcRect/>
          <a:stretch>
            <a:fillRect/>
          </a:stretch>
        </a:blipFill>
        <a:effectLst/>
      </p:bgPr>
    </p:bg>
    <p:spTree>
      <p:nvGrpSpPr>
        <p:cNvPr id="1" name=""/>
        <p:cNvGrpSpPr/>
        <p:nvPr/>
      </p:nvGrpSpPr>
      <p:grpSpPr>
        <a:xfrm>
          <a:off x="0" y="0"/>
          <a:ext cx="0" cy="0"/>
          <a:chOff x="0" y="0"/>
          <a:chExt cx="0" cy="0"/>
        </a:xfrm>
      </p:grpSpPr>
      <p:sp>
        <p:nvSpPr>
          <p:cNvPr id="6" name="L 形 5"/>
          <p:cNvSpPr/>
          <p:nvPr>
            <p:custDataLst>
              <p:tags r:id="rId3"/>
            </p:custDataLst>
          </p:nvPr>
        </p:nvSpPr>
        <p:spPr>
          <a:xfrm rot="5400000">
            <a:off x="451299" y="1204028"/>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L 形 8"/>
          <p:cNvSpPr/>
          <p:nvPr>
            <p:custDataLst>
              <p:tags r:id="rId4"/>
            </p:custDataLst>
          </p:nvPr>
        </p:nvSpPr>
        <p:spPr>
          <a:xfrm rot="16200000">
            <a:off x="8006901" y="5672489"/>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标题 1"/>
          <p:cNvSpPr>
            <a:spLocks noGrp="1"/>
          </p:cNvSpPr>
          <p:nvPr>
            <p:ph type="title"/>
            <p:custDataLst>
              <p:tags r:id="rId5"/>
            </p:custDataLst>
          </p:nvPr>
        </p:nvSpPr>
        <p:spPr/>
        <p:txBody>
          <a:bodyPr>
            <a:normAutofit/>
          </a:bodyPr>
          <a:lstStyle/>
          <a:p>
            <a:pPr algn="ctr"/>
            <a:r>
              <a:rPr lang="zh-CN" altLang="en-US" b="1" dirty="0" smtClean="0"/>
              <a:t>工作任务</a:t>
            </a:r>
            <a:endParaRPr lang="zh-CN" altLang="en-US" b="1" dirty="0"/>
          </a:p>
        </p:txBody>
      </p:sp>
      <p:sp>
        <p:nvSpPr>
          <p:cNvPr id="3" name="内容占位符 2"/>
          <p:cNvSpPr>
            <a:spLocks noGrp="1"/>
          </p:cNvSpPr>
          <p:nvPr>
            <p:ph idx="1"/>
            <p:custDataLst>
              <p:tags r:id="rId6"/>
            </p:custDataLst>
          </p:nvPr>
        </p:nvSpPr>
        <p:spPr>
          <a:xfrm>
            <a:off x="957972" y="1669265"/>
            <a:ext cx="4409979" cy="2348596"/>
          </a:xfrm>
        </p:spPr>
        <p:txBody>
          <a:bodyPr>
            <a:noAutofit/>
          </a:bodyPr>
          <a:lstStyle/>
          <a:p>
            <a:pPr lvl="0"/>
            <a:r>
              <a:rPr lang="zh-CN" altLang="zh-CN" dirty="0">
                <a:latin typeface="微软雅黑" panose="020B0503020204020204" pitchFamily="34" charset="-122"/>
                <a:ea typeface="微软雅黑" panose="020B0503020204020204" pitchFamily="34" charset="-122"/>
              </a:rPr>
              <a:t>建立货币时间价值模型</a:t>
            </a:r>
          </a:p>
          <a:p>
            <a:pPr lvl="0"/>
            <a:r>
              <a:rPr lang="zh-CN" altLang="zh-CN" dirty="0">
                <a:latin typeface="微软雅黑" panose="020B0503020204020204" pitchFamily="34" charset="-122"/>
                <a:ea typeface="微软雅黑" panose="020B0503020204020204" pitchFamily="34" charset="-122"/>
              </a:rPr>
              <a:t>建立完整投资项目计算模型</a:t>
            </a:r>
          </a:p>
          <a:p>
            <a:pPr lvl="0"/>
            <a:r>
              <a:rPr lang="zh-CN" altLang="zh-CN" dirty="0">
                <a:latin typeface="微软雅黑" panose="020B0503020204020204" pitchFamily="34" charset="-122"/>
                <a:ea typeface="微软雅黑" panose="020B0503020204020204" pitchFamily="34" charset="-122"/>
              </a:rPr>
              <a:t>建立固定资产更新模型</a:t>
            </a:r>
          </a:p>
          <a:p>
            <a:pPr lvl="0"/>
            <a:endParaRPr lang="zh-CN" altLang="zh-CN" dirty="0">
              <a:latin typeface="微软雅黑" panose="020B0503020204020204" pitchFamily="34" charset="-122"/>
              <a:ea typeface="微软雅黑" panose="020B0503020204020204" pitchFamily="34" charset="-122"/>
            </a:endParaRPr>
          </a:p>
        </p:txBody>
      </p:sp>
    </p:spTree>
    <p:custDataLst>
      <p:tags r:id="rId2"/>
    </p:custDataLst>
    <p:extLst>
      <p:ext uri="{BB962C8B-B14F-4D97-AF65-F5344CB8AC3E}">
        <p14:creationId xmlns:p14="http://schemas.microsoft.com/office/powerpoint/2010/main" xmlns="" val="20471656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04967" y="1268195"/>
            <a:ext cx="8482083" cy="1938992"/>
          </a:xfrm>
          <a:prstGeom prst="rect">
            <a:avLst/>
          </a:prstGeom>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操作步骤如下：</a:t>
            </a:r>
          </a:p>
          <a:p>
            <a:pPr>
              <a:lnSpc>
                <a:spcPct val="150000"/>
              </a:lnSpc>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）根据给定资料新建工作表</a:t>
            </a:r>
          </a:p>
          <a:p>
            <a:pPr>
              <a:lnSpc>
                <a:spcPct val="150000"/>
              </a:lnSpc>
            </a:pPr>
            <a:r>
              <a:rPr lang="zh-CN" altLang="zh-CN" sz="2000" dirty="0">
                <a:latin typeface="微软雅黑" panose="020B0503020204020204" pitchFamily="34" charset="-122"/>
                <a:ea typeface="微软雅黑" panose="020B0503020204020204" pitchFamily="34" charset="-122"/>
              </a:rPr>
              <a:t>在“投资决策</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xls</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工作簿中新建一个工作表，分别输入年度、年度净收益、年度净现金流量、累计净现金流量等数据，如表</a:t>
            </a:r>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１</a:t>
            </a:r>
            <a:r>
              <a:rPr lang="zh-CN" altLang="zh-CN" sz="2000" dirty="0" smtClean="0">
                <a:latin typeface="微软雅黑" panose="020B0503020204020204" pitchFamily="34" charset="-122"/>
                <a:ea typeface="微软雅黑" panose="020B0503020204020204" pitchFamily="34" charset="-122"/>
              </a:rPr>
              <a:t>所示</a:t>
            </a:r>
          </a:p>
        </p:txBody>
      </p:sp>
      <p:pic>
        <p:nvPicPr>
          <p:cNvPr id="8" name="图片 7"/>
          <p:cNvPicPr/>
          <p:nvPr/>
        </p:nvPicPr>
        <p:blipFill>
          <a:blip r:embed="rId6" cstate="print"/>
          <a:srcRect/>
          <a:stretch>
            <a:fillRect/>
          </a:stretch>
        </p:blipFill>
        <p:spPr bwMode="auto">
          <a:xfrm>
            <a:off x="504967" y="3574075"/>
            <a:ext cx="8270543" cy="294791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9877741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04967" y="1268195"/>
            <a:ext cx="8482083" cy="2346283"/>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）计算各年的“累计现金流”、 “累计净投资”</a:t>
            </a:r>
          </a:p>
          <a:p>
            <a:pPr>
              <a:lnSpc>
                <a:spcPct val="150000"/>
              </a:lnSpc>
            </a:pPr>
            <a:r>
              <a:rPr lang="zh-CN" altLang="zh-CN" sz="2000" dirty="0">
                <a:latin typeface="微软雅黑" panose="020B0503020204020204" pitchFamily="34" charset="-122"/>
                <a:ea typeface="微软雅黑" panose="020B0503020204020204" pitchFamily="34" charset="-122"/>
              </a:rPr>
              <a:t>单击</a:t>
            </a:r>
            <a:r>
              <a:rPr lang="en-US" altLang="zh-CN" sz="2000" dirty="0">
                <a:latin typeface="微软雅黑" panose="020B0503020204020204" pitchFamily="34" charset="-122"/>
                <a:ea typeface="微软雅黑" panose="020B0503020204020204" pitchFamily="34" charset="-122"/>
              </a:rPr>
              <a:t>B11</a:t>
            </a:r>
            <a:r>
              <a:rPr lang="zh-CN" altLang="zh-CN" sz="2000" dirty="0">
                <a:latin typeface="微软雅黑" panose="020B0503020204020204" pitchFamily="34" charset="-122"/>
                <a:ea typeface="微软雅黑" panose="020B0503020204020204" pitchFamily="34" charset="-122"/>
              </a:rPr>
              <a:t>单元格，在编辑栏中输入“</a:t>
            </a:r>
            <a:r>
              <a:rPr lang="en-US" altLang="zh-CN" sz="2000" dirty="0">
                <a:latin typeface="微软雅黑" panose="020B0503020204020204" pitchFamily="34" charset="-122"/>
                <a:ea typeface="微软雅黑" panose="020B0503020204020204" pitchFamily="34" charset="-122"/>
              </a:rPr>
              <a:t>=SUM(C$4:C5),</a:t>
            </a:r>
            <a:r>
              <a:rPr lang="zh-CN" altLang="zh-CN" sz="2000" dirty="0">
                <a:latin typeface="微软雅黑" panose="020B0503020204020204" pitchFamily="34" charset="-122"/>
                <a:ea typeface="微软雅黑" panose="020B0503020204020204" pitchFamily="34" charset="-122"/>
              </a:rPr>
              <a:t>按回车键确认，复制公式粘贴到</a:t>
            </a:r>
            <a:r>
              <a:rPr lang="en-US" altLang="zh-CN" sz="2000" dirty="0">
                <a:latin typeface="微软雅黑" panose="020B0503020204020204" pitchFamily="34" charset="-122"/>
                <a:ea typeface="微软雅黑" panose="020B0503020204020204" pitchFamily="34" charset="-122"/>
              </a:rPr>
              <a:t>D11</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F11,</a:t>
            </a:r>
            <a:r>
              <a:rPr lang="zh-CN" altLang="zh-CN" sz="2000" dirty="0">
                <a:latin typeface="微软雅黑" panose="020B0503020204020204" pitchFamily="34" charset="-122"/>
                <a:ea typeface="微软雅黑" panose="020B0503020204020204" pitchFamily="34" charset="-122"/>
              </a:rPr>
              <a:t>再分别向下复制</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个单元格即可；</a:t>
            </a:r>
          </a:p>
          <a:p>
            <a:pPr>
              <a:lnSpc>
                <a:spcPct val="150000"/>
              </a:lnSpc>
            </a:pPr>
            <a:r>
              <a:rPr lang="zh-CN" altLang="zh-CN" sz="2000" dirty="0">
                <a:latin typeface="微软雅黑" panose="020B0503020204020204" pitchFamily="34" charset="-122"/>
                <a:ea typeface="微软雅黑" panose="020B0503020204020204" pitchFamily="34" charset="-122"/>
              </a:rPr>
              <a:t>单击</a:t>
            </a:r>
            <a:r>
              <a:rPr lang="en-US" altLang="zh-CN" sz="2000" dirty="0">
                <a:latin typeface="微软雅黑" panose="020B0503020204020204" pitchFamily="34" charset="-122"/>
                <a:ea typeface="微软雅黑" panose="020B0503020204020204" pitchFamily="34" charset="-122"/>
              </a:rPr>
              <a:t>C11</a:t>
            </a:r>
            <a:r>
              <a:rPr lang="zh-CN" altLang="zh-CN" sz="2000" dirty="0">
                <a:latin typeface="微软雅黑" panose="020B0503020204020204" pitchFamily="34" charset="-122"/>
                <a:ea typeface="微软雅黑" panose="020B0503020204020204" pitchFamily="34" charset="-122"/>
              </a:rPr>
              <a:t>单元格，在编辑栏中输入“</a:t>
            </a:r>
            <a:r>
              <a:rPr lang="en-US" altLang="zh-CN" sz="2000" dirty="0">
                <a:latin typeface="微软雅黑" panose="020B0503020204020204" pitchFamily="34" charset="-122"/>
                <a:ea typeface="微软雅黑" panose="020B0503020204020204" pitchFamily="34" charset="-122"/>
              </a:rPr>
              <a:t>=C$10+B11,</a:t>
            </a:r>
            <a:r>
              <a:rPr lang="zh-CN" altLang="zh-CN" sz="2000" dirty="0">
                <a:latin typeface="微软雅黑" panose="020B0503020204020204" pitchFamily="34" charset="-122"/>
                <a:ea typeface="微软雅黑" panose="020B0503020204020204" pitchFamily="34" charset="-122"/>
              </a:rPr>
              <a:t>按回车键确认，复制公式粘贴到</a:t>
            </a:r>
            <a:r>
              <a:rPr lang="en-US" altLang="zh-CN" sz="2000" dirty="0">
                <a:latin typeface="微软雅黑" panose="020B0503020204020204" pitchFamily="34" charset="-122"/>
                <a:ea typeface="微软雅黑" panose="020B0503020204020204" pitchFamily="34" charset="-122"/>
              </a:rPr>
              <a:t>E11</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G11</a:t>
            </a:r>
            <a:r>
              <a:rPr lang="zh-CN" altLang="zh-CN" sz="2000" dirty="0">
                <a:latin typeface="微软雅黑" panose="020B0503020204020204" pitchFamily="34" charset="-122"/>
                <a:ea typeface="微软雅黑" panose="020B0503020204020204" pitchFamily="34" charset="-122"/>
              </a:rPr>
              <a:t>，再分别向下复制</a:t>
            </a: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个单元格即可；</a:t>
            </a:r>
          </a:p>
        </p:txBody>
      </p:sp>
      <p:pic>
        <p:nvPicPr>
          <p:cNvPr id="9" name="图片 8"/>
          <p:cNvPicPr/>
          <p:nvPr/>
        </p:nvPicPr>
        <p:blipFill>
          <a:blip r:embed="rId6" cstate="print"/>
          <a:srcRect/>
          <a:stretch>
            <a:fillRect/>
          </a:stretch>
        </p:blipFill>
        <p:spPr bwMode="auto">
          <a:xfrm>
            <a:off x="443552" y="3786716"/>
            <a:ext cx="8256896" cy="3071284"/>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0108813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04967" y="1191721"/>
            <a:ext cx="8482083" cy="2120902"/>
          </a:xfrm>
          <a:prstGeom prst="rect">
            <a:avLst/>
          </a:prstGeom>
        </p:spPr>
        <p:txBody>
          <a:bodyPr wrap="square">
            <a:spAutoFit/>
          </a:bodyPr>
          <a:lstStyle/>
          <a:p>
            <a:pPr>
              <a:lnSpc>
                <a:spcPct val="150000"/>
              </a:lnSpc>
            </a:pP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）计算各年的“累计现金流”、 “累计净投资”</a:t>
            </a:r>
          </a:p>
          <a:p>
            <a:pPr>
              <a:lnSpc>
                <a:spcPct val="150000"/>
              </a:lnSpc>
            </a:pPr>
            <a:r>
              <a:rPr lang="zh-CN" altLang="zh-CN" dirty="0">
                <a:latin typeface="微软雅黑" panose="020B0503020204020204" pitchFamily="34" charset="-122"/>
                <a:ea typeface="微软雅黑" panose="020B0503020204020204" pitchFamily="34" charset="-122"/>
              </a:rPr>
              <a:t>单击</a:t>
            </a:r>
            <a:r>
              <a:rPr lang="en-US" altLang="zh-CN" dirty="0">
                <a:latin typeface="微软雅黑" panose="020B0503020204020204" pitchFamily="34" charset="-122"/>
                <a:ea typeface="微软雅黑" panose="020B0503020204020204" pitchFamily="34" charset="-122"/>
              </a:rPr>
              <a:t>B11</a:t>
            </a:r>
            <a:r>
              <a:rPr lang="zh-CN" altLang="zh-CN" dirty="0">
                <a:latin typeface="微软雅黑" panose="020B0503020204020204" pitchFamily="34" charset="-122"/>
                <a:ea typeface="微软雅黑" panose="020B0503020204020204" pitchFamily="34" charset="-122"/>
              </a:rPr>
              <a:t>单元格，在编辑栏中输入“</a:t>
            </a:r>
            <a:r>
              <a:rPr lang="en-US" altLang="zh-CN" dirty="0">
                <a:latin typeface="微软雅黑" panose="020B0503020204020204" pitchFamily="34" charset="-122"/>
                <a:ea typeface="微软雅黑" panose="020B0503020204020204" pitchFamily="34" charset="-122"/>
              </a:rPr>
              <a:t>=SUM(C$4:C5),</a:t>
            </a:r>
            <a:r>
              <a:rPr lang="zh-CN" altLang="zh-CN" dirty="0">
                <a:latin typeface="微软雅黑" panose="020B0503020204020204" pitchFamily="34" charset="-122"/>
                <a:ea typeface="微软雅黑" panose="020B0503020204020204" pitchFamily="34" charset="-122"/>
              </a:rPr>
              <a:t>按回车键确认，复制公式粘贴到</a:t>
            </a:r>
            <a:r>
              <a:rPr lang="en-US" altLang="zh-CN" dirty="0">
                <a:latin typeface="微软雅黑" panose="020B0503020204020204" pitchFamily="34" charset="-122"/>
                <a:ea typeface="微软雅黑" panose="020B0503020204020204" pitchFamily="34" charset="-122"/>
              </a:rPr>
              <a:t>D11</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F11,</a:t>
            </a:r>
            <a:r>
              <a:rPr lang="zh-CN" altLang="zh-CN" dirty="0">
                <a:latin typeface="微软雅黑" panose="020B0503020204020204" pitchFamily="34" charset="-122"/>
                <a:ea typeface="微软雅黑" panose="020B0503020204020204" pitchFamily="34" charset="-122"/>
              </a:rPr>
              <a:t>再分别向下复制</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个单元格即可；</a:t>
            </a:r>
          </a:p>
          <a:p>
            <a:pPr>
              <a:lnSpc>
                <a:spcPct val="150000"/>
              </a:lnSpc>
            </a:pPr>
            <a:r>
              <a:rPr lang="zh-CN" altLang="zh-CN" dirty="0">
                <a:latin typeface="微软雅黑" panose="020B0503020204020204" pitchFamily="34" charset="-122"/>
                <a:ea typeface="微软雅黑" panose="020B0503020204020204" pitchFamily="34" charset="-122"/>
              </a:rPr>
              <a:t>单击</a:t>
            </a:r>
            <a:r>
              <a:rPr lang="en-US" altLang="zh-CN" dirty="0">
                <a:latin typeface="微软雅黑" panose="020B0503020204020204" pitchFamily="34" charset="-122"/>
                <a:ea typeface="微软雅黑" panose="020B0503020204020204" pitchFamily="34" charset="-122"/>
              </a:rPr>
              <a:t>C11</a:t>
            </a:r>
            <a:r>
              <a:rPr lang="zh-CN" altLang="zh-CN" dirty="0">
                <a:latin typeface="微软雅黑" panose="020B0503020204020204" pitchFamily="34" charset="-122"/>
                <a:ea typeface="微软雅黑" panose="020B0503020204020204" pitchFamily="34" charset="-122"/>
              </a:rPr>
              <a:t>单元格，在编辑栏中输入“</a:t>
            </a:r>
            <a:r>
              <a:rPr lang="en-US" altLang="zh-CN" dirty="0">
                <a:latin typeface="微软雅黑" panose="020B0503020204020204" pitchFamily="34" charset="-122"/>
                <a:ea typeface="微软雅黑" panose="020B0503020204020204" pitchFamily="34" charset="-122"/>
              </a:rPr>
              <a:t>=C$10+B11,</a:t>
            </a:r>
            <a:r>
              <a:rPr lang="zh-CN" altLang="zh-CN" dirty="0">
                <a:latin typeface="微软雅黑" panose="020B0503020204020204" pitchFamily="34" charset="-122"/>
                <a:ea typeface="微软雅黑" panose="020B0503020204020204" pitchFamily="34" charset="-122"/>
              </a:rPr>
              <a:t>按回车键确认，复制公式粘贴到</a:t>
            </a:r>
            <a:r>
              <a:rPr lang="en-US" altLang="zh-CN" dirty="0">
                <a:latin typeface="微软雅黑" panose="020B0503020204020204" pitchFamily="34" charset="-122"/>
                <a:ea typeface="微软雅黑" panose="020B0503020204020204" pitchFamily="34" charset="-122"/>
              </a:rPr>
              <a:t>E11</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G11</a:t>
            </a:r>
            <a:r>
              <a:rPr lang="zh-CN" altLang="zh-CN" dirty="0">
                <a:latin typeface="微软雅黑" panose="020B0503020204020204" pitchFamily="34" charset="-122"/>
                <a:ea typeface="微软雅黑" panose="020B0503020204020204" pitchFamily="34" charset="-122"/>
              </a:rPr>
              <a:t>，再分别向下复制</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个单元格即可；</a:t>
            </a:r>
          </a:p>
        </p:txBody>
      </p:sp>
      <p:pic>
        <p:nvPicPr>
          <p:cNvPr id="9" name="图片 8"/>
          <p:cNvPicPr/>
          <p:nvPr/>
        </p:nvPicPr>
        <p:blipFill>
          <a:blip r:embed="rId6" cstate="print"/>
          <a:srcRect/>
          <a:stretch>
            <a:fillRect/>
          </a:stretch>
        </p:blipFill>
        <p:spPr bwMode="auto">
          <a:xfrm>
            <a:off x="354842" y="3369012"/>
            <a:ext cx="8379725" cy="2671716"/>
          </a:xfrm>
          <a:prstGeom prst="rect">
            <a:avLst/>
          </a:prstGeom>
          <a:noFill/>
          <a:ln w="9525">
            <a:noFill/>
            <a:miter lim="800000"/>
            <a:headEnd/>
            <a:tailEnd/>
          </a:ln>
        </p:spPr>
      </p:pic>
      <p:sp>
        <p:nvSpPr>
          <p:cNvPr id="5" name="矩形 4"/>
          <p:cNvSpPr/>
          <p:nvPr/>
        </p:nvSpPr>
        <p:spPr>
          <a:xfrm>
            <a:off x="174008" y="6117946"/>
            <a:ext cx="8813042" cy="646331"/>
          </a:xfrm>
          <a:prstGeom prst="rect">
            <a:avLst/>
          </a:prstGeom>
        </p:spPr>
        <p:txBody>
          <a:bodyPr wrap="square">
            <a:spAutoFit/>
          </a:bodyPr>
          <a:lstStyle/>
          <a:p>
            <a:pPr algn="just">
              <a:spcAft>
                <a:spcPts val="0"/>
              </a:spcAft>
            </a:pPr>
            <a:r>
              <a:rPr lang="zh-CN" altLang="zh-CN" kern="100" dirty="0">
                <a:solidFill>
                  <a:srgbClr val="FF0000"/>
                </a:solidFill>
                <a:latin typeface="微软雅黑" panose="020B0503020204020204" pitchFamily="34" charset="-122"/>
                <a:ea typeface="微软雅黑" panose="020B0503020204020204" pitchFamily="34" charset="-122"/>
              </a:rPr>
              <a:t>【提示】公式中采用了单元格的混合引用和相对引用，公式向下复制时未锁定的引用范围会自动扩大，从而实现对净现金流累计和净投资累计的效果。</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1419253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04967" y="1191721"/>
            <a:ext cx="8482083" cy="1884618"/>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）计算“投资回收期”，返回整数年，即出现正数的前一年</a:t>
            </a:r>
          </a:p>
          <a:p>
            <a:pPr>
              <a:lnSpc>
                <a:spcPct val="150000"/>
              </a:lnSpc>
            </a:pPr>
            <a:r>
              <a:rPr lang="zh-CN" altLang="zh-CN" sz="2000" dirty="0">
                <a:latin typeface="微软雅黑" panose="020B0503020204020204" pitchFamily="34" charset="-122"/>
                <a:ea typeface="微软雅黑" panose="020B0503020204020204" pitchFamily="34" charset="-122"/>
              </a:rPr>
              <a:t>单击</a:t>
            </a:r>
            <a:r>
              <a:rPr lang="en-US" altLang="zh-CN" sz="2000" dirty="0">
                <a:latin typeface="微软雅黑" panose="020B0503020204020204" pitchFamily="34" charset="-122"/>
                <a:ea typeface="微软雅黑" panose="020B0503020204020204" pitchFamily="34" charset="-122"/>
              </a:rPr>
              <a:t>C14</a:t>
            </a:r>
            <a:r>
              <a:rPr lang="zh-CN" altLang="zh-CN" sz="2000" dirty="0">
                <a:latin typeface="微软雅黑" panose="020B0503020204020204" pitchFamily="34" charset="-122"/>
                <a:ea typeface="微软雅黑" panose="020B0503020204020204" pitchFamily="34" charset="-122"/>
              </a:rPr>
              <a:t>单元格，在编辑栏中输入“</a:t>
            </a:r>
            <a:r>
              <a:rPr lang="en-US" altLang="zh-CN" sz="2000" dirty="0">
                <a:latin typeface="微软雅黑" panose="020B0503020204020204" pitchFamily="34" charset="-122"/>
                <a:ea typeface="微软雅黑" panose="020B0503020204020204" pitchFamily="34" charset="-122"/>
              </a:rPr>
              <a:t>=MATCH(0,C11:C13,1)</a:t>
            </a:r>
            <a:r>
              <a:rPr lang="zh-CN" altLang="zh-CN" sz="2000" dirty="0">
                <a:latin typeface="微软雅黑" panose="020B0503020204020204" pitchFamily="34" charset="-122"/>
                <a:ea typeface="微软雅黑" panose="020B0503020204020204" pitchFamily="34" charset="-122"/>
              </a:rPr>
              <a:t>” ，按回车键确认。然后，将单元格</a:t>
            </a:r>
            <a:r>
              <a:rPr lang="en-US" altLang="zh-CN" sz="2000" dirty="0">
                <a:latin typeface="微软雅黑" panose="020B0503020204020204" pitchFamily="34" charset="-122"/>
                <a:ea typeface="微软雅黑" panose="020B0503020204020204" pitchFamily="34" charset="-122"/>
              </a:rPr>
              <a:t>C14</a:t>
            </a:r>
            <a:r>
              <a:rPr lang="zh-CN" altLang="zh-CN" sz="2000" dirty="0">
                <a:latin typeface="微软雅黑" panose="020B0503020204020204" pitchFamily="34" charset="-122"/>
                <a:ea typeface="微软雅黑" panose="020B0503020204020204" pitchFamily="34" charset="-122"/>
              </a:rPr>
              <a:t>的公式粘贴到</a:t>
            </a:r>
            <a:r>
              <a:rPr lang="en-US" altLang="zh-CN" sz="2000" dirty="0">
                <a:latin typeface="微软雅黑" panose="020B0503020204020204" pitchFamily="34" charset="-122"/>
                <a:ea typeface="微软雅黑" panose="020B0503020204020204" pitchFamily="34" charset="-122"/>
              </a:rPr>
              <a:t>E14</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G14</a:t>
            </a:r>
            <a:r>
              <a:rPr lang="zh-CN" altLang="zh-CN" sz="2000" dirty="0">
                <a:latin typeface="微软雅黑" panose="020B0503020204020204" pitchFamily="34" charset="-122"/>
                <a:ea typeface="微软雅黑" panose="020B0503020204020204" pitchFamily="34" charset="-122"/>
              </a:rPr>
              <a:t>，完成对</a:t>
            </a:r>
            <a:r>
              <a:rPr lang="en-US" altLang="zh-CN" sz="2000" dirty="0">
                <a:latin typeface="微软雅黑" panose="020B0503020204020204" pitchFamily="34" charset="-122"/>
                <a:ea typeface="微软雅黑" panose="020B0503020204020204" pitchFamily="34" charset="-122"/>
              </a:rPr>
              <a:t>B</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a:t>
            </a:r>
            <a:r>
              <a:rPr lang="zh-CN" altLang="zh-CN" sz="2000" dirty="0">
                <a:latin typeface="微软雅黑" panose="020B0503020204020204" pitchFamily="34" charset="-122"/>
                <a:ea typeface="微软雅黑" panose="020B0503020204020204" pitchFamily="34" charset="-122"/>
              </a:rPr>
              <a:t>方案投资回收期整年的计算</a:t>
            </a:r>
          </a:p>
        </p:txBody>
      </p:sp>
      <p:pic>
        <p:nvPicPr>
          <p:cNvPr id="11" name="图片 10"/>
          <p:cNvPicPr/>
          <p:nvPr/>
        </p:nvPicPr>
        <p:blipFill>
          <a:blip r:embed="rId6" cstate="print"/>
          <a:srcRect/>
          <a:stretch>
            <a:fillRect/>
          </a:stretch>
        </p:blipFill>
        <p:spPr bwMode="auto">
          <a:xfrm>
            <a:off x="504967" y="3366753"/>
            <a:ext cx="8215952" cy="293851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9298788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491319" y="1268195"/>
            <a:ext cx="8683388" cy="3970318"/>
          </a:xfrm>
          <a:prstGeom prst="rect">
            <a:avLst/>
          </a:prstGeom>
        </p:spPr>
        <p:txBody>
          <a:bodyPr wrap="square">
            <a:spAutoFit/>
          </a:bodyPr>
          <a:lstStyle/>
          <a:p>
            <a:pPr indent="2667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4</a:t>
            </a:r>
            <a:r>
              <a:rPr lang="zh-CN" altLang="zh-CN" sz="2400" kern="100" dirty="0">
                <a:latin typeface="微软雅黑" panose="020B0503020204020204" pitchFamily="34" charset="-122"/>
                <a:ea typeface="微软雅黑" panose="020B0503020204020204" pitchFamily="34" charset="-122"/>
              </a:rPr>
              <a:t>）计算“投资回收期”返回小数年</a:t>
            </a:r>
          </a:p>
          <a:p>
            <a:pPr indent="26289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分子为“出现正值前一年累计现金流”，分母为“当年现金流”</a:t>
            </a:r>
            <a:r>
              <a:rPr lang="zh-CN" altLang="zh-CN" sz="2400" kern="100" dirty="0" smtClean="0">
                <a:latin typeface="微软雅黑" panose="020B0503020204020204" pitchFamily="34" charset="-122"/>
                <a:ea typeface="微软雅黑" panose="020B0503020204020204" pitchFamily="34" charset="-122"/>
              </a:rPr>
              <a:t>，单击</a:t>
            </a:r>
            <a:r>
              <a:rPr lang="en-US" altLang="zh-CN" sz="2400" kern="100" dirty="0">
                <a:latin typeface="微软雅黑" panose="020B0503020204020204" pitchFamily="34" charset="-122"/>
                <a:ea typeface="微软雅黑" panose="020B0503020204020204" pitchFamily="34" charset="-122"/>
              </a:rPr>
              <a:t>C15</a:t>
            </a:r>
            <a:r>
              <a:rPr lang="zh-CN" altLang="zh-CN" sz="2400" kern="100" dirty="0">
                <a:latin typeface="微软雅黑" panose="020B0503020204020204" pitchFamily="34" charset="-122"/>
                <a:ea typeface="微软雅黑" panose="020B0503020204020204" pitchFamily="34" charset="-122"/>
              </a:rPr>
              <a:t>单元格，在编辑栏中</a:t>
            </a:r>
            <a:r>
              <a:rPr lang="zh-CN" altLang="zh-CN" sz="2400" kern="100" dirty="0" smtClean="0">
                <a:latin typeface="微软雅黑" panose="020B0503020204020204" pitchFamily="34" charset="-122"/>
                <a:ea typeface="微软雅黑" panose="020B0503020204020204" pitchFamily="34" charset="-122"/>
              </a:rPr>
              <a:t>输</a:t>
            </a:r>
            <a:endParaRPr lang="en-US" altLang="zh-CN" sz="2400" kern="100" dirty="0" smtClean="0">
              <a:latin typeface="微软雅黑" panose="020B0503020204020204" pitchFamily="34" charset="-122"/>
              <a:ea typeface="微软雅黑" panose="020B0503020204020204" pitchFamily="34" charset="-122"/>
            </a:endParaRPr>
          </a:p>
          <a:p>
            <a:pPr indent="262890" algn="just">
              <a:lnSpc>
                <a:spcPct val="150000"/>
              </a:lnSpc>
              <a:spcAft>
                <a:spcPts val="0"/>
              </a:spcAft>
            </a:pPr>
            <a:r>
              <a:rPr lang="en-US" altLang="zh-CN" sz="2400" kern="100" dirty="0" smtClean="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INDEX(C11:C13,MATCH(0,C11:C13,1))*-1/INDEX(B11:B13,MATCH(0,C11:C13,1)+1)</a:t>
            </a:r>
            <a:r>
              <a:rPr lang="zh-CN" altLang="zh-CN" sz="2400" kern="100" dirty="0">
                <a:latin typeface="微软雅黑" panose="020B0503020204020204" pitchFamily="34" charset="-122"/>
                <a:ea typeface="微软雅黑" panose="020B0503020204020204" pitchFamily="34" charset="-122"/>
              </a:rPr>
              <a:t>”， </a:t>
            </a:r>
            <a:endParaRPr lang="en-US" altLang="zh-CN" sz="2400" kern="100" dirty="0" smtClean="0">
              <a:latin typeface="微软雅黑" panose="020B0503020204020204" pitchFamily="34" charset="-122"/>
              <a:ea typeface="微软雅黑" panose="020B0503020204020204" pitchFamily="34" charset="-122"/>
            </a:endParaRPr>
          </a:p>
          <a:p>
            <a:pPr indent="262890" algn="just">
              <a:lnSpc>
                <a:spcPct val="150000"/>
              </a:lnSpc>
              <a:spcAft>
                <a:spcPts val="0"/>
              </a:spcAft>
            </a:pPr>
            <a:r>
              <a:rPr lang="zh-CN" altLang="zh-CN" sz="2400" kern="100" dirty="0" smtClean="0">
                <a:latin typeface="微软雅黑" panose="020B0503020204020204" pitchFamily="34" charset="-122"/>
                <a:ea typeface="微软雅黑" panose="020B0503020204020204" pitchFamily="34" charset="-122"/>
              </a:rPr>
              <a:t>按</a:t>
            </a:r>
            <a:r>
              <a:rPr lang="zh-CN" altLang="zh-CN" sz="2400" kern="100" dirty="0">
                <a:latin typeface="微软雅黑" panose="020B0503020204020204" pitchFamily="34" charset="-122"/>
                <a:ea typeface="微软雅黑" panose="020B0503020204020204" pitchFamily="34" charset="-122"/>
              </a:rPr>
              <a:t>回车键确认。然后，将单元格</a:t>
            </a:r>
            <a:r>
              <a:rPr lang="en-US" altLang="zh-CN" sz="2400" kern="100" dirty="0">
                <a:latin typeface="微软雅黑" panose="020B0503020204020204" pitchFamily="34" charset="-122"/>
                <a:ea typeface="微软雅黑" panose="020B0503020204020204" pitchFamily="34" charset="-122"/>
              </a:rPr>
              <a:t>C1</a:t>
            </a:r>
            <a:r>
              <a:rPr lang="zh-CN" altLang="zh-CN" sz="2400" kern="100" dirty="0">
                <a:latin typeface="微软雅黑" panose="020B0503020204020204" pitchFamily="34" charset="-122"/>
                <a:ea typeface="微软雅黑" panose="020B0503020204020204" pitchFamily="34" charset="-122"/>
              </a:rPr>
              <a:t>的公式粘贴到</a:t>
            </a:r>
            <a:r>
              <a:rPr lang="en-US" altLang="zh-CN" sz="2400" kern="100" dirty="0">
                <a:latin typeface="微软雅黑" panose="020B0503020204020204" pitchFamily="34" charset="-122"/>
                <a:ea typeface="微软雅黑" panose="020B0503020204020204" pitchFamily="34" charset="-122"/>
              </a:rPr>
              <a:t>E15</a:t>
            </a:r>
            <a:r>
              <a:rPr lang="zh-CN" altLang="zh-CN"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G15</a:t>
            </a:r>
            <a:r>
              <a:rPr lang="zh-CN" altLang="zh-CN" sz="2400" kern="100" dirty="0">
                <a:latin typeface="微软雅黑" panose="020B0503020204020204" pitchFamily="34" charset="-122"/>
                <a:ea typeface="微软雅黑" panose="020B0503020204020204" pitchFamily="34" charset="-122"/>
              </a:rPr>
              <a:t>，完成对</a:t>
            </a:r>
            <a:r>
              <a:rPr lang="en-US" altLang="zh-CN" sz="2400" kern="100" dirty="0">
                <a:latin typeface="微软雅黑" panose="020B0503020204020204" pitchFamily="34" charset="-122"/>
                <a:ea typeface="微软雅黑" panose="020B0503020204020204" pitchFamily="34" charset="-122"/>
              </a:rPr>
              <a:t>B</a:t>
            </a:r>
            <a:r>
              <a:rPr lang="zh-CN" altLang="zh-CN"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C</a:t>
            </a:r>
            <a:r>
              <a:rPr lang="zh-CN" altLang="zh-CN" sz="2400" kern="100" dirty="0">
                <a:latin typeface="微软雅黑" panose="020B0503020204020204" pitchFamily="34" charset="-122"/>
                <a:ea typeface="微软雅黑" panose="020B0503020204020204" pitchFamily="34" charset="-122"/>
              </a:rPr>
              <a:t>方案投资回收期整年的计算。</a:t>
            </a:r>
            <a:endParaRPr lang="zh-CN" altLang="zh-CN" sz="24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12065286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20321" y="1438857"/>
            <a:ext cx="8103358" cy="4247317"/>
          </a:xfrm>
          <a:prstGeom prst="rect">
            <a:avLst/>
          </a:prstGeom>
        </p:spPr>
        <p:txBody>
          <a:bodyPr wrap="square">
            <a:spAutoFit/>
          </a:bodyPr>
          <a:lstStyle/>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5</a:t>
            </a:r>
            <a:r>
              <a:rPr lang="zh-CN" altLang="zh-CN" kern="100" dirty="0">
                <a:latin typeface="微软雅黑" panose="020B0503020204020204" pitchFamily="34" charset="-122"/>
                <a:ea typeface="微软雅黑" panose="020B0503020204020204" pitchFamily="34" charset="-122"/>
              </a:rPr>
              <a:t>）计算整个方案“投资回收期”</a:t>
            </a:r>
          </a:p>
          <a:p>
            <a:pPr indent="262890"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 </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C16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 C14+C15</a:t>
            </a:r>
            <a:r>
              <a:rPr lang="zh-CN" altLang="zh-CN" kern="100" dirty="0">
                <a:latin typeface="微软雅黑" panose="020B0503020204020204" pitchFamily="34" charset="-122"/>
                <a:ea typeface="微软雅黑" panose="020B0503020204020204" pitchFamily="34" charset="-122"/>
              </a:rPr>
              <a:t>” ，按回车键确认。然后，将单元格</a:t>
            </a:r>
            <a:r>
              <a:rPr lang="en-US" altLang="zh-CN" kern="100" dirty="0">
                <a:latin typeface="微软雅黑" panose="020B0503020204020204" pitchFamily="34" charset="-122"/>
                <a:ea typeface="微软雅黑" panose="020B0503020204020204" pitchFamily="34" charset="-122"/>
              </a:rPr>
              <a:t>C16</a:t>
            </a:r>
            <a:r>
              <a:rPr lang="zh-CN" altLang="zh-CN" kern="100" dirty="0">
                <a:latin typeface="微软雅黑" panose="020B0503020204020204" pitchFamily="34" charset="-122"/>
                <a:ea typeface="微软雅黑" panose="020B0503020204020204" pitchFamily="34" charset="-122"/>
              </a:rPr>
              <a:t>的公式粘贴到</a:t>
            </a:r>
            <a:r>
              <a:rPr lang="en-US" altLang="zh-CN" kern="100" dirty="0">
                <a:latin typeface="微软雅黑" panose="020B0503020204020204" pitchFamily="34" charset="-122"/>
                <a:ea typeface="微软雅黑" panose="020B0503020204020204" pitchFamily="34" charset="-122"/>
              </a:rPr>
              <a:t>E16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G16</a:t>
            </a:r>
            <a:r>
              <a:rPr lang="zh-CN" altLang="zh-CN" kern="100" dirty="0">
                <a:latin typeface="微软雅黑" panose="020B0503020204020204" pitchFamily="34" charset="-122"/>
                <a:ea typeface="微软雅黑" panose="020B0503020204020204" pitchFamily="34" charset="-122"/>
              </a:rPr>
              <a:t>，完成对</a:t>
            </a:r>
            <a:r>
              <a:rPr lang="en-US" altLang="zh-CN" kern="100" dirty="0">
                <a:latin typeface="微软雅黑" panose="020B0503020204020204" pitchFamily="34" charset="-122"/>
                <a:ea typeface="微软雅黑" panose="020B0503020204020204" pitchFamily="34" charset="-122"/>
              </a:rPr>
              <a:t>B</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C</a:t>
            </a:r>
            <a:r>
              <a:rPr lang="zh-CN" altLang="zh-CN" kern="100" dirty="0">
                <a:latin typeface="微软雅黑" panose="020B0503020204020204" pitchFamily="34" charset="-122"/>
                <a:ea typeface="微软雅黑" panose="020B0503020204020204" pitchFamily="34" charset="-122"/>
              </a:rPr>
              <a:t>方案投资回收期整年的计算。</a:t>
            </a:r>
          </a:p>
          <a:p>
            <a:pPr algn="just">
              <a:lnSpc>
                <a:spcPct val="150000"/>
              </a:lnSpc>
              <a:spcAft>
                <a:spcPts val="0"/>
              </a:spcAft>
            </a:pPr>
            <a:r>
              <a:rPr lang="zh-CN" altLang="zh-CN" kern="100" dirty="0">
                <a:solidFill>
                  <a:srgbClr val="FF0000"/>
                </a:solidFill>
                <a:latin typeface="微软雅黑" panose="020B0503020204020204" pitchFamily="34" charset="-122"/>
                <a:ea typeface="微软雅黑" panose="020B0503020204020204" pitchFamily="34" charset="-122"/>
              </a:rPr>
              <a:t>【提示】投资回收期＝投资回收期整数年＋投资回收期小数年</a:t>
            </a:r>
            <a:endParaRPr lang="zh-CN" altLang="zh-CN" kern="100" dirty="0">
              <a:latin typeface="微软雅黑" panose="020B0503020204020204" pitchFamily="34" charset="-122"/>
              <a:ea typeface="微软雅黑" panose="020B0503020204020204" pitchFamily="34" charset="-122"/>
            </a:endParaRP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其中，①投资回收期整数年</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是累计净现金流量由负转正前的那个年份；②投资回收期小数年的计算公式为：投资回收期以前年份累计净现金流量</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投资回收期当年净现金流量。公式中的“</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”，是确保投资回收期小数年为正数。</a:t>
            </a:r>
          </a:p>
          <a:p>
            <a:pPr algn="just">
              <a:lnSpc>
                <a:spcPct val="150000"/>
              </a:lnSpc>
              <a:spcAft>
                <a:spcPts val="0"/>
              </a:spcAft>
            </a:pPr>
            <a:r>
              <a:rPr lang="zh-CN" altLang="zh-CN" kern="100" dirty="0">
                <a:solidFill>
                  <a:srgbClr val="FF0000"/>
                </a:solidFill>
                <a:latin typeface="微软雅黑" panose="020B0503020204020204" pitchFamily="34" charset="-122"/>
                <a:ea typeface="微软雅黑" panose="020B0503020204020204" pitchFamily="34" charset="-122"/>
              </a:rPr>
              <a:t>【拓展】投资回收期，若采用“</a:t>
            </a:r>
            <a:r>
              <a:rPr lang="en-US" altLang="zh-CN" kern="100" dirty="0">
                <a:solidFill>
                  <a:srgbClr val="FF0000"/>
                </a:solidFill>
                <a:latin typeface="微软雅黑" panose="020B0503020204020204" pitchFamily="34" charset="-122"/>
                <a:ea typeface="微软雅黑" panose="020B0503020204020204" pitchFamily="34" charset="-122"/>
              </a:rPr>
              <a:t>COUNTF”</a:t>
            </a:r>
            <a:r>
              <a:rPr lang="zh-CN" altLang="zh-CN" kern="100" dirty="0">
                <a:solidFill>
                  <a:srgbClr val="FF0000"/>
                </a:solidFill>
                <a:latin typeface="微软雅黑" panose="020B0503020204020204" pitchFamily="34" charset="-122"/>
                <a:ea typeface="微软雅黑" panose="020B0503020204020204" pitchFamily="34" charset="-122"/>
              </a:rPr>
              <a:t>或“</a:t>
            </a:r>
            <a:r>
              <a:rPr lang="en-US" altLang="zh-CN" kern="100" dirty="0">
                <a:solidFill>
                  <a:srgbClr val="FF0000"/>
                </a:solidFill>
                <a:latin typeface="微软雅黑" panose="020B0503020204020204" pitchFamily="34" charset="-122"/>
                <a:ea typeface="微软雅黑" panose="020B0503020204020204" pitchFamily="34" charset="-122"/>
              </a:rPr>
              <a:t>AND”+</a:t>
            </a:r>
            <a:r>
              <a:rPr lang="zh-CN" altLang="zh-CN" kern="100" dirty="0">
                <a:solidFill>
                  <a:srgbClr val="FF0000"/>
                </a:solidFill>
                <a:latin typeface="微软雅黑" panose="020B0503020204020204" pitchFamily="34" charset="-122"/>
                <a:ea typeface="微软雅黑" panose="020B0503020204020204" pitchFamily="34" charset="-122"/>
              </a:rPr>
              <a:t>“</a:t>
            </a:r>
            <a:r>
              <a:rPr lang="en-US" altLang="zh-CN" kern="100" dirty="0">
                <a:solidFill>
                  <a:srgbClr val="FF0000"/>
                </a:solidFill>
                <a:latin typeface="微软雅黑" panose="020B0503020204020204" pitchFamily="34" charset="-122"/>
                <a:ea typeface="微软雅黑" panose="020B0503020204020204" pitchFamily="34" charset="-122"/>
              </a:rPr>
              <a:t>IF”</a:t>
            </a:r>
            <a:r>
              <a:rPr lang="zh-CN" altLang="zh-CN" kern="100" dirty="0">
                <a:solidFill>
                  <a:srgbClr val="FF0000"/>
                </a:solidFill>
                <a:latin typeface="微软雅黑" panose="020B0503020204020204" pitchFamily="34" charset="-122"/>
                <a:ea typeface="微软雅黑" panose="020B0503020204020204" pitchFamily="34" charset="-122"/>
              </a:rPr>
              <a:t>嵌套函数，可达到异曲同工效果</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34783317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latin typeface="微软雅黑" panose="020B0503020204020204" pitchFamily="34" charset="-122"/>
                <a:ea typeface="微软雅黑" panose="020B0503020204020204" pitchFamily="34" charset="-122"/>
              </a:rPr>
              <a:t>二、非贴现指标的应用</a:t>
            </a:r>
            <a:endParaRPr lang="zh-CN" altLang="zh-CN" dirty="0"/>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20321" y="1345413"/>
            <a:ext cx="8103358" cy="1884618"/>
          </a:xfrm>
          <a:prstGeom prst="rect">
            <a:avLst/>
          </a:prstGeom>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方案选择：从计算结果可以看出</a:t>
            </a:r>
            <a:r>
              <a:rPr lang="en-US" altLang="zh-CN" sz="2000" dirty="0">
                <a:latin typeface="微软雅黑" panose="020B0503020204020204" pitchFamily="34" charset="-122"/>
                <a:ea typeface="微软雅黑" panose="020B0503020204020204" pitchFamily="34" charset="-122"/>
              </a:rPr>
              <a:t>A</a:t>
            </a:r>
            <a:r>
              <a:rPr lang="zh-CN" altLang="zh-CN" sz="2000" dirty="0">
                <a:latin typeface="微软雅黑" panose="020B0503020204020204" pitchFamily="34" charset="-122"/>
                <a:ea typeface="微软雅黑" panose="020B0503020204020204" pitchFamily="34" charset="-122"/>
              </a:rPr>
              <a:t>方案投资回收期最短，但会计收益率仅为</a:t>
            </a:r>
            <a:r>
              <a:rPr lang="en-US" altLang="zh-CN" sz="2000" dirty="0">
                <a:latin typeface="微软雅黑" panose="020B0503020204020204" pitchFamily="34" charset="-122"/>
                <a:ea typeface="微软雅黑" panose="020B0503020204020204" pitchFamily="34" charset="-122"/>
              </a:rPr>
              <a:t>6.67%</a:t>
            </a:r>
            <a:r>
              <a:rPr lang="zh-CN" altLang="zh-CN" sz="2000" dirty="0">
                <a:latin typeface="微软雅黑" panose="020B0503020204020204" pitchFamily="34" charset="-122"/>
                <a:ea typeface="微软雅黑" panose="020B0503020204020204" pitchFamily="34" charset="-122"/>
              </a:rPr>
              <a:t>，低于企业最低报酬率（资本成本率）</a:t>
            </a:r>
            <a:r>
              <a:rPr lang="en-US" altLang="zh-CN" sz="2000" dirty="0">
                <a:latin typeface="微软雅黑" panose="020B0503020204020204" pitchFamily="34" charset="-122"/>
                <a:ea typeface="微软雅黑" panose="020B0503020204020204" pitchFamily="34" charset="-122"/>
              </a:rPr>
              <a:t>8%</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a:t>
            </a:r>
            <a:r>
              <a:rPr lang="zh-CN" altLang="zh-CN" sz="2000" dirty="0">
                <a:latin typeface="微软雅黑" panose="020B0503020204020204" pitchFamily="34" charset="-122"/>
                <a:ea typeface="微软雅黑" panose="020B0503020204020204" pitchFamily="34" charset="-122"/>
              </a:rPr>
              <a:t>方案也是如此。因此，综合考量</a:t>
            </a:r>
            <a:r>
              <a:rPr lang="en-US" altLang="zh-CN" sz="2000" dirty="0">
                <a:latin typeface="微软雅黑" panose="020B0503020204020204" pitchFamily="34" charset="-122"/>
                <a:ea typeface="微软雅黑" panose="020B0503020204020204" pitchFamily="34" charset="-122"/>
              </a:rPr>
              <a:t>B</a:t>
            </a:r>
            <a:r>
              <a:rPr lang="zh-CN" altLang="zh-CN" sz="2000" dirty="0">
                <a:latin typeface="微软雅黑" panose="020B0503020204020204" pitchFamily="34" charset="-122"/>
                <a:ea typeface="微软雅黑" panose="020B0503020204020204" pitchFamily="34" charset="-122"/>
              </a:rPr>
              <a:t>方案会计收益率为</a:t>
            </a:r>
            <a:r>
              <a:rPr lang="en-US" altLang="zh-CN" sz="2000" dirty="0">
                <a:latin typeface="微软雅黑" panose="020B0503020204020204" pitchFamily="34" charset="-122"/>
                <a:ea typeface="微软雅黑" panose="020B0503020204020204" pitchFamily="34" charset="-122"/>
              </a:rPr>
              <a:t>12.22%</a:t>
            </a:r>
            <a:r>
              <a:rPr lang="zh-CN" altLang="zh-CN" sz="2000" dirty="0">
                <a:latin typeface="微软雅黑" panose="020B0503020204020204" pitchFamily="34" charset="-122"/>
                <a:ea typeface="微软雅黑" panose="020B0503020204020204" pitchFamily="34" charset="-122"/>
              </a:rPr>
              <a:t>，高于企业最低报酬率。如投资回收期要求在</a:t>
            </a:r>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年以内，该方案最为可行。</a:t>
            </a:r>
          </a:p>
        </p:txBody>
      </p:sp>
    </p:spTree>
    <p:custDataLst>
      <p:tags r:id="rId1"/>
    </p:custDataLst>
    <p:extLst>
      <p:ext uri="{BB962C8B-B14F-4D97-AF65-F5344CB8AC3E}">
        <p14:creationId xmlns:p14="http://schemas.microsoft.com/office/powerpoint/2010/main" xmlns="" val="117489174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20321" y="1345413"/>
            <a:ext cx="8103358" cy="1135054"/>
          </a:xfrm>
          <a:prstGeom prst="rect">
            <a:avLst/>
          </a:prstGeom>
        </p:spPr>
        <p:txBody>
          <a:bodyPr wrap="square">
            <a:spAutoFit/>
          </a:bodyPr>
          <a:lstStyle/>
          <a:p>
            <a:pPr>
              <a:lnSpc>
                <a:spcPct val="150000"/>
              </a:lnSpc>
            </a:pPr>
            <a:r>
              <a:rPr lang="zh-CN" altLang="zh-CN" sz="2400" dirty="0">
                <a:latin typeface="微软雅黑" panose="020B0503020204020204" pitchFamily="34" charset="-122"/>
                <a:ea typeface="微软雅黑" panose="020B0503020204020204" pitchFamily="34" charset="-122"/>
              </a:rPr>
              <a:t>贴现指标是指考虑货币时间价值的各种指标，主要包括净现值（</a:t>
            </a:r>
            <a:r>
              <a:rPr lang="en-US" altLang="zh-CN" sz="2400" dirty="0">
                <a:latin typeface="微软雅黑" panose="020B0503020204020204" pitchFamily="34" charset="-122"/>
                <a:ea typeface="微软雅黑" panose="020B0503020204020204" pitchFamily="34" charset="-122"/>
              </a:rPr>
              <a:t>NPV</a:t>
            </a:r>
            <a:r>
              <a:rPr lang="zh-CN" altLang="zh-CN" sz="2400" dirty="0">
                <a:latin typeface="微软雅黑" panose="020B0503020204020204" pitchFamily="34" charset="-122"/>
                <a:ea typeface="微软雅黑" panose="020B0503020204020204" pitchFamily="34" charset="-122"/>
              </a:rPr>
              <a:t>）、现值指数</a:t>
            </a:r>
            <a:r>
              <a:rPr lang="en-US" altLang="zh-CN" sz="2400" dirty="0">
                <a:latin typeface="微软雅黑" panose="020B0503020204020204" pitchFamily="34" charset="-122"/>
                <a:ea typeface="微软雅黑" panose="020B0503020204020204" pitchFamily="34" charset="-122"/>
              </a:rPr>
              <a:t>(PI)</a:t>
            </a:r>
            <a:r>
              <a:rPr lang="zh-CN" altLang="zh-CN" sz="2400" dirty="0">
                <a:latin typeface="微软雅黑" panose="020B0503020204020204" pitchFamily="34" charset="-122"/>
                <a:ea typeface="微软雅黑" panose="020B0503020204020204" pitchFamily="34" charset="-122"/>
              </a:rPr>
              <a:t>和内涵报酬率</a:t>
            </a:r>
            <a:r>
              <a:rPr lang="en-US" altLang="zh-CN" sz="2400" dirty="0">
                <a:latin typeface="微软雅黑" panose="020B0503020204020204" pitchFamily="34" charset="-122"/>
                <a:ea typeface="微软雅黑" panose="020B0503020204020204" pitchFamily="34" charset="-122"/>
              </a:rPr>
              <a:t>(IRR)</a:t>
            </a:r>
            <a:r>
              <a:rPr lang="zh-CN" altLang="zh-CN" sz="2400" dirty="0">
                <a:latin typeface="微软雅黑" panose="020B0503020204020204" pitchFamily="34" charset="-122"/>
                <a:ea typeface="微软雅黑" panose="020B0503020204020204" pitchFamily="34" charset="-122"/>
              </a:rPr>
              <a:t>。</a:t>
            </a:r>
          </a:p>
        </p:txBody>
      </p:sp>
      <p:pic>
        <p:nvPicPr>
          <p:cNvPr id="8" name="图片 7"/>
          <p:cNvPicPr/>
          <p:nvPr/>
        </p:nvPicPr>
        <p:blipFill>
          <a:blip r:embed="rId6" cstate="print"/>
          <a:srcRect/>
          <a:stretch>
            <a:fillRect/>
          </a:stretch>
        </p:blipFill>
        <p:spPr bwMode="auto">
          <a:xfrm>
            <a:off x="504967" y="2729923"/>
            <a:ext cx="8118712" cy="304308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380623352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697742" y="1268195"/>
            <a:ext cx="7968586" cy="2308324"/>
          </a:xfrm>
          <a:prstGeom prst="rect">
            <a:avLst/>
          </a:prstGeom>
        </p:spPr>
        <p:txBody>
          <a:bodyPr wrap="square">
            <a:spAutoFit/>
          </a:bodyPr>
          <a:lstStyle/>
          <a:p>
            <a:pPr marL="342900" lvl="0" indent="-342900" algn="just">
              <a:lnSpc>
                <a:spcPct val="150000"/>
              </a:lnSpc>
              <a:spcAft>
                <a:spcPts val="0"/>
              </a:spcAft>
              <a:buFont typeface="+mj-ea"/>
              <a:buAutoNum type="ea1JpnKorPlain"/>
              <a:tabLst>
                <a:tab pos="1177925" algn="l"/>
              </a:tabLst>
            </a:pPr>
            <a:r>
              <a:rPr lang="zh-CN" altLang="zh-CN" sz="2400" b="1" kern="100" dirty="0">
                <a:latin typeface="微软雅黑" panose="020B0503020204020204" pitchFamily="34" charset="-122"/>
                <a:ea typeface="微软雅黑" panose="020B0503020204020204" pitchFamily="34" charset="-122"/>
              </a:rPr>
              <a:t>净现值（</a:t>
            </a:r>
            <a:r>
              <a:rPr lang="en-US" altLang="zh-CN" sz="2400" b="1" kern="100" dirty="0">
                <a:latin typeface="微软雅黑" panose="020B0503020204020204" pitchFamily="34" charset="-122"/>
                <a:ea typeface="微软雅黑" panose="020B0503020204020204" pitchFamily="34" charset="-122"/>
              </a:rPr>
              <a:t>NPV</a:t>
            </a:r>
            <a:r>
              <a:rPr lang="zh-CN" altLang="zh-CN" sz="2400" b="1" kern="100" dirty="0">
                <a:latin typeface="微软雅黑" panose="020B0503020204020204" pitchFamily="34" charset="-122"/>
                <a:ea typeface="微软雅黑" panose="020B0503020204020204" pitchFamily="34" charset="-122"/>
              </a:rPr>
              <a:t>）</a:t>
            </a:r>
            <a:endParaRPr lang="zh-CN" altLang="zh-CN" sz="2400" kern="100" dirty="0">
              <a:latin typeface="微软雅黑" panose="020B0503020204020204" pitchFamily="34" charset="-122"/>
              <a:ea typeface="微软雅黑" panose="020B0503020204020204" pitchFamily="34" charset="-122"/>
            </a:endParaRPr>
          </a:p>
          <a:p>
            <a:pPr marL="314325">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净现值是指特定方案中未来现金流入现值与未来现金流出现值之间的差额</a:t>
            </a:r>
            <a:r>
              <a:rPr lang="zh-CN" altLang="zh-CN" sz="2400" kern="100" dirty="0" smtClean="0">
                <a:latin typeface="微软雅黑" panose="020B0503020204020204" pitchFamily="34" charset="-122"/>
                <a:ea typeface="微软雅黑" panose="020B0503020204020204" pitchFamily="34" charset="-122"/>
              </a:rPr>
              <a:t>。</a:t>
            </a:r>
            <a:endParaRPr lang="en-US" altLang="zh-CN" sz="2400" kern="100" dirty="0" smtClean="0">
              <a:latin typeface="微软雅黑" panose="020B0503020204020204" pitchFamily="34" charset="-122"/>
              <a:ea typeface="微软雅黑" panose="020B0503020204020204" pitchFamily="34" charset="-122"/>
            </a:endParaRPr>
          </a:p>
          <a:p>
            <a:pPr marL="314325" algn="ctr">
              <a:lnSpc>
                <a:spcPct val="150000"/>
              </a:lnSpc>
              <a:spcAft>
                <a:spcPts val="0"/>
              </a:spcAft>
            </a:pPr>
            <a:r>
              <a:rPr lang="zh-CN" altLang="zh-CN" sz="2400" kern="100" dirty="0" smtClean="0">
                <a:latin typeface="微软雅黑" panose="020B0503020204020204" pitchFamily="34" charset="-122"/>
                <a:ea typeface="微软雅黑" panose="020B0503020204020204" pitchFamily="34" charset="-122"/>
              </a:rPr>
              <a:t>公式</a:t>
            </a:r>
            <a:r>
              <a:rPr lang="zh-CN" altLang="zh-CN" sz="2400" kern="100" dirty="0">
                <a:latin typeface="微软雅黑" panose="020B0503020204020204" pitchFamily="34" charset="-122"/>
                <a:ea typeface="微软雅黑" panose="020B0503020204020204" pitchFamily="34" charset="-122"/>
              </a:rPr>
              <a:t>为：</a:t>
            </a:r>
            <a:r>
              <a:rPr lang="zh-CN" altLang="zh-CN" sz="2400" kern="100" dirty="0">
                <a:solidFill>
                  <a:srgbClr val="008080"/>
                </a:solidFill>
                <a:latin typeface="微软雅黑" panose="020B0503020204020204" pitchFamily="34" charset="-122"/>
                <a:ea typeface="微软雅黑" panose="020B0503020204020204" pitchFamily="34" charset="-122"/>
              </a:rPr>
              <a:t>净现值</a:t>
            </a:r>
            <a:r>
              <a:rPr lang="en-US" altLang="zh-CN" sz="2400" kern="100" dirty="0">
                <a:solidFill>
                  <a:srgbClr val="008080"/>
                </a:solidFill>
                <a:latin typeface="微软雅黑" panose="020B0503020204020204" pitchFamily="34" charset="-122"/>
                <a:ea typeface="微软雅黑" panose="020B0503020204020204" pitchFamily="34" charset="-122"/>
              </a:rPr>
              <a:t>=</a:t>
            </a:r>
            <a:r>
              <a:rPr lang="zh-CN" altLang="zh-CN" sz="2400" kern="100" dirty="0">
                <a:solidFill>
                  <a:srgbClr val="008080"/>
                </a:solidFill>
                <a:latin typeface="微软雅黑" panose="020B0503020204020204" pitchFamily="34" charset="-122"/>
                <a:ea typeface="微软雅黑" panose="020B0503020204020204" pitchFamily="34" charset="-122"/>
              </a:rPr>
              <a:t>现金流入现值</a:t>
            </a:r>
            <a:r>
              <a:rPr lang="en-US" altLang="zh-CN" sz="2400" kern="100" dirty="0">
                <a:solidFill>
                  <a:srgbClr val="008080"/>
                </a:solidFill>
                <a:latin typeface="微软雅黑" panose="020B0503020204020204" pitchFamily="34" charset="-122"/>
                <a:ea typeface="微软雅黑" panose="020B0503020204020204" pitchFamily="34" charset="-122"/>
              </a:rPr>
              <a:t>-</a:t>
            </a:r>
            <a:r>
              <a:rPr lang="zh-CN" altLang="zh-CN" sz="2400" kern="100" dirty="0">
                <a:solidFill>
                  <a:srgbClr val="008080"/>
                </a:solidFill>
                <a:latin typeface="微软雅黑" panose="020B0503020204020204" pitchFamily="34" charset="-122"/>
                <a:ea typeface="微软雅黑" panose="020B0503020204020204" pitchFamily="34" charset="-122"/>
              </a:rPr>
              <a:t>现金流出现值</a:t>
            </a:r>
            <a:endParaRPr lang="zh-CN" altLang="zh-CN" sz="2400" kern="100" dirty="0">
              <a:effectLst/>
              <a:latin typeface="微软雅黑" panose="020B0503020204020204" pitchFamily="34" charset="-122"/>
              <a:ea typeface="微软雅黑" panose="020B0503020204020204" pitchFamily="34" charset="-122"/>
            </a:endParaRPr>
          </a:p>
        </p:txBody>
      </p:sp>
      <p:pic>
        <p:nvPicPr>
          <p:cNvPr id="11" name="图片 10"/>
          <p:cNvPicPr/>
          <p:nvPr/>
        </p:nvPicPr>
        <p:blipFill>
          <a:blip r:embed="rId6" cstate="print"/>
          <a:srcRect/>
          <a:stretch>
            <a:fillRect/>
          </a:stretch>
        </p:blipFill>
        <p:spPr bwMode="auto">
          <a:xfrm>
            <a:off x="354841" y="3576519"/>
            <a:ext cx="8502555" cy="2878872"/>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230476076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77420" y="1095957"/>
            <a:ext cx="8966579" cy="3416320"/>
          </a:xfrm>
          <a:prstGeom prst="rect">
            <a:avLst/>
          </a:prstGeom>
        </p:spPr>
        <p:txBody>
          <a:bodyPr wrap="square">
            <a:spAutoFit/>
          </a:bodyPr>
          <a:lstStyle/>
          <a:p>
            <a:pPr marL="314325"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操作步骤</a:t>
            </a:r>
          </a:p>
          <a:p>
            <a:pPr indent="26289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C17</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NPV(C15,B5:B10)+B4</a:t>
            </a:r>
            <a:r>
              <a:rPr lang="zh-CN" altLang="zh-CN" kern="100" dirty="0">
                <a:latin typeface="微软雅黑" panose="020B0503020204020204" pitchFamily="34" charset="-122"/>
                <a:ea typeface="微软雅黑" panose="020B0503020204020204" pitchFamily="34" charset="-122"/>
              </a:rPr>
              <a:t>” ，按回车键确认。然后，将单元格</a:t>
            </a:r>
            <a:r>
              <a:rPr lang="en-US" altLang="zh-CN" kern="100" dirty="0">
                <a:latin typeface="微软雅黑" panose="020B0503020204020204" pitchFamily="34" charset="-122"/>
                <a:ea typeface="微软雅黑" panose="020B0503020204020204" pitchFamily="34" charset="-122"/>
              </a:rPr>
              <a:t>C17</a:t>
            </a:r>
            <a:r>
              <a:rPr lang="zh-CN" altLang="zh-CN" kern="100" dirty="0">
                <a:latin typeface="微软雅黑" panose="020B0503020204020204" pitchFamily="34" charset="-122"/>
                <a:ea typeface="微软雅黑" panose="020B0503020204020204" pitchFamily="34" charset="-122"/>
              </a:rPr>
              <a:t>的公式粘贴到</a:t>
            </a:r>
            <a:r>
              <a:rPr lang="en-US" altLang="zh-CN" kern="100" dirty="0">
                <a:latin typeface="微软雅黑" panose="020B0503020204020204" pitchFamily="34" charset="-122"/>
                <a:ea typeface="微软雅黑" panose="020B0503020204020204" pitchFamily="34" charset="-122"/>
              </a:rPr>
              <a:t>E17</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G17</a:t>
            </a:r>
            <a:r>
              <a:rPr lang="zh-CN" altLang="zh-CN" kern="100" dirty="0">
                <a:latin typeface="微软雅黑" panose="020B0503020204020204" pitchFamily="34" charset="-122"/>
                <a:ea typeface="微软雅黑" panose="020B0503020204020204" pitchFamily="34" charset="-122"/>
              </a:rPr>
              <a:t>，完成对</a:t>
            </a:r>
            <a:r>
              <a:rPr lang="en-US" altLang="zh-CN" kern="100" dirty="0">
                <a:latin typeface="微软雅黑" panose="020B0503020204020204" pitchFamily="34" charset="-122"/>
                <a:ea typeface="微软雅黑" panose="020B0503020204020204" pitchFamily="34" charset="-122"/>
              </a:rPr>
              <a:t>B</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C</a:t>
            </a:r>
            <a:r>
              <a:rPr lang="zh-CN" altLang="zh-CN" kern="100" dirty="0">
                <a:latin typeface="微软雅黑" panose="020B0503020204020204" pitchFamily="34" charset="-122"/>
                <a:ea typeface="微软雅黑" panose="020B0503020204020204" pitchFamily="34" charset="-122"/>
              </a:rPr>
              <a:t>方案投资净现值的计算；</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2</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C18</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=-NPV(C15,B6:B10)/(NPV(C15,B5)+B4)</a:t>
            </a:r>
            <a:r>
              <a:rPr lang="zh-CN" altLang="zh-CN" kern="100" dirty="0">
                <a:latin typeface="微软雅黑" panose="020B0503020204020204" pitchFamily="34" charset="-122"/>
                <a:ea typeface="微软雅黑" panose="020B0503020204020204" pitchFamily="34" charset="-122"/>
              </a:rPr>
              <a:t>” ，按回车键确认。然后，将单元格</a:t>
            </a:r>
            <a:r>
              <a:rPr lang="en-US" altLang="zh-CN" kern="100" dirty="0">
                <a:latin typeface="微软雅黑" panose="020B0503020204020204" pitchFamily="34" charset="-122"/>
                <a:ea typeface="微软雅黑" panose="020B0503020204020204" pitchFamily="34" charset="-122"/>
              </a:rPr>
              <a:t>C18</a:t>
            </a:r>
            <a:r>
              <a:rPr lang="zh-CN" altLang="zh-CN" kern="100" dirty="0">
                <a:latin typeface="微软雅黑" panose="020B0503020204020204" pitchFamily="34" charset="-122"/>
                <a:ea typeface="微软雅黑" panose="020B0503020204020204" pitchFamily="34" charset="-122"/>
              </a:rPr>
              <a:t>的公式粘贴到</a:t>
            </a:r>
            <a:r>
              <a:rPr lang="en-US" altLang="zh-CN" kern="100" dirty="0">
                <a:latin typeface="微软雅黑" panose="020B0503020204020204" pitchFamily="34" charset="-122"/>
                <a:ea typeface="微软雅黑" panose="020B0503020204020204" pitchFamily="34" charset="-122"/>
              </a:rPr>
              <a:t>E18</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G18</a:t>
            </a:r>
            <a:r>
              <a:rPr lang="zh-CN" altLang="zh-CN" kern="100" dirty="0">
                <a:latin typeface="微软雅黑" panose="020B0503020204020204" pitchFamily="34" charset="-122"/>
                <a:ea typeface="微软雅黑" panose="020B0503020204020204" pitchFamily="34" charset="-122"/>
              </a:rPr>
              <a:t>，完成对</a:t>
            </a:r>
            <a:r>
              <a:rPr lang="en-US" altLang="zh-CN" kern="100" dirty="0">
                <a:latin typeface="微软雅黑" panose="020B0503020204020204" pitchFamily="34" charset="-122"/>
                <a:ea typeface="微软雅黑" panose="020B0503020204020204" pitchFamily="34" charset="-122"/>
              </a:rPr>
              <a:t>B</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C</a:t>
            </a:r>
            <a:r>
              <a:rPr lang="zh-CN" altLang="zh-CN" kern="100" dirty="0">
                <a:latin typeface="微软雅黑" panose="020B0503020204020204" pitchFamily="34" charset="-122"/>
                <a:ea typeface="微软雅黑" panose="020B0503020204020204" pitchFamily="34" charset="-122"/>
              </a:rPr>
              <a:t>方案现值指数的计算；</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3</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C19</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=IRR(B4:B10)</a:t>
            </a:r>
            <a:r>
              <a:rPr lang="zh-CN" altLang="zh-CN" kern="100" dirty="0">
                <a:latin typeface="微软雅黑" panose="020B0503020204020204" pitchFamily="34" charset="-122"/>
                <a:ea typeface="微软雅黑" panose="020B0503020204020204" pitchFamily="34" charset="-122"/>
              </a:rPr>
              <a:t>” ，按回车键确认。然后，将单元格</a:t>
            </a:r>
            <a:r>
              <a:rPr lang="en-US" altLang="zh-CN" kern="100" dirty="0">
                <a:latin typeface="微软雅黑" panose="020B0503020204020204" pitchFamily="34" charset="-122"/>
                <a:ea typeface="微软雅黑" panose="020B0503020204020204" pitchFamily="34" charset="-122"/>
              </a:rPr>
              <a:t>C19</a:t>
            </a:r>
            <a:r>
              <a:rPr lang="zh-CN" altLang="zh-CN" kern="100" dirty="0">
                <a:latin typeface="微软雅黑" panose="020B0503020204020204" pitchFamily="34" charset="-122"/>
                <a:ea typeface="微软雅黑" panose="020B0503020204020204" pitchFamily="34" charset="-122"/>
              </a:rPr>
              <a:t>的公式粘贴到</a:t>
            </a:r>
            <a:r>
              <a:rPr lang="en-US" altLang="zh-CN" kern="100" dirty="0">
                <a:latin typeface="微软雅黑" panose="020B0503020204020204" pitchFamily="34" charset="-122"/>
                <a:ea typeface="微软雅黑" panose="020B0503020204020204" pitchFamily="34" charset="-122"/>
              </a:rPr>
              <a:t>E19</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G19</a:t>
            </a:r>
            <a:r>
              <a:rPr lang="zh-CN" altLang="zh-CN" kern="100" dirty="0">
                <a:latin typeface="微软雅黑" panose="020B0503020204020204" pitchFamily="34" charset="-122"/>
                <a:ea typeface="微软雅黑" panose="020B0503020204020204" pitchFamily="34" charset="-122"/>
              </a:rPr>
              <a:t>，完成对</a:t>
            </a:r>
            <a:r>
              <a:rPr lang="en-US" altLang="zh-CN" kern="100" dirty="0">
                <a:latin typeface="微软雅黑" panose="020B0503020204020204" pitchFamily="34" charset="-122"/>
                <a:ea typeface="微软雅黑" panose="020B0503020204020204" pitchFamily="34" charset="-122"/>
              </a:rPr>
              <a:t>B</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C</a:t>
            </a:r>
            <a:r>
              <a:rPr lang="zh-CN" altLang="zh-CN" kern="100" dirty="0">
                <a:latin typeface="微软雅黑" panose="020B0503020204020204" pitchFamily="34" charset="-122"/>
                <a:ea typeface="微软雅黑" panose="020B0503020204020204" pitchFamily="34" charset="-122"/>
              </a:rPr>
              <a:t>方案投资报酬率的计算</a:t>
            </a:r>
            <a:endParaRPr lang="zh-CN" altLang="zh-CN" kern="100" dirty="0">
              <a:effectLst/>
              <a:latin typeface="微软雅黑" panose="020B0503020204020204" pitchFamily="34" charset="-122"/>
              <a:ea typeface="微软雅黑" panose="020B0503020204020204" pitchFamily="34" charset="-122"/>
            </a:endParaRPr>
          </a:p>
        </p:txBody>
      </p:sp>
      <p:pic>
        <p:nvPicPr>
          <p:cNvPr id="12" name="图片 11"/>
          <p:cNvPicPr/>
          <p:nvPr/>
        </p:nvPicPr>
        <p:blipFill>
          <a:blip r:embed="rId6" cstate="print"/>
          <a:srcRect/>
          <a:stretch>
            <a:fillRect/>
          </a:stretch>
        </p:blipFill>
        <p:spPr bwMode="auto">
          <a:xfrm>
            <a:off x="354841" y="4512277"/>
            <a:ext cx="8625385" cy="2202422"/>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4245615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 形 5"/>
          <p:cNvSpPr/>
          <p:nvPr>
            <p:custDataLst>
              <p:tags r:id="rId2"/>
            </p:custDataLst>
          </p:nvPr>
        </p:nvSpPr>
        <p:spPr>
          <a:xfrm rot="5400000">
            <a:off x="451299" y="1204028"/>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L 形 8"/>
          <p:cNvSpPr/>
          <p:nvPr>
            <p:custDataLst>
              <p:tags r:id="rId3"/>
            </p:custDataLst>
          </p:nvPr>
        </p:nvSpPr>
        <p:spPr>
          <a:xfrm rot="16200000">
            <a:off x="8006901" y="5672489"/>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标题 1"/>
          <p:cNvSpPr>
            <a:spLocks noGrp="1"/>
          </p:cNvSpPr>
          <p:nvPr>
            <p:ph type="title"/>
            <p:custDataLst>
              <p:tags r:id="rId4"/>
            </p:custDataLst>
          </p:nvPr>
        </p:nvSpPr>
        <p:spPr/>
        <p:txBody>
          <a:bodyPr>
            <a:normAutofit/>
          </a:bodyPr>
          <a:lstStyle/>
          <a:p>
            <a:pPr algn="ctr"/>
            <a:r>
              <a:rPr lang="zh-CN" altLang="en-US" b="1" dirty="0" smtClean="0"/>
              <a:t>项目引例</a:t>
            </a:r>
            <a:endParaRPr lang="zh-CN" altLang="en-US" b="1" dirty="0"/>
          </a:p>
        </p:txBody>
      </p:sp>
      <p:sp>
        <p:nvSpPr>
          <p:cNvPr id="5" name="Rectangle 2"/>
          <p:cNvSpPr>
            <a:spLocks noGrp="1" noChangeArrowheads="1"/>
          </p:cNvSpPr>
          <p:nvPr>
            <p:ph idx="1"/>
          </p:nvPr>
        </p:nvSpPr>
        <p:spPr bwMode="auto">
          <a:xfrm>
            <a:off x="560481" y="1471478"/>
            <a:ext cx="8583519" cy="3823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2017</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月</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日，公司总经理召集生产、采购、销售、研发、行政和财务部门负责人对</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2018</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年资本支出进行测算。公司管理层提出</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项议程：一、投资一个新的产品生产项目，预计投资</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1200-3000</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万元，现在有三个项目进行备选。请采用非贴现和贴现指标分析三个方案，做出方案决策，并判断财务可行性的标准；二、拟用新的设备替换已经使用三年的旧设备，新旧设备的原值、收入、付现成本和折旧方法分别是：</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8500</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万元</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/6500</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万元、</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10000</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万元</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/7000</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万元、</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4800</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万元</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/4000</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万元、年数总和法</a:t>
            </a:r>
            <a:r>
              <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rPr>
              <a:t>直线法，请做出是否更新的决策。</a:t>
            </a:r>
            <a:endParaRPr kumimoji="0" lang="en-US" altLang="zh-CN" sz="1800" b="0" i="0" u="none" strike="noStrike" cap="none" normalizeH="0" baseline="0" dirty="0" smtClean="0">
              <a:ln>
                <a:noFill/>
              </a:ln>
              <a:solidFill>
                <a:srgbClr val="943634"/>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algn="l" defTabSz="914400">
              <a:lnSpc>
                <a:spcPct val="150000"/>
              </a:lnSpc>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假定资本成本（贴现率）为</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，所得税率为</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25%</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，新旧设备的经营期为</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年</a:t>
            </a:r>
          </a:p>
          <a:p>
            <a:pPr marL="0" marR="0" lvl="0" indent="266700" algn="l" defTabSz="914400" rtl="0" eaLnBrk="0" fontAlgn="base" latinLnBrk="0" hangingPunct="0">
              <a:lnSpc>
                <a:spcPct val="15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30889415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498142" y="1268195"/>
            <a:ext cx="8645857" cy="3416320"/>
          </a:xfrm>
          <a:prstGeom prst="rect">
            <a:avLst/>
          </a:prstGeom>
        </p:spPr>
        <p:txBody>
          <a:bodyPr wrap="square">
            <a:spAutoFit/>
          </a:bodyPr>
          <a:lstStyle/>
          <a:p>
            <a:pPr marL="342900" lvl="0" indent="-342900" algn="just">
              <a:lnSpc>
                <a:spcPct val="150000"/>
              </a:lnSpc>
              <a:spcAft>
                <a:spcPts val="0"/>
              </a:spcAft>
              <a:buFont typeface="+mj-ea"/>
              <a:buAutoNum type="ea1JpnKorPlain"/>
              <a:tabLst>
                <a:tab pos="1177925" algn="l"/>
              </a:tabLst>
            </a:pPr>
            <a:r>
              <a:rPr lang="zh-CN" altLang="zh-CN" sz="2400" b="1" kern="100" dirty="0">
                <a:latin typeface="微软雅黑" panose="020B0503020204020204" pitchFamily="34" charset="-122"/>
                <a:ea typeface="微软雅黑" panose="020B0503020204020204" pitchFamily="34" charset="-122"/>
              </a:rPr>
              <a:t>现值指数</a:t>
            </a:r>
            <a:r>
              <a:rPr lang="en-US" altLang="zh-CN" sz="2400" b="1" kern="100" dirty="0">
                <a:latin typeface="微软雅黑" panose="020B0503020204020204" pitchFamily="34" charset="-122"/>
                <a:ea typeface="微软雅黑" panose="020B0503020204020204" pitchFamily="34" charset="-122"/>
              </a:rPr>
              <a:t>(PI)</a:t>
            </a:r>
            <a:endParaRPr lang="zh-CN" altLang="zh-CN" sz="2400" kern="100" dirty="0">
              <a:latin typeface="微软雅黑" panose="020B0503020204020204" pitchFamily="34" charset="-122"/>
              <a:ea typeface="微软雅黑" panose="020B0503020204020204" pitchFamily="34" charset="-122"/>
            </a:endParaRPr>
          </a:p>
          <a:p>
            <a:pPr indent="314325"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现值指数又称获利指数，是指投资方案未来报酬的现金净流量与投资总额现值的比，用来说明单位投资额未来可以获得的报酬现值有多少。现值指数与净现值的不同之处在于，它是相对指标，可以使不同投资额的方案具备效率的可比性</a:t>
            </a:r>
            <a:r>
              <a:rPr lang="zh-CN" altLang="zh-CN" sz="2400" kern="100" dirty="0" smtClean="0">
                <a:latin typeface="微软雅黑" panose="020B0503020204020204" pitchFamily="34" charset="-122"/>
                <a:ea typeface="微软雅黑" panose="020B0503020204020204" pitchFamily="34" charset="-122"/>
              </a:rPr>
              <a:t>。</a:t>
            </a:r>
            <a:endParaRPr lang="en-US" altLang="zh-CN" sz="2400" kern="100" dirty="0" smtClean="0">
              <a:latin typeface="微软雅黑" panose="020B0503020204020204" pitchFamily="34" charset="-122"/>
              <a:ea typeface="微软雅黑" panose="020B0503020204020204" pitchFamily="34" charset="-122"/>
            </a:endParaRPr>
          </a:p>
          <a:p>
            <a:pPr indent="314325" algn="just">
              <a:lnSpc>
                <a:spcPct val="150000"/>
              </a:lnSpc>
              <a:spcAft>
                <a:spcPts val="0"/>
              </a:spcAft>
            </a:pPr>
            <a:r>
              <a:rPr lang="zh-CN" altLang="zh-CN" sz="2400" kern="100" dirty="0" smtClean="0">
                <a:latin typeface="微软雅黑" panose="020B0503020204020204" pitchFamily="34" charset="-122"/>
                <a:ea typeface="微软雅黑" panose="020B0503020204020204" pitchFamily="34" charset="-122"/>
              </a:rPr>
              <a:t>公式</a:t>
            </a:r>
            <a:r>
              <a:rPr lang="zh-CN" altLang="zh-CN" sz="2400" kern="100" dirty="0">
                <a:latin typeface="微软雅黑" panose="020B0503020204020204" pitchFamily="34" charset="-122"/>
                <a:ea typeface="微软雅黑" panose="020B0503020204020204" pitchFamily="34" charset="-122"/>
              </a:rPr>
              <a:t>为：</a:t>
            </a:r>
            <a:endParaRPr lang="zh-CN" altLang="zh-CN" sz="2400" kern="100" dirty="0">
              <a:effectLst/>
              <a:latin typeface="微软雅黑" panose="020B0503020204020204" pitchFamily="34" charset="-122"/>
              <a:ea typeface="微软雅黑" panose="020B0503020204020204" pitchFamily="34" charset="-122"/>
            </a:endParaRPr>
          </a:p>
        </p:txBody>
      </p:sp>
      <p:graphicFrame>
        <p:nvGraphicFramePr>
          <p:cNvPr id="16" name="对象 15"/>
          <p:cNvGraphicFramePr>
            <a:graphicFrameLocks noChangeAspect="1"/>
          </p:cNvGraphicFramePr>
          <p:nvPr>
            <p:extLst>
              <p:ext uri="{D42A27DB-BD31-4B8C-83A1-F6EECF244321}">
                <p14:modId xmlns:p14="http://schemas.microsoft.com/office/powerpoint/2010/main" xmlns="" val="3484883907"/>
              </p:ext>
            </p:extLst>
          </p:nvPr>
        </p:nvGraphicFramePr>
        <p:xfrm>
          <a:off x="1596788" y="5051403"/>
          <a:ext cx="6182436" cy="1109668"/>
        </p:xfrm>
        <a:graphic>
          <a:graphicData uri="http://schemas.openxmlformats.org/presentationml/2006/ole">
            <p:oleObj spid="_x0000_s40971" r:id="rId7" imgW="2374900" imgH="419100" progId="Equation.DSMT4">
              <p:embed/>
            </p:oleObj>
          </a:graphicData>
        </a:graphic>
      </p:graphicFrame>
    </p:spTree>
    <p:custDataLst>
      <p:tags r:id="rId2"/>
    </p:custDataLst>
    <p:extLst>
      <p:ext uri="{BB962C8B-B14F-4D97-AF65-F5344CB8AC3E}">
        <p14:creationId xmlns:p14="http://schemas.microsoft.com/office/powerpoint/2010/main" xmlns="" val="4110671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484496" y="1345413"/>
            <a:ext cx="8659504" cy="4247317"/>
          </a:xfrm>
          <a:prstGeom prst="rect">
            <a:avLst/>
          </a:prstGeom>
        </p:spPr>
        <p:txBody>
          <a:bodyPr wrap="square">
            <a:spAutoFit/>
          </a:bodyPr>
          <a:lstStyle/>
          <a:p>
            <a:pPr marL="342900" lvl="0" indent="-342900" algn="just">
              <a:lnSpc>
                <a:spcPct val="150000"/>
              </a:lnSpc>
              <a:spcAft>
                <a:spcPts val="0"/>
              </a:spcAft>
              <a:buFont typeface="+mj-ea"/>
              <a:buAutoNum type="ea1JpnKorPlain"/>
              <a:tabLst>
                <a:tab pos="1177925" algn="l"/>
              </a:tabLst>
            </a:pPr>
            <a:r>
              <a:rPr lang="zh-CN" altLang="zh-CN" sz="2400" b="1" kern="100" dirty="0">
                <a:latin typeface="微软雅黑" panose="020B0503020204020204" pitchFamily="34" charset="-122"/>
                <a:ea typeface="微软雅黑" panose="020B0503020204020204" pitchFamily="34" charset="-122"/>
              </a:rPr>
              <a:t>内涵报酬率</a:t>
            </a:r>
            <a:r>
              <a:rPr lang="en-US" altLang="zh-CN" sz="2400" b="1" kern="100" dirty="0">
                <a:latin typeface="微软雅黑" panose="020B0503020204020204" pitchFamily="34" charset="-122"/>
                <a:ea typeface="微软雅黑" panose="020B0503020204020204" pitchFamily="34" charset="-122"/>
              </a:rPr>
              <a:t>(IRR)</a:t>
            </a:r>
            <a:endParaRPr lang="zh-CN" altLang="zh-CN" sz="2400" kern="100" dirty="0">
              <a:latin typeface="微软雅黑" panose="020B0503020204020204" pitchFamily="34" charset="-122"/>
              <a:ea typeface="微软雅黑" panose="020B0503020204020204" pitchFamily="34" charset="-122"/>
            </a:endParaRPr>
          </a:p>
          <a:p>
            <a:pPr indent="2667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内涵报酬率又称内部报酬率，它是指能够是投资方案净现值等于零的贴现率。如果内含报酬率高于企业设定的资本成本，说明按照预定贴现率计算的净现值将大于零，该方案可行。如果内含报酬率低于企业设定的资本成本，说明按照预定贴现率计算的净现值将小于零，该方案不可行。若同时有多个方案，选择内涵报酬率最高的为优。</a:t>
            </a:r>
          </a:p>
          <a:p>
            <a:pPr indent="333375" algn="just">
              <a:spcAft>
                <a:spcPts val="0"/>
              </a:spcAft>
            </a:pPr>
            <a:r>
              <a:rPr lang="en-US" altLang="zh-CN" kern="100" dirty="0">
                <a:latin typeface="宋体" panose="02010600030101010101" pitchFamily="2" charset="-122"/>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p:txBody>
      </p:sp>
    </p:spTree>
    <p:custDataLst>
      <p:tags r:id="rId1"/>
    </p:custDataLst>
    <p:extLst>
      <p:ext uri="{BB962C8B-B14F-4D97-AF65-F5344CB8AC3E}">
        <p14:creationId xmlns:p14="http://schemas.microsoft.com/office/powerpoint/2010/main" xmlns="" val="16611414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484496" y="1345413"/>
            <a:ext cx="8659504" cy="5539978"/>
          </a:xfrm>
          <a:prstGeom prst="rect">
            <a:avLst/>
          </a:prstGeom>
        </p:spPr>
        <p:txBody>
          <a:bodyPr wrap="square">
            <a:spAutoFit/>
          </a:bodyPr>
          <a:lstStyle/>
          <a:p>
            <a:pPr lvl="0"/>
            <a:r>
              <a:rPr lang="zh-CN" altLang="zh-CN" sz="2400" b="1" dirty="0">
                <a:latin typeface="微软雅黑" panose="020B0503020204020204" pitchFamily="34" charset="-122"/>
                <a:ea typeface="微软雅黑" panose="020B0503020204020204" pitchFamily="34" charset="-122"/>
              </a:rPr>
              <a:t>建立动态图表</a:t>
            </a:r>
            <a:endParaRPr lang="zh-CN"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    1.</a:t>
            </a:r>
            <a:r>
              <a:rPr lang="zh-CN" altLang="zh-CN" sz="2400" dirty="0">
                <a:latin typeface="微软雅黑" panose="020B0503020204020204" pitchFamily="34" charset="-122"/>
                <a:ea typeface="微软雅黑" panose="020B0503020204020204" pitchFamily="34" charset="-122"/>
              </a:rPr>
              <a:t>项目投资方案选择分析</a:t>
            </a:r>
          </a:p>
          <a:p>
            <a:r>
              <a:rPr lang="zh-CN" altLang="zh-CN" sz="2400" dirty="0">
                <a:latin typeface="微软雅黑" panose="020B0503020204020204" pitchFamily="34" charset="-122"/>
                <a:ea typeface="微软雅黑" panose="020B0503020204020204" pitchFamily="34" charset="-122"/>
              </a:rPr>
              <a:t>根据以上三个方案的净现值、现值指数和内涵报酬率分析：⑴</a:t>
            </a: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方案和</a:t>
            </a: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方案投资额相同，但</a:t>
            </a: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方案</a:t>
            </a: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个动态指标优于</a:t>
            </a: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方案；⑵</a:t>
            </a: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方案和</a:t>
            </a: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方案相比，虽然投资额不同，但</a:t>
            </a: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方案</a:t>
            </a: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项指标明显优于</a:t>
            </a: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方案，故，选择效益（净现值）和效率（现值指数、内涵报酬率）更好的</a:t>
            </a: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方案。</a:t>
            </a:r>
          </a:p>
          <a:p>
            <a:r>
              <a:rPr lang="en-US" altLang="zh-CN" sz="2400" dirty="0">
                <a:latin typeface="微软雅黑" panose="020B0503020204020204" pitchFamily="34" charset="-122"/>
                <a:ea typeface="微软雅黑" panose="020B0503020204020204" pitchFamily="34" charset="-122"/>
              </a:rPr>
              <a:t>     2.</a:t>
            </a:r>
            <a:r>
              <a:rPr lang="zh-CN" altLang="zh-CN" sz="2400" dirty="0">
                <a:latin typeface="微软雅黑" panose="020B0503020204020204" pitchFamily="34" charset="-122"/>
                <a:ea typeface="微软雅黑" panose="020B0503020204020204" pitchFamily="34" charset="-122"/>
              </a:rPr>
              <a:t>根据利率变化建立动态图表</a:t>
            </a:r>
          </a:p>
          <a:p>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操作步骤：</a:t>
            </a:r>
          </a:p>
          <a:p>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）选择图表类型为柱状图；</a:t>
            </a:r>
          </a:p>
          <a:p>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）制作微调按钮，控制</a:t>
            </a:r>
            <a:r>
              <a:rPr lang="en-US" altLang="zh-CN" sz="2400" dirty="0">
                <a:latin typeface="微软雅黑" panose="020B0503020204020204" pitchFamily="34" charset="-122"/>
                <a:ea typeface="微软雅黑" panose="020B0503020204020204" pitchFamily="34" charset="-122"/>
              </a:rPr>
              <a:t>B15</a:t>
            </a:r>
            <a:r>
              <a:rPr lang="zh-CN" altLang="zh-CN" sz="2400" dirty="0">
                <a:latin typeface="微软雅黑" panose="020B0503020204020204" pitchFamily="34" charset="-122"/>
                <a:ea typeface="微软雅黑" panose="020B0503020204020204" pitchFamily="34" charset="-122"/>
              </a:rPr>
              <a:t>（贴现率）单元格；</a:t>
            </a:r>
          </a:p>
          <a:p>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）选择图表数据系列：</a:t>
            </a:r>
            <a:r>
              <a:rPr lang="en-US" altLang="zh-CN" sz="2400" dirty="0">
                <a:latin typeface="微软雅黑" panose="020B0503020204020204" pitchFamily="34" charset="-122"/>
                <a:ea typeface="微软雅黑" panose="020B0503020204020204" pitchFamily="34" charset="-122"/>
              </a:rPr>
              <a:t>C18</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E18</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G18</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C19</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E18</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G19</a:t>
            </a:r>
            <a:endParaRPr lang="zh-CN" altLang="zh-CN" sz="2400" dirty="0">
              <a:latin typeface="微软雅黑" panose="020B0503020204020204" pitchFamily="34" charset="-122"/>
              <a:ea typeface="微软雅黑" panose="020B0503020204020204" pitchFamily="34" charset="-122"/>
            </a:endParaRPr>
          </a:p>
          <a:p>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zh-CN" sz="2400" dirty="0">
                <a:latin typeface="微软雅黑" panose="020B0503020204020204" pitchFamily="34" charset="-122"/>
                <a:ea typeface="微软雅黑" panose="020B0503020204020204" pitchFamily="34" charset="-122"/>
              </a:rPr>
              <a:t>）录入图表标题、调整</a:t>
            </a:r>
            <a:r>
              <a:rPr lang="en-US" altLang="zh-CN" sz="2400" dirty="0">
                <a:latin typeface="微软雅黑" panose="020B0503020204020204" pitchFamily="34" charset="-122"/>
                <a:ea typeface="微软雅黑" panose="020B0503020204020204" pitchFamily="34" charset="-122"/>
              </a:rPr>
              <a:t>PI</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IRR</a:t>
            </a:r>
            <a:r>
              <a:rPr lang="zh-CN" altLang="zh-CN" sz="2400" dirty="0">
                <a:latin typeface="微软雅黑" panose="020B0503020204020204" pitchFamily="34" charset="-122"/>
                <a:ea typeface="微软雅黑" panose="020B0503020204020204" pitchFamily="34" charset="-122"/>
              </a:rPr>
              <a:t>图例位置、设置</a:t>
            </a:r>
            <a:r>
              <a:rPr lang="en-US" altLang="zh-CN" sz="2400" dirty="0">
                <a:latin typeface="微软雅黑" panose="020B0503020204020204" pitchFamily="34" charset="-122"/>
                <a:ea typeface="微软雅黑" panose="020B0503020204020204" pitchFamily="34" charset="-122"/>
              </a:rPr>
              <a:t>XY</a:t>
            </a:r>
            <a:r>
              <a:rPr lang="zh-CN" altLang="zh-CN" sz="2400" dirty="0">
                <a:latin typeface="微软雅黑" panose="020B0503020204020204" pitchFamily="34" charset="-122"/>
                <a:ea typeface="微软雅黑" panose="020B0503020204020204" pitchFamily="34" charset="-122"/>
              </a:rPr>
              <a:t>轴字号。</a:t>
            </a:r>
          </a:p>
          <a:p>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5</a:t>
            </a:r>
            <a:r>
              <a:rPr lang="zh-CN" altLang="zh-CN" sz="2400" dirty="0">
                <a:latin typeface="微软雅黑" panose="020B0503020204020204" pitchFamily="34" charset="-122"/>
                <a:ea typeface="微软雅黑" panose="020B0503020204020204" pitchFamily="34" charset="-122"/>
              </a:rPr>
              <a:t>）设置图表区格式、数据系列格式、柱状图的网格线格式。</a:t>
            </a:r>
          </a:p>
          <a:p>
            <a:pPr indent="333375" algn="just">
              <a:spcAft>
                <a:spcPts val="0"/>
              </a:spcAft>
            </a:pPr>
            <a:r>
              <a:rPr lang="en-US" altLang="zh-CN" kern="100" dirty="0">
                <a:latin typeface="宋体" panose="02010600030101010101" pitchFamily="2" charset="-122"/>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p:txBody>
      </p:sp>
    </p:spTree>
    <p:custDataLst>
      <p:tags r:id="rId1"/>
    </p:custDataLst>
    <p:extLst>
      <p:ext uri="{BB962C8B-B14F-4D97-AF65-F5344CB8AC3E}">
        <p14:creationId xmlns:p14="http://schemas.microsoft.com/office/powerpoint/2010/main" xmlns="" val="42528022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6" cstate="print"/>
          <a:srcRect/>
          <a:stretch>
            <a:fillRect/>
          </a:stretch>
        </p:blipFill>
        <p:spPr bwMode="auto">
          <a:xfrm>
            <a:off x="828888" y="1345413"/>
            <a:ext cx="7632724" cy="3062814"/>
          </a:xfrm>
          <a:prstGeom prst="rect">
            <a:avLst/>
          </a:prstGeom>
          <a:noFill/>
          <a:ln w="9525">
            <a:noFill/>
            <a:miter lim="800000"/>
            <a:headEnd/>
            <a:tailEnd/>
          </a:ln>
        </p:spPr>
      </p:pic>
      <p:sp>
        <p:nvSpPr>
          <p:cNvPr id="5" name="矩形 4"/>
          <p:cNvSpPr/>
          <p:nvPr/>
        </p:nvSpPr>
        <p:spPr>
          <a:xfrm>
            <a:off x="518615" y="4852333"/>
            <a:ext cx="7942997" cy="1477328"/>
          </a:xfrm>
          <a:prstGeom prst="rect">
            <a:avLst/>
          </a:prstGeom>
        </p:spPr>
        <p:txBody>
          <a:bodyPr wrap="square">
            <a:spAutoFit/>
          </a:bodyPr>
          <a:lstStyle/>
          <a:p>
            <a:pPr indent="304800"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【小思考</a:t>
            </a:r>
            <a:r>
              <a:rPr lang="en-US" altLang="zh-CN" sz="2000" kern="100" dirty="0">
                <a:solidFill>
                  <a:srgbClr val="FF0000"/>
                </a:solidFill>
                <a:latin typeface="微软雅黑" panose="020B0503020204020204" pitchFamily="34" charset="-122"/>
                <a:ea typeface="微软雅黑" panose="020B0503020204020204" pitchFamily="34" charset="-122"/>
              </a:rPr>
              <a:t>4-2</a:t>
            </a:r>
            <a:r>
              <a:rPr lang="zh-CN" altLang="zh-CN" sz="2000" kern="100" dirty="0">
                <a:solidFill>
                  <a:srgbClr val="FF0000"/>
                </a:solidFill>
                <a:latin typeface="微软雅黑" panose="020B0503020204020204" pitchFamily="34" charset="-122"/>
                <a:ea typeface="微软雅黑" panose="020B0503020204020204" pitchFamily="34" charset="-122"/>
              </a:rPr>
              <a:t>】以上</a:t>
            </a:r>
            <a:r>
              <a:rPr lang="en-US" altLang="zh-CN" sz="2000" kern="100" dirty="0">
                <a:solidFill>
                  <a:srgbClr val="FF0000"/>
                </a:solidFill>
                <a:latin typeface="微软雅黑" panose="020B0503020204020204" pitchFamily="34" charset="-122"/>
                <a:ea typeface="微软雅黑" panose="020B0503020204020204" pitchFamily="34" charset="-122"/>
              </a:rPr>
              <a:t>3</a:t>
            </a:r>
            <a:r>
              <a:rPr lang="zh-CN" altLang="zh-CN" sz="2000" kern="100" dirty="0">
                <a:solidFill>
                  <a:srgbClr val="FF0000"/>
                </a:solidFill>
                <a:latin typeface="微软雅黑" panose="020B0503020204020204" pitchFamily="34" charset="-122"/>
                <a:ea typeface="微软雅黑" panose="020B0503020204020204" pitchFamily="34" charset="-122"/>
              </a:rPr>
              <a:t>种方案净现值为零内涵报酬率为多少？现值指数为多少？</a:t>
            </a:r>
            <a:endParaRPr lang="zh-CN" altLang="zh-CN" sz="2000" kern="100" dirty="0">
              <a:latin typeface="微软雅黑" panose="020B0503020204020204" pitchFamily="34" charset="-122"/>
              <a:ea typeface="微软雅黑" panose="020B0503020204020204" pitchFamily="34" charset="-122"/>
            </a:endParaRPr>
          </a:p>
          <a:p>
            <a:pPr indent="304800"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【小技巧</a:t>
            </a:r>
            <a:r>
              <a:rPr lang="en-US" altLang="zh-CN" sz="2000" kern="100" dirty="0">
                <a:solidFill>
                  <a:srgbClr val="FF0000"/>
                </a:solidFill>
                <a:latin typeface="微软雅黑" panose="020B0503020204020204" pitchFamily="34" charset="-122"/>
                <a:ea typeface="微软雅黑" panose="020B0503020204020204" pitchFamily="34" charset="-122"/>
              </a:rPr>
              <a:t>4-2</a:t>
            </a:r>
            <a:r>
              <a:rPr lang="zh-CN" altLang="zh-CN" sz="2000" kern="100" dirty="0">
                <a:solidFill>
                  <a:srgbClr val="FF0000"/>
                </a:solidFill>
                <a:latin typeface="微软雅黑" panose="020B0503020204020204" pitchFamily="34" charset="-122"/>
                <a:ea typeface="微软雅黑" panose="020B0503020204020204" pitchFamily="34" charset="-122"/>
              </a:rPr>
              <a:t>】制作微调按钮与开发工具选项</a:t>
            </a:r>
            <a:endParaRPr lang="zh-CN" altLang="zh-CN" sz="20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393456680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343385" y="1268195"/>
            <a:ext cx="8393373" cy="46138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800100" algn="l"/>
              </a:tabLst>
              <a:defRPr>
                <a:solidFill>
                  <a:schemeClr val="tx1"/>
                </a:solidFill>
                <a:latin typeface="Arial" panose="020B0604020202020204" pitchFamily="34" charset="0"/>
              </a:defRPr>
            </a:lvl1pPr>
            <a:lvl2pPr eaLnBrk="0" fontAlgn="base" hangingPunct="0">
              <a:spcBef>
                <a:spcPct val="0"/>
              </a:spcBef>
              <a:spcAft>
                <a:spcPct val="0"/>
              </a:spcAft>
              <a:tabLst>
                <a:tab pos="800100" algn="l"/>
              </a:tabLst>
              <a:defRPr>
                <a:solidFill>
                  <a:schemeClr val="tx1"/>
                </a:solidFill>
                <a:latin typeface="Arial" panose="020B0604020202020204" pitchFamily="34" charset="0"/>
              </a:defRPr>
            </a:lvl2pPr>
            <a:lvl3pPr eaLnBrk="0" fontAlgn="base" hangingPunct="0">
              <a:spcBef>
                <a:spcPct val="0"/>
              </a:spcBef>
              <a:spcAft>
                <a:spcPct val="0"/>
              </a:spcAft>
              <a:tabLst>
                <a:tab pos="800100" algn="l"/>
              </a:tabLst>
              <a:defRPr>
                <a:solidFill>
                  <a:schemeClr val="tx1"/>
                </a:solidFill>
                <a:latin typeface="Arial" panose="020B0604020202020204" pitchFamily="34" charset="0"/>
              </a:defRPr>
            </a:lvl3pPr>
            <a:lvl4pPr eaLnBrk="0" fontAlgn="base" hangingPunct="0">
              <a:spcBef>
                <a:spcPct val="0"/>
              </a:spcBef>
              <a:spcAft>
                <a:spcPct val="0"/>
              </a:spcAft>
              <a:tabLst>
                <a:tab pos="800100" algn="l"/>
              </a:tabLst>
              <a:defRPr>
                <a:solidFill>
                  <a:schemeClr val="tx1"/>
                </a:solidFill>
                <a:latin typeface="Arial" panose="020B0604020202020204" pitchFamily="34" charset="0"/>
              </a:defRPr>
            </a:lvl4pPr>
            <a:lvl5pPr eaLnBrk="0" fontAlgn="base" hangingPunct="0">
              <a:spcBef>
                <a:spcPct val="0"/>
              </a:spcBef>
              <a:spcAft>
                <a:spcPct val="0"/>
              </a:spcAft>
              <a:tabLst>
                <a:tab pos="800100" algn="l"/>
              </a:tabLst>
              <a:defRPr>
                <a:solidFill>
                  <a:schemeClr val="tx1"/>
                </a:solidFill>
                <a:latin typeface="Arial" panose="020B0604020202020204" pitchFamily="34" charset="0"/>
              </a:defRPr>
            </a:lvl5pPr>
            <a:lvl6pPr eaLnBrk="0" fontAlgn="base" hangingPunct="0">
              <a:spcBef>
                <a:spcPct val="0"/>
              </a:spcBef>
              <a:spcAft>
                <a:spcPct val="0"/>
              </a:spcAft>
              <a:tabLst>
                <a:tab pos="800100" algn="l"/>
              </a:tabLst>
              <a:defRPr>
                <a:solidFill>
                  <a:schemeClr val="tx1"/>
                </a:solidFill>
                <a:latin typeface="Arial" panose="020B0604020202020204" pitchFamily="34" charset="0"/>
              </a:defRPr>
            </a:lvl6pPr>
            <a:lvl7pPr eaLnBrk="0" fontAlgn="base" hangingPunct="0">
              <a:spcBef>
                <a:spcPct val="0"/>
              </a:spcBef>
              <a:spcAft>
                <a:spcPct val="0"/>
              </a:spcAft>
              <a:tabLst>
                <a:tab pos="800100" algn="l"/>
              </a:tabLst>
              <a:defRPr>
                <a:solidFill>
                  <a:schemeClr val="tx1"/>
                </a:solidFill>
                <a:latin typeface="Arial" panose="020B0604020202020204" pitchFamily="34" charset="0"/>
              </a:defRPr>
            </a:lvl7pPr>
            <a:lvl8pPr eaLnBrk="0" fontAlgn="base" hangingPunct="0">
              <a:spcBef>
                <a:spcPct val="0"/>
              </a:spcBef>
              <a:spcAft>
                <a:spcPct val="0"/>
              </a:spcAft>
              <a:tabLst>
                <a:tab pos="800100" algn="l"/>
              </a:tabLst>
              <a:defRPr>
                <a:solidFill>
                  <a:schemeClr val="tx1"/>
                </a:solidFill>
                <a:latin typeface="Arial" panose="020B0604020202020204" pitchFamily="34" charset="0"/>
              </a:defRPr>
            </a:lvl8pPr>
            <a:lvl9pPr eaLnBrk="0" fontAlgn="base" hangingPunct="0">
              <a:spcBef>
                <a:spcPct val="0"/>
              </a:spcBef>
              <a:spcAft>
                <a:spcPct val="0"/>
              </a:spcAft>
              <a:tabLst>
                <a:tab pos="800100" algn="l"/>
              </a:tabLst>
              <a:defRPr>
                <a:solidFill>
                  <a:schemeClr val="tx1"/>
                </a:solidFill>
                <a:latin typeface="Arial" panose="020B0604020202020204" pitchFamily="34" charset="0"/>
              </a:defRPr>
            </a:lvl9pPr>
          </a:lstStyle>
          <a:p>
            <a:pPr marL="0" marR="0" lvl="0" indent="304800" algn="l" defTabSz="914400" rtl="0" eaLnBrk="0" fontAlgn="base" latinLnBrk="0" hangingPunct="0">
              <a:lnSpc>
                <a:spcPct val="150000"/>
              </a:lnSpc>
              <a:spcBef>
                <a:spcPct val="0"/>
              </a:spcBef>
              <a:spcAft>
                <a:spcPct val="0"/>
              </a:spcAft>
              <a:buClrTx/>
              <a:buSzTx/>
              <a:buFontTx/>
              <a:buNone/>
              <a:tabLst>
                <a:tab pos="800100" algn="l"/>
              </a:tabLst>
            </a:pPr>
            <a:r>
              <a:rPr kumimoji="0" lang="zh-CN"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⒈任务：为了增加数据输入的交互性，添加微调项按钮</a:t>
            </a:r>
            <a:endParaRPr kumimoji="0" lang="zh-CN"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tab pos="800100" algn="l"/>
              </a:tabLst>
            </a:pP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⒉步骤：</a:t>
            </a:r>
            <a:endParaRPr kumimoji="0" lang="zh-CN"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tabLst>
                <a:tab pos="800100" algn="l"/>
              </a:tabLst>
            </a:pPr>
            <a:r>
              <a:rPr kumimoji="0" lang="zh-CN"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单击“开发工具” </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控件” </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插入”命令</a:t>
            </a:r>
            <a:endPar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tabLst>
                <a:tab pos="800100" algn="l"/>
              </a:tabLst>
            </a:pP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将光标放置在微调按钮图形处，单击鼠标右键，弹出快捷菜单，选择“设置控件格式”选项。</a:t>
            </a:r>
            <a:endPar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tabLst>
                <a:tab pos="800100" algn="l"/>
              </a:tabLst>
            </a:pP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在“设置控件格式”对话框中选择“控制”选项卡，并在“单元格链接”右侧的编辑栏输入</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B15</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单元格后，点击“确认”按钮。</a:t>
            </a:r>
            <a:endPar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tabLst>
                <a:tab pos="800100" algn="l"/>
              </a:tabLst>
            </a:pP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⒊调试：</a:t>
            </a:r>
            <a:endPar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tabLst>
                <a:tab pos="800100" algn="l"/>
              </a:tabLst>
            </a:pP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当你点击微调按钮的向上</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向下箭头，则单元格</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C15</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中的数值按步长为</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的方式增加或减少。为了取得更为精确的数据，我们设置步长为</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，页步长为</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，最大值</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1000</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，即达到最小调试的单位为</a:t>
            </a:r>
            <a:r>
              <a:rPr kumimoji="0" lang="en-US" altLang="zh-CN"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0.1%</a:t>
            </a:r>
            <a:r>
              <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的目的。</a:t>
            </a:r>
            <a:endParaRPr kumimoji="0" lang="zh-CN" altLang="en-US"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custDataLst>
      <p:tags r:id="rId2"/>
    </p:custDataLst>
    <p:controls>
      <p:control spid="54283" name="SpinButton2" r:id="rId5" imgW="114480" imgH="200160"/>
    </p:controls>
    <p:extLst>
      <p:ext uri="{BB962C8B-B14F-4D97-AF65-F5344CB8AC3E}">
        <p14:creationId xmlns:p14="http://schemas.microsoft.com/office/powerpoint/2010/main" xmlns="" val="23811688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 name="图片 14"/>
          <p:cNvPicPr/>
          <p:nvPr/>
        </p:nvPicPr>
        <p:blipFill>
          <a:blip r:embed="rId8" cstate="print"/>
          <a:srcRect/>
          <a:stretch>
            <a:fillRect/>
          </a:stretch>
        </p:blipFill>
        <p:spPr bwMode="auto">
          <a:xfrm>
            <a:off x="715286" y="1268195"/>
            <a:ext cx="3773606" cy="2846540"/>
          </a:xfrm>
          <a:prstGeom prst="rect">
            <a:avLst/>
          </a:prstGeom>
          <a:noFill/>
          <a:ln w="9525">
            <a:noFill/>
            <a:miter lim="800000"/>
            <a:headEnd/>
            <a:tailEnd/>
          </a:ln>
        </p:spPr>
      </p:pic>
      <p:pic>
        <p:nvPicPr>
          <p:cNvPr id="16" name="图片 15"/>
          <p:cNvPicPr/>
          <p:nvPr/>
        </p:nvPicPr>
        <p:blipFill>
          <a:blip r:embed="rId9" cstate="print"/>
          <a:srcRect/>
          <a:stretch>
            <a:fillRect/>
          </a:stretch>
        </p:blipFill>
        <p:spPr bwMode="auto">
          <a:xfrm>
            <a:off x="4735774" y="1268195"/>
            <a:ext cx="3848668" cy="2846540"/>
          </a:xfrm>
          <a:prstGeom prst="rect">
            <a:avLst/>
          </a:prstGeom>
          <a:noFill/>
          <a:ln w="9525">
            <a:noFill/>
            <a:miter lim="800000"/>
            <a:headEnd/>
            <a:tailEnd/>
          </a:ln>
        </p:spPr>
      </p:pic>
      <p:sp>
        <p:nvSpPr>
          <p:cNvPr id="4" name="矩形 3"/>
          <p:cNvSpPr/>
          <p:nvPr/>
        </p:nvSpPr>
        <p:spPr>
          <a:xfrm>
            <a:off x="0" y="4397824"/>
            <a:ext cx="9144000" cy="2169825"/>
          </a:xfrm>
          <a:prstGeom prst="rect">
            <a:avLst/>
          </a:prstGeom>
        </p:spPr>
        <p:txBody>
          <a:bodyPr wrap="square">
            <a:spAutoFit/>
          </a:bodyPr>
          <a:lstStyle/>
          <a:p>
            <a:pPr lvl="0" algn="just">
              <a:lnSpc>
                <a:spcPct val="150000"/>
              </a:lnSpc>
              <a:spcAft>
                <a:spcPts val="0"/>
              </a:spcAft>
              <a:tabLst>
                <a:tab pos="800100" algn="l"/>
              </a:tabLst>
            </a:pPr>
            <a:r>
              <a:rPr lang="en-US" altLang="zh-CN" kern="100" dirty="0">
                <a:latin typeface="微软雅黑" panose="020B0503020204020204" pitchFamily="34" charset="-122"/>
                <a:ea typeface="微软雅黑" panose="020B0503020204020204" pitchFamily="34" charset="-122"/>
              </a:rPr>
              <a:t>C15</a:t>
            </a:r>
            <a:r>
              <a:rPr lang="zh-CN" altLang="zh-CN" kern="100" dirty="0">
                <a:latin typeface="微软雅黑" panose="020B0503020204020204" pitchFamily="34" charset="-122"/>
                <a:ea typeface="微软雅黑" panose="020B0503020204020204" pitchFamily="34" charset="-122"/>
              </a:rPr>
              <a:t>作为被计算项目引用的单元格，需要进行单位转换。即：</a:t>
            </a:r>
            <a:r>
              <a:rPr lang="en-US" altLang="zh-CN" kern="100" dirty="0">
                <a:latin typeface="微软雅黑" panose="020B0503020204020204" pitchFamily="34" charset="-122"/>
                <a:ea typeface="微软雅黑" panose="020B0503020204020204" pitchFamily="34" charset="-122"/>
              </a:rPr>
              <a:t>C15=B15/1000</a:t>
            </a:r>
            <a:r>
              <a:rPr lang="zh-CN" altLang="zh-CN" kern="100" dirty="0">
                <a:latin typeface="微软雅黑" panose="020B0503020204020204" pitchFamily="34" charset="-122"/>
                <a:ea typeface="微软雅黑" panose="020B0503020204020204" pitchFamily="34" charset="-122"/>
              </a:rPr>
              <a:t>，则当</a:t>
            </a:r>
            <a:r>
              <a:rPr lang="en-US" altLang="zh-CN" kern="100" dirty="0">
                <a:latin typeface="微软雅黑" panose="020B0503020204020204" pitchFamily="34" charset="-122"/>
                <a:ea typeface="微软雅黑" panose="020B0503020204020204" pitchFamily="34" charset="-122"/>
              </a:rPr>
              <a:t>B15</a:t>
            </a:r>
            <a:r>
              <a:rPr lang="zh-CN" altLang="zh-CN" kern="100" dirty="0">
                <a:latin typeface="微软雅黑" panose="020B0503020204020204" pitchFamily="34" charset="-122"/>
                <a:ea typeface="微软雅黑" panose="020B0503020204020204" pitchFamily="34" charset="-122"/>
              </a:rPr>
              <a:t>为</a:t>
            </a:r>
            <a:r>
              <a:rPr lang="en-US" altLang="zh-CN" kern="100" dirty="0">
                <a:latin typeface="微软雅黑" panose="020B0503020204020204" pitchFamily="34" charset="-122"/>
                <a:ea typeface="微软雅黑" panose="020B0503020204020204" pitchFamily="34" charset="-122"/>
              </a:rPr>
              <a:t>100</a:t>
            </a:r>
            <a:r>
              <a:rPr lang="zh-CN" altLang="zh-CN" kern="100" dirty="0">
                <a:latin typeface="微软雅黑" panose="020B0503020204020204" pitchFamily="34" charset="-122"/>
                <a:ea typeface="微软雅黑" panose="020B0503020204020204" pitchFamily="34" charset="-122"/>
              </a:rPr>
              <a:t>时，</a:t>
            </a:r>
            <a:r>
              <a:rPr lang="en-US" altLang="zh-CN" kern="100" dirty="0">
                <a:latin typeface="微软雅黑" panose="020B0503020204020204" pitchFamily="34" charset="-122"/>
                <a:ea typeface="微软雅黑" panose="020B0503020204020204" pitchFamily="34" charset="-122"/>
              </a:rPr>
              <a:t>C15=10%(1/1000); </a:t>
            </a:r>
            <a:r>
              <a:rPr lang="zh-CN" altLang="zh-CN" kern="100" dirty="0">
                <a:latin typeface="微软雅黑" panose="020B0503020204020204" pitchFamily="34" charset="-122"/>
                <a:ea typeface="微软雅黑" panose="020B0503020204020204" pitchFamily="34" charset="-122"/>
              </a:rPr>
              <a:t>当</a:t>
            </a:r>
            <a:r>
              <a:rPr lang="en-US" altLang="zh-CN" kern="100" dirty="0">
                <a:latin typeface="微软雅黑" panose="020B0503020204020204" pitchFamily="34" charset="-122"/>
                <a:ea typeface="微软雅黑" panose="020B0503020204020204" pitchFamily="34" charset="-122"/>
              </a:rPr>
              <a:t>B15</a:t>
            </a:r>
            <a:r>
              <a:rPr lang="zh-CN" altLang="zh-CN" kern="100" dirty="0">
                <a:latin typeface="微软雅黑" panose="020B0503020204020204" pitchFamily="34" charset="-122"/>
                <a:ea typeface="微软雅黑" panose="020B0503020204020204" pitchFamily="34" charset="-122"/>
              </a:rPr>
              <a:t>为</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时，</a:t>
            </a:r>
            <a:r>
              <a:rPr lang="en-US" altLang="zh-CN" kern="100" dirty="0">
                <a:latin typeface="微软雅黑" panose="020B0503020204020204" pitchFamily="34" charset="-122"/>
                <a:ea typeface="微软雅黑" panose="020B0503020204020204" pitchFamily="34" charset="-122"/>
              </a:rPr>
              <a:t>C15=0.1%(1/1000)</a:t>
            </a:r>
            <a:endParaRPr lang="zh-CN" altLang="zh-CN" kern="100" dirty="0">
              <a:latin typeface="微软雅黑" panose="020B0503020204020204" pitchFamily="34" charset="-122"/>
              <a:ea typeface="微软雅黑" panose="020B0503020204020204" pitchFamily="34" charset="-122"/>
            </a:endParaRPr>
          </a:p>
          <a:p>
            <a:pPr lvl="0" algn="just">
              <a:lnSpc>
                <a:spcPct val="150000"/>
              </a:lnSpc>
              <a:spcAft>
                <a:spcPts val="0"/>
              </a:spcAft>
              <a:tabLst>
                <a:tab pos="800100" algn="l"/>
              </a:tabLst>
            </a:pPr>
            <a:r>
              <a:rPr lang="zh-CN" altLang="zh-CN" kern="100" dirty="0">
                <a:latin typeface="微软雅黑" panose="020B0503020204020204" pitchFamily="34" charset="-122"/>
                <a:ea typeface="微软雅黑" panose="020B0503020204020204" pitchFamily="34" charset="-122"/>
              </a:rPr>
              <a:t>由于微调按钮必须为大于等于</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的整数，切为步长递增的变化，可以按照步长或页步长进行增长，方便找到方案的恰当值。如通过调整</a:t>
            </a:r>
            <a:r>
              <a:rPr lang="en-US" altLang="zh-CN" kern="100" dirty="0">
                <a:latin typeface="微软雅黑" panose="020B0503020204020204" pitchFamily="34" charset="-122"/>
                <a:ea typeface="微软雅黑" panose="020B0503020204020204" pitchFamily="34" charset="-122"/>
              </a:rPr>
              <a:t>B15</a:t>
            </a:r>
            <a:r>
              <a:rPr lang="zh-CN" altLang="zh-CN" kern="100" dirty="0">
                <a:latin typeface="微软雅黑" panose="020B0503020204020204" pitchFamily="34" charset="-122"/>
                <a:ea typeface="微软雅黑" panose="020B0503020204020204" pitchFamily="34" charset="-122"/>
              </a:rPr>
              <a:t>的值并关联</a:t>
            </a:r>
            <a:r>
              <a:rPr lang="en-US" altLang="zh-CN" kern="100" dirty="0">
                <a:latin typeface="微软雅黑" panose="020B0503020204020204" pitchFamily="34" charset="-122"/>
                <a:ea typeface="微软雅黑" panose="020B0503020204020204" pitchFamily="34" charset="-122"/>
              </a:rPr>
              <a:t>C15</a:t>
            </a:r>
            <a:r>
              <a:rPr lang="zh-CN" altLang="zh-CN" kern="100" dirty="0">
                <a:latin typeface="微软雅黑" panose="020B0503020204020204" pitchFamily="34" charset="-122"/>
                <a:ea typeface="微软雅黑" panose="020B0503020204020204" pitchFamily="34" charset="-122"/>
              </a:rPr>
              <a:t>，达到控制</a:t>
            </a:r>
            <a:r>
              <a:rPr lang="en-US" altLang="zh-CN" kern="100" dirty="0">
                <a:latin typeface="微软雅黑" panose="020B0503020204020204" pitchFamily="34" charset="-122"/>
                <a:ea typeface="微软雅黑" panose="020B0503020204020204" pitchFamily="34" charset="-122"/>
              </a:rPr>
              <a:t>3</a:t>
            </a:r>
            <a:r>
              <a:rPr lang="zh-CN" altLang="zh-CN" kern="100" dirty="0">
                <a:latin typeface="微软雅黑" panose="020B0503020204020204" pitchFamily="34" charset="-122"/>
                <a:ea typeface="微软雅黑" panose="020B0503020204020204" pitchFamily="34" charset="-122"/>
              </a:rPr>
              <a:t>个方案结果数据的目的。通过调试，当采用贴现率为</a:t>
            </a:r>
            <a:r>
              <a:rPr lang="en-US" altLang="zh-CN" kern="100" dirty="0">
                <a:latin typeface="微软雅黑" panose="020B0503020204020204" pitchFamily="34" charset="-122"/>
                <a:ea typeface="微软雅黑" panose="020B0503020204020204" pitchFamily="34" charset="-122"/>
              </a:rPr>
              <a:t>21.1%</a:t>
            </a:r>
            <a:r>
              <a:rPr lang="zh-CN" altLang="zh-CN" kern="100" dirty="0">
                <a:latin typeface="微软雅黑" panose="020B0503020204020204" pitchFamily="34" charset="-122"/>
                <a:ea typeface="微软雅黑" panose="020B0503020204020204" pitchFamily="34" charset="-122"/>
              </a:rPr>
              <a:t>时，</a:t>
            </a:r>
            <a:r>
              <a:rPr lang="en-US" altLang="zh-CN" kern="100" dirty="0">
                <a:latin typeface="微软雅黑" panose="020B0503020204020204" pitchFamily="34" charset="-122"/>
                <a:ea typeface="微软雅黑" panose="020B0503020204020204" pitchFamily="34" charset="-122"/>
              </a:rPr>
              <a:t>A</a:t>
            </a:r>
            <a:r>
              <a:rPr lang="zh-CN" altLang="zh-CN" kern="100" dirty="0">
                <a:latin typeface="微软雅黑" panose="020B0503020204020204" pitchFamily="34" charset="-122"/>
                <a:ea typeface="微软雅黑" panose="020B0503020204020204" pitchFamily="34" charset="-122"/>
              </a:rPr>
              <a:t>方案的净现值等于零。</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2"/>
    </p:custDataLst>
    <p:controls>
      <p:control spid="59396" name="SpinButton2" r:id="rId5" imgW="114480" imgH="200160"/>
    </p:controls>
    <p:extLst>
      <p:ext uri="{BB962C8B-B14F-4D97-AF65-F5344CB8AC3E}">
        <p14:creationId xmlns:p14="http://schemas.microsoft.com/office/powerpoint/2010/main" xmlns="" val="5643222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3"/>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Autofit/>
          </a:bodyPr>
          <a:lstStyle/>
          <a:p>
            <a:r>
              <a:rPr lang="zh-CN" altLang="zh-CN" dirty="0"/>
              <a:t>三、贴现指标的应用</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354842" y="1687271"/>
            <a:ext cx="7806519" cy="16890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⒋结论：通过微调按钮调整和动态图表的展示，可以清晰地观察到贴现率与个方案投资决策指标之间的关系，在实践中有比较广泛的应用价值。</a:t>
            </a:r>
          </a:p>
        </p:txBody>
      </p:sp>
      <p:sp>
        <p:nvSpPr>
          <p:cNvPr id="8" name="Rectangle 3"/>
          <p:cNvSpPr>
            <a:spLocks noChangeArrowheads="1"/>
          </p:cNvSpPr>
          <p:nvPr/>
        </p:nvSpPr>
        <p:spPr bwMode="auto">
          <a:xfrm>
            <a:off x="222248" y="3967637"/>
            <a:ext cx="8348545"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04800" algn="l" defTabSz="914400" rtl="0" eaLnBrk="0" fontAlgn="base" latinLnBrk="0" hangingPunct="0">
              <a:lnSpc>
                <a:spcPct val="15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在</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Excel2003</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中，微调按钮的调用步骤为：点击“视图”</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工具栏”</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窗体”，然后选中其中的微调按钮   即可。</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custDataLst>
      <p:tags r:id="rId2"/>
    </p:custDataLst>
    <p:controls>
      <p:control spid="58378" name="SpinButton2" r:id="rId5" imgW="114480" imgH="200160"/>
      <p:control spid="58379" name="SpinButton1" r:id="rId6" imgW="114480" imgH="200160"/>
    </p:controls>
    <p:extLst>
      <p:ext uri="{BB962C8B-B14F-4D97-AF65-F5344CB8AC3E}">
        <p14:creationId xmlns:p14="http://schemas.microsoft.com/office/powerpoint/2010/main" xmlns="" val="7503275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28650" y="3721629"/>
            <a:ext cx="6355111" cy="1572859"/>
          </a:xfrm>
        </p:spPr>
        <p:txBody>
          <a:bodyPr/>
          <a:lstStyle/>
          <a:p>
            <a:r>
              <a:rPr lang="zh-CN" altLang="zh-CN" sz="4000" b="1" dirty="0">
                <a:latin typeface="微软雅黑" panose="020B0503020204020204" pitchFamily="34" charset="-122"/>
                <a:ea typeface="微软雅黑" panose="020B0503020204020204" pitchFamily="34" charset="-122"/>
              </a:rPr>
              <a:t>任务三</a:t>
            </a:r>
            <a:r>
              <a:rPr lang="en-US" altLang="zh-CN" sz="4000" b="1" dirty="0">
                <a:latin typeface="微软雅黑" panose="020B0503020204020204" pitchFamily="34" charset="-122"/>
                <a:ea typeface="微软雅黑" panose="020B0503020204020204" pitchFamily="34" charset="-122"/>
              </a:rPr>
              <a:t>  </a:t>
            </a:r>
            <a:r>
              <a:rPr lang="zh-CN" altLang="zh-CN" sz="4000" b="1" dirty="0">
                <a:latin typeface="微软雅黑" panose="020B0503020204020204" pitchFamily="34" charset="-122"/>
                <a:ea typeface="微软雅黑" panose="020B0503020204020204" pitchFamily="34" charset="-122"/>
              </a:rPr>
              <a:t>固定资产更新决策应用</a:t>
            </a:r>
            <a:endParaRPr lang="zh-CN" altLang="zh-CN" sz="4000" dirty="0">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628650" y="1805107"/>
            <a:ext cx="6355111" cy="1500187"/>
          </a:xfrm>
          <a:prstGeom prst="rect">
            <a:avLst/>
          </a:prstGeom>
        </p:spPr>
        <p:txBody>
          <a:bodyPr vert="horz" lIns="91440" tIns="45720" rIns="91440" bIns="45720" rtlCol="0" anchor="ctr" anchorCtr="0">
            <a:noAutofit/>
          </a:bodyPr>
          <a:lstStyle>
            <a:lvl1pPr indent="0" algn="ctr">
              <a:lnSpc>
                <a:spcPct val="120000"/>
              </a:lnSpc>
              <a:spcBef>
                <a:spcPts val="1000"/>
              </a:spcBef>
              <a:buFont typeface="Arial" pitchFamily="34" charset="0"/>
              <a:buNone/>
              <a:defRPr sz="13800">
                <a:solidFill>
                  <a:schemeClr val="accent2"/>
                </a:solidFill>
              </a:defRPr>
            </a:lvl1pPr>
            <a:lvl2pPr indent="0" algn="just">
              <a:lnSpc>
                <a:spcPct val="120000"/>
              </a:lnSpc>
              <a:spcBef>
                <a:spcPts val="500"/>
              </a:spcBef>
              <a:buFont typeface="Arial" pitchFamily="34" charset="0"/>
              <a:buNone/>
              <a:defRPr sz="2000">
                <a:solidFill>
                  <a:schemeClr val="tx1">
                    <a:tint val="75000"/>
                  </a:schemeClr>
                </a:solidFill>
              </a:defRPr>
            </a:lvl2pPr>
            <a:lvl3pPr indent="0" algn="just">
              <a:lnSpc>
                <a:spcPct val="120000"/>
              </a:lnSpc>
              <a:spcBef>
                <a:spcPts val="500"/>
              </a:spcBef>
              <a:buFont typeface="Arial" pitchFamily="34" charset="0"/>
              <a:buNone/>
              <a:defRPr>
                <a:solidFill>
                  <a:schemeClr val="tx1">
                    <a:tint val="75000"/>
                  </a:schemeClr>
                </a:solidFill>
              </a:defRPr>
            </a:lvl3pPr>
            <a:lvl4pPr indent="0" algn="just">
              <a:lnSpc>
                <a:spcPct val="120000"/>
              </a:lnSpc>
              <a:spcBef>
                <a:spcPts val="500"/>
              </a:spcBef>
              <a:buFont typeface="Arial" pitchFamily="34" charset="0"/>
              <a:buNone/>
              <a:defRPr sz="1600">
                <a:solidFill>
                  <a:schemeClr val="tx1">
                    <a:tint val="75000"/>
                  </a:schemeClr>
                </a:solidFill>
              </a:defRPr>
            </a:lvl4pPr>
            <a:lvl5pPr indent="0" algn="just">
              <a:lnSpc>
                <a:spcPct val="120000"/>
              </a:lnSpc>
              <a:spcBef>
                <a:spcPts val="500"/>
              </a:spcBef>
              <a:buFont typeface="Arial" pitchFamily="34" charset="0"/>
              <a:buNone/>
              <a:defRPr sz="1600">
                <a:solidFill>
                  <a:schemeClr val="tx1">
                    <a:tint val="75000"/>
                  </a:schemeClr>
                </a:solidFill>
              </a:defRPr>
            </a:lvl5pPr>
            <a:lvl6pPr indent="0">
              <a:lnSpc>
                <a:spcPct val="90000"/>
              </a:lnSpc>
              <a:spcBef>
                <a:spcPts val="500"/>
              </a:spcBef>
              <a:buFont typeface="Arial" pitchFamily="34" charset="0"/>
              <a:buNone/>
              <a:defRPr sz="1600">
                <a:solidFill>
                  <a:schemeClr val="tx1">
                    <a:tint val="75000"/>
                  </a:schemeClr>
                </a:solidFill>
              </a:defRPr>
            </a:lvl6pPr>
            <a:lvl7pPr indent="0">
              <a:lnSpc>
                <a:spcPct val="90000"/>
              </a:lnSpc>
              <a:spcBef>
                <a:spcPts val="500"/>
              </a:spcBef>
              <a:buFont typeface="Arial" pitchFamily="34" charset="0"/>
              <a:buNone/>
              <a:defRPr sz="1600">
                <a:solidFill>
                  <a:schemeClr val="tx1">
                    <a:tint val="75000"/>
                  </a:schemeClr>
                </a:solidFill>
              </a:defRPr>
            </a:lvl7pPr>
            <a:lvl8pPr indent="0">
              <a:lnSpc>
                <a:spcPct val="90000"/>
              </a:lnSpc>
              <a:spcBef>
                <a:spcPts val="500"/>
              </a:spcBef>
              <a:buFont typeface="Arial" pitchFamily="34" charset="0"/>
              <a:buNone/>
              <a:defRPr sz="1600">
                <a:solidFill>
                  <a:schemeClr val="tx1">
                    <a:tint val="75000"/>
                  </a:schemeClr>
                </a:solidFill>
              </a:defRPr>
            </a:lvl8pPr>
            <a:lvl9pPr indent="0">
              <a:lnSpc>
                <a:spcPct val="90000"/>
              </a:lnSpc>
              <a:spcBef>
                <a:spcPts val="500"/>
              </a:spcBef>
              <a:buFont typeface="Arial" pitchFamily="34" charset="0"/>
              <a:buNone/>
              <a:defRPr sz="1600">
                <a:solidFill>
                  <a:schemeClr val="tx1">
                    <a:tint val="75000"/>
                  </a:schemeClr>
                </a:solidFill>
              </a:defRPr>
            </a:lvl9pPr>
          </a:lstStyle>
          <a:p>
            <a:r>
              <a:rPr lang="en-US" altLang="zh-CN" sz="9600" b="1" dirty="0" smtClean="0"/>
              <a:t>03</a:t>
            </a:r>
          </a:p>
        </p:txBody>
      </p:sp>
    </p:spTree>
    <p:custDataLst>
      <p:tags r:id="rId1"/>
    </p:custDataLst>
    <p:extLst>
      <p:ext uri="{BB962C8B-B14F-4D97-AF65-F5344CB8AC3E}">
        <p14:creationId xmlns:p14="http://schemas.microsoft.com/office/powerpoint/2010/main" xmlns="" val="161247888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dirty="0"/>
              <a:t>一、现金流量认知</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354842" y="1281310"/>
            <a:ext cx="8789158" cy="6121035"/>
          </a:xfrm>
          <a:prstGeom prst="rect">
            <a:avLst/>
          </a:prstGeom>
        </p:spPr>
        <p:txBody>
          <a:bodyPr wrap="square">
            <a:spAutoFit/>
          </a:bodyPr>
          <a:lstStyle/>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一、现金流量认知</a:t>
            </a: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由于折旧具有“抵税”的作用，在加入所得税因素后，税后的现金流量可以简化为税后利润加折旧。</a:t>
            </a: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（一）营业现金流量</a:t>
            </a:r>
          </a:p>
          <a:p>
            <a:pPr indent="3048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rPr>
              <a:t>1.</a:t>
            </a:r>
            <a:r>
              <a:rPr lang="zh-CN" altLang="zh-CN" sz="2400" kern="100" dirty="0">
                <a:latin typeface="微软雅黑" panose="020B0503020204020204" pitchFamily="34" charset="-122"/>
                <a:ea typeface="微软雅黑" panose="020B0503020204020204" pitchFamily="34" charset="-122"/>
              </a:rPr>
              <a:t>税前净利</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销售收入</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付现成本</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非付现成本（折旧）</a:t>
            </a:r>
          </a:p>
          <a:p>
            <a:pPr indent="3048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rPr>
              <a:t>2.</a:t>
            </a:r>
            <a:r>
              <a:rPr lang="zh-CN" altLang="zh-CN" sz="2400" kern="100" dirty="0">
                <a:latin typeface="微软雅黑" panose="020B0503020204020204" pitchFamily="34" charset="-122"/>
                <a:ea typeface="微软雅黑" panose="020B0503020204020204" pitchFamily="34" charset="-122"/>
              </a:rPr>
              <a:t>所得税</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税前净利</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所得税率</a:t>
            </a:r>
          </a:p>
          <a:p>
            <a:pPr indent="3048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rPr>
              <a:t>3.</a:t>
            </a:r>
            <a:r>
              <a:rPr lang="zh-CN" altLang="zh-CN" sz="2400" kern="100" dirty="0">
                <a:latin typeface="微软雅黑" panose="020B0503020204020204" pitchFamily="34" charset="-122"/>
                <a:ea typeface="微软雅黑" panose="020B0503020204020204" pitchFamily="34" charset="-122"/>
              </a:rPr>
              <a:t>税后净利</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税前净利</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所得税</a:t>
            </a:r>
          </a:p>
          <a:p>
            <a:pPr indent="3048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rPr>
              <a:t>4.</a:t>
            </a:r>
            <a:r>
              <a:rPr lang="zh-CN" altLang="zh-CN" sz="2400" kern="100" dirty="0">
                <a:latin typeface="微软雅黑" panose="020B0503020204020204" pitchFamily="34" charset="-122"/>
                <a:ea typeface="微软雅黑" panose="020B0503020204020204" pitchFamily="34" charset="-122"/>
              </a:rPr>
              <a:t>营业现金流量</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税后利润</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折旧</a:t>
            </a: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（二）总现金流量</a:t>
            </a:r>
          </a:p>
          <a:p>
            <a:pPr indent="3048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rPr>
              <a:t>现金流量</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营业现金流量</a:t>
            </a:r>
            <a:r>
              <a:rPr lang="en-US" altLang="zh-CN" sz="2400" kern="100" dirty="0">
                <a:latin typeface="微软雅黑" panose="020B0503020204020204" pitchFamily="34" charset="-122"/>
                <a:ea typeface="微软雅黑" panose="020B0503020204020204" pitchFamily="34" charset="-122"/>
              </a:rPr>
              <a:t>+</a:t>
            </a:r>
            <a:r>
              <a:rPr lang="zh-CN" altLang="zh-CN" sz="2400" kern="100" dirty="0">
                <a:latin typeface="微软雅黑" panose="020B0503020204020204" pitchFamily="34" charset="-122"/>
                <a:ea typeface="微软雅黑" panose="020B0503020204020204" pitchFamily="34" charset="-122"/>
              </a:rPr>
              <a:t>终结日现金流量</a:t>
            </a:r>
          </a:p>
          <a:p>
            <a:pPr indent="30607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rPr>
              <a:t> </a:t>
            </a:r>
            <a:endParaRPr lang="zh-CN" altLang="zh-CN" sz="24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43003765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532263" y="1268195"/>
            <a:ext cx="8461612" cy="3970318"/>
          </a:xfrm>
          <a:prstGeom prst="rect">
            <a:avLst/>
          </a:prstGeom>
        </p:spPr>
        <p:txBody>
          <a:bodyPr wrap="square">
            <a:spAutoFit/>
          </a:bodyPr>
          <a:lstStyle/>
          <a:p>
            <a:pPr>
              <a:lnSpc>
                <a:spcPct val="150000"/>
              </a:lnSpc>
            </a:pPr>
            <a:r>
              <a:rPr lang="zh-CN" altLang="zh-CN" sz="2400" dirty="0">
                <a:latin typeface="微软雅黑" panose="020B0503020204020204" pitchFamily="34" charset="-122"/>
                <a:ea typeface="微软雅黑" panose="020B0503020204020204" pitchFamily="34" charset="-122"/>
              </a:rPr>
              <a:t>由于科技进步的不断提升，固定资产更新的周期大大缩短，企业要对技术上或经济上不宜继续使用的旧资产，采用新的资产更换或用先进的设备进行改造。</a:t>
            </a:r>
          </a:p>
          <a:p>
            <a:pPr>
              <a:lnSpc>
                <a:spcPct val="150000"/>
              </a:lnSpc>
            </a:pPr>
            <a:r>
              <a:rPr lang="zh-CN" altLang="zh-CN" sz="2400" dirty="0">
                <a:latin typeface="微软雅黑" panose="020B0503020204020204" pitchFamily="34" charset="-122"/>
                <a:ea typeface="微软雅黑" panose="020B0503020204020204" pitchFamily="34" charset="-122"/>
              </a:rPr>
              <a:t>固定资产更新决策主要面临。两个问题：一是决定是否更新，即继续使用旧资产还是更新资产；另外一个问题是选择何种设备进行更新。所以，更新决策就是对继续使用旧设备和购置新设备的选择。</a:t>
            </a:r>
          </a:p>
        </p:txBody>
      </p:sp>
    </p:spTree>
    <p:custDataLst>
      <p:tags r:id="rId1"/>
    </p:custDataLst>
    <p:extLst>
      <p:ext uri="{BB962C8B-B14F-4D97-AF65-F5344CB8AC3E}">
        <p14:creationId xmlns:p14="http://schemas.microsoft.com/office/powerpoint/2010/main" xmlns="" val="6008779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 形 5"/>
          <p:cNvSpPr/>
          <p:nvPr>
            <p:custDataLst>
              <p:tags r:id="rId2"/>
            </p:custDataLst>
          </p:nvPr>
        </p:nvSpPr>
        <p:spPr>
          <a:xfrm rot="5400000">
            <a:off x="451299" y="1204028"/>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L 形 8"/>
          <p:cNvSpPr/>
          <p:nvPr>
            <p:custDataLst>
              <p:tags r:id="rId3"/>
            </p:custDataLst>
          </p:nvPr>
        </p:nvSpPr>
        <p:spPr>
          <a:xfrm rot="16200000">
            <a:off x="8006901" y="5672489"/>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标题 1"/>
          <p:cNvSpPr>
            <a:spLocks noGrp="1"/>
          </p:cNvSpPr>
          <p:nvPr>
            <p:ph type="title"/>
            <p:custDataLst>
              <p:tags r:id="rId4"/>
            </p:custDataLst>
          </p:nvPr>
        </p:nvSpPr>
        <p:spPr/>
        <p:txBody>
          <a:bodyPr>
            <a:normAutofit/>
          </a:bodyPr>
          <a:lstStyle/>
          <a:p>
            <a:pPr algn="ctr"/>
            <a:r>
              <a:rPr lang="zh-CN" altLang="en-US" b="1" dirty="0" smtClean="0"/>
              <a:t>项目引例</a:t>
            </a:r>
            <a:endParaRPr lang="zh-CN" altLang="en-US" b="1" dirty="0"/>
          </a:p>
        </p:txBody>
      </p:sp>
      <p:sp>
        <p:nvSpPr>
          <p:cNvPr id="5" name="Rectangle 2"/>
          <p:cNvSpPr>
            <a:spLocks noGrp="1" noChangeArrowheads="1"/>
          </p:cNvSpPr>
          <p:nvPr>
            <p:ph idx="1"/>
          </p:nvPr>
        </p:nvSpPr>
        <p:spPr bwMode="auto">
          <a:xfrm>
            <a:off x="451299" y="1351794"/>
            <a:ext cx="8583519" cy="48751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0">
              <a:buNone/>
            </a:pPr>
            <a:r>
              <a:rPr lang="zh-CN" altLang="zh-CN" sz="1800" dirty="0" smtClean="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公司</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总经理要求财务部会计，对已掌握的投资支出、营运情况和预计资本利息和所得税，做出项目财务可行性分析报告，并对以上变动因素进行敏感性分析。</a:t>
            </a:r>
          </a:p>
          <a:p>
            <a:pPr indent="0">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提出问题：</a:t>
            </a:r>
          </a:p>
          <a:p>
            <a:pPr indent="0">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）首先，需要了解各个项目的投资、年收益、折旧和现金流？</a:t>
            </a:r>
          </a:p>
          <a:p>
            <a:pPr indent="0">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）其次，了解当前市场贴现率变动的走势以及如何对项目现金流进行贴现？</a:t>
            </a:r>
          </a:p>
          <a:p>
            <a:pPr indent="0">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）创建项目投资数据模板，计算非贴现指标，会计收益率（</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ROI</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）和投资回收期</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(PP)</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p>
          <a:p>
            <a:pPr indent="0">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）根据项目投资数据模板，计算各项目的贴现指标，净现值（</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NPV</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）、现值指数</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(PI)</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和内涵报酬率</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(IRR)</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p>
          <a:p>
            <a:pPr indent="0">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）如何用动态图反映项目不同贴现率与现值指数的对应关系？</a:t>
            </a:r>
          </a:p>
          <a:p>
            <a:pPr indent="0">
              <a:buNone/>
            </a:pP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）采用“净现值法”对固定资产是否进行更新，进行投资决策</a:t>
            </a:r>
            <a:r>
              <a:rPr lang="zh-CN" altLang="zh-CN" sz="1800" dirty="0" smtClean="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800" dirty="0" smtClean="0">
              <a:solidFill>
                <a:srgbClr val="943634"/>
              </a:solidFill>
              <a:latin typeface="微软雅黑" panose="020B0503020204020204" pitchFamily="34" charset="-122"/>
              <a:ea typeface="微软雅黑" panose="020B0503020204020204" pitchFamily="34" charset="-122"/>
              <a:cs typeface="Times New Roman" panose="02020603050405020304" pitchFamily="18" charset="0"/>
            </a:endParaRPr>
          </a:p>
          <a:p>
            <a:pPr indent="0">
              <a:buNone/>
            </a:pPr>
            <a:endParaRPr lang="zh-CN" altLang="zh-CN" sz="1800"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800" b="1" dirty="0">
                <a:solidFill>
                  <a:srgbClr val="943634"/>
                </a:solidFill>
                <a:latin typeface="微软雅黑" panose="020B0503020204020204" pitchFamily="34" charset="-122"/>
                <a:ea typeface="微软雅黑" panose="020B0503020204020204" pitchFamily="34" charset="-122"/>
                <a:cs typeface="Times New Roman" panose="02020603050405020304" pitchFamily="18" charset="0"/>
              </a:rPr>
              <a:t>带着这些问题，让我们进入本项目的学习领域。</a:t>
            </a:r>
          </a:p>
          <a:p>
            <a:pPr marL="0" marR="0" lvl="0" indent="266700" algn="l" defTabSz="914400" rtl="0" eaLnBrk="0" fontAlgn="base" latinLnBrk="0" hangingPunct="0">
              <a:lnSpc>
                <a:spcPct val="15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42436629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03663" y="1438857"/>
            <a:ext cx="8840337" cy="2400657"/>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（一）固定资产折旧计算</a:t>
            </a:r>
          </a:p>
          <a:p>
            <a:pPr indent="304165"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【工作实例</a:t>
            </a:r>
            <a:r>
              <a:rPr lang="en-US" altLang="zh-CN" sz="2000" kern="100" dirty="0">
                <a:solidFill>
                  <a:srgbClr val="FF0000"/>
                </a:solidFill>
                <a:latin typeface="微软雅黑" panose="020B0503020204020204" pitchFamily="34" charset="-122"/>
                <a:ea typeface="微软雅黑" panose="020B0503020204020204" pitchFamily="34" charset="-122"/>
              </a:rPr>
              <a:t>4-1</a:t>
            </a:r>
            <a:r>
              <a:rPr lang="zh-CN" altLang="zh-CN" sz="2000" kern="100" dirty="0">
                <a:solidFill>
                  <a:srgbClr val="FF0000"/>
                </a:solidFill>
                <a:latin typeface="微软雅黑" panose="020B0503020204020204" pitchFamily="34" charset="-122"/>
                <a:ea typeface="微软雅黑" panose="020B0503020204020204" pitchFamily="34" charset="-122"/>
              </a:rPr>
              <a:t>】固定资产折旧计算</a:t>
            </a:r>
            <a:endParaRPr lang="zh-CN" altLang="zh-CN" sz="2000" kern="100" dirty="0">
              <a:latin typeface="微软雅黑" panose="020B0503020204020204" pitchFamily="34" charset="-122"/>
              <a:ea typeface="微软雅黑" panose="020B0503020204020204" pitchFamily="34" charset="-122"/>
            </a:endParaRPr>
          </a:p>
          <a:p>
            <a:pPr indent="304165"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某公司有一台设备，其原值</a:t>
            </a:r>
            <a:r>
              <a:rPr lang="en-US" altLang="zh-CN" sz="2000" kern="100" dirty="0">
                <a:solidFill>
                  <a:srgbClr val="FF0000"/>
                </a:solidFill>
                <a:latin typeface="微软雅黑" panose="020B0503020204020204" pitchFamily="34" charset="-122"/>
                <a:ea typeface="微软雅黑" panose="020B0503020204020204" pitchFamily="34" charset="-122"/>
              </a:rPr>
              <a:t>20000</a:t>
            </a:r>
            <a:r>
              <a:rPr lang="zh-CN" altLang="zh-CN" sz="2000" kern="100" dirty="0">
                <a:solidFill>
                  <a:srgbClr val="FF0000"/>
                </a:solidFill>
                <a:latin typeface="微软雅黑" panose="020B0503020204020204" pitchFamily="34" charset="-122"/>
                <a:ea typeface="微软雅黑" panose="020B0503020204020204" pitchFamily="34" charset="-122"/>
              </a:rPr>
              <a:t>元，预计使用寿命</a:t>
            </a:r>
            <a:r>
              <a:rPr lang="en-US" altLang="zh-CN" sz="2000" kern="100" dirty="0">
                <a:solidFill>
                  <a:srgbClr val="FF0000"/>
                </a:solidFill>
                <a:latin typeface="微软雅黑" panose="020B0503020204020204" pitchFamily="34" charset="-122"/>
                <a:ea typeface="微软雅黑" panose="020B0503020204020204" pitchFamily="34" charset="-122"/>
              </a:rPr>
              <a:t>5</a:t>
            </a:r>
            <a:r>
              <a:rPr lang="zh-CN" altLang="zh-CN" sz="2000" kern="100" dirty="0">
                <a:solidFill>
                  <a:srgbClr val="FF0000"/>
                </a:solidFill>
                <a:latin typeface="微软雅黑" panose="020B0503020204020204" pitchFamily="34" charset="-122"/>
                <a:ea typeface="微软雅黑" panose="020B0503020204020204" pitchFamily="34" charset="-122"/>
              </a:rPr>
              <a:t>年，预计残值</a:t>
            </a:r>
            <a:r>
              <a:rPr lang="en-US" altLang="zh-CN" sz="2000" kern="100" dirty="0">
                <a:solidFill>
                  <a:srgbClr val="FF0000"/>
                </a:solidFill>
                <a:latin typeface="微软雅黑" panose="020B0503020204020204" pitchFamily="34" charset="-122"/>
                <a:ea typeface="微软雅黑" panose="020B0503020204020204" pitchFamily="34" charset="-122"/>
              </a:rPr>
              <a:t>2000</a:t>
            </a:r>
            <a:r>
              <a:rPr lang="zh-CN" altLang="zh-CN" sz="2000" kern="100" dirty="0">
                <a:solidFill>
                  <a:srgbClr val="FF0000"/>
                </a:solidFill>
                <a:latin typeface="微软雅黑" panose="020B0503020204020204" pitchFamily="34" charset="-122"/>
                <a:ea typeface="微软雅黑" panose="020B0503020204020204" pitchFamily="34" charset="-122"/>
              </a:rPr>
              <a:t>元。请分别采用平均年限法、双倍月递减法、年数综合法及可变月递减法计提折旧，并制作图表区分“直线法”和“加速折旧法”</a:t>
            </a:r>
            <a:endParaRPr lang="zh-CN" altLang="zh-CN" sz="20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39427887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56949" y="1108558"/>
            <a:ext cx="8830102" cy="3782895"/>
          </a:xfrm>
          <a:prstGeom prst="rect">
            <a:avLst/>
          </a:prstGeom>
        </p:spPr>
        <p:txBody>
          <a:bodyPr wrap="square">
            <a:spAutoFit/>
          </a:bodyPr>
          <a:lstStyle/>
          <a:p>
            <a:pPr indent="304165"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表格操作步骤</a:t>
            </a:r>
          </a:p>
          <a:p>
            <a:pPr indent="26289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B6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=SLN($B$2,$B$3,$B$4)</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B10</a:t>
            </a:r>
            <a:r>
              <a:rPr lang="zh-CN" altLang="zh-CN" kern="100" dirty="0">
                <a:latin typeface="微软雅黑" panose="020B0503020204020204" pitchFamily="34" charset="-122"/>
                <a:ea typeface="微软雅黑" panose="020B0503020204020204" pitchFamily="34" charset="-122"/>
              </a:rPr>
              <a:t>；</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2</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C6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=DB($B$2,$B$3,$B$4,A6)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C6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C10</a:t>
            </a:r>
            <a:r>
              <a:rPr lang="zh-CN" altLang="zh-CN" kern="100" dirty="0">
                <a:latin typeface="微软雅黑" panose="020B0503020204020204" pitchFamily="34" charset="-122"/>
                <a:ea typeface="微软雅黑" panose="020B0503020204020204" pitchFamily="34" charset="-122"/>
              </a:rPr>
              <a:t>；</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3</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D6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=SYD($B$2,$B$3,$B$4,A6)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D6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D10</a:t>
            </a:r>
            <a:endParaRPr lang="zh-CN" altLang="zh-CN" kern="100" dirty="0">
              <a:latin typeface="微软雅黑" panose="020B0503020204020204" pitchFamily="34" charset="-122"/>
              <a:ea typeface="微软雅黑" panose="020B0503020204020204" pitchFamily="34" charset="-122"/>
            </a:endParaRP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4</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E6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=VDB($B$2,$B$3,$B$4,A6-1,A6)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E6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E10</a:t>
            </a:r>
            <a:r>
              <a:rPr lang="zh-CN" altLang="zh-CN" kern="100" dirty="0">
                <a:latin typeface="微软雅黑" panose="020B0503020204020204" pitchFamily="34" charset="-122"/>
                <a:ea typeface="微软雅黑" panose="020B0503020204020204" pitchFamily="34" charset="-122"/>
              </a:rPr>
              <a:t>。</a:t>
            </a:r>
            <a:endParaRPr lang="zh-CN" altLang="zh-CN" kern="100" dirty="0">
              <a:effectLst/>
              <a:latin typeface="微软雅黑" panose="020B0503020204020204" pitchFamily="34" charset="-122"/>
              <a:ea typeface="微软雅黑" panose="020B0503020204020204" pitchFamily="34" charset="-122"/>
            </a:endParaRPr>
          </a:p>
        </p:txBody>
      </p:sp>
      <p:pic>
        <p:nvPicPr>
          <p:cNvPr id="14" name="图片 13"/>
          <p:cNvPicPr/>
          <p:nvPr/>
        </p:nvPicPr>
        <p:blipFill>
          <a:blip r:embed="rId6" cstate="print"/>
          <a:srcRect/>
          <a:stretch>
            <a:fillRect/>
          </a:stretch>
        </p:blipFill>
        <p:spPr bwMode="auto">
          <a:xfrm>
            <a:off x="138668" y="4891453"/>
            <a:ext cx="8595899" cy="182324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41818053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354842" y="10959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56949" y="1108558"/>
            <a:ext cx="8830102" cy="3782895"/>
          </a:xfrm>
          <a:prstGeom prst="rect">
            <a:avLst/>
          </a:prstGeom>
        </p:spPr>
        <p:txBody>
          <a:bodyPr wrap="square">
            <a:spAutoFit/>
          </a:bodyPr>
          <a:lstStyle/>
          <a:p>
            <a:pPr indent="304165"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表格操作步骤</a:t>
            </a:r>
          </a:p>
          <a:p>
            <a:pPr indent="26289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B6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=SLN($B$2,$B$3,$B$4)</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B10</a:t>
            </a:r>
            <a:r>
              <a:rPr lang="zh-CN" altLang="zh-CN" kern="100" dirty="0">
                <a:latin typeface="微软雅黑" panose="020B0503020204020204" pitchFamily="34" charset="-122"/>
                <a:ea typeface="微软雅黑" panose="020B0503020204020204" pitchFamily="34" charset="-122"/>
              </a:rPr>
              <a:t>；</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2</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C6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=DB($B$2,$B$3,$B$4,A6)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C6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C10</a:t>
            </a:r>
            <a:r>
              <a:rPr lang="zh-CN" altLang="zh-CN" kern="100" dirty="0">
                <a:latin typeface="微软雅黑" panose="020B0503020204020204" pitchFamily="34" charset="-122"/>
                <a:ea typeface="微软雅黑" panose="020B0503020204020204" pitchFamily="34" charset="-122"/>
              </a:rPr>
              <a:t>；</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3</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D6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=SYD($B$2,$B$3,$B$4,A6)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D6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D10</a:t>
            </a:r>
            <a:endParaRPr lang="zh-CN" altLang="zh-CN" kern="100" dirty="0">
              <a:latin typeface="微软雅黑" panose="020B0503020204020204" pitchFamily="34" charset="-122"/>
              <a:ea typeface="微软雅黑" panose="020B0503020204020204" pitchFamily="34" charset="-122"/>
            </a:endParaRP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4</a:t>
            </a: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E6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=VDB($B$2,$B$3,$B$4,A6-1,A6)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E6</a:t>
            </a:r>
            <a:r>
              <a:rPr lang="zh-CN" altLang="zh-CN" kern="100" dirty="0">
                <a:latin typeface="微软雅黑" panose="020B0503020204020204" pitchFamily="34" charset="-122"/>
                <a:ea typeface="微软雅黑" panose="020B0503020204020204" pitchFamily="34" charset="-122"/>
              </a:rPr>
              <a:t>公式向下复制到</a:t>
            </a:r>
            <a:r>
              <a:rPr lang="en-US" altLang="zh-CN" kern="100" dirty="0">
                <a:latin typeface="微软雅黑" panose="020B0503020204020204" pitchFamily="34" charset="-122"/>
                <a:ea typeface="微软雅黑" panose="020B0503020204020204" pitchFamily="34" charset="-122"/>
              </a:rPr>
              <a:t>E10</a:t>
            </a:r>
            <a:r>
              <a:rPr lang="zh-CN" altLang="zh-CN" kern="100" dirty="0">
                <a:latin typeface="微软雅黑" panose="020B0503020204020204" pitchFamily="34" charset="-122"/>
                <a:ea typeface="微软雅黑" panose="020B0503020204020204" pitchFamily="34" charset="-122"/>
              </a:rPr>
              <a:t>。</a:t>
            </a:r>
            <a:endParaRPr lang="zh-CN" altLang="zh-CN" kern="100" dirty="0">
              <a:effectLst/>
              <a:latin typeface="微软雅黑" panose="020B0503020204020204" pitchFamily="34" charset="-122"/>
              <a:ea typeface="微软雅黑" panose="020B0503020204020204" pitchFamily="34" charset="-122"/>
            </a:endParaRPr>
          </a:p>
        </p:txBody>
      </p:sp>
      <p:pic>
        <p:nvPicPr>
          <p:cNvPr id="14" name="图片 13"/>
          <p:cNvPicPr/>
          <p:nvPr/>
        </p:nvPicPr>
        <p:blipFill>
          <a:blip r:embed="rId6" cstate="print"/>
          <a:srcRect/>
          <a:stretch>
            <a:fillRect/>
          </a:stretch>
        </p:blipFill>
        <p:spPr bwMode="auto">
          <a:xfrm>
            <a:off x="138668" y="4891453"/>
            <a:ext cx="8595899" cy="182324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44292051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3" name="Rectangle 2"/>
          <p:cNvSpPr>
            <a:spLocks noChangeArrowheads="1"/>
          </p:cNvSpPr>
          <p:nvPr/>
        </p:nvSpPr>
        <p:spPr bwMode="auto">
          <a:xfrm>
            <a:off x="354842" y="444107"/>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107478" y="1042613"/>
            <a:ext cx="8618562" cy="2951898"/>
          </a:xfrm>
          <a:prstGeom prst="rect">
            <a:avLst/>
          </a:prstGeom>
        </p:spPr>
        <p:txBody>
          <a:bodyPr wrap="square">
            <a:spAutoFit/>
          </a:bodyPr>
          <a:lstStyle/>
          <a:p>
            <a:pPr indent="304165"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2.</a:t>
            </a:r>
            <a:r>
              <a:rPr lang="zh-CN" altLang="zh-CN" kern="100" dirty="0">
                <a:latin typeface="微软雅黑" panose="020B0503020204020204" pitchFamily="34" charset="-122"/>
                <a:ea typeface="微软雅黑" panose="020B0503020204020204" pitchFamily="34" charset="-122"/>
              </a:rPr>
              <a:t>图表操作步骤</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）选择图表类型为折线图；</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2</a:t>
            </a:r>
            <a:r>
              <a:rPr lang="zh-CN" altLang="zh-CN" kern="100" dirty="0">
                <a:latin typeface="微软雅黑" panose="020B0503020204020204" pitchFamily="34" charset="-122"/>
                <a:ea typeface="微软雅黑" panose="020B0503020204020204" pitchFamily="34" charset="-122"/>
              </a:rPr>
              <a:t>）选择图表数据系列范围：</a:t>
            </a:r>
            <a:r>
              <a:rPr lang="en-US" altLang="zh-CN" kern="100" dirty="0">
                <a:latin typeface="微软雅黑" panose="020B0503020204020204" pitchFamily="34" charset="-122"/>
                <a:ea typeface="微软雅黑" panose="020B0503020204020204" pitchFamily="34" charset="-122"/>
              </a:rPr>
              <a:t>B5</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E10</a:t>
            </a:r>
            <a:r>
              <a:rPr lang="zh-CN" altLang="zh-CN" kern="100" dirty="0">
                <a:latin typeface="微软雅黑" panose="020B0503020204020204" pitchFamily="34" charset="-122"/>
                <a:ea typeface="微软雅黑" panose="020B0503020204020204" pitchFamily="34" charset="-122"/>
              </a:rPr>
              <a:t>；</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3</a:t>
            </a:r>
            <a:r>
              <a:rPr lang="zh-CN" altLang="zh-CN" kern="100" dirty="0">
                <a:latin typeface="微软雅黑" panose="020B0503020204020204" pitchFamily="34" charset="-122"/>
                <a:ea typeface="微软雅黑" panose="020B0503020204020204" pitchFamily="34" charset="-122"/>
              </a:rPr>
              <a:t>）设置图表数据系列属性：标题、</a:t>
            </a:r>
            <a:r>
              <a:rPr lang="en-US" altLang="zh-CN" kern="100" dirty="0">
                <a:latin typeface="微软雅黑" panose="020B0503020204020204" pitchFamily="34" charset="-122"/>
                <a:ea typeface="微软雅黑" panose="020B0503020204020204" pitchFamily="34" charset="-122"/>
              </a:rPr>
              <a:t>X</a:t>
            </a:r>
            <a:r>
              <a:rPr lang="zh-CN" altLang="zh-CN" kern="100" dirty="0">
                <a:latin typeface="微软雅黑" panose="020B0503020204020204" pitchFamily="34" charset="-122"/>
                <a:ea typeface="微软雅黑" panose="020B0503020204020204" pitchFamily="34" charset="-122"/>
              </a:rPr>
              <a:t>轴（年份）、</a:t>
            </a:r>
            <a:r>
              <a:rPr lang="en-US" altLang="zh-CN" kern="100" dirty="0">
                <a:latin typeface="微软雅黑" panose="020B0503020204020204" pitchFamily="34" charset="-122"/>
                <a:ea typeface="微软雅黑" panose="020B0503020204020204" pitchFamily="34" charset="-122"/>
              </a:rPr>
              <a:t>Y</a:t>
            </a:r>
            <a:r>
              <a:rPr lang="zh-CN" altLang="zh-CN" kern="100" dirty="0">
                <a:latin typeface="微软雅黑" panose="020B0503020204020204" pitchFamily="34" charset="-122"/>
                <a:ea typeface="微软雅黑" panose="020B0503020204020204" pitchFamily="34" charset="-122"/>
              </a:rPr>
              <a:t>轴数据（金额）；</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4</a:t>
            </a:r>
            <a:r>
              <a:rPr lang="zh-CN" altLang="zh-CN" kern="100" dirty="0">
                <a:latin typeface="微软雅黑" panose="020B0503020204020204" pitchFamily="34" charset="-122"/>
                <a:ea typeface="微软雅黑" panose="020B0503020204020204" pitchFamily="34" charset="-122"/>
              </a:rPr>
              <a:t>）强化数据元素：折线加粗、加大图表标题字号、统一</a:t>
            </a:r>
            <a:r>
              <a:rPr lang="en-US" altLang="zh-CN" kern="100" dirty="0">
                <a:latin typeface="微软雅黑" panose="020B0503020204020204" pitchFamily="34" charset="-122"/>
                <a:ea typeface="微软雅黑" panose="020B0503020204020204" pitchFamily="34" charset="-122"/>
              </a:rPr>
              <a:t>XY</a:t>
            </a:r>
            <a:r>
              <a:rPr lang="zh-CN" altLang="zh-CN" kern="100" dirty="0">
                <a:latin typeface="微软雅黑" panose="020B0503020204020204" pitchFamily="34" charset="-122"/>
                <a:ea typeface="微软雅黑" panose="020B0503020204020204" pitchFamily="34" charset="-122"/>
              </a:rPr>
              <a:t>轴字号；</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5</a:t>
            </a:r>
            <a:r>
              <a:rPr lang="zh-CN" altLang="zh-CN" kern="100" dirty="0">
                <a:latin typeface="微软雅黑" panose="020B0503020204020204" pitchFamily="34" charset="-122"/>
                <a:ea typeface="微软雅黑" panose="020B0503020204020204" pitchFamily="34" charset="-122"/>
              </a:rPr>
              <a:t>）弱化非数据元素：绘图区无边框无填充效果、图表区有边框无填充效果、数据系列格式采用默认值、网格线设置成浅灰色、取消图例边框并调整图例位置。</a:t>
            </a:r>
            <a:endParaRPr lang="zh-CN" altLang="zh-CN" kern="100" dirty="0">
              <a:effectLst/>
              <a:latin typeface="微软雅黑" panose="020B0503020204020204" pitchFamily="34" charset="-122"/>
              <a:ea typeface="微软雅黑" panose="020B0503020204020204" pitchFamily="34" charset="-122"/>
            </a:endParaRPr>
          </a:p>
        </p:txBody>
      </p:sp>
      <p:pic>
        <p:nvPicPr>
          <p:cNvPr id="15" name="图片 14"/>
          <p:cNvPicPr/>
          <p:nvPr/>
        </p:nvPicPr>
        <p:blipFill>
          <a:blip r:embed="rId6" cstate="print"/>
          <a:srcRect/>
          <a:stretch>
            <a:fillRect/>
          </a:stretch>
        </p:blipFill>
        <p:spPr bwMode="auto">
          <a:xfrm>
            <a:off x="707123" y="3994511"/>
            <a:ext cx="7729753" cy="2328190"/>
          </a:xfrm>
          <a:prstGeom prst="rect">
            <a:avLst/>
          </a:prstGeom>
          <a:noFill/>
          <a:ln w="9525">
            <a:noFill/>
            <a:miter lim="800000"/>
            <a:headEnd/>
            <a:tailEnd/>
          </a:ln>
        </p:spPr>
      </p:pic>
      <p:sp>
        <p:nvSpPr>
          <p:cNvPr id="6" name="矩形 5"/>
          <p:cNvSpPr/>
          <p:nvPr/>
        </p:nvSpPr>
        <p:spPr>
          <a:xfrm>
            <a:off x="107478" y="6488668"/>
            <a:ext cx="8517907" cy="369332"/>
          </a:xfrm>
          <a:prstGeom prst="rect">
            <a:avLst/>
          </a:prstGeom>
        </p:spPr>
        <p:txBody>
          <a:bodyPr wrap="square">
            <a:spAutoFit/>
          </a:bodyPr>
          <a:lstStyle/>
          <a:p>
            <a:pPr indent="304800" algn="just">
              <a:spcAft>
                <a:spcPts val="0"/>
              </a:spcAft>
            </a:pPr>
            <a:r>
              <a:rPr lang="zh-CN" altLang="zh-CN" kern="100" dirty="0">
                <a:solidFill>
                  <a:srgbClr val="FF0000"/>
                </a:solidFill>
                <a:latin typeface="微软雅黑" panose="020B0503020204020204" pitchFamily="34" charset="-122"/>
                <a:ea typeface="微软雅黑" panose="020B0503020204020204" pitchFamily="34" charset="-122"/>
              </a:rPr>
              <a:t>【学中做</a:t>
            </a:r>
            <a:r>
              <a:rPr lang="en-US" altLang="zh-CN" kern="100" dirty="0">
                <a:solidFill>
                  <a:srgbClr val="FF0000"/>
                </a:solidFill>
                <a:latin typeface="微软雅黑" panose="020B0503020204020204" pitchFamily="34" charset="-122"/>
                <a:ea typeface="微软雅黑" panose="020B0503020204020204" pitchFamily="34" charset="-122"/>
              </a:rPr>
              <a:t>4-1</a:t>
            </a:r>
            <a:r>
              <a:rPr lang="zh-CN" altLang="zh-CN" kern="100" dirty="0">
                <a:solidFill>
                  <a:srgbClr val="FF0000"/>
                </a:solidFill>
                <a:latin typeface="微软雅黑" panose="020B0503020204020204" pitchFamily="34" charset="-122"/>
                <a:ea typeface="微软雅黑" panose="020B0503020204020204" pitchFamily="34" charset="-122"/>
              </a:rPr>
              <a:t>】比较以上折旧方法，那种加速折旧法的下降速率较大。</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135791356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0" y="909115"/>
            <a:ext cx="9007522" cy="3785652"/>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（二）固定资产更新决策</a:t>
            </a:r>
          </a:p>
          <a:p>
            <a:pPr indent="304165" algn="just">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【工作实例</a:t>
            </a:r>
            <a:r>
              <a:rPr lang="en-US" altLang="zh-CN" sz="2000" kern="100" dirty="0">
                <a:solidFill>
                  <a:srgbClr val="FF0000"/>
                </a:solidFill>
                <a:latin typeface="微软雅黑" panose="020B0503020204020204" pitchFamily="34" charset="-122"/>
                <a:ea typeface="微软雅黑" panose="020B0503020204020204" pitchFamily="34" charset="-122"/>
              </a:rPr>
              <a:t>4-3</a:t>
            </a:r>
            <a:r>
              <a:rPr lang="zh-CN" altLang="zh-CN" sz="2000" kern="100" dirty="0">
                <a:solidFill>
                  <a:srgbClr val="FF0000"/>
                </a:solidFill>
                <a:latin typeface="微软雅黑" panose="020B0503020204020204" pitchFamily="34" charset="-122"/>
                <a:ea typeface="微软雅黑" panose="020B0503020204020204" pitchFamily="34" charset="-122"/>
              </a:rPr>
              <a:t>】设备更新方案，业务如下：</a:t>
            </a:r>
            <a:endParaRPr lang="zh-CN" altLang="zh-CN" sz="2000" kern="100" dirty="0">
              <a:latin typeface="微软雅黑" panose="020B0503020204020204" pitchFamily="34" charset="-122"/>
              <a:ea typeface="微软雅黑" panose="020B0503020204020204" pitchFamily="34" charset="-122"/>
            </a:endParaRPr>
          </a:p>
          <a:p>
            <a:pPr indent="304165"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某公司有有一个设备更新方案，新旧设备资料见表</a:t>
            </a:r>
            <a:r>
              <a:rPr lang="en-US" altLang="zh-CN" sz="2000" kern="100" dirty="0">
                <a:latin typeface="微软雅黑" panose="020B0503020204020204" pitchFamily="34" charset="-122"/>
                <a:ea typeface="微软雅黑" panose="020B0503020204020204" pitchFamily="34" charset="-122"/>
              </a:rPr>
              <a:t>4-6</a:t>
            </a:r>
            <a:r>
              <a:rPr lang="zh-CN" altLang="zh-CN" sz="2000" kern="100" dirty="0">
                <a:latin typeface="微软雅黑" panose="020B0503020204020204" pitchFamily="34" charset="-122"/>
                <a:ea typeface="微软雅黑" panose="020B0503020204020204" pitchFamily="34" charset="-122"/>
              </a:rPr>
              <a:t>，如果购买新设备，现在处理旧设备可得到净收益</a:t>
            </a:r>
            <a:r>
              <a:rPr lang="en-US" altLang="zh-CN" sz="2000" kern="100" dirty="0">
                <a:latin typeface="微软雅黑" panose="020B0503020204020204" pitchFamily="34" charset="-122"/>
                <a:ea typeface="微软雅黑" panose="020B0503020204020204" pitchFamily="34" charset="-122"/>
              </a:rPr>
              <a:t>30000</a:t>
            </a:r>
            <a:r>
              <a:rPr lang="zh-CN" altLang="zh-CN" sz="2000" kern="100" dirty="0">
                <a:latin typeface="微软雅黑" panose="020B0503020204020204" pitchFamily="34" charset="-122"/>
                <a:ea typeface="微软雅黑" panose="020B0503020204020204" pitchFamily="34" charset="-122"/>
              </a:rPr>
              <a:t>元，要求做出固定资产更新决策模型（金额单位：元）。</a:t>
            </a:r>
          </a:p>
          <a:p>
            <a:pPr indent="304165"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表格操作步骤：</a:t>
            </a:r>
          </a:p>
          <a:p>
            <a:pPr indent="304165"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在“投资决策”文件中，新建一个工作表，命名为“更新决策”，新旧设备的资料见表</a:t>
            </a:r>
            <a:r>
              <a:rPr lang="en-US" altLang="zh-CN" sz="2000" kern="100" dirty="0">
                <a:latin typeface="微软雅黑" panose="020B0503020204020204" pitchFamily="34" charset="-122"/>
                <a:ea typeface="微软雅黑" panose="020B0503020204020204" pitchFamily="34" charset="-122"/>
              </a:rPr>
              <a:t>4-6</a:t>
            </a:r>
            <a:r>
              <a:rPr lang="zh-CN" altLang="zh-CN" sz="2000" kern="100" dirty="0">
                <a:latin typeface="微软雅黑" panose="020B0503020204020204" pitchFamily="34" charset="-122"/>
                <a:ea typeface="微软雅黑" panose="020B0503020204020204" pitchFamily="34" charset="-122"/>
              </a:rPr>
              <a:t>所示，根据此资料做出投资决策方案。</a:t>
            </a:r>
            <a:endParaRPr lang="zh-CN" altLang="zh-CN" sz="2000" kern="100" dirty="0">
              <a:effectLst/>
              <a:latin typeface="微软雅黑" panose="020B0503020204020204" pitchFamily="34" charset="-122"/>
              <a:ea typeface="微软雅黑" panose="020B0503020204020204" pitchFamily="34" charset="-122"/>
            </a:endParaRPr>
          </a:p>
        </p:txBody>
      </p:sp>
      <p:pic>
        <p:nvPicPr>
          <p:cNvPr id="14" name="图片 13"/>
          <p:cNvPicPr/>
          <p:nvPr/>
        </p:nvPicPr>
        <p:blipFill>
          <a:blip r:embed="rId6" cstate="print"/>
          <a:srcRect/>
          <a:stretch>
            <a:fillRect/>
          </a:stretch>
        </p:blipFill>
        <p:spPr bwMode="auto">
          <a:xfrm>
            <a:off x="211879" y="4779793"/>
            <a:ext cx="8522687" cy="193490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329006586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59793" y="1017872"/>
            <a:ext cx="9024414" cy="1015663"/>
          </a:xfrm>
          <a:prstGeom prst="rect">
            <a:avLst/>
          </a:prstGeom>
        </p:spPr>
        <p:txBody>
          <a:bodyPr wrap="square">
            <a:spAutoFit/>
          </a:bodyPr>
          <a:lstStyle/>
          <a:p>
            <a:pPr indent="26289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a:t>
            </a:r>
            <a:r>
              <a:rPr lang="en-US" altLang="zh-CN" sz="2000" kern="100" dirty="0">
                <a:latin typeface="微软雅黑" panose="020B0503020204020204" pitchFamily="34" charset="-122"/>
                <a:ea typeface="微软雅黑" panose="020B0503020204020204" pitchFamily="34" charset="-122"/>
              </a:rPr>
              <a:t>1</a:t>
            </a:r>
            <a:r>
              <a:rPr lang="zh-CN" altLang="zh-CN" sz="2000" kern="100" dirty="0">
                <a:latin typeface="微软雅黑" panose="020B0503020204020204" pitchFamily="34" charset="-122"/>
                <a:ea typeface="微软雅黑" panose="020B0503020204020204" pitchFamily="34" charset="-122"/>
              </a:rPr>
              <a:t>）先计算新旧设备的现金净流量</a:t>
            </a: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根据上面的公式和原始资料，可以计算出新旧设备的现金净流量，见表</a:t>
            </a:r>
            <a:r>
              <a:rPr lang="en-US" altLang="zh-CN" sz="2000" kern="100" dirty="0">
                <a:latin typeface="微软雅黑" panose="020B0503020204020204" pitchFamily="34" charset="-122"/>
                <a:ea typeface="微软雅黑" panose="020B0503020204020204" pitchFamily="34" charset="-122"/>
              </a:rPr>
              <a:t>4-7</a:t>
            </a:r>
            <a:r>
              <a:rPr lang="zh-CN" altLang="zh-CN" sz="2000" kern="100" dirty="0">
                <a:latin typeface="微软雅黑" panose="020B0503020204020204" pitchFamily="34" charset="-122"/>
                <a:ea typeface="微软雅黑" panose="020B0503020204020204" pitchFamily="34" charset="-122"/>
              </a:rPr>
              <a:t>。</a:t>
            </a:r>
            <a:endParaRPr lang="zh-CN" altLang="zh-CN" sz="2000" kern="100" dirty="0">
              <a:effectLst/>
              <a:latin typeface="微软雅黑" panose="020B0503020204020204" pitchFamily="34" charset="-122"/>
              <a:ea typeface="微软雅黑" panose="020B0503020204020204" pitchFamily="34" charset="-122"/>
            </a:endParaRPr>
          </a:p>
        </p:txBody>
      </p:sp>
      <p:pic>
        <p:nvPicPr>
          <p:cNvPr id="12" name="图片 11"/>
          <p:cNvPicPr/>
          <p:nvPr/>
        </p:nvPicPr>
        <p:blipFill>
          <a:blip r:embed="rId6" cstate="print"/>
          <a:srcRect/>
          <a:stretch>
            <a:fillRect/>
          </a:stretch>
        </p:blipFill>
        <p:spPr bwMode="auto">
          <a:xfrm>
            <a:off x="211882" y="2033535"/>
            <a:ext cx="8872325" cy="466751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18878154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07478" y="1284221"/>
            <a:ext cx="9036522" cy="5050165"/>
          </a:xfrm>
          <a:prstGeom prst="rect">
            <a:avLst/>
          </a:prstGeom>
        </p:spPr>
        <p:txBody>
          <a:bodyPr wrap="square">
            <a:spAutoFit/>
          </a:bodyPr>
          <a:lstStyle/>
          <a:p>
            <a:pPr indent="26670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①年折旧额的计算</a:t>
            </a:r>
          </a:p>
          <a:p>
            <a:pPr indent="26289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旧设备：在单击</a:t>
            </a:r>
            <a:r>
              <a:rPr lang="en-US" altLang="zh-CN" kern="100" dirty="0">
                <a:latin typeface="微软雅黑" panose="020B0503020204020204" pitchFamily="34" charset="-122"/>
                <a:ea typeface="微软雅黑" panose="020B0503020204020204" pitchFamily="34" charset="-122"/>
              </a:rPr>
              <a:t>B14</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=SLN($B$3,$B$4,$B$5)</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B14</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G14</a:t>
            </a:r>
            <a:r>
              <a:rPr lang="zh-CN" altLang="zh-CN" kern="100" dirty="0">
                <a:latin typeface="微软雅黑" panose="020B0503020204020204" pitchFamily="34" charset="-122"/>
                <a:ea typeface="微软雅黑" panose="020B0503020204020204" pitchFamily="34" charset="-122"/>
              </a:rPr>
              <a:t>，可以得到旧设备各年的折旧额；</a:t>
            </a:r>
          </a:p>
          <a:p>
            <a:pPr indent="26289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新设备：在单击</a:t>
            </a:r>
            <a:r>
              <a:rPr lang="en-US" altLang="zh-CN" kern="100" dirty="0">
                <a:latin typeface="微软雅黑" panose="020B0503020204020204" pitchFamily="34" charset="-122"/>
                <a:ea typeface="微软雅黑" panose="020B0503020204020204" pitchFamily="34" charset="-122"/>
              </a:rPr>
              <a:t>B25</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=SYD($C$3,$C$4,$C$5,B22)</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B25</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G25</a:t>
            </a:r>
            <a:r>
              <a:rPr lang="zh-CN" altLang="zh-CN" kern="100" dirty="0">
                <a:latin typeface="微软雅黑" panose="020B0503020204020204" pitchFamily="34" charset="-122"/>
                <a:ea typeface="微软雅黑" panose="020B0503020204020204" pitchFamily="34" charset="-122"/>
              </a:rPr>
              <a:t>，可以得到新设备各年的折旧额；</a:t>
            </a:r>
          </a:p>
          <a:p>
            <a:pPr indent="26670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②设备税前净利润的计算</a:t>
            </a:r>
          </a:p>
          <a:p>
            <a:pPr indent="26289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旧设备：在单击</a:t>
            </a:r>
            <a:r>
              <a:rPr lang="en-US" altLang="zh-CN" kern="100" dirty="0">
                <a:latin typeface="微软雅黑" panose="020B0503020204020204" pitchFamily="34" charset="-122"/>
                <a:ea typeface="微软雅黑" panose="020B0503020204020204" pitchFamily="34" charset="-122"/>
              </a:rPr>
              <a:t>B15</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=B12-B13-B14</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B15</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G14</a:t>
            </a:r>
            <a:r>
              <a:rPr lang="zh-CN" altLang="zh-CN" kern="100" dirty="0">
                <a:latin typeface="微软雅黑" panose="020B0503020204020204" pitchFamily="34" charset="-122"/>
                <a:ea typeface="微软雅黑" panose="020B0503020204020204" pitchFamily="34" charset="-122"/>
              </a:rPr>
              <a:t>，可以得到旧设备各年的税前净利润；</a:t>
            </a:r>
          </a:p>
          <a:p>
            <a:pPr indent="26289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新设备：在单击</a:t>
            </a:r>
            <a:r>
              <a:rPr lang="en-US" altLang="zh-CN" kern="100" dirty="0">
                <a:latin typeface="微软雅黑" panose="020B0503020204020204" pitchFamily="34" charset="-122"/>
                <a:ea typeface="微软雅黑" panose="020B0503020204020204" pitchFamily="34" charset="-122"/>
              </a:rPr>
              <a:t>B26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=B23-B24-B25</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B26</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G25</a:t>
            </a:r>
            <a:r>
              <a:rPr lang="zh-CN" altLang="zh-CN" kern="100" dirty="0">
                <a:latin typeface="微软雅黑" panose="020B0503020204020204" pitchFamily="34" charset="-122"/>
                <a:ea typeface="微软雅黑" panose="020B0503020204020204" pitchFamily="34" charset="-122"/>
              </a:rPr>
              <a:t>，可以得到新设备各年的税前净利润；</a:t>
            </a:r>
          </a:p>
          <a:p>
            <a:pPr indent="26670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③设备所得税的计算</a:t>
            </a:r>
          </a:p>
          <a:p>
            <a:pPr indent="26289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旧设备：在单击</a:t>
            </a:r>
            <a:r>
              <a:rPr lang="en-US" altLang="zh-CN" kern="100" dirty="0">
                <a:latin typeface="微软雅黑" panose="020B0503020204020204" pitchFamily="34" charset="-122"/>
                <a:ea typeface="微软雅黑" panose="020B0503020204020204" pitchFamily="34" charset="-122"/>
              </a:rPr>
              <a:t>B16</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=B15*$G$9</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B16</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G16</a:t>
            </a:r>
            <a:r>
              <a:rPr lang="zh-CN" altLang="zh-CN" kern="100" dirty="0">
                <a:latin typeface="微软雅黑" panose="020B0503020204020204" pitchFamily="34" charset="-122"/>
                <a:ea typeface="微软雅黑" panose="020B0503020204020204" pitchFamily="34" charset="-122"/>
              </a:rPr>
              <a:t>，可以得到旧设备各年的所得税；</a:t>
            </a:r>
          </a:p>
          <a:p>
            <a:pPr indent="262890" algn="just">
              <a:lnSpc>
                <a:spcPct val="120000"/>
              </a:lnSpc>
              <a:spcAft>
                <a:spcPts val="0"/>
              </a:spcAft>
            </a:pPr>
            <a:r>
              <a:rPr lang="zh-CN" altLang="zh-CN" kern="100" dirty="0">
                <a:latin typeface="微软雅黑" panose="020B0503020204020204" pitchFamily="34" charset="-122"/>
                <a:ea typeface="微软雅黑" panose="020B0503020204020204" pitchFamily="34" charset="-122"/>
              </a:rPr>
              <a:t>新设备：在单击</a:t>
            </a:r>
            <a:r>
              <a:rPr lang="en-US" altLang="zh-CN" kern="100" dirty="0">
                <a:latin typeface="微软雅黑" panose="020B0503020204020204" pitchFamily="34" charset="-122"/>
                <a:ea typeface="微软雅黑" panose="020B0503020204020204" pitchFamily="34" charset="-122"/>
              </a:rPr>
              <a:t>B27</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=B26*$G$9</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B27</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G27</a:t>
            </a:r>
            <a:r>
              <a:rPr lang="zh-CN" altLang="zh-CN" kern="100" dirty="0">
                <a:latin typeface="微软雅黑" panose="020B0503020204020204" pitchFamily="34" charset="-122"/>
                <a:ea typeface="微软雅黑" panose="020B0503020204020204" pitchFamily="34" charset="-122"/>
              </a:rPr>
              <a:t>，可以得到新设备各年的所得税；</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4110099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1" y="1284221"/>
            <a:ext cx="8748215" cy="4198393"/>
          </a:xfrm>
          <a:prstGeom prst="rect">
            <a:avLst/>
          </a:prstGeom>
        </p:spPr>
        <p:txBody>
          <a:bodyPr wrap="square">
            <a:spAutoFit/>
          </a:bodyPr>
          <a:lstStyle/>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④设备税后利润的计算</a:t>
            </a:r>
          </a:p>
          <a:p>
            <a:pPr indent="26289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旧设备：在单击</a:t>
            </a:r>
            <a:r>
              <a:rPr lang="en-US" altLang="zh-CN" kern="100" dirty="0">
                <a:latin typeface="微软雅黑" panose="020B0503020204020204" pitchFamily="34" charset="-122"/>
                <a:ea typeface="微软雅黑" panose="020B0503020204020204" pitchFamily="34" charset="-122"/>
              </a:rPr>
              <a:t>B17</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=B15-B16</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B17</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G17</a:t>
            </a:r>
            <a:r>
              <a:rPr lang="zh-CN" altLang="zh-CN" kern="100" dirty="0">
                <a:latin typeface="微软雅黑" panose="020B0503020204020204" pitchFamily="34" charset="-122"/>
                <a:ea typeface="微软雅黑" panose="020B0503020204020204" pitchFamily="34" charset="-122"/>
              </a:rPr>
              <a:t>；</a:t>
            </a:r>
          </a:p>
          <a:p>
            <a:pPr indent="26289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新设备：在单击</a:t>
            </a:r>
            <a:r>
              <a:rPr lang="en-US" altLang="zh-CN" kern="100" dirty="0">
                <a:latin typeface="微软雅黑" panose="020B0503020204020204" pitchFamily="34" charset="-122"/>
                <a:ea typeface="微软雅黑" panose="020B0503020204020204" pitchFamily="34" charset="-122"/>
              </a:rPr>
              <a:t>B28</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=B26-B27</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B28</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G28</a:t>
            </a:r>
            <a:r>
              <a:rPr lang="zh-CN" altLang="zh-CN" kern="100" dirty="0">
                <a:latin typeface="微软雅黑" panose="020B0503020204020204" pitchFamily="34" charset="-122"/>
                <a:ea typeface="微软雅黑" panose="020B0503020204020204" pitchFamily="34" charset="-122"/>
              </a:rPr>
              <a:t>；</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⑤设备现金净流量的计算</a:t>
            </a:r>
          </a:p>
          <a:p>
            <a:pPr indent="26289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旧设备：在单击</a:t>
            </a:r>
            <a:r>
              <a:rPr lang="en-US" altLang="zh-CN" kern="100" dirty="0">
                <a:latin typeface="微软雅黑" panose="020B0503020204020204" pitchFamily="34" charset="-122"/>
                <a:ea typeface="微软雅黑" panose="020B0503020204020204" pitchFamily="34" charset="-122"/>
              </a:rPr>
              <a:t>B18</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=B17+B14</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B18</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G18</a:t>
            </a:r>
            <a:r>
              <a:rPr lang="zh-CN" altLang="zh-CN" kern="100" dirty="0">
                <a:latin typeface="微软雅黑" panose="020B0503020204020204" pitchFamily="34" charset="-122"/>
                <a:ea typeface="微软雅黑" panose="020B0503020204020204" pitchFamily="34" charset="-122"/>
              </a:rPr>
              <a:t>；</a:t>
            </a:r>
          </a:p>
          <a:p>
            <a:pPr indent="26289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新设备：在单击</a:t>
            </a:r>
            <a:r>
              <a:rPr lang="en-US" altLang="zh-CN" kern="100" dirty="0">
                <a:latin typeface="微软雅黑" panose="020B0503020204020204" pitchFamily="34" charset="-122"/>
                <a:ea typeface="微软雅黑" panose="020B0503020204020204" pitchFamily="34" charset="-122"/>
              </a:rPr>
              <a:t>B29</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=B28+B25</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按回车键确认。然后，将单元格</a:t>
            </a:r>
            <a:r>
              <a:rPr lang="en-US" altLang="zh-CN" kern="100" dirty="0">
                <a:latin typeface="微软雅黑" panose="020B0503020204020204" pitchFamily="34" charset="-122"/>
                <a:ea typeface="微软雅黑" panose="020B0503020204020204" pitchFamily="34" charset="-122"/>
              </a:rPr>
              <a:t>B29</a:t>
            </a:r>
            <a:r>
              <a:rPr lang="zh-CN" altLang="zh-CN" kern="100" dirty="0">
                <a:latin typeface="微软雅黑" panose="020B0503020204020204" pitchFamily="34" charset="-122"/>
                <a:ea typeface="微软雅黑" panose="020B0503020204020204" pitchFamily="34" charset="-122"/>
              </a:rPr>
              <a:t>公式向右复制到</a:t>
            </a:r>
            <a:r>
              <a:rPr lang="en-US" altLang="zh-CN" kern="100" dirty="0">
                <a:latin typeface="微软雅黑" panose="020B0503020204020204" pitchFamily="34" charset="-122"/>
                <a:ea typeface="微软雅黑" panose="020B0503020204020204" pitchFamily="34" charset="-122"/>
              </a:rPr>
              <a:t>G29</a:t>
            </a:r>
            <a:r>
              <a:rPr lang="zh-CN" altLang="zh-CN" kern="100" dirty="0">
                <a:latin typeface="微软雅黑" panose="020B0503020204020204" pitchFamily="34" charset="-122"/>
                <a:ea typeface="微软雅黑" panose="020B0503020204020204" pitchFamily="34" charset="-122"/>
              </a:rPr>
              <a:t>；</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8169320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二、固定资产更新决策应用计算</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107478" y="1156228"/>
            <a:ext cx="8650972" cy="5078313"/>
          </a:xfrm>
          <a:prstGeom prst="rect">
            <a:avLst/>
          </a:prstGeom>
        </p:spPr>
        <p:txBody>
          <a:bodyPr wrap="square">
            <a:spAutoFit/>
          </a:bodyPr>
          <a:lstStyle/>
          <a:p>
            <a:pPr indent="200025" algn="just">
              <a:spcAft>
                <a:spcPts val="0"/>
              </a:spcAft>
            </a:pP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2</a:t>
            </a:r>
            <a:r>
              <a:rPr lang="zh-CN" altLang="zh-CN" kern="100" dirty="0">
                <a:latin typeface="微软雅黑" panose="020B0503020204020204" pitchFamily="34" charset="-122"/>
                <a:ea typeface="微软雅黑" panose="020B0503020204020204" pitchFamily="34" charset="-122"/>
              </a:rPr>
              <a:t>）计算各方案净现值及差额</a:t>
            </a:r>
          </a:p>
          <a:p>
            <a:pPr indent="262890" algn="just">
              <a:spcAft>
                <a:spcPts val="0"/>
              </a:spcAft>
            </a:pPr>
            <a:r>
              <a:rPr lang="zh-CN" altLang="zh-CN" kern="100" dirty="0">
                <a:latin typeface="微软雅黑" panose="020B0503020204020204" pitchFamily="34" charset="-122"/>
                <a:ea typeface="微软雅黑" panose="020B0503020204020204" pitchFamily="34" charset="-122"/>
              </a:rPr>
              <a:t>在财务教学和实践中，净现值的计算一般可以采用</a:t>
            </a:r>
            <a:r>
              <a:rPr lang="en-US" altLang="zh-CN" kern="100" dirty="0">
                <a:latin typeface="微软雅黑" panose="020B0503020204020204" pitchFamily="34" charset="-122"/>
                <a:ea typeface="微软雅黑" panose="020B0503020204020204" pitchFamily="34" charset="-122"/>
              </a:rPr>
              <a:t>3</a:t>
            </a:r>
            <a:r>
              <a:rPr lang="zh-CN" altLang="zh-CN" kern="100" dirty="0">
                <a:latin typeface="微软雅黑" panose="020B0503020204020204" pitchFamily="34" charset="-122"/>
                <a:ea typeface="微软雅黑" panose="020B0503020204020204" pitchFamily="34" charset="-122"/>
              </a:rPr>
              <a:t>种方法：即“数学法”、“函数法”、和“查表法”。 </a:t>
            </a:r>
          </a:p>
          <a:p>
            <a:pPr marL="342900" lvl="0" indent="-342900" algn="just">
              <a:spcAft>
                <a:spcPts val="0"/>
              </a:spcAft>
              <a:buFont typeface="+mj-ea"/>
              <a:buAutoNum type="circleNumDbPlain"/>
              <a:tabLst>
                <a:tab pos="495300" algn="l"/>
              </a:tabLst>
            </a:pPr>
            <a:r>
              <a:rPr lang="zh-CN" altLang="zh-CN" kern="100" dirty="0">
                <a:latin typeface="微软雅黑" panose="020B0503020204020204" pitchFamily="34" charset="-122"/>
                <a:ea typeface="微软雅黑" panose="020B0503020204020204" pitchFamily="34" charset="-122"/>
              </a:rPr>
              <a:t>设备净现值的理论计算公式</a:t>
            </a:r>
          </a:p>
          <a:p>
            <a:pPr marL="266700" algn="just">
              <a:spcAft>
                <a:spcPts val="0"/>
              </a:spcAft>
            </a:pPr>
            <a:r>
              <a:rPr lang="zh-CN" altLang="zh-CN" kern="100" dirty="0">
                <a:latin typeface="微软雅黑" panose="020B0503020204020204" pitchFamily="34" charset="-122"/>
                <a:ea typeface="微软雅黑" panose="020B0503020204020204" pitchFamily="34" charset="-122"/>
              </a:rPr>
              <a:t>旧设备净现值</a:t>
            </a:r>
            <a:r>
              <a:rPr lang="en-US" altLang="zh-CN" kern="100" dirty="0">
                <a:latin typeface="微软雅黑" panose="020B0503020204020204" pitchFamily="34" charset="-122"/>
                <a:ea typeface="微软雅黑" panose="020B0503020204020204" pitchFamily="34" charset="-122"/>
              </a:rPr>
              <a:t>=NPV(</a:t>
            </a:r>
            <a:r>
              <a:rPr lang="zh-CN" altLang="zh-CN" kern="100" dirty="0">
                <a:latin typeface="微软雅黑" panose="020B0503020204020204" pitchFamily="34" charset="-122"/>
                <a:ea typeface="微软雅黑" panose="020B0503020204020204" pitchFamily="34" charset="-122"/>
              </a:rPr>
              <a:t>贴现率，旧设备的现金流量</a:t>
            </a:r>
            <a:r>
              <a:rPr lang="en-US" altLang="zh-CN" kern="100" dirty="0">
                <a:latin typeface="微软雅黑" panose="020B0503020204020204" pitchFamily="34" charset="-122"/>
                <a:ea typeface="微软雅黑" panose="020B0503020204020204" pitchFamily="34" charset="-122"/>
              </a:rPr>
              <a:t>)</a:t>
            </a:r>
            <a:endParaRPr lang="zh-CN" altLang="zh-CN" kern="100" dirty="0">
              <a:latin typeface="微软雅黑" panose="020B0503020204020204" pitchFamily="34" charset="-122"/>
              <a:ea typeface="微软雅黑" panose="020B0503020204020204" pitchFamily="34" charset="-122"/>
            </a:endParaRPr>
          </a:p>
          <a:p>
            <a:pPr marL="266700" algn="just">
              <a:spcAft>
                <a:spcPts val="0"/>
              </a:spcAft>
            </a:pPr>
            <a:r>
              <a:rPr lang="zh-CN" altLang="zh-CN" kern="100" dirty="0">
                <a:latin typeface="微软雅黑" panose="020B0503020204020204" pitchFamily="34" charset="-122"/>
                <a:ea typeface="微软雅黑" panose="020B0503020204020204" pitchFamily="34" charset="-122"/>
              </a:rPr>
              <a:t>新设备净现值</a:t>
            </a:r>
            <a:r>
              <a:rPr lang="en-US" altLang="zh-CN" kern="100" dirty="0">
                <a:latin typeface="微软雅黑" panose="020B0503020204020204" pitchFamily="34" charset="-122"/>
                <a:ea typeface="微软雅黑" panose="020B0503020204020204" pitchFamily="34" charset="-122"/>
              </a:rPr>
              <a:t>=NPV(</a:t>
            </a:r>
            <a:r>
              <a:rPr lang="zh-CN" altLang="zh-CN" kern="100" dirty="0">
                <a:latin typeface="微软雅黑" panose="020B0503020204020204" pitchFamily="34" charset="-122"/>
                <a:ea typeface="微软雅黑" panose="020B0503020204020204" pitchFamily="34" charset="-122"/>
              </a:rPr>
              <a:t>贴现率，新设备的现金流量</a:t>
            </a:r>
            <a:r>
              <a:rPr lang="en-US" altLang="zh-CN" kern="100" dirty="0">
                <a:latin typeface="微软雅黑" panose="020B0503020204020204" pitchFamily="34" charset="-122"/>
                <a:ea typeface="微软雅黑" panose="020B0503020204020204" pitchFamily="34" charset="-122"/>
              </a:rPr>
              <a:t>)</a:t>
            </a:r>
            <a:endParaRPr lang="zh-CN" altLang="zh-CN" kern="100" dirty="0">
              <a:latin typeface="微软雅黑" panose="020B0503020204020204" pitchFamily="34" charset="-122"/>
              <a:ea typeface="微软雅黑" panose="020B0503020204020204" pitchFamily="34" charset="-122"/>
            </a:endParaRPr>
          </a:p>
          <a:p>
            <a:pPr marL="266700" algn="just">
              <a:spcAft>
                <a:spcPts val="0"/>
              </a:spcAft>
            </a:pPr>
            <a:r>
              <a:rPr lang="zh-CN" altLang="zh-CN" kern="100" dirty="0">
                <a:latin typeface="微软雅黑" panose="020B0503020204020204" pitchFamily="34" charset="-122"/>
                <a:ea typeface="微软雅黑" panose="020B0503020204020204" pitchFamily="34" charset="-122"/>
              </a:rPr>
              <a:t>初始投资差异</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新设备初始投资</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旧设备变价收入</a:t>
            </a:r>
          </a:p>
          <a:p>
            <a:pPr marL="266700" algn="just">
              <a:spcAft>
                <a:spcPts val="0"/>
              </a:spcAft>
            </a:pPr>
            <a:r>
              <a:rPr lang="zh-CN" altLang="zh-CN" kern="100" dirty="0">
                <a:latin typeface="微软雅黑" panose="020B0503020204020204" pitchFamily="34" charset="-122"/>
                <a:ea typeface="微软雅黑" panose="020B0503020204020204" pitchFamily="34" charset="-122"/>
              </a:rPr>
              <a:t>新旧设备净现值差额</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新设备净现值</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旧设备净现值</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初始投资差异</a:t>
            </a:r>
          </a:p>
          <a:p>
            <a:pPr indent="266700" algn="just">
              <a:spcAft>
                <a:spcPts val="0"/>
              </a:spcAft>
            </a:pPr>
            <a:r>
              <a:rPr lang="zh-CN" altLang="zh-CN" kern="100" dirty="0">
                <a:latin typeface="微软雅黑" panose="020B0503020204020204" pitchFamily="34" charset="-122"/>
                <a:ea typeface="微软雅黑" panose="020B0503020204020204" pitchFamily="34" charset="-122"/>
              </a:rPr>
              <a:t>②“更新决策”表格中单元格公式应用</a:t>
            </a:r>
          </a:p>
          <a:p>
            <a:pPr marL="266700" algn="just">
              <a:spcAft>
                <a:spcPts val="0"/>
              </a:spcAft>
            </a:pPr>
            <a:r>
              <a:rPr lang="zh-CN" altLang="zh-CN" kern="100" dirty="0">
                <a:latin typeface="微软雅黑" panose="020B0503020204020204" pitchFamily="34" charset="-122"/>
                <a:ea typeface="微软雅黑" panose="020B0503020204020204" pitchFamily="34" charset="-122"/>
              </a:rPr>
              <a:t>旧设备净现值</a:t>
            </a:r>
            <a:r>
              <a:rPr lang="en-US" altLang="zh-CN" kern="100" dirty="0">
                <a:latin typeface="微软雅黑" panose="020B0503020204020204" pitchFamily="34" charset="-122"/>
                <a:ea typeface="微软雅黑" panose="020B0503020204020204" pitchFamily="34" charset="-122"/>
              </a:rPr>
              <a:t>=NPV($C$9,$B18:$F18)=112083</a:t>
            </a:r>
            <a:endParaRPr lang="zh-CN" altLang="zh-CN" kern="100" dirty="0">
              <a:latin typeface="微软雅黑" panose="020B0503020204020204" pitchFamily="34" charset="-122"/>
              <a:ea typeface="微软雅黑" panose="020B0503020204020204" pitchFamily="34" charset="-122"/>
            </a:endParaRPr>
          </a:p>
          <a:p>
            <a:pPr marL="266700" algn="just">
              <a:spcAft>
                <a:spcPts val="0"/>
              </a:spcAft>
            </a:pPr>
            <a:r>
              <a:rPr lang="zh-CN" altLang="zh-CN" kern="100" dirty="0">
                <a:latin typeface="微软雅黑" panose="020B0503020204020204" pitchFamily="34" charset="-122"/>
                <a:ea typeface="微软雅黑" panose="020B0503020204020204" pitchFamily="34" charset="-122"/>
              </a:rPr>
              <a:t>新设备净现值</a:t>
            </a:r>
            <a:r>
              <a:rPr lang="en-US" altLang="zh-CN" kern="100" dirty="0">
                <a:latin typeface="微软雅黑" panose="020B0503020204020204" pitchFamily="34" charset="-122"/>
                <a:ea typeface="微软雅黑" panose="020B0503020204020204" pitchFamily="34" charset="-122"/>
              </a:rPr>
              <a:t>=NPV($C$9,$B29:$F29)=92756</a:t>
            </a:r>
            <a:endParaRPr lang="zh-CN" altLang="zh-CN" kern="100" dirty="0">
              <a:latin typeface="微软雅黑" panose="020B0503020204020204" pitchFamily="34" charset="-122"/>
              <a:ea typeface="微软雅黑" panose="020B0503020204020204" pitchFamily="34" charset="-122"/>
            </a:endParaRPr>
          </a:p>
          <a:p>
            <a:pPr marL="266700" algn="just">
              <a:spcAft>
                <a:spcPts val="0"/>
              </a:spcAft>
            </a:pPr>
            <a:r>
              <a:rPr lang="zh-CN" altLang="zh-CN" kern="100" dirty="0">
                <a:latin typeface="微软雅黑" panose="020B0503020204020204" pitchFamily="34" charset="-122"/>
                <a:ea typeface="微软雅黑" panose="020B0503020204020204" pitchFamily="34" charset="-122"/>
              </a:rPr>
              <a:t>初始投资差异</a:t>
            </a:r>
            <a:r>
              <a:rPr lang="en-US" altLang="zh-CN" kern="100" dirty="0">
                <a:latin typeface="微软雅黑" panose="020B0503020204020204" pitchFamily="34" charset="-122"/>
                <a:ea typeface="微软雅黑" panose="020B0503020204020204" pitchFamily="34" charset="-122"/>
              </a:rPr>
              <a:t>=C3-B7=55000</a:t>
            </a:r>
            <a:endParaRPr lang="zh-CN" altLang="zh-CN" kern="100" dirty="0">
              <a:latin typeface="微软雅黑" panose="020B0503020204020204" pitchFamily="34" charset="-122"/>
              <a:ea typeface="微软雅黑" panose="020B0503020204020204" pitchFamily="34" charset="-122"/>
            </a:endParaRPr>
          </a:p>
          <a:p>
            <a:pPr marL="266700" algn="just">
              <a:spcAft>
                <a:spcPts val="0"/>
              </a:spcAft>
            </a:pPr>
            <a:r>
              <a:rPr lang="zh-CN" altLang="zh-CN" kern="100" dirty="0">
                <a:latin typeface="微软雅黑" panose="020B0503020204020204" pitchFamily="34" charset="-122"/>
                <a:ea typeface="微软雅黑" panose="020B0503020204020204" pitchFamily="34" charset="-122"/>
              </a:rPr>
              <a:t>新旧设备净现值差额</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新设备净现值</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旧设备净现值</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初始投资差异</a:t>
            </a:r>
            <a:r>
              <a:rPr lang="en-US" altLang="zh-CN" kern="100" dirty="0">
                <a:latin typeface="微软雅黑" panose="020B0503020204020204" pitchFamily="34" charset="-122"/>
                <a:ea typeface="微软雅黑" panose="020B0503020204020204" pitchFamily="34" charset="-122"/>
              </a:rPr>
              <a:t>=-35672</a:t>
            </a:r>
            <a:endParaRPr lang="zh-CN" altLang="zh-CN" kern="100" dirty="0">
              <a:latin typeface="微软雅黑" panose="020B0503020204020204" pitchFamily="34" charset="-122"/>
              <a:ea typeface="微软雅黑" panose="020B0503020204020204" pitchFamily="34" charset="-122"/>
            </a:endParaRPr>
          </a:p>
          <a:p>
            <a:pPr indent="266700" algn="just">
              <a:spcAft>
                <a:spcPts val="0"/>
              </a:spcAft>
            </a:pPr>
            <a:r>
              <a:rPr lang="zh-CN" altLang="zh-CN" kern="100" dirty="0">
                <a:latin typeface="微软雅黑" panose="020B0503020204020204" pitchFamily="34" charset="-122"/>
                <a:ea typeface="微软雅黑" panose="020B0503020204020204" pitchFamily="34" charset="-122"/>
              </a:rPr>
              <a:t>③比较净现值差异，进行方案决策</a:t>
            </a:r>
          </a:p>
          <a:p>
            <a:pPr indent="266700" algn="just">
              <a:spcAft>
                <a:spcPts val="0"/>
              </a:spcAft>
            </a:pPr>
            <a:r>
              <a:rPr lang="zh-CN" altLang="zh-CN" kern="100" dirty="0">
                <a:latin typeface="微软雅黑" panose="020B0503020204020204" pitchFamily="34" charset="-122"/>
                <a:ea typeface="微软雅黑" panose="020B0503020204020204" pitchFamily="34" charset="-122"/>
              </a:rPr>
              <a:t>根据以上计算结果，新旧设备的净现值差额小于零，故继续使用旧设备。</a:t>
            </a:r>
          </a:p>
          <a:p>
            <a:pPr indent="304800" algn="just">
              <a:spcAft>
                <a:spcPts val="0"/>
              </a:spcAft>
            </a:pPr>
            <a:r>
              <a:rPr lang="zh-CN" altLang="zh-CN" kern="100" dirty="0">
                <a:solidFill>
                  <a:srgbClr val="FF0000"/>
                </a:solidFill>
                <a:latin typeface="微软雅黑" panose="020B0503020204020204" pitchFamily="34" charset="-122"/>
                <a:ea typeface="微软雅黑" panose="020B0503020204020204" pitchFamily="34" charset="-122"/>
              </a:rPr>
              <a:t>【小技巧</a:t>
            </a:r>
            <a:r>
              <a:rPr lang="en-US" altLang="zh-CN" kern="100" dirty="0">
                <a:solidFill>
                  <a:srgbClr val="FF0000"/>
                </a:solidFill>
                <a:latin typeface="微软雅黑" panose="020B0503020204020204" pitchFamily="34" charset="-122"/>
                <a:ea typeface="微软雅黑" panose="020B0503020204020204" pitchFamily="34" charset="-122"/>
              </a:rPr>
              <a:t>4-3</a:t>
            </a:r>
            <a:r>
              <a:rPr lang="zh-CN" altLang="zh-CN" kern="100" dirty="0">
                <a:solidFill>
                  <a:srgbClr val="FF0000"/>
                </a:solidFill>
                <a:latin typeface="微软雅黑" panose="020B0503020204020204" pitchFamily="34" charset="-122"/>
                <a:ea typeface="微软雅黑" panose="020B0503020204020204" pitchFamily="34" charset="-122"/>
              </a:rPr>
              <a:t>】在电子表中设置核对数据</a:t>
            </a:r>
            <a:endParaRPr lang="zh-CN" altLang="zh-CN" kern="100" dirty="0">
              <a:latin typeface="微软雅黑" panose="020B0503020204020204" pitchFamily="34" charset="-122"/>
              <a:ea typeface="微软雅黑" panose="020B0503020204020204" pitchFamily="34" charset="-122"/>
            </a:endParaRPr>
          </a:p>
          <a:p>
            <a:pPr indent="304800" algn="just">
              <a:spcAft>
                <a:spcPts val="0"/>
              </a:spcAft>
            </a:pPr>
            <a:r>
              <a:rPr lang="zh-CN" altLang="zh-CN" kern="100" dirty="0">
                <a:latin typeface="微软雅黑" panose="020B0503020204020204" pitchFamily="34" charset="-122"/>
                <a:ea typeface="微软雅黑" panose="020B0503020204020204" pitchFamily="34" charset="-122"/>
              </a:rPr>
              <a:t>为了对新旧设备经营期间净现值数据进行核对，本表采用同时采用了“函数法”（</a:t>
            </a:r>
            <a:r>
              <a:rPr lang="en-US" altLang="zh-CN" kern="100" dirty="0">
                <a:latin typeface="微软雅黑" panose="020B0503020204020204" pitchFamily="34" charset="-122"/>
                <a:ea typeface="微软雅黑" panose="020B0503020204020204" pitchFamily="34" charset="-122"/>
              </a:rPr>
              <a:t>C20</a:t>
            </a:r>
            <a:r>
              <a:rPr lang="zh-CN" altLang="zh-CN" kern="100" dirty="0">
                <a:latin typeface="微软雅黑" panose="020B0503020204020204" pitchFamily="34" charset="-122"/>
                <a:ea typeface="微软雅黑" panose="020B0503020204020204" pitchFamily="34" charset="-122"/>
              </a:rPr>
              <a:t>）和“数学法”</a:t>
            </a:r>
            <a:r>
              <a:rPr lang="en-US" altLang="zh-CN" kern="100" dirty="0">
                <a:latin typeface="微软雅黑" panose="020B0503020204020204" pitchFamily="34" charset="-122"/>
                <a:ea typeface="微软雅黑" panose="020B0503020204020204" pitchFamily="34" charset="-122"/>
              </a:rPr>
              <a:t>(G19)</a:t>
            </a:r>
            <a:r>
              <a:rPr lang="zh-CN" altLang="zh-CN" kern="100" dirty="0">
                <a:latin typeface="微软雅黑" panose="020B0503020204020204" pitchFamily="34" charset="-122"/>
                <a:ea typeface="微软雅黑" panose="020B0503020204020204" pitchFamily="34" charset="-122"/>
              </a:rPr>
              <a:t>，结果是一样的。</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176488953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三、固定资产更新决策敏感分析</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246514" y="1115285"/>
            <a:ext cx="8650972" cy="3269613"/>
          </a:xfrm>
          <a:prstGeom prst="rect">
            <a:avLst/>
          </a:prstGeom>
        </p:spPr>
        <p:txBody>
          <a:bodyPr wrap="square">
            <a:spAutoFit/>
          </a:bodyPr>
          <a:lstStyle/>
          <a:p>
            <a:pPr>
              <a:lnSpc>
                <a:spcPct val="150000"/>
              </a:lnSpc>
            </a:pPr>
            <a:r>
              <a:rPr lang="zh-CN" altLang="zh-CN" sz="2000" dirty="0">
                <a:latin typeface="微软雅黑" panose="020B0503020204020204" pitchFamily="34" charset="-122"/>
                <a:ea typeface="微软雅黑" panose="020B0503020204020204" pitchFamily="34" charset="-122"/>
              </a:rPr>
              <a:t>运用电子表最大的好处就是允许我们利用现有的数据进行“假设”分析。换言之，我们可以采用不同的数据进行试验，以此确定如果假设有变化所引起的结果如何变化。因此，我们可以采用一种有效、直观的方法，就是绘制净现值曲线图，即在各种贴现率（资本成本）水平下的净现值曲线，以观察各个方案净现值数据变化。</a:t>
            </a:r>
          </a:p>
          <a:p>
            <a:pPr>
              <a:lnSpc>
                <a:spcPct val="150000"/>
              </a:lnSpc>
            </a:pPr>
            <a:r>
              <a:rPr lang="zh-CN" altLang="zh-CN" sz="2000" dirty="0">
                <a:latin typeface="微软雅黑" panose="020B0503020204020204" pitchFamily="34" charset="-122"/>
                <a:ea typeface="微软雅黑" panose="020B0503020204020204" pitchFamily="34" charset="-122"/>
              </a:rPr>
              <a:t>为创建净现值曲线表，我们需要制作一张设备净现值表，即通过</a:t>
            </a:r>
            <a:r>
              <a:rPr lang="en-US" altLang="zh-CN" sz="2000" dirty="0">
                <a:latin typeface="微软雅黑" panose="020B0503020204020204" pitchFamily="34" charset="-122"/>
                <a:ea typeface="微软雅黑" panose="020B0503020204020204" pitchFamily="34" charset="-122"/>
              </a:rPr>
              <a:t>Excel</a:t>
            </a:r>
            <a:r>
              <a:rPr lang="zh-CN" altLang="zh-CN" sz="2000" dirty="0">
                <a:latin typeface="微软雅黑" panose="020B0503020204020204" pitchFamily="34" charset="-122"/>
                <a:ea typeface="微软雅黑" panose="020B0503020204020204" pitchFamily="34" charset="-122"/>
              </a:rPr>
              <a:t>的“数据”</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“模拟运算表”来实现。</a:t>
            </a:r>
          </a:p>
        </p:txBody>
      </p:sp>
    </p:spTree>
    <p:custDataLst>
      <p:tags r:id="rId1"/>
    </p:custDataLst>
    <p:extLst>
      <p:ext uri="{BB962C8B-B14F-4D97-AF65-F5344CB8AC3E}">
        <p14:creationId xmlns:p14="http://schemas.microsoft.com/office/powerpoint/2010/main" xmlns="" val="883134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p:txBody>
          <a:bodyPr/>
          <a:lstStyle/>
          <a:p>
            <a:r>
              <a:rPr lang="zh-CN" altLang="zh-CN" sz="4000" b="1" dirty="0">
                <a:latin typeface="微软雅黑" panose="020B0503020204020204" pitchFamily="34" charset="-122"/>
                <a:ea typeface="微软雅黑" panose="020B0503020204020204" pitchFamily="34" charset="-122"/>
              </a:rPr>
              <a:t>任务一</a:t>
            </a:r>
            <a:r>
              <a:rPr lang="en-US" altLang="zh-CN" sz="4000" b="1" dirty="0">
                <a:latin typeface="微软雅黑" panose="020B0503020204020204" pitchFamily="34" charset="-122"/>
                <a:ea typeface="微软雅黑" panose="020B0503020204020204" pitchFamily="34" charset="-122"/>
              </a:rPr>
              <a:t>  </a:t>
            </a:r>
            <a:r>
              <a:rPr lang="zh-CN" altLang="zh-CN" sz="4000" b="1" dirty="0">
                <a:latin typeface="微软雅黑" panose="020B0503020204020204" pitchFamily="34" charset="-122"/>
                <a:ea typeface="微软雅黑" panose="020B0503020204020204" pitchFamily="34" charset="-122"/>
              </a:rPr>
              <a:t>货币时间价值模型</a:t>
            </a:r>
            <a:endParaRPr lang="zh-CN" altLang="zh-CN" sz="4000" dirty="0">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628650" y="1805107"/>
            <a:ext cx="6355111" cy="1500187"/>
          </a:xfrm>
          <a:prstGeom prst="rect">
            <a:avLst/>
          </a:prstGeom>
        </p:spPr>
        <p:txBody>
          <a:bodyPr vert="horz" lIns="91440" tIns="45720" rIns="91440" bIns="45720" rtlCol="0" anchor="ctr" anchorCtr="0">
            <a:noAutofit/>
          </a:bodyPr>
          <a:lstStyle>
            <a:lvl1pPr indent="0" algn="ctr">
              <a:lnSpc>
                <a:spcPct val="120000"/>
              </a:lnSpc>
              <a:spcBef>
                <a:spcPts val="1000"/>
              </a:spcBef>
              <a:buFont typeface="Arial" pitchFamily="34" charset="0"/>
              <a:buNone/>
              <a:defRPr sz="13800">
                <a:solidFill>
                  <a:schemeClr val="accent2"/>
                </a:solidFill>
              </a:defRPr>
            </a:lvl1pPr>
            <a:lvl2pPr indent="0" algn="just">
              <a:lnSpc>
                <a:spcPct val="120000"/>
              </a:lnSpc>
              <a:spcBef>
                <a:spcPts val="500"/>
              </a:spcBef>
              <a:buFont typeface="Arial" pitchFamily="34" charset="0"/>
              <a:buNone/>
              <a:defRPr sz="2000">
                <a:solidFill>
                  <a:schemeClr val="tx1">
                    <a:tint val="75000"/>
                  </a:schemeClr>
                </a:solidFill>
              </a:defRPr>
            </a:lvl2pPr>
            <a:lvl3pPr indent="0" algn="just">
              <a:lnSpc>
                <a:spcPct val="120000"/>
              </a:lnSpc>
              <a:spcBef>
                <a:spcPts val="500"/>
              </a:spcBef>
              <a:buFont typeface="Arial" pitchFamily="34" charset="0"/>
              <a:buNone/>
              <a:defRPr>
                <a:solidFill>
                  <a:schemeClr val="tx1">
                    <a:tint val="75000"/>
                  </a:schemeClr>
                </a:solidFill>
              </a:defRPr>
            </a:lvl3pPr>
            <a:lvl4pPr indent="0" algn="just">
              <a:lnSpc>
                <a:spcPct val="120000"/>
              </a:lnSpc>
              <a:spcBef>
                <a:spcPts val="500"/>
              </a:spcBef>
              <a:buFont typeface="Arial" pitchFamily="34" charset="0"/>
              <a:buNone/>
              <a:defRPr sz="1600">
                <a:solidFill>
                  <a:schemeClr val="tx1">
                    <a:tint val="75000"/>
                  </a:schemeClr>
                </a:solidFill>
              </a:defRPr>
            </a:lvl4pPr>
            <a:lvl5pPr indent="0" algn="just">
              <a:lnSpc>
                <a:spcPct val="120000"/>
              </a:lnSpc>
              <a:spcBef>
                <a:spcPts val="500"/>
              </a:spcBef>
              <a:buFont typeface="Arial" pitchFamily="34" charset="0"/>
              <a:buNone/>
              <a:defRPr sz="1600">
                <a:solidFill>
                  <a:schemeClr val="tx1">
                    <a:tint val="75000"/>
                  </a:schemeClr>
                </a:solidFill>
              </a:defRPr>
            </a:lvl5pPr>
            <a:lvl6pPr indent="0">
              <a:lnSpc>
                <a:spcPct val="90000"/>
              </a:lnSpc>
              <a:spcBef>
                <a:spcPts val="500"/>
              </a:spcBef>
              <a:buFont typeface="Arial" pitchFamily="34" charset="0"/>
              <a:buNone/>
              <a:defRPr sz="1600">
                <a:solidFill>
                  <a:schemeClr val="tx1">
                    <a:tint val="75000"/>
                  </a:schemeClr>
                </a:solidFill>
              </a:defRPr>
            </a:lvl6pPr>
            <a:lvl7pPr indent="0">
              <a:lnSpc>
                <a:spcPct val="90000"/>
              </a:lnSpc>
              <a:spcBef>
                <a:spcPts val="500"/>
              </a:spcBef>
              <a:buFont typeface="Arial" pitchFamily="34" charset="0"/>
              <a:buNone/>
              <a:defRPr sz="1600">
                <a:solidFill>
                  <a:schemeClr val="tx1">
                    <a:tint val="75000"/>
                  </a:schemeClr>
                </a:solidFill>
              </a:defRPr>
            </a:lvl7pPr>
            <a:lvl8pPr indent="0">
              <a:lnSpc>
                <a:spcPct val="90000"/>
              </a:lnSpc>
              <a:spcBef>
                <a:spcPts val="500"/>
              </a:spcBef>
              <a:buFont typeface="Arial" pitchFamily="34" charset="0"/>
              <a:buNone/>
              <a:defRPr sz="1600">
                <a:solidFill>
                  <a:schemeClr val="tx1">
                    <a:tint val="75000"/>
                  </a:schemeClr>
                </a:solidFill>
              </a:defRPr>
            </a:lvl8pPr>
            <a:lvl9pPr indent="0">
              <a:lnSpc>
                <a:spcPct val="90000"/>
              </a:lnSpc>
              <a:spcBef>
                <a:spcPts val="500"/>
              </a:spcBef>
              <a:buFont typeface="Arial" pitchFamily="34" charset="0"/>
              <a:buNone/>
              <a:defRPr sz="1600">
                <a:solidFill>
                  <a:schemeClr val="tx1">
                    <a:tint val="75000"/>
                  </a:schemeClr>
                </a:solidFill>
              </a:defRPr>
            </a:lvl9pPr>
          </a:lstStyle>
          <a:p>
            <a:r>
              <a:rPr lang="en-US" altLang="zh-CN" sz="9600" b="1" dirty="0" smtClean="0"/>
              <a:t>01</a:t>
            </a:r>
          </a:p>
        </p:txBody>
      </p:sp>
    </p:spTree>
    <p:custDataLst>
      <p:tags r:id="rId1"/>
    </p:custDataLst>
    <p:extLst>
      <p:ext uri="{BB962C8B-B14F-4D97-AF65-F5344CB8AC3E}">
        <p14:creationId xmlns:p14="http://schemas.microsoft.com/office/powerpoint/2010/main" xmlns="" val="42371057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三、固定资产更新决策敏感分析</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40944" y="1284221"/>
            <a:ext cx="8952931" cy="4662815"/>
          </a:xfrm>
          <a:prstGeom prst="rect">
            <a:avLst/>
          </a:prstGeom>
        </p:spPr>
        <p:txBody>
          <a:bodyPr wrap="square">
            <a:spAutoFit/>
          </a:bodyPr>
          <a:lstStyle/>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（一）建立模拟运算表</a:t>
            </a: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操作步骤：</a:t>
            </a:r>
          </a:p>
          <a:p>
            <a:pPr indent="304800"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首先，设置贴现率的范围。</a:t>
            </a: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选择</a:t>
            </a:r>
            <a:r>
              <a:rPr lang="en-US" altLang="zh-CN" kern="100" dirty="0">
                <a:latin typeface="微软雅黑" panose="020B0503020204020204" pitchFamily="34" charset="-122"/>
                <a:ea typeface="微软雅黑" panose="020B0503020204020204" pitchFamily="34" charset="-122"/>
              </a:rPr>
              <a:t>B55</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B69</a:t>
            </a:r>
            <a:r>
              <a:rPr lang="zh-CN" altLang="zh-CN" kern="100" dirty="0">
                <a:latin typeface="微软雅黑" panose="020B0503020204020204" pitchFamily="34" charset="-122"/>
                <a:ea typeface="微软雅黑" panose="020B0503020204020204" pitchFamily="34" charset="-122"/>
              </a:rPr>
              <a:t>单元格区域，从</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到</a:t>
            </a:r>
            <a:r>
              <a:rPr lang="en-US" altLang="zh-CN" kern="100" dirty="0">
                <a:latin typeface="微软雅黑" panose="020B0503020204020204" pitchFamily="34" charset="-122"/>
                <a:ea typeface="微软雅黑" panose="020B0503020204020204" pitchFamily="34" charset="-122"/>
              </a:rPr>
              <a:t>15%</a:t>
            </a:r>
            <a:r>
              <a:rPr lang="zh-CN" altLang="zh-CN" kern="100" dirty="0">
                <a:latin typeface="微软雅黑" panose="020B0503020204020204" pitchFamily="34" charset="-122"/>
                <a:ea typeface="微软雅黑" panose="020B0503020204020204" pitchFamily="34" charset="-122"/>
              </a:rPr>
              <a:t>，按</a:t>
            </a:r>
            <a:r>
              <a:rPr lang="en-US" altLang="zh-CN" kern="100" dirty="0">
                <a:latin typeface="微软雅黑" panose="020B0503020204020204" pitchFamily="34" charset="-122"/>
                <a:ea typeface="微软雅黑" panose="020B0503020204020204" pitchFamily="34" charset="-122"/>
              </a:rPr>
              <a:t>1%</a:t>
            </a:r>
            <a:r>
              <a:rPr lang="zh-CN" altLang="zh-CN" kern="100" dirty="0">
                <a:latin typeface="微软雅黑" panose="020B0503020204020204" pitchFamily="34" charset="-122"/>
                <a:ea typeface="微软雅黑" panose="020B0503020204020204" pitchFamily="34" charset="-122"/>
              </a:rPr>
              <a:t>递增。分别输入不同的利率；</a:t>
            </a:r>
          </a:p>
          <a:p>
            <a:pPr indent="304800"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2.</a:t>
            </a:r>
            <a:r>
              <a:rPr lang="zh-CN" altLang="zh-CN" kern="100" dirty="0">
                <a:latin typeface="微软雅黑" panose="020B0503020204020204" pitchFamily="34" charset="-122"/>
                <a:ea typeface="微软雅黑" panose="020B0503020204020204" pitchFamily="34" charset="-122"/>
              </a:rPr>
              <a:t>其次，引用新旧设备净现值</a:t>
            </a: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B54</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=B20”,</a:t>
            </a:r>
            <a:r>
              <a:rPr lang="zh-CN" altLang="zh-CN" kern="100" dirty="0">
                <a:latin typeface="微软雅黑" panose="020B0503020204020204" pitchFamily="34" charset="-122"/>
                <a:ea typeface="微软雅黑" panose="020B0503020204020204" pitchFamily="34" charset="-122"/>
              </a:rPr>
              <a:t>按下“</a:t>
            </a:r>
            <a:r>
              <a:rPr lang="en-US" altLang="zh-CN" kern="100" dirty="0" err="1">
                <a:latin typeface="微软雅黑" panose="020B0503020204020204" pitchFamily="34" charset="-122"/>
                <a:ea typeface="微软雅黑" panose="020B0503020204020204" pitchFamily="34" charset="-122"/>
              </a:rPr>
              <a:t>Ctrl+Shift+Enter</a:t>
            </a:r>
            <a:r>
              <a:rPr lang="zh-CN" altLang="zh-CN" kern="100" dirty="0">
                <a:latin typeface="微软雅黑" panose="020B0503020204020204" pitchFamily="34" charset="-122"/>
                <a:ea typeface="微软雅黑" panose="020B0503020204020204" pitchFamily="34" charset="-122"/>
              </a:rPr>
              <a:t>”组合键确认；</a:t>
            </a: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单击</a:t>
            </a:r>
            <a:r>
              <a:rPr lang="en-US" altLang="zh-CN" kern="100" dirty="0">
                <a:latin typeface="微软雅黑" panose="020B0503020204020204" pitchFamily="34" charset="-122"/>
                <a:ea typeface="微软雅黑" panose="020B0503020204020204" pitchFamily="34" charset="-122"/>
              </a:rPr>
              <a:t>C54</a:t>
            </a:r>
            <a:r>
              <a:rPr lang="zh-CN" altLang="zh-CN" kern="100" dirty="0">
                <a:latin typeface="微软雅黑" panose="020B0503020204020204" pitchFamily="34" charset="-122"/>
                <a:ea typeface="微软雅黑" panose="020B0503020204020204" pitchFamily="34" charset="-122"/>
              </a:rPr>
              <a:t>单元格，在编辑栏中输入“</a:t>
            </a:r>
            <a:r>
              <a:rPr lang="en-US" altLang="zh-CN" kern="100" dirty="0">
                <a:latin typeface="微软雅黑" panose="020B0503020204020204" pitchFamily="34" charset="-122"/>
                <a:ea typeface="微软雅黑" panose="020B0503020204020204" pitchFamily="34" charset="-122"/>
              </a:rPr>
              <a:t>=C20”,</a:t>
            </a:r>
            <a:r>
              <a:rPr lang="zh-CN" altLang="zh-CN" kern="100" dirty="0">
                <a:latin typeface="微软雅黑" panose="020B0503020204020204" pitchFamily="34" charset="-122"/>
                <a:ea typeface="微软雅黑" panose="020B0503020204020204" pitchFamily="34" charset="-122"/>
              </a:rPr>
              <a:t>按下“</a:t>
            </a:r>
            <a:r>
              <a:rPr lang="en-US" altLang="zh-CN" kern="100" dirty="0" err="1">
                <a:latin typeface="微软雅黑" panose="020B0503020204020204" pitchFamily="34" charset="-122"/>
                <a:ea typeface="微软雅黑" panose="020B0503020204020204" pitchFamily="34" charset="-122"/>
              </a:rPr>
              <a:t>Ctrl+Shift+Enter</a:t>
            </a:r>
            <a:r>
              <a:rPr lang="zh-CN" altLang="zh-CN" kern="100" dirty="0">
                <a:latin typeface="微软雅黑" panose="020B0503020204020204" pitchFamily="34" charset="-122"/>
                <a:ea typeface="微软雅黑" panose="020B0503020204020204" pitchFamily="34" charset="-122"/>
              </a:rPr>
              <a:t>”组合键确认；</a:t>
            </a:r>
          </a:p>
          <a:p>
            <a:pPr indent="304800" algn="just">
              <a:lnSpc>
                <a:spcPct val="150000"/>
              </a:lnSpc>
              <a:spcAft>
                <a:spcPts val="0"/>
              </a:spcAft>
            </a:pPr>
            <a:r>
              <a:rPr lang="en-US" altLang="zh-CN" kern="100" dirty="0">
                <a:latin typeface="微软雅黑" panose="020B0503020204020204" pitchFamily="34" charset="-122"/>
                <a:ea typeface="微软雅黑" panose="020B0503020204020204" pitchFamily="34" charset="-122"/>
              </a:rPr>
              <a:t>3.</a:t>
            </a:r>
            <a:r>
              <a:rPr lang="zh-CN" altLang="zh-CN" kern="100" dirty="0">
                <a:latin typeface="微软雅黑" panose="020B0503020204020204" pitchFamily="34" charset="-122"/>
                <a:ea typeface="微软雅黑" panose="020B0503020204020204" pitchFamily="34" charset="-122"/>
              </a:rPr>
              <a:t>最后，输入模拟运算表引用列，计算不同贴现率下的净现值</a:t>
            </a:r>
          </a:p>
          <a:p>
            <a:pPr indent="3048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选择</a:t>
            </a:r>
            <a:r>
              <a:rPr lang="en-US" altLang="zh-CN" kern="100" dirty="0">
                <a:latin typeface="微软雅黑" panose="020B0503020204020204" pitchFamily="34" charset="-122"/>
                <a:ea typeface="微软雅黑" panose="020B0503020204020204" pitchFamily="34" charset="-122"/>
              </a:rPr>
              <a:t>A54</a:t>
            </a:r>
            <a:r>
              <a:rPr lang="zh-CN" altLang="zh-CN"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C69</a:t>
            </a:r>
            <a:r>
              <a:rPr lang="zh-CN" altLang="zh-CN" kern="100" dirty="0">
                <a:latin typeface="微软雅黑" panose="020B0503020204020204" pitchFamily="34" charset="-122"/>
                <a:ea typeface="微软雅黑" panose="020B0503020204020204" pitchFamily="34" charset="-122"/>
              </a:rPr>
              <a:t>单元格</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单击“数据”</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“模拟运算表”命令，弹出“模拟运算表”对话框，如图所示，在“输入引用列的单元格”文本框中输入“</a:t>
            </a:r>
            <a:r>
              <a:rPr lang="en-US" altLang="zh-CN" kern="100" dirty="0">
                <a:latin typeface="微软雅黑" panose="020B0503020204020204" pitchFamily="34" charset="-122"/>
                <a:ea typeface="微软雅黑" panose="020B0503020204020204" pitchFamily="34" charset="-122"/>
              </a:rPr>
              <a:t>C9”(</a:t>
            </a:r>
            <a:r>
              <a:rPr lang="zh-CN" altLang="zh-CN" kern="100" dirty="0">
                <a:latin typeface="微软雅黑" panose="020B0503020204020204" pitchFamily="34" charset="-122"/>
                <a:ea typeface="微软雅黑" panose="020B0503020204020204" pitchFamily="34" charset="-122"/>
              </a:rPr>
              <a:t>当前利率</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，单击“确定”按钮</a:t>
            </a:r>
            <a:endParaRPr lang="zh-CN" altLang="zh-CN"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106297840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三、固定资产更新决策敏感分析</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6" cstate="print"/>
          <a:srcRect/>
          <a:stretch>
            <a:fillRect/>
          </a:stretch>
        </p:blipFill>
        <p:spPr bwMode="auto">
          <a:xfrm>
            <a:off x="1013516" y="1531587"/>
            <a:ext cx="7489039" cy="4691792"/>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23652142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三、固定资产更新决策敏感分析</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212635" y="1284221"/>
            <a:ext cx="8718729" cy="3785652"/>
          </a:xfrm>
          <a:prstGeom prst="rect">
            <a:avLst/>
          </a:prstGeom>
        </p:spPr>
        <p:txBody>
          <a:bodyPr wrap="square">
            <a:spAutoFit/>
          </a:bodyPr>
          <a:lstStyle/>
          <a:p>
            <a:pPr indent="2667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（二）建立固定资产更新决策动态图</a:t>
            </a:r>
          </a:p>
          <a:p>
            <a:pPr indent="2667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操作步骤：</a:t>
            </a:r>
          </a:p>
          <a:p>
            <a:pPr indent="304800" algn="just">
              <a:lnSpc>
                <a:spcPct val="150000"/>
              </a:lnSpc>
              <a:spcAft>
                <a:spcPts val="0"/>
              </a:spcAft>
            </a:pPr>
            <a:r>
              <a:rPr lang="en-US" altLang="zh-CN" sz="2000" kern="100" dirty="0">
                <a:latin typeface="微软雅黑" panose="020B0503020204020204" pitchFamily="34" charset="-122"/>
                <a:ea typeface="微软雅黑" panose="020B0503020204020204" pitchFamily="34" charset="-122"/>
              </a:rPr>
              <a:t>1.</a:t>
            </a:r>
            <a:r>
              <a:rPr lang="zh-CN" altLang="zh-CN" sz="2000" kern="100" dirty="0">
                <a:latin typeface="微软雅黑" panose="020B0503020204020204" pitchFamily="34" charset="-122"/>
                <a:ea typeface="微软雅黑" panose="020B0503020204020204" pitchFamily="34" charset="-122"/>
              </a:rPr>
              <a:t>首先，选取</a:t>
            </a:r>
            <a:r>
              <a:rPr lang="en-US" altLang="zh-CN" sz="2000" kern="100" dirty="0">
                <a:latin typeface="微软雅黑" panose="020B0503020204020204" pitchFamily="34" charset="-122"/>
                <a:ea typeface="微软雅黑" panose="020B0503020204020204" pitchFamily="34" charset="-122"/>
              </a:rPr>
              <a:t>B55</a:t>
            </a:r>
            <a:r>
              <a:rPr lang="zh-CN" altLang="zh-CN" sz="2000" kern="100" dirty="0">
                <a:latin typeface="微软雅黑" panose="020B0503020204020204" pitchFamily="34" charset="-122"/>
                <a:ea typeface="微软雅黑" panose="020B0503020204020204" pitchFamily="34" charset="-122"/>
              </a:rPr>
              <a:t>：</a:t>
            </a:r>
            <a:r>
              <a:rPr lang="en-US" altLang="zh-CN" sz="2000" kern="100" dirty="0">
                <a:latin typeface="微软雅黑" panose="020B0503020204020204" pitchFamily="34" charset="-122"/>
                <a:ea typeface="微软雅黑" panose="020B0503020204020204" pitchFamily="34" charset="-122"/>
              </a:rPr>
              <a:t>B69</a:t>
            </a:r>
            <a:r>
              <a:rPr lang="zh-CN" altLang="zh-CN" sz="2000" kern="100" dirty="0">
                <a:latin typeface="微软雅黑" panose="020B0503020204020204" pitchFamily="34" charset="-122"/>
                <a:ea typeface="微软雅黑" panose="020B0503020204020204" pitchFamily="34" charset="-122"/>
              </a:rPr>
              <a:t>单元格范围作为源数据；</a:t>
            </a:r>
          </a:p>
          <a:p>
            <a:pPr indent="304800" algn="just">
              <a:lnSpc>
                <a:spcPct val="150000"/>
              </a:lnSpc>
              <a:spcAft>
                <a:spcPts val="0"/>
              </a:spcAft>
            </a:pPr>
            <a:r>
              <a:rPr lang="en-US" altLang="zh-CN" sz="2000" kern="100" dirty="0">
                <a:latin typeface="微软雅黑" panose="020B0503020204020204" pitchFamily="34" charset="-122"/>
                <a:ea typeface="微软雅黑" panose="020B0503020204020204" pitchFamily="34" charset="-122"/>
              </a:rPr>
              <a:t>2.</a:t>
            </a:r>
            <a:r>
              <a:rPr lang="zh-CN" altLang="zh-CN" sz="2000" kern="100" dirty="0">
                <a:latin typeface="微软雅黑" panose="020B0503020204020204" pitchFamily="34" charset="-122"/>
                <a:ea typeface="微软雅黑" panose="020B0503020204020204" pitchFamily="34" charset="-122"/>
              </a:rPr>
              <a:t>其次，点击“图表向导”</a:t>
            </a:r>
            <a:r>
              <a:rPr lang="en-US" altLang="zh-CN" sz="2000" kern="100" dirty="0">
                <a:latin typeface="微软雅黑" panose="020B0503020204020204" pitchFamily="34" charset="-122"/>
                <a:ea typeface="微软雅黑" panose="020B0503020204020204" pitchFamily="34" charset="-122"/>
              </a:rPr>
              <a:t>/</a:t>
            </a:r>
            <a:r>
              <a:rPr lang="zh-CN" altLang="zh-CN" sz="2000" kern="100" dirty="0">
                <a:latin typeface="微软雅黑" panose="020B0503020204020204" pitchFamily="34" charset="-122"/>
                <a:ea typeface="微软雅黑" panose="020B0503020204020204" pitchFamily="34" charset="-122"/>
              </a:rPr>
              <a:t>“</a:t>
            </a:r>
            <a:r>
              <a:rPr lang="en-US" altLang="zh-CN" sz="2000" kern="100" dirty="0">
                <a:latin typeface="微软雅黑" panose="020B0503020204020204" pitchFamily="34" charset="-122"/>
                <a:ea typeface="微软雅黑" panose="020B0503020204020204" pitchFamily="34" charset="-122"/>
              </a:rPr>
              <a:t>XY</a:t>
            </a:r>
            <a:r>
              <a:rPr lang="zh-CN" altLang="zh-CN" sz="2000" kern="100" dirty="0">
                <a:latin typeface="微软雅黑" panose="020B0503020204020204" pitchFamily="34" charset="-122"/>
                <a:ea typeface="微软雅黑" panose="020B0503020204020204" pitchFamily="34" charset="-122"/>
              </a:rPr>
              <a:t>散点图”，录入“名称”、“</a:t>
            </a:r>
            <a:r>
              <a:rPr lang="en-US" altLang="zh-CN" sz="2000" kern="100" dirty="0">
                <a:latin typeface="微软雅黑" panose="020B0503020204020204" pitchFamily="34" charset="-122"/>
                <a:ea typeface="微软雅黑" panose="020B0503020204020204" pitchFamily="34" charset="-122"/>
              </a:rPr>
              <a:t>X</a:t>
            </a:r>
            <a:r>
              <a:rPr lang="zh-CN" altLang="zh-CN" sz="2000" kern="100" dirty="0">
                <a:latin typeface="微软雅黑" panose="020B0503020204020204" pitchFamily="34" charset="-122"/>
                <a:ea typeface="微软雅黑" panose="020B0503020204020204" pitchFamily="34" charset="-122"/>
              </a:rPr>
              <a:t>值”、“</a:t>
            </a:r>
            <a:r>
              <a:rPr lang="en-US" altLang="zh-CN" sz="2000" kern="100" dirty="0">
                <a:latin typeface="微软雅黑" panose="020B0503020204020204" pitchFamily="34" charset="-122"/>
                <a:ea typeface="微软雅黑" panose="020B0503020204020204" pitchFamily="34" charset="-122"/>
              </a:rPr>
              <a:t>Y</a:t>
            </a:r>
            <a:r>
              <a:rPr lang="zh-CN" altLang="zh-CN" sz="2000" kern="100" dirty="0">
                <a:latin typeface="微软雅黑" panose="020B0503020204020204" pitchFamily="34" charset="-122"/>
                <a:ea typeface="微软雅黑" panose="020B0503020204020204" pitchFamily="34" charset="-122"/>
              </a:rPr>
              <a:t>值”</a:t>
            </a:r>
          </a:p>
          <a:p>
            <a:pPr indent="304800" algn="just">
              <a:lnSpc>
                <a:spcPct val="150000"/>
              </a:lnSpc>
              <a:spcAft>
                <a:spcPts val="0"/>
              </a:spcAft>
            </a:pPr>
            <a:r>
              <a:rPr lang="en-US" altLang="zh-CN" sz="2000" kern="100" dirty="0">
                <a:latin typeface="微软雅黑" panose="020B0503020204020204" pitchFamily="34" charset="-122"/>
                <a:ea typeface="微软雅黑" panose="020B0503020204020204" pitchFamily="34" charset="-122"/>
              </a:rPr>
              <a:t>3.</a:t>
            </a:r>
            <a:r>
              <a:rPr lang="zh-CN" altLang="zh-CN" sz="2000" kern="100" dirty="0">
                <a:latin typeface="微软雅黑" panose="020B0503020204020204" pitchFamily="34" charset="-122"/>
                <a:ea typeface="微软雅黑" panose="020B0503020204020204" pitchFamily="34" charset="-122"/>
              </a:rPr>
              <a:t>最后，利用窗体控件，添加一微调按钮，链接到利率所在的单元格。同事，组合当前利率和利率值</a:t>
            </a:r>
            <a:r>
              <a:rPr lang="en-US" altLang="zh-CN" sz="2000" kern="100" dirty="0">
                <a:latin typeface="微软雅黑" panose="020B0503020204020204" pitchFamily="34" charset="-122"/>
                <a:ea typeface="微软雅黑" panose="020B0503020204020204" pitchFamily="34" charset="-122"/>
              </a:rPr>
              <a:t>2</a:t>
            </a:r>
            <a:r>
              <a:rPr lang="zh-CN" altLang="zh-CN" sz="2000" kern="100" dirty="0">
                <a:latin typeface="微软雅黑" panose="020B0503020204020204" pitchFamily="34" charset="-122"/>
                <a:ea typeface="微软雅黑" panose="020B0503020204020204" pitchFamily="34" charset="-122"/>
              </a:rPr>
              <a:t>个对象，完成动态显示不同利率下的新旧设备净现值。</a:t>
            </a:r>
            <a:endParaRPr lang="zh-CN" altLang="zh-CN" sz="20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7855057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三、固定资产更新决策敏感分析</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07478" y="1165326"/>
            <a:ext cx="9036522" cy="2246769"/>
          </a:xfrm>
          <a:prstGeom prst="rect">
            <a:avLst/>
          </a:prstGeom>
        </p:spPr>
        <p:txBody>
          <a:bodyPr wrap="square">
            <a:spAutoFit/>
          </a:bodyPr>
          <a:lstStyle/>
          <a:p>
            <a:pPr indent="304800" algn="just">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【小技巧</a:t>
            </a:r>
            <a:r>
              <a:rPr lang="en-US" altLang="zh-CN" sz="2000" kern="100" dirty="0">
                <a:solidFill>
                  <a:srgbClr val="FF0000"/>
                </a:solidFill>
                <a:latin typeface="微软雅黑" panose="020B0503020204020204" pitchFamily="34" charset="-122"/>
                <a:ea typeface="微软雅黑" panose="020B0503020204020204" pitchFamily="34" charset="-122"/>
              </a:rPr>
              <a:t>4-4</a:t>
            </a:r>
            <a:r>
              <a:rPr lang="zh-CN" altLang="zh-CN" sz="2000" kern="100" dirty="0">
                <a:solidFill>
                  <a:srgbClr val="FF0000"/>
                </a:solidFill>
                <a:latin typeface="微软雅黑" panose="020B0503020204020204" pitchFamily="34" charset="-122"/>
                <a:ea typeface="微软雅黑" panose="020B0503020204020204" pitchFamily="34" charset="-122"/>
              </a:rPr>
              <a:t>】制作动态图表的垂直参考线</a:t>
            </a:r>
            <a:endParaRPr lang="zh-CN" altLang="zh-CN" sz="2000" kern="100" dirty="0">
              <a:latin typeface="微软雅黑" panose="020B0503020204020204" pitchFamily="34" charset="-122"/>
              <a:ea typeface="微软雅黑" panose="020B0503020204020204" pitchFamily="34" charset="-122"/>
            </a:endParaRPr>
          </a:p>
          <a:p>
            <a:pPr indent="304800" algn="just">
              <a:spcAft>
                <a:spcPts val="0"/>
              </a:spcAft>
            </a:pPr>
            <a:r>
              <a:rPr lang="zh-CN" altLang="zh-CN" sz="2000" kern="100" dirty="0">
                <a:latin typeface="微软雅黑" panose="020B0503020204020204" pitchFamily="34" charset="-122"/>
                <a:ea typeface="微软雅黑" panose="020B0503020204020204" pitchFamily="34" charset="-122"/>
              </a:rPr>
              <a:t>⒈任务：为了增加数据输入的交互性，添加垂直（或水平）参考线</a:t>
            </a:r>
          </a:p>
          <a:p>
            <a:pPr indent="304800" algn="just">
              <a:spcAft>
                <a:spcPts val="0"/>
              </a:spcAft>
            </a:pPr>
            <a:r>
              <a:rPr lang="zh-CN" altLang="zh-CN" sz="2000" kern="100" dirty="0">
                <a:latin typeface="微软雅黑" panose="020B0503020204020204" pitchFamily="34" charset="-122"/>
                <a:ea typeface="微软雅黑" panose="020B0503020204020204" pitchFamily="34" charset="-122"/>
              </a:rPr>
              <a:t>⒉步骤：</a:t>
            </a:r>
          </a:p>
          <a:p>
            <a:pPr marL="342900" lvl="0" indent="-342900" algn="just">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垂直参考线数据</a:t>
            </a:r>
            <a:r>
              <a:rPr lang="en-US" altLang="zh-CN" sz="2000" kern="100" dirty="0" smtClean="0">
                <a:latin typeface="微软雅黑" panose="020B0503020204020204" pitchFamily="34" charset="-122"/>
                <a:ea typeface="微软雅黑" panose="020B0503020204020204" pitchFamily="34" charset="-122"/>
              </a:rPr>
              <a:t>,</a:t>
            </a:r>
          </a:p>
          <a:p>
            <a:pPr marL="342900" lvl="0" indent="-342900" algn="just">
              <a:spcAft>
                <a:spcPts val="0"/>
              </a:spcAft>
              <a:buFont typeface="+mj-ea"/>
              <a:buAutoNum type="circleNumDbPlain"/>
              <a:tabLst>
                <a:tab pos="800100" algn="l"/>
              </a:tabLst>
            </a:pPr>
            <a:r>
              <a:rPr lang="en-US" altLang="zh-CN" sz="2000" kern="100" dirty="0" smtClean="0">
                <a:latin typeface="微软雅黑" panose="020B0503020204020204" pitchFamily="34" charset="-122"/>
                <a:ea typeface="微软雅黑" panose="020B0503020204020204" pitchFamily="34" charset="-122"/>
              </a:rPr>
              <a:t>X</a:t>
            </a:r>
            <a:r>
              <a:rPr lang="en-US" altLang="zh-CN" sz="2000" kern="100" dirty="0">
                <a:latin typeface="微软雅黑" panose="020B0503020204020204" pitchFamily="34" charset="-122"/>
                <a:ea typeface="微软雅黑" panose="020B0503020204020204" pitchFamily="34" charset="-122"/>
              </a:rPr>
              <a:t>={10%,10%,10%,10%},Y={140000,92756,112083,80000},</a:t>
            </a:r>
            <a:r>
              <a:rPr lang="zh-CN" altLang="zh-CN" sz="2000" kern="100" dirty="0">
                <a:latin typeface="微软雅黑" panose="020B0503020204020204" pitchFamily="34" charset="-122"/>
                <a:ea typeface="微软雅黑" panose="020B0503020204020204" pitchFamily="34" charset="-122"/>
              </a:rPr>
              <a:t>其中，</a:t>
            </a:r>
            <a:r>
              <a:rPr lang="en-US" altLang="zh-CN" sz="2000" kern="100" dirty="0">
                <a:latin typeface="微软雅黑" panose="020B0503020204020204" pitchFamily="34" charset="-122"/>
                <a:ea typeface="微软雅黑" panose="020B0503020204020204" pitchFamily="34" charset="-122"/>
              </a:rPr>
              <a:t>Y</a:t>
            </a:r>
            <a:r>
              <a:rPr lang="zh-CN" altLang="zh-CN" sz="2000" kern="100" dirty="0">
                <a:latin typeface="微软雅黑" panose="020B0503020204020204" pitchFamily="34" charset="-122"/>
                <a:ea typeface="微软雅黑" panose="020B0503020204020204" pitchFamily="34" charset="-122"/>
              </a:rPr>
              <a:t>值包含最大值</a:t>
            </a:r>
            <a:r>
              <a:rPr lang="en-US" altLang="zh-CN" sz="2000" kern="100" dirty="0">
                <a:latin typeface="微软雅黑" panose="020B0503020204020204" pitchFamily="34" charset="-122"/>
                <a:ea typeface="微软雅黑" panose="020B0503020204020204" pitchFamily="34" charset="-122"/>
              </a:rPr>
              <a:t>140000</a:t>
            </a:r>
            <a:r>
              <a:rPr lang="zh-CN" altLang="zh-CN" sz="2000" kern="100" dirty="0">
                <a:latin typeface="微软雅黑" panose="020B0503020204020204" pitchFamily="34" charset="-122"/>
                <a:ea typeface="微软雅黑" panose="020B0503020204020204" pitchFamily="34" charset="-122"/>
              </a:rPr>
              <a:t>、最小值</a:t>
            </a:r>
            <a:r>
              <a:rPr lang="en-US" altLang="zh-CN" sz="2000" kern="100" dirty="0">
                <a:latin typeface="微软雅黑" panose="020B0503020204020204" pitchFamily="34" charset="-122"/>
                <a:ea typeface="微软雅黑" panose="020B0503020204020204" pitchFamily="34" charset="-122"/>
              </a:rPr>
              <a:t>80000</a:t>
            </a:r>
            <a:r>
              <a:rPr lang="zh-CN" altLang="zh-CN" sz="2000" kern="100" dirty="0">
                <a:latin typeface="微软雅黑" panose="020B0503020204020204" pitchFamily="34" charset="-122"/>
                <a:ea typeface="微软雅黑" panose="020B0503020204020204" pitchFamily="34" charset="-122"/>
              </a:rPr>
              <a:t>、旧设备净现值</a:t>
            </a:r>
            <a:r>
              <a:rPr lang="en-US" altLang="zh-CN" sz="2000" kern="100" dirty="0">
                <a:latin typeface="微软雅黑" panose="020B0503020204020204" pitchFamily="34" charset="-122"/>
                <a:ea typeface="微软雅黑" panose="020B0503020204020204" pitchFamily="34" charset="-122"/>
              </a:rPr>
              <a:t>92756</a:t>
            </a:r>
            <a:r>
              <a:rPr lang="zh-CN" altLang="zh-CN" sz="2000" kern="100" dirty="0">
                <a:latin typeface="微软雅黑" panose="020B0503020204020204" pitchFamily="34" charset="-122"/>
                <a:ea typeface="微软雅黑" panose="020B0503020204020204" pitchFamily="34" charset="-122"/>
              </a:rPr>
              <a:t>、新设备净现值</a:t>
            </a:r>
            <a:r>
              <a:rPr lang="en-US" altLang="zh-CN" sz="2000" kern="100" dirty="0">
                <a:latin typeface="微软雅黑" panose="020B0503020204020204" pitchFamily="34" charset="-122"/>
                <a:ea typeface="微软雅黑" panose="020B0503020204020204" pitchFamily="34" charset="-122"/>
              </a:rPr>
              <a:t>112083</a:t>
            </a:r>
            <a:r>
              <a:rPr lang="zh-CN" altLang="zh-CN" sz="2000" kern="100" dirty="0">
                <a:latin typeface="微软雅黑" panose="020B0503020204020204" pitchFamily="34" charset="-122"/>
                <a:ea typeface="微软雅黑" panose="020B0503020204020204" pitchFamily="34" charset="-122"/>
              </a:rPr>
              <a:t>；</a:t>
            </a:r>
            <a:endParaRPr lang="zh-CN" altLang="zh-CN" sz="2000" kern="100" dirty="0">
              <a:effectLst/>
              <a:latin typeface="微软雅黑" panose="020B0503020204020204" pitchFamily="34" charset="-122"/>
              <a:ea typeface="微软雅黑" panose="020B0503020204020204" pitchFamily="34" charset="-122"/>
            </a:endParaRPr>
          </a:p>
        </p:txBody>
      </p:sp>
      <p:pic>
        <p:nvPicPr>
          <p:cNvPr id="9" name="图片 8"/>
          <p:cNvPicPr/>
          <p:nvPr/>
        </p:nvPicPr>
        <p:blipFill>
          <a:blip r:embed="rId6" cstate="print"/>
          <a:srcRect/>
          <a:stretch>
            <a:fillRect/>
          </a:stretch>
        </p:blipFill>
        <p:spPr bwMode="auto">
          <a:xfrm>
            <a:off x="245660" y="3881758"/>
            <a:ext cx="4189862" cy="2470045"/>
          </a:xfrm>
          <a:prstGeom prst="rect">
            <a:avLst/>
          </a:prstGeom>
          <a:noFill/>
          <a:ln w="9525">
            <a:noFill/>
            <a:miter lim="800000"/>
            <a:headEnd/>
            <a:tailEnd/>
          </a:ln>
        </p:spPr>
      </p:pic>
      <p:pic>
        <p:nvPicPr>
          <p:cNvPr id="12" name="图片 11"/>
          <p:cNvPicPr/>
          <p:nvPr/>
        </p:nvPicPr>
        <p:blipFill>
          <a:blip r:embed="rId7" cstate="print"/>
          <a:srcRect/>
          <a:stretch>
            <a:fillRect/>
          </a:stretch>
        </p:blipFill>
        <p:spPr bwMode="auto">
          <a:xfrm>
            <a:off x="4644195" y="3881758"/>
            <a:ext cx="4363327" cy="2470045"/>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xmlns="" val="353778062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三、固定资产更新决策敏感分析</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450377" y="1430193"/>
            <a:ext cx="8161359" cy="4192943"/>
          </a:xfrm>
          <a:prstGeom prst="rect">
            <a:avLst/>
          </a:prstGeom>
        </p:spPr>
        <p:txBody>
          <a:bodyPr wrap="square">
            <a:spAutoFit/>
          </a:bodyPr>
          <a:lstStyle/>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用鼠标左键单击、激活图表“绘图区” ，单击鼠标右键，选择“源数据”子菜单，打开 “系列”选项卡；</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增加“当前利率”数据系列，并设置“名称”、</a:t>
            </a:r>
            <a:r>
              <a:rPr lang="en-US" altLang="zh-CN" sz="2000" kern="100" dirty="0">
                <a:latin typeface="微软雅黑" panose="020B0503020204020204" pitchFamily="34" charset="-122"/>
                <a:ea typeface="微软雅黑" panose="020B0503020204020204" pitchFamily="34" charset="-122"/>
              </a:rPr>
              <a:t>Y</a:t>
            </a:r>
            <a:r>
              <a:rPr lang="zh-CN" altLang="zh-CN" sz="2000" kern="100" dirty="0">
                <a:latin typeface="微软雅黑" panose="020B0503020204020204" pitchFamily="34" charset="-122"/>
                <a:ea typeface="微软雅黑" panose="020B0503020204020204" pitchFamily="34" charset="-122"/>
              </a:rPr>
              <a:t>值、</a:t>
            </a:r>
            <a:r>
              <a:rPr lang="en-US" altLang="zh-CN" sz="2000" kern="100" dirty="0">
                <a:latin typeface="微软雅黑" panose="020B0503020204020204" pitchFamily="34" charset="-122"/>
                <a:ea typeface="微软雅黑" panose="020B0503020204020204" pitchFamily="34" charset="-122"/>
              </a:rPr>
              <a:t>X</a:t>
            </a:r>
            <a:r>
              <a:rPr lang="zh-CN" altLang="zh-CN" sz="2000" kern="100" dirty="0">
                <a:latin typeface="微软雅黑" panose="020B0503020204020204" pitchFamily="34" charset="-122"/>
                <a:ea typeface="微软雅黑" panose="020B0503020204020204" pitchFamily="34" charset="-122"/>
              </a:rPr>
              <a:t>值。</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显示当前利率</a:t>
            </a:r>
            <a:r>
              <a:rPr lang="en-US" altLang="zh-CN" sz="2000" kern="100" dirty="0">
                <a:latin typeface="微软雅黑" panose="020B0503020204020204" pitchFamily="34" charset="-122"/>
                <a:ea typeface="微软雅黑" panose="020B0503020204020204" pitchFamily="34" charset="-122"/>
              </a:rPr>
              <a:t>10%</a:t>
            </a:r>
            <a:r>
              <a:rPr lang="zh-CN" altLang="zh-CN" sz="2000" kern="100" dirty="0">
                <a:latin typeface="微软雅黑" panose="020B0503020204020204" pitchFamily="34" charset="-122"/>
                <a:ea typeface="微软雅黑" panose="020B0503020204020204" pitchFamily="34" charset="-122"/>
              </a:rPr>
              <a:t>时的数据系列标志，即最大值</a:t>
            </a:r>
            <a:r>
              <a:rPr lang="en-US" altLang="zh-CN" sz="2000" kern="100" dirty="0">
                <a:latin typeface="微软雅黑" panose="020B0503020204020204" pitchFamily="34" charset="-122"/>
                <a:ea typeface="微软雅黑" panose="020B0503020204020204" pitchFamily="34" charset="-122"/>
              </a:rPr>
              <a:t>140000</a:t>
            </a:r>
            <a:r>
              <a:rPr lang="zh-CN" altLang="zh-CN" sz="2000" kern="100" dirty="0">
                <a:latin typeface="微软雅黑" panose="020B0503020204020204" pitchFamily="34" charset="-122"/>
                <a:ea typeface="微软雅黑" panose="020B0503020204020204" pitchFamily="34" charset="-122"/>
              </a:rPr>
              <a:t>、最小值</a:t>
            </a:r>
            <a:r>
              <a:rPr lang="en-US" altLang="zh-CN" sz="2000" kern="100" dirty="0">
                <a:latin typeface="微软雅黑" panose="020B0503020204020204" pitchFamily="34" charset="-122"/>
                <a:ea typeface="微软雅黑" panose="020B0503020204020204" pitchFamily="34" charset="-122"/>
              </a:rPr>
              <a:t>80000</a:t>
            </a:r>
            <a:r>
              <a:rPr lang="zh-CN" altLang="zh-CN" sz="2000" kern="100" dirty="0">
                <a:latin typeface="微软雅黑" panose="020B0503020204020204" pitchFamily="34" charset="-122"/>
                <a:ea typeface="微软雅黑" panose="020B0503020204020204" pitchFamily="34" charset="-122"/>
              </a:rPr>
              <a:t>、新设备净现值</a:t>
            </a:r>
            <a:r>
              <a:rPr lang="en-US" altLang="zh-CN" sz="2000" kern="100" dirty="0">
                <a:latin typeface="微软雅黑" panose="020B0503020204020204" pitchFamily="34" charset="-122"/>
                <a:ea typeface="微软雅黑" panose="020B0503020204020204" pitchFamily="34" charset="-122"/>
              </a:rPr>
              <a:t>112083</a:t>
            </a:r>
            <a:r>
              <a:rPr lang="zh-CN" altLang="zh-CN" sz="2000" kern="100" dirty="0">
                <a:latin typeface="微软雅黑" panose="020B0503020204020204" pitchFamily="34" charset="-122"/>
                <a:ea typeface="微软雅黑" panose="020B0503020204020204" pitchFamily="34" charset="-122"/>
              </a:rPr>
              <a:t>、旧设备净现值</a:t>
            </a:r>
            <a:r>
              <a:rPr lang="en-US" altLang="zh-CN" sz="2000" kern="100" dirty="0">
                <a:latin typeface="微软雅黑" panose="020B0503020204020204" pitchFamily="34" charset="-122"/>
                <a:ea typeface="微软雅黑" panose="020B0503020204020204" pitchFamily="34" charset="-122"/>
              </a:rPr>
              <a:t>92756</a:t>
            </a:r>
            <a:r>
              <a:rPr lang="zh-CN" altLang="zh-CN" sz="2000" kern="100" dirty="0">
                <a:latin typeface="微软雅黑" panose="020B0503020204020204" pitchFamily="34" charset="-122"/>
                <a:ea typeface="微软雅黑" panose="020B0503020204020204" pitchFamily="34" charset="-122"/>
              </a:rPr>
              <a:t>；</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为突出重点，删除不重要的数据标志最大值、最小值，先选中，点击鼠标右键“清除”即可；</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突出数据要素（</a:t>
            </a:r>
            <a:r>
              <a:rPr lang="en-US" altLang="zh-CN" sz="2000" kern="100" dirty="0">
                <a:latin typeface="微软雅黑" panose="020B0503020204020204" pitchFamily="34" charset="-122"/>
                <a:ea typeface="微软雅黑" panose="020B0503020204020204" pitchFamily="34" charset="-122"/>
              </a:rPr>
              <a:t>3</a:t>
            </a:r>
            <a:r>
              <a:rPr lang="zh-CN" altLang="zh-CN" sz="2000" kern="100" dirty="0">
                <a:latin typeface="微软雅黑" panose="020B0503020204020204" pitchFamily="34" charset="-122"/>
                <a:ea typeface="微软雅黑" panose="020B0503020204020204" pitchFamily="34" charset="-122"/>
              </a:rPr>
              <a:t>个数据系列，加粗、增色），弱化非数据要素（图例、网格线、坐标轴、绘图区填充）</a:t>
            </a:r>
            <a:endParaRPr lang="zh-CN" altLang="zh-CN" sz="20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246018275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r>
              <a:rPr lang="zh-CN" altLang="zh-CN" sz="2800" dirty="0"/>
              <a:t>三、固定资产更新决策敏感分析</a:t>
            </a:r>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307074" y="1381668"/>
            <a:ext cx="8482084" cy="3785652"/>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⒊调试：</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击“视图”</a:t>
            </a:r>
            <a:r>
              <a:rPr lang="en-US" altLang="zh-CN" sz="2000" kern="100" dirty="0">
                <a:latin typeface="微软雅黑" panose="020B0503020204020204" pitchFamily="34" charset="-122"/>
                <a:ea typeface="微软雅黑" panose="020B0503020204020204" pitchFamily="34" charset="-122"/>
              </a:rPr>
              <a:t>/</a:t>
            </a:r>
            <a:r>
              <a:rPr lang="zh-CN" altLang="zh-CN" sz="2000" kern="100" dirty="0">
                <a:latin typeface="微软雅黑" panose="020B0503020204020204" pitchFamily="34" charset="-122"/>
                <a:ea typeface="微软雅黑" panose="020B0503020204020204" pitchFamily="34" charset="-122"/>
              </a:rPr>
              <a:t>“工具栏”</a:t>
            </a:r>
            <a:r>
              <a:rPr lang="en-US" altLang="zh-CN" sz="2000" kern="100" dirty="0">
                <a:latin typeface="微软雅黑" panose="020B0503020204020204" pitchFamily="34" charset="-122"/>
                <a:ea typeface="微软雅黑" panose="020B0503020204020204" pitchFamily="34" charset="-122"/>
              </a:rPr>
              <a:t>/</a:t>
            </a:r>
            <a:r>
              <a:rPr lang="zh-CN" altLang="zh-CN" sz="2000" kern="100" dirty="0">
                <a:latin typeface="微软雅黑" panose="020B0503020204020204" pitchFamily="34" charset="-122"/>
                <a:ea typeface="微软雅黑" panose="020B0503020204020204" pitchFamily="34" charset="-122"/>
              </a:rPr>
              <a:t>“窗体”，选择微调按钮。</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单击“插入”</a:t>
            </a:r>
            <a:r>
              <a:rPr lang="en-US" altLang="zh-CN" sz="2000" kern="100" dirty="0">
                <a:latin typeface="微软雅黑" panose="020B0503020204020204" pitchFamily="34" charset="-122"/>
                <a:ea typeface="微软雅黑" panose="020B0503020204020204" pitchFamily="34" charset="-122"/>
              </a:rPr>
              <a:t>/</a:t>
            </a:r>
            <a:r>
              <a:rPr lang="zh-CN" altLang="zh-CN" sz="2000" kern="100" dirty="0">
                <a:latin typeface="微软雅黑" panose="020B0503020204020204" pitchFamily="34" charset="-122"/>
                <a:ea typeface="微软雅黑" panose="020B0503020204020204" pitchFamily="34" charset="-122"/>
              </a:rPr>
              <a:t>“对象”，增加 “当前利率” （引用</a:t>
            </a:r>
            <a:r>
              <a:rPr lang="en-US" altLang="zh-CN" sz="2000" kern="100" dirty="0">
                <a:latin typeface="微软雅黑" panose="020B0503020204020204" pitchFamily="34" charset="-122"/>
                <a:ea typeface="微软雅黑" panose="020B0503020204020204" pitchFamily="34" charset="-122"/>
              </a:rPr>
              <a:t>D5</a:t>
            </a:r>
            <a:r>
              <a:rPr lang="zh-CN" altLang="zh-CN" sz="2000" kern="100" dirty="0">
                <a:latin typeface="微软雅黑" panose="020B0503020204020204" pitchFamily="34" charset="-122"/>
                <a:ea typeface="微软雅黑" panose="020B0503020204020204" pitchFamily="34" charset="-122"/>
              </a:rPr>
              <a:t>单元格）、“</a:t>
            </a:r>
            <a:r>
              <a:rPr lang="en-US" altLang="zh-CN" sz="2000" kern="100" dirty="0">
                <a:latin typeface="微软雅黑" panose="020B0503020204020204" pitchFamily="34" charset="-122"/>
                <a:ea typeface="微软雅黑" panose="020B0503020204020204" pitchFamily="34" charset="-122"/>
              </a:rPr>
              <a:t>10%</a:t>
            </a:r>
            <a:r>
              <a:rPr lang="zh-CN" altLang="zh-CN" sz="2000" kern="100" dirty="0">
                <a:latin typeface="微软雅黑" panose="020B0503020204020204" pitchFamily="34" charset="-122"/>
                <a:ea typeface="微软雅黑" panose="020B0503020204020204" pitchFamily="34" charset="-122"/>
              </a:rPr>
              <a:t>”（引用</a:t>
            </a:r>
            <a:r>
              <a:rPr lang="en-US" altLang="zh-CN" sz="2000" kern="100" dirty="0">
                <a:latin typeface="微软雅黑" panose="020B0503020204020204" pitchFamily="34" charset="-122"/>
                <a:ea typeface="微软雅黑" panose="020B0503020204020204" pitchFamily="34" charset="-122"/>
              </a:rPr>
              <a:t>B9</a:t>
            </a:r>
            <a:r>
              <a:rPr lang="zh-CN" altLang="zh-CN" sz="2000" kern="100" dirty="0">
                <a:latin typeface="微软雅黑" panose="020B0503020204020204" pitchFamily="34" charset="-122"/>
                <a:ea typeface="微软雅黑" panose="020B0503020204020204" pitchFamily="34" charset="-122"/>
              </a:rPr>
              <a:t>单元格）</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选择、激活微调按钮和当前利率、利率数据</a:t>
            </a:r>
            <a:r>
              <a:rPr lang="en-US" altLang="zh-CN" sz="2000" kern="100" dirty="0">
                <a:latin typeface="微软雅黑" panose="020B0503020204020204" pitchFamily="34" charset="-122"/>
                <a:ea typeface="微软雅黑" panose="020B0503020204020204" pitchFamily="34" charset="-122"/>
              </a:rPr>
              <a:t>3</a:t>
            </a:r>
            <a:r>
              <a:rPr lang="zh-CN" altLang="zh-CN" sz="2000" kern="100" dirty="0">
                <a:latin typeface="微软雅黑" panose="020B0503020204020204" pitchFamily="34" charset="-122"/>
                <a:ea typeface="微软雅黑" panose="020B0503020204020204" pitchFamily="34" charset="-122"/>
              </a:rPr>
              <a:t>个对象，点击“组合”菜单，将</a:t>
            </a:r>
            <a:r>
              <a:rPr lang="en-US" altLang="zh-CN" sz="2000" kern="100" dirty="0">
                <a:latin typeface="微软雅黑" panose="020B0503020204020204" pitchFamily="34" charset="-122"/>
                <a:ea typeface="微软雅黑" panose="020B0503020204020204" pitchFamily="34" charset="-122"/>
              </a:rPr>
              <a:t>3</a:t>
            </a:r>
            <a:r>
              <a:rPr lang="zh-CN" altLang="zh-CN" sz="2000" kern="100" dirty="0">
                <a:latin typeface="微软雅黑" panose="020B0503020204020204" pitchFamily="34" charset="-122"/>
                <a:ea typeface="微软雅黑" panose="020B0503020204020204" pitchFamily="34" charset="-122"/>
              </a:rPr>
              <a:t>个对象组合成一个统一的按钮</a:t>
            </a:r>
          </a:p>
          <a:p>
            <a:pPr marL="342900" lvl="0" indent="-342900" algn="just">
              <a:lnSpc>
                <a:spcPct val="150000"/>
              </a:lnSpc>
              <a:spcAft>
                <a:spcPts val="0"/>
              </a:spcAft>
              <a:buFont typeface="+mj-ea"/>
              <a:buAutoNum type="circleNumDbPlain"/>
              <a:tabLst>
                <a:tab pos="800100" algn="l"/>
              </a:tabLst>
            </a:pPr>
            <a:r>
              <a:rPr lang="zh-CN" altLang="zh-CN" sz="2000" kern="100" dirty="0">
                <a:latin typeface="微软雅黑" panose="020B0503020204020204" pitchFamily="34" charset="-122"/>
                <a:ea typeface="微软雅黑" panose="020B0503020204020204" pitchFamily="34" charset="-122"/>
              </a:rPr>
              <a:t>通过调试微调按钮，增减当前利率，完成新旧设备净现值实时变动的动态图。</a:t>
            </a:r>
            <a:endParaRPr lang="zh-CN" altLang="zh-CN" sz="2000" kern="100" dirty="0">
              <a:effectLst/>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402007169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28650" y="3721629"/>
            <a:ext cx="6355111" cy="1572859"/>
          </a:xfrm>
        </p:spPr>
        <p:txBody>
          <a:bodyPr/>
          <a:lstStyle/>
          <a:p>
            <a:r>
              <a:rPr lang="zh-CN" altLang="zh-CN" sz="4000" dirty="0">
                <a:latin typeface="微软雅黑" panose="020B0503020204020204" pitchFamily="34" charset="-122"/>
                <a:ea typeface="微软雅黑" panose="020B0503020204020204" pitchFamily="34" charset="-122"/>
              </a:rPr>
              <a:t>项目四小结</a:t>
            </a:r>
          </a:p>
        </p:txBody>
      </p:sp>
      <p:sp>
        <p:nvSpPr>
          <p:cNvPr id="4" name="文本框 3"/>
          <p:cNvSpPr txBox="1"/>
          <p:nvPr>
            <p:custDataLst>
              <p:tags r:id="rId3"/>
            </p:custDataLst>
          </p:nvPr>
        </p:nvSpPr>
        <p:spPr>
          <a:xfrm>
            <a:off x="628650" y="1805107"/>
            <a:ext cx="6355111" cy="1500187"/>
          </a:xfrm>
          <a:prstGeom prst="rect">
            <a:avLst/>
          </a:prstGeom>
        </p:spPr>
        <p:txBody>
          <a:bodyPr vert="horz" lIns="91440" tIns="45720" rIns="91440" bIns="45720" rtlCol="0" anchor="ctr" anchorCtr="0">
            <a:noAutofit/>
          </a:bodyPr>
          <a:lstStyle>
            <a:lvl1pPr indent="0" algn="ctr">
              <a:lnSpc>
                <a:spcPct val="120000"/>
              </a:lnSpc>
              <a:spcBef>
                <a:spcPts val="1000"/>
              </a:spcBef>
              <a:buFont typeface="Arial" pitchFamily="34" charset="0"/>
              <a:buNone/>
              <a:defRPr sz="13800">
                <a:solidFill>
                  <a:schemeClr val="accent2"/>
                </a:solidFill>
              </a:defRPr>
            </a:lvl1pPr>
            <a:lvl2pPr indent="0" algn="just">
              <a:lnSpc>
                <a:spcPct val="120000"/>
              </a:lnSpc>
              <a:spcBef>
                <a:spcPts val="500"/>
              </a:spcBef>
              <a:buFont typeface="Arial" pitchFamily="34" charset="0"/>
              <a:buNone/>
              <a:defRPr sz="2000">
                <a:solidFill>
                  <a:schemeClr val="tx1">
                    <a:tint val="75000"/>
                  </a:schemeClr>
                </a:solidFill>
              </a:defRPr>
            </a:lvl2pPr>
            <a:lvl3pPr indent="0" algn="just">
              <a:lnSpc>
                <a:spcPct val="120000"/>
              </a:lnSpc>
              <a:spcBef>
                <a:spcPts val="500"/>
              </a:spcBef>
              <a:buFont typeface="Arial" pitchFamily="34" charset="0"/>
              <a:buNone/>
              <a:defRPr>
                <a:solidFill>
                  <a:schemeClr val="tx1">
                    <a:tint val="75000"/>
                  </a:schemeClr>
                </a:solidFill>
              </a:defRPr>
            </a:lvl3pPr>
            <a:lvl4pPr indent="0" algn="just">
              <a:lnSpc>
                <a:spcPct val="120000"/>
              </a:lnSpc>
              <a:spcBef>
                <a:spcPts val="500"/>
              </a:spcBef>
              <a:buFont typeface="Arial" pitchFamily="34" charset="0"/>
              <a:buNone/>
              <a:defRPr sz="1600">
                <a:solidFill>
                  <a:schemeClr val="tx1">
                    <a:tint val="75000"/>
                  </a:schemeClr>
                </a:solidFill>
              </a:defRPr>
            </a:lvl4pPr>
            <a:lvl5pPr indent="0" algn="just">
              <a:lnSpc>
                <a:spcPct val="120000"/>
              </a:lnSpc>
              <a:spcBef>
                <a:spcPts val="500"/>
              </a:spcBef>
              <a:buFont typeface="Arial" pitchFamily="34" charset="0"/>
              <a:buNone/>
              <a:defRPr sz="1600">
                <a:solidFill>
                  <a:schemeClr val="tx1">
                    <a:tint val="75000"/>
                  </a:schemeClr>
                </a:solidFill>
              </a:defRPr>
            </a:lvl5pPr>
            <a:lvl6pPr indent="0">
              <a:lnSpc>
                <a:spcPct val="90000"/>
              </a:lnSpc>
              <a:spcBef>
                <a:spcPts val="500"/>
              </a:spcBef>
              <a:buFont typeface="Arial" pitchFamily="34" charset="0"/>
              <a:buNone/>
              <a:defRPr sz="1600">
                <a:solidFill>
                  <a:schemeClr val="tx1">
                    <a:tint val="75000"/>
                  </a:schemeClr>
                </a:solidFill>
              </a:defRPr>
            </a:lvl6pPr>
            <a:lvl7pPr indent="0">
              <a:lnSpc>
                <a:spcPct val="90000"/>
              </a:lnSpc>
              <a:spcBef>
                <a:spcPts val="500"/>
              </a:spcBef>
              <a:buFont typeface="Arial" pitchFamily="34" charset="0"/>
              <a:buNone/>
              <a:defRPr sz="1600">
                <a:solidFill>
                  <a:schemeClr val="tx1">
                    <a:tint val="75000"/>
                  </a:schemeClr>
                </a:solidFill>
              </a:defRPr>
            </a:lvl7pPr>
            <a:lvl8pPr indent="0">
              <a:lnSpc>
                <a:spcPct val="90000"/>
              </a:lnSpc>
              <a:spcBef>
                <a:spcPts val="500"/>
              </a:spcBef>
              <a:buFont typeface="Arial" pitchFamily="34" charset="0"/>
              <a:buNone/>
              <a:defRPr sz="1600">
                <a:solidFill>
                  <a:schemeClr val="tx1">
                    <a:tint val="75000"/>
                  </a:schemeClr>
                </a:solidFill>
              </a:defRPr>
            </a:lvl8pPr>
            <a:lvl9pPr indent="0">
              <a:lnSpc>
                <a:spcPct val="90000"/>
              </a:lnSpc>
              <a:spcBef>
                <a:spcPts val="500"/>
              </a:spcBef>
              <a:buFont typeface="Arial" pitchFamily="34" charset="0"/>
              <a:buNone/>
              <a:defRPr sz="1600">
                <a:solidFill>
                  <a:schemeClr val="tx1">
                    <a:tint val="75000"/>
                  </a:schemeClr>
                </a:solidFill>
              </a:defRPr>
            </a:lvl9pPr>
          </a:lstStyle>
          <a:p>
            <a:r>
              <a:rPr lang="en-US" altLang="zh-CN" sz="9600" b="1" dirty="0" smtClean="0"/>
              <a:t>04</a:t>
            </a:r>
          </a:p>
        </p:txBody>
      </p:sp>
    </p:spTree>
    <p:custDataLst>
      <p:tags r:id="rId1"/>
    </p:custDataLst>
    <p:extLst>
      <p:ext uri="{BB962C8B-B14F-4D97-AF65-F5344CB8AC3E}">
        <p14:creationId xmlns:p14="http://schemas.microsoft.com/office/powerpoint/2010/main" xmlns="" val="324468014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pPr algn="ctr"/>
            <a:r>
              <a:rPr lang="zh-CN" altLang="en-US" sz="2800" dirty="0" smtClean="0"/>
              <a:t>项目四小结</a:t>
            </a:r>
            <a:endParaRPr lang="zh-CN" altLang="zh-CN" sz="2800" dirty="0"/>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361666" y="1284221"/>
            <a:ext cx="8420667" cy="4654608"/>
          </a:xfrm>
          <a:prstGeom prst="rect">
            <a:avLst/>
          </a:prstGeom>
        </p:spPr>
        <p:txBody>
          <a:bodyPr wrap="square">
            <a:spAutoFit/>
          </a:bodyPr>
          <a:lstStyle/>
          <a:p>
            <a:pPr algn="ctr">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项目四小结</a:t>
            </a:r>
            <a:endParaRPr lang="zh-CN" altLang="zh-CN" sz="2000" kern="100" dirty="0">
              <a:latin typeface="微软雅黑" panose="020B0503020204020204" pitchFamily="34" charset="-122"/>
              <a:ea typeface="微软雅黑" panose="020B0503020204020204" pitchFamily="34" charset="-122"/>
            </a:endParaRP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投资决策是企业财务管理的一项重要。内容企业要制定投资决策，就要合理地预计投资方案的收益与风险，做好投资现金流、贴现率的走向等环境分析。通过对投资方案的比较选优，以决定最佳的投资方案。</a:t>
            </a:r>
          </a:p>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投资决策的财务可行性判断，一般是通过投资决策指标进行的。按照是否考虑货币时间价值，即是否对现金流进行贴现，分为非贴现指标和贴现指标两大类。其中非贴现指标包括投资回收期法和会计收益率法；贴现指标主要包括净现值法、现值指数法和内涵报酬率法。投资回收期法和会计收益率法，因未考虑货币时间价值，可视为次要和辅助的方法。贴现指标的三种方法属于决策评价主要的方法，往往集成使用</a:t>
            </a:r>
            <a:r>
              <a:rPr lang="zh-CN" altLang="zh-CN" sz="2000" kern="100" dirty="0" smtClean="0">
                <a:latin typeface="微软雅黑" panose="020B0503020204020204" pitchFamily="34" charset="-122"/>
                <a:ea typeface="微软雅黑" panose="020B0503020204020204" pitchFamily="34" charset="-122"/>
              </a:rPr>
              <a:t>。</a:t>
            </a:r>
            <a:endParaRPr lang="zh-CN" altLang="zh-CN" sz="2000" kern="1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346845872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107478" y="941321"/>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3"/>
            </p:custDataLst>
          </p:nvPr>
        </p:nvSpPr>
        <p:spPr/>
        <p:txBody>
          <a:bodyPr wrap="square">
            <a:noAutofit/>
          </a:bodyPr>
          <a:lstStyle/>
          <a:p>
            <a:pPr algn="ctr"/>
            <a:r>
              <a:rPr lang="zh-CN" altLang="en-US" sz="2800" dirty="0" smtClean="0"/>
              <a:t>项目四小结</a:t>
            </a:r>
            <a:endParaRPr lang="zh-CN" altLang="zh-CN" sz="2800" dirty="0"/>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361666" y="1284221"/>
            <a:ext cx="8420667" cy="4708981"/>
          </a:xfrm>
          <a:prstGeom prst="rect">
            <a:avLst/>
          </a:prstGeom>
        </p:spPr>
        <p:txBody>
          <a:bodyPr wrap="square">
            <a:spAutoFit/>
          </a:bodyPr>
          <a:lstStyle/>
          <a:p>
            <a:pPr algn="ctr">
              <a:lnSpc>
                <a:spcPct val="15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rPr>
              <a:t>项目四小结</a:t>
            </a:r>
            <a:endParaRPr lang="zh-CN" altLang="zh-CN" sz="2000" kern="100" dirty="0">
              <a:latin typeface="微软雅黑" panose="020B0503020204020204" pitchFamily="34" charset="-122"/>
              <a:ea typeface="微软雅黑" panose="020B0503020204020204" pitchFamily="34" charset="-122"/>
            </a:endParaRPr>
          </a:p>
          <a:p>
            <a:pPr>
              <a:lnSpc>
                <a:spcPct val="150000"/>
              </a:lnSpc>
            </a:pPr>
            <a:r>
              <a:rPr lang="zh-CN" altLang="zh-CN" sz="2000" kern="100" dirty="0">
                <a:latin typeface="微软雅黑" panose="020B0503020204020204" pitchFamily="34" charset="-122"/>
                <a:ea typeface="微软雅黑" panose="020B0503020204020204" pitchFamily="34" charset="-122"/>
              </a:rPr>
              <a:t>固定资产是企业从事外延式扩大再生产的主要方式，是企业经营活动的基础。固定资产分析要注意折旧方法对税后利润及现金流的影响。固定资产投资决策的主要问题，一是是否更新，二是选择那种资产更新。投资决策的指标数据一般采用现金流量为基础，建立固定财产投资决策模型，可以轻松解决固定资产更新决策的问题。</a:t>
            </a:r>
          </a:p>
          <a:p>
            <a:pPr>
              <a:lnSpc>
                <a:spcPct val="150000"/>
              </a:lnSpc>
            </a:pPr>
            <a:r>
              <a:rPr lang="zh-CN" altLang="zh-CN" sz="2000" kern="100" dirty="0">
                <a:latin typeface="微软雅黑" panose="020B0503020204020204" pitchFamily="34" charset="-122"/>
                <a:ea typeface="微软雅黑" panose="020B0503020204020204" pitchFamily="34" charset="-122"/>
              </a:rPr>
              <a:t>因投资活动存在外部环境的不确定性，应关注利率的变化对净现值的影响。因此，可以借助软件的模拟计算表功能，做敏感性分析。同时，还应考虑到风险因素，使收益和风险达到平衡。投资风险的衡量通常采用两个指标，一是期望平均值，另外一个指标是标准利差值。</a:t>
            </a:r>
          </a:p>
        </p:txBody>
      </p:sp>
    </p:spTree>
    <p:custDataLst>
      <p:tags r:id="rId1"/>
    </p:custDataLst>
    <p:extLst>
      <p:ext uri="{BB962C8B-B14F-4D97-AF65-F5344CB8AC3E}">
        <p14:creationId xmlns:p14="http://schemas.microsoft.com/office/powerpoint/2010/main" xmlns="" val="266027753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t>THANKS</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 形 6"/>
          <p:cNvSpPr/>
          <p:nvPr>
            <p:custDataLst>
              <p:tags r:id="rId2"/>
            </p:custDataLst>
          </p:nvPr>
        </p:nvSpPr>
        <p:spPr>
          <a:xfrm rot="5400000">
            <a:off x="456897" y="1110857"/>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8" name="L 形 7"/>
          <p:cNvSpPr/>
          <p:nvPr>
            <p:custDataLst>
              <p:tags r:id="rId3"/>
            </p:custDataLst>
          </p:nvPr>
        </p:nvSpPr>
        <p:spPr>
          <a:xfrm rot="5400000">
            <a:off x="456897" y="3745988"/>
            <a:ext cx="685800" cy="685800"/>
          </a:xfrm>
          <a:prstGeom prst="corner">
            <a:avLst>
              <a:gd name="adj1" fmla="val 16667"/>
              <a:gd name="adj2" fmla="val 138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p>
        </p:txBody>
      </p:sp>
      <p:sp>
        <p:nvSpPr>
          <p:cNvPr id="2" name="标题 1"/>
          <p:cNvSpPr>
            <a:spLocks noGrp="1"/>
          </p:cNvSpPr>
          <p:nvPr>
            <p:ph type="title"/>
            <p:custDataLst>
              <p:tags r:id="rId4"/>
            </p:custDataLst>
          </p:nvPr>
        </p:nvSpPr>
        <p:spPr/>
        <p:txBody>
          <a:bodyPr wrap="square">
            <a:normAutofit/>
          </a:bodyPr>
          <a:lstStyle/>
          <a:p>
            <a:r>
              <a:rPr lang="zh-CN" altLang="zh-CN" dirty="0"/>
              <a:t>一、货币时间价值认知</a:t>
            </a:r>
          </a:p>
        </p:txBody>
      </p:sp>
      <p:sp>
        <p:nvSpPr>
          <p:cNvPr id="9" name="矩形 8"/>
          <p:cNvSpPr/>
          <p:nvPr/>
        </p:nvSpPr>
        <p:spPr>
          <a:xfrm>
            <a:off x="456897" y="1235393"/>
            <a:ext cx="8248669" cy="2346283"/>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货币时间价值是指一定量资金在不同时点上价值量的差额。它反映的是由于时间因素的作用而使现在的一笔资金高于将来某个时期的同等数量的资金差额，或者资金随时间推延所具有的增值能力。因此，随着时间的延续，货币价值总是在循环和周转中按几何级数增大，是的货币具有时间价值。</a:t>
            </a:r>
            <a:endParaRPr lang="zh-CN" altLang="zh-CN" sz="2000" kern="100" dirty="0">
              <a:effectLst/>
              <a:latin typeface="微软雅黑" panose="020B0503020204020204" pitchFamily="34" charset="-122"/>
              <a:ea typeface="微软雅黑" panose="020B0503020204020204" pitchFamily="34" charset="-122"/>
            </a:endParaRPr>
          </a:p>
        </p:txBody>
      </p:sp>
      <p:sp>
        <p:nvSpPr>
          <p:cNvPr id="10" name="矩形 9"/>
          <p:cNvSpPr/>
          <p:nvPr/>
        </p:nvSpPr>
        <p:spPr>
          <a:xfrm>
            <a:off x="676966" y="3992980"/>
            <a:ext cx="8028600" cy="961289"/>
          </a:xfrm>
          <a:prstGeom prst="rect">
            <a:avLst/>
          </a:prstGeom>
        </p:spPr>
        <p:txBody>
          <a:bodyPr wrap="square">
            <a:spAutoFit/>
          </a:bodyPr>
          <a:lstStyle/>
          <a:p>
            <a:pPr indent="304800"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rPr>
              <a:t>货币时间价值的计算主要是涉及的表现方式有终值</a:t>
            </a:r>
            <a:r>
              <a:rPr lang="en-US" altLang="zh-CN" sz="2000" kern="100" dirty="0">
                <a:latin typeface="微软雅黑" panose="020B0503020204020204" pitchFamily="34" charset="-122"/>
                <a:ea typeface="微软雅黑" panose="020B0503020204020204" pitchFamily="34" charset="-122"/>
              </a:rPr>
              <a:t>F</a:t>
            </a:r>
            <a:r>
              <a:rPr lang="zh-CN" altLang="zh-CN" sz="2000" kern="100" dirty="0">
                <a:latin typeface="微软雅黑" panose="020B0503020204020204" pitchFamily="34" charset="-122"/>
                <a:ea typeface="微软雅黑" panose="020B0503020204020204" pitchFamily="34" charset="-122"/>
              </a:rPr>
              <a:t>、现值</a:t>
            </a:r>
            <a:r>
              <a:rPr lang="en-US" altLang="zh-CN" sz="2000" kern="100" dirty="0">
                <a:latin typeface="微软雅黑" panose="020B0503020204020204" pitchFamily="34" charset="-122"/>
                <a:ea typeface="微软雅黑" panose="020B0503020204020204" pitchFamily="34" charset="-122"/>
              </a:rPr>
              <a:t>P</a:t>
            </a:r>
            <a:r>
              <a:rPr lang="zh-CN" altLang="zh-CN" sz="2000" kern="100" dirty="0">
                <a:latin typeface="微软雅黑" panose="020B0503020204020204" pitchFamily="34" charset="-122"/>
                <a:ea typeface="微软雅黑" panose="020B0503020204020204" pitchFamily="34" charset="-122"/>
              </a:rPr>
              <a:t>、利率</a:t>
            </a:r>
            <a:r>
              <a:rPr lang="en-US" altLang="zh-CN" sz="2000" kern="100" dirty="0">
                <a:latin typeface="微软雅黑" panose="020B0503020204020204" pitchFamily="34" charset="-122"/>
                <a:ea typeface="微软雅黑" panose="020B0503020204020204" pitchFamily="34" charset="-122"/>
              </a:rPr>
              <a:t>RATE</a:t>
            </a:r>
            <a:r>
              <a:rPr lang="zh-CN" altLang="zh-CN" sz="2000" kern="100" dirty="0">
                <a:latin typeface="微软雅黑" panose="020B0503020204020204" pitchFamily="34" charset="-122"/>
                <a:ea typeface="微软雅黑" panose="020B0503020204020204" pitchFamily="34" charset="-122"/>
              </a:rPr>
              <a:t>、年金</a:t>
            </a:r>
            <a:r>
              <a:rPr lang="en-US" altLang="zh-CN" sz="2000" kern="100" dirty="0">
                <a:latin typeface="微软雅黑" panose="020B0503020204020204" pitchFamily="34" charset="-122"/>
                <a:ea typeface="微软雅黑" panose="020B0503020204020204" pitchFamily="34" charset="-122"/>
              </a:rPr>
              <a:t>A</a:t>
            </a:r>
            <a:r>
              <a:rPr lang="zh-CN" altLang="zh-CN" sz="2000" kern="100" dirty="0">
                <a:latin typeface="微软雅黑" panose="020B0503020204020204" pitchFamily="34" charset="-122"/>
                <a:ea typeface="微软雅黑" panose="020B0503020204020204" pitchFamily="34" charset="-122"/>
              </a:rPr>
              <a:t>等。</a:t>
            </a: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77"/>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Rectangle 33"/>
  <p:tag name="KSO_WM_UNIT_TYPE" val="a"/>
  <p:tag name="KSO_WM_UNIT_INDEX" val="1"/>
  <p:tag name="KSO_WM_UNIT_ID" val="custom501_10*a*1"/>
  <p:tag name="KSO_WM_UNIT_CLEAR" val="1"/>
  <p:tag name="KSO_WM_UNIT_LAYERLEVEL" val="1"/>
  <p:tag name="KSO_WM_UNIT_ISCONTENTSTITLE" val="1"/>
  <p:tag name="KSO_WM_UNIT_VALUE" val="12"/>
  <p:tag name="KSO_WM_UNIT_HIGHLIGHT" val="0"/>
  <p:tag name="KSO_WM_UNIT_COMPATIBLE" val="0"/>
  <p:tag name="KSO_WM_UNIT_PRESET_TEXT" val="CONTENTS"/>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文本框 99"/>
  <p:tag name="KSO_WM_UNIT_TYPE" val="l_h_f"/>
  <p:tag name="KSO_WM_UNIT_INDEX" val="1_1_1"/>
  <p:tag name="KSO_WM_UNIT_ID" val="custom501_10*l_h_f*1_1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l1-1"/>
</p:tagLst>
</file>

<file path=ppt/tags/tag1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Shape"/>
  <p:tag name="KSO_WM_UNIT_TYPE" val="l_i"/>
  <p:tag name="KSO_WM_UNIT_INDEX" val="1_1"/>
  <p:tag name="KSO_WM_UNIT_ID" val="custom501_10*l_i*1_1"/>
  <p:tag name="KSO_WM_UNIT_CLEAR" val="1"/>
  <p:tag name="KSO_WM_UNIT_LAYERLEVEL" val="1_1"/>
  <p:tag name="KSO_WM_DIAGRAM_GROUP_CODE" val="l1-1"/>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Shape"/>
  <p:tag name="KSO_WM_UNIT_TYPE" val="l_i"/>
  <p:tag name="KSO_WM_UNIT_INDEX" val="1_2"/>
  <p:tag name="KSO_WM_UNIT_ID" val="custom501_10*l_i*1_2"/>
  <p:tag name="KSO_WM_UNIT_CLEAR" val="1"/>
  <p:tag name="KSO_WM_UNIT_LAYERLEVEL" val="1_1"/>
  <p:tag name="KSO_WM_DIAGRAM_GROUP_CODE" val="l1-1"/>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文本框 99"/>
  <p:tag name="KSO_WM_UNIT_TYPE" val="l_h_f"/>
  <p:tag name="KSO_WM_UNIT_INDEX" val="1_2_1"/>
  <p:tag name="KSO_WM_UNIT_ID" val="custom501_10*l_h_f*1_2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l1-1"/>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Shape"/>
  <p:tag name="KSO_WM_UNIT_TYPE" val="l_i"/>
  <p:tag name="KSO_WM_UNIT_INDEX" val="1_3"/>
  <p:tag name="KSO_WM_UNIT_ID" val="custom501_10*l_i*1_3"/>
  <p:tag name="KSO_WM_UNIT_CLEAR" val="1"/>
  <p:tag name="KSO_WM_UNIT_LAYERLEVEL" val="1_1"/>
  <p:tag name="KSO_WM_DIAGRAM_GROUP_CODE" val="l1-1"/>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12"/>
  <p:tag name="KSO_WM_SLIDE_INDEX" val="12"/>
  <p:tag name="KSO_WM_SLIDE_ITEM_CNT" val="1"/>
  <p:tag name="KSO_WM_SLIDE_LAYOUT" val="a_e"/>
  <p:tag name="KSO_WM_SLIDE_LAYOUT_CNT" val="1_1"/>
  <p:tag name="KSO_WM_SLIDE_TYPE" val="sectionTitle"/>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1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e"/>
  <p:tag name="KSO_WM_UNIT_INDEX" val="1"/>
  <p:tag name="KSO_WM_UNIT_ID" val="custom501_12*e*1"/>
  <p:tag name="KSO_WM_UNIT_CLEAR" val="1"/>
  <p:tag name="KSO_WM_UNIT_LAYERLEVEL" val="1"/>
  <p:tag name="KSO_WM_UNIT_VALUE" val="5"/>
  <p:tag name="KSO_WM_UNIT_HIGHLIGHT" val="0"/>
  <p:tag name="KSO_WM_UNIT_COMPATIBLE" val="1"/>
  <p:tag name="KSO_WM_UNIT_PRESET_TEXT" val="01"/>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Shape"/>
  <p:tag name="KSO_WM_UNIT_TYPE" val="l_i"/>
  <p:tag name="KSO_WM_UNIT_INDEX" val="1_4"/>
  <p:tag name="KSO_WM_UNIT_ID" val="custom501_10*l_i*1_4"/>
  <p:tag name="KSO_WM_UNIT_CLEAR" val="1"/>
  <p:tag name="KSO_WM_UNIT_LAYERLEVEL" val="1_1"/>
  <p:tag name="KSO_WM_DIAGRAM_GROUP_CODE" val="l1-1"/>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文本框 99"/>
  <p:tag name="KSO_WM_UNIT_TYPE" val="l_h_f"/>
  <p:tag name="KSO_WM_UNIT_INDEX" val="1_3_1"/>
  <p:tag name="KSO_WM_UNIT_ID" val="custom501_10*l_h_f*1_3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l1-1"/>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Shape"/>
  <p:tag name="KSO_WM_UNIT_TYPE" val="l_i"/>
  <p:tag name="KSO_WM_UNIT_INDEX" val="1_5"/>
  <p:tag name="KSO_WM_UNIT_ID" val="custom501_10*l_i*1_5"/>
  <p:tag name="KSO_WM_UNIT_CLEAR" val="1"/>
  <p:tag name="KSO_WM_UNIT_LAYERLEVEL" val="1_1"/>
  <p:tag name="KSO_WM_DIAGRAM_GROUP_CODE" val="l1-1"/>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MH" val="20151210175510"/>
  <p:tag name="MH_LIBRARY" val="GRAPHIC"/>
  <p:tag name="MH_ORDER" val="Shape"/>
  <p:tag name="KSO_WM_UNIT_TYPE" val="l_i"/>
  <p:tag name="KSO_WM_UNIT_INDEX" val="1_6"/>
  <p:tag name="KSO_WM_UNIT_ID" val="custom501_10*l_i*1_6"/>
  <p:tag name="KSO_WM_UNIT_CLEAR" val="1"/>
  <p:tag name="KSO_WM_UNIT_LAYERLEVEL" val="1_1"/>
  <p:tag name="KSO_WM_DIAGRAM_GROUP_CODE" val="l1-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77"/>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2"/>
  <p:tag name="KSO_WM_SLIDE_INDEX" val="2"/>
  <p:tag name="KSO_WM_SLIDE_ITEM_CNT" val="1"/>
  <p:tag name="KSO_WM_SLIDE_LAYOUT" val="a_f"/>
  <p:tag name="KSO_WM_SLIDE_LAYOUT_CNT" val="1_1"/>
  <p:tag name="KSO_WM_SLIDE_TYPE" val="text"/>
  <p:tag name="KSO_WM_BEAUTIFY_FLAG" val="#wm#"/>
  <p:tag name="KSO_WM_SLIDE_POSITION" val="50*108"/>
  <p:tag name="KSO_WM_SLIDE_SIZE" val="621*368"/>
</p:tagLst>
</file>

<file path=ppt/tags/tag2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0"/>
  <p:tag name="KSO_WM_TEMPLATE_CATEGORY" val="custom"/>
  <p:tag name="KSO_WM_TEMPLATE_INDEX" val="277"/>
  <p:tag name="KSO_WM_UNIT_INDEX" val="0"/>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1"/>
  <p:tag name="KSO_WM_TEMPLATE_CATEGORY" val="custom"/>
  <p:tag name="KSO_WM_TEMPLATE_INDEX" val="277"/>
  <p:tag name="KSO_WM_UNIT_INDEX" val="1"/>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12"/>
  <p:tag name="KSO_WM_SLIDE_INDEX" val="12"/>
  <p:tag name="KSO_WM_SLIDE_ITEM_CNT" val="1"/>
  <p:tag name="KSO_WM_SLIDE_LAYOUT" val="a_e"/>
  <p:tag name="KSO_WM_SLIDE_LAYOUT_CNT" val="1_1"/>
  <p:tag name="KSO_WM_SLIDE_TYPE" val="sectionTitle"/>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1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e"/>
  <p:tag name="KSO_WM_UNIT_INDEX" val="1"/>
  <p:tag name="KSO_WM_UNIT_ID" val="custom501_12*e*1"/>
  <p:tag name="KSO_WM_UNIT_CLEAR" val="1"/>
  <p:tag name="KSO_WM_UNIT_LAYERLEVEL" val="1"/>
  <p:tag name="KSO_WM_UNIT_VALUE" val="5"/>
  <p:tag name="KSO_WM_UNIT_HIGHLIGHT" val="0"/>
  <p:tag name="KSO_WM_UNIT_COMPATIBLE" val="1"/>
  <p:tag name="KSO_WM_UNIT_PRESET_TEXT" val="01"/>
</p:tagLst>
</file>

<file path=ppt/tags/tag2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2*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f"/>
  <p:tag name="KSO_WM_UNIT_INDEX" val="1"/>
  <p:tag name="KSO_WM_UNIT_ID" val="custom501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2"/>
  <p:tag name="KSO_WM_SLIDE_INDEX" val="2"/>
  <p:tag name="KSO_WM_SLIDE_ITEM_CNT" val="1"/>
  <p:tag name="KSO_WM_SLIDE_LAYOUT" val="a_f"/>
  <p:tag name="KSO_WM_SLIDE_LAYOUT_CNT" val="1_1"/>
  <p:tag name="KSO_WM_SLIDE_TYPE" val="text"/>
  <p:tag name="KSO_WM_BEAUTIFY_FLAG" val="#wm#"/>
  <p:tag name="KSO_WM_SLIDE_POSITION" val="50*108"/>
  <p:tag name="KSO_WM_SLIDE_SIZE" val="621*368"/>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0"/>
  <p:tag name="KSO_WM_TEMPLATE_CATEGORY" val="custom"/>
  <p:tag name="KSO_WM_TEMPLATE_INDEX" val="277"/>
  <p:tag name="KSO_WM_UNIT_INDEX" val="0"/>
</p:tagLst>
</file>

<file path=ppt/tags/tag2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1"/>
  <p:tag name="KSO_WM_TEMPLATE_CATEGORY" val="custom"/>
  <p:tag name="KSO_WM_TEMPLATE_INDEX" val="277"/>
  <p:tag name="KSO_WM_UNIT_INDEX" val="1"/>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12"/>
  <p:tag name="KSO_WM_SLIDE_INDEX" val="12"/>
  <p:tag name="KSO_WM_SLIDE_ITEM_CNT" val="1"/>
  <p:tag name="KSO_WM_SLIDE_LAYOUT" val="a_e"/>
  <p:tag name="KSO_WM_SLIDE_LAYOUT_CNT" val="1_1"/>
  <p:tag name="KSO_WM_SLIDE_TYPE" val="sectionTitle"/>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1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2*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e"/>
  <p:tag name="KSO_WM_UNIT_INDEX" val="1"/>
  <p:tag name="KSO_WM_UNIT_ID" val="custom501_12*e*1"/>
  <p:tag name="KSO_WM_UNIT_CLEAR" val="1"/>
  <p:tag name="KSO_WM_UNIT_LAYERLEVEL" val="1"/>
  <p:tag name="KSO_WM_UNIT_VALUE" val="5"/>
  <p:tag name="KSO_WM_UNIT_HIGHLIGHT" val="0"/>
  <p:tag name="KSO_WM_UNIT_COMPATIBLE" val="1"/>
  <p:tag name="KSO_WM_UNIT_PRESET_TEXT" val="01"/>
</p:tagLst>
</file>

<file path=ppt/tags/tag2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27"/>
  <p:tag name="KSO_WM_SLIDE_INDEX" val="27"/>
  <p:tag name="KSO_WM_SLIDE_ITEM_CNT" val="1"/>
  <p:tag name="KSO_WM_SLIDE_LAYOUT" val="a"/>
  <p:tag name="KSO_WM_SLIDE_LAYOUT_CNT" val="1"/>
  <p:tag name="KSO_WM_SLIDE_TYPE" val="endPage"/>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27*a*1"/>
  <p:tag name="KSO_WM_UNIT_CLEAR" val="1"/>
  <p:tag name="KSO_WM_UNIT_LAYERLEVEL" val="1"/>
  <p:tag name="KSO_WM_UNIT_VALUE" val="12"/>
  <p:tag name="KSO_WM_UNIT_ISCONTENTSTITLE" val="0"/>
  <p:tag name="KSO_WM_UNIT_HIGHLIGHT" val="0"/>
  <p:tag name="KSO_WM_UNIT_COMPATIBLE" val="0"/>
  <p:tag name="KSO_WM_UNIT_PRESET_TEXT" val="THANKS"/>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f"/>
  <p:tag name="KSO_WM_UNIT_INDEX" val="1"/>
  <p:tag name="KSO_WM_UNIT_ID" val="custom501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3.xml><?xml version="1.0" encoding="utf-8"?>
<p:tagLst xmlns:a="http://schemas.openxmlformats.org/drawingml/2006/main" xmlns:r="http://schemas.openxmlformats.org/officeDocument/2006/relationships" xmlns:p="http://schemas.openxmlformats.org/presentationml/2006/main">
  <p:tag name="MH" val="20151210175510"/>
  <p:tag name="MH_LIBRARY" val="GRAPHIC"/>
  <p:tag name="MH_ORDER" val="Rectangle 28"/>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2"/>
  <p:tag name="KSO_WM_SLIDE_INDEX" val="2"/>
  <p:tag name="KSO_WM_SLIDE_ITEM_CNT" val="1"/>
  <p:tag name="KSO_WM_SLIDE_LAYOUT" val="a_f"/>
  <p:tag name="KSO_WM_SLIDE_LAYOUT_CNT" val="1_1"/>
  <p:tag name="KSO_WM_SLIDE_TYPE" val="text"/>
  <p:tag name="KSO_WM_BEAUTIFY_FLAG" val="#wm#"/>
  <p:tag name="KSO_WM_SLIDE_POSITION" val="50*108"/>
  <p:tag name="KSO_WM_SLIDE_SIZE" val="621*368"/>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0"/>
  <p:tag name="KSO_WM_TEMPLATE_CATEGORY" val="custom"/>
  <p:tag name="KSO_WM_TEMPLATE_INDEX" val="277"/>
  <p:tag name="KSO_WM_UNIT_INDEX" val="0"/>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1"/>
  <p:tag name="KSO_WM_TEMPLATE_CATEGORY" val="custom"/>
  <p:tag name="KSO_WM_TEMPLATE_INDEX" val="277"/>
  <p:tag name="KSO_WM_UNIT_INDEX" val="1"/>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2*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f"/>
  <p:tag name="KSO_WM_UNIT_INDEX" val="1"/>
  <p:tag name="KSO_WM_UNIT_ID" val="custom501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2"/>
  <p:tag name="KSO_WM_SLIDE_INDEX" val="2"/>
  <p:tag name="KSO_WM_SLIDE_ITEM_CNT" val="1"/>
  <p:tag name="KSO_WM_SLIDE_LAYOUT" val="a_f"/>
  <p:tag name="KSO_WM_SLIDE_LAYOUT_CNT" val="1_1"/>
  <p:tag name="KSO_WM_SLIDE_TYPE" val="text"/>
  <p:tag name="KSO_WM_BEAUTIFY_FLAG" val="#wm#"/>
  <p:tag name="KSO_WM_SLIDE_POSITION" val="50*108"/>
  <p:tag name="KSO_WM_SLIDE_SIZE" val="621*368"/>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0"/>
  <p:tag name="KSO_WM_TEMPLATE_CATEGORY" val="custom"/>
  <p:tag name="KSO_WM_TEMPLATE_INDEX" val="277"/>
  <p:tag name="KSO_WM_UNIT_INDEX" val="0"/>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1"/>
  <p:tag name="KSO_WM_TEMPLATE_CATEGORY" val="custom"/>
  <p:tag name="KSO_WM_TEMPLATE_INDEX" val="277"/>
  <p:tag name="KSO_WM_UNIT_INDEX" val="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2*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2"/>
  <p:tag name="KSO_WM_SLIDE_INDEX" val="2"/>
  <p:tag name="KSO_WM_SLIDE_ITEM_CNT" val="1"/>
  <p:tag name="KSO_WM_SLIDE_LAYOUT" val="a_f"/>
  <p:tag name="KSO_WM_SLIDE_LAYOUT_CNT" val="1_1"/>
  <p:tag name="KSO_WM_SLIDE_TYPE" val="text"/>
  <p:tag name="KSO_WM_BEAUTIFY_FLAG" val="#wm#"/>
  <p:tag name="KSO_WM_SLIDE_POSITION" val="50*108"/>
  <p:tag name="KSO_WM_SLIDE_SIZE" val="621*368"/>
</p:tagLst>
</file>

<file path=ppt/tags/tag4.xml><?xml version="1.0" encoding="utf-8"?>
<p:tagLst xmlns:a="http://schemas.openxmlformats.org/drawingml/2006/main" xmlns:r="http://schemas.openxmlformats.org/officeDocument/2006/relationships" xmlns:p="http://schemas.openxmlformats.org/presentationml/2006/main">
  <p:tag name="MH" val="20151210175510"/>
  <p:tag name="MH_LIBRARY" val="GRAPHIC"/>
  <p:tag name="MH_ORDER" val="Rectangle 117"/>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0"/>
  <p:tag name="KSO_WM_TEMPLATE_CATEGORY" val="custom"/>
  <p:tag name="KSO_WM_TEMPLATE_INDEX" val="277"/>
  <p:tag name="KSO_WM_UNIT_INDEX" val="0"/>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2*i*1"/>
  <p:tag name="KSO_WM_TEMPLATE_CATEGORY" val="custom"/>
  <p:tag name="KSO_WM_TEMPLATE_INDEX" val="277"/>
  <p:tag name="KSO_WM_UNIT_INDEX" val="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2*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12"/>
  <p:tag name="KSO_WM_SLIDE_INDEX" val="12"/>
  <p:tag name="KSO_WM_SLIDE_ITEM_CNT" val="1"/>
  <p:tag name="KSO_WM_SLIDE_LAYOUT" val="a_e"/>
  <p:tag name="KSO_WM_SLIDE_LAYOUT_CNT" val="1_1"/>
  <p:tag name="KSO_WM_SLIDE_TYPE" val="sectionTitle"/>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1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e"/>
  <p:tag name="KSO_WM_UNIT_INDEX" val="1"/>
  <p:tag name="KSO_WM_UNIT_ID" val="custom501_12*e*1"/>
  <p:tag name="KSO_WM_UNIT_CLEAR" val="1"/>
  <p:tag name="KSO_WM_UNIT_LAYERLEVEL" val="1"/>
  <p:tag name="KSO_WM_UNIT_VALUE" val="5"/>
  <p:tag name="KSO_WM_UNIT_HIGHLIGHT" val="0"/>
  <p:tag name="KSO_WM_UNIT_COMPATIBLE" val="1"/>
  <p:tag name="KSO_WM_UNIT_PRESET_TEXT" val="01"/>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1"/>
  <p:tag name="KSO_WM_TEMPLATE_CATEGORY" val="custom"/>
  <p:tag name="KSO_WM_TEMPLATE_INDEX" val="277"/>
  <p:tag name="KSO_WM_UNIT_INDEX" val="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1"/>
  <p:tag name="KSO_WM_SLIDE_INDEX" val="1"/>
  <p:tag name="KSO_WM_SLIDE_ITEM_CNT" val="2"/>
  <p:tag name="KSO_WM_SLIDE_LAYOUT" val="a_b"/>
  <p:tag name="KSO_WM_SLIDE_LAYOUT_CNT" val="1_1"/>
  <p:tag name="KSO_WM_SLIDE_TYPE" val="title"/>
  <p:tag name="KSO_WM_TEMPLATE_THUMBS_INDEX" val="1、10、12、18、24、25、26、27"/>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1*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2"/>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5"/>
  <p:tag name="MH" val="20151210175510"/>
  <p:tag name="MH_LIBRARY" val="GRAPHIC"/>
  <p:tag name="KSO_WM_TEMPLATE_CATEGORY" val="custom"/>
  <p:tag name="KSO_WM_TEMPLATE_INDEX" val="277"/>
  <p:tag name="KSO_WM_TAG_VERSION" val="1.0"/>
  <p:tag name="KSO_WM_SLIDE_ID" val="custom277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8.xml><?xml version="1.0" encoding="utf-8"?>
<p:tagLst xmlns:a="http://schemas.openxmlformats.org/drawingml/2006/main" xmlns:r="http://schemas.openxmlformats.org/officeDocument/2006/relationships" xmlns:p="http://schemas.openxmlformats.org/presentationml/2006/main">
  <p:tag name="MH" val="20151210175510"/>
  <p:tag name="MH_LIBRARY" val="GRAPHIC"/>
  <p:tag name="MH_ORDER" val="Rectangle 28"/>
  <p:tag name="KSO_WM_TAG_VERSION" val="1.0"/>
  <p:tag name="KSO_WM_BEAUTIFY_FLAG" val="#wm#"/>
  <p:tag name="KSO_WM_UNIT_TYPE" val="i"/>
  <p:tag name="KSO_WM_UNIT_ID" val="custom277_10*i*0"/>
  <p:tag name="KSO_WM_TEMPLATE_CATEGORY" val="custom"/>
  <p:tag name="KSO_WM_TEMPLATE_INDEX" val="277"/>
  <p:tag name="KSO_WM_UNIT_INDEX" val="0"/>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9.xml><?xml version="1.0" encoding="utf-8"?>
<p:tagLst xmlns:a="http://schemas.openxmlformats.org/drawingml/2006/main" xmlns:r="http://schemas.openxmlformats.org/officeDocument/2006/relationships" xmlns:p="http://schemas.openxmlformats.org/presentationml/2006/main">
  <p:tag name="MH" val="20151210175510"/>
  <p:tag name="MH_LIBRARY" val="GRAPHIC"/>
  <p:tag name="MH_ORDER" val="Rectangle 117"/>
  <p:tag name="KSO_WM_TAG_VERSION" val="1.0"/>
  <p:tag name="KSO_WM_BEAUTIFY_FLAG" val="#wm#"/>
  <p:tag name="KSO_WM_UNIT_TYPE" val="i"/>
  <p:tag name="KSO_WM_UNIT_ID" val="custom277_10*i*1"/>
  <p:tag name="KSO_WM_TEMPLATE_CATEGORY" val="custom"/>
  <p:tag name="KSO_WM_TEMPLATE_INDEX" val="277"/>
  <p:tag name="KSO_WM_UNIT_INDEX" val="1"/>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77"/>
  <p:tag name="KSO_WM_UNIT_TYPE" val="a"/>
  <p:tag name="KSO_WM_UNIT_INDEX" val="1"/>
  <p:tag name="KSO_WM_UNIT_ID" val="custom501_3*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77"/>
  <p:tag name="KSO_WM_TAG_VERSION" val="1.0"/>
  <p:tag name="KSO_WM_SLIDE_ID" val="custom277_3"/>
  <p:tag name="KSO_WM_SLIDE_INDEX" val="3"/>
  <p:tag name="KSO_WM_SLIDE_ITEM_CNT" val="2"/>
  <p:tag name="KSO_WM_SLIDE_LAYOUT" val="a_f"/>
  <p:tag name="KSO_WM_SLIDE_LAYOUT_CNT" val="1_2"/>
  <p:tag name="KSO_WM_SLIDE_TYPE" val="text"/>
  <p:tag name="KSO_WM_BEAUTIFY_FLAG" val="#wm#"/>
  <p:tag name="KSO_WM_SLIDE_POSITION" val="49*100"/>
  <p:tag name="KSO_WM_SLIDE_SIZE" val="623*390"/>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77_3*i*0"/>
  <p:tag name="KSO_WM_TEMPLATE_CATEGORY" val="custom"/>
  <p:tag name="KSO_WM_TEMPLATE_INDEX" val="277"/>
  <p:tag name="KSO_WM_UNIT_INDEX" val="0"/>
</p:tagLst>
</file>

<file path=ppt/theme/theme1.xml><?xml version="1.0" encoding="utf-8"?>
<a:theme xmlns:a="http://schemas.openxmlformats.org/drawingml/2006/main" name="1_Office 主题">
  <a:themeElements>
    <a:clrScheme name="自定义 225">
      <a:dk1>
        <a:sysClr val="windowText" lastClr="000000"/>
      </a:dk1>
      <a:lt1>
        <a:sysClr val="window" lastClr="FFFFFF"/>
      </a:lt1>
      <a:dk2>
        <a:srgbClr val="44546A"/>
      </a:dk2>
      <a:lt2>
        <a:srgbClr val="E7E6E6"/>
      </a:lt2>
      <a:accent1>
        <a:srgbClr val="FCAC1F"/>
      </a:accent1>
      <a:accent2>
        <a:srgbClr val="2C91CE"/>
      </a:accent2>
      <a:accent3>
        <a:srgbClr val="A5A5A5"/>
      </a:accent3>
      <a:accent4>
        <a:srgbClr val="FFC000"/>
      </a:accent4>
      <a:accent5>
        <a:srgbClr val="4472C4"/>
      </a:accent5>
      <a:accent6>
        <a:srgbClr val="70AD47"/>
      </a:accent6>
      <a:hlink>
        <a:srgbClr val="0563C1"/>
      </a:hlink>
      <a:folHlink>
        <a:srgbClr val="954F72"/>
      </a:folHlink>
    </a:clrScheme>
    <a:fontScheme name="自定义 7">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2D05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225">
    <a:dk1>
      <a:sysClr val="windowText" lastClr="000000"/>
    </a:dk1>
    <a:lt1>
      <a:sysClr val="window" lastClr="FFFFFF"/>
    </a:lt1>
    <a:dk2>
      <a:srgbClr val="44546A"/>
    </a:dk2>
    <a:lt2>
      <a:srgbClr val="E7E6E6"/>
    </a:lt2>
    <a:accent1>
      <a:srgbClr val="FCAC1F"/>
    </a:accent1>
    <a:accent2>
      <a:srgbClr val="2C91CE"/>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129</TotalTime>
  <Words>8224</Words>
  <Application>Microsoft Office PowerPoint</Application>
  <PresentationFormat>全屏显示(4:3)</PresentationFormat>
  <Paragraphs>588</Paragraphs>
  <Slides>89</Slides>
  <Notes>89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89</vt:i4>
      </vt:variant>
    </vt:vector>
  </HeadingPairs>
  <TitlesOfParts>
    <vt:vector size="91" baseType="lpstr">
      <vt:lpstr>1_Office 主题</vt:lpstr>
      <vt:lpstr>MathType 6.0 Equation</vt:lpstr>
      <vt:lpstr>项目四 项目投资管理决策与应用  </vt:lpstr>
      <vt:lpstr>幻灯片 2</vt:lpstr>
      <vt:lpstr>知识学习目标</vt:lpstr>
      <vt:lpstr>能力学习目标</vt:lpstr>
      <vt:lpstr>工作任务</vt:lpstr>
      <vt:lpstr>项目引例</vt:lpstr>
      <vt:lpstr>项目引例</vt:lpstr>
      <vt:lpstr>任务一  货币时间价值模型</vt:lpstr>
      <vt:lpstr>一、货币时间价值认知</vt:lpstr>
      <vt:lpstr>一、货币时间价值认知</vt:lpstr>
      <vt:lpstr>一、货币时间价值认知</vt:lpstr>
      <vt:lpstr>一、货币时间价值认知</vt:lpstr>
      <vt:lpstr>一、货币时间价值认知</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二、货币时间价值计算方法</vt:lpstr>
      <vt:lpstr>任务二 项目投资决策指标应用 </vt:lpstr>
      <vt:lpstr>一、项目投资决策认知</vt:lpstr>
      <vt:lpstr>一、项目投资决策认知</vt:lpstr>
      <vt:lpstr>二、非贴现指标的应用</vt:lpstr>
      <vt:lpstr>二、非贴现指标的应用</vt:lpstr>
      <vt:lpstr>二、非贴现指标的应用</vt:lpstr>
      <vt:lpstr>二、非贴现指标的应用</vt:lpstr>
      <vt:lpstr>二、非贴现指标的应用</vt:lpstr>
      <vt:lpstr>二、非贴现指标的应用</vt:lpstr>
      <vt:lpstr>二、非贴现指标的应用</vt:lpstr>
      <vt:lpstr>二、非贴现指标的应用</vt:lpstr>
      <vt:lpstr>二、非贴现指标的应用</vt:lpstr>
      <vt:lpstr>二、非贴现指标的应用</vt:lpstr>
      <vt:lpstr>三、贴现指标的应用</vt:lpstr>
      <vt:lpstr>三、贴现指标的应用</vt:lpstr>
      <vt:lpstr>三、贴现指标的应用</vt:lpstr>
      <vt:lpstr>三、贴现指标的应用</vt:lpstr>
      <vt:lpstr>三、贴现指标的应用</vt:lpstr>
      <vt:lpstr>三、贴现指标的应用</vt:lpstr>
      <vt:lpstr>三、贴现指标的应用</vt:lpstr>
      <vt:lpstr>三、贴现指标的应用</vt:lpstr>
      <vt:lpstr>三、贴现指标的应用</vt:lpstr>
      <vt:lpstr>三、贴现指标的应用</vt:lpstr>
      <vt:lpstr>任务三  固定资产更新决策应用</vt:lpstr>
      <vt:lpstr>一、现金流量认知</vt:lpstr>
      <vt:lpstr>二、固定资产更新决策应用计算</vt:lpstr>
      <vt:lpstr>二、固定资产更新决策应用计算</vt:lpstr>
      <vt:lpstr>二、固定资产更新决策应用计算</vt:lpstr>
      <vt:lpstr>二、固定资产更新决策应用计算</vt:lpstr>
      <vt:lpstr>二、固定资产更新决策应用计算</vt:lpstr>
      <vt:lpstr>二、固定资产更新决策应用计算</vt:lpstr>
      <vt:lpstr>二、固定资产更新决策应用计算</vt:lpstr>
      <vt:lpstr>二、固定资产更新决策应用计算</vt:lpstr>
      <vt:lpstr>二、固定资产更新决策应用计算</vt:lpstr>
      <vt:lpstr>二、固定资产更新决策应用计算</vt:lpstr>
      <vt:lpstr>三、固定资产更新决策敏感分析</vt:lpstr>
      <vt:lpstr>三、固定资产更新决策敏感分析</vt:lpstr>
      <vt:lpstr>三、固定资产更新决策敏感分析</vt:lpstr>
      <vt:lpstr>三、固定资产更新决策敏感分析</vt:lpstr>
      <vt:lpstr>三、固定资产更新决策敏感分析</vt:lpstr>
      <vt:lpstr>三、固定资产更新决策敏感分析</vt:lpstr>
      <vt:lpstr>三、固定资产更新决策敏感分析</vt:lpstr>
      <vt:lpstr>项目四小结</vt:lpstr>
      <vt:lpstr>项目四小结</vt:lpstr>
      <vt:lpstr>项目四小结</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dc:title>
  <dc:creator>kingsoft</dc:creator>
  <cp:lastModifiedBy>胡宗标</cp:lastModifiedBy>
  <cp:revision>45</cp:revision>
  <dcterms:created xsi:type="dcterms:W3CDTF">2016-04-29T02:28:00Z</dcterms:created>
  <dcterms:modified xsi:type="dcterms:W3CDTF">2018-03-16T02:38:42Z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2052-10.1.0.5552</vt:lpwstr>
  </property>
</Properties>
</file>