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54"/>
  </p:notesMasterIdLst>
  <p:handoutMasterIdLst>
    <p:handoutMasterId r:id="rId55"/>
  </p:handoutMasterIdLst>
  <p:sldIdLst>
    <p:sldId id="259" r:id="rId3"/>
    <p:sldId id="257" r:id="rId4"/>
    <p:sldId id="376" r:id="rId5"/>
    <p:sldId id="377" r:id="rId6"/>
    <p:sldId id="258" r:id="rId7"/>
    <p:sldId id="361" r:id="rId8"/>
    <p:sldId id="418" r:id="rId9"/>
    <p:sldId id="479" r:id="rId10"/>
    <p:sldId id="481" r:id="rId11"/>
    <p:sldId id="482" r:id="rId12"/>
    <p:sldId id="483" r:id="rId13"/>
    <p:sldId id="484" r:id="rId14"/>
    <p:sldId id="485" r:id="rId15"/>
    <p:sldId id="486" r:id="rId16"/>
    <p:sldId id="487" r:id="rId17"/>
    <p:sldId id="480" r:id="rId18"/>
    <p:sldId id="260" r:id="rId19"/>
    <p:sldId id="372" r:id="rId20"/>
    <p:sldId id="488" r:id="rId21"/>
    <p:sldId id="451" r:id="rId22"/>
    <p:sldId id="489" r:id="rId23"/>
    <p:sldId id="490" r:id="rId24"/>
    <p:sldId id="491" r:id="rId25"/>
    <p:sldId id="492" r:id="rId26"/>
    <p:sldId id="493" r:id="rId27"/>
    <p:sldId id="494" r:id="rId28"/>
    <p:sldId id="495" r:id="rId29"/>
    <p:sldId id="497" r:id="rId30"/>
    <p:sldId id="498" r:id="rId31"/>
    <p:sldId id="415" r:id="rId32"/>
    <p:sldId id="499" r:id="rId33"/>
    <p:sldId id="501" r:id="rId34"/>
    <p:sldId id="502" r:id="rId35"/>
    <p:sldId id="503" r:id="rId36"/>
    <p:sldId id="504" r:id="rId37"/>
    <p:sldId id="505" r:id="rId38"/>
    <p:sldId id="506" r:id="rId39"/>
    <p:sldId id="507" r:id="rId40"/>
    <p:sldId id="508" r:id="rId41"/>
    <p:sldId id="509" r:id="rId42"/>
    <p:sldId id="500" r:id="rId43"/>
    <p:sldId id="510" r:id="rId44"/>
    <p:sldId id="512" r:id="rId45"/>
    <p:sldId id="513" r:id="rId46"/>
    <p:sldId id="511" r:id="rId47"/>
    <p:sldId id="514" r:id="rId48"/>
    <p:sldId id="515" r:id="rId49"/>
    <p:sldId id="516" r:id="rId50"/>
    <p:sldId id="517" r:id="rId51"/>
    <p:sldId id="518" r:id="rId52"/>
    <p:sldId id="369" r:id="rId53"/>
  </p:sldIdLst>
  <p:sldSz cx="9144000" cy="5145088"/>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2" autoAdjust="0"/>
    <p:restoredTop sz="94651" autoAdjust="0"/>
  </p:normalViewPr>
  <p:slideViewPr>
    <p:cSldViewPr snapToGrid="0">
      <p:cViewPr>
        <p:scale>
          <a:sx n="89" d="100"/>
          <a:sy n="89" d="100"/>
        </p:scale>
        <p:origin x="-534" y="-78"/>
      </p:cViewPr>
      <p:guideLst>
        <p:guide orient="horz" pos="1620"/>
        <p:guide pos="2880"/>
      </p:guideLst>
    </p:cSldViewPr>
  </p:slideViewPr>
  <p:notesTextViewPr>
    <p:cViewPr>
      <p:scale>
        <a:sx n="1" d="1"/>
        <a:sy n="1" d="1"/>
      </p:scale>
      <p:origin x="0" y="0"/>
    </p:cViewPr>
  </p:notesTextViewPr>
  <p:sorterViewPr>
    <p:cViewPr>
      <p:scale>
        <a:sx n="54" d="100"/>
        <a:sy n="54" d="100"/>
      </p:scale>
      <p:origin x="0" y="0"/>
    </p:cViewPr>
  </p:sorterViewPr>
  <p:notesViewPr>
    <p:cSldViewPr snapToGrid="0">
      <p:cViewPr varScale="1">
        <p:scale>
          <a:sx n="54" d="100"/>
          <a:sy n="54" d="100"/>
        </p:scale>
        <p:origin x="-1866" y="-102"/>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5.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7167C5BD-772F-4F02-AB66-D4217DE0D687}" type="datetimeFigureOut">
              <a:rPr lang="zh-CN" altLang="en-US"/>
              <a:pPr>
                <a:defRPr/>
              </a:pPr>
              <a:t>2018-03-16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4EB5425-0629-41A2-B83C-F1FEE01B5B1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2AA2FB7-2A4B-499E-9BF6-03C867B45203}" type="datetimeFigureOut">
              <a:rPr lang="zh-CN" altLang="en-US"/>
              <a:pPr>
                <a:defRPr/>
              </a:pPr>
              <a:t>2018-03-16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B1633E2-B777-464C-98DC-1C0E5AC41CC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685800" rtl="0" eaLnBrk="0" fontAlgn="base" hangingPunct="0">
      <a:spcBef>
        <a:spcPct val="30000"/>
      </a:spcBef>
      <a:spcAft>
        <a:spcPct val="0"/>
      </a:spcAft>
      <a:defRPr sz="900" kern="1200">
        <a:solidFill>
          <a:schemeClr val="tx1"/>
        </a:solidFill>
        <a:latin typeface="+mn-lt"/>
        <a:ea typeface="+mn-ea"/>
        <a:cs typeface="+mn-cs"/>
      </a:defRPr>
    </a:lvl1pPr>
    <a:lvl2pPr marL="342900" algn="l" defTabSz="685800" rtl="0" eaLnBrk="0" fontAlgn="base" hangingPunct="0">
      <a:spcBef>
        <a:spcPct val="30000"/>
      </a:spcBef>
      <a:spcAft>
        <a:spcPct val="0"/>
      </a:spcAft>
      <a:defRPr sz="900" kern="1200">
        <a:solidFill>
          <a:schemeClr val="tx1"/>
        </a:solidFill>
        <a:latin typeface="+mn-lt"/>
        <a:ea typeface="+mn-ea"/>
        <a:cs typeface="+mn-cs"/>
      </a:defRPr>
    </a:lvl2pPr>
    <a:lvl3pPr marL="685800" algn="l" defTabSz="685800" rtl="0" eaLnBrk="0" fontAlgn="base" hangingPunct="0">
      <a:spcBef>
        <a:spcPct val="30000"/>
      </a:spcBef>
      <a:spcAft>
        <a:spcPct val="0"/>
      </a:spcAft>
      <a:defRPr sz="900" kern="1200">
        <a:solidFill>
          <a:schemeClr val="tx1"/>
        </a:solidFill>
        <a:latin typeface="+mn-lt"/>
        <a:ea typeface="+mn-ea"/>
        <a:cs typeface="+mn-cs"/>
      </a:defRPr>
    </a:lvl3pPr>
    <a:lvl4pPr marL="1028700" algn="l" defTabSz="685800" rtl="0" eaLnBrk="0" fontAlgn="base" hangingPunct="0">
      <a:spcBef>
        <a:spcPct val="30000"/>
      </a:spcBef>
      <a:spcAft>
        <a:spcPct val="0"/>
      </a:spcAft>
      <a:defRPr sz="900" kern="1200">
        <a:solidFill>
          <a:schemeClr val="tx1"/>
        </a:solidFill>
        <a:latin typeface="+mn-lt"/>
        <a:ea typeface="+mn-ea"/>
        <a:cs typeface="+mn-cs"/>
      </a:defRPr>
    </a:lvl4pPr>
    <a:lvl5pPr marL="1371600" algn="l" defTabSz="685800"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p:spPr>
      </p:sp>
      <p:sp>
        <p:nvSpPr>
          <p:cNvPr id="665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39D4E3-1C03-434B-AC70-DF40459A1AF2}"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bwMode="auto">
          <a:noFill/>
          <a:ln>
            <a:solidFill>
              <a:srgbClr val="000000"/>
            </a:solidFill>
            <a:miter lim="800000"/>
            <a:headEnd/>
            <a:tailEnd/>
          </a:ln>
        </p:spPr>
      </p:sp>
      <p:sp>
        <p:nvSpPr>
          <p:cNvPr id="7577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622F8D-A83D-4480-ABFF-BE3AF0EDB057}" type="slidenum">
              <a:rPr lang="zh-CN" altLang="en-US" smtClean="0"/>
              <a:pPr fontAlgn="base">
                <a:spcBef>
                  <a:spcPct val="0"/>
                </a:spcBef>
                <a:spcAft>
                  <a:spcPct val="0"/>
                </a:spcAft>
                <a:defRPr/>
              </a:pPr>
              <a:t>21</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headEnd/>
            <a:tailEnd/>
          </a:ln>
        </p:spPr>
      </p:sp>
      <p:sp>
        <p:nvSpPr>
          <p:cNvPr id="768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DF95F4-6F58-45F9-A723-DA4C4BFBE7F8}" type="slidenum">
              <a:rPr lang="zh-CN" altLang="en-US" smtClean="0"/>
              <a:pPr fontAlgn="base">
                <a:spcBef>
                  <a:spcPct val="0"/>
                </a:spcBef>
                <a:spcAft>
                  <a:spcPct val="0"/>
                </a:spcAft>
                <a:defRPr/>
              </a:pPr>
              <a:t>22</a:t>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bwMode="auto">
          <a:noFill/>
          <a:ln>
            <a:solidFill>
              <a:srgbClr val="000000"/>
            </a:solidFill>
            <a:miter lim="800000"/>
            <a:headEnd/>
            <a:tailEnd/>
          </a:ln>
        </p:spPr>
      </p:sp>
      <p:sp>
        <p:nvSpPr>
          <p:cNvPr id="778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EBCA16-F501-4D59-8963-AC889E6D7CAC}" type="slidenum">
              <a:rPr lang="zh-CN" altLang="en-US" smtClean="0"/>
              <a:pPr fontAlgn="base">
                <a:spcBef>
                  <a:spcPct val="0"/>
                </a:spcBef>
                <a:spcAft>
                  <a:spcPct val="0"/>
                </a:spcAft>
                <a:defRPr/>
              </a:pPr>
              <a:t>23</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headEnd/>
            <a:tailEnd/>
          </a:ln>
        </p:spPr>
      </p:sp>
      <p:sp>
        <p:nvSpPr>
          <p:cNvPr id="788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96DFB0A-69E9-4BCD-81CA-46404E806D3F}" type="slidenum">
              <a:rPr lang="zh-CN" altLang="en-US" smtClean="0"/>
              <a:pPr fontAlgn="base">
                <a:spcBef>
                  <a:spcPct val="0"/>
                </a:spcBef>
                <a:spcAft>
                  <a:spcPct val="0"/>
                </a:spcAft>
                <a:defRPr/>
              </a:pPr>
              <a:t>24</a:t>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bwMode="auto">
          <a:noFill/>
          <a:ln>
            <a:solidFill>
              <a:srgbClr val="000000"/>
            </a:solidFill>
            <a:miter lim="800000"/>
            <a:headEnd/>
            <a:tailEnd/>
          </a:ln>
        </p:spPr>
      </p:sp>
      <p:sp>
        <p:nvSpPr>
          <p:cNvPr id="798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C9DD27-87D0-453E-BED4-F1F52F00F0EC}" type="slidenum">
              <a:rPr lang="zh-CN" altLang="en-US" smtClean="0"/>
              <a:pPr fontAlgn="base">
                <a:spcBef>
                  <a:spcPct val="0"/>
                </a:spcBef>
                <a:spcAft>
                  <a:spcPct val="0"/>
                </a:spcAft>
                <a:defRPr/>
              </a:pPr>
              <a:t>25</a:t>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bwMode="auto">
          <a:noFill/>
          <a:ln>
            <a:solidFill>
              <a:srgbClr val="000000"/>
            </a:solidFill>
            <a:miter lim="800000"/>
            <a:headEnd/>
            <a:tailEnd/>
          </a:ln>
        </p:spPr>
      </p:sp>
      <p:sp>
        <p:nvSpPr>
          <p:cNvPr id="808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EE09CD-B5DC-4C8D-89AD-CE17E493EE4F}" type="slidenum">
              <a:rPr lang="zh-CN" altLang="en-US" smtClean="0"/>
              <a:pPr fontAlgn="base">
                <a:spcBef>
                  <a:spcPct val="0"/>
                </a:spcBef>
                <a:spcAft>
                  <a:spcPct val="0"/>
                </a:spcAft>
                <a:defRPr/>
              </a:pPr>
              <a:t>26</a:t>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bwMode="auto">
          <a:noFill/>
          <a:ln>
            <a:solidFill>
              <a:srgbClr val="000000"/>
            </a:solidFill>
            <a:miter lim="800000"/>
            <a:headEnd/>
            <a:tailEnd/>
          </a:ln>
        </p:spPr>
      </p:sp>
      <p:sp>
        <p:nvSpPr>
          <p:cNvPr id="8192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D51F05-764C-4CF6-8D2B-92DD7ADBB1F4}" type="slidenum">
              <a:rPr lang="zh-CN" altLang="en-US" smtClean="0"/>
              <a:pPr fontAlgn="base">
                <a:spcBef>
                  <a:spcPct val="0"/>
                </a:spcBef>
                <a:spcAft>
                  <a:spcPct val="0"/>
                </a:spcAft>
                <a:defRPr/>
              </a:pPr>
              <a:t>27</a:t>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bwMode="auto">
          <a:noFill/>
          <a:ln>
            <a:solidFill>
              <a:srgbClr val="000000"/>
            </a:solidFill>
            <a:miter lim="800000"/>
            <a:headEnd/>
            <a:tailEnd/>
          </a:ln>
        </p:spPr>
      </p:sp>
      <p:sp>
        <p:nvSpPr>
          <p:cNvPr id="829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BEC2AC-1754-4D1C-8F69-D717569BE960}" type="slidenum">
              <a:rPr lang="zh-CN" altLang="en-US" smtClean="0"/>
              <a:pPr fontAlgn="base">
                <a:spcBef>
                  <a:spcPct val="0"/>
                </a:spcBef>
                <a:spcAft>
                  <a:spcPct val="0"/>
                </a:spcAft>
                <a:defRPr/>
              </a:pPr>
              <a:t>28</a:t>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headEnd/>
            <a:tailEnd/>
          </a:ln>
        </p:spPr>
      </p:sp>
      <p:sp>
        <p:nvSpPr>
          <p:cNvPr id="8397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64D283-6F46-4022-9378-CFD4F598A7F9}" type="slidenum">
              <a:rPr lang="zh-CN" altLang="en-US" smtClean="0"/>
              <a:pPr fontAlgn="base">
                <a:spcBef>
                  <a:spcPct val="0"/>
                </a:spcBef>
                <a:spcAft>
                  <a:spcPct val="0"/>
                </a:spcAft>
                <a:defRPr/>
              </a:pPr>
              <a:t>29</a:t>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noFill/>
          <a:ln>
            <a:solidFill>
              <a:srgbClr val="000000"/>
            </a:solidFill>
            <a:miter lim="800000"/>
            <a:headEnd/>
            <a:tailEnd/>
          </a:ln>
        </p:spPr>
      </p:sp>
      <p:sp>
        <p:nvSpPr>
          <p:cNvPr id="849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F5A49785-A746-4C5D-A544-00DD7251A302}" type="slidenum">
              <a:rPr lang="zh-CN" altLang="en-US" smtClean="0"/>
              <a:pPr>
                <a:defRPr/>
              </a:pPr>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p:spPr>
      </p:sp>
      <p:sp>
        <p:nvSpPr>
          <p:cNvPr id="6758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6758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F7B2A3-3896-4D05-B0D0-3B608DF647ED}" type="slidenum">
              <a:rPr lang="zh-CN" altLang="en-US" smtClean="0">
                <a:latin typeface="Calibri" pitchFamily="34" charset="0"/>
                <a:ea typeface="宋体" pitchFamily="2" charset="-122"/>
              </a:rPr>
              <a:pPr fontAlgn="base">
                <a:spcBef>
                  <a:spcPct val="0"/>
                </a:spcBef>
                <a:spcAft>
                  <a:spcPct val="0"/>
                </a:spcAft>
              </a:pPr>
              <a:t>2</a:t>
            </a:fld>
            <a:endParaRPr lang="zh-CN" altLang="en-US" smtClean="0">
              <a:latin typeface="Calibri" pitchFamily="34" charset="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bwMode="auto">
          <a:noFill/>
          <a:ln>
            <a:solidFill>
              <a:srgbClr val="000000"/>
            </a:solidFill>
            <a:miter lim="800000"/>
            <a:headEnd/>
            <a:tailEnd/>
          </a:ln>
        </p:spPr>
      </p:sp>
      <p:sp>
        <p:nvSpPr>
          <p:cNvPr id="8601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A97914-99F1-4C48-9F4F-7F075795F7BA}" type="slidenum">
              <a:rPr lang="zh-CN" altLang="en-US" smtClean="0"/>
              <a:pPr fontAlgn="base">
                <a:spcBef>
                  <a:spcPct val="0"/>
                </a:spcBef>
                <a:spcAft>
                  <a:spcPct val="0"/>
                </a:spcAft>
                <a:defRPr/>
              </a:pPr>
              <a:t>51</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p:spPr>
      </p:sp>
      <p:sp>
        <p:nvSpPr>
          <p:cNvPr id="686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6D3032-BBFD-40F6-A4AA-F52CAA6259C2}" type="slidenum">
              <a:rPr lang="zh-CN" altLang="en-US" smtClean="0"/>
              <a:pPr fontAlgn="base">
                <a:spcBef>
                  <a:spcPct val="0"/>
                </a:spcBef>
                <a:spcAft>
                  <a:spcPct val="0"/>
                </a:spcAft>
                <a:defRPr/>
              </a:pPr>
              <a:t>5</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4D98EB-52BD-48D4-8DB1-99D4524C2715}" type="slidenum">
              <a:rPr lang="zh-CN" altLang="en-US" smtClean="0"/>
              <a:pPr fontAlgn="base">
                <a:spcBef>
                  <a:spcPct val="0"/>
                </a:spcBef>
                <a:spcAft>
                  <a:spcPct val="0"/>
                </a:spcAft>
                <a:defRPr/>
              </a:pPr>
              <a:t>6</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noFill/>
          <a:ln>
            <a:solidFill>
              <a:srgbClr val="000000"/>
            </a:solidFill>
            <a:miter lim="800000"/>
            <a:headEnd/>
            <a:tailEnd/>
          </a:ln>
        </p:spPr>
      </p:sp>
      <p:sp>
        <p:nvSpPr>
          <p:cNvPr id="706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A0DD3E-166B-4AD7-8B7B-6EACFC16CC8F}" type="slidenum">
              <a:rPr lang="zh-CN" altLang="en-US" smtClean="0"/>
              <a:pPr fontAlgn="base">
                <a:spcBef>
                  <a:spcPct val="0"/>
                </a:spcBef>
                <a:spcAft>
                  <a:spcPct val="0"/>
                </a:spcAft>
                <a:defRPr/>
              </a:pPr>
              <a:t>7</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CDB1BD-1A8C-40DB-B1B9-24ECC081EA9C}" type="slidenum">
              <a:rPr lang="zh-CN" altLang="en-US" smtClean="0"/>
              <a:pPr fontAlgn="base">
                <a:spcBef>
                  <a:spcPct val="0"/>
                </a:spcBef>
                <a:spcAft>
                  <a:spcPct val="0"/>
                </a:spcAft>
                <a:defRPr/>
              </a:pPr>
              <a:t>17</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headEnd/>
            <a:tailEnd/>
          </a:ln>
        </p:spPr>
      </p:sp>
      <p:sp>
        <p:nvSpPr>
          <p:cNvPr id="727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B71EE4-42EC-40C0-9E72-5FBB1648EFF4}" type="slidenum">
              <a:rPr lang="zh-CN" altLang="en-US" smtClean="0"/>
              <a:pPr fontAlgn="base">
                <a:spcBef>
                  <a:spcPct val="0"/>
                </a:spcBef>
                <a:spcAft>
                  <a:spcPct val="0"/>
                </a:spcAft>
                <a:defRPr/>
              </a:pPr>
              <a:t>18</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50EE87-5751-40E5-9959-A469B86852E1}" type="slidenum">
              <a:rPr lang="zh-CN" altLang="en-US" smtClean="0"/>
              <a:pPr fontAlgn="base">
                <a:spcBef>
                  <a:spcPct val="0"/>
                </a:spcBef>
                <a:spcAft>
                  <a:spcPct val="0"/>
                </a:spcAft>
                <a:defRPr/>
              </a:pPr>
              <a:t>19</a:t>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headEnd/>
            <a:tailEnd/>
          </a:ln>
        </p:spPr>
      </p:sp>
      <p:sp>
        <p:nvSpPr>
          <p:cNvPr id="747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3B2242-7C82-4621-8CCC-1B8EA551CC3C}" type="slidenum">
              <a:rPr lang="zh-CN" altLang="en-US" smtClean="0"/>
              <a:pPr fontAlgn="base">
                <a:spcBef>
                  <a:spcPct val="0"/>
                </a:spcBef>
                <a:spcAft>
                  <a:spcPct val="0"/>
                </a:spcAft>
                <a:defRPr/>
              </a:pPr>
              <a:t>20</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DF716A46-AA85-4DC1-8820-3431EFB8BB31}"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18F3B97-B6EE-4F25-886D-5EFB1404D5FA}" type="slidenum">
              <a:rPr lang="zh-CN" altLang="en-US"/>
              <a:pPr>
                <a:defRPr/>
              </a:pPr>
              <a:t>‹#›</a:t>
            </a:fld>
            <a:endParaRPr lang="zh-CN" altLang="en-US"/>
          </a:p>
        </p:txBody>
      </p:sp>
    </p:spTree>
  </p:cSld>
  <p:clrMapOvr>
    <a:masterClrMapping/>
  </p:clrMapOvr>
  <p:transition spd="slow" advClick="0" advTm="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fontAlgn="auto">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3455988"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zh-CN" b="1" smtClean="0"/>
              <a:t>任务二</a:t>
            </a:r>
            <a:r>
              <a:rPr lang="en-US" altLang="zh-CN" b="1" smtClean="0"/>
              <a:t> </a:t>
            </a:r>
            <a:r>
              <a:rPr lang="zh-CN" altLang="zh-CN" b="1" smtClean="0"/>
              <a:t>盈亏平衡点分析应用模型</a:t>
            </a:r>
            <a:endParaRPr lang="zh-CN" altLang="zh-CN" smtClean="0"/>
          </a:p>
        </p:txBody>
      </p:sp>
    </p:spTree>
  </p:cSld>
  <p:clrMapOvr>
    <a:masterClrMapping/>
  </p:clrMapOvr>
  <p:transition spd="slow" advClick="0" advTm="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fontAlgn="auto">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2517775" cy="31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b="1" smtClean="0">
                <a:solidFill>
                  <a:schemeClr val="accent1"/>
                </a:solidFill>
                <a:latin typeface="微软雅黑" pitchFamily="34" charset="-122"/>
                <a:ea typeface="微软雅黑" pitchFamily="34" charset="-122"/>
              </a:rPr>
              <a:t>任务三  目标利润分析模型</a:t>
            </a:r>
            <a:endParaRPr lang="zh-CN" altLang="zh-CN" sz="1600" b="1" smtClean="0">
              <a:solidFill>
                <a:schemeClr val="accent1"/>
              </a:solidFill>
              <a:latin typeface="微软雅黑" pitchFamily="34" charset="-122"/>
              <a:ea typeface="微软雅黑" pitchFamily="34" charset="-122"/>
            </a:endParaRPr>
          </a:p>
        </p:txBody>
      </p:sp>
    </p:spTree>
  </p:cSld>
  <p:clrMapOvr>
    <a:masterClrMapping/>
  </p:clrMapOvr>
  <p:transition spd="slow" advClick="0" advTm="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fontAlgn="auto">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2716213" cy="31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b="1" smtClean="0">
                <a:solidFill>
                  <a:schemeClr val="accent1"/>
                </a:solidFill>
                <a:ea typeface="微软雅黑" pitchFamily="34" charset="-122"/>
                <a:sym typeface="Arial" pitchFamily="34" charset="0"/>
              </a:rPr>
              <a:t>任务四  利润最大化分析模型</a:t>
            </a:r>
            <a:endParaRPr lang="en-US" altLang="zh-CN" sz="1600" b="1" smtClean="0">
              <a:solidFill>
                <a:schemeClr val="accent1"/>
              </a:solidFill>
              <a:ea typeface="微软雅黑" pitchFamily="34" charset="-122"/>
              <a:sym typeface="Arial" pitchFamily="34" charset="0"/>
            </a:endParaRPr>
          </a:p>
        </p:txBody>
      </p:sp>
    </p:spTree>
  </p:cSld>
  <p:clrMapOvr>
    <a:masterClrMapping/>
  </p:clrMapOvr>
  <p:transition spd="slow" advClick="0" advTm="0"/>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6A18AE3A-5AF0-493A-8EF4-5A9A2FDA2967}"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6B18AD9D-21A1-41A2-867E-E520CC212BBB}" type="slidenum">
              <a:rPr lang="zh-CN" altLang="en-US"/>
              <a:pPr>
                <a:defRPr/>
              </a:pPr>
              <a:t>‹#›</a:t>
            </a:fld>
            <a:endParaRPr lang="zh-CN" altLang="en-US"/>
          </a:p>
        </p:txBody>
      </p:sp>
    </p:spTree>
  </p:cSld>
  <p:clrMapOvr>
    <a:masterClrMapping/>
  </p:clrMapOvr>
  <p:transition spd="slow" advClick="0" advTm="0"/>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C739C54F-99DC-40D7-A164-7ACFF521BABA}"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43DE6C91-919C-4A8B-908A-C9B599CEFA5B}" type="slidenum">
              <a:rPr lang="zh-CN" altLang="en-US"/>
              <a:pPr>
                <a:defRPr/>
              </a:pPr>
              <a:t>‹#›</a:t>
            </a:fld>
            <a:endParaRPr lang="zh-CN" altLang="en-US"/>
          </a:p>
        </p:txBody>
      </p:sp>
    </p:spTree>
  </p:cSld>
  <p:clrMapOvr>
    <a:masterClrMapping/>
  </p:clrMapOvr>
  <p:transition spd="slow" advClick="0" advTm="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A6793594-EA8D-4398-BB86-42A307F08821}"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473A7B-2092-47C4-A737-0871C7DC69B9}" type="slidenum">
              <a:rPr lang="zh-CN" altLang="en-US"/>
              <a:pPr>
                <a:defRPr/>
              </a:pPr>
              <a:t>‹#›</a:t>
            </a:fld>
            <a:endParaRPr lang="zh-CN" altLang="en-US"/>
          </a:p>
        </p:txBody>
      </p:sp>
    </p:spTree>
  </p:cSld>
  <p:clrMapOvr>
    <a:masterClrMapping/>
  </p:clrMapOvr>
  <p:transition spd="slow" advClick="0" advTm="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58DC0809-8906-46CC-8A2E-74984CB65CD7}"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707DDB8-EE4C-47DE-93A3-EBE3F7A57C72}" type="slidenum">
              <a:rPr lang="zh-CN" altLang="en-US"/>
              <a:pPr>
                <a:defRPr/>
              </a:pPr>
              <a:t>‹#›</a:t>
            </a:fld>
            <a:endParaRPr lang="zh-CN" altLang="en-US"/>
          </a:p>
        </p:txBody>
      </p:sp>
    </p:spTree>
  </p:cSld>
  <p:clrMapOvr>
    <a:masterClrMapping/>
  </p:clrMapOvr>
  <p:transition spd="slow" advClick="0" advTm="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Click="0" advTm="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lIns="95057" tIns="47529" rIns="95057" bIns="47529" rtlCol="0">
            <a:normAutofit/>
          </a:bodyPr>
          <a:lstStyle>
            <a:lvl1pPr marL="0" indent="0" algn="ctr">
              <a:buNone/>
              <a:defRPr sz="900">
                <a:solidFill>
                  <a:srgbClr val="7F7F7F"/>
                </a:solidFill>
                <a:latin typeface="Lato Regular"/>
                <a:cs typeface="Lato Regular"/>
              </a:defRPr>
            </a:lvl1pPr>
          </a:lstStyle>
          <a:p>
            <a:pPr lvl="0"/>
            <a:endParaRPr lang="en-US" noProof="0" dirty="0"/>
          </a:p>
        </p:txBody>
      </p:sp>
      <p:sp>
        <p:nvSpPr>
          <p:cNvPr id="8" name="Text Placeholder 7"/>
          <p:cNvSpPr>
            <a:spLocks noGrp="1"/>
          </p:cNvSpPr>
          <p:nvPr>
            <p:ph type="body" sz="quarter" idx="10"/>
          </p:nvPr>
        </p:nvSpPr>
        <p:spPr>
          <a:xfrm>
            <a:off x="2966029" y="2851969"/>
            <a:ext cx="3383973" cy="323935"/>
          </a:xfrm>
          <a:prstGeom prst="rect">
            <a:avLst/>
          </a:prstGeom>
        </p:spPr>
        <p:txBody>
          <a:bodyPr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zh-CN" altLang="en-US" smtClean="0"/>
              <a:t>单击此处编辑母版文本样式</a:t>
            </a:r>
          </a:p>
        </p:txBody>
      </p:sp>
      <p:sp>
        <p:nvSpPr>
          <p:cNvPr id="9" name="Text Placeholder 7"/>
          <p:cNvSpPr>
            <a:spLocks noGrp="1"/>
          </p:cNvSpPr>
          <p:nvPr>
            <p:ph type="body" sz="quarter" idx="11"/>
          </p:nvPr>
        </p:nvSpPr>
        <p:spPr>
          <a:xfrm>
            <a:off x="2966029" y="3289953"/>
            <a:ext cx="3383973" cy="171391"/>
          </a:xfrm>
          <a:prstGeom prst="rect">
            <a:avLst/>
          </a:prstGeom>
        </p:spPr>
        <p:txBody>
          <a:bodyPr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zh-CN" altLang="en-US" smtClean="0"/>
              <a:t>单击此处编辑母版文本样式</a:t>
            </a:r>
          </a:p>
        </p:txBody>
      </p:sp>
      <p:sp>
        <p:nvSpPr>
          <p:cNvPr id="10" name="Text Placeholder 2"/>
          <p:cNvSpPr>
            <a:spLocks noGrp="1"/>
          </p:cNvSpPr>
          <p:nvPr>
            <p:ph type="body" sz="quarter" idx="16"/>
          </p:nvPr>
        </p:nvSpPr>
        <p:spPr>
          <a:xfrm>
            <a:off x="2981375" y="3614484"/>
            <a:ext cx="3366029" cy="1153007"/>
          </a:xfrm>
          <a:prstGeom prst="rect">
            <a:avLst/>
          </a:prstGeom>
        </p:spPr>
        <p:txBody>
          <a:bodyPr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zh-CN" altLang="en-US" smtClean="0"/>
              <a:t>单击此处编辑母版文本样式</a:t>
            </a:r>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61D84B8-F790-4B21-928C-78D43E6EB915}"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086FD35-3585-4B83-8D81-A695D71C0C86}" type="slidenum">
              <a:rPr lang="zh-CN" altLang="en-US"/>
              <a:pPr>
                <a:defRPr/>
              </a:pPr>
              <a:t>‹#›</a:t>
            </a:fld>
            <a:endParaRPr lang="zh-CN" altLang="en-US"/>
          </a:p>
        </p:txBody>
      </p:sp>
    </p:spTree>
  </p:cSld>
  <p:clrMapOvr>
    <a:masterClrMapping/>
  </p:clrMapOvr>
  <p:transition spd="slow" advClick="0" advTm="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srcRect/>
          <a:stretch>
            <a:fillRect/>
          </a:stretch>
        </p:blipFill>
        <p:spPr bwMode="auto">
          <a:xfrm>
            <a:off x="0" y="0"/>
            <a:ext cx="9156700" cy="5145088"/>
          </a:xfrm>
          <a:prstGeom prst="rect">
            <a:avLst/>
          </a:prstGeom>
          <a:noFill/>
          <a:ln w="9525">
            <a:noFill/>
            <a:miter lim="800000"/>
            <a:headEnd/>
            <a:tailEnd/>
          </a:ln>
        </p:spPr>
      </p:pic>
    </p:spTree>
  </p:cSld>
  <p:clrMapOvr>
    <a:masterClrMapping/>
  </p:clrMapOvr>
  <p:transition spd="slow" advClick="0" advTm="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Tree>
  </p:cSld>
  <p:clrMapOvr>
    <a:masterClrMapping/>
  </p:clrMapOvr>
  <p:transition advClick="0" advTm="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srcRect/>
          <a:stretch>
            <a:fillRect/>
          </a:stretch>
        </p:blipFill>
        <p:spPr bwMode="auto">
          <a:xfrm>
            <a:off x="0" y="0"/>
            <a:ext cx="9144000" cy="5145088"/>
          </a:xfrm>
          <a:prstGeom prst="rect">
            <a:avLst/>
          </a:prstGeom>
          <a:noFill/>
          <a:ln w="9525">
            <a:noFill/>
            <a:miter lim="800000"/>
            <a:headEnd/>
            <a:tailEnd/>
          </a:ln>
        </p:spPr>
      </p:pic>
      <p:sp>
        <p:nvSpPr>
          <p:cNvPr id="3" name="矩形 2"/>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fontAlgn="auto">
              <a:spcBef>
                <a:spcPts val="0"/>
              </a:spcBef>
              <a:spcAft>
                <a:spcPts val="0"/>
              </a:spcAft>
              <a:defRPr/>
            </a:pPr>
            <a:endParaRPr lang="zh-CN" altLang="en-US"/>
          </a:p>
        </p:txBody>
      </p:sp>
      <p:sp>
        <p:nvSpPr>
          <p:cNvPr id="4" name="TextBox 1"/>
          <p:cNvSpPr txBox="1">
            <a:spLocks noChangeArrowheads="1"/>
          </p:cNvSpPr>
          <p:nvPr userDrawn="1"/>
        </p:nvSpPr>
        <p:spPr bwMode="auto">
          <a:xfrm>
            <a:off x="3865563" y="368300"/>
            <a:ext cx="1292225" cy="3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8" tIns="34285" rIns="68568"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500" b="1" smtClean="0">
                <a:solidFill>
                  <a:srgbClr val="595959"/>
                </a:solidFill>
                <a:ea typeface="微软雅黑" pitchFamily="34" charset="-122"/>
                <a:sym typeface="Arial" pitchFamily="34" charset="0"/>
              </a:rPr>
              <a:t>点击添加标题</a:t>
            </a:r>
            <a:endParaRPr lang="en-US" altLang="zh-CN" sz="1500" b="1" smtClean="0">
              <a:solidFill>
                <a:srgbClr val="595959"/>
              </a:solidFill>
              <a:ea typeface="微软雅黑" pitchFamily="34" charset="-122"/>
              <a:sym typeface="Arial" pitchFamily="34" charset="0"/>
            </a:endParaRPr>
          </a:p>
        </p:txBody>
      </p:sp>
      <p:sp>
        <p:nvSpPr>
          <p:cNvPr id="5" name="TextBox 2"/>
          <p:cNvSpPr txBox="1">
            <a:spLocks noChangeArrowheads="1"/>
          </p:cNvSpPr>
          <p:nvPr userDrawn="1"/>
        </p:nvSpPr>
        <p:spPr bwMode="auto">
          <a:xfrm>
            <a:off x="3275013" y="711200"/>
            <a:ext cx="2562225"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8" tIns="34285" rIns="68568"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900" smtClean="0">
                <a:solidFill>
                  <a:srgbClr val="7F7F7F"/>
                </a:solidFill>
                <a:ea typeface="微软雅黑" pitchFamily="34" charset="-122"/>
                <a:cs typeface="Open Sans"/>
                <a:sym typeface="Arial" pitchFamily="34" charset="0"/>
              </a:rPr>
              <a:t>您的内容打在这里，或通过复制文本后在此选择粘贴，并选择只保留文字。</a:t>
            </a:r>
          </a:p>
        </p:txBody>
      </p:sp>
    </p:spTree>
  </p:cSld>
  <p:clrMapOvr>
    <a:masterClrMapping/>
  </p:clrMapOvr>
  <p:transition spd="slow"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3999B27-AADE-494A-8FF1-B8684AC51C91}"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F324D4-76D2-44A6-8356-743513D4E26B}"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B40A212-B276-4F6F-9766-CF2EA8A1A4B5}"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7E23F0D-817F-4990-BF86-1224C4039FEA}"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2400"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7168D8B-1473-4DFD-821A-A7C2C6C97488}"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9A2454A-3A77-46DC-B727-9E2BA0676635}"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2219478-5469-4040-9408-23E306505CF4}"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17E276E-7901-4B0F-8F6D-5D10F52D160E}"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1E81DA9-9A50-463B-80CF-52F94E78B1BF}" type="datetimeFigureOut">
              <a:rPr lang="zh-CN" altLang="en-US"/>
              <a:pPr>
                <a:defRPr/>
              </a:pPr>
              <a:t>2018-03-16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15B9FCA-4D4B-4E1A-ABA9-6310BC37F9F4}"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080095B-43C8-496E-9A47-9E6557756AAC}" type="datetimeFigureOut">
              <a:rPr lang="zh-CN" altLang="en-US"/>
              <a:pPr>
                <a:defRPr/>
              </a:pPr>
              <a:t>2018-03-16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88F0BB8-C7D8-49AD-AFC3-89071B9E5FD5}"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BFDDD50-BB78-4E7A-B7C0-E981C2CB1CBC}" type="datetimeFigureOut">
              <a:rPr lang="zh-CN" altLang="en-US"/>
              <a:pPr>
                <a:defRPr/>
              </a:pPr>
              <a:t>2018-03-16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94A1E5A-7653-42C1-A9D0-5015676648C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CD94F1E0-BAC6-4425-A89D-DE1EC2244AC0}"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6016F63-1473-4CFB-A141-54773C017DE0}" type="slidenum">
              <a:rPr lang="zh-CN" altLang="en-US"/>
              <a:pPr>
                <a:defRPr/>
              </a:pPr>
              <a:t>‹#›</a:t>
            </a:fld>
            <a:endParaRPr lang="zh-CN" altLang="en-US"/>
          </a:p>
        </p:txBody>
      </p:sp>
    </p:spTree>
  </p:cSld>
  <p:clrMapOvr>
    <a:masterClrMapping/>
  </p:clrMapOvr>
  <p:transition spd="slow" advClick="0" advTm="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A1A12D0-A9C8-41A1-8E49-BFA08C9CCD59}"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7543497-4409-43F4-B5B3-20971891E33C}"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7488"/>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99D6633-F675-472D-926A-BC20BA281B4F}"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EA17FE3-5746-4C73-B6D4-2049861407D3}"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F3091B-212D-4950-9C7C-1F1F33F63D5F}"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B75FDB-1C35-41CD-B143-D30050FE6120}"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94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0618084-EAAF-4EE4-9C6C-A7F1F4FF0727}"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41AC43-D5BE-42B5-90C5-B10708B0076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5D1383D-7787-498A-905E-8BF521E44741}"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E6F79AE-D184-4489-B5EA-DFE535881BD1}" type="slidenum">
              <a:rPr lang="zh-CN" altLang="en-US"/>
              <a:pPr>
                <a:defRPr/>
              </a:pPr>
              <a:t>‹#›</a:t>
            </a:fld>
            <a:endParaRPr lang="zh-CN" altLang="en-US"/>
          </a:p>
        </p:txBody>
      </p:sp>
    </p:spTree>
  </p:cSld>
  <p:clrMapOvr>
    <a:masterClrMapping/>
  </p:clrMapOvr>
  <p:transition spd="slow" advClick="0" advTm="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852767EC-1D20-4862-94C1-83C0C065FE56}" type="datetimeFigureOut">
              <a:rPr lang="zh-CN" altLang="en-US"/>
              <a:pPr>
                <a:defRPr/>
              </a:pPr>
              <a:t>2018-03-16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69A1A830-1797-49DB-A83E-0635C68A4371}" type="slidenum">
              <a:rPr lang="zh-CN" altLang="en-US"/>
              <a:pPr>
                <a:defRPr/>
              </a:pPr>
              <a:t>‹#›</a:t>
            </a:fld>
            <a:endParaRPr lang="zh-CN" altLang="en-US"/>
          </a:p>
        </p:txBody>
      </p:sp>
    </p:spTree>
  </p:cSld>
  <p:clrMapOvr>
    <a:masterClrMapping/>
  </p:clrMapOvr>
  <p:transition spd="slow" advClick="0" advTm="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303C580D-AC9E-4294-AE41-5CEB3A9B8E57}" type="datetimeFigureOut">
              <a:rPr lang="zh-CN" altLang="en-US"/>
              <a:pPr>
                <a:defRPr/>
              </a:pPr>
              <a:t>2018-03-16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35FCD971-4F12-497B-84DA-0D7955AAC15B}" type="slidenum">
              <a:rPr lang="zh-CN" altLang="en-US"/>
              <a:pPr>
                <a:defRPr/>
              </a:pPr>
              <a:t>‹#›</a:t>
            </a:fld>
            <a:endParaRPr lang="zh-CN" altLang="en-US"/>
          </a:p>
        </p:txBody>
      </p:sp>
    </p:spTree>
  </p:cSld>
  <p:clrMapOvr>
    <a:masterClrMapping/>
  </p:clrMapOvr>
  <p:transition spd="slow" advClick="0" advTm="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07F8B68-F230-42A9-8FAE-15095EF2A736}" type="datetimeFigureOut">
              <a:rPr lang="zh-CN" altLang="en-US"/>
              <a:pPr>
                <a:defRPr/>
              </a:pPr>
              <a:t>2018-03-16</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12265CA8-14F0-46DB-B4E1-4EB0E45172FC}" type="slidenum">
              <a:rPr lang="zh-CN" altLang="en-US"/>
              <a:pPr>
                <a:defRPr/>
              </a:pPr>
              <a:t>‹#›</a:t>
            </a:fld>
            <a:endParaRPr lang="zh-CN" altLang="en-US"/>
          </a:p>
        </p:txBody>
      </p:sp>
    </p:spTree>
  </p:cSld>
  <p:clrMapOvr>
    <a:masterClrMapping/>
  </p:clrMapOvr>
  <p:transition spd="slow" advClick="0" advTm="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fontAlgn="auto">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00063" y="227013"/>
            <a:ext cx="2662237"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smtClean="0">
                <a:solidFill>
                  <a:schemeClr val="accent1"/>
                </a:solidFill>
                <a:latin typeface="微软雅黑" pitchFamily="34" charset="-122"/>
                <a:ea typeface="微软雅黑" pitchFamily="34" charset="-122"/>
              </a:rPr>
              <a:t>任务一 利润敏感性分析模型</a:t>
            </a:r>
            <a:endParaRPr lang="zh-CN" altLang="zh-CN" sz="1600" smtClean="0">
              <a:solidFill>
                <a:schemeClr val="accent1"/>
              </a:solidFill>
              <a:latin typeface="微软雅黑" pitchFamily="34" charset="-122"/>
              <a:ea typeface="微软雅黑" pitchFamily="34" charset="-122"/>
            </a:endParaRPr>
          </a:p>
        </p:txBody>
      </p:sp>
    </p:spTree>
  </p:cSld>
  <p:clrMapOvr>
    <a:masterClrMapping/>
  </p:clrMapOvr>
  <p:transition spd="slow" advClick="0" advTm="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p:cNvSpPr>
          <p:nvPr>
            <p:ph type="dt" sz="half" idx="10"/>
          </p:nvPr>
        </p:nvSpPr>
        <p:spPr/>
        <p:txBody>
          <a:bodyPr/>
          <a:lstStyle>
            <a:lvl1pPr>
              <a:defRPr/>
            </a:lvl1pPr>
          </a:lstStyle>
          <a:p>
            <a:pPr>
              <a:defRPr/>
            </a:pPr>
            <a:fld id="{496263BF-F50A-48D8-86A2-C70F5C92320B}" type="datetimeFigureOut">
              <a:rPr lang="zh-CN" altLang="en-US"/>
              <a:pPr>
                <a:defRPr/>
              </a:pPr>
              <a:t>2018-03-16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25D4752C-86E1-4842-854F-DBB677119075}" type="slidenum">
              <a:rPr lang="zh-CN" altLang="en-US"/>
              <a:pPr>
                <a:defRPr/>
              </a:pPr>
              <a:t>‹#›</a:t>
            </a:fld>
            <a:endParaRPr lang="zh-CN" altLang="en-US"/>
          </a:p>
        </p:txBody>
      </p:sp>
    </p:spTree>
  </p:cSld>
  <p:clrMapOvr>
    <a:masterClrMapping/>
  </p:clrMapOvr>
  <p:transition spd="slow" advClick="0" advTm="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Text Placeholder 2"/>
          <p:cNvSpPr>
            <a:spLocks noGrp="1"/>
          </p:cNvSpPr>
          <p:nvPr>
            <p:ph type="body" idx="1"/>
          </p:nvPr>
        </p:nvSpPr>
        <p:spPr bwMode="auto">
          <a:xfrm>
            <a:off x="628650" y="1370013"/>
            <a:ext cx="7886700" cy="3263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Date Placeholder 3"/>
          <p:cNvSpPr>
            <a:spLocks noGrp="1"/>
          </p:cNvSpPr>
          <p:nvPr>
            <p:ph type="dt" sz="half" idx="2"/>
          </p:nvPr>
        </p:nvSpPr>
        <p:spPr>
          <a:xfrm>
            <a:off x="628650" y="4768850"/>
            <a:ext cx="2057400" cy="273050"/>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defRPr>
            </a:lvl1pPr>
          </a:lstStyle>
          <a:p>
            <a:pPr>
              <a:defRPr/>
            </a:pPr>
            <a:fld id="{6F7A4A7D-B2FB-46C5-B8E6-35E7F34B52E5}" type="datetimeFigureOut">
              <a:rPr lang="zh-CN" altLang="en-US"/>
              <a:pPr>
                <a:defRPr/>
              </a:pPr>
              <a:t>2018-03-16</a:t>
            </a:fld>
            <a:endParaRPr lang="zh-CN" altLang="en-US"/>
          </a:p>
        </p:txBody>
      </p:sp>
      <p:sp>
        <p:nvSpPr>
          <p:cNvPr id="5" name="Footer Placeholder 4"/>
          <p:cNvSpPr>
            <a:spLocks noGrp="1"/>
          </p:cNvSpPr>
          <p:nvPr>
            <p:ph type="ftr" sz="quarter" idx="3"/>
          </p:nvPr>
        </p:nvSpPr>
        <p:spPr>
          <a:xfrm>
            <a:off x="3028950" y="4768850"/>
            <a:ext cx="3086100" cy="273050"/>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ea typeface="+mn-ea"/>
              </a:defRPr>
            </a:lvl1pPr>
          </a:lstStyle>
          <a:p>
            <a:pPr>
              <a:defRPr/>
            </a:pPr>
            <a:fld id="{81864F21-729C-4073-9699-9215C38E3B2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31" r:id="rId8"/>
    <p:sldLayoutId id="2147483915" r:id="rId9"/>
    <p:sldLayoutId id="2147483932" r:id="rId10"/>
    <p:sldLayoutId id="2147483933" r:id="rId11"/>
    <p:sldLayoutId id="2147483934" r:id="rId12"/>
    <p:sldLayoutId id="2147483916" r:id="rId13"/>
    <p:sldLayoutId id="2147483917" r:id="rId14"/>
    <p:sldLayoutId id="2147483918" r:id="rId15"/>
    <p:sldLayoutId id="2147483919" r:id="rId16"/>
    <p:sldLayoutId id="2147483935" r:id="rId17"/>
    <p:sldLayoutId id="2147483936" r:id="rId18"/>
    <p:sldLayoutId id="2147483937" r:id="rId19"/>
    <p:sldLayoutId id="2147483938" r:id="rId20"/>
    <p:sldLayoutId id="2147483939" r:id="rId21"/>
    <p:sldLayoutId id="2147483940" r:id="rId22"/>
  </p:sldLayoutIdLst>
  <p:transition spd="slow" advClick="0" advTm="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200150"/>
            <a:ext cx="8229600" cy="339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095E4552-7015-426D-8C8D-078D8622E52C}" type="datetimeFigureOut">
              <a:rPr lang="zh-CN" altLang="en-US"/>
              <a:pPr>
                <a:defRPr/>
              </a:pPr>
              <a:t>2018-03-16</a:t>
            </a:fld>
            <a:endParaRPr lang="zh-CN" altLang="en-US"/>
          </a:p>
        </p:txBody>
      </p:sp>
      <p:sp>
        <p:nvSpPr>
          <p:cNvPr id="5" name="页脚占位符 4"/>
          <p:cNvSpPr>
            <a:spLocks noGrp="1"/>
          </p:cNvSpPr>
          <p:nvPr>
            <p:ph type="ftr" sz="quarter" idx="3"/>
          </p:nvPr>
        </p:nvSpPr>
        <p:spPr>
          <a:xfrm>
            <a:off x="3124200" y="4768850"/>
            <a:ext cx="2895600" cy="273050"/>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8850"/>
            <a:ext cx="2133600" cy="273050"/>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46D70AC6-45C7-4812-B695-937CE71DD6F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file:///C:\Users\Administrator\AppData\Local\Microsoft\Windows\INetCache\Content.MSO\ADACFBCF.mp3"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7.bin"/><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DACFBCF.mp3">
            <a:hlinkClick r:id="" action="ppaction://media"/>
          </p:cNvPr>
          <p:cNvPicPr>
            <a:picLocks noRot="1" noChangeAspect="1"/>
          </p:cNvPicPr>
          <p:nvPr>
            <a:audioFile r:link="rId1"/>
          </p:nvPr>
        </p:nvPicPr>
        <p:blipFill>
          <a:blip r:embed="rId4" cstate="print"/>
          <a:srcRect/>
          <a:stretch>
            <a:fillRect/>
          </a:stretch>
        </p:blipFill>
        <p:spPr bwMode="auto">
          <a:xfrm>
            <a:off x="-1155700" y="1676400"/>
            <a:ext cx="609600" cy="609600"/>
          </a:xfrm>
          <a:prstGeom prst="rect">
            <a:avLst/>
          </a:prstGeom>
          <a:noFill/>
          <a:ln w="9525">
            <a:noFill/>
            <a:miter lim="800000"/>
            <a:headEnd/>
            <a:tailEnd/>
          </a:ln>
        </p:spPr>
      </p:pic>
      <p:sp>
        <p:nvSpPr>
          <p:cNvPr id="14" name="文本框 6"/>
          <p:cNvSpPr txBox="1">
            <a:spLocks noChangeArrowheads="1"/>
          </p:cNvSpPr>
          <p:nvPr/>
        </p:nvSpPr>
        <p:spPr bwMode="auto">
          <a:xfrm>
            <a:off x="3095625" y="1698625"/>
            <a:ext cx="6048375" cy="561975"/>
          </a:xfrm>
          <a:prstGeom prst="rect">
            <a:avLst/>
          </a:prstGeom>
          <a:noFill/>
          <a:ln w="9525">
            <a:noFill/>
            <a:miter lim="800000"/>
            <a:headEnd/>
            <a:tailEnd/>
          </a:ln>
        </p:spPr>
        <p:txBody>
          <a:bodyPr lIns="68580" tIns="34290" rIns="68580" bIns="34290">
            <a:spAutoFit/>
          </a:bodyPr>
          <a:lstStyle/>
          <a:p>
            <a:r>
              <a:rPr lang="zh-CN" altLang="zh-CN" sz="3200" b="1" dirty="0">
                <a:latin typeface="Calibri" pitchFamily="34" charset="0"/>
                <a:ea typeface="等线" pitchFamily="2" charset="-122"/>
              </a:rPr>
              <a:t>项目</a:t>
            </a:r>
            <a:r>
              <a:rPr lang="zh-CN" altLang="en-US" sz="3200" b="1" dirty="0">
                <a:latin typeface="Calibri" pitchFamily="34" charset="0"/>
                <a:ea typeface="等线" pitchFamily="2" charset="-122"/>
              </a:rPr>
              <a:t>六 </a:t>
            </a:r>
            <a:r>
              <a:rPr lang="zh-CN" altLang="zh-CN" sz="3200" b="1" dirty="0"/>
              <a:t>利润管理决策模型与应用</a:t>
            </a:r>
            <a:endParaRPr lang="zh-CN" altLang="zh-CN" sz="3200" b="1" dirty="0">
              <a:latin typeface="Calibri" pitchFamily="34" charset="0"/>
              <a:ea typeface="等线" pitchFamily="2" charset="-122"/>
            </a:endParaRPr>
          </a:p>
        </p:txBody>
      </p:sp>
      <p:sp>
        <p:nvSpPr>
          <p:cNvPr id="15" name="文本框 10"/>
          <p:cNvSpPr txBox="1"/>
          <p:nvPr/>
        </p:nvSpPr>
        <p:spPr>
          <a:xfrm>
            <a:off x="3071813" y="2795588"/>
            <a:ext cx="5840412" cy="300037"/>
          </a:xfrm>
          <a:prstGeom prst="rect">
            <a:avLst/>
          </a:prstGeom>
          <a:noFill/>
          <a:ln w="9525">
            <a:noFill/>
            <a:miter/>
          </a:ln>
          <a:effectLst/>
        </p:spPr>
        <p:txBody>
          <a:bodyPr lIns="68580" tIns="34290" rIns="68580" bIns="34290">
            <a:spAutoFit/>
          </a:bodyPr>
          <a:lstStyle/>
          <a:p>
            <a:pPr algn="ctr" eaLnBrk="0" fontAlgn="auto" hangingPunct="0">
              <a:spcBef>
                <a:spcPts val="0"/>
              </a:spcBef>
              <a:spcAft>
                <a:spcPts val="0"/>
              </a:spcAft>
              <a:defRPr/>
            </a:pPr>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p>
        </p:txBody>
      </p:sp>
      <p:sp>
        <p:nvSpPr>
          <p:cNvPr id="16" name="TextBox 54"/>
          <p:cNvSpPr txBox="1"/>
          <p:nvPr/>
        </p:nvSpPr>
        <p:spPr>
          <a:xfrm>
            <a:off x="4997450" y="3076575"/>
            <a:ext cx="2206625" cy="336550"/>
          </a:xfrm>
          <a:prstGeom prst="rect">
            <a:avLst/>
          </a:prstGeom>
          <a:noFill/>
        </p:spPr>
        <p:txBody>
          <a:bodyPr lIns="91413" tIns="45706" rIns="91413" bIns="45706">
            <a:spAutoFit/>
          </a:bodyPr>
          <a:lstStyle/>
          <a:p>
            <a:pPr algn="ctr" fontAlgn="auto">
              <a:spcBef>
                <a:spcPts val="0"/>
              </a:spcBef>
              <a:spcAft>
                <a:spcPts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北京出版集团公司</a:t>
            </a:r>
          </a:p>
        </p:txBody>
      </p:sp>
      <p:sp>
        <p:nvSpPr>
          <p:cNvPr id="19" name="圆角矩形 63"/>
          <p:cNvSpPr/>
          <p:nvPr/>
        </p:nvSpPr>
        <p:spPr>
          <a:xfrm>
            <a:off x="5986463" y="3514725"/>
            <a:ext cx="1555750" cy="24606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2019x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日</a:t>
            </a:r>
          </a:p>
        </p:txBody>
      </p:sp>
      <p:cxnSp>
        <p:nvCxnSpPr>
          <p:cNvPr id="20" name="直接连接符 19"/>
          <p:cNvCxnSpPr/>
          <p:nvPr/>
        </p:nvCxnSpPr>
        <p:spPr>
          <a:xfrm flipH="1">
            <a:off x="7204075" y="3246438"/>
            <a:ext cx="955675"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840163" y="3246438"/>
            <a:ext cx="1157287"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5" cstate="print"/>
          <a:srcRect l="8154" t="22311" r="41988"/>
          <a:stretch>
            <a:fillRect/>
          </a:stretch>
        </p:blipFill>
        <p:spPr bwMode="auto">
          <a:xfrm>
            <a:off x="449263" y="736600"/>
            <a:ext cx="3194050" cy="3995738"/>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strVal val="#ppt_x"/>
                                          </p:val>
                                        </p:tav>
                                        <p:tav tm="100000">
                                          <p:val>
                                            <p:strVal val="#ppt_x"/>
                                          </p:val>
                                        </p:tav>
                                      </p:tavLst>
                                    </p:anim>
                                    <p:anim calcmode="lin" valueType="num">
                                      <p:cBhvr>
                                        <p:cTn id="11" dur="1000" fill="hold"/>
                                        <p:tgtEl>
                                          <p:spTgt spid="13"/>
                                        </p:tgtEl>
                                        <p:attrNameLst>
                                          <p:attrName>ppt_y</p:attrName>
                                        </p:attrNameLst>
                                      </p:cBhvr>
                                      <p:tavLst>
                                        <p:tav tm="0">
                                          <p:val>
                                            <p:strVal val="#ppt_y+.1"/>
                                          </p:val>
                                        </p:tav>
                                        <p:tav tm="100000">
                                          <p:val>
                                            <p:strVal val="#ppt_y"/>
                                          </p:val>
                                        </p:tav>
                                      </p:tavLst>
                                    </p:anim>
                                  </p:childTnLst>
                                </p:cTn>
                              </p:par>
                            </p:childTnLst>
                          </p:cTn>
                        </p:par>
                        <p:par>
                          <p:cTn id="12" fill="hold" nodeType="withGroup">
                            <p:stCondLst>
                              <p:cond delay="1000"/>
                            </p:stCondLst>
                            <p:childTnLst>
                              <p:par>
                                <p:cTn id="13" presetID="40" presetClass="entr" presetSubtype="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1"/>
                                          </p:val>
                                        </p:tav>
                                        <p:tav tm="100000">
                                          <p:val>
                                            <p:strVal val="#ppt_x"/>
                                          </p:val>
                                        </p:tav>
                                      </p:tavLst>
                                    </p:anim>
                                    <p:anim calcmode="lin" valueType="num">
                                      <p:cBhvr>
                                        <p:cTn id="17" dur="1000" fill="hold"/>
                                        <p:tgtEl>
                                          <p:spTgt spid="14"/>
                                        </p:tgtEl>
                                        <p:attrNameLst>
                                          <p:attrName>ppt_y</p:attrName>
                                        </p:attrNameLst>
                                      </p:cBhvr>
                                      <p:tavLst>
                                        <p:tav tm="0">
                                          <p:val>
                                            <p:strVal val="#ppt_y"/>
                                          </p:val>
                                        </p:tav>
                                        <p:tav tm="100000">
                                          <p:val>
                                            <p:strVal val="#ppt_y"/>
                                          </p:val>
                                        </p:tav>
                                      </p:tavLst>
                                    </p:anim>
                                  </p:childTnLst>
                                </p:cTn>
                              </p:par>
                            </p:childTnLst>
                          </p:cTn>
                        </p:par>
                        <p:par>
                          <p:cTn id="18" fill="hold" nodeType="withGroup">
                            <p:stCondLst>
                              <p:cond delay="330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4300"/>
                            </p:stCondLst>
                            <p:childTnLst>
                              <p:par>
                                <p:cTn id="25" presetID="2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nodeType="afterGroup">
                            <p:stCondLst>
                              <p:cond delay="48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600"/>
                                        <p:tgtEl>
                                          <p:spTgt spid="16"/>
                                        </p:tgtEl>
                                      </p:cBhvr>
                                    </p:animEffect>
                                  </p:childTnLst>
                                </p:cTn>
                              </p:par>
                            </p:childTnLst>
                          </p:cTn>
                        </p:par>
                        <p:par>
                          <p:cTn id="35" fill="hold">
                            <p:stCondLst>
                              <p:cond delay="64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8" repeatCount="indefinite" fill="hold" display="0">
                  <p:stCondLst>
                    <p:cond delay="indefinite"/>
                  </p:stCondLst>
                  <p:endCondLst>
                    <p:cond evt="onStopAudio" delay="0">
                      <p:tgtEl>
                        <p:sldTgt/>
                      </p:tgtEl>
                    </p:cond>
                  </p:endCondLst>
                </p:cTn>
                <p:tgtEl>
                  <p:spTgt spid="2"/>
                </p:tgtEl>
              </p:cMediaNode>
            </p:audio>
          </p:childTnLst>
        </p:cTn>
      </p:par>
    </p:tnLst>
    <p:bldLst>
      <p:bldP spid="14" grpId="0"/>
      <p:bldP spid="15" grpId="0"/>
      <p:bldP spid="16"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406400"/>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2531" name="矩形 2"/>
          <p:cNvSpPr>
            <a:spLocks noChangeArrowheads="1"/>
          </p:cNvSpPr>
          <p:nvPr/>
        </p:nvSpPr>
        <p:spPr bwMode="auto">
          <a:xfrm>
            <a:off x="215900" y="1165225"/>
            <a:ext cx="4572000" cy="3362325"/>
          </a:xfrm>
          <a:prstGeom prst="rect">
            <a:avLst/>
          </a:prstGeom>
          <a:noFill/>
          <a:ln w="9525">
            <a:noFill/>
            <a:miter lim="800000"/>
            <a:headEnd/>
            <a:tailEnd/>
          </a:ln>
        </p:spPr>
        <p:txBody>
          <a:bodyPr>
            <a:spAutoFit/>
          </a:bodyPr>
          <a:lstStyle/>
          <a:p>
            <a:pPr>
              <a:lnSpc>
                <a:spcPct val="150000"/>
              </a:lnSpc>
            </a:pPr>
            <a:r>
              <a:rPr lang="en-US" altLang="zh-CN"/>
              <a:t>        </a:t>
            </a:r>
            <a:r>
              <a:rPr lang="zh-CN" altLang="zh-CN"/>
              <a:t>从计算结果看，公司目前的成本结构，影响利润的最大因素分别是单价、单位变动成本、销量和固定成本，其中单价对利润的影响最为明显，单位变动成本次之。销量对利润的影响排在第三位，固定成本的影响较小，属于“非敏感因素”。但，若公司产能不能满足的情况下，则会转化为“敏感因素”。因此，要注意相关范围的把握。</a:t>
            </a:r>
            <a:endParaRPr lang="zh-CN" altLang="en-US"/>
          </a:p>
        </p:txBody>
      </p:sp>
      <p:pic>
        <p:nvPicPr>
          <p:cNvPr id="22532" name="图片 3"/>
          <p:cNvPicPr>
            <a:picLocks noChangeAspect="1"/>
          </p:cNvPicPr>
          <p:nvPr/>
        </p:nvPicPr>
        <p:blipFill>
          <a:blip r:embed="rId2" cstate="print"/>
          <a:srcRect l="29836" r="8772"/>
          <a:stretch>
            <a:fillRect/>
          </a:stretch>
        </p:blipFill>
        <p:spPr bwMode="auto">
          <a:xfrm>
            <a:off x="4787900" y="1081088"/>
            <a:ext cx="4287838" cy="386080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2531"/>
                                        </p:tgtEl>
                                        <p:attrNameLst>
                                          <p:attrName>style.visibility</p:attrName>
                                        </p:attrNameLst>
                                      </p:cBhvr>
                                      <p:to>
                                        <p:strVal val="visible"/>
                                      </p:to>
                                    </p:set>
                                    <p:anim calcmode="lin" valueType="num">
                                      <p:cBhvr>
                                        <p:cTn id="17" dur="500" fill="hold"/>
                                        <p:tgtEl>
                                          <p:spTgt spid="22531"/>
                                        </p:tgtEl>
                                        <p:attrNameLst>
                                          <p:attrName>ppt_w</p:attrName>
                                        </p:attrNameLst>
                                      </p:cBhvr>
                                      <p:tavLst>
                                        <p:tav tm="0">
                                          <p:val>
                                            <p:fltVal val="0"/>
                                          </p:val>
                                        </p:tav>
                                        <p:tav tm="100000">
                                          <p:val>
                                            <p:strVal val="#ppt_w"/>
                                          </p:val>
                                        </p:tav>
                                      </p:tavLst>
                                    </p:anim>
                                    <p:anim calcmode="lin" valueType="num">
                                      <p:cBhvr>
                                        <p:cTn id="18" dur="500" fill="hold"/>
                                        <p:tgtEl>
                                          <p:spTgt spid="22531"/>
                                        </p:tgtEl>
                                        <p:attrNameLst>
                                          <p:attrName>ppt_h</p:attrName>
                                        </p:attrNameLst>
                                      </p:cBhvr>
                                      <p:tavLst>
                                        <p:tav tm="0">
                                          <p:val>
                                            <p:fltVal val="0"/>
                                          </p:val>
                                        </p:tav>
                                        <p:tav tm="100000">
                                          <p:val>
                                            <p:strVal val="#ppt_h"/>
                                          </p:val>
                                        </p:tav>
                                      </p:tavLst>
                                    </p:anim>
                                    <p:animEffect transition="in" filter="fade">
                                      <p:cBhvr>
                                        <p:cTn id="19" dur="500"/>
                                        <p:tgtEl>
                                          <p:spTgt spid="2253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2532"/>
                                        </p:tgtEl>
                                        <p:attrNameLst>
                                          <p:attrName>style.visibility</p:attrName>
                                        </p:attrNameLst>
                                      </p:cBhvr>
                                      <p:to>
                                        <p:strVal val="visible"/>
                                      </p:to>
                                    </p:set>
                                    <p:anim calcmode="lin" valueType="num">
                                      <p:cBhvr>
                                        <p:cTn id="23" dur="500" fill="hold"/>
                                        <p:tgtEl>
                                          <p:spTgt spid="22532"/>
                                        </p:tgtEl>
                                        <p:attrNameLst>
                                          <p:attrName>ppt_w</p:attrName>
                                        </p:attrNameLst>
                                      </p:cBhvr>
                                      <p:tavLst>
                                        <p:tav tm="0">
                                          <p:val>
                                            <p:fltVal val="0"/>
                                          </p:val>
                                        </p:tav>
                                        <p:tav tm="100000">
                                          <p:val>
                                            <p:strVal val="#ppt_w"/>
                                          </p:val>
                                        </p:tav>
                                      </p:tavLst>
                                    </p:anim>
                                    <p:anim calcmode="lin" valueType="num">
                                      <p:cBhvr>
                                        <p:cTn id="24" dur="500" fill="hold"/>
                                        <p:tgtEl>
                                          <p:spTgt spid="22532"/>
                                        </p:tgtEl>
                                        <p:attrNameLst>
                                          <p:attrName>ppt_h</p:attrName>
                                        </p:attrNameLst>
                                      </p:cBhvr>
                                      <p:tavLst>
                                        <p:tav tm="0">
                                          <p:val>
                                            <p:fltVal val="0"/>
                                          </p:val>
                                        </p:tav>
                                        <p:tav tm="100000">
                                          <p:val>
                                            <p:strVal val="#ppt_h"/>
                                          </p:val>
                                        </p:tav>
                                      </p:tavLst>
                                    </p:anim>
                                    <p:animEffect transition="in" filter="fade">
                                      <p:cBhvr>
                                        <p:cTn id="25"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25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430213"/>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3555" name="矩形 2"/>
          <p:cNvSpPr>
            <a:spLocks noChangeArrowheads="1"/>
          </p:cNvSpPr>
          <p:nvPr/>
        </p:nvSpPr>
        <p:spPr bwMode="auto">
          <a:xfrm>
            <a:off x="474663" y="1039813"/>
            <a:ext cx="8312150" cy="2308225"/>
          </a:xfrm>
          <a:prstGeom prst="rect">
            <a:avLst/>
          </a:prstGeom>
          <a:noFill/>
          <a:ln w="9525">
            <a:noFill/>
            <a:miter lim="800000"/>
            <a:headEnd/>
            <a:tailEnd/>
          </a:ln>
        </p:spPr>
        <p:txBody>
          <a:bodyPr>
            <a:spAutoFit/>
          </a:bodyPr>
          <a:lstStyle/>
          <a:p>
            <a:r>
              <a:rPr lang="en-US" altLang="zh-CN" b="1"/>
              <a:t>3.</a:t>
            </a:r>
            <a:r>
              <a:rPr lang="zh-CN" altLang="zh-CN" b="1"/>
              <a:t>因素分析</a:t>
            </a:r>
          </a:p>
          <a:p>
            <a:r>
              <a:rPr lang="zh-CN" altLang="zh-CN" b="1"/>
              <a:t>⑴问题提出：</a:t>
            </a:r>
            <a:r>
              <a:rPr lang="zh-CN" altLang="zh-CN"/>
              <a:t>在现有的目标利润分析模型上，得到利润的变动数据</a:t>
            </a:r>
          </a:p>
          <a:p>
            <a:r>
              <a:rPr lang="zh-CN" altLang="zh-CN" b="1"/>
              <a:t>⑵解决方案：</a:t>
            </a:r>
            <a:r>
              <a:rPr lang="zh-CN" altLang="zh-CN"/>
              <a:t>建立表内关联的公式，完成因素分析</a:t>
            </a:r>
          </a:p>
          <a:p>
            <a:r>
              <a:rPr lang="zh-CN" altLang="zh-CN" b="1"/>
              <a:t>⑶操作步骤：</a:t>
            </a:r>
          </a:p>
          <a:p>
            <a:r>
              <a:rPr lang="zh-CN" altLang="zh-CN">
                <a:solidFill>
                  <a:srgbClr val="FF0000"/>
                </a:solidFill>
              </a:rPr>
              <a:t>第一步：</a:t>
            </a:r>
            <a:r>
              <a:rPr lang="zh-CN" altLang="zh-CN"/>
              <a:t>预计利润、变动利润，在单元格</a:t>
            </a:r>
            <a:r>
              <a:rPr lang="en-US" altLang="zh-CN"/>
              <a:t>B11</a:t>
            </a:r>
            <a:r>
              <a:rPr lang="zh-CN" altLang="zh-CN"/>
              <a:t>中输入公式：</a:t>
            </a:r>
            <a:r>
              <a:rPr lang="en-US" altLang="zh-CN"/>
              <a:t>= (B3-B4)*B6-B5</a:t>
            </a:r>
            <a:r>
              <a:rPr lang="zh-CN" altLang="zh-CN"/>
              <a:t>，并将公式复制到</a:t>
            </a:r>
            <a:r>
              <a:rPr lang="en-US" altLang="zh-CN"/>
              <a:t>C11</a:t>
            </a:r>
            <a:r>
              <a:rPr lang="zh-CN" altLang="zh-CN"/>
              <a:t>；</a:t>
            </a:r>
          </a:p>
          <a:p>
            <a:r>
              <a:rPr lang="zh-CN" altLang="zh-CN">
                <a:solidFill>
                  <a:srgbClr val="FF0000"/>
                </a:solidFill>
              </a:rPr>
              <a:t>第二步：</a:t>
            </a:r>
            <a:r>
              <a:rPr lang="zh-CN" altLang="zh-CN"/>
              <a:t>变动额，在单元格</a:t>
            </a:r>
            <a:r>
              <a:rPr lang="en-US" altLang="zh-CN"/>
              <a:t>D11</a:t>
            </a:r>
            <a:r>
              <a:rPr lang="zh-CN" altLang="zh-CN"/>
              <a:t>中输入公式：</a:t>
            </a:r>
            <a:r>
              <a:rPr lang="en-US" altLang="zh-CN"/>
              <a:t>=D7</a:t>
            </a:r>
            <a:r>
              <a:rPr lang="zh-CN" altLang="zh-CN"/>
              <a:t>，即</a:t>
            </a:r>
            <a:r>
              <a:rPr lang="en-US" altLang="zh-CN"/>
              <a:t>126300</a:t>
            </a:r>
            <a:r>
              <a:rPr lang="zh-CN" altLang="zh-CN"/>
              <a:t>千元。</a:t>
            </a:r>
          </a:p>
          <a:p>
            <a:r>
              <a:rPr lang="zh-CN" altLang="zh-CN">
                <a:solidFill>
                  <a:srgbClr val="FF0000"/>
                </a:solidFill>
              </a:rPr>
              <a:t>第三步：</a:t>
            </a:r>
            <a:r>
              <a:rPr lang="zh-CN" altLang="zh-CN"/>
              <a:t>变动幅度，在单元格</a:t>
            </a:r>
            <a:r>
              <a:rPr lang="en-US" altLang="zh-CN"/>
              <a:t>E11</a:t>
            </a:r>
            <a:r>
              <a:rPr lang="zh-CN" altLang="zh-CN"/>
              <a:t>中输入公式：</a:t>
            </a:r>
            <a:r>
              <a:rPr lang="en-US" altLang="zh-CN"/>
              <a:t>=E7</a:t>
            </a:r>
            <a:r>
              <a:rPr lang="zh-CN" altLang="zh-CN"/>
              <a:t>，即</a:t>
            </a:r>
            <a:r>
              <a:rPr lang="en-US" altLang="zh-CN"/>
              <a:t>28% </a:t>
            </a:r>
            <a:endParaRPr lang="zh-CN" altLang="zh-CN"/>
          </a:p>
        </p:txBody>
      </p:sp>
      <p:pic>
        <p:nvPicPr>
          <p:cNvPr id="23556" name="图片 3"/>
          <p:cNvPicPr>
            <a:picLocks noChangeAspect="1" noChangeArrowheads="1"/>
          </p:cNvPicPr>
          <p:nvPr/>
        </p:nvPicPr>
        <p:blipFill>
          <a:blip r:embed="rId2" cstate="print"/>
          <a:srcRect/>
          <a:stretch>
            <a:fillRect/>
          </a:stretch>
        </p:blipFill>
        <p:spPr bwMode="auto">
          <a:xfrm>
            <a:off x="600075" y="3422650"/>
            <a:ext cx="7894638" cy="1427163"/>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23555"/>
                                        </p:tgtEl>
                                        <p:attrNameLst>
                                          <p:attrName>style.visibility</p:attrName>
                                        </p:attrNameLst>
                                      </p:cBhvr>
                                      <p:to>
                                        <p:strVal val="visible"/>
                                      </p:to>
                                    </p:set>
                                    <p:anim calcmode="lin" valueType="num">
                                      <p:cBhvr additive="base">
                                        <p:cTn id="17" dur="500" fill="hold"/>
                                        <p:tgtEl>
                                          <p:spTgt spid="23555"/>
                                        </p:tgtEl>
                                        <p:attrNameLst>
                                          <p:attrName>ppt_x</p:attrName>
                                        </p:attrNameLst>
                                      </p:cBhvr>
                                      <p:tavLst>
                                        <p:tav tm="0">
                                          <p:val>
                                            <p:strVal val="1+#ppt_w/2"/>
                                          </p:val>
                                        </p:tav>
                                        <p:tav tm="100000">
                                          <p:val>
                                            <p:strVal val="#ppt_x"/>
                                          </p:val>
                                        </p:tav>
                                      </p:tavLst>
                                    </p:anim>
                                    <p:anim calcmode="lin" valueType="num">
                                      <p:cBhvr additive="base">
                                        <p:cTn id="18" dur="500" fill="hold"/>
                                        <p:tgtEl>
                                          <p:spTgt spid="23555"/>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23556"/>
                                        </p:tgtEl>
                                        <p:attrNameLst>
                                          <p:attrName>style.visibility</p:attrName>
                                        </p:attrNameLst>
                                      </p:cBhvr>
                                      <p:to>
                                        <p:strVal val="visible"/>
                                      </p:to>
                                    </p:set>
                                    <p:anim calcmode="lin" valueType="num">
                                      <p:cBhvr additive="base">
                                        <p:cTn id="21" dur="500" fill="hold"/>
                                        <p:tgtEl>
                                          <p:spTgt spid="23556"/>
                                        </p:tgtEl>
                                        <p:attrNameLst>
                                          <p:attrName>ppt_x</p:attrName>
                                        </p:attrNameLst>
                                      </p:cBhvr>
                                      <p:tavLst>
                                        <p:tav tm="0">
                                          <p:val>
                                            <p:strVal val="0-#ppt_w/2"/>
                                          </p:val>
                                        </p:tav>
                                        <p:tav tm="100000">
                                          <p:val>
                                            <p:strVal val="#ppt_x"/>
                                          </p:val>
                                        </p:tav>
                                      </p:tavLst>
                                    </p:anim>
                                    <p:anim calcmode="lin" valueType="num">
                                      <p:cBhvr additive="base">
                                        <p:cTn id="22"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417513"/>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4579" name="矩形 2"/>
          <p:cNvSpPr>
            <a:spLocks noChangeArrowheads="1"/>
          </p:cNvSpPr>
          <p:nvPr/>
        </p:nvSpPr>
        <p:spPr bwMode="auto">
          <a:xfrm>
            <a:off x="474663" y="1027113"/>
            <a:ext cx="6383337" cy="646112"/>
          </a:xfrm>
          <a:prstGeom prst="rect">
            <a:avLst/>
          </a:prstGeom>
          <a:noFill/>
          <a:ln w="9525">
            <a:noFill/>
            <a:miter lim="800000"/>
            <a:headEnd/>
            <a:tailEnd/>
          </a:ln>
        </p:spPr>
        <p:txBody>
          <a:bodyPr>
            <a:spAutoFit/>
          </a:bodyPr>
          <a:lstStyle/>
          <a:p>
            <a:r>
              <a:rPr lang="zh-CN" altLang="zh-CN"/>
              <a:t>（二）单因素变动对利润的影响</a:t>
            </a:r>
          </a:p>
          <a:p>
            <a:r>
              <a:rPr lang="en-US" altLang="zh-CN"/>
              <a:t>1.</a:t>
            </a:r>
            <a:r>
              <a:rPr lang="zh-CN" altLang="zh-CN"/>
              <a:t>新增“单因素综合变动对利润的影响”计算表</a:t>
            </a:r>
          </a:p>
        </p:txBody>
      </p:sp>
      <p:pic>
        <p:nvPicPr>
          <p:cNvPr id="24580" name="图片 3"/>
          <p:cNvPicPr>
            <a:picLocks noChangeAspect="1" noChangeArrowheads="1"/>
          </p:cNvPicPr>
          <p:nvPr/>
        </p:nvPicPr>
        <p:blipFill>
          <a:blip r:embed="rId2" cstate="print"/>
          <a:srcRect/>
          <a:stretch>
            <a:fillRect/>
          </a:stretch>
        </p:blipFill>
        <p:spPr bwMode="auto">
          <a:xfrm>
            <a:off x="547688" y="1800225"/>
            <a:ext cx="7934325" cy="2168525"/>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4579"/>
                                        </p:tgtEl>
                                        <p:attrNameLst>
                                          <p:attrName>style.visibility</p:attrName>
                                        </p:attrNameLst>
                                      </p:cBhvr>
                                      <p:to>
                                        <p:strVal val="visible"/>
                                      </p:to>
                                    </p:set>
                                    <p:anim calcmode="lin" valueType="num">
                                      <p:cBhvr additive="base">
                                        <p:cTn id="16" dur="500" fill="hold"/>
                                        <p:tgtEl>
                                          <p:spTgt spid="24579"/>
                                        </p:tgtEl>
                                        <p:attrNameLst>
                                          <p:attrName>ppt_x</p:attrName>
                                        </p:attrNameLst>
                                      </p:cBhvr>
                                      <p:tavLst>
                                        <p:tav tm="0">
                                          <p:val>
                                            <p:strVal val="#ppt_x"/>
                                          </p:val>
                                        </p:tav>
                                        <p:tav tm="100000">
                                          <p:val>
                                            <p:strVal val="#ppt_x"/>
                                          </p:val>
                                        </p:tav>
                                      </p:tavLst>
                                    </p:anim>
                                    <p:anim calcmode="lin" valueType="num">
                                      <p:cBhvr additive="base">
                                        <p:cTn id="17" dur="500" fill="hold"/>
                                        <p:tgtEl>
                                          <p:spTgt spid="24579"/>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24580"/>
                                        </p:tgtEl>
                                        <p:attrNameLst>
                                          <p:attrName>style.visibility</p:attrName>
                                        </p:attrNameLst>
                                      </p:cBhvr>
                                      <p:to>
                                        <p:strVal val="visible"/>
                                      </p:to>
                                    </p:set>
                                    <p:anim calcmode="lin" valueType="num">
                                      <p:cBhvr additive="base">
                                        <p:cTn id="20" dur="500" fill="hold"/>
                                        <p:tgtEl>
                                          <p:spTgt spid="24580"/>
                                        </p:tgtEl>
                                        <p:attrNameLst>
                                          <p:attrName>ppt_x</p:attrName>
                                        </p:attrNameLst>
                                      </p:cBhvr>
                                      <p:tavLst>
                                        <p:tav tm="0">
                                          <p:val>
                                            <p:strVal val="#ppt_x"/>
                                          </p:val>
                                        </p:tav>
                                        <p:tav tm="100000">
                                          <p:val>
                                            <p:strVal val="#ppt_x"/>
                                          </p:val>
                                        </p:tav>
                                      </p:tavLst>
                                    </p:anim>
                                    <p:anim calcmode="lin" valueType="num">
                                      <p:cBhvr additive="base">
                                        <p:cTn id="21" dur="500" fill="hold"/>
                                        <p:tgtEl>
                                          <p:spTgt spid="245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390525"/>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5603" name="矩形 2"/>
          <p:cNvSpPr>
            <a:spLocks noChangeArrowheads="1"/>
          </p:cNvSpPr>
          <p:nvPr/>
        </p:nvSpPr>
        <p:spPr bwMode="auto">
          <a:xfrm>
            <a:off x="474663" y="922338"/>
            <a:ext cx="8405812" cy="3970337"/>
          </a:xfrm>
          <a:prstGeom prst="rect">
            <a:avLst/>
          </a:prstGeom>
          <a:noFill/>
          <a:ln w="9525">
            <a:noFill/>
            <a:miter lim="800000"/>
            <a:headEnd/>
            <a:tailEnd/>
          </a:ln>
        </p:spPr>
        <p:txBody>
          <a:bodyPr>
            <a:spAutoFit/>
          </a:bodyPr>
          <a:lstStyle/>
          <a:p>
            <a:r>
              <a:rPr lang="en-US" altLang="zh-CN" b="1"/>
              <a:t>2.</a:t>
            </a:r>
            <a:r>
              <a:rPr lang="zh-CN" altLang="zh-CN" b="1"/>
              <a:t>建立单因素动态图</a:t>
            </a:r>
          </a:p>
          <a:p>
            <a:r>
              <a:rPr lang="zh-CN" altLang="zh-CN" b="1"/>
              <a:t>⑴问题提出：</a:t>
            </a:r>
            <a:r>
              <a:rPr lang="zh-CN" altLang="zh-CN"/>
              <a:t>能否利用现有的模型数据，直观了解四个变量对目标利润的影响。</a:t>
            </a:r>
          </a:p>
          <a:p>
            <a:r>
              <a:rPr lang="zh-CN" altLang="zh-CN" b="1"/>
              <a:t>⑵解决方案：</a:t>
            </a:r>
            <a:r>
              <a:rPr lang="zh-CN" altLang="zh-CN"/>
              <a:t>以利润变动数据为基础，配合组合框和文本框，制作单项因素影响利润变动的动态图表</a:t>
            </a:r>
          </a:p>
          <a:p>
            <a:r>
              <a:rPr lang="zh-CN" altLang="zh-CN" b="1"/>
              <a:t>⑶操作步骤：</a:t>
            </a:r>
          </a:p>
          <a:p>
            <a:r>
              <a:rPr lang="zh-CN" altLang="zh-CN">
                <a:solidFill>
                  <a:srgbClr val="FF0000"/>
                </a:solidFill>
              </a:rPr>
              <a:t>第一步：</a:t>
            </a:r>
            <a:r>
              <a:rPr lang="zh-CN" altLang="zh-CN"/>
              <a:t>选取制图数据区域，</a:t>
            </a:r>
            <a:r>
              <a:rPr lang="en-US" altLang="zh-CN"/>
              <a:t>B18</a:t>
            </a:r>
            <a:r>
              <a:rPr lang="zh-CN" altLang="zh-CN"/>
              <a:t>：</a:t>
            </a:r>
            <a:r>
              <a:rPr lang="en-US" altLang="zh-CN"/>
              <a:t>B19</a:t>
            </a:r>
            <a:r>
              <a:rPr lang="zh-CN" altLang="zh-CN"/>
              <a:t>。</a:t>
            </a:r>
          </a:p>
          <a:p>
            <a:r>
              <a:rPr lang="zh-CN" altLang="zh-CN">
                <a:solidFill>
                  <a:srgbClr val="FF0000"/>
                </a:solidFill>
              </a:rPr>
              <a:t>第二步：</a:t>
            </a:r>
            <a:r>
              <a:rPr lang="zh-CN" altLang="zh-CN"/>
              <a:t>选择图表类型</a:t>
            </a:r>
            <a:r>
              <a:rPr lang="en-US" altLang="zh-CN"/>
              <a:t>/</a:t>
            </a:r>
            <a:r>
              <a:rPr lang="zh-CN" altLang="zh-CN"/>
              <a:t>柱状图</a:t>
            </a:r>
            <a:r>
              <a:rPr lang="en-US" altLang="zh-CN"/>
              <a:t>/</a:t>
            </a:r>
            <a:r>
              <a:rPr lang="zh-CN" altLang="zh-CN"/>
              <a:t>条形图</a:t>
            </a:r>
          </a:p>
          <a:p>
            <a:r>
              <a:rPr lang="zh-CN" altLang="zh-CN">
                <a:solidFill>
                  <a:srgbClr val="FF0000"/>
                </a:solidFill>
              </a:rPr>
              <a:t>第三步：</a:t>
            </a:r>
            <a:r>
              <a:rPr lang="zh-CN" altLang="zh-CN"/>
              <a:t>制作组合框按钮控件 </a:t>
            </a:r>
          </a:p>
          <a:p>
            <a:r>
              <a:rPr lang="zh-CN" altLang="zh-CN"/>
              <a:t>①点击开发工具</a:t>
            </a:r>
            <a:r>
              <a:rPr lang="en-US" altLang="zh-CN"/>
              <a:t>/</a:t>
            </a:r>
            <a:r>
              <a:rPr lang="zh-CN" altLang="zh-CN"/>
              <a:t>插入</a:t>
            </a:r>
            <a:r>
              <a:rPr lang="en-US" altLang="zh-CN"/>
              <a:t>/</a:t>
            </a:r>
            <a:r>
              <a:rPr lang="zh-CN" altLang="zh-CN"/>
              <a:t>控件窗体</a:t>
            </a:r>
            <a:r>
              <a:rPr lang="en-US" altLang="zh-CN"/>
              <a:t>/</a:t>
            </a:r>
            <a:r>
              <a:rPr lang="zh-CN" altLang="zh-CN"/>
              <a:t>组合框</a:t>
            </a:r>
          </a:p>
          <a:p>
            <a:r>
              <a:rPr lang="zh-CN" altLang="zh-CN"/>
              <a:t>②设置控件组合框格式，数据源区域</a:t>
            </a:r>
            <a:r>
              <a:rPr lang="en-US" altLang="zh-CN"/>
              <a:t>=A14</a:t>
            </a:r>
            <a:r>
              <a:rPr lang="zh-CN" altLang="zh-CN"/>
              <a:t>：</a:t>
            </a:r>
            <a:r>
              <a:rPr lang="en-US" altLang="zh-CN"/>
              <a:t>A17</a:t>
            </a:r>
            <a:r>
              <a:rPr lang="zh-CN" altLang="zh-CN"/>
              <a:t>，单元格链接</a:t>
            </a:r>
            <a:r>
              <a:rPr lang="en-US" altLang="zh-CN"/>
              <a:t>=A19</a:t>
            </a:r>
            <a:endParaRPr lang="zh-CN" altLang="zh-CN"/>
          </a:p>
          <a:p>
            <a:r>
              <a:rPr lang="zh-CN" altLang="zh-CN"/>
              <a:t>③插入文本框，用鼠标左键单击，激活图表区域，然后选择菜单插入</a:t>
            </a:r>
            <a:r>
              <a:rPr lang="en-US" altLang="zh-CN"/>
              <a:t>/</a:t>
            </a:r>
            <a:r>
              <a:rPr lang="zh-CN" altLang="zh-CN"/>
              <a:t>文本框</a:t>
            </a:r>
            <a:r>
              <a:rPr lang="en-US" altLang="zh-CN"/>
              <a:t>/</a:t>
            </a:r>
            <a:r>
              <a:rPr lang="zh-CN" altLang="zh-CN"/>
              <a:t>横向文本框。文本框</a:t>
            </a:r>
            <a:r>
              <a:rPr lang="en-US" altLang="zh-CN"/>
              <a:t>1</a:t>
            </a:r>
            <a:r>
              <a:rPr lang="zh-CN" altLang="zh-CN"/>
              <a:t>输入“单因素变动”，在编辑栏录入</a:t>
            </a:r>
            <a:r>
              <a:rPr lang="en-US" altLang="zh-CN"/>
              <a:t>=C18;</a:t>
            </a:r>
            <a:r>
              <a:rPr lang="zh-CN" altLang="zh-CN"/>
              <a:t>文本框</a:t>
            </a:r>
            <a:r>
              <a:rPr lang="en-US" altLang="zh-CN"/>
              <a:t>2</a:t>
            </a:r>
            <a:r>
              <a:rPr lang="zh-CN" altLang="zh-CN"/>
              <a:t>输入“变动幅度”数据，在编辑栏录入</a:t>
            </a:r>
            <a:r>
              <a:rPr lang="en-US" altLang="zh-CN"/>
              <a:t>=C19;</a:t>
            </a:r>
            <a:r>
              <a:rPr lang="zh-CN" altLang="zh-CN"/>
              <a:t>然后，按住</a:t>
            </a:r>
            <a:r>
              <a:rPr lang="en-US" altLang="zh-CN"/>
              <a:t>Ctrl</a:t>
            </a:r>
            <a:r>
              <a:rPr lang="zh-CN" altLang="zh-CN"/>
              <a:t>和鼠标左键选中</a:t>
            </a:r>
            <a:r>
              <a:rPr lang="en-US" altLang="zh-CN"/>
              <a:t>2</a:t>
            </a:r>
            <a:r>
              <a:rPr lang="zh-CN" altLang="zh-CN"/>
              <a:t>个文本框，点击鼠标右键“组合”，将两个文本框组合在一起。</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16" presetClass="entr" presetSubtype="21" fill="hold" grpId="0" nodeType="withEffect">
                                  <p:stCondLst>
                                    <p:cond delay="0"/>
                                  </p:stCondLst>
                                  <p:childTnLst>
                                    <p:set>
                                      <p:cBhvr>
                                        <p:cTn id="15" dur="1" fill="hold">
                                          <p:stCondLst>
                                            <p:cond delay="0"/>
                                          </p:stCondLst>
                                        </p:cTn>
                                        <p:tgtEl>
                                          <p:spTgt spid="25603"/>
                                        </p:tgtEl>
                                        <p:attrNameLst>
                                          <p:attrName>style.visibility</p:attrName>
                                        </p:attrNameLst>
                                      </p:cBhvr>
                                      <p:to>
                                        <p:strVal val="visible"/>
                                      </p:to>
                                    </p:set>
                                    <p:animEffect transition="in" filter="barn(inVertical)">
                                      <p:cBhvr>
                                        <p:cTn id="16"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560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390525"/>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6627" name="矩形 2"/>
          <p:cNvSpPr>
            <a:spLocks noChangeArrowheads="1"/>
          </p:cNvSpPr>
          <p:nvPr/>
        </p:nvSpPr>
        <p:spPr bwMode="auto">
          <a:xfrm>
            <a:off x="474663" y="920750"/>
            <a:ext cx="8185150" cy="1700213"/>
          </a:xfrm>
          <a:prstGeom prst="rect">
            <a:avLst/>
          </a:prstGeom>
          <a:noFill/>
          <a:ln w="9525">
            <a:noFill/>
            <a:miter lim="800000"/>
            <a:headEnd/>
            <a:tailEnd/>
          </a:ln>
        </p:spPr>
        <p:txBody>
          <a:bodyPr>
            <a:spAutoFit/>
          </a:bodyPr>
          <a:lstStyle/>
          <a:p>
            <a:pPr>
              <a:lnSpc>
                <a:spcPct val="150000"/>
              </a:lnSpc>
            </a:pPr>
            <a:r>
              <a:rPr lang="zh-CN" altLang="zh-CN" b="1"/>
              <a:t>第四步：优化动态图</a:t>
            </a:r>
          </a:p>
          <a:p>
            <a:pPr>
              <a:lnSpc>
                <a:spcPct val="150000"/>
              </a:lnSpc>
            </a:pPr>
            <a:r>
              <a:rPr lang="zh-CN" altLang="zh-CN"/>
              <a:t>①增加数据系列标签，利润变动幅度</a:t>
            </a:r>
            <a:r>
              <a:rPr lang="en-US" altLang="zh-CN"/>
              <a:t>=13%</a:t>
            </a:r>
            <a:endParaRPr lang="zh-CN" altLang="zh-CN"/>
          </a:p>
          <a:p>
            <a:pPr>
              <a:lnSpc>
                <a:spcPct val="150000"/>
              </a:lnSpc>
            </a:pPr>
            <a:r>
              <a:rPr lang="zh-CN" altLang="zh-CN"/>
              <a:t>②淡化网格线，统一数据字体、字号</a:t>
            </a:r>
          </a:p>
          <a:p>
            <a:pPr>
              <a:lnSpc>
                <a:spcPct val="150000"/>
              </a:lnSpc>
            </a:pPr>
            <a:r>
              <a:rPr lang="zh-CN" altLang="zh-CN"/>
              <a:t>③按住</a:t>
            </a:r>
            <a:r>
              <a:rPr lang="en-US" altLang="zh-CN"/>
              <a:t>Ctrl</a:t>
            </a:r>
            <a:r>
              <a:rPr lang="zh-CN" altLang="zh-CN"/>
              <a:t>和鼠标左键选中组合后的文本框和图表区域，再次实施组合。</a:t>
            </a:r>
            <a:endParaRPr lang="zh-CN" altLang="en-US"/>
          </a:p>
        </p:txBody>
      </p:sp>
      <p:pic>
        <p:nvPicPr>
          <p:cNvPr id="26628" name="图片 3"/>
          <p:cNvPicPr>
            <a:picLocks noChangeAspect="1" noChangeArrowheads="1"/>
          </p:cNvPicPr>
          <p:nvPr/>
        </p:nvPicPr>
        <p:blipFill>
          <a:blip r:embed="rId2" cstate="print"/>
          <a:srcRect/>
          <a:stretch>
            <a:fillRect/>
          </a:stretch>
        </p:blipFill>
        <p:spPr bwMode="auto">
          <a:xfrm>
            <a:off x="577850" y="2659063"/>
            <a:ext cx="7504113" cy="2303462"/>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26627"/>
                                        </p:tgtEl>
                                        <p:attrNameLst>
                                          <p:attrName>style.visibility</p:attrName>
                                        </p:attrNameLst>
                                      </p:cBhvr>
                                      <p:to>
                                        <p:strVal val="visible"/>
                                      </p:to>
                                    </p:set>
                                    <p:anim calcmode="lin" valueType="num">
                                      <p:cBhvr additive="base">
                                        <p:cTn id="17" dur="500" fill="hold"/>
                                        <p:tgtEl>
                                          <p:spTgt spid="26627"/>
                                        </p:tgtEl>
                                        <p:attrNameLst>
                                          <p:attrName>ppt_x</p:attrName>
                                        </p:attrNameLst>
                                      </p:cBhvr>
                                      <p:tavLst>
                                        <p:tav tm="0">
                                          <p:val>
                                            <p:strVal val="1+#ppt_w/2"/>
                                          </p:val>
                                        </p:tav>
                                        <p:tav tm="100000">
                                          <p:val>
                                            <p:strVal val="#ppt_x"/>
                                          </p:val>
                                        </p:tav>
                                      </p:tavLst>
                                    </p:anim>
                                    <p:anim calcmode="lin" valueType="num">
                                      <p:cBhvr additive="base">
                                        <p:cTn id="18" dur="500" fill="hold"/>
                                        <p:tgtEl>
                                          <p:spTgt spid="26627"/>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stCondLst>
                                    <p:cond delay="0"/>
                                  </p:stCondLst>
                                  <p:childTnLst>
                                    <p:set>
                                      <p:cBhvr>
                                        <p:cTn id="20" dur="1" fill="hold">
                                          <p:stCondLst>
                                            <p:cond delay="0"/>
                                          </p:stCondLst>
                                        </p:cTn>
                                        <p:tgtEl>
                                          <p:spTgt spid="26628"/>
                                        </p:tgtEl>
                                        <p:attrNameLst>
                                          <p:attrName>style.visibility</p:attrName>
                                        </p:attrNameLst>
                                      </p:cBhvr>
                                      <p:to>
                                        <p:strVal val="visible"/>
                                      </p:to>
                                    </p:set>
                                    <p:anim calcmode="lin" valueType="num">
                                      <p:cBhvr additive="base">
                                        <p:cTn id="21" dur="500" fill="hold"/>
                                        <p:tgtEl>
                                          <p:spTgt spid="26628"/>
                                        </p:tgtEl>
                                        <p:attrNameLst>
                                          <p:attrName>ppt_x</p:attrName>
                                        </p:attrNameLst>
                                      </p:cBhvr>
                                      <p:tavLst>
                                        <p:tav tm="0">
                                          <p:val>
                                            <p:strVal val="0-#ppt_w/2"/>
                                          </p:val>
                                        </p:tav>
                                        <p:tav tm="100000">
                                          <p:val>
                                            <p:strVal val="#ppt_x"/>
                                          </p:val>
                                        </p:tav>
                                      </p:tavLst>
                                    </p:anim>
                                    <p:anim calcmode="lin" valueType="num">
                                      <p:cBhvr additive="base">
                                        <p:cTn id="22" dur="500" fill="hold"/>
                                        <p:tgtEl>
                                          <p:spTgt spid="266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66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534988"/>
            <a:ext cx="6189662" cy="382587"/>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7651" name="矩形 2"/>
          <p:cNvSpPr>
            <a:spLocks noChangeArrowheads="1"/>
          </p:cNvSpPr>
          <p:nvPr/>
        </p:nvSpPr>
        <p:spPr bwMode="auto">
          <a:xfrm>
            <a:off x="390525" y="917575"/>
            <a:ext cx="8574088" cy="923925"/>
          </a:xfrm>
          <a:prstGeom prst="rect">
            <a:avLst/>
          </a:prstGeom>
          <a:noFill/>
          <a:ln w="9525">
            <a:noFill/>
            <a:miter lim="800000"/>
            <a:headEnd/>
            <a:tailEnd/>
          </a:ln>
        </p:spPr>
        <p:txBody>
          <a:bodyPr>
            <a:spAutoFit/>
          </a:bodyPr>
          <a:lstStyle/>
          <a:p>
            <a:r>
              <a:rPr lang="en-US" altLang="zh-CN" b="1"/>
              <a:t>3.</a:t>
            </a:r>
            <a:r>
              <a:rPr lang="zh-CN" altLang="zh-CN" b="1"/>
              <a:t>建立销售收入变动与利润变动动态图</a:t>
            </a:r>
          </a:p>
          <a:p>
            <a:r>
              <a:rPr lang="zh-CN" altLang="zh-CN" b="1"/>
              <a:t>⑴问题提出：</a:t>
            </a:r>
            <a:r>
              <a:rPr lang="zh-CN" altLang="zh-CN"/>
              <a:t>能否利用现有的销售收入和利润数据，直观表达两个因素的变动关系。</a:t>
            </a:r>
          </a:p>
          <a:p>
            <a:r>
              <a:rPr lang="zh-CN" altLang="zh-CN" b="1"/>
              <a:t>⑵解决方案：</a:t>
            </a:r>
            <a:r>
              <a:rPr lang="zh-CN" altLang="zh-CN"/>
              <a:t>利用模拟运算表和散点图，制作销售收入和利润两因素变动的动态图；</a:t>
            </a:r>
          </a:p>
        </p:txBody>
      </p:sp>
      <p:pic>
        <p:nvPicPr>
          <p:cNvPr id="27652" name="图片 3"/>
          <p:cNvPicPr>
            <a:picLocks noChangeAspect="1" noChangeArrowheads="1"/>
          </p:cNvPicPr>
          <p:nvPr/>
        </p:nvPicPr>
        <p:blipFill>
          <a:blip r:embed="rId2" cstate="print"/>
          <a:srcRect/>
          <a:stretch>
            <a:fillRect/>
          </a:stretch>
        </p:blipFill>
        <p:spPr bwMode="auto">
          <a:xfrm>
            <a:off x="3457575" y="1868488"/>
            <a:ext cx="5602288" cy="3119437"/>
          </a:xfrm>
          <a:prstGeom prst="rect">
            <a:avLst/>
          </a:prstGeom>
          <a:noFill/>
          <a:ln w="9525">
            <a:noFill/>
            <a:miter lim="800000"/>
            <a:headEnd/>
            <a:tailEnd/>
          </a:ln>
        </p:spPr>
      </p:pic>
      <p:sp>
        <p:nvSpPr>
          <p:cNvPr id="27653" name="矩形 4"/>
          <p:cNvSpPr>
            <a:spLocks noChangeArrowheads="1"/>
          </p:cNvSpPr>
          <p:nvPr/>
        </p:nvSpPr>
        <p:spPr bwMode="auto">
          <a:xfrm>
            <a:off x="390525" y="1831975"/>
            <a:ext cx="2951163" cy="2308225"/>
          </a:xfrm>
          <a:prstGeom prst="rect">
            <a:avLst/>
          </a:prstGeom>
          <a:noFill/>
          <a:ln w="9525">
            <a:noFill/>
            <a:miter lim="800000"/>
            <a:headEnd/>
            <a:tailEnd/>
          </a:ln>
        </p:spPr>
        <p:txBody>
          <a:bodyPr>
            <a:spAutoFit/>
          </a:bodyPr>
          <a:lstStyle/>
          <a:p>
            <a:r>
              <a:rPr lang="zh-CN" altLang="zh-CN" b="1"/>
              <a:t>⑶操作步骤：</a:t>
            </a:r>
          </a:p>
          <a:p>
            <a:r>
              <a:rPr lang="zh-CN" altLang="zh-CN">
                <a:solidFill>
                  <a:srgbClr val="FF0000"/>
                </a:solidFill>
              </a:rPr>
              <a:t>第一步：</a:t>
            </a:r>
            <a:r>
              <a:rPr lang="zh-CN" altLang="zh-CN"/>
              <a:t>建立销售收入变动与利润变动表，选取制图数据区域，</a:t>
            </a:r>
            <a:r>
              <a:rPr lang="en-US" altLang="zh-CN"/>
              <a:t>B18</a:t>
            </a:r>
            <a:r>
              <a:rPr lang="zh-CN" altLang="zh-CN"/>
              <a:t>：</a:t>
            </a:r>
            <a:r>
              <a:rPr lang="en-US" altLang="zh-CN"/>
              <a:t>B19</a:t>
            </a:r>
            <a:r>
              <a:rPr lang="zh-CN" altLang="zh-CN"/>
              <a:t>。</a:t>
            </a:r>
          </a:p>
          <a:p>
            <a:r>
              <a:rPr lang="zh-CN" altLang="zh-CN">
                <a:solidFill>
                  <a:srgbClr val="FF0000"/>
                </a:solidFill>
              </a:rPr>
              <a:t>第二步：</a:t>
            </a:r>
            <a:r>
              <a:rPr lang="zh-CN" altLang="zh-CN"/>
              <a:t>选择图表类型</a:t>
            </a:r>
            <a:r>
              <a:rPr lang="en-US" altLang="zh-CN"/>
              <a:t>/</a:t>
            </a:r>
            <a:r>
              <a:rPr lang="zh-CN" altLang="zh-CN"/>
              <a:t>柱状图</a:t>
            </a:r>
            <a:r>
              <a:rPr lang="en-US" altLang="zh-CN"/>
              <a:t>/</a:t>
            </a:r>
            <a:r>
              <a:rPr lang="zh-CN" altLang="zh-CN"/>
              <a:t>条形图</a:t>
            </a:r>
          </a:p>
          <a:p>
            <a:r>
              <a:rPr lang="zh-CN" altLang="zh-CN">
                <a:solidFill>
                  <a:srgbClr val="FF0000"/>
                </a:solidFill>
              </a:rPr>
              <a:t>第三步：</a:t>
            </a:r>
            <a:r>
              <a:rPr lang="zh-CN" altLang="zh-CN"/>
              <a:t>制作组合框按钮控件 </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27653"/>
                                        </p:tgtEl>
                                        <p:attrNameLst>
                                          <p:attrName>style.visibility</p:attrName>
                                        </p:attrNameLst>
                                      </p:cBhvr>
                                      <p:to>
                                        <p:strVal val="visible"/>
                                      </p:to>
                                    </p:set>
                                    <p:animEffect transition="in" filter="wipe(down)">
                                      <p:cBhvr>
                                        <p:cTn id="16" dur="500"/>
                                        <p:tgtEl>
                                          <p:spTgt spid="2765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7651"/>
                                        </p:tgtEl>
                                        <p:attrNameLst>
                                          <p:attrName>style.visibility</p:attrName>
                                        </p:attrNameLst>
                                      </p:cBhvr>
                                      <p:to>
                                        <p:strVal val="visible"/>
                                      </p:to>
                                    </p:set>
                                    <p:animEffect transition="in" filter="wipe(down)">
                                      <p:cBhvr>
                                        <p:cTn id="19" dur="500"/>
                                        <p:tgtEl>
                                          <p:spTgt spid="27651"/>
                                        </p:tgtEl>
                                      </p:cBhvr>
                                    </p:animEffect>
                                  </p:childTnLst>
                                </p:cTn>
                              </p:par>
                              <p:par>
                                <p:cTn id="20" presetID="22" presetClass="entr" presetSubtype="4" fill="hold" nodeType="withEffect">
                                  <p:stCondLst>
                                    <p:cond delay="0"/>
                                  </p:stCondLst>
                                  <p:childTnLst>
                                    <p:set>
                                      <p:cBhvr>
                                        <p:cTn id="21" dur="1" fill="hold">
                                          <p:stCondLst>
                                            <p:cond delay="0"/>
                                          </p:stCondLst>
                                        </p:cTn>
                                        <p:tgtEl>
                                          <p:spTgt spid="27652"/>
                                        </p:tgtEl>
                                        <p:attrNameLst>
                                          <p:attrName>style.visibility</p:attrName>
                                        </p:attrNameLst>
                                      </p:cBhvr>
                                      <p:to>
                                        <p:strVal val="visible"/>
                                      </p:to>
                                    </p:set>
                                    <p:animEffect transition="in" filter="wipe(down)">
                                      <p:cBhvr>
                                        <p:cTn id="22"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7651" grpId="0"/>
      <p:bldP spid="276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423863" y="622300"/>
            <a:ext cx="8429625" cy="1292225"/>
          </a:xfrm>
          <a:prstGeom prst="rect">
            <a:avLst/>
          </a:prstGeom>
          <a:noFill/>
          <a:ln w="9525">
            <a:solidFill>
              <a:srgbClr val="000000"/>
            </a:solidFill>
            <a:miter lim="800000"/>
            <a:headEnd/>
            <a:tailEnd/>
          </a:ln>
        </p:spPr>
        <p:txBody>
          <a:bodyPr>
            <a:spAutoFit/>
          </a:bodyPr>
          <a:lstStyle/>
          <a:p>
            <a:r>
              <a:rPr lang="zh-CN" altLang="zh-CN" sz="2400" b="1">
                <a:solidFill>
                  <a:srgbClr val="FF0000"/>
                </a:solidFill>
              </a:rPr>
              <a:t>【小技巧</a:t>
            </a:r>
            <a:r>
              <a:rPr lang="en-US" altLang="zh-CN" sz="2400" b="1">
                <a:solidFill>
                  <a:srgbClr val="FF0000"/>
                </a:solidFill>
              </a:rPr>
              <a:t>6-1</a:t>
            </a:r>
            <a:r>
              <a:rPr lang="zh-CN" altLang="zh-CN" sz="2400" b="1">
                <a:solidFill>
                  <a:srgbClr val="FF0000"/>
                </a:solidFill>
              </a:rPr>
              <a:t>】</a:t>
            </a:r>
            <a:r>
              <a:rPr lang="zh-CN" altLang="zh-CN"/>
              <a:t>为实现因素变动范围</a:t>
            </a:r>
            <a:r>
              <a:rPr lang="en-US" altLang="zh-CN"/>
              <a:t>-50%</a:t>
            </a:r>
            <a:r>
              <a:rPr lang="zh-CN" altLang="zh-CN"/>
              <a:t>～＋</a:t>
            </a:r>
            <a:r>
              <a:rPr lang="en-US" altLang="zh-CN"/>
              <a:t>50%</a:t>
            </a:r>
            <a:r>
              <a:rPr lang="zh-CN" altLang="zh-CN"/>
              <a:t>，合理设计控件步长和最大值为观察数据的变化，设定变动范围为±</a:t>
            </a:r>
            <a:r>
              <a:rPr lang="en-US" altLang="zh-CN"/>
              <a:t>50%</a:t>
            </a:r>
            <a:r>
              <a:rPr lang="zh-CN" altLang="zh-CN"/>
              <a:t>，而滚动条按钮的值变化范围为</a:t>
            </a:r>
            <a:r>
              <a:rPr lang="en-US" altLang="zh-CN"/>
              <a:t>0-100</a:t>
            </a:r>
            <a:r>
              <a:rPr lang="zh-CN" altLang="zh-CN"/>
              <a:t>，即可满足变动范围为±</a:t>
            </a:r>
            <a:r>
              <a:rPr lang="en-US" altLang="zh-CN"/>
              <a:t>50%</a:t>
            </a:r>
            <a:r>
              <a:rPr lang="zh-CN" altLang="zh-CN"/>
              <a:t>的要求。需要注意滚动条的最大值为</a:t>
            </a:r>
            <a:r>
              <a:rPr lang="en-US" altLang="zh-CN"/>
              <a:t>30000</a:t>
            </a:r>
            <a:r>
              <a:rPr lang="zh-CN" altLang="zh-CN"/>
              <a:t>，需要合理设计步长和页步长。</a:t>
            </a:r>
          </a:p>
        </p:txBody>
      </p:sp>
      <p:sp>
        <p:nvSpPr>
          <p:cNvPr id="2" name="矩形 1"/>
          <p:cNvSpPr>
            <a:spLocks noChangeArrowheads="1"/>
          </p:cNvSpPr>
          <p:nvPr/>
        </p:nvSpPr>
        <p:spPr bwMode="auto">
          <a:xfrm>
            <a:off x="423863" y="1857375"/>
            <a:ext cx="8429625" cy="646113"/>
          </a:xfrm>
          <a:prstGeom prst="rect">
            <a:avLst/>
          </a:prstGeom>
          <a:noFill/>
          <a:ln w="9525">
            <a:solidFill>
              <a:srgbClr val="0070C0"/>
            </a:solidFill>
            <a:miter lim="800000"/>
            <a:headEnd/>
            <a:tailEnd/>
          </a:ln>
        </p:spPr>
        <p:txBody>
          <a:bodyPr>
            <a:spAutoFit/>
          </a:bodyPr>
          <a:lstStyle/>
          <a:p>
            <a:r>
              <a:rPr lang="zh-CN" altLang="zh-CN">
                <a:solidFill>
                  <a:srgbClr val="FF0000"/>
                </a:solidFill>
              </a:rPr>
              <a:t>第一步：</a:t>
            </a:r>
            <a:r>
              <a:rPr lang="zh-CN" altLang="zh-CN"/>
              <a:t>本例中为了使滚动条按钮的变化表示为百分比的变化，这里将控制按钮的值除以</a:t>
            </a:r>
            <a:r>
              <a:rPr lang="en-US" altLang="zh-CN"/>
              <a:t>100</a:t>
            </a:r>
            <a:r>
              <a:rPr lang="zh-CN" altLang="zh-CN"/>
              <a:t>（即转化为百分比）后，再减去</a:t>
            </a:r>
            <a:r>
              <a:rPr lang="en-US" altLang="zh-CN"/>
              <a:t>50%</a:t>
            </a:r>
            <a:r>
              <a:rPr lang="zh-CN" altLang="zh-CN"/>
              <a:t>，即可最大值为</a:t>
            </a:r>
            <a:r>
              <a:rPr lang="en-US" altLang="zh-CN"/>
              <a:t>50%</a:t>
            </a:r>
            <a:r>
              <a:rPr lang="zh-CN" altLang="zh-CN"/>
              <a:t>、最小值</a:t>
            </a:r>
            <a:r>
              <a:rPr lang="en-US" altLang="zh-CN"/>
              <a:t>-50%</a:t>
            </a:r>
            <a:r>
              <a:rPr lang="zh-CN" altLang="zh-CN"/>
              <a:t>。</a:t>
            </a:r>
          </a:p>
        </p:txBody>
      </p:sp>
      <p:sp>
        <p:nvSpPr>
          <p:cNvPr id="3" name="矩形 2"/>
          <p:cNvSpPr>
            <a:spLocks noChangeArrowheads="1"/>
          </p:cNvSpPr>
          <p:nvPr/>
        </p:nvSpPr>
        <p:spPr bwMode="auto">
          <a:xfrm>
            <a:off x="423863" y="3668713"/>
            <a:ext cx="8429625" cy="923925"/>
          </a:xfrm>
          <a:prstGeom prst="rect">
            <a:avLst/>
          </a:prstGeom>
          <a:noFill/>
          <a:ln w="9525">
            <a:solidFill>
              <a:srgbClr val="0070C0"/>
            </a:solidFill>
            <a:miter lim="800000"/>
            <a:headEnd/>
            <a:tailEnd/>
          </a:ln>
        </p:spPr>
        <p:txBody>
          <a:bodyPr>
            <a:spAutoFit/>
          </a:bodyPr>
          <a:lstStyle/>
          <a:p>
            <a:r>
              <a:rPr lang="zh-CN" altLang="zh-CN">
                <a:solidFill>
                  <a:srgbClr val="FF0000"/>
                </a:solidFill>
              </a:rPr>
              <a:t>第三步：</a:t>
            </a:r>
            <a:r>
              <a:rPr lang="zh-CN" altLang="zh-CN"/>
              <a:t>当到达滚动条到达不同位置，取得不同值。即到达滚动框最右侧，则取得最大值</a:t>
            </a:r>
            <a:r>
              <a:rPr lang="en-US" altLang="zh-CN"/>
              <a:t>50%</a:t>
            </a:r>
            <a:r>
              <a:rPr lang="zh-CN" altLang="zh-CN"/>
              <a:t>，到达最左侧取的最小值</a:t>
            </a:r>
            <a:r>
              <a:rPr lang="en-US" altLang="zh-CN"/>
              <a:t>-50%</a:t>
            </a:r>
            <a:r>
              <a:rPr lang="zh-CN" altLang="zh-CN"/>
              <a:t>，居中为</a:t>
            </a:r>
            <a:r>
              <a:rPr lang="en-US" altLang="zh-CN"/>
              <a:t>0</a:t>
            </a:r>
            <a:r>
              <a:rPr lang="zh-CN" altLang="zh-CN"/>
              <a:t>。这种设计简便易行，便于滚动条的使用的观察。</a:t>
            </a:r>
          </a:p>
        </p:txBody>
      </p:sp>
      <p:sp>
        <p:nvSpPr>
          <p:cNvPr id="4" name="矩形 3"/>
          <p:cNvSpPr>
            <a:spLocks noChangeArrowheads="1"/>
          </p:cNvSpPr>
          <p:nvPr/>
        </p:nvSpPr>
        <p:spPr bwMode="auto">
          <a:xfrm>
            <a:off x="423863" y="2489200"/>
            <a:ext cx="8429625" cy="1200150"/>
          </a:xfrm>
          <a:prstGeom prst="rect">
            <a:avLst/>
          </a:prstGeom>
          <a:noFill/>
          <a:ln w="9525">
            <a:solidFill>
              <a:srgbClr val="002060"/>
            </a:solidFill>
            <a:miter lim="800000"/>
            <a:headEnd/>
            <a:tailEnd/>
          </a:ln>
        </p:spPr>
        <p:txBody>
          <a:bodyPr>
            <a:spAutoFit/>
          </a:bodyPr>
          <a:lstStyle/>
          <a:p>
            <a:r>
              <a:rPr lang="zh-CN" altLang="zh-CN">
                <a:solidFill>
                  <a:srgbClr val="FF0000"/>
                </a:solidFill>
              </a:rPr>
              <a:t>第二步：</a:t>
            </a:r>
            <a:r>
              <a:rPr lang="zh-CN" altLang="zh-CN"/>
              <a:t>当每次单击滚动条两端的箭头，按照步长为</a:t>
            </a:r>
            <a:r>
              <a:rPr lang="en-US" altLang="zh-CN"/>
              <a:t>1</a:t>
            </a:r>
            <a:r>
              <a:rPr lang="zh-CN" altLang="zh-CN"/>
              <a:t>的速率，单元格中的变动百分比就相应变化</a:t>
            </a:r>
            <a:r>
              <a:rPr lang="en-US" altLang="zh-CN"/>
              <a:t>1%</a:t>
            </a:r>
            <a:r>
              <a:rPr lang="zh-CN" altLang="zh-CN"/>
              <a:t>。而当滚动条在中间位置时（即：</a:t>
            </a:r>
            <a:r>
              <a:rPr lang="en-US" altLang="zh-CN"/>
              <a:t>50%-50%</a:t>
            </a:r>
            <a:r>
              <a:rPr lang="zh-CN" altLang="zh-CN"/>
              <a:t>），显示百分比恰好为零；当单击滚动框与滚动条两端之间时，没单击一次百分比就增（或减）</a:t>
            </a:r>
            <a:r>
              <a:rPr lang="en-US" altLang="zh-CN"/>
              <a:t>10%</a:t>
            </a:r>
            <a:r>
              <a:rPr lang="zh-CN" altLang="zh-CN"/>
              <a:t>，即实现控件页步长的设置要求。</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1000"/>
                                        <p:tgtEl>
                                          <p:spTgt spid="28674"/>
                                        </p:tgtEl>
                                      </p:cBhvr>
                                    </p:animEffect>
                                    <p:anim calcmode="lin" valueType="num">
                                      <p:cBhvr>
                                        <p:cTn id="8" dur="1000" fill="hold"/>
                                        <p:tgtEl>
                                          <p:spTgt spid="28674"/>
                                        </p:tgtEl>
                                        <p:attrNameLst>
                                          <p:attrName>ppt_x</p:attrName>
                                        </p:attrNameLst>
                                      </p:cBhvr>
                                      <p:tavLst>
                                        <p:tav tm="0">
                                          <p:val>
                                            <p:strVal val="#ppt_x"/>
                                          </p:val>
                                        </p:tav>
                                        <p:tav tm="100000">
                                          <p:val>
                                            <p:strVal val="#ppt_x"/>
                                          </p:val>
                                        </p:tav>
                                      </p:tavLst>
                                    </p:anim>
                                    <p:anim calcmode="lin" valueType="num">
                                      <p:cBhvr>
                                        <p:cTn id="9" dur="1000" fill="hold"/>
                                        <p:tgtEl>
                                          <p:spTgt spid="286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 grpId="0"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2133600" y="3019425"/>
            <a:ext cx="5368925" cy="431800"/>
          </a:xfrm>
          <a:prstGeom prst="rect">
            <a:avLst/>
          </a:prstGeom>
          <a:noFill/>
          <a:ln w="9525">
            <a:noFill/>
            <a:miter lim="800000"/>
            <a:headEnd/>
            <a:tailEnd/>
          </a:ln>
        </p:spPr>
        <p:txBody>
          <a:bodyPr lIns="0" tIns="0" rIns="0" bIns="0">
            <a:spAutoFit/>
          </a:bodyPr>
          <a:lstStyle/>
          <a:p>
            <a:r>
              <a:rPr lang="zh-CN" altLang="zh-CN" sz="2800" b="1"/>
              <a:t>任务二</a:t>
            </a:r>
            <a:r>
              <a:rPr lang="en-US" altLang="zh-CN" sz="2800" b="1"/>
              <a:t> </a:t>
            </a:r>
            <a:r>
              <a:rPr lang="zh-CN" altLang="zh-CN" sz="2800" b="1"/>
              <a:t>盈亏平衡点分析应用模型</a:t>
            </a:r>
            <a:endParaRPr lang="zh-CN" altLang="zh-CN" sz="2800"/>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485201"/>
            <a:ext cx="1158039" cy="1158040"/>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10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199186"/>
              <a:ext cx="696364" cy="741656"/>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spcAft>
                  <a:spcPts val="0"/>
                </a:spcAft>
                <a:buFont typeface="Arial" panose="020B0604020202020204" pitchFamily="34" charset="0"/>
                <a:buNone/>
                <a:defRPr/>
              </a:pPr>
              <a:r>
                <a:rPr lang="en-US" altLang="zh-CN" sz="6000" cap="all" dirty="0">
                  <a:solidFill>
                    <a:schemeClr val="bg1"/>
                  </a:solidFill>
                  <a:latin typeface="Arial" panose="020B0604020202020204" pitchFamily="34" charset="0"/>
                  <a:cs typeface="Arial" panose="020B0604020202020204" pitchFamily="34" charset="0"/>
                  <a:sym typeface="Arial" panose="020B0604020202020204" pitchFamily="34" charset="0"/>
                </a:rPr>
                <a:t>02</a:t>
              </a:r>
              <a:endParaRPr lang="zh-CN" altLang="en-US" sz="60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
        <p:nvSpPr>
          <p:cNvPr id="3" name="矩形 2"/>
          <p:cNvSpPr>
            <a:spLocks noChangeArrowheads="1"/>
          </p:cNvSpPr>
          <p:nvPr/>
        </p:nvSpPr>
        <p:spPr bwMode="auto">
          <a:xfrm>
            <a:off x="3225800" y="4111625"/>
            <a:ext cx="2851150" cy="339725"/>
          </a:xfrm>
          <a:prstGeom prst="rect">
            <a:avLst/>
          </a:prstGeom>
          <a:noFill/>
          <a:ln w="9525">
            <a:noFill/>
            <a:miter lim="800000"/>
            <a:headEnd/>
            <a:tailEnd/>
          </a:ln>
        </p:spPr>
        <p:txBody>
          <a:bodyPr wrap="none">
            <a:spAutoFit/>
          </a:bodyPr>
          <a:lstStyle/>
          <a:p>
            <a:r>
              <a:rPr lang="zh-CN" altLang="zh-CN" sz="1600"/>
              <a:t>二、单品种盈亏平衡分析模型</a:t>
            </a:r>
          </a:p>
        </p:txBody>
      </p:sp>
      <p:sp>
        <p:nvSpPr>
          <p:cNvPr id="4" name="矩形 3"/>
          <p:cNvSpPr>
            <a:spLocks noChangeArrowheads="1"/>
          </p:cNvSpPr>
          <p:nvPr/>
        </p:nvSpPr>
        <p:spPr bwMode="auto">
          <a:xfrm>
            <a:off x="3225800" y="3635375"/>
            <a:ext cx="2030413" cy="338138"/>
          </a:xfrm>
          <a:prstGeom prst="rect">
            <a:avLst/>
          </a:prstGeom>
          <a:noFill/>
          <a:ln w="9525">
            <a:noFill/>
            <a:miter lim="800000"/>
            <a:headEnd/>
            <a:tailEnd/>
          </a:ln>
        </p:spPr>
        <p:txBody>
          <a:bodyPr wrap="none">
            <a:spAutoFit/>
          </a:bodyPr>
          <a:lstStyle/>
          <a:p>
            <a:r>
              <a:rPr lang="zh-CN" altLang="zh-CN" sz="1600"/>
              <a:t>一、盈亏平衡点认知</a:t>
            </a:r>
          </a:p>
        </p:txBody>
      </p:sp>
      <p:sp>
        <p:nvSpPr>
          <p:cNvPr id="5" name="矩形 4"/>
          <p:cNvSpPr>
            <a:spLocks noChangeArrowheads="1"/>
          </p:cNvSpPr>
          <p:nvPr/>
        </p:nvSpPr>
        <p:spPr bwMode="auto">
          <a:xfrm>
            <a:off x="3225800" y="4587875"/>
            <a:ext cx="2851150" cy="339725"/>
          </a:xfrm>
          <a:prstGeom prst="rect">
            <a:avLst/>
          </a:prstGeom>
          <a:noFill/>
          <a:ln w="9525">
            <a:noFill/>
            <a:miter lim="800000"/>
            <a:headEnd/>
            <a:tailEnd/>
          </a:ln>
        </p:spPr>
        <p:txBody>
          <a:bodyPr wrap="none">
            <a:spAutoFit/>
          </a:bodyPr>
          <a:lstStyle/>
          <a:p>
            <a:r>
              <a:rPr lang="zh-CN" altLang="zh-CN" sz="1600"/>
              <a:t>三、多品种盈亏平衡分析模型</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4291012"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一、盈亏平衡点认知</a:t>
            </a:r>
            <a:endParaRPr lang="zh-CN" altLang="zh-CN" sz="2400" b="1" dirty="0">
              <a:latin typeface="黑体" pitchFamily="49" charset="-122"/>
              <a:cs typeface="Times New Roman" pitchFamily="18" charset="0"/>
            </a:endParaRPr>
          </a:p>
        </p:txBody>
      </p:sp>
      <p:sp>
        <p:nvSpPr>
          <p:cNvPr id="30723" name="TextBox 26"/>
          <p:cNvSpPr txBox="1">
            <a:spLocks noChangeArrowheads="1"/>
          </p:cNvSpPr>
          <p:nvPr/>
        </p:nvSpPr>
        <p:spPr bwMode="auto">
          <a:xfrm>
            <a:off x="539750" y="1066800"/>
            <a:ext cx="3176588" cy="400050"/>
          </a:xfrm>
          <a:prstGeom prst="rect">
            <a:avLst/>
          </a:prstGeom>
          <a:noFill/>
          <a:ln w="9525">
            <a:noFill/>
            <a:miter lim="800000"/>
            <a:headEnd/>
            <a:tailEnd/>
          </a:ln>
        </p:spPr>
        <p:txBody>
          <a:bodyPr>
            <a:spAutoFit/>
          </a:bodyPr>
          <a:lstStyle/>
          <a:p>
            <a:r>
              <a:rPr lang="zh-CN" altLang="zh-CN" sz="2000" b="1"/>
              <a:t>（一）</a:t>
            </a:r>
            <a:r>
              <a:rPr lang="zh-CN" altLang="en-US" sz="2000" b="1"/>
              <a:t>盈亏平衡点</a:t>
            </a:r>
          </a:p>
        </p:txBody>
      </p:sp>
      <p:sp>
        <p:nvSpPr>
          <p:cNvPr id="30724" name="TextBox 27"/>
          <p:cNvSpPr txBox="1">
            <a:spLocks noChangeArrowheads="1"/>
          </p:cNvSpPr>
          <p:nvPr/>
        </p:nvSpPr>
        <p:spPr bwMode="auto">
          <a:xfrm>
            <a:off x="257175" y="1344613"/>
            <a:ext cx="8382000" cy="1477962"/>
          </a:xfrm>
          <a:prstGeom prst="rect">
            <a:avLst/>
          </a:prstGeom>
          <a:noFill/>
          <a:ln w="9525">
            <a:noFill/>
            <a:miter lim="800000"/>
            <a:headEnd/>
            <a:tailEnd/>
          </a:ln>
        </p:spPr>
        <p:txBody>
          <a:bodyPr>
            <a:spAutoFit/>
          </a:bodyPr>
          <a:lstStyle/>
          <a:p>
            <a:pPr indent="457200" eaLnBrk="0" hangingPunct="0"/>
            <a:r>
              <a:rPr lang="zh-CN" altLang="zh-CN"/>
              <a:t>也成损益平衡点、保本点，它是企业当期销售收入与当期总成本相等、不盈不亏，即达到盈亏平衡的状态。企业为实现可此续的发展，必须了解当前成本结构的盈亏平衡状况，通过数据模型对相关影响因素进行控制，以达到盈利和控制成本的目的。</a:t>
            </a:r>
          </a:p>
          <a:p>
            <a:pPr indent="457200" eaLnBrk="0" hangingPunct="0"/>
            <a:r>
              <a:rPr lang="zh-CN" altLang="zh-CN"/>
              <a:t>保本点的基本公式：销售收入</a:t>
            </a:r>
            <a:r>
              <a:rPr lang="en-US" altLang="zh-CN"/>
              <a:t>=</a:t>
            </a:r>
            <a:r>
              <a:rPr lang="zh-CN" altLang="zh-CN"/>
              <a:t>变动成本</a:t>
            </a:r>
            <a:r>
              <a:rPr lang="en-US" altLang="zh-CN"/>
              <a:t>+</a:t>
            </a:r>
            <a:r>
              <a:rPr lang="zh-CN" altLang="zh-CN"/>
              <a:t>固定成本</a:t>
            </a:r>
            <a:r>
              <a:rPr lang="en-US" altLang="zh-CN"/>
              <a:t> </a:t>
            </a:r>
            <a:endParaRPr lang="zh-CN" altLang="en-US"/>
          </a:p>
        </p:txBody>
      </p:sp>
      <p:sp>
        <p:nvSpPr>
          <p:cNvPr id="30725" name="TextBox 28"/>
          <p:cNvSpPr txBox="1">
            <a:spLocks noChangeArrowheads="1"/>
          </p:cNvSpPr>
          <p:nvPr/>
        </p:nvSpPr>
        <p:spPr bwMode="auto">
          <a:xfrm>
            <a:off x="503238" y="2678113"/>
            <a:ext cx="3176587" cy="400050"/>
          </a:xfrm>
          <a:prstGeom prst="rect">
            <a:avLst/>
          </a:prstGeom>
          <a:noFill/>
          <a:ln w="9525">
            <a:noFill/>
            <a:miter lim="800000"/>
            <a:headEnd/>
            <a:tailEnd/>
          </a:ln>
        </p:spPr>
        <p:txBody>
          <a:bodyPr>
            <a:spAutoFit/>
          </a:bodyPr>
          <a:lstStyle/>
          <a:p>
            <a:r>
              <a:rPr lang="zh-CN" altLang="zh-CN" sz="2000" b="1"/>
              <a:t>（</a:t>
            </a:r>
            <a:r>
              <a:rPr lang="zh-CN" altLang="en-US" sz="2000" b="1"/>
              <a:t>二</a:t>
            </a:r>
            <a:r>
              <a:rPr lang="zh-CN" altLang="zh-CN" sz="2000" b="1"/>
              <a:t>）</a:t>
            </a:r>
            <a:r>
              <a:rPr lang="zh-CN" altLang="en-US" sz="2000" b="1"/>
              <a:t>边际贡献</a:t>
            </a:r>
          </a:p>
        </p:txBody>
      </p:sp>
      <p:sp>
        <p:nvSpPr>
          <p:cNvPr id="30726" name="TextBox 29"/>
          <p:cNvSpPr txBox="1">
            <a:spLocks noChangeArrowheads="1"/>
          </p:cNvSpPr>
          <p:nvPr/>
        </p:nvSpPr>
        <p:spPr bwMode="auto">
          <a:xfrm>
            <a:off x="368300" y="3059113"/>
            <a:ext cx="8388350" cy="1200150"/>
          </a:xfrm>
          <a:prstGeom prst="rect">
            <a:avLst/>
          </a:prstGeom>
          <a:noFill/>
          <a:ln w="9525">
            <a:noFill/>
            <a:miter lim="800000"/>
            <a:headEnd/>
            <a:tailEnd/>
          </a:ln>
        </p:spPr>
        <p:txBody>
          <a:bodyPr>
            <a:spAutoFit/>
          </a:bodyPr>
          <a:lstStyle/>
          <a:p>
            <a:r>
              <a:rPr lang="zh-CN" altLang="en-US"/>
              <a:t>       边际贡献是指产品销售收入超过变动成本的差额，它反映了企业产品具备初步创造盈利能力和数额。同时，也反映企业吸收固定成本的能力，该数值越大、比例越高，说明行业、产品的景气程度高，值得投资。反映边际贡献水平有两个指标：</a:t>
            </a:r>
          </a:p>
        </p:txBody>
      </p:sp>
      <p:graphicFrame>
        <p:nvGraphicFramePr>
          <p:cNvPr id="30727" name="对象 1"/>
          <p:cNvGraphicFramePr>
            <a:graphicFrameLocks noChangeAspect="1"/>
          </p:cNvGraphicFramePr>
          <p:nvPr/>
        </p:nvGraphicFramePr>
        <p:xfrm>
          <a:off x="0" y="457200"/>
          <a:ext cx="114300" cy="219075"/>
        </p:xfrm>
        <a:graphic>
          <a:graphicData uri="http://schemas.openxmlformats.org/presentationml/2006/ole">
            <p:oleObj spid="_x0000_s30727" name="公式" r:id="rId4" imgW="114151" imgH="215619" progId="Equation.3">
              <p:embed/>
            </p:oleObj>
          </a:graphicData>
        </a:graphic>
      </p:graphicFrame>
      <p:sp>
        <p:nvSpPr>
          <p:cNvPr id="5" name="Rectangle 10"/>
          <p:cNvSpPr>
            <a:spLocks noChangeArrowheads="1"/>
          </p:cNvSpPr>
          <p:nvPr/>
        </p:nvSpPr>
        <p:spPr bwMode="auto">
          <a:xfrm>
            <a:off x="368300" y="3905250"/>
            <a:ext cx="6789738" cy="7080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eaLnBrk="0" hangingPunct="0">
              <a:defRPr/>
            </a:pPr>
            <a:r>
              <a:rPr lang="en-US" altLang="zh-CN" dirty="0">
                <a:latin typeface="宋体" pitchFamily="2" charset="-122"/>
                <a:cs typeface="Times New Roman" pitchFamily="18" charset="0"/>
              </a:rPr>
              <a:t>1</a:t>
            </a:r>
            <a:r>
              <a:rPr lang="zh-CN" altLang="en-US" dirty="0">
                <a:latin typeface="宋体" pitchFamily="2" charset="-122"/>
                <a:cs typeface="Times New Roman" pitchFamily="18" charset="0"/>
              </a:rPr>
              <a:t>、单位边际贡献</a:t>
            </a:r>
            <a:r>
              <a:rPr lang="en-US" altLang="zh-CN" dirty="0">
                <a:latin typeface="宋体" pitchFamily="2" charset="-122"/>
                <a:cs typeface="Times New Roman" pitchFamily="18" charset="0"/>
              </a:rPr>
              <a:t>=</a:t>
            </a:r>
            <a:r>
              <a:rPr lang="zh-CN" altLang="en-US" dirty="0">
                <a:latin typeface="宋体" pitchFamily="2" charset="-122"/>
                <a:cs typeface="Times New Roman" pitchFamily="18" charset="0"/>
              </a:rPr>
              <a:t>销售单价</a:t>
            </a:r>
            <a:r>
              <a:rPr lang="en-US" altLang="zh-CN" dirty="0">
                <a:latin typeface="宋体" pitchFamily="2" charset="-122"/>
                <a:cs typeface="Times New Roman" pitchFamily="18" charset="0"/>
              </a:rPr>
              <a:t>-</a:t>
            </a:r>
            <a:r>
              <a:rPr lang="zh-CN" altLang="en-US" dirty="0">
                <a:latin typeface="宋体" pitchFamily="2" charset="-122"/>
                <a:cs typeface="Times New Roman" pitchFamily="18" charset="0"/>
              </a:rPr>
              <a:t>单位变动成本</a:t>
            </a:r>
            <a:endParaRPr lang="en-US" altLang="zh-CN" sz="4000" dirty="0"/>
          </a:p>
        </p:txBody>
      </p:sp>
      <p:sp>
        <p:nvSpPr>
          <p:cNvPr id="6" name="Rectangle 11"/>
          <p:cNvSpPr>
            <a:spLocks noChangeArrowheads="1"/>
          </p:cNvSpPr>
          <p:nvPr/>
        </p:nvSpPr>
        <p:spPr bwMode="auto">
          <a:xfrm>
            <a:off x="0" y="6762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a:defRPr/>
            </a:pPr>
            <a:endParaRPr lang="zh-CN" altLang="en-US"/>
          </a:p>
        </p:txBody>
      </p:sp>
      <p:sp>
        <p:nvSpPr>
          <p:cNvPr id="8" name="Rectangle 13"/>
          <p:cNvSpPr>
            <a:spLocks noChangeArrowheads="1"/>
          </p:cNvSpPr>
          <p:nvPr/>
        </p:nvSpPr>
        <p:spPr bwMode="auto">
          <a:xfrm>
            <a:off x="0" y="15144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0" hangingPunct="0">
              <a:defRPr/>
            </a:pPr>
            <a:r>
              <a:rPr lang="en-US" altLang="zh-CN" sz="1000">
                <a:cs typeface="Times New Roman" pitchFamily="18" charset="0"/>
              </a:rPr>
              <a:t>     </a:t>
            </a:r>
            <a:endParaRPr lang="en-US" altLang="zh-CN"/>
          </a:p>
        </p:txBody>
      </p:sp>
      <p:grpSp>
        <p:nvGrpSpPr>
          <p:cNvPr id="30731" name="组合 9"/>
          <p:cNvGrpSpPr>
            <a:grpSpLocks/>
          </p:cNvGrpSpPr>
          <p:nvPr/>
        </p:nvGrpSpPr>
        <p:grpSpPr bwMode="auto">
          <a:xfrm>
            <a:off x="371475" y="4478338"/>
            <a:ext cx="5359400" cy="639762"/>
            <a:chOff x="3679150" y="4487914"/>
            <a:chExt cx="5359745" cy="640895"/>
          </a:xfrm>
        </p:grpSpPr>
        <p:graphicFrame>
          <p:nvGraphicFramePr>
            <p:cNvPr id="30732" name="对象 2"/>
            <p:cNvGraphicFramePr>
              <a:graphicFrameLocks noChangeAspect="1"/>
            </p:cNvGraphicFramePr>
            <p:nvPr/>
          </p:nvGraphicFramePr>
          <p:xfrm>
            <a:off x="7598979" y="4500561"/>
            <a:ext cx="1439916" cy="621140"/>
          </p:xfrm>
          <a:graphic>
            <a:graphicData uri="http://schemas.openxmlformats.org/presentationml/2006/ole">
              <p:oleObj spid="_x0000_s30732" name="公式" r:id="rId5" imgW="977900" imgH="419100" progId="Equation.3">
                <p:embed/>
              </p:oleObj>
            </a:graphicData>
          </a:graphic>
        </p:graphicFrame>
        <p:graphicFrame>
          <p:nvGraphicFramePr>
            <p:cNvPr id="30733" name="对象 3"/>
            <p:cNvGraphicFramePr>
              <a:graphicFrameLocks noChangeAspect="1"/>
            </p:cNvGraphicFramePr>
            <p:nvPr/>
          </p:nvGraphicFramePr>
          <p:xfrm>
            <a:off x="5667696" y="4487914"/>
            <a:ext cx="1485711" cy="640895"/>
          </p:xfrm>
          <a:graphic>
            <a:graphicData uri="http://schemas.openxmlformats.org/presentationml/2006/ole">
              <p:oleObj spid="_x0000_s30733" name="公式" r:id="rId6" imgW="977900" imgH="419100" progId="Equation.3">
                <p:embed/>
              </p:oleObj>
            </a:graphicData>
          </a:graphic>
        </p:graphicFrame>
        <p:sp>
          <p:nvSpPr>
            <p:cNvPr id="30734" name="矩形 8"/>
            <p:cNvSpPr>
              <a:spLocks noChangeArrowheads="1"/>
            </p:cNvSpPr>
            <p:nvPr/>
          </p:nvSpPr>
          <p:spPr bwMode="auto">
            <a:xfrm>
              <a:off x="3679150" y="4613385"/>
              <a:ext cx="3890809" cy="369332"/>
            </a:xfrm>
            <a:prstGeom prst="rect">
              <a:avLst/>
            </a:prstGeom>
            <a:noFill/>
            <a:ln w="9525">
              <a:noFill/>
              <a:miter lim="800000"/>
              <a:headEnd/>
              <a:tailEnd/>
            </a:ln>
          </p:spPr>
          <p:txBody>
            <a:bodyPr wrap="none">
              <a:spAutoFit/>
            </a:bodyPr>
            <a:lstStyle/>
            <a:p>
              <a:r>
                <a:rPr lang="en-US" altLang="zh-CN"/>
                <a:t>2</a:t>
              </a:r>
              <a:r>
                <a:rPr lang="zh-CN" altLang="en-US"/>
                <a:t>、边际贡献率</a:t>
              </a:r>
              <a:r>
                <a:rPr lang="en-US" altLang="zh-CN"/>
                <a:t>=                              =</a:t>
              </a: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0723"/>
                                        </p:tgtEl>
                                        <p:attrNameLst>
                                          <p:attrName>style.visibility</p:attrName>
                                        </p:attrNameLst>
                                      </p:cBhvr>
                                      <p:to>
                                        <p:strVal val="visible"/>
                                      </p:to>
                                    </p:set>
                                    <p:animEffect transition="in" filter="fade">
                                      <p:cBhvr>
                                        <p:cTn id="13" dur="1000"/>
                                        <p:tgtEl>
                                          <p:spTgt spid="30723"/>
                                        </p:tgtEl>
                                      </p:cBhvr>
                                    </p:animEffect>
                                    <p:anim calcmode="lin" valueType="num">
                                      <p:cBhvr>
                                        <p:cTn id="14" dur="1000" fill="hold"/>
                                        <p:tgtEl>
                                          <p:spTgt spid="30723"/>
                                        </p:tgtEl>
                                        <p:attrNameLst>
                                          <p:attrName>ppt_x</p:attrName>
                                        </p:attrNameLst>
                                      </p:cBhvr>
                                      <p:tavLst>
                                        <p:tav tm="0">
                                          <p:val>
                                            <p:strVal val="#ppt_x"/>
                                          </p:val>
                                        </p:tav>
                                        <p:tav tm="100000">
                                          <p:val>
                                            <p:strVal val="#ppt_x"/>
                                          </p:val>
                                        </p:tav>
                                      </p:tavLst>
                                    </p:anim>
                                    <p:anim calcmode="lin" valueType="num">
                                      <p:cBhvr>
                                        <p:cTn id="15" dur="1000" fill="hold"/>
                                        <p:tgtEl>
                                          <p:spTgt spid="307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0724"/>
                                        </p:tgtEl>
                                        <p:attrNameLst>
                                          <p:attrName>style.visibility</p:attrName>
                                        </p:attrNameLst>
                                      </p:cBhvr>
                                      <p:to>
                                        <p:strVal val="visible"/>
                                      </p:to>
                                    </p:set>
                                    <p:animEffect transition="in" filter="fade">
                                      <p:cBhvr>
                                        <p:cTn id="20" dur="1000"/>
                                        <p:tgtEl>
                                          <p:spTgt spid="30724"/>
                                        </p:tgtEl>
                                      </p:cBhvr>
                                    </p:animEffect>
                                    <p:anim calcmode="lin" valueType="num">
                                      <p:cBhvr>
                                        <p:cTn id="21" dur="1000" fill="hold"/>
                                        <p:tgtEl>
                                          <p:spTgt spid="30724"/>
                                        </p:tgtEl>
                                        <p:attrNameLst>
                                          <p:attrName>ppt_x</p:attrName>
                                        </p:attrNameLst>
                                      </p:cBhvr>
                                      <p:tavLst>
                                        <p:tav tm="0">
                                          <p:val>
                                            <p:strVal val="#ppt_x"/>
                                          </p:val>
                                        </p:tav>
                                        <p:tav tm="100000">
                                          <p:val>
                                            <p:strVal val="#ppt_x"/>
                                          </p:val>
                                        </p:tav>
                                      </p:tavLst>
                                    </p:anim>
                                    <p:anim calcmode="lin" valueType="num">
                                      <p:cBhvr>
                                        <p:cTn id="22"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725"/>
                                        </p:tgtEl>
                                        <p:attrNameLst>
                                          <p:attrName>style.visibility</p:attrName>
                                        </p:attrNameLst>
                                      </p:cBhvr>
                                      <p:to>
                                        <p:strVal val="visible"/>
                                      </p:to>
                                    </p:set>
                                    <p:anim calcmode="lin" valueType="num">
                                      <p:cBhvr additive="base">
                                        <p:cTn id="27" dur="500" fill="hold"/>
                                        <p:tgtEl>
                                          <p:spTgt spid="30725"/>
                                        </p:tgtEl>
                                        <p:attrNameLst>
                                          <p:attrName>ppt_x</p:attrName>
                                        </p:attrNameLst>
                                      </p:cBhvr>
                                      <p:tavLst>
                                        <p:tav tm="0">
                                          <p:val>
                                            <p:strVal val="#ppt_x"/>
                                          </p:val>
                                        </p:tav>
                                        <p:tav tm="100000">
                                          <p:val>
                                            <p:strVal val="#ppt_x"/>
                                          </p:val>
                                        </p:tav>
                                      </p:tavLst>
                                    </p:anim>
                                    <p:anim calcmode="lin" valueType="num">
                                      <p:cBhvr additive="base">
                                        <p:cTn id="28"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0726"/>
                                        </p:tgtEl>
                                        <p:attrNameLst>
                                          <p:attrName>style.visibility</p:attrName>
                                        </p:attrNameLst>
                                      </p:cBhvr>
                                      <p:to>
                                        <p:strVal val="visible"/>
                                      </p:to>
                                    </p:set>
                                    <p:animEffect transition="in" filter="fade">
                                      <p:cBhvr>
                                        <p:cTn id="33" dur="1000"/>
                                        <p:tgtEl>
                                          <p:spTgt spid="30726"/>
                                        </p:tgtEl>
                                      </p:cBhvr>
                                    </p:animEffect>
                                    <p:anim calcmode="lin" valueType="num">
                                      <p:cBhvr>
                                        <p:cTn id="34" dur="1000" fill="hold"/>
                                        <p:tgtEl>
                                          <p:spTgt spid="30726"/>
                                        </p:tgtEl>
                                        <p:attrNameLst>
                                          <p:attrName>ppt_x</p:attrName>
                                        </p:attrNameLst>
                                      </p:cBhvr>
                                      <p:tavLst>
                                        <p:tav tm="0">
                                          <p:val>
                                            <p:strVal val="#ppt_x"/>
                                          </p:val>
                                        </p:tav>
                                        <p:tav tm="100000">
                                          <p:val>
                                            <p:strVal val="#ppt_x"/>
                                          </p:val>
                                        </p:tav>
                                      </p:tavLst>
                                    </p:anim>
                                    <p:anim calcmode="lin" valueType="num">
                                      <p:cBhvr>
                                        <p:cTn id="35" dur="1000" fill="hold"/>
                                        <p:tgtEl>
                                          <p:spTgt spid="307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731"/>
                                        </p:tgtEl>
                                        <p:attrNameLst>
                                          <p:attrName>style.visibility</p:attrName>
                                        </p:attrNameLst>
                                      </p:cBhvr>
                                      <p:to>
                                        <p:strVal val="visible"/>
                                      </p:to>
                                    </p:set>
                                    <p:animEffect transition="in" filter="fade">
                                      <p:cBhvr>
                                        <p:cTn id="47" dur="1000"/>
                                        <p:tgtEl>
                                          <p:spTgt spid="30731"/>
                                        </p:tgtEl>
                                      </p:cBhvr>
                                    </p:animEffect>
                                    <p:anim calcmode="lin" valueType="num">
                                      <p:cBhvr>
                                        <p:cTn id="48" dur="1000" fill="hold"/>
                                        <p:tgtEl>
                                          <p:spTgt spid="30731"/>
                                        </p:tgtEl>
                                        <p:attrNameLst>
                                          <p:attrName>ppt_x</p:attrName>
                                        </p:attrNameLst>
                                      </p:cBhvr>
                                      <p:tavLst>
                                        <p:tav tm="0">
                                          <p:val>
                                            <p:strVal val="#ppt_x"/>
                                          </p:val>
                                        </p:tav>
                                        <p:tav tm="100000">
                                          <p:val>
                                            <p:strVal val="#ppt_x"/>
                                          </p:val>
                                        </p:tav>
                                      </p:tavLst>
                                    </p:anim>
                                    <p:anim calcmode="lin" valueType="num">
                                      <p:cBhvr>
                                        <p:cTn id="49" dur="1000" fill="hold"/>
                                        <p:tgtEl>
                                          <p:spTgt spid="307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0723" grpId="0"/>
      <p:bldP spid="30724" grpId="0"/>
      <p:bldP spid="30725" grpId="0"/>
      <p:bldP spid="30726"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4291012"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一、盈亏平衡点认知</a:t>
            </a:r>
            <a:endParaRPr lang="zh-CN" altLang="zh-CN" sz="2400" b="1" dirty="0">
              <a:latin typeface="黑体" pitchFamily="49" charset="-122"/>
              <a:cs typeface="Times New Roman" pitchFamily="18" charset="0"/>
            </a:endParaRPr>
          </a:p>
        </p:txBody>
      </p:sp>
      <p:sp>
        <p:nvSpPr>
          <p:cNvPr id="31747" name="TextBox 28"/>
          <p:cNvSpPr txBox="1">
            <a:spLocks noChangeArrowheads="1"/>
          </p:cNvSpPr>
          <p:nvPr/>
        </p:nvSpPr>
        <p:spPr bwMode="auto">
          <a:xfrm>
            <a:off x="503238" y="1027113"/>
            <a:ext cx="3176587" cy="400050"/>
          </a:xfrm>
          <a:prstGeom prst="rect">
            <a:avLst/>
          </a:prstGeom>
          <a:noFill/>
          <a:ln w="9525">
            <a:noFill/>
            <a:miter lim="800000"/>
            <a:headEnd/>
            <a:tailEnd/>
          </a:ln>
        </p:spPr>
        <p:txBody>
          <a:bodyPr>
            <a:spAutoFit/>
          </a:bodyPr>
          <a:lstStyle/>
          <a:p>
            <a:r>
              <a:rPr lang="zh-CN" altLang="zh-CN" sz="2000" b="1"/>
              <a:t>（</a:t>
            </a:r>
            <a:r>
              <a:rPr lang="zh-CN" altLang="en-US" sz="2000" b="1"/>
              <a:t>二</a:t>
            </a:r>
            <a:r>
              <a:rPr lang="zh-CN" altLang="zh-CN" sz="2000" b="1"/>
              <a:t>）</a:t>
            </a:r>
            <a:r>
              <a:rPr lang="zh-CN" altLang="en-US" sz="2000" b="1"/>
              <a:t>边际贡献</a:t>
            </a:r>
          </a:p>
        </p:txBody>
      </p:sp>
      <p:graphicFrame>
        <p:nvGraphicFramePr>
          <p:cNvPr id="31748" name="对象 1"/>
          <p:cNvGraphicFramePr>
            <a:graphicFrameLocks noChangeAspect="1"/>
          </p:cNvGraphicFramePr>
          <p:nvPr/>
        </p:nvGraphicFramePr>
        <p:xfrm>
          <a:off x="0" y="457200"/>
          <a:ext cx="114300" cy="219075"/>
        </p:xfrm>
        <a:graphic>
          <a:graphicData uri="http://schemas.openxmlformats.org/presentationml/2006/ole">
            <p:oleObj spid="_x0000_s31748" name="公式" r:id="rId4" imgW="114151" imgH="215619" progId="Equation.3">
              <p:embed/>
            </p:oleObj>
          </a:graphicData>
        </a:graphic>
      </p:graphicFrame>
      <p:sp>
        <p:nvSpPr>
          <p:cNvPr id="6" name="Rectangle 11"/>
          <p:cNvSpPr>
            <a:spLocks noChangeArrowheads="1"/>
          </p:cNvSpPr>
          <p:nvPr/>
        </p:nvSpPr>
        <p:spPr bwMode="auto">
          <a:xfrm>
            <a:off x="0" y="6762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a:defRPr/>
            </a:pPr>
            <a:endParaRPr lang="zh-CN" altLang="en-US"/>
          </a:p>
        </p:txBody>
      </p:sp>
      <p:sp>
        <p:nvSpPr>
          <p:cNvPr id="8" name="Rectangle 13"/>
          <p:cNvSpPr>
            <a:spLocks noChangeArrowheads="1"/>
          </p:cNvSpPr>
          <p:nvPr/>
        </p:nvSpPr>
        <p:spPr bwMode="auto">
          <a:xfrm>
            <a:off x="0" y="15144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0" hangingPunct="0">
              <a:defRPr/>
            </a:pPr>
            <a:r>
              <a:rPr lang="en-US" altLang="zh-CN" sz="1000">
                <a:cs typeface="Times New Roman" pitchFamily="18" charset="0"/>
              </a:rPr>
              <a:t>     </a:t>
            </a:r>
            <a:endParaRPr lang="en-US" altLang="zh-CN"/>
          </a:p>
        </p:txBody>
      </p:sp>
      <p:sp>
        <p:nvSpPr>
          <p:cNvPr id="13" name="Rectangle 4"/>
          <p:cNvSpPr>
            <a:spLocks noChangeArrowheads="1"/>
          </p:cNvSpPr>
          <p:nvPr/>
        </p:nvSpPr>
        <p:spPr bwMode="auto">
          <a:xfrm>
            <a:off x="203200" y="1292225"/>
            <a:ext cx="8853488" cy="23082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eaLnBrk="0" hangingPunct="0">
              <a:defRPr/>
            </a:pPr>
            <a:r>
              <a:rPr lang="en-US" altLang="zh-CN" b="1" dirty="0">
                <a:latin typeface="宋体" pitchFamily="2" charset="-122"/>
                <a:cs typeface="Times New Roman" pitchFamily="18" charset="0"/>
              </a:rPr>
              <a:t>3</a:t>
            </a:r>
            <a:r>
              <a:rPr lang="zh-CN" altLang="en-US" b="1" dirty="0">
                <a:latin typeface="宋体" pitchFamily="2" charset="-122"/>
                <a:cs typeface="Times New Roman" pitchFamily="18" charset="0"/>
              </a:rPr>
              <a:t>、</a:t>
            </a:r>
            <a:r>
              <a:rPr lang="zh-CN" altLang="en-US" dirty="0">
                <a:latin typeface="宋体" pitchFamily="2" charset="-122"/>
                <a:cs typeface="Times New Roman" pitchFamily="18" charset="0"/>
              </a:rPr>
              <a:t>由于边际贡献是用来补偿固定成本的，补偿后的余额为实现利润。因此，盈亏平衡即利润为零时，可得到另一个保本的公式：</a:t>
            </a:r>
            <a:endParaRPr lang="zh-CN" altLang="en-US" dirty="0"/>
          </a:p>
          <a:p>
            <a:pPr eaLnBrk="0" hangingPunct="0">
              <a:defRPr/>
            </a:pPr>
            <a:r>
              <a:rPr lang="zh-CN" altLang="en-US" dirty="0">
                <a:latin typeface="宋体" pitchFamily="2" charset="-122"/>
                <a:cs typeface="Times New Roman" pitchFamily="18" charset="0"/>
              </a:rPr>
              <a:t>边际贡献</a:t>
            </a:r>
            <a:r>
              <a:rPr lang="en-US" altLang="zh-CN" dirty="0">
                <a:latin typeface="宋体" pitchFamily="2" charset="-122"/>
                <a:cs typeface="Times New Roman" pitchFamily="18" charset="0"/>
              </a:rPr>
              <a:t>=</a:t>
            </a:r>
            <a:r>
              <a:rPr lang="zh-CN" altLang="en-US" dirty="0">
                <a:latin typeface="宋体" pitchFamily="2" charset="-122"/>
                <a:cs typeface="Times New Roman" pitchFamily="18" charset="0"/>
              </a:rPr>
              <a:t>固定成本</a:t>
            </a:r>
            <a:endParaRPr lang="zh-CN" altLang="en-US" dirty="0"/>
          </a:p>
          <a:p>
            <a:pPr eaLnBrk="0" hangingPunct="0">
              <a:defRPr/>
            </a:pPr>
            <a:r>
              <a:rPr lang="zh-CN" altLang="en-US" dirty="0">
                <a:latin typeface="宋体" pitchFamily="2" charset="-122"/>
                <a:cs typeface="Times New Roman" pitchFamily="18" charset="0"/>
              </a:rPr>
              <a:t>由此得到一个盈亏平衡点金额的等效公式：</a:t>
            </a:r>
            <a:endParaRPr lang="zh-CN" altLang="en-US" dirty="0"/>
          </a:p>
          <a:p>
            <a:pPr eaLnBrk="0" hangingPunct="0">
              <a:defRPr/>
            </a:pPr>
            <a:r>
              <a:rPr lang="zh-CN" altLang="en-US" dirty="0">
                <a:solidFill>
                  <a:srgbClr val="002060"/>
                </a:solidFill>
                <a:latin typeface="宋体" pitchFamily="2" charset="-122"/>
                <a:cs typeface="Times New Roman" pitchFamily="18" charset="0"/>
              </a:rPr>
              <a:t>销售量</a:t>
            </a:r>
            <a:r>
              <a:rPr lang="en-US" altLang="zh-CN" dirty="0">
                <a:solidFill>
                  <a:srgbClr val="002060"/>
                </a:solidFill>
                <a:latin typeface="宋体" pitchFamily="2" charset="-122"/>
                <a:cs typeface="Times New Roman" pitchFamily="18" charset="0"/>
              </a:rPr>
              <a:t>×</a:t>
            </a:r>
            <a:r>
              <a:rPr lang="zh-CN" altLang="en-US" dirty="0">
                <a:solidFill>
                  <a:srgbClr val="002060"/>
                </a:solidFill>
                <a:latin typeface="宋体" pitchFamily="2" charset="-122"/>
                <a:cs typeface="Times New Roman" pitchFamily="18" charset="0"/>
              </a:rPr>
              <a:t>（销售单价</a:t>
            </a:r>
            <a:r>
              <a:rPr lang="en-US" altLang="zh-CN" dirty="0">
                <a:solidFill>
                  <a:srgbClr val="002060"/>
                </a:solidFill>
                <a:latin typeface="宋体" pitchFamily="2" charset="-122"/>
                <a:cs typeface="Times New Roman" pitchFamily="18" charset="0"/>
              </a:rPr>
              <a:t>-</a:t>
            </a:r>
            <a:r>
              <a:rPr lang="zh-CN" altLang="en-US" dirty="0">
                <a:solidFill>
                  <a:srgbClr val="002060"/>
                </a:solidFill>
                <a:latin typeface="宋体" pitchFamily="2" charset="-122"/>
                <a:cs typeface="Times New Roman" pitchFamily="18" charset="0"/>
              </a:rPr>
              <a:t>单位变动成本）</a:t>
            </a:r>
            <a:r>
              <a:rPr lang="en-US" altLang="zh-CN" dirty="0">
                <a:solidFill>
                  <a:srgbClr val="002060"/>
                </a:solidFill>
                <a:latin typeface="宋体" pitchFamily="2" charset="-122"/>
                <a:cs typeface="Times New Roman" pitchFamily="18" charset="0"/>
              </a:rPr>
              <a:t>=</a:t>
            </a:r>
            <a:r>
              <a:rPr lang="zh-CN" altLang="en-US" dirty="0">
                <a:solidFill>
                  <a:srgbClr val="002060"/>
                </a:solidFill>
                <a:latin typeface="宋体" pitchFamily="2" charset="-122"/>
                <a:cs typeface="Times New Roman" pitchFamily="18" charset="0"/>
              </a:rPr>
              <a:t>固定成本          </a:t>
            </a:r>
            <a:endParaRPr lang="en-US" altLang="zh-CN" dirty="0">
              <a:solidFill>
                <a:srgbClr val="002060"/>
              </a:solidFill>
              <a:latin typeface="宋体" pitchFamily="2" charset="-122"/>
              <a:cs typeface="Times New Roman" pitchFamily="18" charset="0"/>
            </a:endParaRPr>
          </a:p>
          <a:p>
            <a:pPr eaLnBrk="0" hangingPunct="0">
              <a:defRPr/>
            </a:pPr>
            <a:r>
              <a:rPr lang="en-US" altLang="zh-CN" dirty="0">
                <a:latin typeface="宋体" pitchFamily="2" charset="-122"/>
                <a:cs typeface="Times New Roman" pitchFamily="18" charset="0"/>
              </a:rPr>
              <a:t>    </a:t>
            </a:r>
            <a:r>
              <a:rPr lang="zh-CN" altLang="en-US" dirty="0">
                <a:latin typeface="宋体" pitchFamily="2" charset="-122"/>
                <a:cs typeface="Times New Roman" pitchFamily="18" charset="0"/>
              </a:rPr>
              <a:t>盈亏平衡分析是研究企业销售收入与当期成本的平衡关系，并对达到盈亏平衡状态的业务量进行规划，即预算保本点。具体包括盈亏平衡点销量（即保本销售量）和盈亏平衡点销售额（即保本销售额）</a:t>
            </a:r>
            <a:endParaRPr lang="zh-CN" altLang="en-US" dirty="0"/>
          </a:p>
        </p:txBody>
      </p:sp>
      <p:sp>
        <p:nvSpPr>
          <p:cNvPr id="14" name="Rectangle 5"/>
          <p:cNvSpPr>
            <a:spLocks noChangeArrowheads="1"/>
          </p:cNvSpPr>
          <p:nvPr/>
        </p:nvSpPr>
        <p:spPr bwMode="auto">
          <a:xfrm>
            <a:off x="495300" y="876300"/>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0" hangingPunct="0">
              <a:defRPr/>
            </a:pPr>
            <a:r>
              <a:rPr lang="en-US" altLang="zh-CN" sz="1000">
                <a:latin typeface="宋体" pitchFamily="2" charset="-122"/>
                <a:cs typeface="Times New Roman" pitchFamily="18" charset="0"/>
              </a:rPr>
              <a:t>=</a:t>
            </a:r>
            <a:endParaRPr lang="en-US" altLang="zh-CN"/>
          </a:p>
        </p:txBody>
      </p:sp>
      <p:grpSp>
        <p:nvGrpSpPr>
          <p:cNvPr id="31753" name="组合 17"/>
          <p:cNvGrpSpPr>
            <a:grpSpLocks/>
          </p:cNvGrpSpPr>
          <p:nvPr/>
        </p:nvGrpSpPr>
        <p:grpSpPr bwMode="auto">
          <a:xfrm>
            <a:off x="249238" y="4065588"/>
            <a:ext cx="5226050" cy="708025"/>
            <a:chOff x="249311" y="4065658"/>
            <a:chExt cx="5225342" cy="707886"/>
          </a:xfrm>
        </p:grpSpPr>
        <p:graphicFrame>
          <p:nvGraphicFramePr>
            <p:cNvPr id="31760" name="对象 11"/>
            <p:cNvGraphicFramePr>
              <a:graphicFrameLocks noChangeAspect="1"/>
            </p:cNvGraphicFramePr>
            <p:nvPr/>
          </p:nvGraphicFramePr>
          <p:xfrm>
            <a:off x="4277679" y="4168178"/>
            <a:ext cx="1196974" cy="605366"/>
          </p:xfrm>
          <a:graphic>
            <a:graphicData uri="http://schemas.openxmlformats.org/presentationml/2006/ole">
              <p:oleObj spid="_x0000_s31760" name="公式" r:id="rId5" imgW="825500" imgH="419100" progId="Equation.3">
                <p:embed/>
              </p:oleObj>
            </a:graphicData>
          </a:graphic>
        </p:graphicFrame>
        <p:sp>
          <p:nvSpPr>
            <p:cNvPr id="15" name="Rectangle 6"/>
            <p:cNvSpPr>
              <a:spLocks noChangeArrowheads="1"/>
            </p:cNvSpPr>
            <p:nvPr/>
          </p:nvSpPr>
          <p:spPr bwMode="auto">
            <a:xfrm>
              <a:off x="249311" y="4065658"/>
              <a:ext cx="4044402" cy="707886"/>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0" hangingPunct="0">
                <a:defRPr/>
              </a:pPr>
              <a:r>
                <a:rPr lang="en-US" altLang="zh-CN" dirty="0">
                  <a:cs typeface="Times New Roman" pitchFamily="18" charset="0"/>
                </a:rPr>
                <a:t>5</a:t>
              </a:r>
              <a:r>
                <a:rPr lang="zh-CN" altLang="en-US" dirty="0">
                  <a:cs typeface="Times New Roman" pitchFamily="18" charset="0"/>
                </a:rPr>
                <a:t>、保本销售额</a:t>
              </a:r>
              <a:r>
                <a:rPr lang="en-US" altLang="zh-CN" dirty="0">
                  <a:cs typeface="Times New Roman" pitchFamily="18" charset="0"/>
                </a:rPr>
                <a:t>=</a:t>
              </a:r>
              <a:r>
                <a:rPr lang="zh-CN" altLang="en-US" dirty="0">
                  <a:cs typeface="Times New Roman" pitchFamily="18" charset="0"/>
                </a:rPr>
                <a:t>本销售量</a:t>
              </a:r>
              <a:r>
                <a:rPr lang="en-US" altLang="zh-CN" dirty="0">
                  <a:cs typeface="Times New Roman" pitchFamily="18" charset="0"/>
                </a:rPr>
                <a:t>×</a:t>
              </a:r>
              <a:r>
                <a:rPr lang="zh-CN" altLang="en-US" dirty="0">
                  <a:cs typeface="Times New Roman" pitchFamily="18" charset="0"/>
                </a:rPr>
                <a:t>销售单价</a:t>
              </a:r>
              <a:r>
                <a:rPr lang="en-US" altLang="zh-CN" dirty="0">
                  <a:cs typeface="Times New Roman" pitchFamily="18" charset="0"/>
                </a:rPr>
                <a:t>=</a:t>
              </a:r>
              <a:endParaRPr lang="en-US" altLang="zh-CN" sz="4000" dirty="0"/>
            </a:p>
          </p:txBody>
        </p:sp>
      </p:grpSp>
      <p:sp>
        <p:nvSpPr>
          <p:cNvPr id="16" name="Rectangle 7"/>
          <p:cNvSpPr>
            <a:spLocks noChangeArrowheads="1"/>
          </p:cNvSpPr>
          <p:nvPr/>
        </p:nvSpPr>
        <p:spPr bwMode="auto">
          <a:xfrm>
            <a:off x="0" y="1714500"/>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0" hangingPunct="0">
              <a:defRPr/>
            </a:pPr>
            <a:r>
              <a:rPr lang="en-US" altLang="zh-CN" sz="1000">
                <a:cs typeface="Times New Roman" pitchFamily="18" charset="0"/>
              </a:rPr>
              <a:t>    </a:t>
            </a:r>
            <a:endParaRPr lang="en-US" altLang="zh-CN"/>
          </a:p>
        </p:txBody>
      </p:sp>
      <p:grpSp>
        <p:nvGrpSpPr>
          <p:cNvPr id="31755" name="组合 18"/>
          <p:cNvGrpSpPr>
            <a:grpSpLocks/>
          </p:cNvGrpSpPr>
          <p:nvPr/>
        </p:nvGrpSpPr>
        <p:grpSpPr bwMode="auto">
          <a:xfrm>
            <a:off x="249238" y="3532188"/>
            <a:ext cx="5267325" cy="571500"/>
            <a:chOff x="249311" y="3477436"/>
            <a:chExt cx="5267730" cy="572052"/>
          </a:xfrm>
        </p:grpSpPr>
        <p:graphicFrame>
          <p:nvGraphicFramePr>
            <p:cNvPr id="31757" name="对象 6"/>
            <p:cNvGraphicFramePr>
              <a:graphicFrameLocks noChangeAspect="1"/>
            </p:cNvGraphicFramePr>
            <p:nvPr/>
          </p:nvGraphicFramePr>
          <p:xfrm>
            <a:off x="1977737" y="3485345"/>
            <a:ext cx="1897570" cy="564143"/>
          </p:xfrm>
          <a:graphic>
            <a:graphicData uri="http://schemas.openxmlformats.org/presentationml/2006/ole">
              <p:oleObj spid="_x0000_s31757" name="公式" r:id="rId6" imgW="1409700" imgH="419100" progId="Equation.3">
                <p:embed/>
              </p:oleObj>
            </a:graphicData>
          </a:graphic>
        </p:graphicFrame>
        <p:graphicFrame>
          <p:nvGraphicFramePr>
            <p:cNvPr id="31758" name="对象 10"/>
            <p:cNvGraphicFramePr>
              <a:graphicFrameLocks noChangeAspect="1"/>
            </p:cNvGraphicFramePr>
            <p:nvPr/>
          </p:nvGraphicFramePr>
          <p:xfrm>
            <a:off x="4202091" y="3477436"/>
            <a:ext cx="1314950" cy="567234"/>
          </p:xfrm>
          <a:graphic>
            <a:graphicData uri="http://schemas.openxmlformats.org/presentationml/2006/ole">
              <p:oleObj spid="_x0000_s31758" name="公式" r:id="rId7" imgW="977900" imgH="419100" progId="Equation.3">
                <p:embed/>
              </p:oleObj>
            </a:graphicData>
          </a:graphic>
        </p:graphicFrame>
        <p:sp>
          <p:nvSpPr>
            <p:cNvPr id="31759" name="矩形 16"/>
            <p:cNvSpPr>
              <a:spLocks noChangeArrowheads="1"/>
            </p:cNvSpPr>
            <p:nvPr/>
          </p:nvSpPr>
          <p:spPr bwMode="auto">
            <a:xfrm>
              <a:off x="249311" y="3593068"/>
              <a:ext cx="3993401" cy="369332"/>
            </a:xfrm>
            <a:prstGeom prst="rect">
              <a:avLst/>
            </a:prstGeom>
            <a:noFill/>
            <a:ln w="9525">
              <a:noFill/>
              <a:miter lim="800000"/>
              <a:headEnd/>
              <a:tailEnd/>
            </a:ln>
          </p:spPr>
          <p:txBody>
            <a:bodyPr wrap="none">
              <a:spAutoFit/>
            </a:bodyPr>
            <a:lstStyle/>
            <a:p>
              <a:pPr eaLnBrk="0" hangingPunct="0"/>
              <a:r>
                <a:rPr lang="en-US" altLang="zh-CN" b="1">
                  <a:latin typeface="宋体" pitchFamily="2" charset="-122"/>
                  <a:cs typeface="Times New Roman" pitchFamily="18" charset="0"/>
                </a:rPr>
                <a:t>4</a:t>
              </a:r>
              <a:r>
                <a:rPr lang="zh-CN" altLang="en-US" b="1">
                  <a:latin typeface="宋体" pitchFamily="2" charset="-122"/>
                  <a:cs typeface="Times New Roman" pitchFamily="18" charset="0"/>
                </a:rPr>
                <a:t>、</a:t>
              </a:r>
              <a:r>
                <a:rPr lang="zh-CN" altLang="en-US">
                  <a:latin typeface="宋体" pitchFamily="2" charset="-122"/>
                  <a:cs typeface="Times New Roman" pitchFamily="18" charset="0"/>
                </a:rPr>
                <a:t>保本销售量</a:t>
              </a:r>
              <a:r>
                <a:rPr lang="en-US" altLang="zh-CN">
                  <a:latin typeface="宋体" pitchFamily="2" charset="-122"/>
                  <a:cs typeface="Times New Roman" pitchFamily="18" charset="0"/>
                </a:rPr>
                <a:t>=                  =</a:t>
              </a:r>
              <a:endParaRPr lang="en-US" altLang="zh-CN"/>
            </a:p>
          </p:txBody>
        </p:sp>
      </p:grpSp>
      <p:sp>
        <p:nvSpPr>
          <p:cNvPr id="31756" name="矩形 20"/>
          <p:cNvSpPr>
            <a:spLocks noChangeArrowheads="1"/>
          </p:cNvSpPr>
          <p:nvPr/>
        </p:nvSpPr>
        <p:spPr bwMode="auto">
          <a:xfrm>
            <a:off x="249238" y="4768850"/>
            <a:ext cx="5802312" cy="369888"/>
          </a:xfrm>
          <a:prstGeom prst="rect">
            <a:avLst/>
          </a:prstGeom>
          <a:noFill/>
          <a:ln w="9525">
            <a:noFill/>
            <a:miter lim="800000"/>
            <a:headEnd/>
            <a:tailEnd/>
          </a:ln>
        </p:spPr>
        <p:txBody>
          <a:bodyPr>
            <a:spAutoFit/>
          </a:bodyPr>
          <a:lstStyle/>
          <a:p>
            <a:r>
              <a:rPr lang="zh-CN" altLang="zh-CN">
                <a:solidFill>
                  <a:srgbClr val="FF0000"/>
                </a:solidFill>
              </a:rPr>
              <a:t>【小思考】</a:t>
            </a:r>
            <a:r>
              <a:rPr lang="zh-CN" altLang="zh-CN"/>
              <a:t>保本点的表现方式有哪些方面？</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1747"/>
                                        </p:tgtEl>
                                        <p:attrNameLst>
                                          <p:attrName>style.visibility</p:attrName>
                                        </p:attrNameLst>
                                      </p:cBhvr>
                                      <p:to>
                                        <p:strVal val="visible"/>
                                      </p:to>
                                    </p:set>
                                    <p:animEffect transition="in" filter="circle(in)">
                                      <p:cBhvr>
                                        <p:cTn id="11" dur="2000"/>
                                        <p:tgtEl>
                                          <p:spTgt spid="31747"/>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ircle(in)">
                                      <p:cBhvr>
                                        <p:cTn id="15" dur="2000"/>
                                        <p:tgtEl>
                                          <p:spTgt spid="13"/>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31755"/>
                                        </p:tgtEl>
                                        <p:attrNameLst>
                                          <p:attrName>style.visibility</p:attrName>
                                        </p:attrNameLst>
                                      </p:cBhvr>
                                      <p:to>
                                        <p:strVal val="visible"/>
                                      </p:to>
                                    </p:set>
                                    <p:animEffect transition="in" filter="circle(in)">
                                      <p:cBhvr>
                                        <p:cTn id="19" dur="2000"/>
                                        <p:tgtEl>
                                          <p:spTgt spid="31755"/>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31753"/>
                                        </p:tgtEl>
                                        <p:attrNameLst>
                                          <p:attrName>style.visibility</p:attrName>
                                        </p:attrNameLst>
                                      </p:cBhvr>
                                      <p:to>
                                        <p:strVal val="visible"/>
                                      </p:to>
                                    </p:set>
                                    <p:animEffect transition="in" filter="circle(in)">
                                      <p:cBhvr>
                                        <p:cTn id="23" dur="2000"/>
                                        <p:tgtEl>
                                          <p:spTgt spid="31753"/>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31756"/>
                                        </p:tgtEl>
                                        <p:attrNameLst>
                                          <p:attrName>style.visibility</p:attrName>
                                        </p:attrNameLst>
                                      </p:cBhvr>
                                      <p:to>
                                        <p:strVal val="visible"/>
                                      </p:to>
                                    </p:set>
                                    <p:animEffect transition="in" filter="circle(in)">
                                      <p:cBhvr>
                                        <p:cTn id="27" dur="2000"/>
                                        <p:tgtEl>
                                          <p:spTgt spid="31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1747" grpId="0"/>
      <p:bldP spid="13" grpId="0"/>
      <p:bldP spid="317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rrowheads="1"/>
          </p:cNvSpPr>
          <p:nvPr>
            <p:custDataLst>
              <p:tags r:id="rId2"/>
            </p:custDataLst>
          </p:nvPr>
        </p:nvSpPr>
        <p:spPr bwMode="auto">
          <a:xfrm>
            <a:off x="3024188" y="1689100"/>
            <a:ext cx="571500" cy="571500"/>
          </a:xfrm>
          <a:prstGeom prst="ellipse">
            <a:avLst/>
          </a:prstGeom>
          <a:solidFill>
            <a:srgbClr val="FFFFFF"/>
          </a:solidFill>
          <a:ln w="57150" algn="ctr">
            <a:solidFill>
              <a:schemeClr val="accent1"/>
            </a:solidFill>
            <a:round/>
            <a:headEnd/>
            <a:tailEnd/>
          </a:ln>
        </p:spPr>
        <p:txBody>
          <a:bodyPr lIns="0" tIns="0" rIns="0" bIns="0" anchor="ctr"/>
          <a:lstStyle/>
          <a:p>
            <a:pPr algn="ctr"/>
            <a:r>
              <a:rPr lang="en-US" altLang="zh-CN" sz="3000">
                <a:solidFill>
                  <a:schemeClr val="accent1"/>
                </a:solidFill>
                <a:ea typeface="微软雅黑" pitchFamily="34" charset="-122"/>
                <a:sym typeface="Arial" pitchFamily="34" charset="0"/>
              </a:rPr>
              <a:t>1</a:t>
            </a:r>
          </a:p>
        </p:txBody>
      </p:sp>
      <p:sp>
        <p:nvSpPr>
          <p:cNvPr id="14" name="MH_Other_2"/>
          <p:cNvSpPr>
            <a:spLocks noChangeArrowheads="1"/>
          </p:cNvSpPr>
          <p:nvPr>
            <p:custDataLst>
              <p:tags r:id="rId3"/>
            </p:custDataLst>
          </p:nvPr>
        </p:nvSpPr>
        <p:spPr bwMode="auto">
          <a:xfrm>
            <a:off x="3024188" y="2368550"/>
            <a:ext cx="571500" cy="573088"/>
          </a:xfrm>
          <a:prstGeom prst="ellipse">
            <a:avLst/>
          </a:prstGeom>
          <a:solidFill>
            <a:srgbClr val="FFFFFF"/>
          </a:solidFill>
          <a:ln w="57150" algn="ctr">
            <a:solidFill>
              <a:schemeClr val="accent2"/>
            </a:solidFill>
            <a:round/>
            <a:headEnd/>
            <a:tailEnd/>
          </a:ln>
        </p:spPr>
        <p:txBody>
          <a:bodyPr lIns="0" tIns="0" rIns="0" bIns="0" anchor="ctr"/>
          <a:lstStyle/>
          <a:p>
            <a:pPr algn="ctr"/>
            <a:r>
              <a:rPr lang="en-US" altLang="zh-CN" sz="3000">
                <a:solidFill>
                  <a:schemeClr val="accent2"/>
                </a:solidFill>
                <a:ea typeface="微软雅黑" pitchFamily="34" charset="-122"/>
                <a:sym typeface="Arial" pitchFamily="34" charset="0"/>
              </a:rPr>
              <a:t>2</a:t>
            </a:r>
          </a:p>
        </p:txBody>
      </p:sp>
      <p:sp>
        <p:nvSpPr>
          <p:cNvPr id="11" name="MH_Others_1"/>
          <p:cNvSpPr txBox="1">
            <a:spLocks noChangeArrowheads="1"/>
          </p:cNvSpPr>
          <p:nvPr>
            <p:custDataLst>
              <p:tags r:id="rId4"/>
            </p:custDataLst>
          </p:nvPr>
        </p:nvSpPr>
        <p:spPr bwMode="auto">
          <a:xfrm>
            <a:off x="1111250" y="2039938"/>
            <a:ext cx="2043113" cy="614362"/>
          </a:xfrm>
          <a:prstGeom prst="rect">
            <a:avLst/>
          </a:prstGeom>
          <a:noFill/>
          <a:ln w="9525">
            <a:noFill/>
            <a:miter lim="800000"/>
            <a:headEnd/>
            <a:tailEnd/>
          </a:ln>
        </p:spPr>
        <p:txBody>
          <a:bodyPr lIns="0" tIns="0" rIns="0" bIns="0" anchor="ctr">
            <a:spAutoFit/>
          </a:bodyPr>
          <a:lstStyle/>
          <a:p>
            <a:pPr algn="ctr"/>
            <a:r>
              <a:rPr lang="zh-CN" altLang="en-US" sz="4000" b="1">
                <a:solidFill>
                  <a:schemeClr val="accent1"/>
                </a:solidFill>
                <a:ea typeface="微软雅黑" pitchFamily="34" charset="-122"/>
                <a:sym typeface="Arial" pitchFamily="34" charset="0"/>
              </a:rPr>
              <a:t>目录</a:t>
            </a:r>
          </a:p>
        </p:txBody>
      </p:sp>
      <p:sp>
        <p:nvSpPr>
          <p:cNvPr id="17" name="MH_Others_2"/>
          <p:cNvSpPr txBox="1"/>
          <p:nvPr>
            <p:custDataLst>
              <p:tags r:id="rId5"/>
            </p:custDataLst>
          </p:nvPr>
        </p:nvSpPr>
        <p:spPr>
          <a:xfrm>
            <a:off x="1168400" y="2632075"/>
            <a:ext cx="2024063" cy="304800"/>
          </a:xfrm>
          <a:prstGeom prst="rect">
            <a:avLst/>
          </a:prstGeom>
          <a:noFill/>
        </p:spPr>
        <p:txBody>
          <a:bodyPr lIns="0" tIns="0" rIns="0" bIns="0">
            <a:spAutoFit/>
          </a:bodyPr>
          <a:lstStyle/>
          <a:p>
            <a:pPr algn="ctr" fontAlgn="auto">
              <a:spcBef>
                <a:spcPts val="0"/>
              </a:spcBef>
              <a:spcAft>
                <a:spcPts val="0"/>
              </a:spcAft>
              <a:defRPr/>
            </a:pPr>
            <a:r>
              <a:rPr lang="en-US" altLang="zh-CN" sz="1990" b="1" dirty="0">
                <a:solidFill>
                  <a:schemeClr val="accent1"/>
                </a:solidFill>
                <a:ea typeface="微软雅黑" panose="020B0503020204020204" pitchFamily="34" charset="-122"/>
                <a:sym typeface="Arial" panose="020B0604020202020204" pitchFamily="34" charset="0"/>
              </a:rPr>
              <a:t>CONTENTS</a:t>
            </a:r>
            <a:endParaRPr lang="zh-CN" altLang="en-US" sz="1990" b="1" dirty="0">
              <a:solidFill>
                <a:schemeClr val="accent1"/>
              </a:solidFill>
              <a:ea typeface="微软雅黑" panose="020B0503020204020204" pitchFamily="34" charset="-122"/>
              <a:sym typeface="Arial" panose="020B0604020202020204" pitchFamily="34" charset="0"/>
            </a:endParaRPr>
          </a:p>
        </p:txBody>
      </p:sp>
      <p:sp>
        <p:nvSpPr>
          <p:cNvPr id="20" name="MH_Text_1"/>
          <p:cNvSpPr/>
          <p:nvPr>
            <p:custDataLst>
              <p:tags r:id="rId6"/>
            </p:custDataLst>
          </p:nvPr>
        </p:nvSpPr>
        <p:spPr>
          <a:xfrm>
            <a:off x="3811588" y="1774825"/>
            <a:ext cx="4757737" cy="350838"/>
          </a:xfrm>
          <a:prstGeom prst="rect">
            <a:avLst/>
          </a:prstGeom>
        </p:spPr>
        <p:txBody>
          <a:bodyPr lIns="0" tIns="0" rIns="0" bIns="0" anchor="ctr">
            <a:spAutoFit/>
          </a:bodyPr>
          <a:lstStyle/>
          <a:p>
            <a:pPr fontAlgn="auto">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任务一</a:t>
            </a:r>
            <a:r>
              <a:rPr lang="en-US" altLang="zh-CN" sz="2275" dirty="0">
                <a:solidFill>
                  <a:schemeClr val="bg1">
                    <a:lumMod val="65000"/>
                  </a:schemeClr>
                </a:solidFill>
                <a:ea typeface="微软雅黑" panose="020B0503020204020204" pitchFamily="34" charset="-122"/>
                <a:sym typeface="Arial" panose="020B0604020202020204" pitchFamily="34" charset="0"/>
              </a:rPr>
              <a:t> </a:t>
            </a:r>
            <a:r>
              <a:rPr lang="zh-CN" altLang="en-US" sz="2275" dirty="0">
                <a:solidFill>
                  <a:schemeClr val="bg1">
                    <a:lumMod val="65000"/>
                  </a:schemeClr>
                </a:solidFill>
                <a:ea typeface="微软雅黑" panose="020B0503020204020204" pitchFamily="34" charset="-122"/>
                <a:sym typeface="Arial" panose="020B0604020202020204" pitchFamily="34" charset="0"/>
              </a:rPr>
              <a:t>利润敏感性分析模型</a:t>
            </a:r>
            <a:endParaRPr lang="zh-CN" altLang="zh-CN" sz="2275" dirty="0">
              <a:solidFill>
                <a:schemeClr val="bg1">
                  <a:lumMod val="65000"/>
                </a:schemeClr>
              </a:solidFill>
              <a:ea typeface="微软雅黑" panose="020B0503020204020204" pitchFamily="34" charset="-122"/>
              <a:sym typeface="Arial" panose="020B0604020202020204" pitchFamily="34" charset="0"/>
            </a:endParaRPr>
          </a:p>
        </p:txBody>
      </p:sp>
      <p:sp>
        <p:nvSpPr>
          <p:cNvPr id="21" name="MH_Text_2"/>
          <p:cNvSpPr/>
          <p:nvPr>
            <p:custDataLst>
              <p:tags r:id="rId7"/>
            </p:custDataLst>
          </p:nvPr>
        </p:nvSpPr>
        <p:spPr>
          <a:xfrm>
            <a:off x="3811588" y="2457450"/>
            <a:ext cx="5195887" cy="350838"/>
          </a:xfrm>
          <a:prstGeom prst="rect">
            <a:avLst/>
          </a:prstGeom>
        </p:spPr>
        <p:txBody>
          <a:bodyPr lIns="0" tIns="0" rIns="0" bIns="0" anchor="ctr">
            <a:spAutoFit/>
          </a:bodyPr>
          <a:lstStyle/>
          <a:p>
            <a:pPr fontAlgn="auto">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任务二</a:t>
            </a:r>
            <a:r>
              <a:rPr lang="en-US" altLang="zh-CN" sz="2275" dirty="0">
                <a:solidFill>
                  <a:schemeClr val="bg1">
                    <a:lumMod val="65000"/>
                  </a:schemeClr>
                </a:solidFill>
                <a:ea typeface="微软雅黑" panose="020B0503020204020204" pitchFamily="34" charset="-122"/>
                <a:sym typeface="Arial" panose="020B0604020202020204" pitchFamily="34" charset="0"/>
              </a:rPr>
              <a:t> </a:t>
            </a:r>
            <a:r>
              <a:rPr lang="zh-CN" altLang="en-US" sz="2275" dirty="0">
                <a:solidFill>
                  <a:schemeClr val="bg1">
                    <a:lumMod val="65000"/>
                  </a:schemeClr>
                </a:solidFill>
                <a:ea typeface="微软雅黑" panose="020B0503020204020204" pitchFamily="34" charset="-122"/>
                <a:sym typeface="Arial" panose="020B0604020202020204" pitchFamily="34" charset="0"/>
              </a:rPr>
              <a:t>盈亏平衡点分析应用模型</a:t>
            </a:r>
          </a:p>
        </p:txBody>
      </p:sp>
      <p:sp>
        <p:nvSpPr>
          <p:cNvPr id="12" name="MH_Other_3"/>
          <p:cNvSpPr>
            <a:spLocks noChangeArrowheads="1"/>
          </p:cNvSpPr>
          <p:nvPr>
            <p:custDataLst>
              <p:tags r:id="rId8"/>
            </p:custDataLst>
          </p:nvPr>
        </p:nvSpPr>
        <p:spPr bwMode="auto">
          <a:xfrm>
            <a:off x="3024188" y="3048000"/>
            <a:ext cx="571500" cy="573088"/>
          </a:xfrm>
          <a:prstGeom prst="ellipse">
            <a:avLst/>
          </a:prstGeom>
          <a:solidFill>
            <a:srgbClr val="FFFFFF"/>
          </a:solidFill>
          <a:ln w="57150" algn="ctr">
            <a:solidFill>
              <a:schemeClr val="accent1"/>
            </a:solidFill>
            <a:round/>
            <a:headEnd/>
            <a:tailEnd/>
          </a:ln>
        </p:spPr>
        <p:txBody>
          <a:bodyPr lIns="0" tIns="0" rIns="0" bIns="0" anchor="ctr"/>
          <a:lstStyle/>
          <a:p>
            <a:pPr algn="ctr"/>
            <a:r>
              <a:rPr lang="en-US" altLang="zh-CN" sz="3000">
                <a:solidFill>
                  <a:schemeClr val="accent1"/>
                </a:solidFill>
                <a:ea typeface="微软雅黑" pitchFamily="34" charset="-122"/>
                <a:sym typeface="Arial" pitchFamily="34" charset="0"/>
              </a:rPr>
              <a:t>3</a:t>
            </a:r>
          </a:p>
        </p:txBody>
      </p:sp>
      <p:sp>
        <p:nvSpPr>
          <p:cNvPr id="13" name="MH_Text_3"/>
          <p:cNvSpPr/>
          <p:nvPr>
            <p:custDataLst>
              <p:tags r:id="rId9"/>
            </p:custDataLst>
          </p:nvPr>
        </p:nvSpPr>
        <p:spPr>
          <a:xfrm>
            <a:off x="3800475" y="3141663"/>
            <a:ext cx="4344988" cy="349250"/>
          </a:xfrm>
          <a:prstGeom prst="rect">
            <a:avLst/>
          </a:prstGeom>
        </p:spPr>
        <p:txBody>
          <a:bodyPr lIns="0" tIns="0" rIns="0" bIns="0" anchor="ctr">
            <a:spAutoFit/>
          </a:bodyPr>
          <a:lstStyle/>
          <a:p>
            <a:pPr fontAlgn="auto">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a:t>
            </a:r>
            <a:r>
              <a:rPr lang="zh-CN" altLang="en-US" sz="2275" dirty="0">
                <a:solidFill>
                  <a:schemeClr val="bg1">
                    <a:lumMod val="65000"/>
                  </a:schemeClr>
                </a:solidFill>
                <a:ea typeface="微软雅黑" panose="020B0503020204020204" pitchFamily="34" charset="-122"/>
                <a:sym typeface="Arial" panose="020B0604020202020204" pitchFamily="34" charset="0"/>
              </a:rPr>
              <a:t>三 目标利润分析模型</a:t>
            </a:r>
          </a:p>
        </p:txBody>
      </p:sp>
      <p:sp>
        <p:nvSpPr>
          <p:cNvPr id="10" name="MH_Other_2"/>
          <p:cNvSpPr>
            <a:spLocks noChangeArrowheads="1"/>
          </p:cNvSpPr>
          <p:nvPr>
            <p:custDataLst>
              <p:tags r:id="rId10"/>
            </p:custDataLst>
          </p:nvPr>
        </p:nvSpPr>
        <p:spPr bwMode="auto">
          <a:xfrm>
            <a:off x="3024188" y="3729038"/>
            <a:ext cx="571500" cy="573087"/>
          </a:xfrm>
          <a:prstGeom prst="ellipse">
            <a:avLst/>
          </a:prstGeom>
          <a:solidFill>
            <a:srgbClr val="FFFFFF"/>
          </a:solidFill>
          <a:ln w="57150" algn="ctr">
            <a:solidFill>
              <a:schemeClr val="accent2"/>
            </a:solidFill>
            <a:round/>
            <a:headEnd/>
            <a:tailEnd/>
          </a:ln>
        </p:spPr>
        <p:txBody>
          <a:bodyPr lIns="0" tIns="0" rIns="0" bIns="0" anchor="ctr"/>
          <a:lstStyle/>
          <a:p>
            <a:pPr algn="ctr"/>
            <a:r>
              <a:rPr lang="en-US" altLang="zh-CN" sz="3000">
                <a:solidFill>
                  <a:schemeClr val="accent2"/>
                </a:solidFill>
                <a:ea typeface="微软雅黑" pitchFamily="34" charset="-122"/>
                <a:sym typeface="Arial" pitchFamily="34" charset="0"/>
              </a:rPr>
              <a:t>4</a:t>
            </a:r>
          </a:p>
        </p:txBody>
      </p:sp>
      <p:sp>
        <p:nvSpPr>
          <p:cNvPr id="15" name="MH_Text_2"/>
          <p:cNvSpPr/>
          <p:nvPr>
            <p:custDataLst>
              <p:tags r:id="rId11"/>
            </p:custDataLst>
          </p:nvPr>
        </p:nvSpPr>
        <p:spPr>
          <a:xfrm>
            <a:off x="3835400" y="3824288"/>
            <a:ext cx="3703638" cy="349250"/>
          </a:xfrm>
          <a:prstGeom prst="rect">
            <a:avLst/>
          </a:prstGeom>
        </p:spPr>
        <p:txBody>
          <a:bodyPr lIns="0" tIns="0" rIns="0" bIns="0" anchor="ctr">
            <a:spAutoFit/>
          </a:bodyPr>
          <a:lstStyle/>
          <a:p>
            <a:pPr fontAlgn="auto">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a:t>
            </a:r>
            <a:r>
              <a:rPr lang="zh-CN" altLang="en-US" sz="2275" dirty="0">
                <a:solidFill>
                  <a:schemeClr val="bg1">
                    <a:lumMod val="65000"/>
                  </a:schemeClr>
                </a:solidFill>
                <a:ea typeface="微软雅黑" panose="020B0503020204020204" pitchFamily="34" charset="-122"/>
                <a:sym typeface="Arial" panose="020B0604020202020204" pitchFamily="34" charset="0"/>
              </a:rPr>
              <a:t>四 利润最大化分析模型</a:t>
            </a:r>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1" grpId="0"/>
      <p:bldP spid="17" grpId="0"/>
      <p:bldP spid="20" grpId="0"/>
      <p:bldP spid="21" grpId="0"/>
      <p:bldP spid="12" grpId="0" animBg="1"/>
      <p:bldP spid="13" grpId="0"/>
      <p:bldP spid="10"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2771" name="TextBox 26"/>
          <p:cNvSpPr txBox="1">
            <a:spLocks noChangeArrowheads="1"/>
          </p:cNvSpPr>
          <p:nvPr/>
        </p:nvSpPr>
        <p:spPr bwMode="auto">
          <a:xfrm>
            <a:off x="539750" y="1066800"/>
            <a:ext cx="8278813" cy="1323975"/>
          </a:xfrm>
          <a:prstGeom prst="rect">
            <a:avLst/>
          </a:prstGeom>
          <a:noFill/>
          <a:ln w="9525">
            <a:noFill/>
            <a:miter lim="800000"/>
            <a:headEnd/>
            <a:tailEnd/>
          </a:ln>
        </p:spPr>
        <p:txBody>
          <a:bodyPr>
            <a:spAutoFit/>
          </a:bodyPr>
          <a:lstStyle/>
          <a:p>
            <a:pPr eaLnBrk="0" hangingPunct="0"/>
            <a:r>
              <a:rPr lang="zh-CN" altLang="zh-CN" sz="2000">
                <a:solidFill>
                  <a:srgbClr val="FF0000"/>
                </a:solidFill>
              </a:rPr>
              <a:t>【任务</a:t>
            </a:r>
            <a:r>
              <a:rPr lang="en-US" altLang="zh-CN" sz="2000">
                <a:solidFill>
                  <a:srgbClr val="FF0000"/>
                </a:solidFill>
              </a:rPr>
              <a:t>6-1</a:t>
            </a:r>
            <a:r>
              <a:rPr lang="zh-CN" altLang="zh-CN" sz="2000">
                <a:solidFill>
                  <a:srgbClr val="FF0000"/>
                </a:solidFill>
              </a:rPr>
              <a:t>】某企业设定有单一产品，有关数据见表</a:t>
            </a:r>
            <a:r>
              <a:rPr lang="en-US" altLang="zh-CN" sz="2000">
                <a:solidFill>
                  <a:srgbClr val="FF0000"/>
                </a:solidFill>
              </a:rPr>
              <a:t>6.2.1</a:t>
            </a:r>
            <a:endParaRPr lang="zh-CN" altLang="zh-CN" sz="2000">
              <a:solidFill>
                <a:srgbClr val="FF0000"/>
              </a:solidFill>
            </a:endParaRPr>
          </a:p>
          <a:p>
            <a:pPr eaLnBrk="0" hangingPunct="0"/>
            <a:r>
              <a:rPr lang="zh-CN" altLang="zh-CN" sz="2000">
                <a:solidFill>
                  <a:srgbClr val="FF0000"/>
                </a:solidFill>
              </a:rPr>
              <a:t>依照前例，企业单一产品单价为</a:t>
            </a:r>
            <a:r>
              <a:rPr lang="en-US" altLang="zh-CN" sz="2000">
                <a:solidFill>
                  <a:srgbClr val="FF0000"/>
                </a:solidFill>
              </a:rPr>
              <a:t>10</a:t>
            </a:r>
            <a:r>
              <a:rPr lang="zh-CN" altLang="zh-CN" sz="2000">
                <a:solidFill>
                  <a:srgbClr val="FF0000"/>
                </a:solidFill>
              </a:rPr>
              <a:t>元</a:t>
            </a:r>
            <a:r>
              <a:rPr lang="en-US" altLang="zh-CN" sz="2000">
                <a:solidFill>
                  <a:srgbClr val="FF0000"/>
                </a:solidFill>
              </a:rPr>
              <a:t>/</a:t>
            </a:r>
            <a:r>
              <a:rPr lang="zh-CN" altLang="zh-CN" sz="2000">
                <a:solidFill>
                  <a:srgbClr val="FF0000"/>
                </a:solidFill>
              </a:rPr>
              <a:t>件，单位变动成本为</a:t>
            </a:r>
            <a:r>
              <a:rPr lang="en-US" altLang="zh-CN" sz="2000">
                <a:solidFill>
                  <a:srgbClr val="FF0000"/>
                </a:solidFill>
              </a:rPr>
              <a:t>6</a:t>
            </a:r>
            <a:r>
              <a:rPr lang="zh-CN" altLang="zh-CN" sz="2000">
                <a:solidFill>
                  <a:srgbClr val="FF0000"/>
                </a:solidFill>
              </a:rPr>
              <a:t>元</a:t>
            </a:r>
            <a:r>
              <a:rPr lang="en-US" altLang="zh-CN" sz="2000">
                <a:solidFill>
                  <a:srgbClr val="FF0000"/>
                </a:solidFill>
              </a:rPr>
              <a:t>/</a:t>
            </a:r>
            <a:r>
              <a:rPr lang="zh-CN" altLang="zh-CN" sz="2000">
                <a:solidFill>
                  <a:srgbClr val="FF0000"/>
                </a:solidFill>
              </a:rPr>
              <a:t>件，固定成本为</a:t>
            </a:r>
            <a:r>
              <a:rPr lang="en-US" altLang="zh-CN" sz="2000">
                <a:solidFill>
                  <a:srgbClr val="FF0000"/>
                </a:solidFill>
              </a:rPr>
              <a:t>3000</a:t>
            </a:r>
            <a:r>
              <a:rPr lang="zh-CN" altLang="zh-CN" sz="2000">
                <a:solidFill>
                  <a:srgbClr val="FF0000"/>
                </a:solidFill>
              </a:rPr>
              <a:t>万元，目前销量为</a:t>
            </a:r>
            <a:r>
              <a:rPr lang="en-US" altLang="zh-CN" sz="2000">
                <a:solidFill>
                  <a:srgbClr val="FF0000"/>
                </a:solidFill>
              </a:rPr>
              <a:t>1200</a:t>
            </a:r>
            <a:r>
              <a:rPr lang="zh-CN" altLang="zh-CN" sz="2000">
                <a:solidFill>
                  <a:srgbClr val="FF0000"/>
                </a:solidFill>
              </a:rPr>
              <a:t>万件，根据现有数据建立盈亏平衡分析数据模型和动态图</a:t>
            </a:r>
          </a:p>
        </p:txBody>
      </p:sp>
      <p:sp>
        <p:nvSpPr>
          <p:cNvPr id="32772" name="TextBox 29"/>
          <p:cNvSpPr txBox="1">
            <a:spLocks noChangeArrowheads="1"/>
          </p:cNvSpPr>
          <p:nvPr/>
        </p:nvSpPr>
        <p:spPr bwMode="auto">
          <a:xfrm>
            <a:off x="539750" y="2390775"/>
            <a:ext cx="8066088" cy="922338"/>
          </a:xfrm>
          <a:prstGeom prst="rect">
            <a:avLst/>
          </a:prstGeom>
          <a:noFill/>
          <a:ln w="9525">
            <a:noFill/>
            <a:miter lim="800000"/>
            <a:headEnd/>
            <a:tailEnd/>
          </a:ln>
        </p:spPr>
        <p:txBody>
          <a:bodyPr>
            <a:spAutoFit/>
          </a:bodyPr>
          <a:lstStyle/>
          <a:p>
            <a:pPr eaLnBrk="0" hangingPunct="0"/>
            <a:r>
              <a:rPr lang="zh-CN" altLang="zh-CN"/>
              <a:t>（一）建立数据计算表</a:t>
            </a:r>
          </a:p>
          <a:p>
            <a:pPr eaLnBrk="0" hangingPunct="0"/>
            <a:r>
              <a:rPr lang="zh-CN" altLang="zh-CN"/>
              <a:t>在“利润管理</a:t>
            </a:r>
            <a:r>
              <a:rPr lang="en-US" altLang="zh-CN"/>
              <a:t>.xls</a:t>
            </a:r>
            <a:r>
              <a:rPr lang="zh-CN" altLang="zh-CN"/>
              <a:t>”工作簿中，新建一个工作表，分别输入项目、单位、单位变动成本、固定成本、销售量、销售收入、成本总额、利润总额</a:t>
            </a:r>
          </a:p>
        </p:txBody>
      </p:sp>
      <p:pic>
        <p:nvPicPr>
          <p:cNvPr id="32773" name="图片 4"/>
          <p:cNvPicPr>
            <a:picLocks noChangeAspect="1" noChangeArrowheads="1"/>
          </p:cNvPicPr>
          <p:nvPr/>
        </p:nvPicPr>
        <p:blipFill>
          <a:blip r:embed="rId3" cstate="print"/>
          <a:srcRect/>
          <a:stretch>
            <a:fillRect/>
          </a:stretch>
        </p:blipFill>
        <p:spPr bwMode="auto">
          <a:xfrm>
            <a:off x="696913" y="3313113"/>
            <a:ext cx="7742237" cy="1627187"/>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71"/>
                                        </p:tgtEl>
                                        <p:attrNameLst>
                                          <p:attrName>style.visibility</p:attrName>
                                        </p:attrNameLst>
                                      </p:cBhvr>
                                      <p:to>
                                        <p:strVal val="visible"/>
                                      </p:to>
                                    </p:set>
                                    <p:animEffect transition="in" filter="barn(inVertical)">
                                      <p:cBhvr>
                                        <p:cTn id="11" dur="500"/>
                                        <p:tgtEl>
                                          <p:spTgt spid="3277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2772"/>
                                        </p:tgtEl>
                                        <p:attrNameLst>
                                          <p:attrName>style.visibility</p:attrName>
                                        </p:attrNameLst>
                                      </p:cBhvr>
                                      <p:to>
                                        <p:strVal val="visible"/>
                                      </p:to>
                                    </p:set>
                                    <p:animEffect transition="in" filter="barn(inVertical)">
                                      <p:cBhvr>
                                        <p:cTn id="15" dur="500"/>
                                        <p:tgtEl>
                                          <p:spTgt spid="3277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arn(inVertical)">
                                      <p:cBhvr>
                                        <p:cTn id="19"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2771" grpId="0"/>
      <p:bldP spid="327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3795" name="矩形 1"/>
          <p:cNvSpPr>
            <a:spLocks noChangeArrowheads="1"/>
          </p:cNvSpPr>
          <p:nvPr/>
        </p:nvSpPr>
        <p:spPr bwMode="auto">
          <a:xfrm>
            <a:off x="284163" y="1012825"/>
            <a:ext cx="8482012" cy="1476375"/>
          </a:xfrm>
          <a:prstGeom prst="rect">
            <a:avLst/>
          </a:prstGeom>
          <a:noFill/>
          <a:ln w="9525">
            <a:noFill/>
            <a:miter lim="800000"/>
            <a:headEnd/>
            <a:tailEnd/>
          </a:ln>
        </p:spPr>
        <p:txBody>
          <a:bodyPr>
            <a:spAutoFit/>
          </a:bodyPr>
          <a:lstStyle/>
          <a:p>
            <a:r>
              <a:rPr lang="zh-CN" altLang="zh-CN" b="1"/>
              <a:t>（一）建立数据计算表</a:t>
            </a:r>
          </a:p>
          <a:p>
            <a:r>
              <a:rPr lang="en-US" altLang="zh-CN" b="1"/>
              <a:t>1.</a:t>
            </a:r>
            <a:r>
              <a:rPr lang="zh-CN" altLang="zh-CN" b="1"/>
              <a:t>操作步骤如下：</a:t>
            </a:r>
          </a:p>
          <a:p>
            <a:r>
              <a:rPr lang="zh-CN" altLang="zh-CN"/>
              <a:t>（</a:t>
            </a:r>
            <a:r>
              <a:rPr lang="en-US" altLang="zh-CN"/>
              <a:t>1</a:t>
            </a:r>
            <a:r>
              <a:rPr lang="zh-CN" altLang="zh-CN"/>
              <a:t>）录入静态数据：单价</a:t>
            </a:r>
            <a:r>
              <a:rPr lang="en-US" altLang="zh-CN"/>
              <a:t>=10</a:t>
            </a:r>
            <a:r>
              <a:rPr lang="zh-CN" altLang="zh-CN"/>
              <a:t>，单位变动成本</a:t>
            </a:r>
            <a:r>
              <a:rPr lang="en-US" altLang="zh-CN"/>
              <a:t>=6</a:t>
            </a:r>
            <a:r>
              <a:rPr lang="zh-CN" altLang="zh-CN"/>
              <a:t>，固定成本</a:t>
            </a:r>
            <a:r>
              <a:rPr lang="en-US" altLang="zh-CN"/>
              <a:t>=3000</a:t>
            </a:r>
            <a:r>
              <a:rPr lang="zh-CN" altLang="zh-CN"/>
              <a:t>，销售量</a:t>
            </a:r>
            <a:r>
              <a:rPr lang="en-US" altLang="zh-CN"/>
              <a:t>=1200</a:t>
            </a:r>
            <a:endParaRPr lang="zh-CN" altLang="zh-CN"/>
          </a:p>
          <a:p>
            <a:r>
              <a:rPr lang="zh-CN" altLang="zh-CN"/>
              <a:t>（</a:t>
            </a:r>
            <a:r>
              <a:rPr lang="en-US" altLang="zh-CN"/>
              <a:t>2</a:t>
            </a:r>
            <a:r>
              <a:rPr lang="zh-CN" altLang="zh-CN"/>
              <a:t>）设置计算公式：销售收入</a:t>
            </a:r>
            <a:r>
              <a:rPr lang="en-US" altLang="zh-CN"/>
              <a:t>=</a:t>
            </a:r>
            <a:r>
              <a:rPr lang="zh-CN" altLang="zh-CN"/>
              <a:t>单价×销售量；成本总额</a:t>
            </a:r>
            <a:r>
              <a:rPr lang="en-US" altLang="zh-CN"/>
              <a:t>=</a:t>
            </a:r>
            <a:r>
              <a:rPr lang="zh-CN" altLang="zh-CN"/>
              <a:t>单位变动成本×销售量；利润总额</a:t>
            </a:r>
            <a:r>
              <a:rPr lang="en-US" altLang="zh-CN"/>
              <a:t>=</a:t>
            </a:r>
            <a:r>
              <a:rPr lang="zh-CN" altLang="zh-CN"/>
              <a:t>销售收入</a:t>
            </a:r>
            <a:r>
              <a:rPr lang="en-US" altLang="zh-CN"/>
              <a:t>-</a:t>
            </a:r>
            <a:r>
              <a:rPr lang="zh-CN" altLang="zh-CN"/>
              <a:t>成本总额</a:t>
            </a:r>
          </a:p>
        </p:txBody>
      </p:sp>
      <p:pic>
        <p:nvPicPr>
          <p:cNvPr id="33796" name="图片 6"/>
          <p:cNvPicPr>
            <a:picLocks noChangeAspect="1" noChangeArrowheads="1"/>
          </p:cNvPicPr>
          <p:nvPr/>
        </p:nvPicPr>
        <p:blipFill>
          <a:blip r:embed="rId3" cstate="print"/>
          <a:srcRect/>
          <a:stretch>
            <a:fillRect/>
          </a:stretch>
        </p:blipFill>
        <p:spPr bwMode="auto">
          <a:xfrm>
            <a:off x="3021013" y="2646363"/>
            <a:ext cx="5975350" cy="2279650"/>
          </a:xfrm>
          <a:prstGeom prst="rect">
            <a:avLst/>
          </a:prstGeom>
          <a:noFill/>
          <a:ln w="9525">
            <a:noFill/>
            <a:miter lim="800000"/>
            <a:headEnd/>
            <a:tailEnd/>
          </a:ln>
        </p:spPr>
      </p:pic>
      <p:sp>
        <p:nvSpPr>
          <p:cNvPr id="33797" name="矩形 2"/>
          <p:cNvSpPr>
            <a:spLocks noChangeArrowheads="1"/>
          </p:cNvSpPr>
          <p:nvPr/>
        </p:nvSpPr>
        <p:spPr bwMode="auto">
          <a:xfrm>
            <a:off x="188913" y="2489200"/>
            <a:ext cx="2832100" cy="2586038"/>
          </a:xfrm>
          <a:prstGeom prst="rect">
            <a:avLst/>
          </a:prstGeom>
          <a:noFill/>
          <a:ln w="9525">
            <a:noFill/>
            <a:miter lim="800000"/>
            <a:headEnd/>
            <a:tailEnd/>
          </a:ln>
        </p:spPr>
        <p:txBody>
          <a:bodyPr>
            <a:spAutoFit/>
          </a:bodyPr>
          <a:lstStyle/>
          <a:p>
            <a:r>
              <a:rPr lang="zh-CN" altLang="zh-CN" b="1"/>
              <a:t>（二）计算保本点销售量</a:t>
            </a:r>
          </a:p>
          <a:p>
            <a:r>
              <a:rPr lang="en-US" altLang="zh-CN" b="1"/>
              <a:t>1.</a:t>
            </a:r>
            <a:r>
              <a:rPr lang="zh-CN" altLang="zh-CN" b="1"/>
              <a:t>操作步骤如下：</a:t>
            </a:r>
          </a:p>
          <a:p>
            <a:r>
              <a:rPr lang="zh-CN" altLang="zh-CN"/>
              <a:t>（</a:t>
            </a:r>
            <a:r>
              <a:rPr lang="en-US" altLang="zh-CN"/>
              <a:t>1</a:t>
            </a:r>
            <a:r>
              <a:rPr lang="zh-CN" altLang="zh-CN"/>
              <a:t>）根据给定资料新建工作表</a:t>
            </a:r>
          </a:p>
          <a:p>
            <a:r>
              <a:rPr lang="en-US" altLang="zh-CN"/>
              <a:t>       </a:t>
            </a:r>
            <a:r>
              <a:rPr lang="zh-CN" altLang="zh-CN"/>
              <a:t>在“利润管理</a:t>
            </a:r>
            <a:r>
              <a:rPr lang="en-US" altLang="zh-CN"/>
              <a:t>.xls”</a:t>
            </a:r>
            <a:r>
              <a:rPr lang="zh-CN" altLang="zh-CN"/>
              <a:t>工作簿中新建一个工作表，分别输入计算项目、单位、计算结果、计算公式、说明等</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795"/>
                                        </p:tgtEl>
                                        <p:attrNameLst>
                                          <p:attrName>style.visibility</p:attrName>
                                        </p:attrNameLst>
                                      </p:cBhvr>
                                      <p:to>
                                        <p:strVal val="visible"/>
                                      </p:to>
                                    </p:set>
                                    <p:animEffect transition="in" filter="barn(inVertical)">
                                      <p:cBhvr>
                                        <p:cTn id="11" dur="500"/>
                                        <p:tgtEl>
                                          <p:spTgt spid="3379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797"/>
                                        </p:tgtEl>
                                        <p:attrNameLst>
                                          <p:attrName>style.visibility</p:attrName>
                                        </p:attrNameLst>
                                      </p:cBhvr>
                                      <p:to>
                                        <p:strVal val="visible"/>
                                      </p:to>
                                    </p:set>
                                    <p:animEffect transition="in" filter="barn(inVertical)">
                                      <p:cBhvr>
                                        <p:cTn id="15" dur="500"/>
                                        <p:tgtEl>
                                          <p:spTgt spid="33797"/>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3796"/>
                                        </p:tgtEl>
                                        <p:attrNameLst>
                                          <p:attrName>style.visibility</p:attrName>
                                        </p:attrNameLst>
                                      </p:cBhvr>
                                      <p:to>
                                        <p:strVal val="visible"/>
                                      </p:to>
                                    </p:set>
                                    <p:animEffect transition="in" filter="barn(inVertical)">
                                      <p:cBhvr>
                                        <p:cTn id="19"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795" grpId="0"/>
      <p:bldP spid="337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4819" name="矩形 1"/>
          <p:cNvSpPr>
            <a:spLocks noChangeArrowheads="1"/>
          </p:cNvSpPr>
          <p:nvPr/>
        </p:nvSpPr>
        <p:spPr bwMode="auto">
          <a:xfrm>
            <a:off x="503238" y="1155700"/>
            <a:ext cx="8347075" cy="3416300"/>
          </a:xfrm>
          <a:prstGeom prst="rect">
            <a:avLst/>
          </a:prstGeom>
          <a:noFill/>
          <a:ln w="9525">
            <a:noFill/>
            <a:miter lim="800000"/>
            <a:headEnd/>
            <a:tailEnd/>
          </a:ln>
        </p:spPr>
        <p:txBody>
          <a:bodyPr>
            <a:spAutoFit/>
          </a:bodyPr>
          <a:lstStyle/>
          <a:p>
            <a:pPr>
              <a:lnSpc>
                <a:spcPct val="150000"/>
              </a:lnSpc>
            </a:pPr>
            <a:r>
              <a:rPr lang="zh-CN" altLang="zh-CN" b="1"/>
              <a:t>（</a:t>
            </a:r>
            <a:r>
              <a:rPr lang="en-US" altLang="zh-CN" b="1"/>
              <a:t>2</a:t>
            </a:r>
            <a:r>
              <a:rPr lang="zh-CN" altLang="zh-CN" b="1"/>
              <a:t>）计算各个项目</a:t>
            </a:r>
          </a:p>
          <a:p>
            <a:pPr>
              <a:lnSpc>
                <a:spcPct val="150000"/>
              </a:lnSpc>
            </a:pPr>
            <a:r>
              <a:rPr lang="zh-CN" altLang="zh-CN">
                <a:solidFill>
                  <a:srgbClr val="FF0000"/>
                </a:solidFill>
              </a:rPr>
              <a:t>第一、</a:t>
            </a:r>
            <a:r>
              <a:rPr lang="zh-CN" altLang="zh-CN"/>
              <a:t>边际贡献，单击</a:t>
            </a:r>
            <a:r>
              <a:rPr lang="en-US" altLang="zh-CN"/>
              <a:t>C6</a:t>
            </a:r>
            <a:r>
              <a:rPr lang="zh-CN" altLang="zh-CN"/>
              <a:t>单元格</a:t>
            </a:r>
            <a:r>
              <a:rPr lang="en-US" altLang="zh-CN"/>
              <a:t>,</a:t>
            </a:r>
            <a:r>
              <a:rPr lang="zh-CN" altLang="zh-CN"/>
              <a:t>在编辑栏中输入“</a:t>
            </a:r>
            <a:r>
              <a:rPr lang="en-US" altLang="zh-CN"/>
              <a:t>=(B3-C3)</a:t>
            </a:r>
            <a:r>
              <a:rPr lang="zh-CN" altLang="zh-CN"/>
              <a:t>×</a:t>
            </a:r>
            <a:r>
              <a:rPr lang="en-US" altLang="zh-CN"/>
              <a:t>E3”,</a:t>
            </a:r>
            <a:r>
              <a:rPr lang="zh-CN" altLang="zh-CN"/>
              <a:t>按回车键确认</a:t>
            </a:r>
          </a:p>
          <a:p>
            <a:pPr>
              <a:lnSpc>
                <a:spcPct val="150000"/>
              </a:lnSpc>
            </a:pPr>
            <a:r>
              <a:rPr lang="zh-CN" altLang="zh-CN">
                <a:solidFill>
                  <a:srgbClr val="FF0000"/>
                </a:solidFill>
              </a:rPr>
              <a:t>第二、</a:t>
            </a:r>
            <a:r>
              <a:rPr lang="zh-CN" altLang="zh-CN"/>
              <a:t>单位边际贡献，单击</a:t>
            </a:r>
            <a:r>
              <a:rPr lang="en-US" altLang="zh-CN"/>
              <a:t>C7</a:t>
            </a:r>
            <a:r>
              <a:rPr lang="zh-CN" altLang="zh-CN"/>
              <a:t>单元格，在编辑栏中输入“</a:t>
            </a:r>
            <a:r>
              <a:rPr lang="en-US" altLang="zh-CN"/>
              <a:t>=C6/E3”,</a:t>
            </a:r>
            <a:r>
              <a:rPr lang="zh-CN" altLang="zh-CN"/>
              <a:t>按回车键确认</a:t>
            </a:r>
          </a:p>
          <a:p>
            <a:pPr>
              <a:lnSpc>
                <a:spcPct val="150000"/>
              </a:lnSpc>
            </a:pPr>
            <a:r>
              <a:rPr lang="zh-CN" altLang="zh-CN">
                <a:solidFill>
                  <a:srgbClr val="FF0000"/>
                </a:solidFill>
              </a:rPr>
              <a:t>第三、</a:t>
            </a:r>
            <a:r>
              <a:rPr lang="zh-CN" altLang="zh-CN"/>
              <a:t>边际贡献率，单击</a:t>
            </a:r>
            <a:r>
              <a:rPr lang="en-US" altLang="zh-CN"/>
              <a:t>C8</a:t>
            </a:r>
            <a:r>
              <a:rPr lang="zh-CN" altLang="zh-CN"/>
              <a:t>单元格，在编辑栏中输入“</a:t>
            </a:r>
            <a:r>
              <a:rPr lang="en-US" altLang="zh-CN"/>
              <a:t>=C6/F3”,</a:t>
            </a:r>
            <a:r>
              <a:rPr lang="zh-CN" altLang="zh-CN"/>
              <a:t>按回车键确认</a:t>
            </a:r>
          </a:p>
          <a:p>
            <a:pPr>
              <a:lnSpc>
                <a:spcPct val="150000"/>
              </a:lnSpc>
            </a:pPr>
            <a:r>
              <a:rPr lang="zh-CN" altLang="zh-CN">
                <a:solidFill>
                  <a:srgbClr val="FF0000"/>
                </a:solidFill>
              </a:rPr>
              <a:t>第四、</a:t>
            </a:r>
            <a:r>
              <a:rPr lang="zh-CN" altLang="zh-CN"/>
              <a:t>保本点销售量，单击</a:t>
            </a:r>
            <a:r>
              <a:rPr lang="en-US" altLang="zh-CN"/>
              <a:t>C9</a:t>
            </a:r>
            <a:r>
              <a:rPr lang="zh-CN" altLang="zh-CN"/>
              <a:t>单元格，在编辑栏中输入“</a:t>
            </a:r>
            <a:r>
              <a:rPr lang="en-US" altLang="zh-CN"/>
              <a:t>=$D$3/C7”,</a:t>
            </a:r>
            <a:r>
              <a:rPr lang="zh-CN" altLang="zh-CN"/>
              <a:t>按回车键确认</a:t>
            </a:r>
          </a:p>
          <a:p>
            <a:pPr>
              <a:lnSpc>
                <a:spcPct val="150000"/>
              </a:lnSpc>
            </a:pPr>
            <a:r>
              <a:rPr lang="zh-CN" altLang="zh-CN">
                <a:solidFill>
                  <a:srgbClr val="FF0000"/>
                </a:solidFill>
              </a:rPr>
              <a:t>第五、</a:t>
            </a:r>
            <a:r>
              <a:rPr lang="zh-CN" altLang="zh-CN"/>
              <a:t>保本点销售额，单击</a:t>
            </a:r>
            <a:r>
              <a:rPr lang="en-US" altLang="zh-CN"/>
              <a:t>C10</a:t>
            </a:r>
            <a:r>
              <a:rPr lang="zh-CN" altLang="zh-CN"/>
              <a:t>单元格，在编辑栏中输入“</a:t>
            </a:r>
            <a:r>
              <a:rPr lang="en-US" altLang="zh-CN"/>
              <a:t>=$D$3/C8”,</a:t>
            </a:r>
            <a:r>
              <a:rPr lang="zh-CN" altLang="zh-CN"/>
              <a:t>按回车键确认</a:t>
            </a: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819"/>
                                        </p:tgtEl>
                                        <p:attrNameLst>
                                          <p:attrName>style.visibility</p:attrName>
                                        </p:attrNameLst>
                                      </p:cBhvr>
                                      <p:to>
                                        <p:strVal val="visible"/>
                                      </p:to>
                                    </p:set>
                                    <p:animEffect transition="in" filter="wipe(down)">
                                      <p:cBhvr>
                                        <p:cTn id="11"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48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5843" name="矩形 1"/>
          <p:cNvSpPr>
            <a:spLocks noChangeArrowheads="1"/>
          </p:cNvSpPr>
          <p:nvPr/>
        </p:nvSpPr>
        <p:spPr bwMode="auto">
          <a:xfrm>
            <a:off x="323850" y="1028700"/>
            <a:ext cx="8640763" cy="2308225"/>
          </a:xfrm>
          <a:prstGeom prst="rect">
            <a:avLst/>
          </a:prstGeom>
          <a:noFill/>
          <a:ln w="9525">
            <a:noFill/>
            <a:miter lim="800000"/>
            <a:headEnd/>
            <a:tailEnd/>
          </a:ln>
        </p:spPr>
        <p:txBody>
          <a:bodyPr>
            <a:spAutoFit/>
          </a:bodyPr>
          <a:lstStyle/>
          <a:p>
            <a:r>
              <a:rPr lang="zh-CN" altLang="zh-CN" b="1"/>
              <a:t>（三）建立用于动态图的模拟运算表</a:t>
            </a:r>
          </a:p>
          <a:p>
            <a:r>
              <a:rPr lang="en-US" altLang="zh-CN" b="1"/>
              <a:t>1.</a:t>
            </a:r>
            <a:r>
              <a:rPr lang="zh-CN" altLang="zh-CN" b="1"/>
              <a:t>操作步骤如下：</a:t>
            </a:r>
          </a:p>
          <a:p>
            <a:r>
              <a:rPr lang="zh-CN" altLang="zh-CN"/>
              <a:t>（</a:t>
            </a:r>
            <a:r>
              <a:rPr lang="en-US" altLang="zh-CN"/>
              <a:t>1</a:t>
            </a:r>
            <a:r>
              <a:rPr lang="zh-CN" altLang="zh-CN"/>
              <a:t>）录入“销售量”、“销售额”、“总成本”、“利润”四个字段变量</a:t>
            </a:r>
          </a:p>
          <a:p>
            <a:r>
              <a:rPr lang="zh-CN" altLang="zh-CN"/>
              <a:t>（</a:t>
            </a:r>
            <a:r>
              <a:rPr lang="en-US" altLang="zh-CN"/>
              <a:t>2</a:t>
            </a:r>
            <a:r>
              <a:rPr lang="zh-CN" altLang="zh-CN"/>
              <a:t>）在</a:t>
            </a:r>
            <a:r>
              <a:rPr lang="en-US" altLang="zh-CN"/>
              <a:t>B14</a:t>
            </a:r>
            <a:r>
              <a:rPr lang="zh-CN" altLang="zh-CN"/>
              <a:t>：</a:t>
            </a:r>
            <a:r>
              <a:rPr lang="en-US" altLang="zh-CN"/>
              <a:t>D14</a:t>
            </a:r>
            <a:r>
              <a:rPr lang="zh-CN" altLang="zh-CN"/>
              <a:t>单元格，分别引入当前“销售额”、“总成本”、“利润”数据</a:t>
            </a:r>
          </a:p>
          <a:p>
            <a:r>
              <a:rPr lang="zh-CN" altLang="zh-CN"/>
              <a:t>（</a:t>
            </a:r>
            <a:r>
              <a:rPr lang="en-US" altLang="zh-CN"/>
              <a:t>3</a:t>
            </a:r>
            <a:r>
              <a:rPr lang="zh-CN" altLang="zh-CN"/>
              <a:t>）在</a:t>
            </a:r>
            <a:r>
              <a:rPr lang="en-US" altLang="zh-CN"/>
              <a:t>A15</a:t>
            </a:r>
            <a:r>
              <a:rPr lang="zh-CN" altLang="zh-CN"/>
              <a:t>：</a:t>
            </a:r>
            <a:r>
              <a:rPr lang="en-US" altLang="zh-CN"/>
              <a:t>A22</a:t>
            </a:r>
            <a:r>
              <a:rPr lang="zh-CN" altLang="zh-CN"/>
              <a:t>区域，分别录入销售量的区间数据（一般按</a:t>
            </a:r>
            <a:r>
              <a:rPr lang="en-US" altLang="zh-CN"/>
              <a:t>200</a:t>
            </a:r>
            <a:r>
              <a:rPr lang="zh-CN" altLang="zh-CN"/>
              <a:t>级距增长）</a:t>
            </a:r>
          </a:p>
          <a:p>
            <a:r>
              <a:rPr lang="zh-CN" altLang="zh-CN"/>
              <a:t>（</a:t>
            </a:r>
            <a:r>
              <a:rPr lang="en-US" altLang="zh-CN"/>
              <a:t>4</a:t>
            </a:r>
            <a:r>
              <a:rPr lang="zh-CN" altLang="zh-CN"/>
              <a:t>）用鼠标的左键，选中模拟运算表的区域</a:t>
            </a:r>
            <a:r>
              <a:rPr lang="en-US" altLang="zh-CN"/>
              <a:t>=A15</a:t>
            </a:r>
            <a:r>
              <a:rPr lang="zh-CN" altLang="zh-CN"/>
              <a:t>：</a:t>
            </a:r>
            <a:r>
              <a:rPr lang="en-US" altLang="zh-CN"/>
              <a:t>D22</a:t>
            </a:r>
            <a:endParaRPr lang="zh-CN" altLang="zh-CN"/>
          </a:p>
          <a:p>
            <a:r>
              <a:rPr lang="zh-CN" altLang="zh-CN"/>
              <a:t>（</a:t>
            </a:r>
            <a:r>
              <a:rPr lang="en-US" altLang="zh-CN"/>
              <a:t>5</a:t>
            </a:r>
            <a:r>
              <a:rPr lang="zh-CN" altLang="zh-CN"/>
              <a:t>）点击主菜单，选择数据</a:t>
            </a:r>
            <a:r>
              <a:rPr lang="en-US" altLang="zh-CN"/>
              <a:t>/</a:t>
            </a:r>
            <a:r>
              <a:rPr lang="zh-CN" altLang="zh-CN"/>
              <a:t>假设分析</a:t>
            </a:r>
            <a:r>
              <a:rPr lang="en-US" altLang="zh-CN"/>
              <a:t>/</a:t>
            </a:r>
            <a:r>
              <a:rPr lang="zh-CN" altLang="zh-CN"/>
              <a:t>数据表（即模拟运算表）</a:t>
            </a:r>
          </a:p>
          <a:p>
            <a:r>
              <a:rPr lang="zh-CN" altLang="zh-CN"/>
              <a:t>（</a:t>
            </a:r>
            <a:r>
              <a:rPr lang="en-US" altLang="zh-CN"/>
              <a:t>6</a:t>
            </a:r>
            <a:r>
              <a:rPr lang="zh-CN" altLang="zh-CN"/>
              <a:t>）开窗录入“输入引用列单元格”</a:t>
            </a:r>
            <a:r>
              <a:rPr lang="en-US" altLang="zh-CN"/>
              <a:t>=E3</a:t>
            </a:r>
            <a:r>
              <a:rPr lang="zh-CN" altLang="zh-CN"/>
              <a:t>，即模拟运算表所需</a:t>
            </a:r>
            <a:r>
              <a:rPr lang="en-US" altLang="zh-CN"/>
              <a:t>X</a:t>
            </a:r>
            <a:r>
              <a:rPr lang="zh-CN" altLang="zh-CN"/>
              <a:t>轴的“销售量”，</a:t>
            </a:r>
            <a:endParaRPr lang="zh-CN" altLang="en-US"/>
          </a:p>
        </p:txBody>
      </p:sp>
      <p:pic>
        <p:nvPicPr>
          <p:cNvPr id="35844" name="图片 3"/>
          <p:cNvPicPr>
            <a:picLocks noChangeAspect="1" noChangeArrowheads="1"/>
          </p:cNvPicPr>
          <p:nvPr/>
        </p:nvPicPr>
        <p:blipFill>
          <a:blip r:embed="rId3" cstate="print"/>
          <a:srcRect/>
          <a:stretch>
            <a:fillRect/>
          </a:stretch>
        </p:blipFill>
        <p:spPr bwMode="auto">
          <a:xfrm>
            <a:off x="4267200" y="3248025"/>
            <a:ext cx="4351338" cy="1897063"/>
          </a:xfrm>
          <a:prstGeom prst="rect">
            <a:avLst/>
          </a:prstGeom>
          <a:noFill/>
          <a:ln w="9525">
            <a:noFill/>
            <a:miter lim="800000"/>
            <a:headEnd/>
            <a:tailEnd/>
          </a:ln>
        </p:spPr>
      </p:pic>
      <p:pic>
        <p:nvPicPr>
          <p:cNvPr id="35845" name="图片 4"/>
          <p:cNvPicPr>
            <a:picLocks noChangeAspect="1" noChangeArrowheads="1"/>
          </p:cNvPicPr>
          <p:nvPr/>
        </p:nvPicPr>
        <p:blipFill>
          <a:blip r:embed="rId4" cstate="print"/>
          <a:srcRect/>
          <a:stretch>
            <a:fillRect/>
          </a:stretch>
        </p:blipFill>
        <p:spPr bwMode="auto">
          <a:xfrm>
            <a:off x="323850" y="3336925"/>
            <a:ext cx="3044825" cy="1808163"/>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heel(1)">
                                      <p:cBhvr>
                                        <p:cTn id="7" dur="2000"/>
                                        <p:tgtEl>
                                          <p:spTgt spid="35843"/>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5845"/>
                                        </p:tgtEl>
                                        <p:attrNameLst>
                                          <p:attrName>style.visibility</p:attrName>
                                        </p:attrNameLst>
                                      </p:cBhvr>
                                      <p:to>
                                        <p:strVal val="visible"/>
                                      </p:to>
                                    </p:set>
                                    <p:animEffect transition="in" filter="wheel(1)">
                                      <p:cBhvr>
                                        <p:cTn id="11" dur="2000"/>
                                        <p:tgtEl>
                                          <p:spTgt spid="35845"/>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35844"/>
                                        </p:tgtEl>
                                        <p:attrNameLst>
                                          <p:attrName>style.visibility</p:attrName>
                                        </p:attrNameLst>
                                      </p:cBhvr>
                                      <p:to>
                                        <p:strVal val="visible"/>
                                      </p:to>
                                    </p:set>
                                    <p:animEffect transition="in" filter="wheel(1)">
                                      <p:cBhvr>
                                        <p:cTn id="15" dur="2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6867" name="矩形 1"/>
          <p:cNvSpPr>
            <a:spLocks noChangeArrowheads="1"/>
          </p:cNvSpPr>
          <p:nvPr/>
        </p:nvSpPr>
        <p:spPr bwMode="auto">
          <a:xfrm>
            <a:off x="503238" y="1012825"/>
            <a:ext cx="8408987" cy="2584450"/>
          </a:xfrm>
          <a:prstGeom prst="rect">
            <a:avLst/>
          </a:prstGeom>
          <a:noFill/>
          <a:ln w="9525">
            <a:noFill/>
            <a:miter lim="800000"/>
            <a:headEnd/>
            <a:tailEnd/>
          </a:ln>
        </p:spPr>
        <p:txBody>
          <a:bodyPr>
            <a:spAutoFit/>
          </a:bodyPr>
          <a:lstStyle/>
          <a:p>
            <a:r>
              <a:rPr lang="en-US" altLang="zh-CN" b="1"/>
              <a:t>2.</a:t>
            </a:r>
            <a:r>
              <a:rPr lang="zh-CN" altLang="zh-CN" b="1"/>
              <a:t>操作过程体会：</a:t>
            </a:r>
          </a:p>
          <a:p>
            <a:r>
              <a:rPr lang="zh-CN" altLang="zh-CN"/>
              <a:t>（</a:t>
            </a:r>
            <a:r>
              <a:rPr lang="en-US" altLang="zh-CN"/>
              <a:t>1</a:t>
            </a:r>
            <a:r>
              <a:rPr lang="zh-CN" altLang="zh-CN"/>
              <a:t>）手工调整</a:t>
            </a:r>
            <a:r>
              <a:rPr lang="en-US" altLang="zh-CN"/>
              <a:t>X</a:t>
            </a:r>
            <a:r>
              <a:rPr lang="zh-CN" altLang="zh-CN"/>
              <a:t>轴销售量数据，可引起变动数据区的变动</a:t>
            </a:r>
          </a:p>
          <a:p>
            <a:r>
              <a:rPr lang="zh-CN" altLang="zh-CN"/>
              <a:t>（</a:t>
            </a:r>
            <a:r>
              <a:rPr lang="en-US" altLang="zh-CN"/>
              <a:t>2</a:t>
            </a:r>
            <a:r>
              <a:rPr lang="zh-CN" altLang="zh-CN"/>
              <a:t>）手工调整表</a:t>
            </a:r>
            <a:r>
              <a:rPr lang="en-US" altLang="zh-CN"/>
              <a:t>6-4</a:t>
            </a:r>
            <a:r>
              <a:rPr lang="zh-CN" altLang="zh-CN"/>
              <a:t>中的单价、单位变动成本、固定成本和销量四个变量，同样引起模拟运算表其他</a:t>
            </a:r>
            <a:r>
              <a:rPr lang="en-US" altLang="zh-CN"/>
              <a:t>3</a:t>
            </a:r>
            <a:r>
              <a:rPr lang="zh-CN" altLang="zh-CN"/>
              <a:t>个数据的变动，观察正、负相关关系</a:t>
            </a:r>
          </a:p>
          <a:p>
            <a:r>
              <a:rPr lang="zh-CN" altLang="zh-CN" b="1"/>
              <a:t>（四）建立动态图表</a:t>
            </a:r>
          </a:p>
          <a:p>
            <a:r>
              <a:rPr lang="en-US" altLang="zh-CN"/>
              <a:t>1.</a:t>
            </a:r>
            <a:r>
              <a:rPr lang="zh-CN" altLang="zh-CN"/>
              <a:t>操作步骤如下：</a:t>
            </a:r>
          </a:p>
          <a:p>
            <a:r>
              <a:rPr lang="zh-CN" altLang="zh-CN"/>
              <a:t>（</a:t>
            </a:r>
            <a:r>
              <a:rPr lang="en-US" altLang="zh-CN"/>
              <a:t>1</a:t>
            </a:r>
            <a:r>
              <a:rPr lang="zh-CN" altLang="zh-CN"/>
              <a:t>）选择制图区域</a:t>
            </a:r>
            <a:r>
              <a:rPr lang="en-US" altLang="zh-CN"/>
              <a:t>=A15</a:t>
            </a:r>
            <a:r>
              <a:rPr lang="zh-CN" altLang="zh-CN"/>
              <a:t>：</a:t>
            </a:r>
            <a:r>
              <a:rPr lang="en-US" altLang="zh-CN"/>
              <a:t>E22</a:t>
            </a:r>
            <a:r>
              <a:rPr lang="zh-CN" altLang="zh-CN"/>
              <a:t>，增加了模拟运算表外的固定成本数据</a:t>
            </a:r>
          </a:p>
          <a:p>
            <a:r>
              <a:rPr lang="zh-CN" altLang="zh-CN"/>
              <a:t>（</a:t>
            </a:r>
            <a:r>
              <a:rPr lang="en-US" altLang="zh-CN"/>
              <a:t>2</a:t>
            </a:r>
            <a:r>
              <a:rPr lang="zh-CN" altLang="zh-CN"/>
              <a:t>）选择制图类型</a:t>
            </a:r>
            <a:r>
              <a:rPr lang="en-US" altLang="zh-CN"/>
              <a:t>=</a:t>
            </a:r>
            <a:r>
              <a:rPr lang="zh-CN" altLang="zh-CN"/>
              <a:t>插入</a:t>
            </a:r>
            <a:r>
              <a:rPr lang="en-US" altLang="zh-CN"/>
              <a:t>/</a:t>
            </a:r>
            <a:r>
              <a:rPr lang="zh-CN" altLang="zh-CN"/>
              <a:t>散点图</a:t>
            </a:r>
            <a:r>
              <a:rPr lang="en-US" altLang="zh-CN"/>
              <a:t>/</a:t>
            </a:r>
            <a:r>
              <a:rPr lang="zh-CN" altLang="zh-CN"/>
              <a:t>带直线的散点图</a:t>
            </a:r>
          </a:p>
          <a:p>
            <a:r>
              <a:rPr lang="zh-CN" altLang="zh-CN"/>
              <a:t>（</a:t>
            </a:r>
            <a:r>
              <a:rPr lang="en-US" altLang="zh-CN"/>
              <a:t>3</a:t>
            </a:r>
            <a:r>
              <a:rPr lang="zh-CN" altLang="zh-CN"/>
              <a:t>）根据四个变量，引入系列</a:t>
            </a:r>
            <a:r>
              <a:rPr lang="en-US" altLang="zh-CN"/>
              <a:t>1-4</a:t>
            </a:r>
            <a:r>
              <a:rPr lang="zh-CN" altLang="zh-CN"/>
              <a:t>的名称、</a:t>
            </a:r>
            <a:r>
              <a:rPr lang="en-US" altLang="zh-CN"/>
              <a:t>X</a:t>
            </a:r>
            <a:r>
              <a:rPr lang="zh-CN" altLang="zh-CN"/>
              <a:t>轴、</a:t>
            </a:r>
            <a:r>
              <a:rPr lang="en-US" altLang="zh-CN"/>
              <a:t>Y</a:t>
            </a:r>
            <a:r>
              <a:rPr lang="zh-CN" altLang="zh-CN"/>
              <a:t>轴的数据，</a:t>
            </a:r>
            <a:endParaRPr lang="zh-CN" altLang="en-US"/>
          </a:p>
        </p:txBody>
      </p:sp>
      <p:pic>
        <p:nvPicPr>
          <p:cNvPr id="36868" name="图片 3"/>
          <p:cNvPicPr>
            <a:picLocks noChangeAspect="1" noChangeArrowheads="1"/>
          </p:cNvPicPr>
          <p:nvPr/>
        </p:nvPicPr>
        <p:blipFill>
          <a:blip r:embed="rId3" cstate="print"/>
          <a:srcRect/>
          <a:stretch>
            <a:fillRect/>
          </a:stretch>
        </p:blipFill>
        <p:spPr bwMode="auto">
          <a:xfrm>
            <a:off x="503238" y="2076450"/>
            <a:ext cx="3727450" cy="3068638"/>
          </a:xfrm>
          <a:prstGeom prst="rect">
            <a:avLst/>
          </a:prstGeom>
          <a:noFill/>
          <a:ln w="9525">
            <a:noFill/>
            <a:miter lim="800000"/>
            <a:headEnd/>
            <a:tailEnd/>
          </a:ln>
        </p:spPr>
      </p:pic>
      <p:pic>
        <p:nvPicPr>
          <p:cNvPr id="36869" name="图片 4"/>
          <p:cNvPicPr>
            <a:picLocks noChangeAspect="1" noChangeArrowheads="1"/>
          </p:cNvPicPr>
          <p:nvPr/>
        </p:nvPicPr>
        <p:blipFill>
          <a:blip r:embed="rId4" cstate="print"/>
          <a:srcRect/>
          <a:stretch>
            <a:fillRect/>
          </a:stretch>
        </p:blipFill>
        <p:spPr bwMode="auto">
          <a:xfrm>
            <a:off x="4865688" y="1985963"/>
            <a:ext cx="4192587" cy="3159125"/>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6867"/>
                                        </p:tgtEl>
                                        <p:attrNameLst>
                                          <p:attrName>style.visibility</p:attrName>
                                        </p:attrNameLst>
                                      </p:cBhvr>
                                      <p:to>
                                        <p:strVal val="visible"/>
                                      </p:to>
                                    </p:set>
                                    <p:animEffect transition="in" filter="barn(inVertical)">
                                      <p:cBhvr>
                                        <p:cTn id="10" dur="500"/>
                                        <p:tgtEl>
                                          <p:spTgt spid="3686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6868"/>
                                        </p:tgtEl>
                                        <p:attrNameLst>
                                          <p:attrName>style.visibility</p:attrName>
                                        </p:attrNameLst>
                                      </p:cBhvr>
                                      <p:to>
                                        <p:strVal val="visible"/>
                                      </p:to>
                                    </p:set>
                                    <p:animEffect transition="in" filter="barn(inVertical)">
                                      <p:cBhvr>
                                        <p:cTn id="15" dur="500"/>
                                        <p:tgtEl>
                                          <p:spTgt spid="3686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6869"/>
                                        </p:tgtEl>
                                        <p:attrNameLst>
                                          <p:attrName>style.visibility</p:attrName>
                                        </p:attrNameLst>
                                      </p:cBhvr>
                                      <p:to>
                                        <p:strVal val="visible"/>
                                      </p:to>
                                    </p:set>
                                    <p:animEffect transition="in" filter="barn(inVertical)">
                                      <p:cBhvr>
                                        <p:cTn id="20"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68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7891" name="矩形 1"/>
          <p:cNvSpPr>
            <a:spLocks noChangeArrowheads="1"/>
          </p:cNvSpPr>
          <p:nvPr/>
        </p:nvSpPr>
        <p:spPr bwMode="auto">
          <a:xfrm>
            <a:off x="503238" y="969963"/>
            <a:ext cx="8499475" cy="1477962"/>
          </a:xfrm>
          <a:prstGeom prst="rect">
            <a:avLst/>
          </a:prstGeom>
          <a:noFill/>
          <a:ln w="9525">
            <a:noFill/>
            <a:miter lim="800000"/>
            <a:headEnd/>
            <a:tailEnd/>
          </a:ln>
        </p:spPr>
        <p:txBody>
          <a:bodyPr>
            <a:spAutoFit/>
          </a:bodyPr>
          <a:lstStyle/>
          <a:p>
            <a:r>
              <a:rPr lang="zh-CN" altLang="zh-CN">
                <a:solidFill>
                  <a:srgbClr val="FF0000"/>
                </a:solidFill>
              </a:rPr>
              <a:t>（</a:t>
            </a:r>
            <a:r>
              <a:rPr lang="en-US" altLang="zh-CN">
                <a:solidFill>
                  <a:srgbClr val="FF0000"/>
                </a:solidFill>
              </a:rPr>
              <a:t>4</a:t>
            </a:r>
            <a:r>
              <a:rPr lang="zh-CN" altLang="zh-CN">
                <a:solidFill>
                  <a:srgbClr val="FF0000"/>
                </a:solidFill>
              </a:rPr>
              <a:t>）</a:t>
            </a:r>
            <a:r>
              <a:rPr lang="zh-CN" altLang="zh-CN"/>
              <a:t>增加数据系列</a:t>
            </a:r>
            <a:r>
              <a:rPr lang="en-US" altLang="zh-CN"/>
              <a:t>5</a:t>
            </a:r>
            <a:r>
              <a:rPr lang="zh-CN" altLang="zh-CN"/>
              <a:t>，引入系列名称</a:t>
            </a:r>
            <a:r>
              <a:rPr lang="en-US" altLang="zh-CN"/>
              <a:t>=</a:t>
            </a:r>
            <a:r>
              <a:rPr lang="zh-CN" altLang="zh-CN"/>
              <a:t>保本参考线、</a:t>
            </a:r>
            <a:r>
              <a:rPr lang="en-US" altLang="zh-CN"/>
              <a:t>X</a:t>
            </a:r>
            <a:r>
              <a:rPr lang="zh-CN" altLang="zh-CN"/>
              <a:t>轴</a:t>
            </a:r>
            <a:r>
              <a:rPr lang="en-US" altLang="zh-CN"/>
              <a:t>={750,750,750}</a:t>
            </a:r>
            <a:r>
              <a:rPr lang="zh-CN" altLang="zh-CN"/>
              <a:t>、</a:t>
            </a:r>
            <a:r>
              <a:rPr lang="en-US" altLang="zh-CN"/>
              <a:t>Y</a:t>
            </a:r>
            <a:r>
              <a:rPr lang="zh-CN" altLang="zh-CN"/>
              <a:t>轴</a:t>
            </a:r>
            <a:r>
              <a:rPr lang="en-US" altLang="zh-CN"/>
              <a:t>={0,7500,20000}</a:t>
            </a:r>
            <a:r>
              <a:rPr lang="zh-CN" altLang="zh-CN"/>
              <a:t>的数据，完成垂直参考线</a:t>
            </a:r>
          </a:p>
          <a:p>
            <a:r>
              <a:rPr lang="zh-CN" altLang="zh-CN">
                <a:solidFill>
                  <a:srgbClr val="FF0000"/>
                </a:solidFill>
              </a:rPr>
              <a:t>（</a:t>
            </a:r>
            <a:r>
              <a:rPr lang="en-US" altLang="zh-CN">
                <a:solidFill>
                  <a:srgbClr val="FF0000"/>
                </a:solidFill>
              </a:rPr>
              <a:t>5</a:t>
            </a:r>
            <a:r>
              <a:rPr lang="zh-CN" altLang="zh-CN">
                <a:solidFill>
                  <a:srgbClr val="FF0000"/>
                </a:solidFill>
              </a:rPr>
              <a:t>）</a:t>
            </a:r>
            <a:r>
              <a:rPr lang="zh-CN" altLang="zh-CN"/>
              <a:t>在绘图区内插入两个文本框，点击菜单“插入</a:t>
            </a:r>
            <a:r>
              <a:rPr lang="en-US" altLang="zh-CN"/>
              <a:t>/</a:t>
            </a:r>
            <a:r>
              <a:rPr lang="zh-CN" altLang="zh-CN"/>
              <a:t>文本框</a:t>
            </a:r>
            <a:r>
              <a:rPr lang="en-US" altLang="zh-CN"/>
              <a:t>/</a:t>
            </a:r>
            <a:r>
              <a:rPr lang="zh-CN" altLang="zh-CN"/>
              <a:t>横向文本框”，并在公式编辑栏引入“保本点销售量”和“单价”的单元格，分别为</a:t>
            </a:r>
            <a:r>
              <a:rPr lang="en-US" altLang="zh-CN"/>
              <a:t>G19</a:t>
            </a:r>
            <a:r>
              <a:rPr lang="zh-CN" altLang="zh-CN"/>
              <a:t>和</a:t>
            </a:r>
            <a:r>
              <a:rPr lang="en-US" altLang="zh-CN"/>
              <a:t>G20</a:t>
            </a:r>
            <a:endParaRPr lang="zh-CN" altLang="zh-CN"/>
          </a:p>
          <a:p>
            <a:r>
              <a:rPr lang="zh-CN" altLang="zh-CN"/>
              <a:t>动情况</a:t>
            </a:r>
          </a:p>
        </p:txBody>
      </p:sp>
      <p:pic>
        <p:nvPicPr>
          <p:cNvPr id="37892" name="图片 3"/>
          <p:cNvPicPr>
            <a:picLocks noChangeAspect="1" noChangeArrowheads="1"/>
          </p:cNvPicPr>
          <p:nvPr/>
        </p:nvPicPr>
        <p:blipFill>
          <a:blip r:embed="rId3" cstate="print"/>
          <a:srcRect/>
          <a:stretch>
            <a:fillRect/>
          </a:stretch>
        </p:blipFill>
        <p:spPr bwMode="auto">
          <a:xfrm>
            <a:off x="3184525" y="2112963"/>
            <a:ext cx="5959475" cy="3032125"/>
          </a:xfrm>
          <a:prstGeom prst="rect">
            <a:avLst/>
          </a:prstGeom>
          <a:noFill/>
          <a:ln w="9525">
            <a:noFill/>
            <a:miter lim="800000"/>
            <a:headEnd/>
            <a:tailEnd/>
          </a:ln>
        </p:spPr>
      </p:pic>
      <p:sp>
        <p:nvSpPr>
          <p:cNvPr id="37893" name="矩形 2"/>
          <p:cNvSpPr>
            <a:spLocks noChangeArrowheads="1"/>
          </p:cNvSpPr>
          <p:nvPr/>
        </p:nvSpPr>
        <p:spPr bwMode="auto">
          <a:xfrm>
            <a:off x="503238" y="2489200"/>
            <a:ext cx="2597150" cy="2032000"/>
          </a:xfrm>
          <a:prstGeom prst="rect">
            <a:avLst/>
          </a:prstGeom>
          <a:noFill/>
          <a:ln w="9525">
            <a:noFill/>
            <a:miter lim="800000"/>
            <a:headEnd/>
            <a:tailEnd/>
          </a:ln>
        </p:spPr>
        <p:txBody>
          <a:bodyPr>
            <a:spAutoFit/>
          </a:bodyPr>
          <a:lstStyle/>
          <a:p>
            <a:r>
              <a:rPr lang="zh-CN" altLang="zh-CN">
                <a:solidFill>
                  <a:srgbClr val="FF0000"/>
                </a:solidFill>
              </a:rPr>
              <a:t>（</a:t>
            </a:r>
            <a:r>
              <a:rPr lang="en-US" altLang="zh-CN">
                <a:solidFill>
                  <a:srgbClr val="FF0000"/>
                </a:solidFill>
              </a:rPr>
              <a:t>6</a:t>
            </a:r>
            <a:r>
              <a:rPr lang="zh-CN" altLang="zh-CN">
                <a:solidFill>
                  <a:srgbClr val="FF0000"/>
                </a:solidFill>
              </a:rPr>
              <a:t>）</a:t>
            </a:r>
            <a:r>
              <a:rPr lang="zh-CN" altLang="zh-CN"/>
              <a:t>在绘图区内插入一个表单控件，单击菜单“开发工具</a:t>
            </a:r>
            <a:r>
              <a:rPr lang="en-US" altLang="zh-CN"/>
              <a:t>/</a:t>
            </a:r>
            <a:r>
              <a:rPr lang="zh-CN" altLang="zh-CN"/>
              <a:t>插入</a:t>
            </a:r>
            <a:r>
              <a:rPr lang="en-US" altLang="zh-CN"/>
              <a:t>/</a:t>
            </a:r>
            <a:r>
              <a:rPr lang="zh-CN" altLang="zh-CN"/>
              <a:t>表单控件</a:t>
            </a:r>
            <a:r>
              <a:rPr lang="en-US" altLang="zh-CN"/>
              <a:t>/</a:t>
            </a:r>
            <a:r>
              <a:rPr lang="zh-CN" altLang="zh-CN"/>
              <a:t>数值调节钮”</a:t>
            </a:r>
          </a:p>
          <a:p>
            <a:r>
              <a:rPr lang="zh-CN" altLang="zh-CN">
                <a:solidFill>
                  <a:srgbClr val="FF0000"/>
                </a:solidFill>
              </a:rPr>
              <a:t>（</a:t>
            </a:r>
            <a:r>
              <a:rPr lang="en-US" altLang="zh-CN">
                <a:solidFill>
                  <a:srgbClr val="FF0000"/>
                </a:solidFill>
              </a:rPr>
              <a:t>7</a:t>
            </a:r>
            <a:r>
              <a:rPr lang="zh-CN" altLang="zh-CN">
                <a:solidFill>
                  <a:srgbClr val="FF0000"/>
                </a:solidFill>
              </a:rPr>
              <a:t>）</a:t>
            </a:r>
            <a:r>
              <a:rPr lang="zh-CN" altLang="zh-CN"/>
              <a:t>将绘图区、文本框、数值调节钮“组合”起来，以便观察数据的变</a:t>
            </a: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891"/>
                                        </p:tgtEl>
                                        <p:attrNameLst>
                                          <p:attrName>style.visibility</p:attrName>
                                        </p:attrNameLst>
                                      </p:cBhvr>
                                      <p:to>
                                        <p:strVal val="visible"/>
                                      </p:to>
                                    </p:set>
                                    <p:anim calcmode="lin" valueType="num">
                                      <p:cBhvr additive="base">
                                        <p:cTn id="12" dur="500" fill="hold"/>
                                        <p:tgtEl>
                                          <p:spTgt spid="37891"/>
                                        </p:tgtEl>
                                        <p:attrNameLst>
                                          <p:attrName>ppt_x</p:attrName>
                                        </p:attrNameLst>
                                      </p:cBhvr>
                                      <p:tavLst>
                                        <p:tav tm="0">
                                          <p:val>
                                            <p:strVal val="#ppt_x"/>
                                          </p:val>
                                        </p:tav>
                                        <p:tav tm="100000">
                                          <p:val>
                                            <p:strVal val="#ppt_x"/>
                                          </p:val>
                                        </p:tav>
                                      </p:tavLst>
                                    </p:anim>
                                    <p:anim calcmode="lin" valueType="num">
                                      <p:cBhvr additive="base">
                                        <p:cTn id="13" dur="500" fill="hold"/>
                                        <p:tgtEl>
                                          <p:spTgt spid="3789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7893"/>
                                        </p:tgtEl>
                                        <p:attrNameLst>
                                          <p:attrName>style.visibility</p:attrName>
                                        </p:attrNameLst>
                                      </p:cBhvr>
                                      <p:to>
                                        <p:strVal val="visible"/>
                                      </p:to>
                                    </p:set>
                                    <p:anim calcmode="lin" valueType="num">
                                      <p:cBhvr additive="base">
                                        <p:cTn id="17" dur="500" fill="hold"/>
                                        <p:tgtEl>
                                          <p:spTgt spid="37893"/>
                                        </p:tgtEl>
                                        <p:attrNameLst>
                                          <p:attrName>ppt_x</p:attrName>
                                        </p:attrNameLst>
                                      </p:cBhvr>
                                      <p:tavLst>
                                        <p:tav tm="0">
                                          <p:val>
                                            <p:strVal val="#ppt_x"/>
                                          </p:val>
                                        </p:tav>
                                        <p:tav tm="100000">
                                          <p:val>
                                            <p:strVal val="#ppt_x"/>
                                          </p:val>
                                        </p:tav>
                                      </p:tavLst>
                                    </p:anim>
                                    <p:anim calcmode="lin" valueType="num">
                                      <p:cBhvr additive="base">
                                        <p:cTn id="18" dur="500" fill="hold"/>
                                        <p:tgtEl>
                                          <p:spTgt spid="3789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7892"/>
                                        </p:tgtEl>
                                        <p:attrNameLst>
                                          <p:attrName>style.visibility</p:attrName>
                                        </p:attrNameLst>
                                      </p:cBhvr>
                                      <p:to>
                                        <p:strVal val="visible"/>
                                      </p:to>
                                    </p:set>
                                    <p:anim calcmode="lin" valueType="num">
                                      <p:cBhvr additive="base">
                                        <p:cTn id="22" dur="500" fill="hold"/>
                                        <p:tgtEl>
                                          <p:spTgt spid="37892"/>
                                        </p:tgtEl>
                                        <p:attrNameLst>
                                          <p:attrName>ppt_x</p:attrName>
                                        </p:attrNameLst>
                                      </p:cBhvr>
                                      <p:tavLst>
                                        <p:tav tm="0">
                                          <p:val>
                                            <p:strVal val="#ppt_x"/>
                                          </p:val>
                                        </p:tav>
                                        <p:tav tm="100000">
                                          <p:val>
                                            <p:strVal val="#ppt_x"/>
                                          </p:val>
                                        </p:tav>
                                      </p:tavLst>
                                    </p:anim>
                                    <p:anim calcmode="lin" valueType="num">
                                      <p:cBhvr additive="base">
                                        <p:cTn id="23"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891" grpId="0"/>
      <p:bldP spid="3789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二、单品种盈亏平衡分析模型</a:t>
            </a:r>
            <a:endParaRPr lang="zh-CN" altLang="zh-CN" sz="2400" b="1" dirty="0">
              <a:latin typeface="黑体" pitchFamily="49" charset="-122"/>
              <a:cs typeface="Times New Roman" pitchFamily="18" charset="0"/>
            </a:endParaRPr>
          </a:p>
        </p:txBody>
      </p:sp>
      <p:sp>
        <p:nvSpPr>
          <p:cNvPr id="38915" name="矩形 4"/>
          <p:cNvSpPr>
            <a:spLocks noChangeArrowheads="1"/>
          </p:cNvSpPr>
          <p:nvPr/>
        </p:nvSpPr>
        <p:spPr bwMode="auto">
          <a:xfrm>
            <a:off x="503238" y="1001713"/>
            <a:ext cx="8283575" cy="2586037"/>
          </a:xfrm>
          <a:prstGeom prst="rect">
            <a:avLst/>
          </a:prstGeom>
          <a:noFill/>
          <a:ln w="9525">
            <a:noFill/>
            <a:miter lim="800000"/>
            <a:headEnd/>
            <a:tailEnd/>
          </a:ln>
        </p:spPr>
        <p:txBody>
          <a:bodyPr>
            <a:spAutoFit/>
          </a:bodyPr>
          <a:lstStyle/>
          <a:p>
            <a:pPr>
              <a:lnSpc>
                <a:spcPct val="150000"/>
              </a:lnSpc>
            </a:pPr>
            <a:r>
              <a:rPr lang="en-US" altLang="zh-CN"/>
              <a:t>2.</a:t>
            </a:r>
            <a:r>
              <a:rPr lang="zh-CN" altLang="zh-CN"/>
              <a:t>操作过程体会：</a:t>
            </a:r>
          </a:p>
          <a:p>
            <a:pPr>
              <a:lnSpc>
                <a:spcPct val="150000"/>
              </a:lnSpc>
            </a:pPr>
            <a:r>
              <a:rPr lang="zh-CN" altLang="zh-CN"/>
              <a:t>（</a:t>
            </a:r>
            <a:r>
              <a:rPr lang="en-US" altLang="zh-CN"/>
              <a:t>1</a:t>
            </a:r>
            <a:r>
              <a:rPr lang="zh-CN" altLang="zh-CN"/>
              <a:t>）通过单价微调按钮的变化，得到不同的利润值，反映正相关的比例关系</a:t>
            </a:r>
          </a:p>
          <a:p>
            <a:pPr>
              <a:lnSpc>
                <a:spcPct val="150000"/>
              </a:lnSpc>
            </a:pPr>
            <a:r>
              <a:rPr lang="zh-CN" altLang="zh-CN"/>
              <a:t>（</a:t>
            </a:r>
            <a:r>
              <a:rPr lang="en-US" altLang="zh-CN"/>
              <a:t>2</a:t>
            </a:r>
            <a:r>
              <a:rPr lang="zh-CN" altLang="zh-CN"/>
              <a:t>）通过动态图，查找销量、销售额、总成本、固定成本、利润</a:t>
            </a:r>
            <a:r>
              <a:rPr lang="en-US" altLang="zh-CN"/>
              <a:t>5</a:t>
            </a:r>
            <a:r>
              <a:rPr lang="zh-CN" altLang="zh-CN"/>
              <a:t>个数据系列</a:t>
            </a:r>
          </a:p>
          <a:p>
            <a:pPr>
              <a:lnSpc>
                <a:spcPct val="150000"/>
              </a:lnSpc>
            </a:pPr>
            <a:r>
              <a:rPr lang="zh-CN" altLang="zh-CN">
                <a:solidFill>
                  <a:srgbClr val="FF0000"/>
                </a:solidFill>
              </a:rPr>
              <a:t>【提示】</a:t>
            </a:r>
            <a:r>
              <a:rPr lang="zh-CN" altLang="zh-CN"/>
              <a:t>因调节按钮的最大值为</a:t>
            </a:r>
            <a:r>
              <a:rPr lang="en-US" altLang="zh-CN"/>
              <a:t>30000</a:t>
            </a:r>
            <a:r>
              <a:rPr lang="zh-CN" altLang="zh-CN"/>
              <a:t>，可将链接地址</a:t>
            </a:r>
            <a:r>
              <a:rPr lang="en-US" altLang="zh-CN"/>
              <a:t>G22</a:t>
            </a:r>
            <a:r>
              <a:rPr lang="zh-CN" altLang="zh-CN"/>
              <a:t>作为分析模型单价</a:t>
            </a:r>
            <a:r>
              <a:rPr lang="en-US" altLang="zh-CN"/>
              <a:t>G2</a:t>
            </a:r>
            <a:r>
              <a:rPr lang="zh-CN" altLang="zh-CN"/>
              <a:t>的源数据</a:t>
            </a:r>
            <a:r>
              <a:rPr lang="en-US" altLang="zh-CN"/>
              <a:t>,</a:t>
            </a:r>
            <a:r>
              <a:rPr lang="zh-CN" altLang="zh-CN"/>
              <a:t>已达到调整单价，同步调整总成本、利润的目的。</a:t>
            </a:r>
          </a:p>
          <a:p>
            <a:pPr>
              <a:lnSpc>
                <a:spcPct val="150000"/>
              </a:lnSpc>
            </a:pPr>
            <a:r>
              <a:rPr lang="zh-CN" altLang="zh-CN">
                <a:solidFill>
                  <a:srgbClr val="FF0000"/>
                </a:solidFill>
              </a:rPr>
              <a:t>【拓展】</a:t>
            </a:r>
            <a:r>
              <a:rPr lang="zh-CN" altLang="zh-CN"/>
              <a:t>如果设置销售量、单价的双变量，如何设置调整按钮的引用地址及公式？</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8915"/>
                                        </p:tgtEl>
                                        <p:attrNameLst>
                                          <p:attrName>style.visibility</p:attrName>
                                        </p:attrNameLst>
                                      </p:cBhvr>
                                      <p:to>
                                        <p:strVal val="visible"/>
                                      </p:to>
                                    </p:set>
                                    <p:animEffect transition="in" filter="fade">
                                      <p:cBhvr>
                                        <p:cTn id="13" dur="1000"/>
                                        <p:tgtEl>
                                          <p:spTgt spid="38915"/>
                                        </p:tgtEl>
                                      </p:cBhvr>
                                    </p:animEffect>
                                    <p:anim calcmode="lin" valueType="num">
                                      <p:cBhvr>
                                        <p:cTn id="14" dur="1000" fill="hold"/>
                                        <p:tgtEl>
                                          <p:spTgt spid="38915"/>
                                        </p:tgtEl>
                                        <p:attrNameLst>
                                          <p:attrName>ppt_x</p:attrName>
                                        </p:attrNameLst>
                                      </p:cBhvr>
                                      <p:tavLst>
                                        <p:tav tm="0">
                                          <p:val>
                                            <p:strVal val="#ppt_x"/>
                                          </p:val>
                                        </p:tav>
                                        <p:tav tm="100000">
                                          <p:val>
                                            <p:strVal val="#ppt_x"/>
                                          </p:val>
                                        </p:tav>
                                      </p:tavLst>
                                    </p:anim>
                                    <p:anim calcmode="lin" valueType="num">
                                      <p:cBhvr>
                                        <p:cTn id="15" dur="1000" fill="hold"/>
                                        <p:tgtEl>
                                          <p:spTgt spid="389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89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三、多品种盈亏平衡分析模型</a:t>
            </a:r>
            <a:endParaRPr lang="zh-CN" altLang="zh-CN" sz="2400" b="1" dirty="0">
              <a:latin typeface="黑体" pitchFamily="49" charset="-122"/>
              <a:cs typeface="Times New Roman" pitchFamily="18" charset="0"/>
            </a:endParaRPr>
          </a:p>
        </p:txBody>
      </p:sp>
      <p:sp>
        <p:nvSpPr>
          <p:cNvPr id="39939" name="矩形 1"/>
          <p:cNvSpPr>
            <a:spLocks noChangeArrowheads="1"/>
          </p:cNvSpPr>
          <p:nvPr/>
        </p:nvSpPr>
        <p:spPr bwMode="auto">
          <a:xfrm>
            <a:off x="503238" y="1179513"/>
            <a:ext cx="8356600" cy="869950"/>
          </a:xfrm>
          <a:prstGeom prst="rect">
            <a:avLst/>
          </a:prstGeom>
          <a:noFill/>
          <a:ln w="9525">
            <a:noFill/>
            <a:miter lim="800000"/>
            <a:headEnd/>
            <a:tailEnd/>
          </a:ln>
        </p:spPr>
        <p:txBody>
          <a:bodyPr>
            <a:spAutoFit/>
          </a:bodyPr>
          <a:lstStyle/>
          <a:p>
            <a:pPr>
              <a:lnSpc>
                <a:spcPct val="150000"/>
              </a:lnSpc>
            </a:pPr>
            <a:r>
              <a:rPr lang="zh-CN" altLang="zh-CN"/>
              <a:t>【任务</a:t>
            </a:r>
            <a:r>
              <a:rPr lang="en-US" altLang="zh-CN"/>
              <a:t>6-2</a:t>
            </a:r>
            <a:r>
              <a:rPr lang="zh-CN" altLang="zh-CN"/>
              <a:t>】某企业设定有三种产品，有关数据见表</a:t>
            </a:r>
            <a:r>
              <a:rPr lang="zh-CN" altLang="en-US"/>
              <a:t>，</a:t>
            </a:r>
            <a:r>
              <a:rPr lang="zh-CN" altLang="zh-CN"/>
              <a:t>根据现有数据计算各项指标及综合产品保本额和保本量</a:t>
            </a:r>
          </a:p>
        </p:txBody>
      </p:sp>
      <p:pic>
        <p:nvPicPr>
          <p:cNvPr id="39940" name="图片 3"/>
          <p:cNvPicPr>
            <a:picLocks noChangeAspect="1" noChangeArrowheads="1"/>
          </p:cNvPicPr>
          <p:nvPr/>
        </p:nvPicPr>
        <p:blipFill>
          <a:blip r:embed="rId3" cstate="print"/>
          <a:srcRect/>
          <a:stretch>
            <a:fillRect/>
          </a:stretch>
        </p:blipFill>
        <p:spPr bwMode="auto">
          <a:xfrm>
            <a:off x="533400" y="2181225"/>
            <a:ext cx="8147050" cy="1792288"/>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9939"/>
                                        </p:tgtEl>
                                        <p:attrNameLst>
                                          <p:attrName>style.visibility</p:attrName>
                                        </p:attrNameLst>
                                      </p:cBhvr>
                                      <p:to>
                                        <p:strVal val="visible"/>
                                      </p:to>
                                    </p:set>
                                    <p:animEffect transition="in" filter="barn(inVertical)">
                                      <p:cBhvr>
                                        <p:cTn id="10" dur="500"/>
                                        <p:tgtEl>
                                          <p:spTgt spid="39939"/>
                                        </p:tgtEl>
                                      </p:cBhvr>
                                    </p:animEffect>
                                  </p:childTnLst>
                                </p:cTn>
                              </p:par>
                              <p:par>
                                <p:cTn id="11" presetID="16" presetClass="entr" presetSubtype="21" fill="hold" nodeType="withEffect">
                                  <p:stCondLst>
                                    <p:cond delay="0"/>
                                  </p:stCondLst>
                                  <p:childTnLst>
                                    <p:set>
                                      <p:cBhvr>
                                        <p:cTn id="12" dur="1" fill="hold">
                                          <p:stCondLst>
                                            <p:cond delay="0"/>
                                          </p:stCondLst>
                                        </p:cTn>
                                        <p:tgtEl>
                                          <p:spTgt spid="39940"/>
                                        </p:tgtEl>
                                        <p:attrNameLst>
                                          <p:attrName>style.visibility</p:attrName>
                                        </p:attrNameLst>
                                      </p:cBhvr>
                                      <p:to>
                                        <p:strVal val="visible"/>
                                      </p:to>
                                    </p:set>
                                    <p:animEffect transition="in" filter="barn(inVertical)">
                                      <p:cBhvr>
                                        <p:cTn id="13"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99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三、多品种盈亏平衡分析模型</a:t>
            </a:r>
            <a:endParaRPr lang="zh-CN" altLang="zh-CN" sz="2400" b="1" dirty="0">
              <a:latin typeface="黑体" pitchFamily="49" charset="-122"/>
              <a:cs typeface="Times New Roman" pitchFamily="18" charset="0"/>
            </a:endParaRPr>
          </a:p>
        </p:txBody>
      </p:sp>
      <p:sp>
        <p:nvSpPr>
          <p:cNvPr id="40963" name="矩形 5"/>
          <p:cNvSpPr>
            <a:spLocks noChangeArrowheads="1"/>
          </p:cNvSpPr>
          <p:nvPr/>
        </p:nvSpPr>
        <p:spPr bwMode="auto">
          <a:xfrm>
            <a:off x="503238" y="1047750"/>
            <a:ext cx="8215312" cy="923925"/>
          </a:xfrm>
          <a:prstGeom prst="rect">
            <a:avLst/>
          </a:prstGeom>
          <a:noFill/>
          <a:ln w="9525">
            <a:noFill/>
            <a:miter lim="800000"/>
            <a:headEnd/>
            <a:tailEnd/>
          </a:ln>
        </p:spPr>
        <p:txBody>
          <a:bodyPr>
            <a:spAutoFit/>
          </a:bodyPr>
          <a:lstStyle/>
          <a:p>
            <a:r>
              <a:rPr lang="zh-CN" altLang="en-US" b="1"/>
              <a:t>（一）</a:t>
            </a:r>
            <a:r>
              <a:rPr lang="zh-CN" altLang="zh-CN" b="1"/>
              <a:t>新建工作表</a:t>
            </a:r>
            <a:endParaRPr lang="zh-CN" altLang="zh-CN"/>
          </a:p>
          <a:p>
            <a:r>
              <a:rPr lang="zh-CN" altLang="zh-CN"/>
              <a:t>在“利润管理</a:t>
            </a:r>
            <a:r>
              <a:rPr lang="en-US" altLang="zh-CN"/>
              <a:t>.xls</a:t>
            </a:r>
            <a:r>
              <a:rPr lang="zh-CN" altLang="zh-CN"/>
              <a:t>”工作簿中，新建一个工作表，分别输入项目、单价、单位变动成本、固定成本、销售量、销售收入、成本总额、利润总额</a:t>
            </a:r>
          </a:p>
        </p:txBody>
      </p:sp>
      <p:sp>
        <p:nvSpPr>
          <p:cNvPr id="40964" name="矩形 6"/>
          <p:cNvSpPr>
            <a:spLocks noChangeArrowheads="1"/>
          </p:cNvSpPr>
          <p:nvPr/>
        </p:nvSpPr>
        <p:spPr bwMode="auto">
          <a:xfrm>
            <a:off x="377825" y="1966913"/>
            <a:ext cx="8766175" cy="2862262"/>
          </a:xfrm>
          <a:prstGeom prst="rect">
            <a:avLst/>
          </a:prstGeom>
          <a:noFill/>
          <a:ln w="9525">
            <a:noFill/>
            <a:miter lim="800000"/>
            <a:headEnd/>
            <a:tailEnd/>
          </a:ln>
        </p:spPr>
        <p:txBody>
          <a:bodyPr>
            <a:spAutoFit/>
          </a:bodyPr>
          <a:lstStyle/>
          <a:p>
            <a:r>
              <a:rPr lang="en-US" altLang="zh-CN" b="1"/>
              <a:t>1.</a:t>
            </a:r>
            <a:r>
              <a:rPr lang="zh-CN" altLang="zh-CN" b="1"/>
              <a:t>操作步骤</a:t>
            </a:r>
          </a:p>
          <a:p>
            <a:r>
              <a:rPr lang="zh-CN" altLang="zh-CN">
                <a:solidFill>
                  <a:srgbClr val="FF0000"/>
                </a:solidFill>
              </a:rPr>
              <a:t>（</a:t>
            </a:r>
            <a:r>
              <a:rPr lang="en-US" altLang="zh-CN">
                <a:solidFill>
                  <a:srgbClr val="FF0000"/>
                </a:solidFill>
              </a:rPr>
              <a:t>1</a:t>
            </a:r>
            <a:r>
              <a:rPr lang="zh-CN" altLang="zh-CN">
                <a:solidFill>
                  <a:srgbClr val="FF0000"/>
                </a:solidFill>
              </a:rPr>
              <a:t>）</a:t>
            </a:r>
            <a:r>
              <a:rPr lang="zh-CN" altLang="zh-CN"/>
              <a:t>录入静态数据：单价、单位变动成本、固定成本、销售量</a:t>
            </a:r>
          </a:p>
          <a:p>
            <a:r>
              <a:rPr lang="zh-CN" altLang="zh-CN"/>
              <a:t>第一、单击</a:t>
            </a:r>
            <a:r>
              <a:rPr lang="en-US" altLang="zh-CN"/>
              <a:t>B3</a:t>
            </a:r>
            <a:r>
              <a:rPr lang="zh-CN" altLang="zh-CN"/>
              <a:t>：</a:t>
            </a:r>
            <a:r>
              <a:rPr lang="en-US" altLang="zh-CN"/>
              <a:t>B5</a:t>
            </a:r>
            <a:r>
              <a:rPr lang="zh-CN" altLang="zh-CN"/>
              <a:t>单元格，在编辑栏中分别输入公式：</a:t>
            </a:r>
            <a:r>
              <a:rPr lang="en-US" altLang="zh-CN"/>
              <a:t>10</a:t>
            </a:r>
            <a:r>
              <a:rPr lang="zh-CN" altLang="zh-CN"/>
              <a:t>、</a:t>
            </a:r>
            <a:r>
              <a:rPr lang="en-US" altLang="zh-CN"/>
              <a:t>8</a:t>
            </a:r>
            <a:r>
              <a:rPr lang="zh-CN" altLang="zh-CN"/>
              <a:t>、</a:t>
            </a:r>
            <a:r>
              <a:rPr lang="en-US" altLang="zh-CN"/>
              <a:t>6</a:t>
            </a:r>
            <a:r>
              <a:rPr lang="zh-CN" altLang="zh-CN"/>
              <a:t>，按回车键确认。</a:t>
            </a:r>
          </a:p>
          <a:p>
            <a:r>
              <a:rPr lang="zh-CN" altLang="zh-CN"/>
              <a:t>第二、单击</a:t>
            </a:r>
            <a:r>
              <a:rPr lang="en-US" altLang="zh-CN"/>
              <a:t>C3</a:t>
            </a:r>
            <a:r>
              <a:rPr lang="zh-CN" altLang="zh-CN"/>
              <a:t>：</a:t>
            </a:r>
            <a:r>
              <a:rPr lang="en-US" altLang="zh-CN"/>
              <a:t>C5</a:t>
            </a:r>
            <a:r>
              <a:rPr lang="zh-CN" altLang="zh-CN"/>
              <a:t>单元格，在编辑栏中分别输入公式：</a:t>
            </a:r>
            <a:r>
              <a:rPr lang="en-US" altLang="zh-CN"/>
              <a:t>6</a:t>
            </a:r>
            <a:r>
              <a:rPr lang="zh-CN" altLang="zh-CN"/>
              <a:t>、</a:t>
            </a:r>
            <a:r>
              <a:rPr lang="en-US" altLang="zh-CN"/>
              <a:t>4</a:t>
            </a:r>
            <a:r>
              <a:rPr lang="zh-CN" altLang="zh-CN"/>
              <a:t>、</a:t>
            </a:r>
            <a:r>
              <a:rPr lang="en-US" altLang="zh-CN"/>
              <a:t>2.4</a:t>
            </a:r>
            <a:r>
              <a:rPr lang="zh-CN" altLang="zh-CN"/>
              <a:t>，按回车键确认。</a:t>
            </a:r>
          </a:p>
          <a:p>
            <a:r>
              <a:rPr lang="zh-CN" altLang="zh-CN"/>
              <a:t>第三、单击</a:t>
            </a:r>
            <a:r>
              <a:rPr lang="en-US" altLang="zh-CN"/>
              <a:t>E3</a:t>
            </a:r>
            <a:r>
              <a:rPr lang="zh-CN" altLang="zh-CN"/>
              <a:t>：</a:t>
            </a:r>
            <a:r>
              <a:rPr lang="en-US" altLang="zh-CN"/>
              <a:t>E5</a:t>
            </a:r>
            <a:r>
              <a:rPr lang="zh-CN" altLang="zh-CN"/>
              <a:t>单元格，在编辑栏中分别输入公式：</a:t>
            </a:r>
            <a:r>
              <a:rPr lang="en-US" altLang="zh-CN"/>
              <a:t>600</a:t>
            </a:r>
            <a:r>
              <a:rPr lang="zh-CN" altLang="zh-CN"/>
              <a:t>、</a:t>
            </a:r>
            <a:r>
              <a:rPr lang="en-US" altLang="zh-CN"/>
              <a:t>420</a:t>
            </a:r>
            <a:r>
              <a:rPr lang="zh-CN" altLang="zh-CN"/>
              <a:t>、</a:t>
            </a:r>
            <a:r>
              <a:rPr lang="en-US" altLang="zh-CN"/>
              <a:t>200</a:t>
            </a:r>
            <a:r>
              <a:rPr lang="zh-CN" altLang="zh-CN"/>
              <a:t>，按回车键确认。</a:t>
            </a:r>
            <a:endParaRPr lang="en-US" altLang="zh-CN"/>
          </a:p>
          <a:p>
            <a:r>
              <a:rPr lang="zh-CN" altLang="zh-CN">
                <a:solidFill>
                  <a:srgbClr val="FF0000"/>
                </a:solidFill>
              </a:rPr>
              <a:t>（</a:t>
            </a:r>
            <a:r>
              <a:rPr lang="en-US" altLang="zh-CN">
                <a:solidFill>
                  <a:srgbClr val="FF0000"/>
                </a:solidFill>
              </a:rPr>
              <a:t>2</a:t>
            </a:r>
            <a:r>
              <a:rPr lang="zh-CN" altLang="zh-CN">
                <a:solidFill>
                  <a:srgbClr val="FF0000"/>
                </a:solidFill>
              </a:rPr>
              <a:t>）</a:t>
            </a:r>
            <a:r>
              <a:rPr lang="zh-CN" altLang="zh-CN"/>
              <a:t>设置计算公式：固定成本、销售收入、成本总额、利润总额</a:t>
            </a:r>
          </a:p>
          <a:p>
            <a:r>
              <a:rPr lang="zh-CN" altLang="zh-CN"/>
              <a:t>第一、固定成本，按照销售比例进行分配，单击</a:t>
            </a:r>
            <a:r>
              <a:rPr lang="en-US" altLang="zh-CN"/>
              <a:t>D3</a:t>
            </a:r>
            <a:r>
              <a:rPr lang="zh-CN" altLang="zh-CN"/>
              <a:t>单元格</a:t>
            </a:r>
            <a:r>
              <a:rPr lang="en-US" altLang="zh-CN"/>
              <a:t>,</a:t>
            </a:r>
            <a:r>
              <a:rPr lang="zh-CN" altLang="zh-CN"/>
              <a:t>在编辑栏中输入“</a:t>
            </a:r>
            <a:r>
              <a:rPr lang="en-US" altLang="zh-CN"/>
              <a:t>=$D$6*B9”,</a:t>
            </a:r>
            <a:r>
              <a:rPr lang="zh-CN" altLang="zh-CN"/>
              <a:t>按回车键确认</a:t>
            </a:r>
            <a:r>
              <a:rPr lang="en-US" altLang="zh-CN"/>
              <a:t>,</a:t>
            </a:r>
            <a:r>
              <a:rPr lang="zh-CN" altLang="zh-CN"/>
              <a:t>然后向下复制到</a:t>
            </a:r>
            <a:r>
              <a:rPr lang="en-US" altLang="zh-CN"/>
              <a:t>D5</a:t>
            </a:r>
            <a:r>
              <a:rPr lang="zh-CN" altLang="zh-CN"/>
              <a:t>单元格。</a:t>
            </a:r>
          </a:p>
          <a:p>
            <a:r>
              <a:rPr lang="zh-CN" altLang="zh-CN"/>
              <a:t>第二、边际贡献、销售收入、成本总额、利润总额计算方法与单项产品相同，不赘述</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0963"/>
                                        </p:tgtEl>
                                        <p:attrNameLst>
                                          <p:attrName>style.visibility</p:attrName>
                                        </p:attrNameLst>
                                      </p:cBhvr>
                                      <p:to>
                                        <p:strVal val="visible"/>
                                      </p:to>
                                    </p:set>
                                    <p:animEffect transition="in" filter="barn(inVertical)">
                                      <p:cBhvr>
                                        <p:cTn id="10" dur="500"/>
                                        <p:tgtEl>
                                          <p:spTgt spid="4096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0964"/>
                                        </p:tgtEl>
                                        <p:attrNameLst>
                                          <p:attrName>style.visibility</p:attrName>
                                        </p:attrNameLst>
                                      </p:cBhvr>
                                      <p:to>
                                        <p:strVal val="visible"/>
                                      </p:to>
                                    </p:set>
                                    <p:animEffect transition="in" filter="barn(inVertical)">
                                      <p:cBhvr>
                                        <p:cTn id="13"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0963" grpId="0"/>
      <p:bldP spid="409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03238" y="550863"/>
            <a:ext cx="5729287" cy="461962"/>
          </a:xfrm>
          <a:prstGeom prst="rect">
            <a:avLst/>
          </a:prstGeom>
          <a:solidFill>
            <a:schemeClr val="accent4">
              <a:lumMod val="60000"/>
              <a:lumOff val="40000"/>
            </a:schemeClr>
          </a:solidFill>
        </p:spPr>
        <p:txBody>
          <a:bodyPr>
            <a:spAutoFit/>
          </a:bodyPr>
          <a:lstStyle/>
          <a:p>
            <a:pPr>
              <a:defRPr/>
            </a:pPr>
            <a:r>
              <a:rPr lang="zh-CN" altLang="en-US" sz="2400" b="1" dirty="0">
                <a:latin typeface="黑体" pitchFamily="49" charset="-122"/>
                <a:cs typeface="Times New Roman" pitchFamily="18" charset="0"/>
              </a:rPr>
              <a:t>三、多品种盈亏平衡分析模型</a:t>
            </a:r>
            <a:endParaRPr lang="zh-CN" altLang="zh-CN" sz="2400" b="1" dirty="0">
              <a:latin typeface="黑体" pitchFamily="49" charset="-122"/>
              <a:cs typeface="Times New Roman" pitchFamily="18" charset="0"/>
            </a:endParaRPr>
          </a:p>
        </p:txBody>
      </p:sp>
      <p:sp>
        <p:nvSpPr>
          <p:cNvPr id="41987" name="矩形 1"/>
          <p:cNvSpPr>
            <a:spLocks noChangeArrowheads="1"/>
          </p:cNvSpPr>
          <p:nvPr/>
        </p:nvSpPr>
        <p:spPr bwMode="auto">
          <a:xfrm>
            <a:off x="125413" y="977900"/>
            <a:ext cx="8861425" cy="2862263"/>
          </a:xfrm>
          <a:prstGeom prst="rect">
            <a:avLst/>
          </a:prstGeom>
          <a:noFill/>
          <a:ln w="9525">
            <a:noFill/>
            <a:miter lim="800000"/>
            <a:headEnd/>
            <a:tailEnd/>
          </a:ln>
        </p:spPr>
        <p:txBody>
          <a:bodyPr>
            <a:spAutoFit/>
          </a:bodyPr>
          <a:lstStyle/>
          <a:p>
            <a:r>
              <a:rPr lang="zh-CN" altLang="en-US" b="1"/>
              <a:t>（二）</a:t>
            </a:r>
            <a:r>
              <a:rPr lang="zh-CN" altLang="zh-CN" b="1"/>
              <a:t>计算保本额与保本量</a:t>
            </a:r>
            <a:endParaRPr lang="zh-CN" altLang="zh-CN"/>
          </a:p>
          <a:p>
            <a:r>
              <a:rPr lang="en-US" altLang="zh-CN"/>
              <a:t>       </a:t>
            </a:r>
            <a:r>
              <a:rPr lang="zh-CN" altLang="zh-CN"/>
              <a:t>保本额与保本量的测算时企业财务决策的很重要的内容，对于多产品的测算，由于单价、单位变动成本、销量均不同，需要将固定成本按照多种产品销量的比例进行分配。故，对保本额和保本量的计算，只能采用综合保本额和综合保本量的方法。操作步骤为：</a:t>
            </a:r>
          </a:p>
          <a:p>
            <a:r>
              <a:rPr lang="zh-CN" altLang="zh-CN"/>
              <a:t>（</a:t>
            </a:r>
            <a:r>
              <a:rPr lang="en-US" altLang="zh-CN"/>
              <a:t>1</a:t>
            </a:r>
            <a:r>
              <a:rPr lang="zh-CN" altLang="zh-CN"/>
              <a:t>）综合保本额：单击</a:t>
            </a:r>
            <a:r>
              <a:rPr lang="en-US" altLang="zh-CN"/>
              <a:t>C12</a:t>
            </a:r>
            <a:r>
              <a:rPr lang="zh-CN" altLang="zh-CN"/>
              <a:t>单元格，在编辑栏中输入公式：“</a:t>
            </a:r>
            <a:r>
              <a:rPr lang="en-US" altLang="zh-CN"/>
              <a:t>=D6/H”</a:t>
            </a:r>
            <a:r>
              <a:rPr lang="zh-CN" altLang="zh-CN"/>
              <a:t>，按回车键确认。</a:t>
            </a:r>
          </a:p>
          <a:p>
            <a:r>
              <a:rPr lang="zh-CN" altLang="zh-CN"/>
              <a:t>各产品的保本额计算采用数组公式计算，比较便利。用鼠标左键选中</a:t>
            </a:r>
            <a:r>
              <a:rPr lang="en-US" altLang="zh-CN"/>
              <a:t>C9</a:t>
            </a:r>
            <a:r>
              <a:rPr lang="zh-CN" altLang="zh-CN"/>
              <a:t>：</a:t>
            </a:r>
            <a:r>
              <a:rPr lang="en-US" altLang="zh-CN"/>
              <a:t>C11</a:t>
            </a:r>
            <a:r>
              <a:rPr lang="zh-CN" altLang="zh-CN"/>
              <a:t>单元格，以数组公式输入公式</a:t>
            </a:r>
            <a:r>
              <a:rPr lang="en-US" altLang="zh-CN"/>
              <a:t>=</a:t>
            </a:r>
            <a:r>
              <a:rPr lang="zh-CN" altLang="zh-CN"/>
              <a:t>“</a:t>
            </a:r>
            <a:r>
              <a:rPr lang="en-US" altLang="zh-CN"/>
              <a:t>{B9</a:t>
            </a:r>
            <a:r>
              <a:rPr lang="zh-CN" altLang="zh-CN"/>
              <a:t>：</a:t>
            </a:r>
            <a:r>
              <a:rPr lang="en-US" altLang="zh-CN"/>
              <a:t>B11*C12}</a:t>
            </a:r>
            <a:r>
              <a:rPr lang="zh-CN" altLang="zh-CN"/>
              <a:t>”</a:t>
            </a:r>
          </a:p>
          <a:p>
            <a:r>
              <a:rPr lang="zh-CN" altLang="zh-CN"/>
              <a:t>（</a:t>
            </a:r>
            <a:r>
              <a:rPr lang="en-US" altLang="zh-CN"/>
              <a:t>2</a:t>
            </a:r>
            <a:r>
              <a:rPr lang="zh-CN" altLang="zh-CN"/>
              <a:t>）综合保本量：单击</a:t>
            </a:r>
            <a:r>
              <a:rPr lang="en-US" altLang="zh-CN"/>
              <a:t>E8</a:t>
            </a:r>
            <a:r>
              <a:rPr lang="zh-CN" altLang="zh-CN"/>
              <a:t>：</a:t>
            </a:r>
            <a:r>
              <a:rPr lang="en-US" altLang="zh-CN"/>
              <a:t>E10</a:t>
            </a:r>
            <a:r>
              <a:rPr lang="zh-CN" altLang="zh-CN"/>
              <a:t>单元格，在编辑栏中分别输入公式：“</a:t>
            </a:r>
            <a:r>
              <a:rPr lang="en-US" altLang="zh-CN"/>
              <a:t>{=C9</a:t>
            </a:r>
            <a:r>
              <a:rPr lang="zh-CN" altLang="zh-CN"/>
              <a:t>：</a:t>
            </a:r>
            <a:r>
              <a:rPr lang="en-US" altLang="zh-CN"/>
              <a:t>C11/C3</a:t>
            </a:r>
            <a:r>
              <a:rPr lang="zh-CN" altLang="zh-CN"/>
              <a:t>：</a:t>
            </a:r>
            <a:r>
              <a:rPr lang="en-US" altLang="zh-CN"/>
              <a:t>C5}</a:t>
            </a:r>
            <a:r>
              <a:rPr lang="zh-CN" altLang="zh-CN"/>
              <a:t>”按回车键确认</a:t>
            </a:r>
          </a:p>
        </p:txBody>
      </p:sp>
      <p:pic>
        <p:nvPicPr>
          <p:cNvPr id="41988" name="图片 7"/>
          <p:cNvPicPr>
            <a:picLocks noChangeAspect="1" noChangeArrowheads="1"/>
          </p:cNvPicPr>
          <p:nvPr/>
        </p:nvPicPr>
        <p:blipFill>
          <a:blip r:embed="rId3" cstate="print"/>
          <a:srcRect/>
          <a:stretch>
            <a:fillRect/>
          </a:stretch>
        </p:blipFill>
        <p:spPr bwMode="auto">
          <a:xfrm>
            <a:off x="231775" y="2408238"/>
            <a:ext cx="8755063" cy="2636837"/>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987"/>
                                        </p:tgtEl>
                                        <p:attrNameLst>
                                          <p:attrName>style.visibility</p:attrName>
                                        </p:attrNameLst>
                                      </p:cBhvr>
                                      <p:to>
                                        <p:strVal val="visible"/>
                                      </p:to>
                                    </p:set>
                                    <p:animEffect transition="in" filter="barn(inVertical)">
                                      <p:cBhvr>
                                        <p:cTn id="10" dur="500"/>
                                        <p:tgtEl>
                                          <p:spTgt spid="4198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1988"/>
                                        </p:tgtEl>
                                        <p:attrNameLst>
                                          <p:attrName>style.visibility</p:attrName>
                                        </p:attrNameLst>
                                      </p:cBhvr>
                                      <p:to>
                                        <p:strVal val="visible"/>
                                      </p:to>
                                    </p:set>
                                    <p:animEffect transition="in" filter="barn(inVertical)">
                                      <p:cBhvr>
                                        <p:cTn id="15"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9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688" y="152400"/>
            <a:ext cx="1781175" cy="409575"/>
          </a:xfrm>
          <a:solidFill>
            <a:schemeClr val="accent3">
              <a:lumMod val="40000"/>
              <a:lumOff val="60000"/>
            </a:schemeClr>
          </a:solidFill>
        </p:spPr>
        <p:txBody>
          <a:bodyPr/>
          <a:lstStyle/>
          <a:p>
            <a:pPr eaLnBrk="1" hangingPunct="1">
              <a:defRPr/>
            </a:pPr>
            <a:r>
              <a:rPr lang="zh-CN" altLang="en-US" sz="2800" b="1" dirty="0" smtClean="0">
                <a:solidFill>
                  <a:srgbClr val="FF0000"/>
                </a:solidFill>
              </a:rPr>
              <a:t>学习目标</a:t>
            </a:r>
            <a:endParaRPr lang="zh-CN" altLang="en-US" sz="2800" b="1" dirty="0">
              <a:solidFill>
                <a:srgbClr val="FF0000"/>
              </a:solidFill>
            </a:endParaRPr>
          </a:p>
        </p:txBody>
      </p:sp>
      <p:pic>
        <p:nvPicPr>
          <p:cNvPr id="4" name="图片占位符 14"/>
          <p:cNvPicPr>
            <a:picLocks noChangeAspect="1"/>
          </p:cNvPicPr>
          <p:nvPr/>
        </p:nvPicPr>
        <p:blipFill>
          <a:blip r:embed="rId2" cstate="print"/>
          <a:srcRect/>
          <a:stretch>
            <a:fillRect/>
          </a:stretch>
        </p:blipFill>
        <p:spPr bwMode="auto">
          <a:xfrm>
            <a:off x="2849563" y="469900"/>
            <a:ext cx="3290887" cy="2179638"/>
          </a:xfrm>
          <a:prstGeom prst="rect">
            <a:avLst/>
          </a:prstGeom>
          <a:noFill/>
          <a:ln w="9525">
            <a:noFill/>
            <a:miter lim="800000"/>
            <a:headEnd/>
            <a:tailEnd/>
          </a:ln>
        </p:spPr>
      </p:pic>
      <p:sp>
        <p:nvSpPr>
          <p:cNvPr id="5" name="Text Placeholder 2"/>
          <p:cNvSpPr txBox="1">
            <a:spLocks/>
          </p:cNvSpPr>
          <p:nvPr/>
        </p:nvSpPr>
        <p:spPr bwMode="auto">
          <a:xfrm>
            <a:off x="0" y="1116013"/>
            <a:ext cx="2871788" cy="3656012"/>
          </a:xfrm>
          <a:prstGeom prst="rect">
            <a:avLst/>
          </a:prstGeom>
          <a:noFill/>
          <a:ln w="9525">
            <a:noFill/>
            <a:miter lim="800000"/>
            <a:headEnd/>
            <a:tailEnd/>
          </a:ln>
        </p:spPr>
        <p:txBody>
          <a:bodyPr/>
          <a:lstStyle/>
          <a:p>
            <a:pPr marL="285750" indent="-285750">
              <a:lnSpc>
                <a:spcPct val="150000"/>
              </a:lnSpc>
              <a:buFont typeface="Wingdings" pitchFamily="2" charset="2"/>
              <a:buChar char="n"/>
            </a:pPr>
            <a:r>
              <a:rPr lang="zh-CN" altLang="zh-CN" sz="1600"/>
              <a:t>熟悉单一产品本量利的计算方法</a:t>
            </a:r>
          </a:p>
          <a:p>
            <a:pPr marL="285750" indent="-285750">
              <a:lnSpc>
                <a:spcPct val="150000"/>
              </a:lnSpc>
              <a:buFont typeface="Wingdings" pitchFamily="2" charset="2"/>
              <a:buChar char="n"/>
            </a:pPr>
            <a:r>
              <a:rPr lang="zh-CN" altLang="zh-CN" sz="1600"/>
              <a:t>熟悉多因素综合变动对利润的影响原理</a:t>
            </a:r>
          </a:p>
          <a:p>
            <a:pPr marL="285750" indent="-285750">
              <a:lnSpc>
                <a:spcPct val="150000"/>
              </a:lnSpc>
              <a:buFont typeface="Wingdings" pitchFamily="2" charset="2"/>
              <a:buChar char="n"/>
            </a:pPr>
            <a:r>
              <a:rPr lang="zh-CN" altLang="zh-CN" sz="1600"/>
              <a:t>掌握目标利润、保本点、保利点、边际贡献、边际贡献率和利润最大化</a:t>
            </a:r>
          </a:p>
        </p:txBody>
      </p:sp>
      <p:sp>
        <p:nvSpPr>
          <p:cNvPr id="6" name="Text Placeholder 3"/>
          <p:cNvSpPr txBox="1">
            <a:spLocks/>
          </p:cNvSpPr>
          <p:nvPr/>
        </p:nvSpPr>
        <p:spPr bwMode="auto">
          <a:xfrm>
            <a:off x="6264275" y="420688"/>
            <a:ext cx="2984500" cy="4456112"/>
          </a:xfrm>
          <a:prstGeom prst="rect">
            <a:avLst/>
          </a:prstGeom>
          <a:noFill/>
          <a:ln w="9525">
            <a:noFill/>
            <a:miter lim="800000"/>
            <a:headEnd/>
            <a:tailEnd/>
          </a:ln>
        </p:spPr>
        <p:txBody>
          <a:bodyPr/>
          <a:lstStyle/>
          <a:p>
            <a:pPr marL="285750" indent="-285750">
              <a:buFont typeface="Wingdings" pitchFamily="2" charset="2"/>
              <a:buChar char="u"/>
            </a:pPr>
            <a:r>
              <a:rPr lang="zh-CN" altLang="zh-CN" sz="1600"/>
              <a:t>能根据</a:t>
            </a:r>
            <a:r>
              <a:rPr lang="en-US" altLang="zh-CN" sz="1600"/>
              <a:t>Excel</a:t>
            </a:r>
            <a:r>
              <a:rPr lang="zh-CN" altLang="zh-CN" sz="1600"/>
              <a:t>系统功能，对产品单价、单位变动成本、固定成本和销量目标利润，运用函数、数组公式进行目标利润数据模板的设计；</a:t>
            </a:r>
          </a:p>
          <a:p>
            <a:pPr marL="285750" indent="-285750">
              <a:buFont typeface="Wingdings" pitchFamily="2" charset="2"/>
              <a:buChar char="u"/>
            </a:pPr>
            <a:r>
              <a:rPr lang="zh-CN" altLang="zh-CN" sz="1600"/>
              <a:t>能根据</a:t>
            </a:r>
            <a:r>
              <a:rPr lang="en-US" altLang="zh-CN" sz="1600"/>
              <a:t>Excel</a:t>
            </a:r>
            <a:r>
              <a:rPr lang="zh-CN" altLang="zh-CN" sz="1600"/>
              <a:t>系统功能，结合组合框、文本框和模拟运算表，制作利润变动动态图；</a:t>
            </a:r>
          </a:p>
          <a:p>
            <a:pPr marL="285750" indent="-285750">
              <a:buFont typeface="Wingdings" pitchFamily="2" charset="2"/>
              <a:buChar char="u"/>
            </a:pPr>
            <a:r>
              <a:rPr lang="zh-CN" altLang="zh-CN" sz="1600"/>
              <a:t>能根据</a:t>
            </a:r>
            <a:r>
              <a:rPr lang="en-US" altLang="zh-CN" sz="1600"/>
              <a:t>Excel</a:t>
            </a:r>
            <a:r>
              <a:rPr lang="zh-CN" altLang="zh-CN" sz="1600"/>
              <a:t>系统功能，运用</a:t>
            </a:r>
            <a:r>
              <a:rPr lang="en-US" altLang="zh-CN" sz="1600"/>
              <a:t>ROUND</a:t>
            </a:r>
            <a:r>
              <a:rPr lang="zh-CN" altLang="zh-CN" sz="1600"/>
              <a:t>、</a:t>
            </a:r>
            <a:r>
              <a:rPr lang="en-US" altLang="zh-CN" sz="1600"/>
              <a:t>IF</a:t>
            </a:r>
            <a:r>
              <a:rPr lang="zh-CN" altLang="zh-CN" sz="1600"/>
              <a:t>函数、数组公式和模拟运算表，制作命令按钮、盈亏平衡动态图；</a:t>
            </a:r>
          </a:p>
          <a:p>
            <a:pPr marL="285750" indent="-285750">
              <a:buFont typeface="Wingdings" pitchFamily="2" charset="2"/>
              <a:buChar char="u"/>
            </a:pPr>
            <a:r>
              <a:rPr lang="zh-CN" altLang="zh-CN" sz="1600"/>
              <a:t>能根据</a:t>
            </a:r>
            <a:r>
              <a:rPr lang="en-US" altLang="zh-CN" sz="1600"/>
              <a:t>Excel</a:t>
            </a:r>
            <a:r>
              <a:rPr lang="zh-CN" altLang="zh-CN" sz="1600"/>
              <a:t>系统功能，运用“单变量求解”和“规划求解”对目标利润进行计算，并作出公司</a:t>
            </a:r>
            <a:r>
              <a:rPr lang="en-US" altLang="zh-CN" sz="1600"/>
              <a:t>2018</a:t>
            </a:r>
            <a:r>
              <a:rPr lang="zh-CN" altLang="zh-CN" sz="1600"/>
              <a:t>年利润最大化方案。</a:t>
            </a:r>
          </a:p>
        </p:txBody>
      </p:sp>
      <p:sp>
        <p:nvSpPr>
          <p:cNvPr id="7" name="Text Placeholder 4"/>
          <p:cNvSpPr txBox="1">
            <a:spLocks/>
          </p:cNvSpPr>
          <p:nvPr/>
        </p:nvSpPr>
        <p:spPr bwMode="auto">
          <a:xfrm>
            <a:off x="2578100" y="3097213"/>
            <a:ext cx="3832225" cy="2332037"/>
          </a:xfrm>
          <a:prstGeom prst="rect">
            <a:avLst/>
          </a:prstGeom>
          <a:noFill/>
          <a:ln w="9525">
            <a:noFill/>
            <a:miter lim="800000"/>
            <a:headEnd/>
            <a:tailEnd/>
          </a:ln>
        </p:spPr>
        <p:txBody>
          <a:bodyPr/>
          <a:lstStyle/>
          <a:p>
            <a:pPr marL="342900" indent="-342900" eaLnBrk="0" hangingPunct="0">
              <a:buFont typeface="Wingdings" pitchFamily="2" charset="2"/>
              <a:buChar char="Ø"/>
            </a:pPr>
            <a:r>
              <a:rPr lang="zh-CN" altLang="zh-CN" sz="1600"/>
              <a:t>建立多因素综合变动对利润影响的分析数据模型</a:t>
            </a:r>
          </a:p>
          <a:p>
            <a:pPr marL="342900" indent="-342900" eaLnBrk="0" hangingPunct="0">
              <a:buFont typeface="Wingdings" pitchFamily="2" charset="2"/>
              <a:buChar char="Ø"/>
            </a:pPr>
            <a:r>
              <a:rPr lang="zh-CN" altLang="zh-CN" sz="1600"/>
              <a:t>建立单一因素变动对利润影响的动态图模型</a:t>
            </a:r>
          </a:p>
          <a:p>
            <a:pPr marL="342900" indent="-342900" eaLnBrk="0" hangingPunct="0">
              <a:buFont typeface="Wingdings" pitchFamily="2" charset="2"/>
              <a:buChar char="Ø"/>
            </a:pPr>
            <a:r>
              <a:rPr lang="zh-CN" altLang="zh-CN" sz="1600"/>
              <a:t>建立单一、多种产品盈亏平衡点分析模型</a:t>
            </a:r>
          </a:p>
          <a:p>
            <a:pPr marL="342900" indent="-342900" eaLnBrk="0" hangingPunct="0">
              <a:buFont typeface="Wingdings" pitchFamily="2" charset="2"/>
              <a:buChar char="Ø"/>
            </a:pPr>
            <a:r>
              <a:rPr lang="zh-CN" altLang="zh-CN" sz="1600"/>
              <a:t>建立目标利润分析模型</a:t>
            </a:r>
          </a:p>
          <a:p>
            <a:pPr marL="342900" indent="-342900" eaLnBrk="0" hangingPunct="0">
              <a:buFont typeface="Wingdings" pitchFamily="2" charset="2"/>
              <a:buChar char="Ø"/>
            </a:pPr>
            <a:r>
              <a:rPr lang="zh-CN" altLang="zh-CN" sz="1600"/>
              <a:t>建立利润最大化分析模型</a:t>
            </a:r>
          </a:p>
        </p:txBody>
      </p:sp>
      <p:sp>
        <p:nvSpPr>
          <p:cNvPr id="8" name="Text Placeholder 6"/>
          <p:cNvSpPr txBox="1">
            <a:spLocks/>
          </p:cNvSpPr>
          <p:nvPr/>
        </p:nvSpPr>
        <p:spPr>
          <a:xfrm>
            <a:off x="650875" y="738188"/>
            <a:ext cx="1600200" cy="307975"/>
          </a:xfrm>
          <a:prstGeom prst="rect">
            <a:avLst/>
          </a:prstGeom>
          <a:solidFill>
            <a:schemeClr val="accent1"/>
          </a:solidFill>
        </p:spPr>
        <p:txBody>
          <a:bodyPr>
            <a:normAutofit fontScale="85000" lnSpcReduction="20000"/>
          </a:bodyPr>
          <a:lstStyle/>
          <a:p>
            <a:pPr algn="ctr" defTabSz="685800" fontAlgn="auto">
              <a:lnSpc>
                <a:spcPct val="90000"/>
              </a:lnSpc>
              <a:spcBef>
                <a:spcPts val="750"/>
              </a:spcBef>
              <a:spcAft>
                <a:spcPts val="0"/>
              </a:spcAft>
              <a:buFont typeface="Arial" pitchFamily="34" charset="0"/>
              <a:buNone/>
              <a:defRPr/>
            </a:pPr>
            <a:r>
              <a:rPr lang="zh-CN" altLang="zh-CN" sz="2100" b="1" dirty="0">
                <a:latin typeface="+mn-lt"/>
                <a:ea typeface="+mn-ea"/>
              </a:rPr>
              <a:t>知识学习目标</a:t>
            </a: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 Placeholder 7"/>
          <p:cNvSpPr txBox="1">
            <a:spLocks/>
          </p:cNvSpPr>
          <p:nvPr/>
        </p:nvSpPr>
        <p:spPr>
          <a:xfrm>
            <a:off x="6832600" y="76200"/>
            <a:ext cx="1600200" cy="307975"/>
          </a:xfrm>
          <a:prstGeom prst="rect">
            <a:avLst/>
          </a:prstGeom>
          <a:solidFill>
            <a:schemeClr val="accent1"/>
          </a:solidFill>
        </p:spPr>
        <p:txBody>
          <a:bodyPr>
            <a:normAutofit fontScale="85000" lnSpcReduction="20000"/>
          </a:bodyPr>
          <a:lstStyle/>
          <a:p>
            <a:pPr defTabSz="685800" fontAlgn="auto">
              <a:lnSpc>
                <a:spcPct val="90000"/>
              </a:lnSpc>
              <a:spcBef>
                <a:spcPts val="750"/>
              </a:spcBef>
              <a:spcAft>
                <a:spcPts val="0"/>
              </a:spcAft>
              <a:buFont typeface="Arial" pitchFamily="34" charset="0"/>
              <a:buNone/>
              <a:defRPr/>
            </a:pPr>
            <a:r>
              <a:rPr lang="zh-CN" altLang="zh-CN" sz="2100" b="1" dirty="0">
                <a:latin typeface="+mn-lt"/>
                <a:ea typeface="+mn-ea"/>
              </a:rPr>
              <a:t>能力学习目标</a:t>
            </a: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Placeholder 8"/>
          <p:cNvSpPr txBox="1">
            <a:spLocks/>
          </p:cNvSpPr>
          <p:nvPr/>
        </p:nvSpPr>
        <p:spPr>
          <a:xfrm>
            <a:off x="3694113" y="2789238"/>
            <a:ext cx="1600200" cy="307975"/>
          </a:xfrm>
          <a:prstGeom prst="rect">
            <a:avLst/>
          </a:prstGeom>
          <a:solidFill>
            <a:schemeClr val="accent1"/>
          </a:solidFill>
        </p:spPr>
        <p:txBody>
          <a:bodyPr>
            <a:normAutofit fontScale="85000" lnSpcReduction="20000"/>
          </a:bodyPr>
          <a:lstStyle/>
          <a:p>
            <a:pPr algn="ctr" defTabSz="685800" fontAlgn="auto">
              <a:lnSpc>
                <a:spcPct val="90000"/>
              </a:lnSpc>
              <a:spcBef>
                <a:spcPts val="750"/>
              </a:spcBef>
              <a:spcAft>
                <a:spcPts val="0"/>
              </a:spcAft>
              <a:buFont typeface="Arial" pitchFamily="34" charset="0"/>
              <a:buNone/>
              <a:defRPr/>
            </a:pPr>
            <a:r>
              <a:rPr lang="zh-CN" altLang="en-US" sz="2100" b="1" dirty="0">
                <a:latin typeface="+mn-lt"/>
                <a:ea typeface="+mn-ea"/>
                <a:sym typeface="微软雅黑" panose="020B0503020204020204" pitchFamily="34" charset="-122"/>
              </a:rPr>
              <a:t>工作任务</a:t>
            </a:r>
            <a:endParaRPr lang="en-US" altLang="zh-CN" sz="2100" b="1" dirty="0">
              <a:latin typeface="+mn-lt"/>
              <a:ea typeface="+mn-ea"/>
              <a:sym typeface="微软雅黑" panose="020B0503020204020204" pitchFamily="34" charset="-122"/>
            </a:endParaRPr>
          </a:p>
          <a:p>
            <a:pPr algn="ctr" defTabSz="685800" fontAlgn="auto">
              <a:lnSpc>
                <a:spcPct val="90000"/>
              </a:lnSpc>
              <a:spcBef>
                <a:spcPts val="750"/>
              </a:spcBef>
              <a:spcAft>
                <a:spcPts val="0"/>
              </a:spcAft>
              <a:buFont typeface="Arial" pitchFamily="34" charset="0"/>
              <a:buNone/>
              <a:defRPr/>
            </a:pP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bg/>
                                          </p:spTgt>
                                        </p:tgtEl>
                                        <p:attrNameLst>
                                          <p:attrName>style.visibility</p:attrName>
                                        </p:attrNameLst>
                                      </p:cBhvr>
                                      <p:to>
                                        <p:strVal val="visible"/>
                                      </p:to>
                                    </p:set>
                                    <p:anim calcmode="lin" valueType="num">
                                      <p:cBhvr additive="base">
                                        <p:cTn id="12" dur="500" fill="hold"/>
                                        <p:tgtEl>
                                          <p:spTgt spid="8">
                                            <p:bg/>
                                          </p:spTgt>
                                        </p:tgtEl>
                                        <p:attrNameLst>
                                          <p:attrName>ppt_x</p:attrName>
                                        </p:attrNameLst>
                                      </p:cBhvr>
                                      <p:tavLst>
                                        <p:tav tm="0">
                                          <p:val>
                                            <p:strVal val="1+#ppt_w/2"/>
                                          </p:val>
                                        </p:tav>
                                        <p:tav tm="100000">
                                          <p:val>
                                            <p:strVal val="#ppt_x"/>
                                          </p:val>
                                        </p:tav>
                                      </p:tavLst>
                                    </p:anim>
                                    <p:anim calcmode="lin" valueType="num">
                                      <p:cBhvr additive="base">
                                        <p:cTn id="13" dur="500" fill="hold"/>
                                        <p:tgtEl>
                                          <p:spTgt spid="8">
                                            <p:bg/>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 calcmode="lin" valueType="num">
                                      <p:cBhvr additive="base">
                                        <p:cTn id="18"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8">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 calcmode="lin" valueType="num">
                                      <p:cBhvr additive="base">
                                        <p:cTn id="26"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5">
                                            <p:txEl>
                                              <p:pRg st="1" end="1"/>
                                            </p:txEl>
                                          </p:spTgt>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additive="base">
                                        <p:cTn id="30"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5">
                                            <p:txEl>
                                              <p:pRg st="2" end="2"/>
                                            </p:txEl>
                                          </p:spTgt>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9">
                                            <p:bg/>
                                          </p:spTgt>
                                        </p:tgtEl>
                                        <p:attrNameLst>
                                          <p:attrName>style.visibility</p:attrName>
                                        </p:attrNameLst>
                                      </p:cBhvr>
                                      <p:to>
                                        <p:strVal val="visible"/>
                                      </p:to>
                                    </p:set>
                                    <p:anim calcmode="lin" valueType="num">
                                      <p:cBhvr additive="base">
                                        <p:cTn id="34" dur="500" fill="hold"/>
                                        <p:tgtEl>
                                          <p:spTgt spid="9">
                                            <p:bg/>
                                          </p:spTgt>
                                        </p:tgtEl>
                                        <p:attrNameLst>
                                          <p:attrName>ppt_x</p:attrName>
                                        </p:attrNameLst>
                                      </p:cBhvr>
                                      <p:tavLst>
                                        <p:tav tm="0">
                                          <p:val>
                                            <p:strVal val="1+#ppt_w/2"/>
                                          </p:val>
                                        </p:tav>
                                        <p:tav tm="100000">
                                          <p:val>
                                            <p:strVal val="#ppt_x"/>
                                          </p:val>
                                        </p:tav>
                                      </p:tavLst>
                                    </p:anim>
                                    <p:anim calcmode="lin" valueType="num">
                                      <p:cBhvr additive="base">
                                        <p:cTn id="35"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additive="base">
                                        <p:cTn id="40"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9">
                                            <p:txEl>
                                              <p:pRg st="0" end="0"/>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additive="base">
                                        <p:cTn id="44"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6">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
                                            <p:txEl>
                                              <p:pRg st="1" end="1"/>
                                            </p:txEl>
                                          </p:spTgt>
                                        </p:tgtEl>
                                        <p:attrNameLst>
                                          <p:attrName>style.visibility</p:attrName>
                                        </p:attrNameLst>
                                      </p:cBhvr>
                                      <p:to>
                                        <p:strVal val="visible"/>
                                      </p:to>
                                    </p:set>
                                    <p:anim calcmode="lin" valueType="num">
                                      <p:cBhvr additive="base">
                                        <p:cTn id="48"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6">
                                            <p:txEl>
                                              <p:pRg st="1" end="1"/>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anim calcmode="lin" valueType="num">
                                      <p:cBhvr additive="base">
                                        <p:cTn id="52"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6">
                                            <p:txEl>
                                              <p:pRg st="2" end="2"/>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
                                            <p:txEl>
                                              <p:pRg st="3" end="3"/>
                                            </p:txEl>
                                          </p:spTgt>
                                        </p:tgtEl>
                                        <p:attrNameLst>
                                          <p:attrName>style.visibility</p:attrName>
                                        </p:attrNameLst>
                                      </p:cBhvr>
                                      <p:to>
                                        <p:strVal val="visible"/>
                                      </p:to>
                                    </p:set>
                                    <p:anim calcmode="lin" valueType="num">
                                      <p:cBhvr additive="base">
                                        <p:cTn id="56"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500"/>
                            </p:stCondLst>
                            <p:childTnLst>
                              <p:par>
                                <p:cTn id="59" presetID="2" presetClass="entr" presetSubtype="2" fill="hold" grpId="0" nodeType="afterEffect">
                                  <p:stCondLst>
                                    <p:cond delay="0"/>
                                  </p:stCondLst>
                                  <p:childTnLst>
                                    <p:set>
                                      <p:cBhvr>
                                        <p:cTn id="60" dur="1" fill="hold">
                                          <p:stCondLst>
                                            <p:cond delay="0"/>
                                          </p:stCondLst>
                                        </p:cTn>
                                        <p:tgtEl>
                                          <p:spTgt spid="10">
                                            <p:bg/>
                                          </p:spTgt>
                                        </p:tgtEl>
                                        <p:attrNameLst>
                                          <p:attrName>style.visibility</p:attrName>
                                        </p:attrNameLst>
                                      </p:cBhvr>
                                      <p:to>
                                        <p:strVal val="visible"/>
                                      </p:to>
                                    </p:set>
                                    <p:anim calcmode="lin" valueType="num">
                                      <p:cBhvr additive="base">
                                        <p:cTn id="61" dur="500" fill="hold"/>
                                        <p:tgtEl>
                                          <p:spTgt spid="10">
                                            <p:bg/>
                                          </p:spTgt>
                                        </p:tgtEl>
                                        <p:attrNameLst>
                                          <p:attrName>ppt_x</p:attrName>
                                        </p:attrNameLst>
                                      </p:cBhvr>
                                      <p:tavLst>
                                        <p:tav tm="0">
                                          <p:val>
                                            <p:strVal val="1+#ppt_w/2"/>
                                          </p:val>
                                        </p:tav>
                                        <p:tav tm="100000">
                                          <p:val>
                                            <p:strVal val="#ppt_x"/>
                                          </p:val>
                                        </p:tav>
                                      </p:tavLst>
                                    </p:anim>
                                    <p:anim calcmode="lin" valueType="num">
                                      <p:cBhvr additive="base">
                                        <p:cTn id="62" dur="500" fill="hold"/>
                                        <p:tgtEl>
                                          <p:spTgt spid="10">
                                            <p:bg/>
                                          </p:spTgt>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0">
                                            <p:txEl>
                                              <p:pRg st="0" end="0"/>
                                            </p:txEl>
                                          </p:spTgt>
                                        </p:tgtEl>
                                        <p:attrNameLst>
                                          <p:attrName>style.visibility</p:attrName>
                                        </p:attrNameLst>
                                      </p:cBhvr>
                                      <p:to>
                                        <p:strVal val="visible"/>
                                      </p:to>
                                    </p:set>
                                    <p:anim calcmode="lin" valueType="num">
                                      <p:cBhvr additive="base">
                                        <p:cTn id="6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10">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
                                            <p:txEl>
                                              <p:pRg st="0" end="0"/>
                                            </p:txEl>
                                          </p:spTgt>
                                        </p:tgtEl>
                                        <p:attrNameLst>
                                          <p:attrName>style.visibility</p:attrName>
                                        </p:attrNameLst>
                                      </p:cBhvr>
                                      <p:to>
                                        <p:strVal val="visible"/>
                                      </p:to>
                                    </p:set>
                                    <p:anim calcmode="lin" valueType="num">
                                      <p:cBhvr additive="base">
                                        <p:cTn id="71"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7">
                                            <p:txEl>
                                              <p:pRg st="0" end="0"/>
                                            </p:txEl>
                                          </p:spTgt>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
                                            <p:txEl>
                                              <p:pRg st="1" end="1"/>
                                            </p:txEl>
                                          </p:spTgt>
                                        </p:tgtEl>
                                        <p:attrNameLst>
                                          <p:attrName>style.visibility</p:attrName>
                                        </p:attrNameLst>
                                      </p:cBhvr>
                                      <p:to>
                                        <p:strVal val="visible"/>
                                      </p:to>
                                    </p:set>
                                    <p:anim calcmode="lin" valueType="num">
                                      <p:cBhvr additive="base">
                                        <p:cTn id="75"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7">
                                            <p:txEl>
                                              <p:pRg st="1" end="1"/>
                                            </p:txEl>
                                          </p:spTgt>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
                                            <p:txEl>
                                              <p:pRg st="2" end="2"/>
                                            </p:txEl>
                                          </p:spTgt>
                                        </p:tgtEl>
                                        <p:attrNameLst>
                                          <p:attrName>style.visibility</p:attrName>
                                        </p:attrNameLst>
                                      </p:cBhvr>
                                      <p:to>
                                        <p:strVal val="visible"/>
                                      </p:to>
                                    </p:set>
                                    <p:anim calcmode="lin" valueType="num">
                                      <p:cBhvr additive="base">
                                        <p:cTn id="79"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80" dur="500" fill="hold"/>
                                        <p:tgtEl>
                                          <p:spTgt spid="7">
                                            <p:txEl>
                                              <p:pRg st="2" end="2"/>
                                            </p:txEl>
                                          </p:spTgt>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7">
                                            <p:txEl>
                                              <p:pRg st="3" end="3"/>
                                            </p:txEl>
                                          </p:spTgt>
                                        </p:tgtEl>
                                        <p:attrNameLst>
                                          <p:attrName>style.visibility</p:attrName>
                                        </p:attrNameLst>
                                      </p:cBhvr>
                                      <p:to>
                                        <p:strVal val="visible"/>
                                      </p:to>
                                    </p:set>
                                    <p:anim calcmode="lin" valueType="num">
                                      <p:cBhvr additive="base">
                                        <p:cTn id="83"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84" dur="500" fill="hold"/>
                                        <p:tgtEl>
                                          <p:spTgt spid="7">
                                            <p:txEl>
                                              <p:pRg st="3" end="3"/>
                                            </p:txEl>
                                          </p:spTgt>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7">
                                            <p:txEl>
                                              <p:pRg st="4" end="4"/>
                                            </p:txEl>
                                          </p:spTgt>
                                        </p:tgtEl>
                                        <p:attrNameLst>
                                          <p:attrName>style.visibility</p:attrName>
                                        </p:attrNameLst>
                                      </p:cBhvr>
                                      <p:to>
                                        <p:strVal val="visible"/>
                                      </p:to>
                                    </p:set>
                                    <p:anim calcmode="lin" valueType="num">
                                      <p:cBhvr additive="base">
                                        <p:cTn id="87" dur="500" fill="hold"/>
                                        <p:tgtEl>
                                          <p:spTgt spid="7">
                                            <p:txEl>
                                              <p:pRg st="4" end="4"/>
                                            </p:txEl>
                                          </p:spTgt>
                                        </p:tgtEl>
                                        <p:attrNameLst>
                                          <p:attrName>ppt_x</p:attrName>
                                        </p:attrNameLst>
                                      </p:cBhvr>
                                      <p:tavLst>
                                        <p:tav tm="0">
                                          <p:val>
                                            <p:strVal val="1+#ppt_w/2"/>
                                          </p:val>
                                        </p:tav>
                                        <p:tav tm="100000">
                                          <p:val>
                                            <p:strVal val="#ppt_x"/>
                                          </p:val>
                                        </p:tav>
                                      </p:tavLst>
                                    </p:anim>
                                    <p:anim calcmode="lin" valueType="num">
                                      <p:cBhvr additive="base">
                                        <p:cTn id="88"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animBg="1"/>
      <p:bldP spid="9" grpId="0" build="p" animBg="1"/>
      <p:bldP spid="10"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2897188" y="2897188"/>
            <a:ext cx="4367212" cy="431800"/>
          </a:xfrm>
          <a:prstGeom prst="rect">
            <a:avLst/>
          </a:prstGeom>
          <a:noFill/>
          <a:ln w="9525">
            <a:noFill/>
            <a:miter lim="800000"/>
            <a:headEnd/>
            <a:tailEnd/>
          </a:ln>
        </p:spPr>
        <p:txBody>
          <a:bodyPr lIns="0" tIns="0" rIns="0" bIns="0">
            <a:spAutoFit/>
          </a:bodyPr>
          <a:lstStyle/>
          <a:p>
            <a:r>
              <a:rPr lang="zh-CN" altLang="en-US" sz="2800">
                <a:solidFill>
                  <a:schemeClr val="accent1"/>
                </a:solidFill>
                <a:ea typeface="微软雅黑" pitchFamily="34" charset="-122"/>
                <a:sym typeface="Arial" pitchFamily="34" charset="0"/>
              </a:rPr>
              <a:t>任务三 目标利润分析模型</a:t>
            </a:r>
            <a:endParaRPr lang="en-US" altLang="zh-CN" sz="2800">
              <a:solidFill>
                <a:schemeClr val="accent1"/>
              </a:solidFill>
              <a:ea typeface="微软雅黑" pitchFamily="34" charset="-122"/>
              <a:sym typeface="Arial" pitchFamily="34" charset="0"/>
            </a:endParaRPr>
          </a:p>
        </p:txBody>
      </p:sp>
      <p:sp>
        <p:nvSpPr>
          <p:cNvPr id="11" name="TextBox 11"/>
          <p:cNvSpPr txBox="1"/>
          <p:nvPr/>
        </p:nvSpPr>
        <p:spPr>
          <a:xfrm>
            <a:off x="3416300" y="3603625"/>
            <a:ext cx="1312863" cy="261938"/>
          </a:xfrm>
          <a:prstGeom prst="rect">
            <a:avLst/>
          </a:prstGeom>
          <a:noFill/>
        </p:spPr>
        <p:txBody>
          <a:bodyPr wrap="none">
            <a:spAutoFit/>
          </a:bodyPr>
          <a:lstStyle/>
          <a:p>
            <a:pPr marL="0" lvl="1">
              <a:defRPr/>
            </a:pP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一、目标利润认知</a:t>
            </a:r>
            <a:endParaRPr lang="en-US" altLang="zh-CN" sz="1100" dirty="0">
              <a:solidFill>
                <a:schemeClr val="bg1">
                  <a:lumMod val="65000"/>
                </a:schemeClr>
              </a:solidFill>
              <a:ea typeface="微软雅黑" panose="020B0503020204020204" pitchFamily="34" charset="-122"/>
              <a:sym typeface="Arial" panose="020B0604020202020204" pitchFamily="34" charset="0"/>
            </a:endParaRPr>
          </a:p>
        </p:txBody>
      </p:sp>
      <p:sp>
        <p:nvSpPr>
          <p:cNvPr id="12" name="TextBox 11"/>
          <p:cNvSpPr txBox="1"/>
          <p:nvPr/>
        </p:nvSpPr>
        <p:spPr>
          <a:xfrm>
            <a:off x="3408363" y="3865563"/>
            <a:ext cx="1595437" cy="261937"/>
          </a:xfrm>
          <a:prstGeom prst="rect">
            <a:avLst/>
          </a:prstGeom>
          <a:noFill/>
        </p:spPr>
        <p:txBody>
          <a:bodyPr wrap="none">
            <a:spAutoFit/>
          </a:bodyPr>
          <a:lstStyle/>
          <a:p>
            <a:pPr marL="0" lvl="1">
              <a:defRPr/>
            </a:pP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二、目标利润分析模型</a:t>
            </a:r>
            <a:endParaRPr lang="en-US" altLang="zh-CN" sz="1100" dirty="0">
              <a:solidFill>
                <a:schemeClr val="bg1">
                  <a:lumMod val="65000"/>
                </a:schemeClr>
              </a:solidFill>
              <a:ea typeface="微软雅黑" panose="020B0503020204020204" pitchFamily="34" charset="-122"/>
              <a:sym typeface="Arial" panose="020B0604020202020204" pitchFamily="34" charset="0"/>
            </a:endParaRPr>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456464"/>
            <a:ext cx="1186776" cy="1186777"/>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44349"/>
              <a:ext cx="696364" cy="651327"/>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defRPr/>
              </a:pPr>
              <a:r>
                <a:rPr lang="en-US" altLang="zh-CN" sz="5400" cap="all" dirty="0" smtClean="0">
                  <a:solidFill>
                    <a:schemeClr val="bg1"/>
                  </a:solidFill>
                  <a:latin typeface="Arial" panose="020B0604020202020204" pitchFamily="34" charset="0"/>
                  <a:cs typeface="Arial" panose="020B0604020202020204" pitchFamily="34" charset="0"/>
                  <a:sym typeface="Arial" panose="020B0604020202020204" pitchFamily="34" charset="0"/>
                </a:rPr>
                <a:t>03</a:t>
              </a:r>
              <a:endParaRPr lang="zh-CN" altLang="en-US" sz="54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nodeType="afterGroup">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nodeType="afterGroup">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238" y="550863"/>
            <a:ext cx="2865437" cy="461962"/>
          </a:xfrm>
          <a:prstGeom prst="rect">
            <a:avLst/>
          </a:prstGeom>
          <a:solidFill>
            <a:schemeClr val="accent4">
              <a:lumMod val="60000"/>
              <a:lumOff val="40000"/>
            </a:schemeClr>
          </a:solidFill>
        </p:spPr>
        <p:txBody>
          <a:bodyPr>
            <a:spAutoFit/>
          </a:bodyPr>
          <a:lstStyle/>
          <a:p>
            <a:pPr>
              <a:defRPr/>
            </a:pPr>
            <a:r>
              <a:rPr lang="zh-CN" altLang="zh-CN" sz="2400" dirty="0"/>
              <a:t>一、目标利润认知</a:t>
            </a:r>
          </a:p>
        </p:txBody>
      </p:sp>
      <p:sp>
        <p:nvSpPr>
          <p:cNvPr id="45059" name="矩形 2"/>
          <p:cNvSpPr>
            <a:spLocks noChangeArrowheads="1"/>
          </p:cNvSpPr>
          <p:nvPr/>
        </p:nvSpPr>
        <p:spPr bwMode="auto">
          <a:xfrm>
            <a:off x="503238" y="1139825"/>
            <a:ext cx="8324850" cy="1755775"/>
          </a:xfrm>
          <a:prstGeom prst="rect">
            <a:avLst/>
          </a:prstGeom>
          <a:noFill/>
          <a:ln w="9525">
            <a:noFill/>
            <a:miter lim="800000"/>
            <a:headEnd/>
            <a:tailEnd/>
          </a:ln>
        </p:spPr>
        <p:txBody>
          <a:bodyPr>
            <a:spAutoFit/>
          </a:bodyPr>
          <a:lstStyle/>
          <a:p>
            <a:r>
              <a:rPr lang="en-US" altLang="zh-CN"/>
              <a:t>        </a:t>
            </a:r>
            <a:r>
              <a:rPr lang="zh-CN" altLang="zh-CN"/>
              <a:t>企业在进行本量利分析中，目标利润改善议案一般会按照企业管理的所属部门和责任去落实、划分。如，产品售价、销量由销售、生产技术等部门组织讨论提交、落实。单位变动成本由研发、生产技术、采购等部门组织负责；固定成本涉及公司所有部门，需要按照总体目标、下达任务进行控制。</a:t>
            </a:r>
          </a:p>
          <a:p>
            <a:r>
              <a:rPr lang="zh-CN" altLang="zh-CN"/>
              <a:t>在本量利的四个变量中，财务部门都需参与，并做总体汇算。因此，目标利润需要建立测算的模型，以满足企业目标利润管理的需要。</a:t>
            </a:r>
          </a:p>
        </p:txBody>
      </p:sp>
      <p:sp>
        <p:nvSpPr>
          <p:cNvPr id="45060" name="矩形 3"/>
          <p:cNvSpPr>
            <a:spLocks noChangeArrowheads="1"/>
          </p:cNvSpPr>
          <p:nvPr/>
        </p:nvSpPr>
        <p:spPr bwMode="auto">
          <a:xfrm>
            <a:off x="582613" y="3414713"/>
            <a:ext cx="8097837" cy="1200150"/>
          </a:xfrm>
          <a:prstGeom prst="rect">
            <a:avLst/>
          </a:prstGeom>
          <a:noFill/>
          <a:ln w="9525">
            <a:noFill/>
            <a:miter lim="800000"/>
            <a:headEnd/>
            <a:tailEnd/>
          </a:ln>
        </p:spPr>
        <p:txBody>
          <a:bodyPr>
            <a:spAutoFit/>
          </a:bodyPr>
          <a:lstStyle/>
          <a:p>
            <a:r>
              <a:rPr lang="zh-CN" altLang="zh-CN">
                <a:solidFill>
                  <a:srgbClr val="FF0000"/>
                </a:solidFill>
              </a:rPr>
              <a:t>【任务</a:t>
            </a:r>
            <a:r>
              <a:rPr lang="en-US" altLang="zh-CN">
                <a:solidFill>
                  <a:srgbClr val="FF0000"/>
                </a:solidFill>
              </a:rPr>
              <a:t>6-3</a:t>
            </a:r>
            <a:r>
              <a:rPr lang="zh-CN" altLang="zh-CN">
                <a:solidFill>
                  <a:srgbClr val="FF0000"/>
                </a:solidFill>
              </a:rPr>
              <a:t>】某企业设定有单一产品，有关数据见表</a:t>
            </a:r>
            <a:endParaRPr lang="en-US" altLang="zh-CN">
              <a:solidFill>
                <a:srgbClr val="FF0000"/>
              </a:solidFill>
            </a:endParaRPr>
          </a:p>
          <a:p>
            <a:r>
              <a:rPr lang="zh-CN" altLang="zh-CN">
                <a:solidFill>
                  <a:srgbClr val="FF0000"/>
                </a:solidFill>
              </a:rPr>
              <a:t>依照前例，企业单一产品单价为</a:t>
            </a:r>
            <a:r>
              <a:rPr lang="en-US" altLang="zh-CN">
                <a:solidFill>
                  <a:srgbClr val="FF0000"/>
                </a:solidFill>
              </a:rPr>
              <a:t>10</a:t>
            </a:r>
            <a:r>
              <a:rPr lang="zh-CN" altLang="zh-CN">
                <a:solidFill>
                  <a:srgbClr val="FF0000"/>
                </a:solidFill>
              </a:rPr>
              <a:t>元</a:t>
            </a:r>
            <a:r>
              <a:rPr lang="en-US" altLang="zh-CN">
                <a:solidFill>
                  <a:srgbClr val="FF0000"/>
                </a:solidFill>
              </a:rPr>
              <a:t>/</a:t>
            </a:r>
            <a:r>
              <a:rPr lang="zh-CN" altLang="zh-CN">
                <a:solidFill>
                  <a:srgbClr val="FF0000"/>
                </a:solidFill>
              </a:rPr>
              <a:t>件，单位变动成本为</a:t>
            </a:r>
            <a:r>
              <a:rPr lang="en-US" altLang="zh-CN">
                <a:solidFill>
                  <a:srgbClr val="FF0000"/>
                </a:solidFill>
              </a:rPr>
              <a:t>6</a:t>
            </a:r>
            <a:r>
              <a:rPr lang="zh-CN" altLang="zh-CN">
                <a:solidFill>
                  <a:srgbClr val="FF0000"/>
                </a:solidFill>
              </a:rPr>
              <a:t>元</a:t>
            </a:r>
            <a:r>
              <a:rPr lang="en-US" altLang="zh-CN">
                <a:solidFill>
                  <a:srgbClr val="FF0000"/>
                </a:solidFill>
              </a:rPr>
              <a:t>/</a:t>
            </a:r>
            <a:r>
              <a:rPr lang="zh-CN" altLang="zh-CN">
                <a:solidFill>
                  <a:srgbClr val="FF0000"/>
                </a:solidFill>
              </a:rPr>
              <a:t>件，固定成本为</a:t>
            </a:r>
            <a:r>
              <a:rPr lang="en-US" altLang="zh-CN">
                <a:solidFill>
                  <a:srgbClr val="FF0000"/>
                </a:solidFill>
              </a:rPr>
              <a:t>3000</a:t>
            </a:r>
            <a:r>
              <a:rPr lang="zh-CN" altLang="zh-CN">
                <a:solidFill>
                  <a:srgbClr val="FF0000"/>
                </a:solidFill>
              </a:rPr>
              <a:t>万元，目前销量为</a:t>
            </a:r>
            <a:r>
              <a:rPr lang="en-US" altLang="zh-CN">
                <a:solidFill>
                  <a:srgbClr val="FF0000"/>
                </a:solidFill>
              </a:rPr>
              <a:t>1200</a:t>
            </a:r>
            <a:r>
              <a:rPr lang="zh-CN" altLang="zh-CN">
                <a:solidFill>
                  <a:srgbClr val="FF0000"/>
                </a:solidFill>
              </a:rPr>
              <a:t>万件，现有利润</a:t>
            </a:r>
            <a:r>
              <a:rPr lang="en-US" altLang="zh-CN">
                <a:solidFill>
                  <a:srgbClr val="FF0000"/>
                </a:solidFill>
              </a:rPr>
              <a:t>1800</a:t>
            </a:r>
            <a:r>
              <a:rPr lang="zh-CN" altLang="zh-CN">
                <a:solidFill>
                  <a:srgbClr val="FF0000"/>
                </a:solidFill>
              </a:rPr>
              <a:t>万元。管理层决定提高利润至</a:t>
            </a:r>
            <a:r>
              <a:rPr lang="en-US" altLang="zh-CN">
                <a:solidFill>
                  <a:srgbClr val="FF0000"/>
                </a:solidFill>
              </a:rPr>
              <a:t>2000</a:t>
            </a:r>
            <a:r>
              <a:rPr lang="zh-CN" altLang="zh-CN">
                <a:solidFill>
                  <a:srgbClr val="FF0000"/>
                </a:solidFill>
              </a:rPr>
              <a:t>万元，根据现有四个因素数据建立目标分析数据模型，确定最优方案。</a:t>
            </a:r>
            <a:endParaRPr lang="zh-CN" altLang="en-US">
              <a:solidFill>
                <a:srgbClr val="FF0000"/>
              </a:solidFill>
            </a:endParaRPr>
          </a:p>
        </p:txBody>
      </p:sp>
      <p:sp>
        <p:nvSpPr>
          <p:cNvPr id="5" name="TextBox 4"/>
          <p:cNvSpPr txBox="1"/>
          <p:nvPr/>
        </p:nvSpPr>
        <p:spPr>
          <a:xfrm>
            <a:off x="582613" y="2895600"/>
            <a:ext cx="3452812" cy="460375"/>
          </a:xfrm>
          <a:prstGeom prst="rect">
            <a:avLst/>
          </a:prstGeom>
          <a:solidFill>
            <a:schemeClr val="accent4">
              <a:lumMod val="60000"/>
              <a:lumOff val="40000"/>
            </a:schemeClr>
          </a:solidFill>
        </p:spPr>
        <p:txBody>
          <a:bodyPr>
            <a:spAutoFit/>
          </a:bodyPr>
          <a:lstStyle/>
          <a:p>
            <a:pPr>
              <a:defRPr/>
            </a:pPr>
            <a:r>
              <a:rPr lang="zh-CN" altLang="zh-CN" sz="2400" dirty="0"/>
              <a:t>二、目标利润分析模型</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fade">
                                      <p:cBhvr>
                                        <p:cTn id="12" dur="1000"/>
                                        <p:tgtEl>
                                          <p:spTgt spid="45059"/>
                                        </p:tgtEl>
                                      </p:cBhvr>
                                    </p:animEffect>
                                    <p:anim calcmode="lin" valueType="num">
                                      <p:cBhvr>
                                        <p:cTn id="13" dur="1000" fill="hold"/>
                                        <p:tgtEl>
                                          <p:spTgt spid="45059"/>
                                        </p:tgtEl>
                                        <p:attrNameLst>
                                          <p:attrName>ppt_x</p:attrName>
                                        </p:attrNameLst>
                                      </p:cBhvr>
                                      <p:tavLst>
                                        <p:tav tm="0">
                                          <p:val>
                                            <p:strVal val="#ppt_x"/>
                                          </p:val>
                                        </p:tav>
                                        <p:tav tm="100000">
                                          <p:val>
                                            <p:strVal val="#ppt_x"/>
                                          </p:val>
                                        </p:tav>
                                      </p:tavLst>
                                    </p:anim>
                                    <p:anim calcmode="lin" valueType="num">
                                      <p:cBhvr>
                                        <p:cTn id="14" dur="1000" fill="hold"/>
                                        <p:tgtEl>
                                          <p:spTgt spid="4505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5060"/>
                                        </p:tgtEl>
                                        <p:attrNameLst>
                                          <p:attrName>style.visibility</p:attrName>
                                        </p:attrNameLst>
                                      </p:cBhvr>
                                      <p:to>
                                        <p:strVal val="visible"/>
                                      </p:to>
                                    </p:set>
                                    <p:animEffect transition="in" filter="fade">
                                      <p:cBhvr>
                                        <p:cTn id="23" dur="1000"/>
                                        <p:tgtEl>
                                          <p:spTgt spid="45060"/>
                                        </p:tgtEl>
                                      </p:cBhvr>
                                    </p:animEffect>
                                    <p:anim calcmode="lin" valueType="num">
                                      <p:cBhvr>
                                        <p:cTn id="24" dur="1000" fill="hold"/>
                                        <p:tgtEl>
                                          <p:spTgt spid="45060"/>
                                        </p:tgtEl>
                                        <p:attrNameLst>
                                          <p:attrName>ppt_x</p:attrName>
                                        </p:attrNameLst>
                                      </p:cBhvr>
                                      <p:tavLst>
                                        <p:tav tm="0">
                                          <p:val>
                                            <p:strVal val="#ppt_x"/>
                                          </p:val>
                                        </p:tav>
                                        <p:tav tm="100000">
                                          <p:val>
                                            <p:strVal val="#ppt_x"/>
                                          </p:val>
                                        </p:tav>
                                      </p:tavLst>
                                    </p:anim>
                                    <p:anim calcmode="lin" valueType="num">
                                      <p:cBhvr>
                                        <p:cTn id="25" dur="1000" fill="hold"/>
                                        <p:tgtEl>
                                          <p:spTgt spid="450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059" grpId="0"/>
      <p:bldP spid="45060" grpId="0"/>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1"/>
          <p:cNvPicPr>
            <a:picLocks noChangeAspect="1" noChangeArrowheads="1"/>
          </p:cNvPicPr>
          <p:nvPr/>
        </p:nvPicPr>
        <p:blipFill>
          <a:blip r:embed="rId2" cstate="print"/>
          <a:srcRect/>
          <a:stretch>
            <a:fillRect/>
          </a:stretch>
        </p:blipFill>
        <p:spPr bwMode="auto">
          <a:xfrm>
            <a:off x="639763" y="569913"/>
            <a:ext cx="3900487" cy="3549650"/>
          </a:xfrm>
          <a:prstGeom prst="rect">
            <a:avLst/>
          </a:prstGeom>
          <a:noFill/>
          <a:ln w="9525">
            <a:noFill/>
            <a:miter lim="800000"/>
            <a:headEnd/>
            <a:tailEnd/>
          </a:ln>
        </p:spPr>
      </p:pic>
      <p:pic>
        <p:nvPicPr>
          <p:cNvPr id="46083" name="图片 2"/>
          <p:cNvPicPr>
            <a:picLocks noChangeAspect="1" noChangeArrowheads="1"/>
          </p:cNvPicPr>
          <p:nvPr/>
        </p:nvPicPr>
        <p:blipFill>
          <a:blip r:embed="rId3" cstate="print"/>
          <a:srcRect/>
          <a:stretch>
            <a:fillRect/>
          </a:stretch>
        </p:blipFill>
        <p:spPr bwMode="auto">
          <a:xfrm>
            <a:off x="4989513" y="569913"/>
            <a:ext cx="3754437" cy="354965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0-#ppt_w/2"/>
                                          </p:val>
                                        </p:tav>
                                        <p:tav tm="100000">
                                          <p:val>
                                            <p:strVal val="#ppt_x"/>
                                          </p:val>
                                        </p:tav>
                                      </p:tavLst>
                                    </p:anim>
                                    <p:anim calcmode="lin" valueType="num">
                                      <p:cBhvr additive="base">
                                        <p:cTn id="8" dur="500" fill="hold"/>
                                        <p:tgtEl>
                                          <p:spTgt spid="46082"/>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6083"/>
                                        </p:tgtEl>
                                        <p:attrNameLst>
                                          <p:attrName>style.visibility</p:attrName>
                                        </p:attrNameLst>
                                      </p:cBhvr>
                                      <p:to>
                                        <p:strVal val="visible"/>
                                      </p:to>
                                    </p:set>
                                    <p:anim calcmode="lin" valueType="num">
                                      <p:cBhvr additive="base">
                                        <p:cTn id="11" dur="500" fill="hold"/>
                                        <p:tgtEl>
                                          <p:spTgt spid="46083"/>
                                        </p:tgtEl>
                                        <p:attrNameLst>
                                          <p:attrName>ppt_x</p:attrName>
                                        </p:attrNameLst>
                                      </p:cBhvr>
                                      <p:tavLst>
                                        <p:tav tm="0">
                                          <p:val>
                                            <p:strVal val="1+#ppt_w/2"/>
                                          </p:val>
                                        </p:tav>
                                        <p:tav tm="100000">
                                          <p:val>
                                            <p:strVal val="#ppt_x"/>
                                          </p:val>
                                        </p:tav>
                                      </p:tavLst>
                                    </p:anim>
                                    <p:anim calcmode="lin" valueType="num">
                                      <p:cBhvr additive="base">
                                        <p:cTn id="12" dur="500" fill="hold"/>
                                        <p:tgtEl>
                                          <p:spTgt spid="460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301625" y="536575"/>
            <a:ext cx="2882900" cy="369888"/>
          </a:xfrm>
          <a:prstGeom prst="rect">
            <a:avLst/>
          </a:prstGeom>
          <a:noFill/>
          <a:ln w="9525">
            <a:noFill/>
            <a:miter lim="800000"/>
            <a:headEnd/>
            <a:tailEnd/>
          </a:ln>
        </p:spPr>
        <p:txBody>
          <a:bodyPr>
            <a:spAutoFit/>
          </a:bodyPr>
          <a:lstStyle/>
          <a:p>
            <a:r>
              <a:rPr lang="zh-CN" altLang="en-US" b="1"/>
              <a:t>（一）</a:t>
            </a:r>
            <a:r>
              <a:rPr lang="zh-CN" altLang="zh-CN" b="1"/>
              <a:t>新建工作表</a:t>
            </a:r>
          </a:p>
        </p:txBody>
      </p:sp>
      <p:sp>
        <p:nvSpPr>
          <p:cNvPr id="47107" name="矩形 2"/>
          <p:cNvSpPr>
            <a:spLocks noChangeArrowheads="1"/>
          </p:cNvSpPr>
          <p:nvPr/>
        </p:nvSpPr>
        <p:spPr bwMode="auto">
          <a:xfrm>
            <a:off x="425450" y="839788"/>
            <a:ext cx="8293100" cy="3968750"/>
          </a:xfrm>
          <a:prstGeom prst="rect">
            <a:avLst/>
          </a:prstGeom>
          <a:noFill/>
          <a:ln w="9525">
            <a:noFill/>
            <a:miter lim="800000"/>
            <a:headEnd/>
            <a:tailEnd/>
          </a:ln>
        </p:spPr>
        <p:txBody>
          <a:bodyPr>
            <a:spAutoFit/>
          </a:bodyPr>
          <a:lstStyle/>
          <a:p>
            <a:r>
              <a:rPr lang="en-US" altLang="zh-CN" b="1"/>
              <a:t>1.</a:t>
            </a:r>
            <a:r>
              <a:rPr lang="zh-CN" altLang="zh-CN" b="1"/>
              <a:t>操作步骤</a:t>
            </a:r>
          </a:p>
          <a:p>
            <a:r>
              <a:rPr lang="zh-CN" altLang="zh-CN"/>
              <a:t>（</a:t>
            </a:r>
            <a:r>
              <a:rPr lang="en-US" altLang="zh-CN"/>
              <a:t>1</a:t>
            </a:r>
            <a:r>
              <a:rPr lang="zh-CN" altLang="zh-CN"/>
              <a:t>）录入静态数据：单价、单位变动成本、固定成本、销售量</a:t>
            </a:r>
          </a:p>
          <a:p>
            <a:r>
              <a:rPr lang="zh-CN" altLang="zh-CN"/>
              <a:t>（</a:t>
            </a:r>
            <a:r>
              <a:rPr lang="en-US" altLang="zh-CN"/>
              <a:t>2</a:t>
            </a:r>
            <a:r>
              <a:rPr lang="zh-CN" altLang="zh-CN"/>
              <a:t>）设置计算公式：利润、保本量、边际贡献、边际贡献率</a:t>
            </a:r>
          </a:p>
          <a:p>
            <a:r>
              <a:rPr lang="zh-CN" altLang="zh-CN">
                <a:solidFill>
                  <a:srgbClr val="FF0000"/>
                </a:solidFill>
              </a:rPr>
              <a:t>第一、</a:t>
            </a:r>
            <a:r>
              <a:rPr lang="zh-CN" altLang="zh-CN"/>
              <a:t>单击</a:t>
            </a:r>
            <a:r>
              <a:rPr lang="en-US" altLang="zh-CN"/>
              <a:t>B9</a:t>
            </a:r>
            <a:r>
              <a:rPr lang="zh-CN" altLang="zh-CN"/>
              <a:t>单元格</a:t>
            </a:r>
            <a:r>
              <a:rPr lang="en-US" altLang="zh-CN"/>
              <a:t>,</a:t>
            </a:r>
            <a:r>
              <a:rPr lang="zh-CN" altLang="zh-CN"/>
              <a:t>在编辑栏中输入“</a:t>
            </a:r>
            <a:r>
              <a:rPr lang="en-US" altLang="zh-CN"/>
              <a:t>=(B3-B4)*B5-B6”,</a:t>
            </a:r>
            <a:r>
              <a:rPr lang="zh-CN" altLang="zh-CN"/>
              <a:t>按回车键确认</a:t>
            </a:r>
            <a:r>
              <a:rPr lang="en-US" altLang="zh-CN"/>
              <a:t>,</a:t>
            </a:r>
            <a:r>
              <a:rPr lang="zh-CN" altLang="zh-CN"/>
              <a:t>即可求出利润</a:t>
            </a:r>
            <a:r>
              <a:rPr lang="en-US" altLang="zh-CN"/>
              <a:t>;</a:t>
            </a:r>
            <a:endParaRPr lang="zh-CN" altLang="zh-CN"/>
          </a:p>
          <a:p>
            <a:r>
              <a:rPr lang="zh-CN" altLang="zh-CN">
                <a:solidFill>
                  <a:srgbClr val="FF0000"/>
                </a:solidFill>
              </a:rPr>
              <a:t>第二、</a:t>
            </a:r>
            <a:r>
              <a:rPr lang="zh-CN" altLang="zh-CN"/>
              <a:t>单击</a:t>
            </a:r>
            <a:r>
              <a:rPr lang="en-US" altLang="zh-CN"/>
              <a:t>B10</a:t>
            </a:r>
            <a:r>
              <a:rPr lang="zh-CN" altLang="zh-CN"/>
              <a:t>单元格</a:t>
            </a:r>
            <a:r>
              <a:rPr lang="en-US" altLang="zh-CN"/>
              <a:t>,</a:t>
            </a:r>
            <a:r>
              <a:rPr lang="zh-CN" altLang="zh-CN"/>
              <a:t>在编辑栏中输入“</a:t>
            </a:r>
            <a:r>
              <a:rPr lang="en-US" altLang="zh-CN"/>
              <a:t>=ROUND(B6/(B3-B4),0)”,</a:t>
            </a:r>
            <a:r>
              <a:rPr lang="zh-CN" altLang="zh-CN"/>
              <a:t>按回车键确认</a:t>
            </a:r>
            <a:r>
              <a:rPr lang="en-US" altLang="zh-CN"/>
              <a:t>,</a:t>
            </a:r>
            <a:r>
              <a:rPr lang="zh-CN" altLang="zh-CN"/>
              <a:t>即可求出保本量</a:t>
            </a:r>
            <a:r>
              <a:rPr lang="en-US" altLang="zh-CN"/>
              <a:t>;</a:t>
            </a:r>
            <a:endParaRPr lang="zh-CN" altLang="zh-CN"/>
          </a:p>
          <a:p>
            <a:r>
              <a:rPr lang="zh-CN" altLang="zh-CN">
                <a:solidFill>
                  <a:srgbClr val="FF0000"/>
                </a:solidFill>
              </a:rPr>
              <a:t>第三、</a:t>
            </a:r>
            <a:r>
              <a:rPr lang="zh-CN" altLang="zh-CN"/>
              <a:t>单击</a:t>
            </a:r>
            <a:r>
              <a:rPr lang="en-US" altLang="zh-CN"/>
              <a:t>B11</a:t>
            </a:r>
            <a:r>
              <a:rPr lang="zh-CN" altLang="zh-CN"/>
              <a:t>单元格</a:t>
            </a:r>
            <a:r>
              <a:rPr lang="en-US" altLang="zh-CN"/>
              <a:t>,</a:t>
            </a:r>
            <a:r>
              <a:rPr lang="zh-CN" altLang="zh-CN"/>
              <a:t>在编辑栏中输入“</a:t>
            </a:r>
            <a:r>
              <a:rPr lang="en-US" altLang="zh-CN"/>
              <a:t>=(B3-B4)*B5”,</a:t>
            </a:r>
            <a:r>
              <a:rPr lang="zh-CN" altLang="zh-CN"/>
              <a:t>按回车键确认</a:t>
            </a:r>
            <a:r>
              <a:rPr lang="en-US" altLang="zh-CN"/>
              <a:t>,</a:t>
            </a:r>
            <a:r>
              <a:rPr lang="zh-CN" altLang="zh-CN"/>
              <a:t>即可求出边际贡献</a:t>
            </a:r>
            <a:r>
              <a:rPr lang="en-US" altLang="zh-CN"/>
              <a:t>;</a:t>
            </a:r>
            <a:endParaRPr lang="zh-CN" altLang="zh-CN"/>
          </a:p>
          <a:p>
            <a:r>
              <a:rPr lang="zh-CN" altLang="zh-CN">
                <a:solidFill>
                  <a:srgbClr val="FF0000"/>
                </a:solidFill>
              </a:rPr>
              <a:t>第四、</a:t>
            </a:r>
            <a:r>
              <a:rPr lang="zh-CN" altLang="zh-CN"/>
              <a:t>单击</a:t>
            </a:r>
            <a:r>
              <a:rPr lang="en-US" altLang="zh-CN"/>
              <a:t>B12</a:t>
            </a:r>
            <a:r>
              <a:rPr lang="zh-CN" altLang="zh-CN"/>
              <a:t>单元格</a:t>
            </a:r>
            <a:r>
              <a:rPr lang="en-US" altLang="zh-CN"/>
              <a:t>,</a:t>
            </a:r>
            <a:r>
              <a:rPr lang="zh-CN" altLang="zh-CN"/>
              <a:t>在编辑栏中输入“</a:t>
            </a:r>
            <a:r>
              <a:rPr lang="en-US" altLang="zh-CN"/>
              <a:t>=B11/(B3*B5)”,</a:t>
            </a:r>
            <a:r>
              <a:rPr lang="zh-CN" altLang="zh-CN"/>
              <a:t>按回车键确认</a:t>
            </a:r>
            <a:r>
              <a:rPr lang="en-US" altLang="zh-CN"/>
              <a:t>,</a:t>
            </a:r>
            <a:r>
              <a:rPr lang="zh-CN" altLang="zh-CN"/>
              <a:t>即可求出边际贡献率；</a:t>
            </a:r>
          </a:p>
          <a:p>
            <a:r>
              <a:rPr lang="zh-CN" altLang="zh-CN">
                <a:solidFill>
                  <a:srgbClr val="FF0000"/>
                </a:solidFill>
              </a:rPr>
              <a:t>第五、</a:t>
            </a:r>
            <a:r>
              <a:rPr lang="zh-CN" altLang="zh-CN"/>
              <a:t>选中</a:t>
            </a:r>
            <a:r>
              <a:rPr lang="en-US" altLang="zh-CN"/>
              <a:t>B14</a:t>
            </a:r>
            <a:r>
              <a:rPr lang="zh-CN" altLang="zh-CN"/>
              <a:t>：</a:t>
            </a:r>
            <a:r>
              <a:rPr lang="en-US" altLang="zh-CN"/>
              <a:t>B17</a:t>
            </a:r>
            <a:r>
              <a:rPr lang="zh-CN" altLang="zh-CN"/>
              <a:t>单元格</a:t>
            </a:r>
            <a:r>
              <a:rPr lang="en-US" altLang="zh-CN"/>
              <a:t>,</a:t>
            </a:r>
            <a:r>
              <a:rPr lang="zh-CN" altLang="zh-CN"/>
              <a:t>在编辑栏中以数组公式输入“</a:t>
            </a:r>
            <a:r>
              <a:rPr lang="en-US" altLang="zh-CN"/>
              <a:t>{=B9</a:t>
            </a:r>
            <a:r>
              <a:rPr lang="zh-CN" altLang="zh-CN"/>
              <a:t>：</a:t>
            </a:r>
            <a:r>
              <a:rPr lang="en-US" altLang="zh-CN"/>
              <a:t>B12}”,</a:t>
            </a:r>
            <a:r>
              <a:rPr lang="zh-CN" altLang="zh-CN"/>
              <a:t>按组合键“</a:t>
            </a:r>
            <a:r>
              <a:rPr lang="en-US" altLang="zh-CN"/>
              <a:t>Ctrl+Alt+Enter</a:t>
            </a:r>
            <a:r>
              <a:rPr lang="zh-CN" altLang="zh-CN"/>
              <a:t>”</a:t>
            </a:r>
            <a:r>
              <a:rPr lang="en-US" altLang="zh-CN"/>
              <a:t>,</a:t>
            </a:r>
            <a:r>
              <a:rPr lang="zh-CN" altLang="zh-CN"/>
              <a:t>即可求预计利润、预计保本量、预计边际贡献、预计边际贡献率。</a:t>
            </a: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Effect transition="in" filter="fade">
                                      <p:cBhvr>
                                        <p:cTn id="13"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420688" y="590550"/>
            <a:ext cx="8313737" cy="3970338"/>
          </a:xfrm>
          <a:prstGeom prst="rect">
            <a:avLst/>
          </a:prstGeom>
          <a:noFill/>
          <a:ln w="9525">
            <a:noFill/>
            <a:miter lim="800000"/>
            <a:headEnd/>
            <a:tailEnd/>
          </a:ln>
        </p:spPr>
        <p:txBody>
          <a:bodyPr>
            <a:spAutoFit/>
          </a:bodyPr>
          <a:lstStyle/>
          <a:p>
            <a:r>
              <a:rPr lang="en-US" altLang="zh-CN" b="1"/>
              <a:t>2.</a:t>
            </a:r>
            <a:r>
              <a:rPr lang="zh-CN" altLang="zh-CN" b="1"/>
              <a:t>过程体验</a:t>
            </a:r>
          </a:p>
          <a:p>
            <a:r>
              <a:rPr lang="zh-CN" altLang="zh-CN"/>
              <a:t>（</a:t>
            </a:r>
            <a:r>
              <a:rPr lang="en-US" altLang="zh-CN"/>
              <a:t>1</a:t>
            </a:r>
            <a:r>
              <a:rPr lang="zh-CN" altLang="zh-CN"/>
              <a:t>）改变静态数据</a:t>
            </a:r>
            <a:r>
              <a:rPr lang="en-US" altLang="zh-CN"/>
              <a:t>B3</a:t>
            </a:r>
            <a:r>
              <a:rPr lang="zh-CN" altLang="zh-CN"/>
              <a:t>：</a:t>
            </a:r>
            <a:r>
              <a:rPr lang="en-US" altLang="zh-CN"/>
              <a:t>B6</a:t>
            </a:r>
            <a:r>
              <a:rPr lang="zh-CN" altLang="zh-CN"/>
              <a:t>单元格数据</a:t>
            </a:r>
            <a:r>
              <a:rPr lang="en-US" altLang="zh-CN"/>
              <a:t>,</a:t>
            </a:r>
            <a:r>
              <a:rPr lang="zh-CN" altLang="zh-CN"/>
              <a:t>观察</a:t>
            </a:r>
            <a:r>
              <a:rPr lang="en-US" altLang="zh-CN"/>
              <a:t>B9</a:t>
            </a:r>
            <a:r>
              <a:rPr lang="zh-CN" altLang="zh-CN"/>
              <a:t>：</a:t>
            </a:r>
            <a:r>
              <a:rPr lang="en-US" altLang="zh-CN"/>
              <a:t>B12</a:t>
            </a:r>
            <a:r>
              <a:rPr lang="zh-CN" altLang="zh-CN"/>
              <a:t>单元格数据变化；</a:t>
            </a:r>
          </a:p>
          <a:p>
            <a:r>
              <a:rPr lang="zh-CN" altLang="zh-CN"/>
              <a:t>（</a:t>
            </a:r>
            <a:r>
              <a:rPr lang="en-US" altLang="zh-CN"/>
              <a:t>2</a:t>
            </a:r>
            <a:r>
              <a:rPr lang="zh-CN" altLang="zh-CN"/>
              <a:t>）改变静态数据</a:t>
            </a:r>
            <a:r>
              <a:rPr lang="en-US" altLang="zh-CN"/>
              <a:t>B3</a:t>
            </a:r>
            <a:r>
              <a:rPr lang="zh-CN" altLang="zh-CN"/>
              <a:t>：</a:t>
            </a:r>
            <a:r>
              <a:rPr lang="en-US" altLang="zh-CN"/>
              <a:t>B6</a:t>
            </a:r>
            <a:r>
              <a:rPr lang="zh-CN" altLang="zh-CN"/>
              <a:t>单元格数据</a:t>
            </a:r>
            <a:r>
              <a:rPr lang="en-US" altLang="zh-CN"/>
              <a:t>,</a:t>
            </a:r>
            <a:r>
              <a:rPr lang="zh-CN" altLang="zh-CN"/>
              <a:t>观察</a:t>
            </a:r>
            <a:r>
              <a:rPr lang="en-US" altLang="zh-CN"/>
              <a:t>B4</a:t>
            </a:r>
            <a:r>
              <a:rPr lang="zh-CN" altLang="zh-CN"/>
              <a:t>：</a:t>
            </a:r>
            <a:r>
              <a:rPr lang="en-US" altLang="zh-CN"/>
              <a:t>B17</a:t>
            </a:r>
            <a:r>
              <a:rPr lang="zh-CN" altLang="zh-CN"/>
              <a:t>单元格数据变化；</a:t>
            </a:r>
          </a:p>
          <a:p>
            <a:r>
              <a:rPr lang="zh-CN" altLang="zh-CN"/>
              <a:t>单变量求解的应用</a:t>
            </a:r>
          </a:p>
          <a:p>
            <a:r>
              <a:rPr lang="en-US" altLang="zh-CN"/>
              <a:t>       </a:t>
            </a:r>
            <a:r>
              <a:rPr lang="zh-CN" altLang="zh-CN"/>
              <a:t>单变量求解是电子表</a:t>
            </a:r>
            <a:r>
              <a:rPr lang="en-US" altLang="zh-CN"/>
              <a:t>Excel</a:t>
            </a:r>
            <a:r>
              <a:rPr lang="zh-CN" altLang="zh-CN"/>
              <a:t>的一个常用数据处理功能，它先通过一个数据表达式，确定一个目标数值，来计算表达式中的一个数值（可变单元格），从而取得不同的方案和结果。如本例中管理层提出实现利润</a:t>
            </a:r>
            <a:r>
              <a:rPr lang="en-US" altLang="zh-CN"/>
              <a:t>2000</a:t>
            </a:r>
            <a:r>
              <a:rPr lang="zh-CN" altLang="zh-CN"/>
              <a:t>万的目标，其他四个变量如何变化。</a:t>
            </a:r>
          </a:p>
          <a:p>
            <a:pPr>
              <a:lnSpc>
                <a:spcPct val="150000"/>
              </a:lnSpc>
            </a:pPr>
            <a:r>
              <a:rPr lang="zh-CN" altLang="zh-CN" b="1">
                <a:solidFill>
                  <a:srgbClr val="FF0000"/>
                </a:solidFill>
              </a:rPr>
              <a:t>操作步骤</a:t>
            </a:r>
          </a:p>
          <a:p>
            <a:pPr>
              <a:lnSpc>
                <a:spcPct val="150000"/>
              </a:lnSpc>
            </a:pPr>
            <a:r>
              <a:rPr lang="zh-CN" altLang="zh-CN"/>
              <a:t>（</a:t>
            </a:r>
            <a:r>
              <a:rPr lang="en-US" altLang="zh-CN"/>
              <a:t>1</a:t>
            </a:r>
            <a:r>
              <a:rPr lang="zh-CN" altLang="zh-CN"/>
              <a:t>）录入静态数据：单价、单位变动成本、固定成本、销售量</a:t>
            </a:r>
          </a:p>
          <a:p>
            <a:pPr>
              <a:lnSpc>
                <a:spcPct val="150000"/>
              </a:lnSpc>
            </a:pPr>
            <a:r>
              <a:rPr lang="zh-CN" altLang="zh-CN"/>
              <a:t>（</a:t>
            </a:r>
            <a:r>
              <a:rPr lang="en-US" altLang="zh-CN"/>
              <a:t>2</a:t>
            </a:r>
            <a:r>
              <a:rPr lang="zh-CN" altLang="zh-CN"/>
              <a:t>）设置单变量求解：计算预计利润、预计保本量、预计边际贡献、预计边际贡献率</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fade">
                                      <p:cBhvr>
                                        <p:cTn id="7"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325438" y="558800"/>
            <a:ext cx="8418512" cy="1754188"/>
          </a:xfrm>
          <a:prstGeom prst="rect">
            <a:avLst/>
          </a:prstGeom>
          <a:noFill/>
          <a:ln w="9525">
            <a:noFill/>
            <a:miter lim="800000"/>
            <a:headEnd/>
            <a:tailEnd/>
          </a:ln>
        </p:spPr>
        <p:txBody>
          <a:bodyPr>
            <a:spAutoFit/>
          </a:bodyPr>
          <a:lstStyle/>
          <a:p>
            <a:pPr>
              <a:lnSpc>
                <a:spcPct val="150000"/>
              </a:lnSpc>
            </a:pPr>
            <a:r>
              <a:rPr lang="en-US" altLang="zh-CN" dirty="0"/>
              <a:t>       </a:t>
            </a:r>
            <a:r>
              <a:rPr lang="zh-CN" altLang="zh-CN" dirty="0">
                <a:solidFill>
                  <a:srgbClr val="FF0000"/>
                </a:solidFill>
              </a:rPr>
              <a:t>第一、</a:t>
            </a:r>
            <a:r>
              <a:rPr lang="zh-CN" altLang="zh-CN" dirty="0"/>
              <a:t>单击</a:t>
            </a:r>
            <a:r>
              <a:rPr lang="en-US" altLang="zh-CN" dirty="0"/>
              <a:t>B14</a:t>
            </a:r>
            <a:r>
              <a:rPr lang="zh-CN" altLang="zh-CN" dirty="0"/>
              <a:t>单元格</a:t>
            </a:r>
            <a:r>
              <a:rPr lang="en-US" altLang="zh-CN" dirty="0"/>
              <a:t>,</a:t>
            </a:r>
            <a:r>
              <a:rPr lang="zh-CN" altLang="zh-CN" dirty="0"/>
              <a:t>选择“数据</a:t>
            </a:r>
            <a:r>
              <a:rPr lang="en-US" altLang="zh-CN" dirty="0"/>
              <a:t>/</a:t>
            </a:r>
            <a:r>
              <a:rPr lang="zh-CN" altLang="zh-CN" dirty="0"/>
              <a:t>假设分析</a:t>
            </a:r>
            <a:r>
              <a:rPr lang="en-US" altLang="zh-CN" dirty="0"/>
              <a:t>/</a:t>
            </a:r>
            <a:r>
              <a:rPr lang="zh-CN" altLang="zh-CN" dirty="0"/>
              <a:t>单变量求解”，在弹出“单变量求解”中进行如图所示的设置。在“目标单元格”文本框录入：“</a:t>
            </a:r>
            <a:r>
              <a:rPr lang="en-US" altLang="zh-CN" dirty="0"/>
              <a:t>=B14</a:t>
            </a:r>
            <a:r>
              <a:rPr lang="zh-CN" altLang="zh-CN" dirty="0"/>
              <a:t>”</a:t>
            </a:r>
            <a:r>
              <a:rPr lang="en-US" altLang="zh-CN" dirty="0"/>
              <a:t>, </a:t>
            </a:r>
            <a:r>
              <a:rPr lang="zh-CN" altLang="zh-CN" dirty="0"/>
              <a:t>在“目标值”文本框录入：“</a:t>
            </a:r>
            <a:r>
              <a:rPr lang="en-US" altLang="zh-CN" dirty="0"/>
              <a:t>=2000</a:t>
            </a:r>
            <a:r>
              <a:rPr lang="zh-CN" altLang="zh-CN" dirty="0"/>
              <a:t>”，在“可变单元格”文本框录入：“</a:t>
            </a:r>
            <a:r>
              <a:rPr lang="en-US" altLang="zh-CN" dirty="0"/>
              <a:t>=B3</a:t>
            </a:r>
            <a:r>
              <a:rPr lang="zh-CN" altLang="zh-CN" dirty="0"/>
              <a:t>”按回车键确认。</a:t>
            </a:r>
            <a:endParaRPr lang="en-US" altLang="zh-CN" dirty="0"/>
          </a:p>
        </p:txBody>
      </p:sp>
      <p:pic>
        <p:nvPicPr>
          <p:cNvPr id="49155" name="图片 2"/>
          <p:cNvPicPr>
            <a:picLocks noChangeAspect="1" noChangeArrowheads="1"/>
          </p:cNvPicPr>
          <p:nvPr/>
        </p:nvPicPr>
        <p:blipFill>
          <a:blip r:embed="rId2" cstate="print"/>
          <a:srcRect/>
          <a:stretch>
            <a:fillRect/>
          </a:stretch>
        </p:blipFill>
        <p:spPr bwMode="auto">
          <a:xfrm>
            <a:off x="5245100" y="2317750"/>
            <a:ext cx="3384550" cy="2341563"/>
          </a:xfrm>
          <a:prstGeom prst="rect">
            <a:avLst/>
          </a:prstGeom>
          <a:noFill/>
          <a:ln w="9525">
            <a:noFill/>
            <a:miter lim="800000"/>
            <a:headEnd/>
            <a:tailEnd/>
          </a:ln>
        </p:spPr>
      </p:pic>
      <p:sp>
        <p:nvSpPr>
          <p:cNvPr id="49156" name="矩形 4"/>
          <p:cNvSpPr>
            <a:spLocks noChangeArrowheads="1"/>
          </p:cNvSpPr>
          <p:nvPr/>
        </p:nvSpPr>
        <p:spPr bwMode="auto">
          <a:xfrm>
            <a:off x="346075" y="2335213"/>
            <a:ext cx="4572000" cy="1754187"/>
          </a:xfrm>
          <a:prstGeom prst="rect">
            <a:avLst/>
          </a:prstGeom>
          <a:noFill/>
          <a:ln w="9525">
            <a:noFill/>
            <a:miter lim="800000"/>
            <a:headEnd/>
            <a:tailEnd/>
          </a:ln>
        </p:spPr>
        <p:txBody>
          <a:bodyPr>
            <a:spAutoFit/>
          </a:bodyPr>
          <a:lstStyle/>
          <a:p>
            <a:pPr>
              <a:lnSpc>
                <a:spcPct val="150000"/>
              </a:lnSpc>
            </a:pPr>
            <a:r>
              <a:rPr lang="en-US" altLang="zh-CN" dirty="0"/>
              <a:t>       </a:t>
            </a:r>
            <a:r>
              <a:rPr lang="zh-CN" altLang="zh-CN" dirty="0"/>
              <a:t>这时利润所在的单元格</a:t>
            </a:r>
            <a:r>
              <a:rPr lang="en-US" altLang="zh-CN" dirty="0"/>
              <a:t>B9</a:t>
            </a:r>
            <a:r>
              <a:rPr lang="zh-CN" altLang="zh-CN" dirty="0"/>
              <a:t>的值变为</a:t>
            </a:r>
            <a:r>
              <a:rPr lang="en-US" altLang="zh-CN" dirty="0"/>
              <a:t>2000</a:t>
            </a:r>
            <a:r>
              <a:rPr lang="zh-CN" altLang="zh-CN" dirty="0"/>
              <a:t>，单价所在的单元格</a:t>
            </a:r>
            <a:r>
              <a:rPr lang="en-US" altLang="zh-CN" dirty="0"/>
              <a:t>B3</a:t>
            </a:r>
            <a:r>
              <a:rPr lang="zh-CN" altLang="zh-CN" dirty="0"/>
              <a:t>的值变为</a:t>
            </a:r>
            <a:r>
              <a:rPr lang="en-US" altLang="zh-CN" dirty="0"/>
              <a:t>10.17</a:t>
            </a:r>
            <a:r>
              <a:rPr lang="zh-CN" altLang="zh-CN" dirty="0"/>
              <a:t>。即如果要实现目标利润</a:t>
            </a:r>
            <a:r>
              <a:rPr lang="en-US" altLang="zh-CN" dirty="0"/>
              <a:t>2000</a:t>
            </a:r>
            <a:r>
              <a:rPr lang="zh-CN" altLang="zh-CN" dirty="0"/>
              <a:t>万元，单价需要提高到</a:t>
            </a:r>
            <a:r>
              <a:rPr lang="en-US" altLang="zh-CN" dirty="0"/>
              <a:t>10.17</a:t>
            </a:r>
            <a:r>
              <a:rPr lang="zh-CN" altLang="zh-CN" dirty="0"/>
              <a:t>元</a:t>
            </a:r>
            <a:r>
              <a:rPr lang="en-US" altLang="zh-CN" dirty="0"/>
              <a:t>/</a:t>
            </a:r>
            <a:r>
              <a:rPr lang="zh-CN" altLang="zh-CN" dirty="0"/>
              <a:t>件即可实现，详见图。</a:t>
            </a:r>
            <a:endParaRPr lang="zh-CN" altLang="en-US" dirty="0"/>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1000" fill="hold"/>
                                        <p:tgtEl>
                                          <p:spTgt spid="491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156"/>
                                        </p:tgtEl>
                                        <p:attrNameLst>
                                          <p:attrName>style.visibility</p:attrName>
                                        </p:attrNameLst>
                                      </p:cBhvr>
                                      <p:to>
                                        <p:strVal val="visible"/>
                                      </p:to>
                                    </p:set>
                                    <p:animEffect transition="in" filter="fade">
                                      <p:cBhvr>
                                        <p:cTn id="13" dur="1000"/>
                                        <p:tgtEl>
                                          <p:spTgt spid="49156"/>
                                        </p:tgtEl>
                                      </p:cBhvr>
                                    </p:animEffect>
                                    <p:anim calcmode="lin" valueType="num">
                                      <p:cBhvr>
                                        <p:cTn id="14" dur="1000" fill="hold"/>
                                        <p:tgtEl>
                                          <p:spTgt spid="49156"/>
                                        </p:tgtEl>
                                        <p:attrNameLst>
                                          <p:attrName>ppt_x</p:attrName>
                                        </p:attrNameLst>
                                      </p:cBhvr>
                                      <p:tavLst>
                                        <p:tav tm="0">
                                          <p:val>
                                            <p:strVal val="#ppt_x"/>
                                          </p:val>
                                        </p:tav>
                                        <p:tav tm="100000">
                                          <p:val>
                                            <p:strVal val="#ppt_x"/>
                                          </p:val>
                                        </p:tav>
                                      </p:tavLst>
                                    </p:anim>
                                    <p:anim calcmode="lin" valueType="num">
                                      <p:cBhvr>
                                        <p:cTn id="15" dur="1000" fill="hold"/>
                                        <p:tgtEl>
                                          <p:spTgt spid="491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9155"/>
                                        </p:tgtEl>
                                        <p:attrNameLst>
                                          <p:attrName>style.visibility</p:attrName>
                                        </p:attrNameLst>
                                      </p:cBhvr>
                                      <p:to>
                                        <p:strVal val="visible"/>
                                      </p:to>
                                    </p:set>
                                    <p:animEffect transition="in" filter="fade">
                                      <p:cBhvr>
                                        <p:cTn id="19" dur="1000"/>
                                        <p:tgtEl>
                                          <p:spTgt spid="49155"/>
                                        </p:tgtEl>
                                      </p:cBhvr>
                                    </p:animEffect>
                                    <p:anim calcmode="lin" valueType="num">
                                      <p:cBhvr>
                                        <p:cTn id="20" dur="1000" fill="hold"/>
                                        <p:tgtEl>
                                          <p:spTgt spid="49155"/>
                                        </p:tgtEl>
                                        <p:attrNameLst>
                                          <p:attrName>ppt_x</p:attrName>
                                        </p:attrNameLst>
                                      </p:cBhvr>
                                      <p:tavLst>
                                        <p:tav tm="0">
                                          <p:val>
                                            <p:strVal val="#ppt_x"/>
                                          </p:val>
                                        </p:tav>
                                        <p:tav tm="100000">
                                          <p:val>
                                            <p:strVal val="#ppt_x"/>
                                          </p:val>
                                        </p:tav>
                                      </p:tavLst>
                                    </p:anim>
                                    <p:anim calcmode="lin" valueType="num">
                                      <p:cBhvr>
                                        <p:cTn id="21" dur="1000" fill="hold"/>
                                        <p:tgtEl>
                                          <p:spTgt spid="49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
          <p:cNvSpPr>
            <a:spLocks noChangeArrowheads="1"/>
          </p:cNvSpPr>
          <p:nvPr/>
        </p:nvSpPr>
        <p:spPr bwMode="auto">
          <a:xfrm>
            <a:off x="461963" y="522288"/>
            <a:ext cx="8335962" cy="1754187"/>
          </a:xfrm>
          <a:prstGeom prst="rect">
            <a:avLst/>
          </a:prstGeom>
          <a:noFill/>
          <a:ln w="9525">
            <a:noFill/>
            <a:miter lim="800000"/>
            <a:headEnd/>
            <a:tailEnd/>
          </a:ln>
        </p:spPr>
        <p:txBody>
          <a:bodyPr>
            <a:spAutoFit/>
          </a:bodyPr>
          <a:lstStyle/>
          <a:p>
            <a:pPr>
              <a:lnSpc>
                <a:spcPct val="150000"/>
              </a:lnSpc>
            </a:pPr>
            <a:r>
              <a:rPr lang="en-US" altLang="zh-CN"/>
              <a:t>       </a:t>
            </a:r>
            <a:r>
              <a:rPr lang="zh-CN" altLang="zh-CN">
                <a:solidFill>
                  <a:srgbClr val="FF0000"/>
                </a:solidFill>
              </a:rPr>
              <a:t>第二、</a:t>
            </a:r>
            <a:r>
              <a:rPr lang="zh-CN" altLang="zh-CN"/>
              <a:t>单击</a:t>
            </a:r>
            <a:r>
              <a:rPr lang="en-US" altLang="zh-CN"/>
              <a:t>B14</a:t>
            </a:r>
            <a:r>
              <a:rPr lang="zh-CN" altLang="zh-CN"/>
              <a:t>单元格</a:t>
            </a:r>
            <a:r>
              <a:rPr lang="en-US" altLang="zh-CN"/>
              <a:t>, </a:t>
            </a:r>
            <a:r>
              <a:rPr lang="zh-CN" altLang="zh-CN"/>
              <a:t>选择“数据</a:t>
            </a:r>
            <a:r>
              <a:rPr lang="en-US" altLang="zh-CN"/>
              <a:t>/</a:t>
            </a:r>
            <a:r>
              <a:rPr lang="zh-CN" altLang="zh-CN"/>
              <a:t>假设分析</a:t>
            </a:r>
            <a:r>
              <a:rPr lang="en-US" altLang="zh-CN"/>
              <a:t>/</a:t>
            </a:r>
            <a:r>
              <a:rPr lang="zh-CN" altLang="zh-CN"/>
              <a:t>单变量求解”，在弹出“单变量求解”中进行如图所示的设置。在“目标单元格”文本框录入：“</a:t>
            </a:r>
            <a:r>
              <a:rPr lang="en-US" altLang="zh-CN"/>
              <a:t>=B14</a:t>
            </a:r>
            <a:r>
              <a:rPr lang="zh-CN" altLang="zh-CN"/>
              <a:t>”</a:t>
            </a:r>
            <a:r>
              <a:rPr lang="en-US" altLang="zh-CN"/>
              <a:t>, </a:t>
            </a:r>
            <a:r>
              <a:rPr lang="zh-CN" altLang="zh-CN"/>
              <a:t>在“目标值”文本框录入：“</a:t>
            </a:r>
            <a:r>
              <a:rPr lang="en-US" altLang="zh-CN"/>
              <a:t>=2000</a:t>
            </a:r>
            <a:r>
              <a:rPr lang="zh-CN" altLang="zh-CN"/>
              <a:t>”，在“可变单元格”文本框录入：“</a:t>
            </a:r>
            <a:r>
              <a:rPr lang="en-US" altLang="zh-CN"/>
              <a:t>=B4</a:t>
            </a:r>
            <a:r>
              <a:rPr lang="zh-CN" altLang="zh-CN"/>
              <a:t>”按回车键确认。</a:t>
            </a:r>
          </a:p>
        </p:txBody>
      </p:sp>
      <p:pic>
        <p:nvPicPr>
          <p:cNvPr id="50179" name="图片 2"/>
          <p:cNvPicPr>
            <a:picLocks noChangeAspect="1" noChangeArrowheads="1"/>
          </p:cNvPicPr>
          <p:nvPr/>
        </p:nvPicPr>
        <p:blipFill>
          <a:blip r:embed="rId2" cstate="print"/>
          <a:srcRect/>
          <a:stretch>
            <a:fillRect/>
          </a:stretch>
        </p:blipFill>
        <p:spPr bwMode="auto">
          <a:xfrm>
            <a:off x="5638800" y="2246313"/>
            <a:ext cx="3159125" cy="2619375"/>
          </a:xfrm>
          <a:prstGeom prst="rect">
            <a:avLst/>
          </a:prstGeom>
          <a:noFill/>
          <a:ln w="9525">
            <a:noFill/>
            <a:miter lim="800000"/>
            <a:headEnd/>
            <a:tailEnd/>
          </a:ln>
        </p:spPr>
      </p:pic>
      <p:sp>
        <p:nvSpPr>
          <p:cNvPr id="50180" name="矩形 5"/>
          <p:cNvSpPr>
            <a:spLocks noChangeArrowheads="1"/>
          </p:cNvSpPr>
          <p:nvPr/>
        </p:nvSpPr>
        <p:spPr bwMode="auto">
          <a:xfrm>
            <a:off x="461963" y="2243138"/>
            <a:ext cx="4572000" cy="1754187"/>
          </a:xfrm>
          <a:prstGeom prst="rect">
            <a:avLst/>
          </a:prstGeom>
          <a:noFill/>
          <a:ln w="9525">
            <a:noFill/>
            <a:miter lim="800000"/>
            <a:headEnd/>
            <a:tailEnd/>
          </a:ln>
        </p:spPr>
        <p:txBody>
          <a:bodyPr>
            <a:spAutoFit/>
          </a:bodyPr>
          <a:lstStyle/>
          <a:p>
            <a:pPr>
              <a:lnSpc>
                <a:spcPct val="150000"/>
              </a:lnSpc>
            </a:pPr>
            <a:r>
              <a:rPr lang="en-US" altLang="zh-CN"/>
              <a:t>        </a:t>
            </a:r>
            <a:r>
              <a:rPr lang="zh-CN" altLang="zh-CN"/>
              <a:t>这时利润所在的单元格</a:t>
            </a:r>
            <a:r>
              <a:rPr lang="en-US" altLang="zh-CN"/>
              <a:t>B9</a:t>
            </a:r>
            <a:r>
              <a:rPr lang="zh-CN" altLang="zh-CN"/>
              <a:t>的值变为</a:t>
            </a:r>
            <a:r>
              <a:rPr lang="en-US" altLang="zh-CN"/>
              <a:t>2000</a:t>
            </a:r>
            <a:r>
              <a:rPr lang="zh-CN" altLang="zh-CN"/>
              <a:t>，单位变动成本所在的单元格</a:t>
            </a:r>
            <a:r>
              <a:rPr lang="en-US" altLang="zh-CN"/>
              <a:t>B4</a:t>
            </a:r>
            <a:r>
              <a:rPr lang="zh-CN" altLang="zh-CN"/>
              <a:t>的值变为</a:t>
            </a:r>
            <a:r>
              <a:rPr lang="en-US" altLang="zh-CN"/>
              <a:t>5.83</a:t>
            </a:r>
            <a:r>
              <a:rPr lang="zh-CN" altLang="zh-CN"/>
              <a:t>。即如果要实现目标利润</a:t>
            </a:r>
            <a:r>
              <a:rPr lang="en-US" altLang="zh-CN"/>
              <a:t>2000</a:t>
            </a:r>
            <a:r>
              <a:rPr lang="zh-CN" altLang="zh-CN"/>
              <a:t>万元，单价需要降低到</a:t>
            </a:r>
            <a:r>
              <a:rPr lang="en-US" altLang="zh-CN"/>
              <a:t>5.83</a:t>
            </a:r>
            <a:r>
              <a:rPr lang="zh-CN" altLang="zh-CN"/>
              <a:t>元</a:t>
            </a:r>
            <a:r>
              <a:rPr lang="en-US" altLang="zh-CN"/>
              <a:t>/</a:t>
            </a:r>
            <a:r>
              <a:rPr lang="zh-CN" altLang="zh-CN"/>
              <a:t>件即可实现</a:t>
            </a:r>
            <a:r>
              <a:rPr lang="en-US" altLang="zh-CN"/>
              <a:t>;</a:t>
            </a:r>
            <a:endParaRPr lang="zh-CN" altLang="zh-CN"/>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barn(inVertical)">
                                      <p:cBhvr>
                                        <p:cTn id="7" dur="500"/>
                                        <p:tgtEl>
                                          <p:spTgt spid="5018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0178"/>
                                        </p:tgtEl>
                                        <p:attrNameLst>
                                          <p:attrName>style.visibility</p:attrName>
                                        </p:attrNameLst>
                                      </p:cBhvr>
                                      <p:to>
                                        <p:strVal val="visible"/>
                                      </p:to>
                                    </p:set>
                                    <p:animEffect transition="in" filter="barn(inVertical)">
                                      <p:cBhvr>
                                        <p:cTn id="10" dur="500"/>
                                        <p:tgtEl>
                                          <p:spTgt spid="50178"/>
                                        </p:tgtEl>
                                      </p:cBhvr>
                                    </p:animEffect>
                                  </p:childTnLst>
                                </p:cTn>
                              </p:par>
                              <p:par>
                                <p:cTn id="11" presetID="16" presetClass="entr" presetSubtype="21" fill="hold" nodeType="withEffect">
                                  <p:stCondLst>
                                    <p:cond delay="0"/>
                                  </p:stCondLst>
                                  <p:childTnLst>
                                    <p:set>
                                      <p:cBhvr>
                                        <p:cTn id="12" dur="1" fill="hold">
                                          <p:stCondLst>
                                            <p:cond delay="0"/>
                                          </p:stCondLst>
                                        </p:cTn>
                                        <p:tgtEl>
                                          <p:spTgt spid="50179"/>
                                        </p:tgtEl>
                                        <p:attrNameLst>
                                          <p:attrName>style.visibility</p:attrName>
                                        </p:attrNameLst>
                                      </p:cBhvr>
                                      <p:to>
                                        <p:strVal val="visible"/>
                                      </p:to>
                                    </p:set>
                                    <p:animEffect transition="in" filter="barn(inVertical)">
                                      <p:cBhvr>
                                        <p:cTn id="13"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8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
          <p:cNvSpPr>
            <a:spLocks noChangeArrowheads="1"/>
          </p:cNvSpPr>
          <p:nvPr/>
        </p:nvSpPr>
        <p:spPr bwMode="auto">
          <a:xfrm>
            <a:off x="479425" y="544513"/>
            <a:ext cx="8191500" cy="1754187"/>
          </a:xfrm>
          <a:prstGeom prst="rect">
            <a:avLst/>
          </a:prstGeom>
          <a:noFill/>
          <a:ln w="9525">
            <a:noFill/>
            <a:miter lim="800000"/>
            <a:headEnd/>
            <a:tailEnd/>
          </a:ln>
        </p:spPr>
        <p:txBody>
          <a:bodyPr>
            <a:spAutoFit/>
          </a:bodyPr>
          <a:lstStyle/>
          <a:p>
            <a:pPr>
              <a:lnSpc>
                <a:spcPct val="150000"/>
              </a:lnSpc>
            </a:pPr>
            <a:r>
              <a:rPr lang="zh-CN" altLang="zh-CN">
                <a:solidFill>
                  <a:srgbClr val="FF0000"/>
                </a:solidFill>
              </a:rPr>
              <a:t>第三、</a:t>
            </a:r>
            <a:r>
              <a:rPr lang="zh-CN" altLang="zh-CN"/>
              <a:t>单击</a:t>
            </a:r>
            <a:r>
              <a:rPr lang="en-US" altLang="zh-CN"/>
              <a:t>B14</a:t>
            </a:r>
            <a:r>
              <a:rPr lang="zh-CN" altLang="zh-CN"/>
              <a:t>单元格</a:t>
            </a:r>
            <a:r>
              <a:rPr lang="en-US" altLang="zh-CN"/>
              <a:t>,</a:t>
            </a:r>
            <a:r>
              <a:rPr lang="zh-CN" altLang="zh-CN"/>
              <a:t>选择“数据</a:t>
            </a:r>
            <a:r>
              <a:rPr lang="en-US" altLang="zh-CN"/>
              <a:t>/</a:t>
            </a:r>
            <a:r>
              <a:rPr lang="zh-CN" altLang="zh-CN"/>
              <a:t>假设分析</a:t>
            </a:r>
            <a:r>
              <a:rPr lang="en-US" altLang="zh-CN"/>
              <a:t>/</a:t>
            </a:r>
            <a:r>
              <a:rPr lang="zh-CN" altLang="zh-CN"/>
              <a:t>单变量求解”，在弹出“单变量求解”中进行如图</a:t>
            </a:r>
            <a:r>
              <a:rPr lang="en-US" altLang="zh-CN"/>
              <a:t>6.3.3</a:t>
            </a:r>
            <a:r>
              <a:rPr lang="zh-CN" altLang="zh-CN"/>
              <a:t>所示的设置。在“目标单元格”文本框录入：“</a:t>
            </a:r>
            <a:r>
              <a:rPr lang="en-US" altLang="zh-CN"/>
              <a:t>=B14</a:t>
            </a:r>
            <a:r>
              <a:rPr lang="zh-CN" altLang="zh-CN"/>
              <a:t>”</a:t>
            </a:r>
            <a:r>
              <a:rPr lang="en-US" altLang="zh-CN"/>
              <a:t>, </a:t>
            </a:r>
            <a:r>
              <a:rPr lang="zh-CN" altLang="zh-CN"/>
              <a:t>在“目标值”文本框录入：“</a:t>
            </a:r>
            <a:r>
              <a:rPr lang="en-US" altLang="zh-CN"/>
              <a:t>=2000</a:t>
            </a:r>
            <a:r>
              <a:rPr lang="zh-CN" altLang="zh-CN"/>
              <a:t>”，在“可变单元格”文本框录入：“</a:t>
            </a:r>
            <a:r>
              <a:rPr lang="en-US" altLang="zh-CN"/>
              <a:t>=B5</a:t>
            </a:r>
            <a:r>
              <a:rPr lang="zh-CN" altLang="zh-CN"/>
              <a:t>”按回车键确认。</a:t>
            </a:r>
          </a:p>
        </p:txBody>
      </p:sp>
      <p:sp>
        <p:nvSpPr>
          <p:cNvPr id="51203" name="矩形 2"/>
          <p:cNvSpPr>
            <a:spLocks noChangeArrowheads="1"/>
          </p:cNvSpPr>
          <p:nvPr/>
        </p:nvSpPr>
        <p:spPr bwMode="auto">
          <a:xfrm>
            <a:off x="468313" y="2360613"/>
            <a:ext cx="4572000" cy="1700212"/>
          </a:xfrm>
          <a:prstGeom prst="rect">
            <a:avLst/>
          </a:prstGeom>
          <a:noFill/>
          <a:ln w="9525">
            <a:noFill/>
            <a:miter lim="800000"/>
            <a:headEnd/>
            <a:tailEnd/>
          </a:ln>
        </p:spPr>
        <p:txBody>
          <a:bodyPr>
            <a:spAutoFit/>
          </a:bodyPr>
          <a:lstStyle/>
          <a:p>
            <a:pPr>
              <a:lnSpc>
                <a:spcPct val="150000"/>
              </a:lnSpc>
            </a:pPr>
            <a:r>
              <a:rPr lang="en-US" altLang="zh-CN"/>
              <a:t>       </a:t>
            </a:r>
            <a:r>
              <a:rPr lang="zh-CN" altLang="zh-CN"/>
              <a:t>这时利润所在的单元格</a:t>
            </a:r>
            <a:r>
              <a:rPr lang="en-US" altLang="zh-CN"/>
              <a:t>B9</a:t>
            </a:r>
            <a:r>
              <a:rPr lang="zh-CN" altLang="zh-CN"/>
              <a:t>的值变为</a:t>
            </a:r>
            <a:r>
              <a:rPr lang="en-US" altLang="zh-CN"/>
              <a:t>2000</a:t>
            </a:r>
            <a:r>
              <a:rPr lang="zh-CN" altLang="zh-CN"/>
              <a:t>，销售量所在的单元格</a:t>
            </a:r>
            <a:r>
              <a:rPr lang="en-US" altLang="zh-CN"/>
              <a:t>B5</a:t>
            </a:r>
            <a:r>
              <a:rPr lang="zh-CN" altLang="zh-CN"/>
              <a:t>的值变为</a:t>
            </a:r>
            <a:r>
              <a:rPr lang="en-US" altLang="zh-CN"/>
              <a:t>1250</a:t>
            </a:r>
            <a:r>
              <a:rPr lang="zh-CN" altLang="zh-CN"/>
              <a:t>。即如果要实现目标利润</a:t>
            </a:r>
            <a:r>
              <a:rPr lang="en-US" altLang="zh-CN"/>
              <a:t>2000</a:t>
            </a:r>
            <a:r>
              <a:rPr lang="zh-CN" altLang="zh-CN"/>
              <a:t>万元，销售量需要提高到</a:t>
            </a:r>
            <a:r>
              <a:rPr lang="en-US" altLang="zh-CN"/>
              <a:t>1250</a:t>
            </a:r>
            <a:r>
              <a:rPr lang="zh-CN" altLang="zh-CN"/>
              <a:t>万件即可实现</a:t>
            </a:r>
            <a:r>
              <a:rPr lang="en-US" altLang="zh-CN"/>
              <a:t>;</a:t>
            </a:r>
            <a:endParaRPr lang="zh-CN" altLang="zh-CN"/>
          </a:p>
        </p:txBody>
      </p:sp>
      <p:pic>
        <p:nvPicPr>
          <p:cNvPr id="51204" name="图片 3"/>
          <p:cNvPicPr>
            <a:picLocks noChangeAspect="1" noChangeArrowheads="1"/>
          </p:cNvPicPr>
          <p:nvPr/>
        </p:nvPicPr>
        <p:blipFill>
          <a:blip r:embed="rId2" cstate="print"/>
          <a:srcRect/>
          <a:stretch>
            <a:fillRect/>
          </a:stretch>
        </p:blipFill>
        <p:spPr bwMode="auto">
          <a:xfrm>
            <a:off x="5245100" y="2068513"/>
            <a:ext cx="3576638" cy="2865437"/>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203"/>
                                        </p:tgtEl>
                                        <p:attrNameLst>
                                          <p:attrName>style.visibility</p:attrName>
                                        </p:attrNameLst>
                                      </p:cBhvr>
                                      <p:to>
                                        <p:strVal val="visible"/>
                                      </p:to>
                                    </p:set>
                                    <p:anim calcmode="lin" valueType="num">
                                      <p:cBhvr additive="base">
                                        <p:cTn id="11" dur="500" fill="hold"/>
                                        <p:tgtEl>
                                          <p:spTgt spid="51203"/>
                                        </p:tgtEl>
                                        <p:attrNameLst>
                                          <p:attrName>ppt_x</p:attrName>
                                        </p:attrNameLst>
                                      </p:cBhvr>
                                      <p:tavLst>
                                        <p:tav tm="0">
                                          <p:val>
                                            <p:strVal val="#ppt_x"/>
                                          </p:val>
                                        </p:tav>
                                        <p:tav tm="100000">
                                          <p:val>
                                            <p:strVal val="#ppt_x"/>
                                          </p:val>
                                        </p:tav>
                                      </p:tavLst>
                                    </p:anim>
                                    <p:anim calcmode="lin" valueType="num">
                                      <p:cBhvr additive="base">
                                        <p:cTn id="12" dur="500" fill="hold"/>
                                        <p:tgtEl>
                                          <p:spTgt spid="5120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04"/>
                                        </p:tgtEl>
                                        <p:attrNameLst>
                                          <p:attrName>style.visibility</p:attrName>
                                        </p:attrNameLst>
                                      </p:cBhvr>
                                      <p:to>
                                        <p:strVal val="visible"/>
                                      </p:to>
                                    </p:set>
                                    <p:anim calcmode="lin" valueType="num">
                                      <p:cBhvr additive="base">
                                        <p:cTn id="15" dur="500" fill="hold"/>
                                        <p:tgtEl>
                                          <p:spTgt spid="51204"/>
                                        </p:tgtEl>
                                        <p:attrNameLst>
                                          <p:attrName>ppt_x</p:attrName>
                                        </p:attrNameLst>
                                      </p:cBhvr>
                                      <p:tavLst>
                                        <p:tav tm="0">
                                          <p:val>
                                            <p:strVal val="#ppt_x"/>
                                          </p:val>
                                        </p:tav>
                                        <p:tav tm="100000">
                                          <p:val>
                                            <p:strVal val="#ppt_x"/>
                                          </p:val>
                                        </p:tav>
                                      </p:tavLst>
                                    </p:anim>
                                    <p:anim calcmode="lin" valueType="num">
                                      <p:cBhvr additive="base">
                                        <p:cTn id="16"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p:cNvSpPr>
            <a:spLocks noChangeArrowheads="1"/>
          </p:cNvSpPr>
          <p:nvPr/>
        </p:nvSpPr>
        <p:spPr bwMode="auto">
          <a:xfrm>
            <a:off x="346075" y="447675"/>
            <a:ext cx="8493125" cy="2586038"/>
          </a:xfrm>
          <a:prstGeom prst="rect">
            <a:avLst/>
          </a:prstGeom>
          <a:noFill/>
          <a:ln w="9525">
            <a:noFill/>
            <a:miter lim="800000"/>
            <a:headEnd/>
            <a:tailEnd/>
          </a:ln>
        </p:spPr>
        <p:txBody>
          <a:bodyPr>
            <a:spAutoFit/>
          </a:bodyPr>
          <a:lstStyle/>
          <a:p>
            <a:pPr>
              <a:lnSpc>
                <a:spcPct val="150000"/>
              </a:lnSpc>
            </a:pPr>
            <a:r>
              <a:rPr lang="zh-CN" altLang="zh-CN">
                <a:solidFill>
                  <a:srgbClr val="FF0000"/>
                </a:solidFill>
              </a:rPr>
              <a:t>第四、</a:t>
            </a:r>
            <a:r>
              <a:rPr lang="zh-CN" altLang="zh-CN"/>
              <a:t>单击</a:t>
            </a:r>
            <a:r>
              <a:rPr lang="en-US" altLang="zh-CN"/>
              <a:t>B14</a:t>
            </a:r>
            <a:r>
              <a:rPr lang="zh-CN" altLang="zh-CN"/>
              <a:t>单元格</a:t>
            </a:r>
            <a:r>
              <a:rPr lang="en-US" altLang="zh-CN"/>
              <a:t>, </a:t>
            </a:r>
            <a:r>
              <a:rPr lang="zh-CN" altLang="zh-CN"/>
              <a:t>选择“数据</a:t>
            </a:r>
            <a:r>
              <a:rPr lang="en-US" altLang="zh-CN"/>
              <a:t>/</a:t>
            </a:r>
            <a:r>
              <a:rPr lang="zh-CN" altLang="zh-CN"/>
              <a:t>假设分析</a:t>
            </a:r>
            <a:r>
              <a:rPr lang="en-US" altLang="zh-CN"/>
              <a:t>/</a:t>
            </a:r>
            <a:r>
              <a:rPr lang="zh-CN" altLang="zh-CN"/>
              <a:t>单变量求解”，在弹出“单变量求解”中进行如图</a:t>
            </a:r>
            <a:r>
              <a:rPr lang="en-US" altLang="zh-CN"/>
              <a:t>6.3.4</a:t>
            </a:r>
            <a:r>
              <a:rPr lang="zh-CN" altLang="zh-CN"/>
              <a:t>所示的设置。在“目标单元格”文本框录入：“</a:t>
            </a:r>
            <a:r>
              <a:rPr lang="en-US" altLang="zh-CN"/>
              <a:t>=B14</a:t>
            </a:r>
            <a:r>
              <a:rPr lang="zh-CN" altLang="zh-CN"/>
              <a:t>”</a:t>
            </a:r>
            <a:r>
              <a:rPr lang="en-US" altLang="zh-CN"/>
              <a:t>, </a:t>
            </a:r>
            <a:r>
              <a:rPr lang="zh-CN" altLang="zh-CN"/>
              <a:t>在“目标值”文本框录入：“</a:t>
            </a:r>
            <a:r>
              <a:rPr lang="en-US" altLang="zh-CN"/>
              <a:t>=2000</a:t>
            </a:r>
            <a:r>
              <a:rPr lang="zh-CN" altLang="zh-CN"/>
              <a:t>”，在“可变单元格”文本框录入：“</a:t>
            </a:r>
            <a:r>
              <a:rPr lang="en-US" altLang="zh-CN"/>
              <a:t>=B6</a:t>
            </a:r>
            <a:r>
              <a:rPr lang="zh-CN" altLang="zh-CN"/>
              <a:t>”按回车键确认。</a:t>
            </a:r>
          </a:p>
          <a:p>
            <a:pPr>
              <a:lnSpc>
                <a:spcPct val="150000"/>
              </a:lnSpc>
            </a:pPr>
            <a:r>
              <a:rPr lang="en-US" altLang="zh-CN"/>
              <a:t>       </a:t>
            </a:r>
            <a:r>
              <a:rPr lang="zh-CN" altLang="zh-CN"/>
              <a:t>这时利润所在的单元格</a:t>
            </a:r>
            <a:r>
              <a:rPr lang="en-US" altLang="zh-CN"/>
              <a:t>B9</a:t>
            </a:r>
            <a:r>
              <a:rPr lang="zh-CN" altLang="zh-CN"/>
              <a:t>的值变为</a:t>
            </a:r>
            <a:r>
              <a:rPr lang="en-US" altLang="zh-CN"/>
              <a:t>2000</a:t>
            </a:r>
            <a:r>
              <a:rPr lang="zh-CN" altLang="zh-CN"/>
              <a:t>，固定成本所在的单元格</a:t>
            </a:r>
            <a:r>
              <a:rPr lang="en-US" altLang="zh-CN"/>
              <a:t>B6</a:t>
            </a:r>
            <a:r>
              <a:rPr lang="zh-CN" altLang="zh-CN"/>
              <a:t>的值变为</a:t>
            </a:r>
            <a:r>
              <a:rPr lang="en-US" altLang="zh-CN"/>
              <a:t>2800</a:t>
            </a:r>
            <a:r>
              <a:rPr lang="zh-CN" altLang="zh-CN"/>
              <a:t>。即如果要实现目标利润</a:t>
            </a:r>
            <a:r>
              <a:rPr lang="en-US" altLang="zh-CN"/>
              <a:t>2000</a:t>
            </a:r>
            <a:r>
              <a:rPr lang="zh-CN" altLang="zh-CN"/>
              <a:t>万元，固定成本需要降低到</a:t>
            </a:r>
            <a:r>
              <a:rPr lang="en-US" altLang="zh-CN"/>
              <a:t>2800</a:t>
            </a:r>
            <a:r>
              <a:rPr lang="zh-CN" altLang="zh-CN"/>
              <a:t>万元即可实现</a:t>
            </a:r>
            <a:r>
              <a:rPr lang="en-US" altLang="zh-CN"/>
              <a:t>;</a:t>
            </a:r>
            <a:endParaRPr lang="zh-CN" altLang="zh-CN"/>
          </a:p>
        </p:txBody>
      </p:sp>
      <p:pic>
        <p:nvPicPr>
          <p:cNvPr id="52227" name="图片 2"/>
          <p:cNvPicPr>
            <a:picLocks noChangeAspect="1" noChangeArrowheads="1"/>
          </p:cNvPicPr>
          <p:nvPr/>
        </p:nvPicPr>
        <p:blipFill>
          <a:blip r:embed="rId2" cstate="print"/>
          <a:srcRect/>
          <a:stretch>
            <a:fillRect/>
          </a:stretch>
        </p:blipFill>
        <p:spPr bwMode="auto">
          <a:xfrm>
            <a:off x="5791200" y="2900363"/>
            <a:ext cx="3352800" cy="2244725"/>
          </a:xfrm>
          <a:prstGeom prst="rect">
            <a:avLst/>
          </a:prstGeom>
          <a:noFill/>
          <a:ln w="9525">
            <a:noFill/>
            <a:miter lim="800000"/>
            <a:headEnd/>
            <a:tailEnd/>
          </a:ln>
        </p:spPr>
      </p:pic>
      <p:sp>
        <p:nvSpPr>
          <p:cNvPr id="52228" name="矩形 3"/>
          <p:cNvSpPr>
            <a:spLocks noChangeArrowheads="1"/>
          </p:cNvSpPr>
          <p:nvPr/>
        </p:nvSpPr>
        <p:spPr bwMode="auto">
          <a:xfrm>
            <a:off x="346075" y="2938463"/>
            <a:ext cx="5303838" cy="2170112"/>
          </a:xfrm>
          <a:prstGeom prst="rect">
            <a:avLst/>
          </a:prstGeom>
          <a:noFill/>
          <a:ln w="9525">
            <a:noFill/>
            <a:miter lim="800000"/>
            <a:headEnd/>
            <a:tailEnd/>
          </a:ln>
        </p:spPr>
        <p:txBody>
          <a:bodyPr>
            <a:spAutoFit/>
          </a:bodyPr>
          <a:lstStyle/>
          <a:p>
            <a:pPr>
              <a:lnSpc>
                <a:spcPct val="150000"/>
              </a:lnSpc>
            </a:pPr>
            <a:r>
              <a:rPr lang="en-US" altLang="zh-CN" b="1">
                <a:solidFill>
                  <a:srgbClr val="FF0000"/>
                </a:solidFill>
              </a:rPr>
              <a:t>2.</a:t>
            </a:r>
            <a:r>
              <a:rPr lang="zh-CN" altLang="zh-CN" b="1">
                <a:solidFill>
                  <a:srgbClr val="FF0000"/>
                </a:solidFill>
              </a:rPr>
              <a:t>过程体验</a:t>
            </a:r>
          </a:p>
          <a:p>
            <a:pPr>
              <a:lnSpc>
                <a:spcPct val="150000"/>
              </a:lnSpc>
            </a:pPr>
            <a:r>
              <a:rPr lang="zh-CN" altLang="zh-CN"/>
              <a:t>（</a:t>
            </a:r>
            <a:r>
              <a:rPr lang="en-US" altLang="zh-CN"/>
              <a:t>1</a:t>
            </a:r>
            <a:r>
              <a:rPr lang="zh-CN" altLang="zh-CN"/>
              <a:t>）改变静态数据</a:t>
            </a:r>
            <a:r>
              <a:rPr lang="en-US" altLang="zh-CN"/>
              <a:t>B3</a:t>
            </a:r>
            <a:r>
              <a:rPr lang="zh-CN" altLang="zh-CN"/>
              <a:t>：</a:t>
            </a:r>
            <a:r>
              <a:rPr lang="en-US" altLang="zh-CN"/>
              <a:t>B6</a:t>
            </a:r>
            <a:r>
              <a:rPr lang="zh-CN" altLang="zh-CN"/>
              <a:t>单元格数据</a:t>
            </a:r>
            <a:r>
              <a:rPr lang="en-US" altLang="zh-CN"/>
              <a:t>,</a:t>
            </a:r>
            <a:r>
              <a:rPr lang="zh-CN" altLang="zh-CN"/>
              <a:t>观察</a:t>
            </a:r>
            <a:r>
              <a:rPr lang="en-US" altLang="zh-CN"/>
              <a:t>B9</a:t>
            </a:r>
            <a:r>
              <a:rPr lang="zh-CN" altLang="zh-CN"/>
              <a:t>：</a:t>
            </a:r>
            <a:r>
              <a:rPr lang="en-US" altLang="zh-CN"/>
              <a:t>B12</a:t>
            </a:r>
            <a:r>
              <a:rPr lang="zh-CN" altLang="zh-CN"/>
              <a:t>单元格数据变化；</a:t>
            </a:r>
          </a:p>
          <a:p>
            <a:pPr>
              <a:lnSpc>
                <a:spcPct val="150000"/>
              </a:lnSpc>
            </a:pPr>
            <a:r>
              <a:rPr lang="zh-CN" altLang="zh-CN"/>
              <a:t>（</a:t>
            </a:r>
            <a:r>
              <a:rPr lang="en-US" altLang="zh-CN"/>
              <a:t>2</a:t>
            </a:r>
            <a:r>
              <a:rPr lang="zh-CN" altLang="zh-CN"/>
              <a:t>）改变静态数据</a:t>
            </a:r>
            <a:r>
              <a:rPr lang="en-US" altLang="zh-CN"/>
              <a:t>B3</a:t>
            </a:r>
            <a:r>
              <a:rPr lang="zh-CN" altLang="zh-CN"/>
              <a:t>：</a:t>
            </a:r>
            <a:r>
              <a:rPr lang="en-US" altLang="zh-CN"/>
              <a:t>B6</a:t>
            </a:r>
            <a:r>
              <a:rPr lang="zh-CN" altLang="zh-CN"/>
              <a:t>单元格数据</a:t>
            </a:r>
            <a:r>
              <a:rPr lang="en-US" altLang="zh-CN"/>
              <a:t>,</a:t>
            </a:r>
            <a:r>
              <a:rPr lang="zh-CN" altLang="zh-CN"/>
              <a:t>观察</a:t>
            </a:r>
            <a:r>
              <a:rPr lang="en-US" altLang="zh-CN"/>
              <a:t>B4</a:t>
            </a:r>
            <a:r>
              <a:rPr lang="zh-CN" altLang="zh-CN"/>
              <a:t>：</a:t>
            </a:r>
            <a:r>
              <a:rPr lang="en-US" altLang="zh-CN"/>
              <a:t>B17</a:t>
            </a:r>
            <a:r>
              <a:rPr lang="zh-CN" altLang="zh-CN"/>
              <a:t>单元格数据变化；</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ipe(down)">
                                      <p:cBhvr>
                                        <p:cTn id="7" dur="500"/>
                                        <p:tgtEl>
                                          <p:spTgt spid="522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2228"/>
                                        </p:tgtEl>
                                        <p:attrNameLst>
                                          <p:attrName>style.visibility</p:attrName>
                                        </p:attrNameLst>
                                      </p:cBhvr>
                                      <p:to>
                                        <p:strVal val="visible"/>
                                      </p:to>
                                    </p:set>
                                    <p:animEffect transition="in" filter="wipe(down)">
                                      <p:cBhvr>
                                        <p:cTn id="11" dur="500"/>
                                        <p:tgtEl>
                                          <p:spTgt spid="522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2227"/>
                                        </p:tgtEl>
                                        <p:attrNameLst>
                                          <p:attrName>style.visibility</p:attrName>
                                        </p:attrNameLst>
                                      </p:cBhvr>
                                      <p:to>
                                        <p:strVal val="visible"/>
                                      </p:to>
                                    </p:set>
                                    <p:animEffect transition="in" filter="wipe(down)">
                                      <p:cBhvr>
                                        <p:cTn id="15"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1"/>
          <p:cNvSpPr>
            <a:spLocks noChangeArrowheads="1"/>
          </p:cNvSpPr>
          <p:nvPr/>
        </p:nvSpPr>
        <p:spPr bwMode="auto">
          <a:xfrm>
            <a:off x="468313" y="574675"/>
            <a:ext cx="8207375" cy="1754188"/>
          </a:xfrm>
          <a:prstGeom prst="rect">
            <a:avLst/>
          </a:prstGeom>
          <a:noFill/>
          <a:ln w="9525">
            <a:noFill/>
            <a:miter lim="800000"/>
            <a:headEnd/>
            <a:tailEnd/>
          </a:ln>
        </p:spPr>
        <p:txBody>
          <a:bodyPr>
            <a:spAutoFit/>
          </a:bodyPr>
          <a:lstStyle/>
          <a:p>
            <a:r>
              <a:rPr lang="zh-CN" altLang="zh-CN">
                <a:solidFill>
                  <a:srgbClr val="FF0000"/>
                </a:solidFill>
              </a:rPr>
              <a:t>【小技巧</a:t>
            </a:r>
            <a:r>
              <a:rPr lang="en-US" altLang="zh-CN">
                <a:solidFill>
                  <a:srgbClr val="FF0000"/>
                </a:solidFill>
              </a:rPr>
              <a:t>6-2</a:t>
            </a:r>
            <a:r>
              <a:rPr lang="zh-CN" altLang="zh-CN">
                <a:solidFill>
                  <a:srgbClr val="FF0000"/>
                </a:solidFill>
              </a:rPr>
              <a:t>】</a:t>
            </a:r>
            <a:r>
              <a:rPr lang="zh-CN" altLang="zh-CN"/>
              <a:t>如何设置宏按钮，完成工作表操作的自动化，提高工作效率</a:t>
            </a:r>
            <a:endParaRPr lang="zh-CN" altLang="zh-CN" b="1"/>
          </a:p>
          <a:p>
            <a:r>
              <a:rPr lang="zh-CN" altLang="zh-CN"/>
              <a:t>设置单价、单位成本、销售量和固定成本变动四个宏按钮，完成工作表目标利润操作的自动化。操作步骤</a:t>
            </a:r>
          </a:p>
          <a:p>
            <a:r>
              <a:rPr lang="zh-CN" altLang="zh-CN"/>
              <a:t>任务：为了提高财务工作效率，创建宏按钮</a:t>
            </a:r>
          </a:p>
          <a:p>
            <a:r>
              <a:rPr lang="zh-CN" altLang="zh-CN"/>
              <a:t>步骤：</a:t>
            </a:r>
          </a:p>
          <a:p>
            <a:r>
              <a:rPr lang="zh-CN" altLang="zh-CN"/>
              <a:t>⑴插入按钮，点击菜单“开发工具</a:t>
            </a:r>
            <a:r>
              <a:rPr lang="en-US" altLang="zh-CN"/>
              <a:t>/</a:t>
            </a:r>
            <a:r>
              <a:rPr lang="zh-CN" altLang="zh-CN"/>
              <a:t>插入</a:t>
            </a:r>
            <a:r>
              <a:rPr lang="en-US" altLang="zh-CN"/>
              <a:t>/</a:t>
            </a:r>
            <a:r>
              <a:rPr lang="zh-CN" altLang="zh-CN"/>
              <a:t>表单按钮</a:t>
            </a:r>
          </a:p>
        </p:txBody>
      </p:sp>
      <p:pic>
        <p:nvPicPr>
          <p:cNvPr id="53251" name="图片 2"/>
          <p:cNvPicPr>
            <a:picLocks noChangeAspect="1" noChangeArrowheads="1"/>
          </p:cNvPicPr>
          <p:nvPr/>
        </p:nvPicPr>
        <p:blipFill>
          <a:blip r:embed="rId2" cstate="print"/>
          <a:srcRect/>
          <a:stretch>
            <a:fillRect/>
          </a:stretch>
        </p:blipFill>
        <p:spPr bwMode="auto">
          <a:xfrm>
            <a:off x="585788" y="2328863"/>
            <a:ext cx="7843837" cy="246380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arn(inVertical)">
                                      <p:cBhvr>
                                        <p:cTn id="7" dur="500"/>
                                        <p:tgtEl>
                                          <p:spTgt spid="53250"/>
                                        </p:tgtEl>
                                      </p:cBhvr>
                                    </p:animEffect>
                                  </p:childTnLst>
                                </p:cTn>
                              </p:par>
                              <p:par>
                                <p:cTn id="8" presetID="16" presetClass="entr" presetSubtype="21" fill="hold" nodeType="withEffect">
                                  <p:stCondLst>
                                    <p:cond delay="0"/>
                                  </p:stCondLst>
                                  <p:childTnLst>
                                    <p:set>
                                      <p:cBhvr>
                                        <p:cTn id="9" dur="1" fill="hold">
                                          <p:stCondLst>
                                            <p:cond delay="0"/>
                                          </p:stCondLst>
                                        </p:cTn>
                                        <p:tgtEl>
                                          <p:spTgt spid="53251"/>
                                        </p:tgtEl>
                                        <p:attrNameLst>
                                          <p:attrName>style.visibility</p:attrName>
                                        </p:attrNameLst>
                                      </p:cBhvr>
                                      <p:to>
                                        <p:strVal val="visible"/>
                                      </p:to>
                                    </p:set>
                                    <p:animEffect transition="in" filter="barn(inVertical)">
                                      <p:cBhvr>
                                        <p:cTn id="10"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688" y="152400"/>
            <a:ext cx="1781175" cy="409575"/>
          </a:xfrm>
          <a:solidFill>
            <a:schemeClr val="accent3">
              <a:lumMod val="40000"/>
              <a:lumOff val="60000"/>
            </a:schemeClr>
          </a:solidFill>
        </p:spPr>
        <p:txBody>
          <a:bodyPr/>
          <a:lstStyle/>
          <a:p>
            <a:pPr eaLnBrk="1" hangingPunct="1">
              <a:defRPr/>
            </a:pPr>
            <a:r>
              <a:rPr lang="zh-CN" altLang="en-US" sz="2800" b="1" dirty="0" smtClean="0">
                <a:solidFill>
                  <a:srgbClr val="FF0000"/>
                </a:solidFill>
              </a:rPr>
              <a:t>项目引例</a:t>
            </a:r>
            <a:endParaRPr lang="zh-CN" altLang="en-US" sz="2800" b="1" dirty="0">
              <a:solidFill>
                <a:srgbClr val="FF0000"/>
              </a:solidFill>
            </a:endParaRPr>
          </a:p>
        </p:txBody>
      </p:sp>
      <p:sp>
        <p:nvSpPr>
          <p:cNvPr id="16387" name="TextBox 4"/>
          <p:cNvSpPr txBox="1">
            <a:spLocks noChangeArrowheads="1"/>
          </p:cNvSpPr>
          <p:nvPr/>
        </p:nvSpPr>
        <p:spPr bwMode="auto">
          <a:xfrm>
            <a:off x="468313" y="552450"/>
            <a:ext cx="825500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1600" b="1" dirty="0" smtClean="0">
                <a:solidFill>
                  <a:schemeClr val="accent1">
                    <a:lumMod val="50000"/>
                  </a:schemeClr>
                </a:solidFill>
              </a:rPr>
              <a:t>2017</a:t>
            </a:r>
            <a:r>
              <a:rPr lang="zh-CN" altLang="zh-CN" sz="1600" b="1" dirty="0" smtClean="0">
                <a:solidFill>
                  <a:schemeClr val="accent1">
                    <a:lumMod val="50000"/>
                  </a:schemeClr>
                </a:solidFill>
              </a:rPr>
              <a:t>年</a:t>
            </a:r>
            <a:r>
              <a:rPr lang="en-US" altLang="zh-CN" sz="1600" b="1" dirty="0" smtClean="0">
                <a:solidFill>
                  <a:schemeClr val="accent1">
                    <a:lumMod val="50000"/>
                  </a:schemeClr>
                </a:solidFill>
              </a:rPr>
              <a:t>6</a:t>
            </a:r>
            <a:r>
              <a:rPr lang="zh-CN" altLang="zh-CN" sz="1600" b="1" dirty="0" smtClean="0">
                <a:solidFill>
                  <a:schemeClr val="accent1">
                    <a:lumMod val="50000"/>
                  </a:schemeClr>
                </a:solidFill>
              </a:rPr>
              <a:t>月</a:t>
            </a:r>
            <a:r>
              <a:rPr lang="en-US" altLang="zh-CN" sz="1600" b="1" dirty="0" smtClean="0">
                <a:solidFill>
                  <a:schemeClr val="accent1">
                    <a:lumMod val="50000"/>
                  </a:schemeClr>
                </a:solidFill>
              </a:rPr>
              <a:t>1</a:t>
            </a:r>
            <a:r>
              <a:rPr lang="zh-CN" altLang="zh-CN" sz="1600" b="1" dirty="0" smtClean="0">
                <a:solidFill>
                  <a:schemeClr val="accent1">
                    <a:lumMod val="50000"/>
                  </a:schemeClr>
                </a:solidFill>
              </a:rPr>
              <a:t>日，公司总经理召集生产、采购、销售、研发、行政和财务部门负责人对</a:t>
            </a:r>
            <a:r>
              <a:rPr lang="en-US" altLang="zh-CN" sz="1600" b="1" dirty="0" smtClean="0">
                <a:solidFill>
                  <a:schemeClr val="accent1">
                    <a:lumMod val="50000"/>
                  </a:schemeClr>
                </a:solidFill>
              </a:rPr>
              <a:t>2018</a:t>
            </a:r>
            <a:r>
              <a:rPr lang="zh-CN" altLang="zh-CN" sz="1600" b="1" dirty="0" smtClean="0">
                <a:solidFill>
                  <a:schemeClr val="accent1">
                    <a:lumMod val="50000"/>
                  </a:schemeClr>
                </a:solidFill>
              </a:rPr>
              <a:t>年目标利润进行测算，并制作多因素影响目标利润模型。为便于测算，公司把现有的两种产品折合为一种标准，产品价格为</a:t>
            </a:r>
            <a:r>
              <a:rPr lang="en-US" altLang="zh-CN" sz="1600" b="1" dirty="0" smtClean="0">
                <a:solidFill>
                  <a:schemeClr val="accent1">
                    <a:lumMod val="50000"/>
                  </a:schemeClr>
                </a:solidFill>
              </a:rPr>
              <a:t>100</a:t>
            </a:r>
            <a:r>
              <a:rPr lang="zh-CN" altLang="zh-CN" sz="1600" b="1" dirty="0" smtClean="0">
                <a:solidFill>
                  <a:schemeClr val="accent1">
                    <a:lumMod val="50000"/>
                  </a:schemeClr>
                </a:solidFill>
              </a:rPr>
              <a:t>元</a:t>
            </a:r>
            <a:r>
              <a:rPr lang="en-US" altLang="zh-CN" sz="1600" b="1" dirty="0" smtClean="0">
                <a:solidFill>
                  <a:schemeClr val="accent1">
                    <a:lumMod val="50000"/>
                  </a:schemeClr>
                </a:solidFill>
              </a:rPr>
              <a:t>/</a:t>
            </a:r>
            <a:r>
              <a:rPr lang="zh-CN" altLang="zh-CN" sz="1600" b="1" dirty="0" smtClean="0">
                <a:solidFill>
                  <a:schemeClr val="accent1">
                    <a:lumMod val="50000"/>
                  </a:schemeClr>
                </a:solidFill>
              </a:rPr>
              <a:t>件，单位变动成本为</a:t>
            </a:r>
            <a:r>
              <a:rPr lang="en-US" altLang="zh-CN" sz="1600" b="1" dirty="0" smtClean="0">
                <a:solidFill>
                  <a:schemeClr val="accent1">
                    <a:lumMod val="50000"/>
                  </a:schemeClr>
                </a:solidFill>
              </a:rPr>
              <a:t>60</a:t>
            </a:r>
            <a:r>
              <a:rPr lang="zh-CN" altLang="zh-CN" sz="1600" b="1" dirty="0" smtClean="0">
                <a:solidFill>
                  <a:schemeClr val="accent1">
                    <a:lumMod val="50000"/>
                  </a:schemeClr>
                </a:solidFill>
              </a:rPr>
              <a:t>元，固定成本为</a:t>
            </a:r>
            <a:r>
              <a:rPr lang="en-US" altLang="zh-CN" sz="1600" b="1" dirty="0" smtClean="0">
                <a:solidFill>
                  <a:schemeClr val="accent1">
                    <a:lumMod val="50000"/>
                  </a:schemeClr>
                </a:solidFill>
              </a:rPr>
              <a:t>3000</a:t>
            </a:r>
            <a:r>
              <a:rPr lang="zh-CN" altLang="zh-CN" sz="1600" b="1" dirty="0" smtClean="0">
                <a:solidFill>
                  <a:schemeClr val="accent1">
                    <a:lumMod val="50000"/>
                  </a:schemeClr>
                </a:solidFill>
              </a:rPr>
              <a:t>万元，销量为</a:t>
            </a:r>
            <a:r>
              <a:rPr lang="en-US" altLang="zh-CN" sz="1600" b="1" dirty="0" smtClean="0">
                <a:solidFill>
                  <a:schemeClr val="accent1">
                    <a:lumMod val="50000"/>
                  </a:schemeClr>
                </a:solidFill>
              </a:rPr>
              <a:t>1200</a:t>
            </a:r>
            <a:r>
              <a:rPr lang="zh-CN" altLang="zh-CN" sz="1600" b="1" dirty="0" smtClean="0">
                <a:solidFill>
                  <a:schemeClr val="accent1">
                    <a:lumMod val="50000"/>
                  </a:schemeClr>
                </a:solidFill>
              </a:rPr>
              <a:t>万件。公司董事会将</a:t>
            </a:r>
            <a:r>
              <a:rPr lang="en-US" altLang="zh-CN" sz="1600" b="1" dirty="0" smtClean="0">
                <a:solidFill>
                  <a:schemeClr val="accent1">
                    <a:lumMod val="50000"/>
                  </a:schemeClr>
                </a:solidFill>
              </a:rPr>
              <a:t>2018</a:t>
            </a:r>
            <a:r>
              <a:rPr lang="zh-CN" altLang="zh-CN" sz="1600" b="1" dirty="0" smtClean="0">
                <a:solidFill>
                  <a:schemeClr val="accent1">
                    <a:lumMod val="50000"/>
                  </a:schemeClr>
                </a:solidFill>
              </a:rPr>
              <a:t>年的利润预计提高</a:t>
            </a:r>
            <a:r>
              <a:rPr lang="en-US" altLang="zh-CN" sz="1600" b="1" dirty="0" smtClean="0">
                <a:solidFill>
                  <a:schemeClr val="accent1">
                    <a:lumMod val="50000"/>
                  </a:schemeClr>
                </a:solidFill>
              </a:rPr>
              <a:t>30%</a:t>
            </a:r>
            <a:r>
              <a:rPr lang="zh-CN" altLang="zh-CN" sz="1600" b="1" dirty="0" smtClean="0">
                <a:solidFill>
                  <a:schemeClr val="accent1">
                    <a:lumMod val="50000"/>
                  </a:schemeClr>
                </a:solidFill>
              </a:rPr>
              <a:t>左右，各部门根据总体部署各自提出一个价格、销量提高</a:t>
            </a:r>
            <a:r>
              <a:rPr lang="en-US" altLang="zh-CN" sz="1600" b="1" dirty="0" smtClean="0">
                <a:solidFill>
                  <a:schemeClr val="accent1">
                    <a:lumMod val="50000"/>
                  </a:schemeClr>
                </a:solidFill>
              </a:rPr>
              <a:t>5%</a:t>
            </a:r>
            <a:r>
              <a:rPr lang="zh-CN" altLang="zh-CN" sz="1600" b="1" dirty="0" smtClean="0">
                <a:solidFill>
                  <a:schemeClr val="accent1">
                    <a:lumMod val="50000"/>
                  </a:schemeClr>
                </a:solidFill>
              </a:rPr>
              <a:t>，单位产品成本和固定成本降低</a:t>
            </a:r>
            <a:r>
              <a:rPr lang="en-US" altLang="zh-CN" sz="1600" b="1" dirty="0" smtClean="0">
                <a:solidFill>
                  <a:schemeClr val="accent1">
                    <a:lumMod val="50000"/>
                  </a:schemeClr>
                </a:solidFill>
              </a:rPr>
              <a:t>5%</a:t>
            </a:r>
            <a:r>
              <a:rPr lang="zh-CN" altLang="zh-CN" sz="1600" b="1" dirty="0" smtClean="0">
                <a:solidFill>
                  <a:schemeClr val="accent1">
                    <a:lumMod val="50000"/>
                  </a:schemeClr>
                </a:solidFill>
              </a:rPr>
              <a:t>的初步方案。</a:t>
            </a:r>
          </a:p>
          <a:p>
            <a:pPr>
              <a:defRPr/>
            </a:pPr>
            <a:r>
              <a:rPr lang="en-US" altLang="zh-CN" sz="1600" b="1" dirty="0" smtClean="0">
                <a:solidFill>
                  <a:schemeClr val="accent1">
                    <a:lumMod val="50000"/>
                  </a:schemeClr>
                </a:solidFill>
              </a:rPr>
              <a:t>       </a:t>
            </a:r>
            <a:r>
              <a:rPr lang="zh-CN" altLang="zh-CN" sz="1600" b="1" dirty="0" smtClean="0">
                <a:solidFill>
                  <a:schemeClr val="accent1">
                    <a:lumMod val="50000"/>
                  </a:schemeClr>
                </a:solidFill>
              </a:rPr>
              <a:t>目前公司折合单一品种产品，且产销平衡的条件下，本量利之间的基本关系为：</a:t>
            </a:r>
          </a:p>
          <a:p>
            <a:pPr>
              <a:defRPr/>
            </a:pPr>
            <a:r>
              <a:rPr lang="en-US" altLang="zh-CN" sz="1600" b="1" dirty="0" smtClean="0">
                <a:solidFill>
                  <a:schemeClr val="accent1">
                    <a:lumMod val="50000"/>
                  </a:schemeClr>
                </a:solidFill>
              </a:rPr>
              <a:t>       </a:t>
            </a:r>
            <a:r>
              <a:rPr lang="zh-CN" altLang="zh-CN" sz="1600" b="1" dirty="0" smtClean="0">
                <a:solidFill>
                  <a:schemeClr val="accent1">
                    <a:lumMod val="50000"/>
                  </a:schemeClr>
                </a:solidFill>
              </a:rPr>
              <a:t>目标利润</a:t>
            </a:r>
            <a:r>
              <a:rPr lang="en-US" altLang="zh-CN" sz="1600" b="1" dirty="0" smtClean="0">
                <a:solidFill>
                  <a:schemeClr val="accent1">
                    <a:lumMod val="50000"/>
                  </a:schemeClr>
                </a:solidFill>
              </a:rPr>
              <a:t>=</a:t>
            </a:r>
            <a:r>
              <a:rPr lang="zh-CN" altLang="zh-CN" sz="1600" b="1" dirty="0" smtClean="0">
                <a:solidFill>
                  <a:schemeClr val="accent1">
                    <a:lumMod val="50000"/>
                  </a:schemeClr>
                </a:solidFill>
              </a:rPr>
              <a:t>（单价—单位变动成本）×销量—固定成本</a:t>
            </a:r>
          </a:p>
          <a:p>
            <a:pPr>
              <a:defRPr/>
            </a:pPr>
            <a:r>
              <a:rPr lang="en-US" altLang="zh-CN" sz="1600" b="1" dirty="0" smtClean="0">
                <a:solidFill>
                  <a:schemeClr val="accent1">
                    <a:lumMod val="50000"/>
                  </a:schemeClr>
                </a:solidFill>
              </a:rPr>
              <a:t>       </a:t>
            </a:r>
            <a:r>
              <a:rPr lang="zh-CN" altLang="zh-CN" sz="1600" b="1" dirty="0" smtClean="0">
                <a:solidFill>
                  <a:schemeClr val="accent1">
                    <a:lumMod val="50000"/>
                  </a:schemeClr>
                </a:solidFill>
              </a:rPr>
              <a:t>财务经理随即安排财务会计人员，收集各部门相关的业务资料结合</a:t>
            </a:r>
            <a:r>
              <a:rPr lang="en-US" altLang="zh-CN" sz="1600" b="1" dirty="0" smtClean="0">
                <a:solidFill>
                  <a:schemeClr val="accent1">
                    <a:lumMod val="50000"/>
                  </a:schemeClr>
                </a:solidFill>
              </a:rPr>
              <a:t>EXCEL</a:t>
            </a:r>
            <a:r>
              <a:rPr lang="zh-CN" altLang="zh-CN" sz="1600" b="1" dirty="0" smtClean="0">
                <a:solidFill>
                  <a:schemeClr val="accent1">
                    <a:lumMod val="50000"/>
                  </a:schemeClr>
                </a:solidFill>
              </a:rPr>
              <a:t>技术进行目标利润的初步测算和完成最终的目标测算。</a:t>
            </a:r>
          </a:p>
        </p:txBody>
      </p:sp>
      <p:sp>
        <p:nvSpPr>
          <p:cNvPr id="3" name="矩形 2"/>
          <p:cNvSpPr>
            <a:spLocks noChangeArrowheads="1"/>
          </p:cNvSpPr>
          <p:nvPr/>
        </p:nvSpPr>
        <p:spPr bwMode="auto">
          <a:xfrm>
            <a:off x="454025" y="2801938"/>
            <a:ext cx="8161338" cy="2308225"/>
          </a:xfrm>
          <a:prstGeom prst="rect">
            <a:avLst/>
          </a:prstGeom>
          <a:noFill/>
          <a:ln w="9525">
            <a:noFill/>
            <a:miter lim="800000"/>
            <a:headEnd/>
            <a:tailEnd/>
          </a:ln>
        </p:spPr>
        <p:txBody>
          <a:bodyPr>
            <a:spAutoFit/>
          </a:bodyPr>
          <a:lstStyle/>
          <a:p>
            <a:r>
              <a:rPr lang="zh-CN" altLang="zh-CN"/>
              <a:t>提出问题：</a:t>
            </a:r>
          </a:p>
          <a:p>
            <a:r>
              <a:rPr lang="zh-CN" altLang="zh-CN"/>
              <a:t>（</a:t>
            </a:r>
            <a:r>
              <a:rPr lang="en-US" altLang="zh-CN"/>
              <a:t>1</a:t>
            </a:r>
            <a:r>
              <a:rPr lang="zh-CN" altLang="zh-CN"/>
              <a:t>）目标利润敏感模型的基本要素是那些、计算公式如何设计？</a:t>
            </a:r>
          </a:p>
          <a:p>
            <a:r>
              <a:rPr lang="zh-CN" altLang="zh-CN"/>
              <a:t>（</a:t>
            </a:r>
            <a:r>
              <a:rPr lang="en-US" altLang="zh-CN"/>
              <a:t>2</a:t>
            </a:r>
            <a:r>
              <a:rPr lang="zh-CN" altLang="zh-CN"/>
              <a:t>）多因素综合变动分析对利润的影响，那些是正相关、那些是负相关？</a:t>
            </a:r>
          </a:p>
          <a:p>
            <a:r>
              <a:rPr lang="zh-CN" altLang="zh-CN"/>
              <a:t>（</a:t>
            </a:r>
            <a:r>
              <a:rPr lang="en-US" altLang="zh-CN"/>
              <a:t>3</a:t>
            </a:r>
            <a:r>
              <a:rPr lang="zh-CN" altLang="zh-CN"/>
              <a:t>）单因素变动影响数据结构如何设计？透过那些技术才能完成数据与图动态展示？</a:t>
            </a:r>
          </a:p>
          <a:p>
            <a:r>
              <a:rPr lang="zh-CN" altLang="zh-CN"/>
              <a:t>（</a:t>
            </a:r>
            <a:r>
              <a:rPr lang="en-US" altLang="zh-CN"/>
              <a:t>4</a:t>
            </a:r>
            <a:r>
              <a:rPr lang="zh-CN" altLang="zh-CN"/>
              <a:t>）如何设计公式产品的保本点、保利点分析模型？</a:t>
            </a:r>
          </a:p>
          <a:p>
            <a:r>
              <a:rPr lang="zh-CN" altLang="zh-CN"/>
              <a:t>（</a:t>
            </a:r>
            <a:r>
              <a:rPr lang="en-US" altLang="zh-CN"/>
              <a:t>5</a:t>
            </a:r>
            <a:r>
              <a:rPr lang="zh-CN" altLang="zh-CN"/>
              <a:t>）如何寻求多因素变动对目标利润最大化的解决方案？</a:t>
            </a:r>
          </a:p>
          <a:p>
            <a:r>
              <a:rPr lang="zh-CN" altLang="zh-CN"/>
              <a:t>带着这些问题，让我们进入本项目的学习领域。</a:t>
            </a:r>
          </a:p>
        </p:txBody>
      </p:sp>
      <p:pic>
        <p:nvPicPr>
          <p:cNvPr id="4" name="图片 3"/>
          <p:cNvPicPr>
            <a:picLocks noChangeAspect="1"/>
          </p:cNvPicPr>
          <p:nvPr/>
        </p:nvPicPr>
        <p:blipFill>
          <a:blip r:embed="rId2" cstate="print">
            <a:clrChange>
              <a:clrFrom>
                <a:srgbClr val="FDFDFD"/>
              </a:clrFrom>
              <a:clrTo>
                <a:srgbClr val="FDFDFD">
                  <a:alpha val="0"/>
                </a:srgbClr>
              </a:clrTo>
            </a:clrChange>
          </a:blip>
          <a:srcRect t="23038" r="68562" b="27068"/>
          <a:stretch>
            <a:fillRect/>
          </a:stretch>
        </p:blipFill>
        <p:spPr bwMode="auto">
          <a:xfrm>
            <a:off x="-146050" y="3036888"/>
            <a:ext cx="749300" cy="892175"/>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randombar(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45"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0"/>
                                        <p:tgtEl>
                                          <p:spTgt spid="4"/>
                                        </p:tgtEl>
                                      </p:cBhvr>
                                    </p:animEffect>
                                    <p:anim calcmode="lin" valueType="num">
                                      <p:cBhvr>
                                        <p:cTn id="16" dur="5000" fill="hold"/>
                                        <p:tgtEl>
                                          <p:spTgt spid="4"/>
                                        </p:tgtEl>
                                        <p:attrNameLst>
                                          <p:attrName>ppt_w</p:attrName>
                                        </p:attrNameLst>
                                      </p:cBhvr>
                                      <p:tavLst>
                                        <p:tav tm="0" fmla="#ppt_w*sin(2.5*pi*$)">
                                          <p:val>
                                            <p:fltVal val="0"/>
                                          </p:val>
                                        </p:tav>
                                        <p:tav tm="100000">
                                          <p:val>
                                            <p:fltVal val="1"/>
                                          </p:val>
                                        </p:tav>
                                      </p:tavLst>
                                    </p:anim>
                                    <p:anim calcmode="lin" valueType="num">
                                      <p:cBhvr>
                                        <p:cTn id="17"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a:spLocks noChangeArrowheads="1"/>
          </p:cNvSpPr>
          <p:nvPr/>
        </p:nvSpPr>
        <p:spPr bwMode="auto">
          <a:xfrm>
            <a:off x="477838" y="546100"/>
            <a:ext cx="8372475" cy="923925"/>
          </a:xfrm>
          <a:prstGeom prst="rect">
            <a:avLst/>
          </a:prstGeom>
          <a:noFill/>
          <a:ln w="9525">
            <a:noFill/>
            <a:miter lim="800000"/>
            <a:headEnd/>
            <a:tailEnd/>
          </a:ln>
        </p:spPr>
        <p:txBody>
          <a:bodyPr>
            <a:spAutoFit/>
          </a:bodyPr>
          <a:lstStyle/>
          <a:p>
            <a:r>
              <a:rPr lang="zh-CN" altLang="zh-CN">
                <a:solidFill>
                  <a:srgbClr val="FF0000"/>
                </a:solidFill>
              </a:rPr>
              <a:t>⑵</a:t>
            </a:r>
            <a:r>
              <a:rPr lang="zh-CN" altLang="zh-CN"/>
              <a:t>将按钮制定宏，点击按钮，选择菜单“开发工具</a:t>
            </a:r>
            <a:r>
              <a:rPr lang="en-US" altLang="zh-CN"/>
              <a:t>/</a:t>
            </a:r>
            <a:r>
              <a:rPr lang="zh-CN" altLang="zh-CN"/>
              <a:t>录制宏</a:t>
            </a:r>
            <a:r>
              <a:rPr lang="en-US" altLang="zh-CN"/>
              <a:t>/</a:t>
            </a:r>
            <a:r>
              <a:rPr lang="zh-CN" altLang="zh-CN"/>
              <a:t>宏名”</a:t>
            </a:r>
            <a:endParaRPr lang="en-US" altLang="zh-CN"/>
          </a:p>
          <a:p>
            <a:r>
              <a:rPr lang="zh-CN" altLang="zh-CN">
                <a:solidFill>
                  <a:srgbClr val="FF0000"/>
                </a:solidFill>
              </a:rPr>
              <a:t>⑶</a:t>
            </a:r>
            <a:r>
              <a:rPr lang="zh-CN" altLang="zh-CN"/>
              <a:t>录制本项目操作步骤，完毕后点击“停止录制”</a:t>
            </a:r>
          </a:p>
          <a:p>
            <a:endParaRPr lang="zh-CN" altLang="zh-CN"/>
          </a:p>
        </p:txBody>
      </p:sp>
      <p:pic>
        <p:nvPicPr>
          <p:cNvPr id="54275" name="图片 2"/>
          <p:cNvPicPr>
            <a:picLocks noChangeAspect="1" noChangeArrowheads="1"/>
          </p:cNvPicPr>
          <p:nvPr/>
        </p:nvPicPr>
        <p:blipFill>
          <a:blip r:embed="rId2" cstate="print"/>
          <a:srcRect/>
          <a:stretch>
            <a:fillRect/>
          </a:stretch>
        </p:blipFill>
        <p:spPr bwMode="auto">
          <a:xfrm>
            <a:off x="636588" y="3128963"/>
            <a:ext cx="7204075" cy="2016125"/>
          </a:xfrm>
          <a:prstGeom prst="rect">
            <a:avLst/>
          </a:prstGeom>
          <a:noFill/>
          <a:ln w="9525">
            <a:noFill/>
            <a:miter lim="800000"/>
            <a:headEnd/>
            <a:tailEnd/>
          </a:ln>
        </p:spPr>
      </p:pic>
      <p:sp>
        <p:nvSpPr>
          <p:cNvPr id="54276" name="矩形 3"/>
          <p:cNvSpPr>
            <a:spLocks noChangeArrowheads="1"/>
          </p:cNvSpPr>
          <p:nvPr/>
        </p:nvSpPr>
        <p:spPr bwMode="auto">
          <a:xfrm>
            <a:off x="477838" y="1073150"/>
            <a:ext cx="8372475" cy="2032000"/>
          </a:xfrm>
          <a:prstGeom prst="rect">
            <a:avLst/>
          </a:prstGeom>
          <a:noFill/>
          <a:ln w="9525">
            <a:noFill/>
            <a:miter lim="800000"/>
            <a:headEnd/>
            <a:tailEnd/>
          </a:ln>
        </p:spPr>
        <p:txBody>
          <a:bodyPr>
            <a:spAutoFit/>
          </a:bodyPr>
          <a:lstStyle/>
          <a:p>
            <a:r>
              <a:rPr lang="zh-CN" altLang="zh-CN" b="1"/>
              <a:t>测试：</a:t>
            </a:r>
          </a:p>
          <a:p>
            <a:r>
              <a:rPr lang="zh-CN" altLang="zh-CN">
                <a:solidFill>
                  <a:srgbClr val="FF0000"/>
                </a:solidFill>
              </a:rPr>
              <a:t>⑴</a:t>
            </a:r>
            <a:r>
              <a:rPr lang="zh-CN" altLang="zh-CN"/>
              <a:t>单击“数据初始化”按钮，四个变量返回静态数值，利润预测为</a:t>
            </a:r>
            <a:r>
              <a:rPr lang="en-US" altLang="zh-CN"/>
              <a:t>2000</a:t>
            </a:r>
            <a:r>
              <a:rPr lang="zh-CN" altLang="zh-CN"/>
              <a:t>；</a:t>
            </a:r>
          </a:p>
          <a:p>
            <a:r>
              <a:rPr lang="zh-CN" altLang="zh-CN">
                <a:solidFill>
                  <a:srgbClr val="FF0000"/>
                </a:solidFill>
              </a:rPr>
              <a:t>⑵</a:t>
            </a:r>
            <a:r>
              <a:rPr lang="zh-CN" altLang="zh-CN"/>
              <a:t>单击“单价变化”按钮，</a:t>
            </a:r>
            <a:r>
              <a:rPr lang="en-US" altLang="zh-CN"/>
              <a:t>B3</a:t>
            </a:r>
            <a:r>
              <a:rPr lang="zh-CN" altLang="zh-CN"/>
              <a:t>单元格变成</a:t>
            </a:r>
            <a:r>
              <a:rPr lang="en-US" altLang="zh-CN"/>
              <a:t>10.17</a:t>
            </a:r>
            <a:r>
              <a:rPr lang="zh-CN" altLang="zh-CN"/>
              <a:t>，利润预测为</a:t>
            </a:r>
            <a:r>
              <a:rPr lang="en-US" altLang="zh-CN"/>
              <a:t>2000</a:t>
            </a:r>
            <a:r>
              <a:rPr lang="zh-CN" altLang="zh-CN"/>
              <a:t>；</a:t>
            </a:r>
          </a:p>
          <a:p>
            <a:r>
              <a:rPr lang="zh-CN" altLang="zh-CN">
                <a:solidFill>
                  <a:srgbClr val="FF0000"/>
                </a:solidFill>
              </a:rPr>
              <a:t>⑶</a:t>
            </a:r>
            <a:r>
              <a:rPr lang="zh-CN" altLang="zh-CN"/>
              <a:t>单击“单位变动成本变化”按钮，</a:t>
            </a:r>
            <a:r>
              <a:rPr lang="en-US" altLang="zh-CN"/>
              <a:t>B4</a:t>
            </a:r>
            <a:r>
              <a:rPr lang="zh-CN" altLang="zh-CN"/>
              <a:t>单元格变成</a:t>
            </a:r>
            <a:r>
              <a:rPr lang="en-US" altLang="zh-CN"/>
              <a:t>5.83</a:t>
            </a:r>
            <a:r>
              <a:rPr lang="zh-CN" altLang="zh-CN"/>
              <a:t>，利润预测为</a:t>
            </a:r>
            <a:r>
              <a:rPr lang="en-US" altLang="zh-CN"/>
              <a:t>2000</a:t>
            </a:r>
            <a:r>
              <a:rPr lang="zh-CN" altLang="zh-CN"/>
              <a:t>；</a:t>
            </a:r>
          </a:p>
          <a:p>
            <a:r>
              <a:rPr lang="zh-CN" altLang="zh-CN">
                <a:solidFill>
                  <a:srgbClr val="FF0000"/>
                </a:solidFill>
              </a:rPr>
              <a:t>⑷</a:t>
            </a:r>
            <a:r>
              <a:rPr lang="zh-CN" altLang="zh-CN"/>
              <a:t>单击“销量变化”按钮，</a:t>
            </a:r>
            <a:r>
              <a:rPr lang="en-US" altLang="zh-CN"/>
              <a:t>B5</a:t>
            </a:r>
            <a:r>
              <a:rPr lang="zh-CN" altLang="zh-CN"/>
              <a:t>单元格变成</a:t>
            </a:r>
            <a:r>
              <a:rPr lang="en-US" altLang="zh-CN"/>
              <a:t>1250</a:t>
            </a:r>
            <a:r>
              <a:rPr lang="zh-CN" altLang="zh-CN"/>
              <a:t>，利润预测为</a:t>
            </a:r>
            <a:r>
              <a:rPr lang="en-US" altLang="zh-CN"/>
              <a:t>2000</a:t>
            </a:r>
            <a:r>
              <a:rPr lang="zh-CN" altLang="zh-CN"/>
              <a:t>；</a:t>
            </a:r>
          </a:p>
          <a:p>
            <a:r>
              <a:rPr lang="zh-CN" altLang="zh-CN">
                <a:solidFill>
                  <a:srgbClr val="FF0000"/>
                </a:solidFill>
              </a:rPr>
              <a:t>⑸</a:t>
            </a:r>
            <a:r>
              <a:rPr lang="zh-CN" altLang="zh-CN"/>
              <a:t>单击“固定成本变化”按钮，</a:t>
            </a:r>
            <a:r>
              <a:rPr lang="en-US" altLang="zh-CN"/>
              <a:t>B6</a:t>
            </a:r>
            <a:r>
              <a:rPr lang="zh-CN" altLang="zh-CN"/>
              <a:t>单元格变成</a:t>
            </a:r>
            <a:r>
              <a:rPr lang="en-US" altLang="zh-CN"/>
              <a:t>2800</a:t>
            </a:r>
            <a:r>
              <a:rPr lang="zh-CN" altLang="zh-CN"/>
              <a:t>，利润预测为</a:t>
            </a:r>
            <a:r>
              <a:rPr lang="en-US" altLang="zh-CN"/>
              <a:t>2000</a:t>
            </a:r>
            <a:r>
              <a:rPr lang="zh-CN" altLang="zh-CN"/>
              <a:t>；</a:t>
            </a:r>
          </a:p>
          <a:p>
            <a:r>
              <a:rPr lang="zh-CN" altLang="zh-CN"/>
              <a:t>【注意】：在进行每项因素变化之前，需要点击“数据初始化”以保证数据准确。</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4276"/>
                                        </p:tgtEl>
                                        <p:attrNameLst>
                                          <p:attrName>style.visibility</p:attrName>
                                        </p:attrNameLst>
                                      </p:cBhvr>
                                      <p:to>
                                        <p:strVal val="visible"/>
                                      </p:to>
                                    </p:set>
                                    <p:anim calcmode="lin" valueType="num">
                                      <p:cBhvr additive="base">
                                        <p:cTn id="12" dur="500" fill="hold"/>
                                        <p:tgtEl>
                                          <p:spTgt spid="54276"/>
                                        </p:tgtEl>
                                        <p:attrNameLst>
                                          <p:attrName>ppt_x</p:attrName>
                                        </p:attrNameLst>
                                      </p:cBhvr>
                                      <p:tavLst>
                                        <p:tav tm="0">
                                          <p:val>
                                            <p:strVal val="#ppt_x"/>
                                          </p:val>
                                        </p:tav>
                                        <p:tav tm="100000">
                                          <p:val>
                                            <p:strVal val="#ppt_x"/>
                                          </p:val>
                                        </p:tav>
                                      </p:tavLst>
                                    </p:anim>
                                    <p:anim calcmode="lin" valueType="num">
                                      <p:cBhvr additive="base">
                                        <p:cTn id="13" dur="500" fill="hold"/>
                                        <p:tgtEl>
                                          <p:spTgt spid="5427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4275"/>
                                        </p:tgtEl>
                                        <p:attrNameLst>
                                          <p:attrName>style.visibility</p:attrName>
                                        </p:attrNameLst>
                                      </p:cBhvr>
                                      <p:to>
                                        <p:strVal val="visible"/>
                                      </p:to>
                                    </p:set>
                                    <p:anim calcmode="lin" valueType="num">
                                      <p:cBhvr additive="base">
                                        <p:cTn id="17" dur="500" fill="hold"/>
                                        <p:tgtEl>
                                          <p:spTgt spid="54275"/>
                                        </p:tgtEl>
                                        <p:attrNameLst>
                                          <p:attrName>ppt_x</p:attrName>
                                        </p:attrNameLst>
                                      </p:cBhvr>
                                      <p:tavLst>
                                        <p:tav tm="0">
                                          <p:val>
                                            <p:strVal val="#ppt_x"/>
                                          </p:val>
                                        </p:tav>
                                        <p:tav tm="100000">
                                          <p:val>
                                            <p:strVal val="#ppt_x"/>
                                          </p:val>
                                        </p:tav>
                                      </p:tavLst>
                                    </p:anim>
                                    <p:anim calcmode="lin" valueType="num">
                                      <p:cBhvr additive="base">
                                        <p:cTn id="18"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238" y="550863"/>
            <a:ext cx="3776662" cy="461962"/>
          </a:xfrm>
          <a:prstGeom prst="rect">
            <a:avLst/>
          </a:prstGeom>
          <a:solidFill>
            <a:schemeClr val="accent4">
              <a:lumMod val="60000"/>
              <a:lumOff val="40000"/>
            </a:schemeClr>
          </a:solidFill>
        </p:spPr>
        <p:txBody>
          <a:bodyPr>
            <a:spAutoFit/>
          </a:bodyPr>
          <a:lstStyle/>
          <a:p>
            <a:pPr>
              <a:defRPr/>
            </a:pPr>
            <a:r>
              <a:rPr lang="zh-CN" altLang="zh-CN" sz="2400" dirty="0"/>
              <a:t>一、</a:t>
            </a:r>
            <a:r>
              <a:rPr lang="zh-CN" altLang="en-US" sz="2400" dirty="0"/>
              <a:t>利润</a:t>
            </a:r>
            <a:r>
              <a:rPr lang="zh-CN" altLang="en-US" sz="2400" dirty="0"/>
              <a:t>最大化认知</a:t>
            </a:r>
            <a:endParaRPr lang="zh-CN" altLang="zh-CN" sz="2400" dirty="0"/>
          </a:p>
        </p:txBody>
      </p:sp>
      <p:sp>
        <p:nvSpPr>
          <p:cNvPr id="3" name="矩形 2"/>
          <p:cNvSpPr>
            <a:spLocks noChangeArrowheads="1"/>
          </p:cNvSpPr>
          <p:nvPr/>
        </p:nvSpPr>
        <p:spPr bwMode="auto">
          <a:xfrm>
            <a:off x="311150" y="1141413"/>
            <a:ext cx="4191000" cy="3694112"/>
          </a:xfrm>
          <a:prstGeom prst="rect">
            <a:avLst/>
          </a:prstGeom>
          <a:noFill/>
          <a:ln w="9525">
            <a:noFill/>
            <a:miter lim="800000"/>
            <a:headEnd/>
            <a:tailEnd/>
          </a:ln>
        </p:spPr>
        <p:txBody>
          <a:bodyPr>
            <a:spAutoFit/>
          </a:bodyPr>
          <a:lstStyle/>
          <a:p>
            <a:r>
              <a:rPr lang="en-US" altLang="zh-CN"/>
              <a:t>       </a:t>
            </a:r>
            <a:r>
              <a:rPr lang="zh-CN" altLang="zh-CN"/>
              <a:t>在进行本量利分析中，企业进行生产销售的目的是在有限的生产资源和成本控制条件下，获取最大的利润。因此，在确定最后目标利润前，需要将企业现有成本结构下，影响利润最大的因素逐一找出。</a:t>
            </a:r>
          </a:p>
          <a:p>
            <a:r>
              <a:rPr lang="en-US" altLang="zh-CN"/>
              <a:t>       </a:t>
            </a:r>
            <a:r>
              <a:rPr lang="zh-CN" altLang="zh-CN"/>
              <a:t>在进行目标利润敏感性分析，仅从单一因素提升或下降即可达到目的。如通过单价至</a:t>
            </a:r>
            <a:r>
              <a:rPr lang="en-US" altLang="zh-CN"/>
              <a:t>10.17</a:t>
            </a:r>
            <a:r>
              <a:rPr lang="zh-CN" altLang="zh-CN"/>
              <a:t>元</a:t>
            </a:r>
            <a:r>
              <a:rPr lang="en-US" altLang="zh-CN"/>
              <a:t>/</a:t>
            </a:r>
            <a:r>
              <a:rPr lang="zh-CN" altLang="zh-CN"/>
              <a:t>件，或提高销售量至</a:t>
            </a:r>
            <a:r>
              <a:rPr lang="en-US" altLang="zh-CN"/>
              <a:t>1250</a:t>
            </a:r>
            <a:r>
              <a:rPr lang="zh-CN" altLang="zh-CN"/>
              <a:t>万件，或降低单位变动成本至</a:t>
            </a:r>
            <a:r>
              <a:rPr lang="en-US" altLang="zh-CN"/>
              <a:t>5.83</a:t>
            </a:r>
            <a:r>
              <a:rPr lang="zh-CN" altLang="zh-CN"/>
              <a:t>，或降低固定成本至</a:t>
            </a:r>
            <a:r>
              <a:rPr lang="en-US" altLang="zh-CN"/>
              <a:t>2800</a:t>
            </a:r>
            <a:r>
              <a:rPr lang="zh-CN" altLang="zh-CN"/>
              <a:t>万元，就可以将现有的利润</a:t>
            </a:r>
            <a:r>
              <a:rPr lang="en-US" altLang="zh-CN"/>
              <a:t>2000</a:t>
            </a:r>
            <a:r>
              <a:rPr lang="zh-CN" altLang="zh-CN"/>
              <a:t>万元提高到</a:t>
            </a:r>
            <a:r>
              <a:rPr lang="en-US" altLang="zh-CN"/>
              <a:t>3000</a:t>
            </a:r>
            <a:r>
              <a:rPr lang="zh-CN" altLang="zh-CN"/>
              <a:t>万元。</a:t>
            </a:r>
            <a:endParaRPr lang="en-US" altLang="zh-CN"/>
          </a:p>
        </p:txBody>
      </p:sp>
      <p:pic>
        <p:nvPicPr>
          <p:cNvPr id="4" name="图片 3"/>
          <p:cNvPicPr>
            <a:picLocks noChangeAspect="1"/>
          </p:cNvPicPr>
          <p:nvPr/>
        </p:nvPicPr>
        <p:blipFill>
          <a:blip r:embed="rId2" cstate="print"/>
          <a:srcRect/>
          <a:stretch>
            <a:fillRect/>
          </a:stretch>
        </p:blipFill>
        <p:spPr bwMode="auto">
          <a:xfrm>
            <a:off x="4914900" y="1598613"/>
            <a:ext cx="3556000" cy="217170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3238" y="919163"/>
            <a:ext cx="8302625" cy="4248150"/>
          </a:xfrm>
          <a:prstGeom prst="rect">
            <a:avLst/>
          </a:prstGeom>
          <a:noFill/>
          <a:ln w="9525">
            <a:noFill/>
            <a:miter lim="800000"/>
            <a:headEnd/>
            <a:tailEnd/>
          </a:ln>
        </p:spPr>
        <p:txBody>
          <a:bodyPr>
            <a:spAutoFit/>
          </a:bodyPr>
          <a:lstStyle/>
          <a:p>
            <a:pPr>
              <a:lnSpc>
                <a:spcPct val="150000"/>
              </a:lnSpc>
            </a:pPr>
            <a:r>
              <a:rPr lang="en-US" altLang="zh-CN"/>
              <a:t>       </a:t>
            </a:r>
            <a:r>
              <a:rPr lang="zh-CN" altLang="zh-CN"/>
              <a:t>但是，从企业实际应用情况看并非如此，甚至事与愿违。影响利润的四个因素往往相互影响，并不能依靠某项因素的提高或降低，来达成目标利润，而是通过各因素的综合作用来实现。一般情况下，提高销售单价的同时往往会降低销售量；降低销售单价，在一定时期内会提高销售量；如果要提高产品的档次，需要增加技术水平投入，单位变动成本将会相应的提高、增加营销开支，也可对提高销量有一定的推动作用等等。</a:t>
            </a:r>
          </a:p>
          <a:p>
            <a:pPr>
              <a:lnSpc>
                <a:spcPct val="150000"/>
              </a:lnSpc>
            </a:pPr>
            <a:r>
              <a:rPr lang="en-US" altLang="zh-CN"/>
              <a:t>       </a:t>
            </a:r>
            <a:r>
              <a:rPr lang="zh-CN" altLang="zh-CN" b="1"/>
              <a:t>总之，四个因素对利润的影响不是孤立的，综合影响是常态，四个因素的变动范围，将成为目标利润的“约束条件”。</a:t>
            </a:r>
          </a:p>
          <a:p>
            <a:pPr>
              <a:lnSpc>
                <a:spcPct val="150000"/>
              </a:lnSpc>
            </a:pPr>
            <a:r>
              <a:rPr lang="en-US" altLang="zh-CN"/>
              <a:t>       </a:t>
            </a:r>
            <a:r>
              <a:rPr lang="zh-CN" altLang="zh-CN"/>
              <a:t>在</a:t>
            </a:r>
            <a:r>
              <a:rPr lang="en-US" altLang="zh-CN"/>
              <a:t>Excel</a:t>
            </a:r>
            <a:r>
              <a:rPr lang="zh-CN" altLang="zh-CN"/>
              <a:t>中有个功能“规划求解”，就是针对企业生产经营的需求，求得利润的最大值或成本优化的最小值</a:t>
            </a:r>
            <a:r>
              <a:rPr lang="zh-CN" altLang="en-US"/>
              <a:t>。</a:t>
            </a:r>
          </a:p>
        </p:txBody>
      </p:sp>
      <p:sp>
        <p:nvSpPr>
          <p:cNvPr id="3" name="TextBox 2"/>
          <p:cNvSpPr txBox="1"/>
          <p:nvPr/>
        </p:nvSpPr>
        <p:spPr>
          <a:xfrm>
            <a:off x="503238" y="550863"/>
            <a:ext cx="3776662" cy="461962"/>
          </a:xfrm>
          <a:prstGeom prst="rect">
            <a:avLst/>
          </a:prstGeom>
          <a:solidFill>
            <a:schemeClr val="accent4">
              <a:lumMod val="60000"/>
              <a:lumOff val="40000"/>
            </a:schemeClr>
          </a:solidFill>
        </p:spPr>
        <p:txBody>
          <a:bodyPr>
            <a:spAutoFit/>
          </a:bodyPr>
          <a:lstStyle/>
          <a:p>
            <a:pPr>
              <a:defRPr/>
            </a:pPr>
            <a:r>
              <a:rPr lang="zh-CN" altLang="zh-CN" sz="2400" dirty="0"/>
              <a:t>一、</a:t>
            </a:r>
            <a:r>
              <a:rPr lang="zh-CN" altLang="en-US" sz="2400" dirty="0"/>
              <a:t>利润</a:t>
            </a:r>
            <a:r>
              <a:rPr lang="zh-CN" altLang="en-US" sz="2400" dirty="0"/>
              <a:t>最大化认知</a:t>
            </a:r>
            <a:endParaRPr lang="zh-CN" altLang="zh-CN" sz="2400" dirty="0"/>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238" y="550863"/>
            <a:ext cx="3776662" cy="461962"/>
          </a:xfrm>
          <a:prstGeom prst="rect">
            <a:avLst/>
          </a:prstGeom>
          <a:solidFill>
            <a:schemeClr val="accent4">
              <a:lumMod val="60000"/>
              <a:lumOff val="40000"/>
            </a:schemeClr>
          </a:solidFill>
        </p:spPr>
        <p:txBody>
          <a:bodyPr>
            <a:spAutoFit/>
          </a:bodyPr>
          <a:lstStyle/>
          <a:p>
            <a:pPr>
              <a:defRPr/>
            </a:pPr>
            <a:r>
              <a:rPr lang="zh-CN" altLang="en-US" sz="2400" dirty="0"/>
              <a:t>二、利润最大化分析模型</a:t>
            </a:r>
            <a:endParaRPr lang="zh-CN" altLang="zh-CN" sz="2400" dirty="0"/>
          </a:p>
        </p:txBody>
      </p:sp>
      <p:sp>
        <p:nvSpPr>
          <p:cNvPr id="3" name="矩形 2"/>
          <p:cNvSpPr>
            <a:spLocks noChangeArrowheads="1"/>
          </p:cNvSpPr>
          <p:nvPr/>
        </p:nvSpPr>
        <p:spPr bwMode="auto">
          <a:xfrm>
            <a:off x="503238" y="1058863"/>
            <a:ext cx="8193087" cy="2170112"/>
          </a:xfrm>
          <a:prstGeom prst="rect">
            <a:avLst/>
          </a:prstGeom>
          <a:noFill/>
          <a:ln w="9525">
            <a:noFill/>
            <a:miter lim="800000"/>
            <a:headEnd/>
            <a:tailEnd/>
          </a:ln>
        </p:spPr>
        <p:txBody>
          <a:bodyPr>
            <a:spAutoFit/>
          </a:bodyPr>
          <a:lstStyle/>
          <a:p>
            <a:pPr>
              <a:lnSpc>
                <a:spcPct val="150000"/>
              </a:lnSpc>
            </a:pPr>
            <a:r>
              <a:rPr lang="zh-CN" altLang="zh-CN">
                <a:solidFill>
                  <a:srgbClr val="FF0000"/>
                </a:solidFill>
              </a:rPr>
              <a:t>【任务</a:t>
            </a:r>
            <a:r>
              <a:rPr lang="en-US" altLang="zh-CN">
                <a:solidFill>
                  <a:srgbClr val="FF0000"/>
                </a:solidFill>
              </a:rPr>
              <a:t>6-4</a:t>
            </a:r>
            <a:r>
              <a:rPr lang="zh-CN" altLang="zh-CN">
                <a:solidFill>
                  <a:srgbClr val="FF0000"/>
                </a:solidFill>
              </a:rPr>
              <a:t>】</a:t>
            </a:r>
            <a:r>
              <a:rPr lang="zh-CN" altLang="zh-CN"/>
              <a:t>某企业设定有单一产品，有关数据见表</a:t>
            </a:r>
            <a:r>
              <a:rPr lang="en-US" altLang="zh-CN"/>
              <a:t>6.4.1</a:t>
            </a:r>
            <a:endParaRPr lang="zh-CN" altLang="zh-CN"/>
          </a:p>
          <a:p>
            <a:pPr>
              <a:lnSpc>
                <a:spcPct val="150000"/>
              </a:lnSpc>
            </a:pPr>
            <a:r>
              <a:rPr lang="zh-CN" altLang="zh-CN"/>
              <a:t>依照前例，企业单一产品单价为</a:t>
            </a:r>
            <a:r>
              <a:rPr lang="en-US" altLang="zh-CN"/>
              <a:t>10</a:t>
            </a:r>
            <a:r>
              <a:rPr lang="zh-CN" altLang="zh-CN"/>
              <a:t>元</a:t>
            </a:r>
            <a:r>
              <a:rPr lang="en-US" altLang="zh-CN"/>
              <a:t>/</a:t>
            </a:r>
            <a:r>
              <a:rPr lang="zh-CN" altLang="zh-CN"/>
              <a:t>件，单位变动成本为</a:t>
            </a:r>
            <a:r>
              <a:rPr lang="en-US" altLang="zh-CN"/>
              <a:t>6</a:t>
            </a:r>
            <a:r>
              <a:rPr lang="zh-CN" altLang="zh-CN"/>
              <a:t>元</a:t>
            </a:r>
            <a:r>
              <a:rPr lang="en-US" altLang="zh-CN"/>
              <a:t>/</a:t>
            </a:r>
            <a:r>
              <a:rPr lang="zh-CN" altLang="zh-CN"/>
              <a:t>件，固定成本为</a:t>
            </a:r>
            <a:r>
              <a:rPr lang="en-US" altLang="zh-CN"/>
              <a:t>3000</a:t>
            </a:r>
            <a:r>
              <a:rPr lang="zh-CN" altLang="zh-CN"/>
              <a:t>万元，目前销量为</a:t>
            </a:r>
            <a:r>
              <a:rPr lang="en-US" altLang="zh-CN"/>
              <a:t>1200</a:t>
            </a:r>
            <a:r>
              <a:rPr lang="zh-CN" altLang="zh-CN"/>
              <a:t>万件，现有利润</a:t>
            </a:r>
            <a:r>
              <a:rPr lang="en-US" altLang="zh-CN"/>
              <a:t>1800</a:t>
            </a:r>
            <a:r>
              <a:rPr lang="zh-CN" altLang="zh-CN"/>
              <a:t>万元。管理层决定提高利润</a:t>
            </a:r>
            <a:r>
              <a:rPr lang="en-US" altLang="zh-CN"/>
              <a:t>11%</a:t>
            </a:r>
            <a:r>
              <a:rPr lang="zh-CN" altLang="zh-CN"/>
              <a:t>至</a:t>
            </a:r>
            <a:r>
              <a:rPr lang="en-US" altLang="zh-CN"/>
              <a:t>2000</a:t>
            </a:r>
            <a:r>
              <a:rPr lang="zh-CN" altLang="zh-CN"/>
              <a:t>万元，根据现有四个因素的约束条件，建立目标利润分析数据模型，确定四个要素的最佳配置方案，即实现目标利润</a:t>
            </a:r>
            <a:r>
              <a:rPr lang="en-US" altLang="zh-CN"/>
              <a:t>2000</a:t>
            </a:r>
            <a:r>
              <a:rPr lang="zh-CN" altLang="zh-CN"/>
              <a:t>万元的最优方案。</a:t>
            </a:r>
            <a:endParaRPr lang="zh-CN" altLang="en-US"/>
          </a:p>
        </p:txBody>
      </p:sp>
      <p:pic>
        <p:nvPicPr>
          <p:cNvPr id="5" name="图片 4"/>
          <p:cNvPicPr>
            <a:picLocks noChangeAspect="1" noChangeArrowheads="1"/>
          </p:cNvPicPr>
          <p:nvPr/>
        </p:nvPicPr>
        <p:blipFill>
          <a:blip r:embed="rId2" cstate="print"/>
          <a:srcRect/>
          <a:stretch>
            <a:fillRect/>
          </a:stretch>
        </p:blipFill>
        <p:spPr bwMode="auto">
          <a:xfrm>
            <a:off x="606425" y="3309938"/>
            <a:ext cx="8070850" cy="1728787"/>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4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anim calcmode="lin" valueType="num">
                                      <p:cBhvr>
                                        <p:cTn id="19" dur="2000" fill="hold"/>
                                        <p:tgtEl>
                                          <p:spTgt spid="5"/>
                                        </p:tgtEl>
                                        <p:attrNameLst>
                                          <p:attrName>ppt_w</p:attrName>
                                        </p:attrNameLst>
                                      </p:cBhvr>
                                      <p:tavLst>
                                        <p:tav tm="0" fmla="#ppt_w*sin(2.5*pi*$)">
                                          <p:val>
                                            <p:fltVal val="0"/>
                                          </p:val>
                                        </p:tav>
                                        <p:tav tm="100000">
                                          <p:val>
                                            <p:fltVal val="1"/>
                                          </p:val>
                                        </p:tav>
                                      </p:tavLst>
                                    </p:anim>
                                    <p:anim calcmode="lin" valueType="num">
                                      <p:cBhvr>
                                        <p:cTn id="20"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238" y="550863"/>
            <a:ext cx="3776662" cy="461962"/>
          </a:xfrm>
          <a:prstGeom prst="rect">
            <a:avLst/>
          </a:prstGeom>
          <a:solidFill>
            <a:schemeClr val="accent4">
              <a:lumMod val="60000"/>
              <a:lumOff val="40000"/>
            </a:schemeClr>
          </a:solidFill>
        </p:spPr>
        <p:txBody>
          <a:bodyPr>
            <a:spAutoFit/>
          </a:bodyPr>
          <a:lstStyle/>
          <a:p>
            <a:pPr>
              <a:defRPr/>
            </a:pPr>
            <a:r>
              <a:rPr lang="zh-CN" altLang="en-US" sz="2400" dirty="0"/>
              <a:t>二、利润最大化分析模型</a:t>
            </a:r>
            <a:endParaRPr lang="zh-CN" altLang="zh-CN" sz="2400" dirty="0"/>
          </a:p>
        </p:txBody>
      </p:sp>
      <p:sp>
        <p:nvSpPr>
          <p:cNvPr id="3" name="矩形 2"/>
          <p:cNvSpPr>
            <a:spLocks noChangeArrowheads="1"/>
          </p:cNvSpPr>
          <p:nvPr/>
        </p:nvSpPr>
        <p:spPr bwMode="auto">
          <a:xfrm>
            <a:off x="320675" y="1022350"/>
            <a:ext cx="8518525" cy="1200150"/>
          </a:xfrm>
          <a:prstGeom prst="rect">
            <a:avLst/>
          </a:prstGeom>
          <a:noFill/>
          <a:ln w="9525">
            <a:noFill/>
            <a:miter lim="800000"/>
            <a:headEnd/>
            <a:tailEnd/>
          </a:ln>
        </p:spPr>
        <p:txBody>
          <a:bodyPr>
            <a:spAutoFit/>
          </a:bodyPr>
          <a:lstStyle/>
          <a:p>
            <a:r>
              <a:rPr lang="zh-CN" altLang="en-US" b="1"/>
              <a:t>（一）</a:t>
            </a:r>
            <a:r>
              <a:rPr lang="zh-CN" altLang="zh-CN" b="1"/>
              <a:t>新建工作表</a:t>
            </a:r>
          </a:p>
          <a:p>
            <a:r>
              <a:rPr lang="en-US" altLang="zh-CN" b="1"/>
              <a:t>1.</a:t>
            </a:r>
            <a:r>
              <a:rPr lang="zh-CN" altLang="zh-CN" b="1"/>
              <a:t>操作步骤</a:t>
            </a:r>
          </a:p>
          <a:p>
            <a:r>
              <a:rPr lang="zh-CN" altLang="zh-CN">
                <a:solidFill>
                  <a:srgbClr val="FF0000"/>
                </a:solidFill>
              </a:rPr>
              <a:t>⑴</a:t>
            </a:r>
            <a:r>
              <a:rPr lang="zh-CN" altLang="zh-CN"/>
              <a:t>录入表格静态数据：单价、单位变动成本、固定成本、销售量，区域</a:t>
            </a:r>
            <a:r>
              <a:rPr lang="en-US" altLang="zh-CN"/>
              <a:t>=E3</a:t>
            </a:r>
            <a:r>
              <a:rPr lang="zh-CN" altLang="zh-CN"/>
              <a:t>：</a:t>
            </a:r>
            <a:r>
              <a:rPr lang="en-US" altLang="zh-CN"/>
              <a:t>E6</a:t>
            </a:r>
            <a:endParaRPr lang="zh-CN" altLang="zh-CN"/>
          </a:p>
          <a:p>
            <a:r>
              <a:rPr lang="zh-CN" altLang="zh-CN">
                <a:solidFill>
                  <a:srgbClr val="FF0000"/>
                </a:solidFill>
              </a:rPr>
              <a:t>⑵</a:t>
            </a:r>
            <a:r>
              <a:rPr lang="zh-CN" altLang="zh-CN"/>
              <a:t>设置表格变动比：单价、单位变动成本、固定成本、销售量，区域</a:t>
            </a:r>
            <a:r>
              <a:rPr lang="en-US" altLang="zh-CN"/>
              <a:t>=H3</a:t>
            </a:r>
            <a:r>
              <a:rPr lang="zh-CN" altLang="zh-CN"/>
              <a:t>：</a:t>
            </a:r>
            <a:r>
              <a:rPr lang="en-US" altLang="zh-CN"/>
              <a:t>H6</a:t>
            </a:r>
            <a:endParaRPr lang="zh-CN" altLang="zh-CN"/>
          </a:p>
        </p:txBody>
      </p:sp>
      <p:pic>
        <p:nvPicPr>
          <p:cNvPr id="4" name="图片 3"/>
          <p:cNvPicPr>
            <a:picLocks noChangeAspect="1" noChangeArrowheads="1"/>
          </p:cNvPicPr>
          <p:nvPr/>
        </p:nvPicPr>
        <p:blipFill>
          <a:blip r:embed="rId2" cstate="print"/>
          <a:srcRect/>
          <a:stretch>
            <a:fillRect/>
          </a:stretch>
        </p:blipFill>
        <p:spPr bwMode="auto">
          <a:xfrm>
            <a:off x="3698875" y="2176463"/>
            <a:ext cx="5353050" cy="2841625"/>
          </a:xfrm>
          <a:prstGeom prst="rect">
            <a:avLst/>
          </a:prstGeom>
          <a:noFill/>
          <a:ln w="9525">
            <a:noFill/>
            <a:miter lim="800000"/>
            <a:headEnd/>
            <a:tailEnd/>
          </a:ln>
        </p:spPr>
      </p:pic>
      <p:sp>
        <p:nvSpPr>
          <p:cNvPr id="5" name="矩形 4"/>
          <p:cNvSpPr>
            <a:spLocks noChangeArrowheads="1"/>
          </p:cNvSpPr>
          <p:nvPr/>
        </p:nvSpPr>
        <p:spPr bwMode="auto">
          <a:xfrm>
            <a:off x="325438" y="2162175"/>
            <a:ext cx="3373437" cy="2862263"/>
          </a:xfrm>
          <a:prstGeom prst="rect">
            <a:avLst/>
          </a:prstGeom>
          <a:noFill/>
          <a:ln w="9525">
            <a:noFill/>
            <a:miter lim="800000"/>
            <a:headEnd/>
            <a:tailEnd/>
          </a:ln>
        </p:spPr>
        <p:txBody>
          <a:bodyPr>
            <a:spAutoFit/>
          </a:bodyPr>
          <a:lstStyle/>
          <a:p>
            <a:r>
              <a:rPr lang="zh-CN" altLang="zh-CN">
                <a:solidFill>
                  <a:srgbClr val="FF0000"/>
                </a:solidFill>
              </a:rPr>
              <a:t>⑶</a:t>
            </a:r>
            <a:r>
              <a:rPr lang="zh-CN" altLang="zh-CN"/>
              <a:t>设置表格极限值：四要素分别为</a:t>
            </a:r>
            <a:r>
              <a:rPr lang="en-US" altLang="zh-CN"/>
              <a:t>9.5</a:t>
            </a:r>
            <a:r>
              <a:rPr lang="zh-CN" altLang="zh-CN"/>
              <a:t>、</a:t>
            </a:r>
            <a:r>
              <a:rPr lang="en-US" altLang="zh-CN"/>
              <a:t>5.7</a:t>
            </a:r>
            <a:r>
              <a:rPr lang="zh-CN" altLang="zh-CN"/>
              <a:t>、</a:t>
            </a:r>
            <a:r>
              <a:rPr lang="en-US" altLang="zh-CN"/>
              <a:t>2760</a:t>
            </a:r>
            <a:r>
              <a:rPr lang="zh-CN" altLang="zh-CN"/>
              <a:t>、</a:t>
            </a:r>
            <a:r>
              <a:rPr lang="en-US" altLang="zh-CN"/>
              <a:t>1260</a:t>
            </a:r>
            <a:r>
              <a:rPr lang="zh-CN" altLang="zh-CN"/>
              <a:t>，区域</a:t>
            </a:r>
            <a:r>
              <a:rPr lang="en-US" altLang="zh-CN"/>
              <a:t>=I3</a:t>
            </a:r>
            <a:r>
              <a:rPr lang="zh-CN" altLang="zh-CN"/>
              <a:t>：</a:t>
            </a:r>
            <a:r>
              <a:rPr lang="en-US" altLang="zh-CN"/>
              <a:t>I7</a:t>
            </a:r>
            <a:endParaRPr lang="zh-CN" altLang="zh-CN"/>
          </a:p>
          <a:p>
            <a:r>
              <a:rPr lang="zh-CN" altLang="zh-CN">
                <a:solidFill>
                  <a:srgbClr val="FF0000"/>
                </a:solidFill>
              </a:rPr>
              <a:t>⑷</a:t>
            </a:r>
            <a:r>
              <a:rPr lang="zh-CN" altLang="zh-CN"/>
              <a:t>设置表格约束条件：为避免数据的发散，需要设置数据的变化方向和范围</a:t>
            </a:r>
          </a:p>
          <a:p>
            <a:r>
              <a:rPr lang="zh-CN" altLang="zh-CN">
                <a:solidFill>
                  <a:srgbClr val="FF0000"/>
                </a:solidFill>
              </a:rPr>
              <a:t>⑸</a:t>
            </a:r>
            <a:r>
              <a:rPr lang="zh-CN" altLang="zh-CN"/>
              <a:t>设置规划求解参数：点击“数据</a:t>
            </a:r>
            <a:r>
              <a:rPr lang="en-US" altLang="zh-CN"/>
              <a:t>/</a:t>
            </a:r>
            <a:r>
              <a:rPr lang="zh-CN" altLang="zh-CN"/>
              <a:t>规划求解”，依次录入目标单元格、可变单元格和约束条件</a:t>
            </a: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238" y="550863"/>
            <a:ext cx="3776662" cy="461962"/>
          </a:xfrm>
          <a:prstGeom prst="rect">
            <a:avLst/>
          </a:prstGeom>
          <a:solidFill>
            <a:schemeClr val="accent4">
              <a:lumMod val="60000"/>
              <a:lumOff val="40000"/>
            </a:schemeClr>
          </a:solidFill>
        </p:spPr>
        <p:txBody>
          <a:bodyPr>
            <a:spAutoFit/>
          </a:bodyPr>
          <a:lstStyle/>
          <a:p>
            <a:pPr>
              <a:defRPr/>
            </a:pPr>
            <a:r>
              <a:rPr lang="zh-CN" altLang="en-US" sz="2400" dirty="0"/>
              <a:t>二、利润最大化分析模型</a:t>
            </a:r>
            <a:endParaRPr lang="zh-CN" altLang="zh-CN" sz="2400" dirty="0"/>
          </a:p>
        </p:txBody>
      </p:sp>
      <p:sp>
        <p:nvSpPr>
          <p:cNvPr id="3" name="矩形 2"/>
          <p:cNvSpPr>
            <a:spLocks noChangeArrowheads="1"/>
          </p:cNvSpPr>
          <p:nvPr/>
        </p:nvSpPr>
        <p:spPr bwMode="auto">
          <a:xfrm>
            <a:off x="503238" y="1009650"/>
            <a:ext cx="8174037" cy="646113"/>
          </a:xfrm>
          <a:prstGeom prst="rect">
            <a:avLst/>
          </a:prstGeom>
          <a:noFill/>
          <a:ln w="9525">
            <a:noFill/>
            <a:miter lim="800000"/>
            <a:headEnd/>
            <a:tailEnd/>
          </a:ln>
        </p:spPr>
        <p:txBody>
          <a:bodyPr>
            <a:spAutoFit/>
          </a:bodyPr>
          <a:lstStyle/>
          <a:p>
            <a:r>
              <a:rPr lang="zh-CN" altLang="en-US"/>
              <a:t>（一）</a:t>
            </a:r>
            <a:r>
              <a:rPr lang="zh-CN" altLang="zh-CN"/>
              <a:t>新建工作表</a:t>
            </a:r>
          </a:p>
          <a:p>
            <a:r>
              <a:rPr lang="zh-CN" altLang="zh-CN"/>
              <a:t>⑹保存规划求解参数：确定方案名称为“利润最大化”</a:t>
            </a:r>
            <a:endParaRPr lang="zh-CN" altLang="en-US"/>
          </a:p>
        </p:txBody>
      </p:sp>
      <p:pic>
        <p:nvPicPr>
          <p:cNvPr id="4" name="图片 3"/>
          <p:cNvPicPr>
            <a:picLocks noChangeAspect="1" noChangeArrowheads="1"/>
          </p:cNvPicPr>
          <p:nvPr/>
        </p:nvPicPr>
        <p:blipFill>
          <a:blip r:embed="rId2" cstate="print"/>
          <a:srcRect/>
          <a:stretch>
            <a:fillRect/>
          </a:stretch>
        </p:blipFill>
        <p:spPr bwMode="auto">
          <a:xfrm>
            <a:off x="2876550" y="2725738"/>
            <a:ext cx="5789613" cy="2439987"/>
          </a:xfrm>
          <a:prstGeom prst="rect">
            <a:avLst/>
          </a:prstGeom>
          <a:noFill/>
          <a:ln w="9525">
            <a:noFill/>
            <a:miter lim="800000"/>
            <a:headEnd/>
            <a:tailEnd/>
          </a:ln>
        </p:spPr>
      </p:pic>
      <p:sp>
        <p:nvSpPr>
          <p:cNvPr id="5" name="矩形 4"/>
          <p:cNvSpPr>
            <a:spLocks noChangeArrowheads="1"/>
          </p:cNvSpPr>
          <p:nvPr/>
        </p:nvSpPr>
        <p:spPr bwMode="auto">
          <a:xfrm>
            <a:off x="503238" y="1593850"/>
            <a:ext cx="8315325" cy="1200150"/>
          </a:xfrm>
          <a:prstGeom prst="rect">
            <a:avLst/>
          </a:prstGeom>
          <a:noFill/>
          <a:ln w="9525">
            <a:noFill/>
            <a:miter lim="800000"/>
            <a:headEnd/>
            <a:tailEnd/>
          </a:ln>
        </p:spPr>
        <p:txBody>
          <a:bodyPr>
            <a:spAutoFit/>
          </a:bodyPr>
          <a:lstStyle/>
          <a:p>
            <a:r>
              <a:rPr lang="en-US" altLang="zh-CN"/>
              <a:t>2.</a:t>
            </a:r>
            <a:r>
              <a:rPr lang="zh-CN" altLang="zh-CN"/>
              <a:t>过程体验</a:t>
            </a:r>
          </a:p>
          <a:p>
            <a:r>
              <a:rPr lang="zh-CN" altLang="zh-CN"/>
              <a:t>⑴录入表格变动率数据，观察四个因素极限值的变动情况</a:t>
            </a:r>
          </a:p>
          <a:p>
            <a:r>
              <a:rPr lang="zh-CN" altLang="zh-CN"/>
              <a:t>⑵设置规划求解参数，观察目标利润实现最大化的过程</a:t>
            </a:r>
          </a:p>
          <a:p>
            <a:r>
              <a:rPr lang="zh-CN" altLang="zh-CN"/>
              <a:t>⑶利用公司现有资源通过反复挖掘各部门潜力，综合作用达成目标利润的最大化</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fltVal val="0"/>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anim calcmode="lin" valueType="num">
                                      <p:cBhvr>
                                        <p:cTn id="30" dur="1000" fill="hold"/>
                                        <p:tgtEl>
                                          <p:spTgt spid="4"/>
                                        </p:tgtEl>
                                        <p:attrNameLst>
                                          <p:attrName>style.rotation</p:attrName>
                                        </p:attrNameLst>
                                      </p:cBhvr>
                                      <p:tavLst>
                                        <p:tav tm="0">
                                          <p:val>
                                            <p:fltVal val="90"/>
                                          </p:val>
                                        </p:tav>
                                        <p:tav tm="100000">
                                          <p:val>
                                            <p:fltVal val="0"/>
                                          </p:val>
                                        </p:tav>
                                      </p:tavLst>
                                    </p:anim>
                                    <p:animEffect transition="in" filter="fade">
                                      <p:cBhvr>
                                        <p:cTn id="3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6875" y="561975"/>
            <a:ext cx="4794250" cy="3416300"/>
          </a:xfrm>
          <a:prstGeom prst="rect">
            <a:avLst/>
          </a:prstGeom>
          <a:noFill/>
          <a:ln w="9525">
            <a:noFill/>
            <a:miter lim="800000"/>
            <a:headEnd/>
            <a:tailEnd/>
          </a:ln>
        </p:spPr>
        <p:txBody>
          <a:bodyPr>
            <a:spAutoFit/>
          </a:bodyPr>
          <a:lstStyle/>
          <a:p>
            <a:pPr>
              <a:lnSpc>
                <a:spcPct val="150000"/>
              </a:lnSpc>
            </a:pPr>
            <a:r>
              <a:rPr lang="zh-CN" altLang="zh-CN">
                <a:solidFill>
                  <a:srgbClr val="FF0000"/>
                </a:solidFill>
              </a:rPr>
              <a:t>【小技巧</a:t>
            </a:r>
            <a:r>
              <a:rPr lang="en-US" altLang="zh-CN">
                <a:solidFill>
                  <a:srgbClr val="FF0000"/>
                </a:solidFill>
              </a:rPr>
              <a:t>6-3</a:t>
            </a:r>
            <a:r>
              <a:rPr lang="zh-CN" altLang="zh-CN">
                <a:solidFill>
                  <a:srgbClr val="FF0000"/>
                </a:solidFill>
              </a:rPr>
              <a:t>】</a:t>
            </a:r>
            <a:r>
              <a:rPr lang="en-US" altLang="zh-CN"/>
              <a:t>Excel2010</a:t>
            </a:r>
            <a:r>
              <a:rPr lang="zh-CN" altLang="zh-CN"/>
              <a:t>规划求解加载的方法</a:t>
            </a:r>
          </a:p>
          <a:p>
            <a:pPr>
              <a:lnSpc>
                <a:spcPct val="150000"/>
              </a:lnSpc>
            </a:pPr>
            <a:r>
              <a:rPr lang="en-US" altLang="zh-CN"/>
              <a:t>        </a:t>
            </a:r>
            <a:r>
              <a:rPr lang="zh-CN" altLang="zh-CN"/>
              <a:t>使用重新设置的“规划求解”（</a:t>
            </a:r>
            <a:r>
              <a:rPr lang="en-US" altLang="zh-CN"/>
              <a:t>solver</a:t>
            </a:r>
            <a:r>
              <a:rPr lang="zh-CN" altLang="zh-CN"/>
              <a:t>）加载项进行</a:t>
            </a:r>
            <a:r>
              <a:rPr lang="en-US" altLang="zh-CN"/>
              <a:t>wait-if</a:t>
            </a:r>
            <a:r>
              <a:rPr lang="zh-CN" altLang="zh-CN"/>
              <a:t>模拟假设分析。新的演化规划求解（</a:t>
            </a:r>
            <a:r>
              <a:rPr lang="en-US" altLang="zh-CN"/>
              <a:t>Evolutionary solver</a:t>
            </a:r>
            <a:r>
              <a:rPr lang="zh-CN" altLang="zh-CN"/>
              <a:t>）基于一般演化算法以及改进的线性和非线性算法找最优的解决方案。新添加的功能实现步进实验解决方案并重用约束模型。此外，还有新的全局优化选项，新的</a:t>
            </a:r>
            <a:r>
              <a:rPr lang="en-US" altLang="zh-CN"/>
              <a:t>Linearity</a:t>
            </a:r>
            <a:r>
              <a:rPr lang="zh-CN" altLang="zh-CN"/>
              <a:t>和</a:t>
            </a:r>
            <a:r>
              <a:rPr lang="en-US" altLang="zh-CN"/>
              <a:t>Feasibility</a:t>
            </a:r>
            <a:r>
              <a:rPr lang="zh-CN" altLang="zh-CN"/>
              <a:t>报告等。</a:t>
            </a:r>
            <a:endParaRPr lang="en-US" altLang="zh-CN"/>
          </a:p>
        </p:txBody>
      </p:sp>
      <p:pic>
        <p:nvPicPr>
          <p:cNvPr id="3" name="图片 2"/>
          <p:cNvPicPr>
            <a:picLocks noChangeAspect="1"/>
          </p:cNvPicPr>
          <p:nvPr/>
        </p:nvPicPr>
        <p:blipFill>
          <a:blip r:embed="rId2" cstate="print"/>
          <a:srcRect/>
          <a:stretch>
            <a:fillRect/>
          </a:stretch>
        </p:blipFill>
        <p:spPr bwMode="auto">
          <a:xfrm>
            <a:off x="5865813" y="939800"/>
            <a:ext cx="3121025" cy="266065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34975" y="452438"/>
            <a:ext cx="8250238" cy="1338262"/>
          </a:xfrm>
          <a:prstGeom prst="rect">
            <a:avLst/>
          </a:prstGeom>
          <a:noFill/>
          <a:ln w="9525">
            <a:noFill/>
            <a:miter lim="800000"/>
            <a:headEnd/>
            <a:tailEnd/>
          </a:ln>
        </p:spPr>
        <p:txBody>
          <a:bodyPr>
            <a:spAutoFit/>
          </a:bodyPr>
          <a:lstStyle/>
          <a:p>
            <a:pPr>
              <a:lnSpc>
                <a:spcPct val="150000"/>
              </a:lnSpc>
            </a:pPr>
            <a:r>
              <a:rPr lang="zh-CN" altLang="zh-CN">
                <a:solidFill>
                  <a:srgbClr val="FF0000"/>
                </a:solidFill>
              </a:rPr>
              <a:t>【小技巧</a:t>
            </a:r>
            <a:r>
              <a:rPr lang="en-US" altLang="zh-CN">
                <a:solidFill>
                  <a:srgbClr val="FF0000"/>
                </a:solidFill>
              </a:rPr>
              <a:t>6-3</a:t>
            </a:r>
            <a:r>
              <a:rPr lang="zh-CN" altLang="zh-CN">
                <a:solidFill>
                  <a:srgbClr val="FF0000"/>
                </a:solidFill>
              </a:rPr>
              <a:t>】 </a:t>
            </a:r>
            <a:endParaRPr lang="en-US" altLang="zh-CN">
              <a:solidFill>
                <a:srgbClr val="FF0000"/>
              </a:solidFill>
            </a:endParaRPr>
          </a:p>
          <a:p>
            <a:pPr>
              <a:lnSpc>
                <a:spcPct val="150000"/>
              </a:lnSpc>
            </a:pPr>
            <a:r>
              <a:rPr lang="zh-CN" altLang="zh-CN"/>
              <a:t>⑴在</a:t>
            </a:r>
            <a:r>
              <a:rPr lang="en-US" altLang="zh-CN"/>
              <a:t>Excel 2010</a:t>
            </a:r>
            <a:r>
              <a:rPr lang="zh-CN" altLang="zh-CN"/>
              <a:t>窗口单击左上角的【文件】按钮，打开的菜单点击【选项】命令</a:t>
            </a:r>
            <a:endParaRPr lang="en-US" altLang="zh-CN"/>
          </a:p>
          <a:p>
            <a:pPr>
              <a:lnSpc>
                <a:spcPct val="150000"/>
              </a:lnSpc>
            </a:pPr>
            <a:r>
              <a:rPr lang="zh-CN" altLang="zh-CN"/>
              <a:t>⑵打开【</a:t>
            </a:r>
            <a:r>
              <a:rPr lang="en-US" altLang="zh-CN"/>
              <a:t>Excel</a:t>
            </a:r>
            <a:r>
              <a:rPr lang="zh-CN" altLang="zh-CN"/>
              <a:t>选项】对话框，在左侧列表选择【加载项】</a:t>
            </a:r>
          </a:p>
        </p:txBody>
      </p:sp>
      <p:pic>
        <p:nvPicPr>
          <p:cNvPr id="3" name="图片 2"/>
          <p:cNvPicPr>
            <a:picLocks noChangeAspect="1" noChangeArrowheads="1"/>
          </p:cNvPicPr>
          <p:nvPr/>
        </p:nvPicPr>
        <p:blipFill>
          <a:blip r:embed="rId2" cstate="print"/>
          <a:srcRect/>
          <a:stretch>
            <a:fillRect/>
          </a:stretch>
        </p:blipFill>
        <p:spPr bwMode="auto">
          <a:xfrm>
            <a:off x="1768475" y="1789113"/>
            <a:ext cx="5322888" cy="330200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1"/>
          <p:cNvSpPr>
            <a:spLocks noChangeArrowheads="1"/>
          </p:cNvSpPr>
          <p:nvPr/>
        </p:nvSpPr>
        <p:spPr bwMode="auto">
          <a:xfrm>
            <a:off x="365125" y="617538"/>
            <a:ext cx="8423275" cy="676275"/>
          </a:xfrm>
          <a:prstGeom prst="rect">
            <a:avLst/>
          </a:prstGeom>
          <a:noFill/>
          <a:ln w="9525">
            <a:noFill/>
            <a:miter lim="800000"/>
            <a:headEnd/>
            <a:tailEnd/>
          </a:ln>
        </p:spPr>
        <p:txBody>
          <a:bodyPr>
            <a:spAutoFit/>
          </a:bodyPr>
          <a:lstStyle/>
          <a:p>
            <a:pPr latinLnBrk="1"/>
            <a:r>
              <a:rPr lang="zh-CN" altLang="zh-CN" sz="2000" b="1">
                <a:solidFill>
                  <a:srgbClr val="FF0000"/>
                </a:solidFill>
              </a:rPr>
              <a:t>【小技巧</a:t>
            </a:r>
            <a:r>
              <a:rPr lang="en-US" altLang="zh-CN" sz="2000" b="1">
                <a:solidFill>
                  <a:srgbClr val="FF0000"/>
                </a:solidFill>
              </a:rPr>
              <a:t>6-3</a:t>
            </a:r>
            <a:r>
              <a:rPr lang="zh-CN" altLang="zh-CN" sz="2000" b="1">
                <a:solidFill>
                  <a:srgbClr val="FF0000"/>
                </a:solidFill>
              </a:rPr>
              <a:t>】 </a:t>
            </a:r>
            <a:endParaRPr lang="en-US" altLang="zh-CN" sz="2000" b="1">
              <a:solidFill>
                <a:srgbClr val="FF0000"/>
              </a:solidFill>
            </a:endParaRPr>
          </a:p>
          <a:p>
            <a:pPr latinLnBrk="1"/>
            <a:r>
              <a:rPr lang="zh-CN" altLang="zh-CN"/>
              <a:t>⑶单击打开右侧的【管理】下拉菜单，选择【</a:t>
            </a:r>
            <a:r>
              <a:rPr lang="en-US" altLang="zh-CN"/>
              <a:t>Excel </a:t>
            </a:r>
            <a:r>
              <a:rPr lang="zh-CN" altLang="zh-CN"/>
              <a:t>加载项】，点击【转到】按钮</a:t>
            </a:r>
          </a:p>
        </p:txBody>
      </p:sp>
      <p:pic>
        <p:nvPicPr>
          <p:cNvPr id="61443" name="图片 2"/>
          <p:cNvPicPr>
            <a:picLocks noChangeAspect="1" noChangeArrowheads="1"/>
          </p:cNvPicPr>
          <p:nvPr/>
        </p:nvPicPr>
        <p:blipFill>
          <a:blip r:embed="rId2" cstate="print"/>
          <a:srcRect/>
          <a:stretch>
            <a:fillRect/>
          </a:stretch>
        </p:blipFill>
        <p:spPr bwMode="auto">
          <a:xfrm>
            <a:off x="1158875" y="1371600"/>
            <a:ext cx="6532563" cy="3319463"/>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85763" y="493713"/>
            <a:ext cx="8494712" cy="2062162"/>
          </a:xfrm>
          <a:prstGeom prst="rect">
            <a:avLst/>
          </a:prstGeom>
          <a:noFill/>
          <a:ln w="9525">
            <a:noFill/>
            <a:miter lim="800000"/>
            <a:headEnd/>
            <a:tailEnd/>
          </a:ln>
        </p:spPr>
        <p:txBody>
          <a:bodyPr>
            <a:spAutoFit/>
          </a:bodyPr>
          <a:lstStyle/>
          <a:p>
            <a:pPr latinLnBrk="1"/>
            <a:r>
              <a:rPr lang="zh-CN" altLang="zh-CN" sz="2000" b="1">
                <a:solidFill>
                  <a:srgbClr val="FF0000"/>
                </a:solidFill>
              </a:rPr>
              <a:t>【小技巧</a:t>
            </a:r>
            <a:r>
              <a:rPr lang="en-US" altLang="zh-CN" sz="2000" b="1">
                <a:solidFill>
                  <a:srgbClr val="FF0000"/>
                </a:solidFill>
              </a:rPr>
              <a:t>6-3</a:t>
            </a:r>
            <a:r>
              <a:rPr lang="zh-CN" altLang="zh-CN" sz="2000" b="1">
                <a:solidFill>
                  <a:srgbClr val="FF0000"/>
                </a:solidFill>
              </a:rPr>
              <a:t>】 </a:t>
            </a:r>
            <a:endParaRPr lang="en-US" altLang="zh-CN" sz="2000" b="1">
              <a:solidFill>
                <a:srgbClr val="FF0000"/>
              </a:solidFill>
            </a:endParaRPr>
          </a:p>
          <a:p>
            <a:pPr latinLnBrk="1"/>
            <a:r>
              <a:rPr lang="zh-CN" altLang="zh-CN"/>
              <a:t>⑷打开【加载宏】对话框，在【可用加载宏】框中勾选【规划求解加载项】，单击【确定】按钮</a:t>
            </a:r>
            <a:endParaRPr lang="en-US" altLang="zh-CN"/>
          </a:p>
          <a:p>
            <a:pPr latinLnBrk="1"/>
            <a:r>
              <a:rPr lang="zh-CN" altLang="zh-CN"/>
              <a:t>⑸在功能区切换到【数据】选项卡，【规划求解】就在【分析】组中</a:t>
            </a:r>
          </a:p>
          <a:p>
            <a:pPr latinLnBrk="1"/>
            <a:r>
              <a:rPr lang="zh-CN" altLang="zh-CN"/>
              <a:t>⑹鼠标悬停在【规划求解】按钮上，可得到该功能的即时帮助信息</a:t>
            </a:r>
          </a:p>
          <a:p>
            <a:pPr latinLnBrk="1"/>
            <a:r>
              <a:rPr lang="zh-CN" altLang="zh-CN"/>
              <a:t>⑺点击</a:t>
            </a:r>
            <a:r>
              <a:rPr lang="en-US" altLang="zh-CN"/>
              <a:t>“</a:t>
            </a:r>
            <a:r>
              <a:rPr lang="zh-CN" altLang="zh-CN"/>
              <a:t>规划求解</a:t>
            </a:r>
            <a:r>
              <a:rPr lang="en-US" altLang="zh-CN"/>
              <a:t>”</a:t>
            </a:r>
            <a:r>
              <a:rPr lang="zh-CN" altLang="zh-CN"/>
              <a:t>按钮，打开了【规划求解参数】对话框，在这里面就可以进行相关参数的设置</a:t>
            </a:r>
          </a:p>
        </p:txBody>
      </p:sp>
      <p:pic>
        <p:nvPicPr>
          <p:cNvPr id="3" name="图片 2"/>
          <p:cNvPicPr>
            <a:picLocks noChangeAspect="1" noChangeArrowheads="1"/>
          </p:cNvPicPr>
          <p:nvPr/>
        </p:nvPicPr>
        <p:blipFill>
          <a:blip r:embed="rId2" cstate="print"/>
          <a:srcRect/>
          <a:stretch>
            <a:fillRect/>
          </a:stretch>
        </p:blipFill>
        <p:spPr bwMode="auto">
          <a:xfrm>
            <a:off x="528638" y="2551113"/>
            <a:ext cx="3589337" cy="2332037"/>
          </a:xfrm>
          <a:prstGeom prst="rect">
            <a:avLst/>
          </a:prstGeom>
          <a:noFill/>
          <a:ln w="9525">
            <a:noFill/>
            <a:miter lim="800000"/>
            <a:headEnd/>
            <a:tailEnd/>
          </a:ln>
        </p:spPr>
      </p:pic>
      <p:pic>
        <p:nvPicPr>
          <p:cNvPr id="4" name="图片 3"/>
          <p:cNvPicPr>
            <a:picLocks noChangeAspect="1" noChangeArrowheads="1"/>
          </p:cNvPicPr>
          <p:nvPr/>
        </p:nvPicPr>
        <p:blipFill>
          <a:blip r:embed="rId3" cstate="print"/>
          <a:srcRect/>
          <a:stretch>
            <a:fillRect/>
          </a:stretch>
        </p:blipFill>
        <p:spPr bwMode="auto">
          <a:xfrm>
            <a:off x="5080000" y="2627313"/>
            <a:ext cx="3708400" cy="2255837"/>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Horizontal)">
                                      <p:cBhvr>
                                        <p:cTn id="11" dur="500"/>
                                        <p:tgtEl>
                                          <p:spTgt spid="3"/>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2135188" y="2960688"/>
            <a:ext cx="5086350" cy="492125"/>
          </a:xfrm>
          <a:prstGeom prst="rect">
            <a:avLst/>
          </a:prstGeom>
          <a:noFill/>
          <a:ln w="9525">
            <a:noFill/>
            <a:miter lim="800000"/>
            <a:headEnd/>
            <a:tailEnd/>
          </a:ln>
        </p:spPr>
        <p:txBody>
          <a:bodyPr lIns="0" tIns="0" rIns="0" bIns="0">
            <a:spAutoFit/>
          </a:bodyPr>
          <a:lstStyle/>
          <a:p>
            <a:r>
              <a:rPr lang="zh-CN" altLang="zh-CN" sz="3200" b="1">
                <a:latin typeface="Calibri" pitchFamily="34" charset="0"/>
                <a:ea typeface="等线" pitchFamily="2" charset="-122"/>
              </a:rPr>
              <a:t>任务一</a:t>
            </a:r>
            <a:r>
              <a:rPr lang="en-US" altLang="zh-CN" sz="3200" b="1">
                <a:latin typeface="Calibri" pitchFamily="34" charset="0"/>
                <a:ea typeface="等线" pitchFamily="2" charset="-122"/>
              </a:rPr>
              <a:t> </a:t>
            </a:r>
            <a:r>
              <a:rPr lang="zh-CN" altLang="zh-CN" sz="3200" b="1"/>
              <a:t>利润敏感性分析模型</a:t>
            </a:r>
            <a:endParaRPr lang="zh-CN" altLang="zh-CN" sz="3200">
              <a:latin typeface="Calibri" pitchFamily="34" charset="0"/>
              <a:ea typeface="等线" pitchFamily="2" charset="-122"/>
            </a:endParaRPr>
          </a:p>
        </p:txBody>
      </p:sp>
      <p:sp>
        <p:nvSpPr>
          <p:cNvPr id="11" name="TextBox 11"/>
          <p:cNvSpPr txBox="1"/>
          <p:nvPr/>
        </p:nvSpPr>
        <p:spPr>
          <a:xfrm>
            <a:off x="3416300" y="3603625"/>
            <a:ext cx="1692275" cy="276225"/>
          </a:xfrm>
          <a:prstGeom prst="rect">
            <a:avLst/>
          </a:prstGeom>
          <a:noFill/>
        </p:spPr>
        <p:txBody>
          <a:bodyPr wrap="none">
            <a:spAutoFit/>
          </a:bodyPr>
          <a:lstStyle/>
          <a:p>
            <a:pPr marL="121920" lvl="1" indent="-121920" fontAlgn="auto">
              <a:spcBef>
                <a:spcPts val="0"/>
              </a:spcBef>
              <a:spcAft>
                <a:spcPts val="0"/>
              </a:spcAft>
              <a:buFont typeface="Arial" panose="020B0604020202020204" pitchFamily="34" charset="0"/>
              <a:buChar char="•"/>
              <a:defRPr/>
            </a:pPr>
            <a:r>
              <a:rPr lang="zh-CN" altLang="en-US" sz="1200" dirty="0">
                <a:solidFill>
                  <a:schemeClr val="bg1">
                    <a:lumMod val="65000"/>
                  </a:schemeClr>
                </a:solidFill>
                <a:ea typeface="微软雅黑" panose="020B0503020204020204" pitchFamily="34" charset="-122"/>
                <a:cs typeface="+mn-ea"/>
                <a:sym typeface="Arial" panose="020B0604020202020204" pitchFamily="34" charset="0"/>
              </a:rPr>
              <a:t>一、利润敏感性认知</a:t>
            </a:r>
            <a:endParaRPr lang="en-US" altLang="zh-CN" sz="1200" dirty="0">
              <a:solidFill>
                <a:schemeClr val="bg1">
                  <a:lumMod val="65000"/>
                </a:schemeClr>
              </a:solidFill>
              <a:ea typeface="微软雅黑" panose="020B0503020204020204" pitchFamily="34" charset="-122"/>
              <a:sym typeface="Arial" panose="020B0604020202020204" pitchFamily="34" charset="0"/>
            </a:endParaRPr>
          </a:p>
        </p:txBody>
      </p:sp>
      <p:sp>
        <p:nvSpPr>
          <p:cNvPr id="12" name="TextBox 11"/>
          <p:cNvSpPr txBox="1"/>
          <p:nvPr/>
        </p:nvSpPr>
        <p:spPr>
          <a:xfrm>
            <a:off x="3417888" y="3930650"/>
            <a:ext cx="2770187" cy="276225"/>
          </a:xfrm>
          <a:prstGeom prst="rect">
            <a:avLst/>
          </a:prstGeom>
          <a:noFill/>
        </p:spPr>
        <p:txBody>
          <a:bodyPr wrap="none">
            <a:spAutoFit/>
          </a:bodyPr>
          <a:lstStyle/>
          <a:p>
            <a:pPr marL="121920" lvl="1" indent="-121920" fontAlgn="auto">
              <a:spcBef>
                <a:spcPts val="0"/>
              </a:spcBef>
              <a:spcAft>
                <a:spcPts val="0"/>
              </a:spcAft>
              <a:buFont typeface="Arial" panose="020B0604020202020204" pitchFamily="34" charset="0"/>
              <a:buChar char="•"/>
              <a:defRPr/>
            </a:pPr>
            <a:r>
              <a:rPr lang="zh-CN" altLang="en-US" sz="1200" dirty="0">
                <a:solidFill>
                  <a:schemeClr val="bg1">
                    <a:lumMod val="65000"/>
                  </a:schemeClr>
                </a:solidFill>
                <a:ea typeface="微软雅黑" panose="020B0503020204020204" pitchFamily="34" charset="-122"/>
                <a:cs typeface="+mn-ea"/>
                <a:sym typeface="Arial" panose="020B0604020202020204" pitchFamily="34" charset="0"/>
              </a:rPr>
              <a:t>二、利润敏感性分析模型的操作方法</a:t>
            </a:r>
            <a:endParaRPr lang="en-US" altLang="zh-CN" sz="1200" dirty="0">
              <a:solidFill>
                <a:schemeClr val="bg1">
                  <a:lumMod val="65000"/>
                </a:schemeClr>
              </a:solidFill>
              <a:ea typeface="微软雅黑" panose="020B0503020204020204" pitchFamily="34" charset="-122"/>
              <a:sym typeface="Arial" panose="020B0604020202020204" pitchFamily="34" charset="0"/>
            </a:endParaRPr>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521933"/>
            <a:ext cx="1121307" cy="1121308"/>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89165"/>
              <a:ext cx="696364" cy="561697"/>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spcAft>
                  <a:spcPts val="0"/>
                </a:spcAft>
                <a:buFont typeface="Arial" panose="020B0604020202020204" pitchFamily="34" charset="0"/>
                <a:buNone/>
                <a:defRPr/>
              </a:pPr>
              <a:r>
                <a:rPr lang="en-US" altLang="zh-CN" sz="4400" cap="all" dirty="0">
                  <a:solidFill>
                    <a:schemeClr val="bg1"/>
                  </a:solidFill>
                  <a:latin typeface="Arial" panose="020B0604020202020204" pitchFamily="34" charset="0"/>
                  <a:cs typeface="Arial" panose="020B0604020202020204" pitchFamily="34" charset="0"/>
                  <a:sym typeface="Arial" panose="020B0604020202020204" pitchFamily="34" charset="0"/>
                </a:rPr>
                <a:t>01</a:t>
              </a:r>
              <a:endParaRPr lang="zh-CN" altLang="en-US" sz="44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nodeType="afterGroup">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nodeType="afterGroup">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209925" y="254000"/>
            <a:ext cx="2713038" cy="4667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zh-CN" altLang="en-US" sz="2400" b="1" dirty="0"/>
              <a:t>项目总结</a:t>
            </a:r>
          </a:p>
        </p:txBody>
      </p:sp>
      <p:sp>
        <p:nvSpPr>
          <p:cNvPr id="3" name="矩形 2"/>
          <p:cNvSpPr>
            <a:spLocks noChangeArrowheads="1"/>
          </p:cNvSpPr>
          <p:nvPr/>
        </p:nvSpPr>
        <p:spPr bwMode="auto">
          <a:xfrm>
            <a:off x="304800" y="906463"/>
            <a:ext cx="8524875" cy="3000375"/>
          </a:xfrm>
          <a:prstGeom prst="rect">
            <a:avLst/>
          </a:prstGeom>
          <a:noFill/>
          <a:ln w="9525">
            <a:noFill/>
            <a:miter lim="800000"/>
            <a:headEnd/>
            <a:tailEnd/>
          </a:ln>
        </p:spPr>
        <p:txBody>
          <a:bodyPr>
            <a:spAutoFit/>
          </a:bodyPr>
          <a:lstStyle/>
          <a:p>
            <a:pPr>
              <a:lnSpc>
                <a:spcPct val="150000"/>
              </a:lnSpc>
            </a:pPr>
            <a:r>
              <a:rPr lang="en-US" altLang="zh-CN" dirty="0"/>
              <a:t>        </a:t>
            </a:r>
            <a:r>
              <a:rPr lang="zh-CN" altLang="zh-CN" b="1" u="sng" dirty="0"/>
              <a:t>盈亏平衡分析</a:t>
            </a:r>
            <a:r>
              <a:rPr lang="zh-CN" altLang="zh-CN" dirty="0"/>
              <a:t>和</a:t>
            </a:r>
            <a:r>
              <a:rPr lang="zh-CN" altLang="zh-CN" b="1" u="sng" dirty="0"/>
              <a:t>目标利润</a:t>
            </a:r>
            <a:r>
              <a:rPr lang="zh-CN" altLang="zh-CN" dirty="0"/>
              <a:t>是企业财务管理的一项重要内容，采用</a:t>
            </a:r>
            <a:r>
              <a:rPr lang="en-US" altLang="zh-CN" dirty="0"/>
              <a:t>Excel</a:t>
            </a:r>
            <a:r>
              <a:rPr lang="zh-CN" altLang="zh-CN" dirty="0"/>
              <a:t>的的模拟运算表、单变量求解和规划求解，可以对企业的成本构成做出精准的分析，并得到利润最大化的量化指标。</a:t>
            </a:r>
          </a:p>
          <a:p>
            <a:pPr>
              <a:lnSpc>
                <a:spcPct val="150000"/>
              </a:lnSpc>
            </a:pPr>
            <a:r>
              <a:rPr lang="en-US" altLang="zh-CN" dirty="0"/>
              <a:t>       </a:t>
            </a:r>
            <a:r>
              <a:rPr lang="zh-CN" altLang="zh-CN" dirty="0"/>
              <a:t>通过建立盈亏平衡分析的数据模板，可以快速解决企业在产品单价、单位变动成本、销售量、固定成本四个因素作用下，发挥各部门的积极作用达到目标利润。通过</a:t>
            </a:r>
            <a:r>
              <a:rPr lang="en-US" altLang="zh-CN" dirty="0"/>
              <a:t>Excel</a:t>
            </a:r>
            <a:r>
              <a:rPr lang="zh-CN" altLang="zh-CN" dirty="0"/>
              <a:t>开发工具增加调整按钮、</a:t>
            </a:r>
            <a:r>
              <a:rPr lang="zh-CN" altLang="zh-CN" dirty="0" smtClean="0"/>
              <a:t>文本</a:t>
            </a:r>
            <a:r>
              <a:rPr lang="zh-CN" altLang="en-US" dirty="0" smtClean="0"/>
              <a:t>框</a:t>
            </a:r>
            <a:r>
              <a:rPr lang="zh-CN" altLang="zh-CN" dirty="0" smtClean="0"/>
              <a:t>，</a:t>
            </a:r>
            <a:r>
              <a:rPr lang="zh-CN" altLang="zh-CN" dirty="0"/>
              <a:t>制作的动态图表。让模板数据更加直观、易懂，乐于被企业接受采用，因而收到良好的口碑。</a:t>
            </a:r>
          </a:p>
        </p:txBody>
      </p:sp>
      <p:sp>
        <p:nvSpPr>
          <p:cNvPr id="4" name="对角圆角矩形 3"/>
          <p:cNvSpPr/>
          <p:nvPr/>
        </p:nvSpPr>
        <p:spPr>
          <a:xfrm>
            <a:off x="304800" y="812800"/>
            <a:ext cx="8594725" cy="3311525"/>
          </a:xfrm>
          <a:prstGeom prst="round2Diag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6"/>
          <p:cNvSpPr txBox="1"/>
          <p:nvPr/>
        </p:nvSpPr>
        <p:spPr>
          <a:xfrm>
            <a:off x="3370263" y="1987550"/>
            <a:ext cx="5272087" cy="746125"/>
          </a:xfrm>
          <a:prstGeom prst="rect">
            <a:avLst/>
          </a:prstGeom>
          <a:noFill/>
        </p:spPr>
        <p:txBody>
          <a:bodyPr lIns="68580" tIns="34290" rIns="68580" bIns="34290">
            <a:spAutoFit/>
          </a:bodyPr>
          <a:lstStyle/>
          <a:p>
            <a:pPr algn="ctr">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演讲完毕 谢谢观看</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文本框 10"/>
          <p:cNvSpPr txBox="1"/>
          <p:nvPr/>
        </p:nvSpPr>
        <p:spPr>
          <a:xfrm>
            <a:off x="3071813" y="2795588"/>
            <a:ext cx="5840412" cy="300037"/>
          </a:xfrm>
          <a:prstGeom prst="rect">
            <a:avLst/>
          </a:prstGeom>
          <a:noFill/>
          <a:ln w="9525">
            <a:noFill/>
            <a:miter/>
          </a:ln>
          <a:effectLst/>
        </p:spPr>
        <p:txBody>
          <a:bodyPr lIns="68580" tIns="34290" rIns="68580" bIns="34290">
            <a:spAutoFit/>
          </a:bodyPr>
          <a:lstStyle/>
          <a:p>
            <a:pPr algn="ctr" eaLnBrk="0" fontAlgn="auto" hangingPunct="0">
              <a:spcBef>
                <a:spcPts val="0"/>
              </a:spcBef>
              <a:spcAft>
                <a:spcPts val="0"/>
              </a:spcAft>
              <a:defRPr/>
            </a:pPr>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p>
        </p:txBody>
      </p:sp>
      <p:sp>
        <p:nvSpPr>
          <p:cNvPr id="16" name="TextBox 54"/>
          <p:cNvSpPr txBox="1"/>
          <p:nvPr/>
        </p:nvSpPr>
        <p:spPr>
          <a:xfrm>
            <a:off x="5211763" y="3078163"/>
            <a:ext cx="1806575" cy="334962"/>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北京出版集团公司</a:t>
            </a:r>
          </a:p>
        </p:txBody>
      </p:sp>
      <p:sp>
        <p:nvSpPr>
          <p:cNvPr id="19" name="圆角矩形 63"/>
          <p:cNvSpPr/>
          <p:nvPr/>
        </p:nvSpPr>
        <p:spPr>
          <a:xfrm>
            <a:off x="5986463" y="3514725"/>
            <a:ext cx="1555750" cy="24606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2019x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日</a:t>
            </a:r>
          </a:p>
        </p:txBody>
      </p:sp>
      <p:cxnSp>
        <p:nvCxnSpPr>
          <p:cNvPr id="20" name="直接连接符 19"/>
          <p:cNvCxnSpPr/>
          <p:nvPr/>
        </p:nvCxnSpPr>
        <p:spPr>
          <a:xfrm flipH="1">
            <a:off x="7204075" y="3246438"/>
            <a:ext cx="955675"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840163" y="3246438"/>
            <a:ext cx="1157287"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srcRect l="8154" t="22311" r="41988"/>
          <a:stretch>
            <a:fillRect/>
          </a:stretch>
        </p:blipFill>
        <p:spPr bwMode="auto">
          <a:xfrm>
            <a:off x="449263" y="736600"/>
            <a:ext cx="3194050" cy="3995738"/>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1"/>
                                          </p:val>
                                        </p:tav>
                                        <p:tav tm="100000">
                                          <p:val>
                                            <p:strVal val="#ppt_x"/>
                                          </p:val>
                                        </p:tav>
                                      </p:tavLst>
                                    </p:anim>
                                    <p:anim calcmode="lin" valueType="num">
                                      <p:cBhvr>
                                        <p:cTn id="1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nodeType="afterGroup">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6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496888" y="635000"/>
            <a:ext cx="3265487" cy="374650"/>
          </a:xfrm>
          <a:solidFill>
            <a:schemeClr val="accent1"/>
          </a:solidFill>
        </p:spPr>
        <p:txBody>
          <a:bodyPr/>
          <a:lstStyle/>
          <a:p>
            <a:pPr marL="0" indent="0">
              <a:buFont typeface="Arial" pitchFamily="34" charset="0"/>
              <a:buNone/>
            </a:pPr>
            <a:r>
              <a:rPr lang="zh-CN" altLang="zh-CN" sz="2400" b="1" smtClean="0"/>
              <a:t>一、利润敏感性认知</a:t>
            </a:r>
          </a:p>
        </p:txBody>
      </p:sp>
      <p:sp>
        <p:nvSpPr>
          <p:cNvPr id="23555" name="矩形 9"/>
          <p:cNvSpPr>
            <a:spLocks noChangeArrowheads="1"/>
          </p:cNvSpPr>
          <p:nvPr/>
        </p:nvSpPr>
        <p:spPr bwMode="auto">
          <a:xfrm>
            <a:off x="496888" y="942975"/>
            <a:ext cx="7848600" cy="4340225"/>
          </a:xfrm>
          <a:prstGeom prst="rect">
            <a:avLst/>
          </a:prstGeom>
          <a:noFill/>
          <a:ln w="9525">
            <a:noFill/>
            <a:miter lim="800000"/>
            <a:headEnd/>
            <a:tailEnd/>
          </a:ln>
        </p:spPr>
        <p:txBody>
          <a:bodyPr>
            <a:spAutoFit/>
          </a:bodyPr>
          <a:lstStyle/>
          <a:p>
            <a:pPr>
              <a:lnSpc>
                <a:spcPct val="150000"/>
              </a:lnSpc>
            </a:pPr>
            <a:r>
              <a:rPr lang="en-US" altLang="zh-CN" sz="2000"/>
              <a:t>       </a:t>
            </a:r>
            <a:r>
              <a:rPr lang="zh-CN" altLang="zh-CN"/>
              <a:t>利润敏感性分析是从定量分析的角度，研究有关因素发生某种变化对另外一个或一组的关键指标影响程度的一种不确定分析技术。其实质是通过逐一改变相关变量数值的方法来解释关键指标受相关因素变动大小的规律。</a:t>
            </a:r>
          </a:p>
          <a:p>
            <a:pPr>
              <a:lnSpc>
                <a:spcPct val="150000"/>
              </a:lnSpc>
            </a:pPr>
            <a:r>
              <a:rPr lang="en-US" altLang="zh-CN" sz="2000"/>
              <a:t>       </a:t>
            </a:r>
            <a:r>
              <a:rPr lang="zh-CN" altLang="zh-CN"/>
              <a:t>某些因素虽然变化幅度很小，却对利润产生很大的影响，我们可称之为“重大影响因素”；某些因素虽然变化幅度很大，却只对利润产生</a:t>
            </a:r>
            <a:endParaRPr lang="en-US" altLang="zh-CN"/>
          </a:p>
          <a:p>
            <a:pPr>
              <a:lnSpc>
                <a:spcPct val="150000"/>
              </a:lnSpc>
            </a:pPr>
            <a:r>
              <a:rPr lang="zh-CN" altLang="zh-CN"/>
              <a:t>微小的影响，我们可称之为“微小影响因素”；某些因素的变化</a:t>
            </a:r>
            <a:endParaRPr lang="en-US" altLang="zh-CN"/>
          </a:p>
          <a:p>
            <a:pPr>
              <a:lnSpc>
                <a:spcPct val="150000"/>
              </a:lnSpc>
            </a:pPr>
            <a:r>
              <a:rPr lang="zh-CN" altLang="zh-CN"/>
              <a:t>与利润的变化基本同步，我们可称之为“一般因素”。</a:t>
            </a:r>
            <a:endParaRPr lang="en-US" altLang="zh-CN"/>
          </a:p>
          <a:p>
            <a:pPr>
              <a:lnSpc>
                <a:spcPct val="150000"/>
              </a:lnSpc>
            </a:pPr>
            <a:r>
              <a:rPr lang="zh-CN" altLang="zh-CN"/>
              <a:t>对于那些重大影响因素，称之为</a:t>
            </a:r>
            <a:endParaRPr lang="en-US" altLang="zh-CN"/>
          </a:p>
          <a:p>
            <a:pPr>
              <a:lnSpc>
                <a:spcPct val="150000"/>
              </a:lnSpc>
            </a:pPr>
            <a:r>
              <a:rPr lang="zh-CN" altLang="zh-CN"/>
              <a:t>“敏感因素”；反之，则称之为</a:t>
            </a:r>
            <a:endParaRPr lang="en-US" altLang="zh-CN"/>
          </a:p>
          <a:p>
            <a:pPr>
              <a:lnSpc>
                <a:spcPct val="150000"/>
              </a:lnSpc>
            </a:pPr>
            <a:r>
              <a:rPr lang="zh-CN" altLang="zh-CN"/>
              <a:t>“非敏感元素”。</a:t>
            </a:r>
          </a:p>
        </p:txBody>
      </p:sp>
      <p:pic>
        <p:nvPicPr>
          <p:cNvPr id="2" name="图片 1"/>
          <p:cNvPicPr>
            <a:picLocks noChangeAspect="1"/>
          </p:cNvPicPr>
          <p:nvPr/>
        </p:nvPicPr>
        <p:blipFill>
          <a:blip r:embed="rId3" cstate="print">
            <a:clrChange>
              <a:clrFrom>
                <a:srgbClr val="FFFFFF"/>
              </a:clrFrom>
              <a:clrTo>
                <a:srgbClr val="FFFFFF">
                  <a:alpha val="0"/>
                </a:srgbClr>
              </a:clrTo>
            </a:clrChange>
          </a:blip>
          <a:srcRect t="47672"/>
          <a:stretch>
            <a:fillRect/>
          </a:stretch>
        </p:blipFill>
        <p:spPr bwMode="auto">
          <a:xfrm>
            <a:off x="4179888" y="2697163"/>
            <a:ext cx="5453062" cy="2692400"/>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6" presetClass="entr" presetSubtype="16" fill="hold" grpId="0" nodeType="after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circle(in)">
                                      <p:cBhvr>
                                        <p:cTn id="17" dur="2000"/>
                                        <p:tgtEl>
                                          <p:spTgt spid="23555"/>
                                        </p:tgtEl>
                                      </p:cBhvr>
                                    </p:animEffect>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23555"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474663" y="609600"/>
            <a:ext cx="6189662" cy="358775"/>
          </a:xfrm>
          <a:solidFill>
            <a:schemeClr val="accent1"/>
          </a:solidFill>
        </p:spPr>
        <p:txBody>
          <a:bodyPr/>
          <a:lstStyle/>
          <a:p>
            <a:pPr eaLnBrk="1" hangingPunct="1">
              <a:buFont typeface="Arial" pitchFamily="34" charset="0"/>
              <a:buNone/>
            </a:pPr>
            <a:r>
              <a:rPr lang="zh-CN" altLang="en-US" sz="2400" b="1" dirty="0" smtClean="0"/>
              <a:t>二</a:t>
            </a:r>
            <a:r>
              <a:rPr lang="zh-CN" altLang="zh-CN" sz="2400" b="1" dirty="0" smtClean="0"/>
              <a:t>、利润敏感性分析模型的操作方法</a:t>
            </a:r>
          </a:p>
          <a:p>
            <a:pPr eaLnBrk="1" hangingPunct="1">
              <a:buFont typeface="Arial" pitchFamily="34" charset="0"/>
              <a:buNone/>
            </a:pPr>
            <a:endParaRPr lang="zh-CN" altLang="zh-CN" sz="2400" b="1" dirty="0" smtClean="0"/>
          </a:p>
        </p:txBody>
      </p:sp>
      <p:sp>
        <p:nvSpPr>
          <p:cNvPr id="2" name="Rectangle 9"/>
          <p:cNvSpPr>
            <a:spLocks noChangeArrowheads="1"/>
          </p:cNvSpPr>
          <p:nvPr/>
        </p:nvSpPr>
        <p:spPr bwMode="auto">
          <a:xfrm>
            <a:off x="446088" y="1035050"/>
            <a:ext cx="8434387" cy="7080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indent="304800" eaLnBrk="0" hangingPunct="0">
              <a:defRPr/>
            </a:pPr>
            <a:r>
              <a:rPr lang="zh-CN" altLang="en-US" sz="2000" dirty="0">
                <a:latin typeface="宋体" pitchFamily="2" charset="-122"/>
                <a:cs typeface="Times New Roman" pitchFamily="18" charset="0"/>
              </a:rPr>
              <a:t>  可分为二种方法：一是多因素综合变动对利润的影响；二是单因素变动对利润的影响。</a:t>
            </a:r>
            <a:endParaRPr lang="zh-CN" altLang="en-US" sz="1600" dirty="0"/>
          </a:p>
        </p:txBody>
      </p:sp>
      <p:pic>
        <p:nvPicPr>
          <p:cNvPr id="24584" name="图片 7"/>
          <p:cNvPicPr>
            <a:picLocks noChangeAspect="1" noChangeArrowheads="1"/>
          </p:cNvPicPr>
          <p:nvPr/>
        </p:nvPicPr>
        <p:blipFill>
          <a:blip r:embed="rId3" cstate="print"/>
          <a:srcRect/>
          <a:stretch>
            <a:fillRect/>
          </a:stretch>
        </p:blipFill>
        <p:spPr bwMode="auto">
          <a:xfrm>
            <a:off x="520700" y="2690813"/>
            <a:ext cx="8015288" cy="2051050"/>
          </a:xfrm>
          <a:prstGeom prst="rect">
            <a:avLst/>
          </a:prstGeom>
          <a:noFill/>
          <a:ln w="9525">
            <a:noFill/>
            <a:miter lim="800000"/>
            <a:headEnd/>
            <a:tailEnd/>
          </a:ln>
        </p:spPr>
      </p:pic>
      <p:sp>
        <p:nvSpPr>
          <p:cNvPr id="4" name="矩形 3"/>
          <p:cNvSpPr>
            <a:spLocks noChangeArrowheads="1"/>
          </p:cNvSpPr>
          <p:nvPr/>
        </p:nvSpPr>
        <p:spPr bwMode="auto">
          <a:xfrm>
            <a:off x="520700" y="1739900"/>
            <a:ext cx="8255000" cy="708025"/>
          </a:xfrm>
          <a:prstGeom prst="rect">
            <a:avLst/>
          </a:prstGeom>
          <a:noFill/>
          <a:ln w="9525">
            <a:noFill/>
            <a:miter lim="800000"/>
            <a:headEnd/>
            <a:tailEnd/>
          </a:ln>
        </p:spPr>
        <p:txBody>
          <a:bodyPr>
            <a:spAutoFit/>
          </a:bodyPr>
          <a:lstStyle/>
          <a:p>
            <a:pPr indent="304800" eaLnBrk="0" hangingPunct="0"/>
            <a:r>
              <a:rPr lang="zh-CN" altLang="en-US" sz="2000">
                <a:latin typeface="宋体" pitchFamily="2" charset="-122"/>
                <a:cs typeface="Times New Roman" pitchFamily="18" charset="0"/>
              </a:rPr>
              <a:t>（一）多因素综合变动对利润的影响</a:t>
            </a:r>
            <a:endParaRPr lang="zh-CN" altLang="en-US" sz="2000"/>
          </a:p>
          <a:p>
            <a:pPr indent="304800" eaLnBrk="0" hangingPunct="0"/>
            <a:r>
              <a:rPr lang="en-US" altLang="zh-CN" sz="2000">
                <a:latin typeface="宋体" pitchFamily="2" charset="-122"/>
                <a:cs typeface="Times New Roman" pitchFamily="18" charset="0"/>
              </a:rPr>
              <a:t>1.</a:t>
            </a:r>
            <a:r>
              <a:rPr lang="zh-CN" altLang="en-US" sz="2000">
                <a:latin typeface="宋体" pitchFamily="2" charset="-122"/>
                <a:cs typeface="Times New Roman" pitchFamily="18" charset="0"/>
              </a:rPr>
              <a:t>新增</a:t>
            </a:r>
            <a:r>
              <a:rPr lang="zh-CN" altLang="en-US" sz="2000">
                <a:cs typeface="Times New Roman" pitchFamily="18" charset="0"/>
              </a:rPr>
              <a:t>“</a:t>
            </a:r>
            <a:r>
              <a:rPr lang="zh-CN" altLang="en-US" sz="2000">
                <a:latin typeface="宋体" pitchFamily="2" charset="-122"/>
                <a:cs typeface="Times New Roman" pitchFamily="18" charset="0"/>
              </a:rPr>
              <a:t>利润敏感分析模型</a:t>
            </a:r>
            <a:r>
              <a:rPr lang="zh-CN" altLang="en-US" sz="2000">
                <a:cs typeface="Times New Roman" pitchFamily="18" charset="0"/>
              </a:rPr>
              <a:t>”</a:t>
            </a:r>
            <a:r>
              <a:rPr lang="zh-CN" altLang="en-US" sz="2000">
                <a:latin typeface="宋体" pitchFamily="2" charset="-122"/>
                <a:cs typeface="Times New Roman" pitchFamily="18" charset="0"/>
              </a:rPr>
              <a:t>计算表</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additive="base">
                                        <p:cTn id="25" dur="500" fill="hold"/>
                                        <p:tgtEl>
                                          <p:spTgt spid="24584"/>
                                        </p:tgtEl>
                                        <p:attrNameLst>
                                          <p:attrName>ppt_x</p:attrName>
                                        </p:attrNameLst>
                                      </p:cBhvr>
                                      <p:tavLst>
                                        <p:tav tm="0">
                                          <p:val>
                                            <p:strVal val="#ppt_x"/>
                                          </p:val>
                                        </p:tav>
                                        <p:tav tm="100000">
                                          <p:val>
                                            <p:strVal val="#ppt_x"/>
                                          </p:val>
                                        </p:tav>
                                      </p:tavLst>
                                    </p:anim>
                                    <p:anim calcmode="lin" valueType="num">
                                      <p:cBhvr additive="base">
                                        <p:cTn id="26"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advAuto="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307975"/>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0483" name="矩形 2"/>
          <p:cNvSpPr>
            <a:spLocks noChangeArrowheads="1"/>
          </p:cNvSpPr>
          <p:nvPr/>
        </p:nvSpPr>
        <p:spPr bwMode="auto">
          <a:xfrm>
            <a:off x="474663" y="1144588"/>
            <a:ext cx="8229600" cy="3692525"/>
          </a:xfrm>
          <a:prstGeom prst="rect">
            <a:avLst/>
          </a:prstGeom>
          <a:noFill/>
          <a:ln w="9525">
            <a:noFill/>
            <a:miter lim="800000"/>
            <a:headEnd/>
            <a:tailEnd/>
          </a:ln>
        </p:spPr>
        <p:txBody>
          <a:bodyPr>
            <a:spAutoFit/>
          </a:bodyPr>
          <a:lstStyle/>
          <a:p>
            <a:r>
              <a:rPr lang="en-US" altLang="zh-CN" b="1"/>
              <a:t>2.</a:t>
            </a:r>
            <a:r>
              <a:rPr lang="zh-CN" altLang="zh-CN" b="1"/>
              <a:t>指标计算</a:t>
            </a:r>
          </a:p>
          <a:p>
            <a:r>
              <a:rPr lang="zh-CN" altLang="zh-CN" b="1"/>
              <a:t>⑴问题提出：</a:t>
            </a:r>
            <a:r>
              <a:rPr lang="zh-CN" altLang="zh-CN"/>
              <a:t>经过初步假设单价提高</a:t>
            </a:r>
            <a:r>
              <a:rPr lang="en-US" altLang="zh-CN"/>
              <a:t>5%</a:t>
            </a:r>
            <a:r>
              <a:rPr lang="zh-CN" altLang="zh-CN"/>
              <a:t>，单位变动成本降低</a:t>
            </a:r>
            <a:r>
              <a:rPr lang="en-US" altLang="zh-CN"/>
              <a:t>5%</a:t>
            </a:r>
            <a:r>
              <a:rPr lang="zh-CN" altLang="zh-CN"/>
              <a:t>，固定成本降低</a:t>
            </a:r>
            <a:r>
              <a:rPr lang="en-US" altLang="zh-CN"/>
              <a:t>5%</a:t>
            </a:r>
            <a:r>
              <a:rPr lang="zh-CN" altLang="zh-CN"/>
              <a:t>，销量增加</a:t>
            </a:r>
            <a:r>
              <a:rPr lang="en-US" altLang="zh-CN"/>
              <a:t>5%</a:t>
            </a:r>
            <a:r>
              <a:rPr lang="zh-CN" altLang="zh-CN"/>
              <a:t>，目标利润应该为多少</a:t>
            </a:r>
          </a:p>
          <a:p>
            <a:r>
              <a:rPr lang="zh-CN" altLang="zh-CN" b="1"/>
              <a:t>⑵解决方案：</a:t>
            </a:r>
            <a:r>
              <a:rPr lang="zh-CN" altLang="zh-CN"/>
              <a:t>根据公司本量利之间的关系式计算</a:t>
            </a:r>
            <a:r>
              <a:rPr lang="en-US" altLang="zh-CN"/>
              <a:t>2018</a:t>
            </a:r>
            <a:r>
              <a:rPr lang="zh-CN" altLang="zh-CN"/>
              <a:t>年目标利润为</a:t>
            </a:r>
            <a:r>
              <a:rPr lang="en-US" altLang="zh-CN"/>
              <a:t>576300</a:t>
            </a:r>
            <a:r>
              <a:rPr lang="zh-CN" altLang="zh-CN"/>
              <a:t>千元，比变动前</a:t>
            </a:r>
            <a:r>
              <a:rPr lang="en-US" altLang="zh-CN"/>
              <a:t>450000</a:t>
            </a:r>
            <a:r>
              <a:rPr lang="zh-CN" altLang="zh-CN"/>
              <a:t>千元，增加</a:t>
            </a:r>
            <a:r>
              <a:rPr lang="en-US" altLang="zh-CN"/>
              <a:t>126300</a:t>
            </a:r>
            <a:r>
              <a:rPr lang="zh-CN" altLang="zh-CN"/>
              <a:t>千元，提升比例为</a:t>
            </a:r>
            <a:r>
              <a:rPr lang="en-US" altLang="zh-CN"/>
              <a:t>28%</a:t>
            </a:r>
            <a:r>
              <a:rPr lang="zh-CN" altLang="zh-CN"/>
              <a:t>，基本达到董事会提升</a:t>
            </a:r>
            <a:r>
              <a:rPr lang="en-US" altLang="zh-CN"/>
              <a:t>30%</a:t>
            </a:r>
            <a:r>
              <a:rPr lang="zh-CN" altLang="zh-CN"/>
              <a:t>的要求；</a:t>
            </a:r>
          </a:p>
          <a:p>
            <a:r>
              <a:rPr lang="zh-CN" altLang="zh-CN" b="1"/>
              <a:t>⑶操作步骤：</a:t>
            </a:r>
          </a:p>
          <a:p>
            <a:r>
              <a:rPr lang="zh-CN" altLang="zh-CN">
                <a:solidFill>
                  <a:srgbClr val="FF0000"/>
                </a:solidFill>
              </a:rPr>
              <a:t>第一步：</a:t>
            </a:r>
            <a:r>
              <a:rPr lang="zh-CN" altLang="zh-CN"/>
              <a:t>在</a:t>
            </a:r>
            <a:r>
              <a:rPr lang="en-US" altLang="zh-CN"/>
              <a:t>B3</a:t>
            </a:r>
            <a:r>
              <a:rPr lang="zh-CN" altLang="zh-CN"/>
              <a:t>：</a:t>
            </a:r>
            <a:r>
              <a:rPr lang="en-US" altLang="zh-CN"/>
              <a:t>B6</a:t>
            </a:r>
            <a:r>
              <a:rPr lang="zh-CN" altLang="zh-CN"/>
              <a:t>录入静态数据单价、单位变动成本、固定成本和销量，在单元格</a:t>
            </a:r>
            <a:r>
              <a:rPr lang="en-US" altLang="zh-CN"/>
              <a:t>B7</a:t>
            </a:r>
            <a:r>
              <a:rPr lang="zh-CN" altLang="zh-CN"/>
              <a:t>中输入公式：</a:t>
            </a:r>
            <a:r>
              <a:rPr lang="en-US" altLang="zh-CN"/>
              <a:t>=(B2-B3)</a:t>
            </a:r>
            <a:r>
              <a:rPr lang="zh-CN" altLang="zh-CN"/>
              <a:t>×</a:t>
            </a:r>
            <a:r>
              <a:rPr lang="en-US" altLang="zh-CN"/>
              <a:t>B6-B5</a:t>
            </a:r>
            <a:endParaRPr lang="zh-CN" altLang="zh-CN"/>
          </a:p>
          <a:p>
            <a:r>
              <a:rPr lang="zh-CN" altLang="zh-CN">
                <a:solidFill>
                  <a:srgbClr val="FF0000"/>
                </a:solidFill>
              </a:rPr>
              <a:t>第二步：</a:t>
            </a:r>
            <a:r>
              <a:rPr lang="zh-CN" altLang="zh-CN"/>
              <a:t>设置单价、单位变动成本、固定成本和销量变动的微调按钮、设置相关数值</a:t>
            </a:r>
          </a:p>
          <a:p>
            <a:r>
              <a:rPr lang="zh-CN" altLang="zh-CN"/>
              <a:t>①插入微调按钮：开发工具</a:t>
            </a:r>
            <a:r>
              <a:rPr lang="en-US" altLang="zh-CN"/>
              <a:t>-</a:t>
            </a:r>
            <a:r>
              <a:rPr lang="zh-CN" altLang="zh-CN"/>
              <a:t>插入</a:t>
            </a:r>
            <a:r>
              <a:rPr lang="en-US" altLang="zh-CN"/>
              <a:t>-</a:t>
            </a:r>
            <a:r>
              <a:rPr lang="zh-CN" altLang="zh-CN"/>
              <a:t>表单控件</a:t>
            </a:r>
            <a:r>
              <a:rPr lang="en-US" altLang="zh-CN"/>
              <a:t>-</a:t>
            </a:r>
            <a:r>
              <a:rPr lang="zh-CN" altLang="zh-CN"/>
              <a:t>滚动条（窗体控件）</a:t>
            </a:r>
          </a:p>
          <a:p>
            <a:r>
              <a:rPr lang="zh-CN" altLang="zh-CN"/>
              <a:t>②设置控件格式：最大值</a:t>
            </a:r>
            <a:r>
              <a:rPr lang="en-US" altLang="zh-CN"/>
              <a:t>100</a:t>
            </a:r>
            <a:r>
              <a:rPr lang="zh-CN" altLang="zh-CN"/>
              <a:t>、最小值</a:t>
            </a:r>
            <a:r>
              <a:rPr lang="en-US" altLang="zh-CN"/>
              <a:t>0</a:t>
            </a:r>
            <a:r>
              <a:rPr lang="zh-CN" altLang="zh-CN"/>
              <a:t>、步长</a:t>
            </a:r>
            <a:r>
              <a:rPr lang="en-US" altLang="zh-CN"/>
              <a:t>1</a:t>
            </a:r>
            <a:r>
              <a:rPr lang="zh-CN" altLang="zh-CN"/>
              <a:t>、页步长</a:t>
            </a:r>
            <a:r>
              <a:rPr lang="en-US" altLang="zh-CN"/>
              <a:t>10</a:t>
            </a:r>
            <a:r>
              <a:rPr lang="zh-CN" altLang="zh-CN"/>
              <a:t>，链接</a:t>
            </a:r>
            <a:r>
              <a:rPr lang="en-US" altLang="zh-CN"/>
              <a:t>G3</a:t>
            </a:r>
            <a:endParaRPr lang="zh-CN" altLang="zh-CN"/>
          </a:p>
        </p:txBody>
      </p:sp>
      <p:pic>
        <p:nvPicPr>
          <p:cNvPr id="4" name="图片 3"/>
          <p:cNvPicPr>
            <a:picLocks noChangeAspect="1" noChangeArrowheads="1"/>
          </p:cNvPicPr>
          <p:nvPr/>
        </p:nvPicPr>
        <p:blipFill>
          <a:blip r:embed="rId2" cstate="print"/>
          <a:srcRect/>
          <a:stretch>
            <a:fillRect/>
          </a:stretch>
        </p:blipFill>
        <p:spPr bwMode="auto">
          <a:xfrm>
            <a:off x="547688" y="1466850"/>
            <a:ext cx="8229600" cy="2987675"/>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474663" y="609600"/>
            <a:ext cx="6189662" cy="433388"/>
          </a:xfrm>
          <a:prstGeom prst="rect">
            <a:avLst/>
          </a:prstGeom>
          <a:solidFill>
            <a:schemeClr val="accent1"/>
          </a:solidFill>
          <a:ln w="9525">
            <a:noFill/>
            <a:miter lim="800000"/>
            <a:headEnd/>
            <a:tailEnd/>
          </a:ln>
        </p:spPr>
        <p:txBody>
          <a:bodyPr/>
          <a:lstStyle/>
          <a:p>
            <a:pPr marL="171450" indent="-171450" defTabSz="685800">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、利润敏感性分析模型的操作方法</a:t>
            </a:r>
          </a:p>
          <a:p>
            <a:pPr marL="171450" indent="-171450" defTabSz="685800">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1507" name="矩形 3"/>
          <p:cNvSpPr>
            <a:spLocks noChangeArrowheads="1"/>
          </p:cNvSpPr>
          <p:nvPr/>
        </p:nvSpPr>
        <p:spPr bwMode="auto">
          <a:xfrm>
            <a:off x="474663" y="1042988"/>
            <a:ext cx="8396287" cy="3759200"/>
          </a:xfrm>
          <a:prstGeom prst="rect">
            <a:avLst/>
          </a:prstGeom>
          <a:noFill/>
          <a:ln w="9525">
            <a:noFill/>
            <a:miter lim="800000"/>
            <a:headEnd/>
            <a:tailEnd/>
          </a:ln>
        </p:spPr>
        <p:txBody>
          <a:bodyPr>
            <a:spAutoFit/>
          </a:bodyPr>
          <a:lstStyle/>
          <a:p>
            <a:pPr>
              <a:lnSpc>
                <a:spcPts val="2400"/>
              </a:lnSpc>
            </a:pPr>
            <a:r>
              <a:rPr lang="zh-CN" altLang="zh-CN"/>
              <a:t>③将设置好的四个控件放置在</a:t>
            </a:r>
            <a:r>
              <a:rPr lang="en-US" altLang="zh-CN"/>
              <a:t>G3</a:t>
            </a:r>
            <a:r>
              <a:rPr lang="zh-CN" altLang="zh-CN"/>
              <a:t>：</a:t>
            </a:r>
            <a:r>
              <a:rPr lang="en-US" altLang="zh-CN"/>
              <a:t>G6</a:t>
            </a:r>
            <a:r>
              <a:rPr lang="zh-CN" altLang="zh-CN"/>
              <a:t>单元格</a:t>
            </a:r>
          </a:p>
          <a:p>
            <a:pPr>
              <a:lnSpc>
                <a:spcPts val="2400"/>
              </a:lnSpc>
            </a:pPr>
            <a:r>
              <a:rPr lang="zh-CN" altLang="zh-CN">
                <a:solidFill>
                  <a:srgbClr val="FF0000"/>
                </a:solidFill>
              </a:rPr>
              <a:t>第三步：</a:t>
            </a:r>
            <a:r>
              <a:rPr lang="zh-CN" altLang="zh-CN"/>
              <a:t>编辑影响因素变动率，在单元格</a:t>
            </a:r>
            <a:r>
              <a:rPr lang="en-US" altLang="zh-CN"/>
              <a:t>E3</a:t>
            </a:r>
            <a:r>
              <a:rPr lang="zh-CN" altLang="zh-CN"/>
              <a:t>中输入公式：</a:t>
            </a:r>
            <a:r>
              <a:rPr lang="en-US" altLang="zh-CN"/>
              <a:t>=G3/100-50%</a:t>
            </a:r>
            <a:r>
              <a:rPr lang="zh-CN" altLang="zh-CN"/>
              <a:t>，并将公式向下复制到</a:t>
            </a:r>
            <a:r>
              <a:rPr lang="en-US" altLang="zh-CN"/>
              <a:t>E6</a:t>
            </a:r>
            <a:r>
              <a:rPr lang="zh-CN" altLang="zh-CN"/>
              <a:t>单元格</a:t>
            </a:r>
          </a:p>
          <a:p>
            <a:pPr>
              <a:lnSpc>
                <a:spcPts val="2400"/>
              </a:lnSpc>
            </a:pPr>
            <a:r>
              <a:rPr lang="zh-CN" altLang="zh-CN">
                <a:solidFill>
                  <a:srgbClr val="FF0000"/>
                </a:solidFill>
              </a:rPr>
              <a:t>第四步：</a:t>
            </a:r>
            <a:r>
              <a:rPr lang="zh-CN" altLang="zh-CN"/>
              <a:t>利用数组公式，计算变动后数值</a:t>
            </a:r>
          </a:p>
          <a:p>
            <a:pPr>
              <a:lnSpc>
                <a:spcPts val="2400"/>
              </a:lnSpc>
            </a:pPr>
            <a:r>
              <a:rPr lang="zh-CN" altLang="zh-CN"/>
              <a:t>①单一公式：在单元格</a:t>
            </a:r>
            <a:r>
              <a:rPr lang="en-US" altLang="zh-CN"/>
              <a:t>C3</a:t>
            </a:r>
            <a:r>
              <a:rPr lang="zh-CN" altLang="zh-CN"/>
              <a:t>中输入公式：</a:t>
            </a:r>
            <a:r>
              <a:rPr lang="en-US" altLang="zh-CN"/>
              <a:t>=B3:B6*(1+E3:E6)</a:t>
            </a:r>
            <a:endParaRPr lang="zh-CN" altLang="zh-CN"/>
          </a:p>
          <a:p>
            <a:pPr>
              <a:lnSpc>
                <a:spcPts val="2400"/>
              </a:lnSpc>
            </a:pPr>
            <a:r>
              <a:rPr lang="zh-CN" altLang="zh-CN"/>
              <a:t>②复制公式：选中</a:t>
            </a:r>
            <a:r>
              <a:rPr lang="en-US" altLang="zh-CN"/>
              <a:t>C3</a:t>
            </a:r>
            <a:r>
              <a:rPr lang="zh-CN" altLang="zh-CN"/>
              <a:t>：</a:t>
            </a:r>
            <a:r>
              <a:rPr lang="en-US" altLang="zh-CN"/>
              <a:t>C6</a:t>
            </a:r>
            <a:r>
              <a:rPr lang="zh-CN" altLang="zh-CN"/>
              <a:t>单元格，同时按</a:t>
            </a:r>
            <a:r>
              <a:rPr lang="en-US" altLang="zh-CN"/>
              <a:t>Ctrl+Alt+Del</a:t>
            </a:r>
            <a:r>
              <a:rPr lang="zh-CN" altLang="zh-CN"/>
              <a:t>完成数组公式的录入</a:t>
            </a:r>
          </a:p>
          <a:p>
            <a:pPr>
              <a:lnSpc>
                <a:spcPts val="2400"/>
              </a:lnSpc>
            </a:pPr>
            <a:r>
              <a:rPr lang="zh-CN" altLang="zh-CN">
                <a:solidFill>
                  <a:srgbClr val="FF0000"/>
                </a:solidFill>
              </a:rPr>
              <a:t>第五步：</a:t>
            </a:r>
            <a:r>
              <a:rPr lang="zh-CN" altLang="zh-CN"/>
              <a:t>计算变动数值，在单元格</a:t>
            </a:r>
            <a:r>
              <a:rPr lang="en-US" altLang="zh-CN"/>
              <a:t>D3</a:t>
            </a:r>
            <a:r>
              <a:rPr lang="zh-CN" altLang="zh-CN"/>
              <a:t>中输入公式：</a:t>
            </a:r>
            <a:r>
              <a:rPr lang="en-US" altLang="zh-CN"/>
              <a:t>=C3-B3,</a:t>
            </a:r>
            <a:r>
              <a:rPr lang="zh-CN" altLang="zh-CN"/>
              <a:t>并将公式向下复制到</a:t>
            </a:r>
            <a:r>
              <a:rPr lang="en-US" altLang="zh-CN"/>
              <a:t>D6</a:t>
            </a:r>
            <a:r>
              <a:rPr lang="zh-CN" altLang="zh-CN"/>
              <a:t>单元格</a:t>
            </a:r>
          </a:p>
          <a:p>
            <a:pPr>
              <a:lnSpc>
                <a:spcPts val="2400"/>
              </a:lnSpc>
            </a:pPr>
            <a:r>
              <a:rPr lang="zh-CN" altLang="zh-CN">
                <a:solidFill>
                  <a:srgbClr val="FF0000"/>
                </a:solidFill>
              </a:rPr>
              <a:t>第六步：</a:t>
            </a:r>
            <a:r>
              <a:rPr lang="zh-CN" altLang="zh-CN"/>
              <a:t>计影响因素单价、单位变动成本、固定成本和销量敏感系数</a:t>
            </a:r>
          </a:p>
          <a:p>
            <a:pPr>
              <a:lnSpc>
                <a:spcPts val="2400"/>
              </a:lnSpc>
            </a:pPr>
            <a:r>
              <a:rPr lang="zh-CN" altLang="zh-CN"/>
              <a:t>在单元格</a:t>
            </a:r>
            <a:r>
              <a:rPr lang="en-US" altLang="zh-CN"/>
              <a:t>F3</a:t>
            </a:r>
            <a:r>
              <a:rPr lang="zh-CN" altLang="zh-CN"/>
              <a:t>中输入公式：</a:t>
            </a:r>
            <a:r>
              <a:rPr lang="en-US" altLang="zh-CN"/>
              <a:t>=(($B$3*(1+10%)-$B$4)*$B$6-$B$5-$B$7)/$B$7/10%</a:t>
            </a:r>
            <a:r>
              <a:rPr lang="zh-CN" altLang="zh-CN"/>
              <a:t>，的到单价的敏感系数为</a:t>
            </a:r>
            <a:r>
              <a:rPr lang="en-US" altLang="zh-CN"/>
              <a:t>6.67</a:t>
            </a:r>
            <a:r>
              <a:rPr lang="zh-CN" altLang="zh-CN"/>
              <a:t>倍。其他三个因素，仅需替换（</a:t>
            </a:r>
            <a:r>
              <a:rPr lang="en-US" altLang="zh-CN"/>
              <a:t>1+10%</a:t>
            </a:r>
            <a:r>
              <a:rPr lang="zh-CN" altLang="zh-CN"/>
              <a:t>）位置即可计算出各自的敏感系数分别为</a:t>
            </a:r>
            <a:r>
              <a:rPr lang="en-US" altLang="zh-CN"/>
              <a:t>-4 </a:t>
            </a:r>
            <a:r>
              <a:rPr lang="zh-CN" altLang="zh-CN"/>
              <a:t>、</a:t>
            </a:r>
            <a:r>
              <a:rPr lang="en-US" altLang="zh-CN"/>
              <a:t>-1.67</a:t>
            </a:r>
            <a:r>
              <a:rPr lang="zh-CN" altLang="zh-CN"/>
              <a:t>和</a:t>
            </a:r>
            <a:r>
              <a:rPr lang="en-US" altLang="zh-CN"/>
              <a:t>2.67</a:t>
            </a:r>
            <a:r>
              <a:rPr lang="zh-CN" altLang="zh-CN"/>
              <a:t>倍</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1507"/>
                                        </p:tgtEl>
                                        <p:attrNameLst>
                                          <p:attrName>style.visibility</p:attrName>
                                        </p:attrNameLst>
                                      </p:cBhvr>
                                      <p:to>
                                        <p:strVal val="visible"/>
                                      </p:to>
                                    </p:set>
                                    <p:animEffect transition="in" filter="fade">
                                      <p:cBhvr>
                                        <p:cTn id="17" dur="1000"/>
                                        <p:tgtEl>
                                          <p:spTgt spid="21507"/>
                                        </p:tgtEl>
                                      </p:cBhvr>
                                    </p:animEffect>
                                    <p:anim calcmode="lin" valueType="num">
                                      <p:cBhvr>
                                        <p:cTn id="18" dur="1000" fill="hold"/>
                                        <p:tgtEl>
                                          <p:spTgt spid="21507"/>
                                        </p:tgtEl>
                                        <p:attrNameLst>
                                          <p:attrName>ppt_x</p:attrName>
                                        </p:attrNameLst>
                                      </p:cBhvr>
                                      <p:tavLst>
                                        <p:tav tm="0">
                                          <p:val>
                                            <p:strVal val="#ppt_x"/>
                                          </p:val>
                                        </p:tav>
                                        <p:tav tm="100000">
                                          <p:val>
                                            <p:strVal val="#ppt_x"/>
                                          </p:val>
                                        </p:tav>
                                      </p:tavLst>
                                    </p:anim>
                                    <p:anim calcmode="lin" valueType="num">
                                      <p:cBhvr>
                                        <p:cTn id="19"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1507"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80382</TotalTime>
  <Words>6011</Words>
  <Application>Microsoft Office PowerPoint</Application>
  <PresentationFormat>自定义</PresentationFormat>
  <Paragraphs>330</Paragraphs>
  <Slides>51</Slides>
  <Notes>20</Notes>
  <HiddenSlides>0</HiddenSlides>
  <MMClips>1</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51</vt:i4>
      </vt:variant>
    </vt:vector>
  </HeadingPairs>
  <TitlesOfParts>
    <vt:vector size="67" baseType="lpstr">
      <vt:lpstr>Arial</vt:lpstr>
      <vt:lpstr>宋体</vt:lpstr>
      <vt:lpstr>Calibri Light</vt:lpstr>
      <vt:lpstr>Calibri</vt:lpstr>
      <vt:lpstr>等线</vt:lpstr>
      <vt:lpstr>+mn-lt</vt:lpstr>
      <vt:lpstr>微软雅黑</vt:lpstr>
      <vt:lpstr>Open Sans</vt:lpstr>
      <vt:lpstr>Meiryo</vt:lpstr>
      <vt:lpstr>等线 Light</vt:lpstr>
      <vt:lpstr>Wingdings</vt:lpstr>
      <vt:lpstr>Times New Roman</vt:lpstr>
      <vt:lpstr>黑体</vt:lpstr>
      <vt:lpstr>Office 主题​​</vt:lpstr>
      <vt:lpstr>自定义设计方案</vt:lpstr>
      <vt:lpstr>Microsoft 公式 3.0</vt:lpstr>
      <vt:lpstr>幻灯片 1</vt:lpstr>
      <vt:lpstr>幻灯片 2</vt:lpstr>
      <vt:lpstr>学习目标</vt:lpstr>
      <vt:lpstr>项目引例</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胡宗标</cp:lastModifiedBy>
  <cp:revision>147</cp:revision>
  <dcterms:created xsi:type="dcterms:W3CDTF">2017-08-05T02:10:00Z</dcterms:created>
  <dcterms:modified xsi:type="dcterms:W3CDTF">2018-03-16T02:35:34Z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