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84" r:id="rId6"/>
    <p:sldId id="259" r:id="rId7"/>
    <p:sldId id="332" r:id="rId8"/>
    <p:sldId id="265" r:id="rId9"/>
    <p:sldId id="308" r:id="rId10"/>
    <p:sldId id="309" r:id="rId11"/>
    <p:sldId id="686" r:id="rId12"/>
    <p:sldId id="687" r:id="rId13"/>
    <p:sldId id="468" r:id="rId14"/>
    <p:sldId id="311" r:id="rId15"/>
    <p:sldId id="469" r:id="rId16"/>
    <p:sldId id="596" r:id="rId17"/>
    <p:sldId id="341" r:id="rId18"/>
    <p:sldId id="313" r:id="rId19"/>
    <p:sldId id="346" r:id="rId20"/>
    <p:sldId id="822" r:id="rId21"/>
    <p:sldId id="737" r:id="rId22"/>
    <p:sldId id="750" r:id="rId23"/>
    <p:sldId id="751" r:id="rId24"/>
    <p:sldId id="759" r:id="rId25"/>
    <p:sldId id="767" r:id="rId26"/>
    <p:sldId id="768" r:id="rId27"/>
    <p:sldId id="769" r:id="rId28"/>
    <p:sldId id="823" r:id="rId29"/>
    <p:sldId id="778" r:id="rId30"/>
    <p:sldId id="735" r:id="rId31"/>
    <p:sldId id="787" r:id="rId32"/>
    <p:sldId id="824" r:id="rId33"/>
    <p:sldId id="676" r:id="rId34"/>
    <p:sldId id="794" r:id="rId35"/>
    <p:sldId id="795" r:id="rId36"/>
    <p:sldId id="800" r:id="rId37"/>
    <p:sldId id="801" r:id="rId38"/>
    <p:sldId id="825" r:id="rId39"/>
    <p:sldId id="807" r:id="rId40"/>
    <p:sldId id="351" r:id="rId41"/>
    <p:sldId id="352" r:id="rId42"/>
    <p:sldId id="812" r:id="rId43"/>
    <p:sldId id="815" r:id="rId44"/>
    <p:sldId id="826" r:id="rId45"/>
    <p:sldId id="817" r:id="rId46"/>
    <p:sldId id="818" r:id="rId47"/>
    <p:sldId id="819" r:id="rId48"/>
    <p:sldId id="354" r:id="rId49"/>
    <p:sldId id="821" r:id="rId50"/>
    <p:sldId id="331" r:id="rId51"/>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FCFC"/>
    <a:srgbClr val="F3F3F3"/>
    <a:srgbClr val="E8E8E8"/>
    <a:srgbClr val="F1F0EF"/>
    <a:srgbClr val="F4F1F0"/>
    <a:srgbClr val="E6E4E2"/>
    <a:srgbClr val="E8EAE9"/>
    <a:srgbClr val="CCD0D1"/>
    <a:srgbClr val="D7D9E1"/>
    <a:srgbClr val="D5D8E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29" autoAdjust="0"/>
    <p:restoredTop sz="94660"/>
  </p:normalViewPr>
  <p:slideViewPr>
    <p:cSldViewPr>
      <p:cViewPr varScale="1">
        <p:scale>
          <a:sx n="94" d="100"/>
          <a:sy n="94" d="100"/>
        </p:scale>
        <p:origin x="882" y="90"/>
      </p:cViewPr>
      <p:guideLst>
        <p:guide orient="horz" pos="1712"/>
        <p:guide pos="3016"/>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4" Type="http://schemas.openxmlformats.org/officeDocument/2006/relationships/tableStyles" Target="tableStyles.xml"/><Relationship Id="rId53" Type="http://schemas.openxmlformats.org/officeDocument/2006/relationships/viewProps" Target="viewProps.xml"/><Relationship Id="rId52" Type="http://schemas.openxmlformats.org/officeDocument/2006/relationships/presProps" Target="presProps.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3B58EF-4ABD-40F4-ACA4-FE81D742E6D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1FC198-2D83-4DFC-8CDD-7D23AF44D41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F1DF8838-2596-481A-81BD-BA549497E720}"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F7507C5-9851-4EF6-82C9-5647805156C3}"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F3F2B87-989E-4F4D-A3D6-9B10DAD785BB}"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8954EB6-7BED-43FD-8483-DCA0766CC830}"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DDB09A5-729D-4B62-9A05-E166FB412201}"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2A21541-2C8E-4FE7-AD01-6AECC40AD2EC}"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3867894"/>
          </a:xfrm>
          <a:prstGeom prst="rect">
            <a:avLst/>
          </a:prstGeom>
        </p:spPr>
      </p:pic>
      <p:sp>
        <p:nvSpPr>
          <p:cNvPr id="2" name="标题 1"/>
          <p:cNvSpPr>
            <a:spLocks noGrp="1"/>
          </p:cNvSpPr>
          <p:nvPr>
            <p:ph type="title"/>
          </p:nvPr>
        </p:nvSpPr>
        <p:spPr>
          <a:xfrm>
            <a:off x="606008" y="123478"/>
            <a:ext cx="2741856" cy="277143"/>
          </a:xfrm>
        </p:spPr>
        <p:txBody>
          <a:bodyPr/>
          <a:lstStyle>
            <a:lvl1pPr algn="l">
              <a:defRPr sz="1600" b="0">
                <a:solidFill>
                  <a:schemeClr val="bg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4" name="矩形 3"/>
          <p:cNvSpPr/>
          <p:nvPr userDrawn="1"/>
        </p:nvSpPr>
        <p:spPr>
          <a:xfrm>
            <a:off x="0" y="449610"/>
            <a:ext cx="9144000" cy="4693890"/>
          </a:xfrm>
          <a:prstGeom prst="rect">
            <a:avLst/>
          </a:prstGeom>
          <a:gradFill flip="none" rotWithShape="1">
            <a:gsLst>
              <a:gs pos="0">
                <a:srgbClr val="E8E8E8"/>
              </a:gs>
              <a:gs pos="50000">
                <a:srgbClr val="F3F3F3"/>
              </a:gs>
              <a:gs pos="100000">
                <a:schemeClr val="bg1"/>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流程图: 离页连接符 20"/>
          <p:cNvSpPr/>
          <p:nvPr userDrawn="1"/>
        </p:nvSpPr>
        <p:spPr>
          <a:xfrm>
            <a:off x="213424" y="-1"/>
            <a:ext cx="381569" cy="56197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lvl1pPr>
              <a:defRPr/>
            </a:lvl1pPr>
          </a:lstStyle>
          <a:p>
            <a:pPr>
              <a:defRPr/>
            </a:pPr>
            <a:fld id="{AF102D13-023C-493B-946F-6334B1550202}"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B027665-4685-4CFB-A4DF-574C5BBB6387}"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D170EC45-3C31-4C3D-8B77-22FF0C9AAD4A}"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D4074A8-D729-49BB-A7BC-DB2359C77DB8}"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36DE339D-55A7-444C-B9D1-1957295915E5}"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FCB3A32D-1FCD-4730-805F-780D3DD87911}"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1942A674-53CD-422B-9892-C4EF0827967E}"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9AB350D4-CBC2-4A07-BB4A-B4CC231CE9C3}"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gradFill>
          <a:gsLst>
            <a:gs pos="50000">
              <a:srgbClr val="ECECEC"/>
            </a:gs>
            <a:gs pos="0">
              <a:srgbClr val="E2E2E2"/>
            </a:gs>
            <a:gs pos="100000">
              <a:schemeClr val="bg1"/>
            </a:gs>
          </a:gsLst>
          <a:lin ang="18900000" scaled="1"/>
        </a:gradFill>
        <a:effectLst/>
      </p:bgPr>
    </p:bg>
    <p:spTree>
      <p:nvGrpSpPr>
        <p:cNvPr id="1" name=""/>
        <p:cNvGrpSpPr/>
        <p:nvPr/>
      </p:nvGrpSpPr>
      <p:grpSpPr>
        <a:xfrm>
          <a:off x="0" y="0"/>
          <a:ext cx="0" cy="0"/>
          <a:chOff x="0" y="0"/>
          <a:chExt cx="0" cy="0"/>
        </a:xfrm>
      </p:grpSpPr>
      <p:sp>
        <p:nvSpPr>
          <p:cNvPr id="8" name="矩形 7"/>
          <p:cNvSpPr/>
          <p:nvPr userDrawn="1"/>
        </p:nvSpPr>
        <p:spPr>
          <a:xfrm>
            <a:off x="0" y="0"/>
            <a:ext cx="9145116" cy="51435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3"/>
          <p:cNvSpPr>
            <a:spLocks noGrp="1"/>
          </p:cNvSpPr>
          <p:nvPr>
            <p:ph type="dt" sz="half" idx="10"/>
          </p:nvPr>
        </p:nvSpPr>
        <p:spPr/>
        <p:txBody>
          <a:bodyPr/>
          <a:lstStyle>
            <a:lvl1pPr>
              <a:defRPr/>
            </a:lvl1pPr>
          </a:lstStyle>
          <a:p>
            <a:pPr>
              <a:defRPr/>
            </a:pPr>
            <a:fld id="{E95118EC-EDEF-4F9C-852D-0A464BD53A70}" type="datetimeFigureOut">
              <a:rPr lang="zh-CN" altLang="en-US"/>
            </a:fld>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D2CC5073-A55C-4F3C-8D7B-130473455D17}" type="slidenum">
              <a:rPr lang="zh-CN" altLang="en-US"/>
            </a:fld>
            <a:endParaRPr lang="zh-CN" altLang="en-US"/>
          </a:p>
        </p:txBody>
      </p:sp>
      <p:sp>
        <p:nvSpPr>
          <p:cNvPr id="6" name="矩形 5"/>
          <p:cNvSpPr/>
          <p:nvPr userDrawn="1"/>
        </p:nvSpPr>
        <p:spPr>
          <a:xfrm>
            <a:off x="784" y="2211710"/>
            <a:ext cx="9144000" cy="2931790"/>
          </a:xfrm>
          <a:custGeom>
            <a:avLst/>
            <a:gdLst/>
            <a:ahLst/>
            <a:cxnLst/>
            <a:rect l="l" t="t" r="r" b="b"/>
            <a:pathLst>
              <a:path w="9144000" h="2931790">
                <a:moveTo>
                  <a:pt x="0" y="0"/>
                </a:moveTo>
                <a:lnTo>
                  <a:pt x="3824456" y="0"/>
                </a:lnTo>
                <a:cubicBezTo>
                  <a:pt x="3824456" y="26976"/>
                  <a:pt x="3831542" y="51749"/>
                  <a:pt x="3844079" y="73220"/>
                </a:cubicBezTo>
                <a:lnTo>
                  <a:pt x="4145508" y="600620"/>
                </a:lnTo>
                <a:cubicBezTo>
                  <a:pt x="4157500" y="622091"/>
                  <a:pt x="4175488" y="640258"/>
                  <a:pt x="4197836" y="653470"/>
                </a:cubicBezTo>
                <a:cubicBezTo>
                  <a:pt x="4220185" y="666683"/>
                  <a:pt x="4245258" y="672739"/>
                  <a:pt x="4269242" y="672739"/>
                </a:cubicBezTo>
                <a:lnTo>
                  <a:pt x="4869920" y="672739"/>
                </a:lnTo>
                <a:cubicBezTo>
                  <a:pt x="4895539" y="673289"/>
                  <a:pt x="4921158" y="667233"/>
                  <a:pt x="4944596" y="653470"/>
                </a:cubicBezTo>
                <a:cubicBezTo>
                  <a:pt x="4966945" y="640258"/>
                  <a:pt x="4984387" y="622091"/>
                  <a:pt x="4996924" y="601171"/>
                </a:cubicBezTo>
                <a:lnTo>
                  <a:pt x="5296718" y="75972"/>
                </a:lnTo>
                <a:cubicBezTo>
                  <a:pt x="5310345" y="53951"/>
                  <a:pt x="5317976" y="28077"/>
                  <a:pt x="5317976" y="0"/>
                </a:cubicBezTo>
                <a:lnTo>
                  <a:pt x="9144000" y="0"/>
                </a:lnTo>
                <a:lnTo>
                  <a:pt x="9144000" y="2931790"/>
                </a:lnTo>
                <a:lnTo>
                  <a:pt x="0" y="293179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7"/>
          <p:cNvSpPr>
            <a:spLocks noChangeArrowheads="1"/>
          </p:cNvSpPr>
          <p:nvPr userDrawn="1"/>
        </p:nvSpPr>
        <p:spPr bwMode="auto">
          <a:xfrm>
            <a:off x="2491740" y="607789"/>
            <a:ext cx="416052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dirty="0">
                <a:solidFill>
                  <a:schemeClr val="accent1">
                    <a:lumMod val="20000"/>
                    <a:lumOff val="80000"/>
                  </a:schemeClr>
                </a:solidFill>
                <a:latin typeface="Swis721 Th BT" pitchFamily="34" charset="0"/>
                <a:ea typeface="微软雅黑" panose="020B0503020204020204" pitchFamily="34" charset="-122"/>
                <a:cs typeface="LilyUPC" panose="020B0604020202020204" pitchFamily="34" charset="-34"/>
                <a:sym typeface="微软雅黑" panose="020B0503020204020204" pitchFamily="34" charset="-122"/>
              </a:rPr>
              <a:t>THE BUSENESS PLAN</a:t>
            </a:r>
            <a:endParaRPr lang="zh-CN" altLang="en-US" sz="2000" dirty="0">
              <a:solidFill>
                <a:schemeClr val="accent1">
                  <a:lumMod val="20000"/>
                  <a:lumOff val="80000"/>
                </a:schemeClr>
              </a:solidFill>
              <a:latin typeface="Swis721 Th BT" pitchFamily="34" charset="0"/>
              <a:ea typeface="微软雅黑" panose="020B0503020204020204" pitchFamily="34" charset="-122"/>
              <a:cs typeface="LilyUPC" panose="020B0604020202020204" pitchFamily="34" charset="-34"/>
              <a:sym typeface="微软雅黑" panose="020B0503020204020204" pitchFamily="34"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173165C5-19AB-4D7E-BF4E-8030D4BC8E07}"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0C2AC4E-50CB-4334-996F-7EE8464BD267}"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76C6AEFD-D42C-445E-A078-69D256A721CC}"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3B7A587-D83B-45BF-80B0-EB01029C5564}"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BCA76A6C-E1BF-41A9-90D8-1F55C472F0D3}" type="datetimeFigureOut">
              <a:rPr lang="zh-CN" altLang="en-US"/>
            </a:fld>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4AC6EAE7-8652-497A-B0B9-2516C5BD65FF}"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2.xml"/><Relationship Id="rId4" Type="http://schemas.openxmlformats.org/officeDocument/2006/relationships/image" Target="../media/image12.png"/><Relationship Id="rId3" Type="http://schemas.openxmlformats.org/officeDocument/2006/relationships/hyperlink" Target="MP4/&#31532;&#21313;&#31456;%20&#12298;&#25105;&#28909;&#24651;&#30340;&#25925;&#20065;&#12299;.mp4" TargetMode="External"/><Relationship Id="rId2" Type="http://schemas.openxmlformats.org/officeDocument/2006/relationships/image" Target="../media/image11.png"/><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hdphoto2.wdp"/><Relationship Id="rId1"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2.xml"/><Relationship Id="rId4" Type="http://schemas.openxmlformats.org/officeDocument/2006/relationships/image" Target="../media/image12.png"/><Relationship Id="rId3" Type="http://schemas.openxmlformats.org/officeDocument/2006/relationships/hyperlink" Target="MP4/&#31532;&#21313;&#31456;%20&#12298;&#35831;&#21040;&#22825;&#28079;&#28023;&#35282;&#26469;&#12299;.mp4" TargetMode="External"/><Relationship Id="rId2" Type="http://schemas.openxmlformats.org/officeDocument/2006/relationships/image" Target="../media/image16.png"/><Relationship Id="rId1" Type="http://schemas.openxmlformats.org/officeDocument/2006/relationships/image" Target="../media/image15.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microsoft.com/office/2007/relationships/hdphoto" Target="../media/hdphoto2.wdp"/><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microsoft.com/office/2007/relationships/hdphoto" Target="../media/hdphoto1.wdp"/><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9" name="椭圆 8"/>
          <p:cNvSpPr/>
          <p:nvPr/>
        </p:nvSpPr>
        <p:spPr>
          <a:xfrm>
            <a:off x="5076056" y="-308570"/>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7"/>
          <p:cNvSpPr>
            <a:spLocks noChangeArrowheads="1"/>
          </p:cNvSpPr>
          <p:nvPr/>
        </p:nvSpPr>
        <p:spPr bwMode="auto">
          <a:xfrm>
            <a:off x="1907223" y="1798320"/>
            <a:ext cx="5329555"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“五位一体”总体布局</a:t>
            </a:r>
            <a:endParaRPr lang="zh-CN" altLang="en-US" sz="36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7"/>
          <p:cNvSpPr>
            <a:spLocks noChangeArrowheads="1"/>
          </p:cNvSpPr>
          <p:nvPr/>
        </p:nvSpPr>
        <p:spPr bwMode="auto">
          <a:xfrm>
            <a:off x="3995936" y="1072960"/>
            <a:ext cx="1152128"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2400" dirty="0">
                <a:latin typeface="LilyUPC" panose="020B0604020202020204" pitchFamily="34" charset="-34"/>
                <a:ea typeface="微软雅黑" panose="020B0503020204020204" pitchFamily="34" charset="-122"/>
                <a:cs typeface="LilyUPC" panose="020B0604020202020204" pitchFamily="34" charset="-34"/>
                <a:sym typeface="微软雅黑" panose="020B0503020204020204" pitchFamily="34" charset="-122"/>
              </a:rPr>
              <a:t>第十章</a:t>
            </a:r>
            <a:endParaRPr lang="zh-CN" altLang="en-US" sz="2400" dirty="0">
              <a:latin typeface="LilyUPC" panose="020B0604020202020204" pitchFamily="34" charset="-34"/>
              <a:ea typeface="微软雅黑" panose="020B0503020204020204" pitchFamily="34" charset="-122"/>
              <a:cs typeface="LilyUPC" panose="020B0604020202020204" pitchFamily="34" charset="-34"/>
              <a:sym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38" presetClass="entr" presetSubtype="0" accel="50000" fill="hold" grpId="0" nodeType="afterEffect">
                                  <p:stCondLst>
                                    <p:cond delay="0"/>
                                  </p:stCondLst>
                                  <p:iterate type="lt">
                                    <p:tmPct val="50000"/>
                                  </p:iterate>
                                  <p:childTnLst>
                                    <p:set>
                                      <p:cBhvr>
                                        <p:cTn id="10" dur="1" fill="hold">
                                          <p:stCondLst>
                                            <p:cond delay="0"/>
                                          </p:stCondLst>
                                        </p:cTn>
                                        <p:tgtEl>
                                          <p:spTgt spid="8"/>
                                        </p:tgtEl>
                                        <p:attrNameLst>
                                          <p:attrName>style.visibility</p:attrName>
                                        </p:attrNameLst>
                                      </p:cBhvr>
                                      <p:to>
                                        <p:strVal val="visible"/>
                                      </p:to>
                                    </p:set>
                                    <p:set>
                                      <p:cBhvr>
                                        <p:cTn id="11" dur="114" fill="hold">
                                          <p:stCondLst>
                                            <p:cond delay="0"/>
                                          </p:stCondLst>
                                        </p:cTn>
                                        <p:tgtEl>
                                          <p:spTgt spid="8"/>
                                        </p:tgtEl>
                                        <p:attrNameLst>
                                          <p:attrName>style.rotation</p:attrName>
                                        </p:attrNameLst>
                                      </p:cBhvr>
                                      <p:to>
                                        <p:strVal val="-45.0"/>
                                      </p:to>
                                    </p:set>
                                    <p:anim calcmode="lin" valueType="num">
                                      <p:cBhvr>
                                        <p:cTn id="12" dur="114" fill="hold">
                                          <p:stCondLst>
                                            <p:cond delay="114"/>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13" dur="114"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14" dur="39" decel="50000" autoRev="1" fill="hold">
                                          <p:stCondLst>
                                            <p:cond delay="114"/>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15" dur="34" fill="hold">
                                          <p:stCondLst>
                                            <p:cond delay="216"/>
                                          </p:stCondLst>
                                        </p:cTn>
                                        <p:tgtEl>
                                          <p:spTgt spid="8"/>
                                        </p:tgtEl>
                                        <p:attrNameLst>
                                          <p:attrName>ppt_y</p:attrName>
                                        </p:attrNameLst>
                                      </p:cBhvr>
                                      <p:tavLst>
                                        <p:tav tm="0">
                                          <p:val>
                                            <p:strVal val="#ppt_y-(0.354*#ppt_w-0.172*#ppt_h)"/>
                                          </p:val>
                                        </p:tav>
                                        <p:tav tm="100000">
                                          <p:val>
                                            <p:strVal val="#ppt_y"/>
                                          </p:val>
                                        </p:tav>
                                      </p:tavLst>
                                    </p:anim>
                                  </p:childTnLst>
                                </p:cTn>
                              </p:par>
                              <p:par>
                                <p:cTn id="16" presetID="52" presetClass="entr" presetSubtype="0" fill="hold" grpId="0" nodeType="withEffect">
                                  <p:stCondLst>
                                    <p:cond delay="2000"/>
                                  </p:stCondLst>
                                  <p:iterate type="lt">
                                    <p:tmPct val="10000"/>
                                  </p:iterate>
                                  <p:childTnLst>
                                    <p:set>
                                      <p:cBhvr>
                                        <p:cTn id="17" dur="1" fill="hold">
                                          <p:stCondLst>
                                            <p:cond delay="0"/>
                                          </p:stCondLst>
                                        </p:cTn>
                                        <p:tgtEl>
                                          <p:spTgt spid="5"/>
                                        </p:tgtEl>
                                        <p:attrNameLst>
                                          <p:attrName>style.visibility</p:attrName>
                                        </p:attrNameLst>
                                      </p:cBhvr>
                                      <p:to>
                                        <p:strVal val="visible"/>
                                      </p:to>
                                    </p:set>
                                    <p:animScale>
                                      <p:cBhvr>
                                        <p:cTn id="18"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5"/>
                                        </p:tgtEl>
                                        <p:attrNameLst>
                                          <p:attrName>ppt_x</p:attrName>
                                          <p:attrName>ppt_y</p:attrName>
                                        </p:attrNameLst>
                                      </p:cBhvr>
                                    </p:animMotion>
                                    <p:animEffect transition="in" filter="fade">
                                      <p:cBhvr>
                                        <p:cTn id="2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73960" y="1637579"/>
            <a:ext cx="7379335" cy="1038860"/>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3572669" y="1086307"/>
            <a:ext cx="3040950"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请  思  考</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996950" y="1626235"/>
            <a:ext cx="6597650" cy="984885"/>
          </a:xfrm>
          <a:prstGeom prst="rect">
            <a:avLst/>
          </a:prstGeom>
          <a:noFill/>
        </p:spPr>
        <p:txBody>
          <a:bodyPr wrap="square" lIns="0" tIns="0" rIns="0" bIns="0" rtlCol="0">
            <a:spAutoFit/>
          </a:bodyPr>
          <a:lstStyle/>
          <a:p>
            <a:pPr>
              <a:lnSpc>
                <a:spcPct val="200000"/>
              </a:lnSpc>
            </a:pPr>
            <a:r>
              <a:rPr sz="1600" dirty="0">
                <a:latin typeface="华文细黑" panose="02010600040101010101" pitchFamily="2" charset="-122"/>
                <a:ea typeface="华文细黑" panose="02010600040101010101" pitchFamily="2" charset="-122"/>
              </a:rPr>
              <a:t>（1）如何理解公有制经济的含义、范围、实现形式？</a:t>
            </a:r>
            <a:endParaRPr sz="1600" dirty="0">
              <a:latin typeface="华文细黑" panose="02010600040101010101" pitchFamily="2" charset="-122"/>
              <a:ea typeface="华文细黑" panose="02010600040101010101" pitchFamily="2" charset="-122"/>
            </a:endParaRPr>
          </a:p>
          <a:p>
            <a:pPr>
              <a:lnSpc>
                <a:spcPct val="200000"/>
              </a:lnSpc>
            </a:pPr>
            <a:r>
              <a:rPr sz="1600" dirty="0">
                <a:latin typeface="华文细黑" panose="02010600040101010101" pitchFamily="2" charset="-122"/>
                <a:ea typeface="华文细黑" panose="02010600040101010101" pitchFamily="2" charset="-122"/>
              </a:rPr>
              <a:t>（2）什么是股份制？怎样判断股份制公司（企业）的性质？</a:t>
            </a:r>
            <a:endParaRPr sz="1600" dirty="0">
              <a:latin typeface="华文细黑" panose="02010600040101010101" pitchFamily="2" charset="-122"/>
              <a:ea typeface="华文细黑" panose="02010600040101010101" pitchFamily="2" charset="-122"/>
            </a:endParaRPr>
          </a:p>
        </p:txBody>
      </p:sp>
      <p:pic>
        <p:nvPicPr>
          <p:cNvPr id="8" name="图片 7"/>
          <p:cNvPicPr>
            <a:picLocks noChangeAspect="1"/>
          </p:cNvPicPr>
          <p:nvPr/>
        </p:nvPicPr>
        <p:blipFill>
          <a:blip r:embed="rId1"/>
          <a:stretch>
            <a:fillRect/>
          </a:stretch>
        </p:blipFill>
        <p:spPr>
          <a:xfrm>
            <a:off x="3203848" y="2955580"/>
            <a:ext cx="1712908" cy="1955444"/>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经典视频思考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605790" y="1275716"/>
            <a:ext cx="4470266" cy="3162478"/>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267744" y="705307"/>
            <a:ext cx="3040950" cy="307340"/>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1.</a:t>
            </a:r>
            <a:r>
              <a:rPr sz="2000" b="1" dirty="0">
                <a:latin typeface="微软雅黑" panose="020B0503020204020204" pitchFamily="34" charset="-122"/>
                <a:ea typeface="微软雅黑" panose="020B0503020204020204" pitchFamily="34" charset="-122"/>
              </a:rPr>
              <a:t>《我热恋的故乡》简介</a:t>
            </a:r>
            <a:endParaRPr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827585" y="1491630"/>
            <a:ext cx="4032448" cy="2909836"/>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《我热恋的故乡》是中国歌坛的经典名曲，由孟广征作词，徐沛东作曲 ，</a:t>
            </a:r>
            <a:r>
              <a:rPr sz="1600" dirty="0" err="1">
                <a:latin typeface="华文细黑" panose="02010600040101010101" pitchFamily="2" charset="-122"/>
                <a:ea typeface="华文细黑" panose="02010600040101010101" pitchFamily="2" charset="-122"/>
              </a:rPr>
              <a:t>范琳琳首唱</a:t>
            </a:r>
            <a:r>
              <a:rPr sz="1600" dirty="0">
                <a:latin typeface="华文细黑" panose="02010600040101010101" pitchFamily="2" charset="-122"/>
                <a:ea typeface="华文细黑" panose="02010600040101010101" pitchFamily="2" charset="-122"/>
              </a:rPr>
              <a:t>。</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歌曲朴素的语言，高昂的旋律，激情的演唱，使这首饱含深深赤子之情的歌曲在 20 世纪 80 年代广为传唱，妇孺皆知。时隔多年，经典的歌曲依然广受欢迎，成为跨世纪的经典之作。</a:t>
            </a:r>
            <a:endParaRPr sz="1600" dirty="0">
              <a:latin typeface="华文细黑" panose="02010600040101010101" pitchFamily="2" charset="-122"/>
              <a:ea typeface="华文细黑" panose="02010600040101010101" pitchFamily="2" charset="-122"/>
            </a:endParaRPr>
          </a:p>
          <a:p>
            <a:pPr>
              <a:lnSpc>
                <a:spcPct val="150000"/>
              </a:lnSpc>
            </a:pPr>
            <a:endParaRPr sz="1600" dirty="0">
              <a:latin typeface="华文细黑" panose="02010600040101010101" pitchFamily="2" charset="-122"/>
              <a:ea typeface="华文细黑" panose="02010600040101010101" pitchFamily="2" charset="-122"/>
            </a:endParaRPr>
          </a:p>
        </p:txBody>
      </p:sp>
      <p:pic>
        <p:nvPicPr>
          <p:cNvPr id="3" name="图片 2"/>
          <p:cNvPicPr>
            <a:picLocks noChangeAspect="1"/>
          </p:cNvPicPr>
          <p:nvPr/>
        </p:nvPicPr>
        <p:blipFill>
          <a:blip r:embed="rId1"/>
          <a:stretch>
            <a:fillRect/>
          </a:stretch>
        </p:blipFill>
        <p:spPr>
          <a:xfrm>
            <a:off x="5652120" y="1779662"/>
            <a:ext cx="2716001" cy="1810667"/>
          </a:xfrm>
          <a:prstGeom prst="rect">
            <a:avLst/>
          </a:prstGeom>
        </p:spPr>
      </p:pic>
      <p:sp>
        <p:nvSpPr>
          <p:cNvPr id="4"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3131840" y="692785"/>
            <a:ext cx="3960440" cy="4182745"/>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391825" y="848010"/>
            <a:ext cx="2279650" cy="307340"/>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a:t>
            </a:r>
            <a:r>
              <a:rPr sz="2000" b="1" dirty="0">
                <a:latin typeface="微软雅黑" panose="020B0503020204020204" pitchFamily="34" charset="-122"/>
                <a:ea typeface="微软雅黑" panose="020B0503020204020204" pitchFamily="34" charset="-122"/>
                <a:sym typeface="+mn-ea"/>
              </a:rPr>
              <a:t>我热恋的故乡</a:t>
            </a:r>
            <a:r>
              <a:rPr lang="en-US" altLang="zh-CN" sz="2000" b="1" dirty="0">
                <a:latin typeface="微软雅黑" panose="020B0503020204020204" pitchFamily="34" charset="-122"/>
                <a:ea typeface="微软雅黑" panose="020B0503020204020204" pitchFamily="34" charset="-122"/>
              </a:rPr>
              <a:t>》</a:t>
            </a:r>
            <a:endParaRPr lang="zh-CN" altLang="en-US" sz="2000" b="1"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4052570" y="788085"/>
            <a:ext cx="2180746" cy="734530"/>
          </a:xfrm>
          <a:prstGeom prst="rect">
            <a:avLst/>
          </a:prstGeom>
        </p:spPr>
      </p:pic>
      <p:pic>
        <p:nvPicPr>
          <p:cNvPr id="4" name="图片 3"/>
          <p:cNvPicPr>
            <a:picLocks noChangeAspect="1"/>
          </p:cNvPicPr>
          <p:nvPr/>
        </p:nvPicPr>
        <p:blipFill>
          <a:blip r:embed="rId2"/>
          <a:stretch>
            <a:fillRect/>
          </a:stretch>
        </p:blipFill>
        <p:spPr>
          <a:xfrm>
            <a:off x="4052570" y="1522615"/>
            <a:ext cx="2180746" cy="3294318"/>
          </a:xfrm>
          <a:prstGeom prst="rect">
            <a:avLst/>
          </a:prstGeom>
        </p:spPr>
      </p:pic>
      <p:pic>
        <p:nvPicPr>
          <p:cNvPr id="8" name="图片 7">
            <a:hlinkClick r:id="rId3" action="ppaction://hlinkfile"/>
          </p:cNvPr>
          <p:cNvPicPr>
            <a:picLocks noChangeAspect="1"/>
          </p:cNvPicPr>
          <p:nvPr/>
        </p:nvPicPr>
        <p:blipFill>
          <a:blip r:embed="rId4"/>
          <a:stretch>
            <a:fillRect/>
          </a:stretch>
        </p:blipFill>
        <p:spPr>
          <a:xfrm>
            <a:off x="967247" y="1333120"/>
            <a:ext cx="564403" cy="539238"/>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BEBA8EAE-BF5A-486C-A8C5-ECC9F3942E4B}">
                <a14:imgProps xmlns:a14="http://schemas.microsoft.com/office/drawing/2010/main">
                  <a14:imgLayer r:embed="rId2">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252536" y="2012758"/>
            <a:ext cx="5489252" cy="3130742"/>
          </a:xfrm>
          <a:prstGeom prst="rect">
            <a:avLst/>
          </a:prstGeom>
        </p:spPr>
      </p:pic>
      <p:sp>
        <p:nvSpPr>
          <p:cNvPr id="14" name="TextBox 13"/>
          <p:cNvSpPr txBox="1"/>
          <p:nvPr/>
        </p:nvSpPr>
        <p:spPr>
          <a:xfrm>
            <a:off x="1979712" y="1572114"/>
            <a:ext cx="2096554" cy="492443"/>
          </a:xfrm>
          <a:prstGeom prst="rect">
            <a:avLst/>
          </a:prstGeom>
          <a:noFill/>
        </p:spPr>
        <p:txBody>
          <a:bodyPr wrap="square" lIns="0" tIns="0" rIns="0" bIns="0" rtlCol="0">
            <a:spAutoFit/>
          </a:bodyPr>
          <a:lstStyle/>
          <a:p>
            <a:r>
              <a:rPr lang="zh-CN" altLang="en-US" sz="3200" b="1" dirty="0">
                <a:latin typeface="微软雅黑" panose="020B0503020204020204" pitchFamily="34" charset="-122"/>
                <a:ea typeface="微软雅黑" panose="020B0503020204020204" pitchFamily="34" charset="-122"/>
              </a:rPr>
              <a:t>请回答</a:t>
            </a:r>
            <a:endParaRPr lang="zh-CN" altLang="en-US" sz="3200" b="1" dirty="0">
              <a:latin typeface="微软雅黑" panose="020B0503020204020204" pitchFamily="34" charset="-122"/>
              <a:ea typeface="微软雅黑" panose="020B0503020204020204" pitchFamily="34" charset="-122"/>
            </a:endParaRPr>
          </a:p>
        </p:txBody>
      </p:sp>
      <p:sp>
        <p:nvSpPr>
          <p:cNvPr id="6" name="TextBox 5"/>
          <p:cNvSpPr txBox="1"/>
          <p:nvPr/>
        </p:nvSpPr>
        <p:spPr>
          <a:xfrm>
            <a:off x="3841115" y="1632585"/>
            <a:ext cx="4866640" cy="1323824"/>
          </a:xfrm>
          <a:prstGeom prst="rect">
            <a:avLst/>
          </a:prstGeom>
          <a:noFill/>
        </p:spPr>
        <p:txBody>
          <a:bodyPr wrap="square" lIns="0" tIns="0" rIns="0" bIns="0" rtlCol="0">
            <a:spAutoFit/>
          </a:bodyPr>
          <a:lstStyle>
            <a:defPPr>
              <a:defRPr lang="zh-CN"/>
            </a:defPPr>
            <a:lvl1pPr>
              <a:lnSpc>
                <a:spcPts val="1800"/>
              </a:lnSpc>
              <a:defRPr sz="1600" b="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200000"/>
              </a:lnSpc>
            </a:pPr>
            <a:r>
              <a:rPr lang="zh-CN" altLang="en-US" sz="1800" dirty="0">
                <a:latin typeface="华文细黑" panose="02010600040101010101" pitchFamily="2" charset="-122"/>
                <a:ea typeface="华文细黑" panose="02010600040101010101" pitchFamily="2" charset="-122"/>
              </a:rPr>
              <a:t>故乡是可亲的、可爱的、美丽的。试简述自己家乡的发展概况</a:t>
            </a:r>
            <a:r>
              <a:rPr lang="zh-CN" altLang="en-US" sz="1400" dirty="0">
                <a:latin typeface="华文细黑" panose="02010600040101010101" pitchFamily="2" charset="-122"/>
                <a:ea typeface="华文细黑" panose="02010600040101010101" pitchFamily="2" charset="-122"/>
              </a:rPr>
              <a:t>。</a:t>
            </a:r>
            <a:endParaRPr lang="zh-CN" altLang="en-US" sz="1400" dirty="0">
              <a:latin typeface="华文细黑" panose="02010600040101010101" pitchFamily="2" charset="-122"/>
              <a:ea typeface="华文细黑" panose="02010600040101010101" pitchFamily="2" charset="-122"/>
            </a:endParaRPr>
          </a:p>
          <a:p>
            <a:endParaRPr lang="en-US" altLang="zh-CN" sz="1400" dirty="0"/>
          </a:p>
        </p:txBody>
      </p:sp>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300" fill="hold"/>
                                        <p:tgtEl>
                                          <p:spTgt spid="14"/>
                                        </p:tgtEl>
                                        <p:attrNameLst>
                                          <p:attrName>ppt_x</p:attrName>
                                        </p:attrNameLst>
                                      </p:cBhvr>
                                      <p:tavLst>
                                        <p:tav tm="0">
                                          <p:val>
                                            <p:strVal val="1+#ppt_w/2"/>
                                          </p:val>
                                        </p:tav>
                                        <p:tav tm="100000">
                                          <p:val>
                                            <p:strVal val="#ppt_x"/>
                                          </p:val>
                                        </p:tav>
                                      </p:tavLst>
                                    </p:anim>
                                    <p:anim calcmode="lin" valueType="num">
                                      <p:cBhvr additive="base">
                                        <p:cTn id="12" dur="3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1+#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620608" y="1071185"/>
            <a:ext cx="4830306" cy="3018517"/>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573962" y="586654"/>
            <a:ext cx="3672408" cy="307340"/>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2.</a:t>
            </a:r>
            <a:r>
              <a:rPr lang="en-US" altLang="zh-CN" sz="2000" dirty="0"/>
              <a:t> </a:t>
            </a:r>
            <a:r>
              <a:rPr sz="2000" b="1" dirty="0">
                <a:latin typeface="微软雅黑" panose="020B0503020204020204" pitchFamily="34" charset="-122"/>
                <a:ea typeface="微软雅黑" panose="020B0503020204020204" pitchFamily="34" charset="-122"/>
              </a:rPr>
              <a:t>《请到天涯海角来》简介</a:t>
            </a:r>
            <a:endParaRPr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971600" y="1310191"/>
            <a:ext cx="4385429" cy="2540504"/>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《请到天涯海角来》创作于 1982 年，这首歌是广东流行乐坛第一首具有全国影响力的原创通俗歌曲。它不仅让演唱者沈小岑从一个默默无闻的建筑工人成为一个炙手可热的歌唱明星，同时也为海南岛做了立体广告，让海南人民至今铭记于心，《</a:t>
            </a:r>
            <a:r>
              <a:rPr sz="1600" dirty="0" err="1">
                <a:latin typeface="华文细黑" panose="02010600040101010101" pitchFamily="2" charset="-122"/>
                <a:ea typeface="华文细黑" panose="02010600040101010101" pitchFamily="2" charset="-122"/>
              </a:rPr>
              <a:t>请到天涯海角来》名副其实地成了沈小岑的代表作</a:t>
            </a:r>
            <a:r>
              <a:rPr sz="1600" dirty="0">
                <a:latin typeface="华文细黑" panose="02010600040101010101" pitchFamily="2" charset="-122"/>
                <a:ea typeface="华文细黑" panose="02010600040101010101" pitchFamily="2" charset="-122"/>
              </a:rPr>
              <a:t>。</a:t>
            </a:r>
            <a:endParaRPr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5801906" y="1563638"/>
            <a:ext cx="2844155" cy="1811076"/>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849567" y="1059582"/>
            <a:ext cx="7351458" cy="3528392"/>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3405477" y="486738"/>
            <a:ext cx="3040950" cy="307340"/>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请到天涯海角来</a:t>
            </a:r>
            <a:r>
              <a:rPr lang="en-US" altLang="zh-CN" sz="2000" b="1" dirty="0">
                <a:latin typeface="微软雅黑" panose="020B0503020204020204" pitchFamily="34" charset="-122"/>
                <a:ea typeface="微软雅黑" panose="020B0503020204020204" pitchFamily="34" charset="-122"/>
              </a:rPr>
              <a:t>》</a:t>
            </a:r>
            <a:endParaRPr lang="zh-CN" altLang="en-US" sz="2000" b="1"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1032441" y="1563638"/>
            <a:ext cx="3265170" cy="2439035"/>
          </a:xfrm>
          <a:prstGeom prst="rect">
            <a:avLst/>
          </a:prstGeom>
        </p:spPr>
      </p:pic>
      <p:pic>
        <p:nvPicPr>
          <p:cNvPr id="4" name="图片 3"/>
          <p:cNvPicPr>
            <a:picLocks noChangeAspect="1"/>
          </p:cNvPicPr>
          <p:nvPr/>
        </p:nvPicPr>
        <p:blipFill>
          <a:blip r:embed="rId2"/>
          <a:stretch>
            <a:fillRect/>
          </a:stretch>
        </p:blipFill>
        <p:spPr>
          <a:xfrm>
            <a:off x="4525296" y="1563638"/>
            <a:ext cx="3404235" cy="2401570"/>
          </a:xfrm>
          <a:prstGeom prst="rect">
            <a:avLst/>
          </a:prstGeom>
        </p:spPr>
      </p:pic>
      <p:pic>
        <p:nvPicPr>
          <p:cNvPr id="8" name="图片 7">
            <a:hlinkClick r:id="rId3" action="ppaction://hlinkfile"/>
          </p:cNvPr>
          <p:cNvPicPr>
            <a:picLocks noChangeAspect="1"/>
          </p:cNvPicPr>
          <p:nvPr/>
        </p:nvPicPr>
        <p:blipFill>
          <a:blip r:embed="rId4"/>
          <a:stretch>
            <a:fillRect/>
          </a:stretch>
        </p:blipFill>
        <p:spPr>
          <a:xfrm>
            <a:off x="5945211" y="436816"/>
            <a:ext cx="564403" cy="539238"/>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BEBA8EAE-BF5A-486C-A8C5-ECC9F3942E4B}">
                <a14:imgProps xmlns:a14="http://schemas.microsoft.com/office/drawing/2010/main">
                  <a14:imgLayer r:embed="rId2">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252536" y="2012758"/>
            <a:ext cx="5489252" cy="3130742"/>
          </a:xfrm>
          <a:prstGeom prst="rect">
            <a:avLst/>
          </a:prstGeom>
        </p:spPr>
      </p:pic>
      <p:sp>
        <p:nvSpPr>
          <p:cNvPr id="14" name="TextBox 13"/>
          <p:cNvSpPr txBox="1"/>
          <p:nvPr/>
        </p:nvSpPr>
        <p:spPr>
          <a:xfrm>
            <a:off x="1979712" y="1572114"/>
            <a:ext cx="2096554" cy="492443"/>
          </a:xfrm>
          <a:prstGeom prst="rect">
            <a:avLst/>
          </a:prstGeom>
          <a:noFill/>
        </p:spPr>
        <p:txBody>
          <a:bodyPr wrap="square" lIns="0" tIns="0" rIns="0" bIns="0" rtlCol="0">
            <a:spAutoFit/>
          </a:bodyPr>
          <a:lstStyle/>
          <a:p>
            <a:r>
              <a:rPr lang="zh-CN" altLang="en-US" sz="3200" b="1" dirty="0">
                <a:latin typeface="微软雅黑" panose="020B0503020204020204" pitchFamily="34" charset="-122"/>
                <a:ea typeface="微软雅黑" panose="020B0503020204020204" pitchFamily="34" charset="-122"/>
              </a:rPr>
              <a:t>请回答</a:t>
            </a:r>
            <a:endParaRPr lang="zh-CN" altLang="en-US" sz="3200" b="1" dirty="0">
              <a:latin typeface="微软雅黑" panose="020B0503020204020204" pitchFamily="34" charset="-122"/>
              <a:ea typeface="微软雅黑" panose="020B0503020204020204" pitchFamily="34" charset="-122"/>
            </a:endParaRPr>
          </a:p>
        </p:txBody>
      </p:sp>
      <p:sp>
        <p:nvSpPr>
          <p:cNvPr id="6" name="TextBox 5"/>
          <p:cNvSpPr txBox="1"/>
          <p:nvPr/>
        </p:nvSpPr>
        <p:spPr>
          <a:xfrm>
            <a:off x="5889625" y="1357630"/>
            <a:ext cx="2757170" cy="461645"/>
          </a:xfrm>
          <a:prstGeom prst="rect">
            <a:avLst/>
          </a:prstGeom>
          <a:noFill/>
        </p:spPr>
        <p:txBody>
          <a:bodyPr wrap="square" lIns="0" tIns="0" rIns="0" bIns="0" rtlCol="0">
            <a:spAutoFit/>
          </a:bodyPr>
          <a:lstStyle>
            <a:defPPr>
              <a:defRPr lang="zh-CN"/>
            </a:defPPr>
            <a:lvl1pPr>
              <a:lnSpc>
                <a:spcPts val="1800"/>
              </a:lnSpc>
              <a:defRPr sz="1600" b="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a:latin typeface="华文细黑" panose="02010600040101010101" pitchFamily="2" charset="-122"/>
                <a:ea typeface="华文细黑" panose="02010600040101010101" pitchFamily="2" charset="-122"/>
              </a:rPr>
              <a:t>建设美丽中国，我们要树立哪些生态文明理念？</a:t>
            </a:r>
            <a:endParaRPr lang="zh-CN" altLang="en-US" sz="1400" dirty="0">
              <a:latin typeface="华文细黑" panose="02010600040101010101" pitchFamily="2" charset="-122"/>
              <a:ea typeface="华文细黑" panose="02010600040101010101" pitchFamily="2" charset="-122"/>
            </a:endParaRPr>
          </a:p>
        </p:txBody>
      </p:sp>
      <p:sp>
        <p:nvSpPr>
          <p:cNvPr id="17"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
        <p:nvSpPr>
          <p:cNvPr id="3" name="TextBox 5"/>
          <p:cNvSpPr txBox="1"/>
          <p:nvPr/>
        </p:nvSpPr>
        <p:spPr>
          <a:xfrm>
            <a:off x="5946775" y="2280285"/>
            <a:ext cx="2805430" cy="692150"/>
          </a:xfrm>
          <a:prstGeom prst="rect">
            <a:avLst/>
          </a:prstGeom>
          <a:noFill/>
        </p:spPr>
        <p:txBody>
          <a:bodyPr wrap="square" lIns="0" tIns="0" rIns="0" bIns="0" rtlCol="0">
            <a:spAutoFit/>
          </a:bodyPr>
          <a:lstStyle>
            <a:defPPr>
              <a:defRPr lang="zh-CN"/>
            </a:defPPr>
            <a:lvl1pPr>
              <a:lnSpc>
                <a:spcPts val="1800"/>
              </a:lnSpc>
              <a:defRPr sz="1600" b="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a:latin typeface="华文细黑" panose="02010600040101010101" pitchFamily="2" charset="-122"/>
                <a:ea typeface="华文细黑" panose="02010600040101010101" pitchFamily="2" charset="-122"/>
              </a:rPr>
              <a:t>谈谈你对节约资源和保护环境基本国策的认识。如何实现人与自然和谐友好相处 ？</a:t>
            </a:r>
            <a:endParaRPr lang="zh-CN" altLang="en-US" sz="1400" dirty="0">
              <a:latin typeface="华文细黑" panose="02010600040101010101" pitchFamily="2" charset="-122"/>
              <a:ea typeface="华文细黑" panose="02010600040101010101" pitchFamily="2" charset="-122"/>
            </a:endParaRPr>
          </a:p>
        </p:txBody>
      </p:sp>
      <p:sp>
        <p:nvSpPr>
          <p:cNvPr id="9" name="Oval 13"/>
          <p:cNvSpPr>
            <a:spLocks noChangeArrowheads="1"/>
          </p:cNvSpPr>
          <p:nvPr/>
        </p:nvSpPr>
        <p:spPr bwMode="auto">
          <a:xfrm>
            <a:off x="4673160" y="1210034"/>
            <a:ext cx="757166" cy="757162"/>
          </a:xfrm>
          <a:prstGeom prst="ellipse">
            <a:avLst/>
          </a:prstGeom>
          <a:solidFill>
            <a:schemeClr val="accent2"/>
          </a:solidFill>
          <a:ln w="19050">
            <a:noFill/>
          </a:ln>
        </p:spPr>
        <p:txBody>
          <a:bodyPr vert="horz" wrap="square" lIns="0" tIns="0" rIns="0" bIns="0" numCol="1" anchor="t" anchorCtr="0" compatLnSpc="1"/>
          <a:lstStyle/>
          <a:p>
            <a:pPr algn="ctr"/>
            <a:r>
              <a:rPr lang="en-US" altLang="zh-CN" sz="2800" b="1" dirty="0">
                <a:solidFill>
                  <a:schemeClr val="bg1"/>
                </a:solidFill>
                <a:latin typeface="微软雅黑" panose="020B0503020204020204" pitchFamily="34" charset="-122"/>
                <a:ea typeface="微软雅黑" panose="020B0503020204020204" pitchFamily="34" charset="-122"/>
              </a:rPr>
              <a:t>1</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5" name="Oval 13"/>
          <p:cNvSpPr>
            <a:spLocks noChangeArrowheads="1"/>
          </p:cNvSpPr>
          <p:nvPr/>
        </p:nvSpPr>
        <p:spPr bwMode="auto">
          <a:xfrm>
            <a:off x="4673160" y="2280009"/>
            <a:ext cx="757166" cy="757162"/>
          </a:xfrm>
          <a:prstGeom prst="ellipse">
            <a:avLst/>
          </a:prstGeom>
          <a:solidFill>
            <a:schemeClr val="accent2"/>
          </a:solidFill>
          <a:ln w="19050">
            <a:noFill/>
          </a:ln>
        </p:spPr>
        <p:txBody>
          <a:bodyPr vert="horz" wrap="square" lIns="0" tIns="0" rIns="0" bIns="0" numCol="1" anchor="t" anchorCtr="0" compatLnSpc="1"/>
          <a:lstStyle/>
          <a:p>
            <a:pPr algn="ctr"/>
            <a:r>
              <a:rPr lang="en-US" altLang="zh-CN" sz="2800" b="1" dirty="0">
                <a:solidFill>
                  <a:schemeClr val="bg1"/>
                </a:solidFill>
                <a:latin typeface="微软雅黑" panose="020B0503020204020204" pitchFamily="34" charset="-122"/>
                <a:ea typeface="微软雅黑" panose="020B0503020204020204" pitchFamily="34" charset="-122"/>
              </a:rPr>
              <a:t>2</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300" fill="hold"/>
                                        <p:tgtEl>
                                          <p:spTgt spid="14"/>
                                        </p:tgtEl>
                                        <p:attrNameLst>
                                          <p:attrName>ppt_x</p:attrName>
                                        </p:attrNameLst>
                                      </p:cBhvr>
                                      <p:tavLst>
                                        <p:tav tm="0">
                                          <p:val>
                                            <p:strVal val="1+#ppt_w/2"/>
                                          </p:val>
                                        </p:tav>
                                        <p:tav tm="100000">
                                          <p:val>
                                            <p:strVal val="#ppt_x"/>
                                          </p:val>
                                        </p:tav>
                                      </p:tavLst>
                                    </p:anim>
                                    <p:anim calcmode="lin" valueType="num">
                                      <p:cBhvr additive="base">
                                        <p:cTn id="12" dur="3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1+#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1+#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par>
                                <p:cTn id="23" presetID="53" presetClass="entr" presetSubtype="16" fill="hold" grpId="0" nodeType="withEffect">
                                  <p:stCondLst>
                                    <p:cond delay="30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6" grpId="0"/>
      <p:bldP spid="3" grpId="0"/>
      <p:bldP spid="9" grpId="0" bldLvl="0" animBg="1"/>
      <p:bldP spid="5"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7" name="矩形 37"/>
          <p:cNvSpPr>
            <a:spLocks noChangeArrowheads="1"/>
          </p:cNvSpPr>
          <p:nvPr/>
        </p:nvSpPr>
        <p:spPr bwMode="auto">
          <a:xfrm>
            <a:off x="395536" y="1779662"/>
            <a:ext cx="8136904" cy="3186113"/>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文本框 7"/>
          <p:cNvSpPr txBox="1"/>
          <p:nvPr/>
        </p:nvSpPr>
        <p:spPr>
          <a:xfrm>
            <a:off x="467544" y="1971050"/>
            <a:ext cx="7948295" cy="3077766"/>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1.（2017 年考研单项选择题第 6 题）2016 年是“十三五”规划开局之年，也是推进供给侧结构性改革的攻坚之年。推进供给侧结构性改革，是适应我国经济发展新常态的重大决策。其根本目的是（　　）。</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A. 加快政府职能转变</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B. 提高供给质量满足需要</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C. 深化价格、财税、金融、社保等领域基础性改革</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D. 推进“去产能、去库存、去杠杆、降成本、补短板”</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2414" y="1264590"/>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7" name="矩形 6"/>
          <p:cNvSpPr/>
          <p:nvPr/>
        </p:nvSpPr>
        <p:spPr>
          <a:xfrm>
            <a:off x="508709" y="1579550"/>
            <a:ext cx="8280920" cy="4613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01997" y="1579550"/>
            <a:ext cx="8280920" cy="3080432"/>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668310" y="2065734"/>
            <a:ext cx="7948295" cy="3077766"/>
          </a:xfrm>
          <a:prstGeom prst="rect">
            <a:avLst/>
          </a:prstGeom>
          <a:noFill/>
        </p:spPr>
        <p:txBody>
          <a:bodyPr wrap="square" lIns="0" tIns="0" rIns="0" bIns="0" rtlCol="0">
            <a:spAutoFit/>
          </a:bodyPr>
          <a:lstStyle/>
          <a:p>
            <a:pPr>
              <a:lnSpc>
                <a:spcPct val="150000"/>
              </a:lnSpc>
            </a:pPr>
            <a:r>
              <a:rPr sz="1400" dirty="0">
                <a:latin typeface="华文细黑" panose="02010600040101010101" pitchFamily="2" charset="-122"/>
                <a:ea typeface="华文细黑" panose="02010600040101010101" pitchFamily="2" charset="-122"/>
              </a:rPr>
              <a:t>2.（2017 年考研单项选择题第 8 题）随着工业化、城镇化的深入推进，大量农民转向非农产业，我国农村土地流转现象日益普遍，农业经营方式发生深刻变化，截至 2016 年 6 月，全国家庭承包经营耕地流转已超过 30%，流转土地 4.6 亿亩。当前，为解决拥有土地承包经营权的人不再种地、种地的人又没有相应权利这一突出问题，我国在深化农村改革方面做出的重大制度创新是（　　）。</a:t>
            </a:r>
            <a:endParaRPr sz="1400" dirty="0">
              <a:latin typeface="华文细黑" panose="02010600040101010101" pitchFamily="2" charset="-122"/>
              <a:ea typeface="华文细黑" panose="02010600040101010101" pitchFamily="2" charset="-122"/>
            </a:endParaRPr>
          </a:p>
          <a:p>
            <a:pPr>
              <a:lnSpc>
                <a:spcPct val="150000"/>
              </a:lnSpc>
            </a:pPr>
            <a:r>
              <a:rPr sz="1400" dirty="0">
                <a:latin typeface="华文细黑" panose="02010600040101010101" pitchFamily="2" charset="-122"/>
                <a:ea typeface="华文细黑" panose="02010600040101010101" pitchFamily="2" charset="-122"/>
              </a:rPr>
              <a:t>A. 实行农村耕地保护制度</a:t>
            </a:r>
            <a:endParaRPr sz="1400" dirty="0">
              <a:latin typeface="华文细黑" panose="02010600040101010101" pitchFamily="2" charset="-122"/>
              <a:ea typeface="华文细黑" panose="02010600040101010101" pitchFamily="2" charset="-122"/>
            </a:endParaRPr>
          </a:p>
          <a:p>
            <a:pPr>
              <a:lnSpc>
                <a:spcPct val="150000"/>
              </a:lnSpc>
            </a:pPr>
            <a:r>
              <a:rPr sz="1400" dirty="0">
                <a:latin typeface="华文细黑" panose="02010600040101010101" pitchFamily="2" charset="-122"/>
                <a:ea typeface="华文细黑" panose="02010600040101010101" pitchFamily="2" charset="-122"/>
              </a:rPr>
              <a:t>B. 实行农村土地所有权、承包权、经营权分置</a:t>
            </a:r>
            <a:endParaRPr sz="1400" dirty="0">
              <a:latin typeface="华文细黑" panose="02010600040101010101" pitchFamily="2" charset="-122"/>
              <a:ea typeface="华文细黑" panose="02010600040101010101" pitchFamily="2" charset="-122"/>
            </a:endParaRPr>
          </a:p>
          <a:p>
            <a:pPr>
              <a:lnSpc>
                <a:spcPct val="150000"/>
              </a:lnSpc>
            </a:pPr>
            <a:r>
              <a:rPr sz="1400" dirty="0">
                <a:latin typeface="华文细黑" panose="02010600040101010101" pitchFamily="2" charset="-122"/>
                <a:ea typeface="华文细黑" panose="02010600040101010101" pitchFamily="2" charset="-122"/>
              </a:rPr>
              <a:t>C. 实行农村家庭联产承包责任制</a:t>
            </a:r>
            <a:endParaRPr sz="1400" dirty="0">
              <a:latin typeface="华文细黑" panose="02010600040101010101" pitchFamily="2" charset="-122"/>
              <a:ea typeface="华文细黑" panose="02010600040101010101" pitchFamily="2" charset="-122"/>
            </a:endParaRPr>
          </a:p>
          <a:p>
            <a:pPr>
              <a:lnSpc>
                <a:spcPct val="150000"/>
              </a:lnSpc>
            </a:pPr>
            <a:r>
              <a:rPr sz="1400" dirty="0">
                <a:latin typeface="华文细黑" panose="02010600040101010101" pitchFamily="2" charset="-122"/>
                <a:ea typeface="华文细黑" panose="02010600040101010101" pitchFamily="2" charset="-122"/>
              </a:rPr>
              <a:t>D. 实行农村集体经营性建设用地入市</a:t>
            </a:r>
            <a:endParaRPr sz="14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597852" y="2139702"/>
            <a:ext cx="7948295" cy="2954655"/>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3.（2015 年考研单项选择题第 13 题）习近平在欧美同学会成立 100 周年庆祝大</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会上的讲话中说：“希望广大留学人员继承和发扬留学报国的光荣传统，做爱国主义</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的坚守者和传播者，秉持‘先天下之忧而忧，后天下之乐而乐’的人生理想，始终把</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国家富强、民族振兴、人民幸福作为努力志向，自觉使个人成功的果实结在爱国主义</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这颗常青树上。”个人成功的果实之所以应该结在爱国主义这棵常青树上，是因为爱</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国主义是（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个人实现人生价值的力量源泉</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人人实现人生价值的直接条件</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个人成功的根本保障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个人成功的决定性因素</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7176445" y="92922"/>
            <a:ext cx="1440160" cy="1891295"/>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tretch>
            <a:fillRect/>
          </a:stretch>
        </p:blipFill>
        <p:spPr>
          <a:xfrm>
            <a:off x="1116" y="0"/>
            <a:ext cx="9144000" cy="5143500"/>
          </a:xfrm>
          <a:prstGeom prst="rect">
            <a:avLst/>
          </a:prstGeom>
        </p:spPr>
      </p:pic>
      <p:sp>
        <p:nvSpPr>
          <p:cNvPr id="28" name="矩形 27"/>
          <p:cNvSpPr/>
          <p:nvPr/>
        </p:nvSpPr>
        <p:spPr>
          <a:xfrm>
            <a:off x="0" y="0"/>
            <a:ext cx="9145116" cy="51435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9"/>
          <p:cNvSpPr txBox="1"/>
          <p:nvPr/>
        </p:nvSpPr>
        <p:spPr>
          <a:xfrm>
            <a:off x="906015" y="2408115"/>
            <a:ext cx="1278124"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内容导读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4048684" y="793673"/>
            <a:ext cx="1046633" cy="276999"/>
          </a:xfrm>
          <a:prstGeom prst="rect">
            <a:avLst/>
          </a:prstGeom>
          <a:noFill/>
        </p:spPr>
        <p:txBody>
          <a:bodyPr wrap="none" rtlCol="0">
            <a:spAutoFit/>
          </a:bodyPr>
          <a:lstStyle/>
          <a:p>
            <a:r>
              <a:rPr lang="en-US" altLang="zh-CN" sz="1200" b="1" dirty="0">
                <a:solidFill>
                  <a:schemeClr val="bg1"/>
                </a:solidFill>
                <a:latin typeface="微软雅黑" panose="020B0503020204020204" pitchFamily="34" charset="-122"/>
                <a:ea typeface="微软雅黑" panose="020B0503020204020204" pitchFamily="34" charset="-122"/>
              </a:rPr>
              <a:t>CONTENTS</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26" name="Freeform 5"/>
          <p:cNvSpPr/>
          <p:nvPr/>
        </p:nvSpPr>
        <p:spPr bwMode="auto">
          <a:xfrm>
            <a:off x="991897"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27" name="Freeform 5"/>
          <p:cNvSpPr/>
          <p:nvPr/>
        </p:nvSpPr>
        <p:spPr bwMode="auto">
          <a:xfrm>
            <a:off x="2589376"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0" name="Freeform 5"/>
          <p:cNvSpPr/>
          <p:nvPr/>
        </p:nvSpPr>
        <p:spPr bwMode="auto">
          <a:xfrm>
            <a:off x="4186857"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7" name="Freeform 5"/>
          <p:cNvSpPr/>
          <p:nvPr/>
        </p:nvSpPr>
        <p:spPr bwMode="auto">
          <a:xfrm>
            <a:off x="5784337"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41" name="Freeform 5"/>
          <p:cNvSpPr/>
          <p:nvPr/>
        </p:nvSpPr>
        <p:spPr bwMode="auto">
          <a:xfrm>
            <a:off x="7381816"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53" name="文本框 9"/>
          <p:cNvSpPr txBox="1"/>
          <p:nvPr/>
        </p:nvSpPr>
        <p:spPr>
          <a:xfrm>
            <a:off x="2205282" y="2414062"/>
            <a:ext cx="1723583"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知识结构</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5" name="文本框 9"/>
          <p:cNvSpPr txBox="1"/>
          <p:nvPr/>
        </p:nvSpPr>
        <p:spPr>
          <a:xfrm>
            <a:off x="3950008" y="2408115"/>
            <a:ext cx="1611262"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要点解析</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7" name="文本框 9"/>
          <p:cNvSpPr txBox="1"/>
          <p:nvPr/>
        </p:nvSpPr>
        <p:spPr>
          <a:xfrm>
            <a:off x="5652120" y="2408115"/>
            <a:ext cx="1401998"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案例分析</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9" name="文本框 9"/>
          <p:cNvSpPr txBox="1"/>
          <p:nvPr/>
        </p:nvSpPr>
        <p:spPr>
          <a:xfrm>
            <a:off x="7101703" y="2383237"/>
            <a:ext cx="1697790"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经典视频思考</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3" name="Freeform 5"/>
          <p:cNvSpPr/>
          <p:nvPr/>
        </p:nvSpPr>
        <p:spPr bwMode="auto">
          <a:xfrm>
            <a:off x="3637930" y="0"/>
            <a:ext cx="1870372" cy="791722"/>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20" name="TextBox 19"/>
          <p:cNvSpPr txBox="1"/>
          <p:nvPr/>
        </p:nvSpPr>
        <p:spPr>
          <a:xfrm>
            <a:off x="4070415" y="189612"/>
            <a:ext cx="1005403" cy="584775"/>
          </a:xfrm>
          <a:prstGeom prst="rect">
            <a:avLst/>
          </a:prstGeom>
          <a:noFill/>
        </p:spPr>
        <p:txBody>
          <a:bodyPr wrap="none" rtlCol="0">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目录</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65" name="矩形 64"/>
          <p:cNvSpPr/>
          <p:nvPr/>
        </p:nvSpPr>
        <p:spPr>
          <a:xfrm>
            <a:off x="0" y="5035826"/>
            <a:ext cx="9144000" cy="1076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9"/>
          <p:cNvSpPr txBox="1"/>
          <p:nvPr/>
        </p:nvSpPr>
        <p:spPr>
          <a:xfrm>
            <a:off x="3010991" y="4191989"/>
            <a:ext cx="1696331"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经典歌曲学唱</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4" name="Freeform 5"/>
          <p:cNvSpPr/>
          <p:nvPr/>
        </p:nvSpPr>
        <p:spPr bwMode="auto">
          <a:xfrm>
            <a:off x="3386472" y="302507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5" name="Freeform 5"/>
          <p:cNvSpPr/>
          <p:nvPr/>
        </p:nvSpPr>
        <p:spPr bwMode="auto">
          <a:xfrm>
            <a:off x="5374022" y="302507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8" name="文本框 9"/>
          <p:cNvSpPr txBox="1"/>
          <p:nvPr/>
        </p:nvSpPr>
        <p:spPr>
          <a:xfrm>
            <a:off x="5132227" y="4207527"/>
            <a:ext cx="1511816"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拓展训练</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329053" y="1453511"/>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1</a:t>
            </a:r>
            <a:endParaRPr lang="zh-CN" altLang="en-US" sz="3600" b="1" dirty="0">
              <a:latin typeface="华文琥珀" panose="02010800040101010101" pitchFamily="2" charset="-122"/>
              <a:ea typeface="华文琥珀" panose="02010800040101010101" pitchFamily="2" charset="-122"/>
            </a:endParaRPr>
          </a:p>
        </p:txBody>
      </p:sp>
      <p:sp>
        <p:nvSpPr>
          <p:cNvPr id="39" name="文本框 38"/>
          <p:cNvSpPr txBox="1"/>
          <p:nvPr/>
        </p:nvSpPr>
        <p:spPr>
          <a:xfrm>
            <a:off x="2918734" y="1453511"/>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2</a:t>
            </a:r>
            <a:endParaRPr lang="zh-CN" altLang="en-US" sz="3600" b="1" dirty="0">
              <a:latin typeface="华文琥珀" panose="02010800040101010101" pitchFamily="2" charset="-122"/>
              <a:ea typeface="华文琥珀" panose="02010800040101010101" pitchFamily="2" charset="-122"/>
            </a:endParaRPr>
          </a:p>
        </p:txBody>
      </p:sp>
      <p:sp>
        <p:nvSpPr>
          <p:cNvPr id="42" name="文本框 41"/>
          <p:cNvSpPr txBox="1"/>
          <p:nvPr/>
        </p:nvSpPr>
        <p:spPr>
          <a:xfrm>
            <a:off x="4534359" y="1453511"/>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3</a:t>
            </a:r>
            <a:endParaRPr lang="zh-CN" altLang="en-US" sz="3600" b="1" dirty="0">
              <a:latin typeface="华文琥珀" panose="02010800040101010101" pitchFamily="2" charset="-122"/>
              <a:ea typeface="华文琥珀" panose="02010800040101010101" pitchFamily="2" charset="-122"/>
            </a:endParaRPr>
          </a:p>
        </p:txBody>
      </p:sp>
      <p:sp>
        <p:nvSpPr>
          <p:cNvPr id="43" name="文本框 42"/>
          <p:cNvSpPr txBox="1"/>
          <p:nvPr/>
        </p:nvSpPr>
        <p:spPr>
          <a:xfrm>
            <a:off x="6131838" y="1449869"/>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4</a:t>
            </a:r>
            <a:endParaRPr lang="zh-CN" altLang="en-US" sz="3600" b="1" dirty="0">
              <a:latin typeface="华文琥珀" panose="02010800040101010101" pitchFamily="2" charset="-122"/>
              <a:ea typeface="华文琥珀" panose="02010800040101010101" pitchFamily="2" charset="-122"/>
            </a:endParaRPr>
          </a:p>
        </p:txBody>
      </p:sp>
      <p:sp>
        <p:nvSpPr>
          <p:cNvPr id="44" name="文本框 43"/>
          <p:cNvSpPr txBox="1"/>
          <p:nvPr/>
        </p:nvSpPr>
        <p:spPr>
          <a:xfrm>
            <a:off x="7734574" y="1457722"/>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5</a:t>
            </a:r>
            <a:endParaRPr lang="zh-CN" altLang="en-US" sz="3600" b="1" dirty="0">
              <a:latin typeface="华文琥珀" panose="02010800040101010101" pitchFamily="2" charset="-122"/>
              <a:ea typeface="华文琥珀" panose="02010800040101010101" pitchFamily="2" charset="-122"/>
            </a:endParaRPr>
          </a:p>
        </p:txBody>
      </p:sp>
      <p:sp>
        <p:nvSpPr>
          <p:cNvPr id="45" name="文本框 44"/>
          <p:cNvSpPr txBox="1"/>
          <p:nvPr/>
        </p:nvSpPr>
        <p:spPr>
          <a:xfrm>
            <a:off x="3733984" y="3168593"/>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6</a:t>
            </a:r>
            <a:endParaRPr lang="zh-CN" altLang="en-US" sz="3600" b="1" dirty="0">
              <a:latin typeface="华文琥珀" panose="02010800040101010101" pitchFamily="2" charset="-122"/>
              <a:ea typeface="华文琥珀" panose="02010800040101010101" pitchFamily="2" charset="-122"/>
            </a:endParaRPr>
          </a:p>
        </p:txBody>
      </p:sp>
      <p:sp>
        <p:nvSpPr>
          <p:cNvPr id="46" name="文本框 45"/>
          <p:cNvSpPr txBox="1"/>
          <p:nvPr/>
        </p:nvSpPr>
        <p:spPr>
          <a:xfrm>
            <a:off x="5699790" y="3190160"/>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7</a:t>
            </a:r>
            <a:endParaRPr lang="zh-CN" altLang="en-US" sz="3600" b="1" dirty="0">
              <a:latin typeface="华文琥珀" panose="02010800040101010101" pitchFamily="2" charset="-122"/>
              <a:ea typeface="华文琥珀" panose="02010800040101010101" pitchFamily="2"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anim calcmode="lin" valueType="num">
                                      <p:cBhvr>
                                        <p:cTn id="10" dur="500" fill="hold"/>
                                        <p:tgtEl>
                                          <p:spTgt spid="30"/>
                                        </p:tgtEl>
                                        <p:attrNameLst>
                                          <p:attrName>ppt_x</p:attrName>
                                        </p:attrNameLst>
                                      </p:cBhvr>
                                      <p:tavLst>
                                        <p:tav tm="0">
                                          <p:val>
                                            <p:fltVal val="0.5"/>
                                          </p:val>
                                        </p:tav>
                                        <p:tav tm="100000">
                                          <p:val>
                                            <p:strVal val="#ppt_x"/>
                                          </p:val>
                                        </p:tav>
                                      </p:tavLst>
                                    </p:anim>
                                    <p:anim calcmode="lin" valueType="num">
                                      <p:cBhvr>
                                        <p:cTn id="11" dur="500" fill="hold"/>
                                        <p:tgtEl>
                                          <p:spTgt spid="30"/>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200"/>
                                  </p:stCondLst>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ppt_w</p:attrName>
                                        </p:attrNameLst>
                                      </p:cBhvr>
                                      <p:tavLst>
                                        <p:tav tm="0">
                                          <p:val>
                                            <p:fltVal val="0"/>
                                          </p:val>
                                        </p:tav>
                                        <p:tav tm="100000">
                                          <p:val>
                                            <p:strVal val="#ppt_w"/>
                                          </p:val>
                                        </p:tav>
                                      </p:tavLst>
                                    </p:anim>
                                    <p:anim calcmode="lin" valueType="num">
                                      <p:cBhvr>
                                        <p:cTn id="15" dur="500" fill="hold"/>
                                        <p:tgtEl>
                                          <p:spTgt spid="27"/>
                                        </p:tgtEl>
                                        <p:attrNameLst>
                                          <p:attrName>ppt_h</p:attrName>
                                        </p:attrNameLst>
                                      </p:cBhvr>
                                      <p:tavLst>
                                        <p:tav tm="0">
                                          <p:val>
                                            <p:fltVal val="0"/>
                                          </p:val>
                                        </p:tav>
                                        <p:tav tm="100000">
                                          <p:val>
                                            <p:strVal val="#ppt_h"/>
                                          </p:val>
                                        </p:tav>
                                      </p:tavLst>
                                    </p:anim>
                                    <p:animEffect transition="in" filter="fade">
                                      <p:cBhvr>
                                        <p:cTn id="16" dur="500"/>
                                        <p:tgtEl>
                                          <p:spTgt spid="27"/>
                                        </p:tgtEl>
                                      </p:cBhvr>
                                    </p:animEffect>
                                    <p:anim calcmode="lin" valueType="num">
                                      <p:cBhvr>
                                        <p:cTn id="17" dur="500" fill="hold"/>
                                        <p:tgtEl>
                                          <p:spTgt spid="27"/>
                                        </p:tgtEl>
                                        <p:attrNameLst>
                                          <p:attrName>ppt_x</p:attrName>
                                        </p:attrNameLst>
                                      </p:cBhvr>
                                      <p:tavLst>
                                        <p:tav tm="0">
                                          <p:val>
                                            <p:fltVal val="0.5"/>
                                          </p:val>
                                        </p:tav>
                                        <p:tav tm="100000">
                                          <p:val>
                                            <p:strVal val="#ppt_x"/>
                                          </p:val>
                                        </p:tav>
                                      </p:tavLst>
                                    </p:anim>
                                    <p:anim calcmode="lin" valueType="num">
                                      <p:cBhvr>
                                        <p:cTn id="18" dur="500" fill="hold"/>
                                        <p:tgtEl>
                                          <p:spTgt spid="27"/>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400"/>
                                  </p:stCondLst>
                                  <p:childTnLst>
                                    <p:set>
                                      <p:cBhvr>
                                        <p:cTn id="20" dur="1" fill="hold">
                                          <p:stCondLst>
                                            <p:cond delay="0"/>
                                          </p:stCondLst>
                                        </p:cTn>
                                        <p:tgtEl>
                                          <p:spTgt spid="37"/>
                                        </p:tgtEl>
                                        <p:attrNameLst>
                                          <p:attrName>style.visibility</p:attrName>
                                        </p:attrNameLst>
                                      </p:cBhvr>
                                      <p:to>
                                        <p:strVal val="visible"/>
                                      </p:to>
                                    </p:set>
                                    <p:anim calcmode="lin" valueType="num">
                                      <p:cBhvr>
                                        <p:cTn id="21" dur="500" fill="hold"/>
                                        <p:tgtEl>
                                          <p:spTgt spid="37"/>
                                        </p:tgtEl>
                                        <p:attrNameLst>
                                          <p:attrName>ppt_w</p:attrName>
                                        </p:attrNameLst>
                                      </p:cBhvr>
                                      <p:tavLst>
                                        <p:tav tm="0">
                                          <p:val>
                                            <p:fltVal val="0"/>
                                          </p:val>
                                        </p:tav>
                                        <p:tav tm="100000">
                                          <p:val>
                                            <p:strVal val="#ppt_w"/>
                                          </p:val>
                                        </p:tav>
                                      </p:tavLst>
                                    </p:anim>
                                    <p:anim calcmode="lin" valueType="num">
                                      <p:cBhvr>
                                        <p:cTn id="22" dur="500" fill="hold"/>
                                        <p:tgtEl>
                                          <p:spTgt spid="37"/>
                                        </p:tgtEl>
                                        <p:attrNameLst>
                                          <p:attrName>ppt_h</p:attrName>
                                        </p:attrNameLst>
                                      </p:cBhvr>
                                      <p:tavLst>
                                        <p:tav tm="0">
                                          <p:val>
                                            <p:fltVal val="0"/>
                                          </p:val>
                                        </p:tav>
                                        <p:tav tm="100000">
                                          <p:val>
                                            <p:strVal val="#ppt_h"/>
                                          </p:val>
                                        </p:tav>
                                      </p:tavLst>
                                    </p:anim>
                                    <p:animEffect transition="in" filter="fade">
                                      <p:cBhvr>
                                        <p:cTn id="23" dur="500"/>
                                        <p:tgtEl>
                                          <p:spTgt spid="37"/>
                                        </p:tgtEl>
                                      </p:cBhvr>
                                    </p:animEffect>
                                    <p:anim calcmode="lin" valueType="num">
                                      <p:cBhvr>
                                        <p:cTn id="24" dur="500" fill="hold"/>
                                        <p:tgtEl>
                                          <p:spTgt spid="37"/>
                                        </p:tgtEl>
                                        <p:attrNameLst>
                                          <p:attrName>ppt_x</p:attrName>
                                        </p:attrNameLst>
                                      </p:cBhvr>
                                      <p:tavLst>
                                        <p:tav tm="0">
                                          <p:val>
                                            <p:fltVal val="0.5"/>
                                          </p:val>
                                        </p:tav>
                                        <p:tav tm="100000">
                                          <p:val>
                                            <p:strVal val="#ppt_x"/>
                                          </p:val>
                                        </p:tav>
                                      </p:tavLst>
                                    </p:anim>
                                    <p:anim calcmode="lin" valueType="num">
                                      <p:cBhvr>
                                        <p:cTn id="25" dur="500" fill="hold"/>
                                        <p:tgtEl>
                                          <p:spTgt spid="37"/>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600"/>
                                  </p:stCondLst>
                                  <p:childTnLst>
                                    <p:set>
                                      <p:cBhvr>
                                        <p:cTn id="27" dur="1" fill="hold">
                                          <p:stCondLst>
                                            <p:cond delay="0"/>
                                          </p:stCondLst>
                                        </p:cTn>
                                        <p:tgtEl>
                                          <p:spTgt spid="26"/>
                                        </p:tgtEl>
                                        <p:attrNameLst>
                                          <p:attrName>style.visibility</p:attrName>
                                        </p:attrNameLst>
                                      </p:cBhvr>
                                      <p:to>
                                        <p:strVal val="visible"/>
                                      </p:to>
                                    </p:set>
                                    <p:anim calcmode="lin" valueType="num">
                                      <p:cBhvr>
                                        <p:cTn id="28" dur="500" fill="hold"/>
                                        <p:tgtEl>
                                          <p:spTgt spid="26"/>
                                        </p:tgtEl>
                                        <p:attrNameLst>
                                          <p:attrName>ppt_w</p:attrName>
                                        </p:attrNameLst>
                                      </p:cBhvr>
                                      <p:tavLst>
                                        <p:tav tm="0">
                                          <p:val>
                                            <p:fltVal val="0"/>
                                          </p:val>
                                        </p:tav>
                                        <p:tav tm="100000">
                                          <p:val>
                                            <p:strVal val="#ppt_w"/>
                                          </p:val>
                                        </p:tav>
                                      </p:tavLst>
                                    </p:anim>
                                    <p:anim calcmode="lin" valueType="num">
                                      <p:cBhvr>
                                        <p:cTn id="29" dur="500" fill="hold"/>
                                        <p:tgtEl>
                                          <p:spTgt spid="26"/>
                                        </p:tgtEl>
                                        <p:attrNameLst>
                                          <p:attrName>ppt_h</p:attrName>
                                        </p:attrNameLst>
                                      </p:cBhvr>
                                      <p:tavLst>
                                        <p:tav tm="0">
                                          <p:val>
                                            <p:fltVal val="0"/>
                                          </p:val>
                                        </p:tav>
                                        <p:tav tm="100000">
                                          <p:val>
                                            <p:strVal val="#ppt_h"/>
                                          </p:val>
                                        </p:tav>
                                      </p:tavLst>
                                    </p:anim>
                                    <p:animEffect transition="in" filter="fade">
                                      <p:cBhvr>
                                        <p:cTn id="30" dur="500"/>
                                        <p:tgtEl>
                                          <p:spTgt spid="26"/>
                                        </p:tgtEl>
                                      </p:cBhvr>
                                    </p:animEffect>
                                    <p:anim calcmode="lin" valueType="num">
                                      <p:cBhvr>
                                        <p:cTn id="31" dur="500" fill="hold"/>
                                        <p:tgtEl>
                                          <p:spTgt spid="26"/>
                                        </p:tgtEl>
                                        <p:attrNameLst>
                                          <p:attrName>ppt_x</p:attrName>
                                        </p:attrNameLst>
                                      </p:cBhvr>
                                      <p:tavLst>
                                        <p:tav tm="0">
                                          <p:val>
                                            <p:fltVal val="0.5"/>
                                          </p:val>
                                        </p:tav>
                                        <p:tav tm="100000">
                                          <p:val>
                                            <p:strVal val="#ppt_x"/>
                                          </p:val>
                                        </p:tav>
                                      </p:tavLst>
                                    </p:anim>
                                    <p:anim calcmode="lin" valueType="num">
                                      <p:cBhvr>
                                        <p:cTn id="32" dur="500" fill="hold"/>
                                        <p:tgtEl>
                                          <p:spTgt spid="26"/>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800"/>
                                  </p:stCondLst>
                                  <p:childTnLst>
                                    <p:set>
                                      <p:cBhvr>
                                        <p:cTn id="34" dur="1" fill="hold">
                                          <p:stCondLst>
                                            <p:cond delay="0"/>
                                          </p:stCondLst>
                                        </p:cTn>
                                        <p:tgtEl>
                                          <p:spTgt spid="41"/>
                                        </p:tgtEl>
                                        <p:attrNameLst>
                                          <p:attrName>style.visibility</p:attrName>
                                        </p:attrNameLst>
                                      </p:cBhvr>
                                      <p:to>
                                        <p:strVal val="visible"/>
                                      </p:to>
                                    </p:set>
                                    <p:anim calcmode="lin" valueType="num">
                                      <p:cBhvr>
                                        <p:cTn id="35" dur="500" fill="hold"/>
                                        <p:tgtEl>
                                          <p:spTgt spid="41"/>
                                        </p:tgtEl>
                                        <p:attrNameLst>
                                          <p:attrName>ppt_w</p:attrName>
                                        </p:attrNameLst>
                                      </p:cBhvr>
                                      <p:tavLst>
                                        <p:tav tm="0">
                                          <p:val>
                                            <p:fltVal val="0"/>
                                          </p:val>
                                        </p:tav>
                                        <p:tav tm="100000">
                                          <p:val>
                                            <p:strVal val="#ppt_w"/>
                                          </p:val>
                                        </p:tav>
                                      </p:tavLst>
                                    </p:anim>
                                    <p:anim calcmode="lin" valueType="num">
                                      <p:cBhvr>
                                        <p:cTn id="36" dur="500" fill="hold"/>
                                        <p:tgtEl>
                                          <p:spTgt spid="41"/>
                                        </p:tgtEl>
                                        <p:attrNameLst>
                                          <p:attrName>ppt_h</p:attrName>
                                        </p:attrNameLst>
                                      </p:cBhvr>
                                      <p:tavLst>
                                        <p:tav tm="0">
                                          <p:val>
                                            <p:fltVal val="0"/>
                                          </p:val>
                                        </p:tav>
                                        <p:tav tm="100000">
                                          <p:val>
                                            <p:strVal val="#ppt_h"/>
                                          </p:val>
                                        </p:tav>
                                      </p:tavLst>
                                    </p:anim>
                                    <p:animEffect transition="in" filter="fade">
                                      <p:cBhvr>
                                        <p:cTn id="37" dur="500"/>
                                        <p:tgtEl>
                                          <p:spTgt spid="41"/>
                                        </p:tgtEl>
                                      </p:cBhvr>
                                    </p:animEffect>
                                    <p:anim calcmode="lin" valueType="num">
                                      <p:cBhvr>
                                        <p:cTn id="38" dur="500" fill="hold"/>
                                        <p:tgtEl>
                                          <p:spTgt spid="41"/>
                                        </p:tgtEl>
                                        <p:attrNameLst>
                                          <p:attrName>ppt_x</p:attrName>
                                        </p:attrNameLst>
                                      </p:cBhvr>
                                      <p:tavLst>
                                        <p:tav tm="0">
                                          <p:val>
                                            <p:fltVal val="0.5"/>
                                          </p:val>
                                        </p:tav>
                                        <p:tav tm="100000">
                                          <p:val>
                                            <p:strVal val="#ppt_x"/>
                                          </p:val>
                                        </p:tav>
                                      </p:tavLst>
                                    </p:anim>
                                    <p:anim calcmode="lin" valueType="num">
                                      <p:cBhvr>
                                        <p:cTn id="39" dur="500" fill="hold"/>
                                        <p:tgtEl>
                                          <p:spTgt spid="41"/>
                                        </p:tgtEl>
                                        <p:attrNameLst>
                                          <p:attrName>ppt_y</p:attrName>
                                        </p:attrNameLst>
                                      </p:cBhvr>
                                      <p:tavLst>
                                        <p:tav tm="0">
                                          <p:val>
                                            <p:fltVal val="0.5"/>
                                          </p:val>
                                        </p:tav>
                                        <p:tav tm="100000">
                                          <p:val>
                                            <p:strVal val="#ppt_y"/>
                                          </p:val>
                                        </p:tav>
                                      </p:tavLst>
                                    </p:anim>
                                  </p:childTnLst>
                                </p:cTn>
                              </p:par>
                            </p:childTnLst>
                          </p:cTn>
                        </p:par>
                        <p:par>
                          <p:cTn id="40" fill="hold">
                            <p:stCondLst>
                              <p:cond delay="500"/>
                            </p:stCondLst>
                            <p:childTnLst>
                              <p:par>
                                <p:cTn id="41" presetID="16" presetClass="entr" presetSubtype="21"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barn(inVertical)">
                                      <p:cBhvr>
                                        <p:cTn id="43" dur="500"/>
                                        <p:tgtEl>
                                          <p:spTgt spid="31"/>
                                        </p:tgtEl>
                                      </p:cBhvr>
                                    </p:animEffect>
                                  </p:childTnLst>
                                </p:cTn>
                              </p:par>
                            </p:childTnLst>
                          </p:cTn>
                        </p:par>
                        <p:par>
                          <p:cTn id="44" fill="hold">
                            <p:stCondLst>
                              <p:cond delay="1000"/>
                            </p:stCondLst>
                            <p:childTnLst>
                              <p:par>
                                <p:cTn id="45" presetID="16" presetClass="entr" presetSubtype="21" fill="hold" grpId="0" nodeType="after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barn(inVertical)">
                                      <p:cBhvr>
                                        <p:cTn id="47" dur="500"/>
                                        <p:tgtEl>
                                          <p:spTgt spid="53"/>
                                        </p:tgtEl>
                                      </p:cBhvr>
                                    </p:animEffect>
                                  </p:childTnLst>
                                </p:cTn>
                              </p:par>
                            </p:childTnLst>
                          </p:cTn>
                        </p:par>
                        <p:par>
                          <p:cTn id="48" fill="hold">
                            <p:stCondLst>
                              <p:cond delay="1500"/>
                            </p:stCondLst>
                            <p:childTnLst>
                              <p:par>
                                <p:cTn id="49" presetID="16" presetClass="entr" presetSubtype="21" fill="hold" grpId="0" nodeType="after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barn(inVertical)">
                                      <p:cBhvr>
                                        <p:cTn id="51" dur="500"/>
                                        <p:tgtEl>
                                          <p:spTgt spid="55"/>
                                        </p:tgtEl>
                                      </p:cBhvr>
                                    </p:animEffect>
                                  </p:childTnLst>
                                </p:cTn>
                              </p:par>
                            </p:childTnLst>
                          </p:cTn>
                        </p:par>
                        <p:par>
                          <p:cTn id="52" fill="hold">
                            <p:stCondLst>
                              <p:cond delay="2000"/>
                            </p:stCondLst>
                            <p:childTnLst>
                              <p:par>
                                <p:cTn id="53" presetID="16" presetClass="entr" presetSubtype="21" fill="hold" grpId="0" nodeType="afterEffect">
                                  <p:stCondLst>
                                    <p:cond delay="0"/>
                                  </p:stCondLst>
                                  <p:childTnLst>
                                    <p:set>
                                      <p:cBhvr>
                                        <p:cTn id="54" dur="1" fill="hold">
                                          <p:stCondLst>
                                            <p:cond delay="0"/>
                                          </p:stCondLst>
                                        </p:cTn>
                                        <p:tgtEl>
                                          <p:spTgt spid="57"/>
                                        </p:tgtEl>
                                        <p:attrNameLst>
                                          <p:attrName>style.visibility</p:attrName>
                                        </p:attrNameLst>
                                      </p:cBhvr>
                                      <p:to>
                                        <p:strVal val="visible"/>
                                      </p:to>
                                    </p:set>
                                    <p:animEffect transition="in" filter="barn(inVertical)">
                                      <p:cBhvr>
                                        <p:cTn id="55" dur="500"/>
                                        <p:tgtEl>
                                          <p:spTgt spid="57"/>
                                        </p:tgtEl>
                                      </p:cBhvr>
                                    </p:animEffect>
                                  </p:childTnLst>
                                </p:cTn>
                              </p:par>
                            </p:childTnLst>
                          </p:cTn>
                        </p:par>
                        <p:par>
                          <p:cTn id="56" fill="hold">
                            <p:stCondLst>
                              <p:cond delay="2500"/>
                            </p:stCondLst>
                            <p:childTnLst>
                              <p:par>
                                <p:cTn id="57" presetID="16" presetClass="entr" presetSubtype="21" fill="hold" grpId="0" nodeType="after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barn(inVertical)">
                                      <p:cBhvr>
                                        <p:cTn id="59" dur="500"/>
                                        <p:tgtEl>
                                          <p:spTgt spid="59"/>
                                        </p:tgtEl>
                                      </p:cBhvr>
                                    </p:animEffect>
                                  </p:childTnLst>
                                </p:cTn>
                              </p:par>
                            </p:childTnLst>
                          </p:cTn>
                        </p:par>
                        <p:par>
                          <p:cTn id="60" fill="hold">
                            <p:stCondLst>
                              <p:cond delay="3000"/>
                            </p:stCondLst>
                            <p:childTnLst>
                              <p:par>
                                <p:cTn id="61" presetID="16" presetClass="entr" presetSubtype="21"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barn(inVertical)">
                                      <p:cBhvr>
                                        <p:cTn id="63" dur="500"/>
                                        <p:tgtEl>
                                          <p:spTgt spid="33"/>
                                        </p:tgtEl>
                                      </p:cBhvr>
                                    </p:animEffect>
                                  </p:childTnLst>
                                </p:cTn>
                              </p:par>
                              <p:par>
                                <p:cTn id="64" presetID="53" presetClass="entr" presetSubtype="528" fill="hold" grpId="0" nodeType="withEffect">
                                  <p:stCondLst>
                                    <p:cond delay="200"/>
                                  </p:stCondLst>
                                  <p:childTnLst>
                                    <p:set>
                                      <p:cBhvr>
                                        <p:cTn id="65" dur="1" fill="hold">
                                          <p:stCondLst>
                                            <p:cond delay="0"/>
                                          </p:stCondLst>
                                        </p:cTn>
                                        <p:tgtEl>
                                          <p:spTgt spid="34"/>
                                        </p:tgtEl>
                                        <p:attrNameLst>
                                          <p:attrName>style.visibility</p:attrName>
                                        </p:attrNameLst>
                                      </p:cBhvr>
                                      <p:to>
                                        <p:strVal val="visible"/>
                                      </p:to>
                                    </p:set>
                                    <p:anim calcmode="lin" valueType="num">
                                      <p:cBhvr>
                                        <p:cTn id="66" dur="500" fill="hold"/>
                                        <p:tgtEl>
                                          <p:spTgt spid="34"/>
                                        </p:tgtEl>
                                        <p:attrNameLst>
                                          <p:attrName>ppt_w</p:attrName>
                                        </p:attrNameLst>
                                      </p:cBhvr>
                                      <p:tavLst>
                                        <p:tav tm="0">
                                          <p:val>
                                            <p:fltVal val="0"/>
                                          </p:val>
                                        </p:tav>
                                        <p:tav tm="100000">
                                          <p:val>
                                            <p:strVal val="#ppt_w"/>
                                          </p:val>
                                        </p:tav>
                                      </p:tavLst>
                                    </p:anim>
                                    <p:anim calcmode="lin" valueType="num">
                                      <p:cBhvr>
                                        <p:cTn id="67" dur="500" fill="hold"/>
                                        <p:tgtEl>
                                          <p:spTgt spid="34"/>
                                        </p:tgtEl>
                                        <p:attrNameLst>
                                          <p:attrName>ppt_h</p:attrName>
                                        </p:attrNameLst>
                                      </p:cBhvr>
                                      <p:tavLst>
                                        <p:tav tm="0">
                                          <p:val>
                                            <p:fltVal val="0"/>
                                          </p:val>
                                        </p:tav>
                                        <p:tav tm="100000">
                                          <p:val>
                                            <p:strVal val="#ppt_h"/>
                                          </p:val>
                                        </p:tav>
                                      </p:tavLst>
                                    </p:anim>
                                    <p:animEffect transition="in" filter="fade">
                                      <p:cBhvr>
                                        <p:cTn id="68" dur="500"/>
                                        <p:tgtEl>
                                          <p:spTgt spid="34"/>
                                        </p:tgtEl>
                                      </p:cBhvr>
                                    </p:animEffect>
                                    <p:anim calcmode="lin" valueType="num">
                                      <p:cBhvr>
                                        <p:cTn id="69" dur="500" fill="hold"/>
                                        <p:tgtEl>
                                          <p:spTgt spid="34"/>
                                        </p:tgtEl>
                                        <p:attrNameLst>
                                          <p:attrName>ppt_x</p:attrName>
                                        </p:attrNameLst>
                                      </p:cBhvr>
                                      <p:tavLst>
                                        <p:tav tm="0">
                                          <p:val>
                                            <p:fltVal val="0.5"/>
                                          </p:val>
                                        </p:tav>
                                        <p:tav tm="100000">
                                          <p:val>
                                            <p:strVal val="#ppt_x"/>
                                          </p:val>
                                        </p:tav>
                                      </p:tavLst>
                                    </p:anim>
                                    <p:anim calcmode="lin" valueType="num">
                                      <p:cBhvr>
                                        <p:cTn id="70" dur="500" fill="hold"/>
                                        <p:tgtEl>
                                          <p:spTgt spid="34"/>
                                        </p:tgtEl>
                                        <p:attrNameLst>
                                          <p:attrName>ppt_y</p:attrName>
                                        </p:attrNameLst>
                                      </p:cBhvr>
                                      <p:tavLst>
                                        <p:tav tm="0">
                                          <p:val>
                                            <p:fltVal val="0.5"/>
                                          </p:val>
                                        </p:tav>
                                        <p:tav tm="100000">
                                          <p:val>
                                            <p:strVal val="#ppt_y"/>
                                          </p:val>
                                        </p:tav>
                                      </p:tavLst>
                                    </p:anim>
                                  </p:childTnLst>
                                </p:cTn>
                              </p:par>
                              <p:par>
                                <p:cTn id="71" presetID="53" presetClass="entr" presetSubtype="528" fill="hold" grpId="0" nodeType="withEffect">
                                  <p:stCondLst>
                                    <p:cond delay="400"/>
                                  </p:stCondLst>
                                  <p:childTnLst>
                                    <p:set>
                                      <p:cBhvr>
                                        <p:cTn id="72" dur="1" fill="hold">
                                          <p:stCondLst>
                                            <p:cond delay="0"/>
                                          </p:stCondLst>
                                        </p:cTn>
                                        <p:tgtEl>
                                          <p:spTgt spid="35"/>
                                        </p:tgtEl>
                                        <p:attrNameLst>
                                          <p:attrName>style.visibility</p:attrName>
                                        </p:attrNameLst>
                                      </p:cBhvr>
                                      <p:to>
                                        <p:strVal val="visible"/>
                                      </p:to>
                                    </p:set>
                                    <p:anim calcmode="lin" valueType="num">
                                      <p:cBhvr>
                                        <p:cTn id="73" dur="500" fill="hold"/>
                                        <p:tgtEl>
                                          <p:spTgt spid="35"/>
                                        </p:tgtEl>
                                        <p:attrNameLst>
                                          <p:attrName>ppt_w</p:attrName>
                                        </p:attrNameLst>
                                      </p:cBhvr>
                                      <p:tavLst>
                                        <p:tav tm="0">
                                          <p:val>
                                            <p:fltVal val="0"/>
                                          </p:val>
                                        </p:tav>
                                        <p:tav tm="100000">
                                          <p:val>
                                            <p:strVal val="#ppt_w"/>
                                          </p:val>
                                        </p:tav>
                                      </p:tavLst>
                                    </p:anim>
                                    <p:anim calcmode="lin" valueType="num">
                                      <p:cBhvr>
                                        <p:cTn id="74" dur="500" fill="hold"/>
                                        <p:tgtEl>
                                          <p:spTgt spid="35"/>
                                        </p:tgtEl>
                                        <p:attrNameLst>
                                          <p:attrName>ppt_h</p:attrName>
                                        </p:attrNameLst>
                                      </p:cBhvr>
                                      <p:tavLst>
                                        <p:tav tm="0">
                                          <p:val>
                                            <p:fltVal val="0"/>
                                          </p:val>
                                        </p:tav>
                                        <p:tav tm="100000">
                                          <p:val>
                                            <p:strVal val="#ppt_h"/>
                                          </p:val>
                                        </p:tav>
                                      </p:tavLst>
                                    </p:anim>
                                    <p:animEffect transition="in" filter="fade">
                                      <p:cBhvr>
                                        <p:cTn id="75" dur="500"/>
                                        <p:tgtEl>
                                          <p:spTgt spid="35"/>
                                        </p:tgtEl>
                                      </p:cBhvr>
                                    </p:animEffect>
                                    <p:anim calcmode="lin" valueType="num">
                                      <p:cBhvr>
                                        <p:cTn id="76" dur="500" fill="hold"/>
                                        <p:tgtEl>
                                          <p:spTgt spid="35"/>
                                        </p:tgtEl>
                                        <p:attrNameLst>
                                          <p:attrName>ppt_x</p:attrName>
                                        </p:attrNameLst>
                                      </p:cBhvr>
                                      <p:tavLst>
                                        <p:tav tm="0">
                                          <p:val>
                                            <p:fltVal val="0.5"/>
                                          </p:val>
                                        </p:tav>
                                        <p:tav tm="100000">
                                          <p:val>
                                            <p:strVal val="#ppt_x"/>
                                          </p:val>
                                        </p:tav>
                                      </p:tavLst>
                                    </p:anim>
                                    <p:anim calcmode="lin" valueType="num">
                                      <p:cBhvr>
                                        <p:cTn id="77" dur="500" fill="hold"/>
                                        <p:tgtEl>
                                          <p:spTgt spid="35"/>
                                        </p:tgtEl>
                                        <p:attrNameLst>
                                          <p:attrName>ppt_y</p:attrName>
                                        </p:attrNameLst>
                                      </p:cBhvr>
                                      <p:tavLst>
                                        <p:tav tm="0">
                                          <p:val>
                                            <p:fltVal val="0.5"/>
                                          </p:val>
                                        </p:tav>
                                        <p:tav tm="100000">
                                          <p:val>
                                            <p:strVal val="#ppt_y"/>
                                          </p:val>
                                        </p:tav>
                                      </p:tavLst>
                                    </p:anim>
                                  </p:childTnLst>
                                </p:cTn>
                              </p:par>
                            </p:childTnLst>
                          </p:cTn>
                        </p:par>
                        <p:par>
                          <p:cTn id="78" fill="hold">
                            <p:stCondLst>
                              <p:cond delay="3500"/>
                            </p:stCondLst>
                            <p:childTnLst>
                              <p:par>
                                <p:cTn id="79" presetID="16" presetClass="entr" presetSubtype="21" fill="hold" grpId="0" nodeType="afterEffect">
                                  <p:stCondLst>
                                    <p:cond delay="0"/>
                                  </p:stCondLst>
                                  <p:childTnLst>
                                    <p:set>
                                      <p:cBhvr>
                                        <p:cTn id="80" dur="1" fill="hold">
                                          <p:stCondLst>
                                            <p:cond delay="0"/>
                                          </p:stCondLst>
                                        </p:cTn>
                                        <p:tgtEl>
                                          <p:spTgt spid="38"/>
                                        </p:tgtEl>
                                        <p:attrNameLst>
                                          <p:attrName>style.visibility</p:attrName>
                                        </p:attrNameLst>
                                      </p:cBhvr>
                                      <p:to>
                                        <p:strVal val="visible"/>
                                      </p:to>
                                    </p:set>
                                    <p:animEffect transition="in" filter="barn(inVertical)">
                                      <p:cBhvr>
                                        <p:cTn id="8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6" grpId="0" animBg="1"/>
      <p:bldP spid="27" grpId="0" animBg="1"/>
      <p:bldP spid="30" grpId="0" animBg="1"/>
      <p:bldP spid="37" grpId="0" animBg="1"/>
      <p:bldP spid="41" grpId="0" animBg="1"/>
      <p:bldP spid="53" grpId="0"/>
      <p:bldP spid="55" grpId="0"/>
      <p:bldP spid="57" grpId="0"/>
      <p:bldP spid="59" grpId="0"/>
      <p:bldP spid="33" grpId="0"/>
      <p:bldP spid="34" grpId="0" animBg="1"/>
      <p:bldP spid="35" grpId="0" animBg="1"/>
      <p:bldP spid="3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860"/>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06008" y="2072936"/>
            <a:ext cx="7948295" cy="2954655"/>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1.（2018 年考研多项选择题第 24 题）维护河湖健康生命，实现河湖功能永续利用，需要进一步加强河湖管理保护工作，落实属地责任，健全长效机制。2016 年 11 月 28 日，中共中央办公厅、国务院办公厅联合印发《关于全面推行河长制的意见》。2017 年 11</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月 20 日召开的中央全面深化改革领导小组会议审议通过了《关于在湖泊实施湖长制的指导意见》。全面推行河长制、湖长制是建设生态文明制度体系的重要举措。我国生态文明制度体系建设主要包括（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完善部门职责分散交叉的环保监督体系</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完善生态环境损害责任终身追究制度</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完善生态环境保护管理制度</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完善经济社会发展考核评价制度</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p:txBody>
      </p:sp>
      <p:sp>
        <p:nvSpPr>
          <p:cNvPr id="7" name="圆角矩形 6"/>
          <p:cNvSpPr/>
          <p:nvPr/>
        </p:nvSpPr>
        <p:spPr>
          <a:xfrm>
            <a:off x="323528" y="1927384"/>
            <a:ext cx="8424936" cy="2808312"/>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526100" y="1538565"/>
            <a:ext cx="2093784" cy="276860"/>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11728" y="2359632"/>
            <a:ext cx="7948295" cy="2215515"/>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2.（2018 年考研多项选择题第 32 题）2017 年 4 月 1 日，中共中央、国务院发布通知，</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决定设立河北雄安新区。这是以习近平同志为核心的党中央做出的一项重大的历史性</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战略选择，是千年大计、国家大事。雄安新区的设立有利于（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集中疏解北京的非首都功能</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调整优化京津冀城市布局和空间结构</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探索沿海和内地对外开放新模式</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探索人口经济密集地区优化开发新模式</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6804248" y="123478"/>
            <a:ext cx="2039249" cy="1944216"/>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860"/>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7" name="矩形 37"/>
          <p:cNvSpPr>
            <a:spLocks noChangeArrowheads="1"/>
          </p:cNvSpPr>
          <p:nvPr/>
        </p:nvSpPr>
        <p:spPr bwMode="auto">
          <a:xfrm>
            <a:off x="395536" y="1779663"/>
            <a:ext cx="8208912" cy="2952328"/>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文本框 7"/>
          <p:cNvSpPr txBox="1"/>
          <p:nvPr/>
        </p:nvSpPr>
        <p:spPr>
          <a:xfrm>
            <a:off x="571088" y="1988420"/>
            <a:ext cx="7948295" cy="2954655"/>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3.（2017 年考研多项选择题第 23 题）“一带一路”倡议提出三年来，已经有 100多个国家和国际组织参与其中，我国同沿线 30 多个国家签署共同合作协议，与 20 多个国家开展了国际产能合作，一批有影响力的标志性项目逐步落地。截至 2016 年 7 月，我国对“一带一路”相关国家的投资累计已达 511 亿美元，占同期对外直接投资总额的 12%；与沿线国家新签承包工程合同 1.25 万份，累计合同额 2790 亿美元。我国推进“一带一路”建设旨在（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探索国际合作及全球治理新模式</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沿线各国共同繁荣</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打造开放、包容、均衡、普遍的区域经济合架构</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统筹国内国际两个大局</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860"/>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7" name="矩形 11"/>
          <p:cNvSpPr>
            <a:spLocks noChangeArrowheads="1"/>
          </p:cNvSpPr>
          <p:nvPr/>
        </p:nvSpPr>
        <p:spPr bwMode="auto">
          <a:xfrm>
            <a:off x="1115616" y="2403440"/>
            <a:ext cx="7128792" cy="2600325"/>
          </a:xfrm>
          <a:prstGeom prst="rect">
            <a:avLst/>
          </a:prstGeom>
          <a:gradFill rotWithShape="1">
            <a:gsLst>
              <a:gs pos="0">
                <a:schemeClr val="bg1"/>
              </a:gs>
              <a:gs pos="100000">
                <a:srgbClr val="D9D9D9"/>
              </a:gs>
            </a:gsLst>
            <a:lin ang="5400000" scaled="1"/>
          </a:gradFill>
          <a:ln w="12700" cmpd="sng">
            <a:solidFill>
              <a:schemeClr val="bg1"/>
            </a:solidFill>
            <a:miter lim="800000"/>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8" name="矩形 12"/>
          <p:cNvSpPr>
            <a:spLocks noChangeArrowheads="1"/>
          </p:cNvSpPr>
          <p:nvPr/>
        </p:nvSpPr>
        <p:spPr bwMode="auto">
          <a:xfrm>
            <a:off x="1115616" y="1927923"/>
            <a:ext cx="7200800" cy="419970"/>
          </a:xfrm>
          <a:prstGeom prst="rect">
            <a:avLst/>
          </a:prstGeom>
          <a:solidFill>
            <a:srgbClr val="E5AA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9" name="文本框 8"/>
          <p:cNvSpPr txBox="1"/>
          <p:nvPr/>
        </p:nvSpPr>
        <p:spPr>
          <a:xfrm>
            <a:off x="1257900" y="2787774"/>
            <a:ext cx="6844223" cy="2215991"/>
          </a:xfrm>
          <a:prstGeom prst="rect">
            <a:avLst/>
          </a:prstGeom>
          <a:noFill/>
        </p:spPr>
        <p:txBody>
          <a:bodyPr wrap="square" lIns="0" tIns="0" rIns="0" bIns="0" rtlCol="0">
            <a:spAutoFit/>
          </a:bodyPr>
          <a:lstStyle/>
          <a:p>
            <a:r>
              <a:rPr sz="1400" dirty="0">
                <a:latin typeface="华文细黑" panose="02010600040101010101" pitchFamily="2" charset="-122"/>
                <a:ea typeface="华文细黑" panose="02010600040101010101" pitchFamily="2" charset="-122"/>
              </a:rPr>
              <a:t>4.（2017 年考研多项选择题第 25 题）党的十八届五中全会提出“创新、协调、绿色、</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开放、共享”的新发展理念，把创新作为引领发展的第一动力。在这一新发展理念的</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指导下，2016 年 5 月党中央和国务院颁布了《国家创新驱动发展战略纲要》，把创新</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作为引领发展的第一动力是（　　）。</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A. 提高核心竞争力的必然选择</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B. 构建和谐世界的内在要求</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C. 引领经济发展新常态的根本之策</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D. 分析世界发展历程和总结我国改革开放实践得出的结论</a:t>
            </a:r>
            <a:endParaRPr sz="14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860"/>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06008" y="2139702"/>
            <a:ext cx="7948295" cy="2708275"/>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5.（2015 年考研多项选择题第 23 题）到 2012 年年底，我国仍在耕地上从事农业生产经营的农民家庭约 1.9 亿户，所经营的耕地面积占农村家庭承包耕地总面积的92.5%：仍实行由集体统一经营的村，组约有 2000 个；已发展起农业专业合作社 68.9万个，入社成员 5300 多万户；各类农业产业化经营组织 30 余万个，带动的农户约 1.18亿户；约有 2556 万亩耕地由企业租赁经营，上述现象表明在我国农村（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农业经营主体呈现多样化趋势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土地的集体所有权性质已经发生变化</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家庭承包经营仍然是最基本的经营形式</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土地经营权的流转使农民失去了对土地的承包权</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7020272" y="142404"/>
            <a:ext cx="1368152" cy="1796730"/>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860"/>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06008" y="2155764"/>
            <a:ext cx="7948295" cy="2954655"/>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6.（2015 年考研多项选择题第 24 题）与十一届全国人民代表大会相比，十二届人代会在代表结构与组成上，呈现“两升一降”的变化，来自一线的工人、农民代表 401 名，占代表总数的 13.42%，提高了 5.18 个百分点；专业技术人员代表 610 名，占代表总数的 20.42%，提高了 1.2 个百分点；党政领导干部代表 1042 名，占代表总数的 34.88%，降低了 6.93 个百分点。提高基层人大代表特别是一线工人，农民，知识分子代表比例，降低党政领导干部代表比例，有利于（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推动人民群众最关心最直接最现实问题的解决</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调动基层群众参政议政的积极性与主动性</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保证人民群众直接参加国家管理</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更为充分地发挥全国人大的民意反映与监督职能</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7092280" y="132320"/>
            <a:ext cx="1534031" cy="1814052"/>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860"/>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7" name="矩形 37"/>
          <p:cNvSpPr>
            <a:spLocks noChangeArrowheads="1"/>
          </p:cNvSpPr>
          <p:nvPr/>
        </p:nvSpPr>
        <p:spPr bwMode="auto">
          <a:xfrm>
            <a:off x="395536" y="1779663"/>
            <a:ext cx="8208912" cy="2952328"/>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文本框 7"/>
          <p:cNvSpPr txBox="1"/>
          <p:nvPr/>
        </p:nvSpPr>
        <p:spPr>
          <a:xfrm>
            <a:off x="604728" y="1993634"/>
            <a:ext cx="7948295" cy="2954655"/>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7.（2015 年考研多项选择题第 25 题）国家统计局发布的最新数据显示，2014 年前三季度我国 GDP 增长为 7.4%，其中第三季度增长为 7.3%，创下了 2009 年一季度以来的新低。总体上看，虽然经济增长有所放缓，但国民经济继续运行在合理区间，稳中有进的态势没有变，今后一个时期经济保持平稳较快发展的可能性仍然较大。这是一种趋势性的变化，是经济到了新的发展阶段表现出来的一种新常态。我国经济新常态的主要特点</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是（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经济增长速度从高速增长转为中高速增长</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中国经济对世界市场的需求减弱</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经济结构不断优化升级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经济发展动力从要素驱动，投资驱动转向创新驱动</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860"/>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06008" y="2139702"/>
            <a:ext cx="7948295" cy="2461895"/>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8.（2015 年考研多项选择题第 26 题）人类社会发展的历史表明，对一个民族，一个国家来说，最持久、最深层次的力量是全社会共同认可的核心价值观。面对世界范围思想文化交流交融交锋形势下价值观的新态势，面对改革开放和发展社会主义市场经济条件下思想意识多元多样多变的新特点，积极培育和践行社会主义核心价值观，有利于（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促进人的全面发展和引领社会全面进步</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巩固全党全国人民团结奋斗的共同思想基础</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巩固马克思主义在意识形态领域的指导地位</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集聚实现中华民族伟大复兴中国梦的强大正能量</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p:txBody>
      </p:sp>
      <p:sp>
        <p:nvSpPr>
          <p:cNvPr id="7" name="圆角矩形 6"/>
          <p:cNvSpPr/>
          <p:nvPr/>
        </p:nvSpPr>
        <p:spPr>
          <a:xfrm>
            <a:off x="323528" y="1817043"/>
            <a:ext cx="8424936" cy="2808312"/>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86011"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860"/>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材料分析题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05790" y="1779905"/>
            <a:ext cx="8319135" cy="2909836"/>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（2015 年考研分析题第 35 题）</a:t>
            </a:r>
            <a:endParaRPr sz="1600" dirty="0">
              <a:latin typeface="华文细黑" panose="02010600040101010101" pitchFamily="2" charset="-122"/>
              <a:ea typeface="华文细黑" panose="02010600040101010101" pitchFamily="2" charset="-122"/>
            </a:endParaRPr>
          </a:p>
          <a:p>
            <a:pPr>
              <a:lnSpc>
                <a:spcPct val="150000"/>
              </a:lnSpc>
            </a:pPr>
            <a:r>
              <a:rPr sz="1600" b="1" dirty="0">
                <a:latin typeface="华文细黑" panose="02010600040101010101" pitchFamily="2" charset="-122"/>
                <a:ea typeface="华文细黑" panose="02010600040101010101" pitchFamily="2" charset="-122"/>
              </a:rPr>
              <a:t>让大猫小猫都有路走</a:t>
            </a:r>
            <a:endParaRPr sz="1600" b="1"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计划经济时期全靠国家管理市场，市场边角被忽略，很多小商品没人去生产，有些新的市场需求也没人去注意。非公有制经济的特点是只要市场有需求，它就会去满足。要保证各种所有制经济依法平等使用生产要素，公平参与市场竞争，同等收到法律保护，就需要重视中小企业融资难的问题</a:t>
            </a:r>
            <a:r>
              <a:rPr lang="zh-CN" altLang="en-US" sz="1600" dirty="0">
                <a:latin typeface="华文细黑" panose="02010600040101010101" pitchFamily="2" charset="-122"/>
                <a:ea typeface="华文细黑" panose="02010600040101010101" pitchFamily="2" charset="-122"/>
              </a:rPr>
              <a:t>。</a:t>
            </a:r>
            <a:r>
              <a:rPr sz="1600" dirty="0" err="1">
                <a:latin typeface="华文细黑" panose="02010600040101010101" pitchFamily="2" charset="-122"/>
                <a:ea typeface="华文细黑" panose="02010600040101010101" pitchFamily="2" charset="-122"/>
              </a:rPr>
              <a:t>发展民营的</a:t>
            </a:r>
            <a:r>
              <a:rPr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小型的金融机构有利于解决好小微企业的融资困难。大企业是我国经济的脊梁，小微企业是血肉。没有大企业国民经济站不起来，但是如果小微企业垮了，那国民经济不成了骨头架子了吗？</a:t>
            </a:r>
            <a:endParaRPr lang="zh-CN" sz="16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86011"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860"/>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材料分析题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06008" y="1923678"/>
            <a:ext cx="5070750" cy="2462213"/>
          </a:xfrm>
          <a:prstGeom prst="rect">
            <a:avLst/>
          </a:prstGeom>
          <a:noFill/>
        </p:spPr>
        <p:txBody>
          <a:bodyPr wrap="square" lIns="0" tIns="0" rIns="0" bIns="0" rtlCol="0">
            <a:spAutoFit/>
          </a:bodyPr>
          <a:lstStyle/>
          <a:p>
            <a:pPr>
              <a:lnSpc>
                <a:spcPct val="200000"/>
              </a:lnSpc>
            </a:pPr>
            <a:r>
              <a:rPr sz="1600" dirty="0">
                <a:latin typeface="华文细黑" panose="02010600040101010101" pitchFamily="2" charset="-122"/>
                <a:ea typeface="华文细黑" panose="02010600040101010101" pitchFamily="2" charset="-122"/>
              </a:rPr>
              <a:t>根据材料回答问题：</a:t>
            </a:r>
            <a:endParaRPr sz="1600" dirty="0">
              <a:latin typeface="华文细黑" panose="02010600040101010101" pitchFamily="2" charset="-122"/>
              <a:ea typeface="华文细黑" panose="02010600040101010101" pitchFamily="2" charset="-122"/>
            </a:endParaRPr>
          </a:p>
          <a:p>
            <a:pPr>
              <a:lnSpc>
                <a:spcPct val="200000"/>
              </a:lnSpc>
            </a:pPr>
            <a:r>
              <a:rPr sz="1600" dirty="0">
                <a:latin typeface="华文细黑" panose="02010600040101010101" pitchFamily="2" charset="-122"/>
                <a:ea typeface="华文细黑" panose="02010600040101010101" pitchFamily="2" charset="-122"/>
              </a:rPr>
              <a:t>（1）现阶段，我国发展社会主义市场经济为什么应坚持“让大猫小猫都有路走”？</a:t>
            </a:r>
            <a:endParaRPr sz="1600" dirty="0">
              <a:latin typeface="华文细黑" panose="02010600040101010101" pitchFamily="2" charset="-122"/>
              <a:ea typeface="华文细黑" panose="02010600040101010101" pitchFamily="2" charset="-122"/>
            </a:endParaRPr>
          </a:p>
          <a:p>
            <a:pPr>
              <a:lnSpc>
                <a:spcPct val="200000"/>
              </a:lnSpc>
            </a:pPr>
            <a:r>
              <a:rPr sz="1600" dirty="0">
                <a:latin typeface="华文细黑" panose="02010600040101010101" pitchFamily="2" charset="-122"/>
                <a:ea typeface="华文细黑" panose="02010600040101010101" pitchFamily="2" charset="-122"/>
              </a:rPr>
              <a:t>（2）如何更好地发挥非公有制经济在经济发展中的作用？</a:t>
            </a:r>
            <a:endParaRPr sz="1600" dirty="0">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5940152" y="1851670"/>
            <a:ext cx="2880320" cy="2358749"/>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84" y="2211710"/>
            <a:ext cx="9144000" cy="2931790"/>
          </a:xfrm>
          <a:custGeom>
            <a:avLst/>
            <a:gdLst/>
            <a:ahLst/>
            <a:cxnLst/>
            <a:rect l="l" t="t" r="r" b="b"/>
            <a:pathLst>
              <a:path w="9144000" h="2931790">
                <a:moveTo>
                  <a:pt x="0" y="0"/>
                </a:moveTo>
                <a:lnTo>
                  <a:pt x="3824456" y="0"/>
                </a:lnTo>
                <a:cubicBezTo>
                  <a:pt x="3824456" y="26976"/>
                  <a:pt x="3831542" y="51749"/>
                  <a:pt x="3844079" y="73220"/>
                </a:cubicBezTo>
                <a:lnTo>
                  <a:pt x="4145508" y="600620"/>
                </a:lnTo>
                <a:cubicBezTo>
                  <a:pt x="4157500" y="622091"/>
                  <a:pt x="4175488" y="640258"/>
                  <a:pt x="4197836" y="653470"/>
                </a:cubicBezTo>
                <a:cubicBezTo>
                  <a:pt x="4220185" y="666683"/>
                  <a:pt x="4245258" y="672739"/>
                  <a:pt x="4269242" y="672739"/>
                </a:cubicBezTo>
                <a:lnTo>
                  <a:pt x="4869920" y="672739"/>
                </a:lnTo>
                <a:cubicBezTo>
                  <a:pt x="4895539" y="673289"/>
                  <a:pt x="4921158" y="667233"/>
                  <a:pt x="4944596" y="653470"/>
                </a:cubicBezTo>
                <a:cubicBezTo>
                  <a:pt x="4966945" y="640258"/>
                  <a:pt x="4984387" y="622091"/>
                  <a:pt x="4996924" y="601171"/>
                </a:cubicBezTo>
                <a:lnTo>
                  <a:pt x="5296718" y="75972"/>
                </a:lnTo>
                <a:cubicBezTo>
                  <a:pt x="5310345" y="53951"/>
                  <a:pt x="5317976" y="28077"/>
                  <a:pt x="5317976" y="0"/>
                </a:cubicBezTo>
                <a:lnTo>
                  <a:pt x="9144000" y="0"/>
                </a:lnTo>
                <a:lnTo>
                  <a:pt x="9144000" y="2931790"/>
                </a:lnTo>
                <a:lnTo>
                  <a:pt x="0" y="2931790"/>
                </a:lnTo>
                <a:close/>
              </a:path>
            </a:pathLst>
          </a:custGeom>
          <a:blipFill dpi="0" rotWithShape="1">
            <a:blip r:embed="rId1"/>
            <a:srcRect/>
            <a:stretch>
              <a:fillRect t="-54708" b="-2073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9"/>
          <p:cNvSpPr txBox="1"/>
          <p:nvPr/>
        </p:nvSpPr>
        <p:spPr>
          <a:xfrm>
            <a:off x="1403350" y="3067050"/>
            <a:ext cx="6844030" cy="1092158"/>
          </a:xfrm>
          <a:prstGeom prst="rect">
            <a:avLst/>
          </a:prstGeom>
          <a:noFill/>
        </p:spPr>
        <p:txBody>
          <a:bodyPr wrap="square" lIns="68580" tIns="34290" rIns="68580" bIns="34290" rtlCol="0">
            <a:spAutoFit/>
          </a:bodyPr>
          <a:lstStyle/>
          <a:p>
            <a:pPr>
              <a:lnSpc>
                <a:spcPct val="200000"/>
              </a:lnSpc>
            </a:pPr>
            <a:r>
              <a:rPr lang="zh-CN" altLang="en-US" dirty="0">
                <a:latin typeface="华文细黑" panose="02010600040101010101" pitchFamily="2" charset="-122"/>
                <a:ea typeface="华文细黑" panose="02010600040101010101" pitchFamily="2" charset="-122"/>
              </a:rPr>
              <a:t>本章主要阐述五方面内容：建设中国特色社会主义经济、政治、文化、社会和生态文明。</a:t>
            </a:r>
            <a:endParaRPr lang="zh-CN" altLang="en-US" dirty="0">
              <a:latin typeface="华文细黑" panose="02010600040101010101" pitchFamily="2" charset="-122"/>
              <a:ea typeface="华文细黑" panose="02010600040101010101" pitchFamily="2" charset="-122"/>
            </a:endParaRPr>
          </a:p>
        </p:txBody>
      </p:sp>
      <p:sp>
        <p:nvSpPr>
          <p:cNvPr id="13" name="Freeform 5"/>
          <p:cNvSpPr/>
          <p:nvPr/>
        </p:nvSpPr>
        <p:spPr bwMode="auto">
          <a:xfrm>
            <a:off x="3901440" y="1607124"/>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14" name="KSO_Shape"/>
          <p:cNvSpPr/>
          <p:nvPr/>
        </p:nvSpPr>
        <p:spPr bwMode="auto">
          <a:xfrm>
            <a:off x="4140338" y="1915303"/>
            <a:ext cx="863324" cy="592814"/>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 name="圆角矩形 1"/>
          <p:cNvSpPr/>
          <p:nvPr/>
        </p:nvSpPr>
        <p:spPr>
          <a:xfrm>
            <a:off x="3059832" y="483518"/>
            <a:ext cx="3096344" cy="524906"/>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901440" y="543394"/>
            <a:ext cx="2160240" cy="369332"/>
          </a:xfrm>
          <a:prstGeom prst="rect">
            <a:avLst/>
          </a:prstGeom>
          <a:noFill/>
        </p:spPr>
        <p:txBody>
          <a:bodyPr wrap="square" lIns="0" tIns="0" rIns="0" bIns="0" rtlCol="0">
            <a:spAutoFit/>
          </a:bodyPr>
          <a:lstStyle/>
          <a:p>
            <a:r>
              <a:rPr lang="zh-CN" altLang="en-US" sz="2400" b="1" dirty="0">
                <a:solidFill>
                  <a:srgbClr val="FCFCFC"/>
                </a:solidFill>
                <a:latin typeface="微软雅黑" panose="020B0503020204020204" pitchFamily="34" charset="-122"/>
                <a:ea typeface="微软雅黑" panose="020B0503020204020204" pitchFamily="34" charset="-122"/>
              </a:rPr>
              <a:t>内容导读</a:t>
            </a:r>
            <a:endParaRPr lang="zh-CN" altLang="en-US" sz="2400" b="1" dirty="0">
              <a:solidFill>
                <a:srgbClr val="FCFCF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prism dir="u" isInverted="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60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anim calcmode="lin" valueType="num">
                                      <p:cBhvr>
                                        <p:cTn id="10" dur="500" fill="hold"/>
                                        <p:tgtEl>
                                          <p:spTgt spid="13"/>
                                        </p:tgtEl>
                                        <p:attrNameLst>
                                          <p:attrName>ppt_x</p:attrName>
                                        </p:attrNameLst>
                                      </p:cBhvr>
                                      <p:tavLst>
                                        <p:tav tm="0">
                                          <p:val>
                                            <p:fltVal val="0.5"/>
                                          </p:val>
                                        </p:tav>
                                        <p:tav tm="100000">
                                          <p:val>
                                            <p:strVal val="#ppt_x"/>
                                          </p:val>
                                        </p:tav>
                                      </p:tavLst>
                                    </p:anim>
                                    <p:anim calcmode="lin" valueType="num">
                                      <p:cBhvr>
                                        <p:cTn id="11" dur="500" fill="hold"/>
                                        <p:tgtEl>
                                          <p:spTgt spid="13"/>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60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animEffect transition="in" filter="fade">
                                      <p:cBhvr>
                                        <p:cTn id="16" dur="500"/>
                                        <p:tgtEl>
                                          <p:spTgt spid="14"/>
                                        </p:tgtEl>
                                      </p:cBhvr>
                                    </p:animEffect>
                                    <p:anim calcmode="lin" valueType="num">
                                      <p:cBhvr>
                                        <p:cTn id="17" dur="500" fill="hold"/>
                                        <p:tgtEl>
                                          <p:spTgt spid="14"/>
                                        </p:tgtEl>
                                        <p:attrNameLst>
                                          <p:attrName>ppt_x</p:attrName>
                                        </p:attrNameLst>
                                      </p:cBhvr>
                                      <p:tavLst>
                                        <p:tav tm="0">
                                          <p:val>
                                            <p:fltVal val="0.5"/>
                                          </p:val>
                                        </p:tav>
                                        <p:tav tm="100000">
                                          <p:val>
                                            <p:strVal val="#ppt_x"/>
                                          </p:val>
                                        </p:tav>
                                      </p:tavLst>
                                    </p:anim>
                                    <p:anim calcmode="lin" valueType="num">
                                      <p:cBhvr>
                                        <p:cTn id="18" dur="500" fill="hold"/>
                                        <p:tgtEl>
                                          <p:spTgt spid="14"/>
                                        </p:tgtEl>
                                        <p:attrNameLst>
                                          <p:attrName>ppt_y</p:attrName>
                                        </p:attrNameLst>
                                      </p:cBhvr>
                                      <p:tavLst>
                                        <p:tav tm="0">
                                          <p:val>
                                            <p:fltVal val="0.5"/>
                                          </p:val>
                                        </p:tav>
                                        <p:tav tm="100000">
                                          <p:val>
                                            <p:strVal val="#ppt_y"/>
                                          </p:val>
                                        </p:tav>
                                      </p:tavLst>
                                    </p:anim>
                                  </p:childTnLst>
                                </p:cTn>
                              </p:par>
                            </p:childTnLst>
                          </p:cTn>
                        </p:par>
                        <p:par>
                          <p:cTn id="19" fill="hold">
                            <p:stCondLst>
                              <p:cond delay="1100"/>
                            </p:stCondLst>
                            <p:childTnLst>
                              <p:par>
                                <p:cTn id="20" presetID="16" presetClass="entr" presetSubtype="21"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7" name="矩形 9"/>
          <p:cNvSpPr>
            <a:spLocks noChangeArrowheads="1"/>
          </p:cNvSpPr>
          <p:nvPr/>
        </p:nvSpPr>
        <p:spPr bwMode="auto">
          <a:xfrm>
            <a:off x="690798" y="1804476"/>
            <a:ext cx="3545681" cy="2600325"/>
          </a:xfrm>
          <a:prstGeom prst="rect">
            <a:avLst/>
          </a:prstGeom>
          <a:gradFill rotWithShape="1">
            <a:gsLst>
              <a:gs pos="0">
                <a:schemeClr val="bg1"/>
              </a:gs>
              <a:gs pos="100000">
                <a:srgbClr val="D9D9D9"/>
              </a:gs>
            </a:gsLst>
            <a:lin ang="5400000" scaled="1"/>
          </a:gradFill>
          <a:ln w="12700" cmpd="sng">
            <a:solidFill>
              <a:schemeClr val="bg1"/>
            </a:solidFill>
            <a:miter lim="800000"/>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8" name="矩形 10"/>
          <p:cNvSpPr>
            <a:spLocks noChangeArrowheads="1"/>
          </p:cNvSpPr>
          <p:nvPr/>
        </p:nvSpPr>
        <p:spPr bwMode="auto">
          <a:xfrm>
            <a:off x="690798" y="4486953"/>
            <a:ext cx="3545681" cy="652463"/>
          </a:xfrm>
          <a:prstGeom prst="rect">
            <a:avLst/>
          </a:prstGeom>
          <a:solidFill>
            <a:srgbClr val="0176A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9" name="矩形 11"/>
          <p:cNvSpPr>
            <a:spLocks noChangeArrowheads="1"/>
          </p:cNvSpPr>
          <p:nvPr/>
        </p:nvSpPr>
        <p:spPr bwMode="auto">
          <a:xfrm>
            <a:off x="4629386" y="2390263"/>
            <a:ext cx="3545681" cy="2600325"/>
          </a:xfrm>
          <a:prstGeom prst="rect">
            <a:avLst/>
          </a:prstGeom>
          <a:gradFill rotWithShape="1">
            <a:gsLst>
              <a:gs pos="0">
                <a:schemeClr val="bg1"/>
              </a:gs>
              <a:gs pos="100000">
                <a:srgbClr val="D9D9D9"/>
              </a:gs>
            </a:gsLst>
            <a:lin ang="5400000" scaled="1"/>
          </a:gradFill>
          <a:ln w="12700" cmpd="sng">
            <a:solidFill>
              <a:schemeClr val="bg1"/>
            </a:solidFill>
            <a:miter lim="800000"/>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0" name="矩形 12"/>
          <p:cNvSpPr>
            <a:spLocks noChangeArrowheads="1"/>
          </p:cNvSpPr>
          <p:nvPr/>
        </p:nvSpPr>
        <p:spPr bwMode="auto">
          <a:xfrm>
            <a:off x="4629386" y="1590163"/>
            <a:ext cx="3545681" cy="651272"/>
          </a:xfrm>
          <a:prstGeom prst="rect">
            <a:avLst/>
          </a:prstGeom>
          <a:solidFill>
            <a:srgbClr val="E5AA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1" name="TextBox 35"/>
          <p:cNvSpPr txBox="1">
            <a:spLocks noChangeArrowheads="1"/>
          </p:cNvSpPr>
          <p:nvPr/>
        </p:nvSpPr>
        <p:spPr bwMode="auto">
          <a:xfrm>
            <a:off x="974166" y="2172016"/>
            <a:ext cx="2978944" cy="1768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en-US" altLang="zh-CN" sz="1400" dirty="0">
                <a:latin typeface="华文细黑" panose="02010600040101010101" pitchFamily="2" charset="-122"/>
                <a:ea typeface="华文细黑" panose="02010600040101010101" pitchFamily="2" charset="-122"/>
              </a:rPr>
              <a:t>1. </a:t>
            </a:r>
            <a:r>
              <a:rPr lang="zh-CN" altLang="en-US" sz="1400" dirty="0">
                <a:latin typeface="华文细黑" panose="02010600040101010101" pitchFamily="2" charset="-122"/>
                <a:ea typeface="华文细黑" panose="02010600040101010101" pitchFamily="2" charset="-122"/>
              </a:rPr>
              <a:t>社会主义市场经济的基本标志是（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市场对资源配置起基础性作用</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国家对国民经济进行宏观调控</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建立现代企业制度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坚持公有制的主体地位</a:t>
            </a:r>
            <a:endParaRPr lang="zh-CN" altLang="en-US" sz="1400" dirty="0">
              <a:latin typeface="华文细黑" panose="02010600040101010101" pitchFamily="2" charset="-122"/>
              <a:ea typeface="华文细黑" panose="02010600040101010101" pitchFamily="2" charset="-122"/>
            </a:endParaRPr>
          </a:p>
        </p:txBody>
      </p:sp>
      <p:sp>
        <p:nvSpPr>
          <p:cNvPr id="14" name="TextBox 35"/>
          <p:cNvSpPr txBox="1">
            <a:spLocks noChangeArrowheads="1"/>
          </p:cNvSpPr>
          <p:nvPr/>
        </p:nvSpPr>
        <p:spPr bwMode="auto">
          <a:xfrm>
            <a:off x="4844411" y="2636112"/>
            <a:ext cx="3115630" cy="1768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en-US" altLang="zh-CN" sz="1400" dirty="0">
                <a:latin typeface="华文细黑" panose="02010600040101010101" pitchFamily="2" charset="-122"/>
                <a:ea typeface="华文细黑" panose="02010600040101010101" pitchFamily="2" charset="-122"/>
              </a:rPr>
              <a:t>2. </a:t>
            </a:r>
            <a:r>
              <a:rPr lang="zh-CN" altLang="en-US" sz="1400" dirty="0">
                <a:latin typeface="华文细黑" panose="02010600040101010101" pitchFamily="2" charset="-122"/>
                <a:ea typeface="华文细黑" panose="02010600040101010101" pitchFamily="2" charset="-122"/>
              </a:rPr>
              <a:t>社会主义市场经济与资本主义市场经济的根本区别在于（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宏观调控不同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资源配置不同</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所有制基础不同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市场机制不同</a:t>
            </a:r>
            <a:endParaRPr lang="zh-CN" altLang="en-US" sz="14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7" name="矩形 37"/>
          <p:cNvSpPr>
            <a:spLocks noChangeArrowheads="1"/>
          </p:cNvSpPr>
          <p:nvPr/>
        </p:nvSpPr>
        <p:spPr bwMode="auto">
          <a:xfrm>
            <a:off x="323528" y="1988559"/>
            <a:ext cx="8208912" cy="2952328"/>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文本框 7"/>
          <p:cNvSpPr txBox="1"/>
          <p:nvPr/>
        </p:nvSpPr>
        <p:spPr>
          <a:xfrm>
            <a:off x="606008" y="2110585"/>
            <a:ext cx="7272808" cy="2708275"/>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3. 股份制企业姓“社”姓“资”，关键要看（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是否有国家入股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是否有集体入股</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是否有私人入股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是否有国家或集体或私人入股</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4. 在下列收入分配中，属于按劳分配的是（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集体企业职工工资奖金收入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个体劳动者的收入</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股份制企业职工的按股分红</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外资企业职工的工资</a:t>
            </a:r>
            <a:endParaRPr sz="16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06008" y="2010305"/>
            <a:ext cx="7272808" cy="2708275"/>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5. 在社会主义市场经济条件下，市场机制（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对资源配置起基础性作用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能确保经济总量的平衡</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可实现经济结构的平衡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可保障社会公平</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6. 我国实行中国共产党领导的多党合作和政治协商制度，民主党派是（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执政党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反对党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在野党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参政党</a:t>
            </a:r>
            <a:endParaRPr sz="1600" dirty="0">
              <a:latin typeface="华文细黑" panose="02010600040101010101" pitchFamily="2" charset="-122"/>
              <a:ea typeface="华文细黑" panose="02010600040101010101" pitchFamily="2" charset="-122"/>
            </a:endParaRPr>
          </a:p>
        </p:txBody>
      </p:sp>
      <p:sp>
        <p:nvSpPr>
          <p:cNvPr id="7" name="圆角矩形 6"/>
          <p:cNvSpPr/>
          <p:nvPr/>
        </p:nvSpPr>
        <p:spPr>
          <a:xfrm>
            <a:off x="251520" y="1933138"/>
            <a:ext cx="8424936" cy="2808312"/>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30892" y="2017393"/>
            <a:ext cx="7272808" cy="2708275"/>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7. 解决我国民族问题的基本原则是（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坚持民族平等、民族团结和民族共同繁荣</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铲除民族压迫，消除各民族之间事实上的不平等</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反对大汉族主义和地方民族主义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爱国主义与国际主义相结合</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8. 中国共产党的根本组织原则是（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集体领导和个人分工负责相结合</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党的代表大会制度和各级党委领导制</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民主集中制</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少数服从多数，多数照顾少数</a:t>
            </a:r>
            <a:endParaRPr sz="1600" dirty="0">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5508104" y="1851670"/>
            <a:ext cx="2880320" cy="2358749"/>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09970" y="1989040"/>
            <a:ext cx="7272808" cy="2954655"/>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9. 我国新时期爱国统一战线从根本上说，是（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爱国主义性质的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社会主义性质的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人民民主性质的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政治联盟性质的</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10. 2010 年 3 月，十一届全国人大三次会议和全国政协十一届三次会议在北京举</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行。人民代表大会和人民政协都是（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实现社会主义民主的重要途径</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国家政权机关</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代表人民行使国家权力的组织</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通过选民选举产生其成员</a:t>
            </a:r>
            <a:endParaRPr sz="1600" dirty="0">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5940152" y="59998"/>
            <a:ext cx="2985346" cy="1828031"/>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06008" y="2092742"/>
            <a:ext cx="7272808" cy="2708275"/>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11. 现阶段我国各族人民的共同理想是（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把我国建设成为富强、民主、文明、和谐的社会主义现代化国家</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实现祖国统一</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建立各尽所能、按需分配的共产主义社会</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人均国民生产总值到 2000 年翻两番，实现小康</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12. 新时期我国爱国主义的主题是（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建设中国特色社会主义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实现国家统一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加强民族团结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增强人民凝聚力</a:t>
            </a:r>
            <a:endParaRPr sz="1600" dirty="0">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7149030" y="262049"/>
            <a:ext cx="1584176" cy="2080424"/>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7" name="矩形 9"/>
          <p:cNvSpPr>
            <a:spLocks noChangeArrowheads="1"/>
          </p:cNvSpPr>
          <p:nvPr/>
        </p:nvSpPr>
        <p:spPr bwMode="auto">
          <a:xfrm>
            <a:off x="690798" y="1804476"/>
            <a:ext cx="3545681" cy="2600325"/>
          </a:xfrm>
          <a:prstGeom prst="rect">
            <a:avLst/>
          </a:prstGeom>
          <a:gradFill rotWithShape="1">
            <a:gsLst>
              <a:gs pos="0">
                <a:schemeClr val="bg1"/>
              </a:gs>
              <a:gs pos="100000">
                <a:srgbClr val="D9D9D9"/>
              </a:gs>
            </a:gsLst>
            <a:lin ang="5400000" scaled="1"/>
          </a:gradFill>
          <a:ln w="12700" cmpd="sng">
            <a:solidFill>
              <a:schemeClr val="bg1"/>
            </a:solidFill>
            <a:miter lim="800000"/>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8" name="矩形 10"/>
          <p:cNvSpPr>
            <a:spLocks noChangeArrowheads="1"/>
          </p:cNvSpPr>
          <p:nvPr/>
        </p:nvSpPr>
        <p:spPr bwMode="auto">
          <a:xfrm>
            <a:off x="690798" y="4486953"/>
            <a:ext cx="3545681" cy="652463"/>
          </a:xfrm>
          <a:prstGeom prst="rect">
            <a:avLst/>
          </a:prstGeom>
          <a:solidFill>
            <a:srgbClr val="0176A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9" name="矩形 11"/>
          <p:cNvSpPr>
            <a:spLocks noChangeArrowheads="1"/>
          </p:cNvSpPr>
          <p:nvPr/>
        </p:nvSpPr>
        <p:spPr bwMode="auto">
          <a:xfrm>
            <a:off x="4629386" y="2390263"/>
            <a:ext cx="3545681" cy="2600325"/>
          </a:xfrm>
          <a:prstGeom prst="rect">
            <a:avLst/>
          </a:prstGeom>
          <a:gradFill rotWithShape="1">
            <a:gsLst>
              <a:gs pos="0">
                <a:schemeClr val="bg1"/>
              </a:gs>
              <a:gs pos="100000">
                <a:srgbClr val="D9D9D9"/>
              </a:gs>
            </a:gsLst>
            <a:lin ang="5400000" scaled="1"/>
          </a:gradFill>
          <a:ln w="12700" cmpd="sng">
            <a:solidFill>
              <a:schemeClr val="bg1"/>
            </a:solidFill>
            <a:miter lim="800000"/>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0" name="矩形 12"/>
          <p:cNvSpPr>
            <a:spLocks noChangeArrowheads="1"/>
          </p:cNvSpPr>
          <p:nvPr/>
        </p:nvSpPr>
        <p:spPr bwMode="auto">
          <a:xfrm>
            <a:off x="4629386" y="1590163"/>
            <a:ext cx="3545681" cy="651272"/>
          </a:xfrm>
          <a:prstGeom prst="rect">
            <a:avLst/>
          </a:prstGeom>
          <a:solidFill>
            <a:srgbClr val="E5AA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1" name="TextBox 35"/>
          <p:cNvSpPr txBox="1">
            <a:spLocks noChangeArrowheads="1"/>
          </p:cNvSpPr>
          <p:nvPr/>
        </p:nvSpPr>
        <p:spPr bwMode="auto">
          <a:xfrm>
            <a:off x="974166" y="2172016"/>
            <a:ext cx="2978944" cy="1962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en-US" altLang="zh-CN" sz="1400" dirty="0">
                <a:latin typeface="华文细黑" panose="02010600040101010101" pitchFamily="2" charset="-122"/>
                <a:ea typeface="华文细黑" panose="02010600040101010101" pitchFamily="2" charset="-122"/>
              </a:rPr>
              <a:t>13. </a:t>
            </a:r>
            <a:r>
              <a:rPr lang="zh-CN" altLang="en-US" sz="1400" dirty="0">
                <a:latin typeface="华文细黑" panose="02010600040101010101" pitchFamily="2" charset="-122"/>
                <a:ea typeface="华文细黑" panose="02010600040101010101" pitchFamily="2" charset="-122"/>
              </a:rPr>
              <a:t>中国特色社会主义文化建设的根本是（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在全社会形成共同理想和精神支柱</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发展教育和科学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营造良好的文化环境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深化文化体制改革</a:t>
            </a:r>
            <a:endParaRPr lang="zh-CN" altLang="en-US" sz="1400" dirty="0">
              <a:latin typeface="华文细黑" panose="02010600040101010101" pitchFamily="2" charset="-122"/>
              <a:ea typeface="华文细黑" panose="02010600040101010101" pitchFamily="2" charset="-122"/>
            </a:endParaRPr>
          </a:p>
        </p:txBody>
      </p:sp>
      <p:sp>
        <p:nvSpPr>
          <p:cNvPr id="14" name="TextBox 35"/>
          <p:cNvSpPr txBox="1">
            <a:spLocks noChangeArrowheads="1"/>
          </p:cNvSpPr>
          <p:nvPr/>
        </p:nvSpPr>
        <p:spPr bwMode="auto">
          <a:xfrm>
            <a:off x="4844411" y="2636112"/>
            <a:ext cx="3115630" cy="1768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en-US" altLang="zh-CN" sz="1400" dirty="0">
                <a:latin typeface="华文细黑" panose="02010600040101010101" pitchFamily="2" charset="-122"/>
                <a:ea typeface="华文细黑" panose="02010600040101010101" pitchFamily="2" charset="-122"/>
              </a:rPr>
              <a:t>14. </a:t>
            </a:r>
            <a:r>
              <a:rPr lang="zh-CN" altLang="en-US" sz="1400" dirty="0">
                <a:latin typeface="华文细黑" panose="02010600040101010101" pitchFamily="2" charset="-122"/>
                <a:ea typeface="华文细黑" panose="02010600040101010101" pitchFamily="2" charset="-122"/>
              </a:rPr>
              <a:t>先进文化最基本最直接的价值取向是（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崇尚和追求先进性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代表人民利益</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注重人文关怀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体现民族特色</a:t>
            </a:r>
            <a:endParaRPr lang="zh-CN" altLang="en-US" sz="14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497996" y="1261496"/>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pic>
        <p:nvPicPr>
          <p:cNvPr id="7"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2536" y="1547407"/>
            <a:ext cx="8856984" cy="3963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p:nvPr/>
        </p:nvSpPr>
        <p:spPr>
          <a:xfrm>
            <a:off x="1475656" y="1974445"/>
            <a:ext cx="7272808" cy="1576522"/>
          </a:xfrm>
          <a:prstGeom prst="rect">
            <a:avLst/>
          </a:prstGeom>
          <a:noFill/>
        </p:spPr>
        <p:txBody>
          <a:bodyPr wrap="square" lIns="0" tIns="0" rIns="0" bIns="0" rtlCol="0">
            <a:spAutoFit/>
          </a:bodyPr>
          <a:lstStyle/>
          <a:p>
            <a:pPr>
              <a:lnSpc>
                <a:spcPct val="150000"/>
              </a:lnSpc>
            </a:pPr>
            <a:r>
              <a:rPr sz="1400" dirty="0">
                <a:latin typeface="华文细黑" panose="02010600040101010101" pitchFamily="2" charset="-122"/>
                <a:ea typeface="华文细黑" panose="02010600040101010101" pitchFamily="2" charset="-122"/>
              </a:rPr>
              <a:t>15. 发展社会主义文化必须坚持的“二为”方向是（　　）。</a:t>
            </a:r>
            <a:endParaRPr sz="1400" dirty="0">
              <a:latin typeface="华文细黑" panose="02010600040101010101" pitchFamily="2" charset="-122"/>
              <a:ea typeface="华文细黑" panose="02010600040101010101" pitchFamily="2" charset="-122"/>
            </a:endParaRPr>
          </a:p>
          <a:p>
            <a:pPr>
              <a:lnSpc>
                <a:spcPct val="150000"/>
              </a:lnSpc>
            </a:pPr>
            <a:r>
              <a:rPr sz="1400" dirty="0">
                <a:latin typeface="华文细黑" panose="02010600040101010101" pitchFamily="2" charset="-122"/>
                <a:ea typeface="华文细黑" panose="02010600040101010101" pitchFamily="2" charset="-122"/>
              </a:rPr>
              <a:t>A. 为物质文明建设服务和为精神文明建设服务</a:t>
            </a:r>
            <a:endParaRPr sz="1400" dirty="0">
              <a:latin typeface="华文细黑" panose="02010600040101010101" pitchFamily="2" charset="-122"/>
              <a:ea typeface="华文细黑" panose="02010600040101010101" pitchFamily="2" charset="-122"/>
            </a:endParaRPr>
          </a:p>
          <a:p>
            <a:pPr>
              <a:lnSpc>
                <a:spcPct val="150000"/>
              </a:lnSpc>
            </a:pPr>
            <a:r>
              <a:rPr sz="1400" dirty="0">
                <a:latin typeface="华文细黑" panose="02010600040101010101" pitchFamily="2" charset="-122"/>
                <a:ea typeface="华文细黑" panose="02010600040101010101" pitchFamily="2" charset="-122"/>
              </a:rPr>
              <a:t>B. 为全党工作大局服务和为全国工作大局服务</a:t>
            </a:r>
            <a:endParaRPr sz="1400" dirty="0">
              <a:latin typeface="华文细黑" panose="02010600040101010101" pitchFamily="2" charset="-122"/>
              <a:ea typeface="华文细黑" panose="02010600040101010101" pitchFamily="2" charset="-122"/>
            </a:endParaRPr>
          </a:p>
          <a:p>
            <a:pPr>
              <a:lnSpc>
                <a:spcPct val="150000"/>
              </a:lnSpc>
            </a:pPr>
            <a:r>
              <a:rPr sz="1400" dirty="0">
                <a:latin typeface="华文细黑" panose="02010600040101010101" pitchFamily="2" charset="-122"/>
                <a:ea typeface="华文细黑" panose="02010600040101010101" pitchFamily="2" charset="-122"/>
              </a:rPr>
              <a:t>C. 为人民服务和为社会主义服务</a:t>
            </a:r>
            <a:endParaRPr sz="1400" dirty="0">
              <a:latin typeface="华文细黑" panose="02010600040101010101" pitchFamily="2" charset="-122"/>
              <a:ea typeface="华文细黑" panose="02010600040101010101" pitchFamily="2" charset="-122"/>
            </a:endParaRPr>
          </a:p>
          <a:p>
            <a:pPr>
              <a:lnSpc>
                <a:spcPct val="150000"/>
              </a:lnSpc>
            </a:pPr>
            <a:r>
              <a:rPr sz="1400" dirty="0">
                <a:latin typeface="华文细黑" panose="02010600040101010101" pitchFamily="2" charset="-122"/>
                <a:ea typeface="华文细黑" panose="02010600040101010101" pitchFamily="2" charset="-122"/>
              </a:rPr>
              <a:t>D. 为政治服务和为发展市场经济服务</a:t>
            </a:r>
            <a:endParaRPr sz="1400" dirty="0">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594326" y="1988559"/>
            <a:ext cx="7272808" cy="2708275"/>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1. 我国现阶段公有制经济包括（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国有经济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集体经济</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个人入股、雇工经营的企业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混合所有制经济中的国有成分</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2. 邓小平的社会主义市场经济理论（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突破了将计划和市场作为制度属性的传统观念</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阐明了计划和市场不是划分社会制度的标志</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论证了计划和市场经济运行的基本手段</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强调我们市场经济必须和社会主义基本经济制度结合在一起</a:t>
            </a:r>
            <a:endParaRPr sz="1600" dirty="0">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6588224" y="123478"/>
            <a:ext cx="2049959" cy="2692115"/>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06008" y="1988559"/>
            <a:ext cx="7272808" cy="2708275"/>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3. 公有制的主体地位主要体现在（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公有资产在社会总资产中占优势</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国有经济控制国民经济命脉</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国有经济对经济发展起主导作用</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公有资产占优势要有量的优势，更要注重质的提高</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4. 党的十六大指出，坚持和完善基本经济制度的新要求是（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巩固和发展公有制经济</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重点发展非公有制经济</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鼓励、支持和引导非公有制经济发展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坚持公有制经济与非公有制经济发展的统一</a:t>
            </a:r>
            <a:endParaRPr sz="1600" dirty="0">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6914370" y="123478"/>
            <a:ext cx="1928892" cy="2280991"/>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467544" y="2342031"/>
            <a:ext cx="2808312" cy="553998"/>
          </a:xfrm>
          <a:prstGeom prst="rect">
            <a:avLst/>
          </a:prstGeom>
          <a:noFill/>
        </p:spPr>
        <p:txBody>
          <a:bodyPr wrap="square" lIns="0" tIns="0" rIns="0" bIns="0" rtlCol="0">
            <a:spAutoFit/>
          </a:bodyPr>
          <a:lstStyle/>
          <a:p>
            <a:r>
              <a:rPr lang="zh-CN" altLang="en-US" dirty="0">
                <a:latin typeface="华文细黑" panose="02010600040101010101" pitchFamily="2" charset="-122"/>
                <a:ea typeface="华文细黑" panose="02010600040101010101" pitchFamily="2" charset="-122"/>
              </a:rPr>
              <a:t>学习本章内容，着</a:t>
            </a:r>
            <a:endParaRPr lang="en-US" altLang="zh-CN" dirty="0">
              <a:latin typeface="华文细黑" panose="02010600040101010101" pitchFamily="2" charset="-122"/>
              <a:ea typeface="华文细黑" panose="02010600040101010101" pitchFamily="2" charset="-122"/>
            </a:endParaRPr>
          </a:p>
          <a:p>
            <a:r>
              <a:rPr lang="zh-CN" altLang="en-US" dirty="0">
                <a:latin typeface="华文细黑" panose="02010600040101010101" pitchFamily="2" charset="-122"/>
                <a:ea typeface="华文细黑" panose="02010600040101010101" pitchFamily="2" charset="-122"/>
              </a:rPr>
              <a:t>重把握以下内容。</a:t>
            </a:r>
            <a:endParaRPr lang="zh-CN" altLang="en-US"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2" name="标题 1"/>
          <p:cNvSpPr>
            <a:spLocks noGrp="1"/>
          </p:cNvSpPr>
          <p:nvPr>
            <p:ph type="title"/>
          </p:nvPr>
        </p:nvSpPr>
        <p:spPr/>
        <p:txBody>
          <a:bodyPr/>
          <a:lstStyle/>
          <a:p>
            <a:r>
              <a:rPr lang="zh-CN" altLang="en-US" sz="2400" b="1" dirty="0">
                <a:solidFill>
                  <a:schemeClr val="tx1"/>
                </a:solidFill>
              </a:rPr>
              <a:t>内容导读</a:t>
            </a:r>
            <a:endParaRPr lang="zh-CN" altLang="en-US" sz="2400" b="1" dirty="0">
              <a:solidFill>
                <a:schemeClr val="tx1"/>
              </a:solidFill>
            </a:endParaRPr>
          </a:p>
        </p:txBody>
      </p:sp>
      <p:sp>
        <p:nvSpPr>
          <p:cNvPr id="8" name="Freeform 5"/>
          <p:cNvSpPr/>
          <p:nvPr/>
        </p:nvSpPr>
        <p:spPr bwMode="auto">
          <a:xfrm>
            <a:off x="2416331" y="883886"/>
            <a:ext cx="931331" cy="3822203"/>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9" name="圆角矩形 8"/>
          <p:cNvSpPr/>
          <p:nvPr/>
        </p:nvSpPr>
        <p:spPr>
          <a:xfrm>
            <a:off x="3462655" y="607696"/>
            <a:ext cx="5190490" cy="590550"/>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3462655" y="2404918"/>
            <a:ext cx="5204142" cy="892294"/>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566795" y="680720"/>
            <a:ext cx="5087620" cy="430887"/>
          </a:xfrm>
          <a:prstGeom prst="rect">
            <a:avLst/>
          </a:prstGeom>
          <a:noFill/>
        </p:spPr>
        <p:txBody>
          <a:bodyPr wrap="square" lIns="0" tIns="0" rIns="0" bIns="0" rtlCol="0">
            <a:spAutoFit/>
          </a:bodyPr>
          <a:lstStyle/>
          <a:p>
            <a:r>
              <a:rPr lang="en-US" altLang="zh-CN" sz="1400" dirty="0">
                <a:latin typeface="华文细黑" panose="02010600040101010101" pitchFamily="2" charset="-122"/>
                <a:ea typeface="华文细黑" panose="02010600040101010101" pitchFamily="2" charset="-122"/>
              </a:rPr>
              <a:t>1.</a:t>
            </a:r>
            <a:r>
              <a:rPr lang="zh-CN" altLang="en-US" sz="1400" dirty="0">
                <a:latin typeface="华文细黑" panose="02010600040101010101" pitchFamily="2" charset="-122"/>
                <a:ea typeface="华文细黑" panose="02010600040101010101" pitchFamily="2" charset="-122"/>
              </a:rPr>
              <a:t>实现社会主义现代化和中华民族伟大复兴的中国梦，科学的发展理念和发展战略必不可缺。</a:t>
            </a:r>
            <a:endParaRPr lang="zh-CN" altLang="en-US" sz="1400" dirty="0">
              <a:latin typeface="华文细黑" panose="02010600040101010101" pitchFamily="2" charset="-122"/>
              <a:ea typeface="华文细黑" panose="02010600040101010101" pitchFamily="2" charset="-122"/>
            </a:endParaRPr>
          </a:p>
        </p:txBody>
      </p:sp>
      <p:sp>
        <p:nvSpPr>
          <p:cNvPr id="5" name="文本框 4"/>
          <p:cNvSpPr txBox="1"/>
          <p:nvPr/>
        </p:nvSpPr>
        <p:spPr>
          <a:xfrm>
            <a:off x="3538537" y="2546978"/>
            <a:ext cx="5142865" cy="646331"/>
          </a:xfrm>
          <a:prstGeom prst="rect">
            <a:avLst/>
          </a:prstGeom>
          <a:noFill/>
        </p:spPr>
        <p:txBody>
          <a:bodyPr wrap="square" lIns="0" tIns="0" rIns="0" bIns="0" rtlCol="0">
            <a:spAutoFit/>
          </a:bodyPr>
          <a:lstStyle/>
          <a:p>
            <a:r>
              <a:rPr lang="en-US" altLang="zh-CN" sz="1400" dirty="0">
                <a:latin typeface="华文细黑" panose="02010600040101010101" pitchFamily="2" charset="-122"/>
                <a:ea typeface="华文细黑" panose="02010600040101010101" pitchFamily="2" charset="-122"/>
              </a:rPr>
              <a:t>3.</a:t>
            </a:r>
            <a:r>
              <a:rPr lang="zh-CN" altLang="en-US" sz="1400" dirty="0">
                <a:latin typeface="华文细黑" panose="02010600040101010101" pitchFamily="2" charset="-122"/>
                <a:ea typeface="华文细黑" panose="02010600040101010101" pitchFamily="2" charset="-122"/>
              </a:rPr>
              <a:t>建设中国特色社会主义文化，必须坚持走中国特色社会主义文化发展道路，牢牢把握意识形态工作领导权，弘扬社会主义核心价值体系和核心价值观，建设社会主义文化强国。</a:t>
            </a:r>
            <a:endParaRPr lang="zh-CN" altLang="en-US" sz="1400" dirty="0">
              <a:latin typeface="华文细黑" panose="02010600040101010101" pitchFamily="2" charset="-122"/>
              <a:ea typeface="华文细黑" panose="02010600040101010101" pitchFamily="2" charset="-122"/>
            </a:endParaRPr>
          </a:p>
        </p:txBody>
      </p:sp>
      <p:sp>
        <p:nvSpPr>
          <p:cNvPr id="4" name="圆角矩形 3"/>
          <p:cNvSpPr/>
          <p:nvPr/>
        </p:nvSpPr>
        <p:spPr>
          <a:xfrm>
            <a:off x="3462655" y="1413070"/>
            <a:ext cx="5190490" cy="607696"/>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568700" y="1530621"/>
            <a:ext cx="5030470" cy="430887"/>
          </a:xfrm>
          <a:prstGeom prst="rect">
            <a:avLst/>
          </a:prstGeom>
          <a:noFill/>
        </p:spPr>
        <p:txBody>
          <a:bodyPr wrap="square" lIns="0" tIns="0" rIns="0" bIns="0" rtlCol="0">
            <a:spAutoFit/>
          </a:bodyPr>
          <a:lstStyle/>
          <a:p>
            <a:r>
              <a:rPr lang="en-US" altLang="zh-CN" sz="1400" dirty="0">
                <a:latin typeface="华文细黑" panose="02010600040101010101" pitchFamily="2" charset="-122"/>
                <a:ea typeface="华文细黑" panose="02010600040101010101" pitchFamily="2" charset="-122"/>
              </a:rPr>
              <a:t>2.</a:t>
            </a:r>
            <a:r>
              <a:rPr lang="zh-CN" altLang="en-US" sz="1400" dirty="0">
                <a:latin typeface="华文细黑" panose="02010600040101010101" pitchFamily="2" charset="-122"/>
                <a:ea typeface="华文细黑" panose="02010600040101010101" pitchFamily="2" charset="-122"/>
              </a:rPr>
              <a:t>健全人民当家做主的制度体系是中国特色社会主义民主政治的最重要内容。</a:t>
            </a:r>
            <a:endParaRPr lang="zh-CN" altLang="en-US" sz="1400" dirty="0">
              <a:latin typeface="华文细黑" panose="02010600040101010101" pitchFamily="2" charset="-122"/>
              <a:ea typeface="华文细黑" panose="02010600040101010101" pitchFamily="2" charset="-122"/>
            </a:endParaRPr>
          </a:p>
        </p:txBody>
      </p:sp>
      <p:sp>
        <p:nvSpPr>
          <p:cNvPr id="7" name="圆角矩形 6"/>
          <p:cNvSpPr/>
          <p:nvPr/>
        </p:nvSpPr>
        <p:spPr>
          <a:xfrm>
            <a:off x="3461702" y="3527345"/>
            <a:ext cx="5192395" cy="637874"/>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566795" y="3719642"/>
            <a:ext cx="5086350" cy="215444"/>
          </a:xfrm>
          <a:prstGeom prst="rect">
            <a:avLst/>
          </a:prstGeom>
          <a:noFill/>
        </p:spPr>
        <p:txBody>
          <a:bodyPr wrap="square" lIns="0" tIns="0" rIns="0" bIns="0" rtlCol="0">
            <a:spAutoFit/>
          </a:bodyPr>
          <a:lstStyle/>
          <a:p>
            <a:r>
              <a:rPr lang="en-US" altLang="zh-CN" sz="1400" dirty="0">
                <a:latin typeface="华文细黑" panose="02010600040101010101" pitchFamily="2" charset="-122"/>
                <a:ea typeface="华文细黑" panose="02010600040101010101" pitchFamily="2" charset="-122"/>
              </a:rPr>
              <a:t>4.</a:t>
            </a:r>
            <a:r>
              <a:rPr lang="zh-CN" altLang="en-US" sz="1400" dirty="0">
                <a:latin typeface="华文细黑" panose="02010600040101010101" pitchFamily="2" charset="-122"/>
                <a:ea typeface="华文细黑" panose="02010600040101010101" pitchFamily="2" charset="-122"/>
              </a:rPr>
              <a:t>加强社会建设，是社会和谐稳定的重要保证。</a:t>
            </a:r>
            <a:endParaRPr lang="zh-CN" altLang="en-US" sz="1400" dirty="0">
              <a:latin typeface="华文细黑" panose="02010600040101010101" pitchFamily="2" charset="-122"/>
              <a:ea typeface="华文细黑" panose="02010600040101010101" pitchFamily="2" charset="-122"/>
            </a:endParaRPr>
          </a:p>
        </p:txBody>
      </p:sp>
      <p:sp>
        <p:nvSpPr>
          <p:cNvPr id="15" name="圆角矩形 14"/>
          <p:cNvSpPr/>
          <p:nvPr/>
        </p:nvSpPr>
        <p:spPr>
          <a:xfrm>
            <a:off x="3462655" y="4291449"/>
            <a:ext cx="5215890" cy="675481"/>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3596640" y="4402337"/>
            <a:ext cx="5081905" cy="430887"/>
          </a:xfrm>
          <a:prstGeom prst="rect">
            <a:avLst/>
          </a:prstGeom>
          <a:noFill/>
        </p:spPr>
        <p:txBody>
          <a:bodyPr wrap="square" lIns="0" tIns="0" rIns="0" bIns="0" rtlCol="0">
            <a:spAutoFit/>
          </a:bodyPr>
          <a:lstStyle/>
          <a:p>
            <a:r>
              <a:rPr lang="en-US" altLang="zh-CN" sz="1400" dirty="0">
                <a:latin typeface="华文细黑" panose="02010600040101010101" pitchFamily="2" charset="-122"/>
                <a:ea typeface="华文细黑" panose="02010600040101010101" pitchFamily="2" charset="-122"/>
              </a:rPr>
              <a:t>5.</a:t>
            </a:r>
            <a:r>
              <a:rPr lang="zh-CN" altLang="en-US" sz="1400" dirty="0">
                <a:latin typeface="华文细黑" panose="02010600040101010101" pitchFamily="2" charset="-122"/>
                <a:ea typeface="华文细黑" panose="02010600040101010101" pitchFamily="2" charset="-122"/>
              </a:rPr>
              <a:t>建设美丽中国，要树立人与自然和谐共生的基本理念，实现最严格的环境保护政策，坚持绿色发展，加快生态文明体制改革。</a:t>
            </a:r>
            <a:endParaRPr lang="zh-CN" altLang="en-US" sz="1400" dirty="0">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ppt_x"/>
                                          </p:val>
                                        </p:tav>
                                        <p:tav tm="100000">
                                          <p:val>
                                            <p:strVal val="#ppt_x"/>
                                          </p:val>
                                        </p:tav>
                                      </p:tavLst>
                                    </p:anim>
                                    <p:anim calcmode="lin" valueType="num">
                                      <p:cBhvr additive="base">
                                        <p:cTn id="8" dur="10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6" presetClass="entr" presetSubtype="26"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Horizontal)">
                                      <p:cBhvr>
                                        <p:cTn id="12" dur="500"/>
                                        <p:tgtEl>
                                          <p:spTgt spid="8"/>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300"/>
                                        <p:tgtEl>
                                          <p:spTgt spid="9"/>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300"/>
                                        <p:tgtEl>
                                          <p:spTgt spid="1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300"/>
                                        <p:tgtEl>
                                          <p:spTgt spid="4"/>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300"/>
                                        <p:tgtEl>
                                          <p:spTgt spid="7"/>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3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8" grpId="0" bldLvl="0" animBg="1"/>
      <p:bldP spid="9" grpId="0" bldLvl="0" animBg="1"/>
      <p:bldP spid="11" grpId="0" bldLvl="0" animBg="1"/>
      <p:bldP spid="4" grpId="0" bldLvl="0" animBg="1"/>
      <p:bldP spid="7" grpId="0" bldLvl="0" animBg="1"/>
      <p:bldP spid="15"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2744" y="1301354"/>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06008" y="1779662"/>
            <a:ext cx="7272808" cy="3200400"/>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5. 党的十七大提出加快转变经济发展方式，坚持走中国特色新型工业化道路，</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促进经济增长（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由主要依靠投资、出口拉动向依靠消费、投资、出口协调拉动转变</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由主要依靠第二产业带动向依靠第一、第二、第三产业协同带动转变</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由主要依靠增加物质资源消耗向主要依靠科技进步、劳动者素质提高、管</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理创新转变</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由主要依靠第二产业带动向依靠第三产业带动转变</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6. 关于我国人民民主专政与人民代表大会关系的认识，正确的是（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前者是后者的基础，后者体现前者的性质和要求</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前者是指国家性质，后者是指国家机构</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前者是国体，后者是政体</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前者是国家权力机关，后者是国家立法机关</a:t>
            </a:r>
            <a:endParaRPr sz="1600" dirty="0">
              <a:latin typeface="华文细黑" panose="02010600040101010101" pitchFamily="2" charset="-122"/>
              <a:ea typeface="华文细黑" panose="02010600040101010101" pitchFamily="2" charset="-122"/>
            </a:endParaRPr>
          </a:p>
        </p:txBody>
      </p:sp>
      <p:sp>
        <p:nvSpPr>
          <p:cNvPr id="7" name="圆角矩形 6"/>
          <p:cNvSpPr/>
          <p:nvPr/>
        </p:nvSpPr>
        <p:spPr>
          <a:xfrm>
            <a:off x="251520" y="1696620"/>
            <a:ext cx="8424936" cy="3446879"/>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7" name="矩形 37"/>
          <p:cNvSpPr>
            <a:spLocks noChangeArrowheads="1"/>
          </p:cNvSpPr>
          <p:nvPr/>
        </p:nvSpPr>
        <p:spPr bwMode="auto">
          <a:xfrm>
            <a:off x="279594" y="1779662"/>
            <a:ext cx="7922419" cy="3186113"/>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8" name="图片 5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95536" y="1988559"/>
            <a:ext cx="1065610" cy="1250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539552" y="1895390"/>
            <a:ext cx="8070448" cy="2954655"/>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7. 依法治国是中国共产党领导人民治理国家的基本方略，其基本要点有（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中国共产党领导人民实行依法治国</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形成一套比较完备的法律制度</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对国家事务、经济文化事业和社会事务的管理工作都要依法进行</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依法治国的最重要依据是宪法和法律</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8. 中国共产党的领导是多党合作的首要前提和根本保证，这种领导是政治领导，</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其内涵主要包括（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政治思想领导</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政治方向领导</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政治原则领导</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重大方针政策的领导</a:t>
            </a:r>
            <a:endParaRPr sz="16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7" name="矩形 9"/>
          <p:cNvSpPr>
            <a:spLocks noChangeArrowheads="1"/>
          </p:cNvSpPr>
          <p:nvPr/>
        </p:nvSpPr>
        <p:spPr bwMode="auto">
          <a:xfrm>
            <a:off x="690798" y="1804476"/>
            <a:ext cx="3545681" cy="2600325"/>
          </a:xfrm>
          <a:prstGeom prst="rect">
            <a:avLst/>
          </a:prstGeom>
          <a:gradFill rotWithShape="1">
            <a:gsLst>
              <a:gs pos="0">
                <a:schemeClr val="bg1"/>
              </a:gs>
              <a:gs pos="100000">
                <a:srgbClr val="D9D9D9"/>
              </a:gs>
            </a:gsLst>
            <a:lin ang="5400000" scaled="1"/>
          </a:gradFill>
          <a:ln w="12700" cmpd="sng">
            <a:solidFill>
              <a:schemeClr val="bg1"/>
            </a:solidFill>
            <a:miter lim="800000"/>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8" name="矩形 10"/>
          <p:cNvSpPr>
            <a:spLocks noChangeArrowheads="1"/>
          </p:cNvSpPr>
          <p:nvPr/>
        </p:nvSpPr>
        <p:spPr bwMode="auto">
          <a:xfrm>
            <a:off x="690798" y="4486953"/>
            <a:ext cx="3545681" cy="652463"/>
          </a:xfrm>
          <a:prstGeom prst="rect">
            <a:avLst/>
          </a:prstGeom>
          <a:solidFill>
            <a:srgbClr val="0176A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9" name="矩形 11"/>
          <p:cNvSpPr>
            <a:spLocks noChangeArrowheads="1"/>
          </p:cNvSpPr>
          <p:nvPr/>
        </p:nvSpPr>
        <p:spPr bwMode="auto">
          <a:xfrm>
            <a:off x="4629386" y="2390263"/>
            <a:ext cx="3545681" cy="2600325"/>
          </a:xfrm>
          <a:prstGeom prst="rect">
            <a:avLst/>
          </a:prstGeom>
          <a:gradFill rotWithShape="1">
            <a:gsLst>
              <a:gs pos="0">
                <a:schemeClr val="bg1"/>
              </a:gs>
              <a:gs pos="100000">
                <a:srgbClr val="D9D9D9"/>
              </a:gs>
            </a:gsLst>
            <a:lin ang="5400000" scaled="1"/>
          </a:gradFill>
          <a:ln w="12700" cmpd="sng">
            <a:solidFill>
              <a:schemeClr val="bg1"/>
            </a:solidFill>
            <a:miter lim="800000"/>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0" name="矩形 12"/>
          <p:cNvSpPr>
            <a:spLocks noChangeArrowheads="1"/>
          </p:cNvSpPr>
          <p:nvPr/>
        </p:nvSpPr>
        <p:spPr bwMode="auto">
          <a:xfrm>
            <a:off x="4629386" y="1590163"/>
            <a:ext cx="3545681" cy="651272"/>
          </a:xfrm>
          <a:prstGeom prst="rect">
            <a:avLst/>
          </a:prstGeom>
          <a:solidFill>
            <a:srgbClr val="E5AA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1" name="TextBox 35"/>
          <p:cNvSpPr txBox="1">
            <a:spLocks noChangeArrowheads="1"/>
          </p:cNvSpPr>
          <p:nvPr/>
        </p:nvSpPr>
        <p:spPr bwMode="auto">
          <a:xfrm>
            <a:off x="974166" y="2172016"/>
            <a:ext cx="2978944" cy="1768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en-US" altLang="zh-CN" sz="1400" dirty="0">
                <a:latin typeface="华文细黑" panose="02010600040101010101" pitchFamily="2" charset="-122"/>
                <a:ea typeface="华文细黑" panose="02010600040101010101" pitchFamily="2" charset="-122"/>
              </a:rPr>
              <a:t>9. </a:t>
            </a:r>
            <a:r>
              <a:rPr lang="zh-CN" altLang="en-US" sz="1400" dirty="0">
                <a:latin typeface="华文细黑" panose="02010600040101010101" pitchFamily="2" charset="-122"/>
                <a:ea typeface="华文细黑" panose="02010600040101010101" pitchFamily="2" charset="-122"/>
              </a:rPr>
              <a:t>中国共产党与各民主党派合作的基本方针是（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长期共存</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互相监督</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肝胆相照</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荣辱与共</a:t>
            </a:r>
            <a:endParaRPr lang="zh-CN" altLang="en-US" sz="1400" dirty="0">
              <a:latin typeface="华文细黑" panose="02010600040101010101" pitchFamily="2" charset="-122"/>
              <a:ea typeface="华文细黑" panose="02010600040101010101" pitchFamily="2" charset="-122"/>
            </a:endParaRPr>
          </a:p>
        </p:txBody>
      </p:sp>
      <p:sp>
        <p:nvSpPr>
          <p:cNvPr id="14" name="TextBox 35"/>
          <p:cNvSpPr txBox="1">
            <a:spLocks noChangeArrowheads="1"/>
          </p:cNvSpPr>
          <p:nvPr/>
        </p:nvSpPr>
        <p:spPr bwMode="auto">
          <a:xfrm>
            <a:off x="4844411" y="2636112"/>
            <a:ext cx="3115630" cy="1896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10. </a:t>
            </a:r>
            <a:r>
              <a:rPr lang="zh-CN" altLang="en-US" sz="1400" dirty="0">
                <a:latin typeface="华文细黑" panose="02010600040101010101" pitchFamily="2" charset="-122"/>
                <a:ea typeface="华文细黑" panose="02010600040101010101" pitchFamily="2" charset="-122"/>
              </a:rPr>
              <a:t>人民政协的主要职能是（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政治协商</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民主监督</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参政议政</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经济管理</a:t>
            </a:r>
            <a:endParaRPr lang="zh-CN" altLang="en-US" sz="14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06008" y="2092742"/>
            <a:ext cx="7272808" cy="2708275"/>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11. 中国特色社会主义文化建设，为我国现代化建设提供的保证包括（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为实现一个伟大的目标而形成共同理想和道德原则</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为现代化建设指明正确的方向和创造良好稳定的社会环境</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为现代化建设提供物质保证</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为现代化建设提供大量的人才和科技成果、智力支持</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12. 中国特色社会主义文化建设的主要内容包括（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思想道德建设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精神文明建设</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教育科学文化建设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民主法治建设</a:t>
            </a:r>
            <a:endParaRPr sz="1600" dirty="0">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7308304" y="87472"/>
            <a:ext cx="1584176" cy="2080424"/>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7" name="矩形 37"/>
          <p:cNvSpPr>
            <a:spLocks noChangeArrowheads="1"/>
          </p:cNvSpPr>
          <p:nvPr/>
        </p:nvSpPr>
        <p:spPr bwMode="auto">
          <a:xfrm>
            <a:off x="467544" y="1851670"/>
            <a:ext cx="7922419" cy="3186113"/>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文本框 7"/>
          <p:cNvSpPr txBox="1"/>
          <p:nvPr/>
        </p:nvSpPr>
        <p:spPr>
          <a:xfrm>
            <a:off x="652822" y="1985758"/>
            <a:ext cx="7591586" cy="2708275"/>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13. 江泽民指出，中国共产党要始终代表中国先进文化前进的方向，坚持（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以科学的理论武装人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以正确的舆论引导人</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以高尚的精神塑造人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以优秀的作品鼓舞人</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14. 中国特色社会主义文化建设的根本任务是着力培育（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有理想的公民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有道德的公民</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有文化的公民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有纪律的公民</a:t>
            </a:r>
            <a:endParaRPr sz="16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pic>
        <p:nvPicPr>
          <p:cNvPr id="7"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0528" y="1696621"/>
            <a:ext cx="8856984" cy="3963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p:nvPr/>
        </p:nvSpPr>
        <p:spPr>
          <a:xfrm>
            <a:off x="1652900" y="2067694"/>
            <a:ext cx="7272808" cy="1801840"/>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15. 思想道德建设解决的是整个中华民族的（　　）。</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A. 精神支柱</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B. 精神动力</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C. 智力支持</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D. 科学素质</a:t>
            </a:r>
            <a:endParaRPr sz="16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64758" y="1305116"/>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材料分析题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64758" y="2067694"/>
            <a:ext cx="7753154" cy="3600986"/>
          </a:xfrm>
          <a:prstGeom prst="rect">
            <a:avLst/>
          </a:prstGeom>
          <a:noFill/>
        </p:spPr>
        <p:txBody>
          <a:bodyPr wrap="square" lIns="0" tIns="0" rIns="0" bIns="0" rtlCol="0">
            <a:spAutoFit/>
          </a:bodyPr>
          <a:lstStyle/>
          <a:p>
            <a:pPr>
              <a:lnSpc>
                <a:spcPct val="150000"/>
              </a:lnSpc>
            </a:pPr>
            <a:r>
              <a:rPr sz="1400" dirty="0">
                <a:latin typeface="华文细黑" panose="02010600040101010101" pitchFamily="2" charset="-122"/>
                <a:ea typeface="华文细黑" panose="02010600040101010101" pitchFamily="2" charset="-122"/>
              </a:rPr>
              <a:t>材料 1 “说市场经济只存在于资本主义社会，只有资本主义的市场经济，这肯定是不正确的。社会主义为什么不可以搞市场经济，</a:t>
            </a:r>
            <a:r>
              <a:rPr sz="1400" dirty="0" smtClean="0">
                <a:latin typeface="华文细黑" panose="02010600040101010101" pitchFamily="2" charset="-122"/>
                <a:ea typeface="华文细黑" panose="02010600040101010101" pitchFamily="2" charset="-122"/>
              </a:rPr>
              <a:t>这个不能说是资本主义。”</a:t>
            </a:r>
            <a:endParaRPr sz="1400" dirty="0">
              <a:latin typeface="华文细黑" panose="02010600040101010101" pitchFamily="2" charset="-122"/>
              <a:ea typeface="华文细黑" panose="02010600040101010101" pitchFamily="2" charset="-122"/>
            </a:endParaRPr>
          </a:p>
          <a:p>
            <a:pPr>
              <a:lnSpc>
                <a:spcPct val="150000"/>
              </a:lnSpc>
            </a:pPr>
            <a:r>
              <a:rPr sz="1400" dirty="0" err="1" smtClean="0">
                <a:latin typeface="华文细黑" panose="02010600040101010101" pitchFamily="2" charset="-122"/>
                <a:ea typeface="华文细黑" panose="02010600040101010101" pitchFamily="2" charset="-122"/>
              </a:rPr>
              <a:t>材料</a:t>
            </a:r>
            <a:r>
              <a:rPr sz="1400" dirty="0" smtClean="0">
                <a:latin typeface="华文细黑" panose="02010600040101010101" pitchFamily="2" charset="-122"/>
                <a:ea typeface="华文细黑" panose="02010600040101010101" pitchFamily="2" charset="-122"/>
              </a:rPr>
              <a:t> </a:t>
            </a:r>
            <a:r>
              <a:rPr sz="1400" dirty="0">
                <a:latin typeface="华文细黑" panose="02010600040101010101" pitchFamily="2" charset="-122"/>
                <a:ea typeface="华文细黑" panose="02010600040101010101" pitchFamily="2" charset="-122"/>
              </a:rPr>
              <a:t>2 “</a:t>
            </a:r>
            <a:r>
              <a:rPr sz="1400" dirty="0" err="1">
                <a:latin typeface="华文细黑" panose="02010600040101010101" pitchFamily="2" charset="-122"/>
                <a:ea typeface="华文细黑" panose="02010600040101010101" pitchFamily="2" charset="-122"/>
              </a:rPr>
              <a:t>社会主义和市场经济之间不存在根本矛盾。</a:t>
            </a:r>
            <a:r>
              <a:rPr sz="1400" dirty="0" err="1" smtClean="0">
                <a:latin typeface="华文细黑" panose="02010600040101010101" pitchFamily="2" charset="-122"/>
                <a:ea typeface="华文细黑" panose="02010600040101010101" pitchFamily="2" charset="-122"/>
              </a:rPr>
              <a:t>问题是用什么方法才能更有力地发展社会生产力</a:t>
            </a:r>
            <a:r>
              <a:rPr sz="1400" dirty="0" smtClean="0">
                <a:latin typeface="华文细黑" panose="02010600040101010101" pitchFamily="2" charset="-122"/>
                <a:ea typeface="华文细黑" panose="02010600040101010101" pitchFamily="2" charset="-122"/>
              </a:rPr>
              <a:t>。”</a:t>
            </a:r>
            <a:endParaRPr lang="en-US" sz="1400" dirty="0" smtClean="0">
              <a:latin typeface="华文细黑" panose="02010600040101010101" pitchFamily="2" charset="-122"/>
              <a:ea typeface="华文细黑" panose="02010600040101010101" pitchFamily="2" charset="-122"/>
            </a:endParaRPr>
          </a:p>
          <a:p>
            <a:pPr>
              <a:lnSpc>
                <a:spcPct val="150000"/>
              </a:lnSpc>
            </a:pPr>
            <a:r>
              <a:rPr lang="zh-CN" altLang="en-US" sz="1400" dirty="0">
                <a:latin typeface="华文细黑" panose="02010600040101010101" pitchFamily="2" charset="-122"/>
                <a:ea typeface="华文细黑" panose="02010600040101010101" pitchFamily="2" charset="-122"/>
              </a:rPr>
              <a:t>材料 </a:t>
            </a:r>
            <a:r>
              <a:rPr lang="en-US" altLang="zh-CN" sz="1400" dirty="0">
                <a:latin typeface="华文细黑" panose="02010600040101010101" pitchFamily="2" charset="-122"/>
                <a:ea typeface="华文细黑" panose="02010600040101010101" pitchFamily="2" charset="-122"/>
              </a:rPr>
              <a:t>3 “</a:t>
            </a:r>
            <a:r>
              <a:rPr lang="zh-CN" altLang="en-US" sz="1400" dirty="0">
                <a:latin typeface="华文细黑" panose="02010600040101010101" pitchFamily="2" charset="-122"/>
                <a:ea typeface="华文细黑" panose="02010600040101010101" pitchFamily="2" charset="-122"/>
              </a:rPr>
              <a:t>我们必须从理论上搞懂，资本主义与社会主义的区分不在于是计划还是市场这样的问题。 社会主义也有市场经济， 资本主义也有计划控制。 资本主义就没有控制，就那么自由 ？ 最惠国待遇也是控制嘛 </a:t>
            </a:r>
            <a:r>
              <a:rPr lang="en-US" altLang="zh-CN" sz="1400" dirty="0">
                <a:latin typeface="华文细黑" panose="02010600040101010101" pitchFamily="2" charset="-122"/>
                <a:ea typeface="华文细黑" panose="02010600040101010101" pitchFamily="2" charset="-122"/>
              </a:rPr>
              <a:t>! </a:t>
            </a:r>
            <a:r>
              <a:rPr lang="zh-CN" altLang="en-US" sz="1400" dirty="0">
                <a:latin typeface="华文细黑" panose="02010600040101010101" pitchFamily="2" charset="-122"/>
                <a:ea typeface="华文细黑" panose="02010600040101010101" pitchFamily="2" charset="-122"/>
              </a:rPr>
              <a:t>不要以为搞点市场经济就是资本主义道路，没有那么回事。计划和市场都得要。不搞市场，连世界上的信息都不知道，是自甘落后。”</a:t>
            </a:r>
            <a:endParaRPr lang="zh-CN" altLang="en-US" sz="1400" dirty="0">
              <a:latin typeface="华文细黑" panose="02010600040101010101" pitchFamily="2" charset="-122"/>
              <a:ea typeface="华文细黑" panose="02010600040101010101" pitchFamily="2" charset="-122"/>
            </a:endParaRPr>
          </a:p>
          <a:p>
            <a:pPr>
              <a:lnSpc>
                <a:spcPct val="150000"/>
              </a:lnSpc>
            </a:pPr>
            <a:endParaRPr lang="en-US" altLang="zh-CN" sz="1400" dirty="0">
              <a:latin typeface="华文细黑" panose="02010600040101010101" pitchFamily="2" charset="-122"/>
              <a:ea typeface="华文细黑" panose="02010600040101010101" pitchFamily="2" charset="-122"/>
            </a:endParaRPr>
          </a:p>
          <a:p>
            <a:pPr>
              <a:lnSpc>
                <a:spcPct val="150000"/>
              </a:lnSpc>
            </a:pPr>
            <a:r>
              <a:rPr lang="en-US" altLang="zh-CN" sz="1400" dirty="0">
                <a:latin typeface="华文细黑" panose="02010600040101010101" pitchFamily="2" charset="-122"/>
                <a:ea typeface="华文细黑" panose="02010600040101010101" pitchFamily="2" charset="-122"/>
              </a:rPr>
              <a:t>                </a:t>
            </a:r>
            <a:endParaRPr sz="14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         </a:t>
            </a:r>
            <a:endParaRPr sz="1600" dirty="0">
              <a:latin typeface="华文细黑" panose="02010600040101010101" pitchFamily="2" charset="-122"/>
              <a:ea typeface="华文细黑" panose="02010600040101010101" pitchFamily="2" charset="-122"/>
            </a:endParaRPr>
          </a:p>
        </p:txBody>
      </p:sp>
      <p:sp>
        <p:nvSpPr>
          <p:cNvPr id="7" name="圆角矩形 6"/>
          <p:cNvSpPr/>
          <p:nvPr/>
        </p:nvSpPr>
        <p:spPr>
          <a:xfrm>
            <a:off x="251520" y="1762985"/>
            <a:ext cx="8424936" cy="3219821"/>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69486" y="1370944"/>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材料分析题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35270" y="1779662"/>
            <a:ext cx="5088858" cy="2215991"/>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根据材料回答问题：</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（1）怎样理解邓小平的论断：“社会主义和市场经济之间不存在根本矛盾”</a:t>
            </a:r>
            <a:r>
              <a:rPr lang="zh-CN" altLang="en-US" sz="1600" dirty="0">
                <a:latin typeface="华文细黑" panose="02010600040101010101" pitchFamily="2" charset="-122"/>
                <a:ea typeface="华文细黑" panose="02010600040101010101" pitchFamily="2" charset="-122"/>
              </a:rPr>
              <a:t>？</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（2）如何理解邓小平关于社会主义市场经济的思想：“计划与市场两种调节手段</a:t>
            </a:r>
            <a:endParaRPr sz="1600" dirty="0">
              <a:latin typeface="华文细黑" panose="02010600040101010101" pitchFamily="2" charset="-122"/>
              <a:ea typeface="华文细黑" panose="02010600040101010101" pitchFamily="2" charset="-122"/>
            </a:endParaRPr>
          </a:p>
          <a:p>
            <a:pPr>
              <a:lnSpc>
                <a:spcPct val="150000"/>
              </a:lnSpc>
            </a:pPr>
            <a:r>
              <a:rPr sz="1600" dirty="0" err="1">
                <a:latin typeface="华文细黑" panose="02010600040101010101" pitchFamily="2" charset="-122"/>
                <a:ea typeface="华文细黑" panose="02010600040101010101" pitchFamily="2" charset="-122"/>
              </a:rPr>
              <a:t>相结合，是建立社会主义市场经济体制的内在要求</a:t>
            </a:r>
            <a:r>
              <a:rPr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a:t>
            </a:r>
            <a:endParaRPr sz="1600" dirty="0">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5726504" y="1511601"/>
            <a:ext cx="2880320" cy="2358749"/>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3" name="TextBox 7"/>
          <p:cNvSpPr>
            <a:spLocks noChangeArrowheads="1"/>
          </p:cNvSpPr>
          <p:nvPr/>
        </p:nvSpPr>
        <p:spPr bwMode="auto">
          <a:xfrm>
            <a:off x="2057053" y="1874090"/>
            <a:ext cx="4968552"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4500" b="1" dirty="0">
                <a:latin typeface="微软雅黑" panose="020B0503020204020204" pitchFamily="34" charset="-122"/>
                <a:ea typeface="微软雅黑" panose="020B0503020204020204" pitchFamily="34" charset="-122"/>
                <a:sym typeface="微软雅黑" panose="020B0503020204020204" pitchFamily="34" charset="-122"/>
              </a:rPr>
              <a:t>THANK YOU</a:t>
            </a:r>
            <a:endParaRPr lang="zh-CN" altLang="en-US" sz="45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500"/>
                                  </p:stCondLst>
                                  <p:iterate type="lt">
                                    <p:tmPct val="10000"/>
                                  </p:iterate>
                                  <p:childTnLst>
                                    <p:set>
                                      <p:cBhvr>
                                        <p:cTn id="6" dur="1" fill="hold">
                                          <p:stCondLst>
                                            <p:cond delay="0"/>
                                          </p:stCondLst>
                                        </p:cTn>
                                        <p:tgtEl>
                                          <p:spTgt spid="13"/>
                                        </p:tgtEl>
                                        <p:attrNameLst>
                                          <p:attrName>style.visibility</p:attrName>
                                        </p:attrNameLst>
                                      </p:cBhvr>
                                      <p:to>
                                        <p:strVal val="visible"/>
                                      </p:to>
                                    </p:set>
                                    <p:animScale>
                                      <p:cBhvr>
                                        <p:cTn id="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3"/>
                                        </p:tgtEl>
                                        <p:attrNameLst>
                                          <p:attrName>ppt_x</p:attrName>
                                          <p:attrName>ppt_y</p:attrName>
                                        </p:attrNameLst>
                                      </p:cBhvr>
                                    </p:animMotion>
                                    <p:animEffect transition="in" filter="fade">
                                      <p:cBhvr>
                                        <p:cTn id="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b="1" dirty="0">
                <a:solidFill>
                  <a:schemeClr val="tx1"/>
                </a:solidFill>
              </a:rPr>
              <a:t>知识结构</a:t>
            </a:r>
            <a:endParaRPr lang="zh-CN" altLang="en-US" sz="2400" b="1" dirty="0">
              <a:solidFill>
                <a:schemeClr val="tx1"/>
              </a:solidFill>
            </a:endParaRPr>
          </a:p>
        </p:txBody>
      </p:sp>
      <p:pic>
        <p:nvPicPr>
          <p:cNvPr id="3" name="图片 2"/>
          <p:cNvPicPr>
            <a:picLocks noChangeAspect="1"/>
          </p:cNvPicPr>
          <p:nvPr/>
        </p:nvPicPr>
        <p:blipFill>
          <a:blip r:embed="rId1"/>
          <a:stretch>
            <a:fillRect/>
          </a:stretch>
        </p:blipFill>
        <p:spPr>
          <a:xfrm>
            <a:off x="1943100" y="570865"/>
            <a:ext cx="4858385" cy="44392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3482354" y="987574"/>
            <a:ext cx="2201679" cy="3616312"/>
          </a:xfrm>
          <a:prstGeom prst="roundRect">
            <a:avLst>
              <a:gd name="adj" fmla="val 888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右箭头 2"/>
          <p:cNvSpPr/>
          <p:nvPr/>
        </p:nvSpPr>
        <p:spPr>
          <a:xfrm>
            <a:off x="5570586" y="1181785"/>
            <a:ext cx="1008112" cy="576064"/>
          </a:xfrm>
          <a:prstGeom prst="rightArrow">
            <a:avLst>
              <a:gd name="adj1" fmla="val 72792"/>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5655060" y="1362095"/>
            <a:ext cx="708234" cy="215444"/>
          </a:xfrm>
          <a:prstGeom prst="rect">
            <a:avLst/>
          </a:prstGeom>
          <a:noFill/>
        </p:spPr>
        <p:txBody>
          <a:bodyPr wrap="square" lIns="0" tIns="0" rIns="0" bIns="0"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6</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2" name="右箭头 11"/>
          <p:cNvSpPr/>
          <p:nvPr/>
        </p:nvSpPr>
        <p:spPr>
          <a:xfrm>
            <a:off x="5570586" y="1858060"/>
            <a:ext cx="1008112" cy="576064"/>
          </a:xfrm>
          <a:prstGeom prst="rightArrow">
            <a:avLst>
              <a:gd name="adj1" fmla="val 72792"/>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右箭头 13"/>
          <p:cNvSpPr/>
          <p:nvPr/>
        </p:nvSpPr>
        <p:spPr>
          <a:xfrm>
            <a:off x="5570586" y="2534335"/>
            <a:ext cx="1008112" cy="576064"/>
          </a:xfrm>
          <a:prstGeom prst="rightArrow">
            <a:avLst>
              <a:gd name="adj1" fmla="val 72792"/>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右箭头 15"/>
          <p:cNvSpPr/>
          <p:nvPr/>
        </p:nvSpPr>
        <p:spPr>
          <a:xfrm>
            <a:off x="5570586" y="3210610"/>
            <a:ext cx="1008112" cy="576064"/>
          </a:xfrm>
          <a:prstGeom prst="rightArrow">
            <a:avLst>
              <a:gd name="adj1" fmla="val 72792"/>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右箭头 17"/>
          <p:cNvSpPr/>
          <p:nvPr/>
        </p:nvSpPr>
        <p:spPr>
          <a:xfrm>
            <a:off x="5570586" y="3886885"/>
            <a:ext cx="1008112" cy="576064"/>
          </a:xfrm>
          <a:prstGeom prst="rightArrow">
            <a:avLst>
              <a:gd name="adj1" fmla="val 72792"/>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6650707" y="1373637"/>
            <a:ext cx="1656184" cy="373244"/>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ts val="1500"/>
              </a:lnSpc>
            </a:pPr>
            <a:r>
              <a:rPr lang="zh-CN" altLang="en-US" sz="1200" b="1" dirty="0"/>
              <a:t>培育和践行社会主义核心价值观</a:t>
            </a:r>
            <a:endParaRPr lang="en-US" altLang="zh-CN" sz="1200" dirty="0">
              <a:solidFill>
                <a:schemeClr val="tx1">
                  <a:lumMod val="75000"/>
                  <a:lumOff val="25000"/>
                </a:schemeClr>
              </a:solidFill>
            </a:endParaRPr>
          </a:p>
        </p:txBody>
      </p:sp>
      <p:sp>
        <p:nvSpPr>
          <p:cNvPr id="21" name="TextBox 20"/>
          <p:cNvSpPr txBox="1"/>
          <p:nvPr/>
        </p:nvSpPr>
        <p:spPr>
          <a:xfrm>
            <a:off x="3957312" y="1784489"/>
            <a:ext cx="1251761" cy="1685911"/>
          </a:xfrm>
          <a:prstGeom prst="rect">
            <a:avLst/>
          </a:prstGeom>
          <a:noFill/>
        </p:spPr>
        <p:txBody>
          <a:bodyPr wrap="square">
            <a:spAutoFit/>
          </a:bodyPr>
          <a:lstStyle/>
          <a:p>
            <a:pPr algn="ctr" fontAlgn="auto">
              <a:lnSpc>
                <a:spcPct val="200000"/>
              </a:lnSpc>
              <a:spcBef>
                <a:spcPts val="0"/>
              </a:spcBef>
              <a:spcAft>
                <a:spcPts val="0"/>
              </a:spcAft>
              <a:defRPr/>
            </a:pPr>
            <a:r>
              <a:rPr lang="zh-CN" altLang="en-US" sz="2800" b="1" dirty="0">
                <a:solidFill>
                  <a:schemeClr val="bg1"/>
                </a:solidFill>
                <a:latin typeface="微软雅黑" panose="020B0503020204020204" pitchFamily="34" charset="-122"/>
                <a:ea typeface="微软雅黑" panose="020B0503020204020204" pitchFamily="34" charset="-122"/>
              </a:rPr>
              <a:t>要点</a:t>
            </a:r>
            <a:endParaRPr lang="en-US" altLang="zh-CN" sz="2800" b="1" dirty="0">
              <a:solidFill>
                <a:schemeClr val="bg1"/>
              </a:solidFill>
              <a:latin typeface="微软雅黑" panose="020B0503020204020204" pitchFamily="34" charset="-122"/>
              <a:ea typeface="微软雅黑" panose="020B0503020204020204" pitchFamily="34" charset="-122"/>
            </a:endParaRPr>
          </a:p>
          <a:p>
            <a:pPr algn="ctr" fontAlgn="auto">
              <a:lnSpc>
                <a:spcPct val="200000"/>
              </a:lnSpc>
              <a:spcBef>
                <a:spcPts val="0"/>
              </a:spcBef>
              <a:spcAft>
                <a:spcPts val="0"/>
              </a:spcAft>
              <a:defRPr/>
            </a:pPr>
            <a:r>
              <a:rPr lang="zh-CN" altLang="en-US" sz="2800" b="1" dirty="0">
                <a:solidFill>
                  <a:schemeClr val="bg1"/>
                </a:solidFill>
                <a:latin typeface="微软雅黑" panose="020B0503020204020204" pitchFamily="34" charset="-122"/>
                <a:ea typeface="微软雅黑" panose="020B0503020204020204" pitchFamily="34" charset="-122"/>
              </a:rPr>
              <a:t>解析</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5655060" y="2038370"/>
            <a:ext cx="708234" cy="215444"/>
          </a:xfrm>
          <a:prstGeom prst="rect">
            <a:avLst/>
          </a:prstGeom>
          <a:noFill/>
        </p:spPr>
        <p:txBody>
          <a:bodyPr wrap="square" lIns="0" tIns="0" rIns="0" bIns="0"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7</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5655060" y="2714645"/>
            <a:ext cx="708234" cy="215444"/>
          </a:xfrm>
          <a:prstGeom prst="rect">
            <a:avLst/>
          </a:prstGeom>
          <a:noFill/>
        </p:spPr>
        <p:txBody>
          <a:bodyPr wrap="square" lIns="0" tIns="0" rIns="0" bIns="0"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8</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5655060" y="3390920"/>
            <a:ext cx="708234" cy="215444"/>
          </a:xfrm>
          <a:prstGeom prst="rect">
            <a:avLst/>
          </a:prstGeom>
          <a:noFill/>
        </p:spPr>
        <p:txBody>
          <a:bodyPr wrap="square" lIns="0" tIns="0" rIns="0" bIns="0"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9</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5684033" y="4055653"/>
            <a:ext cx="708234" cy="215444"/>
          </a:xfrm>
          <a:prstGeom prst="rect">
            <a:avLst/>
          </a:prstGeom>
          <a:noFill/>
        </p:spPr>
        <p:txBody>
          <a:bodyPr wrap="square" lIns="0" tIns="0" rIns="0" bIns="0"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10</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7" name="右箭头 26"/>
          <p:cNvSpPr/>
          <p:nvPr/>
        </p:nvSpPr>
        <p:spPr>
          <a:xfrm flipH="1">
            <a:off x="2596556" y="1181785"/>
            <a:ext cx="1008112" cy="576064"/>
          </a:xfrm>
          <a:prstGeom prst="rightArrow">
            <a:avLst>
              <a:gd name="adj1" fmla="val 72792"/>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flipH="1">
            <a:off x="2817554" y="1362095"/>
            <a:ext cx="708234" cy="215444"/>
          </a:xfrm>
          <a:prstGeom prst="rect">
            <a:avLst/>
          </a:prstGeom>
          <a:noFill/>
        </p:spPr>
        <p:txBody>
          <a:bodyPr wrap="square" lIns="0" tIns="0" rIns="0" bIns="0"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1</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9" name="右箭头 28"/>
          <p:cNvSpPr/>
          <p:nvPr/>
        </p:nvSpPr>
        <p:spPr>
          <a:xfrm flipH="1">
            <a:off x="2596556" y="1858060"/>
            <a:ext cx="1008112" cy="576064"/>
          </a:xfrm>
          <a:prstGeom prst="rightArrow">
            <a:avLst>
              <a:gd name="adj1" fmla="val 72792"/>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右箭头 29"/>
          <p:cNvSpPr/>
          <p:nvPr/>
        </p:nvSpPr>
        <p:spPr>
          <a:xfrm flipH="1">
            <a:off x="2596556" y="2534335"/>
            <a:ext cx="1008112" cy="576064"/>
          </a:xfrm>
          <a:prstGeom prst="rightArrow">
            <a:avLst>
              <a:gd name="adj1" fmla="val 72792"/>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右箭头 30"/>
          <p:cNvSpPr/>
          <p:nvPr/>
        </p:nvSpPr>
        <p:spPr>
          <a:xfrm flipH="1">
            <a:off x="2596556" y="3210610"/>
            <a:ext cx="1008112" cy="576064"/>
          </a:xfrm>
          <a:prstGeom prst="rightArrow">
            <a:avLst>
              <a:gd name="adj1" fmla="val 72792"/>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右箭头 31"/>
          <p:cNvSpPr/>
          <p:nvPr/>
        </p:nvSpPr>
        <p:spPr>
          <a:xfrm flipH="1">
            <a:off x="2596556" y="3886885"/>
            <a:ext cx="1008112" cy="576064"/>
          </a:xfrm>
          <a:prstGeom prst="rightArrow">
            <a:avLst>
              <a:gd name="adj1" fmla="val 72792"/>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flipH="1">
            <a:off x="2817554" y="2038370"/>
            <a:ext cx="708234" cy="215444"/>
          </a:xfrm>
          <a:prstGeom prst="rect">
            <a:avLst/>
          </a:prstGeom>
          <a:noFill/>
        </p:spPr>
        <p:txBody>
          <a:bodyPr wrap="square" lIns="0" tIns="0" rIns="0" bIns="0"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2</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34" name="TextBox 33"/>
          <p:cNvSpPr txBox="1"/>
          <p:nvPr/>
        </p:nvSpPr>
        <p:spPr>
          <a:xfrm flipH="1">
            <a:off x="2817554" y="2714645"/>
            <a:ext cx="708234" cy="215444"/>
          </a:xfrm>
          <a:prstGeom prst="rect">
            <a:avLst/>
          </a:prstGeom>
          <a:noFill/>
        </p:spPr>
        <p:txBody>
          <a:bodyPr wrap="square" lIns="0" tIns="0" rIns="0" bIns="0"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3</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35" name="TextBox 34"/>
          <p:cNvSpPr txBox="1"/>
          <p:nvPr/>
        </p:nvSpPr>
        <p:spPr>
          <a:xfrm flipH="1">
            <a:off x="2817554" y="3390920"/>
            <a:ext cx="708234" cy="215444"/>
          </a:xfrm>
          <a:prstGeom prst="rect">
            <a:avLst/>
          </a:prstGeom>
          <a:noFill/>
        </p:spPr>
        <p:txBody>
          <a:bodyPr wrap="square" lIns="0" tIns="0" rIns="0" bIns="0"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4</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36" name="TextBox 35"/>
          <p:cNvSpPr txBox="1"/>
          <p:nvPr/>
        </p:nvSpPr>
        <p:spPr>
          <a:xfrm flipH="1">
            <a:off x="2817554" y="4067195"/>
            <a:ext cx="708234" cy="215444"/>
          </a:xfrm>
          <a:prstGeom prst="rect">
            <a:avLst/>
          </a:prstGeom>
          <a:noFill/>
        </p:spPr>
        <p:txBody>
          <a:bodyPr wrap="square" lIns="0" tIns="0" rIns="0" bIns="0"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5</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6650707" y="2049912"/>
            <a:ext cx="1656184" cy="373244"/>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ts val="1500"/>
              </a:lnSpc>
            </a:pPr>
            <a:r>
              <a:rPr lang="zh-CN" altLang="en-US" sz="1200" b="1" dirty="0"/>
              <a:t>提高保障和改善民生水平</a:t>
            </a:r>
            <a:endParaRPr lang="en-US" altLang="zh-CN" sz="1200" dirty="0">
              <a:solidFill>
                <a:schemeClr val="tx1">
                  <a:lumMod val="75000"/>
                  <a:lumOff val="25000"/>
                </a:schemeClr>
              </a:solidFill>
            </a:endParaRPr>
          </a:p>
        </p:txBody>
      </p:sp>
      <p:sp>
        <p:nvSpPr>
          <p:cNvPr id="38" name="TextBox 37"/>
          <p:cNvSpPr txBox="1"/>
          <p:nvPr/>
        </p:nvSpPr>
        <p:spPr>
          <a:xfrm>
            <a:off x="6650707" y="2726187"/>
            <a:ext cx="1656184" cy="180883"/>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ts val="1500"/>
              </a:lnSpc>
            </a:pPr>
            <a:r>
              <a:rPr lang="zh-CN" altLang="en-US" sz="1200" b="1" dirty="0"/>
              <a:t>坚持总体国家安全观</a:t>
            </a:r>
            <a:endParaRPr lang="en-US" altLang="zh-CN" sz="1200" dirty="0">
              <a:solidFill>
                <a:schemeClr val="tx1">
                  <a:lumMod val="75000"/>
                  <a:lumOff val="25000"/>
                </a:schemeClr>
              </a:solidFill>
            </a:endParaRPr>
          </a:p>
        </p:txBody>
      </p:sp>
      <p:sp>
        <p:nvSpPr>
          <p:cNvPr id="39" name="TextBox 38"/>
          <p:cNvSpPr txBox="1"/>
          <p:nvPr/>
        </p:nvSpPr>
        <p:spPr>
          <a:xfrm>
            <a:off x="6650707" y="3402462"/>
            <a:ext cx="1656184" cy="180883"/>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ts val="1500"/>
              </a:lnSpc>
            </a:pPr>
            <a:r>
              <a:rPr lang="zh-CN" altLang="en-US" sz="1200" b="1" dirty="0"/>
              <a:t>坚持总体国家安全观</a:t>
            </a:r>
            <a:endParaRPr lang="en-US" altLang="zh-CN" sz="1200" dirty="0">
              <a:solidFill>
                <a:schemeClr val="tx1">
                  <a:lumMod val="75000"/>
                  <a:lumOff val="25000"/>
                </a:schemeClr>
              </a:solidFill>
            </a:endParaRPr>
          </a:p>
        </p:txBody>
      </p:sp>
      <p:sp>
        <p:nvSpPr>
          <p:cNvPr id="40" name="TextBox 39"/>
          <p:cNvSpPr txBox="1"/>
          <p:nvPr/>
        </p:nvSpPr>
        <p:spPr>
          <a:xfrm>
            <a:off x="6650707" y="4078737"/>
            <a:ext cx="1656184" cy="180883"/>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ts val="1500"/>
              </a:lnSpc>
            </a:pPr>
            <a:r>
              <a:rPr lang="zh-CN" altLang="en-US" sz="1200" b="1" dirty="0"/>
              <a:t>加快生态文明体制改革</a:t>
            </a:r>
            <a:endParaRPr lang="en-US" altLang="zh-CN" sz="1200" dirty="0">
              <a:solidFill>
                <a:schemeClr val="tx1">
                  <a:lumMod val="75000"/>
                  <a:lumOff val="25000"/>
                </a:schemeClr>
              </a:solidFill>
            </a:endParaRPr>
          </a:p>
        </p:txBody>
      </p:sp>
      <p:sp>
        <p:nvSpPr>
          <p:cNvPr id="41" name="TextBox 40"/>
          <p:cNvSpPr txBox="1"/>
          <p:nvPr/>
        </p:nvSpPr>
        <p:spPr>
          <a:xfrm>
            <a:off x="890067" y="1373637"/>
            <a:ext cx="1656184" cy="180883"/>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lnSpc>
                <a:spcPts val="1500"/>
              </a:lnSpc>
            </a:pPr>
            <a:r>
              <a:rPr lang="zh-CN" altLang="en-US" sz="1200" b="1" dirty="0"/>
              <a:t>深化供给侧结构性改革</a:t>
            </a:r>
            <a:endParaRPr lang="en-US" altLang="zh-CN" sz="1200" dirty="0">
              <a:solidFill>
                <a:schemeClr val="tx1">
                  <a:lumMod val="75000"/>
                  <a:lumOff val="25000"/>
                </a:schemeClr>
              </a:solidFill>
            </a:endParaRPr>
          </a:p>
        </p:txBody>
      </p:sp>
      <p:sp>
        <p:nvSpPr>
          <p:cNvPr id="42" name="TextBox 41"/>
          <p:cNvSpPr txBox="1"/>
          <p:nvPr/>
        </p:nvSpPr>
        <p:spPr>
          <a:xfrm>
            <a:off x="890067" y="2049912"/>
            <a:ext cx="1656184" cy="373244"/>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lnSpc>
                <a:spcPts val="1500"/>
              </a:lnSpc>
            </a:pPr>
            <a:r>
              <a:rPr lang="zh-CN" altLang="en-US" sz="1200" b="1" dirty="0"/>
              <a:t>建设现代化经济体系的主要任务</a:t>
            </a:r>
            <a:endParaRPr lang="en-US" altLang="zh-CN" sz="1200" dirty="0">
              <a:solidFill>
                <a:schemeClr val="tx1">
                  <a:lumMod val="75000"/>
                  <a:lumOff val="25000"/>
                </a:schemeClr>
              </a:solidFill>
            </a:endParaRPr>
          </a:p>
        </p:txBody>
      </p:sp>
      <p:sp>
        <p:nvSpPr>
          <p:cNvPr id="43" name="TextBox 42"/>
          <p:cNvSpPr txBox="1"/>
          <p:nvPr/>
        </p:nvSpPr>
        <p:spPr>
          <a:xfrm>
            <a:off x="890067" y="2726187"/>
            <a:ext cx="1656184" cy="373244"/>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lnSpc>
                <a:spcPts val="1500"/>
              </a:lnSpc>
            </a:pPr>
            <a:r>
              <a:rPr lang="zh-CN" altLang="en-US" sz="1200" b="1" dirty="0"/>
              <a:t>巩固和发展爱国统一战线</a:t>
            </a:r>
            <a:endParaRPr lang="en-US" altLang="zh-CN" sz="1200" dirty="0">
              <a:solidFill>
                <a:schemeClr val="tx1">
                  <a:lumMod val="75000"/>
                  <a:lumOff val="25000"/>
                </a:schemeClr>
              </a:solidFill>
            </a:endParaRPr>
          </a:p>
        </p:txBody>
      </p:sp>
      <p:sp>
        <p:nvSpPr>
          <p:cNvPr id="44" name="TextBox 43"/>
          <p:cNvSpPr txBox="1"/>
          <p:nvPr/>
        </p:nvSpPr>
        <p:spPr>
          <a:xfrm>
            <a:off x="890067" y="3402462"/>
            <a:ext cx="1656184" cy="373244"/>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lnSpc>
                <a:spcPts val="1500"/>
              </a:lnSpc>
            </a:pPr>
            <a:r>
              <a:rPr lang="zh-CN" altLang="en-US" sz="1200" b="1" dirty="0"/>
              <a:t>坚持“一国两制”，推进祖国统一</a:t>
            </a:r>
            <a:endParaRPr lang="en-US" altLang="zh-CN" sz="1200" dirty="0">
              <a:solidFill>
                <a:schemeClr val="tx1">
                  <a:lumMod val="75000"/>
                  <a:lumOff val="25000"/>
                </a:schemeClr>
              </a:solidFill>
            </a:endParaRPr>
          </a:p>
        </p:txBody>
      </p:sp>
      <p:sp>
        <p:nvSpPr>
          <p:cNvPr id="45" name="TextBox 44"/>
          <p:cNvSpPr txBox="1"/>
          <p:nvPr/>
        </p:nvSpPr>
        <p:spPr>
          <a:xfrm>
            <a:off x="890067" y="4078737"/>
            <a:ext cx="1656184" cy="373244"/>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lnSpc>
                <a:spcPts val="1500"/>
              </a:lnSpc>
            </a:pPr>
            <a:r>
              <a:rPr lang="zh-CN" altLang="en-US" sz="1200" b="1" dirty="0"/>
              <a:t>牢牢掌握意识形态工作领导权</a:t>
            </a:r>
            <a:endParaRPr lang="en-US" altLang="zh-CN" sz="1200" dirty="0">
              <a:solidFill>
                <a:schemeClr val="tx1">
                  <a:lumMod val="75000"/>
                  <a:lumOff val="25000"/>
                </a:schemeClr>
              </a:solidFill>
            </a:endParaRPr>
          </a:p>
        </p:txBody>
      </p:sp>
      <p:sp>
        <p:nvSpPr>
          <p:cNvPr id="2" name="标题 1"/>
          <p:cNvSpPr txBox="1"/>
          <p:nvPr/>
        </p:nvSpPr>
        <p:spPr bwMode="auto">
          <a:xfrm>
            <a:off x="754083"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要点解析</a:t>
            </a:r>
            <a:endParaRPr lang="zh-CN" altLang="en-US" sz="2400" b="1" dirty="0">
              <a:solidFill>
                <a:schemeClr val="tx1"/>
              </a:solidFill>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Horizontal)">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1+#ppt_w/2"/>
                                          </p:val>
                                        </p:tav>
                                        <p:tav tm="100000">
                                          <p:val>
                                            <p:strVal val="#ppt_x"/>
                                          </p:val>
                                        </p:tav>
                                      </p:tavLst>
                                    </p:anim>
                                    <p:anim calcmode="lin" valueType="num">
                                      <p:cBhvr additive="base">
                                        <p:cTn id="16" dur="500" fill="hold"/>
                                        <p:tgtEl>
                                          <p:spTgt spid="2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1+#ppt_w/2"/>
                                          </p:val>
                                        </p:tav>
                                        <p:tav tm="100000">
                                          <p:val>
                                            <p:strVal val="#ppt_x"/>
                                          </p:val>
                                        </p:tav>
                                      </p:tavLst>
                                    </p:anim>
                                    <p:anim calcmode="lin" valueType="num">
                                      <p:cBhvr additive="base">
                                        <p:cTn id="20" dur="500" fill="hold"/>
                                        <p:tgtEl>
                                          <p:spTgt spid="2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20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1+#ppt_w/2"/>
                                          </p:val>
                                        </p:tav>
                                        <p:tav tm="100000">
                                          <p:val>
                                            <p:strVal val="#ppt_x"/>
                                          </p:val>
                                        </p:tav>
                                      </p:tavLst>
                                    </p:anim>
                                    <p:anim calcmode="lin" valueType="num">
                                      <p:cBhvr additive="base">
                                        <p:cTn id="24" dur="500" fill="hold"/>
                                        <p:tgtEl>
                                          <p:spTgt spid="2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20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1+#ppt_w/2"/>
                                          </p:val>
                                        </p:tav>
                                        <p:tav tm="100000">
                                          <p:val>
                                            <p:strVal val="#ppt_x"/>
                                          </p:val>
                                        </p:tav>
                                      </p:tavLst>
                                    </p:anim>
                                    <p:anim calcmode="lin" valueType="num">
                                      <p:cBhvr additive="base">
                                        <p:cTn id="28" dur="500" fill="hold"/>
                                        <p:tgtEl>
                                          <p:spTgt spid="3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40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500" fill="hold"/>
                                        <p:tgtEl>
                                          <p:spTgt spid="30"/>
                                        </p:tgtEl>
                                        <p:attrNameLst>
                                          <p:attrName>ppt_x</p:attrName>
                                        </p:attrNameLst>
                                      </p:cBhvr>
                                      <p:tavLst>
                                        <p:tav tm="0">
                                          <p:val>
                                            <p:strVal val="1+#ppt_w/2"/>
                                          </p:val>
                                        </p:tav>
                                        <p:tav tm="100000">
                                          <p:val>
                                            <p:strVal val="#ppt_x"/>
                                          </p:val>
                                        </p:tav>
                                      </p:tavLst>
                                    </p:anim>
                                    <p:anim calcmode="lin" valueType="num">
                                      <p:cBhvr additive="base">
                                        <p:cTn id="32" dur="500" fill="hold"/>
                                        <p:tgtEl>
                                          <p:spTgt spid="30"/>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40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1+#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60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fill="hold"/>
                                        <p:tgtEl>
                                          <p:spTgt spid="31"/>
                                        </p:tgtEl>
                                        <p:attrNameLst>
                                          <p:attrName>ppt_x</p:attrName>
                                        </p:attrNameLst>
                                      </p:cBhvr>
                                      <p:tavLst>
                                        <p:tav tm="0">
                                          <p:val>
                                            <p:strVal val="1+#ppt_w/2"/>
                                          </p:val>
                                        </p:tav>
                                        <p:tav tm="100000">
                                          <p:val>
                                            <p:strVal val="#ppt_x"/>
                                          </p:val>
                                        </p:tav>
                                      </p:tavLst>
                                    </p:anim>
                                    <p:anim calcmode="lin" valueType="num">
                                      <p:cBhvr additive="base">
                                        <p:cTn id="40" dur="500" fill="hold"/>
                                        <p:tgtEl>
                                          <p:spTgt spid="31"/>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60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500" fill="hold"/>
                                        <p:tgtEl>
                                          <p:spTgt spid="35"/>
                                        </p:tgtEl>
                                        <p:attrNameLst>
                                          <p:attrName>ppt_x</p:attrName>
                                        </p:attrNameLst>
                                      </p:cBhvr>
                                      <p:tavLst>
                                        <p:tav tm="0">
                                          <p:val>
                                            <p:strVal val="1+#ppt_w/2"/>
                                          </p:val>
                                        </p:tav>
                                        <p:tav tm="100000">
                                          <p:val>
                                            <p:strVal val="#ppt_x"/>
                                          </p:val>
                                        </p:tav>
                                      </p:tavLst>
                                    </p:anim>
                                    <p:anim calcmode="lin" valueType="num">
                                      <p:cBhvr additive="base">
                                        <p:cTn id="44" dur="500" fill="hold"/>
                                        <p:tgtEl>
                                          <p:spTgt spid="35"/>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800"/>
                                  </p:stCondLst>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500" fill="hold"/>
                                        <p:tgtEl>
                                          <p:spTgt spid="32"/>
                                        </p:tgtEl>
                                        <p:attrNameLst>
                                          <p:attrName>ppt_x</p:attrName>
                                        </p:attrNameLst>
                                      </p:cBhvr>
                                      <p:tavLst>
                                        <p:tav tm="0">
                                          <p:val>
                                            <p:strVal val="1+#ppt_w/2"/>
                                          </p:val>
                                        </p:tav>
                                        <p:tav tm="100000">
                                          <p:val>
                                            <p:strVal val="#ppt_x"/>
                                          </p:val>
                                        </p:tav>
                                      </p:tavLst>
                                    </p:anim>
                                    <p:anim calcmode="lin" valueType="num">
                                      <p:cBhvr additive="base">
                                        <p:cTn id="48" dur="500" fill="hold"/>
                                        <p:tgtEl>
                                          <p:spTgt spid="32"/>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800"/>
                                  </p:stCondLst>
                                  <p:childTnLst>
                                    <p:set>
                                      <p:cBhvr>
                                        <p:cTn id="50" dur="1" fill="hold">
                                          <p:stCondLst>
                                            <p:cond delay="0"/>
                                          </p:stCondLst>
                                        </p:cTn>
                                        <p:tgtEl>
                                          <p:spTgt spid="36"/>
                                        </p:tgtEl>
                                        <p:attrNameLst>
                                          <p:attrName>style.visibility</p:attrName>
                                        </p:attrNameLst>
                                      </p:cBhvr>
                                      <p:to>
                                        <p:strVal val="visible"/>
                                      </p:to>
                                    </p:set>
                                    <p:anim calcmode="lin" valueType="num">
                                      <p:cBhvr additive="base">
                                        <p:cTn id="51" dur="500" fill="hold"/>
                                        <p:tgtEl>
                                          <p:spTgt spid="36"/>
                                        </p:tgtEl>
                                        <p:attrNameLst>
                                          <p:attrName>ppt_x</p:attrName>
                                        </p:attrNameLst>
                                      </p:cBhvr>
                                      <p:tavLst>
                                        <p:tav tm="0">
                                          <p:val>
                                            <p:strVal val="1+#ppt_w/2"/>
                                          </p:val>
                                        </p:tav>
                                        <p:tav tm="100000">
                                          <p:val>
                                            <p:strVal val="#ppt_x"/>
                                          </p:val>
                                        </p:tav>
                                      </p:tavLst>
                                    </p:anim>
                                    <p:anim calcmode="lin" valueType="num">
                                      <p:cBhvr additive="base">
                                        <p:cTn id="52" dur="500" fill="hold"/>
                                        <p:tgtEl>
                                          <p:spTgt spid="36"/>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1000"/>
                                  </p:stCondLst>
                                  <p:childTnLst>
                                    <p:set>
                                      <p:cBhvr>
                                        <p:cTn id="54" dur="1" fill="hold">
                                          <p:stCondLst>
                                            <p:cond delay="0"/>
                                          </p:stCondLst>
                                        </p:cTn>
                                        <p:tgtEl>
                                          <p:spTgt spid="3"/>
                                        </p:tgtEl>
                                        <p:attrNameLst>
                                          <p:attrName>style.visibility</p:attrName>
                                        </p:attrNameLst>
                                      </p:cBhvr>
                                      <p:to>
                                        <p:strVal val="visible"/>
                                      </p:to>
                                    </p:set>
                                    <p:anim calcmode="lin" valueType="num">
                                      <p:cBhvr additive="base">
                                        <p:cTn id="55" dur="500" fill="hold"/>
                                        <p:tgtEl>
                                          <p:spTgt spid="3"/>
                                        </p:tgtEl>
                                        <p:attrNameLst>
                                          <p:attrName>ppt_x</p:attrName>
                                        </p:attrNameLst>
                                      </p:cBhvr>
                                      <p:tavLst>
                                        <p:tav tm="0">
                                          <p:val>
                                            <p:strVal val="0-#ppt_w/2"/>
                                          </p:val>
                                        </p:tav>
                                        <p:tav tm="100000">
                                          <p:val>
                                            <p:strVal val="#ppt_x"/>
                                          </p:val>
                                        </p:tav>
                                      </p:tavLst>
                                    </p:anim>
                                    <p:anim calcmode="lin" valueType="num">
                                      <p:cBhvr additive="base">
                                        <p:cTn id="56" dur="500" fill="hold"/>
                                        <p:tgtEl>
                                          <p:spTgt spid="3"/>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1000"/>
                                  </p:stCondLst>
                                  <p:childTnLst>
                                    <p:set>
                                      <p:cBhvr>
                                        <p:cTn id="58" dur="1" fill="hold">
                                          <p:stCondLst>
                                            <p:cond delay="0"/>
                                          </p:stCondLst>
                                        </p:cTn>
                                        <p:tgtEl>
                                          <p:spTgt spid="5"/>
                                        </p:tgtEl>
                                        <p:attrNameLst>
                                          <p:attrName>style.visibility</p:attrName>
                                        </p:attrNameLst>
                                      </p:cBhvr>
                                      <p:to>
                                        <p:strVal val="visible"/>
                                      </p:to>
                                    </p:set>
                                    <p:anim calcmode="lin" valueType="num">
                                      <p:cBhvr additive="base">
                                        <p:cTn id="59" dur="500" fill="hold"/>
                                        <p:tgtEl>
                                          <p:spTgt spid="5"/>
                                        </p:tgtEl>
                                        <p:attrNameLst>
                                          <p:attrName>ppt_x</p:attrName>
                                        </p:attrNameLst>
                                      </p:cBhvr>
                                      <p:tavLst>
                                        <p:tav tm="0">
                                          <p:val>
                                            <p:strVal val="0-#ppt_w/2"/>
                                          </p:val>
                                        </p:tav>
                                        <p:tav tm="100000">
                                          <p:val>
                                            <p:strVal val="#ppt_x"/>
                                          </p:val>
                                        </p:tav>
                                      </p:tavLst>
                                    </p:anim>
                                    <p:anim calcmode="lin" valueType="num">
                                      <p:cBhvr additive="base">
                                        <p:cTn id="60" dur="500" fill="hold"/>
                                        <p:tgtEl>
                                          <p:spTgt spid="5"/>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1200"/>
                                  </p:stCondLst>
                                  <p:childTnLst>
                                    <p:set>
                                      <p:cBhvr>
                                        <p:cTn id="62" dur="1" fill="hold">
                                          <p:stCondLst>
                                            <p:cond delay="0"/>
                                          </p:stCondLst>
                                        </p:cTn>
                                        <p:tgtEl>
                                          <p:spTgt spid="12"/>
                                        </p:tgtEl>
                                        <p:attrNameLst>
                                          <p:attrName>style.visibility</p:attrName>
                                        </p:attrNameLst>
                                      </p:cBhvr>
                                      <p:to>
                                        <p:strVal val="visible"/>
                                      </p:to>
                                    </p:set>
                                    <p:anim calcmode="lin" valueType="num">
                                      <p:cBhvr additive="base">
                                        <p:cTn id="63" dur="500" fill="hold"/>
                                        <p:tgtEl>
                                          <p:spTgt spid="12"/>
                                        </p:tgtEl>
                                        <p:attrNameLst>
                                          <p:attrName>ppt_x</p:attrName>
                                        </p:attrNameLst>
                                      </p:cBhvr>
                                      <p:tavLst>
                                        <p:tav tm="0">
                                          <p:val>
                                            <p:strVal val="0-#ppt_w/2"/>
                                          </p:val>
                                        </p:tav>
                                        <p:tav tm="100000">
                                          <p:val>
                                            <p:strVal val="#ppt_x"/>
                                          </p:val>
                                        </p:tav>
                                      </p:tavLst>
                                    </p:anim>
                                    <p:anim calcmode="lin" valueType="num">
                                      <p:cBhvr additive="base">
                                        <p:cTn id="64" dur="500" fill="hold"/>
                                        <p:tgtEl>
                                          <p:spTgt spid="12"/>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1200"/>
                                  </p:stCondLst>
                                  <p:childTnLst>
                                    <p:set>
                                      <p:cBhvr>
                                        <p:cTn id="66" dur="1" fill="hold">
                                          <p:stCondLst>
                                            <p:cond delay="0"/>
                                          </p:stCondLst>
                                        </p:cTn>
                                        <p:tgtEl>
                                          <p:spTgt spid="23"/>
                                        </p:tgtEl>
                                        <p:attrNameLst>
                                          <p:attrName>style.visibility</p:attrName>
                                        </p:attrNameLst>
                                      </p:cBhvr>
                                      <p:to>
                                        <p:strVal val="visible"/>
                                      </p:to>
                                    </p:set>
                                    <p:anim calcmode="lin" valueType="num">
                                      <p:cBhvr additive="base">
                                        <p:cTn id="67" dur="500" fill="hold"/>
                                        <p:tgtEl>
                                          <p:spTgt spid="23"/>
                                        </p:tgtEl>
                                        <p:attrNameLst>
                                          <p:attrName>ppt_x</p:attrName>
                                        </p:attrNameLst>
                                      </p:cBhvr>
                                      <p:tavLst>
                                        <p:tav tm="0">
                                          <p:val>
                                            <p:strVal val="0-#ppt_w/2"/>
                                          </p:val>
                                        </p:tav>
                                        <p:tav tm="100000">
                                          <p:val>
                                            <p:strVal val="#ppt_x"/>
                                          </p:val>
                                        </p:tav>
                                      </p:tavLst>
                                    </p:anim>
                                    <p:anim calcmode="lin" valueType="num">
                                      <p:cBhvr additive="base">
                                        <p:cTn id="68" dur="500" fill="hold"/>
                                        <p:tgtEl>
                                          <p:spTgt spid="23"/>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1400"/>
                                  </p:stCondLst>
                                  <p:childTnLst>
                                    <p:set>
                                      <p:cBhvr>
                                        <p:cTn id="70" dur="1" fill="hold">
                                          <p:stCondLst>
                                            <p:cond delay="0"/>
                                          </p:stCondLst>
                                        </p:cTn>
                                        <p:tgtEl>
                                          <p:spTgt spid="14"/>
                                        </p:tgtEl>
                                        <p:attrNameLst>
                                          <p:attrName>style.visibility</p:attrName>
                                        </p:attrNameLst>
                                      </p:cBhvr>
                                      <p:to>
                                        <p:strVal val="visible"/>
                                      </p:to>
                                    </p:set>
                                    <p:anim calcmode="lin" valueType="num">
                                      <p:cBhvr additive="base">
                                        <p:cTn id="71" dur="500" fill="hold"/>
                                        <p:tgtEl>
                                          <p:spTgt spid="14"/>
                                        </p:tgtEl>
                                        <p:attrNameLst>
                                          <p:attrName>ppt_x</p:attrName>
                                        </p:attrNameLst>
                                      </p:cBhvr>
                                      <p:tavLst>
                                        <p:tav tm="0">
                                          <p:val>
                                            <p:strVal val="0-#ppt_w/2"/>
                                          </p:val>
                                        </p:tav>
                                        <p:tav tm="100000">
                                          <p:val>
                                            <p:strVal val="#ppt_x"/>
                                          </p:val>
                                        </p:tav>
                                      </p:tavLst>
                                    </p:anim>
                                    <p:anim calcmode="lin" valueType="num">
                                      <p:cBhvr additive="base">
                                        <p:cTn id="72" dur="500" fill="hold"/>
                                        <p:tgtEl>
                                          <p:spTgt spid="14"/>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1400"/>
                                  </p:stCondLst>
                                  <p:childTnLst>
                                    <p:set>
                                      <p:cBhvr>
                                        <p:cTn id="74" dur="1" fill="hold">
                                          <p:stCondLst>
                                            <p:cond delay="0"/>
                                          </p:stCondLst>
                                        </p:cTn>
                                        <p:tgtEl>
                                          <p:spTgt spid="24"/>
                                        </p:tgtEl>
                                        <p:attrNameLst>
                                          <p:attrName>style.visibility</p:attrName>
                                        </p:attrNameLst>
                                      </p:cBhvr>
                                      <p:to>
                                        <p:strVal val="visible"/>
                                      </p:to>
                                    </p:set>
                                    <p:anim calcmode="lin" valueType="num">
                                      <p:cBhvr additive="base">
                                        <p:cTn id="75" dur="500" fill="hold"/>
                                        <p:tgtEl>
                                          <p:spTgt spid="24"/>
                                        </p:tgtEl>
                                        <p:attrNameLst>
                                          <p:attrName>ppt_x</p:attrName>
                                        </p:attrNameLst>
                                      </p:cBhvr>
                                      <p:tavLst>
                                        <p:tav tm="0">
                                          <p:val>
                                            <p:strVal val="0-#ppt_w/2"/>
                                          </p:val>
                                        </p:tav>
                                        <p:tav tm="100000">
                                          <p:val>
                                            <p:strVal val="#ppt_x"/>
                                          </p:val>
                                        </p:tav>
                                      </p:tavLst>
                                    </p:anim>
                                    <p:anim calcmode="lin" valueType="num">
                                      <p:cBhvr additive="base">
                                        <p:cTn id="76" dur="500" fill="hold"/>
                                        <p:tgtEl>
                                          <p:spTgt spid="24"/>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1600"/>
                                  </p:stCondLst>
                                  <p:childTnLst>
                                    <p:set>
                                      <p:cBhvr>
                                        <p:cTn id="78" dur="1" fill="hold">
                                          <p:stCondLst>
                                            <p:cond delay="0"/>
                                          </p:stCondLst>
                                        </p:cTn>
                                        <p:tgtEl>
                                          <p:spTgt spid="16"/>
                                        </p:tgtEl>
                                        <p:attrNameLst>
                                          <p:attrName>style.visibility</p:attrName>
                                        </p:attrNameLst>
                                      </p:cBhvr>
                                      <p:to>
                                        <p:strVal val="visible"/>
                                      </p:to>
                                    </p:set>
                                    <p:anim calcmode="lin" valueType="num">
                                      <p:cBhvr additive="base">
                                        <p:cTn id="79" dur="500" fill="hold"/>
                                        <p:tgtEl>
                                          <p:spTgt spid="16"/>
                                        </p:tgtEl>
                                        <p:attrNameLst>
                                          <p:attrName>ppt_x</p:attrName>
                                        </p:attrNameLst>
                                      </p:cBhvr>
                                      <p:tavLst>
                                        <p:tav tm="0">
                                          <p:val>
                                            <p:strVal val="0-#ppt_w/2"/>
                                          </p:val>
                                        </p:tav>
                                        <p:tav tm="100000">
                                          <p:val>
                                            <p:strVal val="#ppt_x"/>
                                          </p:val>
                                        </p:tav>
                                      </p:tavLst>
                                    </p:anim>
                                    <p:anim calcmode="lin" valueType="num">
                                      <p:cBhvr additive="base">
                                        <p:cTn id="80" dur="500" fill="hold"/>
                                        <p:tgtEl>
                                          <p:spTgt spid="16"/>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1600"/>
                                  </p:stCondLst>
                                  <p:childTnLst>
                                    <p:set>
                                      <p:cBhvr>
                                        <p:cTn id="82" dur="1" fill="hold">
                                          <p:stCondLst>
                                            <p:cond delay="0"/>
                                          </p:stCondLst>
                                        </p:cTn>
                                        <p:tgtEl>
                                          <p:spTgt spid="25"/>
                                        </p:tgtEl>
                                        <p:attrNameLst>
                                          <p:attrName>style.visibility</p:attrName>
                                        </p:attrNameLst>
                                      </p:cBhvr>
                                      <p:to>
                                        <p:strVal val="visible"/>
                                      </p:to>
                                    </p:set>
                                    <p:anim calcmode="lin" valueType="num">
                                      <p:cBhvr additive="base">
                                        <p:cTn id="83" dur="500" fill="hold"/>
                                        <p:tgtEl>
                                          <p:spTgt spid="25"/>
                                        </p:tgtEl>
                                        <p:attrNameLst>
                                          <p:attrName>ppt_x</p:attrName>
                                        </p:attrNameLst>
                                      </p:cBhvr>
                                      <p:tavLst>
                                        <p:tav tm="0">
                                          <p:val>
                                            <p:strVal val="0-#ppt_w/2"/>
                                          </p:val>
                                        </p:tav>
                                        <p:tav tm="100000">
                                          <p:val>
                                            <p:strVal val="#ppt_x"/>
                                          </p:val>
                                        </p:tav>
                                      </p:tavLst>
                                    </p:anim>
                                    <p:anim calcmode="lin" valueType="num">
                                      <p:cBhvr additive="base">
                                        <p:cTn id="84" dur="500" fill="hold"/>
                                        <p:tgtEl>
                                          <p:spTgt spid="25"/>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1800"/>
                                  </p:stCondLst>
                                  <p:childTnLst>
                                    <p:set>
                                      <p:cBhvr>
                                        <p:cTn id="86" dur="1" fill="hold">
                                          <p:stCondLst>
                                            <p:cond delay="0"/>
                                          </p:stCondLst>
                                        </p:cTn>
                                        <p:tgtEl>
                                          <p:spTgt spid="18"/>
                                        </p:tgtEl>
                                        <p:attrNameLst>
                                          <p:attrName>style.visibility</p:attrName>
                                        </p:attrNameLst>
                                      </p:cBhvr>
                                      <p:to>
                                        <p:strVal val="visible"/>
                                      </p:to>
                                    </p:set>
                                    <p:anim calcmode="lin" valueType="num">
                                      <p:cBhvr additive="base">
                                        <p:cTn id="87" dur="500" fill="hold"/>
                                        <p:tgtEl>
                                          <p:spTgt spid="18"/>
                                        </p:tgtEl>
                                        <p:attrNameLst>
                                          <p:attrName>ppt_x</p:attrName>
                                        </p:attrNameLst>
                                      </p:cBhvr>
                                      <p:tavLst>
                                        <p:tav tm="0">
                                          <p:val>
                                            <p:strVal val="0-#ppt_w/2"/>
                                          </p:val>
                                        </p:tav>
                                        <p:tav tm="100000">
                                          <p:val>
                                            <p:strVal val="#ppt_x"/>
                                          </p:val>
                                        </p:tav>
                                      </p:tavLst>
                                    </p:anim>
                                    <p:anim calcmode="lin" valueType="num">
                                      <p:cBhvr additive="base">
                                        <p:cTn id="88" dur="500" fill="hold"/>
                                        <p:tgtEl>
                                          <p:spTgt spid="18"/>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1800"/>
                                  </p:stCondLst>
                                  <p:childTnLst>
                                    <p:set>
                                      <p:cBhvr>
                                        <p:cTn id="90" dur="1" fill="hold">
                                          <p:stCondLst>
                                            <p:cond delay="0"/>
                                          </p:stCondLst>
                                        </p:cTn>
                                        <p:tgtEl>
                                          <p:spTgt spid="26"/>
                                        </p:tgtEl>
                                        <p:attrNameLst>
                                          <p:attrName>style.visibility</p:attrName>
                                        </p:attrNameLst>
                                      </p:cBhvr>
                                      <p:to>
                                        <p:strVal val="visible"/>
                                      </p:to>
                                    </p:set>
                                    <p:anim calcmode="lin" valueType="num">
                                      <p:cBhvr additive="base">
                                        <p:cTn id="91" dur="500" fill="hold"/>
                                        <p:tgtEl>
                                          <p:spTgt spid="26"/>
                                        </p:tgtEl>
                                        <p:attrNameLst>
                                          <p:attrName>ppt_x</p:attrName>
                                        </p:attrNameLst>
                                      </p:cBhvr>
                                      <p:tavLst>
                                        <p:tav tm="0">
                                          <p:val>
                                            <p:strVal val="0-#ppt_w/2"/>
                                          </p:val>
                                        </p:tav>
                                        <p:tav tm="100000">
                                          <p:val>
                                            <p:strVal val="#ppt_x"/>
                                          </p:val>
                                        </p:tav>
                                      </p:tavLst>
                                    </p:anim>
                                    <p:anim calcmode="lin" valueType="num">
                                      <p:cBhvr additive="base">
                                        <p:cTn id="92" dur="500" fill="hold"/>
                                        <p:tgtEl>
                                          <p:spTgt spid="26"/>
                                        </p:tgtEl>
                                        <p:attrNameLst>
                                          <p:attrName>ppt_y</p:attrName>
                                        </p:attrNameLst>
                                      </p:cBhvr>
                                      <p:tavLst>
                                        <p:tav tm="0">
                                          <p:val>
                                            <p:strVal val="#ppt_y"/>
                                          </p:val>
                                        </p:tav>
                                        <p:tav tm="100000">
                                          <p:val>
                                            <p:strVal val="#ppt_y"/>
                                          </p:val>
                                        </p:tav>
                                      </p:tavLst>
                                    </p:anim>
                                  </p:childTnLst>
                                </p:cTn>
                              </p:par>
                            </p:childTnLst>
                          </p:cTn>
                        </p:par>
                        <p:par>
                          <p:cTn id="93" fill="hold">
                            <p:stCondLst>
                              <p:cond delay="1500"/>
                            </p:stCondLst>
                            <p:childTnLst>
                              <p:par>
                                <p:cTn id="94" presetID="10" presetClass="entr" presetSubtype="0" fill="hold" grpId="0" nodeType="afterEffect">
                                  <p:stCondLst>
                                    <p:cond delay="0"/>
                                  </p:stCondLst>
                                  <p:childTnLst>
                                    <p:set>
                                      <p:cBhvr>
                                        <p:cTn id="95" dur="1" fill="hold">
                                          <p:stCondLst>
                                            <p:cond delay="0"/>
                                          </p:stCondLst>
                                        </p:cTn>
                                        <p:tgtEl>
                                          <p:spTgt spid="41"/>
                                        </p:tgtEl>
                                        <p:attrNameLst>
                                          <p:attrName>style.visibility</p:attrName>
                                        </p:attrNameLst>
                                      </p:cBhvr>
                                      <p:to>
                                        <p:strVal val="visible"/>
                                      </p:to>
                                    </p:set>
                                    <p:animEffect transition="in" filter="fade">
                                      <p:cBhvr>
                                        <p:cTn id="96" dur="500"/>
                                        <p:tgtEl>
                                          <p:spTgt spid="41"/>
                                        </p:tgtEl>
                                      </p:cBhvr>
                                    </p:animEffect>
                                  </p:childTnLst>
                                </p:cTn>
                              </p:par>
                              <p:par>
                                <p:cTn id="97" presetID="10" presetClass="entr" presetSubtype="0" fill="hold" grpId="0" nodeType="withEffect">
                                  <p:stCondLst>
                                    <p:cond delay="200"/>
                                  </p:stCondLst>
                                  <p:childTnLst>
                                    <p:set>
                                      <p:cBhvr>
                                        <p:cTn id="98" dur="1" fill="hold">
                                          <p:stCondLst>
                                            <p:cond delay="0"/>
                                          </p:stCondLst>
                                        </p:cTn>
                                        <p:tgtEl>
                                          <p:spTgt spid="42"/>
                                        </p:tgtEl>
                                        <p:attrNameLst>
                                          <p:attrName>style.visibility</p:attrName>
                                        </p:attrNameLst>
                                      </p:cBhvr>
                                      <p:to>
                                        <p:strVal val="visible"/>
                                      </p:to>
                                    </p:set>
                                    <p:animEffect transition="in" filter="fade">
                                      <p:cBhvr>
                                        <p:cTn id="99" dur="500"/>
                                        <p:tgtEl>
                                          <p:spTgt spid="42"/>
                                        </p:tgtEl>
                                      </p:cBhvr>
                                    </p:animEffect>
                                  </p:childTnLst>
                                </p:cTn>
                              </p:par>
                              <p:par>
                                <p:cTn id="100" presetID="10" presetClass="entr" presetSubtype="0" fill="hold" grpId="0" nodeType="withEffect">
                                  <p:stCondLst>
                                    <p:cond delay="400"/>
                                  </p:stCondLst>
                                  <p:childTnLst>
                                    <p:set>
                                      <p:cBhvr>
                                        <p:cTn id="101" dur="1" fill="hold">
                                          <p:stCondLst>
                                            <p:cond delay="0"/>
                                          </p:stCondLst>
                                        </p:cTn>
                                        <p:tgtEl>
                                          <p:spTgt spid="43"/>
                                        </p:tgtEl>
                                        <p:attrNameLst>
                                          <p:attrName>style.visibility</p:attrName>
                                        </p:attrNameLst>
                                      </p:cBhvr>
                                      <p:to>
                                        <p:strVal val="visible"/>
                                      </p:to>
                                    </p:set>
                                    <p:animEffect transition="in" filter="fade">
                                      <p:cBhvr>
                                        <p:cTn id="102" dur="500"/>
                                        <p:tgtEl>
                                          <p:spTgt spid="43"/>
                                        </p:tgtEl>
                                      </p:cBhvr>
                                    </p:animEffect>
                                  </p:childTnLst>
                                </p:cTn>
                              </p:par>
                              <p:par>
                                <p:cTn id="103" presetID="10" presetClass="entr" presetSubtype="0" fill="hold" grpId="0" nodeType="withEffect">
                                  <p:stCondLst>
                                    <p:cond delay="600"/>
                                  </p:stCondLst>
                                  <p:childTnLst>
                                    <p:set>
                                      <p:cBhvr>
                                        <p:cTn id="104" dur="1" fill="hold">
                                          <p:stCondLst>
                                            <p:cond delay="0"/>
                                          </p:stCondLst>
                                        </p:cTn>
                                        <p:tgtEl>
                                          <p:spTgt spid="44"/>
                                        </p:tgtEl>
                                        <p:attrNameLst>
                                          <p:attrName>style.visibility</p:attrName>
                                        </p:attrNameLst>
                                      </p:cBhvr>
                                      <p:to>
                                        <p:strVal val="visible"/>
                                      </p:to>
                                    </p:set>
                                    <p:animEffect transition="in" filter="fade">
                                      <p:cBhvr>
                                        <p:cTn id="105" dur="500"/>
                                        <p:tgtEl>
                                          <p:spTgt spid="44"/>
                                        </p:tgtEl>
                                      </p:cBhvr>
                                    </p:animEffect>
                                  </p:childTnLst>
                                </p:cTn>
                              </p:par>
                              <p:par>
                                <p:cTn id="106" presetID="10" presetClass="entr" presetSubtype="0" fill="hold" grpId="0" nodeType="withEffect">
                                  <p:stCondLst>
                                    <p:cond delay="800"/>
                                  </p:stCondLst>
                                  <p:childTnLst>
                                    <p:set>
                                      <p:cBhvr>
                                        <p:cTn id="107" dur="1" fill="hold">
                                          <p:stCondLst>
                                            <p:cond delay="0"/>
                                          </p:stCondLst>
                                        </p:cTn>
                                        <p:tgtEl>
                                          <p:spTgt spid="45"/>
                                        </p:tgtEl>
                                        <p:attrNameLst>
                                          <p:attrName>style.visibility</p:attrName>
                                        </p:attrNameLst>
                                      </p:cBhvr>
                                      <p:to>
                                        <p:strVal val="visible"/>
                                      </p:to>
                                    </p:set>
                                    <p:animEffect transition="in" filter="fade">
                                      <p:cBhvr>
                                        <p:cTn id="108" dur="500"/>
                                        <p:tgtEl>
                                          <p:spTgt spid="45"/>
                                        </p:tgtEl>
                                      </p:cBhvr>
                                    </p:animEffect>
                                  </p:childTnLst>
                                </p:cTn>
                              </p:par>
                              <p:par>
                                <p:cTn id="109" presetID="10" presetClass="entr" presetSubtype="0" fill="hold" grpId="0" nodeType="withEffect">
                                  <p:stCondLst>
                                    <p:cond delay="1000"/>
                                  </p:stCondLst>
                                  <p:childTnLst>
                                    <p:set>
                                      <p:cBhvr>
                                        <p:cTn id="110" dur="1" fill="hold">
                                          <p:stCondLst>
                                            <p:cond delay="0"/>
                                          </p:stCondLst>
                                        </p:cTn>
                                        <p:tgtEl>
                                          <p:spTgt spid="20"/>
                                        </p:tgtEl>
                                        <p:attrNameLst>
                                          <p:attrName>style.visibility</p:attrName>
                                        </p:attrNameLst>
                                      </p:cBhvr>
                                      <p:to>
                                        <p:strVal val="visible"/>
                                      </p:to>
                                    </p:set>
                                    <p:animEffect transition="in" filter="fade">
                                      <p:cBhvr>
                                        <p:cTn id="111" dur="500"/>
                                        <p:tgtEl>
                                          <p:spTgt spid="20"/>
                                        </p:tgtEl>
                                      </p:cBhvr>
                                    </p:animEffect>
                                  </p:childTnLst>
                                </p:cTn>
                              </p:par>
                              <p:par>
                                <p:cTn id="112" presetID="10" presetClass="entr" presetSubtype="0" fill="hold" grpId="0" nodeType="withEffect">
                                  <p:stCondLst>
                                    <p:cond delay="1200"/>
                                  </p:stCondLst>
                                  <p:childTnLst>
                                    <p:set>
                                      <p:cBhvr>
                                        <p:cTn id="113" dur="1" fill="hold">
                                          <p:stCondLst>
                                            <p:cond delay="0"/>
                                          </p:stCondLst>
                                        </p:cTn>
                                        <p:tgtEl>
                                          <p:spTgt spid="37"/>
                                        </p:tgtEl>
                                        <p:attrNameLst>
                                          <p:attrName>style.visibility</p:attrName>
                                        </p:attrNameLst>
                                      </p:cBhvr>
                                      <p:to>
                                        <p:strVal val="visible"/>
                                      </p:to>
                                    </p:set>
                                    <p:animEffect transition="in" filter="fade">
                                      <p:cBhvr>
                                        <p:cTn id="114" dur="500"/>
                                        <p:tgtEl>
                                          <p:spTgt spid="37"/>
                                        </p:tgtEl>
                                      </p:cBhvr>
                                    </p:animEffect>
                                  </p:childTnLst>
                                </p:cTn>
                              </p:par>
                              <p:par>
                                <p:cTn id="115" presetID="10" presetClass="entr" presetSubtype="0" fill="hold" grpId="0" nodeType="withEffect">
                                  <p:stCondLst>
                                    <p:cond delay="1400"/>
                                  </p:stCondLst>
                                  <p:childTnLst>
                                    <p:set>
                                      <p:cBhvr>
                                        <p:cTn id="116" dur="1" fill="hold">
                                          <p:stCondLst>
                                            <p:cond delay="0"/>
                                          </p:stCondLst>
                                        </p:cTn>
                                        <p:tgtEl>
                                          <p:spTgt spid="38"/>
                                        </p:tgtEl>
                                        <p:attrNameLst>
                                          <p:attrName>style.visibility</p:attrName>
                                        </p:attrNameLst>
                                      </p:cBhvr>
                                      <p:to>
                                        <p:strVal val="visible"/>
                                      </p:to>
                                    </p:set>
                                    <p:animEffect transition="in" filter="fade">
                                      <p:cBhvr>
                                        <p:cTn id="117" dur="500"/>
                                        <p:tgtEl>
                                          <p:spTgt spid="38"/>
                                        </p:tgtEl>
                                      </p:cBhvr>
                                    </p:animEffect>
                                  </p:childTnLst>
                                </p:cTn>
                              </p:par>
                              <p:par>
                                <p:cTn id="118" presetID="10" presetClass="entr" presetSubtype="0" fill="hold" grpId="0" nodeType="withEffect">
                                  <p:stCondLst>
                                    <p:cond delay="1600"/>
                                  </p:stCondLst>
                                  <p:childTnLst>
                                    <p:set>
                                      <p:cBhvr>
                                        <p:cTn id="119" dur="1" fill="hold">
                                          <p:stCondLst>
                                            <p:cond delay="0"/>
                                          </p:stCondLst>
                                        </p:cTn>
                                        <p:tgtEl>
                                          <p:spTgt spid="39"/>
                                        </p:tgtEl>
                                        <p:attrNameLst>
                                          <p:attrName>style.visibility</p:attrName>
                                        </p:attrNameLst>
                                      </p:cBhvr>
                                      <p:to>
                                        <p:strVal val="visible"/>
                                      </p:to>
                                    </p:set>
                                    <p:animEffect transition="in" filter="fade">
                                      <p:cBhvr>
                                        <p:cTn id="120" dur="500"/>
                                        <p:tgtEl>
                                          <p:spTgt spid="39"/>
                                        </p:tgtEl>
                                      </p:cBhvr>
                                    </p:animEffect>
                                  </p:childTnLst>
                                </p:cTn>
                              </p:par>
                              <p:par>
                                <p:cTn id="121" presetID="10" presetClass="entr" presetSubtype="0" fill="hold" grpId="0" nodeType="withEffect">
                                  <p:stCondLst>
                                    <p:cond delay="1800"/>
                                  </p:stCondLst>
                                  <p:childTnLst>
                                    <p:set>
                                      <p:cBhvr>
                                        <p:cTn id="122" dur="1" fill="hold">
                                          <p:stCondLst>
                                            <p:cond delay="0"/>
                                          </p:stCondLst>
                                        </p:cTn>
                                        <p:tgtEl>
                                          <p:spTgt spid="40"/>
                                        </p:tgtEl>
                                        <p:attrNameLst>
                                          <p:attrName>style.visibility</p:attrName>
                                        </p:attrNameLst>
                                      </p:cBhvr>
                                      <p:to>
                                        <p:strVal val="visible"/>
                                      </p:to>
                                    </p:set>
                                    <p:animEffect transition="in" filter="fade">
                                      <p:cBhvr>
                                        <p:cTn id="12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 grpId="0" animBg="1"/>
      <p:bldP spid="5" grpId="0"/>
      <p:bldP spid="12" grpId="0" animBg="1"/>
      <p:bldP spid="14" grpId="0" animBg="1"/>
      <p:bldP spid="16" grpId="0" animBg="1"/>
      <p:bldP spid="18" grpId="0" animBg="1"/>
      <p:bldP spid="20" grpId="0"/>
      <p:bldP spid="21" grpId="0"/>
      <p:bldP spid="23" grpId="0"/>
      <p:bldP spid="24" grpId="0"/>
      <p:bldP spid="25" grpId="0"/>
      <p:bldP spid="26" grpId="0"/>
      <p:bldP spid="27" grpId="0" animBg="1"/>
      <p:bldP spid="28" grpId="0"/>
      <p:bldP spid="29" grpId="0" animBg="1"/>
      <p:bldP spid="30" grpId="0" animBg="1"/>
      <p:bldP spid="31" grpId="0" animBg="1"/>
      <p:bldP spid="32" grpId="0" animBg="1"/>
      <p:bldP spid="33" grpId="0"/>
      <p:bldP spid="34" grpId="0"/>
      <p:bldP spid="35" grpId="0"/>
      <p:bldP spid="36" grpId="0"/>
      <p:bldP spid="37" grpId="0"/>
      <p:bldP spid="38" grpId="0"/>
      <p:bldP spid="39" grpId="0"/>
      <p:bldP spid="40" grpId="0"/>
      <p:bldP spid="41" grpId="0"/>
      <p:bldP spid="42" grpId="0"/>
      <p:bldP spid="43" grpId="0"/>
      <p:bldP spid="44" grpId="0"/>
      <p:bldP spid="4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718820" y="1266190"/>
            <a:ext cx="4861292" cy="2817728"/>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857484" y="699714"/>
            <a:ext cx="3736340" cy="307340"/>
          </a:xfrm>
          <a:prstGeom prst="rect">
            <a:avLst/>
          </a:prstGeom>
          <a:noFill/>
        </p:spPr>
        <p:txBody>
          <a:bodyPr wrap="square" lIns="0" tIns="0" rIns="0" bIns="0" rtlCol="0">
            <a:spAutoFit/>
          </a:bodyPr>
          <a:lstStyle/>
          <a:p>
            <a:r>
              <a:rPr sz="2000" b="1" dirty="0">
                <a:latin typeface="微软雅黑" panose="020B0503020204020204" pitchFamily="34" charset="-122"/>
                <a:ea typeface="微软雅黑" panose="020B0503020204020204" pitchFamily="34" charset="-122"/>
              </a:rPr>
              <a:t>1.《青恋》视频简介</a:t>
            </a:r>
            <a:endParaRPr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966470" y="1402715"/>
            <a:ext cx="4325610" cy="2386615"/>
          </a:xfrm>
          <a:prstGeom prst="rect">
            <a:avLst/>
          </a:prstGeom>
          <a:noFill/>
        </p:spPr>
        <p:txBody>
          <a:bodyPr wrap="square" lIns="0" tIns="0" rIns="0" bIns="0" rtlCol="0">
            <a:spAutoFit/>
          </a:bodyPr>
          <a:lstStyle/>
          <a:p>
            <a:pPr>
              <a:lnSpc>
                <a:spcPct val="200000"/>
              </a:lnSpc>
            </a:pPr>
            <a:r>
              <a:rPr sz="1600" dirty="0">
                <a:latin typeface="华文细黑" panose="02010600040101010101" pitchFamily="2" charset="-122"/>
                <a:ea typeface="华文细黑" panose="02010600040101010101" pitchFamily="2" charset="-122"/>
              </a:rPr>
              <a:t>《青恋》讲述了原本在城市工作的青年林深回乡创业的青春励志故事。在遇到当地采矿破坏生态环境的境况时，他挺身而出，为村民们寻找其他致富之道，力求为老百姓谋得一条“既要金山银山，又要绿水青山”的出路。</a:t>
            </a:r>
            <a:endParaRPr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6012160" y="1619206"/>
            <a:ext cx="2499127" cy="1953632"/>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经典视频思考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621392" y="1626235"/>
            <a:ext cx="5046330" cy="2096511"/>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555776" y="987574"/>
            <a:ext cx="3040950"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请  思  考</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996950" y="1626235"/>
            <a:ext cx="4151114" cy="1969770"/>
          </a:xfrm>
          <a:prstGeom prst="rect">
            <a:avLst/>
          </a:prstGeom>
          <a:noFill/>
        </p:spPr>
        <p:txBody>
          <a:bodyPr wrap="square" lIns="0" tIns="0" rIns="0" bIns="0" rtlCol="0">
            <a:spAutoFit/>
          </a:bodyPr>
          <a:lstStyle/>
          <a:p>
            <a:pPr>
              <a:lnSpc>
                <a:spcPct val="200000"/>
              </a:lnSpc>
            </a:pPr>
            <a:r>
              <a:rPr sz="1600" dirty="0">
                <a:latin typeface="华文细黑" panose="02010600040101010101" pitchFamily="2" charset="-122"/>
                <a:ea typeface="华文细黑" panose="02010600040101010101" pitchFamily="2" charset="-122"/>
              </a:rPr>
              <a:t>1. 剧中的“新”农村具体体现在哪几个方面？</a:t>
            </a:r>
            <a:endParaRPr sz="1600" dirty="0">
              <a:latin typeface="华文细黑" panose="02010600040101010101" pitchFamily="2" charset="-122"/>
              <a:ea typeface="华文细黑" panose="02010600040101010101" pitchFamily="2" charset="-122"/>
            </a:endParaRPr>
          </a:p>
          <a:p>
            <a:pPr>
              <a:lnSpc>
                <a:spcPct val="200000"/>
              </a:lnSpc>
            </a:pPr>
            <a:r>
              <a:rPr sz="1600" dirty="0">
                <a:latin typeface="华文细黑" panose="02010600040101010101" pitchFamily="2" charset="-122"/>
                <a:ea typeface="华文细黑" panose="02010600040101010101" pitchFamily="2" charset="-122"/>
              </a:rPr>
              <a:t>2. 以林深为代表的新一代农村创业青年与以往农村剧题材中的悲情青年主角相比，有哪些不同？</a:t>
            </a:r>
            <a:endParaRPr sz="1600" dirty="0">
              <a:latin typeface="华文细黑" panose="02010600040101010101" pitchFamily="2" charset="-122"/>
              <a:ea typeface="华文细黑" panose="02010600040101010101" pitchFamily="2" charset="-122"/>
            </a:endParaRPr>
          </a:p>
        </p:txBody>
      </p:sp>
      <p:pic>
        <p:nvPicPr>
          <p:cNvPr id="8" name="图片 7"/>
          <p:cNvPicPr>
            <a:picLocks noChangeAspect="1"/>
          </p:cNvPicPr>
          <p:nvPr/>
        </p:nvPicPr>
        <p:blipFill>
          <a:blip r:embed="rId1"/>
          <a:stretch>
            <a:fillRect/>
          </a:stretch>
        </p:blipFill>
        <p:spPr>
          <a:xfrm>
            <a:off x="6228184" y="1382395"/>
            <a:ext cx="2152650" cy="2457450"/>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经典视频思考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718820" y="1266190"/>
            <a:ext cx="5077316" cy="3202940"/>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886686" y="723134"/>
            <a:ext cx="3736340" cy="307340"/>
          </a:xfrm>
          <a:prstGeom prst="rect">
            <a:avLst/>
          </a:prstGeom>
          <a:noFill/>
        </p:spPr>
        <p:txBody>
          <a:bodyPr wrap="square" lIns="0" tIns="0" rIns="0" bIns="0" rtlCol="0">
            <a:spAutoFit/>
          </a:bodyPr>
          <a:lstStyle/>
          <a:p>
            <a:r>
              <a:rPr lang="en-US" sz="2000" b="1" dirty="0">
                <a:latin typeface="微软雅黑" panose="020B0503020204020204" pitchFamily="34" charset="-122"/>
                <a:ea typeface="微软雅黑" panose="020B0503020204020204" pitchFamily="34" charset="-122"/>
              </a:rPr>
              <a:t>2</a:t>
            </a:r>
            <a:r>
              <a:rPr sz="2000" b="1" dirty="0">
                <a:latin typeface="微软雅黑" panose="020B0503020204020204" pitchFamily="34" charset="-122"/>
                <a:ea typeface="微软雅黑" panose="020B0503020204020204" pitchFamily="34" charset="-122"/>
              </a:rPr>
              <a:t>.《公司的力量》视频简介</a:t>
            </a:r>
            <a:endParaRPr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966471" y="1402715"/>
            <a:ext cx="4613642" cy="2540504"/>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公司的力量》是中国第一部深刻探讨公司制度的电视纪录片。它以世界现代化进程为背景，梳理公司起源、发展、演变、创新的历史，讨论公司组织与经济制度、思想文化、科技创造、社会生活等诸多层面之间的相互推动和影响，旨在以公司为载体观察市场经济的演进，探寻成长中的中国公司的发展道路。</a:t>
            </a:r>
            <a:endParaRPr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6063715" y="1739517"/>
            <a:ext cx="2828925" cy="1866900"/>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经典视频思考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tags/tag1.xml><?xml version="1.0" encoding="utf-8"?>
<p:tagLst xmlns:p="http://schemas.openxmlformats.org/presentationml/2006/main">
  <p:tag name="KSO_WM_SLIDE_MODEL_TYPE" val="cover"/>
</p:tagLst>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FFFFFF"/>
      </a:dk2>
      <a:lt2>
        <a:srgbClr val="FFFFFF"/>
      </a:lt2>
      <a:accent1>
        <a:srgbClr val="DBB061"/>
      </a:accent1>
      <a:accent2>
        <a:srgbClr val="A6742D"/>
      </a:accent2>
      <a:accent3>
        <a:srgbClr val="8A5142"/>
      </a:accent3>
      <a:accent4>
        <a:srgbClr val="FFFFFF"/>
      </a:accent4>
      <a:accent5>
        <a:srgbClr val="FFFFFF"/>
      </a:accent5>
      <a:accent6>
        <a:srgbClr val="CC3300"/>
      </a:accent6>
      <a:hlink>
        <a:srgbClr val="FFFFFF"/>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7976</Words>
  <Application>WPS 演示</Application>
  <PresentationFormat>全屏显示(16:9)</PresentationFormat>
  <Paragraphs>661</Paragraphs>
  <Slides>48</Slides>
  <Notes>46</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48</vt:i4>
      </vt:variant>
    </vt:vector>
  </HeadingPairs>
  <TitlesOfParts>
    <vt:vector size="61" baseType="lpstr">
      <vt:lpstr>Arial</vt:lpstr>
      <vt:lpstr>宋体</vt:lpstr>
      <vt:lpstr>Wingdings</vt:lpstr>
      <vt:lpstr>Calibri</vt:lpstr>
      <vt:lpstr>微软雅黑</vt:lpstr>
      <vt:lpstr>Swis721 Th BT</vt:lpstr>
      <vt:lpstr>LilyUPC</vt:lpstr>
      <vt:lpstr>华文琥珀</vt:lpstr>
      <vt:lpstr>华文细黑</vt:lpstr>
      <vt:lpstr>Microsoft Sans Serif</vt:lpstr>
      <vt:lpstr>Arial Unicode MS</vt:lpstr>
      <vt:lpstr>Segoe Print</vt:lpstr>
      <vt:lpstr>Office 主题​​</vt:lpstr>
      <vt:lpstr>PowerPoint 演示文稿</vt:lpstr>
      <vt:lpstr>PowerPoint 演示文稿</vt:lpstr>
      <vt:lpstr>PowerPoint 演示文稿</vt:lpstr>
      <vt:lpstr>内容导读</vt:lpstr>
      <vt:lpstr>知识结构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kingpub</dc:creator>
  <cp:lastModifiedBy>Love_Run</cp:lastModifiedBy>
  <cp:revision>468</cp:revision>
  <dcterms:created xsi:type="dcterms:W3CDTF">2015-04-24T01:01:00Z</dcterms:created>
  <dcterms:modified xsi:type="dcterms:W3CDTF">2019-05-28T01:55:45Z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ies>
</file>