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271" r:id="rId9"/>
    <p:sldId id="936" r:id="rId10"/>
    <p:sldId id="1050" r:id="rId11"/>
    <p:sldId id="937" r:id="rId12"/>
    <p:sldId id="308" r:id="rId13"/>
    <p:sldId id="309" r:id="rId14"/>
    <p:sldId id="1052" r:id="rId15"/>
    <p:sldId id="1053" r:id="rId16"/>
    <p:sldId id="468" r:id="rId17"/>
    <p:sldId id="311" r:id="rId18"/>
    <p:sldId id="469" r:id="rId19"/>
    <p:sldId id="596" r:id="rId20"/>
    <p:sldId id="341" r:id="rId21"/>
    <p:sldId id="313" r:id="rId22"/>
    <p:sldId id="346" r:id="rId23"/>
    <p:sldId id="736" r:id="rId24"/>
    <p:sldId id="1057" r:id="rId25"/>
    <p:sldId id="1058" r:id="rId26"/>
    <p:sldId id="1059" r:id="rId27"/>
    <p:sldId id="750" r:id="rId28"/>
    <p:sldId id="1026" r:id="rId29"/>
    <p:sldId id="1060" r:id="rId30"/>
    <p:sldId id="1069" r:id="rId31"/>
    <p:sldId id="676" r:id="rId32"/>
    <p:sldId id="794" r:id="rId33"/>
    <p:sldId id="1062" r:id="rId34"/>
    <p:sldId id="1070" r:id="rId35"/>
    <p:sldId id="1061" r:id="rId36"/>
    <p:sldId id="352" r:id="rId37"/>
    <p:sldId id="812" r:id="rId38"/>
    <p:sldId id="1064" r:id="rId39"/>
    <p:sldId id="1065" r:id="rId40"/>
    <p:sldId id="1066" r:id="rId41"/>
    <p:sldId id="1067" r:id="rId42"/>
    <p:sldId id="331" r:id="rId43"/>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760"/>
        <p:guide pos="3008"/>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1313;&#19977;&#31456;%20&#12298;&#25105;&#30340;&#31062;&#22269;&#12299;.mp4" TargetMode="External"/><Relationship Id="rId2" Type="http://schemas.openxmlformats.org/officeDocument/2006/relationships/image" Target="../media/image11.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hyperlink" Target="MP4/&#31532;&#21313;&#19977;&#31456;%20&#12298;&#33707;&#26031;&#31185;&#37066;&#22806;&#30340;&#26202;&#19978;&#12299;.mp4" TargetMode="Externa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26371"/>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2608897" y="1779662"/>
            <a:ext cx="392620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中国特色大国外交</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766820" y="1014730"/>
            <a:ext cx="161036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第十三章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68310" y="1355837"/>
            <a:ext cx="4645268" cy="324977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07704" y="797504"/>
            <a:ext cx="3736340"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1.《大国外交》视频简介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50657" y="1436160"/>
            <a:ext cx="4181594"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6 集大型政论专题片《大国外交》紧紧围绕习近平总书记提出的一系列外交新理念、新思想、新战略，深刻反映以习近平同志为核心的党中央以大格局、大气魄、大手笔精心谋划、开拓进取、攻坚克难，引领中国走近世界舞台中心的恢宏历程，充分展现我大国领导人的风采和当今中国“世界和平建设者、全球发展贡献者、国际秩序维护者”的形象。</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595925" y="1882656"/>
            <a:ext cx="3292673" cy="2016843"/>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1" y="1626235"/>
            <a:ext cx="5334362" cy="61976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339752" y="987574"/>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01700" y="1626235"/>
            <a:ext cx="4894436" cy="49212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为什么构建和谐的国际关系对国家的发展极为重要？</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372200" y="1179870"/>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18820" y="1266190"/>
            <a:ext cx="8150860" cy="306006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20" y="728980"/>
            <a:ext cx="3736340" cy="307340"/>
          </a:xfrm>
          <a:prstGeom prst="rect">
            <a:avLst/>
          </a:prstGeom>
          <a:noFill/>
        </p:spPr>
        <p:txBody>
          <a:bodyPr wrap="square" lIns="0" tIns="0" rIns="0" bIns="0" rtlCol="0">
            <a:spAutoFit/>
          </a:bodyPr>
          <a:lstStyle/>
          <a:p>
            <a:r>
              <a:rPr lang="en-US" sz="2000" b="1" dirty="0">
                <a:latin typeface="微软雅黑" panose="020B0503020204020204" pitchFamily="34" charset="-122"/>
                <a:ea typeface="微软雅黑" panose="020B0503020204020204" pitchFamily="34" charset="-122"/>
              </a:rPr>
              <a:t>2</a:t>
            </a:r>
            <a:r>
              <a:rPr sz="2000" b="1" dirty="0">
                <a:latin typeface="微软雅黑" panose="020B0503020204020204" pitchFamily="34" charset="-122"/>
                <a:ea typeface="微软雅黑" panose="020B0503020204020204" pitchFamily="34" charset="-122"/>
              </a:rPr>
              <a:t>.《周恩来外交风云》视频简介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66470" y="1664469"/>
            <a:ext cx="7655560" cy="2263505"/>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为纪念周恩来 100 周年诞辰，中央新闻纪录电影制片厂与北京建基影视公司联合摄制了大型文献纪录片《周恩来外交风云》，于 1998 年初隆重推出。</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《周恩来外交风云》全面展示了周恩来在新中国外交史上建立的伟大功勋，同时也展现出新中国艰难而又辉煌的外交历史。1954 年新中国第一次作为世界五大国之一参加日内瓦会议，周恩来作为首任外交部部长与新中国同时走上世界外交舞台。此后周恩来历经万隆会议、出访亚非十四国、乒乓外交等一系列重大历史事件，一步步突破帝国主义外交封锁，把新中国推向全世界。</a:t>
            </a:r>
            <a:endParaRPr sz="14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
        <p:nvSpPr>
          <p:cNvPr id="7" name="圆角矩形 6"/>
          <p:cNvSpPr/>
          <p:nvPr/>
        </p:nvSpPr>
        <p:spPr>
          <a:xfrm>
            <a:off x="605790" y="1626235"/>
            <a:ext cx="7379335" cy="206692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572669" y="1086307"/>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01700" y="1626235"/>
            <a:ext cx="6597650" cy="1969770"/>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（1）周恩来曾被誉为 20 世纪最伟大的外交家，新中国成立之初周恩来被任命担任的主要职务有哪些？</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（2）什么是和平共处五项原则？今天，我们抓住和用好重要战略机遇期的意义是什么？</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4171315" y="3147814"/>
            <a:ext cx="1639084" cy="18711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15315" y="1075690"/>
            <a:ext cx="4748773" cy="323024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23276" y="602629"/>
            <a:ext cx="357378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sz="2000" b="1" dirty="0">
                <a:latin typeface="微软雅黑" panose="020B0503020204020204" pitchFamily="34" charset="-122"/>
                <a:ea typeface="微软雅黑" panose="020B0503020204020204" pitchFamily="34" charset="-122"/>
              </a:rPr>
              <a:t>《我的祖国》简介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54405" y="1285240"/>
            <a:ext cx="4121651"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《我的祖国》是电影《上甘岭》的主题歌，是一首著名的爱国主义歌曲，作于1956 年夏。由乔羽作词，刘帜作曲，郭兰英原唱。乔羽写作时，给这首歌定名为《一条大河》，发表时被编辑改为《我的祖国》。</a:t>
            </a:r>
            <a:endParaRPr sz="1600" dirty="0">
              <a:latin typeface="华文细黑" panose="02010600040101010101" pitchFamily="2" charset="-122"/>
              <a:ea typeface="华文细黑" panose="02010600040101010101" pitchFamily="2" charset="-122"/>
            </a:endParaRPr>
          </a:p>
          <a:p>
            <a:pPr>
              <a:lnSpc>
                <a:spcPct val="150000"/>
              </a:lnSpc>
            </a:pPr>
            <a:r>
              <a:rPr sz="1600" dirty="0" err="1">
                <a:latin typeface="华文细黑" panose="02010600040101010101" pitchFamily="2" charset="-122"/>
                <a:ea typeface="华文细黑" panose="02010600040101010101" pitchFamily="2" charset="-122"/>
              </a:rPr>
              <a:t>这首主题歌唱出了志愿军战士对祖国、对家乡的无限热爱之情和英雄主义的气概。歌词真挚朴实，亲切生动</a:t>
            </a:r>
            <a:r>
              <a:rPr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5703178" y="1419622"/>
            <a:ext cx="3067234" cy="2088609"/>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555776" y="503555"/>
            <a:ext cx="4464496" cy="458847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06008" y="987574"/>
            <a:ext cx="22796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我的祖国</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203848" y="555526"/>
            <a:ext cx="3086735" cy="3654425"/>
          </a:xfrm>
          <a:prstGeom prst="rect">
            <a:avLst/>
          </a:prstGeom>
        </p:spPr>
      </p:pic>
      <p:pic>
        <p:nvPicPr>
          <p:cNvPr id="5" name="图片 4"/>
          <p:cNvPicPr>
            <a:picLocks noChangeAspect="1"/>
          </p:cNvPicPr>
          <p:nvPr/>
        </p:nvPicPr>
        <p:blipFill>
          <a:blip r:embed="rId2"/>
          <a:stretch>
            <a:fillRect/>
          </a:stretch>
        </p:blipFill>
        <p:spPr>
          <a:xfrm>
            <a:off x="3203848" y="4229516"/>
            <a:ext cx="3086735" cy="716915"/>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1016489" y="1521146"/>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3841115" y="1572260"/>
            <a:ext cx="4866640" cy="129222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latinLnBrk="0" hangingPunct="1">
              <a:lnSpc>
                <a:spcPct val="150000"/>
              </a:lnSpc>
            </a:pPr>
            <a:r>
              <a:rPr lang="zh-CN" altLang="en-US" sz="1400" dirty="0">
                <a:latin typeface="华文细黑" panose="02010600040101010101" pitchFamily="2" charset="-122"/>
                <a:ea typeface="华文细黑" panose="02010600040101010101" pitchFamily="2" charset="-122"/>
              </a:rPr>
              <a:t>（1）在抗美援朝战争中，中国人民志愿军总司令员是谁？</a:t>
            </a:r>
            <a:endParaRPr lang="zh-CN" altLang="en-US" sz="14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400" dirty="0">
                <a:latin typeface="华文细黑" panose="02010600040101010101" pitchFamily="2" charset="-122"/>
                <a:ea typeface="华文细黑" panose="02010600040101010101" pitchFamily="2" charset="-122"/>
              </a:rPr>
              <a:t>（2）抗美援朝战争历时 3 年，以中朝两国人民的胜利而结束。这次战争结束之后，国际形势发生了怎样明显的变化？</a:t>
            </a:r>
            <a:endParaRPr lang="zh-CN" altLang="en-US" sz="14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400" dirty="0">
                <a:latin typeface="华文细黑" panose="02010600040101010101" pitchFamily="2" charset="-122"/>
                <a:ea typeface="华文细黑" panose="02010600040101010101" pitchFamily="2" charset="-122"/>
              </a:rPr>
              <a:t>（3）如何推动建立以合作共赢为核心的新型国际关系？</a:t>
            </a:r>
            <a:endParaRPr lang="zh-CN" altLang="en-US" sz="14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107504" y="1198529"/>
            <a:ext cx="5904656" cy="259735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52935" y="613776"/>
            <a:ext cx="3672408"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sz="2000" b="1" dirty="0">
                <a:latin typeface="微软雅黑" panose="020B0503020204020204" pitchFamily="34" charset="-122"/>
                <a:ea typeface="微软雅黑" panose="020B0503020204020204" pitchFamily="34" charset="-122"/>
              </a:rPr>
              <a:t>《莫斯科郊外的晚上》简介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452772" y="1347614"/>
            <a:ext cx="5172571" cy="2171172"/>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《莫斯科郊外的晚上》是一首著名的世界歌曲，作于 1956 年。当时，苏联正举行全国运动会，由莫斯科电影制片厂摄制了一部大型文献纪录片《在运动大会的日子里》。电影厂邀请著名作曲家索洛维约夫 · 谢多伊为影片配乐，作曲家与诗人马都索夫斯基合作为影片写了 4 首插曲，《</a:t>
            </a:r>
            <a:r>
              <a:rPr sz="1600" dirty="0" err="1">
                <a:latin typeface="华文细黑" panose="02010600040101010101" pitchFamily="2" charset="-122"/>
                <a:ea typeface="华文细黑" panose="02010600040101010101" pitchFamily="2" charset="-122"/>
              </a:rPr>
              <a:t>莫斯科郊外的晚上》便是其中的一首</a:t>
            </a:r>
            <a:r>
              <a:rPr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228184" y="1447747"/>
            <a:ext cx="2777186" cy="19709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7" name="圆角矩形 6"/>
          <p:cNvSpPr/>
          <p:nvPr/>
        </p:nvSpPr>
        <p:spPr>
          <a:xfrm>
            <a:off x="3059832" y="817245"/>
            <a:ext cx="5606648" cy="380301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9512" y="1042352"/>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莫斯科郊外的晚上</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139952" y="1042352"/>
            <a:ext cx="3372485" cy="3352800"/>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971600" y="1574799"/>
            <a:ext cx="564403" cy="5392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5010" y="1341755"/>
            <a:ext cx="2757170" cy="46164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和平与幸福是人类共同的追求。当今时代的主题是什么？</a:t>
            </a:r>
            <a:endParaRPr lang="zh-CN" altLang="en-US" sz="1400" dirty="0">
              <a:latin typeface="华文细黑" panose="02010600040101010101" pitchFamily="2" charset="-122"/>
              <a:ea typeface="华文细黑" panose="02010600040101010101" pitchFamily="2"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3" name="TextBox 5"/>
          <p:cNvSpPr txBox="1"/>
          <p:nvPr/>
        </p:nvSpPr>
        <p:spPr>
          <a:xfrm>
            <a:off x="5746750" y="2543175"/>
            <a:ext cx="2805430" cy="46164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为什么要建设持久和平与共同繁荣的和谐世界？</a:t>
            </a:r>
            <a:endParaRPr lang="zh-CN" altLang="en-US" sz="1400"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673160" y="121003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4673160" y="2280009"/>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3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3" grpId="0"/>
      <p:bldP spid="9" grpId="0" bldLvl="0" animBg="1"/>
      <p:bldP spid="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571916" y="194954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599340" y="2065734"/>
            <a:ext cx="7790572" cy="307776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1.（2018 年考研单项选择题第 16 题）2017 年 12 月 1 日，中国共产党与世界政党高层对话在北京开幕，来自 120 多个国家将近 300 个政党和政治组织的领导人分享治党治国经验，共商合作发展大计。本次对话会的主题是（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为完善全球经济治理贡献政党智慧和力量</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构建人类命运共同体、共同建设美好世界：政党的责任</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从严治党：执政党的使命</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中国改革：执政党的角色</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53201" y="1927500"/>
            <a:ext cx="7948295" cy="307776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2.（2017 年考研单项选择题第 16 题）第二次世界大战后，中东经历了长期和频</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率的战争与冲突，是世界最动荡的地区，被称为“火药库”。2016 年 11 月 29 日，</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联合国举行“声援巴勒斯坦人民国际日”纪念大会，中国国家主席习近平向大会致</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贺电，表示中国作为联合国安理会常任理事国，愿同国际社会一道，为早日实现中东</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全面、公正、和平做出不懈努力。中东问题的核心是（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a:t>
            </a:r>
            <a:r>
              <a:rPr sz="1600" dirty="0" err="1">
                <a:latin typeface="华文细黑" panose="02010600040101010101" pitchFamily="2" charset="-122"/>
                <a:ea typeface="华文细黑" panose="02010600040101010101" pitchFamily="2" charset="-122"/>
              </a:rPr>
              <a:t>巴勒斯坦问题</a:t>
            </a:r>
            <a:r>
              <a:rPr sz="1600" dirty="0">
                <a:latin typeface="华文细黑" panose="02010600040101010101" pitchFamily="2" charset="-122"/>
                <a:ea typeface="华文细黑" panose="02010600040101010101" pitchFamily="2" charset="-122"/>
              </a:rPr>
              <a:t> </a:t>
            </a:r>
            <a:r>
              <a:rPr lang="en-US" sz="1600" dirty="0" smtClean="0">
                <a:latin typeface="华文细黑" panose="02010600040101010101" pitchFamily="2" charset="-122"/>
                <a:ea typeface="华文细黑" panose="02010600040101010101" pitchFamily="2" charset="-122"/>
              </a:rPr>
              <a:t>                </a:t>
            </a:r>
            <a:r>
              <a:rPr sz="1600" dirty="0" smtClean="0">
                <a:latin typeface="华文细黑" panose="02010600040101010101" pitchFamily="2" charset="-122"/>
                <a:ea typeface="华文细黑" panose="02010600040101010101" pitchFamily="2" charset="-122"/>
              </a:rPr>
              <a:t>B</a:t>
            </a:r>
            <a:r>
              <a:rPr sz="1600" dirty="0">
                <a:latin typeface="华文细黑" panose="02010600040101010101" pitchFamily="2" charset="-122"/>
                <a:ea typeface="华文细黑" panose="02010600040101010101" pitchFamily="2" charset="-122"/>
              </a:rPr>
              <a:t>. 教派冲突问题</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a:t>
            </a:r>
            <a:r>
              <a:rPr sz="1600" dirty="0" err="1">
                <a:latin typeface="华文细黑" panose="02010600040101010101" pitchFamily="2" charset="-122"/>
                <a:ea typeface="华文细黑" panose="02010600040101010101" pitchFamily="2" charset="-122"/>
              </a:rPr>
              <a:t>恐怖主义问题</a:t>
            </a:r>
            <a:r>
              <a:rPr sz="1600" dirty="0">
                <a:latin typeface="华文细黑" panose="02010600040101010101" pitchFamily="2" charset="-122"/>
                <a:ea typeface="华文细黑" panose="02010600040101010101" pitchFamily="2" charset="-122"/>
              </a:rPr>
              <a:t> </a:t>
            </a:r>
            <a:r>
              <a:rPr lang="en-US" sz="1600" dirty="0" smtClean="0">
                <a:latin typeface="华文细黑" panose="02010600040101010101" pitchFamily="2" charset="-122"/>
                <a:ea typeface="华文细黑" panose="02010600040101010101" pitchFamily="2" charset="-122"/>
              </a:rPr>
              <a:t>               </a:t>
            </a:r>
            <a:r>
              <a:rPr sz="1600" dirty="0" smtClean="0">
                <a:latin typeface="华文细黑" panose="02010600040101010101" pitchFamily="2" charset="-122"/>
                <a:ea typeface="华文细黑" panose="02010600040101010101" pitchFamily="2" charset="-122"/>
              </a:rPr>
              <a:t>D</a:t>
            </a:r>
            <a:r>
              <a:rPr sz="1600" dirty="0">
                <a:latin typeface="华文细黑" panose="02010600040101010101" pitchFamily="2" charset="-122"/>
                <a:ea typeface="华文细黑" panose="02010600040101010101" pitchFamily="2" charset="-122"/>
              </a:rPr>
              <a:t>. 伊朗核问题</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380312" y="-66198"/>
            <a:ext cx="1584176" cy="2080424"/>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050857"/>
            <a:ext cx="7948295" cy="2708434"/>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3.（2016 年考研单项选择题第 16 题）自 2015 年初开始，欧洲遭受了二战以来规</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模最大的难民危机。导致难民数量增长的根本原因在于（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极端组织“伊斯兰国”疯狂驱逐当地民众</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中东地区战乱、冲突和动荡加剧</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美国等发达国家无力接收大量难民</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欧盟在难民问题上没有形成共同的应对策略</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823800"/>
            <a:ext cx="7992888"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576520" y="1928177"/>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68310" y="1988559"/>
            <a:ext cx="7948295" cy="3447098"/>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4. （2015 年考研单项选择题第 15 题）2014 年 4 月 15 日，中共中央总书记、中央</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国家安全委员会主席习近平主持召开中央国家安全委员会第一次会议并发表重要讲</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话，他强调，面对传统安全威胁与非传统安全威胁交织的局面，要准确把握国家安全</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形式变化新特点新形势，坚持（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共同安全观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亚洲安全观</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总体国家安全观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地区集体安全观</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88559"/>
            <a:ext cx="7948295"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5.（2015 年考研单项选择题第 16 题）近年来，中东地区局势持续动荡，恐怖主义、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分离主义愈加猖獗，教派矛盾不断升级。尤其是极端恐怖势力于 2014 年 6 月 29 日宣</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布成立“伊斯兰国”（ISIS），并宣称将建立地跨西亚北非的“哈里发帝国”，对该地</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区的秩序造成了重大冲击，并且给国家的全球战略带来了影响，这种影响表现为美国</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A.“中东收缩”战略提上议程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B.“和平演变”战略归于失败</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C.“北约东扩”战略被迫搁置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D.“重返亚太”战略收到牵制</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380312" y="87556"/>
            <a:ext cx="1368152" cy="179673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39552" y="2139702"/>
            <a:ext cx="7948295" cy="1969770"/>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1.（2018 年考研多项选择题第 33 题） 2017 年 9 月 5 日，新兴市场国家与发展中</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国家对话会在金砖国家领导人厦门会晤期间举行。金砖国家领导人和受邀的埃及、几</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内亚、墨西哥、塔吉克斯坦、泰国五国领导人出席会议，开启了“金砖＋”合作模式，</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其重大意义在于（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全面提升了金砖机制的代表性和影响力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对南南合作形成了有机补充</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进一步推动了全球治理体系的改善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破解了南北对话的僵局</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823800"/>
            <a:ext cx="7992888"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11"/>
          <p:cNvSpPr>
            <a:spLocks noChangeArrowheads="1"/>
          </p:cNvSpPr>
          <p:nvPr/>
        </p:nvSpPr>
        <p:spPr bwMode="auto">
          <a:xfrm>
            <a:off x="1115616" y="2496721"/>
            <a:ext cx="7128792"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2"/>
          <p:cNvSpPr>
            <a:spLocks noChangeArrowheads="1"/>
          </p:cNvSpPr>
          <p:nvPr/>
        </p:nvSpPr>
        <p:spPr bwMode="auto">
          <a:xfrm>
            <a:off x="1115616" y="1911057"/>
            <a:ext cx="7200800" cy="436835"/>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文本框 9"/>
          <p:cNvSpPr txBox="1"/>
          <p:nvPr/>
        </p:nvSpPr>
        <p:spPr>
          <a:xfrm>
            <a:off x="1254080" y="2715766"/>
            <a:ext cx="7062336" cy="1938992"/>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2.（2016 年考研多项选择题第 33 题）2015 年 11 月 30 日，国际货币基金组织执</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行董事会批准人民币加入特别提款权（SDR）货币篮子，新的货币篮子将于 2016 年</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10 月 1 日正式生效。人民币成为除美元、欧元、日元和英镑之外“入篮”的第五种</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货币。世界货币秩序 16 年来第一次发生改变。人民币“入篮”对世界经济的重大意</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义主要在于（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有助于增强 SDR 的代表性和吸引力，完善现行国际货币体系</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中国的经济地位得到国际认可，全球经济格局发生积极变化</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人民币短期内将成为在全球金融市场上使用水平最高的货币</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有助于维护全球金融稳定和完善全球经济治理</a:t>
            </a:r>
            <a:endParaRPr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40229" y="2067694"/>
            <a:ext cx="7948295" cy="1969770"/>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3.（2015 年考研多项选择题第 33 题）2014 年 11 月 5 日至 11 日，亚太经济合作</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组织（APEC）第二十二次领导人非正式会议在北京召开。这是一次开创性的历史盛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会，硕果累累，其中，《北京反腐败宣言》的通过尤为引人注目。该《宣言》通过的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意义在于，各成员国（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加强了涉腐、涉案赃款跨境流动的信息共享</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将形成携手打击跨境腐败的网络</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杜绝了跨国腐败行为的发生</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达成了就追逃、追赃开展执法合作的重要共识</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804248" y="2866494"/>
            <a:ext cx="1584176" cy="2080424"/>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7" y="2100941"/>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第二次世界大战以来，导致世界动荡不安的主要根源是（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霸权主义和强权政治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发展中国家的贫穷落后</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各国之间难以协调的矛盾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西方资本主义国家发展的不平衡</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2636112"/>
            <a:ext cx="3115630"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影响当代世界发展的主要障碍是（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军备竞赛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局部战争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国际经济旧秩序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发展中国家的贫穷落后</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539552"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864357"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中国外交政策的基本目标是（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提高中国的国际地位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维护世界和平，促进人类共同繁荣和发展</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反对霸权主义和强权政治</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实现全人类的解放</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中国对外政策的根本原则是（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和平共处五项原则</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独立自主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不称霸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维护世界和平，促进人类共同繁荣和发展</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761365" y="2967990"/>
            <a:ext cx="7995285" cy="1092158"/>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本章主要阐述了两个方面的内容：国际形势的发展及特点，坚持独立自主的和平外交政策。</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11876" y="1948529"/>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 中国外交工作的立足点是（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加强同发展中国家的团结与合作</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独立自主</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加强同西方发达国家的合作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加强对话，反对对抗</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6. 周恩来将我们党提出的一系列和平解决台湾问题的思想、政策和主张归纳为</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“一纲四目”。“一纲”是（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中国共产党的领导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台湾必须统一于中国</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台湾可以实行高度自治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台湾不可以实行高度自治</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823800"/>
            <a:ext cx="7992888" cy="319622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7. 真正的不结盟是不与任何国家结成同盟，不参加任何（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国际组织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国家集团与军事集团</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国际条约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国际活动</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8. 和平共处五项原则适应于（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社会主义国家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不同社会制度的一切国家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一切民主国家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资本主义国家</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732240" y="2787774"/>
            <a:ext cx="1583995" cy="2080186"/>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7" y="2100941"/>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9. </a:t>
            </a:r>
            <a:r>
              <a:rPr lang="zh-CN" altLang="en-US" sz="1400" dirty="0">
                <a:latin typeface="华文细黑" panose="02010600040101010101" pitchFamily="2" charset="-122"/>
                <a:ea typeface="华文细黑" panose="02010600040101010101" pitchFamily="2" charset="-122"/>
              </a:rPr>
              <a:t>当今世界局势的发展趋势是（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单极化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两极化</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多极化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三极化</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2636112"/>
            <a:ext cx="3115630" cy="2090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10. </a:t>
            </a:r>
            <a:r>
              <a:rPr lang="zh-CN" altLang="en-US" sz="1400" dirty="0">
                <a:latin typeface="华文细黑" panose="02010600040101010101" pitchFamily="2" charset="-122"/>
                <a:ea typeface="华文细黑" panose="02010600040101010101" pitchFamily="2" charset="-122"/>
              </a:rPr>
              <a:t>中国外交政策的宗旨是（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建立公正合理的国际政治经济新秩序</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反对霸权主义，强权政治</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维护世界和平、促进共同发展</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发展对外经济关系</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24928" y="1974863"/>
            <a:ext cx="8416290"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 新中国成立初期，毛泽东提出了三大外交方针是（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A.“另起炉灶”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B.“一边倒”</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C.“打扫干净屋子再请客”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D.“一条线”</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2. 坚持走和平发展道路，是基于（　　）的必然选择。</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中国特色社会主义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中国历史文化传统</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当今世界发展潮流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经济全球化</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948264" y="123478"/>
            <a:ext cx="1928892" cy="228099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8846"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和平共处五项原则是（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互相尊重主权和领土完整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互不侵犯</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互不干涉内政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平等互利、和平共处</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邓小平提出的外交工作方针是（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冷静观察、稳住阵脚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沉着应付、韬光养晦</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有所作为、善于守拙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决不当头</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96128"/>
            <a:ext cx="7272808" cy="238661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5. 和平、发展、开放、合作、和谐、共赢是（　　）。</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A. 我们的主张 </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B. 我们的理念 </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C. 我们的原则 </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D. 我们的追求</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948264" y="123478"/>
            <a:ext cx="1928892" cy="228099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788695" y="2139702"/>
            <a:ext cx="6918538" cy="1899687"/>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材料 1：2008 年国际金融危机以来，经济增长动能不足，贫富分化日益严重，地</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区热点问题此起彼伏，恐怖主义、网络安全、重大传染性疾病、气候变化等非传统安</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全威胁持续蔓延，世界面临的不稳定性、不确定性突出，一些人把世界乱象归咎于经</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济全球化，以致民粹主义、孤立主义和贸易保护主义等逆经济全球化思潮涌动。……</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联合国秘书长古特雷斯表示，习近平主席提出的“一带一路”倡议，有助于推动经济</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全球化更加平衡、包容、和谐发展，对当今世界面临的诸多挑战具有重大意义。</a:t>
            </a:r>
            <a:endParaRPr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823800"/>
            <a:ext cx="7992888" cy="262015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88420"/>
            <a:ext cx="5118120" cy="1477328"/>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根据材料回答问题：</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（1）为何要引导经济全球化释放出更多“正面效应”？</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（2）如何理解“‘一带一路’不是中国一家的独奏，而是沿线国家的合唱”。</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747712" y="1563638"/>
            <a:ext cx="2880320" cy="235874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88420"/>
            <a:ext cx="8177530" cy="2185214"/>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材料 2：2016 年，世界将期待的目光聚集在了中国杭州。9 月 4 日至 5 日，二十国集团（G20）领导人峰会在这里隆重举行，中国国家主席习近平主持会议并致开幕辞。本届峰会的主题是“构造创新、活力、联动、包容的世界经济”。作为今年中国最重要的主场外交，也是近年来中国主办的级别最高、规模最大、影响最深远的国际峰会，除了 G20 成员，还有 8 个嘉宾国领导人以及 7 个国际组织负责人与会。人们希望中国智慧能为长期疲软的世界经济准确把脉，找到病根，开出标本兼治，综合施策的良方。</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中国一直是 G20 积极的参与者、建设者、贡献者，今年肩负起 G20 峰会主席国的重任，跃变为全方位的协调者和强有力的主导者。本届峰会尚未开幕，习近平主席就和奥巴马总统先后向联合国秘书长潘基文交存了中国和美国关于气候变化的《巴黎协定》批准文书，不仅提前向峰会送上一份“大礼”，也为会议定下了以建设性伙伴关系处理各项议题的基调。</a:t>
            </a:r>
            <a:endParaRPr sz="14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263258" y="115372"/>
            <a:ext cx="2520280" cy="1543255"/>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5790" y="1779905"/>
            <a:ext cx="4974322" cy="2215991"/>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根据材料回答问题：</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（1）结合当前国际环境，分析二十国集团领导人杭州峰会主题的现实意义。</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（2）习近平主席用“桥”比喻二十国集团，体现出中国怎样的外交理念与世界</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情</a:t>
            </a:r>
            <a:r>
              <a:rPr lang="zh-CN" altLang="en-US" sz="1600" dirty="0">
                <a:latin typeface="华文细黑" panose="02010600040101010101" pitchFamily="2" charset="-122"/>
                <a:ea typeface="华文细黑" panose="02010600040101010101" pitchFamily="2" charset="-122"/>
              </a:rPr>
              <a:t>怀</a:t>
            </a:r>
            <a:r>
              <a:rPr lang="en-US" altLang="zh-CN"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652120" y="1563638"/>
            <a:ext cx="2880320" cy="23587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465226" y="1610360"/>
            <a:ext cx="644369" cy="175987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3516630" y="1479550"/>
            <a:ext cx="3270250" cy="47244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20770" y="1577340"/>
            <a:ext cx="2710180" cy="276860"/>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 </a:t>
            </a:r>
            <a:r>
              <a:rPr lang="en-US" altLang="zh-CN" dirty="0">
                <a:latin typeface="华文细黑" panose="02010600040101010101" pitchFamily="2" charset="-122"/>
                <a:ea typeface="华文细黑" panose="02010600040101010101" pitchFamily="2" charset="-122"/>
              </a:rPr>
              <a:t>1.</a:t>
            </a:r>
            <a:r>
              <a:rPr lang="zh-CN" altLang="en-US" dirty="0">
                <a:latin typeface="华文细黑" panose="02010600040101010101" pitchFamily="2" charset="-122"/>
                <a:ea typeface="华文细黑" panose="02010600040101010101" pitchFamily="2" charset="-122"/>
              </a:rPr>
              <a:t>国际形势的发展及特点。</a:t>
            </a:r>
            <a:endParaRPr lang="zh-CN" altLang="en-US" dirty="0">
              <a:latin typeface="华文细黑" panose="02010600040101010101" pitchFamily="2" charset="-122"/>
              <a:ea typeface="华文细黑" panose="02010600040101010101" pitchFamily="2" charset="-122"/>
            </a:endParaRPr>
          </a:p>
        </p:txBody>
      </p:sp>
      <p:sp>
        <p:nvSpPr>
          <p:cNvPr id="13" name="圆角矩形 12"/>
          <p:cNvSpPr/>
          <p:nvPr/>
        </p:nvSpPr>
        <p:spPr>
          <a:xfrm>
            <a:off x="3461385" y="3014345"/>
            <a:ext cx="3325495" cy="44767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65525" y="3057525"/>
            <a:ext cx="5142865" cy="276860"/>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坚持独立自主的和平外交政策</a:t>
            </a:r>
            <a:endParaRPr lang="zh-CN" altLang="en-US"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bldLvl="0" animBg="1"/>
      <p:bldP spid="9" grpId="0" bldLvl="0" animBg="1"/>
      <p:bldP spid="1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819150" y="1238250"/>
            <a:ext cx="7505700" cy="2667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76213"/>
            <a:ext cx="1296144" cy="338437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1614698" y="1097464"/>
            <a:ext cx="886696" cy="64807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五边形 31"/>
          <p:cNvSpPr/>
          <p:nvPr/>
        </p:nvSpPr>
        <p:spPr>
          <a:xfrm>
            <a:off x="1614698" y="1854384"/>
            <a:ext cx="886696" cy="64807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边形 36"/>
          <p:cNvSpPr/>
          <p:nvPr/>
        </p:nvSpPr>
        <p:spPr>
          <a:xfrm>
            <a:off x="1601117" y="2611304"/>
            <a:ext cx="886696" cy="64807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边形 39"/>
          <p:cNvSpPr/>
          <p:nvPr/>
        </p:nvSpPr>
        <p:spPr>
          <a:xfrm>
            <a:off x="1614698" y="3368224"/>
            <a:ext cx="886696" cy="64807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261455" y="1097007"/>
            <a:ext cx="5062653" cy="648072"/>
            <a:chOff x="3363144" y="1383617"/>
            <a:chExt cx="5062653" cy="648072"/>
          </a:xfrm>
        </p:grpSpPr>
        <p:sp>
          <p:nvSpPr>
            <p:cNvPr id="45" name="矩形 17"/>
            <p:cNvSpPr/>
            <p:nvPr/>
          </p:nvSpPr>
          <p:spPr>
            <a:xfrm>
              <a:off x="3363144" y="138361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871392" y="1632881"/>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世界正处于大发展大变革大调整时期</a:t>
              </a:r>
              <a:endParaRPr lang="en-US" altLang="zh-CN" sz="1400" dirty="0"/>
            </a:p>
          </p:txBody>
        </p:sp>
      </p:grpSp>
      <p:sp>
        <p:nvSpPr>
          <p:cNvPr id="19" name="TextBox 18"/>
          <p:cNvSpPr txBox="1"/>
          <p:nvPr/>
        </p:nvSpPr>
        <p:spPr>
          <a:xfrm>
            <a:off x="1640191" y="1288563"/>
            <a:ext cx="52665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1</a:t>
            </a:r>
            <a:endParaRPr lang="zh-CN" altLang="en-US" dirty="0"/>
          </a:p>
        </p:txBody>
      </p:sp>
      <p:sp>
        <p:nvSpPr>
          <p:cNvPr id="42" name="TextBox 41"/>
          <p:cNvSpPr txBox="1"/>
          <p:nvPr/>
        </p:nvSpPr>
        <p:spPr>
          <a:xfrm>
            <a:off x="1664280" y="2040814"/>
            <a:ext cx="47469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2</a:t>
            </a:r>
            <a:endParaRPr lang="zh-CN" altLang="en-US" dirty="0"/>
          </a:p>
        </p:txBody>
      </p:sp>
      <p:sp>
        <p:nvSpPr>
          <p:cNvPr id="43" name="TextBox 42"/>
          <p:cNvSpPr txBox="1"/>
          <p:nvPr/>
        </p:nvSpPr>
        <p:spPr>
          <a:xfrm>
            <a:off x="1726523" y="2802402"/>
            <a:ext cx="39266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3</a:t>
            </a:r>
            <a:endParaRPr lang="zh-CN" altLang="en-US" dirty="0"/>
          </a:p>
        </p:txBody>
      </p:sp>
      <p:sp>
        <p:nvSpPr>
          <p:cNvPr id="44" name="TextBox 43"/>
          <p:cNvSpPr txBox="1"/>
          <p:nvPr/>
        </p:nvSpPr>
        <p:spPr>
          <a:xfrm>
            <a:off x="1746310" y="3569152"/>
            <a:ext cx="39266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4</a:t>
            </a:r>
            <a:endParaRPr lang="zh-CN" altLang="en-US" dirty="0"/>
          </a:p>
        </p:txBody>
      </p:sp>
      <p:grpSp>
        <p:nvGrpSpPr>
          <p:cNvPr id="55" name="组合 54"/>
          <p:cNvGrpSpPr/>
          <p:nvPr/>
        </p:nvGrpSpPr>
        <p:grpSpPr>
          <a:xfrm>
            <a:off x="2261455" y="1853927"/>
            <a:ext cx="5062653" cy="648072"/>
            <a:chOff x="3363144" y="2140537"/>
            <a:chExt cx="5062653" cy="648072"/>
          </a:xfrm>
        </p:grpSpPr>
        <p:sp>
          <p:nvSpPr>
            <p:cNvPr id="46" name="矩形 17"/>
            <p:cNvSpPr/>
            <p:nvPr/>
          </p:nvSpPr>
          <p:spPr>
            <a:xfrm>
              <a:off x="3363144" y="214053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3871392" y="2327424"/>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推动建立新型国际关系</a:t>
              </a:r>
              <a:endParaRPr lang="en-US" altLang="zh-CN" sz="1400" dirty="0"/>
            </a:p>
          </p:txBody>
        </p:sp>
      </p:grpSp>
      <p:grpSp>
        <p:nvGrpSpPr>
          <p:cNvPr id="56" name="组合 55"/>
          <p:cNvGrpSpPr/>
          <p:nvPr/>
        </p:nvGrpSpPr>
        <p:grpSpPr>
          <a:xfrm>
            <a:off x="2261455" y="2610847"/>
            <a:ext cx="5062653" cy="648072"/>
            <a:chOff x="3363144" y="2897457"/>
            <a:chExt cx="5062653" cy="648072"/>
          </a:xfrm>
        </p:grpSpPr>
        <p:sp>
          <p:nvSpPr>
            <p:cNvPr id="47" name="矩形 17"/>
            <p:cNvSpPr/>
            <p:nvPr/>
          </p:nvSpPr>
          <p:spPr>
            <a:xfrm>
              <a:off x="3363144" y="289745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3871392" y="3118244"/>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促进“一带一路”国际合作</a:t>
              </a:r>
              <a:endParaRPr lang="en-US" altLang="zh-CN" sz="1400" dirty="0"/>
            </a:p>
          </p:txBody>
        </p:sp>
      </p:grpSp>
      <p:grpSp>
        <p:nvGrpSpPr>
          <p:cNvPr id="57" name="组合 56"/>
          <p:cNvGrpSpPr/>
          <p:nvPr/>
        </p:nvGrpSpPr>
        <p:grpSpPr>
          <a:xfrm>
            <a:off x="2261455" y="3367767"/>
            <a:ext cx="5062653" cy="648072"/>
            <a:chOff x="3363144" y="3654377"/>
            <a:chExt cx="5062653" cy="648072"/>
          </a:xfrm>
        </p:grpSpPr>
        <p:sp>
          <p:nvSpPr>
            <p:cNvPr id="48" name="矩形 17"/>
            <p:cNvSpPr/>
            <p:nvPr/>
          </p:nvSpPr>
          <p:spPr>
            <a:xfrm>
              <a:off x="3363144" y="365437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871392" y="3869049"/>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构建人类命运共同体思想的内涵</a:t>
              </a:r>
              <a:endParaRPr lang="en-US" altLang="zh-CN" sz="1400" dirty="0"/>
            </a:p>
          </p:txBody>
        </p:sp>
      </p:grpSp>
      <p:sp>
        <p:nvSpPr>
          <p:cNvPr id="58" name="标题 1"/>
          <p:cNvSpPr txBox="1"/>
          <p:nvPr/>
        </p:nvSpPr>
        <p:spPr bwMode="auto">
          <a:xfrm>
            <a:off x="866970" y="2148106"/>
            <a:ext cx="504056" cy="1510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t>要点解析</a:t>
            </a:r>
            <a:endParaRPr lang="zh-CN" altLang="en-US" sz="2400" b="1" dirty="0"/>
          </a:p>
        </p:txBody>
      </p:sp>
      <p:sp>
        <p:nvSpPr>
          <p:cNvPr id="28" name="五边形 36"/>
          <p:cNvSpPr/>
          <p:nvPr/>
        </p:nvSpPr>
        <p:spPr>
          <a:xfrm>
            <a:off x="1619022" y="4126944"/>
            <a:ext cx="886696" cy="64807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2"/>
          <p:cNvSpPr txBox="1"/>
          <p:nvPr/>
        </p:nvSpPr>
        <p:spPr>
          <a:xfrm>
            <a:off x="1744428" y="4318042"/>
            <a:ext cx="392662"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en-US" altLang="zh-CN" dirty="0"/>
              <a:t>5</a:t>
            </a:r>
            <a:endParaRPr lang="zh-CN" altLang="en-US" dirty="0"/>
          </a:p>
        </p:txBody>
      </p:sp>
      <p:grpSp>
        <p:nvGrpSpPr>
          <p:cNvPr id="30" name="组合 29"/>
          <p:cNvGrpSpPr/>
          <p:nvPr/>
        </p:nvGrpSpPr>
        <p:grpSpPr>
          <a:xfrm>
            <a:off x="2249134" y="4124230"/>
            <a:ext cx="5062653" cy="648072"/>
            <a:chOff x="3363144" y="2897457"/>
            <a:chExt cx="5062653" cy="648072"/>
          </a:xfrm>
        </p:grpSpPr>
        <p:sp>
          <p:nvSpPr>
            <p:cNvPr id="31" name="矩形 17"/>
            <p:cNvSpPr/>
            <p:nvPr/>
          </p:nvSpPr>
          <p:spPr>
            <a:xfrm>
              <a:off x="3363144" y="289745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9"/>
            <p:cNvSpPr txBox="1"/>
            <p:nvPr/>
          </p:nvSpPr>
          <p:spPr>
            <a:xfrm>
              <a:off x="3867850" y="3125313"/>
              <a:ext cx="4176464"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t>共商共建人类命运共同体</a:t>
              </a:r>
              <a:endParaRPr lang="en-US" altLang="zh-CN" sz="1400" dirty="0"/>
            </a:p>
          </p:txBody>
        </p:sp>
      </p:grpSp>
      <p:sp>
        <p:nvSpPr>
          <p:cNvPr id="2"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blinds/>
      </p:transition>
    </mc:Choice>
    <mc:Fallback>
      <p:transition spd="slow" advClick="0"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1+#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ppt_x"/>
                                          </p:val>
                                        </p:tav>
                                        <p:tav tm="100000">
                                          <p:val>
                                            <p:strVal val="#ppt_x"/>
                                          </p:val>
                                        </p:tav>
                                      </p:tavLst>
                                    </p:anim>
                                    <p:anim calcmode="lin" valueType="num">
                                      <p:cBhvr additive="base">
                                        <p:cTn id="30" dur="500" fill="hold"/>
                                        <p:tgtEl>
                                          <p:spTgt spid="3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ppt_x"/>
                                          </p:val>
                                        </p:tav>
                                        <p:tav tm="100000">
                                          <p:val>
                                            <p:strVal val="#ppt_x"/>
                                          </p:val>
                                        </p:tav>
                                      </p:tavLst>
                                    </p:anim>
                                    <p:anim calcmode="lin" valueType="num">
                                      <p:cBhvr additive="base">
                                        <p:cTn id="34" dur="500" fill="hold"/>
                                        <p:tgtEl>
                                          <p:spTgt spid="42"/>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left)">
                                      <p:cBhvr>
                                        <p:cTn id="38" dur="500"/>
                                        <p:tgtEl>
                                          <p:spTgt spid="55"/>
                                        </p:tgtEl>
                                      </p:cBhvr>
                                    </p:animEffect>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ppt_x"/>
                                          </p:val>
                                        </p:tav>
                                        <p:tav tm="100000">
                                          <p:val>
                                            <p:strVal val="#ppt_x"/>
                                          </p:val>
                                        </p:tav>
                                      </p:tavLst>
                                    </p:anim>
                                    <p:anim calcmode="lin" valueType="num">
                                      <p:cBhvr additive="base">
                                        <p:cTn id="47" dur="500" fill="hold"/>
                                        <p:tgtEl>
                                          <p:spTgt spid="43"/>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2" presetClass="entr" presetSubtype="8"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500"/>
                                        <p:tgtEl>
                                          <p:spTgt spid="56"/>
                                        </p:tgtEl>
                                      </p:cBhvr>
                                    </p:animEffect>
                                  </p:childTnLst>
                                </p:cTn>
                              </p:par>
                            </p:childTnLst>
                          </p:cTn>
                        </p:par>
                        <p:par>
                          <p:cTn id="52" fill="hold">
                            <p:stCondLst>
                              <p:cond delay="3500"/>
                            </p:stCondLst>
                            <p:childTnLst>
                              <p:par>
                                <p:cTn id="53" presetID="2" presetClass="entr" presetSubtype="4"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ppt_x"/>
                                          </p:val>
                                        </p:tav>
                                        <p:tav tm="100000">
                                          <p:val>
                                            <p:strVal val="#ppt_x"/>
                                          </p:val>
                                        </p:tav>
                                      </p:tavLst>
                                    </p:anim>
                                    <p:anim calcmode="lin" valueType="num">
                                      <p:cBhvr additive="base">
                                        <p:cTn id="56" dur="500" fill="hold"/>
                                        <p:tgtEl>
                                          <p:spTgt spid="4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childTnLst>
                          </p:cTn>
                        </p:par>
                        <p:par>
                          <p:cTn id="65" fill="hold">
                            <p:stCondLst>
                              <p:cond delay="4500"/>
                            </p:stCondLst>
                            <p:childTnLst>
                              <p:par>
                                <p:cTn id="66" presetID="2" presetClass="entr" presetSubtype="4"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ppt_x"/>
                                          </p:val>
                                        </p:tav>
                                        <p:tav tm="100000">
                                          <p:val>
                                            <p:strVal val="#ppt_x"/>
                                          </p:val>
                                        </p:tav>
                                      </p:tavLst>
                                    </p:anim>
                                    <p:anim calcmode="lin" valueType="num">
                                      <p:cBhvr additive="base">
                                        <p:cTn id="73" dur="50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5000"/>
                            </p:stCondLst>
                            <p:childTnLst>
                              <p:par>
                                <p:cTn id="75" presetID="22" presetClass="entr" presetSubtype="8"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32" grpId="0" animBg="1"/>
      <p:bldP spid="37" grpId="0" animBg="1"/>
      <p:bldP spid="40" grpId="0" animBg="1"/>
      <p:bldP spid="19" grpId="0"/>
      <p:bldP spid="42" grpId="0"/>
      <p:bldP spid="43" grpId="0"/>
      <p:bldP spid="44" grpId="0"/>
      <p:bldP spid="58" grpId="0"/>
      <p:bldP spid="28" grpId="0"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5"/>
            <a:ext cx="8139430" cy="351663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79090" y="767080"/>
            <a:ext cx="4034155"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案例：与世界对话</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76426" y="1700563"/>
            <a:ext cx="7830820" cy="2593274"/>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2010 年 5 月 24 日至 25 日，北京成了对话之都：一是中国与美国的第二轮战略与经济对话隆重登场，美国派出由 200 多名代表组成的豪华阵容，把大半个内阁都搬到北京，来访的大人物包括国务卿希拉里、财政部长盖特纳、美国联邦储备委员会主席伯南克、商务部长骆家辉、卫生部长西贝柳丝等，中国也派出以王岐山副总理和戴秉国国务委员为首的庞大队伍与会，双方就战略和经济议题分两组同时讨论；二是首届中欧政党高层论坛拉开帷幕，中国共产党同包括英国工党、法国人民民主联盟、欧洲自由党在内的 50 多个欧洲主要政党进行战略对话，就全球性挑战、中欧合作、治国理政等议题进行了坦诚交流。</a:t>
            </a:r>
            <a:endParaRPr sz="1400" dirty="0">
              <a:latin typeface="华文细黑" panose="02010600040101010101" pitchFamily="2" charset="-122"/>
              <a:ea typeface="华文细黑" panose="02010600040101010101" pitchFamily="2" charset="-122"/>
            </a:endParaRPr>
          </a:p>
          <a:p>
            <a:pPr>
              <a:lnSpc>
                <a:spcPct val="150000"/>
              </a:lnSpc>
            </a:pPr>
            <a:endParaRPr sz="1600" dirty="0"/>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6"/>
            <a:ext cx="8204016" cy="204256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79090" y="767080"/>
            <a:ext cx="4034155"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案例：与世界对话</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81050" y="1074420"/>
            <a:ext cx="7830820" cy="1899687"/>
          </a:xfrm>
          <a:prstGeom prst="rect">
            <a:avLst/>
          </a:prstGeom>
          <a:noFill/>
        </p:spPr>
        <p:txBody>
          <a:bodyPr wrap="square" lIns="0" tIns="0" rIns="0" bIns="0" rtlCol="0">
            <a:spAutoFit/>
          </a:bodyPr>
          <a:lstStyle/>
          <a:p>
            <a:pPr>
              <a:lnSpc>
                <a:spcPct val="150000"/>
              </a:lnSpc>
            </a:pP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在中国融入世界、与世界积极互动的过程中，中国的经济社会发生了翻天覆地的变化：1978 年，中国人均 GDP 不足 100 美元，当时邓小平提出了到 20 世纪末人均GDP 达到 1000 美元，不少人认为这是天方夜谭，中国根本不可能实现这个目标。25年之后，中国的人均 GDP 超过了 1000 美元。2009 年，中国人均 GDP 达到 3000 美元，中国的经济总量居世界第三，出口居世界第一。中国经济连续多年保持高速平稳增长，现在又率先走出全球金融危机。</a:t>
            </a:r>
            <a:endParaRPr sz="14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2555776" y="3191292"/>
            <a:ext cx="3751883" cy="183915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2440" y="1238885"/>
            <a:ext cx="8132008" cy="257453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139952" y="733165"/>
            <a:ext cx="643890" cy="307340"/>
          </a:xfrm>
          <a:prstGeom prst="rect">
            <a:avLst/>
          </a:prstGeom>
          <a:noFill/>
        </p:spPr>
        <p:txBody>
          <a:bodyPr wrap="square" lIns="0" tIns="0" rIns="0" bIns="0" rtlCol="0">
            <a:spAutoFit/>
          </a:bodyPr>
          <a:lstStyle/>
          <a:p>
            <a:r>
              <a:rPr lang="zh-CN" sz="2000" b="1" dirty="0" smtClean="0">
                <a:latin typeface="微软雅黑" panose="020B0503020204020204" pitchFamily="34" charset="-122"/>
                <a:ea typeface="微软雅黑" panose="020B0503020204020204" pitchFamily="34" charset="-122"/>
              </a:rPr>
              <a:t>点</a:t>
            </a:r>
            <a:r>
              <a:rPr lang="en-US" altLang="zh-CN" sz="2000" b="1" dirty="0" smtClean="0">
                <a:latin typeface="微软雅黑" panose="020B0503020204020204" pitchFamily="34" charset="-122"/>
                <a:ea typeface="微软雅黑" panose="020B0503020204020204" pitchFamily="34" charset="-122"/>
              </a:rPr>
              <a:t> </a:t>
            </a:r>
            <a:r>
              <a:rPr lang="zh-CN" sz="2000" b="1" dirty="0" smtClean="0">
                <a:latin typeface="微软雅黑" panose="020B0503020204020204" pitchFamily="34" charset="-122"/>
                <a:ea typeface="微软雅黑" panose="020B0503020204020204" pitchFamily="34" charset="-122"/>
              </a:rPr>
              <a:t>评</a:t>
            </a:r>
            <a:endParaRPr lang="zh-CN"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68310" y="1635646"/>
            <a:ext cx="7830820" cy="2177776"/>
          </a:xfrm>
          <a:prstGeom prst="rect">
            <a:avLst/>
          </a:prstGeom>
          <a:noFill/>
        </p:spPr>
        <p:txBody>
          <a:bodyPr wrap="square" lIns="0" tIns="0" rIns="0" bIns="0" rtlCol="0">
            <a:spAutoFit/>
          </a:bodyPr>
          <a:lstStyle/>
          <a:p>
            <a:pPr>
              <a:lnSpc>
                <a:spcPct val="150000"/>
              </a:lnSpc>
            </a:pPr>
            <a:r>
              <a:rPr sz="1600" dirty="0"/>
              <a:t>中美、中欧两大对话同时举行，一方面显示出中美关系、中欧关系的重要性，另一方面也凸现了中国的自信和能力，同时还显示了中国与世界的关系发生了历史性的深刻变化。</a:t>
            </a:r>
            <a:r>
              <a:rPr lang="zh-CN" altLang="en-US" sz="1600" dirty="0"/>
              <a:t>对话，意味着开放和自信；沟通，意味着求同存异、建立互信、扩大共识；合作，意味着和平共处、包容多元、互利共赢。中国通过改变自己来影响世界，世界由于中国的参与而变得更加繁荣和稳定。</a:t>
            </a:r>
            <a:endParaRPr lang="zh-CN" altLang="en-US" sz="1600" dirty="0"/>
          </a:p>
          <a:p>
            <a:pPr>
              <a:lnSpc>
                <a:spcPct val="150000"/>
              </a:lnSpc>
            </a:pPr>
            <a:endParaRPr sz="1600" dirty="0"/>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5861</Words>
  <Application>WPS 演示</Application>
  <PresentationFormat>全屏显示(16:9)</PresentationFormat>
  <Paragraphs>474</Paragraphs>
  <Slides>40</Slides>
  <Notes>38</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40</vt:i4>
      </vt:variant>
    </vt:vector>
  </HeadingPairs>
  <TitlesOfParts>
    <vt:vector size="53"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532</cp:revision>
  <dcterms:created xsi:type="dcterms:W3CDTF">2015-04-24T01:01:00Z</dcterms:created>
  <dcterms:modified xsi:type="dcterms:W3CDTF">2019-05-28T01:56:31Z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