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33" r:id="rId9"/>
    <p:sldId id="334" r:id="rId10"/>
    <p:sldId id="335" r:id="rId11"/>
    <p:sldId id="336" r:id="rId12"/>
    <p:sldId id="337" r:id="rId13"/>
    <p:sldId id="338" r:id="rId14"/>
    <p:sldId id="305" r:id="rId15"/>
    <p:sldId id="308" r:id="rId16"/>
    <p:sldId id="309" r:id="rId17"/>
    <p:sldId id="310" r:id="rId18"/>
    <p:sldId id="311" r:id="rId19"/>
    <p:sldId id="340" r:id="rId20"/>
    <p:sldId id="341" r:id="rId21"/>
    <p:sldId id="313" r:id="rId22"/>
    <p:sldId id="355" r:id="rId23"/>
    <p:sldId id="356" r:id="rId24"/>
    <p:sldId id="357" r:id="rId25"/>
    <p:sldId id="343" r:id="rId26"/>
    <p:sldId id="344" r:id="rId27"/>
    <p:sldId id="345" r:id="rId28"/>
    <p:sldId id="346" r:id="rId29"/>
    <p:sldId id="347" r:id="rId30"/>
    <p:sldId id="348" r:id="rId31"/>
    <p:sldId id="349" r:id="rId32"/>
    <p:sldId id="350" r:id="rId33"/>
    <p:sldId id="351" r:id="rId34"/>
    <p:sldId id="358" r:id="rId35"/>
    <p:sldId id="353" r:id="rId36"/>
    <p:sldId id="354" r:id="rId37"/>
    <p:sldId id="330" r:id="rId38"/>
    <p:sldId id="331" r:id="rId39"/>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hyperlink" Target="MP4/&#31532;&#20108;&#31456;%20%20&#21313;&#36865;&#32418;&#20891;.mp4" TargetMode="Externa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hyperlink" Target="MP4/&#31532;&#20108;&#31456;%20&#12298;&#19977;&#22823;&#32426;&#24459;&#20843;&#39033;&#27880;&#24847;&#12299;.mp4" TargetMode="External"/><Relationship Id="rId2" Type="http://schemas.openxmlformats.org/officeDocument/2006/relationships/image" Target="../media/image17.png"/><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1367644" y="1837383"/>
            <a:ext cx="640871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4400" b="1" dirty="0">
                <a:latin typeface="微软雅黑" panose="020B0503020204020204" pitchFamily="34" charset="-122"/>
                <a:ea typeface="微软雅黑" panose="020B0503020204020204" pitchFamily="34" charset="-122"/>
              </a:rPr>
              <a:t>新民主主义革命理论</a:t>
            </a:r>
            <a:endParaRPr lang="zh-CN" altLang="en-US" sz="44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936" y="1319340"/>
            <a:ext cx="11521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第二章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5"/>
          <p:cNvSpPr/>
          <p:nvPr/>
        </p:nvSpPr>
        <p:spPr bwMode="auto">
          <a:xfrm>
            <a:off x="697567" y="2052816"/>
            <a:ext cx="1538704" cy="138731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grpSp>
        <p:nvGrpSpPr>
          <p:cNvPr id="26" name="组合 25"/>
          <p:cNvGrpSpPr/>
          <p:nvPr/>
        </p:nvGrpSpPr>
        <p:grpSpPr>
          <a:xfrm>
            <a:off x="3054246" y="1559921"/>
            <a:ext cx="504056" cy="534271"/>
            <a:chOff x="2769119" y="1848492"/>
            <a:chExt cx="504056" cy="504056"/>
          </a:xfrm>
        </p:grpSpPr>
        <p:sp>
          <p:nvSpPr>
            <p:cNvPr id="27" name="椭圆 26"/>
            <p:cNvSpPr/>
            <p:nvPr/>
          </p:nvSpPr>
          <p:spPr>
            <a:xfrm>
              <a:off x="2769119" y="1848492"/>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808589" y="1931243"/>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01</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3403711" y="2555750"/>
            <a:ext cx="504056" cy="534271"/>
            <a:chOff x="2471142" y="2586760"/>
            <a:chExt cx="504056" cy="504056"/>
          </a:xfrm>
        </p:grpSpPr>
        <p:sp>
          <p:nvSpPr>
            <p:cNvPr id="30" name="椭圆 29"/>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510612" y="2669511"/>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02</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3054246" y="3535264"/>
            <a:ext cx="504056" cy="534271"/>
            <a:chOff x="2769119" y="3325028"/>
            <a:chExt cx="504056" cy="504056"/>
          </a:xfrm>
        </p:grpSpPr>
        <p:sp>
          <p:nvSpPr>
            <p:cNvPr id="35" name="椭圆 34"/>
            <p:cNvSpPr/>
            <p:nvPr/>
          </p:nvSpPr>
          <p:spPr>
            <a:xfrm>
              <a:off x="2769119" y="3325028"/>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808589" y="3407779"/>
              <a:ext cx="437940" cy="338554"/>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03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3869926" y="1742203"/>
            <a:ext cx="3078338" cy="192360"/>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新民主主义革命的政治纲领。</a:t>
            </a:r>
            <a:endParaRPr lang="en-US" altLang="zh-CN" dirty="0">
              <a:latin typeface="华文细黑" panose="02010600040101010101" pitchFamily="2" charset="-122"/>
              <a:ea typeface="华文细黑" panose="02010600040101010101" pitchFamily="2" charset="-122"/>
            </a:endParaRPr>
          </a:p>
        </p:txBody>
      </p:sp>
      <p:sp>
        <p:nvSpPr>
          <p:cNvPr id="40" name="TextBox 39"/>
          <p:cNvSpPr txBox="1"/>
          <p:nvPr/>
        </p:nvSpPr>
        <p:spPr>
          <a:xfrm>
            <a:off x="4139952" y="2762224"/>
            <a:ext cx="2808312" cy="192360"/>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新民主主义革命的经济纲领。</a:t>
            </a:r>
            <a:endParaRPr lang="en-US" altLang="zh-CN" dirty="0">
              <a:latin typeface="华文细黑" panose="02010600040101010101" pitchFamily="2" charset="-122"/>
              <a:ea typeface="华文细黑" panose="02010600040101010101" pitchFamily="2" charset="-122"/>
            </a:endParaRPr>
          </a:p>
        </p:txBody>
      </p:sp>
      <p:sp>
        <p:nvSpPr>
          <p:cNvPr id="43" name="TextBox 42"/>
          <p:cNvSpPr txBox="1"/>
          <p:nvPr/>
        </p:nvSpPr>
        <p:spPr>
          <a:xfrm>
            <a:off x="3851920" y="3735885"/>
            <a:ext cx="3168352" cy="192360"/>
          </a:xfrm>
          <a:prstGeom prst="rect">
            <a:avLst/>
          </a:prstGeom>
          <a:noFill/>
        </p:spPr>
        <p:txBody>
          <a:bodyPr wrap="square" lIns="0" tIns="0" rIns="0" bIns="0" rtlCol="0">
            <a:spAutoFit/>
          </a:bodyPr>
          <a:lstStyle/>
          <a:p>
            <a:pPr algn="just">
              <a:lnSpc>
                <a:spcPts val="1500"/>
              </a:lnSpc>
            </a:pPr>
            <a:r>
              <a:rPr lang="zh-CN" altLang="en-US" dirty="0">
                <a:latin typeface="华文细黑" panose="02010600040101010101" pitchFamily="2" charset="-122"/>
                <a:ea typeface="华文细黑" panose="02010600040101010101" pitchFamily="2" charset="-122"/>
              </a:rPr>
              <a:t>新民主主义革命的文化纲领。</a:t>
            </a:r>
            <a:endParaRPr lang="en-US" altLang="zh-CN" dirty="0">
              <a:latin typeface="华文细黑" panose="02010600040101010101" pitchFamily="2" charset="-122"/>
              <a:ea typeface="华文细黑" panose="02010600040101010101" pitchFamily="2" charset="-122"/>
            </a:endParaRPr>
          </a:p>
        </p:txBody>
      </p:sp>
      <p:sp>
        <p:nvSpPr>
          <p:cNvPr id="46" name="TextBox 45"/>
          <p:cNvSpPr txBox="1"/>
          <p:nvPr/>
        </p:nvSpPr>
        <p:spPr>
          <a:xfrm>
            <a:off x="887938" y="2284809"/>
            <a:ext cx="1179395" cy="923330"/>
          </a:xfrm>
          <a:prstGeom prst="rect">
            <a:avLst/>
          </a:prstGeom>
          <a:noFill/>
        </p:spPr>
        <p:txBody>
          <a:bodyPr wrap="square" rtlCol="0">
            <a:spAutoFit/>
          </a:bodyPr>
          <a:lstStyle/>
          <a:p>
            <a:pPr algn="ctr"/>
            <a:r>
              <a:rPr lang="zh-CN" altLang="en-US" b="1" dirty="0">
                <a:solidFill>
                  <a:srgbClr val="FCFCFC"/>
                </a:solidFill>
                <a:latin typeface="华文细黑" panose="02010600040101010101" pitchFamily="2" charset="-122"/>
                <a:ea typeface="华文细黑" panose="02010600040101010101" pitchFamily="2" charset="-122"/>
              </a:rPr>
              <a:t>新民主主义革命的基本纲领</a:t>
            </a:r>
            <a:endParaRPr lang="zh-CN" altLang="en-US" b="1" dirty="0">
              <a:solidFill>
                <a:srgbClr val="FCFCFC"/>
              </a:solidFill>
              <a:latin typeface="华文细黑" panose="02010600040101010101" pitchFamily="2" charset="-122"/>
              <a:ea typeface="华文细黑" panose="02010600040101010101" pitchFamily="2" charset="-122"/>
            </a:endParaRPr>
          </a:p>
        </p:txBody>
      </p:sp>
      <p:sp>
        <p:nvSpPr>
          <p:cNvPr id="2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2" name="左大括号 1"/>
          <p:cNvSpPr/>
          <p:nvPr/>
        </p:nvSpPr>
        <p:spPr>
          <a:xfrm>
            <a:off x="2378957" y="1851670"/>
            <a:ext cx="464851" cy="2016224"/>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anim calcmode="lin" valueType="num">
                                      <p:cBhvr>
                                        <p:cTn id="10" dur="500" fill="hold"/>
                                        <p:tgtEl>
                                          <p:spTgt spid="46"/>
                                        </p:tgtEl>
                                        <p:attrNameLst>
                                          <p:attrName>ppt_x</p:attrName>
                                        </p:attrNameLst>
                                      </p:cBhvr>
                                      <p:tavLst>
                                        <p:tav tm="0">
                                          <p:val>
                                            <p:fltVal val="0.5"/>
                                          </p:val>
                                        </p:tav>
                                        <p:tav tm="100000">
                                          <p:val>
                                            <p:strVal val="#ppt_x"/>
                                          </p:val>
                                        </p:tav>
                                      </p:tavLst>
                                    </p:anim>
                                    <p:anim calcmode="lin" valueType="num">
                                      <p:cBhvr>
                                        <p:cTn id="11" dur="500" fill="hold"/>
                                        <p:tgtEl>
                                          <p:spTgt spid="4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anim calcmode="lin" valueType="num">
                                      <p:cBhvr>
                                        <p:cTn id="17" dur="500" fill="hold"/>
                                        <p:tgtEl>
                                          <p:spTgt spid="33"/>
                                        </p:tgtEl>
                                        <p:attrNameLst>
                                          <p:attrName>ppt_x</p:attrName>
                                        </p:attrNameLst>
                                      </p:cBhvr>
                                      <p:tavLst>
                                        <p:tav tm="0">
                                          <p:val>
                                            <p:fltVal val="0.5"/>
                                          </p:val>
                                        </p:tav>
                                        <p:tav tm="100000">
                                          <p:val>
                                            <p:strVal val="#ppt_x"/>
                                          </p:val>
                                        </p:tav>
                                      </p:tavLst>
                                    </p:anim>
                                    <p:anim calcmode="lin" valueType="num">
                                      <p:cBhvr>
                                        <p:cTn id="18" dur="500" fill="hold"/>
                                        <p:tgtEl>
                                          <p:spTgt spid="33"/>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53" presetClass="entr" presetSubtype="528"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anim calcmode="lin" valueType="num">
                                      <p:cBhvr>
                                        <p:cTn id="25" dur="500" fill="hold"/>
                                        <p:tgtEl>
                                          <p:spTgt spid="26"/>
                                        </p:tgtEl>
                                        <p:attrNameLst>
                                          <p:attrName>ppt_x</p:attrName>
                                        </p:attrNameLst>
                                      </p:cBhvr>
                                      <p:tavLst>
                                        <p:tav tm="0">
                                          <p:val>
                                            <p:fltVal val="0.5"/>
                                          </p:val>
                                        </p:tav>
                                        <p:tav tm="100000">
                                          <p:val>
                                            <p:strVal val="#ppt_x"/>
                                          </p:val>
                                        </p:tav>
                                      </p:tavLst>
                                    </p:anim>
                                    <p:anim calcmode="lin" valueType="num">
                                      <p:cBhvr>
                                        <p:cTn id="26" dur="500" fill="hold"/>
                                        <p:tgtEl>
                                          <p:spTgt spid="26"/>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2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fltVal val="0.5"/>
                                          </p:val>
                                        </p:tav>
                                        <p:tav tm="100000">
                                          <p:val>
                                            <p:strVal val="#ppt_x"/>
                                          </p:val>
                                        </p:tav>
                                      </p:tavLst>
                                    </p:anim>
                                    <p:anim calcmode="lin" valueType="num">
                                      <p:cBhvr>
                                        <p:cTn id="33" dur="500" fill="hold"/>
                                        <p:tgtEl>
                                          <p:spTgt spid="29"/>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40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fltVal val="0.5"/>
                                          </p:val>
                                        </p:tav>
                                        <p:tav tm="100000">
                                          <p:val>
                                            <p:strVal val="#ppt_x"/>
                                          </p:val>
                                        </p:tav>
                                      </p:tavLst>
                                    </p:anim>
                                    <p:anim calcmode="lin" valueType="num">
                                      <p:cBhvr>
                                        <p:cTn id="40" dur="500" fill="hold"/>
                                        <p:tgtEl>
                                          <p:spTgt spid="32"/>
                                        </p:tgtEl>
                                        <p:attrNameLst>
                                          <p:attrName>ppt_y</p:attrName>
                                        </p:attrNameLst>
                                      </p:cBhvr>
                                      <p:tavLst>
                                        <p:tav tm="0">
                                          <p:val>
                                            <p:fltVal val="0.5"/>
                                          </p:val>
                                        </p:tav>
                                        <p:tav tm="100000">
                                          <p:val>
                                            <p:strVal val="#ppt_y"/>
                                          </p:val>
                                        </p:tav>
                                      </p:tavLst>
                                    </p:anim>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300"/>
                                        <p:tgtEl>
                                          <p:spTgt spid="3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300"/>
                                        <p:tgtEl>
                                          <p:spTgt spid="4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9" grpId="0"/>
      <p:bldP spid="40" grpId="0"/>
      <p:bldP spid="43" grpId="0"/>
      <p:bldP spid="4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5445"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7" name="圆角矩形 6"/>
          <p:cNvSpPr/>
          <p:nvPr/>
        </p:nvSpPr>
        <p:spPr>
          <a:xfrm>
            <a:off x="668310" y="1229853"/>
            <a:ext cx="7216058" cy="105386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483768" y="656927"/>
            <a:ext cx="3456384"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6. </a:t>
            </a:r>
            <a:r>
              <a:rPr lang="zh-CN" altLang="en-US" sz="2000" b="1" dirty="0">
                <a:latin typeface="微软雅黑" panose="020B0503020204020204" pitchFamily="34" charset="-122"/>
                <a:ea typeface="微软雅黑" panose="020B0503020204020204" pitchFamily="34" charset="-122"/>
              </a:rPr>
              <a:t>新民主主义革命的道路</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36362" y="1516721"/>
            <a:ext cx="6027926" cy="365036"/>
          </a:xfrm>
          <a:prstGeom prst="rect">
            <a:avLst/>
          </a:prstGeom>
          <a:noFill/>
        </p:spPr>
        <p:txBody>
          <a:bodyPr wrap="square" lIns="0" tIns="0" rIns="0" bIns="0" rtlCol="0">
            <a:spAutoFit/>
          </a:bodyPr>
          <a:lstStyle/>
          <a:p>
            <a:pPr>
              <a:lnSpc>
                <a:spcPct val="150000"/>
              </a:lnSpc>
            </a:pPr>
            <a:r>
              <a:rPr lang="zh-CN" altLang="en-US" dirty="0">
                <a:latin typeface="华文细黑" panose="02010600040101010101" pitchFamily="2" charset="-122"/>
                <a:ea typeface="华文细黑" panose="02010600040101010101" pitchFamily="2" charset="-122"/>
              </a:rPr>
              <a:t>新民主主义革命的道路是农村包围城市、武装夺取政权</a:t>
            </a:r>
            <a:r>
              <a:rPr lang="zh-CN" altLang="en-US" sz="1600" dirty="0"/>
              <a:t>。</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1979712" y="2578304"/>
            <a:ext cx="4578237" cy="21291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6788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
        <p:nvSpPr>
          <p:cNvPr id="7" name="圆角矩形 6"/>
          <p:cNvSpPr/>
          <p:nvPr/>
        </p:nvSpPr>
        <p:spPr>
          <a:xfrm>
            <a:off x="606008" y="1275606"/>
            <a:ext cx="5982216" cy="3672408"/>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75023" y="721928"/>
            <a:ext cx="324036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案例：枪杆子里面出政权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15616" y="1485820"/>
            <a:ext cx="5040560" cy="3192349"/>
          </a:xfrm>
          <a:prstGeom prst="rect">
            <a:avLst/>
          </a:prstGeom>
          <a:noFill/>
        </p:spPr>
        <p:txBody>
          <a:bodyPr wrap="square" lIns="0" tIns="0" rIns="0" bIns="0" rtlCol="0">
            <a:spAutoFit/>
          </a:bodyPr>
          <a:lstStyle/>
          <a:p>
            <a:pPr>
              <a:lnSpc>
                <a:spcPct val="150000"/>
              </a:lnSpc>
            </a:pPr>
            <a:r>
              <a:rPr lang="en-US" altLang="zh-CN" sz="1400" dirty="0">
                <a:latin typeface="华文细黑" panose="02010600040101010101" pitchFamily="2" charset="-122"/>
                <a:ea typeface="华文细黑" panose="02010600040101010101" pitchFamily="2" charset="-122"/>
              </a:rPr>
              <a:t>1927 </a:t>
            </a:r>
            <a:r>
              <a:rPr lang="zh-CN" altLang="en-US" sz="1400" dirty="0">
                <a:latin typeface="华文细黑" panose="02010600040101010101" pitchFamily="2" charset="-122"/>
                <a:ea typeface="华文细黑" panose="02010600040101010101" pitchFamily="2" charset="-122"/>
              </a:rPr>
              <a:t>年在党的八七会议上毛泽东着重谈到军事问题。他说，从前我们责备孙中山专做军事运动，而我们恰恰相反，不做军事运动，但蒋介石、唐生智等都是拿枪杆子起家的，而我们独不管，现在我们虽然注意了，但仍没有坚决的思想。毛泽东在会上尖锐提出，例如秋收暴动，就非依靠军队不可。为此，他提出这次会议应重视这个问题，新的政治局常委应更加坚决地注意这个问题。他着重地指出这次湖南所以失败，主要是由于主观上的错误。因此，他认为以后“要非常注意军事，须知政权是由枪杆子中取得的”。这句话发展成为后来的“枪杆子里面出政权”这个著名的论断。这是毛泽东高瞻远瞩、胜人一筹之处。</a:t>
            </a:r>
            <a:endParaRPr lang="zh-CN" altLang="en-US" sz="14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876256" y="561582"/>
            <a:ext cx="1848991" cy="25204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4629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
        <p:nvSpPr>
          <p:cNvPr id="7" name="圆角矩形 6"/>
          <p:cNvSpPr/>
          <p:nvPr/>
        </p:nvSpPr>
        <p:spPr>
          <a:xfrm>
            <a:off x="606008" y="1275606"/>
            <a:ext cx="4830088" cy="374441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91680" y="771550"/>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寻路</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视频简介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6816" y="1551639"/>
            <a:ext cx="4248472" cy="3192349"/>
          </a:xfrm>
          <a:prstGeom prst="rect">
            <a:avLst/>
          </a:prstGeom>
          <a:noFill/>
        </p:spPr>
        <p:txBody>
          <a:bodyPr wrap="square" lIns="0" tIns="0" rIns="0" bIns="0" rtlCol="0">
            <a:spAutoFit/>
          </a:bodyPr>
          <a:lstStyle/>
          <a:p>
            <a:pPr>
              <a:lnSpc>
                <a:spcPct val="150000"/>
              </a:lnSpc>
            </a:pPr>
            <a:r>
              <a:rPr lang="zh-CN" altLang="en-US" sz="1400" dirty="0">
                <a:latin typeface="华文细黑" panose="02010600040101010101" pitchFamily="2" charset="-122"/>
                <a:ea typeface="华文细黑" panose="02010600040101010101" pitchFamily="2" charset="-122"/>
              </a:rPr>
              <a:t>大型史诗电视剧</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寻路</a:t>
            </a: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展现了</a:t>
            </a:r>
            <a:r>
              <a:rPr lang="en-US" altLang="zh-CN" sz="1400" dirty="0">
                <a:latin typeface="华文细黑" panose="02010600040101010101" pitchFamily="2" charset="-122"/>
                <a:ea typeface="华文细黑" panose="02010600040101010101" pitchFamily="2" charset="-122"/>
              </a:rPr>
              <a:t>1927</a:t>
            </a:r>
            <a:r>
              <a:rPr lang="zh-CN" altLang="en-US" sz="1400" dirty="0">
                <a:latin typeface="华文细黑" panose="02010600040101010101" pitchFamily="2" charset="-122"/>
                <a:ea typeface="华文细黑" panose="02010600040101010101" pitchFamily="2" charset="-122"/>
              </a:rPr>
              <a:t>年至</a:t>
            </a:r>
            <a:r>
              <a:rPr lang="en-US" altLang="zh-CN" sz="1400" dirty="0">
                <a:latin typeface="华文细黑" panose="02010600040101010101" pitchFamily="2" charset="-122"/>
                <a:ea typeface="华文细黑" panose="02010600040101010101" pitchFamily="2" charset="-122"/>
              </a:rPr>
              <a:t>1932</a:t>
            </a:r>
            <a:r>
              <a:rPr lang="zh-CN" altLang="en-US" sz="1400" dirty="0">
                <a:latin typeface="华文细黑" panose="02010600040101010101" pitchFamily="2" charset="-122"/>
                <a:ea typeface="华文细黑" panose="02010600040101010101" pitchFamily="2" charset="-122"/>
              </a:rPr>
              <a:t>年五年间，毛泽东与他的战友们在中国革命的重大历史转折点，坚持从中国革命的实际出发，最终成功为中共革命闯出了“农村包围城市，武装夺取政权”这条胜利之路。真实细致地再现四</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一二大屠杀、秋收起义、井冈山会师、黄洋界大捷、三次反围剿胜利等重大的历史事件，深刻且清晰地讲述在漫漫的艰辛革命征程中，共产党人是如何锲而不舍地苦苦探寻中国革命道路的曲折历程，讴歌了革命先烈们的大公无私、敢于奉献、牺牲的崇高精神！</a:t>
            </a:r>
            <a:endParaRPr lang="zh-CN" altLang="en-US" sz="14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796136" y="1525329"/>
            <a:ext cx="2593449" cy="30243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5899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
        <p:nvSpPr>
          <p:cNvPr id="7" name="圆角矩形 6"/>
          <p:cNvSpPr/>
          <p:nvPr/>
        </p:nvSpPr>
        <p:spPr>
          <a:xfrm>
            <a:off x="606008" y="1275606"/>
            <a:ext cx="4902096" cy="18002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04828" y="1635646"/>
            <a:ext cx="4104456" cy="909288"/>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）近代中国社会的基本国情有哪些？</a:t>
            </a:r>
            <a:endParaRPr lang="zh-CN" altLang="en-US" sz="1600" dirty="0">
              <a:latin typeface="华文细黑" panose="02010600040101010101" pitchFamily="2" charset="-122"/>
              <a:ea typeface="华文细黑" panose="02010600040101010101" pitchFamily="2" charset="-122"/>
            </a:endParaRPr>
          </a:p>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）中国革命胜利的唯一正确道路是什么？</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156176" y="1024369"/>
            <a:ext cx="2023662" cy="24008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7" name="圆角矩形 6"/>
          <p:cNvSpPr/>
          <p:nvPr/>
        </p:nvSpPr>
        <p:spPr>
          <a:xfrm>
            <a:off x="606008" y="1275606"/>
            <a:ext cx="5118120"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十送红军</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12840" y="1707654"/>
            <a:ext cx="4104456" cy="1846659"/>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十送红军</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的歌词以叙事为基础，并借叙事来表达革命根据地人民对红军的深厚感情以及对革命胜利的强烈期盼。歌词采用情景交融、借景抒情的手法，使人感到情真意切、难舍难分。</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156176" y="1230334"/>
            <a:ext cx="2485518" cy="28083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14335" y="16788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7" name="圆角矩形 6"/>
          <p:cNvSpPr/>
          <p:nvPr/>
        </p:nvSpPr>
        <p:spPr>
          <a:xfrm>
            <a:off x="1772995" y="693067"/>
            <a:ext cx="5247277" cy="418293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2520" y="817411"/>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十送红军</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543648" y="788732"/>
            <a:ext cx="3705969" cy="3991607"/>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673628" y="1419339"/>
            <a:ext cx="564403" cy="5392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7" name="圆角矩形 6"/>
          <p:cNvSpPr/>
          <p:nvPr/>
        </p:nvSpPr>
        <p:spPr>
          <a:xfrm>
            <a:off x="606008" y="1275606"/>
            <a:ext cx="5190128" cy="3456384"/>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573962" y="719185"/>
            <a:ext cx="3672408"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dirty="0"/>
              <a:t> </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三大纪律八项注意</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43608" y="1419622"/>
            <a:ext cx="4104456" cy="2909836"/>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“三大纪律八项注意”是中国人民解放军的优良传统和行动准则，体现了人民军队的本质和宗旨。</a:t>
            </a:r>
            <a:r>
              <a:rPr lang="en-US" altLang="zh-CN" sz="1600" dirty="0">
                <a:latin typeface="华文细黑" panose="02010600040101010101" pitchFamily="2" charset="-122"/>
                <a:ea typeface="华文细黑" panose="02010600040101010101" pitchFamily="2" charset="-122"/>
              </a:rPr>
              <a:t>1947 </a:t>
            </a:r>
            <a:r>
              <a:rPr lang="zh-CN" altLang="en-US" sz="1600" dirty="0">
                <a:latin typeface="华文细黑" panose="02010600040101010101" pitchFamily="2" charset="-122"/>
                <a:ea typeface="华文细黑" panose="02010600040101010101" pitchFamily="2" charset="-122"/>
              </a:rPr>
              <a:t>年（丁亥年）</a:t>
            </a:r>
            <a:r>
              <a:rPr lang="en-US" altLang="zh-CN" sz="1600" dirty="0">
                <a:latin typeface="华文细黑" panose="02010600040101010101" pitchFamily="2" charset="-122"/>
                <a:ea typeface="华文细黑" panose="02010600040101010101" pitchFamily="2" charset="-122"/>
              </a:rPr>
              <a:t>10 </a:t>
            </a:r>
            <a:r>
              <a:rPr lang="zh-CN" altLang="en-US" sz="1600" dirty="0">
                <a:latin typeface="华文细黑" panose="02010600040101010101" pitchFamily="2" charset="-122"/>
                <a:ea typeface="华文细黑" panose="02010600040101010101" pitchFamily="2" charset="-122"/>
              </a:rPr>
              <a:t>月</a:t>
            </a:r>
            <a:r>
              <a:rPr lang="en-US" altLang="zh-CN" sz="1600" dirty="0">
                <a:latin typeface="华文细黑" panose="02010600040101010101" pitchFamily="2" charset="-122"/>
                <a:ea typeface="华文细黑" panose="02010600040101010101" pitchFamily="2" charset="-122"/>
              </a:rPr>
              <a:t>10 </a:t>
            </a:r>
            <a:r>
              <a:rPr lang="zh-CN" altLang="en-US" sz="1600" dirty="0">
                <a:latin typeface="华文细黑" panose="02010600040101010101" pitchFamily="2" charset="-122"/>
                <a:ea typeface="华文细黑" panose="02010600040101010101" pitchFamily="2" charset="-122"/>
              </a:rPr>
              <a:t>日，毛泽东起草了</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中国人民解放军总部关于重新颁布三大纪律八项注意的训令</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。从此，内容统一的“三大纪律八项注意”就以命令的形式固定下来，成为全军的统一纪律。它对统一全军纪律，加强部队的思想和作风建设，具有重大的意义。</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940152" y="1775544"/>
            <a:ext cx="3058468" cy="25539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552105"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7" name="圆角矩形 6"/>
          <p:cNvSpPr/>
          <p:nvPr/>
        </p:nvSpPr>
        <p:spPr>
          <a:xfrm>
            <a:off x="3131840" y="627534"/>
            <a:ext cx="5247277" cy="418293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2520" y="817411"/>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三大纪律八项注意</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851920" y="817411"/>
            <a:ext cx="3738033" cy="2148031"/>
          </a:xfrm>
          <a:prstGeom prst="rect">
            <a:avLst/>
          </a:prstGeom>
        </p:spPr>
      </p:pic>
      <p:pic>
        <p:nvPicPr>
          <p:cNvPr id="4" name="图片 3"/>
          <p:cNvPicPr>
            <a:picLocks noChangeAspect="1"/>
          </p:cNvPicPr>
          <p:nvPr/>
        </p:nvPicPr>
        <p:blipFill>
          <a:blip r:embed="rId2"/>
          <a:stretch>
            <a:fillRect/>
          </a:stretch>
        </p:blipFill>
        <p:spPr>
          <a:xfrm>
            <a:off x="3851920" y="2978256"/>
            <a:ext cx="3761801" cy="1644804"/>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1127777" y="1352188"/>
            <a:ext cx="564403" cy="5392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93918" y="1781925"/>
            <a:ext cx="2427644" cy="446661"/>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什么是人民军队的唯一宗旨？</a:t>
            </a:r>
            <a:endParaRPr lang="zh-CN" altLang="en-US" sz="1400" dirty="0">
              <a:latin typeface="华文细黑" panose="02010600040101010101" pitchFamily="2" charset="-122"/>
              <a:ea typeface="华文细黑" panose="02010600040101010101" pitchFamily="2" charset="-122"/>
            </a:endParaRPr>
          </a:p>
          <a:p>
            <a:endParaRPr lang="en-US" altLang="zh-CN" sz="1400" dirty="0"/>
          </a:p>
        </p:txBody>
      </p:sp>
      <p:sp>
        <p:nvSpPr>
          <p:cNvPr id="7" name="TextBox 6"/>
          <p:cNvSpPr txBox="1"/>
          <p:nvPr/>
        </p:nvSpPr>
        <p:spPr>
          <a:xfrm>
            <a:off x="5793918" y="2931828"/>
            <a:ext cx="2427644" cy="364652"/>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dirty="0">
                <a:latin typeface="华文细黑" panose="02010600040101010101" pitchFamily="2" charset="-122"/>
                <a:ea typeface="华文细黑" panose="02010600040101010101" pitchFamily="2" charset="-122"/>
              </a:rPr>
              <a:t>什么是毛泽东建军思想的核心？</a:t>
            </a:r>
            <a:endParaRPr lang="zh-CN" altLang="en-US"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730310" y="164056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2776578"/>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7677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703939"/>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176534"/>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72" y="1349172"/>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614924" y="1730532"/>
            <a:ext cx="6341452" cy="1600438"/>
          </a:xfrm>
          <a:prstGeom prst="rect">
            <a:avLst/>
          </a:prstGeom>
        </p:spPr>
        <p:txBody>
          <a:bodyPr wrap="square">
            <a:spAutoFit/>
          </a:bodyPr>
          <a:lstStyle/>
          <a:p>
            <a:r>
              <a:rPr lang="en-US" altLang="zh-CN" sz="1400" dirty="0">
                <a:latin typeface="华文细黑" panose="02010600040101010101" pitchFamily="2" charset="-122"/>
                <a:ea typeface="华文细黑" panose="02010600040101010101" pitchFamily="2" charset="-122"/>
              </a:rPr>
              <a:t>1.</a:t>
            </a: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2018 </a:t>
            </a:r>
            <a:r>
              <a:rPr lang="zh-CN" altLang="en-US" sz="1400" dirty="0">
                <a:latin typeface="华文细黑" panose="02010600040101010101" pitchFamily="2" charset="-122"/>
                <a:ea typeface="华文细黑" panose="02010600040101010101" pitchFamily="2" charset="-122"/>
              </a:rPr>
              <a:t>年考研单项选择题第</a:t>
            </a:r>
            <a:r>
              <a:rPr lang="en-US" altLang="zh-CN" sz="1400" dirty="0">
                <a:latin typeface="华文细黑" panose="02010600040101010101" pitchFamily="2" charset="-122"/>
                <a:ea typeface="华文细黑" panose="02010600040101010101" pitchFamily="2" charset="-122"/>
              </a:rPr>
              <a:t>11 </a:t>
            </a:r>
            <a:r>
              <a:rPr lang="zh-CN" altLang="en-US" sz="1400" dirty="0">
                <a:latin typeface="华文细黑" panose="02010600040101010101" pitchFamily="2" charset="-122"/>
                <a:ea typeface="华文细黑" panose="02010600040101010101" pitchFamily="2" charset="-122"/>
              </a:rPr>
              <a:t>题）中国共产党在领导人民革命的过程中，</a:t>
            </a:r>
            <a:r>
              <a:rPr lang="zh-CN" altLang="en-US" sz="1400" dirty="0" smtClean="0">
                <a:latin typeface="华文细黑" panose="02010600040101010101" pitchFamily="2" charset="-122"/>
                <a:ea typeface="华文细黑" panose="02010600040101010101" pitchFamily="2" charset="-122"/>
              </a:rPr>
              <a:t>积累</a:t>
            </a:r>
            <a:r>
              <a:rPr lang="zh-CN" altLang="en-US" sz="1400" dirty="0">
                <a:latin typeface="华文细黑" panose="02010600040101010101" pitchFamily="2" charset="-122"/>
                <a:ea typeface="华文细黑" panose="02010600040101010101" pitchFamily="2" charset="-122"/>
              </a:rPr>
              <a:t>了丰富的经验，锻造出了有效的克敌制胜的武器。武装斗争就是中国共产党在中国革命中战胜敌人的重要法宝之一，其实质是（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工人阶级领导的战争</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资产阶级领导的反封建战争</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工农联合的反军阀战争</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无产阶级领导的反帝国主义战争</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5899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258" y="2049935"/>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673821" y="2090470"/>
            <a:ext cx="7704856" cy="2585323"/>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2015 </a:t>
            </a:r>
            <a:r>
              <a:rPr lang="zh-CN" altLang="en-US" sz="1600" dirty="0">
                <a:latin typeface="华文细黑" panose="02010600040101010101" pitchFamily="2" charset="-122"/>
                <a:ea typeface="华文细黑" panose="02010600040101010101" pitchFamily="2" charset="-122"/>
              </a:rPr>
              <a:t>年考研单项选择题第</a:t>
            </a:r>
            <a:r>
              <a:rPr lang="en-US" altLang="zh-CN" sz="1600" dirty="0">
                <a:latin typeface="华文细黑" panose="02010600040101010101" pitchFamily="2" charset="-122"/>
                <a:ea typeface="华文细黑" panose="02010600040101010101" pitchFamily="2" charset="-122"/>
              </a:rPr>
              <a:t>9 </a:t>
            </a:r>
            <a:r>
              <a:rPr lang="zh-CN" altLang="en-US" sz="1600" dirty="0">
                <a:latin typeface="华文细黑" panose="02010600040101010101" pitchFamily="2" charset="-122"/>
                <a:ea typeface="华文细黑" panose="02010600040101010101" pitchFamily="2" charset="-122"/>
              </a:rPr>
              <a:t>题）近代中国，一些爱国人士提出过工业救国、教育救国、科学救国等主张，并为此进行过努力，但这些主张并不能从根本上给濒临危亡的中国指明正确的出路，这是因为他们没有认识到（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争取民族独立和人民解放是实现民族复兴的前提</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中国已经被卷入世界资本主义经济体系和世界市场中</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中国是一个经济政治发展不平衡的国家</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资本主义制度已经过时</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5899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395536" y="1851671"/>
            <a:ext cx="8280920" cy="4613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536" y="1851670"/>
            <a:ext cx="8280920" cy="278606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7544" y="1988122"/>
            <a:ext cx="8136904" cy="2585323"/>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2015 </a:t>
            </a:r>
            <a:r>
              <a:rPr lang="zh-CN" altLang="en-US" sz="1600" dirty="0">
                <a:latin typeface="华文细黑" panose="02010600040101010101" pitchFamily="2" charset="-122"/>
                <a:ea typeface="华文细黑" panose="02010600040101010101" pitchFamily="2" charset="-122"/>
              </a:rPr>
              <a:t>年考研单项选择题第</a:t>
            </a:r>
            <a:r>
              <a:rPr lang="en-US" altLang="zh-CN" sz="1600" dirty="0">
                <a:latin typeface="华文细黑" panose="02010600040101010101" pitchFamily="2" charset="-122"/>
                <a:ea typeface="华文细黑" panose="02010600040101010101" pitchFamily="2" charset="-122"/>
              </a:rPr>
              <a:t>10 </a:t>
            </a:r>
            <a:r>
              <a:rPr lang="zh-CN" altLang="en-US" sz="1600" dirty="0">
                <a:latin typeface="华文细黑" panose="02010600040101010101" pitchFamily="2" charset="-122"/>
                <a:ea typeface="华文细黑" panose="02010600040101010101" pitchFamily="2" charset="-122"/>
              </a:rPr>
              <a:t>题）毛泽东在谈到辛亥革命时指出，“辛亥革命有它胜利的地方，也有它失败的地方，辛亥革命把皇帝赶跑，这不是胜利了吗</a:t>
            </a:r>
            <a:r>
              <a:rPr lang="en-US" altLang="zh-CN" sz="1600" dirty="0">
                <a:latin typeface="华文细黑" panose="02010600040101010101" pitchFamily="2" charset="-122"/>
                <a:ea typeface="华文细黑" panose="02010600040101010101" pitchFamily="2" charset="-122"/>
              </a:rPr>
              <a:t>? </a:t>
            </a:r>
            <a:r>
              <a:rPr lang="zh-CN" altLang="en-US" sz="1600" dirty="0">
                <a:latin typeface="华文细黑" panose="02010600040101010101" pitchFamily="2" charset="-122"/>
                <a:ea typeface="华文细黑" panose="02010600040101010101" pitchFamily="2" charset="-122"/>
              </a:rPr>
              <a:t>说它失败，是说辛亥革命只把一个皇帝赶跑”。毛泽东这里所说的“只把一个皇帝赶跑”是指（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没有推翻帝制</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反帝反封建的革命任务没有完成</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孙中山没有继续革命</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袁世凯窃取了胜利果实</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68515"/>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984064"/>
            <a:ext cx="7272808" cy="2909836"/>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2018 </a:t>
            </a:r>
            <a:r>
              <a:rPr lang="zh-CN" altLang="en-US" sz="1600" dirty="0">
                <a:latin typeface="华文细黑" panose="02010600040101010101" pitchFamily="2" charset="-122"/>
                <a:ea typeface="华文细黑" panose="02010600040101010101" pitchFamily="2" charset="-122"/>
              </a:rPr>
              <a:t>年考研多项选择题第</a:t>
            </a:r>
            <a:r>
              <a:rPr lang="en-US" altLang="zh-CN" sz="1600" dirty="0">
                <a:latin typeface="华文细黑" panose="02010600040101010101" pitchFamily="2" charset="-122"/>
                <a:ea typeface="华文细黑" panose="02010600040101010101" pitchFamily="2" charset="-122"/>
              </a:rPr>
              <a:t>27 </a:t>
            </a:r>
            <a:r>
              <a:rPr lang="zh-CN" altLang="en-US" sz="1600" dirty="0">
                <a:latin typeface="华文细黑" panose="02010600040101010101" pitchFamily="2" charset="-122"/>
                <a:ea typeface="华文细黑" panose="02010600040101010101" pitchFamily="2" charset="-122"/>
              </a:rPr>
              <a:t>题）忠诚于党、听党指挥是我军的光荣传统。</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1929 </a:t>
            </a:r>
            <a:r>
              <a:rPr lang="zh-CN" altLang="en-US" sz="1600" dirty="0">
                <a:latin typeface="华文细黑" panose="02010600040101010101" pitchFamily="2" charset="-122"/>
                <a:ea typeface="华文细黑" panose="02010600040101010101" pitchFamily="2" charset="-122"/>
              </a:rPr>
              <a:t>年</a:t>
            </a:r>
            <a:r>
              <a:rPr lang="en-US" altLang="zh-CN" sz="1600" dirty="0">
                <a:latin typeface="华文细黑" panose="02010600040101010101" pitchFamily="2" charset="-122"/>
                <a:ea typeface="华文细黑" panose="02010600040101010101" pitchFamily="2" charset="-122"/>
              </a:rPr>
              <a:t>12 </a:t>
            </a:r>
            <a:r>
              <a:rPr lang="zh-CN" altLang="en-US" sz="1600" dirty="0">
                <a:latin typeface="华文细黑" panose="02010600040101010101" pitchFamily="2" charset="-122"/>
                <a:ea typeface="华文细黑" panose="02010600040101010101" pitchFamily="2" charset="-122"/>
              </a:rPr>
              <a:t>月下旬，红四军党的第九次代表大会在福建上杭县古田村召开。这次会议史称古田会议。会议通过的毛泽东起草的决议案，确立了思想建党、政治建军原则，规定红军是一个执行革命的政治任务的武装集团，必须（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绝对服从共产党的领导</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担负打仗、筹款和做群众工作的任务</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加强政治工作</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实行全国军事的总动员</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380312" y="99950"/>
            <a:ext cx="1656184" cy="21749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2343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68310" y="2067694"/>
            <a:ext cx="7272808" cy="2585323"/>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2018 </a:t>
            </a:r>
            <a:r>
              <a:rPr lang="zh-CN" altLang="en-US" sz="1600" dirty="0">
                <a:latin typeface="华文细黑" panose="02010600040101010101" pitchFamily="2" charset="-122"/>
                <a:ea typeface="华文细黑" panose="02010600040101010101" pitchFamily="2" charset="-122"/>
              </a:rPr>
              <a:t>年考研多项选择题第</a:t>
            </a:r>
            <a:r>
              <a:rPr lang="en-US" altLang="zh-CN" sz="1600" dirty="0">
                <a:latin typeface="华文细黑" panose="02010600040101010101" pitchFamily="2" charset="-122"/>
                <a:ea typeface="华文细黑" panose="02010600040101010101" pitchFamily="2" charset="-122"/>
              </a:rPr>
              <a:t>28 </a:t>
            </a:r>
            <a:r>
              <a:rPr lang="zh-CN" altLang="en-US" sz="1600" dirty="0">
                <a:latin typeface="华文细黑" panose="02010600040101010101" pitchFamily="2" charset="-122"/>
                <a:ea typeface="华文细黑" panose="02010600040101010101" pitchFamily="2" charset="-122"/>
              </a:rPr>
              <a:t>题）抗日民主根据地是认真贯彻和实现中国共</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产党全面抗战路线、坚持抗战和争取胜利的坚强阵地。中国共产党高度重视抗日民主根据地的政权建设，其主要举措有（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抗日民主政府在工作人员分配上实行“三三制”原则</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各级抗日民主政权机构领导人通过人民选举产生</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实行工农兵代表大会制度</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在少数民族聚居地区试行民族区域自治</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308304" y="123478"/>
            <a:ext cx="1584176" cy="187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38760" y="1961968"/>
            <a:ext cx="7272808" cy="2585323"/>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2015 </a:t>
            </a:r>
            <a:r>
              <a:rPr lang="zh-CN" altLang="en-US" sz="1600" dirty="0">
                <a:latin typeface="华文细黑" panose="02010600040101010101" pitchFamily="2" charset="-122"/>
                <a:ea typeface="华文细黑" panose="02010600040101010101" pitchFamily="2" charset="-122"/>
              </a:rPr>
              <a:t>年考研多项选择题第</a:t>
            </a:r>
            <a:r>
              <a:rPr lang="en-US" altLang="zh-CN" sz="1600" dirty="0">
                <a:latin typeface="华文细黑" panose="02010600040101010101" pitchFamily="2" charset="-122"/>
                <a:ea typeface="华文细黑" panose="02010600040101010101" pitchFamily="2" charset="-122"/>
              </a:rPr>
              <a:t>27 </a:t>
            </a:r>
            <a:r>
              <a:rPr lang="zh-CN" altLang="en-US" sz="1600" dirty="0">
                <a:latin typeface="华文细黑" panose="02010600040101010101" pitchFamily="2" charset="-122"/>
                <a:ea typeface="华文细黑" panose="02010600040101010101" pitchFamily="2" charset="-122"/>
              </a:rPr>
              <a:t>题）甲午，对中国人民和中华民族具有特殊含义，</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在我国近代史上也具有特殊含义。</a:t>
            </a:r>
            <a:r>
              <a:rPr lang="en-US" altLang="zh-CN" sz="1600" dirty="0">
                <a:latin typeface="华文细黑" panose="02010600040101010101" pitchFamily="2" charset="-122"/>
                <a:ea typeface="华文细黑" panose="02010600040101010101" pitchFamily="2" charset="-122"/>
              </a:rPr>
              <a:t>1894 </a:t>
            </a:r>
            <a:r>
              <a:rPr lang="zh-CN" altLang="en-US" sz="1600" dirty="0">
                <a:latin typeface="华文细黑" panose="02010600040101010101" pitchFamily="2" charset="-122"/>
                <a:ea typeface="华文细黑" panose="02010600040101010101" pitchFamily="2" charset="-122"/>
              </a:rPr>
              <a:t>年</a:t>
            </a:r>
            <a:r>
              <a:rPr lang="en-US" altLang="zh-CN" sz="1600" dirty="0">
                <a:latin typeface="华文细黑" panose="02010600040101010101" pitchFamily="2" charset="-122"/>
                <a:ea typeface="华文细黑" panose="02010600040101010101" pitchFamily="2" charset="-122"/>
              </a:rPr>
              <a:t>7 </a:t>
            </a:r>
            <a:r>
              <a:rPr lang="zh-CN" altLang="en-US" sz="1600" dirty="0">
                <a:latin typeface="华文细黑" panose="02010600040101010101" pitchFamily="2" charset="-122"/>
                <a:ea typeface="华文细黑" panose="02010600040101010101" pitchFamily="2" charset="-122"/>
              </a:rPr>
              <a:t>月，日本发动甲午战争，清朝在战争中战败。这场战争对中国的影响主要有（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中国海关的行政权落入外国人手中</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中国人开始有了普遍的民族意识觉醒</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台湾被日本侵占</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帝国主义列强掀起瓜分中国的狂潮</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7" name="圆角矩形 6"/>
          <p:cNvSpPr/>
          <p:nvPr/>
        </p:nvSpPr>
        <p:spPr>
          <a:xfrm>
            <a:off x="362392" y="1850473"/>
            <a:ext cx="7810008"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6153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779662"/>
            <a:ext cx="7272808" cy="2954655"/>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毛泽东指出，解决中国一切问题的最基本的根据是（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正确分析中国社会的阶级状况</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正确分析中国社会的经济结构</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认清中国社会的特殊国情</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认清中国社会的主要矛盾</a:t>
            </a:r>
            <a:endParaRPr lang="en-US" altLang="zh-CN"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“因为中国资产阶级根本上与剥削农民的豪绅地主相连接相混合，中国革命要</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推翻豪绅地主阶级，便不能不推翻资产阶级。”这一观点的主要错误是（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忽视了反对帝国主义的必要性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未能区分中国资产阶级的两部分</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混淆了民主革命和社会主义革命的任务</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不承认中国资产阶级和地主阶级的区别</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444208" y="241552"/>
            <a:ext cx="2376264" cy="14550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7677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6008" y="1895390"/>
            <a:ext cx="7272808" cy="2954655"/>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指导建立社会主义中国基本政治制度的是毛泽东的（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新民主主义理论</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人民民主专政理论</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社会主义革命理论</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社会主义建设理论</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4. </a:t>
            </a:r>
            <a:r>
              <a:rPr lang="zh-CN" altLang="en-US" sz="1600" dirty="0">
                <a:latin typeface="华文细黑" panose="02010600040101010101" pitchFamily="2" charset="-122"/>
                <a:ea typeface="华文细黑" panose="02010600040101010101" pitchFamily="2" charset="-122"/>
              </a:rPr>
              <a:t>土地革命战争时期的统一战线是以反对封建压迫和国民党新军阀统治为主要</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目标的统一战线，它的名称是（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革命统一战线</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工农民主统一战线</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抗日民族统一战线</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人民民主统一战线</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37830" y="15137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37768" y="1851670"/>
            <a:ext cx="7272808" cy="2954655"/>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5. </a:t>
            </a:r>
            <a:r>
              <a:rPr lang="zh-CN" altLang="en-US" sz="1600" dirty="0">
                <a:latin typeface="华文细黑" panose="02010600040101010101" pitchFamily="2" charset="-122"/>
                <a:ea typeface="华文细黑" panose="02010600040101010101" pitchFamily="2" charset="-122"/>
              </a:rPr>
              <a:t>夺取抗日战争最后胜利的根本保证是（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国民党军队在正面战场英勇作战</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共产党领导的敌后抗日根据地的不断巩固、发展和壮大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人民军队力量的不断发展、壮大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以国共合作为基础的抗日民族统一战线的巩固、发展和壮大</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6. 1947 </a:t>
            </a:r>
            <a:r>
              <a:rPr lang="zh-CN" altLang="en-US" sz="1600" dirty="0">
                <a:latin typeface="华文细黑" panose="02010600040101010101" pitchFamily="2" charset="-122"/>
                <a:ea typeface="华文细黑" panose="02010600040101010101" pitchFamily="2" charset="-122"/>
              </a:rPr>
              <a:t>年</a:t>
            </a:r>
            <a:r>
              <a:rPr lang="en-US" altLang="zh-CN" sz="1600" dirty="0">
                <a:latin typeface="华文细黑" panose="02010600040101010101" pitchFamily="2" charset="-122"/>
                <a:ea typeface="华文细黑" panose="02010600040101010101" pitchFamily="2" charset="-122"/>
              </a:rPr>
              <a:t>12 </a:t>
            </a:r>
            <a:r>
              <a:rPr lang="zh-CN" altLang="en-US" sz="1600" dirty="0">
                <a:latin typeface="华文细黑" panose="02010600040101010101" pitchFamily="2" charset="-122"/>
                <a:ea typeface="华文细黑" panose="02010600040101010101" pitchFamily="2" charset="-122"/>
              </a:rPr>
              <a:t>月，毛泽东在</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目前形势和我们的任务</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一文中概括了人民军队的</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十大军事原则，其中最重要的原则是（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集中优势兵力和消灭敌人的有生力量</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俘获敌人全部武器和人员，补充自己</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善于利用两个战役之间的间隙休息和整训部队</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先夺取小城市、中等城市和广大农村，后夺取大城市</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7172388" y="222895"/>
            <a:ext cx="1476375" cy="1628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4121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6" y="1890533"/>
            <a:ext cx="2978944" cy="196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1400" dirty="0">
                <a:latin typeface="华文细黑" panose="02010600040101010101" pitchFamily="2" charset="-122"/>
                <a:ea typeface="华文细黑" panose="02010600040101010101" pitchFamily="2" charset="-122"/>
              </a:rPr>
              <a:t>7. </a:t>
            </a:r>
            <a:r>
              <a:rPr lang="zh-CN" altLang="en-US" sz="1400" dirty="0">
                <a:latin typeface="华文细黑" panose="02010600040101010101" pitchFamily="2" charset="-122"/>
                <a:ea typeface="华文细黑" panose="02010600040101010101" pitchFamily="2" charset="-122"/>
              </a:rPr>
              <a:t>人民军队必须置于中国共产党的绝对领导之下的根本原则的确立是在（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八七</a:t>
            </a:r>
            <a:r>
              <a:rPr lang="zh-CN" altLang="en-US" sz="1400" dirty="0" smtClean="0">
                <a:latin typeface="华文细黑" panose="02010600040101010101" pitchFamily="2" charset="-122"/>
                <a:ea typeface="华文细黑" panose="02010600040101010101" pitchFamily="2" charset="-122"/>
              </a:rPr>
              <a:t>会议     </a:t>
            </a:r>
            <a:r>
              <a:rPr lang="en-US" altLang="zh-CN" sz="1400" dirty="0" smtClean="0">
                <a:latin typeface="华文细黑" panose="02010600040101010101" pitchFamily="2" charset="-122"/>
                <a:ea typeface="华文细黑" panose="02010600040101010101" pitchFamily="2" charset="-122"/>
              </a:rPr>
              <a:t>B</a:t>
            </a: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遵义会议</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古田</a:t>
            </a:r>
            <a:r>
              <a:rPr lang="zh-CN" altLang="en-US" sz="1400" dirty="0" smtClean="0">
                <a:latin typeface="华文细黑" panose="02010600040101010101" pitchFamily="2" charset="-122"/>
                <a:ea typeface="华文细黑" panose="02010600040101010101" pitchFamily="2" charset="-122"/>
              </a:rPr>
              <a:t>会议    </a:t>
            </a:r>
            <a:r>
              <a:rPr lang="en-US" altLang="zh-CN" sz="1400" dirty="0" smtClean="0">
                <a:latin typeface="华文细黑" panose="02010600040101010101" pitchFamily="2" charset="-122"/>
                <a:ea typeface="华文细黑" panose="02010600040101010101" pitchFamily="2" charset="-122"/>
              </a:rPr>
              <a:t>D</a:t>
            </a: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瓦窑堡会议</a:t>
            </a:r>
            <a:endParaRPr lang="en-US" altLang="zh-CN"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912754" y="2390263"/>
            <a:ext cx="3115630" cy="254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1400" dirty="0">
                <a:latin typeface="华文细黑" panose="02010600040101010101" pitchFamily="2" charset="-122"/>
                <a:ea typeface="华文细黑" panose="02010600040101010101" pitchFamily="2" charset="-122"/>
              </a:rPr>
              <a:t>8.</a:t>
            </a:r>
            <a:r>
              <a:rPr lang="zh-CN" altLang="en-US" sz="1400" dirty="0">
                <a:latin typeface="华文细黑" panose="02010600040101010101" pitchFamily="2" charset="-122"/>
                <a:ea typeface="华文细黑" panose="02010600040101010101" pitchFamily="2" charset="-122"/>
              </a:rPr>
              <a:t>“工农武装割据”的中心内容是（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根据地建设</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党的领导</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武装斗争</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土地革命</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648" y="3067256"/>
            <a:ext cx="6720492" cy="1643527"/>
          </a:xfrm>
          <a:prstGeom prst="rect">
            <a:avLst/>
          </a:prstGeom>
          <a:noFill/>
        </p:spPr>
        <p:txBody>
          <a:bodyPr wrap="square" lIns="68580" tIns="34290" rIns="68580" bIns="34290" rtlCol="0">
            <a:spAutoFit/>
          </a:bodyPr>
          <a:lstStyle/>
          <a:p>
            <a:pPr>
              <a:lnSpc>
                <a:spcPct val="200000"/>
              </a:lnSpc>
            </a:pPr>
            <a:r>
              <a:rPr lang="zh-CN" altLang="en-US" dirty="0"/>
              <a:t>本章主要阐述了三方面内容：新民主主义革命理论的形成，新民主主义革命的总路线和基本纲领，新民主主义革命的道路和基本经验。</a:t>
            </a:r>
            <a:endParaRPr lang="en-US" altLang="zh-CN"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7677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68310" y="1937223"/>
            <a:ext cx="7272808"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9. </a:t>
            </a:r>
            <a:r>
              <a:rPr lang="zh-CN" altLang="en-US" sz="1600" dirty="0">
                <a:latin typeface="华文细黑" panose="02010600040101010101" pitchFamily="2" charset="-122"/>
                <a:ea typeface="华文细黑" panose="02010600040101010101" pitchFamily="2" charset="-122"/>
              </a:rPr>
              <a:t>毛泽东关于人民战争战略战术思想的核心是（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积极防御的思想</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集中优势兵力打歼灭战的思想</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战略进攻和战略决战的思想</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战略上藐视敌人，战术上重视敌人</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10. </a:t>
            </a:r>
            <a:r>
              <a:rPr lang="zh-CN" altLang="en-US" sz="1600" dirty="0">
                <a:latin typeface="华文细黑" panose="02010600040101010101" pitchFamily="2" charset="-122"/>
                <a:ea typeface="华文细黑" panose="02010600040101010101" pitchFamily="2" charset="-122"/>
              </a:rPr>
              <a:t>毛泽东指出中国革命的中心任务和最高形式是（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武装夺取政权</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组建人民军队</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创建革命根据地</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消灭反动的武装力量</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7" name="圆角矩形 6"/>
          <p:cNvSpPr/>
          <p:nvPr/>
        </p:nvSpPr>
        <p:spPr>
          <a:xfrm>
            <a:off x="362392" y="1850473"/>
            <a:ext cx="7810008"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59625"/>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88122"/>
            <a:ext cx="7272808"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新民主主义革命的经济纲领是（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没收封建地主阶级的土地归农民所有</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发展经济，保障供给</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公私兼顾，劳资两利</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保护民族工商业</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中国共产党在中国革命中战胜敌人的“主要法宝”有（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群众路线</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统一战线</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武装斗争</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独立自主</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580112" y="248736"/>
            <a:ext cx="3024336" cy="13251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4121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6008" y="1937223"/>
            <a:ext cx="7272808"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农村包围城市、武装夺取政权道路的两个基本特点是（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实行人民战争的路线</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主要斗争形式是进行长期的革命战争</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先取农村，后占城市</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战略上藐视敌人，战术上重视敌人</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4. </a:t>
            </a:r>
            <a:r>
              <a:rPr lang="zh-CN" altLang="en-US" sz="1600" dirty="0">
                <a:latin typeface="华文细黑" panose="02010600040101010101" pitchFamily="2" charset="-122"/>
                <a:ea typeface="华文细黑" panose="02010600040101010101" pitchFamily="2" charset="-122"/>
              </a:rPr>
              <a:t>坚持党对军队的绝对领导，保证并实现党指挥枪，必须做到（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保证党在思想上的领导</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保证党在政治上的领导</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保证党在经济上的领导</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保证党在组织上的领导</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23225"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23064" y="1369967"/>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8" name="矩形 11"/>
          <p:cNvSpPr>
            <a:spLocks noChangeArrowheads="1"/>
          </p:cNvSpPr>
          <p:nvPr/>
        </p:nvSpPr>
        <p:spPr bwMode="auto">
          <a:xfrm>
            <a:off x="1115616" y="2496721"/>
            <a:ext cx="7128792"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2"/>
          <p:cNvSpPr>
            <a:spLocks noChangeArrowheads="1"/>
          </p:cNvSpPr>
          <p:nvPr/>
        </p:nvSpPr>
        <p:spPr bwMode="auto">
          <a:xfrm>
            <a:off x="1115616" y="1923677"/>
            <a:ext cx="7200800" cy="424215"/>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6" name="文本框 15"/>
          <p:cNvSpPr txBox="1"/>
          <p:nvPr/>
        </p:nvSpPr>
        <p:spPr>
          <a:xfrm>
            <a:off x="1259632" y="2711297"/>
            <a:ext cx="7272808" cy="2171172"/>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5. </a:t>
            </a:r>
            <a:r>
              <a:rPr lang="zh-CN" altLang="en-US" sz="1600" dirty="0">
                <a:latin typeface="华文细黑" panose="02010600040101010101" pitchFamily="2" charset="-122"/>
                <a:ea typeface="华文细黑" panose="02010600040101010101" pitchFamily="2" charset="-122"/>
              </a:rPr>
              <a:t>毛泽东第一次从理论上系统分析和论证了中国红色政权发生、发展的原因及</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条件的著作是（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a:t>
            </a:r>
            <a:r>
              <a:rPr lang="zh-CN" altLang="en-US" sz="1600" dirty="0">
                <a:latin typeface="华文细黑" panose="02010600040101010101" pitchFamily="2" charset="-122"/>
                <a:ea typeface="华文细黑" panose="02010600040101010101" pitchFamily="2" charset="-122"/>
              </a:rPr>
              <a:t>中国的红色政权为什么能够存在</a:t>
            </a:r>
            <a:r>
              <a:rPr lang="en-US" altLang="zh-CN"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a:t>
            </a:r>
            <a:r>
              <a:rPr lang="zh-CN" altLang="en-US" sz="1600" dirty="0">
                <a:latin typeface="华文细黑" panose="02010600040101010101" pitchFamily="2" charset="-122"/>
                <a:ea typeface="华文细黑" panose="02010600040101010101" pitchFamily="2" charset="-122"/>
              </a:rPr>
              <a:t>井冈山的斗争</a:t>
            </a:r>
            <a:r>
              <a:rPr lang="en-US" altLang="zh-CN"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a:t>
            </a:r>
            <a:r>
              <a:rPr lang="zh-CN" altLang="en-US" sz="1600" dirty="0">
                <a:latin typeface="华文细黑" panose="02010600040101010101" pitchFamily="2" charset="-122"/>
                <a:ea typeface="华文细黑" panose="02010600040101010101" pitchFamily="2" charset="-122"/>
              </a:rPr>
              <a:t>反对本本主义</a:t>
            </a:r>
            <a:r>
              <a:rPr lang="en-US" altLang="zh-CN"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a:t>
            </a:r>
            <a:r>
              <a:rPr lang="zh-CN" altLang="en-US" sz="1600" dirty="0">
                <a:latin typeface="华文细黑" panose="02010600040101010101" pitchFamily="2" charset="-122"/>
                <a:ea typeface="华文细黑" panose="02010600040101010101" pitchFamily="2" charset="-122"/>
              </a:rPr>
              <a:t>星星之火，可以燎原</a:t>
            </a:r>
            <a:r>
              <a:rPr lang="en-US" altLang="zh-CN" sz="1600" dirty="0">
                <a:latin typeface="华文细黑" panose="02010600040101010101" pitchFamily="2" charset="-122"/>
                <a:ea typeface="华文细黑" panose="02010600040101010101" pitchFamily="2" charset="-122"/>
              </a:rPr>
              <a:t>》</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5899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69486" y="1370944"/>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68310" y="2067694"/>
            <a:ext cx="7272808" cy="2262158"/>
          </a:xfrm>
          <a:prstGeom prst="rect">
            <a:avLst/>
          </a:prstGeom>
          <a:noFill/>
        </p:spPr>
        <p:txBody>
          <a:bodyPr wrap="square" lIns="0" tIns="0" rIns="0" bIns="0" rtlCol="0">
            <a:spAutoFit/>
          </a:bodyPr>
          <a:lstStyle/>
          <a:p>
            <a:pPr>
              <a:lnSpc>
                <a:spcPct val="150000"/>
              </a:lnSpc>
            </a:pPr>
            <a:r>
              <a:rPr lang="zh-CN" altLang="en-US" sz="1400" dirty="0">
                <a:latin typeface="华文细黑" panose="02010600040101010101" pitchFamily="2" charset="-122"/>
                <a:ea typeface="华文细黑" panose="02010600040101010101" pitchFamily="2" charset="-122"/>
              </a:rPr>
              <a:t>毛泽东在</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关于民族资产阶级和开明绅士的问题</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中指出：“决定革命性质的力</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量，是主要的敌人和主要的革命者两个方面。”在</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中国革命和中国共产党</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一文中，毛泽东指出：“完成中国资产阶级民主主义革命（新民主主义革命），并准备在一切必要条件具备的时候把它准备到社会主义革命的阶段上去，这是中国共产党光荣的伟大的全部革命任务。</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民主主义革命是社会主义革命的必要准备，社会主义革命是民主主义革命的必然趋势。而一切共产主义者的最后目的，则是在于力争社会主义社会和共产主义社会的最后完成。”</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7" name="圆角矩形 6"/>
          <p:cNvSpPr/>
          <p:nvPr/>
        </p:nvSpPr>
        <p:spPr>
          <a:xfrm>
            <a:off x="362392" y="1850473"/>
            <a:ext cx="7810008"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904670"/>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707654"/>
            <a:ext cx="5904656" cy="1969770"/>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根据材料回答问题：</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新民主主义革命总路线是怎样形成的？</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请结合毛泽东的论述，分析新民主主义革命的性质、前途，并简述其原因。</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根据上述材料所述，分析中国革命发展必须经历的阶段。</a:t>
            </a:r>
            <a:endParaRPr lang="zh-CN" altLang="en-US"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868144" y="1513164"/>
            <a:ext cx="2880320" cy="23587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720"/>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879246" y="884521"/>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4283968" y="949664"/>
            <a:ext cx="3168352" cy="685982"/>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283968" y="2503784"/>
            <a:ext cx="3168352" cy="78804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283968" y="4125172"/>
            <a:ext cx="3309416" cy="60681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53024" y="1097268"/>
            <a:ext cx="2952328" cy="276999"/>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1. </a:t>
            </a:r>
            <a:r>
              <a:rPr lang="zh-CN" altLang="en-US" dirty="0">
                <a:latin typeface="华文细黑" panose="02010600040101010101" pitchFamily="2" charset="-122"/>
                <a:ea typeface="华文细黑" panose="02010600040101010101" pitchFamily="2" charset="-122"/>
              </a:rPr>
              <a:t>新民主主义革命的含义</a:t>
            </a:r>
            <a:endParaRPr lang="zh-CN" altLang="en-US" dirty="0">
              <a:latin typeface="华文细黑" panose="02010600040101010101" pitchFamily="2" charset="-122"/>
              <a:ea typeface="华文细黑" panose="02010600040101010101" pitchFamily="2" charset="-122"/>
            </a:endParaRPr>
          </a:p>
        </p:txBody>
      </p:sp>
      <p:sp>
        <p:nvSpPr>
          <p:cNvPr id="4" name="文本框 3"/>
          <p:cNvSpPr txBox="1"/>
          <p:nvPr/>
        </p:nvSpPr>
        <p:spPr>
          <a:xfrm>
            <a:off x="4355976" y="2619030"/>
            <a:ext cx="2880320" cy="553998"/>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2.</a:t>
            </a:r>
            <a:r>
              <a:rPr lang="zh-CN" altLang="en-US" dirty="0">
                <a:latin typeface="华文细黑" panose="02010600040101010101" pitchFamily="2" charset="-122"/>
                <a:ea typeface="华文细黑" panose="02010600040101010101" pitchFamily="2" charset="-122"/>
              </a:rPr>
              <a:t>新民主主义革命的总路线和基本纲领</a:t>
            </a: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4353024" y="4125172"/>
            <a:ext cx="3240360" cy="553998"/>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3.</a:t>
            </a:r>
            <a:r>
              <a:rPr lang="zh-CN" altLang="en-US" dirty="0">
                <a:latin typeface="华文细黑" panose="02010600040101010101" pitchFamily="2" charset="-122"/>
                <a:ea typeface="华文细黑" panose="02010600040101010101" pitchFamily="2" charset="-122"/>
              </a:rPr>
              <a:t>新民主主义革命的道路和基本经验</a:t>
            </a:r>
            <a:endParaRPr lang="zh-CN" altLang="en-US"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3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3" name="图片 2"/>
          <p:cNvPicPr>
            <a:picLocks noChangeAspect="1"/>
          </p:cNvPicPr>
          <p:nvPr/>
        </p:nvPicPr>
        <p:blipFill>
          <a:blip r:embed="rId1"/>
          <a:stretch>
            <a:fillRect/>
          </a:stretch>
        </p:blipFill>
        <p:spPr>
          <a:xfrm>
            <a:off x="1115616" y="843558"/>
            <a:ext cx="6536884" cy="35283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988536" y="1757086"/>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 name="矩形 3"/>
          <p:cNvSpPr/>
          <p:nvPr/>
        </p:nvSpPr>
        <p:spPr>
          <a:xfrm>
            <a:off x="2267744" y="1203598"/>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p:nvPr/>
        </p:nvSpPr>
        <p:spPr bwMode="auto">
          <a:xfrm>
            <a:off x="2183924" y="2471461"/>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 name="Freeform 5"/>
          <p:cNvSpPr/>
          <p:nvPr/>
        </p:nvSpPr>
        <p:spPr bwMode="auto">
          <a:xfrm>
            <a:off x="988536" y="3166786"/>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8" name="矩形 3"/>
          <p:cNvSpPr/>
          <p:nvPr/>
        </p:nvSpPr>
        <p:spPr>
          <a:xfrm>
            <a:off x="3685064" y="2537098"/>
            <a:ext cx="4608541" cy="1158747"/>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p:nvPr/>
        </p:nvSpPr>
        <p:spPr>
          <a:xfrm>
            <a:off x="2267744" y="3870598"/>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042860" y="1655187"/>
            <a:ext cx="4350186" cy="179536"/>
          </a:xfrm>
          <a:prstGeom prst="rect">
            <a:avLst/>
          </a:prstGeom>
          <a:noFill/>
        </p:spPr>
        <p:txBody>
          <a:bodyPr wrap="square" lIns="0" tIns="0" rIns="0" bIns="0" rtlCol="0">
            <a:spAutoFit/>
          </a:bodyPr>
          <a:lstStyle/>
          <a:p>
            <a:pPr algn="just">
              <a:lnSpc>
                <a:spcPts val="1400"/>
              </a:lnSpc>
            </a:pPr>
            <a:r>
              <a:rPr lang="zh-CN" altLang="en-US" dirty="0">
                <a:latin typeface="华文细黑" panose="02010600040101010101" pitchFamily="2" charset="-122"/>
                <a:ea typeface="华文细黑" panose="02010600040101010101" pitchFamily="2" charset="-122"/>
              </a:rPr>
              <a:t>最基本的国情：半殖民地半封建社会。</a:t>
            </a:r>
            <a:endParaRPr lang="en-US" altLang="zh-CN"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2" name="TextBox 21"/>
          <p:cNvSpPr txBox="1"/>
          <p:nvPr/>
        </p:nvSpPr>
        <p:spPr>
          <a:xfrm>
            <a:off x="4170117" y="2678617"/>
            <a:ext cx="3600400" cy="830997"/>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根本任务：推翻帝国主义、封建主义和官僚资本主义的统治，实现国家富强和人民富裕。</a:t>
            </a:r>
            <a:endParaRPr lang="en-US" altLang="zh-CN"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3" name="TextBox 22"/>
          <p:cNvSpPr txBox="1"/>
          <p:nvPr/>
        </p:nvSpPr>
        <p:spPr>
          <a:xfrm>
            <a:off x="3061095" y="4360203"/>
            <a:ext cx="4350186" cy="179536"/>
          </a:xfrm>
          <a:prstGeom prst="rect">
            <a:avLst/>
          </a:prstGeom>
          <a:noFill/>
        </p:spPr>
        <p:txBody>
          <a:bodyPr wrap="square" lIns="0" tIns="0" rIns="0" bIns="0" rtlCol="0">
            <a:spAutoFit/>
          </a:bodyPr>
          <a:lstStyle/>
          <a:p>
            <a:pPr algn="just">
              <a:lnSpc>
                <a:spcPts val="1400"/>
              </a:lnSpc>
            </a:pPr>
            <a:r>
              <a:rPr lang="zh-CN" altLang="en-US" dirty="0">
                <a:latin typeface="华文细黑" panose="02010600040101010101" pitchFamily="2" charset="-122"/>
                <a:ea typeface="华文细黑" panose="02010600040101010101" pitchFamily="2" charset="-122"/>
              </a:rPr>
              <a:t>中国国情和两大历史任务的关联</a:t>
            </a:r>
            <a:r>
              <a:rPr lang="zh-CN" altLang="en-US" sz="1200" dirty="0"/>
              <a:t>。</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标题 1"/>
          <p:cNvSpPr txBox="1"/>
          <p:nvPr/>
        </p:nvSpPr>
        <p:spPr bwMode="auto">
          <a:xfrm>
            <a:off x="637243"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grpSp>
        <p:nvGrpSpPr>
          <p:cNvPr id="27" name="组合 26"/>
          <p:cNvGrpSpPr/>
          <p:nvPr/>
        </p:nvGrpSpPr>
        <p:grpSpPr>
          <a:xfrm>
            <a:off x="1415704" y="2130264"/>
            <a:ext cx="580588" cy="464161"/>
            <a:chOff x="2142410" y="2298139"/>
            <a:chExt cx="360284" cy="324836"/>
          </a:xfrm>
        </p:grpSpPr>
        <p:sp>
          <p:nvSpPr>
            <p:cNvPr id="28"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9" name="TextBox 11"/>
            <p:cNvSpPr txBox="1"/>
            <p:nvPr/>
          </p:nvSpPr>
          <p:spPr>
            <a:xfrm>
              <a:off x="2221796" y="2306669"/>
              <a:ext cx="201512" cy="25847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1"/>
                  </a:solidFill>
                </a:rPr>
                <a:t>1</a:t>
              </a:r>
              <a:endParaRPr lang="zh-CN" altLang="en-US" sz="2400" b="1" dirty="0">
                <a:solidFill>
                  <a:schemeClr val="accent1"/>
                </a:solidFill>
              </a:endParaRPr>
            </a:p>
          </p:txBody>
        </p:sp>
      </p:grpSp>
      <p:grpSp>
        <p:nvGrpSpPr>
          <p:cNvPr id="30" name="组合 29"/>
          <p:cNvGrpSpPr/>
          <p:nvPr/>
        </p:nvGrpSpPr>
        <p:grpSpPr>
          <a:xfrm>
            <a:off x="2627924" y="2822252"/>
            <a:ext cx="560033" cy="508936"/>
            <a:chOff x="2142410" y="2298139"/>
            <a:chExt cx="360284" cy="324836"/>
          </a:xfrm>
        </p:grpSpPr>
        <p:sp>
          <p:nvSpPr>
            <p:cNvPr id="31"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2" name="TextBox 15"/>
            <p:cNvSpPr txBox="1"/>
            <p:nvPr/>
          </p:nvSpPr>
          <p:spPr>
            <a:xfrm>
              <a:off x="2226038" y="2342691"/>
              <a:ext cx="201512" cy="235732"/>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2"/>
                  </a:solidFill>
                </a:rPr>
                <a:t>2</a:t>
              </a:r>
              <a:endParaRPr lang="zh-CN" altLang="en-US" sz="2400" b="1" dirty="0">
                <a:solidFill>
                  <a:schemeClr val="accent2"/>
                </a:solidFill>
              </a:endParaRPr>
            </a:p>
          </p:txBody>
        </p:sp>
      </p:grpSp>
      <p:grpSp>
        <p:nvGrpSpPr>
          <p:cNvPr id="33" name="组合 32"/>
          <p:cNvGrpSpPr/>
          <p:nvPr/>
        </p:nvGrpSpPr>
        <p:grpSpPr>
          <a:xfrm>
            <a:off x="1430871" y="3506122"/>
            <a:ext cx="563364" cy="574589"/>
            <a:chOff x="2142410" y="2298139"/>
            <a:chExt cx="360284" cy="324836"/>
          </a:xfrm>
        </p:grpSpPr>
        <p:sp>
          <p:nvSpPr>
            <p:cNvPr id="34"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TextBox 19"/>
            <p:cNvSpPr txBox="1"/>
            <p:nvPr/>
          </p:nvSpPr>
          <p:spPr>
            <a:xfrm>
              <a:off x="2221796" y="2355506"/>
              <a:ext cx="201512" cy="20879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3"/>
                  </a:solidFill>
                </a:rPr>
                <a:t>3</a:t>
              </a:r>
              <a:endParaRPr lang="zh-CN" altLang="en-US" sz="2400" b="1" dirty="0">
                <a:solidFill>
                  <a:schemeClr val="accent3"/>
                </a:solidFill>
              </a:endParaRPr>
            </a:p>
          </p:txBody>
        </p:sp>
      </p:grpSp>
      <p:sp>
        <p:nvSpPr>
          <p:cNvPr id="36" name="文本框 35"/>
          <p:cNvSpPr txBox="1"/>
          <p:nvPr/>
        </p:nvSpPr>
        <p:spPr>
          <a:xfrm>
            <a:off x="251520" y="717235"/>
            <a:ext cx="4032448" cy="307777"/>
          </a:xfrm>
          <a:prstGeom prst="rect">
            <a:avLst/>
          </a:prstGeom>
          <a:noFill/>
        </p:spPr>
        <p:txBody>
          <a:bodyPr wrap="square" lIns="0" tIns="0" rIns="0" bIns="0" rtlCol="0">
            <a:spAutoFit/>
          </a:bodyPr>
          <a:lstStyle/>
          <a:p>
            <a:r>
              <a:rPr lang="en-US" altLang="zh-CN" sz="2000" b="1" dirty="0">
                <a:latin typeface="华文细黑" panose="02010600040101010101" pitchFamily="2" charset="-122"/>
                <a:ea typeface="华文细黑" panose="02010600040101010101" pitchFamily="2" charset="-122"/>
              </a:rPr>
              <a:t>1. </a:t>
            </a:r>
            <a:r>
              <a:rPr lang="zh-CN" altLang="en-US" sz="2000" b="1" dirty="0">
                <a:latin typeface="华文细黑" panose="02010600040101010101" pitchFamily="2" charset="-122"/>
                <a:ea typeface="华文细黑" panose="02010600040101010101" pitchFamily="2" charset="-122"/>
              </a:rPr>
              <a:t>近代中国国情和两大历史任务</a:t>
            </a:r>
            <a:endParaRPr lang="zh-CN" altLang="en-US" sz="20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55"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1000" fill="hold"/>
                                        <p:tgtEl>
                                          <p:spTgt spid="21"/>
                                        </p:tgtEl>
                                        <p:attrNameLst>
                                          <p:attrName>ppt_w</p:attrName>
                                        </p:attrNameLst>
                                      </p:cBhvr>
                                      <p:tavLst>
                                        <p:tav tm="0">
                                          <p:val>
                                            <p:strVal val="#ppt_w*0.70"/>
                                          </p:val>
                                        </p:tav>
                                        <p:tav tm="100000">
                                          <p:val>
                                            <p:strVal val="#ppt_w"/>
                                          </p:val>
                                        </p:tav>
                                      </p:tavLst>
                                    </p:anim>
                                    <p:anim calcmode="lin" valueType="num">
                                      <p:cBhvr>
                                        <p:cTn id="30" dur="1000" fill="hold"/>
                                        <p:tgtEl>
                                          <p:spTgt spid="21"/>
                                        </p:tgtEl>
                                        <p:attrNameLst>
                                          <p:attrName>ppt_h</p:attrName>
                                        </p:attrNameLst>
                                      </p:cBhvr>
                                      <p:tavLst>
                                        <p:tav tm="0">
                                          <p:val>
                                            <p:strVal val="#ppt_h"/>
                                          </p:val>
                                        </p:tav>
                                        <p:tav tm="100000">
                                          <p:val>
                                            <p:strVal val="#ppt_h"/>
                                          </p:val>
                                        </p:tav>
                                      </p:tavLst>
                                    </p:anim>
                                    <p:animEffect transition="in" filter="fade">
                                      <p:cBhvr>
                                        <p:cTn id="31" dur="1000"/>
                                        <p:tgtEl>
                                          <p:spTgt spid="21"/>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1000" fill="hold"/>
                                        <p:tgtEl>
                                          <p:spTgt spid="5"/>
                                        </p:tgtEl>
                                        <p:attrNameLst>
                                          <p:attrName>ppt_w</p:attrName>
                                        </p:attrNameLst>
                                      </p:cBhvr>
                                      <p:tavLst>
                                        <p:tav tm="0">
                                          <p:val>
                                            <p:strVal val="#ppt_w*0.70"/>
                                          </p:val>
                                        </p:tav>
                                        <p:tav tm="100000">
                                          <p:val>
                                            <p:strVal val="#ppt_w"/>
                                          </p:val>
                                        </p:tav>
                                      </p:tavLst>
                                    </p:anim>
                                    <p:anim calcmode="lin" valueType="num">
                                      <p:cBhvr>
                                        <p:cTn id="35" dur="1000" fill="hold"/>
                                        <p:tgtEl>
                                          <p:spTgt spid="5"/>
                                        </p:tgtEl>
                                        <p:attrNameLst>
                                          <p:attrName>ppt_h</p:attrName>
                                        </p:attrNameLst>
                                      </p:cBhvr>
                                      <p:tavLst>
                                        <p:tav tm="0">
                                          <p:val>
                                            <p:strVal val="#ppt_h"/>
                                          </p:val>
                                        </p:tav>
                                        <p:tav tm="100000">
                                          <p:val>
                                            <p:strVal val="#ppt_h"/>
                                          </p:val>
                                        </p:tav>
                                      </p:tavLst>
                                    </p:anim>
                                    <p:animEffect transition="in" filter="fade">
                                      <p:cBhvr>
                                        <p:cTn id="36" dur="1000"/>
                                        <p:tgtEl>
                                          <p:spTgt spid="5"/>
                                        </p:tgtEl>
                                      </p:cBhvr>
                                    </p:animEffect>
                                  </p:childTnLst>
                                </p:cTn>
                              </p:par>
                              <p:par>
                                <p:cTn id="37" presetID="55" presetClass="entr" presetSubtype="0" fill="hold" grpId="0" nodeType="withEffect">
                                  <p:stCondLst>
                                    <p:cond delay="4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1000" fill="hold"/>
                                        <p:tgtEl>
                                          <p:spTgt spid="22"/>
                                        </p:tgtEl>
                                        <p:attrNameLst>
                                          <p:attrName>ppt_w</p:attrName>
                                        </p:attrNameLst>
                                      </p:cBhvr>
                                      <p:tavLst>
                                        <p:tav tm="0">
                                          <p:val>
                                            <p:strVal val="#ppt_w*0.70"/>
                                          </p:val>
                                        </p:tav>
                                        <p:tav tm="100000">
                                          <p:val>
                                            <p:strVal val="#ppt_w"/>
                                          </p:val>
                                        </p:tav>
                                      </p:tavLst>
                                    </p:anim>
                                    <p:anim calcmode="lin" valueType="num">
                                      <p:cBhvr>
                                        <p:cTn id="40" dur="1000" fill="hold"/>
                                        <p:tgtEl>
                                          <p:spTgt spid="22"/>
                                        </p:tgtEl>
                                        <p:attrNameLst>
                                          <p:attrName>ppt_h</p:attrName>
                                        </p:attrNameLst>
                                      </p:cBhvr>
                                      <p:tavLst>
                                        <p:tav tm="0">
                                          <p:val>
                                            <p:strVal val="#ppt_h"/>
                                          </p:val>
                                        </p:tav>
                                        <p:tav tm="100000">
                                          <p:val>
                                            <p:strVal val="#ppt_h"/>
                                          </p:val>
                                        </p:tav>
                                      </p:tavLst>
                                    </p:anim>
                                    <p:animEffect transition="in" filter="fade">
                                      <p:cBhvr>
                                        <p:cTn id="41" dur="1000"/>
                                        <p:tgtEl>
                                          <p:spTgt spid="22"/>
                                        </p:tgtEl>
                                      </p:cBhvr>
                                    </p:animEffect>
                                  </p:childTnLst>
                                </p:cTn>
                              </p:par>
                              <p:par>
                                <p:cTn id="42" presetID="55" presetClass="entr" presetSubtype="0" fill="hold" grpId="0" nodeType="withEffect">
                                  <p:stCondLst>
                                    <p:cond delay="40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strVal val="#ppt_w*0.70"/>
                                          </p:val>
                                        </p:tav>
                                        <p:tav tm="100000">
                                          <p:val>
                                            <p:strVal val="#ppt_w"/>
                                          </p:val>
                                        </p:tav>
                                      </p:tavLst>
                                    </p:anim>
                                    <p:anim calcmode="lin" valueType="num">
                                      <p:cBhvr>
                                        <p:cTn id="45" dur="1000" fill="hold"/>
                                        <p:tgtEl>
                                          <p:spTgt spid="8"/>
                                        </p:tgtEl>
                                        <p:attrNameLst>
                                          <p:attrName>ppt_h</p:attrName>
                                        </p:attrNameLst>
                                      </p:cBhvr>
                                      <p:tavLst>
                                        <p:tav tm="0">
                                          <p:val>
                                            <p:strVal val="#ppt_h"/>
                                          </p:val>
                                        </p:tav>
                                        <p:tav tm="100000">
                                          <p:val>
                                            <p:strVal val="#ppt_h"/>
                                          </p:val>
                                        </p:tav>
                                      </p:tavLst>
                                    </p:anim>
                                    <p:animEffect transition="in" filter="fade">
                                      <p:cBhvr>
                                        <p:cTn id="46" dur="1000"/>
                                        <p:tgtEl>
                                          <p:spTgt spid="8"/>
                                        </p:tgtEl>
                                      </p:cBhvr>
                                    </p:animEffect>
                                  </p:childTnLst>
                                </p:cTn>
                              </p:par>
                              <p:par>
                                <p:cTn id="47" presetID="55" presetClass="entr" presetSubtype="0" fill="hold" grpId="0" nodeType="withEffect">
                                  <p:stCondLst>
                                    <p:cond delay="8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1000" fill="hold"/>
                                        <p:tgtEl>
                                          <p:spTgt spid="23"/>
                                        </p:tgtEl>
                                        <p:attrNameLst>
                                          <p:attrName>ppt_w</p:attrName>
                                        </p:attrNameLst>
                                      </p:cBhvr>
                                      <p:tavLst>
                                        <p:tav tm="0">
                                          <p:val>
                                            <p:strVal val="#ppt_w*0.70"/>
                                          </p:val>
                                        </p:tav>
                                        <p:tav tm="100000">
                                          <p:val>
                                            <p:strVal val="#ppt_w"/>
                                          </p:val>
                                        </p:tav>
                                      </p:tavLst>
                                    </p:anim>
                                    <p:anim calcmode="lin" valueType="num">
                                      <p:cBhvr>
                                        <p:cTn id="50" dur="1000" fill="hold"/>
                                        <p:tgtEl>
                                          <p:spTgt spid="23"/>
                                        </p:tgtEl>
                                        <p:attrNameLst>
                                          <p:attrName>ppt_h</p:attrName>
                                        </p:attrNameLst>
                                      </p:cBhvr>
                                      <p:tavLst>
                                        <p:tav tm="0">
                                          <p:val>
                                            <p:strVal val="#ppt_h"/>
                                          </p:val>
                                        </p:tav>
                                        <p:tav tm="100000">
                                          <p:val>
                                            <p:strVal val="#ppt_h"/>
                                          </p:val>
                                        </p:tav>
                                      </p:tavLst>
                                    </p:anim>
                                    <p:animEffect transition="in" filter="fade">
                                      <p:cBhvr>
                                        <p:cTn id="51" dur="1000"/>
                                        <p:tgtEl>
                                          <p:spTgt spid="23"/>
                                        </p:tgtEl>
                                      </p:cBhvr>
                                    </p:animEffect>
                                  </p:childTnLst>
                                </p:cTn>
                              </p:par>
                              <p:par>
                                <p:cTn id="52" presetID="55" presetClass="entr" presetSubtype="0" fill="hold" grpId="0" nodeType="withEffect">
                                  <p:stCondLst>
                                    <p:cond delay="800"/>
                                  </p:stCondLst>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strVal val="#ppt_w*0.70"/>
                                          </p:val>
                                        </p:tav>
                                        <p:tav tm="100000">
                                          <p:val>
                                            <p:strVal val="#ppt_w"/>
                                          </p:val>
                                        </p:tav>
                                      </p:tavLst>
                                    </p:anim>
                                    <p:anim calcmode="lin" valueType="num">
                                      <p:cBhvr>
                                        <p:cTn id="55" dur="1000" fill="hold"/>
                                        <p:tgtEl>
                                          <p:spTgt spid="9"/>
                                        </p:tgtEl>
                                        <p:attrNameLst>
                                          <p:attrName>ppt_h</p:attrName>
                                        </p:attrNameLst>
                                      </p:cBhvr>
                                      <p:tavLst>
                                        <p:tav tm="0">
                                          <p:val>
                                            <p:strVal val="#ppt_h"/>
                                          </p:val>
                                        </p:tav>
                                        <p:tav tm="100000">
                                          <p:val>
                                            <p:strVal val="#ppt_h"/>
                                          </p:val>
                                        </p:tav>
                                      </p:tavLst>
                                    </p:anim>
                                    <p:animEffect transition="in" filter="fade">
                                      <p:cBhvr>
                                        <p:cTn id="56" dur="1000"/>
                                        <p:tgtEl>
                                          <p:spTgt spid="9"/>
                                        </p:tgtEl>
                                      </p:cBhvr>
                                    </p:animEffect>
                                  </p:childTnLst>
                                </p:cTn>
                              </p:par>
                              <p:par>
                                <p:cTn id="57" presetID="53" presetClass="entr" presetSubtype="528"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anim calcmode="lin" valueType="num">
                                      <p:cBhvr>
                                        <p:cTn id="62" dur="500" fill="hold"/>
                                        <p:tgtEl>
                                          <p:spTgt spid="27"/>
                                        </p:tgtEl>
                                        <p:attrNameLst>
                                          <p:attrName>ppt_x</p:attrName>
                                        </p:attrNameLst>
                                      </p:cBhvr>
                                      <p:tavLst>
                                        <p:tav tm="0">
                                          <p:val>
                                            <p:fltVal val="0.5"/>
                                          </p:val>
                                        </p:tav>
                                        <p:tav tm="100000">
                                          <p:val>
                                            <p:strVal val="#ppt_x"/>
                                          </p:val>
                                        </p:tav>
                                      </p:tavLst>
                                    </p:anim>
                                    <p:anim calcmode="lin" valueType="num">
                                      <p:cBhvr>
                                        <p:cTn id="63" dur="500" fill="hold"/>
                                        <p:tgtEl>
                                          <p:spTgt spid="27"/>
                                        </p:tgtEl>
                                        <p:attrNameLst>
                                          <p:attrName>ppt_y</p:attrName>
                                        </p:attrNameLst>
                                      </p:cBhvr>
                                      <p:tavLst>
                                        <p:tav tm="0">
                                          <p:val>
                                            <p:fltVal val="0.5"/>
                                          </p:val>
                                        </p:tav>
                                        <p:tav tm="100000">
                                          <p:val>
                                            <p:strVal val="#ppt_y"/>
                                          </p:val>
                                        </p:tav>
                                      </p:tavLst>
                                    </p:anim>
                                  </p:childTnLst>
                                </p:cTn>
                              </p:par>
                              <p:par>
                                <p:cTn id="64" presetID="53" presetClass="entr" presetSubtype="528" fill="hold" nodeType="withEffect">
                                  <p:stCondLst>
                                    <p:cond delay="200"/>
                                  </p:stCondLst>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fltVal val="0"/>
                                          </p:val>
                                        </p:tav>
                                        <p:tav tm="100000">
                                          <p:val>
                                            <p:strVal val="#ppt_w"/>
                                          </p:val>
                                        </p:tav>
                                      </p:tavLst>
                                    </p:anim>
                                    <p:anim calcmode="lin" valueType="num">
                                      <p:cBhvr>
                                        <p:cTn id="67" dur="500" fill="hold"/>
                                        <p:tgtEl>
                                          <p:spTgt spid="33"/>
                                        </p:tgtEl>
                                        <p:attrNameLst>
                                          <p:attrName>ppt_h</p:attrName>
                                        </p:attrNameLst>
                                      </p:cBhvr>
                                      <p:tavLst>
                                        <p:tav tm="0">
                                          <p:val>
                                            <p:fltVal val="0"/>
                                          </p:val>
                                        </p:tav>
                                        <p:tav tm="100000">
                                          <p:val>
                                            <p:strVal val="#ppt_h"/>
                                          </p:val>
                                        </p:tav>
                                      </p:tavLst>
                                    </p:anim>
                                    <p:animEffect transition="in" filter="fade">
                                      <p:cBhvr>
                                        <p:cTn id="68" dur="500"/>
                                        <p:tgtEl>
                                          <p:spTgt spid="33"/>
                                        </p:tgtEl>
                                      </p:cBhvr>
                                    </p:animEffect>
                                    <p:anim calcmode="lin" valueType="num">
                                      <p:cBhvr>
                                        <p:cTn id="69" dur="500" fill="hold"/>
                                        <p:tgtEl>
                                          <p:spTgt spid="33"/>
                                        </p:tgtEl>
                                        <p:attrNameLst>
                                          <p:attrName>ppt_x</p:attrName>
                                        </p:attrNameLst>
                                      </p:cBhvr>
                                      <p:tavLst>
                                        <p:tav tm="0">
                                          <p:val>
                                            <p:fltVal val="0.5"/>
                                          </p:val>
                                        </p:tav>
                                        <p:tav tm="100000">
                                          <p:val>
                                            <p:strVal val="#ppt_x"/>
                                          </p:val>
                                        </p:tav>
                                      </p:tavLst>
                                    </p:anim>
                                    <p:anim calcmode="lin" valueType="num">
                                      <p:cBhvr>
                                        <p:cTn id="70" dur="500" fill="hold"/>
                                        <p:tgtEl>
                                          <p:spTgt spid="33"/>
                                        </p:tgtEl>
                                        <p:attrNameLst>
                                          <p:attrName>ppt_y</p:attrName>
                                        </p:attrNameLst>
                                      </p:cBhvr>
                                      <p:tavLst>
                                        <p:tav tm="0">
                                          <p:val>
                                            <p:fltVal val="0.5"/>
                                          </p:val>
                                        </p:tav>
                                        <p:tav tm="100000">
                                          <p:val>
                                            <p:strVal val="#ppt_y"/>
                                          </p:val>
                                        </p:tav>
                                      </p:tavLst>
                                    </p:anim>
                                  </p:childTnLst>
                                </p:cTn>
                              </p:par>
                              <p:par>
                                <p:cTn id="71" presetID="53" presetClass="entr" presetSubtype="528" fill="hold" nodeType="withEffect">
                                  <p:stCondLst>
                                    <p:cond delay="40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anim calcmode="lin" valueType="num">
                                      <p:cBhvr>
                                        <p:cTn id="76" dur="500" fill="hold"/>
                                        <p:tgtEl>
                                          <p:spTgt spid="30"/>
                                        </p:tgtEl>
                                        <p:attrNameLst>
                                          <p:attrName>ppt_x</p:attrName>
                                        </p:attrNameLst>
                                      </p:cBhvr>
                                      <p:tavLst>
                                        <p:tav tm="0">
                                          <p:val>
                                            <p:fltVal val="0.5"/>
                                          </p:val>
                                        </p:tav>
                                        <p:tav tm="100000">
                                          <p:val>
                                            <p:strVal val="#ppt_x"/>
                                          </p:val>
                                        </p:tav>
                                      </p:tavLst>
                                    </p:anim>
                                    <p:anim calcmode="lin" valueType="num">
                                      <p:cBhvr>
                                        <p:cTn id="77" dur="500" fill="hold"/>
                                        <p:tgtEl>
                                          <p:spTgt spid="3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14970" y="12343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7" name="圆角矩形 6"/>
          <p:cNvSpPr/>
          <p:nvPr/>
        </p:nvSpPr>
        <p:spPr>
          <a:xfrm>
            <a:off x="493842" y="1580326"/>
            <a:ext cx="5832648" cy="237510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35696" y="883120"/>
            <a:ext cx="3456384"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 </a:t>
            </a:r>
            <a:r>
              <a:rPr lang="zh-CN" altLang="en-US" sz="2000" b="1" dirty="0">
                <a:latin typeface="微软雅黑" panose="020B0503020204020204" pitchFamily="34" charset="-122"/>
                <a:ea typeface="微软雅黑" panose="020B0503020204020204" pitchFamily="34" charset="-122"/>
              </a:rPr>
              <a:t>中国革命的时代特征</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25890" y="1795186"/>
            <a:ext cx="4896544" cy="1894173"/>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俄国十月革命的胜利，改变了整个世界历史的方向，划分了整个历史的年代，开辟了世界无产阶级革命的新纪元，标志着人类历史开始了由资本主义向社会主义转变的进程。</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610909" y="608218"/>
            <a:ext cx="2039249" cy="19442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7" name="圆角矩形 6"/>
          <p:cNvSpPr/>
          <p:nvPr/>
        </p:nvSpPr>
        <p:spPr>
          <a:xfrm>
            <a:off x="575502" y="1779662"/>
            <a:ext cx="5832648" cy="237510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81974" y="988737"/>
            <a:ext cx="3456384"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3. </a:t>
            </a:r>
            <a:r>
              <a:rPr lang="zh-CN" altLang="en-US" sz="2000" b="1" dirty="0">
                <a:latin typeface="微软雅黑" panose="020B0503020204020204" pitchFamily="34" charset="-122"/>
                <a:ea typeface="微软雅黑" panose="020B0503020204020204" pitchFamily="34" charset="-122"/>
              </a:rPr>
              <a:t>新民主主义革命的总路线</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43554" y="1882812"/>
            <a:ext cx="4896544" cy="2168799"/>
          </a:xfrm>
          <a:prstGeom prst="rect">
            <a:avLst/>
          </a:prstGeom>
          <a:noFill/>
        </p:spPr>
        <p:txBody>
          <a:bodyPr wrap="square" lIns="0" tIns="0" rIns="0" bIns="0" rtlCol="0">
            <a:spAutoFit/>
          </a:bodyPr>
          <a:lstStyle/>
          <a:p>
            <a:pPr>
              <a:lnSpc>
                <a:spcPct val="150000"/>
              </a:lnSpc>
            </a:pPr>
            <a:r>
              <a:rPr lang="en-US" altLang="zh-CN" sz="1600" dirty="0"/>
              <a:t>1948 </a:t>
            </a:r>
            <a:r>
              <a:rPr lang="zh-CN" altLang="en-US" sz="1600" dirty="0"/>
              <a:t>年毛泽东在</a:t>
            </a:r>
            <a:r>
              <a:rPr lang="en-US" altLang="zh-CN" sz="1600" dirty="0"/>
              <a:t>《</a:t>
            </a:r>
            <a:r>
              <a:rPr lang="zh-CN" altLang="en-US" sz="1600" dirty="0"/>
              <a:t>在晋绥干部会议上的讲话</a:t>
            </a:r>
            <a:r>
              <a:rPr lang="en-US" altLang="zh-CN" sz="1600" dirty="0"/>
              <a:t>》</a:t>
            </a:r>
            <a:r>
              <a:rPr lang="zh-CN" altLang="en-US" sz="1600" dirty="0"/>
              <a:t>中，完整地表述了总路线的内容。</a:t>
            </a:r>
            <a:endParaRPr lang="zh-CN" altLang="en-US" sz="1600" dirty="0"/>
          </a:p>
          <a:p>
            <a:pPr>
              <a:lnSpc>
                <a:spcPct val="150000"/>
              </a:lnSpc>
            </a:pPr>
            <a:r>
              <a:rPr lang="zh-CN" altLang="en-US" sz="1600" dirty="0"/>
              <a:t>即</a:t>
            </a:r>
            <a:r>
              <a:rPr lang="zh-CN" altLang="en-US" sz="1600" dirty="0">
                <a:latin typeface="华文细黑" panose="02010600040101010101" pitchFamily="2" charset="-122"/>
                <a:ea typeface="华文细黑" panose="02010600040101010101" pitchFamily="2" charset="-122"/>
              </a:rPr>
              <a:t>新民主主义革命</a:t>
            </a:r>
            <a:r>
              <a:rPr lang="zh-CN" altLang="en-US" sz="1600" dirty="0"/>
              <a:t>的总路线是无产阶级领导的，人民大众的，反对帝国主义、封建主义和官僚资本主义的革命。其主要内容包括新民主主义革命的对象、动力和领导等问题。</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516216" y="699542"/>
            <a:ext cx="2360288" cy="14033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12130" y="1485357"/>
            <a:ext cx="3537853" cy="73866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600" dirty="0"/>
              <a:t>统一战线、武装斗争和党的建设，即三大法宝</a:t>
            </a:r>
            <a:endParaRPr lang="en-US" altLang="zh-CN" sz="1600" dirty="0">
              <a:solidFill>
                <a:schemeClr val="tx1">
                  <a:lumMod val="75000"/>
                  <a:lumOff val="25000"/>
                </a:schemeClr>
              </a:solidFill>
            </a:endParaRPr>
          </a:p>
        </p:txBody>
      </p:sp>
      <p:sp>
        <p:nvSpPr>
          <p:cNvPr id="9" name="TextBox 8"/>
          <p:cNvSpPr txBox="1"/>
          <p:nvPr/>
        </p:nvSpPr>
        <p:spPr>
          <a:xfrm>
            <a:off x="4878640" y="3003798"/>
            <a:ext cx="3890685" cy="184665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600" dirty="0"/>
              <a:t>统一战线和武装斗争，是战胜敌人的两个基本武器，统一战线，是实行武装斗争的统一战线，党的领导则是掌握统一战线和武装斗争这两个武器以实行对敌冲锋陷阵的英勇战士。</a:t>
            </a:r>
            <a:endParaRPr lang="en-US" altLang="zh-CN" sz="1600" dirty="0">
              <a:solidFill>
                <a:schemeClr val="tx1">
                  <a:lumMod val="75000"/>
                  <a:lumOff val="25000"/>
                </a:schemeClr>
              </a:solidFill>
            </a:endParaRPr>
          </a:p>
        </p:txBody>
      </p:sp>
      <p:sp>
        <p:nvSpPr>
          <p:cNvPr id="17" name="Freeform 5"/>
          <p:cNvSpPr/>
          <p:nvPr/>
        </p:nvSpPr>
        <p:spPr bwMode="auto">
          <a:xfrm rot="20632535">
            <a:off x="2805224" y="3054180"/>
            <a:ext cx="1168400" cy="1173163"/>
          </a:xfrm>
          <a:custGeom>
            <a:avLst/>
            <a:gdLst>
              <a:gd name="T0" fmla="*/ 3898 w 3898"/>
              <a:gd name="T1" fmla="*/ 944 h 3904"/>
              <a:gd name="T2" fmla="*/ 934 w 3898"/>
              <a:gd name="T3" fmla="*/ 3904 h 3904"/>
              <a:gd name="T4" fmla="*/ 0 w 3898"/>
              <a:gd name="T5" fmla="*/ 1642 h 3904"/>
              <a:gd name="T6" fmla="*/ 1624 w 3898"/>
              <a:gd name="T7" fmla="*/ 0 h 3904"/>
              <a:gd name="T8" fmla="*/ 3898 w 3898"/>
              <a:gd name="T9" fmla="*/ 944 h 3904"/>
            </a:gdLst>
            <a:ahLst/>
            <a:cxnLst>
              <a:cxn ang="0">
                <a:pos x="T0" y="T1"/>
              </a:cxn>
              <a:cxn ang="0">
                <a:pos x="T2" y="T3"/>
              </a:cxn>
              <a:cxn ang="0">
                <a:pos x="T4" y="T5"/>
              </a:cxn>
              <a:cxn ang="0">
                <a:pos x="T6" y="T7"/>
              </a:cxn>
              <a:cxn ang="0">
                <a:pos x="T8" y="T9"/>
              </a:cxn>
            </a:cxnLst>
            <a:rect l="0" t="0" r="r" b="b"/>
            <a:pathLst>
              <a:path w="3898" h="3904">
                <a:moveTo>
                  <a:pt x="3898" y="944"/>
                </a:moveTo>
                <a:cubicBezTo>
                  <a:pt x="3316" y="2213"/>
                  <a:pt x="2294" y="3284"/>
                  <a:pt x="934" y="3904"/>
                </a:cubicBezTo>
                <a:lnTo>
                  <a:pt x="0" y="1642"/>
                </a:lnTo>
                <a:cubicBezTo>
                  <a:pt x="734" y="1284"/>
                  <a:pt x="1292" y="696"/>
                  <a:pt x="1624" y="0"/>
                </a:cubicBezTo>
                <a:lnTo>
                  <a:pt x="3898" y="944"/>
                </a:lnTo>
                <a:close/>
              </a:path>
            </a:pathLst>
          </a:custGeom>
          <a:solidFill>
            <a:schemeClr val="accent2"/>
          </a:solidFill>
          <a:ln w="4" cap="flat">
            <a:noFill/>
            <a:prstDash val="solid"/>
            <a:miter lim="800000"/>
          </a:ln>
        </p:spPr>
        <p:txBody>
          <a:bodyPr vert="horz" wrap="square" lIns="91440" tIns="45720" rIns="91440" bIns="45720" numCol="1" anchor="t" anchorCtr="0" compatLnSpc="1"/>
          <a:lstStyle/>
          <a:p>
            <a:endParaRPr lang="zh-CN" altLang="en-US"/>
          </a:p>
        </p:txBody>
      </p:sp>
      <p:sp>
        <p:nvSpPr>
          <p:cNvPr id="19" name="Freeform 7"/>
          <p:cNvSpPr/>
          <p:nvPr/>
        </p:nvSpPr>
        <p:spPr bwMode="auto">
          <a:xfrm rot="854817">
            <a:off x="2838732" y="1555310"/>
            <a:ext cx="1169988" cy="1176338"/>
          </a:xfrm>
          <a:custGeom>
            <a:avLst/>
            <a:gdLst>
              <a:gd name="T0" fmla="*/ 946 w 3906"/>
              <a:gd name="T1" fmla="*/ 0 h 3912"/>
              <a:gd name="T2" fmla="*/ 3906 w 3906"/>
              <a:gd name="T3" fmla="*/ 2964 h 3912"/>
              <a:gd name="T4" fmla="*/ 1613 w 3906"/>
              <a:gd name="T5" fmla="*/ 3912 h 3912"/>
              <a:gd name="T6" fmla="*/ 0 w 3906"/>
              <a:gd name="T7" fmla="*/ 2278 h 3912"/>
              <a:gd name="T8" fmla="*/ 946 w 3906"/>
              <a:gd name="T9" fmla="*/ 0 h 3912"/>
            </a:gdLst>
            <a:ahLst/>
            <a:cxnLst>
              <a:cxn ang="0">
                <a:pos x="T0" y="T1"/>
              </a:cxn>
              <a:cxn ang="0">
                <a:pos x="T2" y="T3"/>
              </a:cxn>
              <a:cxn ang="0">
                <a:pos x="T4" y="T5"/>
              </a:cxn>
              <a:cxn ang="0">
                <a:pos x="T6" y="T7"/>
              </a:cxn>
              <a:cxn ang="0">
                <a:pos x="T8" y="T9"/>
              </a:cxn>
            </a:cxnLst>
            <a:rect l="0" t="0" r="r" b="b"/>
            <a:pathLst>
              <a:path w="3906" h="3912">
                <a:moveTo>
                  <a:pt x="946" y="0"/>
                </a:moveTo>
                <a:cubicBezTo>
                  <a:pt x="2215" y="582"/>
                  <a:pt x="3286" y="1605"/>
                  <a:pt x="3906" y="2964"/>
                </a:cubicBezTo>
                <a:lnTo>
                  <a:pt x="1613" y="3912"/>
                </a:lnTo>
                <a:cubicBezTo>
                  <a:pt x="1257" y="3181"/>
                  <a:pt x="681" y="2620"/>
                  <a:pt x="0" y="2278"/>
                </a:cubicBezTo>
                <a:lnTo>
                  <a:pt x="946" y="0"/>
                </a:lnTo>
                <a:close/>
              </a:path>
            </a:pathLst>
          </a:custGeom>
          <a:solidFill>
            <a:schemeClr val="accent2"/>
          </a:solidFill>
          <a:ln w="4" cap="flat">
            <a:noFill/>
            <a:prstDash val="solid"/>
            <a:miter lim="800000"/>
          </a:ln>
        </p:spPr>
        <p:txBody>
          <a:bodyPr vert="horz" wrap="square" lIns="91440" tIns="45720" rIns="91440" bIns="45720" numCol="1" anchor="t" anchorCtr="0" compatLnSpc="1"/>
          <a:lstStyle/>
          <a:p>
            <a:endParaRPr lang="zh-CN" altLang="en-US"/>
          </a:p>
        </p:txBody>
      </p:sp>
      <p:sp>
        <p:nvSpPr>
          <p:cNvPr id="21" name="Oval 8"/>
          <p:cNvSpPr>
            <a:spLocks noChangeArrowheads="1"/>
          </p:cNvSpPr>
          <p:nvPr/>
        </p:nvSpPr>
        <p:spPr bwMode="auto">
          <a:xfrm>
            <a:off x="1187624" y="1975056"/>
            <a:ext cx="1831975" cy="1836738"/>
          </a:xfrm>
          <a:prstGeom prst="ellipse">
            <a:avLst/>
          </a:prstGeom>
          <a:solidFill>
            <a:schemeClr val="accent1"/>
          </a:solidFill>
          <a:ln w="4" cap="flat">
            <a:noFill/>
            <a:prstDash val="solid"/>
            <a:miter lim="800000"/>
          </a:ln>
        </p:spPr>
        <p:txBody>
          <a:bodyPr vert="horz" wrap="square" lIns="91440" tIns="45720" rIns="91440" bIns="45720" numCol="1" anchor="t" anchorCtr="0" compatLnSpc="1"/>
          <a:lstStyle/>
          <a:p>
            <a:endParaRPr lang="zh-CN" altLang="en-US"/>
          </a:p>
        </p:txBody>
      </p:sp>
      <p:cxnSp>
        <p:nvCxnSpPr>
          <p:cNvPr id="25" name="直接连接符 24"/>
          <p:cNvCxnSpPr/>
          <p:nvPr/>
        </p:nvCxnSpPr>
        <p:spPr>
          <a:xfrm>
            <a:off x="3907733" y="1854689"/>
            <a:ext cx="897742" cy="0"/>
          </a:xfrm>
          <a:prstGeom prst="line">
            <a:avLst/>
          </a:prstGeom>
          <a:ln w="6350">
            <a:solidFill>
              <a:schemeClr val="tx1">
                <a:lumMod val="65000"/>
                <a:lumOff val="3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867071" y="3796307"/>
            <a:ext cx="938404" cy="15487"/>
          </a:xfrm>
          <a:prstGeom prst="line">
            <a:avLst/>
          </a:prstGeom>
          <a:ln w="6350">
            <a:solidFill>
              <a:schemeClr val="tx1">
                <a:lumMod val="65000"/>
                <a:lumOff val="3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299253" y="2425998"/>
            <a:ext cx="1620957" cy="830997"/>
          </a:xfrm>
          <a:prstGeom prst="rect">
            <a:avLst/>
          </a:prstGeom>
          <a:noFill/>
        </p:spPr>
        <p:txBody>
          <a:bodyPr wrap="none">
            <a:spAutoFit/>
          </a:bodyPr>
          <a:lstStyle/>
          <a:p>
            <a:pPr algn="ctr" fontAlgn="auto">
              <a:spcBef>
                <a:spcPts val="0"/>
              </a:spcBef>
              <a:spcAft>
                <a:spcPts val="0"/>
              </a:spcAft>
              <a:defRPr/>
            </a:pPr>
            <a:r>
              <a:rPr lang="en-US" altLang="zh-CN" sz="1600" dirty="0">
                <a:solidFill>
                  <a:srgbClr val="FCFCFC"/>
                </a:solidFill>
                <a:latin typeface="华文细黑" panose="02010600040101010101" pitchFamily="2" charset="-122"/>
                <a:ea typeface="华文细黑" panose="02010600040101010101" pitchFamily="2" charset="-122"/>
              </a:rPr>
              <a:t>4. </a:t>
            </a:r>
            <a:r>
              <a:rPr lang="zh-CN" altLang="en-US" sz="1600" dirty="0">
                <a:solidFill>
                  <a:srgbClr val="FCFCFC"/>
                </a:solidFill>
                <a:latin typeface="华文细黑" panose="02010600040101010101" pitchFamily="2" charset="-122"/>
                <a:ea typeface="华文细黑" panose="02010600040101010101" pitchFamily="2" charset="-122"/>
              </a:rPr>
              <a:t>新民主主义</a:t>
            </a:r>
            <a:endParaRPr lang="en-US" altLang="zh-CN" sz="1600" dirty="0">
              <a:solidFill>
                <a:srgbClr val="FCFCFC"/>
              </a:solidFill>
              <a:latin typeface="华文细黑" panose="02010600040101010101" pitchFamily="2" charset="-122"/>
              <a:ea typeface="华文细黑" panose="02010600040101010101" pitchFamily="2" charset="-122"/>
            </a:endParaRPr>
          </a:p>
          <a:p>
            <a:pPr algn="ctr" fontAlgn="auto">
              <a:spcBef>
                <a:spcPts val="0"/>
              </a:spcBef>
              <a:spcAft>
                <a:spcPts val="0"/>
              </a:spcAft>
              <a:defRPr/>
            </a:pPr>
            <a:r>
              <a:rPr lang="zh-CN" altLang="en-US" sz="1600" dirty="0">
                <a:solidFill>
                  <a:srgbClr val="FCFCFC"/>
                </a:solidFill>
                <a:latin typeface="华文细黑" panose="02010600040101010101" pitchFamily="2" charset="-122"/>
                <a:ea typeface="华文细黑" panose="02010600040101010101" pitchFamily="2" charset="-122"/>
              </a:rPr>
              <a:t>革命的基本经验</a:t>
            </a:r>
            <a:endParaRPr lang="en-US" altLang="zh-CN" sz="1600" dirty="0">
              <a:solidFill>
                <a:srgbClr val="FCFCFC"/>
              </a:solidFill>
              <a:latin typeface="华文细黑" panose="02010600040101010101" pitchFamily="2" charset="-122"/>
              <a:ea typeface="华文细黑" panose="02010600040101010101" pitchFamily="2" charset="-122"/>
            </a:endParaRPr>
          </a:p>
          <a:p>
            <a:pPr algn="ctr" fontAlgn="auto">
              <a:spcBef>
                <a:spcPts val="0"/>
              </a:spcBef>
              <a:spcAft>
                <a:spcPts val="0"/>
              </a:spcAft>
              <a:defRPr/>
            </a:pPr>
            <a:r>
              <a:rPr lang="zh-CN" altLang="en-US" sz="1600" dirty="0">
                <a:solidFill>
                  <a:srgbClr val="FCFCFC"/>
                </a:solidFill>
                <a:latin typeface="华文细黑" panose="02010600040101010101" pitchFamily="2" charset="-122"/>
                <a:ea typeface="华文细黑" panose="02010600040101010101" pitchFamily="2" charset="-122"/>
              </a:rPr>
              <a:t>（三大法宝）</a:t>
            </a:r>
            <a:endParaRPr lang="zh-CN" altLang="en-US" sz="1600" b="1" dirty="0">
              <a:solidFill>
                <a:srgbClr val="FCFCFC"/>
              </a:solidFill>
              <a:latin typeface="华文细黑" panose="02010600040101010101" pitchFamily="2" charset="-122"/>
              <a:ea typeface="华文细黑" panose="02010600040101010101" pitchFamily="2" charset="-122"/>
            </a:endParaRPr>
          </a:p>
        </p:txBody>
      </p:sp>
      <p:sp>
        <p:nvSpPr>
          <p:cNvPr id="39" name="TextBox 38"/>
          <p:cNvSpPr txBox="1"/>
          <p:nvPr/>
        </p:nvSpPr>
        <p:spPr>
          <a:xfrm>
            <a:off x="3062100" y="1854689"/>
            <a:ext cx="584995" cy="492443"/>
          </a:xfrm>
          <a:prstGeom prst="rect">
            <a:avLst/>
          </a:prstGeom>
          <a:noFill/>
        </p:spPr>
        <p:txBody>
          <a:bodyPr wrap="square" lIns="0" tIns="0" rIns="0" bIns="0">
            <a:spAutoFit/>
          </a:bodyPr>
          <a:lstStyle/>
          <a:p>
            <a:pPr algn="ctr" fontAlgn="auto">
              <a:spcBef>
                <a:spcPts val="0"/>
              </a:spcBef>
              <a:spcAft>
                <a:spcPts val="0"/>
              </a:spcAft>
              <a:defRPr/>
            </a:pPr>
            <a:r>
              <a:rPr lang="zh-CN" altLang="en-US" sz="1600" dirty="0">
                <a:solidFill>
                  <a:srgbClr val="FCFCFC"/>
                </a:solidFill>
              </a:rPr>
              <a:t>基本经验</a:t>
            </a:r>
            <a:endParaRPr lang="zh-CN" altLang="en-US" sz="1600" dirty="0">
              <a:solidFill>
                <a:srgbClr val="FCFCFC"/>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2882379" y="3350490"/>
            <a:ext cx="935895" cy="738664"/>
          </a:xfrm>
          <a:prstGeom prst="rect">
            <a:avLst/>
          </a:prstGeom>
          <a:noFill/>
        </p:spPr>
        <p:txBody>
          <a:bodyPr wrap="square" lIns="0" tIns="0" rIns="0" bIns="0">
            <a:spAutoFit/>
          </a:bodyPr>
          <a:lstStyle/>
          <a:p>
            <a:pPr algn="ctr" fontAlgn="auto">
              <a:spcBef>
                <a:spcPts val="0"/>
              </a:spcBef>
              <a:spcAft>
                <a:spcPts val="0"/>
              </a:spcAft>
              <a:defRPr/>
            </a:pPr>
            <a:r>
              <a:rPr lang="zh-CN" altLang="en-US" sz="1600" dirty="0">
                <a:solidFill>
                  <a:srgbClr val="FCFCFC"/>
                </a:solidFill>
              </a:rPr>
              <a:t>三大法宝之间的关系</a:t>
            </a:r>
            <a:endParaRPr lang="zh-CN" altLang="en-US" sz="1600" dirty="0">
              <a:solidFill>
                <a:srgbClr val="FCFCFC"/>
              </a:solidFill>
              <a:latin typeface="微软雅黑" panose="020B0503020204020204" pitchFamily="34" charset="-122"/>
              <a:ea typeface="微软雅黑" panose="020B0503020204020204" pitchFamily="34" charset="-122"/>
            </a:endParaRPr>
          </a:p>
        </p:txBody>
      </p:sp>
      <p:sp>
        <p:nvSpPr>
          <p:cNvPr id="20"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animEffect transition="in" filter="fade">
                                      <p:cBhvr>
                                        <p:cTn id="16" dur="500"/>
                                        <p:tgtEl>
                                          <p:spTgt spid="38"/>
                                        </p:tgtEl>
                                      </p:cBhvr>
                                    </p:animEffect>
                                    <p:anim calcmode="lin" valueType="num">
                                      <p:cBhvr>
                                        <p:cTn id="17" dur="500" fill="hold"/>
                                        <p:tgtEl>
                                          <p:spTgt spid="38"/>
                                        </p:tgtEl>
                                        <p:attrNameLst>
                                          <p:attrName>ppt_x</p:attrName>
                                        </p:attrNameLst>
                                      </p:cBhvr>
                                      <p:tavLst>
                                        <p:tav tm="0">
                                          <p:val>
                                            <p:fltVal val="0.5"/>
                                          </p:val>
                                        </p:tav>
                                        <p:tav tm="100000">
                                          <p:val>
                                            <p:strVal val="#ppt_x"/>
                                          </p:val>
                                        </p:tav>
                                      </p:tavLst>
                                    </p:anim>
                                    <p:anim calcmode="lin" valueType="num">
                                      <p:cBhvr>
                                        <p:cTn id="18" dur="500" fill="hold"/>
                                        <p:tgtEl>
                                          <p:spTgt spid="38"/>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10"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1500"/>
                            </p:stCondLst>
                            <p:childTnLst>
                              <p:par>
                                <p:cTn id="39" presetID="22" presetClass="entr" presetSubtype="2"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right)">
                                      <p:cBhvr>
                                        <p:cTn id="41" dur="500"/>
                                        <p:tgtEl>
                                          <p:spTgt spid="6"/>
                                        </p:tgtEl>
                                      </p:cBhvr>
                                    </p:animEffect>
                                  </p:childTnLst>
                                </p:cTn>
                              </p:par>
                            </p:childTnLst>
                          </p:cTn>
                        </p:par>
                        <p:par>
                          <p:cTn id="42" fill="hold">
                            <p:stCondLst>
                              <p:cond delay="2000"/>
                            </p:stCondLst>
                            <p:childTnLst>
                              <p:par>
                                <p:cTn id="43" presetID="22" presetClass="entr" presetSubtype="8"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7" grpId="0" animBg="1"/>
      <p:bldP spid="19" grpId="0" animBg="1"/>
      <p:bldP spid="21" grpId="0" animBg="1"/>
      <p:bldP spid="38" grpId="0"/>
      <p:bldP spid="39" grpId="0"/>
      <p:bldP spid="42" grpId="0"/>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4684</Words>
  <Application>WPS 演示</Application>
  <PresentationFormat>全屏显示(16:9)</PresentationFormat>
  <Paragraphs>405</Paragraphs>
  <Slides>36</Slides>
  <Notes>36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36</vt:i4>
      </vt:variant>
    </vt:vector>
  </HeadingPairs>
  <TitlesOfParts>
    <vt:vector size="49"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349</cp:revision>
  <dcterms:created xsi:type="dcterms:W3CDTF">2015-04-24T01:01:00Z</dcterms:created>
  <dcterms:modified xsi:type="dcterms:W3CDTF">2019-05-28T01:52:35Z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