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84" r:id="rId6"/>
    <p:sldId id="259" r:id="rId7"/>
    <p:sldId id="332" r:id="rId8"/>
    <p:sldId id="302" r:id="rId9"/>
    <p:sldId id="301" r:id="rId10"/>
    <p:sldId id="303" r:id="rId11"/>
    <p:sldId id="304" r:id="rId12"/>
    <p:sldId id="336" r:id="rId13"/>
    <p:sldId id="307" r:id="rId14"/>
    <p:sldId id="337" r:id="rId15"/>
    <p:sldId id="309" r:id="rId16"/>
    <p:sldId id="338" r:id="rId17"/>
    <p:sldId id="311" r:id="rId18"/>
    <p:sldId id="313" r:id="rId19"/>
    <p:sldId id="339" r:id="rId20"/>
    <p:sldId id="315" r:id="rId21"/>
    <p:sldId id="316" r:id="rId22"/>
    <p:sldId id="317" r:id="rId23"/>
    <p:sldId id="346" r:id="rId24"/>
    <p:sldId id="347" r:id="rId25"/>
    <p:sldId id="320" r:id="rId26"/>
    <p:sldId id="321" r:id="rId27"/>
    <p:sldId id="322" r:id="rId28"/>
    <p:sldId id="323" r:id="rId29"/>
    <p:sldId id="324" r:id="rId30"/>
    <p:sldId id="325" r:id="rId31"/>
    <p:sldId id="326" r:id="rId32"/>
    <p:sldId id="327" r:id="rId33"/>
    <p:sldId id="328" r:id="rId34"/>
    <p:sldId id="329" r:id="rId35"/>
    <p:sldId id="330" r:id="rId36"/>
    <p:sldId id="331" r:id="rId37"/>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FCFC"/>
    <a:srgbClr val="F3F3F3"/>
    <a:srgbClr val="E8E8E8"/>
    <a:srgbClr val="F1F0EF"/>
    <a:srgbClr val="F4F1F0"/>
    <a:srgbClr val="E6E4E2"/>
    <a:srgbClr val="E8EAE9"/>
    <a:srgbClr val="CCD0D1"/>
    <a:srgbClr val="D7D9E1"/>
    <a:srgbClr val="D5D8E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890" autoAdjust="0"/>
    <p:restoredTop sz="94660"/>
  </p:normalViewPr>
  <p:slideViewPr>
    <p:cSldViewPr>
      <p:cViewPr varScale="1">
        <p:scale>
          <a:sx n="94" d="100"/>
          <a:sy n="94" d="100"/>
        </p:scale>
        <p:origin x="888" y="90"/>
      </p:cViewPr>
      <p:guideLst>
        <p:guide orient="horz" pos="1620"/>
        <p:guide pos="2880"/>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0" Type="http://schemas.openxmlformats.org/officeDocument/2006/relationships/tableStyles" Target="tableStyles.xml"/><Relationship Id="rId4" Type="http://schemas.openxmlformats.org/officeDocument/2006/relationships/notesMaster" Target="notesMasters/notesMaster1.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73B58EF-4ABD-40F4-ACA4-FE81D742E6D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11FC198-2D83-4DFC-8CDD-7D23AF44D41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F1DF8838-2596-481A-81BD-BA549497E720}"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F7507C5-9851-4EF6-82C9-5647805156C3}"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FF3F2B87-989E-4F4D-A3D6-9B10DAD785BB}"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8954EB6-7BED-43FD-8483-DCA0766CC830}"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DDB09A5-729D-4B62-9A05-E166FB412201}"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2A21541-2C8E-4FE7-AD01-6AECC40AD2EC}"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3867894"/>
          </a:xfrm>
          <a:prstGeom prst="rect">
            <a:avLst/>
          </a:prstGeom>
        </p:spPr>
      </p:pic>
      <p:sp>
        <p:nvSpPr>
          <p:cNvPr id="2" name="标题 1"/>
          <p:cNvSpPr>
            <a:spLocks noGrp="1"/>
          </p:cNvSpPr>
          <p:nvPr>
            <p:ph type="title"/>
          </p:nvPr>
        </p:nvSpPr>
        <p:spPr>
          <a:xfrm>
            <a:off x="606008" y="123478"/>
            <a:ext cx="2741856" cy="277143"/>
          </a:xfrm>
        </p:spPr>
        <p:txBody>
          <a:bodyPr/>
          <a:lstStyle>
            <a:lvl1pPr algn="l">
              <a:defRPr sz="1600" b="0">
                <a:solidFill>
                  <a:schemeClr val="bg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4" name="矩形 3"/>
          <p:cNvSpPr/>
          <p:nvPr userDrawn="1"/>
        </p:nvSpPr>
        <p:spPr>
          <a:xfrm>
            <a:off x="0" y="449610"/>
            <a:ext cx="9144000" cy="4693890"/>
          </a:xfrm>
          <a:prstGeom prst="rect">
            <a:avLst/>
          </a:prstGeom>
          <a:gradFill flip="none" rotWithShape="1">
            <a:gsLst>
              <a:gs pos="0">
                <a:srgbClr val="E8E8E8"/>
              </a:gs>
              <a:gs pos="50000">
                <a:srgbClr val="F3F3F3"/>
              </a:gs>
              <a:gs pos="100000">
                <a:schemeClr val="bg1"/>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流程图: 离页连接符 20"/>
          <p:cNvSpPr/>
          <p:nvPr userDrawn="1"/>
        </p:nvSpPr>
        <p:spPr>
          <a:xfrm>
            <a:off x="213424" y="-1"/>
            <a:ext cx="381569" cy="561975"/>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lvl1pPr>
              <a:defRPr/>
            </a:lvl1pPr>
          </a:lstStyle>
          <a:p>
            <a:pPr>
              <a:defRPr/>
            </a:pPr>
            <a:fld id="{AF102D13-023C-493B-946F-6334B1550202}"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B027665-4685-4CFB-A4DF-574C5BBB6387}"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D170EC45-3C31-4C3D-8B77-22FF0C9AAD4A}"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D4074A8-D729-49BB-A7BC-DB2359C77DB8}"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36DE339D-55A7-444C-B9D1-1957295915E5}"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FCB3A32D-1FCD-4730-805F-780D3DD87911}"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1942A674-53CD-422B-9892-C4EF0827967E}"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9AB350D4-CBC2-4A07-BB4A-B4CC231CE9C3}"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gradFill>
          <a:gsLst>
            <a:gs pos="50000">
              <a:srgbClr val="ECECEC"/>
            </a:gs>
            <a:gs pos="0">
              <a:srgbClr val="E2E2E2"/>
            </a:gs>
            <a:gs pos="100000">
              <a:schemeClr val="bg1"/>
            </a:gs>
          </a:gsLst>
          <a:lin ang="18900000" scaled="1"/>
        </a:gradFill>
        <a:effectLst/>
      </p:bgPr>
    </p:bg>
    <p:spTree>
      <p:nvGrpSpPr>
        <p:cNvPr id="1" name=""/>
        <p:cNvGrpSpPr/>
        <p:nvPr/>
      </p:nvGrpSpPr>
      <p:grpSpPr>
        <a:xfrm>
          <a:off x="0" y="0"/>
          <a:ext cx="0" cy="0"/>
          <a:chOff x="0" y="0"/>
          <a:chExt cx="0" cy="0"/>
        </a:xfrm>
      </p:grpSpPr>
      <p:sp>
        <p:nvSpPr>
          <p:cNvPr id="8" name="矩形 7"/>
          <p:cNvSpPr/>
          <p:nvPr userDrawn="1"/>
        </p:nvSpPr>
        <p:spPr>
          <a:xfrm>
            <a:off x="0" y="0"/>
            <a:ext cx="9145116" cy="51435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3"/>
          <p:cNvSpPr>
            <a:spLocks noGrp="1"/>
          </p:cNvSpPr>
          <p:nvPr>
            <p:ph type="dt" sz="half" idx="10"/>
          </p:nvPr>
        </p:nvSpPr>
        <p:spPr/>
        <p:txBody>
          <a:bodyPr/>
          <a:lstStyle>
            <a:lvl1pPr>
              <a:defRPr/>
            </a:lvl1pPr>
          </a:lstStyle>
          <a:p>
            <a:pPr>
              <a:defRPr/>
            </a:pPr>
            <a:fld id="{E95118EC-EDEF-4F9C-852D-0A464BD53A70}" type="datetimeFigureOut">
              <a:rPr lang="zh-CN" altLang="en-US"/>
            </a:fld>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D2CC5073-A55C-4F3C-8D7B-130473455D17}" type="slidenum">
              <a:rPr lang="zh-CN" altLang="en-US"/>
            </a:fld>
            <a:endParaRPr lang="zh-CN" altLang="en-US"/>
          </a:p>
        </p:txBody>
      </p:sp>
      <p:sp>
        <p:nvSpPr>
          <p:cNvPr id="6" name="矩形 5"/>
          <p:cNvSpPr/>
          <p:nvPr userDrawn="1"/>
        </p:nvSpPr>
        <p:spPr>
          <a:xfrm>
            <a:off x="784" y="2211710"/>
            <a:ext cx="9144000" cy="2931790"/>
          </a:xfrm>
          <a:custGeom>
            <a:avLst/>
            <a:gdLst/>
            <a:ahLst/>
            <a:cxnLst/>
            <a:rect l="l" t="t" r="r" b="b"/>
            <a:pathLst>
              <a:path w="9144000" h="2931790">
                <a:moveTo>
                  <a:pt x="0" y="0"/>
                </a:moveTo>
                <a:lnTo>
                  <a:pt x="3824456" y="0"/>
                </a:lnTo>
                <a:cubicBezTo>
                  <a:pt x="3824456" y="26976"/>
                  <a:pt x="3831542" y="51749"/>
                  <a:pt x="3844079" y="73220"/>
                </a:cubicBezTo>
                <a:lnTo>
                  <a:pt x="4145508" y="600620"/>
                </a:lnTo>
                <a:cubicBezTo>
                  <a:pt x="4157500" y="622091"/>
                  <a:pt x="4175488" y="640258"/>
                  <a:pt x="4197836" y="653470"/>
                </a:cubicBezTo>
                <a:cubicBezTo>
                  <a:pt x="4220185" y="666683"/>
                  <a:pt x="4245258" y="672739"/>
                  <a:pt x="4269242" y="672739"/>
                </a:cubicBezTo>
                <a:lnTo>
                  <a:pt x="4869920" y="672739"/>
                </a:lnTo>
                <a:cubicBezTo>
                  <a:pt x="4895539" y="673289"/>
                  <a:pt x="4921158" y="667233"/>
                  <a:pt x="4944596" y="653470"/>
                </a:cubicBezTo>
                <a:cubicBezTo>
                  <a:pt x="4966945" y="640258"/>
                  <a:pt x="4984387" y="622091"/>
                  <a:pt x="4996924" y="601171"/>
                </a:cubicBezTo>
                <a:lnTo>
                  <a:pt x="5296718" y="75972"/>
                </a:lnTo>
                <a:cubicBezTo>
                  <a:pt x="5310345" y="53951"/>
                  <a:pt x="5317976" y="28077"/>
                  <a:pt x="5317976" y="0"/>
                </a:cubicBezTo>
                <a:lnTo>
                  <a:pt x="9144000" y="0"/>
                </a:lnTo>
                <a:lnTo>
                  <a:pt x="9144000" y="2931790"/>
                </a:lnTo>
                <a:lnTo>
                  <a:pt x="0" y="293179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7"/>
          <p:cNvSpPr>
            <a:spLocks noChangeArrowheads="1"/>
          </p:cNvSpPr>
          <p:nvPr userDrawn="1"/>
        </p:nvSpPr>
        <p:spPr bwMode="auto">
          <a:xfrm>
            <a:off x="2491740" y="607789"/>
            <a:ext cx="416052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dirty="0">
                <a:solidFill>
                  <a:schemeClr val="accent1">
                    <a:lumMod val="20000"/>
                    <a:lumOff val="80000"/>
                  </a:schemeClr>
                </a:solidFill>
                <a:latin typeface="Swis721 Th BT" pitchFamily="34" charset="0"/>
                <a:ea typeface="微软雅黑" panose="020B0503020204020204" pitchFamily="34" charset="-122"/>
                <a:cs typeface="LilyUPC" panose="020B0604020202020204" pitchFamily="34" charset="-34"/>
                <a:sym typeface="微软雅黑" panose="020B0503020204020204" pitchFamily="34" charset="-122"/>
              </a:rPr>
              <a:t>THE BUSENESS PLAN</a:t>
            </a:r>
            <a:endParaRPr lang="zh-CN" altLang="en-US" sz="2000" dirty="0">
              <a:solidFill>
                <a:schemeClr val="accent1">
                  <a:lumMod val="20000"/>
                  <a:lumOff val="80000"/>
                </a:schemeClr>
              </a:solidFill>
              <a:latin typeface="Swis721 Th BT" pitchFamily="34" charset="0"/>
              <a:ea typeface="微软雅黑" panose="020B0503020204020204" pitchFamily="34" charset="-122"/>
              <a:cs typeface="LilyUPC" panose="020B0604020202020204" pitchFamily="34" charset="-34"/>
              <a:sym typeface="微软雅黑" panose="020B0503020204020204" pitchFamily="34"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173165C5-19AB-4D7E-BF4E-8030D4BC8E07}"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0C2AC4E-50CB-4334-996F-7EE8464BD267}"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76C6AEFD-D42C-445E-A078-69D256A721CC}"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3B7A587-D83B-45BF-80B0-EB01029C5564}"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BCA76A6C-E1BF-41A9-90D8-1F55C472F0D3}" type="datetimeFigureOut">
              <a:rPr lang="zh-CN" altLang="en-US"/>
            </a:fld>
            <a:endParaRPr lang="zh-CN" altLang="en-US"/>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4AC6EAE7-8652-497A-B0B9-2516C5BD65FF}"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2.xml"/><Relationship Id="rId3" Type="http://schemas.openxmlformats.org/officeDocument/2006/relationships/image" Target="../media/image13.png"/><Relationship Id="rId2" Type="http://schemas.openxmlformats.org/officeDocument/2006/relationships/hyperlink" Target="MP4/&#31532;&#19968;&#31456;%20&#12298;&#19996;&#26041;&#32418;&#12299;.mp4" TargetMode="External"/><Relationship Id="rId1" Type="http://schemas.openxmlformats.org/officeDocument/2006/relationships/image" Target="../media/image12.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microsoft.com/office/2007/relationships/hdphoto" Target="../media/hdphoto2.wdp"/><Relationship Id="rId1"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2.xml"/><Relationship Id="rId3" Type="http://schemas.openxmlformats.org/officeDocument/2006/relationships/image" Target="../media/image13.png"/><Relationship Id="rId2" Type="http://schemas.openxmlformats.org/officeDocument/2006/relationships/hyperlink" Target="MP4/&#31532;&#19968;&#31456;%20&#12298;&#19996;&#26041;&#32418;&#12299;.mp4" TargetMode="External"/><Relationship Id="rId1" Type="http://schemas.openxmlformats.org/officeDocument/2006/relationships/image" Target="../media/image16.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microsoft.com/office/2007/relationships/hdphoto" Target="../media/hdphoto2.wdp"/><Relationship Id="rId1" Type="http://schemas.openxmlformats.org/officeDocument/2006/relationships/image" Target="../media/image14.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microsoft.com/office/2007/relationships/hdphoto" Target="../media/hdphoto1.wdp"/><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9" name="椭圆 8"/>
          <p:cNvSpPr/>
          <p:nvPr/>
        </p:nvSpPr>
        <p:spPr>
          <a:xfrm>
            <a:off x="5076056" y="-308570"/>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7"/>
          <p:cNvSpPr>
            <a:spLocks noChangeArrowheads="1"/>
          </p:cNvSpPr>
          <p:nvPr/>
        </p:nvSpPr>
        <p:spPr bwMode="auto">
          <a:xfrm>
            <a:off x="1367567" y="1924829"/>
            <a:ext cx="6408712"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4400" b="1" dirty="0">
                <a:latin typeface="微软雅黑" panose="020B0503020204020204" pitchFamily="34" charset="-122"/>
                <a:ea typeface="微软雅黑" panose="020B0503020204020204" pitchFamily="34" charset="-122"/>
              </a:rPr>
              <a:t>毛泽东思想及其历史地位</a:t>
            </a:r>
            <a:endParaRPr lang="zh-CN" altLang="en-US" sz="44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7"/>
          <p:cNvSpPr>
            <a:spLocks noChangeArrowheads="1"/>
          </p:cNvSpPr>
          <p:nvPr/>
        </p:nvSpPr>
        <p:spPr bwMode="auto">
          <a:xfrm>
            <a:off x="3995859" y="1261555"/>
            <a:ext cx="11521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2400" dirty="0">
                <a:latin typeface="LilyUPC" panose="020B0604020202020204" pitchFamily="34" charset="-34"/>
                <a:ea typeface="微软雅黑" panose="020B0503020204020204" pitchFamily="34" charset="-122"/>
                <a:cs typeface="LilyUPC" panose="020B0604020202020204" pitchFamily="34" charset="-34"/>
                <a:sym typeface="微软雅黑" panose="020B0503020204020204" pitchFamily="34" charset="-122"/>
              </a:rPr>
              <a:t>第一章</a:t>
            </a:r>
            <a:endParaRPr lang="zh-CN" altLang="en-US" sz="2400" dirty="0">
              <a:latin typeface="LilyUPC" panose="020B0604020202020204" pitchFamily="34" charset="-34"/>
              <a:ea typeface="微软雅黑" panose="020B0503020204020204" pitchFamily="34" charset="-122"/>
              <a:cs typeface="LilyUPC" panose="020B0604020202020204" pitchFamily="34" charset="-34"/>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38" presetClass="entr" presetSubtype="0" accel="50000" fill="hold" grpId="0" nodeType="afterEffect">
                                  <p:stCondLst>
                                    <p:cond delay="0"/>
                                  </p:stCondLst>
                                  <p:iterate type="lt">
                                    <p:tmPct val="50000"/>
                                  </p:iterate>
                                  <p:childTnLst>
                                    <p:set>
                                      <p:cBhvr>
                                        <p:cTn id="10" dur="1" fill="hold">
                                          <p:stCondLst>
                                            <p:cond delay="0"/>
                                          </p:stCondLst>
                                        </p:cTn>
                                        <p:tgtEl>
                                          <p:spTgt spid="8"/>
                                        </p:tgtEl>
                                        <p:attrNameLst>
                                          <p:attrName>style.visibility</p:attrName>
                                        </p:attrNameLst>
                                      </p:cBhvr>
                                      <p:to>
                                        <p:strVal val="visible"/>
                                      </p:to>
                                    </p:set>
                                    <p:set>
                                      <p:cBhvr>
                                        <p:cTn id="11" dur="114" fill="hold">
                                          <p:stCondLst>
                                            <p:cond delay="0"/>
                                          </p:stCondLst>
                                        </p:cTn>
                                        <p:tgtEl>
                                          <p:spTgt spid="8"/>
                                        </p:tgtEl>
                                        <p:attrNameLst>
                                          <p:attrName>style.rotation</p:attrName>
                                        </p:attrNameLst>
                                      </p:cBhvr>
                                      <p:to>
                                        <p:strVal val="-45.0"/>
                                      </p:to>
                                    </p:set>
                                    <p:anim calcmode="lin" valueType="num">
                                      <p:cBhvr>
                                        <p:cTn id="12" dur="114" fill="hold">
                                          <p:stCondLst>
                                            <p:cond delay="114"/>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13" dur="114"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14" dur="39" decel="50000" autoRev="1" fill="hold">
                                          <p:stCondLst>
                                            <p:cond delay="114"/>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15" dur="34" fill="hold">
                                          <p:stCondLst>
                                            <p:cond delay="216"/>
                                          </p:stCondLst>
                                        </p:cTn>
                                        <p:tgtEl>
                                          <p:spTgt spid="8"/>
                                        </p:tgtEl>
                                        <p:attrNameLst>
                                          <p:attrName>ppt_y</p:attrName>
                                        </p:attrNameLst>
                                      </p:cBhvr>
                                      <p:tavLst>
                                        <p:tav tm="0">
                                          <p:val>
                                            <p:strVal val="#ppt_y-(0.354*#ppt_w-0.172*#ppt_h)"/>
                                          </p:val>
                                        </p:tav>
                                        <p:tav tm="100000">
                                          <p:val>
                                            <p:strVal val="#ppt_y"/>
                                          </p:val>
                                        </p:tav>
                                      </p:tavLst>
                                    </p:anim>
                                  </p:childTnLst>
                                </p:cTn>
                              </p:par>
                              <p:par>
                                <p:cTn id="16" presetID="52" presetClass="entr" presetSubtype="0" fill="hold" grpId="0" nodeType="withEffect">
                                  <p:stCondLst>
                                    <p:cond delay="2000"/>
                                  </p:stCondLst>
                                  <p:iterate type="lt">
                                    <p:tmPct val="10000"/>
                                  </p:iterate>
                                  <p:childTnLst>
                                    <p:set>
                                      <p:cBhvr>
                                        <p:cTn id="17" dur="1" fill="hold">
                                          <p:stCondLst>
                                            <p:cond delay="0"/>
                                          </p:stCondLst>
                                        </p:cTn>
                                        <p:tgtEl>
                                          <p:spTgt spid="5"/>
                                        </p:tgtEl>
                                        <p:attrNameLst>
                                          <p:attrName>style.visibility</p:attrName>
                                        </p:attrNameLst>
                                      </p:cBhvr>
                                      <p:to>
                                        <p:strVal val="visible"/>
                                      </p:to>
                                    </p:set>
                                    <p:animScale>
                                      <p:cBhvr>
                                        <p:cTn id="18"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5"/>
                                        </p:tgtEl>
                                        <p:attrNameLst>
                                          <p:attrName>ppt_x</p:attrName>
                                          <p:attrName>ppt_y</p:attrName>
                                        </p:attrNameLst>
                                      </p:cBhvr>
                                    </p:animMotion>
                                    <p:animEffect transition="in" filter="fade">
                                      <p:cBhvr>
                                        <p:cTn id="2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bwMode="auto">
          <a:xfrm>
            <a:off x="602905" y="16788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要点解析</a:t>
            </a:r>
            <a:endParaRPr lang="zh-CN" altLang="en-US" sz="2400" b="1" dirty="0">
              <a:solidFill>
                <a:schemeClr val="tx1"/>
              </a:solidFill>
            </a:endParaRPr>
          </a:p>
        </p:txBody>
      </p:sp>
      <p:sp>
        <p:nvSpPr>
          <p:cNvPr id="11" name="矩形 10"/>
          <p:cNvSpPr/>
          <p:nvPr/>
        </p:nvSpPr>
        <p:spPr>
          <a:xfrm>
            <a:off x="395536" y="742739"/>
            <a:ext cx="5616624" cy="369332"/>
          </a:xfrm>
          <a:prstGeom prst="rect">
            <a:avLst/>
          </a:prstGeom>
        </p:spPr>
        <p:txBody>
          <a:bodyPr wrap="square">
            <a:spAutoFit/>
          </a:bodyPr>
          <a:lstStyle/>
          <a:p>
            <a:r>
              <a:rPr lang="zh-CN" altLang="en-US" b="1" dirty="0">
                <a:latin typeface="微软雅黑" panose="020B0503020204020204" pitchFamily="34" charset="-122"/>
                <a:ea typeface="微软雅黑" panose="020B0503020204020204" pitchFamily="34" charset="-122"/>
              </a:rPr>
              <a:t>案例：以正确的态度来评价毛主席和毛泽东思想</a:t>
            </a:r>
            <a:endParaRPr lang="zh-CN" altLang="en-US" b="1" dirty="0">
              <a:latin typeface="微软雅黑" panose="020B0503020204020204" pitchFamily="34" charset="-122"/>
              <a:ea typeface="微软雅黑" panose="020B0503020204020204" pitchFamily="34" charset="-122"/>
            </a:endParaRPr>
          </a:p>
        </p:txBody>
      </p:sp>
      <p:sp>
        <p:nvSpPr>
          <p:cNvPr id="15" name="文本框 14"/>
          <p:cNvSpPr txBox="1"/>
          <p:nvPr/>
        </p:nvSpPr>
        <p:spPr>
          <a:xfrm>
            <a:off x="4121159" y="1413478"/>
            <a:ext cx="4536504" cy="3046988"/>
          </a:xfrm>
          <a:prstGeom prst="rect">
            <a:avLst/>
          </a:prstGeom>
          <a:noFill/>
        </p:spPr>
        <p:txBody>
          <a:bodyPr wrap="square" lIns="0" tIns="0" rIns="0" bIns="0" rtlCol="0">
            <a:spAutoFit/>
          </a:bodyPr>
          <a:lstStyle/>
          <a:p>
            <a:pPr>
              <a:lnSpc>
                <a:spcPct val="150000"/>
              </a:lnSpc>
            </a:pPr>
            <a:r>
              <a:rPr lang="zh-CN" altLang="en-US" sz="1200" dirty="0">
                <a:latin typeface="华文细黑" panose="02010600040101010101" pitchFamily="2" charset="-122"/>
                <a:ea typeface="华文细黑" panose="02010600040101010101" pitchFamily="2" charset="-122"/>
              </a:rPr>
              <a:t>黄克诚是中国人民解放军高级将领。</a:t>
            </a:r>
            <a:r>
              <a:rPr lang="en-US" altLang="zh-CN" sz="1200" dirty="0">
                <a:latin typeface="华文细黑" panose="02010600040101010101" pitchFamily="2" charset="-122"/>
                <a:ea typeface="华文细黑" panose="02010600040101010101" pitchFamily="2" charset="-122"/>
              </a:rPr>
              <a:t>1959 </a:t>
            </a:r>
            <a:r>
              <a:rPr lang="zh-CN" altLang="en-US" sz="1200" dirty="0">
                <a:latin typeface="华文细黑" panose="02010600040101010101" pitchFamily="2" charset="-122"/>
                <a:ea typeface="华文细黑" panose="02010600040101010101" pitchFamily="2" charset="-122"/>
              </a:rPr>
              <a:t>年在庐山会议上，与彭德怀等被错定为“反党集团”，被撤销一切职务，长时期受审查。在“文化大革命”中又被残酷批斗，深受迫害。</a:t>
            </a:r>
            <a:r>
              <a:rPr lang="en-US" altLang="zh-CN" sz="1200" dirty="0">
                <a:latin typeface="华文细黑" panose="02010600040101010101" pitchFamily="2" charset="-122"/>
                <a:ea typeface="华文细黑" panose="02010600040101010101" pitchFamily="2" charset="-122"/>
              </a:rPr>
              <a:t>1980 </a:t>
            </a:r>
            <a:r>
              <a:rPr lang="zh-CN" altLang="en-US" sz="1200" dirty="0">
                <a:latin typeface="华文细黑" panose="02010600040101010101" pitchFamily="2" charset="-122"/>
                <a:ea typeface="华文细黑" panose="02010600040101010101" pitchFamily="2" charset="-122"/>
              </a:rPr>
              <a:t>年</a:t>
            </a:r>
            <a:r>
              <a:rPr lang="en-US" altLang="zh-CN" sz="1200" dirty="0">
                <a:latin typeface="华文细黑" panose="02010600040101010101" pitchFamily="2" charset="-122"/>
                <a:ea typeface="华文细黑" panose="02010600040101010101" pitchFamily="2" charset="-122"/>
              </a:rPr>
              <a:t>11 </a:t>
            </a:r>
            <a:r>
              <a:rPr lang="zh-CN" altLang="en-US" sz="1200" dirty="0">
                <a:latin typeface="华文细黑" panose="02010600040101010101" pitchFamily="2" charset="-122"/>
                <a:ea typeface="华文细黑" panose="02010600040101010101" pitchFamily="2" charset="-122"/>
              </a:rPr>
              <a:t>月</a:t>
            </a:r>
            <a:r>
              <a:rPr lang="en-US" altLang="zh-CN" sz="1200" dirty="0">
                <a:latin typeface="华文细黑" panose="02010600040101010101" pitchFamily="2" charset="-122"/>
                <a:ea typeface="华文细黑" panose="02010600040101010101" pitchFamily="2" charset="-122"/>
              </a:rPr>
              <a:t>27 </a:t>
            </a:r>
            <a:r>
              <a:rPr lang="zh-CN" altLang="en-US" sz="1200" dirty="0">
                <a:latin typeface="华文细黑" panose="02010600040101010101" pitchFamily="2" charset="-122"/>
                <a:ea typeface="华文细黑" panose="02010600040101010101" pitchFamily="2" charset="-122"/>
              </a:rPr>
              <a:t>日，在中纪委的一次座谈会上，黄克诚说他要讲话，人们多以为无非是端正党风之类的问题。出人意料的是，当双目已经失明、多种疾病缠身的黄老在别人的搀扶下走上主席台，坐下的头一句却是：“今天我来这里讲话，不讲别的，想先谈一谈如何正确对待毛主席和毛泽东思想的问题。这对我们党和国家来说，是一个根本问题。”“前一段有些同志对这两个问题的态度比较偏激，有的人甚至肆意诋毁毛泽东思想，丑化毛泽东同志。这种态度使我很担忧。作为一个老共产党员，对这个问题，我有责任讲讲自己的看法。”</a:t>
            </a:r>
            <a:endParaRPr lang="zh-CN" altLang="en-US" sz="12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602352" y="1779662"/>
            <a:ext cx="2976350" cy="20357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bwMode="auto">
          <a:xfrm>
            <a:off x="606080" y="12343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案例分析</a:t>
            </a:r>
            <a:endParaRPr lang="zh-CN" altLang="en-US" sz="2400" b="1" dirty="0">
              <a:solidFill>
                <a:schemeClr val="tx1"/>
              </a:solidFill>
            </a:endParaRPr>
          </a:p>
        </p:txBody>
      </p:sp>
      <p:sp>
        <p:nvSpPr>
          <p:cNvPr id="7" name="圆角矩形 6"/>
          <p:cNvSpPr/>
          <p:nvPr/>
        </p:nvSpPr>
        <p:spPr>
          <a:xfrm>
            <a:off x="606008" y="1275606"/>
            <a:ext cx="7566392" cy="3744416"/>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3691290" y="795225"/>
            <a:ext cx="151216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点      评</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971600" y="1563638"/>
            <a:ext cx="7095564" cy="2909836"/>
          </a:xfrm>
          <a:prstGeom prst="rect">
            <a:avLst/>
          </a:prstGeom>
          <a:noFill/>
        </p:spPr>
        <p:txBody>
          <a:bodyPr wrap="square" lIns="0" tIns="0" rIns="0" bIns="0" rtlCol="0">
            <a:spAutoFit/>
          </a:bodyPr>
          <a:lstStyle/>
          <a:p>
            <a:pPr>
              <a:lnSpc>
                <a:spcPct val="150000"/>
              </a:lnSpc>
            </a:pPr>
            <a:r>
              <a:rPr lang="zh-CN" altLang="en-US" sz="1600" dirty="0">
                <a:latin typeface="华文细黑" panose="02010600040101010101" pitchFamily="2" charset="-122"/>
                <a:ea typeface="华文细黑" panose="02010600040101010101" pitchFamily="2" charset="-122"/>
              </a:rPr>
              <a:t>“文化大革命”结束后，有些人坚持“两个凡是”，不能正视毛泽东晚年</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zh-CN" altLang="en-US" sz="1600" dirty="0">
                <a:latin typeface="华文细黑" panose="02010600040101010101" pitchFamily="2" charset="-122"/>
                <a:ea typeface="华文细黑" panose="02010600040101010101" pitchFamily="2" charset="-122"/>
              </a:rPr>
              <a:t>的错误；另一些人则贬低甚至诋毁毛泽东和毛泽东思想，不能坚持实事求是的态度。</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zh-CN" altLang="en-US" sz="1600" dirty="0">
                <a:latin typeface="华文细黑" panose="02010600040101010101" pitchFamily="2" charset="-122"/>
                <a:ea typeface="华文细黑" panose="02010600040101010101" pitchFamily="2" charset="-122"/>
              </a:rPr>
              <a:t>在本案例中，黄克诚如实地分析了毛泽东的功过，真诚地维护了毛泽东的历史地位，提出了对待毛泽东和毛泽东思想应有的态度。这对于从根本上纠正当时“左”的和右的错误倾向，引导人们实事求是地评价毛泽东的功过是非，统一全党的思想，激励全党和全国人民坚持和发展毛泽东思想，开辟建设中国特色社会主义的新事业起到了极为重要的作用。</a:t>
            </a:r>
            <a:endParaRPr lang="zh-CN" altLang="en-US" sz="1600" dirty="0">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bwMode="auto">
          <a:xfrm>
            <a:off x="672120" y="129145"/>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smtClean="0">
                <a:solidFill>
                  <a:schemeClr val="tx1"/>
                </a:solidFill>
              </a:rPr>
              <a:t>经典视频思考</a:t>
            </a:r>
            <a:endParaRPr lang="zh-CN" altLang="en-US" sz="2400" b="1" dirty="0">
              <a:solidFill>
                <a:schemeClr val="tx1"/>
              </a:solidFill>
            </a:endParaRPr>
          </a:p>
        </p:txBody>
      </p:sp>
      <p:sp>
        <p:nvSpPr>
          <p:cNvPr id="8" name="矩形 37"/>
          <p:cNvSpPr>
            <a:spLocks noChangeArrowheads="1"/>
          </p:cNvSpPr>
          <p:nvPr/>
        </p:nvSpPr>
        <p:spPr bwMode="auto">
          <a:xfrm>
            <a:off x="514521" y="1311121"/>
            <a:ext cx="7922419" cy="3186113"/>
          </a:xfrm>
          <a:prstGeom prst="rect">
            <a:avLst/>
          </a:prstGeom>
          <a:solidFill>
            <a:schemeClr val="bg1"/>
          </a:solidFill>
          <a:ln w="9525" cmpd="sng">
            <a:solidFill>
              <a:srgbClr val="000000"/>
            </a:solidFill>
            <a:miter lim="800000"/>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35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5"/>
          <p:cNvSpPr>
            <a:spLocks noChangeArrowheads="1"/>
          </p:cNvSpPr>
          <p:nvPr/>
        </p:nvSpPr>
        <p:spPr bwMode="auto">
          <a:xfrm>
            <a:off x="514523" y="1059582"/>
            <a:ext cx="1320403" cy="102394"/>
          </a:xfrm>
          <a:prstGeom prst="rect">
            <a:avLst/>
          </a:prstGeom>
          <a:solidFill>
            <a:srgbClr val="F4BB3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sym typeface="微软雅黑" panose="020B0503020204020204" pitchFamily="34" charset="-122"/>
            </a:endParaRPr>
          </a:p>
        </p:txBody>
      </p:sp>
      <p:sp>
        <p:nvSpPr>
          <p:cNvPr id="10" name="矩形 43"/>
          <p:cNvSpPr>
            <a:spLocks noChangeArrowheads="1"/>
          </p:cNvSpPr>
          <p:nvPr/>
        </p:nvSpPr>
        <p:spPr bwMode="auto">
          <a:xfrm>
            <a:off x="1834925" y="1059582"/>
            <a:ext cx="1320404" cy="102394"/>
          </a:xfrm>
          <a:prstGeom prst="rect">
            <a:avLst/>
          </a:prstGeom>
          <a:solidFill>
            <a:srgbClr val="F4BB3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sym typeface="微软雅黑" panose="020B0503020204020204" pitchFamily="34" charset="-122"/>
            </a:endParaRPr>
          </a:p>
        </p:txBody>
      </p:sp>
      <p:sp>
        <p:nvSpPr>
          <p:cNvPr id="11" name="矩形 44"/>
          <p:cNvSpPr>
            <a:spLocks noChangeArrowheads="1"/>
          </p:cNvSpPr>
          <p:nvPr/>
        </p:nvSpPr>
        <p:spPr bwMode="auto">
          <a:xfrm>
            <a:off x="3155329" y="1059582"/>
            <a:ext cx="1320403" cy="102394"/>
          </a:xfrm>
          <a:prstGeom prst="rect">
            <a:avLst/>
          </a:prstGeom>
          <a:solidFill>
            <a:srgbClr val="F4BB3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sym typeface="微软雅黑" panose="020B0503020204020204" pitchFamily="34" charset="-122"/>
            </a:endParaRPr>
          </a:p>
        </p:txBody>
      </p:sp>
      <p:sp>
        <p:nvSpPr>
          <p:cNvPr id="15" name="矩形 45"/>
          <p:cNvSpPr>
            <a:spLocks noChangeArrowheads="1"/>
          </p:cNvSpPr>
          <p:nvPr/>
        </p:nvSpPr>
        <p:spPr bwMode="auto">
          <a:xfrm>
            <a:off x="4475731" y="1059582"/>
            <a:ext cx="1320404" cy="102394"/>
          </a:xfrm>
          <a:prstGeom prst="rect">
            <a:avLst/>
          </a:prstGeom>
          <a:solidFill>
            <a:srgbClr val="F4BB3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sym typeface="微软雅黑" panose="020B0503020204020204" pitchFamily="34" charset="-122"/>
            </a:endParaRPr>
          </a:p>
        </p:txBody>
      </p:sp>
      <p:sp>
        <p:nvSpPr>
          <p:cNvPr id="16" name="矩形 46"/>
          <p:cNvSpPr>
            <a:spLocks noChangeArrowheads="1"/>
          </p:cNvSpPr>
          <p:nvPr/>
        </p:nvSpPr>
        <p:spPr bwMode="auto">
          <a:xfrm>
            <a:off x="5796136" y="1059582"/>
            <a:ext cx="1320403" cy="102394"/>
          </a:xfrm>
          <a:prstGeom prst="rect">
            <a:avLst/>
          </a:prstGeom>
          <a:solidFill>
            <a:srgbClr val="F4BB3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sym typeface="微软雅黑" panose="020B0503020204020204" pitchFamily="34" charset="-122"/>
            </a:endParaRPr>
          </a:p>
        </p:txBody>
      </p:sp>
      <p:sp>
        <p:nvSpPr>
          <p:cNvPr id="17" name="矩形 47"/>
          <p:cNvSpPr>
            <a:spLocks noChangeArrowheads="1"/>
          </p:cNvSpPr>
          <p:nvPr/>
        </p:nvSpPr>
        <p:spPr bwMode="auto">
          <a:xfrm>
            <a:off x="7116538" y="1059582"/>
            <a:ext cx="1320404" cy="102394"/>
          </a:xfrm>
          <a:prstGeom prst="rect">
            <a:avLst/>
          </a:prstGeom>
          <a:solidFill>
            <a:srgbClr val="F4BB3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sym typeface="微软雅黑" panose="020B0503020204020204" pitchFamily="34" charset="-122"/>
            </a:endParaRPr>
          </a:p>
        </p:txBody>
      </p:sp>
      <p:pic>
        <p:nvPicPr>
          <p:cNvPr id="18" name="图片 5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75245" y="1341761"/>
            <a:ext cx="1065610" cy="1250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文本框 19"/>
          <p:cNvSpPr txBox="1"/>
          <p:nvPr/>
        </p:nvSpPr>
        <p:spPr>
          <a:xfrm>
            <a:off x="1499717" y="1477686"/>
            <a:ext cx="5976664" cy="2909836"/>
          </a:xfrm>
          <a:prstGeom prst="rect">
            <a:avLst/>
          </a:prstGeom>
          <a:noFill/>
        </p:spPr>
        <p:txBody>
          <a:bodyPr wrap="square" lIns="0" tIns="0" rIns="0" bIns="0" rtlCol="0">
            <a:spAutoFit/>
          </a:bodyPr>
          <a:lstStyle/>
          <a:p>
            <a:pPr>
              <a:lnSpc>
                <a:spcPct val="150000"/>
              </a:lnSpc>
            </a:pPr>
            <a:r>
              <a:rPr lang="zh-CN" altLang="en-US" sz="1600" dirty="0">
                <a:latin typeface="华文细黑" panose="02010600040101010101" pitchFamily="2" charset="-122"/>
                <a:ea typeface="华文细黑" panose="02010600040101010101" pitchFamily="2" charset="-122"/>
              </a:rPr>
              <a:t>大型文献纪录片</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旗帜</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第一集</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开天辟地</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以中共一大为历史背景，全景</a:t>
            </a:r>
            <a:r>
              <a:rPr lang="zh-CN" altLang="en-US" sz="1600" dirty="0" smtClean="0">
                <a:latin typeface="华文细黑" panose="02010600040101010101" pitchFamily="2" charset="-122"/>
                <a:ea typeface="华文细黑" panose="02010600040101010101" pitchFamily="2" charset="-122"/>
              </a:rPr>
              <a:t>展现</a:t>
            </a:r>
            <a:r>
              <a:rPr lang="zh-CN" altLang="en-US" sz="1600" dirty="0">
                <a:latin typeface="华文细黑" panose="02010600040101010101" pitchFamily="2" charset="-122"/>
                <a:ea typeface="华文细黑" panose="02010600040101010101" pitchFamily="2" charset="-122"/>
              </a:rPr>
              <a:t>中国共产党建党前后的风云历程。该剧剧情横跨</a:t>
            </a:r>
            <a:r>
              <a:rPr lang="en-US" altLang="zh-CN" sz="1600" dirty="0">
                <a:latin typeface="华文细黑" panose="02010600040101010101" pitchFamily="2" charset="-122"/>
                <a:ea typeface="华文细黑" panose="02010600040101010101" pitchFamily="2" charset="-122"/>
              </a:rPr>
              <a:t>1921 </a:t>
            </a:r>
            <a:r>
              <a:rPr lang="zh-CN" altLang="en-US" sz="1600" dirty="0">
                <a:latin typeface="华文细黑" panose="02010600040101010101" pitchFamily="2" charset="-122"/>
                <a:ea typeface="华文细黑" panose="02010600040101010101" pitchFamily="2" charset="-122"/>
              </a:rPr>
              <a:t>年中国共产党成立至</a:t>
            </a:r>
            <a:r>
              <a:rPr lang="en-US" altLang="zh-CN" sz="1600" dirty="0">
                <a:latin typeface="华文细黑" panose="02010600040101010101" pitchFamily="2" charset="-122"/>
                <a:ea typeface="华文细黑" panose="02010600040101010101" pitchFamily="2" charset="-122"/>
              </a:rPr>
              <a:t>1927 </a:t>
            </a:r>
            <a:r>
              <a:rPr lang="zh-CN" altLang="en-US" sz="1600" dirty="0">
                <a:latin typeface="华文细黑" panose="02010600040101010101" pitchFamily="2" charset="-122"/>
                <a:ea typeface="华文细黑" panose="02010600040101010101" pitchFamily="2" charset="-122"/>
              </a:rPr>
              <a:t>年秋收起义，主要反映了中国共产党成立的历史必然性、成立的过程及其重大意义。</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zh-CN" altLang="en-US" sz="1600" dirty="0">
                <a:latin typeface="华文细黑" panose="02010600040101010101" pitchFamily="2" charset="-122"/>
                <a:ea typeface="华文细黑" panose="02010600040101010101" pitchFamily="2" charset="-122"/>
              </a:rPr>
              <a:t>近代中国历经屈辱，先进中国人进行了不懈的探索和抗争，但始终没有找到</a:t>
            </a:r>
            <a:r>
              <a:rPr lang="zh-CN" altLang="en-US" sz="1600" dirty="0" smtClean="0">
                <a:latin typeface="华文细黑" panose="02010600040101010101" pitchFamily="2" charset="-122"/>
                <a:ea typeface="华文细黑" panose="02010600040101010101" pitchFamily="2" charset="-122"/>
              </a:rPr>
              <a:t>一条</a:t>
            </a:r>
            <a:r>
              <a:rPr lang="zh-CN" altLang="en-US" sz="1600" dirty="0">
                <a:latin typeface="华文细黑" panose="02010600040101010101" pitchFamily="2" charset="-122"/>
                <a:ea typeface="华文细黑" panose="02010600040101010101" pitchFamily="2" charset="-122"/>
              </a:rPr>
              <a:t>正确的救国道路；在马克思主义同中国工人运动相结合的过程中，中国共产党应运而生。自从有了中国共产党，中国革命的面貌就焕然一新。</a:t>
            </a:r>
            <a:endParaRPr lang="zh-CN" altLang="en-US" sz="1600" dirty="0">
              <a:latin typeface="华文细黑" panose="02010600040101010101" pitchFamily="2" charset="-122"/>
              <a:ea typeface="华文细黑" panose="02010600040101010101" pitchFamily="2" charset="-122"/>
            </a:endParaRPr>
          </a:p>
        </p:txBody>
      </p:sp>
      <p:sp>
        <p:nvSpPr>
          <p:cNvPr id="21" name="文本框 20"/>
          <p:cNvSpPr txBox="1"/>
          <p:nvPr/>
        </p:nvSpPr>
        <p:spPr>
          <a:xfrm>
            <a:off x="3131457" y="613666"/>
            <a:ext cx="3040950" cy="307777"/>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开天辟地</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视频简介</a:t>
            </a:r>
            <a:endParaRPr lang="zh-CN" altLang="en-US" sz="2000" b="1" dirty="0">
              <a:latin typeface="微软雅黑" panose="020B0503020204020204" pitchFamily="34" charset="-122"/>
              <a:ea typeface="微软雅黑" panose="020B0503020204020204" pitchFamily="34" charset="-122"/>
            </a:endParaRPr>
          </a:p>
        </p:txBody>
      </p:sp>
      <p:pic>
        <p:nvPicPr>
          <p:cNvPr id="23" name="图片 22"/>
          <p:cNvPicPr>
            <a:picLocks noChangeAspect="1"/>
          </p:cNvPicPr>
          <p:nvPr/>
        </p:nvPicPr>
        <p:blipFill>
          <a:blip r:embed="rId2"/>
          <a:stretch>
            <a:fillRect/>
          </a:stretch>
        </p:blipFill>
        <p:spPr>
          <a:xfrm>
            <a:off x="7564166" y="66155"/>
            <a:ext cx="1532975" cy="171057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bwMode="auto">
          <a:xfrm>
            <a:off x="614970" y="15010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经典视频思考</a:t>
            </a:r>
            <a:endParaRPr lang="zh-CN" altLang="en-US" sz="2400" b="1" dirty="0">
              <a:solidFill>
                <a:schemeClr val="tx1"/>
              </a:solidFill>
            </a:endParaRPr>
          </a:p>
        </p:txBody>
      </p:sp>
      <p:sp>
        <p:nvSpPr>
          <p:cNvPr id="7" name="圆角矩形 6"/>
          <p:cNvSpPr/>
          <p:nvPr/>
        </p:nvSpPr>
        <p:spPr>
          <a:xfrm>
            <a:off x="700379" y="1800596"/>
            <a:ext cx="4902096" cy="1800200"/>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140966" y="977701"/>
            <a:ext cx="3040950"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请  思  考</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1065971" y="2232644"/>
            <a:ext cx="4104456" cy="738664"/>
          </a:xfrm>
          <a:prstGeom prst="rect">
            <a:avLst/>
          </a:prstGeom>
          <a:noFill/>
        </p:spPr>
        <p:txBody>
          <a:bodyPr wrap="square" lIns="0" tIns="0" rIns="0" bIns="0" rtlCol="0">
            <a:spAutoFit/>
          </a:bodyPr>
          <a:lstStyle/>
          <a:p>
            <a:pPr>
              <a:lnSpc>
                <a:spcPct val="150000"/>
              </a:lnSpc>
            </a:pPr>
            <a:r>
              <a:rPr lang="zh-CN" altLang="en-US" sz="1600" dirty="0">
                <a:latin typeface="华文细黑" panose="02010600040101010101" pitchFamily="2" charset="-122"/>
                <a:ea typeface="华文细黑" panose="02010600040101010101" pitchFamily="2" charset="-122"/>
              </a:rPr>
              <a:t>一个国家、民族，要生存、发展和强大，必须靠什么来作为它的精神支撑和动力？</a:t>
            </a:r>
            <a:endParaRPr lang="zh-CN" altLang="en-US" sz="16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6156176" y="1563638"/>
            <a:ext cx="2152650" cy="24574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p:cNvSpPr txBox="1"/>
          <p:nvPr/>
        </p:nvSpPr>
        <p:spPr bwMode="auto">
          <a:xfrm>
            <a:off x="635925" y="168515"/>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
        <p:nvSpPr>
          <p:cNvPr id="9" name="直角三角形 4"/>
          <p:cNvSpPr>
            <a:spLocks noChangeArrowheads="1"/>
          </p:cNvSpPr>
          <p:nvPr/>
        </p:nvSpPr>
        <p:spPr bwMode="auto">
          <a:xfrm rot="16200000">
            <a:off x="8872537" y="4886325"/>
            <a:ext cx="204788" cy="204788"/>
          </a:xfrm>
          <a:prstGeom prst="rtTriangle">
            <a:avLst/>
          </a:prstGeom>
          <a:solidFill>
            <a:srgbClr val="E5AA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nvGrpSpPr>
          <p:cNvPr id="10" name="组合 6"/>
          <p:cNvGrpSpPr/>
          <p:nvPr/>
        </p:nvGrpSpPr>
        <p:grpSpPr bwMode="auto">
          <a:xfrm>
            <a:off x="921544" y="1390650"/>
            <a:ext cx="5994797" cy="2858691"/>
            <a:chOff x="0" y="0"/>
            <a:chExt cx="7992888" cy="3811445"/>
          </a:xfrm>
        </p:grpSpPr>
        <p:sp>
          <p:nvSpPr>
            <p:cNvPr id="11" name="AutoShape 3"/>
            <p:cNvSpPr>
              <a:spLocks noChangeArrowheads="1"/>
            </p:cNvSpPr>
            <p:nvPr/>
          </p:nvSpPr>
          <p:spPr bwMode="auto">
            <a:xfrm>
              <a:off x="0" y="139695"/>
              <a:ext cx="7992888" cy="3671750"/>
            </a:xfrm>
            <a:prstGeom prst="rect">
              <a:avLst/>
            </a:prstGeom>
            <a:solidFill>
              <a:srgbClr val="595959">
                <a:alpha val="78000"/>
              </a:srgbClr>
            </a:solidFill>
            <a:ln w="12700" cmpd="sng">
              <a:solidFill>
                <a:srgbClr val="FFFFFF"/>
              </a:solidFill>
              <a:beve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000000"/>
                </a:solidFill>
              </a:endParaRPr>
            </a:p>
          </p:txBody>
        </p:sp>
        <p:sp>
          <p:nvSpPr>
            <p:cNvPr id="15" name="AutoShape 3"/>
            <p:cNvSpPr>
              <a:spLocks noChangeArrowheads="1"/>
            </p:cNvSpPr>
            <p:nvPr/>
          </p:nvSpPr>
          <p:spPr bwMode="auto">
            <a:xfrm>
              <a:off x="38099" y="0"/>
              <a:ext cx="7805567" cy="3706674"/>
            </a:xfrm>
            <a:prstGeom prst="rect">
              <a:avLst/>
            </a:prstGeom>
            <a:solidFill>
              <a:srgbClr val="F4BB3D">
                <a:alpha val="87999"/>
              </a:srgbClr>
            </a:solidFill>
            <a:ln w="12700" cmpd="sng">
              <a:solidFill>
                <a:srgbClr val="FFFFFF"/>
              </a:solidFill>
              <a:bevel/>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500">
                <a:solidFill>
                  <a:srgbClr val="1F497D"/>
                </a:solidFill>
                <a:ea typeface="微软雅黑" panose="020B0503020204020204" pitchFamily="34" charset="-122"/>
              </a:endParaRPr>
            </a:p>
          </p:txBody>
        </p:sp>
      </p:grpSp>
      <p:cxnSp>
        <p:nvCxnSpPr>
          <p:cNvPr id="16" name="直接连接符 10"/>
          <p:cNvCxnSpPr>
            <a:cxnSpLocks noChangeShapeType="1"/>
          </p:cNvCxnSpPr>
          <p:nvPr/>
        </p:nvCxnSpPr>
        <p:spPr bwMode="auto">
          <a:xfrm>
            <a:off x="964407" y="1251347"/>
            <a:ext cx="5818585" cy="0"/>
          </a:xfrm>
          <a:prstGeom prst="line">
            <a:avLst/>
          </a:prstGeom>
          <a:noFill/>
          <a:ln w="19050" cmpd="sng">
            <a:solidFill>
              <a:srgbClr val="F4BB3D"/>
            </a:solidFill>
            <a:round/>
          </a:ln>
          <a:effectLst>
            <a:outerShdw dist="38100" dir="5400000" algn="ctr" rotWithShape="0">
              <a:srgbClr val="000000">
                <a:alpha val="39000"/>
              </a:srgbClr>
            </a:outerShdw>
          </a:effectLst>
          <a:extLst>
            <a:ext uri="{909E8E84-426E-40DD-AFC4-6F175D3DCCD1}">
              <a14:hiddenFill xmlns:a14="http://schemas.microsoft.com/office/drawing/2010/main">
                <a:noFill/>
              </a14:hiddenFill>
            </a:ext>
          </a:extLst>
        </p:spPr>
      </p:cxnSp>
      <p:pic>
        <p:nvPicPr>
          <p:cNvPr id="17" name="图片 16"/>
          <p:cNvPicPr>
            <a:picLocks noChangeAspect="1"/>
          </p:cNvPicPr>
          <p:nvPr/>
        </p:nvPicPr>
        <p:blipFill>
          <a:blip r:embed="rId1"/>
          <a:stretch>
            <a:fillRect/>
          </a:stretch>
        </p:blipFill>
        <p:spPr>
          <a:xfrm>
            <a:off x="6320185" y="2872383"/>
            <a:ext cx="2430959" cy="2172346"/>
          </a:xfrm>
          <a:prstGeom prst="rect">
            <a:avLst/>
          </a:prstGeom>
        </p:spPr>
      </p:pic>
      <p:sp>
        <p:nvSpPr>
          <p:cNvPr id="18" name="文本框 17"/>
          <p:cNvSpPr txBox="1"/>
          <p:nvPr/>
        </p:nvSpPr>
        <p:spPr>
          <a:xfrm>
            <a:off x="1569443" y="1851670"/>
            <a:ext cx="4608512" cy="1477328"/>
          </a:xfrm>
          <a:prstGeom prst="rect">
            <a:avLst/>
          </a:prstGeom>
          <a:noFill/>
        </p:spPr>
        <p:txBody>
          <a:bodyPr wrap="square" lIns="0" tIns="0" rIns="0" bIns="0" rtlCol="0">
            <a:spAutoFit/>
          </a:bodyPr>
          <a:lstStyle/>
          <a:p>
            <a:pPr>
              <a:lnSpc>
                <a:spcPct val="150000"/>
              </a:lnSpc>
            </a:pP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东方红</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是新民歌的代表作。这首最早在陕北传唱的歌曲以朴实的语言，唱出了人民群众对伟大领袖毛泽东主席及其领导的中国共产党的深情，歌词简单，情感真实，旋律好记，因此流传极广。</a:t>
            </a:r>
            <a:endParaRPr lang="zh-CN" altLang="en-US" sz="1600" dirty="0">
              <a:latin typeface="华文细黑" panose="02010600040101010101" pitchFamily="2" charset="-122"/>
              <a:ea typeface="华文细黑" panose="02010600040101010101" pitchFamily="2" charset="-122"/>
            </a:endParaRPr>
          </a:p>
        </p:txBody>
      </p:sp>
      <p:sp>
        <p:nvSpPr>
          <p:cNvPr id="19" name="文本框 18"/>
          <p:cNvSpPr txBox="1"/>
          <p:nvPr/>
        </p:nvSpPr>
        <p:spPr>
          <a:xfrm>
            <a:off x="2411760" y="720031"/>
            <a:ext cx="3550171" cy="307777"/>
          </a:xfrm>
          <a:prstGeom prst="rect">
            <a:avLst/>
          </a:prstGeom>
          <a:noFill/>
        </p:spPr>
        <p:txBody>
          <a:bodyPr wrap="square" lIns="0" tIns="0" rIns="0" bIns="0" rtlCol="0">
            <a:spAutoFit/>
          </a:bodyPr>
          <a:lstStyle/>
          <a:p>
            <a:r>
              <a:rPr lang="en-US" altLang="zh-CN" sz="2000" b="1" dirty="0" smtClean="0">
                <a:latin typeface="微软雅黑" panose="020B0503020204020204" pitchFamily="34" charset="-122"/>
                <a:ea typeface="微软雅黑" panose="020B0503020204020204" pitchFamily="34" charset="-122"/>
              </a:rPr>
              <a:t>        1. 《</a:t>
            </a:r>
            <a:r>
              <a:rPr lang="zh-CN" altLang="en-US" sz="2000" b="1" dirty="0">
                <a:latin typeface="微软雅黑" panose="020B0503020204020204" pitchFamily="34" charset="-122"/>
                <a:ea typeface="微软雅黑" panose="020B0503020204020204" pitchFamily="34" charset="-122"/>
              </a:rPr>
              <a:t>东方红</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简介</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800" decel="100000"/>
                                        <p:tgtEl>
                                          <p:spTgt spid="10"/>
                                        </p:tgtEl>
                                      </p:cBhvr>
                                    </p:animEffect>
                                    <p:anim calcmode="lin" valueType="num">
                                      <p:cBhvr>
                                        <p:cTn id="8" dur="800" decel="100000" fill="hold"/>
                                        <p:tgtEl>
                                          <p:spTgt spid="10"/>
                                        </p:tgtEl>
                                        <p:attrNameLst>
                                          <p:attrName>style.rotation</p:attrName>
                                        </p:attrNameLst>
                                      </p:cBhvr>
                                      <p:tavLst>
                                        <p:tav tm="0">
                                          <p:val>
                                            <p:fltVal val="-90"/>
                                          </p:val>
                                        </p:tav>
                                        <p:tav tm="100000">
                                          <p:val>
                                            <p:fltVal val="0"/>
                                          </p:val>
                                        </p:tav>
                                      </p:tavLst>
                                    </p:anim>
                                    <p:anim calcmode="lin" valueType="num">
                                      <p:cBhvr>
                                        <p:cTn id="9" dur="800" decel="100000" fill="hold"/>
                                        <p:tgtEl>
                                          <p:spTgt spid="10"/>
                                        </p:tgtEl>
                                        <p:attrNameLst>
                                          <p:attrName>ppt_x</p:attrName>
                                        </p:attrNameLst>
                                      </p:cBhvr>
                                      <p:tavLst>
                                        <p:tav tm="0">
                                          <p:val>
                                            <p:strVal val="#ppt_x+0.4"/>
                                          </p:val>
                                        </p:tav>
                                        <p:tav tm="100000">
                                          <p:val>
                                            <p:strVal val="#ppt_x-0.05"/>
                                          </p:val>
                                        </p:tav>
                                      </p:tavLst>
                                    </p:anim>
                                    <p:anim calcmode="lin" valueType="num">
                                      <p:cBhvr>
                                        <p:cTn id="10" dur="800" decel="100000" fill="hold"/>
                                        <p:tgtEl>
                                          <p:spTgt spid="1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bwMode="auto">
          <a:xfrm>
            <a:off x="60608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
        <p:nvSpPr>
          <p:cNvPr id="7" name="圆角矩形 6"/>
          <p:cNvSpPr/>
          <p:nvPr/>
        </p:nvSpPr>
        <p:spPr>
          <a:xfrm>
            <a:off x="1772995" y="693067"/>
            <a:ext cx="6270248" cy="4182939"/>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362709" y="987574"/>
            <a:ext cx="1254232" cy="307777"/>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东方红</a:t>
            </a:r>
            <a:r>
              <a:rPr lang="en-US" altLang="zh-CN" sz="2000" b="1" dirty="0">
                <a:latin typeface="微软雅黑" panose="020B0503020204020204" pitchFamily="34" charset="-122"/>
                <a:ea typeface="微软雅黑" panose="020B0503020204020204" pitchFamily="34" charset="-122"/>
              </a:rPr>
              <a:t>》</a:t>
            </a:r>
            <a:endParaRPr lang="zh-CN" altLang="en-US" sz="2000" b="1"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2518420" y="805197"/>
            <a:ext cx="4591050" cy="3886200"/>
          </a:xfrm>
          <a:prstGeom prst="rect">
            <a:avLst/>
          </a:prstGeom>
        </p:spPr>
      </p:pic>
      <p:pic>
        <p:nvPicPr>
          <p:cNvPr id="8" name="图片 7">
            <a:hlinkClick r:id="rId2" action="ppaction://hlinkfile"/>
          </p:cNvPr>
          <p:cNvPicPr>
            <a:picLocks noChangeAspect="1"/>
          </p:cNvPicPr>
          <p:nvPr/>
        </p:nvPicPr>
        <p:blipFill>
          <a:blip r:embed="rId3"/>
          <a:stretch>
            <a:fillRect/>
          </a:stretch>
        </p:blipFill>
        <p:spPr>
          <a:xfrm>
            <a:off x="606008" y="1603843"/>
            <a:ext cx="564403" cy="53923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BEBA8EAE-BF5A-486C-A8C5-ECC9F3942E4B}">
                <a14:imgProps xmlns:a14="http://schemas.microsoft.com/office/drawing/2010/main">
                  <a14:imgLayer r:embed="rId2">
                    <a14:imgEffect>
                      <a14:brightnessContrast contrast="20000"/>
                    </a14:imgEffect>
                    <a14:imgEffect>
                      <a14:saturation sat="0"/>
                    </a14:imgEffect>
                  </a14:imgLayer>
                </a14:imgProps>
              </a:ext>
              <a:ext uri="{28A0092B-C50C-407E-A947-70E740481C1C}">
                <a14:useLocalDpi xmlns:a14="http://schemas.microsoft.com/office/drawing/2010/main" val="0"/>
              </a:ext>
            </a:extLst>
          </a:blip>
          <a:stretch>
            <a:fillRect/>
          </a:stretch>
        </p:blipFill>
        <p:spPr>
          <a:xfrm>
            <a:off x="-252536" y="2012758"/>
            <a:ext cx="5489252" cy="3130742"/>
          </a:xfrm>
          <a:prstGeom prst="rect">
            <a:avLst/>
          </a:prstGeom>
        </p:spPr>
      </p:pic>
      <p:sp>
        <p:nvSpPr>
          <p:cNvPr id="14" name="TextBox 13"/>
          <p:cNvSpPr txBox="1"/>
          <p:nvPr/>
        </p:nvSpPr>
        <p:spPr>
          <a:xfrm>
            <a:off x="1979712" y="1572114"/>
            <a:ext cx="2096554" cy="492443"/>
          </a:xfrm>
          <a:prstGeom prst="rect">
            <a:avLst/>
          </a:prstGeom>
          <a:noFill/>
        </p:spPr>
        <p:txBody>
          <a:bodyPr wrap="square" lIns="0" tIns="0" rIns="0" bIns="0" rtlCol="0">
            <a:spAutoFit/>
          </a:bodyPr>
          <a:lstStyle/>
          <a:p>
            <a:r>
              <a:rPr lang="zh-CN" altLang="en-US" sz="3200" b="1" dirty="0">
                <a:latin typeface="微软雅黑" panose="020B0503020204020204" pitchFamily="34" charset="-122"/>
                <a:ea typeface="微软雅黑" panose="020B0503020204020204" pitchFamily="34" charset="-122"/>
              </a:rPr>
              <a:t>请回答</a:t>
            </a:r>
            <a:endParaRPr lang="zh-CN" altLang="en-US" sz="3200" b="1" dirty="0">
              <a:latin typeface="微软雅黑" panose="020B0503020204020204" pitchFamily="34" charset="-122"/>
              <a:ea typeface="微软雅黑" panose="020B0503020204020204" pitchFamily="34" charset="-122"/>
            </a:endParaRPr>
          </a:p>
        </p:txBody>
      </p:sp>
      <p:sp>
        <p:nvSpPr>
          <p:cNvPr id="6" name="TextBox 5"/>
          <p:cNvSpPr txBox="1"/>
          <p:nvPr/>
        </p:nvSpPr>
        <p:spPr>
          <a:xfrm>
            <a:off x="5793918" y="1781925"/>
            <a:ext cx="2427644" cy="461665"/>
          </a:xfrm>
          <a:prstGeom prst="rect">
            <a:avLst/>
          </a:prstGeom>
          <a:noFill/>
        </p:spPr>
        <p:txBody>
          <a:bodyPr wrap="square" lIns="0" tIns="0" rIns="0" bIns="0" rtlCol="0">
            <a:spAutoFit/>
          </a:bodyPr>
          <a:lstStyle>
            <a:defPPr>
              <a:defRPr lang="zh-CN"/>
            </a:defPPr>
            <a:lvl1pPr>
              <a:lnSpc>
                <a:spcPts val="1800"/>
              </a:lnSpc>
              <a:defRPr sz="1600" b="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a:t>中国人民为什么喜爱毛主席和共产党？</a:t>
            </a:r>
            <a:endParaRPr lang="en-US" altLang="zh-CN" sz="1400" dirty="0"/>
          </a:p>
        </p:txBody>
      </p:sp>
      <p:sp>
        <p:nvSpPr>
          <p:cNvPr id="7" name="TextBox 6"/>
          <p:cNvSpPr txBox="1"/>
          <p:nvPr/>
        </p:nvSpPr>
        <p:spPr>
          <a:xfrm>
            <a:off x="5793918" y="2931828"/>
            <a:ext cx="2427644" cy="446661"/>
          </a:xfrm>
          <a:prstGeom prst="rect">
            <a:avLst/>
          </a:prstGeom>
          <a:noFill/>
        </p:spPr>
        <p:txBody>
          <a:bodyPr wrap="square" lIns="0" tIns="0" rIns="0" bIns="0" rtlCol="0">
            <a:spAutoFit/>
          </a:bodyPr>
          <a:lstStyle>
            <a:defPPr>
              <a:defRPr lang="zh-CN"/>
            </a:defPPr>
            <a:lvl1pPr>
              <a:lnSpc>
                <a:spcPts val="1800"/>
              </a:lnSpc>
              <a:defRPr sz="1400" b="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t>毛泽东在马克思主义中国化过程中所起的作用是什么</a:t>
            </a:r>
            <a:r>
              <a:rPr lang="en-US" altLang="zh-CN" dirty="0"/>
              <a:t>?</a:t>
            </a:r>
            <a:endParaRPr lang="en-US" altLang="zh-CN" dirty="0"/>
          </a:p>
        </p:txBody>
      </p:sp>
      <p:sp>
        <p:nvSpPr>
          <p:cNvPr id="9" name="Oval 13"/>
          <p:cNvSpPr>
            <a:spLocks noChangeArrowheads="1"/>
          </p:cNvSpPr>
          <p:nvPr/>
        </p:nvSpPr>
        <p:spPr bwMode="auto">
          <a:xfrm>
            <a:off x="4730310" y="1640564"/>
            <a:ext cx="757166" cy="757162"/>
          </a:xfrm>
          <a:prstGeom prst="ellipse">
            <a:avLst/>
          </a:prstGeom>
          <a:solidFill>
            <a:schemeClr val="accent2"/>
          </a:solidFill>
          <a:ln w="19050">
            <a:noFill/>
          </a:ln>
        </p:spPr>
        <p:txBody>
          <a:bodyPr vert="horz" wrap="square" lIns="0" tIns="0" rIns="0" bIns="0" numCol="1" anchor="t" anchorCtr="0" compatLnSpc="1"/>
          <a:lstStyle/>
          <a:p>
            <a:pPr algn="ctr"/>
            <a:r>
              <a:rPr lang="en-US" altLang="zh-CN" sz="2800" b="1" dirty="0">
                <a:solidFill>
                  <a:schemeClr val="bg1"/>
                </a:solidFill>
                <a:latin typeface="微软雅黑" panose="020B0503020204020204" pitchFamily="34" charset="-122"/>
                <a:ea typeface="微软雅黑" panose="020B0503020204020204" pitchFamily="34" charset="-122"/>
              </a:rPr>
              <a:t>1</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10" name="Oval 13"/>
          <p:cNvSpPr>
            <a:spLocks noChangeArrowheads="1"/>
          </p:cNvSpPr>
          <p:nvPr/>
        </p:nvSpPr>
        <p:spPr bwMode="auto">
          <a:xfrm>
            <a:off x="4730310" y="2776578"/>
            <a:ext cx="757166" cy="757162"/>
          </a:xfrm>
          <a:prstGeom prst="ellipse">
            <a:avLst/>
          </a:prstGeom>
          <a:solidFill>
            <a:schemeClr val="accent2"/>
          </a:solidFill>
          <a:ln w="19050">
            <a:noFill/>
          </a:ln>
        </p:spPr>
        <p:txBody>
          <a:bodyPr vert="horz" wrap="square" lIns="0" tIns="0" rIns="0" bIns="0" numCol="1" anchor="t" anchorCtr="0" compatLnSpc="1"/>
          <a:lstStyle/>
          <a:p>
            <a:pPr algn="ctr"/>
            <a:r>
              <a:rPr lang="en-US" altLang="zh-CN" sz="2800" b="1" dirty="0">
                <a:solidFill>
                  <a:schemeClr val="bg1"/>
                </a:solidFill>
                <a:latin typeface="微软雅黑" panose="020B0503020204020204" pitchFamily="34" charset="-122"/>
                <a:ea typeface="微软雅黑" panose="020B0503020204020204" pitchFamily="34" charset="-122"/>
              </a:rPr>
              <a:t>2</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17"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300" fill="hold"/>
                                        <p:tgtEl>
                                          <p:spTgt spid="14"/>
                                        </p:tgtEl>
                                        <p:attrNameLst>
                                          <p:attrName>ppt_x</p:attrName>
                                        </p:attrNameLst>
                                      </p:cBhvr>
                                      <p:tavLst>
                                        <p:tav tm="0">
                                          <p:val>
                                            <p:strVal val="1+#ppt_w/2"/>
                                          </p:val>
                                        </p:tav>
                                        <p:tav tm="100000">
                                          <p:val>
                                            <p:strVal val="#ppt_x"/>
                                          </p:val>
                                        </p:tav>
                                      </p:tavLst>
                                    </p:anim>
                                    <p:anim calcmode="lin" valueType="num">
                                      <p:cBhvr additive="base">
                                        <p:cTn id="12" dur="300" fill="hold"/>
                                        <p:tgtEl>
                                          <p:spTgt spid="14"/>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30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par>
                                <p:cTn id="18" presetID="53" presetClass="entr" presetSubtype="16" fill="hold" grpId="0" nodeType="withEffect">
                                  <p:stCondLst>
                                    <p:cond delay="60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childTnLst>
                          </p:cTn>
                        </p:par>
                        <p:par>
                          <p:cTn id="23" fill="hold">
                            <p:stCondLst>
                              <p:cond delay="1000"/>
                            </p:stCondLst>
                            <p:childTnLst>
                              <p:par>
                                <p:cTn id="24" presetID="2" presetClass="entr" presetSubtype="2"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1+#ppt_w/2"/>
                                          </p:val>
                                        </p:tav>
                                        <p:tav tm="100000">
                                          <p:val>
                                            <p:strVal val="#ppt_x"/>
                                          </p:val>
                                        </p:tav>
                                      </p:tavLst>
                                    </p:anim>
                                    <p:anim calcmode="lin" valueType="num">
                                      <p:cBhvr additive="base">
                                        <p:cTn id="27" dur="500" fill="hold"/>
                                        <p:tgtEl>
                                          <p:spTgt spid="6"/>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2" presetClass="entr" presetSubtype="2"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1+#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6" grpId="0"/>
      <p:bldP spid="7" grpId="0"/>
      <p:bldP spid="9" grpId="0" animBg="1"/>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p:cNvSpPr txBox="1"/>
          <p:nvPr/>
        </p:nvSpPr>
        <p:spPr bwMode="auto">
          <a:xfrm>
            <a:off x="619415" y="15010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
        <p:nvSpPr>
          <p:cNvPr id="9" name="直角三角形 4"/>
          <p:cNvSpPr>
            <a:spLocks noChangeArrowheads="1"/>
          </p:cNvSpPr>
          <p:nvPr/>
        </p:nvSpPr>
        <p:spPr bwMode="auto">
          <a:xfrm rot="16200000">
            <a:off x="8872537" y="4886325"/>
            <a:ext cx="204788" cy="204788"/>
          </a:xfrm>
          <a:prstGeom prst="rtTriangle">
            <a:avLst/>
          </a:prstGeom>
          <a:solidFill>
            <a:srgbClr val="E5AA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nvGrpSpPr>
          <p:cNvPr id="10" name="组合 6"/>
          <p:cNvGrpSpPr/>
          <p:nvPr/>
        </p:nvGrpSpPr>
        <p:grpSpPr bwMode="auto">
          <a:xfrm>
            <a:off x="964407" y="1444903"/>
            <a:ext cx="5994797" cy="2858691"/>
            <a:chOff x="0" y="0"/>
            <a:chExt cx="7992888" cy="3811445"/>
          </a:xfrm>
        </p:grpSpPr>
        <p:sp>
          <p:nvSpPr>
            <p:cNvPr id="11" name="AutoShape 3"/>
            <p:cNvSpPr>
              <a:spLocks noChangeArrowheads="1"/>
            </p:cNvSpPr>
            <p:nvPr/>
          </p:nvSpPr>
          <p:spPr bwMode="auto">
            <a:xfrm>
              <a:off x="0" y="139695"/>
              <a:ext cx="7992888" cy="3671750"/>
            </a:xfrm>
            <a:prstGeom prst="rect">
              <a:avLst/>
            </a:prstGeom>
            <a:solidFill>
              <a:srgbClr val="595959">
                <a:alpha val="78000"/>
              </a:srgbClr>
            </a:solidFill>
            <a:ln w="12700" cmpd="sng">
              <a:solidFill>
                <a:srgbClr val="FFFFFF"/>
              </a:solidFill>
              <a:beve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rgbClr val="000000"/>
                </a:solidFill>
              </a:endParaRPr>
            </a:p>
          </p:txBody>
        </p:sp>
        <p:sp>
          <p:nvSpPr>
            <p:cNvPr id="15" name="AutoShape 3"/>
            <p:cNvSpPr>
              <a:spLocks noChangeArrowheads="1"/>
            </p:cNvSpPr>
            <p:nvPr/>
          </p:nvSpPr>
          <p:spPr bwMode="auto">
            <a:xfrm>
              <a:off x="38099" y="0"/>
              <a:ext cx="7805567" cy="3706674"/>
            </a:xfrm>
            <a:prstGeom prst="rect">
              <a:avLst/>
            </a:prstGeom>
            <a:solidFill>
              <a:srgbClr val="F4BB3D">
                <a:alpha val="87999"/>
              </a:srgbClr>
            </a:solidFill>
            <a:ln w="12700" cmpd="sng">
              <a:solidFill>
                <a:srgbClr val="FFFFFF"/>
              </a:solidFill>
              <a:bevel/>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500">
                <a:solidFill>
                  <a:srgbClr val="1F497D"/>
                </a:solidFill>
                <a:ea typeface="微软雅黑" panose="020B0503020204020204" pitchFamily="34" charset="-122"/>
              </a:endParaRPr>
            </a:p>
          </p:txBody>
        </p:sp>
      </p:grpSp>
      <p:cxnSp>
        <p:nvCxnSpPr>
          <p:cNvPr id="16" name="直接连接符 10"/>
          <p:cNvCxnSpPr>
            <a:cxnSpLocks noChangeShapeType="1"/>
          </p:cNvCxnSpPr>
          <p:nvPr/>
        </p:nvCxnSpPr>
        <p:spPr bwMode="auto">
          <a:xfrm>
            <a:off x="964407" y="1251347"/>
            <a:ext cx="5818585" cy="0"/>
          </a:xfrm>
          <a:prstGeom prst="line">
            <a:avLst/>
          </a:prstGeom>
          <a:noFill/>
          <a:ln w="19050" cmpd="sng">
            <a:solidFill>
              <a:srgbClr val="F4BB3D"/>
            </a:solidFill>
            <a:round/>
          </a:ln>
          <a:effectLst>
            <a:outerShdw dist="38100" dir="5400000" algn="ctr" rotWithShape="0">
              <a:srgbClr val="000000">
                <a:alpha val="39000"/>
              </a:srgbClr>
            </a:outerShdw>
          </a:effectLst>
          <a:extLst>
            <a:ext uri="{909E8E84-426E-40DD-AFC4-6F175D3DCCD1}">
              <a14:hiddenFill xmlns:a14="http://schemas.microsoft.com/office/drawing/2010/main">
                <a:noFill/>
              </a14:hiddenFill>
            </a:ext>
          </a:extLst>
        </p:spPr>
      </p:cxnSp>
      <p:sp>
        <p:nvSpPr>
          <p:cNvPr id="18" name="文本框 17"/>
          <p:cNvSpPr txBox="1"/>
          <p:nvPr/>
        </p:nvSpPr>
        <p:spPr>
          <a:xfrm>
            <a:off x="1461431" y="1635646"/>
            <a:ext cx="4608512" cy="2171172"/>
          </a:xfrm>
          <a:prstGeom prst="rect">
            <a:avLst/>
          </a:prstGeom>
          <a:noFill/>
        </p:spPr>
        <p:txBody>
          <a:bodyPr wrap="square" lIns="0" tIns="0" rIns="0" bIns="0" rtlCol="0">
            <a:spAutoFit/>
          </a:bodyPr>
          <a:lstStyle/>
          <a:p>
            <a:pPr>
              <a:lnSpc>
                <a:spcPct val="150000"/>
              </a:lnSpc>
            </a:pPr>
            <a:r>
              <a:rPr lang="en-US" altLang="zh-CN" sz="1600" dirty="0">
                <a:latin typeface="华文细黑" panose="02010600040101010101" pitchFamily="2" charset="-122"/>
                <a:ea typeface="华文细黑" panose="02010600040101010101" pitchFamily="2" charset="-122"/>
              </a:rPr>
              <a:t>1943 </a:t>
            </a:r>
            <a:r>
              <a:rPr lang="zh-CN" altLang="en-US" sz="1600" dirty="0">
                <a:latin typeface="华文细黑" panose="02010600040101010101" pitchFamily="2" charset="-122"/>
                <a:ea typeface="华文细黑" panose="02010600040101010101" pitchFamily="2" charset="-122"/>
              </a:rPr>
              <a:t>年</a:t>
            </a:r>
            <a:r>
              <a:rPr lang="en-US" altLang="zh-CN" sz="1600" dirty="0">
                <a:latin typeface="华文细黑" panose="02010600040101010101" pitchFamily="2" charset="-122"/>
                <a:ea typeface="华文细黑" panose="02010600040101010101" pitchFamily="2" charset="-122"/>
              </a:rPr>
              <a:t>3 </a:t>
            </a:r>
            <a:r>
              <a:rPr lang="zh-CN" altLang="en-US" sz="1600" dirty="0">
                <a:latin typeface="华文细黑" panose="02010600040101010101" pitchFamily="2" charset="-122"/>
                <a:ea typeface="华文细黑" panose="02010600040101010101" pitchFamily="2" charset="-122"/>
              </a:rPr>
              <a:t>月</a:t>
            </a:r>
            <a:r>
              <a:rPr lang="en-US" altLang="zh-CN" sz="1600" dirty="0">
                <a:latin typeface="华文细黑" panose="02010600040101010101" pitchFamily="2" charset="-122"/>
                <a:ea typeface="华文细黑" panose="02010600040101010101" pitchFamily="2" charset="-122"/>
              </a:rPr>
              <a:t>10 </a:t>
            </a:r>
            <a:r>
              <a:rPr lang="zh-CN" altLang="en-US" sz="1600" dirty="0">
                <a:latin typeface="华文细黑" panose="02010600040101010101" pitchFamily="2" charset="-122"/>
                <a:ea typeface="华文细黑" panose="02010600040101010101" pitchFamily="2" charset="-122"/>
              </a:rPr>
              <a:t>日，蒋介石的</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中国之命运</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一书出版，当中提出了“没有国民党，就没有中国”的口号。中国共产党于同年</a:t>
            </a:r>
            <a:r>
              <a:rPr lang="en-US" altLang="zh-CN" sz="1600" dirty="0">
                <a:latin typeface="华文细黑" panose="02010600040101010101" pitchFamily="2" charset="-122"/>
                <a:ea typeface="华文细黑" panose="02010600040101010101" pitchFamily="2" charset="-122"/>
              </a:rPr>
              <a:t>8 </a:t>
            </a:r>
            <a:r>
              <a:rPr lang="zh-CN" altLang="en-US" sz="1600" dirty="0">
                <a:latin typeface="华文细黑" panose="02010600040101010101" pitchFamily="2" charset="-122"/>
                <a:ea typeface="华文细黑" panose="02010600040101010101" pitchFamily="2" charset="-122"/>
              </a:rPr>
              <a:t>月</a:t>
            </a:r>
            <a:r>
              <a:rPr lang="en-US" altLang="zh-CN" sz="1600" dirty="0">
                <a:latin typeface="华文细黑" panose="02010600040101010101" pitchFamily="2" charset="-122"/>
                <a:ea typeface="华文细黑" panose="02010600040101010101" pitchFamily="2" charset="-122"/>
              </a:rPr>
              <a:t>25 </a:t>
            </a:r>
            <a:r>
              <a:rPr lang="zh-CN" altLang="en-US" sz="1600" dirty="0">
                <a:latin typeface="华文细黑" panose="02010600040101010101" pitchFamily="2" charset="-122"/>
                <a:ea typeface="华文细黑" panose="02010600040101010101" pitchFamily="2" charset="-122"/>
              </a:rPr>
              <a:t>日在</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解放日报</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发表题为</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没有共产党，就没有中国</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的社论，批判了这本书，并在结尾说：“如果今日的中国，没有共产党，那就是没有了中国。”</a:t>
            </a:r>
            <a:endParaRPr lang="zh-CN" altLang="en-US" sz="1600" dirty="0">
              <a:latin typeface="华文细黑" panose="02010600040101010101" pitchFamily="2" charset="-122"/>
              <a:ea typeface="华文细黑" panose="02010600040101010101" pitchFamily="2" charset="-122"/>
            </a:endParaRPr>
          </a:p>
        </p:txBody>
      </p:sp>
      <p:sp>
        <p:nvSpPr>
          <p:cNvPr id="12" name="文本框 11"/>
          <p:cNvSpPr txBox="1"/>
          <p:nvPr/>
        </p:nvSpPr>
        <p:spPr>
          <a:xfrm>
            <a:off x="1569443" y="731357"/>
            <a:ext cx="4392488" cy="307777"/>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2</a:t>
            </a:r>
            <a:r>
              <a:rPr lang="en-US" altLang="zh-CN" sz="2000" b="1" dirty="0" smtClean="0">
                <a:latin typeface="微软雅黑" panose="020B0503020204020204" pitchFamily="34" charset="-122"/>
                <a:ea typeface="微软雅黑" panose="020B0503020204020204" pitchFamily="34" charset="-122"/>
              </a:rPr>
              <a:t>.</a:t>
            </a:r>
            <a:r>
              <a:rPr lang="en-US" altLang="zh-CN" sz="2000" dirty="0" smtClean="0"/>
              <a:t> </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没有共产党就没有新中国</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简介</a:t>
            </a:r>
            <a:endParaRPr lang="zh-CN" altLang="en-US" sz="2000" b="1" dirty="0">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a:blip r:embed="rId1"/>
          <a:stretch>
            <a:fillRect/>
          </a:stretch>
        </p:blipFill>
        <p:spPr>
          <a:xfrm>
            <a:off x="6104502" y="3338441"/>
            <a:ext cx="2870429" cy="165027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800" decel="100000"/>
                                        <p:tgtEl>
                                          <p:spTgt spid="10"/>
                                        </p:tgtEl>
                                      </p:cBhvr>
                                    </p:animEffect>
                                    <p:anim calcmode="lin" valueType="num">
                                      <p:cBhvr>
                                        <p:cTn id="8" dur="800" decel="100000" fill="hold"/>
                                        <p:tgtEl>
                                          <p:spTgt spid="10"/>
                                        </p:tgtEl>
                                        <p:attrNameLst>
                                          <p:attrName>style.rotation</p:attrName>
                                        </p:attrNameLst>
                                      </p:cBhvr>
                                      <p:tavLst>
                                        <p:tav tm="0">
                                          <p:val>
                                            <p:fltVal val="-90"/>
                                          </p:val>
                                        </p:tav>
                                        <p:tav tm="100000">
                                          <p:val>
                                            <p:fltVal val="0"/>
                                          </p:val>
                                        </p:tav>
                                      </p:tavLst>
                                    </p:anim>
                                    <p:anim calcmode="lin" valueType="num">
                                      <p:cBhvr>
                                        <p:cTn id="9" dur="800" decel="100000" fill="hold"/>
                                        <p:tgtEl>
                                          <p:spTgt spid="10"/>
                                        </p:tgtEl>
                                        <p:attrNameLst>
                                          <p:attrName>ppt_x</p:attrName>
                                        </p:attrNameLst>
                                      </p:cBhvr>
                                      <p:tavLst>
                                        <p:tav tm="0">
                                          <p:val>
                                            <p:strVal val="#ppt_x+0.4"/>
                                          </p:val>
                                        </p:tav>
                                        <p:tav tm="100000">
                                          <p:val>
                                            <p:strVal val="#ppt_x-0.05"/>
                                          </p:val>
                                        </p:tav>
                                      </p:tavLst>
                                    </p:anim>
                                    <p:anim calcmode="lin" valueType="num">
                                      <p:cBhvr>
                                        <p:cTn id="10" dur="800" decel="100000" fill="hold"/>
                                        <p:tgtEl>
                                          <p:spTgt spid="1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bwMode="auto">
          <a:xfrm>
            <a:off x="613065" y="14121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
        <p:nvSpPr>
          <p:cNvPr id="7" name="圆角矩形 6"/>
          <p:cNvSpPr/>
          <p:nvPr/>
        </p:nvSpPr>
        <p:spPr>
          <a:xfrm>
            <a:off x="1722486" y="1275606"/>
            <a:ext cx="5297785" cy="3867894"/>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483768" y="688646"/>
            <a:ext cx="4392488" cy="307777"/>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2</a:t>
            </a:r>
            <a:r>
              <a:rPr lang="en-US" altLang="zh-CN" sz="2000" b="1" dirty="0" smtClean="0">
                <a:latin typeface="微软雅黑" panose="020B0503020204020204" pitchFamily="34" charset="-122"/>
                <a:ea typeface="微软雅黑" panose="020B0503020204020204" pitchFamily="34" charset="-122"/>
              </a:rPr>
              <a:t>.</a:t>
            </a:r>
            <a:r>
              <a:rPr lang="en-US" altLang="zh-CN" sz="2000" dirty="0" smtClean="0"/>
              <a:t> </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没有共产党就没有新中国</a:t>
            </a:r>
            <a:r>
              <a:rPr lang="en-US" altLang="zh-CN" sz="2000" b="1" dirty="0">
                <a:latin typeface="微软雅黑" panose="020B0503020204020204" pitchFamily="34" charset="-122"/>
                <a:ea typeface="微软雅黑" panose="020B0503020204020204" pitchFamily="34" charset="-122"/>
              </a:rPr>
              <a:t>》</a:t>
            </a:r>
            <a:endParaRPr lang="zh-CN" altLang="en-US" sz="2000" b="1"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2134876" y="1490290"/>
            <a:ext cx="4438650" cy="3438525"/>
          </a:xfrm>
          <a:prstGeom prst="rect">
            <a:avLst/>
          </a:prstGeom>
        </p:spPr>
      </p:pic>
      <p:pic>
        <p:nvPicPr>
          <p:cNvPr id="8" name="图片 7">
            <a:hlinkClick r:id="rId2" action="ppaction://hlinkfile"/>
          </p:cNvPr>
          <p:cNvPicPr>
            <a:picLocks noChangeAspect="1"/>
          </p:cNvPicPr>
          <p:nvPr/>
        </p:nvPicPr>
        <p:blipFill>
          <a:blip r:embed="rId3"/>
          <a:stretch>
            <a:fillRect/>
          </a:stretch>
        </p:blipFill>
        <p:spPr>
          <a:xfrm>
            <a:off x="6291324" y="521683"/>
            <a:ext cx="564403" cy="53923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BEBA8EAE-BF5A-486C-A8C5-ECC9F3942E4B}">
                <a14:imgProps xmlns:a14="http://schemas.microsoft.com/office/drawing/2010/main">
                  <a14:imgLayer r:embed="rId2">
                    <a14:imgEffect>
                      <a14:brightnessContrast contrast="20000"/>
                    </a14:imgEffect>
                    <a14:imgEffect>
                      <a14:saturation sat="0"/>
                    </a14:imgEffect>
                  </a14:imgLayer>
                </a14:imgProps>
              </a:ext>
              <a:ext uri="{28A0092B-C50C-407E-A947-70E740481C1C}">
                <a14:useLocalDpi xmlns:a14="http://schemas.microsoft.com/office/drawing/2010/main" val="0"/>
              </a:ext>
            </a:extLst>
          </a:blip>
          <a:stretch>
            <a:fillRect/>
          </a:stretch>
        </p:blipFill>
        <p:spPr>
          <a:xfrm>
            <a:off x="-252536" y="2012758"/>
            <a:ext cx="5489252" cy="3130742"/>
          </a:xfrm>
          <a:prstGeom prst="rect">
            <a:avLst/>
          </a:prstGeom>
        </p:spPr>
      </p:pic>
      <p:sp>
        <p:nvSpPr>
          <p:cNvPr id="14" name="TextBox 13"/>
          <p:cNvSpPr txBox="1"/>
          <p:nvPr/>
        </p:nvSpPr>
        <p:spPr>
          <a:xfrm>
            <a:off x="1979712" y="1572114"/>
            <a:ext cx="2096554" cy="492443"/>
          </a:xfrm>
          <a:prstGeom prst="rect">
            <a:avLst/>
          </a:prstGeom>
          <a:noFill/>
        </p:spPr>
        <p:txBody>
          <a:bodyPr wrap="square" lIns="0" tIns="0" rIns="0" bIns="0" rtlCol="0">
            <a:spAutoFit/>
          </a:bodyPr>
          <a:lstStyle/>
          <a:p>
            <a:r>
              <a:rPr lang="zh-CN" altLang="en-US" sz="3200" b="1" dirty="0">
                <a:latin typeface="微软雅黑" panose="020B0503020204020204" pitchFamily="34" charset="-122"/>
                <a:ea typeface="微软雅黑" panose="020B0503020204020204" pitchFamily="34" charset="-122"/>
              </a:rPr>
              <a:t>请回答</a:t>
            </a:r>
            <a:endParaRPr lang="zh-CN" altLang="en-US" sz="3200" b="1" dirty="0">
              <a:latin typeface="微软雅黑" panose="020B0503020204020204" pitchFamily="34" charset="-122"/>
              <a:ea typeface="微软雅黑" panose="020B0503020204020204" pitchFamily="34" charset="-122"/>
            </a:endParaRPr>
          </a:p>
        </p:txBody>
      </p:sp>
      <p:sp>
        <p:nvSpPr>
          <p:cNvPr id="6" name="TextBox 5"/>
          <p:cNvSpPr txBox="1"/>
          <p:nvPr/>
        </p:nvSpPr>
        <p:spPr>
          <a:xfrm>
            <a:off x="5793918" y="1781925"/>
            <a:ext cx="2427644" cy="446661"/>
          </a:xfrm>
          <a:prstGeom prst="rect">
            <a:avLst/>
          </a:prstGeom>
          <a:noFill/>
        </p:spPr>
        <p:txBody>
          <a:bodyPr wrap="square" lIns="0" tIns="0" rIns="0" bIns="0" rtlCol="0">
            <a:spAutoFit/>
          </a:bodyPr>
          <a:lstStyle>
            <a:defPPr>
              <a:defRPr lang="zh-CN"/>
            </a:defPPr>
            <a:lvl1pPr>
              <a:lnSpc>
                <a:spcPts val="1800"/>
              </a:lnSpc>
              <a:defRPr sz="1600" b="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a:t>中国共产党是在什么时候诞生的？</a:t>
            </a:r>
            <a:endParaRPr lang="en-US" altLang="zh-CN" sz="1400" dirty="0"/>
          </a:p>
        </p:txBody>
      </p:sp>
      <p:sp>
        <p:nvSpPr>
          <p:cNvPr id="7" name="TextBox 6"/>
          <p:cNvSpPr txBox="1"/>
          <p:nvPr/>
        </p:nvSpPr>
        <p:spPr>
          <a:xfrm>
            <a:off x="5793918" y="2931828"/>
            <a:ext cx="2427644" cy="692497"/>
          </a:xfrm>
          <a:prstGeom prst="rect">
            <a:avLst/>
          </a:prstGeom>
          <a:noFill/>
        </p:spPr>
        <p:txBody>
          <a:bodyPr wrap="square" lIns="0" tIns="0" rIns="0" bIns="0" rtlCol="0">
            <a:spAutoFit/>
          </a:bodyPr>
          <a:lstStyle>
            <a:defPPr>
              <a:defRPr lang="zh-CN"/>
            </a:defPPr>
            <a:lvl1pPr>
              <a:lnSpc>
                <a:spcPts val="1800"/>
              </a:lnSpc>
              <a:defRPr sz="1400" b="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t>为什么说中国共产党的成立是马克思主义与中国工人运动相结合的产物？</a:t>
            </a:r>
            <a:endParaRPr lang="en-US" altLang="zh-CN" dirty="0"/>
          </a:p>
        </p:txBody>
      </p:sp>
      <p:sp>
        <p:nvSpPr>
          <p:cNvPr id="9" name="Oval 13"/>
          <p:cNvSpPr>
            <a:spLocks noChangeArrowheads="1"/>
          </p:cNvSpPr>
          <p:nvPr/>
        </p:nvSpPr>
        <p:spPr bwMode="auto">
          <a:xfrm>
            <a:off x="4730310" y="1640564"/>
            <a:ext cx="757166" cy="757162"/>
          </a:xfrm>
          <a:prstGeom prst="ellipse">
            <a:avLst/>
          </a:prstGeom>
          <a:solidFill>
            <a:schemeClr val="accent2"/>
          </a:solidFill>
          <a:ln w="19050">
            <a:noFill/>
          </a:ln>
        </p:spPr>
        <p:txBody>
          <a:bodyPr vert="horz" wrap="square" lIns="0" tIns="0" rIns="0" bIns="0" numCol="1" anchor="t" anchorCtr="0" compatLnSpc="1"/>
          <a:lstStyle/>
          <a:p>
            <a:pPr algn="ctr"/>
            <a:r>
              <a:rPr lang="en-US" altLang="zh-CN" sz="2800" b="1" dirty="0">
                <a:solidFill>
                  <a:schemeClr val="bg1"/>
                </a:solidFill>
                <a:latin typeface="微软雅黑" panose="020B0503020204020204" pitchFamily="34" charset="-122"/>
                <a:ea typeface="微软雅黑" panose="020B0503020204020204" pitchFamily="34" charset="-122"/>
              </a:rPr>
              <a:t>1</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10" name="Oval 13"/>
          <p:cNvSpPr>
            <a:spLocks noChangeArrowheads="1"/>
          </p:cNvSpPr>
          <p:nvPr/>
        </p:nvSpPr>
        <p:spPr bwMode="auto">
          <a:xfrm>
            <a:off x="4730310" y="2776578"/>
            <a:ext cx="757166" cy="757162"/>
          </a:xfrm>
          <a:prstGeom prst="ellipse">
            <a:avLst/>
          </a:prstGeom>
          <a:solidFill>
            <a:schemeClr val="accent2"/>
          </a:solidFill>
          <a:ln w="19050">
            <a:noFill/>
          </a:ln>
        </p:spPr>
        <p:txBody>
          <a:bodyPr vert="horz" wrap="square" lIns="0" tIns="0" rIns="0" bIns="0" numCol="1" anchor="t" anchorCtr="0" compatLnSpc="1"/>
          <a:lstStyle/>
          <a:p>
            <a:pPr algn="ctr"/>
            <a:r>
              <a:rPr lang="en-US" altLang="zh-CN" sz="2800" b="1" dirty="0">
                <a:solidFill>
                  <a:schemeClr val="bg1"/>
                </a:solidFill>
                <a:latin typeface="微软雅黑" panose="020B0503020204020204" pitchFamily="34" charset="-122"/>
                <a:ea typeface="微软雅黑" panose="020B0503020204020204" pitchFamily="34" charset="-122"/>
              </a:rPr>
              <a:t>2</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11"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300" fill="hold"/>
                                        <p:tgtEl>
                                          <p:spTgt spid="14"/>
                                        </p:tgtEl>
                                        <p:attrNameLst>
                                          <p:attrName>ppt_x</p:attrName>
                                        </p:attrNameLst>
                                      </p:cBhvr>
                                      <p:tavLst>
                                        <p:tav tm="0">
                                          <p:val>
                                            <p:strVal val="1+#ppt_w/2"/>
                                          </p:val>
                                        </p:tav>
                                        <p:tav tm="100000">
                                          <p:val>
                                            <p:strVal val="#ppt_x"/>
                                          </p:val>
                                        </p:tav>
                                      </p:tavLst>
                                    </p:anim>
                                    <p:anim calcmode="lin" valueType="num">
                                      <p:cBhvr additive="base">
                                        <p:cTn id="12" dur="300" fill="hold"/>
                                        <p:tgtEl>
                                          <p:spTgt spid="14"/>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30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par>
                                <p:cTn id="18" presetID="53" presetClass="entr" presetSubtype="16" fill="hold" grpId="0" nodeType="withEffect">
                                  <p:stCondLst>
                                    <p:cond delay="60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childTnLst>
                          </p:cTn>
                        </p:par>
                        <p:par>
                          <p:cTn id="23" fill="hold">
                            <p:stCondLst>
                              <p:cond delay="1000"/>
                            </p:stCondLst>
                            <p:childTnLst>
                              <p:par>
                                <p:cTn id="24" presetID="2" presetClass="entr" presetSubtype="2"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1+#ppt_w/2"/>
                                          </p:val>
                                        </p:tav>
                                        <p:tav tm="100000">
                                          <p:val>
                                            <p:strVal val="#ppt_x"/>
                                          </p:val>
                                        </p:tav>
                                      </p:tavLst>
                                    </p:anim>
                                    <p:anim calcmode="lin" valueType="num">
                                      <p:cBhvr additive="base">
                                        <p:cTn id="27" dur="500" fill="hold"/>
                                        <p:tgtEl>
                                          <p:spTgt spid="6"/>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2" presetClass="entr" presetSubtype="2"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1+#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6" grpId="0"/>
      <p:bldP spid="7" grpId="0"/>
      <p:bldP spid="9" grpId="0" animBg="1"/>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BEBA8EAE-BF5A-486C-A8C5-ECC9F3942E4B}">
                <a14:imgProps xmlns:a14="http://schemas.microsoft.com/office/drawing/2010/main">
                  <a14:imgLayer r:embed="rId2">
                    <a14:imgEffect>
                      <a14:saturation sat="0"/>
                    </a14:imgEffect>
                  </a14:imgLayer>
                </a14:imgProps>
              </a:ext>
              <a:ext uri="{28A0092B-C50C-407E-A947-70E740481C1C}">
                <a14:useLocalDpi xmlns:a14="http://schemas.microsoft.com/office/drawing/2010/main" val="0"/>
              </a:ext>
            </a:extLst>
          </a:blip>
          <a:stretch>
            <a:fillRect/>
          </a:stretch>
        </p:blipFill>
        <p:spPr>
          <a:xfrm>
            <a:off x="1116" y="0"/>
            <a:ext cx="9144000" cy="5143500"/>
          </a:xfrm>
          <a:prstGeom prst="rect">
            <a:avLst/>
          </a:prstGeom>
        </p:spPr>
      </p:pic>
      <p:sp>
        <p:nvSpPr>
          <p:cNvPr id="28" name="矩形 27"/>
          <p:cNvSpPr/>
          <p:nvPr/>
        </p:nvSpPr>
        <p:spPr>
          <a:xfrm>
            <a:off x="-1270" y="0"/>
            <a:ext cx="9145116" cy="51435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4050435" y="793673"/>
            <a:ext cx="1046633" cy="276999"/>
          </a:xfrm>
          <a:prstGeom prst="rect">
            <a:avLst/>
          </a:prstGeom>
          <a:noFill/>
        </p:spPr>
        <p:txBody>
          <a:bodyPr wrap="none" rtlCol="0">
            <a:spAutoFit/>
          </a:bodyPr>
          <a:lstStyle/>
          <a:p>
            <a:r>
              <a:rPr lang="en-US" altLang="zh-CN" sz="1200" b="1" dirty="0">
                <a:solidFill>
                  <a:schemeClr val="bg1"/>
                </a:solidFill>
                <a:latin typeface="微软雅黑" panose="020B0503020204020204" pitchFamily="34" charset="-122"/>
                <a:ea typeface="微软雅黑" panose="020B0503020204020204" pitchFamily="34" charset="-122"/>
              </a:rPr>
              <a:t>CONTENTS</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63" name="Freeform 5"/>
          <p:cNvSpPr/>
          <p:nvPr/>
        </p:nvSpPr>
        <p:spPr bwMode="auto">
          <a:xfrm>
            <a:off x="3638566" y="0"/>
            <a:ext cx="1870372" cy="791722"/>
          </a:xfrm>
          <a:custGeom>
            <a:avLst/>
            <a:gdLst/>
            <a:ahLst/>
            <a:cxnLst/>
            <a:rect l="l" t="t" r="r" b="b"/>
            <a:pathLst>
              <a:path w="1212931" h="513429">
                <a:moveTo>
                  <a:pt x="0" y="0"/>
                </a:moveTo>
                <a:lnTo>
                  <a:pt x="1212931" y="0"/>
                </a:lnTo>
                <a:cubicBezTo>
                  <a:pt x="1210875" y="8189"/>
                  <a:pt x="1207259" y="15721"/>
                  <a:pt x="1202896" y="22772"/>
                </a:cubicBezTo>
                <a:lnTo>
                  <a:pt x="956422" y="454561"/>
                </a:lnTo>
                <a:cubicBezTo>
                  <a:pt x="946115" y="471761"/>
                  <a:pt x="931774" y="486697"/>
                  <a:pt x="913401" y="497559"/>
                </a:cubicBezTo>
                <a:cubicBezTo>
                  <a:pt x="894131" y="508874"/>
                  <a:pt x="873069" y="513853"/>
                  <a:pt x="852006" y="513401"/>
                </a:cubicBezTo>
                <a:lnTo>
                  <a:pt x="358161" y="513401"/>
                </a:lnTo>
                <a:cubicBezTo>
                  <a:pt x="338443" y="513401"/>
                  <a:pt x="317829" y="508422"/>
                  <a:pt x="299456" y="497559"/>
                </a:cubicBezTo>
                <a:cubicBezTo>
                  <a:pt x="281082" y="486697"/>
                  <a:pt x="266294" y="471761"/>
                  <a:pt x="256435" y="454109"/>
                </a:cubicBezTo>
                <a:lnTo>
                  <a:pt x="8616" y="20509"/>
                </a:lnTo>
                <a:close/>
              </a:path>
            </a:pathLst>
          </a:custGeom>
          <a:solidFill>
            <a:schemeClr val="accent3"/>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20" name="TextBox 19"/>
          <p:cNvSpPr txBox="1"/>
          <p:nvPr/>
        </p:nvSpPr>
        <p:spPr>
          <a:xfrm>
            <a:off x="4071050" y="189612"/>
            <a:ext cx="1005403" cy="584775"/>
          </a:xfrm>
          <a:prstGeom prst="rect">
            <a:avLst/>
          </a:prstGeom>
          <a:noFill/>
        </p:spPr>
        <p:txBody>
          <a:bodyPr wrap="none" rtlCol="0">
            <a:spAutoFit/>
          </a:bodyPr>
          <a:lstStyle/>
          <a:p>
            <a:pPr algn="ctr"/>
            <a:r>
              <a:rPr lang="zh-CN" altLang="en-US" sz="3200" b="1" dirty="0">
                <a:solidFill>
                  <a:schemeClr val="bg1"/>
                </a:solidFill>
                <a:latin typeface="微软雅黑" panose="020B0503020204020204" pitchFamily="34" charset="-122"/>
                <a:ea typeface="微软雅黑" panose="020B0503020204020204" pitchFamily="34" charset="-122"/>
              </a:rPr>
              <a:t>目录</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65" name="矩形 64"/>
          <p:cNvSpPr/>
          <p:nvPr/>
        </p:nvSpPr>
        <p:spPr>
          <a:xfrm>
            <a:off x="0" y="5035826"/>
            <a:ext cx="9144000" cy="1076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9"/>
          <p:cNvSpPr txBox="1"/>
          <p:nvPr/>
        </p:nvSpPr>
        <p:spPr>
          <a:xfrm>
            <a:off x="2288734" y="4407254"/>
            <a:ext cx="1696331"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经典歌曲学唱</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323850" y="1403115"/>
            <a:ext cx="1278124" cy="1476211"/>
            <a:chOff x="6194" y="2147"/>
            <a:chExt cx="2013" cy="2325"/>
          </a:xfrm>
        </p:grpSpPr>
        <p:sp>
          <p:nvSpPr>
            <p:cNvPr id="31" name="文本框 9"/>
            <p:cNvSpPr txBox="1"/>
            <p:nvPr/>
          </p:nvSpPr>
          <p:spPr>
            <a:xfrm>
              <a:off x="6194" y="3878"/>
              <a:ext cx="2013" cy="594"/>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内容导读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6455" y="2147"/>
              <a:ext cx="1489" cy="1342"/>
              <a:chOff x="1074" y="2194"/>
              <a:chExt cx="1489" cy="1342"/>
            </a:xfrm>
          </p:grpSpPr>
          <p:sp>
            <p:nvSpPr>
              <p:cNvPr id="26" name="Freeform 5"/>
              <p:cNvSpPr/>
              <p:nvPr/>
            </p:nvSpPr>
            <p:spPr bwMode="auto">
              <a:xfrm>
                <a:off x="1074" y="2194"/>
                <a:ext cx="1489" cy="134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pPr algn="ctr"/>
                <a:endParaRPr lang="zh-CN" altLang="en-US"/>
              </a:p>
            </p:txBody>
          </p:sp>
          <p:sp>
            <p:nvSpPr>
              <p:cNvPr id="2" name="文本框 1"/>
              <p:cNvSpPr txBox="1"/>
              <p:nvPr/>
            </p:nvSpPr>
            <p:spPr>
              <a:xfrm>
                <a:off x="1479" y="2531"/>
                <a:ext cx="680" cy="872"/>
              </a:xfrm>
              <a:prstGeom prst="rect">
                <a:avLst/>
              </a:prstGeom>
              <a:noFill/>
            </p:spPr>
            <p:txBody>
              <a:bodyPr wrap="square" lIns="0" tIns="0" rIns="0" bIns="0" rtlCol="0">
                <a:spAutoFit/>
              </a:bodyPr>
              <a:lstStyle/>
              <a:p>
                <a:pPr algn="ctr"/>
                <a:r>
                  <a:rPr lang="en-US" altLang="zh-CN" sz="3600" b="1" dirty="0">
                    <a:latin typeface="华文琥珀" panose="02010800040101010101" pitchFamily="2" charset="-122"/>
                    <a:ea typeface="华文琥珀" panose="02010800040101010101" pitchFamily="2" charset="-122"/>
                  </a:rPr>
                  <a:t>1</a:t>
                </a:r>
                <a:endParaRPr lang="zh-CN" altLang="en-US" sz="3600" b="1" dirty="0">
                  <a:latin typeface="华文琥珀" panose="02010800040101010101" pitchFamily="2" charset="-122"/>
                  <a:ea typeface="华文琥珀" panose="02010800040101010101" pitchFamily="2" charset="-122"/>
                </a:endParaRPr>
              </a:p>
            </p:txBody>
          </p:sp>
        </p:grpSp>
      </p:grpSp>
      <p:grpSp>
        <p:nvGrpSpPr>
          <p:cNvPr id="10" name="组合 9"/>
          <p:cNvGrpSpPr/>
          <p:nvPr/>
        </p:nvGrpSpPr>
        <p:grpSpPr>
          <a:xfrm>
            <a:off x="1925320" y="1403668"/>
            <a:ext cx="1440180" cy="1475105"/>
            <a:chOff x="6066" y="2249"/>
            <a:chExt cx="2268" cy="2323"/>
          </a:xfrm>
        </p:grpSpPr>
        <p:sp>
          <p:nvSpPr>
            <p:cNvPr id="53" name="文本框 9"/>
            <p:cNvSpPr txBox="1"/>
            <p:nvPr/>
          </p:nvSpPr>
          <p:spPr>
            <a:xfrm>
              <a:off x="6066" y="3978"/>
              <a:ext cx="2268" cy="594"/>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知识结构</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6456" y="2249"/>
              <a:ext cx="1488" cy="1342"/>
              <a:chOff x="3566" y="2296"/>
              <a:chExt cx="1488" cy="1342"/>
            </a:xfrm>
          </p:grpSpPr>
          <p:sp>
            <p:nvSpPr>
              <p:cNvPr id="27" name="Freeform 5"/>
              <p:cNvSpPr/>
              <p:nvPr/>
            </p:nvSpPr>
            <p:spPr bwMode="auto">
              <a:xfrm>
                <a:off x="3566" y="2296"/>
                <a:ext cx="1489" cy="134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pPr algn="ctr"/>
                <a:endParaRPr lang="zh-CN" altLang="en-US"/>
              </a:p>
            </p:txBody>
          </p:sp>
          <p:sp>
            <p:nvSpPr>
              <p:cNvPr id="39" name="文本框 38"/>
              <p:cNvSpPr txBox="1"/>
              <p:nvPr/>
            </p:nvSpPr>
            <p:spPr>
              <a:xfrm>
                <a:off x="3970" y="2531"/>
                <a:ext cx="680" cy="872"/>
              </a:xfrm>
              <a:prstGeom prst="rect">
                <a:avLst/>
              </a:prstGeom>
              <a:noFill/>
            </p:spPr>
            <p:txBody>
              <a:bodyPr wrap="square" lIns="0" tIns="0" rIns="0" bIns="0" rtlCol="0">
                <a:spAutoFit/>
              </a:bodyPr>
              <a:lstStyle/>
              <a:p>
                <a:pPr algn="ctr"/>
                <a:r>
                  <a:rPr lang="en-US" altLang="zh-CN" sz="3600" b="1" dirty="0">
                    <a:latin typeface="华文琥珀" panose="02010800040101010101" pitchFamily="2" charset="-122"/>
                    <a:ea typeface="华文琥珀" panose="02010800040101010101" pitchFamily="2" charset="-122"/>
                  </a:rPr>
                  <a:t>2</a:t>
                </a:r>
                <a:endParaRPr lang="zh-CN" altLang="en-US" sz="3600" b="1" dirty="0">
                  <a:latin typeface="华文琥珀" panose="02010800040101010101" pitchFamily="2" charset="-122"/>
                  <a:ea typeface="华文琥珀" panose="02010800040101010101" pitchFamily="2" charset="-122"/>
                </a:endParaRPr>
              </a:p>
            </p:txBody>
          </p:sp>
        </p:grpSp>
      </p:grpSp>
      <p:grpSp>
        <p:nvGrpSpPr>
          <p:cNvPr id="11" name="组合 10"/>
          <p:cNvGrpSpPr/>
          <p:nvPr/>
        </p:nvGrpSpPr>
        <p:grpSpPr>
          <a:xfrm>
            <a:off x="3689350" y="1403668"/>
            <a:ext cx="1383030" cy="1475105"/>
            <a:chOff x="6111" y="2249"/>
            <a:chExt cx="2178" cy="2323"/>
          </a:xfrm>
        </p:grpSpPr>
        <p:sp>
          <p:nvSpPr>
            <p:cNvPr id="55" name="文本框 9"/>
            <p:cNvSpPr txBox="1"/>
            <p:nvPr/>
          </p:nvSpPr>
          <p:spPr>
            <a:xfrm>
              <a:off x="6111" y="3980"/>
              <a:ext cx="2179" cy="592"/>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要点解析</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6456" y="2249"/>
              <a:ext cx="1488" cy="1342"/>
              <a:chOff x="6455" y="2296"/>
              <a:chExt cx="1488" cy="1342"/>
            </a:xfrm>
          </p:grpSpPr>
          <p:sp>
            <p:nvSpPr>
              <p:cNvPr id="30" name="Freeform 5"/>
              <p:cNvSpPr/>
              <p:nvPr/>
            </p:nvSpPr>
            <p:spPr bwMode="auto">
              <a:xfrm>
                <a:off x="6455" y="2296"/>
                <a:ext cx="1489" cy="134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9525" cap="flat">
                <a:noFill/>
                <a:prstDash val="solid"/>
                <a:miter lim="800000"/>
              </a:ln>
            </p:spPr>
            <p:txBody>
              <a:bodyPr vert="horz" wrap="square" lIns="91440" tIns="45720" rIns="91440" bIns="45720" numCol="1" anchor="t" anchorCtr="0" compatLnSpc="1"/>
              <a:lstStyle/>
              <a:p>
                <a:pPr algn="ctr"/>
                <a:endParaRPr lang="zh-CN" altLang="en-US"/>
              </a:p>
            </p:txBody>
          </p:sp>
          <p:sp>
            <p:nvSpPr>
              <p:cNvPr id="42" name="文本框 41"/>
              <p:cNvSpPr txBox="1"/>
              <p:nvPr/>
            </p:nvSpPr>
            <p:spPr>
              <a:xfrm>
                <a:off x="6859" y="2531"/>
                <a:ext cx="680" cy="872"/>
              </a:xfrm>
              <a:prstGeom prst="rect">
                <a:avLst/>
              </a:prstGeom>
              <a:noFill/>
            </p:spPr>
            <p:txBody>
              <a:bodyPr wrap="square" lIns="0" tIns="0" rIns="0" bIns="0" rtlCol="0">
                <a:spAutoFit/>
              </a:bodyPr>
              <a:lstStyle/>
              <a:p>
                <a:pPr algn="ctr">
                  <a:lnSpc>
                    <a:spcPct val="100000"/>
                  </a:lnSpc>
                </a:pPr>
                <a:r>
                  <a:rPr lang="en-US" altLang="zh-CN" sz="3600" b="1" dirty="0">
                    <a:latin typeface="华文琥珀" panose="02010800040101010101" pitchFamily="2" charset="-122"/>
                    <a:ea typeface="华文琥珀" panose="02010800040101010101" pitchFamily="2" charset="-122"/>
                  </a:rPr>
                  <a:t>3</a:t>
                </a:r>
                <a:endParaRPr lang="zh-CN" altLang="en-US" sz="3600" b="1" dirty="0">
                  <a:latin typeface="华文琥珀" panose="02010800040101010101" pitchFamily="2" charset="-122"/>
                  <a:ea typeface="华文琥珀" panose="02010800040101010101" pitchFamily="2" charset="-122"/>
                </a:endParaRPr>
              </a:p>
            </p:txBody>
          </p:sp>
        </p:grpSp>
      </p:grpSp>
      <p:grpSp>
        <p:nvGrpSpPr>
          <p:cNvPr id="12" name="组合 11"/>
          <p:cNvGrpSpPr/>
          <p:nvPr/>
        </p:nvGrpSpPr>
        <p:grpSpPr>
          <a:xfrm>
            <a:off x="5396230" y="1403350"/>
            <a:ext cx="1400810" cy="1475740"/>
            <a:chOff x="6097" y="2249"/>
            <a:chExt cx="2206" cy="2324"/>
          </a:xfrm>
        </p:grpSpPr>
        <p:sp>
          <p:nvSpPr>
            <p:cNvPr id="57" name="文本框 9"/>
            <p:cNvSpPr txBox="1"/>
            <p:nvPr/>
          </p:nvSpPr>
          <p:spPr>
            <a:xfrm>
              <a:off x="6097" y="3979"/>
              <a:ext cx="2207" cy="594"/>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案例分析</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6456" y="2249"/>
              <a:ext cx="1488" cy="1342"/>
              <a:chOff x="8820" y="2296"/>
              <a:chExt cx="1488" cy="1342"/>
            </a:xfrm>
          </p:grpSpPr>
          <p:sp>
            <p:nvSpPr>
              <p:cNvPr id="37" name="Freeform 5"/>
              <p:cNvSpPr/>
              <p:nvPr/>
            </p:nvSpPr>
            <p:spPr bwMode="auto">
              <a:xfrm>
                <a:off x="8820" y="2296"/>
                <a:ext cx="1489" cy="134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pPr algn="ctr"/>
                <a:endParaRPr lang="zh-CN" altLang="en-US"/>
              </a:p>
            </p:txBody>
          </p:sp>
          <p:sp>
            <p:nvSpPr>
              <p:cNvPr id="43" name="文本框 42"/>
              <p:cNvSpPr txBox="1"/>
              <p:nvPr/>
            </p:nvSpPr>
            <p:spPr>
              <a:xfrm>
                <a:off x="9224" y="2531"/>
                <a:ext cx="680" cy="872"/>
              </a:xfrm>
              <a:prstGeom prst="rect">
                <a:avLst/>
              </a:prstGeom>
              <a:noFill/>
            </p:spPr>
            <p:txBody>
              <a:bodyPr wrap="square" lIns="0" tIns="0" rIns="0" bIns="0" rtlCol="0">
                <a:spAutoFit/>
              </a:bodyPr>
              <a:lstStyle/>
              <a:p>
                <a:pPr algn="ctr"/>
                <a:r>
                  <a:rPr lang="en-US" altLang="zh-CN" sz="3600" b="1" dirty="0">
                    <a:latin typeface="华文琥珀" panose="02010800040101010101" pitchFamily="2" charset="-122"/>
                    <a:ea typeface="华文琥珀" panose="02010800040101010101" pitchFamily="2" charset="-122"/>
                  </a:rPr>
                  <a:t>4</a:t>
                </a:r>
                <a:endParaRPr lang="zh-CN" altLang="en-US" sz="3600" b="1" dirty="0">
                  <a:latin typeface="华文琥珀" panose="02010800040101010101" pitchFamily="2" charset="-122"/>
                  <a:ea typeface="华文琥珀" panose="02010800040101010101" pitchFamily="2" charset="-122"/>
                </a:endParaRPr>
              </a:p>
            </p:txBody>
          </p:sp>
        </p:grpSp>
      </p:grpSp>
      <p:grpSp>
        <p:nvGrpSpPr>
          <p:cNvPr id="13" name="组合 12"/>
          <p:cNvGrpSpPr/>
          <p:nvPr/>
        </p:nvGrpSpPr>
        <p:grpSpPr>
          <a:xfrm>
            <a:off x="7120890" y="1403350"/>
            <a:ext cx="1696720" cy="1475740"/>
            <a:chOff x="5864" y="2249"/>
            <a:chExt cx="2672" cy="2324"/>
          </a:xfrm>
        </p:grpSpPr>
        <p:sp>
          <p:nvSpPr>
            <p:cNvPr id="59" name="文本框 9"/>
            <p:cNvSpPr txBox="1"/>
            <p:nvPr/>
          </p:nvSpPr>
          <p:spPr>
            <a:xfrm>
              <a:off x="5864" y="3979"/>
              <a:ext cx="2673" cy="594"/>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经典视频思考</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6456" y="2249"/>
              <a:ext cx="1488" cy="1342"/>
              <a:chOff x="11308" y="2061"/>
              <a:chExt cx="1488" cy="1342"/>
            </a:xfrm>
          </p:grpSpPr>
          <p:sp>
            <p:nvSpPr>
              <p:cNvPr id="41" name="Freeform 5"/>
              <p:cNvSpPr/>
              <p:nvPr/>
            </p:nvSpPr>
            <p:spPr bwMode="auto">
              <a:xfrm>
                <a:off x="11308" y="2061"/>
                <a:ext cx="1489" cy="134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pPr algn="ctr"/>
                <a:endParaRPr lang="zh-CN" altLang="en-US"/>
              </a:p>
            </p:txBody>
          </p:sp>
          <p:sp>
            <p:nvSpPr>
              <p:cNvPr id="44" name="文本框 43"/>
              <p:cNvSpPr txBox="1"/>
              <p:nvPr/>
            </p:nvSpPr>
            <p:spPr>
              <a:xfrm>
                <a:off x="11712" y="2296"/>
                <a:ext cx="680" cy="872"/>
              </a:xfrm>
              <a:prstGeom prst="rect">
                <a:avLst/>
              </a:prstGeom>
              <a:noFill/>
            </p:spPr>
            <p:txBody>
              <a:bodyPr wrap="square" lIns="0" tIns="0" rIns="0" bIns="0" rtlCol="0">
                <a:spAutoFit/>
              </a:bodyPr>
              <a:lstStyle/>
              <a:p>
                <a:pPr algn="ctr"/>
                <a:r>
                  <a:rPr lang="en-US" altLang="zh-CN" sz="3600" b="1" dirty="0">
                    <a:latin typeface="华文琥珀" panose="02010800040101010101" pitchFamily="2" charset="-122"/>
                    <a:ea typeface="华文琥珀" panose="02010800040101010101" pitchFamily="2" charset="-122"/>
                  </a:rPr>
                  <a:t>5</a:t>
                </a:r>
                <a:endParaRPr lang="zh-CN" altLang="en-US" sz="3600" b="1" dirty="0">
                  <a:latin typeface="华文琥珀" panose="02010800040101010101" pitchFamily="2" charset="-122"/>
                  <a:ea typeface="华文琥珀" panose="02010800040101010101" pitchFamily="2" charset="-122"/>
                </a:endParaRPr>
              </a:p>
            </p:txBody>
          </p:sp>
        </p:grpSp>
      </p:grpSp>
      <p:grpSp>
        <p:nvGrpSpPr>
          <p:cNvPr id="14" name="组合 13"/>
          <p:cNvGrpSpPr/>
          <p:nvPr/>
        </p:nvGrpSpPr>
        <p:grpSpPr>
          <a:xfrm>
            <a:off x="2664460" y="3240405"/>
            <a:ext cx="944880" cy="852170"/>
            <a:chOff x="4196" y="5103"/>
            <a:chExt cx="1488" cy="1342"/>
          </a:xfrm>
        </p:grpSpPr>
        <p:sp>
          <p:nvSpPr>
            <p:cNvPr id="34" name="Freeform 5"/>
            <p:cNvSpPr/>
            <p:nvPr/>
          </p:nvSpPr>
          <p:spPr bwMode="auto">
            <a:xfrm>
              <a:off x="4196" y="5103"/>
              <a:ext cx="1489" cy="134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pPr algn="ctr"/>
              <a:endParaRPr lang="zh-CN" altLang="en-US"/>
            </a:p>
          </p:txBody>
        </p:sp>
        <p:sp>
          <p:nvSpPr>
            <p:cNvPr id="45" name="文本框 44"/>
            <p:cNvSpPr txBox="1"/>
            <p:nvPr/>
          </p:nvSpPr>
          <p:spPr>
            <a:xfrm>
              <a:off x="4600" y="5329"/>
              <a:ext cx="680" cy="872"/>
            </a:xfrm>
            <a:prstGeom prst="rect">
              <a:avLst/>
            </a:prstGeom>
            <a:noFill/>
          </p:spPr>
          <p:txBody>
            <a:bodyPr wrap="square" lIns="0" tIns="0" rIns="0" bIns="0" rtlCol="0">
              <a:spAutoFit/>
            </a:bodyPr>
            <a:lstStyle/>
            <a:p>
              <a:pPr algn="ctr"/>
              <a:r>
                <a:rPr lang="en-US" altLang="zh-CN" sz="3600" b="1" dirty="0">
                  <a:latin typeface="华文琥珀" panose="02010800040101010101" pitchFamily="2" charset="-122"/>
                  <a:ea typeface="华文琥珀" panose="02010800040101010101" pitchFamily="2" charset="-122"/>
                </a:rPr>
                <a:t>6</a:t>
              </a:r>
              <a:endParaRPr lang="zh-CN" altLang="en-US" sz="3600" b="1" dirty="0">
                <a:latin typeface="华文琥珀" panose="02010800040101010101" pitchFamily="2" charset="-122"/>
                <a:ea typeface="华文琥珀" panose="02010800040101010101" pitchFamily="2" charset="-122"/>
              </a:endParaRPr>
            </a:p>
          </p:txBody>
        </p:sp>
      </p:grpSp>
      <p:grpSp>
        <p:nvGrpSpPr>
          <p:cNvPr id="16" name="组合 15"/>
          <p:cNvGrpSpPr/>
          <p:nvPr/>
        </p:nvGrpSpPr>
        <p:grpSpPr>
          <a:xfrm>
            <a:off x="5097145" y="3240405"/>
            <a:ext cx="1511300" cy="1544320"/>
            <a:chOff x="6010" y="5103"/>
            <a:chExt cx="2380" cy="2432"/>
          </a:xfrm>
        </p:grpSpPr>
        <p:sp>
          <p:nvSpPr>
            <p:cNvPr id="38" name="文本框 9"/>
            <p:cNvSpPr txBox="1"/>
            <p:nvPr/>
          </p:nvSpPr>
          <p:spPr>
            <a:xfrm>
              <a:off x="6010" y="6941"/>
              <a:ext cx="2381" cy="594"/>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拓展训练</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6456" y="5103"/>
              <a:ext cx="1488" cy="1342"/>
              <a:chOff x="6456" y="4961"/>
              <a:chExt cx="1488" cy="1342"/>
            </a:xfrm>
          </p:grpSpPr>
          <p:sp>
            <p:nvSpPr>
              <p:cNvPr id="35" name="Freeform 5"/>
              <p:cNvSpPr/>
              <p:nvPr/>
            </p:nvSpPr>
            <p:spPr bwMode="auto">
              <a:xfrm>
                <a:off x="6456" y="4961"/>
                <a:ext cx="1489" cy="134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pPr algn="ctr"/>
                <a:endParaRPr lang="zh-CN" altLang="en-US"/>
              </a:p>
            </p:txBody>
          </p:sp>
          <p:sp>
            <p:nvSpPr>
              <p:cNvPr id="46" name="文本框 45"/>
              <p:cNvSpPr txBox="1"/>
              <p:nvPr/>
            </p:nvSpPr>
            <p:spPr>
              <a:xfrm>
                <a:off x="6860" y="5196"/>
                <a:ext cx="680" cy="872"/>
              </a:xfrm>
              <a:prstGeom prst="rect">
                <a:avLst/>
              </a:prstGeom>
              <a:noFill/>
            </p:spPr>
            <p:txBody>
              <a:bodyPr wrap="square" lIns="0" tIns="0" rIns="0" bIns="0" rtlCol="0">
                <a:spAutoFit/>
              </a:bodyPr>
              <a:lstStyle/>
              <a:p>
                <a:pPr algn="ctr"/>
                <a:r>
                  <a:rPr lang="en-US" altLang="zh-CN" sz="3600" b="1" dirty="0">
                    <a:latin typeface="华文琥珀" panose="02010800040101010101" pitchFamily="2" charset="-122"/>
                    <a:ea typeface="华文琥珀" panose="02010800040101010101" pitchFamily="2" charset="-122"/>
                  </a:rPr>
                  <a:t>7</a:t>
                </a:r>
                <a:endParaRPr lang="zh-CN" altLang="en-US" sz="3600" b="1" dirty="0">
                  <a:latin typeface="华文琥珀" panose="02010800040101010101" pitchFamily="2" charset="-122"/>
                  <a:ea typeface="华文琥珀" panose="02010800040101010101" pitchFamily="2" charset="-122"/>
                </a:endParaRPr>
              </a:p>
            </p:txBody>
          </p:sp>
        </p:gr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barn(inVertical)">
                                      <p:cBhvr>
                                        <p:cTn id="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bwMode="auto">
          <a:xfrm>
            <a:off x="614970" y="15899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
        <p:nvSpPr>
          <p:cNvPr id="13" name="文本框 12"/>
          <p:cNvSpPr txBox="1"/>
          <p:nvPr/>
        </p:nvSpPr>
        <p:spPr>
          <a:xfrm>
            <a:off x="287524" y="665206"/>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一、真题精选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539552" y="115730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pic>
        <p:nvPicPr>
          <p:cNvPr id="7"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71472" y="1434301"/>
            <a:ext cx="8856984" cy="3963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p:nvPr/>
        </p:nvSpPr>
        <p:spPr>
          <a:xfrm>
            <a:off x="1475656" y="1907994"/>
            <a:ext cx="6120680" cy="1508105"/>
          </a:xfrm>
          <a:prstGeom prst="rect">
            <a:avLst/>
          </a:prstGeom>
          <a:noFill/>
        </p:spPr>
        <p:txBody>
          <a:bodyPr wrap="square" lIns="0" tIns="0" rIns="0" bIns="0" rtlCol="0">
            <a:spAutoFit/>
          </a:bodyPr>
          <a:lstStyle/>
          <a:p>
            <a:r>
              <a:rPr lang="en-US" altLang="zh-CN" sz="1400" dirty="0">
                <a:latin typeface="华文细黑" panose="02010600040101010101" pitchFamily="2" charset="-122"/>
                <a:ea typeface="华文细黑" panose="02010600040101010101" pitchFamily="2" charset="-122"/>
              </a:rPr>
              <a:t>1.</a:t>
            </a:r>
            <a:r>
              <a:rPr lang="zh-CN" altLang="en-US" sz="1400" dirty="0">
                <a:latin typeface="华文细黑" panose="02010600040101010101" pitchFamily="2" charset="-122"/>
                <a:ea typeface="华文细黑" panose="02010600040101010101" pitchFamily="2" charset="-122"/>
              </a:rPr>
              <a:t>（</a:t>
            </a:r>
            <a:r>
              <a:rPr lang="en-US" altLang="zh-CN" sz="1400" dirty="0">
                <a:latin typeface="华文细黑" panose="02010600040101010101" pitchFamily="2" charset="-122"/>
                <a:ea typeface="华文细黑" panose="02010600040101010101" pitchFamily="2" charset="-122"/>
              </a:rPr>
              <a:t>2018 </a:t>
            </a:r>
            <a:r>
              <a:rPr lang="zh-CN" altLang="en-US" sz="1400" dirty="0">
                <a:latin typeface="华文细黑" panose="02010600040101010101" pitchFamily="2" charset="-122"/>
                <a:ea typeface="华文细黑" panose="02010600040101010101" pitchFamily="2" charset="-122"/>
              </a:rPr>
              <a:t>年考研单项选择题第</a:t>
            </a:r>
            <a:r>
              <a:rPr lang="en-US" altLang="zh-CN" sz="1400" dirty="0">
                <a:latin typeface="华文细黑" panose="02010600040101010101" pitchFamily="2" charset="-122"/>
                <a:ea typeface="华文细黑" panose="02010600040101010101" pitchFamily="2" charset="-122"/>
              </a:rPr>
              <a:t>9 </a:t>
            </a:r>
            <a:r>
              <a:rPr lang="zh-CN" altLang="en-US" sz="1400" dirty="0">
                <a:latin typeface="华文细黑" panose="02010600040101010101" pitchFamily="2" charset="-122"/>
                <a:ea typeface="华文细黑" panose="02010600040101010101" pitchFamily="2" charset="-122"/>
              </a:rPr>
              <a:t>题）近代中国半殖民地半封建社会的矛盾，呈现出错综复杂的状况。其中，贯穿整个中国半殖民地半封建社会的始终，并对中国近代社会的发展变化起着决定性作用的最主要的矛盾是（　　）。</a:t>
            </a:r>
            <a:endParaRPr lang="zh-CN" altLang="en-US"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农民阶级和地主阶级的矛盾</a:t>
            </a:r>
            <a:endParaRPr lang="zh-CN" altLang="en-US"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无产阶级和资产阶级的矛盾</a:t>
            </a:r>
            <a:endParaRPr lang="en-US" altLang="zh-CN"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封建主义和人民大众的矛盾</a:t>
            </a:r>
            <a:endParaRPr lang="zh-CN" altLang="en-US"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帝国主义和中华民族的矛盾</a:t>
            </a:r>
            <a:endParaRPr lang="zh-CN" altLang="en-US" sz="1400" b="1" dirty="0">
              <a:solidFill>
                <a:schemeClr val="accent6"/>
              </a:solidFill>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bwMode="auto">
          <a:xfrm>
            <a:off x="65053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
        <p:nvSpPr>
          <p:cNvPr id="13" name="文本框 12"/>
          <p:cNvSpPr txBox="1"/>
          <p:nvPr/>
        </p:nvSpPr>
        <p:spPr>
          <a:xfrm>
            <a:off x="287524" y="665206"/>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一、真题精选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539552" y="115730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9" name="矩形 37"/>
          <p:cNvSpPr>
            <a:spLocks noChangeArrowheads="1"/>
          </p:cNvSpPr>
          <p:nvPr/>
        </p:nvSpPr>
        <p:spPr bwMode="auto">
          <a:xfrm>
            <a:off x="395536" y="1618620"/>
            <a:ext cx="7922419" cy="3186113"/>
          </a:xfrm>
          <a:prstGeom prst="rect">
            <a:avLst/>
          </a:prstGeom>
          <a:solidFill>
            <a:schemeClr val="bg1"/>
          </a:solidFill>
          <a:ln w="9525" cmpd="sng">
            <a:solidFill>
              <a:srgbClr val="000000"/>
            </a:solidFill>
            <a:miter lim="800000"/>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35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 name="图片 5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56258" y="1888893"/>
            <a:ext cx="1065610" cy="1250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10"/>
          <p:cNvSpPr txBox="1"/>
          <p:nvPr/>
        </p:nvSpPr>
        <p:spPr>
          <a:xfrm>
            <a:off x="1259632" y="2007970"/>
            <a:ext cx="6840760" cy="2262158"/>
          </a:xfrm>
          <a:prstGeom prst="rect">
            <a:avLst/>
          </a:prstGeom>
          <a:noFill/>
        </p:spPr>
        <p:txBody>
          <a:bodyPr wrap="square" lIns="0" tIns="0" rIns="0" bIns="0" rtlCol="0">
            <a:spAutoFit/>
          </a:bodyPr>
          <a:lstStyle/>
          <a:p>
            <a:pPr>
              <a:lnSpc>
                <a:spcPct val="150000"/>
              </a:lnSpc>
            </a:pPr>
            <a:r>
              <a:rPr lang="en-US" altLang="zh-CN" sz="1400" dirty="0">
                <a:latin typeface="华文细黑" panose="02010600040101010101" pitchFamily="2" charset="-122"/>
                <a:ea typeface="华文细黑" panose="02010600040101010101" pitchFamily="2" charset="-122"/>
              </a:rPr>
              <a:t>2.</a:t>
            </a:r>
            <a:r>
              <a:rPr lang="zh-CN" altLang="en-US" sz="1400" dirty="0">
                <a:latin typeface="华文细黑" panose="02010600040101010101" pitchFamily="2" charset="-122"/>
                <a:ea typeface="华文细黑" panose="02010600040101010101" pitchFamily="2" charset="-122"/>
              </a:rPr>
              <a:t>（</a:t>
            </a:r>
            <a:r>
              <a:rPr lang="en-US" altLang="zh-CN" sz="1400" dirty="0">
                <a:latin typeface="华文细黑" panose="02010600040101010101" pitchFamily="2" charset="-122"/>
                <a:ea typeface="华文细黑" panose="02010600040101010101" pitchFamily="2" charset="-122"/>
              </a:rPr>
              <a:t>2017 </a:t>
            </a:r>
            <a:r>
              <a:rPr lang="zh-CN" altLang="en-US" sz="1400" dirty="0">
                <a:latin typeface="华文细黑" panose="02010600040101010101" pitchFamily="2" charset="-122"/>
                <a:ea typeface="华文细黑" panose="02010600040101010101" pitchFamily="2" charset="-122"/>
              </a:rPr>
              <a:t>年考研单项选择题第</a:t>
            </a:r>
            <a:r>
              <a:rPr lang="en-US" altLang="zh-CN" sz="1400" dirty="0">
                <a:latin typeface="华文细黑" panose="02010600040101010101" pitchFamily="2" charset="-122"/>
                <a:ea typeface="华文细黑" panose="02010600040101010101" pitchFamily="2" charset="-122"/>
              </a:rPr>
              <a:t>11 </a:t>
            </a:r>
            <a:r>
              <a:rPr lang="zh-CN" altLang="en-US" sz="1400" dirty="0">
                <a:latin typeface="华文细黑" panose="02010600040101010101" pitchFamily="2" charset="-122"/>
                <a:ea typeface="华文细黑" panose="02010600040101010101" pitchFamily="2" charset="-122"/>
              </a:rPr>
              <a:t>题）毛泽东思想是马克思主义中国化的第一大理论成果，是在中国革命和建设的实践中逐步形成和发展起来的，在土地革命战争后期和抗日战争时期，毛泽东思想得到多方面展开而达到成熟，其标志是（　　）。</a:t>
            </a:r>
            <a:endParaRPr lang="zh-CN" altLang="en-US" sz="1400" dirty="0">
              <a:latin typeface="华文细黑" panose="02010600040101010101" pitchFamily="2" charset="-122"/>
              <a:ea typeface="华文细黑" panose="02010600040101010101" pitchFamily="2" charset="-122"/>
            </a:endParaRPr>
          </a:p>
          <a:p>
            <a:pPr>
              <a:lnSpc>
                <a:spcPct val="150000"/>
              </a:lnSpc>
            </a:pPr>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思想政治工作和文化工作理论的系统提出</a:t>
            </a:r>
            <a:endParaRPr lang="zh-CN" altLang="en-US" sz="1400" dirty="0">
              <a:latin typeface="华文细黑" panose="02010600040101010101" pitchFamily="2" charset="-122"/>
              <a:ea typeface="华文细黑" panose="02010600040101010101" pitchFamily="2" charset="-122"/>
            </a:endParaRPr>
          </a:p>
          <a:p>
            <a:pPr>
              <a:lnSpc>
                <a:spcPct val="150000"/>
              </a:lnSpc>
            </a:pPr>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新民主主义的理论的系统阐明</a:t>
            </a:r>
            <a:endParaRPr lang="zh-CN" altLang="en-US" sz="1400" dirty="0">
              <a:latin typeface="华文细黑" panose="02010600040101010101" pitchFamily="2" charset="-122"/>
              <a:ea typeface="华文细黑" panose="02010600040101010101" pitchFamily="2" charset="-122"/>
            </a:endParaRPr>
          </a:p>
          <a:p>
            <a:pPr>
              <a:lnSpc>
                <a:spcPct val="150000"/>
              </a:lnSpc>
            </a:pPr>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人民民主专政理论的完整论述</a:t>
            </a:r>
            <a:endParaRPr lang="zh-CN" altLang="en-US" sz="1400" dirty="0">
              <a:latin typeface="华文细黑" panose="02010600040101010101" pitchFamily="2" charset="-122"/>
              <a:ea typeface="华文细黑" panose="02010600040101010101" pitchFamily="2" charset="-122"/>
            </a:endParaRPr>
          </a:p>
          <a:p>
            <a:pPr>
              <a:lnSpc>
                <a:spcPct val="150000"/>
              </a:lnSpc>
            </a:pPr>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农村包围城市和武装夺政权理论的科学概括</a:t>
            </a:r>
            <a:endParaRPr lang="zh-CN" altLang="en-US" sz="1400" dirty="0">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bwMode="auto">
          <a:xfrm>
            <a:off x="636560" y="15010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
        <p:nvSpPr>
          <p:cNvPr id="13" name="文本框 12"/>
          <p:cNvSpPr txBox="1"/>
          <p:nvPr/>
        </p:nvSpPr>
        <p:spPr>
          <a:xfrm>
            <a:off x="287524" y="665206"/>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一、真题精选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539552" y="115730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14" name="矩形 13"/>
          <p:cNvSpPr/>
          <p:nvPr/>
        </p:nvSpPr>
        <p:spPr>
          <a:xfrm>
            <a:off x="539552" y="1707655"/>
            <a:ext cx="8280920" cy="4613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39552" y="1707654"/>
            <a:ext cx="8280920" cy="2786063"/>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39552" y="2193618"/>
            <a:ext cx="8280920" cy="2222853"/>
          </a:xfrm>
          <a:prstGeom prst="rect">
            <a:avLst/>
          </a:prstGeom>
          <a:noFill/>
        </p:spPr>
        <p:txBody>
          <a:bodyPr wrap="square" lIns="0" tIns="0" rIns="0" bIns="0" rtlCol="0">
            <a:spAutoFit/>
          </a:bodyPr>
          <a:lstStyle/>
          <a:p>
            <a:pPr>
              <a:lnSpc>
                <a:spcPct val="150000"/>
              </a:lnSpc>
            </a:pPr>
            <a:r>
              <a:rPr lang="zh-CN" altLang="en-US" sz="1400" dirty="0">
                <a:latin typeface="华文细黑" panose="02010600040101010101" pitchFamily="2" charset="-122"/>
                <a:ea typeface="华文细黑" panose="02010600040101010101" pitchFamily="2" charset="-122"/>
              </a:rPr>
              <a:t>（</a:t>
            </a:r>
            <a:r>
              <a:rPr lang="en-US" altLang="zh-CN" sz="1400" dirty="0">
                <a:latin typeface="华文细黑" panose="02010600040101010101" pitchFamily="2" charset="-122"/>
                <a:ea typeface="华文细黑" panose="02010600040101010101" pitchFamily="2" charset="-122"/>
              </a:rPr>
              <a:t>2015 </a:t>
            </a:r>
            <a:r>
              <a:rPr lang="zh-CN" altLang="en-US" sz="1400" dirty="0">
                <a:latin typeface="华文细黑" panose="02010600040101010101" pitchFamily="2" charset="-122"/>
                <a:ea typeface="华文细黑" panose="02010600040101010101" pitchFamily="2" charset="-122"/>
              </a:rPr>
              <a:t>年考研多项选择题第</a:t>
            </a:r>
            <a:r>
              <a:rPr lang="en-US" altLang="zh-CN" sz="1400" dirty="0">
                <a:latin typeface="华文细黑" panose="02010600040101010101" pitchFamily="2" charset="-122"/>
                <a:ea typeface="华文细黑" panose="02010600040101010101" pitchFamily="2" charset="-122"/>
              </a:rPr>
              <a:t>29 </a:t>
            </a:r>
            <a:r>
              <a:rPr lang="zh-CN" altLang="en-US" sz="1400" dirty="0">
                <a:latin typeface="华文细黑" panose="02010600040101010101" pitchFamily="2" charset="-122"/>
                <a:ea typeface="华文细黑" panose="02010600040101010101" pitchFamily="2" charset="-122"/>
              </a:rPr>
              <a:t>题）</a:t>
            </a:r>
            <a:r>
              <a:rPr lang="en-US" altLang="zh-CN" sz="1400" dirty="0">
                <a:latin typeface="华文细黑" panose="02010600040101010101" pitchFamily="2" charset="-122"/>
                <a:ea typeface="华文细黑" panose="02010600040101010101" pitchFamily="2" charset="-122"/>
              </a:rPr>
              <a:t>1979 </a:t>
            </a:r>
            <a:r>
              <a:rPr lang="zh-CN" altLang="en-US" sz="1400" dirty="0">
                <a:latin typeface="华文细黑" panose="02010600040101010101" pitchFamily="2" charset="-122"/>
                <a:ea typeface="华文细黑" panose="02010600040101010101" pitchFamily="2" charset="-122"/>
              </a:rPr>
              <a:t>年，针对当时存在的是否还要坚持毛泽东思想的问题，邓小平指出“有些同志说，我们只拥护‘正确的毛泽东思想’，而不是拥护错误的毛泽东思想。这种说法也是有错误的”。“这种说法”之所以错误，是因为（　　）。</a:t>
            </a:r>
            <a:endParaRPr lang="zh-CN" altLang="en-US" sz="1400" dirty="0">
              <a:latin typeface="华文细黑" panose="02010600040101010101" pitchFamily="2" charset="-122"/>
              <a:ea typeface="华文细黑" panose="02010600040101010101" pitchFamily="2" charset="-122"/>
            </a:endParaRPr>
          </a:p>
          <a:p>
            <a:pPr>
              <a:lnSpc>
                <a:spcPct val="150000"/>
              </a:lnSpc>
            </a:pPr>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没有把毛泽东与党的其他领导人对毛泽东思想的贡献区分开</a:t>
            </a:r>
            <a:endParaRPr lang="zh-CN" altLang="en-US" sz="1400" dirty="0">
              <a:latin typeface="华文细黑" panose="02010600040101010101" pitchFamily="2" charset="-122"/>
              <a:ea typeface="华文细黑" panose="02010600040101010101" pitchFamily="2" charset="-122"/>
            </a:endParaRPr>
          </a:p>
          <a:p>
            <a:pPr>
              <a:lnSpc>
                <a:spcPct val="150000"/>
              </a:lnSpc>
            </a:pPr>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没有把毛泽东思想与中国特色社会主义理论区分开</a:t>
            </a:r>
            <a:endParaRPr lang="zh-CN" altLang="en-US" sz="1400" dirty="0">
              <a:latin typeface="华文细黑" panose="02010600040101010101" pitchFamily="2" charset="-122"/>
              <a:ea typeface="华文细黑" panose="02010600040101010101" pitchFamily="2" charset="-122"/>
            </a:endParaRPr>
          </a:p>
          <a:p>
            <a:pPr>
              <a:lnSpc>
                <a:spcPct val="150000"/>
              </a:lnSpc>
            </a:pPr>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没有把毛泽东思想与毛泽东的思想区分开</a:t>
            </a:r>
            <a:endParaRPr lang="zh-CN" altLang="en-US" sz="1400" dirty="0">
              <a:latin typeface="华文细黑" panose="02010600040101010101" pitchFamily="2" charset="-122"/>
              <a:ea typeface="华文细黑" panose="02010600040101010101" pitchFamily="2" charset="-122"/>
            </a:endParaRPr>
          </a:p>
          <a:p>
            <a:pPr>
              <a:lnSpc>
                <a:spcPct val="150000"/>
              </a:lnSpc>
            </a:pPr>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没有把毛泽东晚年的错误与毛泽东思想的科学体系区分开</a:t>
            </a:r>
            <a:endParaRPr lang="zh-CN" altLang="en-US" sz="1400" dirty="0">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bwMode="auto">
          <a:xfrm>
            <a:off x="659420" y="154545"/>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395536" y="2067694"/>
            <a:ext cx="8280920" cy="2171172"/>
          </a:xfrm>
          <a:prstGeom prst="rect">
            <a:avLst/>
          </a:prstGeom>
          <a:noFill/>
        </p:spPr>
        <p:txBody>
          <a:bodyPr wrap="square" lIns="0" tIns="0" rIns="0" bIns="0" rtlCol="0">
            <a:spAutoFit/>
          </a:bodyPr>
          <a:lstStyle/>
          <a:p>
            <a:pPr>
              <a:lnSpc>
                <a:spcPct val="150000"/>
              </a:lnSpc>
            </a:pPr>
            <a:r>
              <a:rPr lang="en-US" altLang="zh-CN" sz="1600" dirty="0">
                <a:latin typeface="华文细黑" panose="02010600040101010101" pitchFamily="2" charset="-122"/>
                <a:ea typeface="华文细黑" panose="02010600040101010101" pitchFamily="2" charset="-122"/>
              </a:rPr>
              <a:t>1. </a:t>
            </a:r>
            <a:r>
              <a:rPr lang="zh-CN" altLang="en-US" sz="1600" dirty="0">
                <a:latin typeface="华文细黑" panose="02010600040101010101" pitchFamily="2" charset="-122"/>
                <a:ea typeface="华文细黑" panose="02010600040101010101" pitchFamily="2" charset="-122"/>
              </a:rPr>
              <a:t>总结我们党的历史得出的最基本的经验是（　　）。</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坚持武装斗争、统一战线和党的建设</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坚持实事求是、群众路线和独立自主</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坚持工人阶级（经过共产党）领导的以工农联盟为基础的人民民主专政</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坚持马克思主义基本原理同中国具体实际相结合，坚持科学理论的指导，</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zh-CN" altLang="en-US" sz="1600" dirty="0">
                <a:latin typeface="华文细黑" panose="02010600040101010101" pitchFamily="2" charset="-122"/>
                <a:ea typeface="华文细黑" panose="02010600040101010101" pitchFamily="2" charset="-122"/>
              </a:rPr>
              <a:t>坚定不移地走自己的路</a:t>
            </a:r>
            <a:endParaRPr lang="zh-CN" altLang="en-US" sz="16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6516216" y="73564"/>
            <a:ext cx="2049959" cy="26921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bwMode="auto">
          <a:xfrm>
            <a:off x="606080" y="14121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7" name="矩形 37"/>
          <p:cNvSpPr>
            <a:spLocks noChangeArrowheads="1"/>
          </p:cNvSpPr>
          <p:nvPr/>
        </p:nvSpPr>
        <p:spPr bwMode="auto">
          <a:xfrm>
            <a:off x="403563" y="1881913"/>
            <a:ext cx="7922419" cy="3186113"/>
          </a:xfrm>
          <a:prstGeom prst="rect">
            <a:avLst/>
          </a:prstGeom>
          <a:solidFill>
            <a:schemeClr val="bg1"/>
          </a:solidFill>
          <a:ln w="9525" cmpd="sng">
            <a:solidFill>
              <a:srgbClr val="000000"/>
            </a:solidFill>
            <a:miter lim="800000"/>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35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8" name="图片 5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56258" y="1888893"/>
            <a:ext cx="1065610" cy="1250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1331640" y="1973884"/>
            <a:ext cx="6748061" cy="3002169"/>
          </a:xfrm>
          <a:prstGeom prst="rect">
            <a:avLst/>
          </a:prstGeom>
        </p:spPr>
        <p:txBody>
          <a:bodyPr wrap="square">
            <a:spAutoFit/>
          </a:bodyPr>
          <a:lstStyle/>
          <a:p>
            <a:pPr>
              <a:lnSpc>
                <a:spcPct val="150000"/>
              </a:lnSpc>
            </a:pPr>
            <a:r>
              <a:rPr lang="en-US" altLang="zh-CN" sz="1600" dirty="0">
                <a:latin typeface="华文细黑" panose="02010600040101010101" pitchFamily="2" charset="-122"/>
                <a:ea typeface="华文细黑" panose="02010600040101010101" pitchFamily="2" charset="-122"/>
              </a:rPr>
              <a:t>2. </a:t>
            </a:r>
            <a:r>
              <a:rPr lang="zh-CN" altLang="en-US" sz="1600" dirty="0">
                <a:latin typeface="华文细黑" panose="02010600040101010101" pitchFamily="2" charset="-122"/>
                <a:ea typeface="华文细黑" panose="02010600040101010101" pitchFamily="2" charset="-122"/>
              </a:rPr>
              <a:t>毛泽东思想产生的根本前提是（　　）。</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俄国十月革命对中国政局的影响</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新文化运动的思想启蒙</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马列主义在中国的广泛传播</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党成立后领导的人民革命运动</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3. </a:t>
            </a:r>
            <a:r>
              <a:rPr lang="zh-CN" altLang="en-US" sz="1600" dirty="0">
                <a:latin typeface="华文细黑" panose="02010600040101010101" pitchFamily="2" charset="-122"/>
                <a:ea typeface="华文细黑" panose="02010600040101010101" pitchFamily="2" charset="-122"/>
              </a:rPr>
              <a:t>毛泽东最先提出“马克思主义中国化”的命题是在（　　）。</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八七会议        </a:t>
            </a:r>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党的六届六中全会</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遵义会议        </a:t>
            </a:r>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中共七大</a:t>
            </a:r>
            <a:endParaRPr lang="zh-CN" altLang="en-US" sz="1600" dirty="0">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bwMode="auto">
          <a:xfrm>
            <a:off x="691170" y="15899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cxnSp>
        <p:nvCxnSpPr>
          <p:cNvPr id="8" name="直接连接符 8"/>
          <p:cNvCxnSpPr>
            <a:cxnSpLocks noChangeShapeType="1"/>
          </p:cNvCxnSpPr>
          <p:nvPr/>
        </p:nvCxnSpPr>
        <p:spPr bwMode="auto">
          <a:xfrm>
            <a:off x="4432932" y="5139416"/>
            <a:ext cx="3742135" cy="0"/>
          </a:xfrm>
          <a:prstGeom prst="line">
            <a:avLst/>
          </a:prstGeom>
          <a:noFill/>
          <a:ln w="6350" cmpd="sng">
            <a:solidFill>
              <a:schemeClr val="bg1"/>
            </a:solidFill>
            <a:round/>
          </a:ln>
          <a:extLst>
            <a:ext uri="{909E8E84-426E-40DD-AFC4-6F175D3DCCD1}">
              <a14:hiddenFill xmlns:a14="http://schemas.microsoft.com/office/drawing/2010/main">
                <a:noFill/>
              </a14:hiddenFill>
            </a:ext>
          </a:extLst>
        </p:spPr>
      </p:cxnSp>
      <p:sp>
        <p:nvSpPr>
          <p:cNvPr id="9" name="矩形 9"/>
          <p:cNvSpPr>
            <a:spLocks noChangeArrowheads="1"/>
          </p:cNvSpPr>
          <p:nvPr/>
        </p:nvSpPr>
        <p:spPr bwMode="auto">
          <a:xfrm>
            <a:off x="690798" y="1804476"/>
            <a:ext cx="3545681" cy="2600325"/>
          </a:xfrm>
          <a:prstGeom prst="rect">
            <a:avLst/>
          </a:prstGeom>
          <a:gradFill rotWithShape="1">
            <a:gsLst>
              <a:gs pos="0">
                <a:schemeClr val="bg1"/>
              </a:gs>
              <a:gs pos="100000">
                <a:srgbClr val="D9D9D9"/>
              </a:gs>
            </a:gsLst>
            <a:lin ang="5400000" scaled="1"/>
          </a:gradFill>
          <a:ln w="12700" cmpd="sng">
            <a:solidFill>
              <a:schemeClr val="bg1"/>
            </a:solidFill>
            <a:miter lim="800000"/>
          </a:ln>
          <a:effectLst>
            <a:outerShdw dist="63500" dir="8100000" algn="ctr" rotWithShape="0">
              <a:srgbClr val="000000">
                <a:alpha val="25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10" name="矩形 10"/>
          <p:cNvSpPr>
            <a:spLocks noChangeArrowheads="1"/>
          </p:cNvSpPr>
          <p:nvPr/>
        </p:nvSpPr>
        <p:spPr bwMode="auto">
          <a:xfrm>
            <a:off x="690798" y="4486953"/>
            <a:ext cx="3545681" cy="652463"/>
          </a:xfrm>
          <a:prstGeom prst="rect">
            <a:avLst/>
          </a:prstGeom>
          <a:solidFill>
            <a:srgbClr val="0176A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11" name="矩形 11"/>
          <p:cNvSpPr>
            <a:spLocks noChangeArrowheads="1"/>
          </p:cNvSpPr>
          <p:nvPr/>
        </p:nvSpPr>
        <p:spPr bwMode="auto">
          <a:xfrm>
            <a:off x="4629386" y="2390263"/>
            <a:ext cx="3545681" cy="2600325"/>
          </a:xfrm>
          <a:prstGeom prst="rect">
            <a:avLst/>
          </a:prstGeom>
          <a:gradFill rotWithShape="1">
            <a:gsLst>
              <a:gs pos="0">
                <a:schemeClr val="bg1"/>
              </a:gs>
              <a:gs pos="100000">
                <a:srgbClr val="D9D9D9"/>
              </a:gs>
            </a:gsLst>
            <a:lin ang="5400000" scaled="1"/>
          </a:gradFill>
          <a:ln w="12700" cmpd="sng">
            <a:solidFill>
              <a:schemeClr val="bg1"/>
            </a:solidFill>
            <a:miter lim="800000"/>
          </a:ln>
          <a:effectLst>
            <a:outerShdw dist="63500" dir="8100000" algn="ctr" rotWithShape="0">
              <a:srgbClr val="000000">
                <a:alpha val="25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14" name="矩形 12"/>
          <p:cNvSpPr>
            <a:spLocks noChangeArrowheads="1"/>
          </p:cNvSpPr>
          <p:nvPr/>
        </p:nvSpPr>
        <p:spPr bwMode="auto">
          <a:xfrm>
            <a:off x="4629386" y="1590163"/>
            <a:ext cx="3545681" cy="651272"/>
          </a:xfrm>
          <a:prstGeom prst="rect">
            <a:avLst/>
          </a:prstGeom>
          <a:solidFill>
            <a:srgbClr val="E5AA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17" name="TextBox 35"/>
          <p:cNvSpPr txBox="1">
            <a:spLocks noChangeArrowheads="1"/>
          </p:cNvSpPr>
          <p:nvPr/>
        </p:nvSpPr>
        <p:spPr bwMode="auto">
          <a:xfrm>
            <a:off x="974167" y="2100941"/>
            <a:ext cx="2978944" cy="196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buNone/>
            </a:pPr>
            <a:r>
              <a:rPr lang="en-US" altLang="zh-CN" sz="1400" dirty="0">
                <a:latin typeface="华文细黑" panose="02010600040101010101" pitchFamily="2" charset="-122"/>
                <a:ea typeface="华文细黑" panose="02010600040101010101" pitchFamily="2" charset="-122"/>
              </a:rPr>
              <a:t>4.20 </a:t>
            </a:r>
            <a:r>
              <a:rPr lang="zh-CN" altLang="en-US" sz="1400" dirty="0">
                <a:latin typeface="华文细黑" panose="02010600040101010101" pitchFamily="2" charset="-122"/>
                <a:ea typeface="华文细黑" panose="02010600040101010101" pitchFamily="2" charset="-122"/>
              </a:rPr>
              <a:t>世纪</a:t>
            </a:r>
            <a:r>
              <a:rPr lang="en-US" altLang="zh-CN" sz="1400" dirty="0">
                <a:latin typeface="华文细黑" panose="02010600040101010101" pitchFamily="2" charset="-122"/>
                <a:ea typeface="华文细黑" panose="02010600040101010101" pitchFamily="2" charset="-122"/>
              </a:rPr>
              <a:t>30 </a:t>
            </a:r>
            <a:r>
              <a:rPr lang="zh-CN" altLang="en-US" sz="1400" dirty="0">
                <a:latin typeface="华文细黑" panose="02010600040101010101" pitchFamily="2" charset="-122"/>
                <a:ea typeface="华文细黑" panose="02010600040101010101" pitchFamily="2" charset="-122"/>
              </a:rPr>
              <a:t>年代，中国共产党内最早提出反对教条主义任务的领导人是（　　）。</a:t>
            </a:r>
            <a:endParaRPr lang="zh-CN" altLang="en-US" sz="1400" dirty="0">
              <a:latin typeface="华文细黑" panose="02010600040101010101" pitchFamily="2" charset="-122"/>
              <a:ea typeface="华文细黑" panose="02010600040101010101" pitchFamily="2" charset="-122"/>
            </a:endParaRPr>
          </a:p>
          <a:p>
            <a:pPr marL="342900" indent="-342900">
              <a:lnSpc>
                <a:spcPct val="150000"/>
              </a:lnSpc>
              <a:buAutoNum type="alphaUcPeriod"/>
            </a:pPr>
            <a:r>
              <a:rPr lang="zh-CN" altLang="en-US" sz="1400" dirty="0" smtClean="0">
                <a:latin typeface="华文细黑" panose="02010600040101010101" pitchFamily="2" charset="-122"/>
                <a:ea typeface="华文细黑" panose="02010600040101010101" pitchFamily="2" charset="-122"/>
              </a:rPr>
              <a:t>毛泽东      </a:t>
            </a:r>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刘少奇    </a:t>
            </a:r>
            <a:endParaRPr lang="en-US" altLang="zh-CN" sz="1400" dirty="0" smtClean="0">
              <a:latin typeface="华文细黑" panose="02010600040101010101" pitchFamily="2" charset="-122"/>
              <a:ea typeface="华文细黑" panose="02010600040101010101" pitchFamily="2" charset="-122"/>
            </a:endParaRPr>
          </a:p>
          <a:p>
            <a:pPr>
              <a:lnSpc>
                <a:spcPct val="150000"/>
              </a:lnSpc>
              <a:buNone/>
            </a:pPr>
            <a:r>
              <a:rPr lang="en-US" altLang="zh-CN" sz="1400" dirty="0" smtClean="0">
                <a:latin typeface="华文细黑" panose="02010600040101010101" pitchFamily="2" charset="-122"/>
                <a:ea typeface="华文细黑" panose="02010600040101010101" pitchFamily="2" charset="-122"/>
              </a:rPr>
              <a:t>C</a:t>
            </a:r>
            <a:r>
              <a:rPr lang="en-US" altLang="zh-CN" sz="1400" dirty="0">
                <a:latin typeface="华文细黑" panose="02010600040101010101" pitchFamily="2" charset="-122"/>
                <a:ea typeface="华文细黑" panose="02010600040101010101" pitchFamily="2" charset="-122"/>
              </a:rPr>
              <a:t>. </a:t>
            </a:r>
            <a:r>
              <a:rPr lang="zh-CN" altLang="en-US" sz="1400" dirty="0">
                <a:latin typeface="华文细黑" panose="02010600040101010101" pitchFamily="2" charset="-122"/>
                <a:ea typeface="华文细黑" panose="02010600040101010101" pitchFamily="2" charset="-122"/>
              </a:rPr>
              <a:t>周恩来      </a:t>
            </a:r>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张闻天</a:t>
            </a:r>
            <a:endParaRPr lang="zh-CN" altLang="en-US" sz="1400" dirty="0">
              <a:latin typeface="微软雅黑" panose="020B0503020204020204" pitchFamily="34" charset="-122"/>
              <a:ea typeface="微软雅黑" panose="020B0503020204020204" pitchFamily="34" charset="-122"/>
            </a:endParaRPr>
          </a:p>
        </p:txBody>
      </p:sp>
      <p:sp>
        <p:nvSpPr>
          <p:cNvPr id="18" name="TextBox 35"/>
          <p:cNvSpPr txBox="1">
            <a:spLocks noChangeArrowheads="1"/>
          </p:cNvSpPr>
          <p:nvPr/>
        </p:nvSpPr>
        <p:spPr bwMode="auto">
          <a:xfrm>
            <a:off x="4912754" y="2390263"/>
            <a:ext cx="3115630" cy="2544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buNone/>
            </a:pPr>
            <a:r>
              <a:rPr lang="en-US" altLang="zh-CN" sz="1400" dirty="0">
                <a:latin typeface="华文细黑" panose="02010600040101010101" pitchFamily="2" charset="-122"/>
                <a:ea typeface="华文细黑" panose="02010600040101010101" pitchFamily="2" charset="-122"/>
              </a:rPr>
              <a:t>5. </a:t>
            </a:r>
            <a:r>
              <a:rPr lang="zh-CN" altLang="en-US" sz="1400" dirty="0">
                <a:latin typeface="华文细黑" panose="02010600040101010101" pitchFamily="2" charset="-122"/>
                <a:ea typeface="华文细黑" panose="02010600040101010101" pitchFamily="2" charset="-122"/>
              </a:rPr>
              <a:t>党的思想路线的实质和核心是（　　）。</a:t>
            </a:r>
            <a:endParaRPr lang="zh-CN" altLang="en-US" sz="1400" dirty="0">
              <a:latin typeface="华文细黑" panose="02010600040101010101" pitchFamily="2" charset="-122"/>
              <a:ea typeface="华文细黑" panose="02010600040101010101" pitchFamily="2" charset="-122"/>
            </a:endParaRPr>
          </a:p>
          <a:p>
            <a:pPr>
              <a:lnSpc>
                <a:spcPct val="150000"/>
              </a:lnSpc>
              <a:buNone/>
            </a:pPr>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理论联系实际</a:t>
            </a:r>
            <a:endParaRPr lang="zh-CN" altLang="en-US" sz="1400" dirty="0">
              <a:latin typeface="华文细黑" panose="02010600040101010101" pitchFamily="2" charset="-122"/>
              <a:ea typeface="华文细黑" panose="02010600040101010101" pitchFamily="2" charset="-122"/>
            </a:endParaRPr>
          </a:p>
          <a:p>
            <a:pPr>
              <a:lnSpc>
                <a:spcPct val="150000"/>
              </a:lnSpc>
              <a:buNone/>
            </a:pPr>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一切从实际出发</a:t>
            </a:r>
            <a:endParaRPr lang="zh-CN" altLang="en-US" sz="1400" dirty="0">
              <a:latin typeface="华文细黑" panose="02010600040101010101" pitchFamily="2" charset="-122"/>
              <a:ea typeface="华文细黑" panose="02010600040101010101" pitchFamily="2" charset="-122"/>
            </a:endParaRPr>
          </a:p>
          <a:p>
            <a:pPr>
              <a:lnSpc>
                <a:spcPct val="150000"/>
              </a:lnSpc>
              <a:buNone/>
            </a:pPr>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实事求是</a:t>
            </a:r>
            <a:endParaRPr lang="zh-CN" altLang="en-US" sz="1400" dirty="0">
              <a:latin typeface="华文细黑" panose="02010600040101010101" pitchFamily="2" charset="-122"/>
              <a:ea typeface="华文细黑" panose="02010600040101010101" pitchFamily="2" charset="-122"/>
            </a:endParaRPr>
          </a:p>
          <a:p>
            <a:pPr>
              <a:lnSpc>
                <a:spcPct val="150000"/>
              </a:lnSpc>
              <a:buNone/>
            </a:pPr>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在实践中检验和发展真理</a:t>
            </a:r>
            <a:endParaRPr lang="zh-CN" altLang="en-US" sz="1400" dirty="0">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bwMode="auto">
          <a:xfrm>
            <a:off x="64799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7" name="矩形 37"/>
          <p:cNvSpPr>
            <a:spLocks noChangeArrowheads="1"/>
          </p:cNvSpPr>
          <p:nvPr/>
        </p:nvSpPr>
        <p:spPr bwMode="auto">
          <a:xfrm>
            <a:off x="395536" y="1779662"/>
            <a:ext cx="7922419" cy="3186113"/>
          </a:xfrm>
          <a:prstGeom prst="rect">
            <a:avLst/>
          </a:prstGeom>
          <a:solidFill>
            <a:schemeClr val="bg1"/>
          </a:solidFill>
          <a:ln w="9525" cmpd="sng">
            <a:solidFill>
              <a:srgbClr val="000000"/>
            </a:solidFill>
            <a:miter lim="800000"/>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35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文本框 7"/>
          <p:cNvSpPr txBox="1"/>
          <p:nvPr/>
        </p:nvSpPr>
        <p:spPr>
          <a:xfrm>
            <a:off x="647564" y="1895390"/>
            <a:ext cx="8280920" cy="2954655"/>
          </a:xfrm>
          <a:prstGeom prst="rect">
            <a:avLst/>
          </a:prstGeom>
          <a:noFill/>
        </p:spPr>
        <p:txBody>
          <a:bodyPr wrap="square" lIns="0" tIns="0" rIns="0" bIns="0" rtlCol="0">
            <a:spAutoFit/>
          </a:bodyPr>
          <a:lstStyle/>
          <a:p>
            <a:pPr>
              <a:lnSpc>
                <a:spcPct val="150000"/>
              </a:lnSpc>
            </a:pPr>
            <a:r>
              <a:rPr lang="en-US" altLang="zh-CN" sz="1600" dirty="0">
                <a:latin typeface="华文细黑" panose="02010600040101010101" pitchFamily="2" charset="-122"/>
                <a:ea typeface="华文细黑" panose="02010600040101010101" pitchFamily="2" charset="-122"/>
              </a:rPr>
              <a:t>6. </a:t>
            </a:r>
            <a:r>
              <a:rPr lang="zh-CN" altLang="en-US" sz="1600" dirty="0">
                <a:latin typeface="华文细黑" panose="02010600040101010101" pitchFamily="2" charset="-122"/>
                <a:ea typeface="华文细黑" panose="02010600040101010101" pitchFamily="2" charset="-122"/>
              </a:rPr>
              <a:t>毛泽东首次使用“实事求是”这个概念是在（　　）。</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A.《</a:t>
            </a:r>
            <a:r>
              <a:rPr lang="zh-CN" altLang="en-US" sz="1600" dirty="0">
                <a:latin typeface="华文细黑" panose="02010600040101010101" pitchFamily="2" charset="-122"/>
                <a:ea typeface="华文细黑" panose="02010600040101010101" pitchFamily="2" charset="-122"/>
              </a:rPr>
              <a:t>反对本本主义</a:t>
            </a:r>
            <a:r>
              <a:rPr lang="en-US" altLang="zh-CN" sz="1600" dirty="0">
                <a:latin typeface="华文细黑" panose="02010600040101010101" pitchFamily="2" charset="-122"/>
                <a:ea typeface="华文细黑" panose="02010600040101010101" pitchFamily="2" charset="-122"/>
              </a:rPr>
              <a:t>》                 B.《</a:t>
            </a:r>
            <a:r>
              <a:rPr lang="zh-CN" altLang="en-US" sz="1600" dirty="0">
                <a:latin typeface="华文细黑" panose="02010600040101010101" pitchFamily="2" charset="-122"/>
                <a:ea typeface="华文细黑" panose="02010600040101010101" pitchFamily="2" charset="-122"/>
              </a:rPr>
              <a:t>实践论</a:t>
            </a:r>
            <a:r>
              <a:rPr lang="en-US" altLang="zh-CN" sz="1600" dirty="0">
                <a:latin typeface="华文细黑" panose="02010600040101010101" pitchFamily="2" charset="-122"/>
                <a:ea typeface="华文细黑" panose="02010600040101010101" pitchFamily="2" charset="-122"/>
              </a:rPr>
              <a:t>》</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C.《</a:t>
            </a:r>
            <a:r>
              <a:rPr lang="zh-CN" altLang="en-US" sz="1600" dirty="0">
                <a:latin typeface="华文细黑" panose="02010600040101010101" pitchFamily="2" charset="-122"/>
                <a:ea typeface="华文细黑" panose="02010600040101010101" pitchFamily="2" charset="-122"/>
              </a:rPr>
              <a:t>矛盾论</a:t>
            </a:r>
            <a:r>
              <a:rPr lang="en-US" altLang="zh-CN" sz="1600" dirty="0">
                <a:latin typeface="华文细黑" panose="02010600040101010101" pitchFamily="2" charset="-122"/>
                <a:ea typeface="华文细黑" panose="02010600040101010101" pitchFamily="2" charset="-122"/>
              </a:rPr>
              <a:t>》                             D.《</a:t>
            </a:r>
            <a:r>
              <a:rPr lang="zh-CN" altLang="en-US" sz="1600" dirty="0">
                <a:latin typeface="华文细黑" panose="02010600040101010101" pitchFamily="2" charset="-122"/>
                <a:ea typeface="华文细黑" panose="02010600040101010101" pitchFamily="2" charset="-122"/>
              </a:rPr>
              <a:t>中国共产党在民族战争中的地位</a:t>
            </a:r>
            <a:r>
              <a:rPr lang="en-US" altLang="zh-CN" sz="1600" dirty="0">
                <a:latin typeface="华文细黑" panose="02010600040101010101" pitchFamily="2" charset="-122"/>
                <a:ea typeface="华文细黑" panose="02010600040101010101" pitchFamily="2" charset="-122"/>
              </a:rPr>
              <a:t>》</a:t>
            </a:r>
            <a:endParaRPr lang="en-US" altLang="zh-CN"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7. </a:t>
            </a:r>
            <a:r>
              <a:rPr lang="zh-CN" altLang="en-US" sz="1600" dirty="0">
                <a:latin typeface="华文细黑" panose="02010600040101010101" pitchFamily="2" charset="-122"/>
                <a:ea typeface="华文细黑" panose="02010600040101010101" pitchFamily="2" charset="-122"/>
              </a:rPr>
              <a:t>在中国共产党史上，第一次使用“思想路线”这一概念的是（　　）。</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陈独秀</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李大钊</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毛泽东</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刘少奇</a:t>
            </a:r>
            <a:endParaRPr lang="zh-CN" altLang="en-US" sz="1600" dirty="0">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68310" y="2139702"/>
            <a:ext cx="8280920" cy="2492990"/>
          </a:xfrm>
          <a:prstGeom prst="rect">
            <a:avLst/>
          </a:prstGeom>
          <a:noFill/>
        </p:spPr>
        <p:txBody>
          <a:bodyPr wrap="square" lIns="0" tIns="0" rIns="0" bIns="0" rtlCol="0">
            <a:spAutoFit/>
          </a:bodyPr>
          <a:lstStyle/>
          <a:p>
            <a:r>
              <a:rPr lang="en-US" altLang="zh-CN" sz="1600" dirty="0">
                <a:latin typeface="华文细黑" panose="02010600040101010101" pitchFamily="2" charset="-122"/>
                <a:ea typeface="华文细黑" panose="02010600040101010101" pitchFamily="2" charset="-122"/>
              </a:rPr>
              <a:t>1. </a:t>
            </a:r>
            <a:r>
              <a:rPr lang="zh-CN" altLang="en-US" sz="1600" dirty="0">
                <a:latin typeface="华文细黑" panose="02010600040101010101" pitchFamily="2" charset="-122"/>
                <a:ea typeface="华文细黑" panose="02010600040101010101" pitchFamily="2" charset="-122"/>
              </a:rPr>
              <a:t>毛泽东思想形成的思想渊源有（　　）。</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中国优秀的传统文化</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马列主义</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资产阶级民主思想</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空想社会主义</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2. </a:t>
            </a:r>
            <a:r>
              <a:rPr lang="zh-CN" altLang="en-US" sz="1600" dirty="0">
                <a:latin typeface="华文细黑" panose="02010600040101010101" pitchFamily="2" charset="-122"/>
                <a:ea typeface="华文细黑" panose="02010600040101010101" pitchFamily="2" charset="-122"/>
              </a:rPr>
              <a:t>在第二次国内革命战争时期，党领导人民（　　）。</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创建了工农红军</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建立了农村革命根据地</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在国民党统治区发展了党和其他革命组织</a:t>
            </a:r>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在根据地建立了工农政权</a:t>
            </a:r>
            <a:endParaRPr lang="zh-CN" altLang="en-US" sz="16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7020272" y="123478"/>
            <a:ext cx="1928892" cy="2280991"/>
          </a:xfrm>
          <a:prstGeom prst="rect">
            <a:avLst/>
          </a:prstGeom>
        </p:spPr>
      </p:pic>
      <p:sp>
        <p:nvSpPr>
          <p:cNvPr id="5"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539552" y="1988122"/>
            <a:ext cx="8280920" cy="2708434"/>
          </a:xfrm>
          <a:prstGeom prst="rect">
            <a:avLst/>
          </a:prstGeom>
          <a:noFill/>
        </p:spPr>
        <p:txBody>
          <a:bodyPr wrap="square" lIns="0" tIns="0" rIns="0" bIns="0" rtlCol="0">
            <a:spAutoFit/>
          </a:bodyPr>
          <a:lstStyle/>
          <a:p>
            <a:r>
              <a:rPr lang="en-US" altLang="zh-CN" sz="1600" dirty="0">
                <a:latin typeface="华文细黑" panose="02010600040101010101" pitchFamily="2" charset="-122"/>
                <a:ea typeface="华文细黑" panose="02010600040101010101" pitchFamily="2" charset="-122"/>
              </a:rPr>
              <a:t>3. </a:t>
            </a:r>
            <a:r>
              <a:rPr lang="zh-CN" altLang="en-US" sz="1600" dirty="0">
                <a:latin typeface="华文细黑" panose="02010600040101010101" pitchFamily="2" charset="-122"/>
                <a:ea typeface="华文细黑" panose="02010600040101010101" pitchFamily="2" charset="-122"/>
              </a:rPr>
              <a:t>导致党在幼年时期走弯路的主要原因有（　　）。</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理论准备和实践经验不足</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对中国历史和社会状况不甚了解</a:t>
            </a:r>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对中国革命的特点和规律不甚了解</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共产国际指导上的失误</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4. 1931 </a:t>
            </a:r>
            <a:r>
              <a:rPr lang="zh-CN" altLang="en-US" sz="1600" dirty="0">
                <a:latin typeface="华文细黑" panose="02010600040101010101" pitchFamily="2" charset="-122"/>
                <a:ea typeface="华文细黑" panose="02010600040101010101" pitchFamily="2" charset="-122"/>
              </a:rPr>
              <a:t>年开始的在党内占统治地位的“左”倾错误，把（　　），使中国革命遭</a:t>
            </a:r>
            <a:endParaRPr lang="zh-CN" altLang="en-US" sz="1600" dirty="0">
              <a:latin typeface="华文细黑" panose="02010600040101010101" pitchFamily="2" charset="-122"/>
              <a:ea typeface="华文细黑" panose="02010600040101010101" pitchFamily="2" charset="-122"/>
            </a:endParaRPr>
          </a:p>
          <a:p>
            <a:r>
              <a:rPr lang="zh-CN" altLang="en-US" sz="1600" dirty="0">
                <a:latin typeface="华文细黑" panose="02010600040101010101" pitchFamily="2" charset="-122"/>
                <a:ea typeface="华文细黑" panose="02010600040101010101" pitchFamily="2" charset="-122"/>
              </a:rPr>
              <a:t>受严重挫折。</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马克思主义教条化</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马克思主义民族化</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共产国际决议神圣化</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苏联经验神圣化</a:t>
            </a:r>
            <a:endParaRPr lang="zh-CN" altLang="en-US" sz="16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5940152" y="60216"/>
            <a:ext cx="2985346" cy="1828031"/>
          </a:xfrm>
          <a:prstGeom prst="rect">
            <a:avLst/>
          </a:prstGeom>
        </p:spPr>
      </p:pic>
      <p:sp>
        <p:nvSpPr>
          <p:cNvPr id="5"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1557370" y="2089655"/>
            <a:ext cx="8280920" cy="2523768"/>
          </a:xfrm>
          <a:prstGeom prst="rect">
            <a:avLst/>
          </a:prstGeom>
          <a:noFill/>
        </p:spPr>
        <p:txBody>
          <a:bodyPr wrap="square" lIns="0" tIns="0" rIns="0" bIns="0" rtlCol="0">
            <a:spAutoFit/>
          </a:bodyPr>
          <a:lstStyle/>
          <a:p>
            <a:r>
              <a:rPr lang="en-US" altLang="zh-CN" sz="1600" dirty="0"/>
              <a:t>5. </a:t>
            </a:r>
            <a:r>
              <a:rPr lang="zh-CN" altLang="en-US" sz="1600" dirty="0"/>
              <a:t>毛泽东思想产生的社会历史条件有（　　）。</a:t>
            </a:r>
            <a:endParaRPr lang="zh-CN" altLang="en-US" sz="1600" dirty="0"/>
          </a:p>
          <a:p>
            <a:r>
              <a:rPr lang="en-US" altLang="zh-CN" sz="1600" dirty="0"/>
              <a:t>A. </a:t>
            </a:r>
            <a:r>
              <a:rPr lang="zh-CN" altLang="en-US" sz="1600" dirty="0"/>
              <a:t>俄国十月革命开辟了世界无产阶级社会主义革命的新时代</a:t>
            </a:r>
            <a:endParaRPr lang="zh-CN" altLang="en-US" sz="1600" dirty="0"/>
          </a:p>
          <a:p>
            <a:r>
              <a:rPr lang="en-US" altLang="zh-CN" sz="1600" dirty="0"/>
              <a:t>B. </a:t>
            </a:r>
            <a:r>
              <a:rPr lang="zh-CN" altLang="en-US" sz="1600" dirty="0"/>
              <a:t>新的社会生产力的增长以及工人阶级队伍的壮大、工人运动的发展</a:t>
            </a:r>
            <a:endParaRPr lang="zh-CN" altLang="en-US" sz="1600" dirty="0"/>
          </a:p>
          <a:p>
            <a:r>
              <a:rPr lang="en-US" altLang="zh-CN" sz="1600" dirty="0"/>
              <a:t>C. </a:t>
            </a:r>
            <a:r>
              <a:rPr lang="zh-CN" altLang="en-US" sz="1600" dirty="0"/>
              <a:t>马克思主义在中国的广泛传播</a:t>
            </a:r>
            <a:endParaRPr lang="zh-CN" altLang="en-US" sz="1600" dirty="0"/>
          </a:p>
          <a:p>
            <a:r>
              <a:rPr lang="en-US" altLang="zh-CN" sz="1600" dirty="0"/>
              <a:t>D. </a:t>
            </a:r>
            <a:r>
              <a:rPr lang="zh-CN" altLang="en-US" sz="1600" dirty="0"/>
              <a:t>中国共产党领导的深刻复杂的大革命</a:t>
            </a:r>
            <a:endParaRPr lang="zh-CN" altLang="en-US" sz="1600" dirty="0"/>
          </a:p>
          <a:p>
            <a:r>
              <a:rPr lang="en-US" altLang="zh-CN" sz="1600" dirty="0"/>
              <a:t>6. </a:t>
            </a:r>
            <a:r>
              <a:rPr lang="zh-CN" altLang="en-US" sz="1600" dirty="0"/>
              <a:t>毛泽东思想是在我国（　　）的实践过程中形成和发展起来的。</a:t>
            </a:r>
            <a:endParaRPr lang="zh-CN" altLang="en-US" sz="1600" dirty="0"/>
          </a:p>
          <a:p>
            <a:r>
              <a:rPr lang="en-US" altLang="zh-CN" sz="1600" dirty="0"/>
              <a:t>A. </a:t>
            </a:r>
            <a:r>
              <a:rPr lang="zh-CN" altLang="en-US" sz="1600" dirty="0"/>
              <a:t>旧民主主义革命</a:t>
            </a:r>
            <a:endParaRPr lang="zh-CN" altLang="en-US" sz="1600" dirty="0"/>
          </a:p>
          <a:p>
            <a:r>
              <a:rPr lang="en-US" altLang="zh-CN" sz="1600" dirty="0"/>
              <a:t>B. </a:t>
            </a:r>
            <a:r>
              <a:rPr lang="zh-CN" altLang="en-US" sz="1600" dirty="0"/>
              <a:t>新民主主义革命</a:t>
            </a:r>
            <a:endParaRPr lang="zh-CN" altLang="en-US" sz="1600" dirty="0"/>
          </a:p>
          <a:p>
            <a:r>
              <a:rPr lang="en-US" altLang="zh-CN" sz="1600" dirty="0"/>
              <a:t>C. </a:t>
            </a:r>
            <a:r>
              <a:rPr lang="zh-CN" altLang="en-US" sz="1600" dirty="0"/>
              <a:t>社会主义革命</a:t>
            </a:r>
            <a:endParaRPr lang="zh-CN" altLang="en-US" sz="1600" dirty="0"/>
          </a:p>
          <a:p>
            <a:r>
              <a:rPr lang="en-US" altLang="zh-CN" sz="1600" dirty="0"/>
              <a:t>D. </a:t>
            </a:r>
            <a:r>
              <a:rPr lang="zh-CN" altLang="en-US" sz="1600" dirty="0"/>
              <a:t>社会主义建设</a:t>
            </a:r>
            <a:endParaRPr lang="zh-CN" altLang="en-US" sz="1600" dirty="0">
              <a:latin typeface="华文细黑" panose="02010600040101010101" pitchFamily="2" charset="-122"/>
              <a:ea typeface="华文细黑" panose="02010600040101010101" pitchFamily="2" charset="-122"/>
            </a:endParaRPr>
          </a:p>
        </p:txBody>
      </p:sp>
      <p:sp>
        <p:nvSpPr>
          <p:cNvPr id="7" name="圆角矩形 6"/>
          <p:cNvSpPr/>
          <p:nvPr/>
        </p:nvSpPr>
        <p:spPr>
          <a:xfrm>
            <a:off x="1259632" y="1947383"/>
            <a:ext cx="6624736" cy="2808312"/>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784" y="2211710"/>
            <a:ext cx="9144000" cy="2931790"/>
          </a:xfrm>
          <a:custGeom>
            <a:avLst/>
            <a:gdLst/>
            <a:ahLst/>
            <a:cxnLst/>
            <a:rect l="l" t="t" r="r" b="b"/>
            <a:pathLst>
              <a:path w="9144000" h="2931790">
                <a:moveTo>
                  <a:pt x="0" y="0"/>
                </a:moveTo>
                <a:lnTo>
                  <a:pt x="3824456" y="0"/>
                </a:lnTo>
                <a:cubicBezTo>
                  <a:pt x="3824456" y="26976"/>
                  <a:pt x="3831542" y="51749"/>
                  <a:pt x="3844079" y="73220"/>
                </a:cubicBezTo>
                <a:lnTo>
                  <a:pt x="4145508" y="600620"/>
                </a:lnTo>
                <a:cubicBezTo>
                  <a:pt x="4157500" y="622091"/>
                  <a:pt x="4175488" y="640258"/>
                  <a:pt x="4197836" y="653470"/>
                </a:cubicBezTo>
                <a:cubicBezTo>
                  <a:pt x="4220185" y="666683"/>
                  <a:pt x="4245258" y="672739"/>
                  <a:pt x="4269242" y="672739"/>
                </a:cubicBezTo>
                <a:lnTo>
                  <a:pt x="4869920" y="672739"/>
                </a:lnTo>
                <a:cubicBezTo>
                  <a:pt x="4895539" y="673289"/>
                  <a:pt x="4921158" y="667233"/>
                  <a:pt x="4944596" y="653470"/>
                </a:cubicBezTo>
                <a:cubicBezTo>
                  <a:pt x="4966945" y="640258"/>
                  <a:pt x="4984387" y="622091"/>
                  <a:pt x="4996924" y="601171"/>
                </a:cubicBezTo>
                <a:lnTo>
                  <a:pt x="5296718" y="75972"/>
                </a:lnTo>
                <a:cubicBezTo>
                  <a:pt x="5310345" y="53951"/>
                  <a:pt x="5317976" y="28077"/>
                  <a:pt x="5317976" y="0"/>
                </a:cubicBezTo>
                <a:lnTo>
                  <a:pt x="9144000" y="0"/>
                </a:lnTo>
                <a:lnTo>
                  <a:pt x="9144000" y="2931790"/>
                </a:lnTo>
                <a:lnTo>
                  <a:pt x="0" y="2931790"/>
                </a:lnTo>
                <a:close/>
              </a:path>
            </a:pathLst>
          </a:custGeom>
          <a:blipFill dpi="0" rotWithShape="1">
            <a:blip r:embed="rId1"/>
            <a:srcRect/>
            <a:stretch>
              <a:fillRect t="-54708" b="-2073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9"/>
          <p:cNvSpPr txBox="1"/>
          <p:nvPr/>
        </p:nvSpPr>
        <p:spPr>
          <a:xfrm>
            <a:off x="1403648" y="3067256"/>
            <a:ext cx="6720492" cy="1265283"/>
          </a:xfrm>
          <a:prstGeom prst="rect">
            <a:avLst/>
          </a:prstGeom>
          <a:noFill/>
        </p:spPr>
        <p:txBody>
          <a:bodyPr wrap="square" lIns="68580" tIns="34290" rIns="68580" bIns="34290" rtlCol="0">
            <a:spAutoFit/>
          </a:bodyPr>
          <a:lstStyle/>
          <a:p>
            <a:pPr>
              <a:lnSpc>
                <a:spcPct val="150000"/>
              </a:lnSpc>
            </a:pPr>
            <a:r>
              <a:rPr lang="zh-CN" altLang="en-US" dirty="0">
                <a:latin typeface="华文细黑" panose="02010600040101010101" pitchFamily="2" charset="-122"/>
                <a:ea typeface="华文细黑" panose="02010600040101010101" pitchFamily="2" charset="-122"/>
              </a:rPr>
              <a:t>本章是对马克思主义中国化第一大理论成果</a:t>
            </a:r>
            <a:r>
              <a:rPr lang="en-US" altLang="zh-CN" dirty="0">
                <a:latin typeface="华文细黑" panose="02010600040101010101" pitchFamily="2" charset="-122"/>
                <a:ea typeface="华文细黑" panose="02010600040101010101" pitchFamily="2" charset="-122"/>
              </a:rPr>
              <a:t>——</a:t>
            </a:r>
            <a:r>
              <a:rPr lang="zh-CN" altLang="en-US" dirty="0">
                <a:latin typeface="华文细黑" panose="02010600040101010101" pitchFamily="2" charset="-122"/>
                <a:ea typeface="华文细黑" panose="02010600040101010101" pitchFamily="2" charset="-122"/>
              </a:rPr>
              <a:t>毛泽东思想的总体介绍，主要阐述了毛泽东思想形成发展的条件、过程；毛泽东思想的主要内容和活的灵魂；毛泽东思想的历史地位。</a:t>
            </a:r>
            <a:endParaRPr lang="en-US" altLang="zh-CN" dirty="0">
              <a:latin typeface="华文细黑" panose="02010600040101010101" pitchFamily="2" charset="-122"/>
              <a:ea typeface="华文细黑" panose="02010600040101010101" pitchFamily="2" charset="-122"/>
            </a:endParaRPr>
          </a:p>
        </p:txBody>
      </p:sp>
      <p:sp>
        <p:nvSpPr>
          <p:cNvPr id="13" name="Freeform 5"/>
          <p:cNvSpPr/>
          <p:nvPr/>
        </p:nvSpPr>
        <p:spPr bwMode="auto">
          <a:xfrm>
            <a:off x="3901440" y="1607124"/>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14" name="KSO_Shape"/>
          <p:cNvSpPr/>
          <p:nvPr/>
        </p:nvSpPr>
        <p:spPr bwMode="auto">
          <a:xfrm>
            <a:off x="4140338" y="1915303"/>
            <a:ext cx="863324" cy="592814"/>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 name="圆角矩形 1"/>
          <p:cNvSpPr/>
          <p:nvPr/>
        </p:nvSpPr>
        <p:spPr>
          <a:xfrm>
            <a:off x="3059832" y="483518"/>
            <a:ext cx="3096344" cy="524906"/>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901440" y="543394"/>
            <a:ext cx="2160240" cy="369332"/>
          </a:xfrm>
          <a:prstGeom prst="rect">
            <a:avLst/>
          </a:prstGeom>
          <a:noFill/>
        </p:spPr>
        <p:txBody>
          <a:bodyPr wrap="square" lIns="0" tIns="0" rIns="0" bIns="0" rtlCol="0">
            <a:spAutoFit/>
          </a:bodyPr>
          <a:lstStyle/>
          <a:p>
            <a:r>
              <a:rPr lang="zh-CN" altLang="en-US" sz="2400" b="1" dirty="0">
                <a:solidFill>
                  <a:srgbClr val="FCFCFC"/>
                </a:solidFill>
                <a:latin typeface="微软雅黑" panose="020B0503020204020204" pitchFamily="34" charset="-122"/>
                <a:ea typeface="微软雅黑" panose="020B0503020204020204" pitchFamily="34" charset="-122"/>
              </a:rPr>
              <a:t>内容导读</a:t>
            </a:r>
            <a:endParaRPr lang="zh-CN" altLang="en-US" sz="2400" b="1" dirty="0">
              <a:solidFill>
                <a:srgbClr val="FCFCF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prism dir="u" isInverted="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60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anim calcmode="lin" valueType="num">
                                      <p:cBhvr>
                                        <p:cTn id="10" dur="500" fill="hold"/>
                                        <p:tgtEl>
                                          <p:spTgt spid="13"/>
                                        </p:tgtEl>
                                        <p:attrNameLst>
                                          <p:attrName>ppt_x</p:attrName>
                                        </p:attrNameLst>
                                      </p:cBhvr>
                                      <p:tavLst>
                                        <p:tav tm="0">
                                          <p:val>
                                            <p:fltVal val="0.5"/>
                                          </p:val>
                                        </p:tav>
                                        <p:tav tm="100000">
                                          <p:val>
                                            <p:strVal val="#ppt_x"/>
                                          </p:val>
                                        </p:tav>
                                      </p:tavLst>
                                    </p:anim>
                                    <p:anim calcmode="lin" valueType="num">
                                      <p:cBhvr>
                                        <p:cTn id="11" dur="500" fill="hold"/>
                                        <p:tgtEl>
                                          <p:spTgt spid="13"/>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60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animEffect transition="in" filter="fade">
                                      <p:cBhvr>
                                        <p:cTn id="16" dur="500"/>
                                        <p:tgtEl>
                                          <p:spTgt spid="14"/>
                                        </p:tgtEl>
                                      </p:cBhvr>
                                    </p:animEffect>
                                    <p:anim calcmode="lin" valueType="num">
                                      <p:cBhvr>
                                        <p:cTn id="17" dur="500" fill="hold"/>
                                        <p:tgtEl>
                                          <p:spTgt spid="14"/>
                                        </p:tgtEl>
                                        <p:attrNameLst>
                                          <p:attrName>ppt_x</p:attrName>
                                        </p:attrNameLst>
                                      </p:cBhvr>
                                      <p:tavLst>
                                        <p:tav tm="0">
                                          <p:val>
                                            <p:fltVal val="0.5"/>
                                          </p:val>
                                        </p:tav>
                                        <p:tav tm="100000">
                                          <p:val>
                                            <p:strVal val="#ppt_x"/>
                                          </p:val>
                                        </p:tav>
                                      </p:tavLst>
                                    </p:anim>
                                    <p:anim calcmode="lin" valueType="num">
                                      <p:cBhvr>
                                        <p:cTn id="18" dur="500" fill="hold"/>
                                        <p:tgtEl>
                                          <p:spTgt spid="14"/>
                                        </p:tgtEl>
                                        <p:attrNameLst>
                                          <p:attrName>ppt_y</p:attrName>
                                        </p:attrNameLst>
                                      </p:cBhvr>
                                      <p:tavLst>
                                        <p:tav tm="0">
                                          <p:val>
                                            <p:fltVal val="0.5"/>
                                          </p:val>
                                        </p:tav>
                                        <p:tav tm="100000">
                                          <p:val>
                                            <p:strVal val="#ppt_y"/>
                                          </p:val>
                                        </p:tav>
                                      </p:tavLst>
                                    </p:anim>
                                  </p:childTnLst>
                                </p:cTn>
                              </p:par>
                            </p:childTnLst>
                          </p:cTn>
                        </p:par>
                        <p:par>
                          <p:cTn id="19" fill="hold">
                            <p:stCondLst>
                              <p:cond delay="1100"/>
                            </p:stCondLst>
                            <p:childTnLst>
                              <p:par>
                                <p:cTn id="20" presetID="16" presetClass="entr" presetSubtype="21"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7" name="矩形 37"/>
          <p:cNvSpPr>
            <a:spLocks noChangeArrowheads="1"/>
          </p:cNvSpPr>
          <p:nvPr/>
        </p:nvSpPr>
        <p:spPr bwMode="auto">
          <a:xfrm>
            <a:off x="395536" y="1923678"/>
            <a:ext cx="8352928" cy="2826073"/>
          </a:xfrm>
          <a:prstGeom prst="rect">
            <a:avLst/>
          </a:prstGeom>
          <a:solidFill>
            <a:schemeClr val="bg1"/>
          </a:solidFill>
          <a:ln w="9525" cmpd="sng">
            <a:solidFill>
              <a:srgbClr val="000000"/>
            </a:solidFill>
            <a:miter lim="800000"/>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35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文本框 7"/>
          <p:cNvSpPr txBox="1"/>
          <p:nvPr/>
        </p:nvSpPr>
        <p:spPr>
          <a:xfrm>
            <a:off x="606008" y="2283718"/>
            <a:ext cx="8280920" cy="1846659"/>
          </a:xfrm>
          <a:prstGeom prst="rect">
            <a:avLst/>
          </a:prstGeom>
          <a:noFill/>
        </p:spPr>
        <p:txBody>
          <a:bodyPr wrap="square" lIns="0" tIns="0" rIns="0" bIns="0" rtlCol="0">
            <a:spAutoFit/>
          </a:bodyPr>
          <a:lstStyle/>
          <a:p>
            <a:pPr>
              <a:lnSpc>
                <a:spcPct val="150000"/>
              </a:lnSpc>
            </a:pPr>
            <a:r>
              <a:rPr lang="en-US" altLang="zh-CN" sz="1600" dirty="0"/>
              <a:t>7. </a:t>
            </a:r>
            <a:r>
              <a:rPr lang="zh-CN" altLang="en-US" sz="1600" dirty="0"/>
              <a:t>习近平指出，评价历史人物（　　）。</a:t>
            </a:r>
            <a:endParaRPr lang="zh-CN" altLang="en-US" sz="1600" dirty="0"/>
          </a:p>
          <a:p>
            <a:pPr>
              <a:lnSpc>
                <a:spcPct val="150000"/>
              </a:lnSpc>
            </a:pPr>
            <a:r>
              <a:rPr lang="en-US" altLang="zh-CN" sz="1600" dirty="0"/>
              <a:t>A. </a:t>
            </a:r>
            <a:r>
              <a:rPr lang="zh-CN" altLang="en-US" sz="1600" dirty="0"/>
              <a:t>不能离开对历史条件、历史过程的全面认识，以及对历史规律的科学把握</a:t>
            </a:r>
            <a:endParaRPr lang="zh-CN" altLang="en-US" sz="1600" dirty="0"/>
          </a:p>
          <a:p>
            <a:pPr>
              <a:lnSpc>
                <a:spcPct val="150000"/>
              </a:lnSpc>
            </a:pPr>
            <a:r>
              <a:rPr lang="en-US" altLang="zh-CN" sz="1600" dirty="0"/>
              <a:t>B. </a:t>
            </a:r>
            <a:r>
              <a:rPr lang="zh-CN" altLang="en-US" sz="1600" dirty="0"/>
              <a:t>不能忽略历史必然性和历史偶然性的关系</a:t>
            </a:r>
            <a:endParaRPr lang="zh-CN" altLang="en-US" sz="1600" dirty="0"/>
          </a:p>
          <a:p>
            <a:pPr>
              <a:lnSpc>
                <a:spcPct val="150000"/>
              </a:lnSpc>
            </a:pPr>
            <a:r>
              <a:rPr lang="en-US" altLang="zh-CN" sz="1600" dirty="0"/>
              <a:t>C. </a:t>
            </a:r>
            <a:r>
              <a:rPr lang="zh-CN" altLang="en-US" sz="1600" dirty="0"/>
              <a:t>不能把历史顺境中的成功简单归功于个人，也不能把历史逆境中的挫折简单归咎于个人</a:t>
            </a:r>
            <a:endParaRPr lang="zh-CN" altLang="en-US" sz="1600" dirty="0"/>
          </a:p>
          <a:p>
            <a:pPr>
              <a:lnSpc>
                <a:spcPct val="150000"/>
              </a:lnSpc>
            </a:pPr>
            <a:r>
              <a:rPr lang="en-US" altLang="zh-CN" sz="1600" dirty="0"/>
              <a:t>D. </a:t>
            </a:r>
            <a:r>
              <a:rPr lang="zh-CN" altLang="en-US" sz="1600" dirty="0"/>
              <a:t>不能用今天的时代条件、发展水平、认识水平去衡量和要求前人</a:t>
            </a:r>
            <a:endParaRPr lang="zh-CN" altLang="en-US" sz="16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材料分析题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431540" y="2144399"/>
            <a:ext cx="8280920" cy="2222853"/>
          </a:xfrm>
          <a:prstGeom prst="rect">
            <a:avLst/>
          </a:prstGeom>
          <a:noFill/>
        </p:spPr>
        <p:txBody>
          <a:bodyPr wrap="square" lIns="0" tIns="0" rIns="0" bIns="0" rtlCol="0">
            <a:spAutoFit/>
          </a:bodyPr>
          <a:lstStyle/>
          <a:p>
            <a:pPr>
              <a:lnSpc>
                <a:spcPct val="150000"/>
              </a:lnSpc>
            </a:pPr>
            <a:r>
              <a:rPr lang="zh-CN" altLang="en-US" sz="1400" dirty="0">
                <a:latin typeface="华文细黑" panose="02010600040101010101" pitchFamily="2" charset="-122"/>
                <a:ea typeface="华文细黑" panose="02010600040101010101" pitchFamily="2" charset="-122"/>
              </a:rPr>
              <a:t>材料</a:t>
            </a:r>
            <a:r>
              <a:rPr lang="en-US" altLang="zh-CN" sz="1400" dirty="0">
                <a:latin typeface="华文细黑" panose="02010600040101010101" pitchFamily="2" charset="-122"/>
                <a:ea typeface="华文细黑" panose="02010600040101010101" pitchFamily="2" charset="-122"/>
              </a:rPr>
              <a:t>1</a:t>
            </a:r>
            <a:r>
              <a:rPr lang="zh-CN" altLang="en-US" sz="1400" dirty="0">
                <a:latin typeface="华文细黑" panose="02010600040101010101" pitchFamily="2" charset="-122"/>
                <a:ea typeface="华文细黑" panose="02010600040101010101" pitchFamily="2" charset="-122"/>
              </a:rPr>
              <a:t>：马克思主义的“本本”是要学习的，但是必须同我国的实际情况相结合。我们需要“本本”，但是一定要纠正脱离实际情况的本本主义。怎样纠正这种本本主义？只有向实际情况调查。</a:t>
            </a:r>
            <a:endParaRPr lang="zh-CN" altLang="en-US" sz="1400" dirty="0">
              <a:latin typeface="华文细黑" panose="02010600040101010101" pitchFamily="2" charset="-122"/>
              <a:ea typeface="华文细黑" panose="02010600040101010101" pitchFamily="2" charset="-122"/>
            </a:endParaRPr>
          </a:p>
          <a:p>
            <a:pPr>
              <a:lnSpc>
                <a:spcPct val="150000"/>
              </a:lnSpc>
            </a:pPr>
            <a:r>
              <a:rPr lang="en-US" altLang="zh-CN" sz="1400" dirty="0">
                <a:latin typeface="华文细黑" panose="02010600040101010101" pitchFamily="2" charset="-122"/>
                <a:ea typeface="华文细黑" panose="02010600040101010101" pitchFamily="2" charset="-122"/>
              </a:rPr>
              <a:t>                                                                                 ——《</a:t>
            </a:r>
            <a:r>
              <a:rPr lang="zh-CN" altLang="en-US" sz="1400" dirty="0">
                <a:latin typeface="华文细黑" panose="02010600040101010101" pitchFamily="2" charset="-122"/>
                <a:ea typeface="华文细黑" panose="02010600040101010101" pitchFamily="2" charset="-122"/>
              </a:rPr>
              <a:t>毛泽东选集</a:t>
            </a:r>
            <a:r>
              <a:rPr lang="en-US" altLang="zh-CN" sz="1400" dirty="0">
                <a:latin typeface="华文细黑" panose="02010600040101010101" pitchFamily="2" charset="-122"/>
                <a:ea typeface="华文细黑" panose="02010600040101010101" pitchFamily="2" charset="-122"/>
              </a:rPr>
              <a:t>》</a:t>
            </a:r>
            <a:r>
              <a:rPr lang="zh-CN" altLang="en-US" sz="1400" dirty="0">
                <a:latin typeface="华文细黑" panose="02010600040101010101" pitchFamily="2" charset="-122"/>
                <a:ea typeface="华文细黑" panose="02010600040101010101" pitchFamily="2" charset="-122"/>
              </a:rPr>
              <a:t>第</a:t>
            </a:r>
            <a:r>
              <a:rPr lang="en-US" altLang="zh-CN" sz="1400" dirty="0">
                <a:latin typeface="华文细黑" panose="02010600040101010101" pitchFamily="2" charset="-122"/>
                <a:ea typeface="华文细黑" panose="02010600040101010101" pitchFamily="2" charset="-122"/>
              </a:rPr>
              <a:t>1 </a:t>
            </a:r>
            <a:r>
              <a:rPr lang="zh-CN" altLang="en-US" sz="1400" dirty="0">
                <a:latin typeface="华文细黑" panose="02010600040101010101" pitchFamily="2" charset="-122"/>
                <a:ea typeface="华文细黑" panose="02010600040101010101" pitchFamily="2" charset="-122"/>
              </a:rPr>
              <a:t>卷，第</a:t>
            </a:r>
            <a:r>
              <a:rPr lang="en-US" altLang="zh-CN" sz="1400" dirty="0">
                <a:latin typeface="华文细黑" panose="02010600040101010101" pitchFamily="2" charset="-122"/>
                <a:ea typeface="华文细黑" panose="02010600040101010101" pitchFamily="2" charset="-122"/>
              </a:rPr>
              <a:t>111 </a:t>
            </a:r>
            <a:r>
              <a:rPr lang="zh-CN" altLang="en-US" sz="1400" dirty="0">
                <a:latin typeface="华文细黑" panose="02010600040101010101" pitchFamily="2" charset="-122"/>
                <a:ea typeface="华文细黑" panose="02010600040101010101" pitchFamily="2" charset="-122"/>
              </a:rPr>
              <a:t>～ </a:t>
            </a:r>
            <a:r>
              <a:rPr lang="en-US" altLang="zh-CN" sz="1400" dirty="0">
                <a:latin typeface="华文细黑" panose="02010600040101010101" pitchFamily="2" charset="-122"/>
                <a:ea typeface="华文细黑" panose="02010600040101010101" pitchFamily="2" charset="-122"/>
              </a:rPr>
              <a:t>112 </a:t>
            </a:r>
            <a:r>
              <a:rPr lang="zh-CN" altLang="en-US" sz="1400" dirty="0">
                <a:latin typeface="华文细黑" panose="02010600040101010101" pitchFamily="2" charset="-122"/>
                <a:ea typeface="华文细黑" panose="02010600040101010101" pitchFamily="2" charset="-122"/>
              </a:rPr>
              <a:t>页</a:t>
            </a:r>
            <a:endParaRPr lang="zh-CN" altLang="en-US" sz="1400" dirty="0">
              <a:latin typeface="华文细黑" panose="02010600040101010101" pitchFamily="2" charset="-122"/>
              <a:ea typeface="华文细黑" panose="02010600040101010101" pitchFamily="2" charset="-122"/>
            </a:endParaRPr>
          </a:p>
          <a:p>
            <a:pPr>
              <a:lnSpc>
                <a:spcPct val="150000"/>
              </a:lnSpc>
            </a:pPr>
            <a:r>
              <a:rPr lang="zh-CN" altLang="en-US" sz="1400" dirty="0">
                <a:latin typeface="华文细黑" panose="02010600040101010101" pitchFamily="2" charset="-122"/>
                <a:ea typeface="华文细黑" panose="02010600040101010101" pitchFamily="2" charset="-122"/>
              </a:rPr>
              <a:t>材料</a:t>
            </a:r>
            <a:r>
              <a:rPr lang="en-US" altLang="zh-CN" sz="1400" dirty="0">
                <a:latin typeface="华文细黑" panose="02010600040101010101" pitchFamily="2" charset="-122"/>
                <a:ea typeface="华文细黑" panose="02010600040101010101" pitchFamily="2" charset="-122"/>
              </a:rPr>
              <a:t>2</a:t>
            </a:r>
            <a:r>
              <a:rPr lang="zh-CN" altLang="en-US" sz="1400" dirty="0">
                <a:latin typeface="华文细黑" panose="02010600040101010101" pitchFamily="2" charset="-122"/>
                <a:ea typeface="华文细黑" panose="02010600040101010101" pitchFamily="2" charset="-122"/>
              </a:rPr>
              <a:t>：一个党，一个国家，一个民族，如果一切从本本出发，思想僵化，迷信盛行，那它就不能前进，它的生机就停止了，就要亡党亡国。</a:t>
            </a:r>
            <a:r>
              <a:rPr lang="en-US" altLang="zh-CN" sz="1400" dirty="0">
                <a:latin typeface="华文细黑" panose="02010600040101010101" pitchFamily="2" charset="-122"/>
                <a:ea typeface="华文细黑" panose="02010600040101010101" pitchFamily="2" charset="-122"/>
              </a:rPr>
              <a:t>……</a:t>
            </a:r>
            <a:r>
              <a:rPr lang="zh-CN" altLang="en-US" sz="1400" dirty="0">
                <a:latin typeface="华文细黑" panose="02010600040101010101" pitchFamily="2" charset="-122"/>
                <a:ea typeface="华文细黑" panose="02010600040101010101" pitchFamily="2" charset="-122"/>
              </a:rPr>
              <a:t>只有解放思想，坚持实事求是，一切从实际出发，理论联系实际，我们的社会主义现代化建设才能顺利进行，我们党的马列主义、毛泽东思想的理论也才能顺利发展。</a:t>
            </a:r>
            <a:endParaRPr lang="zh-CN" altLang="en-US" sz="1400" dirty="0">
              <a:latin typeface="华文细黑" panose="02010600040101010101" pitchFamily="2" charset="-122"/>
              <a:ea typeface="华文细黑" panose="02010600040101010101" pitchFamily="2" charset="-122"/>
            </a:endParaRPr>
          </a:p>
          <a:p>
            <a:pPr>
              <a:lnSpc>
                <a:spcPct val="150000"/>
              </a:lnSpc>
            </a:pPr>
            <a:r>
              <a:rPr lang="en-US" altLang="zh-CN" sz="1400" dirty="0">
                <a:latin typeface="华文细黑" panose="02010600040101010101" pitchFamily="2" charset="-122"/>
                <a:ea typeface="华文细黑" panose="02010600040101010101" pitchFamily="2" charset="-122"/>
              </a:rPr>
              <a:t>                                                                                             ——《</a:t>
            </a:r>
            <a:r>
              <a:rPr lang="zh-CN" altLang="en-US" sz="1400" dirty="0">
                <a:latin typeface="华文细黑" panose="02010600040101010101" pitchFamily="2" charset="-122"/>
                <a:ea typeface="华文细黑" panose="02010600040101010101" pitchFamily="2" charset="-122"/>
              </a:rPr>
              <a:t>邓小平文选</a:t>
            </a:r>
            <a:r>
              <a:rPr lang="en-US" altLang="zh-CN" sz="1400" dirty="0">
                <a:latin typeface="华文细黑" panose="02010600040101010101" pitchFamily="2" charset="-122"/>
                <a:ea typeface="华文细黑" panose="02010600040101010101" pitchFamily="2" charset="-122"/>
              </a:rPr>
              <a:t>》</a:t>
            </a:r>
            <a:r>
              <a:rPr lang="zh-CN" altLang="en-US" sz="1400" dirty="0">
                <a:latin typeface="华文细黑" panose="02010600040101010101" pitchFamily="2" charset="-122"/>
                <a:ea typeface="华文细黑" panose="02010600040101010101" pitchFamily="2" charset="-122"/>
              </a:rPr>
              <a:t>第</a:t>
            </a:r>
            <a:r>
              <a:rPr lang="en-US" altLang="zh-CN" sz="1400" dirty="0">
                <a:latin typeface="华文细黑" panose="02010600040101010101" pitchFamily="2" charset="-122"/>
                <a:ea typeface="华文细黑" panose="02010600040101010101" pitchFamily="2" charset="-122"/>
              </a:rPr>
              <a:t>2 </a:t>
            </a:r>
            <a:r>
              <a:rPr lang="zh-CN" altLang="en-US" sz="1400" dirty="0">
                <a:latin typeface="华文细黑" panose="02010600040101010101" pitchFamily="2" charset="-122"/>
                <a:ea typeface="华文细黑" panose="02010600040101010101" pitchFamily="2" charset="-122"/>
              </a:rPr>
              <a:t>卷，第</a:t>
            </a:r>
            <a:r>
              <a:rPr lang="en-US" altLang="zh-CN" sz="1400" dirty="0">
                <a:latin typeface="华文细黑" panose="02010600040101010101" pitchFamily="2" charset="-122"/>
                <a:ea typeface="华文细黑" panose="02010600040101010101" pitchFamily="2" charset="-122"/>
              </a:rPr>
              <a:t>143 </a:t>
            </a:r>
            <a:r>
              <a:rPr lang="zh-CN" altLang="en-US" sz="1400" dirty="0">
                <a:latin typeface="华文细黑" panose="02010600040101010101" pitchFamily="2" charset="-122"/>
                <a:ea typeface="华文细黑" panose="02010600040101010101" pitchFamily="2" charset="-122"/>
              </a:rPr>
              <a:t>页</a:t>
            </a:r>
            <a:endParaRPr lang="zh-CN" altLang="en-US" sz="1400" dirty="0">
              <a:latin typeface="华文细黑" panose="02010600040101010101" pitchFamily="2" charset="-122"/>
              <a:ea typeface="华文细黑" panose="02010600040101010101" pitchFamily="2" charset="-122"/>
            </a:endParaRPr>
          </a:p>
        </p:txBody>
      </p:sp>
      <p:sp>
        <p:nvSpPr>
          <p:cNvPr id="7" name="圆角矩形 6"/>
          <p:cNvSpPr/>
          <p:nvPr/>
        </p:nvSpPr>
        <p:spPr>
          <a:xfrm>
            <a:off x="179512" y="1851670"/>
            <a:ext cx="8784976" cy="2808312"/>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904670"/>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395536" y="1836715"/>
            <a:ext cx="8280920" cy="2262158"/>
          </a:xfrm>
          <a:prstGeom prst="rect">
            <a:avLst/>
          </a:prstGeom>
          <a:noFill/>
        </p:spPr>
        <p:txBody>
          <a:bodyPr wrap="square" lIns="0" tIns="0" rIns="0" bIns="0" rtlCol="0">
            <a:spAutoFit/>
          </a:bodyPr>
          <a:lstStyle/>
          <a:p>
            <a:pPr>
              <a:lnSpc>
                <a:spcPct val="150000"/>
              </a:lnSpc>
            </a:pPr>
            <a:r>
              <a:rPr lang="zh-CN" altLang="en-US" sz="1400" dirty="0">
                <a:latin typeface="华文细黑" panose="02010600040101010101" pitchFamily="2" charset="-122"/>
                <a:ea typeface="华文细黑" panose="02010600040101010101" pitchFamily="2" charset="-122"/>
              </a:rPr>
              <a:t>材料</a:t>
            </a:r>
            <a:r>
              <a:rPr lang="en-US" altLang="zh-CN" sz="1400" dirty="0">
                <a:latin typeface="华文细黑" panose="02010600040101010101" pitchFamily="2" charset="-122"/>
                <a:ea typeface="华文细黑" panose="02010600040101010101" pitchFamily="2" charset="-122"/>
              </a:rPr>
              <a:t>3</a:t>
            </a:r>
            <a:r>
              <a:rPr lang="zh-CN" altLang="en-US" sz="1400" dirty="0">
                <a:latin typeface="华文细黑" panose="02010600040101010101" pitchFamily="2" charset="-122"/>
                <a:ea typeface="华文细黑" panose="02010600040101010101" pitchFamily="2" charset="-122"/>
              </a:rPr>
              <a:t>：坚持解放思想、实事求是的思想路线，弘扬与时俱进的精神，是党在长期执政条件下保持先进性和创造力的决定性因素。我们党能否始终做到这一点，决定着中国的发展前途和命运。</a:t>
            </a:r>
            <a:endParaRPr lang="zh-CN" altLang="en-US" sz="1400" dirty="0">
              <a:latin typeface="华文细黑" panose="02010600040101010101" pitchFamily="2" charset="-122"/>
              <a:ea typeface="华文细黑" panose="02010600040101010101" pitchFamily="2" charset="-122"/>
            </a:endParaRPr>
          </a:p>
          <a:p>
            <a:pPr>
              <a:lnSpc>
                <a:spcPct val="150000"/>
              </a:lnSpc>
            </a:pPr>
            <a:r>
              <a:rPr lang="en-US" altLang="zh-CN" sz="1400" dirty="0">
                <a:latin typeface="华文细黑" panose="02010600040101010101" pitchFamily="2" charset="-122"/>
                <a:ea typeface="华文细黑" panose="02010600040101010101" pitchFamily="2" charset="-122"/>
              </a:rPr>
              <a:t>                   ——</a:t>
            </a:r>
            <a:r>
              <a:rPr lang="zh-CN" altLang="en-US" sz="1400" dirty="0">
                <a:latin typeface="华文细黑" panose="02010600040101010101" pitchFamily="2" charset="-122"/>
                <a:ea typeface="华文细黑" panose="02010600040101010101" pitchFamily="2" charset="-122"/>
              </a:rPr>
              <a:t>江泽民：</a:t>
            </a:r>
            <a:r>
              <a:rPr lang="en-US" altLang="zh-CN" sz="1400" dirty="0">
                <a:latin typeface="华文细黑" panose="02010600040101010101" pitchFamily="2" charset="-122"/>
                <a:ea typeface="华文细黑" panose="02010600040101010101" pitchFamily="2" charset="-122"/>
              </a:rPr>
              <a:t>《</a:t>
            </a:r>
            <a:r>
              <a:rPr lang="zh-CN" altLang="en-US" sz="1400" dirty="0">
                <a:latin typeface="华文细黑" panose="02010600040101010101" pitchFamily="2" charset="-122"/>
                <a:ea typeface="华文细黑" panose="02010600040101010101" pitchFamily="2" charset="-122"/>
              </a:rPr>
              <a:t>在中央党校省部级干部进修班毕业典礼上的讲话</a:t>
            </a:r>
            <a:r>
              <a:rPr lang="en-US" altLang="zh-CN" sz="1400" dirty="0">
                <a:latin typeface="华文细黑" panose="02010600040101010101" pitchFamily="2" charset="-122"/>
                <a:ea typeface="华文细黑" panose="02010600040101010101" pitchFamily="2" charset="-122"/>
              </a:rPr>
              <a:t>》</a:t>
            </a:r>
            <a:endParaRPr lang="en-US" altLang="zh-CN" sz="1400" dirty="0">
              <a:latin typeface="华文细黑" panose="02010600040101010101" pitchFamily="2" charset="-122"/>
              <a:ea typeface="华文细黑" panose="02010600040101010101" pitchFamily="2" charset="-122"/>
            </a:endParaRPr>
          </a:p>
          <a:p>
            <a:pPr>
              <a:lnSpc>
                <a:spcPct val="150000"/>
              </a:lnSpc>
            </a:pPr>
            <a:r>
              <a:rPr lang="zh-CN" altLang="en-US" sz="1400" dirty="0">
                <a:latin typeface="华文细黑" panose="02010600040101010101" pitchFamily="2" charset="-122"/>
                <a:ea typeface="华文细黑" panose="02010600040101010101" pitchFamily="2" charset="-122"/>
              </a:rPr>
              <a:t>材料</a:t>
            </a:r>
            <a:r>
              <a:rPr lang="en-US" altLang="zh-CN" sz="1400" dirty="0">
                <a:latin typeface="华文细黑" panose="02010600040101010101" pitchFamily="2" charset="-122"/>
                <a:ea typeface="华文细黑" panose="02010600040101010101" pitchFamily="2" charset="-122"/>
              </a:rPr>
              <a:t>4</a:t>
            </a:r>
            <a:r>
              <a:rPr lang="zh-CN" altLang="en-US" sz="1400" dirty="0">
                <a:latin typeface="华文细黑" panose="02010600040101010101" pitchFamily="2" charset="-122"/>
                <a:ea typeface="华文细黑" panose="02010600040101010101" pitchFamily="2" charset="-122"/>
              </a:rPr>
              <a:t>：回顾我们党 </a:t>
            </a:r>
            <a:r>
              <a:rPr lang="en-US" altLang="zh-CN" sz="1400" dirty="0">
                <a:latin typeface="华文细黑" panose="02010600040101010101" pitchFamily="2" charset="-122"/>
                <a:ea typeface="华文细黑" panose="02010600040101010101" pitchFamily="2" charset="-122"/>
              </a:rPr>
              <a:t>90 </a:t>
            </a:r>
            <a:r>
              <a:rPr lang="zh-CN" altLang="en-US" sz="1400" dirty="0">
                <a:latin typeface="华文细黑" panose="02010600040101010101" pitchFamily="2" charset="-122"/>
                <a:ea typeface="华文细黑" panose="02010600040101010101" pitchFamily="2" charset="-122"/>
              </a:rPr>
              <a:t>多年的历史可以清楚地看到，什么时候坚持实事求是，党就能够形成符合客观实际、体现发展规律、顺应人民意愿的正确路线方针政策，党和人民事业就能够不断取得胜利；反之，离开了实事求是，党和人民事业就会受到损失甚至严重挫折。</a:t>
            </a:r>
            <a:endParaRPr lang="zh-CN" altLang="en-US" sz="1400" dirty="0">
              <a:latin typeface="华文细黑" panose="02010600040101010101" pitchFamily="2" charset="-122"/>
              <a:ea typeface="华文细黑" panose="02010600040101010101" pitchFamily="2" charset="-122"/>
            </a:endParaRPr>
          </a:p>
          <a:p>
            <a:pPr>
              <a:lnSpc>
                <a:spcPct val="150000"/>
              </a:lnSpc>
            </a:pPr>
            <a:r>
              <a:rPr lang="en-US" altLang="zh-CN" sz="1400" dirty="0">
                <a:latin typeface="华文细黑" panose="02010600040101010101" pitchFamily="2" charset="-122"/>
                <a:ea typeface="华文细黑" panose="02010600040101010101" pitchFamily="2" charset="-122"/>
              </a:rPr>
              <a:t>        ——</a:t>
            </a:r>
            <a:r>
              <a:rPr lang="zh-CN" altLang="en-US" sz="1400" dirty="0">
                <a:latin typeface="华文细黑" panose="02010600040101010101" pitchFamily="2" charset="-122"/>
                <a:ea typeface="华文细黑" panose="02010600040101010101" pitchFamily="2" charset="-122"/>
              </a:rPr>
              <a:t>习近平同志</a:t>
            </a:r>
            <a:r>
              <a:rPr lang="en-US" altLang="zh-CN" sz="1400" dirty="0">
                <a:latin typeface="华文细黑" panose="02010600040101010101" pitchFamily="2" charset="-122"/>
                <a:ea typeface="华文细黑" panose="02010600040101010101" pitchFamily="2" charset="-122"/>
              </a:rPr>
              <a:t>2012 </a:t>
            </a:r>
            <a:r>
              <a:rPr lang="zh-CN" altLang="en-US" sz="1400" dirty="0">
                <a:latin typeface="华文细黑" panose="02010600040101010101" pitchFamily="2" charset="-122"/>
                <a:ea typeface="华文细黑" panose="02010600040101010101" pitchFamily="2" charset="-122"/>
              </a:rPr>
              <a:t>年</a:t>
            </a:r>
            <a:r>
              <a:rPr lang="en-US" altLang="zh-CN" sz="1400" dirty="0">
                <a:latin typeface="华文细黑" panose="02010600040101010101" pitchFamily="2" charset="-122"/>
                <a:ea typeface="华文细黑" panose="02010600040101010101" pitchFamily="2" charset="-122"/>
              </a:rPr>
              <a:t>5 </a:t>
            </a:r>
            <a:r>
              <a:rPr lang="zh-CN" altLang="en-US" sz="1400" dirty="0">
                <a:latin typeface="华文细黑" panose="02010600040101010101" pitchFamily="2" charset="-122"/>
                <a:ea typeface="华文细黑" panose="02010600040101010101" pitchFamily="2" charset="-122"/>
              </a:rPr>
              <a:t>月</a:t>
            </a:r>
            <a:r>
              <a:rPr lang="en-US" altLang="zh-CN" sz="1400" dirty="0">
                <a:latin typeface="华文细黑" panose="02010600040101010101" pitchFamily="2" charset="-122"/>
                <a:ea typeface="华文细黑" panose="02010600040101010101" pitchFamily="2" charset="-122"/>
              </a:rPr>
              <a:t>16 </a:t>
            </a:r>
            <a:r>
              <a:rPr lang="zh-CN" altLang="en-US" sz="1400" dirty="0">
                <a:latin typeface="华文细黑" panose="02010600040101010101" pitchFamily="2" charset="-122"/>
                <a:ea typeface="华文细黑" panose="02010600040101010101" pitchFamily="2" charset="-122"/>
              </a:rPr>
              <a:t>日在中央党校春季学期第二批入学学员开学典礼上的讲话</a:t>
            </a:r>
            <a:endParaRPr lang="zh-CN" altLang="en-US" sz="1400" dirty="0">
              <a:latin typeface="华文细黑" panose="02010600040101010101" pitchFamily="2" charset="-122"/>
              <a:ea typeface="华文细黑" panose="02010600040101010101" pitchFamily="2" charset="-122"/>
            </a:endParaRPr>
          </a:p>
        </p:txBody>
      </p:sp>
      <p:sp>
        <p:nvSpPr>
          <p:cNvPr id="7" name="圆角矩形 6"/>
          <p:cNvSpPr/>
          <p:nvPr/>
        </p:nvSpPr>
        <p:spPr>
          <a:xfrm>
            <a:off x="179512" y="1563638"/>
            <a:ext cx="8712968" cy="2808312"/>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904670"/>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395536" y="1707654"/>
            <a:ext cx="5112568" cy="2462213"/>
          </a:xfrm>
          <a:prstGeom prst="rect">
            <a:avLst/>
          </a:prstGeom>
          <a:noFill/>
        </p:spPr>
        <p:txBody>
          <a:bodyPr wrap="square" lIns="0" tIns="0" rIns="0" bIns="0" rtlCol="0">
            <a:spAutoFit/>
          </a:bodyPr>
          <a:lstStyle/>
          <a:p>
            <a:pPr>
              <a:lnSpc>
                <a:spcPct val="200000"/>
              </a:lnSpc>
            </a:pPr>
            <a:r>
              <a:rPr lang="zh-CN" altLang="en-US" sz="1600" dirty="0">
                <a:latin typeface="华文细黑" panose="02010600040101010101" pitchFamily="2" charset="-122"/>
                <a:ea typeface="华文细黑" panose="02010600040101010101" pitchFamily="2" charset="-122"/>
              </a:rPr>
              <a:t>根据材料回答问题：</a:t>
            </a:r>
            <a:endParaRPr lang="zh-CN" altLang="en-US" sz="1600" dirty="0">
              <a:latin typeface="华文细黑" panose="02010600040101010101" pitchFamily="2" charset="-122"/>
              <a:ea typeface="华文细黑" panose="02010600040101010101" pitchFamily="2" charset="-122"/>
            </a:endParaRPr>
          </a:p>
          <a:p>
            <a:pPr>
              <a:lnSpc>
                <a:spcPct val="200000"/>
              </a:lnSpc>
            </a:pPr>
            <a:r>
              <a:rPr lang="zh-CN" altLang="en-US" sz="1600" dirty="0">
                <a:latin typeface="华文细黑" panose="02010600040101010101" pitchFamily="2" charset="-122"/>
                <a:ea typeface="华文细黑" panose="02010600040101010101" pitchFamily="2" charset="-122"/>
              </a:rPr>
              <a:t>（</a:t>
            </a:r>
            <a:r>
              <a:rPr lang="en-US" altLang="zh-CN" sz="1600" dirty="0">
                <a:latin typeface="华文细黑" panose="02010600040101010101" pitchFamily="2" charset="-122"/>
                <a:ea typeface="华文细黑" panose="02010600040101010101" pitchFamily="2" charset="-122"/>
              </a:rPr>
              <a:t>1</a:t>
            </a:r>
            <a:r>
              <a:rPr lang="zh-CN" altLang="en-US" sz="1600" dirty="0">
                <a:latin typeface="华文细黑" panose="02010600040101010101" pitchFamily="2" charset="-122"/>
                <a:ea typeface="华文细黑" panose="02010600040101010101" pitchFamily="2" charset="-122"/>
              </a:rPr>
              <a:t>）实事求是思想路线是如何形成、重新确立和丰富发展的？</a:t>
            </a:r>
            <a:endParaRPr lang="zh-CN" altLang="en-US" sz="1600" dirty="0">
              <a:latin typeface="华文细黑" panose="02010600040101010101" pitchFamily="2" charset="-122"/>
              <a:ea typeface="华文细黑" panose="02010600040101010101" pitchFamily="2" charset="-122"/>
            </a:endParaRPr>
          </a:p>
          <a:p>
            <a:pPr>
              <a:lnSpc>
                <a:spcPct val="200000"/>
              </a:lnSpc>
            </a:pPr>
            <a:r>
              <a:rPr lang="zh-CN" altLang="en-US" sz="1600" dirty="0">
                <a:latin typeface="华文细黑" panose="02010600040101010101" pitchFamily="2" charset="-122"/>
                <a:ea typeface="华文细黑" panose="02010600040101010101" pitchFamily="2" charset="-122"/>
              </a:rPr>
              <a:t>（</a:t>
            </a:r>
            <a:r>
              <a:rPr lang="en-US" altLang="zh-CN" sz="1600" dirty="0">
                <a:latin typeface="华文细黑" panose="02010600040101010101" pitchFamily="2" charset="-122"/>
                <a:ea typeface="华文细黑" panose="02010600040101010101" pitchFamily="2" charset="-122"/>
              </a:rPr>
              <a:t>2</a:t>
            </a:r>
            <a:r>
              <a:rPr lang="zh-CN" altLang="en-US" sz="1600" dirty="0">
                <a:latin typeface="华文细黑" panose="02010600040101010101" pitchFamily="2" charset="-122"/>
                <a:ea typeface="华文细黑" panose="02010600040101010101" pitchFamily="2" charset="-122"/>
              </a:rPr>
              <a:t>）解放思想、实事求是、与时俱进、求真务实之间的相互关系是什么？</a:t>
            </a:r>
            <a:endParaRPr lang="zh-CN" altLang="en-US" sz="16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5652120" y="1563638"/>
            <a:ext cx="2880320" cy="2358749"/>
          </a:xfrm>
          <a:prstGeom prst="rect">
            <a:avLst/>
          </a:prstGeom>
        </p:spPr>
      </p:pic>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3" name="TextBox 7"/>
          <p:cNvSpPr>
            <a:spLocks noChangeArrowheads="1"/>
          </p:cNvSpPr>
          <p:nvPr/>
        </p:nvSpPr>
        <p:spPr bwMode="auto">
          <a:xfrm>
            <a:off x="2057053" y="1874090"/>
            <a:ext cx="4968552"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4500" b="1" dirty="0">
                <a:latin typeface="微软雅黑" panose="020B0503020204020204" pitchFamily="34" charset="-122"/>
                <a:ea typeface="微软雅黑" panose="020B0503020204020204" pitchFamily="34" charset="-122"/>
                <a:sym typeface="微软雅黑" panose="020B0503020204020204" pitchFamily="34" charset="-122"/>
              </a:rPr>
              <a:t>THANK YOU</a:t>
            </a:r>
            <a:endParaRPr lang="zh-CN" altLang="en-US" sz="45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500"/>
                                  </p:stCondLst>
                                  <p:iterate type="lt">
                                    <p:tmPct val="10000"/>
                                  </p:iterate>
                                  <p:childTnLst>
                                    <p:set>
                                      <p:cBhvr>
                                        <p:cTn id="6" dur="1" fill="hold">
                                          <p:stCondLst>
                                            <p:cond delay="0"/>
                                          </p:stCondLst>
                                        </p:cTn>
                                        <p:tgtEl>
                                          <p:spTgt spid="13"/>
                                        </p:tgtEl>
                                        <p:attrNameLst>
                                          <p:attrName>style.visibility</p:attrName>
                                        </p:attrNameLst>
                                      </p:cBhvr>
                                      <p:to>
                                        <p:strVal val="visible"/>
                                      </p:to>
                                    </p:set>
                                    <p:animScale>
                                      <p:cBhvr>
                                        <p:cTn id="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3"/>
                                        </p:tgtEl>
                                        <p:attrNameLst>
                                          <p:attrName>ppt_x</p:attrName>
                                          <p:attrName>ppt_y</p:attrName>
                                        </p:attrNameLst>
                                      </p:cBhvr>
                                    </p:animMotion>
                                    <p:animEffect transition="in" filter="fade">
                                      <p:cBhvr>
                                        <p:cTn id="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467544" y="2342031"/>
            <a:ext cx="2808312" cy="553720"/>
          </a:xfrm>
          <a:prstGeom prst="rect">
            <a:avLst/>
          </a:prstGeom>
          <a:noFill/>
        </p:spPr>
        <p:txBody>
          <a:bodyPr wrap="square" lIns="0" tIns="0" rIns="0" bIns="0" rtlCol="0">
            <a:spAutoFit/>
          </a:bodyPr>
          <a:lstStyle/>
          <a:p>
            <a:r>
              <a:rPr lang="zh-CN" altLang="en-US" dirty="0">
                <a:latin typeface="华文细黑" panose="02010600040101010101" pitchFamily="2" charset="-122"/>
                <a:ea typeface="华文细黑" panose="02010600040101010101" pitchFamily="2" charset="-122"/>
              </a:rPr>
              <a:t>学习本章内容，着</a:t>
            </a:r>
            <a:endParaRPr lang="en-US" altLang="zh-CN" dirty="0">
              <a:latin typeface="华文细黑" panose="02010600040101010101" pitchFamily="2" charset="-122"/>
              <a:ea typeface="华文细黑" panose="02010600040101010101" pitchFamily="2" charset="-122"/>
            </a:endParaRPr>
          </a:p>
          <a:p>
            <a:r>
              <a:rPr lang="zh-CN" altLang="en-US" dirty="0">
                <a:latin typeface="华文细黑" panose="02010600040101010101" pitchFamily="2" charset="-122"/>
                <a:ea typeface="华文细黑" panose="02010600040101010101" pitchFamily="2" charset="-122"/>
              </a:rPr>
              <a:t>重把握以下内容</a:t>
            </a:r>
            <a:endParaRPr lang="zh-CN" altLang="en-US"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2" name="标题 1"/>
          <p:cNvSpPr>
            <a:spLocks noGrp="1"/>
          </p:cNvSpPr>
          <p:nvPr>
            <p:ph type="title"/>
          </p:nvPr>
        </p:nvSpPr>
        <p:spPr/>
        <p:txBody>
          <a:bodyPr/>
          <a:lstStyle/>
          <a:p>
            <a:r>
              <a:rPr lang="zh-CN" altLang="en-US" sz="2400" b="1" dirty="0">
                <a:solidFill>
                  <a:schemeClr val="tx1"/>
                </a:solidFill>
              </a:rPr>
              <a:t>内容导读</a:t>
            </a:r>
            <a:endParaRPr lang="zh-CN" altLang="en-US" sz="2400" b="1" dirty="0">
              <a:solidFill>
                <a:schemeClr val="tx1"/>
              </a:solidFill>
            </a:endParaRPr>
          </a:p>
        </p:txBody>
      </p:sp>
      <p:sp>
        <p:nvSpPr>
          <p:cNvPr id="8" name="Freeform 5"/>
          <p:cNvSpPr/>
          <p:nvPr/>
        </p:nvSpPr>
        <p:spPr bwMode="auto">
          <a:xfrm>
            <a:off x="2879246" y="884521"/>
            <a:ext cx="931331" cy="3822203"/>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9" name="圆角矩形 8"/>
          <p:cNvSpPr/>
          <p:nvPr/>
        </p:nvSpPr>
        <p:spPr>
          <a:xfrm>
            <a:off x="4283968" y="949664"/>
            <a:ext cx="3309416" cy="685982"/>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4245012" y="2486386"/>
            <a:ext cx="3348372" cy="788045"/>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4283968" y="4125171"/>
            <a:ext cx="3309416" cy="788045"/>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353024" y="1046433"/>
            <a:ext cx="3099296" cy="492443"/>
          </a:xfrm>
          <a:prstGeom prst="rect">
            <a:avLst/>
          </a:prstGeom>
          <a:noFill/>
        </p:spPr>
        <p:txBody>
          <a:bodyPr wrap="square" lIns="0" tIns="0" rIns="0" bIns="0" rtlCol="0">
            <a:spAutoFit/>
          </a:bodyPr>
          <a:lstStyle/>
          <a:p>
            <a:r>
              <a:rPr lang="en-US" altLang="zh-CN" sz="1600" dirty="0">
                <a:latin typeface="华文细黑" panose="02010600040101010101" pitchFamily="2" charset="-122"/>
                <a:ea typeface="华文细黑" panose="02010600040101010101" pitchFamily="2" charset="-122"/>
              </a:rPr>
              <a:t>1. </a:t>
            </a:r>
            <a:r>
              <a:rPr lang="zh-CN" altLang="en-US" sz="1600" dirty="0">
                <a:latin typeface="华文细黑" panose="02010600040101010101" pitchFamily="2" charset="-122"/>
                <a:ea typeface="华文细黑" panose="02010600040101010101" pitchFamily="2" charset="-122"/>
              </a:rPr>
              <a:t>总体把握马克思主义中国化的第一大理论成果</a:t>
            </a:r>
            <a:endParaRPr lang="zh-CN" altLang="en-US" sz="1600" b="1" dirty="0">
              <a:solidFill>
                <a:schemeClr val="accent6"/>
              </a:solidFill>
              <a:latin typeface="华文细黑" panose="02010600040101010101" pitchFamily="2" charset="-122"/>
              <a:ea typeface="华文细黑" panose="02010600040101010101" pitchFamily="2" charset="-122"/>
            </a:endParaRPr>
          </a:p>
        </p:txBody>
      </p:sp>
      <p:sp>
        <p:nvSpPr>
          <p:cNvPr id="4" name="文本框 3"/>
          <p:cNvSpPr txBox="1"/>
          <p:nvPr/>
        </p:nvSpPr>
        <p:spPr>
          <a:xfrm>
            <a:off x="4417696" y="2636627"/>
            <a:ext cx="3034623" cy="492443"/>
          </a:xfrm>
          <a:prstGeom prst="rect">
            <a:avLst/>
          </a:prstGeom>
          <a:noFill/>
        </p:spPr>
        <p:txBody>
          <a:bodyPr wrap="square" lIns="0" tIns="0" rIns="0" bIns="0" rtlCol="0">
            <a:spAutoFit/>
          </a:bodyPr>
          <a:lstStyle/>
          <a:p>
            <a:r>
              <a:rPr lang="en-US" altLang="zh-CN" sz="1600" dirty="0">
                <a:latin typeface="华文细黑" panose="02010600040101010101" pitchFamily="2" charset="-122"/>
                <a:ea typeface="华文细黑" panose="02010600040101010101" pitchFamily="2" charset="-122"/>
              </a:rPr>
              <a:t>2.</a:t>
            </a:r>
            <a:r>
              <a:rPr lang="zh-CN" altLang="en-US" sz="1600" dirty="0">
                <a:latin typeface="华文细黑" panose="02010600040101010101" pitchFamily="2" charset="-122"/>
                <a:ea typeface="华文细黑" panose="02010600040101010101" pitchFamily="2" charset="-122"/>
              </a:rPr>
              <a:t>掌握毛泽东思想科学体系的主要内容和活的灵魂</a:t>
            </a:r>
            <a:endParaRPr lang="zh-CN" altLang="en-US" sz="1600" b="1" dirty="0">
              <a:solidFill>
                <a:schemeClr val="accent6"/>
              </a:solidFill>
              <a:latin typeface="华文细黑" panose="02010600040101010101" pitchFamily="2" charset="-122"/>
              <a:ea typeface="华文细黑" panose="02010600040101010101" pitchFamily="2" charset="-122"/>
            </a:endParaRPr>
          </a:p>
        </p:txBody>
      </p:sp>
      <p:sp>
        <p:nvSpPr>
          <p:cNvPr id="5" name="文本框 4"/>
          <p:cNvSpPr txBox="1"/>
          <p:nvPr/>
        </p:nvSpPr>
        <p:spPr>
          <a:xfrm>
            <a:off x="4353024" y="4272971"/>
            <a:ext cx="3240360" cy="492443"/>
          </a:xfrm>
          <a:prstGeom prst="rect">
            <a:avLst/>
          </a:prstGeom>
          <a:noFill/>
        </p:spPr>
        <p:txBody>
          <a:bodyPr wrap="square" lIns="0" tIns="0" rIns="0" bIns="0" rtlCol="0">
            <a:spAutoFit/>
          </a:bodyPr>
          <a:lstStyle/>
          <a:p>
            <a:r>
              <a:rPr lang="en-US" altLang="zh-CN" sz="1600" dirty="0">
                <a:latin typeface="华文细黑" panose="02010600040101010101" pitchFamily="2" charset="-122"/>
                <a:ea typeface="华文细黑" panose="02010600040101010101" pitchFamily="2" charset="-122"/>
              </a:rPr>
              <a:t>3.</a:t>
            </a:r>
            <a:r>
              <a:rPr lang="zh-CN" altLang="en-US" sz="1600" dirty="0">
                <a:latin typeface="华文细黑" panose="02010600040101010101" pitchFamily="2" charset="-122"/>
                <a:ea typeface="华文细黑" panose="02010600040101010101" pitchFamily="2" charset="-122"/>
              </a:rPr>
              <a:t>正确评价毛泽东和毛泽东思想，准确理解毛泽东思想的历史地位</a:t>
            </a:r>
            <a:endParaRPr lang="zh-CN" altLang="en-US" sz="1600" b="1" dirty="0">
              <a:solidFill>
                <a:schemeClr val="accent6"/>
              </a:solidFill>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ppt_x"/>
                                          </p:val>
                                        </p:tav>
                                        <p:tav tm="100000">
                                          <p:val>
                                            <p:strVal val="#ppt_x"/>
                                          </p:val>
                                        </p:tav>
                                      </p:tavLst>
                                    </p:anim>
                                    <p:anim calcmode="lin" valueType="num">
                                      <p:cBhvr additive="base">
                                        <p:cTn id="8" dur="10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16" presetClass="entr" presetSubtype="26"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Horizontal)">
                                      <p:cBhvr>
                                        <p:cTn id="12" dur="500"/>
                                        <p:tgtEl>
                                          <p:spTgt spid="8"/>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300"/>
                                        <p:tgtEl>
                                          <p:spTgt spid="9"/>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300"/>
                                        <p:tgtEl>
                                          <p:spTgt spid="10"/>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8" grpId="0" animBg="1"/>
      <p:bldP spid="9" grpId="0" animBg="1"/>
      <p:bldP spid="10"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b="1" dirty="0">
                <a:solidFill>
                  <a:schemeClr val="tx1"/>
                </a:solidFill>
              </a:rPr>
              <a:t>知识结构</a:t>
            </a:r>
            <a:endParaRPr lang="zh-CN" altLang="en-US" sz="2400" b="1" dirty="0">
              <a:solidFill>
                <a:schemeClr val="tx1"/>
              </a:solidFill>
            </a:endParaRPr>
          </a:p>
        </p:txBody>
      </p:sp>
      <p:pic>
        <p:nvPicPr>
          <p:cNvPr id="6" name="图片 5"/>
          <p:cNvPicPr>
            <a:picLocks noChangeAspect="1"/>
          </p:cNvPicPr>
          <p:nvPr/>
        </p:nvPicPr>
        <p:blipFill>
          <a:blip r:embed="rId1"/>
          <a:stretch>
            <a:fillRect/>
          </a:stretch>
        </p:blipFill>
        <p:spPr>
          <a:xfrm>
            <a:off x="1115616" y="1059582"/>
            <a:ext cx="6410058" cy="32403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49"/>
          <p:cNvSpPr txBox="1"/>
          <p:nvPr/>
        </p:nvSpPr>
        <p:spPr>
          <a:xfrm>
            <a:off x="467544" y="1213518"/>
            <a:ext cx="4332112" cy="307777"/>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anose="020B0503020204020204" pitchFamily="34" charset="-122"/>
                <a:ea typeface="微软雅黑" panose="020B0503020204020204" pitchFamily="34" charset="-122"/>
              </a:defRPr>
            </a:lvl1pPr>
          </a:lstStyle>
          <a:p>
            <a:pPr algn="l"/>
            <a:r>
              <a:rPr lang="en-US" altLang="zh-CN" dirty="0">
                <a:solidFill>
                  <a:schemeClr val="tx1"/>
                </a:solidFill>
              </a:rPr>
              <a:t>1. </a:t>
            </a:r>
            <a:r>
              <a:rPr lang="zh-CN" altLang="en-US" dirty="0">
                <a:solidFill>
                  <a:schemeClr val="tx1"/>
                </a:solidFill>
              </a:rPr>
              <a:t>毛泽东思想产生的社会历史条件</a:t>
            </a:r>
            <a:endParaRPr lang="zh-CN" altLang="en-US" dirty="0">
              <a:solidFill>
                <a:schemeClr val="tx1"/>
              </a:solidFill>
            </a:endParaRPr>
          </a:p>
        </p:txBody>
      </p:sp>
      <p:grpSp>
        <p:nvGrpSpPr>
          <p:cNvPr id="52" name="组合 51"/>
          <p:cNvGrpSpPr/>
          <p:nvPr/>
        </p:nvGrpSpPr>
        <p:grpSpPr>
          <a:xfrm>
            <a:off x="1042988" y="2272381"/>
            <a:ext cx="3503612" cy="1309688"/>
            <a:chOff x="1042988" y="2273002"/>
            <a:chExt cx="3503612" cy="1309688"/>
          </a:xfrm>
        </p:grpSpPr>
        <p:sp>
          <p:nvSpPr>
            <p:cNvPr id="53" name="Freeform 7"/>
            <p:cNvSpPr/>
            <p:nvPr/>
          </p:nvSpPr>
          <p:spPr bwMode="auto">
            <a:xfrm>
              <a:off x="1042988" y="2273002"/>
              <a:ext cx="3503612" cy="1309688"/>
            </a:xfrm>
            <a:custGeom>
              <a:avLst/>
              <a:gdLst>
                <a:gd name="T0" fmla="*/ 987 w 9385"/>
                <a:gd name="T1" fmla="*/ 1974 h 3491"/>
                <a:gd name="T2" fmla="*/ 6935 w 9385"/>
                <a:gd name="T3" fmla="*/ 1974 h 3491"/>
                <a:gd name="T4" fmla="*/ 9212 w 9385"/>
                <a:gd name="T5" fmla="*/ 3194 h 3491"/>
                <a:gd name="T6" fmla="*/ 9385 w 9385"/>
                <a:gd name="T7" fmla="*/ 3491 h 3491"/>
                <a:gd name="T8" fmla="*/ 9385 w 9385"/>
                <a:gd name="T9" fmla="*/ 2623 h 3491"/>
                <a:gd name="T10" fmla="*/ 6386 w 9385"/>
                <a:gd name="T11" fmla="*/ 0 h 3491"/>
                <a:gd name="T12" fmla="*/ 987 w 9385"/>
                <a:gd name="T13" fmla="*/ 0 h 3491"/>
                <a:gd name="T14" fmla="*/ 0 w 9385"/>
                <a:gd name="T15" fmla="*/ 987 h 3491"/>
                <a:gd name="T16" fmla="*/ 0 w 9385"/>
                <a:gd name="T17" fmla="*/ 987 h 3491"/>
                <a:gd name="T18" fmla="*/ 987 w 9385"/>
                <a:gd name="T19" fmla="*/ 1974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987" y="1974"/>
                  </a:moveTo>
                  <a:lnTo>
                    <a:pt x="6935" y="1974"/>
                  </a:lnTo>
                  <a:cubicBezTo>
                    <a:pt x="8046" y="1974"/>
                    <a:pt x="8807" y="2498"/>
                    <a:pt x="9212" y="3194"/>
                  </a:cubicBezTo>
                  <a:lnTo>
                    <a:pt x="9385" y="3491"/>
                  </a:lnTo>
                  <a:lnTo>
                    <a:pt x="9385" y="2623"/>
                  </a:lnTo>
                  <a:cubicBezTo>
                    <a:pt x="9385" y="1089"/>
                    <a:pt x="8339" y="0"/>
                    <a:pt x="6386" y="0"/>
                  </a:cubicBezTo>
                  <a:lnTo>
                    <a:pt x="987" y="0"/>
                  </a:lnTo>
                  <a:cubicBezTo>
                    <a:pt x="444" y="0"/>
                    <a:pt x="0" y="444"/>
                    <a:pt x="0" y="987"/>
                  </a:cubicBezTo>
                  <a:lnTo>
                    <a:pt x="0" y="987"/>
                  </a:lnTo>
                  <a:cubicBezTo>
                    <a:pt x="0" y="1530"/>
                    <a:pt x="444" y="1974"/>
                    <a:pt x="987" y="1974"/>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54" name="TextBox 53"/>
            <p:cNvSpPr txBox="1"/>
            <p:nvPr/>
          </p:nvSpPr>
          <p:spPr>
            <a:xfrm>
              <a:off x="1634659" y="2332404"/>
              <a:ext cx="2342675" cy="646331"/>
            </a:xfrm>
            <a:prstGeom prst="rect">
              <a:avLst/>
            </a:prstGeom>
            <a:noFill/>
          </p:spPr>
          <p:txBody>
            <a:bodyPr wrap="square" rtlCol="0">
              <a:spAutoFit/>
            </a:bodyPr>
            <a:lstStyle/>
            <a:p>
              <a:pPr algn="just"/>
              <a:r>
                <a:rPr lang="zh-CN" altLang="en-US" sz="1200" dirty="0">
                  <a:solidFill>
                    <a:srgbClr val="FCFCFC"/>
                  </a:solidFill>
                  <a:latin typeface="华文细黑" panose="02010600040101010101" pitchFamily="2" charset="-122"/>
                  <a:ea typeface="华文细黑" panose="02010600040101010101" pitchFamily="2" charset="-122"/>
                </a:rPr>
                <a:t>毛泽东思想的产生是近代中国社会和革命运动发展的客观需要与必然要求。</a:t>
              </a:r>
              <a:endParaRPr lang="en-US" altLang="zh-CN" sz="1200" dirty="0">
                <a:solidFill>
                  <a:srgbClr val="FCFCFC"/>
                </a:solidFill>
                <a:latin typeface="华文细黑" panose="02010600040101010101" pitchFamily="2" charset="-122"/>
                <a:ea typeface="华文细黑" panose="02010600040101010101" pitchFamily="2" charset="-122"/>
              </a:endParaRPr>
            </a:p>
          </p:txBody>
        </p:sp>
        <p:sp>
          <p:nvSpPr>
            <p:cNvPr id="55" name="矩形 54"/>
            <p:cNvSpPr/>
            <p:nvPr/>
          </p:nvSpPr>
          <p:spPr>
            <a:xfrm>
              <a:off x="1151814" y="2393960"/>
              <a:ext cx="627095" cy="523220"/>
            </a:xfrm>
            <a:prstGeom prst="rect">
              <a:avLst/>
            </a:prstGeom>
          </p:spPr>
          <p:txBody>
            <a:bodyPr wrap="none">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01</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1042988" y="3331244"/>
            <a:ext cx="3503612" cy="1309688"/>
            <a:chOff x="1042988" y="3331865"/>
            <a:chExt cx="3503612" cy="1309688"/>
          </a:xfrm>
        </p:grpSpPr>
        <p:sp>
          <p:nvSpPr>
            <p:cNvPr id="57" name="Freeform 8"/>
            <p:cNvSpPr/>
            <p:nvPr/>
          </p:nvSpPr>
          <p:spPr bwMode="auto">
            <a:xfrm>
              <a:off x="1042988" y="3331865"/>
              <a:ext cx="3503612" cy="1309688"/>
            </a:xfrm>
            <a:custGeom>
              <a:avLst/>
              <a:gdLst>
                <a:gd name="T0" fmla="*/ 987 w 9385"/>
                <a:gd name="T1" fmla="*/ 1973 h 3491"/>
                <a:gd name="T2" fmla="*/ 6935 w 9385"/>
                <a:gd name="T3" fmla="*/ 1973 h 3491"/>
                <a:gd name="T4" fmla="*/ 9212 w 9385"/>
                <a:gd name="T5" fmla="*/ 3193 h 3491"/>
                <a:gd name="T6" fmla="*/ 9385 w 9385"/>
                <a:gd name="T7" fmla="*/ 3491 h 3491"/>
                <a:gd name="T8" fmla="*/ 9385 w 9385"/>
                <a:gd name="T9" fmla="*/ 2623 h 3491"/>
                <a:gd name="T10" fmla="*/ 6386 w 9385"/>
                <a:gd name="T11" fmla="*/ 0 h 3491"/>
                <a:gd name="T12" fmla="*/ 987 w 9385"/>
                <a:gd name="T13" fmla="*/ 0 h 3491"/>
                <a:gd name="T14" fmla="*/ 0 w 9385"/>
                <a:gd name="T15" fmla="*/ 986 h 3491"/>
                <a:gd name="T16" fmla="*/ 0 w 9385"/>
                <a:gd name="T17" fmla="*/ 986 h 3491"/>
                <a:gd name="T18" fmla="*/ 987 w 9385"/>
                <a:gd name="T19" fmla="*/ 1973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987" y="1973"/>
                  </a:moveTo>
                  <a:lnTo>
                    <a:pt x="6935" y="1973"/>
                  </a:lnTo>
                  <a:cubicBezTo>
                    <a:pt x="8046" y="1973"/>
                    <a:pt x="8807" y="2497"/>
                    <a:pt x="9212" y="3193"/>
                  </a:cubicBezTo>
                  <a:lnTo>
                    <a:pt x="9385" y="3491"/>
                  </a:lnTo>
                  <a:lnTo>
                    <a:pt x="9385" y="2623"/>
                  </a:lnTo>
                  <a:cubicBezTo>
                    <a:pt x="9385" y="1089"/>
                    <a:pt x="8339" y="0"/>
                    <a:pt x="6386" y="0"/>
                  </a:cubicBezTo>
                  <a:lnTo>
                    <a:pt x="987" y="0"/>
                  </a:lnTo>
                  <a:cubicBezTo>
                    <a:pt x="444" y="0"/>
                    <a:pt x="0" y="444"/>
                    <a:pt x="0" y="986"/>
                  </a:cubicBezTo>
                  <a:lnTo>
                    <a:pt x="0" y="986"/>
                  </a:lnTo>
                  <a:cubicBezTo>
                    <a:pt x="0" y="1529"/>
                    <a:pt x="444" y="1973"/>
                    <a:pt x="987" y="1973"/>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58" name="TextBox 57"/>
            <p:cNvSpPr txBox="1"/>
            <p:nvPr/>
          </p:nvSpPr>
          <p:spPr>
            <a:xfrm>
              <a:off x="1653261" y="3420086"/>
              <a:ext cx="2436645" cy="646331"/>
            </a:xfrm>
            <a:prstGeom prst="rect">
              <a:avLst/>
            </a:prstGeom>
            <a:noFill/>
          </p:spPr>
          <p:txBody>
            <a:bodyPr wrap="square" rtlCol="0">
              <a:spAutoFit/>
            </a:bodyPr>
            <a:lstStyle>
              <a:defPPr>
                <a:defRPr lang="zh-CN"/>
              </a:defPPr>
              <a:lvl1pPr algn="just">
                <a:defRPr sz="900">
                  <a:solidFill>
                    <a:schemeClr val="bg1"/>
                  </a:solidFill>
                  <a:latin typeface="微软雅黑" panose="020B0503020204020204" pitchFamily="34" charset="-122"/>
                  <a:ea typeface="微软雅黑" panose="020B0503020204020204" pitchFamily="34" charset="-122"/>
                </a:defRPr>
              </a:lvl1pPr>
            </a:lstStyle>
            <a:p>
              <a:r>
                <a:rPr lang="zh-CN" altLang="en-US" sz="1200" dirty="0"/>
                <a:t>中国社会新的生产力的增长和中国工人运动的发展，是毛泽东思想产生的物质基础和阶级条件。</a:t>
              </a:r>
              <a:endParaRPr lang="en-US" altLang="zh-CN" sz="1200" dirty="0"/>
            </a:p>
          </p:txBody>
        </p:sp>
        <p:sp>
          <p:nvSpPr>
            <p:cNvPr id="59" name="矩形 58"/>
            <p:cNvSpPr/>
            <p:nvPr/>
          </p:nvSpPr>
          <p:spPr>
            <a:xfrm>
              <a:off x="1151814" y="3445916"/>
              <a:ext cx="627095" cy="523220"/>
            </a:xfrm>
            <a:prstGeom prst="rect">
              <a:avLst/>
            </a:prstGeom>
          </p:spPr>
          <p:txBody>
            <a:bodyPr wrap="none">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02</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4635500" y="1719931"/>
            <a:ext cx="3503612" cy="1309688"/>
            <a:chOff x="4635500" y="1720552"/>
            <a:chExt cx="3503612" cy="1309688"/>
          </a:xfrm>
        </p:grpSpPr>
        <p:sp>
          <p:nvSpPr>
            <p:cNvPr id="61" name="Freeform 5"/>
            <p:cNvSpPr/>
            <p:nvPr/>
          </p:nvSpPr>
          <p:spPr bwMode="auto">
            <a:xfrm>
              <a:off x="4635500" y="1720552"/>
              <a:ext cx="3503612" cy="1309688"/>
            </a:xfrm>
            <a:custGeom>
              <a:avLst/>
              <a:gdLst>
                <a:gd name="T0" fmla="*/ 8398 w 9385"/>
                <a:gd name="T1" fmla="*/ 1974 h 3491"/>
                <a:gd name="T2" fmla="*/ 2450 w 9385"/>
                <a:gd name="T3" fmla="*/ 1974 h 3491"/>
                <a:gd name="T4" fmla="*/ 173 w 9385"/>
                <a:gd name="T5" fmla="*/ 3194 h 3491"/>
                <a:gd name="T6" fmla="*/ 0 w 9385"/>
                <a:gd name="T7" fmla="*/ 3491 h 3491"/>
                <a:gd name="T8" fmla="*/ 0 w 9385"/>
                <a:gd name="T9" fmla="*/ 2623 h 3491"/>
                <a:gd name="T10" fmla="*/ 2999 w 9385"/>
                <a:gd name="T11" fmla="*/ 0 h 3491"/>
                <a:gd name="T12" fmla="*/ 8398 w 9385"/>
                <a:gd name="T13" fmla="*/ 0 h 3491"/>
                <a:gd name="T14" fmla="*/ 9385 w 9385"/>
                <a:gd name="T15" fmla="*/ 987 h 3491"/>
                <a:gd name="T16" fmla="*/ 9385 w 9385"/>
                <a:gd name="T17" fmla="*/ 987 h 3491"/>
                <a:gd name="T18" fmla="*/ 8398 w 9385"/>
                <a:gd name="T19" fmla="*/ 1974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8398" y="1974"/>
                  </a:moveTo>
                  <a:lnTo>
                    <a:pt x="2450" y="1974"/>
                  </a:lnTo>
                  <a:cubicBezTo>
                    <a:pt x="1339" y="1974"/>
                    <a:pt x="578" y="2498"/>
                    <a:pt x="173" y="3194"/>
                  </a:cubicBezTo>
                  <a:lnTo>
                    <a:pt x="0" y="3491"/>
                  </a:lnTo>
                  <a:lnTo>
                    <a:pt x="0" y="2623"/>
                  </a:lnTo>
                  <a:cubicBezTo>
                    <a:pt x="0" y="1089"/>
                    <a:pt x="1046" y="0"/>
                    <a:pt x="2999" y="0"/>
                  </a:cubicBezTo>
                  <a:lnTo>
                    <a:pt x="8398" y="0"/>
                  </a:lnTo>
                  <a:cubicBezTo>
                    <a:pt x="8941" y="0"/>
                    <a:pt x="9385" y="444"/>
                    <a:pt x="9385" y="987"/>
                  </a:cubicBezTo>
                  <a:lnTo>
                    <a:pt x="9385" y="987"/>
                  </a:lnTo>
                  <a:cubicBezTo>
                    <a:pt x="9385" y="1530"/>
                    <a:pt x="8941" y="1974"/>
                    <a:pt x="8398" y="1974"/>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2" name="TextBox 61"/>
            <p:cNvSpPr txBox="1"/>
            <p:nvPr/>
          </p:nvSpPr>
          <p:spPr>
            <a:xfrm>
              <a:off x="5718145" y="1795626"/>
              <a:ext cx="2382539" cy="646331"/>
            </a:xfrm>
            <a:prstGeom prst="rect">
              <a:avLst/>
            </a:prstGeom>
            <a:noFill/>
          </p:spPr>
          <p:txBody>
            <a:bodyPr wrap="square" rtlCol="0">
              <a:spAutoFit/>
            </a:bodyPr>
            <a:lstStyle>
              <a:defPPr>
                <a:defRPr lang="zh-CN"/>
              </a:defPPr>
              <a:lvl1pPr algn="just">
                <a:defRPr sz="900">
                  <a:solidFill>
                    <a:schemeClr val="bg1"/>
                  </a:solidFill>
                  <a:latin typeface="微软雅黑" panose="020B0503020204020204" pitchFamily="34" charset="-122"/>
                  <a:ea typeface="微软雅黑" panose="020B0503020204020204" pitchFamily="34" charset="-122"/>
                </a:defRPr>
              </a:lvl1pPr>
            </a:lstStyle>
            <a:p>
              <a:r>
                <a:rPr lang="zh-CN" altLang="en-US" sz="1200" dirty="0"/>
                <a:t>马克思主义在中国的传播及其与中国优秀传统文化的融合，是毛泽东思想产生的思想理论条件。</a:t>
              </a:r>
              <a:endParaRPr lang="en-US" altLang="zh-CN" sz="1200" dirty="0"/>
            </a:p>
          </p:txBody>
        </p:sp>
        <p:sp>
          <p:nvSpPr>
            <p:cNvPr id="63" name="矩形 62"/>
            <p:cNvSpPr/>
            <p:nvPr/>
          </p:nvSpPr>
          <p:spPr>
            <a:xfrm>
              <a:off x="5159007" y="1828562"/>
              <a:ext cx="627095" cy="523220"/>
            </a:xfrm>
            <a:prstGeom prst="rect">
              <a:avLst/>
            </a:prstGeom>
          </p:spPr>
          <p:txBody>
            <a:bodyPr wrap="none">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03</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grpSp>
        <p:nvGrpSpPr>
          <p:cNvPr id="64" name="组合 63"/>
          <p:cNvGrpSpPr/>
          <p:nvPr/>
        </p:nvGrpSpPr>
        <p:grpSpPr>
          <a:xfrm>
            <a:off x="4635500" y="2780381"/>
            <a:ext cx="3503612" cy="1309688"/>
            <a:chOff x="4635500" y="2781002"/>
            <a:chExt cx="3503612" cy="1309688"/>
          </a:xfrm>
        </p:grpSpPr>
        <p:sp>
          <p:nvSpPr>
            <p:cNvPr id="65" name="Freeform 6"/>
            <p:cNvSpPr/>
            <p:nvPr/>
          </p:nvSpPr>
          <p:spPr bwMode="auto">
            <a:xfrm>
              <a:off x="4635500" y="2781002"/>
              <a:ext cx="3503612" cy="1309688"/>
            </a:xfrm>
            <a:custGeom>
              <a:avLst/>
              <a:gdLst>
                <a:gd name="T0" fmla="*/ 8398 w 9385"/>
                <a:gd name="T1" fmla="*/ 1973 h 3491"/>
                <a:gd name="T2" fmla="*/ 2450 w 9385"/>
                <a:gd name="T3" fmla="*/ 1973 h 3491"/>
                <a:gd name="T4" fmla="*/ 173 w 9385"/>
                <a:gd name="T5" fmla="*/ 3194 h 3491"/>
                <a:gd name="T6" fmla="*/ 0 w 9385"/>
                <a:gd name="T7" fmla="*/ 3491 h 3491"/>
                <a:gd name="T8" fmla="*/ 0 w 9385"/>
                <a:gd name="T9" fmla="*/ 2623 h 3491"/>
                <a:gd name="T10" fmla="*/ 2999 w 9385"/>
                <a:gd name="T11" fmla="*/ 0 h 3491"/>
                <a:gd name="T12" fmla="*/ 8398 w 9385"/>
                <a:gd name="T13" fmla="*/ 0 h 3491"/>
                <a:gd name="T14" fmla="*/ 9385 w 9385"/>
                <a:gd name="T15" fmla="*/ 987 h 3491"/>
                <a:gd name="T16" fmla="*/ 9385 w 9385"/>
                <a:gd name="T17" fmla="*/ 987 h 3491"/>
                <a:gd name="T18" fmla="*/ 8398 w 9385"/>
                <a:gd name="T19" fmla="*/ 1973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8398" y="1973"/>
                  </a:moveTo>
                  <a:lnTo>
                    <a:pt x="2450" y="1973"/>
                  </a:lnTo>
                  <a:cubicBezTo>
                    <a:pt x="1339" y="1973"/>
                    <a:pt x="578" y="2497"/>
                    <a:pt x="173" y="3194"/>
                  </a:cubicBezTo>
                  <a:lnTo>
                    <a:pt x="0" y="3491"/>
                  </a:lnTo>
                  <a:lnTo>
                    <a:pt x="0" y="2623"/>
                  </a:lnTo>
                  <a:cubicBezTo>
                    <a:pt x="0" y="1089"/>
                    <a:pt x="1046" y="0"/>
                    <a:pt x="2999" y="0"/>
                  </a:cubicBezTo>
                  <a:lnTo>
                    <a:pt x="8398" y="0"/>
                  </a:lnTo>
                  <a:cubicBezTo>
                    <a:pt x="8941" y="0"/>
                    <a:pt x="9385" y="444"/>
                    <a:pt x="9385" y="987"/>
                  </a:cubicBezTo>
                  <a:lnTo>
                    <a:pt x="9385" y="987"/>
                  </a:lnTo>
                  <a:cubicBezTo>
                    <a:pt x="9385" y="1529"/>
                    <a:pt x="8941" y="1973"/>
                    <a:pt x="8398" y="1973"/>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6" name="TextBox 65"/>
            <p:cNvSpPr txBox="1"/>
            <p:nvPr/>
          </p:nvSpPr>
          <p:spPr>
            <a:xfrm>
              <a:off x="5718145" y="2856076"/>
              <a:ext cx="2088231" cy="646331"/>
            </a:xfrm>
            <a:prstGeom prst="rect">
              <a:avLst/>
            </a:prstGeom>
            <a:noFill/>
          </p:spPr>
          <p:txBody>
            <a:bodyPr wrap="square" rtlCol="0">
              <a:spAutoFit/>
            </a:bodyPr>
            <a:lstStyle>
              <a:defPPr>
                <a:defRPr lang="zh-CN"/>
              </a:defPPr>
              <a:lvl1pPr algn="just">
                <a:defRPr sz="900">
                  <a:solidFill>
                    <a:schemeClr val="bg1"/>
                  </a:solidFill>
                  <a:latin typeface="微软雅黑" panose="020B0503020204020204" pitchFamily="34" charset="-122"/>
                  <a:ea typeface="微软雅黑" panose="020B0503020204020204" pitchFamily="34" charset="-122"/>
                </a:defRPr>
              </a:lvl1pPr>
            </a:lstStyle>
            <a:p>
              <a:r>
                <a:rPr lang="zh-CN" altLang="en-US" sz="1200" dirty="0"/>
                <a:t>中国共产党领导的中国人民的伟大实践，是毛泽东思想形成和发展的实践基础。</a:t>
              </a:r>
              <a:endParaRPr lang="en-US" altLang="zh-CN" sz="1200" dirty="0"/>
            </a:p>
          </p:txBody>
        </p:sp>
        <p:sp>
          <p:nvSpPr>
            <p:cNvPr id="67" name="矩形 66"/>
            <p:cNvSpPr/>
            <p:nvPr/>
          </p:nvSpPr>
          <p:spPr>
            <a:xfrm>
              <a:off x="5159007" y="2899082"/>
              <a:ext cx="627095" cy="523220"/>
            </a:xfrm>
            <a:prstGeom prst="rect">
              <a:avLst/>
            </a:prstGeom>
          </p:spPr>
          <p:txBody>
            <a:bodyPr wrap="none">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04</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sp>
        <p:nvSpPr>
          <p:cNvPr id="2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要点解析</a:t>
            </a:r>
            <a:endParaRPr lang="zh-CN" altLang="en-US" sz="2400" b="1" dirty="0">
              <a:solidFill>
                <a:schemeClr val="tx1"/>
              </a:solidFill>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right)">
                                      <p:cBhvr>
                                        <p:cTn id="7" dur="500"/>
                                        <p:tgtEl>
                                          <p:spTgt spid="50"/>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wipe(right)">
                                      <p:cBhvr>
                                        <p:cTn id="11" dur="500"/>
                                        <p:tgtEl>
                                          <p:spTgt spid="52"/>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wipe(right)">
                                      <p:cBhvr>
                                        <p:cTn id="15" dur="500"/>
                                        <p:tgtEl>
                                          <p:spTgt spid="56"/>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wipe(left)">
                                      <p:cBhvr>
                                        <p:cTn id="19" dur="500"/>
                                        <p:tgtEl>
                                          <p:spTgt spid="60"/>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64"/>
                                        </p:tgtEl>
                                        <p:attrNameLst>
                                          <p:attrName>style.visibility</p:attrName>
                                        </p:attrNameLst>
                                      </p:cBhvr>
                                      <p:to>
                                        <p:strVal val="visible"/>
                                      </p:to>
                                    </p:set>
                                    <p:animEffect transition="in" filter="wipe(left)">
                                      <p:cBhvr>
                                        <p:cTn id="23"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bwMode="auto">
          <a:xfrm>
            <a:off x="623225" y="15010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要点解析</a:t>
            </a:r>
            <a:endParaRPr lang="zh-CN" altLang="en-US" sz="2400" b="1" dirty="0">
              <a:solidFill>
                <a:schemeClr val="tx1"/>
              </a:solidFill>
            </a:endParaRPr>
          </a:p>
        </p:txBody>
      </p:sp>
      <p:sp>
        <p:nvSpPr>
          <p:cNvPr id="7" name="圆角矩形 6"/>
          <p:cNvSpPr/>
          <p:nvPr/>
        </p:nvSpPr>
        <p:spPr>
          <a:xfrm>
            <a:off x="467544" y="1419622"/>
            <a:ext cx="5760640" cy="3384376"/>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835696" y="765536"/>
            <a:ext cx="3456384"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毛泽东思想的主要内容</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899592" y="1634482"/>
            <a:ext cx="4896544" cy="2954655"/>
          </a:xfrm>
          <a:prstGeom prst="rect">
            <a:avLst/>
          </a:prstGeom>
          <a:noFill/>
        </p:spPr>
        <p:txBody>
          <a:bodyPr wrap="square" lIns="0" tIns="0" rIns="0" bIns="0" rtlCol="0">
            <a:spAutoFit/>
          </a:bodyPr>
          <a:lstStyle/>
          <a:p>
            <a:pPr>
              <a:lnSpc>
                <a:spcPct val="150000"/>
              </a:lnSpc>
            </a:pPr>
            <a:r>
              <a:rPr lang="en-US" altLang="zh-CN" sz="1600" dirty="0"/>
              <a:t>1981 </a:t>
            </a:r>
            <a:r>
              <a:rPr lang="zh-CN" altLang="en-US" sz="1600" dirty="0"/>
              <a:t>年十一届六中全会通过的</a:t>
            </a:r>
            <a:r>
              <a:rPr lang="en-US" altLang="zh-CN" sz="1600" dirty="0"/>
              <a:t>《</a:t>
            </a:r>
            <a:r>
              <a:rPr lang="zh-CN" altLang="en-US" sz="1600" dirty="0"/>
              <a:t>关于建国以来党的若干历史问题的决议</a:t>
            </a:r>
            <a:r>
              <a:rPr lang="en-US" altLang="zh-CN" sz="1600" dirty="0"/>
              <a:t>》</a:t>
            </a:r>
            <a:r>
              <a:rPr lang="zh-CN" altLang="en-US" sz="1600" dirty="0"/>
              <a:t>中，概括为“</a:t>
            </a:r>
            <a:r>
              <a:rPr lang="zh-CN" altLang="en-US" sz="1600" b="1" dirty="0"/>
              <a:t>六个原理，一个活的灵魂</a:t>
            </a:r>
            <a:r>
              <a:rPr lang="zh-CN" altLang="en-US" sz="1600" dirty="0"/>
              <a:t>”。毛泽东思想在六个方面以其独创性的内容丰富和发展了马克思主义。即关于新民主主义革命、关于社会主义革命和社会主义建设、关于革命军队的建设和军事战略、关于政策和策略、关于思想政治工作和文化工作、关于党的建设的理论。实事求是、群众路线、独立自主是毛泽东思想活的灵魂。</a:t>
            </a:r>
            <a:endParaRPr lang="zh-CN" altLang="en-US" sz="1600" b="1" dirty="0">
              <a:solidFill>
                <a:schemeClr val="accent6"/>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6444208" y="579140"/>
            <a:ext cx="2391026" cy="168096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p:nvPr/>
        </p:nvSpPr>
        <p:spPr bwMode="auto">
          <a:xfrm>
            <a:off x="988536" y="1759017"/>
            <a:ext cx="1448034" cy="130556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5" name="矩形 3"/>
          <p:cNvSpPr/>
          <p:nvPr/>
        </p:nvSpPr>
        <p:spPr>
          <a:xfrm>
            <a:off x="2267744" y="1205529"/>
            <a:ext cx="6025861" cy="1158747"/>
          </a:xfrm>
          <a:custGeom>
            <a:avLst/>
            <a:gdLst/>
            <a:ahLst/>
            <a:cxnLst/>
            <a:rect l="l" t="t" r="r" b="b"/>
            <a:pathLst>
              <a:path w="6025861" h="1158747">
                <a:moveTo>
                  <a:pt x="575194" y="0"/>
                </a:moveTo>
                <a:lnTo>
                  <a:pt x="1992514" y="0"/>
                </a:lnTo>
                <a:lnTo>
                  <a:pt x="4154179" y="0"/>
                </a:lnTo>
                <a:lnTo>
                  <a:pt x="5571499" y="0"/>
                </a:lnTo>
                <a:lnTo>
                  <a:pt x="5571499" y="474"/>
                </a:lnTo>
                <a:lnTo>
                  <a:pt x="5639364" y="474"/>
                </a:lnTo>
                <a:cubicBezTo>
                  <a:pt x="5661410" y="0"/>
                  <a:pt x="5683924" y="5211"/>
                  <a:pt x="5704562" y="17528"/>
                </a:cubicBezTo>
                <a:cubicBezTo>
                  <a:pt x="5723793" y="28424"/>
                  <a:pt x="5739272" y="44057"/>
                  <a:pt x="5749591" y="62533"/>
                </a:cubicBezTo>
                <a:lnTo>
                  <a:pt x="6008038" y="514473"/>
                </a:lnTo>
                <a:cubicBezTo>
                  <a:pt x="6019294" y="533422"/>
                  <a:pt x="6025861" y="555687"/>
                  <a:pt x="6025861" y="579374"/>
                </a:cubicBezTo>
                <a:cubicBezTo>
                  <a:pt x="6025861" y="603534"/>
                  <a:pt x="6019294" y="625799"/>
                  <a:pt x="6007568" y="644749"/>
                </a:cubicBezTo>
                <a:lnTo>
                  <a:pt x="5749591" y="1096688"/>
                </a:lnTo>
                <a:cubicBezTo>
                  <a:pt x="5738803" y="1114690"/>
                  <a:pt x="5723793" y="1130324"/>
                  <a:pt x="5704562" y="1141693"/>
                </a:cubicBezTo>
                <a:cubicBezTo>
                  <a:pt x="5684393" y="1153536"/>
                  <a:pt x="5662348" y="1158747"/>
                  <a:pt x="5640302" y="1158273"/>
                </a:cubicBezTo>
                <a:lnTo>
                  <a:pt x="5571499" y="1158273"/>
                </a:lnTo>
                <a:lnTo>
                  <a:pt x="5571499" y="1158747"/>
                </a:lnTo>
                <a:lnTo>
                  <a:pt x="4154179" y="1158747"/>
                </a:lnTo>
                <a:lnTo>
                  <a:pt x="1992514" y="1158747"/>
                </a:lnTo>
                <a:lnTo>
                  <a:pt x="575194" y="1158747"/>
                </a:lnTo>
                <a:lnTo>
                  <a:pt x="575194" y="1158273"/>
                </a:lnTo>
                <a:lnTo>
                  <a:pt x="382745" y="1158273"/>
                </a:lnTo>
                <a:cubicBezTo>
                  <a:pt x="362107" y="1158273"/>
                  <a:pt x="340530" y="1153062"/>
                  <a:pt x="321299" y="1141693"/>
                </a:cubicBezTo>
                <a:cubicBezTo>
                  <a:pt x="302069" y="1130324"/>
                  <a:pt x="286590" y="1114690"/>
                  <a:pt x="276270" y="1096215"/>
                </a:cubicBezTo>
                <a:lnTo>
                  <a:pt x="16886" y="642380"/>
                </a:lnTo>
                <a:cubicBezTo>
                  <a:pt x="6098" y="623904"/>
                  <a:pt x="0" y="602587"/>
                  <a:pt x="0" y="579374"/>
                </a:cubicBezTo>
                <a:cubicBezTo>
                  <a:pt x="0" y="556161"/>
                  <a:pt x="6098" y="534843"/>
                  <a:pt x="16886" y="515894"/>
                </a:cubicBezTo>
                <a:lnTo>
                  <a:pt x="275332" y="63954"/>
                </a:lnTo>
                <a:cubicBezTo>
                  <a:pt x="286120" y="45478"/>
                  <a:pt x="301599" y="28898"/>
                  <a:pt x="321299" y="17528"/>
                </a:cubicBezTo>
                <a:cubicBezTo>
                  <a:pt x="339592" y="6633"/>
                  <a:pt x="359762" y="948"/>
                  <a:pt x="379930" y="474"/>
                </a:cubicBezTo>
                <a:lnTo>
                  <a:pt x="575194" y="474"/>
                </a:lnTo>
                <a:close/>
              </a:path>
            </a:pathLst>
          </a:cu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5"/>
          <p:cNvSpPr/>
          <p:nvPr/>
        </p:nvSpPr>
        <p:spPr bwMode="auto">
          <a:xfrm>
            <a:off x="2183924" y="2473392"/>
            <a:ext cx="1448034" cy="130556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7" name="Freeform 5"/>
          <p:cNvSpPr/>
          <p:nvPr/>
        </p:nvSpPr>
        <p:spPr bwMode="auto">
          <a:xfrm>
            <a:off x="916032" y="3331135"/>
            <a:ext cx="1448034" cy="130556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8" name="矩形 3"/>
          <p:cNvSpPr/>
          <p:nvPr/>
        </p:nvSpPr>
        <p:spPr>
          <a:xfrm>
            <a:off x="3685064" y="2539029"/>
            <a:ext cx="4608541" cy="1158747"/>
          </a:xfrm>
          <a:custGeom>
            <a:avLst/>
            <a:gdLst/>
            <a:ahLst/>
            <a:cxnLst/>
            <a:rect l="l" t="t" r="r" b="b"/>
            <a:pathLst>
              <a:path w="5192450" h="1305562">
                <a:moveTo>
                  <a:pt x="648072" y="0"/>
                </a:moveTo>
                <a:lnTo>
                  <a:pt x="4680520" y="0"/>
                </a:lnTo>
                <a:lnTo>
                  <a:pt x="4680520" y="534"/>
                </a:lnTo>
                <a:lnTo>
                  <a:pt x="4756983" y="534"/>
                </a:lnTo>
                <a:cubicBezTo>
                  <a:pt x="4781822" y="0"/>
                  <a:pt x="4807189" y="5871"/>
                  <a:pt x="4830442" y="19749"/>
                </a:cubicBezTo>
                <a:cubicBezTo>
                  <a:pt x="4852109" y="32025"/>
                  <a:pt x="4869549" y="49639"/>
                  <a:pt x="4881176" y="70456"/>
                </a:cubicBezTo>
                <a:lnTo>
                  <a:pt x="5172368" y="579657"/>
                </a:lnTo>
                <a:cubicBezTo>
                  <a:pt x="5185051" y="601007"/>
                  <a:pt x="5192450" y="626093"/>
                  <a:pt x="5192450" y="652781"/>
                </a:cubicBezTo>
                <a:cubicBezTo>
                  <a:pt x="5192450" y="680003"/>
                  <a:pt x="5185051" y="705089"/>
                  <a:pt x="5171839" y="726439"/>
                </a:cubicBezTo>
                <a:lnTo>
                  <a:pt x="4881176" y="1235640"/>
                </a:lnTo>
                <a:cubicBezTo>
                  <a:pt x="4869021" y="1255923"/>
                  <a:pt x="4852109" y="1273537"/>
                  <a:pt x="4830442" y="1286347"/>
                </a:cubicBezTo>
                <a:cubicBezTo>
                  <a:pt x="4807717" y="1299691"/>
                  <a:pt x="4782879" y="1305562"/>
                  <a:pt x="4758040" y="1305028"/>
                </a:cubicBezTo>
                <a:lnTo>
                  <a:pt x="4680520" y="1305028"/>
                </a:lnTo>
                <a:lnTo>
                  <a:pt x="4680520" y="1305562"/>
                </a:lnTo>
                <a:lnTo>
                  <a:pt x="648072" y="1305562"/>
                </a:lnTo>
                <a:lnTo>
                  <a:pt x="648072" y="1305028"/>
                </a:lnTo>
                <a:lnTo>
                  <a:pt x="431239" y="1305028"/>
                </a:lnTo>
                <a:cubicBezTo>
                  <a:pt x="407986" y="1305028"/>
                  <a:pt x="383676" y="1299157"/>
                  <a:pt x="362008" y="1286347"/>
                </a:cubicBezTo>
                <a:cubicBezTo>
                  <a:pt x="340341" y="1273537"/>
                  <a:pt x="322901" y="1255923"/>
                  <a:pt x="311274" y="1235107"/>
                </a:cubicBezTo>
                <a:lnTo>
                  <a:pt x="19025" y="723770"/>
                </a:lnTo>
                <a:cubicBezTo>
                  <a:pt x="6870" y="702954"/>
                  <a:pt x="0" y="678935"/>
                  <a:pt x="0" y="652781"/>
                </a:cubicBezTo>
                <a:cubicBezTo>
                  <a:pt x="0" y="626627"/>
                  <a:pt x="6870" y="602608"/>
                  <a:pt x="19025" y="581258"/>
                </a:cubicBezTo>
                <a:lnTo>
                  <a:pt x="310217" y="72057"/>
                </a:lnTo>
                <a:cubicBezTo>
                  <a:pt x="322372" y="51240"/>
                  <a:pt x="339812" y="32559"/>
                  <a:pt x="362008" y="19749"/>
                </a:cubicBezTo>
                <a:cubicBezTo>
                  <a:pt x="382619" y="7473"/>
                  <a:pt x="405344" y="1068"/>
                  <a:pt x="428068" y="534"/>
                </a:cubicBezTo>
                <a:lnTo>
                  <a:pt x="648072" y="534"/>
                </a:lnTo>
                <a:close/>
              </a:path>
            </a:pathLst>
          </a:custGeom>
          <a:no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3"/>
          <p:cNvSpPr/>
          <p:nvPr/>
        </p:nvSpPr>
        <p:spPr>
          <a:xfrm>
            <a:off x="2267744" y="3872529"/>
            <a:ext cx="6025861" cy="1158747"/>
          </a:xfrm>
          <a:custGeom>
            <a:avLst/>
            <a:gdLst/>
            <a:ahLst/>
            <a:cxnLst/>
            <a:rect l="l" t="t" r="r" b="b"/>
            <a:pathLst>
              <a:path w="6025861" h="1158747">
                <a:moveTo>
                  <a:pt x="575194" y="0"/>
                </a:moveTo>
                <a:lnTo>
                  <a:pt x="1992514" y="0"/>
                </a:lnTo>
                <a:lnTo>
                  <a:pt x="4154179" y="0"/>
                </a:lnTo>
                <a:lnTo>
                  <a:pt x="5571499" y="0"/>
                </a:lnTo>
                <a:lnTo>
                  <a:pt x="5571499" y="474"/>
                </a:lnTo>
                <a:lnTo>
                  <a:pt x="5639364" y="474"/>
                </a:lnTo>
                <a:cubicBezTo>
                  <a:pt x="5661410" y="0"/>
                  <a:pt x="5683924" y="5211"/>
                  <a:pt x="5704562" y="17528"/>
                </a:cubicBezTo>
                <a:cubicBezTo>
                  <a:pt x="5723793" y="28424"/>
                  <a:pt x="5739272" y="44057"/>
                  <a:pt x="5749591" y="62533"/>
                </a:cubicBezTo>
                <a:lnTo>
                  <a:pt x="6008038" y="514473"/>
                </a:lnTo>
                <a:cubicBezTo>
                  <a:pt x="6019294" y="533422"/>
                  <a:pt x="6025861" y="555687"/>
                  <a:pt x="6025861" y="579374"/>
                </a:cubicBezTo>
                <a:cubicBezTo>
                  <a:pt x="6025861" y="603535"/>
                  <a:pt x="6019294" y="625800"/>
                  <a:pt x="6007568" y="644749"/>
                </a:cubicBezTo>
                <a:lnTo>
                  <a:pt x="5749591" y="1096688"/>
                </a:lnTo>
                <a:cubicBezTo>
                  <a:pt x="5738803" y="1114690"/>
                  <a:pt x="5723793" y="1130324"/>
                  <a:pt x="5704562" y="1141693"/>
                </a:cubicBezTo>
                <a:cubicBezTo>
                  <a:pt x="5684393" y="1153536"/>
                  <a:pt x="5662348" y="1158747"/>
                  <a:pt x="5640302" y="1158273"/>
                </a:cubicBezTo>
                <a:lnTo>
                  <a:pt x="5571499" y="1158273"/>
                </a:lnTo>
                <a:lnTo>
                  <a:pt x="5571499" y="1158747"/>
                </a:lnTo>
                <a:lnTo>
                  <a:pt x="4154179" y="1158747"/>
                </a:lnTo>
                <a:lnTo>
                  <a:pt x="1992514" y="1158747"/>
                </a:lnTo>
                <a:lnTo>
                  <a:pt x="575194" y="1158747"/>
                </a:lnTo>
                <a:lnTo>
                  <a:pt x="575194" y="1158273"/>
                </a:lnTo>
                <a:lnTo>
                  <a:pt x="382745" y="1158273"/>
                </a:lnTo>
                <a:cubicBezTo>
                  <a:pt x="362107" y="1158273"/>
                  <a:pt x="340530" y="1153062"/>
                  <a:pt x="321299" y="1141693"/>
                </a:cubicBezTo>
                <a:cubicBezTo>
                  <a:pt x="302069" y="1130324"/>
                  <a:pt x="286590" y="1114690"/>
                  <a:pt x="276270" y="1096215"/>
                </a:cubicBezTo>
                <a:lnTo>
                  <a:pt x="16886" y="642380"/>
                </a:lnTo>
                <a:cubicBezTo>
                  <a:pt x="6098" y="623905"/>
                  <a:pt x="0" y="602587"/>
                  <a:pt x="0" y="579374"/>
                </a:cubicBezTo>
                <a:cubicBezTo>
                  <a:pt x="0" y="556161"/>
                  <a:pt x="6098" y="534843"/>
                  <a:pt x="16886" y="515894"/>
                </a:cubicBezTo>
                <a:lnTo>
                  <a:pt x="275332" y="63954"/>
                </a:lnTo>
                <a:cubicBezTo>
                  <a:pt x="286120" y="45478"/>
                  <a:pt x="301599" y="28898"/>
                  <a:pt x="321299" y="17528"/>
                </a:cubicBezTo>
                <a:cubicBezTo>
                  <a:pt x="339592" y="6633"/>
                  <a:pt x="359762" y="948"/>
                  <a:pt x="379930" y="474"/>
                </a:cubicBezTo>
                <a:lnTo>
                  <a:pt x="575194" y="474"/>
                </a:lnTo>
                <a:close/>
              </a:path>
            </a:pathLst>
          </a:cu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1429554" y="2179717"/>
            <a:ext cx="580588" cy="464161"/>
            <a:chOff x="2142410" y="2298139"/>
            <a:chExt cx="360284" cy="324836"/>
          </a:xfrm>
        </p:grpSpPr>
        <p:sp>
          <p:nvSpPr>
            <p:cNvPr id="11" name="Freeform 5"/>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60000"/>
                <a:lumOff val="40000"/>
              </a:schemeClr>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12" name="TextBox 11"/>
            <p:cNvSpPr txBox="1"/>
            <p:nvPr/>
          </p:nvSpPr>
          <p:spPr>
            <a:xfrm>
              <a:off x="2221796" y="2306669"/>
              <a:ext cx="201512" cy="258471"/>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en-US" altLang="zh-CN" sz="2400" b="1" dirty="0">
                  <a:solidFill>
                    <a:schemeClr val="accent1"/>
                  </a:solidFill>
                </a:rPr>
                <a:t>1</a:t>
              </a:r>
              <a:endParaRPr lang="zh-CN" altLang="en-US" sz="2400" b="1" dirty="0">
                <a:solidFill>
                  <a:schemeClr val="accent1"/>
                </a:solidFill>
              </a:endParaRPr>
            </a:p>
          </p:txBody>
        </p:sp>
      </p:grpSp>
      <p:grpSp>
        <p:nvGrpSpPr>
          <p:cNvPr id="14" name="组合 13"/>
          <p:cNvGrpSpPr/>
          <p:nvPr/>
        </p:nvGrpSpPr>
        <p:grpSpPr>
          <a:xfrm>
            <a:off x="2610352" y="2849403"/>
            <a:ext cx="560033" cy="508936"/>
            <a:chOff x="2142410" y="2298139"/>
            <a:chExt cx="360284" cy="324836"/>
          </a:xfrm>
        </p:grpSpPr>
        <p:sp>
          <p:nvSpPr>
            <p:cNvPr id="15" name="Freeform 5"/>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lumMod val="60000"/>
                <a:lumOff val="40000"/>
              </a:schemeClr>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16" name="TextBox 15"/>
            <p:cNvSpPr txBox="1"/>
            <p:nvPr/>
          </p:nvSpPr>
          <p:spPr>
            <a:xfrm>
              <a:off x="2226038" y="2342691"/>
              <a:ext cx="201512" cy="235732"/>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en-US" altLang="zh-CN" sz="2400" b="1" dirty="0">
                  <a:solidFill>
                    <a:schemeClr val="accent2"/>
                  </a:solidFill>
                </a:rPr>
                <a:t>2</a:t>
              </a:r>
              <a:endParaRPr lang="zh-CN" altLang="en-US" sz="2400" b="1" dirty="0">
                <a:solidFill>
                  <a:schemeClr val="accent2"/>
                </a:solidFill>
              </a:endParaRPr>
            </a:p>
          </p:txBody>
        </p:sp>
      </p:grpSp>
      <p:grpSp>
        <p:nvGrpSpPr>
          <p:cNvPr id="18" name="组合 17"/>
          <p:cNvGrpSpPr/>
          <p:nvPr/>
        </p:nvGrpSpPr>
        <p:grpSpPr>
          <a:xfrm>
            <a:off x="1374274" y="3697776"/>
            <a:ext cx="563364" cy="574589"/>
            <a:chOff x="2142410" y="2298139"/>
            <a:chExt cx="360284" cy="324836"/>
          </a:xfrm>
        </p:grpSpPr>
        <p:sp>
          <p:nvSpPr>
            <p:cNvPr id="19" name="Freeform 5"/>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lumMod val="60000"/>
                <a:lumOff val="40000"/>
              </a:schemeClr>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20" name="TextBox 19"/>
            <p:cNvSpPr txBox="1"/>
            <p:nvPr/>
          </p:nvSpPr>
          <p:spPr>
            <a:xfrm>
              <a:off x="2221796" y="2355506"/>
              <a:ext cx="201512" cy="208797"/>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en-US" altLang="zh-CN" sz="2400" b="1" dirty="0">
                  <a:solidFill>
                    <a:schemeClr val="accent3"/>
                  </a:solidFill>
                </a:rPr>
                <a:t>3</a:t>
              </a:r>
              <a:endParaRPr lang="zh-CN" altLang="en-US" sz="2400" b="1" dirty="0">
                <a:solidFill>
                  <a:schemeClr val="accent3"/>
                </a:solidFill>
              </a:endParaRPr>
            </a:p>
          </p:txBody>
        </p:sp>
      </p:grpSp>
      <p:sp>
        <p:nvSpPr>
          <p:cNvPr id="21" name="TextBox 20"/>
          <p:cNvSpPr txBox="1"/>
          <p:nvPr/>
        </p:nvSpPr>
        <p:spPr>
          <a:xfrm>
            <a:off x="2902800" y="1368749"/>
            <a:ext cx="4481700" cy="780535"/>
          </a:xfrm>
          <a:prstGeom prst="rect">
            <a:avLst/>
          </a:prstGeom>
          <a:noFill/>
        </p:spPr>
        <p:txBody>
          <a:bodyPr wrap="square" lIns="0" tIns="0" rIns="0" bIns="0" rtlCol="0">
            <a:spAutoFit/>
          </a:bodyPr>
          <a:lstStyle/>
          <a:p>
            <a:pPr algn="just">
              <a:lnSpc>
                <a:spcPct val="150000"/>
              </a:lnSpc>
            </a:pPr>
            <a:r>
              <a:rPr lang="zh-CN" altLang="en-US" dirty="0">
                <a:latin typeface="华文细黑" panose="02010600040101010101" pitchFamily="2" charset="-122"/>
                <a:ea typeface="华文细黑" panose="02010600040101010101" pitchFamily="2" charset="-122"/>
              </a:rPr>
              <a:t>毛泽东思想是马克思主义中国化第一次历史性飞跃的理论成果。</a:t>
            </a:r>
            <a:endParaRPr lang="en-US" altLang="zh-CN"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22" name="TextBox 21"/>
          <p:cNvSpPr txBox="1"/>
          <p:nvPr/>
        </p:nvSpPr>
        <p:spPr>
          <a:xfrm>
            <a:off x="4344833" y="2630966"/>
            <a:ext cx="3289002" cy="867225"/>
          </a:xfrm>
          <a:prstGeom prst="rect">
            <a:avLst/>
          </a:prstGeom>
          <a:noFill/>
        </p:spPr>
        <p:txBody>
          <a:bodyPr wrap="square" lIns="0" tIns="0" rIns="0" bIns="0" rtlCol="0">
            <a:spAutoFit/>
          </a:bodyPr>
          <a:lstStyle/>
          <a:p>
            <a:pPr algn="just">
              <a:lnSpc>
                <a:spcPct val="150000"/>
              </a:lnSpc>
            </a:pPr>
            <a:r>
              <a:rPr lang="zh-CN" altLang="en-US" sz="2000" dirty="0">
                <a:latin typeface="华文细黑" panose="02010600040101010101" pitchFamily="2" charset="-122"/>
                <a:ea typeface="华文细黑" panose="02010600040101010101" pitchFamily="2" charset="-122"/>
              </a:rPr>
              <a:t>毛泽东思想是中国革命和建设的科学指南。</a:t>
            </a:r>
            <a:endParaRPr lang="en-US" altLang="zh-CN" sz="2000"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23" name="TextBox 22"/>
          <p:cNvSpPr txBox="1"/>
          <p:nvPr/>
        </p:nvSpPr>
        <p:spPr>
          <a:xfrm>
            <a:off x="3034314" y="3953707"/>
            <a:ext cx="4350186" cy="867225"/>
          </a:xfrm>
          <a:prstGeom prst="rect">
            <a:avLst/>
          </a:prstGeom>
          <a:noFill/>
        </p:spPr>
        <p:txBody>
          <a:bodyPr wrap="square" lIns="0" tIns="0" rIns="0" bIns="0" rtlCol="0">
            <a:spAutoFit/>
          </a:bodyPr>
          <a:lstStyle/>
          <a:p>
            <a:pPr algn="just">
              <a:lnSpc>
                <a:spcPct val="150000"/>
              </a:lnSpc>
            </a:pPr>
            <a:r>
              <a:rPr lang="zh-CN" altLang="en-US" sz="2000" dirty="0">
                <a:latin typeface="华文细黑" panose="02010600040101010101" pitchFamily="2" charset="-122"/>
                <a:ea typeface="华文细黑" panose="02010600040101010101" pitchFamily="2" charset="-122"/>
              </a:rPr>
              <a:t>毛泽东思想是中国共产党和中国人民宝贵的精神财富。</a:t>
            </a:r>
            <a:endParaRPr lang="en-US" altLang="zh-CN" sz="2000"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26"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要点解析</a:t>
            </a:r>
            <a:endParaRPr lang="zh-CN" altLang="en-US" sz="2400" b="1" dirty="0">
              <a:solidFill>
                <a:schemeClr val="tx1"/>
              </a:solidFill>
            </a:endParaRPr>
          </a:p>
        </p:txBody>
      </p:sp>
      <p:sp>
        <p:nvSpPr>
          <p:cNvPr id="27" name="文本框 26"/>
          <p:cNvSpPr txBox="1"/>
          <p:nvPr/>
        </p:nvSpPr>
        <p:spPr>
          <a:xfrm>
            <a:off x="2907941" y="659649"/>
            <a:ext cx="3456384"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毛泽东思想思想历史地位</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anim calcmode="lin" valueType="num">
                                      <p:cBhvr>
                                        <p:cTn id="10" dur="500" fill="hold"/>
                                        <p:tgtEl>
                                          <p:spTgt spid="3"/>
                                        </p:tgtEl>
                                        <p:attrNameLst>
                                          <p:attrName>ppt_x</p:attrName>
                                        </p:attrNameLst>
                                      </p:cBhvr>
                                      <p:tavLst>
                                        <p:tav tm="0">
                                          <p:val>
                                            <p:fltVal val="0.5"/>
                                          </p:val>
                                        </p:tav>
                                        <p:tav tm="100000">
                                          <p:val>
                                            <p:strVal val="#ppt_x"/>
                                          </p:val>
                                        </p:tav>
                                      </p:tavLst>
                                    </p:anim>
                                    <p:anim calcmode="lin" valueType="num">
                                      <p:cBhvr>
                                        <p:cTn id="11" dur="500" fill="hold"/>
                                        <p:tgtEl>
                                          <p:spTgt spid="3"/>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Effect transition="in" filter="fade">
                                      <p:cBhvr>
                                        <p:cTn id="16" dur="500"/>
                                        <p:tgtEl>
                                          <p:spTgt spid="10"/>
                                        </p:tgtEl>
                                      </p:cBhvr>
                                    </p:animEffect>
                                    <p:anim calcmode="lin" valueType="num">
                                      <p:cBhvr>
                                        <p:cTn id="17" dur="500" fill="hold"/>
                                        <p:tgtEl>
                                          <p:spTgt spid="10"/>
                                        </p:tgtEl>
                                        <p:attrNameLst>
                                          <p:attrName>ppt_x</p:attrName>
                                        </p:attrNameLst>
                                      </p:cBhvr>
                                      <p:tavLst>
                                        <p:tav tm="0">
                                          <p:val>
                                            <p:fltVal val="0.5"/>
                                          </p:val>
                                        </p:tav>
                                        <p:tav tm="100000">
                                          <p:val>
                                            <p:strVal val="#ppt_x"/>
                                          </p:val>
                                        </p:tav>
                                      </p:tavLst>
                                    </p:anim>
                                    <p:anim calcmode="lin" valueType="num">
                                      <p:cBhvr>
                                        <p:cTn id="18" dur="500" fill="hold"/>
                                        <p:tgtEl>
                                          <p:spTgt spid="10"/>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anim calcmode="lin" valueType="num">
                                      <p:cBhvr>
                                        <p:cTn id="24" dur="500" fill="hold"/>
                                        <p:tgtEl>
                                          <p:spTgt spid="7"/>
                                        </p:tgtEl>
                                        <p:attrNameLst>
                                          <p:attrName>ppt_x</p:attrName>
                                        </p:attrNameLst>
                                      </p:cBhvr>
                                      <p:tavLst>
                                        <p:tav tm="0">
                                          <p:val>
                                            <p:fltVal val="0.5"/>
                                          </p:val>
                                        </p:tav>
                                        <p:tav tm="100000">
                                          <p:val>
                                            <p:strVal val="#ppt_x"/>
                                          </p:val>
                                        </p:tav>
                                      </p:tavLst>
                                    </p:anim>
                                    <p:anim calcmode="lin" valueType="num">
                                      <p:cBhvr>
                                        <p:cTn id="25" dur="500" fill="hold"/>
                                        <p:tgtEl>
                                          <p:spTgt spid="7"/>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200"/>
                                  </p:stCondLst>
                                  <p:childTnLst>
                                    <p:set>
                                      <p:cBhvr>
                                        <p:cTn id="27" dur="1" fill="hold">
                                          <p:stCondLst>
                                            <p:cond delay="0"/>
                                          </p:stCondLst>
                                        </p:cTn>
                                        <p:tgtEl>
                                          <p:spTgt spid="18"/>
                                        </p:tgtEl>
                                        <p:attrNameLst>
                                          <p:attrName>style.visibility</p:attrName>
                                        </p:attrNameLst>
                                      </p:cBhvr>
                                      <p:to>
                                        <p:strVal val="visible"/>
                                      </p:to>
                                    </p:set>
                                    <p:anim calcmode="lin" valueType="num">
                                      <p:cBhvr>
                                        <p:cTn id="28" dur="500" fill="hold"/>
                                        <p:tgtEl>
                                          <p:spTgt spid="18"/>
                                        </p:tgtEl>
                                        <p:attrNameLst>
                                          <p:attrName>ppt_w</p:attrName>
                                        </p:attrNameLst>
                                      </p:cBhvr>
                                      <p:tavLst>
                                        <p:tav tm="0">
                                          <p:val>
                                            <p:fltVal val="0"/>
                                          </p:val>
                                        </p:tav>
                                        <p:tav tm="100000">
                                          <p:val>
                                            <p:strVal val="#ppt_w"/>
                                          </p:val>
                                        </p:tav>
                                      </p:tavLst>
                                    </p:anim>
                                    <p:anim calcmode="lin" valueType="num">
                                      <p:cBhvr>
                                        <p:cTn id="29" dur="500" fill="hold"/>
                                        <p:tgtEl>
                                          <p:spTgt spid="18"/>
                                        </p:tgtEl>
                                        <p:attrNameLst>
                                          <p:attrName>ppt_h</p:attrName>
                                        </p:attrNameLst>
                                      </p:cBhvr>
                                      <p:tavLst>
                                        <p:tav tm="0">
                                          <p:val>
                                            <p:fltVal val="0"/>
                                          </p:val>
                                        </p:tav>
                                        <p:tav tm="100000">
                                          <p:val>
                                            <p:strVal val="#ppt_h"/>
                                          </p:val>
                                        </p:tav>
                                      </p:tavLst>
                                    </p:anim>
                                    <p:animEffect transition="in" filter="fade">
                                      <p:cBhvr>
                                        <p:cTn id="30" dur="500"/>
                                        <p:tgtEl>
                                          <p:spTgt spid="18"/>
                                        </p:tgtEl>
                                      </p:cBhvr>
                                    </p:animEffect>
                                    <p:anim calcmode="lin" valueType="num">
                                      <p:cBhvr>
                                        <p:cTn id="31" dur="500" fill="hold"/>
                                        <p:tgtEl>
                                          <p:spTgt spid="18"/>
                                        </p:tgtEl>
                                        <p:attrNameLst>
                                          <p:attrName>ppt_x</p:attrName>
                                        </p:attrNameLst>
                                      </p:cBhvr>
                                      <p:tavLst>
                                        <p:tav tm="0">
                                          <p:val>
                                            <p:fltVal val="0.5"/>
                                          </p:val>
                                        </p:tav>
                                        <p:tav tm="100000">
                                          <p:val>
                                            <p:strVal val="#ppt_x"/>
                                          </p:val>
                                        </p:tav>
                                      </p:tavLst>
                                    </p:anim>
                                    <p:anim calcmode="lin" valueType="num">
                                      <p:cBhvr>
                                        <p:cTn id="32" dur="500" fill="hold"/>
                                        <p:tgtEl>
                                          <p:spTgt spid="18"/>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400"/>
                                  </p:stCondLst>
                                  <p:childTnLst>
                                    <p:set>
                                      <p:cBhvr>
                                        <p:cTn id="34" dur="1" fill="hold">
                                          <p:stCondLst>
                                            <p:cond delay="0"/>
                                          </p:stCondLst>
                                        </p:cTn>
                                        <p:tgtEl>
                                          <p:spTgt spid="6"/>
                                        </p:tgtEl>
                                        <p:attrNameLst>
                                          <p:attrName>style.visibility</p:attrName>
                                        </p:attrNameLst>
                                      </p:cBhvr>
                                      <p:to>
                                        <p:strVal val="visible"/>
                                      </p:to>
                                    </p:set>
                                    <p:anim calcmode="lin" valueType="num">
                                      <p:cBhvr>
                                        <p:cTn id="35" dur="500" fill="hold"/>
                                        <p:tgtEl>
                                          <p:spTgt spid="6"/>
                                        </p:tgtEl>
                                        <p:attrNameLst>
                                          <p:attrName>ppt_w</p:attrName>
                                        </p:attrNameLst>
                                      </p:cBhvr>
                                      <p:tavLst>
                                        <p:tav tm="0">
                                          <p:val>
                                            <p:fltVal val="0"/>
                                          </p:val>
                                        </p:tav>
                                        <p:tav tm="100000">
                                          <p:val>
                                            <p:strVal val="#ppt_w"/>
                                          </p:val>
                                        </p:tav>
                                      </p:tavLst>
                                    </p:anim>
                                    <p:anim calcmode="lin" valueType="num">
                                      <p:cBhvr>
                                        <p:cTn id="36" dur="500" fill="hold"/>
                                        <p:tgtEl>
                                          <p:spTgt spid="6"/>
                                        </p:tgtEl>
                                        <p:attrNameLst>
                                          <p:attrName>ppt_h</p:attrName>
                                        </p:attrNameLst>
                                      </p:cBhvr>
                                      <p:tavLst>
                                        <p:tav tm="0">
                                          <p:val>
                                            <p:fltVal val="0"/>
                                          </p:val>
                                        </p:tav>
                                        <p:tav tm="100000">
                                          <p:val>
                                            <p:strVal val="#ppt_h"/>
                                          </p:val>
                                        </p:tav>
                                      </p:tavLst>
                                    </p:anim>
                                    <p:animEffect transition="in" filter="fade">
                                      <p:cBhvr>
                                        <p:cTn id="37" dur="500"/>
                                        <p:tgtEl>
                                          <p:spTgt spid="6"/>
                                        </p:tgtEl>
                                      </p:cBhvr>
                                    </p:animEffect>
                                    <p:anim calcmode="lin" valueType="num">
                                      <p:cBhvr>
                                        <p:cTn id="38" dur="500" fill="hold"/>
                                        <p:tgtEl>
                                          <p:spTgt spid="6"/>
                                        </p:tgtEl>
                                        <p:attrNameLst>
                                          <p:attrName>ppt_x</p:attrName>
                                        </p:attrNameLst>
                                      </p:cBhvr>
                                      <p:tavLst>
                                        <p:tav tm="0">
                                          <p:val>
                                            <p:fltVal val="0.5"/>
                                          </p:val>
                                        </p:tav>
                                        <p:tav tm="100000">
                                          <p:val>
                                            <p:strVal val="#ppt_x"/>
                                          </p:val>
                                        </p:tav>
                                      </p:tavLst>
                                    </p:anim>
                                    <p:anim calcmode="lin" valueType="num">
                                      <p:cBhvr>
                                        <p:cTn id="39" dur="500" fill="hold"/>
                                        <p:tgtEl>
                                          <p:spTgt spid="6"/>
                                        </p:tgtEl>
                                        <p:attrNameLst>
                                          <p:attrName>ppt_y</p:attrName>
                                        </p:attrNameLst>
                                      </p:cBhvr>
                                      <p:tavLst>
                                        <p:tav tm="0">
                                          <p:val>
                                            <p:fltVal val="0.5"/>
                                          </p:val>
                                        </p:tav>
                                        <p:tav tm="100000">
                                          <p:val>
                                            <p:strVal val="#ppt_y"/>
                                          </p:val>
                                        </p:tav>
                                      </p:tavLst>
                                    </p:anim>
                                  </p:childTnLst>
                                </p:cTn>
                              </p:par>
                              <p:par>
                                <p:cTn id="40" presetID="53" presetClass="entr" presetSubtype="528" fill="hold" nodeType="withEffect">
                                  <p:stCondLst>
                                    <p:cond delay="40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anim calcmode="lin" valueType="num">
                                      <p:cBhvr>
                                        <p:cTn id="45" dur="500" fill="hold"/>
                                        <p:tgtEl>
                                          <p:spTgt spid="14"/>
                                        </p:tgtEl>
                                        <p:attrNameLst>
                                          <p:attrName>ppt_x</p:attrName>
                                        </p:attrNameLst>
                                      </p:cBhvr>
                                      <p:tavLst>
                                        <p:tav tm="0">
                                          <p:val>
                                            <p:fltVal val="0.5"/>
                                          </p:val>
                                        </p:tav>
                                        <p:tav tm="100000">
                                          <p:val>
                                            <p:strVal val="#ppt_x"/>
                                          </p:val>
                                        </p:tav>
                                      </p:tavLst>
                                    </p:anim>
                                    <p:anim calcmode="lin" valueType="num">
                                      <p:cBhvr>
                                        <p:cTn id="46" dur="500" fill="hold"/>
                                        <p:tgtEl>
                                          <p:spTgt spid="14"/>
                                        </p:tgtEl>
                                        <p:attrNameLst>
                                          <p:attrName>ppt_y</p:attrName>
                                        </p:attrNameLst>
                                      </p:cBhvr>
                                      <p:tavLst>
                                        <p:tav tm="0">
                                          <p:val>
                                            <p:fltVal val="0.5"/>
                                          </p:val>
                                        </p:tav>
                                        <p:tav tm="100000">
                                          <p:val>
                                            <p:strVal val="#ppt_y"/>
                                          </p:val>
                                        </p:tav>
                                      </p:tavLst>
                                    </p:anim>
                                  </p:childTnLst>
                                </p:cTn>
                              </p:par>
                            </p:childTnLst>
                          </p:cTn>
                        </p:par>
                        <p:par>
                          <p:cTn id="47" fill="hold">
                            <p:stCondLst>
                              <p:cond delay="500"/>
                            </p:stCondLst>
                            <p:childTnLst>
                              <p:par>
                                <p:cTn id="48" presetID="55" presetClass="entr" presetSubtype="0" fill="hold" grpId="0" nodeType="afterEffect">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cBhvr>
                                        <p:cTn id="50" dur="1000" fill="hold"/>
                                        <p:tgtEl>
                                          <p:spTgt spid="21"/>
                                        </p:tgtEl>
                                        <p:attrNameLst>
                                          <p:attrName>ppt_w</p:attrName>
                                        </p:attrNameLst>
                                      </p:cBhvr>
                                      <p:tavLst>
                                        <p:tav tm="0">
                                          <p:val>
                                            <p:strVal val="#ppt_w*0.70"/>
                                          </p:val>
                                        </p:tav>
                                        <p:tav tm="100000">
                                          <p:val>
                                            <p:strVal val="#ppt_w"/>
                                          </p:val>
                                        </p:tav>
                                      </p:tavLst>
                                    </p:anim>
                                    <p:anim calcmode="lin" valueType="num">
                                      <p:cBhvr>
                                        <p:cTn id="51" dur="1000" fill="hold"/>
                                        <p:tgtEl>
                                          <p:spTgt spid="21"/>
                                        </p:tgtEl>
                                        <p:attrNameLst>
                                          <p:attrName>ppt_h</p:attrName>
                                        </p:attrNameLst>
                                      </p:cBhvr>
                                      <p:tavLst>
                                        <p:tav tm="0">
                                          <p:val>
                                            <p:strVal val="#ppt_h"/>
                                          </p:val>
                                        </p:tav>
                                        <p:tav tm="100000">
                                          <p:val>
                                            <p:strVal val="#ppt_h"/>
                                          </p:val>
                                        </p:tav>
                                      </p:tavLst>
                                    </p:anim>
                                    <p:animEffect transition="in" filter="fade">
                                      <p:cBhvr>
                                        <p:cTn id="52" dur="1000"/>
                                        <p:tgtEl>
                                          <p:spTgt spid="21"/>
                                        </p:tgtEl>
                                      </p:cBhvr>
                                    </p:animEffect>
                                  </p:childTnLst>
                                </p:cTn>
                              </p:par>
                              <p:par>
                                <p:cTn id="53" presetID="55" presetClass="entr" presetSubtype="0" fill="hold" grpId="0" nodeType="with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p:cTn id="55" dur="1000" fill="hold"/>
                                        <p:tgtEl>
                                          <p:spTgt spid="5"/>
                                        </p:tgtEl>
                                        <p:attrNameLst>
                                          <p:attrName>ppt_w</p:attrName>
                                        </p:attrNameLst>
                                      </p:cBhvr>
                                      <p:tavLst>
                                        <p:tav tm="0">
                                          <p:val>
                                            <p:strVal val="#ppt_w*0.70"/>
                                          </p:val>
                                        </p:tav>
                                        <p:tav tm="100000">
                                          <p:val>
                                            <p:strVal val="#ppt_w"/>
                                          </p:val>
                                        </p:tav>
                                      </p:tavLst>
                                    </p:anim>
                                    <p:anim calcmode="lin" valueType="num">
                                      <p:cBhvr>
                                        <p:cTn id="56" dur="1000" fill="hold"/>
                                        <p:tgtEl>
                                          <p:spTgt spid="5"/>
                                        </p:tgtEl>
                                        <p:attrNameLst>
                                          <p:attrName>ppt_h</p:attrName>
                                        </p:attrNameLst>
                                      </p:cBhvr>
                                      <p:tavLst>
                                        <p:tav tm="0">
                                          <p:val>
                                            <p:strVal val="#ppt_h"/>
                                          </p:val>
                                        </p:tav>
                                        <p:tav tm="100000">
                                          <p:val>
                                            <p:strVal val="#ppt_h"/>
                                          </p:val>
                                        </p:tav>
                                      </p:tavLst>
                                    </p:anim>
                                    <p:animEffect transition="in" filter="fade">
                                      <p:cBhvr>
                                        <p:cTn id="57" dur="1000"/>
                                        <p:tgtEl>
                                          <p:spTgt spid="5"/>
                                        </p:tgtEl>
                                      </p:cBhvr>
                                    </p:animEffect>
                                  </p:childTnLst>
                                </p:cTn>
                              </p:par>
                              <p:par>
                                <p:cTn id="58" presetID="55" presetClass="entr" presetSubtype="0" fill="hold" grpId="0" nodeType="withEffect">
                                  <p:stCondLst>
                                    <p:cond delay="400"/>
                                  </p:stCondLst>
                                  <p:childTnLst>
                                    <p:set>
                                      <p:cBhvr>
                                        <p:cTn id="59" dur="1" fill="hold">
                                          <p:stCondLst>
                                            <p:cond delay="0"/>
                                          </p:stCondLst>
                                        </p:cTn>
                                        <p:tgtEl>
                                          <p:spTgt spid="22"/>
                                        </p:tgtEl>
                                        <p:attrNameLst>
                                          <p:attrName>style.visibility</p:attrName>
                                        </p:attrNameLst>
                                      </p:cBhvr>
                                      <p:to>
                                        <p:strVal val="visible"/>
                                      </p:to>
                                    </p:set>
                                    <p:anim calcmode="lin" valueType="num">
                                      <p:cBhvr>
                                        <p:cTn id="60" dur="1000" fill="hold"/>
                                        <p:tgtEl>
                                          <p:spTgt spid="22"/>
                                        </p:tgtEl>
                                        <p:attrNameLst>
                                          <p:attrName>ppt_w</p:attrName>
                                        </p:attrNameLst>
                                      </p:cBhvr>
                                      <p:tavLst>
                                        <p:tav tm="0">
                                          <p:val>
                                            <p:strVal val="#ppt_w*0.70"/>
                                          </p:val>
                                        </p:tav>
                                        <p:tav tm="100000">
                                          <p:val>
                                            <p:strVal val="#ppt_w"/>
                                          </p:val>
                                        </p:tav>
                                      </p:tavLst>
                                    </p:anim>
                                    <p:anim calcmode="lin" valueType="num">
                                      <p:cBhvr>
                                        <p:cTn id="61" dur="1000" fill="hold"/>
                                        <p:tgtEl>
                                          <p:spTgt spid="22"/>
                                        </p:tgtEl>
                                        <p:attrNameLst>
                                          <p:attrName>ppt_h</p:attrName>
                                        </p:attrNameLst>
                                      </p:cBhvr>
                                      <p:tavLst>
                                        <p:tav tm="0">
                                          <p:val>
                                            <p:strVal val="#ppt_h"/>
                                          </p:val>
                                        </p:tav>
                                        <p:tav tm="100000">
                                          <p:val>
                                            <p:strVal val="#ppt_h"/>
                                          </p:val>
                                        </p:tav>
                                      </p:tavLst>
                                    </p:anim>
                                    <p:animEffect transition="in" filter="fade">
                                      <p:cBhvr>
                                        <p:cTn id="62" dur="1000"/>
                                        <p:tgtEl>
                                          <p:spTgt spid="22"/>
                                        </p:tgtEl>
                                      </p:cBhvr>
                                    </p:animEffect>
                                  </p:childTnLst>
                                </p:cTn>
                              </p:par>
                              <p:par>
                                <p:cTn id="63" presetID="55" presetClass="entr" presetSubtype="0" fill="hold" grpId="0" nodeType="withEffect">
                                  <p:stCondLst>
                                    <p:cond delay="400"/>
                                  </p:stCondLst>
                                  <p:childTnLst>
                                    <p:set>
                                      <p:cBhvr>
                                        <p:cTn id="64" dur="1" fill="hold">
                                          <p:stCondLst>
                                            <p:cond delay="0"/>
                                          </p:stCondLst>
                                        </p:cTn>
                                        <p:tgtEl>
                                          <p:spTgt spid="8"/>
                                        </p:tgtEl>
                                        <p:attrNameLst>
                                          <p:attrName>style.visibility</p:attrName>
                                        </p:attrNameLst>
                                      </p:cBhvr>
                                      <p:to>
                                        <p:strVal val="visible"/>
                                      </p:to>
                                    </p:set>
                                    <p:anim calcmode="lin" valueType="num">
                                      <p:cBhvr>
                                        <p:cTn id="65" dur="1000" fill="hold"/>
                                        <p:tgtEl>
                                          <p:spTgt spid="8"/>
                                        </p:tgtEl>
                                        <p:attrNameLst>
                                          <p:attrName>ppt_w</p:attrName>
                                        </p:attrNameLst>
                                      </p:cBhvr>
                                      <p:tavLst>
                                        <p:tav tm="0">
                                          <p:val>
                                            <p:strVal val="#ppt_w*0.70"/>
                                          </p:val>
                                        </p:tav>
                                        <p:tav tm="100000">
                                          <p:val>
                                            <p:strVal val="#ppt_w"/>
                                          </p:val>
                                        </p:tav>
                                      </p:tavLst>
                                    </p:anim>
                                    <p:anim calcmode="lin" valueType="num">
                                      <p:cBhvr>
                                        <p:cTn id="66" dur="1000" fill="hold"/>
                                        <p:tgtEl>
                                          <p:spTgt spid="8"/>
                                        </p:tgtEl>
                                        <p:attrNameLst>
                                          <p:attrName>ppt_h</p:attrName>
                                        </p:attrNameLst>
                                      </p:cBhvr>
                                      <p:tavLst>
                                        <p:tav tm="0">
                                          <p:val>
                                            <p:strVal val="#ppt_h"/>
                                          </p:val>
                                        </p:tav>
                                        <p:tav tm="100000">
                                          <p:val>
                                            <p:strVal val="#ppt_h"/>
                                          </p:val>
                                        </p:tav>
                                      </p:tavLst>
                                    </p:anim>
                                    <p:animEffect transition="in" filter="fade">
                                      <p:cBhvr>
                                        <p:cTn id="67" dur="1000"/>
                                        <p:tgtEl>
                                          <p:spTgt spid="8"/>
                                        </p:tgtEl>
                                      </p:cBhvr>
                                    </p:animEffect>
                                  </p:childTnLst>
                                </p:cTn>
                              </p:par>
                              <p:par>
                                <p:cTn id="68" presetID="55" presetClass="entr" presetSubtype="0" fill="hold" grpId="0" nodeType="withEffect">
                                  <p:stCondLst>
                                    <p:cond delay="800"/>
                                  </p:stCondLst>
                                  <p:childTnLst>
                                    <p:set>
                                      <p:cBhvr>
                                        <p:cTn id="69" dur="1" fill="hold">
                                          <p:stCondLst>
                                            <p:cond delay="0"/>
                                          </p:stCondLst>
                                        </p:cTn>
                                        <p:tgtEl>
                                          <p:spTgt spid="23"/>
                                        </p:tgtEl>
                                        <p:attrNameLst>
                                          <p:attrName>style.visibility</p:attrName>
                                        </p:attrNameLst>
                                      </p:cBhvr>
                                      <p:to>
                                        <p:strVal val="visible"/>
                                      </p:to>
                                    </p:set>
                                    <p:anim calcmode="lin" valueType="num">
                                      <p:cBhvr>
                                        <p:cTn id="70" dur="1000" fill="hold"/>
                                        <p:tgtEl>
                                          <p:spTgt spid="23"/>
                                        </p:tgtEl>
                                        <p:attrNameLst>
                                          <p:attrName>ppt_w</p:attrName>
                                        </p:attrNameLst>
                                      </p:cBhvr>
                                      <p:tavLst>
                                        <p:tav tm="0">
                                          <p:val>
                                            <p:strVal val="#ppt_w*0.70"/>
                                          </p:val>
                                        </p:tav>
                                        <p:tav tm="100000">
                                          <p:val>
                                            <p:strVal val="#ppt_w"/>
                                          </p:val>
                                        </p:tav>
                                      </p:tavLst>
                                    </p:anim>
                                    <p:anim calcmode="lin" valueType="num">
                                      <p:cBhvr>
                                        <p:cTn id="71" dur="1000" fill="hold"/>
                                        <p:tgtEl>
                                          <p:spTgt spid="23"/>
                                        </p:tgtEl>
                                        <p:attrNameLst>
                                          <p:attrName>ppt_h</p:attrName>
                                        </p:attrNameLst>
                                      </p:cBhvr>
                                      <p:tavLst>
                                        <p:tav tm="0">
                                          <p:val>
                                            <p:strVal val="#ppt_h"/>
                                          </p:val>
                                        </p:tav>
                                        <p:tav tm="100000">
                                          <p:val>
                                            <p:strVal val="#ppt_h"/>
                                          </p:val>
                                        </p:tav>
                                      </p:tavLst>
                                    </p:anim>
                                    <p:animEffect transition="in" filter="fade">
                                      <p:cBhvr>
                                        <p:cTn id="72" dur="1000"/>
                                        <p:tgtEl>
                                          <p:spTgt spid="23"/>
                                        </p:tgtEl>
                                      </p:cBhvr>
                                    </p:animEffect>
                                  </p:childTnLst>
                                </p:cTn>
                              </p:par>
                              <p:par>
                                <p:cTn id="73" presetID="55" presetClass="entr" presetSubtype="0" fill="hold" grpId="0" nodeType="withEffect">
                                  <p:stCondLst>
                                    <p:cond delay="800"/>
                                  </p:stCondLst>
                                  <p:childTnLst>
                                    <p:set>
                                      <p:cBhvr>
                                        <p:cTn id="74" dur="1" fill="hold">
                                          <p:stCondLst>
                                            <p:cond delay="0"/>
                                          </p:stCondLst>
                                        </p:cTn>
                                        <p:tgtEl>
                                          <p:spTgt spid="9"/>
                                        </p:tgtEl>
                                        <p:attrNameLst>
                                          <p:attrName>style.visibility</p:attrName>
                                        </p:attrNameLst>
                                      </p:cBhvr>
                                      <p:to>
                                        <p:strVal val="visible"/>
                                      </p:to>
                                    </p:set>
                                    <p:anim calcmode="lin" valueType="num">
                                      <p:cBhvr>
                                        <p:cTn id="75" dur="1000" fill="hold"/>
                                        <p:tgtEl>
                                          <p:spTgt spid="9"/>
                                        </p:tgtEl>
                                        <p:attrNameLst>
                                          <p:attrName>ppt_w</p:attrName>
                                        </p:attrNameLst>
                                      </p:cBhvr>
                                      <p:tavLst>
                                        <p:tav tm="0">
                                          <p:val>
                                            <p:strVal val="#ppt_w*0.70"/>
                                          </p:val>
                                        </p:tav>
                                        <p:tav tm="100000">
                                          <p:val>
                                            <p:strVal val="#ppt_w"/>
                                          </p:val>
                                        </p:tav>
                                      </p:tavLst>
                                    </p:anim>
                                    <p:anim calcmode="lin" valueType="num">
                                      <p:cBhvr>
                                        <p:cTn id="76" dur="1000" fill="hold"/>
                                        <p:tgtEl>
                                          <p:spTgt spid="9"/>
                                        </p:tgtEl>
                                        <p:attrNameLst>
                                          <p:attrName>ppt_h</p:attrName>
                                        </p:attrNameLst>
                                      </p:cBhvr>
                                      <p:tavLst>
                                        <p:tav tm="0">
                                          <p:val>
                                            <p:strVal val="#ppt_h"/>
                                          </p:val>
                                        </p:tav>
                                        <p:tav tm="100000">
                                          <p:val>
                                            <p:strVal val="#ppt_h"/>
                                          </p:val>
                                        </p:tav>
                                      </p:tavLst>
                                    </p:anim>
                                    <p:animEffect transition="in" filter="fade">
                                      <p:cBhvr>
                                        <p:cTn id="7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21" grpId="0"/>
      <p:bldP spid="22" grpId="0"/>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bwMode="auto">
          <a:xfrm>
            <a:off x="668945" y="132955"/>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要点解析</a:t>
            </a:r>
            <a:endParaRPr lang="zh-CN" altLang="en-US" sz="2400" b="1" dirty="0">
              <a:solidFill>
                <a:schemeClr val="tx1"/>
              </a:solidFill>
            </a:endParaRPr>
          </a:p>
        </p:txBody>
      </p:sp>
      <p:sp>
        <p:nvSpPr>
          <p:cNvPr id="7" name="圆角矩形 6"/>
          <p:cNvSpPr/>
          <p:nvPr/>
        </p:nvSpPr>
        <p:spPr>
          <a:xfrm>
            <a:off x="590364" y="1491630"/>
            <a:ext cx="5760640" cy="3384376"/>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835696" y="832073"/>
            <a:ext cx="3456384"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正确评价毛泽东和毛泽东思想</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1022412" y="1661045"/>
            <a:ext cx="4896544" cy="2881686"/>
          </a:xfrm>
          <a:prstGeom prst="rect">
            <a:avLst/>
          </a:prstGeom>
          <a:noFill/>
        </p:spPr>
        <p:txBody>
          <a:bodyPr wrap="square" lIns="0" tIns="0" rIns="0" bIns="0" rtlCol="0">
            <a:spAutoFit/>
          </a:bodyPr>
          <a:lstStyle/>
          <a:p>
            <a:pPr>
              <a:lnSpc>
                <a:spcPct val="200000"/>
              </a:lnSpc>
            </a:pPr>
            <a:r>
              <a:rPr lang="zh-CN" altLang="en-US" sz="1600" dirty="0"/>
              <a:t>邓小平指出：毛泽东的伟大功勋是永远不可磨灭的，他的功绩是第一位的，错误是第二位的。我们不能借毛泽东晚年错误从根本上否定毛泽东和毛泽东思想的。</a:t>
            </a:r>
            <a:endParaRPr lang="zh-CN" altLang="en-US" sz="1600" dirty="0"/>
          </a:p>
          <a:p>
            <a:pPr>
              <a:lnSpc>
                <a:spcPct val="200000"/>
              </a:lnSpc>
            </a:pPr>
            <a:r>
              <a:rPr lang="zh-CN" altLang="en-US" sz="1600" dirty="0"/>
              <a:t>毛泽东思想是一个科学体系，毛泽东晚年的错误不属于毛泽东思想的科学体系，必须完整地、准确地理解和运用毛泽东思想，把我们的事业推向前进。</a:t>
            </a:r>
            <a:endParaRPr lang="zh-CN" altLang="en-US" sz="1600" dirty="0"/>
          </a:p>
        </p:txBody>
      </p:sp>
      <p:pic>
        <p:nvPicPr>
          <p:cNvPr id="8" name="图片 7"/>
          <p:cNvPicPr>
            <a:picLocks noChangeAspect="1"/>
          </p:cNvPicPr>
          <p:nvPr/>
        </p:nvPicPr>
        <p:blipFill>
          <a:blip r:embed="rId1"/>
          <a:stretch>
            <a:fillRect/>
          </a:stretch>
        </p:blipFill>
        <p:spPr>
          <a:xfrm>
            <a:off x="6444208" y="579140"/>
            <a:ext cx="2160240" cy="151871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自定义 2">
      <a:dk1>
        <a:sysClr val="windowText" lastClr="000000"/>
      </a:dk1>
      <a:lt1>
        <a:sysClr val="window" lastClr="FFFFFF"/>
      </a:lt1>
      <a:dk2>
        <a:srgbClr val="FFFFFF"/>
      </a:dk2>
      <a:lt2>
        <a:srgbClr val="FFFFFF"/>
      </a:lt2>
      <a:accent1>
        <a:srgbClr val="DBB061"/>
      </a:accent1>
      <a:accent2>
        <a:srgbClr val="A6742D"/>
      </a:accent2>
      <a:accent3>
        <a:srgbClr val="8A5142"/>
      </a:accent3>
      <a:accent4>
        <a:srgbClr val="FFFFFF"/>
      </a:accent4>
      <a:accent5>
        <a:srgbClr val="FFFFFF"/>
      </a:accent5>
      <a:accent6>
        <a:srgbClr val="CC3300"/>
      </a:accent6>
      <a:hlink>
        <a:srgbClr val="FFFFFF"/>
      </a:hlink>
      <a:folHlink>
        <a:srgbClr val="FFFF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5008</Words>
  <Application>WPS 演示</Application>
  <PresentationFormat>全屏显示(16:9)</PresentationFormat>
  <Paragraphs>362</Paragraphs>
  <Slides>34</Slides>
  <Notes>34</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34</vt:i4>
      </vt:variant>
    </vt:vector>
  </HeadingPairs>
  <TitlesOfParts>
    <vt:vector size="47" baseType="lpstr">
      <vt:lpstr>Arial</vt:lpstr>
      <vt:lpstr>宋体</vt:lpstr>
      <vt:lpstr>Wingdings</vt:lpstr>
      <vt:lpstr>Calibri</vt:lpstr>
      <vt:lpstr>微软雅黑</vt:lpstr>
      <vt:lpstr>Swis721 Th BT</vt:lpstr>
      <vt:lpstr>LilyUPC</vt:lpstr>
      <vt:lpstr>华文琥珀</vt:lpstr>
      <vt:lpstr>华文细黑</vt:lpstr>
      <vt:lpstr>Microsoft Sans Serif</vt:lpstr>
      <vt:lpstr>Arial Unicode MS</vt:lpstr>
      <vt:lpstr>Segoe Print</vt:lpstr>
      <vt:lpstr>Office 主题​​</vt:lpstr>
      <vt:lpstr>PowerPoint 演示文稿</vt:lpstr>
      <vt:lpstr>PowerPoint 演示文稿</vt:lpstr>
      <vt:lpstr>PowerPoint 演示文稿</vt:lpstr>
      <vt:lpstr>内容导读</vt:lpstr>
      <vt:lpstr>知识结构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kingpub</dc:creator>
  <cp:lastModifiedBy>Love_Run</cp:lastModifiedBy>
  <cp:revision>349</cp:revision>
  <dcterms:created xsi:type="dcterms:W3CDTF">2015-04-24T01:01:00Z</dcterms:created>
  <dcterms:modified xsi:type="dcterms:W3CDTF">2019-05-28T01:51:53Z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2052-10.1.0.7698</vt:lpwstr>
  </property>
</Properties>
</file>