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84" r:id="rId6"/>
    <p:sldId id="259" r:id="rId7"/>
    <p:sldId id="332" r:id="rId8"/>
    <p:sldId id="302" r:id="rId9"/>
    <p:sldId id="303" r:id="rId10"/>
    <p:sldId id="305" r:id="rId11"/>
    <p:sldId id="307" r:id="rId12"/>
    <p:sldId id="308" r:id="rId13"/>
    <p:sldId id="309" r:id="rId14"/>
    <p:sldId id="310" r:id="rId15"/>
    <p:sldId id="311" r:id="rId16"/>
    <p:sldId id="313" r:id="rId17"/>
    <p:sldId id="314" r:id="rId18"/>
    <p:sldId id="315" r:id="rId19"/>
    <p:sldId id="316" r:id="rId20"/>
    <p:sldId id="317" r:id="rId21"/>
    <p:sldId id="338" r:id="rId22"/>
    <p:sldId id="320" r:id="rId23"/>
    <p:sldId id="321" r:id="rId24"/>
    <p:sldId id="322" r:id="rId25"/>
    <p:sldId id="339" r:id="rId26"/>
    <p:sldId id="333" r:id="rId27"/>
    <p:sldId id="335" r:id="rId28"/>
    <p:sldId id="336" r:id="rId29"/>
    <p:sldId id="337" r:id="rId30"/>
    <p:sldId id="324" r:id="rId31"/>
    <p:sldId id="340" r:id="rId32"/>
    <p:sldId id="326" r:id="rId33"/>
    <p:sldId id="328" r:id="rId34"/>
    <p:sldId id="330" r:id="rId35"/>
    <p:sldId id="331" r:id="rId3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CFC"/>
    <a:srgbClr val="F3F3F3"/>
    <a:srgbClr val="E8E8E8"/>
    <a:srgbClr val="F1F0EF"/>
    <a:srgbClr val="F4F1F0"/>
    <a:srgbClr val="E6E4E2"/>
    <a:srgbClr val="E8EAE9"/>
    <a:srgbClr val="CCD0D1"/>
    <a:srgbClr val="D7D9E1"/>
    <a:srgbClr val="D5D8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90" autoAdjust="0"/>
    <p:restoredTop sz="94660"/>
  </p:normalViewPr>
  <p:slideViewPr>
    <p:cSldViewPr>
      <p:cViewPr varScale="1">
        <p:scale>
          <a:sx n="108" d="100"/>
          <a:sy n="108" d="100"/>
        </p:scale>
        <p:origin x="950" y="72"/>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3867894"/>
          </a:xfrm>
          <a:prstGeom prst="rect">
            <a:avLst/>
          </a:prstGeom>
        </p:spPr>
      </p:pic>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4" name="矩形 3"/>
          <p:cNvSpPr/>
          <p:nvPr userDrawn="1"/>
        </p:nvSpPr>
        <p:spPr>
          <a:xfrm>
            <a:off x="0" y="449610"/>
            <a:ext cx="9144000" cy="4693890"/>
          </a:xfrm>
          <a:prstGeom prst="rect">
            <a:avLst/>
          </a:prstGeom>
          <a:gradFill flip="none" rotWithShape="1">
            <a:gsLst>
              <a:gs pos="0">
                <a:srgbClr val="E8E8E8"/>
              </a:gs>
              <a:gs pos="50000">
                <a:srgbClr val="F3F3F3"/>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离页连接符 20"/>
          <p:cNvSpPr/>
          <p:nvPr userDrawn="1"/>
        </p:nvSpPr>
        <p:spPr>
          <a:xfrm>
            <a:off x="213424" y="-1"/>
            <a:ext cx="381569" cy="56197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0000">
              <a:srgbClr val="ECECEC"/>
            </a:gs>
            <a:gs pos="0">
              <a:srgbClr val="E2E2E2"/>
            </a:gs>
            <a:gs pos="100000">
              <a:schemeClr val="bg1"/>
            </a:gs>
          </a:gsLst>
          <a:lin ang="18900000" scaled="1"/>
        </a:gradFill>
        <a:effectLst/>
      </p:bgPr>
    </p:bg>
    <p:spTree>
      <p:nvGrpSpPr>
        <p:cNvPr id="1" name=""/>
        <p:cNvGrpSpPr/>
        <p:nvPr/>
      </p:nvGrpSpPr>
      <p:grpSpPr>
        <a:xfrm>
          <a:off x="0" y="0"/>
          <a:ext cx="0" cy="0"/>
          <a:chOff x="0" y="0"/>
          <a:chExt cx="0" cy="0"/>
        </a:xfrm>
      </p:grpSpPr>
      <p:sp>
        <p:nvSpPr>
          <p:cNvPr id="8" name="矩形 7"/>
          <p:cNvSpPr/>
          <p:nvPr userDrawn="1"/>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3"/>
          <p:cNvSpPr>
            <a:spLocks noGrp="1"/>
          </p:cNvSpPr>
          <p:nvPr>
            <p:ph type="dt" sz="half" idx="10"/>
          </p:nvPr>
        </p:nvSpPr>
        <p:spPr/>
        <p:txBody>
          <a:bodyPr/>
          <a:lstStyle>
            <a:lvl1pPr>
              <a:defRPr/>
            </a:lvl1pPr>
          </a:lstStyle>
          <a:p>
            <a:pPr>
              <a:defRPr/>
            </a:pPr>
            <a:fld id="{E95118EC-EDEF-4F9C-852D-0A464BD53A70}" type="datetimeFigureOut">
              <a:rPr lang="zh-CN" altLang="en-US"/>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2CC5073-A55C-4F3C-8D7B-130473455D17}" type="slidenum">
              <a:rPr lang="zh-CN" altLang="en-US"/>
            </a:fld>
            <a:endParaRPr lang="zh-CN" altLang="en-US"/>
          </a:p>
        </p:txBody>
      </p:sp>
      <p:sp>
        <p:nvSpPr>
          <p:cNvPr id="6" name="矩形 5"/>
          <p:cNvSpPr/>
          <p:nvPr userDrawn="1"/>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a:spLocks noChangeArrowheads="1"/>
          </p:cNvSpPr>
          <p:nvPr userDrawn="1"/>
        </p:nvSpPr>
        <p:spPr bwMode="auto">
          <a:xfrm>
            <a:off x="2491740" y="607789"/>
            <a:ext cx="41605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rPr>
              <a:t>THE BUSENESS PLAN</a:t>
            </a:r>
            <a:endParaRPr lang="zh-CN" altLang="en-US" sz="2000" dirty="0">
              <a:solidFill>
                <a:schemeClr val="accent1">
                  <a:lumMod val="20000"/>
                  <a:lumOff val="80000"/>
                </a:schemeClr>
              </a:solidFill>
              <a:latin typeface="Swis721 Th BT" pitchFamily="34" charset="0"/>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A76A6C-E1BF-41A9-90D8-1F55C472F0D3}" type="datetimeFigureOut">
              <a:rPr lang="zh-CN" altLang="en-US"/>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4AC6EAE7-8652-497A-B0B9-2516C5BD65F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0843;&#31456;%20&#12298;&#22242;&#32467;&#23601;&#26159;&#21147;&#37327;&#12299;.mp4"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hyperlink" Target="MP4/&#31532;&#20843;&#31456;%20&#12298;&#36208;&#36827;&#26032;&#26102;&#20195;&#12299;.mp4" TargetMode="External"/><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19938"/>
            <a:ext cx="9144000" cy="5143500"/>
          </a:xfrm>
          <a:prstGeom prst="rect">
            <a:avLst/>
          </a:prstGeom>
        </p:spPr>
      </p:pic>
      <p:sp>
        <p:nvSpPr>
          <p:cNvPr id="9" name="椭圆 8"/>
          <p:cNvSpPr/>
          <p:nvPr/>
        </p:nvSpPr>
        <p:spPr>
          <a:xfrm>
            <a:off x="5076056" y="-308570"/>
            <a:ext cx="216024" cy="2160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7"/>
          <p:cNvSpPr>
            <a:spLocks noChangeArrowheads="1"/>
          </p:cNvSpPr>
          <p:nvPr/>
        </p:nvSpPr>
        <p:spPr bwMode="auto">
          <a:xfrm>
            <a:off x="1115616" y="1500198"/>
            <a:ext cx="6912768" cy="147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pPr>
            <a:r>
              <a:rPr lang="zh-CN" altLang="en-US" sz="3200" b="1" dirty="0">
                <a:latin typeface="微软雅黑" panose="020B0503020204020204" pitchFamily="34" charset="-122"/>
                <a:ea typeface="微软雅黑" panose="020B0503020204020204" pitchFamily="34" charset="-122"/>
              </a:rPr>
              <a:t>习近平新时代中国特色社会主义思想</a:t>
            </a:r>
            <a:endParaRPr lang="en-US" altLang="zh-CN" sz="3200" b="1" dirty="0">
              <a:latin typeface="微软雅黑" panose="020B0503020204020204" pitchFamily="34" charset="-122"/>
              <a:ea typeface="微软雅黑" panose="020B0503020204020204" pitchFamily="34" charset="-122"/>
            </a:endParaRPr>
          </a:p>
          <a:p>
            <a:pPr algn="ctr">
              <a:lnSpc>
                <a:spcPct val="150000"/>
              </a:lnSpc>
            </a:pPr>
            <a:r>
              <a:rPr lang="zh-CN" altLang="en-US" sz="3200" b="1" dirty="0">
                <a:latin typeface="微软雅黑" panose="020B0503020204020204" pitchFamily="34" charset="-122"/>
                <a:ea typeface="微软雅黑" panose="020B0503020204020204" pitchFamily="34" charset="-122"/>
              </a:rPr>
              <a:t>及其历史地位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a:spLocks noChangeArrowheads="1"/>
          </p:cNvSpPr>
          <p:nvPr/>
        </p:nvSpPr>
        <p:spPr bwMode="auto">
          <a:xfrm>
            <a:off x="3995936" y="982155"/>
            <a:ext cx="11521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rPr>
              <a:t>第八章</a:t>
            </a:r>
            <a:endParaRPr lang="zh-CN" altLang="en-US" sz="2400" dirty="0">
              <a:latin typeface="LilyUPC" panose="020B0604020202020204" pitchFamily="34" charset="-34"/>
              <a:ea typeface="微软雅黑" panose="020B0503020204020204" pitchFamily="34" charset="-122"/>
              <a:cs typeface="LilyUPC" panose="020B0604020202020204" pitchFamily="34" charset="-34"/>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114" fill="hold">
                                          <p:stCondLst>
                                            <p:cond delay="0"/>
                                          </p:stCondLst>
                                        </p:cTn>
                                        <p:tgtEl>
                                          <p:spTgt spid="8"/>
                                        </p:tgtEl>
                                        <p:attrNameLst>
                                          <p:attrName>style.rotation</p:attrName>
                                        </p:attrNameLst>
                                      </p:cBhvr>
                                      <p:to>
                                        <p:strVal val="-45.0"/>
                                      </p:to>
                                    </p:set>
                                    <p:anim calcmode="lin" valueType="num">
                                      <p:cBhvr>
                                        <p:cTn id="12" dur="114" fill="hold">
                                          <p:stCondLst>
                                            <p:cond delay="114"/>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114"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39" decel="50000" autoRev="1" fill="hold">
                                          <p:stCondLst>
                                            <p:cond delay="114"/>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34" fill="hold">
                                          <p:stCondLst>
                                            <p:cond delay="216"/>
                                          </p:stCondLst>
                                        </p:cTn>
                                        <p:tgtEl>
                                          <p:spTgt spid="8"/>
                                        </p:tgtEl>
                                        <p:attrNameLst>
                                          <p:attrName>ppt_y</p:attrName>
                                        </p:attrNameLst>
                                      </p:cBhvr>
                                      <p:tavLst>
                                        <p:tav tm="0">
                                          <p:val>
                                            <p:strVal val="#ppt_y-(0.354*#ppt_w-0.172*#ppt_h)"/>
                                          </p:val>
                                        </p:tav>
                                        <p:tav tm="100000">
                                          <p:val>
                                            <p:strVal val="#ppt_y"/>
                                          </p:val>
                                        </p:tav>
                                      </p:tavLst>
                                    </p:anim>
                                  </p:childTnLst>
                                </p:cTn>
                              </p:par>
                              <p:par>
                                <p:cTn id="16" presetID="52" presetClass="entr" presetSubtype="0" fill="hold" grpId="0" nodeType="withEffect">
                                  <p:stCondLst>
                                    <p:cond delay="2000"/>
                                  </p:stCondLst>
                                  <p:iterate type="lt">
                                    <p:tmPct val="10000"/>
                                  </p:iterate>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6054224" cy="360040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39238" y="688646"/>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人民的名义</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视频简介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41422" y="1635646"/>
            <a:ext cx="5674794" cy="2954655"/>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一位国家部委的项目处长被人举报受贿千万，当最高人民检察院反贪总局侦查处处长侯亮平前来搜查时，看到的却是一位长相憨厚、衣着朴素的“老农民”在简陋破败的旧房里吃炸酱面。当这位腐败分子的面具被最终撕开的同时，与案件牵连甚紧的汉东省京州市副市长丁义珍，却在一位神秘人物的暗中帮助下，以反侦察手段逃脱法网，流亡海外。新任省委书记沙瑞金的到来，注定将打破这种政治的平衡局面，为汉东省的改革大业带来新的气息。</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751630" y="1491630"/>
            <a:ext cx="2181225" cy="2714625"/>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536581" y="1011586"/>
            <a:ext cx="3040950"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请  思  考</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827584" y="1754299"/>
            <a:ext cx="4104456" cy="909288"/>
          </a:xfrm>
          <a:prstGeom prst="rect">
            <a:avLst/>
          </a:prstGeom>
          <a:noFill/>
        </p:spPr>
        <p:txBody>
          <a:bodyPr wrap="square" lIns="0" tIns="0" rIns="0" bIns="0" rtlCol="0">
            <a:spAutoFit/>
          </a:bodyPr>
          <a:lstStyle/>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）共产党员为什么要入党？</a:t>
            </a:r>
            <a:endParaRPr lang="zh-CN" altLang="en-US" sz="1600" dirty="0">
              <a:latin typeface="华文细黑" panose="02010600040101010101" pitchFamily="2" charset="-122"/>
              <a:ea typeface="华文细黑" panose="02010600040101010101" pitchFamily="2" charset="-122"/>
            </a:endParaRPr>
          </a:p>
          <a:p>
            <a:pPr>
              <a:lnSpc>
                <a:spcPct val="20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）如何才能防止腐败？</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220072" y="1017688"/>
            <a:ext cx="2739233" cy="2391718"/>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经典视频思考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5334144" cy="3744416"/>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67744" y="705307"/>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团结就是力量</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43608" y="1448655"/>
            <a:ext cx="4392488" cy="3276794"/>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团结就是力量</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由牧虹作词、卢肃作曲，自创作问世至今，历久弥新，被传唱了</a:t>
            </a:r>
            <a:r>
              <a:rPr lang="en-US" altLang="zh-CN" sz="1600" dirty="0">
                <a:latin typeface="华文细黑" panose="02010600040101010101" pitchFamily="2" charset="-122"/>
                <a:ea typeface="华文细黑" panose="02010600040101010101" pitchFamily="2" charset="-122"/>
              </a:rPr>
              <a:t>70 </a:t>
            </a:r>
            <a:r>
              <a:rPr lang="zh-CN" altLang="en-US" sz="1600" dirty="0">
                <a:latin typeface="华文细黑" panose="02010600040101010101" pitchFamily="2" charset="-122"/>
                <a:ea typeface="华文细黑" panose="02010600040101010101" pitchFamily="2" charset="-122"/>
              </a:rPr>
              <a:t>多年。</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团结就是力量</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产生在</a:t>
            </a:r>
            <a:r>
              <a:rPr lang="en-US" altLang="zh-CN" sz="1600" dirty="0">
                <a:latin typeface="华文细黑" panose="02010600040101010101" pitchFamily="2" charset="-122"/>
                <a:ea typeface="华文细黑" panose="02010600040101010101" pitchFamily="2" charset="-122"/>
              </a:rPr>
              <a:t>1943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6 </a:t>
            </a:r>
            <a:r>
              <a:rPr lang="zh-CN" altLang="en-US" sz="1600" dirty="0">
                <a:latin typeface="华文细黑" panose="02010600040101010101" pitchFamily="2" charset="-122"/>
                <a:ea typeface="华文细黑" panose="02010600040101010101" pitchFamily="2" charset="-122"/>
              </a:rPr>
              <a:t>月晋察冀边区平山县黄泥区的一个小村子。那时，敌后战场正处于战斗最紧张、最残酷，生活最艰苦的“黎明前的黑暗”的最困难时期。这个小歌剧演出后影响很大，主题歌</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团结就是力量</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立即在全边区广泛流传，成为团结中华民族，抗击日本侵略的号角和心声，为全世界法西斯的罪恶势力敲起了丧钟</a:t>
            </a:r>
            <a:r>
              <a:rPr lang="zh-CN" altLang="en-US" sz="1600" dirty="0"/>
              <a:t>。</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6156176" y="1851670"/>
            <a:ext cx="2808312" cy="1683321"/>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72995" y="693067"/>
            <a:ext cx="6183381" cy="411093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456" y="695121"/>
            <a:ext cx="3040950"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团结就是力量</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575456" y="771550"/>
            <a:ext cx="4476978" cy="1858092"/>
          </a:xfrm>
          <a:prstGeom prst="rect">
            <a:avLst/>
          </a:prstGeom>
        </p:spPr>
      </p:pic>
      <p:pic>
        <p:nvPicPr>
          <p:cNvPr id="4" name="图片 3"/>
          <p:cNvPicPr>
            <a:picLocks noChangeAspect="1"/>
          </p:cNvPicPr>
          <p:nvPr/>
        </p:nvPicPr>
        <p:blipFill>
          <a:blip r:embed="rId2"/>
          <a:stretch>
            <a:fillRect/>
          </a:stretch>
        </p:blipFill>
        <p:spPr>
          <a:xfrm>
            <a:off x="2575456" y="2625798"/>
            <a:ext cx="4476978" cy="2032212"/>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579668" y="1186004"/>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932040" y="1569428"/>
            <a:ext cx="3456384" cy="1292662"/>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400" dirty="0"/>
              <a:t>这首歌曲自诞生以来，就成为团结、鼓舞中国人民进行革命、建设、改革的号角和心声。团结就是力量。今天，我们建设中国特色社会主义要依靠哪些力量？</a:t>
            </a:r>
            <a:endParaRPr lang="en-US" altLang="zh-CN" sz="1400" dirty="0"/>
          </a:p>
        </p:txBody>
      </p:sp>
      <p:sp>
        <p:nvSpPr>
          <p:cNvPr id="17"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86344" y="1275606"/>
            <a:ext cx="5544616" cy="3669501"/>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06528" y="748161"/>
            <a:ext cx="439248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2.</a:t>
            </a:r>
            <a:r>
              <a:rPr lang="en-US" altLang="zh-CN" sz="2000" dirty="0"/>
              <a:t> </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走进新时代</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简介</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046384" y="1448362"/>
            <a:ext cx="4824536" cy="3323987"/>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1943 </a:t>
            </a:r>
            <a:r>
              <a:rPr lang="zh-CN" altLang="en-US" sz="1600" dirty="0">
                <a:latin typeface="华文细黑" panose="02010600040101010101" pitchFamily="2" charset="-122"/>
                <a:ea typeface="华文细黑" panose="02010600040101010101" pitchFamily="2" charset="-122"/>
              </a:rPr>
              <a:t>年</a:t>
            </a: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月</a:t>
            </a:r>
            <a:r>
              <a:rPr lang="en-US" altLang="zh-CN" sz="1600" dirty="0">
                <a:latin typeface="华文细黑" panose="02010600040101010101" pitchFamily="2" charset="-122"/>
                <a:ea typeface="华文细黑" panose="02010600040101010101" pitchFamily="2" charset="-122"/>
              </a:rPr>
              <a:t>10 </a:t>
            </a:r>
            <a:r>
              <a:rPr lang="zh-CN" altLang="en-US" sz="1600" dirty="0">
                <a:latin typeface="华文细黑" panose="02010600040101010101" pitchFamily="2" charset="-122"/>
                <a:ea typeface="华文细黑" panose="02010600040101010101" pitchFamily="2" charset="-122"/>
              </a:rPr>
              <a:t>日，蒋介石的</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中国之命运</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一书出版，当中提出了“没有国民党，就没有中国”的口号。中国共产党于同年</a:t>
            </a:r>
            <a:r>
              <a:rPr lang="en-US" altLang="zh-CN" sz="1600" dirty="0">
                <a:latin typeface="华文细黑" panose="02010600040101010101" pitchFamily="2" charset="-122"/>
                <a:ea typeface="华文细黑" panose="02010600040101010101" pitchFamily="2" charset="-122"/>
              </a:rPr>
              <a:t>8 </a:t>
            </a:r>
            <a:r>
              <a:rPr lang="zh-CN" altLang="en-US" sz="1600" dirty="0">
                <a:latin typeface="华文细黑" panose="02010600040101010101" pitchFamily="2" charset="-122"/>
                <a:ea typeface="华文细黑" panose="02010600040101010101" pitchFamily="2" charset="-122"/>
              </a:rPr>
              <a:t>月</a:t>
            </a:r>
            <a:r>
              <a:rPr lang="en-US" altLang="zh-CN" sz="1600" dirty="0">
                <a:latin typeface="华文细黑" panose="02010600040101010101" pitchFamily="2" charset="-122"/>
                <a:ea typeface="华文细黑" panose="02010600040101010101" pitchFamily="2" charset="-122"/>
              </a:rPr>
              <a:t>25 </a:t>
            </a:r>
            <a:r>
              <a:rPr lang="zh-CN" altLang="en-US" sz="1600" dirty="0">
                <a:latin typeface="华文细黑" panose="02010600040101010101" pitchFamily="2" charset="-122"/>
                <a:ea typeface="华文细黑" panose="02010600040101010101" pitchFamily="2" charset="-122"/>
              </a:rPr>
              <a:t>日在</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解放日报</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发表题为</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没有共产党，就没有中国</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的社论，批判了这本书，并在结尾说：“如果今日的中国，没有共产党，那就是没有了中国。”时年</a:t>
            </a:r>
            <a:r>
              <a:rPr lang="en-US" altLang="zh-CN" sz="1600" dirty="0">
                <a:latin typeface="华文细黑" panose="02010600040101010101" pitchFamily="2" charset="-122"/>
                <a:ea typeface="华文细黑" panose="02010600040101010101" pitchFamily="2" charset="-122"/>
              </a:rPr>
              <a:t>19 </a:t>
            </a:r>
            <a:r>
              <a:rPr lang="zh-CN" altLang="en-US" sz="1600" dirty="0">
                <a:latin typeface="华文细黑" panose="02010600040101010101" pitchFamily="2" charset="-122"/>
                <a:ea typeface="华文细黑" panose="02010600040101010101" pitchFamily="2" charset="-122"/>
              </a:rPr>
              <a:t>岁的中共党员曹火星由此创作了歌曲</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没有共产党就没有中国</a:t>
            </a:r>
            <a:r>
              <a:rPr lang="en-US" altLang="zh-CN" sz="1600" dirty="0">
                <a:latin typeface="华文细黑" panose="02010600040101010101" pitchFamily="2" charset="-122"/>
                <a:ea typeface="华文细黑" panose="02010600040101010101" pitchFamily="2" charset="-122"/>
              </a:rPr>
              <a:t>》</a:t>
            </a:r>
            <a:r>
              <a:rPr lang="zh-CN" altLang="en-US" sz="1600" dirty="0">
                <a:latin typeface="华文细黑" panose="02010600040101010101" pitchFamily="2" charset="-122"/>
                <a:ea typeface="华文细黑" panose="02010600040101010101" pitchFamily="2" charset="-122"/>
              </a:rPr>
              <a:t>。后来毛泽东建议添加上“新”字，认为“没有共产党的时候，中国依然是存在的”。</a:t>
            </a:r>
            <a:endParaRPr lang="zh-CN" altLang="en-US" sz="1600" dirty="0">
              <a:latin typeface="华文细黑" panose="02010600040101010101" pitchFamily="2" charset="-122"/>
              <a:ea typeface="华文细黑" panose="02010600040101010101" pitchFamily="2" charset="-122"/>
            </a:endParaRPr>
          </a:p>
        </p:txBody>
      </p:sp>
      <p:pic>
        <p:nvPicPr>
          <p:cNvPr id="2" name="图片 1"/>
          <p:cNvPicPr>
            <a:picLocks noChangeAspect="1"/>
          </p:cNvPicPr>
          <p:nvPr/>
        </p:nvPicPr>
        <p:blipFill>
          <a:blip r:embed="rId1"/>
          <a:stretch>
            <a:fillRect/>
          </a:stretch>
        </p:blipFill>
        <p:spPr>
          <a:xfrm>
            <a:off x="5724128" y="151938"/>
            <a:ext cx="2808312" cy="1339003"/>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707904" y="555526"/>
            <a:ext cx="5297785" cy="453650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5576" y="771550"/>
            <a:ext cx="4392488" cy="307777"/>
          </a:xfrm>
          <a:prstGeom prst="rect">
            <a:avLst/>
          </a:prstGeom>
          <a:noFill/>
        </p:spPr>
        <p:txBody>
          <a:bodyPr wrap="square" lIns="0" tIns="0" rIns="0" bIns="0" rtlCol="0">
            <a:spAutoFit/>
          </a:bodyPr>
          <a:lstStyle/>
          <a:p>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走进新时代</a:t>
            </a:r>
            <a:r>
              <a:rPr lang="en-US" altLang="zh-CN" sz="2000" b="1"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788024" y="565589"/>
            <a:ext cx="3136007" cy="1872165"/>
          </a:xfrm>
          <a:prstGeom prst="rect">
            <a:avLst/>
          </a:prstGeom>
        </p:spPr>
      </p:pic>
      <p:pic>
        <p:nvPicPr>
          <p:cNvPr id="4" name="图片 3"/>
          <p:cNvPicPr>
            <a:picLocks noChangeAspect="1"/>
          </p:cNvPicPr>
          <p:nvPr/>
        </p:nvPicPr>
        <p:blipFill>
          <a:blip r:embed="rId2"/>
          <a:stretch>
            <a:fillRect/>
          </a:stretch>
        </p:blipFill>
        <p:spPr>
          <a:xfrm>
            <a:off x="4800011" y="2426905"/>
            <a:ext cx="3112031" cy="2615986"/>
          </a:xfrm>
          <a:prstGeom prst="rect">
            <a:avLst/>
          </a:prstGeom>
        </p:spPr>
      </p:pic>
      <p:pic>
        <p:nvPicPr>
          <p:cNvPr id="8" name="图片 7">
            <a:hlinkClick r:id="rId3" action="ppaction://hlinkfile"/>
          </p:cNvPr>
          <p:cNvPicPr>
            <a:picLocks noChangeAspect="1"/>
          </p:cNvPicPr>
          <p:nvPr/>
        </p:nvPicPr>
        <p:blipFill>
          <a:blip r:embed="rId4"/>
          <a:stretch>
            <a:fillRect/>
          </a:stretch>
        </p:blipFill>
        <p:spPr>
          <a:xfrm>
            <a:off x="1259632" y="1412596"/>
            <a:ext cx="564403" cy="539238"/>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52536" y="2012758"/>
            <a:ext cx="5489252" cy="3130742"/>
          </a:xfrm>
          <a:prstGeom prst="rect">
            <a:avLst/>
          </a:prstGeom>
        </p:spPr>
      </p:pic>
      <p:sp>
        <p:nvSpPr>
          <p:cNvPr id="14" name="TextBox 13"/>
          <p:cNvSpPr txBox="1"/>
          <p:nvPr/>
        </p:nvSpPr>
        <p:spPr>
          <a:xfrm>
            <a:off x="1979712" y="1572114"/>
            <a:ext cx="2096554" cy="492443"/>
          </a:xfrm>
          <a:prstGeom prst="rect">
            <a:avLst/>
          </a:prstGeom>
          <a:noFill/>
        </p:spPr>
        <p:txBody>
          <a:bodyPr wrap="square" lIns="0" tIns="0" rIns="0" bIns="0" rtlCol="0">
            <a:spAutoFit/>
          </a:bodyPr>
          <a:lstStyle/>
          <a:p>
            <a:r>
              <a:rPr lang="zh-CN" altLang="en-US" sz="3200" b="1" dirty="0">
                <a:latin typeface="微软雅黑" panose="020B0503020204020204" pitchFamily="34" charset="-122"/>
                <a:ea typeface="微软雅黑" panose="020B0503020204020204" pitchFamily="34" charset="-122"/>
              </a:rPr>
              <a:t>请回答</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4616326" y="1677640"/>
            <a:ext cx="3384376" cy="230832"/>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800" dirty="0"/>
              <a:t>新时代的内涵和意义是什么？</a:t>
            </a:r>
            <a:endParaRPr lang="en-US" altLang="zh-CN" sz="1800" dirty="0"/>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经典歌曲学唱</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300" fill="hold"/>
                                        <p:tgtEl>
                                          <p:spTgt spid="14"/>
                                        </p:tgtEl>
                                        <p:attrNameLst>
                                          <p:attrName>ppt_x</p:attrName>
                                        </p:attrNameLst>
                                      </p:cBhvr>
                                      <p:tavLst>
                                        <p:tav tm="0">
                                          <p:val>
                                            <p:strVal val="1+#ppt_w/2"/>
                                          </p:val>
                                        </p:tav>
                                        <p:tav tm="100000">
                                          <p:val>
                                            <p:strVal val="#ppt_x"/>
                                          </p:val>
                                        </p:tav>
                                      </p:tavLst>
                                    </p:anim>
                                    <p:anim calcmode="lin" valueType="num">
                                      <p:cBhvr additive="base">
                                        <p:cTn id="12" dur="3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984064"/>
            <a:ext cx="7992888" cy="2954655"/>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2018 </a:t>
            </a:r>
            <a:r>
              <a:rPr lang="zh-CN" altLang="en-US" sz="1600" dirty="0">
                <a:latin typeface="华文细黑" panose="02010600040101010101" pitchFamily="2" charset="-122"/>
                <a:ea typeface="华文细黑" panose="02010600040101010101" pitchFamily="2" charset="-122"/>
              </a:rPr>
              <a:t>年考研多项选择题第</a:t>
            </a:r>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题） 坚持以人民为中心，就必须坚持人民主体地位，坚持立党为公、执政为民，践行全心全意为人民服务的根本宗旨，把党的群众路线贯彻到治国理政全部活动之中，把人民对美好生活的向往作为奋斗目标。“坚持以人民为中心”的理论基础是唯物史观关于（　　）。</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人的本质是一切社会关系的总和的原理</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人民群众是历史的创造者的原理</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人民群众的活动受到社会历史条件制约的原理</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总体的人在总体的历史过程中的主体地位的原理</a:t>
            </a:r>
            <a:endParaRPr lang="zh-CN" altLang="en-US" sz="1600" b="1" dirty="0">
              <a:solidFill>
                <a:schemeClr val="accent6"/>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668344" y="3347947"/>
            <a:ext cx="1224136" cy="160760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一、真题精选</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243315"/>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520" y="1491630"/>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1547664" y="1904616"/>
            <a:ext cx="6120680" cy="1723549"/>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a:t>
            </a:r>
            <a:r>
              <a:rPr lang="zh-CN" altLang="en-US" sz="1400" dirty="0">
                <a:latin typeface="华文细黑" panose="02010600040101010101" pitchFamily="2" charset="-122"/>
                <a:ea typeface="华文细黑" panose="02010600040101010101" pitchFamily="2" charset="-122"/>
              </a:rPr>
              <a:t>（</a:t>
            </a:r>
            <a:r>
              <a:rPr lang="en-US" altLang="zh-CN" sz="1400" dirty="0">
                <a:latin typeface="华文细黑" panose="02010600040101010101" pitchFamily="2" charset="-122"/>
                <a:ea typeface="华文细黑" panose="02010600040101010101" pitchFamily="2" charset="-122"/>
              </a:rPr>
              <a:t>2018 </a:t>
            </a:r>
            <a:r>
              <a:rPr lang="zh-CN" altLang="en-US" sz="1400" dirty="0">
                <a:latin typeface="华文细黑" panose="02010600040101010101" pitchFamily="2" charset="-122"/>
                <a:ea typeface="华文细黑" panose="02010600040101010101" pitchFamily="2" charset="-122"/>
              </a:rPr>
              <a:t>年考研多项选择题第</a:t>
            </a:r>
            <a:r>
              <a:rPr lang="en-US" altLang="zh-CN" sz="1400" dirty="0">
                <a:latin typeface="华文细黑" panose="02010600040101010101" pitchFamily="2" charset="-122"/>
                <a:ea typeface="华文细黑" panose="02010600040101010101" pitchFamily="2" charset="-122"/>
              </a:rPr>
              <a:t>22 </a:t>
            </a:r>
            <a:r>
              <a:rPr lang="zh-CN" altLang="en-US" sz="1400" dirty="0">
                <a:latin typeface="华文细黑" panose="02010600040101010101" pitchFamily="2" charset="-122"/>
                <a:ea typeface="华文细黑" panose="02010600040101010101" pitchFamily="2" charset="-122"/>
              </a:rPr>
              <a:t>题）从现在到</a:t>
            </a:r>
            <a:r>
              <a:rPr lang="en-US" altLang="zh-CN" sz="1400" dirty="0">
                <a:latin typeface="华文细黑" panose="02010600040101010101" pitchFamily="2" charset="-122"/>
                <a:ea typeface="华文细黑" panose="02010600040101010101" pitchFamily="2" charset="-122"/>
              </a:rPr>
              <a:t>2020 </a:t>
            </a:r>
            <a:r>
              <a:rPr lang="zh-CN" altLang="en-US" sz="1400" dirty="0">
                <a:latin typeface="华文细黑" panose="02010600040101010101" pitchFamily="2" charset="-122"/>
                <a:ea typeface="华文细黑" panose="02010600040101010101" pitchFamily="2" charset="-122"/>
              </a:rPr>
              <a:t>年，是全面建成小康社会的决胜期，也是确保实现第一个百年目标，为第二个百年目标打好基础的关键阶段。面对各种严峻复杂的挑战，如期全面建成小康社会必须打好的攻坚战有（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污染防治</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精准脱贫</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产业结构调整</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防范、化解重大风险</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tretch>
            <a:fillRect/>
          </a:stretch>
        </p:blipFill>
        <p:spPr>
          <a:xfrm>
            <a:off x="1116" y="0"/>
            <a:ext cx="9144000" cy="5143500"/>
          </a:xfrm>
          <a:prstGeom prst="rect">
            <a:avLst/>
          </a:prstGeom>
        </p:spPr>
      </p:pic>
      <p:sp>
        <p:nvSpPr>
          <p:cNvPr id="28" name="矩形 27"/>
          <p:cNvSpPr/>
          <p:nvPr/>
        </p:nvSpPr>
        <p:spPr>
          <a:xfrm>
            <a:off x="0" y="0"/>
            <a:ext cx="9145116" cy="51435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906015" y="2408115"/>
            <a:ext cx="127812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内容导读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048684" y="793673"/>
            <a:ext cx="1046633" cy="276999"/>
          </a:xfrm>
          <a:prstGeom prst="rect">
            <a:avLst/>
          </a:prstGeom>
          <a:noFill/>
        </p:spPr>
        <p:txBody>
          <a:bodyPr wrap="none" rtlCol="0">
            <a:spAutoFit/>
          </a:bodyPr>
          <a:lstStyle/>
          <a:p>
            <a:r>
              <a:rPr lang="en-US" altLang="zh-CN" sz="1200" b="1" dirty="0">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6" name="Freeform 5"/>
          <p:cNvSpPr/>
          <p:nvPr/>
        </p:nvSpPr>
        <p:spPr bwMode="auto">
          <a:xfrm>
            <a:off x="99189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Freeform 5"/>
          <p:cNvSpPr/>
          <p:nvPr/>
        </p:nvSpPr>
        <p:spPr bwMode="auto">
          <a:xfrm>
            <a:off x="258937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0" name="Freeform 5"/>
          <p:cNvSpPr/>
          <p:nvPr/>
        </p:nvSpPr>
        <p:spPr bwMode="auto">
          <a:xfrm>
            <a:off x="418685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7" name="Freeform 5"/>
          <p:cNvSpPr/>
          <p:nvPr/>
        </p:nvSpPr>
        <p:spPr bwMode="auto">
          <a:xfrm>
            <a:off x="5784337"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41" name="Freeform 5"/>
          <p:cNvSpPr/>
          <p:nvPr/>
        </p:nvSpPr>
        <p:spPr bwMode="auto">
          <a:xfrm>
            <a:off x="7381816" y="130854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3" name="文本框 9"/>
          <p:cNvSpPr txBox="1"/>
          <p:nvPr/>
        </p:nvSpPr>
        <p:spPr>
          <a:xfrm>
            <a:off x="2205282" y="2414062"/>
            <a:ext cx="1723583"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知识结构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文本框 9"/>
          <p:cNvSpPr txBox="1"/>
          <p:nvPr/>
        </p:nvSpPr>
        <p:spPr>
          <a:xfrm>
            <a:off x="3950008" y="2408115"/>
            <a:ext cx="1611262"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要点解析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7" name="文本框 9"/>
          <p:cNvSpPr txBox="1"/>
          <p:nvPr/>
        </p:nvSpPr>
        <p:spPr>
          <a:xfrm>
            <a:off x="5652120" y="2408115"/>
            <a:ext cx="140199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案例分析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文本框 9"/>
          <p:cNvSpPr txBox="1"/>
          <p:nvPr/>
        </p:nvSpPr>
        <p:spPr>
          <a:xfrm>
            <a:off x="7101703" y="2383237"/>
            <a:ext cx="1697790"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经典视频思考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3" name="Freeform 5"/>
          <p:cNvSpPr/>
          <p:nvPr/>
        </p:nvSpPr>
        <p:spPr bwMode="auto">
          <a:xfrm>
            <a:off x="3637930" y="0"/>
            <a:ext cx="1870372" cy="79172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4070415" y="189612"/>
            <a:ext cx="1005403"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0" y="5035826"/>
            <a:ext cx="9144000" cy="1076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3010991" y="4191989"/>
            <a:ext cx="1696331"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经典歌曲学唱</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Freeform 5"/>
          <p:cNvSpPr/>
          <p:nvPr/>
        </p:nvSpPr>
        <p:spPr bwMode="auto">
          <a:xfrm>
            <a:off x="338647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5" name="Freeform 5"/>
          <p:cNvSpPr/>
          <p:nvPr/>
        </p:nvSpPr>
        <p:spPr bwMode="auto">
          <a:xfrm>
            <a:off x="5374022" y="3025072"/>
            <a:ext cx="945370" cy="8523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8" name="文本框 9"/>
          <p:cNvSpPr txBox="1"/>
          <p:nvPr/>
        </p:nvSpPr>
        <p:spPr>
          <a:xfrm>
            <a:off x="5132227" y="4207527"/>
            <a:ext cx="1511816"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拓展训练</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9053"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1</a:t>
            </a:r>
            <a:endParaRPr lang="zh-CN" altLang="en-US" sz="3600" b="1" dirty="0">
              <a:latin typeface="华文琥珀" panose="02010800040101010101" pitchFamily="2" charset="-122"/>
              <a:ea typeface="华文琥珀" panose="02010800040101010101" pitchFamily="2" charset="-122"/>
            </a:endParaRPr>
          </a:p>
        </p:txBody>
      </p:sp>
      <p:sp>
        <p:nvSpPr>
          <p:cNvPr id="39" name="文本框 38"/>
          <p:cNvSpPr txBox="1"/>
          <p:nvPr/>
        </p:nvSpPr>
        <p:spPr>
          <a:xfrm>
            <a:off x="2918734"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2</a:t>
            </a:r>
            <a:endParaRPr lang="zh-CN" altLang="en-US" sz="3600" b="1" dirty="0">
              <a:latin typeface="华文琥珀" panose="02010800040101010101" pitchFamily="2" charset="-122"/>
              <a:ea typeface="华文琥珀" panose="02010800040101010101" pitchFamily="2" charset="-122"/>
            </a:endParaRPr>
          </a:p>
        </p:txBody>
      </p:sp>
      <p:sp>
        <p:nvSpPr>
          <p:cNvPr id="42" name="文本框 41"/>
          <p:cNvSpPr txBox="1"/>
          <p:nvPr/>
        </p:nvSpPr>
        <p:spPr>
          <a:xfrm>
            <a:off x="4534359" y="1453511"/>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3</a:t>
            </a:r>
            <a:endParaRPr lang="zh-CN" altLang="en-US" sz="3600" b="1" dirty="0">
              <a:latin typeface="华文琥珀" panose="02010800040101010101" pitchFamily="2" charset="-122"/>
              <a:ea typeface="华文琥珀" panose="02010800040101010101" pitchFamily="2" charset="-122"/>
            </a:endParaRPr>
          </a:p>
        </p:txBody>
      </p:sp>
      <p:sp>
        <p:nvSpPr>
          <p:cNvPr id="43" name="文本框 42"/>
          <p:cNvSpPr txBox="1"/>
          <p:nvPr/>
        </p:nvSpPr>
        <p:spPr>
          <a:xfrm>
            <a:off x="6131838" y="1449869"/>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4</a:t>
            </a:r>
            <a:endParaRPr lang="zh-CN" altLang="en-US" sz="3600" b="1" dirty="0">
              <a:latin typeface="华文琥珀" panose="02010800040101010101" pitchFamily="2" charset="-122"/>
              <a:ea typeface="华文琥珀" panose="02010800040101010101" pitchFamily="2" charset="-122"/>
            </a:endParaRPr>
          </a:p>
        </p:txBody>
      </p:sp>
      <p:sp>
        <p:nvSpPr>
          <p:cNvPr id="44" name="文本框 43"/>
          <p:cNvSpPr txBox="1"/>
          <p:nvPr/>
        </p:nvSpPr>
        <p:spPr>
          <a:xfrm>
            <a:off x="7734574" y="1457722"/>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5</a:t>
            </a:r>
            <a:endParaRPr lang="zh-CN" altLang="en-US" sz="3600" b="1" dirty="0">
              <a:latin typeface="华文琥珀" panose="02010800040101010101" pitchFamily="2" charset="-122"/>
              <a:ea typeface="华文琥珀" panose="02010800040101010101" pitchFamily="2" charset="-122"/>
            </a:endParaRPr>
          </a:p>
        </p:txBody>
      </p:sp>
      <p:sp>
        <p:nvSpPr>
          <p:cNvPr id="45" name="文本框 44"/>
          <p:cNvSpPr txBox="1"/>
          <p:nvPr/>
        </p:nvSpPr>
        <p:spPr>
          <a:xfrm>
            <a:off x="3733984" y="3168593"/>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6</a:t>
            </a:r>
            <a:endParaRPr lang="zh-CN" altLang="en-US" sz="3600" b="1" dirty="0">
              <a:latin typeface="华文琥珀" panose="02010800040101010101" pitchFamily="2" charset="-122"/>
              <a:ea typeface="华文琥珀" panose="02010800040101010101" pitchFamily="2" charset="-122"/>
            </a:endParaRPr>
          </a:p>
        </p:txBody>
      </p:sp>
      <p:sp>
        <p:nvSpPr>
          <p:cNvPr id="46" name="文本框 45"/>
          <p:cNvSpPr txBox="1"/>
          <p:nvPr/>
        </p:nvSpPr>
        <p:spPr>
          <a:xfrm>
            <a:off x="5699790" y="3190160"/>
            <a:ext cx="432048" cy="553998"/>
          </a:xfrm>
          <a:prstGeom prst="rect">
            <a:avLst/>
          </a:prstGeom>
          <a:noFill/>
        </p:spPr>
        <p:txBody>
          <a:bodyPr wrap="square" lIns="0" tIns="0" rIns="0" bIns="0" rtlCol="0">
            <a:spAutoFit/>
          </a:bodyPr>
          <a:lstStyle/>
          <a:p>
            <a:r>
              <a:rPr lang="en-US" altLang="zh-CN" sz="3600" b="1" dirty="0">
                <a:latin typeface="华文琥珀" panose="02010800040101010101" pitchFamily="2" charset="-122"/>
                <a:ea typeface="华文琥珀" panose="02010800040101010101" pitchFamily="2" charset="-122"/>
              </a:rPr>
              <a:t>7</a:t>
            </a:r>
            <a:endParaRPr lang="zh-CN" altLang="en-US" sz="3600" b="1" dirty="0">
              <a:latin typeface="华文琥珀" panose="02010800040101010101" pitchFamily="2" charset="-122"/>
              <a:ea typeface="华文琥珀" panose="02010800040101010101"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anim calcmode="lin" valueType="num">
                                      <p:cBhvr>
                                        <p:cTn id="10" dur="500" fill="hold"/>
                                        <p:tgtEl>
                                          <p:spTgt spid="30"/>
                                        </p:tgtEl>
                                        <p:attrNameLst>
                                          <p:attrName>ppt_x</p:attrName>
                                        </p:attrNameLst>
                                      </p:cBhvr>
                                      <p:tavLst>
                                        <p:tav tm="0">
                                          <p:val>
                                            <p:fltVal val="0.5"/>
                                          </p:val>
                                        </p:tav>
                                        <p:tav tm="100000">
                                          <p:val>
                                            <p:strVal val="#ppt_x"/>
                                          </p:val>
                                        </p:tav>
                                      </p:tavLst>
                                    </p:anim>
                                    <p:anim calcmode="lin" valueType="num">
                                      <p:cBhvr>
                                        <p:cTn id="11" dur="500" fill="hold"/>
                                        <p:tgtEl>
                                          <p:spTgt spid="3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anim calcmode="lin" valueType="num">
                                      <p:cBhvr>
                                        <p:cTn id="31" dur="500" fill="hold"/>
                                        <p:tgtEl>
                                          <p:spTgt spid="26"/>
                                        </p:tgtEl>
                                        <p:attrNameLst>
                                          <p:attrName>ppt_x</p:attrName>
                                        </p:attrNameLst>
                                      </p:cBhvr>
                                      <p:tavLst>
                                        <p:tav tm="0">
                                          <p:val>
                                            <p:fltVal val="0.5"/>
                                          </p:val>
                                        </p:tav>
                                        <p:tav tm="100000">
                                          <p:val>
                                            <p:strVal val="#ppt_x"/>
                                          </p:val>
                                        </p:tav>
                                      </p:tavLst>
                                    </p:anim>
                                    <p:anim calcmode="lin" valueType="num">
                                      <p:cBhvr>
                                        <p:cTn id="32" dur="500" fill="hold"/>
                                        <p:tgtEl>
                                          <p:spTgt spid="2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8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anim calcmode="lin" valueType="num">
                                      <p:cBhvr>
                                        <p:cTn id="38" dur="500" fill="hold"/>
                                        <p:tgtEl>
                                          <p:spTgt spid="41"/>
                                        </p:tgtEl>
                                        <p:attrNameLst>
                                          <p:attrName>ppt_x</p:attrName>
                                        </p:attrNameLst>
                                      </p:cBhvr>
                                      <p:tavLst>
                                        <p:tav tm="0">
                                          <p:val>
                                            <p:fltVal val="0.5"/>
                                          </p:val>
                                        </p:tav>
                                        <p:tav tm="100000">
                                          <p:val>
                                            <p:strVal val="#ppt_x"/>
                                          </p:val>
                                        </p:tav>
                                      </p:tavLst>
                                    </p:anim>
                                    <p:anim calcmode="lin" valueType="num">
                                      <p:cBhvr>
                                        <p:cTn id="39" dur="500" fill="hold"/>
                                        <p:tgtEl>
                                          <p:spTgt spid="41"/>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6" presetClass="entr" presetSubtype="21"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barn(inVertical)">
                                      <p:cBhvr>
                                        <p:cTn id="43" dur="500"/>
                                        <p:tgtEl>
                                          <p:spTgt spid="31"/>
                                        </p:tgtEl>
                                      </p:cBhvr>
                                    </p:animEffect>
                                  </p:childTnLst>
                                </p:cTn>
                              </p:par>
                            </p:childTnLst>
                          </p:cTn>
                        </p:par>
                        <p:par>
                          <p:cTn id="44" fill="hold">
                            <p:stCondLst>
                              <p:cond delay="1000"/>
                            </p:stCondLst>
                            <p:childTnLst>
                              <p:par>
                                <p:cTn id="45" presetID="16" presetClass="entr" presetSubtype="21"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barn(inVertical)">
                                      <p:cBhvr>
                                        <p:cTn id="47" dur="500"/>
                                        <p:tgtEl>
                                          <p:spTgt spid="53"/>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2000"/>
                            </p:stCondLst>
                            <p:childTnLst>
                              <p:par>
                                <p:cTn id="53" presetID="16" presetClass="entr" presetSubtype="21"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inVertical)">
                                      <p:cBhvr>
                                        <p:cTn id="55" dur="500"/>
                                        <p:tgtEl>
                                          <p:spTgt spid="57"/>
                                        </p:tgtEl>
                                      </p:cBhvr>
                                    </p:animEffect>
                                  </p:childTnLst>
                                </p:cTn>
                              </p:par>
                            </p:childTnLst>
                          </p:cTn>
                        </p:par>
                        <p:par>
                          <p:cTn id="56" fill="hold">
                            <p:stCondLst>
                              <p:cond delay="2500"/>
                            </p:stCondLst>
                            <p:childTnLst>
                              <p:par>
                                <p:cTn id="57" presetID="16" presetClass="entr" presetSubtype="21"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inVertical)">
                                      <p:cBhvr>
                                        <p:cTn id="59" dur="500"/>
                                        <p:tgtEl>
                                          <p:spTgt spid="59"/>
                                        </p:tgtEl>
                                      </p:cBhvr>
                                    </p:animEffect>
                                  </p:childTnLst>
                                </p:cTn>
                              </p:par>
                            </p:childTnLst>
                          </p:cTn>
                        </p:par>
                        <p:par>
                          <p:cTn id="60" fill="hold">
                            <p:stCondLst>
                              <p:cond delay="3000"/>
                            </p:stCondLst>
                            <p:childTnLst>
                              <p:par>
                                <p:cTn id="61" presetID="16" presetClass="entr" presetSubtype="21"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inVertical)">
                                      <p:cBhvr>
                                        <p:cTn id="63" dur="500"/>
                                        <p:tgtEl>
                                          <p:spTgt spid="33"/>
                                        </p:tgtEl>
                                      </p:cBhvr>
                                    </p:animEffect>
                                  </p:childTnLst>
                                </p:cTn>
                              </p:par>
                              <p:par>
                                <p:cTn id="64" presetID="53" presetClass="entr" presetSubtype="528" fill="hold" grpId="0" nodeType="withEffect">
                                  <p:stCondLst>
                                    <p:cond delay="20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fltVal val="0.5"/>
                                          </p:val>
                                        </p:tav>
                                        <p:tav tm="100000">
                                          <p:val>
                                            <p:strVal val="#ppt_y"/>
                                          </p:val>
                                        </p:tav>
                                      </p:tavLst>
                                    </p:anim>
                                  </p:childTnLst>
                                </p:cTn>
                              </p:par>
                              <p:par>
                                <p:cTn id="71" presetID="53" presetClass="entr" presetSubtype="528" fill="hold" grpId="0" nodeType="withEffect">
                                  <p:stCondLst>
                                    <p:cond delay="4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anim calcmode="lin" valueType="num">
                                      <p:cBhvr>
                                        <p:cTn id="76" dur="500" fill="hold"/>
                                        <p:tgtEl>
                                          <p:spTgt spid="35"/>
                                        </p:tgtEl>
                                        <p:attrNameLst>
                                          <p:attrName>ppt_x</p:attrName>
                                        </p:attrNameLst>
                                      </p:cBhvr>
                                      <p:tavLst>
                                        <p:tav tm="0">
                                          <p:val>
                                            <p:fltVal val="0.5"/>
                                          </p:val>
                                        </p:tav>
                                        <p:tav tm="100000">
                                          <p:val>
                                            <p:strVal val="#ppt_x"/>
                                          </p:val>
                                        </p:tav>
                                      </p:tavLst>
                                    </p:anim>
                                    <p:anim calcmode="lin" valueType="num">
                                      <p:cBhvr>
                                        <p:cTn id="77" dur="500" fill="hold"/>
                                        <p:tgtEl>
                                          <p:spTgt spid="35"/>
                                        </p:tgtEl>
                                        <p:attrNameLst>
                                          <p:attrName>ppt_y</p:attrName>
                                        </p:attrNameLst>
                                      </p:cBhvr>
                                      <p:tavLst>
                                        <p:tav tm="0">
                                          <p:val>
                                            <p:fltVal val="0.5"/>
                                          </p:val>
                                        </p:tav>
                                        <p:tav tm="100000">
                                          <p:val>
                                            <p:strVal val="#ppt_y"/>
                                          </p:val>
                                        </p:tav>
                                      </p:tavLst>
                                    </p:anim>
                                  </p:childTnLst>
                                </p:cTn>
                              </p:par>
                            </p:childTnLst>
                          </p:cTn>
                        </p:par>
                        <p:par>
                          <p:cTn id="78" fill="hold">
                            <p:stCondLst>
                              <p:cond delay="3500"/>
                            </p:stCondLst>
                            <p:childTnLst>
                              <p:par>
                                <p:cTn id="79" presetID="16" presetClass="entr" presetSubtype="2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inVertical)">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animBg="1"/>
      <p:bldP spid="27" grpId="0" animBg="1"/>
      <p:bldP spid="30" grpId="0" animBg="1"/>
      <p:bldP spid="37" grpId="0" animBg="1"/>
      <p:bldP spid="41" grpId="0" animBg="1"/>
      <p:bldP spid="53" grpId="0"/>
      <p:bldP spid="55" grpId="0"/>
      <p:bldP spid="57" grpId="0"/>
      <p:bldP spid="59" grpId="0"/>
      <p:bldP spid="33" grpId="0"/>
      <p:bldP spid="34" grpId="0" animBg="1"/>
      <p:bldP spid="35"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668310" y="1988122"/>
            <a:ext cx="7329199" cy="2546018"/>
          </a:xfrm>
          <a:prstGeom prst="rect">
            <a:avLst/>
          </a:prstGeom>
          <a:noFill/>
        </p:spPr>
        <p:txBody>
          <a:bodyPr wrap="square" lIns="0" tIns="0" rIns="0" bIns="0" rtlCol="0">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中国共产党第十九次全国代表大会，是在全面建成小康社会决胜阶段、中国特色社会主义进入新时代的关键时期召开的一次十分重要的大会，主题是（　　），高举中国特色社会主义伟大旗帜，决胜全面建成小康社会，夺取新时代中国特色社会主义伟大胜利，为实现中华民族伟大复兴的中国梦不懈奋斗。</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不忘初心，继续前进</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不忘初心，牢记使命</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不忘初心，方得始终</a:t>
            </a:r>
            <a:endParaRPr lang="zh-CN" altLang="en-US" sz="1400" dirty="0">
              <a:latin typeface="华文细黑" panose="02010600040101010101" pitchFamily="2" charset="-122"/>
              <a:ea typeface="华文细黑" panose="02010600040101010101" pitchFamily="2" charset="-122"/>
            </a:endParaRPr>
          </a:p>
          <a:p>
            <a:pPr>
              <a:lnSpc>
                <a:spcPct val="150000"/>
              </a:lnSpc>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不忘初心，砥砺前行</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851670"/>
            <a:ext cx="8280920" cy="2954655"/>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2. </a:t>
            </a:r>
            <a:r>
              <a:rPr lang="zh-CN" altLang="en-US" sz="1600" dirty="0">
                <a:latin typeface="华文细黑" panose="02010600040101010101" pitchFamily="2" charset="-122"/>
                <a:ea typeface="华文细黑" panose="02010600040101010101" pitchFamily="2" charset="-122"/>
              </a:rPr>
              <a:t>中国共产党人的初心和使命，就是为中国人民（　　），为中华民族（　　）。</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这个初心和使命是激励中国共产党人不断前进的根本动力。</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谋幸福，谋未来</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谋生活，谋复兴</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谋幸福，谋复兴</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谋生活，谋未来</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3. </a:t>
            </a:r>
            <a:r>
              <a:rPr lang="zh-CN" altLang="en-US" sz="1600" dirty="0">
                <a:latin typeface="华文细黑" panose="02010600040101010101" pitchFamily="2" charset="-122"/>
                <a:ea typeface="华文细黑" panose="02010600040101010101" pitchFamily="2" charset="-122"/>
              </a:rPr>
              <a:t>经过长期努力，中国特色社会主义进入了新时代，这是我国发展新的（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未来方向</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未来方位</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历史方向</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历史方位</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07504" y="1779662"/>
            <a:ext cx="7810008" cy="316835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779662"/>
            <a:ext cx="8280920" cy="3200876"/>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中国特色社会主义进入新时代，我国社会主要矛盾已经转化为人民日益增长的（　　）需要和（　　）的发展之间的矛盾。</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美好生活 不充分不平衡</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幸福生活 不平衡不充分</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幸福生活 不充分不平衡</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美好生活 不平衡不充分</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必须认识到，我国社会主要矛盾的变化，没有改变我们对我国社会主义所处历史阶段的判断，我国仍处于并将长期处于（　　）的基本国情没有变，我国是世界上最大的发展中国家的国际地位没有变。</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社会主义阶段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社会主义初级阶段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社会主义中级阶段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社会主义高级阶段</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596336" y="53973"/>
            <a:ext cx="1296144" cy="153274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9"/>
          <p:cNvSpPr>
            <a:spLocks noChangeArrowheads="1"/>
          </p:cNvSpPr>
          <p:nvPr/>
        </p:nvSpPr>
        <p:spPr bwMode="auto">
          <a:xfrm>
            <a:off x="690798" y="1804476"/>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8" name="矩形 10"/>
          <p:cNvSpPr>
            <a:spLocks noChangeArrowheads="1"/>
          </p:cNvSpPr>
          <p:nvPr/>
        </p:nvSpPr>
        <p:spPr bwMode="auto">
          <a:xfrm>
            <a:off x="690798" y="4486953"/>
            <a:ext cx="3545681" cy="652463"/>
          </a:xfrm>
          <a:prstGeom prst="rect">
            <a:avLst/>
          </a:prstGeom>
          <a:solidFill>
            <a:srgbClr val="017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9" name="矩形 11"/>
          <p:cNvSpPr>
            <a:spLocks noChangeArrowheads="1"/>
          </p:cNvSpPr>
          <p:nvPr/>
        </p:nvSpPr>
        <p:spPr bwMode="auto">
          <a:xfrm>
            <a:off x="4629386" y="2390263"/>
            <a:ext cx="3545681" cy="2600325"/>
          </a:xfrm>
          <a:prstGeom prst="rect">
            <a:avLst/>
          </a:prstGeom>
          <a:gradFill rotWithShape="1">
            <a:gsLst>
              <a:gs pos="0">
                <a:schemeClr val="bg1"/>
              </a:gs>
              <a:gs pos="100000">
                <a:srgbClr val="D9D9D9"/>
              </a:gs>
            </a:gsLst>
            <a:lin ang="5400000" scaled="1"/>
          </a:gradFill>
          <a:ln w="12700" cmpd="sng">
            <a:solidFill>
              <a:schemeClr val="bg1"/>
            </a:solidFill>
            <a:miter lim="800000"/>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0" name="矩形 12"/>
          <p:cNvSpPr>
            <a:spLocks noChangeArrowheads="1"/>
          </p:cNvSpPr>
          <p:nvPr/>
        </p:nvSpPr>
        <p:spPr bwMode="auto">
          <a:xfrm>
            <a:off x="4629386" y="1590163"/>
            <a:ext cx="3545681" cy="651272"/>
          </a:xfrm>
          <a:prstGeom prst="rect">
            <a:avLst/>
          </a:prstGeom>
          <a:solidFill>
            <a:srgbClr val="E5AA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2325">
              <a:solidFill>
                <a:srgbClr val="FFFFFF"/>
              </a:solidFill>
            </a:endParaRPr>
          </a:p>
        </p:txBody>
      </p:sp>
      <p:sp>
        <p:nvSpPr>
          <p:cNvPr id="11" name="TextBox 35"/>
          <p:cNvSpPr txBox="1">
            <a:spLocks noChangeArrowheads="1"/>
          </p:cNvSpPr>
          <p:nvPr/>
        </p:nvSpPr>
        <p:spPr bwMode="auto">
          <a:xfrm>
            <a:off x="968933" y="2139702"/>
            <a:ext cx="2978944"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6. </a:t>
            </a:r>
            <a:r>
              <a:rPr lang="zh-CN" altLang="en-US" sz="1400" dirty="0">
                <a:latin typeface="华文细黑" panose="02010600040101010101" pitchFamily="2" charset="-122"/>
                <a:ea typeface="华文细黑" panose="02010600040101010101" pitchFamily="2" charset="-122"/>
              </a:rPr>
              <a:t>实现社会主义现代化、创造人民美好生活的必由之路是（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中国特色社会主义道路</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中国特色社会主义理论体系</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中国特色社会主义制度</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中国特色社会主义文化</a:t>
            </a:r>
            <a:endParaRPr lang="zh-CN" altLang="en-US" sz="1400" dirty="0">
              <a:latin typeface="华文细黑" panose="02010600040101010101" pitchFamily="2" charset="-122"/>
              <a:ea typeface="华文细黑" panose="02010600040101010101" pitchFamily="2" charset="-122"/>
            </a:endParaRPr>
          </a:p>
        </p:txBody>
      </p:sp>
      <p:sp>
        <p:nvSpPr>
          <p:cNvPr id="14" name="TextBox 35"/>
          <p:cNvSpPr txBox="1">
            <a:spLocks noChangeArrowheads="1"/>
          </p:cNvSpPr>
          <p:nvPr/>
        </p:nvSpPr>
        <p:spPr bwMode="auto">
          <a:xfrm>
            <a:off x="4844411" y="2616328"/>
            <a:ext cx="3115630" cy="176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en-US" altLang="zh-CN" sz="1400" dirty="0">
                <a:latin typeface="华文细黑" panose="02010600040101010101" pitchFamily="2" charset="-122"/>
                <a:ea typeface="华文细黑" panose="02010600040101010101" pitchFamily="2" charset="-122"/>
              </a:rPr>
              <a:t>7. </a:t>
            </a:r>
            <a:r>
              <a:rPr lang="zh-CN" altLang="en-US" sz="1400" dirty="0">
                <a:latin typeface="华文细黑" panose="02010600040101010101" pitchFamily="2" charset="-122"/>
                <a:ea typeface="华文细黑" panose="02010600040101010101" pitchFamily="2" charset="-122"/>
              </a:rPr>
              <a:t>指导党和人民实现中华民族伟大复兴的正确理论是（　　）。</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中国特色社会主义道路</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中国特色社会主义理论体系</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中国特色社会主义制度</a:t>
            </a:r>
            <a:endParaRPr lang="zh-CN" altLang="en-US" sz="1400" dirty="0">
              <a:latin typeface="华文细黑" panose="02010600040101010101" pitchFamily="2" charset="-122"/>
              <a:ea typeface="华文细黑" panose="02010600040101010101" pitchFamily="2" charset="-122"/>
            </a:endParaRPr>
          </a:p>
          <a:p>
            <a:pPr>
              <a:buNone/>
            </a:pPr>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中国特色社会主义文化</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923678"/>
            <a:ext cx="8280920" cy="2708434"/>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8. </a:t>
            </a:r>
            <a:r>
              <a:rPr lang="zh-CN" altLang="en-US" sz="1600" dirty="0">
                <a:latin typeface="华文细黑" panose="02010600040101010101" pitchFamily="2" charset="-122"/>
                <a:ea typeface="华文细黑" panose="02010600040101010101" pitchFamily="2" charset="-122"/>
              </a:rPr>
              <a:t>当代中国发展进步的根本制度保障是（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中国特色社会主义道路</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中国特色社会主义理论体系</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中国特色社会主义制度</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中国特色社会主义文化</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9. </a:t>
            </a:r>
            <a:r>
              <a:rPr lang="zh-CN" altLang="en-US" sz="1600" dirty="0">
                <a:latin typeface="华文细黑" panose="02010600040101010101" pitchFamily="2" charset="-122"/>
                <a:ea typeface="华文细黑" panose="02010600040101010101" pitchFamily="2" charset="-122"/>
              </a:rPr>
              <a:t>激励全党全国各族人民奋勇前进的强大精神力量是（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中国特色社会主义道路</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中国特色社会主义理论体系</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中国特色社会主义制度</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中国特色社会主义文化</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017839" y="313733"/>
            <a:ext cx="1476375" cy="1628775"/>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395536" y="1851671"/>
            <a:ext cx="8280920" cy="4613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5536" y="1851670"/>
            <a:ext cx="8280920" cy="316835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76188" y="2033889"/>
            <a:ext cx="7717427" cy="2893100"/>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新时代中国特色社会主义思想，明确坚持和发展中国特色社会主义，总任务是实现社会主义现代化和中华民族伟大复兴，在全面建成小康社会的基础上，分（　　）在</a:t>
            </a:r>
            <a:r>
              <a:rPr lang="en-US" altLang="zh-CN" sz="1400" dirty="0">
                <a:latin typeface="华文细黑" panose="02010600040101010101" pitchFamily="2" charset="-122"/>
                <a:ea typeface="华文细黑" panose="02010600040101010101" pitchFamily="2" charset="-122"/>
              </a:rPr>
              <a:t>21 </a:t>
            </a:r>
            <a:r>
              <a:rPr lang="zh-CN" altLang="en-US" sz="1400" dirty="0">
                <a:latin typeface="华文细黑" panose="02010600040101010101" pitchFamily="2" charset="-122"/>
                <a:ea typeface="华文细黑" panose="02010600040101010101" pitchFamily="2" charset="-122"/>
              </a:rPr>
              <a:t>世纪中叶建成富强、民主、文明、和谐、美丽的社会主义现代化强国。</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两步走</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三步走</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四步走</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五步走</a:t>
            </a:r>
            <a:endParaRPr lang="en-US" altLang="zh-CN" sz="1400" dirty="0">
              <a:latin typeface="华文细黑" panose="02010600040101010101" pitchFamily="2" charset="-122"/>
              <a:ea typeface="华文细黑" panose="02010600040101010101" pitchFamily="2" charset="-122"/>
            </a:endParaRPr>
          </a:p>
          <a:p>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11. </a:t>
            </a:r>
            <a:r>
              <a:rPr lang="zh-CN" altLang="en-US" sz="1400" dirty="0">
                <a:latin typeface="华文细黑" panose="02010600040101010101" pitchFamily="2" charset="-122"/>
                <a:ea typeface="华文细黑" panose="02010600040101010101" pitchFamily="2" charset="-122"/>
              </a:rPr>
              <a:t>新时代中国特色社会主义思想，明确中国特色社会主义最本质的特征是（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a:t>
            </a:r>
            <a:r>
              <a:rPr lang="zh-CN" altLang="en-US" sz="1400" dirty="0">
                <a:latin typeface="华文细黑" panose="02010600040101010101" pitchFamily="2" charset="-122"/>
                <a:ea typeface="华文细黑" panose="02010600040101010101" pitchFamily="2" charset="-122"/>
              </a:rPr>
              <a:t>“五位一体”总体布局</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建设中国特色社会主义法治体系</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以人民利益为根本出发点</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中国共产党领导</a:t>
            </a:r>
            <a:endParaRPr lang="zh-CN" altLang="en-US" sz="1400" dirty="0">
              <a:latin typeface="华文细黑" panose="02010600040101010101" pitchFamily="2" charset="-122"/>
              <a:ea typeface="华文细黑" panose="02010600040101010101" pitchFamily="2" charset="-122"/>
            </a:endParaRPr>
          </a:p>
        </p:txBody>
      </p:sp>
      <p:sp>
        <p:nvSpPr>
          <p:cNvPr id="4"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851670"/>
            <a:ext cx="8280920" cy="2954655"/>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12.</a:t>
            </a:r>
            <a:r>
              <a:rPr lang="zh-CN" altLang="en-US" sz="1600" dirty="0">
                <a:latin typeface="华文细黑" panose="02010600040101010101" pitchFamily="2" charset="-122"/>
                <a:ea typeface="华文细黑" panose="02010600040101010101" pitchFamily="2" charset="-122"/>
              </a:rPr>
              <a:t>“ 两个一百年”奋斗目标的历史交汇期是（　　）。</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从十八大到十九大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从十九大到二十大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从二十大到二十一大</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从二〇三五年到</a:t>
            </a:r>
            <a:r>
              <a:rPr lang="en-US" altLang="zh-CN" sz="1600" dirty="0">
                <a:latin typeface="华文细黑" panose="02010600040101010101" pitchFamily="2" charset="-122"/>
                <a:ea typeface="华文细黑" panose="02010600040101010101" pitchFamily="2" charset="-122"/>
              </a:rPr>
              <a:t>21 </a:t>
            </a:r>
            <a:r>
              <a:rPr lang="zh-CN" altLang="en-US" sz="1600" dirty="0">
                <a:latin typeface="华文细黑" panose="02010600040101010101" pitchFamily="2" charset="-122"/>
                <a:ea typeface="华文细黑" panose="02010600040101010101" pitchFamily="2" charset="-122"/>
              </a:rPr>
              <a:t>世纪中叶</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13. </a:t>
            </a:r>
            <a:r>
              <a:rPr lang="zh-CN" altLang="en-US" sz="1600" dirty="0">
                <a:latin typeface="华文细黑" panose="02010600040101010101" pitchFamily="2" charset="-122"/>
                <a:ea typeface="华文细黑" panose="02010600040101010101" pitchFamily="2" charset="-122"/>
              </a:rPr>
              <a:t>我国经济已（　　），正处在转变发展方式、优化经济结构、转换增长动力的</a:t>
            </a:r>
            <a:endParaRPr lang="zh-CN" altLang="en-US" sz="1600" dirty="0">
              <a:latin typeface="华文细黑" panose="02010600040101010101" pitchFamily="2" charset="-122"/>
              <a:ea typeface="华文细黑" panose="02010600040101010101" pitchFamily="2" charset="-122"/>
            </a:endParaRPr>
          </a:p>
          <a:p>
            <a:r>
              <a:rPr lang="zh-CN" altLang="en-US" sz="1600" dirty="0">
                <a:latin typeface="华文细黑" panose="02010600040101010101" pitchFamily="2" charset="-122"/>
                <a:ea typeface="华文细黑" panose="02010600040101010101" pitchFamily="2" charset="-122"/>
              </a:rPr>
              <a:t>攻关期，建设现代化经济体系是跨越关口的迫切要求和我国发展的战略目标。</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由高速增长阶段转向高水平发展阶段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由高速发展阶段转向高水平发展阶段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由高速增长阶段转向高质量发展阶段</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由高速发展阶段转向高质量发展阶段</a:t>
            </a:r>
            <a:endParaRPr lang="zh-CN" altLang="en-US" sz="1600" dirty="0">
              <a:latin typeface="华文细黑" panose="02010600040101010101" pitchFamily="2" charset="-122"/>
              <a:ea typeface="华文细黑" panose="02010600040101010101" pitchFamily="2" charset="-122"/>
            </a:endParaRPr>
          </a:p>
        </p:txBody>
      </p:sp>
      <p:sp>
        <p:nvSpPr>
          <p:cNvPr id="7" name="圆角矩形 6"/>
          <p:cNvSpPr/>
          <p:nvPr/>
        </p:nvSpPr>
        <p:spPr>
          <a:xfrm>
            <a:off x="107504" y="1779662"/>
            <a:ext cx="7810008" cy="3168352"/>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606765"/>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120686"/>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单项选择题</a:t>
            </a:r>
            <a:endParaRPr lang="zh-CN" altLang="en-US" b="1" dirty="0">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520" y="1347614"/>
            <a:ext cx="8856984" cy="3963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2000792" y="1913084"/>
            <a:ext cx="5184576" cy="1292662"/>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14. </a:t>
            </a:r>
            <a:r>
              <a:rPr lang="zh-CN" altLang="en-US" sz="1400" dirty="0">
                <a:latin typeface="华文细黑" panose="02010600040101010101" pitchFamily="2" charset="-122"/>
                <a:ea typeface="华文细黑" panose="02010600040101010101" pitchFamily="2" charset="-122"/>
              </a:rPr>
              <a:t>贯彻新发展理念，建设现代化经济体系，必须坚持质量第一、效益优先，以（　　）为主线。</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转变发展方式</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优化经济结构</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供给侧结构性改革</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转换增长动力</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39552" y="2139702"/>
            <a:ext cx="8280920" cy="2215991"/>
          </a:xfrm>
          <a:prstGeom prst="rect">
            <a:avLst/>
          </a:prstGeom>
          <a:noFill/>
        </p:spPr>
        <p:txBody>
          <a:bodyPr wrap="square" lIns="0" tIns="0" rIns="0" bIns="0" rtlCol="0">
            <a:spAutoFit/>
          </a:bodyPr>
          <a:lstStyle/>
          <a:p>
            <a:pPr>
              <a:lnSpc>
                <a:spcPct val="150000"/>
              </a:lnSpc>
            </a:pPr>
            <a:r>
              <a:rPr lang="en-US" altLang="zh-CN" sz="1600" dirty="0">
                <a:latin typeface="华文细黑" panose="02010600040101010101" pitchFamily="2" charset="-122"/>
                <a:ea typeface="华文细黑" panose="02010600040101010101" pitchFamily="2" charset="-122"/>
              </a:rPr>
              <a:t>1. </a:t>
            </a:r>
            <a:r>
              <a:rPr lang="zh-CN" altLang="en-US" sz="1600" dirty="0">
                <a:latin typeface="华文细黑" panose="02010600040101010101" pitchFamily="2" charset="-122"/>
                <a:ea typeface="华文细黑" panose="02010600040101010101" pitchFamily="2" charset="-122"/>
              </a:rPr>
              <a:t>全党要更加自觉地增强（　　），既不走封闭僵化的老路，又不走改旗易帜的邪路，保持政治定力，坚持实干兴邦，始终坚持和发展中国特色社会主义。</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道路自信</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理论自信</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制度自信</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文化自信</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7" name="矩形 37"/>
          <p:cNvSpPr>
            <a:spLocks noChangeArrowheads="1"/>
          </p:cNvSpPr>
          <p:nvPr/>
        </p:nvSpPr>
        <p:spPr bwMode="auto">
          <a:xfrm>
            <a:off x="395536" y="1779662"/>
            <a:ext cx="7922419" cy="3186113"/>
          </a:xfrm>
          <a:prstGeom prst="rect">
            <a:avLst/>
          </a:prstGeom>
          <a:solidFill>
            <a:schemeClr val="bg1"/>
          </a:solidFill>
          <a:ln w="9525" cmpd="sng">
            <a:solidFill>
              <a:srgbClr val="000000"/>
            </a:solidFill>
            <a:miter lim="800000"/>
          </a:ln>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文本框 7"/>
          <p:cNvSpPr txBox="1"/>
          <p:nvPr/>
        </p:nvSpPr>
        <p:spPr>
          <a:xfrm>
            <a:off x="540321" y="1923678"/>
            <a:ext cx="7632848" cy="2800767"/>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习近平新时代中国特色社会主义思想，是（　　）。</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对马克思列宁主义、毛泽东思想、邓小平理论、“三个代表”重要思想、</a:t>
            </a:r>
            <a:endParaRPr lang="zh-CN" altLang="en-US" sz="1400" dirty="0">
              <a:latin typeface="华文细黑" panose="02010600040101010101" pitchFamily="2" charset="-122"/>
              <a:ea typeface="华文细黑" panose="02010600040101010101" pitchFamily="2" charset="-122"/>
            </a:endParaRPr>
          </a:p>
          <a:p>
            <a:r>
              <a:rPr lang="zh-CN" altLang="en-US" sz="1400" dirty="0">
                <a:latin typeface="华文细黑" panose="02010600040101010101" pitchFamily="2" charset="-122"/>
                <a:ea typeface="华文细黑" panose="02010600040101010101" pitchFamily="2" charset="-122"/>
              </a:rPr>
              <a:t>科学发展观的继承和发展</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马克思主义中国化最新成果，是党和人民实践经验和集体智慧的结晶</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中国特色社会主义理论体系的重要组成部分</a:t>
            </a:r>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全党全国人民为实现中华民族伟大复兴而奋斗的行动指南</a:t>
            </a:r>
            <a:endParaRPr lang="zh-CN" altLang="en-US" sz="1400" dirty="0">
              <a:latin typeface="华文细黑" panose="02010600040101010101" pitchFamily="2" charset="-122"/>
              <a:ea typeface="华文细黑" panose="02010600040101010101" pitchFamily="2" charset="-122"/>
            </a:endParaRPr>
          </a:p>
          <a:p>
            <a:endParaRPr lang="en-US" altLang="zh-CN"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3. </a:t>
            </a:r>
            <a:r>
              <a:rPr lang="zh-CN" altLang="en-US" sz="1400" dirty="0">
                <a:latin typeface="华文细黑" panose="02010600040101010101" pitchFamily="2" charset="-122"/>
                <a:ea typeface="华文细黑" panose="02010600040101010101" pitchFamily="2" charset="-122"/>
              </a:rPr>
              <a:t>党政军民学，东西南北中，党是领导一切的。必须增强（　　），自觉维护党中央权威和集中统一领导，自觉在思想上政治上行动上同党中央保持高度一致。</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A. </a:t>
            </a:r>
            <a:r>
              <a:rPr lang="zh-CN" altLang="en-US" sz="1400" dirty="0">
                <a:latin typeface="华文细黑" panose="02010600040101010101" pitchFamily="2" charset="-122"/>
                <a:ea typeface="华文细黑" panose="02010600040101010101" pitchFamily="2" charset="-122"/>
              </a:rPr>
              <a:t>政治意识</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B. </a:t>
            </a:r>
            <a:r>
              <a:rPr lang="zh-CN" altLang="en-US" sz="1400" dirty="0">
                <a:latin typeface="华文细黑" panose="02010600040101010101" pitchFamily="2" charset="-122"/>
                <a:ea typeface="华文细黑" panose="02010600040101010101" pitchFamily="2" charset="-122"/>
              </a:rPr>
              <a:t>大局意识</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C. </a:t>
            </a:r>
            <a:r>
              <a:rPr lang="zh-CN" altLang="en-US" sz="1400" dirty="0">
                <a:latin typeface="华文细黑" panose="02010600040101010101" pitchFamily="2" charset="-122"/>
                <a:ea typeface="华文细黑" panose="02010600040101010101" pitchFamily="2" charset="-122"/>
              </a:rPr>
              <a:t>核心意识</a:t>
            </a:r>
            <a:endParaRPr lang="zh-CN" altLang="en-US" sz="1400" dirty="0">
              <a:latin typeface="华文细黑" panose="02010600040101010101" pitchFamily="2" charset="-122"/>
              <a:ea typeface="华文细黑" panose="02010600040101010101" pitchFamily="2" charset="-122"/>
            </a:endParaRPr>
          </a:p>
          <a:p>
            <a:r>
              <a:rPr lang="en-US" altLang="zh-CN" sz="1400" dirty="0">
                <a:latin typeface="华文细黑" panose="02010600040101010101" pitchFamily="2" charset="-122"/>
                <a:ea typeface="华文细黑" panose="02010600040101010101" pitchFamily="2" charset="-122"/>
              </a:rPr>
              <a:t>D. </a:t>
            </a:r>
            <a:r>
              <a:rPr lang="zh-CN" altLang="en-US" sz="1400" dirty="0">
                <a:latin typeface="华文细黑" panose="02010600040101010101" pitchFamily="2" charset="-122"/>
                <a:ea typeface="华文细黑" panose="02010600040101010101" pitchFamily="2" charset="-122"/>
              </a:rPr>
              <a:t>看齐意识</a:t>
            </a:r>
            <a:endParaRPr lang="zh-CN" altLang="en-US" sz="14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4" y="2211710"/>
            <a:ext cx="9144000" cy="2931790"/>
          </a:xfrm>
          <a:custGeom>
            <a:avLst/>
            <a:gdLst/>
            <a:ahLst/>
            <a:cxnLst/>
            <a:rect l="l" t="t" r="r" b="b"/>
            <a:pathLst>
              <a:path w="9144000" h="2931790">
                <a:moveTo>
                  <a:pt x="0" y="0"/>
                </a:moveTo>
                <a:lnTo>
                  <a:pt x="3824456" y="0"/>
                </a:lnTo>
                <a:cubicBezTo>
                  <a:pt x="3824456" y="26976"/>
                  <a:pt x="3831542" y="51749"/>
                  <a:pt x="3844079" y="73220"/>
                </a:cubicBezTo>
                <a:lnTo>
                  <a:pt x="4145508" y="600620"/>
                </a:lnTo>
                <a:cubicBezTo>
                  <a:pt x="4157500" y="622091"/>
                  <a:pt x="4175488" y="640258"/>
                  <a:pt x="4197836" y="653470"/>
                </a:cubicBezTo>
                <a:cubicBezTo>
                  <a:pt x="4220185" y="666683"/>
                  <a:pt x="4245258" y="672739"/>
                  <a:pt x="4269242" y="672739"/>
                </a:cubicBezTo>
                <a:lnTo>
                  <a:pt x="4869920" y="672739"/>
                </a:lnTo>
                <a:cubicBezTo>
                  <a:pt x="4895539" y="673289"/>
                  <a:pt x="4921158" y="667233"/>
                  <a:pt x="4944596" y="653470"/>
                </a:cubicBezTo>
                <a:cubicBezTo>
                  <a:pt x="4966945" y="640258"/>
                  <a:pt x="4984387" y="622091"/>
                  <a:pt x="4996924" y="601171"/>
                </a:cubicBezTo>
                <a:lnTo>
                  <a:pt x="5296718" y="75972"/>
                </a:lnTo>
                <a:cubicBezTo>
                  <a:pt x="5310345" y="53951"/>
                  <a:pt x="5317976" y="28077"/>
                  <a:pt x="5317976" y="0"/>
                </a:cubicBezTo>
                <a:lnTo>
                  <a:pt x="9144000" y="0"/>
                </a:lnTo>
                <a:lnTo>
                  <a:pt x="9144000" y="2931790"/>
                </a:lnTo>
                <a:lnTo>
                  <a:pt x="0" y="2931790"/>
                </a:lnTo>
                <a:close/>
              </a:path>
            </a:pathLst>
          </a:custGeom>
          <a:blipFill dpi="0" rotWithShape="1">
            <a:blip r:embed="rId1"/>
            <a:srcRect/>
            <a:stretch>
              <a:fillRect t="-54708" b="-207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1403648" y="3067256"/>
            <a:ext cx="6720492" cy="849784"/>
          </a:xfrm>
          <a:prstGeom prst="rect">
            <a:avLst/>
          </a:prstGeom>
          <a:noFill/>
        </p:spPr>
        <p:txBody>
          <a:bodyPr wrap="square" lIns="68580" tIns="34290" rIns="68580" bIns="34290" rtlCol="0">
            <a:spAutoFit/>
          </a:bodyPr>
          <a:lstStyle/>
          <a:p>
            <a:pPr>
              <a:lnSpc>
                <a:spcPct val="150000"/>
              </a:lnSpc>
            </a:pPr>
            <a:r>
              <a:rPr lang="zh-CN" altLang="en-US" dirty="0">
                <a:latin typeface="华文细黑" panose="02010600040101010101" pitchFamily="2" charset="-122"/>
                <a:ea typeface="华文细黑" panose="02010600040101010101" pitchFamily="2" charset="-122"/>
              </a:rPr>
              <a:t>本章从总体上回答：新时代的内涵和意义；习近平新时代中国特色社会主义思想产生的背景、核心要义、丰富内涵和历史地位等。</a:t>
            </a:r>
            <a:endParaRPr lang="en-US" altLang="zh-CN" dirty="0">
              <a:latin typeface="华文细黑" panose="02010600040101010101" pitchFamily="2" charset="-122"/>
              <a:ea typeface="华文细黑" panose="02010600040101010101" pitchFamily="2" charset="-122"/>
            </a:endParaRPr>
          </a:p>
        </p:txBody>
      </p:sp>
      <p:sp>
        <p:nvSpPr>
          <p:cNvPr id="13" name="Freeform 5"/>
          <p:cNvSpPr/>
          <p:nvPr/>
        </p:nvSpPr>
        <p:spPr bwMode="auto">
          <a:xfrm>
            <a:off x="3901440" y="160712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4" name="KSO_Shape"/>
          <p:cNvSpPr/>
          <p:nvPr/>
        </p:nvSpPr>
        <p:spPr bwMode="auto">
          <a:xfrm>
            <a:off x="4140338" y="1915303"/>
            <a:ext cx="863324" cy="59281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 name="圆角矩形 1"/>
          <p:cNvSpPr/>
          <p:nvPr/>
        </p:nvSpPr>
        <p:spPr>
          <a:xfrm>
            <a:off x="3059832" y="483518"/>
            <a:ext cx="3096344" cy="52490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1440" y="543394"/>
            <a:ext cx="2160240" cy="369332"/>
          </a:xfrm>
          <a:prstGeom prst="rect">
            <a:avLst/>
          </a:prstGeom>
          <a:noFill/>
        </p:spPr>
        <p:txBody>
          <a:bodyPr wrap="square" lIns="0" tIns="0" rIns="0" bIns="0" rtlCol="0">
            <a:spAutoFit/>
          </a:bodyPr>
          <a:lstStyle/>
          <a:p>
            <a:r>
              <a:rPr lang="zh-CN" altLang="en-US" sz="2400" b="1" dirty="0">
                <a:solidFill>
                  <a:srgbClr val="FCFCFC"/>
                </a:solidFill>
                <a:latin typeface="微软雅黑" panose="020B0503020204020204" pitchFamily="34" charset="-122"/>
                <a:ea typeface="微软雅黑" panose="020B0503020204020204" pitchFamily="34" charset="-122"/>
              </a:rPr>
              <a:t>内容导读</a:t>
            </a:r>
            <a:endParaRPr lang="zh-CN" altLang="en-US" sz="2400" b="1" dirty="0">
              <a:solidFill>
                <a:srgbClr val="FCFCF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dir="u"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60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fltVal val="0.5"/>
                                          </p:val>
                                        </p:tav>
                                        <p:tav tm="100000">
                                          <p:val>
                                            <p:strVal val="#ppt_x"/>
                                          </p:val>
                                        </p:tav>
                                      </p:tavLst>
                                    </p:anim>
                                    <p:anim calcmode="lin" valueType="num">
                                      <p:cBhvr>
                                        <p:cTn id="18" dur="500" fill="hold"/>
                                        <p:tgtEl>
                                          <p:spTgt spid="14"/>
                                        </p:tgtEl>
                                        <p:attrNameLst>
                                          <p:attrName>ppt_y</p:attrName>
                                        </p:attrNameLst>
                                      </p:cBhvr>
                                      <p:tavLst>
                                        <p:tav tm="0">
                                          <p:val>
                                            <p:fltVal val="0.5"/>
                                          </p:val>
                                        </p:tav>
                                        <p:tav tm="100000">
                                          <p:val>
                                            <p:strVal val="#ppt_y"/>
                                          </p:val>
                                        </p:tav>
                                      </p:tavLst>
                                    </p:anim>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多项选择题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851670"/>
            <a:ext cx="8280920" cy="3200876"/>
          </a:xfrm>
          <a:prstGeom prst="rect">
            <a:avLst/>
          </a:prstGeom>
          <a:noFill/>
        </p:spPr>
        <p:txBody>
          <a:bodyPr wrap="square" lIns="0" tIns="0" rIns="0" bIns="0" rtlCol="0">
            <a:spAutoFit/>
          </a:bodyPr>
          <a:lstStyle/>
          <a:p>
            <a:r>
              <a:rPr lang="en-US" altLang="zh-CN" sz="1600" dirty="0">
                <a:latin typeface="华文细黑" panose="02010600040101010101" pitchFamily="2" charset="-122"/>
                <a:ea typeface="华文细黑" panose="02010600040101010101" pitchFamily="2" charset="-122"/>
              </a:rPr>
              <a:t>4. </a:t>
            </a:r>
            <a:r>
              <a:rPr lang="zh-CN" altLang="en-US" sz="1600" dirty="0">
                <a:latin typeface="华文细黑" panose="02010600040101010101" pitchFamily="2" charset="-122"/>
                <a:ea typeface="华文细黑" panose="02010600040101010101" pitchFamily="2" charset="-122"/>
              </a:rPr>
              <a:t>全党全国各族人民要紧密团结在党中央周围，高举中国特色社会主义伟大旗帜，锐意进取，埋头苦干，为实现推进现代化建设、完成祖国统一、维护世界和平与促进共同发展三大历史任务，为（　　）继续奋斗</a:t>
            </a:r>
            <a:r>
              <a:rPr lang="en-US" altLang="zh-CN" sz="1600" dirty="0">
                <a:latin typeface="华文细黑" panose="02010600040101010101" pitchFamily="2" charset="-122"/>
                <a:ea typeface="华文细黑" panose="02010600040101010101" pitchFamily="2" charset="-122"/>
              </a:rPr>
              <a:t>!</a:t>
            </a:r>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决胜全面建成小康社会</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夺取新时代中国特色社会主义伟大胜利</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实现中华民族伟大复兴的中国梦</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实现人民对美好生活的向往</a:t>
            </a:r>
            <a:endParaRPr lang="zh-CN" altLang="en-US" sz="1600" dirty="0">
              <a:latin typeface="华文细黑" panose="02010600040101010101" pitchFamily="2" charset="-122"/>
              <a:ea typeface="华文细黑" panose="02010600040101010101" pitchFamily="2" charset="-122"/>
            </a:endParaRP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5. </a:t>
            </a:r>
            <a:r>
              <a:rPr lang="zh-CN" altLang="en-US" sz="1600" dirty="0">
                <a:latin typeface="华文细黑" panose="02010600040101010101" pitchFamily="2" charset="-122"/>
                <a:ea typeface="华文细黑" panose="02010600040101010101" pitchFamily="2" charset="-122"/>
              </a:rPr>
              <a:t>青年兴则国家兴，青年强则国家强。青年一代（　　），国家就有前途，民族就有希望。</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 </a:t>
            </a:r>
            <a:r>
              <a:rPr lang="zh-CN" altLang="en-US" sz="1600" dirty="0">
                <a:latin typeface="华文细黑" panose="02010600040101010101" pitchFamily="2" charset="-122"/>
                <a:ea typeface="华文细黑" panose="02010600040101010101" pitchFamily="2" charset="-122"/>
              </a:rPr>
              <a:t>有品德</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B. </a:t>
            </a:r>
            <a:r>
              <a:rPr lang="zh-CN" altLang="en-US" sz="1600" dirty="0">
                <a:latin typeface="华文细黑" panose="02010600040101010101" pitchFamily="2" charset="-122"/>
                <a:ea typeface="华文细黑" panose="02010600040101010101" pitchFamily="2" charset="-122"/>
              </a:rPr>
              <a:t>有理想</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C. </a:t>
            </a:r>
            <a:r>
              <a:rPr lang="zh-CN" altLang="en-US" sz="1600" dirty="0">
                <a:latin typeface="华文细黑" panose="02010600040101010101" pitchFamily="2" charset="-122"/>
                <a:ea typeface="华文细黑" panose="02010600040101010101" pitchFamily="2" charset="-122"/>
              </a:rPr>
              <a:t>有本领</a:t>
            </a:r>
            <a:endParaRPr lang="zh-CN" altLang="en-US"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D. </a:t>
            </a:r>
            <a:r>
              <a:rPr lang="zh-CN" altLang="en-US" sz="1600" dirty="0">
                <a:latin typeface="华文细黑" panose="02010600040101010101" pitchFamily="2" charset="-122"/>
                <a:ea typeface="华文细黑" panose="02010600040101010101" pitchFamily="2" charset="-122"/>
              </a:rPr>
              <a:t>有担当</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7668344" y="132320"/>
            <a:ext cx="1224136" cy="1607601"/>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820344"/>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06008" y="1419622"/>
            <a:ext cx="2093784" cy="276999"/>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rPr>
              <a:t>材料分析题</a:t>
            </a:r>
            <a:endParaRPr lang="zh-CN" altLang="en-US"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03548" y="2139702"/>
            <a:ext cx="8136904" cy="1899687"/>
          </a:xfrm>
          <a:prstGeom prst="rect">
            <a:avLst/>
          </a:prstGeom>
          <a:noFill/>
        </p:spPr>
        <p:txBody>
          <a:bodyPr wrap="square" lIns="0" tIns="0" rIns="0" bIns="0" rtlCol="0">
            <a:spAutoFit/>
          </a:bodyPr>
          <a:lstStyle/>
          <a:p>
            <a:pPr>
              <a:lnSpc>
                <a:spcPct val="150000"/>
              </a:lnSpc>
            </a:pPr>
            <a:r>
              <a:rPr lang="zh-CN" altLang="en-US" sz="1400" dirty="0">
                <a:latin typeface="华文细黑" panose="02010600040101010101" pitchFamily="2" charset="-122"/>
                <a:ea typeface="华文细黑" panose="02010600040101010101" pitchFamily="2" charset="-122"/>
              </a:rPr>
              <a:t>习近平同志在向党的十九大做报告时指出：经过长期努力，中国特色社会主义进入了新时代，这是我国发展新的历史方位。进入新时代，最鲜明的历史坐标，就是中华民族迎来了从站起来、富起来到强起来的伟大飞跃，</a:t>
            </a:r>
            <a:r>
              <a:rPr lang="en-US" altLang="zh-CN" sz="1400" dirty="0">
                <a:latin typeface="华文细黑" panose="02010600040101010101" pitchFamily="2" charset="-122"/>
                <a:ea typeface="华文细黑" panose="02010600040101010101" pitchFamily="2" charset="-122"/>
              </a:rPr>
              <a:t>2017 </a:t>
            </a:r>
            <a:r>
              <a:rPr lang="zh-CN" altLang="en-US" sz="1400" dirty="0">
                <a:latin typeface="华文细黑" panose="02010600040101010101" pitchFamily="2" charset="-122"/>
                <a:ea typeface="华文细黑" panose="02010600040101010101" pitchFamily="2" charset="-122"/>
              </a:rPr>
              <a:t>年</a:t>
            </a:r>
            <a:r>
              <a:rPr lang="en-US" altLang="zh-CN" sz="1400" dirty="0">
                <a:latin typeface="华文细黑" panose="02010600040101010101" pitchFamily="2" charset="-122"/>
                <a:ea typeface="华文细黑" panose="02010600040101010101" pitchFamily="2" charset="-122"/>
              </a:rPr>
              <a:t>10 </a:t>
            </a:r>
            <a:r>
              <a:rPr lang="zh-CN" altLang="en-US" sz="1400" dirty="0">
                <a:latin typeface="华文细黑" panose="02010600040101010101" pitchFamily="2" charset="-122"/>
                <a:ea typeface="华文细黑" panose="02010600040101010101" pitchFamily="2" charset="-122"/>
              </a:rPr>
              <a:t>月</a:t>
            </a:r>
            <a:r>
              <a:rPr lang="en-US" altLang="zh-CN" sz="1400" dirty="0">
                <a:latin typeface="华文细黑" panose="02010600040101010101" pitchFamily="2" charset="-122"/>
                <a:ea typeface="华文细黑" panose="02010600040101010101" pitchFamily="2" charset="-122"/>
              </a:rPr>
              <a:t>25 </a:t>
            </a:r>
            <a:r>
              <a:rPr lang="zh-CN" altLang="en-US" sz="1400" dirty="0">
                <a:latin typeface="华文细黑" panose="02010600040101010101" pitchFamily="2" charset="-122"/>
                <a:ea typeface="华文细黑" panose="02010600040101010101" pitchFamily="2" charset="-122"/>
              </a:rPr>
              <a:t>日，在中共十九届一中全会上，习近平同志再次当选中共中央总书记，体现了全党的意愿。</a:t>
            </a:r>
            <a:endParaRPr lang="en-US" altLang="zh-CN" sz="1400" dirty="0">
              <a:latin typeface="华文细黑" panose="02010600040101010101" pitchFamily="2" charset="-122"/>
              <a:ea typeface="华文细黑" panose="02010600040101010101" pitchFamily="2" charset="-122"/>
            </a:endParaRPr>
          </a:p>
          <a:p>
            <a:pPr>
              <a:lnSpc>
                <a:spcPct val="150000"/>
              </a:lnSpc>
            </a:pPr>
            <a:r>
              <a:rPr lang="zh-CN" altLang="en-US" sz="1400" dirty="0">
                <a:latin typeface="华文细黑" panose="02010600040101010101" pitchFamily="2" charset="-122"/>
                <a:ea typeface="华文细黑" panose="02010600040101010101" pitchFamily="2" charset="-122"/>
              </a:rPr>
              <a:t>新时代催生新思想。党的十八大以来，以习近平同志为主要代表的中国共产党人，顺应时代发展，围绕重大时代课题，创立了习近平新时代中国特色社会主义思想，这一思想的主要创立者是习近平同志。</a:t>
            </a:r>
            <a:endParaRPr lang="zh-CN" altLang="en-US" sz="1400" dirty="0">
              <a:latin typeface="华文细黑" panose="02010600040101010101" pitchFamily="2" charset="-122"/>
              <a:ea typeface="华文细黑" panose="02010600040101010101" pitchFamily="2" charset="-122"/>
            </a:endParaRPr>
          </a:p>
        </p:txBody>
      </p:sp>
      <p:sp>
        <p:nvSpPr>
          <p:cNvPr id="7" name="圆角矩形 6"/>
          <p:cNvSpPr/>
          <p:nvPr/>
        </p:nvSpPr>
        <p:spPr>
          <a:xfrm>
            <a:off x="182288" y="1923678"/>
            <a:ext cx="8635408" cy="2543494"/>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95536" y="904670"/>
            <a:ext cx="4392488"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二、模拟训练</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95536" y="1707654"/>
            <a:ext cx="4680520" cy="1432508"/>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根据材料回答问题：</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1</a:t>
            </a:r>
            <a:r>
              <a:rPr lang="zh-CN" altLang="en-US" sz="1600" dirty="0">
                <a:latin typeface="华文细黑" panose="02010600040101010101" pitchFamily="2" charset="-122"/>
                <a:ea typeface="华文细黑" panose="02010600040101010101" pitchFamily="2" charset="-122"/>
              </a:rPr>
              <a:t>）如何理解“中国特色社会主义进入新时代”？</a:t>
            </a:r>
            <a:endParaRPr lang="zh-CN" altLang="en-US" sz="1600" dirty="0">
              <a:latin typeface="华文细黑" panose="02010600040101010101" pitchFamily="2" charset="-122"/>
              <a:ea typeface="华文细黑" panose="02010600040101010101" pitchFamily="2" charset="-122"/>
            </a:endParaRPr>
          </a:p>
          <a:p>
            <a:pPr>
              <a:lnSpc>
                <a:spcPct val="150000"/>
              </a:lnSpc>
            </a:pPr>
            <a:r>
              <a:rPr lang="zh-CN" altLang="en-US" sz="1600" dirty="0">
                <a:latin typeface="华文细黑" panose="02010600040101010101" pitchFamily="2" charset="-122"/>
                <a:ea typeface="华文细黑" panose="02010600040101010101" pitchFamily="2" charset="-122"/>
              </a:rPr>
              <a:t>（</a:t>
            </a:r>
            <a:r>
              <a:rPr lang="en-US" altLang="zh-CN" sz="1600" dirty="0">
                <a:latin typeface="华文细黑" panose="02010600040101010101" pitchFamily="2" charset="-122"/>
                <a:ea typeface="华文细黑" panose="02010600040101010101" pitchFamily="2" charset="-122"/>
              </a:rPr>
              <a:t>2</a:t>
            </a:r>
            <a:r>
              <a:rPr lang="zh-CN" altLang="en-US" sz="1600" dirty="0">
                <a:latin typeface="华文细黑" panose="02010600040101010101" pitchFamily="2" charset="-122"/>
                <a:ea typeface="华文细黑" panose="02010600040101010101" pitchFamily="2" charset="-122"/>
              </a:rPr>
              <a:t>）为什么说习近平新时代中国特色社会主义思想是马克思主义中国化最新成果？</a:t>
            </a:r>
            <a:endParaRPr lang="zh-CN" altLang="en-US" sz="1600" dirty="0">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a:blip r:embed="rId1"/>
          <a:stretch>
            <a:fillRect/>
          </a:stretch>
        </p:blipFill>
        <p:spPr>
          <a:xfrm>
            <a:off x="5436096" y="1563638"/>
            <a:ext cx="2880320" cy="2358749"/>
          </a:xfrm>
          <a:prstGeom prst="rect">
            <a:avLst/>
          </a:prstGeom>
        </p:spPr>
      </p:pic>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拓展训练</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TextBox 7"/>
          <p:cNvSpPr>
            <a:spLocks noChangeArrowheads="1"/>
          </p:cNvSpPr>
          <p:nvPr/>
        </p:nvSpPr>
        <p:spPr bwMode="auto">
          <a:xfrm>
            <a:off x="2057053" y="1874090"/>
            <a:ext cx="4968552"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4500" b="1" dirty="0">
                <a:latin typeface="微软雅黑" panose="020B0503020204020204" pitchFamily="34" charset="-122"/>
                <a:ea typeface="微软雅黑" panose="020B0503020204020204" pitchFamily="34" charset="-122"/>
                <a:sym typeface="微软雅黑" panose="020B0503020204020204" pitchFamily="34" charset="-122"/>
              </a:rPr>
              <a:t>THANK YOU</a:t>
            </a:r>
            <a:endParaRPr lang="zh-CN" altLang="en-US" sz="45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250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67544" y="2342031"/>
            <a:ext cx="2808312" cy="553998"/>
          </a:xfrm>
          <a:prstGeom prst="rect">
            <a:avLst/>
          </a:prstGeom>
          <a:noFill/>
        </p:spPr>
        <p:txBody>
          <a:bodyPr wrap="square" lIns="0" tIns="0" rIns="0" bIns="0" rtlCol="0">
            <a:spAutoFit/>
          </a:bodyPr>
          <a:lstStyle/>
          <a:p>
            <a:r>
              <a:rPr lang="zh-CN" altLang="en-US" dirty="0">
                <a:latin typeface="华文细黑" panose="02010600040101010101" pitchFamily="2" charset="-122"/>
                <a:ea typeface="华文细黑" panose="02010600040101010101" pitchFamily="2" charset="-122"/>
              </a:rPr>
              <a:t>学习本章内容，着</a:t>
            </a:r>
            <a:endParaRPr lang="en-US" altLang="zh-CN" dirty="0">
              <a:latin typeface="华文细黑" panose="02010600040101010101" pitchFamily="2" charset="-122"/>
              <a:ea typeface="华文细黑" panose="02010600040101010101" pitchFamily="2" charset="-122"/>
            </a:endParaRPr>
          </a:p>
          <a:p>
            <a:r>
              <a:rPr lang="zh-CN" altLang="en-US" dirty="0">
                <a:latin typeface="华文细黑" panose="02010600040101010101" pitchFamily="2" charset="-122"/>
                <a:ea typeface="华文细黑" panose="02010600040101010101" pitchFamily="2" charset="-122"/>
              </a:rPr>
              <a:t>重把握以下内容。</a:t>
            </a:r>
            <a:endParaRPr lang="zh-CN" altLang="en-US"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p:txBody>
          <a:bodyPr/>
          <a:lstStyle/>
          <a:p>
            <a:r>
              <a:rPr lang="zh-CN" altLang="en-US" sz="2400" b="1" dirty="0">
                <a:solidFill>
                  <a:schemeClr val="tx1"/>
                </a:solidFill>
              </a:rPr>
              <a:t>内容导读</a:t>
            </a:r>
            <a:endParaRPr lang="zh-CN" altLang="en-US" sz="2400" b="1" dirty="0">
              <a:solidFill>
                <a:schemeClr val="tx1"/>
              </a:solidFill>
            </a:endParaRPr>
          </a:p>
        </p:txBody>
      </p:sp>
      <p:sp>
        <p:nvSpPr>
          <p:cNvPr id="8" name="Freeform 5"/>
          <p:cNvSpPr/>
          <p:nvPr/>
        </p:nvSpPr>
        <p:spPr bwMode="auto">
          <a:xfrm>
            <a:off x="2879246" y="884521"/>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9" name="圆角矩形 8"/>
          <p:cNvSpPr/>
          <p:nvPr/>
        </p:nvSpPr>
        <p:spPr>
          <a:xfrm>
            <a:off x="4211960" y="644583"/>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23536" y="713582"/>
            <a:ext cx="4352920"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1. </a:t>
            </a:r>
            <a:r>
              <a:rPr lang="zh-CN" altLang="en-US" sz="1400" dirty="0">
                <a:latin typeface="华文细黑" panose="02010600040101010101" pitchFamily="2" charset="-122"/>
                <a:ea typeface="华文细黑" panose="02010600040101010101" pitchFamily="2" charset="-122"/>
              </a:rPr>
              <a:t>新时代的内涵和意义</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13" name="圆角矩形 12"/>
          <p:cNvSpPr/>
          <p:nvPr/>
        </p:nvSpPr>
        <p:spPr>
          <a:xfrm>
            <a:off x="4202400" y="1372644"/>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313976" y="1441643"/>
            <a:ext cx="4506496" cy="215444"/>
          </a:xfrm>
          <a:prstGeom prst="rect">
            <a:avLst/>
          </a:prstGeom>
          <a:noFill/>
        </p:spPr>
        <p:txBody>
          <a:bodyPr wrap="square" lIns="0" tIns="0" rIns="0" bIns="0" rtlCol="0">
            <a:spAutoFit/>
          </a:bodyPr>
          <a:lstStyle/>
          <a:p>
            <a:r>
              <a:rPr lang="en-US" altLang="zh-CN" sz="1400" dirty="0">
                <a:latin typeface="华文细黑" panose="02010600040101010101" pitchFamily="2" charset="-122"/>
                <a:ea typeface="华文细黑" panose="02010600040101010101" pitchFamily="2" charset="-122"/>
              </a:rPr>
              <a:t>2. </a:t>
            </a:r>
            <a:r>
              <a:rPr lang="zh-CN" altLang="en-US" sz="1400" dirty="0">
                <a:latin typeface="华文细黑" panose="02010600040101010101" pitchFamily="2" charset="-122"/>
                <a:ea typeface="华文细黑" panose="02010600040101010101" pitchFamily="2" charset="-122"/>
              </a:rPr>
              <a:t>习近平新时代中国特色社会主义思想产生的背景</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15" name="圆角矩形 14"/>
          <p:cNvSpPr/>
          <p:nvPr/>
        </p:nvSpPr>
        <p:spPr>
          <a:xfrm>
            <a:off x="4211960" y="2111120"/>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323536" y="2180119"/>
            <a:ext cx="4352920" cy="215444"/>
          </a:xfrm>
          <a:prstGeom prst="rect">
            <a:avLst/>
          </a:prstGeom>
          <a:noFill/>
        </p:spPr>
        <p:txBody>
          <a:bodyPr wrap="square" lIns="0" tIns="0" rIns="0" bIns="0" rtlCol="0">
            <a:spAutoFit/>
          </a:bodyPr>
          <a:lstStyle/>
          <a:p>
            <a:r>
              <a:rPr lang="en-US" altLang="zh-CN" sz="1400" dirty="0"/>
              <a:t>3. </a:t>
            </a:r>
            <a:r>
              <a:rPr lang="zh-CN" altLang="en-US" sz="1400" dirty="0"/>
              <a:t>习近平新时代中国特色社会主义思想的核心要义</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17" name="圆角矩形 16"/>
          <p:cNvSpPr/>
          <p:nvPr/>
        </p:nvSpPr>
        <p:spPr>
          <a:xfrm>
            <a:off x="4202400" y="2918597"/>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13976" y="2987596"/>
            <a:ext cx="4352920" cy="215444"/>
          </a:xfrm>
          <a:prstGeom prst="rect">
            <a:avLst/>
          </a:prstGeom>
          <a:noFill/>
        </p:spPr>
        <p:txBody>
          <a:bodyPr wrap="square" lIns="0" tIns="0" rIns="0" bIns="0" rtlCol="0">
            <a:spAutoFit/>
          </a:bodyPr>
          <a:lstStyle/>
          <a:p>
            <a:r>
              <a:rPr lang="en-US" altLang="zh-CN" sz="1400" dirty="0"/>
              <a:t>4. </a:t>
            </a:r>
            <a:r>
              <a:rPr lang="zh-CN" altLang="en-US" sz="1400" dirty="0"/>
              <a:t>习近平新时代中国特色社会主义思想的丰富内涵</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19" name="圆角矩形 18"/>
          <p:cNvSpPr/>
          <p:nvPr/>
        </p:nvSpPr>
        <p:spPr>
          <a:xfrm>
            <a:off x="4202400" y="3726074"/>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313976" y="3795073"/>
            <a:ext cx="4352920" cy="215444"/>
          </a:xfrm>
          <a:prstGeom prst="rect">
            <a:avLst/>
          </a:prstGeom>
          <a:noFill/>
        </p:spPr>
        <p:txBody>
          <a:bodyPr wrap="square" lIns="0" tIns="0" rIns="0" bIns="0" rtlCol="0">
            <a:spAutoFit/>
          </a:bodyPr>
          <a:lstStyle/>
          <a:p>
            <a:r>
              <a:rPr lang="en-US" altLang="zh-CN" sz="1400" dirty="0"/>
              <a:t>5. </a:t>
            </a:r>
            <a:r>
              <a:rPr lang="zh-CN" altLang="en-US" sz="1400" dirty="0"/>
              <a:t>新时代坚持和发展中国特色社会主义的基本方略</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
        <p:nvSpPr>
          <p:cNvPr id="22" name="圆角矩形 21"/>
          <p:cNvSpPr/>
          <p:nvPr/>
        </p:nvSpPr>
        <p:spPr>
          <a:xfrm>
            <a:off x="4202400" y="4533551"/>
            <a:ext cx="4464496" cy="414999"/>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313976" y="4602550"/>
            <a:ext cx="4352920" cy="215444"/>
          </a:xfrm>
          <a:prstGeom prst="rect">
            <a:avLst/>
          </a:prstGeom>
          <a:noFill/>
        </p:spPr>
        <p:txBody>
          <a:bodyPr wrap="square" lIns="0" tIns="0" rIns="0" bIns="0" rtlCol="0">
            <a:spAutoFit/>
          </a:bodyPr>
          <a:lstStyle/>
          <a:p>
            <a:r>
              <a:rPr lang="en-US" altLang="zh-CN" sz="1400" dirty="0"/>
              <a:t>6. </a:t>
            </a:r>
            <a:r>
              <a:rPr lang="zh-CN" altLang="en-US" sz="1400" dirty="0"/>
              <a:t>习近平新时代中国特色社会主义思想历史地位</a:t>
            </a:r>
            <a:endParaRPr lang="zh-CN" altLang="en-US" sz="1400" b="1" dirty="0">
              <a:solidFill>
                <a:schemeClr val="accent6"/>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2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Horizontal)">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300"/>
                                        <p:tgtEl>
                                          <p:spTgt spid="1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300"/>
                                        <p:tgtEl>
                                          <p:spTgt spid="1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3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300"/>
                                        <p:tgtEl>
                                          <p:spTgt spid="1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animBg="1"/>
      <p:bldP spid="13" grpId="0" animBg="1"/>
      <p:bldP spid="15" grpId="0" animBg="1"/>
      <p:bldP spid="17" grpId="0" animBg="1"/>
      <p:bldP spid="19"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b="1" dirty="0">
                <a:solidFill>
                  <a:schemeClr val="tx1"/>
                </a:solidFill>
              </a:rPr>
              <a:t>知识结构</a:t>
            </a:r>
            <a:endParaRPr lang="zh-CN" altLang="en-US" sz="2400" b="1" dirty="0">
              <a:solidFill>
                <a:schemeClr val="tx1"/>
              </a:solidFill>
            </a:endParaRPr>
          </a:p>
        </p:txBody>
      </p:sp>
      <p:pic>
        <p:nvPicPr>
          <p:cNvPr id="3" name="图片 2"/>
          <p:cNvPicPr>
            <a:picLocks noChangeAspect="1"/>
          </p:cNvPicPr>
          <p:nvPr/>
        </p:nvPicPr>
        <p:blipFill>
          <a:blip r:embed="rId1"/>
          <a:stretch>
            <a:fillRect/>
          </a:stretch>
        </p:blipFill>
        <p:spPr>
          <a:xfrm>
            <a:off x="539552" y="699542"/>
            <a:ext cx="8162925" cy="435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467544" y="1213518"/>
            <a:ext cx="4332112"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r>
              <a:rPr lang="en-US" altLang="zh-CN" dirty="0">
                <a:solidFill>
                  <a:schemeClr val="tx1"/>
                </a:solidFill>
              </a:rPr>
              <a:t>1. </a:t>
            </a:r>
            <a:r>
              <a:rPr lang="zh-CN" altLang="en-US" dirty="0">
                <a:solidFill>
                  <a:schemeClr val="tx1"/>
                </a:solidFill>
              </a:rPr>
              <a:t>毛泽东思想产生的社会历史条件</a:t>
            </a:r>
            <a:endParaRPr lang="zh-CN" altLang="en-US" dirty="0">
              <a:solidFill>
                <a:schemeClr val="tx1"/>
              </a:solidFill>
            </a:endParaRPr>
          </a:p>
        </p:txBody>
      </p:sp>
      <p:grpSp>
        <p:nvGrpSpPr>
          <p:cNvPr id="52" name="组合 51"/>
          <p:cNvGrpSpPr/>
          <p:nvPr/>
        </p:nvGrpSpPr>
        <p:grpSpPr>
          <a:xfrm>
            <a:off x="1186430" y="1907702"/>
            <a:ext cx="3503612" cy="1309688"/>
            <a:chOff x="1042988" y="2273002"/>
            <a:chExt cx="3503612" cy="1309688"/>
          </a:xfrm>
        </p:grpSpPr>
        <p:sp>
          <p:nvSpPr>
            <p:cNvPr id="53" name="Freeform 7"/>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4" name="TextBox 53"/>
            <p:cNvSpPr txBox="1"/>
            <p:nvPr/>
          </p:nvSpPr>
          <p:spPr>
            <a:xfrm>
              <a:off x="1683785" y="2471236"/>
              <a:ext cx="2342675" cy="276999"/>
            </a:xfrm>
            <a:prstGeom prst="rect">
              <a:avLst/>
            </a:prstGeom>
            <a:noFill/>
          </p:spPr>
          <p:txBody>
            <a:bodyPr wrap="square" rtlCol="0">
              <a:spAutoFit/>
            </a:bodyPr>
            <a:lstStyle/>
            <a:p>
              <a:pPr algn="just"/>
              <a:r>
                <a:rPr lang="zh-CN" altLang="en-US" sz="1200" dirty="0">
                  <a:solidFill>
                    <a:srgbClr val="FCFCFC"/>
                  </a:solidFill>
                  <a:latin typeface="华文细黑" panose="02010600040101010101" pitchFamily="2" charset="-122"/>
                  <a:ea typeface="华文细黑" panose="02010600040101010101" pitchFamily="2" charset="-122"/>
                </a:rPr>
                <a:t>正确把握新时代的内涵</a:t>
              </a:r>
              <a:endParaRPr lang="en-US" altLang="zh-CN" sz="1200" dirty="0">
                <a:solidFill>
                  <a:srgbClr val="FCFCFC"/>
                </a:solidFill>
                <a:latin typeface="华文细黑" panose="02010600040101010101" pitchFamily="2" charset="-122"/>
                <a:ea typeface="华文细黑" panose="02010600040101010101" pitchFamily="2" charset="-122"/>
              </a:endParaRPr>
            </a:p>
          </p:txBody>
        </p:sp>
        <p:sp>
          <p:nvSpPr>
            <p:cNvPr id="55" name="矩形 54"/>
            <p:cNvSpPr/>
            <p:nvPr/>
          </p:nvSpPr>
          <p:spPr>
            <a:xfrm>
              <a:off x="1151814" y="2393960"/>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1141606" y="2851932"/>
            <a:ext cx="3503612" cy="1309688"/>
            <a:chOff x="1042988" y="3331865"/>
            <a:chExt cx="3503612" cy="1309688"/>
          </a:xfrm>
        </p:grpSpPr>
        <p:sp>
          <p:nvSpPr>
            <p:cNvPr id="57" name="Freeform 8"/>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58" name="TextBox 57"/>
            <p:cNvSpPr txBox="1"/>
            <p:nvPr/>
          </p:nvSpPr>
          <p:spPr>
            <a:xfrm>
              <a:off x="1653261" y="3483072"/>
              <a:ext cx="2694327" cy="461665"/>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正确把握习近平新时代中国特色社会主义思想的核心要义</a:t>
              </a:r>
              <a:endParaRPr lang="en-US" altLang="zh-CN" sz="1200" dirty="0"/>
            </a:p>
          </p:txBody>
        </p:sp>
        <p:sp>
          <p:nvSpPr>
            <p:cNvPr id="59" name="矩形 58"/>
            <p:cNvSpPr/>
            <p:nvPr/>
          </p:nvSpPr>
          <p:spPr>
            <a:xfrm>
              <a:off x="1151814" y="3445916"/>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4778942" y="1355252"/>
            <a:ext cx="3503612" cy="1309688"/>
            <a:chOff x="4635500" y="1720552"/>
            <a:chExt cx="3503612" cy="1309688"/>
          </a:xfrm>
        </p:grpSpPr>
        <p:sp>
          <p:nvSpPr>
            <p:cNvPr id="61" name="Freeform 5"/>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2" name="TextBox 61"/>
            <p:cNvSpPr txBox="1"/>
            <p:nvPr/>
          </p:nvSpPr>
          <p:spPr>
            <a:xfrm>
              <a:off x="5575188" y="1855618"/>
              <a:ext cx="2382539" cy="461665"/>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正确把握社会主义初级阶段主要矛盾</a:t>
              </a:r>
              <a:endParaRPr lang="en-US" altLang="zh-CN" sz="1200" dirty="0"/>
            </a:p>
          </p:txBody>
        </p:sp>
        <p:sp>
          <p:nvSpPr>
            <p:cNvPr id="63" name="矩形 62"/>
            <p:cNvSpPr/>
            <p:nvPr/>
          </p:nvSpPr>
          <p:spPr>
            <a:xfrm>
              <a:off x="4881690" y="1900455"/>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798797" y="2349325"/>
            <a:ext cx="3503612" cy="1309688"/>
            <a:chOff x="4635500" y="2781002"/>
            <a:chExt cx="3503612" cy="1309688"/>
          </a:xfrm>
        </p:grpSpPr>
        <p:sp>
          <p:nvSpPr>
            <p:cNvPr id="65" name="Freeform 6"/>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6" name="TextBox 65"/>
            <p:cNvSpPr txBox="1"/>
            <p:nvPr/>
          </p:nvSpPr>
          <p:spPr>
            <a:xfrm>
              <a:off x="5711714" y="2819849"/>
              <a:ext cx="2218950" cy="646331"/>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正确把握习近平新时代中国特色社会主义思想的精神实质和丰富内涵</a:t>
              </a:r>
              <a:endParaRPr lang="en-US" altLang="zh-CN" sz="1200" dirty="0"/>
            </a:p>
          </p:txBody>
        </p:sp>
        <p:sp>
          <p:nvSpPr>
            <p:cNvPr id="67" name="矩形 66"/>
            <p:cNvSpPr/>
            <p:nvPr/>
          </p:nvSpPr>
          <p:spPr>
            <a:xfrm>
              <a:off x="4860060" y="3009833"/>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grpSp>
        <p:nvGrpSpPr>
          <p:cNvPr id="29" name="组合 28"/>
          <p:cNvGrpSpPr/>
          <p:nvPr/>
        </p:nvGrpSpPr>
        <p:grpSpPr>
          <a:xfrm>
            <a:off x="1123826" y="3823729"/>
            <a:ext cx="3503612" cy="1309688"/>
            <a:chOff x="1042988" y="2273002"/>
            <a:chExt cx="3503612" cy="1309688"/>
          </a:xfrm>
        </p:grpSpPr>
        <p:sp>
          <p:nvSpPr>
            <p:cNvPr id="30" name="Freeform 7"/>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1" name="TextBox 53"/>
            <p:cNvSpPr txBox="1"/>
            <p:nvPr/>
          </p:nvSpPr>
          <p:spPr>
            <a:xfrm>
              <a:off x="1634659" y="2332404"/>
              <a:ext cx="2342675" cy="646331"/>
            </a:xfrm>
            <a:prstGeom prst="rect">
              <a:avLst/>
            </a:prstGeom>
            <a:noFill/>
          </p:spPr>
          <p:txBody>
            <a:bodyPr wrap="square" rtlCol="0">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科学理解习近平新时代中国特色社会主义思想的主要创立者是习近平同志</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1151814" y="2393960"/>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05</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775781" y="3405538"/>
            <a:ext cx="3549644" cy="1309688"/>
            <a:chOff x="4632339" y="1775526"/>
            <a:chExt cx="3549644" cy="1309688"/>
          </a:xfrm>
        </p:grpSpPr>
        <p:sp>
          <p:nvSpPr>
            <p:cNvPr id="35" name="Freeform 5"/>
            <p:cNvSpPr/>
            <p:nvPr/>
          </p:nvSpPr>
          <p:spPr bwMode="auto">
            <a:xfrm>
              <a:off x="4632339" y="1775526"/>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6" name="TextBox 61"/>
            <p:cNvSpPr txBox="1"/>
            <p:nvPr/>
          </p:nvSpPr>
          <p:spPr>
            <a:xfrm>
              <a:off x="5439122" y="1834207"/>
              <a:ext cx="2742861" cy="646331"/>
            </a:xfrm>
            <a:prstGeom prst="rect">
              <a:avLst/>
            </a:prstGeom>
            <a:noFill/>
          </p:spPr>
          <p:txBody>
            <a:bodyPr wrap="square" rtlCol="0">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r>
                <a:rPr lang="zh-CN" altLang="en-US" sz="1200" dirty="0"/>
                <a:t>正确理解习近平新时代中国特色社会主义思想与中国特色社会主义的基本方略的关系</a:t>
              </a:r>
              <a:endParaRPr lang="en-US" altLang="zh-CN" sz="1200" dirty="0"/>
            </a:p>
          </p:txBody>
        </p:sp>
        <p:sp>
          <p:nvSpPr>
            <p:cNvPr id="37" name="矩形 36"/>
            <p:cNvSpPr/>
            <p:nvPr/>
          </p:nvSpPr>
          <p:spPr>
            <a:xfrm>
              <a:off x="4880198" y="1940673"/>
              <a:ext cx="62709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06</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right)">
                                      <p:cBhvr>
                                        <p:cTn id="11" dur="500"/>
                                        <p:tgtEl>
                                          <p:spTgt spid="5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right)">
                                      <p:cBhvr>
                                        <p:cTn id="15" dur="500"/>
                                        <p:tgtEl>
                                          <p:spTgt spid="5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500"/>
                                        <p:tgtEl>
                                          <p:spTgt spid="6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right)">
                                      <p:cBhvr>
                                        <p:cTn id="27" dur="500"/>
                                        <p:tgtEl>
                                          <p:spTgt spid="2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988536" y="1759017"/>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 name="矩形 3"/>
          <p:cNvSpPr/>
          <p:nvPr/>
        </p:nvSpPr>
        <p:spPr>
          <a:xfrm>
            <a:off x="2267744" y="1205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p:nvPr/>
        </p:nvSpPr>
        <p:spPr bwMode="auto">
          <a:xfrm>
            <a:off x="2183924" y="2473392"/>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 name="Freeform 5"/>
          <p:cNvSpPr/>
          <p:nvPr/>
        </p:nvSpPr>
        <p:spPr bwMode="auto">
          <a:xfrm>
            <a:off x="916032" y="333113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8" name="矩形 3"/>
          <p:cNvSpPr/>
          <p:nvPr/>
        </p:nvSpPr>
        <p:spPr>
          <a:xfrm>
            <a:off x="3685064" y="2539029"/>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3"/>
          <p:cNvSpPr/>
          <p:nvPr/>
        </p:nvSpPr>
        <p:spPr>
          <a:xfrm>
            <a:off x="2267744" y="3872529"/>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429554" y="2179717"/>
            <a:ext cx="580588" cy="464161"/>
            <a:chOff x="2142410" y="2298139"/>
            <a:chExt cx="360284" cy="324836"/>
          </a:xfrm>
        </p:grpSpPr>
        <p:sp>
          <p:nvSpPr>
            <p:cNvPr id="1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2" name="TextBox 11"/>
            <p:cNvSpPr txBox="1"/>
            <p:nvPr/>
          </p:nvSpPr>
          <p:spPr>
            <a:xfrm>
              <a:off x="2221796" y="2306669"/>
              <a:ext cx="201512" cy="258471"/>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1"/>
                  </a:solidFill>
                </a:rPr>
                <a:t>1</a:t>
              </a:r>
              <a:endParaRPr lang="zh-CN" altLang="en-US" sz="2400" b="1" dirty="0">
                <a:solidFill>
                  <a:schemeClr val="accent1"/>
                </a:solidFill>
              </a:endParaRPr>
            </a:p>
          </p:txBody>
        </p:sp>
      </p:grpSp>
      <p:grpSp>
        <p:nvGrpSpPr>
          <p:cNvPr id="14" name="组合 13"/>
          <p:cNvGrpSpPr/>
          <p:nvPr/>
        </p:nvGrpSpPr>
        <p:grpSpPr>
          <a:xfrm>
            <a:off x="2610352" y="2849403"/>
            <a:ext cx="560033" cy="508936"/>
            <a:chOff x="2142410" y="2298139"/>
            <a:chExt cx="360284" cy="324836"/>
          </a:xfrm>
        </p:grpSpPr>
        <p:sp>
          <p:nvSpPr>
            <p:cNvPr id="15"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16" name="TextBox 15"/>
            <p:cNvSpPr txBox="1"/>
            <p:nvPr/>
          </p:nvSpPr>
          <p:spPr>
            <a:xfrm>
              <a:off x="2226038" y="2342691"/>
              <a:ext cx="201512" cy="235732"/>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2"/>
                  </a:solidFill>
                </a:rPr>
                <a:t>2</a:t>
              </a:r>
              <a:endParaRPr lang="zh-CN" altLang="en-US" sz="2400" b="1" dirty="0">
                <a:solidFill>
                  <a:schemeClr val="accent2"/>
                </a:solidFill>
              </a:endParaRPr>
            </a:p>
          </p:txBody>
        </p:sp>
      </p:grpSp>
      <p:grpSp>
        <p:nvGrpSpPr>
          <p:cNvPr id="18" name="组合 17"/>
          <p:cNvGrpSpPr/>
          <p:nvPr/>
        </p:nvGrpSpPr>
        <p:grpSpPr>
          <a:xfrm>
            <a:off x="1374274" y="3697776"/>
            <a:ext cx="563364" cy="574589"/>
            <a:chOff x="2142410" y="2298139"/>
            <a:chExt cx="360284" cy="324836"/>
          </a:xfrm>
        </p:grpSpPr>
        <p:sp>
          <p:nvSpPr>
            <p:cNvPr id="1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0" name="TextBox 19"/>
            <p:cNvSpPr txBox="1"/>
            <p:nvPr/>
          </p:nvSpPr>
          <p:spPr>
            <a:xfrm>
              <a:off x="2221796" y="2355506"/>
              <a:ext cx="201512" cy="20879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accent3"/>
                  </a:solidFill>
                </a:rPr>
                <a:t>3</a:t>
              </a:r>
              <a:endParaRPr lang="zh-CN" altLang="en-US" sz="2400" b="1" dirty="0">
                <a:solidFill>
                  <a:schemeClr val="accent3"/>
                </a:solidFill>
              </a:endParaRPr>
            </a:p>
          </p:txBody>
        </p:sp>
      </p:grpSp>
      <p:sp>
        <p:nvSpPr>
          <p:cNvPr id="21" name="TextBox 20"/>
          <p:cNvSpPr txBox="1"/>
          <p:nvPr/>
        </p:nvSpPr>
        <p:spPr>
          <a:xfrm>
            <a:off x="2902800" y="1368749"/>
            <a:ext cx="4481700" cy="780535"/>
          </a:xfrm>
          <a:prstGeom prst="rect">
            <a:avLst/>
          </a:prstGeom>
          <a:noFill/>
        </p:spPr>
        <p:txBody>
          <a:bodyPr wrap="square" lIns="0" tIns="0" rIns="0" bIns="0" rtlCol="0">
            <a:spAutoFit/>
          </a:bodyPr>
          <a:lstStyle/>
          <a:p>
            <a:pPr algn="just">
              <a:lnSpc>
                <a:spcPct val="150000"/>
              </a:lnSpc>
            </a:pPr>
            <a:r>
              <a:rPr lang="zh-CN" altLang="en-US" dirty="0">
                <a:latin typeface="华文细黑" panose="02010600040101010101" pitchFamily="2" charset="-122"/>
                <a:ea typeface="华文细黑" panose="02010600040101010101" pitchFamily="2" charset="-122"/>
              </a:rPr>
              <a:t>毛泽东思想是马克思主义中国化第一次历史性飞跃的理论成果。</a:t>
            </a:r>
            <a:endParaRPr lang="en-US" altLang="zh-CN"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2" name="TextBox 21"/>
          <p:cNvSpPr txBox="1"/>
          <p:nvPr/>
        </p:nvSpPr>
        <p:spPr>
          <a:xfrm>
            <a:off x="4344833" y="2630966"/>
            <a:ext cx="3289002" cy="867225"/>
          </a:xfrm>
          <a:prstGeom prst="rect">
            <a:avLst/>
          </a:prstGeom>
          <a:noFill/>
        </p:spPr>
        <p:txBody>
          <a:bodyPr wrap="square" lIns="0" tIns="0" rIns="0" bIns="0" rtlCol="0">
            <a:spAutoFit/>
          </a:bodyPr>
          <a:lstStyle/>
          <a:p>
            <a:pPr algn="just">
              <a:lnSpc>
                <a:spcPct val="150000"/>
              </a:lnSpc>
            </a:pPr>
            <a:r>
              <a:rPr lang="zh-CN" altLang="en-US" sz="2000" dirty="0">
                <a:latin typeface="华文细黑" panose="02010600040101010101" pitchFamily="2" charset="-122"/>
                <a:ea typeface="华文细黑" panose="02010600040101010101" pitchFamily="2" charset="-122"/>
              </a:rPr>
              <a:t>毛泽东思想是中国革命和建设的科学指南。</a:t>
            </a:r>
            <a:endParaRPr lang="en-US" altLang="zh-CN" sz="20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3" name="TextBox 22"/>
          <p:cNvSpPr txBox="1"/>
          <p:nvPr/>
        </p:nvSpPr>
        <p:spPr>
          <a:xfrm>
            <a:off x="3034314" y="3953707"/>
            <a:ext cx="4350186" cy="867225"/>
          </a:xfrm>
          <a:prstGeom prst="rect">
            <a:avLst/>
          </a:prstGeom>
          <a:noFill/>
        </p:spPr>
        <p:txBody>
          <a:bodyPr wrap="square" lIns="0" tIns="0" rIns="0" bIns="0" rtlCol="0">
            <a:spAutoFit/>
          </a:bodyPr>
          <a:lstStyle/>
          <a:p>
            <a:pPr algn="just">
              <a:lnSpc>
                <a:spcPct val="150000"/>
              </a:lnSpc>
            </a:pPr>
            <a:r>
              <a:rPr lang="zh-CN" altLang="en-US" sz="2000" dirty="0">
                <a:latin typeface="华文细黑" panose="02010600040101010101" pitchFamily="2" charset="-122"/>
                <a:ea typeface="华文细黑" panose="02010600040101010101" pitchFamily="2" charset="-122"/>
              </a:rPr>
              <a:t>毛泽东思想是中国共产党和中国人民宝贵的精神财富。</a:t>
            </a:r>
            <a:endParaRPr lang="en-US" altLang="zh-CN" sz="20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6"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要点解析</a:t>
            </a:r>
            <a:endParaRPr lang="zh-CN" altLang="en-US" sz="2400" b="1" dirty="0">
              <a:solidFill>
                <a:schemeClr val="tx1"/>
              </a:solidFill>
            </a:endParaRPr>
          </a:p>
        </p:txBody>
      </p:sp>
      <p:sp>
        <p:nvSpPr>
          <p:cNvPr id="27" name="文本框 26"/>
          <p:cNvSpPr txBox="1"/>
          <p:nvPr/>
        </p:nvSpPr>
        <p:spPr>
          <a:xfrm>
            <a:off x="2907941" y="659649"/>
            <a:ext cx="3456384"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毛泽东思想思想历史地位</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anim calcmode="lin" valueType="num">
                                      <p:cBhvr>
                                        <p:cTn id="31" dur="500" fill="hold"/>
                                        <p:tgtEl>
                                          <p:spTgt spid="18"/>
                                        </p:tgtEl>
                                        <p:attrNameLst>
                                          <p:attrName>ppt_x</p:attrName>
                                        </p:attrNameLst>
                                      </p:cBhvr>
                                      <p:tavLst>
                                        <p:tav tm="0">
                                          <p:val>
                                            <p:fltVal val="0.5"/>
                                          </p:val>
                                        </p:tav>
                                        <p:tav tm="100000">
                                          <p:val>
                                            <p:strVal val="#ppt_x"/>
                                          </p:val>
                                        </p:tav>
                                      </p:tavLst>
                                    </p:anim>
                                    <p:anim calcmode="lin" valueType="num">
                                      <p:cBhvr>
                                        <p:cTn id="32" dur="500" fill="hold"/>
                                        <p:tgtEl>
                                          <p:spTgt spid="18"/>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4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55"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1000" fill="hold"/>
                                        <p:tgtEl>
                                          <p:spTgt spid="21"/>
                                        </p:tgtEl>
                                        <p:attrNameLst>
                                          <p:attrName>ppt_w</p:attrName>
                                        </p:attrNameLst>
                                      </p:cBhvr>
                                      <p:tavLst>
                                        <p:tav tm="0">
                                          <p:val>
                                            <p:strVal val="#ppt_w*0.70"/>
                                          </p:val>
                                        </p:tav>
                                        <p:tav tm="100000">
                                          <p:val>
                                            <p:strVal val="#ppt_w"/>
                                          </p:val>
                                        </p:tav>
                                      </p:tavLst>
                                    </p:anim>
                                    <p:anim calcmode="lin" valueType="num">
                                      <p:cBhvr>
                                        <p:cTn id="51" dur="1000" fill="hold"/>
                                        <p:tgtEl>
                                          <p:spTgt spid="21"/>
                                        </p:tgtEl>
                                        <p:attrNameLst>
                                          <p:attrName>ppt_h</p:attrName>
                                        </p:attrNameLst>
                                      </p:cBhvr>
                                      <p:tavLst>
                                        <p:tav tm="0">
                                          <p:val>
                                            <p:strVal val="#ppt_h"/>
                                          </p:val>
                                        </p:tav>
                                        <p:tav tm="100000">
                                          <p:val>
                                            <p:strVal val="#ppt_h"/>
                                          </p:val>
                                        </p:tav>
                                      </p:tavLst>
                                    </p:anim>
                                    <p:animEffect transition="in" filter="fade">
                                      <p:cBhvr>
                                        <p:cTn id="52" dur="1000"/>
                                        <p:tgtEl>
                                          <p:spTgt spid="21"/>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strVal val="#ppt_w*0.70"/>
                                          </p:val>
                                        </p:tav>
                                        <p:tav tm="100000">
                                          <p:val>
                                            <p:strVal val="#ppt_w"/>
                                          </p:val>
                                        </p:tav>
                                      </p:tavLst>
                                    </p:anim>
                                    <p:anim calcmode="lin" valueType="num">
                                      <p:cBhvr>
                                        <p:cTn id="56" dur="1000" fill="hold"/>
                                        <p:tgtEl>
                                          <p:spTgt spid="5"/>
                                        </p:tgtEl>
                                        <p:attrNameLst>
                                          <p:attrName>ppt_h</p:attrName>
                                        </p:attrNameLst>
                                      </p:cBhvr>
                                      <p:tavLst>
                                        <p:tav tm="0">
                                          <p:val>
                                            <p:strVal val="#ppt_h"/>
                                          </p:val>
                                        </p:tav>
                                        <p:tav tm="100000">
                                          <p:val>
                                            <p:strVal val="#ppt_h"/>
                                          </p:val>
                                        </p:tav>
                                      </p:tavLst>
                                    </p:anim>
                                    <p:animEffect transition="in" filter="fade">
                                      <p:cBhvr>
                                        <p:cTn id="57" dur="1000"/>
                                        <p:tgtEl>
                                          <p:spTgt spid="5"/>
                                        </p:tgtEl>
                                      </p:cBhvr>
                                    </p:animEffect>
                                  </p:childTnLst>
                                </p:cTn>
                              </p:par>
                              <p:par>
                                <p:cTn id="58" presetID="55" presetClass="entr" presetSubtype="0"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1000" fill="hold"/>
                                        <p:tgtEl>
                                          <p:spTgt spid="22"/>
                                        </p:tgtEl>
                                        <p:attrNameLst>
                                          <p:attrName>ppt_w</p:attrName>
                                        </p:attrNameLst>
                                      </p:cBhvr>
                                      <p:tavLst>
                                        <p:tav tm="0">
                                          <p:val>
                                            <p:strVal val="#ppt_w*0.70"/>
                                          </p:val>
                                        </p:tav>
                                        <p:tav tm="100000">
                                          <p:val>
                                            <p:strVal val="#ppt_w"/>
                                          </p:val>
                                        </p:tav>
                                      </p:tavLst>
                                    </p:anim>
                                    <p:anim calcmode="lin" valueType="num">
                                      <p:cBhvr>
                                        <p:cTn id="61" dur="1000" fill="hold"/>
                                        <p:tgtEl>
                                          <p:spTgt spid="22"/>
                                        </p:tgtEl>
                                        <p:attrNameLst>
                                          <p:attrName>ppt_h</p:attrName>
                                        </p:attrNameLst>
                                      </p:cBhvr>
                                      <p:tavLst>
                                        <p:tav tm="0">
                                          <p:val>
                                            <p:strVal val="#ppt_h"/>
                                          </p:val>
                                        </p:tav>
                                        <p:tav tm="100000">
                                          <p:val>
                                            <p:strVal val="#ppt_h"/>
                                          </p:val>
                                        </p:tav>
                                      </p:tavLst>
                                    </p:anim>
                                    <p:animEffect transition="in" filter="fade">
                                      <p:cBhvr>
                                        <p:cTn id="62" dur="1000"/>
                                        <p:tgtEl>
                                          <p:spTgt spid="22"/>
                                        </p:tgtEl>
                                      </p:cBhvr>
                                    </p:animEffect>
                                  </p:childTnLst>
                                </p:cTn>
                              </p:par>
                              <p:par>
                                <p:cTn id="63" presetID="55" presetClass="entr" presetSubtype="0" fill="hold" grpId="0" nodeType="withEffect">
                                  <p:stCondLst>
                                    <p:cond delay="40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strVal val="#ppt_w*0.70"/>
                                          </p:val>
                                        </p:tav>
                                        <p:tav tm="100000">
                                          <p:val>
                                            <p:strVal val="#ppt_w"/>
                                          </p:val>
                                        </p:tav>
                                      </p:tavLst>
                                    </p:anim>
                                    <p:anim calcmode="lin" valueType="num">
                                      <p:cBhvr>
                                        <p:cTn id="66" dur="1000" fill="hold"/>
                                        <p:tgtEl>
                                          <p:spTgt spid="8"/>
                                        </p:tgtEl>
                                        <p:attrNameLst>
                                          <p:attrName>ppt_h</p:attrName>
                                        </p:attrNameLst>
                                      </p:cBhvr>
                                      <p:tavLst>
                                        <p:tav tm="0">
                                          <p:val>
                                            <p:strVal val="#ppt_h"/>
                                          </p:val>
                                        </p:tav>
                                        <p:tav tm="100000">
                                          <p:val>
                                            <p:strVal val="#ppt_h"/>
                                          </p:val>
                                        </p:tav>
                                      </p:tavLst>
                                    </p:anim>
                                    <p:animEffect transition="in" filter="fade">
                                      <p:cBhvr>
                                        <p:cTn id="67" dur="1000"/>
                                        <p:tgtEl>
                                          <p:spTgt spid="8"/>
                                        </p:tgtEl>
                                      </p:cBhvr>
                                    </p:animEffect>
                                  </p:childTnLst>
                                </p:cTn>
                              </p:par>
                              <p:par>
                                <p:cTn id="68" presetID="55" presetClass="entr" presetSubtype="0" fill="hold" grpId="0" nodeType="withEffect">
                                  <p:stCondLst>
                                    <p:cond delay="80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0.70"/>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5" presetClass="entr" presetSubtype="0" fill="hold" grpId="0" nodeType="withEffect">
                                  <p:stCondLst>
                                    <p:cond delay="800"/>
                                  </p:stCondLst>
                                  <p:childTnLst>
                                    <p:set>
                                      <p:cBhvr>
                                        <p:cTn id="74" dur="1" fill="hold">
                                          <p:stCondLst>
                                            <p:cond delay="0"/>
                                          </p:stCondLst>
                                        </p:cTn>
                                        <p:tgtEl>
                                          <p:spTgt spid="9"/>
                                        </p:tgtEl>
                                        <p:attrNameLst>
                                          <p:attrName>style.visibility</p:attrName>
                                        </p:attrNameLst>
                                      </p:cBhvr>
                                      <p:to>
                                        <p:strVal val="visible"/>
                                      </p:to>
                                    </p:set>
                                    <p:anim calcmode="lin" valueType="num">
                                      <p:cBhvr>
                                        <p:cTn id="75" dur="1000" fill="hold"/>
                                        <p:tgtEl>
                                          <p:spTgt spid="9"/>
                                        </p:tgtEl>
                                        <p:attrNameLst>
                                          <p:attrName>ppt_w</p:attrName>
                                        </p:attrNameLst>
                                      </p:cBhvr>
                                      <p:tavLst>
                                        <p:tav tm="0">
                                          <p:val>
                                            <p:strVal val="#ppt_w*0.70"/>
                                          </p:val>
                                        </p:tav>
                                        <p:tav tm="100000">
                                          <p:val>
                                            <p:strVal val="#ppt_w"/>
                                          </p:val>
                                        </p:tav>
                                      </p:tavLst>
                                    </p:anim>
                                    <p:anim calcmode="lin" valueType="num">
                                      <p:cBhvr>
                                        <p:cTn id="76" dur="1000" fill="hold"/>
                                        <p:tgtEl>
                                          <p:spTgt spid="9"/>
                                        </p:tgtEl>
                                        <p:attrNameLst>
                                          <p:attrName>ppt_h</p:attrName>
                                        </p:attrNameLst>
                                      </p:cBhvr>
                                      <p:tavLst>
                                        <p:tav tm="0">
                                          <p:val>
                                            <p:strVal val="#ppt_h"/>
                                          </p:val>
                                        </p:tav>
                                        <p:tav tm="100000">
                                          <p:val>
                                            <p:strVal val="#ppt_h"/>
                                          </p:val>
                                        </p:tav>
                                      </p:tavLst>
                                    </p:anim>
                                    <p:animEffect transition="in" filter="fade">
                                      <p:cBhvr>
                                        <p:cTn id="7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06008" y="1275606"/>
            <a:ext cx="7566392" cy="2520280"/>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91680" y="689635"/>
            <a:ext cx="5616624" cy="307777"/>
          </a:xfrm>
          <a:prstGeom prst="rect">
            <a:avLst/>
          </a:prstGeom>
          <a:noFill/>
        </p:spPr>
        <p:txBody>
          <a:bodyPr wrap="square" lIns="0" tIns="0" rIns="0" bIns="0" rtlCol="0">
            <a:spAutoFit/>
          </a:bodyPr>
          <a:lstStyle/>
          <a:p>
            <a:r>
              <a:rPr lang="zh-CN" altLang="en-US" sz="2000" b="1" dirty="0">
                <a:latin typeface="微软雅黑" panose="020B0503020204020204" pitchFamily="34" charset="-122"/>
                <a:ea typeface="微软雅黑" panose="020B0503020204020204" pitchFamily="34" charset="-122"/>
              </a:rPr>
              <a:t>案例：实现中华民族伟大复兴的行动指南</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115616" y="1563638"/>
            <a:ext cx="6768752" cy="1801840"/>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党的十九大报告向世界宣告：五年来，我们党以巨大的政治勇气和强烈的责任担当，提出一系列新理念新思想新战略，出台一系列重大方针政策，推出一系列重大举措，推进一系列重大工作，解决了许多长期想解决而没有解决的难题，办成了许多过去想办而没有办成的大事，推动党和国家事业发生历史性变革。发生历史性变革的根本，就在于我们党的科学理论指引。</a:t>
            </a:r>
            <a:endParaRPr lang="zh-CN" altLang="en-US" sz="1600" dirty="0">
              <a:latin typeface="华文细黑" panose="02010600040101010101" pitchFamily="2" charset="-122"/>
              <a:ea typeface="华文细黑" panose="02010600040101010101" pitchFamily="2" charset="-122"/>
            </a:endParaRPr>
          </a:p>
        </p:txBody>
      </p:sp>
      <p:sp>
        <p:nvSpPr>
          <p:cNvPr id="2"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71600" y="1563638"/>
            <a:ext cx="4104456" cy="2585323"/>
          </a:xfrm>
          <a:prstGeom prst="rect">
            <a:avLst/>
          </a:prstGeom>
          <a:noFill/>
        </p:spPr>
        <p:txBody>
          <a:bodyPr wrap="square" lIns="0" tIns="0" rIns="0" bIns="0" rtlCol="0">
            <a:spAutoFit/>
          </a:bodyPr>
          <a:lstStyle/>
          <a:p>
            <a:pPr>
              <a:lnSpc>
                <a:spcPct val="150000"/>
              </a:lnSpc>
            </a:pPr>
            <a:r>
              <a:rPr lang="zh-CN" altLang="en-US" sz="1600" dirty="0">
                <a:latin typeface="华文细黑" panose="02010600040101010101" pitchFamily="2" charset="-122"/>
                <a:ea typeface="华文细黑" panose="02010600040101010101" pitchFamily="2" charset="-122"/>
              </a:rPr>
              <a:t>习近平新时代中国特色社会主义思想内容丰富、博大精深，贯通哲学、政治经济学、科学社会主义等各个学科领域，涉及改革发展稳定、内政外交国防、治党治国治军等各个方面，是一个系统完整、逻辑严密的科学理论体系。中国特色社会主义进入新时代，这是我国发展新的历史方位。</a:t>
            </a:r>
            <a:endParaRPr lang="zh-CN" altLang="en-US" sz="1600" dirty="0">
              <a:latin typeface="华文细黑" panose="02010600040101010101" pitchFamily="2" charset="-122"/>
              <a:ea typeface="华文细黑" panose="02010600040101010101" pitchFamily="2" charset="-122"/>
            </a:endParaRPr>
          </a:p>
        </p:txBody>
      </p:sp>
      <p:sp>
        <p:nvSpPr>
          <p:cNvPr id="8" name="Oval 13"/>
          <p:cNvSpPr>
            <a:spLocks noChangeArrowheads="1"/>
          </p:cNvSpPr>
          <p:nvPr/>
        </p:nvSpPr>
        <p:spPr bwMode="auto">
          <a:xfrm>
            <a:off x="2439628" y="686195"/>
            <a:ext cx="1168400" cy="600710"/>
          </a:xfrm>
          <a:prstGeom prst="ellipse">
            <a:avLst/>
          </a:prstGeom>
          <a:solidFill>
            <a:schemeClr val="accent2"/>
          </a:solidFill>
          <a:ln w="19050">
            <a:noFill/>
          </a:ln>
        </p:spPr>
        <p:txBody>
          <a:bodyPr vert="horz" wrap="square" lIns="0" tIns="0" rIns="0" bIns="0" numCol="1" anchor="t"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点评</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580112" y="1419622"/>
            <a:ext cx="2932733" cy="2404992"/>
          </a:xfrm>
          <a:prstGeom prst="rect">
            <a:avLst/>
          </a:prstGeom>
        </p:spPr>
      </p:pic>
      <p:sp>
        <p:nvSpPr>
          <p:cNvPr id="3" name="标题 1"/>
          <p:cNvSpPr txBox="1"/>
          <p:nvPr/>
        </p:nvSpPr>
        <p:spPr bwMode="auto">
          <a:xfrm>
            <a:off x="668310" y="132320"/>
            <a:ext cx="2741856" cy="27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tx1"/>
                </a:solidFill>
              </a:rPr>
              <a:t>案例分析</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DBB061"/>
      </a:accent1>
      <a:accent2>
        <a:srgbClr val="A6742D"/>
      </a:accent2>
      <a:accent3>
        <a:srgbClr val="8A5142"/>
      </a:accent3>
      <a:accent4>
        <a:srgbClr val="FFFFFF"/>
      </a:accent4>
      <a:accent5>
        <a:srgbClr val="FFFFFF"/>
      </a:accent5>
      <a:accent6>
        <a:srgbClr val="CC3300"/>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4652</Words>
  <Application>WPS 演示</Application>
  <PresentationFormat>全屏显示(16:9)</PresentationFormat>
  <Paragraphs>386</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Calibri</vt:lpstr>
      <vt:lpstr>微软雅黑</vt:lpstr>
      <vt:lpstr>Swis721 Th BT</vt:lpstr>
      <vt:lpstr>LilyUPC</vt:lpstr>
      <vt:lpstr>华文琥珀</vt:lpstr>
      <vt:lpstr>华文细黑</vt:lpstr>
      <vt:lpstr>Microsoft Sans Serif</vt:lpstr>
      <vt:lpstr>Arial Unicode MS</vt:lpstr>
      <vt:lpstr>Segoe Print</vt:lpstr>
      <vt:lpstr>Office 主题​​</vt:lpstr>
      <vt:lpstr>PowerPoint 演示文稿</vt:lpstr>
      <vt:lpstr>PowerPoint 演示文稿</vt:lpstr>
      <vt:lpstr>PowerPoint 演示文稿</vt:lpstr>
      <vt:lpstr>内容导读</vt:lpstr>
      <vt:lpstr>知识结构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Love_Run</cp:lastModifiedBy>
  <cp:revision>344</cp:revision>
  <dcterms:created xsi:type="dcterms:W3CDTF">2015-04-24T01:01:00Z</dcterms:created>
  <dcterms:modified xsi:type="dcterms:W3CDTF">2019-05-28T01:54:50Z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