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427" r:id="rId10"/>
    <p:sldId id="335" r:id="rId11"/>
    <p:sldId id="473" r:id="rId12"/>
    <p:sldId id="305" r:id="rId13"/>
    <p:sldId id="434" r:id="rId14"/>
    <p:sldId id="308" r:id="rId15"/>
    <p:sldId id="309" r:id="rId16"/>
    <p:sldId id="468" r:id="rId17"/>
    <p:sldId id="311" r:id="rId18"/>
    <p:sldId id="469" r:id="rId19"/>
    <p:sldId id="480" r:id="rId20"/>
    <p:sldId id="481" r:id="rId21"/>
    <p:sldId id="482" r:id="rId22"/>
    <p:sldId id="474" r:id="rId23"/>
    <p:sldId id="346" r:id="rId24"/>
    <p:sldId id="347" r:id="rId25"/>
    <p:sldId id="483" r:id="rId26"/>
    <p:sldId id="351" r:id="rId27"/>
    <p:sldId id="352" r:id="rId28"/>
    <p:sldId id="484" r:id="rId29"/>
    <p:sldId id="331" r:id="rId3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102"/>
      </p:cViewPr>
      <p:guideLst>
        <p:guide orient="horz" pos="161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hyperlink" Target="MP4/&#31532;&#20845;&#31456;%20&#12298;&#22825;&#36335;&#12299;.mp4" TargetMode="Externa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hyperlink" Target="MP4/&#31532;&#20845;&#31456;%20&#12298;&#19996;&#26041;&#20043;&#29664;&#12299;.mp4" TargetMode="Externa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2015717" y="1999501"/>
            <a:ext cx="51125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“三个代表”重要思想</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399826"/>
            <a:ext cx="115212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第六章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95536" y="1160780"/>
            <a:ext cx="8424936" cy="258532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07704" y="684580"/>
            <a:ext cx="6048826" cy="615553"/>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a:t>
            </a:r>
            <a:r>
              <a:rPr lang="zh-CN" altLang="en-US" sz="2000" dirty="0">
                <a:latin typeface="华文细黑" panose="02010600040101010101" pitchFamily="2" charset="-122"/>
                <a:ea typeface="华文细黑" panose="02010600040101010101" pitchFamily="2" charset="-122"/>
              </a:rPr>
              <a:t>宁夏一位农民讲述切身体会“‘三个代表’好”</a:t>
            </a:r>
            <a:endParaRPr lang="zh-CN" altLang="en-US" sz="2000" dirty="0">
              <a:latin typeface="华文细黑" panose="02010600040101010101" pitchFamily="2" charset="-122"/>
              <a:ea typeface="华文细黑" panose="02010600040101010101" pitchFamily="2" charset="-122"/>
            </a:endParaRPr>
          </a:p>
          <a:p>
            <a:endParaRPr lang="zh-CN" altLang="en-US" sz="2000" b="1" dirty="0">
              <a:latin typeface="微软雅黑" panose="020B0503020204020204" pitchFamily="34" charset="-122"/>
              <a:ea typeface="微软雅黑" panose="020B0503020204020204" pitchFamily="34" charset="-122"/>
            </a:endParaRPr>
          </a:p>
        </p:txBody>
      </p:sp>
      <p:sp>
        <p:nvSpPr>
          <p:cNvPr id="2" name="矩形 1"/>
          <p:cNvSpPr/>
          <p:nvPr/>
        </p:nvSpPr>
        <p:spPr>
          <a:xfrm>
            <a:off x="606008" y="1506354"/>
            <a:ext cx="8080154" cy="1569660"/>
          </a:xfrm>
          <a:prstGeom prst="rect">
            <a:avLst/>
          </a:prstGeom>
        </p:spPr>
        <p:txBody>
          <a:bodyPr wrap="square">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2002 年 8 月 14 日上午 11 时，一位穿着朴素的农民走进本报驻宁夏记者站递</a:t>
            </a:r>
            <a:r>
              <a:rPr lang="zh-CN" altLang="en-US" sz="1600" dirty="0" smtClean="0">
                <a:latin typeface="华文细黑" panose="02010600040101010101" pitchFamily="2" charset="-122"/>
                <a:ea typeface="华文细黑" panose="02010600040101010101" pitchFamily="2" charset="-122"/>
              </a:rPr>
              <a:t>上了</a:t>
            </a:r>
            <a:r>
              <a:rPr lang="zh-CN" altLang="en-US" sz="1600" dirty="0">
                <a:latin typeface="华文细黑" panose="02010600040101010101" pitchFamily="2" charset="-122"/>
                <a:ea typeface="华文细黑" panose="02010600040101010101" pitchFamily="2" charset="-122"/>
              </a:rPr>
              <a:t>一封信。在他关注的目光下，记者读完了他写的信。“现在不是都在讲实践‘三个代表’吗，我就是用切身体会来向你们并通过你们向社会说，‘三个代表’好。”看过了他写的</a:t>
            </a:r>
            <a:r>
              <a:rPr lang="zh-CN" altLang="en-US" sz="1600" dirty="0" smtClean="0">
                <a:latin typeface="华文细黑" panose="02010600040101010101" pitchFamily="2" charset="-122"/>
                <a:ea typeface="华文细黑" panose="02010600040101010101" pitchFamily="2" charset="-122"/>
              </a:rPr>
              <a:t>信，听</a:t>
            </a:r>
            <a:r>
              <a:rPr lang="zh-CN" altLang="en-US" sz="1600" dirty="0">
                <a:latin typeface="华文细黑" panose="02010600040101010101" pitchFamily="2" charset="-122"/>
                <a:ea typeface="华文细黑" panose="02010600040101010101" pitchFamily="2" charset="-122"/>
              </a:rPr>
              <a:t>了这位农民的话，记者深感“三个代表”在基层、在普通干部群众中的震撼力</a:t>
            </a:r>
            <a:r>
              <a:rPr lang="zh-CN" altLang="en-US" sz="1600" dirty="0" smtClean="0">
                <a:latin typeface="华文细黑" panose="02010600040101010101" pitchFamily="2" charset="-122"/>
                <a:ea typeface="华文细黑" panose="02010600040101010101" pitchFamily="2" charset="-122"/>
              </a:rPr>
              <a:t>。</a:t>
            </a:r>
            <a:endParaRPr lang="zh-CN" altLang="en-US"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13"/>
          <p:cNvSpPr>
            <a:spLocks noChangeArrowheads="1"/>
          </p:cNvSpPr>
          <p:nvPr/>
        </p:nvSpPr>
        <p:spPr bwMode="auto">
          <a:xfrm>
            <a:off x="475615" y="116395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点评</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74345" y="1868170"/>
            <a:ext cx="8195310" cy="30861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58177" y="2211710"/>
            <a:ext cx="7827645" cy="1894173"/>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三个代表”重要思想在本质上就是立党为公、执政为民。对于马克思主义执政党来说，坚持立党为公、执政为民，实现好、维护好、发展好最广大人民的根本利益，充分发挥全体人民的积极性来发展先进生产力和先进文化，始终是最紧要的</a:t>
            </a:r>
            <a:r>
              <a:rPr lang="zh-CN" altLang="en-US" sz="1600" dirty="0" smtClean="0">
                <a:latin typeface="华文细黑" panose="02010600040101010101" pitchFamily="2" charset="-122"/>
                <a:ea typeface="华文细黑" panose="02010600040101010101" pitchFamily="2" charset="-122"/>
              </a:rPr>
              <a:t>。坚持</a:t>
            </a:r>
            <a:r>
              <a:rPr lang="zh-CN" altLang="en-US" sz="1600" dirty="0">
                <a:latin typeface="华文细黑" panose="02010600040101010101" pitchFamily="2" charset="-122"/>
                <a:ea typeface="华文细黑" panose="02010600040101010101" pitchFamily="2" charset="-122"/>
              </a:rPr>
              <a:t>立党为公、执政为民，必须落实到各级领导干部的思想和行动中去，不能停留在口号和一般要求上</a:t>
            </a:r>
            <a:r>
              <a:rPr lang="zh-CN" altLang="en-US"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sp>
        <p:nvSpPr>
          <p:cNvPr id="8" name="文本框 7"/>
          <p:cNvSpPr txBox="1"/>
          <p:nvPr/>
        </p:nvSpPr>
        <p:spPr>
          <a:xfrm>
            <a:off x="1907704" y="684580"/>
            <a:ext cx="6048826" cy="615553"/>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a:t>
            </a:r>
            <a:r>
              <a:rPr lang="zh-CN" altLang="en-US" sz="2000" dirty="0">
                <a:latin typeface="华文细黑" panose="02010600040101010101" pitchFamily="2" charset="-122"/>
                <a:ea typeface="华文细黑" panose="02010600040101010101" pitchFamily="2" charset="-122"/>
              </a:rPr>
              <a:t>宁夏一位农民讲述切身体会“‘三个代表’好”</a:t>
            </a:r>
            <a:endParaRPr lang="zh-CN" altLang="en-US" sz="2000" dirty="0">
              <a:latin typeface="华文细黑" panose="02010600040101010101" pitchFamily="2" charset="-122"/>
              <a:ea typeface="华文细黑" panose="02010600040101010101" pitchFamily="2" charset="-122"/>
            </a:endParaRPr>
          </a:p>
          <a:p>
            <a:endParaRPr lang="zh-CN" altLang="en-US" sz="2000" b="1" dirty="0">
              <a:latin typeface="微软雅黑" panose="020B0503020204020204" pitchFamily="34" charset="-122"/>
              <a:ea typeface="微软雅黑" panose="020B0503020204020204" pitchFamily="34" charset="-122"/>
            </a:endParaRPr>
          </a:p>
        </p:txBody>
      </p:sp>
      <p:sp>
        <p:nvSpPr>
          <p:cNvPr id="5"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275715"/>
            <a:ext cx="8070666" cy="273619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40" y="72905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心愿</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491630"/>
            <a:ext cx="7655560" cy="1894173"/>
          </a:xfrm>
          <a:prstGeom prst="rect">
            <a:avLst/>
          </a:prstGeom>
          <a:noFill/>
        </p:spPr>
        <p:txBody>
          <a:bodyPr wrap="square" lIns="0" tIns="0" rIns="0" bIns="0" rtlCol="0">
            <a:spAutoFit/>
          </a:bodyPr>
          <a:lstStyle/>
          <a:p>
            <a:pPr>
              <a:lnSpc>
                <a:spcPct val="200000"/>
              </a:lnSpc>
            </a:pPr>
            <a:r>
              <a:rPr lang="en-US" altLang="zh-CN" sz="1600" dirty="0" smtClean="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心愿</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聚焦于“一国两制”伟大构想从理论运用于解决香港历史问题过程的实践，以邓小平在中英香港谈判前后与第一位来华访问的香港总督、英国前首相希斯以及英国首相撒切尔夫人饶有兴味的会谈故事，记述世纪伟人邓小平的理论创新和他的最后一个</a:t>
            </a:r>
            <a:r>
              <a:rPr lang="zh-CN" altLang="en-US" sz="1600" dirty="0" smtClean="0">
                <a:latin typeface="华文细黑" panose="02010600040101010101" pitchFamily="2" charset="-122"/>
                <a:ea typeface="华文细黑" panose="02010600040101010101" pitchFamily="2" charset="-122"/>
              </a:rPr>
              <a:t>心愿。</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8964" y="1347614"/>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299433" y="2139702"/>
            <a:ext cx="4740012" cy="1477328"/>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）香港、澳门回归祖国分别在什么时候？</a:t>
            </a:r>
            <a:endParaRPr lang="zh-CN" altLang="en-US"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）“和平统一、一国两制”科学构想的含义是什么？</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652120" y="1336811"/>
            <a:ext cx="3035579" cy="2257225"/>
          </a:xfrm>
          <a:prstGeom prst="rect">
            <a:avLst/>
          </a:prstGeom>
        </p:spPr>
      </p:pic>
      <p:sp>
        <p:nvSpPr>
          <p:cNvPr id="3" name="椭圆 2"/>
          <p:cNvSpPr/>
          <p:nvPr/>
        </p:nvSpPr>
        <p:spPr>
          <a:xfrm>
            <a:off x="899592" y="1203598"/>
            <a:ext cx="1512168" cy="6137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5"/>
            <a:ext cx="8204200" cy="280860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天路</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79460" y="1563638"/>
            <a:ext cx="7913370" cy="1894173"/>
          </a:xfrm>
          <a:prstGeom prst="rect">
            <a:avLst/>
          </a:prstGeom>
          <a:noFill/>
        </p:spPr>
        <p:txBody>
          <a:bodyPr wrap="square" lIns="0" tIns="0" rIns="0" bIns="0" rtlCol="0">
            <a:spAutoFit/>
          </a:bodyPr>
          <a:lstStyle/>
          <a:p>
            <a:pPr>
              <a:lnSpc>
                <a:spcPct val="200000"/>
              </a:lnSpc>
            </a:pPr>
            <a:r>
              <a:rPr lang="en-US" altLang="zh-CN" sz="1600" dirty="0">
                <a:latin typeface="华文细黑" panose="02010600040101010101" pitchFamily="2" charset="-122"/>
                <a:ea typeface="华文细黑" panose="02010600040101010101" pitchFamily="2" charset="-122"/>
              </a:rPr>
              <a:t>2006 </a:t>
            </a:r>
            <a:r>
              <a:rPr lang="zh-CN" altLang="en-US" sz="1600" dirty="0">
                <a:latin typeface="华文细黑" panose="02010600040101010101" pitchFamily="2" charset="-122"/>
                <a:ea typeface="华文细黑" panose="02010600040101010101" pitchFamily="2" charset="-122"/>
              </a:rPr>
              <a:t>年 </a:t>
            </a:r>
            <a:r>
              <a:rPr lang="en-US" altLang="zh-CN" sz="1600" dirty="0">
                <a:latin typeface="华文细黑" panose="02010600040101010101" pitchFamily="2" charset="-122"/>
                <a:ea typeface="华文细黑" panose="02010600040101010101" pitchFamily="2" charset="-122"/>
              </a:rPr>
              <a:t>7 </a:t>
            </a:r>
            <a:r>
              <a:rPr lang="zh-CN" altLang="en-US" sz="1600" dirty="0">
                <a:latin typeface="华文细黑" panose="02010600040101010101" pitchFamily="2" charset="-122"/>
                <a:ea typeface="华文细黑" panose="02010600040101010101" pitchFamily="2" charset="-122"/>
              </a:rPr>
              <a:t>月 </a:t>
            </a:r>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日，青藏铁路全线通车，这是 </a:t>
            </a:r>
            <a:r>
              <a:rPr lang="en-US" altLang="zh-CN" sz="1600" dirty="0">
                <a:latin typeface="华文细黑" panose="02010600040101010101" pitchFamily="2" charset="-122"/>
                <a:ea typeface="华文细黑" panose="02010600040101010101" pitchFamily="2" charset="-122"/>
              </a:rPr>
              <a:t>2006 </a:t>
            </a:r>
            <a:r>
              <a:rPr lang="zh-CN" altLang="en-US" sz="1600" dirty="0">
                <a:latin typeface="华文细黑" panose="02010600040101010101" pitchFamily="2" charset="-122"/>
                <a:ea typeface="华文细黑" panose="02010600040101010101" pitchFamily="2" charset="-122"/>
              </a:rPr>
              <a:t>年夏季的热门话题。从格尔木到拉萨的高原征程上， </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天路</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的歌声伴随巨龙腾飞，穿越海拔数千米的世界屋脊。“</a:t>
            </a:r>
            <a:r>
              <a:rPr lang="zh-CN" altLang="en-US" sz="1600" dirty="0" smtClean="0">
                <a:latin typeface="华文细黑" panose="02010600040101010101" pitchFamily="2" charset="-122"/>
                <a:ea typeface="华文细黑" panose="02010600040101010101" pitchFamily="2" charset="-122"/>
              </a:rPr>
              <a:t>那是</a:t>
            </a:r>
            <a:r>
              <a:rPr lang="zh-CN" altLang="en-US" sz="1600" dirty="0">
                <a:latin typeface="华文细黑" panose="02010600040101010101" pitchFamily="2" charset="-122"/>
                <a:ea typeface="华文细黑" panose="02010600040101010101" pitchFamily="2" charset="-122"/>
              </a:rPr>
              <a:t>一条神奇的天路，把祖国的温暖送到边疆</a:t>
            </a:r>
            <a:r>
              <a:rPr lang="zh-CN" altLang="en-US" sz="1600" dirty="0" smtClean="0">
                <a:latin typeface="华文细黑" panose="02010600040101010101" pitchFamily="2" charset="-122"/>
                <a:ea typeface="华文细黑" panose="02010600040101010101" pitchFamily="2" charset="-122"/>
              </a:rPr>
              <a:t>。一时间</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天路</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成为 </a:t>
            </a:r>
            <a:r>
              <a:rPr lang="en-US" altLang="zh-CN" sz="1600" dirty="0">
                <a:latin typeface="华文细黑" panose="02010600040101010101" pitchFamily="2" charset="-122"/>
                <a:ea typeface="华文细黑" panose="02010600040101010101" pitchFamily="2" charset="-122"/>
              </a:rPr>
              <a:t>2006 </a:t>
            </a:r>
            <a:r>
              <a:rPr lang="zh-CN" altLang="en-US" sz="1600" dirty="0">
                <a:latin typeface="华文细黑" panose="02010600040101010101" pitchFamily="2" charset="-122"/>
                <a:ea typeface="华文细黑" panose="02010600040101010101" pitchFamily="2" charset="-122"/>
              </a:rPr>
              <a:t>年夏季最流行的热门歌曲</a:t>
            </a:r>
            <a:r>
              <a:rPr lang="zh-CN" altLang="en-US" sz="1600" dirty="0" smtClean="0">
                <a:latin typeface="华文细黑" panose="02010600040101010101" pitchFamily="2" charset="-122"/>
                <a:ea typeface="华文细黑" panose="02010600040101010101" pitchFamily="2" charset="-122"/>
              </a:rPr>
              <a:t>。</a:t>
            </a:r>
            <a:r>
              <a:rPr lang="en-US" altLang="zh-CN" sz="1600" dirty="0" smtClean="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天路</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由屈塬作词，印青作曲，巴桑首唱</a:t>
            </a:r>
            <a:r>
              <a:rPr lang="zh-CN" altLang="en-US"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6508323" y="242999"/>
            <a:ext cx="2284507" cy="1279324"/>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051720" y="483518"/>
            <a:ext cx="5823341" cy="459444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4130" y="798232"/>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天路</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059774" y="725050"/>
            <a:ext cx="3672408" cy="1747356"/>
          </a:xfrm>
          <a:prstGeom prst="rect">
            <a:avLst/>
          </a:prstGeom>
        </p:spPr>
      </p:pic>
      <p:pic>
        <p:nvPicPr>
          <p:cNvPr id="5" name="图片 4"/>
          <p:cNvPicPr>
            <a:picLocks noChangeAspect="1"/>
          </p:cNvPicPr>
          <p:nvPr/>
        </p:nvPicPr>
        <p:blipFill>
          <a:blip r:embed="rId2"/>
          <a:stretch>
            <a:fillRect/>
          </a:stretch>
        </p:blipFill>
        <p:spPr>
          <a:xfrm>
            <a:off x="3059774" y="2488781"/>
            <a:ext cx="3672466" cy="2455663"/>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344438" y="1329109"/>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381751" y="714246"/>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1718" y="2229953"/>
            <a:ext cx="2971165" cy="46166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主义时期处理民族问题的基本原则是什么？</a:t>
            </a:r>
            <a:endParaRPr lang="zh-CN" altLang="en-US" sz="1400" dirty="0"/>
          </a:p>
        </p:txBody>
      </p:sp>
      <p:sp>
        <p:nvSpPr>
          <p:cNvPr id="7" name="TextBox 6"/>
          <p:cNvSpPr txBox="1"/>
          <p:nvPr/>
        </p:nvSpPr>
        <p:spPr>
          <a:xfrm>
            <a:off x="5791718" y="3180359"/>
            <a:ext cx="2970530" cy="795539"/>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t>我国解决民族问题的根本出发点和归宿是什么？</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2053951"/>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32442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2327384" y="870654"/>
            <a:ext cx="6422497" cy="923330"/>
          </a:xfrm>
          <a:prstGeom prst="rect">
            <a:avLst/>
          </a:prstGeom>
        </p:spPr>
        <p:txBody>
          <a:bodyPr wrap="square">
            <a:spAutoFit/>
          </a:bodyPr>
          <a:lstStyle/>
          <a:p>
            <a:r>
              <a:rPr lang="zh-CN" altLang="en-US" dirty="0"/>
              <a:t>中华民族是由 56 个民族组成的民族大家庭。改革开放 40 年来，各民族人民和睦相处、和衷共济、和谐发展，形成了平等、团结、互助、和谐的社会主义民族关系。试问：</a:t>
            </a:r>
            <a:endParaRPr lang="zh-CN" altLang="en-US" dirty="0"/>
          </a:p>
        </p:txBody>
      </p:sp>
      <p:sp>
        <p:nvSpPr>
          <p:cNvPr id="5"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5"/>
            <a:ext cx="4758297" cy="374430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7389" y="636158"/>
            <a:ext cx="30409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东方之珠</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30145" y="1485874"/>
            <a:ext cx="4109586" cy="3323987"/>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东方之珠</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由罗大佑作词，作曲，演唱。“东方之珠”是香港的别名和美誉，这个称号起源于 </a:t>
            </a:r>
            <a:r>
              <a:rPr lang="en-US" altLang="zh-CN" sz="1600" dirty="0">
                <a:latin typeface="华文细黑" panose="02010600040101010101" pitchFamily="2" charset="-122"/>
                <a:ea typeface="华文细黑" panose="02010600040101010101" pitchFamily="2" charset="-122"/>
              </a:rPr>
              <a:t>20 </a:t>
            </a:r>
            <a:r>
              <a:rPr lang="zh-CN" altLang="en-US" sz="1600" dirty="0">
                <a:latin typeface="华文细黑" panose="02010600040101010101" pitchFamily="2" charset="-122"/>
                <a:ea typeface="华文细黑" panose="02010600040101010101" pitchFamily="2" charset="-122"/>
              </a:rPr>
              <a:t>世纪 </a:t>
            </a:r>
            <a:r>
              <a:rPr lang="en-US" altLang="zh-CN" sz="1600" dirty="0">
                <a:latin typeface="华文细黑" panose="02010600040101010101" pitchFamily="2" charset="-122"/>
                <a:ea typeface="华文细黑" panose="02010600040101010101" pitchFamily="2" charset="-122"/>
              </a:rPr>
              <a:t>70 </a:t>
            </a:r>
            <a:r>
              <a:rPr lang="zh-CN" altLang="en-US" sz="1600" dirty="0">
                <a:latin typeface="华文细黑" panose="02010600040101010101" pitchFamily="2" charset="-122"/>
                <a:ea typeface="华文细黑" panose="02010600040101010101" pitchFamily="2" charset="-122"/>
              </a:rPr>
              <a:t>年代，除了形容香港之美外，也形容香港之繁荣。</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香港是“亚洲四小龙”之一，也是全球最富裕、经济最发达和生活水平最高的地区之一。香港是亚洲重要的金融、服务和航运中心</a:t>
            </a:r>
            <a:r>
              <a:rPr lang="zh-CN" altLang="en-US" sz="1600" dirty="0" smtClean="0">
                <a:latin typeface="华文细黑" panose="02010600040101010101" pitchFamily="2" charset="-122"/>
                <a:ea typeface="华文细黑" panose="02010600040101010101" pitchFamily="2" charset="-122"/>
              </a:rPr>
              <a:t>。香港</a:t>
            </a:r>
            <a:r>
              <a:rPr lang="zh-CN" altLang="en-US" sz="1600" dirty="0">
                <a:latin typeface="华文细黑" panose="02010600040101010101" pitchFamily="2" charset="-122"/>
                <a:ea typeface="华文细黑" panose="02010600040101010101" pitchFamily="2" charset="-122"/>
              </a:rPr>
              <a:t>因而有“东方之珠”的别名和美誉。香港是一个自由港，素来被中外游客称作“购物天堂”。</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688442" y="1923678"/>
            <a:ext cx="2952328" cy="1818733"/>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699792" y="555526"/>
            <a:ext cx="5040560" cy="453650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67544" y="84355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东方之珠</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635896" y="627534"/>
            <a:ext cx="3024336" cy="4499994"/>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827584" y="1438930"/>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381751" y="714246"/>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1718" y="2229953"/>
            <a:ext cx="2971165" cy="46166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“一国两制”构想首先是针对什么问题提出来的？</a:t>
            </a:r>
            <a:endParaRPr lang="zh-CN" altLang="en-US" sz="1400" dirty="0"/>
          </a:p>
        </p:txBody>
      </p:sp>
      <p:sp>
        <p:nvSpPr>
          <p:cNvPr id="7" name="TextBox 6"/>
          <p:cNvSpPr txBox="1"/>
          <p:nvPr/>
        </p:nvSpPr>
        <p:spPr>
          <a:xfrm>
            <a:off x="5791718" y="3180359"/>
            <a:ext cx="2970530" cy="122738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t>为什么说“一国两制”构想在香港、澳门的成功实践，对台湾问题的解决有着重要的示范作用？</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2053951"/>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32442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25946" y="1779662"/>
            <a:ext cx="8280920" cy="2909836"/>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2017 </a:t>
            </a:r>
            <a:r>
              <a:rPr lang="zh-CN" altLang="en-US" sz="1600" dirty="0">
                <a:latin typeface="华文细黑" panose="02010600040101010101" pitchFamily="2" charset="-122"/>
                <a:ea typeface="华文细黑" panose="02010600040101010101" pitchFamily="2" charset="-122"/>
              </a:rPr>
              <a:t>年考研多项选择题第 </a:t>
            </a:r>
            <a:r>
              <a:rPr lang="en-US" altLang="zh-CN" sz="1600" dirty="0">
                <a:latin typeface="华文细黑" panose="02010600040101010101" pitchFamily="2" charset="-122"/>
                <a:ea typeface="华文细黑" panose="02010600040101010101" pitchFamily="2" charset="-122"/>
              </a:rPr>
              <a:t>26 </a:t>
            </a:r>
            <a:r>
              <a:rPr lang="zh-CN" altLang="en-US" sz="1600" dirty="0">
                <a:latin typeface="华文细黑" panose="02010600040101010101" pitchFamily="2" charset="-122"/>
                <a:ea typeface="华文细黑" panose="02010600040101010101" pitchFamily="2" charset="-122"/>
              </a:rPr>
              <a:t>题）严肃党内政治生活是我们党的优良传统和政治优势，也是全面从严治党的基础。党的十八届六中全会审议通过了</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关于新形势下党内政治生活的若干准则</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和</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中国共产党党内监督条例</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，提出了新形势下加强和规范党内政治生活的新要求，其主要内容是（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着力增强党内政治生活的政治性、时代性、原则性和战斗性</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着力提高党的领导水平和执政水平，增强拒腐防变和抵御风险能力</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着力增强党自我净化、自我完善、自我革新、自我提高能力</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着力维护党中央权威，保证党的团结统一、保持党的先进性和纯洁性</a:t>
            </a:r>
            <a:endParaRPr lang="zh-CN" altLang="en-US"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179512" y="1792372"/>
            <a:ext cx="8784976" cy="292086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345693"/>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61862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188889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456258" y="1857459"/>
            <a:ext cx="807044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三个代表”重要思想是党的建设的新的伟大工程，是回答（　　）这一现实问题的。</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a:t>
            </a:r>
            <a:r>
              <a:rPr lang="zh-CN" altLang="en-US" sz="1600" dirty="0">
                <a:latin typeface="华文细黑" panose="02010600040101010101" pitchFamily="2" charset="-122"/>
                <a:ea typeface="华文细黑" panose="02010600040101010101" pitchFamily="2" charset="-122"/>
              </a:rPr>
              <a:t>什么是社会主义，怎样建设社会主义”</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a:t>
            </a:r>
            <a:r>
              <a:rPr lang="zh-CN" altLang="en-US" sz="1600" dirty="0">
                <a:latin typeface="华文细黑" panose="02010600040101010101" pitchFamily="2" charset="-122"/>
                <a:ea typeface="华文细黑" panose="02010600040101010101" pitchFamily="2" charset="-122"/>
              </a:rPr>
              <a:t>建设一个什么样的党、怎样建设党”</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a:t>
            </a:r>
            <a:r>
              <a:rPr lang="zh-CN" altLang="en-US" sz="1600" dirty="0">
                <a:latin typeface="华文细黑" panose="02010600040101010101" pitchFamily="2" charset="-122"/>
                <a:ea typeface="华文细黑" panose="02010600040101010101" pitchFamily="2" charset="-122"/>
              </a:rPr>
              <a:t>建设一支什么样的强大人民军队、怎样建设强大人民军队”</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a:t>
            </a:r>
            <a:r>
              <a:rPr lang="zh-CN" altLang="en-US" sz="1600" dirty="0">
                <a:latin typeface="华文细黑" panose="02010600040101010101" pitchFamily="2" charset="-122"/>
                <a:ea typeface="华文细黑" panose="02010600040101010101" pitchFamily="2" charset="-122"/>
              </a:rPr>
              <a:t>中国特色社会主义怎么发展、如何发展”</a:t>
            </a:r>
            <a:endParaRPr lang="en-US" altLang="zh-CN" sz="1600" dirty="0">
              <a:latin typeface="华文细黑" panose="02010600040101010101" pitchFamily="2" charset="-122"/>
              <a:ea typeface="华文细黑" panose="02010600040101010101" pitchFamily="2" charset="-122"/>
            </a:endParaRPr>
          </a:p>
          <a:p>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坚持党的领导，核心是（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坚持党的纯洁性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坚持党的先进性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坚持党的创造性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坚持党的凝聚性</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15"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6"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7"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8"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9" name="TextBox 35"/>
          <p:cNvSpPr txBox="1">
            <a:spLocks noChangeArrowheads="1"/>
          </p:cNvSpPr>
          <p:nvPr/>
        </p:nvSpPr>
        <p:spPr bwMode="auto">
          <a:xfrm>
            <a:off x="827584" y="1915799"/>
            <a:ext cx="2978944" cy="250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加强和改进党的作风问题，核心问题是（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时刻保持纯洁性</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全心全意为人民服务</a:t>
            </a:r>
            <a:endParaRPr lang="en-US" altLang="zh-CN"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保持党同人民群众的血肉联系</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严格按章办事</a:t>
            </a:r>
            <a:endParaRPr lang="en-US" altLang="zh-CN" sz="1400" dirty="0">
              <a:latin typeface="华文细黑" panose="02010600040101010101" pitchFamily="2" charset="-122"/>
              <a:ea typeface="华文细黑" panose="02010600040101010101" pitchFamily="2" charset="-122"/>
            </a:endParaRPr>
          </a:p>
        </p:txBody>
      </p:sp>
      <p:sp>
        <p:nvSpPr>
          <p:cNvPr id="20" name="TextBox 35"/>
          <p:cNvSpPr txBox="1">
            <a:spLocks noChangeArrowheads="1"/>
          </p:cNvSpPr>
          <p:nvPr/>
        </p:nvSpPr>
        <p:spPr bwMode="auto">
          <a:xfrm>
            <a:off x="4788024" y="2163467"/>
            <a:ext cx="3115630" cy="28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发展社会主义民主政治，（　　），是社会主义现代化建设的重要目标。</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建设社会主义政治文明</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建设社会主义物质文明</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建设社会主义精神文明</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建设社会主义生态文明</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708508"/>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198499"/>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4544" y="1459112"/>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475656" y="1888294"/>
            <a:ext cx="8070448" cy="1292662"/>
          </a:xfrm>
          <a:prstGeom prst="rect">
            <a:avLst/>
          </a:prstGeom>
          <a:noFill/>
        </p:spPr>
        <p:txBody>
          <a:bodyPr wrap="square" lIns="0" tIns="0" rIns="0" bIns="0" rtlCol="0">
            <a:spAutoFit/>
          </a:bodyPr>
          <a:lstStyle/>
          <a:p>
            <a:pPr>
              <a:lnSpc>
                <a:spcPct val="200000"/>
              </a:lnSpc>
            </a:pPr>
            <a:r>
              <a:rPr lang="en-US" altLang="zh-CN" sz="1400" dirty="0">
                <a:latin typeface="华文细黑" panose="02010600040101010101" pitchFamily="2" charset="-122"/>
                <a:ea typeface="华文细黑" panose="02010600040101010101" pitchFamily="2" charset="-122"/>
              </a:rPr>
              <a:t>5.</a:t>
            </a:r>
            <a:r>
              <a:rPr lang="zh-CN" altLang="en-US" sz="1400" dirty="0">
                <a:latin typeface="华文细黑" panose="02010600040101010101" pitchFamily="2" charset="-122"/>
                <a:ea typeface="华文细黑" panose="02010600040101010101" pitchFamily="2" charset="-122"/>
              </a:rPr>
              <a:t>（　　）是党执政兴国的第一要务。</a:t>
            </a:r>
            <a:endParaRPr lang="zh-CN" altLang="en-US" sz="1400" dirty="0">
              <a:latin typeface="华文细黑" panose="02010600040101010101" pitchFamily="2" charset="-122"/>
              <a:ea typeface="华文细黑" panose="02010600040101010101" pitchFamily="2" charset="-122"/>
            </a:endParaRPr>
          </a:p>
          <a:p>
            <a:pPr>
              <a:lnSpc>
                <a:spcPct val="200000"/>
              </a:lnSpc>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理论</a:t>
            </a:r>
            <a:r>
              <a:rPr lang="zh-CN" altLang="en-US" sz="1400" dirty="0" smtClean="0">
                <a:latin typeface="华文细黑" panose="02010600040101010101" pitchFamily="2" charset="-122"/>
                <a:ea typeface="华文细黑" panose="02010600040101010101" pitchFamily="2" charset="-122"/>
              </a:rPr>
              <a:t>联系实际              </a:t>
            </a:r>
            <a:r>
              <a:rPr lang="en-US" altLang="zh-CN" sz="1400" dirty="0" smtClean="0">
                <a:latin typeface="华文细黑" panose="02010600040101010101" pitchFamily="2" charset="-122"/>
                <a:ea typeface="华文细黑" panose="02010600040101010101" pitchFamily="2" charset="-122"/>
              </a:rPr>
              <a:t>B</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发展</a:t>
            </a:r>
            <a:endParaRPr lang="zh-CN" altLang="en-US" sz="1400" dirty="0">
              <a:latin typeface="华文细黑" panose="02010600040101010101" pitchFamily="2" charset="-122"/>
              <a:ea typeface="华文细黑" panose="02010600040101010101" pitchFamily="2" charset="-122"/>
            </a:endParaRPr>
          </a:p>
          <a:p>
            <a:pPr>
              <a:lnSpc>
                <a:spcPct val="200000"/>
              </a:lnSpc>
            </a:pPr>
            <a:r>
              <a:rPr lang="en-US" altLang="zh-CN" sz="1400" dirty="0">
                <a:latin typeface="华文细黑" panose="02010600040101010101" pitchFamily="2" charset="-122"/>
                <a:ea typeface="华文细黑" panose="02010600040101010101" pitchFamily="2" charset="-122"/>
              </a:rPr>
              <a:t>C. </a:t>
            </a:r>
            <a:r>
              <a:rPr lang="zh-CN" altLang="en-US" sz="1400" dirty="0" smtClean="0">
                <a:latin typeface="华文细黑" panose="02010600040101010101" pitchFamily="2" charset="-122"/>
                <a:ea typeface="华文细黑" panose="02010600040101010101" pitchFamily="2" charset="-122"/>
              </a:rPr>
              <a:t>创新                             </a:t>
            </a:r>
            <a:r>
              <a:rPr lang="en-US" altLang="zh-CN" sz="1400" dirty="0" smtClean="0">
                <a:latin typeface="华文细黑" panose="02010600040101010101" pitchFamily="2" charset="-122"/>
                <a:ea typeface="华文细黑" panose="02010600040101010101" pitchFamily="2" charset="-122"/>
              </a:rPr>
              <a:t>D</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实事求是</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86472" y="1851670"/>
            <a:ext cx="8142456" cy="3200876"/>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党的十五大上，江泽民将新时期党的建设新的伟大工程的总目标，高度概括为：把党建设成为（　　）的马克思主义执政党。</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用邓小平理论武装起来</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全心全意为人民服务</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思想上政治上组织上完全巩固、能够经受住各种风险</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始终走在时代前列、领导全国人民建设有中国特色社会主义</a:t>
            </a:r>
            <a:endParaRPr lang="en-US" altLang="zh-CN"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三个代表”重要思想是对马克思列宁主义、毛泽东思想和邓小平理论的继承和发展，是中国特色社会主义体系的重要组成部分。始终做到“三个代表”，是我们党的（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立党之本</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创新之源</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力量之源</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执政之基</a:t>
            </a:r>
            <a:endParaRPr lang="zh-CN" altLang="en-US"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179512" y="1792372"/>
            <a:ext cx="8784976" cy="326017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15568" y="125989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618621"/>
            <a:ext cx="7922419" cy="2393290"/>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188889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820395" y="1888893"/>
            <a:ext cx="7272808" cy="1723549"/>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三个代表”重要思想提出我们党要按照（　　）的原则，进一步加强和完善</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党的领导体制，改进党的领导方式和执政方式，既保证党委的核心作用，又充分发挥人大、政府、政协以及人民团体和其他方面的职能作用。</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顶层设计</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统筹兼顾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总揽全局</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协调各方</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三、材料分析题</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419622"/>
            <a:ext cx="7272808" cy="3077766"/>
          </a:xfrm>
          <a:prstGeom prst="rect">
            <a:avLst/>
          </a:prstGeom>
          <a:noFill/>
        </p:spPr>
        <p:txBody>
          <a:bodyPr wrap="square" lIns="0" tIns="0" rIns="0" bIns="0" rtlCol="0">
            <a:spAutoFit/>
          </a:bodyPr>
          <a:lstStyle/>
          <a:p>
            <a:r>
              <a:rPr lang="zh-CN" altLang="en-US" sz="1600" dirty="0">
                <a:latin typeface="华文细黑" panose="02010600040101010101" pitchFamily="2" charset="-122"/>
                <a:ea typeface="华文细黑" panose="02010600040101010101" pitchFamily="2" charset="-122"/>
              </a:rPr>
              <a:t>材料 </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：管党治党，必须严字当头，把严的要求贯彻全过程，做到真管真严、敢管敢严、长管长严。</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         ——</a:t>
            </a:r>
            <a:r>
              <a:rPr lang="zh-CN" altLang="en-US" sz="1600" dirty="0">
                <a:latin typeface="华文细黑" panose="02010600040101010101" pitchFamily="2" charset="-122"/>
                <a:ea typeface="华文细黑" panose="02010600040101010101" pitchFamily="2" charset="-122"/>
              </a:rPr>
              <a:t>习近平 </a:t>
            </a:r>
            <a:r>
              <a:rPr lang="en-US" altLang="zh-CN" sz="1600" dirty="0">
                <a:latin typeface="华文细黑" panose="02010600040101010101" pitchFamily="2" charset="-122"/>
                <a:ea typeface="华文细黑" panose="02010600040101010101" pitchFamily="2" charset="-122"/>
              </a:rPr>
              <a:t>2016 </a:t>
            </a:r>
            <a:r>
              <a:rPr lang="zh-CN" altLang="en-US" sz="1600" dirty="0">
                <a:latin typeface="华文细黑" panose="02010600040101010101" pitchFamily="2" charset="-122"/>
                <a:ea typeface="华文细黑" panose="02010600040101010101" pitchFamily="2" charset="-122"/>
              </a:rPr>
              <a:t>年 </a:t>
            </a:r>
            <a:r>
              <a:rPr lang="en-US" altLang="zh-CN" sz="1600" dirty="0">
                <a:latin typeface="华文细黑" panose="02010600040101010101" pitchFamily="2" charset="-122"/>
                <a:ea typeface="华文细黑" panose="02010600040101010101" pitchFamily="2" charset="-122"/>
              </a:rPr>
              <a:t>7 </a:t>
            </a:r>
            <a:r>
              <a:rPr lang="zh-CN" altLang="en-US" sz="1600" dirty="0">
                <a:latin typeface="华文细黑" panose="02010600040101010101" pitchFamily="2" charset="-122"/>
                <a:ea typeface="华文细黑" panose="02010600040101010101" pitchFamily="2" charset="-122"/>
              </a:rPr>
              <a:t>月 </a:t>
            </a:r>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日在庆祝中国共产党成立 </a:t>
            </a:r>
            <a:r>
              <a:rPr lang="en-US" altLang="zh-CN" sz="1600" dirty="0">
                <a:latin typeface="华文细黑" panose="02010600040101010101" pitchFamily="2" charset="-122"/>
                <a:ea typeface="华文细黑" panose="02010600040101010101" pitchFamily="2" charset="-122"/>
              </a:rPr>
              <a:t>95 </a:t>
            </a:r>
            <a:r>
              <a:rPr lang="zh-CN" altLang="en-US" sz="1600" dirty="0">
                <a:latin typeface="华文细黑" panose="02010600040101010101" pitchFamily="2" charset="-122"/>
                <a:ea typeface="华文细黑" panose="02010600040101010101" pitchFamily="2" charset="-122"/>
              </a:rPr>
              <a:t>周年大会上的讲话</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材料 </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：坚持思想建党和制度治党紧密结合。从严治党靠教育，也靠制度，二者</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一柔一刚，要同向发力、同时发力。</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         ——</a:t>
            </a:r>
            <a:r>
              <a:rPr lang="zh-CN" altLang="en-US" sz="1600" dirty="0">
                <a:latin typeface="华文细黑" panose="02010600040101010101" pitchFamily="2" charset="-122"/>
                <a:ea typeface="华文细黑" panose="02010600040101010101" pitchFamily="2" charset="-122"/>
              </a:rPr>
              <a:t>习近平 </a:t>
            </a:r>
            <a:r>
              <a:rPr lang="en-US" altLang="zh-CN" sz="1600" dirty="0">
                <a:latin typeface="华文细黑" panose="02010600040101010101" pitchFamily="2" charset="-122"/>
                <a:ea typeface="华文细黑" panose="02010600040101010101" pitchFamily="2" charset="-122"/>
              </a:rPr>
              <a:t>2014 </a:t>
            </a:r>
            <a:r>
              <a:rPr lang="zh-CN" altLang="en-US" sz="1600" dirty="0">
                <a:latin typeface="华文细黑" panose="02010600040101010101" pitchFamily="2" charset="-122"/>
                <a:ea typeface="华文细黑" panose="02010600040101010101" pitchFamily="2" charset="-122"/>
              </a:rPr>
              <a:t>年 </a:t>
            </a:r>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月 </a:t>
            </a:r>
            <a:r>
              <a:rPr lang="en-US" altLang="zh-CN" sz="1600" dirty="0">
                <a:latin typeface="华文细黑" panose="02010600040101010101" pitchFamily="2" charset="-122"/>
                <a:ea typeface="华文细黑" panose="02010600040101010101" pitchFamily="2" charset="-122"/>
              </a:rPr>
              <a:t>8 </a:t>
            </a:r>
            <a:r>
              <a:rPr lang="zh-CN" altLang="en-US" sz="1600" dirty="0">
                <a:latin typeface="华文细黑" panose="02010600040101010101" pitchFamily="2" charset="-122"/>
                <a:ea typeface="华文细黑" panose="02010600040101010101" pitchFamily="2" charset="-122"/>
              </a:rPr>
              <a:t>日在党的群众路线教育实践活动总结大会上的</a:t>
            </a:r>
            <a:r>
              <a:rPr lang="zh-CN" altLang="en-US" sz="1600" dirty="0" smtClean="0">
                <a:latin typeface="华文细黑" panose="02010600040101010101" pitchFamily="2" charset="-122"/>
                <a:ea typeface="华文细黑" panose="02010600040101010101" pitchFamily="2" charset="-122"/>
              </a:rPr>
              <a:t>讲话</a:t>
            </a:r>
            <a:endParaRPr lang="en-US" altLang="zh-CN" sz="1600" dirty="0" smtClean="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smtClean="0">
                <a:latin typeface="华文细黑" panose="02010600040101010101" pitchFamily="2" charset="-122"/>
                <a:ea typeface="华文细黑" panose="02010600040101010101" pitchFamily="2" charset="-122"/>
              </a:rPr>
              <a:t>根据</a:t>
            </a:r>
            <a:r>
              <a:rPr lang="zh-CN" altLang="en-US" sz="1600" dirty="0">
                <a:latin typeface="华文细黑" panose="02010600040101010101" pitchFamily="2" charset="-122"/>
                <a:ea typeface="华文细黑" panose="02010600040101010101" pitchFamily="2" charset="-122"/>
              </a:rPr>
              <a:t>材料回答问题：</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）为什么要全面从严治党？</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）为什么全面从严治党必须“坚持思想建党和制度治党紧密结合”？</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圆角矩形 1"/>
          <p:cNvSpPr/>
          <p:nvPr/>
        </p:nvSpPr>
        <p:spPr>
          <a:xfrm>
            <a:off x="395536" y="3291830"/>
            <a:ext cx="7056784" cy="1368152"/>
          </a:xfrm>
          <a:prstGeom prst="round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
          <a:stretch>
            <a:fillRect/>
          </a:stretch>
        </p:blipFill>
        <p:spPr>
          <a:xfrm>
            <a:off x="7878816" y="200346"/>
            <a:ext cx="936104" cy="1219276"/>
          </a:xfrm>
          <a:prstGeom prst="rect">
            <a:avLst/>
          </a:prstGeom>
        </p:spPr>
      </p:pic>
      <p:sp>
        <p:nvSpPr>
          <p:cNvPr id="8"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079612" y="3003798"/>
            <a:ext cx="7056784" cy="1680781"/>
          </a:xfrm>
          <a:prstGeom prst="rect">
            <a:avLst/>
          </a:prstGeom>
          <a:noFill/>
        </p:spPr>
        <p:txBody>
          <a:bodyPr wrap="square" lIns="68580" tIns="34290" rIns="68580" bIns="34290" rtlCol="0">
            <a:spAutoFit/>
          </a:bodyPr>
          <a:lstStyle/>
          <a:p>
            <a:pPr>
              <a:lnSpc>
                <a:spcPct val="150000"/>
              </a:lnSpc>
            </a:pPr>
            <a:r>
              <a:rPr lang="zh-CN" altLang="en-US" dirty="0">
                <a:latin typeface="华文细黑" panose="02010600040101010101" pitchFamily="2" charset="-122"/>
                <a:ea typeface="华文细黑" panose="02010600040101010101" pitchFamily="2" charset="-122"/>
              </a:rPr>
              <a:t>本章是对中国特色社会主义理论体系重要组成部分</a:t>
            </a:r>
            <a:r>
              <a:rPr lang="en-US" altLang="zh-CN" dirty="0">
                <a:latin typeface="华文细黑" panose="02010600040101010101" pitchFamily="2" charset="-122"/>
                <a:ea typeface="华文细黑" panose="02010600040101010101" pitchFamily="2" charset="-122"/>
              </a:rPr>
              <a:t>——“</a:t>
            </a:r>
            <a:r>
              <a:rPr lang="zh-CN" altLang="en-US" dirty="0">
                <a:latin typeface="华文细黑" panose="02010600040101010101" pitchFamily="2" charset="-122"/>
                <a:ea typeface="华文细黑" panose="02010600040101010101" pitchFamily="2" charset="-122"/>
              </a:rPr>
              <a:t>三个代表”重要思想的总体介绍，主要内容分为：“三个代表”重要思想的形成条件、过程；“三个代表”重要思想的核心观点和主要内容；“三个代表”重要思想的历史地位。</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710" y="949960"/>
            <a:ext cx="3528650" cy="95631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283710" y="2502006"/>
            <a:ext cx="3600400"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967" y="3885787"/>
            <a:ext cx="3816425" cy="1135117"/>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1870" y="1203598"/>
            <a:ext cx="3492239" cy="492443"/>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1.</a:t>
            </a:r>
            <a:r>
              <a:rPr lang="zh-CN" altLang="en-US" sz="1600" dirty="0" smtClean="0">
                <a:latin typeface="华文细黑" panose="02010600040101010101" pitchFamily="2" charset="-122"/>
                <a:ea typeface="华文细黑" panose="02010600040101010101" pitchFamily="2" charset="-122"/>
              </a:rPr>
              <a:t>总体</a:t>
            </a:r>
            <a:r>
              <a:rPr lang="zh-CN" altLang="en-US" sz="1600" dirty="0">
                <a:latin typeface="华文细黑" panose="02010600040101010101" pitchFamily="2" charset="-122"/>
                <a:ea typeface="华文细黑" panose="02010600040101010101" pitchFamily="2" charset="-122"/>
              </a:rPr>
              <a:t>把握“三个代表”重要思想形成和发展的时代时代性和现实性</a:t>
            </a:r>
            <a:endParaRPr lang="zh-CN" altLang="en-US" sz="1600" dirty="0">
              <a:latin typeface="华文细黑" panose="02010600040101010101" pitchFamily="2" charset="-122"/>
              <a:ea typeface="华文细黑" panose="02010600040101010101" pitchFamily="2" charset="-122"/>
            </a:endParaRPr>
          </a:p>
        </p:txBody>
      </p:sp>
      <p:sp>
        <p:nvSpPr>
          <p:cNvPr id="4" name="文本框 3"/>
          <p:cNvSpPr txBox="1"/>
          <p:nvPr/>
        </p:nvSpPr>
        <p:spPr>
          <a:xfrm>
            <a:off x="4391870" y="2650680"/>
            <a:ext cx="3600400" cy="492443"/>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2.</a:t>
            </a:r>
            <a:r>
              <a:rPr lang="zh-CN" altLang="en-US" sz="1600" dirty="0" smtClean="0">
                <a:latin typeface="华文细黑" panose="02010600040101010101" pitchFamily="2" charset="-122"/>
                <a:ea typeface="华文细黑" panose="02010600040101010101" pitchFamily="2" charset="-122"/>
              </a:rPr>
              <a:t>掌握</a:t>
            </a:r>
            <a:r>
              <a:rPr lang="zh-CN" altLang="en-US" sz="1600" dirty="0">
                <a:latin typeface="华文细黑" panose="02010600040101010101" pitchFamily="2" charset="-122"/>
                <a:ea typeface="华文细黑" panose="02010600040101010101" pitchFamily="2" charset="-122"/>
              </a:rPr>
              <a:t>“三个代表”重要思想的核心观点和主要内容</a:t>
            </a:r>
            <a:endParaRPr lang="zh-CN" altLang="en-US" sz="1600" dirty="0">
              <a:latin typeface="华文细黑" panose="02010600040101010101" pitchFamily="2" charset="-122"/>
              <a:ea typeface="华文细黑" panose="02010600040101010101" pitchFamily="2" charset="-122"/>
            </a:endParaRPr>
          </a:p>
        </p:txBody>
      </p:sp>
      <p:sp>
        <p:nvSpPr>
          <p:cNvPr id="5" name="文本框 4"/>
          <p:cNvSpPr txBox="1"/>
          <p:nvPr/>
        </p:nvSpPr>
        <p:spPr>
          <a:xfrm>
            <a:off x="4334579" y="4049883"/>
            <a:ext cx="3765813" cy="738664"/>
          </a:xfrm>
          <a:prstGeom prst="rect">
            <a:avLst/>
          </a:prstGeom>
          <a:noFill/>
        </p:spPr>
        <p:txBody>
          <a:bodyPr wrap="square" lIns="0" tIns="0" rIns="0" bIns="0" rtlCol="0">
            <a:spAutoFit/>
          </a:bodyPr>
          <a:lstStyle/>
          <a:p>
            <a:r>
              <a:rPr lang="en-US" altLang="zh-CN" sz="1600" dirty="0" smtClean="0">
                <a:latin typeface="华文细黑" panose="02010600040101010101" pitchFamily="2" charset="-122"/>
                <a:ea typeface="华文细黑" panose="02010600040101010101" pitchFamily="2" charset="-122"/>
              </a:rPr>
              <a:t>3.</a:t>
            </a:r>
            <a:r>
              <a:rPr lang="zh-CN" altLang="en-US" sz="1600" dirty="0" smtClean="0">
                <a:latin typeface="华文细黑" panose="02010600040101010101" pitchFamily="2" charset="-122"/>
                <a:ea typeface="华文细黑" panose="02010600040101010101" pitchFamily="2" charset="-122"/>
              </a:rPr>
              <a:t>强调</a:t>
            </a:r>
            <a:r>
              <a:rPr lang="zh-CN" altLang="en-US" sz="1600" dirty="0">
                <a:latin typeface="华文细黑" panose="02010600040101010101" pitchFamily="2" charset="-122"/>
                <a:ea typeface="华文细黑" panose="02010600040101010101" pitchFamily="2" charset="-122"/>
              </a:rPr>
              <a:t>“三个代表”重要思想是中国特色社会主义理论体系的接续发展，准确理解“三个代表”重要思想的历史地位</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bldLvl="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179512" y="699542"/>
            <a:ext cx="8724390" cy="38884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92385" y="1587408"/>
            <a:ext cx="5347767" cy="314458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15616" y="843558"/>
            <a:ext cx="5133975"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“三个代表”重要思想的形成条件</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54083" y="1610506"/>
            <a:ext cx="4970045" cy="2954655"/>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）“三个代表”重要思想的产生是在对冷战结束后国际局势科学判断的基础上形成的</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200000"/>
              </a:lnSpc>
            </a:pPr>
            <a:r>
              <a:rPr lang="zh-CN" altLang="en-US" sz="1600" dirty="0" smtClean="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）“三个代表”重要思想是在科学判断党的历史方位和总结历史经验的基础上提出来的。</a:t>
            </a:r>
            <a:endParaRPr lang="en-US" altLang="zh-CN"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）“三个代表”重要思想是在建设中国特色社会主义伟大实践的基础上形成的。</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113786" y="627534"/>
            <a:ext cx="2619177" cy="1746118"/>
          </a:xfrm>
          <a:prstGeom prst="rect">
            <a:avLst/>
          </a:prstGeom>
        </p:spPr>
      </p:pic>
      <p:sp>
        <p:nvSpPr>
          <p:cNvPr id="4"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901233" y="902752"/>
            <a:ext cx="43230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 “三个代表”重要思想的核心观点</a:t>
            </a:r>
            <a:endParaRPr sz="2000" b="1"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7037" y="1814199"/>
            <a:ext cx="504056" cy="534271"/>
            <a:chOff x="2769119" y="1848492"/>
            <a:chExt cx="504056" cy="504056"/>
          </a:xfrm>
        </p:grpSpPr>
        <p:sp>
          <p:nvSpPr>
            <p:cNvPr id="27" name="椭圆 26"/>
            <p:cNvSpPr/>
            <p:nvPr/>
          </p:nvSpPr>
          <p:spPr>
            <a:xfrm>
              <a:off x="2769119" y="1848492"/>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808589" y="1931243"/>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09861" y="2683286"/>
            <a:ext cx="504056" cy="534271"/>
            <a:chOff x="2471142" y="2586760"/>
            <a:chExt cx="504056" cy="504056"/>
          </a:xfrm>
        </p:grpSpPr>
        <p:sp>
          <p:nvSpPr>
            <p:cNvPr id="30" name="椭圆 29"/>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510612" y="2669511"/>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36507" y="3597886"/>
            <a:ext cx="504056" cy="534271"/>
            <a:chOff x="2769119" y="3325028"/>
            <a:chExt cx="504056" cy="504056"/>
          </a:xfrm>
        </p:grpSpPr>
        <p:sp>
          <p:nvSpPr>
            <p:cNvPr id="35" name="椭圆 34"/>
            <p:cNvSpPr/>
            <p:nvPr/>
          </p:nvSpPr>
          <p:spPr>
            <a:xfrm>
              <a:off x="2769119" y="3325028"/>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808589" y="3407779"/>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547664" y="2028406"/>
            <a:ext cx="7336236" cy="197683"/>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始终代表中国先进生产力的发展要求。</a:t>
            </a:r>
            <a:endParaRPr lang="en-US" altLang="zh-CN" dirty="0">
              <a:latin typeface="华文细黑" panose="02010600040101010101" pitchFamily="2" charset="-122"/>
              <a:ea typeface="华文细黑" panose="02010600040101010101" pitchFamily="2" charset="-122"/>
            </a:endParaRPr>
          </a:p>
        </p:txBody>
      </p:sp>
      <p:sp>
        <p:nvSpPr>
          <p:cNvPr id="3" name="TextBox 38"/>
          <p:cNvSpPr txBox="1"/>
          <p:nvPr/>
        </p:nvSpPr>
        <p:spPr>
          <a:xfrm>
            <a:off x="1562093" y="2908414"/>
            <a:ext cx="3729987" cy="197683"/>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始终代表中国先进文化的前进方向。</a:t>
            </a:r>
            <a:endParaRPr lang="en-US" altLang="zh-CN" dirty="0">
              <a:latin typeface="华文细黑" panose="02010600040101010101" pitchFamily="2" charset="-122"/>
              <a:ea typeface="华文细黑" panose="02010600040101010101" pitchFamily="2" charset="-122"/>
            </a:endParaRPr>
          </a:p>
        </p:txBody>
      </p:sp>
      <p:sp>
        <p:nvSpPr>
          <p:cNvPr id="4" name="TextBox 38"/>
          <p:cNvSpPr txBox="1"/>
          <p:nvPr/>
        </p:nvSpPr>
        <p:spPr>
          <a:xfrm>
            <a:off x="1620772" y="3857829"/>
            <a:ext cx="6976432" cy="197683"/>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始终代表中国最广大人民的根本利益。</a:t>
            </a:r>
            <a:endParaRPr lang="en-US" altLang="zh-CN" dirty="0">
              <a:latin typeface="华文细黑" panose="02010600040101010101" pitchFamily="2" charset="-122"/>
              <a:ea typeface="华文细黑" panose="02010600040101010101" pitchFamily="2" charset="-122"/>
            </a:endParaRPr>
          </a:p>
        </p:txBody>
      </p:sp>
      <p:sp>
        <p:nvSpPr>
          <p:cNvPr id="5" name="左大括号 4"/>
          <p:cNvSpPr/>
          <p:nvPr/>
        </p:nvSpPr>
        <p:spPr>
          <a:xfrm>
            <a:off x="323528" y="1901910"/>
            <a:ext cx="282480" cy="2142535"/>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6" name="图片 5"/>
          <p:cNvPicPr>
            <a:picLocks noChangeAspect="1"/>
          </p:cNvPicPr>
          <p:nvPr/>
        </p:nvPicPr>
        <p:blipFill>
          <a:blip r:embed="rId1"/>
          <a:stretch>
            <a:fillRect/>
          </a:stretch>
        </p:blipFill>
        <p:spPr>
          <a:xfrm>
            <a:off x="6444208" y="1396362"/>
            <a:ext cx="1815083" cy="2573847"/>
          </a:xfrm>
          <a:prstGeom prst="rect">
            <a:avLst/>
          </a:prstGeom>
        </p:spPr>
      </p:pic>
      <p:sp>
        <p:nvSpPr>
          <p:cNvPr id="7"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fltVal val="0.5"/>
                                          </p:val>
                                        </p:tav>
                                        <p:tav tm="100000">
                                          <p:val>
                                            <p:strVal val="#ppt_x"/>
                                          </p:val>
                                        </p:tav>
                                      </p:tavLst>
                                    </p:anim>
                                    <p:anim calcmode="lin" valueType="num">
                                      <p:cBhvr>
                                        <p:cTn id="18" dur="500" fill="hold"/>
                                        <p:tgtEl>
                                          <p:spTgt spid="2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fltVal val="0.5"/>
                                          </p:val>
                                        </p:tav>
                                        <p:tav tm="100000">
                                          <p:val>
                                            <p:strVal val="#ppt_x"/>
                                          </p:val>
                                        </p:tav>
                                      </p:tavLst>
                                    </p:anim>
                                    <p:anim calcmode="lin" valueType="num">
                                      <p:cBhvr>
                                        <p:cTn id="25" dur="500" fill="hold"/>
                                        <p:tgtEl>
                                          <p:spTgt spid="32"/>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300"/>
                                        <p:tgtEl>
                                          <p:spTgt spid="39"/>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300"/>
                                        <p:tgtEl>
                                          <p:spTgt spid="3"/>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31595" y="1420495"/>
            <a:ext cx="4392534" cy="323948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60403" y="779524"/>
            <a:ext cx="468052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 “三个代表”重要思想的主要内容</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763688" y="1779662"/>
            <a:ext cx="5974715" cy="2215991"/>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）发展是党执政兴国的第一要务</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smtClean="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）建立社会主义市场经济体制</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smtClean="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）全面建设小康社会</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4</a:t>
            </a:r>
            <a:r>
              <a:rPr lang="zh-CN" altLang="en-US" sz="1600" dirty="0">
                <a:latin typeface="华文细黑" panose="02010600040101010101" pitchFamily="2" charset="-122"/>
                <a:ea typeface="华文细黑" panose="02010600040101010101" pitchFamily="2" charset="-122"/>
              </a:rPr>
              <a:t>）建设社会主义政治文明</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5</a:t>
            </a:r>
            <a:r>
              <a:rPr lang="zh-CN" altLang="en-US" sz="1600" dirty="0">
                <a:latin typeface="华文细黑" panose="02010600040101010101" pitchFamily="2" charset="-122"/>
                <a:ea typeface="华文细黑" panose="02010600040101010101" pitchFamily="2" charset="-122"/>
              </a:rPr>
              <a:t>）推进党的建设伟大工程</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6</a:t>
            </a:r>
            <a:r>
              <a:rPr lang="zh-CN" altLang="en-US" sz="1600" dirty="0">
                <a:latin typeface="华文细黑" panose="02010600040101010101" pitchFamily="2" charset="-122"/>
                <a:ea typeface="华文细黑" panose="02010600040101010101" pitchFamily="2" charset="-122"/>
              </a:rPr>
              <a:t>）大力弘扬与时俱进的</a:t>
            </a:r>
            <a:r>
              <a:rPr lang="zh-CN" altLang="en-US" sz="1600" dirty="0" smtClean="0">
                <a:latin typeface="华文细黑" panose="02010600040101010101" pitchFamily="2" charset="-122"/>
                <a:ea typeface="华文细黑" panose="02010600040101010101" pitchFamily="2" charset="-122"/>
              </a:rPr>
              <a:t>精神。</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123078" y="1778268"/>
            <a:ext cx="2616214" cy="195604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36824" y="990060"/>
            <a:ext cx="633670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 “三个代表”重要思想的历史地位</a:t>
            </a:r>
            <a:endParaRPr sz="2000" b="1" dirty="0">
              <a:latin typeface="微软雅黑" panose="020B0503020204020204" pitchFamily="34" charset="-122"/>
              <a:ea typeface="微软雅黑" panose="020B0503020204020204" pitchFamily="34" charset="-122"/>
            </a:endParaRPr>
          </a:p>
        </p:txBody>
      </p:sp>
      <p:sp>
        <p:nvSpPr>
          <p:cNvPr id="8" name="矩形 37"/>
          <p:cNvSpPr>
            <a:spLocks noChangeArrowheads="1"/>
          </p:cNvSpPr>
          <p:nvPr/>
        </p:nvSpPr>
        <p:spPr bwMode="auto">
          <a:xfrm>
            <a:off x="467544" y="1707655"/>
            <a:ext cx="6984776" cy="2232248"/>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1115616" y="1880206"/>
            <a:ext cx="5974715" cy="1477328"/>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）“三个代表”重要思想是中国特色社会主义理论体系的接续发展。</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）“三个代表”重要思想是加强和改进党的建设，推进中国特色社会主义事业的强大理论武器。</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3306</Words>
  <Application>WPS 演示</Application>
  <PresentationFormat>全屏显示(16:9)</PresentationFormat>
  <Paragraphs>276</Paragraphs>
  <Slides>27</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407</cp:revision>
  <dcterms:created xsi:type="dcterms:W3CDTF">2015-04-24T01:01:00Z</dcterms:created>
  <dcterms:modified xsi:type="dcterms:W3CDTF">2019-05-28T01:54:00Z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