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84" r:id="rId6"/>
    <p:sldId id="259" r:id="rId7"/>
    <p:sldId id="332" r:id="rId8"/>
    <p:sldId id="271" r:id="rId9"/>
    <p:sldId id="936" r:id="rId10"/>
    <p:sldId id="937" r:id="rId11"/>
    <p:sldId id="1023" r:id="rId12"/>
    <p:sldId id="1024" r:id="rId13"/>
    <p:sldId id="308" r:id="rId14"/>
    <p:sldId id="309" r:id="rId15"/>
    <p:sldId id="468" r:id="rId16"/>
    <p:sldId id="311" r:id="rId17"/>
    <p:sldId id="469" r:id="rId18"/>
    <p:sldId id="596" r:id="rId19"/>
    <p:sldId id="341" r:id="rId20"/>
    <p:sldId id="313" r:id="rId21"/>
    <p:sldId id="346" r:id="rId22"/>
    <p:sldId id="736" r:id="rId23"/>
    <p:sldId id="750" r:id="rId24"/>
    <p:sldId id="1026" r:id="rId25"/>
    <p:sldId id="347" r:id="rId26"/>
    <p:sldId id="676" r:id="rId27"/>
    <p:sldId id="1027" r:id="rId28"/>
    <p:sldId id="351" r:id="rId29"/>
    <p:sldId id="352" r:id="rId30"/>
    <p:sldId id="812" r:id="rId31"/>
    <p:sldId id="331" r:id="rId32"/>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CFC"/>
    <a:srgbClr val="F3F3F3"/>
    <a:srgbClr val="E8E8E8"/>
    <a:srgbClr val="F1F0EF"/>
    <a:srgbClr val="F4F1F0"/>
    <a:srgbClr val="E6E4E2"/>
    <a:srgbClr val="E8EAE9"/>
    <a:srgbClr val="CCD0D1"/>
    <a:srgbClr val="D7D9E1"/>
    <a:srgbClr val="D5D8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29" autoAdjust="0"/>
    <p:restoredTop sz="94660"/>
  </p:normalViewPr>
  <p:slideViewPr>
    <p:cSldViewPr>
      <p:cViewPr varScale="1">
        <p:scale>
          <a:sx n="94" d="100"/>
          <a:sy n="94" d="100"/>
        </p:scale>
        <p:origin x="882" y="90"/>
      </p:cViewPr>
      <p:guideLst>
        <p:guide orient="horz" pos="1760"/>
        <p:guide pos="3008"/>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F3F2B87-989E-4F4D-A3D6-9B10DAD785B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954EB6-7BED-43FD-8483-DCA0766CC830}"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DDB09A5-729D-4B62-9A05-E166FB41220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2A21541-2C8E-4FE7-AD01-6AECC40AD2EC}"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3867894"/>
          </a:xfrm>
          <a:prstGeom prst="rect">
            <a:avLst/>
          </a:prstGeom>
        </p:spPr>
      </p:pic>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4" name="矩形 3"/>
          <p:cNvSpPr/>
          <p:nvPr userDrawn="1"/>
        </p:nvSpPr>
        <p:spPr>
          <a:xfrm>
            <a:off x="0" y="449610"/>
            <a:ext cx="9144000" cy="4693890"/>
          </a:xfrm>
          <a:prstGeom prst="rect">
            <a:avLst/>
          </a:prstGeom>
          <a:gradFill flip="none" rotWithShape="1">
            <a:gsLst>
              <a:gs pos="0">
                <a:srgbClr val="E8E8E8"/>
              </a:gs>
              <a:gs pos="50000">
                <a:srgbClr val="F3F3F3"/>
              </a:gs>
              <a:gs pos="100000">
                <a:schemeClr val="bg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流程图: 离页连接符 20"/>
          <p:cNvSpPr/>
          <p:nvPr userDrawn="1"/>
        </p:nvSpPr>
        <p:spPr>
          <a:xfrm>
            <a:off x="213424" y="-1"/>
            <a:ext cx="381569" cy="56197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F102D13-023C-493B-946F-6334B1550202}"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027665-4685-4CFB-A4DF-574C5BBB6387}"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170EC45-3C31-4C3D-8B77-22FF0C9AAD4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D4074A8-D729-49BB-A7BC-DB2359C77DB8}"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6DE339D-55A7-444C-B9D1-1957295915E5}"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CB3A32D-1FCD-4730-805F-780D3DD87911}"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942A674-53CD-422B-9892-C4EF0827967E}"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AB350D4-CBC2-4A07-BB4A-B4CC231CE9C3}"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50000">
              <a:srgbClr val="ECECEC"/>
            </a:gs>
            <a:gs pos="0">
              <a:srgbClr val="E2E2E2"/>
            </a:gs>
            <a:gs pos="100000">
              <a:schemeClr val="bg1"/>
            </a:gs>
          </a:gsLst>
          <a:lin ang="18900000" scaled="1"/>
        </a:gradFill>
        <a:effectLst/>
      </p:bgPr>
    </p:bg>
    <p:spTree>
      <p:nvGrpSpPr>
        <p:cNvPr id="1" name=""/>
        <p:cNvGrpSpPr/>
        <p:nvPr/>
      </p:nvGrpSpPr>
      <p:grpSpPr>
        <a:xfrm>
          <a:off x="0" y="0"/>
          <a:ext cx="0" cy="0"/>
          <a:chOff x="0" y="0"/>
          <a:chExt cx="0" cy="0"/>
        </a:xfrm>
      </p:grpSpPr>
      <p:sp>
        <p:nvSpPr>
          <p:cNvPr id="8" name="矩形 7"/>
          <p:cNvSpPr/>
          <p:nvPr userDrawn="1"/>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3"/>
          <p:cNvSpPr>
            <a:spLocks noGrp="1"/>
          </p:cNvSpPr>
          <p:nvPr>
            <p:ph type="dt" sz="half" idx="10"/>
          </p:nvPr>
        </p:nvSpPr>
        <p:spPr/>
        <p:txBody>
          <a:bodyPr/>
          <a:lstStyle>
            <a:lvl1pPr>
              <a:defRPr/>
            </a:lvl1pPr>
          </a:lstStyle>
          <a:p>
            <a:pPr>
              <a:defRPr/>
            </a:pPr>
            <a:fld id="{E95118EC-EDEF-4F9C-852D-0A464BD53A70}" type="datetimeFigureOut">
              <a:rPr lang="zh-CN" altLang="en-US"/>
            </a:fld>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2CC5073-A55C-4F3C-8D7B-130473455D17}" type="slidenum">
              <a:rPr lang="zh-CN" altLang="en-US"/>
            </a:fld>
            <a:endParaRPr lang="zh-CN" altLang="en-US"/>
          </a:p>
        </p:txBody>
      </p:sp>
      <p:sp>
        <p:nvSpPr>
          <p:cNvPr id="6" name="矩形 5"/>
          <p:cNvSpPr/>
          <p:nvPr userDrawn="1"/>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7"/>
          <p:cNvSpPr>
            <a:spLocks noChangeArrowheads="1"/>
          </p:cNvSpPr>
          <p:nvPr userDrawn="1"/>
        </p:nvSpPr>
        <p:spPr bwMode="auto">
          <a:xfrm>
            <a:off x="2491740" y="607789"/>
            <a:ext cx="41605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rPr>
              <a:t>THE BUSENESS PLAN</a:t>
            </a:r>
            <a:endParaRPr lang="zh-CN" altLang="en-US"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173165C5-19AB-4D7E-BF4E-8030D4BC8E0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0C2AC4E-50CB-4334-996F-7EE8464BD267}"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76C6AEFD-D42C-445E-A078-69D256A721CC}"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3B7A587-D83B-45BF-80B0-EB01029C5564}"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BCA76A6C-E1BF-41A9-90D8-1F55C472F0D3}" type="datetimeFigureOut">
              <a:rPr lang="zh-CN" altLang="en-US"/>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4AC6EAE7-8652-497A-B0B9-2516C5BD65FF}"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hyperlink" Target="MP4/&#31532;&#21313;&#20108;&#31456;%20%20&#12298;&#20826;&#21834;&#20146;&#29233;&#30340;&#22920;&#22920;&#12299;.mp4" TargetMode="External"/><Relationship Id="rId2" Type="http://schemas.openxmlformats.org/officeDocument/2006/relationships/image" Target="../media/image13.png"/><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hyperlink" Target="MP4/&#31532;&#21313;&#20108;&#31456;%20&#12298;&#22312;&#37027;&#26691;&#33457;&#30427;&#24320;&#30340;&#22320;&#26041;&#12299;.mp4" TargetMode="External"/><Relationship Id="rId2" Type="http://schemas.openxmlformats.org/officeDocument/2006/relationships/image" Target="../media/image18.png"/><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microsoft.com/office/2007/relationships/hdphoto" Target="../media/hdphoto1.wdp"/><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椭圆 8"/>
          <p:cNvSpPr/>
          <p:nvPr/>
        </p:nvSpPr>
        <p:spPr>
          <a:xfrm>
            <a:off x="5076056" y="-308570"/>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7"/>
          <p:cNvSpPr>
            <a:spLocks noChangeArrowheads="1"/>
          </p:cNvSpPr>
          <p:nvPr/>
        </p:nvSpPr>
        <p:spPr bwMode="auto">
          <a:xfrm>
            <a:off x="1705928" y="1739900"/>
            <a:ext cx="5732145"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全面推进国防和军队现代化</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7"/>
          <p:cNvSpPr>
            <a:spLocks noChangeArrowheads="1"/>
          </p:cNvSpPr>
          <p:nvPr/>
        </p:nvSpPr>
        <p:spPr bwMode="auto">
          <a:xfrm>
            <a:off x="3766820" y="1014730"/>
            <a:ext cx="1610360"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rPr>
              <a:t>第十二章</a:t>
            </a:r>
            <a:endPar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38" presetClass="entr" presetSubtype="0" accel="50000" fill="hold" grpId="0" nodeType="afterEffect">
                                  <p:stCondLst>
                                    <p:cond delay="0"/>
                                  </p:stCondLst>
                                  <p:iterate type="lt">
                                    <p:tmPct val="50000"/>
                                  </p:iterate>
                                  <p:childTnLst>
                                    <p:set>
                                      <p:cBhvr>
                                        <p:cTn id="10" dur="1" fill="hold">
                                          <p:stCondLst>
                                            <p:cond delay="0"/>
                                          </p:stCondLst>
                                        </p:cTn>
                                        <p:tgtEl>
                                          <p:spTgt spid="8"/>
                                        </p:tgtEl>
                                        <p:attrNameLst>
                                          <p:attrName>style.visibility</p:attrName>
                                        </p:attrNameLst>
                                      </p:cBhvr>
                                      <p:to>
                                        <p:strVal val="visible"/>
                                      </p:to>
                                    </p:set>
                                    <p:set>
                                      <p:cBhvr>
                                        <p:cTn id="11" dur="114" fill="hold">
                                          <p:stCondLst>
                                            <p:cond delay="0"/>
                                          </p:stCondLst>
                                        </p:cTn>
                                        <p:tgtEl>
                                          <p:spTgt spid="8"/>
                                        </p:tgtEl>
                                        <p:attrNameLst>
                                          <p:attrName>style.rotation</p:attrName>
                                        </p:attrNameLst>
                                      </p:cBhvr>
                                      <p:to>
                                        <p:strVal val="-45.0"/>
                                      </p:to>
                                    </p:set>
                                    <p:anim calcmode="lin" valueType="num">
                                      <p:cBhvr>
                                        <p:cTn id="12" dur="114" fill="hold">
                                          <p:stCondLst>
                                            <p:cond delay="114"/>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3" dur="114"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4" dur="39" decel="50000" autoRev="1" fill="hold">
                                          <p:stCondLst>
                                            <p:cond delay="114"/>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5" dur="34" fill="hold">
                                          <p:stCondLst>
                                            <p:cond delay="216"/>
                                          </p:stCondLst>
                                        </p:cTn>
                                        <p:tgtEl>
                                          <p:spTgt spid="8"/>
                                        </p:tgtEl>
                                        <p:attrNameLst>
                                          <p:attrName>ppt_y</p:attrName>
                                        </p:attrNameLst>
                                      </p:cBhvr>
                                      <p:tavLst>
                                        <p:tav tm="0">
                                          <p:val>
                                            <p:strVal val="#ppt_y-(0.354*#ppt_w-0.172*#ppt_h)"/>
                                          </p:val>
                                        </p:tav>
                                        <p:tav tm="100000">
                                          <p:val>
                                            <p:strVal val="#ppt_y"/>
                                          </p:val>
                                        </p:tav>
                                      </p:tavLst>
                                    </p:anim>
                                  </p:childTnLst>
                                </p:cTn>
                              </p:par>
                              <p:par>
                                <p:cTn id="16" presetID="52" presetClass="entr" presetSubtype="0" fill="hold" grpId="0" nodeType="withEffect">
                                  <p:stCondLst>
                                    <p:cond delay="2000"/>
                                  </p:stCondLst>
                                  <p:iterate type="lt">
                                    <p:tmPct val="10000"/>
                                  </p:iterate>
                                  <p:childTnLst>
                                    <p:set>
                                      <p:cBhvr>
                                        <p:cTn id="17" dur="1" fill="hold">
                                          <p:stCondLst>
                                            <p:cond delay="0"/>
                                          </p:stCondLst>
                                        </p:cTn>
                                        <p:tgtEl>
                                          <p:spTgt spid="5"/>
                                        </p:tgtEl>
                                        <p:attrNameLst>
                                          <p:attrName>style.visibility</p:attrName>
                                        </p:attrNameLst>
                                      </p:cBhvr>
                                      <p:to>
                                        <p:strVal val="visible"/>
                                      </p:to>
                                    </p:set>
                                    <p:animScale>
                                      <p:cBhvr>
                                        <p:cTn id="18"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
                                        </p:tgtEl>
                                        <p:attrNameLst>
                                          <p:attrName>ppt_x</p:attrName>
                                          <p:attrName>ppt_y</p:attrName>
                                        </p:attrNameLst>
                                      </p:cBhvr>
                                    </p:animMotion>
                                    <p:animEffect transition="in" filter="fade">
                                      <p:cBhvr>
                                        <p:cTn id="2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472440" y="1238885"/>
            <a:ext cx="8139430" cy="234188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139952" y="685793"/>
            <a:ext cx="643890" cy="307777"/>
          </a:xfrm>
          <a:prstGeom prst="rect">
            <a:avLst/>
          </a:prstGeom>
          <a:noFill/>
        </p:spPr>
        <p:txBody>
          <a:bodyPr wrap="square" lIns="0" tIns="0" rIns="0" bIns="0" rtlCol="0">
            <a:spAutoFit/>
          </a:bodyPr>
          <a:lstStyle/>
          <a:p>
            <a:r>
              <a:rPr lang="zh-CN" sz="2000" b="1" dirty="0" smtClean="0">
                <a:latin typeface="微软雅黑" panose="020B0503020204020204" pitchFamily="34" charset="-122"/>
                <a:ea typeface="微软雅黑" panose="020B0503020204020204" pitchFamily="34" charset="-122"/>
              </a:rPr>
              <a:t>点</a:t>
            </a:r>
            <a:r>
              <a:rPr lang="en-US" altLang="zh-CN" sz="2000" b="1" dirty="0" smtClean="0">
                <a:latin typeface="微软雅黑" panose="020B0503020204020204" pitchFamily="34" charset="-122"/>
                <a:ea typeface="微软雅黑" panose="020B0503020204020204" pitchFamily="34" charset="-122"/>
              </a:rPr>
              <a:t> </a:t>
            </a:r>
            <a:r>
              <a:rPr lang="zh-CN" sz="2000" b="1" dirty="0" smtClean="0">
                <a:latin typeface="微软雅黑" panose="020B0503020204020204" pitchFamily="34" charset="-122"/>
                <a:ea typeface="微软雅黑" panose="020B0503020204020204" pitchFamily="34" charset="-122"/>
              </a:rPr>
              <a:t>评</a:t>
            </a:r>
            <a:endParaRPr lang="zh-CN"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668020" y="1238885"/>
            <a:ext cx="7830820" cy="2215515"/>
          </a:xfrm>
          <a:prstGeom prst="rect">
            <a:avLst/>
          </a:prstGeom>
          <a:noFill/>
        </p:spPr>
        <p:txBody>
          <a:bodyPr wrap="square" lIns="0" tIns="0" rIns="0" bIns="0" rtlCol="0">
            <a:spAutoFit/>
          </a:bodyPr>
          <a:lstStyle/>
          <a:p>
            <a:pPr>
              <a:lnSpc>
                <a:spcPct val="150000"/>
              </a:lnSpc>
            </a:pPr>
            <a:r>
              <a:rPr sz="1600" dirty="0"/>
              <a:t>军民融合，源于我们党的“军民结合、寓军于民”的思想，其目的就是在更广范围、更高层次、更深程度上把国防和军队现代化建设有机融入经济社会发展体系之中，做到一笔投资，双重效益。从全国“参军”“转民”热潮的涌现，再到各地融合基地、园区的蓬勃兴起；从一份份军地战略合作协议的签订，到一拨拨军民融合成果的涌现……在军民融合发展的路上，全国上下精心谋划，同心合力，用辛勤和智慧勾勒富国强军的美好愿景，用心血和汗水诠释军民深度融合的内涵。</a:t>
            </a:r>
            <a:endParaRPr sz="1600" dirty="0"/>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718820" y="1266190"/>
            <a:ext cx="5005308" cy="344995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131820" y="728980"/>
            <a:ext cx="3736340" cy="307340"/>
          </a:xfrm>
          <a:prstGeom prst="rect">
            <a:avLst/>
          </a:prstGeom>
          <a:noFill/>
        </p:spPr>
        <p:txBody>
          <a:bodyPr wrap="square" lIns="0" tIns="0" rIns="0" bIns="0" rtlCol="0">
            <a:spAutoFit/>
          </a:bodyPr>
          <a:lstStyle/>
          <a:p>
            <a:r>
              <a:rPr sz="2000" b="1" dirty="0">
                <a:latin typeface="微软雅黑" panose="020B0503020204020204" pitchFamily="34" charset="-122"/>
                <a:ea typeface="微软雅黑" panose="020B0503020204020204" pitchFamily="34" charset="-122"/>
              </a:rPr>
              <a:t>《深海利剑》视频简介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66470" y="1266190"/>
            <a:ext cx="4613642" cy="3648499"/>
          </a:xfrm>
          <a:prstGeom prst="rect">
            <a:avLst/>
          </a:prstGeom>
          <a:noFill/>
        </p:spPr>
        <p:txBody>
          <a:bodyPr wrap="square" lIns="0" tIns="0" rIns="0" bIns="0" rtlCol="0">
            <a:spAutoFit/>
          </a:bodyPr>
          <a:lstStyle/>
          <a:p>
            <a:pPr>
              <a:lnSpc>
                <a:spcPct val="150000"/>
              </a:lnSpc>
            </a:pPr>
            <a:r>
              <a:rPr sz="1600" dirty="0" err="1">
                <a:latin typeface="华文细黑" panose="02010600040101010101" pitchFamily="2" charset="-122"/>
                <a:ea typeface="华文细黑" panose="02010600040101010101" pitchFamily="2" charset="-122"/>
              </a:rPr>
              <a:t>一群</a:t>
            </a:r>
            <a:r>
              <a:rPr sz="1600" dirty="0">
                <a:latin typeface="华文细黑" panose="02010600040101010101" pitchFamily="2" charset="-122"/>
                <a:ea typeface="华文细黑" panose="02010600040101010101" pitchFamily="2" charset="-122"/>
              </a:rPr>
              <a:t> 90 后大学生经过层层筛选，进入这个神秘的潜艇世界。他们在超乎寻常的严苛训练里，从懵懂的新兵，成长为肩负国防重任的铁血军人，驾驶我军新型潜艇深海潜航，一次次驱赶了 X 国的“黑鲨”级潜艇，捍卫了我国领海安全；他们在我党强有力的领导下，让敌人闻风丧胆；他们历经生死考验，用生命和鲜血为我万里海疆筑起了一道移动长城，实践了血洒海疆的“重剑”精神，捍卫了“听党指挥，生死与共，永不沉没”的不朽誓言。</a:t>
            </a:r>
            <a:endParaRPr sz="1600" dirty="0">
              <a:latin typeface="华文细黑" panose="02010600040101010101" pitchFamily="2" charset="-122"/>
              <a:ea typeface="华文细黑" panose="02010600040101010101" pitchFamily="2" charset="-122"/>
            </a:endParaRPr>
          </a:p>
          <a:p>
            <a:pPr>
              <a:lnSpc>
                <a:spcPct val="150000"/>
              </a:lnSpc>
            </a:pPr>
            <a:endParaRPr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5971778" y="1923678"/>
            <a:ext cx="3018298" cy="1550095"/>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5791" y="1731645"/>
            <a:ext cx="4686290" cy="61976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195736" y="1059582"/>
            <a:ext cx="3040950"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请  思  考</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50188" y="1703620"/>
            <a:ext cx="4367456" cy="416845"/>
          </a:xfrm>
          <a:prstGeom prst="rect">
            <a:avLst/>
          </a:prstGeom>
          <a:noFill/>
        </p:spPr>
        <p:txBody>
          <a:bodyPr wrap="square" lIns="0" tIns="0" rIns="0" bIns="0" rtlCol="0">
            <a:spAutoFit/>
          </a:bodyPr>
          <a:lstStyle/>
          <a:p>
            <a:pPr>
              <a:lnSpc>
                <a:spcPct val="200000"/>
              </a:lnSpc>
            </a:pPr>
            <a:r>
              <a:rPr sz="1600" dirty="0">
                <a:latin typeface="华文细黑" panose="02010600040101010101" pitchFamily="2" charset="-122"/>
                <a:ea typeface="华文细黑" panose="02010600040101010101" pitchFamily="2" charset="-122"/>
              </a:rPr>
              <a:t>新时代要建设一支什么样的强大人民军队？</a:t>
            </a:r>
            <a:endParaRPr sz="1600" dirty="0">
              <a:latin typeface="华文细黑" panose="02010600040101010101" pitchFamily="2" charset="-122"/>
              <a:ea typeface="华文细黑" panose="02010600040101010101" pitchFamily="2" charset="-122"/>
            </a:endParaRPr>
          </a:p>
        </p:txBody>
      </p:sp>
      <p:pic>
        <p:nvPicPr>
          <p:cNvPr id="8" name="图片 7"/>
          <p:cNvPicPr>
            <a:picLocks noChangeAspect="1"/>
          </p:cNvPicPr>
          <p:nvPr/>
        </p:nvPicPr>
        <p:blipFill>
          <a:blip r:embed="rId1"/>
          <a:stretch>
            <a:fillRect/>
          </a:stretch>
        </p:blipFill>
        <p:spPr>
          <a:xfrm>
            <a:off x="6228184" y="1044972"/>
            <a:ext cx="2152650" cy="2457450"/>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39552" y="1285240"/>
            <a:ext cx="4604757" cy="322425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699792" y="665446"/>
            <a:ext cx="357378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1.</a:t>
            </a:r>
            <a:r>
              <a:rPr sz="2000" b="1" dirty="0">
                <a:latin typeface="微软雅黑" panose="020B0503020204020204" pitchFamily="34" charset="-122"/>
                <a:ea typeface="微软雅黑" panose="020B0503020204020204" pitchFamily="34" charset="-122"/>
              </a:rPr>
              <a:t>《党啊，亲爱的妈妈》简介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71600" y="1565128"/>
            <a:ext cx="3833619" cy="2909836"/>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创作于 1979 年，由龚爱书、余致迪作词，马殿银、周右作曲，殷秀梅演唱。歌曲旋律优美、流畅，以中国共产党为题材，歌唱如母亲一般的中国共产党，唱出了人民群众的心声，不仅当时广泛流传，而且在以后几代人心中都留下了深刻的印象。难忘的旋律常驻人心，跨世纪久久回响。</a:t>
            </a:r>
            <a:endParaRPr sz="1600" dirty="0">
              <a:latin typeface="华文细黑" panose="02010600040101010101" pitchFamily="2" charset="-122"/>
              <a:ea typeface="华文细黑" panose="02010600040101010101" pitchFamily="2" charset="-122"/>
            </a:endParaRPr>
          </a:p>
          <a:p>
            <a:pPr>
              <a:lnSpc>
                <a:spcPct val="150000"/>
              </a:lnSpc>
            </a:pPr>
            <a:endParaRPr sz="1600" dirty="0">
              <a:latin typeface="华文细黑" panose="02010600040101010101" pitchFamily="2" charset="-122"/>
              <a:ea typeface="华文细黑" panose="02010600040101010101" pitchFamily="2" charset="-122"/>
            </a:endParaRPr>
          </a:p>
        </p:txBody>
      </p:sp>
      <p:pic>
        <p:nvPicPr>
          <p:cNvPr id="3" name="图片 2"/>
          <p:cNvPicPr>
            <a:picLocks noChangeAspect="1"/>
          </p:cNvPicPr>
          <p:nvPr/>
        </p:nvPicPr>
        <p:blipFill>
          <a:blip r:embed="rId1"/>
          <a:stretch>
            <a:fillRect/>
          </a:stretch>
        </p:blipFill>
        <p:spPr>
          <a:xfrm>
            <a:off x="5364088" y="1511478"/>
            <a:ext cx="3495675" cy="2771775"/>
          </a:xfrm>
          <a:prstGeom prst="rect">
            <a:avLst/>
          </a:prstGeom>
        </p:spPr>
      </p:pic>
      <p:sp>
        <p:nvSpPr>
          <p:cNvPr id="4"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3347864" y="692785"/>
            <a:ext cx="4464496" cy="418274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95536" y="843558"/>
            <a:ext cx="2741855"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sz="2000" b="1" dirty="0">
                <a:latin typeface="微软雅黑" panose="020B0503020204020204" pitchFamily="34" charset="-122"/>
                <a:ea typeface="微软雅黑" panose="020B0503020204020204" pitchFamily="34" charset="-122"/>
                <a:sym typeface="+mn-ea"/>
              </a:rPr>
              <a:t>党啊，亲爱的妈妈</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283968" y="745972"/>
            <a:ext cx="2735411" cy="1174142"/>
          </a:xfrm>
          <a:prstGeom prst="rect">
            <a:avLst/>
          </a:prstGeom>
        </p:spPr>
      </p:pic>
      <p:pic>
        <p:nvPicPr>
          <p:cNvPr id="4" name="图片 3"/>
          <p:cNvPicPr>
            <a:picLocks noChangeAspect="1"/>
          </p:cNvPicPr>
          <p:nvPr/>
        </p:nvPicPr>
        <p:blipFill>
          <a:blip r:embed="rId2"/>
          <a:stretch>
            <a:fillRect/>
          </a:stretch>
        </p:blipFill>
        <p:spPr>
          <a:xfrm>
            <a:off x="4283968" y="1923625"/>
            <a:ext cx="2735411" cy="2848497"/>
          </a:xfrm>
          <a:prstGeom prst="rect">
            <a:avLst/>
          </a:prstGeom>
        </p:spPr>
      </p:pic>
      <p:pic>
        <p:nvPicPr>
          <p:cNvPr id="8" name="图片 7">
            <a:hlinkClick r:id="rId3" action="ppaction://hlinkfile"/>
          </p:cNvPr>
          <p:cNvPicPr>
            <a:picLocks noChangeAspect="1"/>
          </p:cNvPicPr>
          <p:nvPr/>
        </p:nvPicPr>
        <p:blipFill>
          <a:blip r:embed="rId4"/>
          <a:stretch>
            <a:fillRect/>
          </a:stretch>
        </p:blipFill>
        <p:spPr>
          <a:xfrm>
            <a:off x="1207572" y="1390910"/>
            <a:ext cx="564403" cy="539238"/>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1979712" y="1572114"/>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3995936" y="1698930"/>
            <a:ext cx="4866640" cy="230505"/>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latin typeface="华文细黑" panose="02010600040101010101" pitchFamily="2" charset="-122"/>
                <a:ea typeface="华文细黑" panose="02010600040101010101" pitchFamily="2" charset="-122"/>
              </a:rPr>
              <a:t>为什么要坚持党对人民军队的绝对领导？</a:t>
            </a:r>
            <a:endParaRPr lang="zh-CN" altLang="en-US" sz="1400" dirty="0">
              <a:latin typeface="华文细黑" panose="02010600040101010101" pitchFamily="2" charset="-122"/>
              <a:ea typeface="华文细黑" panose="02010600040101010101" pitchFamily="2" charset="-122"/>
            </a:endParaRPr>
          </a:p>
        </p:txBody>
      </p:sp>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91440" y="1203598"/>
            <a:ext cx="5704696" cy="3522573"/>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259632" y="658925"/>
            <a:ext cx="3672408"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2.</a:t>
            </a:r>
            <a:r>
              <a:rPr lang="en-US" altLang="zh-CN" sz="2000" dirty="0"/>
              <a:t> </a:t>
            </a:r>
            <a:r>
              <a:rPr sz="2000" b="1" dirty="0">
                <a:latin typeface="微软雅黑" panose="020B0503020204020204" pitchFamily="34" charset="-122"/>
                <a:ea typeface="微软雅黑" panose="020B0503020204020204" pitchFamily="34" charset="-122"/>
              </a:rPr>
              <a:t>《在那桃花盛开的地方》简介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501518" y="1447004"/>
            <a:ext cx="4884539" cy="3279167"/>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歌词对环境的描写具体。歌词对边防战士的刻画生动。为了美丽的故乡，为了故乡的明天更加美好，边防战士愿意驻守在最艰苦的地方。这种“苦了我一人，幸福千万家”的博大胸怀和高尚情操，令人肃然起敬。歌词运用映衬的手法，突出了主题，一面是如画的故乡：盛开的桃花，明净的水面，孩子们的欢笑；而另一面则是风雪交加的边卡，两相对照，更映衬出战士们的胸怀和品质。</a:t>
            </a:r>
            <a:endParaRPr sz="1600" dirty="0">
              <a:latin typeface="华文细黑" panose="02010600040101010101" pitchFamily="2" charset="-122"/>
              <a:ea typeface="华文细黑" panose="02010600040101010101" pitchFamily="2" charset="-122"/>
            </a:endParaRPr>
          </a:p>
          <a:p>
            <a:pPr>
              <a:lnSpc>
                <a:spcPct val="150000"/>
              </a:lnSpc>
            </a:pPr>
            <a:endParaRPr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084168" y="1635646"/>
            <a:ext cx="2775363" cy="1812603"/>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3563888" y="581359"/>
            <a:ext cx="5220044" cy="427478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83330" y="726332"/>
            <a:ext cx="304095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sz="2000" b="1" dirty="0">
                <a:latin typeface="微软雅黑" panose="020B0503020204020204" pitchFamily="34" charset="-122"/>
                <a:ea typeface="微软雅黑" panose="020B0503020204020204" pitchFamily="34" charset="-122"/>
                <a:sym typeface="+mn-ea"/>
              </a:rPr>
              <a:t>在那桃花盛开的地方</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4711505" y="627534"/>
            <a:ext cx="2924810" cy="3475990"/>
          </a:xfrm>
          <a:prstGeom prst="rect">
            <a:avLst/>
          </a:prstGeom>
        </p:spPr>
      </p:pic>
      <p:pic>
        <p:nvPicPr>
          <p:cNvPr id="4" name="图片 3"/>
          <p:cNvPicPr>
            <a:picLocks noChangeAspect="1"/>
          </p:cNvPicPr>
          <p:nvPr/>
        </p:nvPicPr>
        <p:blipFill>
          <a:blip r:embed="rId2"/>
          <a:stretch>
            <a:fillRect/>
          </a:stretch>
        </p:blipFill>
        <p:spPr>
          <a:xfrm>
            <a:off x="4711506" y="4117186"/>
            <a:ext cx="2924810" cy="720165"/>
          </a:xfrm>
          <a:prstGeom prst="rect">
            <a:avLst/>
          </a:prstGeom>
        </p:spPr>
      </p:pic>
      <p:pic>
        <p:nvPicPr>
          <p:cNvPr id="8" name="图片 7">
            <a:hlinkClick r:id="rId3" action="ppaction://hlinkfile"/>
          </p:cNvPr>
          <p:cNvPicPr>
            <a:picLocks noChangeAspect="1"/>
          </p:cNvPicPr>
          <p:nvPr/>
        </p:nvPicPr>
        <p:blipFill>
          <a:blip r:embed="rId4"/>
          <a:stretch>
            <a:fillRect/>
          </a:stretch>
        </p:blipFill>
        <p:spPr>
          <a:xfrm>
            <a:off x="1239402" y="1203598"/>
            <a:ext cx="564403" cy="539238"/>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1979712" y="1572114"/>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5746750" y="1456861"/>
            <a:ext cx="2757170" cy="230505"/>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latin typeface="华文细黑" panose="02010600040101010101" pitchFamily="2" charset="-122"/>
                <a:ea typeface="华文细黑" panose="02010600040101010101" pitchFamily="2" charset="-122"/>
              </a:rPr>
              <a:t>歌词唱出了什么样的情意？</a:t>
            </a:r>
            <a:endParaRPr lang="zh-CN" altLang="en-US" sz="1400" dirty="0">
              <a:latin typeface="华文细黑" panose="02010600040101010101" pitchFamily="2" charset="-122"/>
              <a:ea typeface="华文细黑" panose="02010600040101010101" pitchFamily="2" charset="-122"/>
            </a:endParaRPr>
          </a:p>
        </p:txBody>
      </p:sp>
      <p:sp>
        <p:nvSpPr>
          <p:cNvPr id="17"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
        <p:nvSpPr>
          <p:cNvPr id="3" name="TextBox 5"/>
          <p:cNvSpPr txBox="1"/>
          <p:nvPr/>
        </p:nvSpPr>
        <p:spPr>
          <a:xfrm>
            <a:off x="5746750" y="2543175"/>
            <a:ext cx="2805430" cy="230505"/>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latin typeface="华文细黑" panose="02010600040101010101" pitchFamily="2" charset="-122"/>
                <a:ea typeface="华文细黑" panose="02010600040101010101" pitchFamily="2" charset="-122"/>
              </a:rPr>
              <a:t>为什么要推动军民融合深度发展？</a:t>
            </a:r>
            <a:endParaRPr lang="zh-CN" altLang="en-US" sz="1400" dirty="0">
              <a:latin typeface="华文细黑" panose="02010600040101010101" pitchFamily="2" charset="-122"/>
              <a:ea typeface="华文细黑" panose="02010600040101010101" pitchFamily="2" charset="-122"/>
            </a:endParaRPr>
          </a:p>
        </p:txBody>
      </p:sp>
      <p:sp>
        <p:nvSpPr>
          <p:cNvPr id="9" name="Oval 13"/>
          <p:cNvSpPr>
            <a:spLocks noChangeArrowheads="1"/>
          </p:cNvSpPr>
          <p:nvPr/>
        </p:nvSpPr>
        <p:spPr bwMode="auto">
          <a:xfrm>
            <a:off x="4673160" y="1210034"/>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1</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5" name="Oval 13"/>
          <p:cNvSpPr>
            <a:spLocks noChangeArrowheads="1"/>
          </p:cNvSpPr>
          <p:nvPr/>
        </p:nvSpPr>
        <p:spPr bwMode="auto">
          <a:xfrm>
            <a:off x="4673160" y="2280009"/>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2</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30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3" grpId="0"/>
      <p:bldP spid="9" grpId="0" bldLvl="0" animBg="1"/>
      <p:bldP spid="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514521" y="1311121"/>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5"/>
          <p:cNvSpPr>
            <a:spLocks noChangeArrowheads="1"/>
          </p:cNvSpPr>
          <p:nvPr/>
        </p:nvSpPr>
        <p:spPr bwMode="auto">
          <a:xfrm>
            <a:off x="514523" y="1059582"/>
            <a:ext cx="1320403"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9" name="矩形 43"/>
          <p:cNvSpPr>
            <a:spLocks noChangeArrowheads="1"/>
          </p:cNvSpPr>
          <p:nvPr/>
        </p:nvSpPr>
        <p:spPr bwMode="auto">
          <a:xfrm>
            <a:off x="1834925" y="1059582"/>
            <a:ext cx="1320404"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0" name="矩形 44"/>
          <p:cNvSpPr>
            <a:spLocks noChangeArrowheads="1"/>
          </p:cNvSpPr>
          <p:nvPr/>
        </p:nvSpPr>
        <p:spPr bwMode="auto">
          <a:xfrm>
            <a:off x="3155329" y="1059582"/>
            <a:ext cx="1320403"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1" name="矩形 45"/>
          <p:cNvSpPr>
            <a:spLocks noChangeArrowheads="1"/>
          </p:cNvSpPr>
          <p:nvPr/>
        </p:nvSpPr>
        <p:spPr bwMode="auto">
          <a:xfrm>
            <a:off x="4475731" y="1059582"/>
            <a:ext cx="1320404"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4" name="矩形 46"/>
          <p:cNvSpPr>
            <a:spLocks noChangeArrowheads="1"/>
          </p:cNvSpPr>
          <p:nvPr/>
        </p:nvSpPr>
        <p:spPr bwMode="auto">
          <a:xfrm>
            <a:off x="5796136" y="1059582"/>
            <a:ext cx="1320403"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5" name="矩形 47"/>
          <p:cNvSpPr>
            <a:spLocks noChangeArrowheads="1"/>
          </p:cNvSpPr>
          <p:nvPr/>
        </p:nvSpPr>
        <p:spPr bwMode="auto">
          <a:xfrm>
            <a:off x="7116538" y="1059582"/>
            <a:ext cx="1320404"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pic>
        <p:nvPicPr>
          <p:cNvPr id="16" name="图片 5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75245" y="1341761"/>
            <a:ext cx="1065610" cy="125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971600" y="1644609"/>
            <a:ext cx="6730154" cy="2708434"/>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1.（2018 年江苏公务员公共基础 B 类单项选择题第 12 题）习近平在庆祝中国人民解放军建军 90 周年大会上指出：“人民军队的历史辉煌，是鲜血生命铸就的，永远值得我们铭记。”下列事件标志着中国共产党开始独立领导革命战争、创建人民军队的有（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①武昌起义　　　②南昌起义　　　③秋收起义　　　④广州起义</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①②③</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①②④</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①③④</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②③④</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1116" y="0"/>
            <a:ext cx="9144000" cy="5143500"/>
          </a:xfrm>
          <a:prstGeom prst="rect">
            <a:avLst/>
          </a:prstGeom>
        </p:spPr>
      </p:pic>
      <p:sp>
        <p:nvSpPr>
          <p:cNvPr id="28" name="矩形 27"/>
          <p:cNvSpPr/>
          <p:nvPr/>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906015" y="2408115"/>
            <a:ext cx="1278124"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内容导读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4048684" y="793673"/>
            <a:ext cx="1046633" cy="276999"/>
          </a:xfrm>
          <a:prstGeom prst="rect">
            <a:avLst/>
          </a:prstGeom>
          <a:noFill/>
        </p:spPr>
        <p:txBody>
          <a:bodyPr wrap="none" rtlCol="0">
            <a:spAutoFit/>
          </a:bodyPr>
          <a:lstStyle/>
          <a:p>
            <a:r>
              <a:rPr lang="en-US" altLang="zh-CN" sz="1200" b="1" dirty="0">
                <a:solidFill>
                  <a:schemeClr val="bg1"/>
                </a:solidFill>
                <a:latin typeface="微软雅黑" panose="020B0503020204020204" pitchFamily="34" charset="-122"/>
                <a:ea typeface="微软雅黑" panose="020B0503020204020204" pitchFamily="34" charset="-122"/>
              </a:rPr>
              <a:t>CONTENTS</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6" name="Freeform 5"/>
          <p:cNvSpPr/>
          <p:nvPr/>
        </p:nvSpPr>
        <p:spPr bwMode="auto">
          <a:xfrm>
            <a:off x="99189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7" name="Freeform 5"/>
          <p:cNvSpPr/>
          <p:nvPr/>
        </p:nvSpPr>
        <p:spPr bwMode="auto">
          <a:xfrm>
            <a:off x="258937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0" name="Freeform 5"/>
          <p:cNvSpPr/>
          <p:nvPr/>
        </p:nvSpPr>
        <p:spPr bwMode="auto">
          <a:xfrm>
            <a:off x="418685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7" name="Freeform 5"/>
          <p:cNvSpPr/>
          <p:nvPr/>
        </p:nvSpPr>
        <p:spPr bwMode="auto">
          <a:xfrm>
            <a:off x="578433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41" name="Freeform 5"/>
          <p:cNvSpPr/>
          <p:nvPr/>
        </p:nvSpPr>
        <p:spPr bwMode="auto">
          <a:xfrm>
            <a:off x="738181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3" name="文本框 9"/>
          <p:cNvSpPr txBox="1"/>
          <p:nvPr/>
        </p:nvSpPr>
        <p:spPr>
          <a:xfrm>
            <a:off x="2205282" y="2414062"/>
            <a:ext cx="1723583"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知识结构</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5" name="文本框 9"/>
          <p:cNvSpPr txBox="1"/>
          <p:nvPr/>
        </p:nvSpPr>
        <p:spPr>
          <a:xfrm>
            <a:off x="3950008" y="2408115"/>
            <a:ext cx="1611262"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要点解析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7" name="文本框 9"/>
          <p:cNvSpPr txBox="1"/>
          <p:nvPr/>
        </p:nvSpPr>
        <p:spPr>
          <a:xfrm>
            <a:off x="5652120" y="2408115"/>
            <a:ext cx="1401998"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案例分析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9" name="文本框 9"/>
          <p:cNvSpPr txBox="1"/>
          <p:nvPr/>
        </p:nvSpPr>
        <p:spPr>
          <a:xfrm>
            <a:off x="7101703" y="2383237"/>
            <a:ext cx="1697790"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经典视频思考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3" name="Freeform 5"/>
          <p:cNvSpPr/>
          <p:nvPr/>
        </p:nvSpPr>
        <p:spPr bwMode="auto">
          <a:xfrm>
            <a:off x="3637930" y="0"/>
            <a:ext cx="1870372" cy="791722"/>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0" name="TextBox 19"/>
          <p:cNvSpPr txBox="1"/>
          <p:nvPr/>
        </p:nvSpPr>
        <p:spPr>
          <a:xfrm>
            <a:off x="4070415" y="189612"/>
            <a:ext cx="1005403" cy="584775"/>
          </a:xfrm>
          <a:prstGeom prst="rect">
            <a:avLst/>
          </a:prstGeom>
          <a:noFill/>
        </p:spPr>
        <p:txBody>
          <a:bodyPr wrap="non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目录</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0" y="5035826"/>
            <a:ext cx="9144000" cy="107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3010991" y="4191989"/>
            <a:ext cx="1696331"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经典歌曲学唱</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4" name="Freeform 5"/>
          <p:cNvSpPr/>
          <p:nvPr/>
        </p:nvSpPr>
        <p:spPr bwMode="auto">
          <a:xfrm>
            <a:off x="338647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5" name="Freeform 5"/>
          <p:cNvSpPr/>
          <p:nvPr/>
        </p:nvSpPr>
        <p:spPr bwMode="auto">
          <a:xfrm>
            <a:off x="537402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8" name="文本框 9"/>
          <p:cNvSpPr txBox="1"/>
          <p:nvPr/>
        </p:nvSpPr>
        <p:spPr>
          <a:xfrm>
            <a:off x="5132227" y="4207527"/>
            <a:ext cx="1511816"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拓展训练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329053"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1</a:t>
            </a:r>
            <a:endParaRPr lang="zh-CN" altLang="en-US" sz="3600" b="1" dirty="0">
              <a:latin typeface="华文琥珀" panose="02010800040101010101" pitchFamily="2" charset="-122"/>
              <a:ea typeface="华文琥珀" panose="02010800040101010101" pitchFamily="2" charset="-122"/>
            </a:endParaRPr>
          </a:p>
        </p:txBody>
      </p:sp>
      <p:sp>
        <p:nvSpPr>
          <p:cNvPr id="39" name="文本框 38"/>
          <p:cNvSpPr txBox="1"/>
          <p:nvPr/>
        </p:nvSpPr>
        <p:spPr>
          <a:xfrm>
            <a:off x="2918734"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2</a:t>
            </a:r>
            <a:endParaRPr lang="zh-CN" altLang="en-US" sz="3600" b="1" dirty="0">
              <a:latin typeface="华文琥珀" panose="02010800040101010101" pitchFamily="2" charset="-122"/>
              <a:ea typeface="华文琥珀" panose="02010800040101010101" pitchFamily="2" charset="-122"/>
            </a:endParaRPr>
          </a:p>
        </p:txBody>
      </p:sp>
      <p:sp>
        <p:nvSpPr>
          <p:cNvPr id="42" name="文本框 41"/>
          <p:cNvSpPr txBox="1"/>
          <p:nvPr/>
        </p:nvSpPr>
        <p:spPr>
          <a:xfrm>
            <a:off x="4534359"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3</a:t>
            </a:r>
            <a:endParaRPr lang="zh-CN" altLang="en-US" sz="3600" b="1" dirty="0">
              <a:latin typeface="华文琥珀" panose="02010800040101010101" pitchFamily="2" charset="-122"/>
              <a:ea typeface="华文琥珀" panose="02010800040101010101" pitchFamily="2" charset="-122"/>
            </a:endParaRPr>
          </a:p>
        </p:txBody>
      </p:sp>
      <p:sp>
        <p:nvSpPr>
          <p:cNvPr id="43" name="文本框 42"/>
          <p:cNvSpPr txBox="1"/>
          <p:nvPr/>
        </p:nvSpPr>
        <p:spPr>
          <a:xfrm>
            <a:off x="6131838" y="1449869"/>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4</a:t>
            </a:r>
            <a:endParaRPr lang="zh-CN" altLang="en-US" sz="3600" b="1" dirty="0">
              <a:latin typeface="华文琥珀" panose="02010800040101010101" pitchFamily="2" charset="-122"/>
              <a:ea typeface="华文琥珀" panose="02010800040101010101" pitchFamily="2" charset="-122"/>
            </a:endParaRPr>
          </a:p>
        </p:txBody>
      </p:sp>
      <p:sp>
        <p:nvSpPr>
          <p:cNvPr id="44" name="文本框 43"/>
          <p:cNvSpPr txBox="1"/>
          <p:nvPr/>
        </p:nvSpPr>
        <p:spPr>
          <a:xfrm>
            <a:off x="7734574" y="1457722"/>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5</a:t>
            </a:r>
            <a:endParaRPr lang="zh-CN" altLang="en-US" sz="3600" b="1" dirty="0">
              <a:latin typeface="华文琥珀" panose="02010800040101010101" pitchFamily="2" charset="-122"/>
              <a:ea typeface="华文琥珀" panose="02010800040101010101" pitchFamily="2" charset="-122"/>
            </a:endParaRPr>
          </a:p>
        </p:txBody>
      </p:sp>
      <p:sp>
        <p:nvSpPr>
          <p:cNvPr id="45" name="文本框 44"/>
          <p:cNvSpPr txBox="1"/>
          <p:nvPr/>
        </p:nvSpPr>
        <p:spPr>
          <a:xfrm>
            <a:off x="3733984" y="3168593"/>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6</a:t>
            </a:r>
            <a:endParaRPr lang="zh-CN" altLang="en-US" sz="3600" b="1" dirty="0">
              <a:latin typeface="华文琥珀" panose="02010800040101010101" pitchFamily="2" charset="-122"/>
              <a:ea typeface="华文琥珀" panose="02010800040101010101" pitchFamily="2" charset="-122"/>
            </a:endParaRPr>
          </a:p>
        </p:txBody>
      </p:sp>
      <p:sp>
        <p:nvSpPr>
          <p:cNvPr id="46" name="文本框 45"/>
          <p:cNvSpPr txBox="1"/>
          <p:nvPr/>
        </p:nvSpPr>
        <p:spPr>
          <a:xfrm>
            <a:off x="5699790" y="3190160"/>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7</a:t>
            </a:r>
            <a:endParaRPr lang="zh-CN" altLang="en-US" sz="3600" b="1" dirty="0">
              <a:latin typeface="华文琥珀" panose="02010800040101010101" pitchFamily="2" charset="-122"/>
              <a:ea typeface="华文琥珀" panose="02010800040101010101"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anim calcmode="lin" valueType="num">
                                      <p:cBhvr>
                                        <p:cTn id="10" dur="500" fill="hold"/>
                                        <p:tgtEl>
                                          <p:spTgt spid="30"/>
                                        </p:tgtEl>
                                        <p:attrNameLst>
                                          <p:attrName>ppt_x</p:attrName>
                                        </p:attrNameLst>
                                      </p:cBhvr>
                                      <p:tavLst>
                                        <p:tav tm="0">
                                          <p:val>
                                            <p:fltVal val="0.5"/>
                                          </p:val>
                                        </p:tav>
                                        <p:tav tm="100000">
                                          <p:val>
                                            <p:strVal val="#ppt_x"/>
                                          </p:val>
                                        </p:tav>
                                      </p:tavLst>
                                    </p:anim>
                                    <p:anim calcmode="lin" valueType="num">
                                      <p:cBhvr>
                                        <p:cTn id="11" dur="500" fill="hold"/>
                                        <p:tgtEl>
                                          <p:spTgt spid="3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20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fltVal val="0.5"/>
                                          </p:val>
                                        </p:tav>
                                        <p:tav tm="100000">
                                          <p:val>
                                            <p:strVal val="#ppt_x"/>
                                          </p:val>
                                        </p:tav>
                                      </p:tavLst>
                                    </p:anim>
                                    <p:anim calcmode="lin" valueType="num">
                                      <p:cBhvr>
                                        <p:cTn id="25" dur="500" fill="hold"/>
                                        <p:tgtEl>
                                          <p:spTgt spid="37"/>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60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Effect transition="in" filter="fade">
                                      <p:cBhvr>
                                        <p:cTn id="30" dur="500"/>
                                        <p:tgtEl>
                                          <p:spTgt spid="26"/>
                                        </p:tgtEl>
                                      </p:cBhvr>
                                    </p:animEffect>
                                    <p:anim calcmode="lin" valueType="num">
                                      <p:cBhvr>
                                        <p:cTn id="31" dur="500" fill="hold"/>
                                        <p:tgtEl>
                                          <p:spTgt spid="26"/>
                                        </p:tgtEl>
                                        <p:attrNameLst>
                                          <p:attrName>ppt_x</p:attrName>
                                        </p:attrNameLst>
                                      </p:cBhvr>
                                      <p:tavLst>
                                        <p:tav tm="0">
                                          <p:val>
                                            <p:fltVal val="0.5"/>
                                          </p:val>
                                        </p:tav>
                                        <p:tav tm="100000">
                                          <p:val>
                                            <p:strVal val="#ppt_x"/>
                                          </p:val>
                                        </p:tav>
                                      </p:tavLst>
                                    </p:anim>
                                    <p:anim calcmode="lin" valueType="num">
                                      <p:cBhvr>
                                        <p:cTn id="32" dur="500" fill="hold"/>
                                        <p:tgtEl>
                                          <p:spTgt spid="26"/>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80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anim calcmode="lin" valueType="num">
                                      <p:cBhvr>
                                        <p:cTn id="38" dur="500" fill="hold"/>
                                        <p:tgtEl>
                                          <p:spTgt spid="41"/>
                                        </p:tgtEl>
                                        <p:attrNameLst>
                                          <p:attrName>ppt_x</p:attrName>
                                        </p:attrNameLst>
                                      </p:cBhvr>
                                      <p:tavLst>
                                        <p:tav tm="0">
                                          <p:val>
                                            <p:fltVal val="0.5"/>
                                          </p:val>
                                        </p:tav>
                                        <p:tav tm="100000">
                                          <p:val>
                                            <p:strVal val="#ppt_x"/>
                                          </p:val>
                                        </p:tav>
                                      </p:tavLst>
                                    </p:anim>
                                    <p:anim calcmode="lin" valueType="num">
                                      <p:cBhvr>
                                        <p:cTn id="39" dur="500" fill="hold"/>
                                        <p:tgtEl>
                                          <p:spTgt spid="41"/>
                                        </p:tgtEl>
                                        <p:attrNameLst>
                                          <p:attrName>ppt_y</p:attrName>
                                        </p:attrNameLst>
                                      </p:cBhvr>
                                      <p:tavLst>
                                        <p:tav tm="0">
                                          <p:val>
                                            <p:fltVal val="0.5"/>
                                          </p:val>
                                        </p:tav>
                                        <p:tav tm="100000">
                                          <p:val>
                                            <p:strVal val="#ppt_y"/>
                                          </p:val>
                                        </p:tav>
                                      </p:tavLst>
                                    </p:anim>
                                  </p:childTnLst>
                                </p:cTn>
                              </p:par>
                            </p:childTnLst>
                          </p:cTn>
                        </p:par>
                        <p:par>
                          <p:cTn id="40" fill="hold">
                            <p:stCondLst>
                              <p:cond delay="500"/>
                            </p:stCondLst>
                            <p:childTnLst>
                              <p:par>
                                <p:cTn id="41" presetID="16" presetClass="entr" presetSubtype="21"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barn(inVertical)">
                                      <p:cBhvr>
                                        <p:cTn id="43" dur="500"/>
                                        <p:tgtEl>
                                          <p:spTgt spid="31"/>
                                        </p:tgtEl>
                                      </p:cBhvr>
                                    </p:animEffect>
                                  </p:childTnLst>
                                </p:cTn>
                              </p:par>
                            </p:childTnLst>
                          </p:cTn>
                        </p:par>
                        <p:par>
                          <p:cTn id="44" fill="hold">
                            <p:stCondLst>
                              <p:cond delay="1000"/>
                            </p:stCondLst>
                            <p:childTnLst>
                              <p:par>
                                <p:cTn id="45" presetID="16" presetClass="entr" presetSubtype="21"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barn(inVertical)">
                                      <p:cBhvr>
                                        <p:cTn id="47" dur="500"/>
                                        <p:tgtEl>
                                          <p:spTgt spid="53"/>
                                        </p:tgtEl>
                                      </p:cBhvr>
                                    </p:animEffect>
                                  </p:childTnLst>
                                </p:cTn>
                              </p:par>
                            </p:childTnLst>
                          </p:cTn>
                        </p:par>
                        <p:par>
                          <p:cTn id="48" fill="hold">
                            <p:stCondLst>
                              <p:cond delay="1500"/>
                            </p:stCondLst>
                            <p:childTnLst>
                              <p:par>
                                <p:cTn id="49" presetID="16" presetClass="entr" presetSubtype="21"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barn(inVertical)">
                                      <p:cBhvr>
                                        <p:cTn id="51" dur="500"/>
                                        <p:tgtEl>
                                          <p:spTgt spid="55"/>
                                        </p:tgtEl>
                                      </p:cBhvr>
                                    </p:animEffect>
                                  </p:childTnLst>
                                </p:cTn>
                              </p:par>
                            </p:childTnLst>
                          </p:cTn>
                        </p:par>
                        <p:par>
                          <p:cTn id="52" fill="hold">
                            <p:stCondLst>
                              <p:cond delay="2000"/>
                            </p:stCondLst>
                            <p:childTnLst>
                              <p:par>
                                <p:cTn id="53" presetID="16" presetClass="entr" presetSubtype="21"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barn(inVertical)">
                                      <p:cBhvr>
                                        <p:cTn id="55" dur="500"/>
                                        <p:tgtEl>
                                          <p:spTgt spid="57"/>
                                        </p:tgtEl>
                                      </p:cBhvr>
                                    </p:animEffect>
                                  </p:childTnLst>
                                </p:cTn>
                              </p:par>
                            </p:childTnLst>
                          </p:cTn>
                        </p:par>
                        <p:par>
                          <p:cTn id="56" fill="hold">
                            <p:stCondLst>
                              <p:cond delay="2500"/>
                            </p:stCondLst>
                            <p:childTnLst>
                              <p:par>
                                <p:cTn id="57" presetID="16" presetClass="entr" presetSubtype="21"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barn(inVertical)">
                                      <p:cBhvr>
                                        <p:cTn id="59" dur="500"/>
                                        <p:tgtEl>
                                          <p:spTgt spid="59"/>
                                        </p:tgtEl>
                                      </p:cBhvr>
                                    </p:animEffect>
                                  </p:childTnLst>
                                </p:cTn>
                              </p:par>
                            </p:childTnLst>
                          </p:cTn>
                        </p:par>
                        <p:par>
                          <p:cTn id="60" fill="hold">
                            <p:stCondLst>
                              <p:cond delay="3000"/>
                            </p:stCondLst>
                            <p:childTnLst>
                              <p:par>
                                <p:cTn id="61" presetID="16" presetClass="entr" presetSubtype="21"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barn(inVertical)">
                                      <p:cBhvr>
                                        <p:cTn id="63" dur="500"/>
                                        <p:tgtEl>
                                          <p:spTgt spid="33"/>
                                        </p:tgtEl>
                                      </p:cBhvr>
                                    </p:animEffect>
                                  </p:childTnLst>
                                </p:cTn>
                              </p:par>
                              <p:par>
                                <p:cTn id="64" presetID="53" presetClass="entr" presetSubtype="528" fill="hold" grpId="0" nodeType="withEffect">
                                  <p:stCondLst>
                                    <p:cond delay="20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anim calcmode="lin" valueType="num">
                                      <p:cBhvr>
                                        <p:cTn id="69" dur="500" fill="hold"/>
                                        <p:tgtEl>
                                          <p:spTgt spid="34"/>
                                        </p:tgtEl>
                                        <p:attrNameLst>
                                          <p:attrName>ppt_x</p:attrName>
                                        </p:attrNameLst>
                                      </p:cBhvr>
                                      <p:tavLst>
                                        <p:tav tm="0">
                                          <p:val>
                                            <p:fltVal val="0.5"/>
                                          </p:val>
                                        </p:tav>
                                        <p:tav tm="100000">
                                          <p:val>
                                            <p:strVal val="#ppt_x"/>
                                          </p:val>
                                        </p:tav>
                                      </p:tavLst>
                                    </p:anim>
                                    <p:anim calcmode="lin" valueType="num">
                                      <p:cBhvr>
                                        <p:cTn id="70" dur="500" fill="hold"/>
                                        <p:tgtEl>
                                          <p:spTgt spid="34"/>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400"/>
                                  </p:stCondLst>
                                  <p:childTnLst>
                                    <p:set>
                                      <p:cBhvr>
                                        <p:cTn id="72" dur="1" fill="hold">
                                          <p:stCondLst>
                                            <p:cond delay="0"/>
                                          </p:stCondLst>
                                        </p:cTn>
                                        <p:tgtEl>
                                          <p:spTgt spid="35"/>
                                        </p:tgtEl>
                                        <p:attrNameLst>
                                          <p:attrName>style.visibility</p:attrName>
                                        </p:attrNameLst>
                                      </p:cBhvr>
                                      <p:to>
                                        <p:strVal val="visible"/>
                                      </p:to>
                                    </p:set>
                                    <p:anim calcmode="lin" valueType="num">
                                      <p:cBhvr>
                                        <p:cTn id="73" dur="500" fill="hold"/>
                                        <p:tgtEl>
                                          <p:spTgt spid="35"/>
                                        </p:tgtEl>
                                        <p:attrNameLst>
                                          <p:attrName>ppt_w</p:attrName>
                                        </p:attrNameLst>
                                      </p:cBhvr>
                                      <p:tavLst>
                                        <p:tav tm="0">
                                          <p:val>
                                            <p:fltVal val="0"/>
                                          </p:val>
                                        </p:tav>
                                        <p:tav tm="100000">
                                          <p:val>
                                            <p:strVal val="#ppt_w"/>
                                          </p:val>
                                        </p:tav>
                                      </p:tavLst>
                                    </p:anim>
                                    <p:anim calcmode="lin" valueType="num">
                                      <p:cBhvr>
                                        <p:cTn id="74" dur="500" fill="hold"/>
                                        <p:tgtEl>
                                          <p:spTgt spid="35"/>
                                        </p:tgtEl>
                                        <p:attrNameLst>
                                          <p:attrName>ppt_h</p:attrName>
                                        </p:attrNameLst>
                                      </p:cBhvr>
                                      <p:tavLst>
                                        <p:tav tm="0">
                                          <p:val>
                                            <p:fltVal val="0"/>
                                          </p:val>
                                        </p:tav>
                                        <p:tav tm="100000">
                                          <p:val>
                                            <p:strVal val="#ppt_h"/>
                                          </p:val>
                                        </p:tav>
                                      </p:tavLst>
                                    </p:anim>
                                    <p:animEffect transition="in" filter="fade">
                                      <p:cBhvr>
                                        <p:cTn id="75" dur="500"/>
                                        <p:tgtEl>
                                          <p:spTgt spid="35"/>
                                        </p:tgtEl>
                                      </p:cBhvr>
                                    </p:animEffect>
                                    <p:anim calcmode="lin" valueType="num">
                                      <p:cBhvr>
                                        <p:cTn id="76" dur="500" fill="hold"/>
                                        <p:tgtEl>
                                          <p:spTgt spid="35"/>
                                        </p:tgtEl>
                                        <p:attrNameLst>
                                          <p:attrName>ppt_x</p:attrName>
                                        </p:attrNameLst>
                                      </p:cBhvr>
                                      <p:tavLst>
                                        <p:tav tm="0">
                                          <p:val>
                                            <p:fltVal val="0.5"/>
                                          </p:val>
                                        </p:tav>
                                        <p:tav tm="100000">
                                          <p:val>
                                            <p:strVal val="#ppt_x"/>
                                          </p:val>
                                        </p:tav>
                                      </p:tavLst>
                                    </p:anim>
                                    <p:anim calcmode="lin" valueType="num">
                                      <p:cBhvr>
                                        <p:cTn id="77" dur="500" fill="hold"/>
                                        <p:tgtEl>
                                          <p:spTgt spid="35"/>
                                        </p:tgtEl>
                                        <p:attrNameLst>
                                          <p:attrName>ppt_y</p:attrName>
                                        </p:attrNameLst>
                                      </p:cBhvr>
                                      <p:tavLst>
                                        <p:tav tm="0">
                                          <p:val>
                                            <p:fltVal val="0.5"/>
                                          </p:val>
                                        </p:tav>
                                        <p:tav tm="100000">
                                          <p:val>
                                            <p:strVal val="#ppt_y"/>
                                          </p:val>
                                        </p:tav>
                                      </p:tavLst>
                                    </p:anim>
                                  </p:childTnLst>
                                </p:cTn>
                              </p:par>
                            </p:childTnLst>
                          </p:cTn>
                        </p:par>
                        <p:par>
                          <p:cTn id="78" fill="hold">
                            <p:stCondLst>
                              <p:cond delay="3500"/>
                            </p:stCondLst>
                            <p:childTnLst>
                              <p:par>
                                <p:cTn id="79" presetID="16" presetClass="entr" presetSubtype="21"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barn(inVertical)">
                                      <p:cBhvr>
                                        <p:cTn id="8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6" grpId="0" animBg="1"/>
      <p:bldP spid="27" grpId="0" animBg="1"/>
      <p:bldP spid="30" grpId="0" animBg="1"/>
      <p:bldP spid="37" grpId="0" animBg="1"/>
      <p:bldP spid="41" grpId="0" animBg="1"/>
      <p:bldP spid="53" grpId="0"/>
      <p:bldP spid="55" grpId="0"/>
      <p:bldP spid="57" grpId="0"/>
      <p:bldP spid="59" grpId="0"/>
      <p:bldP spid="33" grpId="0"/>
      <p:bldP spid="34" grpId="0" animBg="1"/>
      <p:bldP spid="35" grpId="0" animBg="1"/>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87677" y="2211710"/>
            <a:ext cx="7948295" cy="2708434"/>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2.（2015 年考研单项选择题第 12 题）古田会议总结了红军创立以来的经验，通过了著名的古田会议决议。决议的中心思想是（　　）。</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A. 中国共产党必须服从共产国际的领导</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B. 武装斗争是中国革命的主要形式</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C. 在农村根据地广泛开展土地革命</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D. 用无产阶级思想进行军队和党的建设</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248744" y="2021588"/>
            <a:ext cx="8643736" cy="2494377"/>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97852" y="1923678"/>
            <a:ext cx="7948295" cy="2909836"/>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1.（2018 年考研多项选择题第 27 题）忠诚于党、听党指挥是我军的光荣传统。1929 年 12 月下旬。红四军党的第九次代表大会在福建上杭县古田村召开。这次会议史称古田会议。会议通过的毛泽东起草的决议案，确立了思想建党、政治建军原则，规定红军是一个执行革命的政治任务的武装集团，必须（　　）。</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A. 实行全国军事的总动员</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B. 担负打仗、筹款和做群众工作的任务</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C. 加强政治工作</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D. 绝对服从共产党的领导</a:t>
            </a:r>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6732240" y="3182276"/>
            <a:ext cx="1639996" cy="1872208"/>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415960" y="1779662"/>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679868" y="2002906"/>
            <a:ext cx="7394602" cy="2585323"/>
          </a:xfrm>
          <a:prstGeom prst="rect">
            <a:avLst/>
          </a:prstGeom>
          <a:noFill/>
        </p:spPr>
        <p:txBody>
          <a:bodyPr wrap="square" lIns="0" tIns="0" rIns="0" bIns="0" rtlCol="0">
            <a:spAutoFit/>
          </a:bodyPr>
          <a:lstStyle/>
          <a:p>
            <a:pPr>
              <a:lnSpc>
                <a:spcPct val="150000"/>
              </a:lnSpc>
            </a:pPr>
            <a:r>
              <a:rPr sz="1400" dirty="0">
                <a:latin typeface="华文细黑" panose="02010600040101010101" pitchFamily="2" charset="-122"/>
                <a:ea typeface="华文细黑" panose="02010600040101010101" pitchFamily="2" charset="-122"/>
              </a:rPr>
              <a:t>2.（2017 年考研多项选择题第 32 题）中国人民解放军战区成立大会于 2016 年 2月 1 日在北京隆重举行。中共中央总书记、国家主席、中央军委主席习近平向东部战区、南部战区、西部战区、北部战区、中部战区授予军旗并发布训令。建立五大战区及组建战区联合作战指挥机构是（　　）。</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A. 构建我军联合作战体系的历史性发展</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B. 为实现中国梦强军梦做出的战略决策</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C. 加强国际军事合作与交流的重大步骤</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D. 全面实施改革强军战略的标志性举措</a:t>
            </a:r>
            <a:endParaRPr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5790" y="1779905"/>
            <a:ext cx="8253730" cy="295465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1. 习近平强军思想深刻回答了（　　）的时代课题。</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A.“什么是社会主义，怎样建设社会主义”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B.“建设一个什么样的党、怎样建设党”</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C.“建设一支什么样的强大人民军队、怎样建设强大人民军队”</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D.“中国特色社会主义怎么发展、如何发展”</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2. 毛泽东同志曾经指出：“从马克思主义关于国家学说的观点来看，军队是国家政权的主要成分。谁想夺取国家政权，并想保持政权，谁就应有强大的军队。”这说明（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只有加强军队建设，才能推进政权建设</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要巩固人民民主的国家政权，必须加强人民军队建设</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建设强大的军队，是我国社会主义建设的主要目标</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公民要积极履行国防义务，每个公民都要依法服兵役</a:t>
            </a:r>
            <a:endParaRPr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365840" y="1753751"/>
            <a:ext cx="8643736" cy="3050247"/>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9"/>
          <p:cNvSpPr>
            <a:spLocks noChangeArrowheads="1"/>
          </p:cNvSpPr>
          <p:nvPr/>
        </p:nvSpPr>
        <p:spPr bwMode="auto">
          <a:xfrm>
            <a:off x="690798" y="1804476"/>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8" name="矩形 10"/>
          <p:cNvSpPr>
            <a:spLocks noChangeArrowheads="1"/>
          </p:cNvSpPr>
          <p:nvPr/>
        </p:nvSpPr>
        <p:spPr bwMode="auto">
          <a:xfrm>
            <a:off x="690798" y="4486953"/>
            <a:ext cx="3545681" cy="652463"/>
          </a:xfrm>
          <a:prstGeom prst="rect">
            <a:avLst/>
          </a:prstGeom>
          <a:solidFill>
            <a:srgbClr val="017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9" name="矩形 11"/>
          <p:cNvSpPr>
            <a:spLocks noChangeArrowheads="1"/>
          </p:cNvSpPr>
          <p:nvPr/>
        </p:nvSpPr>
        <p:spPr bwMode="auto">
          <a:xfrm>
            <a:off x="4629386" y="2390263"/>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0" name="矩形 12"/>
          <p:cNvSpPr>
            <a:spLocks noChangeArrowheads="1"/>
          </p:cNvSpPr>
          <p:nvPr/>
        </p:nvSpPr>
        <p:spPr bwMode="auto">
          <a:xfrm>
            <a:off x="4629386" y="1590163"/>
            <a:ext cx="3545681" cy="651272"/>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1" name="TextBox 35"/>
          <p:cNvSpPr txBox="1">
            <a:spLocks noChangeArrowheads="1"/>
          </p:cNvSpPr>
          <p:nvPr/>
        </p:nvSpPr>
        <p:spPr bwMode="auto">
          <a:xfrm>
            <a:off x="974167" y="2100941"/>
            <a:ext cx="2978944" cy="176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en-US" altLang="zh-CN" sz="1400" dirty="0">
                <a:latin typeface="华文细黑" panose="02010600040101010101" pitchFamily="2" charset="-122"/>
                <a:ea typeface="华文细黑" panose="02010600040101010101" pitchFamily="2" charset="-122"/>
              </a:rPr>
              <a:t>3. </a:t>
            </a:r>
            <a:r>
              <a:rPr lang="zh-CN" altLang="en-US" sz="1400" dirty="0">
                <a:latin typeface="华文细黑" panose="02010600040101010101" pitchFamily="2" charset="-122"/>
                <a:ea typeface="华文细黑" panose="02010600040101010101" pitchFamily="2" charset="-122"/>
              </a:rPr>
              <a:t>确立党对人民军队的绝对领导这个根本原则是在（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古田会议</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三湾改编</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a:t>
            </a:r>
            <a:r>
              <a:rPr lang="zh-CN" altLang="en-US" sz="1400" dirty="0">
                <a:latin typeface="华文细黑" panose="02010600040101010101" pitchFamily="2" charset="-122"/>
                <a:ea typeface="华文细黑" panose="02010600040101010101" pitchFamily="2" charset="-122"/>
              </a:rPr>
              <a:t>中国革命战争的战略问题</a:t>
            </a:r>
            <a:r>
              <a:rPr lang="en-US" altLang="zh-CN" sz="1400" dirty="0">
                <a:latin typeface="华文细黑" panose="02010600040101010101" pitchFamily="2" charset="-122"/>
                <a:ea typeface="华文细黑" panose="02010600040101010101" pitchFamily="2" charset="-122"/>
              </a:rPr>
              <a:t>》</a:t>
            </a:r>
            <a:endParaRPr lang="en-US" altLang="zh-CN"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a:t>
            </a:r>
            <a:r>
              <a:rPr lang="zh-CN" altLang="en-US" sz="1400" dirty="0">
                <a:latin typeface="华文细黑" panose="02010600040101010101" pitchFamily="2" charset="-122"/>
                <a:ea typeface="华文细黑" panose="02010600040101010101" pitchFamily="2" charset="-122"/>
              </a:rPr>
              <a:t>战争和战略问题</a:t>
            </a:r>
            <a:r>
              <a:rPr lang="en-US" altLang="zh-CN" sz="1400" dirty="0">
                <a:latin typeface="华文细黑" panose="02010600040101010101" pitchFamily="2" charset="-122"/>
                <a:ea typeface="华文细黑" panose="02010600040101010101" pitchFamily="2" charset="-122"/>
              </a:rPr>
              <a:t>》</a:t>
            </a:r>
            <a:endParaRPr lang="en-US" altLang="zh-CN" sz="1400" dirty="0">
              <a:latin typeface="华文细黑" panose="02010600040101010101" pitchFamily="2" charset="-122"/>
              <a:ea typeface="华文细黑" panose="02010600040101010101" pitchFamily="2" charset="-122"/>
            </a:endParaRPr>
          </a:p>
        </p:txBody>
      </p:sp>
      <p:sp>
        <p:nvSpPr>
          <p:cNvPr id="14" name="TextBox 35"/>
          <p:cNvSpPr txBox="1">
            <a:spLocks noChangeArrowheads="1"/>
          </p:cNvSpPr>
          <p:nvPr/>
        </p:nvSpPr>
        <p:spPr bwMode="auto">
          <a:xfrm>
            <a:off x="4844411" y="2628615"/>
            <a:ext cx="3115630" cy="176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en-US" altLang="zh-CN" sz="1400" dirty="0">
                <a:latin typeface="华文细黑" panose="02010600040101010101" pitchFamily="2" charset="-122"/>
                <a:ea typeface="华文细黑" panose="02010600040101010101" pitchFamily="2" charset="-122"/>
              </a:rPr>
              <a:t>4. </a:t>
            </a:r>
            <a:r>
              <a:rPr lang="zh-CN" altLang="en-US" sz="1400" dirty="0">
                <a:latin typeface="华文细黑" panose="02010600040101010101" pitchFamily="2" charset="-122"/>
                <a:ea typeface="华文细黑" panose="02010600040101010101" pitchFamily="2" charset="-122"/>
              </a:rPr>
              <a:t>人民军队战无不胜的根本保证是（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强大的武器装备</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英明的战略战术</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中国共产党的领导</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爱国统一战线</a:t>
            </a:r>
            <a:endParaRPr lang="zh-CN" altLang="en-US"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403563" y="1881913"/>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5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6258" y="1888893"/>
            <a:ext cx="1065610" cy="125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606008" y="1969552"/>
            <a:ext cx="7272808" cy="295465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5. 我国军队最高领导权和指挥权属于（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党中央</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中央军委</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国家主席</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党中央和中央军委</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6.（　　）是党对军队绝对领导的最高实现形式，党委、政治委员和政治机关是</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党从思想上政治上组织上建设、掌握部队的重要组织支撑。</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党委制</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政治委员制</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军委主席负责制</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首长分工负责制</a:t>
            </a: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93286" y="1988559"/>
            <a:ext cx="8416290" cy="2800767"/>
          </a:xfrm>
          <a:prstGeom prst="rect">
            <a:avLst/>
          </a:prstGeom>
          <a:noFill/>
        </p:spPr>
        <p:txBody>
          <a:bodyPr wrap="square" lIns="0" tIns="0" rIns="0" bIns="0" rtlCol="0">
            <a:spAutoFit/>
          </a:bodyPr>
          <a:lstStyle/>
          <a:p>
            <a:r>
              <a:rPr sz="1400" dirty="0">
                <a:latin typeface="华文细黑" panose="02010600040101010101" pitchFamily="2" charset="-122"/>
                <a:ea typeface="华文细黑" panose="02010600040101010101" pitchFamily="2" charset="-122"/>
              </a:rPr>
              <a:t>1. 习近平指出：“中华民族实现伟大复兴，中国人民实现更加美好生活，必须加快把人民军队建设成为世界一流军队。”这是实现中华民族伟大复兴中国梦在国防和军队建设领域的具体化，表现为（　　）。</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A. 政治建军</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B. 改革强军</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C. 科技兴军</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D. 依法治军</a:t>
            </a:r>
            <a:endParaRPr sz="1400" dirty="0">
              <a:latin typeface="华文细黑" panose="02010600040101010101" pitchFamily="2" charset="-122"/>
              <a:ea typeface="华文细黑" panose="02010600040101010101" pitchFamily="2" charset="-122"/>
            </a:endParaRPr>
          </a:p>
          <a:p>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2. 习主席指出：“能战方能止战，准备打才可能不必打，越不能打越可能挨打，这就是战争与和平的辩证法。”这句话主要体现了（　　）。</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A. 科学揭示了战争与和平相互联系、相互转化的矛盾特征</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B. 是对马克思主义战争观的丰富和发展</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C. 进一步说明了现代战争形式的多样化</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D. 为我们认识新的时代条件下战争问题提供了方法论指导</a:t>
            </a:r>
            <a:endParaRPr sz="1400" dirty="0">
              <a:latin typeface="华文细黑" panose="02010600040101010101" pitchFamily="2" charset="-122"/>
              <a:ea typeface="华文细黑" panose="02010600040101010101" pitchFamily="2" charset="-122"/>
            </a:endParaRPr>
          </a:p>
        </p:txBody>
      </p:sp>
      <p:sp>
        <p:nvSpPr>
          <p:cNvPr id="7" name="圆角矩形 6"/>
          <p:cNvSpPr/>
          <p:nvPr/>
        </p:nvSpPr>
        <p:spPr>
          <a:xfrm>
            <a:off x="365840" y="1753751"/>
            <a:ext cx="8643736" cy="3389749"/>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425128" y="1851670"/>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606008" y="2092742"/>
            <a:ext cx="7272808" cy="270827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3. 下列选项中属于习近平强军思想主要内容的有（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改革是强军的必由之路</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构建中国特色军事法治体系</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党对军队的绝对领导</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全面从严治党</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4. 改革是强军的必由之路，必须做到（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注重军民融合</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推进军队组织形态现代化</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构建中国特色现代军事力量体系</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完善中国特色社会主义军事制度</a:t>
            </a: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pic>
        <p:nvPicPr>
          <p:cNvPr id="7"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2536" y="1707659"/>
            <a:ext cx="8856984" cy="3963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1652900" y="2135346"/>
            <a:ext cx="7272808" cy="1615827"/>
          </a:xfrm>
          <a:prstGeom prst="rect">
            <a:avLst/>
          </a:prstGeom>
          <a:noFill/>
        </p:spPr>
        <p:txBody>
          <a:bodyPr wrap="square" lIns="0" tIns="0" rIns="0" bIns="0" rtlCol="0">
            <a:spAutoFit/>
          </a:bodyPr>
          <a:lstStyle/>
          <a:p>
            <a:pPr>
              <a:lnSpc>
                <a:spcPct val="150000"/>
              </a:lnSpc>
            </a:pPr>
            <a:r>
              <a:rPr sz="1400" dirty="0">
                <a:latin typeface="华文细黑" panose="02010600040101010101" pitchFamily="2" charset="-122"/>
                <a:ea typeface="华文细黑" panose="02010600040101010101" pitchFamily="2" charset="-122"/>
              </a:rPr>
              <a:t>5. 党的十九大对全面推进国防和军队现代化做出新的战略安排（　　）。</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A. 到 2020 年，国防和军队建设要基本实现机械化</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B. 到 2035 年基本实现国防和军队信息化</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C. 到本世纪中叶把人民军队全面建成世界一流军队</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D. 到 2035 年基本实现国防和军队现代化</a:t>
            </a:r>
            <a:endParaRPr sz="1400" dirty="0">
              <a:latin typeface="华文细黑" panose="02010600040101010101" pitchFamily="2" charset="-122"/>
              <a:ea typeface="华文细黑" panose="02010600040101010101" pitchFamily="2" charset="-122"/>
            </a:endParaRPr>
          </a:p>
        </p:txBody>
      </p:sp>
      <p:sp>
        <p:nvSpPr>
          <p:cNvPr id="4"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TextBox 7"/>
          <p:cNvSpPr>
            <a:spLocks noChangeArrowheads="1"/>
          </p:cNvSpPr>
          <p:nvPr/>
        </p:nvSpPr>
        <p:spPr bwMode="auto">
          <a:xfrm>
            <a:off x="2057053" y="1874090"/>
            <a:ext cx="4968552"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4500" b="1" dirty="0">
                <a:latin typeface="微软雅黑" panose="020B0503020204020204" pitchFamily="34" charset="-122"/>
                <a:ea typeface="微软雅黑" panose="020B0503020204020204" pitchFamily="34" charset="-122"/>
                <a:sym typeface="微软雅黑" panose="020B0503020204020204" pitchFamily="34" charset="-122"/>
              </a:rPr>
              <a:t>THANK YOU</a:t>
            </a:r>
            <a:endParaRPr lang="zh-CN" altLang="en-US" sz="45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500"/>
                                  </p:stCondLst>
                                  <p:iterate type="lt">
                                    <p:tmPct val="10000"/>
                                  </p:iterate>
                                  <p:childTnLst>
                                    <p:set>
                                      <p:cBhvr>
                                        <p:cTn id="6" dur="1" fill="hold">
                                          <p:stCondLst>
                                            <p:cond delay="0"/>
                                          </p:stCondLst>
                                        </p:cTn>
                                        <p:tgtEl>
                                          <p:spTgt spid="13"/>
                                        </p:tgtEl>
                                        <p:attrNameLst>
                                          <p:attrName>style.visibility</p:attrName>
                                        </p:attrNameLst>
                                      </p:cBhvr>
                                      <p:to>
                                        <p:strVal val="visible"/>
                                      </p:to>
                                    </p:set>
                                    <p:animScale>
                                      <p:cBhvr>
                                        <p:cTn id="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
                                        </p:tgtEl>
                                        <p:attrNameLst>
                                          <p:attrName>ppt_x</p:attrName>
                                          <p:attrName>ppt_y</p:attrName>
                                        </p:attrNameLst>
                                      </p:cBhvr>
                                    </p:animMotion>
                                    <p:animEffect transition="in" filter="fade">
                                      <p:cBhvr>
                                        <p:cTn id="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blipFill dpi="0" rotWithShape="1">
            <a:blip r:embed="rId1"/>
            <a:srcRect/>
            <a:stretch>
              <a:fillRect t="-54708" b="-207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761365" y="2967990"/>
            <a:ext cx="7995285" cy="1092158"/>
          </a:xfrm>
          <a:prstGeom prst="rect">
            <a:avLst/>
          </a:prstGeom>
          <a:noFill/>
        </p:spPr>
        <p:txBody>
          <a:bodyPr wrap="square" lIns="68580" tIns="34290" rIns="68580" bIns="34290" rtlCol="0">
            <a:spAutoFit/>
          </a:bodyPr>
          <a:lstStyle/>
          <a:p>
            <a:pPr>
              <a:lnSpc>
                <a:spcPct val="200000"/>
              </a:lnSpc>
            </a:pPr>
            <a:r>
              <a:rPr lang="zh-CN" altLang="en-US" dirty="0">
                <a:latin typeface="华文细黑" panose="02010600040101010101" pitchFamily="2" charset="-122"/>
                <a:ea typeface="华文细黑" panose="02010600040101010101" pitchFamily="2" charset="-122"/>
              </a:rPr>
              <a:t>本章是对习近平强军思想以及中国特色强军之路的总体介绍，主要内容分为：坚持走中国特色强军之路；推动军民融合深度发展。</a:t>
            </a:r>
            <a:endParaRPr lang="zh-CN" altLang="en-US" dirty="0">
              <a:latin typeface="华文细黑" panose="02010600040101010101" pitchFamily="2" charset="-122"/>
              <a:ea typeface="华文细黑" panose="02010600040101010101" pitchFamily="2" charset="-122"/>
            </a:endParaRPr>
          </a:p>
        </p:txBody>
      </p:sp>
      <p:sp>
        <p:nvSpPr>
          <p:cNvPr id="13" name="Freeform 5"/>
          <p:cNvSpPr/>
          <p:nvPr/>
        </p:nvSpPr>
        <p:spPr bwMode="auto">
          <a:xfrm>
            <a:off x="3901440" y="1607124"/>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14" name="KSO_Shape"/>
          <p:cNvSpPr/>
          <p:nvPr/>
        </p:nvSpPr>
        <p:spPr bwMode="auto">
          <a:xfrm>
            <a:off x="4140338" y="1915303"/>
            <a:ext cx="863324" cy="59281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 name="圆角矩形 1"/>
          <p:cNvSpPr/>
          <p:nvPr/>
        </p:nvSpPr>
        <p:spPr>
          <a:xfrm>
            <a:off x="3059832" y="483518"/>
            <a:ext cx="3096344" cy="524906"/>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901440" y="543394"/>
            <a:ext cx="2160240" cy="369332"/>
          </a:xfrm>
          <a:prstGeom prst="rect">
            <a:avLst/>
          </a:prstGeom>
          <a:noFill/>
        </p:spPr>
        <p:txBody>
          <a:bodyPr wrap="square" lIns="0" tIns="0" rIns="0" bIns="0" rtlCol="0">
            <a:spAutoFit/>
          </a:bodyPr>
          <a:lstStyle/>
          <a:p>
            <a:r>
              <a:rPr lang="zh-CN" altLang="en-US" sz="2400" b="1" dirty="0">
                <a:solidFill>
                  <a:srgbClr val="FCFCFC"/>
                </a:solidFill>
                <a:latin typeface="微软雅黑" panose="020B0503020204020204" pitchFamily="34" charset="-122"/>
                <a:ea typeface="微软雅黑" panose="020B0503020204020204" pitchFamily="34" charset="-122"/>
              </a:rPr>
              <a:t>内容导读</a:t>
            </a:r>
            <a:endParaRPr lang="zh-CN" altLang="en-US" sz="2400" b="1" dirty="0">
              <a:solidFill>
                <a:srgbClr val="FCFCF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prism dir="u"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60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anim calcmode="lin" valueType="num">
                                      <p:cBhvr>
                                        <p:cTn id="10" dur="500" fill="hold"/>
                                        <p:tgtEl>
                                          <p:spTgt spid="13"/>
                                        </p:tgtEl>
                                        <p:attrNameLst>
                                          <p:attrName>ppt_x</p:attrName>
                                        </p:attrNameLst>
                                      </p:cBhvr>
                                      <p:tavLst>
                                        <p:tav tm="0">
                                          <p:val>
                                            <p:fltVal val="0.5"/>
                                          </p:val>
                                        </p:tav>
                                        <p:tav tm="100000">
                                          <p:val>
                                            <p:strVal val="#ppt_x"/>
                                          </p:val>
                                        </p:tav>
                                      </p:tavLst>
                                    </p:anim>
                                    <p:anim calcmode="lin" valueType="num">
                                      <p:cBhvr>
                                        <p:cTn id="11" dur="500" fill="hold"/>
                                        <p:tgtEl>
                                          <p:spTgt spid="1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60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fltVal val="0.5"/>
                                          </p:val>
                                        </p:tav>
                                        <p:tav tm="100000">
                                          <p:val>
                                            <p:strVal val="#ppt_x"/>
                                          </p:val>
                                        </p:tav>
                                      </p:tavLst>
                                    </p:anim>
                                    <p:anim calcmode="lin" valueType="num">
                                      <p:cBhvr>
                                        <p:cTn id="18" dur="500" fill="hold"/>
                                        <p:tgtEl>
                                          <p:spTgt spid="14"/>
                                        </p:tgtEl>
                                        <p:attrNameLst>
                                          <p:attrName>ppt_y</p:attrName>
                                        </p:attrNameLst>
                                      </p:cBhvr>
                                      <p:tavLst>
                                        <p:tav tm="0">
                                          <p:val>
                                            <p:fltVal val="0.5"/>
                                          </p:val>
                                        </p:tav>
                                        <p:tav tm="100000">
                                          <p:val>
                                            <p:strVal val="#ppt_y"/>
                                          </p:val>
                                        </p:tav>
                                      </p:tavLst>
                                    </p:anim>
                                  </p:childTnLst>
                                </p:cTn>
                              </p:par>
                            </p:childTnLst>
                          </p:cTn>
                        </p:par>
                        <p:par>
                          <p:cTn id="19" fill="hold">
                            <p:stCondLst>
                              <p:cond delay="1100"/>
                            </p:stCondLst>
                            <p:childTnLst>
                              <p:par>
                                <p:cTn id="20" presetID="16" presetClass="entr" presetSubtype="2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467544" y="2342031"/>
            <a:ext cx="2808312" cy="553998"/>
          </a:xfrm>
          <a:prstGeom prst="rect">
            <a:avLst/>
          </a:prstGeom>
          <a:noFill/>
        </p:spPr>
        <p:txBody>
          <a:bodyPr wrap="square" lIns="0" tIns="0" rIns="0" bIns="0" rtlCol="0">
            <a:spAutoFit/>
          </a:bodyPr>
          <a:lstStyle/>
          <a:p>
            <a:r>
              <a:rPr lang="zh-CN" altLang="en-US" dirty="0">
                <a:latin typeface="华文细黑" panose="02010600040101010101" pitchFamily="2" charset="-122"/>
                <a:ea typeface="华文细黑" panose="02010600040101010101" pitchFamily="2" charset="-122"/>
              </a:rPr>
              <a:t>学习本章内容，着</a:t>
            </a:r>
            <a:endParaRPr lang="en-US" altLang="zh-CN" dirty="0">
              <a:latin typeface="华文细黑" panose="02010600040101010101" pitchFamily="2" charset="-122"/>
              <a:ea typeface="华文细黑" panose="02010600040101010101" pitchFamily="2" charset="-122"/>
            </a:endParaRPr>
          </a:p>
          <a:p>
            <a:r>
              <a:rPr lang="zh-CN" altLang="en-US" dirty="0">
                <a:latin typeface="华文细黑" panose="02010600040101010101" pitchFamily="2" charset="-122"/>
                <a:ea typeface="华文细黑" panose="02010600040101010101" pitchFamily="2" charset="-122"/>
              </a:rPr>
              <a:t>重把握以下内容。</a:t>
            </a:r>
            <a:endParaRPr lang="zh-CN" altLang="en-US"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 name="标题 1"/>
          <p:cNvSpPr>
            <a:spLocks noGrp="1"/>
          </p:cNvSpPr>
          <p:nvPr>
            <p:ph type="title"/>
          </p:nvPr>
        </p:nvSpPr>
        <p:spPr/>
        <p:txBody>
          <a:bodyPr/>
          <a:lstStyle/>
          <a:p>
            <a:r>
              <a:rPr lang="zh-CN" altLang="en-US" sz="2400" b="1" dirty="0">
                <a:solidFill>
                  <a:schemeClr val="tx1"/>
                </a:solidFill>
              </a:rPr>
              <a:t>内容导读</a:t>
            </a:r>
            <a:endParaRPr lang="zh-CN" altLang="en-US" sz="2400" b="1" dirty="0">
              <a:solidFill>
                <a:schemeClr val="tx1"/>
              </a:solidFill>
            </a:endParaRPr>
          </a:p>
        </p:txBody>
      </p:sp>
      <p:sp>
        <p:nvSpPr>
          <p:cNvPr id="8" name="Freeform 5"/>
          <p:cNvSpPr/>
          <p:nvPr/>
        </p:nvSpPr>
        <p:spPr bwMode="auto">
          <a:xfrm>
            <a:off x="2416331" y="883886"/>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9" name="圆角矩形 8"/>
          <p:cNvSpPr/>
          <p:nvPr/>
        </p:nvSpPr>
        <p:spPr>
          <a:xfrm>
            <a:off x="3462655" y="607694"/>
            <a:ext cx="5191760" cy="641409"/>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588936" y="772187"/>
            <a:ext cx="5087620" cy="215444"/>
          </a:xfrm>
          <a:prstGeom prst="rect">
            <a:avLst/>
          </a:prstGeom>
          <a:noFill/>
        </p:spPr>
        <p:txBody>
          <a:bodyPr wrap="square" lIns="0" tIns="0" rIns="0" bIns="0" rtlCol="0">
            <a:spAutoFit/>
          </a:bodyPr>
          <a:lstStyle/>
          <a:p>
            <a:r>
              <a:rPr lang="en-US" altLang="zh-CN" sz="1400" dirty="0">
                <a:latin typeface="华文细黑" panose="02010600040101010101" pitchFamily="2" charset="-122"/>
                <a:ea typeface="华文细黑" panose="02010600040101010101" pitchFamily="2" charset="-122"/>
              </a:rPr>
              <a:t>1.</a:t>
            </a:r>
            <a:r>
              <a:rPr lang="zh-CN" altLang="en-US" sz="1400" dirty="0">
                <a:latin typeface="华文细黑" panose="02010600040101010101" pitchFamily="2" charset="-122"/>
                <a:ea typeface="华文细黑" panose="02010600040101010101" pitchFamily="2" charset="-122"/>
              </a:rPr>
              <a:t>总体把握习近平强军思想的主要内容和重要地位。</a:t>
            </a:r>
            <a:endParaRPr lang="zh-CN" altLang="en-US" sz="1400" dirty="0">
              <a:latin typeface="华文细黑" panose="02010600040101010101" pitchFamily="2" charset="-122"/>
              <a:ea typeface="华文细黑" panose="02010600040101010101" pitchFamily="2" charset="-122"/>
            </a:endParaRPr>
          </a:p>
        </p:txBody>
      </p:sp>
      <p:sp>
        <p:nvSpPr>
          <p:cNvPr id="4" name="圆角矩形 3"/>
          <p:cNvSpPr/>
          <p:nvPr/>
        </p:nvSpPr>
        <p:spPr>
          <a:xfrm>
            <a:off x="3462655" y="1714086"/>
            <a:ext cx="5191758" cy="644525"/>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535917" y="1821013"/>
            <a:ext cx="5030470" cy="430887"/>
          </a:xfrm>
          <a:prstGeom prst="rect">
            <a:avLst/>
          </a:prstGeom>
          <a:noFill/>
        </p:spPr>
        <p:txBody>
          <a:bodyPr wrap="square" lIns="0" tIns="0" rIns="0" bIns="0" rtlCol="0">
            <a:spAutoFit/>
          </a:bodyPr>
          <a:lstStyle/>
          <a:p>
            <a:r>
              <a:rPr lang="en-US" altLang="zh-CN" sz="1400" dirty="0">
                <a:latin typeface="华文细黑" panose="02010600040101010101" pitchFamily="2" charset="-122"/>
                <a:ea typeface="华文细黑" panose="02010600040101010101" pitchFamily="2" charset="-122"/>
              </a:rPr>
              <a:t>2.</a:t>
            </a:r>
            <a:r>
              <a:rPr lang="zh-CN" altLang="en-US" sz="1400" dirty="0">
                <a:latin typeface="华文细黑" panose="02010600040101010101" pitchFamily="2" charset="-122"/>
                <a:ea typeface="华文细黑" panose="02010600040101010101" pitchFamily="2" charset="-122"/>
              </a:rPr>
              <a:t>强调党对军队的绝对领导是中国特色社会主义的本质特征，是党和国家的重要政治优势。</a:t>
            </a:r>
            <a:endParaRPr lang="zh-CN" altLang="en-US" sz="1400" dirty="0">
              <a:latin typeface="华文细黑" panose="02010600040101010101" pitchFamily="2" charset="-122"/>
              <a:ea typeface="华文细黑" panose="02010600040101010101" pitchFamily="2" charset="-122"/>
            </a:endParaRPr>
          </a:p>
        </p:txBody>
      </p:sp>
      <p:sp>
        <p:nvSpPr>
          <p:cNvPr id="15" name="圆角矩形 14"/>
          <p:cNvSpPr/>
          <p:nvPr/>
        </p:nvSpPr>
        <p:spPr>
          <a:xfrm>
            <a:off x="3447890" y="4121441"/>
            <a:ext cx="5206524" cy="64140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3626832" y="4304981"/>
            <a:ext cx="5081905" cy="215444"/>
          </a:xfrm>
          <a:prstGeom prst="rect">
            <a:avLst/>
          </a:prstGeom>
          <a:noFill/>
        </p:spPr>
        <p:txBody>
          <a:bodyPr wrap="square" lIns="0" tIns="0" rIns="0" bIns="0" rtlCol="0">
            <a:spAutoFit/>
          </a:bodyPr>
          <a:lstStyle/>
          <a:p>
            <a:r>
              <a:rPr lang="en-US" altLang="zh-CN" sz="1400" dirty="0">
                <a:latin typeface="华文细黑" panose="02010600040101010101" pitchFamily="2" charset="-122"/>
                <a:ea typeface="华文细黑" panose="02010600040101010101" pitchFamily="2" charset="-122"/>
              </a:rPr>
              <a:t>4.</a:t>
            </a:r>
            <a:r>
              <a:rPr lang="zh-CN" altLang="en-US" sz="1400" dirty="0">
                <a:latin typeface="华文细黑" panose="02010600040101010101" pitchFamily="2" charset="-122"/>
                <a:ea typeface="华文细黑" panose="02010600040101010101" pitchFamily="2" charset="-122"/>
              </a:rPr>
              <a:t>指出我国军民融合发展由初步融合向深度融合发展。</a:t>
            </a:r>
            <a:endParaRPr lang="zh-CN" altLang="en-US" sz="1400" dirty="0">
              <a:latin typeface="华文细黑" panose="02010600040101010101" pitchFamily="2" charset="-122"/>
              <a:ea typeface="华文细黑" panose="02010600040101010101" pitchFamily="2" charset="-122"/>
            </a:endParaRPr>
          </a:p>
        </p:txBody>
      </p:sp>
      <p:sp>
        <p:nvSpPr>
          <p:cNvPr id="13" name="圆角矩形 12"/>
          <p:cNvSpPr/>
          <p:nvPr/>
        </p:nvSpPr>
        <p:spPr>
          <a:xfrm>
            <a:off x="3462655" y="2917457"/>
            <a:ext cx="5197185" cy="641409"/>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626832" y="3130439"/>
            <a:ext cx="5142865" cy="215444"/>
          </a:xfrm>
          <a:prstGeom prst="rect">
            <a:avLst/>
          </a:prstGeom>
          <a:noFill/>
        </p:spPr>
        <p:txBody>
          <a:bodyPr wrap="square" lIns="0" tIns="0" rIns="0" bIns="0" rtlCol="0">
            <a:spAutoFit/>
          </a:bodyPr>
          <a:lstStyle/>
          <a:p>
            <a:r>
              <a:rPr lang="en-US" altLang="zh-CN" sz="1400" dirty="0">
                <a:latin typeface="华文细黑" panose="02010600040101010101" pitchFamily="2" charset="-122"/>
                <a:ea typeface="华文细黑" panose="02010600040101010101" pitchFamily="2" charset="-122"/>
              </a:rPr>
              <a:t>3.</a:t>
            </a:r>
            <a:r>
              <a:rPr lang="zh-CN" altLang="en-US" sz="1400" dirty="0">
                <a:latin typeface="华文细黑" panose="02010600040101010101" pitchFamily="2" charset="-122"/>
                <a:ea typeface="华文细黑" panose="02010600040101010101" pitchFamily="2" charset="-122"/>
              </a:rPr>
              <a:t>明确国防和军队建设的目标——建设世界一流军队。</a:t>
            </a:r>
            <a:endParaRPr lang="zh-CN" altLang="en-US" sz="1400"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6" presetClass="entr" presetSubtype="2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Horizontal)">
                                      <p:cBhvr>
                                        <p:cTn id="12" dur="500"/>
                                        <p:tgtEl>
                                          <p:spTgt spid="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300"/>
                                        <p:tgtEl>
                                          <p:spTgt spid="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300"/>
                                        <p:tgtEl>
                                          <p:spTgt spid="4"/>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300"/>
                                        <p:tgtEl>
                                          <p:spTgt spid="1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8" grpId="0" bldLvl="0" animBg="1"/>
      <p:bldP spid="9" grpId="0" bldLvl="0" animBg="1"/>
      <p:bldP spid="4" grpId="0" bldLvl="0" animBg="1"/>
      <p:bldP spid="15" grpId="0" bldLvl="0" animBg="1"/>
      <p:bldP spid="1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b="1" dirty="0">
                <a:solidFill>
                  <a:schemeClr val="tx1"/>
                </a:solidFill>
              </a:rPr>
              <a:t>知识结构</a:t>
            </a:r>
            <a:endParaRPr lang="zh-CN" altLang="en-US" sz="2400" b="1" dirty="0">
              <a:solidFill>
                <a:schemeClr val="tx1"/>
              </a:solidFill>
            </a:endParaRPr>
          </a:p>
        </p:txBody>
      </p:sp>
      <p:pic>
        <p:nvPicPr>
          <p:cNvPr id="4" name="图片 3"/>
          <p:cNvPicPr>
            <a:picLocks noChangeAspect="1"/>
          </p:cNvPicPr>
          <p:nvPr/>
        </p:nvPicPr>
        <p:blipFill>
          <a:blip r:embed="rId1"/>
          <a:stretch>
            <a:fillRect/>
          </a:stretch>
        </p:blipFill>
        <p:spPr>
          <a:xfrm>
            <a:off x="547687" y="1381125"/>
            <a:ext cx="8048625" cy="2381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27584" y="1176213"/>
            <a:ext cx="1296144" cy="338437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边形 10"/>
          <p:cNvSpPr/>
          <p:nvPr/>
        </p:nvSpPr>
        <p:spPr>
          <a:xfrm>
            <a:off x="1614698" y="1097464"/>
            <a:ext cx="886696" cy="64807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五边形 31"/>
          <p:cNvSpPr/>
          <p:nvPr/>
        </p:nvSpPr>
        <p:spPr>
          <a:xfrm>
            <a:off x="1614698" y="1854384"/>
            <a:ext cx="886696" cy="64807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五边形 36"/>
          <p:cNvSpPr/>
          <p:nvPr/>
        </p:nvSpPr>
        <p:spPr>
          <a:xfrm>
            <a:off x="1601117" y="2611304"/>
            <a:ext cx="886696" cy="64807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五边形 39"/>
          <p:cNvSpPr/>
          <p:nvPr/>
        </p:nvSpPr>
        <p:spPr>
          <a:xfrm>
            <a:off x="1614698" y="3368224"/>
            <a:ext cx="886696" cy="64807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2261455" y="1097007"/>
            <a:ext cx="5062653" cy="648072"/>
            <a:chOff x="3363144" y="1383617"/>
            <a:chExt cx="5062653" cy="648072"/>
          </a:xfrm>
        </p:grpSpPr>
        <p:sp>
          <p:nvSpPr>
            <p:cNvPr id="45" name="矩形 17"/>
            <p:cNvSpPr/>
            <p:nvPr/>
          </p:nvSpPr>
          <p:spPr>
            <a:xfrm>
              <a:off x="3363144" y="1383617"/>
              <a:ext cx="5062653" cy="648072"/>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3871392" y="1632881"/>
              <a:ext cx="4176464" cy="192360"/>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t>习近平强军思想的主要内容</a:t>
              </a:r>
              <a:endParaRPr lang="en-US" altLang="zh-CN" sz="1400" dirty="0"/>
            </a:p>
          </p:txBody>
        </p:sp>
      </p:grpSp>
      <p:sp>
        <p:nvSpPr>
          <p:cNvPr id="19" name="TextBox 18"/>
          <p:cNvSpPr txBox="1"/>
          <p:nvPr/>
        </p:nvSpPr>
        <p:spPr>
          <a:xfrm>
            <a:off x="1640191" y="1288563"/>
            <a:ext cx="526656" cy="307777"/>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pPr algn="ctr"/>
            <a:r>
              <a:rPr lang="en-US" altLang="zh-CN" dirty="0"/>
              <a:t>1</a:t>
            </a:r>
            <a:endParaRPr lang="zh-CN" altLang="en-US" dirty="0"/>
          </a:p>
        </p:txBody>
      </p:sp>
      <p:sp>
        <p:nvSpPr>
          <p:cNvPr id="42" name="TextBox 41"/>
          <p:cNvSpPr txBox="1"/>
          <p:nvPr/>
        </p:nvSpPr>
        <p:spPr>
          <a:xfrm>
            <a:off x="1664280" y="2040814"/>
            <a:ext cx="474692" cy="307777"/>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pPr algn="ctr"/>
            <a:r>
              <a:rPr lang="en-US" altLang="zh-CN" dirty="0"/>
              <a:t>2</a:t>
            </a:r>
            <a:endParaRPr lang="zh-CN" altLang="en-US" dirty="0"/>
          </a:p>
        </p:txBody>
      </p:sp>
      <p:sp>
        <p:nvSpPr>
          <p:cNvPr id="43" name="TextBox 42"/>
          <p:cNvSpPr txBox="1"/>
          <p:nvPr/>
        </p:nvSpPr>
        <p:spPr>
          <a:xfrm>
            <a:off x="1726523" y="2802402"/>
            <a:ext cx="392662" cy="307777"/>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pPr algn="ctr"/>
            <a:r>
              <a:rPr lang="en-US" altLang="zh-CN" dirty="0"/>
              <a:t>3</a:t>
            </a:r>
            <a:endParaRPr lang="zh-CN" altLang="en-US" dirty="0"/>
          </a:p>
        </p:txBody>
      </p:sp>
      <p:sp>
        <p:nvSpPr>
          <p:cNvPr id="44" name="TextBox 43"/>
          <p:cNvSpPr txBox="1"/>
          <p:nvPr/>
        </p:nvSpPr>
        <p:spPr>
          <a:xfrm>
            <a:off x="1746310" y="3569152"/>
            <a:ext cx="392662" cy="307777"/>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pPr algn="ctr"/>
            <a:r>
              <a:rPr lang="en-US" altLang="zh-CN" dirty="0"/>
              <a:t>4</a:t>
            </a:r>
            <a:endParaRPr lang="zh-CN" altLang="en-US" dirty="0"/>
          </a:p>
        </p:txBody>
      </p:sp>
      <p:grpSp>
        <p:nvGrpSpPr>
          <p:cNvPr id="55" name="组合 54"/>
          <p:cNvGrpSpPr/>
          <p:nvPr/>
        </p:nvGrpSpPr>
        <p:grpSpPr>
          <a:xfrm>
            <a:off x="2261455" y="1853927"/>
            <a:ext cx="5062653" cy="648072"/>
            <a:chOff x="3363144" y="2140537"/>
            <a:chExt cx="5062653" cy="648072"/>
          </a:xfrm>
        </p:grpSpPr>
        <p:sp>
          <p:nvSpPr>
            <p:cNvPr id="46" name="矩形 17"/>
            <p:cNvSpPr/>
            <p:nvPr/>
          </p:nvSpPr>
          <p:spPr>
            <a:xfrm>
              <a:off x="3363144" y="2140537"/>
              <a:ext cx="5062653" cy="648072"/>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48"/>
            <p:cNvSpPr txBox="1"/>
            <p:nvPr/>
          </p:nvSpPr>
          <p:spPr>
            <a:xfrm>
              <a:off x="3871392" y="2271313"/>
              <a:ext cx="4176464" cy="192360"/>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t>党对军队绝对领导的内容</a:t>
              </a:r>
              <a:endParaRPr lang="en-US" altLang="zh-CN" sz="1400" dirty="0"/>
            </a:p>
          </p:txBody>
        </p:sp>
      </p:grpSp>
      <p:grpSp>
        <p:nvGrpSpPr>
          <p:cNvPr id="56" name="组合 55"/>
          <p:cNvGrpSpPr/>
          <p:nvPr/>
        </p:nvGrpSpPr>
        <p:grpSpPr>
          <a:xfrm>
            <a:off x="2261455" y="2610847"/>
            <a:ext cx="5062653" cy="648072"/>
            <a:chOff x="3363144" y="2897457"/>
            <a:chExt cx="5062653" cy="648072"/>
          </a:xfrm>
        </p:grpSpPr>
        <p:sp>
          <p:nvSpPr>
            <p:cNvPr id="47" name="矩形 17"/>
            <p:cNvSpPr/>
            <p:nvPr/>
          </p:nvSpPr>
          <p:spPr>
            <a:xfrm>
              <a:off x="3363144" y="2897457"/>
              <a:ext cx="5062653" cy="648072"/>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3871392" y="3118244"/>
              <a:ext cx="4176464" cy="192360"/>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t>坚持党对军队的绝对领导的具体表现</a:t>
              </a:r>
              <a:endParaRPr lang="en-US" altLang="zh-CN" sz="1400" dirty="0"/>
            </a:p>
          </p:txBody>
        </p:sp>
      </p:grpSp>
      <p:grpSp>
        <p:nvGrpSpPr>
          <p:cNvPr id="57" name="组合 56"/>
          <p:cNvGrpSpPr/>
          <p:nvPr/>
        </p:nvGrpSpPr>
        <p:grpSpPr>
          <a:xfrm>
            <a:off x="2261455" y="3367767"/>
            <a:ext cx="5062653" cy="648072"/>
            <a:chOff x="3363144" y="3654377"/>
            <a:chExt cx="5062653" cy="648072"/>
          </a:xfrm>
        </p:grpSpPr>
        <p:sp>
          <p:nvSpPr>
            <p:cNvPr id="48" name="矩形 17"/>
            <p:cNvSpPr/>
            <p:nvPr/>
          </p:nvSpPr>
          <p:spPr>
            <a:xfrm>
              <a:off x="3363144" y="3654377"/>
              <a:ext cx="5062653" cy="648072"/>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3871392" y="3869049"/>
              <a:ext cx="4176464" cy="192360"/>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t>建设世界一流军队的具体策略</a:t>
              </a:r>
              <a:endParaRPr lang="en-US" altLang="zh-CN" sz="1400" dirty="0"/>
            </a:p>
          </p:txBody>
        </p:sp>
      </p:grpSp>
      <p:sp>
        <p:nvSpPr>
          <p:cNvPr id="58" name="标题 1"/>
          <p:cNvSpPr txBox="1"/>
          <p:nvPr/>
        </p:nvSpPr>
        <p:spPr bwMode="auto">
          <a:xfrm>
            <a:off x="866970" y="2148106"/>
            <a:ext cx="504056" cy="1510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t>要点解析</a:t>
            </a:r>
            <a:endParaRPr lang="zh-CN" altLang="en-US" sz="2400" b="1" dirty="0"/>
          </a:p>
        </p:txBody>
      </p:sp>
      <p:sp>
        <p:nvSpPr>
          <p:cNvPr id="28" name="五边形 36"/>
          <p:cNvSpPr/>
          <p:nvPr/>
        </p:nvSpPr>
        <p:spPr>
          <a:xfrm>
            <a:off x="1619022" y="4126944"/>
            <a:ext cx="886696" cy="64807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42"/>
          <p:cNvSpPr txBox="1"/>
          <p:nvPr/>
        </p:nvSpPr>
        <p:spPr>
          <a:xfrm>
            <a:off x="1744428" y="4318042"/>
            <a:ext cx="392662" cy="307777"/>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pPr algn="ctr"/>
            <a:r>
              <a:rPr lang="en-US" altLang="zh-CN" dirty="0"/>
              <a:t>5</a:t>
            </a:r>
            <a:endParaRPr lang="zh-CN" altLang="en-US" dirty="0"/>
          </a:p>
        </p:txBody>
      </p:sp>
      <p:grpSp>
        <p:nvGrpSpPr>
          <p:cNvPr id="30" name="组合 29"/>
          <p:cNvGrpSpPr/>
          <p:nvPr/>
        </p:nvGrpSpPr>
        <p:grpSpPr>
          <a:xfrm>
            <a:off x="2249134" y="4124230"/>
            <a:ext cx="5062653" cy="648072"/>
            <a:chOff x="3363144" y="2897457"/>
            <a:chExt cx="5062653" cy="648072"/>
          </a:xfrm>
        </p:grpSpPr>
        <p:sp>
          <p:nvSpPr>
            <p:cNvPr id="31" name="矩形 17"/>
            <p:cNvSpPr/>
            <p:nvPr/>
          </p:nvSpPr>
          <p:spPr>
            <a:xfrm>
              <a:off x="3363144" y="2897457"/>
              <a:ext cx="5062653" cy="648072"/>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49"/>
            <p:cNvSpPr txBox="1"/>
            <p:nvPr/>
          </p:nvSpPr>
          <p:spPr>
            <a:xfrm>
              <a:off x="3867850" y="3125313"/>
              <a:ext cx="4176464" cy="192360"/>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t>加快形成军民融合深度发展格局</a:t>
              </a:r>
              <a:endParaRPr lang="en-US" altLang="zh-CN" sz="1400" dirty="0"/>
            </a:p>
          </p:txBody>
        </p:sp>
      </p:grpSp>
      <p:sp>
        <p:nvSpPr>
          <p:cNvPr id="2" name="标题 1"/>
          <p:cNvSpPr txBox="1"/>
          <p:nvPr/>
        </p:nvSpPr>
        <p:spPr bwMode="auto">
          <a:xfrm>
            <a:off x="754083"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blinds/>
      </p:transition>
    </mc:Choice>
    <mc:Fallback>
      <p:transition spd="slow" advClick="0" advTm="0">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fill="hold"/>
                                        <p:tgtEl>
                                          <p:spTgt spid="58"/>
                                        </p:tgtEl>
                                        <p:attrNameLst>
                                          <p:attrName>ppt_x</p:attrName>
                                        </p:attrNameLst>
                                      </p:cBhvr>
                                      <p:tavLst>
                                        <p:tav tm="0">
                                          <p:val>
                                            <p:strVal val="1+#ppt_w/2"/>
                                          </p:val>
                                        </p:tav>
                                        <p:tav tm="100000">
                                          <p:val>
                                            <p:strVal val="#ppt_x"/>
                                          </p:val>
                                        </p:tav>
                                      </p:tavLst>
                                    </p:anim>
                                    <p:anim calcmode="lin" valueType="num">
                                      <p:cBhvr additive="base">
                                        <p:cTn id="12" dur="500" fill="hold"/>
                                        <p:tgtEl>
                                          <p:spTgt spid="5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ppt_x"/>
                                          </p:val>
                                        </p:tav>
                                        <p:tav tm="100000">
                                          <p:val>
                                            <p:strVal val="#ppt_x"/>
                                          </p:val>
                                        </p:tav>
                                      </p:tavLst>
                                    </p:anim>
                                    <p:anim calcmode="lin" valueType="num">
                                      <p:cBhvr additive="base">
                                        <p:cTn id="30" dur="500" fill="hold"/>
                                        <p:tgtEl>
                                          <p:spTgt spid="3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ppt_x"/>
                                          </p:val>
                                        </p:tav>
                                        <p:tav tm="100000">
                                          <p:val>
                                            <p:strVal val="#ppt_x"/>
                                          </p:val>
                                        </p:tav>
                                      </p:tavLst>
                                    </p:anim>
                                    <p:anim calcmode="lin" valueType="num">
                                      <p:cBhvr additive="base">
                                        <p:cTn id="34" dur="500" fill="hold"/>
                                        <p:tgtEl>
                                          <p:spTgt spid="42"/>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2" presetClass="entr" presetSubtype="8" fill="hold"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wipe(left)">
                                      <p:cBhvr>
                                        <p:cTn id="38" dur="500"/>
                                        <p:tgtEl>
                                          <p:spTgt spid="55"/>
                                        </p:tgtEl>
                                      </p:cBhvr>
                                    </p:animEffect>
                                  </p:childTnLst>
                                </p:cTn>
                              </p:par>
                            </p:childTnLst>
                          </p:cTn>
                        </p:par>
                        <p:par>
                          <p:cTn id="39" fill="hold">
                            <p:stCondLst>
                              <p:cond delay="2500"/>
                            </p:stCondLst>
                            <p:childTnLst>
                              <p:par>
                                <p:cTn id="40" presetID="2" presetClass="entr" presetSubtype="4"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ppt_x"/>
                                          </p:val>
                                        </p:tav>
                                        <p:tav tm="100000">
                                          <p:val>
                                            <p:strVal val="#ppt_x"/>
                                          </p:val>
                                        </p:tav>
                                      </p:tavLst>
                                    </p:anim>
                                    <p:anim calcmode="lin" valueType="num">
                                      <p:cBhvr additive="base">
                                        <p:cTn id="43" dur="500" fill="hold"/>
                                        <p:tgtEl>
                                          <p:spTgt spid="37"/>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additive="base">
                                        <p:cTn id="46" dur="500" fill="hold"/>
                                        <p:tgtEl>
                                          <p:spTgt spid="43"/>
                                        </p:tgtEl>
                                        <p:attrNameLst>
                                          <p:attrName>ppt_x</p:attrName>
                                        </p:attrNameLst>
                                      </p:cBhvr>
                                      <p:tavLst>
                                        <p:tav tm="0">
                                          <p:val>
                                            <p:strVal val="#ppt_x"/>
                                          </p:val>
                                        </p:tav>
                                        <p:tav tm="100000">
                                          <p:val>
                                            <p:strVal val="#ppt_x"/>
                                          </p:val>
                                        </p:tav>
                                      </p:tavLst>
                                    </p:anim>
                                    <p:anim calcmode="lin" valueType="num">
                                      <p:cBhvr additive="base">
                                        <p:cTn id="47" dur="500" fill="hold"/>
                                        <p:tgtEl>
                                          <p:spTgt spid="43"/>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22" presetClass="entr" presetSubtype="8" fill="hold"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left)">
                                      <p:cBhvr>
                                        <p:cTn id="51" dur="500"/>
                                        <p:tgtEl>
                                          <p:spTgt spid="56"/>
                                        </p:tgtEl>
                                      </p:cBhvr>
                                    </p:animEffect>
                                  </p:childTnLst>
                                </p:cTn>
                              </p:par>
                            </p:childTnLst>
                          </p:cTn>
                        </p:par>
                        <p:par>
                          <p:cTn id="52" fill="hold">
                            <p:stCondLst>
                              <p:cond delay="3500"/>
                            </p:stCondLst>
                            <p:childTnLst>
                              <p:par>
                                <p:cTn id="53" presetID="2" presetClass="entr" presetSubtype="4"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additive="base">
                                        <p:cTn id="55" dur="500" fill="hold"/>
                                        <p:tgtEl>
                                          <p:spTgt spid="40"/>
                                        </p:tgtEl>
                                        <p:attrNameLst>
                                          <p:attrName>ppt_x</p:attrName>
                                        </p:attrNameLst>
                                      </p:cBhvr>
                                      <p:tavLst>
                                        <p:tav tm="0">
                                          <p:val>
                                            <p:strVal val="#ppt_x"/>
                                          </p:val>
                                        </p:tav>
                                        <p:tav tm="100000">
                                          <p:val>
                                            <p:strVal val="#ppt_x"/>
                                          </p:val>
                                        </p:tav>
                                      </p:tavLst>
                                    </p:anim>
                                    <p:anim calcmode="lin" valueType="num">
                                      <p:cBhvr additive="base">
                                        <p:cTn id="56" dur="500" fill="hold"/>
                                        <p:tgtEl>
                                          <p:spTgt spid="4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fill="hold"/>
                                        <p:tgtEl>
                                          <p:spTgt spid="44"/>
                                        </p:tgtEl>
                                        <p:attrNameLst>
                                          <p:attrName>ppt_x</p:attrName>
                                        </p:attrNameLst>
                                      </p:cBhvr>
                                      <p:tavLst>
                                        <p:tav tm="0">
                                          <p:val>
                                            <p:strVal val="#ppt_x"/>
                                          </p:val>
                                        </p:tav>
                                        <p:tav tm="100000">
                                          <p:val>
                                            <p:strVal val="#ppt_x"/>
                                          </p:val>
                                        </p:tav>
                                      </p:tavLst>
                                    </p:anim>
                                    <p:anim calcmode="lin" valueType="num">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par>
                          <p:cTn id="61" fill="hold">
                            <p:stCondLst>
                              <p:cond delay="4000"/>
                            </p:stCondLst>
                            <p:childTnLst>
                              <p:par>
                                <p:cTn id="62" presetID="22" presetClass="entr" presetSubtype="8" fill="hold" nodeType="after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wipe(left)">
                                      <p:cBhvr>
                                        <p:cTn id="64" dur="500"/>
                                        <p:tgtEl>
                                          <p:spTgt spid="57"/>
                                        </p:tgtEl>
                                      </p:cBhvr>
                                    </p:animEffect>
                                  </p:childTnLst>
                                </p:cTn>
                              </p:par>
                            </p:childTnLst>
                          </p:cTn>
                        </p:par>
                        <p:par>
                          <p:cTn id="65" fill="hold">
                            <p:stCondLst>
                              <p:cond delay="4500"/>
                            </p:stCondLst>
                            <p:childTnLst>
                              <p:par>
                                <p:cTn id="66" presetID="2" presetClass="entr" presetSubtype="4"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fill="hold"/>
                                        <p:tgtEl>
                                          <p:spTgt spid="28"/>
                                        </p:tgtEl>
                                        <p:attrNameLst>
                                          <p:attrName>ppt_x</p:attrName>
                                        </p:attrNameLst>
                                      </p:cBhvr>
                                      <p:tavLst>
                                        <p:tav tm="0">
                                          <p:val>
                                            <p:strVal val="#ppt_x"/>
                                          </p:val>
                                        </p:tav>
                                        <p:tav tm="100000">
                                          <p:val>
                                            <p:strVal val="#ppt_x"/>
                                          </p:val>
                                        </p:tav>
                                      </p:tavLst>
                                    </p:anim>
                                    <p:anim calcmode="lin" valueType="num">
                                      <p:cBhvr additive="base">
                                        <p:cTn id="69" dur="500" fill="hold"/>
                                        <p:tgtEl>
                                          <p:spTgt spid="28"/>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additive="base">
                                        <p:cTn id="72" dur="500" fill="hold"/>
                                        <p:tgtEl>
                                          <p:spTgt spid="29"/>
                                        </p:tgtEl>
                                        <p:attrNameLst>
                                          <p:attrName>ppt_x</p:attrName>
                                        </p:attrNameLst>
                                      </p:cBhvr>
                                      <p:tavLst>
                                        <p:tav tm="0">
                                          <p:val>
                                            <p:strVal val="#ppt_x"/>
                                          </p:val>
                                        </p:tav>
                                        <p:tav tm="100000">
                                          <p:val>
                                            <p:strVal val="#ppt_x"/>
                                          </p:val>
                                        </p:tav>
                                      </p:tavLst>
                                    </p:anim>
                                    <p:anim calcmode="lin" valueType="num">
                                      <p:cBhvr additive="base">
                                        <p:cTn id="73" dur="500" fill="hold"/>
                                        <p:tgtEl>
                                          <p:spTgt spid="29"/>
                                        </p:tgtEl>
                                        <p:attrNameLst>
                                          <p:attrName>ppt_y</p:attrName>
                                        </p:attrNameLst>
                                      </p:cBhvr>
                                      <p:tavLst>
                                        <p:tav tm="0">
                                          <p:val>
                                            <p:strVal val="1+#ppt_h/2"/>
                                          </p:val>
                                        </p:tav>
                                        <p:tav tm="100000">
                                          <p:val>
                                            <p:strVal val="#ppt_y"/>
                                          </p:val>
                                        </p:tav>
                                      </p:tavLst>
                                    </p:anim>
                                  </p:childTnLst>
                                </p:cTn>
                              </p:par>
                            </p:childTnLst>
                          </p:cTn>
                        </p:par>
                        <p:par>
                          <p:cTn id="74" fill="hold">
                            <p:stCondLst>
                              <p:cond delay="5000"/>
                            </p:stCondLst>
                            <p:childTnLst>
                              <p:par>
                                <p:cTn id="75" presetID="22" presetClass="entr" presetSubtype="8" fill="hold" nodeType="after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32" grpId="0" animBg="1"/>
      <p:bldP spid="37" grpId="0" animBg="1"/>
      <p:bldP spid="40" grpId="0" animBg="1"/>
      <p:bldP spid="19" grpId="0"/>
      <p:bldP spid="42" grpId="0"/>
      <p:bldP spid="43" grpId="0"/>
      <p:bldP spid="44" grpId="0"/>
      <p:bldP spid="58" grpId="0"/>
      <p:bldP spid="28" grpId="0" animBg="1"/>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472440" y="1238885"/>
            <a:ext cx="8139430" cy="351663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879090" y="767080"/>
            <a:ext cx="4034155" cy="307340"/>
          </a:xfrm>
          <a:prstGeom prst="rect">
            <a:avLst/>
          </a:prstGeom>
          <a:noFill/>
        </p:spPr>
        <p:txBody>
          <a:bodyPr wrap="square" lIns="0" tIns="0" rIns="0" bIns="0" rtlCol="0">
            <a:spAutoFit/>
          </a:bodyPr>
          <a:lstStyle/>
          <a:p>
            <a:r>
              <a:rPr lang="zh-CN" sz="2000" b="1" dirty="0">
                <a:latin typeface="微软雅黑" panose="020B0503020204020204" pitchFamily="34" charset="-122"/>
                <a:ea typeface="微软雅黑" panose="020B0503020204020204" pitchFamily="34" charset="-122"/>
              </a:rPr>
              <a:t>案例一：军队改革进行时</a:t>
            </a:r>
            <a:endParaRPr lang="zh-CN"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752842" y="1709180"/>
            <a:ext cx="7830820" cy="2543132"/>
          </a:xfrm>
          <a:prstGeom prst="rect">
            <a:avLst/>
          </a:prstGeom>
          <a:noFill/>
        </p:spPr>
        <p:txBody>
          <a:bodyPr wrap="square" lIns="0" tIns="0" rIns="0" bIns="0" rtlCol="0">
            <a:spAutoFit/>
          </a:bodyPr>
          <a:lstStyle/>
          <a:p>
            <a:pPr>
              <a:lnSpc>
                <a:spcPct val="150000"/>
              </a:lnSpc>
            </a:pPr>
            <a:r>
              <a:rPr sz="1600" dirty="0"/>
              <a:t>从上世纪 80 年代百万大裁军开始，中国军队已经经历三次比较大的军改，第一次是 1985 年裁军 100 万，第二次是 1999 年裁军 50 万，第三次是进入 21 世纪以后裁军 20 万，这次裁军之后中国军队员额 230 万。2015 年 9 月份，习近平主席又宣布裁军 30 万，这意味着这次军改后中国军队员额上还有 200 万。</a:t>
            </a:r>
            <a:endParaRPr lang="zh-CN" altLang="en-US" sz="1600" dirty="0"/>
          </a:p>
          <a:p>
            <a:pPr>
              <a:lnSpc>
                <a:spcPct val="150000"/>
              </a:lnSpc>
            </a:pPr>
            <a:r>
              <a:rPr lang="zh-CN" altLang="en-US" sz="1600" dirty="0"/>
              <a:t>在乔良将军看来，这一次军改与前几次不同在于，前几次所谓军改其实就是裁员，这一次也有裁员，但不仅仅是裁人头和增减机构这么简单。这次军改最大特点是全军上下全动，不是某几个部门动，甚至是从中央军委到野战部队都要动。</a:t>
            </a:r>
            <a:endParaRPr lang="zh-CN" altLang="en-US" sz="1600" dirty="0"/>
          </a:p>
        </p:txBody>
      </p:sp>
      <p:pic>
        <p:nvPicPr>
          <p:cNvPr id="2" name="图片 1"/>
          <p:cNvPicPr>
            <a:picLocks noChangeAspect="1"/>
          </p:cNvPicPr>
          <p:nvPr/>
        </p:nvPicPr>
        <p:blipFill>
          <a:blip r:embed="rId1"/>
          <a:stretch>
            <a:fillRect/>
          </a:stretch>
        </p:blipFill>
        <p:spPr>
          <a:xfrm>
            <a:off x="6732240" y="132320"/>
            <a:ext cx="2233042" cy="1467164"/>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472440" y="1238884"/>
            <a:ext cx="6403816" cy="3421097"/>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58102" y="744836"/>
            <a:ext cx="643890" cy="307340"/>
          </a:xfrm>
          <a:prstGeom prst="rect">
            <a:avLst/>
          </a:prstGeom>
          <a:noFill/>
        </p:spPr>
        <p:txBody>
          <a:bodyPr wrap="square" lIns="0" tIns="0" rIns="0" bIns="0" rtlCol="0">
            <a:spAutoFit/>
          </a:bodyPr>
          <a:lstStyle/>
          <a:p>
            <a:r>
              <a:rPr lang="zh-CN" sz="2000" b="1" dirty="0">
                <a:latin typeface="微软雅黑" panose="020B0503020204020204" pitchFamily="34" charset="-122"/>
                <a:ea typeface="微软雅黑" panose="020B0503020204020204" pitchFamily="34" charset="-122"/>
              </a:rPr>
              <a:t>点评</a:t>
            </a:r>
            <a:endParaRPr lang="zh-CN"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880047" y="1563638"/>
            <a:ext cx="5560164" cy="2543132"/>
          </a:xfrm>
          <a:prstGeom prst="rect">
            <a:avLst/>
          </a:prstGeom>
          <a:noFill/>
        </p:spPr>
        <p:txBody>
          <a:bodyPr wrap="square" lIns="0" tIns="0" rIns="0" bIns="0" rtlCol="0">
            <a:spAutoFit/>
          </a:bodyPr>
          <a:lstStyle/>
          <a:p>
            <a:pPr>
              <a:lnSpc>
                <a:spcPct val="150000"/>
              </a:lnSpc>
            </a:pPr>
            <a:r>
              <a:rPr sz="1600" dirty="0"/>
              <a:t>改革是我军发展壮大、制胜未来的关键一招。人民军队改革也是人民大众共同的期盼和呼声，但是军改是一个持续进程，要随着各种环境因素和战斗力标准的不断提升而不断实施改革。人民军队发展史，就是一部改革创新史。我军之所以始终充满蓬勃朝气，同我军与时俱进不断推进自身改革是紧密联系在一起的。当前，我们正在进行具有许多新的历史特点的伟大斗争，深化国防和军队改革就是这场斗争的重要方面。</a:t>
            </a:r>
            <a:endParaRPr sz="1600" dirty="0"/>
          </a:p>
        </p:txBody>
      </p:sp>
      <p:pic>
        <p:nvPicPr>
          <p:cNvPr id="2" name="图片 1"/>
          <p:cNvPicPr>
            <a:picLocks noChangeAspect="1"/>
          </p:cNvPicPr>
          <p:nvPr/>
        </p:nvPicPr>
        <p:blipFill>
          <a:blip r:embed="rId1"/>
          <a:stretch>
            <a:fillRect/>
          </a:stretch>
        </p:blipFill>
        <p:spPr>
          <a:xfrm>
            <a:off x="6588224" y="262049"/>
            <a:ext cx="2355528" cy="1562856"/>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405132" y="1312866"/>
            <a:ext cx="5437867" cy="3347116"/>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260475" y="767080"/>
            <a:ext cx="7239000" cy="307340"/>
          </a:xfrm>
          <a:prstGeom prst="rect">
            <a:avLst/>
          </a:prstGeom>
          <a:noFill/>
        </p:spPr>
        <p:txBody>
          <a:bodyPr wrap="square" lIns="0" tIns="0" rIns="0" bIns="0" rtlCol="0">
            <a:spAutoFit/>
          </a:bodyPr>
          <a:lstStyle/>
          <a:p>
            <a:r>
              <a:rPr lang="zh-CN" sz="2000" b="1" dirty="0">
                <a:latin typeface="微软雅黑" panose="020B0503020204020204" pitchFamily="34" charset="-122"/>
                <a:ea typeface="微软雅黑" panose="020B0503020204020204" pitchFamily="34" charset="-122"/>
              </a:rPr>
              <a:t>案例二：青岛古镇口军民融合创新示范区：军地同心融合大发展</a:t>
            </a:r>
            <a:endParaRPr lang="zh-CN"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668310" y="1432037"/>
            <a:ext cx="4984100" cy="3323987"/>
          </a:xfrm>
          <a:prstGeom prst="rect">
            <a:avLst/>
          </a:prstGeom>
          <a:noFill/>
        </p:spPr>
        <p:txBody>
          <a:bodyPr wrap="square" lIns="0" tIns="0" rIns="0" bIns="0" rtlCol="0">
            <a:spAutoFit/>
          </a:bodyPr>
          <a:lstStyle/>
          <a:p>
            <a:pPr>
              <a:lnSpc>
                <a:spcPct val="150000"/>
              </a:lnSpc>
            </a:pPr>
            <a:r>
              <a:rPr sz="1600" dirty="0"/>
              <a:t>山东青岛，全国著名海洋科技城，也是海防重镇。人民海军第一支驱逐舰部队、第一个综合保障基地、第一座战略母港就诞生于此。8 年前，国家决定在青岛西海岸新区古镇口建设战略母港。一个月内，6 个村庄、1429 户人家，全部搬迁，创造了国防工程动迁的“古镇口经验”。西海岸新区管委主任李奉利对此记忆犹新，他认为这归功于“思想感情融为一家人，目标追求融为一个梦，发展布局融为一盘棋，成为军地双方的高度自觉。”</a:t>
            </a:r>
            <a:endParaRPr sz="1600" dirty="0"/>
          </a:p>
          <a:p>
            <a:pPr>
              <a:lnSpc>
                <a:spcPct val="150000"/>
              </a:lnSpc>
            </a:pPr>
            <a:endParaRPr sz="1600" dirty="0"/>
          </a:p>
        </p:txBody>
      </p:sp>
      <p:pic>
        <p:nvPicPr>
          <p:cNvPr id="2" name="图片 1"/>
          <p:cNvPicPr>
            <a:picLocks noChangeAspect="1"/>
          </p:cNvPicPr>
          <p:nvPr/>
        </p:nvPicPr>
        <p:blipFill>
          <a:blip r:embed="rId1"/>
          <a:stretch>
            <a:fillRect/>
          </a:stretch>
        </p:blipFill>
        <p:spPr>
          <a:xfrm>
            <a:off x="6112743" y="1923678"/>
            <a:ext cx="2668902" cy="1601341"/>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DBB061"/>
      </a:accent1>
      <a:accent2>
        <a:srgbClr val="A6742D"/>
      </a:accent2>
      <a:accent3>
        <a:srgbClr val="8A5142"/>
      </a:accent3>
      <a:accent4>
        <a:srgbClr val="FFFFFF"/>
      </a:accent4>
      <a:accent5>
        <a:srgbClr val="FFFFFF"/>
      </a:accent5>
      <a:accent6>
        <a:srgbClr val="CC3300"/>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3970</Words>
  <Application>WPS 演示</Application>
  <PresentationFormat>全屏显示(16:9)</PresentationFormat>
  <Paragraphs>316</Paragraphs>
  <Slides>29</Slides>
  <Notes>27</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29</vt:i4>
      </vt:variant>
    </vt:vector>
  </HeadingPairs>
  <TitlesOfParts>
    <vt:vector size="42" baseType="lpstr">
      <vt:lpstr>Arial</vt:lpstr>
      <vt:lpstr>宋体</vt:lpstr>
      <vt:lpstr>Wingdings</vt:lpstr>
      <vt:lpstr>Calibri</vt:lpstr>
      <vt:lpstr>微软雅黑</vt:lpstr>
      <vt:lpstr>Swis721 Th BT</vt:lpstr>
      <vt:lpstr>LilyUPC</vt:lpstr>
      <vt:lpstr>华文琥珀</vt:lpstr>
      <vt:lpstr>华文细黑</vt:lpstr>
      <vt:lpstr>Microsoft Sans Serif</vt:lpstr>
      <vt:lpstr>Arial Unicode MS</vt:lpstr>
      <vt:lpstr>Segoe Print</vt:lpstr>
      <vt:lpstr>Office 主题​​</vt:lpstr>
      <vt:lpstr>PowerPoint 演示文稿</vt:lpstr>
      <vt:lpstr>PowerPoint 演示文稿</vt:lpstr>
      <vt:lpstr>PowerPoint 演示文稿</vt:lpstr>
      <vt:lpstr>内容导读</vt:lpstr>
      <vt:lpstr>知识结构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kingpub</dc:creator>
  <cp:lastModifiedBy>Love_Run</cp:lastModifiedBy>
  <cp:revision>509</cp:revision>
  <dcterms:created xsi:type="dcterms:W3CDTF">2015-04-24T01:01:00Z</dcterms:created>
  <dcterms:modified xsi:type="dcterms:W3CDTF">2019-05-28T01:56:09Z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