
<file path=[Content_Types].xml><?xml version="1.0" encoding="utf-8"?>
<Types xmlns="http://schemas.openxmlformats.org/package/2006/content-types">
  <Default Extension="jpeg" ContentType="image/jpeg"/>
  <Default Extension="wdp" ContentType="image/vnd.ms-photo"/>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3"/>
    <p:sldId id="257" r:id="rId5"/>
    <p:sldId id="284" r:id="rId6"/>
    <p:sldId id="259" r:id="rId7"/>
    <p:sldId id="332" r:id="rId8"/>
    <p:sldId id="333" r:id="rId9"/>
    <p:sldId id="427" r:id="rId10"/>
    <p:sldId id="335" r:id="rId11"/>
    <p:sldId id="473" r:id="rId12"/>
    <p:sldId id="305" r:id="rId13"/>
    <p:sldId id="434" r:id="rId14"/>
    <p:sldId id="308" r:id="rId15"/>
    <p:sldId id="309" r:id="rId16"/>
    <p:sldId id="468" r:id="rId17"/>
    <p:sldId id="311" r:id="rId18"/>
    <p:sldId id="469" r:id="rId19"/>
    <p:sldId id="317" r:id="rId20"/>
    <p:sldId id="318" r:id="rId21"/>
    <p:sldId id="474" r:id="rId22"/>
    <p:sldId id="346" r:id="rId23"/>
    <p:sldId id="347" r:id="rId24"/>
    <p:sldId id="351" r:id="rId25"/>
    <p:sldId id="352" r:id="rId26"/>
    <p:sldId id="353" r:id="rId27"/>
    <p:sldId id="475" r:id="rId28"/>
    <p:sldId id="477" r:id="rId29"/>
    <p:sldId id="476" r:id="rId30"/>
    <p:sldId id="331" r:id="rId31"/>
  </p:sldIdLst>
  <p:sldSz cx="9144000" cy="5143500" type="screen16x9"/>
  <p:notesSz cx="6858000" cy="9144000"/>
  <p:defaultTex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CFCFC"/>
    <a:srgbClr val="F3F3F3"/>
    <a:srgbClr val="E8E8E8"/>
    <a:srgbClr val="F1F0EF"/>
    <a:srgbClr val="F4F1F0"/>
    <a:srgbClr val="E6E4E2"/>
    <a:srgbClr val="E8EAE9"/>
    <a:srgbClr val="CCD0D1"/>
    <a:srgbClr val="D7D9E1"/>
    <a:srgbClr val="D5D8E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1029" autoAdjust="0"/>
    <p:restoredTop sz="94660"/>
  </p:normalViewPr>
  <p:slideViewPr>
    <p:cSldViewPr>
      <p:cViewPr varScale="1">
        <p:scale>
          <a:sx n="94" d="100"/>
          <a:sy n="94" d="100"/>
        </p:scale>
        <p:origin x="882" y="90"/>
      </p:cViewPr>
      <p:guideLst>
        <p:guide orient="horz" pos="1610"/>
        <p:guide pos="2880"/>
      </p:guideLst>
    </p:cSldViewPr>
  </p:slideViewPr>
  <p:notesTextViewPr>
    <p:cViewPr>
      <p:scale>
        <a:sx n="125" d="100"/>
        <a:sy n="125" d="100"/>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4" Type="http://schemas.openxmlformats.org/officeDocument/2006/relationships/tableStyles" Target="tableStyles.xml"/><Relationship Id="rId33" Type="http://schemas.openxmlformats.org/officeDocument/2006/relationships/viewProps" Target="viewProps.xml"/><Relationship Id="rId32" Type="http://schemas.openxmlformats.org/officeDocument/2006/relationships/presProps" Target="presProps.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73B58EF-4ABD-40F4-ACA4-FE81D742E6DD}"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11FC198-2D83-4DFC-8CDD-7D23AF44D411}"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19"/>
            <a:ext cx="7772400" cy="1102519"/>
          </a:xfrm>
        </p:spPr>
        <p:txBody>
          <a:bodyPr/>
          <a:lstStyle/>
          <a:p>
            <a:r>
              <a:rPr lang="zh-CN" altLang="en-US"/>
              <a:t>单击此处编辑母版标题样式</a:t>
            </a:r>
            <a:endParaRPr lang="zh-CN" altLang="en-US"/>
          </a:p>
        </p:txBody>
      </p:sp>
      <p:sp>
        <p:nvSpPr>
          <p:cNvPr id="3" name="副标题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pPr>
              <a:defRPr/>
            </a:pPr>
            <a:fld id="{F1DF8838-2596-481A-81BD-BA549497E720}" type="datetimeFigureOut">
              <a:rPr lang="zh-CN" altLang="en-US"/>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7F7507C5-9851-4EF6-82C9-5647805156C3}" type="slidenum">
              <a:rPr lang="zh-CN" altLang="en-US"/>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FF3F2B87-989E-4F4D-A3D6-9B10DAD785BB}" type="datetimeFigureOut">
              <a:rPr lang="zh-CN" altLang="en-US"/>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98954EB6-7BED-43FD-8483-DCA0766CC830}" type="slidenum">
              <a:rPr lang="zh-CN" altLang="en-US"/>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154781"/>
            <a:ext cx="2057400" cy="329088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457200" y="154781"/>
            <a:ext cx="6019800" cy="3290888"/>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ADDB09A5-729D-4B62-9A05-E166FB412201}" type="datetimeFigureOut">
              <a:rPr lang="zh-CN" altLang="en-US"/>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B2A21541-2C8E-4FE7-AD01-6AECC40AD2EC}" type="slidenum">
              <a:rPr lang="zh-CN" altLang="en-US"/>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bg>
      <p:bgPr>
        <a:gradFill flip="none" rotWithShape="1">
          <a:gsLst>
            <a:gs pos="26000">
              <a:srgbClr val="EBECF0"/>
            </a:gs>
            <a:gs pos="0">
              <a:srgbClr val="D7D9E1"/>
            </a:gs>
            <a:gs pos="100000">
              <a:schemeClr val="bg1"/>
            </a:gs>
          </a:gsLst>
          <a:lin ang="5400000" scaled="1"/>
          <a:tileRect/>
        </a:gradFill>
        <a:effectLst/>
      </p:bgPr>
    </p:bg>
    <p:spTree>
      <p:nvGrpSpPr>
        <p:cNvPr id="1" name=""/>
        <p:cNvGrpSpPr/>
        <p:nvPr/>
      </p:nvGrpSpPr>
      <p:grpSpPr>
        <a:xfrm>
          <a:off x="0" y="0"/>
          <a:ext cx="0" cy="0"/>
          <a:chOff x="0" y="0"/>
          <a:chExt cx="0" cy="0"/>
        </a:xfrm>
      </p:grpSpPr>
      <p:pic>
        <p:nvPicPr>
          <p:cNvPr id="11" name="图片 10"/>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3867894"/>
          </a:xfrm>
          <a:prstGeom prst="rect">
            <a:avLst/>
          </a:prstGeom>
        </p:spPr>
      </p:pic>
      <p:sp>
        <p:nvSpPr>
          <p:cNvPr id="2" name="标题 1"/>
          <p:cNvSpPr>
            <a:spLocks noGrp="1"/>
          </p:cNvSpPr>
          <p:nvPr>
            <p:ph type="title"/>
          </p:nvPr>
        </p:nvSpPr>
        <p:spPr>
          <a:xfrm>
            <a:off x="606008" y="123478"/>
            <a:ext cx="2741856" cy="277143"/>
          </a:xfrm>
        </p:spPr>
        <p:txBody>
          <a:bodyPr/>
          <a:lstStyle>
            <a:lvl1pPr algn="l">
              <a:defRPr sz="1600" b="0">
                <a:solidFill>
                  <a:schemeClr val="bg1"/>
                </a:solidFill>
                <a:latin typeface="微软雅黑" panose="020B0503020204020204" pitchFamily="34" charset="-122"/>
                <a:ea typeface="微软雅黑" panose="020B0503020204020204" pitchFamily="34" charset="-122"/>
              </a:defRPr>
            </a:lvl1pPr>
          </a:lstStyle>
          <a:p>
            <a:r>
              <a:rPr lang="zh-CN" altLang="en-US" dirty="0"/>
              <a:t>单击此处编辑母版标题样式</a:t>
            </a:r>
            <a:endParaRPr lang="zh-CN" altLang="en-US" dirty="0"/>
          </a:p>
        </p:txBody>
      </p:sp>
      <p:sp>
        <p:nvSpPr>
          <p:cNvPr id="4" name="矩形 3"/>
          <p:cNvSpPr/>
          <p:nvPr userDrawn="1"/>
        </p:nvSpPr>
        <p:spPr>
          <a:xfrm>
            <a:off x="0" y="449610"/>
            <a:ext cx="9144000" cy="4693890"/>
          </a:xfrm>
          <a:prstGeom prst="rect">
            <a:avLst/>
          </a:prstGeom>
          <a:gradFill flip="none" rotWithShape="1">
            <a:gsLst>
              <a:gs pos="0">
                <a:srgbClr val="E8E8E8"/>
              </a:gs>
              <a:gs pos="50000">
                <a:srgbClr val="F3F3F3"/>
              </a:gs>
              <a:gs pos="100000">
                <a:schemeClr val="bg1"/>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流程图: 离页连接符 20"/>
          <p:cNvSpPr/>
          <p:nvPr userDrawn="1"/>
        </p:nvSpPr>
        <p:spPr>
          <a:xfrm>
            <a:off x="213424" y="-1"/>
            <a:ext cx="381569" cy="561975"/>
          </a:xfrm>
          <a:prstGeom prst="flowChartOffpageConnector">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4000" b="1" cap="all"/>
            </a:lvl1pPr>
          </a:lstStyle>
          <a:p>
            <a:r>
              <a:rPr lang="zh-CN" altLang="en-US"/>
              <a:t>单击此处编辑母版标题样式</a:t>
            </a:r>
            <a:endParaRPr lang="zh-CN" altLang="en-US"/>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lvl1pPr>
              <a:defRPr/>
            </a:lvl1pPr>
          </a:lstStyle>
          <a:p>
            <a:pPr>
              <a:defRPr/>
            </a:pPr>
            <a:fld id="{AF102D13-023C-493B-946F-6334B1550202}" type="datetimeFigureOut">
              <a:rPr lang="zh-CN" altLang="en-US"/>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FB027665-4685-4CFB-A4DF-574C5BBB6387}" type="slidenum">
              <a:rPr lang="zh-CN" altLang="en-US"/>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457200" y="900113"/>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4648200" y="900113"/>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3"/>
          <p:cNvSpPr>
            <a:spLocks noGrp="1"/>
          </p:cNvSpPr>
          <p:nvPr>
            <p:ph type="dt" sz="half" idx="10"/>
          </p:nvPr>
        </p:nvSpPr>
        <p:spPr/>
        <p:txBody>
          <a:bodyPr/>
          <a:lstStyle>
            <a:lvl1pPr>
              <a:defRPr/>
            </a:lvl1pPr>
          </a:lstStyle>
          <a:p>
            <a:pPr>
              <a:defRPr/>
            </a:pPr>
            <a:fld id="{D170EC45-3C31-4C3D-8B77-22FF0C9AAD4A}" type="datetimeFigureOut">
              <a:rPr lang="zh-CN" altLang="en-US"/>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0D4074A8-D729-49BB-A7BC-DB2359C77DB8}" type="slidenum">
              <a:rPr lang="zh-CN" altLang="en-US"/>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p:spPr>
        <p:txBody>
          <a:bodyPr/>
          <a:lstStyle>
            <a:lvl1pPr>
              <a:defRPr/>
            </a:lvl1pPr>
          </a:lstStyle>
          <a:p>
            <a:r>
              <a:rPr lang="zh-CN" altLang="en-US"/>
              <a:t>单击此处编辑母版标题样式</a:t>
            </a:r>
            <a:endParaRPr lang="zh-CN" altLang="en-US"/>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3"/>
          <p:cNvSpPr>
            <a:spLocks noGrp="1"/>
          </p:cNvSpPr>
          <p:nvPr>
            <p:ph type="dt" sz="half" idx="10"/>
          </p:nvPr>
        </p:nvSpPr>
        <p:spPr/>
        <p:txBody>
          <a:bodyPr/>
          <a:lstStyle>
            <a:lvl1pPr>
              <a:defRPr/>
            </a:lvl1pPr>
          </a:lstStyle>
          <a:p>
            <a:pPr>
              <a:defRPr/>
            </a:pPr>
            <a:fld id="{36DE339D-55A7-444C-B9D1-1957295915E5}" type="datetimeFigureOut">
              <a:rPr lang="zh-CN" altLang="en-US"/>
            </a:fld>
            <a:endParaRPr lang="zh-CN" altLang="en-US"/>
          </a:p>
        </p:txBody>
      </p:sp>
      <p:sp>
        <p:nvSpPr>
          <p:cNvPr id="8" name="页脚占位符 4"/>
          <p:cNvSpPr>
            <a:spLocks noGrp="1"/>
          </p:cNvSpPr>
          <p:nvPr>
            <p:ph type="ftr" sz="quarter" idx="11"/>
          </p:nvPr>
        </p:nvSpPr>
        <p:spPr/>
        <p:txBody>
          <a:bodyPr/>
          <a:lstStyle>
            <a:lvl1pPr>
              <a:defRPr/>
            </a:lvl1pPr>
          </a:lstStyle>
          <a:p>
            <a:pPr>
              <a:defRPr/>
            </a:pPr>
            <a:endParaRPr lang="zh-CN" altLang="en-US"/>
          </a:p>
        </p:txBody>
      </p:sp>
      <p:sp>
        <p:nvSpPr>
          <p:cNvPr id="9" name="灯片编号占位符 5"/>
          <p:cNvSpPr>
            <a:spLocks noGrp="1"/>
          </p:cNvSpPr>
          <p:nvPr>
            <p:ph type="sldNum" sz="quarter" idx="12"/>
          </p:nvPr>
        </p:nvSpPr>
        <p:spPr/>
        <p:txBody>
          <a:bodyPr/>
          <a:lstStyle>
            <a:lvl1pPr>
              <a:defRPr/>
            </a:lvl1pPr>
          </a:lstStyle>
          <a:p>
            <a:pPr>
              <a:defRPr/>
            </a:pPr>
            <a:fld id="{FCB3A32D-1FCD-4730-805F-780D3DD87911}" type="slidenum">
              <a:rPr lang="zh-CN" altLang="en-US"/>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3"/>
          <p:cNvSpPr>
            <a:spLocks noGrp="1"/>
          </p:cNvSpPr>
          <p:nvPr>
            <p:ph type="dt" sz="half" idx="10"/>
          </p:nvPr>
        </p:nvSpPr>
        <p:spPr/>
        <p:txBody>
          <a:bodyPr/>
          <a:lstStyle>
            <a:lvl1pPr>
              <a:defRPr/>
            </a:lvl1pPr>
          </a:lstStyle>
          <a:p>
            <a:pPr>
              <a:defRPr/>
            </a:pPr>
            <a:fld id="{1942A674-53CD-422B-9892-C4EF0827967E}" type="datetimeFigureOut">
              <a:rPr lang="zh-CN" altLang="en-US"/>
            </a:fld>
            <a:endParaRPr lang="zh-CN" altLang="en-US"/>
          </a:p>
        </p:txBody>
      </p:sp>
      <p:sp>
        <p:nvSpPr>
          <p:cNvPr id="4" name="页脚占位符 4"/>
          <p:cNvSpPr>
            <a:spLocks noGrp="1"/>
          </p:cNvSpPr>
          <p:nvPr>
            <p:ph type="ftr" sz="quarter" idx="11"/>
          </p:nvPr>
        </p:nvSpPr>
        <p:spPr/>
        <p:txBody>
          <a:bodyPr/>
          <a:lstStyle>
            <a:lvl1pPr>
              <a:defRPr/>
            </a:lvl1pPr>
          </a:lstStyle>
          <a:p>
            <a:pPr>
              <a:defRPr/>
            </a:pPr>
            <a:endParaRPr lang="zh-CN" altLang="en-US"/>
          </a:p>
        </p:txBody>
      </p:sp>
      <p:sp>
        <p:nvSpPr>
          <p:cNvPr id="5" name="灯片编号占位符 5"/>
          <p:cNvSpPr>
            <a:spLocks noGrp="1"/>
          </p:cNvSpPr>
          <p:nvPr>
            <p:ph type="sldNum" sz="quarter" idx="12"/>
          </p:nvPr>
        </p:nvSpPr>
        <p:spPr/>
        <p:txBody>
          <a:bodyPr/>
          <a:lstStyle>
            <a:lvl1pPr>
              <a:defRPr/>
            </a:lvl1pPr>
          </a:lstStyle>
          <a:p>
            <a:pPr>
              <a:defRPr/>
            </a:pPr>
            <a:fld id="{9AB350D4-CBC2-4A07-BB4A-B4CC231CE9C3}" type="slidenum">
              <a:rPr lang="zh-CN" altLang="en-US"/>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bg>
      <p:bgPr>
        <a:gradFill>
          <a:gsLst>
            <a:gs pos="50000">
              <a:srgbClr val="ECECEC"/>
            </a:gs>
            <a:gs pos="0">
              <a:srgbClr val="E2E2E2"/>
            </a:gs>
            <a:gs pos="100000">
              <a:schemeClr val="bg1"/>
            </a:gs>
          </a:gsLst>
          <a:lin ang="18900000" scaled="1"/>
        </a:gradFill>
        <a:effectLst/>
      </p:bgPr>
    </p:bg>
    <p:spTree>
      <p:nvGrpSpPr>
        <p:cNvPr id="1" name=""/>
        <p:cNvGrpSpPr/>
        <p:nvPr/>
      </p:nvGrpSpPr>
      <p:grpSpPr>
        <a:xfrm>
          <a:off x="0" y="0"/>
          <a:ext cx="0" cy="0"/>
          <a:chOff x="0" y="0"/>
          <a:chExt cx="0" cy="0"/>
        </a:xfrm>
      </p:grpSpPr>
      <p:sp>
        <p:nvSpPr>
          <p:cNvPr id="8" name="矩形 7"/>
          <p:cNvSpPr/>
          <p:nvPr userDrawn="1"/>
        </p:nvSpPr>
        <p:spPr>
          <a:xfrm>
            <a:off x="0" y="0"/>
            <a:ext cx="9145116" cy="5143500"/>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日期占位符 3"/>
          <p:cNvSpPr>
            <a:spLocks noGrp="1"/>
          </p:cNvSpPr>
          <p:nvPr>
            <p:ph type="dt" sz="half" idx="10"/>
          </p:nvPr>
        </p:nvSpPr>
        <p:spPr/>
        <p:txBody>
          <a:bodyPr/>
          <a:lstStyle>
            <a:lvl1pPr>
              <a:defRPr/>
            </a:lvl1pPr>
          </a:lstStyle>
          <a:p>
            <a:pPr>
              <a:defRPr/>
            </a:pPr>
            <a:fld id="{E95118EC-EDEF-4F9C-852D-0A464BD53A70}" type="datetimeFigureOut">
              <a:rPr lang="zh-CN" altLang="en-US"/>
            </a:fld>
            <a:endParaRPr lang="zh-CN" altLang="en-US"/>
          </a:p>
        </p:txBody>
      </p:sp>
      <p:sp>
        <p:nvSpPr>
          <p:cNvPr id="4" name="灯片编号占位符 5"/>
          <p:cNvSpPr>
            <a:spLocks noGrp="1"/>
          </p:cNvSpPr>
          <p:nvPr>
            <p:ph type="sldNum" sz="quarter" idx="12"/>
          </p:nvPr>
        </p:nvSpPr>
        <p:spPr/>
        <p:txBody>
          <a:bodyPr/>
          <a:lstStyle>
            <a:lvl1pPr>
              <a:defRPr/>
            </a:lvl1pPr>
          </a:lstStyle>
          <a:p>
            <a:pPr>
              <a:defRPr/>
            </a:pPr>
            <a:fld id="{D2CC5073-A55C-4F3C-8D7B-130473455D17}" type="slidenum">
              <a:rPr lang="zh-CN" altLang="en-US"/>
            </a:fld>
            <a:endParaRPr lang="zh-CN" altLang="en-US"/>
          </a:p>
        </p:txBody>
      </p:sp>
      <p:sp>
        <p:nvSpPr>
          <p:cNvPr id="6" name="矩形 5"/>
          <p:cNvSpPr/>
          <p:nvPr userDrawn="1"/>
        </p:nvSpPr>
        <p:spPr>
          <a:xfrm>
            <a:off x="784" y="2211710"/>
            <a:ext cx="9144000" cy="2931790"/>
          </a:xfrm>
          <a:custGeom>
            <a:avLst/>
            <a:gdLst/>
            <a:ahLst/>
            <a:cxnLst/>
            <a:rect l="l" t="t" r="r" b="b"/>
            <a:pathLst>
              <a:path w="9144000" h="2931790">
                <a:moveTo>
                  <a:pt x="0" y="0"/>
                </a:moveTo>
                <a:lnTo>
                  <a:pt x="3824456" y="0"/>
                </a:lnTo>
                <a:cubicBezTo>
                  <a:pt x="3824456" y="26976"/>
                  <a:pt x="3831542" y="51749"/>
                  <a:pt x="3844079" y="73220"/>
                </a:cubicBezTo>
                <a:lnTo>
                  <a:pt x="4145508" y="600620"/>
                </a:lnTo>
                <a:cubicBezTo>
                  <a:pt x="4157500" y="622091"/>
                  <a:pt x="4175488" y="640258"/>
                  <a:pt x="4197836" y="653470"/>
                </a:cubicBezTo>
                <a:cubicBezTo>
                  <a:pt x="4220185" y="666683"/>
                  <a:pt x="4245258" y="672739"/>
                  <a:pt x="4269242" y="672739"/>
                </a:cubicBezTo>
                <a:lnTo>
                  <a:pt x="4869920" y="672739"/>
                </a:lnTo>
                <a:cubicBezTo>
                  <a:pt x="4895539" y="673289"/>
                  <a:pt x="4921158" y="667233"/>
                  <a:pt x="4944596" y="653470"/>
                </a:cubicBezTo>
                <a:cubicBezTo>
                  <a:pt x="4966945" y="640258"/>
                  <a:pt x="4984387" y="622091"/>
                  <a:pt x="4996924" y="601171"/>
                </a:cubicBezTo>
                <a:lnTo>
                  <a:pt x="5296718" y="75972"/>
                </a:lnTo>
                <a:cubicBezTo>
                  <a:pt x="5310345" y="53951"/>
                  <a:pt x="5317976" y="28077"/>
                  <a:pt x="5317976" y="0"/>
                </a:cubicBezTo>
                <a:lnTo>
                  <a:pt x="9144000" y="0"/>
                </a:lnTo>
                <a:lnTo>
                  <a:pt x="9144000" y="2931790"/>
                </a:lnTo>
                <a:lnTo>
                  <a:pt x="0" y="293179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TextBox 7"/>
          <p:cNvSpPr>
            <a:spLocks noChangeArrowheads="1"/>
          </p:cNvSpPr>
          <p:nvPr userDrawn="1"/>
        </p:nvSpPr>
        <p:spPr bwMode="auto">
          <a:xfrm>
            <a:off x="2491740" y="607789"/>
            <a:ext cx="416052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fontAlgn="auto">
              <a:spcBef>
                <a:spcPts val="0"/>
              </a:spcBef>
              <a:spcAft>
                <a:spcPts val="0"/>
              </a:spcAft>
              <a:defRPr/>
            </a:pPr>
            <a:r>
              <a:rPr lang="en-US" altLang="zh-CN" sz="2000" dirty="0">
                <a:solidFill>
                  <a:schemeClr val="accent1">
                    <a:lumMod val="20000"/>
                    <a:lumOff val="80000"/>
                  </a:schemeClr>
                </a:solidFill>
                <a:latin typeface="Swis721 Th BT" pitchFamily="34" charset="0"/>
                <a:ea typeface="微软雅黑" panose="020B0503020204020204" pitchFamily="34" charset="-122"/>
                <a:cs typeface="LilyUPC" panose="020B0604020202020204" pitchFamily="34" charset="-34"/>
                <a:sym typeface="微软雅黑" panose="020B0503020204020204" pitchFamily="34" charset="-122"/>
              </a:rPr>
              <a:t>THE BUSENESS PLAN</a:t>
            </a:r>
            <a:endParaRPr lang="zh-CN" altLang="en-US" sz="2000" dirty="0">
              <a:solidFill>
                <a:schemeClr val="accent1">
                  <a:lumMod val="20000"/>
                  <a:lumOff val="80000"/>
                </a:schemeClr>
              </a:solidFill>
              <a:latin typeface="Swis721 Th BT" pitchFamily="34" charset="0"/>
              <a:ea typeface="微软雅黑" panose="020B0503020204020204" pitchFamily="34" charset="-122"/>
              <a:cs typeface="LilyUPC" panose="020B0604020202020204" pitchFamily="34" charset="-34"/>
              <a:sym typeface="微软雅黑" panose="020B0503020204020204" pitchFamily="34" charset="-122"/>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p:spPr>
        <p:txBody>
          <a:bodyPr anchor="b"/>
          <a:lstStyle>
            <a:lvl1pPr algn="l">
              <a:defRPr sz="2000" b="1"/>
            </a:lvl1pPr>
          </a:lstStyle>
          <a:p>
            <a:r>
              <a:rPr lang="zh-CN" altLang="en-US"/>
              <a:t>单击此处编辑母版标题样式</a:t>
            </a:r>
            <a:endParaRPr lang="zh-CN" altLang="en-US"/>
          </a:p>
        </p:txBody>
      </p:sp>
      <p:sp>
        <p:nvSpPr>
          <p:cNvPr id="3" name="内容占位符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endParaRPr lang="zh-CN" altLang="en-US"/>
          </a:p>
        </p:txBody>
      </p:sp>
      <p:sp>
        <p:nvSpPr>
          <p:cNvPr id="5" name="日期占位符 3"/>
          <p:cNvSpPr>
            <a:spLocks noGrp="1"/>
          </p:cNvSpPr>
          <p:nvPr>
            <p:ph type="dt" sz="half" idx="10"/>
          </p:nvPr>
        </p:nvSpPr>
        <p:spPr/>
        <p:txBody>
          <a:bodyPr/>
          <a:lstStyle>
            <a:lvl1pPr>
              <a:defRPr/>
            </a:lvl1pPr>
          </a:lstStyle>
          <a:p>
            <a:pPr>
              <a:defRPr/>
            </a:pPr>
            <a:fld id="{173165C5-19AB-4D7E-BF4E-8030D4BC8E07}" type="datetimeFigureOut">
              <a:rPr lang="zh-CN" altLang="en-US"/>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C0C2AC4E-50CB-4334-996F-7EE8464BD267}" type="slidenum">
              <a:rPr lang="zh-CN" altLang="en-US"/>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2000" b="1"/>
            </a:lvl1pPr>
          </a:lstStyle>
          <a:p>
            <a:r>
              <a:rPr lang="zh-CN" altLang="en-US"/>
              <a:t>单击此处编辑母版标题样式</a:t>
            </a:r>
            <a:endParaRPr lang="zh-CN" altLang="en-US"/>
          </a:p>
        </p:txBody>
      </p:sp>
      <p:sp>
        <p:nvSpPr>
          <p:cNvPr id="3" name="图片占位符 2"/>
          <p:cNvSpPr>
            <a:spLocks noGrp="1"/>
          </p:cNvSpPr>
          <p:nvPr>
            <p:ph type="pic" idx="1"/>
          </p:nvPr>
        </p:nvSpPr>
        <p:spPr>
          <a:xfrm>
            <a:off x="1792288" y="459581"/>
            <a:ext cx="5486400" cy="30861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endParaRPr lang="zh-CN" altLang="en-US"/>
          </a:p>
        </p:txBody>
      </p:sp>
      <p:sp>
        <p:nvSpPr>
          <p:cNvPr id="5" name="日期占位符 3"/>
          <p:cNvSpPr>
            <a:spLocks noGrp="1"/>
          </p:cNvSpPr>
          <p:nvPr>
            <p:ph type="dt" sz="half" idx="10"/>
          </p:nvPr>
        </p:nvSpPr>
        <p:spPr/>
        <p:txBody>
          <a:bodyPr/>
          <a:lstStyle>
            <a:lvl1pPr>
              <a:defRPr/>
            </a:lvl1pPr>
          </a:lstStyle>
          <a:p>
            <a:pPr>
              <a:defRPr/>
            </a:pPr>
            <a:fld id="{76C6AEFD-D42C-445E-A078-69D256A721CC}" type="datetimeFigureOut">
              <a:rPr lang="zh-CN" altLang="en-US"/>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63B7A587-D83B-45BF-80B0-EB01029C5564}" type="slidenum">
              <a:rPr lang="zh-CN" altLang="en-US"/>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标题占位符 1"/>
          <p:cNvSpPr>
            <a:spLocks noGrp="1"/>
          </p:cNvSpPr>
          <p:nvPr>
            <p:ph type="title"/>
          </p:nvPr>
        </p:nvSpPr>
        <p:spPr bwMode="auto">
          <a:xfrm>
            <a:off x="457200" y="206375"/>
            <a:ext cx="8229600"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zh-CN" altLang="en-US"/>
              <a:t>单击此处编辑母版标题样式</a:t>
            </a:r>
            <a:endParaRPr lang="zh-CN" altLang="en-US"/>
          </a:p>
        </p:txBody>
      </p:sp>
      <p:sp>
        <p:nvSpPr>
          <p:cNvPr id="1027" name="文本占位符 2"/>
          <p:cNvSpPr>
            <a:spLocks noGrp="1"/>
          </p:cNvSpPr>
          <p:nvPr>
            <p:ph type="body" idx="1"/>
          </p:nvPr>
        </p:nvSpPr>
        <p:spPr bwMode="auto">
          <a:xfrm>
            <a:off x="457200" y="1200150"/>
            <a:ext cx="8229600" cy="3394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457200" y="4767263"/>
            <a:ext cx="2133600" cy="274637"/>
          </a:xfrm>
          <a:prstGeom prst="rect">
            <a:avLst/>
          </a:prstGeom>
        </p:spPr>
        <p:txBody>
          <a:bodyPr vert="horz" lIns="91440" tIns="45720" rIns="91440" bIns="45720" rtlCol="0" anchor="ctr"/>
          <a:lstStyle>
            <a:lvl1pPr algn="l" fontAlgn="auto">
              <a:spcBef>
                <a:spcPts val="0"/>
              </a:spcBef>
              <a:spcAft>
                <a:spcPts val="0"/>
              </a:spcAft>
              <a:defRPr sz="1200" smtClean="0">
                <a:solidFill>
                  <a:schemeClr val="tx1">
                    <a:tint val="75000"/>
                  </a:schemeClr>
                </a:solidFill>
                <a:latin typeface="+mn-lt"/>
                <a:ea typeface="+mn-ea"/>
              </a:defRPr>
            </a:lvl1pPr>
          </a:lstStyle>
          <a:p>
            <a:pPr>
              <a:defRPr/>
            </a:pPr>
            <a:fld id="{BCA76A6C-E1BF-41A9-90D8-1F55C472F0D3}" type="datetimeFigureOut">
              <a:rPr lang="zh-CN" altLang="en-US"/>
            </a:fld>
            <a:endParaRPr lang="zh-CN" altLang="en-US"/>
          </a:p>
        </p:txBody>
      </p:sp>
      <p:sp>
        <p:nvSpPr>
          <p:cNvPr id="5" name="页脚占位符 4"/>
          <p:cNvSpPr>
            <a:spLocks noGrp="1"/>
          </p:cNvSpPr>
          <p:nvPr>
            <p:ph type="ftr" sz="quarter" idx="3"/>
          </p:nvPr>
        </p:nvSpPr>
        <p:spPr>
          <a:xfrm>
            <a:off x="3124200" y="4767263"/>
            <a:ext cx="2895600" cy="274637"/>
          </a:xfrm>
          <a:prstGeom prst="rect">
            <a:avLst/>
          </a:prstGeom>
        </p:spPr>
        <p:txBody>
          <a:bodyPr vert="horz" lIns="91440" tIns="45720" rIns="91440" bIns="45720" rtlCol="0" anchor="ctr"/>
          <a:lstStyle>
            <a:lvl1pPr algn="ctr" fontAlgn="auto">
              <a:spcBef>
                <a:spcPts val="0"/>
              </a:spcBef>
              <a:spcAft>
                <a:spcPts val="0"/>
              </a:spcAft>
              <a:defRPr sz="1200" smtClean="0">
                <a:solidFill>
                  <a:schemeClr val="tx1">
                    <a:tint val="75000"/>
                  </a:schemeClr>
                </a:solidFill>
                <a:latin typeface="+mn-lt"/>
                <a:ea typeface="+mn-ea"/>
              </a:defRPr>
            </a:lvl1pPr>
          </a:lstStyle>
          <a:p>
            <a:pPr>
              <a:defRPr/>
            </a:pPr>
            <a:endParaRPr lang="zh-CN" altLang="en-US"/>
          </a:p>
        </p:txBody>
      </p:sp>
      <p:sp>
        <p:nvSpPr>
          <p:cNvPr id="6" name="灯片编号占位符 5"/>
          <p:cNvSpPr>
            <a:spLocks noGrp="1"/>
          </p:cNvSpPr>
          <p:nvPr>
            <p:ph type="sldNum" sz="quarter" idx="4"/>
          </p:nvPr>
        </p:nvSpPr>
        <p:spPr>
          <a:xfrm>
            <a:off x="6553200" y="4767263"/>
            <a:ext cx="2133600" cy="274637"/>
          </a:xfrm>
          <a:prstGeom prst="rect">
            <a:avLst/>
          </a:prstGeom>
        </p:spPr>
        <p:txBody>
          <a:bodyPr vert="horz" lIns="91440" tIns="45720" rIns="91440" bIns="45720" rtlCol="0" anchor="ctr"/>
          <a:lstStyle>
            <a:lvl1pPr algn="r" fontAlgn="auto">
              <a:spcBef>
                <a:spcPts val="0"/>
              </a:spcBef>
              <a:spcAft>
                <a:spcPts val="0"/>
              </a:spcAft>
              <a:defRPr sz="1200" smtClean="0">
                <a:solidFill>
                  <a:schemeClr val="tx1">
                    <a:tint val="75000"/>
                  </a:schemeClr>
                </a:solidFill>
                <a:latin typeface="+mn-lt"/>
                <a:ea typeface="+mn-ea"/>
              </a:defRPr>
            </a:lvl1pPr>
          </a:lstStyle>
          <a:p>
            <a:pPr>
              <a:defRPr/>
            </a:pPr>
            <a:fld id="{4AC6EAE7-8652-497A-B0B9-2516C5BD65FF}" type="slidenum">
              <a:rPr lang="zh-CN" altLang="en-US"/>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fontAlgn="base">
        <a:spcBef>
          <a:spcPct val="0"/>
        </a:spcBef>
        <a:spcAft>
          <a:spcPct val="0"/>
        </a:spcAft>
        <a:defRPr sz="4400" kern="1200">
          <a:solidFill>
            <a:schemeClr val="tx1"/>
          </a:solidFill>
          <a:latin typeface="+mj-lt"/>
          <a:ea typeface="+mj-ea"/>
          <a:cs typeface="+mj-cs"/>
        </a:defRPr>
      </a:lvl1pPr>
      <a:lvl2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p:titleStyle>
    <p:bodyStyle>
      <a:lvl1pPr marL="342900" indent="-342900" algn="l" rtl="0" fontAlgn="base">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fontAlgn="base">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fontAlgn="base">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fontAlgn="base">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fontAlgn="base">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1.xml"/><Relationship Id="rId2" Type="http://schemas.openxmlformats.org/officeDocument/2006/relationships/tags" Target="../tags/tag1.xml"/><Relationship Id="rId1" Type="http://schemas.openxmlformats.org/officeDocument/2006/relationships/image" Target="../media/image2.jpe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2.xml"/><Relationship Id="rId1" Type="http://schemas.openxmlformats.org/officeDocument/2006/relationships/image" Target="../media/image8.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2.xml"/><Relationship Id="rId1" Type="http://schemas.openxmlformats.org/officeDocument/2006/relationships/image" Target="../media/image9.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6" Type="http://schemas.openxmlformats.org/officeDocument/2006/relationships/notesSlide" Target="../notesSlides/notesSlide12.xml"/><Relationship Id="rId5" Type="http://schemas.openxmlformats.org/officeDocument/2006/relationships/slideLayout" Target="../slideLayouts/slideLayout2.xml"/><Relationship Id="rId4" Type="http://schemas.openxmlformats.org/officeDocument/2006/relationships/image" Target="../media/image12.png"/><Relationship Id="rId3" Type="http://schemas.openxmlformats.org/officeDocument/2006/relationships/hyperlink" Target="MP4/&#31532;&#20116;&#31456;%20&#12298;&#26149;&#22825;&#30340;&#25925;&#20107;&#12299;.mp4" TargetMode="External"/><Relationship Id="rId2" Type="http://schemas.openxmlformats.org/officeDocument/2006/relationships/image" Target="../media/image11.png"/><Relationship Id="rId1" Type="http://schemas.openxmlformats.org/officeDocument/2006/relationships/image" Target="../media/image10.pn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microsoft.com/office/2007/relationships/hdphoto" Target="../media/hdphoto2.wdp"/><Relationship Id="rId1" Type="http://schemas.openxmlformats.org/officeDocument/2006/relationships/image" Target="../media/image13.pn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2.xml"/><Relationship Id="rId1" Type="http://schemas.openxmlformats.org/officeDocument/2006/relationships/image" Target="../media/image14.pn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2.xml"/><Relationship Id="rId1" Type="http://schemas.openxmlformats.org/officeDocument/2006/relationships/image" Target="../media/image15.png"/></Relationships>
</file>

<file path=ppt/slides/_rels/slide2.xml.rels><?xml version="1.0" encoding="UTF-8" standalone="yes"?>
<Relationships xmlns="http://schemas.openxmlformats.org/package/2006/relationships"><Relationship Id="rId4" Type="http://schemas.openxmlformats.org/officeDocument/2006/relationships/notesSlide" Target="../notesSlides/notesSlide2.xml"/><Relationship Id="rId3" Type="http://schemas.openxmlformats.org/officeDocument/2006/relationships/slideLayout" Target="../slideLayouts/slideLayout7.xml"/><Relationship Id="rId2" Type="http://schemas.microsoft.com/office/2007/relationships/hdphoto" Target="../media/hdphoto1.wdp"/><Relationship Id="rId1" Type="http://schemas.openxmlformats.org/officeDocument/2006/relationships/image" Target="../media/image3.jpe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2.xml"/><Relationship Id="rId1" Type="http://schemas.openxmlformats.org/officeDocument/2006/relationships/image" Target="../media/image16.png"/></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2.xml"/><Relationship Id="rId1" Type="http://schemas.openxmlformats.org/officeDocument/2006/relationships/image" Target="../media/image9.png"/></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2.xml"/><Relationship Id="rId1" Type="http://schemas.openxmlformats.org/officeDocument/2006/relationships/image" Target="../media/image17.png"/></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1.xml"/><Relationship Id="rId1" Type="http://schemas.openxmlformats.org/officeDocument/2006/relationships/image" Target="../media/image2.jpe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7.xml"/><Relationship Id="rId1" Type="http://schemas.openxmlformats.org/officeDocument/2006/relationships/image" Target="../media/image4.jpe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image" Target="../media/image5.pn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xml"/><Relationship Id="rId1" Type="http://schemas.openxmlformats.org/officeDocument/2006/relationships/image" Target="../media/image6.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xml"/><Relationship Id="rId1" Type="http://schemas.openxmlformats.org/officeDocument/2006/relationships/image" Target="../media/image6.pn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2.xml"/><Relationship Id="rId1"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图片 16"/>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9" name="椭圆 8"/>
          <p:cNvSpPr/>
          <p:nvPr/>
        </p:nvSpPr>
        <p:spPr>
          <a:xfrm>
            <a:off x="5076056" y="-308570"/>
            <a:ext cx="216024" cy="21602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TextBox 7"/>
          <p:cNvSpPr>
            <a:spLocks noChangeArrowheads="1"/>
          </p:cNvSpPr>
          <p:nvPr/>
        </p:nvSpPr>
        <p:spPr bwMode="auto">
          <a:xfrm>
            <a:off x="3383868" y="1876311"/>
            <a:ext cx="2376264" cy="5537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fontAlgn="auto">
              <a:spcBef>
                <a:spcPts val="0"/>
              </a:spcBef>
              <a:spcAft>
                <a:spcPts val="0"/>
              </a:spcAft>
              <a:defRPr/>
            </a:pPr>
            <a:r>
              <a:rPr lang="zh-CN" altLang="en-US" sz="3600" b="1" dirty="0">
                <a:latin typeface="微软雅黑" panose="020B0503020204020204" pitchFamily="34" charset="-122"/>
                <a:ea typeface="微软雅黑" panose="020B0503020204020204" pitchFamily="34" charset="-122"/>
                <a:sym typeface="微软雅黑" panose="020B0503020204020204" pitchFamily="34" charset="-122"/>
              </a:rPr>
              <a:t>邓小平理论</a:t>
            </a:r>
            <a:endParaRPr lang="zh-CN" altLang="en-US" sz="3600" b="1"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TextBox 7"/>
          <p:cNvSpPr>
            <a:spLocks noChangeArrowheads="1"/>
          </p:cNvSpPr>
          <p:nvPr/>
        </p:nvSpPr>
        <p:spPr bwMode="auto">
          <a:xfrm>
            <a:off x="3995936" y="1255205"/>
            <a:ext cx="1152128" cy="3689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fontAlgn="auto">
              <a:spcBef>
                <a:spcPts val="0"/>
              </a:spcBef>
              <a:spcAft>
                <a:spcPts val="0"/>
              </a:spcAft>
              <a:defRPr/>
            </a:pPr>
            <a:r>
              <a:rPr lang="zh-CN" altLang="en-US" sz="2400" dirty="0">
                <a:latin typeface="LilyUPC" panose="020B0604020202020204" pitchFamily="34" charset="-34"/>
                <a:ea typeface="微软雅黑" panose="020B0503020204020204" pitchFamily="34" charset="-122"/>
                <a:cs typeface="LilyUPC" panose="020B0604020202020204" pitchFamily="34" charset="-34"/>
                <a:sym typeface="微软雅黑" panose="020B0503020204020204" pitchFamily="34" charset="-122"/>
              </a:rPr>
              <a:t>第五章</a:t>
            </a:r>
            <a:endParaRPr lang="zh-CN" altLang="en-US" sz="2400" dirty="0">
              <a:latin typeface="LilyUPC" panose="020B0604020202020204" pitchFamily="34" charset="-34"/>
              <a:ea typeface="微软雅黑" panose="020B0503020204020204" pitchFamily="34" charset="-122"/>
              <a:cs typeface="LilyUPC" panose="020B0604020202020204" pitchFamily="34" charset="-34"/>
              <a:sym typeface="微软雅黑" panose="020B0503020204020204" pitchFamily="34"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spd="slow" p14:dur="900" advClick="0" advTm="0">
        <p14:warp dir="in"/>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par>
                          <p:cTn id="8" fill="hold">
                            <p:stCondLst>
                              <p:cond delay="500"/>
                            </p:stCondLst>
                            <p:childTnLst>
                              <p:par>
                                <p:cTn id="9" presetID="38" presetClass="entr" presetSubtype="0" accel="50000" fill="hold" grpId="0" nodeType="afterEffect">
                                  <p:stCondLst>
                                    <p:cond delay="0"/>
                                  </p:stCondLst>
                                  <p:iterate type="lt">
                                    <p:tmPct val="50000"/>
                                  </p:iterate>
                                  <p:childTnLst>
                                    <p:set>
                                      <p:cBhvr>
                                        <p:cTn id="10" dur="1" fill="hold">
                                          <p:stCondLst>
                                            <p:cond delay="0"/>
                                          </p:stCondLst>
                                        </p:cTn>
                                        <p:tgtEl>
                                          <p:spTgt spid="8"/>
                                        </p:tgtEl>
                                        <p:attrNameLst>
                                          <p:attrName>style.visibility</p:attrName>
                                        </p:attrNameLst>
                                      </p:cBhvr>
                                      <p:to>
                                        <p:strVal val="visible"/>
                                      </p:to>
                                    </p:set>
                                    <p:set>
                                      <p:cBhvr>
                                        <p:cTn id="11" dur="114" fill="hold">
                                          <p:stCondLst>
                                            <p:cond delay="0"/>
                                          </p:stCondLst>
                                        </p:cTn>
                                        <p:tgtEl>
                                          <p:spTgt spid="8"/>
                                        </p:tgtEl>
                                        <p:attrNameLst>
                                          <p:attrName>style.rotation</p:attrName>
                                        </p:attrNameLst>
                                      </p:cBhvr>
                                      <p:to>
                                        <p:strVal val="-45.0"/>
                                      </p:to>
                                    </p:set>
                                    <p:anim calcmode="lin" valueType="num">
                                      <p:cBhvr>
                                        <p:cTn id="12" dur="114" fill="hold">
                                          <p:stCondLst>
                                            <p:cond delay="114"/>
                                          </p:stCondLst>
                                        </p:cTn>
                                        <p:tgtEl>
                                          <p:spTgt spid="8"/>
                                        </p:tgtEl>
                                        <p:attrNameLst>
                                          <p:attrName>style.rotation</p:attrName>
                                        </p:attrNameLst>
                                      </p:cBhvr>
                                      <p:tavLst>
                                        <p:tav tm="0">
                                          <p:val>
                                            <p:fltVal val="-45"/>
                                          </p:val>
                                        </p:tav>
                                        <p:tav tm="69900">
                                          <p:val>
                                            <p:fltVal val="45"/>
                                          </p:val>
                                        </p:tav>
                                        <p:tav tm="100000">
                                          <p:val>
                                            <p:fltVal val="0"/>
                                          </p:val>
                                        </p:tav>
                                      </p:tavLst>
                                    </p:anim>
                                    <p:anim calcmode="lin" valueType="num">
                                      <p:cBhvr>
                                        <p:cTn id="13" dur="114" fill="hold">
                                          <p:stCondLst>
                                            <p:cond delay="0"/>
                                          </p:stCondLst>
                                        </p:cTn>
                                        <p:tgtEl>
                                          <p:spTgt spid="8"/>
                                        </p:tgtEl>
                                        <p:attrNameLst>
                                          <p:attrName>ppt_y</p:attrName>
                                        </p:attrNameLst>
                                      </p:cBhvr>
                                      <p:tavLst>
                                        <p:tav tm="0">
                                          <p:val>
                                            <p:strVal val="#ppt_y-1"/>
                                          </p:val>
                                        </p:tav>
                                        <p:tav tm="100000">
                                          <p:val>
                                            <p:strVal val="#ppt_y-(0.354*#ppt_w-0.172*#ppt_h)"/>
                                          </p:val>
                                        </p:tav>
                                      </p:tavLst>
                                    </p:anim>
                                    <p:anim calcmode="lin" valueType="num">
                                      <p:cBhvr>
                                        <p:cTn id="14" dur="39" decel="50000" autoRev="1" fill="hold">
                                          <p:stCondLst>
                                            <p:cond delay="114"/>
                                          </p:stCondLst>
                                        </p:cTn>
                                        <p:tgtEl>
                                          <p:spTgt spid="8"/>
                                        </p:tgtEl>
                                        <p:attrNameLst>
                                          <p:attrName>ppt_y</p:attrName>
                                        </p:attrNameLst>
                                      </p:cBhvr>
                                      <p:tavLst>
                                        <p:tav tm="0">
                                          <p:val>
                                            <p:strVal val="#ppt_y-(0.354*#ppt_w-0.172*#ppt_h)"/>
                                          </p:val>
                                        </p:tav>
                                        <p:tav tm="100000">
                                          <p:val>
                                            <p:strVal val="#ppt_y-(0.354*#ppt_w-0.172*#ppt_h)-#ppt_h/2"/>
                                          </p:val>
                                        </p:tav>
                                      </p:tavLst>
                                    </p:anim>
                                    <p:anim calcmode="lin" valueType="num">
                                      <p:cBhvr>
                                        <p:cTn id="15" dur="34" fill="hold">
                                          <p:stCondLst>
                                            <p:cond delay="216"/>
                                          </p:stCondLst>
                                        </p:cTn>
                                        <p:tgtEl>
                                          <p:spTgt spid="8"/>
                                        </p:tgtEl>
                                        <p:attrNameLst>
                                          <p:attrName>ppt_y</p:attrName>
                                        </p:attrNameLst>
                                      </p:cBhvr>
                                      <p:tavLst>
                                        <p:tav tm="0">
                                          <p:val>
                                            <p:strVal val="#ppt_y-(0.354*#ppt_w-0.172*#ppt_h)"/>
                                          </p:val>
                                        </p:tav>
                                        <p:tav tm="100000">
                                          <p:val>
                                            <p:strVal val="#ppt_y"/>
                                          </p:val>
                                        </p:tav>
                                      </p:tavLst>
                                    </p:anim>
                                  </p:childTnLst>
                                </p:cTn>
                              </p:par>
                              <p:par>
                                <p:cTn id="16" presetID="52" presetClass="entr" presetSubtype="0" fill="hold" grpId="0" nodeType="withEffect">
                                  <p:stCondLst>
                                    <p:cond delay="2000"/>
                                  </p:stCondLst>
                                  <p:iterate type="lt">
                                    <p:tmPct val="10000"/>
                                  </p:iterate>
                                  <p:childTnLst>
                                    <p:set>
                                      <p:cBhvr>
                                        <p:cTn id="17" dur="1" fill="hold">
                                          <p:stCondLst>
                                            <p:cond delay="0"/>
                                          </p:stCondLst>
                                        </p:cTn>
                                        <p:tgtEl>
                                          <p:spTgt spid="5"/>
                                        </p:tgtEl>
                                        <p:attrNameLst>
                                          <p:attrName>style.visibility</p:attrName>
                                        </p:attrNameLst>
                                      </p:cBhvr>
                                      <p:to>
                                        <p:strVal val="visible"/>
                                      </p:to>
                                    </p:set>
                                    <p:animScale>
                                      <p:cBhvr>
                                        <p:cTn id="18" dur="1000" decel="50000" fill="hold">
                                          <p:stCondLst>
                                            <p:cond delay="0"/>
                                          </p:stCondLst>
                                        </p:cTn>
                                        <p:tgtEl>
                                          <p:spTgt spid="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9" dur="1000" decel="50000" fill="hold">
                                          <p:stCondLst>
                                            <p:cond delay="0"/>
                                          </p:stCondLst>
                                        </p:cTn>
                                        <p:tgtEl>
                                          <p:spTgt spid="5"/>
                                        </p:tgtEl>
                                        <p:attrNameLst>
                                          <p:attrName>ppt_x</p:attrName>
                                          <p:attrName>ppt_y</p:attrName>
                                        </p:attrNameLst>
                                      </p:cBhvr>
                                    </p:animMotion>
                                    <p:animEffect transition="in" filter="fade">
                                      <p:cBhvr>
                                        <p:cTn id="20"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5" grpId="0"/>
      <p:bldP spid="8"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a:xfrm>
            <a:off x="3491880" y="1267480"/>
            <a:ext cx="5040560" cy="3859530"/>
          </a:xfrm>
          <a:prstGeom prst="roundRect">
            <a:avLst/>
          </a:prstGeom>
          <a:noFill/>
          <a:ln>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1907704" y="684580"/>
            <a:ext cx="6048826" cy="615553"/>
          </a:xfrm>
          <a:prstGeom prst="rect">
            <a:avLst/>
          </a:prstGeom>
          <a:noFill/>
        </p:spPr>
        <p:txBody>
          <a:bodyPr wrap="square" lIns="0" tIns="0" rIns="0" bIns="0" rtlCol="0">
            <a:spAutoFit/>
          </a:bodyPr>
          <a:lstStyle/>
          <a:p>
            <a:r>
              <a:rPr lang="zh-CN" altLang="en-US" sz="2000" b="1" dirty="0">
                <a:latin typeface="微软雅黑" panose="020B0503020204020204" pitchFamily="34" charset="-122"/>
                <a:ea typeface="微软雅黑" panose="020B0503020204020204" pitchFamily="34" charset="-122"/>
              </a:rPr>
              <a:t>案例：</a:t>
            </a:r>
            <a:r>
              <a:rPr lang="zh-CN" altLang="en-US" sz="2000" dirty="0">
                <a:latin typeface="华文细黑" panose="02010600040101010101" pitchFamily="2" charset="-122"/>
                <a:ea typeface="华文细黑" panose="02010600040101010101" pitchFamily="2" charset="-122"/>
              </a:rPr>
              <a:t>图说邓小平的传奇瞬间：三起三落传奇瞬间</a:t>
            </a:r>
            <a:endParaRPr lang="zh-CN" altLang="en-US" sz="2000" dirty="0">
              <a:latin typeface="华文细黑" panose="02010600040101010101" pitchFamily="2" charset="-122"/>
              <a:ea typeface="华文细黑" panose="02010600040101010101" pitchFamily="2" charset="-122"/>
            </a:endParaRPr>
          </a:p>
          <a:p>
            <a:endParaRPr lang="zh-CN" altLang="en-US" sz="2000" b="1" dirty="0">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a:blip r:embed="rId1"/>
          <a:stretch>
            <a:fillRect/>
          </a:stretch>
        </p:blipFill>
        <p:spPr>
          <a:xfrm>
            <a:off x="264020" y="1779662"/>
            <a:ext cx="3043492" cy="2063705"/>
          </a:xfrm>
          <a:prstGeom prst="rect">
            <a:avLst/>
          </a:prstGeom>
        </p:spPr>
      </p:pic>
      <p:sp>
        <p:nvSpPr>
          <p:cNvPr id="2" name="文本框 1"/>
          <p:cNvSpPr txBox="1"/>
          <p:nvPr/>
        </p:nvSpPr>
        <p:spPr>
          <a:xfrm>
            <a:off x="3851920" y="1366912"/>
            <a:ext cx="4464496" cy="3693319"/>
          </a:xfrm>
          <a:prstGeom prst="rect">
            <a:avLst/>
          </a:prstGeom>
          <a:noFill/>
        </p:spPr>
        <p:txBody>
          <a:bodyPr wrap="square" lIns="0" tIns="0" rIns="0" bIns="0" rtlCol="0">
            <a:spAutoFit/>
          </a:bodyPr>
          <a:lstStyle/>
          <a:p>
            <a:pPr>
              <a:lnSpc>
                <a:spcPct val="150000"/>
              </a:lnSpc>
            </a:pPr>
            <a:r>
              <a:rPr lang="zh-CN" altLang="en-US" sz="1600" dirty="0">
                <a:latin typeface="华文细黑" panose="02010600040101010101" pitchFamily="2" charset="-122"/>
                <a:ea typeface="华文细黑" panose="02010600040101010101" pitchFamily="2" charset="-122"/>
              </a:rPr>
              <a:t>第一次“落起”是在</a:t>
            </a:r>
            <a:r>
              <a:rPr lang="en-US" altLang="zh-CN" sz="1600" dirty="0">
                <a:latin typeface="华文细黑" panose="02010600040101010101" pitchFamily="2" charset="-122"/>
                <a:ea typeface="华文细黑" panose="02010600040101010101" pitchFamily="2" charset="-122"/>
              </a:rPr>
              <a:t>20 </a:t>
            </a:r>
            <a:r>
              <a:rPr lang="zh-CN" altLang="en-US" sz="1600" dirty="0">
                <a:latin typeface="华文细黑" panose="02010600040101010101" pitchFamily="2" charset="-122"/>
                <a:ea typeface="华文细黑" panose="02010600040101010101" pitchFamily="2" charset="-122"/>
              </a:rPr>
              <a:t>世纪</a:t>
            </a:r>
            <a:r>
              <a:rPr lang="en-US" altLang="zh-CN" sz="1600" dirty="0">
                <a:latin typeface="华文细黑" panose="02010600040101010101" pitchFamily="2" charset="-122"/>
                <a:ea typeface="华文细黑" panose="02010600040101010101" pitchFamily="2" charset="-122"/>
              </a:rPr>
              <a:t>30 </a:t>
            </a:r>
            <a:r>
              <a:rPr lang="zh-CN" altLang="en-US" sz="1600" dirty="0">
                <a:latin typeface="华文细黑" panose="02010600040101010101" pitchFamily="2" charset="-122"/>
                <a:ea typeface="华文细黑" panose="02010600040101010101" pitchFamily="2" charset="-122"/>
              </a:rPr>
              <a:t>年代初期中央苏区时，由于以博古为代表的中 央临时政府推行“左”倾冒险主义，邓小平、毛泽覃、谢唯俊等人则坚决支持以毛泽 东为代表的正确路线，反对他们的“城市中心论”</a:t>
            </a:r>
            <a:r>
              <a:rPr lang="zh-CN" altLang="en-US" sz="1600" dirty="0" smtClean="0">
                <a:latin typeface="华文细黑" panose="02010600040101010101" pitchFamily="2" charset="-122"/>
                <a:ea typeface="华文细黑" panose="02010600040101010101" pitchFamily="2" charset="-122"/>
              </a:rPr>
              <a:t>。</a:t>
            </a:r>
            <a:endParaRPr lang="en-US" altLang="zh-CN" sz="1600" dirty="0" smtClean="0">
              <a:latin typeface="华文细黑" panose="02010600040101010101" pitchFamily="2" charset="-122"/>
              <a:ea typeface="华文细黑" panose="02010600040101010101" pitchFamily="2" charset="-122"/>
            </a:endParaRPr>
          </a:p>
          <a:p>
            <a:pPr>
              <a:lnSpc>
                <a:spcPct val="150000"/>
              </a:lnSpc>
            </a:pPr>
            <a:r>
              <a:rPr lang="zh-CN" altLang="en-US" sz="1600" dirty="0" smtClean="0">
                <a:latin typeface="华文细黑" panose="02010600040101010101" pitchFamily="2" charset="-122"/>
                <a:ea typeface="华文细黑" panose="02010600040101010101" pitchFamily="2" charset="-122"/>
              </a:rPr>
              <a:t>第二</a:t>
            </a:r>
            <a:r>
              <a:rPr lang="zh-CN" altLang="en-US" sz="1600" dirty="0">
                <a:latin typeface="华文细黑" panose="02010600040101010101" pitchFamily="2" charset="-122"/>
                <a:ea typeface="华文细黑" panose="02010600040101010101" pitchFamily="2" charset="-122"/>
              </a:rPr>
              <a:t>次“落起”， 是全家被下放到江西新建县拖拉机修造厂劳动改造。这是邓小 平一生中感到最痛苦的时期</a:t>
            </a:r>
            <a:r>
              <a:rPr lang="zh-CN" altLang="en-US" sz="1600" dirty="0" smtClean="0">
                <a:latin typeface="华文细黑" panose="02010600040101010101" pitchFamily="2" charset="-122"/>
                <a:ea typeface="华文细黑" panose="02010600040101010101" pitchFamily="2" charset="-122"/>
              </a:rPr>
              <a:t>。</a:t>
            </a:r>
            <a:endParaRPr lang="en-US" altLang="zh-CN" sz="1600" dirty="0" smtClean="0">
              <a:latin typeface="华文细黑" panose="02010600040101010101" pitchFamily="2" charset="-122"/>
              <a:ea typeface="华文细黑" panose="02010600040101010101" pitchFamily="2" charset="-122"/>
            </a:endParaRPr>
          </a:p>
          <a:p>
            <a:pPr>
              <a:lnSpc>
                <a:spcPct val="150000"/>
              </a:lnSpc>
            </a:pPr>
            <a:r>
              <a:rPr lang="zh-CN" altLang="en-US" sz="1600" dirty="0">
                <a:latin typeface="华文细黑" panose="02010600040101010101" pitchFamily="2" charset="-122"/>
                <a:ea typeface="华文细黑" panose="02010600040101010101" pitchFamily="2" charset="-122"/>
              </a:rPr>
              <a:t>第三次“落起”是在</a:t>
            </a:r>
            <a:r>
              <a:rPr lang="en-US" altLang="zh-CN" sz="1600" dirty="0">
                <a:latin typeface="华文细黑" panose="02010600040101010101" pitchFamily="2" charset="-122"/>
                <a:ea typeface="华文细黑" panose="02010600040101010101" pitchFamily="2" charset="-122"/>
              </a:rPr>
              <a:t>1976 </a:t>
            </a:r>
            <a:r>
              <a:rPr lang="zh-CN" altLang="en-US" sz="1600" dirty="0">
                <a:latin typeface="华文细黑" panose="02010600040101010101" pitchFamily="2" charset="-122"/>
                <a:ea typeface="华文细黑" panose="02010600040101010101" pitchFamily="2" charset="-122"/>
              </a:rPr>
              <a:t>年至</a:t>
            </a:r>
            <a:r>
              <a:rPr lang="en-US" altLang="zh-CN" sz="1600" dirty="0">
                <a:latin typeface="华文细黑" panose="02010600040101010101" pitchFamily="2" charset="-122"/>
                <a:ea typeface="华文细黑" panose="02010600040101010101" pitchFamily="2" charset="-122"/>
              </a:rPr>
              <a:t>1977 </a:t>
            </a:r>
            <a:r>
              <a:rPr lang="zh-CN" altLang="en-US" sz="1600" dirty="0">
                <a:latin typeface="华文细黑" panose="02010600040101010101" pitchFamily="2" charset="-122"/>
                <a:ea typeface="华文细黑" panose="02010600040101010101" pitchFamily="2" charset="-122"/>
              </a:rPr>
              <a:t>年。“ 批邓、反击右倾翻案风”运动将邓小 平再次被打倒。</a:t>
            </a:r>
            <a:endParaRPr lang="zh-CN" altLang="en-US" sz="1600" b="1" dirty="0" smtClean="0">
              <a:solidFill>
                <a:schemeClr val="accent6"/>
              </a:solidFill>
              <a:latin typeface="微软雅黑" panose="020B0503020204020204" pitchFamily="34" charset="-122"/>
              <a:ea typeface="微软雅黑" panose="020B0503020204020204" pitchFamily="34" charset="-122"/>
            </a:endParaRPr>
          </a:p>
        </p:txBody>
      </p:sp>
      <p:sp>
        <p:nvSpPr>
          <p:cNvPr id="4" name="标题 1"/>
          <p:cNvSpPr txBox="1"/>
          <p:nvPr/>
        </p:nvSpPr>
        <p:spPr bwMode="auto">
          <a:xfrm>
            <a:off x="668310" y="132320"/>
            <a:ext cx="2741856" cy="277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1600" b="0" kern="1200">
                <a:solidFill>
                  <a:schemeClr val="bg1"/>
                </a:solidFill>
                <a:latin typeface="微软雅黑" panose="020B0503020204020204" pitchFamily="34" charset="-122"/>
                <a:ea typeface="微软雅黑" panose="020B0503020204020204" pitchFamily="34" charset="-122"/>
                <a:cs typeface="+mj-cs"/>
              </a:defRPr>
            </a:lvl1pPr>
            <a:lvl2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r>
              <a:rPr lang="zh-CN" altLang="en-US" sz="2400" b="1" dirty="0">
                <a:solidFill>
                  <a:schemeClr val="tx1"/>
                </a:solidFill>
              </a:rPr>
              <a:t>案例分析</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200" advClick="0" advTm="0">
        <p14:flip dir="r"/>
      </p:transition>
    </mc:Choice>
    <mc:Fallback>
      <p:transition spd="slow" advClick="0" advTm="0">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2400" b="1" dirty="0">
                <a:solidFill>
                  <a:schemeClr val="tx1"/>
                </a:solidFill>
                <a:effectLst>
                  <a:outerShdw blurRad="38100" dist="19050" dir="2700000" algn="tl" rotWithShape="0">
                    <a:schemeClr val="dk1">
                      <a:alpha val="40000"/>
                    </a:schemeClr>
                  </a:outerShdw>
                </a:effectLst>
              </a:rPr>
              <a:t>案例分析</a:t>
            </a:r>
            <a:endParaRPr lang="zh-CN" altLang="en-US" sz="2400" b="1" dirty="0">
              <a:solidFill>
                <a:schemeClr val="tx1"/>
              </a:solidFill>
              <a:effectLst>
                <a:outerShdw blurRad="38100" dist="19050" dir="2700000" algn="tl" rotWithShape="0">
                  <a:schemeClr val="dk1">
                    <a:alpha val="40000"/>
                  </a:schemeClr>
                </a:outerShdw>
              </a:effectLst>
            </a:endParaRPr>
          </a:p>
        </p:txBody>
      </p:sp>
      <p:sp>
        <p:nvSpPr>
          <p:cNvPr id="9" name="Oval 13"/>
          <p:cNvSpPr>
            <a:spLocks noChangeArrowheads="1"/>
          </p:cNvSpPr>
          <p:nvPr/>
        </p:nvSpPr>
        <p:spPr bwMode="auto">
          <a:xfrm>
            <a:off x="475615" y="1163955"/>
            <a:ext cx="1168400" cy="600710"/>
          </a:xfrm>
          <a:prstGeom prst="ellipse">
            <a:avLst/>
          </a:prstGeom>
          <a:solidFill>
            <a:schemeClr val="accent2"/>
          </a:solidFill>
          <a:ln w="19050">
            <a:noFill/>
          </a:ln>
        </p:spPr>
        <p:txBody>
          <a:bodyPr vert="horz" wrap="square" lIns="0" tIns="0" rIns="0" bIns="0" numCol="1" anchor="t" anchorCtr="0" compatLnSpc="1"/>
          <a:lstStyle/>
          <a:p>
            <a:pPr algn="ctr"/>
            <a:r>
              <a:rPr lang="zh-CN" altLang="en-US" sz="2800" b="1" dirty="0">
                <a:solidFill>
                  <a:schemeClr val="bg1"/>
                </a:solidFill>
                <a:latin typeface="微软雅黑" panose="020B0503020204020204" pitchFamily="34" charset="-122"/>
                <a:ea typeface="微软雅黑" panose="020B0503020204020204" pitchFamily="34" charset="-122"/>
              </a:rPr>
              <a:t>点评</a:t>
            </a:r>
            <a:endParaRPr lang="zh-CN" altLang="en-US" sz="2800" b="1" dirty="0">
              <a:solidFill>
                <a:schemeClr val="bg1"/>
              </a:solidFill>
              <a:latin typeface="微软雅黑" panose="020B0503020204020204" pitchFamily="34" charset="-122"/>
              <a:ea typeface="微软雅黑" panose="020B0503020204020204" pitchFamily="34" charset="-122"/>
            </a:endParaRPr>
          </a:p>
        </p:txBody>
      </p:sp>
      <p:sp>
        <p:nvSpPr>
          <p:cNvPr id="7" name="圆角矩形 6"/>
          <p:cNvSpPr/>
          <p:nvPr/>
        </p:nvSpPr>
        <p:spPr>
          <a:xfrm>
            <a:off x="474345" y="1868170"/>
            <a:ext cx="8195310" cy="3086100"/>
          </a:xfrm>
          <a:prstGeom prst="roundRect">
            <a:avLst/>
          </a:prstGeom>
          <a:noFill/>
          <a:ln>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p:nvSpPr>
        <p:spPr>
          <a:xfrm>
            <a:off x="658177" y="2211710"/>
            <a:ext cx="7827645" cy="2215991"/>
          </a:xfrm>
          <a:prstGeom prst="rect">
            <a:avLst/>
          </a:prstGeom>
          <a:noFill/>
        </p:spPr>
        <p:txBody>
          <a:bodyPr wrap="square" lIns="0" tIns="0" rIns="0" bIns="0" rtlCol="0">
            <a:spAutoFit/>
          </a:bodyPr>
          <a:lstStyle/>
          <a:p>
            <a:pPr>
              <a:lnSpc>
                <a:spcPct val="150000"/>
              </a:lnSpc>
            </a:pPr>
            <a:r>
              <a:rPr lang="zh-CN" altLang="en-US" sz="1600" dirty="0">
                <a:latin typeface="华文细黑" panose="02010600040101010101" pitchFamily="2" charset="-122"/>
                <a:ea typeface="华文细黑" panose="02010600040101010101" pitchFamily="2" charset="-122"/>
              </a:rPr>
              <a:t>邓小平是中国社会主义改革开放和现代化建设的总设计师，是建设中国特 色社会主义理论的主要创立者。他传奇式的“三落三起”的特殊经历，不仅使他对马 克思主义有深邃而独到的理解，还铸就了他的崇高品格和风范。当他受到打击、处于 逆境的时候，他从不消沉，总是无私无畏，不屈不挠，沉着坚韧，对党对人民无限忠贞， 对党和人民的事业充满信心，并总是由此更加深刻地思索中国革命的经验教训和根本 规律问题，发愤要有新的作为</a:t>
            </a:r>
            <a:r>
              <a:rPr lang="zh-CN" altLang="en-US" sz="1600" dirty="0" smtClean="0">
                <a:latin typeface="华文细黑" panose="02010600040101010101" pitchFamily="2" charset="-122"/>
                <a:ea typeface="华文细黑" panose="02010600040101010101" pitchFamily="2" charset="-122"/>
              </a:rPr>
              <a:t>。</a:t>
            </a:r>
            <a:endParaRPr sz="1600" dirty="0">
              <a:latin typeface="华文细黑" panose="02010600040101010101" pitchFamily="2" charset="-122"/>
              <a:ea typeface="华文细黑" panose="02010600040101010101" pitchFamily="2" charset="-122"/>
            </a:endParaRPr>
          </a:p>
        </p:txBody>
      </p:sp>
      <p:sp>
        <p:nvSpPr>
          <p:cNvPr id="8" name="文本框 7"/>
          <p:cNvSpPr txBox="1"/>
          <p:nvPr/>
        </p:nvSpPr>
        <p:spPr>
          <a:xfrm>
            <a:off x="1907704" y="684580"/>
            <a:ext cx="6048826" cy="615553"/>
          </a:xfrm>
          <a:prstGeom prst="rect">
            <a:avLst/>
          </a:prstGeom>
          <a:noFill/>
        </p:spPr>
        <p:txBody>
          <a:bodyPr wrap="square" lIns="0" tIns="0" rIns="0" bIns="0" rtlCol="0">
            <a:spAutoFit/>
          </a:bodyPr>
          <a:lstStyle/>
          <a:p>
            <a:r>
              <a:rPr lang="zh-CN" altLang="en-US" sz="2000" b="1" dirty="0">
                <a:latin typeface="微软雅黑" panose="020B0503020204020204" pitchFamily="34" charset="-122"/>
                <a:ea typeface="微软雅黑" panose="020B0503020204020204" pitchFamily="34" charset="-122"/>
              </a:rPr>
              <a:t>案例：</a:t>
            </a:r>
            <a:r>
              <a:rPr lang="zh-CN" altLang="en-US" sz="2000" dirty="0">
                <a:latin typeface="华文细黑" panose="02010600040101010101" pitchFamily="2" charset="-122"/>
                <a:ea typeface="华文细黑" panose="02010600040101010101" pitchFamily="2" charset="-122"/>
              </a:rPr>
              <a:t>图说邓小平的传奇瞬间：三起三落传奇瞬间</a:t>
            </a:r>
            <a:endParaRPr lang="zh-CN" altLang="en-US" sz="2000" dirty="0">
              <a:latin typeface="华文细黑" panose="02010600040101010101" pitchFamily="2" charset="-122"/>
              <a:ea typeface="华文细黑" panose="02010600040101010101" pitchFamily="2" charset="-122"/>
            </a:endParaRPr>
          </a:p>
          <a:p>
            <a:endParaRPr lang="zh-CN" altLang="en-US" sz="2000" b="1" dirty="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30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a:xfrm>
            <a:off x="605790" y="1275715"/>
            <a:ext cx="8274685" cy="3744595"/>
          </a:xfrm>
          <a:prstGeom prst="roundRect">
            <a:avLst/>
          </a:prstGeom>
          <a:noFill/>
          <a:ln>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3131840" y="729058"/>
            <a:ext cx="3040950" cy="307340"/>
          </a:xfrm>
          <a:prstGeom prst="rect">
            <a:avLst/>
          </a:prstGeom>
          <a:noFill/>
        </p:spPr>
        <p:txBody>
          <a:bodyPr wrap="square" lIns="0" tIns="0" rIns="0" bIns="0" rtlCol="0">
            <a:spAutoFit/>
          </a:bodyPr>
          <a:lstStyle/>
          <a:p>
            <a:r>
              <a:rPr lang="en-US" altLang="zh-CN" sz="2000" b="1" dirty="0">
                <a:latin typeface="微软雅黑" panose="020B0503020204020204" pitchFamily="34" charset="-122"/>
                <a:ea typeface="微软雅黑" panose="020B0503020204020204" pitchFamily="34" charset="-122"/>
              </a:rPr>
              <a:t>《</a:t>
            </a:r>
            <a:r>
              <a:rPr lang="zh-CN" altLang="en-US" sz="2000" b="1" dirty="0">
                <a:latin typeface="微软雅黑" panose="020B0503020204020204" pitchFamily="34" charset="-122"/>
                <a:ea typeface="微软雅黑" panose="020B0503020204020204" pitchFamily="34" charset="-122"/>
              </a:rPr>
              <a:t>拓路</a:t>
            </a:r>
            <a:r>
              <a:rPr lang="en-US" altLang="zh-CN" sz="2000" b="1" dirty="0">
                <a:latin typeface="微软雅黑" panose="020B0503020204020204" pitchFamily="34" charset="-122"/>
                <a:ea typeface="微软雅黑" panose="020B0503020204020204" pitchFamily="34" charset="-122"/>
              </a:rPr>
              <a:t>》</a:t>
            </a:r>
            <a:r>
              <a:rPr lang="zh-CN" altLang="en-US" sz="2000" b="1" dirty="0">
                <a:latin typeface="微软雅黑" panose="020B0503020204020204" pitchFamily="34" charset="-122"/>
                <a:ea typeface="微软雅黑" panose="020B0503020204020204" pitchFamily="34" charset="-122"/>
              </a:rPr>
              <a:t>视频简介</a:t>
            </a:r>
            <a:endParaRPr sz="2000" b="1" dirty="0">
              <a:latin typeface="微软雅黑" panose="020B0503020204020204" pitchFamily="34" charset="-122"/>
              <a:ea typeface="微软雅黑" panose="020B0503020204020204" pitchFamily="34" charset="-122"/>
            </a:endParaRPr>
          </a:p>
        </p:txBody>
      </p:sp>
      <p:sp>
        <p:nvSpPr>
          <p:cNvPr id="14" name="文本框 13"/>
          <p:cNvSpPr txBox="1"/>
          <p:nvPr/>
        </p:nvSpPr>
        <p:spPr>
          <a:xfrm>
            <a:off x="971600" y="1491630"/>
            <a:ext cx="7655560" cy="2879058"/>
          </a:xfrm>
          <a:prstGeom prst="rect">
            <a:avLst/>
          </a:prstGeom>
          <a:noFill/>
        </p:spPr>
        <p:txBody>
          <a:bodyPr wrap="square" lIns="0" tIns="0" rIns="0" bIns="0" rtlCol="0">
            <a:spAutoFit/>
          </a:bodyPr>
          <a:lstStyle/>
          <a:p>
            <a:pPr>
              <a:lnSpc>
                <a:spcPct val="200000"/>
              </a:lnSpc>
            </a:pPr>
            <a:r>
              <a:rPr lang="zh-CN" altLang="en-US" sz="1600" dirty="0" smtClean="0">
                <a:latin typeface="华文细黑" panose="02010600040101010101" pitchFamily="2" charset="-122"/>
                <a:ea typeface="华文细黑" panose="02010600040101010101" pitchFamily="2" charset="-122"/>
              </a:rPr>
              <a:t>湖边</a:t>
            </a:r>
            <a:r>
              <a:rPr lang="zh-CN" altLang="en-US" sz="1600" dirty="0">
                <a:latin typeface="华文细黑" panose="02010600040101010101" pitchFamily="2" charset="-122"/>
                <a:ea typeface="华文细黑" panose="02010600040101010101" pitchFamily="2" charset="-122"/>
              </a:rPr>
              <a:t>，有三个人正在散步，后面远远地跟着警卫人员</a:t>
            </a:r>
            <a:r>
              <a:rPr lang="zh-CN" altLang="en-US" sz="1600" dirty="0" smtClean="0">
                <a:latin typeface="华文细黑" panose="02010600040101010101" pitchFamily="2" charset="-122"/>
                <a:ea typeface="华文细黑" panose="02010600040101010101" pitchFamily="2" charset="-122"/>
              </a:rPr>
              <a:t>。邓小平低头</a:t>
            </a:r>
            <a:r>
              <a:rPr lang="zh-CN" altLang="en-US" sz="1600" dirty="0">
                <a:latin typeface="华文细黑" panose="02010600040101010101" pitchFamily="2" charset="-122"/>
                <a:ea typeface="华文细黑" panose="02010600040101010101" pitchFamily="2" charset="-122"/>
              </a:rPr>
              <a:t>不语，默默地走着，思索着，一个早就萦绕在他心头的想法成熟了。他抬起头来，两眼炯炯有神地望着身边的这两位负责人：“ 你们可以划出一块地方，叫 作特区。</a:t>
            </a:r>
            <a:r>
              <a:rPr lang="zh-CN" altLang="en-US" sz="1600" dirty="0" smtClean="0">
                <a:latin typeface="华文细黑" panose="02010600040101010101" pitchFamily="2" charset="-122"/>
                <a:ea typeface="华文细黑" panose="02010600040101010101" pitchFamily="2" charset="-122"/>
              </a:rPr>
              <a:t>” </a:t>
            </a:r>
            <a:r>
              <a:rPr lang="zh-CN" altLang="en-US" sz="1600" dirty="0">
                <a:latin typeface="华文细黑" panose="02010600040101010101" pitchFamily="2" charset="-122"/>
                <a:ea typeface="华文细黑" panose="02010600040101010101" pitchFamily="2" charset="-122"/>
              </a:rPr>
              <a:t>几个月后，中央正式批准广东、福建两省在深圳、珠海、汕头、厦门试办特区， 当时称“出口特区”。 </a:t>
            </a:r>
            <a:r>
              <a:rPr lang="en-US" altLang="zh-CN" sz="1600" dirty="0">
                <a:latin typeface="华文细黑" panose="02010600040101010101" pitchFamily="2" charset="-122"/>
                <a:ea typeface="华文细黑" panose="02010600040101010101" pitchFamily="2" charset="-122"/>
              </a:rPr>
              <a:t>1980 </a:t>
            </a:r>
            <a:r>
              <a:rPr lang="zh-CN" altLang="en-US" sz="1600" dirty="0">
                <a:latin typeface="华文细黑" panose="02010600040101010101" pitchFamily="2" charset="-122"/>
                <a:ea typeface="华文细黑" panose="02010600040101010101" pitchFamily="2" charset="-122"/>
              </a:rPr>
              <a:t>年 </a:t>
            </a:r>
            <a:r>
              <a:rPr lang="en-US" altLang="zh-CN" sz="1600" dirty="0">
                <a:latin typeface="华文细黑" panose="02010600040101010101" pitchFamily="2" charset="-122"/>
                <a:ea typeface="华文细黑" panose="02010600040101010101" pitchFamily="2" charset="-122"/>
              </a:rPr>
              <a:t>3 </a:t>
            </a:r>
            <a:r>
              <a:rPr lang="zh-CN" altLang="en-US" sz="1600" dirty="0">
                <a:latin typeface="华文细黑" panose="02010600040101010101" pitchFamily="2" charset="-122"/>
                <a:ea typeface="华文细黑" panose="02010600040101010101" pitchFamily="2" charset="-122"/>
              </a:rPr>
              <a:t>月，“ 出口特区”又正式定名为</a:t>
            </a:r>
            <a:r>
              <a:rPr lang="zh-CN" altLang="en-US" sz="1600" dirty="0" smtClean="0">
                <a:latin typeface="华文细黑" panose="02010600040101010101" pitchFamily="2" charset="-122"/>
                <a:ea typeface="华文细黑" panose="02010600040101010101" pitchFamily="2" charset="-122"/>
              </a:rPr>
              <a:t>“经济特区”</a:t>
            </a:r>
            <a:r>
              <a:rPr lang="zh-CN" altLang="en-US" sz="1600" dirty="0">
                <a:latin typeface="华文细黑" panose="02010600040101010101" pitchFamily="2" charset="-122"/>
                <a:ea typeface="华文细黑" panose="02010600040101010101" pitchFamily="2" charset="-122"/>
              </a:rPr>
              <a:t>。</a:t>
            </a:r>
            <a:r>
              <a:rPr lang="zh-CN" altLang="en-US" sz="1600" dirty="0" smtClean="0">
                <a:latin typeface="华文细黑" panose="02010600040101010101" pitchFamily="2" charset="-122"/>
                <a:ea typeface="华文细黑" panose="02010600040101010101" pitchFamily="2" charset="-122"/>
              </a:rPr>
              <a:t>深圳</a:t>
            </a:r>
            <a:r>
              <a:rPr lang="zh-CN" altLang="en-US" sz="1600" dirty="0">
                <a:latin typeface="华文细黑" panose="02010600040101010101" pitchFamily="2" charset="-122"/>
                <a:ea typeface="华文细黑" panose="02010600040101010101" pitchFamily="2" charset="-122"/>
              </a:rPr>
              <a:t>的发展和经验证明，我们建立经济特区的政策是正确的。 　　　　　　　　　　　　　　　　　　　　</a:t>
            </a:r>
            <a:endParaRPr sz="1600" dirty="0">
              <a:latin typeface="华文细黑" panose="02010600040101010101" pitchFamily="2" charset="-122"/>
              <a:ea typeface="华文细黑" panose="02010600040101010101" pitchFamily="2" charset="-122"/>
            </a:endParaRPr>
          </a:p>
        </p:txBody>
      </p:sp>
      <p:sp>
        <p:nvSpPr>
          <p:cNvPr id="2" name="标题 1"/>
          <p:cNvSpPr txBox="1"/>
          <p:nvPr/>
        </p:nvSpPr>
        <p:spPr bwMode="auto">
          <a:xfrm>
            <a:off x="668310" y="132320"/>
            <a:ext cx="2741856" cy="277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1600" b="0" kern="1200">
                <a:solidFill>
                  <a:schemeClr val="bg1"/>
                </a:solidFill>
                <a:latin typeface="微软雅黑" panose="020B0503020204020204" pitchFamily="34" charset="-122"/>
                <a:ea typeface="微软雅黑" panose="020B0503020204020204" pitchFamily="34" charset="-122"/>
                <a:cs typeface="+mj-cs"/>
              </a:defRPr>
            </a:lvl1pPr>
            <a:lvl2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r>
              <a:rPr lang="zh-CN" altLang="en-US" sz="2400" b="1" dirty="0">
                <a:solidFill>
                  <a:schemeClr val="tx1"/>
                </a:solidFill>
              </a:rPr>
              <a:t>经典视频思考</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200" advClick="0" advTm="0">
        <p14:flip dir="r"/>
      </p:transition>
    </mc:Choice>
    <mc:Fallback>
      <p:transition spd="slow" advClick="0" advTm="0">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1331640" y="987574"/>
            <a:ext cx="3040950" cy="307777"/>
          </a:xfrm>
          <a:prstGeom prst="rect">
            <a:avLst/>
          </a:prstGeom>
          <a:noFill/>
        </p:spPr>
        <p:txBody>
          <a:bodyPr wrap="square" lIns="0" tIns="0" rIns="0" bIns="0" rtlCol="0">
            <a:spAutoFit/>
          </a:bodyPr>
          <a:lstStyle/>
          <a:p>
            <a:r>
              <a:rPr lang="zh-CN" altLang="en-US" sz="2000" b="1" dirty="0">
                <a:latin typeface="微软雅黑" panose="020B0503020204020204" pitchFamily="34" charset="-122"/>
                <a:ea typeface="微软雅黑" panose="020B0503020204020204" pitchFamily="34" charset="-122"/>
              </a:rPr>
              <a:t>请  思  考</a:t>
            </a:r>
            <a:endParaRPr lang="zh-CN" altLang="en-US" sz="2000" b="1" dirty="0">
              <a:latin typeface="微软雅黑" panose="020B0503020204020204" pitchFamily="34" charset="-122"/>
              <a:ea typeface="微软雅黑" panose="020B0503020204020204" pitchFamily="34" charset="-122"/>
            </a:endParaRPr>
          </a:p>
        </p:txBody>
      </p:sp>
      <p:sp>
        <p:nvSpPr>
          <p:cNvPr id="14" name="文本框 13"/>
          <p:cNvSpPr txBox="1"/>
          <p:nvPr/>
        </p:nvSpPr>
        <p:spPr>
          <a:xfrm>
            <a:off x="467544" y="1563638"/>
            <a:ext cx="7095822" cy="2954655"/>
          </a:xfrm>
          <a:prstGeom prst="rect">
            <a:avLst/>
          </a:prstGeom>
          <a:noFill/>
        </p:spPr>
        <p:txBody>
          <a:bodyPr wrap="square" lIns="0" tIns="0" rIns="0" bIns="0" rtlCol="0">
            <a:spAutoFit/>
          </a:bodyPr>
          <a:lstStyle/>
          <a:p>
            <a:pPr>
              <a:lnSpc>
                <a:spcPct val="200000"/>
              </a:lnSpc>
            </a:pPr>
            <a:r>
              <a:rPr lang="zh-CN" altLang="en-US" sz="1600" dirty="0">
                <a:latin typeface="华文细黑" panose="02010600040101010101" pitchFamily="2" charset="-122"/>
                <a:ea typeface="华文细黑" panose="02010600040101010101" pitchFamily="2" charset="-122"/>
              </a:rPr>
              <a:t>（</a:t>
            </a:r>
            <a:r>
              <a:rPr lang="en-US" altLang="zh-CN" sz="1600" dirty="0">
                <a:latin typeface="华文细黑" panose="02010600040101010101" pitchFamily="2" charset="-122"/>
                <a:ea typeface="华文细黑" panose="02010600040101010101" pitchFamily="2" charset="-122"/>
              </a:rPr>
              <a:t>1</a:t>
            </a:r>
            <a:r>
              <a:rPr lang="zh-CN" altLang="en-US" sz="1600" dirty="0">
                <a:latin typeface="华文细黑" panose="02010600040101010101" pitchFamily="2" charset="-122"/>
                <a:ea typeface="华文细黑" panose="02010600040101010101" pitchFamily="2" charset="-122"/>
              </a:rPr>
              <a:t>）中国经济特区的崛起，是同邓小平的倡导密切相关的。邓小平不仅是创办经 济特区的主要倡导者、决策者和支持者，而且以洞察风云的世界眼光和辩证思维推动 着经济特区的发展。试问，邓小平倡导兴办经济特区主要是基于何种考虑？ </a:t>
            </a:r>
            <a:endParaRPr lang="en-US" altLang="zh-CN" sz="1600" dirty="0">
              <a:latin typeface="华文细黑" panose="02010600040101010101" pitchFamily="2" charset="-122"/>
              <a:ea typeface="华文细黑" panose="02010600040101010101" pitchFamily="2" charset="-122"/>
            </a:endParaRPr>
          </a:p>
          <a:p>
            <a:pPr>
              <a:lnSpc>
                <a:spcPct val="200000"/>
              </a:lnSpc>
            </a:pPr>
            <a:r>
              <a:rPr lang="zh-CN" altLang="en-US" sz="1600" dirty="0">
                <a:latin typeface="华文细黑" panose="02010600040101010101" pitchFamily="2" charset="-122"/>
                <a:ea typeface="华文细黑" panose="02010600040101010101" pitchFamily="2" charset="-122"/>
              </a:rPr>
              <a:t>（</a:t>
            </a:r>
            <a:r>
              <a:rPr lang="en-US" altLang="zh-CN" sz="1600" dirty="0">
                <a:latin typeface="华文细黑" panose="02010600040101010101" pitchFamily="2" charset="-122"/>
                <a:ea typeface="华文细黑" panose="02010600040101010101" pitchFamily="2" charset="-122"/>
              </a:rPr>
              <a:t>2</a:t>
            </a:r>
            <a:r>
              <a:rPr lang="zh-CN" altLang="en-US" sz="1600" dirty="0">
                <a:latin typeface="华文细黑" panose="02010600040101010101" pitchFamily="2" charset="-122"/>
                <a:ea typeface="华文细黑" panose="02010600040101010101" pitchFamily="2" charset="-122"/>
              </a:rPr>
              <a:t>）经济特区的建立极大地推动了中国经济和社会的发展。试从经济特区建设效 果的角度，谈谈你是如何理解改革是社会主义社会发展的直接动力的。</a:t>
            </a:r>
            <a:endParaRPr sz="1600" dirty="0">
              <a:latin typeface="华文细黑" panose="02010600040101010101" pitchFamily="2" charset="-122"/>
              <a:ea typeface="华文细黑" panose="02010600040101010101" pitchFamily="2" charset="-122"/>
            </a:endParaRPr>
          </a:p>
        </p:txBody>
      </p:sp>
      <p:sp>
        <p:nvSpPr>
          <p:cNvPr id="2" name="圆角矩形 1"/>
          <p:cNvSpPr/>
          <p:nvPr/>
        </p:nvSpPr>
        <p:spPr>
          <a:xfrm>
            <a:off x="1043608" y="843558"/>
            <a:ext cx="1728192" cy="576064"/>
          </a:xfrm>
          <a:prstGeom prst="round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片 7"/>
          <p:cNvPicPr>
            <a:picLocks noChangeAspect="1"/>
          </p:cNvPicPr>
          <p:nvPr/>
        </p:nvPicPr>
        <p:blipFill>
          <a:blip r:embed="rId1"/>
          <a:stretch>
            <a:fillRect/>
          </a:stretch>
        </p:blipFill>
        <p:spPr>
          <a:xfrm>
            <a:off x="7491358" y="143460"/>
            <a:ext cx="1296144" cy="1688228"/>
          </a:xfrm>
          <a:prstGeom prst="rect">
            <a:avLst/>
          </a:prstGeom>
        </p:spPr>
      </p:pic>
      <p:sp>
        <p:nvSpPr>
          <p:cNvPr id="3" name="标题 1"/>
          <p:cNvSpPr txBox="1"/>
          <p:nvPr/>
        </p:nvSpPr>
        <p:spPr bwMode="auto">
          <a:xfrm>
            <a:off x="668310" y="132320"/>
            <a:ext cx="2741856" cy="277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1600" b="0" kern="1200">
                <a:solidFill>
                  <a:schemeClr val="bg1"/>
                </a:solidFill>
                <a:latin typeface="微软雅黑" panose="020B0503020204020204" pitchFamily="34" charset="-122"/>
                <a:ea typeface="微软雅黑" panose="020B0503020204020204" pitchFamily="34" charset="-122"/>
                <a:cs typeface="+mj-cs"/>
              </a:defRPr>
            </a:lvl1pPr>
            <a:lvl2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r>
              <a:rPr lang="zh-CN" altLang="en-US" sz="2400" b="1" dirty="0">
                <a:solidFill>
                  <a:schemeClr val="tx1"/>
                </a:solidFill>
              </a:rPr>
              <a:t>经典视频思考</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200" advClick="0" advTm="0">
        <p14:flip dir="r"/>
      </p:transition>
    </mc:Choice>
    <mc:Fallback>
      <p:transition spd="slow" advClick="0" advTm="0">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a:xfrm>
            <a:off x="605790" y="1275715"/>
            <a:ext cx="8204200" cy="2808605"/>
          </a:xfrm>
          <a:prstGeom prst="roundRect">
            <a:avLst/>
          </a:prstGeom>
          <a:noFill/>
          <a:ln>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3332830" y="684498"/>
            <a:ext cx="3040950" cy="307340"/>
          </a:xfrm>
          <a:prstGeom prst="rect">
            <a:avLst/>
          </a:prstGeom>
          <a:noFill/>
        </p:spPr>
        <p:txBody>
          <a:bodyPr wrap="square" lIns="0" tIns="0" rIns="0" bIns="0" rtlCol="0">
            <a:spAutoFit/>
          </a:bodyPr>
          <a:lstStyle/>
          <a:p>
            <a:r>
              <a:rPr lang="en-US" altLang="zh-CN" sz="2000" b="1" dirty="0">
                <a:latin typeface="微软雅黑" panose="020B0503020204020204" pitchFamily="34" charset="-122"/>
                <a:ea typeface="微软雅黑" panose="020B0503020204020204" pitchFamily="34" charset="-122"/>
              </a:rPr>
              <a:t>《</a:t>
            </a:r>
            <a:r>
              <a:rPr lang="zh-CN" altLang="en-US" sz="2000" b="1" dirty="0">
                <a:latin typeface="微软雅黑" panose="020B0503020204020204" pitchFamily="34" charset="-122"/>
                <a:ea typeface="微软雅黑" panose="020B0503020204020204" pitchFamily="34" charset="-122"/>
              </a:rPr>
              <a:t>春天的故事</a:t>
            </a:r>
            <a:r>
              <a:rPr lang="en-US" altLang="zh-CN" sz="2000" b="1" dirty="0">
                <a:latin typeface="微软雅黑" panose="020B0503020204020204" pitchFamily="34" charset="-122"/>
                <a:ea typeface="微软雅黑" panose="020B0503020204020204" pitchFamily="34" charset="-122"/>
              </a:rPr>
              <a:t>》</a:t>
            </a:r>
            <a:r>
              <a:rPr lang="zh-CN" altLang="en-US" sz="2000" b="1" dirty="0">
                <a:latin typeface="微软雅黑" panose="020B0503020204020204" pitchFamily="34" charset="-122"/>
                <a:ea typeface="微软雅黑" panose="020B0503020204020204" pitchFamily="34" charset="-122"/>
              </a:rPr>
              <a:t>简介</a:t>
            </a:r>
            <a:endParaRPr sz="2000" b="1" dirty="0">
              <a:latin typeface="微软雅黑" panose="020B0503020204020204" pitchFamily="34" charset="-122"/>
              <a:ea typeface="微软雅黑" panose="020B0503020204020204" pitchFamily="34" charset="-122"/>
            </a:endParaRPr>
          </a:p>
        </p:txBody>
      </p:sp>
      <p:sp>
        <p:nvSpPr>
          <p:cNvPr id="14" name="文本框 13"/>
          <p:cNvSpPr txBox="1"/>
          <p:nvPr/>
        </p:nvSpPr>
        <p:spPr>
          <a:xfrm>
            <a:off x="751205" y="1572021"/>
            <a:ext cx="7913370" cy="2215991"/>
          </a:xfrm>
          <a:prstGeom prst="rect">
            <a:avLst/>
          </a:prstGeom>
          <a:noFill/>
        </p:spPr>
        <p:txBody>
          <a:bodyPr wrap="square" lIns="0" tIns="0" rIns="0" bIns="0" rtlCol="0">
            <a:spAutoFit/>
          </a:bodyPr>
          <a:lstStyle/>
          <a:p>
            <a:pPr>
              <a:lnSpc>
                <a:spcPct val="150000"/>
              </a:lnSpc>
            </a:pPr>
            <a:r>
              <a:rPr lang="en-US" altLang="zh-CN" sz="1600" dirty="0">
                <a:latin typeface="华文细黑" panose="02010600040101010101" pitchFamily="2" charset="-122"/>
                <a:ea typeface="华文细黑" panose="02010600040101010101" pitchFamily="2" charset="-122"/>
              </a:rPr>
              <a:t>《</a:t>
            </a:r>
            <a:r>
              <a:rPr lang="zh-CN" altLang="en-US" sz="1600" dirty="0">
                <a:latin typeface="华文细黑" panose="02010600040101010101" pitchFamily="2" charset="-122"/>
                <a:ea typeface="华文细黑" panose="02010600040101010101" pitchFamily="2" charset="-122"/>
              </a:rPr>
              <a:t>春天的故事</a:t>
            </a:r>
            <a:r>
              <a:rPr lang="en-US" altLang="zh-CN" sz="1600" dirty="0">
                <a:latin typeface="华文细黑" panose="02010600040101010101" pitchFamily="2" charset="-122"/>
                <a:ea typeface="华文细黑" panose="02010600040101010101" pitchFamily="2" charset="-122"/>
              </a:rPr>
              <a:t>》</a:t>
            </a:r>
            <a:r>
              <a:rPr lang="zh-CN" altLang="en-US" sz="1600" dirty="0">
                <a:latin typeface="华文细黑" panose="02010600040101010101" pitchFamily="2" charset="-122"/>
                <a:ea typeface="华文细黑" panose="02010600040101010101" pitchFamily="2" charset="-122"/>
              </a:rPr>
              <a:t>是一首由蒋开儒和叶旭全作词，王佑贵作曲的经典歌曲。歌曲描 述了改革开放和现代化建设的总设计师邓小平南方谈话的故事。 </a:t>
            </a:r>
            <a:r>
              <a:rPr lang="en-US" altLang="zh-CN" sz="1600" dirty="0">
                <a:latin typeface="华文细黑" panose="02010600040101010101" pitchFamily="2" charset="-122"/>
                <a:ea typeface="华文细黑" panose="02010600040101010101" pitchFamily="2" charset="-122"/>
              </a:rPr>
              <a:t>1992 </a:t>
            </a:r>
            <a:r>
              <a:rPr lang="zh-CN" altLang="en-US" sz="1600" dirty="0">
                <a:latin typeface="华文细黑" panose="02010600040101010101" pitchFamily="2" charset="-122"/>
                <a:ea typeface="华文细黑" panose="02010600040101010101" pitchFamily="2" charset="-122"/>
              </a:rPr>
              <a:t>年的春天，南方一条</a:t>
            </a:r>
            <a:r>
              <a:rPr lang="en-US" altLang="zh-CN" sz="1600" dirty="0">
                <a:latin typeface="华文细黑" panose="02010600040101010101" pitchFamily="2" charset="-122"/>
                <a:ea typeface="华文细黑" panose="02010600040101010101" pitchFamily="2" charset="-122"/>
              </a:rPr>
              <a:t>《</a:t>
            </a:r>
            <a:r>
              <a:rPr lang="zh-CN" altLang="en-US" sz="1600" dirty="0">
                <a:latin typeface="华文细黑" panose="02010600040101010101" pitchFamily="2" charset="-122"/>
                <a:ea typeface="华文细黑" panose="02010600040101010101" pitchFamily="2" charset="-122"/>
              </a:rPr>
              <a:t>东方风来满眼春</a:t>
            </a:r>
            <a:r>
              <a:rPr lang="en-US" altLang="zh-CN" sz="1600" dirty="0">
                <a:latin typeface="华文细黑" panose="02010600040101010101" pitchFamily="2" charset="-122"/>
                <a:ea typeface="华文细黑" panose="02010600040101010101" pitchFamily="2" charset="-122"/>
              </a:rPr>
              <a:t>》</a:t>
            </a:r>
            <a:r>
              <a:rPr lang="zh-CN" altLang="en-US" sz="1600" dirty="0">
                <a:latin typeface="华文细黑" panose="02010600040101010101" pitchFamily="2" charset="-122"/>
                <a:ea typeface="华文细黑" panose="02010600040101010101" pitchFamily="2" charset="-122"/>
              </a:rPr>
              <a:t>的强大信息像长着翅膀一样飞遍 祖国的大江南北</a:t>
            </a:r>
            <a:r>
              <a:rPr lang="zh-CN" altLang="en-US" sz="1600" dirty="0" smtClean="0">
                <a:latin typeface="华文细黑" panose="02010600040101010101" pitchFamily="2" charset="-122"/>
                <a:ea typeface="华文细黑" panose="02010600040101010101" pitchFamily="2" charset="-122"/>
              </a:rPr>
              <a:t>。正像</a:t>
            </a:r>
            <a:r>
              <a:rPr lang="zh-CN" altLang="en-US" sz="1600" dirty="0">
                <a:latin typeface="华文细黑" panose="02010600040101010101" pitchFamily="2" charset="-122"/>
                <a:ea typeface="华文细黑" panose="02010600040101010101" pitchFamily="2" charset="-122"/>
              </a:rPr>
              <a:t>歌中所唱的那样：“ 天地间荡起滚滚春潮，征途上扬起浩浩风帆。” 这首歌曲 传遍了全世界有华人的地方，成为真正代表中国人心声和记录一个时代风采的歌曲， 蒋开儒、叶旭全、王佑贵的名字也因此载入了中国音乐的史册。</a:t>
            </a:r>
            <a:endParaRPr sz="1600" dirty="0">
              <a:latin typeface="华文细黑" panose="02010600040101010101" pitchFamily="2" charset="-122"/>
              <a:ea typeface="华文细黑" panose="02010600040101010101" pitchFamily="2" charset="-122"/>
            </a:endParaRPr>
          </a:p>
        </p:txBody>
      </p:sp>
      <p:sp>
        <p:nvSpPr>
          <p:cNvPr id="3" name="标题 1"/>
          <p:cNvSpPr txBox="1"/>
          <p:nvPr/>
        </p:nvSpPr>
        <p:spPr bwMode="auto">
          <a:xfrm>
            <a:off x="668310" y="132320"/>
            <a:ext cx="2741856" cy="277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1600" b="0" kern="1200">
                <a:solidFill>
                  <a:schemeClr val="bg1"/>
                </a:solidFill>
                <a:latin typeface="微软雅黑" panose="020B0503020204020204" pitchFamily="34" charset="-122"/>
                <a:ea typeface="微软雅黑" panose="020B0503020204020204" pitchFamily="34" charset="-122"/>
                <a:cs typeface="+mj-cs"/>
              </a:defRPr>
            </a:lvl1pPr>
            <a:lvl2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r>
              <a:rPr lang="zh-CN" altLang="en-US" sz="2400" b="1" dirty="0">
                <a:solidFill>
                  <a:schemeClr val="tx1"/>
                </a:solidFill>
              </a:rPr>
              <a:t>经典歌曲学唱</a:t>
            </a:r>
            <a:endParaRPr lang="zh-CN" altLang="en-US" sz="2400" b="1" dirty="0">
              <a:solidFill>
                <a:schemeClr val="tx1"/>
              </a:solidFill>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a:xfrm>
            <a:off x="1772995" y="693067"/>
            <a:ext cx="6831453" cy="4254947"/>
          </a:xfrm>
          <a:prstGeom prst="roundRect">
            <a:avLst/>
          </a:prstGeom>
          <a:noFill/>
          <a:ln>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22570" y="835456"/>
            <a:ext cx="3040950" cy="307340"/>
          </a:xfrm>
          <a:prstGeom prst="rect">
            <a:avLst/>
          </a:prstGeom>
          <a:noFill/>
        </p:spPr>
        <p:txBody>
          <a:bodyPr wrap="square" lIns="0" tIns="0" rIns="0" bIns="0" rtlCol="0">
            <a:spAutoFit/>
          </a:bodyPr>
          <a:lstStyle/>
          <a:p>
            <a:r>
              <a:rPr lang="en-US" altLang="zh-CN" sz="2000" b="1" dirty="0" smtClean="0">
                <a:latin typeface="微软雅黑" panose="020B0503020204020204" pitchFamily="34" charset="-122"/>
                <a:ea typeface="微软雅黑" panose="020B0503020204020204" pitchFamily="34" charset="-122"/>
              </a:rPr>
              <a:t>《</a:t>
            </a:r>
            <a:r>
              <a:rPr lang="zh-CN" altLang="en-US" sz="2000" b="1" dirty="0">
                <a:latin typeface="微软雅黑" panose="020B0503020204020204" pitchFamily="34" charset="-122"/>
                <a:ea typeface="微软雅黑" panose="020B0503020204020204" pitchFamily="34" charset="-122"/>
              </a:rPr>
              <a:t>春天的故事</a:t>
            </a:r>
            <a:r>
              <a:rPr lang="en-US" altLang="zh-CN" sz="2000" b="1" dirty="0" smtClean="0">
                <a:latin typeface="微软雅黑" panose="020B0503020204020204" pitchFamily="34" charset="-122"/>
                <a:ea typeface="微软雅黑" panose="020B0503020204020204" pitchFamily="34" charset="-122"/>
              </a:rPr>
              <a:t>》</a:t>
            </a:r>
            <a:endParaRPr lang="zh-CN" altLang="en-US" sz="2000" b="1" dirty="0">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a:blip r:embed="rId1"/>
          <a:stretch>
            <a:fillRect/>
          </a:stretch>
        </p:blipFill>
        <p:spPr>
          <a:xfrm>
            <a:off x="2431429" y="808888"/>
            <a:ext cx="2644627" cy="4015751"/>
          </a:xfrm>
          <a:prstGeom prst="rect">
            <a:avLst/>
          </a:prstGeom>
        </p:spPr>
      </p:pic>
      <p:pic>
        <p:nvPicPr>
          <p:cNvPr id="4" name="图片 3"/>
          <p:cNvPicPr>
            <a:picLocks noChangeAspect="1"/>
          </p:cNvPicPr>
          <p:nvPr/>
        </p:nvPicPr>
        <p:blipFill>
          <a:blip r:embed="rId2"/>
          <a:stretch>
            <a:fillRect/>
          </a:stretch>
        </p:blipFill>
        <p:spPr>
          <a:xfrm>
            <a:off x="5580112" y="1122732"/>
            <a:ext cx="2714625" cy="1266825"/>
          </a:xfrm>
          <a:prstGeom prst="rect">
            <a:avLst/>
          </a:prstGeom>
        </p:spPr>
      </p:pic>
      <p:pic>
        <p:nvPicPr>
          <p:cNvPr id="8" name="图片 7">
            <a:hlinkClick r:id="rId3" action="ppaction://hlinkfile"/>
          </p:cNvPr>
          <p:cNvPicPr>
            <a:picLocks noChangeAspect="1"/>
          </p:cNvPicPr>
          <p:nvPr/>
        </p:nvPicPr>
        <p:blipFill>
          <a:blip r:embed="rId4"/>
          <a:stretch>
            <a:fillRect/>
          </a:stretch>
        </p:blipFill>
        <p:spPr>
          <a:xfrm>
            <a:off x="467544" y="1432685"/>
            <a:ext cx="564403" cy="539238"/>
          </a:xfrm>
          <a:prstGeom prst="rect">
            <a:avLst/>
          </a:prstGeom>
        </p:spPr>
      </p:pic>
      <p:sp>
        <p:nvSpPr>
          <p:cNvPr id="2" name="标题 1"/>
          <p:cNvSpPr txBox="1"/>
          <p:nvPr/>
        </p:nvSpPr>
        <p:spPr bwMode="auto">
          <a:xfrm>
            <a:off x="668310" y="132320"/>
            <a:ext cx="2741856" cy="277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1600" b="0" kern="1200">
                <a:solidFill>
                  <a:schemeClr val="bg1"/>
                </a:solidFill>
                <a:latin typeface="微软雅黑" panose="020B0503020204020204" pitchFamily="34" charset="-122"/>
                <a:ea typeface="微软雅黑" panose="020B0503020204020204" pitchFamily="34" charset="-122"/>
                <a:cs typeface="+mj-cs"/>
              </a:defRPr>
            </a:lvl1pPr>
            <a:lvl2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r>
              <a:rPr lang="zh-CN" altLang="en-US" sz="2400" b="1" dirty="0">
                <a:solidFill>
                  <a:schemeClr val="tx1"/>
                </a:solidFill>
              </a:rPr>
              <a:t>经典歌曲学唱</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200" advClick="0" advTm="0">
        <p14:flip dir="r"/>
      </p:transition>
    </mc:Choice>
    <mc:Fallback>
      <p:transition spd="slow" advClick="0" advTm="0">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cstate="print">
            <a:extLst>
              <a:ext uri="{BEBA8EAE-BF5A-486C-A8C5-ECC9F3942E4B}">
                <a14:imgProps xmlns:a14="http://schemas.microsoft.com/office/drawing/2010/main">
                  <a14:imgLayer r:embed="rId2">
                    <a14:imgEffect>
                      <a14:brightnessContrast contrast="20000"/>
                    </a14:imgEffect>
                    <a14:imgEffect>
                      <a14:saturation sat="0"/>
                    </a14:imgEffect>
                  </a14:imgLayer>
                </a14:imgProps>
              </a:ext>
              <a:ext uri="{28A0092B-C50C-407E-A947-70E740481C1C}">
                <a14:useLocalDpi xmlns:a14="http://schemas.microsoft.com/office/drawing/2010/main" val="0"/>
              </a:ext>
            </a:extLst>
          </a:blip>
          <a:stretch>
            <a:fillRect/>
          </a:stretch>
        </p:blipFill>
        <p:spPr>
          <a:xfrm>
            <a:off x="-252536" y="2012758"/>
            <a:ext cx="5489252" cy="3130742"/>
          </a:xfrm>
          <a:prstGeom prst="rect">
            <a:avLst/>
          </a:prstGeom>
        </p:spPr>
      </p:pic>
      <p:sp>
        <p:nvSpPr>
          <p:cNvPr id="14" name="TextBox 13"/>
          <p:cNvSpPr txBox="1"/>
          <p:nvPr/>
        </p:nvSpPr>
        <p:spPr>
          <a:xfrm>
            <a:off x="1979712" y="1572114"/>
            <a:ext cx="2096554" cy="492443"/>
          </a:xfrm>
          <a:prstGeom prst="rect">
            <a:avLst/>
          </a:prstGeom>
          <a:noFill/>
        </p:spPr>
        <p:txBody>
          <a:bodyPr wrap="square" lIns="0" tIns="0" rIns="0" bIns="0" rtlCol="0">
            <a:spAutoFit/>
          </a:bodyPr>
          <a:lstStyle/>
          <a:p>
            <a:r>
              <a:rPr lang="zh-CN" altLang="en-US" sz="3200" b="1" dirty="0">
                <a:latin typeface="微软雅黑" panose="020B0503020204020204" pitchFamily="34" charset="-122"/>
                <a:ea typeface="微软雅黑" panose="020B0503020204020204" pitchFamily="34" charset="-122"/>
              </a:rPr>
              <a:t>请回答</a:t>
            </a:r>
            <a:endParaRPr lang="zh-CN" altLang="en-US" sz="3200" b="1" dirty="0">
              <a:latin typeface="微软雅黑" panose="020B0503020204020204" pitchFamily="34" charset="-122"/>
              <a:ea typeface="微软雅黑" panose="020B0503020204020204" pitchFamily="34" charset="-122"/>
            </a:endParaRPr>
          </a:p>
        </p:txBody>
      </p:sp>
      <p:sp>
        <p:nvSpPr>
          <p:cNvPr id="6" name="TextBox 5"/>
          <p:cNvSpPr txBox="1"/>
          <p:nvPr/>
        </p:nvSpPr>
        <p:spPr>
          <a:xfrm>
            <a:off x="5402476" y="1532424"/>
            <a:ext cx="3477323" cy="1064266"/>
          </a:xfrm>
          <a:prstGeom prst="rect">
            <a:avLst/>
          </a:prstGeom>
          <a:noFill/>
        </p:spPr>
        <p:txBody>
          <a:bodyPr wrap="square" lIns="0" tIns="0" rIns="0" bIns="0" rtlCol="0">
            <a:spAutoFit/>
          </a:bodyPr>
          <a:lstStyle>
            <a:defPPr>
              <a:defRPr lang="zh-CN"/>
            </a:defPPr>
            <a:lvl1pPr>
              <a:lnSpc>
                <a:spcPts val="1800"/>
              </a:lnSpc>
              <a:defRPr sz="1600" b="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nSpc>
                <a:spcPct val="150000"/>
              </a:lnSpc>
            </a:pPr>
            <a:r>
              <a:rPr lang="zh-CN" altLang="en-US" dirty="0">
                <a:latin typeface="华文细黑" panose="02010600040101010101" pitchFamily="2" charset="-122"/>
                <a:ea typeface="华文细黑" panose="02010600040101010101" pitchFamily="2" charset="-122"/>
              </a:rPr>
              <a:t>歌词中的那位“老人”是指谁？歌词中写道“在中国的南海边画了一个圈”， 这里的“一个圈”是指什么？</a:t>
            </a:r>
            <a:endParaRPr lang="en-US" altLang="zh-CN" dirty="0"/>
          </a:p>
        </p:txBody>
      </p:sp>
      <p:sp>
        <p:nvSpPr>
          <p:cNvPr id="7" name="TextBox 6"/>
          <p:cNvSpPr txBox="1"/>
          <p:nvPr/>
        </p:nvSpPr>
        <p:spPr>
          <a:xfrm>
            <a:off x="5415157" y="2770191"/>
            <a:ext cx="3451963" cy="984885"/>
          </a:xfrm>
          <a:prstGeom prst="rect">
            <a:avLst/>
          </a:prstGeom>
          <a:noFill/>
        </p:spPr>
        <p:txBody>
          <a:bodyPr wrap="square" lIns="0" tIns="0" rIns="0" bIns="0" rtlCol="0">
            <a:spAutoFit/>
          </a:bodyPr>
          <a:lstStyle>
            <a:defPPr>
              <a:defRPr lang="zh-CN"/>
            </a:defPPr>
            <a:lvl1pPr>
              <a:lnSpc>
                <a:spcPts val="1800"/>
              </a:lnSpc>
              <a:defRPr sz="1400" b="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nSpc>
                <a:spcPct val="200000"/>
              </a:lnSpc>
            </a:pPr>
            <a:r>
              <a:rPr lang="zh-CN" altLang="en-US" sz="1600" dirty="0">
                <a:latin typeface="华文细黑" panose="02010600040101010101" pitchFamily="2" charset="-122"/>
                <a:ea typeface="华文细黑" panose="02010600040101010101" pitchFamily="2" charset="-122"/>
              </a:rPr>
              <a:t>判断改革和各方面成败得失的标准是什么？</a:t>
            </a:r>
            <a:endParaRPr lang="zh-CN" altLang="en-US" sz="1600" dirty="0">
              <a:latin typeface="华文细黑" panose="02010600040101010101" pitchFamily="2" charset="-122"/>
              <a:ea typeface="华文细黑" panose="02010600040101010101" pitchFamily="2" charset="-122"/>
            </a:endParaRPr>
          </a:p>
        </p:txBody>
      </p:sp>
      <p:sp>
        <p:nvSpPr>
          <p:cNvPr id="9" name="Oval 13"/>
          <p:cNvSpPr>
            <a:spLocks noChangeArrowheads="1"/>
          </p:cNvSpPr>
          <p:nvPr/>
        </p:nvSpPr>
        <p:spPr bwMode="auto">
          <a:xfrm>
            <a:off x="4254707" y="1634177"/>
            <a:ext cx="757166" cy="757162"/>
          </a:xfrm>
          <a:prstGeom prst="ellipse">
            <a:avLst/>
          </a:prstGeom>
          <a:solidFill>
            <a:schemeClr val="accent2"/>
          </a:solidFill>
          <a:ln w="19050">
            <a:noFill/>
          </a:ln>
        </p:spPr>
        <p:txBody>
          <a:bodyPr vert="horz" wrap="square" lIns="0" tIns="0" rIns="0" bIns="0" numCol="1" anchor="t" anchorCtr="0" compatLnSpc="1"/>
          <a:lstStyle/>
          <a:p>
            <a:pPr algn="ctr"/>
            <a:r>
              <a:rPr lang="en-US" altLang="zh-CN" sz="2800" b="1" dirty="0">
                <a:solidFill>
                  <a:schemeClr val="bg1"/>
                </a:solidFill>
                <a:latin typeface="微软雅黑" panose="020B0503020204020204" pitchFamily="34" charset="-122"/>
                <a:ea typeface="微软雅黑" panose="020B0503020204020204" pitchFamily="34" charset="-122"/>
              </a:rPr>
              <a:t>1</a:t>
            </a:r>
            <a:endParaRPr lang="en-US" altLang="zh-CN" sz="2800" b="1" dirty="0">
              <a:solidFill>
                <a:schemeClr val="bg1"/>
              </a:solidFill>
              <a:latin typeface="微软雅黑" panose="020B0503020204020204" pitchFamily="34" charset="-122"/>
              <a:ea typeface="微软雅黑" panose="020B0503020204020204" pitchFamily="34" charset="-122"/>
            </a:endParaRPr>
          </a:p>
        </p:txBody>
      </p:sp>
      <p:sp>
        <p:nvSpPr>
          <p:cNvPr id="10" name="Oval 13"/>
          <p:cNvSpPr>
            <a:spLocks noChangeArrowheads="1"/>
          </p:cNvSpPr>
          <p:nvPr/>
        </p:nvSpPr>
        <p:spPr bwMode="auto">
          <a:xfrm>
            <a:off x="4254707" y="2770191"/>
            <a:ext cx="757166" cy="757162"/>
          </a:xfrm>
          <a:prstGeom prst="ellipse">
            <a:avLst/>
          </a:prstGeom>
          <a:solidFill>
            <a:schemeClr val="accent2"/>
          </a:solidFill>
          <a:ln w="19050">
            <a:noFill/>
          </a:ln>
        </p:spPr>
        <p:txBody>
          <a:bodyPr vert="horz" wrap="square" lIns="0" tIns="0" rIns="0" bIns="0" numCol="1" anchor="t" anchorCtr="0" compatLnSpc="1"/>
          <a:lstStyle/>
          <a:p>
            <a:pPr algn="ctr"/>
            <a:r>
              <a:rPr lang="en-US" altLang="zh-CN" sz="2800" b="1" dirty="0">
                <a:solidFill>
                  <a:schemeClr val="bg1"/>
                </a:solidFill>
                <a:latin typeface="微软雅黑" panose="020B0503020204020204" pitchFamily="34" charset="-122"/>
                <a:ea typeface="微软雅黑" panose="020B0503020204020204" pitchFamily="34" charset="-122"/>
              </a:rPr>
              <a:t>2</a:t>
            </a:r>
            <a:endParaRPr lang="en-US" altLang="zh-CN" sz="2800" b="1" dirty="0">
              <a:solidFill>
                <a:schemeClr val="bg1"/>
              </a:solidFill>
              <a:latin typeface="微软雅黑" panose="020B0503020204020204" pitchFamily="34" charset="-122"/>
              <a:ea typeface="微软雅黑" panose="020B0503020204020204" pitchFamily="34" charset="-122"/>
            </a:endParaRPr>
          </a:p>
        </p:txBody>
      </p:sp>
      <p:sp>
        <p:nvSpPr>
          <p:cNvPr id="3" name="标题 1"/>
          <p:cNvSpPr txBox="1"/>
          <p:nvPr/>
        </p:nvSpPr>
        <p:spPr bwMode="auto">
          <a:xfrm>
            <a:off x="668310" y="132320"/>
            <a:ext cx="2741856" cy="277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1600" b="0" kern="1200">
                <a:solidFill>
                  <a:schemeClr val="bg1"/>
                </a:solidFill>
                <a:latin typeface="微软雅黑" panose="020B0503020204020204" pitchFamily="34" charset="-122"/>
                <a:ea typeface="微软雅黑" panose="020B0503020204020204" pitchFamily="34" charset="-122"/>
                <a:cs typeface="+mj-cs"/>
              </a:defRPr>
            </a:lvl1pPr>
            <a:lvl2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r>
              <a:rPr lang="zh-CN" altLang="en-US" sz="2400" b="1" dirty="0">
                <a:solidFill>
                  <a:schemeClr val="tx1"/>
                </a:solidFill>
              </a:rPr>
              <a:t>经典歌曲学唱</a:t>
            </a:r>
            <a:endParaRPr lang="zh-CN" altLang="en-US" sz="2400" b="1" dirty="0">
              <a:solidFill>
                <a:schemeClr val="tx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par>
                          <p:cTn id="8" fill="hold">
                            <p:stCondLst>
                              <p:cond delay="500"/>
                            </p:stCondLst>
                            <p:childTnLst>
                              <p:par>
                                <p:cTn id="9" presetID="2" presetClass="entr" presetSubtype="2" fill="hold" grpId="0" nodeType="afterEffect">
                                  <p:stCondLst>
                                    <p:cond delay="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300" fill="hold"/>
                                        <p:tgtEl>
                                          <p:spTgt spid="14"/>
                                        </p:tgtEl>
                                        <p:attrNameLst>
                                          <p:attrName>ppt_x</p:attrName>
                                        </p:attrNameLst>
                                      </p:cBhvr>
                                      <p:tavLst>
                                        <p:tav tm="0">
                                          <p:val>
                                            <p:strVal val="1+#ppt_w/2"/>
                                          </p:val>
                                        </p:tav>
                                        <p:tav tm="100000">
                                          <p:val>
                                            <p:strVal val="#ppt_x"/>
                                          </p:val>
                                        </p:tav>
                                      </p:tavLst>
                                    </p:anim>
                                    <p:anim calcmode="lin" valueType="num">
                                      <p:cBhvr additive="base">
                                        <p:cTn id="12" dur="300" fill="hold"/>
                                        <p:tgtEl>
                                          <p:spTgt spid="14"/>
                                        </p:tgtEl>
                                        <p:attrNameLst>
                                          <p:attrName>ppt_y</p:attrName>
                                        </p:attrNameLst>
                                      </p:cBhvr>
                                      <p:tavLst>
                                        <p:tav tm="0">
                                          <p:val>
                                            <p:strVal val="#ppt_y"/>
                                          </p:val>
                                        </p:tav>
                                        <p:tav tm="100000">
                                          <p:val>
                                            <p:strVal val="#ppt_y"/>
                                          </p:val>
                                        </p:tav>
                                      </p:tavLst>
                                    </p:anim>
                                  </p:childTnLst>
                                </p:cTn>
                              </p:par>
                              <p:par>
                                <p:cTn id="13" presetID="53" presetClass="entr" presetSubtype="16" fill="hold" grpId="0" nodeType="withEffect">
                                  <p:stCondLst>
                                    <p:cond delay="300"/>
                                  </p:stCondLst>
                                  <p:childTnLst>
                                    <p:set>
                                      <p:cBhvr>
                                        <p:cTn id="14" dur="1" fill="hold">
                                          <p:stCondLst>
                                            <p:cond delay="0"/>
                                          </p:stCondLst>
                                        </p:cTn>
                                        <p:tgtEl>
                                          <p:spTgt spid="9"/>
                                        </p:tgtEl>
                                        <p:attrNameLst>
                                          <p:attrName>style.visibility</p:attrName>
                                        </p:attrNameLst>
                                      </p:cBhvr>
                                      <p:to>
                                        <p:strVal val="visible"/>
                                      </p:to>
                                    </p:set>
                                    <p:anim calcmode="lin" valueType="num">
                                      <p:cBhvr>
                                        <p:cTn id="15" dur="500" fill="hold"/>
                                        <p:tgtEl>
                                          <p:spTgt spid="9"/>
                                        </p:tgtEl>
                                        <p:attrNameLst>
                                          <p:attrName>ppt_w</p:attrName>
                                        </p:attrNameLst>
                                      </p:cBhvr>
                                      <p:tavLst>
                                        <p:tav tm="0">
                                          <p:val>
                                            <p:fltVal val="0"/>
                                          </p:val>
                                        </p:tav>
                                        <p:tav tm="100000">
                                          <p:val>
                                            <p:strVal val="#ppt_w"/>
                                          </p:val>
                                        </p:tav>
                                      </p:tavLst>
                                    </p:anim>
                                    <p:anim calcmode="lin" valueType="num">
                                      <p:cBhvr>
                                        <p:cTn id="16" dur="500" fill="hold"/>
                                        <p:tgtEl>
                                          <p:spTgt spid="9"/>
                                        </p:tgtEl>
                                        <p:attrNameLst>
                                          <p:attrName>ppt_h</p:attrName>
                                        </p:attrNameLst>
                                      </p:cBhvr>
                                      <p:tavLst>
                                        <p:tav tm="0">
                                          <p:val>
                                            <p:fltVal val="0"/>
                                          </p:val>
                                        </p:tav>
                                        <p:tav tm="100000">
                                          <p:val>
                                            <p:strVal val="#ppt_h"/>
                                          </p:val>
                                        </p:tav>
                                      </p:tavLst>
                                    </p:anim>
                                    <p:animEffect transition="in" filter="fade">
                                      <p:cBhvr>
                                        <p:cTn id="17" dur="500"/>
                                        <p:tgtEl>
                                          <p:spTgt spid="9"/>
                                        </p:tgtEl>
                                      </p:cBhvr>
                                    </p:animEffect>
                                  </p:childTnLst>
                                </p:cTn>
                              </p:par>
                              <p:par>
                                <p:cTn id="18" presetID="53" presetClass="entr" presetSubtype="16" fill="hold" grpId="0" nodeType="withEffect">
                                  <p:stCondLst>
                                    <p:cond delay="600"/>
                                  </p:stCondLst>
                                  <p:childTnLst>
                                    <p:set>
                                      <p:cBhvr>
                                        <p:cTn id="19" dur="1" fill="hold">
                                          <p:stCondLst>
                                            <p:cond delay="0"/>
                                          </p:stCondLst>
                                        </p:cTn>
                                        <p:tgtEl>
                                          <p:spTgt spid="10"/>
                                        </p:tgtEl>
                                        <p:attrNameLst>
                                          <p:attrName>style.visibility</p:attrName>
                                        </p:attrNameLst>
                                      </p:cBhvr>
                                      <p:to>
                                        <p:strVal val="visible"/>
                                      </p:to>
                                    </p:set>
                                    <p:anim calcmode="lin" valueType="num">
                                      <p:cBhvr>
                                        <p:cTn id="20" dur="500" fill="hold"/>
                                        <p:tgtEl>
                                          <p:spTgt spid="10"/>
                                        </p:tgtEl>
                                        <p:attrNameLst>
                                          <p:attrName>ppt_w</p:attrName>
                                        </p:attrNameLst>
                                      </p:cBhvr>
                                      <p:tavLst>
                                        <p:tav tm="0">
                                          <p:val>
                                            <p:fltVal val="0"/>
                                          </p:val>
                                        </p:tav>
                                        <p:tav tm="100000">
                                          <p:val>
                                            <p:strVal val="#ppt_w"/>
                                          </p:val>
                                        </p:tav>
                                      </p:tavLst>
                                    </p:anim>
                                    <p:anim calcmode="lin" valueType="num">
                                      <p:cBhvr>
                                        <p:cTn id="21" dur="500" fill="hold"/>
                                        <p:tgtEl>
                                          <p:spTgt spid="10"/>
                                        </p:tgtEl>
                                        <p:attrNameLst>
                                          <p:attrName>ppt_h</p:attrName>
                                        </p:attrNameLst>
                                      </p:cBhvr>
                                      <p:tavLst>
                                        <p:tav tm="0">
                                          <p:val>
                                            <p:fltVal val="0"/>
                                          </p:val>
                                        </p:tav>
                                        <p:tav tm="100000">
                                          <p:val>
                                            <p:strVal val="#ppt_h"/>
                                          </p:val>
                                        </p:tav>
                                      </p:tavLst>
                                    </p:anim>
                                    <p:animEffect transition="in" filter="fade">
                                      <p:cBhvr>
                                        <p:cTn id="22" dur="500"/>
                                        <p:tgtEl>
                                          <p:spTgt spid="10"/>
                                        </p:tgtEl>
                                      </p:cBhvr>
                                    </p:animEffect>
                                  </p:childTnLst>
                                </p:cTn>
                              </p:par>
                            </p:childTnLst>
                          </p:cTn>
                        </p:par>
                        <p:par>
                          <p:cTn id="23" fill="hold">
                            <p:stCondLst>
                              <p:cond delay="1000"/>
                            </p:stCondLst>
                            <p:childTnLst>
                              <p:par>
                                <p:cTn id="24" presetID="2" presetClass="entr" presetSubtype="2" fill="hold" grpId="0" nodeType="afterEffect">
                                  <p:stCondLst>
                                    <p:cond delay="0"/>
                                  </p:stCondLst>
                                  <p:childTnLst>
                                    <p:set>
                                      <p:cBhvr>
                                        <p:cTn id="25" dur="1" fill="hold">
                                          <p:stCondLst>
                                            <p:cond delay="0"/>
                                          </p:stCondLst>
                                        </p:cTn>
                                        <p:tgtEl>
                                          <p:spTgt spid="6"/>
                                        </p:tgtEl>
                                        <p:attrNameLst>
                                          <p:attrName>style.visibility</p:attrName>
                                        </p:attrNameLst>
                                      </p:cBhvr>
                                      <p:to>
                                        <p:strVal val="visible"/>
                                      </p:to>
                                    </p:set>
                                    <p:anim calcmode="lin" valueType="num">
                                      <p:cBhvr additive="base">
                                        <p:cTn id="26" dur="500" fill="hold"/>
                                        <p:tgtEl>
                                          <p:spTgt spid="6"/>
                                        </p:tgtEl>
                                        <p:attrNameLst>
                                          <p:attrName>ppt_x</p:attrName>
                                        </p:attrNameLst>
                                      </p:cBhvr>
                                      <p:tavLst>
                                        <p:tav tm="0">
                                          <p:val>
                                            <p:strVal val="1+#ppt_w/2"/>
                                          </p:val>
                                        </p:tav>
                                        <p:tav tm="100000">
                                          <p:val>
                                            <p:strVal val="#ppt_x"/>
                                          </p:val>
                                        </p:tav>
                                      </p:tavLst>
                                    </p:anim>
                                    <p:anim calcmode="lin" valueType="num">
                                      <p:cBhvr additive="base">
                                        <p:cTn id="27" dur="500" fill="hold"/>
                                        <p:tgtEl>
                                          <p:spTgt spid="6"/>
                                        </p:tgtEl>
                                        <p:attrNameLst>
                                          <p:attrName>ppt_y</p:attrName>
                                        </p:attrNameLst>
                                      </p:cBhvr>
                                      <p:tavLst>
                                        <p:tav tm="0">
                                          <p:val>
                                            <p:strVal val="#ppt_y"/>
                                          </p:val>
                                        </p:tav>
                                        <p:tav tm="100000">
                                          <p:val>
                                            <p:strVal val="#ppt_y"/>
                                          </p:val>
                                        </p:tav>
                                      </p:tavLst>
                                    </p:anim>
                                  </p:childTnLst>
                                </p:cTn>
                              </p:par>
                            </p:childTnLst>
                          </p:cTn>
                        </p:par>
                        <p:par>
                          <p:cTn id="28" fill="hold">
                            <p:stCondLst>
                              <p:cond delay="1500"/>
                            </p:stCondLst>
                            <p:childTnLst>
                              <p:par>
                                <p:cTn id="29" presetID="2" presetClass="entr" presetSubtype="2" fill="hold" grpId="0" nodeType="after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additive="base">
                                        <p:cTn id="31" dur="500" fill="hold"/>
                                        <p:tgtEl>
                                          <p:spTgt spid="7"/>
                                        </p:tgtEl>
                                        <p:attrNameLst>
                                          <p:attrName>ppt_x</p:attrName>
                                        </p:attrNameLst>
                                      </p:cBhvr>
                                      <p:tavLst>
                                        <p:tav tm="0">
                                          <p:val>
                                            <p:strVal val="1+#ppt_w/2"/>
                                          </p:val>
                                        </p:tav>
                                        <p:tav tm="100000">
                                          <p:val>
                                            <p:strVal val="#ppt_x"/>
                                          </p:val>
                                        </p:tav>
                                      </p:tavLst>
                                    </p:anim>
                                    <p:anim calcmode="lin" valueType="num">
                                      <p:cBhvr additive="base">
                                        <p:cTn id="32" dur="5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6" grpId="0"/>
      <p:bldP spid="7" grpId="0"/>
      <p:bldP spid="9" grpId="0" bldLvl="0" animBg="1"/>
      <p:bldP spid="10" grpId="0" bldLvl="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395536" y="820344"/>
            <a:ext cx="4392488" cy="307777"/>
          </a:xfrm>
          <a:prstGeom prst="rect">
            <a:avLst/>
          </a:prstGeom>
          <a:noFill/>
        </p:spPr>
        <p:txBody>
          <a:bodyPr wrap="square" lIns="0" tIns="0" rIns="0" bIns="0" rtlCol="0">
            <a:spAutoFit/>
          </a:bodyPr>
          <a:lstStyle/>
          <a:p>
            <a:r>
              <a:rPr lang="zh-CN" altLang="en-US" sz="2000" b="1" dirty="0">
                <a:latin typeface="微软雅黑" panose="020B0503020204020204" pitchFamily="34" charset="-122"/>
                <a:ea typeface="微软雅黑" panose="020B0503020204020204" pitchFamily="34" charset="-122"/>
              </a:rPr>
              <a:t>一、真题精选</a:t>
            </a:r>
            <a:endParaRPr lang="zh-CN" altLang="en-US" sz="2000" b="1" dirty="0">
              <a:latin typeface="微软雅黑" panose="020B0503020204020204" pitchFamily="34" charset="-122"/>
              <a:ea typeface="微软雅黑" panose="020B0503020204020204" pitchFamily="34" charset="-122"/>
            </a:endParaRPr>
          </a:p>
        </p:txBody>
      </p:sp>
      <p:sp>
        <p:nvSpPr>
          <p:cNvPr id="3" name="文本框 2"/>
          <p:cNvSpPr txBox="1"/>
          <p:nvPr/>
        </p:nvSpPr>
        <p:spPr>
          <a:xfrm>
            <a:off x="606008" y="1419622"/>
            <a:ext cx="2093784" cy="276999"/>
          </a:xfrm>
          <a:prstGeom prst="rect">
            <a:avLst/>
          </a:prstGeom>
          <a:noFill/>
        </p:spPr>
        <p:txBody>
          <a:bodyPr wrap="square" lIns="0" tIns="0" rIns="0" bIns="0" rtlCol="0">
            <a:spAutoFit/>
          </a:bodyPr>
          <a:lstStyle/>
          <a:p>
            <a:pPr marL="285750" indent="-285750">
              <a:buFont typeface="Arial" panose="020B0604020202020204" pitchFamily="34" charset="0"/>
              <a:buChar char="•"/>
            </a:pPr>
            <a:r>
              <a:rPr lang="zh-CN" altLang="en-US" b="1" dirty="0">
                <a:latin typeface="微软雅黑" panose="020B0503020204020204" pitchFamily="34" charset="-122"/>
                <a:ea typeface="微软雅黑" panose="020B0503020204020204" pitchFamily="34" charset="-122"/>
              </a:rPr>
              <a:t>单项选择题</a:t>
            </a:r>
            <a:endParaRPr lang="zh-CN" altLang="en-US" b="1" dirty="0">
              <a:latin typeface="微软雅黑" panose="020B0503020204020204" pitchFamily="34" charset="-122"/>
              <a:ea typeface="微软雅黑" panose="020B0503020204020204" pitchFamily="34" charset="-122"/>
            </a:endParaRPr>
          </a:p>
        </p:txBody>
      </p:sp>
      <p:sp>
        <p:nvSpPr>
          <p:cNvPr id="7" name="矩形 37"/>
          <p:cNvSpPr>
            <a:spLocks noChangeArrowheads="1"/>
          </p:cNvSpPr>
          <p:nvPr/>
        </p:nvSpPr>
        <p:spPr bwMode="auto">
          <a:xfrm>
            <a:off x="397312" y="1851670"/>
            <a:ext cx="7922419" cy="3186113"/>
          </a:xfrm>
          <a:prstGeom prst="rect">
            <a:avLst/>
          </a:prstGeom>
          <a:solidFill>
            <a:schemeClr val="bg1"/>
          </a:solidFill>
          <a:ln w="9525" cmpd="sng">
            <a:solidFill>
              <a:srgbClr val="000000"/>
            </a:solidFill>
            <a:miter lim="800000"/>
          </a:ln>
        </p:spPr>
        <p:txBody>
          <a:bodyPr anchor="ctr"/>
          <a:lstStyle>
            <a:lvl1pPr>
              <a:lnSpc>
                <a:spcPct val="90000"/>
              </a:lnSpc>
              <a:spcBef>
                <a:spcPts val="1000"/>
              </a:spcBef>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zh-CN" sz="135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8" name="图片 51"/>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458034" y="2121943"/>
            <a:ext cx="1065610" cy="12501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文本框 8"/>
          <p:cNvSpPr txBox="1"/>
          <p:nvPr/>
        </p:nvSpPr>
        <p:spPr>
          <a:xfrm>
            <a:off x="506268" y="2025524"/>
            <a:ext cx="7858305" cy="2585323"/>
          </a:xfrm>
          <a:prstGeom prst="rect">
            <a:avLst/>
          </a:prstGeom>
          <a:noFill/>
        </p:spPr>
        <p:txBody>
          <a:bodyPr wrap="square" lIns="0" tIns="0" rIns="0" bIns="0" rtlCol="0">
            <a:spAutoFit/>
          </a:bodyPr>
          <a:lstStyle/>
          <a:p>
            <a:pPr>
              <a:lnSpc>
                <a:spcPct val="150000"/>
              </a:lnSpc>
            </a:pPr>
            <a:r>
              <a:rPr lang="en-US" altLang="zh-CN" sz="1600" dirty="0">
                <a:latin typeface="华文细黑" panose="02010600040101010101" pitchFamily="2" charset="-122"/>
                <a:ea typeface="华文细黑" panose="02010600040101010101" pitchFamily="2" charset="-122"/>
              </a:rPr>
              <a:t>1.</a:t>
            </a:r>
            <a:r>
              <a:rPr lang="zh-CN" altLang="en-US" sz="1600" dirty="0">
                <a:latin typeface="华文细黑" panose="02010600040101010101" pitchFamily="2" charset="-122"/>
                <a:ea typeface="华文细黑" panose="02010600040101010101" pitchFamily="2" charset="-122"/>
              </a:rPr>
              <a:t>（</a:t>
            </a:r>
            <a:r>
              <a:rPr lang="en-US" altLang="zh-CN" sz="1600" dirty="0">
                <a:latin typeface="华文细黑" panose="02010600040101010101" pitchFamily="2" charset="-122"/>
                <a:ea typeface="华文细黑" panose="02010600040101010101" pitchFamily="2" charset="-122"/>
              </a:rPr>
              <a:t>2016 </a:t>
            </a:r>
            <a:r>
              <a:rPr lang="zh-CN" altLang="en-US" sz="1600" dirty="0">
                <a:latin typeface="华文细黑" panose="02010600040101010101" pitchFamily="2" charset="-122"/>
                <a:ea typeface="华文细黑" panose="02010600040101010101" pitchFamily="2" charset="-122"/>
              </a:rPr>
              <a:t>年考研单项选择题第</a:t>
            </a:r>
            <a:r>
              <a:rPr lang="en-US" altLang="zh-CN" sz="1600" dirty="0">
                <a:latin typeface="华文细黑" panose="02010600040101010101" pitchFamily="2" charset="-122"/>
                <a:ea typeface="华文细黑" panose="02010600040101010101" pitchFamily="2" charset="-122"/>
              </a:rPr>
              <a:t>7 </a:t>
            </a:r>
            <a:r>
              <a:rPr lang="zh-CN" altLang="en-US" sz="1600" dirty="0">
                <a:latin typeface="华文细黑" panose="02010600040101010101" pitchFamily="2" charset="-122"/>
                <a:ea typeface="华文细黑" panose="02010600040101010101" pitchFamily="2" charset="-122"/>
              </a:rPr>
              <a:t>题）新世纪以来，我国经济和社会发展呈现出</a:t>
            </a:r>
            <a:r>
              <a:rPr lang="zh-CN" altLang="en-US" sz="1600" dirty="0" smtClean="0">
                <a:latin typeface="华文细黑" panose="02010600040101010101" pitchFamily="2" charset="-122"/>
                <a:ea typeface="华文细黑" panose="02010600040101010101" pitchFamily="2" charset="-122"/>
              </a:rPr>
              <a:t>一系列</a:t>
            </a:r>
            <a:r>
              <a:rPr lang="zh-CN" altLang="en-US" sz="1600" dirty="0">
                <a:latin typeface="华文细黑" panose="02010600040101010101" pitchFamily="2" charset="-122"/>
                <a:ea typeface="华文细黑" panose="02010600040101010101" pitchFamily="2" charset="-122"/>
              </a:rPr>
              <a:t>新的阶段性特征，但是，这些新的阶段性特征的出现并没有改变我国仍处于社会 主义初级阶段这一基本事实。这表明，社会主义初级阶段是（　　）。</a:t>
            </a:r>
            <a:endParaRPr lang="en-US" altLang="zh-CN" sz="1600" dirty="0">
              <a:latin typeface="华文细黑" panose="02010600040101010101" pitchFamily="2" charset="-122"/>
              <a:ea typeface="华文细黑" panose="02010600040101010101" pitchFamily="2" charset="-122"/>
            </a:endParaRPr>
          </a:p>
          <a:p>
            <a:pPr>
              <a:lnSpc>
                <a:spcPct val="150000"/>
              </a:lnSpc>
            </a:pPr>
            <a:r>
              <a:rPr lang="en-US" altLang="zh-CN" sz="1600" dirty="0">
                <a:latin typeface="华文细黑" panose="02010600040101010101" pitchFamily="2" charset="-122"/>
                <a:ea typeface="华文细黑" panose="02010600040101010101" pitchFamily="2" charset="-122"/>
              </a:rPr>
              <a:t>A. </a:t>
            </a:r>
            <a:r>
              <a:rPr lang="zh-CN" altLang="en-US" sz="1600" dirty="0">
                <a:latin typeface="华文细黑" panose="02010600040101010101" pitchFamily="2" charset="-122"/>
                <a:ea typeface="华文细黑" panose="02010600040101010101" pitchFamily="2" charset="-122"/>
              </a:rPr>
              <a:t>科学社会主义基本原则与时代精神相适应的过程</a:t>
            </a:r>
            <a:endParaRPr lang="en-US" altLang="zh-CN" sz="1600" dirty="0">
              <a:latin typeface="华文细黑" panose="02010600040101010101" pitchFamily="2" charset="-122"/>
              <a:ea typeface="华文细黑" panose="02010600040101010101" pitchFamily="2" charset="-122"/>
            </a:endParaRPr>
          </a:p>
          <a:p>
            <a:pPr>
              <a:lnSpc>
                <a:spcPct val="150000"/>
              </a:lnSpc>
            </a:pPr>
            <a:r>
              <a:rPr lang="en-US" altLang="zh-CN" sz="1600" dirty="0">
                <a:latin typeface="华文细黑" panose="02010600040101010101" pitchFamily="2" charset="-122"/>
                <a:ea typeface="华文细黑" panose="02010600040101010101" pitchFamily="2" charset="-122"/>
              </a:rPr>
              <a:t>B. </a:t>
            </a:r>
            <a:r>
              <a:rPr lang="zh-CN" altLang="en-US" sz="1600" dirty="0">
                <a:latin typeface="华文细黑" panose="02010600040101010101" pitchFamily="2" charset="-122"/>
                <a:ea typeface="华文细黑" panose="02010600040101010101" pitchFamily="2" charset="-122"/>
              </a:rPr>
              <a:t>长期性与阶段性的动态发展过程</a:t>
            </a:r>
            <a:endParaRPr lang="en-US" altLang="zh-CN" sz="1600" dirty="0">
              <a:latin typeface="华文细黑" panose="02010600040101010101" pitchFamily="2" charset="-122"/>
              <a:ea typeface="华文细黑" panose="02010600040101010101" pitchFamily="2" charset="-122"/>
            </a:endParaRPr>
          </a:p>
          <a:p>
            <a:pPr>
              <a:lnSpc>
                <a:spcPct val="150000"/>
              </a:lnSpc>
            </a:pPr>
            <a:r>
              <a:rPr lang="en-US" altLang="zh-CN" sz="1600" dirty="0">
                <a:latin typeface="华文细黑" panose="02010600040101010101" pitchFamily="2" charset="-122"/>
                <a:ea typeface="华文细黑" panose="02010600040101010101" pitchFamily="2" charset="-122"/>
              </a:rPr>
              <a:t>C. </a:t>
            </a:r>
            <a:r>
              <a:rPr lang="zh-CN" altLang="en-US" sz="1600" dirty="0">
                <a:latin typeface="华文细黑" panose="02010600040101010101" pitchFamily="2" charset="-122"/>
                <a:ea typeface="华文细黑" panose="02010600040101010101" pitchFamily="2" charset="-122"/>
              </a:rPr>
              <a:t>先进社会制度与落后社会生产的矛盾运动过程</a:t>
            </a:r>
            <a:endParaRPr lang="en-US" altLang="zh-CN" sz="1600" dirty="0">
              <a:latin typeface="华文细黑" panose="02010600040101010101" pitchFamily="2" charset="-122"/>
              <a:ea typeface="华文细黑" panose="02010600040101010101" pitchFamily="2" charset="-122"/>
            </a:endParaRPr>
          </a:p>
          <a:p>
            <a:pPr>
              <a:lnSpc>
                <a:spcPct val="150000"/>
              </a:lnSpc>
            </a:pPr>
            <a:r>
              <a:rPr lang="en-US" altLang="zh-CN" sz="1600" dirty="0">
                <a:latin typeface="华文细黑" panose="02010600040101010101" pitchFamily="2" charset="-122"/>
                <a:ea typeface="华文细黑" panose="02010600040101010101" pitchFamily="2" charset="-122"/>
              </a:rPr>
              <a:t>D. </a:t>
            </a:r>
            <a:r>
              <a:rPr lang="zh-CN" altLang="en-US" sz="1600" dirty="0">
                <a:latin typeface="华文细黑" panose="02010600040101010101" pitchFamily="2" charset="-122"/>
                <a:ea typeface="华文细黑" panose="02010600040101010101" pitchFamily="2" charset="-122"/>
              </a:rPr>
              <a:t>社会性质与发展程度的有机统一过程 </a:t>
            </a:r>
            <a:endParaRPr lang="zh-CN" altLang="en-US" sz="1600" b="1" dirty="0">
              <a:solidFill>
                <a:schemeClr val="accent6"/>
              </a:solidFill>
              <a:latin typeface="华文细黑" panose="02010600040101010101" pitchFamily="2" charset="-122"/>
              <a:ea typeface="华文细黑" panose="02010600040101010101" pitchFamily="2" charset="-122"/>
            </a:endParaRPr>
          </a:p>
        </p:txBody>
      </p:sp>
      <p:sp>
        <p:nvSpPr>
          <p:cNvPr id="2" name="标题 1"/>
          <p:cNvSpPr txBox="1"/>
          <p:nvPr/>
        </p:nvSpPr>
        <p:spPr bwMode="auto">
          <a:xfrm>
            <a:off x="668310" y="132320"/>
            <a:ext cx="2741856" cy="277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1600" b="0" kern="1200">
                <a:solidFill>
                  <a:schemeClr val="bg1"/>
                </a:solidFill>
                <a:latin typeface="微软雅黑" panose="020B0503020204020204" pitchFamily="34" charset="-122"/>
                <a:ea typeface="微软雅黑" panose="020B0503020204020204" pitchFamily="34" charset="-122"/>
                <a:cs typeface="+mj-cs"/>
              </a:defRPr>
            </a:lvl1pPr>
            <a:lvl2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r>
              <a:rPr lang="zh-CN" altLang="en-US" sz="2400" b="1" dirty="0">
                <a:solidFill>
                  <a:schemeClr val="tx1"/>
                </a:solidFill>
              </a:rPr>
              <a:t>拓展训练</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200" advClick="0" advTm="0">
        <p14:flip dir="r"/>
      </p:transition>
    </mc:Choice>
    <mc:Fallback>
      <p:transition spd="slow" advClick="0" advTm="0">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395536" y="820344"/>
            <a:ext cx="4392488" cy="307777"/>
          </a:xfrm>
          <a:prstGeom prst="rect">
            <a:avLst/>
          </a:prstGeom>
          <a:noFill/>
        </p:spPr>
        <p:txBody>
          <a:bodyPr wrap="square" lIns="0" tIns="0" rIns="0" bIns="0" rtlCol="0">
            <a:spAutoFit/>
          </a:bodyPr>
          <a:lstStyle/>
          <a:p>
            <a:r>
              <a:rPr lang="zh-CN" altLang="en-US" sz="2000" b="1" dirty="0">
                <a:latin typeface="微软雅黑" panose="020B0503020204020204" pitchFamily="34" charset="-122"/>
                <a:ea typeface="微软雅黑" panose="020B0503020204020204" pitchFamily="34" charset="-122"/>
              </a:rPr>
              <a:t>一、真题精选</a:t>
            </a:r>
            <a:endParaRPr lang="zh-CN" altLang="en-US" sz="2000" b="1" dirty="0">
              <a:latin typeface="微软雅黑" panose="020B0503020204020204" pitchFamily="34" charset="-122"/>
              <a:ea typeface="微软雅黑" panose="020B0503020204020204" pitchFamily="34" charset="-122"/>
            </a:endParaRPr>
          </a:p>
        </p:txBody>
      </p:sp>
      <p:sp>
        <p:nvSpPr>
          <p:cNvPr id="3" name="文本框 2"/>
          <p:cNvSpPr txBox="1"/>
          <p:nvPr/>
        </p:nvSpPr>
        <p:spPr>
          <a:xfrm>
            <a:off x="606008" y="1419622"/>
            <a:ext cx="2093784" cy="276999"/>
          </a:xfrm>
          <a:prstGeom prst="rect">
            <a:avLst/>
          </a:prstGeom>
          <a:noFill/>
        </p:spPr>
        <p:txBody>
          <a:bodyPr wrap="square" lIns="0" tIns="0" rIns="0" bIns="0" rtlCol="0">
            <a:spAutoFit/>
          </a:bodyPr>
          <a:lstStyle/>
          <a:p>
            <a:pPr marL="285750" indent="-285750">
              <a:buFont typeface="Arial" panose="020B0604020202020204" pitchFamily="34" charset="0"/>
              <a:buChar char="•"/>
            </a:pPr>
            <a:r>
              <a:rPr lang="zh-CN" altLang="en-US" b="1" dirty="0">
                <a:latin typeface="微软雅黑" panose="020B0503020204020204" pitchFamily="34" charset="-122"/>
                <a:ea typeface="微软雅黑" panose="020B0503020204020204" pitchFamily="34" charset="-122"/>
              </a:rPr>
              <a:t>单项选择题</a:t>
            </a:r>
            <a:endParaRPr lang="zh-CN" altLang="en-US" b="1" dirty="0">
              <a:latin typeface="微软雅黑" panose="020B0503020204020204" pitchFamily="34" charset="-122"/>
              <a:ea typeface="微软雅黑" panose="020B0503020204020204" pitchFamily="34" charset="-122"/>
            </a:endParaRPr>
          </a:p>
        </p:txBody>
      </p:sp>
      <p:sp>
        <p:nvSpPr>
          <p:cNvPr id="4" name="文本框 3"/>
          <p:cNvSpPr txBox="1"/>
          <p:nvPr/>
        </p:nvSpPr>
        <p:spPr>
          <a:xfrm>
            <a:off x="395536" y="2067694"/>
            <a:ext cx="8280920" cy="2540504"/>
          </a:xfrm>
          <a:prstGeom prst="rect">
            <a:avLst/>
          </a:prstGeom>
          <a:noFill/>
        </p:spPr>
        <p:txBody>
          <a:bodyPr wrap="square" lIns="0" tIns="0" rIns="0" bIns="0" rtlCol="0">
            <a:spAutoFit/>
          </a:bodyPr>
          <a:lstStyle/>
          <a:p>
            <a:pPr>
              <a:lnSpc>
                <a:spcPct val="150000"/>
              </a:lnSpc>
            </a:pPr>
            <a:r>
              <a:rPr lang="en-US" altLang="zh-CN" sz="1600" dirty="0">
                <a:latin typeface="华文细黑" panose="02010600040101010101" pitchFamily="2" charset="-122"/>
                <a:ea typeface="华文细黑" panose="02010600040101010101" pitchFamily="2" charset="-122"/>
              </a:rPr>
              <a:t>2.</a:t>
            </a:r>
            <a:r>
              <a:rPr lang="zh-CN" altLang="en-US" sz="1600" dirty="0">
                <a:latin typeface="华文细黑" panose="02010600040101010101" pitchFamily="2" charset="-122"/>
                <a:ea typeface="华文细黑" panose="02010600040101010101" pitchFamily="2" charset="-122"/>
              </a:rPr>
              <a:t>（</a:t>
            </a:r>
            <a:r>
              <a:rPr lang="en-US" altLang="zh-CN" sz="1600" dirty="0">
                <a:latin typeface="华文细黑" panose="02010600040101010101" pitchFamily="2" charset="-122"/>
                <a:ea typeface="华文细黑" panose="02010600040101010101" pitchFamily="2" charset="-122"/>
              </a:rPr>
              <a:t>2015 </a:t>
            </a:r>
            <a:r>
              <a:rPr lang="zh-CN" altLang="en-US" sz="1600" dirty="0">
                <a:latin typeface="华文细黑" panose="02010600040101010101" pitchFamily="2" charset="-122"/>
                <a:ea typeface="华文细黑" panose="02010600040101010101" pitchFamily="2" charset="-122"/>
              </a:rPr>
              <a:t>年考研单项选择题第 </a:t>
            </a:r>
            <a:r>
              <a:rPr lang="en-US" altLang="zh-CN" sz="1600" dirty="0">
                <a:latin typeface="华文细黑" panose="02010600040101010101" pitchFamily="2" charset="-122"/>
                <a:ea typeface="华文细黑" panose="02010600040101010101" pitchFamily="2" charset="-122"/>
              </a:rPr>
              <a:t>6 </a:t>
            </a:r>
            <a:r>
              <a:rPr lang="zh-CN" altLang="en-US" sz="1600" dirty="0">
                <a:latin typeface="华文细黑" panose="02010600040101010101" pitchFamily="2" charset="-122"/>
                <a:ea typeface="华文细黑" panose="02010600040101010101" pitchFamily="2" charset="-122"/>
              </a:rPr>
              <a:t>题）党的十三大召开前夕，邓小平强调指出：“社 会主义本身是共产主义的初级阶段，而我们中国又处在社会主义的初级阶段，就是不 发达的阶段。一切都要从这个实际出发，根据这个实际来制定规划。”这一论述（　　）。</a:t>
            </a:r>
            <a:endParaRPr lang="en-US" altLang="zh-CN" sz="1600" dirty="0">
              <a:latin typeface="华文细黑" panose="02010600040101010101" pitchFamily="2" charset="-122"/>
              <a:ea typeface="华文细黑" panose="02010600040101010101" pitchFamily="2" charset="-122"/>
            </a:endParaRPr>
          </a:p>
          <a:p>
            <a:pPr>
              <a:lnSpc>
                <a:spcPct val="150000"/>
              </a:lnSpc>
            </a:pPr>
            <a:r>
              <a:rPr lang="en-US" altLang="zh-CN" sz="1600" dirty="0">
                <a:latin typeface="华文细黑" panose="02010600040101010101" pitchFamily="2" charset="-122"/>
                <a:ea typeface="华文细黑" panose="02010600040101010101" pitchFamily="2" charset="-122"/>
              </a:rPr>
              <a:t>A. </a:t>
            </a:r>
            <a:r>
              <a:rPr lang="zh-CN" altLang="en-US" sz="1600" dirty="0">
                <a:latin typeface="华文细黑" panose="02010600040101010101" pitchFamily="2" charset="-122"/>
                <a:ea typeface="华文细黑" panose="02010600040101010101" pitchFamily="2" charset="-122"/>
              </a:rPr>
              <a:t>首次提出了社会主义初级阶段概念 </a:t>
            </a:r>
            <a:endParaRPr lang="en-US" altLang="zh-CN" sz="1600" dirty="0">
              <a:latin typeface="华文细黑" panose="02010600040101010101" pitchFamily="2" charset="-122"/>
              <a:ea typeface="华文细黑" panose="02010600040101010101" pitchFamily="2" charset="-122"/>
            </a:endParaRPr>
          </a:p>
          <a:p>
            <a:pPr>
              <a:lnSpc>
                <a:spcPct val="150000"/>
              </a:lnSpc>
            </a:pPr>
            <a:r>
              <a:rPr lang="en-US" altLang="zh-CN" sz="1600" dirty="0">
                <a:latin typeface="华文细黑" panose="02010600040101010101" pitchFamily="2" charset="-122"/>
                <a:ea typeface="华文细黑" panose="02010600040101010101" pitchFamily="2" charset="-122"/>
              </a:rPr>
              <a:t>B. </a:t>
            </a:r>
            <a:r>
              <a:rPr lang="zh-CN" altLang="en-US" sz="1600" dirty="0">
                <a:latin typeface="华文细黑" panose="02010600040101010101" pitchFamily="2" charset="-122"/>
                <a:ea typeface="华文细黑" panose="02010600040101010101" pitchFamily="2" charset="-122"/>
              </a:rPr>
              <a:t>首次系统阐述了社会主义初级阶段理论</a:t>
            </a:r>
            <a:endParaRPr lang="en-US" altLang="zh-CN" sz="1600" dirty="0">
              <a:latin typeface="华文细黑" panose="02010600040101010101" pitchFamily="2" charset="-122"/>
              <a:ea typeface="华文细黑" panose="02010600040101010101" pitchFamily="2" charset="-122"/>
            </a:endParaRPr>
          </a:p>
          <a:p>
            <a:pPr>
              <a:lnSpc>
                <a:spcPct val="150000"/>
              </a:lnSpc>
            </a:pPr>
            <a:r>
              <a:rPr lang="en-US" altLang="zh-CN" sz="1600" dirty="0">
                <a:latin typeface="华文细黑" panose="02010600040101010101" pitchFamily="2" charset="-122"/>
                <a:ea typeface="华文细黑" panose="02010600040101010101" pitchFamily="2" charset="-122"/>
              </a:rPr>
              <a:t>C. </a:t>
            </a:r>
            <a:r>
              <a:rPr lang="zh-CN" altLang="en-US" sz="1600" dirty="0">
                <a:latin typeface="华文细黑" panose="02010600040101010101" pitchFamily="2" charset="-122"/>
                <a:ea typeface="华文细黑" panose="02010600040101010101" pitchFamily="2" charset="-122"/>
              </a:rPr>
              <a:t>首次把社会主义初级阶段作为事关全局的基本国情加以把握</a:t>
            </a:r>
            <a:endParaRPr lang="en-US" altLang="zh-CN" sz="1600" dirty="0">
              <a:latin typeface="华文细黑" panose="02010600040101010101" pitchFamily="2" charset="-122"/>
              <a:ea typeface="华文细黑" panose="02010600040101010101" pitchFamily="2" charset="-122"/>
            </a:endParaRPr>
          </a:p>
          <a:p>
            <a:pPr>
              <a:lnSpc>
                <a:spcPct val="150000"/>
              </a:lnSpc>
            </a:pPr>
            <a:r>
              <a:rPr lang="en-US" altLang="zh-CN" sz="1600" dirty="0">
                <a:latin typeface="华文细黑" panose="02010600040101010101" pitchFamily="2" charset="-122"/>
                <a:ea typeface="华文细黑" panose="02010600040101010101" pitchFamily="2" charset="-122"/>
              </a:rPr>
              <a:t>D. </a:t>
            </a:r>
            <a:r>
              <a:rPr lang="zh-CN" altLang="en-US" sz="1600" dirty="0">
                <a:latin typeface="华文细黑" panose="02010600040101010101" pitchFamily="2" charset="-122"/>
                <a:ea typeface="华文细黑" panose="02010600040101010101" pitchFamily="2" charset="-122"/>
              </a:rPr>
              <a:t>首次对社会主义发展阶段进行了划分</a:t>
            </a:r>
            <a:endParaRPr lang="zh-CN" altLang="en-US" sz="1600" dirty="0">
              <a:latin typeface="华文细黑" panose="02010600040101010101" pitchFamily="2" charset="-122"/>
              <a:ea typeface="华文细黑" panose="02010600040101010101" pitchFamily="2" charset="-122"/>
            </a:endParaRPr>
          </a:p>
        </p:txBody>
      </p:sp>
      <p:sp>
        <p:nvSpPr>
          <p:cNvPr id="9" name="圆角矩形 8"/>
          <p:cNvSpPr/>
          <p:nvPr/>
        </p:nvSpPr>
        <p:spPr>
          <a:xfrm>
            <a:off x="179512" y="1964564"/>
            <a:ext cx="8784976" cy="2959892"/>
          </a:xfrm>
          <a:prstGeom prst="roundRect">
            <a:avLst/>
          </a:prstGeom>
          <a:noFill/>
          <a:ln>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txBox="1"/>
          <p:nvPr/>
        </p:nvSpPr>
        <p:spPr bwMode="auto">
          <a:xfrm>
            <a:off x="668310" y="132320"/>
            <a:ext cx="2741856" cy="277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1600" b="0" kern="1200">
                <a:solidFill>
                  <a:schemeClr val="bg1"/>
                </a:solidFill>
                <a:latin typeface="微软雅黑" panose="020B0503020204020204" pitchFamily="34" charset="-122"/>
                <a:ea typeface="微软雅黑" panose="020B0503020204020204" pitchFamily="34" charset="-122"/>
                <a:cs typeface="+mj-cs"/>
              </a:defRPr>
            </a:lvl1pPr>
            <a:lvl2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r>
              <a:rPr lang="zh-CN" altLang="en-US" sz="2400" b="1" dirty="0">
                <a:solidFill>
                  <a:schemeClr val="tx1"/>
                </a:solidFill>
              </a:rPr>
              <a:t>拓展训练</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200" advClick="0" advTm="0">
        <p14:flip dir="r"/>
      </p:transition>
    </mc:Choice>
    <mc:Fallback>
      <p:transition spd="slow" advClick="0" advTm="0">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395536" y="820344"/>
            <a:ext cx="4392488" cy="307777"/>
          </a:xfrm>
          <a:prstGeom prst="rect">
            <a:avLst/>
          </a:prstGeom>
          <a:noFill/>
        </p:spPr>
        <p:txBody>
          <a:bodyPr wrap="square" lIns="0" tIns="0" rIns="0" bIns="0" rtlCol="0">
            <a:spAutoFit/>
          </a:bodyPr>
          <a:lstStyle/>
          <a:p>
            <a:r>
              <a:rPr lang="zh-CN" altLang="en-US" sz="2000" b="1" dirty="0">
                <a:latin typeface="微软雅黑" panose="020B0503020204020204" pitchFamily="34" charset="-122"/>
                <a:ea typeface="微软雅黑" panose="020B0503020204020204" pitchFamily="34" charset="-122"/>
              </a:rPr>
              <a:t>一、真题精选</a:t>
            </a:r>
            <a:endParaRPr lang="zh-CN" altLang="en-US" sz="2000" b="1" dirty="0">
              <a:latin typeface="微软雅黑" panose="020B0503020204020204" pitchFamily="34" charset="-122"/>
              <a:ea typeface="微软雅黑" panose="020B0503020204020204" pitchFamily="34" charset="-122"/>
            </a:endParaRPr>
          </a:p>
        </p:txBody>
      </p:sp>
      <p:sp>
        <p:nvSpPr>
          <p:cNvPr id="3" name="文本框 2"/>
          <p:cNvSpPr txBox="1"/>
          <p:nvPr/>
        </p:nvSpPr>
        <p:spPr>
          <a:xfrm>
            <a:off x="606008" y="1419622"/>
            <a:ext cx="2093784" cy="276999"/>
          </a:xfrm>
          <a:prstGeom prst="rect">
            <a:avLst/>
          </a:prstGeom>
          <a:noFill/>
        </p:spPr>
        <p:txBody>
          <a:bodyPr wrap="square" lIns="0" tIns="0" rIns="0" bIns="0" rtlCol="0">
            <a:spAutoFit/>
          </a:bodyPr>
          <a:lstStyle/>
          <a:p>
            <a:pPr marL="285750" indent="-285750">
              <a:buFont typeface="Arial" panose="020B0604020202020204" pitchFamily="34" charset="0"/>
              <a:buChar char="•"/>
            </a:pPr>
            <a:r>
              <a:rPr lang="zh-CN" altLang="en-US" b="1" dirty="0">
                <a:latin typeface="微软雅黑" panose="020B0503020204020204" pitchFamily="34" charset="-122"/>
                <a:ea typeface="微软雅黑" panose="020B0503020204020204" pitchFamily="34" charset="-122"/>
              </a:rPr>
              <a:t>多项选择题</a:t>
            </a:r>
            <a:endParaRPr lang="zh-CN" altLang="en-US" b="1" dirty="0">
              <a:latin typeface="微软雅黑" panose="020B0503020204020204" pitchFamily="34" charset="-122"/>
              <a:ea typeface="微软雅黑" panose="020B0503020204020204" pitchFamily="34" charset="-122"/>
            </a:endParaRPr>
          </a:p>
        </p:txBody>
      </p:sp>
      <p:sp>
        <p:nvSpPr>
          <p:cNvPr id="4" name="文本框 3"/>
          <p:cNvSpPr txBox="1"/>
          <p:nvPr/>
        </p:nvSpPr>
        <p:spPr>
          <a:xfrm>
            <a:off x="431540" y="2067694"/>
            <a:ext cx="8280920" cy="2540504"/>
          </a:xfrm>
          <a:prstGeom prst="rect">
            <a:avLst/>
          </a:prstGeom>
          <a:noFill/>
        </p:spPr>
        <p:txBody>
          <a:bodyPr wrap="square" lIns="0" tIns="0" rIns="0" bIns="0" rtlCol="0">
            <a:spAutoFit/>
          </a:bodyPr>
          <a:lstStyle/>
          <a:p>
            <a:pPr>
              <a:lnSpc>
                <a:spcPct val="150000"/>
              </a:lnSpc>
            </a:pPr>
            <a:r>
              <a:rPr lang="zh-CN" altLang="en-US" sz="1600" dirty="0">
                <a:latin typeface="华文细黑" panose="02010600040101010101" pitchFamily="2" charset="-122"/>
                <a:ea typeface="华文细黑" panose="02010600040101010101" pitchFamily="2" charset="-122"/>
              </a:rPr>
              <a:t>（</a:t>
            </a:r>
            <a:r>
              <a:rPr lang="en-US" altLang="zh-CN" sz="1600" dirty="0">
                <a:latin typeface="华文细黑" panose="02010600040101010101" pitchFamily="2" charset="-122"/>
                <a:ea typeface="华文细黑" panose="02010600040101010101" pitchFamily="2" charset="-122"/>
              </a:rPr>
              <a:t>2016 </a:t>
            </a:r>
            <a:r>
              <a:rPr lang="zh-CN" altLang="en-US" sz="1600" dirty="0">
                <a:latin typeface="华文细黑" panose="02010600040101010101" pitchFamily="2" charset="-122"/>
                <a:ea typeface="华文细黑" panose="02010600040101010101" pitchFamily="2" charset="-122"/>
              </a:rPr>
              <a:t>年考研多项选择题第</a:t>
            </a:r>
            <a:r>
              <a:rPr lang="en-US" altLang="zh-CN" sz="1600" dirty="0">
                <a:latin typeface="华文细黑" panose="02010600040101010101" pitchFamily="2" charset="-122"/>
                <a:ea typeface="华文细黑" panose="02010600040101010101" pitchFamily="2" charset="-122"/>
              </a:rPr>
              <a:t>29 </a:t>
            </a:r>
            <a:r>
              <a:rPr lang="zh-CN" altLang="en-US" sz="1600" dirty="0">
                <a:latin typeface="华文细黑" panose="02010600040101010101" pitchFamily="2" charset="-122"/>
                <a:ea typeface="华文细黑" panose="02010600040101010101" pitchFamily="2" charset="-122"/>
              </a:rPr>
              <a:t>题）</a:t>
            </a:r>
            <a:r>
              <a:rPr lang="en-US" altLang="zh-CN" sz="1600" dirty="0">
                <a:latin typeface="华文细黑" panose="02010600040101010101" pitchFamily="2" charset="-122"/>
                <a:ea typeface="华文细黑" panose="02010600040101010101" pitchFamily="2" charset="-122"/>
              </a:rPr>
              <a:t>1992 </a:t>
            </a:r>
            <a:r>
              <a:rPr lang="zh-CN" altLang="en-US" sz="1600" dirty="0">
                <a:latin typeface="华文细黑" panose="02010600040101010101" pitchFamily="2" charset="-122"/>
                <a:ea typeface="华文细黑" panose="02010600040101010101" pitchFamily="2" charset="-122"/>
              </a:rPr>
              <a:t>年初，在关乎中国改革开放和社会主义 现代化建设前途命运的关键时刻，邓小平在视察武昌、深圳、珠海、上海等地时，发 表了重要谈话，谈话的主要内容有（　　）。</a:t>
            </a:r>
            <a:endParaRPr lang="en-US" altLang="zh-CN" sz="1600" dirty="0">
              <a:latin typeface="华文细黑" panose="02010600040101010101" pitchFamily="2" charset="-122"/>
              <a:ea typeface="华文细黑" panose="02010600040101010101" pitchFamily="2" charset="-122"/>
            </a:endParaRPr>
          </a:p>
          <a:p>
            <a:pPr>
              <a:lnSpc>
                <a:spcPct val="150000"/>
              </a:lnSpc>
            </a:pPr>
            <a:r>
              <a:rPr lang="en-US" altLang="zh-CN" sz="1600" dirty="0">
                <a:latin typeface="华文细黑" panose="02010600040101010101" pitchFamily="2" charset="-122"/>
                <a:ea typeface="华文细黑" panose="02010600040101010101" pitchFamily="2" charset="-122"/>
              </a:rPr>
              <a:t>A. </a:t>
            </a:r>
            <a:r>
              <a:rPr lang="zh-CN" altLang="en-US" sz="1600" dirty="0">
                <a:latin typeface="华文细黑" panose="02010600040101010101" pitchFamily="2" charset="-122"/>
                <a:ea typeface="华文细黑" panose="02010600040101010101" pitchFamily="2" charset="-122"/>
              </a:rPr>
              <a:t>革命是解放生产力，改革也是解放生产力</a:t>
            </a:r>
            <a:endParaRPr lang="en-US" altLang="zh-CN" sz="1600" dirty="0">
              <a:latin typeface="华文细黑" panose="02010600040101010101" pitchFamily="2" charset="-122"/>
              <a:ea typeface="华文细黑" panose="02010600040101010101" pitchFamily="2" charset="-122"/>
            </a:endParaRPr>
          </a:p>
          <a:p>
            <a:pPr>
              <a:lnSpc>
                <a:spcPct val="150000"/>
              </a:lnSpc>
            </a:pPr>
            <a:r>
              <a:rPr lang="en-US" altLang="zh-CN" sz="1600" dirty="0">
                <a:latin typeface="华文细黑" panose="02010600040101010101" pitchFamily="2" charset="-122"/>
                <a:ea typeface="华文细黑" panose="02010600040101010101" pitchFamily="2" charset="-122"/>
              </a:rPr>
              <a:t>B. </a:t>
            </a:r>
            <a:r>
              <a:rPr lang="zh-CN" altLang="en-US" sz="1600" dirty="0">
                <a:latin typeface="华文细黑" panose="02010600040101010101" pitchFamily="2" charset="-122"/>
                <a:ea typeface="华文细黑" panose="02010600040101010101" pitchFamily="2" charset="-122"/>
              </a:rPr>
              <a:t>不坚持社会主义，不改革开放，不发展经济，不改善人民生活，只能是死 路一条</a:t>
            </a:r>
            <a:endParaRPr lang="en-US" altLang="zh-CN" sz="1600" dirty="0">
              <a:latin typeface="华文细黑" panose="02010600040101010101" pitchFamily="2" charset="-122"/>
              <a:ea typeface="华文细黑" panose="02010600040101010101" pitchFamily="2" charset="-122"/>
            </a:endParaRPr>
          </a:p>
          <a:p>
            <a:pPr>
              <a:lnSpc>
                <a:spcPct val="150000"/>
              </a:lnSpc>
            </a:pPr>
            <a:r>
              <a:rPr lang="en-US" altLang="zh-CN" sz="1600" dirty="0">
                <a:latin typeface="华文细黑" panose="02010600040101010101" pitchFamily="2" charset="-122"/>
                <a:ea typeface="华文细黑" panose="02010600040101010101" pitchFamily="2" charset="-122"/>
              </a:rPr>
              <a:t>C. </a:t>
            </a:r>
            <a:r>
              <a:rPr lang="zh-CN" altLang="en-US" sz="1600" dirty="0">
                <a:latin typeface="华文细黑" panose="02010600040101010101" pitchFamily="2" charset="-122"/>
                <a:ea typeface="华文细黑" panose="02010600040101010101" pitchFamily="2" charset="-122"/>
              </a:rPr>
              <a:t>走社会主义道路，就是要逐步实现共同富裕 </a:t>
            </a:r>
            <a:endParaRPr lang="en-US" altLang="zh-CN" sz="1600" dirty="0">
              <a:latin typeface="华文细黑" panose="02010600040101010101" pitchFamily="2" charset="-122"/>
              <a:ea typeface="华文细黑" panose="02010600040101010101" pitchFamily="2" charset="-122"/>
            </a:endParaRPr>
          </a:p>
          <a:p>
            <a:pPr>
              <a:lnSpc>
                <a:spcPct val="150000"/>
              </a:lnSpc>
            </a:pPr>
            <a:r>
              <a:rPr lang="en-US" altLang="zh-CN" sz="1600" dirty="0">
                <a:latin typeface="华文细黑" panose="02010600040101010101" pitchFamily="2" charset="-122"/>
                <a:ea typeface="华文细黑" panose="02010600040101010101" pitchFamily="2" charset="-122"/>
              </a:rPr>
              <a:t>D. </a:t>
            </a:r>
            <a:r>
              <a:rPr lang="zh-CN" altLang="en-US" sz="1600" dirty="0">
                <a:latin typeface="华文细黑" panose="02010600040101010101" pitchFamily="2" charset="-122"/>
                <a:ea typeface="华文细黑" panose="02010600040101010101" pitchFamily="2" charset="-122"/>
              </a:rPr>
              <a:t>计划多一点还是市场多一点，不是社会主义与资本主义的本质区别 </a:t>
            </a:r>
            <a:endParaRPr lang="zh-CN" altLang="en-US" sz="1600" dirty="0">
              <a:latin typeface="华文细黑" panose="02010600040101010101" pitchFamily="2" charset="-122"/>
              <a:ea typeface="华文细黑" panose="02010600040101010101" pitchFamily="2" charset="-122"/>
            </a:endParaRPr>
          </a:p>
        </p:txBody>
      </p:sp>
      <p:pic>
        <p:nvPicPr>
          <p:cNvPr id="7" name="图片 6"/>
          <p:cNvPicPr>
            <a:picLocks noChangeAspect="1"/>
          </p:cNvPicPr>
          <p:nvPr/>
        </p:nvPicPr>
        <p:blipFill>
          <a:blip r:embed="rId1"/>
          <a:stretch>
            <a:fillRect/>
          </a:stretch>
        </p:blipFill>
        <p:spPr>
          <a:xfrm>
            <a:off x="6876256" y="5606"/>
            <a:ext cx="1728192" cy="1972892"/>
          </a:xfrm>
          <a:prstGeom prst="rect">
            <a:avLst/>
          </a:prstGeom>
        </p:spPr>
      </p:pic>
      <p:sp>
        <p:nvSpPr>
          <p:cNvPr id="2" name="标题 1"/>
          <p:cNvSpPr txBox="1"/>
          <p:nvPr/>
        </p:nvSpPr>
        <p:spPr bwMode="auto">
          <a:xfrm>
            <a:off x="668310" y="132320"/>
            <a:ext cx="2741856" cy="277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1600" b="0" kern="1200">
                <a:solidFill>
                  <a:schemeClr val="bg1"/>
                </a:solidFill>
                <a:latin typeface="微软雅黑" panose="020B0503020204020204" pitchFamily="34" charset="-122"/>
                <a:ea typeface="微软雅黑" panose="020B0503020204020204" pitchFamily="34" charset="-122"/>
                <a:cs typeface="+mj-cs"/>
              </a:defRPr>
            </a:lvl1pPr>
            <a:lvl2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r>
              <a:rPr lang="zh-CN" altLang="en-US" sz="2400" b="1" dirty="0">
                <a:solidFill>
                  <a:schemeClr val="tx1"/>
                </a:solidFill>
              </a:rPr>
              <a:t>拓展训练</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200" advClick="0" advTm="0">
        <p14:flip dir="r"/>
      </p:transition>
    </mc:Choice>
    <mc:Fallback>
      <p:transition spd="slow" advClick="0" advTm="0">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a:extLst>
              <a:ext uri="{BEBA8EAE-BF5A-486C-A8C5-ECC9F3942E4B}">
                <a14:imgProps xmlns:a14="http://schemas.microsoft.com/office/drawing/2010/main">
                  <a14:imgLayer r:embed="rId2">
                    <a14:imgEffect>
                      <a14:saturation sat="0"/>
                    </a14:imgEffect>
                  </a14:imgLayer>
                </a14:imgProps>
              </a:ext>
              <a:ext uri="{28A0092B-C50C-407E-A947-70E740481C1C}">
                <a14:useLocalDpi xmlns:a14="http://schemas.microsoft.com/office/drawing/2010/main" val="0"/>
              </a:ext>
            </a:extLst>
          </a:blip>
          <a:stretch>
            <a:fillRect/>
          </a:stretch>
        </p:blipFill>
        <p:spPr>
          <a:xfrm>
            <a:off x="1116" y="0"/>
            <a:ext cx="9144000" cy="5143500"/>
          </a:xfrm>
          <a:prstGeom prst="rect">
            <a:avLst/>
          </a:prstGeom>
        </p:spPr>
      </p:pic>
      <p:sp>
        <p:nvSpPr>
          <p:cNvPr id="28" name="矩形 27"/>
          <p:cNvSpPr/>
          <p:nvPr/>
        </p:nvSpPr>
        <p:spPr>
          <a:xfrm>
            <a:off x="0" y="0"/>
            <a:ext cx="9145116" cy="5143500"/>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文本框 9"/>
          <p:cNvSpPr txBox="1"/>
          <p:nvPr/>
        </p:nvSpPr>
        <p:spPr>
          <a:xfrm>
            <a:off x="906015" y="2408115"/>
            <a:ext cx="1278124" cy="377026"/>
          </a:xfrm>
          <a:prstGeom prst="rect">
            <a:avLst/>
          </a:prstGeom>
          <a:noFill/>
        </p:spPr>
        <p:txBody>
          <a:bodyPr wrap="square" lIns="68580" tIns="34290" rIns="68580" bIns="34290" rtlCol="0">
            <a:spAutoFit/>
          </a:bodyPr>
          <a:lstStyle/>
          <a:p>
            <a:pPr marL="0" lvl="1" algn="ctr"/>
            <a:r>
              <a:rPr lang="zh-CN" altLang="en-US" sz="2000" b="1" dirty="0">
                <a:solidFill>
                  <a:schemeClr val="bg1"/>
                </a:solidFill>
                <a:latin typeface="微软雅黑" panose="020B0503020204020204" pitchFamily="34" charset="-122"/>
                <a:ea typeface="微软雅黑" panose="020B0503020204020204" pitchFamily="34" charset="-122"/>
              </a:rPr>
              <a:t>内容导读</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21" name="TextBox 20"/>
          <p:cNvSpPr txBox="1"/>
          <p:nvPr/>
        </p:nvSpPr>
        <p:spPr>
          <a:xfrm>
            <a:off x="4048684" y="793673"/>
            <a:ext cx="1046633" cy="276999"/>
          </a:xfrm>
          <a:prstGeom prst="rect">
            <a:avLst/>
          </a:prstGeom>
          <a:noFill/>
        </p:spPr>
        <p:txBody>
          <a:bodyPr wrap="none" rtlCol="0">
            <a:spAutoFit/>
          </a:bodyPr>
          <a:lstStyle/>
          <a:p>
            <a:r>
              <a:rPr lang="en-US" altLang="zh-CN" sz="1200" b="1" dirty="0">
                <a:solidFill>
                  <a:schemeClr val="bg1"/>
                </a:solidFill>
                <a:latin typeface="微软雅黑" panose="020B0503020204020204" pitchFamily="34" charset="-122"/>
                <a:ea typeface="微软雅黑" panose="020B0503020204020204" pitchFamily="34" charset="-122"/>
              </a:rPr>
              <a:t>CONTENTS</a:t>
            </a:r>
            <a:endParaRPr lang="zh-CN" altLang="en-US" sz="1200" b="1" dirty="0">
              <a:solidFill>
                <a:schemeClr val="bg1"/>
              </a:solidFill>
              <a:latin typeface="微软雅黑" panose="020B0503020204020204" pitchFamily="34" charset="-122"/>
              <a:ea typeface="微软雅黑" panose="020B0503020204020204" pitchFamily="34" charset="-122"/>
            </a:endParaRPr>
          </a:p>
        </p:txBody>
      </p:sp>
      <p:sp>
        <p:nvSpPr>
          <p:cNvPr id="26" name="Freeform 5"/>
          <p:cNvSpPr/>
          <p:nvPr/>
        </p:nvSpPr>
        <p:spPr bwMode="auto">
          <a:xfrm>
            <a:off x="991897" y="1308542"/>
            <a:ext cx="945370" cy="852358"/>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1"/>
          </a:solidFill>
          <a:ln w="9525" cap="flat">
            <a:noFill/>
            <a:prstDash val="solid"/>
            <a:miter lim="800000"/>
          </a:ln>
        </p:spPr>
        <p:txBody>
          <a:bodyPr vert="horz" wrap="square" lIns="91440" tIns="45720" rIns="91440" bIns="45720" numCol="1" anchor="t" anchorCtr="0" compatLnSpc="1"/>
          <a:lstStyle/>
          <a:p>
            <a:endParaRPr lang="zh-CN" altLang="en-US"/>
          </a:p>
        </p:txBody>
      </p:sp>
      <p:sp>
        <p:nvSpPr>
          <p:cNvPr id="27" name="Freeform 5"/>
          <p:cNvSpPr/>
          <p:nvPr/>
        </p:nvSpPr>
        <p:spPr bwMode="auto">
          <a:xfrm>
            <a:off x="2589376" y="1308542"/>
            <a:ext cx="945370" cy="852358"/>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2"/>
          </a:solidFill>
          <a:ln w="9525" cap="flat">
            <a:noFill/>
            <a:prstDash val="solid"/>
            <a:miter lim="800000"/>
          </a:ln>
        </p:spPr>
        <p:txBody>
          <a:bodyPr vert="horz" wrap="square" lIns="91440" tIns="45720" rIns="91440" bIns="45720" numCol="1" anchor="t" anchorCtr="0" compatLnSpc="1"/>
          <a:lstStyle/>
          <a:p>
            <a:endParaRPr lang="zh-CN" altLang="en-US"/>
          </a:p>
        </p:txBody>
      </p:sp>
      <p:sp>
        <p:nvSpPr>
          <p:cNvPr id="30" name="Freeform 5"/>
          <p:cNvSpPr/>
          <p:nvPr/>
        </p:nvSpPr>
        <p:spPr bwMode="auto">
          <a:xfrm>
            <a:off x="4186857" y="1308542"/>
            <a:ext cx="945370" cy="852358"/>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3"/>
          </a:solidFill>
          <a:ln w="9525" cap="flat">
            <a:noFill/>
            <a:prstDash val="solid"/>
            <a:miter lim="800000"/>
          </a:ln>
        </p:spPr>
        <p:txBody>
          <a:bodyPr vert="horz" wrap="square" lIns="91440" tIns="45720" rIns="91440" bIns="45720" numCol="1" anchor="t" anchorCtr="0" compatLnSpc="1"/>
          <a:lstStyle/>
          <a:p>
            <a:endParaRPr lang="zh-CN" altLang="en-US"/>
          </a:p>
        </p:txBody>
      </p:sp>
      <p:sp>
        <p:nvSpPr>
          <p:cNvPr id="37" name="Freeform 5"/>
          <p:cNvSpPr/>
          <p:nvPr/>
        </p:nvSpPr>
        <p:spPr bwMode="auto">
          <a:xfrm>
            <a:off x="5784337" y="1308542"/>
            <a:ext cx="945370" cy="852358"/>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2"/>
          </a:solidFill>
          <a:ln w="9525" cap="flat">
            <a:noFill/>
            <a:prstDash val="solid"/>
            <a:miter lim="800000"/>
          </a:ln>
        </p:spPr>
        <p:txBody>
          <a:bodyPr vert="horz" wrap="square" lIns="91440" tIns="45720" rIns="91440" bIns="45720" numCol="1" anchor="t" anchorCtr="0" compatLnSpc="1"/>
          <a:lstStyle/>
          <a:p>
            <a:endParaRPr lang="zh-CN" altLang="en-US"/>
          </a:p>
        </p:txBody>
      </p:sp>
      <p:sp>
        <p:nvSpPr>
          <p:cNvPr id="41" name="Freeform 5"/>
          <p:cNvSpPr/>
          <p:nvPr/>
        </p:nvSpPr>
        <p:spPr bwMode="auto">
          <a:xfrm>
            <a:off x="7381816" y="1308542"/>
            <a:ext cx="945370" cy="852358"/>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1"/>
          </a:solidFill>
          <a:ln w="9525" cap="flat">
            <a:noFill/>
            <a:prstDash val="solid"/>
            <a:miter lim="800000"/>
          </a:ln>
        </p:spPr>
        <p:txBody>
          <a:bodyPr vert="horz" wrap="square" lIns="91440" tIns="45720" rIns="91440" bIns="45720" numCol="1" anchor="t" anchorCtr="0" compatLnSpc="1"/>
          <a:lstStyle/>
          <a:p>
            <a:endParaRPr lang="zh-CN" altLang="en-US"/>
          </a:p>
        </p:txBody>
      </p:sp>
      <p:sp>
        <p:nvSpPr>
          <p:cNvPr id="53" name="文本框 9"/>
          <p:cNvSpPr txBox="1"/>
          <p:nvPr/>
        </p:nvSpPr>
        <p:spPr>
          <a:xfrm>
            <a:off x="2205282" y="2414062"/>
            <a:ext cx="1723583" cy="377026"/>
          </a:xfrm>
          <a:prstGeom prst="rect">
            <a:avLst/>
          </a:prstGeom>
          <a:noFill/>
        </p:spPr>
        <p:txBody>
          <a:bodyPr wrap="square" lIns="68580" tIns="34290" rIns="68580" bIns="34290" rtlCol="0">
            <a:spAutoFit/>
          </a:bodyPr>
          <a:lstStyle/>
          <a:p>
            <a:pPr marL="0" lvl="1" algn="ctr"/>
            <a:r>
              <a:rPr lang="zh-CN" altLang="en-US" sz="2000" b="1" dirty="0">
                <a:solidFill>
                  <a:schemeClr val="bg1"/>
                </a:solidFill>
                <a:latin typeface="微软雅黑" panose="020B0503020204020204" pitchFamily="34" charset="-122"/>
                <a:ea typeface="微软雅黑" panose="020B0503020204020204" pitchFamily="34" charset="-122"/>
              </a:rPr>
              <a:t>知识结构</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55" name="文本框 9"/>
          <p:cNvSpPr txBox="1"/>
          <p:nvPr/>
        </p:nvSpPr>
        <p:spPr>
          <a:xfrm>
            <a:off x="3950008" y="2408115"/>
            <a:ext cx="1611262" cy="377026"/>
          </a:xfrm>
          <a:prstGeom prst="rect">
            <a:avLst/>
          </a:prstGeom>
          <a:noFill/>
        </p:spPr>
        <p:txBody>
          <a:bodyPr wrap="square" lIns="68580" tIns="34290" rIns="68580" bIns="34290" rtlCol="0">
            <a:spAutoFit/>
          </a:bodyPr>
          <a:lstStyle/>
          <a:p>
            <a:pPr marL="0" lvl="1" algn="ctr"/>
            <a:r>
              <a:rPr lang="zh-CN" altLang="en-US" sz="2000" b="1" dirty="0">
                <a:solidFill>
                  <a:schemeClr val="bg1"/>
                </a:solidFill>
                <a:latin typeface="微软雅黑" panose="020B0503020204020204" pitchFamily="34" charset="-122"/>
                <a:ea typeface="微软雅黑" panose="020B0503020204020204" pitchFamily="34" charset="-122"/>
              </a:rPr>
              <a:t>要点解析</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57" name="文本框 9"/>
          <p:cNvSpPr txBox="1"/>
          <p:nvPr/>
        </p:nvSpPr>
        <p:spPr>
          <a:xfrm>
            <a:off x="5652120" y="2408115"/>
            <a:ext cx="1401998" cy="377026"/>
          </a:xfrm>
          <a:prstGeom prst="rect">
            <a:avLst/>
          </a:prstGeom>
          <a:noFill/>
        </p:spPr>
        <p:txBody>
          <a:bodyPr wrap="square" lIns="68580" tIns="34290" rIns="68580" bIns="34290" rtlCol="0">
            <a:spAutoFit/>
          </a:bodyPr>
          <a:lstStyle/>
          <a:p>
            <a:pPr marL="0" lvl="1" algn="ctr"/>
            <a:r>
              <a:rPr lang="zh-CN" altLang="en-US" sz="2000" b="1" dirty="0">
                <a:solidFill>
                  <a:schemeClr val="bg1"/>
                </a:solidFill>
                <a:latin typeface="微软雅黑" panose="020B0503020204020204" pitchFamily="34" charset="-122"/>
                <a:ea typeface="微软雅黑" panose="020B0503020204020204" pitchFamily="34" charset="-122"/>
              </a:rPr>
              <a:t>案例分析</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59" name="文本框 9"/>
          <p:cNvSpPr txBox="1"/>
          <p:nvPr/>
        </p:nvSpPr>
        <p:spPr>
          <a:xfrm>
            <a:off x="7101703" y="2383237"/>
            <a:ext cx="1697790" cy="377026"/>
          </a:xfrm>
          <a:prstGeom prst="rect">
            <a:avLst/>
          </a:prstGeom>
          <a:noFill/>
        </p:spPr>
        <p:txBody>
          <a:bodyPr wrap="square" lIns="68580" tIns="34290" rIns="68580" bIns="34290" rtlCol="0">
            <a:spAutoFit/>
          </a:bodyPr>
          <a:lstStyle/>
          <a:p>
            <a:pPr marL="0" lvl="1" algn="ctr"/>
            <a:r>
              <a:rPr lang="zh-CN" altLang="en-US" sz="2000" b="1" dirty="0">
                <a:solidFill>
                  <a:schemeClr val="bg1"/>
                </a:solidFill>
                <a:latin typeface="微软雅黑" panose="020B0503020204020204" pitchFamily="34" charset="-122"/>
                <a:ea typeface="微软雅黑" panose="020B0503020204020204" pitchFamily="34" charset="-122"/>
              </a:rPr>
              <a:t>经典视频思考</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63" name="Freeform 5"/>
          <p:cNvSpPr/>
          <p:nvPr/>
        </p:nvSpPr>
        <p:spPr bwMode="auto">
          <a:xfrm>
            <a:off x="3637930" y="0"/>
            <a:ext cx="1870372" cy="791722"/>
          </a:xfrm>
          <a:custGeom>
            <a:avLst/>
            <a:gdLst/>
            <a:ahLst/>
            <a:cxnLst/>
            <a:rect l="l" t="t" r="r" b="b"/>
            <a:pathLst>
              <a:path w="1212931" h="513429">
                <a:moveTo>
                  <a:pt x="0" y="0"/>
                </a:moveTo>
                <a:lnTo>
                  <a:pt x="1212931" y="0"/>
                </a:lnTo>
                <a:cubicBezTo>
                  <a:pt x="1210875" y="8189"/>
                  <a:pt x="1207259" y="15721"/>
                  <a:pt x="1202896" y="22772"/>
                </a:cubicBezTo>
                <a:lnTo>
                  <a:pt x="956422" y="454561"/>
                </a:lnTo>
                <a:cubicBezTo>
                  <a:pt x="946115" y="471761"/>
                  <a:pt x="931774" y="486697"/>
                  <a:pt x="913401" y="497559"/>
                </a:cubicBezTo>
                <a:cubicBezTo>
                  <a:pt x="894131" y="508874"/>
                  <a:pt x="873069" y="513853"/>
                  <a:pt x="852006" y="513401"/>
                </a:cubicBezTo>
                <a:lnTo>
                  <a:pt x="358161" y="513401"/>
                </a:lnTo>
                <a:cubicBezTo>
                  <a:pt x="338443" y="513401"/>
                  <a:pt x="317829" y="508422"/>
                  <a:pt x="299456" y="497559"/>
                </a:cubicBezTo>
                <a:cubicBezTo>
                  <a:pt x="281082" y="486697"/>
                  <a:pt x="266294" y="471761"/>
                  <a:pt x="256435" y="454109"/>
                </a:cubicBezTo>
                <a:lnTo>
                  <a:pt x="8616" y="20509"/>
                </a:lnTo>
                <a:close/>
              </a:path>
            </a:pathLst>
          </a:custGeom>
          <a:solidFill>
            <a:schemeClr val="accent3"/>
          </a:solidFill>
          <a:ln w="9525" cap="flat">
            <a:noFill/>
            <a:prstDash val="solid"/>
            <a:miter lim="800000"/>
          </a:ln>
        </p:spPr>
        <p:txBody>
          <a:bodyPr vert="horz" wrap="square" lIns="91440" tIns="45720" rIns="91440" bIns="45720" numCol="1" anchor="t" anchorCtr="0" compatLnSpc="1"/>
          <a:lstStyle/>
          <a:p>
            <a:endParaRPr lang="zh-CN" altLang="en-US"/>
          </a:p>
        </p:txBody>
      </p:sp>
      <p:sp>
        <p:nvSpPr>
          <p:cNvPr id="20" name="TextBox 19"/>
          <p:cNvSpPr txBox="1"/>
          <p:nvPr/>
        </p:nvSpPr>
        <p:spPr>
          <a:xfrm>
            <a:off x="4070415" y="189612"/>
            <a:ext cx="1005403" cy="584775"/>
          </a:xfrm>
          <a:prstGeom prst="rect">
            <a:avLst/>
          </a:prstGeom>
          <a:noFill/>
        </p:spPr>
        <p:txBody>
          <a:bodyPr wrap="none" rtlCol="0">
            <a:spAutoFit/>
          </a:bodyPr>
          <a:lstStyle/>
          <a:p>
            <a:pPr algn="ctr"/>
            <a:r>
              <a:rPr lang="zh-CN" altLang="en-US" sz="3200" b="1" dirty="0">
                <a:solidFill>
                  <a:schemeClr val="bg1"/>
                </a:solidFill>
                <a:latin typeface="微软雅黑" panose="020B0503020204020204" pitchFamily="34" charset="-122"/>
                <a:ea typeface="微软雅黑" panose="020B0503020204020204" pitchFamily="34" charset="-122"/>
              </a:rPr>
              <a:t>目录</a:t>
            </a:r>
            <a:endParaRPr lang="zh-CN" altLang="en-US" sz="3200" b="1" dirty="0">
              <a:solidFill>
                <a:schemeClr val="bg1"/>
              </a:solidFill>
              <a:latin typeface="微软雅黑" panose="020B0503020204020204" pitchFamily="34" charset="-122"/>
              <a:ea typeface="微软雅黑" panose="020B0503020204020204" pitchFamily="34" charset="-122"/>
            </a:endParaRPr>
          </a:p>
        </p:txBody>
      </p:sp>
      <p:sp>
        <p:nvSpPr>
          <p:cNvPr id="65" name="矩形 64"/>
          <p:cNvSpPr/>
          <p:nvPr/>
        </p:nvSpPr>
        <p:spPr>
          <a:xfrm>
            <a:off x="0" y="5035826"/>
            <a:ext cx="9144000" cy="10767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文本框 9"/>
          <p:cNvSpPr txBox="1"/>
          <p:nvPr/>
        </p:nvSpPr>
        <p:spPr>
          <a:xfrm>
            <a:off x="3010991" y="4191989"/>
            <a:ext cx="1696331" cy="377026"/>
          </a:xfrm>
          <a:prstGeom prst="rect">
            <a:avLst/>
          </a:prstGeom>
          <a:noFill/>
        </p:spPr>
        <p:txBody>
          <a:bodyPr wrap="square" lIns="68580" tIns="34290" rIns="68580" bIns="34290" rtlCol="0">
            <a:spAutoFit/>
          </a:bodyPr>
          <a:lstStyle/>
          <a:p>
            <a:pPr marL="0" lvl="1" algn="ctr"/>
            <a:r>
              <a:rPr lang="zh-CN" altLang="en-US" sz="2000" b="1" dirty="0">
                <a:solidFill>
                  <a:schemeClr val="bg1"/>
                </a:solidFill>
                <a:latin typeface="微软雅黑" panose="020B0503020204020204" pitchFamily="34" charset="-122"/>
                <a:ea typeface="微软雅黑" panose="020B0503020204020204" pitchFamily="34" charset="-122"/>
              </a:rPr>
              <a:t>经典歌曲学唱</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34" name="Freeform 5"/>
          <p:cNvSpPr/>
          <p:nvPr/>
        </p:nvSpPr>
        <p:spPr bwMode="auto">
          <a:xfrm>
            <a:off x="3386472" y="3025072"/>
            <a:ext cx="945370" cy="852358"/>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2"/>
          </a:solidFill>
          <a:ln w="9525" cap="flat">
            <a:noFill/>
            <a:prstDash val="solid"/>
            <a:miter lim="800000"/>
          </a:ln>
        </p:spPr>
        <p:txBody>
          <a:bodyPr vert="horz" wrap="square" lIns="91440" tIns="45720" rIns="91440" bIns="45720" numCol="1" anchor="t" anchorCtr="0" compatLnSpc="1"/>
          <a:lstStyle/>
          <a:p>
            <a:endParaRPr lang="zh-CN" altLang="en-US"/>
          </a:p>
        </p:txBody>
      </p:sp>
      <p:sp>
        <p:nvSpPr>
          <p:cNvPr id="35" name="Freeform 5"/>
          <p:cNvSpPr/>
          <p:nvPr/>
        </p:nvSpPr>
        <p:spPr bwMode="auto">
          <a:xfrm>
            <a:off x="5374022" y="3025072"/>
            <a:ext cx="945370" cy="852358"/>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2"/>
          </a:solidFill>
          <a:ln w="9525" cap="flat">
            <a:noFill/>
            <a:prstDash val="solid"/>
            <a:miter lim="800000"/>
          </a:ln>
        </p:spPr>
        <p:txBody>
          <a:bodyPr vert="horz" wrap="square" lIns="91440" tIns="45720" rIns="91440" bIns="45720" numCol="1" anchor="t" anchorCtr="0" compatLnSpc="1"/>
          <a:lstStyle/>
          <a:p>
            <a:endParaRPr lang="zh-CN" altLang="en-US"/>
          </a:p>
        </p:txBody>
      </p:sp>
      <p:sp>
        <p:nvSpPr>
          <p:cNvPr id="38" name="文本框 9"/>
          <p:cNvSpPr txBox="1"/>
          <p:nvPr/>
        </p:nvSpPr>
        <p:spPr>
          <a:xfrm>
            <a:off x="5132227" y="4207527"/>
            <a:ext cx="1511816" cy="377026"/>
          </a:xfrm>
          <a:prstGeom prst="rect">
            <a:avLst/>
          </a:prstGeom>
          <a:noFill/>
        </p:spPr>
        <p:txBody>
          <a:bodyPr wrap="square" lIns="68580" tIns="34290" rIns="68580" bIns="34290" rtlCol="0">
            <a:spAutoFit/>
          </a:bodyPr>
          <a:lstStyle/>
          <a:p>
            <a:pPr marL="0" lvl="1" algn="ctr"/>
            <a:r>
              <a:rPr lang="zh-CN" altLang="en-US" sz="2000" b="1" dirty="0">
                <a:solidFill>
                  <a:schemeClr val="bg1"/>
                </a:solidFill>
                <a:latin typeface="微软雅黑" panose="020B0503020204020204" pitchFamily="34" charset="-122"/>
                <a:ea typeface="微软雅黑" panose="020B0503020204020204" pitchFamily="34" charset="-122"/>
              </a:rPr>
              <a:t>拓展训练</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2" name="文本框 1"/>
          <p:cNvSpPr txBox="1"/>
          <p:nvPr/>
        </p:nvSpPr>
        <p:spPr>
          <a:xfrm>
            <a:off x="1329053" y="1453511"/>
            <a:ext cx="432048" cy="553998"/>
          </a:xfrm>
          <a:prstGeom prst="rect">
            <a:avLst/>
          </a:prstGeom>
          <a:noFill/>
        </p:spPr>
        <p:txBody>
          <a:bodyPr wrap="square" lIns="0" tIns="0" rIns="0" bIns="0" rtlCol="0">
            <a:spAutoFit/>
          </a:bodyPr>
          <a:lstStyle/>
          <a:p>
            <a:r>
              <a:rPr lang="en-US" altLang="zh-CN" sz="3600" b="1" dirty="0">
                <a:latin typeface="华文琥珀" panose="02010800040101010101" pitchFamily="2" charset="-122"/>
                <a:ea typeface="华文琥珀" panose="02010800040101010101" pitchFamily="2" charset="-122"/>
              </a:rPr>
              <a:t>1</a:t>
            </a:r>
            <a:endParaRPr lang="zh-CN" altLang="en-US" sz="3600" b="1" dirty="0">
              <a:latin typeface="华文琥珀" panose="02010800040101010101" pitchFamily="2" charset="-122"/>
              <a:ea typeface="华文琥珀" panose="02010800040101010101" pitchFamily="2" charset="-122"/>
            </a:endParaRPr>
          </a:p>
        </p:txBody>
      </p:sp>
      <p:sp>
        <p:nvSpPr>
          <p:cNvPr id="39" name="文本框 38"/>
          <p:cNvSpPr txBox="1"/>
          <p:nvPr/>
        </p:nvSpPr>
        <p:spPr>
          <a:xfrm>
            <a:off x="2918734" y="1453511"/>
            <a:ext cx="432048" cy="553998"/>
          </a:xfrm>
          <a:prstGeom prst="rect">
            <a:avLst/>
          </a:prstGeom>
          <a:noFill/>
        </p:spPr>
        <p:txBody>
          <a:bodyPr wrap="square" lIns="0" tIns="0" rIns="0" bIns="0" rtlCol="0">
            <a:spAutoFit/>
          </a:bodyPr>
          <a:lstStyle/>
          <a:p>
            <a:r>
              <a:rPr lang="en-US" altLang="zh-CN" sz="3600" b="1" dirty="0">
                <a:latin typeface="华文琥珀" panose="02010800040101010101" pitchFamily="2" charset="-122"/>
                <a:ea typeface="华文琥珀" panose="02010800040101010101" pitchFamily="2" charset="-122"/>
              </a:rPr>
              <a:t>2</a:t>
            </a:r>
            <a:endParaRPr lang="zh-CN" altLang="en-US" sz="3600" b="1" dirty="0">
              <a:latin typeface="华文琥珀" panose="02010800040101010101" pitchFamily="2" charset="-122"/>
              <a:ea typeface="华文琥珀" panose="02010800040101010101" pitchFamily="2" charset="-122"/>
            </a:endParaRPr>
          </a:p>
        </p:txBody>
      </p:sp>
      <p:sp>
        <p:nvSpPr>
          <p:cNvPr id="42" name="文本框 41"/>
          <p:cNvSpPr txBox="1"/>
          <p:nvPr/>
        </p:nvSpPr>
        <p:spPr>
          <a:xfrm>
            <a:off x="4534359" y="1453511"/>
            <a:ext cx="432048" cy="553998"/>
          </a:xfrm>
          <a:prstGeom prst="rect">
            <a:avLst/>
          </a:prstGeom>
          <a:noFill/>
        </p:spPr>
        <p:txBody>
          <a:bodyPr wrap="square" lIns="0" tIns="0" rIns="0" bIns="0" rtlCol="0">
            <a:spAutoFit/>
          </a:bodyPr>
          <a:lstStyle/>
          <a:p>
            <a:r>
              <a:rPr lang="en-US" altLang="zh-CN" sz="3600" b="1" dirty="0">
                <a:latin typeface="华文琥珀" panose="02010800040101010101" pitchFamily="2" charset="-122"/>
                <a:ea typeface="华文琥珀" panose="02010800040101010101" pitchFamily="2" charset="-122"/>
              </a:rPr>
              <a:t>3</a:t>
            </a:r>
            <a:endParaRPr lang="zh-CN" altLang="en-US" sz="3600" b="1" dirty="0">
              <a:latin typeface="华文琥珀" panose="02010800040101010101" pitchFamily="2" charset="-122"/>
              <a:ea typeface="华文琥珀" panose="02010800040101010101" pitchFamily="2" charset="-122"/>
            </a:endParaRPr>
          </a:p>
        </p:txBody>
      </p:sp>
      <p:sp>
        <p:nvSpPr>
          <p:cNvPr id="43" name="文本框 42"/>
          <p:cNvSpPr txBox="1"/>
          <p:nvPr/>
        </p:nvSpPr>
        <p:spPr>
          <a:xfrm>
            <a:off x="6131838" y="1449869"/>
            <a:ext cx="432048" cy="553998"/>
          </a:xfrm>
          <a:prstGeom prst="rect">
            <a:avLst/>
          </a:prstGeom>
          <a:noFill/>
        </p:spPr>
        <p:txBody>
          <a:bodyPr wrap="square" lIns="0" tIns="0" rIns="0" bIns="0" rtlCol="0">
            <a:spAutoFit/>
          </a:bodyPr>
          <a:lstStyle/>
          <a:p>
            <a:r>
              <a:rPr lang="en-US" altLang="zh-CN" sz="3600" b="1" dirty="0">
                <a:latin typeface="华文琥珀" panose="02010800040101010101" pitchFamily="2" charset="-122"/>
                <a:ea typeface="华文琥珀" panose="02010800040101010101" pitchFamily="2" charset="-122"/>
              </a:rPr>
              <a:t>4</a:t>
            </a:r>
            <a:endParaRPr lang="zh-CN" altLang="en-US" sz="3600" b="1" dirty="0">
              <a:latin typeface="华文琥珀" panose="02010800040101010101" pitchFamily="2" charset="-122"/>
              <a:ea typeface="华文琥珀" panose="02010800040101010101" pitchFamily="2" charset="-122"/>
            </a:endParaRPr>
          </a:p>
        </p:txBody>
      </p:sp>
      <p:sp>
        <p:nvSpPr>
          <p:cNvPr id="44" name="文本框 43"/>
          <p:cNvSpPr txBox="1"/>
          <p:nvPr/>
        </p:nvSpPr>
        <p:spPr>
          <a:xfrm>
            <a:off x="7734574" y="1457722"/>
            <a:ext cx="432048" cy="553998"/>
          </a:xfrm>
          <a:prstGeom prst="rect">
            <a:avLst/>
          </a:prstGeom>
          <a:noFill/>
        </p:spPr>
        <p:txBody>
          <a:bodyPr wrap="square" lIns="0" tIns="0" rIns="0" bIns="0" rtlCol="0">
            <a:spAutoFit/>
          </a:bodyPr>
          <a:lstStyle/>
          <a:p>
            <a:r>
              <a:rPr lang="en-US" altLang="zh-CN" sz="3600" b="1" dirty="0">
                <a:latin typeface="华文琥珀" panose="02010800040101010101" pitchFamily="2" charset="-122"/>
                <a:ea typeface="华文琥珀" panose="02010800040101010101" pitchFamily="2" charset="-122"/>
              </a:rPr>
              <a:t>5</a:t>
            </a:r>
            <a:endParaRPr lang="zh-CN" altLang="en-US" sz="3600" b="1" dirty="0">
              <a:latin typeface="华文琥珀" panose="02010800040101010101" pitchFamily="2" charset="-122"/>
              <a:ea typeface="华文琥珀" panose="02010800040101010101" pitchFamily="2" charset="-122"/>
            </a:endParaRPr>
          </a:p>
        </p:txBody>
      </p:sp>
      <p:sp>
        <p:nvSpPr>
          <p:cNvPr id="45" name="文本框 44"/>
          <p:cNvSpPr txBox="1"/>
          <p:nvPr/>
        </p:nvSpPr>
        <p:spPr>
          <a:xfrm>
            <a:off x="3733984" y="3168593"/>
            <a:ext cx="432048" cy="553998"/>
          </a:xfrm>
          <a:prstGeom prst="rect">
            <a:avLst/>
          </a:prstGeom>
          <a:noFill/>
        </p:spPr>
        <p:txBody>
          <a:bodyPr wrap="square" lIns="0" tIns="0" rIns="0" bIns="0" rtlCol="0">
            <a:spAutoFit/>
          </a:bodyPr>
          <a:lstStyle/>
          <a:p>
            <a:r>
              <a:rPr lang="en-US" altLang="zh-CN" sz="3600" b="1" dirty="0">
                <a:latin typeface="华文琥珀" panose="02010800040101010101" pitchFamily="2" charset="-122"/>
                <a:ea typeface="华文琥珀" panose="02010800040101010101" pitchFamily="2" charset="-122"/>
              </a:rPr>
              <a:t>6</a:t>
            </a:r>
            <a:endParaRPr lang="zh-CN" altLang="en-US" sz="3600" b="1" dirty="0">
              <a:latin typeface="华文琥珀" panose="02010800040101010101" pitchFamily="2" charset="-122"/>
              <a:ea typeface="华文琥珀" panose="02010800040101010101" pitchFamily="2" charset="-122"/>
            </a:endParaRPr>
          </a:p>
        </p:txBody>
      </p:sp>
      <p:sp>
        <p:nvSpPr>
          <p:cNvPr id="46" name="文本框 45"/>
          <p:cNvSpPr txBox="1"/>
          <p:nvPr/>
        </p:nvSpPr>
        <p:spPr>
          <a:xfrm>
            <a:off x="5699790" y="3190160"/>
            <a:ext cx="432048" cy="553998"/>
          </a:xfrm>
          <a:prstGeom prst="rect">
            <a:avLst/>
          </a:prstGeom>
          <a:noFill/>
        </p:spPr>
        <p:txBody>
          <a:bodyPr wrap="square" lIns="0" tIns="0" rIns="0" bIns="0" rtlCol="0">
            <a:spAutoFit/>
          </a:bodyPr>
          <a:lstStyle/>
          <a:p>
            <a:r>
              <a:rPr lang="en-US" altLang="zh-CN" sz="3600" b="1" dirty="0">
                <a:latin typeface="华文琥珀" panose="02010800040101010101" pitchFamily="2" charset="-122"/>
                <a:ea typeface="华文琥珀" panose="02010800040101010101" pitchFamily="2" charset="-122"/>
              </a:rPr>
              <a:t>7</a:t>
            </a:r>
            <a:endParaRPr lang="zh-CN" altLang="en-US" sz="3600" b="1" dirty="0">
              <a:latin typeface="华文琥珀" panose="02010800040101010101" pitchFamily="2" charset="-122"/>
              <a:ea typeface="华文琥珀" panose="02010800040101010101" pitchFamily="2" charset="-122"/>
            </a:endParaRPr>
          </a:p>
        </p:txBody>
      </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grpId="0" nodeType="withEffect">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cBhvr>
                                        <p:cTn id="7" dur="500" fill="hold"/>
                                        <p:tgtEl>
                                          <p:spTgt spid="30"/>
                                        </p:tgtEl>
                                        <p:attrNameLst>
                                          <p:attrName>ppt_w</p:attrName>
                                        </p:attrNameLst>
                                      </p:cBhvr>
                                      <p:tavLst>
                                        <p:tav tm="0">
                                          <p:val>
                                            <p:fltVal val="0"/>
                                          </p:val>
                                        </p:tav>
                                        <p:tav tm="100000">
                                          <p:val>
                                            <p:strVal val="#ppt_w"/>
                                          </p:val>
                                        </p:tav>
                                      </p:tavLst>
                                    </p:anim>
                                    <p:anim calcmode="lin" valueType="num">
                                      <p:cBhvr>
                                        <p:cTn id="8" dur="500" fill="hold"/>
                                        <p:tgtEl>
                                          <p:spTgt spid="30"/>
                                        </p:tgtEl>
                                        <p:attrNameLst>
                                          <p:attrName>ppt_h</p:attrName>
                                        </p:attrNameLst>
                                      </p:cBhvr>
                                      <p:tavLst>
                                        <p:tav tm="0">
                                          <p:val>
                                            <p:fltVal val="0"/>
                                          </p:val>
                                        </p:tav>
                                        <p:tav tm="100000">
                                          <p:val>
                                            <p:strVal val="#ppt_h"/>
                                          </p:val>
                                        </p:tav>
                                      </p:tavLst>
                                    </p:anim>
                                    <p:animEffect transition="in" filter="fade">
                                      <p:cBhvr>
                                        <p:cTn id="9" dur="500"/>
                                        <p:tgtEl>
                                          <p:spTgt spid="30"/>
                                        </p:tgtEl>
                                      </p:cBhvr>
                                    </p:animEffect>
                                    <p:anim calcmode="lin" valueType="num">
                                      <p:cBhvr>
                                        <p:cTn id="10" dur="500" fill="hold"/>
                                        <p:tgtEl>
                                          <p:spTgt spid="30"/>
                                        </p:tgtEl>
                                        <p:attrNameLst>
                                          <p:attrName>ppt_x</p:attrName>
                                        </p:attrNameLst>
                                      </p:cBhvr>
                                      <p:tavLst>
                                        <p:tav tm="0">
                                          <p:val>
                                            <p:fltVal val="0.5"/>
                                          </p:val>
                                        </p:tav>
                                        <p:tav tm="100000">
                                          <p:val>
                                            <p:strVal val="#ppt_x"/>
                                          </p:val>
                                        </p:tav>
                                      </p:tavLst>
                                    </p:anim>
                                    <p:anim calcmode="lin" valueType="num">
                                      <p:cBhvr>
                                        <p:cTn id="11" dur="500" fill="hold"/>
                                        <p:tgtEl>
                                          <p:spTgt spid="30"/>
                                        </p:tgtEl>
                                        <p:attrNameLst>
                                          <p:attrName>ppt_y</p:attrName>
                                        </p:attrNameLst>
                                      </p:cBhvr>
                                      <p:tavLst>
                                        <p:tav tm="0">
                                          <p:val>
                                            <p:fltVal val="0.5"/>
                                          </p:val>
                                        </p:tav>
                                        <p:tav tm="100000">
                                          <p:val>
                                            <p:strVal val="#ppt_y"/>
                                          </p:val>
                                        </p:tav>
                                      </p:tavLst>
                                    </p:anim>
                                  </p:childTnLst>
                                </p:cTn>
                              </p:par>
                              <p:par>
                                <p:cTn id="12" presetID="53" presetClass="entr" presetSubtype="528" fill="hold" grpId="0" nodeType="withEffect">
                                  <p:stCondLst>
                                    <p:cond delay="200"/>
                                  </p:stCondLst>
                                  <p:childTnLst>
                                    <p:set>
                                      <p:cBhvr>
                                        <p:cTn id="13" dur="1" fill="hold">
                                          <p:stCondLst>
                                            <p:cond delay="0"/>
                                          </p:stCondLst>
                                        </p:cTn>
                                        <p:tgtEl>
                                          <p:spTgt spid="27"/>
                                        </p:tgtEl>
                                        <p:attrNameLst>
                                          <p:attrName>style.visibility</p:attrName>
                                        </p:attrNameLst>
                                      </p:cBhvr>
                                      <p:to>
                                        <p:strVal val="visible"/>
                                      </p:to>
                                    </p:set>
                                    <p:anim calcmode="lin" valueType="num">
                                      <p:cBhvr>
                                        <p:cTn id="14" dur="500" fill="hold"/>
                                        <p:tgtEl>
                                          <p:spTgt spid="27"/>
                                        </p:tgtEl>
                                        <p:attrNameLst>
                                          <p:attrName>ppt_w</p:attrName>
                                        </p:attrNameLst>
                                      </p:cBhvr>
                                      <p:tavLst>
                                        <p:tav tm="0">
                                          <p:val>
                                            <p:fltVal val="0"/>
                                          </p:val>
                                        </p:tav>
                                        <p:tav tm="100000">
                                          <p:val>
                                            <p:strVal val="#ppt_w"/>
                                          </p:val>
                                        </p:tav>
                                      </p:tavLst>
                                    </p:anim>
                                    <p:anim calcmode="lin" valueType="num">
                                      <p:cBhvr>
                                        <p:cTn id="15" dur="500" fill="hold"/>
                                        <p:tgtEl>
                                          <p:spTgt spid="27"/>
                                        </p:tgtEl>
                                        <p:attrNameLst>
                                          <p:attrName>ppt_h</p:attrName>
                                        </p:attrNameLst>
                                      </p:cBhvr>
                                      <p:tavLst>
                                        <p:tav tm="0">
                                          <p:val>
                                            <p:fltVal val="0"/>
                                          </p:val>
                                        </p:tav>
                                        <p:tav tm="100000">
                                          <p:val>
                                            <p:strVal val="#ppt_h"/>
                                          </p:val>
                                        </p:tav>
                                      </p:tavLst>
                                    </p:anim>
                                    <p:animEffect transition="in" filter="fade">
                                      <p:cBhvr>
                                        <p:cTn id="16" dur="500"/>
                                        <p:tgtEl>
                                          <p:spTgt spid="27"/>
                                        </p:tgtEl>
                                      </p:cBhvr>
                                    </p:animEffect>
                                    <p:anim calcmode="lin" valueType="num">
                                      <p:cBhvr>
                                        <p:cTn id="17" dur="500" fill="hold"/>
                                        <p:tgtEl>
                                          <p:spTgt spid="27"/>
                                        </p:tgtEl>
                                        <p:attrNameLst>
                                          <p:attrName>ppt_x</p:attrName>
                                        </p:attrNameLst>
                                      </p:cBhvr>
                                      <p:tavLst>
                                        <p:tav tm="0">
                                          <p:val>
                                            <p:fltVal val="0.5"/>
                                          </p:val>
                                        </p:tav>
                                        <p:tav tm="100000">
                                          <p:val>
                                            <p:strVal val="#ppt_x"/>
                                          </p:val>
                                        </p:tav>
                                      </p:tavLst>
                                    </p:anim>
                                    <p:anim calcmode="lin" valueType="num">
                                      <p:cBhvr>
                                        <p:cTn id="18" dur="500" fill="hold"/>
                                        <p:tgtEl>
                                          <p:spTgt spid="27"/>
                                        </p:tgtEl>
                                        <p:attrNameLst>
                                          <p:attrName>ppt_y</p:attrName>
                                        </p:attrNameLst>
                                      </p:cBhvr>
                                      <p:tavLst>
                                        <p:tav tm="0">
                                          <p:val>
                                            <p:fltVal val="0.5"/>
                                          </p:val>
                                        </p:tav>
                                        <p:tav tm="100000">
                                          <p:val>
                                            <p:strVal val="#ppt_y"/>
                                          </p:val>
                                        </p:tav>
                                      </p:tavLst>
                                    </p:anim>
                                  </p:childTnLst>
                                </p:cTn>
                              </p:par>
                              <p:par>
                                <p:cTn id="19" presetID="53" presetClass="entr" presetSubtype="528" fill="hold" grpId="0" nodeType="withEffect">
                                  <p:stCondLst>
                                    <p:cond delay="400"/>
                                  </p:stCondLst>
                                  <p:childTnLst>
                                    <p:set>
                                      <p:cBhvr>
                                        <p:cTn id="20" dur="1" fill="hold">
                                          <p:stCondLst>
                                            <p:cond delay="0"/>
                                          </p:stCondLst>
                                        </p:cTn>
                                        <p:tgtEl>
                                          <p:spTgt spid="37"/>
                                        </p:tgtEl>
                                        <p:attrNameLst>
                                          <p:attrName>style.visibility</p:attrName>
                                        </p:attrNameLst>
                                      </p:cBhvr>
                                      <p:to>
                                        <p:strVal val="visible"/>
                                      </p:to>
                                    </p:set>
                                    <p:anim calcmode="lin" valueType="num">
                                      <p:cBhvr>
                                        <p:cTn id="21" dur="500" fill="hold"/>
                                        <p:tgtEl>
                                          <p:spTgt spid="37"/>
                                        </p:tgtEl>
                                        <p:attrNameLst>
                                          <p:attrName>ppt_w</p:attrName>
                                        </p:attrNameLst>
                                      </p:cBhvr>
                                      <p:tavLst>
                                        <p:tav tm="0">
                                          <p:val>
                                            <p:fltVal val="0"/>
                                          </p:val>
                                        </p:tav>
                                        <p:tav tm="100000">
                                          <p:val>
                                            <p:strVal val="#ppt_w"/>
                                          </p:val>
                                        </p:tav>
                                      </p:tavLst>
                                    </p:anim>
                                    <p:anim calcmode="lin" valueType="num">
                                      <p:cBhvr>
                                        <p:cTn id="22" dur="500" fill="hold"/>
                                        <p:tgtEl>
                                          <p:spTgt spid="37"/>
                                        </p:tgtEl>
                                        <p:attrNameLst>
                                          <p:attrName>ppt_h</p:attrName>
                                        </p:attrNameLst>
                                      </p:cBhvr>
                                      <p:tavLst>
                                        <p:tav tm="0">
                                          <p:val>
                                            <p:fltVal val="0"/>
                                          </p:val>
                                        </p:tav>
                                        <p:tav tm="100000">
                                          <p:val>
                                            <p:strVal val="#ppt_h"/>
                                          </p:val>
                                        </p:tav>
                                      </p:tavLst>
                                    </p:anim>
                                    <p:animEffect transition="in" filter="fade">
                                      <p:cBhvr>
                                        <p:cTn id="23" dur="500"/>
                                        <p:tgtEl>
                                          <p:spTgt spid="37"/>
                                        </p:tgtEl>
                                      </p:cBhvr>
                                    </p:animEffect>
                                    <p:anim calcmode="lin" valueType="num">
                                      <p:cBhvr>
                                        <p:cTn id="24" dur="500" fill="hold"/>
                                        <p:tgtEl>
                                          <p:spTgt spid="37"/>
                                        </p:tgtEl>
                                        <p:attrNameLst>
                                          <p:attrName>ppt_x</p:attrName>
                                        </p:attrNameLst>
                                      </p:cBhvr>
                                      <p:tavLst>
                                        <p:tav tm="0">
                                          <p:val>
                                            <p:fltVal val="0.5"/>
                                          </p:val>
                                        </p:tav>
                                        <p:tav tm="100000">
                                          <p:val>
                                            <p:strVal val="#ppt_x"/>
                                          </p:val>
                                        </p:tav>
                                      </p:tavLst>
                                    </p:anim>
                                    <p:anim calcmode="lin" valueType="num">
                                      <p:cBhvr>
                                        <p:cTn id="25" dur="500" fill="hold"/>
                                        <p:tgtEl>
                                          <p:spTgt spid="37"/>
                                        </p:tgtEl>
                                        <p:attrNameLst>
                                          <p:attrName>ppt_y</p:attrName>
                                        </p:attrNameLst>
                                      </p:cBhvr>
                                      <p:tavLst>
                                        <p:tav tm="0">
                                          <p:val>
                                            <p:fltVal val="0.5"/>
                                          </p:val>
                                        </p:tav>
                                        <p:tav tm="100000">
                                          <p:val>
                                            <p:strVal val="#ppt_y"/>
                                          </p:val>
                                        </p:tav>
                                      </p:tavLst>
                                    </p:anim>
                                  </p:childTnLst>
                                </p:cTn>
                              </p:par>
                              <p:par>
                                <p:cTn id="26" presetID="53" presetClass="entr" presetSubtype="528" fill="hold" grpId="0" nodeType="withEffect">
                                  <p:stCondLst>
                                    <p:cond delay="600"/>
                                  </p:stCondLst>
                                  <p:childTnLst>
                                    <p:set>
                                      <p:cBhvr>
                                        <p:cTn id="27" dur="1" fill="hold">
                                          <p:stCondLst>
                                            <p:cond delay="0"/>
                                          </p:stCondLst>
                                        </p:cTn>
                                        <p:tgtEl>
                                          <p:spTgt spid="26"/>
                                        </p:tgtEl>
                                        <p:attrNameLst>
                                          <p:attrName>style.visibility</p:attrName>
                                        </p:attrNameLst>
                                      </p:cBhvr>
                                      <p:to>
                                        <p:strVal val="visible"/>
                                      </p:to>
                                    </p:set>
                                    <p:anim calcmode="lin" valueType="num">
                                      <p:cBhvr>
                                        <p:cTn id="28" dur="500" fill="hold"/>
                                        <p:tgtEl>
                                          <p:spTgt spid="26"/>
                                        </p:tgtEl>
                                        <p:attrNameLst>
                                          <p:attrName>ppt_w</p:attrName>
                                        </p:attrNameLst>
                                      </p:cBhvr>
                                      <p:tavLst>
                                        <p:tav tm="0">
                                          <p:val>
                                            <p:fltVal val="0"/>
                                          </p:val>
                                        </p:tav>
                                        <p:tav tm="100000">
                                          <p:val>
                                            <p:strVal val="#ppt_w"/>
                                          </p:val>
                                        </p:tav>
                                      </p:tavLst>
                                    </p:anim>
                                    <p:anim calcmode="lin" valueType="num">
                                      <p:cBhvr>
                                        <p:cTn id="29" dur="500" fill="hold"/>
                                        <p:tgtEl>
                                          <p:spTgt spid="26"/>
                                        </p:tgtEl>
                                        <p:attrNameLst>
                                          <p:attrName>ppt_h</p:attrName>
                                        </p:attrNameLst>
                                      </p:cBhvr>
                                      <p:tavLst>
                                        <p:tav tm="0">
                                          <p:val>
                                            <p:fltVal val="0"/>
                                          </p:val>
                                        </p:tav>
                                        <p:tav tm="100000">
                                          <p:val>
                                            <p:strVal val="#ppt_h"/>
                                          </p:val>
                                        </p:tav>
                                      </p:tavLst>
                                    </p:anim>
                                    <p:animEffect transition="in" filter="fade">
                                      <p:cBhvr>
                                        <p:cTn id="30" dur="500"/>
                                        <p:tgtEl>
                                          <p:spTgt spid="26"/>
                                        </p:tgtEl>
                                      </p:cBhvr>
                                    </p:animEffect>
                                    <p:anim calcmode="lin" valueType="num">
                                      <p:cBhvr>
                                        <p:cTn id="31" dur="500" fill="hold"/>
                                        <p:tgtEl>
                                          <p:spTgt spid="26"/>
                                        </p:tgtEl>
                                        <p:attrNameLst>
                                          <p:attrName>ppt_x</p:attrName>
                                        </p:attrNameLst>
                                      </p:cBhvr>
                                      <p:tavLst>
                                        <p:tav tm="0">
                                          <p:val>
                                            <p:fltVal val="0.5"/>
                                          </p:val>
                                        </p:tav>
                                        <p:tav tm="100000">
                                          <p:val>
                                            <p:strVal val="#ppt_x"/>
                                          </p:val>
                                        </p:tav>
                                      </p:tavLst>
                                    </p:anim>
                                    <p:anim calcmode="lin" valueType="num">
                                      <p:cBhvr>
                                        <p:cTn id="32" dur="500" fill="hold"/>
                                        <p:tgtEl>
                                          <p:spTgt spid="26"/>
                                        </p:tgtEl>
                                        <p:attrNameLst>
                                          <p:attrName>ppt_y</p:attrName>
                                        </p:attrNameLst>
                                      </p:cBhvr>
                                      <p:tavLst>
                                        <p:tav tm="0">
                                          <p:val>
                                            <p:fltVal val="0.5"/>
                                          </p:val>
                                        </p:tav>
                                        <p:tav tm="100000">
                                          <p:val>
                                            <p:strVal val="#ppt_y"/>
                                          </p:val>
                                        </p:tav>
                                      </p:tavLst>
                                    </p:anim>
                                  </p:childTnLst>
                                </p:cTn>
                              </p:par>
                              <p:par>
                                <p:cTn id="33" presetID="53" presetClass="entr" presetSubtype="528" fill="hold" grpId="0" nodeType="withEffect">
                                  <p:stCondLst>
                                    <p:cond delay="800"/>
                                  </p:stCondLst>
                                  <p:childTnLst>
                                    <p:set>
                                      <p:cBhvr>
                                        <p:cTn id="34" dur="1" fill="hold">
                                          <p:stCondLst>
                                            <p:cond delay="0"/>
                                          </p:stCondLst>
                                        </p:cTn>
                                        <p:tgtEl>
                                          <p:spTgt spid="41"/>
                                        </p:tgtEl>
                                        <p:attrNameLst>
                                          <p:attrName>style.visibility</p:attrName>
                                        </p:attrNameLst>
                                      </p:cBhvr>
                                      <p:to>
                                        <p:strVal val="visible"/>
                                      </p:to>
                                    </p:set>
                                    <p:anim calcmode="lin" valueType="num">
                                      <p:cBhvr>
                                        <p:cTn id="35" dur="500" fill="hold"/>
                                        <p:tgtEl>
                                          <p:spTgt spid="41"/>
                                        </p:tgtEl>
                                        <p:attrNameLst>
                                          <p:attrName>ppt_w</p:attrName>
                                        </p:attrNameLst>
                                      </p:cBhvr>
                                      <p:tavLst>
                                        <p:tav tm="0">
                                          <p:val>
                                            <p:fltVal val="0"/>
                                          </p:val>
                                        </p:tav>
                                        <p:tav tm="100000">
                                          <p:val>
                                            <p:strVal val="#ppt_w"/>
                                          </p:val>
                                        </p:tav>
                                      </p:tavLst>
                                    </p:anim>
                                    <p:anim calcmode="lin" valueType="num">
                                      <p:cBhvr>
                                        <p:cTn id="36" dur="500" fill="hold"/>
                                        <p:tgtEl>
                                          <p:spTgt spid="41"/>
                                        </p:tgtEl>
                                        <p:attrNameLst>
                                          <p:attrName>ppt_h</p:attrName>
                                        </p:attrNameLst>
                                      </p:cBhvr>
                                      <p:tavLst>
                                        <p:tav tm="0">
                                          <p:val>
                                            <p:fltVal val="0"/>
                                          </p:val>
                                        </p:tav>
                                        <p:tav tm="100000">
                                          <p:val>
                                            <p:strVal val="#ppt_h"/>
                                          </p:val>
                                        </p:tav>
                                      </p:tavLst>
                                    </p:anim>
                                    <p:animEffect transition="in" filter="fade">
                                      <p:cBhvr>
                                        <p:cTn id="37" dur="500"/>
                                        <p:tgtEl>
                                          <p:spTgt spid="41"/>
                                        </p:tgtEl>
                                      </p:cBhvr>
                                    </p:animEffect>
                                    <p:anim calcmode="lin" valueType="num">
                                      <p:cBhvr>
                                        <p:cTn id="38" dur="500" fill="hold"/>
                                        <p:tgtEl>
                                          <p:spTgt spid="41"/>
                                        </p:tgtEl>
                                        <p:attrNameLst>
                                          <p:attrName>ppt_x</p:attrName>
                                        </p:attrNameLst>
                                      </p:cBhvr>
                                      <p:tavLst>
                                        <p:tav tm="0">
                                          <p:val>
                                            <p:fltVal val="0.5"/>
                                          </p:val>
                                        </p:tav>
                                        <p:tav tm="100000">
                                          <p:val>
                                            <p:strVal val="#ppt_x"/>
                                          </p:val>
                                        </p:tav>
                                      </p:tavLst>
                                    </p:anim>
                                    <p:anim calcmode="lin" valueType="num">
                                      <p:cBhvr>
                                        <p:cTn id="39" dur="500" fill="hold"/>
                                        <p:tgtEl>
                                          <p:spTgt spid="41"/>
                                        </p:tgtEl>
                                        <p:attrNameLst>
                                          <p:attrName>ppt_y</p:attrName>
                                        </p:attrNameLst>
                                      </p:cBhvr>
                                      <p:tavLst>
                                        <p:tav tm="0">
                                          <p:val>
                                            <p:fltVal val="0.5"/>
                                          </p:val>
                                        </p:tav>
                                        <p:tav tm="100000">
                                          <p:val>
                                            <p:strVal val="#ppt_y"/>
                                          </p:val>
                                        </p:tav>
                                      </p:tavLst>
                                    </p:anim>
                                  </p:childTnLst>
                                </p:cTn>
                              </p:par>
                            </p:childTnLst>
                          </p:cTn>
                        </p:par>
                        <p:par>
                          <p:cTn id="40" fill="hold">
                            <p:stCondLst>
                              <p:cond delay="500"/>
                            </p:stCondLst>
                            <p:childTnLst>
                              <p:par>
                                <p:cTn id="41" presetID="16" presetClass="entr" presetSubtype="21" fill="hold" grpId="0" nodeType="afterEffect">
                                  <p:stCondLst>
                                    <p:cond delay="0"/>
                                  </p:stCondLst>
                                  <p:childTnLst>
                                    <p:set>
                                      <p:cBhvr>
                                        <p:cTn id="42" dur="1" fill="hold">
                                          <p:stCondLst>
                                            <p:cond delay="0"/>
                                          </p:stCondLst>
                                        </p:cTn>
                                        <p:tgtEl>
                                          <p:spTgt spid="31"/>
                                        </p:tgtEl>
                                        <p:attrNameLst>
                                          <p:attrName>style.visibility</p:attrName>
                                        </p:attrNameLst>
                                      </p:cBhvr>
                                      <p:to>
                                        <p:strVal val="visible"/>
                                      </p:to>
                                    </p:set>
                                    <p:animEffect transition="in" filter="barn(inVertical)">
                                      <p:cBhvr>
                                        <p:cTn id="43" dur="500"/>
                                        <p:tgtEl>
                                          <p:spTgt spid="31"/>
                                        </p:tgtEl>
                                      </p:cBhvr>
                                    </p:animEffect>
                                  </p:childTnLst>
                                </p:cTn>
                              </p:par>
                            </p:childTnLst>
                          </p:cTn>
                        </p:par>
                        <p:par>
                          <p:cTn id="44" fill="hold">
                            <p:stCondLst>
                              <p:cond delay="1000"/>
                            </p:stCondLst>
                            <p:childTnLst>
                              <p:par>
                                <p:cTn id="45" presetID="16" presetClass="entr" presetSubtype="21" fill="hold" grpId="0" nodeType="afterEffect">
                                  <p:stCondLst>
                                    <p:cond delay="0"/>
                                  </p:stCondLst>
                                  <p:childTnLst>
                                    <p:set>
                                      <p:cBhvr>
                                        <p:cTn id="46" dur="1" fill="hold">
                                          <p:stCondLst>
                                            <p:cond delay="0"/>
                                          </p:stCondLst>
                                        </p:cTn>
                                        <p:tgtEl>
                                          <p:spTgt spid="53"/>
                                        </p:tgtEl>
                                        <p:attrNameLst>
                                          <p:attrName>style.visibility</p:attrName>
                                        </p:attrNameLst>
                                      </p:cBhvr>
                                      <p:to>
                                        <p:strVal val="visible"/>
                                      </p:to>
                                    </p:set>
                                    <p:animEffect transition="in" filter="barn(inVertical)">
                                      <p:cBhvr>
                                        <p:cTn id="47" dur="500"/>
                                        <p:tgtEl>
                                          <p:spTgt spid="53"/>
                                        </p:tgtEl>
                                      </p:cBhvr>
                                    </p:animEffect>
                                  </p:childTnLst>
                                </p:cTn>
                              </p:par>
                            </p:childTnLst>
                          </p:cTn>
                        </p:par>
                        <p:par>
                          <p:cTn id="48" fill="hold">
                            <p:stCondLst>
                              <p:cond delay="1500"/>
                            </p:stCondLst>
                            <p:childTnLst>
                              <p:par>
                                <p:cTn id="49" presetID="16" presetClass="entr" presetSubtype="21" fill="hold" grpId="0" nodeType="afterEffect">
                                  <p:stCondLst>
                                    <p:cond delay="0"/>
                                  </p:stCondLst>
                                  <p:childTnLst>
                                    <p:set>
                                      <p:cBhvr>
                                        <p:cTn id="50" dur="1" fill="hold">
                                          <p:stCondLst>
                                            <p:cond delay="0"/>
                                          </p:stCondLst>
                                        </p:cTn>
                                        <p:tgtEl>
                                          <p:spTgt spid="55"/>
                                        </p:tgtEl>
                                        <p:attrNameLst>
                                          <p:attrName>style.visibility</p:attrName>
                                        </p:attrNameLst>
                                      </p:cBhvr>
                                      <p:to>
                                        <p:strVal val="visible"/>
                                      </p:to>
                                    </p:set>
                                    <p:animEffect transition="in" filter="barn(inVertical)">
                                      <p:cBhvr>
                                        <p:cTn id="51" dur="500"/>
                                        <p:tgtEl>
                                          <p:spTgt spid="55"/>
                                        </p:tgtEl>
                                      </p:cBhvr>
                                    </p:animEffect>
                                  </p:childTnLst>
                                </p:cTn>
                              </p:par>
                            </p:childTnLst>
                          </p:cTn>
                        </p:par>
                        <p:par>
                          <p:cTn id="52" fill="hold">
                            <p:stCondLst>
                              <p:cond delay="2000"/>
                            </p:stCondLst>
                            <p:childTnLst>
                              <p:par>
                                <p:cTn id="53" presetID="16" presetClass="entr" presetSubtype="21" fill="hold" grpId="0" nodeType="afterEffect">
                                  <p:stCondLst>
                                    <p:cond delay="0"/>
                                  </p:stCondLst>
                                  <p:childTnLst>
                                    <p:set>
                                      <p:cBhvr>
                                        <p:cTn id="54" dur="1" fill="hold">
                                          <p:stCondLst>
                                            <p:cond delay="0"/>
                                          </p:stCondLst>
                                        </p:cTn>
                                        <p:tgtEl>
                                          <p:spTgt spid="57"/>
                                        </p:tgtEl>
                                        <p:attrNameLst>
                                          <p:attrName>style.visibility</p:attrName>
                                        </p:attrNameLst>
                                      </p:cBhvr>
                                      <p:to>
                                        <p:strVal val="visible"/>
                                      </p:to>
                                    </p:set>
                                    <p:animEffect transition="in" filter="barn(inVertical)">
                                      <p:cBhvr>
                                        <p:cTn id="55" dur="500"/>
                                        <p:tgtEl>
                                          <p:spTgt spid="57"/>
                                        </p:tgtEl>
                                      </p:cBhvr>
                                    </p:animEffect>
                                  </p:childTnLst>
                                </p:cTn>
                              </p:par>
                            </p:childTnLst>
                          </p:cTn>
                        </p:par>
                        <p:par>
                          <p:cTn id="56" fill="hold">
                            <p:stCondLst>
                              <p:cond delay="2500"/>
                            </p:stCondLst>
                            <p:childTnLst>
                              <p:par>
                                <p:cTn id="57" presetID="16" presetClass="entr" presetSubtype="21" fill="hold" grpId="0" nodeType="afterEffect">
                                  <p:stCondLst>
                                    <p:cond delay="0"/>
                                  </p:stCondLst>
                                  <p:childTnLst>
                                    <p:set>
                                      <p:cBhvr>
                                        <p:cTn id="58" dur="1" fill="hold">
                                          <p:stCondLst>
                                            <p:cond delay="0"/>
                                          </p:stCondLst>
                                        </p:cTn>
                                        <p:tgtEl>
                                          <p:spTgt spid="59"/>
                                        </p:tgtEl>
                                        <p:attrNameLst>
                                          <p:attrName>style.visibility</p:attrName>
                                        </p:attrNameLst>
                                      </p:cBhvr>
                                      <p:to>
                                        <p:strVal val="visible"/>
                                      </p:to>
                                    </p:set>
                                    <p:animEffect transition="in" filter="barn(inVertical)">
                                      <p:cBhvr>
                                        <p:cTn id="59" dur="500"/>
                                        <p:tgtEl>
                                          <p:spTgt spid="59"/>
                                        </p:tgtEl>
                                      </p:cBhvr>
                                    </p:animEffect>
                                  </p:childTnLst>
                                </p:cTn>
                              </p:par>
                            </p:childTnLst>
                          </p:cTn>
                        </p:par>
                        <p:par>
                          <p:cTn id="60" fill="hold">
                            <p:stCondLst>
                              <p:cond delay="3000"/>
                            </p:stCondLst>
                            <p:childTnLst>
                              <p:par>
                                <p:cTn id="61" presetID="16" presetClass="entr" presetSubtype="21" fill="hold" grpId="0" nodeType="afterEffect">
                                  <p:stCondLst>
                                    <p:cond delay="0"/>
                                  </p:stCondLst>
                                  <p:childTnLst>
                                    <p:set>
                                      <p:cBhvr>
                                        <p:cTn id="62" dur="1" fill="hold">
                                          <p:stCondLst>
                                            <p:cond delay="0"/>
                                          </p:stCondLst>
                                        </p:cTn>
                                        <p:tgtEl>
                                          <p:spTgt spid="33"/>
                                        </p:tgtEl>
                                        <p:attrNameLst>
                                          <p:attrName>style.visibility</p:attrName>
                                        </p:attrNameLst>
                                      </p:cBhvr>
                                      <p:to>
                                        <p:strVal val="visible"/>
                                      </p:to>
                                    </p:set>
                                    <p:animEffect transition="in" filter="barn(inVertical)">
                                      <p:cBhvr>
                                        <p:cTn id="63" dur="500"/>
                                        <p:tgtEl>
                                          <p:spTgt spid="33"/>
                                        </p:tgtEl>
                                      </p:cBhvr>
                                    </p:animEffect>
                                  </p:childTnLst>
                                </p:cTn>
                              </p:par>
                              <p:par>
                                <p:cTn id="64" presetID="53" presetClass="entr" presetSubtype="528" fill="hold" grpId="0" nodeType="withEffect">
                                  <p:stCondLst>
                                    <p:cond delay="200"/>
                                  </p:stCondLst>
                                  <p:childTnLst>
                                    <p:set>
                                      <p:cBhvr>
                                        <p:cTn id="65" dur="1" fill="hold">
                                          <p:stCondLst>
                                            <p:cond delay="0"/>
                                          </p:stCondLst>
                                        </p:cTn>
                                        <p:tgtEl>
                                          <p:spTgt spid="34"/>
                                        </p:tgtEl>
                                        <p:attrNameLst>
                                          <p:attrName>style.visibility</p:attrName>
                                        </p:attrNameLst>
                                      </p:cBhvr>
                                      <p:to>
                                        <p:strVal val="visible"/>
                                      </p:to>
                                    </p:set>
                                    <p:anim calcmode="lin" valueType="num">
                                      <p:cBhvr>
                                        <p:cTn id="66" dur="500" fill="hold"/>
                                        <p:tgtEl>
                                          <p:spTgt spid="34"/>
                                        </p:tgtEl>
                                        <p:attrNameLst>
                                          <p:attrName>ppt_w</p:attrName>
                                        </p:attrNameLst>
                                      </p:cBhvr>
                                      <p:tavLst>
                                        <p:tav tm="0">
                                          <p:val>
                                            <p:fltVal val="0"/>
                                          </p:val>
                                        </p:tav>
                                        <p:tav tm="100000">
                                          <p:val>
                                            <p:strVal val="#ppt_w"/>
                                          </p:val>
                                        </p:tav>
                                      </p:tavLst>
                                    </p:anim>
                                    <p:anim calcmode="lin" valueType="num">
                                      <p:cBhvr>
                                        <p:cTn id="67" dur="500" fill="hold"/>
                                        <p:tgtEl>
                                          <p:spTgt spid="34"/>
                                        </p:tgtEl>
                                        <p:attrNameLst>
                                          <p:attrName>ppt_h</p:attrName>
                                        </p:attrNameLst>
                                      </p:cBhvr>
                                      <p:tavLst>
                                        <p:tav tm="0">
                                          <p:val>
                                            <p:fltVal val="0"/>
                                          </p:val>
                                        </p:tav>
                                        <p:tav tm="100000">
                                          <p:val>
                                            <p:strVal val="#ppt_h"/>
                                          </p:val>
                                        </p:tav>
                                      </p:tavLst>
                                    </p:anim>
                                    <p:animEffect transition="in" filter="fade">
                                      <p:cBhvr>
                                        <p:cTn id="68" dur="500"/>
                                        <p:tgtEl>
                                          <p:spTgt spid="34"/>
                                        </p:tgtEl>
                                      </p:cBhvr>
                                    </p:animEffect>
                                    <p:anim calcmode="lin" valueType="num">
                                      <p:cBhvr>
                                        <p:cTn id="69" dur="500" fill="hold"/>
                                        <p:tgtEl>
                                          <p:spTgt spid="34"/>
                                        </p:tgtEl>
                                        <p:attrNameLst>
                                          <p:attrName>ppt_x</p:attrName>
                                        </p:attrNameLst>
                                      </p:cBhvr>
                                      <p:tavLst>
                                        <p:tav tm="0">
                                          <p:val>
                                            <p:fltVal val="0.5"/>
                                          </p:val>
                                        </p:tav>
                                        <p:tav tm="100000">
                                          <p:val>
                                            <p:strVal val="#ppt_x"/>
                                          </p:val>
                                        </p:tav>
                                      </p:tavLst>
                                    </p:anim>
                                    <p:anim calcmode="lin" valueType="num">
                                      <p:cBhvr>
                                        <p:cTn id="70" dur="500" fill="hold"/>
                                        <p:tgtEl>
                                          <p:spTgt spid="34"/>
                                        </p:tgtEl>
                                        <p:attrNameLst>
                                          <p:attrName>ppt_y</p:attrName>
                                        </p:attrNameLst>
                                      </p:cBhvr>
                                      <p:tavLst>
                                        <p:tav tm="0">
                                          <p:val>
                                            <p:fltVal val="0.5"/>
                                          </p:val>
                                        </p:tav>
                                        <p:tav tm="100000">
                                          <p:val>
                                            <p:strVal val="#ppt_y"/>
                                          </p:val>
                                        </p:tav>
                                      </p:tavLst>
                                    </p:anim>
                                  </p:childTnLst>
                                </p:cTn>
                              </p:par>
                              <p:par>
                                <p:cTn id="71" presetID="53" presetClass="entr" presetSubtype="528" fill="hold" grpId="0" nodeType="withEffect">
                                  <p:stCondLst>
                                    <p:cond delay="400"/>
                                  </p:stCondLst>
                                  <p:childTnLst>
                                    <p:set>
                                      <p:cBhvr>
                                        <p:cTn id="72" dur="1" fill="hold">
                                          <p:stCondLst>
                                            <p:cond delay="0"/>
                                          </p:stCondLst>
                                        </p:cTn>
                                        <p:tgtEl>
                                          <p:spTgt spid="35"/>
                                        </p:tgtEl>
                                        <p:attrNameLst>
                                          <p:attrName>style.visibility</p:attrName>
                                        </p:attrNameLst>
                                      </p:cBhvr>
                                      <p:to>
                                        <p:strVal val="visible"/>
                                      </p:to>
                                    </p:set>
                                    <p:anim calcmode="lin" valueType="num">
                                      <p:cBhvr>
                                        <p:cTn id="73" dur="500" fill="hold"/>
                                        <p:tgtEl>
                                          <p:spTgt spid="35"/>
                                        </p:tgtEl>
                                        <p:attrNameLst>
                                          <p:attrName>ppt_w</p:attrName>
                                        </p:attrNameLst>
                                      </p:cBhvr>
                                      <p:tavLst>
                                        <p:tav tm="0">
                                          <p:val>
                                            <p:fltVal val="0"/>
                                          </p:val>
                                        </p:tav>
                                        <p:tav tm="100000">
                                          <p:val>
                                            <p:strVal val="#ppt_w"/>
                                          </p:val>
                                        </p:tav>
                                      </p:tavLst>
                                    </p:anim>
                                    <p:anim calcmode="lin" valueType="num">
                                      <p:cBhvr>
                                        <p:cTn id="74" dur="500" fill="hold"/>
                                        <p:tgtEl>
                                          <p:spTgt spid="35"/>
                                        </p:tgtEl>
                                        <p:attrNameLst>
                                          <p:attrName>ppt_h</p:attrName>
                                        </p:attrNameLst>
                                      </p:cBhvr>
                                      <p:tavLst>
                                        <p:tav tm="0">
                                          <p:val>
                                            <p:fltVal val="0"/>
                                          </p:val>
                                        </p:tav>
                                        <p:tav tm="100000">
                                          <p:val>
                                            <p:strVal val="#ppt_h"/>
                                          </p:val>
                                        </p:tav>
                                      </p:tavLst>
                                    </p:anim>
                                    <p:animEffect transition="in" filter="fade">
                                      <p:cBhvr>
                                        <p:cTn id="75" dur="500"/>
                                        <p:tgtEl>
                                          <p:spTgt spid="35"/>
                                        </p:tgtEl>
                                      </p:cBhvr>
                                    </p:animEffect>
                                    <p:anim calcmode="lin" valueType="num">
                                      <p:cBhvr>
                                        <p:cTn id="76" dur="500" fill="hold"/>
                                        <p:tgtEl>
                                          <p:spTgt spid="35"/>
                                        </p:tgtEl>
                                        <p:attrNameLst>
                                          <p:attrName>ppt_x</p:attrName>
                                        </p:attrNameLst>
                                      </p:cBhvr>
                                      <p:tavLst>
                                        <p:tav tm="0">
                                          <p:val>
                                            <p:fltVal val="0.5"/>
                                          </p:val>
                                        </p:tav>
                                        <p:tav tm="100000">
                                          <p:val>
                                            <p:strVal val="#ppt_x"/>
                                          </p:val>
                                        </p:tav>
                                      </p:tavLst>
                                    </p:anim>
                                    <p:anim calcmode="lin" valueType="num">
                                      <p:cBhvr>
                                        <p:cTn id="77" dur="500" fill="hold"/>
                                        <p:tgtEl>
                                          <p:spTgt spid="35"/>
                                        </p:tgtEl>
                                        <p:attrNameLst>
                                          <p:attrName>ppt_y</p:attrName>
                                        </p:attrNameLst>
                                      </p:cBhvr>
                                      <p:tavLst>
                                        <p:tav tm="0">
                                          <p:val>
                                            <p:fltVal val="0.5"/>
                                          </p:val>
                                        </p:tav>
                                        <p:tav tm="100000">
                                          <p:val>
                                            <p:strVal val="#ppt_y"/>
                                          </p:val>
                                        </p:tav>
                                      </p:tavLst>
                                    </p:anim>
                                  </p:childTnLst>
                                </p:cTn>
                              </p:par>
                            </p:childTnLst>
                          </p:cTn>
                        </p:par>
                        <p:par>
                          <p:cTn id="78" fill="hold">
                            <p:stCondLst>
                              <p:cond delay="3500"/>
                            </p:stCondLst>
                            <p:childTnLst>
                              <p:par>
                                <p:cTn id="79" presetID="16" presetClass="entr" presetSubtype="21" fill="hold" grpId="0" nodeType="afterEffect">
                                  <p:stCondLst>
                                    <p:cond delay="0"/>
                                  </p:stCondLst>
                                  <p:childTnLst>
                                    <p:set>
                                      <p:cBhvr>
                                        <p:cTn id="80" dur="1" fill="hold">
                                          <p:stCondLst>
                                            <p:cond delay="0"/>
                                          </p:stCondLst>
                                        </p:cTn>
                                        <p:tgtEl>
                                          <p:spTgt spid="38"/>
                                        </p:tgtEl>
                                        <p:attrNameLst>
                                          <p:attrName>style.visibility</p:attrName>
                                        </p:attrNameLst>
                                      </p:cBhvr>
                                      <p:to>
                                        <p:strVal val="visible"/>
                                      </p:to>
                                    </p:set>
                                    <p:animEffect transition="in" filter="barn(inVertical)">
                                      <p:cBhvr>
                                        <p:cTn id="81"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26" grpId="0" animBg="1"/>
      <p:bldP spid="27" grpId="0" animBg="1"/>
      <p:bldP spid="30" grpId="0" animBg="1"/>
      <p:bldP spid="37" grpId="0" animBg="1"/>
      <p:bldP spid="41" grpId="0" animBg="1"/>
      <p:bldP spid="53" grpId="0"/>
      <p:bldP spid="55" grpId="0"/>
      <p:bldP spid="57" grpId="0"/>
      <p:bldP spid="59" grpId="0"/>
      <p:bldP spid="33" grpId="0"/>
      <p:bldP spid="34" grpId="0" animBg="1"/>
      <p:bldP spid="35" grpId="0" animBg="1"/>
      <p:bldP spid="38"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395536" y="714847"/>
            <a:ext cx="4392488" cy="307777"/>
          </a:xfrm>
          <a:prstGeom prst="rect">
            <a:avLst/>
          </a:prstGeom>
          <a:noFill/>
        </p:spPr>
        <p:txBody>
          <a:bodyPr wrap="square" lIns="0" tIns="0" rIns="0" bIns="0" rtlCol="0">
            <a:spAutoFit/>
          </a:bodyPr>
          <a:lstStyle/>
          <a:p>
            <a:r>
              <a:rPr lang="zh-CN" altLang="en-US" sz="2000" b="1" dirty="0">
                <a:latin typeface="微软雅黑" panose="020B0503020204020204" pitchFamily="34" charset="-122"/>
                <a:ea typeface="微软雅黑" panose="020B0503020204020204" pitchFamily="34" charset="-122"/>
              </a:rPr>
              <a:t>二、模拟训练</a:t>
            </a:r>
            <a:endParaRPr lang="zh-CN" altLang="en-US" sz="2000" b="1" dirty="0">
              <a:latin typeface="微软雅黑" panose="020B0503020204020204" pitchFamily="34" charset="-122"/>
              <a:ea typeface="微软雅黑" panose="020B0503020204020204" pitchFamily="34" charset="-122"/>
            </a:endParaRPr>
          </a:p>
        </p:txBody>
      </p:sp>
      <p:sp>
        <p:nvSpPr>
          <p:cNvPr id="3" name="文本框 2"/>
          <p:cNvSpPr txBox="1"/>
          <p:nvPr/>
        </p:nvSpPr>
        <p:spPr>
          <a:xfrm>
            <a:off x="606008" y="1198350"/>
            <a:ext cx="2093784" cy="276999"/>
          </a:xfrm>
          <a:prstGeom prst="rect">
            <a:avLst/>
          </a:prstGeom>
          <a:noFill/>
        </p:spPr>
        <p:txBody>
          <a:bodyPr wrap="square" lIns="0" tIns="0" rIns="0" bIns="0" rtlCol="0">
            <a:spAutoFit/>
          </a:bodyPr>
          <a:lstStyle/>
          <a:p>
            <a:pPr marL="285750" indent="-285750">
              <a:buFont typeface="Arial" panose="020B0604020202020204" pitchFamily="34" charset="0"/>
              <a:buChar char="•"/>
            </a:pPr>
            <a:r>
              <a:rPr lang="zh-CN" altLang="en-US" b="1" dirty="0">
                <a:latin typeface="微软雅黑" panose="020B0503020204020204" pitchFamily="34" charset="-122"/>
                <a:ea typeface="微软雅黑" panose="020B0503020204020204" pitchFamily="34" charset="-122"/>
              </a:rPr>
              <a:t>单项选择题</a:t>
            </a:r>
            <a:endParaRPr lang="zh-CN" altLang="en-US" b="1" dirty="0">
              <a:latin typeface="微软雅黑" panose="020B0503020204020204" pitchFamily="34" charset="-122"/>
              <a:ea typeface="微软雅黑" panose="020B0503020204020204" pitchFamily="34" charset="-122"/>
            </a:endParaRPr>
          </a:p>
        </p:txBody>
      </p:sp>
      <p:sp>
        <p:nvSpPr>
          <p:cNvPr id="4" name="文本框 3"/>
          <p:cNvSpPr txBox="1"/>
          <p:nvPr/>
        </p:nvSpPr>
        <p:spPr>
          <a:xfrm>
            <a:off x="606008" y="1696883"/>
            <a:ext cx="8070448" cy="3447098"/>
          </a:xfrm>
          <a:prstGeom prst="rect">
            <a:avLst/>
          </a:prstGeom>
          <a:noFill/>
        </p:spPr>
        <p:txBody>
          <a:bodyPr wrap="square" lIns="0" tIns="0" rIns="0" bIns="0" rtlCol="0">
            <a:spAutoFit/>
          </a:bodyPr>
          <a:lstStyle/>
          <a:p>
            <a:r>
              <a:rPr lang="en-US" altLang="zh-CN" sz="1600" dirty="0">
                <a:latin typeface="华文细黑" panose="02010600040101010101" pitchFamily="2" charset="-122"/>
                <a:ea typeface="华文细黑" panose="02010600040101010101" pitchFamily="2" charset="-122"/>
              </a:rPr>
              <a:t>1.“</a:t>
            </a:r>
            <a:r>
              <a:rPr lang="zh-CN" altLang="en-US" sz="1600" dirty="0">
                <a:latin typeface="华文细黑" panose="02010600040101010101" pitchFamily="2" charset="-122"/>
                <a:ea typeface="华文细黑" panose="02010600040101010101" pitchFamily="2" charset="-122"/>
              </a:rPr>
              <a:t>什么叫社会主义，什么叫马克思主义 </a:t>
            </a:r>
            <a:r>
              <a:rPr lang="en-US" altLang="zh-CN" sz="1600" dirty="0">
                <a:latin typeface="华文细黑" panose="02010600040101010101" pitchFamily="2" charset="-122"/>
                <a:ea typeface="华文细黑" panose="02010600040101010101" pitchFamily="2" charset="-122"/>
              </a:rPr>
              <a:t>? </a:t>
            </a:r>
            <a:r>
              <a:rPr lang="zh-CN" altLang="en-US" sz="1600" dirty="0">
                <a:latin typeface="华文细黑" panose="02010600040101010101" pitchFamily="2" charset="-122"/>
                <a:ea typeface="华文细黑" panose="02010600040101010101" pitchFamily="2" charset="-122"/>
              </a:rPr>
              <a:t>我们过去对这个问题认识不是完全清 醒的。”这种不完全清醒的突出表现是（　　）。</a:t>
            </a:r>
            <a:endParaRPr lang="en-US" altLang="zh-CN" sz="1600" dirty="0">
              <a:latin typeface="华文细黑" panose="02010600040101010101" pitchFamily="2" charset="-122"/>
              <a:ea typeface="华文细黑" panose="02010600040101010101" pitchFamily="2" charset="-122"/>
            </a:endParaRPr>
          </a:p>
          <a:p>
            <a:r>
              <a:rPr lang="en-US" altLang="zh-CN" sz="1600" dirty="0">
                <a:latin typeface="华文细黑" panose="02010600040101010101" pitchFamily="2" charset="-122"/>
                <a:ea typeface="华文细黑" panose="02010600040101010101" pitchFamily="2" charset="-122"/>
              </a:rPr>
              <a:t>A. </a:t>
            </a:r>
            <a:r>
              <a:rPr lang="zh-CN" altLang="en-US" sz="1600" dirty="0">
                <a:latin typeface="华文细黑" panose="02010600040101010101" pitchFamily="2" charset="-122"/>
                <a:ea typeface="华文细黑" panose="02010600040101010101" pitchFamily="2" charset="-122"/>
              </a:rPr>
              <a:t>不重视发展生产力   </a:t>
            </a:r>
            <a:endParaRPr lang="en-US" altLang="zh-CN" sz="1600" dirty="0">
              <a:latin typeface="华文细黑" panose="02010600040101010101" pitchFamily="2" charset="-122"/>
              <a:ea typeface="华文细黑" panose="02010600040101010101" pitchFamily="2" charset="-122"/>
            </a:endParaRPr>
          </a:p>
          <a:p>
            <a:r>
              <a:rPr lang="en-US" altLang="zh-CN" sz="1600" dirty="0">
                <a:latin typeface="华文细黑" panose="02010600040101010101" pitchFamily="2" charset="-122"/>
                <a:ea typeface="华文细黑" panose="02010600040101010101" pitchFamily="2" charset="-122"/>
              </a:rPr>
              <a:t>B. </a:t>
            </a:r>
            <a:r>
              <a:rPr lang="zh-CN" altLang="en-US" sz="1600" dirty="0">
                <a:latin typeface="华文细黑" panose="02010600040101010101" pitchFamily="2" charset="-122"/>
                <a:ea typeface="华文细黑" panose="02010600040101010101" pitchFamily="2" charset="-122"/>
              </a:rPr>
              <a:t>不重视改革开放 </a:t>
            </a:r>
            <a:endParaRPr lang="en-US" altLang="zh-CN" sz="1600" dirty="0">
              <a:latin typeface="华文细黑" panose="02010600040101010101" pitchFamily="2" charset="-122"/>
              <a:ea typeface="华文细黑" panose="02010600040101010101" pitchFamily="2" charset="-122"/>
            </a:endParaRPr>
          </a:p>
          <a:p>
            <a:r>
              <a:rPr lang="en-US" altLang="zh-CN" sz="1600" dirty="0">
                <a:latin typeface="华文细黑" panose="02010600040101010101" pitchFamily="2" charset="-122"/>
                <a:ea typeface="华文细黑" panose="02010600040101010101" pitchFamily="2" charset="-122"/>
              </a:rPr>
              <a:t>C. </a:t>
            </a:r>
            <a:r>
              <a:rPr lang="zh-CN" altLang="en-US" sz="1600" dirty="0">
                <a:latin typeface="华文细黑" panose="02010600040101010101" pitchFamily="2" charset="-122"/>
                <a:ea typeface="华文细黑" panose="02010600040101010101" pitchFamily="2" charset="-122"/>
              </a:rPr>
              <a:t>忽视了以人民利益为根本出发点</a:t>
            </a:r>
            <a:endParaRPr lang="en-US" altLang="zh-CN" sz="1600" dirty="0">
              <a:latin typeface="华文细黑" panose="02010600040101010101" pitchFamily="2" charset="-122"/>
              <a:ea typeface="华文细黑" panose="02010600040101010101" pitchFamily="2" charset="-122"/>
            </a:endParaRPr>
          </a:p>
          <a:p>
            <a:r>
              <a:rPr lang="en-US" altLang="zh-CN" sz="1600" dirty="0">
                <a:latin typeface="华文细黑" panose="02010600040101010101" pitchFamily="2" charset="-122"/>
                <a:ea typeface="华文细黑" panose="02010600040101010101" pitchFamily="2" charset="-122"/>
              </a:rPr>
              <a:t>D. </a:t>
            </a:r>
            <a:r>
              <a:rPr lang="zh-CN" altLang="en-US" sz="1600" dirty="0">
                <a:latin typeface="华文细黑" panose="02010600040101010101" pitchFamily="2" charset="-122"/>
                <a:ea typeface="华文细黑" panose="02010600040101010101" pitchFamily="2" charset="-122"/>
              </a:rPr>
              <a:t>忽视了中国的国情 </a:t>
            </a:r>
            <a:endParaRPr lang="en-US" altLang="zh-CN" sz="1600" dirty="0">
              <a:latin typeface="华文细黑" panose="02010600040101010101" pitchFamily="2" charset="-122"/>
              <a:ea typeface="华文细黑" panose="02010600040101010101" pitchFamily="2" charset="-122"/>
            </a:endParaRPr>
          </a:p>
          <a:p>
            <a:endParaRPr lang="en-US" altLang="zh-CN" sz="1600" dirty="0">
              <a:latin typeface="华文细黑" panose="02010600040101010101" pitchFamily="2" charset="-122"/>
              <a:ea typeface="华文细黑" panose="02010600040101010101" pitchFamily="2" charset="-122"/>
            </a:endParaRPr>
          </a:p>
          <a:p>
            <a:r>
              <a:rPr lang="en-US" altLang="zh-CN" sz="1600" dirty="0">
                <a:latin typeface="华文细黑" panose="02010600040101010101" pitchFamily="2" charset="-122"/>
                <a:ea typeface="华文细黑" panose="02010600040101010101" pitchFamily="2" charset="-122"/>
              </a:rPr>
              <a:t>2. </a:t>
            </a:r>
            <a:r>
              <a:rPr lang="zh-CN" altLang="en-US" sz="1600" dirty="0">
                <a:latin typeface="华文细黑" panose="02010600040101010101" pitchFamily="2" charset="-122"/>
                <a:ea typeface="华文细黑" panose="02010600040101010101" pitchFamily="2" charset="-122"/>
              </a:rPr>
              <a:t>邓小平指出：“我们现在所干的事业是一项新事业，马克思没有讲过，我们的 前人没有做过，其他社会主义国家也没有干过，</a:t>
            </a:r>
            <a:r>
              <a:rPr lang="en-US" altLang="zh-CN" sz="1600" dirty="0">
                <a:latin typeface="华文细黑" panose="02010600040101010101" pitchFamily="2" charset="-122"/>
                <a:ea typeface="华文细黑" panose="02010600040101010101" pitchFamily="2" charset="-122"/>
              </a:rPr>
              <a:t>……</a:t>
            </a:r>
            <a:r>
              <a:rPr lang="zh-CN" altLang="en-US" sz="1600" dirty="0">
                <a:latin typeface="华文细黑" panose="02010600040101010101" pitchFamily="2" charset="-122"/>
                <a:ea typeface="华文细黑" panose="02010600040101010101" pitchFamily="2" charset="-122"/>
              </a:rPr>
              <a:t>我们只能在干中学，在实践中摸 索。”这段话表明邓小平理论产生的（　　）。</a:t>
            </a:r>
            <a:endParaRPr lang="en-US" altLang="zh-CN" sz="1600" dirty="0">
              <a:latin typeface="华文细黑" panose="02010600040101010101" pitchFamily="2" charset="-122"/>
              <a:ea typeface="华文细黑" panose="02010600040101010101" pitchFamily="2" charset="-122"/>
            </a:endParaRPr>
          </a:p>
          <a:p>
            <a:r>
              <a:rPr lang="en-US" altLang="zh-CN" sz="1600" dirty="0">
                <a:latin typeface="华文细黑" panose="02010600040101010101" pitchFamily="2" charset="-122"/>
                <a:ea typeface="华文细黑" panose="02010600040101010101" pitchFamily="2" charset="-122"/>
              </a:rPr>
              <a:t>A. </a:t>
            </a:r>
            <a:r>
              <a:rPr lang="zh-CN" altLang="en-US" sz="1600" dirty="0">
                <a:latin typeface="华文细黑" panose="02010600040101010101" pitchFamily="2" charset="-122"/>
                <a:ea typeface="华文细黑" panose="02010600040101010101" pitchFamily="2" charset="-122"/>
              </a:rPr>
              <a:t>时代背景是当今世界的时代特征和国际形势 </a:t>
            </a:r>
            <a:endParaRPr lang="en-US" altLang="zh-CN" sz="1600" dirty="0">
              <a:latin typeface="华文细黑" panose="02010600040101010101" pitchFamily="2" charset="-122"/>
              <a:ea typeface="华文细黑" panose="02010600040101010101" pitchFamily="2" charset="-122"/>
            </a:endParaRPr>
          </a:p>
          <a:p>
            <a:r>
              <a:rPr lang="en-US" altLang="zh-CN" sz="1600" dirty="0">
                <a:latin typeface="华文细黑" panose="02010600040101010101" pitchFamily="2" charset="-122"/>
                <a:ea typeface="华文细黑" panose="02010600040101010101" pitchFamily="2" charset="-122"/>
              </a:rPr>
              <a:t>B. </a:t>
            </a:r>
            <a:r>
              <a:rPr lang="zh-CN" altLang="en-US" sz="1600" dirty="0">
                <a:latin typeface="华文细黑" panose="02010600040101010101" pitchFamily="2" charset="-122"/>
                <a:ea typeface="华文细黑" panose="02010600040101010101" pitchFamily="2" charset="-122"/>
              </a:rPr>
              <a:t>历史依据是中国和其他国家社会主义建设正反两方面的历史经验</a:t>
            </a:r>
            <a:endParaRPr lang="en-US" altLang="zh-CN" sz="1600" dirty="0">
              <a:latin typeface="华文细黑" panose="02010600040101010101" pitchFamily="2" charset="-122"/>
              <a:ea typeface="华文细黑" panose="02010600040101010101" pitchFamily="2" charset="-122"/>
            </a:endParaRPr>
          </a:p>
          <a:p>
            <a:r>
              <a:rPr lang="en-US" altLang="zh-CN" sz="1600" dirty="0">
                <a:latin typeface="华文细黑" panose="02010600040101010101" pitchFamily="2" charset="-122"/>
                <a:ea typeface="华文细黑" panose="02010600040101010101" pitchFamily="2" charset="-122"/>
              </a:rPr>
              <a:t>C. </a:t>
            </a:r>
            <a:r>
              <a:rPr lang="zh-CN" altLang="en-US" sz="1600" dirty="0">
                <a:latin typeface="华文细黑" panose="02010600040101010101" pitchFamily="2" charset="-122"/>
                <a:ea typeface="华文细黑" panose="02010600040101010101" pitchFamily="2" charset="-122"/>
              </a:rPr>
              <a:t>现实依据是我国改革开放和现代化建设的崭新实践 </a:t>
            </a:r>
            <a:endParaRPr lang="en-US" altLang="zh-CN" sz="1600" dirty="0">
              <a:latin typeface="华文细黑" panose="02010600040101010101" pitchFamily="2" charset="-122"/>
              <a:ea typeface="华文细黑" panose="02010600040101010101" pitchFamily="2" charset="-122"/>
            </a:endParaRPr>
          </a:p>
          <a:p>
            <a:r>
              <a:rPr lang="en-US" altLang="zh-CN" sz="1600" dirty="0">
                <a:latin typeface="华文细黑" panose="02010600040101010101" pitchFamily="2" charset="-122"/>
                <a:ea typeface="华文细黑" panose="02010600040101010101" pitchFamily="2" charset="-122"/>
              </a:rPr>
              <a:t>D. </a:t>
            </a:r>
            <a:r>
              <a:rPr lang="zh-CN" altLang="en-US" sz="1600" dirty="0">
                <a:latin typeface="华文细黑" panose="02010600040101010101" pitchFamily="2" charset="-122"/>
                <a:ea typeface="华文细黑" panose="02010600040101010101" pitchFamily="2" charset="-122"/>
              </a:rPr>
              <a:t>理论依据是马列主义毛泽东思想 </a:t>
            </a:r>
            <a:endParaRPr lang="zh-CN" altLang="en-US" sz="1600" b="1" dirty="0">
              <a:solidFill>
                <a:schemeClr val="accent6"/>
              </a:solidFill>
              <a:latin typeface="华文细黑" panose="02010600040101010101" pitchFamily="2" charset="-122"/>
              <a:ea typeface="华文细黑" panose="02010600040101010101" pitchFamily="2" charset="-122"/>
            </a:endParaRPr>
          </a:p>
        </p:txBody>
      </p:sp>
      <p:sp>
        <p:nvSpPr>
          <p:cNvPr id="2" name="标题 1"/>
          <p:cNvSpPr txBox="1"/>
          <p:nvPr/>
        </p:nvSpPr>
        <p:spPr bwMode="auto">
          <a:xfrm>
            <a:off x="668310" y="132320"/>
            <a:ext cx="2741856" cy="277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1600" b="0" kern="1200">
                <a:solidFill>
                  <a:schemeClr val="bg1"/>
                </a:solidFill>
                <a:latin typeface="微软雅黑" panose="020B0503020204020204" pitchFamily="34" charset="-122"/>
                <a:ea typeface="微软雅黑" panose="020B0503020204020204" pitchFamily="34" charset="-122"/>
                <a:cs typeface="+mj-cs"/>
              </a:defRPr>
            </a:lvl1pPr>
            <a:lvl2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r>
              <a:rPr lang="zh-CN" altLang="en-US" sz="2400" b="1" dirty="0">
                <a:solidFill>
                  <a:schemeClr val="tx1"/>
                </a:solidFill>
              </a:rPr>
              <a:t>拓展训练</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200" advClick="0" advTm="0">
        <p14:flip dir="r"/>
      </p:transition>
    </mc:Choice>
    <mc:Fallback>
      <p:transition spd="slow" advClick="0" advTm="0">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395536" y="820344"/>
            <a:ext cx="4392488" cy="307777"/>
          </a:xfrm>
          <a:prstGeom prst="rect">
            <a:avLst/>
          </a:prstGeom>
          <a:noFill/>
        </p:spPr>
        <p:txBody>
          <a:bodyPr wrap="square" lIns="0" tIns="0" rIns="0" bIns="0" rtlCol="0">
            <a:spAutoFit/>
          </a:bodyPr>
          <a:lstStyle/>
          <a:p>
            <a:r>
              <a:rPr lang="zh-CN" altLang="en-US" sz="2000" b="1" dirty="0">
                <a:latin typeface="微软雅黑" panose="020B0503020204020204" pitchFamily="34" charset="-122"/>
                <a:ea typeface="微软雅黑" panose="020B0503020204020204" pitchFamily="34" charset="-122"/>
              </a:rPr>
              <a:t>二、模拟训练</a:t>
            </a:r>
            <a:endParaRPr lang="zh-CN" altLang="en-US" sz="2000" b="1" dirty="0">
              <a:latin typeface="微软雅黑" panose="020B0503020204020204" pitchFamily="34" charset="-122"/>
              <a:ea typeface="微软雅黑" panose="020B0503020204020204" pitchFamily="34" charset="-122"/>
            </a:endParaRPr>
          </a:p>
        </p:txBody>
      </p:sp>
      <p:sp>
        <p:nvSpPr>
          <p:cNvPr id="3" name="文本框 2"/>
          <p:cNvSpPr txBox="1"/>
          <p:nvPr/>
        </p:nvSpPr>
        <p:spPr>
          <a:xfrm>
            <a:off x="606008" y="1419622"/>
            <a:ext cx="2093784" cy="276999"/>
          </a:xfrm>
          <a:prstGeom prst="rect">
            <a:avLst/>
          </a:prstGeom>
          <a:noFill/>
        </p:spPr>
        <p:txBody>
          <a:bodyPr wrap="square" lIns="0" tIns="0" rIns="0" bIns="0" rtlCol="0">
            <a:spAutoFit/>
          </a:bodyPr>
          <a:lstStyle/>
          <a:p>
            <a:pPr marL="285750" indent="-285750">
              <a:buFont typeface="Arial" panose="020B0604020202020204" pitchFamily="34" charset="0"/>
              <a:buChar char="•"/>
            </a:pPr>
            <a:r>
              <a:rPr lang="zh-CN" altLang="en-US" b="1" dirty="0">
                <a:latin typeface="微软雅黑" panose="020B0503020204020204" pitchFamily="34" charset="-122"/>
                <a:ea typeface="微软雅黑" panose="020B0503020204020204" pitchFamily="34" charset="-122"/>
              </a:rPr>
              <a:t>单项选择题</a:t>
            </a:r>
            <a:endParaRPr lang="zh-CN" altLang="en-US" b="1" dirty="0">
              <a:latin typeface="微软雅黑" panose="020B0503020204020204" pitchFamily="34" charset="-122"/>
              <a:ea typeface="微软雅黑" panose="020B0503020204020204" pitchFamily="34" charset="-122"/>
            </a:endParaRPr>
          </a:p>
        </p:txBody>
      </p:sp>
      <p:sp>
        <p:nvSpPr>
          <p:cNvPr id="7" name="矩形 9"/>
          <p:cNvSpPr>
            <a:spLocks noChangeArrowheads="1"/>
          </p:cNvSpPr>
          <p:nvPr/>
        </p:nvSpPr>
        <p:spPr bwMode="auto">
          <a:xfrm>
            <a:off x="690798" y="1804476"/>
            <a:ext cx="3545681" cy="2600325"/>
          </a:xfrm>
          <a:prstGeom prst="rect">
            <a:avLst/>
          </a:prstGeom>
          <a:gradFill rotWithShape="1">
            <a:gsLst>
              <a:gs pos="0">
                <a:schemeClr val="bg1"/>
              </a:gs>
              <a:gs pos="100000">
                <a:srgbClr val="D9D9D9"/>
              </a:gs>
            </a:gsLst>
            <a:lin ang="5400000" scaled="1"/>
          </a:gradFill>
          <a:ln w="12700" cmpd="sng">
            <a:solidFill>
              <a:schemeClr val="bg1"/>
            </a:solidFill>
            <a:miter lim="800000"/>
          </a:ln>
          <a:effectLst>
            <a:outerShdw dist="63500" dir="8100000" algn="ctr" rotWithShape="0">
              <a:srgbClr val="000000">
                <a:alpha val="25000"/>
              </a:srgbClr>
            </a:outerShdw>
          </a:effec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sz="2325">
              <a:solidFill>
                <a:srgbClr val="FFFFFF"/>
              </a:solidFill>
            </a:endParaRPr>
          </a:p>
        </p:txBody>
      </p:sp>
      <p:sp>
        <p:nvSpPr>
          <p:cNvPr id="8" name="矩形 10"/>
          <p:cNvSpPr>
            <a:spLocks noChangeArrowheads="1"/>
          </p:cNvSpPr>
          <p:nvPr/>
        </p:nvSpPr>
        <p:spPr bwMode="auto">
          <a:xfrm>
            <a:off x="690798" y="4486953"/>
            <a:ext cx="3545681" cy="652463"/>
          </a:xfrm>
          <a:prstGeom prst="rect">
            <a:avLst/>
          </a:prstGeom>
          <a:solidFill>
            <a:srgbClr val="0176AB"/>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sz="2325">
              <a:solidFill>
                <a:srgbClr val="FFFFFF"/>
              </a:solidFill>
            </a:endParaRPr>
          </a:p>
        </p:txBody>
      </p:sp>
      <p:sp>
        <p:nvSpPr>
          <p:cNvPr id="9" name="矩形 11"/>
          <p:cNvSpPr>
            <a:spLocks noChangeArrowheads="1"/>
          </p:cNvSpPr>
          <p:nvPr/>
        </p:nvSpPr>
        <p:spPr bwMode="auto">
          <a:xfrm>
            <a:off x="4629386" y="2390263"/>
            <a:ext cx="3545681" cy="2600325"/>
          </a:xfrm>
          <a:prstGeom prst="rect">
            <a:avLst/>
          </a:prstGeom>
          <a:gradFill rotWithShape="1">
            <a:gsLst>
              <a:gs pos="0">
                <a:schemeClr val="bg1"/>
              </a:gs>
              <a:gs pos="100000">
                <a:srgbClr val="D9D9D9"/>
              </a:gs>
            </a:gsLst>
            <a:lin ang="5400000" scaled="1"/>
          </a:gradFill>
          <a:ln w="12700" cmpd="sng">
            <a:solidFill>
              <a:schemeClr val="bg1"/>
            </a:solidFill>
            <a:miter lim="800000"/>
          </a:ln>
          <a:effectLst>
            <a:outerShdw dist="63500" dir="8100000" algn="ctr" rotWithShape="0">
              <a:srgbClr val="000000">
                <a:alpha val="25000"/>
              </a:srgbClr>
            </a:outerShdw>
          </a:effec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sz="2325">
              <a:solidFill>
                <a:srgbClr val="FFFFFF"/>
              </a:solidFill>
            </a:endParaRPr>
          </a:p>
        </p:txBody>
      </p:sp>
      <p:sp>
        <p:nvSpPr>
          <p:cNvPr id="10" name="矩形 12"/>
          <p:cNvSpPr>
            <a:spLocks noChangeArrowheads="1"/>
          </p:cNvSpPr>
          <p:nvPr/>
        </p:nvSpPr>
        <p:spPr bwMode="auto">
          <a:xfrm>
            <a:off x="4629386" y="1590163"/>
            <a:ext cx="3545681" cy="651272"/>
          </a:xfrm>
          <a:prstGeom prst="rect">
            <a:avLst/>
          </a:prstGeom>
          <a:solidFill>
            <a:srgbClr val="E5AA5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sz="2325">
              <a:solidFill>
                <a:srgbClr val="FFFFFF"/>
              </a:solidFill>
            </a:endParaRPr>
          </a:p>
        </p:txBody>
      </p:sp>
      <p:sp>
        <p:nvSpPr>
          <p:cNvPr id="11" name="TextBox 35"/>
          <p:cNvSpPr txBox="1">
            <a:spLocks noChangeArrowheads="1"/>
          </p:cNvSpPr>
          <p:nvPr/>
        </p:nvSpPr>
        <p:spPr bwMode="auto">
          <a:xfrm>
            <a:off x="899592" y="1988122"/>
            <a:ext cx="2978944" cy="23288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00000"/>
              </a:lnSpc>
              <a:buNone/>
            </a:pPr>
            <a:r>
              <a:rPr lang="en-US" altLang="zh-CN" sz="1400" dirty="0">
                <a:latin typeface="华文细黑" panose="02010600040101010101" pitchFamily="2" charset="-122"/>
                <a:ea typeface="华文细黑" panose="02010600040101010101" pitchFamily="2" charset="-122"/>
              </a:rPr>
              <a:t>3. 1992 </a:t>
            </a:r>
            <a:r>
              <a:rPr lang="zh-CN" altLang="en-US" sz="1400" dirty="0">
                <a:latin typeface="华文细黑" panose="02010600040101010101" pitchFamily="2" charset="-122"/>
                <a:ea typeface="华文细黑" panose="02010600040101010101" pitchFamily="2" charset="-122"/>
              </a:rPr>
              <a:t>年邓小平南方讲话，深刻回答了长期束缚人们思想的许多认识问题，突 出的是（　　）。</a:t>
            </a:r>
            <a:endParaRPr lang="en-US" altLang="zh-CN" sz="1400" dirty="0">
              <a:latin typeface="华文细黑" panose="02010600040101010101" pitchFamily="2" charset="-122"/>
              <a:ea typeface="华文细黑" panose="02010600040101010101" pitchFamily="2" charset="-122"/>
            </a:endParaRPr>
          </a:p>
          <a:p>
            <a:pPr>
              <a:lnSpc>
                <a:spcPct val="100000"/>
              </a:lnSpc>
              <a:buNone/>
            </a:pPr>
            <a:r>
              <a:rPr lang="en-US" altLang="zh-CN" sz="1400" dirty="0">
                <a:latin typeface="华文细黑" panose="02010600040101010101" pitchFamily="2" charset="-122"/>
                <a:ea typeface="华文细黑" panose="02010600040101010101" pitchFamily="2" charset="-122"/>
              </a:rPr>
              <a:t>A. </a:t>
            </a:r>
            <a:r>
              <a:rPr lang="zh-CN" altLang="en-US" sz="1400" dirty="0">
                <a:latin typeface="华文细黑" panose="02010600040101010101" pitchFamily="2" charset="-122"/>
                <a:ea typeface="华文细黑" panose="02010600040101010101" pitchFamily="2" charset="-122"/>
              </a:rPr>
              <a:t>发展速度与提高经济效益的问题</a:t>
            </a:r>
            <a:endParaRPr lang="en-US" altLang="zh-CN" sz="1400" dirty="0">
              <a:latin typeface="华文细黑" panose="02010600040101010101" pitchFamily="2" charset="-122"/>
              <a:ea typeface="华文细黑" panose="02010600040101010101" pitchFamily="2" charset="-122"/>
            </a:endParaRPr>
          </a:p>
          <a:p>
            <a:pPr>
              <a:lnSpc>
                <a:spcPct val="100000"/>
              </a:lnSpc>
              <a:buNone/>
            </a:pPr>
            <a:r>
              <a:rPr lang="en-US" altLang="zh-CN" sz="1400" dirty="0">
                <a:latin typeface="华文细黑" panose="02010600040101010101" pitchFamily="2" charset="-122"/>
                <a:ea typeface="华文细黑" panose="02010600040101010101" pitchFamily="2" charset="-122"/>
              </a:rPr>
              <a:t>B. </a:t>
            </a:r>
            <a:r>
              <a:rPr lang="zh-CN" altLang="en-US" sz="1400" dirty="0">
                <a:latin typeface="华文细黑" panose="02010600040101010101" pitchFamily="2" charset="-122"/>
                <a:ea typeface="华文细黑" panose="02010600040101010101" pitchFamily="2" charset="-122"/>
              </a:rPr>
              <a:t>依法治国与加强党的领导的问题</a:t>
            </a:r>
            <a:endParaRPr lang="en-US" altLang="zh-CN" sz="1400" dirty="0">
              <a:latin typeface="华文细黑" panose="02010600040101010101" pitchFamily="2" charset="-122"/>
              <a:ea typeface="华文细黑" panose="02010600040101010101" pitchFamily="2" charset="-122"/>
            </a:endParaRPr>
          </a:p>
          <a:p>
            <a:pPr>
              <a:lnSpc>
                <a:spcPct val="100000"/>
              </a:lnSpc>
              <a:buNone/>
            </a:pPr>
            <a:r>
              <a:rPr lang="en-US" altLang="zh-CN" sz="1400" dirty="0">
                <a:latin typeface="华文细黑" panose="02010600040101010101" pitchFamily="2" charset="-122"/>
                <a:ea typeface="华文细黑" panose="02010600040101010101" pitchFamily="2" charset="-122"/>
              </a:rPr>
              <a:t>C. </a:t>
            </a:r>
            <a:r>
              <a:rPr lang="zh-CN" altLang="en-US" sz="1400" dirty="0">
                <a:latin typeface="华文细黑" panose="02010600040101010101" pitchFamily="2" charset="-122"/>
                <a:ea typeface="华文细黑" panose="02010600040101010101" pitchFamily="2" charset="-122"/>
              </a:rPr>
              <a:t>物质文明建设与精神文明建设问题</a:t>
            </a:r>
            <a:endParaRPr lang="en-US" altLang="zh-CN" sz="1400" dirty="0">
              <a:latin typeface="华文细黑" panose="02010600040101010101" pitchFamily="2" charset="-122"/>
              <a:ea typeface="华文细黑" panose="02010600040101010101" pitchFamily="2" charset="-122"/>
            </a:endParaRPr>
          </a:p>
          <a:p>
            <a:pPr>
              <a:lnSpc>
                <a:spcPct val="100000"/>
              </a:lnSpc>
              <a:buNone/>
            </a:pPr>
            <a:r>
              <a:rPr lang="en-US" altLang="zh-CN" sz="1400" dirty="0">
                <a:latin typeface="华文细黑" panose="02010600040101010101" pitchFamily="2" charset="-122"/>
                <a:ea typeface="华文细黑" panose="02010600040101010101" pitchFamily="2" charset="-122"/>
              </a:rPr>
              <a:t>D. </a:t>
            </a:r>
            <a:r>
              <a:rPr lang="zh-CN" altLang="en-US" sz="1400" dirty="0">
                <a:latin typeface="华文细黑" panose="02010600040101010101" pitchFamily="2" charset="-122"/>
                <a:ea typeface="华文细黑" panose="02010600040101010101" pitchFamily="2" charset="-122"/>
              </a:rPr>
              <a:t>姓“资”姓“社”问题 </a:t>
            </a:r>
            <a:endParaRPr lang="en-US" altLang="zh-CN" sz="1400" dirty="0">
              <a:latin typeface="华文细黑" panose="02010600040101010101" pitchFamily="2" charset="-122"/>
              <a:ea typeface="华文细黑" panose="02010600040101010101" pitchFamily="2" charset="-122"/>
            </a:endParaRPr>
          </a:p>
        </p:txBody>
      </p:sp>
      <p:sp>
        <p:nvSpPr>
          <p:cNvPr id="14" name="矩形 13"/>
          <p:cNvSpPr/>
          <p:nvPr/>
        </p:nvSpPr>
        <p:spPr>
          <a:xfrm>
            <a:off x="4927579" y="2703477"/>
            <a:ext cx="2949294" cy="1384995"/>
          </a:xfrm>
          <a:prstGeom prst="rect">
            <a:avLst/>
          </a:prstGeom>
        </p:spPr>
        <p:txBody>
          <a:bodyPr wrap="square">
            <a:spAutoFit/>
          </a:bodyPr>
          <a:lstStyle/>
          <a:p>
            <a:r>
              <a:rPr lang="en-US" altLang="zh-CN" sz="1400" dirty="0">
                <a:latin typeface="华文细黑" panose="02010600040101010101" pitchFamily="2" charset="-122"/>
                <a:ea typeface="华文细黑" panose="02010600040101010101" pitchFamily="2" charset="-122"/>
              </a:rPr>
              <a:t>4. </a:t>
            </a:r>
            <a:r>
              <a:rPr lang="zh-CN" altLang="en-US" sz="1400" dirty="0">
                <a:latin typeface="华文细黑" panose="02010600040101010101" pitchFamily="2" charset="-122"/>
                <a:ea typeface="华文细黑" panose="02010600040101010101" pitchFamily="2" charset="-122"/>
              </a:rPr>
              <a:t>中国共产党首次提出“邓小平理论”的科学概念是在（　　）。 </a:t>
            </a:r>
            <a:endParaRPr lang="en-US" altLang="zh-CN" sz="1400" dirty="0">
              <a:latin typeface="华文细黑" panose="02010600040101010101" pitchFamily="2" charset="-122"/>
              <a:ea typeface="华文细黑" panose="02010600040101010101" pitchFamily="2" charset="-122"/>
            </a:endParaRPr>
          </a:p>
          <a:p>
            <a:pPr marL="342900" indent="-342900">
              <a:buAutoNum type="alphaUcPeriod"/>
            </a:pPr>
            <a:r>
              <a:rPr lang="zh-CN" altLang="en-US" sz="1400" dirty="0">
                <a:latin typeface="华文细黑" panose="02010600040101010101" pitchFamily="2" charset="-122"/>
                <a:ea typeface="华文细黑" panose="02010600040101010101" pitchFamily="2" charset="-122"/>
              </a:rPr>
              <a:t>党的十二大 </a:t>
            </a:r>
            <a:endParaRPr lang="en-US" altLang="zh-CN" sz="1400" dirty="0">
              <a:latin typeface="华文细黑" panose="02010600040101010101" pitchFamily="2" charset="-122"/>
              <a:ea typeface="华文细黑" panose="02010600040101010101" pitchFamily="2" charset="-122"/>
            </a:endParaRPr>
          </a:p>
          <a:p>
            <a:r>
              <a:rPr lang="en-US" altLang="zh-CN" sz="1400" dirty="0">
                <a:latin typeface="华文细黑" panose="02010600040101010101" pitchFamily="2" charset="-122"/>
                <a:ea typeface="华文细黑" panose="02010600040101010101" pitchFamily="2" charset="-122"/>
              </a:rPr>
              <a:t>B. </a:t>
            </a:r>
            <a:r>
              <a:rPr lang="zh-CN" altLang="en-US" sz="1400" dirty="0">
                <a:latin typeface="华文细黑" panose="02010600040101010101" pitchFamily="2" charset="-122"/>
                <a:ea typeface="华文细黑" panose="02010600040101010101" pitchFamily="2" charset="-122"/>
              </a:rPr>
              <a:t>党的十三大</a:t>
            </a:r>
            <a:endParaRPr lang="en-US" altLang="zh-CN" sz="1400" dirty="0">
              <a:latin typeface="华文细黑" panose="02010600040101010101" pitchFamily="2" charset="-122"/>
              <a:ea typeface="华文细黑" panose="02010600040101010101" pitchFamily="2" charset="-122"/>
            </a:endParaRPr>
          </a:p>
          <a:p>
            <a:r>
              <a:rPr lang="en-US" altLang="zh-CN" sz="1400" dirty="0">
                <a:latin typeface="华文细黑" panose="02010600040101010101" pitchFamily="2" charset="-122"/>
                <a:ea typeface="华文细黑" panose="02010600040101010101" pitchFamily="2" charset="-122"/>
              </a:rPr>
              <a:t>C. </a:t>
            </a:r>
            <a:r>
              <a:rPr lang="zh-CN" altLang="en-US" sz="1400" dirty="0">
                <a:latin typeface="华文细黑" panose="02010600040101010101" pitchFamily="2" charset="-122"/>
                <a:ea typeface="华文细黑" panose="02010600040101010101" pitchFamily="2" charset="-122"/>
              </a:rPr>
              <a:t>党的十四大</a:t>
            </a:r>
            <a:endParaRPr lang="en-US" altLang="zh-CN" sz="1400" dirty="0">
              <a:latin typeface="华文细黑" panose="02010600040101010101" pitchFamily="2" charset="-122"/>
              <a:ea typeface="华文细黑" panose="02010600040101010101" pitchFamily="2" charset="-122"/>
            </a:endParaRPr>
          </a:p>
          <a:p>
            <a:r>
              <a:rPr lang="en-US" altLang="zh-CN" sz="1400" dirty="0">
                <a:latin typeface="华文细黑" panose="02010600040101010101" pitchFamily="2" charset="-122"/>
                <a:ea typeface="华文细黑" panose="02010600040101010101" pitchFamily="2" charset="-122"/>
              </a:rPr>
              <a:t>D. </a:t>
            </a:r>
            <a:r>
              <a:rPr lang="zh-CN" altLang="en-US" sz="1400" dirty="0">
                <a:latin typeface="华文细黑" panose="02010600040101010101" pitchFamily="2" charset="-122"/>
                <a:ea typeface="华文细黑" panose="02010600040101010101" pitchFamily="2" charset="-122"/>
              </a:rPr>
              <a:t>党的十五大 </a:t>
            </a:r>
            <a:endParaRPr lang="zh-CN" altLang="en-US" sz="1400" dirty="0">
              <a:latin typeface="华文细黑" panose="02010600040101010101" pitchFamily="2" charset="-122"/>
              <a:ea typeface="华文细黑" panose="02010600040101010101" pitchFamily="2" charset="-122"/>
            </a:endParaRPr>
          </a:p>
        </p:txBody>
      </p:sp>
      <p:sp>
        <p:nvSpPr>
          <p:cNvPr id="2" name="标题 1"/>
          <p:cNvSpPr txBox="1"/>
          <p:nvPr/>
        </p:nvSpPr>
        <p:spPr bwMode="auto">
          <a:xfrm>
            <a:off x="668310" y="132320"/>
            <a:ext cx="2741856" cy="277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1600" b="0" kern="1200">
                <a:solidFill>
                  <a:schemeClr val="bg1"/>
                </a:solidFill>
                <a:latin typeface="微软雅黑" panose="020B0503020204020204" pitchFamily="34" charset="-122"/>
                <a:ea typeface="微软雅黑" panose="020B0503020204020204" pitchFamily="34" charset="-122"/>
                <a:cs typeface="+mj-cs"/>
              </a:defRPr>
            </a:lvl1pPr>
            <a:lvl2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r>
              <a:rPr lang="zh-CN" altLang="en-US" sz="2400" b="1" dirty="0">
                <a:solidFill>
                  <a:schemeClr val="tx1"/>
                </a:solidFill>
              </a:rPr>
              <a:t>拓展训练</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200" advClick="0" advTm="0">
        <p14:flip dir="r"/>
      </p:transition>
    </mc:Choice>
    <mc:Fallback>
      <p:transition spd="slow" advClick="0" advTm="0">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395536" y="820344"/>
            <a:ext cx="4392488" cy="307777"/>
          </a:xfrm>
          <a:prstGeom prst="rect">
            <a:avLst/>
          </a:prstGeom>
          <a:noFill/>
        </p:spPr>
        <p:txBody>
          <a:bodyPr wrap="square" lIns="0" tIns="0" rIns="0" bIns="0" rtlCol="0">
            <a:spAutoFit/>
          </a:bodyPr>
          <a:lstStyle/>
          <a:p>
            <a:r>
              <a:rPr lang="zh-CN" altLang="en-US" sz="2000" b="1" dirty="0">
                <a:latin typeface="微软雅黑" panose="020B0503020204020204" pitchFamily="34" charset="-122"/>
                <a:ea typeface="微软雅黑" panose="020B0503020204020204" pitchFamily="34" charset="-122"/>
              </a:rPr>
              <a:t>二、模拟训练</a:t>
            </a:r>
            <a:endParaRPr lang="zh-CN" altLang="en-US" sz="2000" b="1" dirty="0">
              <a:latin typeface="微软雅黑" panose="020B0503020204020204" pitchFamily="34" charset="-122"/>
              <a:ea typeface="微软雅黑" panose="020B0503020204020204" pitchFamily="34" charset="-122"/>
            </a:endParaRPr>
          </a:p>
        </p:txBody>
      </p:sp>
      <p:sp>
        <p:nvSpPr>
          <p:cNvPr id="3" name="文本框 2"/>
          <p:cNvSpPr txBox="1"/>
          <p:nvPr/>
        </p:nvSpPr>
        <p:spPr>
          <a:xfrm>
            <a:off x="606008" y="1419622"/>
            <a:ext cx="2093784" cy="276999"/>
          </a:xfrm>
          <a:prstGeom prst="rect">
            <a:avLst/>
          </a:prstGeom>
          <a:noFill/>
        </p:spPr>
        <p:txBody>
          <a:bodyPr wrap="square" lIns="0" tIns="0" rIns="0" bIns="0" rtlCol="0">
            <a:spAutoFit/>
          </a:bodyPr>
          <a:lstStyle/>
          <a:p>
            <a:pPr marL="285750" indent="-285750">
              <a:buFont typeface="Arial" panose="020B0604020202020204" pitchFamily="34" charset="0"/>
              <a:buChar char="•"/>
            </a:pPr>
            <a:r>
              <a:rPr lang="zh-CN" altLang="en-US" b="1" dirty="0">
                <a:latin typeface="微软雅黑" panose="020B0503020204020204" pitchFamily="34" charset="-122"/>
                <a:ea typeface="微软雅黑" panose="020B0503020204020204" pitchFamily="34" charset="-122"/>
              </a:rPr>
              <a:t>多项选择题</a:t>
            </a:r>
            <a:endParaRPr lang="zh-CN" altLang="en-US" b="1" dirty="0">
              <a:latin typeface="微软雅黑" panose="020B0503020204020204" pitchFamily="34" charset="-122"/>
              <a:ea typeface="微软雅黑" panose="020B0503020204020204" pitchFamily="34" charset="-122"/>
            </a:endParaRPr>
          </a:p>
        </p:txBody>
      </p:sp>
      <p:sp>
        <p:nvSpPr>
          <p:cNvPr id="4" name="文本框 3"/>
          <p:cNvSpPr txBox="1"/>
          <p:nvPr/>
        </p:nvSpPr>
        <p:spPr>
          <a:xfrm>
            <a:off x="395536" y="2211710"/>
            <a:ext cx="8286472" cy="2215991"/>
          </a:xfrm>
          <a:prstGeom prst="rect">
            <a:avLst/>
          </a:prstGeom>
          <a:noFill/>
        </p:spPr>
        <p:txBody>
          <a:bodyPr wrap="square" lIns="0" tIns="0" rIns="0" bIns="0" rtlCol="0">
            <a:spAutoFit/>
          </a:bodyPr>
          <a:lstStyle/>
          <a:p>
            <a:pPr marL="342900" indent="-342900">
              <a:lnSpc>
                <a:spcPct val="150000"/>
              </a:lnSpc>
              <a:buAutoNum type="arabicPeriod"/>
            </a:pPr>
            <a:r>
              <a:rPr lang="zh-CN" altLang="en-US" sz="1600" dirty="0">
                <a:latin typeface="华文细黑" panose="02010600040101010101" pitchFamily="2" charset="-122"/>
                <a:ea typeface="华文细黑" panose="02010600040101010101" pitchFamily="2" charset="-122"/>
              </a:rPr>
              <a:t>党的十五大指出：邓小平理论是马克思主义与当代中国实际和时代特征相结合 的产物，是党和人民实践经验和集体智慧的结晶，其依据是（　　）。</a:t>
            </a:r>
            <a:endParaRPr lang="en-US" altLang="zh-CN" sz="1600" dirty="0">
              <a:latin typeface="华文细黑" panose="02010600040101010101" pitchFamily="2" charset="-122"/>
              <a:ea typeface="华文细黑" panose="02010600040101010101" pitchFamily="2" charset="-122"/>
            </a:endParaRPr>
          </a:p>
          <a:p>
            <a:pPr>
              <a:lnSpc>
                <a:spcPct val="150000"/>
              </a:lnSpc>
            </a:pPr>
            <a:r>
              <a:rPr lang="en-US" altLang="zh-CN" sz="1600" dirty="0">
                <a:latin typeface="华文细黑" panose="02010600040101010101" pitchFamily="2" charset="-122"/>
                <a:ea typeface="华文细黑" panose="02010600040101010101" pitchFamily="2" charset="-122"/>
              </a:rPr>
              <a:t>A. </a:t>
            </a:r>
            <a:r>
              <a:rPr lang="zh-CN" altLang="en-US" sz="1600" dirty="0">
                <a:latin typeface="华文细黑" panose="02010600040101010101" pitchFamily="2" charset="-122"/>
                <a:ea typeface="华文细黑" panose="02010600040101010101" pitchFamily="2" charset="-122"/>
              </a:rPr>
              <a:t>邓小平理论包含着其他领导人探索社会主义建设道路的成果</a:t>
            </a:r>
            <a:endParaRPr lang="en-US" altLang="zh-CN" sz="1600" dirty="0">
              <a:latin typeface="华文细黑" panose="02010600040101010101" pitchFamily="2" charset="-122"/>
              <a:ea typeface="华文细黑" panose="02010600040101010101" pitchFamily="2" charset="-122"/>
            </a:endParaRPr>
          </a:p>
          <a:p>
            <a:pPr>
              <a:lnSpc>
                <a:spcPct val="150000"/>
              </a:lnSpc>
            </a:pPr>
            <a:r>
              <a:rPr lang="en-US" altLang="zh-CN" sz="1600" dirty="0">
                <a:latin typeface="华文细黑" panose="02010600040101010101" pitchFamily="2" charset="-122"/>
                <a:ea typeface="华文细黑" panose="02010600040101010101" pitchFamily="2" charset="-122"/>
              </a:rPr>
              <a:t>B. </a:t>
            </a:r>
            <a:r>
              <a:rPr lang="zh-CN" altLang="en-US" sz="1600" dirty="0">
                <a:latin typeface="华文细黑" panose="02010600040101010101" pitchFamily="2" charset="-122"/>
                <a:ea typeface="华文细黑" panose="02010600040101010101" pitchFamily="2" charset="-122"/>
              </a:rPr>
              <a:t>邓小平理论是在总结我国社会主义建设胜利和挫折的历史经验的基础上</a:t>
            </a:r>
            <a:r>
              <a:rPr lang="zh-CN" altLang="en-US" sz="1600" dirty="0" smtClean="0">
                <a:latin typeface="华文细黑" panose="02010600040101010101" pitchFamily="2" charset="-122"/>
                <a:ea typeface="华文细黑" panose="02010600040101010101" pitchFamily="2" charset="-122"/>
              </a:rPr>
              <a:t>形成</a:t>
            </a:r>
            <a:r>
              <a:rPr lang="zh-CN" altLang="en-US" sz="1600" dirty="0">
                <a:latin typeface="华文细黑" panose="02010600040101010101" pitchFamily="2" charset="-122"/>
                <a:ea typeface="华文细黑" panose="02010600040101010101" pitchFamily="2" charset="-122"/>
              </a:rPr>
              <a:t>与发展起来的</a:t>
            </a:r>
            <a:endParaRPr lang="en-US" altLang="zh-CN" sz="1600" dirty="0">
              <a:latin typeface="华文细黑" panose="02010600040101010101" pitchFamily="2" charset="-122"/>
              <a:ea typeface="华文细黑" panose="02010600040101010101" pitchFamily="2" charset="-122"/>
            </a:endParaRPr>
          </a:p>
          <a:p>
            <a:pPr>
              <a:lnSpc>
                <a:spcPct val="150000"/>
              </a:lnSpc>
            </a:pPr>
            <a:r>
              <a:rPr lang="en-US" altLang="zh-CN" sz="1600" dirty="0">
                <a:latin typeface="华文细黑" panose="02010600040101010101" pitchFamily="2" charset="-122"/>
                <a:ea typeface="华文细黑" panose="02010600040101010101" pitchFamily="2" charset="-122"/>
              </a:rPr>
              <a:t>C. </a:t>
            </a:r>
            <a:r>
              <a:rPr lang="zh-CN" altLang="en-US" sz="1600" dirty="0">
                <a:latin typeface="华文细黑" panose="02010600040101010101" pitchFamily="2" charset="-122"/>
                <a:ea typeface="华文细黑" panose="02010600040101010101" pitchFamily="2" charset="-122"/>
              </a:rPr>
              <a:t>邓小平理论是在科学判断当代国际局势的新发展的基础上形成和发展</a:t>
            </a:r>
            <a:r>
              <a:rPr lang="zh-CN" altLang="en-US" sz="1600" dirty="0" smtClean="0">
                <a:latin typeface="华文细黑" panose="02010600040101010101" pitchFamily="2" charset="-122"/>
                <a:ea typeface="华文细黑" panose="02010600040101010101" pitchFamily="2" charset="-122"/>
              </a:rPr>
              <a:t>起来</a:t>
            </a:r>
            <a:r>
              <a:rPr lang="zh-CN" altLang="en-US" sz="1600" dirty="0">
                <a:latin typeface="华文细黑" panose="02010600040101010101" pitchFamily="2" charset="-122"/>
                <a:ea typeface="华文细黑" panose="02010600040101010101" pitchFamily="2" charset="-122"/>
              </a:rPr>
              <a:t>的</a:t>
            </a:r>
            <a:endParaRPr lang="en-US" altLang="zh-CN" sz="1600" dirty="0">
              <a:latin typeface="华文细黑" panose="02010600040101010101" pitchFamily="2" charset="-122"/>
              <a:ea typeface="华文细黑" panose="02010600040101010101" pitchFamily="2" charset="-122"/>
            </a:endParaRPr>
          </a:p>
          <a:p>
            <a:pPr>
              <a:lnSpc>
                <a:spcPct val="150000"/>
              </a:lnSpc>
            </a:pPr>
            <a:r>
              <a:rPr lang="en-US" altLang="zh-CN" sz="1600" dirty="0">
                <a:latin typeface="华文细黑" panose="02010600040101010101" pitchFamily="2" charset="-122"/>
                <a:ea typeface="华文细黑" panose="02010600040101010101" pitchFamily="2" charset="-122"/>
              </a:rPr>
              <a:t>D. </a:t>
            </a:r>
            <a:r>
              <a:rPr lang="zh-CN" altLang="en-US" sz="1600" dirty="0">
                <a:latin typeface="华文细黑" panose="02010600040101010101" pitchFamily="2" charset="-122"/>
                <a:ea typeface="华文细黑" panose="02010600040101010101" pitchFamily="2" charset="-122"/>
              </a:rPr>
              <a:t>邓小平理论的主要创立者是党和人民群众 </a:t>
            </a:r>
            <a:endParaRPr lang="zh-CN" altLang="en-US" sz="1600" b="1" dirty="0">
              <a:solidFill>
                <a:schemeClr val="accent6"/>
              </a:solidFill>
              <a:latin typeface="华文细黑" panose="02010600040101010101" pitchFamily="2" charset="-122"/>
              <a:ea typeface="华文细黑" panose="02010600040101010101" pitchFamily="2" charset="-122"/>
            </a:endParaRPr>
          </a:p>
        </p:txBody>
      </p:sp>
      <p:sp>
        <p:nvSpPr>
          <p:cNvPr id="7" name="圆角矩形 6"/>
          <p:cNvSpPr/>
          <p:nvPr/>
        </p:nvSpPr>
        <p:spPr>
          <a:xfrm>
            <a:off x="251520" y="2139701"/>
            <a:ext cx="8784976" cy="2518737"/>
          </a:xfrm>
          <a:prstGeom prst="roundRect">
            <a:avLst/>
          </a:prstGeom>
          <a:noFill/>
          <a:ln>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txBox="1"/>
          <p:nvPr/>
        </p:nvSpPr>
        <p:spPr bwMode="auto">
          <a:xfrm>
            <a:off x="668310" y="132320"/>
            <a:ext cx="2741856" cy="277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1600" b="0" kern="1200">
                <a:solidFill>
                  <a:schemeClr val="bg1"/>
                </a:solidFill>
                <a:latin typeface="微软雅黑" panose="020B0503020204020204" pitchFamily="34" charset="-122"/>
                <a:ea typeface="微软雅黑" panose="020B0503020204020204" pitchFamily="34" charset="-122"/>
                <a:cs typeface="+mj-cs"/>
              </a:defRPr>
            </a:lvl1pPr>
            <a:lvl2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r>
              <a:rPr lang="zh-CN" altLang="en-US" sz="2400" b="1" dirty="0">
                <a:solidFill>
                  <a:schemeClr val="tx1"/>
                </a:solidFill>
              </a:rPr>
              <a:t>拓展训练</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200" advClick="0" advTm="0">
        <p14:flip dir="r"/>
      </p:transition>
    </mc:Choice>
    <mc:Fallback>
      <p:transition spd="slow" advClick="0" advTm="0">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395536" y="820344"/>
            <a:ext cx="4392488" cy="307777"/>
          </a:xfrm>
          <a:prstGeom prst="rect">
            <a:avLst/>
          </a:prstGeom>
          <a:noFill/>
        </p:spPr>
        <p:txBody>
          <a:bodyPr wrap="square" lIns="0" tIns="0" rIns="0" bIns="0" rtlCol="0">
            <a:spAutoFit/>
          </a:bodyPr>
          <a:lstStyle/>
          <a:p>
            <a:r>
              <a:rPr lang="zh-CN" altLang="en-US" sz="2000" b="1" dirty="0">
                <a:latin typeface="微软雅黑" panose="020B0503020204020204" pitchFamily="34" charset="-122"/>
                <a:ea typeface="微软雅黑" panose="020B0503020204020204" pitchFamily="34" charset="-122"/>
              </a:rPr>
              <a:t>二、模拟训练</a:t>
            </a:r>
            <a:endParaRPr lang="zh-CN" altLang="en-US" sz="2000" b="1" dirty="0">
              <a:latin typeface="微软雅黑" panose="020B0503020204020204" pitchFamily="34" charset="-122"/>
              <a:ea typeface="微软雅黑" panose="020B0503020204020204" pitchFamily="34" charset="-122"/>
            </a:endParaRPr>
          </a:p>
        </p:txBody>
      </p:sp>
      <p:sp>
        <p:nvSpPr>
          <p:cNvPr id="3" name="文本框 2"/>
          <p:cNvSpPr txBox="1"/>
          <p:nvPr/>
        </p:nvSpPr>
        <p:spPr>
          <a:xfrm>
            <a:off x="606008" y="1419622"/>
            <a:ext cx="2093784" cy="276999"/>
          </a:xfrm>
          <a:prstGeom prst="rect">
            <a:avLst/>
          </a:prstGeom>
          <a:noFill/>
        </p:spPr>
        <p:txBody>
          <a:bodyPr wrap="square" lIns="0" tIns="0" rIns="0" bIns="0" rtlCol="0">
            <a:spAutoFit/>
          </a:bodyPr>
          <a:lstStyle/>
          <a:p>
            <a:pPr marL="285750" indent="-285750">
              <a:buFont typeface="Arial" panose="020B0604020202020204" pitchFamily="34" charset="0"/>
              <a:buChar char="•"/>
            </a:pPr>
            <a:r>
              <a:rPr lang="zh-CN" altLang="en-US" b="1" dirty="0">
                <a:latin typeface="微软雅黑" panose="020B0503020204020204" pitchFamily="34" charset="-122"/>
                <a:ea typeface="微软雅黑" panose="020B0503020204020204" pitchFamily="34" charset="-122"/>
              </a:rPr>
              <a:t>多项选择题</a:t>
            </a:r>
            <a:endParaRPr lang="zh-CN" altLang="en-US" b="1" dirty="0">
              <a:latin typeface="微软雅黑" panose="020B0503020204020204" pitchFamily="34" charset="-122"/>
              <a:ea typeface="微软雅黑" panose="020B0503020204020204" pitchFamily="34" charset="-122"/>
            </a:endParaRPr>
          </a:p>
        </p:txBody>
      </p:sp>
      <p:sp>
        <p:nvSpPr>
          <p:cNvPr id="7" name="矩形 37"/>
          <p:cNvSpPr>
            <a:spLocks noChangeArrowheads="1"/>
          </p:cNvSpPr>
          <p:nvPr/>
        </p:nvSpPr>
        <p:spPr bwMode="auto">
          <a:xfrm>
            <a:off x="395536" y="1923678"/>
            <a:ext cx="8352928" cy="2826073"/>
          </a:xfrm>
          <a:prstGeom prst="rect">
            <a:avLst/>
          </a:prstGeom>
          <a:solidFill>
            <a:schemeClr val="bg1"/>
          </a:solidFill>
          <a:ln w="9525" cmpd="sng">
            <a:solidFill>
              <a:srgbClr val="000000"/>
            </a:solidFill>
            <a:miter lim="800000"/>
          </a:ln>
        </p:spPr>
        <p:txBody>
          <a:bodyPr anchor="ctr"/>
          <a:lstStyle>
            <a:lvl1pPr>
              <a:lnSpc>
                <a:spcPct val="90000"/>
              </a:lnSpc>
              <a:spcBef>
                <a:spcPts val="1000"/>
              </a:spcBef>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zh-CN" sz="135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文本框 7"/>
          <p:cNvSpPr txBox="1"/>
          <p:nvPr/>
        </p:nvSpPr>
        <p:spPr>
          <a:xfrm>
            <a:off x="606008" y="2067694"/>
            <a:ext cx="7854424" cy="2215991"/>
          </a:xfrm>
          <a:prstGeom prst="rect">
            <a:avLst/>
          </a:prstGeom>
          <a:noFill/>
        </p:spPr>
        <p:txBody>
          <a:bodyPr wrap="square" lIns="0" tIns="0" rIns="0" bIns="0" rtlCol="0">
            <a:spAutoFit/>
          </a:bodyPr>
          <a:lstStyle/>
          <a:p>
            <a:pPr>
              <a:lnSpc>
                <a:spcPct val="150000"/>
              </a:lnSpc>
            </a:pPr>
            <a:r>
              <a:rPr lang="en-US" altLang="zh-CN" sz="1600" dirty="0">
                <a:latin typeface="华文细黑" panose="02010600040101010101" pitchFamily="2" charset="-122"/>
                <a:ea typeface="华文细黑" panose="02010600040101010101" pitchFamily="2" charset="-122"/>
              </a:rPr>
              <a:t>2. </a:t>
            </a:r>
            <a:r>
              <a:rPr lang="zh-CN" altLang="en-US" sz="1600" dirty="0">
                <a:latin typeface="华文细黑" panose="02010600040101010101" pitchFamily="2" charset="-122"/>
                <a:ea typeface="华文细黑" panose="02010600040101010101" pitchFamily="2" charset="-122"/>
              </a:rPr>
              <a:t>邓小平指出：“我们坚信马克思主义，但是马克思主义必须与中国实际相结合。 只有结合中国实际的马克思主义，才是我们所需要的真正的马克思主义。”这说明 （　　）。</a:t>
            </a:r>
            <a:endParaRPr lang="en-US" altLang="zh-CN" sz="1600" dirty="0">
              <a:latin typeface="华文细黑" panose="02010600040101010101" pitchFamily="2" charset="-122"/>
              <a:ea typeface="华文细黑" panose="02010600040101010101" pitchFamily="2" charset="-122"/>
            </a:endParaRPr>
          </a:p>
          <a:p>
            <a:pPr>
              <a:lnSpc>
                <a:spcPct val="150000"/>
              </a:lnSpc>
            </a:pPr>
            <a:r>
              <a:rPr lang="en-US" altLang="zh-CN" sz="1600" dirty="0">
                <a:latin typeface="华文细黑" panose="02010600040101010101" pitchFamily="2" charset="-122"/>
                <a:ea typeface="华文细黑" panose="02010600040101010101" pitchFamily="2" charset="-122"/>
              </a:rPr>
              <a:t>A. </a:t>
            </a:r>
            <a:r>
              <a:rPr lang="zh-CN" altLang="en-US" sz="1600" dirty="0">
                <a:latin typeface="华文细黑" panose="02010600040101010101" pitchFamily="2" charset="-122"/>
                <a:ea typeface="华文细黑" panose="02010600040101010101" pitchFamily="2" charset="-122"/>
              </a:rPr>
              <a:t>马克思主义具有与时俱进的理论品质</a:t>
            </a:r>
            <a:endParaRPr lang="en-US" altLang="zh-CN" sz="1600" dirty="0">
              <a:latin typeface="华文细黑" panose="02010600040101010101" pitchFamily="2" charset="-122"/>
              <a:ea typeface="华文细黑" panose="02010600040101010101" pitchFamily="2" charset="-122"/>
            </a:endParaRPr>
          </a:p>
          <a:p>
            <a:pPr>
              <a:lnSpc>
                <a:spcPct val="150000"/>
              </a:lnSpc>
            </a:pPr>
            <a:r>
              <a:rPr lang="en-US" altLang="zh-CN" sz="1600" dirty="0">
                <a:latin typeface="华文细黑" panose="02010600040101010101" pitchFamily="2" charset="-122"/>
                <a:ea typeface="华文细黑" panose="02010600040101010101" pitchFamily="2" charset="-122"/>
              </a:rPr>
              <a:t>B. </a:t>
            </a:r>
            <a:r>
              <a:rPr lang="zh-CN" altLang="en-US" sz="1600" dirty="0">
                <a:latin typeface="华文细黑" panose="02010600040101010101" pitchFamily="2" charset="-122"/>
                <a:ea typeface="华文细黑" panose="02010600040101010101" pitchFamily="2" charset="-122"/>
              </a:rPr>
              <a:t>离开中国的具体国情谈马克思主义没有意义</a:t>
            </a:r>
            <a:endParaRPr lang="en-US" altLang="zh-CN" sz="1600" dirty="0">
              <a:latin typeface="华文细黑" panose="02010600040101010101" pitchFamily="2" charset="-122"/>
              <a:ea typeface="华文细黑" panose="02010600040101010101" pitchFamily="2" charset="-122"/>
            </a:endParaRPr>
          </a:p>
          <a:p>
            <a:pPr>
              <a:lnSpc>
                <a:spcPct val="150000"/>
              </a:lnSpc>
            </a:pPr>
            <a:r>
              <a:rPr lang="en-US" altLang="zh-CN" sz="1600" dirty="0">
                <a:latin typeface="华文细黑" panose="02010600040101010101" pitchFamily="2" charset="-122"/>
                <a:ea typeface="华文细黑" panose="02010600040101010101" pitchFamily="2" charset="-122"/>
              </a:rPr>
              <a:t>C. </a:t>
            </a:r>
            <a:r>
              <a:rPr lang="zh-CN" altLang="en-US" sz="1600" dirty="0">
                <a:latin typeface="华文细黑" panose="02010600040101010101" pitchFamily="2" charset="-122"/>
                <a:ea typeface="华文细黑" panose="02010600040101010101" pitchFamily="2" charset="-122"/>
              </a:rPr>
              <a:t>邓小平理论与马克思主义的理论观点是一致的</a:t>
            </a:r>
            <a:endParaRPr lang="en-US" altLang="zh-CN" sz="1600" dirty="0">
              <a:latin typeface="华文细黑" panose="02010600040101010101" pitchFamily="2" charset="-122"/>
              <a:ea typeface="华文细黑" panose="02010600040101010101" pitchFamily="2" charset="-122"/>
            </a:endParaRPr>
          </a:p>
          <a:p>
            <a:pPr>
              <a:lnSpc>
                <a:spcPct val="150000"/>
              </a:lnSpc>
            </a:pPr>
            <a:r>
              <a:rPr lang="en-US" altLang="zh-CN" sz="1600" dirty="0">
                <a:latin typeface="华文细黑" panose="02010600040101010101" pitchFamily="2" charset="-122"/>
                <a:ea typeface="华文细黑" panose="02010600040101010101" pitchFamily="2" charset="-122"/>
              </a:rPr>
              <a:t>D. </a:t>
            </a:r>
            <a:r>
              <a:rPr lang="zh-CN" altLang="en-US" sz="1600" dirty="0">
                <a:latin typeface="华文细黑" panose="02010600040101010101" pitchFamily="2" charset="-122"/>
                <a:ea typeface="华文细黑" panose="02010600040101010101" pitchFamily="2" charset="-122"/>
              </a:rPr>
              <a:t>强烈的现实性是邓小平理论的本质特征</a:t>
            </a:r>
            <a:endParaRPr lang="zh-CN" altLang="en-US" sz="1600" b="1" dirty="0">
              <a:solidFill>
                <a:schemeClr val="accent6"/>
              </a:solidFill>
              <a:latin typeface="华文细黑" panose="02010600040101010101" pitchFamily="2" charset="-122"/>
              <a:ea typeface="华文细黑" panose="02010600040101010101" pitchFamily="2" charset="-122"/>
            </a:endParaRPr>
          </a:p>
        </p:txBody>
      </p:sp>
      <p:sp>
        <p:nvSpPr>
          <p:cNvPr id="2" name="标题 1"/>
          <p:cNvSpPr txBox="1"/>
          <p:nvPr/>
        </p:nvSpPr>
        <p:spPr bwMode="auto">
          <a:xfrm>
            <a:off x="668310" y="132320"/>
            <a:ext cx="2741856" cy="277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1600" b="0" kern="1200">
                <a:solidFill>
                  <a:schemeClr val="bg1"/>
                </a:solidFill>
                <a:latin typeface="微软雅黑" panose="020B0503020204020204" pitchFamily="34" charset="-122"/>
                <a:ea typeface="微软雅黑" panose="020B0503020204020204" pitchFamily="34" charset="-122"/>
                <a:cs typeface="+mj-cs"/>
              </a:defRPr>
            </a:lvl1pPr>
            <a:lvl2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r>
              <a:rPr lang="zh-CN" altLang="en-US" sz="2400" b="1" dirty="0">
                <a:solidFill>
                  <a:schemeClr val="tx1"/>
                </a:solidFill>
              </a:rPr>
              <a:t>拓展训练</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200" advClick="0" advTm="0">
        <p14:flip dir="r"/>
      </p:transition>
    </mc:Choice>
    <mc:Fallback>
      <p:transition spd="slow" advClick="0" advTm="0">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395536" y="820344"/>
            <a:ext cx="4392488" cy="307777"/>
          </a:xfrm>
          <a:prstGeom prst="rect">
            <a:avLst/>
          </a:prstGeom>
          <a:noFill/>
        </p:spPr>
        <p:txBody>
          <a:bodyPr wrap="square" lIns="0" tIns="0" rIns="0" bIns="0" rtlCol="0">
            <a:spAutoFit/>
          </a:bodyPr>
          <a:lstStyle/>
          <a:p>
            <a:r>
              <a:rPr lang="zh-CN" altLang="en-US" sz="2000" b="1" dirty="0">
                <a:latin typeface="微软雅黑" panose="020B0503020204020204" pitchFamily="34" charset="-122"/>
                <a:ea typeface="微软雅黑" panose="020B0503020204020204" pitchFamily="34" charset="-122"/>
              </a:rPr>
              <a:t>二、模拟训练</a:t>
            </a:r>
            <a:endParaRPr lang="zh-CN" altLang="en-US" sz="2000" b="1" dirty="0">
              <a:latin typeface="微软雅黑" panose="020B0503020204020204" pitchFamily="34" charset="-122"/>
              <a:ea typeface="微软雅黑" panose="020B0503020204020204" pitchFamily="34" charset="-122"/>
            </a:endParaRPr>
          </a:p>
        </p:txBody>
      </p:sp>
      <p:sp>
        <p:nvSpPr>
          <p:cNvPr id="3" name="文本框 2"/>
          <p:cNvSpPr txBox="1"/>
          <p:nvPr/>
        </p:nvSpPr>
        <p:spPr>
          <a:xfrm>
            <a:off x="606008" y="1419622"/>
            <a:ext cx="2093784" cy="276999"/>
          </a:xfrm>
          <a:prstGeom prst="rect">
            <a:avLst/>
          </a:prstGeom>
          <a:noFill/>
        </p:spPr>
        <p:txBody>
          <a:bodyPr wrap="square" lIns="0" tIns="0" rIns="0" bIns="0" rtlCol="0">
            <a:spAutoFit/>
          </a:bodyPr>
          <a:lstStyle/>
          <a:p>
            <a:pPr marL="285750" indent="-285750">
              <a:buFont typeface="Arial" panose="020B0604020202020204" pitchFamily="34" charset="0"/>
              <a:buChar char="•"/>
            </a:pPr>
            <a:r>
              <a:rPr lang="zh-CN" altLang="en-US" b="1" dirty="0">
                <a:latin typeface="微软雅黑" panose="020B0503020204020204" pitchFamily="34" charset="-122"/>
                <a:ea typeface="微软雅黑" panose="020B0503020204020204" pitchFamily="34" charset="-122"/>
              </a:rPr>
              <a:t>多项选择题</a:t>
            </a:r>
            <a:endParaRPr lang="zh-CN" altLang="en-US" b="1" dirty="0">
              <a:latin typeface="微软雅黑" panose="020B0503020204020204" pitchFamily="34" charset="-122"/>
              <a:ea typeface="微软雅黑" panose="020B0503020204020204" pitchFamily="34" charset="-122"/>
            </a:endParaRPr>
          </a:p>
        </p:txBody>
      </p:sp>
      <p:sp>
        <p:nvSpPr>
          <p:cNvPr id="7" name="矩形 6"/>
          <p:cNvSpPr/>
          <p:nvPr/>
        </p:nvSpPr>
        <p:spPr>
          <a:xfrm>
            <a:off x="539552" y="1707655"/>
            <a:ext cx="8280920" cy="46131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539552" y="1707654"/>
            <a:ext cx="8280920" cy="2786063"/>
          </a:xfrm>
          <a:prstGeom prst="rect">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668310" y="2173864"/>
            <a:ext cx="8003768" cy="2215991"/>
          </a:xfrm>
          <a:prstGeom prst="rect">
            <a:avLst/>
          </a:prstGeom>
          <a:noFill/>
        </p:spPr>
        <p:txBody>
          <a:bodyPr wrap="square" lIns="0" tIns="0" rIns="0" bIns="0" rtlCol="0">
            <a:spAutoFit/>
          </a:bodyPr>
          <a:lstStyle/>
          <a:p>
            <a:pPr>
              <a:lnSpc>
                <a:spcPct val="150000"/>
              </a:lnSpc>
            </a:pPr>
            <a:r>
              <a:rPr lang="en-US" altLang="zh-CN" sz="1600" dirty="0">
                <a:latin typeface="华文细黑" panose="02010600040101010101" pitchFamily="2" charset="-122"/>
                <a:ea typeface="华文细黑" panose="02010600040101010101" pitchFamily="2" charset="-122"/>
              </a:rPr>
              <a:t>3. </a:t>
            </a:r>
            <a:r>
              <a:rPr lang="zh-CN" altLang="en-US" sz="1600" dirty="0">
                <a:latin typeface="华文细黑" panose="02010600040101010101" pitchFamily="2" charset="-122"/>
                <a:ea typeface="华文细黑" panose="02010600040101010101" pitchFamily="2" charset="-122"/>
              </a:rPr>
              <a:t>创新就意味着否定。在一定意义上也可以说，邓小平理论就是对</a:t>
            </a:r>
            <a:r>
              <a:rPr lang="zh-CN" altLang="en-US" sz="1600" dirty="0" smtClean="0">
                <a:latin typeface="华文细黑" panose="02010600040101010101" pitchFamily="2" charset="-122"/>
                <a:ea typeface="华文细黑" panose="02010600040101010101" pitchFamily="2" charset="-122"/>
              </a:rPr>
              <a:t>毛泽东思想的</a:t>
            </a:r>
            <a:r>
              <a:rPr lang="zh-CN" altLang="en-US" sz="1600" dirty="0">
                <a:latin typeface="华文细黑" panose="02010600040101010101" pitchFamily="2" charset="-122"/>
                <a:ea typeface="华文细黑" panose="02010600040101010101" pitchFamily="2" charset="-122"/>
              </a:rPr>
              <a:t>否定和超越。这一观点是（　　）。</a:t>
            </a:r>
            <a:endParaRPr lang="en-US" altLang="zh-CN" sz="1600" dirty="0">
              <a:latin typeface="华文细黑" panose="02010600040101010101" pitchFamily="2" charset="-122"/>
              <a:ea typeface="华文细黑" panose="02010600040101010101" pitchFamily="2" charset="-122"/>
            </a:endParaRPr>
          </a:p>
          <a:p>
            <a:pPr>
              <a:lnSpc>
                <a:spcPct val="150000"/>
              </a:lnSpc>
            </a:pPr>
            <a:r>
              <a:rPr lang="zh-CN" altLang="en-US" sz="1600" dirty="0">
                <a:latin typeface="华文细黑" panose="02010600040101010101" pitchFamily="2" charset="-122"/>
                <a:ea typeface="华文细黑" panose="02010600040101010101" pitchFamily="2" charset="-122"/>
              </a:rPr>
              <a:t> </a:t>
            </a:r>
            <a:r>
              <a:rPr lang="en-US" altLang="zh-CN" sz="1600" dirty="0">
                <a:latin typeface="华文细黑" panose="02010600040101010101" pitchFamily="2" charset="-122"/>
                <a:ea typeface="华文细黑" panose="02010600040101010101" pitchFamily="2" charset="-122"/>
              </a:rPr>
              <a:t>A. </a:t>
            </a:r>
            <a:r>
              <a:rPr lang="zh-CN" altLang="en-US" sz="1600" dirty="0">
                <a:latin typeface="华文细黑" panose="02010600040101010101" pitchFamily="2" charset="-122"/>
                <a:ea typeface="华文细黑" panose="02010600040101010101" pitchFamily="2" charset="-122"/>
              </a:rPr>
              <a:t>正确观点，邓小平理论是对毛泽东晚年错误思想的否定 </a:t>
            </a:r>
            <a:endParaRPr lang="en-US" altLang="zh-CN" sz="1600" dirty="0">
              <a:latin typeface="华文细黑" panose="02010600040101010101" pitchFamily="2" charset="-122"/>
              <a:ea typeface="华文细黑" panose="02010600040101010101" pitchFamily="2" charset="-122"/>
            </a:endParaRPr>
          </a:p>
          <a:p>
            <a:pPr>
              <a:lnSpc>
                <a:spcPct val="150000"/>
              </a:lnSpc>
            </a:pPr>
            <a:r>
              <a:rPr lang="en-US" altLang="zh-CN" sz="1600" dirty="0">
                <a:latin typeface="华文细黑" panose="02010600040101010101" pitchFamily="2" charset="-122"/>
                <a:ea typeface="华文细黑" panose="02010600040101010101" pitchFamily="2" charset="-122"/>
              </a:rPr>
              <a:t>B. </a:t>
            </a:r>
            <a:r>
              <a:rPr lang="zh-CN" altLang="en-US" sz="1600" dirty="0">
                <a:latin typeface="华文细黑" panose="02010600040101010101" pitchFamily="2" charset="-122"/>
                <a:ea typeface="华文细黑" panose="02010600040101010101" pitchFamily="2" charset="-122"/>
              </a:rPr>
              <a:t>错误观点，毛泽东思想和邓小平理论既有联系又各具特色 </a:t>
            </a:r>
            <a:endParaRPr lang="en-US" altLang="zh-CN" sz="1600" dirty="0">
              <a:latin typeface="华文细黑" panose="02010600040101010101" pitchFamily="2" charset="-122"/>
              <a:ea typeface="华文细黑" panose="02010600040101010101" pitchFamily="2" charset="-122"/>
            </a:endParaRPr>
          </a:p>
          <a:p>
            <a:pPr>
              <a:lnSpc>
                <a:spcPct val="150000"/>
              </a:lnSpc>
            </a:pPr>
            <a:r>
              <a:rPr lang="en-US" altLang="zh-CN" sz="1600" dirty="0">
                <a:latin typeface="华文细黑" panose="02010600040101010101" pitchFamily="2" charset="-122"/>
                <a:ea typeface="华文细黑" panose="02010600040101010101" pitchFamily="2" charset="-122"/>
              </a:rPr>
              <a:t>C. </a:t>
            </a:r>
            <a:r>
              <a:rPr lang="zh-CN" altLang="en-US" sz="1600" dirty="0">
                <a:latin typeface="华文细黑" panose="02010600040101010101" pitchFamily="2" charset="-122"/>
                <a:ea typeface="华文细黑" panose="02010600040101010101" pitchFamily="2" charset="-122"/>
              </a:rPr>
              <a:t>正确观点，邓小平理论将对社会主义的认识提高到了一个新的科学水平 </a:t>
            </a:r>
            <a:endParaRPr lang="en-US" altLang="zh-CN" sz="1600" dirty="0">
              <a:latin typeface="华文细黑" panose="02010600040101010101" pitchFamily="2" charset="-122"/>
              <a:ea typeface="华文细黑" panose="02010600040101010101" pitchFamily="2" charset="-122"/>
            </a:endParaRPr>
          </a:p>
          <a:p>
            <a:pPr>
              <a:lnSpc>
                <a:spcPct val="150000"/>
              </a:lnSpc>
            </a:pPr>
            <a:r>
              <a:rPr lang="en-US" altLang="zh-CN" sz="1600" dirty="0">
                <a:latin typeface="华文细黑" panose="02010600040101010101" pitchFamily="2" charset="-122"/>
                <a:ea typeface="华文细黑" panose="02010600040101010101" pitchFamily="2" charset="-122"/>
              </a:rPr>
              <a:t>D. </a:t>
            </a:r>
            <a:r>
              <a:rPr lang="zh-CN" altLang="en-US" sz="1600" dirty="0">
                <a:latin typeface="华文细黑" panose="02010600040101010101" pitchFamily="2" charset="-122"/>
                <a:ea typeface="华文细黑" panose="02010600040101010101" pitchFamily="2" charset="-122"/>
              </a:rPr>
              <a:t>错误观点，邓小平理论是在毛泽东思想的基础上的超越 </a:t>
            </a:r>
            <a:endParaRPr lang="en-US" altLang="zh-CN" sz="1600" dirty="0">
              <a:latin typeface="华文细黑" panose="02010600040101010101" pitchFamily="2" charset="-122"/>
              <a:ea typeface="华文细黑" panose="02010600040101010101" pitchFamily="2" charset="-122"/>
            </a:endParaRPr>
          </a:p>
        </p:txBody>
      </p:sp>
      <p:sp>
        <p:nvSpPr>
          <p:cNvPr id="2" name="标题 1"/>
          <p:cNvSpPr txBox="1"/>
          <p:nvPr/>
        </p:nvSpPr>
        <p:spPr bwMode="auto">
          <a:xfrm>
            <a:off x="668310" y="132320"/>
            <a:ext cx="2741856" cy="277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1600" b="0" kern="1200">
                <a:solidFill>
                  <a:schemeClr val="bg1"/>
                </a:solidFill>
                <a:latin typeface="微软雅黑" panose="020B0503020204020204" pitchFamily="34" charset="-122"/>
                <a:ea typeface="微软雅黑" panose="020B0503020204020204" pitchFamily="34" charset="-122"/>
                <a:cs typeface="+mj-cs"/>
              </a:defRPr>
            </a:lvl1pPr>
            <a:lvl2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r>
              <a:rPr lang="zh-CN" altLang="en-US" sz="2400" b="1" dirty="0">
                <a:solidFill>
                  <a:schemeClr val="tx1"/>
                </a:solidFill>
              </a:rPr>
              <a:t>拓展训练</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200" advClick="0" advTm="0">
        <p14:flip dir="r"/>
      </p:transition>
    </mc:Choice>
    <mc:Fallback>
      <p:transition spd="slow" advClick="0" advTm="0">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395536" y="820344"/>
            <a:ext cx="4392488" cy="307777"/>
          </a:xfrm>
          <a:prstGeom prst="rect">
            <a:avLst/>
          </a:prstGeom>
          <a:noFill/>
        </p:spPr>
        <p:txBody>
          <a:bodyPr wrap="square" lIns="0" tIns="0" rIns="0" bIns="0" rtlCol="0">
            <a:spAutoFit/>
          </a:bodyPr>
          <a:lstStyle/>
          <a:p>
            <a:r>
              <a:rPr lang="zh-CN" altLang="en-US" sz="2000" b="1" dirty="0">
                <a:latin typeface="微软雅黑" panose="020B0503020204020204" pitchFamily="34" charset="-122"/>
                <a:ea typeface="微软雅黑" panose="020B0503020204020204" pitchFamily="34" charset="-122"/>
              </a:rPr>
              <a:t>二、模拟训练</a:t>
            </a:r>
            <a:endParaRPr lang="zh-CN" altLang="en-US" sz="2000" b="1" dirty="0">
              <a:latin typeface="微软雅黑" panose="020B0503020204020204" pitchFamily="34" charset="-122"/>
              <a:ea typeface="微软雅黑" panose="020B0503020204020204" pitchFamily="34" charset="-122"/>
            </a:endParaRPr>
          </a:p>
        </p:txBody>
      </p:sp>
      <p:sp>
        <p:nvSpPr>
          <p:cNvPr id="3" name="文本框 2"/>
          <p:cNvSpPr txBox="1"/>
          <p:nvPr/>
        </p:nvSpPr>
        <p:spPr>
          <a:xfrm>
            <a:off x="525554" y="1260622"/>
            <a:ext cx="2093784" cy="276999"/>
          </a:xfrm>
          <a:prstGeom prst="rect">
            <a:avLst/>
          </a:prstGeom>
          <a:noFill/>
        </p:spPr>
        <p:txBody>
          <a:bodyPr wrap="square" lIns="0" tIns="0" rIns="0" bIns="0" rtlCol="0">
            <a:spAutoFit/>
          </a:bodyPr>
          <a:lstStyle/>
          <a:p>
            <a:pPr marL="285750" indent="-285750">
              <a:buFont typeface="Arial" panose="020B0604020202020204" pitchFamily="34" charset="0"/>
              <a:buChar char="•"/>
            </a:pPr>
            <a:r>
              <a:rPr lang="zh-CN" altLang="en-US" b="1" dirty="0">
                <a:latin typeface="微软雅黑" panose="020B0503020204020204" pitchFamily="34" charset="-122"/>
                <a:ea typeface="微软雅黑" panose="020B0503020204020204" pitchFamily="34" charset="-122"/>
              </a:rPr>
              <a:t>多项选择题</a:t>
            </a:r>
            <a:endParaRPr lang="zh-CN" altLang="en-US" b="1" dirty="0">
              <a:latin typeface="微软雅黑" panose="020B0503020204020204" pitchFamily="34" charset="-122"/>
              <a:ea typeface="微软雅黑" panose="020B0503020204020204" pitchFamily="34" charset="-122"/>
            </a:endParaRPr>
          </a:p>
        </p:txBody>
      </p:sp>
      <p:pic>
        <p:nvPicPr>
          <p:cNvPr id="7"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80528" y="1537621"/>
            <a:ext cx="8856984" cy="39635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文本框 7"/>
          <p:cNvSpPr txBox="1"/>
          <p:nvPr/>
        </p:nvSpPr>
        <p:spPr>
          <a:xfrm>
            <a:off x="1691680" y="1947121"/>
            <a:ext cx="7272808" cy="1801840"/>
          </a:xfrm>
          <a:prstGeom prst="rect">
            <a:avLst/>
          </a:prstGeom>
          <a:noFill/>
        </p:spPr>
        <p:txBody>
          <a:bodyPr wrap="square" lIns="0" tIns="0" rIns="0" bIns="0" rtlCol="0">
            <a:spAutoFit/>
          </a:bodyPr>
          <a:lstStyle/>
          <a:p>
            <a:pPr>
              <a:lnSpc>
                <a:spcPct val="150000"/>
              </a:lnSpc>
            </a:pPr>
            <a:r>
              <a:rPr lang="en-US" altLang="zh-CN" sz="1600" dirty="0">
                <a:latin typeface="华文细黑" panose="02010600040101010101" pitchFamily="2" charset="-122"/>
                <a:ea typeface="华文细黑" panose="02010600040101010101" pitchFamily="2" charset="-122"/>
              </a:rPr>
              <a:t>4. 1978 </a:t>
            </a:r>
            <a:r>
              <a:rPr lang="zh-CN" altLang="en-US" sz="1600" dirty="0">
                <a:latin typeface="华文细黑" panose="02010600040101010101" pitchFamily="2" charset="-122"/>
                <a:ea typeface="华文细黑" panose="02010600040101010101" pitchFamily="2" charset="-122"/>
              </a:rPr>
              <a:t>年中共十一届三中全会实现的三大历史转变是（　　）。</a:t>
            </a:r>
            <a:endParaRPr lang="en-US" altLang="zh-CN" sz="1600" dirty="0">
              <a:latin typeface="华文细黑" panose="02010600040101010101" pitchFamily="2" charset="-122"/>
              <a:ea typeface="华文细黑" panose="02010600040101010101" pitchFamily="2" charset="-122"/>
            </a:endParaRPr>
          </a:p>
          <a:p>
            <a:pPr>
              <a:lnSpc>
                <a:spcPct val="150000"/>
              </a:lnSpc>
            </a:pPr>
            <a:r>
              <a:rPr lang="zh-CN" altLang="en-US" sz="1600" dirty="0">
                <a:latin typeface="华文细黑" panose="02010600040101010101" pitchFamily="2" charset="-122"/>
                <a:ea typeface="华文细黑" panose="02010600040101010101" pitchFamily="2" charset="-122"/>
              </a:rPr>
              <a:t> </a:t>
            </a:r>
            <a:r>
              <a:rPr lang="en-US" altLang="zh-CN" sz="1600" dirty="0">
                <a:latin typeface="华文细黑" panose="02010600040101010101" pitchFamily="2" charset="-122"/>
                <a:ea typeface="华文细黑" panose="02010600040101010101" pitchFamily="2" charset="-122"/>
              </a:rPr>
              <a:t>A. </a:t>
            </a:r>
            <a:r>
              <a:rPr lang="zh-CN" altLang="en-US" sz="1600" dirty="0">
                <a:latin typeface="华文细黑" panose="02010600040101010101" pitchFamily="2" charset="-122"/>
                <a:ea typeface="华文细黑" panose="02010600040101010101" pitchFamily="2" charset="-122"/>
              </a:rPr>
              <a:t>从以“阶级斗争为纲”转到以经济建设为中心 </a:t>
            </a:r>
            <a:endParaRPr lang="en-US" altLang="zh-CN" sz="1600" dirty="0">
              <a:latin typeface="华文细黑" panose="02010600040101010101" pitchFamily="2" charset="-122"/>
              <a:ea typeface="华文细黑" panose="02010600040101010101" pitchFamily="2" charset="-122"/>
            </a:endParaRPr>
          </a:p>
          <a:p>
            <a:pPr>
              <a:lnSpc>
                <a:spcPct val="150000"/>
              </a:lnSpc>
            </a:pPr>
            <a:r>
              <a:rPr lang="en-US" altLang="zh-CN" sz="1600" dirty="0">
                <a:latin typeface="华文细黑" panose="02010600040101010101" pitchFamily="2" charset="-122"/>
                <a:ea typeface="华文细黑" panose="02010600040101010101" pitchFamily="2" charset="-122"/>
              </a:rPr>
              <a:t>B. </a:t>
            </a:r>
            <a:r>
              <a:rPr lang="zh-CN" altLang="en-US" sz="1600" dirty="0">
                <a:latin typeface="华文细黑" panose="02010600040101010101" pitchFamily="2" charset="-122"/>
                <a:ea typeface="华文细黑" panose="02010600040101010101" pitchFamily="2" charset="-122"/>
              </a:rPr>
              <a:t>从封闭半封闭转向对外开放 </a:t>
            </a:r>
            <a:endParaRPr lang="en-US" altLang="zh-CN" sz="1600" dirty="0">
              <a:latin typeface="华文细黑" panose="02010600040101010101" pitchFamily="2" charset="-122"/>
              <a:ea typeface="华文细黑" panose="02010600040101010101" pitchFamily="2" charset="-122"/>
            </a:endParaRPr>
          </a:p>
          <a:p>
            <a:pPr>
              <a:lnSpc>
                <a:spcPct val="150000"/>
              </a:lnSpc>
            </a:pPr>
            <a:r>
              <a:rPr lang="en-US" altLang="zh-CN" sz="1600" dirty="0">
                <a:latin typeface="华文细黑" panose="02010600040101010101" pitchFamily="2" charset="-122"/>
                <a:ea typeface="华文细黑" panose="02010600040101010101" pitchFamily="2" charset="-122"/>
              </a:rPr>
              <a:t>C. </a:t>
            </a:r>
            <a:r>
              <a:rPr lang="zh-CN" altLang="en-US" sz="1600" dirty="0">
                <a:latin typeface="华文细黑" panose="02010600040101010101" pitchFamily="2" charset="-122"/>
                <a:ea typeface="华文细黑" panose="02010600040101010101" pitchFamily="2" charset="-122"/>
              </a:rPr>
              <a:t>从“两个凡是”转到实事求是、一切从实际出发 </a:t>
            </a:r>
            <a:endParaRPr lang="en-US" altLang="zh-CN" sz="1600" dirty="0">
              <a:latin typeface="华文细黑" panose="02010600040101010101" pitchFamily="2" charset="-122"/>
              <a:ea typeface="华文细黑" panose="02010600040101010101" pitchFamily="2" charset="-122"/>
            </a:endParaRPr>
          </a:p>
          <a:p>
            <a:pPr>
              <a:lnSpc>
                <a:spcPct val="150000"/>
              </a:lnSpc>
            </a:pPr>
            <a:r>
              <a:rPr lang="en-US" altLang="zh-CN" sz="1600" dirty="0">
                <a:latin typeface="华文细黑" panose="02010600040101010101" pitchFamily="2" charset="-122"/>
                <a:ea typeface="华文细黑" panose="02010600040101010101" pitchFamily="2" charset="-122"/>
              </a:rPr>
              <a:t>D. </a:t>
            </a:r>
            <a:r>
              <a:rPr lang="zh-CN" altLang="en-US" sz="1600" dirty="0">
                <a:latin typeface="华文细黑" panose="02010600040101010101" pitchFamily="2" charset="-122"/>
                <a:ea typeface="华文细黑" panose="02010600040101010101" pitchFamily="2" charset="-122"/>
              </a:rPr>
              <a:t>从僵化半僵化到全面改革 </a:t>
            </a:r>
            <a:endParaRPr lang="zh-CN" altLang="en-US" sz="1600" b="1" dirty="0">
              <a:solidFill>
                <a:schemeClr val="accent6"/>
              </a:solidFill>
              <a:latin typeface="华文细黑" panose="02010600040101010101" pitchFamily="2" charset="-122"/>
              <a:ea typeface="华文细黑" panose="02010600040101010101" pitchFamily="2" charset="-122"/>
            </a:endParaRPr>
          </a:p>
        </p:txBody>
      </p:sp>
      <p:sp>
        <p:nvSpPr>
          <p:cNvPr id="2" name="标题 1"/>
          <p:cNvSpPr txBox="1"/>
          <p:nvPr/>
        </p:nvSpPr>
        <p:spPr bwMode="auto">
          <a:xfrm>
            <a:off x="668310" y="132320"/>
            <a:ext cx="2741856" cy="277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1600" b="0" kern="1200">
                <a:solidFill>
                  <a:schemeClr val="bg1"/>
                </a:solidFill>
                <a:latin typeface="微软雅黑" panose="020B0503020204020204" pitchFamily="34" charset="-122"/>
                <a:ea typeface="微软雅黑" panose="020B0503020204020204" pitchFamily="34" charset="-122"/>
                <a:cs typeface="+mj-cs"/>
              </a:defRPr>
            </a:lvl1pPr>
            <a:lvl2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r>
              <a:rPr lang="zh-CN" altLang="en-US" sz="2400" b="1" dirty="0">
                <a:solidFill>
                  <a:schemeClr val="tx1"/>
                </a:solidFill>
              </a:rPr>
              <a:t>拓展训练</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200" advClick="0" advTm="0">
        <p14:flip dir="r"/>
      </p:transition>
    </mc:Choice>
    <mc:Fallback>
      <p:transition spd="slow" advClick="0" advTm="0">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395536" y="820344"/>
            <a:ext cx="4392488" cy="307777"/>
          </a:xfrm>
          <a:prstGeom prst="rect">
            <a:avLst/>
          </a:prstGeom>
          <a:noFill/>
        </p:spPr>
        <p:txBody>
          <a:bodyPr wrap="square" lIns="0" tIns="0" rIns="0" bIns="0" rtlCol="0">
            <a:spAutoFit/>
          </a:bodyPr>
          <a:lstStyle/>
          <a:p>
            <a:r>
              <a:rPr lang="zh-CN" altLang="en-US" sz="2000" b="1" dirty="0">
                <a:latin typeface="微软雅黑" panose="020B0503020204020204" pitchFamily="34" charset="-122"/>
                <a:ea typeface="微软雅黑" panose="020B0503020204020204" pitchFamily="34" charset="-122"/>
              </a:rPr>
              <a:t>二、模拟训练</a:t>
            </a:r>
            <a:endParaRPr lang="zh-CN" altLang="en-US" sz="2000" b="1" dirty="0">
              <a:latin typeface="微软雅黑" panose="020B0503020204020204" pitchFamily="34" charset="-122"/>
              <a:ea typeface="微软雅黑" panose="020B0503020204020204" pitchFamily="34" charset="-122"/>
            </a:endParaRPr>
          </a:p>
        </p:txBody>
      </p:sp>
      <p:sp>
        <p:nvSpPr>
          <p:cNvPr id="3" name="文本框 2"/>
          <p:cNvSpPr txBox="1"/>
          <p:nvPr/>
        </p:nvSpPr>
        <p:spPr>
          <a:xfrm>
            <a:off x="606008" y="1419622"/>
            <a:ext cx="2093784" cy="276999"/>
          </a:xfrm>
          <a:prstGeom prst="rect">
            <a:avLst/>
          </a:prstGeom>
          <a:noFill/>
        </p:spPr>
        <p:txBody>
          <a:bodyPr wrap="square" lIns="0" tIns="0" rIns="0" bIns="0" rtlCol="0">
            <a:spAutoFit/>
          </a:bodyPr>
          <a:lstStyle/>
          <a:p>
            <a:pPr marL="285750" indent="-285750">
              <a:buFont typeface="Arial" panose="020B0604020202020204" pitchFamily="34" charset="0"/>
              <a:buChar char="•"/>
            </a:pPr>
            <a:r>
              <a:rPr lang="zh-CN" altLang="en-US" b="1" dirty="0">
                <a:latin typeface="微软雅黑" panose="020B0503020204020204" pitchFamily="34" charset="-122"/>
                <a:ea typeface="微软雅黑" panose="020B0503020204020204" pitchFamily="34" charset="-122"/>
              </a:rPr>
              <a:t>多项选择题</a:t>
            </a:r>
            <a:endParaRPr lang="zh-CN" altLang="en-US" b="1" dirty="0">
              <a:latin typeface="微软雅黑" panose="020B0503020204020204" pitchFamily="34" charset="-122"/>
              <a:ea typeface="微软雅黑" panose="020B0503020204020204" pitchFamily="34" charset="-122"/>
            </a:endParaRPr>
          </a:p>
        </p:txBody>
      </p:sp>
      <p:sp>
        <p:nvSpPr>
          <p:cNvPr id="4" name="文本框 3"/>
          <p:cNvSpPr txBox="1"/>
          <p:nvPr/>
        </p:nvSpPr>
        <p:spPr>
          <a:xfrm>
            <a:off x="562600" y="2139702"/>
            <a:ext cx="7272808" cy="2171172"/>
          </a:xfrm>
          <a:prstGeom prst="rect">
            <a:avLst/>
          </a:prstGeom>
          <a:noFill/>
        </p:spPr>
        <p:txBody>
          <a:bodyPr wrap="square" lIns="0" tIns="0" rIns="0" bIns="0" rtlCol="0">
            <a:spAutoFit/>
          </a:bodyPr>
          <a:lstStyle/>
          <a:p>
            <a:pPr>
              <a:lnSpc>
                <a:spcPct val="150000"/>
              </a:lnSpc>
            </a:pPr>
            <a:r>
              <a:rPr lang="en-US" altLang="zh-CN" sz="1600" dirty="0">
                <a:latin typeface="华文细黑" panose="02010600040101010101" pitchFamily="2" charset="-122"/>
                <a:ea typeface="华文细黑" panose="02010600040101010101" pitchFamily="2" charset="-122"/>
              </a:rPr>
              <a:t>5. </a:t>
            </a:r>
            <a:r>
              <a:rPr lang="zh-CN" altLang="en-US" sz="1600" dirty="0">
                <a:latin typeface="华文细黑" panose="02010600040101010101" pitchFamily="2" charset="-122"/>
                <a:ea typeface="华文细黑" panose="02010600040101010101" pitchFamily="2" charset="-122"/>
              </a:rPr>
              <a:t>邓小平理论是与马克思列宁主义、毛泽东思想一脉相承的、统一的科学体系， 因此，邓小平理论是一个（　　）。</a:t>
            </a:r>
            <a:endParaRPr lang="en-US" altLang="zh-CN" sz="1600" dirty="0">
              <a:latin typeface="华文细黑" panose="02010600040101010101" pitchFamily="2" charset="-122"/>
              <a:ea typeface="华文细黑" panose="02010600040101010101" pitchFamily="2" charset="-122"/>
            </a:endParaRPr>
          </a:p>
          <a:p>
            <a:pPr>
              <a:lnSpc>
                <a:spcPct val="150000"/>
              </a:lnSpc>
            </a:pPr>
            <a:r>
              <a:rPr lang="en-US" altLang="zh-CN" sz="1600" dirty="0">
                <a:latin typeface="华文细黑" panose="02010600040101010101" pitchFamily="2" charset="-122"/>
                <a:ea typeface="华文细黑" panose="02010600040101010101" pitchFamily="2" charset="-122"/>
              </a:rPr>
              <a:t>A. </a:t>
            </a:r>
            <a:r>
              <a:rPr lang="zh-CN" altLang="en-US" sz="1600" dirty="0">
                <a:latin typeface="华文细黑" panose="02010600040101010101" pitchFamily="2" charset="-122"/>
                <a:ea typeface="华文细黑" panose="02010600040101010101" pitchFamily="2" charset="-122"/>
              </a:rPr>
              <a:t>绝对完整的科学体系</a:t>
            </a:r>
            <a:endParaRPr lang="en-US" altLang="zh-CN" sz="1600" dirty="0">
              <a:latin typeface="华文细黑" panose="02010600040101010101" pitchFamily="2" charset="-122"/>
              <a:ea typeface="华文细黑" panose="02010600040101010101" pitchFamily="2" charset="-122"/>
            </a:endParaRPr>
          </a:p>
          <a:p>
            <a:pPr>
              <a:lnSpc>
                <a:spcPct val="150000"/>
              </a:lnSpc>
            </a:pPr>
            <a:r>
              <a:rPr lang="en-US" altLang="zh-CN" sz="1600" dirty="0">
                <a:latin typeface="华文细黑" panose="02010600040101010101" pitchFamily="2" charset="-122"/>
                <a:ea typeface="华文细黑" panose="02010600040101010101" pitchFamily="2" charset="-122"/>
              </a:rPr>
              <a:t>B. </a:t>
            </a:r>
            <a:r>
              <a:rPr lang="zh-CN" altLang="en-US" sz="1600" dirty="0">
                <a:latin typeface="华文细黑" panose="02010600040101010101" pitchFamily="2" charset="-122"/>
                <a:ea typeface="华文细黑" panose="02010600040101010101" pitchFamily="2" charset="-122"/>
              </a:rPr>
              <a:t>开放的理论体系 </a:t>
            </a:r>
            <a:endParaRPr lang="en-US" altLang="zh-CN" sz="1600" dirty="0">
              <a:latin typeface="华文细黑" panose="02010600040101010101" pitchFamily="2" charset="-122"/>
              <a:ea typeface="华文细黑" panose="02010600040101010101" pitchFamily="2" charset="-122"/>
            </a:endParaRPr>
          </a:p>
          <a:p>
            <a:pPr>
              <a:lnSpc>
                <a:spcPct val="150000"/>
              </a:lnSpc>
            </a:pPr>
            <a:r>
              <a:rPr lang="en-US" altLang="zh-CN" sz="1600" dirty="0">
                <a:latin typeface="华文细黑" panose="02010600040101010101" pitchFamily="2" charset="-122"/>
                <a:ea typeface="华文细黑" panose="02010600040101010101" pitchFamily="2" charset="-122"/>
              </a:rPr>
              <a:t>C. </a:t>
            </a:r>
            <a:r>
              <a:rPr lang="zh-CN" altLang="en-US" sz="1600" dirty="0">
                <a:latin typeface="华文细黑" panose="02010600040101010101" pitchFamily="2" charset="-122"/>
                <a:ea typeface="华文细黑" panose="02010600040101010101" pitchFamily="2" charset="-122"/>
              </a:rPr>
              <a:t>需要不断丰富和发展的理论体系 </a:t>
            </a:r>
            <a:endParaRPr lang="en-US" altLang="zh-CN" sz="1600" dirty="0">
              <a:latin typeface="华文细黑" panose="02010600040101010101" pitchFamily="2" charset="-122"/>
              <a:ea typeface="华文细黑" panose="02010600040101010101" pitchFamily="2" charset="-122"/>
            </a:endParaRPr>
          </a:p>
          <a:p>
            <a:pPr>
              <a:lnSpc>
                <a:spcPct val="150000"/>
              </a:lnSpc>
            </a:pPr>
            <a:r>
              <a:rPr lang="en-US" altLang="zh-CN" sz="1600" dirty="0">
                <a:latin typeface="华文细黑" panose="02010600040101010101" pitchFamily="2" charset="-122"/>
                <a:ea typeface="华文细黑" panose="02010600040101010101" pitchFamily="2" charset="-122"/>
              </a:rPr>
              <a:t>D. </a:t>
            </a:r>
            <a:r>
              <a:rPr lang="zh-CN" altLang="en-US" sz="1600" dirty="0">
                <a:latin typeface="华文细黑" panose="02010600040101010101" pitchFamily="2" charset="-122"/>
                <a:ea typeface="华文细黑" panose="02010600040101010101" pitchFamily="2" charset="-122"/>
              </a:rPr>
              <a:t>指导社会主义国家革命和建设的理论体系</a:t>
            </a:r>
            <a:endParaRPr lang="zh-CN" altLang="en-US" sz="1600" b="1" dirty="0">
              <a:solidFill>
                <a:schemeClr val="accent6"/>
              </a:solidFill>
              <a:latin typeface="华文细黑" panose="02010600040101010101" pitchFamily="2" charset="-122"/>
              <a:ea typeface="华文细黑" panose="02010600040101010101" pitchFamily="2" charset="-122"/>
            </a:endParaRPr>
          </a:p>
        </p:txBody>
      </p:sp>
      <p:pic>
        <p:nvPicPr>
          <p:cNvPr id="7" name="图片 6"/>
          <p:cNvPicPr>
            <a:picLocks noChangeAspect="1"/>
          </p:cNvPicPr>
          <p:nvPr/>
        </p:nvPicPr>
        <p:blipFill>
          <a:blip r:embed="rId1"/>
          <a:stretch>
            <a:fillRect/>
          </a:stretch>
        </p:blipFill>
        <p:spPr>
          <a:xfrm>
            <a:off x="6300192" y="2918807"/>
            <a:ext cx="1408943" cy="1835148"/>
          </a:xfrm>
          <a:prstGeom prst="rect">
            <a:avLst/>
          </a:prstGeom>
        </p:spPr>
      </p:pic>
      <p:sp>
        <p:nvSpPr>
          <p:cNvPr id="2" name="标题 1"/>
          <p:cNvSpPr txBox="1"/>
          <p:nvPr/>
        </p:nvSpPr>
        <p:spPr bwMode="auto">
          <a:xfrm>
            <a:off x="668310" y="132320"/>
            <a:ext cx="2741856" cy="277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1600" b="0" kern="1200">
                <a:solidFill>
                  <a:schemeClr val="bg1"/>
                </a:solidFill>
                <a:latin typeface="微软雅黑" panose="020B0503020204020204" pitchFamily="34" charset="-122"/>
                <a:ea typeface="微软雅黑" panose="020B0503020204020204" pitchFamily="34" charset="-122"/>
                <a:cs typeface="+mj-cs"/>
              </a:defRPr>
            </a:lvl1pPr>
            <a:lvl2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r>
              <a:rPr lang="zh-CN" altLang="en-US" sz="2400" b="1" dirty="0">
                <a:solidFill>
                  <a:schemeClr val="tx1"/>
                </a:solidFill>
              </a:rPr>
              <a:t>拓展训练</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200" advClick="0" advTm="0">
        <p14:flip dir="r"/>
      </p:transition>
    </mc:Choice>
    <mc:Fallback>
      <p:transition spd="slow" advClick="0" advTm="0">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395536" y="820344"/>
            <a:ext cx="4392488" cy="307777"/>
          </a:xfrm>
          <a:prstGeom prst="rect">
            <a:avLst/>
          </a:prstGeom>
          <a:noFill/>
        </p:spPr>
        <p:txBody>
          <a:bodyPr wrap="square" lIns="0" tIns="0" rIns="0" bIns="0" rtlCol="0">
            <a:spAutoFit/>
          </a:bodyPr>
          <a:lstStyle/>
          <a:p>
            <a:r>
              <a:rPr lang="zh-CN" altLang="en-US" sz="2000" b="1" dirty="0">
                <a:latin typeface="微软雅黑" panose="020B0503020204020204" pitchFamily="34" charset="-122"/>
                <a:ea typeface="微软雅黑" panose="020B0503020204020204" pitchFamily="34" charset="-122"/>
              </a:rPr>
              <a:t>二、模拟训练</a:t>
            </a:r>
            <a:endParaRPr lang="zh-CN" altLang="en-US" sz="2000" b="1" dirty="0">
              <a:latin typeface="微软雅黑" panose="020B0503020204020204" pitchFamily="34" charset="-122"/>
              <a:ea typeface="微软雅黑" panose="020B0503020204020204" pitchFamily="34" charset="-122"/>
            </a:endParaRPr>
          </a:p>
        </p:txBody>
      </p:sp>
      <p:sp>
        <p:nvSpPr>
          <p:cNvPr id="3" name="文本框 2"/>
          <p:cNvSpPr txBox="1"/>
          <p:nvPr/>
        </p:nvSpPr>
        <p:spPr>
          <a:xfrm>
            <a:off x="606008" y="1419622"/>
            <a:ext cx="2093784" cy="276999"/>
          </a:xfrm>
          <a:prstGeom prst="rect">
            <a:avLst/>
          </a:prstGeom>
          <a:noFill/>
        </p:spPr>
        <p:txBody>
          <a:bodyPr wrap="square" lIns="0" tIns="0" rIns="0" bIns="0" rtlCol="0">
            <a:spAutoFit/>
          </a:bodyPr>
          <a:lstStyle/>
          <a:p>
            <a:pPr marL="285750" indent="-285750">
              <a:buFont typeface="Arial" panose="020B0604020202020204" pitchFamily="34" charset="0"/>
              <a:buChar char="•"/>
            </a:pPr>
            <a:r>
              <a:rPr lang="zh-CN" altLang="en-US" b="1" dirty="0">
                <a:latin typeface="微软雅黑" panose="020B0503020204020204" pitchFamily="34" charset="-122"/>
                <a:ea typeface="微软雅黑" panose="020B0503020204020204" pitchFamily="34" charset="-122"/>
              </a:rPr>
              <a:t>多项选择题</a:t>
            </a:r>
            <a:endParaRPr lang="zh-CN" altLang="en-US" b="1" dirty="0">
              <a:latin typeface="微软雅黑" panose="020B0503020204020204" pitchFamily="34" charset="-122"/>
              <a:ea typeface="微软雅黑" panose="020B0503020204020204" pitchFamily="34" charset="-122"/>
            </a:endParaRPr>
          </a:p>
        </p:txBody>
      </p:sp>
      <p:sp>
        <p:nvSpPr>
          <p:cNvPr id="4" name="文本框 3"/>
          <p:cNvSpPr txBox="1"/>
          <p:nvPr/>
        </p:nvSpPr>
        <p:spPr>
          <a:xfrm>
            <a:off x="590232" y="2283718"/>
            <a:ext cx="7782416" cy="2215991"/>
          </a:xfrm>
          <a:prstGeom prst="rect">
            <a:avLst/>
          </a:prstGeom>
          <a:noFill/>
        </p:spPr>
        <p:txBody>
          <a:bodyPr wrap="square" lIns="0" tIns="0" rIns="0" bIns="0" rtlCol="0">
            <a:spAutoFit/>
          </a:bodyPr>
          <a:lstStyle/>
          <a:p>
            <a:pPr>
              <a:lnSpc>
                <a:spcPct val="150000"/>
              </a:lnSpc>
            </a:pPr>
            <a:r>
              <a:rPr lang="en-US" altLang="zh-CN" sz="1600" dirty="0">
                <a:latin typeface="华文细黑" panose="02010600040101010101" pitchFamily="2" charset="-122"/>
                <a:ea typeface="华文细黑" panose="02010600040101010101" pitchFamily="2" charset="-122"/>
              </a:rPr>
              <a:t>6. </a:t>
            </a:r>
            <a:r>
              <a:rPr lang="zh-CN" altLang="en-US" sz="1600" dirty="0">
                <a:latin typeface="华文细黑" panose="02010600040101010101" pitchFamily="2" charset="-122"/>
                <a:ea typeface="华文细黑" panose="02010600040101010101" pitchFamily="2" charset="-122"/>
              </a:rPr>
              <a:t>科学回答“什么是社会主义、怎样建设社会主义”这一理论问题的意义</a:t>
            </a:r>
            <a:r>
              <a:rPr lang="zh-CN" altLang="en-US" sz="1600" dirty="0" smtClean="0">
                <a:latin typeface="华文细黑" panose="02010600040101010101" pitchFamily="2" charset="-122"/>
                <a:ea typeface="华文细黑" panose="02010600040101010101" pitchFamily="2" charset="-122"/>
              </a:rPr>
              <a:t>在于它</a:t>
            </a:r>
            <a:r>
              <a:rPr lang="zh-CN" altLang="en-US" sz="1600" dirty="0">
                <a:latin typeface="华文细黑" panose="02010600040101010101" pitchFamily="2" charset="-122"/>
                <a:ea typeface="华文细黑" panose="02010600040101010101" pitchFamily="2" charset="-122"/>
              </a:rPr>
              <a:t>（　　）。</a:t>
            </a:r>
            <a:endParaRPr lang="en-US" altLang="zh-CN" sz="1600" dirty="0">
              <a:latin typeface="华文细黑" panose="02010600040101010101" pitchFamily="2" charset="-122"/>
              <a:ea typeface="华文细黑" panose="02010600040101010101" pitchFamily="2" charset="-122"/>
            </a:endParaRPr>
          </a:p>
          <a:p>
            <a:pPr>
              <a:lnSpc>
                <a:spcPct val="150000"/>
              </a:lnSpc>
            </a:pPr>
            <a:r>
              <a:rPr lang="zh-CN" altLang="en-US" sz="1600" dirty="0">
                <a:latin typeface="华文细黑" panose="02010600040101010101" pitchFamily="2" charset="-122"/>
                <a:ea typeface="华文细黑" panose="02010600040101010101" pitchFamily="2" charset="-122"/>
              </a:rPr>
              <a:t> </a:t>
            </a:r>
            <a:r>
              <a:rPr lang="en-US" altLang="zh-CN" sz="1600" dirty="0">
                <a:latin typeface="华文细黑" panose="02010600040101010101" pitchFamily="2" charset="-122"/>
                <a:ea typeface="华文细黑" panose="02010600040101010101" pitchFamily="2" charset="-122"/>
              </a:rPr>
              <a:t>A. </a:t>
            </a:r>
            <a:r>
              <a:rPr lang="zh-CN" altLang="en-US" sz="1600" dirty="0">
                <a:latin typeface="华文细黑" panose="02010600040101010101" pitchFamily="2" charset="-122"/>
                <a:ea typeface="华文细黑" panose="02010600040101010101" pitchFamily="2" charset="-122"/>
              </a:rPr>
              <a:t>有利于在新的历史条件下继续坚持和发展马克思主义，推进我国的社会 主义事业</a:t>
            </a:r>
            <a:endParaRPr lang="en-US" altLang="zh-CN" sz="1600" dirty="0">
              <a:latin typeface="华文细黑" panose="02010600040101010101" pitchFamily="2" charset="-122"/>
              <a:ea typeface="华文细黑" panose="02010600040101010101" pitchFamily="2" charset="-122"/>
            </a:endParaRPr>
          </a:p>
          <a:p>
            <a:pPr>
              <a:lnSpc>
                <a:spcPct val="150000"/>
              </a:lnSpc>
            </a:pPr>
            <a:r>
              <a:rPr lang="zh-CN" altLang="en-US" sz="1600" dirty="0">
                <a:latin typeface="华文细黑" panose="02010600040101010101" pitchFamily="2" charset="-122"/>
                <a:ea typeface="华文细黑" panose="02010600040101010101" pitchFamily="2" charset="-122"/>
              </a:rPr>
              <a:t> </a:t>
            </a:r>
            <a:r>
              <a:rPr lang="en-US" altLang="zh-CN" sz="1600" dirty="0">
                <a:latin typeface="华文细黑" panose="02010600040101010101" pitchFamily="2" charset="-122"/>
                <a:ea typeface="华文细黑" panose="02010600040101010101" pitchFamily="2" charset="-122"/>
              </a:rPr>
              <a:t>B. </a:t>
            </a:r>
            <a:r>
              <a:rPr lang="zh-CN" altLang="en-US" sz="1600" dirty="0">
                <a:latin typeface="华文细黑" panose="02010600040101010101" pitchFamily="2" charset="-122"/>
                <a:ea typeface="华文细黑" panose="02010600040101010101" pitchFamily="2" charset="-122"/>
              </a:rPr>
              <a:t>有利于解决我们在改革开放过程中所遇到的疑问和困惑</a:t>
            </a:r>
            <a:endParaRPr lang="en-US" altLang="zh-CN" sz="1600" dirty="0">
              <a:latin typeface="华文细黑" panose="02010600040101010101" pitchFamily="2" charset="-122"/>
              <a:ea typeface="华文细黑" panose="02010600040101010101" pitchFamily="2" charset="-122"/>
            </a:endParaRPr>
          </a:p>
          <a:p>
            <a:pPr>
              <a:lnSpc>
                <a:spcPct val="150000"/>
              </a:lnSpc>
            </a:pPr>
            <a:r>
              <a:rPr lang="zh-CN" altLang="en-US" sz="1600" dirty="0">
                <a:latin typeface="华文细黑" panose="02010600040101010101" pitchFamily="2" charset="-122"/>
                <a:ea typeface="华文细黑" panose="02010600040101010101" pitchFamily="2" charset="-122"/>
              </a:rPr>
              <a:t> </a:t>
            </a:r>
            <a:r>
              <a:rPr lang="en-US" altLang="zh-CN" sz="1600" dirty="0">
                <a:latin typeface="华文细黑" panose="02010600040101010101" pitchFamily="2" charset="-122"/>
                <a:ea typeface="华文细黑" panose="02010600040101010101" pitchFamily="2" charset="-122"/>
              </a:rPr>
              <a:t>C. </a:t>
            </a:r>
            <a:r>
              <a:rPr lang="zh-CN" altLang="en-US" sz="1600" dirty="0">
                <a:latin typeface="华文细黑" panose="02010600040101010101" pitchFamily="2" charset="-122"/>
                <a:ea typeface="华文细黑" panose="02010600040101010101" pitchFamily="2" charset="-122"/>
              </a:rPr>
              <a:t>进一步深化了对社会主义的认识，丰富和发展了马克思列宁主义和毛泽东 思想</a:t>
            </a:r>
            <a:endParaRPr lang="en-US" altLang="zh-CN" sz="1600" dirty="0">
              <a:latin typeface="华文细黑" panose="02010600040101010101" pitchFamily="2" charset="-122"/>
              <a:ea typeface="华文细黑" panose="02010600040101010101" pitchFamily="2" charset="-122"/>
            </a:endParaRPr>
          </a:p>
          <a:p>
            <a:pPr>
              <a:lnSpc>
                <a:spcPct val="150000"/>
              </a:lnSpc>
            </a:pPr>
            <a:r>
              <a:rPr lang="zh-CN" altLang="en-US" sz="1600" dirty="0">
                <a:latin typeface="华文细黑" panose="02010600040101010101" pitchFamily="2" charset="-122"/>
                <a:ea typeface="华文细黑" panose="02010600040101010101" pitchFamily="2" charset="-122"/>
              </a:rPr>
              <a:t> </a:t>
            </a:r>
            <a:r>
              <a:rPr lang="en-US" altLang="zh-CN" sz="1600" dirty="0">
                <a:latin typeface="华文细黑" panose="02010600040101010101" pitchFamily="2" charset="-122"/>
                <a:ea typeface="华文细黑" panose="02010600040101010101" pitchFamily="2" charset="-122"/>
              </a:rPr>
              <a:t>D. </a:t>
            </a:r>
            <a:r>
              <a:rPr lang="zh-CN" altLang="en-US" sz="1600" dirty="0">
                <a:latin typeface="华文细黑" panose="02010600040101010101" pitchFamily="2" charset="-122"/>
                <a:ea typeface="华文细黑" panose="02010600040101010101" pitchFamily="2" charset="-122"/>
              </a:rPr>
              <a:t>标志着我们已经完成了对社会主义的彻底认识</a:t>
            </a:r>
            <a:endParaRPr lang="zh-CN" altLang="en-US" sz="1600" b="1" dirty="0">
              <a:solidFill>
                <a:schemeClr val="accent6"/>
              </a:solidFill>
              <a:latin typeface="华文细黑" panose="02010600040101010101" pitchFamily="2" charset="-122"/>
              <a:ea typeface="华文细黑" panose="02010600040101010101" pitchFamily="2" charset="-122"/>
            </a:endParaRPr>
          </a:p>
        </p:txBody>
      </p:sp>
      <p:pic>
        <p:nvPicPr>
          <p:cNvPr id="7" name="图片 6"/>
          <p:cNvPicPr>
            <a:picLocks noChangeAspect="1"/>
          </p:cNvPicPr>
          <p:nvPr/>
        </p:nvPicPr>
        <p:blipFill>
          <a:blip r:embed="rId1"/>
          <a:stretch>
            <a:fillRect/>
          </a:stretch>
        </p:blipFill>
        <p:spPr>
          <a:xfrm>
            <a:off x="5796136" y="123478"/>
            <a:ext cx="2985346" cy="1828031"/>
          </a:xfrm>
          <a:prstGeom prst="rect">
            <a:avLst/>
          </a:prstGeom>
        </p:spPr>
      </p:pic>
      <p:sp>
        <p:nvSpPr>
          <p:cNvPr id="2" name="标题 1"/>
          <p:cNvSpPr txBox="1"/>
          <p:nvPr/>
        </p:nvSpPr>
        <p:spPr bwMode="auto">
          <a:xfrm>
            <a:off x="668310" y="132320"/>
            <a:ext cx="2741856" cy="277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1600" b="0" kern="1200">
                <a:solidFill>
                  <a:schemeClr val="bg1"/>
                </a:solidFill>
                <a:latin typeface="微软雅黑" panose="020B0503020204020204" pitchFamily="34" charset="-122"/>
                <a:ea typeface="微软雅黑" panose="020B0503020204020204" pitchFamily="34" charset="-122"/>
                <a:cs typeface="+mj-cs"/>
              </a:defRPr>
            </a:lvl1pPr>
            <a:lvl2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r>
              <a:rPr lang="zh-CN" altLang="en-US" sz="2400" b="1" dirty="0">
                <a:solidFill>
                  <a:schemeClr val="tx1"/>
                </a:solidFill>
              </a:rPr>
              <a:t>拓展训练</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200" advClick="0" advTm="0">
        <p14:flip dir="r"/>
      </p:transition>
    </mc:Choice>
    <mc:Fallback>
      <p:transition spd="slow" advClick="0" advTm="0">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图片 33"/>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13" name="TextBox 7"/>
          <p:cNvSpPr>
            <a:spLocks noChangeArrowheads="1"/>
          </p:cNvSpPr>
          <p:nvPr/>
        </p:nvSpPr>
        <p:spPr bwMode="auto">
          <a:xfrm>
            <a:off x="2057053" y="1874090"/>
            <a:ext cx="4968552" cy="6924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fontAlgn="auto">
              <a:spcBef>
                <a:spcPts val="0"/>
              </a:spcBef>
              <a:spcAft>
                <a:spcPts val="0"/>
              </a:spcAft>
              <a:defRPr/>
            </a:pPr>
            <a:r>
              <a:rPr lang="en-US" altLang="zh-CN" sz="4500" b="1" dirty="0">
                <a:latin typeface="微软雅黑" panose="020B0503020204020204" pitchFamily="34" charset="-122"/>
                <a:ea typeface="微软雅黑" panose="020B0503020204020204" pitchFamily="34" charset="-122"/>
                <a:sym typeface="微软雅黑" panose="020B0503020204020204" pitchFamily="34" charset="-122"/>
              </a:rPr>
              <a:t>THANK YOU</a:t>
            </a:r>
            <a:endParaRPr lang="zh-CN" altLang="en-US" sz="4500" b="1" dirty="0">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withEffect">
                                  <p:stCondLst>
                                    <p:cond delay="2500"/>
                                  </p:stCondLst>
                                  <p:iterate type="lt">
                                    <p:tmPct val="10000"/>
                                  </p:iterate>
                                  <p:childTnLst>
                                    <p:set>
                                      <p:cBhvr>
                                        <p:cTn id="6" dur="1" fill="hold">
                                          <p:stCondLst>
                                            <p:cond delay="0"/>
                                          </p:stCondLst>
                                        </p:cTn>
                                        <p:tgtEl>
                                          <p:spTgt spid="13"/>
                                        </p:tgtEl>
                                        <p:attrNameLst>
                                          <p:attrName>style.visibility</p:attrName>
                                        </p:attrNameLst>
                                      </p:cBhvr>
                                      <p:to>
                                        <p:strVal val="visible"/>
                                      </p:to>
                                    </p:set>
                                    <p:animScale>
                                      <p:cBhvr>
                                        <p:cTn id="7" dur="1000" decel="50000" fill="hold">
                                          <p:stCondLst>
                                            <p:cond delay="0"/>
                                          </p:stCondLst>
                                        </p:cTn>
                                        <p:tgtEl>
                                          <p:spTgt spid="1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13"/>
                                        </p:tgtEl>
                                        <p:attrNameLst>
                                          <p:attrName>ppt_x</p:attrName>
                                          <p:attrName>ppt_y</p:attrName>
                                        </p:attrNameLst>
                                      </p:cBhvr>
                                    </p:animMotion>
                                    <p:animEffect transition="in" filter="fade">
                                      <p:cBhvr>
                                        <p:cTn id="9" dur="1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784" y="2211710"/>
            <a:ext cx="9144000" cy="2931790"/>
          </a:xfrm>
          <a:custGeom>
            <a:avLst/>
            <a:gdLst/>
            <a:ahLst/>
            <a:cxnLst/>
            <a:rect l="l" t="t" r="r" b="b"/>
            <a:pathLst>
              <a:path w="9144000" h="2931790">
                <a:moveTo>
                  <a:pt x="0" y="0"/>
                </a:moveTo>
                <a:lnTo>
                  <a:pt x="3824456" y="0"/>
                </a:lnTo>
                <a:cubicBezTo>
                  <a:pt x="3824456" y="26976"/>
                  <a:pt x="3831542" y="51749"/>
                  <a:pt x="3844079" y="73220"/>
                </a:cubicBezTo>
                <a:lnTo>
                  <a:pt x="4145508" y="600620"/>
                </a:lnTo>
                <a:cubicBezTo>
                  <a:pt x="4157500" y="622091"/>
                  <a:pt x="4175488" y="640258"/>
                  <a:pt x="4197836" y="653470"/>
                </a:cubicBezTo>
                <a:cubicBezTo>
                  <a:pt x="4220185" y="666683"/>
                  <a:pt x="4245258" y="672739"/>
                  <a:pt x="4269242" y="672739"/>
                </a:cubicBezTo>
                <a:lnTo>
                  <a:pt x="4869920" y="672739"/>
                </a:lnTo>
                <a:cubicBezTo>
                  <a:pt x="4895539" y="673289"/>
                  <a:pt x="4921158" y="667233"/>
                  <a:pt x="4944596" y="653470"/>
                </a:cubicBezTo>
                <a:cubicBezTo>
                  <a:pt x="4966945" y="640258"/>
                  <a:pt x="4984387" y="622091"/>
                  <a:pt x="4996924" y="601171"/>
                </a:cubicBezTo>
                <a:lnTo>
                  <a:pt x="5296718" y="75972"/>
                </a:lnTo>
                <a:cubicBezTo>
                  <a:pt x="5310345" y="53951"/>
                  <a:pt x="5317976" y="28077"/>
                  <a:pt x="5317976" y="0"/>
                </a:cubicBezTo>
                <a:lnTo>
                  <a:pt x="9144000" y="0"/>
                </a:lnTo>
                <a:lnTo>
                  <a:pt x="9144000" y="2931790"/>
                </a:lnTo>
                <a:lnTo>
                  <a:pt x="0" y="2931790"/>
                </a:lnTo>
                <a:close/>
              </a:path>
            </a:pathLst>
          </a:custGeom>
          <a:blipFill dpi="0" rotWithShape="1">
            <a:blip r:embed="rId1"/>
            <a:srcRect/>
            <a:stretch>
              <a:fillRect t="-54708" b="-2073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9"/>
          <p:cNvSpPr txBox="1"/>
          <p:nvPr/>
        </p:nvSpPr>
        <p:spPr>
          <a:xfrm>
            <a:off x="1403648" y="3067256"/>
            <a:ext cx="6720492" cy="1092158"/>
          </a:xfrm>
          <a:prstGeom prst="rect">
            <a:avLst/>
          </a:prstGeom>
          <a:noFill/>
        </p:spPr>
        <p:txBody>
          <a:bodyPr wrap="square" lIns="68580" tIns="34290" rIns="68580" bIns="34290" rtlCol="0">
            <a:spAutoFit/>
          </a:bodyPr>
          <a:lstStyle/>
          <a:p>
            <a:pPr>
              <a:lnSpc>
                <a:spcPct val="200000"/>
              </a:lnSpc>
            </a:pPr>
            <a:r>
              <a:rPr lang="zh-CN" altLang="en-US" dirty="0">
                <a:latin typeface="华文细黑" panose="02010600040101010101" pitchFamily="2" charset="-122"/>
                <a:ea typeface="华文细黑" panose="02010600040101010101" pitchFamily="2" charset="-122"/>
              </a:rPr>
              <a:t>本章主要阐述了三个方面的内容：邓小平理论的形成，邓小平理论的基本问题</a:t>
            </a:r>
            <a:r>
              <a:rPr lang="zh-CN" altLang="en-US" dirty="0" smtClean="0">
                <a:latin typeface="华文细黑" panose="02010600040101010101" pitchFamily="2" charset="-122"/>
                <a:ea typeface="华文细黑" panose="02010600040101010101" pitchFamily="2" charset="-122"/>
              </a:rPr>
              <a:t>和主要</a:t>
            </a:r>
            <a:r>
              <a:rPr lang="zh-CN" altLang="en-US" dirty="0">
                <a:latin typeface="华文细黑" panose="02010600040101010101" pitchFamily="2" charset="-122"/>
                <a:ea typeface="华文细黑" panose="02010600040101010101" pitchFamily="2" charset="-122"/>
              </a:rPr>
              <a:t>内容，邓小平理论的历史地位。</a:t>
            </a:r>
            <a:endParaRPr lang="zh-CN" altLang="en-US" dirty="0">
              <a:latin typeface="华文细黑" panose="02010600040101010101" pitchFamily="2" charset="-122"/>
              <a:ea typeface="华文细黑" panose="02010600040101010101" pitchFamily="2" charset="-122"/>
            </a:endParaRPr>
          </a:p>
        </p:txBody>
      </p:sp>
      <p:sp>
        <p:nvSpPr>
          <p:cNvPr id="13" name="Freeform 5"/>
          <p:cNvSpPr/>
          <p:nvPr/>
        </p:nvSpPr>
        <p:spPr bwMode="auto">
          <a:xfrm>
            <a:off x="3901440" y="1607124"/>
            <a:ext cx="1341120" cy="1209172"/>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3"/>
          </a:solidFill>
          <a:ln w="9525" cap="flat">
            <a:noFill/>
            <a:prstDash val="solid"/>
            <a:miter lim="800000"/>
          </a:ln>
        </p:spPr>
        <p:txBody>
          <a:bodyPr vert="horz" wrap="square" lIns="91440" tIns="45720" rIns="91440" bIns="45720" numCol="1" anchor="t" anchorCtr="0" compatLnSpc="1"/>
          <a:lstStyle/>
          <a:p>
            <a:endParaRPr lang="zh-CN" altLang="en-US"/>
          </a:p>
        </p:txBody>
      </p:sp>
      <p:sp>
        <p:nvSpPr>
          <p:cNvPr id="14" name="KSO_Shape"/>
          <p:cNvSpPr/>
          <p:nvPr/>
        </p:nvSpPr>
        <p:spPr bwMode="auto">
          <a:xfrm>
            <a:off x="4140338" y="1915303"/>
            <a:ext cx="863324" cy="592814"/>
          </a:xfrm>
          <a:custGeom>
            <a:avLst/>
            <a:gdLst>
              <a:gd name="T0" fmla="*/ 2147483646 w 112"/>
              <a:gd name="T1" fmla="*/ 2147483646 h 77"/>
              <a:gd name="T2" fmla="*/ 2147483646 w 112"/>
              <a:gd name="T3" fmla="*/ 2147483646 h 77"/>
              <a:gd name="T4" fmla="*/ 2147483646 w 112"/>
              <a:gd name="T5" fmla="*/ 2147483646 h 77"/>
              <a:gd name="T6" fmla="*/ 2147483646 w 112"/>
              <a:gd name="T7" fmla="*/ 2147483646 h 77"/>
              <a:gd name="T8" fmla="*/ 2147483646 w 112"/>
              <a:gd name="T9" fmla="*/ 2147483646 h 77"/>
              <a:gd name="T10" fmla="*/ 0 w 112"/>
              <a:gd name="T11" fmla="*/ 2147483646 h 77"/>
              <a:gd name="T12" fmla="*/ 2147483646 w 112"/>
              <a:gd name="T13" fmla="*/ 2147483646 h 77"/>
              <a:gd name="T14" fmla="*/ 2147483646 w 112"/>
              <a:gd name="T15" fmla="*/ 2147483646 h 77"/>
              <a:gd name="T16" fmla="*/ 2147483646 w 112"/>
              <a:gd name="T17" fmla="*/ 2147483646 h 77"/>
              <a:gd name="T18" fmla="*/ 2147483646 w 112"/>
              <a:gd name="T19" fmla="*/ 2147483646 h 77"/>
              <a:gd name="T20" fmla="*/ 2147483646 w 112"/>
              <a:gd name="T21" fmla="*/ 2147483646 h 77"/>
              <a:gd name="T22" fmla="*/ 2147483646 w 112"/>
              <a:gd name="T23" fmla="*/ 2147483646 h 77"/>
              <a:gd name="T24" fmla="*/ 2147483646 w 112"/>
              <a:gd name="T25" fmla="*/ 2147483646 h 77"/>
              <a:gd name="T26" fmla="*/ 2147483646 w 112"/>
              <a:gd name="T27" fmla="*/ 2147483646 h 77"/>
              <a:gd name="T28" fmla="*/ 2147483646 w 112"/>
              <a:gd name="T29" fmla="*/ 2147483646 h 77"/>
              <a:gd name="T30" fmla="*/ 2147483646 w 112"/>
              <a:gd name="T31" fmla="*/ 2147483646 h 77"/>
              <a:gd name="T32" fmla="*/ 2147483646 w 112"/>
              <a:gd name="T33" fmla="*/ 2147483646 h 77"/>
              <a:gd name="T34" fmla="*/ 2147483646 w 112"/>
              <a:gd name="T35" fmla="*/ 2147483646 h 77"/>
              <a:gd name="T36" fmla="*/ 2147483646 w 112"/>
              <a:gd name="T37" fmla="*/ 2147483646 h 77"/>
              <a:gd name="T38" fmla="*/ 2147483646 w 112"/>
              <a:gd name="T39" fmla="*/ 2147483646 h 77"/>
              <a:gd name="T40" fmla="*/ 2147483646 w 112"/>
              <a:gd name="T41" fmla="*/ 2147483646 h 77"/>
              <a:gd name="T42" fmla="*/ 2147483646 w 112"/>
              <a:gd name="T43" fmla="*/ 2147483646 h 77"/>
              <a:gd name="T44" fmla="*/ 2147483646 w 112"/>
              <a:gd name="T45" fmla="*/ 2147483646 h 77"/>
              <a:gd name="T46" fmla="*/ 2147483646 w 112"/>
              <a:gd name="T47" fmla="*/ 2147483646 h 77"/>
              <a:gd name="T48" fmla="*/ 2147483646 w 112"/>
              <a:gd name="T49" fmla="*/ 2147483646 h 77"/>
              <a:gd name="T50" fmla="*/ 2147483646 w 112"/>
              <a:gd name="T51" fmla="*/ 2147483646 h 77"/>
              <a:gd name="T52" fmla="*/ 2147483646 w 112"/>
              <a:gd name="T53" fmla="*/ 2147483646 h 77"/>
              <a:gd name="T54" fmla="*/ 2147483646 w 112"/>
              <a:gd name="T55" fmla="*/ 2147483646 h 77"/>
              <a:gd name="T56" fmla="*/ 2147483646 w 112"/>
              <a:gd name="T57" fmla="*/ 2147483646 h 77"/>
              <a:gd name="T58" fmla="*/ 2147483646 w 112"/>
              <a:gd name="T59" fmla="*/ 2147483646 h 77"/>
              <a:gd name="T60" fmla="*/ 2147483646 w 112"/>
              <a:gd name="T61" fmla="*/ 2147483646 h 77"/>
              <a:gd name="T62" fmla="*/ 2147483646 w 112"/>
              <a:gd name="T63" fmla="*/ 2147483646 h 77"/>
              <a:gd name="T64" fmla="*/ 2147483646 w 112"/>
              <a:gd name="T65" fmla="*/ 2147483646 h 77"/>
              <a:gd name="T66" fmla="*/ 2147483646 w 112"/>
              <a:gd name="T67" fmla="*/ 2147483646 h 77"/>
              <a:gd name="T68" fmla="*/ 2147483646 w 112"/>
              <a:gd name="T69" fmla="*/ 2147483646 h 77"/>
              <a:gd name="T70" fmla="*/ 2147483646 w 112"/>
              <a:gd name="T71" fmla="*/ 2147483646 h 77"/>
              <a:gd name="T72" fmla="*/ 2147483646 w 112"/>
              <a:gd name="T73" fmla="*/ 2147483646 h 77"/>
              <a:gd name="T74" fmla="*/ 2147483646 w 112"/>
              <a:gd name="T75" fmla="*/ 2147483646 h 77"/>
              <a:gd name="T76" fmla="*/ 2147483646 w 112"/>
              <a:gd name="T77" fmla="*/ 2147483646 h 77"/>
              <a:gd name="T78" fmla="*/ 2147483646 w 112"/>
              <a:gd name="T79" fmla="*/ 2147483646 h 77"/>
              <a:gd name="T80" fmla="*/ 2147483646 w 112"/>
              <a:gd name="T81" fmla="*/ 2147483646 h 77"/>
              <a:gd name="T82" fmla="*/ 2147483646 w 112"/>
              <a:gd name="T83" fmla="*/ 2147483646 h 77"/>
              <a:gd name="T84" fmla="*/ 2147483646 w 112"/>
              <a:gd name="T85" fmla="*/ 2147483646 h 77"/>
              <a:gd name="T86" fmla="*/ 2147483646 w 112"/>
              <a:gd name="T87" fmla="*/ 2147483646 h 7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12" h="77">
                <a:moveTo>
                  <a:pt x="56" y="0"/>
                </a:moveTo>
                <a:cubicBezTo>
                  <a:pt x="62" y="0"/>
                  <a:pt x="66" y="4"/>
                  <a:pt x="66" y="10"/>
                </a:cubicBezTo>
                <a:cubicBezTo>
                  <a:pt x="66" y="15"/>
                  <a:pt x="62" y="20"/>
                  <a:pt x="56" y="20"/>
                </a:cubicBezTo>
                <a:cubicBezTo>
                  <a:pt x="51" y="20"/>
                  <a:pt x="46" y="15"/>
                  <a:pt x="46" y="10"/>
                </a:cubicBezTo>
                <a:cubicBezTo>
                  <a:pt x="46" y="4"/>
                  <a:pt x="51" y="0"/>
                  <a:pt x="56" y="0"/>
                </a:cubicBezTo>
                <a:close/>
                <a:moveTo>
                  <a:pt x="15" y="49"/>
                </a:moveTo>
                <a:cubicBezTo>
                  <a:pt x="15" y="66"/>
                  <a:pt x="15" y="66"/>
                  <a:pt x="15" y="66"/>
                </a:cubicBezTo>
                <a:cubicBezTo>
                  <a:pt x="10" y="66"/>
                  <a:pt x="10" y="66"/>
                  <a:pt x="10" y="66"/>
                </a:cubicBezTo>
                <a:cubicBezTo>
                  <a:pt x="10" y="52"/>
                  <a:pt x="10" y="52"/>
                  <a:pt x="10" y="52"/>
                </a:cubicBezTo>
                <a:cubicBezTo>
                  <a:pt x="9" y="52"/>
                  <a:pt x="9" y="52"/>
                  <a:pt x="9" y="52"/>
                </a:cubicBezTo>
                <a:cubicBezTo>
                  <a:pt x="9" y="66"/>
                  <a:pt x="9" y="66"/>
                  <a:pt x="9" y="66"/>
                </a:cubicBezTo>
                <a:cubicBezTo>
                  <a:pt x="4" y="66"/>
                  <a:pt x="4" y="66"/>
                  <a:pt x="4" y="66"/>
                </a:cubicBezTo>
                <a:cubicBezTo>
                  <a:pt x="4" y="49"/>
                  <a:pt x="4" y="49"/>
                  <a:pt x="4" y="49"/>
                </a:cubicBezTo>
                <a:cubicBezTo>
                  <a:pt x="4" y="46"/>
                  <a:pt x="4" y="46"/>
                  <a:pt x="4" y="46"/>
                </a:cubicBezTo>
                <a:cubicBezTo>
                  <a:pt x="4" y="37"/>
                  <a:pt x="4" y="37"/>
                  <a:pt x="4" y="37"/>
                </a:cubicBezTo>
                <a:cubicBezTo>
                  <a:pt x="4" y="37"/>
                  <a:pt x="4" y="37"/>
                  <a:pt x="4" y="37"/>
                </a:cubicBezTo>
                <a:cubicBezTo>
                  <a:pt x="4" y="46"/>
                  <a:pt x="4" y="46"/>
                  <a:pt x="4" y="46"/>
                </a:cubicBezTo>
                <a:cubicBezTo>
                  <a:pt x="0" y="46"/>
                  <a:pt x="0" y="46"/>
                  <a:pt x="0" y="46"/>
                </a:cubicBezTo>
                <a:cubicBezTo>
                  <a:pt x="0" y="33"/>
                  <a:pt x="0" y="33"/>
                  <a:pt x="0" y="33"/>
                </a:cubicBezTo>
                <a:cubicBezTo>
                  <a:pt x="0" y="31"/>
                  <a:pt x="1" y="29"/>
                  <a:pt x="4" y="29"/>
                </a:cubicBezTo>
                <a:cubicBezTo>
                  <a:pt x="13" y="29"/>
                  <a:pt x="13" y="29"/>
                  <a:pt x="13" y="29"/>
                </a:cubicBezTo>
                <a:cubicBezTo>
                  <a:pt x="13" y="30"/>
                  <a:pt x="13" y="30"/>
                  <a:pt x="13" y="31"/>
                </a:cubicBezTo>
                <a:cubicBezTo>
                  <a:pt x="13" y="49"/>
                  <a:pt x="13" y="49"/>
                  <a:pt x="13" y="49"/>
                </a:cubicBezTo>
                <a:cubicBezTo>
                  <a:pt x="15" y="49"/>
                  <a:pt x="15" y="49"/>
                  <a:pt x="15" y="49"/>
                </a:cubicBezTo>
                <a:close/>
                <a:moveTo>
                  <a:pt x="10" y="15"/>
                </a:moveTo>
                <a:cubicBezTo>
                  <a:pt x="13" y="15"/>
                  <a:pt x="16" y="18"/>
                  <a:pt x="16" y="22"/>
                </a:cubicBezTo>
                <a:cubicBezTo>
                  <a:pt x="16" y="23"/>
                  <a:pt x="16" y="24"/>
                  <a:pt x="15" y="25"/>
                </a:cubicBezTo>
                <a:cubicBezTo>
                  <a:pt x="15" y="26"/>
                  <a:pt x="15" y="26"/>
                  <a:pt x="14" y="26"/>
                </a:cubicBezTo>
                <a:cubicBezTo>
                  <a:pt x="13" y="27"/>
                  <a:pt x="12" y="28"/>
                  <a:pt x="10" y="28"/>
                </a:cubicBezTo>
                <a:cubicBezTo>
                  <a:pt x="6" y="28"/>
                  <a:pt x="3" y="25"/>
                  <a:pt x="3" y="22"/>
                </a:cubicBezTo>
                <a:cubicBezTo>
                  <a:pt x="3" y="18"/>
                  <a:pt x="6" y="15"/>
                  <a:pt x="10" y="15"/>
                </a:cubicBezTo>
                <a:close/>
                <a:moveTo>
                  <a:pt x="96" y="49"/>
                </a:moveTo>
                <a:cubicBezTo>
                  <a:pt x="96" y="66"/>
                  <a:pt x="96" y="66"/>
                  <a:pt x="96" y="66"/>
                </a:cubicBezTo>
                <a:cubicBezTo>
                  <a:pt x="101" y="66"/>
                  <a:pt x="101" y="66"/>
                  <a:pt x="101" y="66"/>
                </a:cubicBezTo>
                <a:cubicBezTo>
                  <a:pt x="101" y="52"/>
                  <a:pt x="101" y="52"/>
                  <a:pt x="101" y="52"/>
                </a:cubicBezTo>
                <a:cubicBezTo>
                  <a:pt x="102" y="52"/>
                  <a:pt x="102" y="52"/>
                  <a:pt x="102" y="52"/>
                </a:cubicBezTo>
                <a:cubicBezTo>
                  <a:pt x="102" y="66"/>
                  <a:pt x="102" y="66"/>
                  <a:pt x="102" y="66"/>
                </a:cubicBezTo>
                <a:cubicBezTo>
                  <a:pt x="107" y="66"/>
                  <a:pt x="107" y="66"/>
                  <a:pt x="107" y="66"/>
                </a:cubicBezTo>
                <a:cubicBezTo>
                  <a:pt x="107" y="49"/>
                  <a:pt x="107" y="49"/>
                  <a:pt x="107" y="49"/>
                </a:cubicBezTo>
                <a:cubicBezTo>
                  <a:pt x="107" y="46"/>
                  <a:pt x="107" y="46"/>
                  <a:pt x="107" y="46"/>
                </a:cubicBezTo>
                <a:cubicBezTo>
                  <a:pt x="107" y="37"/>
                  <a:pt x="107" y="37"/>
                  <a:pt x="107" y="37"/>
                </a:cubicBezTo>
                <a:cubicBezTo>
                  <a:pt x="107" y="37"/>
                  <a:pt x="107" y="37"/>
                  <a:pt x="107" y="37"/>
                </a:cubicBezTo>
                <a:cubicBezTo>
                  <a:pt x="107" y="46"/>
                  <a:pt x="107" y="46"/>
                  <a:pt x="107" y="46"/>
                </a:cubicBezTo>
                <a:cubicBezTo>
                  <a:pt x="112" y="46"/>
                  <a:pt x="112" y="46"/>
                  <a:pt x="112" y="46"/>
                </a:cubicBezTo>
                <a:cubicBezTo>
                  <a:pt x="112" y="33"/>
                  <a:pt x="112" y="33"/>
                  <a:pt x="112" y="33"/>
                </a:cubicBezTo>
                <a:cubicBezTo>
                  <a:pt x="112" y="31"/>
                  <a:pt x="110" y="29"/>
                  <a:pt x="107" y="29"/>
                </a:cubicBezTo>
                <a:cubicBezTo>
                  <a:pt x="98" y="29"/>
                  <a:pt x="98" y="29"/>
                  <a:pt x="98" y="29"/>
                </a:cubicBezTo>
                <a:cubicBezTo>
                  <a:pt x="98" y="30"/>
                  <a:pt x="98" y="30"/>
                  <a:pt x="98" y="31"/>
                </a:cubicBezTo>
                <a:cubicBezTo>
                  <a:pt x="98" y="49"/>
                  <a:pt x="98" y="49"/>
                  <a:pt x="98" y="49"/>
                </a:cubicBezTo>
                <a:cubicBezTo>
                  <a:pt x="96" y="49"/>
                  <a:pt x="96" y="49"/>
                  <a:pt x="96" y="49"/>
                </a:cubicBezTo>
                <a:close/>
                <a:moveTo>
                  <a:pt x="101" y="15"/>
                </a:moveTo>
                <a:cubicBezTo>
                  <a:pt x="98" y="15"/>
                  <a:pt x="95" y="18"/>
                  <a:pt x="95" y="22"/>
                </a:cubicBezTo>
                <a:cubicBezTo>
                  <a:pt x="95" y="23"/>
                  <a:pt x="95" y="24"/>
                  <a:pt x="96" y="25"/>
                </a:cubicBezTo>
                <a:cubicBezTo>
                  <a:pt x="96" y="26"/>
                  <a:pt x="97" y="26"/>
                  <a:pt x="97" y="26"/>
                </a:cubicBezTo>
                <a:cubicBezTo>
                  <a:pt x="98" y="27"/>
                  <a:pt x="100" y="28"/>
                  <a:pt x="101" y="28"/>
                </a:cubicBezTo>
                <a:cubicBezTo>
                  <a:pt x="105" y="28"/>
                  <a:pt x="108" y="25"/>
                  <a:pt x="108" y="22"/>
                </a:cubicBezTo>
                <a:cubicBezTo>
                  <a:pt x="108" y="18"/>
                  <a:pt x="105" y="15"/>
                  <a:pt x="101" y="15"/>
                </a:cubicBezTo>
                <a:close/>
                <a:moveTo>
                  <a:pt x="75" y="51"/>
                </a:moveTo>
                <a:cubicBezTo>
                  <a:pt x="75" y="72"/>
                  <a:pt x="75" y="72"/>
                  <a:pt x="75" y="72"/>
                </a:cubicBezTo>
                <a:cubicBezTo>
                  <a:pt x="80" y="72"/>
                  <a:pt x="80" y="72"/>
                  <a:pt x="80" y="72"/>
                </a:cubicBezTo>
                <a:cubicBezTo>
                  <a:pt x="80" y="54"/>
                  <a:pt x="80" y="54"/>
                  <a:pt x="80" y="54"/>
                </a:cubicBezTo>
                <a:cubicBezTo>
                  <a:pt x="82" y="54"/>
                  <a:pt x="82" y="54"/>
                  <a:pt x="82" y="54"/>
                </a:cubicBezTo>
                <a:cubicBezTo>
                  <a:pt x="82" y="72"/>
                  <a:pt x="82" y="72"/>
                  <a:pt x="82" y="72"/>
                </a:cubicBezTo>
                <a:cubicBezTo>
                  <a:pt x="87" y="72"/>
                  <a:pt x="87" y="72"/>
                  <a:pt x="87" y="72"/>
                </a:cubicBezTo>
                <a:cubicBezTo>
                  <a:pt x="87" y="51"/>
                  <a:pt x="87" y="51"/>
                  <a:pt x="87" y="51"/>
                </a:cubicBezTo>
                <a:cubicBezTo>
                  <a:pt x="87" y="47"/>
                  <a:pt x="87" y="47"/>
                  <a:pt x="87" y="47"/>
                </a:cubicBezTo>
                <a:cubicBezTo>
                  <a:pt x="87" y="36"/>
                  <a:pt x="87" y="36"/>
                  <a:pt x="87" y="36"/>
                </a:cubicBezTo>
                <a:cubicBezTo>
                  <a:pt x="88" y="36"/>
                  <a:pt x="88" y="36"/>
                  <a:pt x="88" y="36"/>
                </a:cubicBezTo>
                <a:cubicBezTo>
                  <a:pt x="88" y="47"/>
                  <a:pt x="88" y="47"/>
                  <a:pt x="88" y="47"/>
                </a:cubicBezTo>
                <a:cubicBezTo>
                  <a:pt x="94" y="47"/>
                  <a:pt x="94" y="47"/>
                  <a:pt x="94" y="47"/>
                </a:cubicBezTo>
                <a:cubicBezTo>
                  <a:pt x="94" y="31"/>
                  <a:pt x="94" y="31"/>
                  <a:pt x="94" y="31"/>
                </a:cubicBezTo>
                <a:cubicBezTo>
                  <a:pt x="94" y="28"/>
                  <a:pt x="91" y="26"/>
                  <a:pt x="88" y="26"/>
                </a:cubicBezTo>
                <a:cubicBezTo>
                  <a:pt x="77" y="26"/>
                  <a:pt x="77" y="26"/>
                  <a:pt x="77" y="26"/>
                </a:cubicBezTo>
                <a:cubicBezTo>
                  <a:pt x="77" y="27"/>
                  <a:pt x="77" y="28"/>
                  <a:pt x="77" y="28"/>
                </a:cubicBezTo>
                <a:cubicBezTo>
                  <a:pt x="77" y="51"/>
                  <a:pt x="77" y="51"/>
                  <a:pt x="77" y="51"/>
                </a:cubicBezTo>
                <a:cubicBezTo>
                  <a:pt x="75" y="51"/>
                  <a:pt x="75" y="51"/>
                  <a:pt x="75" y="51"/>
                </a:cubicBezTo>
                <a:close/>
                <a:moveTo>
                  <a:pt x="65" y="47"/>
                </a:moveTo>
                <a:cubicBezTo>
                  <a:pt x="65" y="32"/>
                  <a:pt x="65" y="32"/>
                  <a:pt x="65" y="32"/>
                </a:cubicBezTo>
                <a:cubicBezTo>
                  <a:pt x="64" y="32"/>
                  <a:pt x="64" y="32"/>
                  <a:pt x="64" y="32"/>
                </a:cubicBezTo>
                <a:cubicBezTo>
                  <a:pt x="64" y="47"/>
                  <a:pt x="64" y="47"/>
                  <a:pt x="64" y="47"/>
                </a:cubicBezTo>
                <a:cubicBezTo>
                  <a:pt x="64" y="50"/>
                  <a:pt x="64" y="50"/>
                  <a:pt x="64" y="50"/>
                </a:cubicBezTo>
                <a:cubicBezTo>
                  <a:pt x="64" y="77"/>
                  <a:pt x="64" y="77"/>
                  <a:pt x="64" y="77"/>
                </a:cubicBezTo>
                <a:cubicBezTo>
                  <a:pt x="57" y="77"/>
                  <a:pt x="57" y="77"/>
                  <a:pt x="57" y="77"/>
                </a:cubicBezTo>
                <a:cubicBezTo>
                  <a:pt x="57" y="55"/>
                  <a:pt x="57" y="55"/>
                  <a:pt x="57" y="55"/>
                </a:cubicBezTo>
                <a:cubicBezTo>
                  <a:pt x="55" y="55"/>
                  <a:pt x="55" y="55"/>
                  <a:pt x="55" y="55"/>
                </a:cubicBezTo>
                <a:cubicBezTo>
                  <a:pt x="55" y="77"/>
                  <a:pt x="55" y="77"/>
                  <a:pt x="55" y="77"/>
                </a:cubicBezTo>
                <a:cubicBezTo>
                  <a:pt x="48" y="77"/>
                  <a:pt x="48" y="77"/>
                  <a:pt x="48" y="77"/>
                </a:cubicBezTo>
                <a:cubicBezTo>
                  <a:pt x="48" y="50"/>
                  <a:pt x="48" y="50"/>
                  <a:pt x="48" y="50"/>
                </a:cubicBezTo>
                <a:cubicBezTo>
                  <a:pt x="48" y="47"/>
                  <a:pt x="48" y="47"/>
                  <a:pt x="48" y="47"/>
                </a:cubicBezTo>
                <a:cubicBezTo>
                  <a:pt x="48" y="32"/>
                  <a:pt x="48" y="32"/>
                  <a:pt x="48" y="32"/>
                </a:cubicBezTo>
                <a:cubicBezTo>
                  <a:pt x="47" y="32"/>
                  <a:pt x="47" y="32"/>
                  <a:pt x="47" y="32"/>
                </a:cubicBezTo>
                <a:cubicBezTo>
                  <a:pt x="47" y="47"/>
                  <a:pt x="47" y="47"/>
                  <a:pt x="47" y="47"/>
                </a:cubicBezTo>
                <a:cubicBezTo>
                  <a:pt x="41" y="47"/>
                  <a:pt x="41" y="47"/>
                  <a:pt x="41" y="47"/>
                </a:cubicBezTo>
                <a:cubicBezTo>
                  <a:pt x="41" y="27"/>
                  <a:pt x="41" y="27"/>
                  <a:pt x="41" y="27"/>
                </a:cubicBezTo>
                <a:cubicBezTo>
                  <a:pt x="41" y="24"/>
                  <a:pt x="44" y="21"/>
                  <a:pt x="47" y="21"/>
                </a:cubicBezTo>
                <a:cubicBezTo>
                  <a:pt x="66" y="21"/>
                  <a:pt x="46" y="21"/>
                  <a:pt x="65" y="21"/>
                </a:cubicBezTo>
                <a:cubicBezTo>
                  <a:pt x="69" y="21"/>
                  <a:pt x="71" y="24"/>
                  <a:pt x="71" y="27"/>
                </a:cubicBezTo>
                <a:cubicBezTo>
                  <a:pt x="71" y="47"/>
                  <a:pt x="71" y="47"/>
                  <a:pt x="71" y="47"/>
                </a:cubicBezTo>
                <a:cubicBezTo>
                  <a:pt x="70" y="47"/>
                  <a:pt x="68" y="47"/>
                  <a:pt x="65" y="47"/>
                </a:cubicBezTo>
                <a:close/>
                <a:moveTo>
                  <a:pt x="37" y="51"/>
                </a:moveTo>
                <a:cubicBezTo>
                  <a:pt x="37" y="72"/>
                  <a:pt x="37" y="72"/>
                  <a:pt x="37" y="72"/>
                </a:cubicBezTo>
                <a:cubicBezTo>
                  <a:pt x="31" y="72"/>
                  <a:pt x="31" y="72"/>
                  <a:pt x="31" y="72"/>
                </a:cubicBezTo>
                <a:cubicBezTo>
                  <a:pt x="31" y="54"/>
                  <a:pt x="31" y="54"/>
                  <a:pt x="31" y="54"/>
                </a:cubicBezTo>
                <a:cubicBezTo>
                  <a:pt x="30" y="54"/>
                  <a:pt x="30" y="54"/>
                  <a:pt x="30" y="54"/>
                </a:cubicBezTo>
                <a:cubicBezTo>
                  <a:pt x="30" y="72"/>
                  <a:pt x="30" y="72"/>
                  <a:pt x="30" y="72"/>
                </a:cubicBezTo>
                <a:cubicBezTo>
                  <a:pt x="24" y="72"/>
                  <a:pt x="24" y="72"/>
                  <a:pt x="24" y="72"/>
                </a:cubicBezTo>
                <a:cubicBezTo>
                  <a:pt x="24" y="51"/>
                  <a:pt x="24" y="51"/>
                  <a:pt x="24" y="51"/>
                </a:cubicBezTo>
                <a:cubicBezTo>
                  <a:pt x="24" y="47"/>
                  <a:pt x="24" y="47"/>
                  <a:pt x="24" y="47"/>
                </a:cubicBezTo>
                <a:cubicBezTo>
                  <a:pt x="24" y="36"/>
                  <a:pt x="24" y="36"/>
                  <a:pt x="24" y="36"/>
                </a:cubicBezTo>
                <a:cubicBezTo>
                  <a:pt x="23" y="36"/>
                  <a:pt x="23" y="36"/>
                  <a:pt x="23" y="36"/>
                </a:cubicBezTo>
                <a:cubicBezTo>
                  <a:pt x="23" y="47"/>
                  <a:pt x="23" y="47"/>
                  <a:pt x="23" y="47"/>
                </a:cubicBezTo>
                <a:cubicBezTo>
                  <a:pt x="18" y="47"/>
                  <a:pt x="18" y="47"/>
                  <a:pt x="18" y="47"/>
                </a:cubicBezTo>
                <a:cubicBezTo>
                  <a:pt x="18" y="31"/>
                  <a:pt x="18" y="31"/>
                  <a:pt x="18" y="31"/>
                </a:cubicBezTo>
                <a:cubicBezTo>
                  <a:pt x="18" y="28"/>
                  <a:pt x="20" y="26"/>
                  <a:pt x="23" y="26"/>
                </a:cubicBezTo>
                <a:cubicBezTo>
                  <a:pt x="35" y="26"/>
                  <a:pt x="35" y="26"/>
                  <a:pt x="35" y="26"/>
                </a:cubicBezTo>
                <a:cubicBezTo>
                  <a:pt x="35" y="27"/>
                  <a:pt x="35" y="28"/>
                  <a:pt x="35" y="28"/>
                </a:cubicBezTo>
                <a:cubicBezTo>
                  <a:pt x="35" y="51"/>
                  <a:pt x="35" y="51"/>
                  <a:pt x="35" y="51"/>
                </a:cubicBezTo>
                <a:cubicBezTo>
                  <a:pt x="37" y="51"/>
                  <a:pt x="37" y="51"/>
                  <a:pt x="37" y="51"/>
                </a:cubicBezTo>
                <a:close/>
                <a:moveTo>
                  <a:pt x="31" y="9"/>
                </a:moveTo>
                <a:cubicBezTo>
                  <a:pt x="35" y="9"/>
                  <a:pt x="39" y="12"/>
                  <a:pt x="39" y="17"/>
                </a:cubicBezTo>
                <a:cubicBezTo>
                  <a:pt x="39" y="19"/>
                  <a:pt x="38" y="20"/>
                  <a:pt x="37" y="22"/>
                </a:cubicBezTo>
                <a:cubicBezTo>
                  <a:pt x="37" y="22"/>
                  <a:pt x="37" y="22"/>
                  <a:pt x="37" y="23"/>
                </a:cubicBezTo>
                <a:cubicBezTo>
                  <a:pt x="35" y="24"/>
                  <a:pt x="33" y="25"/>
                  <a:pt x="31" y="25"/>
                </a:cubicBezTo>
                <a:cubicBezTo>
                  <a:pt x="26" y="25"/>
                  <a:pt x="22" y="21"/>
                  <a:pt x="22" y="17"/>
                </a:cubicBezTo>
                <a:cubicBezTo>
                  <a:pt x="22" y="12"/>
                  <a:pt x="26" y="9"/>
                  <a:pt x="31" y="9"/>
                </a:cubicBezTo>
                <a:close/>
                <a:moveTo>
                  <a:pt x="81" y="9"/>
                </a:moveTo>
                <a:cubicBezTo>
                  <a:pt x="76" y="9"/>
                  <a:pt x="73" y="12"/>
                  <a:pt x="73" y="17"/>
                </a:cubicBezTo>
                <a:cubicBezTo>
                  <a:pt x="73" y="19"/>
                  <a:pt x="73" y="20"/>
                  <a:pt x="74" y="22"/>
                </a:cubicBezTo>
                <a:cubicBezTo>
                  <a:pt x="75" y="22"/>
                  <a:pt x="75" y="22"/>
                  <a:pt x="75" y="23"/>
                </a:cubicBezTo>
                <a:cubicBezTo>
                  <a:pt x="77" y="24"/>
                  <a:pt x="79" y="25"/>
                  <a:pt x="81" y="25"/>
                </a:cubicBezTo>
                <a:cubicBezTo>
                  <a:pt x="85" y="25"/>
                  <a:pt x="89" y="21"/>
                  <a:pt x="89" y="17"/>
                </a:cubicBezTo>
                <a:cubicBezTo>
                  <a:pt x="89" y="12"/>
                  <a:pt x="85" y="9"/>
                  <a:pt x="81" y="9"/>
                </a:cubicBezTo>
                <a:close/>
              </a:path>
            </a:pathLst>
          </a:custGeom>
          <a:solidFill>
            <a:schemeClr val="bg1"/>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a typeface="宋体" panose="02010600030101010101" pitchFamily="2" charset="-122"/>
            </a:endParaRPr>
          </a:p>
        </p:txBody>
      </p:sp>
      <p:sp>
        <p:nvSpPr>
          <p:cNvPr id="2" name="圆角矩形 1"/>
          <p:cNvSpPr/>
          <p:nvPr/>
        </p:nvSpPr>
        <p:spPr>
          <a:xfrm>
            <a:off x="3059832" y="483518"/>
            <a:ext cx="3096344" cy="524906"/>
          </a:xfrm>
          <a:prstGeom prst="roundRect">
            <a:avLst/>
          </a:prstGeom>
          <a:solidFill>
            <a:schemeClr val="accent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3901440" y="543394"/>
            <a:ext cx="2160240" cy="369332"/>
          </a:xfrm>
          <a:prstGeom prst="rect">
            <a:avLst/>
          </a:prstGeom>
          <a:noFill/>
        </p:spPr>
        <p:txBody>
          <a:bodyPr wrap="square" lIns="0" tIns="0" rIns="0" bIns="0" rtlCol="0">
            <a:spAutoFit/>
          </a:bodyPr>
          <a:lstStyle/>
          <a:p>
            <a:r>
              <a:rPr lang="zh-CN" altLang="en-US" sz="2400" b="1" dirty="0">
                <a:solidFill>
                  <a:srgbClr val="FCFCFC"/>
                </a:solidFill>
                <a:latin typeface="微软雅黑" panose="020B0503020204020204" pitchFamily="34" charset="-122"/>
                <a:ea typeface="微软雅黑" panose="020B0503020204020204" pitchFamily="34" charset="-122"/>
              </a:rPr>
              <a:t>内容导读</a:t>
            </a:r>
            <a:endParaRPr lang="zh-CN" altLang="en-US" sz="2400" b="1" dirty="0">
              <a:solidFill>
                <a:srgbClr val="FCFCFC"/>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Click="0" advTm="0">
        <p14:prism dir="u" isInverted="1"/>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grpId="0" nodeType="withEffect">
                                  <p:stCondLst>
                                    <p:cond delay="60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anim calcmode="lin" valueType="num">
                                      <p:cBhvr>
                                        <p:cTn id="10" dur="500" fill="hold"/>
                                        <p:tgtEl>
                                          <p:spTgt spid="13"/>
                                        </p:tgtEl>
                                        <p:attrNameLst>
                                          <p:attrName>ppt_x</p:attrName>
                                        </p:attrNameLst>
                                      </p:cBhvr>
                                      <p:tavLst>
                                        <p:tav tm="0">
                                          <p:val>
                                            <p:fltVal val="0.5"/>
                                          </p:val>
                                        </p:tav>
                                        <p:tav tm="100000">
                                          <p:val>
                                            <p:strVal val="#ppt_x"/>
                                          </p:val>
                                        </p:tav>
                                      </p:tavLst>
                                    </p:anim>
                                    <p:anim calcmode="lin" valueType="num">
                                      <p:cBhvr>
                                        <p:cTn id="11" dur="500" fill="hold"/>
                                        <p:tgtEl>
                                          <p:spTgt spid="13"/>
                                        </p:tgtEl>
                                        <p:attrNameLst>
                                          <p:attrName>ppt_y</p:attrName>
                                        </p:attrNameLst>
                                      </p:cBhvr>
                                      <p:tavLst>
                                        <p:tav tm="0">
                                          <p:val>
                                            <p:fltVal val="0.5"/>
                                          </p:val>
                                        </p:tav>
                                        <p:tav tm="100000">
                                          <p:val>
                                            <p:strVal val="#ppt_y"/>
                                          </p:val>
                                        </p:tav>
                                      </p:tavLst>
                                    </p:anim>
                                  </p:childTnLst>
                                </p:cTn>
                              </p:par>
                              <p:par>
                                <p:cTn id="12" presetID="53" presetClass="entr" presetSubtype="528" fill="hold" grpId="0" nodeType="withEffect">
                                  <p:stCondLst>
                                    <p:cond delay="600"/>
                                  </p:stCondLst>
                                  <p:childTnLst>
                                    <p:set>
                                      <p:cBhvr>
                                        <p:cTn id="13" dur="1" fill="hold">
                                          <p:stCondLst>
                                            <p:cond delay="0"/>
                                          </p:stCondLst>
                                        </p:cTn>
                                        <p:tgtEl>
                                          <p:spTgt spid="14"/>
                                        </p:tgtEl>
                                        <p:attrNameLst>
                                          <p:attrName>style.visibility</p:attrName>
                                        </p:attrNameLst>
                                      </p:cBhvr>
                                      <p:to>
                                        <p:strVal val="visible"/>
                                      </p:to>
                                    </p:set>
                                    <p:anim calcmode="lin" valueType="num">
                                      <p:cBhvr>
                                        <p:cTn id="14" dur="500" fill="hold"/>
                                        <p:tgtEl>
                                          <p:spTgt spid="14"/>
                                        </p:tgtEl>
                                        <p:attrNameLst>
                                          <p:attrName>ppt_w</p:attrName>
                                        </p:attrNameLst>
                                      </p:cBhvr>
                                      <p:tavLst>
                                        <p:tav tm="0">
                                          <p:val>
                                            <p:fltVal val="0"/>
                                          </p:val>
                                        </p:tav>
                                        <p:tav tm="100000">
                                          <p:val>
                                            <p:strVal val="#ppt_w"/>
                                          </p:val>
                                        </p:tav>
                                      </p:tavLst>
                                    </p:anim>
                                    <p:anim calcmode="lin" valueType="num">
                                      <p:cBhvr>
                                        <p:cTn id="15" dur="500" fill="hold"/>
                                        <p:tgtEl>
                                          <p:spTgt spid="14"/>
                                        </p:tgtEl>
                                        <p:attrNameLst>
                                          <p:attrName>ppt_h</p:attrName>
                                        </p:attrNameLst>
                                      </p:cBhvr>
                                      <p:tavLst>
                                        <p:tav tm="0">
                                          <p:val>
                                            <p:fltVal val="0"/>
                                          </p:val>
                                        </p:tav>
                                        <p:tav tm="100000">
                                          <p:val>
                                            <p:strVal val="#ppt_h"/>
                                          </p:val>
                                        </p:tav>
                                      </p:tavLst>
                                    </p:anim>
                                    <p:animEffect transition="in" filter="fade">
                                      <p:cBhvr>
                                        <p:cTn id="16" dur="500"/>
                                        <p:tgtEl>
                                          <p:spTgt spid="14"/>
                                        </p:tgtEl>
                                      </p:cBhvr>
                                    </p:animEffect>
                                    <p:anim calcmode="lin" valueType="num">
                                      <p:cBhvr>
                                        <p:cTn id="17" dur="500" fill="hold"/>
                                        <p:tgtEl>
                                          <p:spTgt spid="14"/>
                                        </p:tgtEl>
                                        <p:attrNameLst>
                                          <p:attrName>ppt_x</p:attrName>
                                        </p:attrNameLst>
                                      </p:cBhvr>
                                      <p:tavLst>
                                        <p:tav tm="0">
                                          <p:val>
                                            <p:fltVal val="0.5"/>
                                          </p:val>
                                        </p:tav>
                                        <p:tav tm="100000">
                                          <p:val>
                                            <p:strVal val="#ppt_x"/>
                                          </p:val>
                                        </p:tav>
                                      </p:tavLst>
                                    </p:anim>
                                    <p:anim calcmode="lin" valueType="num">
                                      <p:cBhvr>
                                        <p:cTn id="18" dur="500" fill="hold"/>
                                        <p:tgtEl>
                                          <p:spTgt spid="14"/>
                                        </p:tgtEl>
                                        <p:attrNameLst>
                                          <p:attrName>ppt_y</p:attrName>
                                        </p:attrNameLst>
                                      </p:cBhvr>
                                      <p:tavLst>
                                        <p:tav tm="0">
                                          <p:val>
                                            <p:fltVal val="0.5"/>
                                          </p:val>
                                        </p:tav>
                                        <p:tav tm="100000">
                                          <p:val>
                                            <p:strVal val="#ppt_y"/>
                                          </p:val>
                                        </p:tav>
                                      </p:tavLst>
                                    </p:anim>
                                  </p:childTnLst>
                                </p:cTn>
                              </p:par>
                            </p:childTnLst>
                          </p:cTn>
                        </p:par>
                        <p:par>
                          <p:cTn id="19" fill="hold">
                            <p:stCondLst>
                              <p:cond delay="1100"/>
                            </p:stCondLst>
                            <p:childTnLst>
                              <p:par>
                                <p:cTn id="20" presetID="16" presetClass="entr" presetSubtype="21" fill="hold" grpId="0" nodeType="after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barn(inVertical)">
                                      <p:cBhvr>
                                        <p:cTn id="2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animBg="1"/>
      <p:bldP spid="14"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extBox 19"/>
          <p:cNvSpPr txBox="1"/>
          <p:nvPr/>
        </p:nvSpPr>
        <p:spPr>
          <a:xfrm>
            <a:off x="467544" y="2342031"/>
            <a:ext cx="2808312" cy="553998"/>
          </a:xfrm>
          <a:prstGeom prst="rect">
            <a:avLst/>
          </a:prstGeom>
          <a:noFill/>
        </p:spPr>
        <p:txBody>
          <a:bodyPr wrap="square" lIns="0" tIns="0" rIns="0" bIns="0" rtlCol="0">
            <a:spAutoFit/>
          </a:bodyPr>
          <a:lstStyle/>
          <a:p>
            <a:r>
              <a:rPr lang="zh-CN" altLang="en-US" dirty="0">
                <a:latin typeface="华文细黑" panose="02010600040101010101" pitchFamily="2" charset="-122"/>
                <a:ea typeface="华文细黑" panose="02010600040101010101" pitchFamily="2" charset="-122"/>
              </a:rPr>
              <a:t>学习本章内容，着</a:t>
            </a:r>
            <a:endParaRPr lang="en-US" altLang="zh-CN" dirty="0">
              <a:latin typeface="华文细黑" panose="02010600040101010101" pitchFamily="2" charset="-122"/>
              <a:ea typeface="华文细黑" panose="02010600040101010101" pitchFamily="2" charset="-122"/>
            </a:endParaRPr>
          </a:p>
          <a:p>
            <a:r>
              <a:rPr lang="zh-CN" altLang="en-US" dirty="0">
                <a:latin typeface="华文细黑" panose="02010600040101010101" pitchFamily="2" charset="-122"/>
                <a:ea typeface="华文细黑" panose="02010600040101010101" pitchFamily="2" charset="-122"/>
              </a:rPr>
              <a:t>重把握以下内容。</a:t>
            </a:r>
            <a:endParaRPr lang="zh-CN" altLang="en-US" dirty="0">
              <a:solidFill>
                <a:schemeClr val="tx1">
                  <a:lumMod val="65000"/>
                  <a:lumOff val="35000"/>
                </a:schemeClr>
              </a:solidFill>
              <a:latin typeface="华文细黑" panose="02010600040101010101" pitchFamily="2" charset="-122"/>
              <a:ea typeface="华文细黑" panose="02010600040101010101" pitchFamily="2" charset="-122"/>
            </a:endParaRPr>
          </a:p>
        </p:txBody>
      </p:sp>
      <p:sp>
        <p:nvSpPr>
          <p:cNvPr id="2" name="标题 1"/>
          <p:cNvSpPr>
            <a:spLocks noGrp="1"/>
          </p:cNvSpPr>
          <p:nvPr>
            <p:ph type="title"/>
          </p:nvPr>
        </p:nvSpPr>
        <p:spPr/>
        <p:txBody>
          <a:bodyPr/>
          <a:lstStyle/>
          <a:p>
            <a:r>
              <a:rPr lang="zh-CN" altLang="en-US" sz="2400" b="1" dirty="0">
                <a:solidFill>
                  <a:schemeClr val="tx1"/>
                </a:solidFill>
              </a:rPr>
              <a:t>内容导读</a:t>
            </a:r>
            <a:endParaRPr lang="zh-CN" altLang="en-US" sz="2400" b="1" dirty="0">
              <a:solidFill>
                <a:schemeClr val="tx1"/>
              </a:solidFill>
            </a:endParaRPr>
          </a:p>
        </p:txBody>
      </p:sp>
      <p:sp>
        <p:nvSpPr>
          <p:cNvPr id="8" name="Freeform 5"/>
          <p:cNvSpPr/>
          <p:nvPr/>
        </p:nvSpPr>
        <p:spPr bwMode="auto">
          <a:xfrm>
            <a:off x="2879246" y="884521"/>
            <a:ext cx="931331" cy="3822203"/>
          </a:xfrm>
          <a:custGeom>
            <a:avLst/>
            <a:gdLst/>
            <a:ahLst/>
            <a:cxnLst/>
            <a:rect l="l" t="t" r="r" b="b"/>
            <a:pathLst>
              <a:path w="931331" h="3822203">
                <a:moveTo>
                  <a:pt x="931331" y="0"/>
                </a:moveTo>
                <a:lnTo>
                  <a:pt x="931331" y="43438"/>
                </a:lnTo>
                <a:lnTo>
                  <a:pt x="929692" y="43241"/>
                </a:lnTo>
                <a:cubicBezTo>
                  <a:pt x="720560" y="43241"/>
                  <a:pt x="548753" y="233651"/>
                  <a:pt x="531759" y="477070"/>
                </a:cubicBezTo>
                <a:cubicBezTo>
                  <a:pt x="531001" y="481589"/>
                  <a:pt x="530505" y="486178"/>
                  <a:pt x="530592" y="490864"/>
                </a:cubicBezTo>
                <a:lnTo>
                  <a:pt x="527965" y="521911"/>
                </a:lnTo>
                <a:cubicBezTo>
                  <a:pt x="527965" y="524355"/>
                  <a:pt x="527981" y="526795"/>
                  <a:pt x="528584" y="529223"/>
                </a:cubicBezTo>
                <a:cubicBezTo>
                  <a:pt x="525896" y="549213"/>
                  <a:pt x="525319" y="570030"/>
                  <a:pt x="525319" y="591585"/>
                </a:cubicBezTo>
                <a:lnTo>
                  <a:pt x="525319" y="1420695"/>
                </a:lnTo>
                <a:cubicBezTo>
                  <a:pt x="525319" y="1644311"/>
                  <a:pt x="418363" y="1909396"/>
                  <a:pt x="152419" y="1909396"/>
                </a:cubicBezTo>
                <a:lnTo>
                  <a:pt x="152419" y="1917007"/>
                </a:lnTo>
                <a:cubicBezTo>
                  <a:pt x="411268" y="1917007"/>
                  <a:pt x="525319" y="2180779"/>
                  <a:pt x="525319" y="2401508"/>
                </a:cubicBezTo>
                <a:lnTo>
                  <a:pt x="525319" y="3229831"/>
                </a:lnTo>
                <a:lnTo>
                  <a:pt x="528395" y="3285086"/>
                </a:lnTo>
                <a:lnTo>
                  <a:pt x="527965" y="3290166"/>
                </a:lnTo>
                <a:cubicBezTo>
                  <a:pt x="527965" y="3298449"/>
                  <a:pt x="528142" y="3306682"/>
                  <a:pt x="530049" y="3314794"/>
                </a:cubicBezTo>
                <a:cubicBezTo>
                  <a:pt x="529872" y="3323297"/>
                  <a:pt x="530775" y="3331587"/>
                  <a:pt x="532157" y="3339708"/>
                </a:cubicBezTo>
                <a:cubicBezTo>
                  <a:pt x="550979" y="3580884"/>
                  <a:pt x="721914" y="3768836"/>
                  <a:pt x="929692" y="3768836"/>
                </a:cubicBezTo>
                <a:cubicBezTo>
                  <a:pt x="930239" y="3768836"/>
                  <a:pt x="930786" y="3768835"/>
                  <a:pt x="931331" y="3768639"/>
                </a:cubicBezTo>
                <a:lnTo>
                  <a:pt x="931331" y="3822203"/>
                </a:lnTo>
                <a:cubicBezTo>
                  <a:pt x="739757" y="3822203"/>
                  <a:pt x="598112" y="3773911"/>
                  <a:pt x="507975" y="3678638"/>
                </a:cubicBezTo>
                <a:cubicBezTo>
                  <a:pt x="417575" y="3582577"/>
                  <a:pt x="372901" y="3410141"/>
                  <a:pt x="372901" y="3162642"/>
                </a:cubicBezTo>
                <a:lnTo>
                  <a:pt x="372901" y="2435365"/>
                </a:lnTo>
                <a:cubicBezTo>
                  <a:pt x="372901" y="2299674"/>
                  <a:pt x="350301" y="2189965"/>
                  <a:pt x="304838" y="2105453"/>
                </a:cubicBezTo>
                <a:cubicBezTo>
                  <a:pt x="260163" y="2021204"/>
                  <a:pt x="158200" y="1972649"/>
                  <a:pt x="0" y="1961888"/>
                </a:cubicBezTo>
                <a:lnTo>
                  <a:pt x="0" y="1860316"/>
                </a:lnTo>
                <a:cubicBezTo>
                  <a:pt x="146638" y="1837744"/>
                  <a:pt x="245710" y="1792339"/>
                  <a:pt x="296166" y="1724624"/>
                </a:cubicBezTo>
                <a:cubicBezTo>
                  <a:pt x="347410" y="1657434"/>
                  <a:pt x="372901" y="1544052"/>
                  <a:pt x="372901" y="1386838"/>
                </a:cubicBezTo>
                <a:lnTo>
                  <a:pt x="372901" y="659562"/>
                </a:lnTo>
                <a:cubicBezTo>
                  <a:pt x="372901" y="411275"/>
                  <a:pt x="417575" y="239626"/>
                  <a:pt x="507975" y="143566"/>
                </a:cubicBezTo>
                <a:cubicBezTo>
                  <a:pt x="598112" y="47505"/>
                  <a:pt x="739757" y="0"/>
                  <a:pt x="931331" y="0"/>
                </a:cubicBezTo>
                <a:close/>
              </a:path>
            </a:pathLst>
          </a:custGeom>
          <a:solidFill>
            <a:schemeClr val="accent3"/>
          </a:solidFill>
          <a:ln>
            <a:noFill/>
          </a:ln>
        </p:spPr>
        <p:txBody>
          <a:bodyPr vert="horz" wrap="square" lIns="91440" tIns="45720" rIns="91440" bIns="45720" numCol="1" anchor="t" anchorCtr="0" compatLnSpc="1"/>
          <a:lstStyle/>
          <a:p>
            <a:endParaRPr lang="zh-CN" altLang="en-US"/>
          </a:p>
        </p:txBody>
      </p:sp>
      <p:sp>
        <p:nvSpPr>
          <p:cNvPr id="9" name="圆角矩形 8"/>
          <p:cNvSpPr/>
          <p:nvPr/>
        </p:nvSpPr>
        <p:spPr>
          <a:xfrm>
            <a:off x="4283710" y="949960"/>
            <a:ext cx="3528650" cy="716647"/>
          </a:xfrm>
          <a:prstGeom prst="roundRect">
            <a:avLst/>
          </a:prstGeom>
          <a:solidFill>
            <a:schemeClr val="bg1"/>
          </a:solidFill>
          <a:ln w="63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圆角矩形 9"/>
          <p:cNvSpPr/>
          <p:nvPr/>
        </p:nvSpPr>
        <p:spPr>
          <a:xfrm>
            <a:off x="4283710" y="2501867"/>
            <a:ext cx="3600400" cy="788045"/>
          </a:xfrm>
          <a:prstGeom prst="roundRect">
            <a:avLst/>
          </a:prstGeom>
          <a:solidFill>
            <a:schemeClr val="bg1"/>
          </a:solidFill>
          <a:ln w="63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圆角矩形 10"/>
          <p:cNvSpPr/>
          <p:nvPr/>
        </p:nvSpPr>
        <p:spPr>
          <a:xfrm>
            <a:off x="4283968" y="4125172"/>
            <a:ext cx="3528392" cy="750834"/>
          </a:xfrm>
          <a:prstGeom prst="roundRect">
            <a:avLst/>
          </a:prstGeom>
          <a:solidFill>
            <a:schemeClr val="bg1"/>
          </a:solidFill>
          <a:ln w="63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4391871" y="1203598"/>
            <a:ext cx="2952328" cy="276999"/>
          </a:xfrm>
          <a:prstGeom prst="rect">
            <a:avLst/>
          </a:prstGeom>
          <a:noFill/>
        </p:spPr>
        <p:txBody>
          <a:bodyPr wrap="square" lIns="0" tIns="0" rIns="0" bIns="0" rtlCol="0">
            <a:spAutoFit/>
          </a:bodyPr>
          <a:lstStyle/>
          <a:p>
            <a:r>
              <a:rPr lang="en-US" altLang="zh-CN" dirty="0" smtClean="0">
                <a:latin typeface="华文细黑" panose="02010600040101010101" pitchFamily="2" charset="-122"/>
                <a:ea typeface="华文细黑" panose="02010600040101010101" pitchFamily="2" charset="-122"/>
              </a:rPr>
              <a:t>1.</a:t>
            </a:r>
            <a:r>
              <a:rPr lang="zh-CN" altLang="en-US" dirty="0" smtClean="0">
                <a:latin typeface="华文细黑" panose="02010600040101010101" pitchFamily="2" charset="-122"/>
                <a:ea typeface="华文细黑" panose="02010600040101010101" pitchFamily="2" charset="-122"/>
              </a:rPr>
              <a:t>邓小平</a:t>
            </a:r>
            <a:r>
              <a:rPr lang="zh-CN" altLang="en-US" dirty="0">
                <a:latin typeface="华文细黑" panose="02010600040101010101" pitchFamily="2" charset="-122"/>
                <a:ea typeface="华文细黑" panose="02010600040101010101" pitchFamily="2" charset="-122"/>
              </a:rPr>
              <a:t>理论的形成</a:t>
            </a:r>
            <a:endParaRPr lang="zh-CN" altLang="en-US" dirty="0">
              <a:latin typeface="华文细黑" panose="02010600040101010101" pitchFamily="2" charset="-122"/>
              <a:ea typeface="华文细黑" panose="02010600040101010101" pitchFamily="2" charset="-122"/>
            </a:endParaRPr>
          </a:p>
        </p:txBody>
      </p:sp>
      <p:sp>
        <p:nvSpPr>
          <p:cNvPr id="4" name="文本框 3"/>
          <p:cNvSpPr txBox="1"/>
          <p:nvPr/>
        </p:nvSpPr>
        <p:spPr>
          <a:xfrm>
            <a:off x="4373282" y="2619030"/>
            <a:ext cx="3600400" cy="553998"/>
          </a:xfrm>
          <a:prstGeom prst="rect">
            <a:avLst/>
          </a:prstGeom>
          <a:noFill/>
        </p:spPr>
        <p:txBody>
          <a:bodyPr wrap="square" lIns="0" tIns="0" rIns="0" bIns="0" rtlCol="0">
            <a:spAutoFit/>
          </a:bodyPr>
          <a:lstStyle/>
          <a:p>
            <a:r>
              <a:rPr lang="en-US" altLang="zh-CN" dirty="0" smtClean="0">
                <a:latin typeface="华文细黑" panose="02010600040101010101" pitchFamily="2" charset="-122"/>
                <a:ea typeface="华文细黑" panose="02010600040101010101" pitchFamily="2" charset="-122"/>
              </a:rPr>
              <a:t>2.</a:t>
            </a:r>
            <a:r>
              <a:rPr lang="zh-CN" altLang="en-US" dirty="0" smtClean="0">
                <a:latin typeface="华文细黑" panose="02010600040101010101" pitchFamily="2" charset="-122"/>
                <a:ea typeface="华文细黑" panose="02010600040101010101" pitchFamily="2" charset="-122"/>
              </a:rPr>
              <a:t>邓小平</a:t>
            </a:r>
            <a:r>
              <a:rPr lang="zh-CN" altLang="en-US" dirty="0">
                <a:latin typeface="华文细黑" panose="02010600040101010101" pitchFamily="2" charset="-122"/>
                <a:ea typeface="华文细黑" panose="02010600040101010101" pitchFamily="2" charset="-122"/>
              </a:rPr>
              <a:t>理论的基本问题和主要内容</a:t>
            </a:r>
            <a:endParaRPr lang="zh-CN" altLang="en-US" dirty="0">
              <a:latin typeface="华文细黑" panose="02010600040101010101" pitchFamily="2" charset="-122"/>
              <a:ea typeface="华文细黑" panose="02010600040101010101" pitchFamily="2" charset="-122"/>
            </a:endParaRPr>
          </a:p>
        </p:txBody>
      </p:sp>
      <p:sp>
        <p:nvSpPr>
          <p:cNvPr id="5" name="文本框 4"/>
          <p:cNvSpPr txBox="1"/>
          <p:nvPr/>
        </p:nvSpPr>
        <p:spPr>
          <a:xfrm>
            <a:off x="4427855" y="4362089"/>
            <a:ext cx="3240360" cy="276999"/>
          </a:xfrm>
          <a:prstGeom prst="rect">
            <a:avLst/>
          </a:prstGeom>
          <a:noFill/>
        </p:spPr>
        <p:txBody>
          <a:bodyPr wrap="square" lIns="0" tIns="0" rIns="0" bIns="0" rtlCol="0">
            <a:spAutoFit/>
          </a:bodyPr>
          <a:lstStyle/>
          <a:p>
            <a:r>
              <a:rPr lang="en-US" altLang="zh-CN" dirty="0" smtClean="0">
                <a:latin typeface="华文细黑" panose="02010600040101010101" pitchFamily="2" charset="-122"/>
                <a:ea typeface="华文细黑" panose="02010600040101010101" pitchFamily="2" charset="-122"/>
              </a:rPr>
              <a:t>3.</a:t>
            </a:r>
            <a:r>
              <a:rPr lang="zh-CN" altLang="en-US" dirty="0" smtClean="0">
                <a:latin typeface="华文细黑" panose="02010600040101010101" pitchFamily="2" charset="-122"/>
                <a:ea typeface="华文细黑" panose="02010600040101010101" pitchFamily="2" charset="-122"/>
              </a:rPr>
              <a:t>邓小平</a:t>
            </a:r>
            <a:r>
              <a:rPr lang="zh-CN" altLang="en-US" dirty="0">
                <a:latin typeface="华文细黑" panose="02010600040101010101" pitchFamily="2" charset="-122"/>
                <a:ea typeface="华文细黑" panose="02010600040101010101" pitchFamily="2" charset="-122"/>
              </a:rPr>
              <a:t>理论的历史地位</a:t>
            </a:r>
            <a:endParaRPr lang="zh-CN" altLang="en-US" dirty="0">
              <a:latin typeface="华文细黑" panose="02010600040101010101" pitchFamily="2" charset="-122"/>
              <a:ea typeface="华文细黑" panose="0201060004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200" advClick="0" advTm="0">
        <p14:flip dir="r"/>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1000" fill="hold"/>
                                        <p:tgtEl>
                                          <p:spTgt spid="20"/>
                                        </p:tgtEl>
                                        <p:attrNameLst>
                                          <p:attrName>ppt_x</p:attrName>
                                        </p:attrNameLst>
                                      </p:cBhvr>
                                      <p:tavLst>
                                        <p:tav tm="0">
                                          <p:val>
                                            <p:strVal val="#ppt_x"/>
                                          </p:val>
                                        </p:tav>
                                        <p:tav tm="100000">
                                          <p:val>
                                            <p:strVal val="#ppt_x"/>
                                          </p:val>
                                        </p:tav>
                                      </p:tavLst>
                                    </p:anim>
                                    <p:anim calcmode="lin" valueType="num">
                                      <p:cBhvr additive="base">
                                        <p:cTn id="8" dur="1000" fill="hold"/>
                                        <p:tgtEl>
                                          <p:spTgt spid="20"/>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16" presetClass="entr" presetSubtype="26" fill="hold" grpId="0" nodeType="after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arn(inHorizontal)">
                                      <p:cBhvr>
                                        <p:cTn id="12" dur="500"/>
                                        <p:tgtEl>
                                          <p:spTgt spid="8"/>
                                        </p:tgtEl>
                                      </p:cBhvr>
                                    </p:animEffect>
                                  </p:childTnLst>
                                </p:cTn>
                              </p:par>
                              <p:par>
                                <p:cTn id="13" presetID="22" presetClass="entr" presetSubtype="8"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wipe(left)">
                                      <p:cBhvr>
                                        <p:cTn id="15" dur="300"/>
                                        <p:tgtEl>
                                          <p:spTgt spid="9"/>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wipe(left)">
                                      <p:cBhvr>
                                        <p:cTn id="18" dur="300"/>
                                        <p:tgtEl>
                                          <p:spTgt spid="10"/>
                                        </p:tgtEl>
                                      </p:cBhvr>
                                    </p:animEffect>
                                  </p:childTnLst>
                                </p:cTn>
                              </p:par>
                              <p:par>
                                <p:cTn id="19" presetID="22" presetClass="entr" presetSubtype="8" fill="hold" grpId="0" nodeType="with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wipe(left)">
                                      <p:cBhvr>
                                        <p:cTn id="21" dur="3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8" grpId="0" animBg="1"/>
      <p:bldP spid="9" grpId="0" bldLvl="0" animBg="1"/>
      <p:bldP spid="10" grpId="0" animBg="1"/>
      <p:bldP spid="11"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2400" b="1" dirty="0">
                <a:solidFill>
                  <a:schemeClr val="tx1"/>
                </a:solidFill>
              </a:rPr>
              <a:t>知识结构</a:t>
            </a:r>
            <a:endParaRPr lang="zh-CN" altLang="en-US" sz="2400" b="1" dirty="0">
              <a:solidFill>
                <a:schemeClr val="tx1"/>
              </a:solidFill>
            </a:endParaRPr>
          </a:p>
        </p:txBody>
      </p:sp>
      <p:pic>
        <p:nvPicPr>
          <p:cNvPr id="4" name="图片 3"/>
          <p:cNvPicPr>
            <a:picLocks noChangeAspect="1"/>
          </p:cNvPicPr>
          <p:nvPr/>
        </p:nvPicPr>
        <p:blipFill>
          <a:blip r:embed="rId1"/>
          <a:stretch>
            <a:fillRect/>
          </a:stretch>
        </p:blipFill>
        <p:spPr>
          <a:xfrm>
            <a:off x="395536" y="843558"/>
            <a:ext cx="8343900" cy="368617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00" advClick="0" advTm="0">
        <p14:flip dir="r"/>
      </p:transition>
    </mc:Choice>
    <mc:Fallback>
      <p:transition spd="slow" advClick="0" advTm="0">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a:xfrm>
            <a:off x="504190" y="1395730"/>
            <a:ext cx="8341360" cy="3451860"/>
          </a:xfrm>
          <a:prstGeom prst="roundRect">
            <a:avLst/>
          </a:prstGeom>
          <a:noFill/>
          <a:ln>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1403648" y="775612"/>
            <a:ext cx="5133975" cy="307340"/>
          </a:xfrm>
          <a:prstGeom prst="rect">
            <a:avLst/>
          </a:prstGeom>
          <a:noFill/>
        </p:spPr>
        <p:txBody>
          <a:bodyPr wrap="square" lIns="0" tIns="0" rIns="0" bIns="0" rtlCol="0">
            <a:spAutoFit/>
          </a:bodyPr>
          <a:lstStyle/>
          <a:p>
            <a:r>
              <a:rPr lang="en-US" altLang="zh-CN" sz="2000" b="1" dirty="0">
                <a:latin typeface="微软雅黑" panose="020B0503020204020204" pitchFamily="34" charset="-122"/>
                <a:ea typeface="微软雅黑" panose="020B0503020204020204" pitchFamily="34" charset="-122"/>
              </a:rPr>
              <a:t>1. </a:t>
            </a:r>
            <a:r>
              <a:rPr lang="zh-CN" altLang="en-US" sz="2000" b="1" dirty="0">
                <a:latin typeface="微软雅黑" panose="020B0503020204020204" pitchFamily="34" charset="-122"/>
                <a:ea typeface="微软雅黑" panose="020B0503020204020204" pitchFamily="34" charset="-122"/>
              </a:rPr>
              <a:t>邓小平理论的形成条件和依据 </a:t>
            </a:r>
            <a:endParaRPr lang="zh-CN" altLang="en-US" sz="2000" b="1" dirty="0">
              <a:latin typeface="微软雅黑" panose="020B0503020204020204" pitchFamily="34" charset="-122"/>
              <a:ea typeface="微软雅黑" panose="020B0503020204020204" pitchFamily="34" charset="-122"/>
            </a:endParaRPr>
          </a:p>
        </p:txBody>
      </p:sp>
      <p:sp>
        <p:nvSpPr>
          <p:cNvPr id="14" name="文本框 13"/>
          <p:cNvSpPr txBox="1"/>
          <p:nvPr/>
        </p:nvSpPr>
        <p:spPr>
          <a:xfrm>
            <a:off x="827087" y="1426487"/>
            <a:ext cx="7796530" cy="2954655"/>
          </a:xfrm>
          <a:prstGeom prst="rect">
            <a:avLst/>
          </a:prstGeom>
          <a:noFill/>
        </p:spPr>
        <p:txBody>
          <a:bodyPr wrap="square" lIns="0" tIns="0" rIns="0" bIns="0" rtlCol="0">
            <a:spAutoFit/>
          </a:bodyPr>
          <a:lstStyle/>
          <a:p>
            <a:pPr>
              <a:lnSpc>
                <a:spcPct val="150000"/>
              </a:lnSpc>
            </a:pPr>
            <a:r>
              <a:rPr lang="zh-CN" altLang="en-US" sz="1600" b="1" dirty="0">
                <a:latin typeface="华文细黑" panose="02010600040101010101" pitchFamily="2" charset="-122"/>
                <a:ea typeface="华文细黑" panose="02010600040101010101" pitchFamily="2" charset="-122"/>
              </a:rPr>
              <a:t>（</a:t>
            </a:r>
            <a:r>
              <a:rPr lang="en-US" altLang="zh-CN" sz="1600" b="1" dirty="0">
                <a:latin typeface="华文细黑" panose="02010600040101010101" pitchFamily="2" charset="-122"/>
                <a:ea typeface="华文细黑" panose="02010600040101010101" pitchFamily="2" charset="-122"/>
              </a:rPr>
              <a:t>1</a:t>
            </a:r>
            <a:r>
              <a:rPr lang="zh-CN" altLang="en-US" sz="1600" b="1" dirty="0">
                <a:latin typeface="华文细黑" panose="02010600040101010101" pitchFamily="2" charset="-122"/>
                <a:ea typeface="华文细黑" panose="02010600040101010101" pitchFamily="2" charset="-122"/>
              </a:rPr>
              <a:t>）邓小平理论形成的时代背景 </a:t>
            </a:r>
            <a:endParaRPr lang="en-US" altLang="zh-CN" sz="1600" b="1" dirty="0">
              <a:latin typeface="华文细黑" panose="02010600040101010101" pitchFamily="2" charset="-122"/>
              <a:ea typeface="华文细黑" panose="02010600040101010101" pitchFamily="2" charset="-122"/>
            </a:endParaRPr>
          </a:p>
          <a:p>
            <a:pPr>
              <a:lnSpc>
                <a:spcPct val="150000"/>
              </a:lnSpc>
            </a:pPr>
            <a:r>
              <a:rPr lang="zh-CN" altLang="en-US" sz="1600" dirty="0">
                <a:latin typeface="华文细黑" panose="02010600040101010101" pitchFamily="2" charset="-122"/>
                <a:ea typeface="华文细黑" panose="02010600040101010101" pitchFamily="2" charset="-122"/>
              </a:rPr>
              <a:t>当代国际局势的新发展，和平与发展成为时代主题，是邓小平理论形成的时代背景。</a:t>
            </a:r>
            <a:endParaRPr lang="en-US" altLang="zh-CN" sz="1600" dirty="0">
              <a:latin typeface="华文细黑" panose="02010600040101010101" pitchFamily="2" charset="-122"/>
              <a:ea typeface="华文细黑" panose="02010600040101010101" pitchFamily="2" charset="-122"/>
            </a:endParaRPr>
          </a:p>
          <a:p>
            <a:pPr>
              <a:lnSpc>
                <a:spcPct val="150000"/>
              </a:lnSpc>
            </a:pPr>
            <a:r>
              <a:rPr lang="zh-CN" altLang="en-US" sz="1600" b="1" dirty="0">
                <a:latin typeface="华文细黑" panose="02010600040101010101" pitchFamily="2" charset="-122"/>
                <a:ea typeface="华文细黑" panose="02010600040101010101" pitchFamily="2" charset="-122"/>
              </a:rPr>
              <a:t>（</a:t>
            </a:r>
            <a:r>
              <a:rPr lang="en-US" altLang="zh-CN" sz="1600" b="1" dirty="0">
                <a:latin typeface="华文细黑" panose="02010600040101010101" pitchFamily="2" charset="-122"/>
                <a:ea typeface="华文细黑" panose="02010600040101010101" pitchFamily="2" charset="-122"/>
              </a:rPr>
              <a:t>2</a:t>
            </a:r>
            <a:r>
              <a:rPr lang="zh-CN" altLang="en-US" sz="1600" b="1" dirty="0">
                <a:latin typeface="华文细黑" panose="02010600040101010101" pitchFamily="2" charset="-122"/>
                <a:ea typeface="华文细黑" panose="02010600040101010101" pitchFamily="2" charset="-122"/>
              </a:rPr>
              <a:t>）邓小平理论形成的历史依据 </a:t>
            </a:r>
            <a:endParaRPr lang="en-US" altLang="zh-CN" sz="1600" b="1" dirty="0">
              <a:latin typeface="华文细黑" panose="02010600040101010101" pitchFamily="2" charset="-122"/>
              <a:ea typeface="华文细黑" panose="02010600040101010101" pitchFamily="2" charset="-122"/>
            </a:endParaRPr>
          </a:p>
          <a:p>
            <a:pPr>
              <a:lnSpc>
                <a:spcPct val="150000"/>
              </a:lnSpc>
            </a:pPr>
            <a:r>
              <a:rPr lang="zh-CN" altLang="en-US" sz="1600" dirty="0">
                <a:latin typeface="华文细黑" panose="02010600040101010101" pitchFamily="2" charset="-122"/>
                <a:ea typeface="华文细黑" panose="02010600040101010101" pitchFamily="2" charset="-122"/>
              </a:rPr>
              <a:t>邓小平理论是总结中国和其他社会主义国家进行社会主义建设的历史经验和教训，对社会主义进行再认识的产物。</a:t>
            </a:r>
            <a:endParaRPr lang="en-US" altLang="zh-CN" sz="1600" dirty="0">
              <a:latin typeface="华文细黑" panose="02010600040101010101" pitchFamily="2" charset="-122"/>
              <a:ea typeface="华文细黑" panose="02010600040101010101" pitchFamily="2" charset="-122"/>
            </a:endParaRPr>
          </a:p>
          <a:p>
            <a:pPr>
              <a:lnSpc>
                <a:spcPct val="150000"/>
              </a:lnSpc>
            </a:pPr>
            <a:r>
              <a:rPr lang="zh-CN" altLang="en-US" sz="1600" b="1" dirty="0">
                <a:latin typeface="华文细黑" panose="02010600040101010101" pitchFamily="2" charset="-122"/>
                <a:ea typeface="华文细黑" panose="02010600040101010101" pitchFamily="2" charset="-122"/>
              </a:rPr>
              <a:t>（</a:t>
            </a:r>
            <a:r>
              <a:rPr lang="en-US" altLang="zh-CN" sz="1600" b="1" dirty="0">
                <a:latin typeface="华文细黑" panose="02010600040101010101" pitchFamily="2" charset="-122"/>
                <a:ea typeface="华文细黑" panose="02010600040101010101" pitchFamily="2" charset="-122"/>
              </a:rPr>
              <a:t>3</a:t>
            </a:r>
            <a:r>
              <a:rPr lang="zh-CN" altLang="en-US" sz="1600" b="1" dirty="0">
                <a:latin typeface="华文细黑" panose="02010600040101010101" pitchFamily="2" charset="-122"/>
                <a:ea typeface="华文细黑" panose="02010600040101010101" pitchFamily="2" charset="-122"/>
              </a:rPr>
              <a:t>）邓小平理论形成的现实依据</a:t>
            </a:r>
            <a:endParaRPr lang="en-US" altLang="zh-CN" sz="1600" b="1" dirty="0">
              <a:latin typeface="华文细黑" panose="02010600040101010101" pitchFamily="2" charset="-122"/>
              <a:ea typeface="华文细黑" panose="02010600040101010101" pitchFamily="2" charset="-122"/>
            </a:endParaRPr>
          </a:p>
          <a:p>
            <a:pPr>
              <a:lnSpc>
                <a:spcPct val="150000"/>
              </a:lnSpc>
            </a:pPr>
            <a:r>
              <a:rPr lang="zh-CN" altLang="en-US" sz="1600" dirty="0">
                <a:latin typeface="华文细黑" panose="02010600040101010101" pitchFamily="2" charset="-122"/>
                <a:ea typeface="华文细黑" panose="02010600040101010101" pitchFamily="2" charset="-122"/>
              </a:rPr>
              <a:t> 邓小平理论是适应我国进行社会主义现代化建设的客观需要而产生的，是对人民群众的迫切理论需要而做出的积极回应。</a:t>
            </a:r>
            <a:endParaRPr lang="zh-CN" altLang="en-US" sz="1600" dirty="0">
              <a:latin typeface="华文细黑" panose="02010600040101010101" pitchFamily="2" charset="-122"/>
              <a:ea typeface="华文细黑" panose="02010600040101010101" pitchFamily="2" charset="-122"/>
            </a:endParaRPr>
          </a:p>
        </p:txBody>
      </p:sp>
      <p:pic>
        <p:nvPicPr>
          <p:cNvPr id="2" name="图片 1"/>
          <p:cNvPicPr>
            <a:picLocks noChangeAspect="1"/>
          </p:cNvPicPr>
          <p:nvPr/>
        </p:nvPicPr>
        <p:blipFill>
          <a:blip r:embed="rId1"/>
          <a:stretch>
            <a:fillRect/>
          </a:stretch>
        </p:blipFill>
        <p:spPr>
          <a:xfrm>
            <a:off x="6372200" y="148472"/>
            <a:ext cx="2060897" cy="1444510"/>
          </a:xfrm>
          <a:prstGeom prst="rect">
            <a:avLst/>
          </a:prstGeom>
        </p:spPr>
      </p:pic>
      <p:sp>
        <p:nvSpPr>
          <p:cNvPr id="3" name="标题 1"/>
          <p:cNvSpPr txBox="1"/>
          <p:nvPr/>
        </p:nvSpPr>
        <p:spPr bwMode="auto">
          <a:xfrm>
            <a:off x="754083" y="132320"/>
            <a:ext cx="2741856" cy="277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1600" b="0" kern="1200">
                <a:solidFill>
                  <a:schemeClr val="bg1"/>
                </a:solidFill>
                <a:latin typeface="微软雅黑" panose="020B0503020204020204" pitchFamily="34" charset="-122"/>
                <a:ea typeface="微软雅黑" panose="020B0503020204020204" pitchFamily="34" charset="-122"/>
                <a:cs typeface="+mj-cs"/>
              </a:defRPr>
            </a:lvl1pPr>
            <a:lvl2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r>
              <a:rPr lang="zh-CN" altLang="en-US" sz="2400" b="1" dirty="0">
                <a:solidFill>
                  <a:schemeClr val="tx1"/>
                </a:solidFill>
              </a:rPr>
              <a:t>要点解析</a:t>
            </a:r>
            <a:endParaRPr lang="zh-CN" altLang="en-US" sz="2400" b="1" dirty="0">
              <a:solidFill>
                <a:schemeClr val="tx1"/>
              </a:solidFill>
            </a:endParaRPr>
          </a:p>
        </p:txBody>
      </p:sp>
    </p:spTree>
  </p:cSld>
  <p:clrMapOvr>
    <a:masterClrMapping/>
  </p:clrMapOvr>
  <p:transition spd="slow" advClick="0" advTm="0">
    <p:wip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2677795" y="873754"/>
            <a:ext cx="4323080" cy="307340"/>
          </a:xfrm>
          <a:prstGeom prst="rect">
            <a:avLst/>
          </a:prstGeom>
          <a:noFill/>
        </p:spPr>
        <p:txBody>
          <a:bodyPr wrap="square" lIns="0" tIns="0" rIns="0" bIns="0" rtlCol="0">
            <a:spAutoFit/>
          </a:bodyPr>
          <a:lstStyle/>
          <a:p>
            <a:r>
              <a:rPr lang="en-US" altLang="zh-CN" sz="2000" b="1" dirty="0">
                <a:latin typeface="微软雅黑" panose="020B0503020204020204" pitchFamily="34" charset="-122"/>
                <a:ea typeface="微软雅黑" panose="020B0503020204020204" pitchFamily="34" charset="-122"/>
              </a:rPr>
              <a:t>2.</a:t>
            </a:r>
            <a:r>
              <a:rPr lang="zh-CN" altLang="en-US" sz="2000" b="1" dirty="0">
                <a:latin typeface="微软雅黑" panose="020B0503020204020204" pitchFamily="34" charset="-122"/>
                <a:ea typeface="微软雅黑" panose="020B0503020204020204" pitchFamily="34" charset="-122"/>
              </a:rPr>
              <a:t>邓小平理论的形成过程 </a:t>
            </a:r>
            <a:endParaRPr sz="2000" b="1" dirty="0">
              <a:latin typeface="微软雅黑" panose="020B0503020204020204" pitchFamily="34" charset="-122"/>
              <a:ea typeface="微软雅黑" panose="020B0503020204020204" pitchFamily="34" charset="-122"/>
            </a:endParaRPr>
          </a:p>
        </p:txBody>
      </p:sp>
      <p:grpSp>
        <p:nvGrpSpPr>
          <p:cNvPr id="26" name="组合 25"/>
          <p:cNvGrpSpPr/>
          <p:nvPr/>
        </p:nvGrpSpPr>
        <p:grpSpPr>
          <a:xfrm>
            <a:off x="797037" y="1814199"/>
            <a:ext cx="504056" cy="534271"/>
            <a:chOff x="2769119" y="1848492"/>
            <a:chExt cx="504056" cy="504056"/>
          </a:xfrm>
        </p:grpSpPr>
        <p:sp>
          <p:nvSpPr>
            <p:cNvPr id="27" name="椭圆 26"/>
            <p:cNvSpPr/>
            <p:nvPr/>
          </p:nvSpPr>
          <p:spPr>
            <a:xfrm>
              <a:off x="2769119" y="1848492"/>
              <a:ext cx="504056" cy="50405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TextBox 27"/>
            <p:cNvSpPr txBox="1"/>
            <p:nvPr/>
          </p:nvSpPr>
          <p:spPr>
            <a:xfrm>
              <a:off x="2808589" y="1931243"/>
              <a:ext cx="437940" cy="338554"/>
            </a:xfrm>
            <a:prstGeom prst="rect">
              <a:avLst/>
            </a:prstGeom>
            <a:noFill/>
          </p:spPr>
          <p:txBody>
            <a:bodyPr wrap="none" rtlCol="0">
              <a:spAutoFit/>
            </a:bodyPr>
            <a:lstStyle/>
            <a:p>
              <a:r>
                <a:rPr lang="en-US" altLang="zh-CN" sz="1600" b="1" dirty="0">
                  <a:solidFill>
                    <a:schemeClr val="bg1"/>
                  </a:solidFill>
                  <a:latin typeface="微软雅黑" panose="020B0503020204020204" pitchFamily="34" charset="-122"/>
                  <a:ea typeface="微软雅黑" panose="020B0503020204020204" pitchFamily="34" charset="-122"/>
                </a:rPr>
                <a:t>01</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grpSp>
      <p:grpSp>
        <p:nvGrpSpPr>
          <p:cNvPr id="29" name="组合 28"/>
          <p:cNvGrpSpPr/>
          <p:nvPr/>
        </p:nvGrpSpPr>
        <p:grpSpPr>
          <a:xfrm>
            <a:off x="818411" y="2571750"/>
            <a:ext cx="504056" cy="534271"/>
            <a:chOff x="2471142" y="2586760"/>
            <a:chExt cx="504056" cy="504056"/>
          </a:xfrm>
        </p:grpSpPr>
        <p:sp>
          <p:nvSpPr>
            <p:cNvPr id="30" name="椭圆 29"/>
            <p:cNvSpPr/>
            <p:nvPr/>
          </p:nvSpPr>
          <p:spPr>
            <a:xfrm>
              <a:off x="2471142" y="2586760"/>
              <a:ext cx="504056" cy="50405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TextBox 30"/>
            <p:cNvSpPr txBox="1"/>
            <p:nvPr/>
          </p:nvSpPr>
          <p:spPr>
            <a:xfrm>
              <a:off x="2510612" y="2669511"/>
              <a:ext cx="437940" cy="338554"/>
            </a:xfrm>
            <a:prstGeom prst="rect">
              <a:avLst/>
            </a:prstGeom>
            <a:noFill/>
          </p:spPr>
          <p:txBody>
            <a:bodyPr wrap="none" rtlCol="0">
              <a:spAutoFit/>
            </a:bodyPr>
            <a:lstStyle/>
            <a:p>
              <a:r>
                <a:rPr lang="en-US" altLang="zh-CN" sz="1600" b="1" dirty="0">
                  <a:solidFill>
                    <a:schemeClr val="bg1"/>
                  </a:solidFill>
                  <a:latin typeface="微软雅黑" panose="020B0503020204020204" pitchFamily="34" charset="-122"/>
                  <a:ea typeface="微软雅黑" panose="020B0503020204020204" pitchFamily="34" charset="-122"/>
                </a:rPr>
                <a:t>02</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grpSp>
      <p:grpSp>
        <p:nvGrpSpPr>
          <p:cNvPr id="32" name="组合 31"/>
          <p:cNvGrpSpPr/>
          <p:nvPr/>
        </p:nvGrpSpPr>
        <p:grpSpPr>
          <a:xfrm>
            <a:off x="812729" y="3311748"/>
            <a:ext cx="504056" cy="534271"/>
            <a:chOff x="2769119" y="3325028"/>
            <a:chExt cx="504056" cy="504056"/>
          </a:xfrm>
        </p:grpSpPr>
        <p:sp>
          <p:nvSpPr>
            <p:cNvPr id="35" name="椭圆 34"/>
            <p:cNvSpPr/>
            <p:nvPr/>
          </p:nvSpPr>
          <p:spPr>
            <a:xfrm>
              <a:off x="2769119" y="3325028"/>
              <a:ext cx="504056" cy="50405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TextBox 35"/>
            <p:cNvSpPr txBox="1"/>
            <p:nvPr/>
          </p:nvSpPr>
          <p:spPr>
            <a:xfrm>
              <a:off x="2808589" y="3407779"/>
              <a:ext cx="437940" cy="338554"/>
            </a:xfrm>
            <a:prstGeom prst="rect">
              <a:avLst/>
            </a:prstGeom>
            <a:noFill/>
          </p:spPr>
          <p:txBody>
            <a:bodyPr wrap="none" rtlCol="0">
              <a:spAutoFit/>
            </a:bodyPr>
            <a:lstStyle/>
            <a:p>
              <a:r>
                <a:rPr lang="en-US" altLang="zh-CN" sz="1600" b="1" dirty="0">
                  <a:solidFill>
                    <a:schemeClr val="bg1"/>
                  </a:solidFill>
                  <a:latin typeface="微软雅黑" panose="020B0503020204020204" pitchFamily="34" charset="-122"/>
                  <a:ea typeface="微软雅黑" panose="020B0503020204020204" pitchFamily="34" charset="-122"/>
                </a:rPr>
                <a:t>03</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grpSp>
      <p:sp>
        <p:nvSpPr>
          <p:cNvPr id="39" name="TextBox 38"/>
          <p:cNvSpPr txBox="1"/>
          <p:nvPr/>
        </p:nvSpPr>
        <p:spPr>
          <a:xfrm>
            <a:off x="1547664" y="1992154"/>
            <a:ext cx="7336236" cy="197683"/>
          </a:xfrm>
          <a:prstGeom prst="rect">
            <a:avLst/>
          </a:prstGeom>
          <a:noFill/>
        </p:spPr>
        <p:txBody>
          <a:bodyPr wrap="square" lIns="0" tIns="0" rIns="0" bIns="0" rtlCol="0">
            <a:spAutoFit/>
          </a:bodyPr>
          <a:lstStyle/>
          <a:p>
            <a:pPr algn="just">
              <a:lnSpc>
                <a:spcPts val="1500"/>
              </a:lnSpc>
            </a:pPr>
            <a:r>
              <a:rPr lang="zh-CN" altLang="en-US" sz="1600" dirty="0">
                <a:latin typeface="华文细黑" panose="02010600040101010101" pitchFamily="2" charset="-122"/>
                <a:ea typeface="华文细黑" panose="02010600040101010101" pitchFamily="2" charset="-122"/>
              </a:rPr>
              <a:t>从党的十一届三中全会到十二大，是邓小平理论的准备和初步提出的阶段</a:t>
            </a:r>
            <a:r>
              <a:rPr lang="zh-CN" altLang="en-US" dirty="0">
                <a:latin typeface="华文细黑" panose="02010600040101010101" pitchFamily="2" charset="-122"/>
                <a:ea typeface="华文细黑" panose="02010600040101010101" pitchFamily="2" charset="-122"/>
              </a:rPr>
              <a:t>。</a:t>
            </a:r>
            <a:endParaRPr lang="en-US" altLang="zh-CN" dirty="0">
              <a:latin typeface="华文细黑" panose="02010600040101010101" pitchFamily="2" charset="-122"/>
              <a:ea typeface="华文细黑" panose="02010600040101010101" pitchFamily="2" charset="-122"/>
            </a:endParaRPr>
          </a:p>
        </p:txBody>
      </p:sp>
      <p:sp>
        <p:nvSpPr>
          <p:cNvPr id="3" name="TextBox 38"/>
          <p:cNvSpPr txBox="1"/>
          <p:nvPr/>
        </p:nvSpPr>
        <p:spPr>
          <a:xfrm>
            <a:off x="1547664" y="2772877"/>
            <a:ext cx="8272576" cy="197683"/>
          </a:xfrm>
          <a:prstGeom prst="rect">
            <a:avLst/>
          </a:prstGeom>
          <a:noFill/>
        </p:spPr>
        <p:txBody>
          <a:bodyPr wrap="square" lIns="0" tIns="0" rIns="0" bIns="0" rtlCol="0">
            <a:spAutoFit/>
          </a:bodyPr>
          <a:lstStyle/>
          <a:p>
            <a:pPr algn="just">
              <a:lnSpc>
                <a:spcPts val="1500"/>
              </a:lnSpc>
            </a:pPr>
            <a:r>
              <a:rPr lang="zh-CN" altLang="en-US" sz="1600" dirty="0">
                <a:latin typeface="华文细黑" panose="02010600040101010101" pitchFamily="2" charset="-122"/>
                <a:ea typeface="华文细黑" panose="02010600040101010101" pitchFamily="2" charset="-122"/>
              </a:rPr>
              <a:t>从党的十二大到十三大，是邓小平理论初步形成的阶段。</a:t>
            </a:r>
            <a:endParaRPr lang="en-US" altLang="zh-CN" sz="1600" dirty="0">
              <a:latin typeface="华文细黑" panose="02010600040101010101" pitchFamily="2" charset="-122"/>
              <a:ea typeface="华文细黑" panose="02010600040101010101" pitchFamily="2" charset="-122"/>
            </a:endParaRPr>
          </a:p>
        </p:txBody>
      </p:sp>
      <p:sp>
        <p:nvSpPr>
          <p:cNvPr id="4" name="TextBox 38"/>
          <p:cNvSpPr txBox="1"/>
          <p:nvPr/>
        </p:nvSpPr>
        <p:spPr>
          <a:xfrm>
            <a:off x="1547664" y="3489023"/>
            <a:ext cx="6976432" cy="197683"/>
          </a:xfrm>
          <a:prstGeom prst="rect">
            <a:avLst/>
          </a:prstGeom>
          <a:noFill/>
        </p:spPr>
        <p:txBody>
          <a:bodyPr wrap="square" lIns="0" tIns="0" rIns="0" bIns="0" rtlCol="0">
            <a:spAutoFit/>
          </a:bodyPr>
          <a:lstStyle/>
          <a:p>
            <a:pPr algn="just">
              <a:lnSpc>
                <a:spcPts val="1500"/>
              </a:lnSpc>
            </a:pPr>
            <a:r>
              <a:rPr lang="zh-CN" altLang="en-US" sz="1600" dirty="0">
                <a:latin typeface="华文细黑" panose="02010600040101010101" pitchFamily="2" charset="-122"/>
                <a:ea typeface="华文细黑" panose="02010600040101010101" pitchFamily="2" charset="-122"/>
              </a:rPr>
              <a:t>从党的十三大到十四大，是这一理论的进一步发展和丰富的阶段。</a:t>
            </a:r>
            <a:endParaRPr lang="en-US" altLang="zh-CN" sz="1600" dirty="0">
              <a:latin typeface="华文细黑" panose="02010600040101010101" pitchFamily="2" charset="-122"/>
              <a:ea typeface="华文细黑" panose="02010600040101010101" pitchFamily="2" charset="-122"/>
            </a:endParaRPr>
          </a:p>
        </p:txBody>
      </p:sp>
      <p:grpSp>
        <p:nvGrpSpPr>
          <p:cNvPr id="5" name="组合 4"/>
          <p:cNvGrpSpPr/>
          <p:nvPr/>
        </p:nvGrpSpPr>
        <p:grpSpPr>
          <a:xfrm>
            <a:off x="818411" y="4069299"/>
            <a:ext cx="504056" cy="534271"/>
            <a:chOff x="2769119" y="3325028"/>
            <a:chExt cx="504056" cy="504056"/>
          </a:xfrm>
        </p:grpSpPr>
        <p:sp>
          <p:nvSpPr>
            <p:cNvPr id="6" name="椭圆 5"/>
            <p:cNvSpPr/>
            <p:nvPr/>
          </p:nvSpPr>
          <p:spPr>
            <a:xfrm>
              <a:off x="2769119" y="3325028"/>
              <a:ext cx="504056" cy="50405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TextBox 35"/>
            <p:cNvSpPr txBox="1"/>
            <p:nvPr/>
          </p:nvSpPr>
          <p:spPr>
            <a:xfrm>
              <a:off x="2808589" y="3407779"/>
              <a:ext cx="433070" cy="318116"/>
            </a:xfrm>
            <a:prstGeom prst="rect">
              <a:avLst/>
            </a:prstGeom>
            <a:noFill/>
          </p:spPr>
          <p:txBody>
            <a:bodyPr wrap="none" rtlCol="0">
              <a:spAutoFit/>
            </a:bodyPr>
            <a:lstStyle/>
            <a:p>
              <a:r>
                <a:rPr lang="en-US" altLang="zh-CN" sz="1600" b="1" dirty="0">
                  <a:solidFill>
                    <a:schemeClr val="bg1"/>
                  </a:solidFill>
                  <a:latin typeface="微软雅黑" panose="020B0503020204020204" pitchFamily="34" charset="-122"/>
                  <a:ea typeface="微软雅黑" panose="020B0503020204020204" pitchFamily="34" charset="-122"/>
                </a:rPr>
                <a:t>0</a:t>
              </a:r>
              <a:r>
                <a:rPr lang="en-US" sz="1600" b="1" dirty="0">
                  <a:solidFill>
                    <a:schemeClr val="bg1"/>
                  </a:solidFill>
                  <a:latin typeface="微软雅黑" panose="020B0503020204020204" pitchFamily="34" charset="-122"/>
                  <a:ea typeface="微软雅黑" panose="020B0503020204020204" pitchFamily="34" charset="-122"/>
                </a:rPr>
                <a:t>4</a:t>
              </a:r>
              <a:endParaRPr lang="en-US" sz="1600" b="1" dirty="0">
                <a:solidFill>
                  <a:schemeClr val="bg1"/>
                </a:solidFill>
                <a:latin typeface="微软雅黑" panose="020B0503020204020204" pitchFamily="34" charset="-122"/>
                <a:ea typeface="微软雅黑" panose="020B0503020204020204" pitchFamily="34" charset="-122"/>
              </a:endParaRPr>
            </a:p>
          </p:txBody>
        </p:sp>
      </p:grpSp>
      <p:sp>
        <p:nvSpPr>
          <p:cNvPr id="8" name="TextBox 38"/>
          <p:cNvSpPr txBox="1"/>
          <p:nvPr/>
        </p:nvSpPr>
        <p:spPr>
          <a:xfrm>
            <a:off x="1547664" y="4253411"/>
            <a:ext cx="7183640" cy="197683"/>
          </a:xfrm>
          <a:prstGeom prst="rect">
            <a:avLst/>
          </a:prstGeom>
          <a:noFill/>
        </p:spPr>
        <p:txBody>
          <a:bodyPr wrap="square" lIns="0" tIns="0" rIns="0" bIns="0" rtlCol="0">
            <a:spAutoFit/>
          </a:bodyPr>
          <a:lstStyle/>
          <a:p>
            <a:pPr algn="just">
              <a:lnSpc>
                <a:spcPts val="1500"/>
              </a:lnSpc>
            </a:pPr>
            <a:r>
              <a:rPr lang="zh-CN" altLang="en-US" sz="1600" dirty="0">
                <a:latin typeface="华文细黑" panose="02010600040101010101" pitchFamily="2" charset="-122"/>
                <a:ea typeface="华文细黑" panose="02010600040101010101" pitchFamily="2" charset="-122"/>
              </a:rPr>
              <a:t>从党的十四大到十五大，是邓小平理论正式确立命名的阶段。</a:t>
            </a:r>
            <a:endParaRPr lang="en-US" altLang="zh-CN" sz="1600" dirty="0">
              <a:latin typeface="华文细黑" panose="02010600040101010101" pitchFamily="2" charset="-122"/>
              <a:ea typeface="华文细黑" panose="02010600040101010101" pitchFamily="2" charset="-122"/>
            </a:endParaRPr>
          </a:p>
        </p:txBody>
      </p:sp>
      <p:sp>
        <p:nvSpPr>
          <p:cNvPr id="20" name="文本框 19"/>
          <p:cNvSpPr txBox="1"/>
          <p:nvPr/>
        </p:nvSpPr>
        <p:spPr>
          <a:xfrm>
            <a:off x="755576" y="1173779"/>
            <a:ext cx="6352540" cy="416845"/>
          </a:xfrm>
          <a:prstGeom prst="rect">
            <a:avLst/>
          </a:prstGeom>
          <a:noFill/>
        </p:spPr>
        <p:txBody>
          <a:bodyPr wrap="square" lIns="0" tIns="0" rIns="0" bIns="0" rtlCol="0">
            <a:spAutoFit/>
          </a:bodyPr>
          <a:lstStyle/>
          <a:p>
            <a:pPr>
              <a:lnSpc>
                <a:spcPct val="200000"/>
              </a:lnSpc>
            </a:pPr>
            <a:r>
              <a:rPr lang="zh-CN" altLang="en-US" sz="1600" dirty="0">
                <a:latin typeface="华文细黑" panose="02010600040101010101" pitchFamily="2" charset="-122"/>
                <a:ea typeface="华文细黑" panose="02010600040101010101" pitchFamily="2" charset="-122"/>
              </a:rPr>
              <a:t>邓小平理论从形成到发展，经历了一个不断深化的过程。</a:t>
            </a:r>
            <a:endParaRPr lang="zh-CN" altLang="en-US" sz="1600" dirty="0">
              <a:latin typeface="华文细黑" panose="02010600040101010101" pitchFamily="2" charset="-122"/>
              <a:ea typeface="华文细黑" panose="02010600040101010101" pitchFamily="2" charset="-122"/>
            </a:endParaRPr>
          </a:p>
        </p:txBody>
      </p:sp>
      <p:sp>
        <p:nvSpPr>
          <p:cNvPr id="9" name="左大括号 8"/>
          <p:cNvSpPr/>
          <p:nvPr/>
        </p:nvSpPr>
        <p:spPr>
          <a:xfrm>
            <a:off x="179512" y="1901910"/>
            <a:ext cx="426496" cy="2450342"/>
          </a:xfrm>
          <a:prstGeom prst="leftBrace">
            <a:avLst/>
          </a:prstGeom>
          <a:ln w="28575"/>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0" name="标题 1"/>
          <p:cNvSpPr txBox="1"/>
          <p:nvPr/>
        </p:nvSpPr>
        <p:spPr bwMode="auto">
          <a:xfrm>
            <a:off x="754083" y="132320"/>
            <a:ext cx="2741856" cy="277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1600" b="0" kern="1200">
                <a:solidFill>
                  <a:schemeClr val="bg1"/>
                </a:solidFill>
                <a:latin typeface="微软雅黑" panose="020B0503020204020204" pitchFamily="34" charset="-122"/>
                <a:ea typeface="微软雅黑" panose="020B0503020204020204" pitchFamily="34" charset="-122"/>
                <a:cs typeface="+mj-cs"/>
              </a:defRPr>
            </a:lvl1pPr>
            <a:lvl2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r>
              <a:rPr lang="zh-CN" altLang="en-US" sz="2400" b="1" dirty="0">
                <a:solidFill>
                  <a:schemeClr val="tx1"/>
                </a:solidFill>
              </a:rPr>
              <a:t>要点解析</a:t>
            </a:r>
            <a:endParaRPr lang="zh-CN" altLang="en-US" sz="2400" b="1" dirty="0">
              <a:solidFill>
                <a:schemeClr val="tx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nodeType="after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p:cTn id="7" dur="500" fill="hold"/>
                                        <p:tgtEl>
                                          <p:spTgt spid="26"/>
                                        </p:tgtEl>
                                        <p:attrNameLst>
                                          <p:attrName>ppt_w</p:attrName>
                                        </p:attrNameLst>
                                      </p:cBhvr>
                                      <p:tavLst>
                                        <p:tav tm="0">
                                          <p:val>
                                            <p:fltVal val="0"/>
                                          </p:val>
                                        </p:tav>
                                        <p:tav tm="100000">
                                          <p:val>
                                            <p:strVal val="#ppt_w"/>
                                          </p:val>
                                        </p:tav>
                                      </p:tavLst>
                                    </p:anim>
                                    <p:anim calcmode="lin" valueType="num">
                                      <p:cBhvr>
                                        <p:cTn id="8" dur="500" fill="hold"/>
                                        <p:tgtEl>
                                          <p:spTgt spid="26"/>
                                        </p:tgtEl>
                                        <p:attrNameLst>
                                          <p:attrName>ppt_h</p:attrName>
                                        </p:attrNameLst>
                                      </p:cBhvr>
                                      <p:tavLst>
                                        <p:tav tm="0">
                                          <p:val>
                                            <p:fltVal val="0"/>
                                          </p:val>
                                        </p:tav>
                                        <p:tav tm="100000">
                                          <p:val>
                                            <p:strVal val="#ppt_h"/>
                                          </p:val>
                                        </p:tav>
                                      </p:tavLst>
                                    </p:anim>
                                    <p:animEffect transition="in" filter="fade">
                                      <p:cBhvr>
                                        <p:cTn id="9" dur="500"/>
                                        <p:tgtEl>
                                          <p:spTgt spid="26"/>
                                        </p:tgtEl>
                                      </p:cBhvr>
                                    </p:animEffect>
                                    <p:anim calcmode="lin" valueType="num">
                                      <p:cBhvr>
                                        <p:cTn id="10" dur="500" fill="hold"/>
                                        <p:tgtEl>
                                          <p:spTgt spid="26"/>
                                        </p:tgtEl>
                                        <p:attrNameLst>
                                          <p:attrName>ppt_x</p:attrName>
                                        </p:attrNameLst>
                                      </p:cBhvr>
                                      <p:tavLst>
                                        <p:tav tm="0">
                                          <p:val>
                                            <p:fltVal val="0.5"/>
                                          </p:val>
                                        </p:tav>
                                        <p:tav tm="100000">
                                          <p:val>
                                            <p:strVal val="#ppt_x"/>
                                          </p:val>
                                        </p:tav>
                                      </p:tavLst>
                                    </p:anim>
                                    <p:anim calcmode="lin" valueType="num">
                                      <p:cBhvr>
                                        <p:cTn id="11" dur="500" fill="hold"/>
                                        <p:tgtEl>
                                          <p:spTgt spid="26"/>
                                        </p:tgtEl>
                                        <p:attrNameLst>
                                          <p:attrName>ppt_y</p:attrName>
                                        </p:attrNameLst>
                                      </p:cBhvr>
                                      <p:tavLst>
                                        <p:tav tm="0">
                                          <p:val>
                                            <p:fltVal val="0.5"/>
                                          </p:val>
                                        </p:tav>
                                        <p:tav tm="100000">
                                          <p:val>
                                            <p:strVal val="#ppt_y"/>
                                          </p:val>
                                        </p:tav>
                                      </p:tavLst>
                                    </p:anim>
                                  </p:childTnLst>
                                </p:cTn>
                              </p:par>
                              <p:par>
                                <p:cTn id="12" presetID="53" presetClass="entr" presetSubtype="528" fill="hold" nodeType="withEffect">
                                  <p:stCondLst>
                                    <p:cond delay="200"/>
                                  </p:stCondLst>
                                  <p:childTnLst>
                                    <p:set>
                                      <p:cBhvr>
                                        <p:cTn id="13" dur="1" fill="hold">
                                          <p:stCondLst>
                                            <p:cond delay="0"/>
                                          </p:stCondLst>
                                        </p:cTn>
                                        <p:tgtEl>
                                          <p:spTgt spid="29"/>
                                        </p:tgtEl>
                                        <p:attrNameLst>
                                          <p:attrName>style.visibility</p:attrName>
                                        </p:attrNameLst>
                                      </p:cBhvr>
                                      <p:to>
                                        <p:strVal val="visible"/>
                                      </p:to>
                                    </p:set>
                                    <p:anim calcmode="lin" valueType="num">
                                      <p:cBhvr>
                                        <p:cTn id="14" dur="500" fill="hold"/>
                                        <p:tgtEl>
                                          <p:spTgt spid="29"/>
                                        </p:tgtEl>
                                        <p:attrNameLst>
                                          <p:attrName>ppt_w</p:attrName>
                                        </p:attrNameLst>
                                      </p:cBhvr>
                                      <p:tavLst>
                                        <p:tav tm="0">
                                          <p:val>
                                            <p:fltVal val="0"/>
                                          </p:val>
                                        </p:tav>
                                        <p:tav tm="100000">
                                          <p:val>
                                            <p:strVal val="#ppt_w"/>
                                          </p:val>
                                        </p:tav>
                                      </p:tavLst>
                                    </p:anim>
                                    <p:anim calcmode="lin" valueType="num">
                                      <p:cBhvr>
                                        <p:cTn id="15" dur="500" fill="hold"/>
                                        <p:tgtEl>
                                          <p:spTgt spid="29"/>
                                        </p:tgtEl>
                                        <p:attrNameLst>
                                          <p:attrName>ppt_h</p:attrName>
                                        </p:attrNameLst>
                                      </p:cBhvr>
                                      <p:tavLst>
                                        <p:tav tm="0">
                                          <p:val>
                                            <p:fltVal val="0"/>
                                          </p:val>
                                        </p:tav>
                                        <p:tav tm="100000">
                                          <p:val>
                                            <p:strVal val="#ppt_h"/>
                                          </p:val>
                                        </p:tav>
                                      </p:tavLst>
                                    </p:anim>
                                    <p:animEffect transition="in" filter="fade">
                                      <p:cBhvr>
                                        <p:cTn id="16" dur="500"/>
                                        <p:tgtEl>
                                          <p:spTgt spid="29"/>
                                        </p:tgtEl>
                                      </p:cBhvr>
                                    </p:animEffect>
                                    <p:anim calcmode="lin" valueType="num">
                                      <p:cBhvr>
                                        <p:cTn id="17" dur="500" fill="hold"/>
                                        <p:tgtEl>
                                          <p:spTgt spid="29"/>
                                        </p:tgtEl>
                                        <p:attrNameLst>
                                          <p:attrName>ppt_x</p:attrName>
                                        </p:attrNameLst>
                                      </p:cBhvr>
                                      <p:tavLst>
                                        <p:tav tm="0">
                                          <p:val>
                                            <p:fltVal val="0.5"/>
                                          </p:val>
                                        </p:tav>
                                        <p:tav tm="100000">
                                          <p:val>
                                            <p:strVal val="#ppt_x"/>
                                          </p:val>
                                        </p:tav>
                                      </p:tavLst>
                                    </p:anim>
                                    <p:anim calcmode="lin" valueType="num">
                                      <p:cBhvr>
                                        <p:cTn id="18" dur="500" fill="hold"/>
                                        <p:tgtEl>
                                          <p:spTgt spid="29"/>
                                        </p:tgtEl>
                                        <p:attrNameLst>
                                          <p:attrName>ppt_y</p:attrName>
                                        </p:attrNameLst>
                                      </p:cBhvr>
                                      <p:tavLst>
                                        <p:tav tm="0">
                                          <p:val>
                                            <p:fltVal val="0.5"/>
                                          </p:val>
                                        </p:tav>
                                        <p:tav tm="100000">
                                          <p:val>
                                            <p:strVal val="#ppt_y"/>
                                          </p:val>
                                        </p:tav>
                                      </p:tavLst>
                                    </p:anim>
                                  </p:childTnLst>
                                </p:cTn>
                              </p:par>
                              <p:par>
                                <p:cTn id="19" presetID="53" presetClass="entr" presetSubtype="528" fill="hold" nodeType="withEffect">
                                  <p:stCondLst>
                                    <p:cond delay="400"/>
                                  </p:stCondLst>
                                  <p:childTnLst>
                                    <p:set>
                                      <p:cBhvr>
                                        <p:cTn id="20" dur="1" fill="hold">
                                          <p:stCondLst>
                                            <p:cond delay="0"/>
                                          </p:stCondLst>
                                        </p:cTn>
                                        <p:tgtEl>
                                          <p:spTgt spid="32"/>
                                        </p:tgtEl>
                                        <p:attrNameLst>
                                          <p:attrName>style.visibility</p:attrName>
                                        </p:attrNameLst>
                                      </p:cBhvr>
                                      <p:to>
                                        <p:strVal val="visible"/>
                                      </p:to>
                                    </p:set>
                                    <p:anim calcmode="lin" valueType="num">
                                      <p:cBhvr>
                                        <p:cTn id="21" dur="500" fill="hold"/>
                                        <p:tgtEl>
                                          <p:spTgt spid="32"/>
                                        </p:tgtEl>
                                        <p:attrNameLst>
                                          <p:attrName>ppt_w</p:attrName>
                                        </p:attrNameLst>
                                      </p:cBhvr>
                                      <p:tavLst>
                                        <p:tav tm="0">
                                          <p:val>
                                            <p:fltVal val="0"/>
                                          </p:val>
                                        </p:tav>
                                        <p:tav tm="100000">
                                          <p:val>
                                            <p:strVal val="#ppt_w"/>
                                          </p:val>
                                        </p:tav>
                                      </p:tavLst>
                                    </p:anim>
                                    <p:anim calcmode="lin" valueType="num">
                                      <p:cBhvr>
                                        <p:cTn id="22" dur="500" fill="hold"/>
                                        <p:tgtEl>
                                          <p:spTgt spid="32"/>
                                        </p:tgtEl>
                                        <p:attrNameLst>
                                          <p:attrName>ppt_h</p:attrName>
                                        </p:attrNameLst>
                                      </p:cBhvr>
                                      <p:tavLst>
                                        <p:tav tm="0">
                                          <p:val>
                                            <p:fltVal val="0"/>
                                          </p:val>
                                        </p:tav>
                                        <p:tav tm="100000">
                                          <p:val>
                                            <p:strVal val="#ppt_h"/>
                                          </p:val>
                                        </p:tav>
                                      </p:tavLst>
                                    </p:anim>
                                    <p:animEffect transition="in" filter="fade">
                                      <p:cBhvr>
                                        <p:cTn id="23" dur="500"/>
                                        <p:tgtEl>
                                          <p:spTgt spid="32"/>
                                        </p:tgtEl>
                                      </p:cBhvr>
                                    </p:animEffect>
                                    <p:anim calcmode="lin" valueType="num">
                                      <p:cBhvr>
                                        <p:cTn id="24" dur="500" fill="hold"/>
                                        <p:tgtEl>
                                          <p:spTgt spid="32"/>
                                        </p:tgtEl>
                                        <p:attrNameLst>
                                          <p:attrName>ppt_x</p:attrName>
                                        </p:attrNameLst>
                                      </p:cBhvr>
                                      <p:tavLst>
                                        <p:tav tm="0">
                                          <p:val>
                                            <p:fltVal val="0.5"/>
                                          </p:val>
                                        </p:tav>
                                        <p:tav tm="100000">
                                          <p:val>
                                            <p:strVal val="#ppt_x"/>
                                          </p:val>
                                        </p:tav>
                                      </p:tavLst>
                                    </p:anim>
                                    <p:anim calcmode="lin" valueType="num">
                                      <p:cBhvr>
                                        <p:cTn id="25" dur="500" fill="hold"/>
                                        <p:tgtEl>
                                          <p:spTgt spid="32"/>
                                        </p:tgtEl>
                                        <p:attrNameLst>
                                          <p:attrName>ppt_y</p:attrName>
                                        </p:attrNameLst>
                                      </p:cBhvr>
                                      <p:tavLst>
                                        <p:tav tm="0">
                                          <p:val>
                                            <p:fltVal val="0.5"/>
                                          </p:val>
                                        </p:tav>
                                        <p:tav tm="100000">
                                          <p:val>
                                            <p:strVal val="#ppt_y"/>
                                          </p:val>
                                        </p:tav>
                                      </p:tavLst>
                                    </p:anim>
                                  </p:childTnLst>
                                </p:cTn>
                              </p:par>
                            </p:childTnLst>
                          </p:cTn>
                        </p:par>
                        <p:par>
                          <p:cTn id="26" fill="hold">
                            <p:stCondLst>
                              <p:cond delay="500"/>
                            </p:stCondLst>
                            <p:childTnLst>
                              <p:par>
                                <p:cTn id="27" presetID="22" presetClass="entr" presetSubtype="8" fill="hold" grpId="0" nodeType="afterEffect">
                                  <p:stCondLst>
                                    <p:cond delay="0"/>
                                  </p:stCondLst>
                                  <p:childTnLst>
                                    <p:set>
                                      <p:cBhvr>
                                        <p:cTn id="28" dur="1" fill="hold">
                                          <p:stCondLst>
                                            <p:cond delay="0"/>
                                          </p:stCondLst>
                                        </p:cTn>
                                        <p:tgtEl>
                                          <p:spTgt spid="39"/>
                                        </p:tgtEl>
                                        <p:attrNameLst>
                                          <p:attrName>style.visibility</p:attrName>
                                        </p:attrNameLst>
                                      </p:cBhvr>
                                      <p:to>
                                        <p:strVal val="visible"/>
                                      </p:to>
                                    </p:set>
                                    <p:animEffect transition="in" filter="wipe(left)">
                                      <p:cBhvr>
                                        <p:cTn id="29" dur="300"/>
                                        <p:tgtEl>
                                          <p:spTgt spid="39"/>
                                        </p:tgtEl>
                                      </p:cBhvr>
                                    </p:animEffect>
                                  </p:childTnLst>
                                </p:cTn>
                              </p:par>
                            </p:childTnLst>
                          </p:cTn>
                        </p:par>
                        <p:par>
                          <p:cTn id="30" fill="hold">
                            <p:stCondLst>
                              <p:cond delay="1000"/>
                            </p:stCondLst>
                            <p:childTnLst>
                              <p:par>
                                <p:cTn id="31" presetID="22" presetClass="entr" presetSubtype="8" fill="hold" grpId="0" nodeType="afterEffect">
                                  <p:stCondLst>
                                    <p:cond delay="0"/>
                                  </p:stCondLst>
                                  <p:childTnLst>
                                    <p:set>
                                      <p:cBhvr>
                                        <p:cTn id="32" dur="1" fill="hold">
                                          <p:stCondLst>
                                            <p:cond delay="0"/>
                                          </p:stCondLst>
                                        </p:cTn>
                                        <p:tgtEl>
                                          <p:spTgt spid="3"/>
                                        </p:tgtEl>
                                        <p:attrNameLst>
                                          <p:attrName>style.visibility</p:attrName>
                                        </p:attrNameLst>
                                      </p:cBhvr>
                                      <p:to>
                                        <p:strVal val="visible"/>
                                      </p:to>
                                    </p:set>
                                    <p:animEffect transition="in" filter="wipe(left)">
                                      <p:cBhvr>
                                        <p:cTn id="33" dur="300"/>
                                        <p:tgtEl>
                                          <p:spTgt spid="3"/>
                                        </p:tgtEl>
                                      </p:cBhvr>
                                    </p:animEffect>
                                  </p:childTnLst>
                                </p:cTn>
                              </p:par>
                            </p:childTnLst>
                          </p:cTn>
                        </p:par>
                        <p:par>
                          <p:cTn id="34" fill="hold">
                            <p:stCondLst>
                              <p:cond delay="1500"/>
                            </p:stCondLst>
                            <p:childTnLst>
                              <p:par>
                                <p:cTn id="35" presetID="22" presetClass="entr" presetSubtype="8" fill="hold" grpId="0" nodeType="afterEffect">
                                  <p:stCondLst>
                                    <p:cond delay="0"/>
                                  </p:stCondLst>
                                  <p:childTnLst>
                                    <p:set>
                                      <p:cBhvr>
                                        <p:cTn id="36" dur="1" fill="hold">
                                          <p:stCondLst>
                                            <p:cond delay="0"/>
                                          </p:stCondLst>
                                        </p:cTn>
                                        <p:tgtEl>
                                          <p:spTgt spid="4"/>
                                        </p:tgtEl>
                                        <p:attrNameLst>
                                          <p:attrName>style.visibility</p:attrName>
                                        </p:attrNameLst>
                                      </p:cBhvr>
                                      <p:to>
                                        <p:strVal val="visible"/>
                                      </p:to>
                                    </p:set>
                                    <p:animEffect transition="in" filter="wipe(left)">
                                      <p:cBhvr>
                                        <p:cTn id="37" dur="300"/>
                                        <p:tgtEl>
                                          <p:spTgt spid="4"/>
                                        </p:tgtEl>
                                      </p:cBhvr>
                                    </p:animEffect>
                                  </p:childTnLst>
                                </p:cTn>
                              </p:par>
                              <p:par>
                                <p:cTn id="38" presetID="53" presetClass="entr" presetSubtype="528" fill="hold" nodeType="withEffect">
                                  <p:stCondLst>
                                    <p:cond delay="400"/>
                                  </p:stCondLst>
                                  <p:childTnLst>
                                    <p:set>
                                      <p:cBhvr>
                                        <p:cTn id="39" dur="1" fill="hold">
                                          <p:stCondLst>
                                            <p:cond delay="0"/>
                                          </p:stCondLst>
                                        </p:cTn>
                                        <p:tgtEl>
                                          <p:spTgt spid="5"/>
                                        </p:tgtEl>
                                        <p:attrNameLst>
                                          <p:attrName>style.visibility</p:attrName>
                                        </p:attrNameLst>
                                      </p:cBhvr>
                                      <p:to>
                                        <p:strVal val="visible"/>
                                      </p:to>
                                    </p:set>
                                    <p:anim calcmode="lin" valueType="num">
                                      <p:cBhvr>
                                        <p:cTn id="40" dur="500" fill="hold"/>
                                        <p:tgtEl>
                                          <p:spTgt spid="5"/>
                                        </p:tgtEl>
                                        <p:attrNameLst>
                                          <p:attrName>ppt_w</p:attrName>
                                        </p:attrNameLst>
                                      </p:cBhvr>
                                      <p:tavLst>
                                        <p:tav tm="0">
                                          <p:val>
                                            <p:fltVal val="0"/>
                                          </p:val>
                                        </p:tav>
                                        <p:tav tm="100000">
                                          <p:val>
                                            <p:strVal val="#ppt_w"/>
                                          </p:val>
                                        </p:tav>
                                      </p:tavLst>
                                    </p:anim>
                                    <p:anim calcmode="lin" valueType="num">
                                      <p:cBhvr>
                                        <p:cTn id="41" dur="500" fill="hold"/>
                                        <p:tgtEl>
                                          <p:spTgt spid="5"/>
                                        </p:tgtEl>
                                        <p:attrNameLst>
                                          <p:attrName>ppt_h</p:attrName>
                                        </p:attrNameLst>
                                      </p:cBhvr>
                                      <p:tavLst>
                                        <p:tav tm="0">
                                          <p:val>
                                            <p:fltVal val="0"/>
                                          </p:val>
                                        </p:tav>
                                        <p:tav tm="100000">
                                          <p:val>
                                            <p:strVal val="#ppt_h"/>
                                          </p:val>
                                        </p:tav>
                                      </p:tavLst>
                                    </p:anim>
                                    <p:animEffect transition="in" filter="fade">
                                      <p:cBhvr>
                                        <p:cTn id="42" dur="500"/>
                                        <p:tgtEl>
                                          <p:spTgt spid="5"/>
                                        </p:tgtEl>
                                      </p:cBhvr>
                                    </p:animEffect>
                                    <p:anim calcmode="lin" valueType="num">
                                      <p:cBhvr>
                                        <p:cTn id="43" dur="500" fill="hold"/>
                                        <p:tgtEl>
                                          <p:spTgt spid="5"/>
                                        </p:tgtEl>
                                        <p:attrNameLst>
                                          <p:attrName>ppt_x</p:attrName>
                                        </p:attrNameLst>
                                      </p:cBhvr>
                                      <p:tavLst>
                                        <p:tav tm="0">
                                          <p:val>
                                            <p:fltVal val="0.5"/>
                                          </p:val>
                                        </p:tav>
                                        <p:tav tm="100000">
                                          <p:val>
                                            <p:strVal val="#ppt_x"/>
                                          </p:val>
                                        </p:tav>
                                      </p:tavLst>
                                    </p:anim>
                                    <p:anim calcmode="lin" valueType="num">
                                      <p:cBhvr>
                                        <p:cTn id="44" dur="500" fill="hold"/>
                                        <p:tgtEl>
                                          <p:spTgt spid="5"/>
                                        </p:tgtEl>
                                        <p:attrNameLst>
                                          <p:attrName>ppt_y</p:attrName>
                                        </p:attrNameLst>
                                      </p:cBhvr>
                                      <p:tavLst>
                                        <p:tav tm="0">
                                          <p:val>
                                            <p:fltVal val="0.5"/>
                                          </p:val>
                                        </p:tav>
                                        <p:tav tm="100000">
                                          <p:val>
                                            <p:strVal val="#ppt_y"/>
                                          </p:val>
                                        </p:tav>
                                      </p:tavLst>
                                    </p:anim>
                                  </p:childTnLst>
                                </p:cTn>
                              </p:par>
                            </p:childTnLst>
                          </p:cTn>
                        </p:par>
                        <p:par>
                          <p:cTn id="45" fill="hold">
                            <p:stCondLst>
                              <p:cond delay="2000"/>
                            </p:stCondLst>
                            <p:childTnLst>
                              <p:par>
                                <p:cTn id="46" presetID="22" presetClass="entr" presetSubtype="8" fill="hold" grpId="0" nodeType="afterEffect">
                                  <p:stCondLst>
                                    <p:cond delay="0"/>
                                  </p:stCondLst>
                                  <p:childTnLst>
                                    <p:set>
                                      <p:cBhvr>
                                        <p:cTn id="47" dur="1" fill="hold">
                                          <p:stCondLst>
                                            <p:cond delay="0"/>
                                          </p:stCondLst>
                                        </p:cTn>
                                        <p:tgtEl>
                                          <p:spTgt spid="8"/>
                                        </p:tgtEl>
                                        <p:attrNameLst>
                                          <p:attrName>style.visibility</p:attrName>
                                        </p:attrNameLst>
                                      </p:cBhvr>
                                      <p:to>
                                        <p:strVal val="visible"/>
                                      </p:to>
                                    </p:set>
                                    <p:animEffect transition="in" filter="wipe(left)">
                                      <p:cBhvr>
                                        <p:cTn id="48" dur="3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3" grpId="0"/>
      <p:bldP spid="4" grpId="0"/>
      <p:bldP spid="8"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a:xfrm>
            <a:off x="1331594" y="1420495"/>
            <a:ext cx="6696789" cy="2663423"/>
          </a:xfrm>
          <a:prstGeom prst="roundRect">
            <a:avLst/>
          </a:prstGeom>
          <a:noFill/>
          <a:ln>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3022853" y="851910"/>
            <a:ext cx="3456384" cy="307340"/>
          </a:xfrm>
          <a:prstGeom prst="rect">
            <a:avLst/>
          </a:prstGeom>
          <a:noFill/>
        </p:spPr>
        <p:txBody>
          <a:bodyPr wrap="square" lIns="0" tIns="0" rIns="0" bIns="0" rtlCol="0">
            <a:spAutoFit/>
          </a:bodyPr>
          <a:lstStyle/>
          <a:p>
            <a:r>
              <a:rPr lang="en-US" altLang="zh-CN" sz="2000" b="1" dirty="0">
                <a:latin typeface="微软雅黑" panose="020B0503020204020204" pitchFamily="34" charset="-122"/>
                <a:ea typeface="微软雅黑" panose="020B0503020204020204" pitchFamily="34" charset="-122"/>
              </a:rPr>
              <a:t>3.</a:t>
            </a:r>
            <a:r>
              <a:rPr lang="zh-CN" altLang="en-US" sz="2000" b="1" dirty="0">
                <a:latin typeface="微软雅黑" panose="020B0503020204020204" pitchFamily="34" charset="-122"/>
                <a:ea typeface="微软雅黑" panose="020B0503020204020204" pitchFamily="34" charset="-122"/>
              </a:rPr>
              <a:t> 邓小平理论的基本问题 </a:t>
            </a:r>
            <a:endParaRPr sz="2000" b="1" dirty="0">
              <a:latin typeface="微软雅黑" panose="020B0503020204020204" pitchFamily="34" charset="-122"/>
              <a:ea typeface="微软雅黑" panose="020B0503020204020204" pitchFamily="34" charset="-122"/>
            </a:endParaRPr>
          </a:p>
        </p:txBody>
      </p:sp>
      <p:sp>
        <p:nvSpPr>
          <p:cNvPr id="14" name="文本框 13"/>
          <p:cNvSpPr txBox="1"/>
          <p:nvPr/>
        </p:nvSpPr>
        <p:spPr>
          <a:xfrm>
            <a:off x="1763688" y="1635646"/>
            <a:ext cx="5974715" cy="1894173"/>
          </a:xfrm>
          <a:prstGeom prst="rect">
            <a:avLst/>
          </a:prstGeom>
          <a:noFill/>
        </p:spPr>
        <p:txBody>
          <a:bodyPr wrap="square" lIns="0" tIns="0" rIns="0" bIns="0" rtlCol="0">
            <a:spAutoFit/>
          </a:bodyPr>
          <a:lstStyle/>
          <a:p>
            <a:pPr>
              <a:lnSpc>
                <a:spcPct val="200000"/>
              </a:lnSpc>
            </a:pPr>
            <a:r>
              <a:rPr lang="zh-CN" altLang="en-US" sz="1600" dirty="0">
                <a:latin typeface="华文细黑" panose="02010600040101010101" pitchFamily="2" charset="-122"/>
                <a:ea typeface="华文细黑" panose="02010600040101010101" pitchFamily="2" charset="-122"/>
              </a:rPr>
              <a:t>（</a:t>
            </a:r>
            <a:r>
              <a:rPr lang="en-US" altLang="zh-CN" sz="1600" dirty="0">
                <a:latin typeface="华文细黑" panose="02010600040101010101" pitchFamily="2" charset="-122"/>
                <a:ea typeface="华文细黑" panose="02010600040101010101" pitchFamily="2" charset="-122"/>
              </a:rPr>
              <a:t>1</a:t>
            </a:r>
            <a:r>
              <a:rPr lang="zh-CN" altLang="en-US" sz="1600" dirty="0">
                <a:latin typeface="华文细黑" panose="02010600040101010101" pitchFamily="2" charset="-122"/>
                <a:ea typeface="华文细黑" panose="02010600040101010101" pitchFamily="2" charset="-122"/>
              </a:rPr>
              <a:t>）在邓小平理论中，有一个明确的理论主题。这就是关于“什么是社会主义， 怎样建设社会主义”这个根本问题的思考</a:t>
            </a:r>
            <a:r>
              <a:rPr lang="zh-CN" altLang="en-US" sz="1600" dirty="0" smtClean="0">
                <a:latin typeface="华文细黑" panose="02010600040101010101" pitchFamily="2" charset="-122"/>
                <a:ea typeface="华文细黑" panose="02010600040101010101" pitchFamily="2" charset="-122"/>
              </a:rPr>
              <a:t>。</a:t>
            </a:r>
            <a:endParaRPr lang="en-US" altLang="zh-CN" sz="1600" dirty="0" smtClean="0">
              <a:latin typeface="华文细黑" panose="02010600040101010101" pitchFamily="2" charset="-122"/>
              <a:ea typeface="华文细黑" panose="02010600040101010101" pitchFamily="2" charset="-122"/>
            </a:endParaRPr>
          </a:p>
          <a:p>
            <a:pPr>
              <a:lnSpc>
                <a:spcPct val="200000"/>
              </a:lnSpc>
            </a:pPr>
            <a:r>
              <a:rPr lang="zh-CN" altLang="en-US" sz="1600" dirty="0" smtClean="0">
                <a:latin typeface="华文细黑" panose="02010600040101010101" pitchFamily="2" charset="-122"/>
                <a:ea typeface="华文细黑" panose="02010600040101010101" pitchFamily="2" charset="-122"/>
              </a:rPr>
              <a:t>（</a:t>
            </a:r>
            <a:r>
              <a:rPr lang="en-US" altLang="zh-CN" sz="1600" dirty="0">
                <a:latin typeface="华文细黑" panose="02010600040101010101" pitchFamily="2" charset="-122"/>
                <a:ea typeface="华文细黑" panose="02010600040101010101" pitchFamily="2" charset="-122"/>
              </a:rPr>
              <a:t>2</a:t>
            </a:r>
            <a:r>
              <a:rPr lang="zh-CN" altLang="en-US" sz="1600" dirty="0">
                <a:latin typeface="华文细黑" panose="02010600040101010101" pitchFamily="2" charset="-122"/>
                <a:ea typeface="华文细黑" panose="02010600040101010101" pitchFamily="2" charset="-122"/>
              </a:rPr>
              <a:t>）邓小平根据马克思主义的基本原理，总结社会主义的实践经验，经过不懈 的探索和深邃的</a:t>
            </a:r>
            <a:r>
              <a:rPr lang="zh-CN" altLang="en-US" sz="1600" dirty="0" smtClean="0">
                <a:latin typeface="华文细黑" panose="02010600040101010101" pitchFamily="2" charset="-122"/>
                <a:ea typeface="华文细黑" panose="02010600040101010101" pitchFamily="2" charset="-122"/>
              </a:rPr>
              <a:t>思考</a:t>
            </a:r>
            <a:r>
              <a:rPr lang="zh-CN" altLang="en-US" sz="1600" dirty="0">
                <a:latin typeface="华文细黑" panose="02010600040101010101" pitchFamily="2" charset="-122"/>
                <a:ea typeface="华文细黑" panose="02010600040101010101" pitchFamily="2" charset="-122"/>
              </a:rPr>
              <a:t>。</a:t>
            </a:r>
            <a:endParaRPr sz="1600" dirty="0">
              <a:latin typeface="华文细黑" panose="02010600040101010101" pitchFamily="2" charset="-122"/>
              <a:ea typeface="华文细黑" panose="02010600040101010101" pitchFamily="2" charset="-122"/>
            </a:endParaRPr>
          </a:p>
        </p:txBody>
      </p:sp>
      <p:pic>
        <p:nvPicPr>
          <p:cNvPr id="8" name="图片 7"/>
          <p:cNvPicPr>
            <a:picLocks noChangeAspect="1"/>
          </p:cNvPicPr>
          <p:nvPr/>
        </p:nvPicPr>
        <p:blipFill>
          <a:blip r:embed="rId1"/>
          <a:stretch>
            <a:fillRect/>
          </a:stretch>
        </p:blipFill>
        <p:spPr>
          <a:xfrm>
            <a:off x="6707954" y="185448"/>
            <a:ext cx="2060897" cy="1444510"/>
          </a:xfrm>
          <a:prstGeom prst="rect">
            <a:avLst/>
          </a:prstGeom>
        </p:spPr>
      </p:pic>
      <p:sp>
        <p:nvSpPr>
          <p:cNvPr id="2" name="标题 1"/>
          <p:cNvSpPr txBox="1"/>
          <p:nvPr/>
        </p:nvSpPr>
        <p:spPr bwMode="auto">
          <a:xfrm>
            <a:off x="668310" y="132320"/>
            <a:ext cx="2741856" cy="277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1600" b="0" kern="1200">
                <a:solidFill>
                  <a:schemeClr val="bg1"/>
                </a:solidFill>
                <a:latin typeface="微软雅黑" panose="020B0503020204020204" pitchFamily="34" charset="-122"/>
                <a:ea typeface="微软雅黑" panose="020B0503020204020204" pitchFamily="34" charset="-122"/>
                <a:cs typeface="+mj-cs"/>
              </a:defRPr>
            </a:lvl1pPr>
            <a:lvl2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r>
              <a:rPr lang="zh-CN" altLang="en-US" sz="2400" b="1" dirty="0">
                <a:solidFill>
                  <a:schemeClr val="tx1"/>
                </a:solidFill>
              </a:rPr>
              <a:t>要点解析</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200" advClick="0" advTm="0">
        <p14:flip dir="r"/>
      </p:transition>
    </mc:Choice>
    <mc:Fallback>
      <p:transition spd="slow" advClick="0" advTm="0">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a:xfrm>
            <a:off x="380233" y="1491152"/>
            <a:ext cx="6671310" cy="2951455"/>
          </a:xfrm>
          <a:prstGeom prst="roundRect">
            <a:avLst/>
          </a:prstGeom>
          <a:noFill/>
          <a:ln>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668310" y="915566"/>
            <a:ext cx="6336704" cy="307777"/>
          </a:xfrm>
          <a:prstGeom prst="rect">
            <a:avLst/>
          </a:prstGeom>
          <a:noFill/>
        </p:spPr>
        <p:txBody>
          <a:bodyPr wrap="square" lIns="0" tIns="0" rIns="0" bIns="0" rtlCol="0">
            <a:spAutoFit/>
          </a:bodyPr>
          <a:lstStyle/>
          <a:p>
            <a:r>
              <a:rPr lang="en-US" altLang="zh-CN" sz="2000" b="1" dirty="0">
                <a:latin typeface="微软雅黑" panose="020B0503020204020204" pitchFamily="34" charset="-122"/>
                <a:ea typeface="微软雅黑" panose="020B0503020204020204" pitchFamily="34" charset="-122"/>
              </a:rPr>
              <a:t>4.</a:t>
            </a:r>
            <a:r>
              <a:rPr lang="zh-CN" altLang="en-US" sz="2000" b="1" dirty="0">
                <a:latin typeface="微软雅黑" panose="020B0503020204020204" pitchFamily="34" charset="-122"/>
                <a:ea typeface="微软雅黑" panose="020B0503020204020204" pitchFamily="34" charset="-122"/>
              </a:rPr>
              <a:t> 邓小平理论是中国特色社会主义理论体系的开篇之作 </a:t>
            </a:r>
            <a:endParaRPr sz="2000" b="1" dirty="0">
              <a:latin typeface="微软雅黑" panose="020B0503020204020204" pitchFamily="34" charset="-122"/>
              <a:ea typeface="微软雅黑" panose="020B0503020204020204" pitchFamily="34" charset="-122"/>
            </a:endParaRPr>
          </a:p>
        </p:txBody>
      </p:sp>
      <p:sp>
        <p:nvSpPr>
          <p:cNvPr id="14" name="文本框 13"/>
          <p:cNvSpPr txBox="1"/>
          <p:nvPr/>
        </p:nvSpPr>
        <p:spPr>
          <a:xfrm>
            <a:off x="743151" y="1634295"/>
            <a:ext cx="5974715" cy="2386615"/>
          </a:xfrm>
          <a:prstGeom prst="rect">
            <a:avLst/>
          </a:prstGeom>
          <a:noFill/>
        </p:spPr>
        <p:txBody>
          <a:bodyPr wrap="square" lIns="0" tIns="0" rIns="0" bIns="0" rtlCol="0">
            <a:spAutoFit/>
          </a:bodyPr>
          <a:lstStyle/>
          <a:p>
            <a:pPr>
              <a:lnSpc>
                <a:spcPct val="200000"/>
              </a:lnSpc>
            </a:pPr>
            <a:r>
              <a:rPr lang="zh-CN" altLang="en-US" sz="1600" dirty="0">
                <a:latin typeface="华文细黑" panose="02010600040101010101" pitchFamily="2" charset="-122"/>
                <a:ea typeface="华文细黑" panose="02010600040101010101" pitchFamily="2" charset="-122"/>
              </a:rPr>
              <a:t>（</a:t>
            </a:r>
            <a:r>
              <a:rPr lang="en-US" altLang="zh-CN" sz="1600" dirty="0">
                <a:latin typeface="华文细黑" panose="02010600040101010101" pitchFamily="2" charset="-122"/>
                <a:ea typeface="华文细黑" panose="02010600040101010101" pitchFamily="2" charset="-122"/>
              </a:rPr>
              <a:t>1</a:t>
            </a:r>
            <a:r>
              <a:rPr lang="zh-CN" altLang="en-US" sz="1600" dirty="0">
                <a:latin typeface="华文细黑" panose="02010600040101010101" pitchFamily="2" charset="-122"/>
                <a:ea typeface="华文细黑" panose="02010600040101010101" pitchFamily="2" charset="-122"/>
              </a:rPr>
              <a:t>）中国特色社会主义理论体系，是中国共产党对其开创、拓展的中国特色社会 主义道路的系统解释和说明</a:t>
            </a:r>
            <a:r>
              <a:rPr lang="zh-CN" altLang="en-US" sz="1600" dirty="0" smtClean="0">
                <a:latin typeface="华文细黑" panose="02010600040101010101" pitchFamily="2" charset="-122"/>
                <a:ea typeface="华文细黑" panose="02010600040101010101" pitchFamily="2" charset="-122"/>
              </a:rPr>
              <a:t>。</a:t>
            </a:r>
            <a:endParaRPr lang="en-US" altLang="zh-CN" sz="1600" dirty="0" smtClean="0">
              <a:latin typeface="华文细黑" panose="02010600040101010101" pitchFamily="2" charset="-122"/>
              <a:ea typeface="华文细黑" panose="02010600040101010101" pitchFamily="2" charset="-122"/>
            </a:endParaRPr>
          </a:p>
          <a:p>
            <a:pPr>
              <a:lnSpc>
                <a:spcPct val="200000"/>
              </a:lnSpc>
            </a:pPr>
            <a:r>
              <a:rPr lang="zh-CN" altLang="en-US" sz="1600" dirty="0" smtClean="0">
                <a:latin typeface="华文细黑" panose="02010600040101010101" pitchFamily="2" charset="-122"/>
                <a:ea typeface="华文细黑" panose="02010600040101010101" pitchFamily="2" charset="-122"/>
              </a:rPr>
              <a:t>（</a:t>
            </a:r>
            <a:r>
              <a:rPr lang="en-US" altLang="zh-CN" sz="1600" dirty="0">
                <a:latin typeface="华文细黑" panose="02010600040101010101" pitchFamily="2" charset="-122"/>
                <a:ea typeface="华文细黑" panose="02010600040101010101" pitchFamily="2" charset="-122"/>
              </a:rPr>
              <a:t>2</a:t>
            </a:r>
            <a:r>
              <a:rPr lang="zh-CN" altLang="en-US" sz="1600" dirty="0">
                <a:latin typeface="华文细黑" panose="02010600040101010101" pitchFamily="2" charset="-122"/>
                <a:ea typeface="华文细黑" panose="02010600040101010101" pitchFamily="2" charset="-122"/>
              </a:rPr>
              <a:t>）邓小平理论之所以成为中国特色社会主义理论体系的奠基之作，在于它创造 性地回答了经济文化落后的中国实现现代化和民族复兴的问题</a:t>
            </a:r>
            <a:r>
              <a:rPr lang="zh-CN" altLang="en-US" sz="1600" dirty="0" smtClean="0">
                <a:latin typeface="华文细黑" panose="02010600040101010101" pitchFamily="2" charset="-122"/>
                <a:ea typeface="华文细黑" panose="02010600040101010101" pitchFamily="2" charset="-122"/>
              </a:rPr>
              <a:t>。</a:t>
            </a:r>
            <a:endParaRPr sz="1600" dirty="0">
              <a:latin typeface="华文细黑" panose="02010600040101010101" pitchFamily="2" charset="-122"/>
              <a:ea typeface="华文细黑" panose="02010600040101010101" pitchFamily="2" charset="-122"/>
            </a:endParaRPr>
          </a:p>
        </p:txBody>
      </p:sp>
      <p:pic>
        <p:nvPicPr>
          <p:cNvPr id="2" name="图片 1"/>
          <p:cNvPicPr>
            <a:picLocks noChangeAspect="1"/>
          </p:cNvPicPr>
          <p:nvPr/>
        </p:nvPicPr>
        <p:blipFill>
          <a:blip r:embed="rId1"/>
          <a:stretch>
            <a:fillRect/>
          </a:stretch>
        </p:blipFill>
        <p:spPr>
          <a:xfrm>
            <a:off x="7308304" y="1695574"/>
            <a:ext cx="1610301" cy="2264056"/>
          </a:xfrm>
          <a:prstGeom prst="rect">
            <a:avLst/>
          </a:prstGeom>
        </p:spPr>
      </p:pic>
      <p:sp>
        <p:nvSpPr>
          <p:cNvPr id="3" name="标题 1"/>
          <p:cNvSpPr txBox="1"/>
          <p:nvPr/>
        </p:nvSpPr>
        <p:spPr bwMode="auto">
          <a:xfrm>
            <a:off x="668310" y="132320"/>
            <a:ext cx="2741856" cy="277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1600" b="0" kern="1200">
                <a:solidFill>
                  <a:schemeClr val="bg1"/>
                </a:solidFill>
                <a:latin typeface="微软雅黑" panose="020B0503020204020204" pitchFamily="34" charset="-122"/>
                <a:ea typeface="微软雅黑" panose="020B0503020204020204" pitchFamily="34" charset="-122"/>
                <a:cs typeface="+mj-cs"/>
              </a:defRPr>
            </a:lvl1pPr>
            <a:lvl2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r>
              <a:rPr lang="zh-CN" altLang="en-US" sz="2400" b="1" dirty="0">
                <a:solidFill>
                  <a:schemeClr val="tx1"/>
                </a:solidFill>
              </a:rPr>
              <a:t>要点解析</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200" advClick="0" advTm="0">
        <p14:flip dir="r"/>
      </p:transition>
    </mc:Choice>
    <mc:Fallback>
      <p:transition spd="slow" advClick="0" advTm="0">
        <p:fade/>
      </p:transition>
    </mc:Fallback>
  </mc:AlternateContent>
</p:sld>
</file>

<file path=ppt/tags/tag1.xml><?xml version="1.0" encoding="utf-8"?>
<p:tagLst xmlns:p="http://schemas.openxmlformats.org/presentationml/2006/main">
  <p:tag name="KSO_WM_SLIDE_MODEL_TYPE" val="cover"/>
</p:tagLst>
</file>

<file path=ppt/theme/theme1.xml><?xml version="1.0" encoding="utf-8"?>
<a:theme xmlns:a="http://schemas.openxmlformats.org/drawingml/2006/main" name="Office 主题​​">
  <a:themeElements>
    <a:clrScheme name="自定义 2">
      <a:dk1>
        <a:sysClr val="windowText" lastClr="000000"/>
      </a:dk1>
      <a:lt1>
        <a:sysClr val="window" lastClr="FFFFFF"/>
      </a:lt1>
      <a:dk2>
        <a:srgbClr val="FFFFFF"/>
      </a:dk2>
      <a:lt2>
        <a:srgbClr val="FFFFFF"/>
      </a:lt2>
      <a:accent1>
        <a:srgbClr val="DBB061"/>
      </a:accent1>
      <a:accent2>
        <a:srgbClr val="A6742D"/>
      </a:accent2>
      <a:accent3>
        <a:srgbClr val="8A5142"/>
      </a:accent3>
      <a:accent4>
        <a:srgbClr val="FFFFFF"/>
      </a:accent4>
      <a:accent5>
        <a:srgbClr val="FFFFFF"/>
      </a:accent5>
      <a:accent6>
        <a:srgbClr val="CC3300"/>
      </a:accent6>
      <a:hlink>
        <a:srgbClr val="FFFFFF"/>
      </a:hlink>
      <a:folHlink>
        <a:srgbClr val="FFFFFF"/>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none" lIns="0" tIns="0" rIns="0" bIns="0" rtlCol="0">
        <a:spAutoFit/>
      </a:bodyPr>
      <a:lstStyle>
        <a:defPPr>
          <a:defRPr sz="1600" b="1" dirty="0" smtClean="0">
            <a:solidFill>
              <a:schemeClr val="accent6"/>
            </a:solidFill>
            <a:latin typeface="微软雅黑" panose="020B0503020204020204" pitchFamily="34" charset="-122"/>
            <a:ea typeface="微软雅黑" panose="020B0503020204020204" pitchFamily="34" charset="-122"/>
          </a:defRPr>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4240</Words>
  <Application>WPS 演示</Application>
  <PresentationFormat>全屏显示(16:9)</PresentationFormat>
  <Paragraphs>299</Paragraphs>
  <Slides>28</Slides>
  <Notes>24</Notes>
  <HiddenSlides>0</HiddenSlides>
  <MMClips>0</MMClips>
  <ScaleCrop>false</ScaleCrop>
  <HeadingPairs>
    <vt:vector size="6" baseType="variant">
      <vt:variant>
        <vt:lpstr>已用的字体</vt:lpstr>
      </vt:variant>
      <vt:variant>
        <vt:i4>12</vt:i4>
      </vt:variant>
      <vt:variant>
        <vt:lpstr>主题</vt:lpstr>
      </vt:variant>
      <vt:variant>
        <vt:i4>1</vt:i4>
      </vt:variant>
      <vt:variant>
        <vt:lpstr>幻灯片标题</vt:lpstr>
      </vt:variant>
      <vt:variant>
        <vt:i4>28</vt:i4>
      </vt:variant>
    </vt:vector>
  </HeadingPairs>
  <TitlesOfParts>
    <vt:vector size="41" baseType="lpstr">
      <vt:lpstr>Arial</vt:lpstr>
      <vt:lpstr>宋体</vt:lpstr>
      <vt:lpstr>Wingdings</vt:lpstr>
      <vt:lpstr>Calibri</vt:lpstr>
      <vt:lpstr>微软雅黑</vt:lpstr>
      <vt:lpstr>Swis721 Th BT</vt:lpstr>
      <vt:lpstr>LilyUPC</vt:lpstr>
      <vt:lpstr>华文琥珀</vt:lpstr>
      <vt:lpstr>华文细黑</vt:lpstr>
      <vt:lpstr>Microsoft Sans Serif</vt:lpstr>
      <vt:lpstr>Arial Unicode MS</vt:lpstr>
      <vt:lpstr>Segoe Print</vt:lpstr>
      <vt:lpstr>Office 主题​​</vt:lpstr>
      <vt:lpstr>PowerPoint 演示文稿</vt:lpstr>
      <vt:lpstr>PowerPoint 演示文稿</vt:lpstr>
      <vt:lpstr>PowerPoint 演示文稿</vt:lpstr>
      <vt:lpstr>内容导读</vt:lpstr>
      <vt:lpstr>知识结构</vt:lpstr>
      <vt:lpstr>PowerPoint 演示文稿</vt:lpstr>
      <vt:lpstr>PowerPoint 演示文稿</vt:lpstr>
      <vt:lpstr>PowerPoint 演示文稿</vt:lpstr>
      <vt:lpstr>PowerPoint 演示文稿</vt:lpstr>
      <vt:lpstr>PowerPoint 演示文稿</vt:lpstr>
      <vt:lpstr>案例分析</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kingpub</dc:creator>
  <cp:lastModifiedBy>Love_Run</cp:lastModifiedBy>
  <cp:revision>397</cp:revision>
  <dcterms:created xsi:type="dcterms:W3CDTF">2015-04-24T01:01:00Z</dcterms:created>
  <dcterms:modified xsi:type="dcterms:W3CDTF">2019-05-28T01:53:44Z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2052-10.1.0.7698</vt:lpwstr>
  </property>
</Properties>
</file>