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33" r:id="rId9"/>
    <p:sldId id="493" r:id="rId10"/>
    <p:sldId id="394" r:id="rId11"/>
    <p:sldId id="335" r:id="rId12"/>
    <p:sldId id="936" r:id="rId13"/>
    <p:sldId id="937" r:id="rId14"/>
    <p:sldId id="308" r:id="rId15"/>
    <p:sldId id="309" r:id="rId16"/>
    <p:sldId id="468" r:id="rId17"/>
    <p:sldId id="311" r:id="rId18"/>
    <p:sldId id="469" r:id="rId19"/>
    <p:sldId id="596" r:id="rId20"/>
    <p:sldId id="341" r:id="rId21"/>
    <p:sldId id="313" r:id="rId22"/>
    <p:sldId id="750" r:id="rId23"/>
    <p:sldId id="1060" r:id="rId24"/>
    <p:sldId id="1094" r:id="rId25"/>
    <p:sldId id="1095" r:id="rId26"/>
    <p:sldId id="1096" r:id="rId27"/>
    <p:sldId id="676" r:id="rId28"/>
    <p:sldId id="794" r:id="rId29"/>
    <p:sldId id="1061" r:id="rId30"/>
    <p:sldId id="352" r:id="rId31"/>
    <p:sldId id="331" r:id="rId3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747"/>
        <p:guide pos="3016"/>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hyperlink" Target="MP4/&#31532;&#21313;&#22235;&#31456;%20&#12298;&#27468;&#21809;&#31062;&#22269;&#12299;.mp4" TargetMode="Externa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hyperlink" Target="MP4/&#31532;&#21313;&#22235;&#31456;%20&#12298;&#25105;&#29233;&#20320;&#20013;&#22269;&#12299;.mp4" TargetMode="External"/><Relationship Id="rId2" Type="http://schemas.openxmlformats.org/officeDocument/2006/relationships/image" Target="../media/image17.pn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2285048" y="1993265"/>
            <a:ext cx="457390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坚持和加强党的领导</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767455" y="1255395"/>
            <a:ext cx="161036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第十四章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339752" y="783626"/>
            <a:ext cx="4034155"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案例：历史和人民的选择</a:t>
            </a:r>
            <a:endParaRPr lang="zh-CN" sz="2000" b="1" dirty="0">
              <a:latin typeface="微软雅黑" panose="020B0503020204020204" pitchFamily="34" charset="-122"/>
              <a:ea typeface="微软雅黑" panose="020B0503020204020204" pitchFamily="34" charset="-122"/>
            </a:endParaRPr>
          </a:p>
        </p:txBody>
      </p:sp>
      <p:sp>
        <p:nvSpPr>
          <p:cNvPr id="8" name="矩形 37"/>
          <p:cNvSpPr>
            <a:spLocks noChangeArrowheads="1"/>
          </p:cNvSpPr>
          <p:nvPr/>
        </p:nvSpPr>
        <p:spPr bwMode="auto">
          <a:xfrm>
            <a:off x="539553" y="1421865"/>
            <a:ext cx="6912768" cy="2157997"/>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1475656" y="1563638"/>
            <a:ext cx="5097001" cy="1804468"/>
          </a:xfrm>
          <a:prstGeom prst="rect">
            <a:avLst/>
          </a:prstGeom>
          <a:noFill/>
        </p:spPr>
        <p:txBody>
          <a:bodyPr wrap="square" lIns="0" tIns="0" rIns="0" bIns="0" rtlCol="0">
            <a:spAutoFit/>
          </a:bodyPr>
          <a:lstStyle/>
          <a:p>
            <a:pPr>
              <a:lnSpc>
                <a:spcPct val="150000"/>
              </a:lnSpc>
            </a:pPr>
            <a:r>
              <a:rPr sz="1600" dirty="0"/>
              <a:t>中国共产党是历经革命、建设、改革长期考验，在异常复杂的环境中团结带领全国各族人民创造了伟大奇迹的党。</a:t>
            </a:r>
            <a:endParaRPr sz="1600" dirty="0"/>
          </a:p>
          <a:p>
            <a:pPr>
              <a:lnSpc>
                <a:spcPct val="150000"/>
              </a:lnSpc>
            </a:pPr>
            <a:r>
              <a:rPr sz="1600" dirty="0" err="1"/>
              <a:t>一、建党与建国</a:t>
            </a:r>
            <a:endParaRPr sz="1600" dirty="0"/>
          </a:p>
          <a:p>
            <a:pPr>
              <a:lnSpc>
                <a:spcPct val="150000"/>
              </a:lnSpc>
            </a:pPr>
            <a:r>
              <a:rPr sz="1600" dirty="0" err="1"/>
              <a:t>二、改造与建设</a:t>
            </a:r>
            <a:endParaRPr sz="1600" dirty="0"/>
          </a:p>
          <a:p>
            <a:pPr>
              <a:lnSpc>
                <a:spcPct val="150000"/>
              </a:lnSpc>
            </a:pPr>
            <a:r>
              <a:rPr sz="1600" dirty="0" err="1"/>
              <a:t>三、改革与开放</a:t>
            </a:r>
            <a:endParaRPr sz="1600" dirty="0"/>
          </a:p>
        </p:txBody>
      </p:sp>
      <p:pic>
        <p:nvPicPr>
          <p:cNvPr id="10" name="图片 9"/>
          <p:cNvPicPr>
            <a:picLocks noChangeAspect="1"/>
          </p:cNvPicPr>
          <p:nvPr/>
        </p:nvPicPr>
        <p:blipFill>
          <a:blip r:embed="rId1"/>
          <a:stretch>
            <a:fillRect/>
          </a:stretch>
        </p:blipFill>
        <p:spPr>
          <a:xfrm>
            <a:off x="6572657" y="2581139"/>
            <a:ext cx="1928892" cy="228099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39952" y="1160623"/>
            <a:ext cx="643890" cy="307340"/>
          </a:xfrm>
          <a:prstGeom prst="rect">
            <a:avLst/>
          </a:prstGeom>
          <a:noFill/>
        </p:spPr>
        <p:txBody>
          <a:bodyPr wrap="square" lIns="0" tIns="0" rIns="0" bIns="0" rtlCol="0">
            <a:spAutoFit/>
          </a:bodyPr>
          <a:lstStyle/>
          <a:p>
            <a:r>
              <a:rPr lang="zh-CN" sz="2000" b="1" dirty="0" smtClean="0">
                <a:latin typeface="微软雅黑" panose="020B0503020204020204" pitchFamily="34" charset="-122"/>
                <a:ea typeface="微软雅黑" panose="020B0503020204020204" pitchFamily="34" charset="-122"/>
              </a:rPr>
              <a:t>点</a:t>
            </a:r>
            <a:r>
              <a:rPr lang="en-US" altLang="zh-CN" sz="2000" b="1" dirty="0" smtClean="0">
                <a:latin typeface="微软雅黑" panose="020B0503020204020204" pitchFamily="34" charset="-122"/>
                <a:ea typeface="微软雅黑" panose="020B0503020204020204" pitchFamily="34" charset="-122"/>
              </a:rPr>
              <a:t> </a:t>
            </a:r>
            <a:r>
              <a:rPr lang="zh-CN" sz="2000" b="1" dirty="0" smtClean="0">
                <a:latin typeface="微软雅黑" panose="020B0503020204020204" pitchFamily="34" charset="-122"/>
                <a:ea typeface="微软雅黑" panose="020B0503020204020204" pitchFamily="34" charset="-122"/>
              </a:rPr>
              <a:t>评</a:t>
            </a:r>
            <a:endParaRPr lang="zh-CN" sz="2000" b="1" dirty="0">
              <a:latin typeface="微软雅黑" panose="020B0503020204020204" pitchFamily="34" charset="-122"/>
              <a:ea typeface="微软雅黑" panose="020B0503020204020204" pitchFamily="34" charset="-122"/>
            </a:endParaRPr>
          </a:p>
        </p:txBody>
      </p:sp>
      <p:sp>
        <p:nvSpPr>
          <p:cNvPr id="8" name="矩形 7"/>
          <p:cNvSpPr/>
          <p:nvPr/>
        </p:nvSpPr>
        <p:spPr>
          <a:xfrm>
            <a:off x="539552" y="1707655"/>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9552" y="1707654"/>
            <a:ext cx="8280920" cy="278606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33179" y="2341014"/>
            <a:ext cx="7830820" cy="1435136"/>
          </a:xfrm>
          <a:prstGeom prst="rect">
            <a:avLst/>
          </a:prstGeom>
          <a:noFill/>
        </p:spPr>
        <p:txBody>
          <a:bodyPr wrap="square" lIns="0" tIns="0" rIns="0" bIns="0" rtlCol="0">
            <a:spAutoFit/>
          </a:bodyPr>
          <a:lstStyle/>
          <a:p>
            <a:pPr>
              <a:lnSpc>
                <a:spcPct val="150000"/>
              </a:lnSpc>
            </a:pPr>
            <a:r>
              <a:rPr sz="1600" dirty="0"/>
              <a:t>中国近现代历史充分证明了：没有中国共产党，就没有新中国；有了中国共产党，中国的面貌就焕然一新。中国共产党的领导地位是在长期革命斗争中逐步形成的，符合中国社会发展的客观规律和广大人民的根本利益，是近代中国历史发展的必然，是人民的选择，具有历史的必然性。</a:t>
            </a:r>
            <a:endParaRPr sz="1600" dirty="0"/>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18820" y="1266191"/>
            <a:ext cx="7381572" cy="314833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20" y="728980"/>
            <a:ext cx="3736340"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《中国 1921》视频简介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43608" y="1355837"/>
            <a:ext cx="6840760" cy="2869183"/>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《中国 1921》展现了 1918 年至 1921 年间的中国故事，再现中国共产党诞生的伟</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大进程，形象地诠释了中国革命选择共产党的历史必然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1918 年 10 月 13 日，一战结束的消息传到了中国，中国成为战胜国，兴奋的民众走向街头，将代表着屈辱的克林德碑凿去，改成四个大字：“</a:t>
            </a:r>
            <a:r>
              <a:rPr sz="1400" dirty="0" err="1">
                <a:latin typeface="华文细黑" panose="02010600040101010101" pitchFamily="2" charset="-122"/>
                <a:ea typeface="华文细黑" panose="02010600040101010101" pitchFamily="2" charset="-122"/>
              </a:rPr>
              <a:t>公理战胜</a:t>
            </a:r>
            <a:r>
              <a:rPr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。当时，中国的民众都以为，从这天起“战胜国”将不再受屈辱</a:t>
            </a:r>
            <a:r>
              <a:rPr lang="en-US" altLang="zh-CN" sz="1400" dirty="0">
                <a:latin typeface="华文细黑" panose="02010600040101010101" pitchFamily="2" charset="-122"/>
                <a:ea typeface="华文细黑" panose="02010600040101010101" pitchFamily="2" charset="-122"/>
              </a:rPr>
              <a:t>……</a:t>
            </a:r>
            <a:r>
              <a:rPr lang="zh-CN" altLang="en-US" sz="1400" dirty="0">
                <a:latin typeface="华文细黑" panose="02010600040101010101" pitchFamily="2" charset="-122"/>
                <a:ea typeface="华文细黑" panose="02010600040101010101" pitchFamily="2" charset="-122"/>
              </a:rPr>
              <a:t>从徐世昌的“安福俱乐部”，</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到孙中山改组“革命党”重组的“中国国民党”，再到共产党的诞生，中国的政党逐</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渐走向现代政党，而中国的社会也在一次次尝试中，逐渐培育了诞生中国共产党的土</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壤。中国共产党的诞生是历史的必然选择，其无论在理论基础上还是在组织人事上，</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都经历了种种的准备和选择，中共一大的召开，只是经历了重重波折之后的水到渠成。</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626235"/>
            <a:ext cx="6126450" cy="61976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059832" y="863960"/>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01700" y="1626235"/>
            <a:ext cx="6597650" cy="49212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为什么说“中国共产党的领导地位是历史和人民的选择”？</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2843808" y="2478146"/>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15315" y="1075690"/>
            <a:ext cx="8204200" cy="323024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347864" y="619013"/>
            <a:ext cx="357378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sz="2000" b="1" dirty="0">
                <a:latin typeface="微软雅黑" panose="020B0503020204020204" pitchFamily="34" charset="-122"/>
                <a:ea typeface="微软雅黑" panose="020B0503020204020204" pitchFamily="34" charset="-122"/>
              </a:rPr>
              <a:t>《歌唱祖国》简介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54405" y="1285240"/>
            <a:ext cx="7646035" cy="2954655"/>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《歌唱祖国》由王莘作词、曲，是著名的爱国歌曲。本曲创作于 1950 年 9 月，</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适逢新中国成立一周年，看着天安门广场五星红旗随风飘扬，鲜花如海的热闹景象，</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王莘脑海里反复酝酿，《歌唱祖国》是在回津的列车上一气呵成的。这首歌曲发表后</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因其明快雄壮的韵律而广为传唱，现在已经成为中国各种重大活动的礼仪曲、开场曲</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或结束曲，号称“第二国歌”。</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这首流传半个多世纪的歌曲《歌唱祖国》在诞生之际却险些夭折，它的创作者——著名音乐家王莘披露了一段鲜为人知的动人故事。</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20" y="692785"/>
            <a:ext cx="7018020" cy="418274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7950" y="747551"/>
            <a:ext cx="22796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歌唱祖国</a:t>
            </a:r>
            <a:r>
              <a:rPr lang="en-US" altLang="zh-CN" sz="2000" b="1" dirty="0" smtClean="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040022" y="1369489"/>
            <a:ext cx="3115945" cy="2296160"/>
          </a:xfrm>
          <a:prstGeom prst="rect">
            <a:avLst/>
          </a:prstGeom>
        </p:spPr>
      </p:pic>
      <p:pic>
        <p:nvPicPr>
          <p:cNvPr id="4" name="图片 3"/>
          <p:cNvPicPr>
            <a:picLocks noChangeAspect="1"/>
          </p:cNvPicPr>
          <p:nvPr/>
        </p:nvPicPr>
        <p:blipFill>
          <a:blip r:embed="rId2"/>
          <a:stretch>
            <a:fillRect/>
          </a:stretch>
        </p:blipFill>
        <p:spPr>
          <a:xfrm>
            <a:off x="5281930" y="803602"/>
            <a:ext cx="2847672" cy="3867150"/>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547179" y="1340671"/>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3841115" y="1572260"/>
            <a:ext cx="4866640" cy="129222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latinLnBrk="0" hangingPunct="1">
              <a:lnSpc>
                <a:spcPct val="150000"/>
              </a:lnSpc>
            </a:pPr>
            <a:r>
              <a:rPr lang="zh-CN" altLang="en-US" sz="1400" dirty="0">
                <a:latin typeface="华文细黑" panose="02010600040101010101" pitchFamily="2" charset="-122"/>
                <a:ea typeface="华文细黑" panose="02010600040101010101" pitchFamily="2" charset="-122"/>
              </a:rPr>
              <a:t>（1）我们为什么要歌唱祖国？</a:t>
            </a:r>
            <a:endParaRPr lang="zh-CN" altLang="en-US" sz="14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400" dirty="0">
                <a:latin typeface="华文细黑" panose="02010600040101010101" pitchFamily="2" charset="-122"/>
                <a:ea typeface="华文细黑" panose="02010600040101010101" pitchFamily="2" charset="-122"/>
              </a:rPr>
              <a:t>（2）为了实现党在社会主义初级阶段的奋斗目标，我们 90 后大学生如何在生产、建设、管理、服务第一线为祖国建设做出贡献？</a:t>
            </a:r>
            <a:endParaRPr lang="zh-CN" altLang="en-US" sz="14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07484" y="1347614"/>
            <a:ext cx="6280760" cy="316253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79712" y="716026"/>
            <a:ext cx="3672408"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sz="2000" b="1" dirty="0">
                <a:latin typeface="微软雅黑" panose="020B0503020204020204" pitchFamily="34" charset="-122"/>
                <a:ea typeface="微软雅黑" panose="020B0503020204020204" pitchFamily="34" charset="-122"/>
              </a:rPr>
              <a:t>《我爱你中国》简介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379568" y="1581295"/>
            <a:ext cx="6036667" cy="254050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如果不曾长途跋涉，怎知道道路曲折；如果不曾跨越山水，哪知道前途壮阔。40年潮起东方，总有一首歌 40 年来经久不衰，勾起我们深沉的爱国情：从 83 岁的原唱者叶佩英到平均年龄 72 岁的清华学霸，从万人同唱喜迎国庆到老艺术家们的深情献唱致敬改革开放，这首创作于 1979 年的《我爱你中国》，一次又一次在奋斗的土地上响起，一次又一次荡涤着我们跳动的心。此刻，听！《我爱你中国》再传唱！此刻，看！乘风破浪再出发！</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300192" y="291985"/>
            <a:ext cx="2566541" cy="153172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903730" y="817245"/>
            <a:ext cx="6762750" cy="380301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7504" y="828098"/>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sym typeface="+mn-ea"/>
              </a:rPr>
              <a:t>我爱你中国</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67744" y="1112202"/>
            <a:ext cx="2962910" cy="2973705"/>
          </a:xfrm>
          <a:prstGeom prst="rect">
            <a:avLst/>
          </a:prstGeom>
        </p:spPr>
      </p:pic>
      <p:pic>
        <p:nvPicPr>
          <p:cNvPr id="4" name="图片 3"/>
          <p:cNvPicPr>
            <a:picLocks noChangeAspect="1"/>
          </p:cNvPicPr>
          <p:nvPr/>
        </p:nvPicPr>
        <p:blipFill>
          <a:blip r:embed="rId2"/>
          <a:stretch>
            <a:fillRect/>
          </a:stretch>
        </p:blipFill>
        <p:spPr>
          <a:xfrm>
            <a:off x="5392578" y="1563638"/>
            <a:ext cx="2967355" cy="1619885"/>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547179" y="1340671"/>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4572000" y="1306880"/>
            <a:ext cx="3833495" cy="1022909"/>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sz="1800" dirty="0">
                <a:latin typeface="华文细黑" panose="02010600040101010101" pitchFamily="2" charset="-122"/>
                <a:ea typeface="华文细黑" panose="02010600040101010101" pitchFamily="2" charset="-122"/>
              </a:rPr>
              <a:t>该曲充满了中国人什么样的情怀？表达了中国人什么样的爱国情感？</a:t>
            </a:r>
            <a:endParaRPr lang="zh-CN" altLang="en-US" sz="1800" dirty="0">
              <a:latin typeface="华文细黑" panose="02010600040101010101" pitchFamily="2" charset="-122"/>
              <a:ea typeface="华文细黑" panose="02010600040101010101" pitchFamily="2" charset="-122"/>
            </a:endParaRPr>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8280920"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589583" y="1941162"/>
            <a:ext cx="7948295" cy="2540504"/>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（2018 年考研多项选择题第 25 题）党的十九大提出以党的政治建设为统领，全面推进党的政治建设、思想建设、组织建设、作风建设、纪律建设，把制度建设贯穿其中，并特别强调把党的政治建设摆在首位。之所以要把党的政治建设摆在首位，是因为（　　）。</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A. 坚定政治立场是党的根本宗旨</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B. 政治属性是政党的第一属性</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C. 政治建设是党的根本性建设，决定党的建设方向和效果</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D. 旗帜鲜明讲政治是我们党作为马克思主义政党的根本要求</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5790" y="1248334"/>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5790" y="1789430"/>
            <a:ext cx="7948295" cy="3231654"/>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（2018 年考研分析题第 36 题）</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材料 1：从一八四〇年的鸦片战争到一九一九年的五四运动的前夜，共计七十多年中，中国人没有什么思想武器可以抗御帝国主义，旧的顽固的封建主义的思想武器打败仗了，抵不住，宣告破产了，不得已，中国人被迫从帝国主义的老家即西方资产阶级革命时代的武器库中学来了进化论、天赋人权论和资产阶级共和国等项思想武器和政治方案，组织过政党，举行过革命，以为可以外御强列，内间民国。但是这些东西也和封建主义的思想武器一样，软弱得很，又是抵不住，败下阵来，宣告破产了。</a:t>
            </a:r>
            <a:endParaRPr sz="1400" dirty="0">
              <a:latin typeface="华文细黑" panose="02010600040101010101" pitchFamily="2" charset="-122"/>
              <a:ea typeface="华文细黑" panose="02010600040101010101" pitchFamily="2" charset="-122"/>
            </a:endParaRPr>
          </a:p>
          <a:p>
            <a:r>
              <a:rPr sz="1400" dirty="0" err="1">
                <a:latin typeface="华文细黑" panose="02010600040101010101" pitchFamily="2" charset="-122"/>
                <a:ea typeface="华文细黑" panose="02010600040101010101" pitchFamily="2" charset="-122"/>
              </a:rPr>
              <a:t>十月革命一声炮响，给中国送来了马克思列宁主义</a:t>
            </a:r>
            <a:r>
              <a:rPr sz="1400" dirty="0">
                <a:latin typeface="华文细黑" panose="02010600040101010101" pitchFamily="2" charset="-122"/>
                <a:ea typeface="华文细黑" panose="02010600040101010101" pitchFamily="2" charset="-122"/>
              </a:rPr>
              <a:t>。</a:t>
            </a:r>
            <a:endParaRPr lang="en-US" altLang="zh-CN" sz="1400" dirty="0">
              <a:latin typeface="华文细黑" panose="02010600040101010101" pitchFamily="2" charset="-122"/>
              <a:ea typeface="华文细黑" panose="02010600040101010101" pitchFamily="2" charset="-122"/>
            </a:endParaRPr>
          </a:p>
          <a:p>
            <a:endParaRPr lang="en-US" altLang="zh-CN" sz="1400" dirty="0">
              <a:latin typeface="华文细黑" panose="02010600040101010101" pitchFamily="2" charset="-122"/>
              <a:ea typeface="华文细黑" panose="02010600040101010101" pitchFamily="2" charset="-122"/>
            </a:endParaRPr>
          </a:p>
          <a:p>
            <a:r>
              <a:rPr lang="zh-CN" altLang="en-US" sz="1400" dirty="0">
                <a:latin typeface="华文细黑" panose="02010600040101010101" pitchFamily="2" charset="-122"/>
                <a:ea typeface="华文细黑" panose="02010600040101010101" pitchFamily="2" charset="-122"/>
              </a:rPr>
              <a:t>材料 </a:t>
            </a:r>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2017 </a:t>
            </a:r>
            <a:r>
              <a:rPr lang="zh-CN" altLang="en-US" sz="1400" dirty="0">
                <a:latin typeface="华文细黑" panose="02010600040101010101" pitchFamily="2" charset="-122"/>
                <a:ea typeface="华文细黑" panose="02010600040101010101" pitchFamily="2" charset="-122"/>
              </a:rPr>
              <a:t>年 </a:t>
            </a:r>
            <a:r>
              <a:rPr lang="en-US" altLang="zh-CN" sz="1400" dirty="0">
                <a:latin typeface="华文细黑" panose="02010600040101010101" pitchFamily="2" charset="-122"/>
                <a:ea typeface="华文细黑" panose="02010600040101010101" pitchFamily="2" charset="-122"/>
              </a:rPr>
              <a:t>10 </a:t>
            </a:r>
            <a:r>
              <a:rPr lang="zh-CN" altLang="en-US" sz="1400" dirty="0">
                <a:latin typeface="华文细黑" panose="02010600040101010101" pitchFamily="2" charset="-122"/>
                <a:ea typeface="华文细黑" panose="02010600040101010101" pitchFamily="2" charset="-122"/>
              </a:rPr>
              <a:t>月 </a:t>
            </a:r>
            <a:r>
              <a:rPr lang="en-US" altLang="zh-CN" sz="1400" dirty="0">
                <a:latin typeface="华文细黑" panose="02010600040101010101" pitchFamily="2" charset="-122"/>
                <a:ea typeface="华文细黑" panose="02010600040101010101" pitchFamily="2" charset="-122"/>
              </a:rPr>
              <a:t>18 </a:t>
            </a:r>
            <a:r>
              <a:rPr lang="zh-CN" altLang="en-US" sz="1400" dirty="0">
                <a:latin typeface="华文细黑" panose="02010600040101010101" pitchFamily="2" charset="-122"/>
                <a:ea typeface="华文细黑" panose="02010600040101010101" pitchFamily="2" charset="-122"/>
              </a:rPr>
              <a:t>日，中国共产党第十九次全国代表大会在北京隆重举行。大会的主题是：不忘初心，牢记使命，高举中国特色社会主义伟大旗帜，决胜全面建成小康社会，夺取新时代中国特色社会主义伟大胜利，为实现中华民族伟大复兴的中国梦不懈奋斗。习近平同志代表十八届中央委员会向大会做报告，指出：“不忘初心，方得始终”中国共产党的初心和使命，就是为中国人民谋幸福，为中华民族谋复兴，这个初心和使命就是共产党人不断前进的根本动力。</a:t>
            </a:r>
            <a:endParaRPr lang="zh-CN" altLang="en-US" sz="1400" dirty="0">
              <a:latin typeface="华文细黑" panose="02010600040101010101" pitchFamily="2" charset="-122"/>
              <a:ea typeface="华文细黑" panose="02010600040101010101" pitchFamily="2" charset="-122"/>
            </a:endParaRPr>
          </a:p>
          <a:p>
            <a:endParaRPr lang="en-US" altLang="zh-CN" sz="1400" dirty="0">
              <a:latin typeface="华文细黑" panose="02010600040101010101" pitchFamily="2" charset="-122"/>
              <a:ea typeface="华文细黑" panose="02010600040101010101" pitchFamily="2" charset="-122"/>
            </a:endParaRPr>
          </a:p>
          <a:p>
            <a:endParaRPr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323528" y="1696482"/>
            <a:ext cx="8352928" cy="327264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15940" y="1293854"/>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696482"/>
            <a:ext cx="7948295" cy="2585323"/>
          </a:xfrm>
          <a:prstGeom prst="rect">
            <a:avLst/>
          </a:prstGeom>
          <a:noFill/>
        </p:spPr>
        <p:txBody>
          <a:bodyPr wrap="square" lIns="0" tIns="0" rIns="0" bIns="0" rtlCol="0">
            <a:spAutoFit/>
          </a:bodyPr>
          <a:lstStyle/>
          <a:p>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10 月 31 日，十九大闭幕仅一周，习近平总书记带领中共中央政治局常委专程从北京前往上海和浙江嘉兴，瞻仰上海中共一大会址和浙江嘉兴南湖红船，在瞻仰中共一大会议室原址时，习近平动情地说，毛泽东同志称这里是中国共产党的“产床”，这个比喻很形象，我看这里也是我们中国共产党人的精神家园在参观南湖革命纪念馆时，习近平说，在浙江工作期间，我曾经把“红船精神”概括为开天辟地、敢为人先的首创精神，坚定理想、百折不挠的奋斗精神，立党为公、忠诚为民的奉献精神。我们要结合时代特点大力弘扬“红船精神”，参观结束时，习近平同志发表了重要讲话，指出，上海党的一大会址、嘉兴南湖红船是我们党梦想起航的地方，我们党从这里诞生，从这里出征，从这里走向全国执政，这里是我们党的根脉，习近平同志强调，“其作始也简，其将毕也必巨。”96 年来，我们党团结带领人民取得了举世瞩目的伟大成就，这值得我们骄傲和自豪。同时，事业发展永无止境，共产党人的初心永远不能改变。唯有不忘初心，方可告慰历史、告慰先辈，方可赢得民心赢得时代，方可善作善成、一往无前。</a:t>
            </a:r>
            <a:endParaRPr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323528" y="1736884"/>
            <a:ext cx="8352928" cy="2923778"/>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1"/>
          <a:stretch>
            <a:fillRect/>
          </a:stretch>
        </p:blipFill>
        <p:spPr>
          <a:xfrm>
            <a:off x="7257642" y="81614"/>
            <a:ext cx="1449965" cy="165527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86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87361" y="1988420"/>
            <a:ext cx="4920744" cy="1846659"/>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根据材料回答问题：</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（1）为什么说中国共产党是“应运而生”？</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（2）中国共产党为什么能由“简”而“巨”团结带领人民取得举世瞩目的伟大</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成就？</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652120" y="1563638"/>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cxnSp>
        <p:nvCxnSpPr>
          <p:cNvPr id="7" name="直接连接符 8"/>
          <p:cNvCxnSpPr>
            <a:cxnSpLocks noChangeShapeType="1"/>
          </p:cNvCxnSpPr>
          <p:nvPr/>
        </p:nvCxnSpPr>
        <p:spPr bwMode="auto">
          <a:xfrm>
            <a:off x="4432932" y="5139416"/>
            <a:ext cx="3742135"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8"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4" name="TextBox 35"/>
          <p:cNvSpPr txBox="1">
            <a:spLocks noChangeArrowheads="1"/>
          </p:cNvSpPr>
          <p:nvPr/>
        </p:nvSpPr>
        <p:spPr bwMode="auto">
          <a:xfrm>
            <a:off x="974167" y="2100941"/>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中国特色社会主义事业的领导核心是（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农民阶级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工人阶级</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知识分子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中国共产党</a:t>
            </a:r>
            <a:endParaRPr lang="zh-CN" altLang="en-US" sz="1400" dirty="0">
              <a:latin typeface="华文细黑" panose="02010600040101010101" pitchFamily="2" charset="-122"/>
              <a:ea typeface="华文细黑" panose="02010600040101010101" pitchFamily="2" charset="-122"/>
            </a:endParaRPr>
          </a:p>
        </p:txBody>
      </p:sp>
      <p:sp>
        <p:nvSpPr>
          <p:cNvPr id="15" name="TextBox 35"/>
          <p:cNvSpPr txBox="1">
            <a:spLocks noChangeArrowheads="1"/>
          </p:cNvSpPr>
          <p:nvPr/>
        </p:nvSpPr>
        <p:spPr bwMode="auto">
          <a:xfrm>
            <a:off x="4844411" y="2806080"/>
            <a:ext cx="3115630"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中国特色社会主义最本质的特征是（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党的领导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人民民主专政</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中国特色社会主义制度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马列主义</a:t>
            </a:r>
            <a:endParaRPr lang="zh-CN" altLang="en-US" sz="1400" dirty="0">
              <a:latin typeface="华文细黑" panose="02010600040101010101" pitchFamily="2" charset="-122"/>
              <a:ea typeface="华文细黑" panose="02010600040101010101" pitchFamily="2" charset="-122"/>
            </a:endParaRPr>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88559"/>
            <a:ext cx="7272808"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中国特色社会主义制度的最大优势是（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党的领导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人民民主专政</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中国特色社会主义制度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马列主义</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4. 改革开放以来党的全部理论和实践的主题是（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中国特色社会主义制度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中国特色社会主义理论</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中国特色社会主义道路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中国特色社会主义</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516216" y="123478"/>
            <a:ext cx="2049959" cy="269211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6552" y="1686059"/>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115616" y="2117757"/>
            <a:ext cx="7638400" cy="1576522"/>
          </a:xfrm>
          <a:prstGeom prst="rect">
            <a:avLst/>
          </a:prstGeom>
          <a:noFill/>
        </p:spPr>
        <p:txBody>
          <a:bodyPr wrap="square" lIns="0" tIns="0" rIns="0" bIns="0" rtlCol="0">
            <a:spAutoFit/>
          </a:bodyPr>
          <a:lstStyle/>
          <a:p>
            <a:pPr>
              <a:lnSpc>
                <a:spcPct val="150000"/>
              </a:lnSpc>
            </a:pPr>
            <a:r>
              <a:rPr sz="1400" dirty="0">
                <a:latin typeface="华文细黑" panose="02010600040101010101" pitchFamily="2" charset="-122"/>
                <a:ea typeface="华文细黑" panose="02010600040101010101" pitchFamily="2" charset="-122"/>
              </a:rPr>
              <a:t>5. 关于加强和改善党的领导，下列说法不正确的是（　　）。</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A. 充分发挥党总揽全局、协调各方面的领导核心作用</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B. 正确处理党的领导和依法治国的关系，提高执政水平</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C. 不断提高党的领导水平和执政水平、提高拒腐防变和抵御风险的能力</a:t>
            </a:r>
            <a:endParaRPr sz="1400" dirty="0">
              <a:latin typeface="华文细黑" panose="02010600040101010101" pitchFamily="2" charset="-122"/>
              <a:ea typeface="华文细黑" panose="02010600040101010101" pitchFamily="2" charset="-122"/>
            </a:endParaRPr>
          </a:p>
          <a:p>
            <a:pPr>
              <a:lnSpc>
                <a:spcPct val="150000"/>
              </a:lnSpc>
            </a:pPr>
            <a:r>
              <a:rPr sz="1400" dirty="0">
                <a:latin typeface="华文细黑" panose="02010600040101010101" pitchFamily="2" charset="-122"/>
                <a:ea typeface="华文细黑" panose="02010600040101010101" pitchFamily="2" charset="-122"/>
              </a:rPr>
              <a:t>D. </a:t>
            </a:r>
            <a:r>
              <a:rPr sz="1400" dirty="0" err="1">
                <a:latin typeface="华文细黑" panose="02010600040101010101" pitchFamily="2" charset="-122"/>
                <a:ea typeface="华文细黑" panose="02010600040101010101" pitchFamily="2" charset="-122"/>
              </a:rPr>
              <a:t>启用胆子大、有闯劲的党员干部，逐步改变党总揽全局、协调各方的作用的功能</a:t>
            </a:r>
            <a:endParaRPr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851670"/>
            <a:ext cx="8280920"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06008" y="1988559"/>
            <a:ext cx="8416290" cy="270827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党的领导是中国特色社会主义最本质的特征，这是（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由科学社会主义的理论逻辑决定的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由中国特色社会主义产生与发展的历史逻辑决定的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由中国特色社会主义迈向新征程的实践逻辑决定的</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以上都不是</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四个伟大之间的辩证关系是（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伟大梦想是目标，指引前进方向</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伟大斗争是手段，激发前进动力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伟大工程是保障，提供前进保证</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伟大事业是主题，开辟前进道路</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7356" y="2211710"/>
            <a:ext cx="7431028" cy="221551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3. 增强改革创新本领，要求做到（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保持锐意进取的精神风貌，进一步解放思想、与时俱进，做到登高望远、</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居安思危，勇于变革、勇于创新、永不僵化、永不停滞</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善于结合实际创造性推动工作，加强调查研究，坚持问题导向，精准施策</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发力，确保中央决策部署落地生根、开花结果</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善于运用互联网技术和信息化手段开展工作，真正过好互联网这一关，不</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断提高信息化条件下党的执政能力和领导水平</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不断提高把方向、谋大局、定政策、促改革的能力，提高保持政治定力、</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驾驭政治局面、防范政治风险的能力</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323528" y="2067694"/>
            <a:ext cx="8352928" cy="268541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761365" y="2967990"/>
            <a:ext cx="7995285" cy="1092158"/>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本章主要阐述了两个方面的内容：实现中华民族伟大复兴关键在党；坚持党对一切工作的领导。</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339752" y="1703090"/>
            <a:ext cx="858364" cy="183188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3509010" y="1574335"/>
            <a:ext cx="3727286" cy="47244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97828" y="1672125"/>
            <a:ext cx="3549650" cy="276860"/>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 </a:t>
            </a:r>
            <a:r>
              <a:rPr lang="en-US" altLang="zh-CN" dirty="0">
                <a:latin typeface="华文细黑" panose="02010600040101010101" pitchFamily="2" charset="-122"/>
                <a:ea typeface="华文细黑" panose="02010600040101010101" pitchFamily="2" charset="-122"/>
              </a:rPr>
              <a:t>1.</a:t>
            </a:r>
            <a:r>
              <a:rPr lang="zh-CN" altLang="en-US" dirty="0">
                <a:latin typeface="华文细黑" panose="02010600040101010101" pitchFamily="2" charset="-122"/>
                <a:ea typeface="华文细黑" panose="02010600040101010101" pitchFamily="2" charset="-122"/>
              </a:rPr>
              <a:t>实现中华民族伟大复兴关键在党</a:t>
            </a:r>
            <a:endParaRPr lang="zh-CN" altLang="en-US" dirty="0">
              <a:latin typeface="华文细黑" panose="02010600040101010101" pitchFamily="2" charset="-122"/>
              <a:ea typeface="华文细黑" panose="02010600040101010101" pitchFamily="2" charset="-122"/>
            </a:endParaRPr>
          </a:p>
        </p:txBody>
      </p:sp>
      <p:sp>
        <p:nvSpPr>
          <p:cNvPr id="13" name="圆角矩形 12"/>
          <p:cNvSpPr/>
          <p:nvPr/>
        </p:nvSpPr>
        <p:spPr>
          <a:xfrm>
            <a:off x="3509010" y="3311132"/>
            <a:ext cx="3727286" cy="44767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674733" y="3396539"/>
            <a:ext cx="2791182" cy="276860"/>
          </a:xfrm>
          <a:prstGeom prst="rect">
            <a:avLst/>
          </a:prstGeom>
          <a:noFill/>
        </p:spPr>
        <p:txBody>
          <a:bodyPr wrap="square" lIns="0" tIns="0" rIns="0" bIns="0" rtlCol="0">
            <a:spAutoFit/>
          </a:bodyPr>
          <a:lstStyle/>
          <a:p>
            <a:r>
              <a:rPr lang="en-US" altLang="zh-CN" dirty="0">
                <a:latin typeface="华文细黑" panose="02010600040101010101" pitchFamily="2" charset="-122"/>
                <a:ea typeface="华文细黑" panose="02010600040101010101" pitchFamily="2" charset="-122"/>
              </a:rPr>
              <a:t>2.</a:t>
            </a:r>
            <a:r>
              <a:rPr lang="zh-CN" altLang="en-US" dirty="0">
                <a:latin typeface="华文细黑" panose="02010600040101010101" pitchFamily="2" charset="-122"/>
                <a:ea typeface="华文细黑" panose="02010600040101010101" pitchFamily="2" charset="-122"/>
              </a:rPr>
              <a:t>坚持党对一切工作的领导</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bldLvl="0" animBg="1"/>
      <p:bldP spid="9" grpId="0" bldLvl="0" animBg="1"/>
      <p:bldP spid="1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4" name="图片 3"/>
          <p:cNvPicPr>
            <a:picLocks noChangeAspect="1"/>
          </p:cNvPicPr>
          <p:nvPr/>
        </p:nvPicPr>
        <p:blipFill>
          <a:blip r:embed="rId1"/>
          <a:stretch>
            <a:fillRect/>
          </a:stretch>
        </p:blipFill>
        <p:spPr>
          <a:xfrm>
            <a:off x="738187" y="1157287"/>
            <a:ext cx="7667625" cy="2828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82650" y="1395730"/>
            <a:ext cx="7226300" cy="180149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58365" y="955040"/>
            <a:ext cx="5133975"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中国共产党的领导地位是历史和人民的选择</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0615" y="1494790"/>
            <a:ext cx="6842125" cy="1846580"/>
          </a:xfrm>
          <a:prstGeom prst="rect">
            <a:avLst/>
          </a:prstGeom>
          <a:noFill/>
        </p:spPr>
        <p:txBody>
          <a:bodyPr wrap="square" lIns="0" tIns="0" rIns="0" bIns="0" rtlCol="0">
            <a:spAutoFit/>
          </a:bodyPr>
          <a:lstStyle/>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（1）中国近现代历史发展充分证明了：没有共产党，就没有新中国；有了共产党，中国的面貌就焕然一新。</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（2）中国共产党的领导，既是人民的历史选择，又是人民的现实选择。</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（3）中国共产党的领导是由中国共产党自身的特点和优点决定的。</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2843808" y="3003798"/>
            <a:ext cx="2929880" cy="1717516"/>
          </a:xfrm>
          <a:prstGeom prst="rect">
            <a:avLst/>
          </a:prstGeom>
        </p:spPr>
      </p:pic>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813415" y="1807957"/>
            <a:ext cx="6445885" cy="200850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547664" y="1059582"/>
            <a:ext cx="5133975"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2. 党的领导是中国特色社会主义最本质的特征</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02340" y="1807957"/>
            <a:ext cx="6014720" cy="1846580"/>
          </a:xfrm>
          <a:prstGeom prst="rect">
            <a:avLst/>
          </a:prstGeom>
          <a:noFill/>
        </p:spPr>
        <p:txBody>
          <a:bodyPr wrap="square" lIns="0" tIns="0" rIns="0" bIns="0" rtlCol="0">
            <a:spAutoFit/>
          </a:bodyPr>
          <a:lstStyle/>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（1）中国共产党是中国特色社会主义的开辟者、领导者和推动者，党的领导是当代中国最大的国情。</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（2）党的领导直接决定和体现了中国特色社会主义的性质。</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（3）党的领导是党胜利推进中国特色社会主义伟大事业实践的必然。</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（4）党的领导是中国特色社会主义制度的最大优势。</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7117060" y="490369"/>
            <a:ext cx="1775156" cy="2311326"/>
          </a:xfrm>
          <a:prstGeom prst="rect">
            <a:avLst/>
          </a:prstGeom>
        </p:spPr>
      </p:pic>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transition spd="slow" advClick="0" advTm="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627784" y="716026"/>
            <a:ext cx="4800600" cy="307340"/>
          </a:xfrm>
          <a:prstGeom prst="rect">
            <a:avLst/>
          </a:prstGeom>
          <a:noFill/>
        </p:spPr>
        <p:txBody>
          <a:bodyPr wrap="square" lIns="0" tIns="0" rIns="0" bIns="0" rtlCol="0">
            <a:spAutoFit/>
          </a:bodyPr>
          <a:lstStyle/>
          <a:p>
            <a:r>
              <a:rPr lang="en-US" sz="2000" b="1" dirty="0">
                <a:latin typeface="微软雅黑" panose="020B0503020204020204" pitchFamily="34" charset="-122"/>
                <a:ea typeface="微软雅黑" panose="020B0503020204020204" pitchFamily="34" charset="-122"/>
              </a:rPr>
              <a:t>3</a:t>
            </a:r>
            <a:r>
              <a:rPr sz="2000" b="1" dirty="0">
                <a:latin typeface="微软雅黑" panose="020B0503020204020204" pitchFamily="34" charset="-122"/>
                <a:ea typeface="微软雅黑" panose="020B0503020204020204" pitchFamily="34" charset="-122"/>
              </a:rPr>
              <a:t>. “四个伟大”的相互关系</a:t>
            </a:r>
            <a:endParaRPr sz="2000" b="1" dirty="0">
              <a:latin typeface="微软雅黑" panose="020B0503020204020204" pitchFamily="34" charset="-122"/>
              <a:ea typeface="微软雅黑" panose="020B0503020204020204" pitchFamily="34" charset="-122"/>
            </a:endParaRPr>
          </a:p>
        </p:txBody>
      </p:sp>
      <p:sp>
        <p:nvSpPr>
          <p:cNvPr id="7" name="圆角矩形 6"/>
          <p:cNvSpPr/>
          <p:nvPr/>
        </p:nvSpPr>
        <p:spPr>
          <a:xfrm>
            <a:off x="754083" y="1347614"/>
            <a:ext cx="7576820" cy="280606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20148" y="1456199"/>
            <a:ext cx="6980555" cy="2585085"/>
          </a:xfrm>
          <a:prstGeom prst="rect">
            <a:avLst/>
          </a:prstGeom>
          <a:noFill/>
        </p:spPr>
        <p:txBody>
          <a:bodyPr wrap="square" lIns="0" tIns="0" rIns="0" bIns="0" rtlCol="0">
            <a:spAutoFit/>
          </a:bodyPr>
          <a:lstStyle/>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“四个伟大”的提出，是党的理论的又一个重大创新。“四个伟大”不但各有其独特内涵，而且是一个逻辑严密的有机整体，是一项系统工程，构成了当代中国最具时代特色的伟大实践。</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（1）伟大梦想是奋斗目标。</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（2）伟大事业是旗帜方向。</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（3）伟大工程是根本保障。</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（4）伟大斗争是精神状态。</a:t>
            </a:r>
            <a:endParaRPr lang="zh-CN" altLang="en-US"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754083"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49580" y="1152525"/>
            <a:ext cx="8525510" cy="206565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53640" y="761365"/>
            <a:ext cx="5029835" cy="307340"/>
          </a:xfrm>
          <a:prstGeom prst="rect">
            <a:avLst/>
          </a:prstGeom>
          <a:noFill/>
        </p:spPr>
        <p:txBody>
          <a:bodyPr wrap="square" lIns="0" tIns="0" rIns="0" bIns="0" rtlCol="0">
            <a:spAutoFit/>
          </a:bodyPr>
          <a:lstStyle/>
          <a:p>
            <a:r>
              <a:rPr lang="en-US" sz="2000" b="1" dirty="0">
                <a:latin typeface="微软雅黑" panose="020B0503020204020204" pitchFamily="34" charset="-122"/>
                <a:ea typeface="微软雅黑" panose="020B0503020204020204" pitchFamily="34" charset="-122"/>
              </a:rPr>
              <a:t>4</a:t>
            </a:r>
            <a:r>
              <a:rPr sz="2000" b="1" dirty="0">
                <a:latin typeface="微软雅黑" panose="020B0503020204020204" pitchFamily="34" charset="-122"/>
                <a:ea typeface="微软雅黑" panose="020B0503020204020204" pitchFamily="34" charset="-122"/>
              </a:rPr>
              <a:t>. 坚持党对一切工作的领导</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68310" y="1404732"/>
            <a:ext cx="8152765" cy="1477010"/>
          </a:xfrm>
          <a:prstGeom prst="rect">
            <a:avLst/>
          </a:prstGeom>
          <a:noFill/>
        </p:spPr>
        <p:txBody>
          <a:bodyPr wrap="square" lIns="0" tIns="0" rIns="0" bIns="0" rtlCol="0">
            <a:spAutoFit/>
          </a:bodyPr>
          <a:lstStyle/>
          <a:p>
            <a:pPr>
              <a:lnSpc>
                <a:spcPct val="150000"/>
              </a:lnSpc>
            </a:pPr>
            <a:r>
              <a:rPr sz="1600" dirty="0"/>
              <a:t>（1）坚持党对一切工作的领导是我们党的根本经验。</a:t>
            </a:r>
            <a:endParaRPr sz="1600" dirty="0"/>
          </a:p>
          <a:p>
            <a:pPr>
              <a:lnSpc>
                <a:spcPct val="150000"/>
              </a:lnSpc>
            </a:pPr>
            <a:r>
              <a:rPr sz="1600" dirty="0"/>
              <a:t>（2）坚持党对一切工作的领导是新时代坚持和发展中国特色社会主义的根本政治要求。</a:t>
            </a:r>
            <a:endParaRPr sz="1600" dirty="0"/>
          </a:p>
          <a:p>
            <a:pPr>
              <a:lnSpc>
                <a:spcPct val="150000"/>
              </a:lnSpc>
            </a:pPr>
            <a:r>
              <a:rPr sz="1600" dirty="0"/>
              <a:t>（3）用习近平新时代中国特色社会主义思想武装全党是坚持党对一切工作领导的根本思想保证。</a:t>
            </a:r>
            <a:endParaRPr sz="1600" dirty="0"/>
          </a:p>
        </p:txBody>
      </p:sp>
      <p:pic>
        <p:nvPicPr>
          <p:cNvPr id="2" name="图片 1"/>
          <p:cNvPicPr>
            <a:picLocks noChangeAspect="1"/>
          </p:cNvPicPr>
          <p:nvPr/>
        </p:nvPicPr>
        <p:blipFill>
          <a:blip r:embed="rId1"/>
          <a:stretch>
            <a:fillRect/>
          </a:stretch>
        </p:blipFill>
        <p:spPr>
          <a:xfrm>
            <a:off x="2627784" y="2643758"/>
            <a:ext cx="3674046" cy="2028380"/>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4131</Words>
  <Application>WPS 演示</Application>
  <PresentationFormat>全屏显示(16:9)</PresentationFormat>
  <Paragraphs>288</Paragraphs>
  <Slides>29</Slides>
  <Notes>26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543</cp:revision>
  <dcterms:created xsi:type="dcterms:W3CDTF">2015-04-24T01:01:00Z</dcterms:created>
  <dcterms:modified xsi:type="dcterms:W3CDTF">2019-05-28T01:55:31Z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