
<file path=[Content_Types].xml><?xml version="1.0" encoding="utf-8"?>
<Types xmlns="http://schemas.openxmlformats.org/package/2006/content-types">
  <Default Extension="jpeg" ContentType="image/jpeg"/>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7" r:id="rId5"/>
    <p:sldId id="284" r:id="rId6"/>
    <p:sldId id="259" r:id="rId7"/>
    <p:sldId id="332" r:id="rId8"/>
    <p:sldId id="333" r:id="rId9"/>
    <p:sldId id="363" r:id="rId10"/>
    <p:sldId id="335" r:id="rId11"/>
    <p:sldId id="355" r:id="rId12"/>
    <p:sldId id="356" r:id="rId13"/>
    <p:sldId id="305" r:id="rId14"/>
    <p:sldId id="357" r:id="rId15"/>
    <p:sldId id="308" r:id="rId16"/>
    <p:sldId id="309" r:id="rId17"/>
    <p:sldId id="310" r:id="rId18"/>
    <p:sldId id="311" r:id="rId19"/>
    <p:sldId id="358" r:id="rId20"/>
    <p:sldId id="339" r:id="rId21"/>
    <p:sldId id="359" r:id="rId22"/>
    <p:sldId id="360" r:id="rId23"/>
    <p:sldId id="361" r:id="rId24"/>
    <p:sldId id="364" r:id="rId25"/>
    <p:sldId id="343" r:id="rId26"/>
    <p:sldId id="344" r:id="rId27"/>
    <p:sldId id="346" r:id="rId28"/>
    <p:sldId id="362" r:id="rId29"/>
    <p:sldId id="347" r:id="rId30"/>
    <p:sldId id="348" r:id="rId31"/>
    <p:sldId id="349" r:id="rId32"/>
    <p:sldId id="351" r:id="rId33"/>
    <p:sldId id="352" r:id="rId34"/>
    <p:sldId id="353" r:id="rId35"/>
    <p:sldId id="331" r:id="rId36"/>
  </p:sldIdLst>
  <p:sldSz cx="9144000" cy="5143500" type="screen16x9"/>
  <p:notesSz cx="6858000" cy="9144000"/>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FCFC"/>
    <a:srgbClr val="F3F3F3"/>
    <a:srgbClr val="E8E8E8"/>
    <a:srgbClr val="F1F0EF"/>
    <a:srgbClr val="F4F1F0"/>
    <a:srgbClr val="E6E4E2"/>
    <a:srgbClr val="E8EAE9"/>
    <a:srgbClr val="CCD0D1"/>
    <a:srgbClr val="D7D9E1"/>
    <a:srgbClr val="D5D8E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029" autoAdjust="0"/>
    <p:restoredTop sz="94660"/>
  </p:normalViewPr>
  <p:slideViewPr>
    <p:cSldViewPr>
      <p:cViewPr varScale="1">
        <p:scale>
          <a:sx n="94" d="100"/>
          <a:sy n="94" d="100"/>
        </p:scale>
        <p:origin x="882" y="90"/>
      </p:cViewPr>
      <p:guideLst>
        <p:guide orient="horz" pos="1608"/>
        <p:guide pos="2880"/>
      </p:guideLst>
    </p:cSldViewPr>
  </p:slideViewPr>
  <p:notesTextViewPr>
    <p:cViewPr>
      <p:scale>
        <a:sx n="125" d="100"/>
        <a:sy n="125"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9" Type="http://schemas.openxmlformats.org/officeDocument/2006/relationships/tableStyles" Target="tableStyles.xml"/><Relationship Id="rId38" Type="http://schemas.openxmlformats.org/officeDocument/2006/relationships/viewProps" Target="viewProps.xml"/><Relationship Id="rId37" Type="http://schemas.openxmlformats.org/officeDocument/2006/relationships/presProps" Target="presProps.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73B58EF-4ABD-40F4-ACA4-FE81D742E6D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11FC198-2D83-4DFC-8CDD-7D23AF44D41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F1DF8838-2596-481A-81BD-BA549497E720}"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F7507C5-9851-4EF6-82C9-5647805156C3}" type="slidenum">
              <a:rPr lang="zh-CN" altLang="en-US"/>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FF3F2B87-989E-4F4D-A3D6-9B10DAD785BB}"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8954EB6-7BED-43FD-8483-DCA0766CC830}" type="slidenum">
              <a:rPr lang="zh-CN" altLang="en-US"/>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ADDB09A5-729D-4B62-9A05-E166FB412201}"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B2A21541-2C8E-4FE7-AD01-6AECC40AD2EC}" type="slidenum">
              <a:rPr lang="zh-CN" altLang="en-US"/>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pic>
        <p:nvPicPr>
          <p:cNvPr id="11" name="图片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3867894"/>
          </a:xfrm>
          <a:prstGeom prst="rect">
            <a:avLst/>
          </a:prstGeom>
        </p:spPr>
      </p:pic>
      <p:sp>
        <p:nvSpPr>
          <p:cNvPr id="2" name="标题 1"/>
          <p:cNvSpPr>
            <a:spLocks noGrp="1"/>
          </p:cNvSpPr>
          <p:nvPr>
            <p:ph type="title"/>
          </p:nvPr>
        </p:nvSpPr>
        <p:spPr>
          <a:xfrm>
            <a:off x="606008" y="123478"/>
            <a:ext cx="2741856" cy="277143"/>
          </a:xfrm>
        </p:spPr>
        <p:txBody>
          <a:bodyPr/>
          <a:lstStyle>
            <a:lvl1pPr algn="l">
              <a:defRPr sz="1600" b="0">
                <a:solidFill>
                  <a:schemeClr val="bg1"/>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sp>
        <p:nvSpPr>
          <p:cNvPr id="4" name="矩形 3"/>
          <p:cNvSpPr/>
          <p:nvPr userDrawn="1"/>
        </p:nvSpPr>
        <p:spPr>
          <a:xfrm>
            <a:off x="0" y="449610"/>
            <a:ext cx="9144000" cy="4693890"/>
          </a:xfrm>
          <a:prstGeom prst="rect">
            <a:avLst/>
          </a:prstGeom>
          <a:gradFill flip="none" rotWithShape="1">
            <a:gsLst>
              <a:gs pos="0">
                <a:srgbClr val="E8E8E8"/>
              </a:gs>
              <a:gs pos="50000">
                <a:srgbClr val="F3F3F3"/>
              </a:gs>
              <a:gs pos="100000">
                <a:schemeClr val="bg1"/>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流程图: 离页连接符 20"/>
          <p:cNvSpPr/>
          <p:nvPr userDrawn="1"/>
        </p:nvSpPr>
        <p:spPr>
          <a:xfrm>
            <a:off x="213424" y="-1"/>
            <a:ext cx="381569" cy="561975"/>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lvl1pPr>
              <a:defRPr/>
            </a:lvl1pPr>
          </a:lstStyle>
          <a:p>
            <a:pPr>
              <a:defRPr/>
            </a:pPr>
            <a:fld id="{AF102D13-023C-493B-946F-6334B1550202}"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B027665-4685-4CFB-A4DF-574C5BBB6387}" type="slidenum">
              <a:rPr lang="zh-CN" altLang="en-US"/>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D170EC45-3C31-4C3D-8B77-22FF0C9AAD4A}"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0D4074A8-D729-49BB-A7BC-DB2359C77DB8}" type="slidenum">
              <a:rPr lang="zh-CN" altLang="en-US"/>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36DE339D-55A7-444C-B9D1-1957295915E5}" type="datetimeFigureOut">
              <a:rPr lang="zh-CN" altLang="en-US"/>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FCB3A32D-1FCD-4730-805F-780D3DD87911}" type="slidenum">
              <a:rPr lang="zh-CN" altLang="en-US"/>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1942A674-53CD-422B-9892-C4EF0827967E}" type="datetimeFigureOut">
              <a:rPr lang="zh-CN" altLang="en-US"/>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9AB350D4-CBC2-4A07-BB4A-B4CC231CE9C3}" type="slidenum">
              <a:rPr lang="zh-CN" altLang="en-US"/>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gradFill>
          <a:gsLst>
            <a:gs pos="50000">
              <a:srgbClr val="ECECEC"/>
            </a:gs>
            <a:gs pos="0">
              <a:srgbClr val="E2E2E2"/>
            </a:gs>
            <a:gs pos="100000">
              <a:schemeClr val="bg1"/>
            </a:gs>
          </a:gsLst>
          <a:lin ang="18900000" scaled="1"/>
        </a:gradFill>
        <a:effectLst/>
      </p:bgPr>
    </p:bg>
    <p:spTree>
      <p:nvGrpSpPr>
        <p:cNvPr id="1" name=""/>
        <p:cNvGrpSpPr/>
        <p:nvPr/>
      </p:nvGrpSpPr>
      <p:grpSpPr>
        <a:xfrm>
          <a:off x="0" y="0"/>
          <a:ext cx="0" cy="0"/>
          <a:chOff x="0" y="0"/>
          <a:chExt cx="0" cy="0"/>
        </a:xfrm>
      </p:grpSpPr>
      <p:sp>
        <p:nvSpPr>
          <p:cNvPr id="8" name="矩形 7"/>
          <p:cNvSpPr/>
          <p:nvPr userDrawn="1"/>
        </p:nvSpPr>
        <p:spPr>
          <a:xfrm>
            <a:off x="0" y="0"/>
            <a:ext cx="9145116" cy="51435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日期占位符 3"/>
          <p:cNvSpPr>
            <a:spLocks noGrp="1"/>
          </p:cNvSpPr>
          <p:nvPr>
            <p:ph type="dt" sz="half" idx="10"/>
          </p:nvPr>
        </p:nvSpPr>
        <p:spPr/>
        <p:txBody>
          <a:bodyPr/>
          <a:lstStyle>
            <a:lvl1pPr>
              <a:defRPr/>
            </a:lvl1pPr>
          </a:lstStyle>
          <a:p>
            <a:pPr>
              <a:defRPr/>
            </a:pPr>
            <a:fld id="{E95118EC-EDEF-4F9C-852D-0A464BD53A70}" type="datetimeFigureOut">
              <a:rPr lang="zh-CN" altLang="en-US"/>
            </a:fld>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D2CC5073-A55C-4F3C-8D7B-130473455D17}" type="slidenum">
              <a:rPr lang="zh-CN" altLang="en-US"/>
            </a:fld>
            <a:endParaRPr lang="zh-CN" altLang="en-US"/>
          </a:p>
        </p:txBody>
      </p:sp>
      <p:sp>
        <p:nvSpPr>
          <p:cNvPr id="6" name="矩形 5"/>
          <p:cNvSpPr/>
          <p:nvPr userDrawn="1"/>
        </p:nvSpPr>
        <p:spPr>
          <a:xfrm>
            <a:off x="784" y="2211710"/>
            <a:ext cx="9144000" cy="2931790"/>
          </a:xfrm>
          <a:custGeom>
            <a:avLst/>
            <a:gdLst/>
            <a:ahLst/>
            <a:cxnLst/>
            <a:rect l="l" t="t" r="r" b="b"/>
            <a:pathLst>
              <a:path w="9144000" h="2931790">
                <a:moveTo>
                  <a:pt x="0" y="0"/>
                </a:moveTo>
                <a:lnTo>
                  <a:pt x="3824456" y="0"/>
                </a:lnTo>
                <a:cubicBezTo>
                  <a:pt x="3824456" y="26976"/>
                  <a:pt x="3831542" y="51749"/>
                  <a:pt x="3844079" y="73220"/>
                </a:cubicBezTo>
                <a:lnTo>
                  <a:pt x="4145508" y="600620"/>
                </a:lnTo>
                <a:cubicBezTo>
                  <a:pt x="4157500" y="622091"/>
                  <a:pt x="4175488" y="640258"/>
                  <a:pt x="4197836" y="653470"/>
                </a:cubicBezTo>
                <a:cubicBezTo>
                  <a:pt x="4220185" y="666683"/>
                  <a:pt x="4245258" y="672739"/>
                  <a:pt x="4269242" y="672739"/>
                </a:cubicBezTo>
                <a:lnTo>
                  <a:pt x="4869920" y="672739"/>
                </a:lnTo>
                <a:cubicBezTo>
                  <a:pt x="4895539" y="673289"/>
                  <a:pt x="4921158" y="667233"/>
                  <a:pt x="4944596" y="653470"/>
                </a:cubicBezTo>
                <a:cubicBezTo>
                  <a:pt x="4966945" y="640258"/>
                  <a:pt x="4984387" y="622091"/>
                  <a:pt x="4996924" y="601171"/>
                </a:cubicBezTo>
                <a:lnTo>
                  <a:pt x="5296718" y="75972"/>
                </a:lnTo>
                <a:cubicBezTo>
                  <a:pt x="5310345" y="53951"/>
                  <a:pt x="5317976" y="28077"/>
                  <a:pt x="5317976" y="0"/>
                </a:cubicBezTo>
                <a:lnTo>
                  <a:pt x="9144000" y="0"/>
                </a:lnTo>
                <a:lnTo>
                  <a:pt x="9144000" y="2931790"/>
                </a:lnTo>
                <a:lnTo>
                  <a:pt x="0" y="293179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7"/>
          <p:cNvSpPr>
            <a:spLocks noChangeArrowheads="1"/>
          </p:cNvSpPr>
          <p:nvPr userDrawn="1"/>
        </p:nvSpPr>
        <p:spPr bwMode="auto">
          <a:xfrm>
            <a:off x="2491740" y="607789"/>
            <a:ext cx="416052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2000" dirty="0">
                <a:solidFill>
                  <a:schemeClr val="accent1">
                    <a:lumMod val="20000"/>
                    <a:lumOff val="80000"/>
                  </a:schemeClr>
                </a:solidFill>
                <a:latin typeface="Swis721 Th BT" pitchFamily="34" charset="0"/>
                <a:ea typeface="微软雅黑" panose="020B0503020204020204" pitchFamily="34" charset="-122"/>
                <a:cs typeface="LilyUPC" panose="020B0604020202020204" pitchFamily="34" charset="-34"/>
                <a:sym typeface="微软雅黑" panose="020B0503020204020204" pitchFamily="34" charset="-122"/>
              </a:rPr>
              <a:t>THE BUSENESS PLAN</a:t>
            </a:r>
            <a:endParaRPr lang="zh-CN" altLang="en-US" sz="2000" dirty="0">
              <a:solidFill>
                <a:schemeClr val="accent1">
                  <a:lumMod val="20000"/>
                  <a:lumOff val="80000"/>
                </a:schemeClr>
              </a:solidFill>
              <a:latin typeface="Swis721 Th BT" pitchFamily="34" charset="0"/>
              <a:ea typeface="微软雅黑" panose="020B0503020204020204" pitchFamily="34" charset="-122"/>
              <a:cs typeface="LilyUPC" panose="020B0604020202020204" pitchFamily="34" charset="-34"/>
              <a:sym typeface="微软雅黑" panose="020B0503020204020204" pitchFamily="34"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3"/>
          <p:cNvSpPr>
            <a:spLocks noGrp="1"/>
          </p:cNvSpPr>
          <p:nvPr>
            <p:ph type="dt" sz="half" idx="10"/>
          </p:nvPr>
        </p:nvSpPr>
        <p:spPr/>
        <p:txBody>
          <a:bodyPr/>
          <a:lstStyle>
            <a:lvl1pPr>
              <a:defRPr/>
            </a:lvl1pPr>
          </a:lstStyle>
          <a:p>
            <a:pPr>
              <a:defRPr/>
            </a:pPr>
            <a:fld id="{173165C5-19AB-4D7E-BF4E-8030D4BC8E07}"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C0C2AC4E-50CB-4334-996F-7EE8464BD267}" type="slidenum">
              <a:rPr lang="zh-CN" altLang="en-US"/>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3"/>
          <p:cNvSpPr>
            <a:spLocks noGrp="1"/>
          </p:cNvSpPr>
          <p:nvPr>
            <p:ph type="dt" sz="half" idx="10"/>
          </p:nvPr>
        </p:nvSpPr>
        <p:spPr/>
        <p:txBody>
          <a:bodyPr/>
          <a:lstStyle>
            <a:lvl1pPr>
              <a:defRPr/>
            </a:lvl1pPr>
          </a:lstStyle>
          <a:p>
            <a:pPr>
              <a:defRPr/>
            </a:pPr>
            <a:fld id="{76C6AEFD-D42C-445E-A078-69D256A721CC}"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63B7A587-D83B-45BF-80B0-EB01029C5564}" type="slidenum">
              <a:rPr lang="zh-CN" altLang="en-US"/>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endParaRPr lang="zh-CN" altLang="en-US"/>
          </a:p>
        </p:txBody>
      </p:sp>
      <p:sp>
        <p:nvSpPr>
          <p:cNvPr id="1027" name="文本占位符 2"/>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ea typeface="+mn-ea"/>
              </a:defRPr>
            </a:lvl1pPr>
          </a:lstStyle>
          <a:p>
            <a:pPr>
              <a:defRPr/>
            </a:pPr>
            <a:fld id="{BCA76A6C-E1BF-41A9-90D8-1F55C472F0D3}" type="datetimeFigureOut">
              <a:rPr lang="zh-CN" altLang="en-US"/>
            </a:fld>
            <a:endParaRPr lang="zh-CN" altLang="en-US"/>
          </a:p>
        </p:txBody>
      </p:sp>
      <p:sp>
        <p:nvSpPr>
          <p:cNvPr id="5" name="页脚占位符 4"/>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fontAlgn="auto">
              <a:spcBef>
                <a:spcPts val="0"/>
              </a:spcBef>
              <a:spcAft>
                <a:spcPts val="0"/>
              </a:spcAft>
              <a:defRPr sz="1200" smtClean="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4767263"/>
            <a:ext cx="2133600" cy="274637"/>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ea typeface="+mn-ea"/>
              </a:defRPr>
            </a:lvl1pPr>
          </a:lstStyle>
          <a:p>
            <a:pPr>
              <a:defRPr/>
            </a:pPr>
            <a:fld id="{4AC6EAE7-8652-497A-B0B9-2516C5BD65FF}"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16.xml.rels><?xml version="1.0" encoding="UTF-8" standalone="yes"?>
<Relationships xmlns="http://schemas.openxmlformats.org/package/2006/relationships"><Relationship Id="rId6" Type="http://schemas.openxmlformats.org/officeDocument/2006/relationships/notesSlide" Target="../notesSlides/notesSlide16.xml"/><Relationship Id="rId5" Type="http://schemas.openxmlformats.org/officeDocument/2006/relationships/slideLayout" Target="../slideLayouts/slideLayout2.xml"/><Relationship Id="rId4" Type="http://schemas.openxmlformats.org/officeDocument/2006/relationships/image" Target="../media/image13.png"/><Relationship Id="rId3" Type="http://schemas.openxmlformats.org/officeDocument/2006/relationships/hyperlink" Target="MP4/&#31532;&#19977;&#31456;%20%20&#32763;&#36523;&#20892;&#22900;&#25226;&#27468;&#21809;.mp4" TargetMode="External"/><Relationship Id="rId2" Type="http://schemas.openxmlformats.org/officeDocument/2006/relationships/image" Target="../media/image12.png"/><Relationship Id="rId1" Type="http://schemas.openxmlformats.org/officeDocument/2006/relationships/image" Target="../media/image11.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9.xml"/><Relationship Id="rId4" Type="http://schemas.openxmlformats.org/officeDocument/2006/relationships/slideLayout" Target="../slideLayouts/slideLayout2.xml"/><Relationship Id="rId3" Type="http://schemas.openxmlformats.org/officeDocument/2006/relationships/image" Target="../media/image13.png"/><Relationship Id="rId2" Type="http://schemas.openxmlformats.org/officeDocument/2006/relationships/hyperlink" Target="MP4/&#31532;&#19977;&#31456;%20&#31038;&#20250;&#20027;&#20041;&#22909;.mp4" TargetMode="External"/><Relationship Id="rId1" Type="http://schemas.openxmlformats.org/officeDocument/2006/relationships/image" Target="../media/image16.pn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7.xml"/><Relationship Id="rId2" Type="http://schemas.microsoft.com/office/2007/relationships/hdphoto" Target="../media/hdphoto1.wdp"/><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image" Target="../media/image17.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image" Target="../media/image19.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image" Target="../media/image20.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image" Target="../media/image21.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image" Target="../media/image22.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image" Target="../media/image23.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18658"/>
            <a:ext cx="9144000" cy="5143500"/>
          </a:xfrm>
          <a:prstGeom prst="rect">
            <a:avLst/>
          </a:prstGeom>
        </p:spPr>
      </p:pic>
      <p:sp>
        <p:nvSpPr>
          <p:cNvPr id="9" name="椭圆 8"/>
          <p:cNvSpPr/>
          <p:nvPr/>
        </p:nvSpPr>
        <p:spPr>
          <a:xfrm>
            <a:off x="5076056" y="-308570"/>
            <a:ext cx="216024"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7"/>
          <p:cNvSpPr>
            <a:spLocks noChangeArrowheads="1"/>
          </p:cNvSpPr>
          <p:nvPr/>
        </p:nvSpPr>
        <p:spPr bwMode="auto">
          <a:xfrm>
            <a:off x="1367644" y="1869768"/>
            <a:ext cx="6408712"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sz="4400" b="1" dirty="0">
                <a:latin typeface="微软雅黑" panose="020B0503020204020204" pitchFamily="34" charset="-122"/>
                <a:ea typeface="微软雅黑" panose="020B0503020204020204" pitchFamily="34" charset="-122"/>
              </a:rPr>
              <a:t>社会主义改造理论</a:t>
            </a:r>
            <a:endParaRPr lang="zh-CN" altLang="en-US" sz="44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7"/>
          <p:cNvSpPr>
            <a:spLocks noChangeArrowheads="1"/>
          </p:cNvSpPr>
          <p:nvPr/>
        </p:nvSpPr>
        <p:spPr bwMode="auto">
          <a:xfrm>
            <a:off x="3995936" y="1135080"/>
            <a:ext cx="115212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sz="2400" dirty="0" smtClean="0">
                <a:latin typeface="LilyUPC" panose="020B0604020202020204" pitchFamily="34" charset="-34"/>
                <a:ea typeface="微软雅黑" panose="020B0503020204020204" pitchFamily="34" charset="-122"/>
                <a:cs typeface="LilyUPC" panose="020B0604020202020204" pitchFamily="34" charset="-34"/>
                <a:sym typeface="微软雅黑" panose="020B0503020204020204" pitchFamily="34" charset="-122"/>
              </a:rPr>
              <a:t>第三章</a:t>
            </a:r>
            <a:endParaRPr lang="zh-CN" altLang="en-US" sz="2400" dirty="0">
              <a:latin typeface="LilyUPC" panose="020B0604020202020204" pitchFamily="34" charset="-34"/>
              <a:ea typeface="微软雅黑" panose="020B0503020204020204" pitchFamily="34" charset="-122"/>
              <a:cs typeface="LilyUPC" panose="020B0604020202020204" pitchFamily="34" charset="-34"/>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38" presetClass="entr" presetSubtype="0" accel="50000" fill="hold" grpId="0" nodeType="afterEffect">
                                  <p:stCondLst>
                                    <p:cond delay="0"/>
                                  </p:stCondLst>
                                  <p:iterate type="lt">
                                    <p:tmPct val="50000"/>
                                  </p:iterate>
                                  <p:childTnLst>
                                    <p:set>
                                      <p:cBhvr>
                                        <p:cTn id="10" dur="1" fill="hold">
                                          <p:stCondLst>
                                            <p:cond delay="0"/>
                                          </p:stCondLst>
                                        </p:cTn>
                                        <p:tgtEl>
                                          <p:spTgt spid="8"/>
                                        </p:tgtEl>
                                        <p:attrNameLst>
                                          <p:attrName>style.visibility</p:attrName>
                                        </p:attrNameLst>
                                      </p:cBhvr>
                                      <p:to>
                                        <p:strVal val="visible"/>
                                      </p:to>
                                    </p:set>
                                    <p:set>
                                      <p:cBhvr>
                                        <p:cTn id="11" dur="114" fill="hold">
                                          <p:stCondLst>
                                            <p:cond delay="0"/>
                                          </p:stCondLst>
                                        </p:cTn>
                                        <p:tgtEl>
                                          <p:spTgt spid="8"/>
                                        </p:tgtEl>
                                        <p:attrNameLst>
                                          <p:attrName>style.rotation</p:attrName>
                                        </p:attrNameLst>
                                      </p:cBhvr>
                                      <p:to>
                                        <p:strVal val="-45.0"/>
                                      </p:to>
                                    </p:set>
                                    <p:anim calcmode="lin" valueType="num">
                                      <p:cBhvr>
                                        <p:cTn id="12" dur="114" fill="hold">
                                          <p:stCondLst>
                                            <p:cond delay="114"/>
                                          </p:stCondLst>
                                        </p:cTn>
                                        <p:tgtEl>
                                          <p:spTgt spid="8"/>
                                        </p:tgtEl>
                                        <p:attrNameLst>
                                          <p:attrName>style.rotation</p:attrName>
                                        </p:attrNameLst>
                                      </p:cBhvr>
                                      <p:tavLst>
                                        <p:tav tm="0">
                                          <p:val>
                                            <p:fltVal val="-45"/>
                                          </p:val>
                                        </p:tav>
                                        <p:tav tm="69900">
                                          <p:val>
                                            <p:fltVal val="45"/>
                                          </p:val>
                                        </p:tav>
                                        <p:tav tm="100000">
                                          <p:val>
                                            <p:fltVal val="0"/>
                                          </p:val>
                                        </p:tav>
                                      </p:tavLst>
                                    </p:anim>
                                    <p:anim calcmode="lin" valueType="num">
                                      <p:cBhvr>
                                        <p:cTn id="13" dur="114" fill="hold">
                                          <p:stCondLst>
                                            <p:cond delay="0"/>
                                          </p:stCondLst>
                                        </p:cTn>
                                        <p:tgtEl>
                                          <p:spTgt spid="8"/>
                                        </p:tgtEl>
                                        <p:attrNameLst>
                                          <p:attrName>ppt_y</p:attrName>
                                        </p:attrNameLst>
                                      </p:cBhvr>
                                      <p:tavLst>
                                        <p:tav tm="0">
                                          <p:val>
                                            <p:strVal val="#ppt_y-1"/>
                                          </p:val>
                                        </p:tav>
                                        <p:tav tm="100000">
                                          <p:val>
                                            <p:strVal val="#ppt_y-(0.354*#ppt_w-0.172*#ppt_h)"/>
                                          </p:val>
                                        </p:tav>
                                      </p:tavLst>
                                    </p:anim>
                                    <p:anim calcmode="lin" valueType="num">
                                      <p:cBhvr>
                                        <p:cTn id="14" dur="39" decel="50000" autoRev="1" fill="hold">
                                          <p:stCondLst>
                                            <p:cond delay="114"/>
                                          </p:stCondLst>
                                        </p:cTn>
                                        <p:tgtEl>
                                          <p:spTgt spid="8"/>
                                        </p:tgtEl>
                                        <p:attrNameLst>
                                          <p:attrName>ppt_y</p:attrName>
                                        </p:attrNameLst>
                                      </p:cBhvr>
                                      <p:tavLst>
                                        <p:tav tm="0">
                                          <p:val>
                                            <p:strVal val="#ppt_y-(0.354*#ppt_w-0.172*#ppt_h)"/>
                                          </p:val>
                                        </p:tav>
                                        <p:tav tm="100000">
                                          <p:val>
                                            <p:strVal val="#ppt_y-(0.354*#ppt_w-0.172*#ppt_h)-#ppt_h/2"/>
                                          </p:val>
                                        </p:tav>
                                      </p:tavLst>
                                    </p:anim>
                                    <p:anim calcmode="lin" valueType="num">
                                      <p:cBhvr>
                                        <p:cTn id="15" dur="34" fill="hold">
                                          <p:stCondLst>
                                            <p:cond delay="216"/>
                                          </p:stCondLst>
                                        </p:cTn>
                                        <p:tgtEl>
                                          <p:spTgt spid="8"/>
                                        </p:tgtEl>
                                        <p:attrNameLst>
                                          <p:attrName>ppt_y</p:attrName>
                                        </p:attrNameLst>
                                      </p:cBhvr>
                                      <p:tavLst>
                                        <p:tav tm="0">
                                          <p:val>
                                            <p:strVal val="#ppt_y-(0.354*#ppt_w-0.172*#ppt_h)"/>
                                          </p:val>
                                        </p:tav>
                                        <p:tav tm="100000">
                                          <p:val>
                                            <p:strVal val="#ppt_y"/>
                                          </p:val>
                                        </p:tav>
                                      </p:tavLst>
                                    </p:anim>
                                  </p:childTnLst>
                                </p:cTn>
                              </p:par>
                              <p:par>
                                <p:cTn id="16" presetID="52" presetClass="entr" presetSubtype="0" fill="hold" grpId="0" nodeType="withEffect">
                                  <p:stCondLst>
                                    <p:cond delay="2000"/>
                                  </p:stCondLst>
                                  <p:iterate type="lt">
                                    <p:tmPct val="10000"/>
                                  </p:iterate>
                                  <p:childTnLst>
                                    <p:set>
                                      <p:cBhvr>
                                        <p:cTn id="17" dur="1" fill="hold">
                                          <p:stCondLst>
                                            <p:cond delay="0"/>
                                          </p:stCondLst>
                                        </p:cTn>
                                        <p:tgtEl>
                                          <p:spTgt spid="5"/>
                                        </p:tgtEl>
                                        <p:attrNameLst>
                                          <p:attrName>style.visibility</p:attrName>
                                        </p:attrNameLst>
                                      </p:cBhvr>
                                      <p:to>
                                        <p:strVal val="visible"/>
                                      </p:to>
                                    </p:set>
                                    <p:animScale>
                                      <p:cBhvr>
                                        <p:cTn id="18"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5"/>
                                        </p:tgtEl>
                                        <p:attrNameLst>
                                          <p:attrName>ppt_x</p:attrName>
                                          <p:attrName>ppt_y</p:attrName>
                                        </p:attrNameLst>
                                      </p:cBhvr>
                                    </p:animMotion>
                                    <p:animEffect transition="in" filter="fade">
                                      <p:cBhvr>
                                        <p:cTn id="2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5"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827584" y="1419622"/>
            <a:ext cx="6984776" cy="1583013"/>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972992" y="844098"/>
            <a:ext cx="6048672" cy="307777"/>
          </a:xfrm>
          <a:prstGeom prst="rect">
            <a:avLst/>
          </a:prstGeom>
          <a:noFill/>
        </p:spPr>
        <p:txBody>
          <a:bodyPr wrap="square" lIns="0" tIns="0" rIns="0" bIns="0" rtlCol="0">
            <a:spAutoFit/>
          </a:bodyPr>
          <a:lstStyle/>
          <a:p>
            <a:r>
              <a:rPr lang="en-US" altLang="zh-CN" sz="2000" b="1" dirty="0">
                <a:latin typeface="微软雅黑" panose="020B0503020204020204" pitchFamily="34" charset="-122"/>
                <a:ea typeface="微软雅黑" panose="020B0503020204020204" pitchFamily="34" charset="-122"/>
              </a:rPr>
              <a:t>5.</a:t>
            </a:r>
            <a:r>
              <a:rPr lang="zh-CN" altLang="en-US" sz="2000" b="1" dirty="0">
                <a:latin typeface="微软雅黑" panose="020B0503020204020204" pitchFamily="34" charset="-122"/>
                <a:ea typeface="微软雅黑" panose="020B0503020204020204" pitchFamily="34" charset="-122"/>
              </a:rPr>
              <a:t>社会主义基本制度的确立依据及其意义</a:t>
            </a:r>
            <a:endParaRPr lang="zh-CN" altLang="en-US" sz="2000" b="1"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1349642" y="1792702"/>
            <a:ext cx="6030670" cy="693844"/>
          </a:xfrm>
          <a:prstGeom prst="rect">
            <a:avLst/>
          </a:prstGeom>
          <a:noFill/>
        </p:spPr>
        <p:txBody>
          <a:bodyPr wrap="square" lIns="0" tIns="0" rIns="0" bIns="0" rtlCol="0">
            <a:spAutoFit/>
          </a:bodyPr>
          <a:lstStyle/>
          <a:p>
            <a:pPr>
              <a:lnSpc>
                <a:spcPct val="150000"/>
              </a:lnSpc>
            </a:pPr>
            <a:r>
              <a:rPr lang="en-US" altLang="zh-CN" sz="1600" dirty="0">
                <a:latin typeface="华文细黑" panose="02010600040101010101" pitchFamily="2" charset="-122"/>
                <a:ea typeface="华文细黑" panose="02010600040101010101" pitchFamily="2" charset="-122"/>
              </a:rPr>
              <a:t>1956 </a:t>
            </a:r>
            <a:r>
              <a:rPr lang="zh-CN" altLang="en-US" sz="1600" dirty="0">
                <a:latin typeface="华文细黑" panose="02010600040101010101" pitchFamily="2" charset="-122"/>
                <a:ea typeface="华文细黑" panose="02010600040101010101" pitchFamily="2" charset="-122"/>
              </a:rPr>
              <a:t>年底，我国对农业、手工业和资本主义工商业的社会主义改造的基本完成，标志着我国社会主义基本制度的确立。</a:t>
            </a:r>
            <a:endParaRPr lang="zh-CN" altLang="en-US" sz="1600" dirty="0">
              <a:latin typeface="华文细黑" panose="02010600040101010101" pitchFamily="2" charset="-122"/>
              <a:ea typeface="华文细黑" panose="02010600040101010101" pitchFamily="2" charset="-122"/>
            </a:endParaRPr>
          </a:p>
        </p:txBody>
      </p:sp>
      <p:sp>
        <p:nvSpPr>
          <p:cNvPr id="2" name="矩形 1"/>
          <p:cNvSpPr/>
          <p:nvPr/>
        </p:nvSpPr>
        <p:spPr>
          <a:xfrm>
            <a:off x="1115616" y="3413792"/>
            <a:ext cx="6624736" cy="1200329"/>
          </a:xfrm>
          <a:prstGeom prst="rect">
            <a:avLst/>
          </a:prstGeom>
        </p:spPr>
        <p:txBody>
          <a:bodyPr wrap="square">
            <a:spAutoFit/>
          </a:bodyPr>
          <a:lstStyle/>
          <a:p>
            <a:pPr>
              <a:lnSpc>
                <a:spcPct val="150000"/>
              </a:lnSpc>
            </a:pPr>
            <a:r>
              <a:rPr lang="zh-CN" altLang="en-US" sz="1600" dirty="0">
                <a:latin typeface="华文细黑" panose="02010600040101010101" pitchFamily="2" charset="-122"/>
                <a:ea typeface="华文细黑" panose="02010600040101010101" pitchFamily="2" charset="-122"/>
              </a:rPr>
              <a:t>社会主义基本制度的确立，为中国现代化建设创造了制度条件；使人民群众成为国家的主人和生产资料的主人；进一步改变了世界政治经济格局，增强了社会主义的力量，对维护世界和平产生了积极影响。</a:t>
            </a:r>
            <a:endParaRPr lang="zh-CN" altLang="en-US" sz="1600" dirty="0">
              <a:latin typeface="华文细黑" panose="02010600040101010101" pitchFamily="2" charset="-122"/>
              <a:ea typeface="华文细黑" panose="02010600040101010101" pitchFamily="2" charset="-122"/>
            </a:endParaRPr>
          </a:p>
        </p:txBody>
      </p:sp>
      <p:sp>
        <p:nvSpPr>
          <p:cNvPr id="9" name="圆角矩形 8"/>
          <p:cNvSpPr/>
          <p:nvPr/>
        </p:nvSpPr>
        <p:spPr>
          <a:xfrm>
            <a:off x="755576" y="3296544"/>
            <a:ext cx="7056784" cy="1583013"/>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要点解析</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606008" y="1275606"/>
            <a:ext cx="7566392" cy="2880320"/>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2627784" y="745956"/>
            <a:ext cx="3240360"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案例：同仁堂的新生</a:t>
            </a:r>
            <a:endParaRPr lang="zh-CN" altLang="en-US" sz="2000" b="1"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1004828" y="1390226"/>
            <a:ext cx="6768752" cy="2540504"/>
          </a:xfrm>
          <a:prstGeom prst="rect">
            <a:avLst/>
          </a:prstGeom>
          <a:noFill/>
        </p:spPr>
        <p:txBody>
          <a:bodyPr wrap="square" lIns="0" tIns="0" rIns="0" bIns="0" rtlCol="0">
            <a:spAutoFit/>
          </a:bodyPr>
          <a:lstStyle/>
          <a:p>
            <a:pPr>
              <a:lnSpc>
                <a:spcPct val="150000"/>
              </a:lnSpc>
            </a:pPr>
            <a:r>
              <a:rPr lang="zh-CN" altLang="en-US" sz="1600" dirty="0">
                <a:latin typeface="华文细黑" panose="02010600040101010101" pitchFamily="2" charset="-122"/>
                <a:ea typeface="华文细黑" panose="02010600040101010101" pitchFamily="2" charset="-122"/>
              </a:rPr>
              <a:t>国家提出把私营企业改造为社会主义企业，具体来说就是要实行公私合营，这对大家的震动很大，思想上没有什么准备，心里真是“十五只吊桶打水七上八下”。同仁堂带头公私合营。公私合营后， 企业发生了很大的变化。如同仁堂虽然是个大药店，但以往的经营管理方式陈旧，存在生产计划性不强，物资储存分散，领取手续不清，库存积压产品过多等漏洞。公私合营后，同仁堂改善了经营管理，建立起各种规章制度，增加设备，改进技术，自行设计了粉碎机、汽锅等，改进了生产包装，销售额也不断上升。</a:t>
            </a:r>
            <a:endParaRPr lang="zh-CN" altLang="en-US" sz="1600" dirty="0">
              <a:latin typeface="华文细黑" panose="02010600040101010101" pitchFamily="2" charset="-122"/>
              <a:ea typeface="华文细黑" panose="02010600040101010101" pitchFamily="2" charset="-122"/>
            </a:endParaRPr>
          </a:p>
        </p:txBody>
      </p:sp>
      <p:pic>
        <p:nvPicPr>
          <p:cNvPr id="2" name="图片 1"/>
          <p:cNvPicPr>
            <a:picLocks noChangeAspect="1"/>
          </p:cNvPicPr>
          <p:nvPr/>
        </p:nvPicPr>
        <p:blipFill>
          <a:blip r:embed="rId1"/>
          <a:stretch>
            <a:fillRect/>
          </a:stretch>
        </p:blipFill>
        <p:spPr>
          <a:xfrm>
            <a:off x="6444208" y="3646838"/>
            <a:ext cx="2386525" cy="1375231"/>
          </a:xfrm>
          <a:prstGeom prst="rect">
            <a:avLst/>
          </a:prstGeom>
        </p:spPr>
      </p:pic>
      <p:sp>
        <p:nvSpPr>
          <p:cNvPr id="3"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案例分析</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606008" y="1275606"/>
            <a:ext cx="7566392" cy="2160240"/>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3923928" y="715801"/>
            <a:ext cx="3240360"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点   评</a:t>
            </a:r>
            <a:endParaRPr lang="zh-CN" altLang="en-US" sz="2000" b="1"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1115616" y="1563638"/>
            <a:ext cx="6768752" cy="1432508"/>
          </a:xfrm>
          <a:prstGeom prst="rect">
            <a:avLst/>
          </a:prstGeom>
          <a:noFill/>
        </p:spPr>
        <p:txBody>
          <a:bodyPr wrap="square" lIns="0" tIns="0" rIns="0" bIns="0" rtlCol="0">
            <a:spAutoFit/>
          </a:bodyPr>
          <a:lstStyle/>
          <a:p>
            <a:pPr>
              <a:lnSpc>
                <a:spcPct val="150000"/>
              </a:lnSpc>
            </a:pPr>
            <a:r>
              <a:rPr lang="zh-CN" altLang="en-US" sz="1600" dirty="0">
                <a:latin typeface="华文细黑" panose="02010600040101010101" pitchFamily="2" charset="-122"/>
                <a:ea typeface="华文细黑" panose="02010600040101010101" pitchFamily="2" charset="-122"/>
              </a:rPr>
              <a:t>从案例中可以看出，民族资产阶级在接受改造中经历了疑惧、兴奋、较量</a:t>
            </a:r>
            <a:endParaRPr lang="zh-CN" altLang="en-US" sz="1600" dirty="0">
              <a:latin typeface="华文细黑" panose="02010600040101010101" pitchFamily="2" charset="-122"/>
              <a:ea typeface="华文细黑" panose="02010600040101010101" pitchFamily="2" charset="-122"/>
            </a:endParaRPr>
          </a:p>
          <a:p>
            <a:pPr>
              <a:lnSpc>
                <a:spcPct val="150000"/>
              </a:lnSpc>
            </a:pPr>
            <a:r>
              <a:rPr lang="zh-CN" altLang="en-US" sz="1600" dirty="0">
                <a:latin typeface="华文细黑" panose="02010600040101010101" pitchFamily="2" charset="-122"/>
                <a:ea typeface="华文细黑" panose="02010600040101010101" pitchFamily="2" charset="-122"/>
              </a:rPr>
              <a:t>和服从的过程。中国共产党采取的和平赎买政策得到了民族资本家的拥护。以毛泽东为代表的中国共产党创造性地开辟了一条适合中国特点的对资本主义工商业改造的道路并积累了丰富的经验。</a:t>
            </a:r>
            <a:endParaRPr lang="zh-CN" altLang="en-US" sz="1600" dirty="0">
              <a:latin typeface="华文细黑" panose="02010600040101010101" pitchFamily="2" charset="-122"/>
              <a:ea typeface="华文细黑" panose="02010600040101010101" pitchFamily="2" charset="-122"/>
            </a:endParaRPr>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案例分析</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606008" y="1275606"/>
            <a:ext cx="6054224" cy="3744416"/>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079612" y="688646"/>
            <a:ext cx="4536504" cy="307777"/>
          </a:xfrm>
          <a:prstGeom prst="rect">
            <a:avLst/>
          </a:prstGeom>
          <a:noFill/>
        </p:spPr>
        <p:txBody>
          <a:bodyPr wrap="square" lIns="0" tIns="0" rIns="0" bIns="0" rtlCol="0">
            <a:spAutoFit/>
          </a:bodyPr>
          <a:lstStyle/>
          <a:p>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百年中国</a:t>
            </a:r>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改造的力量</a:t>
            </a:r>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视频简介</a:t>
            </a:r>
            <a:endParaRPr lang="zh-CN" altLang="en-US" sz="2000" b="1"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1115616" y="1429626"/>
            <a:ext cx="5328592" cy="3515514"/>
          </a:xfrm>
          <a:prstGeom prst="rect">
            <a:avLst/>
          </a:prstGeom>
          <a:noFill/>
        </p:spPr>
        <p:txBody>
          <a:bodyPr wrap="square" lIns="0" tIns="0" rIns="0" bIns="0" rtlCol="0">
            <a:spAutoFit/>
          </a:bodyPr>
          <a:lstStyle/>
          <a:p>
            <a:pPr>
              <a:lnSpc>
                <a:spcPct val="150000"/>
              </a:lnSpc>
            </a:pPr>
            <a:r>
              <a:rPr lang="zh-CN" altLang="en-US" sz="1400" dirty="0">
                <a:latin typeface="华文细黑" panose="02010600040101010101" pitchFamily="2" charset="-122"/>
                <a:ea typeface="华文细黑" panose="02010600040101010101" pitchFamily="2" charset="-122"/>
              </a:rPr>
              <a:t>在陕西省西安市临潼区北王村，有一位农民叫王老九，原名王建禄，因排行第九，人称老九。新中国成立前，他一无所有，土改后他分到了土地，还学会了写字。在后来的</a:t>
            </a:r>
            <a:r>
              <a:rPr lang="en-US" altLang="zh-CN" sz="1400" dirty="0">
                <a:latin typeface="华文细黑" panose="02010600040101010101" pitchFamily="2" charset="-122"/>
                <a:ea typeface="华文细黑" panose="02010600040101010101" pitchFamily="2" charset="-122"/>
              </a:rPr>
              <a:t>3 </a:t>
            </a:r>
            <a:r>
              <a:rPr lang="zh-CN" altLang="en-US" sz="1400" dirty="0">
                <a:latin typeface="华文细黑" panose="02010600040101010101" pitchFamily="2" charset="-122"/>
                <a:ea typeface="华文细黑" panose="02010600040101010101" pitchFamily="2" charset="-122"/>
              </a:rPr>
              <a:t>年多时间里，这位老农民编出了</a:t>
            </a:r>
            <a:r>
              <a:rPr lang="en-US" altLang="zh-CN" sz="1400" dirty="0">
                <a:latin typeface="华文细黑" panose="02010600040101010101" pitchFamily="2" charset="-122"/>
                <a:ea typeface="华文细黑" panose="02010600040101010101" pitchFamily="2" charset="-122"/>
              </a:rPr>
              <a:t>300 </a:t>
            </a:r>
            <a:r>
              <a:rPr lang="zh-CN" altLang="en-US" sz="1400" dirty="0">
                <a:latin typeface="华文细黑" panose="02010600040101010101" pitchFamily="2" charset="-122"/>
                <a:ea typeface="华文细黑" panose="02010600040101010101" pitchFamily="2" charset="-122"/>
              </a:rPr>
              <a:t>多首快板诗，赞美农村的新景象。他喜欢民歌，熟悉民间故事、传说、谚语、谜语、对联，善于从中汲取养料。他的诗富有生活气息，在表现上通俗、生动、活泼、流畅，具有中国作风和中国气派，为人民群众所喜闻乐见。正是在这一时期，党中央正式提出了过渡时期的总路线和总任务。回乡后的王老九更加忙碌了。他走街串巷用自己的诗歌积极宣传过渡时期的总路线。他自己领导的互助组经过整顿办起了农业生产合作社。</a:t>
            </a:r>
            <a:r>
              <a:rPr lang="en-US" altLang="zh-CN" sz="1400" dirty="0">
                <a:latin typeface="华文细黑" panose="02010600040101010101" pitchFamily="2" charset="-122"/>
                <a:ea typeface="华文细黑" panose="02010600040101010101" pitchFamily="2" charset="-122"/>
              </a:rPr>
              <a:t>1955 </a:t>
            </a:r>
            <a:r>
              <a:rPr lang="zh-CN" altLang="en-US" sz="1400" dirty="0">
                <a:latin typeface="华文细黑" panose="02010600040101010101" pitchFamily="2" charset="-122"/>
                <a:ea typeface="华文细黑" panose="02010600040101010101" pitchFamily="2" charset="-122"/>
              </a:rPr>
              <a:t>年</a:t>
            </a:r>
            <a:r>
              <a:rPr lang="en-US" altLang="zh-CN" sz="1400" dirty="0">
                <a:latin typeface="华文细黑" panose="02010600040101010101" pitchFamily="2" charset="-122"/>
                <a:ea typeface="华文细黑" panose="02010600040101010101" pitchFamily="2" charset="-122"/>
              </a:rPr>
              <a:t>12 </a:t>
            </a:r>
            <a:r>
              <a:rPr lang="zh-CN" altLang="en-US" sz="1400" dirty="0">
                <a:latin typeface="华文细黑" panose="02010600040101010101" pitchFamily="2" charset="-122"/>
                <a:ea typeface="华文细黑" panose="02010600040101010101" pitchFamily="2" charset="-122"/>
              </a:rPr>
              <a:t>月，中共中央通过了关于发展农业生产合作社的决定，农业合作社运动至此进入高潮。</a:t>
            </a:r>
            <a:endParaRPr lang="zh-CN" altLang="en-US" sz="1400" dirty="0">
              <a:latin typeface="华文细黑" panose="02010600040101010101" pitchFamily="2" charset="-122"/>
              <a:ea typeface="华文细黑" panose="02010600040101010101" pitchFamily="2" charset="-122"/>
            </a:endParaRPr>
          </a:p>
        </p:txBody>
      </p:sp>
      <p:pic>
        <p:nvPicPr>
          <p:cNvPr id="2" name="图片 1"/>
          <p:cNvPicPr>
            <a:picLocks noChangeAspect="1"/>
          </p:cNvPicPr>
          <p:nvPr/>
        </p:nvPicPr>
        <p:blipFill>
          <a:blip r:embed="rId1"/>
          <a:stretch>
            <a:fillRect/>
          </a:stretch>
        </p:blipFill>
        <p:spPr>
          <a:xfrm>
            <a:off x="7196088" y="123478"/>
            <a:ext cx="1584176" cy="2357950"/>
          </a:xfrm>
          <a:prstGeom prst="rect">
            <a:avLst/>
          </a:prstGeom>
        </p:spPr>
      </p:pic>
      <p:sp>
        <p:nvSpPr>
          <p:cNvPr id="3"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经典视频思考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606008" y="1275606"/>
            <a:ext cx="5478160" cy="2736304"/>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2555776" y="705929"/>
            <a:ext cx="3040950"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请  思  考</a:t>
            </a:r>
            <a:endParaRPr lang="zh-CN" altLang="en-US" sz="2000" b="1"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985438" y="1491630"/>
            <a:ext cx="4234634" cy="2130904"/>
          </a:xfrm>
          <a:prstGeom prst="rect">
            <a:avLst/>
          </a:prstGeom>
          <a:noFill/>
        </p:spPr>
        <p:txBody>
          <a:bodyPr wrap="square" lIns="0" tIns="0" rIns="0" bIns="0" rtlCol="0">
            <a:spAutoFit/>
          </a:bodyPr>
          <a:lstStyle/>
          <a:p>
            <a:pPr>
              <a:lnSpc>
                <a:spcPct val="200000"/>
              </a:lnSpc>
            </a:pPr>
            <a:r>
              <a:rPr lang="zh-CN" altLang="en-US" dirty="0">
                <a:latin typeface="华文细黑" panose="02010600040101010101" pitchFamily="2" charset="-122"/>
                <a:ea typeface="华文细黑" panose="02010600040101010101" pitchFamily="2" charset="-122"/>
              </a:rPr>
              <a:t>（</a:t>
            </a:r>
            <a:r>
              <a:rPr lang="en-US" altLang="zh-CN" dirty="0">
                <a:latin typeface="华文细黑" panose="02010600040101010101" pitchFamily="2" charset="-122"/>
                <a:ea typeface="华文细黑" panose="02010600040101010101" pitchFamily="2" charset="-122"/>
              </a:rPr>
              <a:t>1</a:t>
            </a:r>
            <a:r>
              <a:rPr lang="zh-CN" altLang="en-US" dirty="0">
                <a:latin typeface="华文细黑" panose="02010600040101010101" pitchFamily="2" charset="-122"/>
                <a:ea typeface="华文细黑" panose="02010600040101010101" pitchFamily="2" charset="-122"/>
              </a:rPr>
              <a:t>）为什么要进行农业社会主义改造？</a:t>
            </a:r>
            <a:endParaRPr lang="zh-CN" altLang="en-US" dirty="0">
              <a:latin typeface="华文细黑" panose="02010600040101010101" pitchFamily="2" charset="-122"/>
              <a:ea typeface="华文细黑" panose="02010600040101010101" pitchFamily="2" charset="-122"/>
            </a:endParaRPr>
          </a:p>
          <a:p>
            <a:pPr>
              <a:lnSpc>
                <a:spcPct val="200000"/>
              </a:lnSpc>
            </a:pPr>
            <a:r>
              <a:rPr lang="zh-CN" altLang="en-US" dirty="0">
                <a:latin typeface="华文细黑" panose="02010600040101010101" pitchFamily="2" charset="-122"/>
                <a:ea typeface="华文细黑" panose="02010600040101010101" pitchFamily="2" charset="-122"/>
              </a:rPr>
              <a:t>（</a:t>
            </a:r>
            <a:r>
              <a:rPr lang="en-US" altLang="zh-CN" dirty="0">
                <a:latin typeface="华文细黑" panose="02010600040101010101" pitchFamily="2" charset="-122"/>
                <a:ea typeface="华文细黑" panose="02010600040101010101" pitchFamily="2" charset="-122"/>
              </a:rPr>
              <a:t>2</a:t>
            </a:r>
            <a:r>
              <a:rPr lang="zh-CN" altLang="en-US" dirty="0">
                <a:latin typeface="华文细黑" panose="02010600040101010101" pitchFamily="2" charset="-122"/>
                <a:ea typeface="华文细黑" panose="02010600040101010101" pitchFamily="2" charset="-122"/>
              </a:rPr>
              <a:t>）我国社会主义三大改造指的是什么？</a:t>
            </a:r>
            <a:endParaRPr lang="zh-CN" altLang="en-US" dirty="0">
              <a:latin typeface="华文细黑" panose="02010600040101010101" pitchFamily="2" charset="-122"/>
              <a:ea typeface="华文细黑" panose="02010600040101010101" pitchFamily="2" charset="-122"/>
            </a:endParaRPr>
          </a:p>
          <a:p>
            <a:pPr>
              <a:lnSpc>
                <a:spcPct val="200000"/>
              </a:lnSpc>
            </a:pPr>
            <a:r>
              <a:rPr lang="zh-CN" altLang="en-US" dirty="0">
                <a:latin typeface="华文细黑" panose="02010600040101010101" pitchFamily="2" charset="-122"/>
                <a:ea typeface="华文细黑" panose="02010600040101010101" pitchFamily="2" charset="-122"/>
              </a:rPr>
              <a:t>（</a:t>
            </a:r>
            <a:r>
              <a:rPr lang="en-US" altLang="zh-CN" dirty="0">
                <a:latin typeface="华文细黑" panose="02010600040101010101" pitchFamily="2" charset="-122"/>
                <a:ea typeface="华文细黑" panose="02010600040101010101" pitchFamily="2" charset="-122"/>
              </a:rPr>
              <a:t>3</a:t>
            </a:r>
            <a:r>
              <a:rPr lang="zh-CN" altLang="en-US" dirty="0">
                <a:latin typeface="华文细黑" panose="02010600040101010101" pitchFamily="2" charset="-122"/>
                <a:ea typeface="华文细黑" panose="02010600040101010101" pitchFamily="2" charset="-122"/>
              </a:rPr>
              <a:t>）我国社会主义三大改造基本完成是在什么时间？它标志着什么？</a:t>
            </a:r>
            <a:endParaRPr lang="zh-CN" altLang="en-US" dirty="0">
              <a:latin typeface="华文细黑" panose="02010600040101010101" pitchFamily="2" charset="-122"/>
              <a:ea typeface="华文细黑" panose="02010600040101010101" pitchFamily="2" charset="-122"/>
            </a:endParaRPr>
          </a:p>
        </p:txBody>
      </p:sp>
      <p:pic>
        <p:nvPicPr>
          <p:cNvPr id="2" name="图片 1"/>
          <p:cNvPicPr>
            <a:picLocks noChangeAspect="1"/>
          </p:cNvPicPr>
          <p:nvPr/>
        </p:nvPicPr>
        <p:blipFill>
          <a:blip r:embed="rId1"/>
          <a:stretch>
            <a:fillRect/>
          </a:stretch>
        </p:blipFill>
        <p:spPr>
          <a:xfrm>
            <a:off x="6644868" y="1379219"/>
            <a:ext cx="1883005" cy="2355726"/>
          </a:xfrm>
          <a:prstGeom prst="rect">
            <a:avLst/>
          </a:prstGeom>
        </p:spPr>
      </p:pic>
      <p:sp>
        <p:nvSpPr>
          <p:cNvPr id="3"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经典视频思考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606008" y="1308928"/>
            <a:ext cx="5622176" cy="3129265"/>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619672" y="696465"/>
            <a:ext cx="3040950" cy="307777"/>
          </a:xfrm>
          <a:prstGeom prst="rect">
            <a:avLst/>
          </a:prstGeom>
          <a:noFill/>
        </p:spPr>
        <p:txBody>
          <a:bodyPr wrap="square" lIns="0" tIns="0" rIns="0" bIns="0" rtlCol="0">
            <a:spAutoFit/>
          </a:bodyPr>
          <a:lstStyle/>
          <a:p>
            <a:r>
              <a:rPr lang="en-US" altLang="zh-CN" sz="2000" b="1" dirty="0">
                <a:latin typeface="微软雅黑" panose="020B0503020204020204" pitchFamily="34" charset="-122"/>
                <a:ea typeface="微软雅黑" panose="020B0503020204020204" pitchFamily="34" charset="-122"/>
              </a:rPr>
              <a:t>1.《</a:t>
            </a:r>
            <a:r>
              <a:rPr lang="zh-CN" altLang="en-US" sz="2000" b="1" dirty="0">
                <a:latin typeface="微软雅黑" panose="020B0503020204020204" pitchFamily="34" charset="-122"/>
                <a:ea typeface="微软雅黑" panose="020B0503020204020204" pitchFamily="34" charset="-122"/>
              </a:rPr>
              <a:t>翻身农奴把歌唱</a:t>
            </a:r>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简介</a:t>
            </a:r>
            <a:endParaRPr lang="zh-CN" altLang="en-US" sz="2000" b="1"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1115616" y="1419622"/>
            <a:ext cx="4899320" cy="2909836"/>
          </a:xfrm>
          <a:prstGeom prst="rect">
            <a:avLst/>
          </a:prstGeom>
          <a:noFill/>
        </p:spPr>
        <p:txBody>
          <a:bodyPr wrap="square" lIns="0" tIns="0" rIns="0" bIns="0" rtlCol="0">
            <a:spAutoFit/>
          </a:bodyPr>
          <a:lstStyle/>
          <a:p>
            <a:pPr>
              <a:lnSpc>
                <a:spcPct val="150000"/>
              </a:lnSpc>
            </a:pPr>
            <a:r>
              <a:rPr lang="en-US" altLang="zh-CN" sz="1600" dirty="0">
                <a:latin typeface="华文细黑" panose="02010600040101010101" pitchFamily="2" charset="-122"/>
                <a:ea typeface="华文细黑" panose="02010600040101010101" pitchFamily="2" charset="-122"/>
              </a:rPr>
              <a:t>《</a:t>
            </a:r>
            <a:r>
              <a:rPr lang="zh-CN" altLang="en-US" sz="1600" dirty="0">
                <a:latin typeface="华文细黑" panose="02010600040101010101" pitchFamily="2" charset="-122"/>
                <a:ea typeface="华文细黑" panose="02010600040101010101" pitchFamily="2" charset="-122"/>
              </a:rPr>
              <a:t>翻身农奴把歌唱</a:t>
            </a:r>
            <a:r>
              <a:rPr lang="en-US" altLang="zh-CN" sz="1600" dirty="0">
                <a:latin typeface="华文细黑" panose="02010600040101010101" pitchFamily="2" charset="-122"/>
                <a:ea typeface="华文细黑" panose="02010600040101010101" pitchFamily="2" charset="-122"/>
              </a:rPr>
              <a:t>》</a:t>
            </a:r>
            <a:r>
              <a:rPr lang="zh-CN" altLang="en-US" sz="1600" dirty="0">
                <a:latin typeface="华文细黑" panose="02010600040101010101" pitchFamily="2" charset="-122"/>
                <a:ea typeface="华文细黑" panose="02010600040101010101" pitchFamily="2" charset="-122"/>
              </a:rPr>
              <a:t>是纪录片</a:t>
            </a:r>
            <a:r>
              <a:rPr lang="en-US" altLang="zh-CN" sz="1600" dirty="0">
                <a:latin typeface="华文细黑" panose="02010600040101010101" pitchFamily="2" charset="-122"/>
                <a:ea typeface="华文细黑" panose="02010600040101010101" pitchFamily="2" charset="-122"/>
              </a:rPr>
              <a:t>《</a:t>
            </a:r>
            <a:r>
              <a:rPr lang="zh-CN" altLang="en-US" sz="1600" dirty="0">
                <a:latin typeface="华文细黑" panose="02010600040101010101" pitchFamily="2" charset="-122"/>
                <a:ea typeface="华文细黑" panose="02010600040101010101" pitchFamily="2" charset="-122"/>
              </a:rPr>
              <a:t>今日西藏</a:t>
            </a:r>
            <a:r>
              <a:rPr lang="en-US" altLang="zh-CN" sz="1600" dirty="0">
                <a:latin typeface="华文细黑" panose="02010600040101010101" pitchFamily="2" charset="-122"/>
                <a:ea typeface="华文细黑" panose="02010600040101010101" pitchFamily="2" charset="-122"/>
              </a:rPr>
              <a:t>》</a:t>
            </a:r>
            <a:r>
              <a:rPr lang="zh-CN" altLang="en-US" sz="1600" dirty="0">
                <a:latin typeface="华文细黑" panose="02010600040101010101" pitchFamily="2" charset="-122"/>
                <a:ea typeface="华文细黑" panose="02010600040101010101" pitchFamily="2" charset="-122"/>
              </a:rPr>
              <a:t>的主题歌，由李堃作词，阎飞作曲，主唱是才旦卓玛。这首歌反映了藏族人民在中国共产党和毛主席的领导下，和平解放以来发生的巨大变化。</a:t>
            </a:r>
            <a:endParaRPr lang="zh-CN" altLang="en-US" sz="1600" dirty="0">
              <a:latin typeface="华文细黑" panose="02010600040101010101" pitchFamily="2" charset="-122"/>
              <a:ea typeface="华文细黑" panose="02010600040101010101" pitchFamily="2" charset="-122"/>
            </a:endParaRPr>
          </a:p>
          <a:p>
            <a:pPr>
              <a:lnSpc>
                <a:spcPct val="150000"/>
              </a:lnSpc>
            </a:pPr>
            <a:r>
              <a:rPr lang="en-US" altLang="zh-CN" sz="1600" dirty="0">
                <a:latin typeface="华文细黑" panose="02010600040101010101" pitchFamily="2" charset="-122"/>
                <a:ea typeface="华文细黑" panose="02010600040101010101" pitchFamily="2" charset="-122"/>
              </a:rPr>
              <a:t>《</a:t>
            </a:r>
            <a:r>
              <a:rPr lang="zh-CN" altLang="en-US" sz="1600" dirty="0">
                <a:latin typeface="华文细黑" panose="02010600040101010101" pitchFamily="2" charset="-122"/>
                <a:ea typeface="华文细黑" panose="02010600040101010101" pitchFamily="2" charset="-122"/>
              </a:rPr>
              <a:t>翻身农奴把歌唱</a:t>
            </a:r>
            <a:r>
              <a:rPr lang="en-US" altLang="zh-CN" sz="1600" dirty="0">
                <a:latin typeface="华文细黑" panose="02010600040101010101" pitchFamily="2" charset="-122"/>
                <a:ea typeface="华文细黑" panose="02010600040101010101" pitchFamily="2" charset="-122"/>
              </a:rPr>
              <a:t>》</a:t>
            </a:r>
            <a:r>
              <a:rPr lang="zh-CN" altLang="en-US" sz="1600" dirty="0">
                <a:latin typeface="华文细黑" panose="02010600040101010101" pitchFamily="2" charset="-122"/>
                <a:ea typeface="华文细黑" panose="02010600040101010101" pitchFamily="2" charset="-122"/>
              </a:rPr>
              <a:t>是藏族民歌，再现了西藏人民的新生活和新风雅。舞蹈用弦子、热巴等特色的藏族舞蹈语汇，让我们领略了藏族人民的文化底蕴、历史变迁及民俗风情。</a:t>
            </a:r>
            <a:endParaRPr lang="zh-CN" altLang="en-US" sz="1600" dirty="0">
              <a:latin typeface="华文细黑" panose="02010600040101010101" pitchFamily="2" charset="-122"/>
              <a:ea typeface="华文细黑" panose="02010600040101010101" pitchFamily="2" charset="-122"/>
            </a:endParaRPr>
          </a:p>
        </p:txBody>
      </p:sp>
      <p:pic>
        <p:nvPicPr>
          <p:cNvPr id="2" name="图片 1"/>
          <p:cNvPicPr>
            <a:picLocks noChangeAspect="1"/>
          </p:cNvPicPr>
          <p:nvPr/>
        </p:nvPicPr>
        <p:blipFill>
          <a:blip r:embed="rId1"/>
          <a:stretch>
            <a:fillRect/>
          </a:stretch>
        </p:blipFill>
        <p:spPr>
          <a:xfrm>
            <a:off x="6444208" y="576628"/>
            <a:ext cx="2323011" cy="1685988"/>
          </a:xfrm>
          <a:prstGeom prst="rect">
            <a:avLst/>
          </a:prstGeom>
        </p:spPr>
      </p:pic>
      <p:sp>
        <p:nvSpPr>
          <p:cNvPr id="3"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经典歌曲学唱</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2267744" y="534988"/>
            <a:ext cx="5463301" cy="4608512"/>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20920" y="784064"/>
            <a:ext cx="3040950" cy="307777"/>
          </a:xfrm>
          <a:prstGeom prst="rect">
            <a:avLst/>
          </a:prstGeom>
          <a:noFill/>
        </p:spPr>
        <p:txBody>
          <a:bodyPr wrap="square" lIns="0" tIns="0" rIns="0" bIns="0" rtlCol="0">
            <a:spAutoFit/>
          </a:bodyPr>
          <a:lstStyle/>
          <a:p>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翻身农奴把歌唱</a:t>
            </a:r>
            <a:r>
              <a:rPr lang="en-US" altLang="zh-CN" sz="2000" b="1" dirty="0">
                <a:latin typeface="微软雅黑" panose="020B0503020204020204" pitchFamily="34" charset="-122"/>
                <a:ea typeface="微软雅黑" panose="020B0503020204020204" pitchFamily="34" charset="-122"/>
              </a:rPr>
              <a:t>》</a:t>
            </a:r>
            <a:endParaRPr lang="zh-CN" altLang="en-US" sz="2000" b="1" dirty="0">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2915816" y="605468"/>
            <a:ext cx="3960440" cy="3212189"/>
          </a:xfrm>
          <a:prstGeom prst="rect">
            <a:avLst/>
          </a:prstGeom>
        </p:spPr>
      </p:pic>
      <p:pic>
        <p:nvPicPr>
          <p:cNvPr id="4" name="图片 3"/>
          <p:cNvPicPr>
            <a:picLocks noChangeAspect="1"/>
          </p:cNvPicPr>
          <p:nvPr/>
        </p:nvPicPr>
        <p:blipFill>
          <a:blip r:embed="rId2"/>
          <a:stretch>
            <a:fillRect/>
          </a:stretch>
        </p:blipFill>
        <p:spPr>
          <a:xfrm>
            <a:off x="2927840" y="3817657"/>
            <a:ext cx="3946232" cy="1055773"/>
          </a:xfrm>
          <a:prstGeom prst="rect">
            <a:avLst/>
          </a:prstGeom>
        </p:spPr>
      </p:pic>
      <p:pic>
        <p:nvPicPr>
          <p:cNvPr id="8" name="图片 7">
            <a:hlinkClick r:id="rId3" action="ppaction://hlinkfile"/>
          </p:cNvPr>
          <p:cNvPicPr>
            <a:picLocks noChangeAspect="1"/>
          </p:cNvPicPr>
          <p:nvPr/>
        </p:nvPicPr>
        <p:blipFill>
          <a:blip r:embed="rId4"/>
          <a:stretch>
            <a:fillRect/>
          </a:stretch>
        </p:blipFill>
        <p:spPr>
          <a:xfrm>
            <a:off x="645118" y="1340917"/>
            <a:ext cx="564403" cy="539238"/>
          </a:xfrm>
          <a:prstGeom prst="rect">
            <a:avLst/>
          </a:prstGeom>
        </p:spPr>
      </p:pic>
      <p:sp>
        <p:nvSpPr>
          <p:cNvPr id="3"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经典歌曲学唱</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606008" y="1275606"/>
            <a:ext cx="5334144" cy="2304256"/>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2195736" y="705929"/>
            <a:ext cx="3040950"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请  回  答</a:t>
            </a:r>
            <a:endParaRPr lang="zh-CN" altLang="en-US" sz="2000" b="1"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899592" y="1563638"/>
            <a:ext cx="4608512" cy="1401730"/>
          </a:xfrm>
          <a:prstGeom prst="rect">
            <a:avLst/>
          </a:prstGeom>
          <a:noFill/>
        </p:spPr>
        <p:txBody>
          <a:bodyPr wrap="square" lIns="0" tIns="0" rIns="0" bIns="0" rtlCol="0">
            <a:spAutoFit/>
          </a:bodyPr>
          <a:lstStyle/>
          <a:p>
            <a:pPr>
              <a:lnSpc>
                <a:spcPct val="200000"/>
              </a:lnSpc>
            </a:pPr>
            <a:r>
              <a:rPr lang="zh-CN" altLang="en-US" sz="1600" dirty="0">
                <a:latin typeface="华文细黑" panose="02010600040101010101" pitchFamily="2" charset="-122"/>
                <a:ea typeface="华文细黑" panose="02010600040101010101" pitchFamily="2" charset="-122"/>
              </a:rPr>
              <a:t>（</a:t>
            </a:r>
            <a:r>
              <a:rPr lang="en-US" altLang="zh-CN" sz="1600" dirty="0">
                <a:latin typeface="华文细黑" panose="02010600040101010101" pitchFamily="2" charset="-122"/>
                <a:ea typeface="华文细黑" panose="02010600040101010101" pitchFamily="2" charset="-122"/>
              </a:rPr>
              <a:t>1</a:t>
            </a:r>
            <a:r>
              <a:rPr lang="zh-CN" altLang="en-US" sz="1600" dirty="0">
                <a:latin typeface="华文细黑" panose="02010600040101010101" pitchFamily="2" charset="-122"/>
                <a:ea typeface="华文细黑" panose="02010600040101010101" pitchFamily="2" charset="-122"/>
              </a:rPr>
              <a:t>）这首歌体现的主题是什么？</a:t>
            </a:r>
            <a:endParaRPr lang="zh-CN" altLang="en-US" sz="1600" dirty="0">
              <a:latin typeface="华文细黑" panose="02010600040101010101" pitchFamily="2" charset="-122"/>
              <a:ea typeface="华文细黑" panose="02010600040101010101" pitchFamily="2" charset="-122"/>
            </a:endParaRPr>
          </a:p>
          <a:p>
            <a:pPr>
              <a:lnSpc>
                <a:spcPct val="200000"/>
              </a:lnSpc>
            </a:pPr>
            <a:r>
              <a:rPr lang="zh-CN" altLang="en-US" sz="1600" dirty="0">
                <a:latin typeface="华文细黑" panose="02010600040101010101" pitchFamily="2" charset="-122"/>
                <a:ea typeface="华文细黑" panose="02010600040101010101" pitchFamily="2" charset="-122"/>
              </a:rPr>
              <a:t>（</a:t>
            </a:r>
            <a:r>
              <a:rPr lang="en-US" altLang="zh-CN" sz="1600" dirty="0">
                <a:latin typeface="华文细黑" panose="02010600040101010101" pitchFamily="2" charset="-122"/>
                <a:ea typeface="华文细黑" panose="02010600040101010101" pitchFamily="2" charset="-122"/>
              </a:rPr>
              <a:t>2</a:t>
            </a:r>
            <a:r>
              <a:rPr lang="zh-CN" altLang="en-US" sz="1600" dirty="0">
                <a:latin typeface="华文细黑" panose="02010600040101010101" pitchFamily="2" charset="-122"/>
                <a:ea typeface="华文细黑" panose="02010600040101010101" pitchFamily="2" charset="-122"/>
              </a:rPr>
              <a:t>）为什么说社会主义制度的确立，为当代中国一切发展进步奠定了制度基础？</a:t>
            </a:r>
            <a:endParaRPr lang="zh-CN" altLang="en-US" sz="1600" dirty="0">
              <a:latin typeface="华文细黑" panose="02010600040101010101" pitchFamily="2" charset="-122"/>
              <a:ea typeface="华文细黑" panose="02010600040101010101" pitchFamily="2" charset="-122"/>
            </a:endParaRPr>
          </a:p>
        </p:txBody>
      </p:sp>
      <p:pic>
        <p:nvPicPr>
          <p:cNvPr id="2" name="图片 1"/>
          <p:cNvPicPr>
            <a:picLocks noChangeAspect="1"/>
          </p:cNvPicPr>
          <p:nvPr/>
        </p:nvPicPr>
        <p:blipFill>
          <a:blip r:embed="rId1"/>
          <a:stretch>
            <a:fillRect/>
          </a:stretch>
        </p:blipFill>
        <p:spPr>
          <a:xfrm>
            <a:off x="6272952" y="883811"/>
            <a:ext cx="2265040" cy="2950215"/>
          </a:xfrm>
          <a:prstGeom prst="rect">
            <a:avLst/>
          </a:prstGeom>
        </p:spPr>
      </p:pic>
      <p:sp>
        <p:nvSpPr>
          <p:cNvPr id="3"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经典歌曲学唱</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606008" y="1275606"/>
            <a:ext cx="5046112" cy="3384376"/>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504506" y="697566"/>
            <a:ext cx="3040950" cy="307777"/>
          </a:xfrm>
          <a:prstGeom prst="rect">
            <a:avLst/>
          </a:prstGeom>
          <a:noFill/>
        </p:spPr>
        <p:txBody>
          <a:bodyPr wrap="square" lIns="0" tIns="0" rIns="0" bIns="0" rtlCol="0">
            <a:spAutoFit/>
          </a:bodyPr>
          <a:lstStyle/>
          <a:p>
            <a:r>
              <a:rPr lang="en-US" altLang="zh-CN" sz="2000" b="1" dirty="0">
                <a:latin typeface="微软雅黑" panose="020B0503020204020204" pitchFamily="34" charset="-122"/>
                <a:ea typeface="微软雅黑" panose="020B0503020204020204" pitchFamily="34" charset="-122"/>
              </a:rPr>
              <a:t>2</a:t>
            </a:r>
            <a:r>
              <a:rPr lang="en-US" altLang="zh-CN" sz="2000" b="1" dirty="0" smtClean="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社会主义好</a:t>
            </a:r>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简介</a:t>
            </a:r>
            <a:endParaRPr lang="zh-CN" altLang="en-US" sz="2000" b="1"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1115616" y="1402493"/>
            <a:ext cx="4104456" cy="2909836"/>
          </a:xfrm>
          <a:prstGeom prst="rect">
            <a:avLst/>
          </a:prstGeom>
          <a:noFill/>
        </p:spPr>
        <p:txBody>
          <a:bodyPr wrap="square" lIns="0" tIns="0" rIns="0" bIns="0" rtlCol="0">
            <a:spAutoFit/>
          </a:bodyPr>
          <a:lstStyle/>
          <a:p>
            <a:pPr>
              <a:lnSpc>
                <a:spcPct val="150000"/>
              </a:lnSpc>
            </a:pPr>
            <a:r>
              <a:rPr lang="zh-CN" altLang="en-US" sz="1600" dirty="0">
                <a:latin typeface="华文细黑" panose="02010600040101010101" pitchFamily="2" charset="-122"/>
                <a:ea typeface="华文细黑" panose="02010600040101010101" pitchFamily="2" charset="-122"/>
              </a:rPr>
              <a:t>这首歌是</a:t>
            </a:r>
            <a:r>
              <a:rPr lang="en-US" altLang="zh-CN" sz="1600" dirty="0">
                <a:latin typeface="华文细黑" panose="02010600040101010101" pitchFamily="2" charset="-122"/>
                <a:ea typeface="华文细黑" panose="02010600040101010101" pitchFamily="2" charset="-122"/>
              </a:rPr>
              <a:t>20 </a:t>
            </a:r>
            <a:r>
              <a:rPr lang="zh-CN" altLang="en-US" sz="1600" dirty="0">
                <a:latin typeface="华文细黑" panose="02010600040101010101" pitchFamily="2" charset="-122"/>
                <a:ea typeface="华文细黑" panose="02010600040101010101" pitchFamily="2" charset="-122"/>
              </a:rPr>
              <a:t>世纪</a:t>
            </a:r>
            <a:r>
              <a:rPr lang="en-US" altLang="zh-CN" sz="1600" dirty="0">
                <a:latin typeface="华文细黑" panose="02010600040101010101" pitchFamily="2" charset="-122"/>
                <a:ea typeface="华文细黑" panose="02010600040101010101" pitchFamily="2" charset="-122"/>
              </a:rPr>
              <a:t>50 </a:t>
            </a:r>
            <a:r>
              <a:rPr lang="zh-CN" altLang="en-US" sz="1600" dirty="0">
                <a:latin typeface="华文细黑" panose="02010600040101010101" pitchFamily="2" charset="-122"/>
                <a:ea typeface="华文细黑" panose="02010600040101010101" pitchFamily="2" charset="-122"/>
              </a:rPr>
              <a:t>年代新中国最流行的革命歌曲，由希扬作词，李焕谱曲。歌曲进行速度，旋律奋发激昂，高度颂扬了共产党毛主席领导下的新中国人民掀起了社会主义建设高潮的欣欣向荣的繁荣景象，同时唱出了全国人民坚决跟定共产党走社会主义道路的坚强决心。这首歌曲曾被选为十五首革命歌曲之一，收入</a:t>
            </a:r>
            <a:r>
              <a:rPr lang="en-US" altLang="zh-CN" sz="1600" dirty="0">
                <a:latin typeface="华文细黑" panose="02010600040101010101" pitchFamily="2" charset="-122"/>
                <a:ea typeface="华文细黑" panose="02010600040101010101" pitchFamily="2" charset="-122"/>
              </a:rPr>
              <a:t>《</a:t>
            </a:r>
            <a:r>
              <a:rPr lang="zh-CN" altLang="en-US" sz="1600" dirty="0">
                <a:latin typeface="华文细黑" panose="02010600040101010101" pitchFamily="2" charset="-122"/>
                <a:ea typeface="华文细黑" panose="02010600040101010101" pitchFamily="2" charset="-122"/>
              </a:rPr>
              <a:t>革命歌曲大家唱</a:t>
            </a:r>
            <a:r>
              <a:rPr lang="en-US" altLang="zh-CN" sz="1600" dirty="0">
                <a:latin typeface="华文细黑" panose="02010600040101010101" pitchFamily="2" charset="-122"/>
                <a:ea typeface="华文细黑" panose="02010600040101010101" pitchFamily="2" charset="-122"/>
              </a:rPr>
              <a:t>》</a:t>
            </a:r>
            <a:r>
              <a:rPr lang="zh-CN" altLang="en-US" sz="1600" dirty="0">
                <a:latin typeface="华文细黑" panose="02010600040101010101" pitchFamily="2" charset="-122"/>
                <a:ea typeface="华文细黑" panose="02010600040101010101" pitchFamily="2" charset="-122"/>
              </a:rPr>
              <a:t>之中。</a:t>
            </a:r>
            <a:endParaRPr lang="zh-CN" altLang="en-US" sz="1600" dirty="0">
              <a:latin typeface="华文细黑" panose="02010600040101010101" pitchFamily="2" charset="-122"/>
              <a:ea typeface="华文细黑" panose="02010600040101010101" pitchFamily="2" charset="-122"/>
            </a:endParaRPr>
          </a:p>
        </p:txBody>
      </p:sp>
      <p:pic>
        <p:nvPicPr>
          <p:cNvPr id="2" name="图片 1"/>
          <p:cNvPicPr>
            <a:picLocks noChangeAspect="1"/>
          </p:cNvPicPr>
          <p:nvPr/>
        </p:nvPicPr>
        <p:blipFill>
          <a:blip r:embed="rId1"/>
          <a:stretch>
            <a:fillRect/>
          </a:stretch>
        </p:blipFill>
        <p:spPr>
          <a:xfrm>
            <a:off x="5796136" y="1720984"/>
            <a:ext cx="3132166" cy="2272854"/>
          </a:xfrm>
          <a:prstGeom prst="rect">
            <a:avLst/>
          </a:prstGeom>
        </p:spPr>
      </p:pic>
      <p:sp>
        <p:nvSpPr>
          <p:cNvPr id="3"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经典歌曲学唱</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1772995" y="483518"/>
            <a:ext cx="6183381" cy="4608512"/>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20920" y="784064"/>
            <a:ext cx="3040950" cy="307777"/>
          </a:xfrm>
          <a:prstGeom prst="rect">
            <a:avLst/>
          </a:prstGeom>
          <a:noFill/>
        </p:spPr>
        <p:txBody>
          <a:bodyPr wrap="square" lIns="0" tIns="0" rIns="0" bIns="0" rtlCol="0">
            <a:spAutoFit/>
          </a:bodyPr>
          <a:lstStyle/>
          <a:p>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社会主义好</a:t>
            </a:r>
            <a:r>
              <a:rPr lang="en-US" altLang="zh-CN" sz="2000" b="1" dirty="0">
                <a:latin typeface="微软雅黑" panose="020B0503020204020204" pitchFamily="34" charset="-122"/>
                <a:ea typeface="微软雅黑" panose="020B0503020204020204" pitchFamily="34" charset="-122"/>
              </a:rPr>
              <a:t>》</a:t>
            </a:r>
            <a:endParaRPr lang="zh-CN" altLang="en-US" sz="2000" b="1" dirty="0">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2094700" y="1086895"/>
            <a:ext cx="5539970" cy="3240360"/>
          </a:xfrm>
          <a:prstGeom prst="rect">
            <a:avLst/>
          </a:prstGeom>
        </p:spPr>
      </p:pic>
      <p:pic>
        <p:nvPicPr>
          <p:cNvPr id="8" name="图片 7">
            <a:hlinkClick r:id="rId2" action="ppaction://hlinkfile"/>
          </p:cNvPr>
          <p:cNvPicPr>
            <a:picLocks noChangeAspect="1"/>
          </p:cNvPicPr>
          <p:nvPr/>
        </p:nvPicPr>
        <p:blipFill>
          <a:blip r:embed="rId3"/>
          <a:stretch>
            <a:fillRect/>
          </a:stretch>
        </p:blipFill>
        <p:spPr>
          <a:xfrm>
            <a:off x="645118" y="1340917"/>
            <a:ext cx="564403" cy="539238"/>
          </a:xfrm>
          <a:prstGeom prst="rect">
            <a:avLst/>
          </a:prstGeom>
        </p:spPr>
      </p:pic>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经典歌曲学唱</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BEBA8EAE-BF5A-486C-A8C5-ECC9F3942E4B}">
                <a14:imgProps xmlns:a14="http://schemas.microsoft.com/office/drawing/2010/main">
                  <a14:imgLayer r:embed="rId2">
                    <a14:imgEffect>
                      <a14:saturation sat="0"/>
                    </a14:imgEffect>
                  </a14:imgLayer>
                </a14:imgProps>
              </a:ext>
              <a:ext uri="{28A0092B-C50C-407E-A947-70E740481C1C}">
                <a14:useLocalDpi xmlns:a14="http://schemas.microsoft.com/office/drawing/2010/main" val="0"/>
              </a:ext>
            </a:extLst>
          </a:blip>
          <a:stretch>
            <a:fillRect/>
          </a:stretch>
        </p:blipFill>
        <p:spPr>
          <a:xfrm>
            <a:off x="1116" y="0"/>
            <a:ext cx="9144000" cy="5143500"/>
          </a:xfrm>
          <a:prstGeom prst="rect">
            <a:avLst/>
          </a:prstGeom>
        </p:spPr>
      </p:pic>
      <p:sp>
        <p:nvSpPr>
          <p:cNvPr id="28" name="矩形 27"/>
          <p:cNvSpPr/>
          <p:nvPr/>
        </p:nvSpPr>
        <p:spPr>
          <a:xfrm>
            <a:off x="0" y="0"/>
            <a:ext cx="9145116" cy="51435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9"/>
          <p:cNvSpPr txBox="1"/>
          <p:nvPr/>
        </p:nvSpPr>
        <p:spPr>
          <a:xfrm>
            <a:off x="906015" y="2408115"/>
            <a:ext cx="1278124" cy="377026"/>
          </a:xfrm>
          <a:prstGeom prst="rect">
            <a:avLst/>
          </a:prstGeom>
          <a:noFill/>
        </p:spPr>
        <p:txBody>
          <a:bodyPr wrap="square" lIns="68580" tIns="34290" rIns="68580" bIns="34290" rtlCol="0">
            <a:spAutoFit/>
          </a:bodyPr>
          <a:lstStyle/>
          <a:p>
            <a:pPr marL="0" lvl="1" algn="ctr"/>
            <a:r>
              <a:rPr lang="zh-CN" altLang="en-US" sz="2000" b="1" dirty="0">
                <a:solidFill>
                  <a:schemeClr val="bg1"/>
                </a:solidFill>
                <a:latin typeface="微软雅黑" panose="020B0503020204020204" pitchFamily="34" charset="-122"/>
                <a:ea typeface="微软雅黑" panose="020B0503020204020204" pitchFamily="34" charset="-122"/>
              </a:rPr>
              <a:t>内容导读</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4048684" y="793673"/>
            <a:ext cx="1046633" cy="276999"/>
          </a:xfrm>
          <a:prstGeom prst="rect">
            <a:avLst/>
          </a:prstGeom>
          <a:noFill/>
        </p:spPr>
        <p:txBody>
          <a:bodyPr wrap="none" rtlCol="0">
            <a:spAutoFit/>
          </a:bodyPr>
          <a:lstStyle/>
          <a:p>
            <a:r>
              <a:rPr lang="en-US" altLang="zh-CN" sz="1200" b="1" dirty="0">
                <a:solidFill>
                  <a:schemeClr val="bg1"/>
                </a:solidFill>
                <a:latin typeface="微软雅黑" panose="020B0503020204020204" pitchFamily="34" charset="-122"/>
                <a:ea typeface="微软雅黑" panose="020B0503020204020204" pitchFamily="34" charset="-122"/>
              </a:rPr>
              <a:t>CONTENTS</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26" name="Freeform 5"/>
          <p:cNvSpPr/>
          <p:nvPr/>
        </p:nvSpPr>
        <p:spPr bwMode="auto">
          <a:xfrm>
            <a:off x="991897" y="1308542"/>
            <a:ext cx="945370" cy="85235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27" name="Freeform 5"/>
          <p:cNvSpPr/>
          <p:nvPr/>
        </p:nvSpPr>
        <p:spPr bwMode="auto">
          <a:xfrm>
            <a:off x="2589376" y="1308542"/>
            <a:ext cx="945370" cy="85235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30" name="Freeform 5"/>
          <p:cNvSpPr/>
          <p:nvPr/>
        </p:nvSpPr>
        <p:spPr bwMode="auto">
          <a:xfrm>
            <a:off x="4186857" y="1308542"/>
            <a:ext cx="945370" cy="85235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3"/>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37" name="Freeform 5"/>
          <p:cNvSpPr/>
          <p:nvPr/>
        </p:nvSpPr>
        <p:spPr bwMode="auto">
          <a:xfrm>
            <a:off x="5784337" y="1308542"/>
            <a:ext cx="945370" cy="85235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41" name="Freeform 5"/>
          <p:cNvSpPr/>
          <p:nvPr/>
        </p:nvSpPr>
        <p:spPr bwMode="auto">
          <a:xfrm>
            <a:off x="7381816" y="1308542"/>
            <a:ext cx="945370" cy="85235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53" name="文本框 9"/>
          <p:cNvSpPr txBox="1"/>
          <p:nvPr/>
        </p:nvSpPr>
        <p:spPr>
          <a:xfrm>
            <a:off x="2205282" y="2414062"/>
            <a:ext cx="1723583" cy="377026"/>
          </a:xfrm>
          <a:prstGeom prst="rect">
            <a:avLst/>
          </a:prstGeom>
          <a:noFill/>
        </p:spPr>
        <p:txBody>
          <a:bodyPr wrap="square" lIns="68580" tIns="34290" rIns="68580" bIns="34290" rtlCol="0">
            <a:spAutoFit/>
          </a:bodyPr>
          <a:lstStyle/>
          <a:p>
            <a:pPr marL="0" lvl="1" algn="ctr"/>
            <a:r>
              <a:rPr lang="zh-CN" altLang="en-US" sz="2000" b="1" dirty="0">
                <a:solidFill>
                  <a:schemeClr val="bg1"/>
                </a:solidFill>
                <a:latin typeface="微软雅黑" panose="020B0503020204020204" pitchFamily="34" charset="-122"/>
                <a:ea typeface="微软雅黑" panose="020B0503020204020204" pitchFamily="34" charset="-122"/>
              </a:rPr>
              <a:t>知识结构</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55" name="文本框 9"/>
          <p:cNvSpPr txBox="1"/>
          <p:nvPr/>
        </p:nvSpPr>
        <p:spPr>
          <a:xfrm>
            <a:off x="3950008" y="2408115"/>
            <a:ext cx="1611262" cy="377026"/>
          </a:xfrm>
          <a:prstGeom prst="rect">
            <a:avLst/>
          </a:prstGeom>
          <a:noFill/>
        </p:spPr>
        <p:txBody>
          <a:bodyPr wrap="square" lIns="68580" tIns="34290" rIns="68580" bIns="34290" rtlCol="0">
            <a:spAutoFit/>
          </a:bodyPr>
          <a:lstStyle/>
          <a:p>
            <a:pPr marL="0" lvl="1" algn="ctr"/>
            <a:r>
              <a:rPr lang="zh-CN" altLang="en-US" sz="2000" b="1" dirty="0">
                <a:solidFill>
                  <a:schemeClr val="bg1"/>
                </a:solidFill>
                <a:latin typeface="微软雅黑" panose="020B0503020204020204" pitchFamily="34" charset="-122"/>
                <a:ea typeface="微软雅黑" panose="020B0503020204020204" pitchFamily="34" charset="-122"/>
              </a:rPr>
              <a:t>要点解析</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57" name="文本框 9"/>
          <p:cNvSpPr txBox="1"/>
          <p:nvPr/>
        </p:nvSpPr>
        <p:spPr>
          <a:xfrm>
            <a:off x="5652120" y="2408115"/>
            <a:ext cx="1401998" cy="377026"/>
          </a:xfrm>
          <a:prstGeom prst="rect">
            <a:avLst/>
          </a:prstGeom>
          <a:noFill/>
        </p:spPr>
        <p:txBody>
          <a:bodyPr wrap="square" lIns="68580" tIns="34290" rIns="68580" bIns="34290" rtlCol="0">
            <a:spAutoFit/>
          </a:bodyPr>
          <a:lstStyle/>
          <a:p>
            <a:pPr marL="0" lvl="1" algn="ctr"/>
            <a:r>
              <a:rPr lang="zh-CN" altLang="en-US" sz="2000" b="1" dirty="0">
                <a:solidFill>
                  <a:schemeClr val="bg1"/>
                </a:solidFill>
                <a:latin typeface="微软雅黑" panose="020B0503020204020204" pitchFamily="34" charset="-122"/>
                <a:ea typeface="微软雅黑" panose="020B0503020204020204" pitchFamily="34" charset="-122"/>
              </a:rPr>
              <a:t>案例分析</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59" name="文本框 9"/>
          <p:cNvSpPr txBox="1"/>
          <p:nvPr/>
        </p:nvSpPr>
        <p:spPr>
          <a:xfrm>
            <a:off x="7101703" y="2383237"/>
            <a:ext cx="1697790" cy="377026"/>
          </a:xfrm>
          <a:prstGeom prst="rect">
            <a:avLst/>
          </a:prstGeom>
          <a:noFill/>
        </p:spPr>
        <p:txBody>
          <a:bodyPr wrap="square" lIns="68580" tIns="34290" rIns="68580" bIns="34290" rtlCol="0">
            <a:spAutoFit/>
          </a:bodyPr>
          <a:lstStyle/>
          <a:p>
            <a:pPr marL="0" lvl="1" algn="ctr"/>
            <a:r>
              <a:rPr lang="zh-CN" altLang="en-US" sz="2000" b="1" dirty="0">
                <a:solidFill>
                  <a:schemeClr val="bg1"/>
                </a:solidFill>
                <a:latin typeface="微软雅黑" panose="020B0503020204020204" pitchFamily="34" charset="-122"/>
                <a:ea typeface="微软雅黑" panose="020B0503020204020204" pitchFamily="34" charset="-122"/>
              </a:rPr>
              <a:t>经典视频思考</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63" name="Freeform 5"/>
          <p:cNvSpPr/>
          <p:nvPr/>
        </p:nvSpPr>
        <p:spPr bwMode="auto">
          <a:xfrm>
            <a:off x="3637930" y="0"/>
            <a:ext cx="1870372" cy="791722"/>
          </a:xfrm>
          <a:custGeom>
            <a:avLst/>
            <a:gdLst/>
            <a:ahLst/>
            <a:cxnLst/>
            <a:rect l="l" t="t" r="r" b="b"/>
            <a:pathLst>
              <a:path w="1212931" h="513429">
                <a:moveTo>
                  <a:pt x="0" y="0"/>
                </a:moveTo>
                <a:lnTo>
                  <a:pt x="1212931" y="0"/>
                </a:lnTo>
                <a:cubicBezTo>
                  <a:pt x="1210875" y="8189"/>
                  <a:pt x="1207259" y="15721"/>
                  <a:pt x="1202896" y="22772"/>
                </a:cubicBezTo>
                <a:lnTo>
                  <a:pt x="956422" y="454561"/>
                </a:lnTo>
                <a:cubicBezTo>
                  <a:pt x="946115" y="471761"/>
                  <a:pt x="931774" y="486697"/>
                  <a:pt x="913401" y="497559"/>
                </a:cubicBezTo>
                <a:cubicBezTo>
                  <a:pt x="894131" y="508874"/>
                  <a:pt x="873069" y="513853"/>
                  <a:pt x="852006" y="513401"/>
                </a:cubicBezTo>
                <a:lnTo>
                  <a:pt x="358161" y="513401"/>
                </a:lnTo>
                <a:cubicBezTo>
                  <a:pt x="338443" y="513401"/>
                  <a:pt x="317829" y="508422"/>
                  <a:pt x="299456" y="497559"/>
                </a:cubicBezTo>
                <a:cubicBezTo>
                  <a:pt x="281082" y="486697"/>
                  <a:pt x="266294" y="471761"/>
                  <a:pt x="256435" y="454109"/>
                </a:cubicBezTo>
                <a:lnTo>
                  <a:pt x="8616" y="20509"/>
                </a:lnTo>
                <a:close/>
              </a:path>
            </a:pathLst>
          </a:custGeom>
          <a:solidFill>
            <a:schemeClr val="accent3"/>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20" name="TextBox 19"/>
          <p:cNvSpPr txBox="1"/>
          <p:nvPr/>
        </p:nvSpPr>
        <p:spPr>
          <a:xfrm>
            <a:off x="4070415" y="189612"/>
            <a:ext cx="1005403" cy="584775"/>
          </a:xfrm>
          <a:prstGeom prst="rect">
            <a:avLst/>
          </a:prstGeom>
          <a:noFill/>
        </p:spPr>
        <p:txBody>
          <a:bodyPr wrap="none" rtlCol="0">
            <a:spAutoFit/>
          </a:bodyPr>
          <a:lstStyle/>
          <a:p>
            <a:pPr algn="ctr"/>
            <a:r>
              <a:rPr lang="zh-CN" altLang="en-US" sz="3200" b="1" dirty="0">
                <a:solidFill>
                  <a:schemeClr val="bg1"/>
                </a:solidFill>
                <a:latin typeface="微软雅黑" panose="020B0503020204020204" pitchFamily="34" charset="-122"/>
                <a:ea typeface="微软雅黑" panose="020B0503020204020204" pitchFamily="34" charset="-122"/>
              </a:rPr>
              <a:t>目录</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65" name="矩形 64"/>
          <p:cNvSpPr/>
          <p:nvPr/>
        </p:nvSpPr>
        <p:spPr>
          <a:xfrm>
            <a:off x="0" y="5035826"/>
            <a:ext cx="9144000" cy="1076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9"/>
          <p:cNvSpPr txBox="1"/>
          <p:nvPr/>
        </p:nvSpPr>
        <p:spPr>
          <a:xfrm>
            <a:off x="3010991" y="4191989"/>
            <a:ext cx="1696331" cy="377026"/>
          </a:xfrm>
          <a:prstGeom prst="rect">
            <a:avLst/>
          </a:prstGeom>
          <a:noFill/>
        </p:spPr>
        <p:txBody>
          <a:bodyPr wrap="square" lIns="68580" tIns="34290" rIns="68580" bIns="34290" rtlCol="0">
            <a:spAutoFit/>
          </a:bodyPr>
          <a:lstStyle/>
          <a:p>
            <a:pPr marL="0" lvl="1" algn="ctr"/>
            <a:r>
              <a:rPr lang="zh-CN" altLang="en-US" sz="2000" b="1" dirty="0">
                <a:solidFill>
                  <a:schemeClr val="bg1"/>
                </a:solidFill>
                <a:latin typeface="微软雅黑" panose="020B0503020204020204" pitchFamily="34" charset="-122"/>
                <a:ea typeface="微软雅黑" panose="020B0503020204020204" pitchFamily="34" charset="-122"/>
              </a:rPr>
              <a:t>经典歌曲学唱</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4" name="Freeform 5"/>
          <p:cNvSpPr/>
          <p:nvPr/>
        </p:nvSpPr>
        <p:spPr bwMode="auto">
          <a:xfrm>
            <a:off x="3386472" y="3025072"/>
            <a:ext cx="945370" cy="85235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35" name="Freeform 5"/>
          <p:cNvSpPr/>
          <p:nvPr/>
        </p:nvSpPr>
        <p:spPr bwMode="auto">
          <a:xfrm>
            <a:off x="5374022" y="3025072"/>
            <a:ext cx="945370" cy="85235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38" name="文本框 9"/>
          <p:cNvSpPr txBox="1"/>
          <p:nvPr/>
        </p:nvSpPr>
        <p:spPr>
          <a:xfrm>
            <a:off x="5132227" y="4207527"/>
            <a:ext cx="1511816" cy="377026"/>
          </a:xfrm>
          <a:prstGeom prst="rect">
            <a:avLst/>
          </a:prstGeom>
          <a:noFill/>
        </p:spPr>
        <p:txBody>
          <a:bodyPr wrap="square" lIns="68580" tIns="34290" rIns="68580" bIns="34290" rtlCol="0">
            <a:spAutoFit/>
          </a:bodyPr>
          <a:lstStyle/>
          <a:p>
            <a:pPr marL="0" lvl="1" algn="ctr"/>
            <a:r>
              <a:rPr lang="zh-CN" altLang="en-US" sz="2000" b="1" dirty="0">
                <a:solidFill>
                  <a:schemeClr val="bg1"/>
                </a:solidFill>
                <a:latin typeface="微软雅黑" panose="020B0503020204020204" pitchFamily="34" charset="-122"/>
                <a:ea typeface="微软雅黑" panose="020B0503020204020204" pitchFamily="34" charset="-122"/>
              </a:rPr>
              <a:t>拓展训练</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329053" y="1453511"/>
            <a:ext cx="432048" cy="553998"/>
          </a:xfrm>
          <a:prstGeom prst="rect">
            <a:avLst/>
          </a:prstGeom>
          <a:noFill/>
        </p:spPr>
        <p:txBody>
          <a:bodyPr wrap="square" lIns="0" tIns="0" rIns="0" bIns="0" rtlCol="0">
            <a:spAutoFit/>
          </a:bodyPr>
          <a:lstStyle/>
          <a:p>
            <a:r>
              <a:rPr lang="en-US" altLang="zh-CN" sz="3600" b="1" dirty="0">
                <a:latin typeface="华文琥珀" panose="02010800040101010101" pitchFamily="2" charset="-122"/>
                <a:ea typeface="华文琥珀" panose="02010800040101010101" pitchFamily="2" charset="-122"/>
              </a:rPr>
              <a:t>1</a:t>
            </a:r>
            <a:endParaRPr lang="zh-CN" altLang="en-US" sz="3600" b="1" dirty="0">
              <a:latin typeface="华文琥珀" panose="02010800040101010101" pitchFamily="2" charset="-122"/>
              <a:ea typeface="华文琥珀" panose="02010800040101010101" pitchFamily="2" charset="-122"/>
            </a:endParaRPr>
          </a:p>
        </p:txBody>
      </p:sp>
      <p:sp>
        <p:nvSpPr>
          <p:cNvPr id="39" name="文本框 38"/>
          <p:cNvSpPr txBox="1"/>
          <p:nvPr/>
        </p:nvSpPr>
        <p:spPr>
          <a:xfrm>
            <a:off x="2918734" y="1453511"/>
            <a:ext cx="432048" cy="553998"/>
          </a:xfrm>
          <a:prstGeom prst="rect">
            <a:avLst/>
          </a:prstGeom>
          <a:noFill/>
        </p:spPr>
        <p:txBody>
          <a:bodyPr wrap="square" lIns="0" tIns="0" rIns="0" bIns="0" rtlCol="0">
            <a:spAutoFit/>
          </a:bodyPr>
          <a:lstStyle/>
          <a:p>
            <a:r>
              <a:rPr lang="en-US" altLang="zh-CN" sz="3600" b="1" dirty="0">
                <a:latin typeface="华文琥珀" panose="02010800040101010101" pitchFamily="2" charset="-122"/>
                <a:ea typeface="华文琥珀" panose="02010800040101010101" pitchFamily="2" charset="-122"/>
              </a:rPr>
              <a:t>2</a:t>
            </a:r>
            <a:endParaRPr lang="zh-CN" altLang="en-US" sz="3600" b="1" dirty="0">
              <a:latin typeface="华文琥珀" panose="02010800040101010101" pitchFamily="2" charset="-122"/>
              <a:ea typeface="华文琥珀" panose="02010800040101010101" pitchFamily="2" charset="-122"/>
            </a:endParaRPr>
          </a:p>
        </p:txBody>
      </p:sp>
      <p:sp>
        <p:nvSpPr>
          <p:cNvPr id="42" name="文本框 41"/>
          <p:cNvSpPr txBox="1"/>
          <p:nvPr/>
        </p:nvSpPr>
        <p:spPr>
          <a:xfrm>
            <a:off x="4534359" y="1453511"/>
            <a:ext cx="432048" cy="553998"/>
          </a:xfrm>
          <a:prstGeom prst="rect">
            <a:avLst/>
          </a:prstGeom>
          <a:noFill/>
        </p:spPr>
        <p:txBody>
          <a:bodyPr wrap="square" lIns="0" tIns="0" rIns="0" bIns="0" rtlCol="0">
            <a:spAutoFit/>
          </a:bodyPr>
          <a:lstStyle/>
          <a:p>
            <a:r>
              <a:rPr lang="en-US" altLang="zh-CN" sz="3600" b="1" dirty="0">
                <a:latin typeface="华文琥珀" panose="02010800040101010101" pitchFamily="2" charset="-122"/>
                <a:ea typeface="华文琥珀" panose="02010800040101010101" pitchFamily="2" charset="-122"/>
              </a:rPr>
              <a:t>3</a:t>
            </a:r>
            <a:endParaRPr lang="zh-CN" altLang="en-US" sz="3600" b="1" dirty="0">
              <a:latin typeface="华文琥珀" panose="02010800040101010101" pitchFamily="2" charset="-122"/>
              <a:ea typeface="华文琥珀" panose="02010800040101010101" pitchFamily="2" charset="-122"/>
            </a:endParaRPr>
          </a:p>
        </p:txBody>
      </p:sp>
      <p:sp>
        <p:nvSpPr>
          <p:cNvPr id="43" name="文本框 42"/>
          <p:cNvSpPr txBox="1"/>
          <p:nvPr/>
        </p:nvSpPr>
        <p:spPr>
          <a:xfrm>
            <a:off x="6131838" y="1449869"/>
            <a:ext cx="432048" cy="553998"/>
          </a:xfrm>
          <a:prstGeom prst="rect">
            <a:avLst/>
          </a:prstGeom>
          <a:noFill/>
        </p:spPr>
        <p:txBody>
          <a:bodyPr wrap="square" lIns="0" tIns="0" rIns="0" bIns="0" rtlCol="0">
            <a:spAutoFit/>
          </a:bodyPr>
          <a:lstStyle/>
          <a:p>
            <a:r>
              <a:rPr lang="en-US" altLang="zh-CN" sz="3600" b="1" dirty="0">
                <a:latin typeface="华文琥珀" panose="02010800040101010101" pitchFamily="2" charset="-122"/>
                <a:ea typeface="华文琥珀" panose="02010800040101010101" pitchFamily="2" charset="-122"/>
              </a:rPr>
              <a:t>4</a:t>
            </a:r>
            <a:endParaRPr lang="zh-CN" altLang="en-US" sz="3600" b="1" dirty="0">
              <a:latin typeface="华文琥珀" panose="02010800040101010101" pitchFamily="2" charset="-122"/>
              <a:ea typeface="华文琥珀" panose="02010800040101010101" pitchFamily="2" charset="-122"/>
            </a:endParaRPr>
          </a:p>
        </p:txBody>
      </p:sp>
      <p:sp>
        <p:nvSpPr>
          <p:cNvPr id="44" name="文本框 43"/>
          <p:cNvSpPr txBox="1"/>
          <p:nvPr/>
        </p:nvSpPr>
        <p:spPr>
          <a:xfrm>
            <a:off x="7734574" y="1457722"/>
            <a:ext cx="432048" cy="553998"/>
          </a:xfrm>
          <a:prstGeom prst="rect">
            <a:avLst/>
          </a:prstGeom>
          <a:noFill/>
        </p:spPr>
        <p:txBody>
          <a:bodyPr wrap="square" lIns="0" tIns="0" rIns="0" bIns="0" rtlCol="0">
            <a:spAutoFit/>
          </a:bodyPr>
          <a:lstStyle/>
          <a:p>
            <a:r>
              <a:rPr lang="en-US" altLang="zh-CN" sz="3600" b="1" dirty="0">
                <a:latin typeface="华文琥珀" panose="02010800040101010101" pitchFamily="2" charset="-122"/>
                <a:ea typeface="华文琥珀" panose="02010800040101010101" pitchFamily="2" charset="-122"/>
              </a:rPr>
              <a:t>5</a:t>
            </a:r>
            <a:endParaRPr lang="zh-CN" altLang="en-US" sz="3600" b="1" dirty="0">
              <a:latin typeface="华文琥珀" panose="02010800040101010101" pitchFamily="2" charset="-122"/>
              <a:ea typeface="华文琥珀" panose="02010800040101010101" pitchFamily="2" charset="-122"/>
            </a:endParaRPr>
          </a:p>
        </p:txBody>
      </p:sp>
      <p:sp>
        <p:nvSpPr>
          <p:cNvPr id="45" name="文本框 44"/>
          <p:cNvSpPr txBox="1"/>
          <p:nvPr/>
        </p:nvSpPr>
        <p:spPr>
          <a:xfrm>
            <a:off x="3733984" y="3168593"/>
            <a:ext cx="432048" cy="553998"/>
          </a:xfrm>
          <a:prstGeom prst="rect">
            <a:avLst/>
          </a:prstGeom>
          <a:noFill/>
        </p:spPr>
        <p:txBody>
          <a:bodyPr wrap="square" lIns="0" tIns="0" rIns="0" bIns="0" rtlCol="0">
            <a:spAutoFit/>
          </a:bodyPr>
          <a:lstStyle/>
          <a:p>
            <a:r>
              <a:rPr lang="en-US" altLang="zh-CN" sz="3600" b="1" dirty="0">
                <a:latin typeface="华文琥珀" panose="02010800040101010101" pitchFamily="2" charset="-122"/>
                <a:ea typeface="华文琥珀" panose="02010800040101010101" pitchFamily="2" charset="-122"/>
              </a:rPr>
              <a:t>6</a:t>
            </a:r>
            <a:endParaRPr lang="zh-CN" altLang="en-US" sz="3600" b="1" dirty="0">
              <a:latin typeface="华文琥珀" panose="02010800040101010101" pitchFamily="2" charset="-122"/>
              <a:ea typeface="华文琥珀" panose="02010800040101010101" pitchFamily="2" charset="-122"/>
            </a:endParaRPr>
          </a:p>
        </p:txBody>
      </p:sp>
      <p:sp>
        <p:nvSpPr>
          <p:cNvPr id="46" name="文本框 45"/>
          <p:cNvSpPr txBox="1"/>
          <p:nvPr/>
        </p:nvSpPr>
        <p:spPr>
          <a:xfrm>
            <a:off x="5699790" y="3190160"/>
            <a:ext cx="432048" cy="553998"/>
          </a:xfrm>
          <a:prstGeom prst="rect">
            <a:avLst/>
          </a:prstGeom>
          <a:noFill/>
        </p:spPr>
        <p:txBody>
          <a:bodyPr wrap="square" lIns="0" tIns="0" rIns="0" bIns="0" rtlCol="0">
            <a:spAutoFit/>
          </a:bodyPr>
          <a:lstStyle/>
          <a:p>
            <a:r>
              <a:rPr lang="en-US" altLang="zh-CN" sz="3600" b="1" dirty="0">
                <a:latin typeface="华文琥珀" panose="02010800040101010101" pitchFamily="2" charset="-122"/>
                <a:ea typeface="华文琥珀" panose="02010800040101010101" pitchFamily="2" charset="-122"/>
              </a:rPr>
              <a:t>7</a:t>
            </a:r>
            <a:endParaRPr lang="zh-CN" altLang="en-US" sz="3600" b="1" dirty="0">
              <a:latin typeface="华文琥珀" panose="02010800040101010101" pitchFamily="2" charset="-122"/>
              <a:ea typeface="华文琥珀" panose="02010800040101010101" pitchFamily="2" charset="-122"/>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fltVal val="0"/>
                                          </p:val>
                                        </p:tav>
                                        <p:tav tm="100000">
                                          <p:val>
                                            <p:strVal val="#ppt_w"/>
                                          </p:val>
                                        </p:tav>
                                      </p:tavLst>
                                    </p:anim>
                                    <p:anim calcmode="lin" valueType="num">
                                      <p:cBhvr>
                                        <p:cTn id="8" dur="500" fill="hold"/>
                                        <p:tgtEl>
                                          <p:spTgt spid="30"/>
                                        </p:tgtEl>
                                        <p:attrNameLst>
                                          <p:attrName>ppt_h</p:attrName>
                                        </p:attrNameLst>
                                      </p:cBhvr>
                                      <p:tavLst>
                                        <p:tav tm="0">
                                          <p:val>
                                            <p:fltVal val="0"/>
                                          </p:val>
                                        </p:tav>
                                        <p:tav tm="100000">
                                          <p:val>
                                            <p:strVal val="#ppt_h"/>
                                          </p:val>
                                        </p:tav>
                                      </p:tavLst>
                                    </p:anim>
                                    <p:animEffect transition="in" filter="fade">
                                      <p:cBhvr>
                                        <p:cTn id="9" dur="500"/>
                                        <p:tgtEl>
                                          <p:spTgt spid="30"/>
                                        </p:tgtEl>
                                      </p:cBhvr>
                                    </p:animEffect>
                                    <p:anim calcmode="lin" valueType="num">
                                      <p:cBhvr>
                                        <p:cTn id="10" dur="500" fill="hold"/>
                                        <p:tgtEl>
                                          <p:spTgt spid="30"/>
                                        </p:tgtEl>
                                        <p:attrNameLst>
                                          <p:attrName>ppt_x</p:attrName>
                                        </p:attrNameLst>
                                      </p:cBhvr>
                                      <p:tavLst>
                                        <p:tav tm="0">
                                          <p:val>
                                            <p:fltVal val="0.5"/>
                                          </p:val>
                                        </p:tav>
                                        <p:tav tm="100000">
                                          <p:val>
                                            <p:strVal val="#ppt_x"/>
                                          </p:val>
                                        </p:tav>
                                      </p:tavLst>
                                    </p:anim>
                                    <p:anim calcmode="lin" valueType="num">
                                      <p:cBhvr>
                                        <p:cTn id="11" dur="500" fill="hold"/>
                                        <p:tgtEl>
                                          <p:spTgt spid="30"/>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200"/>
                                  </p:stCondLst>
                                  <p:childTnLst>
                                    <p:set>
                                      <p:cBhvr>
                                        <p:cTn id="13" dur="1" fill="hold">
                                          <p:stCondLst>
                                            <p:cond delay="0"/>
                                          </p:stCondLst>
                                        </p:cTn>
                                        <p:tgtEl>
                                          <p:spTgt spid="27"/>
                                        </p:tgtEl>
                                        <p:attrNameLst>
                                          <p:attrName>style.visibility</p:attrName>
                                        </p:attrNameLst>
                                      </p:cBhvr>
                                      <p:to>
                                        <p:strVal val="visible"/>
                                      </p:to>
                                    </p:set>
                                    <p:anim calcmode="lin" valueType="num">
                                      <p:cBhvr>
                                        <p:cTn id="14" dur="500" fill="hold"/>
                                        <p:tgtEl>
                                          <p:spTgt spid="27"/>
                                        </p:tgtEl>
                                        <p:attrNameLst>
                                          <p:attrName>ppt_w</p:attrName>
                                        </p:attrNameLst>
                                      </p:cBhvr>
                                      <p:tavLst>
                                        <p:tav tm="0">
                                          <p:val>
                                            <p:fltVal val="0"/>
                                          </p:val>
                                        </p:tav>
                                        <p:tav tm="100000">
                                          <p:val>
                                            <p:strVal val="#ppt_w"/>
                                          </p:val>
                                        </p:tav>
                                      </p:tavLst>
                                    </p:anim>
                                    <p:anim calcmode="lin" valueType="num">
                                      <p:cBhvr>
                                        <p:cTn id="15" dur="500" fill="hold"/>
                                        <p:tgtEl>
                                          <p:spTgt spid="27"/>
                                        </p:tgtEl>
                                        <p:attrNameLst>
                                          <p:attrName>ppt_h</p:attrName>
                                        </p:attrNameLst>
                                      </p:cBhvr>
                                      <p:tavLst>
                                        <p:tav tm="0">
                                          <p:val>
                                            <p:fltVal val="0"/>
                                          </p:val>
                                        </p:tav>
                                        <p:tav tm="100000">
                                          <p:val>
                                            <p:strVal val="#ppt_h"/>
                                          </p:val>
                                        </p:tav>
                                      </p:tavLst>
                                    </p:anim>
                                    <p:animEffect transition="in" filter="fade">
                                      <p:cBhvr>
                                        <p:cTn id="16" dur="500"/>
                                        <p:tgtEl>
                                          <p:spTgt spid="27"/>
                                        </p:tgtEl>
                                      </p:cBhvr>
                                    </p:animEffect>
                                    <p:anim calcmode="lin" valueType="num">
                                      <p:cBhvr>
                                        <p:cTn id="17" dur="500" fill="hold"/>
                                        <p:tgtEl>
                                          <p:spTgt spid="27"/>
                                        </p:tgtEl>
                                        <p:attrNameLst>
                                          <p:attrName>ppt_x</p:attrName>
                                        </p:attrNameLst>
                                      </p:cBhvr>
                                      <p:tavLst>
                                        <p:tav tm="0">
                                          <p:val>
                                            <p:fltVal val="0.5"/>
                                          </p:val>
                                        </p:tav>
                                        <p:tav tm="100000">
                                          <p:val>
                                            <p:strVal val="#ppt_x"/>
                                          </p:val>
                                        </p:tav>
                                      </p:tavLst>
                                    </p:anim>
                                    <p:anim calcmode="lin" valueType="num">
                                      <p:cBhvr>
                                        <p:cTn id="18" dur="500" fill="hold"/>
                                        <p:tgtEl>
                                          <p:spTgt spid="27"/>
                                        </p:tgtEl>
                                        <p:attrNameLst>
                                          <p:attrName>ppt_y</p:attrName>
                                        </p:attrNameLst>
                                      </p:cBhvr>
                                      <p:tavLst>
                                        <p:tav tm="0">
                                          <p:val>
                                            <p:fltVal val="0.5"/>
                                          </p:val>
                                        </p:tav>
                                        <p:tav tm="100000">
                                          <p:val>
                                            <p:strVal val="#ppt_y"/>
                                          </p:val>
                                        </p:tav>
                                      </p:tavLst>
                                    </p:anim>
                                  </p:childTnLst>
                                </p:cTn>
                              </p:par>
                              <p:par>
                                <p:cTn id="19" presetID="53" presetClass="entr" presetSubtype="528" fill="hold" grpId="0" nodeType="withEffect">
                                  <p:stCondLst>
                                    <p:cond delay="400"/>
                                  </p:stCondLst>
                                  <p:childTnLst>
                                    <p:set>
                                      <p:cBhvr>
                                        <p:cTn id="20" dur="1" fill="hold">
                                          <p:stCondLst>
                                            <p:cond delay="0"/>
                                          </p:stCondLst>
                                        </p:cTn>
                                        <p:tgtEl>
                                          <p:spTgt spid="37"/>
                                        </p:tgtEl>
                                        <p:attrNameLst>
                                          <p:attrName>style.visibility</p:attrName>
                                        </p:attrNameLst>
                                      </p:cBhvr>
                                      <p:to>
                                        <p:strVal val="visible"/>
                                      </p:to>
                                    </p:set>
                                    <p:anim calcmode="lin" valueType="num">
                                      <p:cBhvr>
                                        <p:cTn id="21" dur="500" fill="hold"/>
                                        <p:tgtEl>
                                          <p:spTgt spid="37"/>
                                        </p:tgtEl>
                                        <p:attrNameLst>
                                          <p:attrName>ppt_w</p:attrName>
                                        </p:attrNameLst>
                                      </p:cBhvr>
                                      <p:tavLst>
                                        <p:tav tm="0">
                                          <p:val>
                                            <p:fltVal val="0"/>
                                          </p:val>
                                        </p:tav>
                                        <p:tav tm="100000">
                                          <p:val>
                                            <p:strVal val="#ppt_w"/>
                                          </p:val>
                                        </p:tav>
                                      </p:tavLst>
                                    </p:anim>
                                    <p:anim calcmode="lin" valueType="num">
                                      <p:cBhvr>
                                        <p:cTn id="22" dur="500" fill="hold"/>
                                        <p:tgtEl>
                                          <p:spTgt spid="37"/>
                                        </p:tgtEl>
                                        <p:attrNameLst>
                                          <p:attrName>ppt_h</p:attrName>
                                        </p:attrNameLst>
                                      </p:cBhvr>
                                      <p:tavLst>
                                        <p:tav tm="0">
                                          <p:val>
                                            <p:fltVal val="0"/>
                                          </p:val>
                                        </p:tav>
                                        <p:tav tm="100000">
                                          <p:val>
                                            <p:strVal val="#ppt_h"/>
                                          </p:val>
                                        </p:tav>
                                      </p:tavLst>
                                    </p:anim>
                                    <p:animEffect transition="in" filter="fade">
                                      <p:cBhvr>
                                        <p:cTn id="23" dur="500"/>
                                        <p:tgtEl>
                                          <p:spTgt spid="37"/>
                                        </p:tgtEl>
                                      </p:cBhvr>
                                    </p:animEffect>
                                    <p:anim calcmode="lin" valueType="num">
                                      <p:cBhvr>
                                        <p:cTn id="24" dur="500" fill="hold"/>
                                        <p:tgtEl>
                                          <p:spTgt spid="37"/>
                                        </p:tgtEl>
                                        <p:attrNameLst>
                                          <p:attrName>ppt_x</p:attrName>
                                        </p:attrNameLst>
                                      </p:cBhvr>
                                      <p:tavLst>
                                        <p:tav tm="0">
                                          <p:val>
                                            <p:fltVal val="0.5"/>
                                          </p:val>
                                        </p:tav>
                                        <p:tav tm="100000">
                                          <p:val>
                                            <p:strVal val="#ppt_x"/>
                                          </p:val>
                                        </p:tav>
                                      </p:tavLst>
                                    </p:anim>
                                    <p:anim calcmode="lin" valueType="num">
                                      <p:cBhvr>
                                        <p:cTn id="25" dur="500" fill="hold"/>
                                        <p:tgtEl>
                                          <p:spTgt spid="37"/>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600"/>
                                  </p:stCondLst>
                                  <p:childTnLst>
                                    <p:set>
                                      <p:cBhvr>
                                        <p:cTn id="27" dur="1" fill="hold">
                                          <p:stCondLst>
                                            <p:cond delay="0"/>
                                          </p:stCondLst>
                                        </p:cTn>
                                        <p:tgtEl>
                                          <p:spTgt spid="26"/>
                                        </p:tgtEl>
                                        <p:attrNameLst>
                                          <p:attrName>style.visibility</p:attrName>
                                        </p:attrNameLst>
                                      </p:cBhvr>
                                      <p:to>
                                        <p:strVal val="visible"/>
                                      </p:to>
                                    </p:set>
                                    <p:anim calcmode="lin" valueType="num">
                                      <p:cBhvr>
                                        <p:cTn id="28" dur="500" fill="hold"/>
                                        <p:tgtEl>
                                          <p:spTgt spid="26"/>
                                        </p:tgtEl>
                                        <p:attrNameLst>
                                          <p:attrName>ppt_w</p:attrName>
                                        </p:attrNameLst>
                                      </p:cBhvr>
                                      <p:tavLst>
                                        <p:tav tm="0">
                                          <p:val>
                                            <p:fltVal val="0"/>
                                          </p:val>
                                        </p:tav>
                                        <p:tav tm="100000">
                                          <p:val>
                                            <p:strVal val="#ppt_w"/>
                                          </p:val>
                                        </p:tav>
                                      </p:tavLst>
                                    </p:anim>
                                    <p:anim calcmode="lin" valueType="num">
                                      <p:cBhvr>
                                        <p:cTn id="29" dur="500" fill="hold"/>
                                        <p:tgtEl>
                                          <p:spTgt spid="26"/>
                                        </p:tgtEl>
                                        <p:attrNameLst>
                                          <p:attrName>ppt_h</p:attrName>
                                        </p:attrNameLst>
                                      </p:cBhvr>
                                      <p:tavLst>
                                        <p:tav tm="0">
                                          <p:val>
                                            <p:fltVal val="0"/>
                                          </p:val>
                                        </p:tav>
                                        <p:tav tm="100000">
                                          <p:val>
                                            <p:strVal val="#ppt_h"/>
                                          </p:val>
                                        </p:tav>
                                      </p:tavLst>
                                    </p:anim>
                                    <p:animEffect transition="in" filter="fade">
                                      <p:cBhvr>
                                        <p:cTn id="30" dur="500"/>
                                        <p:tgtEl>
                                          <p:spTgt spid="26"/>
                                        </p:tgtEl>
                                      </p:cBhvr>
                                    </p:animEffect>
                                    <p:anim calcmode="lin" valueType="num">
                                      <p:cBhvr>
                                        <p:cTn id="31" dur="500" fill="hold"/>
                                        <p:tgtEl>
                                          <p:spTgt spid="26"/>
                                        </p:tgtEl>
                                        <p:attrNameLst>
                                          <p:attrName>ppt_x</p:attrName>
                                        </p:attrNameLst>
                                      </p:cBhvr>
                                      <p:tavLst>
                                        <p:tav tm="0">
                                          <p:val>
                                            <p:fltVal val="0.5"/>
                                          </p:val>
                                        </p:tav>
                                        <p:tav tm="100000">
                                          <p:val>
                                            <p:strVal val="#ppt_x"/>
                                          </p:val>
                                        </p:tav>
                                      </p:tavLst>
                                    </p:anim>
                                    <p:anim calcmode="lin" valueType="num">
                                      <p:cBhvr>
                                        <p:cTn id="32" dur="500" fill="hold"/>
                                        <p:tgtEl>
                                          <p:spTgt spid="26"/>
                                        </p:tgtEl>
                                        <p:attrNameLst>
                                          <p:attrName>ppt_y</p:attrName>
                                        </p:attrNameLst>
                                      </p:cBhvr>
                                      <p:tavLst>
                                        <p:tav tm="0">
                                          <p:val>
                                            <p:fltVal val="0.5"/>
                                          </p:val>
                                        </p:tav>
                                        <p:tav tm="100000">
                                          <p:val>
                                            <p:strVal val="#ppt_y"/>
                                          </p:val>
                                        </p:tav>
                                      </p:tavLst>
                                    </p:anim>
                                  </p:childTnLst>
                                </p:cTn>
                              </p:par>
                              <p:par>
                                <p:cTn id="33" presetID="53" presetClass="entr" presetSubtype="528" fill="hold" grpId="0" nodeType="withEffect">
                                  <p:stCondLst>
                                    <p:cond delay="800"/>
                                  </p:stCondLst>
                                  <p:childTnLst>
                                    <p:set>
                                      <p:cBhvr>
                                        <p:cTn id="34" dur="1" fill="hold">
                                          <p:stCondLst>
                                            <p:cond delay="0"/>
                                          </p:stCondLst>
                                        </p:cTn>
                                        <p:tgtEl>
                                          <p:spTgt spid="41"/>
                                        </p:tgtEl>
                                        <p:attrNameLst>
                                          <p:attrName>style.visibility</p:attrName>
                                        </p:attrNameLst>
                                      </p:cBhvr>
                                      <p:to>
                                        <p:strVal val="visible"/>
                                      </p:to>
                                    </p:set>
                                    <p:anim calcmode="lin" valueType="num">
                                      <p:cBhvr>
                                        <p:cTn id="35" dur="500" fill="hold"/>
                                        <p:tgtEl>
                                          <p:spTgt spid="41"/>
                                        </p:tgtEl>
                                        <p:attrNameLst>
                                          <p:attrName>ppt_w</p:attrName>
                                        </p:attrNameLst>
                                      </p:cBhvr>
                                      <p:tavLst>
                                        <p:tav tm="0">
                                          <p:val>
                                            <p:fltVal val="0"/>
                                          </p:val>
                                        </p:tav>
                                        <p:tav tm="100000">
                                          <p:val>
                                            <p:strVal val="#ppt_w"/>
                                          </p:val>
                                        </p:tav>
                                      </p:tavLst>
                                    </p:anim>
                                    <p:anim calcmode="lin" valueType="num">
                                      <p:cBhvr>
                                        <p:cTn id="36" dur="500" fill="hold"/>
                                        <p:tgtEl>
                                          <p:spTgt spid="41"/>
                                        </p:tgtEl>
                                        <p:attrNameLst>
                                          <p:attrName>ppt_h</p:attrName>
                                        </p:attrNameLst>
                                      </p:cBhvr>
                                      <p:tavLst>
                                        <p:tav tm="0">
                                          <p:val>
                                            <p:fltVal val="0"/>
                                          </p:val>
                                        </p:tav>
                                        <p:tav tm="100000">
                                          <p:val>
                                            <p:strVal val="#ppt_h"/>
                                          </p:val>
                                        </p:tav>
                                      </p:tavLst>
                                    </p:anim>
                                    <p:animEffect transition="in" filter="fade">
                                      <p:cBhvr>
                                        <p:cTn id="37" dur="500"/>
                                        <p:tgtEl>
                                          <p:spTgt spid="41"/>
                                        </p:tgtEl>
                                      </p:cBhvr>
                                    </p:animEffect>
                                    <p:anim calcmode="lin" valueType="num">
                                      <p:cBhvr>
                                        <p:cTn id="38" dur="500" fill="hold"/>
                                        <p:tgtEl>
                                          <p:spTgt spid="41"/>
                                        </p:tgtEl>
                                        <p:attrNameLst>
                                          <p:attrName>ppt_x</p:attrName>
                                        </p:attrNameLst>
                                      </p:cBhvr>
                                      <p:tavLst>
                                        <p:tav tm="0">
                                          <p:val>
                                            <p:fltVal val="0.5"/>
                                          </p:val>
                                        </p:tav>
                                        <p:tav tm="100000">
                                          <p:val>
                                            <p:strVal val="#ppt_x"/>
                                          </p:val>
                                        </p:tav>
                                      </p:tavLst>
                                    </p:anim>
                                    <p:anim calcmode="lin" valueType="num">
                                      <p:cBhvr>
                                        <p:cTn id="39" dur="500" fill="hold"/>
                                        <p:tgtEl>
                                          <p:spTgt spid="41"/>
                                        </p:tgtEl>
                                        <p:attrNameLst>
                                          <p:attrName>ppt_y</p:attrName>
                                        </p:attrNameLst>
                                      </p:cBhvr>
                                      <p:tavLst>
                                        <p:tav tm="0">
                                          <p:val>
                                            <p:fltVal val="0.5"/>
                                          </p:val>
                                        </p:tav>
                                        <p:tav tm="100000">
                                          <p:val>
                                            <p:strVal val="#ppt_y"/>
                                          </p:val>
                                        </p:tav>
                                      </p:tavLst>
                                    </p:anim>
                                  </p:childTnLst>
                                </p:cTn>
                              </p:par>
                            </p:childTnLst>
                          </p:cTn>
                        </p:par>
                        <p:par>
                          <p:cTn id="40" fill="hold">
                            <p:stCondLst>
                              <p:cond delay="500"/>
                            </p:stCondLst>
                            <p:childTnLst>
                              <p:par>
                                <p:cTn id="41" presetID="16" presetClass="entr" presetSubtype="21" fill="hold" grpId="0" nodeType="after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barn(inVertical)">
                                      <p:cBhvr>
                                        <p:cTn id="43" dur="500"/>
                                        <p:tgtEl>
                                          <p:spTgt spid="31"/>
                                        </p:tgtEl>
                                      </p:cBhvr>
                                    </p:animEffect>
                                  </p:childTnLst>
                                </p:cTn>
                              </p:par>
                            </p:childTnLst>
                          </p:cTn>
                        </p:par>
                        <p:par>
                          <p:cTn id="44" fill="hold">
                            <p:stCondLst>
                              <p:cond delay="1000"/>
                            </p:stCondLst>
                            <p:childTnLst>
                              <p:par>
                                <p:cTn id="45" presetID="16" presetClass="entr" presetSubtype="21" fill="hold" grpId="0" nodeType="afterEffect">
                                  <p:stCondLst>
                                    <p:cond delay="0"/>
                                  </p:stCondLst>
                                  <p:childTnLst>
                                    <p:set>
                                      <p:cBhvr>
                                        <p:cTn id="46" dur="1" fill="hold">
                                          <p:stCondLst>
                                            <p:cond delay="0"/>
                                          </p:stCondLst>
                                        </p:cTn>
                                        <p:tgtEl>
                                          <p:spTgt spid="53"/>
                                        </p:tgtEl>
                                        <p:attrNameLst>
                                          <p:attrName>style.visibility</p:attrName>
                                        </p:attrNameLst>
                                      </p:cBhvr>
                                      <p:to>
                                        <p:strVal val="visible"/>
                                      </p:to>
                                    </p:set>
                                    <p:animEffect transition="in" filter="barn(inVertical)">
                                      <p:cBhvr>
                                        <p:cTn id="47" dur="500"/>
                                        <p:tgtEl>
                                          <p:spTgt spid="53"/>
                                        </p:tgtEl>
                                      </p:cBhvr>
                                    </p:animEffect>
                                  </p:childTnLst>
                                </p:cTn>
                              </p:par>
                            </p:childTnLst>
                          </p:cTn>
                        </p:par>
                        <p:par>
                          <p:cTn id="48" fill="hold">
                            <p:stCondLst>
                              <p:cond delay="1500"/>
                            </p:stCondLst>
                            <p:childTnLst>
                              <p:par>
                                <p:cTn id="49" presetID="16" presetClass="entr" presetSubtype="21" fill="hold" grpId="0" nodeType="afterEffect">
                                  <p:stCondLst>
                                    <p:cond delay="0"/>
                                  </p:stCondLst>
                                  <p:childTnLst>
                                    <p:set>
                                      <p:cBhvr>
                                        <p:cTn id="50" dur="1" fill="hold">
                                          <p:stCondLst>
                                            <p:cond delay="0"/>
                                          </p:stCondLst>
                                        </p:cTn>
                                        <p:tgtEl>
                                          <p:spTgt spid="55"/>
                                        </p:tgtEl>
                                        <p:attrNameLst>
                                          <p:attrName>style.visibility</p:attrName>
                                        </p:attrNameLst>
                                      </p:cBhvr>
                                      <p:to>
                                        <p:strVal val="visible"/>
                                      </p:to>
                                    </p:set>
                                    <p:animEffect transition="in" filter="barn(inVertical)">
                                      <p:cBhvr>
                                        <p:cTn id="51" dur="500"/>
                                        <p:tgtEl>
                                          <p:spTgt spid="55"/>
                                        </p:tgtEl>
                                      </p:cBhvr>
                                    </p:animEffect>
                                  </p:childTnLst>
                                </p:cTn>
                              </p:par>
                            </p:childTnLst>
                          </p:cTn>
                        </p:par>
                        <p:par>
                          <p:cTn id="52" fill="hold">
                            <p:stCondLst>
                              <p:cond delay="2000"/>
                            </p:stCondLst>
                            <p:childTnLst>
                              <p:par>
                                <p:cTn id="53" presetID="16" presetClass="entr" presetSubtype="21" fill="hold" grpId="0" nodeType="afterEffect">
                                  <p:stCondLst>
                                    <p:cond delay="0"/>
                                  </p:stCondLst>
                                  <p:childTnLst>
                                    <p:set>
                                      <p:cBhvr>
                                        <p:cTn id="54" dur="1" fill="hold">
                                          <p:stCondLst>
                                            <p:cond delay="0"/>
                                          </p:stCondLst>
                                        </p:cTn>
                                        <p:tgtEl>
                                          <p:spTgt spid="57"/>
                                        </p:tgtEl>
                                        <p:attrNameLst>
                                          <p:attrName>style.visibility</p:attrName>
                                        </p:attrNameLst>
                                      </p:cBhvr>
                                      <p:to>
                                        <p:strVal val="visible"/>
                                      </p:to>
                                    </p:set>
                                    <p:animEffect transition="in" filter="barn(inVertical)">
                                      <p:cBhvr>
                                        <p:cTn id="55" dur="500"/>
                                        <p:tgtEl>
                                          <p:spTgt spid="57"/>
                                        </p:tgtEl>
                                      </p:cBhvr>
                                    </p:animEffect>
                                  </p:childTnLst>
                                </p:cTn>
                              </p:par>
                            </p:childTnLst>
                          </p:cTn>
                        </p:par>
                        <p:par>
                          <p:cTn id="56" fill="hold">
                            <p:stCondLst>
                              <p:cond delay="2500"/>
                            </p:stCondLst>
                            <p:childTnLst>
                              <p:par>
                                <p:cTn id="57" presetID="16" presetClass="entr" presetSubtype="21" fill="hold" grpId="0" nodeType="afterEffect">
                                  <p:stCondLst>
                                    <p:cond delay="0"/>
                                  </p:stCondLst>
                                  <p:childTnLst>
                                    <p:set>
                                      <p:cBhvr>
                                        <p:cTn id="58" dur="1" fill="hold">
                                          <p:stCondLst>
                                            <p:cond delay="0"/>
                                          </p:stCondLst>
                                        </p:cTn>
                                        <p:tgtEl>
                                          <p:spTgt spid="59"/>
                                        </p:tgtEl>
                                        <p:attrNameLst>
                                          <p:attrName>style.visibility</p:attrName>
                                        </p:attrNameLst>
                                      </p:cBhvr>
                                      <p:to>
                                        <p:strVal val="visible"/>
                                      </p:to>
                                    </p:set>
                                    <p:animEffect transition="in" filter="barn(inVertical)">
                                      <p:cBhvr>
                                        <p:cTn id="59" dur="500"/>
                                        <p:tgtEl>
                                          <p:spTgt spid="59"/>
                                        </p:tgtEl>
                                      </p:cBhvr>
                                    </p:animEffect>
                                  </p:childTnLst>
                                </p:cTn>
                              </p:par>
                            </p:childTnLst>
                          </p:cTn>
                        </p:par>
                        <p:par>
                          <p:cTn id="60" fill="hold">
                            <p:stCondLst>
                              <p:cond delay="3000"/>
                            </p:stCondLst>
                            <p:childTnLst>
                              <p:par>
                                <p:cTn id="61" presetID="16" presetClass="entr" presetSubtype="21" fill="hold" grpId="0" nodeType="afterEffect">
                                  <p:stCondLst>
                                    <p:cond delay="0"/>
                                  </p:stCondLst>
                                  <p:childTnLst>
                                    <p:set>
                                      <p:cBhvr>
                                        <p:cTn id="62" dur="1" fill="hold">
                                          <p:stCondLst>
                                            <p:cond delay="0"/>
                                          </p:stCondLst>
                                        </p:cTn>
                                        <p:tgtEl>
                                          <p:spTgt spid="33"/>
                                        </p:tgtEl>
                                        <p:attrNameLst>
                                          <p:attrName>style.visibility</p:attrName>
                                        </p:attrNameLst>
                                      </p:cBhvr>
                                      <p:to>
                                        <p:strVal val="visible"/>
                                      </p:to>
                                    </p:set>
                                    <p:animEffect transition="in" filter="barn(inVertical)">
                                      <p:cBhvr>
                                        <p:cTn id="63" dur="500"/>
                                        <p:tgtEl>
                                          <p:spTgt spid="33"/>
                                        </p:tgtEl>
                                      </p:cBhvr>
                                    </p:animEffect>
                                  </p:childTnLst>
                                </p:cTn>
                              </p:par>
                              <p:par>
                                <p:cTn id="64" presetID="53" presetClass="entr" presetSubtype="528" fill="hold" grpId="0" nodeType="withEffect">
                                  <p:stCondLst>
                                    <p:cond delay="200"/>
                                  </p:stCondLst>
                                  <p:childTnLst>
                                    <p:set>
                                      <p:cBhvr>
                                        <p:cTn id="65" dur="1" fill="hold">
                                          <p:stCondLst>
                                            <p:cond delay="0"/>
                                          </p:stCondLst>
                                        </p:cTn>
                                        <p:tgtEl>
                                          <p:spTgt spid="34"/>
                                        </p:tgtEl>
                                        <p:attrNameLst>
                                          <p:attrName>style.visibility</p:attrName>
                                        </p:attrNameLst>
                                      </p:cBhvr>
                                      <p:to>
                                        <p:strVal val="visible"/>
                                      </p:to>
                                    </p:set>
                                    <p:anim calcmode="lin" valueType="num">
                                      <p:cBhvr>
                                        <p:cTn id="66" dur="500" fill="hold"/>
                                        <p:tgtEl>
                                          <p:spTgt spid="34"/>
                                        </p:tgtEl>
                                        <p:attrNameLst>
                                          <p:attrName>ppt_w</p:attrName>
                                        </p:attrNameLst>
                                      </p:cBhvr>
                                      <p:tavLst>
                                        <p:tav tm="0">
                                          <p:val>
                                            <p:fltVal val="0"/>
                                          </p:val>
                                        </p:tav>
                                        <p:tav tm="100000">
                                          <p:val>
                                            <p:strVal val="#ppt_w"/>
                                          </p:val>
                                        </p:tav>
                                      </p:tavLst>
                                    </p:anim>
                                    <p:anim calcmode="lin" valueType="num">
                                      <p:cBhvr>
                                        <p:cTn id="67" dur="500" fill="hold"/>
                                        <p:tgtEl>
                                          <p:spTgt spid="34"/>
                                        </p:tgtEl>
                                        <p:attrNameLst>
                                          <p:attrName>ppt_h</p:attrName>
                                        </p:attrNameLst>
                                      </p:cBhvr>
                                      <p:tavLst>
                                        <p:tav tm="0">
                                          <p:val>
                                            <p:fltVal val="0"/>
                                          </p:val>
                                        </p:tav>
                                        <p:tav tm="100000">
                                          <p:val>
                                            <p:strVal val="#ppt_h"/>
                                          </p:val>
                                        </p:tav>
                                      </p:tavLst>
                                    </p:anim>
                                    <p:animEffect transition="in" filter="fade">
                                      <p:cBhvr>
                                        <p:cTn id="68" dur="500"/>
                                        <p:tgtEl>
                                          <p:spTgt spid="34"/>
                                        </p:tgtEl>
                                      </p:cBhvr>
                                    </p:animEffect>
                                    <p:anim calcmode="lin" valueType="num">
                                      <p:cBhvr>
                                        <p:cTn id="69" dur="500" fill="hold"/>
                                        <p:tgtEl>
                                          <p:spTgt spid="34"/>
                                        </p:tgtEl>
                                        <p:attrNameLst>
                                          <p:attrName>ppt_x</p:attrName>
                                        </p:attrNameLst>
                                      </p:cBhvr>
                                      <p:tavLst>
                                        <p:tav tm="0">
                                          <p:val>
                                            <p:fltVal val="0.5"/>
                                          </p:val>
                                        </p:tav>
                                        <p:tav tm="100000">
                                          <p:val>
                                            <p:strVal val="#ppt_x"/>
                                          </p:val>
                                        </p:tav>
                                      </p:tavLst>
                                    </p:anim>
                                    <p:anim calcmode="lin" valueType="num">
                                      <p:cBhvr>
                                        <p:cTn id="70" dur="500" fill="hold"/>
                                        <p:tgtEl>
                                          <p:spTgt spid="34"/>
                                        </p:tgtEl>
                                        <p:attrNameLst>
                                          <p:attrName>ppt_y</p:attrName>
                                        </p:attrNameLst>
                                      </p:cBhvr>
                                      <p:tavLst>
                                        <p:tav tm="0">
                                          <p:val>
                                            <p:fltVal val="0.5"/>
                                          </p:val>
                                        </p:tav>
                                        <p:tav tm="100000">
                                          <p:val>
                                            <p:strVal val="#ppt_y"/>
                                          </p:val>
                                        </p:tav>
                                      </p:tavLst>
                                    </p:anim>
                                  </p:childTnLst>
                                </p:cTn>
                              </p:par>
                              <p:par>
                                <p:cTn id="71" presetID="53" presetClass="entr" presetSubtype="528" fill="hold" grpId="0" nodeType="withEffect">
                                  <p:stCondLst>
                                    <p:cond delay="400"/>
                                  </p:stCondLst>
                                  <p:childTnLst>
                                    <p:set>
                                      <p:cBhvr>
                                        <p:cTn id="72" dur="1" fill="hold">
                                          <p:stCondLst>
                                            <p:cond delay="0"/>
                                          </p:stCondLst>
                                        </p:cTn>
                                        <p:tgtEl>
                                          <p:spTgt spid="35"/>
                                        </p:tgtEl>
                                        <p:attrNameLst>
                                          <p:attrName>style.visibility</p:attrName>
                                        </p:attrNameLst>
                                      </p:cBhvr>
                                      <p:to>
                                        <p:strVal val="visible"/>
                                      </p:to>
                                    </p:set>
                                    <p:anim calcmode="lin" valueType="num">
                                      <p:cBhvr>
                                        <p:cTn id="73" dur="500" fill="hold"/>
                                        <p:tgtEl>
                                          <p:spTgt spid="35"/>
                                        </p:tgtEl>
                                        <p:attrNameLst>
                                          <p:attrName>ppt_w</p:attrName>
                                        </p:attrNameLst>
                                      </p:cBhvr>
                                      <p:tavLst>
                                        <p:tav tm="0">
                                          <p:val>
                                            <p:fltVal val="0"/>
                                          </p:val>
                                        </p:tav>
                                        <p:tav tm="100000">
                                          <p:val>
                                            <p:strVal val="#ppt_w"/>
                                          </p:val>
                                        </p:tav>
                                      </p:tavLst>
                                    </p:anim>
                                    <p:anim calcmode="lin" valueType="num">
                                      <p:cBhvr>
                                        <p:cTn id="74" dur="500" fill="hold"/>
                                        <p:tgtEl>
                                          <p:spTgt spid="35"/>
                                        </p:tgtEl>
                                        <p:attrNameLst>
                                          <p:attrName>ppt_h</p:attrName>
                                        </p:attrNameLst>
                                      </p:cBhvr>
                                      <p:tavLst>
                                        <p:tav tm="0">
                                          <p:val>
                                            <p:fltVal val="0"/>
                                          </p:val>
                                        </p:tav>
                                        <p:tav tm="100000">
                                          <p:val>
                                            <p:strVal val="#ppt_h"/>
                                          </p:val>
                                        </p:tav>
                                      </p:tavLst>
                                    </p:anim>
                                    <p:animEffect transition="in" filter="fade">
                                      <p:cBhvr>
                                        <p:cTn id="75" dur="500"/>
                                        <p:tgtEl>
                                          <p:spTgt spid="35"/>
                                        </p:tgtEl>
                                      </p:cBhvr>
                                    </p:animEffect>
                                    <p:anim calcmode="lin" valueType="num">
                                      <p:cBhvr>
                                        <p:cTn id="76" dur="500" fill="hold"/>
                                        <p:tgtEl>
                                          <p:spTgt spid="35"/>
                                        </p:tgtEl>
                                        <p:attrNameLst>
                                          <p:attrName>ppt_x</p:attrName>
                                        </p:attrNameLst>
                                      </p:cBhvr>
                                      <p:tavLst>
                                        <p:tav tm="0">
                                          <p:val>
                                            <p:fltVal val="0.5"/>
                                          </p:val>
                                        </p:tav>
                                        <p:tav tm="100000">
                                          <p:val>
                                            <p:strVal val="#ppt_x"/>
                                          </p:val>
                                        </p:tav>
                                      </p:tavLst>
                                    </p:anim>
                                    <p:anim calcmode="lin" valueType="num">
                                      <p:cBhvr>
                                        <p:cTn id="77" dur="500" fill="hold"/>
                                        <p:tgtEl>
                                          <p:spTgt spid="35"/>
                                        </p:tgtEl>
                                        <p:attrNameLst>
                                          <p:attrName>ppt_y</p:attrName>
                                        </p:attrNameLst>
                                      </p:cBhvr>
                                      <p:tavLst>
                                        <p:tav tm="0">
                                          <p:val>
                                            <p:fltVal val="0.5"/>
                                          </p:val>
                                        </p:tav>
                                        <p:tav tm="100000">
                                          <p:val>
                                            <p:strVal val="#ppt_y"/>
                                          </p:val>
                                        </p:tav>
                                      </p:tavLst>
                                    </p:anim>
                                  </p:childTnLst>
                                </p:cTn>
                              </p:par>
                            </p:childTnLst>
                          </p:cTn>
                        </p:par>
                        <p:par>
                          <p:cTn id="78" fill="hold">
                            <p:stCondLst>
                              <p:cond delay="3500"/>
                            </p:stCondLst>
                            <p:childTnLst>
                              <p:par>
                                <p:cTn id="79" presetID="16" presetClass="entr" presetSubtype="21" fill="hold" grpId="0" nodeType="afterEffect">
                                  <p:stCondLst>
                                    <p:cond delay="0"/>
                                  </p:stCondLst>
                                  <p:childTnLst>
                                    <p:set>
                                      <p:cBhvr>
                                        <p:cTn id="80" dur="1" fill="hold">
                                          <p:stCondLst>
                                            <p:cond delay="0"/>
                                          </p:stCondLst>
                                        </p:cTn>
                                        <p:tgtEl>
                                          <p:spTgt spid="38"/>
                                        </p:tgtEl>
                                        <p:attrNameLst>
                                          <p:attrName>style.visibility</p:attrName>
                                        </p:attrNameLst>
                                      </p:cBhvr>
                                      <p:to>
                                        <p:strVal val="visible"/>
                                      </p:to>
                                    </p:set>
                                    <p:animEffect transition="in" filter="barn(inVertical)">
                                      <p:cBhvr>
                                        <p:cTn id="8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26" grpId="0" animBg="1"/>
      <p:bldP spid="27" grpId="0" animBg="1"/>
      <p:bldP spid="30" grpId="0" animBg="1"/>
      <p:bldP spid="37" grpId="0" animBg="1"/>
      <p:bldP spid="41" grpId="0" animBg="1"/>
      <p:bldP spid="53" grpId="0"/>
      <p:bldP spid="55" grpId="0"/>
      <p:bldP spid="57" grpId="0"/>
      <p:bldP spid="59" grpId="0"/>
      <p:bldP spid="33" grpId="0"/>
      <p:bldP spid="34" grpId="0" animBg="1"/>
      <p:bldP spid="35" grpId="0" animBg="1"/>
      <p:bldP spid="3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1772995" y="483518"/>
            <a:ext cx="6183381" cy="4608512"/>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20920" y="784064"/>
            <a:ext cx="3040950" cy="307777"/>
          </a:xfrm>
          <a:prstGeom prst="rect">
            <a:avLst/>
          </a:prstGeom>
          <a:noFill/>
        </p:spPr>
        <p:txBody>
          <a:bodyPr wrap="square" lIns="0" tIns="0" rIns="0" bIns="0" rtlCol="0">
            <a:spAutoFit/>
          </a:bodyPr>
          <a:lstStyle/>
          <a:p>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社会主义好</a:t>
            </a:r>
            <a:r>
              <a:rPr lang="en-US" altLang="zh-CN" sz="2000" b="1" dirty="0">
                <a:latin typeface="微软雅黑" panose="020B0503020204020204" pitchFamily="34" charset="-122"/>
                <a:ea typeface="微软雅黑" panose="020B0503020204020204" pitchFamily="34" charset="-122"/>
              </a:rPr>
              <a:t>》</a:t>
            </a:r>
            <a:endParaRPr lang="zh-CN" altLang="en-US" sz="2000" b="1" dirty="0">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2339752" y="915566"/>
            <a:ext cx="5248554" cy="3723060"/>
          </a:xfrm>
          <a:prstGeom prst="rect">
            <a:avLst/>
          </a:prstGeom>
        </p:spPr>
      </p:pic>
      <p:sp>
        <p:nvSpPr>
          <p:cNvPr id="3"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经典歌曲学唱</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536776" y="1419622"/>
            <a:ext cx="5406152" cy="2304256"/>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2411760" y="751812"/>
            <a:ext cx="3040950"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请  回  答</a:t>
            </a:r>
            <a:endParaRPr lang="zh-CN" altLang="en-US" sz="2000" b="1"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899592" y="1707654"/>
            <a:ext cx="4680520" cy="1801840"/>
          </a:xfrm>
          <a:prstGeom prst="rect">
            <a:avLst/>
          </a:prstGeom>
          <a:noFill/>
        </p:spPr>
        <p:txBody>
          <a:bodyPr wrap="square" lIns="0" tIns="0" rIns="0" bIns="0" rtlCol="0">
            <a:spAutoFit/>
          </a:bodyPr>
          <a:lstStyle/>
          <a:p>
            <a:pPr>
              <a:lnSpc>
                <a:spcPct val="150000"/>
              </a:lnSpc>
            </a:pPr>
            <a:r>
              <a:rPr lang="zh-CN" altLang="en-US" sz="1600" dirty="0">
                <a:latin typeface="华文细黑" panose="02010600040101010101" pitchFamily="2" charset="-122"/>
                <a:ea typeface="华文细黑" panose="02010600040101010101" pitchFamily="2" charset="-122"/>
              </a:rPr>
              <a:t>（</a:t>
            </a:r>
            <a:r>
              <a:rPr lang="en-US" altLang="zh-CN" sz="1600" dirty="0">
                <a:latin typeface="华文细黑" panose="02010600040101010101" pitchFamily="2" charset="-122"/>
                <a:ea typeface="华文细黑" panose="02010600040101010101" pitchFamily="2" charset="-122"/>
              </a:rPr>
              <a:t>1</a:t>
            </a:r>
            <a:r>
              <a:rPr lang="zh-CN" altLang="en-US" sz="1600" dirty="0">
                <a:latin typeface="华文细黑" panose="02010600040101010101" pitchFamily="2" charset="-122"/>
                <a:ea typeface="华文细黑" panose="02010600040101010101" pitchFamily="2" charset="-122"/>
              </a:rPr>
              <a:t>）新中国是哪一年成立的？我国确立社会主义制度又是在什么时候？</a:t>
            </a:r>
            <a:endParaRPr lang="zh-CN" altLang="en-US" sz="1600" dirty="0">
              <a:latin typeface="华文细黑" panose="02010600040101010101" pitchFamily="2" charset="-122"/>
              <a:ea typeface="华文细黑" panose="02010600040101010101" pitchFamily="2" charset="-122"/>
            </a:endParaRPr>
          </a:p>
          <a:p>
            <a:pPr>
              <a:lnSpc>
                <a:spcPct val="150000"/>
              </a:lnSpc>
            </a:pPr>
            <a:r>
              <a:rPr lang="zh-CN" altLang="en-US" sz="1600" dirty="0">
                <a:latin typeface="华文细黑" panose="02010600040101010101" pitchFamily="2" charset="-122"/>
                <a:ea typeface="华文细黑" panose="02010600040101010101" pitchFamily="2" charset="-122"/>
              </a:rPr>
              <a:t>（</a:t>
            </a:r>
            <a:r>
              <a:rPr lang="en-US" altLang="zh-CN" sz="1600" dirty="0">
                <a:latin typeface="华文细黑" panose="02010600040101010101" pitchFamily="2" charset="-122"/>
                <a:ea typeface="华文细黑" panose="02010600040101010101" pitchFamily="2" charset="-122"/>
              </a:rPr>
              <a:t>2</a:t>
            </a:r>
            <a:r>
              <a:rPr lang="zh-CN" altLang="en-US" sz="1600" dirty="0">
                <a:latin typeface="华文细黑" panose="02010600040101010101" pitchFamily="2" charset="-122"/>
                <a:ea typeface="华文细黑" panose="02010600040101010101" pitchFamily="2" charset="-122"/>
              </a:rPr>
              <a:t>）中国共产党是人民的好领导，说得到，做得到。党和人民</a:t>
            </a:r>
            <a:r>
              <a:rPr lang="en-US" altLang="zh-CN" sz="1600" dirty="0">
                <a:latin typeface="华文细黑" panose="02010600040101010101" pitchFamily="2" charset="-122"/>
                <a:ea typeface="华文细黑" panose="02010600040101010101" pitchFamily="2" charset="-122"/>
              </a:rPr>
              <a:t>90 </a:t>
            </a:r>
            <a:r>
              <a:rPr lang="zh-CN" altLang="en-US" sz="1600" dirty="0">
                <a:latin typeface="华文细黑" panose="02010600040101010101" pitchFamily="2" charset="-122"/>
                <a:ea typeface="华文细黑" panose="02010600040101010101" pitchFamily="2" charset="-122"/>
              </a:rPr>
              <a:t>多年奋斗、创造、积累的根本成就有哪些？</a:t>
            </a:r>
            <a:endParaRPr lang="zh-CN" altLang="en-US" sz="1600" dirty="0">
              <a:latin typeface="华文细黑" panose="02010600040101010101" pitchFamily="2" charset="-122"/>
              <a:ea typeface="华文细黑" panose="02010600040101010101" pitchFamily="2" charset="-122"/>
            </a:endParaRPr>
          </a:p>
        </p:txBody>
      </p:sp>
      <p:pic>
        <p:nvPicPr>
          <p:cNvPr id="9" name="图片 8"/>
          <p:cNvPicPr>
            <a:picLocks noChangeAspect="1"/>
          </p:cNvPicPr>
          <p:nvPr/>
        </p:nvPicPr>
        <p:blipFill>
          <a:blip r:embed="rId1"/>
          <a:stretch>
            <a:fillRect/>
          </a:stretch>
        </p:blipFill>
        <p:spPr>
          <a:xfrm>
            <a:off x="6228184" y="1096642"/>
            <a:ext cx="2265040" cy="2950215"/>
          </a:xfrm>
          <a:prstGeom prst="rect">
            <a:avLst/>
          </a:prstGeom>
        </p:spPr>
      </p:pic>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经典歌曲学唱</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一、真题精选</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1856" y="1270845"/>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单项选择题</a:t>
            </a:r>
            <a:endParaRPr lang="zh-CN" altLang="en-US" b="1" dirty="0">
              <a:latin typeface="微软雅黑" panose="020B0503020204020204" pitchFamily="34" charset="-122"/>
              <a:ea typeface="微软雅黑" panose="020B0503020204020204" pitchFamily="34" charset="-122"/>
            </a:endParaRPr>
          </a:p>
        </p:txBody>
      </p:sp>
      <p:pic>
        <p:nvPicPr>
          <p:cNvPr id="7"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52536" y="1428270"/>
            <a:ext cx="8856984" cy="3963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7"/>
          <p:cNvSpPr txBox="1"/>
          <p:nvPr/>
        </p:nvSpPr>
        <p:spPr>
          <a:xfrm>
            <a:off x="1403648" y="1961749"/>
            <a:ext cx="6264696" cy="1508105"/>
          </a:xfrm>
          <a:prstGeom prst="rect">
            <a:avLst/>
          </a:prstGeom>
          <a:noFill/>
        </p:spPr>
        <p:txBody>
          <a:bodyPr wrap="square" lIns="0" tIns="0" rIns="0" bIns="0" rtlCol="0">
            <a:spAutoFit/>
          </a:bodyPr>
          <a:lstStyle/>
          <a:p>
            <a:r>
              <a:rPr lang="zh-CN" altLang="en-US" sz="1400" dirty="0">
                <a:latin typeface="华文细黑" panose="02010600040101010101" pitchFamily="2" charset="-122"/>
                <a:ea typeface="华文细黑" panose="02010600040101010101" pitchFamily="2" charset="-122"/>
              </a:rPr>
              <a:t>（</a:t>
            </a:r>
            <a:r>
              <a:rPr lang="en-US" altLang="zh-CN" sz="1400" dirty="0">
                <a:latin typeface="华文细黑" panose="02010600040101010101" pitchFamily="2" charset="-122"/>
                <a:ea typeface="华文细黑" panose="02010600040101010101" pitchFamily="2" charset="-122"/>
              </a:rPr>
              <a:t>2017 </a:t>
            </a:r>
            <a:r>
              <a:rPr lang="zh-CN" altLang="en-US" sz="1400" dirty="0">
                <a:latin typeface="华文细黑" panose="02010600040101010101" pitchFamily="2" charset="-122"/>
                <a:ea typeface="华文细黑" panose="02010600040101010101" pitchFamily="2" charset="-122"/>
              </a:rPr>
              <a:t>年考研单项选择题第</a:t>
            </a:r>
            <a:r>
              <a:rPr lang="en-US" altLang="zh-CN" sz="1400" dirty="0">
                <a:latin typeface="华文细黑" panose="02010600040101010101" pitchFamily="2" charset="-122"/>
                <a:ea typeface="华文细黑" panose="02010600040101010101" pitchFamily="2" charset="-122"/>
              </a:rPr>
              <a:t>5 </a:t>
            </a:r>
            <a:r>
              <a:rPr lang="zh-CN" altLang="en-US" sz="1400" dirty="0">
                <a:latin typeface="华文细黑" panose="02010600040101010101" pitchFamily="2" charset="-122"/>
                <a:ea typeface="华文细黑" panose="02010600040101010101" pitchFamily="2" charset="-122"/>
              </a:rPr>
              <a:t>题）从中华人民共和国成立到社会主义改造完成，</a:t>
            </a:r>
            <a:endParaRPr lang="zh-CN" altLang="en-US" sz="1400" dirty="0">
              <a:latin typeface="华文细黑" panose="02010600040101010101" pitchFamily="2" charset="-122"/>
              <a:ea typeface="华文细黑" panose="02010600040101010101" pitchFamily="2" charset="-122"/>
            </a:endParaRPr>
          </a:p>
          <a:p>
            <a:r>
              <a:rPr lang="zh-CN" altLang="en-US" sz="1400" dirty="0">
                <a:latin typeface="华文细黑" panose="02010600040101010101" pitchFamily="2" charset="-122"/>
                <a:ea typeface="华文细黑" panose="02010600040101010101" pitchFamily="2" charset="-122"/>
              </a:rPr>
              <a:t>是我国从新民主主义到社会主义的过渡时期。这一时期，个体经济向社会主义集体经济过渡的形式是（　　）。</a:t>
            </a:r>
            <a:endParaRPr lang="zh-CN" altLang="en-US" sz="1400" dirty="0">
              <a:latin typeface="华文细黑" panose="02010600040101010101" pitchFamily="2" charset="-122"/>
              <a:ea typeface="华文细黑" panose="02010600040101010101" pitchFamily="2" charset="-122"/>
            </a:endParaRPr>
          </a:p>
          <a:p>
            <a:r>
              <a:rPr lang="en-US" altLang="zh-CN" sz="1400" dirty="0">
                <a:latin typeface="华文细黑" panose="02010600040101010101" pitchFamily="2" charset="-122"/>
                <a:ea typeface="华文细黑" panose="02010600040101010101" pitchFamily="2" charset="-122"/>
              </a:rPr>
              <a:t>A. </a:t>
            </a:r>
            <a:r>
              <a:rPr lang="zh-CN" altLang="en-US" sz="1400" dirty="0">
                <a:latin typeface="华文细黑" panose="02010600040101010101" pitchFamily="2" charset="-122"/>
                <a:ea typeface="华文细黑" panose="02010600040101010101" pitchFamily="2" charset="-122"/>
              </a:rPr>
              <a:t>私人资本主义经济</a:t>
            </a:r>
            <a:endParaRPr lang="zh-CN" altLang="en-US" sz="1400" dirty="0">
              <a:latin typeface="华文细黑" panose="02010600040101010101" pitchFamily="2" charset="-122"/>
              <a:ea typeface="华文细黑" panose="02010600040101010101" pitchFamily="2" charset="-122"/>
            </a:endParaRPr>
          </a:p>
          <a:p>
            <a:r>
              <a:rPr lang="en-US" altLang="zh-CN" sz="1400" dirty="0">
                <a:latin typeface="华文细黑" panose="02010600040101010101" pitchFamily="2" charset="-122"/>
                <a:ea typeface="华文细黑" panose="02010600040101010101" pitchFamily="2" charset="-122"/>
              </a:rPr>
              <a:t>B. </a:t>
            </a:r>
            <a:r>
              <a:rPr lang="zh-CN" altLang="en-US" sz="1400" dirty="0">
                <a:latin typeface="华文细黑" panose="02010600040101010101" pitchFamily="2" charset="-122"/>
                <a:ea typeface="华文细黑" panose="02010600040101010101" pitchFamily="2" charset="-122"/>
              </a:rPr>
              <a:t>国营经济</a:t>
            </a:r>
            <a:endParaRPr lang="zh-CN" altLang="en-US" sz="1400" dirty="0">
              <a:latin typeface="华文细黑" panose="02010600040101010101" pitchFamily="2" charset="-122"/>
              <a:ea typeface="华文细黑" panose="02010600040101010101" pitchFamily="2" charset="-122"/>
            </a:endParaRPr>
          </a:p>
          <a:p>
            <a:r>
              <a:rPr lang="en-US" altLang="zh-CN" sz="1400" dirty="0">
                <a:latin typeface="华文细黑" panose="02010600040101010101" pitchFamily="2" charset="-122"/>
                <a:ea typeface="华文细黑" panose="02010600040101010101" pitchFamily="2" charset="-122"/>
              </a:rPr>
              <a:t>C. </a:t>
            </a:r>
            <a:r>
              <a:rPr lang="zh-CN" altLang="en-US" sz="1400" dirty="0">
                <a:latin typeface="华文细黑" panose="02010600040101010101" pitchFamily="2" charset="-122"/>
                <a:ea typeface="华文细黑" panose="02010600040101010101" pitchFamily="2" charset="-122"/>
              </a:rPr>
              <a:t>合作社经济</a:t>
            </a:r>
            <a:endParaRPr lang="zh-CN" altLang="en-US" sz="1400" dirty="0">
              <a:latin typeface="华文细黑" panose="02010600040101010101" pitchFamily="2" charset="-122"/>
              <a:ea typeface="华文细黑" panose="02010600040101010101" pitchFamily="2" charset="-122"/>
            </a:endParaRPr>
          </a:p>
          <a:p>
            <a:r>
              <a:rPr lang="en-US" altLang="zh-CN" sz="1400" dirty="0">
                <a:latin typeface="华文细黑" panose="02010600040101010101" pitchFamily="2" charset="-122"/>
                <a:ea typeface="华文细黑" panose="02010600040101010101" pitchFamily="2" charset="-122"/>
              </a:rPr>
              <a:t>D. </a:t>
            </a:r>
            <a:r>
              <a:rPr lang="zh-CN" altLang="en-US" sz="1400" dirty="0">
                <a:latin typeface="华文细黑" panose="02010600040101010101" pitchFamily="2" charset="-122"/>
                <a:ea typeface="华文细黑" panose="02010600040101010101" pitchFamily="2" charset="-122"/>
              </a:rPr>
              <a:t>国家资本主义经济</a:t>
            </a:r>
            <a:endParaRPr lang="zh-CN" altLang="en-US" sz="1400" b="1" dirty="0">
              <a:solidFill>
                <a:schemeClr val="accent6"/>
              </a:solidFill>
              <a:latin typeface="华文细黑" panose="02010600040101010101" pitchFamily="2" charset="-122"/>
              <a:ea typeface="华文细黑" panose="02010600040101010101" pitchFamily="2" charset="-122"/>
            </a:endParaRPr>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一、真题精选</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多项选择题</a:t>
            </a:r>
            <a:endParaRPr lang="zh-CN" altLang="en-US"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423744" y="1927063"/>
            <a:ext cx="8280920" cy="2585323"/>
          </a:xfrm>
          <a:prstGeom prst="rect">
            <a:avLst/>
          </a:prstGeom>
          <a:noFill/>
        </p:spPr>
        <p:txBody>
          <a:bodyPr wrap="square" lIns="0" tIns="0" rIns="0" bIns="0" rtlCol="0">
            <a:spAutoFit/>
          </a:bodyPr>
          <a:lstStyle/>
          <a:p>
            <a:pPr>
              <a:lnSpc>
                <a:spcPct val="150000"/>
              </a:lnSpc>
            </a:pPr>
            <a:r>
              <a:rPr lang="en-US" altLang="zh-CN" sz="1400" dirty="0">
                <a:latin typeface="华文细黑" panose="02010600040101010101" pitchFamily="2" charset="-122"/>
                <a:ea typeface="华文细黑" panose="02010600040101010101" pitchFamily="2" charset="-122"/>
              </a:rPr>
              <a:t>1.</a:t>
            </a:r>
            <a:r>
              <a:rPr lang="zh-CN" altLang="en-US" sz="1400" dirty="0">
                <a:latin typeface="华文细黑" panose="02010600040101010101" pitchFamily="2" charset="-122"/>
                <a:ea typeface="华文细黑" panose="02010600040101010101" pitchFamily="2" charset="-122"/>
              </a:rPr>
              <a:t>（</a:t>
            </a:r>
            <a:r>
              <a:rPr lang="en-US" altLang="zh-CN" sz="1400" dirty="0">
                <a:latin typeface="华文细黑" panose="02010600040101010101" pitchFamily="2" charset="-122"/>
                <a:ea typeface="华文细黑" panose="02010600040101010101" pitchFamily="2" charset="-122"/>
              </a:rPr>
              <a:t>2018 </a:t>
            </a:r>
            <a:r>
              <a:rPr lang="zh-CN" altLang="en-US" sz="1400" dirty="0">
                <a:latin typeface="华文细黑" panose="02010600040101010101" pitchFamily="2" charset="-122"/>
                <a:ea typeface="华文细黑" panose="02010600040101010101" pitchFamily="2" charset="-122"/>
              </a:rPr>
              <a:t>年考研多项选择题第</a:t>
            </a:r>
            <a:r>
              <a:rPr lang="en-US" altLang="zh-CN" sz="1400" dirty="0">
                <a:latin typeface="华文细黑" panose="02010600040101010101" pitchFamily="2" charset="-122"/>
                <a:ea typeface="华文细黑" panose="02010600040101010101" pitchFamily="2" charset="-122"/>
              </a:rPr>
              <a:t>21 </a:t>
            </a:r>
            <a:r>
              <a:rPr lang="zh-CN" altLang="en-US" sz="1400" dirty="0">
                <a:latin typeface="华文细黑" panose="02010600040101010101" pitchFamily="2" charset="-122"/>
                <a:ea typeface="华文细黑" panose="02010600040101010101" pitchFamily="2" charset="-122"/>
              </a:rPr>
              <a:t>题）列宁指出“一切民族都将走向社会主义，这是不可避免的，但是一切民族的走法却不会完全一样，在民主的这种或那种形式上，在无产阶级专政的这种或那种形态上，在社会生活各方面的社会主义改造的速度上，每个民族都会有自己的特点”。这一论述从历史唯物主义的高度揭示了各民族发展道路的多样性的内涵。下列关于社会主义发展道路多样性特点的正确观点有（　　）。</a:t>
            </a:r>
            <a:endParaRPr lang="zh-CN" altLang="en-US" sz="1400" dirty="0">
              <a:latin typeface="华文细黑" panose="02010600040101010101" pitchFamily="2" charset="-122"/>
              <a:ea typeface="华文细黑" panose="02010600040101010101" pitchFamily="2" charset="-122"/>
            </a:endParaRPr>
          </a:p>
          <a:p>
            <a:pPr>
              <a:lnSpc>
                <a:spcPct val="150000"/>
              </a:lnSpc>
            </a:pPr>
            <a:r>
              <a:rPr lang="en-US" altLang="zh-CN" sz="1400" dirty="0">
                <a:latin typeface="华文细黑" panose="02010600040101010101" pitchFamily="2" charset="-122"/>
                <a:ea typeface="华文细黑" panose="02010600040101010101" pitchFamily="2" charset="-122"/>
              </a:rPr>
              <a:t>A. </a:t>
            </a:r>
            <a:r>
              <a:rPr lang="zh-CN" altLang="en-US" sz="1400" dirty="0">
                <a:latin typeface="华文细黑" panose="02010600040101010101" pitchFamily="2" charset="-122"/>
                <a:ea typeface="华文细黑" panose="02010600040101010101" pitchFamily="2" charset="-122"/>
              </a:rPr>
              <a:t>各国生产力发展状况和社会发展阶段决定了社会主义发展道路具有不同的特点</a:t>
            </a:r>
            <a:endParaRPr lang="zh-CN" altLang="en-US" sz="1400" dirty="0">
              <a:latin typeface="华文细黑" panose="02010600040101010101" pitchFamily="2" charset="-122"/>
              <a:ea typeface="华文细黑" panose="02010600040101010101" pitchFamily="2" charset="-122"/>
            </a:endParaRPr>
          </a:p>
          <a:p>
            <a:pPr>
              <a:lnSpc>
                <a:spcPct val="150000"/>
              </a:lnSpc>
            </a:pPr>
            <a:r>
              <a:rPr lang="en-US" altLang="zh-CN" sz="1400" dirty="0">
                <a:latin typeface="华文细黑" panose="02010600040101010101" pitchFamily="2" charset="-122"/>
                <a:ea typeface="华文细黑" panose="02010600040101010101" pitchFamily="2" charset="-122"/>
              </a:rPr>
              <a:t>B. </a:t>
            </a:r>
            <a:r>
              <a:rPr lang="zh-CN" altLang="en-US" sz="1400" dirty="0">
                <a:latin typeface="华文细黑" panose="02010600040101010101" pitchFamily="2" charset="-122"/>
                <a:ea typeface="华文细黑" panose="02010600040101010101" pitchFamily="2" charset="-122"/>
              </a:rPr>
              <a:t>历史文化传统的差异性是造成不同国家社会主义发展道路多样性的重要条件</a:t>
            </a:r>
            <a:endParaRPr lang="zh-CN" altLang="en-US" sz="1400" dirty="0">
              <a:latin typeface="华文细黑" panose="02010600040101010101" pitchFamily="2" charset="-122"/>
              <a:ea typeface="华文细黑" panose="02010600040101010101" pitchFamily="2" charset="-122"/>
            </a:endParaRPr>
          </a:p>
          <a:p>
            <a:pPr>
              <a:lnSpc>
                <a:spcPct val="150000"/>
              </a:lnSpc>
            </a:pPr>
            <a:r>
              <a:rPr lang="en-US" altLang="zh-CN" sz="1400" dirty="0">
                <a:latin typeface="华文细黑" panose="02010600040101010101" pitchFamily="2" charset="-122"/>
                <a:ea typeface="华文细黑" panose="02010600040101010101" pitchFamily="2" charset="-122"/>
              </a:rPr>
              <a:t>C. </a:t>
            </a:r>
            <a:r>
              <a:rPr lang="zh-CN" altLang="en-US" sz="1400" dirty="0">
                <a:latin typeface="华文细黑" panose="02010600040101010101" pitchFamily="2" charset="-122"/>
                <a:ea typeface="华文细黑" panose="02010600040101010101" pitchFamily="2" charset="-122"/>
              </a:rPr>
              <a:t>各国民族因素和地理环境的不同是造成社会主义发展道路多样性的决定因素</a:t>
            </a:r>
            <a:endParaRPr lang="zh-CN" altLang="en-US" sz="1400" dirty="0">
              <a:latin typeface="华文细黑" panose="02010600040101010101" pitchFamily="2" charset="-122"/>
              <a:ea typeface="华文细黑" panose="02010600040101010101" pitchFamily="2" charset="-122"/>
            </a:endParaRPr>
          </a:p>
          <a:p>
            <a:pPr>
              <a:lnSpc>
                <a:spcPct val="150000"/>
              </a:lnSpc>
            </a:pPr>
            <a:r>
              <a:rPr lang="en-US" altLang="zh-CN" sz="1400" dirty="0">
                <a:latin typeface="华文细黑" panose="02010600040101010101" pitchFamily="2" charset="-122"/>
                <a:ea typeface="华文细黑" panose="02010600040101010101" pitchFamily="2" charset="-122"/>
              </a:rPr>
              <a:t>D. </a:t>
            </a:r>
            <a:r>
              <a:rPr lang="zh-CN" altLang="en-US" sz="1400" dirty="0">
                <a:latin typeface="华文细黑" panose="02010600040101010101" pitchFamily="2" charset="-122"/>
                <a:ea typeface="华文细黑" panose="02010600040101010101" pitchFamily="2" charset="-122"/>
              </a:rPr>
              <a:t>时代和实践的不断发展是造成社会主义发展道路多样性的现实原因</a:t>
            </a:r>
            <a:endParaRPr lang="zh-CN" altLang="en-US" sz="1400" b="1" dirty="0">
              <a:solidFill>
                <a:schemeClr val="accent6"/>
              </a:solidFill>
              <a:latin typeface="华文细黑" panose="02010600040101010101" pitchFamily="2" charset="-122"/>
              <a:ea typeface="华文细黑" panose="02010600040101010101" pitchFamily="2" charset="-122"/>
            </a:endParaRPr>
          </a:p>
        </p:txBody>
      </p:sp>
      <p:sp>
        <p:nvSpPr>
          <p:cNvPr id="7" name="圆角矩形 6"/>
          <p:cNvSpPr/>
          <p:nvPr/>
        </p:nvSpPr>
        <p:spPr>
          <a:xfrm>
            <a:off x="179512" y="1851670"/>
            <a:ext cx="8525151" cy="2808312"/>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一、真题精选</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多项选择题</a:t>
            </a:r>
            <a:endParaRPr lang="zh-CN" altLang="en-US" b="1" dirty="0">
              <a:latin typeface="微软雅黑" panose="020B0503020204020204" pitchFamily="34" charset="-122"/>
              <a:ea typeface="微软雅黑" panose="020B0503020204020204" pitchFamily="34" charset="-122"/>
            </a:endParaRPr>
          </a:p>
        </p:txBody>
      </p:sp>
      <p:sp>
        <p:nvSpPr>
          <p:cNvPr id="7" name="矩形 37"/>
          <p:cNvSpPr>
            <a:spLocks noChangeArrowheads="1"/>
          </p:cNvSpPr>
          <p:nvPr/>
        </p:nvSpPr>
        <p:spPr bwMode="auto">
          <a:xfrm>
            <a:off x="397312" y="1851670"/>
            <a:ext cx="7922419" cy="3186113"/>
          </a:xfrm>
          <a:prstGeom prst="rect">
            <a:avLst/>
          </a:prstGeom>
          <a:solidFill>
            <a:schemeClr val="bg1"/>
          </a:solidFill>
          <a:ln w="9525" cmpd="sng">
            <a:solidFill>
              <a:srgbClr val="000000"/>
            </a:solidFill>
            <a:miter lim="800000"/>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zh-CN" sz="135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8" name="图片 5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58034" y="2121943"/>
            <a:ext cx="1065610" cy="1250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8"/>
          <p:cNvSpPr txBox="1"/>
          <p:nvPr/>
        </p:nvSpPr>
        <p:spPr>
          <a:xfrm>
            <a:off x="722117" y="2079437"/>
            <a:ext cx="7272808" cy="2585323"/>
          </a:xfrm>
          <a:prstGeom prst="rect">
            <a:avLst/>
          </a:prstGeom>
          <a:noFill/>
        </p:spPr>
        <p:txBody>
          <a:bodyPr wrap="square" lIns="0" tIns="0" rIns="0" bIns="0" rtlCol="0">
            <a:spAutoFit/>
          </a:bodyPr>
          <a:lstStyle/>
          <a:p>
            <a:pPr>
              <a:lnSpc>
                <a:spcPct val="150000"/>
              </a:lnSpc>
            </a:pPr>
            <a:r>
              <a:rPr lang="en-US" altLang="zh-CN" sz="1600" dirty="0">
                <a:latin typeface="华文细黑" panose="02010600040101010101" pitchFamily="2" charset="-122"/>
                <a:ea typeface="华文细黑" panose="02010600040101010101" pitchFamily="2" charset="-122"/>
              </a:rPr>
              <a:t>2.</a:t>
            </a:r>
            <a:r>
              <a:rPr lang="zh-CN" altLang="en-US" sz="1600" dirty="0">
                <a:latin typeface="华文细黑" panose="02010600040101010101" pitchFamily="2" charset="-122"/>
                <a:ea typeface="华文细黑" panose="02010600040101010101" pitchFamily="2" charset="-122"/>
              </a:rPr>
              <a:t>（</a:t>
            </a:r>
            <a:r>
              <a:rPr lang="en-US" altLang="zh-CN" sz="1600" dirty="0">
                <a:latin typeface="华文细黑" panose="02010600040101010101" pitchFamily="2" charset="-122"/>
                <a:ea typeface="华文细黑" panose="02010600040101010101" pitchFamily="2" charset="-122"/>
              </a:rPr>
              <a:t>2018 </a:t>
            </a:r>
            <a:r>
              <a:rPr lang="zh-CN" altLang="en-US" sz="1600" dirty="0">
                <a:latin typeface="华文细黑" panose="02010600040101010101" pitchFamily="2" charset="-122"/>
                <a:ea typeface="华文细黑" panose="02010600040101010101" pitchFamily="2" charset="-122"/>
              </a:rPr>
              <a:t>年考研多项选择题第</a:t>
            </a:r>
            <a:r>
              <a:rPr lang="en-US" altLang="zh-CN" sz="1600" dirty="0">
                <a:latin typeface="华文细黑" panose="02010600040101010101" pitchFamily="2" charset="-122"/>
                <a:ea typeface="华文细黑" panose="02010600040101010101" pitchFamily="2" charset="-122"/>
              </a:rPr>
              <a:t>29 </a:t>
            </a:r>
            <a:r>
              <a:rPr lang="zh-CN" altLang="en-US" sz="1600" dirty="0">
                <a:latin typeface="华文细黑" panose="02010600040101010101" pitchFamily="2" charset="-122"/>
                <a:ea typeface="华文细黑" panose="02010600040101010101" pitchFamily="2" charset="-122"/>
              </a:rPr>
              <a:t>题）从</a:t>
            </a:r>
            <a:r>
              <a:rPr lang="en-US" altLang="zh-CN" sz="1600" dirty="0">
                <a:latin typeface="华文细黑" panose="02010600040101010101" pitchFamily="2" charset="-122"/>
                <a:ea typeface="华文细黑" panose="02010600040101010101" pitchFamily="2" charset="-122"/>
              </a:rPr>
              <a:t>1953 </a:t>
            </a:r>
            <a:r>
              <a:rPr lang="zh-CN" altLang="en-US" sz="1600" dirty="0">
                <a:latin typeface="华文细黑" panose="02010600040101010101" pitchFamily="2" charset="-122"/>
                <a:ea typeface="华文细黑" panose="02010600040101010101" pitchFamily="2" charset="-122"/>
              </a:rPr>
              <a:t>年开始，在过渡时期总路线的指引</a:t>
            </a:r>
            <a:endParaRPr lang="zh-CN" altLang="en-US" sz="1600" dirty="0">
              <a:latin typeface="华文细黑" panose="02010600040101010101" pitchFamily="2" charset="-122"/>
              <a:ea typeface="华文细黑" panose="02010600040101010101" pitchFamily="2" charset="-122"/>
            </a:endParaRPr>
          </a:p>
          <a:p>
            <a:pPr>
              <a:lnSpc>
                <a:spcPct val="150000"/>
              </a:lnSpc>
            </a:pPr>
            <a:r>
              <a:rPr lang="zh-CN" altLang="en-US" sz="1600" dirty="0">
                <a:latin typeface="华文细黑" panose="02010600040101010101" pitchFamily="2" charset="-122"/>
                <a:ea typeface="华文细黑" panose="02010600040101010101" pitchFamily="2" charset="-122"/>
              </a:rPr>
              <a:t>下，中国共产党领导人民开始进行有计划的社会主义建设和有系统的社会主义改造。当时中国之所以要着力进行和可能进行社会主义改造，主要是因为（　　）。</a:t>
            </a:r>
            <a:endParaRPr lang="zh-CN" altLang="en-US" sz="1600" dirty="0">
              <a:latin typeface="华文细黑" panose="02010600040101010101" pitchFamily="2" charset="-122"/>
              <a:ea typeface="华文细黑" panose="02010600040101010101" pitchFamily="2" charset="-122"/>
            </a:endParaRPr>
          </a:p>
          <a:p>
            <a:pPr>
              <a:lnSpc>
                <a:spcPct val="150000"/>
              </a:lnSpc>
            </a:pPr>
            <a:r>
              <a:rPr lang="en-US" altLang="zh-CN" sz="1600" dirty="0">
                <a:latin typeface="华文细黑" panose="02010600040101010101" pitchFamily="2" charset="-122"/>
                <a:ea typeface="华文细黑" panose="02010600040101010101" pitchFamily="2" charset="-122"/>
              </a:rPr>
              <a:t>A. </a:t>
            </a:r>
            <a:r>
              <a:rPr lang="zh-CN" altLang="en-US" sz="1600" dirty="0">
                <a:latin typeface="华文细黑" panose="02010600040101010101" pitchFamily="2" charset="-122"/>
                <a:ea typeface="华文细黑" panose="02010600040101010101" pitchFamily="2" charset="-122"/>
              </a:rPr>
              <a:t>资本主文国家的封锁和遏制，社会主义国家的同情和援助</a:t>
            </a:r>
            <a:endParaRPr lang="zh-CN" altLang="en-US" sz="1600" dirty="0">
              <a:latin typeface="华文细黑" panose="02010600040101010101" pitchFamily="2" charset="-122"/>
              <a:ea typeface="华文细黑" panose="02010600040101010101" pitchFamily="2" charset="-122"/>
            </a:endParaRPr>
          </a:p>
          <a:p>
            <a:pPr>
              <a:lnSpc>
                <a:spcPct val="150000"/>
              </a:lnSpc>
            </a:pPr>
            <a:r>
              <a:rPr lang="en-US" altLang="zh-CN" sz="1600" dirty="0">
                <a:latin typeface="华文细黑" panose="02010600040101010101" pitchFamily="2" charset="-122"/>
                <a:ea typeface="华文细黑" panose="02010600040101010101" pitchFamily="2" charset="-122"/>
              </a:rPr>
              <a:t>B. </a:t>
            </a:r>
            <a:r>
              <a:rPr lang="zh-CN" altLang="en-US" sz="1600" dirty="0">
                <a:latin typeface="华文细黑" panose="02010600040101010101" pitchFamily="2" charset="-122"/>
                <a:ea typeface="华文细黑" panose="02010600040101010101" pitchFamily="2" charset="-122"/>
              </a:rPr>
              <a:t>资本主义经济力量弱小，发展困难</a:t>
            </a:r>
            <a:endParaRPr lang="zh-CN" altLang="en-US" sz="1600" dirty="0">
              <a:latin typeface="华文细黑" panose="02010600040101010101" pitchFamily="2" charset="-122"/>
              <a:ea typeface="华文细黑" panose="02010600040101010101" pitchFamily="2" charset="-122"/>
            </a:endParaRPr>
          </a:p>
          <a:p>
            <a:pPr>
              <a:lnSpc>
                <a:spcPct val="150000"/>
              </a:lnSpc>
            </a:pPr>
            <a:r>
              <a:rPr lang="en-US" altLang="zh-CN" sz="1600" dirty="0">
                <a:latin typeface="华文细黑" panose="02010600040101010101" pitchFamily="2" charset="-122"/>
                <a:ea typeface="华文细黑" panose="02010600040101010101" pitchFamily="2" charset="-122"/>
              </a:rPr>
              <a:t>C. </a:t>
            </a:r>
            <a:r>
              <a:rPr lang="zh-CN" altLang="en-US" sz="1600" dirty="0">
                <a:latin typeface="华文细黑" panose="02010600040101010101" pitchFamily="2" charset="-122"/>
                <a:ea typeface="华文细黑" panose="02010600040101010101" pitchFamily="2" charset="-122"/>
              </a:rPr>
              <a:t>对个体农业进行社会主义改造，是实现国家工业化的一个必要条件</a:t>
            </a:r>
            <a:endParaRPr lang="zh-CN" altLang="en-US" sz="1600" dirty="0">
              <a:latin typeface="华文细黑" panose="02010600040101010101" pitchFamily="2" charset="-122"/>
              <a:ea typeface="华文细黑" panose="02010600040101010101" pitchFamily="2" charset="-122"/>
            </a:endParaRPr>
          </a:p>
          <a:p>
            <a:pPr>
              <a:lnSpc>
                <a:spcPct val="150000"/>
              </a:lnSpc>
            </a:pPr>
            <a:r>
              <a:rPr lang="en-US" altLang="zh-CN" sz="1600" dirty="0">
                <a:latin typeface="华文细黑" panose="02010600040101010101" pitchFamily="2" charset="-122"/>
                <a:ea typeface="华文细黑" panose="02010600040101010101" pitchFamily="2" charset="-122"/>
              </a:rPr>
              <a:t>D. </a:t>
            </a:r>
            <a:r>
              <a:rPr lang="zh-CN" altLang="en-US" sz="1600" dirty="0">
                <a:latin typeface="华文细黑" panose="02010600040101010101" pitchFamily="2" charset="-122"/>
                <a:ea typeface="华文细黑" panose="02010600040101010101" pitchFamily="2" charset="-122"/>
              </a:rPr>
              <a:t>社会主义性质的国家经济力量相对来说比较强大</a:t>
            </a:r>
            <a:endParaRPr lang="zh-CN" altLang="en-US" sz="1600" b="1" dirty="0">
              <a:solidFill>
                <a:schemeClr val="accent6"/>
              </a:solidFill>
              <a:latin typeface="华文细黑" panose="02010600040101010101" pitchFamily="2" charset="-122"/>
              <a:ea typeface="华文细黑" panose="02010600040101010101" pitchFamily="2" charset="-122"/>
            </a:endParaRPr>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二、模拟训练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单项选择题</a:t>
            </a:r>
            <a:endParaRPr lang="zh-CN" altLang="en-US" b="1" dirty="0">
              <a:latin typeface="微软雅黑" panose="020B0503020204020204" pitchFamily="34" charset="-122"/>
              <a:ea typeface="微软雅黑" panose="020B0503020204020204" pitchFamily="34" charset="-122"/>
            </a:endParaRPr>
          </a:p>
        </p:txBody>
      </p:sp>
      <p:sp>
        <p:nvSpPr>
          <p:cNvPr id="7" name="矩形 9"/>
          <p:cNvSpPr>
            <a:spLocks noChangeArrowheads="1"/>
          </p:cNvSpPr>
          <p:nvPr/>
        </p:nvSpPr>
        <p:spPr bwMode="auto">
          <a:xfrm>
            <a:off x="690798" y="1804476"/>
            <a:ext cx="3545681" cy="2600325"/>
          </a:xfrm>
          <a:prstGeom prst="rect">
            <a:avLst/>
          </a:prstGeom>
          <a:gradFill rotWithShape="1">
            <a:gsLst>
              <a:gs pos="0">
                <a:schemeClr val="bg1"/>
              </a:gs>
              <a:gs pos="100000">
                <a:srgbClr val="D9D9D9"/>
              </a:gs>
            </a:gsLst>
            <a:lin ang="5400000" scaled="1"/>
          </a:gradFill>
          <a:ln w="12700" cmpd="sng">
            <a:solidFill>
              <a:schemeClr val="bg1"/>
            </a:solidFill>
            <a:miter lim="800000"/>
          </a:ln>
          <a:effectLst>
            <a:outerShdw dist="63500" dir="8100000" algn="ctr" rotWithShape="0">
              <a:srgbClr val="000000">
                <a:alpha val="25000"/>
              </a:srgbClr>
            </a:outerShdw>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FFFFFF"/>
              </a:solidFill>
            </a:endParaRPr>
          </a:p>
        </p:txBody>
      </p:sp>
      <p:sp>
        <p:nvSpPr>
          <p:cNvPr id="8" name="矩形 10"/>
          <p:cNvSpPr>
            <a:spLocks noChangeArrowheads="1"/>
          </p:cNvSpPr>
          <p:nvPr/>
        </p:nvSpPr>
        <p:spPr bwMode="auto">
          <a:xfrm>
            <a:off x="690798" y="4486953"/>
            <a:ext cx="3545681" cy="652463"/>
          </a:xfrm>
          <a:prstGeom prst="rect">
            <a:avLst/>
          </a:prstGeom>
          <a:solidFill>
            <a:srgbClr val="0176A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FFFFFF"/>
              </a:solidFill>
            </a:endParaRPr>
          </a:p>
        </p:txBody>
      </p:sp>
      <p:sp>
        <p:nvSpPr>
          <p:cNvPr id="9" name="矩形 11"/>
          <p:cNvSpPr>
            <a:spLocks noChangeArrowheads="1"/>
          </p:cNvSpPr>
          <p:nvPr/>
        </p:nvSpPr>
        <p:spPr bwMode="auto">
          <a:xfrm>
            <a:off x="4629386" y="2390263"/>
            <a:ext cx="3545681" cy="2600325"/>
          </a:xfrm>
          <a:prstGeom prst="rect">
            <a:avLst/>
          </a:prstGeom>
          <a:gradFill rotWithShape="1">
            <a:gsLst>
              <a:gs pos="0">
                <a:schemeClr val="bg1"/>
              </a:gs>
              <a:gs pos="100000">
                <a:srgbClr val="D9D9D9"/>
              </a:gs>
            </a:gsLst>
            <a:lin ang="5400000" scaled="1"/>
          </a:gradFill>
          <a:ln w="12700" cmpd="sng">
            <a:solidFill>
              <a:schemeClr val="bg1"/>
            </a:solidFill>
            <a:miter lim="800000"/>
          </a:ln>
          <a:effectLst>
            <a:outerShdw dist="63500" dir="8100000" algn="ctr" rotWithShape="0">
              <a:srgbClr val="000000">
                <a:alpha val="25000"/>
              </a:srgbClr>
            </a:outerShdw>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FFFFFF"/>
              </a:solidFill>
            </a:endParaRPr>
          </a:p>
        </p:txBody>
      </p:sp>
      <p:sp>
        <p:nvSpPr>
          <p:cNvPr id="10" name="矩形 12"/>
          <p:cNvSpPr>
            <a:spLocks noChangeArrowheads="1"/>
          </p:cNvSpPr>
          <p:nvPr/>
        </p:nvSpPr>
        <p:spPr bwMode="auto">
          <a:xfrm>
            <a:off x="4629386" y="1590163"/>
            <a:ext cx="3545681" cy="651272"/>
          </a:xfrm>
          <a:prstGeom prst="rect">
            <a:avLst/>
          </a:prstGeom>
          <a:solidFill>
            <a:srgbClr val="E5AA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FFFFFF"/>
              </a:solidFill>
            </a:endParaRPr>
          </a:p>
        </p:txBody>
      </p:sp>
      <p:sp>
        <p:nvSpPr>
          <p:cNvPr id="11" name="TextBox 35"/>
          <p:cNvSpPr txBox="1">
            <a:spLocks noChangeArrowheads="1"/>
          </p:cNvSpPr>
          <p:nvPr/>
        </p:nvSpPr>
        <p:spPr bwMode="auto">
          <a:xfrm>
            <a:off x="974166" y="1852147"/>
            <a:ext cx="2978944" cy="2504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buNone/>
            </a:pPr>
            <a:r>
              <a:rPr lang="en-US" altLang="zh-CN" sz="1400" dirty="0">
                <a:latin typeface="华文细黑" panose="02010600040101010101" pitchFamily="2" charset="-122"/>
                <a:ea typeface="华文细黑" panose="02010600040101010101" pitchFamily="2" charset="-122"/>
              </a:rPr>
              <a:t>1. </a:t>
            </a:r>
            <a:r>
              <a:rPr lang="zh-CN" altLang="en-US" sz="1400" dirty="0">
                <a:latin typeface="华文细黑" panose="02010600040101010101" pitchFamily="2" charset="-122"/>
                <a:ea typeface="华文细黑" panose="02010600040101010101" pitchFamily="2" charset="-122"/>
              </a:rPr>
              <a:t>在农业社会主义改造中建立的初级农业生产合作社属于（　　）。</a:t>
            </a:r>
            <a:endParaRPr lang="zh-CN" altLang="en-US" sz="1400" dirty="0">
              <a:latin typeface="华文细黑" panose="02010600040101010101" pitchFamily="2" charset="-122"/>
              <a:ea typeface="华文细黑" panose="02010600040101010101" pitchFamily="2" charset="-122"/>
            </a:endParaRPr>
          </a:p>
          <a:p>
            <a:pPr>
              <a:lnSpc>
                <a:spcPct val="150000"/>
              </a:lnSpc>
              <a:buNone/>
            </a:pPr>
            <a:r>
              <a:rPr lang="en-US" altLang="zh-CN" sz="1400" dirty="0">
                <a:latin typeface="华文细黑" panose="02010600040101010101" pitchFamily="2" charset="-122"/>
                <a:ea typeface="华文细黑" panose="02010600040101010101" pitchFamily="2" charset="-122"/>
              </a:rPr>
              <a:t>A. </a:t>
            </a:r>
            <a:r>
              <a:rPr lang="zh-CN" altLang="en-US" sz="1400" dirty="0">
                <a:latin typeface="华文细黑" panose="02010600040101010101" pitchFamily="2" charset="-122"/>
                <a:ea typeface="华文细黑" panose="02010600040101010101" pitchFamily="2" charset="-122"/>
              </a:rPr>
              <a:t>新民主主义性质</a:t>
            </a:r>
            <a:endParaRPr lang="zh-CN" altLang="en-US" sz="1400" dirty="0">
              <a:latin typeface="华文细黑" panose="02010600040101010101" pitchFamily="2" charset="-122"/>
              <a:ea typeface="华文细黑" panose="02010600040101010101" pitchFamily="2" charset="-122"/>
            </a:endParaRPr>
          </a:p>
          <a:p>
            <a:pPr>
              <a:lnSpc>
                <a:spcPct val="150000"/>
              </a:lnSpc>
              <a:buNone/>
            </a:pPr>
            <a:r>
              <a:rPr lang="en-US" altLang="zh-CN" sz="1400" dirty="0">
                <a:latin typeface="华文细黑" panose="02010600040101010101" pitchFamily="2" charset="-122"/>
                <a:ea typeface="华文细黑" panose="02010600040101010101" pitchFamily="2" charset="-122"/>
              </a:rPr>
              <a:t>B. </a:t>
            </a:r>
            <a:r>
              <a:rPr lang="zh-CN" altLang="en-US" sz="1400" dirty="0">
                <a:latin typeface="华文细黑" panose="02010600040101010101" pitchFamily="2" charset="-122"/>
                <a:ea typeface="华文细黑" panose="02010600040101010101" pitchFamily="2" charset="-122"/>
              </a:rPr>
              <a:t>社会主义萌芽性质</a:t>
            </a:r>
            <a:endParaRPr lang="zh-CN" altLang="en-US" sz="1400" dirty="0">
              <a:latin typeface="华文细黑" panose="02010600040101010101" pitchFamily="2" charset="-122"/>
              <a:ea typeface="华文细黑" panose="02010600040101010101" pitchFamily="2" charset="-122"/>
            </a:endParaRPr>
          </a:p>
          <a:p>
            <a:pPr>
              <a:lnSpc>
                <a:spcPct val="150000"/>
              </a:lnSpc>
              <a:buNone/>
            </a:pPr>
            <a:r>
              <a:rPr lang="en-US" altLang="zh-CN" sz="1400" dirty="0">
                <a:latin typeface="华文细黑" panose="02010600040101010101" pitchFamily="2" charset="-122"/>
                <a:ea typeface="华文细黑" panose="02010600040101010101" pitchFamily="2" charset="-122"/>
              </a:rPr>
              <a:t>C. </a:t>
            </a:r>
            <a:r>
              <a:rPr lang="zh-CN" altLang="en-US" sz="1400" dirty="0">
                <a:latin typeface="华文细黑" panose="02010600040101010101" pitchFamily="2" charset="-122"/>
                <a:ea typeface="华文细黑" panose="02010600040101010101" pitchFamily="2" charset="-122"/>
              </a:rPr>
              <a:t>半社会主义性质</a:t>
            </a:r>
            <a:endParaRPr lang="zh-CN" altLang="en-US" sz="1400" dirty="0">
              <a:latin typeface="华文细黑" panose="02010600040101010101" pitchFamily="2" charset="-122"/>
              <a:ea typeface="华文细黑" panose="02010600040101010101" pitchFamily="2" charset="-122"/>
            </a:endParaRPr>
          </a:p>
          <a:p>
            <a:pPr>
              <a:lnSpc>
                <a:spcPct val="150000"/>
              </a:lnSpc>
              <a:buNone/>
            </a:pPr>
            <a:r>
              <a:rPr lang="en-US" altLang="zh-CN" sz="1400" dirty="0">
                <a:latin typeface="华文细黑" panose="02010600040101010101" pitchFamily="2" charset="-122"/>
                <a:ea typeface="华文细黑" panose="02010600040101010101" pitchFamily="2" charset="-122"/>
              </a:rPr>
              <a:t>D. </a:t>
            </a:r>
            <a:r>
              <a:rPr lang="zh-CN" altLang="en-US" sz="1400" dirty="0">
                <a:latin typeface="华文细黑" panose="02010600040101010101" pitchFamily="2" charset="-122"/>
                <a:ea typeface="华文细黑" panose="02010600040101010101" pitchFamily="2" charset="-122"/>
              </a:rPr>
              <a:t>社会主义性质</a:t>
            </a:r>
            <a:endParaRPr lang="zh-CN" altLang="en-US" sz="1400" dirty="0">
              <a:latin typeface="华文细黑" panose="02010600040101010101" pitchFamily="2" charset="-122"/>
              <a:ea typeface="华文细黑" panose="02010600040101010101" pitchFamily="2" charset="-122"/>
            </a:endParaRPr>
          </a:p>
        </p:txBody>
      </p:sp>
      <p:sp>
        <p:nvSpPr>
          <p:cNvPr id="14" name="TextBox 35"/>
          <p:cNvSpPr txBox="1">
            <a:spLocks noChangeArrowheads="1"/>
          </p:cNvSpPr>
          <p:nvPr/>
        </p:nvSpPr>
        <p:spPr bwMode="auto">
          <a:xfrm>
            <a:off x="4844411" y="1986529"/>
            <a:ext cx="3115630" cy="3407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buNone/>
            </a:pPr>
            <a:endParaRPr lang="en-US" altLang="zh-CN" sz="1400" dirty="0">
              <a:latin typeface="华文细黑" panose="02010600040101010101" pitchFamily="2" charset="-122"/>
              <a:ea typeface="华文细黑" panose="02010600040101010101" pitchFamily="2" charset="-122"/>
            </a:endParaRPr>
          </a:p>
          <a:p>
            <a:pPr>
              <a:lnSpc>
                <a:spcPct val="150000"/>
              </a:lnSpc>
              <a:buNone/>
            </a:pPr>
            <a:r>
              <a:rPr lang="en-US" altLang="zh-CN" sz="1400" dirty="0">
                <a:latin typeface="华文细黑" panose="02010600040101010101" pitchFamily="2" charset="-122"/>
                <a:ea typeface="华文细黑" panose="02010600040101010101" pitchFamily="2" charset="-122"/>
              </a:rPr>
              <a:t>2. </a:t>
            </a:r>
            <a:r>
              <a:rPr lang="zh-CN" altLang="en-US" sz="1400" dirty="0">
                <a:latin typeface="华文细黑" panose="02010600040101010101" pitchFamily="2" charset="-122"/>
                <a:ea typeface="华文细黑" panose="02010600040101010101" pitchFamily="2" charset="-122"/>
              </a:rPr>
              <a:t>社会主义改造基本完成后，我国国家政治生活的主题是（　　）。</a:t>
            </a:r>
            <a:endParaRPr lang="zh-CN" altLang="en-US" sz="1400" dirty="0">
              <a:latin typeface="华文细黑" panose="02010600040101010101" pitchFamily="2" charset="-122"/>
              <a:ea typeface="华文细黑" panose="02010600040101010101" pitchFamily="2" charset="-122"/>
            </a:endParaRPr>
          </a:p>
          <a:p>
            <a:pPr>
              <a:lnSpc>
                <a:spcPct val="150000"/>
              </a:lnSpc>
              <a:buNone/>
            </a:pPr>
            <a:r>
              <a:rPr lang="en-US" altLang="zh-CN" sz="1400" dirty="0">
                <a:latin typeface="华文细黑" panose="02010600040101010101" pitchFamily="2" charset="-122"/>
                <a:ea typeface="华文细黑" panose="02010600040101010101" pitchFamily="2" charset="-122"/>
              </a:rPr>
              <a:t>A. </a:t>
            </a:r>
            <a:r>
              <a:rPr lang="zh-CN" altLang="en-US" sz="1400" dirty="0">
                <a:latin typeface="华文细黑" panose="02010600040101010101" pitchFamily="2" charset="-122"/>
                <a:ea typeface="华文细黑" panose="02010600040101010101" pitchFamily="2" charset="-122"/>
              </a:rPr>
              <a:t>集中力量发展社会生产力</a:t>
            </a:r>
            <a:endParaRPr lang="zh-CN" altLang="en-US" sz="1400" dirty="0">
              <a:latin typeface="华文细黑" panose="02010600040101010101" pitchFamily="2" charset="-122"/>
              <a:ea typeface="华文细黑" panose="02010600040101010101" pitchFamily="2" charset="-122"/>
            </a:endParaRPr>
          </a:p>
          <a:p>
            <a:pPr>
              <a:lnSpc>
                <a:spcPct val="150000"/>
              </a:lnSpc>
              <a:buNone/>
            </a:pPr>
            <a:r>
              <a:rPr lang="en-US" altLang="zh-CN" sz="1400" dirty="0">
                <a:latin typeface="华文细黑" panose="02010600040101010101" pitchFamily="2" charset="-122"/>
                <a:ea typeface="华文细黑" panose="02010600040101010101" pitchFamily="2" charset="-122"/>
              </a:rPr>
              <a:t>B. </a:t>
            </a:r>
            <a:r>
              <a:rPr lang="zh-CN" altLang="en-US" sz="1400" dirty="0">
                <a:latin typeface="华文细黑" panose="02010600040101010101" pitchFamily="2" charset="-122"/>
                <a:ea typeface="华文细黑" panose="02010600040101010101" pitchFamily="2" charset="-122"/>
              </a:rPr>
              <a:t>正确处理人民内部矛盾</a:t>
            </a:r>
            <a:endParaRPr lang="zh-CN" altLang="en-US" sz="1400" dirty="0">
              <a:latin typeface="华文细黑" panose="02010600040101010101" pitchFamily="2" charset="-122"/>
              <a:ea typeface="华文细黑" panose="02010600040101010101" pitchFamily="2" charset="-122"/>
            </a:endParaRPr>
          </a:p>
          <a:p>
            <a:pPr>
              <a:lnSpc>
                <a:spcPct val="150000"/>
              </a:lnSpc>
              <a:buNone/>
            </a:pPr>
            <a:r>
              <a:rPr lang="en-US" altLang="zh-CN" sz="1400" dirty="0">
                <a:latin typeface="华文细黑" panose="02010600040101010101" pitchFamily="2" charset="-122"/>
                <a:ea typeface="华文细黑" panose="02010600040101010101" pitchFamily="2" charset="-122"/>
              </a:rPr>
              <a:t>C. </a:t>
            </a:r>
            <a:r>
              <a:rPr lang="zh-CN" altLang="en-US" sz="1400" dirty="0">
                <a:latin typeface="华文细黑" panose="02010600040101010101" pitchFamily="2" charset="-122"/>
                <a:ea typeface="华文细黑" panose="02010600040101010101" pitchFamily="2" charset="-122"/>
              </a:rPr>
              <a:t>进行思想战线上的社会主义革命</a:t>
            </a:r>
            <a:endParaRPr lang="zh-CN" altLang="en-US" sz="1400" dirty="0">
              <a:latin typeface="华文细黑" panose="02010600040101010101" pitchFamily="2" charset="-122"/>
              <a:ea typeface="华文细黑" panose="02010600040101010101" pitchFamily="2" charset="-122"/>
            </a:endParaRPr>
          </a:p>
          <a:p>
            <a:pPr>
              <a:lnSpc>
                <a:spcPct val="150000"/>
              </a:lnSpc>
              <a:buNone/>
            </a:pPr>
            <a:r>
              <a:rPr lang="en-US" altLang="zh-CN" sz="1400" dirty="0">
                <a:latin typeface="华文细黑" panose="02010600040101010101" pitchFamily="2" charset="-122"/>
                <a:ea typeface="华文细黑" panose="02010600040101010101" pitchFamily="2" charset="-122"/>
              </a:rPr>
              <a:t>D. </a:t>
            </a:r>
            <a:r>
              <a:rPr lang="zh-CN" altLang="en-US" sz="1400" dirty="0">
                <a:latin typeface="华文细黑" panose="02010600040101010101" pitchFamily="2" charset="-122"/>
                <a:ea typeface="华文细黑" panose="02010600040101010101" pitchFamily="2" charset="-122"/>
              </a:rPr>
              <a:t>加强社会主义民主与法制建设</a:t>
            </a:r>
            <a:endParaRPr lang="zh-CN" altLang="en-US" sz="1400" b="1" dirty="0">
              <a:solidFill>
                <a:schemeClr val="accent6"/>
              </a:solidFill>
              <a:latin typeface="华文细黑" panose="02010600040101010101" pitchFamily="2" charset="-122"/>
              <a:ea typeface="华文细黑" panose="02010600040101010101" pitchFamily="2" charset="-122"/>
            </a:endParaRPr>
          </a:p>
          <a:p>
            <a:pPr>
              <a:lnSpc>
                <a:spcPct val="150000"/>
              </a:lnSpc>
              <a:buNone/>
            </a:pPr>
            <a:endParaRPr lang="zh-CN" altLang="en-US" sz="1400" dirty="0">
              <a:latin typeface="华文细黑" panose="02010600040101010101" pitchFamily="2" charset="-122"/>
              <a:ea typeface="华文细黑" panose="02010600040101010101" pitchFamily="2" charset="-122"/>
            </a:endParaRPr>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二、模拟训练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单项选择题</a:t>
            </a:r>
            <a:endParaRPr lang="zh-CN" altLang="en-US"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606008" y="1779662"/>
            <a:ext cx="7272808" cy="2708434"/>
          </a:xfrm>
          <a:prstGeom prst="rect">
            <a:avLst/>
          </a:prstGeom>
          <a:noFill/>
        </p:spPr>
        <p:txBody>
          <a:bodyPr wrap="square" lIns="0" tIns="0" rIns="0" bIns="0" rtlCol="0">
            <a:spAutoFit/>
          </a:bodyPr>
          <a:lstStyle/>
          <a:p>
            <a:r>
              <a:rPr lang="en-US" altLang="zh-CN" sz="1600" dirty="0">
                <a:latin typeface="华文细黑" panose="02010600040101010101" pitchFamily="2" charset="-122"/>
                <a:ea typeface="华文细黑" panose="02010600040101010101" pitchFamily="2" charset="-122"/>
              </a:rPr>
              <a:t>3. </a:t>
            </a:r>
            <a:r>
              <a:rPr lang="zh-CN" altLang="en-US" sz="1600" dirty="0">
                <a:latin typeface="华文细黑" panose="02010600040101010101" pitchFamily="2" charset="-122"/>
                <a:ea typeface="华文细黑" panose="02010600040101010101" pitchFamily="2" charset="-122"/>
              </a:rPr>
              <a:t>下列关于新民主主义社会的说法错误的是（　　）。</a:t>
            </a:r>
            <a:endParaRPr lang="zh-CN" altLang="en-US" sz="1600" dirty="0">
              <a:latin typeface="华文细黑" panose="02010600040101010101" pitchFamily="2" charset="-122"/>
              <a:ea typeface="华文细黑" panose="02010600040101010101" pitchFamily="2" charset="-122"/>
            </a:endParaRPr>
          </a:p>
          <a:p>
            <a:pPr marL="342900" indent="-342900">
              <a:buAutoNum type="alphaUcPeriod"/>
            </a:pPr>
            <a:r>
              <a:rPr lang="zh-CN" altLang="en-US" sz="1600" dirty="0">
                <a:latin typeface="华文细黑" panose="02010600040101010101" pitchFamily="2" charset="-122"/>
                <a:ea typeface="华文细黑" panose="02010600040101010101" pitchFamily="2" charset="-122"/>
              </a:rPr>
              <a:t>新民主主义社会属于社会主义范畴</a:t>
            </a:r>
            <a:endParaRPr lang="en-US" altLang="zh-CN"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B. </a:t>
            </a:r>
            <a:r>
              <a:rPr lang="zh-CN" altLang="en-US" sz="1600" dirty="0">
                <a:latin typeface="华文细黑" panose="02010600040101010101" pitchFamily="2" charset="-122"/>
                <a:ea typeface="华文细黑" panose="02010600040101010101" pitchFamily="2" charset="-122"/>
              </a:rPr>
              <a:t>新民主主义社会属于资本主义范畴</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C. </a:t>
            </a:r>
            <a:r>
              <a:rPr lang="zh-CN" altLang="en-US" sz="1600" dirty="0">
                <a:latin typeface="华文细黑" panose="02010600040101010101" pitchFamily="2" charset="-122"/>
                <a:ea typeface="华文细黑" panose="02010600040101010101" pitchFamily="2" charset="-122"/>
              </a:rPr>
              <a:t>新民主主义社会是从新民主主义向社会主义的过渡社会</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D. </a:t>
            </a:r>
            <a:r>
              <a:rPr lang="zh-CN" altLang="en-US" sz="1600" dirty="0">
                <a:latin typeface="华文细黑" panose="02010600040101010101" pitchFamily="2" charset="-122"/>
                <a:ea typeface="华文细黑" panose="02010600040101010101" pitchFamily="2" charset="-122"/>
              </a:rPr>
              <a:t>新民主主义社会属于非独立的社会形态</a:t>
            </a:r>
            <a:endParaRPr lang="zh-CN" altLang="en-US" sz="1600" dirty="0">
              <a:latin typeface="华文细黑" panose="02010600040101010101" pitchFamily="2" charset="-122"/>
              <a:ea typeface="华文细黑" panose="02010600040101010101" pitchFamily="2" charset="-122"/>
            </a:endParaRPr>
          </a:p>
          <a:p>
            <a:endParaRPr lang="en-US" altLang="zh-CN"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4. </a:t>
            </a:r>
            <a:r>
              <a:rPr lang="zh-CN" altLang="en-US" sz="1600" dirty="0">
                <a:latin typeface="华文细黑" panose="02010600040101010101" pitchFamily="2" charset="-122"/>
                <a:ea typeface="华文细黑" panose="02010600040101010101" pitchFamily="2" charset="-122"/>
              </a:rPr>
              <a:t>过渡时期总路线最显著的特点是（　　）。</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A. </a:t>
            </a:r>
            <a:r>
              <a:rPr lang="zh-CN" altLang="en-US" sz="1600" dirty="0">
                <a:latin typeface="华文细黑" panose="02010600040101010101" pitchFamily="2" charset="-122"/>
                <a:ea typeface="华文细黑" panose="02010600040101010101" pitchFamily="2" charset="-122"/>
              </a:rPr>
              <a:t>发展生产力</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B. </a:t>
            </a:r>
            <a:r>
              <a:rPr lang="zh-CN" altLang="en-US" sz="1600" dirty="0">
                <a:latin typeface="华文细黑" panose="02010600040101010101" pitchFamily="2" charset="-122"/>
                <a:ea typeface="华文细黑" panose="02010600040101010101" pitchFamily="2" charset="-122"/>
              </a:rPr>
              <a:t>变革生产关系</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C. </a:t>
            </a:r>
            <a:r>
              <a:rPr lang="zh-CN" altLang="en-US" sz="1600" dirty="0">
                <a:latin typeface="华文细黑" panose="02010600040101010101" pitchFamily="2" charset="-122"/>
                <a:ea typeface="华文细黑" panose="02010600040101010101" pitchFamily="2" charset="-122"/>
              </a:rPr>
              <a:t>改变生产资料私有制</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D. </a:t>
            </a:r>
            <a:r>
              <a:rPr lang="zh-CN" altLang="en-US" sz="1600" dirty="0">
                <a:latin typeface="华文细黑" panose="02010600040101010101" pitchFamily="2" charset="-122"/>
                <a:ea typeface="华文细黑" panose="02010600040101010101" pitchFamily="2" charset="-122"/>
              </a:rPr>
              <a:t>社会主义改造与社会主义建设同时并举</a:t>
            </a:r>
            <a:endParaRPr lang="zh-CN" altLang="en-US" sz="1600" b="1" dirty="0">
              <a:solidFill>
                <a:schemeClr val="accent6"/>
              </a:solidFill>
              <a:latin typeface="华文细黑" panose="02010600040101010101" pitchFamily="2" charset="-122"/>
              <a:ea typeface="华文细黑" panose="02010600040101010101" pitchFamily="2" charset="-122"/>
            </a:endParaRPr>
          </a:p>
        </p:txBody>
      </p:sp>
      <p:pic>
        <p:nvPicPr>
          <p:cNvPr id="7" name="图片 6"/>
          <p:cNvPicPr>
            <a:picLocks noChangeAspect="1"/>
          </p:cNvPicPr>
          <p:nvPr/>
        </p:nvPicPr>
        <p:blipFill>
          <a:blip r:embed="rId1"/>
          <a:stretch>
            <a:fillRect/>
          </a:stretch>
        </p:blipFill>
        <p:spPr>
          <a:xfrm>
            <a:off x="5940152" y="60216"/>
            <a:ext cx="2985346" cy="1828031"/>
          </a:xfrm>
          <a:prstGeom prst="rect">
            <a:avLst/>
          </a:prstGeom>
        </p:spPr>
      </p:pic>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二、模拟训练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单项选择题</a:t>
            </a:r>
            <a:endParaRPr lang="zh-CN" altLang="en-US"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755576" y="1779662"/>
            <a:ext cx="6294968" cy="3200876"/>
          </a:xfrm>
          <a:prstGeom prst="rect">
            <a:avLst/>
          </a:prstGeom>
          <a:noFill/>
        </p:spPr>
        <p:txBody>
          <a:bodyPr wrap="square" lIns="0" tIns="0" rIns="0" bIns="0" rtlCol="0">
            <a:spAutoFit/>
          </a:bodyPr>
          <a:lstStyle/>
          <a:p>
            <a:r>
              <a:rPr lang="en-US" altLang="zh-CN" sz="1600" dirty="0">
                <a:latin typeface="华文细黑" panose="02010600040101010101" pitchFamily="2" charset="-122"/>
                <a:ea typeface="华文细黑" panose="02010600040101010101" pitchFamily="2" charset="-122"/>
              </a:rPr>
              <a:t>5. </a:t>
            </a:r>
            <a:r>
              <a:rPr lang="zh-CN" altLang="en-US" sz="1600" dirty="0">
                <a:latin typeface="华文细黑" panose="02010600040101010101" pitchFamily="2" charset="-122"/>
                <a:ea typeface="华文细黑" panose="02010600040101010101" pitchFamily="2" charset="-122"/>
              </a:rPr>
              <a:t>新中国在对资本主义工商业实行社会主义改造的过程中，在利润分配上采取</a:t>
            </a:r>
            <a:endParaRPr lang="zh-CN" altLang="en-US" sz="1600" dirty="0">
              <a:latin typeface="华文细黑" panose="02010600040101010101" pitchFamily="2" charset="-122"/>
              <a:ea typeface="华文细黑" panose="02010600040101010101" pitchFamily="2" charset="-122"/>
            </a:endParaRPr>
          </a:p>
          <a:p>
            <a:r>
              <a:rPr lang="zh-CN" altLang="en-US" sz="1600" dirty="0">
                <a:latin typeface="华文细黑" panose="02010600040101010101" pitchFamily="2" charset="-122"/>
                <a:ea typeface="华文细黑" panose="02010600040101010101" pitchFamily="2" charset="-122"/>
              </a:rPr>
              <a:t>的政策是（　　）。</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A. </a:t>
            </a:r>
            <a:r>
              <a:rPr lang="zh-CN" altLang="en-US" sz="1600" dirty="0">
                <a:latin typeface="华文细黑" panose="02010600040101010101" pitchFamily="2" charset="-122"/>
                <a:ea typeface="华文细黑" panose="02010600040101010101" pitchFamily="2" charset="-122"/>
              </a:rPr>
              <a:t>统筹兼顾</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B. </a:t>
            </a:r>
            <a:r>
              <a:rPr lang="zh-CN" altLang="en-US" sz="1600" dirty="0">
                <a:latin typeface="华文细黑" panose="02010600040101010101" pitchFamily="2" charset="-122"/>
                <a:ea typeface="华文细黑" panose="02010600040101010101" pitchFamily="2" charset="-122"/>
              </a:rPr>
              <a:t>劳资两利</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C. </a:t>
            </a:r>
            <a:r>
              <a:rPr lang="zh-CN" altLang="en-US" sz="1600" dirty="0">
                <a:latin typeface="华文细黑" panose="02010600040101010101" pitchFamily="2" charset="-122"/>
                <a:ea typeface="华文细黑" panose="02010600040101010101" pitchFamily="2" charset="-122"/>
              </a:rPr>
              <a:t>公私兼顾</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D. </a:t>
            </a:r>
            <a:r>
              <a:rPr lang="zh-CN" altLang="en-US" sz="1600" dirty="0">
                <a:latin typeface="华文细黑" panose="02010600040101010101" pitchFamily="2" charset="-122"/>
                <a:ea typeface="华文细黑" panose="02010600040101010101" pitchFamily="2" charset="-122"/>
              </a:rPr>
              <a:t>四马分肥</a:t>
            </a:r>
            <a:endParaRPr lang="zh-CN" altLang="en-US" sz="1600" dirty="0">
              <a:latin typeface="华文细黑" panose="02010600040101010101" pitchFamily="2" charset="-122"/>
              <a:ea typeface="华文细黑" panose="02010600040101010101" pitchFamily="2" charset="-122"/>
            </a:endParaRPr>
          </a:p>
          <a:p>
            <a:endParaRPr lang="en-US" altLang="zh-CN"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6. </a:t>
            </a:r>
            <a:r>
              <a:rPr lang="zh-CN" altLang="en-US" sz="1600" dirty="0">
                <a:latin typeface="华文细黑" panose="02010600040101010101" pitchFamily="2" charset="-122"/>
                <a:ea typeface="华文细黑" panose="02010600040101010101" pitchFamily="2" charset="-122"/>
              </a:rPr>
              <a:t>社会主义制度在中国确立的主要标志是（　　）。</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A. </a:t>
            </a:r>
            <a:r>
              <a:rPr lang="zh-CN" altLang="en-US" sz="1600" dirty="0">
                <a:latin typeface="华文细黑" panose="02010600040101010101" pitchFamily="2" charset="-122"/>
                <a:ea typeface="华文细黑" panose="02010600040101010101" pitchFamily="2" charset="-122"/>
              </a:rPr>
              <a:t>中华人民共和国的成立</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B. </a:t>
            </a:r>
            <a:r>
              <a:rPr lang="zh-CN" altLang="en-US" sz="1600" dirty="0">
                <a:latin typeface="华文细黑" panose="02010600040101010101" pitchFamily="2" charset="-122"/>
                <a:ea typeface="华文细黑" panose="02010600040101010101" pitchFamily="2" charset="-122"/>
              </a:rPr>
              <a:t>国民经济的恢复</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C.《</a:t>
            </a:r>
            <a:r>
              <a:rPr lang="zh-CN" altLang="en-US" sz="1600" dirty="0">
                <a:latin typeface="华文细黑" panose="02010600040101010101" pitchFamily="2" charset="-122"/>
                <a:ea typeface="华文细黑" panose="02010600040101010101" pitchFamily="2" charset="-122"/>
              </a:rPr>
              <a:t>中华人民共和国宪法</a:t>
            </a:r>
            <a:r>
              <a:rPr lang="en-US" altLang="zh-CN" sz="1600" dirty="0">
                <a:latin typeface="华文细黑" panose="02010600040101010101" pitchFamily="2" charset="-122"/>
                <a:ea typeface="华文细黑" panose="02010600040101010101" pitchFamily="2" charset="-122"/>
              </a:rPr>
              <a:t>》</a:t>
            </a:r>
            <a:r>
              <a:rPr lang="zh-CN" altLang="en-US" sz="1600" dirty="0">
                <a:latin typeface="华文细黑" panose="02010600040101010101" pitchFamily="2" charset="-122"/>
                <a:ea typeface="华文细黑" panose="02010600040101010101" pitchFamily="2" charset="-122"/>
              </a:rPr>
              <a:t>的颁布</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D. </a:t>
            </a:r>
            <a:r>
              <a:rPr lang="zh-CN" altLang="en-US" sz="1600" dirty="0">
                <a:latin typeface="华文细黑" panose="02010600040101010101" pitchFamily="2" charset="-122"/>
                <a:ea typeface="华文细黑" panose="02010600040101010101" pitchFamily="2" charset="-122"/>
              </a:rPr>
              <a:t>社会主义改造的基本完成</a:t>
            </a:r>
            <a:endParaRPr lang="zh-CN" altLang="en-US" sz="1600" b="1" dirty="0">
              <a:solidFill>
                <a:schemeClr val="accent6"/>
              </a:solidFill>
              <a:latin typeface="华文细黑" panose="02010600040101010101" pitchFamily="2" charset="-122"/>
              <a:ea typeface="华文细黑" panose="02010600040101010101" pitchFamily="2" charset="-122"/>
            </a:endParaRPr>
          </a:p>
        </p:txBody>
      </p:sp>
      <p:pic>
        <p:nvPicPr>
          <p:cNvPr id="7" name="图片 6"/>
          <p:cNvPicPr>
            <a:picLocks noChangeAspect="1"/>
          </p:cNvPicPr>
          <p:nvPr/>
        </p:nvPicPr>
        <p:blipFill>
          <a:blip r:embed="rId1"/>
          <a:stretch>
            <a:fillRect/>
          </a:stretch>
        </p:blipFill>
        <p:spPr>
          <a:xfrm>
            <a:off x="7452320" y="64601"/>
            <a:ext cx="1512168" cy="1985859"/>
          </a:xfrm>
          <a:prstGeom prst="rect">
            <a:avLst/>
          </a:prstGeom>
        </p:spPr>
      </p:pic>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二、模拟训练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单项选择题</a:t>
            </a:r>
            <a:endParaRPr lang="zh-CN" altLang="en-US" b="1" dirty="0">
              <a:latin typeface="微软雅黑" panose="020B0503020204020204" pitchFamily="34" charset="-122"/>
              <a:ea typeface="微软雅黑" panose="020B0503020204020204" pitchFamily="34" charset="-122"/>
            </a:endParaRPr>
          </a:p>
        </p:txBody>
      </p:sp>
      <p:sp>
        <p:nvSpPr>
          <p:cNvPr id="7" name="矩形 37"/>
          <p:cNvSpPr>
            <a:spLocks noChangeArrowheads="1"/>
          </p:cNvSpPr>
          <p:nvPr/>
        </p:nvSpPr>
        <p:spPr bwMode="auto">
          <a:xfrm>
            <a:off x="395536" y="1923678"/>
            <a:ext cx="8352928" cy="2826073"/>
          </a:xfrm>
          <a:prstGeom prst="rect">
            <a:avLst/>
          </a:prstGeom>
          <a:solidFill>
            <a:schemeClr val="bg1"/>
          </a:solidFill>
          <a:ln w="9525" cmpd="sng">
            <a:solidFill>
              <a:srgbClr val="000000"/>
            </a:solidFill>
            <a:miter lim="800000"/>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zh-CN" sz="135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文本框 7"/>
          <p:cNvSpPr txBox="1"/>
          <p:nvPr/>
        </p:nvSpPr>
        <p:spPr>
          <a:xfrm>
            <a:off x="668310" y="2151774"/>
            <a:ext cx="7272808" cy="2369880"/>
          </a:xfrm>
          <a:prstGeom prst="rect">
            <a:avLst/>
          </a:prstGeom>
          <a:noFill/>
        </p:spPr>
        <p:txBody>
          <a:bodyPr wrap="square" lIns="0" tIns="0" rIns="0" bIns="0" rtlCol="0">
            <a:spAutoFit/>
          </a:bodyPr>
          <a:lstStyle/>
          <a:p>
            <a:r>
              <a:rPr lang="en-US" altLang="zh-CN" sz="1400" dirty="0">
                <a:latin typeface="华文细黑" panose="02010600040101010101" pitchFamily="2" charset="-122"/>
                <a:ea typeface="华文细黑" panose="02010600040101010101" pitchFamily="2" charset="-122"/>
              </a:rPr>
              <a:t>7. </a:t>
            </a:r>
            <a:r>
              <a:rPr lang="zh-CN" altLang="en-US" sz="1400" dirty="0">
                <a:latin typeface="华文细黑" panose="02010600040101010101" pitchFamily="2" charset="-122"/>
                <a:ea typeface="华文细黑" panose="02010600040101010101" pitchFamily="2" charset="-122"/>
              </a:rPr>
              <a:t>新民主主义共和国的国体是（　　）。</a:t>
            </a:r>
            <a:endParaRPr lang="zh-CN" altLang="en-US" sz="1400" dirty="0">
              <a:latin typeface="华文细黑" panose="02010600040101010101" pitchFamily="2" charset="-122"/>
              <a:ea typeface="华文细黑" panose="02010600040101010101" pitchFamily="2" charset="-122"/>
            </a:endParaRPr>
          </a:p>
          <a:p>
            <a:r>
              <a:rPr lang="en-US" altLang="zh-CN" sz="1400" dirty="0">
                <a:latin typeface="华文细黑" panose="02010600040101010101" pitchFamily="2" charset="-122"/>
                <a:ea typeface="华文细黑" panose="02010600040101010101" pitchFamily="2" charset="-122"/>
              </a:rPr>
              <a:t>A. </a:t>
            </a:r>
            <a:r>
              <a:rPr lang="zh-CN" altLang="en-US" sz="1400" dirty="0">
                <a:latin typeface="华文细黑" panose="02010600040101010101" pitchFamily="2" charset="-122"/>
                <a:ea typeface="华文细黑" panose="02010600040101010101" pitchFamily="2" charset="-122"/>
              </a:rPr>
              <a:t>无产阶级专政</a:t>
            </a:r>
            <a:endParaRPr lang="zh-CN" altLang="en-US" sz="1400" dirty="0">
              <a:latin typeface="华文细黑" panose="02010600040101010101" pitchFamily="2" charset="-122"/>
              <a:ea typeface="华文细黑" panose="02010600040101010101" pitchFamily="2" charset="-122"/>
            </a:endParaRPr>
          </a:p>
          <a:p>
            <a:r>
              <a:rPr lang="en-US" altLang="zh-CN" sz="1400" dirty="0">
                <a:latin typeface="华文细黑" panose="02010600040101010101" pitchFamily="2" charset="-122"/>
                <a:ea typeface="华文细黑" panose="02010600040101010101" pitchFamily="2" charset="-122"/>
              </a:rPr>
              <a:t>B. </a:t>
            </a:r>
            <a:r>
              <a:rPr lang="zh-CN" altLang="en-US" sz="1400" dirty="0">
                <a:latin typeface="华文细黑" panose="02010600040101010101" pitchFamily="2" charset="-122"/>
                <a:ea typeface="华文细黑" panose="02010600040101010101" pitchFamily="2" charset="-122"/>
              </a:rPr>
              <a:t>资产阶级专政</a:t>
            </a:r>
            <a:endParaRPr lang="zh-CN" altLang="en-US" sz="1400" dirty="0">
              <a:latin typeface="华文细黑" panose="02010600040101010101" pitchFamily="2" charset="-122"/>
              <a:ea typeface="华文细黑" panose="02010600040101010101" pitchFamily="2" charset="-122"/>
            </a:endParaRPr>
          </a:p>
          <a:p>
            <a:r>
              <a:rPr lang="en-US" altLang="zh-CN" sz="1400" dirty="0">
                <a:latin typeface="华文细黑" panose="02010600040101010101" pitchFamily="2" charset="-122"/>
                <a:ea typeface="华文细黑" panose="02010600040101010101" pitchFamily="2" charset="-122"/>
              </a:rPr>
              <a:t>C. </a:t>
            </a:r>
            <a:r>
              <a:rPr lang="zh-CN" altLang="en-US" sz="1400" dirty="0">
                <a:latin typeface="华文细黑" panose="02010600040101010101" pitchFamily="2" charset="-122"/>
                <a:ea typeface="华文细黑" panose="02010600040101010101" pitchFamily="2" charset="-122"/>
              </a:rPr>
              <a:t>各革命阶级联合专政</a:t>
            </a:r>
            <a:endParaRPr lang="zh-CN" altLang="en-US" sz="1400" dirty="0">
              <a:latin typeface="华文细黑" panose="02010600040101010101" pitchFamily="2" charset="-122"/>
              <a:ea typeface="华文细黑" panose="02010600040101010101" pitchFamily="2" charset="-122"/>
            </a:endParaRPr>
          </a:p>
          <a:p>
            <a:r>
              <a:rPr lang="en-US" altLang="zh-CN" sz="1400" dirty="0">
                <a:latin typeface="华文细黑" panose="02010600040101010101" pitchFamily="2" charset="-122"/>
                <a:ea typeface="华文细黑" panose="02010600040101010101" pitchFamily="2" charset="-122"/>
              </a:rPr>
              <a:t>D. </a:t>
            </a:r>
            <a:r>
              <a:rPr lang="zh-CN" altLang="en-US" sz="1400" dirty="0">
                <a:latin typeface="华文细黑" panose="02010600040101010101" pitchFamily="2" charset="-122"/>
                <a:ea typeface="华文细黑" panose="02010600040101010101" pitchFamily="2" charset="-122"/>
              </a:rPr>
              <a:t>工农城市小资产阶级联合专政</a:t>
            </a:r>
            <a:endParaRPr lang="zh-CN" altLang="en-US" sz="1400" dirty="0">
              <a:latin typeface="华文细黑" panose="02010600040101010101" pitchFamily="2" charset="-122"/>
              <a:ea typeface="华文细黑" panose="02010600040101010101" pitchFamily="2" charset="-122"/>
            </a:endParaRPr>
          </a:p>
          <a:p>
            <a:endParaRPr lang="en-US" altLang="zh-CN" sz="1400" dirty="0">
              <a:latin typeface="华文细黑" panose="02010600040101010101" pitchFamily="2" charset="-122"/>
              <a:ea typeface="华文细黑" panose="02010600040101010101" pitchFamily="2" charset="-122"/>
            </a:endParaRPr>
          </a:p>
          <a:p>
            <a:r>
              <a:rPr lang="en-US" altLang="zh-CN" sz="1400" dirty="0">
                <a:latin typeface="华文细黑" panose="02010600040101010101" pitchFamily="2" charset="-122"/>
                <a:ea typeface="华文细黑" panose="02010600040101010101" pitchFamily="2" charset="-122"/>
              </a:rPr>
              <a:t>8. 1953 </a:t>
            </a:r>
            <a:r>
              <a:rPr lang="zh-CN" altLang="en-US" sz="1400" dirty="0">
                <a:latin typeface="华文细黑" panose="02010600040101010101" pitchFamily="2" charset="-122"/>
                <a:ea typeface="华文细黑" panose="02010600040101010101" pitchFamily="2" charset="-122"/>
              </a:rPr>
              <a:t>年到</a:t>
            </a:r>
            <a:r>
              <a:rPr lang="en-US" altLang="zh-CN" sz="1400" dirty="0">
                <a:latin typeface="华文细黑" panose="02010600040101010101" pitchFamily="2" charset="-122"/>
                <a:ea typeface="华文细黑" panose="02010600040101010101" pitchFamily="2" charset="-122"/>
              </a:rPr>
              <a:t>1956 </a:t>
            </a:r>
            <a:r>
              <a:rPr lang="zh-CN" altLang="en-US" sz="1400" dirty="0">
                <a:latin typeface="华文细黑" panose="02010600040101010101" pitchFamily="2" charset="-122"/>
                <a:ea typeface="华文细黑" panose="02010600040101010101" pitchFamily="2" charset="-122"/>
              </a:rPr>
              <a:t>年中国国内的主要矛盾是（　　）。</a:t>
            </a:r>
            <a:endParaRPr lang="zh-CN" altLang="en-US" sz="1400" dirty="0">
              <a:latin typeface="华文细黑" panose="02010600040101010101" pitchFamily="2" charset="-122"/>
              <a:ea typeface="华文细黑" panose="02010600040101010101" pitchFamily="2" charset="-122"/>
            </a:endParaRPr>
          </a:p>
          <a:p>
            <a:r>
              <a:rPr lang="en-US" altLang="zh-CN" sz="1400" dirty="0">
                <a:latin typeface="华文细黑" panose="02010600040101010101" pitchFamily="2" charset="-122"/>
                <a:ea typeface="华文细黑" panose="02010600040101010101" pitchFamily="2" charset="-122"/>
              </a:rPr>
              <a:t>A. </a:t>
            </a:r>
            <a:r>
              <a:rPr lang="zh-CN" altLang="en-US" sz="1400" dirty="0">
                <a:latin typeface="华文细黑" panose="02010600040101010101" pitchFamily="2" charset="-122"/>
                <a:ea typeface="华文细黑" panose="02010600040101010101" pitchFamily="2" charset="-122"/>
              </a:rPr>
              <a:t>人民大众同帝国主义、封建主义及其走狗国民党反动残余的矛盾</a:t>
            </a:r>
            <a:endParaRPr lang="zh-CN" altLang="en-US" sz="1400" dirty="0">
              <a:latin typeface="华文细黑" panose="02010600040101010101" pitchFamily="2" charset="-122"/>
              <a:ea typeface="华文细黑" panose="02010600040101010101" pitchFamily="2" charset="-122"/>
            </a:endParaRPr>
          </a:p>
          <a:p>
            <a:r>
              <a:rPr lang="en-US" altLang="zh-CN" sz="1400" dirty="0">
                <a:latin typeface="华文细黑" panose="02010600040101010101" pitchFamily="2" charset="-122"/>
                <a:ea typeface="华文细黑" panose="02010600040101010101" pitchFamily="2" charset="-122"/>
              </a:rPr>
              <a:t>B. </a:t>
            </a:r>
            <a:r>
              <a:rPr lang="zh-CN" altLang="en-US" sz="1400" dirty="0">
                <a:latin typeface="华文细黑" panose="02010600040101010101" pitchFamily="2" charset="-122"/>
                <a:ea typeface="华文细黑" panose="02010600040101010101" pitchFamily="2" charset="-122"/>
              </a:rPr>
              <a:t>工人阶级同资产阶级的矛盾、社会主义道路同资本主义道路的矛盾</a:t>
            </a:r>
            <a:endParaRPr lang="zh-CN" altLang="en-US" sz="1400" dirty="0">
              <a:latin typeface="华文细黑" panose="02010600040101010101" pitchFamily="2" charset="-122"/>
              <a:ea typeface="华文细黑" panose="02010600040101010101" pitchFamily="2" charset="-122"/>
            </a:endParaRPr>
          </a:p>
          <a:p>
            <a:r>
              <a:rPr lang="en-US" altLang="zh-CN" sz="1400" dirty="0">
                <a:latin typeface="华文细黑" panose="02010600040101010101" pitchFamily="2" charset="-122"/>
                <a:ea typeface="华文细黑" panose="02010600040101010101" pitchFamily="2" charset="-122"/>
              </a:rPr>
              <a:t>C. </a:t>
            </a:r>
            <a:r>
              <a:rPr lang="zh-CN" altLang="en-US" sz="1400" dirty="0">
                <a:latin typeface="华文细黑" panose="02010600040101010101" pitchFamily="2" charset="-122"/>
                <a:ea typeface="华文细黑" panose="02010600040101010101" pitchFamily="2" charset="-122"/>
              </a:rPr>
              <a:t>人民日益增长的物质文化需要同落后的社会生产之间的矛盾</a:t>
            </a:r>
            <a:endParaRPr lang="zh-CN" altLang="en-US" sz="1400" dirty="0">
              <a:latin typeface="华文细黑" panose="02010600040101010101" pitchFamily="2" charset="-122"/>
              <a:ea typeface="华文细黑" panose="02010600040101010101" pitchFamily="2" charset="-122"/>
            </a:endParaRPr>
          </a:p>
          <a:p>
            <a:r>
              <a:rPr lang="en-US" altLang="zh-CN" sz="1400" dirty="0">
                <a:latin typeface="华文细黑" panose="02010600040101010101" pitchFamily="2" charset="-122"/>
                <a:ea typeface="华文细黑" panose="02010600040101010101" pitchFamily="2" charset="-122"/>
              </a:rPr>
              <a:t>D. </a:t>
            </a:r>
            <a:r>
              <a:rPr lang="zh-CN" altLang="en-US" sz="1400" dirty="0">
                <a:latin typeface="华文细黑" panose="02010600040101010101" pitchFamily="2" charset="-122"/>
                <a:ea typeface="华文细黑" panose="02010600040101010101" pitchFamily="2" charset="-122"/>
              </a:rPr>
              <a:t>帝国主义和中华民族的矛盾、封建主义和人民大众的矛盾</a:t>
            </a:r>
            <a:endParaRPr lang="zh-CN" altLang="en-US" sz="1400" b="1" dirty="0">
              <a:solidFill>
                <a:schemeClr val="accent6"/>
              </a:solidFill>
              <a:latin typeface="华文细黑" panose="02010600040101010101" pitchFamily="2" charset="-122"/>
              <a:ea typeface="华文细黑" panose="02010600040101010101" pitchFamily="2" charset="-122"/>
            </a:endParaRPr>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二、模拟训练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单项选择题</a:t>
            </a:r>
            <a:endParaRPr lang="zh-CN" altLang="en-US" b="1" dirty="0">
              <a:latin typeface="微软雅黑" panose="020B0503020204020204" pitchFamily="34" charset="-122"/>
              <a:ea typeface="微软雅黑" panose="020B0503020204020204" pitchFamily="34" charset="-122"/>
            </a:endParaRPr>
          </a:p>
        </p:txBody>
      </p:sp>
      <p:sp>
        <p:nvSpPr>
          <p:cNvPr id="7" name="矩形 9"/>
          <p:cNvSpPr>
            <a:spLocks noChangeArrowheads="1"/>
          </p:cNvSpPr>
          <p:nvPr/>
        </p:nvSpPr>
        <p:spPr bwMode="auto">
          <a:xfrm>
            <a:off x="690798" y="1804476"/>
            <a:ext cx="3545681" cy="2600325"/>
          </a:xfrm>
          <a:prstGeom prst="rect">
            <a:avLst/>
          </a:prstGeom>
          <a:gradFill rotWithShape="1">
            <a:gsLst>
              <a:gs pos="0">
                <a:schemeClr val="bg1"/>
              </a:gs>
              <a:gs pos="100000">
                <a:srgbClr val="D9D9D9"/>
              </a:gs>
            </a:gsLst>
            <a:lin ang="5400000" scaled="1"/>
          </a:gradFill>
          <a:ln w="12700" cmpd="sng">
            <a:solidFill>
              <a:schemeClr val="bg1"/>
            </a:solidFill>
            <a:miter lim="800000"/>
          </a:ln>
          <a:effectLst>
            <a:outerShdw dist="63500" dir="8100000" algn="ctr" rotWithShape="0">
              <a:srgbClr val="000000">
                <a:alpha val="25000"/>
              </a:srgbClr>
            </a:outerShdw>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FFFFFF"/>
              </a:solidFill>
            </a:endParaRPr>
          </a:p>
        </p:txBody>
      </p:sp>
      <p:sp>
        <p:nvSpPr>
          <p:cNvPr id="8" name="矩形 10"/>
          <p:cNvSpPr>
            <a:spLocks noChangeArrowheads="1"/>
          </p:cNvSpPr>
          <p:nvPr/>
        </p:nvSpPr>
        <p:spPr bwMode="auto">
          <a:xfrm>
            <a:off x="690798" y="4486953"/>
            <a:ext cx="3545681" cy="652463"/>
          </a:xfrm>
          <a:prstGeom prst="rect">
            <a:avLst/>
          </a:prstGeom>
          <a:solidFill>
            <a:srgbClr val="0176A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FFFFFF"/>
              </a:solidFill>
            </a:endParaRPr>
          </a:p>
        </p:txBody>
      </p:sp>
      <p:sp>
        <p:nvSpPr>
          <p:cNvPr id="9" name="矩形 11"/>
          <p:cNvSpPr>
            <a:spLocks noChangeArrowheads="1"/>
          </p:cNvSpPr>
          <p:nvPr/>
        </p:nvSpPr>
        <p:spPr bwMode="auto">
          <a:xfrm>
            <a:off x="4629386" y="2390263"/>
            <a:ext cx="3545681" cy="2600325"/>
          </a:xfrm>
          <a:prstGeom prst="rect">
            <a:avLst/>
          </a:prstGeom>
          <a:gradFill rotWithShape="1">
            <a:gsLst>
              <a:gs pos="0">
                <a:schemeClr val="bg1"/>
              </a:gs>
              <a:gs pos="100000">
                <a:srgbClr val="D9D9D9"/>
              </a:gs>
            </a:gsLst>
            <a:lin ang="5400000" scaled="1"/>
          </a:gradFill>
          <a:ln w="12700" cmpd="sng">
            <a:solidFill>
              <a:schemeClr val="bg1"/>
            </a:solidFill>
            <a:miter lim="800000"/>
          </a:ln>
          <a:effectLst>
            <a:outerShdw dist="63500" dir="8100000" algn="ctr" rotWithShape="0">
              <a:srgbClr val="000000">
                <a:alpha val="25000"/>
              </a:srgbClr>
            </a:outerShdw>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FFFFFF"/>
              </a:solidFill>
            </a:endParaRPr>
          </a:p>
        </p:txBody>
      </p:sp>
      <p:sp>
        <p:nvSpPr>
          <p:cNvPr id="10" name="矩形 12"/>
          <p:cNvSpPr>
            <a:spLocks noChangeArrowheads="1"/>
          </p:cNvSpPr>
          <p:nvPr/>
        </p:nvSpPr>
        <p:spPr bwMode="auto">
          <a:xfrm>
            <a:off x="4629386" y="1590163"/>
            <a:ext cx="3545681" cy="651272"/>
          </a:xfrm>
          <a:prstGeom prst="rect">
            <a:avLst/>
          </a:prstGeom>
          <a:solidFill>
            <a:srgbClr val="E5AA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FFFFFF"/>
              </a:solidFill>
            </a:endParaRPr>
          </a:p>
        </p:txBody>
      </p:sp>
      <p:sp>
        <p:nvSpPr>
          <p:cNvPr id="11" name="TextBox 35"/>
          <p:cNvSpPr txBox="1">
            <a:spLocks noChangeArrowheads="1"/>
          </p:cNvSpPr>
          <p:nvPr/>
        </p:nvSpPr>
        <p:spPr bwMode="auto">
          <a:xfrm>
            <a:off x="974166" y="1852147"/>
            <a:ext cx="2978944" cy="2504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buNone/>
            </a:pPr>
            <a:r>
              <a:rPr lang="en-US" altLang="zh-CN" sz="1400" dirty="0"/>
              <a:t>9</a:t>
            </a:r>
            <a:r>
              <a:rPr lang="en-US" altLang="zh-CN" sz="1400" dirty="0">
                <a:latin typeface="华文细黑" panose="02010600040101010101" pitchFamily="2" charset="-122"/>
                <a:ea typeface="华文细黑" panose="02010600040101010101" pitchFamily="2" charset="-122"/>
              </a:rPr>
              <a:t>. </a:t>
            </a:r>
            <a:r>
              <a:rPr lang="zh-CN" altLang="en-US" sz="1400" dirty="0">
                <a:latin typeface="华文细黑" panose="02010600040101010101" pitchFamily="2" charset="-122"/>
                <a:ea typeface="华文细黑" panose="02010600040101010101" pitchFamily="2" charset="-122"/>
              </a:rPr>
              <a:t>新中国成立之初，我国人民民主专政的性质是（　　）。</a:t>
            </a:r>
            <a:endParaRPr lang="zh-CN" altLang="en-US" sz="1400" dirty="0">
              <a:latin typeface="华文细黑" panose="02010600040101010101" pitchFamily="2" charset="-122"/>
              <a:ea typeface="华文细黑" panose="02010600040101010101" pitchFamily="2" charset="-122"/>
            </a:endParaRPr>
          </a:p>
          <a:p>
            <a:pPr>
              <a:lnSpc>
                <a:spcPct val="150000"/>
              </a:lnSpc>
              <a:buNone/>
            </a:pPr>
            <a:r>
              <a:rPr lang="en-US" altLang="zh-CN" sz="1400" dirty="0">
                <a:latin typeface="华文细黑" panose="02010600040101010101" pitchFamily="2" charset="-122"/>
                <a:ea typeface="华文细黑" panose="02010600040101010101" pitchFamily="2" charset="-122"/>
              </a:rPr>
              <a:t>A. </a:t>
            </a:r>
            <a:r>
              <a:rPr lang="zh-CN" altLang="en-US" sz="1400" dirty="0">
                <a:latin typeface="华文细黑" panose="02010600040101010101" pitchFamily="2" charset="-122"/>
                <a:ea typeface="华文细黑" panose="02010600040101010101" pitchFamily="2" charset="-122"/>
              </a:rPr>
              <a:t>新民主主义</a:t>
            </a:r>
            <a:endParaRPr lang="zh-CN" altLang="en-US" sz="1400" dirty="0">
              <a:latin typeface="华文细黑" panose="02010600040101010101" pitchFamily="2" charset="-122"/>
              <a:ea typeface="华文细黑" panose="02010600040101010101" pitchFamily="2" charset="-122"/>
            </a:endParaRPr>
          </a:p>
          <a:p>
            <a:pPr>
              <a:lnSpc>
                <a:spcPct val="150000"/>
              </a:lnSpc>
              <a:buNone/>
            </a:pPr>
            <a:r>
              <a:rPr lang="en-US" altLang="zh-CN" sz="1400" dirty="0">
                <a:latin typeface="华文细黑" panose="02010600040101010101" pitchFamily="2" charset="-122"/>
                <a:ea typeface="华文细黑" panose="02010600040101010101" pitchFamily="2" charset="-122"/>
              </a:rPr>
              <a:t>B. </a:t>
            </a:r>
            <a:r>
              <a:rPr lang="zh-CN" altLang="en-US" sz="1400" dirty="0">
                <a:latin typeface="华文细黑" panose="02010600040101010101" pitchFamily="2" charset="-122"/>
                <a:ea typeface="华文细黑" panose="02010600040101010101" pitchFamily="2" charset="-122"/>
              </a:rPr>
              <a:t>社会主义</a:t>
            </a:r>
            <a:endParaRPr lang="zh-CN" altLang="en-US" sz="1400" dirty="0">
              <a:latin typeface="华文细黑" panose="02010600040101010101" pitchFamily="2" charset="-122"/>
              <a:ea typeface="华文细黑" panose="02010600040101010101" pitchFamily="2" charset="-122"/>
            </a:endParaRPr>
          </a:p>
          <a:p>
            <a:pPr>
              <a:lnSpc>
                <a:spcPct val="150000"/>
              </a:lnSpc>
              <a:buNone/>
            </a:pPr>
            <a:r>
              <a:rPr lang="en-US" altLang="zh-CN" sz="1400" dirty="0">
                <a:latin typeface="华文细黑" panose="02010600040101010101" pitchFamily="2" charset="-122"/>
                <a:ea typeface="华文细黑" panose="02010600040101010101" pitchFamily="2" charset="-122"/>
              </a:rPr>
              <a:t>C. </a:t>
            </a:r>
            <a:r>
              <a:rPr lang="zh-CN" altLang="en-US" sz="1400" dirty="0">
                <a:latin typeface="华文细黑" panose="02010600040101010101" pitchFamily="2" charset="-122"/>
                <a:ea typeface="华文细黑" panose="02010600040101010101" pitchFamily="2" charset="-122"/>
              </a:rPr>
              <a:t>共产主义</a:t>
            </a:r>
            <a:endParaRPr lang="zh-CN" altLang="en-US" sz="1400" dirty="0">
              <a:latin typeface="华文细黑" panose="02010600040101010101" pitchFamily="2" charset="-122"/>
              <a:ea typeface="华文细黑" panose="02010600040101010101" pitchFamily="2" charset="-122"/>
            </a:endParaRPr>
          </a:p>
          <a:p>
            <a:pPr>
              <a:lnSpc>
                <a:spcPct val="150000"/>
              </a:lnSpc>
              <a:buNone/>
            </a:pPr>
            <a:r>
              <a:rPr lang="en-US" altLang="zh-CN" sz="1400" dirty="0">
                <a:latin typeface="华文细黑" panose="02010600040101010101" pitchFamily="2" charset="-122"/>
                <a:ea typeface="华文细黑" panose="02010600040101010101" pitchFamily="2" charset="-122"/>
              </a:rPr>
              <a:t>D. </a:t>
            </a:r>
            <a:r>
              <a:rPr lang="zh-CN" altLang="en-US" sz="1400" dirty="0">
                <a:latin typeface="华文细黑" panose="02010600040101010101" pitchFamily="2" charset="-122"/>
                <a:ea typeface="华文细黑" panose="02010600040101010101" pitchFamily="2" charset="-122"/>
              </a:rPr>
              <a:t>资本主义</a:t>
            </a:r>
            <a:endParaRPr lang="zh-CN" altLang="en-US" sz="1400" dirty="0">
              <a:latin typeface="华文细黑" panose="02010600040101010101" pitchFamily="2" charset="-122"/>
              <a:ea typeface="华文细黑" panose="02010600040101010101" pitchFamily="2" charset="-122"/>
            </a:endParaRPr>
          </a:p>
        </p:txBody>
      </p:sp>
      <p:sp>
        <p:nvSpPr>
          <p:cNvPr id="2" name="矩形 1"/>
          <p:cNvSpPr/>
          <p:nvPr/>
        </p:nvSpPr>
        <p:spPr>
          <a:xfrm>
            <a:off x="4927579" y="2241435"/>
            <a:ext cx="2949294" cy="2315186"/>
          </a:xfrm>
          <a:prstGeom prst="rect">
            <a:avLst/>
          </a:prstGeom>
        </p:spPr>
        <p:txBody>
          <a:bodyPr wrap="square">
            <a:spAutoFit/>
          </a:bodyPr>
          <a:lstStyle/>
          <a:p>
            <a:pPr>
              <a:lnSpc>
                <a:spcPct val="150000"/>
              </a:lnSpc>
            </a:pPr>
            <a:endParaRPr lang="en-US" altLang="zh-CN" sz="1400" dirty="0">
              <a:latin typeface="华文细黑" panose="02010600040101010101" pitchFamily="2" charset="-122"/>
              <a:ea typeface="华文细黑" panose="02010600040101010101" pitchFamily="2" charset="-122"/>
            </a:endParaRPr>
          </a:p>
          <a:p>
            <a:pPr>
              <a:lnSpc>
                <a:spcPct val="150000"/>
              </a:lnSpc>
            </a:pPr>
            <a:r>
              <a:rPr lang="en-US" altLang="zh-CN" sz="1400" dirty="0">
                <a:latin typeface="华文细黑" panose="02010600040101010101" pitchFamily="2" charset="-122"/>
                <a:ea typeface="华文细黑" panose="02010600040101010101" pitchFamily="2" charset="-122"/>
              </a:rPr>
              <a:t>10. </a:t>
            </a:r>
            <a:r>
              <a:rPr lang="zh-CN" altLang="en-US" sz="1400" dirty="0">
                <a:latin typeface="华文细黑" panose="02010600040101010101" pitchFamily="2" charset="-122"/>
                <a:ea typeface="华文细黑" panose="02010600040101010101" pitchFamily="2" charset="-122"/>
              </a:rPr>
              <a:t>对资本主义工商业社会主义改造的正确方针是（　　）。</a:t>
            </a:r>
            <a:endParaRPr lang="zh-CN" altLang="en-US" sz="1400" dirty="0">
              <a:latin typeface="华文细黑" panose="02010600040101010101" pitchFamily="2" charset="-122"/>
              <a:ea typeface="华文细黑" panose="02010600040101010101" pitchFamily="2" charset="-122"/>
            </a:endParaRPr>
          </a:p>
          <a:p>
            <a:pPr marL="342900" indent="-342900">
              <a:lnSpc>
                <a:spcPct val="150000"/>
              </a:lnSpc>
              <a:buAutoNum type="alphaUcPeriod"/>
            </a:pPr>
            <a:r>
              <a:rPr lang="zh-CN" altLang="en-US" sz="1400" dirty="0">
                <a:latin typeface="华文细黑" panose="02010600040101010101" pitchFamily="2" charset="-122"/>
                <a:ea typeface="华文细黑" panose="02010600040101010101" pitchFamily="2" charset="-122"/>
              </a:rPr>
              <a:t>利用、团结、教育</a:t>
            </a:r>
            <a:endParaRPr lang="en-US" altLang="zh-CN" sz="1400" dirty="0">
              <a:latin typeface="华文细黑" panose="02010600040101010101" pitchFamily="2" charset="-122"/>
              <a:ea typeface="华文细黑" panose="02010600040101010101" pitchFamily="2" charset="-122"/>
            </a:endParaRPr>
          </a:p>
          <a:p>
            <a:pPr>
              <a:lnSpc>
                <a:spcPct val="150000"/>
              </a:lnSpc>
            </a:pPr>
            <a:r>
              <a:rPr lang="en-US" altLang="zh-CN" sz="1400" dirty="0">
                <a:latin typeface="华文细黑" panose="02010600040101010101" pitchFamily="2" charset="-122"/>
                <a:ea typeface="华文细黑" panose="02010600040101010101" pitchFamily="2" charset="-122"/>
              </a:rPr>
              <a:t>B. </a:t>
            </a:r>
            <a:r>
              <a:rPr lang="zh-CN" altLang="en-US" sz="1400" dirty="0">
                <a:latin typeface="华文细黑" panose="02010600040101010101" pitchFamily="2" charset="-122"/>
                <a:ea typeface="华文细黑" panose="02010600040101010101" pitchFamily="2" charset="-122"/>
              </a:rPr>
              <a:t>利用、团结、改造</a:t>
            </a:r>
            <a:endParaRPr lang="zh-CN" altLang="en-US" sz="1400" dirty="0">
              <a:latin typeface="华文细黑" panose="02010600040101010101" pitchFamily="2" charset="-122"/>
              <a:ea typeface="华文细黑" panose="02010600040101010101" pitchFamily="2" charset="-122"/>
            </a:endParaRPr>
          </a:p>
          <a:p>
            <a:pPr>
              <a:lnSpc>
                <a:spcPct val="150000"/>
              </a:lnSpc>
            </a:pPr>
            <a:r>
              <a:rPr lang="en-US" altLang="zh-CN" sz="1400" dirty="0">
                <a:latin typeface="华文细黑" panose="02010600040101010101" pitchFamily="2" charset="-122"/>
                <a:ea typeface="华文细黑" panose="02010600040101010101" pitchFamily="2" charset="-122"/>
              </a:rPr>
              <a:t>C. </a:t>
            </a:r>
            <a:r>
              <a:rPr lang="zh-CN" altLang="en-US" sz="1400" dirty="0">
                <a:latin typeface="华文细黑" panose="02010600040101010101" pitchFamily="2" charset="-122"/>
                <a:ea typeface="华文细黑" panose="02010600040101010101" pitchFamily="2" charset="-122"/>
              </a:rPr>
              <a:t>利用、限制、批评</a:t>
            </a:r>
            <a:endParaRPr lang="zh-CN" altLang="en-US" sz="1400" dirty="0">
              <a:latin typeface="华文细黑" panose="02010600040101010101" pitchFamily="2" charset="-122"/>
              <a:ea typeface="华文细黑" panose="02010600040101010101" pitchFamily="2" charset="-122"/>
            </a:endParaRPr>
          </a:p>
          <a:p>
            <a:pPr>
              <a:lnSpc>
                <a:spcPct val="150000"/>
              </a:lnSpc>
            </a:pPr>
            <a:r>
              <a:rPr lang="en-US" altLang="zh-CN" sz="1400" dirty="0">
                <a:latin typeface="华文细黑" panose="02010600040101010101" pitchFamily="2" charset="-122"/>
                <a:ea typeface="华文细黑" panose="02010600040101010101" pitchFamily="2" charset="-122"/>
              </a:rPr>
              <a:t>D. </a:t>
            </a:r>
            <a:r>
              <a:rPr lang="zh-CN" altLang="en-US" sz="1400" dirty="0">
                <a:latin typeface="华文细黑" panose="02010600040101010101" pitchFamily="2" charset="-122"/>
                <a:ea typeface="华文细黑" panose="02010600040101010101" pitchFamily="2" charset="-122"/>
              </a:rPr>
              <a:t>利用、限制、改造</a:t>
            </a:r>
            <a:endParaRPr lang="zh-CN" altLang="en-US" sz="1400" b="1" dirty="0">
              <a:solidFill>
                <a:schemeClr val="accent6"/>
              </a:solidFill>
              <a:latin typeface="华文细黑" panose="02010600040101010101" pitchFamily="2" charset="-122"/>
              <a:ea typeface="华文细黑" panose="02010600040101010101" pitchFamily="2" charset="-122"/>
            </a:endParaRPr>
          </a:p>
        </p:txBody>
      </p:sp>
      <p:sp>
        <p:nvSpPr>
          <p:cNvPr id="4"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784" y="2211710"/>
            <a:ext cx="9144000" cy="2931790"/>
          </a:xfrm>
          <a:custGeom>
            <a:avLst/>
            <a:gdLst/>
            <a:ahLst/>
            <a:cxnLst/>
            <a:rect l="l" t="t" r="r" b="b"/>
            <a:pathLst>
              <a:path w="9144000" h="2931790">
                <a:moveTo>
                  <a:pt x="0" y="0"/>
                </a:moveTo>
                <a:lnTo>
                  <a:pt x="3824456" y="0"/>
                </a:lnTo>
                <a:cubicBezTo>
                  <a:pt x="3824456" y="26976"/>
                  <a:pt x="3831542" y="51749"/>
                  <a:pt x="3844079" y="73220"/>
                </a:cubicBezTo>
                <a:lnTo>
                  <a:pt x="4145508" y="600620"/>
                </a:lnTo>
                <a:cubicBezTo>
                  <a:pt x="4157500" y="622091"/>
                  <a:pt x="4175488" y="640258"/>
                  <a:pt x="4197836" y="653470"/>
                </a:cubicBezTo>
                <a:cubicBezTo>
                  <a:pt x="4220185" y="666683"/>
                  <a:pt x="4245258" y="672739"/>
                  <a:pt x="4269242" y="672739"/>
                </a:cubicBezTo>
                <a:lnTo>
                  <a:pt x="4869920" y="672739"/>
                </a:lnTo>
                <a:cubicBezTo>
                  <a:pt x="4895539" y="673289"/>
                  <a:pt x="4921158" y="667233"/>
                  <a:pt x="4944596" y="653470"/>
                </a:cubicBezTo>
                <a:cubicBezTo>
                  <a:pt x="4966945" y="640258"/>
                  <a:pt x="4984387" y="622091"/>
                  <a:pt x="4996924" y="601171"/>
                </a:cubicBezTo>
                <a:lnTo>
                  <a:pt x="5296718" y="75972"/>
                </a:lnTo>
                <a:cubicBezTo>
                  <a:pt x="5310345" y="53951"/>
                  <a:pt x="5317976" y="28077"/>
                  <a:pt x="5317976" y="0"/>
                </a:cubicBezTo>
                <a:lnTo>
                  <a:pt x="9144000" y="0"/>
                </a:lnTo>
                <a:lnTo>
                  <a:pt x="9144000" y="2931790"/>
                </a:lnTo>
                <a:lnTo>
                  <a:pt x="0" y="2931790"/>
                </a:lnTo>
                <a:close/>
              </a:path>
            </a:pathLst>
          </a:custGeom>
          <a:blipFill dpi="0" rotWithShape="1">
            <a:blip r:embed="rId1"/>
            <a:srcRect/>
            <a:stretch>
              <a:fillRect t="-54708" b="-2073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9"/>
          <p:cNvSpPr txBox="1"/>
          <p:nvPr/>
        </p:nvSpPr>
        <p:spPr>
          <a:xfrm>
            <a:off x="1403648" y="3067256"/>
            <a:ext cx="6720492" cy="1092158"/>
          </a:xfrm>
          <a:prstGeom prst="rect">
            <a:avLst/>
          </a:prstGeom>
          <a:noFill/>
        </p:spPr>
        <p:txBody>
          <a:bodyPr wrap="square" lIns="68580" tIns="34290" rIns="68580" bIns="34290" rtlCol="0">
            <a:spAutoFit/>
          </a:bodyPr>
          <a:lstStyle/>
          <a:p>
            <a:pPr>
              <a:lnSpc>
                <a:spcPct val="200000"/>
              </a:lnSpc>
            </a:pPr>
            <a:r>
              <a:rPr lang="zh-CN" altLang="en-US" dirty="0">
                <a:latin typeface="华文细黑" panose="02010600040101010101" pitchFamily="2" charset="-122"/>
                <a:ea typeface="华文细黑" panose="02010600040101010101" pitchFamily="2" charset="-122"/>
              </a:rPr>
              <a:t>本章主要阐述了三方面内容：从新民主主义到社会主义的转变，社会主义改造道路和历史经验，社会主义制度在中国的确立。</a:t>
            </a:r>
            <a:endParaRPr lang="en-US" altLang="zh-CN" dirty="0">
              <a:latin typeface="华文细黑" panose="02010600040101010101" pitchFamily="2" charset="-122"/>
              <a:ea typeface="华文细黑" panose="02010600040101010101" pitchFamily="2" charset="-122"/>
            </a:endParaRPr>
          </a:p>
        </p:txBody>
      </p:sp>
      <p:sp>
        <p:nvSpPr>
          <p:cNvPr id="13" name="Freeform 5"/>
          <p:cNvSpPr/>
          <p:nvPr/>
        </p:nvSpPr>
        <p:spPr bwMode="auto">
          <a:xfrm>
            <a:off x="3901440" y="1607124"/>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3"/>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14" name="KSO_Shape"/>
          <p:cNvSpPr/>
          <p:nvPr/>
        </p:nvSpPr>
        <p:spPr bwMode="auto">
          <a:xfrm>
            <a:off x="4140338" y="1915303"/>
            <a:ext cx="863324" cy="592814"/>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2" name="圆角矩形 1"/>
          <p:cNvSpPr/>
          <p:nvPr/>
        </p:nvSpPr>
        <p:spPr>
          <a:xfrm>
            <a:off x="3059832" y="483518"/>
            <a:ext cx="3096344" cy="524906"/>
          </a:xfrm>
          <a:prstGeom prst="round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901440" y="543394"/>
            <a:ext cx="2160240" cy="369332"/>
          </a:xfrm>
          <a:prstGeom prst="rect">
            <a:avLst/>
          </a:prstGeom>
          <a:noFill/>
        </p:spPr>
        <p:txBody>
          <a:bodyPr wrap="square" lIns="0" tIns="0" rIns="0" bIns="0" rtlCol="0">
            <a:spAutoFit/>
          </a:bodyPr>
          <a:lstStyle/>
          <a:p>
            <a:r>
              <a:rPr lang="zh-CN" altLang="en-US" sz="2400" b="1" dirty="0">
                <a:solidFill>
                  <a:srgbClr val="FCFCFC"/>
                </a:solidFill>
                <a:latin typeface="微软雅黑" panose="020B0503020204020204" pitchFamily="34" charset="-122"/>
                <a:ea typeface="微软雅黑" panose="020B0503020204020204" pitchFamily="34" charset="-122"/>
              </a:rPr>
              <a:t>内容导读</a:t>
            </a:r>
            <a:endParaRPr lang="zh-CN" altLang="en-US" sz="2400" b="1" dirty="0">
              <a:solidFill>
                <a:srgbClr val="FCFCFC"/>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14:prism dir="u" isInverted="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60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anim calcmode="lin" valueType="num">
                                      <p:cBhvr>
                                        <p:cTn id="10" dur="500" fill="hold"/>
                                        <p:tgtEl>
                                          <p:spTgt spid="13"/>
                                        </p:tgtEl>
                                        <p:attrNameLst>
                                          <p:attrName>ppt_x</p:attrName>
                                        </p:attrNameLst>
                                      </p:cBhvr>
                                      <p:tavLst>
                                        <p:tav tm="0">
                                          <p:val>
                                            <p:fltVal val="0.5"/>
                                          </p:val>
                                        </p:tav>
                                        <p:tav tm="100000">
                                          <p:val>
                                            <p:strVal val="#ppt_x"/>
                                          </p:val>
                                        </p:tav>
                                      </p:tavLst>
                                    </p:anim>
                                    <p:anim calcmode="lin" valueType="num">
                                      <p:cBhvr>
                                        <p:cTn id="11" dur="500" fill="hold"/>
                                        <p:tgtEl>
                                          <p:spTgt spid="13"/>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600"/>
                                  </p:stCondLst>
                                  <p:childTnLst>
                                    <p:set>
                                      <p:cBhvr>
                                        <p:cTn id="13" dur="1" fill="hold">
                                          <p:stCondLst>
                                            <p:cond delay="0"/>
                                          </p:stCondLst>
                                        </p:cTn>
                                        <p:tgtEl>
                                          <p:spTgt spid="14"/>
                                        </p:tgtEl>
                                        <p:attrNameLst>
                                          <p:attrName>style.visibility</p:attrName>
                                        </p:attrNameLst>
                                      </p:cBhvr>
                                      <p:to>
                                        <p:strVal val="visible"/>
                                      </p:to>
                                    </p:set>
                                    <p:anim calcmode="lin" valueType="num">
                                      <p:cBhvr>
                                        <p:cTn id="14" dur="500" fill="hold"/>
                                        <p:tgtEl>
                                          <p:spTgt spid="14"/>
                                        </p:tgtEl>
                                        <p:attrNameLst>
                                          <p:attrName>ppt_w</p:attrName>
                                        </p:attrNameLst>
                                      </p:cBhvr>
                                      <p:tavLst>
                                        <p:tav tm="0">
                                          <p:val>
                                            <p:fltVal val="0"/>
                                          </p:val>
                                        </p:tav>
                                        <p:tav tm="100000">
                                          <p:val>
                                            <p:strVal val="#ppt_w"/>
                                          </p:val>
                                        </p:tav>
                                      </p:tavLst>
                                    </p:anim>
                                    <p:anim calcmode="lin" valueType="num">
                                      <p:cBhvr>
                                        <p:cTn id="15" dur="500" fill="hold"/>
                                        <p:tgtEl>
                                          <p:spTgt spid="14"/>
                                        </p:tgtEl>
                                        <p:attrNameLst>
                                          <p:attrName>ppt_h</p:attrName>
                                        </p:attrNameLst>
                                      </p:cBhvr>
                                      <p:tavLst>
                                        <p:tav tm="0">
                                          <p:val>
                                            <p:fltVal val="0"/>
                                          </p:val>
                                        </p:tav>
                                        <p:tav tm="100000">
                                          <p:val>
                                            <p:strVal val="#ppt_h"/>
                                          </p:val>
                                        </p:tav>
                                      </p:tavLst>
                                    </p:anim>
                                    <p:animEffect transition="in" filter="fade">
                                      <p:cBhvr>
                                        <p:cTn id="16" dur="500"/>
                                        <p:tgtEl>
                                          <p:spTgt spid="14"/>
                                        </p:tgtEl>
                                      </p:cBhvr>
                                    </p:animEffect>
                                    <p:anim calcmode="lin" valueType="num">
                                      <p:cBhvr>
                                        <p:cTn id="17" dur="500" fill="hold"/>
                                        <p:tgtEl>
                                          <p:spTgt spid="14"/>
                                        </p:tgtEl>
                                        <p:attrNameLst>
                                          <p:attrName>ppt_x</p:attrName>
                                        </p:attrNameLst>
                                      </p:cBhvr>
                                      <p:tavLst>
                                        <p:tav tm="0">
                                          <p:val>
                                            <p:fltVal val="0.5"/>
                                          </p:val>
                                        </p:tav>
                                        <p:tav tm="100000">
                                          <p:val>
                                            <p:strVal val="#ppt_x"/>
                                          </p:val>
                                        </p:tav>
                                      </p:tavLst>
                                    </p:anim>
                                    <p:anim calcmode="lin" valueType="num">
                                      <p:cBhvr>
                                        <p:cTn id="18" dur="500" fill="hold"/>
                                        <p:tgtEl>
                                          <p:spTgt spid="14"/>
                                        </p:tgtEl>
                                        <p:attrNameLst>
                                          <p:attrName>ppt_y</p:attrName>
                                        </p:attrNameLst>
                                      </p:cBhvr>
                                      <p:tavLst>
                                        <p:tav tm="0">
                                          <p:val>
                                            <p:fltVal val="0.5"/>
                                          </p:val>
                                        </p:tav>
                                        <p:tav tm="100000">
                                          <p:val>
                                            <p:strVal val="#ppt_y"/>
                                          </p:val>
                                        </p:tav>
                                      </p:tavLst>
                                    </p:anim>
                                  </p:childTnLst>
                                </p:cTn>
                              </p:par>
                            </p:childTnLst>
                          </p:cTn>
                        </p:par>
                        <p:par>
                          <p:cTn id="19" fill="hold">
                            <p:stCondLst>
                              <p:cond delay="1100"/>
                            </p:stCondLst>
                            <p:childTnLst>
                              <p:par>
                                <p:cTn id="20" presetID="16" presetClass="entr" presetSubtype="21"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arn(inVertical)">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P spid="14"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二、模拟训练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多项选择题</a:t>
            </a:r>
            <a:endParaRPr lang="zh-CN" altLang="en-US"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639544" y="1950005"/>
            <a:ext cx="7854424" cy="2708434"/>
          </a:xfrm>
          <a:prstGeom prst="rect">
            <a:avLst/>
          </a:prstGeom>
          <a:noFill/>
        </p:spPr>
        <p:txBody>
          <a:bodyPr wrap="square" lIns="0" tIns="0" rIns="0" bIns="0" rtlCol="0">
            <a:spAutoFit/>
          </a:bodyPr>
          <a:lstStyle/>
          <a:p>
            <a:r>
              <a:rPr lang="en-US" altLang="zh-CN" sz="1600" dirty="0">
                <a:latin typeface="华文细黑" panose="02010600040101010101" pitchFamily="2" charset="-122"/>
                <a:ea typeface="华文细黑" panose="02010600040101010101" pitchFamily="2" charset="-122"/>
              </a:rPr>
              <a:t>1. </a:t>
            </a:r>
            <a:r>
              <a:rPr lang="zh-CN" altLang="en-US" sz="1600" dirty="0">
                <a:latin typeface="华文细黑" panose="02010600040101010101" pitchFamily="2" charset="-122"/>
                <a:ea typeface="华文细黑" panose="02010600040101010101" pitchFamily="2" charset="-122"/>
              </a:rPr>
              <a:t>新民主主义社会是（　　）。</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A. </a:t>
            </a:r>
            <a:r>
              <a:rPr lang="zh-CN" altLang="en-US" sz="1600" dirty="0">
                <a:latin typeface="华文细黑" panose="02010600040101010101" pitchFamily="2" charset="-122"/>
                <a:ea typeface="华文细黑" panose="02010600040101010101" pitchFamily="2" charset="-122"/>
              </a:rPr>
              <a:t>独立的社会形态</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B. </a:t>
            </a:r>
            <a:r>
              <a:rPr lang="zh-CN" altLang="en-US" sz="1600" dirty="0">
                <a:latin typeface="华文细黑" panose="02010600040101010101" pitchFamily="2" charset="-122"/>
                <a:ea typeface="华文细黑" panose="02010600040101010101" pitchFamily="2" charset="-122"/>
              </a:rPr>
              <a:t>过渡性质的社会</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C. </a:t>
            </a:r>
            <a:r>
              <a:rPr lang="zh-CN" altLang="en-US" sz="1600" dirty="0">
                <a:latin typeface="华文细黑" panose="02010600040101010101" pitchFamily="2" charset="-122"/>
                <a:ea typeface="华文细黑" panose="02010600040101010101" pitchFamily="2" charset="-122"/>
              </a:rPr>
              <a:t>社会主义体系</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D. </a:t>
            </a:r>
            <a:r>
              <a:rPr lang="zh-CN" altLang="en-US" sz="1600" dirty="0">
                <a:latin typeface="华文细黑" panose="02010600040101010101" pitchFamily="2" charset="-122"/>
                <a:ea typeface="华文细黑" panose="02010600040101010101" pitchFamily="2" charset="-122"/>
              </a:rPr>
              <a:t>走向社会主义社会的中介和桥梁</a:t>
            </a:r>
            <a:endParaRPr lang="zh-CN" altLang="en-US" sz="1600" dirty="0">
              <a:latin typeface="华文细黑" panose="02010600040101010101" pitchFamily="2" charset="-122"/>
              <a:ea typeface="华文细黑" panose="02010600040101010101" pitchFamily="2" charset="-122"/>
            </a:endParaRPr>
          </a:p>
          <a:p>
            <a:endParaRPr lang="en-US" altLang="zh-CN"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2. </a:t>
            </a:r>
            <a:r>
              <a:rPr lang="zh-CN" altLang="en-US" sz="1600" dirty="0">
                <a:latin typeface="华文细黑" panose="02010600040101010101" pitchFamily="2" charset="-122"/>
                <a:ea typeface="华文细黑" panose="02010600040101010101" pitchFamily="2" charset="-122"/>
              </a:rPr>
              <a:t>新民主主义革命在全国胜利并解决土地问题以后，我国国内的主要矛盾是（　　）。</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A. </a:t>
            </a:r>
            <a:r>
              <a:rPr lang="zh-CN" altLang="en-US" sz="1600" dirty="0">
                <a:latin typeface="华文细黑" panose="02010600040101010101" pitchFamily="2" charset="-122"/>
                <a:ea typeface="华文细黑" panose="02010600040101010101" pitchFamily="2" charset="-122"/>
              </a:rPr>
              <a:t>工人阶级和资产阶级的矛盾</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B. </a:t>
            </a:r>
            <a:r>
              <a:rPr lang="zh-CN" altLang="en-US" sz="1600" dirty="0">
                <a:latin typeface="华文细黑" panose="02010600040101010101" pitchFamily="2" charset="-122"/>
                <a:ea typeface="华文细黑" panose="02010600040101010101" pitchFamily="2" charset="-122"/>
              </a:rPr>
              <a:t>经济基础与上层建筑的矛盾</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C. </a:t>
            </a:r>
            <a:r>
              <a:rPr lang="zh-CN" altLang="en-US" sz="1600" dirty="0">
                <a:latin typeface="华文细黑" panose="02010600040101010101" pitchFamily="2" charset="-122"/>
                <a:ea typeface="华文细黑" panose="02010600040101010101" pitchFamily="2" charset="-122"/>
              </a:rPr>
              <a:t>社会主义道路和资本主义道路的矛盾</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D. </a:t>
            </a:r>
            <a:r>
              <a:rPr lang="zh-CN" altLang="en-US" sz="1600" dirty="0">
                <a:latin typeface="华文细黑" panose="02010600040101010101" pitchFamily="2" charset="-122"/>
                <a:ea typeface="华文细黑" panose="02010600040101010101" pitchFamily="2" charset="-122"/>
              </a:rPr>
              <a:t>生产关系和生产力之间的矛盾</a:t>
            </a:r>
            <a:endParaRPr lang="zh-CN" altLang="en-US" sz="1600" b="1" dirty="0">
              <a:solidFill>
                <a:schemeClr val="accent6"/>
              </a:solidFill>
              <a:latin typeface="华文细黑" panose="02010600040101010101" pitchFamily="2" charset="-122"/>
              <a:ea typeface="华文细黑" panose="02010600040101010101" pitchFamily="2" charset="-122"/>
            </a:endParaRPr>
          </a:p>
        </p:txBody>
      </p:sp>
      <p:sp>
        <p:nvSpPr>
          <p:cNvPr id="7" name="圆角矩形 6"/>
          <p:cNvSpPr/>
          <p:nvPr/>
        </p:nvSpPr>
        <p:spPr>
          <a:xfrm>
            <a:off x="251520" y="1850127"/>
            <a:ext cx="8784976" cy="2808312"/>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二、模拟训练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多项选择题</a:t>
            </a:r>
            <a:endParaRPr lang="zh-CN" altLang="en-US"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606008" y="1927063"/>
            <a:ext cx="7272808" cy="2708434"/>
          </a:xfrm>
          <a:prstGeom prst="rect">
            <a:avLst/>
          </a:prstGeom>
          <a:noFill/>
        </p:spPr>
        <p:txBody>
          <a:bodyPr wrap="square" lIns="0" tIns="0" rIns="0" bIns="0" rtlCol="0">
            <a:spAutoFit/>
          </a:bodyPr>
          <a:lstStyle/>
          <a:p>
            <a:r>
              <a:rPr lang="en-US" altLang="zh-CN" sz="1600" dirty="0">
                <a:latin typeface="华文细黑" panose="02010600040101010101" pitchFamily="2" charset="-122"/>
                <a:ea typeface="华文细黑" panose="02010600040101010101" pitchFamily="2" charset="-122"/>
              </a:rPr>
              <a:t>3. </a:t>
            </a:r>
            <a:r>
              <a:rPr lang="zh-CN" altLang="en-US" sz="1600" dirty="0">
                <a:latin typeface="华文细黑" panose="02010600040101010101" pitchFamily="2" charset="-122"/>
                <a:ea typeface="华文细黑" panose="02010600040101010101" pitchFamily="2" charset="-122"/>
              </a:rPr>
              <a:t>中国由新民主主义向社会主义过渡的条件有（　　）。</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A. </a:t>
            </a:r>
            <a:r>
              <a:rPr lang="zh-CN" altLang="en-US" sz="1600" dirty="0">
                <a:latin typeface="华文细黑" panose="02010600040101010101" pitchFamily="2" charset="-122"/>
                <a:ea typeface="华文细黑" panose="02010600040101010101" pitchFamily="2" charset="-122"/>
              </a:rPr>
              <a:t>社会主义国营经济的建立和不断壮大</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B. </a:t>
            </a:r>
            <a:r>
              <a:rPr lang="zh-CN" altLang="en-US" sz="1600" dirty="0">
                <a:latin typeface="华文细黑" panose="02010600040101010101" pitchFamily="2" charset="-122"/>
                <a:ea typeface="华文细黑" panose="02010600040101010101" pitchFamily="2" charset="-122"/>
              </a:rPr>
              <a:t>无产阶级及其政党的领导</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C. </a:t>
            </a:r>
            <a:r>
              <a:rPr lang="zh-CN" altLang="en-US" sz="1600" dirty="0">
                <a:latin typeface="华文细黑" panose="02010600040101010101" pitchFamily="2" charset="-122"/>
                <a:ea typeface="华文细黑" panose="02010600040101010101" pitchFamily="2" charset="-122"/>
              </a:rPr>
              <a:t>苏联社会主义建设的成就及其对中国建设的支援</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D. </a:t>
            </a:r>
            <a:r>
              <a:rPr lang="zh-CN" altLang="en-US" sz="1600" dirty="0">
                <a:latin typeface="华文细黑" panose="02010600040101010101" pitchFamily="2" charset="-122"/>
                <a:ea typeface="华文细黑" panose="02010600040101010101" pitchFamily="2" charset="-122"/>
              </a:rPr>
              <a:t>人民民主专政政权的巩固</a:t>
            </a:r>
            <a:endParaRPr lang="zh-CN" altLang="en-US" sz="1600" dirty="0">
              <a:latin typeface="华文细黑" panose="02010600040101010101" pitchFamily="2" charset="-122"/>
              <a:ea typeface="华文细黑" panose="02010600040101010101" pitchFamily="2" charset="-122"/>
            </a:endParaRPr>
          </a:p>
          <a:p>
            <a:endParaRPr lang="en-US" altLang="zh-CN"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4. </a:t>
            </a:r>
            <a:r>
              <a:rPr lang="zh-CN" altLang="en-US" sz="1600" dirty="0">
                <a:latin typeface="华文细黑" panose="02010600040101010101" pitchFamily="2" charset="-122"/>
                <a:ea typeface="华文细黑" panose="02010600040101010101" pitchFamily="2" charset="-122"/>
              </a:rPr>
              <a:t>新中国成立初期，中国处于新民主主义社会，其经济成分有（　　）。</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A. </a:t>
            </a:r>
            <a:r>
              <a:rPr lang="zh-CN" altLang="en-US" sz="1600" dirty="0">
                <a:latin typeface="华文细黑" panose="02010600040101010101" pitchFamily="2" charset="-122"/>
                <a:ea typeface="华文细黑" panose="02010600040101010101" pitchFamily="2" charset="-122"/>
              </a:rPr>
              <a:t>社会主义国营经济</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B. </a:t>
            </a:r>
            <a:r>
              <a:rPr lang="zh-CN" altLang="en-US" sz="1600" dirty="0">
                <a:latin typeface="华文细黑" panose="02010600040101010101" pitchFamily="2" charset="-122"/>
                <a:ea typeface="华文细黑" panose="02010600040101010101" pitchFamily="2" charset="-122"/>
              </a:rPr>
              <a:t>个体经济</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C. </a:t>
            </a:r>
            <a:r>
              <a:rPr lang="zh-CN" altLang="en-US" sz="1600" dirty="0">
                <a:latin typeface="华文细黑" panose="02010600040101010101" pitchFamily="2" charset="-122"/>
                <a:ea typeface="华文细黑" panose="02010600040101010101" pitchFamily="2" charset="-122"/>
              </a:rPr>
              <a:t>私人资本主义经济</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D. </a:t>
            </a:r>
            <a:r>
              <a:rPr lang="zh-CN" altLang="en-US" sz="1600" dirty="0">
                <a:latin typeface="华文细黑" panose="02010600040101010101" pitchFamily="2" charset="-122"/>
                <a:ea typeface="华文细黑" panose="02010600040101010101" pitchFamily="2" charset="-122"/>
              </a:rPr>
              <a:t>合作社经济</a:t>
            </a:r>
            <a:endParaRPr lang="zh-CN" altLang="en-US" sz="1600" b="1" dirty="0">
              <a:solidFill>
                <a:schemeClr val="accent6"/>
              </a:solidFill>
              <a:latin typeface="华文细黑" panose="02010600040101010101" pitchFamily="2" charset="-122"/>
              <a:ea typeface="华文细黑" panose="02010600040101010101" pitchFamily="2" charset="-122"/>
            </a:endParaRPr>
          </a:p>
        </p:txBody>
      </p:sp>
      <p:pic>
        <p:nvPicPr>
          <p:cNvPr id="7" name="图片 6"/>
          <p:cNvPicPr>
            <a:picLocks noChangeAspect="1"/>
          </p:cNvPicPr>
          <p:nvPr/>
        </p:nvPicPr>
        <p:blipFill>
          <a:blip r:embed="rId1"/>
          <a:stretch>
            <a:fillRect/>
          </a:stretch>
        </p:blipFill>
        <p:spPr>
          <a:xfrm>
            <a:off x="6588224" y="190897"/>
            <a:ext cx="2152650" cy="2457450"/>
          </a:xfrm>
          <a:prstGeom prst="rect">
            <a:avLst/>
          </a:prstGeom>
        </p:spPr>
      </p:pic>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二、模拟训练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多项选择题</a:t>
            </a:r>
            <a:endParaRPr lang="zh-CN" altLang="en-US"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606008" y="1957543"/>
            <a:ext cx="7272808" cy="2171172"/>
          </a:xfrm>
          <a:prstGeom prst="rect">
            <a:avLst/>
          </a:prstGeom>
          <a:noFill/>
        </p:spPr>
        <p:txBody>
          <a:bodyPr wrap="square" lIns="0" tIns="0" rIns="0" bIns="0" rtlCol="0">
            <a:spAutoFit/>
          </a:bodyPr>
          <a:lstStyle/>
          <a:p>
            <a:pPr>
              <a:lnSpc>
                <a:spcPct val="150000"/>
              </a:lnSpc>
            </a:pPr>
            <a:r>
              <a:rPr lang="en-US" altLang="zh-CN" sz="1600" dirty="0">
                <a:latin typeface="华文细黑" panose="02010600040101010101" pitchFamily="2" charset="-122"/>
                <a:ea typeface="华文细黑" panose="02010600040101010101" pitchFamily="2" charset="-122"/>
              </a:rPr>
              <a:t>5. 1956 </a:t>
            </a:r>
            <a:r>
              <a:rPr lang="zh-CN" altLang="en-US" sz="1600" dirty="0">
                <a:latin typeface="华文细黑" panose="02010600040101010101" pitchFamily="2" charset="-122"/>
                <a:ea typeface="华文细黑" panose="02010600040101010101" pitchFamily="2" charset="-122"/>
              </a:rPr>
              <a:t>年召开的中共八大通过的政治报告指出：我国国内的主要矛盾是（　　）。</a:t>
            </a:r>
            <a:endParaRPr lang="zh-CN" altLang="en-US" sz="1600" dirty="0">
              <a:latin typeface="华文细黑" panose="02010600040101010101" pitchFamily="2" charset="-122"/>
              <a:ea typeface="华文细黑" panose="02010600040101010101" pitchFamily="2" charset="-122"/>
            </a:endParaRPr>
          </a:p>
          <a:p>
            <a:pPr>
              <a:lnSpc>
                <a:spcPct val="150000"/>
              </a:lnSpc>
            </a:pPr>
            <a:r>
              <a:rPr lang="en-US" altLang="zh-CN" sz="1600" dirty="0">
                <a:latin typeface="华文细黑" panose="02010600040101010101" pitchFamily="2" charset="-122"/>
                <a:ea typeface="华文细黑" panose="02010600040101010101" pitchFamily="2" charset="-122"/>
              </a:rPr>
              <a:t>A. </a:t>
            </a:r>
            <a:r>
              <a:rPr lang="zh-CN" altLang="en-US" sz="1600" dirty="0">
                <a:latin typeface="华文细黑" panose="02010600040101010101" pitchFamily="2" charset="-122"/>
                <a:ea typeface="华文细黑" panose="02010600040101010101" pitchFamily="2" charset="-122"/>
              </a:rPr>
              <a:t>工人阶级同民族资产阶级之间的矛盾</a:t>
            </a:r>
            <a:endParaRPr lang="zh-CN" altLang="en-US" sz="1600" dirty="0">
              <a:latin typeface="华文细黑" panose="02010600040101010101" pitchFamily="2" charset="-122"/>
              <a:ea typeface="华文细黑" panose="02010600040101010101" pitchFamily="2" charset="-122"/>
            </a:endParaRPr>
          </a:p>
          <a:p>
            <a:pPr>
              <a:lnSpc>
                <a:spcPct val="150000"/>
              </a:lnSpc>
            </a:pPr>
            <a:r>
              <a:rPr lang="en-US" altLang="zh-CN" sz="1600" dirty="0">
                <a:latin typeface="华文细黑" panose="02010600040101010101" pitchFamily="2" charset="-122"/>
                <a:ea typeface="华文细黑" panose="02010600040101010101" pitchFamily="2" charset="-122"/>
              </a:rPr>
              <a:t>B. </a:t>
            </a:r>
            <a:r>
              <a:rPr lang="zh-CN" altLang="en-US" sz="1600" dirty="0">
                <a:latin typeface="华文细黑" panose="02010600040101010101" pitchFamily="2" charset="-122"/>
                <a:ea typeface="华文细黑" panose="02010600040101010101" pitchFamily="2" charset="-122"/>
              </a:rPr>
              <a:t>人民对建立先进的工业国的要求同落后的农业国的现实之间的矛盾</a:t>
            </a:r>
            <a:endParaRPr lang="zh-CN" altLang="en-US" sz="1600" dirty="0">
              <a:latin typeface="华文细黑" panose="02010600040101010101" pitchFamily="2" charset="-122"/>
              <a:ea typeface="华文细黑" panose="02010600040101010101" pitchFamily="2" charset="-122"/>
            </a:endParaRPr>
          </a:p>
          <a:p>
            <a:pPr>
              <a:lnSpc>
                <a:spcPct val="150000"/>
              </a:lnSpc>
            </a:pPr>
            <a:r>
              <a:rPr lang="en-US" altLang="zh-CN" sz="1600" dirty="0">
                <a:latin typeface="华文细黑" panose="02010600040101010101" pitchFamily="2" charset="-122"/>
                <a:ea typeface="华文细黑" panose="02010600040101010101" pitchFamily="2" charset="-122"/>
              </a:rPr>
              <a:t>C. </a:t>
            </a:r>
            <a:r>
              <a:rPr lang="zh-CN" altLang="en-US" sz="1600" dirty="0">
                <a:latin typeface="华文细黑" panose="02010600040101010101" pitchFamily="2" charset="-122"/>
                <a:ea typeface="华文细黑" panose="02010600040101010101" pitchFamily="2" charset="-122"/>
              </a:rPr>
              <a:t>发展重工业和发展农业、轻工业之间的矛盾</a:t>
            </a:r>
            <a:endParaRPr lang="zh-CN" altLang="en-US" sz="1600" dirty="0">
              <a:latin typeface="华文细黑" panose="02010600040101010101" pitchFamily="2" charset="-122"/>
              <a:ea typeface="华文细黑" panose="02010600040101010101" pitchFamily="2" charset="-122"/>
            </a:endParaRPr>
          </a:p>
          <a:p>
            <a:pPr>
              <a:lnSpc>
                <a:spcPct val="150000"/>
              </a:lnSpc>
            </a:pPr>
            <a:r>
              <a:rPr lang="en-US" altLang="zh-CN" sz="1600" dirty="0">
                <a:latin typeface="华文细黑" panose="02010600040101010101" pitchFamily="2" charset="-122"/>
                <a:ea typeface="华文细黑" panose="02010600040101010101" pitchFamily="2" charset="-122"/>
              </a:rPr>
              <a:t>D. </a:t>
            </a:r>
            <a:r>
              <a:rPr lang="zh-CN" altLang="en-US" sz="1600" dirty="0">
                <a:latin typeface="华文细黑" panose="02010600040101010101" pitchFamily="2" charset="-122"/>
                <a:ea typeface="华文细黑" panose="02010600040101010101" pitchFamily="2" charset="-122"/>
              </a:rPr>
              <a:t>人民对于经济文化迅速发展的需要同当前经济文化不能满足人民需要的状</a:t>
            </a:r>
            <a:endParaRPr lang="zh-CN" altLang="en-US" sz="1600" dirty="0">
              <a:latin typeface="华文细黑" panose="02010600040101010101" pitchFamily="2" charset="-122"/>
              <a:ea typeface="华文细黑" panose="02010600040101010101" pitchFamily="2" charset="-122"/>
            </a:endParaRPr>
          </a:p>
          <a:p>
            <a:pPr>
              <a:lnSpc>
                <a:spcPct val="150000"/>
              </a:lnSpc>
            </a:pPr>
            <a:r>
              <a:rPr lang="zh-CN" altLang="en-US" sz="1600" dirty="0">
                <a:latin typeface="华文细黑" panose="02010600040101010101" pitchFamily="2" charset="-122"/>
                <a:ea typeface="华文细黑" panose="02010600040101010101" pitchFamily="2" charset="-122"/>
              </a:rPr>
              <a:t>况之间的矛盾</a:t>
            </a:r>
            <a:endParaRPr lang="zh-CN" altLang="en-US" sz="1600" b="1" dirty="0">
              <a:solidFill>
                <a:schemeClr val="accent6"/>
              </a:solidFill>
              <a:latin typeface="华文细黑" panose="02010600040101010101" pitchFamily="2" charset="-122"/>
              <a:ea typeface="华文细黑" panose="02010600040101010101" pitchFamily="2" charset="-122"/>
            </a:endParaRPr>
          </a:p>
        </p:txBody>
      </p:sp>
      <p:pic>
        <p:nvPicPr>
          <p:cNvPr id="2" name="图片 1"/>
          <p:cNvPicPr>
            <a:picLocks noChangeAspect="1"/>
          </p:cNvPicPr>
          <p:nvPr/>
        </p:nvPicPr>
        <p:blipFill>
          <a:blip r:embed="rId1"/>
          <a:stretch>
            <a:fillRect/>
          </a:stretch>
        </p:blipFill>
        <p:spPr>
          <a:xfrm>
            <a:off x="5940152" y="155326"/>
            <a:ext cx="2810136" cy="1551816"/>
          </a:xfrm>
          <a:prstGeom prst="rect">
            <a:avLst/>
          </a:prstGeom>
        </p:spPr>
      </p:pic>
      <p:sp>
        <p:nvSpPr>
          <p:cNvPr id="5"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13" name="TextBox 7"/>
          <p:cNvSpPr>
            <a:spLocks noChangeArrowheads="1"/>
          </p:cNvSpPr>
          <p:nvPr/>
        </p:nvSpPr>
        <p:spPr bwMode="auto">
          <a:xfrm>
            <a:off x="2057053" y="1874090"/>
            <a:ext cx="4968552"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4500" b="1" dirty="0">
                <a:latin typeface="微软雅黑" panose="020B0503020204020204" pitchFamily="34" charset="-122"/>
                <a:ea typeface="微软雅黑" panose="020B0503020204020204" pitchFamily="34" charset="-122"/>
                <a:sym typeface="微软雅黑" panose="020B0503020204020204" pitchFamily="34" charset="-122"/>
              </a:rPr>
              <a:t>THANK YOU</a:t>
            </a:r>
            <a:endParaRPr lang="zh-CN" altLang="en-US" sz="45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2500"/>
                                  </p:stCondLst>
                                  <p:iterate type="lt">
                                    <p:tmPct val="10000"/>
                                  </p:iterate>
                                  <p:childTnLst>
                                    <p:set>
                                      <p:cBhvr>
                                        <p:cTn id="6" dur="1" fill="hold">
                                          <p:stCondLst>
                                            <p:cond delay="0"/>
                                          </p:stCondLst>
                                        </p:cTn>
                                        <p:tgtEl>
                                          <p:spTgt spid="13"/>
                                        </p:tgtEl>
                                        <p:attrNameLst>
                                          <p:attrName>style.visibility</p:attrName>
                                        </p:attrNameLst>
                                      </p:cBhvr>
                                      <p:to>
                                        <p:strVal val="visible"/>
                                      </p:to>
                                    </p:set>
                                    <p:animScale>
                                      <p:cBhvr>
                                        <p:cTn id="7"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3"/>
                                        </p:tgtEl>
                                        <p:attrNameLst>
                                          <p:attrName>ppt_x</p:attrName>
                                          <p:attrName>ppt_y</p:attrName>
                                        </p:attrNameLst>
                                      </p:cBhvr>
                                    </p:animMotion>
                                    <p:animEffect transition="in" filter="fade">
                                      <p:cBhvr>
                                        <p:cTn id="9"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467544" y="2342031"/>
            <a:ext cx="2808312" cy="553998"/>
          </a:xfrm>
          <a:prstGeom prst="rect">
            <a:avLst/>
          </a:prstGeom>
          <a:noFill/>
        </p:spPr>
        <p:txBody>
          <a:bodyPr wrap="square" lIns="0" tIns="0" rIns="0" bIns="0" rtlCol="0">
            <a:spAutoFit/>
          </a:bodyPr>
          <a:lstStyle/>
          <a:p>
            <a:r>
              <a:rPr lang="zh-CN" altLang="en-US" dirty="0">
                <a:latin typeface="华文细黑" panose="02010600040101010101" pitchFamily="2" charset="-122"/>
                <a:ea typeface="华文细黑" panose="02010600040101010101" pitchFamily="2" charset="-122"/>
              </a:rPr>
              <a:t>学习本章内容，着</a:t>
            </a:r>
            <a:endParaRPr lang="en-US" altLang="zh-CN" dirty="0">
              <a:latin typeface="华文细黑" panose="02010600040101010101" pitchFamily="2" charset="-122"/>
              <a:ea typeface="华文细黑" panose="02010600040101010101" pitchFamily="2" charset="-122"/>
            </a:endParaRPr>
          </a:p>
          <a:p>
            <a:r>
              <a:rPr lang="zh-CN" altLang="en-US" dirty="0">
                <a:latin typeface="华文细黑" panose="02010600040101010101" pitchFamily="2" charset="-122"/>
                <a:ea typeface="华文细黑" panose="02010600040101010101" pitchFamily="2" charset="-122"/>
              </a:rPr>
              <a:t>重把握以下内容。</a:t>
            </a:r>
            <a:endParaRPr lang="zh-CN" altLang="en-US" dirty="0">
              <a:solidFill>
                <a:schemeClr val="tx1">
                  <a:lumMod val="65000"/>
                  <a:lumOff val="35000"/>
                </a:schemeClr>
              </a:solidFill>
              <a:latin typeface="华文细黑" panose="02010600040101010101" pitchFamily="2" charset="-122"/>
              <a:ea typeface="华文细黑" panose="02010600040101010101" pitchFamily="2" charset="-122"/>
            </a:endParaRPr>
          </a:p>
        </p:txBody>
      </p:sp>
      <p:sp>
        <p:nvSpPr>
          <p:cNvPr id="2" name="标题 1"/>
          <p:cNvSpPr>
            <a:spLocks noGrp="1"/>
          </p:cNvSpPr>
          <p:nvPr>
            <p:ph type="title"/>
          </p:nvPr>
        </p:nvSpPr>
        <p:spPr/>
        <p:txBody>
          <a:bodyPr/>
          <a:lstStyle/>
          <a:p>
            <a:r>
              <a:rPr lang="zh-CN" altLang="en-US" sz="2400" b="1" dirty="0">
                <a:solidFill>
                  <a:schemeClr val="tx1"/>
                </a:solidFill>
              </a:rPr>
              <a:t>内容导读</a:t>
            </a:r>
            <a:endParaRPr lang="zh-CN" altLang="en-US" sz="2400" b="1" dirty="0">
              <a:solidFill>
                <a:schemeClr val="tx1"/>
              </a:solidFill>
            </a:endParaRPr>
          </a:p>
        </p:txBody>
      </p:sp>
      <p:sp>
        <p:nvSpPr>
          <p:cNvPr id="8" name="Freeform 5"/>
          <p:cNvSpPr/>
          <p:nvPr/>
        </p:nvSpPr>
        <p:spPr bwMode="auto">
          <a:xfrm>
            <a:off x="2879246" y="884521"/>
            <a:ext cx="931331" cy="3822203"/>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9" name="圆角矩形 8"/>
          <p:cNvSpPr/>
          <p:nvPr/>
        </p:nvSpPr>
        <p:spPr>
          <a:xfrm>
            <a:off x="4283968" y="949664"/>
            <a:ext cx="3168352" cy="685982"/>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4283968" y="2503784"/>
            <a:ext cx="3168352" cy="788045"/>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4283968" y="4125171"/>
            <a:ext cx="3309416" cy="788045"/>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353024" y="1097268"/>
            <a:ext cx="2952328" cy="276999"/>
          </a:xfrm>
          <a:prstGeom prst="rect">
            <a:avLst/>
          </a:prstGeom>
          <a:noFill/>
        </p:spPr>
        <p:txBody>
          <a:bodyPr wrap="square" lIns="0" tIns="0" rIns="0" bIns="0" rtlCol="0">
            <a:spAutoFit/>
          </a:bodyPr>
          <a:lstStyle/>
          <a:p>
            <a:r>
              <a:rPr lang="en-US" altLang="zh-CN" dirty="0">
                <a:latin typeface="华文细黑" panose="02010600040101010101" pitchFamily="2" charset="-122"/>
                <a:ea typeface="华文细黑" panose="02010600040101010101" pitchFamily="2" charset="-122"/>
              </a:rPr>
              <a:t>1. </a:t>
            </a:r>
            <a:r>
              <a:rPr lang="zh-CN" altLang="en-US" dirty="0">
                <a:latin typeface="华文细黑" panose="02010600040101010101" pitchFamily="2" charset="-122"/>
                <a:ea typeface="华文细黑" panose="02010600040101010101" pitchFamily="2" charset="-122"/>
              </a:rPr>
              <a:t>党在过渡时期的总路线</a:t>
            </a:r>
            <a:endParaRPr lang="zh-CN" altLang="en-US" dirty="0">
              <a:latin typeface="华文细黑" panose="02010600040101010101" pitchFamily="2" charset="-122"/>
              <a:ea typeface="华文细黑" panose="02010600040101010101" pitchFamily="2" charset="-122"/>
            </a:endParaRPr>
          </a:p>
        </p:txBody>
      </p:sp>
      <p:sp>
        <p:nvSpPr>
          <p:cNvPr id="4" name="文本框 3"/>
          <p:cNvSpPr txBox="1"/>
          <p:nvPr/>
        </p:nvSpPr>
        <p:spPr>
          <a:xfrm>
            <a:off x="4355976" y="2619030"/>
            <a:ext cx="3096344" cy="553998"/>
          </a:xfrm>
          <a:prstGeom prst="rect">
            <a:avLst/>
          </a:prstGeom>
          <a:noFill/>
        </p:spPr>
        <p:txBody>
          <a:bodyPr wrap="square" lIns="0" tIns="0" rIns="0" bIns="0" rtlCol="0">
            <a:spAutoFit/>
          </a:bodyPr>
          <a:lstStyle/>
          <a:p>
            <a:r>
              <a:rPr lang="en-US" altLang="zh-CN" dirty="0">
                <a:latin typeface="华文细黑" panose="02010600040101010101" pitchFamily="2" charset="-122"/>
                <a:ea typeface="华文细黑" panose="02010600040101010101" pitchFamily="2" charset="-122"/>
              </a:rPr>
              <a:t>2.</a:t>
            </a:r>
            <a:r>
              <a:rPr lang="zh-CN" altLang="en-US" dirty="0">
                <a:latin typeface="华文细黑" panose="02010600040101010101" pitchFamily="2" charset="-122"/>
                <a:ea typeface="华文细黑" panose="02010600040101010101" pitchFamily="2" charset="-122"/>
              </a:rPr>
              <a:t>社会主义改造道路和历史经验</a:t>
            </a:r>
            <a:endParaRPr lang="zh-CN" altLang="en-US" dirty="0">
              <a:latin typeface="华文细黑" panose="02010600040101010101" pitchFamily="2" charset="-122"/>
              <a:ea typeface="华文细黑" panose="02010600040101010101" pitchFamily="2" charset="-122"/>
            </a:endParaRPr>
          </a:p>
        </p:txBody>
      </p:sp>
      <p:sp>
        <p:nvSpPr>
          <p:cNvPr id="5" name="文本框 4"/>
          <p:cNvSpPr txBox="1"/>
          <p:nvPr/>
        </p:nvSpPr>
        <p:spPr>
          <a:xfrm>
            <a:off x="4353024" y="4242194"/>
            <a:ext cx="3240360" cy="553998"/>
          </a:xfrm>
          <a:prstGeom prst="rect">
            <a:avLst/>
          </a:prstGeom>
          <a:noFill/>
        </p:spPr>
        <p:txBody>
          <a:bodyPr wrap="square" lIns="0" tIns="0" rIns="0" bIns="0" rtlCol="0">
            <a:spAutoFit/>
          </a:bodyPr>
          <a:lstStyle/>
          <a:p>
            <a:r>
              <a:rPr lang="en-US" altLang="zh-CN" dirty="0">
                <a:latin typeface="华文细黑" panose="02010600040101010101" pitchFamily="2" charset="-122"/>
                <a:ea typeface="华文细黑" panose="02010600040101010101" pitchFamily="2" charset="-122"/>
              </a:rPr>
              <a:t>3. </a:t>
            </a:r>
            <a:r>
              <a:rPr lang="zh-CN" altLang="en-US" dirty="0">
                <a:latin typeface="华文细黑" panose="02010600040101010101" pitchFamily="2" charset="-122"/>
                <a:ea typeface="华文细黑" panose="02010600040101010101" pitchFamily="2" charset="-122"/>
              </a:rPr>
              <a:t>确立社会主义基本制度的重大意义</a:t>
            </a:r>
            <a:endParaRPr lang="zh-CN" altLang="en-US" dirty="0">
              <a:latin typeface="华文细黑" panose="02010600040101010101" pitchFamily="2" charset="-122"/>
              <a:ea typeface="华文细黑"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ppt_x"/>
                                          </p:val>
                                        </p:tav>
                                        <p:tav tm="100000">
                                          <p:val>
                                            <p:strVal val="#ppt_x"/>
                                          </p:val>
                                        </p:tav>
                                      </p:tavLst>
                                    </p:anim>
                                    <p:anim calcmode="lin" valueType="num">
                                      <p:cBhvr additive="base">
                                        <p:cTn id="8" dur="10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16" presetClass="entr" presetSubtype="26"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Horizontal)">
                                      <p:cBhvr>
                                        <p:cTn id="12" dur="500"/>
                                        <p:tgtEl>
                                          <p:spTgt spid="8"/>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300"/>
                                        <p:tgtEl>
                                          <p:spTgt spid="9"/>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left)">
                                      <p:cBhvr>
                                        <p:cTn id="18" dur="300"/>
                                        <p:tgtEl>
                                          <p:spTgt spid="10"/>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3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8" grpId="0" animBg="1"/>
      <p:bldP spid="9" grpId="0" animBg="1"/>
      <p:bldP spid="10" grpId="0" animBg="1"/>
      <p:bldP spid="1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400" b="1" dirty="0">
                <a:solidFill>
                  <a:schemeClr val="tx1"/>
                </a:solidFill>
              </a:rPr>
              <a:t>知识结构</a:t>
            </a:r>
            <a:endParaRPr lang="zh-CN" altLang="en-US" sz="2400" b="1" dirty="0">
              <a:solidFill>
                <a:schemeClr val="tx1"/>
              </a:solidFill>
            </a:endParaRPr>
          </a:p>
        </p:txBody>
      </p:sp>
      <p:pic>
        <p:nvPicPr>
          <p:cNvPr id="3" name="图片 2"/>
          <p:cNvPicPr>
            <a:picLocks noChangeAspect="1"/>
          </p:cNvPicPr>
          <p:nvPr/>
        </p:nvPicPr>
        <p:blipFill>
          <a:blip r:embed="rId1"/>
          <a:stretch>
            <a:fillRect/>
          </a:stretch>
        </p:blipFill>
        <p:spPr>
          <a:xfrm>
            <a:off x="683568" y="843558"/>
            <a:ext cx="7622304" cy="36213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3"/>
          <p:cNvSpPr/>
          <p:nvPr/>
        </p:nvSpPr>
        <p:spPr>
          <a:xfrm>
            <a:off x="1813089" y="2127695"/>
            <a:ext cx="6025861" cy="696303"/>
          </a:xfrm>
          <a:custGeom>
            <a:avLst/>
            <a:gdLst/>
            <a:ahLst/>
            <a:cxnLst/>
            <a:rect l="l" t="t" r="r" b="b"/>
            <a:pathLst>
              <a:path w="6025861" h="1158747">
                <a:moveTo>
                  <a:pt x="575194" y="0"/>
                </a:moveTo>
                <a:lnTo>
                  <a:pt x="1992514" y="0"/>
                </a:lnTo>
                <a:lnTo>
                  <a:pt x="4154179" y="0"/>
                </a:lnTo>
                <a:lnTo>
                  <a:pt x="5571499" y="0"/>
                </a:lnTo>
                <a:lnTo>
                  <a:pt x="5571499" y="474"/>
                </a:lnTo>
                <a:lnTo>
                  <a:pt x="5639364" y="474"/>
                </a:lnTo>
                <a:cubicBezTo>
                  <a:pt x="5661410" y="0"/>
                  <a:pt x="5683924" y="5211"/>
                  <a:pt x="5704562" y="17528"/>
                </a:cubicBezTo>
                <a:cubicBezTo>
                  <a:pt x="5723793" y="28424"/>
                  <a:pt x="5739272" y="44057"/>
                  <a:pt x="5749591" y="62533"/>
                </a:cubicBezTo>
                <a:lnTo>
                  <a:pt x="6008038" y="514473"/>
                </a:lnTo>
                <a:cubicBezTo>
                  <a:pt x="6019294" y="533422"/>
                  <a:pt x="6025861" y="555687"/>
                  <a:pt x="6025861" y="579374"/>
                </a:cubicBezTo>
                <a:cubicBezTo>
                  <a:pt x="6025861" y="603534"/>
                  <a:pt x="6019294" y="625799"/>
                  <a:pt x="6007568" y="644749"/>
                </a:cubicBezTo>
                <a:lnTo>
                  <a:pt x="5749591" y="1096688"/>
                </a:lnTo>
                <a:cubicBezTo>
                  <a:pt x="5738803" y="1114690"/>
                  <a:pt x="5723793" y="1130324"/>
                  <a:pt x="5704562" y="1141693"/>
                </a:cubicBezTo>
                <a:cubicBezTo>
                  <a:pt x="5684393" y="1153536"/>
                  <a:pt x="5662348" y="1158747"/>
                  <a:pt x="5640302" y="1158273"/>
                </a:cubicBezTo>
                <a:lnTo>
                  <a:pt x="5571499" y="1158273"/>
                </a:lnTo>
                <a:lnTo>
                  <a:pt x="5571499" y="1158747"/>
                </a:lnTo>
                <a:lnTo>
                  <a:pt x="4154179" y="1158747"/>
                </a:lnTo>
                <a:lnTo>
                  <a:pt x="1992514" y="1158747"/>
                </a:lnTo>
                <a:lnTo>
                  <a:pt x="575194" y="1158747"/>
                </a:lnTo>
                <a:lnTo>
                  <a:pt x="575194" y="1158273"/>
                </a:lnTo>
                <a:lnTo>
                  <a:pt x="382745" y="1158273"/>
                </a:lnTo>
                <a:cubicBezTo>
                  <a:pt x="362107" y="1158273"/>
                  <a:pt x="340530" y="1153062"/>
                  <a:pt x="321299" y="1141693"/>
                </a:cubicBezTo>
                <a:cubicBezTo>
                  <a:pt x="302069" y="1130324"/>
                  <a:pt x="286590" y="1114690"/>
                  <a:pt x="276270" y="1096215"/>
                </a:cubicBezTo>
                <a:lnTo>
                  <a:pt x="16886" y="642380"/>
                </a:lnTo>
                <a:cubicBezTo>
                  <a:pt x="6098" y="623904"/>
                  <a:pt x="0" y="602587"/>
                  <a:pt x="0" y="579374"/>
                </a:cubicBezTo>
                <a:cubicBezTo>
                  <a:pt x="0" y="556161"/>
                  <a:pt x="6098" y="534843"/>
                  <a:pt x="16886" y="515894"/>
                </a:cubicBezTo>
                <a:lnTo>
                  <a:pt x="275332" y="63954"/>
                </a:lnTo>
                <a:cubicBezTo>
                  <a:pt x="286120" y="45478"/>
                  <a:pt x="301599" y="28898"/>
                  <a:pt x="321299" y="17528"/>
                </a:cubicBezTo>
                <a:cubicBezTo>
                  <a:pt x="339592" y="6633"/>
                  <a:pt x="359762" y="948"/>
                  <a:pt x="379930" y="474"/>
                </a:cubicBezTo>
                <a:lnTo>
                  <a:pt x="575194" y="474"/>
                </a:lnTo>
                <a:close/>
              </a:path>
            </a:pathLst>
          </a:cu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3"/>
          <p:cNvSpPr/>
          <p:nvPr/>
        </p:nvSpPr>
        <p:spPr>
          <a:xfrm>
            <a:off x="2267742" y="2938309"/>
            <a:ext cx="4608541" cy="672613"/>
          </a:xfrm>
          <a:custGeom>
            <a:avLst/>
            <a:gdLst/>
            <a:ahLst/>
            <a:cxnLst/>
            <a:rect l="l" t="t" r="r" b="b"/>
            <a:pathLst>
              <a:path w="5192450" h="1305562">
                <a:moveTo>
                  <a:pt x="648072" y="0"/>
                </a:moveTo>
                <a:lnTo>
                  <a:pt x="4680520" y="0"/>
                </a:lnTo>
                <a:lnTo>
                  <a:pt x="4680520" y="534"/>
                </a:lnTo>
                <a:lnTo>
                  <a:pt x="4756983" y="534"/>
                </a:lnTo>
                <a:cubicBezTo>
                  <a:pt x="4781822" y="0"/>
                  <a:pt x="4807189" y="5871"/>
                  <a:pt x="4830442" y="19749"/>
                </a:cubicBezTo>
                <a:cubicBezTo>
                  <a:pt x="4852109" y="32025"/>
                  <a:pt x="4869549" y="49639"/>
                  <a:pt x="4881176" y="70456"/>
                </a:cubicBezTo>
                <a:lnTo>
                  <a:pt x="5172368" y="579657"/>
                </a:lnTo>
                <a:cubicBezTo>
                  <a:pt x="5185051" y="601007"/>
                  <a:pt x="5192450" y="626093"/>
                  <a:pt x="5192450" y="652781"/>
                </a:cubicBezTo>
                <a:cubicBezTo>
                  <a:pt x="5192450" y="680003"/>
                  <a:pt x="5185051" y="705089"/>
                  <a:pt x="5171839" y="726439"/>
                </a:cubicBezTo>
                <a:lnTo>
                  <a:pt x="4881176" y="1235640"/>
                </a:lnTo>
                <a:cubicBezTo>
                  <a:pt x="4869021" y="1255923"/>
                  <a:pt x="4852109" y="1273537"/>
                  <a:pt x="4830442" y="1286347"/>
                </a:cubicBezTo>
                <a:cubicBezTo>
                  <a:pt x="4807717" y="1299691"/>
                  <a:pt x="4782879" y="1305562"/>
                  <a:pt x="4758040" y="1305028"/>
                </a:cubicBezTo>
                <a:lnTo>
                  <a:pt x="4680520" y="1305028"/>
                </a:lnTo>
                <a:lnTo>
                  <a:pt x="4680520" y="1305562"/>
                </a:lnTo>
                <a:lnTo>
                  <a:pt x="648072" y="1305562"/>
                </a:lnTo>
                <a:lnTo>
                  <a:pt x="648072" y="1305028"/>
                </a:lnTo>
                <a:lnTo>
                  <a:pt x="431239" y="1305028"/>
                </a:lnTo>
                <a:cubicBezTo>
                  <a:pt x="407986" y="1305028"/>
                  <a:pt x="383676" y="1299157"/>
                  <a:pt x="362008" y="1286347"/>
                </a:cubicBezTo>
                <a:cubicBezTo>
                  <a:pt x="340341" y="1273537"/>
                  <a:pt x="322901" y="1255923"/>
                  <a:pt x="311274" y="1235107"/>
                </a:cubicBezTo>
                <a:lnTo>
                  <a:pt x="19025" y="723770"/>
                </a:lnTo>
                <a:cubicBezTo>
                  <a:pt x="6870" y="702954"/>
                  <a:pt x="0" y="678935"/>
                  <a:pt x="0" y="652781"/>
                </a:cubicBezTo>
                <a:cubicBezTo>
                  <a:pt x="0" y="626627"/>
                  <a:pt x="6870" y="602608"/>
                  <a:pt x="19025" y="581258"/>
                </a:cubicBezTo>
                <a:lnTo>
                  <a:pt x="310217" y="72057"/>
                </a:lnTo>
                <a:cubicBezTo>
                  <a:pt x="322372" y="51240"/>
                  <a:pt x="339812" y="32559"/>
                  <a:pt x="362008" y="19749"/>
                </a:cubicBezTo>
                <a:cubicBezTo>
                  <a:pt x="382619" y="7473"/>
                  <a:pt x="405344" y="1068"/>
                  <a:pt x="428068" y="534"/>
                </a:cubicBezTo>
                <a:lnTo>
                  <a:pt x="648072" y="534"/>
                </a:lnTo>
                <a:close/>
              </a:path>
            </a:pathLst>
          </a:custGeom>
          <a:noFill/>
          <a:ln w="95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3"/>
          <p:cNvSpPr/>
          <p:nvPr/>
        </p:nvSpPr>
        <p:spPr>
          <a:xfrm>
            <a:off x="1779316" y="3725233"/>
            <a:ext cx="6025861" cy="625318"/>
          </a:xfrm>
          <a:custGeom>
            <a:avLst/>
            <a:gdLst/>
            <a:ahLst/>
            <a:cxnLst/>
            <a:rect l="l" t="t" r="r" b="b"/>
            <a:pathLst>
              <a:path w="6025861" h="1158747">
                <a:moveTo>
                  <a:pt x="575194" y="0"/>
                </a:moveTo>
                <a:lnTo>
                  <a:pt x="1992514" y="0"/>
                </a:lnTo>
                <a:lnTo>
                  <a:pt x="4154179" y="0"/>
                </a:lnTo>
                <a:lnTo>
                  <a:pt x="5571499" y="0"/>
                </a:lnTo>
                <a:lnTo>
                  <a:pt x="5571499" y="474"/>
                </a:lnTo>
                <a:lnTo>
                  <a:pt x="5639364" y="474"/>
                </a:lnTo>
                <a:cubicBezTo>
                  <a:pt x="5661410" y="0"/>
                  <a:pt x="5683924" y="5211"/>
                  <a:pt x="5704562" y="17528"/>
                </a:cubicBezTo>
                <a:cubicBezTo>
                  <a:pt x="5723793" y="28424"/>
                  <a:pt x="5739272" y="44057"/>
                  <a:pt x="5749591" y="62533"/>
                </a:cubicBezTo>
                <a:lnTo>
                  <a:pt x="6008038" y="514473"/>
                </a:lnTo>
                <a:cubicBezTo>
                  <a:pt x="6019294" y="533422"/>
                  <a:pt x="6025861" y="555687"/>
                  <a:pt x="6025861" y="579374"/>
                </a:cubicBezTo>
                <a:cubicBezTo>
                  <a:pt x="6025861" y="603535"/>
                  <a:pt x="6019294" y="625800"/>
                  <a:pt x="6007568" y="644749"/>
                </a:cubicBezTo>
                <a:lnTo>
                  <a:pt x="5749591" y="1096688"/>
                </a:lnTo>
                <a:cubicBezTo>
                  <a:pt x="5738803" y="1114690"/>
                  <a:pt x="5723793" y="1130324"/>
                  <a:pt x="5704562" y="1141693"/>
                </a:cubicBezTo>
                <a:cubicBezTo>
                  <a:pt x="5684393" y="1153536"/>
                  <a:pt x="5662348" y="1158747"/>
                  <a:pt x="5640302" y="1158273"/>
                </a:cubicBezTo>
                <a:lnTo>
                  <a:pt x="5571499" y="1158273"/>
                </a:lnTo>
                <a:lnTo>
                  <a:pt x="5571499" y="1158747"/>
                </a:lnTo>
                <a:lnTo>
                  <a:pt x="4154179" y="1158747"/>
                </a:lnTo>
                <a:lnTo>
                  <a:pt x="1992514" y="1158747"/>
                </a:lnTo>
                <a:lnTo>
                  <a:pt x="575194" y="1158747"/>
                </a:lnTo>
                <a:lnTo>
                  <a:pt x="575194" y="1158273"/>
                </a:lnTo>
                <a:lnTo>
                  <a:pt x="382745" y="1158273"/>
                </a:lnTo>
                <a:cubicBezTo>
                  <a:pt x="362107" y="1158273"/>
                  <a:pt x="340530" y="1153062"/>
                  <a:pt x="321299" y="1141693"/>
                </a:cubicBezTo>
                <a:cubicBezTo>
                  <a:pt x="302069" y="1130324"/>
                  <a:pt x="286590" y="1114690"/>
                  <a:pt x="276270" y="1096215"/>
                </a:cubicBezTo>
                <a:lnTo>
                  <a:pt x="16886" y="642380"/>
                </a:lnTo>
                <a:cubicBezTo>
                  <a:pt x="6098" y="623905"/>
                  <a:pt x="0" y="602587"/>
                  <a:pt x="0" y="579374"/>
                </a:cubicBezTo>
                <a:cubicBezTo>
                  <a:pt x="0" y="556161"/>
                  <a:pt x="6098" y="534843"/>
                  <a:pt x="16886" y="515894"/>
                </a:cubicBezTo>
                <a:lnTo>
                  <a:pt x="275332" y="63954"/>
                </a:lnTo>
                <a:cubicBezTo>
                  <a:pt x="286120" y="45478"/>
                  <a:pt x="301599" y="28898"/>
                  <a:pt x="321299" y="17528"/>
                </a:cubicBezTo>
                <a:cubicBezTo>
                  <a:pt x="339592" y="6633"/>
                  <a:pt x="359762" y="948"/>
                  <a:pt x="379930" y="474"/>
                </a:cubicBezTo>
                <a:lnTo>
                  <a:pt x="575194" y="474"/>
                </a:lnTo>
                <a:close/>
              </a:path>
            </a:pathLst>
          </a:cu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20"/>
          <p:cNvSpPr txBox="1"/>
          <p:nvPr/>
        </p:nvSpPr>
        <p:spPr>
          <a:xfrm>
            <a:off x="2125011" y="2239697"/>
            <a:ext cx="5585974" cy="492443"/>
          </a:xfrm>
          <a:prstGeom prst="rect">
            <a:avLst/>
          </a:prstGeom>
          <a:noFill/>
        </p:spPr>
        <p:txBody>
          <a:bodyPr wrap="square" lIns="0" tIns="0" rIns="0" bIns="0" rtlCol="0">
            <a:spAutoFit/>
          </a:bodyPr>
          <a:lstStyle/>
          <a:p>
            <a:r>
              <a:rPr lang="zh-CN" altLang="en-US" sz="1600" dirty="0">
                <a:latin typeface="华文细黑" panose="02010600040101010101" pitchFamily="2" charset="-122"/>
                <a:ea typeface="华文细黑" panose="02010600040101010101" pitchFamily="2" charset="-122"/>
              </a:rPr>
              <a:t>第一，新民主主义社会不是一个独立的社会形态，而是介于半封建半殖民地社会和社会主义社会之间的过渡性质的社会。</a:t>
            </a:r>
            <a:endParaRPr lang="en-US" altLang="zh-CN" sz="1600" dirty="0">
              <a:solidFill>
                <a:schemeClr val="tx1">
                  <a:lumMod val="65000"/>
                  <a:lumOff val="35000"/>
                </a:schemeClr>
              </a:solidFill>
              <a:latin typeface="华文细黑" panose="02010600040101010101" pitchFamily="2" charset="-122"/>
              <a:ea typeface="华文细黑" panose="02010600040101010101" pitchFamily="2" charset="-122"/>
            </a:endParaRPr>
          </a:p>
        </p:txBody>
      </p:sp>
      <p:sp>
        <p:nvSpPr>
          <p:cNvPr id="22" name="TextBox 21"/>
          <p:cNvSpPr txBox="1"/>
          <p:nvPr/>
        </p:nvSpPr>
        <p:spPr>
          <a:xfrm>
            <a:off x="2807804" y="3043390"/>
            <a:ext cx="3600400" cy="492443"/>
          </a:xfrm>
          <a:prstGeom prst="rect">
            <a:avLst/>
          </a:prstGeom>
          <a:noFill/>
        </p:spPr>
        <p:txBody>
          <a:bodyPr wrap="square" lIns="0" tIns="0" rIns="0" bIns="0" rtlCol="0">
            <a:spAutoFit/>
          </a:bodyPr>
          <a:lstStyle/>
          <a:p>
            <a:r>
              <a:rPr lang="zh-CN" altLang="en-US" sz="1600" dirty="0">
                <a:latin typeface="华文细黑" panose="02010600040101010101" pitchFamily="2" charset="-122"/>
                <a:ea typeface="华文细黑" panose="02010600040101010101" pitchFamily="2" charset="-122"/>
              </a:rPr>
              <a:t>第二，政治上建立了工人阶级领导的以工农联盟为基础的人民民主专政的政权。</a:t>
            </a:r>
            <a:endParaRPr lang="en-US" altLang="zh-CN" sz="1600" dirty="0">
              <a:solidFill>
                <a:schemeClr val="tx1">
                  <a:lumMod val="65000"/>
                  <a:lumOff val="35000"/>
                </a:schemeClr>
              </a:solidFill>
              <a:latin typeface="华文细黑" panose="02010600040101010101" pitchFamily="2" charset="-122"/>
              <a:ea typeface="华文细黑" panose="02010600040101010101" pitchFamily="2" charset="-122"/>
            </a:endParaRPr>
          </a:p>
        </p:txBody>
      </p:sp>
      <p:sp>
        <p:nvSpPr>
          <p:cNvPr id="23" name="TextBox 22"/>
          <p:cNvSpPr txBox="1"/>
          <p:nvPr/>
        </p:nvSpPr>
        <p:spPr>
          <a:xfrm>
            <a:off x="2915816" y="3948124"/>
            <a:ext cx="4350186" cy="179536"/>
          </a:xfrm>
          <a:prstGeom prst="rect">
            <a:avLst/>
          </a:prstGeom>
          <a:noFill/>
        </p:spPr>
        <p:txBody>
          <a:bodyPr wrap="square" lIns="0" tIns="0" rIns="0" bIns="0" rtlCol="0">
            <a:spAutoFit/>
          </a:bodyPr>
          <a:lstStyle/>
          <a:p>
            <a:pPr algn="just">
              <a:lnSpc>
                <a:spcPts val="1400"/>
              </a:lnSpc>
            </a:pPr>
            <a:r>
              <a:rPr lang="zh-CN" altLang="en-US" sz="1600" dirty="0">
                <a:latin typeface="华文细黑" panose="02010600040101010101" pitchFamily="2" charset="-122"/>
                <a:ea typeface="华文细黑" panose="02010600040101010101" pitchFamily="2" charset="-122"/>
              </a:rPr>
              <a:t>第三，经济上五种经济成分并存</a:t>
            </a:r>
            <a:r>
              <a:rPr lang="zh-CN" altLang="en-US" dirty="0"/>
              <a:t>。</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a:off x="989861" y="2182589"/>
            <a:ext cx="580588" cy="464161"/>
            <a:chOff x="2142410" y="2298139"/>
            <a:chExt cx="360284" cy="324836"/>
          </a:xfrm>
        </p:grpSpPr>
        <p:sp>
          <p:nvSpPr>
            <p:cNvPr id="28" name="Freeform 5"/>
            <p:cNvSpPr/>
            <p:nvPr/>
          </p:nvSpPr>
          <p:spPr bwMode="auto">
            <a:xfrm flipH="1" flipV="1">
              <a:off x="2142410" y="2298139"/>
              <a:ext cx="360284" cy="32483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60000"/>
                <a:lumOff val="40000"/>
              </a:schemeClr>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29" name="TextBox 11"/>
            <p:cNvSpPr txBox="1"/>
            <p:nvPr/>
          </p:nvSpPr>
          <p:spPr>
            <a:xfrm>
              <a:off x="2221796" y="2306669"/>
              <a:ext cx="201512" cy="258471"/>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en-US" altLang="zh-CN" sz="2400" b="1" dirty="0">
                  <a:solidFill>
                    <a:schemeClr val="accent1"/>
                  </a:solidFill>
                </a:rPr>
                <a:t>1</a:t>
              </a:r>
              <a:endParaRPr lang="zh-CN" altLang="en-US" sz="2400" b="1" dirty="0">
                <a:solidFill>
                  <a:schemeClr val="accent1"/>
                </a:solidFill>
              </a:endParaRPr>
            </a:p>
          </p:txBody>
        </p:sp>
      </p:grpSp>
      <p:grpSp>
        <p:nvGrpSpPr>
          <p:cNvPr id="30" name="组合 29"/>
          <p:cNvGrpSpPr/>
          <p:nvPr/>
        </p:nvGrpSpPr>
        <p:grpSpPr>
          <a:xfrm>
            <a:off x="980268" y="2895777"/>
            <a:ext cx="560033" cy="508936"/>
            <a:chOff x="2142410" y="2298139"/>
            <a:chExt cx="360284" cy="324836"/>
          </a:xfrm>
        </p:grpSpPr>
        <p:sp>
          <p:nvSpPr>
            <p:cNvPr id="31" name="Freeform 5"/>
            <p:cNvSpPr/>
            <p:nvPr/>
          </p:nvSpPr>
          <p:spPr bwMode="auto">
            <a:xfrm flipH="1" flipV="1">
              <a:off x="2142410" y="2298139"/>
              <a:ext cx="360284" cy="32483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lumMod val="60000"/>
                <a:lumOff val="40000"/>
              </a:schemeClr>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32" name="TextBox 15"/>
            <p:cNvSpPr txBox="1"/>
            <p:nvPr/>
          </p:nvSpPr>
          <p:spPr>
            <a:xfrm>
              <a:off x="2226038" y="2342691"/>
              <a:ext cx="201512" cy="235732"/>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en-US" altLang="zh-CN" sz="2400" b="1" dirty="0">
                  <a:solidFill>
                    <a:schemeClr val="accent2"/>
                  </a:solidFill>
                </a:rPr>
                <a:t>2</a:t>
              </a:r>
              <a:endParaRPr lang="zh-CN" altLang="en-US" sz="2400" b="1" dirty="0">
                <a:solidFill>
                  <a:schemeClr val="accent2"/>
                </a:solidFill>
              </a:endParaRPr>
            </a:p>
          </p:txBody>
        </p:sp>
      </p:grpSp>
      <p:grpSp>
        <p:nvGrpSpPr>
          <p:cNvPr id="33" name="组合 32"/>
          <p:cNvGrpSpPr/>
          <p:nvPr/>
        </p:nvGrpSpPr>
        <p:grpSpPr>
          <a:xfrm>
            <a:off x="989861" y="3649455"/>
            <a:ext cx="563364" cy="574589"/>
            <a:chOff x="2142410" y="2298139"/>
            <a:chExt cx="360284" cy="324836"/>
          </a:xfrm>
        </p:grpSpPr>
        <p:sp>
          <p:nvSpPr>
            <p:cNvPr id="34" name="Freeform 5"/>
            <p:cNvSpPr/>
            <p:nvPr/>
          </p:nvSpPr>
          <p:spPr bwMode="auto">
            <a:xfrm flipH="1" flipV="1">
              <a:off x="2142410" y="2298139"/>
              <a:ext cx="360284" cy="32483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3">
                <a:lumMod val="60000"/>
                <a:lumOff val="40000"/>
              </a:schemeClr>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35" name="TextBox 19"/>
            <p:cNvSpPr txBox="1"/>
            <p:nvPr/>
          </p:nvSpPr>
          <p:spPr>
            <a:xfrm>
              <a:off x="2221796" y="2355506"/>
              <a:ext cx="201512" cy="208797"/>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en-US" altLang="zh-CN" sz="2400" b="1" dirty="0">
                  <a:solidFill>
                    <a:schemeClr val="accent3"/>
                  </a:solidFill>
                </a:rPr>
                <a:t>3</a:t>
              </a:r>
              <a:endParaRPr lang="zh-CN" altLang="en-US" sz="2400" b="1" dirty="0">
                <a:solidFill>
                  <a:schemeClr val="accent3"/>
                </a:solidFill>
              </a:endParaRPr>
            </a:p>
          </p:txBody>
        </p:sp>
      </p:grpSp>
      <p:sp>
        <p:nvSpPr>
          <p:cNvPr id="36" name="文本框 35"/>
          <p:cNvSpPr txBox="1"/>
          <p:nvPr/>
        </p:nvSpPr>
        <p:spPr>
          <a:xfrm>
            <a:off x="251520" y="717235"/>
            <a:ext cx="5112568" cy="307777"/>
          </a:xfrm>
          <a:prstGeom prst="rect">
            <a:avLst/>
          </a:prstGeom>
          <a:noFill/>
        </p:spPr>
        <p:txBody>
          <a:bodyPr wrap="square" lIns="0" tIns="0" rIns="0" bIns="0" rtlCol="0">
            <a:spAutoFit/>
          </a:bodyPr>
          <a:lstStyle/>
          <a:p>
            <a:r>
              <a:rPr lang="en-US" altLang="zh-CN" sz="2000" b="1" dirty="0">
                <a:latin typeface="华文细黑" panose="02010600040101010101" pitchFamily="2" charset="-122"/>
                <a:ea typeface="华文细黑" panose="02010600040101010101" pitchFamily="2" charset="-122"/>
              </a:rPr>
              <a:t>1. </a:t>
            </a:r>
            <a:r>
              <a:rPr lang="zh-CN" altLang="en-US" sz="2000" b="1" dirty="0">
                <a:latin typeface="华文细黑" panose="02010600040101010101" pitchFamily="2" charset="-122"/>
                <a:ea typeface="华文细黑" panose="02010600040101010101" pitchFamily="2" charset="-122"/>
              </a:rPr>
              <a:t>新民主主义社会是一个过渡性质的社会</a:t>
            </a:r>
            <a:endParaRPr lang="zh-CN" altLang="en-US" sz="2000" b="1" dirty="0">
              <a:latin typeface="华文细黑" panose="02010600040101010101" pitchFamily="2" charset="-122"/>
              <a:ea typeface="华文细黑" panose="02010600040101010101" pitchFamily="2" charset="-122"/>
            </a:endParaRPr>
          </a:p>
        </p:txBody>
      </p:sp>
      <p:sp>
        <p:nvSpPr>
          <p:cNvPr id="2" name="文本框 1"/>
          <p:cNvSpPr txBox="1"/>
          <p:nvPr/>
        </p:nvSpPr>
        <p:spPr>
          <a:xfrm>
            <a:off x="980268" y="1315968"/>
            <a:ext cx="6824909" cy="738664"/>
          </a:xfrm>
          <a:prstGeom prst="rect">
            <a:avLst/>
          </a:prstGeom>
          <a:noFill/>
        </p:spPr>
        <p:txBody>
          <a:bodyPr wrap="square" lIns="0" tIns="0" rIns="0" bIns="0" rtlCol="0">
            <a:spAutoFit/>
          </a:bodyPr>
          <a:lstStyle/>
          <a:p>
            <a:pPr>
              <a:lnSpc>
                <a:spcPct val="150000"/>
              </a:lnSpc>
            </a:pPr>
            <a:r>
              <a:rPr lang="zh-CN" altLang="en-US" sz="1600" dirty="0">
                <a:latin typeface="华文细黑" panose="02010600040101010101" pitchFamily="2" charset="-122"/>
                <a:ea typeface="华文细黑" panose="02010600040101010101" pitchFamily="2" charset="-122"/>
              </a:rPr>
              <a:t>从中华人民共和国成立到社会主义改造的完成，是我国从新民主主义到社会主义的转变时期，这一时期中国社会的性质是新民主主义社会。</a:t>
            </a:r>
            <a:endParaRPr lang="zh-CN" altLang="en-US" sz="1600" b="1" dirty="0">
              <a:solidFill>
                <a:schemeClr val="accent6"/>
              </a:solidFill>
              <a:latin typeface="华文细黑" panose="02010600040101010101" pitchFamily="2" charset="-122"/>
              <a:ea typeface="华文细黑" panose="02010600040101010101" pitchFamily="2" charset="-122"/>
            </a:endParaRPr>
          </a:p>
        </p:txBody>
      </p:sp>
      <p:sp>
        <p:nvSpPr>
          <p:cNvPr id="24" name="矩形 3"/>
          <p:cNvSpPr/>
          <p:nvPr/>
        </p:nvSpPr>
        <p:spPr>
          <a:xfrm>
            <a:off x="2264190" y="4470479"/>
            <a:ext cx="4608541" cy="672613"/>
          </a:xfrm>
          <a:custGeom>
            <a:avLst/>
            <a:gdLst/>
            <a:ahLst/>
            <a:cxnLst/>
            <a:rect l="l" t="t" r="r" b="b"/>
            <a:pathLst>
              <a:path w="5192450" h="1305562">
                <a:moveTo>
                  <a:pt x="648072" y="0"/>
                </a:moveTo>
                <a:lnTo>
                  <a:pt x="4680520" y="0"/>
                </a:lnTo>
                <a:lnTo>
                  <a:pt x="4680520" y="534"/>
                </a:lnTo>
                <a:lnTo>
                  <a:pt x="4756983" y="534"/>
                </a:lnTo>
                <a:cubicBezTo>
                  <a:pt x="4781822" y="0"/>
                  <a:pt x="4807189" y="5871"/>
                  <a:pt x="4830442" y="19749"/>
                </a:cubicBezTo>
                <a:cubicBezTo>
                  <a:pt x="4852109" y="32025"/>
                  <a:pt x="4869549" y="49639"/>
                  <a:pt x="4881176" y="70456"/>
                </a:cubicBezTo>
                <a:lnTo>
                  <a:pt x="5172368" y="579657"/>
                </a:lnTo>
                <a:cubicBezTo>
                  <a:pt x="5185051" y="601007"/>
                  <a:pt x="5192450" y="626093"/>
                  <a:pt x="5192450" y="652781"/>
                </a:cubicBezTo>
                <a:cubicBezTo>
                  <a:pt x="5192450" y="680003"/>
                  <a:pt x="5185051" y="705089"/>
                  <a:pt x="5171839" y="726439"/>
                </a:cubicBezTo>
                <a:lnTo>
                  <a:pt x="4881176" y="1235640"/>
                </a:lnTo>
                <a:cubicBezTo>
                  <a:pt x="4869021" y="1255923"/>
                  <a:pt x="4852109" y="1273537"/>
                  <a:pt x="4830442" y="1286347"/>
                </a:cubicBezTo>
                <a:cubicBezTo>
                  <a:pt x="4807717" y="1299691"/>
                  <a:pt x="4782879" y="1305562"/>
                  <a:pt x="4758040" y="1305028"/>
                </a:cubicBezTo>
                <a:lnTo>
                  <a:pt x="4680520" y="1305028"/>
                </a:lnTo>
                <a:lnTo>
                  <a:pt x="4680520" y="1305562"/>
                </a:lnTo>
                <a:lnTo>
                  <a:pt x="648072" y="1305562"/>
                </a:lnTo>
                <a:lnTo>
                  <a:pt x="648072" y="1305028"/>
                </a:lnTo>
                <a:lnTo>
                  <a:pt x="431239" y="1305028"/>
                </a:lnTo>
                <a:cubicBezTo>
                  <a:pt x="407986" y="1305028"/>
                  <a:pt x="383676" y="1299157"/>
                  <a:pt x="362008" y="1286347"/>
                </a:cubicBezTo>
                <a:cubicBezTo>
                  <a:pt x="340341" y="1273537"/>
                  <a:pt x="322901" y="1255923"/>
                  <a:pt x="311274" y="1235107"/>
                </a:cubicBezTo>
                <a:lnTo>
                  <a:pt x="19025" y="723770"/>
                </a:lnTo>
                <a:cubicBezTo>
                  <a:pt x="6870" y="702954"/>
                  <a:pt x="0" y="678935"/>
                  <a:pt x="0" y="652781"/>
                </a:cubicBezTo>
                <a:cubicBezTo>
                  <a:pt x="0" y="626627"/>
                  <a:pt x="6870" y="602608"/>
                  <a:pt x="19025" y="581258"/>
                </a:cubicBezTo>
                <a:lnTo>
                  <a:pt x="310217" y="72057"/>
                </a:lnTo>
                <a:cubicBezTo>
                  <a:pt x="322372" y="51240"/>
                  <a:pt x="339812" y="32559"/>
                  <a:pt x="362008" y="19749"/>
                </a:cubicBezTo>
                <a:cubicBezTo>
                  <a:pt x="382619" y="7473"/>
                  <a:pt x="405344" y="1068"/>
                  <a:pt x="428068" y="534"/>
                </a:cubicBezTo>
                <a:lnTo>
                  <a:pt x="648072" y="534"/>
                </a:lnTo>
                <a:close/>
              </a:path>
            </a:pathLst>
          </a:custGeom>
          <a:noFill/>
          <a:ln w="95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21"/>
          <p:cNvSpPr txBox="1"/>
          <p:nvPr/>
        </p:nvSpPr>
        <p:spPr>
          <a:xfrm>
            <a:off x="2804252" y="4575560"/>
            <a:ext cx="3600400" cy="492443"/>
          </a:xfrm>
          <a:prstGeom prst="rect">
            <a:avLst/>
          </a:prstGeom>
          <a:noFill/>
        </p:spPr>
        <p:txBody>
          <a:bodyPr wrap="square" lIns="0" tIns="0" rIns="0" bIns="0" rtlCol="0">
            <a:spAutoFit/>
          </a:bodyPr>
          <a:lstStyle/>
          <a:p>
            <a:r>
              <a:rPr lang="zh-CN" altLang="en-US" sz="1600" dirty="0">
                <a:latin typeface="华文细黑" panose="02010600040101010101" pitchFamily="2" charset="-122"/>
                <a:ea typeface="华文细黑" panose="02010600040101010101" pitchFamily="2" charset="-122"/>
              </a:rPr>
              <a:t>第四，文化上发展马克思主义指导的民族的、科学的、大众的文化。</a:t>
            </a:r>
            <a:endParaRPr lang="en-US" altLang="zh-CN" sz="1600" dirty="0">
              <a:solidFill>
                <a:schemeClr val="tx1">
                  <a:lumMod val="65000"/>
                  <a:lumOff val="35000"/>
                </a:schemeClr>
              </a:solidFill>
              <a:latin typeface="华文细黑" panose="02010600040101010101" pitchFamily="2" charset="-122"/>
              <a:ea typeface="华文细黑" panose="02010600040101010101" pitchFamily="2" charset="-122"/>
            </a:endParaRPr>
          </a:p>
        </p:txBody>
      </p:sp>
      <p:grpSp>
        <p:nvGrpSpPr>
          <p:cNvPr id="38" name="组合 37"/>
          <p:cNvGrpSpPr/>
          <p:nvPr/>
        </p:nvGrpSpPr>
        <p:grpSpPr>
          <a:xfrm>
            <a:off x="976716" y="4427947"/>
            <a:ext cx="560033" cy="508936"/>
            <a:chOff x="2142410" y="2298139"/>
            <a:chExt cx="360284" cy="324836"/>
          </a:xfrm>
        </p:grpSpPr>
        <p:sp>
          <p:nvSpPr>
            <p:cNvPr id="39" name="Freeform 5"/>
            <p:cNvSpPr/>
            <p:nvPr/>
          </p:nvSpPr>
          <p:spPr bwMode="auto">
            <a:xfrm flipH="1" flipV="1">
              <a:off x="2142410" y="2298139"/>
              <a:ext cx="360284" cy="32483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lumMod val="60000"/>
                <a:lumOff val="40000"/>
              </a:schemeClr>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40" name="TextBox 15"/>
            <p:cNvSpPr txBox="1"/>
            <p:nvPr/>
          </p:nvSpPr>
          <p:spPr>
            <a:xfrm>
              <a:off x="2226038" y="2342691"/>
              <a:ext cx="201512" cy="235732"/>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en-US" altLang="zh-CN" sz="2400" b="1" dirty="0">
                  <a:solidFill>
                    <a:schemeClr val="accent2"/>
                  </a:solidFill>
                </a:rPr>
                <a:t>4</a:t>
              </a:r>
              <a:endParaRPr lang="zh-CN" altLang="en-US" sz="2400" b="1" dirty="0">
                <a:solidFill>
                  <a:schemeClr val="accent2"/>
                </a:solidFill>
              </a:endParaRPr>
            </a:p>
          </p:txBody>
        </p:sp>
      </p:grpSp>
      <p:sp>
        <p:nvSpPr>
          <p:cNvPr id="3" name="标题 1"/>
          <p:cNvSpPr txBox="1"/>
          <p:nvPr/>
        </p:nvSpPr>
        <p:spPr bwMode="auto">
          <a:xfrm>
            <a:off x="754083"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要点解析</a:t>
            </a:r>
            <a:endParaRPr lang="zh-CN" altLang="en-US" sz="2400" b="1" dirty="0">
              <a:solidFill>
                <a:schemeClr val="tx1"/>
              </a:solidFill>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1000" fill="hold"/>
                                        <p:tgtEl>
                                          <p:spTgt spid="21"/>
                                        </p:tgtEl>
                                        <p:attrNameLst>
                                          <p:attrName>ppt_w</p:attrName>
                                        </p:attrNameLst>
                                      </p:cBhvr>
                                      <p:tavLst>
                                        <p:tav tm="0">
                                          <p:val>
                                            <p:strVal val="#ppt_w*0.70"/>
                                          </p:val>
                                        </p:tav>
                                        <p:tav tm="100000">
                                          <p:val>
                                            <p:strVal val="#ppt_w"/>
                                          </p:val>
                                        </p:tav>
                                      </p:tavLst>
                                    </p:anim>
                                    <p:anim calcmode="lin" valueType="num">
                                      <p:cBhvr>
                                        <p:cTn id="8" dur="1000" fill="hold"/>
                                        <p:tgtEl>
                                          <p:spTgt spid="21"/>
                                        </p:tgtEl>
                                        <p:attrNameLst>
                                          <p:attrName>ppt_h</p:attrName>
                                        </p:attrNameLst>
                                      </p:cBhvr>
                                      <p:tavLst>
                                        <p:tav tm="0">
                                          <p:val>
                                            <p:strVal val="#ppt_h"/>
                                          </p:val>
                                        </p:tav>
                                        <p:tav tm="100000">
                                          <p:val>
                                            <p:strVal val="#ppt_h"/>
                                          </p:val>
                                        </p:tav>
                                      </p:tavLst>
                                    </p:anim>
                                    <p:animEffect transition="in" filter="fade">
                                      <p:cBhvr>
                                        <p:cTn id="9" dur="1000"/>
                                        <p:tgtEl>
                                          <p:spTgt spid="21"/>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1000" fill="hold"/>
                                        <p:tgtEl>
                                          <p:spTgt spid="5"/>
                                        </p:tgtEl>
                                        <p:attrNameLst>
                                          <p:attrName>ppt_w</p:attrName>
                                        </p:attrNameLst>
                                      </p:cBhvr>
                                      <p:tavLst>
                                        <p:tav tm="0">
                                          <p:val>
                                            <p:strVal val="#ppt_w*0.70"/>
                                          </p:val>
                                        </p:tav>
                                        <p:tav tm="100000">
                                          <p:val>
                                            <p:strVal val="#ppt_w"/>
                                          </p:val>
                                        </p:tav>
                                      </p:tavLst>
                                    </p:anim>
                                    <p:anim calcmode="lin" valueType="num">
                                      <p:cBhvr>
                                        <p:cTn id="13" dur="1000" fill="hold"/>
                                        <p:tgtEl>
                                          <p:spTgt spid="5"/>
                                        </p:tgtEl>
                                        <p:attrNameLst>
                                          <p:attrName>ppt_h</p:attrName>
                                        </p:attrNameLst>
                                      </p:cBhvr>
                                      <p:tavLst>
                                        <p:tav tm="0">
                                          <p:val>
                                            <p:strVal val="#ppt_h"/>
                                          </p:val>
                                        </p:tav>
                                        <p:tav tm="100000">
                                          <p:val>
                                            <p:strVal val="#ppt_h"/>
                                          </p:val>
                                        </p:tav>
                                      </p:tavLst>
                                    </p:anim>
                                    <p:animEffect transition="in" filter="fade">
                                      <p:cBhvr>
                                        <p:cTn id="14" dur="1000"/>
                                        <p:tgtEl>
                                          <p:spTgt spid="5"/>
                                        </p:tgtEl>
                                      </p:cBhvr>
                                    </p:animEffect>
                                  </p:childTnLst>
                                </p:cTn>
                              </p:par>
                              <p:par>
                                <p:cTn id="15" presetID="55" presetClass="entr" presetSubtype="0" fill="hold" grpId="0" nodeType="withEffect">
                                  <p:stCondLst>
                                    <p:cond delay="400"/>
                                  </p:stCondLst>
                                  <p:childTnLst>
                                    <p:set>
                                      <p:cBhvr>
                                        <p:cTn id="16" dur="1" fill="hold">
                                          <p:stCondLst>
                                            <p:cond delay="0"/>
                                          </p:stCondLst>
                                        </p:cTn>
                                        <p:tgtEl>
                                          <p:spTgt spid="22"/>
                                        </p:tgtEl>
                                        <p:attrNameLst>
                                          <p:attrName>style.visibility</p:attrName>
                                        </p:attrNameLst>
                                      </p:cBhvr>
                                      <p:to>
                                        <p:strVal val="visible"/>
                                      </p:to>
                                    </p:set>
                                    <p:anim calcmode="lin" valueType="num">
                                      <p:cBhvr>
                                        <p:cTn id="17" dur="1000" fill="hold"/>
                                        <p:tgtEl>
                                          <p:spTgt spid="22"/>
                                        </p:tgtEl>
                                        <p:attrNameLst>
                                          <p:attrName>ppt_w</p:attrName>
                                        </p:attrNameLst>
                                      </p:cBhvr>
                                      <p:tavLst>
                                        <p:tav tm="0">
                                          <p:val>
                                            <p:strVal val="#ppt_w*0.70"/>
                                          </p:val>
                                        </p:tav>
                                        <p:tav tm="100000">
                                          <p:val>
                                            <p:strVal val="#ppt_w"/>
                                          </p:val>
                                        </p:tav>
                                      </p:tavLst>
                                    </p:anim>
                                    <p:anim calcmode="lin" valueType="num">
                                      <p:cBhvr>
                                        <p:cTn id="18" dur="1000" fill="hold"/>
                                        <p:tgtEl>
                                          <p:spTgt spid="22"/>
                                        </p:tgtEl>
                                        <p:attrNameLst>
                                          <p:attrName>ppt_h</p:attrName>
                                        </p:attrNameLst>
                                      </p:cBhvr>
                                      <p:tavLst>
                                        <p:tav tm="0">
                                          <p:val>
                                            <p:strVal val="#ppt_h"/>
                                          </p:val>
                                        </p:tav>
                                        <p:tav tm="100000">
                                          <p:val>
                                            <p:strVal val="#ppt_h"/>
                                          </p:val>
                                        </p:tav>
                                      </p:tavLst>
                                    </p:anim>
                                    <p:animEffect transition="in" filter="fade">
                                      <p:cBhvr>
                                        <p:cTn id="19" dur="1000"/>
                                        <p:tgtEl>
                                          <p:spTgt spid="22"/>
                                        </p:tgtEl>
                                      </p:cBhvr>
                                    </p:animEffect>
                                  </p:childTnLst>
                                </p:cTn>
                              </p:par>
                              <p:par>
                                <p:cTn id="20" presetID="55" presetClass="entr" presetSubtype="0" fill="hold" grpId="0" nodeType="withEffect">
                                  <p:stCondLst>
                                    <p:cond delay="400"/>
                                  </p:stCondLst>
                                  <p:childTnLst>
                                    <p:set>
                                      <p:cBhvr>
                                        <p:cTn id="21" dur="1" fill="hold">
                                          <p:stCondLst>
                                            <p:cond delay="0"/>
                                          </p:stCondLst>
                                        </p:cTn>
                                        <p:tgtEl>
                                          <p:spTgt spid="8"/>
                                        </p:tgtEl>
                                        <p:attrNameLst>
                                          <p:attrName>style.visibility</p:attrName>
                                        </p:attrNameLst>
                                      </p:cBhvr>
                                      <p:to>
                                        <p:strVal val="visible"/>
                                      </p:to>
                                    </p:set>
                                    <p:anim calcmode="lin" valueType="num">
                                      <p:cBhvr>
                                        <p:cTn id="22" dur="1000" fill="hold"/>
                                        <p:tgtEl>
                                          <p:spTgt spid="8"/>
                                        </p:tgtEl>
                                        <p:attrNameLst>
                                          <p:attrName>ppt_w</p:attrName>
                                        </p:attrNameLst>
                                      </p:cBhvr>
                                      <p:tavLst>
                                        <p:tav tm="0">
                                          <p:val>
                                            <p:strVal val="#ppt_w*0.70"/>
                                          </p:val>
                                        </p:tav>
                                        <p:tav tm="100000">
                                          <p:val>
                                            <p:strVal val="#ppt_w"/>
                                          </p:val>
                                        </p:tav>
                                      </p:tavLst>
                                    </p:anim>
                                    <p:anim calcmode="lin" valueType="num">
                                      <p:cBhvr>
                                        <p:cTn id="23" dur="1000" fill="hold"/>
                                        <p:tgtEl>
                                          <p:spTgt spid="8"/>
                                        </p:tgtEl>
                                        <p:attrNameLst>
                                          <p:attrName>ppt_h</p:attrName>
                                        </p:attrNameLst>
                                      </p:cBhvr>
                                      <p:tavLst>
                                        <p:tav tm="0">
                                          <p:val>
                                            <p:strVal val="#ppt_h"/>
                                          </p:val>
                                        </p:tav>
                                        <p:tav tm="100000">
                                          <p:val>
                                            <p:strVal val="#ppt_h"/>
                                          </p:val>
                                        </p:tav>
                                      </p:tavLst>
                                    </p:anim>
                                    <p:animEffect transition="in" filter="fade">
                                      <p:cBhvr>
                                        <p:cTn id="24" dur="1000"/>
                                        <p:tgtEl>
                                          <p:spTgt spid="8"/>
                                        </p:tgtEl>
                                      </p:cBhvr>
                                    </p:animEffect>
                                  </p:childTnLst>
                                </p:cTn>
                              </p:par>
                              <p:par>
                                <p:cTn id="25" presetID="55" presetClass="entr" presetSubtype="0" fill="hold" grpId="0" nodeType="withEffect">
                                  <p:stCondLst>
                                    <p:cond delay="800"/>
                                  </p:stCondLst>
                                  <p:childTnLst>
                                    <p:set>
                                      <p:cBhvr>
                                        <p:cTn id="26" dur="1" fill="hold">
                                          <p:stCondLst>
                                            <p:cond delay="0"/>
                                          </p:stCondLst>
                                        </p:cTn>
                                        <p:tgtEl>
                                          <p:spTgt spid="23"/>
                                        </p:tgtEl>
                                        <p:attrNameLst>
                                          <p:attrName>style.visibility</p:attrName>
                                        </p:attrNameLst>
                                      </p:cBhvr>
                                      <p:to>
                                        <p:strVal val="visible"/>
                                      </p:to>
                                    </p:set>
                                    <p:anim calcmode="lin" valueType="num">
                                      <p:cBhvr>
                                        <p:cTn id="27" dur="1000" fill="hold"/>
                                        <p:tgtEl>
                                          <p:spTgt spid="23"/>
                                        </p:tgtEl>
                                        <p:attrNameLst>
                                          <p:attrName>ppt_w</p:attrName>
                                        </p:attrNameLst>
                                      </p:cBhvr>
                                      <p:tavLst>
                                        <p:tav tm="0">
                                          <p:val>
                                            <p:strVal val="#ppt_w*0.70"/>
                                          </p:val>
                                        </p:tav>
                                        <p:tav tm="100000">
                                          <p:val>
                                            <p:strVal val="#ppt_w"/>
                                          </p:val>
                                        </p:tav>
                                      </p:tavLst>
                                    </p:anim>
                                    <p:anim calcmode="lin" valueType="num">
                                      <p:cBhvr>
                                        <p:cTn id="28" dur="1000" fill="hold"/>
                                        <p:tgtEl>
                                          <p:spTgt spid="23"/>
                                        </p:tgtEl>
                                        <p:attrNameLst>
                                          <p:attrName>ppt_h</p:attrName>
                                        </p:attrNameLst>
                                      </p:cBhvr>
                                      <p:tavLst>
                                        <p:tav tm="0">
                                          <p:val>
                                            <p:strVal val="#ppt_h"/>
                                          </p:val>
                                        </p:tav>
                                        <p:tav tm="100000">
                                          <p:val>
                                            <p:strVal val="#ppt_h"/>
                                          </p:val>
                                        </p:tav>
                                      </p:tavLst>
                                    </p:anim>
                                    <p:animEffect transition="in" filter="fade">
                                      <p:cBhvr>
                                        <p:cTn id="29" dur="1000"/>
                                        <p:tgtEl>
                                          <p:spTgt spid="23"/>
                                        </p:tgtEl>
                                      </p:cBhvr>
                                    </p:animEffect>
                                  </p:childTnLst>
                                </p:cTn>
                              </p:par>
                              <p:par>
                                <p:cTn id="30" presetID="55" presetClass="entr" presetSubtype="0" fill="hold" grpId="0" nodeType="withEffect">
                                  <p:stCondLst>
                                    <p:cond delay="800"/>
                                  </p:stCondLst>
                                  <p:childTnLst>
                                    <p:set>
                                      <p:cBhvr>
                                        <p:cTn id="31" dur="1" fill="hold">
                                          <p:stCondLst>
                                            <p:cond delay="0"/>
                                          </p:stCondLst>
                                        </p:cTn>
                                        <p:tgtEl>
                                          <p:spTgt spid="9"/>
                                        </p:tgtEl>
                                        <p:attrNameLst>
                                          <p:attrName>style.visibility</p:attrName>
                                        </p:attrNameLst>
                                      </p:cBhvr>
                                      <p:to>
                                        <p:strVal val="visible"/>
                                      </p:to>
                                    </p:set>
                                    <p:anim calcmode="lin" valueType="num">
                                      <p:cBhvr>
                                        <p:cTn id="32" dur="1000" fill="hold"/>
                                        <p:tgtEl>
                                          <p:spTgt spid="9"/>
                                        </p:tgtEl>
                                        <p:attrNameLst>
                                          <p:attrName>ppt_w</p:attrName>
                                        </p:attrNameLst>
                                      </p:cBhvr>
                                      <p:tavLst>
                                        <p:tav tm="0">
                                          <p:val>
                                            <p:strVal val="#ppt_w*0.70"/>
                                          </p:val>
                                        </p:tav>
                                        <p:tav tm="100000">
                                          <p:val>
                                            <p:strVal val="#ppt_w"/>
                                          </p:val>
                                        </p:tav>
                                      </p:tavLst>
                                    </p:anim>
                                    <p:anim calcmode="lin" valueType="num">
                                      <p:cBhvr>
                                        <p:cTn id="33" dur="1000" fill="hold"/>
                                        <p:tgtEl>
                                          <p:spTgt spid="9"/>
                                        </p:tgtEl>
                                        <p:attrNameLst>
                                          <p:attrName>ppt_h</p:attrName>
                                        </p:attrNameLst>
                                      </p:cBhvr>
                                      <p:tavLst>
                                        <p:tav tm="0">
                                          <p:val>
                                            <p:strVal val="#ppt_h"/>
                                          </p:val>
                                        </p:tav>
                                        <p:tav tm="100000">
                                          <p:val>
                                            <p:strVal val="#ppt_h"/>
                                          </p:val>
                                        </p:tav>
                                      </p:tavLst>
                                    </p:anim>
                                    <p:animEffect transition="in" filter="fade">
                                      <p:cBhvr>
                                        <p:cTn id="34" dur="1000"/>
                                        <p:tgtEl>
                                          <p:spTgt spid="9"/>
                                        </p:tgtEl>
                                      </p:cBhvr>
                                    </p:animEffect>
                                  </p:childTnLst>
                                </p:cTn>
                              </p:par>
                              <p:par>
                                <p:cTn id="35" presetID="53" presetClass="entr" presetSubtype="528" fill="hold" nodeType="with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p:cTn id="37" dur="500" fill="hold"/>
                                        <p:tgtEl>
                                          <p:spTgt spid="27"/>
                                        </p:tgtEl>
                                        <p:attrNameLst>
                                          <p:attrName>ppt_w</p:attrName>
                                        </p:attrNameLst>
                                      </p:cBhvr>
                                      <p:tavLst>
                                        <p:tav tm="0">
                                          <p:val>
                                            <p:fltVal val="0"/>
                                          </p:val>
                                        </p:tav>
                                        <p:tav tm="100000">
                                          <p:val>
                                            <p:strVal val="#ppt_w"/>
                                          </p:val>
                                        </p:tav>
                                      </p:tavLst>
                                    </p:anim>
                                    <p:anim calcmode="lin" valueType="num">
                                      <p:cBhvr>
                                        <p:cTn id="38" dur="500" fill="hold"/>
                                        <p:tgtEl>
                                          <p:spTgt spid="27"/>
                                        </p:tgtEl>
                                        <p:attrNameLst>
                                          <p:attrName>ppt_h</p:attrName>
                                        </p:attrNameLst>
                                      </p:cBhvr>
                                      <p:tavLst>
                                        <p:tav tm="0">
                                          <p:val>
                                            <p:fltVal val="0"/>
                                          </p:val>
                                        </p:tav>
                                        <p:tav tm="100000">
                                          <p:val>
                                            <p:strVal val="#ppt_h"/>
                                          </p:val>
                                        </p:tav>
                                      </p:tavLst>
                                    </p:anim>
                                    <p:animEffect transition="in" filter="fade">
                                      <p:cBhvr>
                                        <p:cTn id="39" dur="500"/>
                                        <p:tgtEl>
                                          <p:spTgt spid="27"/>
                                        </p:tgtEl>
                                      </p:cBhvr>
                                    </p:animEffect>
                                    <p:anim calcmode="lin" valueType="num">
                                      <p:cBhvr>
                                        <p:cTn id="40" dur="500" fill="hold"/>
                                        <p:tgtEl>
                                          <p:spTgt spid="27"/>
                                        </p:tgtEl>
                                        <p:attrNameLst>
                                          <p:attrName>ppt_x</p:attrName>
                                        </p:attrNameLst>
                                      </p:cBhvr>
                                      <p:tavLst>
                                        <p:tav tm="0">
                                          <p:val>
                                            <p:fltVal val="0.5"/>
                                          </p:val>
                                        </p:tav>
                                        <p:tav tm="100000">
                                          <p:val>
                                            <p:strVal val="#ppt_x"/>
                                          </p:val>
                                        </p:tav>
                                      </p:tavLst>
                                    </p:anim>
                                    <p:anim calcmode="lin" valueType="num">
                                      <p:cBhvr>
                                        <p:cTn id="41" dur="500" fill="hold"/>
                                        <p:tgtEl>
                                          <p:spTgt spid="27"/>
                                        </p:tgtEl>
                                        <p:attrNameLst>
                                          <p:attrName>ppt_y</p:attrName>
                                        </p:attrNameLst>
                                      </p:cBhvr>
                                      <p:tavLst>
                                        <p:tav tm="0">
                                          <p:val>
                                            <p:fltVal val="0.5"/>
                                          </p:val>
                                        </p:tav>
                                        <p:tav tm="100000">
                                          <p:val>
                                            <p:strVal val="#ppt_y"/>
                                          </p:val>
                                        </p:tav>
                                      </p:tavLst>
                                    </p:anim>
                                  </p:childTnLst>
                                </p:cTn>
                              </p:par>
                              <p:par>
                                <p:cTn id="42" presetID="53" presetClass="entr" presetSubtype="528" fill="hold" nodeType="withEffect">
                                  <p:stCondLst>
                                    <p:cond delay="200"/>
                                  </p:stCondLst>
                                  <p:childTnLst>
                                    <p:set>
                                      <p:cBhvr>
                                        <p:cTn id="43" dur="1" fill="hold">
                                          <p:stCondLst>
                                            <p:cond delay="0"/>
                                          </p:stCondLst>
                                        </p:cTn>
                                        <p:tgtEl>
                                          <p:spTgt spid="33"/>
                                        </p:tgtEl>
                                        <p:attrNameLst>
                                          <p:attrName>style.visibility</p:attrName>
                                        </p:attrNameLst>
                                      </p:cBhvr>
                                      <p:to>
                                        <p:strVal val="visible"/>
                                      </p:to>
                                    </p:set>
                                    <p:anim calcmode="lin" valueType="num">
                                      <p:cBhvr>
                                        <p:cTn id="44" dur="500" fill="hold"/>
                                        <p:tgtEl>
                                          <p:spTgt spid="33"/>
                                        </p:tgtEl>
                                        <p:attrNameLst>
                                          <p:attrName>ppt_w</p:attrName>
                                        </p:attrNameLst>
                                      </p:cBhvr>
                                      <p:tavLst>
                                        <p:tav tm="0">
                                          <p:val>
                                            <p:fltVal val="0"/>
                                          </p:val>
                                        </p:tav>
                                        <p:tav tm="100000">
                                          <p:val>
                                            <p:strVal val="#ppt_w"/>
                                          </p:val>
                                        </p:tav>
                                      </p:tavLst>
                                    </p:anim>
                                    <p:anim calcmode="lin" valueType="num">
                                      <p:cBhvr>
                                        <p:cTn id="45" dur="500" fill="hold"/>
                                        <p:tgtEl>
                                          <p:spTgt spid="33"/>
                                        </p:tgtEl>
                                        <p:attrNameLst>
                                          <p:attrName>ppt_h</p:attrName>
                                        </p:attrNameLst>
                                      </p:cBhvr>
                                      <p:tavLst>
                                        <p:tav tm="0">
                                          <p:val>
                                            <p:fltVal val="0"/>
                                          </p:val>
                                        </p:tav>
                                        <p:tav tm="100000">
                                          <p:val>
                                            <p:strVal val="#ppt_h"/>
                                          </p:val>
                                        </p:tav>
                                      </p:tavLst>
                                    </p:anim>
                                    <p:animEffect transition="in" filter="fade">
                                      <p:cBhvr>
                                        <p:cTn id="46" dur="500"/>
                                        <p:tgtEl>
                                          <p:spTgt spid="33"/>
                                        </p:tgtEl>
                                      </p:cBhvr>
                                    </p:animEffect>
                                    <p:anim calcmode="lin" valueType="num">
                                      <p:cBhvr>
                                        <p:cTn id="47" dur="500" fill="hold"/>
                                        <p:tgtEl>
                                          <p:spTgt spid="33"/>
                                        </p:tgtEl>
                                        <p:attrNameLst>
                                          <p:attrName>ppt_x</p:attrName>
                                        </p:attrNameLst>
                                      </p:cBhvr>
                                      <p:tavLst>
                                        <p:tav tm="0">
                                          <p:val>
                                            <p:fltVal val="0.5"/>
                                          </p:val>
                                        </p:tav>
                                        <p:tav tm="100000">
                                          <p:val>
                                            <p:strVal val="#ppt_x"/>
                                          </p:val>
                                        </p:tav>
                                      </p:tavLst>
                                    </p:anim>
                                    <p:anim calcmode="lin" valueType="num">
                                      <p:cBhvr>
                                        <p:cTn id="48" dur="500" fill="hold"/>
                                        <p:tgtEl>
                                          <p:spTgt spid="33"/>
                                        </p:tgtEl>
                                        <p:attrNameLst>
                                          <p:attrName>ppt_y</p:attrName>
                                        </p:attrNameLst>
                                      </p:cBhvr>
                                      <p:tavLst>
                                        <p:tav tm="0">
                                          <p:val>
                                            <p:fltVal val="0.5"/>
                                          </p:val>
                                        </p:tav>
                                        <p:tav tm="100000">
                                          <p:val>
                                            <p:strVal val="#ppt_y"/>
                                          </p:val>
                                        </p:tav>
                                      </p:tavLst>
                                    </p:anim>
                                  </p:childTnLst>
                                </p:cTn>
                              </p:par>
                              <p:par>
                                <p:cTn id="49" presetID="53" presetClass="entr" presetSubtype="528" fill="hold" nodeType="withEffect">
                                  <p:stCondLst>
                                    <p:cond delay="400"/>
                                  </p:stCondLst>
                                  <p:childTnLst>
                                    <p:set>
                                      <p:cBhvr>
                                        <p:cTn id="50" dur="1" fill="hold">
                                          <p:stCondLst>
                                            <p:cond delay="0"/>
                                          </p:stCondLst>
                                        </p:cTn>
                                        <p:tgtEl>
                                          <p:spTgt spid="30"/>
                                        </p:tgtEl>
                                        <p:attrNameLst>
                                          <p:attrName>style.visibility</p:attrName>
                                        </p:attrNameLst>
                                      </p:cBhvr>
                                      <p:to>
                                        <p:strVal val="visible"/>
                                      </p:to>
                                    </p:set>
                                    <p:anim calcmode="lin" valueType="num">
                                      <p:cBhvr>
                                        <p:cTn id="51" dur="500" fill="hold"/>
                                        <p:tgtEl>
                                          <p:spTgt spid="30"/>
                                        </p:tgtEl>
                                        <p:attrNameLst>
                                          <p:attrName>ppt_w</p:attrName>
                                        </p:attrNameLst>
                                      </p:cBhvr>
                                      <p:tavLst>
                                        <p:tav tm="0">
                                          <p:val>
                                            <p:fltVal val="0"/>
                                          </p:val>
                                        </p:tav>
                                        <p:tav tm="100000">
                                          <p:val>
                                            <p:strVal val="#ppt_w"/>
                                          </p:val>
                                        </p:tav>
                                      </p:tavLst>
                                    </p:anim>
                                    <p:anim calcmode="lin" valueType="num">
                                      <p:cBhvr>
                                        <p:cTn id="52" dur="500" fill="hold"/>
                                        <p:tgtEl>
                                          <p:spTgt spid="30"/>
                                        </p:tgtEl>
                                        <p:attrNameLst>
                                          <p:attrName>ppt_h</p:attrName>
                                        </p:attrNameLst>
                                      </p:cBhvr>
                                      <p:tavLst>
                                        <p:tav tm="0">
                                          <p:val>
                                            <p:fltVal val="0"/>
                                          </p:val>
                                        </p:tav>
                                        <p:tav tm="100000">
                                          <p:val>
                                            <p:strVal val="#ppt_h"/>
                                          </p:val>
                                        </p:tav>
                                      </p:tavLst>
                                    </p:anim>
                                    <p:animEffect transition="in" filter="fade">
                                      <p:cBhvr>
                                        <p:cTn id="53" dur="500"/>
                                        <p:tgtEl>
                                          <p:spTgt spid="30"/>
                                        </p:tgtEl>
                                      </p:cBhvr>
                                    </p:animEffect>
                                    <p:anim calcmode="lin" valueType="num">
                                      <p:cBhvr>
                                        <p:cTn id="54" dur="500" fill="hold"/>
                                        <p:tgtEl>
                                          <p:spTgt spid="30"/>
                                        </p:tgtEl>
                                        <p:attrNameLst>
                                          <p:attrName>ppt_x</p:attrName>
                                        </p:attrNameLst>
                                      </p:cBhvr>
                                      <p:tavLst>
                                        <p:tav tm="0">
                                          <p:val>
                                            <p:fltVal val="0.5"/>
                                          </p:val>
                                        </p:tav>
                                        <p:tav tm="100000">
                                          <p:val>
                                            <p:strVal val="#ppt_x"/>
                                          </p:val>
                                        </p:tav>
                                      </p:tavLst>
                                    </p:anim>
                                    <p:anim calcmode="lin" valueType="num">
                                      <p:cBhvr>
                                        <p:cTn id="55" dur="500" fill="hold"/>
                                        <p:tgtEl>
                                          <p:spTgt spid="30"/>
                                        </p:tgtEl>
                                        <p:attrNameLst>
                                          <p:attrName>ppt_y</p:attrName>
                                        </p:attrNameLst>
                                      </p:cBhvr>
                                      <p:tavLst>
                                        <p:tav tm="0">
                                          <p:val>
                                            <p:fltVal val="0.5"/>
                                          </p:val>
                                        </p:tav>
                                        <p:tav tm="100000">
                                          <p:val>
                                            <p:strVal val="#ppt_y"/>
                                          </p:val>
                                        </p:tav>
                                      </p:tavLst>
                                    </p:anim>
                                  </p:childTnLst>
                                </p:cTn>
                              </p:par>
                              <p:par>
                                <p:cTn id="56" presetID="55" presetClass="entr" presetSubtype="0" fill="hold" grpId="0" nodeType="withEffect">
                                  <p:stCondLst>
                                    <p:cond delay="400"/>
                                  </p:stCondLst>
                                  <p:childTnLst>
                                    <p:set>
                                      <p:cBhvr>
                                        <p:cTn id="57" dur="1" fill="hold">
                                          <p:stCondLst>
                                            <p:cond delay="0"/>
                                          </p:stCondLst>
                                        </p:cTn>
                                        <p:tgtEl>
                                          <p:spTgt spid="37"/>
                                        </p:tgtEl>
                                        <p:attrNameLst>
                                          <p:attrName>style.visibility</p:attrName>
                                        </p:attrNameLst>
                                      </p:cBhvr>
                                      <p:to>
                                        <p:strVal val="visible"/>
                                      </p:to>
                                    </p:set>
                                    <p:anim calcmode="lin" valueType="num">
                                      <p:cBhvr>
                                        <p:cTn id="58" dur="1000" fill="hold"/>
                                        <p:tgtEl>
                                          <p:spTgt spid="37"/>
                                        </p:tgtEl>
                                        <p:attrNameLst>
                                          <p:attrName>ppt_w</p:attrName>
                                        </p:attrNameLst>
                                      </p:cBhvr>
                                      <p:tavLst>
                                        <p:tav tm="0">
                                          <p:val>
                                            <p:strVal val="#ppt_w*0.70"/>
                                          </p:val>
                                        </p:tav>
                                        <p:tav tm="100000">
                                          <p:val>
                                            <p:strVal val="#ppt_w"/>
                                          </p:val>
                                        </p:tav>
                                      </p:tavLst>
                                    </p:anim>
                                    <p:anim calcmode="lin" valueType="num">
                                      <p:cBhvr>
                                        <p:cTn id="59" dur="1000" fill="hold"/>
                                        <p:tgtEl>
                                          <p:spTgt spid="37"/>
                                        </p:tgtEl>
                                        <p:attrNameLst>
                                          <p:attrName>ppt_h</p:attrName>
                                        </p:attrNameLst>
                                      </p:cBhvr>
                                      <p:tavLst>
                                        <p:tav tm="0">
                                          <p:val>
                                            <p:strVal val="#ppt_h"/>
                                          </p:val>
                                        </p:tav>
                                        <p:tav tm="100000">
                                          <p:val>
                                            <p:strVal val="#ppt_h"/>
                                          </p:val>
                                        </p:tav>
                                      </p:tavLst>
                                    </p:anim>
                                    <p:animEffect transition="in" filter="fade">
                                      <p:cBhvr>
                                        <p:cTn id="60" dur="1000"/>
                                        <p:tgtEl>
                                          <p:spTgt spid="37"/>
                                        </p:tgtEl>
                                      </p:cBhvr>
                                    </p:animEffect>
                                  </p:childTnLst>
                                </p:cTn>
                              </p:par>
                              <p:par>
                                <p:cTn id="61" presetID="55" presetClass="entr" presetSubtype="0" fill="hold" grpId="0" nodeType="withEffect">
                                  <p:stCondLst>
                                    <p:cond delay="400"/>
                                  </p:stCondLst>
                                  <p:childTnLst>
                                    <p:set>
                                      <p:cBhvr>
                                        <p:cTn id="62" dur="1" fill="hold">
                                          <p:stCondLst>
                                            <p:cond delay="0"/>
                                          </p:stCondLst>
                                        </p:cTn>
                                        <p:tgtEl>
                                          <p:spTgt spid="24"/>
                                        </p:tgtEl>
                                        <p:attrNameLst>
                                          <p:attrName>style.visibility</p:attrName>
                                        </p:attrNameLst>
                                      </p:cBhvr>
                                      <p:to>
                                        <p:strVal val="visible"/>
                                      </p:to>
                                    </p:set>
                                    <p:anim calcmode="lin" valueType="num">
                                      <p:cBhvr>
                                        <p:cTn id="63" dur="1000" fill="hold"/>
                                        <p:tgtEl>
                                          <p:spTgt spid="24"/>
                                        </p:tgtEl>
                                        <p:attrNameLst>
                                          <p:attrName>ppt_w</p:attrName>
                                        </p:attrNameLst>
                                      </p:cBhvr>
                                      <p:tavLst>
                                        <p:tav tm="0">
                                          <p:val>
                                            <p:strVal val="#ppt_w*0.70"/>
                                          </p:val>
                                        </p:tav>
                                        <p:tav tm="100000">
                                          <p:val>
                                            <p:strVal val="#ppt_w"/>
                                          </p:val>
                                        </p:tav>
                                      </p:tavLst>
                                    </p:anim>
                                    <p:anim calcmode="lin" valueType="num">
                                      <p:cBhvr>
                                        <p:cTn id="64" dur="1000" fill="hold"/>
                                        <p:tgtEl>
                                          <p:spTgt spid="24"/>
                                        </p:tgtEl>
                                        <p:attrNameLst>
                                          <p:attrName>ppt_h</p:attrName>
                                        </p:attrNameLst>
                                      </p:cBhvr>
                                      <p:tavLst>
                                        <p:tav tm="0">
                                          <p:val>
                                            <p:strVal val="#ppt_h"/>
                                          </p:val>
                                        </p:tav>
                                        <p:tav tm="100000">
                                          <p:val>
                                            <p:strVal val="#ppt_h"/>
                                          </p:val>
                                        </p:tav>
                                      </p:tavLst>
                                    </p:anim>
                                    <p:animEffect transition="in" filter="fade">
                                      <p:cBhvr>
                                        <p:cTn id="65" dur="1000"/>
                                        <p:tgtEl>
                                          <p:spTgt spid="24"/>
                                        </p:tgtEl>
                                      </p:cBhvr>
                                    </p:animEffect>
                                  </p:childTnLst>
                                </p:cTn>
                              </p:par>
                              <p:par>
                                <p:cTn id="66" presetID="53" presetClass="entr" presetSubtype="528" fill="hold" nodeType="withEffect">
                                  <p:stCondLst>
                                    <p:cond delay="400"/>
                                  </p:stCondLst>
                                  <p:childTnLst>
                                    <p:set>
                                      <p:cBhvr>
                                        <p:cTn id="67" dur="1" fill="hold">
                                          <p:stCondLst>
                                            <p:cond delay="0"/>
                                          </p:stCondLst>
                                        </p:cTn>
                                        <p:tgtEl>
                                          <p:spTgt spid="38"/>
                                        </p:tgtEl>
                                        <p:attrNameLst>
                                          <p:attrName>style.visibility</p:attrName>
                                        </p:attrNameLst>
                                      </p:cBhvr>
                                      <p:to>
                                        <p:strVal val="visible"/>
                                      </p:to>
                                    </p:set>
                                    <p:anim calcmode="lin" valueType="num">
                                      <p:cBhvr>
                                        <p:cTn id="68" dur="500" fill="hold"/>
                                        <p:tgtEl>
                                          <p:spTgt spid="38"/>
                                        </p:tgtEl>
                                        <p:attrNameLst>
                                          <p:attrName>ppt_w</p:attrName>
                                        </p:attrNameLst>
                                      </p:cBhvr>
                                      <p:tavLst>
                                        <p:tav tm="0">
                                          <p:val>
                                            <p:fltVal val="0"/>
                                          </p:val>
                                        </p:tav>
                                        <p:tav tm="100000">
                                          <p:val>
                                            <p:strVal val="#ppt_w"/>
                                          </p:val>
                                        </p:tav>
                                      </p:tavLst>
                                    </p:anim>
                                    <p:anim calcmode="lin" valueType="num">
                                      <p:cBhvr>
                                        <p:cTn id="69" dur="500" fill="hold"/>
                                        <p:tgtEl>
                                          <p:spTgt spid="38"/>
                                        </p:tgtEl>
                                        <p:attrNameLst>
                                          <p:attrName>ppt_h</p:attrName>
                                        </p:attrNameLst>
                                      </p:cBhvr>
                                      <p:tavLst>
                                        <p:tav tm="0">
                                          <p:val>
                                            <p:fltVal val="0"/>
                                          </p:val>
                                        </p:tav>
                                        <p:tav tm="100000">
                                          <p:val>
                                            <p:strVal val="#ppt_h"/>
                                          </p:val>
                                        </p:tav>
                                      </p:tavLst>
                                    </p:anim>
                                    <p:animEffect transition="in" filter="fade">
                                      <p:cBhvr>
                                        <p:cTn id="70" dur="500"/>
                                        <p:tgtEl>
                                          <p:spTgt spid="38"/>
                                        </p:tgtEl>
                                      </p:cBhvr>
                                    </p:animEffect>
                                    <p:anim calcmode="lin" valueType="num">
                                      <p:cBhvr>
                                        <p:cTn id="71" dur="500" fill="hold"/>
                                        <p:tgtEl>
                                          <p:spTgt spid="38"/>
                                        </p:tgtEl>
                                        <p:attrNameLst>
                                          <p:attrName>ppt_x</p:attrName>
                                        </p:attrNameLst>
                                      </p:cBhvr>
                                      <p:tavLst>
                                        <p:tav tm="0">
                                          <p:val>
                                            <p:fltVal val="0.5"/>
                                          </p:val>
                                        </p:tav>
                                        <p:tav tm="100000">
                                          <p:val>
                                            <p:strVal val="#ppt_x"/>
                                          </p:val>
                                        </p:tav>
                                      </p:tavLst>
                                    </p:anim>
                                    <p:anim calcmode="lin" valueType="num">
                                      <p:cBhvr>
                                        <p:cTn id="72" dur="500" fill="hold"/>
                                        <p:tgtEl>
                                          <p:spTgt spid="38"/>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21" grpId="0"/>
      <p:bldP spid="22" grpId="0"/>
      <p:bldP spid="23" grpId="0"/>
      <p:bldP spid="24" grpId="0" animBg="1"/>
      <p:bldP spid="3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直角三角形 4"/>
          <p:cNvSpPr>
            <a:spLocks noChangeArrowheads="1"/>
          </p:cNvSpPr>
          <p:nvPr/>
        </p:nvSpPr>
        <p:spPr bwMode="auto">
          <a:xfrm rot="16200000">
            <a:off x="8872537" y="4886325"/>
            <a:ext cx="204788" cy="204788"/>
          </a:xfrm>
          <a:prstGeom prst="rtTriangle">
            <a:avLst/>
          </a:prstGeom>
          <a:solidFill>
            <a:srgbClr val="E5AA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grpSp>
        <p:nvGrpSpPr>
          <p:cNvPr id="10" name="组合 6"/>
          <p:cNvGrpSpPr/>
          <p:nvPr/>
        </p:nvGrpSpPr>
        <p:grpSpPr bwMode="auto">
          <a:xfrm>
            <a:off x="964407" y="1444903"/>
            <a:ext cx="5994797" cy="2858691"/>
            <a:chOff x="0" y="0"/>
            <a:chExt cx="7992888" cy="3811445"/>
          </a:xfrm>
        </p:grpSpPr>
        <p:sp>
          <p:nvSpPr>
            <p:cNvPr id="11" name="AutoShape 3"/>
            <p:cNvSpPr>
              <a:spLocks noChangeArrowheads="1"/>
            </p:cNvSpPr>
            <p:nvPr/>
          </p:nvSpPr>
          <p:spPr bwMode="auto">
            <a:xfrm>
              <a:off x="0" y="139695"/>
              <a:ext cx="7992888" cy="3671750"/>
            </a:xfrm>
            <a:prstGeom prst="rect">
              <a:avLst/>
            </a:prstGeom>
            <a:solidFill>
              <a:srgbClr val="595959">
                <a:alpha val="78000"/>
              </a:srgbClr>
            </a:solidFill>
            <a:ln w="12700" cmpd="sng">
              <a:solidFill>
                <a:srgbClr val="FFFFFF"/>
              </a:solidFill>
              <a:beve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solidFill>
                  <a:srgbClr val="000000"/>
                </a:solidFill>
              </a:endParaRPr>
            </a:p>
          </p:txBody>
        </p:sp>
        <p:sp>
          <p:nvSpPr>
            <p:cNvPr id="15" name="AutoShape 3"/>
            <p:cNvSpPr>
              <a:spLocks noChangeArrowheads="1"/>
            </p:cNvSpPr>
            <p:nvPr/>
          </p:nvSpPr>
          <p:spPr bwMode="auto">
            <a:xfrm>
              <a:off x="38099" y="0"/>
              <a:ext cx="7805567" cy="3706674"/>
            </a:xfrm>
            <a:prstGeom prst="rect">
              <a:avLst/>
            </a:prstGeom>
            <a:solidFill>
              <a:srgbClr val="F4BB3D">
                <a:alpha val="87999"/>
              </a:srgbClr>
            </a:solidFill>
            <a:ln w="12700" cmpd="sng">
              <a:solidFill>
                <a:srgbClr val="FFFFFF"/>
              </a:solidFill>
              <a:bevel/>
            </a:ln>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1500">
                <a:solidFill>
                  <a:srgbClr val="1F497D"/>
                </a:solidFill>
                <a:ea typeface="微软雅黑" panose="020B0503020204020204" pitchFamily="34" charset="-122"/>
              </a:endParaRPr>
            </a:p>
          </p:txBody>
        </p:sp>
      </p:grpSp>
      <p:cxnSp>
        <p:nvCxnSpPr>
          <p:cNvPr id="16" name="直接连接符 10"/>
          <p:cNvCxnSpPr>
            <a:cxnSpLocks noChangeShapeType="1"/>
          </p:cNvCxnSpPr>
          <p:nvPr/>
        </p:nvCxnSpPr>
        <p:spPr bwMode="auto">
          <a:xfrm>
            <a:off x="964407" y="1251347"/>
            <a:ext cx="5818585" cy="0"/>
          </a:xfrm>
          <a:prstGeom prst="line">
            <a:avLst/>
          </a:prstGeom>
          <a:noFill/>
          <a:ln w="19050" cmpd="sng">
            <a:solidFill>
              <a:srgbClr val="F4BB3D"/>
            </a:solidFill>
            <a:round/>
          </a:ln>
          <a:effectLst>
            <a:outerShdw dist="38100" dir="5400000" algn="ctr" rotWithShape="0">
              <a:srgbClr val="000000">
                <a:alpha val="39000"/>
              </a:srgbClr>
            </a:outerShdw>
          </a:effectLst>
          <a:extLst>
            <a:ext uri="{909E8E84-426E-40DD-AFC4-6F175D3DCCD1}">
              <a14:hiddenFill xmlns:a14="http://schemas.microsoft.com/office/drawing/2010/main">
                <a:noFill/>
              </a14:hiddenFill>
            </a:ext>
          </a:extLst>
        </p:spPr>
      </p:cxnSp>
      <p:sp>
        <p:nvSpPr>
          <p:cNvPr id="17" name="文本框 16"/>
          <p:cNvSpPr txBox="1"/>
          <p:nvPr/>
        </p:nvSpPr>
        <p:spPr>
          <a:xfrm>
            <a:off x="2627784" y="840032"/>
            <a:ext cx="3456384" cy="307777"/>
          </a:xfrm>
          <a:prstGeom prst="rect">
            <a:avLst/>
          </a:prstGeom>
          <a:noFill/>
        </p:spPr>
        <p:txBody>
          <a:bodyPr wrap="square" lIns="0" tIns="0" rIns="0" bIns="0" rtlCol="0">
            <a:spAutoFit/>
          </a:bodyPr>
          <a:lstStyle/>
          <a:p>
            <a:r>
              <a:rPr lang="en-US" altLang="zh-CN" sz="2000" b="1" dirty="0">
                <a:latin typeface="微软雅黑" panose="020B0503020204020204" pitchFamily="34" charset="-122"/>
                <a:ea typeface="微软雅黑" panose="020B0503020204020204" pitchFamily="34" charset="-122"/>
              </a:rPr>
              <a:t>2. </a:t>
            </a:r>
            <a:r>
              <a:rPr lang="zh-CN" altLang="en-US" sz="2000" b="1" dirty="0">
                <a:latin typeface="微软雅黑" panose="020B0503020204020204" pitchFamily="34" charset="-122"/>
                <a:ea typeface="微软雅黑" panose="020B0503020204020204" pitchFamily="34" charset="-122"/>
              </a:rPr>
              <a:t>党在过渡时期的总路线</a:t>
            </a:r>
            <a:endParaRPr lang="zh-CN" altLang="en-US" sz="2000" b="1" dirty="0">
              <a:latin typeface="微软雅黑" panose="020B0503020204020204" pitchFamily="34" charset="-122"/>
              <a:ea typeface="微软雅黑" panose="020B0503020204020204" pitchFamily="34" charset="-122"/>
            </a:endParaRPr>
          </a:p>
        </p:txBody>
      </p:sp>
      <p:sp>
        <p:nvSpPr>
          <p:cNvPr id="19" name="文本框 18"/>
          <p:cNvSpPr txBox="1"/>
          <p:nvPr/>
        </p:nvSpPr>
        <p:spPr>
          <a:xfrm>
            <a:off x="1513533" y="1707654"/>
            <a:ext cx="4896544" cy="2027030"/>
          </a:xfrm>
          <a:prstGeom prst="rect">
            <a:avLst/>
          </a:prstGeom>
          <a:noFill/>
        </p:spPr>
        <p:txBody>
          <a:bodyPr wrap="square" lIns="0" tIns="0" rIns="0" bIns="0" rtlCol="0">
            <a:spAutoFit/>
          </a:bodyPr>
          <a:lstStyle/>
          <a:p>
            <a:pPr>
              <a:lnSpc>
                <a:spcPct val="150000"/>
              </a:lnSpc>
            </a:pPr>
            <a:r>
              <a:rPr lang="zh-CN" altLang="en-US" dirty="0">
                <a:latin typeface="华文细黑" panose="02010600040101010101" pitchFamily="2" charset="-122"/>
                <a:ea typeface="华文细黑" panose="02010600040101010101" pitchFamily="2" charset="-122"/>
              </a:rPr>
              <a:t>党在过渡时期的总路线是“一化三改”即“一体两翼”，其中，“一化”是工业化，逐步实现国家的社会主义工业化是党在过渡时期总路线的主体。“三改”是对农业、手工业和资本主义工商业的社会主义改造。</a:t>
            </a:r>
            <a:endParaRPr lang="zh-CN" altLang="en-US" dirty="0">
              <a:latin typeface="华文细黑" panose="02010600040101010101" pitchFamily="2" charset="-122"/>
              <a:ea typeface="华文细黑" panose="02010600040101010101" pitchFamily="2" charset="-122"/>
            </a:endParaRPr>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要点解析</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800" decel="100000"/>
                                        <p:tgtEl>
                                          <p:spTgt spid="10"/>
                                        </p:tgtEl>
                                      </p:cBhvr>
                                    </p:animEffect>
                                    <p:anim calcmode="lin" valueType="num">
                                      <p:cBhvr>
                                        <p:cTn id="8" dur="800" decel="100000" fill="hold"/>
                                        <p:tgtEl>
                                          <p:spTgt spid="10"/>
                                        </p:tgtEl>
                                        <p:attrNameLst>
                                          <p:attrName>style.rotation</p:attrName>
                                        </p:attrNameLst>
                                      </p:cBhvr>
                                      <p:tavLst>
                                        <p:tav tm="0">
                                          <p:val>
                                            <p:fltVal val="-90"/>
                                          </p:val>
                                        </p:tav>
                                        <p:tav tm="100000">
                                          <p:val>
                                            <p:fltVal val="0"/>
                                          </p:val>
                                        </p:tav>
                                      </p:tavLst>
                                    </p:anim>
                                    <p:anim calcmode="lin" valueType="num">
                                      <p:cBhvr>
                                        <p:cTn id="9" dur="800" decel="100000" fill="hold"/>
                                        <p:tgtEl>
                                          <p:spTgt spid="10"/>
                                        </p:tgtEl>
                                        <p:attrNameLst>
                                          <p:attrName>ppt_x</p:attrName>
                                        </p:attrNameLst>
                                      </p:cBhvr>
                                      <p:tavLst>
                                        <p:tav tm="0">
                                          <p:val>
                                            <p:strVal val="#ppt_x+0.4"/>
                                          </p:val>
                                        </p:tav>
                                        <p:tav tm="100000">
                                          <p:val>
                                            <p:strVal val="#ppt_x-0.05"/>
                                          </p:val>
                                        </p:tav>
                                      </p:tavLst>
                                    </p:anim>
                                    <p:anim calcmode="lin" valueType="num">
                                      <p:cBhvr>
                                        <p:cTn id="10" dur="800" decel="100000" fill="hold"/>
                                        <p:tgtEl>
                                          <p:spTgt spid="10"/>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0"/>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0"/>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1331640" y="1420785"/>
            <a:ext cx="5832648" cy="2375101"/>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976936" y="923679"/>
            <a:ext cx="4752528" cy="307777"/>
          </a:xfrm>
          <a:prstGeom prst="rect">
            <a:avLst/>
          </a:prstGeom>
          <a:noFill/>
        </p:spPr>
        <p:txBody>
          <a:bodyPr wrap="square" lIns="0" tIns="0" rIns="0" bIns="0" rtlCol="0">
            <a:spAutoFit/>
          </a:bodyPr>
          <a:lstStyle/>
          <a:p>
            <a:r>
              <a:rPr lang="en-US" altLang="zh-CN" sz="2000" b="1" dirty="0">
                <a:latin typeface="微软雅黑" panose="020B0503020204020204" pitchFamily="34" charset="-122"/>
                <a:ea typeface="微软雅黑" panose="020B0503020204020204" pitchFamily="34" charset="-122"/>
              </a:rPr>
              <a:t>3. </a:t>
            </a:r>
            <a:r>
              <a:rPr lang="zh-CN" altLang="en-US" sz="2000" b="1" dirty="0">
                <a:latin typeface="微软雅黑" panose="020B0503020204020204" pitchFamily="34" charset="-122"/>
                <a:ea typeface="微软雅黑" panose="020B0503020204020204" pitchFamily="34" charset="-122"/>
              </a:rPr>
              <a:t>社会主义改造和社会主义改革的关系</a:t>
            </a:r>
            <a:endParaRPr lang="zh-CN" altLang="en-US" sz="2000" b="1"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1799692" y="1650829"/>
            <a:ext cx="4896544" cy="1801840"/>
          </a:xfrm>
          <a:prstGeom prst="rect">
            <a:avLst/>
          </a:prstGeom>
          <a:noFill/>
        </p:spPr>
        <p:txBody>
          <a:bodyPr wrap="square" lIns="0" tIns="0" rIns="0" bIns="0" rtlCol="0">
            <a:spAutoFit/>
          </a:bodyPr>
          <a:lstStyle/>
          <a:p>
            <a:pPr>
              <a:lnSpc>
                <a:spcPct val="150000"/>
              </a:lnSpc>
            </a:pPr>
            <a:r>
              <a:rPr lang="zh-CN" altLang="en-US" sz="1600" dirty="0">
                <a:latin typeface="华文细黑" panose="02010600040101010101" pitchFamily="2" charset="-122"/>
                <a:ea typeface="华文细黑" panose="02010600040101010101" pitchFamily="2" charset="-122"/>
              </a:rPr>
              <a:t>社会主义改造和社会主义改革的目的，都是解放和发展生产力，尽管两者之间有着本质的区别，前者是为了在中国确立社会主义基本经济制度，后者则是为了社会主义制度的自我完善，但是两者之间是紧密联系，不可分割的。</a:t>
            </a:r>
            <a:endParaRPr lang="zh-CN" altLang="en-US" sz="1600" dirty="0">
              <a:latin typeface="华文细黑" panose="02010600040101010101" pitchFamily="2" charset="-122"/>
              <a:ea typeface="华文细黑" panose="02010600040101010101" pitchFamily="2" charset="-122"/>
            </a:endParaRPr>
          </a:p>
        </p:txBody>
      </p:sp>
      <p:sp>
        <p:nvSpPr>
          <p:cNvPr id="3"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要点解析</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1331640" y="1420785"/>
            <a:ext cx="5760640" cy="2663133"/>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475656" y="875744"/>
            <a:ext cx="6048672" cy="307777"/>
          </a:xfrm>
          <a:prstGeom prst="rect">
            <a:avLst/>
          </a:prstGeom>
          <a:noFill/>
        </p:spPr>
        <p:txBody>
          <a:bodyPr wrap="square" lIns="0" tIns="0" rIns="0" bIns="0" rtlCol="0">
            <a:spAutoFit/>
          </a:bodyPr>
          <a:lstStyle/>
          <a:p>
            <a:r>
              <a:rPr lang="en-US" altLang="zh-CN" sz="2000" b="1" dirty="0">
                <a:latin typeface="微软雅黑" panose="020B0503020204020204" pitchFamily="34" charset="-122"/>
                <a:ea typeface="微软雅黑" panose="020B0503020204020204" pitchFamily="34" charset="-122"/>
              </a:rPr>
              <a:t>4. </a:t>
            </a:r>
            <a:r>
              <a:rPr lang="zh-CN" altLang="en-US" sz="2000" b="1" dirty="0">
                <a:latin typeface="微软雅黑" panose="020B0503020204020204" pitchFamily="34" charset="-122"/>
                <a:ea typeface="微软雅黑" panose="020B0503020204020204" pitchFamily="34" charset="-122"/>
              </a:rPr>
              <a:t>适合中国特点的社会主义改造道路及其历史经验</a:t>
            </a:r>
            <a:endParaRPr lang="zh-CN" altLang="en-US" sz="2000" b="1"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1763688" y="1563638"/>
            <a:ext cx="4896544" cy="2171172"/>
          </a:xfrm>
          <a:prstGeom prst="rect">
            <a:avLst/>
          </a:prstGeom>
          <a:noFill/>
        </p:spPr>
        <p:txBody>
          <a:bodyPr wrap="square" lIns="0" tIns="0" rIns="0" bIns="0" rtlCol="0">
            <a:spAutoFit/>
          </a:bodyPr>
          <a:lstStyle/>
          <a:p>
            <a:pPr>
              <a:lnSpc>
                <a:spcPct val="150000"/>
              </a:lnSpc>
            </a:pPr>
            <a:r>
              <a:rPr lang="zh-CN" altLang="en-US" sz="1600" dirty="0">
                <a:latin typeface="华文细黑" panose="02010600040101010101" pitchFamily="2" charset="-122"/>
                <a:ea typeface="华文细黑" panose="02010600040101010101" pitchFamily="2" charset="-122"/>
              </a:rPr>
              <a:t>对个体农业、手工业的社会主义改造。合作化道路是个体农业、手工业达到集体化，从而跨入社会主义的必由之路。对资本主义工商业的社会主义改造。，在一个政治经济文化落后的农业大国里，走出了向社会主义过渡的新路子，解决了社会变革和物质基础、和平过渡和阶级斗争的矛盾问题。</a:t>
            </a:r>
            <a:endParaRPr lang="zh-CN" altLang="en-US" sz="1600" dirty="0">
              <a:latin typeface="华文细黑" panose="02010600040101010101" pitchFamily="2" charset="-122"/>
              <a:ea typeface="华文细黑" panose="02010600040101010101" pitchFamily="2" charset="-122"/>
            </a:endParaRPr>
          </a:p>
        </p:txBody>
      </p:sp>
      <p:pic>
        <p:nvPicPr>
          <p:cNvPr id="2" name="图片 1"/>
          <p:cNvPicPr>
            <a:picLocks noChangeAspect="1"/>
          </p:cNvPicPr>
          <p:nvPr/>
        </p:nvPicPr>
        <p:blipFill>
          <a:blip r:embed="rId1"/>
          <a:stretch>
            <a:fillRect/>
          </a:stretch>
        </p:blipFill>
        <p:spPr>
          <a:xfrm>
            <a:off x="6300192" y="3454984"/>
            <a:ext cx="2376264" cy="1591005"/>
          </a:xfrm>
          <a:prstGeom prst="rect">
            <a:avLst/>
          </a:prstGeom>
        </p:spPr>
      </p:pic>
      <p:sp>
        <p:nvSpPr>
          <p:cNvPr id="3"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要点解析</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theme/theme1.xml><?xml version="1.0" encoding="utf-8"?>
<a:theme xmlns:a="http://schemas.openxmlformats.org/drawingml/2006/main" name="Office 主题​​">
  <a:themeElements>
    <a:clrScheme name="自定义 2">
      <a:dk1>
        <a:sysClr val="windowText" lastClr="000000"/>
      </a:dk1>
      <a:lt1>
        <a:sysClr val="window" lastClr="FFFFFF"/>
      </a:lt1>
      <a:dk2>
        <a:srgbClr val="FFFFFF"/>
      </a:dk2>
      <a:lt2>
        <a:srgbClr val="FFFFFF"/>
      </a:lt2>
      <a:accent1>
        <a:srgbClr val="DBB061"/>
      </a:accent1>
      <a:accent2>
        <a:srgbClr val="A6742D"/>
      </a:accent2>
      <a:accent3>
        <a:srgbClr val="8A5142"/>
      </a:accent3>
      <a:accent4>
        <a:srgbClr val="FFFFFF"/>
      </a:accent4>
      <a:accent5>
        <a:srgbClr val="FFFFFF"/>
      </a:accent5>
      <a:accent6>
        <a:srgbClr val="CC3300"/>
      </a:accent6>
      <a:hlink>
        <a:srgbClr val="FFFFFF"/>
      </a:hlink>
      <a:folHlink>
        <a:srgbClr val="FFFF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lIns="0" tIns="0" rIns="0" bIns="0" rtlCol="0">
        <a:spAutoFit/>
      </a:bodyPr>
      <a:lstStyle>
        <a:defPPr>
          <a:defRPr sz="1600" b="1" dirty="0" smtClean="0">
            <a:solidFill>
              <a:schemeClr val="accent6"/>
            </a:solidFill>
            <a:latin typeface="微软雅黑" panose="020B0503020204020204" pitchFamily="34" charset="-122"/>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4490</Words>
  <Application>WPS 演示</Application>
  <PresentationFormat>全屏显示(16:9)</PresentationFormat>
  <Paragraphs>348</Paragraphs>
  <Slides>33</Slides>
  <Notes>33</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33</vt:i4>
      </vt:variant>
    </vt:vector>
  </HeadingPairs>
  <TitlesOfParts>
    <vt:vector size="46" baseType="lpstr">
      <vt:lpstr>Arial</vt:lpstr>
      <vt:lpstr>宋体</vt:lpstr>
      <vt:lpstr>Wingdings</vt:lpstr>
      <vt:lpstr>Calibri</vt:lpstr>
      <vt:lpstr>微软雅黑</vt:lpstr>
      <vt:lpstr>Swis721 Th BT</vt:lpstr>
      <vt:lpstr>LilyUPC</vt:lpstr>
      <vt:lpstr>华文琥珀</vt:lpstr>
      <vt:lpstr>华文细黑</vt:lpstr>
      <vt:lpstr>Microsoft Sans Serif</vt:lpstr>
      <vt:lpstr>Arial Unicode MS</vt:lpstr>
      <vt:lpstr>Segoe Print</vt:lpstr>
      <vt:lpstr>Office 主题​​</vt:lpstr>
      <vt:lpstr>PowerPoint 演示文稿</vt:lpstr>
      <vt:lpstr>PowerPoint 演示文稿</vt:lpstr>
      <vt:lpstr>PowerPoint 演示文稿</vt:lpstr>
      <vt:lpstr>内容导读</vt:lpstr>
      <vt:lpstr>知识结构</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kingpub</dc:creator>
  <cp:lastModifiedBy>Love_Run</cp:lastModifiedBy>
  <cp:revision>354</cp:revision>
  <dcterms:created xsi:type="dcterms:W3CDTF">2015-04-24T01:01:00Z</dcterms:created>
  <dcterms:modified xsi:type="dcterms:W3CDTF">2019-05-28T01:53:04Z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2052-10.1.0.7698</vt:lpwstr>
  </property>
</Properties>
</file>