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597" r:id="rId9"/>
    <p:sldId id="394" r:id="rId10"/>
    <p:sldId id="335" r:id="rId11"/>
    <p:sldId id="494" r:id="rId12"/>
    <p:sldId id="305" r:id="rId13"/>
    <p:sldId id="434" r:id="rId14"/>
    <p:sldId id="308" r:id="rId15"/>
    <p:sldId id="309" r:id="rId16"/>
    <p:sldId id="565" r:id="rId17"/>
    <p:sldId id="566" r:id="rId18"/>
    <p:sldId id="468" r:id="rId19"/>
    <p:sldId id="311" r:id="rId20"/>
    <p:sldId id="469" r:id="rId21"/>
    <p:sldId id="596" r:id="rId22"/>
    <p:sldId id="341" r:id="rId23"/>
    <p:sldId id="313" r:id="rId24"/>
    <p:sldId id="346" r:id="rId25"/>
    <p:sldId id="347" r:id="rId26"/>
    <p:sldId id="351" r:id="rId27"/>
    <p:sldId id="598" r:id="rId28"/>
    <p:sldId id="354" r:id="rId29"/>
    <p:sldId id="331" r:id="rId3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660"/>
  </p:normalViewPr>
  <p:slideViewPr>
    <p:cSldViewPr>
      <p:cViewPr varScale="1">
        <p:scale>
          <a:sx n="94" d="100"/>
          <a:sy n="94" d="100"/>
        </p:scale>
        <p:origin x="882" y="90"/>
      </p:cViewPr>
      <p:guideLst>
        <p:guide orient="horz" pos="1688"/>
        <p:guide pos="2941"/>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smtClean="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hyperlink" Target="MP4/&#31532;&#20061;&#31456;%20&#12298;&#25105;&#21644;&#20320;&#12299;.mp4" TargetMode="Externa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hyperlink" Target="MP4/&#31532;&#20061;&#31456;%20&#25105;&#30340;&#20013;&#22269;&#24515;.mp4" TargetMode="Externa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334963" y="1901825"/>
            <a:ext cx="847407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坚持和发展中国特色社会主义的总任务</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1333310"/>
            <a:ext cx="115212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smtClean="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第九章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52299" y="1347614"/>
            <a:ext cx="8542655" cy="374205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07110" y="811530"/>
            <a:ext cx="7922260"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案例：</a:t>
            </a:r>
            <a:r>
              <a:rPr lang="zh-CN" altLang="en-US" sz="2000" b="1" dirty="0">
                <a:latin typeface="微软雅黑" panose="020B0503020204020204" pitchFamily="34" charset="-122"/>
                <a:ea typeface="微软雅黑" panose="020B0503020204020204" pitchFamily="34" charset="-122"/>
              </a:rPr>
              <a:t>社会主义总任务是要实现社会主义现代化和中华民族伟大复兴</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584" y="1635646"/>
            <a:ext cx="7945120" cy="295465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新时代中国特色社会主义总任务是近代以来中国人民争取民族独立、实现国家富强的继承和发展，是新中国成立以来社会主义建设事业的继承和发展，既体现了中国人的理想，也反映了先人们不懈追求进步的光荣传统。</a:t>
            </a:r>
            <a:endParaRPr sz="1600" dirty="0">
              <a:latin typeface="华文细黑" panose="02010600040101010101" pitchFamily="2" charset="-122"/>
              <a:ea typeface="华文细黑" panose="02010600040101010101" pitchFamily="2" charset="-122"/>
            </a:endParaRPr>
          </a:p>
          <a:p>
            <a:pPr>
              <a:lnSpc>
                <a:spcPct val="150000"/>
              </a:lnSpc>
            </a:pPr>
            <a:r>
              <a:rPr sz="1600" dirty="0" err="1">
                <a:latin typeface="华文细黑" panose="02010600040101010101" pitchFamily="2" charset="-122"/>
                <a:ea typeface="华文细黑" panose="02010600040101010101" pitchFamily="2" charset="-122"/>
              </a:rPr>
              <a:t>实现社会主义现代化和中华民族伟大复兴，具有广泛的现实基础</a:t>
            </a:r>
            <a:r>
              <a:rPr sz="1600" dirty="0" smtClean="0">
                <a:latin typeface="华文细黑" panose="02010600040101010101" pitchFamily="2" charset="-122"/>
                <a:ea typeface="华文细黑" panose="02010600040101010101" pitchFamily="2" charset="-122"/>
              </a:rPr>
              <a:t>。</a:t>
            </a:r>
            <a:endParaRPr lang="en-US"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实现社会主义现代化和中华民族伟大复兴，具有美好的发展前景</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实现社会主义现代化和中华民族伟大复兴，是中国特色社会主义总任务的两个方面</a:t>
            </a:r>
            <a:r>
              <a:rPr lang="zh-CN" altLang="en-US" sz="1600" dirty="0" smtClean="0">
                <a:latin typeface="华文细黑" panose="02010600040101010101" pitchFamily="2" charset="-122"/>
                <a:ea typeface="华文细黑" panose="02010600040101010101" pitchFamily="2" charset="-122"/>
              </a:rPr>
              <a:t>。</a:t>
            </a:r>
            <a:endParaRPr lang="en-US" altLang="zh-CN" sz="1600" dirty="0" smtClean="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实现社会主义现代化和中华民族伟大复兴，是中国特色社会主义总任务的两</a:t>
            </a:r>
            <a:r>
              <a:rPr lang="zh-CN" altLang="en-US" sz="1600" dirty="0" smtClean="0">
                <a:latin typeface="华文细黑" panose="02010600040101010101" pitchFamily="2" charset="-122"/>
                <a:ea typeface="华文细黑" panose="02010600040101010101" pitchFamily="2" charset="-122"/>
              </a:rPr>
              <a:t>个方面</a:t>
            </a:r>
            <a:r>
              <a:rPr lang="zh-CN" altLang="en-US" sz="1600" dirty="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064260" y="628650"/>
            <a:ext cx="8348980"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sym typeface="+mn-ea"/>
              </a:rPr>
              <a:t>案例：</a:t>
            </a:r>
            <a:r>
              <a:rPr lang="zh-CN" altLang="en-US" sz="2000" b="1" dirty="0">
                <a:latin typeface="微软雅黑" panose="020B0503020204020204" pitchFamily="34" charset="-122"/>
                <a:ea typeface="微软雅黑" panose="020B0503020204020204" pitchFamily="34" charset="-122"/>
                <a:sym typeface="+mn-ea"/>
              </a:rPr>
              <a:t>社会主义总任务是要实现社会主义现代化和中华民族伟大复兴</a:t>
            </a:r>
            <a:endParaRPr lang="zh-CN" altLang="en-US" sz="2000" b="1" dirty="0">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75615" y="116395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点评</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474345" y="1868170"/>
            <a:ext cx="8195310" cy="30861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96230" y="2355726"/>
            <a:ext cx="7827645" cy="1846659"/>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习近平总书记在党的十九大报告中指出，“新时代中国特色社会主义思想，明确坚持和发展中国特色社会主义，总任务是实现社会主义现代化和中华民族伟大复兴</a:t>
            </a:r>
            <a:r>
              <a:rPr sz="1600" dirty="0" smtClean="0">
                <a:latin typeface="华文细黑" panose="02010600040101010101" pitchFamily="2" charset="-122"/>
                <a:ea typeface="华文细黑" panose="02010600040101010101" pitchFamily="2" charset="-122"/>
              </a:rPr>
              <a:t>”。这一重要论述</a:t>
            </a:r>
            <a:r>
              <a:rPr sz="1600" dirty="0">
                <a:latin typeface="华文细黑" panose="02010600040101010101" pitchFamily="2" charset="-122"/>
                <a:ea typeface="华文细黑" panose="02010600040101010101" pitchFamily="2" charset="-122"/>
              </a:rPr>
              <a:t>，阐明了新时代坚持和发展中国特色社会主义的总任务，对于激励全党全国各族人民为决胜全面建成小康社会、夺取新时代中国特色社会主义伟大胜利、实现中华民族伟大复兴的中国梦具有重要意义。</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29615" y="1275715"/>
            <a:ext cx="8150860" cy="194410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131820" y="728980"/>
            <a:ext cx="373634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一：</a:t>
            </a:r>
            <a:r>
              <a:rPr sz="2000" b="1" dirty="0">
                <a:latin typeface="微软雅黑" panose="020B0503020204020204" pitchFamily="34" charset="-122"/>
                <a:ea typeface="微软雅黑" panose="020B0503020204020204" pitchFamily="34" charset="-122"/>
              </a:rPr>
              <a:t>《百年追梦》视频简介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77265" y="1563638"/>
            <a:ext cx="7655560" cy="1477328"/>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电视政论片《百年潮 • 中国梦》纵论古今、大气磅礴，全方位、多维度地诠释中国梦的历史成因和时代内涵，对中国梦进行了全面、准确、系统、生动、权威的解读。</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《百年潮 • </a:t>
            </a:r>
            <a:r>
              <a:rPr sz="1600" dirty="0" err="1">
                <a:latin typeface="华文细黑" panose="02010600040101010101" pitchFamily="2" charset="-122"/>
                <a:ea typeface="华文细黑" panose="02010600040101010101" pitchFamily="2" charset="-122"/>
              </a:rPr>
              <a:t>中国梦》第一集：百年追梦，主要讲述中国梦的由来，中国梦的核心内涵</a:t>
            </a:r>
            <a:r>
              <a:rPr sz="1600" dirty="0" err="1" smtClean="0">
                <a:latin typeface="华文细黑" panose="02010600040101010101" pitchFamily="2" charset="-122"/>
                <a:ea typeface="华文细黑" panose="02010600040101010101" pitchFamily="2" charset="-122"/>
              </a:rPr>
              <a:t>，中国梦引发的</a:t>
            </a:r>
            <a:r>
              <a:rPr sz="1600" dirty="0" err="1">
                <a:latin typeface="华文细黑" panose="02010600040101010101" pitchFamily="2" charset="-122"/>
                <a:ea typeface="华文细黑" panose="02010600040101010101" pitchFamily="2" charset="-122"/>
              </a:rPr>
              <a:t>“</a:t>
            </a:r>
            <a:r>
              <a:rPr sz="1600" dirty="0" err="1" smtClean="0">
                <a:latin typeface="华文细黑" panose="02010600040101010101" pitchFamily="2" charset="-122"/>
                <a:ea typeface="华文细黑" panose="02010600040101010101" pitchFamily="2" charset="-122"/>
              </a:rPr>
              <a:t>世界回响</a:t>
            </a:r>
            <a:r>
              <a:rPr lang="zh-CN" altLang="en-US"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2627784" y="3328889"/>
            <a:ext cx="4032448" cy="1777819"/>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1" y="1275715"/>
            <a:ext cx="4830306" cy="180022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777"/>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996950" y="1626235"/>
            <a:ext cx="6597650" cy="98488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（1）什么是中国梦的核心内容？</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（2）中国梦是在什么背景下提出的？</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228184" y="947102"/>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23528" y="1563638"/>
            <a:ext cx="6544632" cy="338437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35696" y="824038"/>
            <a:ext cx="3736340" cy="307340"/>
          </a:xfrm>
          <a:prstGeom prst="rect">
            <a:avLst/>
          </a:prstGeom>
          <a:noFill/>
        </p:spPr>
        <p:txBody>
          <a:bodyPr wrap="square" lIns="0" tIns="0" rIns="0" bIns="0" rtlCol="0">
            <a:spAutoFit/>
          </a:bodyPr>
          <a:lstStyle/>
          <a:p>
            <a:r>
              <a:rPr lang="zh-CN" sz="2000" b="1" dirty="0">
                <a:latin typeface="微软雅黑" panose="020B0503020204020204" pitchFamily="34" charset="-122"/>
                <a:ea typeface="微软雅黑" panose="020B0503020204020204" pitchFamily="34" charset="-122"/>
              </a:rPr>
              <a:t>二：</a:t>
            </a:r>
            <a:r>
              <a:rPr sz="2000" b="1" dirty="0">
                <a:latin typeface="微软雅黑" panose="020B0503020204020204" pitchFamily="34" charset="-122"/>
                <a:ea typeface="微软雅黑" panose="020B0503020204020204" pitchFamily="34" charset="-122"/>
              </a:rPr>
              <a:t>《华西村》视频简介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06007" y="1778498"/>
            <a:ext cx="6082382" cy="295465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华西村于 1961 年建村。50 多年来，在党的改革开放政策指引下，华西人努力发扬“艰苦奋斗，团结归口，服从分配，实绩到位”的华西精神，建设了一个社会主义新农村。近年来，华西先后获得“全国先进基层党组织”“全国模范村民委员会”“全国文明村镇”“全国文化典范村示范点”“全国乡镇企业思想政治工作先进位”“全国乡镇企业先进企业”“全国大型一档乡镇企业”“全国乡镇企业科技工业园”等殊荣，并被国内外各界人士赞誉为“天下第一村</a:t>
            </a:r>
            <a:r>
              <a:rPr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372200" y="236353"/>
            <a:ext cx="2554868" cy="187394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419622"/>
            <a:ext cx="5838418" cy="180022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777"/>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31850" y="1683385"/>
            <a:ext cx="6597650" cy="98488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（1）社会主义本质理论的科学内涵是什么？</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（2）华西村的发展是怎样体现社会主义本质的？</a:t>
            </a:r>
            <a:endParaRPr sz="1600" dirty="0">
              <a:latin typeface="华文细黑" panose="02010600040101010101" pitchFamily="2" charset="-122"/>
              <a:ea typeface="华文细黑" panose="02010600040101010101" pitchFamily="2" charset="-122"/>
            </a:endParaRPr>
          </a:p>
        </p:txBody>
      </p:sp>
      <p:pic>
        <p:nvPicPr>
          <p:cNvPr id="8" name="图片 7"/>
          <p:cNvPicPr>
            <a:picLocks noChangeAspect="1"/>
          </p:cNvPicPr>
          <p:nvPr/>
        </p:nvPicPr>
        <p:blipFill>
          <a:blip r:embed="rId1"/>
          <a:stretch>
            <a:fillRect/>
          </a:stretch>
        </p:blipFill>
        <p:spPr>
          <a:xfrm>
            <a:off x="6670268" y="1091009"/>
            <a:ext cx="2152650" cy="2457450"/>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5790" y="1275715"/>
            <a:ext cx="6054442" cy="273619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1</a:t>
            </a:r>
            <a:r>
              <a:rPr lang="en-US" altLang="zh-CN" sz="2000" b="1" dirty="0">
                <a:latin typeface="微软雅黑" panose="020B0503020204020204" pitchFamily="34" charset="-122"/>
                <a:ea typeface="微软雅黑" panose="020B0503020204020204" pitchFamily="34" charset="-122"/>
              </a:rPr>
              <a:t>.</a:t>
            </a:r>
            <a:r>
              <a:rPr sz="2000" b="1" dirty="0">
                <a:latin typeface="微软雅黑" panose="020B0503020204020204" pitchFamily="34" charset="-122"/>
                <a:ea typeface="微软雅黑" panose="020B0503020204020204" pitchFamily="34" charset="-122"/>
              </a:rPr>
              <a:t>《我和你》简介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584" y="1535816"/>
            <a:ext cx="5664825" cy="2215991"/>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《我和你》是 2008 年北京奥运会开幕式主题曲，由中国刘欢和英国莎拉 • 布莱曼合唱。在这样一个盛大的活动里，这首歌展示了我们中国的文化，而歌词部分更是点石成金。这首歌用了中国音乐的传统调式，但是在歌词上很智慧，体现了奥运的精神，即大家不分种族不分国家不分肤色聚到一起来的一种世界精神</a:t>
            </a:r>
            <a:r>
              <a:rPr sz="1600" dirty="0" smtClean="0">
                <a:latin typeface="华文细黑" panose="02010600040101010101" pitchFamily="2" charset="-122"/>
                <a:ea typeface="华文细黑" panose="02010600040101010101" pitchFamily="2" charset="-122"/>
              </a:rPr>
              <a:t>。</a:t>
            </a:r>
            <a:endParaRPr sz="1600" dirty="0">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a:blip r:embed="rId1"/>
          <a:stretch>
            <a:fillRect/>
          </a:stretch>
        </p:blipFill>
        <p:spPr>
          <a:xfrm>
            <a:off x="6882026" y="1419622"/>
            <a:ext cx="2016224" cy="2073134"/>
          </a:xfrm>
          <a:prstGeom prst="rect">
            <a:avLst/>
          </a:prstGeom>
        </p:spPr>
      </p:pic>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693067"/>
            <a:ext cx="5391293" cy="439896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2520" y="855820"/>
            <a:ext cx="3040950"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我和你</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123728" y="1151292"/>
            <a:ext cx="4775200" cy="3547110"/>
          </a:xfrm>
          <a:prstGeom prst="rect">
            <a:avLst/>
          </a:prstGeom>
        </p:spPr>
      </p:pic>
      <p:pic>
        <p:nvPicPr>
          <p:cNvPr id="8" name="图片 7">
            <a:hlinkClick r:id="rId2" action="ppaction://hlinkfile"/>
          </p:cNvPr>
          <p:cNvPicPr>
            <a:picLocks noChangeAspect="1"/>
          </p:cNvPicPr>
          <p:nvPr/>
        </p:nvPicPr>
        <p:blipFill>
          <a:blip r:embed="rId3"/>
          <a:stretch>
            <a:fillRect/>
          </a:stretch>
        </p:blipFill>
        <p:spPr>
          <a:xfrm>
            <a:off x="539552" y="1419622"/>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5793105" y="1756410"/>
            <a:ext cx="2971165" cy="692150"/>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latin typeface="华文细黑" panose="02010600040101010101" pitchFamily="2" charset="-122"/>
                <a:ea typeface="华文细黑" panose="02010600040101010101" pitchFamily="2" charset="-122"/>
              </a:rPr>
              <a:t>和谐凝聚力量，和谐成就事业。什么是和谐社会？</a:t>
            </a:r>
            <a:endParaRPr lang="zh-CN" altLang="en-US" sz="1400" dirty="0">
              <a:latin typeface="华文细黑" panose="02010600040101010101" pitchFamily="2" charset="-122"/>
              <a:ea typeface="华文细黑" panose="02010600040101010101" pitchFamily="2" charset="-122"/>
            </a:endParaRPr>
          </a:p>
          <a:p>
            <a:endParaRPr lang="en-US" altLang="zh-CN" sz="1400" dirty="0"/>
          </a:p>
        </p:txBody>
      </p:sp>
      <p:sp>
        <p:nvSpPr>
          <p:cNvPr id="7" name="TextBox 6"/>
          <p:cNvSpPr txBox="1"/>
          <p:nvPr/>
        </p:nvSpPr>
        <p:spPr>
          <a:xfrm>
            <a:off x="5793740" y="2931795"/>
            <a:ext cx="2970530" cy="86169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200000"/>
              </a:lnSpc>
            </a:pPr>
            <a:r>
              <a:rPr lang="zh-CN" altLang="en-US" dirty="0">
                <a:latin typeface="华文细黑" panose="02010600040101010101" pitchFamily="2" charset="-122"/>
                <a:ea typeface="华文细黑" panose="02010600040101010101" pitchFamily="2" charset="-122"/>
              </a:rPr>
              <a:t>为什么说社会和谐是中国特色社会主义的本质属性？</a:t>
            </a:r>
            <a:endParaRPr lang="zh-CN" altLang="en-US" dirty="0">
              <a:latin typeface="华文细黑" panose="02010600040101010101" pitchFamily="2" charset="-122"/>
              <a:ea typeface="华文细黑" panose="02010600040101010101" pitchFamily="2" charset="-122"/>
            </a:endParaRPr>
          </a:p>
        </p:txBody>
      </p:sp>
      <p:sp>
        <p:nvSpPr>
          <p:cNvPr id="9" name="Oval 13"/>
          <p:cNvSpPr>
            <a:spLocks noChangeArrowheads="1"/>
          </p:cNvSpPr>
          <p:nvPr/>
        </p:nvSpPr>
        <p:spPr bwMode="auto">
          <a:xfrm>
            <a:off x="4730310" y="1640564"/>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4730310" y="2776578"/>
            <a:ext cx="757166" cy="757162"/>
          </a:xfrm>
          <a:prstGeom prst="ellipse">
            <a:avLst/>
          </a:prstGeom>
          <a:solidFill>
            <a:schemeClr val="accent2"/>
          </a:solidFill>
          <a:ln w="19050">
            <a:noFill/>
          </a:ln>
        </p:spPr>
        <p:txBody>
          <a:bodyPr vert="horz" wrap="square" lIns="0" tIns="0" rIns="0" bIns="0" numCol="1" anchor="t" anchorCtr="0" compatLnSpc="1"/>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en-US" altLang="zh-CN" sz="2800" b="1" dirty="0" smtClean="0">
              <a:solidFill>
                <a:schemeClr val="bg1"/>
              </a:solidFill>
              <a:latin typeface="微软雅黑" panose="020B0503020204020204" pitchFamily="34" charset="-122"/>
              <a:ea typeface="微软雅黑" panose="020B0503020204020204" pitchFamily="34"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7" grpId="0"/>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11810" y="1121985"/>
            <a:ext cx="5932397" cy="3898037"/>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52935" y="613776"/>
            <a:ext cx="3672408"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2.</a:t>
            </a:r>
            <a:r>
              <a:rPr lang="en-US" altLang="zh-CN" sz="2000" dirty="0" smtClean="0"/>
              <a:t> </a:t>
            </a:r>
            <a:r>
              <a:rPr sz="2000" b="1" dirty="0">
                <a:latin typeface="微软雅黑" panose="020B0503020204020204" pitchFamily="34" charset="-122"/>
                <a:ea typeface="微软雅黑" panose="020B0503020204020204" pitchFamily="34" charset="-122"/>
              </a:rPr>
              <a:t>《我的中国心》简介</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72161" y="1256174"/>
            <a:ext cx="5456024" cy="3816429"/>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《我的中国心》是张明敏演唱的一首爱国主义歌曲，由黄霑作词，王福龄作曲，收录在张明敏 1982 年发行的同名专辑《我的中国心》以及 2005 </a:t>
            </a:r>
            <a:r>
              <a:rPr sz="1600" dirty="0" err="1">
                <a:latin typeface="华文细黑" panose="02010600040101010101" pitchFamily="2" charset="-122"/>
                <a:ea typeface="华文细黑" panose="02010600040101010101" pitchFamily="2" charset="-122"/>
              </a:rPr>
              <a:t>年发行的专辑《明敏龙情》中</a:t>
            </a:r>
            <a:r>
              <a:rPr sz="1600" dirty="0" err="1" smtClean="0">
                <a:latin typeface="华文细黑" panose="02010600040101010101" pitchFamily="2" charset="-122"/>
                <a:ea typeface="华文细黑" panose="02010600040101010101" pitchFamily="2" charset="-122"/>
              </a:rPr>
              <a:t>。张明敏用醇厚而又带有金属质感的磁性嗓音成功演绎了这首</a:t>
            </a:r>
            <a:r>
              <a:rPr sz="1600" dirty="0" err="1">
                <a:latin typeface="华文细黑" panose="02010600040101010101" pitchFamily="2" charset="-122"/>
                <a:ea typeface="华文细黑" panose="02010600040101010101" pitchFamily="2" charset="-122"/>
              </a:rPr>
              <a:t>《我的中国心</a:t>
            </a:r>
            <a:r>
              <a:rPr sz="1600" dirty="0">
                <a:latin typeface="华文细黑" panose="02010600040101010101" pitchFamily="2" charset="-122"/>
                <a:ea typeface="华文细黑" panose="02010600040101010101" pitchFamily="2" charset="-122"/>
              </a:rPr>
              <a:t>》，不仅让 20 世纪 80 年代思想刚刚开放的中国内地观众认识到香港不是只有“靡靡之音”，更唱出了天下中华儿女对祖国的挚爱深情。</a:t>
            </a:r>
            <a:endParaRPr sz="1600" dirty="0">
              <a:latin typeface="华文细黑" panose="02010600040101010101" pitchFamily="2" charset="-122"/>
              <a:ea typeface="华文细黑" panose="02010600040101010101" pitchFamily="2" charset="-122"/>
            </a:endParaRPr>
          </a:p>
          <a:p>
            <a:pPr>
              <a:lnSpc>
                <a:spcPct val="150000"/>
              </a:lnSpc>
            </a:pPr>
            <a:endParaRPr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671513" y="483518"/>
            <a:ext cx="2447727" cy="208648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内容</a:t>
            </a:r>
            <a:r>
              <a:rPr lang="zh-CN" altLang="en-US" sz="2000" b="1" dirty="0">
                <a:solidFill>
                  <a:schemeClr val="bg1"/>
                </a:solidFill>
                <a:latin typeface="微软雅黑" panose="020B0503020204020204" pitchFamily="34" charset="-122"/>
                <a:ea typeface="微软雅黑" panose="020B0503020204020204" pitchFamily="34" charset="-122"/>
              </a:rPr>
              <a:t>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smtClean="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要点</a:t>
            </a:r>
            <a:r>
              <a:rPr lang="zh-CN" altLang="en-US" sz="2000" b="1" dirty="0">
                <a:solidFill>
                  <a:schemeClr val="bg1"/>
                </a:solidFill>
                <a:latin typeface="微软雅黑" panose="020B0503020204020204" pitchFamily="34" charset="-122"/>
                <a:ea typeface="微软雅黑" panose="020B0503020204020204" pitchFamily="34" charset="-122"/>
              </a:rPr>
              <a:t>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案例</a:t>
            </a:r>
            <a:r>
              <a:rPr lang="zh-CN" altLang="en-US" sz="2000" b="1" dirty="0">
                <a:solidFill>
                  <a:schemeClr val="bg1"/>
                </a:solidFill>
                <a:latin typeface="微软雅黑" panose="020B0503020204020204" pitchFamily="34" charset="-122"/>
                <a:ea typeface="微软雅黑" panose="020B0503020204020204" pitchFamily="34" charset="-122"/>
              </a:rPr>
              <a:t>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经典</a:t>
            </a:r>
            <a:r>
              <a:rPr lang="zh-CN" altLang="en-US" sz="2000" b="1" dirty="0">
                <a:solidFill>
                  <a:schemeClr val="bg1"/>
                </a:solidFill>
                <a:latin typeface="微软雅黑" panose="020B0503020204020204" pitchFamily="34" charset="-122"/>
                <a:ea typeface="微软雅黑" panose="020B0503020204020204" pitchFamily="34" charset="-122"/>
              </a:rPr>
              <a:t>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拓展</a:t>
            </a:r>
            <a:r>
              <a:rPr lang="zh-CN" altLang="en-US" sz="2000" b="1" dirty="0">
                <a:solidFill>
                  <a:schemeClr val="bg1"/>
                </a:solidFill>
                <a:latin typeface="微软雅黑" panose="020B0503020204020204" pitchFamily="34" charset="-122"/>
                <a:ea typeface="微软雅黑" panose="020B0503020204020204" pitchFamily="34" charset="-122"/>
              </a:rPr>
              <a:t>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smtClean="0">
                <a:latin typeface="华文琥珀" panose="02010800040101010101" pitchFamily="2" charset="-122"/>
                <a:ea typeface="华文琥珀" panose="02010800040101010101" pitchFamily="2" charset="-122"/>
              </a:rPr>
              <a:t>1</a:t>
            </a:r>
            <a:endParaRPr lang="zh-CN" altLang="en-US" sz="3600" b="1" dirty="0" smtClean="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smtClean="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smtClean="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smtClean="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smtClean="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smtClean="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smtClean="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903730" y="817245"/>
            <a:ext cx="7132766" cy="4326255"/>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52520" y="817411"/>
            <a:ext cx="3040950" cy="307340"/>
          </a:xfrm>
          <a:prstGeom prst="rect">
            <a:avLst/>
          </a:prstGeom>
          <a:noFill/>
        </p:spPr>
        <p:txBody>
          <a:bodyPr wrap="square" lIns="0" tIns="0" rIns="0" bIns="0" rtlCol="0">
            <a:spAutoFit/>
          </a:bodyPr>
          <a:lstStyle/>
          <a:p>
            <a:r>
              <a:rPr lang="en-US" altLang="zh-CN" sz="2000" b="1" dirty="0" smtClean="0">
                <a:latin typeface="微软雅黑" panose="020B0503020204020204" pitchFamily="34" charset="-122"/>
                <a:ea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rPr>
              <a:t>我的中国心</a:t>
            </a:r>
            <a:r>
              <a:rPr lang="en-US" altLang="zh-CN" sz="2000" b="1" dirty="0" smtClean="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321574" y="1275606"/>
            <a:ext cx="3522256" cy="3184845"/>
          </a:xfrm>
          <a:prstGeom prst="rect">
            <a:avLst/>
          </a:prstGeom>
        </p:spPr>
      </p:pic>
      <p:pic>
        <p:nvPicPr>
          <p:cNvPr id="4" name="图片 3"/>
          <p:cNvPicPr>
            <a:picLocks noChangeAspect="1"/>
          </p:cNvPicPr>
          <p:nvPr/>
        </p:nvPicPr>
        <p:blipFill>
          <a:blip r:embed="rId2"/>
          <a:stretch>
            <a:fillRect/>
          </a:stretch>
        </p:blipFill>
        <p:spPr>
          <a:xfrm>
            <a:off x="5971676" y="1859916"/>
            <a:ext cx="2888654" cy="2016224"/>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781116" y="1320564"/>
            <a:ext cx="564403" cy="53923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076700" y="1781810"/>
            <a:ext cx="4852670" cy="230505"/>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800" dirty="0">
                <a:latin typeface="华文细黑" panose="02010600040101010101" pitchFamily="2" charset="-122"/>
                <a:ea typeface="华文细黑" panose="02010600040101010101" pitchFamily="2" charset="-122"/>
              </a:rPr>
              <a:t>如何理解以人民为中心实现伟大复兴中国梦？</a:t>
            </a:r>
            <a:endParaRPr lang="zh-CN" altLang="en-US" sz="18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526100" y="1270408"/>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单项选择题</a:t>
            </a:r>
            <a:endParaRPr lang="zh-CN" altLang="en-US" b="1" dirty="0" smtClean="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528" y="1559229"/>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562728" y="1923678"/>
            <a:ext cx="7272808" cy="2369880"/>
          </a:xfrm>
          <a:prstGeom prst="rect">
            <a:avLst/>
          </a:prstGeom>
          <a:noFill/>
        </p:spPr>
        <p:txBody>
          <a:bodyPr wrap="square" lIns="0" tIns="0" rIns="0" bIns="0" rtlCol="0">
            <a:spAutoFit/>
          </a:bodyPr>
          <a:lstStyle/>
          <a:p>
            <a:r>
              <a:rPr sz="1400" dirty="0">
                <a:latin typeface="华文细黑" panose="02010600040101010101" pitchFamily="2" charset="-122"/>
                <a:ea typeface="华文细黑" panose="02010600040101010101" pitchFamily="2" charset="-122"/>
              </a:rPr>
              <a:t>1. 邓小平认为，解决中国所有问题的关键是要靠（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强大的人民政权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强大的人民军队</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安定团结的政治局面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自己的发展</a:t>
            </a:r>
            <a:endParaRPr sz="1400" dirty="0">
              <a:latin typeface="华文细黑" panose="02010600040101010101" pitchFamily="2" charset="-122"/>
              <a:ea typeface="华文细黑" panose="02010600040101010101" pitchFamily="2" charset="-122"/>
            </a:endParaRPr>
          </a:p>
          <a:p>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2. 邓小平关于建设中国特色社会主义的首要的基本的理论问题是（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A. 什么是市场经济，怎样建立市场经济体制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B. 解放思想、实事求是</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C. 什么是社会主义，怎样建设社会主义 </a:t>
            </a:r>
            <a:endParaRPr sz="1400" dirty="0">
              <a:latin typeface="华文细黑" panose="02010600040101010101" pitchFamily="2" charset="-122"/>
              <a:ea typeface="华文细黑" panose="02010600040101010101" pitchFamily="2" charset="-122"/>
            </a:endParaRPr>
          </a:p>
          <a:p>
            <a:r>
              <a:rPr sz="1400" dirty="0">
                <a:latin typeface="华文细黑" panose="02010600040101010101" pitchFamily="2" charset="-122"/>
                <a:ea typeface="华文细黑" panose="02010600040101010101" pitchFamily="2" charset="-122"/>
              </a:rPr>
              <a:t>D. 一个中心，两个基本点</a:t>
            </a:r>
            <a:endParaRPr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单项选择题</a:t>
            </a:r>
            <a:endParaRPr lang="zh-CN" altLang="en-US"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2067694"/>
            <a:ext cx="7272808" cy="2386615"/>
          </a:xfrm>
          <a:prstGeom prst="rect">
            <a:avLst/>
          </a:prstGeom>
          <a:noFill/>
        </p:spPr>
        <p:txBody>
          <a:bodyPr wrap="square" lIns="0" tIns="0" rIns="0" bIns="0" rtlCol="0">
            <a:spAutoFit/>
          </a:bodyPr>
          <a:lstStyle/>
          <a:p>
            <a:pPr>
              <a:lnSpc>
                <a:spcPct val="200000"/>
              </a:lnSpc>
            </a:pPr>
            <a:r>
              <a:rPr sz="1600" dirty="0">
                <a:latin typeface="华文细黑" panose="02010600040101010101" pitchFamily="2" charset="-122"/>
                <a:ea typeface="华文细黑" panose="02010600040101010101" pitchFamily="2" charset="-122"/>
              </a:rPr>
              <a:t>3. 十六大报告指出，作为党执政兴国的第一要务是（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A. 创新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B. 实事求是</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C. 发展 </a:t>
            </a:r>
            <a:endParaRPr sz="1600" dirty="0">
              <a:latin typeface="华文细黑" panose="02010600040101010101" pitchFamily="2" charset="-122"/>
              <a:ea typeface="华文细黑" panose="02010600040101010101" pitchFamily="2" charset="-122"/>
            </a:endParaRPr>
          </a:p>
          <a:p>
            <a:pPr>
              <a:lnSpc>
                <a:spcPct val="200000"/>
              </a:lnSpc>
            </a:pPr>
            <a:r>
              <a:rPr sz="1600" dirty="0">
                <a:latin typeface="华文细黑" panose="02010600040101010101" pitchFamily="2" charset="-122"/>
                <a:ea typeface="华文细黑" panose="02010600040101010101" pitchFamily="2" charset="-122"/>
              </a:rPr>
              <a:t>D. 廉洁</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914370" y="78742"/>
            <a:ext cx="1928892" cy="228099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a:t>
            </a:r>
            <a:r>
              <a:rPr lang="zh-CN" altLang="en-US" b="1" dirty="0" smtClean="0">
                <a:latin typeface="微软雅黑" panose="020B0503020204020204" pitchFamily="34" charset="-122"/>
                <a:ea typeface="微软雅黑" panose="020B0503020204020204" pitchFamily="34" charset="-122"/>
              </a:rPr>
              <a:t>项选择题</a:t>
            </a:r>
            <a:endParaRPr lang="zh-CN" altLang="en-US" b="1"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23678"/>
            <a:ext cx="7272808" cy="2954655"/>
          </a:xfrm>
          <a:prstGeom prst="rect">
            <a:avLst/>
          </a:prstGeom>
          <a:noFill/>
        </p:spPr>
        <p:txBody>
          <a:bodyPr wrap="square" lIns="0" tIns="0" rIns="0" bIns="0" rtlCol="0">
            <a:spAutoFit/>
          </a:bodyPr>
          <a:lstStyle/>
          <a:p>
            <a:r>
              <a:rPr sz="1600" dirty="0">
                <a:latin typeface="华文细黑" panose="02010600040101010101" pitchFamily="2" charset="-122"/>
                <a:ea typeface="华文细黑" panose="02010600040101010101" pitchFamily="2" charset="-122"/>
              </a:rPr>
              <a:t>1. 邓小平回答和解决了“什么是社会主义，怎样建设社会主义”这一重大课题意味着（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我们已经完全掌握了对社会主义的认识</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进一步丰富和发展了马列主义、毛泽东思想</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对建设中国特色社会主义有重大的实践指导意义</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提出了新的世界观和方法论</a:t>
            </a:r>
            <a:endParaRPr sz="1600" dirty="0">
              <a:latin typeface="华文细黑" panose="02010600040101010101" pitchFamily="2" charset="-122"/>
              <a:ea typeface="华文细黑" panose="02010600040101010101" pitchFamily="2" charset="-122"/>
            </a:endParaRPr>
          </a:p>
          <a:p>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2. 邓小平关于社会主义本质的论断（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A. 突出了生产力的基础性地位 </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B. 突出了社会主义的价值目标</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C. 在动态中描述了社会主义本质</a:t>
            </a:r>
            <a:endParaRPr sz="1600" dirty="0">
              <a:latin typeface="华文细黑" panose="02010600040101010101" pitchFamily="2" charset="-122"/>
              <a:ea typeface="华文细黑" panose="02010600040101010101" pitchFamily="2" charset="-122"/>
            </a:endParaRPr>
          </a:p>
          <a:p>
            <a:r>
              <a:rPr sz="1600" dirty="0">
                <a:latin typeface="华文细黑" panose="02010600040101010101" pitchFamily="2" charset="-122"/>
                <a:ea typeface="华文细黑" panose="02010600040101010101" pitchFamily="2" charset="-122"/>
              </a:rPr>
              <a:t>D. 在目标层次上界定了社会主义本质</a:t>
            </a:r>
            <a:endParaRPr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251520" y="1816829"/>
            <a:ext cx="7776864" cy="316835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a:t>
            </a:r>
            <a:r>
              <a:rPr lang="zh-CN" altLang="en-US" b="1" dirty="0" smtClean="0">
                <a:latin typeface="微软雅黑" panose="020B0503020204020204" pitchFamily="34" charset="-122"/>
                <a:ea typeface="微软雅黑" panose="020B0503020204020204" pitchFamily="34" charset="-122"/>
              </a:rPr>
              <a:t>项选择题</a:t>
            </a:r>
            <a:endParaRPr lang="zh-CN" altLang="en-US" b="1" dirty="0" smtClean="0">
              <a:latin typeface="微软雅黑" panose="020B0503020204020204" pitchFamily="34" charset="-122"/>
              <a:ea typeface="微软雅黑" panose="020B0503020204020204" pitchFamily="34" charset="-122"/>
            </a:endParaRPr>
          </a:p>
        </p:txBody>
      </p:sp>
      <p:cxnSp>
        <p:nvCxnSpPr>
          <p:cNvPr id="7" name="直接连接符 8"/>
          <p:cNvCxnSpPr>
            <a:cxnSpLocks noChangeShapeType="1"/>
          </p:cNvCxnSpPr>
          <p:nvPr/>
        </p:nvCxnSpPr>
        <p:spPr bwMode="auto">
          <a:xfrm>
            <a:off x="4432932" y="5139416"/>
            <a:ext cx="3742135" cy="0"/>
          </a:xfrm>
          <a:prstGeom prst="line">
            <a:avLst/>
          </a:prstGeom>
          <a:noFill/>
          <a:ln w="6350" cmpd="sng">
            <a:solidFill>
              <a:schemeClr val="bg1"/>
            </a:solidFill>
            <a:round/>
          </a:ln>
          <a:extLst>
            <a:ext uri="{909E8E84-426E-40DD-AFC4-6F175D3DCCD1}">
              <a14:hiddenFill xmlns:a14="http://schemas.microsoft.com/office/drawing/2010/main">
                <a:noFill/>
              </a14:hiddenFill>
            </a:ext>
          </a:extLst>
        </p:spPr>
      </p:cxnSp>
      <p:sp>
        <p:nvSpPr>
          <p:cNvPr id="8"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4" name="TextBox 35"/>
          <p:cNvSpPr txBox="1">
            <a:spLocks noChangeArrowheads="1"/>
          </p:cNvSpPr>
          <p:nvPr/>
        </p:nvSpPr>
        <p:spPr bwMode="auto">
          <a:xfrm>
            <a:off x="880745" y="2110492"/>
            <a:ext cx="3165786" cy="1962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邓小平关于社会主义本质的论断体现了（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解放生产力与发展生产力的统一</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发展生产力与实现共同富裕的统一</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目的与手段的统一</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社会主义发展过程与最终目标的统一</a:t>
            </a:r>
            <a:endParaRPr lang="zh-CN" altLang="en-US" sz="1400" dirty="0">
              <a:latin typeface="华文细黑" panose="02010600040101010101" pitchFamily="2" charset="-122"/>
              <a:ea typeface="华文细黑" panose="02010600040101010101" pitchFamily="2" charset="-122"/>
            </a:endParaRPr>
          </a:p>
        </p:txBody>
      </p:sp>
      <p:sp>
        <p:nvSpPr>
          <p:cNvPr id="15" name="TextBox 35"/>
          <p:cNvSpPr txBox="1">
            <a:spLocks noChangeArrowheads="1"/>
          </p:cNvSpPr>
          <p:nvPr/>
        </p:nvSpPr>
        <p:spPr bwMode="auto">
          <a:xfrm>
            <a:off x="4844411" y="2643758"/>
            <a:ext cx="3115630" cy="157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4. </a:t>
            </a:r>
            <a:r>
              <a:rPr lang="zh-CN" altLang="en-US" sz="1400" dirty="0">
                <a:latin typeface="华文细黑" panose="02010600040101010101" pitchFamily="2" charset="-122"/>
                <a:ea typeface="华文细黑" panose="02010600040101010101" pitchFamily="2" charset="-122"/>
              </a:rPr>
              <a:t>实现共同富裕是（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社会主义的根本原则和本质内容</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市场经济的客观要求</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社会主义优越性的体现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社会主义的根本目标</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340"/>
          </a:xfrm>
          <a:prstGeom prst="rect">
            <a:avLst/>
          </a:prstGeom>
          <a:noFill/>
        </p:spPr>
        <p:txBody>
          <a:bodyPr wrap="square" lIns="0" tIns="0" rIns="0" bIns="0" rtlCol="0">
            <a:spAutoFit/>
          </a:bodyPr>
          <a:lstStyle/>
          <a:p>
            <a:r>
              <a:rPr lang="zh-CN" altLang="en-US" sz="2000" b="1" dirty="0" smtClean="0">
                <a:latin typeface="微软雅黑" panose="020B0503020204020204" pitchFamily="34" charset="-122"/>
                <a:ea typeface="微软雅黑" panose="020B0503020204020204" pitchFamily="34" charset="-122"/>
              </a:rPr>
              <a:t>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69486" y="1370944"/>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smtClean="0">
                <a:latin typeface="微软雅黑" panose="020B0503020204020204" pitchFamily="34" charset="-122"/>
                <a:ea typeface="微软雅黑" panose="020B0503020204020204" pitchFamily="34" charset="-122"/>
              </a:rPr>
              <a:t>分析</a:t>
            </a:r>
            <a:r>
              <a:rPr lang="zh-CN" altLang="en-US" b="1" dirty="0">
                <a:latin typeface="微软雅黑" panose="020B0503020204020204" pitchFamily="34" charset="-122"/>
                <a:ea typeface="微软雅黑" panose="020B0503020204020204" pitchFamily="34" charset="-122"/>
              </a:rPr>
              <a:t>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06008" y="1995686"/>
            <a:ext cx="5766192" cy="1477328"/>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邓小平在 1992 年初的南方谈话中指出：“社会主义的本质，是解放生产力，发展生产力，消灭剥削，消除两极分化，最终达到共同富裕。”结合邓小平的谈话试述现阶段我国大力发展生产力的重要性和迫切性。</a:t>
            </a:r>
            <a:endParaRPr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6372200" y="1643493"/>
            <a:ext cx="2419511" cy="1981384"/>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smtClean="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1176020"/>
          </a:xfrm>
          <a:prstGeom prst="rect">
            <a:avLst/>
          </a:prstGeom>
          <a:noFill/>
        </p:spPr>
        <p:txBody>
          <a:bodyPr wrap="square" lIns="68580" tIns="34290" rIns="68580" bIns="34290" rtlCol="0">
            <a:spAutoFit/>
          </a:bodyPr>
          <a:lstStyle/>
          <a:p>
            <a:pPr>
              <a:lnSpc>
                <a:spcPct val="200000"/>
              </a:lnSpc>
            </a:pPr>
            <a:r>
              <a:rPr lang="zh-CN" altLang="en-US" dirty="0">
                <a:latin typeface="华文细黑" panose="02010600040101010101" pitchFamily="2" charset="-122"/>
                <a:ea typeface="华文细黑" panose="02010600040101010101" pitchFamily="2" charset="-122"/>
              </a:rPr>
              <a:t>本章主要阐述两个方面的内容：实现中华民族伟大复兴的中国梦、建设社会主义现代化强国的战略安排。</a:t>
            </a:r>
            <a:endParaRPr lang="zh-CN" altLang="en-US"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smtClean="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smtClean="0">
                <a:latin typeface="华文细黑" panose="02010600040101010101" pitchFamily="2" charset="-122"/>
                <a:ea typeface="华文细黑" panose="02010600040101010101" pitchFamily="2" charset="-122"/>
              </a:rPr>
              <a:t>学习</a:t>
            </a:r>
            <a:r>
              <a:rPr lang="zh-CN" altLang="en-US" dirty="0">
                <a:latin typeface="华文细黑" panose="02010600040101010101" pitchFamily="2" charset="-122"/>
                <a:ea typeface="华文细黑" panose="02010600040101010101" pitchFamily="2" charset="-122"/>
              </a:rPr>
              <a:t>本章内容，</a:t>
            </a:r>
            <a:r>
              <a:rPr lang="zh-CN" altLang="en-US" dirty="0" smtClean="0">
                <a:latin typeface="华文细黑" panose="02010600040101010101" pitchFamily="2" charset="-122"/>
                <a:ea typeface="华文细黑" panose="02010600040101010101" pitchFamily="2" charset="-122"/>
              </a:rPr>
              <a:t>着</a:t>
            </a:r>
            <a:endParaRPr lang="en-US" altLang="zh-CN" dirty="0" smtClean="0">
              <a:latin typeface="华文细黑" panose="02010600040101010101" pitchFamily="2" charset="-122"/>
              <a:ea typeface="华文细黑" panose="02010600040101010101" pitchFamily="2" charset="-122"/>
            </a:endParaRPr>
          </a:p>
          <a:p>
            <a:r>
              <a:rPr lang="zh-CN" altLang="en-US" dirty="0" smtClean="0">
                <a:latin typeface="华文细黑" panose="02010600040101010101" pitchFamily="2" charset="-122"/>
                <a:ea typeface="华文细黑" panose="02010600040101010101" pitchFamily="2" charset="-122"/>
              </a:rPr>
              <a:t>重</a:t>
            </a:r>
            <a:r>
              <a:rPr lang="zh-CN" altLang="en-US" dirty="0">
                <a:latin typeface="华文细黑" panose="02010600040101010101" pitchFamily="2" charset="-122"/>
                <a:ea typeface="华文细黑" panose="02010600040101010101" pitchFamily="2" charset="-122"/>
              </a:rPr>
              <a:t>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smtClean="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83710" y="949960"/>
            <a:ext cx="3960698" cy="981075"/>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283710" y="3820160"/>
            <a:ext cx="3960698" cy="911860"/>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9584" y="1301997"/>
            <a:ext cx="3674824" cy="276999"/>
          </a:xfrm>
          <a:prstGeom prst="rect">
            <a:avLst/>
          </a:prstGeom>
          <a:noFill/>
        </p:spPr>
        <p:txBody>
          <a:bodyPr wrap="square" lIns="0" tIns="0" rIns="0" bIns="0" rtlCol="0">
            <a:spAutoFit/>
          </a:bodyPr>
          <a:lstStyle/>
          <a:p>
            <a:r>
              <a:rPr lang="en-US" altLang="zh-CN" dirty="0" smtClean="0">
                <a:latin typeface="华文细黑" panose="02010600040101010101" pitchFamily="2" charset="-122"/>
                <a:ea typeface="华文细黑" panose="02010600040101010101" pitchFamily="2" charset="-122"/>
              </a:rPr>
              <a:t>1.</a:t>
            </a:r>
            <a:r>
              <a:rPr lang="zh-CN" altLang="en-US" dirty="0" smtClean="0">
                <a:latin typeface="华文细黑" panose="02010600040101010101" pitchFamily="2" charset="-122"/>
                <a:ea typeface="华文细黑" panose="02010600040101010101" pitchFamily="2" charset="-122"/>
              </a:rPr>
              <a:t>实现</a:t>
            </a:r>
            <a:r>
              <a:rPr lang="zh-CN" altLang="en-US" dirty="0">
                <a:latin typeface="华文细黑" panose="02010600040101010101" pitchFamily="2" charset="-122"/>
                <a:ea typeface="华文细黑" panose="02010600040101010101" pitchFamily="2" charset="-122"/>
              </a:rPr>
              <a:t>中华民族伟大复兴的中国梦</a:t>
            </a:r>
            <a:endParaRPr lang="zh-CN" altLang="en-US" dirty="0">
              <a:latin typeface="华文细黑" panose="02010600040101010101" pitchFamily="2" charset="-122"/>
              <a:ea typeface="华文细黑" panose="02010600040101010101" pitchFamily="2" charset="-122"/>
            </a:endParaRPr>
          </a:p>
        </p:txBody>
      </p:sp>
      <p:sp>
        <p:nvSpPr>
          <p:cNvPr id="5" name="文本框 4"/>
          <p:cNvSpPr txBox="1"/>
          <p:nvPr/>
        </p:nvSpPr>
        <p:spPr>
          <a:xfrm>
            <a:off x="4409735" y="3999230"/>
            <a:ext cx="3834673" cy="553720"/>
          </a:xfrm>
          <a:prstGeom prst="rect">
            <a:avLst/>
          </a:prstGeom>
          <a:noFill/>
        </p:spPr>
        <p:txBody>
          <a:bodyPr wrap="square" lIns="0" tIns="0" rIns="0" bIns="0" rtlCol="0">
            <a:spAutoFit/>
          </a:bodyPr>
          <a:lstStyle/>
          <a:p>
            <a:r>
              <a:rPr lang="en-US" altLang="zh-CN" dirty="0" smtClean="0">
                <a:latin typeface="华文细黑" panose="02010600040101010101" pitchFamily="2" charset="-122"/>
                <a:ea typeface="华文细黑" panose="02010600040101010101" pitchFamily="2" charset="-122"/>
              </a:rPr>
              <a:t>2.</a:t>
            </a:r>
            <a:r>
              <a:rPr lang="zh-CN" altLang="en-US" dirty="0" smtClean="0">
                <a:latin typeface="华文细黑" panose="02010600040101010101" pitchFamily="2" charset="-122"/>
                <a:ea typeface="华文细黑" panose="02010600040101010101" pitchFamily="2" charset="-122"/>
              </a:rPr>
              <a:t>建成</a:t>
            </a:r>
            <a:r>
              <a:rPr lang="zh-CN" altLang="en-US" dirty="0">
                <a:latin typeface="华文细黑" panose="02010600040101010101" pitchFamily="2" charset="-122"/>
                <a:ea typeface="华文细黑" panose="02010600040101010101" pitchFamily="2" charset="-122"/>
              </a:rPr>
              <a:t>社会主义现代化强国的战略安排。</a:t>
            </a:r>
            <a:endParaRPr lang="zh-CN" altLang="en-US"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bldLvl="0" animBg="1"/>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4" name="图片 3"/>
          <p:cNvPicPr>
            <a:picLocks noChangeAspect="1"/>
          </p:cNvPicPr>
          <p:nvPr/>
        </p:nvPicPr>
        <p:blipFill>
          <a:blip r:embed="rId1"/>
          <a:stretch>
            <a:fillRect/>
          </a:stretch>
        </p:blipFill>
        <p:spPr>
          <a:xfrm>
            <a:off x="971600" y="1491630"/>
            <a:ext cx="7694131" cy="223224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988536" y="1759017"/>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矩形 3"/>
          <p:cNvSpPr/>
          <p:nvPr/>
        </p:nvSpPr>
        <p:spPr>
          <a:xfrm>
            <a:off x="2267744" y="1205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p:nvPr/>
        </p:nvSpPr>
        <p:spPr bwMode="auto">
          <a:xfrm>
            <a:off x="2183924" y="2473392"/>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Freeform 5"/>
          <p:cNvSpPr/>
          <p:nvPr/>
        </p:nvSpPr>
        <p:spPr bwMode="auto">
          <a:xfrm>
            <a:off x="916032" y="333113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 name="矩形 3"/>
          <p:cNvSpPr/>
          <p:nvPr/>
        </p:nvSpPr>
        <p:spPr>
          <a:xfrm>
            <a:off x="3685064" y="2539029"/>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2267744" y="3872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429554" y="2179717"/>
            <a:ext cx="580588" cy="464161"/>
            <a:chOff x="2142410" y="2298139"/>
            <a:chExt cx="360284" cy="324836"/>
          </a:xfrm>
        </p:grpSpPr>
        <p:sp>
          <p:nvSpPr>
            <p:cNvPr id="1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2" name="TextBox 11"/>
            <p:cNvSpPr txBox="1"/>
            <p:nvPr/>
          </p:nvSpPr>
          <p:spPr>
            <a:xfrm>
              <a:off x="2221796" y="2306669"/>
              <a:ext cx="201512" cy="25847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smtClean="0">
                  <a:solidFill>
                    <a:schemeClr val="accent1"/>
                  </a:solidFill>
                </a:rPr>
                <a:t>1</a:t>
              </a:r>
              <a:endParaRPr lang="zh-CN" altLang="en-US" sz="2400" b="1" dirty="0">
                <a:solidFill>
                  <a:schemeClr val="accent1"/>
                </a:solidFill>
              </a:endParaRPr>
            </a:p>
          </p:txBody>
        </p:sp>
      </p:grpSp>
      <p:grpSp>
        <p:nvGrpSpPr>
          <p:cNvPr id="14" name="组合 13"/>
          <p:cNvGrpSpPr/>
          <p:nvPr/>
        </p:nvGrpSpPr>
        <p:grpSpPr>
          <a:xfrm>
            <a:off x="2610352" y="2849403"/>
            <a:ext cx="560033" cy="508936"/>
            <a:chOff x="2142410" y="2298139"/>
            <a:chExt cx="360284" cy="324836"/>
          </a:xfrm>
        </p:grpSpPr>
        <p:sp>
          <p:nvSpPr>
            <p:cNvPr id="15"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6"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smtClean="0">
                  <a:solidFill>
                    <a:schemeClr val="accent2"/>
                  </a:solidFill>
                </a:rPr>
                <a:t>2</a:t>
              </a:r>
              <a:endParaRPr lang="zh-CN" altLang="en-US" sz="2400" b="1" dirty="0">
                <a:solidFill>
                  <a:schemeClr val="accent2"/>
                </a:solidFill>
              </a:endParaRPr>
            </a:p>
          </p:txBody>
        </p:sp>
      </p:grpSp>
      <p:grpSp>
        <p:nvGrpSpPr>
          <p:cNvPr id="18" name="组合 17"/>
          <p:cNvGrpSpPr/>
          <p:nvPr/>
        </p:nvGrpSpPr>
        <p:grpSpPr>
          <a:xfrm>
            <a:off x="1374274" y="3697776"/>
            <a:ext cx="563364" cy="574589"/>
            <a:chOff x="2142410" y="2298139"/>
            <a:chExt cx="360284" cy="324836"/>
          </a:xfrm>
        </p:grpSpPr>
        <p:sp>
          <p:nvSpPr>
            <p:cNvPr id="1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2221796" y="2355506"/>
              <a:ext cx="201512" cy="20879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smtClean="0">
                  <a:solidFill>
                    <a:schemeClr val="accent3"/>
                  </a:solidFill>
                </a:rPr>
                <a:t>3</a:t>
              </a:r>
              <a:endParaRPr lang="zh-CN" altLang="en-US" sz="2400" b="1" dirty="0">
                <a:solidFill>
                  <a:schemeClr val="accent3"/>
                </a:solidFill>
              </a:endParaRPr>
            </a:p>
          </p:txBody>
        </p:sp>
      </p:grpSp>
      <p:sp>
        <p:nvSpPr>
          <p:cNvPr id="21" name="TextBox 20"/>
          <p:cNvSpPr txBox="1"/>
          <p:nvPr/>
        </p:nvSpPr>
        <p:spPr>
          <a:xfrm>
            <a:off x="2907941" y="1523861"/>
            <a:ext cx="4481700" cy="365036"/>
          </a:xfrm>
          <a:prstGeom prst="rect">
            <a:avLst/>
          </a:prstGeom>
          <a:noFill/>
        </p:spPr>
        <p:txBody>
          <a:bodyPr wrap="square" lIns="0" tIns="0" rIns="0" bIns="0" rtlCol="0">
            <a:spAutoFit/>
          </a:bodyPr>
          <a:lstStyle/>
          <a:p>
            <a:pPr eaLnBrk="1" latinLnBrk="0" hangingPunct="1">
              <a:lnSpc>
                <a:spcPct val="150000"/>
              </a:lnSpc>
            </a:pPr>
            <a:r>
              <a:rPr lang="zh-CN" altLang="en-US" dirty="0">
                <a:latin typeface="华文细黑" panose="02010600040101010101" pitchFamily="2" charset="-122"/>
                <a:ea typeface="华文细黑" panose="02010600040101010101" pitchFamily="2" charset="-122"/>
              </a:rPr>
              <a:t>中国梦提出的时代背景</a:t>
            </a:r>
            <a:endParaRPr lang="zh-CN" altLang="en-US" dirty="0">
              <a:latin typeface="华文细黑" panose="02010600040101010101" pitchFamily="2" charset="-122"/>
              <a:ea typeface="华文细黑" panose="02010600040101010101" pitchFamily="2" charset="-122"/>
            </a:endParaRPr>
          </a:p>
        </p:txBody>
      </p:sp>
      <p:sp>
        <p:nvSpPr>
          <p:cNvPr id="22" name="TextBox 21"/>
          <p:cNvSpPr txBox="1"/>
          <p:nvPr/>
        </p:nvSpPr>
        <p:spPr>
          <a:xfrm>
            <a:off x="4344833" y="2849403"/>
            <a:ext cx="3289002" cy="405560"/>
          </a:xfrm>
          <a:prstGeom prst="rect">
            <a:avLst/>
          </a:prstGeom>
          <a:noFill/>
        </p:spPr>
        <p:txBody>
          <a:bodyPr wrap="square" lIns="0" tIns="0" rIns="0" bIns="0" rtlCol="0">
            <a:spAutoFit/>
          </a:bodyPr>
          <a:lstStyle/>
          <a:p>
            <a:pPr eaLnBrk="1" latinLnBrk="0" hangingPunct="1">
              <a:lnSpc>
                <a:spcPct val="150000"/>
              </a:lnSpc>
            </a:pPr>
            <a:r>
              <a:rPr lang="zh-CN" altLang="en-US" sz="2000" dirty="0">
                <a:latin typeface="华文细黑" panose="02010600040101010101" pitchFamily="2" charset="-122"/>
                <a:ea typeface="华文细黑" panose="02010600040101010101" pitchFamily="2" charset="-122"/>
              </a:rPr>
              <a:t>中国梦的基本内涵</a:t>
            </a:r>
            <a:endParaRPr lang="en-US" altLang="zh-CN" sz="2000" dirty="0">
              <a:latin typeface="华文细黑" panose="02010600040101010101" pitchFamily="2" charset="-122"/>
              <a:ea typeface="华文细黑" panose="02010600040101010101" pitchFamily="2" charset="-122"/>
            </a:endParaRPr>
          </a:p>
        </p:txBody>
      </p:sp>
      <p:sp>
        <p:nvSpPr>
          <p:cNvPr id="23" name="TextBox 22"/>
          <p:cNvSpPr txBox="1"/>
          <p:nvPr/>
        </p:nvSpPr>
        <p:spPr>
          <a:xfrm>
            <a:off x="2973698" y="4142627"/>
            <a:ext cx="4350186" cy="405560"/>
          </a:xfrm>
          <a:prstGeom prst="rect">
            <a:avLst/>
          </a:prstGeom>
          <a:noFill/>
        </p:spPr>
        <p:txBody>
          <a:bodyPr wrap="square" lIns="0" tIns="0" rIns="0" bIns="0" rtlCol="0">
            <a:spAutoFit/>
          </a:bodyPr>
          <a:lstStyle/>
          <a:p>
            <a:pPr>
              <a:lnSpc>
                <a:spcPct val="150000"/>
              </a:lnSpc>
            </a:pPr>
            <a:r>
              <a:rPr lang="zh-CN" altLang="en-US" sz="2000" dirty="0">
                <a:latin typeface="华文细黑" panose="02010600040101010101" pitchFamily="2" charset="-122"/>
                <a:ea typeface="华文细黑" panose="02010600040101010101" pitchFamily="2" charset="-122"/>
              </a:rPr>
              <a:t>中国梦的实现路径</a:t>
            </a:r>
            <a:endParaRPr lang="zh-CN" altLang="en-US" sz="2000" dirty="0">
              <a:latin typeface="华文细黑" panose="02010600040101010101" pitchFamily="2" charset="-122"/>
              <a:ea typeface="华文细黑" panose="02010600040101010101" pitchFamily="2" charset="-122"/>
            </a:endParaRPr>
          </a:p>
        </p:txBody>
      </p:sp>
      <p:sp>
        <p:nvSpPr>
          <p:cNvPr id="26"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
        <p:nvSpPr>
          <p:cNvPr id="24" name="文本框 23"/>
          <p:cNvSpPr txBox="1"/>
          <p:nvPr/>
        </p:nvSpPr>
        <p:spPr>
          <a:xfrm>
            <a:off x="1949182" y="684664"/>
            <a:ext cx="5133975" cy="307340"/>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 </a:t>
            </a:r>
            <a:r>
              <a:rPr lang="zh-CN" altLang="en-US" sz="2000" b="1" dirty="0">
                <a:latin typeface="微软雅黑" panose="020B0503020204020204" pitchFamily="34" charset="-122"/>
                <a:ea typeface="微软雅黑" panose="020B0503020204020204" pitchFamily="34" charset="-122"/>
              </a:rPr>
              <a:t>如何理解实现中华民族伟大复兴中国梦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anim calcmode="lin" valueType="num">
                                      <p:cBhvr>
                                        <p:cTn id="31" dur="500" fill="hold"/>
                                        <p:tgtEl>
                                          <p:spTgt spid="18"/>
                                        </p:tgtEl>
                                        <p:attrNameLst>
                                          <p:attrName>ppt_x</p:attrName>
                                        </p:attrNameLst>
                                      </p:cBhvr>
                                      <p:tavLst>
                                        <p:tav tm="0">
                                          <p:val>
                                            <p:fltVal val="0.5"/>
                                          </p:val>
                                        </p:tav>
                                        <p:tav tm="100000">
                                          <p:val>
                                            <p:strVal val="#ppt_x"/>
                                          </p:val>
                                        </p:tav>
                                      </p:tavLst>
                                    </p:anim>
                                    <p:anim calcmode="lin" valueType="num">
                                      <p:cBhvr>
                                        <p:cTn id="32" dur="500" fill="hold"/>
                                        <p:tgtEl>
                                          <p:spTgt spid="18"/>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55"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1000" fill="hold"/>
                                        <p:tgtEl>
                                          <p:spTgt spid="21"/>
                                        </p:tgtEl>
                                        <p:attrNameLst>
                                          <p:attrName>ppt_w</p:attrName>
                                        </p:attrNameLst>
                                      </p:cBhvr>
                                      <p:tavLst>
                                        <p:tav tm="0">
                                          <p:val>
                                            <p:strVal val="#ppt_w*0.70"/>
                                          </p:val>
                                        </p:tav>
                                        <p:tav tm="100000">
                                          <p:val>
                                            <p:strVal val="#ppt_w"/>
                                          </p:val>
                                        </p:tav>
                                      </p:tavLst>
                                    </p:anim>
                                    <p:anim calcmode="lin" valueType="num">
                                      <p:cBhvr>
                                        <p:cTn id="51" dur="1000" fill="hold"/>
                                        <p:tgtEl>
                                          <p:spTgt spid="21"/>
                                        </p:tgtEl>
                                        <p:attrNameLst>
                                          <p:attrName>ppt_h</p:attrName>
                                        </p:attrNameLst>
                                      </p:cBhvr>
                                      <p:tavLst>
                                        <p:tav tm="0">
                                          <p:val>
                                            <p:strVal val="#ppt_h"/>
                                          </p:val>
                                        </p:tav>
                                        <p:tav tm="100000">
                                          <p:val>
                                            <p:strVal val="#ppt_h"/>
                                          </p:val>
                                        </p:tav>
                                      </p:tavLst>
                                    </p:anim>
                                    <p:animEffect transition="in" filter="fade">
                                      <p:cBhvr>
                                        <p:cTn id="52" dur="1000"/>
                                        <p:tgtEl>
                                          <p:spTgt spid="21"/>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strVal val="#ppt_w*0.70"/>
                                          </p:val>
                                        </p:tav>
                                        <p:tav tm="100000">
                                          <p:val>
                                            <p:strVal val="#ppt_w"/>
                                          </p:val>
                                        </p:tav>
                                      </p:tavLst>
                                    </p:anim>
                                    <p:anim calcmode="lin" valueType="num">
                                      <p:cBhvr>
                                        <p:cTn id="56" dur="1000" fill="hold"/>
                                        <p:tgtEl>
                                          <p:spTgt spid="5"/>
                                        </p:tgtEl>
                                        <p:attrNameLst>
                                          <p:attrName>ppt_h</p:attrName>
                                        </p:attrNameLst>
                                      </p:cBhvr>
                                      <p:tavLst>
                                        <p:tav tm="0">
                                          <p:val>
                                            <p:strVal val="#ppt_h"/>
                                          </p:val>
                                        </p:tav>
                                        <p:tav tm="100000">
                                          <p:val>
                                            <p:strVal val="#ppt_h"/>
                                          </p:val>
                                        </p:tav>
                                      </p:tavLst>
                                    </p:anim>
                                    <p:animEffect transition="in" filter="fade">
                                      <p:cBhvr>
                                        <p:cTn id="57" dur="1000"/>
                                        <p:tgtEl>
                                          <p:spTgt spid="5"/>
                                        </p:tgtEl>
                                      </p:cBhvr>
                                    </p:animEffect>
                                  </p:childTnLst>
                                </p:cTn>
                              </p:par>
                              <p:par>
                                <p:cTn id="58" presetID="55" presetClass="entr" presetSubtype="0"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1000" fill="hold"/>
                                        <p:tgtEl>
                                          <p:spTgt spid="22"/>
                                        </p:tgtEl>
                                        <p:attrNameLst>
                                          <p:attrName>ppt_w</p:attrName>
                                        </p:attrNameLst>
                                      </p:cBhvr>
                                      <p:tavLst>
                                        <p:tav tm="0">
                                          <p:val>
                                            <p:strVal val="#ppt_w*0.70"/>
                                          </p:val>
                                        </p:tav>
                                        <p:tav tm="100000">
                                          <p:val>
                                            <p:strVal val="#ppt_w"/>
                                          </p:val>
                                        </p:tav>
                                      </p:tavLst>
                                    </p:anim>
                                    <p:anim calcmode="lin" valueType="num">
                                      <p:cBhvr>
                                        <p:cTn id="61" dur="1000" fill="hold"/>
                                        <p:tgtEl>
                                          <p:spTgt spid="22"/>
                                        </p:tgtEl>
                                        <p:attrNameLst>
                                          <p:attrName>ppt_h</p:attrName>
                                        </p:attrNameLst>
                                      </p:cBhvr>
                                      <p:tavLst>
                                        <p:tav tm="0">
                                          <p:val>
                                            <p:strVal val="#ppt_h"/>
                                          </p:val>
                                        </p:tav>
                                        <p:tav tm="100000">
                                          <p:val>
                                            <p:strVal val="#ppt_h"/>
                                          </p:val>
                                        </p:tav>
                                      </p:tavLst>
                                    </p:anim>
                                    <p:animEffect transition="in" filter="fade">
                                      <p:cBhvr>
                                        <p:cTn id="62" dur="1000"/>
                                        <p:tgtEl>
                                          <p:spTgt spid="22"/>
                                        </p:tgtEl>
                                      </p:cBhvr>
                                    </p:animEffect>
                                  </p:childTnLst>
                                </p:cTn>
                              </p:par>
                              <p:par>
                                <p:cTn id="63" presetID="55" presetClass="entr" presetSubtype="0" fill="hold" grpId="0" nodeType="withEffect">
                                  <p:stCondLst>
                                    <p:cond delay="40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strVal val="#ppt_w*0.70"/>
                                          </p:val>
                                        </p:tav>
                                        <p:tav tm="100000">
                                          <p:val>
                                            <p:strVal val="#ppt_w"/>
                                          </p:val>
                                        </p:tav>
                                      </p:tavLst>
                                    </p:anim>
                                    <p:anim calcmode="lin" valueType="num">
                                      <p:cBhvr>
                                        <p:cTn id="66" dur="1000" fill="hold"/>
                                        <p:tgtEl>
                                          <p:spTgt spid="8"/>
                                        </p:tgtEl>
                                        <p:attrNameLst>
                                          <p:attrName>ppt_h</p:attrName>
                                        </p:attrNameLst>
                                      </p:cBhvr>
                                      <p:tavLst>
                                        <p:tav tm="0">
                                          <p:val>
                                            <p:strVal val="#ppt_h"/>
                                          </p:val>
                                        </p:tav>
                                        <p:tav tm="100000">
                                          <p:val>
                                            <p:strVal val="#ppt_h"/>
                                          </p:val>
                                        </p:tav>
                                      </p:tavLst>
                                    </p:anim>
                                    <p:animEffect transition="in" filter="fade">
                                      <p:cBhvr>
                                        <p:cTn id="67" dur="1000"/>
                                        <p:tgtEl>
                                          <p:spTgt spid="8"/>
                                        </p:tgtEl>
                                      </p:cBhvr>
                                    </p:animEffect>
                                  </p:childTnLst>
                                </p:cTn>
                              </p:par>
                              <p:par>
                                <p:cTn id="68" presetID="55" presetClass="entr" presetSubtype="0" fill="hold" grpId="0" nodeType="withEffect">
                                  <p:stCondLst>
                                    <p:cond delay="8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0.70"/>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5" presetClass="entr" presetSubtype="0" fill="hold" grpId="0" nodeType="withEffect">
                                  <p:stCondLst>
                                    <p:cond delay="800"/>
                                  </p:stCondLst>
                                  <p:childTnLst>
                                    <p:set>
                                      <p:cBhvr>
                                        <p:cTn id="74" dur="1" fill="hold">
                                          <p:stCondLst>
                                            <p:cond delay="0"/>
                                          </p:stCondLst>
                                        </p:cTn>
                                        <p:tgtEl>
                                          <p:spTgt spid="9"/>
                                        </p:tgtEl>
                                        <p:attrNameLst>
                                          <p:attrName>style.visibility</p:attrName>
                                        </p:attrNameLst>
                                      </p:cBhvr>
                                      <p:to>
                                        <p:strVal val="visible"/>
                                      </p:to>
                                    </p:set>
                                    <p:anim calcmode="lin" valueType="num">
                                      <p:cBhvr>
                                        <p:cTn id="75" dur="1000" fill="hold"/>
                                        <p:tgtEl>
                                          <p:spTgt spid="9"/>
                                        </p:tgtEl>
                                        <p:attrNameLst>
                                          <p:attrName>ppt_w</p:attrName>
                                        </p:attrNameLst>
                                      </p:cBhvr>
                                      <p:tavLst>
                                        <p:tav tm="0">
                                          <p:val>
                                            <p:strVal val="#ppt_w*0.70"/>
                                          </p:val>
                                        </p:tav>
                                        <p:tav tm="100000">
                                          <p:val>
                                            <p:strVal val="#ppt_w"/>
                                          </p:val>
                                        </p:tav>
                                      </p:tavLst>
                                    </p:anim>
                                    <p:anim calcmode="lin" valueType="num">
                                      <p:cBhvr>
                                        <p:cTn id="76" dur="1000" fill="hold"/>
                                        <p:tgtEl>
                                          <p:spTgt spid="9"/>
                                        </p:tgtEl>
                                        <p:attrNameLst>
                                          <p:attrName>ppt_h</p:attrName>
                                        </p:attrNameLst>
                                      </p:cBhvr>
                                      <p:tavLst>
                                        <p:tav tm="0">
                                          <p:val>
                                            <p:strVal val="#ppt_h"/>
                                          </p:val>
                                        </p:tav>
                                        <p:tav tm="100000">
                                          <p:val>
                                            <p:strVal val="#ppt_h"/>
                                          </p:val>
                                        </p:tav>
                                      </p:tavLst>
                                    </p:anim>
                                    <p:animEffect transition="in" filter="fade">
                                      <p:cBhvr>
                                        <p:cTn id="7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117090" y="955040"/>
            <a:ext cx="5133975"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2. 如何理解以人民为中心实现伟大复兴中国梦</a:t>
            </a:r>
            <a:endParaRPr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755576" y="1707654"/>
            <a:ext cx="8043545" cy="2171172"/>
          </a:xfrm>
          <a:prstGeom prst="rect">
            <a:avLst/>
          </a:prstGeom>
          <a:noFill/>
        </p:spPr>
        <p:txBody>
          <a:bodyPr wrap="square" lIns="0" tIns="0" rIns="0" bIns="0" rtlCol="0">
            <a:spAutoFit/>
          </a:bodyPr>
          <a:lstStyle/>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站在新的历史起点上，进入中国特色社会主义新时代，中国将继续以人民为中心，实现自己的伟大梦想。</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（1）中国共产党就是为中国人民谋幸福的</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实现中华民族伟大复兴是近代以来中华民族最伟大的梦想。</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a:latin typeface="华文细黑" panose="02010600040101010101" pitchFamily="2" charset="-122"/>
                <a:ea typeface="华文细黑" panose="02010600040101010101" pitchFamily="2" charset="-122"/>
              </a:rPr>
              <a:t>（2）中国梦必须同人民对美好生活的向往相结合</a:t>
            </a:r>
            <a:endParaRPr lang="zh-CN" altLang="en-US" sz="1600" dirty="0">
              <a:latin typeface="华文细黑" panose="02010600040101010101" pitchFamily="2" charset="-122"/>
              <a:ea typeface="华文细黑" panose="02010600040101010101" pitchFamily="2" charset="-122"/>
            </a:endParaRPr>
          </a:p>
          <a:p>
            <a:pPr eaLnBrk="1" latinLnBrk="0" hangingPunct="1">
              <a:lnSpc>
                <a:spcPct val="150000"/>
              </a:lnSpc>
            </a:pPr>
            <a:r>
              <a:rPr lang="zh-CN" altLang="en-US" sz="1600" dirty="0" smtClean="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3）实现中国梦需要坚持以人民为</a:t>
            </a:r>
            <a:r>
              <a:rPr lang="zh-CN" altLang="en-US" sz="1600" dirty="0" smtClean="0">
                <a:latin typeface="华文细黑" panose="02010600040101010101" pitchFamily="2" charset="-122"/>
                <a:ea typeface="华文细黑" panose="02010600040101010101" pitchFamily="2" charset="-122"/>
              </a:rPr>
              <a:t>中心</a:t>
            </a:r>
            <a:endParaRPr lang="zh-CN" altLang="en-US" sz="1600" dirty="0">
              <a:latin typeface="华文细黑" panose="02010600040101010101" pitchFamily="2" charset="-122"/>
              <a:ea typeface="华文细黑" panose="02010600040101010101" pitchFamily="2" charset="-122"/>
            </a:endParaRPr>
          </a:p>
        </p:txBody>
      </p:sp>
      <p:sp>
        <p:nvSpPr>
          <p:cNvPr id="3" name="左大括号 2"/>
          <p:cNvSpPr/>
          <p:nvPr/>
        </p:nvSpPr>
        <p:spPr>
          <a:xfrm>
            <a:off x="539552" y="2715766"/>
            <a:ext cx="216024" cy="1080120"/>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 3"/>
          <p:cNvPicPr>
            <a:picLocks noChangeAspect="1"/>
          </p:cNvPicPr>
          <p:nvPr/>
        </p:nvPicPr>
        <p:blipFill>
          <a:blip r:embed="rId1"/>
          <a:stretch>
            <a:fillRect/>
          </a:stretch>
        </p:blipFill>
        <p:spPr>
          <a:xfrm>
            <a:off x="6084168" y="2382405"/>
            <a:ext cx="2625722" cy="1746842"/>
          </a:xfrm>
          <a:prstGeom prst="rect">
            <a:avLst/>
          </a:prstGeom>
        </p:spPr>
      </p:pic>
      <p:sp>
        <p:nvSpPr>
          <p:cNvPr id="5"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1427100"/>
            <a:ext cx="8649335" cy="307340"/>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3. 在现代化建设的新征程中如何落实习近平新时代中国特色社会主义思想</a:t>
            </a:r>
            <a:endParaRPr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228184" y="36598"/>
            <a:ext cx="2652549" cy="1251967"/>
          </a:xfrm>
          <a:prstGeom prst="rect">
            <a:avLst/>
          </a:prstGeom>
        </p:spPr>
      </p:pic>
      <p:sp>
        <p:nvSpPr>
          <p:cNvPr id="8" name="矩形 37"/>
          <p:cNvSpPr>
            <a:spLocks noChangeArrowheads="1"/>
          </p:cNvSpPr>
          <p:nvPr/>
        </p:nvSpPr>
        <p:spPr bwMode="auto">
          <a:xfrm>
            <a:off x="323528" y="1878189"/>
            <a:ext cx="7922419" cy="2898081"/>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115616" y="2067694"/>
            <a:ext cx="5974715" cy="221551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第一，深刻认识和准确把握新时代我国社会主要矛盾的变化。</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第二，切实贯彻以人民为中心的发展思想和新发展理念。</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第三，统筹布局、协调推进现代化各领域的发展。</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第四，深化改革，建立更加完善的市场经济体制，推进国家治理体系和治理能力现代化。</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第五，加强党对现代化的组织领导，推进党的建设伟大工程。</a:t>
            </a:r>
            <a:endParaRPr sz="1600" dirty="0">
              <a:latin typeface="华文细黑" panose="02010600040101010101" pitchFamily="2" charset="-122"/>
              <a:ea typeface="华文细黑" panose="02010600040101010101" pitchFamily="2" charset="-122"/>
            </a:endParaRPr>
          </a:p>
        </p:txBody>
      </p:sp>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27585" y="752475"/>
            <a:ext cx="7060386" cy="615315"/>
          </a:xfrm>
          <a:prstGeom prst="rect">
            <a:avLst/>
          </a:prstGeom>
          <a:noFill/>
        </p:spPr>
        <p:txBody>
          <a:bodyPr wrap="square" lIns="0" tIns="0" rIns="0" bIns="0" rtlCol="0">
            <a:spAutoFit/>
          </a:bodyPr>
          <a:lstStyle/>
          <a:p>
            <a:r>
              <a:rPr sz="2000" b="1" dirty="0">
                <a:latin typeface="微软雅黑" panose="020B0503020204020204" pitchFamily="34" charset="-122"/>
                <a:ea typeface="微软雅黑" panose="020B0503020204020204" pitchFamily="34" charset="-122"/>
              </a:rPr>
              <a:t>4. 怎样理解十九大提出的实现社会主义现代化强国“两步走”战略安排的重大意义</a:t>
            </a:r>
            <a:endParaRPr sz="2000" b="1" dirty="0">
              <a:latin typeface="微软雅黑" panose="020B0503020204020204" pitchFamily="34" charset="-122"/>
              <a:ea typeface="微软雅黑" panose="020B0503020204020204" pitchFamily="34" charset="-122"/>
            </a:endParaRPr>
          </a:p>
        </p:txBody>
      </p:sp>
      <p:sp>
        <p:nvSpPr>
          <p:cNvPr id="8" name="矩形 37"/>
          <p:cNvSpPr>
            <a:spLocks noChangeArrowheads="1"/>
          </p:cNvSpPr>
          <p:nvPr/>
        </p:nvSpPr>
        <p:spPr bwMode="auto">
          <a:xfrm>
            <a:off x="466774" y="1743169"/>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5"/>
          <p:cNvSpPr>
            <a:spLocks noChangeArrowheads="1"/>
          </p:cNvSpPr>
          <p:nvPr/>
        </p:nvSpPr>
        <p:spPr bwMode="auto">
          <a:xfrm>
            <a:off x="466776" y="1491630"/>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0" name="矩形 43"/>
          <p:cNvSpPr>
            <a:spLocks noChangeArrowheads="1"/>
          </p:cNvSpPr>
          <p:nvPr/>
        </p:nvSpPr>
        <p:spPr bwMode="auto">
          <a:xfrm>
            <a:off x="1787178" y="1491630"/>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1" name="矩形 44"/>
          <p:cNvSpPr>
            <a:spLocks noChangeArrowheads="1"/>
          </p:cNvSpPr>
          <p:nvPr/>
        </p:nvSpPr>
        <p:spPr bwMode="auto">
          <a:xfrm>
            <a:off x="3107582" y="1491630"/>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5" name="矩形 45"/>
          <p:cNvSpPr>
            <a:spLocks noChangeArrowheads="1"/>
          </p:cNvSpPr>
          <p:nvPr/>
        </p:nvSpPr>
        <p:spPr bwMode="auto">
          <a:xfrm>
            <a:off x="4427984" y="1491630"/>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6" name="矩形 46"/>
          <p:cNvSpPr>
            <a:spLocks noChangeArrowheads="1"/>
          </p:cNvSpPr>
          <p:nvPr/>
        </p:nvSpPr>
        <p:spPr bwMode="auto">
          <a:xfrm>
            <a:off x="5748389" y="1491630"/>
            <a:ext cx="1320403"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sp>
        <p:nvSpPr>
          <p:cNvPr id="17" name="矩形 47"/>
          <p:cNvSpPr>
            <a:spLocks noChangeArrowheads="1"/>
          </p:cNvSpPr>
          <p:nvPr/>
        </p:nvSpPr>
        <p:spPr bwMode="auto">
          <a:xfrm>
            <a:off x="7068791" y="1491630"/>
            <a:ext cx="1320404" cy="102394"/>
          </a:xfrm>
          <a:prstGeom prst="rect">
            <a:avLst/>
          </a:prstGeom>
          <a:solidFill>
            <a:srgbClr val="F4BB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sym typeface="微软雅黑" panose="020B0503020204020204" pitchFamily="34" charset="-122"/>
            </a:endParaRPr>
          </a:p>
        </p:txBody>
      </p:sp>
      <p:pic>
        <p:nvPicPr>
          <p:cNvPr id="18" name="图片 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7498" y="1773809"/>
            <a:ext cx="1065610" cy="125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p:nvPr/>
        </p:nvSpPr>
        <p:spPr>
          <a:xfrm>
            <a:off x="1359306" y="1969403"/>
            <a:ext cx="6137353" cy="2585085"/>
          </a:xfrm>
          <a:prstGeom prst="rect">
            <a:avLst/>
          </a:prstGeom>
          <a:noFill/>
        </p:spPr>
        <p:txBody>
          <a:bodyPr wrap="square" lIns="0" tIns="0" rIns="0" bIns="0" rtlCol="0">
            <a:spAutoFit/>
          </a:bodyPr>
          <a:lstStyle/>
          <a:p>
            <a:pPr>
              <a:lnSpc>
                <a:spcPct val="150000"/>
              </a:lnSpc>
            </a:pPr>
            <a:r>
              <a:rPr sz="1600" dirty="0">
                <a:latin typeface="华文细黑" panose="02010600040101010101" pitchFamily="2" charset="-122"/>
                <a:ea typeface="华文细黑" panose="02010600040101010101" pitchFamily="2" charset="-122"/>
              </a:rPr>
              <a:t>十九大报告中两个阶段目标的划分，是新时代中国特色社会主义发展的战略安排。新时代“两步走”安排必将引领中华民族实现伟大复兴的“中国梦”，具有伟大而深远的意义。</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体现了以习近平同志为核心的党中央的审慎判断。</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体现了以习近平同志为核心的党中央的道路自信。</a:t>
            </a:r>
            <a:endParaRPr sz="1600" dirty="0">
              <a:latin typeface="华文细黑" panose="02010600040101010101" pitchFamily="2" charset="-122"/>
              <a:ea typeface="华文细黑" panose="02010600040101010101" pitchFamily="2" charset="-122"/>
            </a:endParaRPr>
          </a:p>
          <a:p>
            <a:pPr>
              <a:lnSpc>
                <a:spcPct val="150000"/>
              </a:lnSpc>
            </a:pPr>
            <a:r>
              <a:rPr sz="1600" dirty="0">
                <a:latin typeface="华文细黑" panose="02010600040101010101" pitchFamily="2" charset="-122"/>
                <a:ea typeface="华文细黑" panose="02010600040101010101" pitchFamily="2" charset="-122"/>
              </a:rPr>
              <a:t>体现了以习近平同志为核心的党中央的自我担当。体现了以习近同志为核心的党中央的历史使命。</a:t>
            </a:r>
            <a:endParaRPr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smtClean="0">
                <a:solidFill>
                  <a:schemeClr val="tx1"/>
                </a:solidFill>
              </a:rPr>
              <a:t>要点解析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2943</Words>
  <Application>WPS 演示</Application>
  <PresentationFormat>全屏显示(16:9)</PresentationFormat>
  <Paragraphs>258</Paragraphs>
  <Slides>27</Slides>
  <Notes>23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395</cp:revision>
  <dcterms:created xsi:type="dcterms:W3CDTF">2015-04-24T01:01:00Z</dcterms:created>
  <dcterms:modified xsi:type="dcterms:W3CDTF">2019-05-28T01:55:09Z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