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265" r:id="rId9"/>
    <p:sldId id="936" r:id="rId10"/>
    <p:sldId id="937" r:id="rId11"/>
    <p:sldId id="308" r:id="rId12"/>
    <p:sldId id="309" r:id="rId13"/>
    <p:sldId id="468" r:id="rId14"/>
    <p:sldId id="311" r:id="rId15"/>
    <p:sldId id="469" r:id="rId16"/>
    <p:sldId id="596" r:id="rId17"/>
    <p:sldId id="341" r:id="rId18"/>
    <p:sldId id="313" r:id="rId19"/>
    <p:sldId id="346" r:id="rId20"/>
    <p:sldId id="736" r:id="rId21"/>
    <p:sldId id="994" r:id="rId22"/>
    <p:sldId id="995" r:id="rId23"/>
    <p:sldId id="735" r:id="rId24"/>
    <p:sldId id="991" r:id="rId25"/>
    <p:sldId id="347" r:id="rId26"/>
    <p:sldId id="676" r:id="rId27"/>
    <p:sldId id="794" r:id="rId28"/>
    <p:sldId id="795" r:id="rId29"/>
    <p:sldId id="800" r:id="rId30"/>
    <p:sldId id="801" r:id="rId31"/>
    <p:sldId id="996" r:id="rId32"/>
    <p:sldId id="807" r:id="rId33"/>
    <p:sldId id="992" r:id="rId34"/>
    <p:sldId id="993" r:id="rId35"/>
    <p:sldId id="351" r:id="rId36"/>
    <p:sldId id="997" r:id="rId37"/>
    <p:sldId id="812" r:id="rId38"/>
    <p:sldId id="815" r:id="rId39"/>
    <p:sldId id="331" r:id="rId4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87"/>
        <p:guide pos="3001"/>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1313;&#19968;&#31456;&#12298;&#36234;&#26469;&#36234;&#22909;&#12299;.mp4"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1313;&#19968;&#31456;%20&#12298;&#37329;&#26797;&#21644;&#38134;&#26797;&#12299;.mp4" TargetMode="External"/><Relationship Id="rId2" Type="http://schemas.openxmlformats.org/officeDocument/2006/relationships/image" Target="../media/image16.pn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907223" y="1739900"/>
            <a:ext cx="532955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“四个全面”战略布局</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766820" y="1014730"/>
            <a:ext cx="161036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第十一章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731645"/>
            <a:ext cx="4974322" cy="13716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64226" y="1049554"/>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851670"/>
            <a:ext cx="6597650" cy="909288"/>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 </a:t>
            </a:r>
            <a:r>
              <a:rPr sz="1600" dirty="0" err="1">
                <a:latin typeface="华文细黑" panose="02010600040101010101" pitchFamily="2" charset="-122"/>
                <a:ea typeface="华文细黑" panose="02010600040101010101" pitchFamily="2" charset="-122"/>
              </a:rPr>
              <a:t>我国凭借什么实现中华民族伟大复兴中国梦</a:t>
            </a:r>
            <a:r>
              <a:rPr sz="1600" dirty="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 如何确保全面深化改革落到实处？</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228184" y="1327233"/>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175648"/>
            <a:ext cx="4820781" cy="279220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7389" y="65401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《越来越好》简介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563638"/>
            <a:ext cx="4465692" cy="1801840"/>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a:t>
            </a:r>
            <a:r>
              <a:rPr sz="1600" dirty="0" err="1">
                <a:latin typeface="华文细黑" panose="02010600040101010101" pitchFamily="2" charset="-122"/>
                <a:ea typeface="华文细黑" panose="02010600040101010101" pitchFamily="2" charset="-122"/>
              </a:rPr>
              <a:t>越来越好》由车行作词、李昕作曲，宋祖英演唱</a:t>
            </a:r>
            <a:r>
              <a:rPr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sz="1600" dirty="0" err="1">
                <a:latin typeface="华文细黑" panose="02010600040101010101" pitchFamily="2" charset="-122"/>
                <a:ea typeface="华文细黑" panose="02010600040101010101" pitchFamily="2" charset="-122"/>
              </a:rPr>
              <a:t>这是一首在新千年来临之际，在我国人民生活总体上达到小康水平之时，表达人们内心喜悦与希望的歌曲</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6084168" y="1434221"/>
            <a:ext cx="2152650" cy="22193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20" y="692785"/>
            <a:ext cx="7018020" cy="41827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504" y="808355"/>
            <a:ext cx="22796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越来越好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128520" y="810895"/>
            <a:ext cx="3424555" cy="3524250"/>
          </a:xfrm>
          <a:prstGeom prst="rect">
            <a:avLst/>
          </a:prstGeom>
        </p:spPr>
      </p:pic>
      <p:pic>
        <p:nvPicPr>
          <p:cNvPr id="5" name="图片 4"/>
          <p:cNvPicPr>
            <a:picLocks noChangeAspect="1"/>
          </p:cNvPicPr>
          <p:nvPr/>
        </p:nvPicPr>
        <p:blipFill>
          <a:blip r:embed="rId2"/>
          <a:stretch>
            <a:fillRect/>
          </a:stretch>
        </p:blipFill>
        <p:spPr>
          <a:xfrm>
            <a:off x="5663058" y="1707654"/>
            <a:ext cx="3110865" cy="1600200"/>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539552" y="1308636"/>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923928" y="1451344"/>
            <a:ext cx="4866640" cy="1226426"/>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sz="1400" dirty="0">
                <a:latin typeface="华文细黑" panose="02010600040101010101" pitchFamily="2" charset="-122"/>
                <a:ea typeface="华文细黑" panose="02010600040101010101" pitchFamily="2" charset="-122"/>
              </a:rPr>
              <a:t>（1）党和国家到 2020 年的奋斗目标是什么？</a:t>
            </a:r>
            <a:endParaRPr lang="zh-CN" altLang="en-US" sz="1400" dirty="0">
              <a:latin typeface="华文细黑" panose="02010600040101010101" pitchFamily="2" charset="-122"/>
              <a:ea typeface="华文细黑" panose="02010600040101010101" pitchFamily="2" charset="-122"/>
            </a:endParaRPr>
          </a:p>
          <a:p>
            <a:pPr>
              <a:lnSpc>
                <a:spcPct val="200000"/>
              </a:lnSpc>
            </a:pPr>
            <a:r>
              <a:rPr lang="zh-CN" altLang="en-US" sz="1400" dirty="0">
                <a:latin typeface="华文细黑" panose="02010600040101010101" pitchFamily="2" charset="-122"/>
                <a:ea typeface="华文细黑" panose="02010600040101010101" pitchFamily="2" charset="-122"/>
              </a:rPr>
              <a:t>（2）说一说“总体上达到小康水平”和“全面建成小康社会”的区别与联系。</a:t>
            </a:r>
            <a:endParaRPr lang="zh-CN" altLang="en-US" sz="14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07504" y="1212332"/>
            <a:ext cx="5056624" cy="352257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259632" y="631506"/>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《金梭和银梭》简介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445574" y="1518700"/>
            <a:ext cx="4380483"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《金梭和银梭》又名《金梭银梭》，是一首 20 世纪 80 年代初广泛传唱的劝勉人们珍惜时光的抒情歌曲，作词李幼容，作曲金凤浩，原唱朱逢博。《金梭和银梭》在诗情画意之中，包含了催人奋进的力量。庸庸碌碌的人总是无聊，而胸怀理想的人总是说时间不够用。当你想懈怠的时候，听一听这首歌，就会立刻迸发出十足的干劲，继续前进。</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502198" y="1504978"/>
            <a:ext cx="3005113" cy="255683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843808" y="518913"/>
            <a:ext cx="4252446" cy="450110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25738" y="915566"/>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金梭和银梭</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3735992" y="555993"/>
            <a:ext cx="2564199" cy="3537585"/>
          </a:xfrm>
          <a:prstGeom prst="rect">
            <a:avLst/>
          </a:prstGeom>
        </p:spPr>
      </p:pic>
      <p:pic>
        <p:nvPicPr>
          <p:cNvPr id="5" name="图片 4"/>
          <p:cNvPicPr>
            <a:picLocks noChangeAspect="1"/>
          </p:cNvPicPr>
          <p:nvPr/>
        </p:nvPicPr>
        <p:blipFill>
          <a:blip r:embed="rId2"/>
          <a:stretch>
            <a:fillRect/>
          </a:stretch>
        </p:blipFill>
        <p:spPr>
          <a:xfrm>
            <a:off x="3735991" y="4102420"/>
            <a:ext cx="2564199" cy="870561"/>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899592" y="134994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889625" y="1357630"/>
            <a:ext cx="2757170" cy="46164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我国社会主义初级阶段的起止时间分别是什么？</a:t>
            </a:r>
            <a:endParaRPr lang="zh-CN" altLang="en-US" sz="1400" dirty="0">
              <a:latin typeface="华文细黑" panose="02010600040101010101" pitchFamily="2" charset="-122"/>
              <a:ea typeface="华文细黑" panose="02010600040101010101" pitchFamily="2"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3" name="TextBox 5"/>
          <p:cNvSpPr txBox="1"/>
          <p:nvPr/>
        </p:nvSpPr>
        <p:spPr>
          <a:xfrm>
            <a:off x="5946775" y="2280285"/>
            <a:ext cx="2805430" cy="69215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这首歌包含了催人奋进的力量。作为大学生，你对自己的 2020 年、2050 年是如何规划与憧憬的？</a:t>
            </a:r>
            <a:endParaRPr lang="zh-CN" altLang="en-US" sz="14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673160" y="12100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4673160" y="2280009"/>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9"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139702"/>
            <a:ext cx="7948295" cy="246189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1.（2017 年考研多项选择题第 12 题）“房子是应该经常打扫的，不打扫就会积满</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了灰尘，脸是应该经常洗的，不洗也就会灰尘满面。我们同志的思想，我们党的工作，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也会沾染灰尘的，也应该打扫和洗涤。”这段话形象地反映了中国共产党在长期革命</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实践中所形成的（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密切联系群众的优良作风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艰苦奋斗的优良作风</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理论联系实际的优良作风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批评与自我批评的优良作风</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236296" y="123478"/>
            <a:ext cx="1534031" cy="1814052"/>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20792" y="2010491"/>
            <a:ext cx="8352928" cy="282607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2139702"/>
            <a:ext cx="7948295" cy="307776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2.（2017 年考研多项选择题第 15 题）党群关系，关乎党和国家的存亡大计。为了实现党的十八大确定的奋斗目标，中共中央部署并在全党开展了党的群众路线教育实践活动。这次活动的主要内容是（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建设学习型党组织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保持共产党员先进性</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讲学习、讲政治、讲正气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为民、务实、清廉</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70474" y="130725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91032" y="194816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5"/>
          <p:cNvSpPr>
            <a:spLocks noChangeArrowheads="1"/>
          </p:cNvSpPr>
          <p:nvPr/>
        </p:nvSpPr>
        <p:spPr bwMode="auto">
          <a:xfrm>
            <a:off x="491034"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9" name="矩形 43"/>
          <p:cNvSpPr>
            <a:spLocks noChangeArrowheads="1"/>
          </p:cNvSpPr>
          <p:nvPr/>
        </p:nvSpPr>
        <p:spPr bwMode="auto">
          <a:xfrm>
            <a:off x="1811436"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4"/>
          <p:cNvSpPr>
            <a:spLocks noChangeArrowheads="1"/>
          </p:cNvSpPr>
          <p:nvPr/>
        </p:nvSpPr>
        <p:spPr bwMode="auto">
          <a:xfrm>
            <a:off x="3131840"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5"/>
          <p:cNvSpPr>
            <a:spLocks noChangeArrowheads="1"/>
          </p:cNvSpPr>
          <p:nvPr/>
        </p:nvSpPr>
        <p:spPr bwMode="auto">
          <a:xfrm>
            <a:off x="4452242"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4" name="矩形 46"/>
          <p:cNvSpPr>
            <a:spLocks noChangeArrowheads="1"/>
          </p:cNvSpPr>
          <p:nvPr/>
        </p:nvSpPr>
        <p:spPr bwMode="auto">
          <a:xfrm>
            <a:off x="5772647"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7"/>
          <p:cNvSpPr>
            <a:spLocks noChangeArrowheads="1"/>
          </p:cNvSpPr>
          <p:nvPr/>
        </p:nvSpPr>
        <p:spPr bwMode="auto">
          <a:xfrm>
            <a:off x="7093049"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6"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1756" y="1978800"/>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606008" y="2153188"/>
            <a:ext cx="7566392" cy="3077766"/>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3.（2017 年考研多项选择题第 7 题）协调推进“四个全面”战略布局，是党的十八大以来党中央从实现“两个一百年”奋斗目标，实现中华民族伟大复兴的中国梦的战略高度，统筹国内、国际两个大局，把握我国发展特征确立的治国理政新方略，在“四个全面”战略布局中居于引领地位的是（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全面深化改革</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全面建成小康社会</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全面依法治国</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全面从严治党</a:t>
            </a:r>
            <a:endParaRPr sz="14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467544" y="1851671"/>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1851670"/>
            <a:ext cx="8280920" cy="278606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84304" y="2499742"/>
            <a:ext cx="7948295" cy="246189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（2017 年考研文科多项选择题第 26 题）严肃党内政治生活是我们党的优良传统和政治优势，也是全面从严治党的基础，党的十八届六中全会审议通过了《关于新形势下党内政治生活的若干准则》《中国共产党党内监督条例》，提出了新形势下加强和规范党内政治生活的新需求，其主要内容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着力增强党内政治生活的政治性、时代性、原则性、战斗性</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着力增强党自我净化、自我完善、自我革新、自我提高能力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着力提高党的领导水平和执政水平，增强拒腐防变和抵御风险能力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着力维护党中央权威，保证党的团结统一，保持党的先进性和纯洁性</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6011"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0729" y="1988420"/>
            <a:ext cx="8319135" cy="2616101"/>
          </a:xfrm>
          <a:prstGeom prst="rect">
            <a:avLst/>
          </a:prstGeom>
          <a:noFill/>
        </p:spPr>
        <p:txBody>
          <a:bodyPr wrap="square" lIns="0" tIns="0" rIns="0" bIns="0" rtlCol="0">
            <a:spAutoFit/>
          </a:bodyPr>
          <a:lstStyle/>
          <a:p>
            <a:r>
              <a:rPr lang="zh-CN" sz="1400" dirty="0">
                <a:latin typeface="华文细黑" panose="02010600040101010101" pitchFamily="2" charset="-122"/>
                <a:ea typeface="华文细黑" panose="02010600040101010101" pitchFamily="2" charset="-122"/>
              </a:rPr>
              <a:t>（2017 年考研分析题第 35 题）</a:t>
            </a:r>
            <a:endParaRPr lang="zh-CN" sz="1400" dirty="0">
              <a:latin typeface="华文细黑" panose="02010600040101010101" pitchFamily="2" charset="-122"/>
              <a:ea typeface="华文细黑" panose="02010600040101010101" pitchFamily="2" charset="-122"/>
            </a:endParaRPr>
          </a:p>
          <a:p>
            <a:r>
              <a:rPr lang="zh-CN" sz="1400" dirty="0">
                <a:latin typeface="华文细黑" panose="02010600040101010101" pitchFamily="2" charset="-122"/>
                <a:ea typeface="华文细黑" panose="02010600040101010101" pitchFamily="2" charset="-122"/>
              </a:rPr>
              <a:t>1984 年 6 月 24 日，《人民日报》头版刊登的一封反映福建宁德地区福鼎县磻溪镇赤溪村贫困状况的读者来信引发社会的关注和中央的重视。当年 9 月，党中央，国务院发出关于帮助贫困地区尽快改变面貌的通知，拉开了新时期扶贫开发的序幕。赤溪村因此被称为“中国扶贫第一村”。时隔 32 年之后，2016 年 2 月 1 日，赤溪村作为新时期扶贫开发“宁德模式”的典范亮相《人民日报》头版，再次引发关注。</a:t>
            </a:r>
            <a:endParaRPr lang="zh-CN" sz="1400" dirty="0">
              <a:latin typeface="华文细黑" panose="02010600040101010101" pitchFamily="2" charset="-122"/>
              <a:ea typeface="华文细黑" panose="02010600040101010101" pitchFamily="2" charset="-122"/>
            </a:endParaRPr>
          </a:p>
          <a:p>
            <a:r>
              <a:rPr lang="zh-CN" sz="1400" dirty="0">
                <a:latin typeface="华文细黑" panose="02010600040101010101" pitchFamily="2" charset="-122"/>
                <a:ea typeface="华文细黑" panose="02010600040101010101" pitchFamily="2" charset="-122"/>
              </a:rPr>
              <a:t>当年，赤溪 14 个自然村散落在 9 平方公里的大山里，山高路险鸟迹稀，要跳出“贫困的陷阱”极为不易。最初的办法是“输血”：由政府和社会等筹措资金送钱送物。但是这种救济式扶贫治标不治本，到上世纪80年代末，整个赤溪贫困率仍在90%以上。</a:t>
            </a:r>
            <a:endParaRPr lang="zh-CN" sz="1400" dirty="0">
              <a:latin typeface="华文细黑" panose="02010600040101010101" pitchFamily="2" charset="-122"/>
              <a:ea typeface="华文细黑" panose="02010600040101010101" pitchFamily="2" charset="-122"/>
            </a:endParaRPr>
          </a:p>
          <a:p>
            <a:r>
              <a:rPr lang="zh-CN" sz="1400" dirty="0">
                <a:latin typeface="华文细黑" panose="02010600040101010101" pitchFamily="2" charset="-122"/>
                <a:ea typeface="华文细黑" panose="02010600040101010101" pitchFamily="2" charset="-122"/>
              </a:rPr>
              <a:t>针对当地贫困状况，时任宁德地委书记的习近平同志多次强调：“弱鸟可先飞，至贫可能先富……首先要看我们头脑里有无这种意识”，“必须探讨一条因地制宜发展经济的路子”。他非常富有前瞻性的指出：“抓山也能致富，把山管住，坚持 10 年，15 年，20 年，我们的山上就是‘银行’了”。</a:t>
            </a:r>
            <a:endParaRPr lang="zh-CN" sz="1400" dirty="0">
              <a:latin typeface="华文细黑" panose="02010600040101010101" pitchFamily="2" charset="-122"/>
              <a:ea typeface="华文细黑" panose="02010600040101010101" pitchFamily="2" charset="-122"/>
            </a:endParaRPr>
          </a:p>
          <a:p>
            <a:endParaRPr lang="zh-CN"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28350" y="1779662"/>
            <a:ext cx="8708146" cy="282485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6011"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8" name="文本框 7"/>
          <p:cNvSpPr txBox="1"/>
          <p:nvPr/>
        </p:nvSpPr>
        <p:spPr>
          <a:xfrm>
            <a:off x="539553" y="2222302"/>
            <a:ext cx="4752528" cy="1615827"/>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根据材料回答问题：</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（1）如何理解农村贫困人口脱贫是我国全面建成小康社会“最突出的短板”？</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（2）赤溪村脱贫致富之路对当前我国实施精准扶贫、打赢脱贫攻坚战有何启示？</a:t>
            </a:r>
            <a:endParaRPr sz="1400" dirty="0">
              <a:latin typeface="华文细黑" panose="02010600040101010101" pitchFamily="2" charset="-122"/>
              <a:ea typeface="华文细黑" panose="02010600040101010101" pitchFamily="2" charset="-122"/>
            </a:endParaRPr>
          </a:p>
        </p:txBody>
      </p:sp>
      <p:pic>
        <p:nvPicPr>
          <p:cNvPr id="9" name="图片 8"/>
          <p:cNvPicPr>
            <a:picLocks noChangeAspect="1"/>
          </p:cNvPicPr>
          <p:nvPr/>
        </p:nvPicPr>
        <p:blipFill>
          <a:blip r:embed="rId1"/>
          <a:stretch>
            <a:fillRect/>
          </a:stretch>
        </p:blipFill>
        <p:spPr>
          <a:xfrm>
            <a:off x="5652120" y="1558052"/>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cxnSp>
        <p:nvCxnSpPr>
          <p:cNvPr id="7" name="直接连接符 8"/>
          <p:cNvCxnSpPr>
            <a:cxnSpLocks noChangeShapeType="1"/>
          </p:cNvCxnSpPr>
          <p:nvPr/>
        </p:nvCxnSpPr>
        <p:spPr bwMode="auto">
          <a:xfrm>
            <a:off x="4432932" y="5139416"/>
            <a:ext cx="3742135"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8"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4" name="TextBox 35"/>
          <p:cNvSpPr txBox="1">
            <a:spLocks noChangeArrowheads="1"/>
          </p:cNvSpPr>
          <p:nvPr/>
        </p:nvSpPr>
        <p:spPr bwMode="auto">
          <a:xfrm>
            <a:off x="974167" y="2100941"/>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社会主义国家改革的性质应该是（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社会主义基本制度的变革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社会主义制度的自我完善和发展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社会主义经济运行方式的改革</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社会主义原有体制的修补</a:t>
            </a:r>
            <a:endParaRPr lang="zh-CN" altLang="en-US" sz="1400" dirty="0">
              <a:latin typeface="华文细黑" panose="02010600040101010101" pitchFamily="2" charset="-122"/>
              <a:ea typeface="华文细黑" panose="02010600040101010101" pitchFamily="2" charset="-122"/>
            </a:endParaRPr>
          </a:p>
        </p:txBody>
      </p:sp>
      <p:sp>
        <p:nvSpPr>
          <p:cNvPr id="15" name="TextBox 35"/>
          <p:cNvSpPr txBox="1">
            <a:spLocks noChangeArrowheads="1"/>
          </p:cNvSpPr>
          <p:nvPr/>
        </p:nvSpPr>
        <p:spPr bwMode="auto">
          <a:xfrm>
            <a:off x="4912754" y="2390263"/>
            <a:ext cx="3115630" cy="22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正确处理改革、发展、稳定关系的结合点是（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改革是动力</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发展是目的</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稳定是前提</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把人民群众的根本利益实现好、维护好、发展好</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537552"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18964"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中国的改革是全面的改革，这是由（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改革的性质决定的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改革的艰巨性决定的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改革的任务决定的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改革的长期性决定的</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中国共产党的阶级基础是（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工农联盟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工人阶级</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农民阶级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知识分子</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1437" y="1923678"/>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中国共产党的宗旨是（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实现共产主义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实现社会主义现代化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全心全意为人民服务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坚持党的基本路线和基本纲领</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坚持党的领导必须努力（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加强党的领导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改善党的领导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统一党的领导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服从党的领导</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79512" y="1823640"/>
            <a:ext cx="6624736" cy="290834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cxnSp>
        <p:nvCxnSpPr>
          <p:cNvPr id="7" name="直接连接符 8"/>
          <p:cNvCxnSpPr>
            <a:cxnSpLocks noChangeShapeType="1"/>
          </p:cNvCxnSpPr>
          <p:nvPr/>
        </p:nvCxnSpPr>
        <p:spPr bwMode="auto">
          <a:xfrm>
            <a:off x="4432932" y="5139416"/>
            <a:ext cx="3742135"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8" name="矩形 9"/>
          <p:cNvSpPr>
            <a:spLocks noChangeArrowheads="1"/>
          </p:cNvSpPr>
          <p:nvPr/>
        </p:nvSpPr>
        <p:spPr bwMode="auto">
          <a:xfrm>
            <a:off x="690798" y="183824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0"/>
          <p:cNvSpPr>
            <a:spLocks noChangeArrowheads="1"/>
          </p:cNvSpPr>
          <p:nvPr/>
        </p:nvSpPr>
        <p:spPr bwMode="auto">
          <a:xfrm>
            <a:off x="690798" y="452072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1"/>
          <p:cNvSpPr>
            <a:spLocks noChangeArrowheads="1"/>
          </p:cNvSpPr>
          <p:nvPr/>
        </p:nvSpPr>
        <p:spPr bwMode="auto">
          <a:xfrm>
            <a:off x="4629386" y="242403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矩形 12"/>
          <p:cNvSpPr>
            <a:spLocks noChangeArrowheads="1"/>
          </p:cNvSpPr>
          <p:nvPr/>
        </p:nvSpPr>
        <p:spPr bwMode="auto">
          <a:xfrm>
            <a:off x="4629386" y="162393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4" name="TextBox 35"/>
          <p:cNvSpPr txBox="1">
            <a:spLocks noChangeArrowheads="1"/>
          </p:cNvSpPr>
          <p:nvPr/>
        </p:nvSpPr>
        <p:spPr bwMode="auto">
          <a:xfrm>
            <a:off x="974166" y="2205786"/>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7.</a:t>
            </a:r>
            <a:r>
              <a:rPr lang="zh-CN" altLang="en-US" sz="1400" dirty="0">
                <a:latin typeface="华文细黑" panose="02010600040101010101" pitchFamily="2" charset="-122"/>
                <a:ea typeface="华文细黑" panose="02010600040101010101" pitchFamily="2" charset="-122"/>
              </a:rPr>
              <a:t>（　　）是党领导人民治理国家的基本方略。</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依法治国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人民民主</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人民代表大会制度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选举</a:t>
            </a:r>
            <a:endParaRPr lang="zh-CN" altLang="en-US" sz="1400" dirty="0">
              <a:latin typeface="华文细黑" panose="02010600040101010101" pitchFamily="2" charset="-122"/>
              <a:ea typeface="华文细黑" panose="02010600040101010101" pitchFamily="2" charset="-122"/>
            </a:endParaRPr>
          </a:p>
        </p:txBody>
      </p:sp>
      <p:sp>
        <p:nvSpPr>
          <p:cNvPr id="15" name="TextBox 35"/>
          <p:cNvSpPr txBox="1">
            <a:spLocks noChangeArrowheads="1"/>
          </p:cNvSpPr>
          <p:nvPr/>
        </p:nvSpPr>
        <p:spPr bwMode="auto">
          <a:xfrm>
            <a:off x="4912754" y="2424033"/>
            <a:ext cx="3115630" cy="22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8. </a:t>
            </a:r>
            <a:r>
              <a:rPr lang="zh-CN" altLang="en-US" sz="1400" dirty="0">
                <a:latin typeface="华文细黑" panose="02010600040101010101" pitchFamily="2" charset="-122"/>
                <a:ea typeface="华文细黑" panose="02010600040101010101" pitchFamily="2" charset="-122"/>
              </a:rPr>
              <a:t>改革领导体制，关键是要正确处理（　　）关系，解决党如何善于领导的问题。</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党政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政企</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党群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党军</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851670"/>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9.（　　）是中国共产党根本的政治路线和组织路线。</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为人民服务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群众路线</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与时俱进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立党为公</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10. 始终成为中国（　　）的先锋队，是党真正成为中国人民和中华民族先锋队</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的政治前提。</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农民阶级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知识分子</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民族精英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工人阶级</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236296" y="220658"/>
            <a:ext cx="1534031" cy="1814052"/>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54037" y="1988559"/>
            <a:ext cx="7272808" cy="246189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11. 要实现全面建成小康社会的奋斗目标，就必须缩小地区、城乡和各阶层之间</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的差距。为此我们必须要（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①加快中西部地区的发展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②高度重视“三农”问题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③振兴东北老工业基地</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④加快城镇化建设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①②③</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①③④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②③④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①②③④</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95536" y="1815350"/>
            <a:ext cx="7776864"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91032" y="194816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5"/>
          <p:cNvSpPr>
            <a:spLocks noChangeArrowheads="1"/>
          </p:cNvSpPr>
          <p:nvPr/>
        </p:nvSpPr>
        <p:spPr bwMode="auto">
          <a:xfrm>
            <a:off x="491034"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9" name="矩形 43"/>
          <p:cNvSpPr>
            <a:spLocks noChangeArrowheads="1"/>
          </p:cNvSpPr>
          <p:nvPr/>
        </p:nvSpPr>
        <p:spPr bwMode="auto">
          <a:xfrm>
            <a:off x="1811436"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4"/>
          <p:cNvSpPr>
            <a:spLocks noChangeArrowheads="1"/>
          </p:cNvSpPr>
          <p:nvPr/>
        </p:nvSpPr>
        <p:spPr bwMode="auto">
          <a:xfrm>
            <a:off x="3131840"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5"/>
          <p:cNvSpPr>
            <a:spLocks noChangeArrowheads="1"/>
          </p:cNvSpPr>
          <p:nvPr/>
        </p:nvSpPr>
        <p:spPr bwMode="auto">
          <a:xfrm>
            <a:off x="4452242"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4" name="矩形 46"/>
          <p:cNvSpPr>
            <a:spLocks noChangeArrowheads="1"/>
          </p:cNvSpPr>
          <p:nvPr/>
        </p:nvSpPr>
        <p:spPr bwMode="auto">
          <a:xfrm>
            <a:off x="5772647"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7"/>
          <p:cNvSpPr>
            <a:spLocks noChangeArrowheads="1"/>
          </p:cNvSpPr>
          <p:nvPr/>
        </p:nvSpPr>
        <p:spPr bwMode="auto">
          <a:xfrm>
            <a:off x="7093049"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6"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1756" y="1978800"/>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668310" y="2083614"/>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12. 实现全面建成小康社会目标，对东部发达地区而言，要（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适当放慢发展速度，拿出更多的力量支持相对落后地区</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发展得更快些，在全面建成小康社会的基础上，率先实现现代化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率先消除工农差别、城乡差别和地区差别</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以追求经济发展的高速度为核心，加快经济发展</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13. 2020 年，我国将实现全面建成小康社会的目标。这一目标的出发点和落脚点</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提高人民的生活水平和质量</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解放和发展生产力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提高国家整体经济实力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显示社会主义制度的优越性</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61365" y="2967990"/>
            <a:ext cx="7995285" cy="1501758"/>
          </a:xfrm>
          <a:prstGeom prst="rect">
            <a:avLst/>
          </a:prstGeom>
          <a:noFill/>
        </p:spPr>
        <p:txBody>
          <a:bodyPr wrap="square" lIns="68580" tIns="34290" rIns="68580" bIns="3429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本章总体介绍以习近平同志为总书记的党中央治国理政的总方略。“四个全面”战略布局，即“全面建成小康社会、全面深化改革、全面依法治国、全面从严治党”。这是从坚持和发展中国特色社会主义全局出发提出的战略布局，是实现“两个一百年”奋斗目标和中华民族伟大复兴中国梦的“路线图”。</a:t>
            </a:r>
            <a:endParaRPr lang="zh-CN" altLang="en-US" sz="1600"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606008"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930813" y="1936621"/>
            <a:ext cx="7272808" cy="3016210"/>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14.《中共中央关于全面推进依法治国若干重大问题的决定》指出，对决策严重失误或者依法应该及时做出决策但久拖不决造成重大损失、恶劣影响的，要建立</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　　）机制。</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责任人</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首长及责任人负责</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重大决策终身责任追究制度及责任倒查</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首长负责</a:t>
            </a:r>
            <a:endParaRPr sz="1400" dirty="0">
              <a:latin typeface="华文细黑" panose="02010600040101010101" pitchFamily="2" charset="-122"/>
              <a:ea typeface="华文细黑" panose="02010600040101010101" pitchFamily="2" charset="-122"/>
            </a:endParaRPr>
          </a:p>
          <a:p>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15.《中共中央关于全面推进依法治国若干重大问题的决定》指出，用严格的法</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律制度保护生态环境，其亮点是（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大幅度提高违法成本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制定完善生态补偿</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建立健全自然资源产权法律制度</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完善国土空间开发保护方面的法律制度</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15052" y="1268948"/>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5790" y="1696720"/>
            <a:ext cx="8310880" cy="3446780"/>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16. 根据《中共中央关于全面推进依法治国若干重大问题的决定》的规定，凡经人大及其常委会选举或者决定任命的国家工作人员正式就职时公开向（　　）宣誓。</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公务员法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国家主席</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党章</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宪法</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17. 根据《中共中央关于全面推进依法治国若干重大问题的决定》的规定，以保障（　　）为核心，坚持和完善人民代表大会制度，坚持和完善中国共产党领导的多党合作和政治协商制度、民族区域自治制度以及基层群众自治制度，推进社会主义民主政治法治化。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公平正义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和谐民主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稳定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人民当家做主</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95536" y="1696620"/>
            <a:ext cx="8640960" cy="344687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32" y="1608822"/>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652900" y="2193547"/>
            <a:ext cx="8310880" cy="1292662"/>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18. 根据《中共中央关于全面推进依法治国若干重大问题的决定》的规定，将每</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年（　　）定为国家宪法日。</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十二月二日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十二月四日</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十二月十四日</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十二月二十日</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91032" y="194816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5"/>
          <p:cNvSpPr>
            <a:spLocks noChangeArrowheads="1"/>
          </p:cNvSpPr>
          <p:nvPr/>
        </p:nvSpPr>
        <p:spPr bwMode="auto">
          <a:xfrm>
            <a:off x="491034"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9" name="矩形 43"/>
          <p:cNvSpPr>
            <a:spLocks noChangeArrowheads="1"/>
          </p:cNvSpPr>
          <p:nvPr/>
        </p:nvSpPr>
        <p:spPr bwMode="auto">
          <a:xfrm>
            <a:off x="1811436"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4"/>
          <p:cNvSpPr>
            <a:spLocks noChangeArrowheads="1"/>
          </p:cNvSpPr>
          <p:nvPr/>
        </p:nvSpPr>
        <p:spPr bwMode="auto">
          <a:xfrm>
            <a:off x="3131840"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5"/>
          <p:cNvSpPr>
            <a:spLocks noChangeArrowheads="1"/>
          </p:cNvSpPr>
          <p:nvPr/>
        </p:nvSpPr>
        <p:spPr bwMode="auto">
          <a:xfrm>
            <a:off x="4452242"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4" name="矩形 46"/>
          <p:cNvSpPr>
            <a:spLocks noChangeArrowheads="1"/>
          </p:cNvSpPr>
          <p:nvPr/>
        </p:nvSpPr>
        <p:spPr bwMode="auto">
          <a:xfrm>
            <a:off x="5772647" y="1696621"/>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7"/>
          <p:cNvSpPr>
            <a:spLocks noChangeArrowheads="1"/>
          </p:cNvSpPr>
          <p:nvPr/>
        </p:nvSpPr>
        <p:spPr bwMode="auto">
          <a:xfrm>
            <a:off x="7093049" y="1696621"/>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6"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1756" y="1978800"/>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902282" y="2187078"/>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我们在处理改革、发展和稳定的关系时，必须做到（　　）。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把改革的力度、发展的速度和社会可承受程度统一起来</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把不断改善人民生活作为处理三者关系的重要结合点</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在社会稳定中推进改革和发展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通过改革发展促进社会稳定</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三十年来中国改革的基本经验有（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坚持改革的社会主义方向</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体制问题上不搞姓“社”和姓“资”的争论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以经济的改革为重点与其他改革全面展开</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既大胆又稳妥地推进渐进式改革</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3824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52072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42403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62393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2205786"/>
            <a:ext cx="2978944" cy="157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中国共产党的领导包括（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政治领导</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思想领导</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组织领导</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经济领导</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912754" y="2424033"/>
            <a:ext cx="3115630" cy="209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中国共产党在长期革命斗争中形成的三大优良作风是（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理论联系实际</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密切联系群众</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为人民服务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批评与自我批评</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69552"/>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下面对全面建成小康社会目标理解正确的是（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人民生活总体上达到温饱</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全面建成小康社会，追求的是经济、政治、文化、社会和生态的共同发展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全面建成小康社会，将体现社会主义共同富裕的原则</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全面建成小康社会，将使人民生活更加殷实、富裕</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建成全面小康社会，基本形成合理有序的收入分配格局，以下可以选择的对</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策有（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统筹城乡发展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提高劳动收入在国民收入初次分配中的比重</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基本建立覆盖城乡居民的社会保障体系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转变发展方式取得重大进展</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15350"/>
            <a:ext cx="7776864" cy="310885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819513"/>
            <a:ext cx="5838200" cy="3323987"/>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7. 十八届四中全会通过的《中共中央关于全面推进依法治国若干重大问题的决</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定》提出，建立由全国人大相关专门委员会、全国人大常委会法制工作委员会组织有关部门参与起草（　　）等重要法律草案制度。</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全局性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基础性</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综合性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基层性</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660232" y="1800463"/>
            <a:ext cx="2022403" cy="165618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416331" y="883886"/>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462655" y="607695"/>
            <a:ext cx="5191760" cy="6679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66795" y="680720"/>
            <a:ext cx="5087620"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理解全面建成小康社会的科学内涵，掌握全面建成小康社会的目标要求，明确党的十九大决胜全面建成小康社会的战略安排。</a:t>
            </a:r>
            <a:endParaRPr lang="zh-CN" altLang="en-US" sz="1400" dirty="0">
              <a:latin typeface="华文细黑" panose="02010600040101010101" pitchFamily="2" charset="-122"/>
              <a:ea typeface="华文细黑" panose="02010600040101010101" pitchFamily="2" charset="-122"/>
            </a:endParaRPr>
          </a:p>
        </p:txBody>
      </p:sp>
      <p:sp>
        <p:nvSpPr>
          <p:cNvPr id="4" name="圆角矩形 3"/>
          <p:cNvSpPr/>
          <p:nvPr/>
        </p:nvSpPr>
        <p:spPr>
          <a:xfrm>
            <a:off x="3462021" y="1696720"/>
            <a:ext cx="5191760" cy="6679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66795" y="1778000"/>
            <a:ext cx="5030470"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掌握全面深化改革的总目标和主要内容，正确认识和处理全面深化改革中的重大关系。</a:t>
            </a:r>
            <a:endParaRPr lang="zh-CN" altLang="en-US" sz="1400" dirty="0">
              <a:latin typeface="华文细黑" panose="02010600040101010101" pitchFamily="2" charset="-122"/>
              <a:ea typeface="华文细黑" panose="02010600040101010101" pitchFamily="2" charset="-122"/>
            </a:endParaRPr>
          </a:p>
        </p:txBody>
      </p:sp>
      <p:sp>
        <p:nvSpPr>
          <p:cNvPr id="15" name="圆角矩形 14"/>
          <p:cNvSpPr/>
          <p:nvPr/>
        </p:nvSpPr>
        <p:spPr>
          <a:xfrm>
            <a:off x="3462655" y="3924300"/>
            <a:ext cx="5191126" cy="80769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627754" y="3994097"/>
            <a:ext cx="5081905" cy="646331"/>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4.</a:t>
            </a:r>
            <a:r>
              <a:rPr lang="zh-CN" altLang="en-US" sz="1400" dirty="0">
                <a:latin typeface="华文细黑" panose="02010600040101010101" pitchFamily="2" charset="-122"/>
                <a:ea typeface="华文细黑" panose="02010600040101010101" pitchFamily="2" charset="-122"/>
              </a:rPr>
              <a:t>党的十九大首次把党的政治建设纳入党的建设总体布局，这是党的建设理论和实践的重大创新。了解新时代党的建设总要求，以永远在路上的执着把全面从严治党引向深入。</a:t>
            </a:r>
            <a:endParaRPr lang="zh-CN" altLang="en-US" sz="1400" dirty="0">
              <a:latin typeface="华文细黑" panose="02010600040101010101" pitchFamily="2" charset="-122"/>
              <a:ea typeface="华文细黑" panose="02010600040101010101" pitchFamily="2" charset="-122"/>
            </a:endParaRPr>
          </a:p>
        </p:txBody>
      </p:sp>
      <p:sp>
        <p:nvSpPr>
          <p:cNvPr id="13" name="圆角矩形 12"/>
          <p:cNvSpPr/>
          <p:nvPr/>
        </p:nvSpPr>
        <p:spPr>
          <a:xfrm>
            <a:off x="3434398" y="2835275"/>
            <a:ext cx="5247005" cy="66791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4417" y="2899187"/>
            <a:ext cx="5142865"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3.</a:t>
            </a:r>
            <a:r>
              <a:rPr lang="zh-CN" altLang="en-US" sz="1400" dirty="0">
                <a:latin typeface="华文细黑" panose="02010600040101010101" pitchFamily="2" charset="-122"/>
                <a:ea typeface="华文细黑" panose="02010600040101010101" pitchFamily="2" charset="-122"/>
              </a:rPr>
              <a:t>了解全面依法治国方略的形成发展过程，领会中国特色社会主义法治道路的基本原则，掌握深化依法治国实践的重点任务。</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300"/>
                                        <p:tgtEl>
                                          <p:spTgt spid="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300"/>
                                        <p:tgtEl>
                                          <p:spTgt spid="1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4" grpId="0" bldLvl="0" animBg="1"/>
      <p:bldP spid="15"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1423670" y="638175"/>
            <a:ext cx="5838825" cy="4210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482354" y="987574"/>
            <a:ext cx="2201679" cy="3616312"/>
          </a:xfrm>
          <a:prstGeom prst="roundRect">
            <a:avLst>
              <a:gd name="adj" fmla="val 888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a:off x="5570586" y="11817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655060" y="13620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 name="右箭头 11"/>
          <p:cNvSpPr/>
          <p:nvPr/>
        </p:nvSpPr>
        <p:spPr>
          <a:xfrm>
            <a:off x="5570586" y="185806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5570586" y="2534335"/>
            <a:ext cx="1008112" cy="576064"/>
          </a:xfrm>
          <a:prstGeom prst="rightArrow">
            <a:avLst>
              <a:gd name="adj1" fmla="val 72792"/>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5570586" y="321061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5570586" y="38868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6650707" y="13736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正确处理全面深化改革中的重大关系</a:t>
            </a:r>
            <a:endParaRPr lang="en-US" altLang="zh-CN" sz="1200" dirty="0">
              <a:solidFill>
                <a:schemeClr val="tx1">
                  <a:lumMod val="75000"/>
                  <a:lumOff val="25000"/>
                </a:schemeClr>
              </a:solidFill>
            </a:endParaRPr>
          </a:p>
        </p:txBody>
      </p:sp>
      <p:sp>
        <p:nvSpPr>
          <p:cNvPr id="21" name="TextBox 20"/>
          <p:cNvSpPr txBox="1"/>
          <p:nvPr/>
        </p:nvSpPr>
        <p:spPr>
          <a:xfrm>
            <a:off x="3957312" y="1784489"/>
            <a:ext cx="1251761" cy="1685911"/>
          </a:xfrm>
          <a:prstGeom prst="rect">
            <a:avLst/>
          </a:prstGeom>
          <a:noFill/>
        </p:spPr>
        <p:txBody>
          <a:bodyPr wrap="square">
            <a:spAutoFit/>
          </a:bodyPr>
          <a:lstStyle/>
          <a:p>
            <a:pPr algn="ctr" fontAlgn="auto">
              <a:lnSpc>
                <a:spcPct val="200000"/>
              </a:lnSpc>
              <a:spcBef>
                <a:spcPts val="0"/>
              </a:spcBef>
              <a:spcAft>
                <a:spcPts val="0"/>
              </a:spcAft>
              <a:defRPr/>
            </a:pPr>
            <a:r>
              <a:rPr lang="zh-CN" altLang="en-US" sz="2800" b="1" dirty="0">
                <a:solidFill>
                  <a:schemeClr val="bg1"/>
                </a:solidFill>
                <a:latin typeface="微软雅黑" panose="020B0503020204020204" pitchFamily="34" charset="-122"/>
                <a:ea typeface="微软雅黑" panose="020B0503020204020204" pitchFamily="34" charset="-122"/>
              </a:rPr>
              <a:t>要点</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fontAlgn="auto">
              <a:lnSpc>
                <a:spcPct val="200000"/>
              </a:lnSpc>
              <a:spcBef>
                <a:spcPts val="0"/>
              </a:spcBef>
              <a:spcAft>
                <a:spcPts val="0"/>
              </a:spcAft>
              <a:defRPr/>
            </a:pPr>
            <a:r>
              <a:rPr lang="zh-CN" altLang="en-US" sz="2800" b="1" dirty="0">
                <a:solidFill>
                  <a:schemeClr val="bg1"/>
                </a:solidFill>
                <a:latin typeface="微软雅黑" panose="020B0503020204020204" pitchFamily="34" charset="-122"/>
                <a:ea typeface="微软雅黑" panose="020B0503020204020204" pitchFamily="34" charset="-122"/>
              </a:rPr>
              <a:t>解析</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655060" y="203837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655060" y="271464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655060" y="339092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684033" y="4055653"/>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7" name="右箭头 26"/>
          <p:cNvSpPr/>
          <p:nvPr/>
        </p:nvSpPr>
        <p:spPr>
          <a:xfrm flipH="1">
            <a:off x="2596556" y="11817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flipH="1">
            <a:off x="2817554" y="13620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9" name="右箭头 28"/>
          <p:cNvSpPr/>
          <p:nvPr/>
        </p:nvSpPr>
        <p:spPr>
          <a:xfrm flipH="1">
            <a:off x="2596556" y="185806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flipH="1">
            <a:off x="2596556" y="2534335"/>
            <a:ext cx="1008112" cy="576064"/>
          </a:xfrm>
          <a:prstGeom prst="rightArrow">
            <a:avLst>
              <a:gd name="adj1" fmla="val 72792"/>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右箭头 30"/>
          <p:cNvSpPr/>
          <p:nvPr/>
        </p:nvSpPr>
        <p:spPr>
          <a:xfrm flipH="1">
            <a:off x="2596556" y="321061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flipH="1">
            <a:off x="2596556" y="38868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2817554" y="203837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flipH="1">
            <a:off x="2817554" y="271464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flipH="1">
            <a:off x="2817554" y="339092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flipH="1">
            <a:off x="2817554" y="40671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50707" y="204991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中国特色社会主义法治道路的基本原则</a:t>
            </a:r>
            <a:endParaRPr lang="en-US" altLang="zh-CN" sz="1200" dirty="0">
              <a:solidFill>
                <a:schemeClr val="tx1">
                  <a:lumMod val="75000"/>
                  <a:lumOff val="25000"/>
                </a:schemeClr>
              </a:solidFill>
            </a:endParaRPr>
          </a:p>
        </p:txBody>
      </p:sp>
      <p:sp>
        <p:nvSpPr>
          <p:cNvPr id="38" name="TextBox 37"/>
          <p:cNvSpPr txBox="1"/>
          <p:nvPr/>
        </p:nvSpPr>
        <p:spPr>
          <a:xfrm>
            <a:off x="6650707" y="272618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深化依法治国实践的重点任务</a:t>
            </a:r>
            <a:endParaRPr lang="en-US" altLang="zh-CN" sz="1200" dirty="0">
              <a:solidFill>
                <a:schemeClr val="tx1">
                  <a:lumMod val="75000"/>
                  <a:lumOff val="25000"/>
                </a:schemeClr>
              </a:solidFill>
            </a:endParaRPr>
          </a:p>
        </p:txBody>
      </p:sp>
      <p:sp>
        <p:nvSpPr>
          <p:cNvPr id="39" name="TextBox 38"/>
          <p:cNvSpPr txBox="1"/>
          <p:nvPr/>
        </p:nvSpPr>
        <p:spPr>
          <a:xfrm>
            <a:off x="6650707" y="3402462"/>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新时代党的建设总要求</a:t>
            </a:r>
            <a:endParaRPr lang="en-US" altLang="zh-CN" sz="1200" dirty="0">
              <a:solidFill>
                <a:schemeClr val="tx1">
                  <a:lumMod val="75000"/>
                  <a:lumOff val="25000"/>
                </a:schemeClr>
              </a:solidFill>
            </a:endParaRPr>
          </a:p>
        </p:txBody>
      </p:sp>
      <p:sp>
        <p:nvSpPr>
          <p:cNvPr id="40" name="TextBox 39"/>
          <p:cNvSpPr txBox="1"/>
          <p:nvPr/>
        </p:nvSpPr>
        <p:spPr>
          <a:xfrm>
            <a:off x="6650707" y="40787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以永远在路上的执着把全面从严治党引向深入</a:t>
            </a:r>
            <a:endParaRPr lang="en-US" altLang="zh-CN" sz="1200" dirty="0">
              <a:solidFill>
                <a:schemeClr val="tx1">
                  <a:lumMod val="75000"/>
                  <a:lumOff val="25000"/>
                </a:schemeClr>
              </a:solidFill>
            </a:endParaRPr>
          </a:p>
        </p:txBody>
      </p:sp>
      <p:sp>
        <p:nvSpPr>
          <p:cNvPr id="41" name="TextBox 40"/>
          <p:cNvSpPr txBox="1"/>
          <p:nvPr/>
        </p:nvSpPr>
        <p:spPr>
          <a:xfrm>
            <a:off x="890067" y="13736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全面建成小康社会的内涵</a:t>
            </a:r>
            <a:endParaRPr lang="en-US" altLang="zh-CN" sz="1200" dirty="0">
              <a:solidFill>
                <a:schemeClr val="tx1">
                  <a:lumMod val="75000"/>
                  <a:lumOff val="25000"/>
                </a:schemeClr>
              </a:solidFill>
            </a:endParaRPr>
          </a:p>
        </p:txBody>
      </p:sp>
      <p:sp>
        <p:nvSpPr>
          <p:cNvPr id="42" name="TextBox 41"/>
          <p:cNvSpPr txBox="1"/>
          <p:nvPr/>
        </p:nvSpPr>
        <p:spPr>
          <a:xfrm>
            <a:off x="890067" y="204991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全面建成小康社会的目标要求</a:t>
            </a:r>
            <a:endParaRPr lang="en-US" altLang="zh-CN" sz="1200" dirty="0">
              <a:solidFill>
                <a:schemeClr val="tx1">
                  <a:lumMod val="75000"/>
                  <a:lumOff val="25000"/>
                </a:schemeClr>
              </a:solidFill>
            </a:endParaRPr>
          </a:p>
        </p:txBody>
      </p:sp>
      <p:sp>
        <p:nvSpPr>
          <p:cNvPr id="43" name="TextBox 42"/>
          <p:cNvSpPr txBox="1"/>
          <p:nvPr/>
        </p:nvSpPr>
        <p:spPr>
          <a:xfrm>
            <a:off x="890067" y="2726187"/>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决胜全面建成小康社会</a:t>
            </a:r>
            <a:endParaRPr lang="en-US" altLang="zh-CN" sz="1200" dirty="0">
              <a:solidFill>
                <a:schemeClr val="tx1">
                  <a:lumMod val="75000"/>
                  <a:lumOff val="25000"/>
                </a:schemeClr>
              </a:solidFill>
            </a:endParaRPr>
          </a:p>
        </p:txBody>
      </p:sp>
      <p:sp>
        <p:nvSpPr>
          <p:cNvPr id="44" name="TextBox 43"/>
          <p:cNvSpPr txBox="1"/>
          <p:nvPr/>
        </p:nvSpPr>
        <p:spPr>
          <a:xfrm>
            <a:off x="890067" y="340246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坚定不移地全面深化改革</a:t>
            </a:r>
            <a:endParaRPr lang="en-US" altLang="zh-CN" sz="1200" dirty="0">
              <a:solidFill>
                <a:schemeClr val="tx1">
                  <a:lumMod val="75000"/>
                  <a:lumOff val="25000"/>
                </a:schemeClr>
              </a:solidFill>
            </a:endParaRPr>
          </a:p>
        </p:txBody>
      </p:sp>
      <p:sp>
        <p:nvSpPr>
          <p:cNvPr id="45" name="TextBox 44"/>
          <p:cNvSpPr txBox="1"/>
          <p:nvPr/>
        </p:nvSpPr>
        <p:spPr>
          <a:xfrm>
            <a:off x="890067" y="40787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全面深化改革的总目标和主要内容</a:t>
            </a:r>
            <a:endParaRPr lang="en-US" altLang="zh-CN" sz="1200" dirty="0">
              <a:solidFill>
                <a:schemeClr val="tx1">
                  <a:lumMod val="75000"/>
                  <a:lumOff val="25000"/>
                </a:schemeClr>
              </a:solidFill>
            </a:endParaRPr>
          </a:p>
        </p:txBody>
      </p:sp>
      <p:sp>
        <p:nvSpPr>
          <p:cNvPr id="2"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4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1+#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80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80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1+#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100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0-#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0-#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20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12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0-#ppt_w/2"/>
                                          </p:val>
                                        </p:tav>
                                        <p:tav tm="100000">
                                          <p:val>
                                            <p:strVal val="#ppt_x"/>
                                          </p:val>
                                        </p:tav>
                                      </p:tavLst>
                                    </p:anim>
                                    <p:anim calcmode="lin" valueType="num">
                                      <p:cBhvr additive="base">
                                        <p:cTn id="68" dur="500" fill="hold"/>
                                        <p:tgtEl>
                                          <p:spTgt spid="2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140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0-#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40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60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60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80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0-#ppt_w/2"/>
                                          </p:val>
                                        </p:tav>
                                        <p:tav tm="100000">
                                          <p:val>
                                            <p:strVal val="#ppt_x"/>
                                          </p:val>
                                        </p:tav>
                                      </p:tavLst>
                                    </p:anim>
                                    <p:anim calcmode="lin" valueType="num">
                                      <p:cBhvr additive="base">
                                        <p:cTn id="88" dur="500" fill="hold"/>
                                        <p:tgtEl>
                                          <p:spTgt spid="1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80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0-#ppt_w/2"/>
                                          </p:val>
                                        </p:tav>
                                        <p:tav tm="100000">
                                          <p:val>
                                            <p:strVal val="#ppt_x"/>
                                          </p:val>
                                        </p:tav>
                                      </p:tavLst>
                                    </p:anim>
                                    <p:anim calcmode="lin" valueType="num">
                                      <p:cBhvr additive="base">
                                        <p:cTn id="92" dur="500" fill="hold"/>
                                        <p:tgtEl>
                                          <p:spTgt spid="26"/>
                                        </p:tgtEl>
                                        <p:attrNameLst>
                                          <p:attrName>ppt_y</p:attrName>
                                        </p:attrNameLst>
                                      </p:cBhvr>
                                      <p:tavLst>
                                        <p:tav tm="0">
                                          <p:val>
                                            <p:strVal val="#ppt_y"/>
                                          </p:val>
                                        </p:tav>
                                        <p:tav tm="100000">
                                          <p:val>
                                            <p:strVal val="#ppt_y"/>
                                          </p:val>
                                        </p:tav>
                                      </p:tavLst>
                                    </p:anim>
                                  </p:childTnLst>
                                </p:cTn>
                              </p:par>
                            </p:childTnLst>
                          </p:cTn>
                        </p:par>
                        <p:par>
                          <p:cTn id="93" fill="hold">
                            <p:stCondLst>
                              <p:cond delay="1500"/>
                            </p:stCondLst>
                            <p:childTnLst>
                              <p:par>
                                <p:cTn id="94" presetID="10" presetClass="entr" presetSubtype="0"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20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500"/>
                                        <p:tgtEl>
                                          <p:spTgt spid="42"/>
                                        </p:tgtEl>
                                      </p:cBhvr>
                                    </p:animEffect>
                                  </p:childTnLst>
                                </p:cTn>
                              </p:par>
                              <p:par>
                                <p:cTn id="100" presetID="10" presetClass="entr" presetSubtype="0" fill="hold" grpId="0" nodeType="withEffect">
                                  <p:stCondLst>
                                    <p:cond delay="4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par>
                                <p:cTn id="103" presetID="10" presetClass="entr" presetSubtype="0" fill="hold" grpId="0" nodeType="withEffect">
                                  <p:stCondLst>
                                    <p:cond delay="6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par>
                                <p:cTn id="106" presetID="10" presetClass="entr" presetSubtype="0" fill="hold" grpId="0" nodeType="withEffect">
                                  <p:stCondLst>
                                    <p:cond delay="80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500"/>
                                        <p:tgtEl>
                                          <p:spTgt spid="4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500"/>
                                        <p:tgtEl>
                                          <p:spTgt spid="20"/>
                                        </p:tgtEl>
                                      </p:cBhvr>
                                    </p:animEffect>
                                  </p:childTnLst>
                                </p:cTn>
                              </p:par>
                              <p:par>
                                <p:cTn id="112" presetID="10" presetClass="entr" presetSubtype="0" fill="hold" grpId="0" nodeType="withEffect">
                                  <p:stCondLst>
                                    <p:cond delay="120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par>
                                <p:cTn id="115" presetID="10" presetClass="entr" presetSubtype="0" fill="hold" grpId="0" nodeType="withEffect">
                                  <p:stCondLst>
                                    <p:cond delay="140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childTnLst>
                                </p:cTn>
                              </p:par>
                              <p:par>
                                <p:cTn id="118" presetID="10" presetClass="entr" presetSubtype="0" fill="hold" grpId="0" nodeType="withEffect">
                                  <p:stCondLst>
                                    <p:cond delay="1600"/>
                                  </p:stCondLst>
                                  <p:childTnLst>
                                    <p:set>
                                      <p:cBhvr>
                                        <p:cTn id="119" dur="1" fill="hold">
                                          <p:stCondLst>
                                            <p:cond delay="0"/>
                                          </p:stCondLst>
                                        </p:cTn>
                                        <p:tgtEl>
                                          <p:spTgt spid="39"/>
                                        </p:tgtEl>
                                        <p:attrNameLst>
                                          <p:attrName>style.visibility</p:attrName>
                                        </p:attrNameLst>
                                      </p:cBhvr>
                                      <p:to>
                                        <p:strVal val="visible"/>
                                      </p:to>
                                    </p:set>
                                    <p:animEffect transition="in" filter="fade">
                                      <p:cBhvr>
                                        <p:cTn id="120" dur="500"/>
                                        <p:tgtEl>
                                          <p:spTgt spid="39"/>
                                        </p:tgtEl>
                                      </p:cBhvr>
                                    </p:animEffect>
                                  </p:childTnLst>
                                </p:cTn>
                              </p:par>
                              <p:par>
                                <p:cTn id="121" presetID="10" presetClass="entr" presetSubtype="0" fill="hold" grpId="0" nodeType="withEffect">
                                  <p:stCondLst>
                                    <p:cond delay="180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5" grpId="0"/>
      <p:bldP spid="12" grpId="0" animBg="1"/>
      <p:bldP spid="14" grpId="0" animBg="1"/>
      <p:bldP spid="16" grpId="0" animBg="1"/>
      <p:bldP spid="18" grpId="0" animBg="1"/>
      <p:bldP spid="20" grpId="0"/>
      <p:bldP spid="21" grpId="0"/>
      <p:bldP spid="23" grpId="0"/>
      <p:bldP spid="24" grpId="0"/>
      <p:bldP spid="25" grpId="0"/>
      <p:bldP spid="26" grpId="0"/>
      <p:bldP spid="27" grpId="0" animBg="1"/>
      <p:bldP spid="28" grpId="0"/>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9430" cy="35166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4465" y="767080"/>
            <a:ext cx="64389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99135" y="1432560"/>
            <a:ext cx="7830820" cy="106317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党的十六大指出，建设现代农业，发展农村经济，增加农民收入，是全面建设小康社会的重大任务。下表反映的是我国 2000 年农业现状及 2020 年农业发展目标等方面的具体数字。</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1187624" y="2535529"/>
            <a:ext cx="6353175" cy="1076325"/>
          </a:xfrm>
          <a:prstGeom prst="rect">
            <a:avLst/>
          </a:prstGeom>
        </p:spPr>
      </p:pic>
      <p:sp>
        <p:nvSpPr>
          <p:cNvPr id="4" name="文本框 3"/>
          <p:cNvSpPr txBox="1"/>
          <p:nvPr/>
        </p:nvSpPr>
        <p:spPr>
          <a:xfrm>
            <a:off x="781050" y="3648075"/>
            <a:ext cx="7830820" cy="69384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温家宝总理说：“作为中国的总理，每念及我们还有 3000 万农民同胞没有解决温饱，我忧心如焚，寝食难安。”</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9430" cy="255700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4465" y="767080"/>
            <a:ext cx="64389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点评</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97884" y="1563638"/>
            <a:ext cx="7830820" cy="1804468"/>
          </a:xfrm>
          <a:prstGeom prst="rect">
            <a:avLst/>
          </a:prstGeom>
          <a:noFill/>
        </p:spPr>
        <p:txBody>
          <a:bodyPr wrap="square" lIns="0" tIns="0" rIns="0" bIns="0" rtlCol="0">
            <a:spAutoFit/>
          </a:bodyPr>
          <a:lstStyle/>
          <a:p>
            <a:pPr>
              <a:lnSpc>
                <a:spcPct val="150000"/>
              </a:lnSpc>
            </a:pPr>
            <a:r>
              <a:rPr sz="1600" dirty="0" err="1">
                <a:latin typeface="华文细黑" panose="02010600040101010101" pitchFamily="2" charset="-122"/>
                <a:ea typeface="华文细黑" panose="02010600040101010101" pitchFamily="2" charset="-122"/>
              </a:rPr>
              <a:t>农业、农村、农民问题，是全面建设小康社会进程中的关键问题</a:t>
            </a:r>
            <a:r>
              <a:rPr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 </a:t>
            </a:r>
            <a:r>
              <a:rPr sz="1600" dirty="0">
                <a:latin typeface="华文细黑" panose="02010600040101010101" pitchFamily="2" charset="-122"/>
                <a:ea typeface="华文细黑" panose="02010600040101010101" pitchFamily="2" charset="-122"/>
              </a:rPr>
              <a:t>“三农”问题对全面建设小康社会具有决定意义，将影响社会的稳定与和谐。农业丰则基础强，农民富则国家盛，农村稳则社会安。只有发展好农村经济，建设好农民的家园，让农民过上宽裕的生活，才能保证全体人民共享经济社会发展成果，才能不断扩大内需和促进国民经济持续快速协调健康发展。所以，解决好“三农”问题是全面建设小康社会的重大任务。</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0"/>
            <a:ext cx="5797396" cy="320294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9157" y="653496"/>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《将改革进行到底》视频简介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0" y="1393190"/>
            <a:ext cx="5261714" cy="3233001"/>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大型政论专题片《将改革进行到底》首次对全面深化改革进行了权威的全景式报道，通过关注经济、政治、司法、文化、生态文明、国防军队建设、党的建设、民生等领域的深刻变革，突出反映了党的十八大以来，以习近平同志为核心的党中央以强烈的历史使命感，高瞻远瞩、直面难题、勇于担当，统筹推进“五位一体”总体布局，协调推进“四个全面”战略布局，带领全体中国人民攻坚克难、砥砺奋进，开启并扎实推进全面深化改革的伟大实践与非凡历程，突出反映了全面深化改革给中国老百姓在就业、收入、教育、医疗等各个方面带来的实实在在的改变。</a:t>
            </a:r>
            <a:endParaRPr sz="14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209848" y="226151"/>
            <a:ext cx="2755069" cy="146937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5558</Words>
  <Application>WPS 演示</Application>
  <PresentationFormat>全屏显示(16:9)</PresentationFormat>
  <Paragraphs>497</Paragraphs>
  <Slides>37</Slides>
  <Notes>35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491</cp:revision>
  <dcterms:created xsi:type="dcterms:W3CDTF">2015-04-24T01:01:00Z</dcterms:created>
  <dcterms:modified xsi:type="dcterms:W3CDTF">2019-05-28T01:55:57Z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