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84" r:id="rId6"/>
    <p:sldId id="259" r:id="rId7"/>
    <p:sldId id="332" r:id="rId8"/>
    <p:sldId id="333" r:id="rId9"/>
    <p:sldId id="493" r:id="rId10"/>
    <p:sldId id="394" r:id="rId11"/>
    <p:sldId id="335" r:id="rId12"/>
    <p:sldId id="494" r:id="rId13"/>
    <p:sldId id="305" r:id="rId14"/>
    <p:sldId id="434" r:id="rId15"/>
    <p:sldId id="308" r:id="rId16"/>
    <p:sldId id="309" r:id="rId17"/>
    <p:sldId id="468" r:id="rId18"/>
    <p:sldId id="311" r:id="rId19"/>
    <p:sldId id="469" r:id="rId20"/>
    <p:sldId id="596" r:id="rId21"/>
    <p:sldId id="341" r:id="rId22"/>
    <p:sldId id="313" r:id="rId23"/>
    <p:sldId id="346" r:id="rId24"/>
    <p:sldId id="347" r:id="rId25"/>
    <p:sldId id="676" r:id="rId26"/>
    <p:sldId id="351" r:id="rId27"/>
    <p:sldId id="352" r:id="rId28"/>
    <p:sldId id="331" r:id="rId29"/>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CFC"/>
    <a:srgbClr val="F3F3F3"/>
    <a:srgbClr val="E8E8E8"/>
    <a:srgbClr val="F1F0EF"/>
    <a:srgbClr val="F4F1F0"/>
    <a:srgbClr val="E6E4E2"/>
    <a:srgbClr val="E8EAE9"/>
    <a:srgbClr val="CCD0D1"/>
    <a:srgbClr val="D7D9E1"/>
    <a:srgbClr val="D5D8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29" autoAdjust="0"/>
    <p:restoredTop sz="94660"/>
  </p:normalViewPr>
  <p:slideViewPr>
    <p:cSldViewPr>
      <p:cViewPr varScale="1">
        <p:scale>
          <a:sx n="94" d="100"/>
          <a:sy n="94" d="100"/>
        </p:scale>
        <p:origin x="882" y="90"/>
      </p:cViewPr>
      <p:guideLst>
        <p:guide orient="horz" pos="1692"/>
        <p:guide pos="3016"/>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3B58EF-4ABD-40F4-ACA4-FE81D742E6D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1FC198-2D83-4DFC-8CDD-7D23AF44D41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1DF8838-2596-481A-81BD-BA549497E720}"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F7507C5-9851-4EF6-82C9-5647805156C3}"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F3F2B87-989E-4F4D-A3D6-9B10DAD785BB}"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8954EB6-7BED-43FD-8483-DCA0766CC830}"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DDB09A5-729D-4B62-9A05-E166FB412201}"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2A21541-2C8E-4FE7-AD01-6AECC40AD2EC}"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3867894"/>
          </a:xfrm>
          <a:prstGeom prst="rect">
            <a:avLst/>
          </a:prstGeom>
        </p:spPr>
      </p:pic>
      <p:sp>
        <p:nvSpPr>
          <p:cNvPr id="2" name="标题 1"/>
          <p:cNvSpPr>
            <a:spLocks noGrp="1"/>
          </p:cNvSpPr>
          <p:nvPr>
            <p:ph type="title"/>
          </p:nvPr>
        </p:nvSpPr>
        <p:spPr>
          <a:xfrm>
            <a:off x="606008" y="123478"/>
            <a:ext cx="2741856" cy="277143"/>
          </a:xfrm>
        </p:spPr>
        <p:txBody>
          <a:bodyPr/>
          <a:lstStyle>
            <a:lvl1pPr algn="l">
              <a:defRPr sz="1600" b="0">
                <a:solidFill>
                  <a:schemeClr val="bg1"/>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4" name="矩形 3"/>
          <p:cNvSpPr/>
          <p:nvPr userDrawn="1"/>
        </p:nvSpPr>
        <p:spPr>
          <a:xfrm>
            <a:off x="0" y="449610"/>
            <a:ext cx="9144000" cy="4693890"/>
          </a:xfrm>
          <a:prstGeom prst="rect">
            <a:avLst/>
          </a:prstGeom>
          <a:gradFill flip="none" rotWithShape="1">
            <a:gsLst>
              <a:gs pos="0">
                <a:srgbClr val="E8E8E8"/>
              </a:gs>
              <a:gs pos="50000">
                <a:srgbClr val="F3F3F3"/>
              </a:gs>
              <a:gs pos="100000">
                <a:schemeClr val="bg1"/>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流程图: 离页连接符 20"/>
          <p:cNvSpPr/>
          <p:nvPr userDrawn="1"/>
        </p:nvSpPr>
        <p:spPr>
          <a:xfrm>
            <a:off x="213424" y="-1"/>
            <a:ext cx="381569" cy="56197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AF102D13-023C-493B-946F-6334B1550202}"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B027665-4685-4CFB-A4DF-574C5BBB6387}"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170EC45-3C31-4C3D-8B77-22FF0C9AAD4A}"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D4074A8-D729-49BB-A7BC-DB2359C77DB8}"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6DE339D-55A7-444C-B9D1-1957295915E5}"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CB3A32D-1FCD-4730-805F-780D3DD87911}"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942A674-53CD-422B-9892-C4EF0827967E}"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AB350D4-CBC2-4A07-BB4A-B4CC231CE9C3}"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50000">
              <a:srgbClr val="ECECEC"/>
            </a:gs>
            <a:gs pos="0">
              <a:srgbClr val="E2E2E2"/>
            </a:gs>
            <a:gs pos="100000">
              <a:schemeClr val="bg1"/>
            </a:gs>
          </a:gsLst>
          <a:lin ang="18900000" scaled="1"/>
        </a:gradFill>
        <a:effectLst/>
      </p:bgPr>
    </p:bg>
    <p:spTree>
      <p:nvGrpSpPr>
        <p:cNvPr id="1" name=""/>
        <p:cNvGrpSpPr/>
        <p:nvPr/>
      </p:nvGrpSpPr>
      <p:grpSpPr>
        <a:xfrm>
          <a:off x="0" y="0"/>
          <a:ext cx="0" cy="0"/>
          <a:chOff x="0" y="0"/>
          <a:chExt cx="0" cy="0"/>
        </a:xfrm>
      </p:grpSpPr>
      <p:sp>
        <p:nvSpPr>
          <p:cNvPr id="8" name="矩形 7"/>
          <p:cNvSpPr/>
          <p:nvPr userDrawn="1"/>
        </p:nvSpPr>
        <p:spPr>
          <a:xfrm>
            <a:off x="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3"/>
          <p:cNvSpPr>
            <a:spLocks noGrp="1"/>
          </p:cNvSpPr>
          <p:nvPr>
            <p:ph type="dt" sz="half" idx="10"/>
          </p:nvPr>
        </p:nvSpPr>
        <p:spPr/>
        <p:txBody>
          <a:bodyPr/>
          <a:lstStyle>
            <a:lvl1pPr>
              <a:defRPr/>
            </a:lvl1pPr>
          </a:lstStyle>
          <a:p>
            <a:pPr>
              <a:defRPr/>
            </a:pPr>
            <a:fld id="{E95118EC-EDEF-4F9C-852D-0A464BD53A70}" type="datetimeFigureOut">
              <a:rPr lang="zh-CN" altLang="en-US"/>
            </a:fld>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2CC5073-A55C-4F3C-8D7B-130473455D17}" type="slidenum">
              <a:rPr lang="zh-CN" altLang="en-US"/>
            </a:fld>
            <a:endParaRPr lang="zh-CN" altLang="en-US"/>
          </a:p>
        </p:txBody>
      </p:sp>
      <p:sp>
        <p:nvSpPr>
          <p:cNvPr id="6" name="矩形 5"/>
          <p:cNvSpPr/>
          <p:nvPr userDrawn="1"/>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7"/>
          <p:cNvSpPr>
            <a:spLocks noChangeArrowheads="1"/>
          </p:cNvSpPr>
          <p:nvPr userDrawn="1"/>
        </p:nvSpPr>
        <p:spPr bwMode="auto">
          <a:xfrm>
            <a:off x="2491740" y="607789"/>
            <a:ext cx="41605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dirty="0" smtClean="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rPr>
              <a:t>THE BUSENESS PLAN</a:t>
            </a:r>
            <a:endParaRPr lang="zh-CN" altLang="en-US" sz="2000" dirty="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173165C5-19AB-4D7E-BF4E-8030D4BC8E07}"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0C2AC4E-50CB-4334-996F-7EE8464BD267}"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76C6AEFD-D42C-445E-A078-69D256A721CC}"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3B7A587-D83B-45BF-80B0-EB01029C5564}"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BCA76A6C-E1BF-41A9-90D8-1F55C472F0D3}" type="datetimeFigureOut">
              <a:rPr lang="zh-CN" altLang="en-US"/>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4AC6EAE7-8652-497A-B0B9-2516C5BD65FF}"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hyperlink" Target="MP4/&#31532;&#19971;&#31456;&#12298;&#40723;&#28010;&#23679;&#20043;&#27874;&#12299;.mp4" TargetMode="External"/><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image" Target="../media/image13.png"/><Relationship Id="rId3" Type="http://schemas.openxmlformats.org/officeDocument/2006/relationships/hyperlink" Target="MP4/&#31532;&#19971;&#31456;%20%20&#12298;&#25105;&#20026;&#31062;&#22269;&#29486;&#30707;&#27833;&#12299;.mp4" TargetMode="External"/><Relationship Id="rId2" Type="http://schemas.openxmlformats.org/officeDocument/2006/relationships/image" Target="../media/image16.png"/><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microsoft.com/office/2007/relationships/hdphoto" Target="../media/hdphoto1.wdp"/><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椭圆 8"/>
          <p:cNvSpPr/>
          <p:nvPr/>
        </p:nvSpPr>
        <p:spPr>
          <a:xfrm>
            <a:off x="5076056" y="-308570"/>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7"/>
          <p:cNvSpPr>
            <a:spLocks noChangeArrowheads="1"/>
          </p:cNvSpPr>
          <p:nvPr/>
        </p:nvSpPr>
        <p:spPr bwMode="auto">
          <a:xfrm>
            <a:off x="3317875" y="2044700"/>
            <a:ext cx="250825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科学发展观</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7"/>
          <p:cNvSpPr>
            <a:spLocks noChangeArrowheads="1"/>
          </p:cNvSpPr>
          <p:nvPr/>
        </p:nvSpPr>
        <p:spPr bwMode="auto">
          <a:xfrm>
            <a:off x="3995936" y="1410780"/>
            <a:ext cx="1152128"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2400" dirty="0" smtClean="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rPr>
              <a:t>第七章</a:t>
            </a:r>
            <a:endParaRPr lang="zh-CN" altLang="en-US" sz="2400" dirty="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38" presetClass="entr" presetSubtype="0" accel="50000" fill="hold" grpId="0" nodeType="afterEffect">
                                  <p:stCondLst>
                                    <p:cond delay="0"/>
                                  </p:stCondLst>
                                  <p:iterate type="lt">
                                    <p:tmPct val="50000"/>
                                  </p:iterate>
                                  <p:childTnLst>
                                    <p:set>
                                      <p:cBhvr>
                                        <p:cTn id="10" dur="1" fill="hold">
                                          <p:stCondLst>
                                            <p:cond delay="0"/>
                                          </p:stCondLst>
                                        </p:cTn>
                                        <p:tgtEl>
                                          <p:spTgt spid="8"/>
                                        </p:tgtEl>
                                        <p:attrNameLst>
                                          <p:attrName>style.visibility</p:attrName>
                                        </p:attrNameLst>
                                      </p:cBhvr>
                                      <p:to>
                                        <p:strVal val="visible"/>
                                      </p:to>
                                    </p:set>
                                    <p:set>
                                      <p:cBhvr>
                                        <p:cTn id="11" dur="114" fill="hold">
                                          <p:stCondLst>
                                            <p:cond delay="0"/>
                                          </p:stCondLst>
                                        </p:cTn>
                                        <p:tgtEl>
                                          <p:spTgt spid="8"/>
                                        </p:tgtEl>
                                        <p:attrNameLst>
                                          <p:attrName>style.rotation</p:attrName>
                                        </p:attrNameLst>
                                      </p:cBhvr>
                                      <p:to>
                                        <p:strVal val="-45.0"/>
                                      </p:to>
                                    </p:set>
                                    <p:anim calcmode="lin" valueType="num">
                                      <p:cBhvr>
                                        <p:cTn id="12" dur="114" fill="hold">
                                          <p:stCondLst>
                                            <p:cond delay="114"/>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13" dur="114"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4" dur="39" decel="50000" autoRev="1" fill="hold">
                                          <p:stCondLst>
                                            <p:cond delay="114"/>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5" dur="34" fill="hold">
                                          <p:stCondLst>
                                            <p:cond delay="216"/>
                                          </p:stCondLst>
                                        </p:cTn>
                                        <p:tgtEl>
                                          <p:spTgt spid="8"/>
                                        </p:tgtEl>
                                        <p:attrNameLst>
                                          <p:attrName>ppt_y</p:attrName>
                                        </p:attrNameLst>
                                      </p:cBhvr>
                                      <p:tavLst>
                                        <p:tav tm="0">
                                          <p:val>
                                            <p:strVal val="#ppt_y-(0.354*#ppt_w-0.172*#ppt_h)"/>
                                          </p:val>
                                        </p:tav>
                                        <p:tav tm="100000">
                                          <p:val>
                                            <p:strVal val="#ppt_y"/>
                                          </p:val>
                                        </p:tav>
                                      </p:tavLst>
                                    </p:anim>
                                  </p:childTnLst>
                                </p:cTn>
                              </p:par>
                              <p:par>
                                <p:cTn id="16" presetID="52" presetClass="entr" presetSubtype="0" fill="hold" grpId="0" nodeType="withEffect">
                                  <p:stCondLst>
                                    <p:cond delay="2000"/>
                                  </p:stCondLst>
                                  <p:iterate type="lt">
                                    <p:tmPct val="10000"/>
                                  </p:iterate>
                                  <p:childTnLst>
                                    <p:set>
                                      <p:cBhvr>
                                        <p:cTn id="17" dur="1" fill="hold">
                                          <p:stCondLst>
                                            <p:cond delay="0"/>
                                          </p:stCondLst>
                                        </p:cTn>
                                        <p:tgtEl>
                                          <p:spTgt spid="5"/>
                                        </p:tgtEl>
                                        <p:attrNameLst>
                                          <p:attrName>style.visibility</p:attrName>
                                        </p:attrNameLst>
                                      </p:cBhvr>
                                      <p:to>
                                        <p:strVal val="visible"/>
                                      </p:to>
                                    </p:set>
                                    <p:animScale>
                                      <p:cBhvr>
                                        <p:cTn id="18"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5"/>
                                        </p:tgtEl>
                                        <p:attrNameLst>
                                          <p:attrName>ppt_x</p:attrName>
                                          <p:attrName>ppt_y</p:attrName>
                                        </p:attrNameLst>
                                      </p:cBhvr>
                                    </p:animMotion>
                                    <p:animEffect transition="in" filter="fade">
                                      <p:cBhvr>
                                        <p:cTn id="2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203848" y="867053"/>
            <a:ext cx="3536315" cy="307340"/>
          </a:xfrm>
          <a:prstGeom prst="rect">
            <a:avLst/>
          </a:prstGeom>
          <a:noFill/>
        </p:spPr>
        <p:txBody>
          <a:bodyPr wrap="square" lIns="0" tIns="0" rIns="0" bIns="0" rtlCol="0">
            <a:spAutoFit/>
          </a:bodyPr>
          <a:lstStyle/>
          <a:p>
            <a:r>
              <a:rPr sz="2000" b="1" dirty="0">
                <a:latin typeface="微软雅黑" panose="020B0503020204020204" pitchFamily="34" charset="-122"/>
                <a:ea typeface="微软雅黑" panose="020B0503020204020204" pitchFamily="34" charset="-122"/>
              </a:rPr>
              <a:t>5. 科学发展观的历史地位</a:t>
            </a:r>
            <a:endParaRPr sz="2000" b="1" dirty="0">
              <a:latin typeface="微软雅黑" panose="020B0503020204020204" pitchFamily="34" charset="-122"/>
              <a:ea typeface="微软雅黑" panose="020B0503020204020204" pitchFamily="34" charset="-122"/>
            </a:endParaRPr>
          </a:p>
        </p:txBody>
      </p:sp>
      <p:sp>
        <p:nvSpPr>
          <p:cNvPr id="8" name="矩形 37"/>
          <p:cNvSpPr>
            <a:spLocks noChangeArrowheads="1"/>
          </p:cNvSpPr>
          <p:nvPr/>
        </p:nvSpPr>
        <p:spPr bwMode="auto">
          <a:xfrm>
            <a:off x="514521" y="1311121"/>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9" name="图片 5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75245" y="1341761"/>
            <a:ext cx="1065610" cy="125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9"/>
          <p:cNvSpPr txBox="1"/>
          <p:nvPr/>
        </p:nvSpPr>
        <p:spPr>
          <a:xfrm>
            <a:off x="1259632" y="1419622"/>
            <a:ext cx="6696744" cy="2881686"/>
          </a:xfrm>
          <a:prstGeom prst="rect">
            <a:avLst/>
          </a:prstGeom>
          <a:noFill/>
        </p:spPr>
        <p:txBody>
          <a:bodyPr wrap="square" lIns="0" tIns="0" rIns="0" bIns="0" rtlCol="0">
            <a:spAutoFit/>
          </a:bodyPr>
          <a:lstStyle/>
          <a:p>
            <a:pPr>
              <a:lnSpc>
                <a:spcPct val="200000"/>
              </a:lnSpc>
            </a:pPr>
            <a:r>
              <a:rPr sz="1600" dirty="0"/>
              <a:t>科学发展观贯穿了马克思主义立场观点方法，把马克思主义中国化推进到新境界。科学发展观是对经济社会发展一般规律认识的深化，是马克思主义关于发展的世界观和方法论的集中体现，是中国特色社会主义理论体系的重要组成部分。</a:t>
            </a:r>
            <a:endParaRPr sz="1600" dirty="0"/>
          </a:p>
          <a:p>
            <a:pPr>
              <a:lnSpc>
                <a:spcPct val="200000"/>
              </a:lnSpc>
            </a:pPr>
            <a:r>
              <a:rPr sz="1600" dirty="0"/>
              <a:t>①中国特色社会主义理论体系的接续发展。</a:t>
            </a:r>
            <a:endParaRPr sz="1600" dirty="0"/>
          </a:p>
          <a:p>
            <a:pPr>
              <a:lnSpc>
                <a:spcPct val="200000"/>
              </a:lnSpc>
            </a:pPr>
            <a:r>
              <a:rPr sz="1600" dirty="0"/>
              <a:t>②发展中国特色社会主义必须长期坚持的指导思想。</a:t>
            </a:r>
            <a:endParaRPr sz="1600" dirty="0"/>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要点解析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443865" y="1118870"/>
            <a:ext cx="8448615" cy="3397095"/>
          </a:xfrm>
          <a:prstGeom prst="roundRect">
            <a:avLst/>
          </a:prstGeom>
          <a:noFill/>
          <a:ln>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781300" y="687705"/>
            <a:ext cx="3941445" cy="307340"/>
          </a:xfrm>
          <a:prstGeom prst="rect">
            <a:avLst/>
          </a:prstGeom>
          <a:noFill/>
        </p:spPr>
        <p:txBody>
          <a:bodyPr wrap="square" lIns="0" tIns="0" rIns="0" bIns="0" rtlCol="0">
            <a:spAutoFit/>
          </a:bodyPr>
          <a:lstStyle/>
          <a:p>
            <a:r>
              <a:rPr lang="zh-CN" altLang="en-US" sz="2000" b="1" dirty="0" smtClean="0">
                <a:latin typeface="微软雅黑" panose="020B0503020204020204" pitchFamily="34" charset="-122"/>
                <a:ea typeface="微软雅黑" panose="020B0503020204020204" pitchFamily="34" charset="-122"/>
              </a:rPr>
              <a:t>案例：</a:t>
            </a:r>
            <a:r>
              <a:rPr lang="zh-CN" altLang="en-US" sz="2000" b="1" dirty="0">
                <a:latin typeface="微软雅黑" panose="020B0503020204020204" pitchFamily="34" charset="-122"/>
                <a:ea typeface="微软雅黑" panose="020B0503020204020204" pitchFamily="34" charset="-122"/>
              </a:rPr>
              <a:t>半个世纪人类发展观大反省</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712787" y="1273287"/>
            <a:ext cx="8078470" cy="2909836"/>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自从 18 世纪工业革命在西方发轫以来，人类便以为自己寻到了自我发展的终极密码，随着滚滚的车轮与隆隆的机器轰鸣，一番无边无际、无限无量的乐观发展前景被反复展示。但这种乐观最终被环境问题击碎，“技术万能论”与“无限发展观”一步步沦陷</a:t>
            </a:r>
            <a:r>
              <a:rPr sz="1600" dirty="0" smtClean="0">
                <a:latin typeface="华文细黑" panose="02010600040101010101" pitchFamily="2" charset="-122"/>
                <a:ea typeface="华文细黑" panose="02010600040101010101" pitchFamily="2" charset="-122"/>
              </a:rPr>
              <a:t>。</a:t>
            </a:r>
            <a:endParaRPr lang="en-US" sz="1600" dirty="0" smtClean="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经过</a:t>
            </a:r>
            <a:r>
              <a:rPr lang="en-US" altLang="zh-CN" sz="1600" dirty="0">
                <a:latin typeface="华文细黑" panose="02010600040101010101" pitchFamily="2" charset="-122"/>
                <a:ea typeface="华文细黑" panose="02010600040101010101" pitchFamily="2" charset="-122"/>
              </a:rPr>
              <a:t>4 </a:t>
            </a:r>
            <a:r>
              <a:rPr lang="zh-CN" altLang="en-US" sz="1600" dirty="0">
                <a:latin typeface="华文细黑" panose="02010600040101010101" pitchFamily="2" charset="-122"/>
                <a:ea typeface="华文细黑" panose="02010600040101010101" pitchFamily="2" charset="-122"/>
              </a:rPr>
              <a:t>年的研究与论证，</a:t>
            </a:r>
            <a:r>
              <a:rPr lang="en-US" altLang="zh-CN" sz="1600" dirty="0">
                <a:latin typeface="华文细黑" panose="02010600040101010101" pitchFamily="2" charset="-122"/>
                <a:ea typeface="华文细黑" panose="02010600040101010101" pitchFamily="2" charset="-122"/>
              </a:rPr>
              <a:t>WECD </a:t>
            </a:r>
            <a:r>
              <a:rPr lang="zh-CN" altLang="en-US" sz="1600" dirty="0">
                <a:latin typeface="华文细黑" panose="02010600040101010101" pitchFamily="2" charset="-122"/>
                <a:ea typeface="华文细黑" panose="02010600040101010101" pitchFamily="2" charset="-122"/>
              </a:rPr>
              <a:t>于</a:t>
            </a:r>
            <a:r>
              <a:rPr lang="en-US" altLang="zh-CN" sz="1600" dirty="0">
                <a:latin typeface="华文细黑" panose="02010600040101010101" pitchFamily="2" charset="-122"/>
                <a:ea typeface="华文细黑" panose="02010600040101010101" pitchFamily="2" charset="-122"/>
              </a:rPr>
              <a:t>1987 </a:t>
            </a:r>
            <a:r>
              <a:rPr lang="zh-CN" altLang="en-US" sz="1600" dirty="0">
                <a:latin typeface="华文细黑" panose="02010600040101010101" pitchFamily="2" charset="-122"/>
                <a:ea typeface="华文细黑" panose="02010600040101010101" pitchFamily="2" charset="-122"/>
              </a:rPr>
              <a:t>年提交了成果</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我们共同的未来</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报</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告，正是在这份报告中，“可持续发展”的模式被正式提出。这一全新的发展模式深</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刻地检讨了“唯经济发展”理念的弊端，强调需要从当代和后代两个维度谋划发展，</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并注意生态环境的保护与改善，明确提出要变革人类沿袭已久的生产方式和生活方</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式，并调整现行的国际经济关系。</a:t>
            </a:r>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597785" y="628650"/>
            <a:ext cx="3948430" cy="307340"/>
          </a:xfrm>
          <a:prstGeom prst="rect">
            <a:avLst/>
          </a:prstGeom>
          <a:noFill/>
        </p:spPr>
        <p:txBody>
          <a:bodyPr wrap="square" lIns="0" tIns="0" rIns="0" bIns="0" rtlCol="0">
            <a:spAutoFit/>
          </a:bodyPr>
          <a:lstStyle/>
          <a:p>
            <a:r>
              <a:rPr lang="zh-CN" altLang="en-US" sz="2000" b="1" dirty="0" smtClean="0">
                <a:latin typeface="微软雅黑" panose="020B0503020204020204" pitchFamily="34" charset="-122"/>
                <a:ea typeface="微软雅黑" panose="020B0503020204020204" pitchFamily="34" charset="-122"/>
                <a:sym typeface="+mn-ea"/>
              </a:rPr>
              <a:t>案例：</a:t>
            </a:r>
            <a:r>
              <a:rPr lang="zh-CN" altLang="en-US" sz="2000" b="1" dirty="0">
                <a:latin typeface="微软雅黑" panose="020B0503020204020204" pitchFamily="34" charset="-122"/>
                <a:ea typeface="微软雅黑" panose="020B0503020204020204" pitchFamily="34" charset="-122"/>
                <a:sym typeface="+mn-ea"/>
              </a:rPr>
              <a:t>半个世纪人类发展观大反省</a:t>
            </a:r>
            <a:endParaRPr lang="zh-CN" altLang="en-US" sz="2000" b="1" dirty="0">
              <a:latin typeface="微软雅黑" panose="020B0503020204020204" pitchFamily="34" charset="-122"/>
              <a:ea typeface="微软雅黑" panose="020B0503020204020204" pitchFamily="34" charset="-122"/>
            </a:endParaRPr>
          </a:p>
        </p:txBody>
      </p:sp>
      <p:sp>
        <p:nvSpPr>
          <p:cNvPr id="9" name="Oval 13"/>
          <p:cNvSpPr>
            <a:spLocks noChangeArrowheads="1"/>
          </p:cNvSpPr>
          <p:nvPr/>
        </p:nvSpPr>
        <p:spPr bwMode="auto">
          <a:xfrm>
            <a:off x="475615" y="1163955"/>
            <a:ext cx="1168400" cy="600710"/>
          </a:xfrm>
          <a:prstGeom prst="ellipse">
            <a:avLst/>
          </a:prstGeom>
          <a:solidFill>
            <a:schemeClr val="accent2"/>
          </a:solidFill>
          <a:ln w="19050">
            <a:noFill/>
          </a:ln>
        </p:spPr>
        <p:txBody>
          <a:bodyPr vert="horz" wrap="square" lIns="0" tIns="0" rIns="0" bIns="0" numCol="1" anchor="t" anchorCtr="0" compatLnSpc="1"/>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点评</a:t>
            </a:r>
            <a:endParaRPr lang="zh-CN" altLang="en-US" sz="2800" b="1" dirty="0" smtClean="0">
              <a:solidFill>
                <a:schemeClr val="bg1"/>
              </a:solidFill>
              <a:latin typeface="微软雅黑" panose="020B0503020204020204" pitchFamily="34" charset="-122"/>
              <a:ea typeface="微软雅黑" panose="020B0503020204020204" pitchFamily="34" charset="-122"/>
            </a:endParaRPr>
          </a:p>
        </p:txBody>
      </p:sp>
      <p:sp>
        <p:nvSpPr>
          <p:cNvPr id="7" name="圆角矩形 6"/>
          <p:cNvSpPr/>
          <p:nvPr/>
        </p:nvSpPr>
        <p:spPr>
          <a:xfrm>
            <a:off x="474345" y="1868170"/>
            <a:ext cx="8195310" cy="219075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785495" y="1930400"/>
            <a:ext cx="7827645" cy="1846580"/>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发展观是人类对发展认识的概括。半个世纪以来，人类对发展的认识先后经历了经济增长的发展观、新发展观（包括全面发展观、可持续发展观）和科学发展观三个阶段。如果没有一连串自然界对人类的报复、没有《寂静的春天》的警示呐喊，没有《增长的极限》震动世界的危言，人类还会继续重复环境污染、人口剧增、资源浪费的粗放型的经营方式。可见，科学发展观是人类对发展观不断反省的结果。</a:t>
            </a:r>
            <a:endParaRPr sz="1600" dirty="0">
              <a:latin typeface="华文细黑" panose="02010600040101010101" pitchFamily="2" charset="-122"/>
              <a:ea typeface="华文细黑" panose="02010600040101010101" pitchFamily="2" charset="-122"/>
            </a:endParaRPr>
          </a:p>
        </p:txBody>
      </p:sp>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3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51520" y="1491630"/>
            <a:ext cx="7560840" cy="310576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161205" y="801505"/>
            <a:ext cx="3736340" cy="307340"/>
          </a:xfrm>
          <a:prstGeom prst="rect">
            <a:avLst/>
          </a:prstGeom>
          <a:noFill/>
        </p:spPr>
        <p:txBody>
          <a:bodyPr wrap="square" lIns="0" tIns="0" rIns="0" bIns="0" rtlCol="0">
            <a:spAutoFit/>
          </a:bodyPr>
          <a:lstStyle/>
          <a:p>
            <a:r>
              <a:rPr sz="2000" b="1" dirty="0">
                <a:latin typeface="微软雅黑" panose="020B0503020204020204" pitchFamily="34" charset="-122"/>
                <a:ea typeface="微软雅黑" panose="020B0503020204020204" pitchFamily="34" charset="-122"/>
              </a:rPr>
              <a:t>《第一书记》视频简介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966470" y="1491630"/>
            <a:ext cx="6125810" cy="2954655"/>
          </a:xfrm>
          <a:prstGeom prst="rect">
            <a:avLst/>
          </a:prstGeom>
          <a:noFill/>
        </p:spPr>
        <p:txBody>
          <a:bodyPr wrap="square" lIns="0" tIns="0" rIns="0" bIns="0" rtlCol="0">
            <a:spAutoFit/>
          </a:bodyPr>
          <a:lstStyle/>
          <a:p>
            <a:pPr>
              <a:lnSpc>
                <a:spcPct val="200000"/>
              </a:lnSpc>
            </a:pPr>
            <a:r>
              <a:rPr sz="1600" dirty="0">
                <a:latin typeface="华文细黑" panose="02010600040101010101" pitchFamily="2" charset="-122"/>
                <a:ea typeface="华文细黑" panose="02010600040101010101" pitchFamily="2" charset="-122"/>
              </a:rPr>
              <a:t>主演：杨立新，徐帆，何冰，宋丹丹，蒋雯丽，陈小艺。</a:t>
            </a:r>
            <a:endParaRPr sz="1600" dirty="0">
              <a:latin typeface="华文细黑" panose="02010600040101010101" pitchFamily="2" charset="-122"/>
              <a:ea typeface="华文细黑" panose="02010600040101010101" pitchFamily="2" charset="-122"/>
            </a:endParaRPr>
          </a:p>
          <a:p>
            <a:pPr>
              <a:lnSpc>
                <a:spcPct val="200000"/>
              </a:lnSpc>
            </a:pPr>
            <a:r>
              <a:rPr sz="1600" dirty="0">
                <a:latin typeface="华文细黑" panose="02010600040101010101" pitchFamily="2" charset="-122"/>
                <a:ea typeface="华文细黑" panose="02010600040101010101" pitchFamily="2" charset="-122"/>
              </a:rPr>
              <a:t>剧情梗概：电影《第一书记》根据“全国优秀共产党员”“全国百名优秀村官”、安徽省凤阳县小岗村优秀村党委书记沈浩的真实事迹改编而成</a:t>
            </a:r>
            <a:r>
              <a:rPr sz="1600" dirty="0" smtClean="0">
                <a:latin typeface="华文细黑" panose="02010600040101010101" pitchFamily="2" charset="-122"/>
                <a:ea typeface="华文细黑" panose="02010600040101010101" pitchFamily="2" charset="-122"/>
              </a:rPr>
              <a:t>。</a:t>
            </a:r>
            <a:endParaRPr lang="en-US" sz="1600" dirty="0" smtClean="0">
              <a:latin typeface="华文细黑" panose="02010600040101010101" pitchFamily="2" charset="-122"/>
              <a:ea typeface="华文细黑" panose="02010600040101010101" pitchFamily="2" charset="-122"/>
            </a:endParaRPr>
          </a:p>
          <a:p>
            <a:pPr>
              <a:lnSpc>
                <a:spcPct val="200000"/>
              </a:lnSpc>
            </a:pPr>
            <a:r>
              <a:rPr lang="zh-CN" altLang="en-US" sz="1600" dirty="0" smtClean="0">
                <a:latin typeface="华文细黑" panose="02010600040101010101" pitchFamily="2" charset="-122"/>
                <a:ea typeface="华文细黑" panose="02010600040101010101" pitchFamily="2" charset="-122"/>
              </a:rPr>
              <a:t>影片</a:t>
            </a:r>
            <a:r>
              <a:rPr lang="zh-CN" altLang="en-US" sz="1600" dirty="0">
                <a:latin typeface="华文细黑" panose="02010600040101010101" pitchFamily="2" charset="-122"/>
                <a:ea typeface="华文细黑" panose="02010600040101010101" pitchFamily="2" charset="-122"/>
              </a:rPr>
              <a:t>讲述了安徽省凤阳县小岗村党支部第一书记沈浩，克服种种困难，带领小岗村村民脱贫致富奔小康的故事。</a:t>
            </a:r>
            <a:endParaRPr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7113592" y="107766"/>
            <a:ext cx="1763361" cy="1868811"/>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6008" y="1661160"/>
            <a:ext cx="5910426" cy="2096511"/>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627784" y="915733"/>
            <a:ext cx="3040950" cy="307777"/>
          </a:xfrm>
          <a:prstGeom prst="rect">
            <a:avLst/>
          </a:prstGeom>
          <a:noFill/>
        </p:spPr>
        <p:txBody>
          <a:bodyPr wrap="square" lIns="0" tIns="0" rIns="0" bIns="0" rtlCol="0">
            <a:spAutoFit/>
          </a:bodyPr>
          <a:lstStyle/>
          <a:p>
            <a:r>
              <a:rPr lang="zh-CN" altLang="en-US" sz="2000" b="1" dirty="0" smtClean="0">
                <a:latin typeface="微软雅黑" panose="020B0503020204020204" pitchFamily="34" charset="-122"/>
                <a:ea typeface="微软雅黑" panose="020B0503020204020204" pitchFamily="34" charset="-122"/>
              </a:rPr>
              <a:t>请  思  考</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996950" y="1626235"/>
            <a:ext cx="4871194" cy="1969770"/>
          </a:xfrm>
          <a:prstGeom prst="rect">
            <a:avLst/>
          </a:prstGeom>
          <a:noFill/>
        </p:spPr>
        <p:txBody>
          <a:bodyPr wrap="square" lIns="0" tIns="0" rIns="0" bIns="0" rtlCol="0">
            <a:spAutoFit/>
          </a:bodyPr>
          <a:lstStyle/>
          <a:p>
            <a:pPr>
              <a:lnSpc>
                <a:spcPct val="200000"/>
              </a:lnSpc>
            </a:pPr>
            <a:r>
              <a:rPr sz="1600" dirty="0">
                <a:latin typeface="华文细黑" panose="02010600040101010101" pitchFamily="2" charset="-122"/>
                <a:ea typeface="华文细黑" panose="02010600040101010101" pitchFamily="2" charset="-122"/>
              </a:rPr>
              <a:t>（1）沈浩为什么能赢得“第一书记”的美称？共产党员先进性和纯洁性在沈浩身上有哪些具体体现？</a:t>
            </a:r>
            <a:endParaRPr sz="1600" dirty="0">
              <a:latin typeface="华文细黑" panose="02010600040101010101" pitchFamily="2" charset="-122"/>
              <a:ea typeface="华文细黑" panose="02010600040101010101" pitchFamily="2" charset="-122"/>
            </a:endParaRPr>
          </a:p>
          <a:p>
            <a:pPr>
              <a:lnSpc>
                <a:spcPct val="200000"/>
              </a:lnSpc>
            </a:pPr>
            <a:r>
              <a:rPr sz="1600" dirty="0">
                <a:latin typeface="华文细黑" panose="02010600040101010101" pitchFamily="2" charset="-122"/>
                <a:ea typeface="华文细黑" panose="02010600040101010101" pitchFamily="2" charset="-122"/>
              </a:rPr>
              <a:t>（2）如何理解新世纪新阶段加强党的先进性和纯洁性建设的重要性？</a:t>
            </a:r>
            <a:endParaRPr sz="1600" dirty="0">
              <a:latin typeface="华文细黑" panose="02010600040101010101" pitchFamily="2" charset="-122"/>
              <a:ea typeface="华文细黑" panose="02010600040101010101" pitchFamily="2" charset="-122"/>
            </a:endParaRPr>
          </a:p>
        </p:txBody>
      </p:sp>
      <p:pic>
        <p:nvPicPr>
          <p:cNvPr id="8" name="图片 7"/>
          <p:cNvPicPr>
            <a:picLocks noChangeAspect="1"/>
          </p:cNvPicPr>
          <p:nvPr/>
        </p:nvPicPr>
        <p:blipFill>
          <a:blip r:embed="rId1"/>
          <a:stretch>
            <a:fillRect/>
          </a:stretch>
        </p:blipFill>
        <p:spPr>
          <a:xfrm>
            <a:off x="6732240" y="1480690"/>
            <a:ext cx="2152650" cy="2457450"/>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267744" y="1059582"/>
            <a:ext cx="3040950" cy="307340"/>
          </a:xfrm>
          <a:prstGeom prst="rect">
            <a:avLst/>
          </a:prstGeom>
          <a:noFill/>
        </p:spPr>
        <p:txBody>
          <a:bodyPr wrap="square" lIns="0" tIns="0" rIns="0" bIns="0" rtlCol="0">
            <a:spAutoFit/>
          </a:bodyPr>
          <a:lstStyle/>
          <a:p>
            <a:r>
              <a:rPr lang="en-US" altLang="zh-CN" sz="2000" b="1" dirty="0" smtClean="0">
                <a:latin typeface="微软雅黑" panose="020B0503020204020204" pitchFamily="34" charset="-122"/>
                <a:ea typeface="微软雅黑" panose="020B0503020204020204" pitchFamily="34" charset="-122"/>
              </a:rPr>
              <a:t>1</a:t>
            </a:r>
            <a:r>
              <a:rPr lang="en-US" altLang="zh-CN" sz="2000" b="1" dirty="0">
                <a:latin typeface="微软雅黑" panose="020B0503020204020204" pitchFamily="34" charset="-122"/>
                <a:ea typeface="微软雅黑" panose="020B0503020204020204" pitchFamily="34" charset="-122"/>
              </a:rPr>
              <a:t>.</a:t>
            </a:r>
            <a:r>
              <a:rPr sz="2000" b="1" dirty="0">
                <a:latin typeface="微软雅黑" panose="020B0503020204020204" pitchFamily="34" charset="-122"/>
                <a:ea typeface="微软雅黑" panose="020B0503020204020204" pitchFamily="34" charset="-122"/>
              </a:rPr>
              <a:t>《鼓浪屿之波》简介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453929" y="2046997"/>
            <a:ext cx="7832561" cy="2585323"/>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鼓浪屿之波</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是由著名作曲家钟立民作曲，张藜、红曙作词的一首歌唱祖国</a:t>
            </a:r>
            <a:r>
              <a:rPr lang="zh-CN" altLang="en-US" sz="1600" dirty="0" smtClean="0">
                <a:latin typeface="华文细黑" panose="02010600040101010101" pitchFamily="2" charset="-122"/>
                <a:ea typeface="华文细黑" panose="02010600040101010101" pitchFamily="2" charset="-122"/>
              </a:rPr>
              <a:t>统一</a:t>
            </a:r>
            <a:r>
              <a:rPr lang="zh-CN" altLang="en-US" sz="1600" dirty="0">
                <a:latin typeface="华文细黑" panose="02010600040101010101" pitchFamily="2" charset="-122"/>
                <a:ea typeface="华文细黑" panose="02010600040101010101" pitchFamily="2" charset="-122"/>
              </a:rPr>
              <a:t>的音乐作品。</a:t>
            </a:r>
            <a:r>
              <a:rPr lang="en-US" altLang="zh-CN" sz="1600" dirty="0" smtClean="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鼓浪屿之波</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作为一支思乡曲，歌词试图表达的是由于海峡的阻隔，旅居大陆</a:t>
            </a:r>
            <a:r>
              <a:rPr lang="zh-CN" altLang="en-US" sz="1600" dirty="0" smtClean="0">
                <a:latin typeface="华文细黑" panose="02010600040101010101" pitchFamily="2" charset="-122"/>
                <a:ea typeface="华文细黑" panose="02010600040101010101" pitchFamily="2" charset="-122"/>
              </a:rPr>
              <a:t>、乡愁</a:t>
            </a:r>
            <a:r>
              <a:rPr lang="zh-CN" altLang="en-US" sz="1600" dirty="0">
                <a:latin typeface="华文细黑" panose="02010600040101010101" pitchFamily="2" charset="-122"/>
                <a:ea typeface="华文细黑" panose="02010600040101010101" pitchFamily="2" charset="-122"/>
              </a:rPr>
              <a:t>难以舒解的台湾同胞在厦门鼓浪屿登高远眺的情景，贯穿其中的是盼望海峡</a:t>
            </a:r>
            <a:r>
              <a:rPr lang="zh-CN" altLang="en-US" sz="1600" dirty="0" smtClean="0">
                <a:latin typeface="华文细黑" panose="02010600040101010101" pitchFamily="2" charset="-122"/>
                <a:ea typeface="华文细黑" panose="02010600040101010101" pitchFamily="2" charset="-122"/>
              </a:rPr>
              <a:t>两岸和平</a:t>
            </a:r>
            <a:r>
              <a:rPr lang="zh-CN" altLang="en-US" sz="1600" dirty="0">
                <a:latin typeface="华文细黑" panose="02010600040101010101" pitchFamily="2" charset="-122"/>
                <a:ea typeface="华文细黑" panose="02010600040101010101" pitchFamily="2" charset="-122"/>
              </a:rPr>
              <a:t>统一的主题。歌词中提到的日光岩是厦门的象征，也是鼓浪屿的最高处</a:t>
            </a:r>
            <a:r>
              <a:rPr lang="zh-CN" altLang="en-US" sz="1600" dirty="0" smtClean="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鼓浪屿与台湾基隆港隔海遥遥相对。歌词用日光岩暗含登高眺望、盼望宝岛早日回归团圆</a:t>
            </a:r>
            <a:r>
              <a:rPr lang="zh-CN" altLang="en-US" sz="1600" dirty="0" smtClean="0">
                <a:latin typeface="华文细黑" panose="02010600040101010101" pitchFamily="2" charset="-122"/>
                <a:ea typeface="华文细黑" panose="02010600040101010101" pitchFamily="2" charset="-122"/>
              </a:rPr>
              <a:t>之意</a:t>
            </a:r>
            <a:r>
              <a:rPr lang="zh-CN" altLang="en-US" sz="1600" dirty="0">
                <a:latin typeface="华文细黑" panose="02010600040101010101" pitchFamily="2" charset="-122"/>
                <a:ea typeface="华文细黑" panose="02010600040101010101" pitchFamily="2" charset="-122"/>
              </a:rPr>
              <a:t>，也唱出了海峡两岸同胞期盼祖国统一的热切心声和浓浓的思乡之情。</a:t>
            </a:r>
            <a:endParaRPr sz="1600" dirty="0">
              <a:latin typeface="华文细黑" panose="02010600040101010101" pitchFamily="2" charset="-122"/>
              <a:ea typeface="华文细黑" panose="02010600040101010101" pitchFamily="2" charset="-122"/>
            </a:endParaRPr>
          </a:p>
          <a:p>
            <a:pPr>
              <a:lnSpc>
                <a:spcPct val="150000"/>
              </a:lnSpc>
            </a:pPr>
            <a:endParaRPr sz="1600" dirty="0">
              <a:latin typeface="华文细黑" panose="02010600040101010101" pitchFamily="2" charset="-122"/>
              <a:ea typeface="华文细黑" panose="02010600040101010101" pitchFamily="2" charset="-122"/>
            </a:endParaRPr>
          </a:p>
        </p:txBody>
      </p:sp>
      <p:pic>
        <p:nvPicPr>
          <p:cNvPr id="3" name="图片 2"/>
          <p:cNvPicPr>
            <a:picLocks noChangeAspect="1"/>
          </p:cNvPicPr>
          <p:nvPr/>
        </p:nvPicPr>
        <p:blipFill>
          <a:blip r:embed="rId1"/>
          <a:stretch>
            <a:fillRect/>
          </a:stretch>
        </p:blipFill>
        <p:spPr>
          <a:xfrm>
            <a:off x="5832153" y="62736"/>
            <a:ext cx="2695575" cy="1609725"/>
          </a:xfrm>
          <a:prstGeom prst="rect">
            <a:avLst/>
          </a:prstGeom>
        </p:spPr>
      </p:pic>
      <p:sp>
        <p:nvSpPr>
          <p:cNvPr id="4"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经典歌曲学唱</a:t>
            </a:r>
            <a:endParaRPr lang="zh-CN" altLang="en-US" sz="2400" b="1" dirty="0">
              <a:solidFill>
                <a:schemeClr val="tx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688103" y="693067"/>
            <a:ext cx="5031253" cy="4254947"/>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69335" y="851066"/>
            <a:ext cx="304095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sz="2000" b="1" dirty="0">
                <a:latin typeface="微软雅黑" panose="020B0503020204020204" pitchFamily="34" charset="-122"/>
                <a:ea typeface="微软雅黑" panose="020B0503020204020204" pitchFamily="34" charset="-122"/>
                <a:sym typeface="+mn-ea"/>
              </a:rPr>
              <a:t>鼓浪屿之波</a:t>
            </a:r>
            <a:r>
              <a:rPr lang="en-US" altLang="zh-CN"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603211" y="772347"/>
            <a:ext cx="3201035" cy="4096385"/>
          </a:xfrm>
          <a:prstGeom prst="rect">
            <a:avLst/>
          </a:prstGeom>
        </p:spPr>
      </p:pic>
      <p:pic>
        <p:nvPicPr>
          <p:cNvPr id="8" name="图片 7">
            <a:hlinkClick r:id="rId2" action="ppaction://hlinkfile"/>
          </p:cNvPr>
          <p:cNvPicPr>
            <a:picLocks noChangeAspect="1"/>
          </p:cNvPicPr>
          <p:nvPr/>
        </p:nvPicPr>
        <p:blipFill>
          <a:blip r:embed="rId3"/>
          <a:stretch>
            <a:fillRect/>
          </a:stretch>
        </p:blipFill>
        <p:spPr>
          <a:xfrm>
            <a:off x="668310" y="1339232"/>
            <a:ext cx="564403" cy="539238"/>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BEBA8EAE-BF5A-486C-A8C5-ECC9F3942E4B}">
                <a14:imgProps xmlns:a14="http://schemas.microsoft.com/office/drawing/2010/main">
                  <a14:imgLayer r:embed="rId2">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252536" y="2012758"/>
            <a:ext cx="5489252" cy="3130742"/>
          </a:xfrm>
          <a:prstGeom prst="rect">
            <a:avLst/>
          </a:prstGeom>
        </p:spPr>
      </p:pic>
      <p:sp>
        <p:nvSpPr>
          <p:cNvPr id="14" name="TextBox 13"/>
          <p:cNvSpPr txBox="1"/>
          <p:nvPr/>
        </p:nvSpPr>
        <p:spPr>
          <a:xfrm>
            <a:off x="1979712" y="1572114"/>
            <a:ext cx="2096554" cy="492443"/>
          </a:xfrm>
          <a:prstGeom prst="rect">
            <a:avLst/>
          </a:prstGeom>
          <a:noFill/>
        </p:spPr>
        <p:txBody>
          <a:bodyPr wrap="square" lIns="0" tIns="0" rIns="0" bIns="0" rtlCol="0">
            <a:spAutoFit/>
          </a:bodyPr>
          <a:lstStyle/>
          <a:p>
            <a:r>
              <a:rPr lang="zh-CN" altLang="en-US" sz="3200" b="1" dirty="0">
                <a:latin typeface="微软雅黑" panose="020B0503020204020204" pitchFamily="34" charset="-122"/>
                <a:ea typeface="微软雅黑" panose="020B0503020204020204" pitchFamily="34" charset="-122"/>
              </a:rPr>
              <a:t>请回答</a:t>
            </a:r>
            <a:endParaRPr lang="zh-CN" altLang="en-US" sz="32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5873115" y="962822"/>
            <a:ext cx="2971165" cy="461645"/>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latin typeface="华文细黑" panose="02010600040101010101" pitchFamily="2" charset="-122"/>
                <a:ea typeface="华文细黑" panose="02010600040101010101" pitchFamily="2" charset="-122"/>
              </a:rPr>
              <a:t>这首歌曲表达了作者什么样的情感？</a:t>
            </a:r>
            <a:endParaRPr lang="zh-CN" altLang="en-US" sz="1400" dirty="0">
              <a:latin typeface="华文细黑" panose="02010600040101010101" pitchFamily="2" charset="-122"/>
              <a:ea typeface="华文细黑" panose="02010600040101010101" pitchFamily="2" charset="-122"/>
            </a:endParaRPr>
          </a:p>
          <a:p>
            <a:endParaRPr lang="en-US" altLang="zh-CN" sz="1400" dirty="0"/>
          </a:p>
        </p:txBody>
      </p:sp>
      <p:sp>
        <p:nvSpPr>
          <p:cNvPr id="7" name="TextBox 6"/>
          <p:cNvSpPr txBox="1"/>
          <p:nvPr/>
        </p:nvSpPr>
        <p:spPr>
          <a:xfrm>
            <a:off x="5873115" y="2065020"/>
            <a:ext cx="2970530" cy="861695"/>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200000"/>
              </a:lnSpc>
            </a:pPr>
            <a:r>
              <a:rPr lang="zh-CN" altLang="en-US" dirty="0">
                <a:latin typeface="华文细黑" panose="02010600040101010101" pitchFamily="2" charset="-122"/>
                <a:ea typeface="华文细黑" panose="02010600040101010101" pitchFamily="2" charset="-122"/>
              </a:rPr>
              <a:t>新世纪新阶段，我国对台方针政策有哪些？</a:t>
            </a:r>
            <a:endParaRPr lang="zh-CN" altLang="en-US" dirty="0">
              <a:latin typeface="华文细黑" panose="02010600040101010101" pitchFamily="2" charset="-122"/>
              <a:ea typeface="华文细黑" panose="02010600040101010101" pitchFamily="2" charset="-122"/>
            </a:endParaRPr>
          </a:p>
        </p:txBody>
      </p:sp>
      <p:sp>
        <p:nvSpPr>
          <p:cNvPr id="9" name="Oval 13"/>
          <p:cNvSpPr>
            <a:spLocks noChangeArrowheads="1"/>
          </p:cNvSpPr>
          <p:nvPr/>
        </p:nvSpPr>
        <p:spPr bwMode="auto">
          <a:xfrm>
            <a:off x="4730310" y="815064"/>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1</a:t>
            </a:r>
            <a:endParaRPr lang="en-US" altLang="zh-CN" sz="2800" b="1" dirty="0" smtClean="0">
              <a:solidFill>
                <a:schemeClr val="bg1"/>
              </a:solidFill>
              <a:latin typeface="微软雅黑" panose="020B0503020204020204" pitchFamily="34" charset="-122"/>
              <a:ea typeface="微软雅黑" panose="020B0503020204020204" pitchFamily="34" charset="-122"/>
            </a:endParaRPr>
          </a:p>
        </p:txBody>
      </p:sp>
      <p:sp>
        <p:nvSpPr>
          <p:cNvPr id="10" name="Oval 13"/>
          <p:cNvSpPr>
            <a:spLocks noChangeArrowheads="1"/>
          </p:cNvSpPr>
          <p:nvPr/>
        </p:nvSpPr>
        <p:spPr bwMode="auto">
          <a:xfrm>
            <a:off x="4730310" y="2117448"/>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2</a:t>
            </a:r>
            <a:endParaRPr lang="en-US" altLang="zh-CN" sz="2800" b="1" dirty="0" smtClean="0">
              <a:solidFill>
                <a:schemeClr val="bg1"/>
              </a:solidFill>
              <a:latin typeface="微软雅黑" panose="020B0503020204020204" pitchFamily="34" charset="-122"/>
              <a:ea typeface="微软雅黑" panose="020B0503020204020204" pitchFamily="34" charset="-122"/>
            </a:endParaRPr>
          </a:p>
        </p:txBody>
      </p:sp>
      <p:sp>
        <p:nvSpPr>
          <p:cNvPr id="3" name="TextBox 6"/>
          <p:cNvSpPr txBox="1"/>
          <p:nvPr/>
        </p:nvSpPr>
        <p:spPr>
          <a:xfrm>
            <a:off x="5873115" y="3344545"/>
            <a:ext cx="2970530" cy="1292225"/>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200000"/>
              </a:lnSpc>
            </a:pPr>
            <a:r>
              <a:rPr lang="zh-CN" altLang="en-US" dirty="0">
                <a:latin typeface="华文细黑" panose="02010600040101010101" pitchFamily="2" charset="-122"/>
                <a:ea typeface="华文细黑" panose="02010600040101010101" pitchFamily="2" charset="-122"/>
              </a:rPr>
              <a:t>说一说加强两岸经济合作和文化交流，增强民族认同，融洽同胞感情，对促</a:t>
            </a:r>
            <a:endParaRPr lang="zh-CN" altLang="en-US" dirty="0">
              <a:latin typeface="华文细黑" panose="02010600040101010101" pitchFamily="2" charset="-122"/>
              <a:ea typeface="华文细黑" panose="02010600040101010101" pitchFamily="2" charset="-122"/>
            </a:endParaRPr>
          </a:p>
          <a:p>
            <a:pPr>
              <a:lnSpc>
                <a:spcPct val="200000"/>
              </a:lnSpc>
            </a:pPr>
            <a:r>
              <a:rPr lang="zh-CN" altLang="en-US" dirty="0">
                <a:latin typeface="华文细黑" panose="02010600040101010101" pitchFamily="2" charset="-122"/>
                <a:ea typeface="华文细黑" panose="02010600040101010101" pitchFamily="2" charset="-122"/>
              </a:rPr>
              <a:t>进两岸和平统一的意义。</a:t>
            </a:r>
            <a:endParaRPr lang="zh-CN" altLang="en-US" dirty="0">
              <a:latin typeface="华文细黑" panose="02010600040101010101" pitchFamily="2" charset="-122"/>
              <a:ea typeface="华文细黑" panose="02010600040101010101" pitchFamily="2" charset="-122"/>
            </a:endParaRPr>
          </a:p>
        </p:txBody>
      </p:sp>
      <p:sp>
        <p:nvSpPr>
          <p:cNvPr id="5" name="Oval 13"/>
          <p:cNvSpPr>
            <a:spLocks noChangeArrowheads="1"/>
          </p:cNvSpPr>
          <p:nvPr/>
        </p:nvSpPr>
        <p:spPr bwMode="auto">
          <a:xfrm>
            <a:off x="4730310" y="3611603"/>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3</a:t>
            </a:r>
            <a:endParaRPr lang="en-US" altLang="zh-CN" sz="2800" b="1" dirty="0" smtClean="0">
              <a:solidFill>
                <a:schemeClr val="bg1"/>
              </a:solidFill>
              <a:latin typeface="微软雅黑" panose="020B0503020204020204" pitchFamily="34" charset="-122"/>
              <a:ea typeface="微软雅黑" panose="020B0503020204020204" pitchFamily="34" charset="-122"/>
            </a:endParaRPr>
          </a:p>
        </p:txBody>
      </p:sp>
      <p:sp>
        <p:nvSpPr>
          <p:cNvPr id="8"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经典歌曲学唱</a:t>
            </a:r>
            <a:endParaRPr lang="zh-CN" altLang="en-US"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300" fill="hold"/>
                                        <p:tgtEl>
                                          <p:spTgt spid="14"/>
                                        </p:tgtEl>
                                        <p:attrNameLst>
                                          <p:attrName>ppt_x</p:attrName>
                                        </p:attrNameLst>
                                      </p:cBhvr>
                                      <p:tavLst>
                                        <p:tav tm="0">
                                          <p:val>
                                            <p:strVal val="1+#ppt_w/2"/>
                                          </p:val>
                                        </p:tav>
                                        <p:tav tm="100000">
                                          <p:val>
                                            <p:strVal val="#ppt_x"/>
                                          </p:val>
                                        </p:tav>
                                      </p:tavLst>
                                    </p:anim>
                                    <p:anim calcmode="lin" valueType="num">
                                      <p:cBhvr additive="base">
                                        <p:cTn id="12" dur="300" fill="hold"/>
                                        <p:tgtEl>
                                          <p:spTgt spid="14"/>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30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1000"/>
                            </p:stCondLst>
                            <p:childTnLst>
                              <p:par>
                                <p:cTn id="24" presetID="2" presetClass="entr" presetSubtype="2"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2"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 presetClass="entr" presetSubtype="2"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1+#ppt_w/2"/>
                                          </p:val>
                                        </p:tav>
                                        <p:tav tm="100000">
                                          <p:val>
                                            <p:strVal val="#ppt_x"/>
                                          </p:val>
                                        </p:tav>
                                      </p:tavLst>
                                    </p:anim>
                                    <p:anim calcmode="lin" valueType="num">
                                      <p:cBhvr additive="base">
                                        <p:cTn id="37" dur="500" fill="hold"/>
                                        <p:tgtEl>
                                          <p:spTgt spid="3"/>
                                        </p:tgtEl>
                                        <p:attrNameLst>
                                          <p:attrName>ppt_y</p:attrName>
                                        </p:attrNameLst>
                                      </p:cBhvr>
                                      <p:tavLst>
                                        <p:tav tm="0">
                                          <p:val>
                                            <p:strVal val="#ppt_y"/>
                                          </p:val>
                                        </p:tav>
                                        <p:tav tm="100000">
                                          <p:val>
                                            <p:strVal val="#ppt_y"/>
                                          </p:val>
                                        </p:tav>
                                      </p:tavLst>
                                    </p:anim>
                                  </p:childTnLst>
                                </p:cTn>
                              </p:par>
                              <p:par>
                                <p:cTn id="38" presetID="53" presetClass="entr" presetSubtype="16" fill="hold" grpId="0" nodeType="withEffect">
                                  <p:stCondLst>
                                    <p:cond delay="600"/>
                                  </p:stCondLst>
                                  <p:childTnLst>
                                    <p:set>
                                      <p:cBhvr>
                                        <p:cTn id="39" dur="1" fill="hold">
                                          <p:stCondLst>
                                            <p:cond delay="0"/>
                                          </p:stCondLst>
                                        </p:cTn>
                                        <p:tgtEl>
                                          <p:spTgt spid="5"/>
                                        </p:tgtEl>
                                        <p:attrNameLst>
                                          <p:attrName>style.visibility</p:attrName>
                                        </p:attrNameLst>
                                      </p:cBhvr>
                                      <p:to>
                                        <p:strVal val="visible"/>
                                      </p:to>
                                    </p:set>
                                    <p:anim calcmode="lin" valueType="num">
                                      <p:cBhvr>
                                        <p:cTn id="40" dur="500" fill="hold"/>
                                        <p:tgtEl>
                                          <p:spTgt spid="5"/>
                                        </p:tgtEl>
                                        <p:attrNameLst>
                                          <p:attrName>ppt_w</p:attrName>
                                        </p:attrNameLst>
                                      </p:cBhvr>
                                      <p:tavLst>
                                        <p:tav tm="0">
                                          <p:val>
                                            <p:fltVal val="0"/>
                                          </p:val>
                                        </p:tav>
                                        <p:tav tm="100000">
                                          <p:val>
                                            <p:strVal val="#ppt_w"/>
                                          </p:val>
                                        </p:tav>
                                      </p:tavLst>
                                    </p:anim>
                                    <p:anim calcmode="lin" valueType="num">
                                      <p:cBhvr>
                                        <p:cTn id="41" dur="500" fill="hold"/>
                                        <p:tgtEl>
                                          <p:spTgt spid="5"/>
                                        </p:tgtEl>
                                        <p:attrNameLst>
                                          <p:attrName>ppt_h</p:attrName>
                                        </p:attrNameLst>
                                      </p:cBhvr>
                                      <p:tavLst>
                                        <p:tav tm="0">
                                          <p:val>
                                            <p:fltVal val="0"/>
                                          </p:val>
                                        </p:tav>
                                        <p:tav tm="100000">
                                          <p:val>
                                            <p:strVal val="#ppt_h"/>
                                          </p:val>
                                        </p:tav>
                                      </p:tavLst>
                                    </p:anim>
                                    <p:animEffect transition="in" filter="fade">
                                      <p:cBhvr>
                                        <p:cTn id="4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P spid="7" grpId="0"/>
      <p:bldP spid="9" grpId="0" bldLvl="0" animBg="1"/>
      <p:bldP spid="10" grpId="0" bldLvl="0" animBg="1"/>
      <p:bldP spid="3" grpId="0"/>
      <p:bldP spid="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39552" y="1419622"/>
            <a:ext cx="8030845" cy="252028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843808" y="752030"/>
            <a:ext cx="3672408" cy="307340"/>
          </a:xfrm>
          <a:prstGeom prst="rect">
            <a:avLst/>
          </a:prstGeom>
          <a:noFill/>
        </p:spPr>
        <p:txBody>
          <a:bodyPr wrap="square" lIns="0" tIns="0" rIns="0" bIns="0" rtlCol="0">
            <a:spAutoFit/>
          </a:bodyPr>
          <a:lstStyle/>
          <a:p>
            <a:r>
              <a:rPr lang="en-US" altLang="zh-CN" sz="2000" b="1" dirty="0" smtClean="0">
                <a:latin typeface="微软雅黑" panose="020B0503020204020204" pitchFamily="34" charset="-122"/>
                <a:ea typeface="微软雅黑" panose="020B0503020204020204" pitchFamily="34" charset="-122"/>
              </a:rPr>
              <a:t>2.</a:t>
            </a:r>
            <a:r>
              <a:rPr lang="en-US" altLang="zh-CN" sz="2000" dirty="0" smtClean="0"/>
              <a:t> </a:t>
            </a:r>
            <a:r>
              <a:rPr sz="2000" b="1" dirty="0">
                <a:latin typeface="微软雅黑" panose="020B0503020204020204" pitchFamily="34" charset="-122"/>
                <a:ea typeface="微软雅黑" panose="020B0503020204020204" pitchFamily="34" charset="-122"/>
              </a:rPr>
              <a:t>《我为祖国献石油》简介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827584" y="1572004"/>
            <a:ext cx="8046085" cy="2215515"/>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《我为祖国献石油》是一首歌唱石油工人的歌曲，由薛柱国作词，秦咏诚作曲，</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刘秉义原唱。这首歌曲把石油工人气壮山河的豪迈气概表达得淋漓尽致。在我国石油</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工业发展进程中，这首歌曲已成为石油工人心灵的写照，激励着一代代石油人投身祖</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国石油工业建设，用天不怕、地不怕的壮志豪情，谱写出一曲曲撼天地、泣鬼神的感</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人乐章，为祖国建设做出了巨大贡献。</a:t>
            </a:r>
            <a:endParaRPr sz="1600" dirty="0">
              <a:latin typeface="华文细黑" panose="02010600040101010101" pitchFamily="2" charset="-122"/>
              <a:ea typeface="华文细黑" panose="02010600040101010101" pitchFamily="2" charset="-122"/>
            </a:endParaRPr>
          </a:p>
          <a:p>
            <a:pPr>
              <a:lnSpc>
                <a:spcPct val="150000"/>
              </a:lnSpc>
            </a:pPr>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331640" y="817245"/>
            <a:ext cx="7334840" cy="4202777"/>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6976" y="614271"/>
            <a:ext cx="3040950" cy="307340"/>
          </a:xfrm>
          <a:prstGeom prst="rect">
            <a:avLst/>
          </a:prstGeom>
          <a:noFill/>
        </p:spPr>
        <p:txBody>
          <a:bodyPr wrap="square" lIns="0" tIns="0" rIns="0" bIns="0" rtlCol="0">
            <a:spAutoFit/>
          </a:bodyPr>
          <a:lstStyle/>
          <a:p>
            <a:r>
              <a:rPr lang="en-US" altLang="zh-CN" sz="2000" b="1" dirty="0" smtClean="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我为祖国献石油</a:t>
            </a:r>
            <a:r>
              <a:rPr lang="en-US" altLang="zh-CN" sz="2000" b="1" dirty="0" smtClean="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1849066" y="926860"/>
            <a:ext cx="3258185" cy="3877137"/>
          </a:xfrm>
          <a:prstGeom prst="rect">
            <a:avLst/>
          </a:prstGeom>
        </p:spPr>
      </p:pic>
      <p:pic>
        <p:nvPicPr>
          <p:cNvPr id="5" name="图片 4"/>
          <p:cNvPicPr>
            <a:picLocks noChangeAspect="1"/>
          </p:cNvPicPr>
          <p:nvPr/>
        </p:nvPicPr>
        <p:blipFill>
          <a:blip r:embed="rId2"/>
          <a:stretch>
            <a:fillRect/>
          </a:stretch>
        </p:blipFill>
        <p:spPr>
          <a:xfrm>
            <a:off x="5140499" y="1703378"/>
            <a:ext cx="3310890" cy="2324100"/>
          </a:xfrm>
          <a:prstGeom prst="rect">
            <a:avLst/>
          </a:prstGeom>
        </p:spPr>
      </p:pic>
      <p:pic>
        <p:nvPicPr>
          <p:cNvPr id="8" name="图片 7">
            <a:hlinkClick r:id="rId3" action="ppaction://hlinkfile"/>
          </p:cNvPr>
          <p:cNvPicPr>
            <a:picLocks noChangeAspect="1"/>
          </p:cNvPicPr>
          <p:nvPr/>
        </p:nvPicPr>
        <p:blipFill>
          <a:blip r:embed="rId4"/>
          <a:stretch>
            <a:fillRect/>
          </a:stretch>
        </p:blipFill>
        <p:spPr>
          <a:xfrm>
            <a:off x="496642" y="1164140"/>
            <a:ext cx="564403" cy="539238"/>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1116" y="0"/>
            <a:ext cx="9144000" cy="5143500"/>
          </a:xfrm>
          <a:prstGeom prst="rect">
            <a:avLst/>
          </a:prstGeom>
        </p:spPr>
      </p:pic>
      <p:sp>
        <p:nvSpPr>
          <p:cNvPr id="28" name="矩形 27"/>
          <p:cNvSpPr/>
          <p:nvPr/>
        </p:nvSpPr>
        <p:spPr>
          <a:xfrm>
            <a:off x="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906015" y="2408115"/>
            <a:ext cx="1278124" cy="377026"/>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anose="020B0503020204020204" pitchFamily="34" charset="-122"/>
                <a:ea typeface="微软雅黑" panose="020B0503020204020204" pitchFamily="34" charset="-122"/>
              </a:rPr>
              <a:t>内容</a:t>
            </a:r>
            <a:r>
              <a:rPr lang="zh-CN" altLang="en-US" sz="2000" b="1" dirty="0">
                <a:solidFill>
                  <a:schemeClr val="bg1"/>
                </a:solidFill>
                <a:latin typeface="微软雅黑" panose="020B0503020204020204" pitchFamily="34" charset="-122"/>
                <a:ea typeface="微软雅黑" panose="020B0503020204020204" pitchFamily="34" charset="-122"/>
              </a:rPr>
              <a:t>导读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4048684" y="793673"/>
            <a:ext cx="1046633" cy="276999"/>
          </a:xfrm>
          <a:prstGeom prst="rect">
            <a:avLst/>
          </a:prstGeom>
          <a:noFill/>
        </p:spPr>
        <p:txBody>
          <a:bodyPr wrap="none" rtlCol="0">
            <a:spAutoFit/>
          </a:bodyPr>
          <a:lstStyle/>
          <a:p>
            <a:r>
              <a:rPr lang="en-US" altLang="zh-CN" sz="1200" b="1" dirty="0" smtClean="0">
                <a:solidFill>
                  <a:schemeClr val="bg1"/>
                </a:solidFill>
                <a:latin typeface="微软雅黑" panose="020B0503020204020204" pitchFamily="34" charset="-122"/>
                <a:ea typeface="微软雅黑" panose="020B0503020204020204" pitchFamily="34" charset="-122"/>
              </a:rPr>
              <a:t>CONTENTS</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6" name="Freeform 5"/>
          <p:cNvSpPr/>
          <p:nvPr/>
        </p:nvSpPr>
        <p:spPr bwMode="auto">
          <a:xfrm>
            <a:off x="99189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7" name="Freeform 5"/>
          <p:cNvSpPr/>
          <p:nvPr/>
        </p:nvSpPr>
        <p:spPr bwMode="auto">
          <a:xfrm>
            <a:off x="2589376"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0" name="Freeform 5"/>
          <p:cNvSpPr/>
          <p:nvPr/>
        </p:nvSpPr>
        <p:spPr bwMode="auto">
          <a:xfrm>
            <a:off x="418685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7" name="Freeform 5"/>
          <p:cNvSpPr/>
          <p:nvPr/>
        </p:nvSpPr>
        <p:spPr bwMode="auto">
          <a:xfrm>
            <a:off x="578433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41" name="Freeform 5"/>
          <p:cNvSpPr/>
          <p:nvPr/>
        </p:nvSpPr>
        <p:spPr bwMode="auto">
          <a:xfrm>
            <a:off x="7381816"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53" name="文本框 9"/>
          <p:cNvSpPr txBox="1"/>
          <p:nvPr/>
        </p:nvSpPr>
        <p:spPr>
          <a:xfrm>
            <a:off x="2205282" y="2414062"/>
            <a:ext cx="1723583" cy="377026"/>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anose="020B0503020204020204" pitchFamily="34" charset="-122"/>
                <a:ea typeface="微软雅黑" panose="020B0503020204020204" pitchFamily="34" charset="-122"/>
              </a:rPr>
              <a:t>知识结构</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5" name="文本框 9"/>
          <p:cNvSpPr txBox="1"/>
          <p:nvPr/>
        </p:nvSpPr>
        <p:spPr>
          <a:xfrm>
            <a:off x="3950008" y="2408115"/>
            <a:ext cx="1611262" cy="377026"/>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anose="020B0503020204020204" pitchFamily="34" charset="-122"/>
                <a:ea typeface="微软雅黑" panose="020B0503020204020204" pitchFamily="34" charset="-122"/>
              </a:rPr>
              <a:t>要点</a:t>
            </a:r>
            <a:r>
              <a:rPr lang="zh-CN" altLang="en-US" sz="2000" b="1" dirty="0">
                <a:solidFill>
                  <a:schemeClr val="bg1"/>
                </a:solidFill>
                <a:latin typeface="微软雅黑" panose="020B0503020204020204" pitchFamily="34" charset="-122"/>
                <a:ea typeface="微软雅黑" panose="020B0503020204020204" pitchFamily="34" charset="-122"/>
              </a:rPr>
              <a:t>解析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7" name="文本框 9"/>
          <p:cNvSpPr txBox="1"/>
          <p:nvPr/>
        </p:nvSpPr>
        <p:spPr>
          <a:xfrm>
            <a:off x="5652120" y="2408115"/>
            <a:ext cx="1401998" cy="377026"/>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anose="020B0503020204020204" pitchFamily="34" charset="-122"/>
                <a:ea typeface="微软雅黑" panose="020B0503020204020204" pitchFamily="34" charset="-122"/>
              </a:rPr>
              <a:t>案例</a:t>
            </a:r>
            <a:r>
              <a:rPr lang="zh-CN" altLang="en-US" sz="2000" b="1" dirty="0">
                <a:solidFill>
                  <a:schemeClr val="bg1"/>
                </a:solidFill>
                <a:latin typeface="微软雅黑" panose="020B0503020204020204" pitchFamily="34" charset="-122"/>
                <a:ea typeface="微软雅黑" panose="020B0503020204020204" pitchFamily="34" charset="-122"/>
              </a:rPr>
              <a:t>分析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9" name="文本框 9"/>
          <p:cNvSpPr txBox="1"/>
          <p:nvPr/>
        </p:nvSpPr>
        <p:spPr>
          <a:xfrm>
            <a:off x="7101703" y="2383237"/>
            <a:ext cx="1697790" cy="377026"/>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anose="020B0503020204020204" pitchFamily="34" charset="-122"/>
                <a:ea typeface="微软雅黑" panose="020B0503020204020204" pitchFamily="34" charset="-122"/>
              </a:rPr>
              <a:t>经典</a:t>
            </a:r>
            <a:r>
              <a:rPr lang="zh-CN" altLang="en-US" sz="2000" b="1" dirty="0">
                <a:solidFill>
                  <a:schemeClr val="bg1"/>
                </a:solidFill>
                <a:latin typeface="微软雅黑" panose="020B0503020204020204" pitchFamily="34" charset="-122"/>
                <a:ea typeface="微软雅黑" panose="020B0503020204020204" pitchFamily="34" charset="-122"/>
              </a:rPr>
              <a:t>视频思考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3" name="Freeform 5"/>
          <p:cNvSpPr/>
          <p:nvPr/>
        </p:nvSpPr>
        <p:spPr bwMode="auto">
          <a:xfrm>
            <a:off x="3637930" y="0"/>
            <a:ext cx="1870372" cy="791722"/>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0" name="TextBox 19"/>
          <p:cNvSpPr txBox="1"/>
          <p:nvPr/>
        </p:nvSpPr>
        <p:spPr>
          <a:xfrm>
            <a:off x="4070415" y="189612"/>
            <a:ext cx="1005403" cy="584775"/>
          </a:xfrm>
          <a:prstGeom prst="rect">
            <a:avLst/>
          </a:prstGeom>
          <a:noFill/>
        </p:spPr>
        <p:txBody>
          <a:bodyPr wrap="none" rtlCol="0">
            <a:spAutoFit/>
          </a:body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rPr>
              <a:t>目录</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a:xfrm>
            <a:off x="0" y="5035826"/>
            <a:ext cx="9144000" cy="1076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9"/>
          <p:cNvSpPr txBox="1"/>
          <p:nvPr/>
        </p:nvSpPr>
        <p:spPr>
          <a:xfrm>
            <a:off x="3010991" y="4191989"/>
            <a:ext cx="1696331"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经典歌曲学唱</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4" name="Freeform 5"/>
          <p:cNvSpPr/>
          <p:nvPr/>
        </p:nvSpPr>
        <p:spPr bwMode="auto">
          <a:xfrm>
            <a:off x="3386472" y="302507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5" name="Freeform 5"/>
          <p:cNvSpPr/>
          <p:nvPr/>
        </p:nvSpPr>
        <p:spPr bwMode="auto">
          <a:xfrm>
            <a:off x="5374022" y="302507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8" name="文本框 9"/>
          <p:cNvSpPr txBox="1"/>
          <p:nvPr/>
        </p:nvSpPr>
        <p:spPr>
          <a:xfrm>
            <a:off x="5132227" y="4207527"/>
            <a:ext cx="1511816" cy="377026"/>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anose="020B0503020204020204" pitchFamily="34" charset="-122"/>
                <a:ea typeface="微软雅黑" panose="020B0503020204020204" pitchFamily="34" charset="-122"/>
              </a:rPr>
              <a:t>拓展</a:t>
            </a:r>
            <a:r>
              <a:rPr lang="zh-CN" altLang="en-US" sz="2000" b="1" dirty="0">
                <a:solidFill>
                  <a:schemeClr val="bg1"/>
                </a:solidFill>
                <a:latin typeface="微软雅黑" panose="020B0503020204020204" pitchFamily="34" charset="-122"/>
                <a:ea typeface="微软雅黑" panose="020B0503020204020204" pitchFamily="34" charset="-122"/>
              </a:rPr>
              <a:t>训练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329053" y="1453511"/>
            <a:ext cx="432048" cy="553998"/>
          </a:xfrm>
          <a:prstGeom prst="rect">
            <a:avLst/>
          </a:prstGeom>
          <a:noFill/>
        </p:spPr>
        <p:txBody>
          <a:bodyPr wrap="square" lIns="0" tIns="0" rIns="0" bIns="0" rtlCol="0">
            <a:spAutoFit/>
          </a:bodyPr>
          <a:lstStyle/>
          <a:p>
            <a:r>
              <a:rPr lang="en-US" altLang="zh-CN" sz="3600" b="1" dirty="0" smtClean="0">
                <a:latin typeface="华文琥珀" panose="02010800040101010101" pitchFamily="2" charset="-122"/>
                <a:ea typeface="华文琥珀" panose="02010800040101010101" pitchFamily="2" charset="-122"/>
              </a:rPr>
              <a:t>1</a:t>
            </a:r>
            <a:endParaRPr lang="zh-CN" altLang="en-US" sz="3600" b="1" dirty="0" smtClean="0">
              <a:latin typeface="华文琥珀" panose="02010800040101010101" pitchFamily="2" charset="-122"/>
              <a:ea typeface="华文琥珀" panose="02010800040101010101" pitchFamily="2" charset="-122"/>
            </a:endParaRPr>
          </a:p>
        </p:txBody>
      </p:sp>
      <p:sp>
        <p:nvSpPr>
          <p:cNvPr id="39" name="文本框 38"/>
          <p:cNvSpPr txBox="1"/>
          <p:nvPr/>
        </p:nvSpPr>
        <p:spPr>
          <a:xfrm>
            <a:off x="2918734"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2</a:t>
            </a:r>
            <a:endParaRPr lang="zh-CN" altLang="en-US" sz="3600" b="1" dirty="0" smtClean="0">
              <a:latin typeface="华文琥珀" panose="02010800040101010101" pitchFamily="2" charset="-122"/>
              <a:ea typeface="华文琥珀" panose="02010800040101010101" pitchFamily="2" charset="-122"/>
            </a:endParaRPr>
          </a:p>
        </p:txBody>
      </p:sp>
      <p:sp>
        <p:nvSpPr>
          <p:cNvPr id="42" name="文本框 41"/>
          <p:cNvSpPr txBox="1"/>
          <p:nvPr/>
        </p:nvSpPr>
        <p:spPr>
          <a:xfrm>
            <a:off x="4534359"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3</a:t>
            </a:r>
            <a:endParaRPr lang="zh-CN" altLang="en-US" sz="3600" b="1" dirty="0" smtClean="0">
              <a:latin typeface="华文琥珀" panose="02010800040101010101" pitchFamily="2" charset="-122"/>
              <a:ea typeface="华文琥珀" panose="02010800040101010101" pitchFamily="2" charset="-122"/>
            </a:endParaRPr>
          </a:p>
        </p:txBody>
      </p:sp>
      <p:sp>
        <p:nvSpPr>
          <p:cNvPr id="43" name="文本框 42"/>
          <p:cNvSpPr txBox="1"/>
          <p:nvPr/>
        </p:nvSpPr>
        <p:spPr>
          <a:xfrm>
            <a:off x="6131838" y="1449869"/>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4</a:t>
            </a:r>
            <a:endParaRPr lang="zh-CN" altLang="en-US" sz="3600" b="1" dirty="0" smtClean="0">
              <a:latin typeface="华文琥珀" panose="02010800040101010101" pitchFamily="2" charset="-122"/>
              <a:ea typeface="华文琥珀" panose="02010800040101010101" pitchFamily="2" charset="-122"/>
            </a:endParaRPr>
          </a:p>
        </p:txBody>
      </p:sp>
      <p:sp>
        <p:nvSpPr>
          <p:cNvPr id="44" name="文本框 43"/>
          <p:cNvSpPr txBox="1"/>
          <p:nvPr/>
        </p:nvSpPr>
        <p:spPr>
          <a:xfrm>
            <a:off x="7734574" y="1457722"/>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5</a:t>
            </a:r>
            <a:endParaRPr lang="zh-CN" altLang="en-US" sz="3600" b="1" dirty="0" smtClean="0">
              <a:latin typeface="华文琥珀" panose="02010800040101010101" pitchFamily="2" charset="-122"/>
              <a:ea typeface="华文琥珀" panose="02010800040101010101" pitchFamily="2" charset="-122"/>
            </a:endParaRPr>
          </a:p>
        </p:txBody>
      </p:sp>
      <p:sp>
        <p:nvSpPr>
          <p:cNvPr id="45" name="文本框 44"/>
          <p:cNvSpPr txBox="1"/>
          <p:nvPr/>
        </p:nvSpPr>
        <p:spPr>
          <a:xfrm>
            <a:off x="3733984" y="3168593"/>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6</a:t>
            </a:r>
            <a:endParaRPr lang="zh-CN" altLang="en-US" sz="3600" b="1" dirty="0" smtClean="0">
              <a:latin typeface="华文琥珀" panose="02010800040101010101" pitchFamily="2" charset="-122"/>
              <a:ea typeface="华文琥珀" panose="02010800040101010101" pitchFamily="2" charset="-122"/>
            </a:endParaRPr>
          </a:p>
        </p:txBody>
      </p:sp>
      <p:sp>
        <p:nvSpPr>
          <p:cNvPr id="46" name="文本框 45"/>
          <p:cNvSpPr txBox="1"/>
          <p:nvPr/>
        </p:nvSpPr>
        <p:spPr>
          <a:xfrm>
            <a:off x="5699790" y="3190160"/>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7</a:t>
            </a:r>
            <a:endParaRPr lang="zh-CN" altLang="en-US" sz="3600" b="1" dirty="0" smtClean="0">
              <a:latin typeface="华文琥珀" panose="02010800040101010101" pitchFamily="2" charset="-122"/>
              <a:ea typeface="华文琥珀" panose="02010800040101010101"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anim calcmode="lin" valueType="num">
                                      <p:cBhvr>
                                        <p:cTn id="10" dur="500" fill="hold"/>
                                        <p:tgtEl>
                                          <p:spTgt spid="30"/>
                                        </p:tgtEl>
                                        <p:attrNameLst>
                                          <p:attrName>ppt_x</p:attrName>
                                        </p:attrNameLst>
                                      </p:cBhvr>
                                      <p:tavLst>
                                        <p:tav tm="0">
                                          <p:val>
                                            <p:fltVal val="0.5"/>
                                          </p:val>
                                        </p:tav>
                                        <p:tav tm="100000">
                                          <p:val>
                                            <p:strVal val="#ppt_x"/>
                                          </p:val>
                                        </p:tav>
                                      </p:tavLst>
                                    </p:anim>
                                    <p:anim calcmode="lin" valueType="num">
                                      <p:cBhvr>
                                        <p:cTn id="11" dur="500" fill="hold"/>
                                        <p:tgtEl>
                                          <p:spTgt spid="30"/>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20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0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fltVal val="0.5"/>
                                          </p:val>
                                        </p:tav>
                                        <p:tav tm="100000">
                                          <p:val>
                                            <p:strVal val="#ppt_x"/>
                                          </p:val>
                                        </p:tav>
                                      </p:tavLst>
                                    </p:anim>
                                    <p:anim calcmode="lin" valueType="num">
                                      <p:cBhvr>
                                        <p:cTn id="25" dur="500" fill="hold"/>
                                        <p:tgtEl>
                                          <p:spTgt spid="37"/>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600"/>
                                  </p:stCondLst>
                                  <p:childTnLst>
                                    <p:set>
                                      <p:cBhvr>
                                        <p:cTn id="27" dur="1" fill="hold">
                                          <p:stCondLst>
                                            <p:cond delay="0"/>
                                          </p:stCondLst>
                                        </p:cTn>
                                        <p:tgtEl>
                                          <p:spTgt spid="26"/>
                                        </p:tgtEl>
                                        <p:attrNameLst>
                                          <p:attrName>style.visibility</p:attrName>
                                        </p:attrNameLst>
                                      </p:cBhvr>
                                      <p:to>
                                        <p:strVal val="visible"/>
                                      </p:to>
                                    </p:set>
                                    <p:anim calcmode="lin" valueType="num">
                                      <p:cBhvr>
                                        <p:cTn id="28" dur="500" fill="hold"/>
                                        <p:tgtEl>
                                          <p:spTgt spid="26"/>
                                        </p:tgtEl>
                                        <p:attrNameLst>
                                          <p:attrName>ppt_w</p:attrName>
                                        </p:attrNameLst>
                                      </p:cBhvr>
                                      <p:tavLst>
                                        <p:tav tm="0">
                                          <p:val>
                                            <p:fltVal val="0"/>
                                          </p:val>
                                        </p:tav>
                                        <p:tav tm="100000">
                                          <p:val>
                                            <p:strVal val="#ppt_w"/>
                                          </p:val>
                                        </p:tav>
                                      </p:tavLst>
                                    </p:anim>
                                    <p:anim calcmode="lin" valueType="num">
                                      <p:cBhvr>
                                        <p:cTn id="29" dur="500" fill="hold"/>
                                        <p:tgtEl>
                                          <p:spTgt spid="26"/>
                                        </p:tgtEl>
                                        <p:attrNameLst>
                                          <p:attrName>ppt_h</p:attrName>
                                        </p:attrNameLst>
                                      </p:cBhvr>
                                      <p:tavLst>
                                        <p:tav tm="0">
                                          <p:val>
                                            <p:fltVal val="0"/>
                                          </p:val>
                                        </p:tav>
                                        <p:tav tm="100000">
                                          <p:val>
                                            <p:strVal val="#ppt_h"/>
                                          </p:val>
                                        </p:tav>
                                      </p:tavLst>
                                    </p:anim>
                                    <p:animEffect transition="in" filter="fade">
                                      <p:cBhvr>
                                        <p:cTn id="30" dur="500"/>
                                        <p:tgtEl>
                                          <p:spTgt spid="26"/>
                                        </p:tgtEl>
                                      </p:cBhvr>
                                    </p:animEffect>
                                    <p:anim calcmode="lin" valueType="num">
                                      <p:cBhvr>
                                        <p:cTn id="31" dur="500" fill="hold"/>
                                        <p:tgtEl>
                                          <p:spTgt spid="26"/>
                                        </p:tgtEl>
                                        <p:attrNameLst>
                                          <p:attrName>ppt_x</p:attrName>
                                        </p:attrNameLst>
                                      </p:cBhvr>
                                      <p:tavLst>
                                        <p:tav tm="0">
                                          <p:val>
                                            <p:fltVal val="0.5"/>
                                          </p:val>
                                        </p:tav>
                                        <p:tav tm="100000">
                                          <p:val>
                                            <p:strVal val="#ppt_x"/>
                                          </p:val>
                                        </p:tav>
                                      </p:tavLst>
                                    </p:anim>
                                    <p:anim calcmode="lin" valueType="num">
                                      <p:cBhvr>
                                        <p:cTn id="32" dur="500" fill="hold"/>
                                        <p:tgtEl>
                                          <p:spTgt spid="26"/>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80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Effect transition="in" filter="fade">
                                      <p:cBhvr>
                                        <p:cTn id="37" dur="500"/>
                                        <p:tgtEl>
                                          <p:spTgt spid="41"/>
                                        </p:tgtEl>
                                      </p:cBhvr>
                                    </p:animEffect>
                                    <p:anim calcmode="lin" valueType="num">
                                      <p:cBhvr>
                                        <p:cTn id="38" dur="500" fill="hold"/>
                                        <p:tgtEl>
                                          <p:spTgt spid="41"/>
                                        </p:tgtEl>
                                        <p:attrNameLst>
                                          <p:attrName>ppt_x</p:attrName>
                                        </p:attrNameLst>
                                      </p:cBhvr>
                                      <p:tavLst>
                                        <p:tav tm="0">
                                          <p:val>
                                            <p:fltVal val="0.5"/>
                                          </p:val>
                                        </p:tav>
                                        <p:tav tm="100000">
                                          <p:val>
                                            <p:strVal val="#ppt_x"/>
                                          </p:val>
                                        </p:tav>
                                      </p:tavLst>
                                    </p:anim>
                                    <p:anim calcmode="lin" valueType="num">
                                      <p:cBhvr>
                                        <p:cTn id="39" dur="500" fill="hold"/>
                                        <p:tgtEl>
                                          <p:spTgt spid="41"/>
                                        </p:tgtEl>
                                        <p:attrNameLst>
                                          <p:attrName>ppt_y</p:attrName>
                                        </p:attrNameLst>
                                      </p:cBhvr>
                                      <p:tavLst>
                                        <p:tav tm="0">
                                          <p:val>
                                            <p:fltVal val="0.5"/>
                                          </p:val>
                                        </p:tav>
                                        <p:tav tm="100000">
                                          <p:val>
                                            <p:strVal val="#ppt_y"/>
                                          </p:val>
                                        </p:tav>
                                      </p:tavLst>
                                    </p:anim>
                                  </p:childTnLst>
                                </p:cTn>
                              </p:par>
                            </p:childTnLst>
                          </p:cTn>
                        </p:par>
                        <p:par>
                          <p:cTn id="40" fill="hold">
                            <p:stCondLst>
                              <p:cond delay="500"/>
                            </p:stCondLst>
                            <p:childTnLst>
                              <p:par>
                                <p:cTn id="41" presetID="16" presetClass="entr" presetSubtype="21"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barn(inVertical)">
                                      <p:cBhvr>
                                        <p:cTn id="43" dur="500"/>
                                        <p:tgtEl>
                                          <p:spTgt spid="31"/>
                                        </p:tgtEl>
                                      </p:cBhvr>
                                    </p:animEffect>
                                  </p:childTnLst>
                                </p:cTn>
                              </p:par>
                            </p:childTnLst>
                          </p:cTn>
                        </p:par>
                        <p:par>
                          <p:cTn id="44" fill="hold">
                            <p:stCondLst>
                              <p:cond delay="1000"/>
                            </p:stCondLst>
                            <p:childTnLst>
                              <p:par>
                                <p:cTn id="45" presetID="16" presetClass="entr" presetSubtype="21"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barn(inVertical)">
                                      <p:cBhvr>
                                        <p:cTn id="47" dur="500"/>
                                        <p:tgtEl>
                                          <p:spTgt spid="53"/>
                                        </p:tgtEl>
                                      </p:cBhvr>
                                    </p:animEffect>
                                  </p:childTnLst>
                                </p:cTn>
                              </p:par>
                            </p:childTnLst>
                          </p:cTn>
                        </p:par>
                        <p:par>
                          <p:cTn id="48" fill="hold">
                            <p:stCondLst>
                              <p:cond delay="1500"/>
                            </p:stCondLst>
                            <p:childTnLst>
                              <p:par>
                                <p:cTn id="49" presetID="16" presetClass="entr" presetSubtype="21" fill="hold" grpId="0"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barn(inVertical)">
                                      <p:cBhvr>
                                        <p:cTn id="51" dur="500"/>
                                        <p:tgtEl>
                                          <p:spTgt spid="55"/>
                                        </p:tgtEl>
                                      </p:cBhvr>
                                    </p:animEffect>
                                  </p:childTnLst>
                                </p:cTn>
                              </p:par>
                            </p:childTnLst>
                          </p:cTn>
                        </p:par>
                        <p:par>
                          <p:cTn id="52" fill="hold">
                            <p:stCondLst>
                              <p:cond delay="2000"/>
                            </p:stCondLst>
                            <p:childTnLst>
                              <p:par>
                                <p:cTn id="53" presetID="16" presetClass="entr" presetSubtype="21"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barn(inVertical)">
                                      <p:cBhvr>
                                        <p:cTn id="55" dur="500"/>
                                        <p:tgtEl>
                                          <p:spTgt spid="57"/>
                                        </p:tgtEl>
                                      </p:cBhvr>
                                    </p:animEffect>
                                  </p:childTnLst>
                                </p:cTn>
                              </p:par>
                            </p:childTnLst>
                          </p:cTn>
                        </p:par>
                        <p:par>
                          <p:cTn id="56" fill="hold">
                            <p:stCondLst>
                              <p:cond delay="2500"/>
                            </p:stCondLst>
                            <p:childTnLst>
                              <p:par>
                                <p:cTn id="57" presetID="16" presetClass="entr" presetSubtype="21"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barn(inVertical)">
                                      <p:cBhvr>
                                        <p:cTn id="59" dur="500"/>
                                        <p:tgtEl>
                                          <p:spTgt spid="59"/>
                                        </p:tgtEl>
                                      </p:cBhvr>
                                    </p:animEffect>
                                  </p:childTnLst>
                                </p:cTn>
                              </p:par>
                            </p:childTnLst>
                          </p:cTn>
                        </p:par>
                        <p:par>
                          <p:cTn id="60" fill="hold">
                            <p:stCondLst>
                              <p:cond delay="3000"/>
                            </p:stCondLst>
                            <p:childTnLst>
                              <p:par>
                                <p:cTn id="61" presetID="16" presetClass="entr" presetSubtype="21"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barn(inVertical)">
                                      <p:cBhvr>
                                        <p:cTn id="63" dur="500"/>
                                        <p:tgtEl>
                                          <p:spTgt spid="33"/>
                                        </p:tgtEl>
                                      </p:cBhvr>
                                    </p:animEffect>
                                  </p:childTnLst>
                                </p:cTn>
                              </p:par>
                              <p:par>
                                <p:cTn id="64" presetID="53" presetClass="entr" presetSubtype="528" fill="hold" grpId="0" nodeType="withEffect">
                                  <p:stCondLst>
                                    <p:cond delay="20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anim calcmode="lin" valueType="num">
                                      <p:cBhvr>
                                        <p:cTn id="69" dur="500" fill="hold"/>
                                        <p:tgtEl>
                                          <p:spTgt spid="34"/>
                                        </p:tgtEl>
                                        <p:attrNameLst>
                                          <p:attrName>ppt_x</p:attrName>
                                        </p:attrNameLst>
                                      </p:cBhvr>
                                      <p:tavLst>
                                        <p:tav tm="0">
                                          <p:val>
                                            <p:fltVal val="0.5"/>
                                          </p:val>
                                        </p:tav>
                                        <p:tav tm="100000">
                                          <p:val>
                                            <p:strVal val="#ppt_x"/>
                                          </p:val>
                                        </p:tav>
                                      </p:tavLst>
                                    </p:anim>
                                    <p:anim calcmode="lin" valueType="num">
                                      <p:cBhvr>
                                        <p:cTn id="70" dur="500" fill="hold"/>
                                        <p:tgtEl>
                                          <p:spTgt spid="34"/>
                                        </p:tgtEl>
                                        <p:attrNameLst>
                                          <p:attrName>ppt_y</p:attrName>
                                        </p:attrNameLst>
                                      </p:cBhvr>
                                      <p:tavLst>
                                        <p:tav tm="0">
                                          <p:val>
                                            <p:fltVal val="0.5"/>
                                          </p:val>
                                        </p:tav>
                                        <p:tav tm="100000">
                                          <p:val>
                                            <p:strVal val="#ppt_y"/>
                                          </p:val>
                                        </p:tav>
                                      </p:tavLst>
                                    </p:anim>
                                  </p:childTnLst>
                                </p:cTn>
                              </p:par>
                              <p:par>
                                <p:cTn id="71" presetID="53" presetClass="entr" presetSubtype="528" fill="hold" grpId="0" nodeType="withEffect">
                                  <p:stCondLst>
                                    <p:cond delay="400"/>
                                  </p:stCondLst>
                                  <p:childTnLst>
                                    <p:set>
                                      <p:cBhvr>
                                        <p:cTn id="72" dur="1" fill="hold">
                                          <p:stCondLst>
                                            <p:cond delay="0"/>
                                          </p:stCondLst>
                                        </p:cTn>
                                        <p:tgtEl>
                                          <p:spTgt spid="35"/>
                                        </p:tgtEl>
                                        <p:attrNameLst>
                                          <p:attrName>style.visibility</p:attrName>
                                        </p:attrNameLst>
                                      </p:cBhvr>
                                      <p:to>
                                        <p:strVal val="visible"/>
                                      </p:to>
                                    </p:set>
                                    <p:anim calcmode="lin" valueType="num">
                                      <p:cBhvr>
                                        <p:cTn id="73" dur="500" fill="hold"/>
                                        <p:tgtEl>
                                          <p:spTgt spid="35"/>
                                        </p:tgtEl>
                                        <p:attrNameLst>
                                          <p:attrName>ppt_w</p:attrName>
                                        </p:attrNameLst>
                                      </p:cBhvr>
                                      <p:tavLst>
                                        <p:tav tm="0">
                                          <p:val>
                                            <p:fltVal val="0"/>
                                          </p:val>
                                        </p:tav>
                                        <p:tav tm="100000">
                                          <p:val>
                                            <p:strVal val="#ppt_w"/>
                                          </p:val>
                                        </p:tav>
                                      </p:tavLst>
                                    </p:anim>
                                    <p:anim calcmode="lin" valueType="num">
                                      <p:cBhvr>
                                        <p:cTn id="74" dur="500" fill="hold"/>
                                        <p:tgtEl>
                                          <p:spTgt spid="35"/>
                                        </p:tgtEl>
                                        <p:attrNameLst>
                                          <p:attrName>ppt_h</p:attrName>
                                        </p:attrNameLst>
                                      </p:cBhvr>
                                      <p:tavLst>
                                        <p:tav tm="0">
                                          <p:val>
                                            <p:fltVal val="0"/>
                                          </p:val>
                                        </p:tav>
                                        <p:tav tm="100000">
                                          <p:val>
                                            <p:strVal val="#ppt_h"/>
                                          </p:val>
                                        </p:tav>
                                      </p:tavLst>
                                    </p:anim>
                                    <p:animEffect transition="in" filter="fade">
                                      <p:cBhvr>
                                        <p:cTn id="75" dur="500"/>
                                        <p:tgtEl>
                                          <p:spTgt spid="35"/>
                                        </p:tgtEl>
                                      </p:cBhvr>
                                    </p:animEffect>
                                    <p:anim calcmode="lin" valueType="num">
                                      <p:cBhvr>
                                        <p:cTn id="76" dur="500" fill="hold"/>
                                        <p:tgtEl>
                                          <p:spTgt spid="35"/>
                                        </p:tgtEl>
                                        <p:attrNameLst>
                                          <p:attrName>ppt_x</p:attrName>
                                        </p:attrNameLst>
                                      </p:cBhvr>
                                      <p:tavLst>
                                        <p:tav tm="0">
                                          <p:val>
                                            <p:fltVal val="0.5"/>
                                          </p:val>
                                        </p:tav>
                                        <p:tav tm="100000">
                                          <p:val>
                                            <p:strVal val="#ppt_x"/>
                                          </p:val>
                                        </p:tav>
                                      </p:tavLst>
                                    </p:anim>
                                    <p:anim calcmode="lin" valueType="num">
                                      <p:cBhvr>
                                        <p:cTn id="77" dur="500" fill="hold"/>
                                        <p:tgtEl>
                                          <p:spTgt spid="35"/>
                                        </p:tgtEl>
                                        <p:attrNameLst>
                                          <p:attrName>ppt_y</p:attrName>
                                        </p:attrNameLst>
                                      </p:cBhvr>
                                      <p:tavLst>
                                        <p:tav tm="0">
                                          <p:val>
                                            <p:fltVal val="0.5"/>
                                          </p:val>
                                        </p:tav>
                                        <p:tav tm="100000">
                                          <p:val>
                                            <p:strVal val="#ppt_y"/>
                                          </p:val>
                                        </p:tav>
                                      </p:tavLst>
                                    </p:anim>
                                  </p:childTnLst>
                                </p:cTn>
                              </p:par>
                            </p:childTnLst>
                          </p:cTn>
                        </p:par>
                        <p:par>
                          <p:cTn id="78" fill="hold">
                            <p:stCondLst>
                              <p:cond delay="3500"/>
                            </p:stCondLst>
                            <p:childTnLst>
                              <p:par>
                                <p:cTn id="79" presetID="16" presetClass="entr" presetSubtype="21"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barn(inVertical)">
                                      <p:cBhvr>
                                        <p:cTn id="8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6" grpId="0" animBg="1"/>
      <p:bldP spid="27" grpId="0" animBg="1"/>
      <p:bldP spid="30" grpId="0" animBg="1"/>
      <p:bldP spid="37" grpId="0" animBg="1"/>
      <p:bldP spid="41" grpId="0" animBg="1"/>
      <p:bldP spid="53" grpId="0"/>
      <p:bldP spid="55" grpId="0"/>
      <p:bldP spid="57" grpId="0"/>
      <p:bldP spid="59" grpId="0"/>
      <p:bldP spid="33" grpId="0"/>
      <p:bldP spid="34" grpId="0" animBg="1"/>
      <p:bldP spid="35" grpId="0" animBg="1"/>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BEBA8EAE-BF5A-486C-A8C5-ECC9F3942E4B}">
                <a14:imgProps xmlns:a14="http://schemas.microsoft.com/office/drawing/2010/main">
                  <a14:imgLayer r:embed="rId2">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252536" y="2012758"/>
            <a:ext cx="5489252" cy="3130742"/>
          </a:xfrm>
          <a:prstGeom prst="rect">
            <a:avLst/>
          </a:prstGeom>
        </p:spPr>
      </p:pic>
      <p:sp>
        <p:nvSpPr>
          <p:cNvPr id="14" name="TextBox 13"/>
          <p:cNvSpPr txBox="1"/>
          <p:nvPr/>
        </p:nvSpPr>
        <p:spPr>
          <a:xfrm>
            <a:off x="1979712" y="1572114"/>
            <a:ext cx="2096554" cy="492443"/>
          </a:xfrm>
          <a:prstGeom prst="rect">
            <a:avLst/>
          </a:prstGeom>
          <a:noFill/>
        </p:spPr>
        <p:txBody>
          <a:bodyPr wrap="square" lIns="0" tIns="0" rIns="0" bIns="0" rtlCol="0">
            <a:spAutoFit/>
          </a:bodyPr>
          <a:lstStyle/>
          <a:p>
            <a:r>
              <a:rPr lang="zh-CN" altLang="en-US" sz="3200" b="1" dirty="0">
                <a:latin typeface="微软雅黑" panose="020B0503020204020204" pitchFamily="34" charset="-122"/>
                <a:ea typeface="微软雅黑" panose="020B0503020204020204" pitchFamily="34" charset="-122"/>
              </a:rPr>
              <a:t>请回答</a:t>
            </a:r>
            <a:endParaRPr lang="zh-CN" altLang="en-US" sz="32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5889625" y="1210310"/>
            <a:ext cx="1910080" cy="230505"/>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latin typeface="华文细黑" panose="02010600040101010101" pitchFamily="2" charset="-122"/>
                <a:ea typeface="华文细黑" panose="02010600040101010101" pitchFamily="2" charset="-122"/>
              </a:rPr>
              <a:t>什么是“铁人”精神？</a:t>
            </a:r>
            <a:endParaRPr lang="zh-CN" altLang="en-US" sz="1400" dirty="0">
              <a:latin typeface="华文细黑" panose="02010600040101010101" pitchFamily="2" charset="-122"/>
              <a:ea typeface="华文细黑" panose="02010600040101010101" pitchFamily="2" charset="-122"/>
            </a:endParaRPr>
          </a:p>
        </p:txBody>
      </p:sp>
      <p:sp>
        <p:nvSpPr>
          <p:cNvPr id="3" name="TextBox 5"/>
          <p:cNvSpPr txBox="1"/>
          <p:nvPr/>
        </p:nvSpPr>
        <p:spPr>
          <a:xfrm>
            <a:off x="5946775" y="2280285"/>
            <a:ext cx="2805430" cy="923290"/>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latin typeface="华文细黑" panose="02010600040101010101" pitchFamily="2" charset="-122"/>
                <a:ea typeface="华文细黑" panose="02010600040101010101" pitchFamily="2" charset="-122"/>
              </a:rPr>
              <a:t>石油工人是中国工人阶级的优秀代表之一。为什么说建设中国特色社会主义必须坚持全心全意依靠工人阶级的方针？</a:t>
            </a:r>
            <a:endParaRPr lang="zh-CN" altLang="en-US" sz="1400" dirty="0">
              <a:latin typeface="华文细黑" panose="02010600040101010101" pitchFamily="2" charset="-122"/>
              <a:ea typeface="华文细黑" panose="02010600040101010101" pitchFamily="2" charset="-122"/>
            </a:endParaRPr>
          </a:p>
        </p:txBody>
      </p:sp>
      <p:sp>
        <p:nvSpPr>
          <p:cNvPr id="9" name="Oval 13"/>
          <p:cNvSpPr>
            <a:spLocks noChangeArrowheads="1"/>
          </p:cNvSpPr>
          <p:nvPr/>
        </p:nvSpPr>
        <p:spPr bwMode="auto">
          <a:xfrm>
            <a:off x="4673160" y="1210034"/>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1</a:t>
            </a:r>
            <a:endParaRPr lang="en-US" altLang="zh-CN" sz="2800" b="1" dirty="0" smtClean="0">
              <a:solidFill>
                <a:schemeClr val="bg1"/>
              </a:solidFill>
              <a:latin typeface="微软雅黑" panose="020B0503020204020204" pitchFamily="34" charset="-122"/>
              <a:ea typeface="微软雅黑" panose="020B0503020204020204" pitchFamily="34" charset="-122"/>
            </a:endParaRPr>
          </a:p>
        </p:txBody>
      </p:sp>
      <p:sp>
        <p:nvSpPr>
          <p:cNvPr id="5" name="Oval 13"/>
          <p:cNvSpPr>
            <a:spLocks noChangeArrowheads="1"/>
          </p:cNvSpPr>
          <p:nvPr/>
        </p:nvSpPr>
        <p:spPr bwMode="auto">
          <a:xfrm>
            <a:off x="4673160" y="2280009"/>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2</a:t>
            </a:r>
            <a:endParaRPr lang="en-US" altLang="zh-CN" sz="2800" b="1" dirty="0" smtClean="0">
              <a:solidFill>
                <a:schemeClr val="bg1"/>
              </a:solidFill>
              <a:latin typeface="微软雅黑" panose="020B0503020204020204" pitchFamily="34" charset="-122"/>
              <a:ea typeface="微软雅黑" panose="020B0503020204020204" pitchFamily="34"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300" fill="hold"/>
                                        <p:tgtEl>
                                          <p:spTgt spid="14"/>
                                        </p:tgtEl>
                                        <p:attrNameLst>
                                          <p:attrName>ppt_x</p:attrName>
                                        </p:attrNameLst>
                                      </p:cBhvr>
                                      <p:tavLst>
                                        <p:tav tm="0">
                                          <p:val>
                                            <p:strVal val="1+#ppt_w/2"/>
                                          </p:val>
                                        </p:tav>
                                        <p:tav tm="100000">
                                          <p:val>
                                            <p:strVal val="#ppt_x"/>
                                          </p:val>
                                        </p:tav>
                                      </p:tavLst>
                                    </p:anim>
                                    <p:anim calcmode="lin" valueType="num">
                                      <p:cBhvr additive="base">
                                        <p:cTn id="12" dur="3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30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P spid="3" grpId="0"/>
      <p:bldP spid="9" grpId="0" bldLvl="0" animBg="1"/>
      <p:bldP spid="5"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smtClean="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smtClean="0">
                <a:latin typeface="微软雅黑" panose="020B0503020204020204" pitchFamily="34" charset="-122"/>
                <a:ea typeface="微软雅黑" panose="020B0503020204020204" pitchFamily="34" charset="-122"/>
              </a:rPr>
              <a:t>单项选择题</a:t>
            </a:r>
            <a:endParaRPr lang="zh-CN" altLang="en-US" b="1" dirty="0" smtClean="0">
              <a:latin typeface="微软雅黑" panose="020B0503020204020204" pitchFamily="34" charset="-122"/>
              <a:ea typeface="微软雅黑" panose="020B0503020204020204" pitchFamily="34" charset="-122"/>
            </a:endParaRPr>
          </a:p>
        </p:txBody>
      </p:sp>
      <p:sp>
        <p:nvSpPr>
          <p:cNvPr id="7" name="矩形 9"/>
          <p:cNvSpPr>
            <a:spLocks noChangeArrowheads="1"/>
          </p:cNvSpPr>
          <p:nvPr/>
        </p:nvSpPr>
        <p:spPr bwMode="auto">
          <a:xfrm>
            <a:off x="690798" y="1804476"/>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8" name="矩形 10"/>
          <p:cNvSpPr>
            <a:spLocks noChangeArrowheads="1"/>
          </p:cNvSpPr>
          <p:nvPr/>
        </p:nvSpPr>
        <p:spPr bwMode="auto">
          <a:xfrm>
            <a:off x="690798" y="4486953"/>
            <a:ext cx="3545681" cy="652463"/>
          </a:xfrm>
          <a:prstGeom prst="rect">
            <a:avLst/>
          </a:prstGeom>
          <a:solidFill>
            <a:srgbClr val="0176A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9" name="矩形 11"/>
          <p:cNvSpPr>
            <a:spLocks noChangeArrowheads="1"/>
          </p:cNvSpPr>
          <p:nvPr/>
        </p:nvSpPr>
        <p:spPr bwMode="auto">
          <a:xfrm>
            <a:off x="4629386" y="2390263"/>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0" name="TextBox 35"/>
          <p:cNvSpPr txBox="1">
            <a:spLocks noChangeArrowheads="1"/>
          </p:cNvSpPr>
          <p:nvPr/>
        </p:nvSpPr>
        <p:spPr bwMode="auto">
          <a:xfrm>
            <a:off x="974166" y="2013730"/>
            <a:ext cx="2978944" cy="2181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buNone/>
            </a:pPr>
            <a:r>
              <a:rPr lang="en-US" altLang="zh-CN" sz="1400" dirty="0">
                <a:latin typeface="华文细黑" panose="02010600040101010101" pitchFamily="2" charset="-122"/>
                <a:ea typeface="华文细黑" panose="02010600040101010101" pitchFamily="2" charset="-122"/>
              </a:rPr>
              <a:t>1. </a:t>
            </a:r>
            <a:r>
              <a:rPr lang="zh-CN" altLang="en-US" sz="1400" dirty="0">
                <a:latin typeface="华文细黑" panose="02010600040101010101" pitchFamily="2" charset="-122"/>
                <a:ea typeface="华文细黑" panose="02010600040101010101" pitchFamily="2" charset="-122"/>
              </a:rPr>
              <a:t>科学发展观的核心是（　　）。</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发展 </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以人为本</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全面协调可持续 </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统筹兼顾</a:t>
            </a:r>
            <a:endParaRPr lang="zh-CN" altLang="en-US" sz="1400" dirty="0">
              <a:latin typeface="华文细黑" panose="02010600040101010101" pitchFamily="2" charset="-122"/>
              <a:ea typeface="华文细黑" panose="02010600040101010101" pitchFamily="2" charset="-122"/>
            </a:endParaRPr>
          </a:p>
        </p:txBody>
      </p:sp>
      <p:sp>
        <p:nvSpPr>
          <p:cNvPr id="11" name="TextBox 35"/>
          <p:cNvSpPr txBox="1">
            <a:spLocks noChangeArrowheads="1"/>
          </p:cNvSpPr>
          <p:nvPr/>
        </p:nvSpPr>
        <p:spPr bwMode="auto">
          <a:xfrm>
            <a:off x="4844411" y="1986529"/>
            <a:ext cx="3115630" cy="312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buNone/>
            </a:pPr>
            <a:endParaRPr lang="en-US" altLang="zh-CN"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2. </a:t>
            </a:r>
            <a:r>
              <a:rPr lang="zh-CN" altLang="en-US" sz="1400" dirty="0">
                <a:latin typeface="华文细黑" panose="02010600040101010101" pitchFamily="2" charset="-122"/>
                <a:ea typeface="华文细黑" panose="02010600040101010101" pitchFamily="2" charset="-122"/>
              </a:rPr>
              <a:t>科学发展观的根本方法是（　　）。</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发展 </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以人为本</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全面协调可持续 </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统筹兼顾</a:t>
            </a:r>
            <a:endParaRPr lang="zh-CN" altLang="en-US" sz="1400" dirty="0">
              <a:latin typeface="华文细黑" panose="02010600040101010101" pitchFamily="2" charset="-122"/>
              <a:ea typeface="华文细黑" panose="02010600040101010101" pitchFamily="2" charset="-122"/>
            </a:endParaRPr>
          </a:p>
          <a:p>
            <a:pPr>
              <a:lnSpc>
                <a:spcPct val="150000"/>
              </a:lnSpc>
              <a:buNone/>
            </a:pPr>
            <a:endParaRPr lang="zh-CN" altLang="en-US" sz="1400" dirty="0">
              <a:latin typeface="华文细黑" panose="02010600040101010101" pitchFamily="2" charset="-122"/>
              <a:ea typeface="华文细黑" panose="02010600040101010101" pitchFamily="2" charset="-122"/>
            </a:endParaRPr>
          </a:p>
        </p:txBody>
      </p:sp>
      <p:sp>
        <p:nvSpPr>
          <p:cNvPr id="14" name="矩形 12"/>
          <p:cNvSpPr>
            <a:spLocks noChangeArrowheads="1"/>
          </p:cNvSpPr>
          <p:nvPr/>
        </p:nvSpPr>
        <p:spPr bwMode="auto">
          <a:xfrm>
            <a:off x="4629386" y="1590163"/>
            <a:ext cx="3545681" cy="651272"/>
          </a:xfrm>
          <a:prstGeom prst="rect">
            <a:avLst/>
          </a:prstGeom>
          <a:solidFill>
            <a:srgbClr val="E5AA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smtClean="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smtClean="0">
                <a:latin typeface="微软雅黑" panose="020B0503020204020204" pitchFamily="34" charset="-122"/>
                <a:ea typeface="微软雅黑" panose="020B0503020204020204" pitchFamily="34" charset="-122"/>
              </a:rPr>
              <a:t>单项选择题</a:t>
            </a:r>
            <a:endParaRPr lang="zh-CN" altLang="en-US" b="1" dirty="0" smtClean="0">
              <a:latin typeface="微软雅黑" panose="020B0503020204020204" pitchFamily="34" charset="-122"/>
              <a:ea typeface="微软雅黑" panose="020B0503020204020204" pitchFamily="34" charset="-122"/>
            </a:endParaRPr>
          </a:p>
        </p:txBody>
      </p:sp>
      <p:grpSp>
        <p:nvGrpSpPr>
          <p:cNvPr id="7" name="组合 6"/>
          <p:cNvGrpSpPr/>
          <p:nvPr/>
        </p:nvGrpSpPr>
        <p:grpSpPr bwMode="auto">
          <a:xfrm>
            <a:off x="827584" y="2045226"/>
            <a:ext cx="5994797" cy="2858691"/>
            <a:chOff x="0" y="0"/>
            <a:chExt cx="7992888" cy="3811445"/>
          </a:xfrm>
        </p:grpSpPr>
        <p:sp>
          <p:nvSpPr>
            <p:cNvPr id="8" name="AutoShape 3"/>
            <p:cNvSpPr>
              <a:spLocks noChangeArrowheads="1"/>
            </p:cNvSpPr>
            <p:nvPr/>
          </p:nvSpPr>
          <p:spPr bwMode="auto">
            <a:xfrm>
              <a:off x="0" y="139695"/>
              <a:ext cx="7992888" cy="3671750"/>
            </a:xfrm>
            <a:prstGeom prst="rect">
              <a:avLst/>
            </a:prstGeom>
            <a:solidFill>
              <a:srgbClr val="595959">
                <a:alpha val="78000"/>
              </a:srgbClr>
            </a:solidFill>
            <a:ln w="12700" cmpd="sng">
              <a:solidFill>
                <a:srgbClr val="FFFFFF"/>
              </a:solidFill>
              <a:beve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9" name="AutoShape 3"/>
            <p:cNvSpPr>
              <a:spLocks noChangeArrowheads="1"/>
            </p:cNvSpPr>
            <p:nvPr/>
          </p:nvSpPr>
          <p:spPr bwMode="auto">
            <a:xfrm>
              <a:off x="38099" y="0"/>
              <a:ext cx="7805567" cy="3706674"/>
            </a:xfrm>
            <a:prstGeom prst="rect">
              <a:avLst/>
            </a:prstGeom>
            <a:solidFill>
              <a:srgbClr val="F4BB3D">
                <a:alpha val="87999"/>
              </a:srgbClr>
            </a:solidFill>
            <a:ln w="12700" cmpd="sng">
              <a:solidFill>
                <a:srgbClr val="FFFFFF"/>
              </a:solidFill>
              <a:bevel/>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500">
                <a:solidFill>
                  <a:srgbClr val="1F497D"/>
                </a:solidFill>
                <a:ea typeface="微软雅黑" panose="020B0503020204020204" pitchFamily="34" charset="-122"/>
              </a:endParaRPr>
            </a:p>
          </p:txBody>
        </p:sp>
      </p:grpSp>
      <p:cxnSp>
        <p:nvCxnSpPr>
          <p:cNvPr id="10" name="直接连接符 10"/>
          <p:cNvCxnSpPr>
            <a:cxnSpLocks noChangeShapeType="1"/>
          </p:cNvCxnSpPr>
          <p:nvPr/>
        </p:nvCxnSpPr>
        <p:spPr bwMode="auto">
          <a:xfrm>
            <a:off x="827584" y="1851670"/>
            <a:ext cx="5818585" cy="0"/>
          </a:xfrm>
          <a:prstGeom prst="line">
            <a:avLst/>
          </a:prstGeom>
          <a:noFill/>
          <a:ln w="19050" cmpd="sng">
            <a:solidFill>
              <a:srgbClr val="F4BB3D"/>
            </a:solidFill>
            <a:round/>
          </a:ln>
          <a:effectLst>
            <a:outerShdw dist="38100" dir="5400000" algn="ctr" rotWithShape="0">
              <a:srgbClr val="000000">
                <a:alpha val="39000"/>
              </a:srgbClr>
            </a:outerShdw>
          </a:effectLst>
          <a:extLst>
            <a:ext uri="{909E8E84-426E-40DD-AFC4-6F175D3DCCD1}">
              <a14:hiddenFill xmlns:a14="http://schemas.microsoft.com/office/drawing/2010/main">
                <a:noFill/>
              </a14:hiddenFill>
            </a:ext>
          </a:extLst>
        </p:spPr>
      </p:cxnSp>
      <p:sp>
        <p:nvSpPr>
          <p:cNvPr id="2" name="矩形 1"/>
          <p:cNvSpPr/>
          <p:nvPr/>
        </p:nvSpPr>
        <p:spPr>
          <a:xfrm>
            <a:off x="1068661" y="2114584"/>
            <a:ext cx="5670376" cy="2677656"/>
          </a:xfrm>
          <a:prstGeom prst="rect">
            <a:avLst/>
          </a:prstGeom>
        </p:spPr>
        <p:txBody>
          <a:bodyPr wrap="square">
            <a:spAutoFit/>
          </a:bodyPr>
          <a:lstStyle/>
          <a:p>
            <a:r>
              <a:rPr lang="en-US" altLang="zh-CN" sz="1400" dirty="0">
                <a:latin typeface="华文细黑" panose="02010600040101010101" pitchFamily="2" charset="-122"/>
                <a:ea typeface="华文细黑" panose="02010600040101010101" pitchFamily="2" charset="-122"/>
              </a:rPr>
              <a:t>3. </a:t>
            </a:r>
            <a:r>
              <a:rPr lang="zh-CN" altLang="en-US" sz="1400" dirty="0">
                <a:latin typeface="华文细黑" panose="02010600040101010101" pitchFamily="2" charset="-122"/>
                <a:ea typeface="华文细黑" panose="02010600040101010101" pitchFamily="2" charset="-122"/>
              </a:rPr>
              <a:t>关于发展的本质、目的、内涵和要求的总体看法和根本观点是（　　）。</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发展战略 </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发展道路</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发展模式 </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发展观</a:t>
            </a:r>
            <a:endParaRPr lang="zh-CN" altLang="en-US" sz="1400" dirty="0">
              <a:latin typeface="华文细黑" panose="02010600040101010101" pitchFamily="2" charset="-122"/>
              <a:ea typeface="华文细黑" panose="02010600040101010101" pitchFamily="2" charset="-122"/>
            </a:endParaRPr>
          </a:p>
          <a:p>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4. </a:t>
            </a:r>
            <a:r>
              <a:rPr lang="zh-CN" altLang="en-US" sz="1400" dirty="0">
                <a:latin typeface="华文细黑" panose="02010600040101010101" pitchFamily="2" charset="-122"/>
                <a:ea typeface="华文细黑" panose="02010600040101010101" pitchFamily="2" charset="-122"/>
              </a:rPr>
              <a:t>科学发展观的第一要义是（　　）。</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科教兴国</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要用新的发展思路实现更快更好地发展</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发展</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发展战略</a:t>
            </a:r>
            <a:endParaRPr lang="zh-CN" altLang="en-US" sz="1400" dirty="0">
              <a:latin typeface="华文细黑" panose="02010600040101010101" pitchFamily="2" charset="-122"/>
              <a:ea typeface="华文细黑" panose="02010600040101010101" pitchFamily="2" charset="-122"/>
            </a:endParaRPr>
          </a:p>
        </p:txBody>
      </p:sp>
      <p:sp>
        <p:nvSpPr>
          <p:cNvPr id="4"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800" decel="100000"/>
                                        <p:tgtEl>
                                          <p:spTgt spid="7"/>
                                        </p:tgtEl>
                                      </p:cBhvr>
                                    </p:animEffect>
                                    <p:anim calcmode="lin" valueType="num">
                                      <p:cBhvr>
                                        <p:cTn id="8" dur="800" decel="100000" fill="hold"/>
                                        <p:tgtEl>
                                          <p:spTgt spid="7"/>
                                        </p:tgtEl>
                                        <p:attrNameLst>
                                          <p:attrName>style.rotation</p:attrName>
                                        </p:attrNameLst>
                                      </p:cBhvr>
                                      <p:tavLst>
                                        <p:tav tm="0">
                                          <p:val>
                                            <p:fltVal val="-90"/>
                                          </p:val>
                                        </p:tav>
                                        <p:tav tm="100000">
                                          <p:val>
                                            <p:fltVal val="0"/>
                                          </p:val>
                                        </p:tav>
                                      </p:tavLst>
                                    </p:anim>
                                    <p:anim calcmode="lin" valueType="num">
                                      <p:cBhvr>
                                        <p:cTn id="9" dur="800" decel="100000" fill="hold"/>
                                        <p:tgtEl>
                                          <p:spTgt spid="7"/>
                                        </p:tgtEl>
                                        <p:attrNameLst>
                                          <p:attrName>ppt_x</p:attrName>
                                        </p:attrNameLst>
                                      </p:cBhvr>
                                      <p:tavLst>
                                        <p:tav tm="0">
                                          <p:val>
                                            <p:strVal val="#ppt_x+0.4"/>
                                          </p:val>
                                        </p:tav>
                                        <p:tav tm="100000">
                                          <p:val>
                                            <p:strVal val="#ppt_x-0.05"/>
                                          </p:val>
                                        </p:tav>
                                      </p:tavLst>
                                    </p:anim>
                                    <p:anim calcmode="lin" valueType="num">
                                      <p:cBhvr>
                                        <p:cTn id="10" dur="800" decel="100000" fill="hold"/>
                                        <p:tgtEl>
                                          <p:spTgt spid="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smtClean="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smtClean="0">
                <a:latin typeface="微软雅黑" panose="020B0503020204020204" pitchFamily="34" charset="-122"/>
                <a:ea typeface="微软雅黑" panose="020B0503020204020204" pitchFamily="34" charset="-122"/>
              </a:rPr>
              <a:t>单项选择题</a:t>
            </a:r>
            <a:endParaRPr lang="zh-CN" altLang="en-US" b="1" dirty="0" smtClean="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395536" y="1851670"/>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图片 5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6258" y="2121943"/>
            <a:ext cx="1065610" cy="125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606008" y="1988559"/>
            <a:ext cx="7272808" cy="270827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5. 科学发展观的实质是（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速度至关重要</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以人为本</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要实现经济社会更快更好地发展</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全面、协调、可持续 </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6. 党的十六届三中全会提出的科学发展观的主要内涵是（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促进和实现经济社会的全面、协调、可持续发展及人的全面发展</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坚持以人为本</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坚持立党为公、执政为民</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坚持五个统筹</a:t>
            </a:r>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smtClean="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a:t>
            </a:r>
            <a:r>
              <a:rPr lang="zh-CN" altLang="en-US" b="1" dirty="0" smtClean="0">
                <a:latin typeface="微软雅黑" panose="020B0503020204020204" pitchFamily="34" charset="-122"/>
                <a:ea typeface="微软雅黑" panose="020B0503020204020204" pitchFamily="34" charset="-122"/>
              </a:rPr>
              <a:t>项选择题</a:t>
            </a:r>
            <a:endParaRPr lang="zh-CN" altLang="en-US" b="1" dirty="0" smtClean="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2067694"/>
            <a:ext cx="7272808" cy="270827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1. 科学发展观提出的基本依据是（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我国社会主义初级阶段的基本国情</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我国在新世纪新阶段的阶段性特征</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当代世界发展实践和发展理念</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当代国际局势的新发展，和平与发展仍是时代的主题</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2. 创新是（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一个民族进步的灵魂</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一个国家兴旺发达的不竭动力</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一个政党永葆生机的源泉</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社会发展和变革的先导</a:t>
            </a:r>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6372200" y="1558121"/>
            <a:ext cx="2049959" cy="2692115"/>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smtClean="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a:t>
            </a:r>
            <a:r>
              <a:rPr lang="zh-CN" altLang="en-US" b="1" dirty="0" smtClean="0">
                <a:latin typeface="微软雅黑" panose="020B0503020204020204" pitchFamily="34" charset="-122"/>
                <a:ea typeface="微软雅黑" panose="020B0503020204020204" pitchFamily="34" charset="-122"/>
              </a:rPr>
              <a:t>项选择题</a:t>
            </a:r>
            <a:endParaRPr lang="zh-CN" altLang="en-US" b="1" dirty="0" smtClean="0">
              <a:latin typeface="微软雅黑" panose="020B0503020204020204" pitchFamily="34" charset="-122"/>
              <a:ea typeface="微软雅黑" panose="020B0503020204020204" pitchFamily="34" charset="-122"/>
            </a:endParaRPr>
          </a:p>
        </p:txBody>
      </p:sp>
      <p:sp>
        <p:nvSpPr>
          <p:cNvPr id="4" name="文本框 3"/>
          <p:cNvSpPr txBox="1"/>
          <p:nvPr/>
        </p:nvSpPr>
        <p:spPr>
          <a:xfrm>
            <a:off x="588248" y="1988559"/>
            <a:ext cx="7272808" cy="295465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3. 2004 年 2 月 23 日，中共中央政治局召开会议指出，要紧紧抓住发展这个第一</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要务，坚持全面、协调、可持续的科学发展观，着力解决（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经济社会发展中的突出矛盾</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宏观调控中存在的问题</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关系人民群众切身利益的突出问题</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市场经济秩序中的诚信问题</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4. 党的十六届三中全会明确提出的科学发展观，是指（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树立全面的发展观</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坚持以人为本，促进经济、社会和人的全面发展</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树立协调的发展观</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树立可持续的发展观</a:t>
            </a:r>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3" name="TextBox 7"/>
          <p:cNvSpPr>
            <a:spLocks noChangeArrowheads="1"/>
          </p:cNvSpPr>
          <p:nvPr/>
        </p:nvSpPr>
        <p:spPr bwMode="auto">
          <a:xfrm>
            <a:off x="2057053" y="1874090"/>
            <a:ext cx="4968552"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4500" b="1" dirty="0" smtClean="0">
                <a:latin typeface="微软雅黑" panose="020B0503020204020204" pitchFamily="34" charset="-122"/>
                <a:ea typeface="微软雅黑" panose="020B0503020204020204" pitchFamily="34" charset="-122"/>
                <a:sym typeface="微软雅黑" panose="020B0503020204020204" pitchFamily="34" charset="-122"/>
              </a:rPr>
              <a:t>THANK YOU</a:t>
            </a:r>
            <a:endParaRPr lang="zh-CN" altLang="en-US" sz="45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500"/>
                                  </p:stCondLst>
                                  <p:iterate type="lt">
                                    <p:tmPct val="10000"/>
                                  </p:iterate>
                                  <p:childTnLst>
                                    <p:set>
                                      <p:cBhvr>
                                        <p:cTn id="6" dur="1" fill="hold">
                                          <p:stCondLst>
                                            <p:cond delay="0"/>
                                          </p:stCondLst>
                                        </p:cTn>
                                        <p:tgtEl>
                                          <p:spTgt spid="13"/>
                                        </p:tgtEl>
                                        <p:attrNameLst>
                                          <p:attrName>style.visibility</p:attrName>
                                        </p:attrNameLst>
                                      </p:cBhvr>
                                      <p:to>
                                        <p:strVal val="visible"/>
                                      </p:to>
                                    </p:set>
                                    <p:animScale>
                                      <p:cBhvr>
                                        <p:cTn id="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
                                        </p:tgtEl>
                                        <p:attrNameLst>
                                          <p:attrName>ppt_x</p:attrName>
                                          <p:attrName>ppt_y</p:attrName>
                                        </p:attrNameLst>
                                      </p:cBhvr>
                                    </p:animMotion>
                                    <p:animEffect transition="in" filter="fade">
                                      <p:cBhvr>
                                        <p:cTn id="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blipFill dpi="0" rotWithShape="1">
            <a:blip r:embed="rId1"/>
            <a:srcRect/>
            <a:stretch>
              <a:fillRect t="-54708" b="-2073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
          <p:cNvSpPr txBox="1"/>
          <p:nvPr/>
        </p:nvSpPr>
        <p:spPr>
          <a:xfrm>
            <a:off x="1403648" y="3067256"/>
            <a:ext cx="6720492" cy="1176020"/>
          </a:xfrm>
          <a:prstGeom prst="rect">
            <a:avLst/>
          </a:prstGeom>
          <a:noFill/>
        </p:spPr>
        <p:txBody>
          <a:bodyPr wrap="square" lIns="68580" tIns="34290" rIns="68580" bIns="34290" rtlCol="0">
            <a:spAutoFit/>
          </a:bodyPr>
          <a:lstStyle/>
          <a:p>
            <a:pPr>
              <a:lnSpc>
                <a:spcPct val="200000"/>
              </a:lnSpc>
            </a:pPr>
            <a:r>
              <a:rPr lang="zh-CN" altLang="en-US" dirty="0">
                <a:latin typeface="华文细黑" panose="02010600040101010101" pitchFamily="2" charset="-122"/>
                <a:ea typeface="华文细黑" panose="02010600040101010101" pitchFamily="2" charset="-122"/>
              </a:rPr>
              <a:t>本章从总体上对科学发展观的形成条件和形成过程、科学内涵、主要内容、历史地位等进行了阐述。</a:t>
            </a:r>
            <a:endParaRPr lang="zh-CN" altLang="en-US" dirty="0">
              <a:latin typeface="华文细黑" panose="02010600040101010101" pitchFamily="2" charset="-122"/>
              <a:ea typeface="华文细黑" panose="02010600040101010101" pitchFamily="2" charset="-122"/>
            </a:endParaRPr>
          </a:p>
        </p:txBody>
      </p:sp>
      <p:sp>
        <p:nvSpPr>
          <p:cNvPr id="13" name="Freeform 5"/>
          <p:cNvSpPr/>
          <p:nvPr/>
        </p:nvSpPr>
        <p:spPr bwMode="auto">
          <a:xfrm>
            <a:off x="3901440" y="1607124"/>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14" name="KSO_Shape"/>
          <p:cNvSpPr/>
          <p:nvPr/>
        </p:nvSpPr>
        <p:spPr bwMode="auto">
          <a:xfrm>
            <a:off x="4140338" y="1915303"/>
            <a:ext cx="863324" cy="59281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 name="圆角矩形 1"/>
          <p:cNvSpPr/>
          <p:nvPr/>
        </p:nvSpPr>
        <p:spPr>
          <a:xfrm>
            <a:off x="3059832" y="483518"/>
            <a:ext cx="3096344" cy="524906"/>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901440" y="543394"/>
            <a:ext cx="2160240" cy="369332"/>
          </a:xfrm>
          <a:prstGeom prst="rect">
            <a:avLst/>
          </a:prstGeom>
          <a:noFill/>
        </p:spPr>
        <p:txBody>
          <a:bodyPr wrap="square" lIns="0" tIns="0" rIns="0" bIns="0" rtlCol="0">
            <a:spAutoFit/>
          </a:bodyPr>
          <a:lstStyle/>
          <a:p>
            <a:r>
              <a:rPr lang="zh-CN" altLang="en-US" sz="2400" b="1" dirty="0">
                <a:solidFill>
                  <a:srgbClr val="FCFCFC"/>
                </a:solidFill>
                <a:latin typeface="微软雅黑" panose="020B0503020204020204" pitchFamily="34" charset="-122"/>
                <a:ea typeface="微软雅黑" panose="020B0503020204020204" pitchFamily="34" charset="-122"/>
              </a:rPr>
              <a:t>内容导读</a:t>
            </a:r>
            <a:endParaRPr lang="zh-CN" altLang="en-US" sz="2400" b="1" dirty="0" smtClean="0">
              <a:solidFill>
                <a:srgbClr val="FCFCF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prism dir="u"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60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anim calcmode="lin" valueType="num">
                                      <p:cBhvr>
                                        <p:cTn id="10" dur="500" fill="hold"/>
                                        <p:tgtEl>
                                          <p:spTgt spid="13"/>
                                        </p:tgtEl>
                                        <p:attrNameLst>
                                          <p:attrName>ppt_x</p:attrName>
                                        </p:attrNameLst>
                                      </p:cBhvr>
                                      <p:tavLst>
                                        <p:tav tm="0">
                                          <p:val>
                                            <p:fltVal val="0.5"/>
                                          </p:val>
                                        </p:tav>
                                        <p:tav tm="100000">
                                          <p:val>
                                            <p:strVal val="#ppt_x"/>
                                          </p:val>
                                        </p:tav>
                                      </p:tavLst>
                                    </p:anim>
                                    <p:anim calcmode="lin" valueType="num">
                                      <p:cBhvr>
                                        <p:cTn id="11" dur="500" fill="hold"/>
                                        <p:tgtEl>
                                          <p:spTgt spid="13"/>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60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fltVal val="0.5"/>
                                          </p:val>
                                        </p:tav>
                                        <p:tav tm="100000">
                                          <p:val>
                                            <p:strVal val="#ppt_x"/>
                                          </p:val>
                                        </p:tav>
                                      </p:tavLst>
                                    </p:anim>
                                    <p:anim calcmode="lin" valueType="num">
                                      <p:cBhvr>
                                        <p:cTn id="18" dur="500" fill="hold"/>
                                        <p:tgtEl>
                                          <p:spTgt spid="14"/>
                                        </p:tgtEl>
                                        <p:attrNameLst>
                                          <p:attrName>ppt_y</p:attrName>
                                        </p:attrNameLst>
                                      </p:cBhvr>
                                      <p:tavLst>
                                        <p:tav tm="0">
                                          <p:val>
                                            <p:fltVal val="0.5"/>
                                          </p:val>
                                        </p:tav>
                                        <p:tav tm="100000">
                                          <p:val>
                                            <p:strVal val="#ppt_y"/>
                                          </p:val>
                                        </p:tav>
                                      </p:tavLst>
                                    </p:anim>
                                  </p:childTnLst>
                                </p:cTn>
                              </p:par>
                            </p:childTnLst>
                          </p:cTn>
                        </p:par>
                        <p:par>
                          <p:cTn id="19" fill="hold">
                            <p:stCondLst>
                              <p:cond delay="1100"/>
                            </p:stCondLst>
                            <p:childTnLst>
                              <p:par>
                                <p:cTn id="20" presetID="16" presetClass="entr" presetSubtype="21"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467544" y="2342031"/>
            <a:ext cx="2808312" cy="553998"/>
          </a:xfrm>
          <a:prstGeom prst="rect">
            <a:avLst/>
          </a:prstGeom>
          <a:noFill/>
        </p:spPr>
        <p:txBody>
          <a:bodyPr wrap="square" lIns="0" tIns="0" rIns="0" bIns="0" rtlCol="0">
            <a:spAutoFit/>
          </a:bodyPr>
          <a:lstStyle/>
          <a:p>
            <a:r>
              <a:rPr lang="zh-CN" altLang="en-US" dirty="0" smtClean="0">
                <a:latin typeface="华文细黑" panose="02010600040101010101" pitchFamily="2" charset="-122"/>
                <a:ea typeface="华文细黑" panose="02010600040101010101" pitchFamily="2" charset="-122"/>
              </a:rPr>
              <a:t>学习</a:t>
            </a:r>
            <a:r>
              <a:rPr lang="zh-CN" altLang="en-US" dirty="0">
                <a:latin typeface="华文细黑" panose="02010600040101010101" pitchFamily="2" charset="-122"/>
                <a:ea typeface="华文细黑" panose="02010600040101010101" pitchFamily="2" charset="-122"/>
              </a:rPr>
              <a:t>本章内容，</a:t>
            </a:r>
            <a:r>
              <a:rPr lang="zh-CN" altLang="en-US" dirty="0" smtClean="0">
                <a:latin typeface="华文细黑" panose="02010600040101010101" pitchFamily="2" charset="-122"/>
                <a:ea typeface="华文细黑" panose="02010600040101010101" pitchFamily="2" charset="-122"/>
              </a:rPr>
              <a:t>着</a:t>
            </a:r>
            <a:endParaRPr lang="en-US" altLang="zh-CN" dirty="0" smtClean="0">
              <a:latin typeface="华文细黑" panose="02010600040101010101" pitchFamily="2" charset="-122"/>
              <a:ea typeface="华文细黑" panose="02010600040101010101" pitchFamily="2" charset="-122"/>
            </a:endParaRPr>
          </a:p>
          <a:p>
            <a:r>
              <a:rPr lang="zh-CN" altLang="en-US" dirty="0" smtClean="0">
                <a:latin typeface="华文细黑" panose="02010600040101010101" pitchFamily="2" charset="-122"/>
                <a:ea typeface="华文细黑" panose="02010600040101010101" pitchFamily="2" charset="-122"/>
              </a:rPr>
              <a:t>重</a:t>
            </a:r>
            <a:r>
              <a:rPr lang="zh-CN" altLang="en-US" dirty="0">
                <a:latin typeface="华文细黑" panose="02010600040101010101" pitchFamily="2" charset="-122"/>
                <a:ea typeface="华文细黑" panose="02010600040101010101" pitchFamily="2" charset="-122"/>
              </a:rPr>
              <a:t>把握以下内容。</a:t>
            </a:r>
            <a:endParaRPr lang="zh-CN" altLang="en-US"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2" name="标题 1"/>
          <p:cNvSpPr>
            <a:spLocks noGrp="1"/>
          </p:cNvSpPr>
          <p:nvPr>
            <p:ph type="title"/>
          </p:nvPr>
        </p:nvSpPr>
        <p:spPr/>
        <p:txBody>
          <a:bodyPr/>
          <a:lstStyle/>
          <a:p>
            <a:r>
              <a:rPr lang="zh-CN" altLang="en-US" sz="2400" b="1" dirty="0" smtClean="0">
                <a:solidFill>
                  <a:schemeClr val="tx1"/>
                </a:solidFill>
              </a:rPr>
              <a:t>内容导读</a:t>
            </a:r>
            <a:endParaRPr lang="zh-CN" altLang="en-US" sz="2400" b="1" dirty="0">
              <a:solidFill>
                <a:schemeClr val="tx1"/>
              </a:solidFill>
            </a:endParaRPr>
          </a:p>
        </p:txBody>
      </p:sp>
      <p:sp>
        <p:nvSpPr>
          <p:cNvPr id="8" name="Freeform 5"/>
          <p:cNvSpPr/>
          <p:nvPr/>
        </p:nvSpPr>
        <p:spPr bwMode="auto">
          <a:xfrm>
            <a:off x="2416331" y="883886"/>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9" name="圆角矩形 8"/>
          <p:cNvSpPr/>
          <p:nvPr/>
        </p:nvSpPr>
        <p:spPr>
          <a:xfrm>
            <a:off x="3462655" y="607695"/>
            <a:ext cx="5191760" cy="676275"/>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3462020" y="2617470"/>
            <a:ext cx="5176758" cy="1746885"/>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566795" y="680720"/>
            <a:ext cx="5087620" cy="492443"/>
          </a:xfrm>
          <a:prstGeom prst="rect">
            <a:avLst/>
          </a:prstGeom>
          <a:noFill/>
        </p:spPr>
        <p:txBody>
          <a:bodyPr wrap="square" lIns="0" tIns="0" rIns="0" bIns="0" rtlCol="0">
            <a:spAutoFit/>
          </a:bodyPr>
          <a:lstStyle/>
          <a:p>
            <a:r>
              <a:rPr lang="en-US" altLang="zh-CN" sz="1600" dirty="0" smtClean="0">
                <a:latin typeface="华文细黑" panose="02010600040101010101" pitchFamily="2" charset="-122"/>
                <a:ea typeface="华文细黑" panose="02010600040101010101" pitchFamily="2" charset="-122"/>
              </a:rPr>
              <a:t>1.</a:t>
            </a:r>
            <a:r>
              <a:rPr lang="zh-CN" altLang="en-US" sz="1600" dirty="0" smtClean="0">
                <a:latin typeface="华文细黑" panose="02010600040101010101" pitchFamily="2" charset="-122"/>
                <a:ea typeface="华文细黑" panose="02010600040101010101" pitchFamily="2" charset="-122"/>
              </a:rPr>
              <a:t>从</a:t>
            </a:r>
            <a:r>
              <a:rPr lang="zh-CN" altLang="en-US" sz="1600" dirty="0">
                <a:latin typeface="华文细黑" panose="02010600040101010101" pitchFamily="2" charset="-122"/>
                <a:ea typeface="华文细黑" panose="02010600040101010101" pitchFamily="2" charset="-122"/>
              </a:rPr>
              <a:t>世界发展趋势、我国发展经验和发展阶段性特征等角度把握科学发展观的形成条件</a:t>
            </a:r>
            <a:endParaRPr lang="zh-CN" altLang="en-US" sz="1600" dirty="0">
              <a:latin typeface="华文细黑" panose="02010600040101010101" pitchFamily="2" charset="-122"/>
              <a:ea typeface="华文细黑" panose="02010600040101010101" pitchFamily="2" charset="-122"/>
            </a:endParaRPr>
          </a:p>
        </p:txBody>
      </p:sp>
      <p:sp>
        <p:nvSpPr>
          <p:cNvPr id="5" name="文本框 4"/>
          <p:cNvSpPr txBox="1"/>
          <p:nvPr/>
        </p:nvSpPr>
        <p:spPr>
          <a:xfrm>
            <a:off x="3527787" y="2752248"/>
            <a:ext cx="5142865" cy="1477328"/>
          </a:xfrm>
          <a:prstGeom prst="rect">
            <a:avLst/>
          </a:prstGeom>
          <a:noFill/>
        </p:spPr>
        <p:txBody>
          <a:bodyPr wrap="square" lIns="0" tIns="0" rIns="0" bIns="0" rtlCol="0">
            <a:spAutoFit/>
          </a:bodyPr>
          <a:lstStyle/>
          <a:p>
            <a:r>
              <a:rPr lang="en-US" altLang="zh-CN" sz="1600" dirty="0" smtClean="0">
                <a:latin typeface="华文细黑" panose="02010600040101010101" pitchFamily="2" charset="-122"/>
                <a:ea typeface="华文细黑" panose="02010600040101010101" pitchFamily="2" charset="-122"/>
              </a:rPr>
              <a:t>3.</a:t>
            </a:r>
            <a:r>
              <a:rPr lang="zh-CN" altLang="en-US" sz="1600" dirty="0" smtClean="0">
                <a:latin typeface="华文细黑" panose="02010600040101010101" pitchFamily="2" charset="-122"/>
                <a:ea typeface="华文细黑" panose="02010600040101010101" pitchFamily="2" charset="-122"/>
              </a:rPr>
              <a:t>从</a:t>
            </a:r>
            <a:r>
              <a:rPr lang="zh-CN" altLang="en-US" sz="1600" dirty="0">
                <a:latin typeface="华文细黑" panose="02010600040101010101" pitchFamily="2" charset="-122"/>
                <a:ea typeface="华文细黑" panose="02010600040101010101" pitchFamily="2" charset="-122"/>
              </a:rPr>
              <a:t>建设中国特色社会主义这个主题出发，科学发展观回答了“要实现什么样的发展，怎样实现这样的发展”这一重大问题，在中国特色社会主义经济建设、政治建设、文化建设、社会建设、生态文明建设和党的建设等方面，实现了一系列重大理论创新，丰富和发展了中国特色社会主义理论体系。</a:t>
            </a:r>
            <a:endParaRPr lang="zh-CN" altLang="en-US" sz="1600" dirty="0">
              <a:latin typeface="华文细黑" panose="02010600040101010101" pitchFamily="2" charset="-122"/>
              <a:ea typeface="华文细黑" panose="02010600040101010101" pitchFamily="2" charset="-122"/>
            </a:endParaRPr>
          </a:p>
        </p:txBody>
      </p:sp>
      <p:sp>
        <p:nvSpPr>
          <p:cNvPr id="4" name="圆角矩形 3"/>
          <p:cNvSpPr/>
          <p:nvPr/>
        </p:nvSpPr>
        <p:spPr>
          <a:xfrm>
            <a:off x="3461385" y="1510189"/>
            <a:ext cx="5192395" cy="911860"/>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572733" y="1549400"/>
            <a:ext cx="5030470" cy="738664"/>
          </a:xfrm>
          <a:prstGeom prst="rect">
            <a:avLst/>
          </a:prstGeom>
          <a:noFill/>
        </p:spPr>
        <p:txBody>
          <a:bodyPr wrap="square" lIns="0" tIns="0" rIns="0" bIns="0" rtlCol="0">
            <a:spAutoFit/>
          </a:bodyPr>
          <a:lstStyle/>
          <a:p>
            <a:r>
              <a:rPr lang="en-US" altLang="zh-CN" sz="1600" dirty="0" smtClean="0">
                <a:latin typeface="华文细黑" panose="02010600040101010101" pitchFamily="2" charset="-122"/>
                <a:ea typeface="华文细黑" panose="02010600040101010101" pitchFamily="2" charset="-122"/>
              </a:rPr>
              <a:t>2.</a:t>
            </a:r>
            <a:r>
              <a:rPr lang="zh-CN" altLang="en-US" sz="1600" dirty="0" smtClean="0">
                <a:latin typeface="华文细黑" panose="02010600040101010101" pitchFamily="2" charset="-122"/>
                <a:ea typeface="华文细黑" panose="02010600040101010101" pitchFamily="2" charset="-122"/>
              </a:rPr>
              <a:t>掌握</a:t>
            </a:r>
            <a:r>
              <a:rPr lang="zh-CN" altLang="en-US" sz="1600" dirty="0">
                <a:latin typeface="华文细黑" panose="02010600040101010101" pitchFamily="2" charset="-122"/>
                <a:ea typeface="华文细黑" panose="02010600040101010101" pitchFamily="2" charset="-122"/>
              </a:rPr>
              <a:t>科学发展观的科学内涵。科学发展观，第一要义是发展，核心立场是以人为本，基本要求是全面协调可持续，根本方法是统筹兼顾。</a:t>
            </a:r>
            <a:endParaRPr lang="zh-CN" altLang="en-US" sz="1600" dirty="0">
              <a:latin typeface="华文细黑" panose="02010600040101010101" pitchFamily="2" charset="-122"/>
              <a:ea typeface="华文细黑" panose="02010600040101010101" pitchFamily="2" charset="-122"/>
            </a:endParaRPr>
          </a:p>
        </p:txBody>
      </p:sp>
      <p:sp>
        <p:nvSpPr>
          <p:cNvPr id="7" name="圆角矩形 6"/>
          <p:cNvSpPr/>
          <p:nvPr/>
        </p:nvSpPr>
        <p:spPr>
          <a:xfrm>
            <a:off x="3461489" y="4497068"/>
            <a:ext cx="5192395" cy="596564"/>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567430" y="4672239"/>
            <a:ext cx="5086350" cy="246221"/>
          </a:xfrm>
          <a:prstGeom prst="rect">
            <a:avLst/>
          </a:prstGeom>
          <a:noFill/>
        </p:spPr>
        <p:txBody>
          <a:bodyPr wrap="square" lIns="0" tIns="0" rIns="0" bIns="0" rtlCol="0">
            <a:spAutoFit/>
          </a:bodyPr>
          <a:lstStyle/>
          <a:p>
            <a:r>
              <a:rPr lang="en-US" altLang="zh-CN" sz="1600" dirty="0" smtClean="0">
                <a:latin typeface="华文细黑" panose="02010600040101010101" pitchFamily="2" charset="-122"/>
                <a:ea typeface="华文细黑" panose="02010600040101010101" pitchFamily="2" charset="-122"/>
              </a:rPr>
              <a:t>4.</a:t>
            </a:r>
            <a:r>
              <a:rPr lang="zh-CN" altLang="en-US" sz="1600" dirty="0" smtClean="0">
                <a:latin typeface="华文细黑" panose="02010600040101010101" pitchFamily="2" charset="-122"/>
                <a:ea typeface="华文细黑" panose="02010600040101010101" pitchFamily="2" charset="-122"/>
              </a:rPr>
              <a:t>领会</a:t>
            </a:r>
            <a:r>
              <a:rPr lang="zh-CN" altLang="en-US" sz="1600" dirty="0">
                <a:latin typeface="华文细黑" panose="02010600040101010101" pitchFamily="2" charset="-122"/>
                <a:ea typeface="华文细黑" panose="02010600040101010101" pitchFamily="2" charset="-122"/>
              </a:rPr>
              <a:t>科学发展观的历史地位。</a:t>
            </a:r>
            <a:endParaRPr lang="zh-CN" altLang="en-US" sz="1600" dirty="0">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6" presetClass="entr" presetSubtype="2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Horizontal)">
                                      <p:cBhvr>
                                        <p:cTn id="12" dur="500"/>
                                        <p:tgtEl>
                                          <p:spTgt spid="8"/>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300"/>
                                        <p:tgtEl>
                                          <p:spTgt spid="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3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300"/>
                                        <p:tgtEl>
                                          <p:spTgt spid="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3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8" grpId="0" bldLvl="0" animBg="1"/>
      <p:bldP spid="9" grpId="0" bldLvl="0" animBg="1"/>
      <p:bldP spid="11" grpId="0" bldLvl="0" animBg="1"/>
      <p:bldP spid="4" grpId="0" bldLvl="0" animBg="1"/>
      <p:bldP spid="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b="1" dirty="0">
                <a:solidFill>
                  <a:schemeClr val="tx1"/>
                </a:solidFill>
              </a:rPr>
              <a:t>知识结构</a:t>
            </a:r>
            <a:endParaRPr lang="zh-CN" altLang="en-US" sz="2400" b="1" dirty="0">
              <a:solidFill>
                <a:schemeClr val="tx1"/>
              </a:solidFill>
            </a:endParaRPr>
          </a:p>
        </p:txBody>
      </p:sp>
      <p:pic>
        <p:nvPicPr>
          <p:cNvPr id="3" name="图片 2"/>
          <p:cNvPicPr>
            <a:picLocks noChangeAspect="1"/>
          </p:cNvPicPr>
          <p:nvPr/>
        </p:nvPicPr>
        <p:blipFill>
          <a:blip r:embed="rId1"/>
          <a:stretch>
            <a:fillRect/>
          </a:stretch>
        </p:blipFill>
        <p:spPr>
          <a:xfrm>
            <a:off x="971600" y="1275606"/>
            <a:ext cx="6904002" cy="266429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395536" y="1995686"/>
            <a:ext cx="7608570" cy="221615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043608" y="1040062"/>
            <a:ext cx="5133975"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1. </a:t>
            </a:r>
            <a:r>
              <a:rPr lang="zh-CN" altLang="en-US" sz="2000" b="1" dirty="0">
                <a:latin typeface="微软雅黑" panose="020B0503020204020204" pitchFamily="34" charset="-122"/>
                <a:ea typeface="微软雅黑" panose="020B0503020204020204" pitchFamily="34" charset="-122"/>
              </a:rPr>
              <a:t>科学发展观形成的社会历史条件</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667951" y="1995686"/>
            <a:ext cx="7796530" cy="2215515"/>
          </a:xfrm>
          <a:prstGeom prst="rect">
            <a:avLst/>
          </a:prstGeom>
          <a:noFill/>
        </p:spPr>
        <p:txBody>
          <a:bodyPr wrap="square" lIns="0" tIns="0" rIns="0" bIns="0" rtlCol="0">
            <a:spAutoFit/>
          </a:bodyPr>
          <a:lstStyle/>
          <a:p>
            <a:pPr eaLnBrk="1" latinLnBrk="0" hangingPunct="1">
              <a:lnSpc>
                <a:spcPct val="150000"/>
              </a:lnSpc>
            </a:pPr>
            <a:r>
              <a:rPr lang="zh-CN" altLang="en-US" sz="1600" dirty="0">
                <a:latin typeface="华文细黑" panose="02010600040101010101" pitchFamily="2" charset="-122"/>
                <a:ea typeface="华文细黑" panose="02010600040101010101" pitchFamily="2" charset="-122"/>
              </a:rPr>
              <a:t>①科学发展观是在深刻把握我国基本国情与新的阶段性特征的基础上形成和发</a:t>
            </a:r>
            <a:endParaRPr lang="zh-CN" altLang="en-US" sz="1600" dirty="0">
              <a:latin typeface="华文细黑" panose="02010600040101010101" pitchFamily="2" charset="-122"/>
              <a:ea typeface="华文细黑" panose="02010600040101010101" pitchFamily="2" charset="-122"/>
            </a:endParaRPr>
          </a:p>
          <a:p>
            <a:pPr eaLnBrk="1" latinLnBrk="0" hangingPunct="1">
              <a:lnSpc>
                <a:spcPct val="150000"/>
              </a:lnSpc>
            </a:pPr>
            <a:r>
              <a:rPr lang="zh-CN" altLang="en-US" sz="1600" dirty="0">
                <a:latin typeface="华文细黑" panose="02010600040101010101" pitchFamily="2" charset="-122"/>
                <a:ea typeface="华文细黑" panose="02010600040101010101" pitchFamily="2" charset="-122"/>
              </a:rPr>
              <a:t>展的。</a:t>
            </a:r>
            <a:endParaRPr lang="zh-CN" altLang="en-US" sz="1600" dirty="0">
              <a:latin typeface="华文细黑" panose="02010600040101010101" pitchFamily="2" charset="-122"/>
              <a:ea typeface="华文细黑" panose="02010600040101010101" pitchFamily="2" charset="-122"/>
            </a:endParaRPr>
          </a:p>
          <a:p>
            <a:pPr eaLnBrk="1" latinLnBrk="0" hangingPunct="1">
              <a:lnSpc>
                <a:spcPct val="150000"/>
              </a:lnSpc>
            </a:pPr>
            <a:r>
              <a:rPr lang="zh-CN" altLang="en-US" sz="1600" dirty="0">
                <a:latin typeface="华文细黑" panose="02010600040101010101" pitchFamily="2" charset="-122"/>
                <a:ea typeface="华文细黑" panose="02010600040101010101" pitchFamily="2" charset="-122"/>
              </a:rPr>
              <a:t>②科学发展观是在深入总结改革开放以来特别是党的十六大以来实践经验的基</a:t>
            </a:r>
            <a:endParaRPr lang="zh-CN" altLang="en-US" sz="1600" dirty="0">
              <a:latin typeface="华文细黑" panose="02010600040101010101" pitchFamily="2" charset="-122"/>
              <a:ea typeface="华文细黑" panose="02010600040101010101" pitchFamily="2" charset="-122"/>
            </a:endParaRPr>
          </a:p>
          <a:p>
            <a:pPr eaLnBrk="1" latinLnBrk="0" hangingPunct="1">
              <a:lnSpc>
                <a:spcPct val="150000"/>
              </a:lnSpc>
            </a:pPr>
            <a:r>
              <a:rPr lang="zh-CN" altLang="en-US" sz="1600" dirty="0">
                <a:latin typeface="华文细黑" panose="02010600040101010101" pitchFamily="2" charset="-122"/>
                <a:ea typeface="华文细黑" panose="02010600040101010101" pitchFamily="2" charset="-122"/>
              </a:rPr>
              <a:t>础上形成和发展的。</a:t>
            </a:r>
            <a:endParaRPr lang="zh-CN" altLang="en-US" sz="1600" dirty="0">
              <a:latin typeface="华文细黑" panose="02010600040101010101" pitchFamily="2" charset="-122"/>
              <a:ea typeface="华文细黑" panose="02010600040101010101" pitchFamily="2" charset="-122"/>
            </a:endParaRPr>
          </a:p>
          <a:p>
            <a:pPr eaLnBrk="1" latinLnBrk="0" hangingPunct="1">
              <a:lnSpc>
                <a:spcPct val="150000"/>
              </a:lnSpc>
            </a:pPr>
            <a:r>
              <a:rPr lang="zh-CN" altLang="en-US" sz="1600" dirty="0">
                <a:latin typeface="华文细黑" panose="02010600040101010101" pitchFamily="2" charset="-122"/>
                <a:ea typeface="华文细黑" panose="02010600040101010101" pitchFamily="2" charset="-122"/>
              </a:rPr>
              <a:t>③科学发展观是在深刻分析国际形势、顺应世界发展趋势、借鉴国外发展经验</a:t>
            </a:r>
            <a:endParaRPr lang="zh-CN" altLang="en-US" sz="1600" dirty="0">
              <a:latin typeface="华文细黑" panose="02010600040101010101" pitchFamily="2" charset="-122"/>
              <a:ea typeface="华文细黑" panose="02010600040101010101" pitchFamily="2" charset="-122"/>
            </a:endParaRPr>
          </a:p>
          <a:p>
            <a:pPr eaLnBrk="1" latinLnBrk="0" hangingPunct="1">
              <a:lnSpc>
                <a:spcPct val="150000"/>
              </a:lnSpc>
            </a:pPr>
            <a:r>
              <a:rPr lang="zh-CN" altLang="en-US" sz="1600" dirty="0">
                <a:latin typeface="华文细黑" panose="02010600040101010101" pitchFamily="2" charset="-122"/>
                <a:ea typeface="华文细黑" panose="02010600040101010101" pitchFamily="2" charset="-122"/>
              </a:rPr>
              <a:t>的基础上形成和发展的。</a:t>
            </a:r>
            <a:endParaRPr lang="zh-CN" altLang="en-US"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5508104" y="132320"/>
            <a:ext cx="2713593" cy="1637872"/>
          </a:xfrm>
          <a:prstGeom prst="rect">
            <a:avLst/>
          </a:prstGeom>
        </p:spPr>
      </p:pic>
      <p:sp>
        <p:nvSpPr>
          <p:cNvPr id="3" name="标题 1"/>
          <p:cNvSpPr txBox="1"/>
          <p:nvPr/>
        </p:nvSpPr>
        <p:spPr bwMode="auto">
          <a:xfrm>
            <a:off x="754083"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p:transition spd="slow" advClick="0" advTm="0">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763688" y="916026"/>
            <a:ext cx="5133975" cy="307340"/>
          </a:xfrm>
          <a:prstGeom prst="rect">
            <a:avLst/>
          </a:prstGeom>
          <a:noFill/>
        </p:spPr>
        <p:txBody>
          <a:bodyPr wrap="square" lIns="0" tIns="0" rIns="0" bIns="0" rtlCol="0">
            <a:spAutoFit/>
          </a:bodyPr>
          <a:lstStyle/>
          <a:p>
            <a:r>
              <a:rPr sz="2000" b="1" dirty="0">
                <a:latin typeface="微软雅黑" panose="020B0503020204020204" pitchFamily="34" charset="-122"/>
                <a:ea typeface="微软雅黑" panose="020B0503020204020204" pitchFamily="34" charset="-122"/>
              </a:rPr>
              <a:t>2. 科学发展观形成的历史过程</a:t>
            </a:r>
            <a:endParaRPr sz="2000" b="1" dirty="0">
              <a:latin typeface="微软雅黑" panose="020B0503020204020204" pitchFamily="34" charset="-122"/>
              <a:ea typeface="微软雅黑" panose="020B0503020204020204" pitchFamily="34" charset="-122"/>
            </a:endParaRPr>
          </a:p>
        </p:txBody>
      </p:sp>
      <p:grpSp>
        <p:nvGrpSpPr>
          <p:cNvPr id="8" name="组合 6"/>
          <p:cNvGrpSpPr/>
          <p:nvPr/>
        </p:nvGrpSpPr>
        <p:grpSpPr bwMode="auto">
          <a:xfrm>
            <a:off x="755963" y="1642838"/>
            <a:ext cx="5994797" cy="2858691"/>
            <a:chOff x="0" y="0"/>
            <a:chExt cx="7992888" cy="3811445"/>
          </a:xfrm>
        </p:grpSpPr>
        <p:sp>
          <p:nvSpPr>
            <p:cNvPr id="9" name="AutoShape 3"/>
            <p:cNvSpPr>
              <a:spLocks noChangeArrowheads="1"/>
            </p:cNvSpPr>
            <p:nvPr/>
          </p:nvSpPr>
          <p:spPr bwMode="auto">
            <a:xfrm>
              <a:off x="0" y="139695"/>
              <a:ext cx="7992888" cy="3671750"/>
            </a:xfrm>
            <a:prstGeom prst="rect">
              <a:avLst/>
            </a:prstGeom>
            <a:solidFill>
              <a:srgbClr val="595959">
                <a:alpha val="78000"/>
              </a:srgbClr>
            </a:solidFill>
            <a:ln w="12700" cmpd="sng">
              <a:solidFill>
                <a:srgbClr val="FFFFFF"/>
              </a:solidFill>
              <a:beve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10" name="AutoShape 3"/>
            <p:cNvSpPr>
              <a:spLocks noChangeArrowheads="1"/>
            </p:cNvSpPr>
            <p:nvPr/>
          </p:nvSpPr>
          <p:spPr bwMode="auto">
            <a:xfrm>
              <a:off x="38099" y="0"/>
              <a:ext cx="7805567" cy="3706674"/>
            </a:xfrm>
            <a:prstGeom prst="rect">
              <a:avLst/>
            </a:prstGeom>
            <a:solidFill>
              <a:srgbClr val="F4BB3D">
                <a:alpha val="87999"/>
              </a:srgbClr>
            </a:solidFill>
            <a:ln w="12700" cmpd="sng">
              <a:solidFill>
                <a:srgbClr val="FFFFFF"/>
              </a:solidFill>
              <a:bevel/>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500">
                <a:solidFill>
                  <a:srgbClr val="1F497D"/>
                </a:solidFill>
                <a:ea typeface="微软雅黑" panose="020B0503020204020204" pitchFamily="34" charset="-122"/>
              </a:endParaRPr>
            </a:p>
          </p:txBody>
        </p:sp>
      </p:grpSp>
      <p:cxnSp>
        <p:nvCxnSpPr>
          <p:cNvPr id="11" name="直接连接符 10"/>
          <p:cNvCxnSpPr>
            <a:cxnSpLocks noChangeShapeType="1"/>
          </p:cNvCxnSpPr>
          <p:nvPr/>
        </p:nvCxnSpPr>
        <p:spPr bwMode="auto">
          <a:xfrm>
            <a:off x="798826" y="1503535"/>
            <a:ext cx="5818585" cy="0"/>
          </a:xfrm>
          <a:prstGeom prst="line">
            <a:avLst/>
          </a:prstGeom>
          <a:noFill/>
          <a:ln w="19050" cmpd="sng">
            <a:solidFill>
              <a:srgbClr val="F4BB3D"/>
            </a:solidFill>
            <a:round/>
          </a:ln>
          <a:effectLst>
            <a:outerShdw dist="38100" dir="5400000" algn="ctr" rotWithShape="0">
              <a:srgbClr val="000000">
                <a:alpha val="39000"/>
              </a:srgbClr>
            </a:outerShdw>
          </a:effectLst>
          <a:extLst>
            <a:ext uri="{909E8E84-426E-40DD-AFC4-6F175D3DCCD1}">
              <a14:hiddenFill xmlns:a14="http://schemas.microsoft.com/office/drawing/2010/main">
                <a:noFill/>
              </a14:hiddenFill>
            </a:ext>
          </a:extLst>
        </p:spPr>
      </p:cxnSp>
      <p:sp>
        <p:nvSpPr>
          <p:cNvPr id="12" name="文本框 11"/>
          <p:cNvSpPr txBox="1"/>
          <p:nvPr/>
        </p:nvSpPr>
        <p:spPr>
          <a:xfrm>
            <a:off x="1259632" y="1995686"/>
            <a:ext cx="4608512" cy="1894173"/>
          </a:xfrm>
          <a:prstGeom prst="rect">
            <a:avLst/>
          </a:prstGeom>
          <a:noFill/>
        </p:spPr>
        <p:txBody>
          <a:bodyPr wrap="square" lIns="0" tIns="0" rIns="0" bIns="0" rtlCol="0">
            <a:spAutoFit/>
          </a:bodyPr>
          <a:lstStyle/>
          <a:p>
            <a:pPr eaLnBrk="1" latinLnBrk="0" hangingPunct="1">
              <a:lnSpc>
                <a:spcPct val="200000"/>
              </a:lnSpc>
            </a:pPr>
            <a:r>
              <a:rPr lang="zh-CN" altLang="en-US" sz="1600" dirty="0">
                <a:latin typeface="华文细黑" panose="02010600040101010101" pitchFamily="2" charset="-122"/>
                <a:ea typeface="华文细黑" panose="02010600040101010101" pitchFamily="2" charset="-122"/>
              </a:rPr>
              <a:t>科学发展观是以胡锦涛为总书记的党中央，在新世纪新阶段全面建设小康社会进程中，在新的历史起点上推进中国特色社会主义事业过程中形成和发展起来的。</a:t>
            </a:r>
            <a:endParaRPr lang="zh-CN" altLang="en-US"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754083"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800" decel="100000"/>
                                        <p:tgtEl>
                                          <p:spTgt spid="8"/>
                                        </p:tgtEl>
                                      </p:cBhvr>
                                    </p:animEffect>
                                    <p:anim calcmode="lin" valueType="num">
                                      <p:cBhvr>
                                        <p:cTn id="8" dur="800" decel="100000" fill="hold"/>
                                        <p:tgtEl>
                                          <p:spTgt spid="8"/>
                                        </p:tgtEl>
                                        <p:attrNameLst>
                                          <p:attrName>style.rotation</p:attrName>
                                        </p:attrNameLst>
                                      </p:cBhvr>
                                      <p:tavLst>
                                        <p:tav tm="0">
                                          <p:val>
                                            <p:fltVal val="-90"/>
                                          </p:val>
                                        </p:tav>
                                        <p:tav tm="100000">
                                          <p:val>
                                            <p:fltVal val="0"/>
                                          </p:val>
                                        </p:tav>
                                      </p:tavLst>
                                    </p:anim>
                                    <p:anim calcmode="lin" valueType="num">
                                      <p:cBhvr>
                                        <p:cTn id="9" dur="800" decel="100000" fill="hold"/>
                                        <p:tgtEl>
                                          <p:spTgt spid="8"/>
                                        </p:tgtEl>
                                        <p:attrNameLst>
                                          <p:attrName>ppt_x</p:attrName>
                                        </p:attrNameLst>
                                      </p:cBhvr>
                                      <p:tavLst>
                                        <p:tav tm="0">
                                          <p:val>
                                            <p:strVal val="#ppt_x+0.4"/>
                                          </p:val>
                                        </p:tav>
                                        <p:tav tm="100000">
                                          <p:val>
                                            <p:strVal val="#ppt_x-0.05"/>
                                          </p:val>
                                        </p:tav>
                                      </p:tavLst>
                                    </p:anim>
                                    <p:anim calcmode="lin" valueType="num">
                                      <p:cBhvr>
                                        <p:cTn id="10" dur="800" decel="100000" fill="hold"/>
                                        <p:tgtEl>
                                          <p:spTgt spid="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059832" y="816630"/>
            <a:ext cx="5133975" cy="307340"/>
          </a:xfrm>
          <a:prstGeom prst="rect">
            <a:avLst/>
          </a:prstGeom>
          <a:noFill/>
        </p:spPr>
        <p:txBody>
          <a:bodyPr wrap="square" lIns="0" tIns="0" rIns="0" bIns="0" rtlCol="0">
            <a:spAutoFit/>
          </a:bodyPr>
          <a:lstStyle/>
          <a:p>
            <a:r>
              <a:rPr lang="en-US" sz="2000" b="1" dirty="0">
                <a:latin typeface="微软雅黑" panose="020B0503020204020204" pitchFamily="34" charset="-122"/>
                <a:ea typeface="微软雅黑" panose="020B0503020204020204" pitchFamily="34" charset="-122"/>
              </a:rPr>
              <a:t>3</a:t>
            </a:r>
            <a:r>
              <a:rPr sz="2000" b="1" dirty="0">
                <a:latin typeface="微软雅黑" panose="020B0503020204020204" pitchFamily="34" charset="-122"/>
                <a:ea typeface="微软雅黑" panose="020B0503020204020204" pitchFamily="34" charset="-122"/>
              </a:rPr>
              <a:t>. 科学发展观的科学内涵</a:t>
            </a:r>
            <a:endParaRPr sz="2000" b="1" dirty="0">
              <a:latin typeface="微软雅黑" panose="020B0503020204020204" pitchFamily="34" charset="-122"/>
              <a:ea typeface="微软雅黑" panose="020B0503020204020204" pitchFamily="34" charset="-122"/>
            </a:endParaRPr>
          </a:p>
        </p:txBody>
      </p:sp>
      <p:sp>
        <p:nvSpPr>
          <p:cNvPr id="7" name="圆角矩形 6"/>
          <p:cNvSpPr/>
          <p:nvPr/>
        </p:nvSpPr>
        <p:spPr>
          <a:xfrm>
            <a:off x="479425" y="1395730"/>
            <a:ext cx="8485063" cy="261618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770255" y="1524635"/>
            <a:ext cx="8043545" cy="2215515"/>
          </a:xfrm>
          <a:prstGeom prst="rect">
            <a:avLst/>
          </a:prstGeom>
          <a:noFill/>
        </p:spPr>
        <p:txBody>
          <a:bodyPr wrap="square" lIns="0" tIns="0" rIns="0" bIns="0" rtlCol="0">
            <a:spAutoFit/>
          </a:bodyPr>
          <a:lstStyle/>
          <a:p>
            <a:pPr eaLnBrk="1" latinLnBrk="0" hangingPunct="1">
              <a:lnSpc>
                <a:spcPct val="150000"/>
              </a:lnSpc>
            </a:pPr>
            <a:r>
              <a:rPr lang="zh-CN" altLang="en-US" sz="1600" dirty="0">
                <a:latin typeface="华文细黑" panose="02010600040101010101" pitchFamily="2" charset="-122"/>
                <a:ea typeface="华文细黑" panose="02010600040101010101" pitchFamily="2" charset="-122"/>
              </a:rPr>
              <a:t>科学发展观，第一要义是发展，核心立场是以人为本，基本要求是全面协调可持续，根本方法是统筹兼顾。这是对科学发展观的集中概括。</a:t>
            </a:r>
            <a:endParaRPr lang="zh-CN" altLang="en-US" sz="1600" dirty="0">
              <a:latin typeface="华文细黑" panose="02010600040101010101" pitchFamily="2" charset="-122"/>
              <a:ea typeface="华文细黑" panose="02010600040101010101" pitchFamily="2" charset="-122"/>
            </a:endParaRPr>
          </a:p>
          <a:p>
            <a:pPr eaLnBrk="1" latinLnBrk="0" hangingPunct="1">
              <a:lnSpc>
                <a:spcPct val="150000"/>
              </a:lnSpc>
            </a:pPr>
            <a:r>
              <a:rPr lang="zh-CN" altLang="en-US" sz="1600" dirty="0">
                <a:latin typeface="华文细黑" panose="02010600040101010101" pitchFamily="2" charset="-122"/>
                <a:ea typeface="华文细黑" panose="02010600040101010101" pitchFamily="2" charset="-122"/>
              </a:rPr>
              <a:t>①推动经济社会发展是科学发展观的</a:t>
            </a:r>
            <a:r>
              <a:rPr lang="zh-CN" altLang="en-US" sz="1600" b="1" dirty="0">
                <a:latin typeface="华文细黑" panose="02010600040101010101" pitchFamily="2" charset="-122"/>
                <a:ea typeface="华文细黑" panose="02010600040101010101" pitchFamily="2" charset="-122"/>
              </a:rPr>
              <a:t>第一要义。 </a:t>
            </a:r>
            <a:endParaRPr lang="zh-CN" altLang="en-US" sz="1600" b="1" dirty="0">
              <a:latin typeface="华文细黑" panose="02010600040101010101" pitchFamily="2" charset="-122"/>
              <a:ea typeface="华文细黑" panose="02010600040101010101" pitchFamily="2" charset="-122"/>
            </a:endParaRPr>
          </a:p>
          <a:p>
            <a:pPr eaLnBrk="1" latinLnBrk="0" hangingPunct="1">
              <a:lnSpc>
                <a:spcPct val="150000"/>
              </a:lnSpc>
            </a:pPr>
            <a:r>
              <a:rPr lang="zh-CN" altLang="en-US" sz="1600" dirty="0">
                <a:latin typeface="华文细黑" panose="02010600040101010101" pitchFamily="2" charset="-122"/>
                <a:ea typeface="华文细黑" panose="02010600040101010101" pitchFamily="2" charset="-122"/>
              </a:rPr>
              <a:t>②以人为本是科学发展观的</a:t>
            </a:r>
            <a:r>
              <a:rPr lang="zh-CN" altLang="en-US" sz="1600" b="1" dirty="0">
                <a:latin typeface="华文细黑" panose="02010600040101010101" pitchFamily="2" charset="-122"/>
                <a:ea typeface="华文细黑" panose="02010600040101010101" pitchFamily="2" charset="-122"/>
              </a:rPr>
              <a:t>核心立场</a:t>
            </a:r>
            <a:r>
              <a:rPr lang="zh-CN" altLang="en-US" sz="1600" dirty="0">
                <a:latin typeface="华文细黑" panose="02010600040101010101" pitchFamily="2" charset="-122"/>
                <a:ea typeface="华文细黑" panose="02010600040101010101" pitchFamily="2" charset="-122"/>
              </a:rPr>
              <a:t>。</a:t>
            </a:r>
            <a:endParaRPr lang="zh-CN" altLang="en-US" sz="1600" dirty="0">
              <a:latin typeface="华文细黑" panose="02010600040101010101" pitchFamily="2" charset="-122"/>
              <a:ea typeface="华文细黑" panose="02010600040101010101" pitchFamily="2" charset="-122"/>
            </a:endParaRPr>
          </a:p>
          <a:p>
            <a:pPr eaLnBrk="1" latinLnBrk="0" hangingPunct="1">
              <a:lnSpc>
                <a:spcPct val="150000"/>
              </a:lnSpc>
            </a:pPr>
            <a:r>
              <a:rPr lang="zh-CN" altLang="en-US" sz="1600" dirty="0">
                <a:latin typeface="华文细黑" panose="02010600040101010101" pitchFamily="2" charset="-122"/>
                <a:ea typeface="华文细黑" panose="02010600040101010101" pitchFamily="2" charset="-122"/>
              </a:rPr>
              <a:t>③全面协调可持续是科学发展观的</a:t>
            </a:r>
            <a:r>
              <a:rPr lang="zh-CN" altLang="en-US" sz="1600" b="1" dirty="0">
                <a:latin typeface="华文细黑" panose="02010600040101010101" pitchFamily="2" charset="-122"/>
                <a:ea typeface="华文细黑" panose="02010600040101010101" pitchFamily="2" charset="-122"/>
              </a:rPr>
              <a:t>基本要求</a:t>
            </a:r>
            <a:r>
              <a:rPr lang="zh-CN" altLang="en-US" sz="1600" dirty="0">
                <a:latin typeface="华文细黑" panose="02010600040101010101" pitchFamily="2" charset="-122"/>
                <a:ea typeface="华文细黑" panose="02010600040101010101" pitchFamily="2" charset="-122"/>
              </a:rPr>
              <a:t>。</a:t>
            </a:r>
            <a:endParaRPr lang="zh-CN" altLang="en-US" sz="1600" dirty="0">
              <a:latin typeface="华文细黑" panose="02010600040101010101" pitchFamily="2" charset="-122"/>
              <a:ea typeface="华文细黑" panose="02010600040101010101" pitchFamily="2" charset="-122"/>
            </a:endParaRPr>
          </a:p>
          <a:p>
            <a:pPr eaLnBrk="1" latinLnBrk="0" hangingPunct="1">
              <a:lnSpc>
                <a:spcPct val="150000"/>
              </a:lnSpc>
            </a:pPr>
            <a:r>
              <a:rPr lang="zh-CN" altLang="en-US" sz="1600" dirty="0">
                <a:latin typeface="华文细黑" panose="02010600040101010101" pitchFamily="2" charset="-122"/>
                <a:ea typeface="华文细黑" panose="02010600040101010101" pitchFamily="2" charset="-122"/>
              </a:rPr>
              <a:t>④统筹兼顾是科学发展观的</a:t>
            </a:r>
            <a:r>
              <a:rPr lang="zh-CN" altLang="en-US" sz="1600" b="1" dirty="0">
                <a:latin typeface="华文细黑" panose="02010600040101010101" pitchFamily="2" charset="-122"/>
                <a:ea typeface="华文细黑" panose="02010600040101010101" pitchFamily="2" charset="-122"/>
              </a:rPr>
              <a:t>根本方法</a:t>
            </a:r>
            <a:r>
              <a:rPr lang="zh-CN" altLang="en-US" sz="1600" dirty="0">
                <a:latin typeface="华文细黑" panose="02010600040101010101" pitchFamily="2" charset="-122"/>
                <a:ea typeface="华文细黑" panose="02010600040101010101" pitchFamily="2" charset="-122"/>
              </a:rPr>
              <a:t>。</a:t>
            </a:r>
            <a:endParaRPr lang="zh-CN" altLang="en-US" sz="1600" dirty="0">
              <a:latin typeface="华文细黑" panose="02010600040101010101" pitchFamily="2" charset="-122"/>
              <a:ea typeface="华文细黑" panose="02010600040101010101" pitchFamily="2" charset="-122"/>
            </a:endParaRPr>
          </a:p>
        </p:txBody>
      </p:sp>
      <p:sp>
        <p:nvSpPr>
          <p:cNvPr id="3" name="标题 1"/>
          <p:cNvSpPr txBox="1"/>
          <p:nvPr/>
        </p:nvSpPr>
        <p:spPr bwMode="auto">
          <a:xfrm>
            <a:off x="754083"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772728" y="1563638"/>
            <a:ext cx="4968552" cy="244827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763688" y="771550"/>
            <a:ext cx="3620135" cy="307340"/>
          </a:xfrm>
          <a:prstGeom prst="rect">
            <a:avLst/>
          </a:prstGeom>
          <a:noFill/>
        </p:spPr>
        <p:txBody>
          <a:bodyPr wrap="square" lIns="0" tIns="0" rIns="0" bIns="0" rtlCol="0">
            <a:spAutoFit/>
          </a:bodyPr>
          <a:lstStyle/>
          <a:p>
            <a:r>
              <a:rPr lang="en-US" sz="2000" b="1" dirty="0">
                <a:latin typeface="微软雅黑" panose="020B0503020204020204" pitchFamily="34" charset="-122"/>
                <a:ea typeface="微软雅黑" panose="020B0503020204020204" pitchFamily="34" charset="-122"/>
              </a:rPr>
              <a:t>4</a:t>
            </a:r>
            <a:r>
              <a:rPr sz="2000" b="1" dirty="0">
                <a:latin typeface="微软雅黑" panose="020B0503020204020204" pitchFamily="34" charset="-122"/>
                <a:ea typeface="微软雅黑" panose="020B0503020204020204" pitchFamily="34" charset="-122"/>
              </a:rPr>
              <a:t>. 科学发展观的主要内容</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079051" y="1779662"/>
            <a:ext cx="4662229" cy="1896801"/>
          </a:xfrm>
          <a:prstGeom prst="rect">
            <a:avLst/>
          </a:prstGeom>
          <a:noFill/>
        </p:spPr>
        <p:txBody>
          <a:bodyPr wrap="square" lIns="0" tIns="0" rIns="0" bIns="0" rtlCol="0">
            <a:spAutoFit/>
          </a:bodyPr>
          <a:lstStyle/>
          <a:p>
            <a:pPr>
              <a:lnSpc>
                <a:spcPct val="200000"/>
              </a:lnSpc>
            </a:pPr>
            <a:r>
              <a:rPr sz="1600" dirty="0"/>
              <a:t>科学发展观认真研究和回答我国社会主义经济建设、政治建设、文化建设、社会建设、生态文明建设和党的建设面临的一系列重大问题，丰富和发展了中国特色社会主义理论体系</a:t>
            </a:r>
            <a:r>
              <a:rPr sz="1600" dirty="0" smtClean="0"/>
              <a:t>。</a:t>
            </a:r>
            <a:endParaRPr sz="1600" dirty="0"/>
          </a:p>
        </p:txBody>
      </p:sp>
      <p:pic>
        <p:nvPicPr>
          <p:cNvPr id="2" name="图片 1"/>
          <p:cNvPicPr>
            <a:picLocks noChangeAspect="1"/>
          </p:cNvPicPr>
          <p:nvPr/>
        </p:nvPicPr>
        <p:blipFill>
          <a:blip r:embed="rId1"/>
          <a:stretch>
            <a:fillRect/>
          </a:stretch>
        </p:blipFill>
        <p:spPr>
          <a:xfrm>
            <a:off x="6047603" y="1296752"/>
            <a:ext cx="2676525" cy="2781300"/>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要点解析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DBB061"/>
      </a:accent1>
      <a:accent2>
        <a:srgbClr val="A6742D"/>
      </a:accent2>
      <a:accent3>
        <a:srgbClr val="8A5142"/>
      </a:accent3>
      <a:accent4>
        <a:srgbClr val="FFFFFF"/>
      </a:accent4>
      <a:accent5>
        <a:srgbClr val="FFFFFF"/>
      </a:accent5>
      <a:accent6>
        <a:srgbClr val="CC3300"/>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3221</Words>
  <Application>WPS 演示</Application>
  <PresentationFormat>全屏显示(16:9)</PresentationFormat>
  <Paragraphs>280</Paragraphs>
  <Slides>26</Slides>
  <Notes>22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26</vt:i4>
      </vt:variant>
    </vt:vector>
  </HeadingPairs>
  <TitlesOfParts>
    <vt:vector size="39" baseType="lpstr">
      <vt:lpstr>Arial</vt:lpstr>
      <vt:lpstr>宋体</vt:lpstr>
      <vt:lpstr>Wingdings</vt:lpstr>
      <vt:lpstr>Calibri</vt:lpstr>
      <vt:lpstr>微软雅黑</vt:lpstr>
      <vt:lpstr>Swis721 Th BT</vt:lpstr>
      <vt:lpstr>LilyUPC</vt:lpstr>
      <vt:lpstr>华文琥珀</vt:lpstr>
      <vt:lpstr>华文细黑</vt:lpstr>
      <vt:lpstr>Microsoft Sans Serif</vt:lpstr>
      <vt:lpstr>Arial Unicode MS</vt:lpstr>
      <vt:lpstr>Segoe Print</vt:lpstr>
      <vt:lpstr>Office 主题​​</vt:lpstr>
      <vt:lpstr>PowerPoint 演示文稿</vt:lpstr>
      <vt:lpstr>PowerPoint 演示文稿</vt:lpstr>
      <vt:lpstr>PowerPoint 演示文稿</vt:lpstr>
      <vt:lpstr>内容导读</vt:lpstr>
      <vt:lpstr>知识结构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kingpub</dc:creator>
  <cp:lastModifiedBy>Love_Run</cp:lastModifiedBy>
  <cp:revision>416</cp:revision>
  <dcterms:created xsi:type="dcterms:W3CDTF">2015-04-24T01:01:00Z</dcterms:created>
  <dcterms:modified xsi:type="dcterms:W3CDTF">2019-05-28T01:54:23Z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