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470" r:id="rId10"/>
    <p:sldId id="427" r:id="rId11"/>
    <p:sldId id="335" r:id="rId12"/>
    <p:sldId id="305" r:id="rId13"/>
    <p:sldId id="434" r:id="rId14"/>
    <p:sldId id="436" r:id="rId15"/>
    <p:sldId id="435" r:id="rId16"/>
    <p:sldId id="308" r:id="rId17"/>
    <p:sldId id="309" r:id="rId18"/>
    <p:sldId id="468" r:id="rId19"/>
    <p:sldId id="311" r:id="rId20"/>
    <p:sldId id="469" r:id="rId21"/>
    <p:sldId id="340" r:id="rId22"/>
    <p:sldId id="341" r:id="rId23"/>
    <p:sldId id="313" r:id="rId24"/>
    <p:sldId id="317" r:id="rId25"/>
    <p:sldId id="318" r:id="rId26"/>
    <p:sldId id="346" r:id="rId27"/>
    <p:sldId id="347" r:id="rId28"/>
    <p:sldId id="471" r:id="rId29"/>
    <p:sldId id="351" r:id="rId30"/>
    <p:sldId id="352" r:id="rId31"/>
    <p:sldId id="353" r:id="rId32"/>
    <p:sldId id="354" r:id="rId33"/>
    <p:sldId id="330" r:id="rId34"/>
    <p:sldId id="331" r:id="rId3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1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hyperlink" Target="MP4/&#31532;&#22235;&#31456;%20&#25954;&#38382;&#36335;&#22312;&#20309;&#26041;.mp4" TargetMode="Externa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hyperlink" Target="MP4/&#31532;&#22235;&#31456;%20&#12298;&#24858;&#20844;&#31227;&#23665;&#12299;.mp4" TargetMode="Externa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334328" y="1920875"/>
            <a:ext cx="847407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社会主义建设道路初步探索的理论成果</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301" y="1352360"/>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第四章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160780"/>
            <a:ext cx="8208010" cy="38595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27630" y="746125"/>
            <a:ext cx="3651885"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案例一：正确处理人民内部矛盾</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99147" y="1428551"/>
            <a:ext cx="7821295" cy="3323987"/>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1957 年2 月27 日至3 月1 日，在北京中南海怀仁堂，毛泽东主持召开了最高国务会议第11 次扩大会议，1800 多位各方面人士出席会议。在2 月27 日下午的会议上，毛泽东发表了“如何正确处理人民内部矛盾”的重要讲话会议的召开深刻地反映了当时国内外形势的发展变化。在国际上，1956 年2 </a:t>
            </a:r>
            <a:r>
              <a:rPr sz="1600" dirty="0" err="1">
                <a:latin typeface="华文细黑" panose="02010600040101010101" pitchFamily="2" charset="-122"/>
                <a:ea typeface="华文细黑" panose="02010600040101010101" pitchFamily="2" charset="-122"/>
              </a:rPr>
              <a:t>月，苏共二十大全盘否定斯大林后，东欧一些社会主义国家出现了动荡不安的气氛</a:t>
            </a:r>
            <a:r>
              <a:rPr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在国内，从</a:t>
            </a:r>
            <a:r>
              <a:rPr lang="en-US" altLang="zh-CN" sz="1600" dirty="0">
                <a:latin typeface="华文细黑" panose="02010600040101010101" pitchFamily="2" charset="-122"/>
                <a:ea typeface="华文细黑" panose="02010600040101010101" pitchFamily="2" charset="-122"/>
              </a:rPr>
              <a:t>1956 </a:t>
            </a:r>
            <a:r>
              <a:rPr lang="zh-CN" altLang="en-US" sz="1600" dirty="0">
                <a:latin typeface="华文细黑" panose="02010600040101010101" pitchFamily="2" charset="-122"/>
                <a:ea typeface="华文细黑" panose="02010600040101010101" pitchFamily="2" charset="-122"/>
              </a:rPr>
              <a:t>年下半年到</a:t>
            </a:r>
            <a:r>
              <a:rPr lang="en-US" altLang="zh-CN" sz="1600" dirty="0">
                <a:latin typeface="华文细黑" panose="02010600040101010101" pitchFamily="2" charset="-122"/>
                <a:ea typeface="华文细黑" panose="02010600040101010101" pitchFamily="2" charset="-122"/>
              </a:rPr>
              <a:t>1957 </a:t>
            </a:r>
            <a:r>
              <a:rPr lang="zh-CN" altLang="en-US" sz="1600" dirty="0">
                <a:latin typeface="华文细黑" panose="02010600040101010101" pitchFamily="2" charset="-122"/>
                <a:ea typeface="华文细黑" panose="02010600040101010101" pitchFamily="2" charset="-122"/>
              </a:rPr>
              <a:t>年初，由于社会主义改造的急速完成带来的深刻变化以及党在工作中的某些问题，使得经济和社会生活中出现了某些紧张状况。在毛泽东亲自主持下，经多方征求意见和修改补充，他的讲话以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关于正确处理人民内部矛盾的问题</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为题，全文刊发于</a:t>
            </a:r>
            <a:r>
              <a:rPr lang="en-US" altLang="zh-CN" sz="1600" dirty="0">
                <a:latin typeface="华文细黑" panose="02010600040101010101" pitchFamily="2" charset="-122"/>
                <a:ea typeface="华文细黑" panose="02010600040101010101" pitchFamily="2" charset="-122"/>
              </a:rPr>
              <a:t>1957 </a:t>
            </a:r>
            <a:r>
              <a:rPr lang="zh-CN" altLang="en-US" sz="1600" dirty="0">
                <a:latin typeface="华文细黑" panose="02010600040101010101" pitchFamily="2" charset="-122"/>
                <a:ea typeface="华文细黑" panose="02010600040101010101" pitchFamily="2" charset="-122"/>
              </a:rPr>
              <a:t>年６月</a:t>
            </a:r>
            <a:r>
              <a:rPr lang="en-US" altLang="zh-CN" sz="1600" dirty="0">
                <a:latin typeface="华文细黑" panose="02010600040101010101" pitchFamily="2" charset="-122"/>
                <a:ea typeface="华文细黑" panose="02010600040101010101" pitchFamily="2" charset="-122"/>
              </a:rPr>
              <a:t>19 </a:t>
            </a:r>
            <a:r>
              <a:rPr lang="zh-CN" altLang="en-US" sz="1600" dirty="0">
                <a:latin typeface="华文细黑" panose="02010600040101010101" pitchFamily="2" charset="-122"/>
                <a:ea typeface="华文细黑" panose="02010600040101010101" pitchFamily="2" charset="-122"/>
              </a:rPr>
              <a:t>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人民日报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62359"/>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290177" y="762486"/>
            <a:ext cx="3651885"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案例一：正确处理人民内部矛盾</a:t>
            </a:r>
            <a:endParaRPr lang="zh-CN" altLang="en-US" sz="2000" b="1" dirty="0">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68310" y="2300042"/>
            <a:ext cx="7827645" cy="1846659"/>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关于正确处理人民内部矛盾的问题》，是毛泽东在社会主义时期最重要的著作之一。“正确处理人民内部矛盾”重大问题的提出，深刻地反映了当时国内外形势的发展变化，也反映了我们党在八大后对社会主义建设道路的探索。正确处理人民内部矛盾不仅是我国由革命转入全面社会主义建设时期的迫切需要，还是对中国革命和建设经验以及整个国际共产主义运动经验的深刻总结</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6588224" y="82361"/>
            <a:ext cx="2232248" cy="1667590"/>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627630" y="746125"/>
            <a:ext cx="3651885"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案例二：“两个不能否定”</a:t>
            </a:r>
            <a:endParaRPr lang="zh-CN" altLang="en-US" sz="2000" b="1" dirty="0">
              <a:latin typeface="微软雅黑" panose="020B0503020204020204" pitchFamily="34" charset="-122"/>
              <a:ea typeface="微软雅黑" panose="020B0503020204020204" pitchFamily="34" charset="-122"/>
            </a:endParaRPr>
          </a:p>
        </p:txBody>
      </p:sp>
      <p:grpSp>
        <p:nvGrpSpPr>
          <p:cNvPr id="8" name="组合 6"/>
          <p:cNvGrpSpPr/>
          <p:nvPr/>
        </p:nvGrpSpPr>
        <p:grpSpPr bwMode="auto">
          <a:xfrm>
            <a:off x="453531" y="1602485"/>
            <a:ext cx="8000081" cy="3287087"/>
            <a:chOff x="0" y="0"/>
            <a:chExt cx="7992888" cy="3811445"/>
          </a:xfrm>
        </p:grpSpPr>
        <p:sp>
          <p:nvSpPr>
            <p:cNvPr id="9"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1" name="直接连接符 10"/>
          <p:cNvCxnSpPr>
            <a:cxnSpLocks noChangeShapeType="1"/>
          </p:cNvCxnSpPr>
          <p:nvPr/>
        </p:nvCxnSpPr>
        <p:spPr bwMode="auto">
          <a:xfrm>
            <a:off x="964407" y="1251347"/>
            <a:ext cx="6847953" cy="24259"/>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15" name="文本框 14"/>
          <p:cNvSpPr txBox="1"/>
          <p:nvPr/>
        </p:nvSpPr>
        <p:spPr>
          <a:xfrm>
            <a:off x="565510" y="2089423"/>
            <a:ext cx="7738745" cy="2222853"/>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2013 年1 月5 日，习近平同志在新进中央委员会的委员、候补委员学习贯彻党的十八大精神研讨班开班仪式上发表的重要讲话中，在论述改革开放前后两个历史时期的关系时，明确提出：“我们党领导人民进行社会主义建设，有改革开放前和改革开放后两个历史时期，这是两个相互联系又有重大区别的时期，但本质上都是我们党领导人民进行社会主义建设的实践探索。中国特色社会主义是在改革开放历史新时期开创的，但也是在新中国已经建立起社会主义基本制度、并进行了20 多年建设的基础上开创的。虽然这两个历史时期在进行社会主义建设的思想指导、方针政策、实际工作上有很大差别，但两者绝不是彼此割裂的，更不是根本对立的</a:t>
            </a:r>
            <a:r>
              <a:rPr sz="14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627630" y="746125"/>
            <a:ext cx="3651885"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sym typeface="+mn-ea"/>
              </a:rPr>
              <a:t>案例二：“两个不能否定”</a:t>
            </a:r>
            <a:endParaRPr lang="zh-CN" altLang="en-US" sz="2000" b="1" dirty="0">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20018" y="2291787"/>
            <a:ext cx="7827645" cy="1846659"/>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两个不能否定”这一命题直接涉及中国特色社会主义的坚持和发展、党执政根基的巩固、全党全国人民思想的凝聚统一等一系列事关党和国家命运的问题，必须从政治高度深入认识其重大意义。在探索中国自己建设社会主义道路过程中，虽然经历了严重曲折，但党在社会主义建设中取得的独创性理论成果和巨大成就，为新的历史时期开创中国特色社会主义提供了宝贵经验、理论准备和物质基础。</a:t>
            </a:r>
            <a:endParaRPr sz="1600" dirty="0">
              <a:latin typeface="华文细黑" panose="02010600040101010101" pitchFamily="2" charset="-122"/>
              <a:ea typeface="华文细黑" panose="02010600040101010101" pitchFamily="2" charset="-122"/>
            </a:endParaRPr>
          </a:p>
        </p:txBody>
      </p:sp>
      <p:sp>
        <p:nvSpPr>
          <p:cNvPr id="3" name="文本框 2"/>
          <p:cNvSpPr txBox="1"/>
          <p:nvPr/>
        </p:nvSpPr>
        <p:spPr>
          <a:xfrm>
            <a:off x="2627630" y="737870"/>
            <a:ext cx="3651885"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sym typeface="+mn-ea"/>
              </a:rPr>
              <a:t>案例二：“两个不能否定”</a:t>
            </a:r>
            <a:endParaRPr lang="zh-CN" altLang="en-US" sz="2000" b="1" dirty="0">
              <a:latin typeface="微软雅黑" panose="020B0503020204020204" pitchFamily="34" charset="-122"/>
              <a:ea typeface="微软雅黑" panose="020B0503020204020204" pitchFamily="34" charset="-122"/>
            </a:endParaRPr>
          </a:p>
        </p:txBody>
      </p:sp>
      <p:sp>
        <p:nvSpPr>
          <p:cNvPr id="4" name="Oval 13"/>
          <p:cNvSpPr>
            <a:spLocks noChangeArrowheads="1"/>
          </p:cNvSpPr>
          <p:nvPr/>
        </p:nvSpPr>
        <p:spPr bwMode="auto">
          <a:xfrm>
            <a:off x="475615" y="1155700"/>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圆角矩形 4"/>
          <p:cNvSpPr/>
          <p:nvPr/>
        </p:nvSpPr>
        <p:spPr>
          <a:xfrm>
            <a:off x="474345" y="1859915"/>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
          <a:stretch>
            <a:fillRect/>
          </a:stretch>
        </p:blipFill>
        <p:spPr>
          <a:xfrm>
            <a:off x="6809750" y="111505"/>
            <a:ext cx="1880617" cy="1536602"/>
          </a:xfrm>
          <a:prstGeom prst="rect">
            <a:avLst/>
          </a:prstGeom>
        </p:spPr>
      </p:pic>
      <p:sp>
        <p:nvSpPr>
          <p:cNvPr id="8"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7" name="圆角矩形 6"/>
          <p:cNvSpPr/>
          <p:nvPr/>
        </p:nvSpPr>
        <p:spPr>
          <a:xfrm>
            <a:off x="606008" y="1381919"/>
            <a:ext cx="8142674" cy="244816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40" y="729058"/>
            <a:ext cx="304095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《中国新生》视频简介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1600" y="1892376"/>
            <a:ext cx="7655560" cy="1477328"/>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《复兴之路》第3 集《 中国新生》全景式讲述了面对旧政权留下的满目疮痍，冷战格局下诞生的新中国，在探索适合中国国情的社会主义建设道路的进程中，将经历怎样的艰难曲折，以毛泽东为核心的党的第一代中央领导集体带领人民如何开辟一条实现中华民族伟大复兴的道路的故事</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364088" y="3254174"/>
            <a:ext cx="2016224" cy="1650254"/>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275715"/>
            <a:ext cx="5262354" cy="180022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55776" y="714426"/>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21205" y="1474962"/>
            <a:ext cx="4431526" cy="1401730"/>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以毛泽东为核心的党的第一代中央领导集体在探索适合中国国情的社会主义建设道路的过程中，所经历的曲折发展和取得的理论成果分有哪些？</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262925" y="843558"/>
            <a:ext cx="2232248" cy="263464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5118338" cy="280860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《敢问路在何方》简介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308491"/>
            <a:ext cx="4616638" cy="3156057"/>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《敢问路在何方》由许镜清作曲、阎肃作词，蒋大为、张暴默演唱，是电视连续剧《西游记》（86 版）的主题歌。音乐昂扬向上，主要叙述了唐僧师徒四人赴西天取经，不畏艰险，踏平坎坷，战胜妖魔，最终修成正果的故事。</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6016655" y="1563638"/>
            <a:ext cx="2592288" cy="1878745"/>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693067"/>
            <a:ext cx="5535309" cy="437752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0065" y="825666"/>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敢问路在何方</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699792" y="723537"/>
            <a:ext cx="3456384" cy="4325008"/>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549264" y="1419622"/>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3740" y="1781810"/>
            <a:ext cx="2971165" cy="92329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你看过电视剧《西游记》（86 版）吗？你认为这首歌曲对我们最感人的启迪</a:t>
            </a:r>
            <a:endParaRPr lang="zh-CN" altLang="en-US" sz="1400" dirty="0">
              <a:latin typeface="华文细黑" panose="02010600040101010101" pitchFamily="2" charset="-122"/>
              <a:ea typeface="华文细黑" panose="02010600040101010101" pitchFamily="2" charset="-122"/>
            </a:endParaRPr>
          </a:p>
          <a:p>
            <a:r>
              <a:rPr lang="zh-CN" altLang="en-US" sz="1400" dirty="0">
                <a:latin typeface="华文细黑" panose="02010600040101010101" pitchFamily="2" charset="-122"/>
                <a:ea typeface="华文细黑" panose="02010600040101010101" pitchFamily="2" charset="-122"/>
              </a:rPr>
              <a:t>是什么？</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7" name="TextBox 6"/>
          <p:cNvSpPr txBox="1"/>
          <p:nvPr/>
        </p:nvSpPr>
        <p:spPr>
          <a:xfrm>
            <a:off x="5793740" y="2931795"/>
            <a:ext cx="2970530" cy="86169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改革开放以前，我们党探索中国社会主义建设道路的经验教训主要有哪些？</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11811" y="1275606"/>
            <a:ext cx="8092637" cy="223224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40" y="605203"/>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《愚公移山》简介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491630"/>
            <a:ext cx="7216058" cy="1846659"/>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20 世纪90 年代，由歌手江涛演唱的一首《愚公移山》红遍了大江南北，而很少有人知道，这首歌的词作者实际上是一名来自大山里的普通农民——</a:t>
            </a:r>
            <a:r>
              <a:rPr sz="1600" dirty="0" err="1">
                <a:latin typeface="华文细黑" panose="02010600040101010101" pitchFamily="2" charset="-122"/>
                <a:ea typeface="华文细黑" panose="02010600040101010101" pitchFamily="2" charset="-122"/>
              </a:rPr>
              <a:t>韩永久。生存条件的艰难和人生道路的坎坷，激发了韩永久的创作灵感，于是他便写下了《愚公移山》的初稿《愚公老伯</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4932040" y="3003798"/>
            <a:ext cx="2487992" cy="1683451"/>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131820" y="400050"/>
            <a:ext cx="5534660" cy="482981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62496" y="1059582"/>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愚公移山</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740785" y="408940"/>
            <a:ext cx="4189730" cy="2270760"/>
          </a:xfrm>
          <a:prstGeom prst="rect">
            <a:avLst/>
          </a:prstGeom>
        </p:spPr>
      </p:pic>
      <p:pic>
        <p:nvPicPr>
          <p:cNvPr id="5" name="图片 4"/>
          <p:cNvPicPr>
            <a:picLocks noChangeAspect="1"/>
          </p:cNvPicPr>
          <p:nvPr/>
        </p:nvPicPr>
        <p:blipFill>
          <a:blip r:embed="rId2"/>
          <a:stretch>
            <a:fillRect/>
          </a:stretch>
        </p:blipFill>
        <p:spPr>
          <a:xfrm>
            <a:off x="3740785" y="2404745"/>
            <a:ext cx="4189730" cy="2757170"/>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050554" y="154432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680164" y="1718482"/>
            <a:ext cx="3135630" cy="69215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这首歌曲从“愚公移山”这一古老的题材中体现了什么时代精神？</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7" name="TextBox 6"/>
          <p:cNvSpPr txBox="1"/>
          <p:nvPr/>
        </p:nvSpPr>
        <p:spPr>
          <a:xfrm>
            <a:off x="5664884" y="2792448"/>
            <a:ext cx="3282950" cy="1723390"/>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为什么说改革开放的伟大事业，是在以毛泽东为核心的党的第一代中央领导集体艰辛探索社会主义建设规律取得宝贵经验的基础上进行的？</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33678" y="120648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61862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668310" y="1846387"/>
            <a:ext cx="7272808" cy="2585323"/>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2016 </a:t>
            </a:r>
            <a:r>
              <a:rPr lang="zh-CN" altLang="en-US" sz="1400" dirty="0">
                <a:latin typeface="华文细黑" panose="02010600040101010101" pitchFamily="2" charset="-122"/>
                <a:ea typeface="华文细黑" panose="02010600040101010101" pitchFamily="2" charset="-122"/>
              </a:rPr>
              <a:t>年考研单项选择第</a:t>
            </a:r>
            <a:r>
              <a:rPr lang="en-US" altLang="zh-CN" sz="1400" dirty="0">
                <a:latin typeface="华文细黑" panose="02010600040101010101" pitchFamily="2" charset="-122"/>
                <a:ea typeface="华文细黑" panose="02010600040101010101" pitchFamily="2" charset="-122"/>
              </a:rPr>
              <a:t>6 </a:t>
            </a:r>
            <a:r>
              <a:rPr lang="zh-CN" altLang="en-US" sz="1400" dirty="0">
                <a:latin typeface="华文细黑" panose="02010600040101010101" pitchFamily="2" charset="-122"/>
                <a:ea typeface="华文细黑" panose="02010600040101010101" pitchFamily="2" charset="-122"/>
              </a:rPr>
              <a:t>题）社会主义基本制度确立后，如何在中国这样一 个经济文化比较落后的东方大国建设和巩固社会主义，是党面临的全新课题，</a:t>
            </a:r>
            <a:r>
              <a:rPr lang="en-US" altLang="zh-CN" sz="1400" dirty="0">
                <a:latin typeface="华文细黑" panose="02010600040101010101" pitchFamily="2" charset="-122"/>
                <a:ea typeface="华文细黑" panose="02010600040101010101" pitchFamily="2" charset="-122"/>
              </a:rPr>
              <a:t>1956 </a:t>
            </a:r>
            <a:r>
              <a:rPr lang="zh-CN" altLang="en-US" sz="1400" dirty="0">
                <a:latin typeface="华文细黑" panose="02010600040101010101" pitchFamily="2" charset="-122"/>
                <a:ea typeface="华文细黑" panose="02010600040101010101" pitchFamily="2" charset="-122"/>
              </a:rPr>
              <a:t>年 </a:t>
            </a:r>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月，毛泽东作了</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论十大关系</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的报告，在初步总结我国社会主义建设经验的 基础上，从十个方面论述了我国社会主义建设需要重点把握的重大关系，“十大关系”所围绕的基本方针是（　　）。</a:t>
            </a:r>
            <a:endParaRPr lang="en-US" altLang="zh-CN"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集中力量向科学进军</a:t>
            </a:r>
            <a:endParaRPr lang="en-US" altLang="zh-CN"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调动一切积极因素为社会主义事业服务</a:t>
            </a:r>
            <a:endParaRPr lang="en-US" altLang="zh-CN"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正确处理人民内部矛盾 </a:t>
            </a:r>
            <a:endParaRPr lang="en-US" altLang="zh-CN"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既反保守又反冒进，在综合平衡中稳步前进</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270845"/>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536" y="1539002"/>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403648" y="1953779"/>
            <a:ext cx="6552728" cy="2262158"/>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2015 </a:t>
            </a:r>
            <a:r>
              <a:rPr lang="zh-CN" altLang="en-US" sz="1400" dirty="0">
                <a:latin typeface="华文细黑" panose="02010600040101010101" pitchFamily="2" charset="-122"/>
                <a:ea typeface="华文细黑" panose="02010600040101010101" pitchFamily="2" charset="-122"/>
              </a:rPr>
              <a:t>年考研单项选择题第</a:t>
            </a:r>
            <a:r>
              <a:rPr lang="en-US" altLang="zh-CN" sz="1400" dirty="0">
                <a:latin typeface="华文细黑" panose="02010600040101010101" pitchFamily="2" charset="-122"/>
                <a:ea typeface="华文细黑" panose="02010600040101010101" pitchFamily="2" charset="-122"/>
              </a:rPr>
              <a:t>5 </a:t>
            </a:r>
            <a:r>
              <a:rPr lang="zh-CN" altLang="en-US" sz="1400" dirty="0">
                <a:latin typeface="华文细黑" panose="02010600040101010101" pitchFamily="2" charset="-122"/>
                <a:ea typeface="华文细黑" panose="02010600040101010101" pitchFamily="2" charset="-122"/>
              </a:rPr>
              <a:t>题）新中国的工业化是在苏联的影响下起步的。 走中国工业化道路，是中国共产党初步探索我国社会主义建设道路的一个重要思想。 当时所讲的工业化道路问题，主要是指（　　）。</a:t>
            </a:r>
            <a:endParaRPr lang="en-US" altLang="zh-CN"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中央和地方的关系问题</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经济建设和国防建设的关系问题 </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沿海工业和内地工业的关系问题</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重工业、轻工业和农业的发展关系问题</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832481" y="2047938"/>
            <a:ext cx="3262313" cy="2113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buNone/>
            </a:pPr>
            <a:r>
              <a:rPr lang="zh-CN" altLang="en-US" sz="1400" dirty="0">
                <a:latin typeface="华文细黑" panose="02010600040101010101" pitchFamily="2" charset="-122"/>
                <a:ea typeface="华文细黑" panose="02010600040101010101" pitchFamily="2" charset="-122"/>
              </a:rPr>
              <a:t>毛泽东在</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论十大关系</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中提出的中国社会主义建设的基本方针是（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不要四面出击</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积极引导，稳步前进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调动国内外一切积极因素为社会主义事业服务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统筹兼顾，全面安排</a:t>
            </a:r>
            <a:endParaRPr lang="en-US" altLang="zh-CN"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788024" y="2179784"/>
            <a:ext cx="311563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在中共八大上提出社会主义经济制度实行“三个主体、三个补充”设想的是（　　）。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smtClean="0">
                <a:latin typeface="华文细黑" panose="02010600040101010101" pitchFamily="2" charset="-122"/>
                <a:ea typeface="华文细黑" panose="02010600040101010101" pitchFamily="2" charset="-122"/>
              </a:rPr>
              <a:t>A.</a:t>
            </a:r>
            <a:r>
              <a:rPr lang="zh-CN" altLang="en-US" sz="1400" dirty="0" smtClean="0">
                <a:latin typeface="华文细黑" panose="02010600040101010101" pitchFamily="2" charset="-122"/>
                <a:ea typeface="华文细黑" panose="02010600040101010101" pitchFamily="2" charset="-122"/>
              </a:rPr>
              <a:t>刘少奇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陈云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邓子恢 </a:t>
            </a:r>
            <a:endParaRPr lang="en-US" altLang="zh-CN" sz="1400" dirty="0">
              <a:latin typeface="华文细黑" panose="02010600040101010101" pitchFamily="2" charset="-122"/>
              <a:ea typeface="华文细黑" panose="02010600040101010101" pitchFamily="2" charset="-122"/>
            </a:endParaRPr>
          </a:p>
          <a:p>
            <a:pPr>
              <a:lnSpc>
                <a:spcPct val="10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董必武</a:t>
            </a:r>
            <a:endParaRPr lang="zh-CN" altLang="en-US" sz="1400" b="1" dirty="0">
              <a:solidFill>
                <a:schemeClr val="accent6"/>
              </a:solidFill>
              <a:latin typeface="华文细黑" panose="02010600040101010101" pitchFamily="2" charset="-122"/>
              <a:ea typeface="华文细黑" panose="02010600040101010101" pitchFamily="2" charset="-122"/>
            </a:endParaRPr>
          </a:p>
          <a:p>
            <a:pPr>
              <a:lnSpc>
                <a:spcPct val="150000"/>
              </a:lnSpc>
              <a:buNone/>
            </a:pP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91170" y="12343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923678"/>
            <a:ext cx="8352928" cy="282607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606008" y="1957543"/>
            <a:ext cx="7782416"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社会主义改造基本完成后，我国国内的主要矛盾是（　　）。 </a:t>
            </a:r>
            <a:endParaRPr lang="en-US" altLang="zh-CN" sz="1600" dirty="0">
              <a:latin typeface="华文细黑" panose="02010600040101010101" pitchFamily="2" charset="-122"/>
              <a:ea typeface="华文细黑" panose="02010600040101010101" pitchFamily="2" charset="-122"/>
            </a:endParaRPr>
          </a:p>
          <a:p>
            <a:pPr marL="342900" indent="-342900">
              <a:buAutoNum type="alphaUcPeriod"/>
            </a:pPr>
            <a:r>
              <a:rPr lang="zh-CN" altLang="en-US" sz="1600" dirty="0">
                <a:latin typeface="华文细黑" panose="02010600040101010101" pitchFamily="2" charset="-122"/>
                <a:ea typeface="华文细黑" panose="02010600040101010101" pitchFamily="2" charset="-122"/>
              </a:rPr>
              <a:t>无产阶级和资产阶级的矛盾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社会主义道路和资本主义道路的矛盾</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社会主义工业化与小农经济的矛盾</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人民对于经济文化迅速发展的需要同当前经济文化不能满足人民需要状况之间的矛盾</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a:t>
            </a:r>
            <a:r>
              <a:rPr lang="zh-CN" altLang="en-US" sz="1600" dirty="0">
                <a:latin typeface="华文细黑" panose="02010600040101010101" pitchFamily="2" charset="-122"/>
                <a:ea typeface="华文细黑" panose="02010600040101010101" pitchFamily="2" charset="-122"/>
              </a:rPr>
              <a:t>毛泽东探索中国社会主义建设道路的第一个标志性的重要理论成果是（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a:t>
            </a:r>
            <a:r>
              <a:rPr lang="zh-CN" altLang="en-US" sz="1600" dirty="0">
                <a:latin typeface="华文细黑" panose="02010600040101010101" pitchFamily="2" charset="-122"/>
                <a:ea typeface="华文细黑" panose="02010600040101010101" pitchFamily="2" charset="-122"/>
              </a:rPr>
              <a:t>论人民民主专政</a:t>
            </a:r>
            <a:r>
              <a:rPr lang="en-US" altLang="zh-CN" sz="1600" dirty="0">
                <a:latin typeface="华文细黑" panose="02010600040101010101" pitchFamily="2" charset="-122"/>
                <a:ea typeface="华文细黑" panose="02010600040101010101" pitchFamily="2" charset="-122"/>
              </a:rPr>
              <a:t>》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a:t>
            </a:r>
            <a:r>
              <a:rPr lang="zh-CN" altLang="en-US" sz="1600" dirty="0">
                <a:latin typeface="华文细黑" panose="02010600040101010101" pitchFamily="2" charset="-122"/>
                <a:ea typeface="华文细黑" panose="02010600040101010101" pitchFamily="2" charset="-122"/>
              </a:rPr>
              <a:t>论十大关系</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a:t>
            </a:r>
            <a:r>
              <a:rPr lang="zh-CN" altLang="en-US" sz="1600" dirty="0">
                <a:latin typeface="华文细黑" panose="02010600040101010101" pitchFamily="2" charset="-122"/>
                <a:ea typeface="华文细黑" panose="02010600040101010101" pitchFamily="2" charset="-122"/>
              </a:rPr>
              <a:t>关于正确处理人民内部矛盾的问题</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a:t>
            </a:r>
            <a:r>
              <a:rPr lang="zh-CN" altLang="en-US" sz="1600" dirty="0">
                <a:latin typeface="华文细黑" panose="02010600040101010101" pitchFamily="2" charset="-122"/>
                <a:ea typeface="华文细黑" panose="02010600040101010101" pitchFamily="2" charset="-122"/>
              </a:rPr>
              <a:t>关于目前的形势与任务</a:t>
            </a:r>
            <a:r>
              <a:rPr lang="en-US" altLang="zh-CN" sz="1600" dirty="0">
                <a:latin typeface="华文细黑" panose="02010600040101010101" pitchFamily="2" charset="-122"/>
                <a:ea typeface="华文细黑" panose="02010600040101010101" pitchFamily="2" charset="-122"/>
              </a:rPr>
              <a:t>》 </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grpSp>
        <p:nvGrpSpPr>
          <p:cNvPr id="7" name="组合 6"/>
          <p:cNvGrpSpPr/>
          <p:nvPr/>
        </p:nvGrpSpPr>
        <p:grpSpPr bwMode="auto">
          <a:xfrm>
            <a:off x="634278" y="2045226"/>
            <a:ext cx="5994797" cy="2858691"/>
            <a:chOff x="0" y="0"/>
            <a:chExt cx="7992888" cy="3811445"/>
          </a:xfrm>
        </p:grpSpPr>
        <p:sp>
          <p:nvSpPr>
            <p:cNvPr id="8"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9"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0" name="直接连接符 10"/>
          <p:cNvCxnSpPr>
            <a:cxnSpLocks noChangeShapeType="1"/>
          </p:cNvCxnSpPr>
          <p:nvPr/>
        </p:nvCxnSpPr>
        <p:spPr bwMode="auto">
          <a:xfrm>
            <a:off x="634278" y="1851670"/>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14" name="文本框 13"/>
          <p:cNvSpPr txBox="1"/>
          <p:nvPr/>
        </p:nvSpPr>
        <p:spPr>
          <a:xfrm>
            <a:off x="1093910" y="2150001"/>
            <a:ext cx="4899320" cy="2462213"/>
          </a:xfrm>
          <a:prstGeom prst="rect">
            <a:avLst/>
          </a:prstGeom>
          <a:noFill/>
        </p:spPr>
        <p:txBody>
          <a:bodyPr wrap="square" lIns="0" tIns="0" rIns="0" bIns="0" rtlCol="0">
            <a:spAutoFit/>
          </a:bodyPr>
          <a:lstStyle/>
          <a:p>
            <a:pPr>
              <a:lnSpc>
                <a:spcPct val="200000"/>
              </a:lnSpc>
            </a:pPr>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社会主义社会基本矛盾运动具有（　　）的特点。</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尖锐性 </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对抗性矛盾</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斗争性</a:t>
            </a:r>
            <a:endParaRPr lang="en-US" altLang="zh-CN" sz="1600" dirty="0">
              <a:latin typeface="华文细黑" panose="02010600040101010101" pitchFamily="2" charset="-122"/>
              <a:ea typeface="华文细黑" panose="02010600040101010101" pitchFamily="2" charset="-122"/>
            </a:endParaRPr>
          </a:p>
          <a:p>
            <a:pPr>
              <a:lnSpc>
                <a:spcPct val="20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既相适应又相矛盾 </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87752" y="1851670"/>
            <a:ext cx="7272808" cy="3200876"/>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论十大关系</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报告确定了一个基本方针，就是努力把（　　）积极因素全部 调动起来，为社会主义建设服务。</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党内党外的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国内国外的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直接的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间接的 </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毛泽东指出，从建设社会主义基本制度到建成一个伟大的社会主义国家，至少需要五十年到一百年的时间，这是由（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我国进入社会主义的特殊历史条件决定的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我国的现实状况决定的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我国现代化建设所处的国际环境和时代特点决定的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社会发展的自身规律决定的</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300192" y="146740"/>
            <a:ext cx="2376264" cy="145506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1988122"/>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毛泽东指出，敌我矛盾和人民内部矛盾的性质及解决方法分别是（　　）。</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前者是分清是非的问题，后者是分清敌我的问题</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前者是分清敌我的问题，后者是分清是非的问题</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前者采用专政方法，后者采用民主方法</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前者采用民主方法，后者采用专政方法 </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毛泽东指出，用民主的方法解决人民内部矛盾，所谓民主方法是指（　　）。 </a:t>
            </a: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讨论的方法</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辩论的方法</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说服教育的方法</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批评的方法</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7452320" y="123478"/>
            <a:ext cx="1512168" cy="198585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89528" y="1988122"/>
            <a:ext cx="7272808" cy="2540504"/>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针对人民内部矛盾在具体实践中的不同情况，毛泽东提出了一系列具体方针， 下面正确的是（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对于政治思想领域的人民内部矛盾，实行“团结─批评</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团结”的方针</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对于科学文化领域里的矛盾，实行“百花齐放，百家争鸣”的方针</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对于共产党和民主党派的矛盾，实行在坚持社会主义道路和共产党领导的 前提下“长期共存，肝胆相照”的方针</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对于民族之间的矛盾，实行民族平等、团结互助的方针</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本章主要阐述了两方面内容：社会主义建设道路初步探索的重要思想成果；社会主义建设道路初步探索的意义和经验教训。</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270845"/>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1819513"/>
            <a:ext cx="8041186" cy="3323987"/>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下面是一组选自</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论十大关系</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中的材料：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材料 </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：过去为了结束帝国主义、封建主义和官僚主义的统治，为了人民民主革 命的胜利，我们就实行了调动一切积极因素的方针。</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材料 </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：在国内，工人和农民是基本力量。中间势力是可以争取的力量。</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材料 </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：我们的方针是，一切民族、一切国家的长处都要学，政治、经济、科学、 技术、艺术的一切真正好东西都要学。但是，必须有分析地批判地学，不能一切照搬， 机械搬运。他们的短处、缺点，当然不能学。</a:t>
            </a:r>
            <a:endParaRPr lang="zh-CN" altLang="en-US" sz="1600" b="1" dirty="0">
              <a:solidFill>
                <a:schemeClr val="accent6"/>
              </a:solidFill>
              <a:latin typeface="华文细黑" panose="02010600040101010101" pitchFamily="2" charset="-122"/>
              <a:ea typeface="华文细黑" panose="02010600040101010101" pitchFamily="2" charset="-122"/>
            </a:endParaRPr>
          </a:p>
          <a:p>
            <a:pPr>
              <a:lnSpc>
                <a:spcPct val="150000"/>
              </a:lnSpc>
            </a:pPr>
            <a:endParaRPr lang="en-US" altLang="zh-CN" sz="1600" dirty="0">
              <a:latin typeface="华文细黑" panose="02010600040101010101" pitchFamily="2" charset="-122"/>
              <a:ea typeface="华文细黑" panose="02010600040101010101" pitchFamily="2" charset="-122"/>
            </a:endParaRPr>
          </a:p>
          <a:p>
            <a:pPr>
              <a:lnSpc>
                <a:spcPct val="150000"/>
              </a:lnSpc>
            </a:pP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327080" y="1694576"/>
            <a:ext cx="8424935" cy="296941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904670"/>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1942" y="1594219"/>
            <a:ext cx="5040560" cy="2339102"/>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根据材料回答问题：</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）毛泽东提出中国社会主义建设的基本方针是什么？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）结合材料</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，说明积极因素与消极因素分别指什么？二者关系怎样？ 我们的态度应怎样？ </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）分析材料 </a:t>
            </a: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，如何理解毛泽东提出的学习外国经验的方法？</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724128" y="1760247"/>
            <a:ext cx="2637916" cy="216024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710" y="949960"/>
            <a:ext cx="3168650" cy="95631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83968" y="2503784"/>
            <a:ext cx="3168352"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8" y="4125172"/>
            <a:ext cx="3309416" cy="60681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53024" y="1012825"/>
            <a:ext cx="3027288" cy="830580"/>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党在中国社会主义建设道路的初步探索中取得的重要理论成果</a:t>
            </a:r>
            <a:endParaRPr lang="zh-CN" altLang="en-US" dirty="0">
              <a:latin typeface="华文细黑" panose="02010600040101010101" pitchFamily="2" charset="-122"/>
              <a:ea typeface="华文细黑" panose="02010600040101010101" pitchFamily="2" charset="-122"/>
            </a:endParaRPr>
          </a:p>
        </p:txBody>
      </p:sp>
      <p:sp>
        <p:nvSpPr>
          <p:cNvPr id="4" name="文本框 3"/>
          <p:cNvSpPr txBox="1"/>
          <p:nvPr/>
        </p:nvSpPr>
        <p:spPr>
          <a:xfrm>
            <a:off x="4355976" y="2619030"/>
            <a:ext cx="2880320" cy="553720"/>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社会主义建设道路初步探索的意义</a:t>
            </a: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4353024" y="4125172"/>
            <a:ext cx="3240360" cy="553720"/>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3.</a:t>
            </a:r>
            <a:r>
              <a:rPr lang="zh-CN" altLang="en-US" dirty="0">
                <a:latin typeface="华文细黑" panose="02010600040101010101" pitchFamily="2" charset="-122"/>
                <a:ea typeface="华文细黑" panose="02010600040101010101" pitchFamily="2" charset="-122"/>
              </a:rPr>
              <a:t>社会主义建设道路初步探索的经验教训</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bldLvl="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765175" y="619760"/>
            <a:ext cx="7279640" cy="4215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587696"/>
            <a:ext cx="8135620" cy="196810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58365" y="955040"/>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调动一切积极因素为社会主义事业服务</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75553" y="1807957"/>
            <a:ext cx="7796530" cy="1401730"/>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充分调动一切积极因素，是我们党战胜一切困难，夺取革命、建设和改革事业胜利的重要法宝。我们党历来高度重视这个问题。毛泽东同志在总结中国革命历史经验时指出，统一战线、武装斗争和党的建设是中国革命取得胜利的三大法宝。</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3203848" y="3363838"/>
            <a:ext cx="2592288" cy="1622814"/>
          </a:xfrm>
          <a:prstGeom prst="rect">
            <a:avLst/>
          </a:prstGeom>
        </p:spPr>
      </p:pic>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483768" y="897126"/>
            <a:ext cx="43230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sz="2000" b="1" dirty="0">
                <a:latin typeface="微软雅黑" panose="020B0503020204020204" pitchFamily="34" charset="-122"/>
                <a:ea typeface="微软雅黑" panose="020B0503020204020204" pitchFamily="34" charset="-122"/>
              </a:rPr>
              <a:t>正确认识和处理社会主义矛盾</a:t>
            </a:r>
            <a:endParaRPr sz="2000" b="1" dirty="0">
              <a:latin typeface="微软雅黑" panose="020B0503020204020204" pitchFamily="34" charset="-122"/>
              <a:ea typeface="微软雅黑" panose="020B0503020204020204" pitchFamily="34" charset="-122"/>
            </a:endParaRPr>
          </a:p>
        </p:txBody>
      </p:sp>
      <p:sp>
        <p:nvSpPr>
          <p:cNvPr id="8" name="矩形 37"/>
          <p:cNvSpPr>
            <a:spLocks noChangeArrowheads="1"/>
          </p:cNvSpPr>
          <p:nvPr/>
        </p:nvSpPr>
        <p:spPr bwMode="auto">
          <a:xfrm>
            <a:off x="600785" y="1635647"/>
            <a:ext cx="7643624" cy="2016224"/>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331640" y="1851670"/>
            <a:ext cx="6352540" cy="1401730"/>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我国社会主义改造的任务完成以后，国内的社会矛盾和阶级关系发生重大变化，无产阶级同资产阶级之间的矛盾已经基本解决。大量人民内部矛盾逐步成为政治生活中居于主导地位的矛盾。</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57881" y="669770"/>
            <a:ext cx="43230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sz="2000" b="1" dirty="0">
                <a:latin typeface="微软雅黑" panose="020B0503020204020204" pitchFamily="34" charset="-122"/>
                <a:ea typeface="微软雅黑" panose="020B0503020204020204" pitchFamily="34" charset="-122"/>
              </a:rPr>
              <a:t>正确认识和处理社会主义矛盾</a:t>
            </a:r>
            <a:endParaRPr sz="2000" b="1"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9361" y="1329416"/>
            <a:ext cx="504056" cy="534271"/>
            <a:chOff x="2769119" y="1848492"/>
            <a:chExt cx="504056" cy="504056"/>
          </a:xfrm>
        </p:grpSpPr>
        <p:sp>
          <p:nvSpPr>
            <p:cNvPr id="27" name="椭圆 26"/>
            <p:cNvSpPr/>
            <p:nvPr/>
          </p:nvSpPr>
          <p:spPr>
            <a:xfrm>
              <a:off x="2769119" y="184849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808589" y="1931243"/>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12276" y="2250950"/>
            <a:ext cx="504056" cy="534271"/>
            <a:chOff x="2471142" y="2586760"/>
            <a:chExt cx="504056" cy="504056"/>
          </a:xfrm>
        </p:grpSpPr>
        <p:sp>
          <p:nvSpPr>
            <p:cNvPr id="30" name="椭圆 29"/>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510612" y="2669511"/>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12061" y="3172679"/>
            <a:ext cx="504056" cy="534271"/>
            <a:chOff x="2769119" y="3325028"/>
            <a:chExt cx="504056" cy="504056"/>
          </a:xfrm>
        </p:grpSpPr>
        <p:sp>
          <p:nvSpPr>
            <p:cNvPr id="35" name="椭圆 34"/>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808589" y="3407779"/>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844276" y="1500903"/>
            <a:ext cx="3078338" cy="19177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社会主义社会基本矛盾的理论。</a:t>
            </a:r>
            <a:endParaRPr lang="en-US" altLang="zh-CN" dirty="0">
              <a:latin typeface="华文细黑" panose="02010600040101010101" pitchFamily="2" charset="-122"/>
              <a:ea typeface="华文细黑" panose="02010600040101010101" pitchFamily="2" charset="-122"/>
            </a:endParaRPr>
          </a:p>
        </p:txBody>
      </p:sp>
      <p:sp>
        <p:nvSpPr>
          <p:cNvPr id="3" name="TextBox 38"/>
          <p:cNvSpPr txBox="1"/>
          <p:nvPr/>
        </p:nvSpPr>
        <p:spPr>
          <a:xfrm>
            <a:off x="1844040" y="2475865"/>
            <a:ext cx="4131310" cy="19177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社会主义社会两类不同性质矛盾的理论。</a:t>
            </a:r>
            <a:endParaRPr lang="en-US" altLang="zh-CN" dirty="0">
              <a:latin typeface="华文细黑" panose="02010600040101010101" pitchFamily="2" charset="-122"/>
              <a:ea typeface="华文细黑" panose="02010600040101010101" pitchFamily="2" charset="-122"/>
            </a:endParaRPr>
          </a:p>
        </p:txBody>
      </p:sp>
      <p:sp>
        <p:nvSpPr>
          <p:cNvPr id="4" name="TextBox 38"/>
          <p:cNvSpPr txBox="1"/>
          <p:nvPr/>
        </p:nvSpPr>
        <p:spPr>
          <a:xfrm>
            <a:off x="1844040" y="3343910"/>
            <a:ext cx="5990590" cy="19177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正确区分和处理人民内部矛盾是国家政治生活的主题。</a:t>
            </a:r>
            <a:endParaRPr lang="en-US" altLang="zh-CN" dirty="0">
              <a:latin typeface="华文细黑" panose="02010600040101010101" pitchFamily="2" charset="-122"/>
              <a:ea typeface="华文细黑" panose="02010600040101010101" pitchFamily="2" charset="-122"/>
            </a:endParaRPr>
          </a:p>
        </p:txBody>
      </p:sp>
      <p:grpSp>
        <p:nvGrpSpPr>
          <p:cNvPr id="5" name="组合 4"/>
          <p:cNvGrpSpPr/>
          <p:nvPr/>
        </p:nvGrpSpPr>
        <p:grpSpPr>
          <a:xfrm>
            <a:off x="818411" y="4069299"/>
            <a:ext cx="504056" cy="534271"/>
            <a:chOff x="2769119" y="3325028"/>
            <a:chExt cx="504056" cy="504056"/>
          </a:xfrm>
        </p:grpSpPr>
        <p:sp>
          <p:nvSpPr>
            <p:cNvPr id="6" name="椭圆 5"/>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5"/>
            <p:cNvSpPr txBox="1"/>
            <p:nvPr/>
          </p:nvSpPr>
          <p:spPr>
            <a:xfrm>
              <a:off x="2808589" y="3407779"/>
              <a:ext cx="433070" cy="318116"/>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a:t>
              </a:r>
              <a:r>
                <a:rPr lang="en-US" sz="1600" b="1" dirty="0">
                  <a:solidFill>
                    <a:schemeClr val="bg1"/>
                  </a:solidFill>
                  <a:latin typeface="微软雅黑" panose="020B0503020204020204" pitchFamily="34" charset="-122"/>
                  <a:ea typeface="微软雅黑" panose="020B0503020204020204" pitchFamily="34" charset="-122"/>
                </a:rPr>
                <a:t>4</a:t>
              </a:r>
              <a:endParaRPr lang="en-US" sz="1600" b="1" dirty="0">
                <a:solidFill>
                  <a:schemeClr val="bg1"/>
                </a:solidFill>
                <a:latin typeface="微软雅黑" panose="020B0503020204020204" pitchFamily="34" charset="-122"/>
                <a:ea typeface="微软雅黑" panose="020B0503020204020204" pitchFamily="34" charset="-122"/>
              </a:endParaRPr>
            </a:p>
          </p:txBody>
        </p:sp>
      </p:grpSp>
      <p:sp>
        <p:nvSpPr>
          <p:cNvPr id="8" name="TextBox 38"/>
          <p:cNvSpPr txBox="1"/>
          <p:nvPr/>
        </p:nvSpPr>
        <p:spPr>
          <a:xfrm>
            <a:off x="1844276" y="4240293"/>
            <a:ext cx="3078338" cy="19177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正确处理人民内部矛盾的方针。</a:t>
            </a:r>
            <a:endParaRPr lang="en-US" altLang="zh-CN" dirty="0">
              <a:latin typeface="华文细黑" panose="02010600040101010101" pitchFamily="2" charset="-122"/>
              <a:ea typeface="华文细黑" panose="02010600040101010101" pitchFamily="2" charset="-122"/>
            </a:endParaRPr>
          </a:p>
        </p:txBody>
      </p:sp>
      <p:sp>
        <p:nvSpPr>
          <p:cNvPr id="9" name="左大括号 8"/>
          <p:cNvSpPr/>
          <p:nvPr/>
        </p:nvSpPr>
        <p:spPr>
          <a:xfrm>
            <a:off x="179512" y="1455241"/>
            <a:ext cx="426496" cy="2868610"/>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fltVal val="0.5"/>
                                          </p:val>
                                        </p:tav>
                                        <p:tav tm="100000">
                                          <p:val>
                                            <p:strVal val="#ppt_x"/>
                                          </p:val>
                                        </p:tav>
                                      </p:tavLst>
                                    </p:anim>
                                    <p:anim calcmode="lin" valueType="num">
                                      <p:cBhvr>
                                        <p:cTn id="18" dur="500" fill="hold"/>
                                        <p:tgtEl>
                                          <p:spTgt spid="2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300"/>
                                        <p:tgtEl>
                                          <p:spTgt spid="39"/>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300"/>
                                        <p:tgtEl>
                                          <p:spTgt spid="3"/>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300"/>
                                        <p:tgtEl>
                                          <p:spTgt spid="4"/>
                                        </p:tgtEl>
                                      </p:cBhvr>
                                    </p:animEffect>
                                  </p:childTnLst>
                                </p:cTn>
                              </p:par>
                              <p:par>
                                <p:cTn id="38" presetID="53" presetClass="entr" presetSubtype="528" fill="hold" nodeType="withEffect">
                                  <p:stCondLst>
                                    <p:cond delay="40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anim calcmode="lin" valueType="num">
                                      <p:cBhvr>
                                        <p:cTn id="43" dur="500" fill="hold"/>
                                        <p:tgtEl>
                                          <p:spTgt spid="5"/>
                                        </p:tgtEl>
                                        <p:attrNameLst>
                                          <p:attrName>ppt_x</p:attrName>
                                        </p:attrNameLst>
                                      </p:cBhvr>
                                      <p:tavLst>
                                        <p:tav tm="0">
                                          <p:val>
                                            <p:fltVal val="0.5"/>
                                          </p:val>
                                        </p:tav>
                                        <p:tav tm="100000">
                                          <p:val>
                                            <p:strVal val="#ppt_x"/>
                                          </p:val>
                                        </p:tav>
                                      </p:tavLst>
                                    </p:anim>
                                    <p:anim calcmode="lin" valueType="num">
                                      <p:cBhvr>
                                        <p:cTn id="44" dur="500" fill="hold"/>
                                        <p:tgtEl>
                                          <p:spTgt spid="5"/>
                                        </p:tgtEl>
                                        <p:attrNameLst>
                                          <p:attrName>ppt_y</p:attrName>
                                        </p:attrNameLst>
                                      </p:cBhvr>
                                      <p:tavLst>
                                        <p:tav tm="0">
                                          <p:val>
                                            <p:fltVal val="0.5"/>
                                          </p:val>
                                        </p:tav>
                                        <p:tav tm="100000">
                                          <p:val>
                                            <p:strVal val="#ppt_y"/>
                                          </p:val>
                                        </p:tav>
                                      </p:tavLst>
                                    </p:anim>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4"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9512" y="1419623"/>
            <a:ext cx="6671310" cy="288032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51720" y="788786"/>
            <a:ext cx="3456384"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3.</a:t>
            </a:r>
            <a:r>
              <a:rPr sz="2000" b="1" dirty="0">
                <a:latin typeface="微软雅黑" panose="020B0503020204020204" pitchFamily="34" charset="-122"/>
                <a:ea typeface="微软雅黑" panose="020B0503020204020204" pitchFamily="34" charset="-122"/>
              </a:rPr>
              <a:t>走中国工业化道路</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582286" y="1563638"/>
            <a:ext cx="5974715" cy="238661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毛泽东鉴于苏联在发展经济中的经验教训和我国生产力落后、经济基础薄弱的情况，提出了“中国工业化道路”的思想。</a:t>
            </a:r>
            <a:endParaRPr sz="1600" dirty="0">
              <a:latin typeface="华文细黑" panose="02010600040101010101" pitchFamily="2" charset="-122"/>
              <a:ea typeface="华文细黑" panose="02010600040101010101" pitchFamily="2" charset="-122"/>
            </a:endParaRPr>
          </a:p>
          <a:p>
            <a:pPr>
              <a:lnSpc>
                <a:spcPct val="200000"/>
              </a:lnSpc>
            </a:pPr>
            <a:r>
              <a:rPr sz="1600" dirty="0" smtClean="0">
                <a:latin typeface="华文细黑" panose="02010600040101010101" pitchFamily="2" charset="-122"/>
                <a:ea typeface="华文细黑" panose="02010600040101010101" pitchFamily="2" charset="-122"/>
              </a:rPr>
              <a:t>走中国工业化道路</a:t>
            </a:r>
            <a:r>
              <a:rPr sz="1600" dirty="0">
                <a:latin typeface="华文细黑" panose="02010600040101010101" pitchFamily="2" charset="-122"/>
                <a:ea typeface="华文细黑" panose="02010600040101010101" pitchFamily="2" charset="-122"/>
              </a:rPr>
              <a:t>，是党探索我国社会主义建设道路的一个重要思想，强调正确处理重工业和轻工业、农业的关系，符合中国人口多、工业基础薄弱的实际，对于加快我国经济建设具有重要意义。</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660232" y="707909"/>
            <a:ext cx="1986281" cy="132769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4349</Words>
  <Application>WPS 演示</Application>
  <PresentationFormat>全屏显示(16:9)</PresentationFormat>
  <Paragraphs>330</Paragraphs>
  <Slides>32</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382</cp:revision>
  <dcterms:created xsi:type="dcterms:W3CDTF">2015-04-24T01:01:00Z</dcterms:created>
  <dcterms:modified xsi:type="dcterms:W3CDTF">2019-05-28T01:53:25Z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