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24.svg" ContentType="image/svg+xml"/>
  <Override PartName="/ppt/media/image26.svg" ContentType="image/svg+xml"/>
  <Override PartName="/ppt/media/image28.svg" ContentType="image/svg+xml"/>
  <Override PartName="/ppt/media/image3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9"/>
  </p:notesMasterIdLst>
  <p:handoutMasterIdLst>
    <p:handoutMasterId r:id="rId28"/>
  </p:handoutMasterIdLst>
  <p:sldIdLst>
    <p:sldId id="277" r:id="rId7"/>
    <p:sldId id="278" r:id="rId8"/>
    <p:sldId id="279" r:id="rId9"/>
    <p:sldId id="280" r:id="rId10"/>
    <p:sldId id="281" r:id="rId11"/>
    <p:sldId id="328" r:id="rId12"/>
    <p:sldId id="329" r:id="rId13"/>
    <p:sldId id="330" r:id="rId14"/>
    <p:sldId id="331" r:id="rId15"/>
    <p:sldId id="283" r:id="rId16"/>
    <p:sldId id="332" r:id="rId17"/>
    <p:sldId id="333" r:id="rId18"/>
    <p:sldId id="334" r:id="rId20"/>
    <p:sldId id="335" r:id="rId21"/>
    <p:sldId id="336" r:id="rId22"/>
    <p:sldId id="337" r:id="rId23"/>
    <p:sldId id="338" r:id="rId24"/>
    <p:sldId id="339" r:id="rId25"/>
    <p:sldId id="340" r:id="rId26"/>
    <p:sldId id="294" r:id="rId27"/>
  </p:sldIdLst>
  <p:sldSz cx="12192000" cy="6858000"/>
  <p:notesSz cx="6858000" cy="9144000"/>
  <p:embeddedFontLst>
    <p:embeddedFont>
      <p:font typeface="思源黑体 CN Regular" panose="020B0500000000000000" charset="-122"/>
      <p:regular r:id="rId32"/>
    </p:embeddedFont>
    <p:embeddedFont>
      <p:font typeface="汉仪大黑简" panose="02010609000101010101" charset="-122"/>
      <p:regular r:id="rId33"/>
    </p:embeddedFont>
    <p:embeddedFont>
      <p:font typeface="微软雅黑" panose="020B0503020204020204" charset="-122"/>
      <p:regular r:id="rId34"/>
    </p:embeddedFont>
    <p:embeddedFont>
      <p:font typeface="Arial Black" panose="020B0A04020102020204" charset="0"/>
      <p:bold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1" userDrawn="1">
          <p15:clr>
            <a:srgbClr val="A4A3A4"/>
          </p15:clr>
        </p15:guide>
        <p15:guide id="3" orient="horz" pos="440" userDrawn="1">
          <p15:clr>
            <a:srgbClr val="A4A3A4"/>
          </p15:clr>
        </p15:guide>
        <p15:guide id="4" orient="horz" pos="3861" userDrawn="1">
          <p15:clr>
            <a:srgbClr val="A4A3A4"/>
          </p15:clr>
        </p15:guide>
        <p15:guide id="5" pos="468" userDrawn="1">
          <p15:clr>
            <a:srgbClr val="A4A3A4"/>
          </p15:clr>
        </p15:guide>
        <p15:guide id="6" pos="7177" userDrawn="1">
          <p15:clr>
            <a:srgbClr val="A4A3A4"/>
          </p15:clr>
        </p15:guide>
        <p15:guide id="7" orient="horz" pos="12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01"/>
        <p:guide orient="horz" pos="440"/>
        <p:guide orient="horz" pos="3861"/>
        <p:guide pos="468"/>
        <p:guide pos="7177"/>
        <p:guide orient="horz" pos="129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tags" Target="tags/tag1051.xml"/><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892.xml"/><Relationship Id="rId1" Type="http://schemas.openxmlformats.org/officeDocument/2006/relationships/tags" Target="../tags/tag891.xml"/></Relationships>
</file>

<file path=ppt/slides/_rels/slide11.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tags" Target="../tags/tag897.xml"/><Relationship Id="rId4" Type="http://schemas.openxmlformats.org/officeDocument/2006/relationships/tags" Target="../tags/tag896.xml"/><Relationship Id="rId3" Type="http://schemas.openxmlformats.org/officeDocument/2006/relationships/tags" Target="../tags/tag895.xml"/><Relationship Id="rId2" Type="http://schemas.openxmlformats.org/officeDocument/2006/relationships/tags" Target="../tags/tag894.xml"/><Relationship Id="rId19" Type="http://schemas.openxmlformats.org/officeDocument/2006/relationships/slideLayout" Target="../slideLayouts/slideLayout23.xml"/><Relationship Id="rId18" Type="http://schemas.openxmlformats.org/officeDocument/2006/relationships/tags" Target="../tags/tag906.xml"/><Relationship Id="rId17" Type="http://schemas.openxmlformats.org/officeDocument/2006/relationships/image" Target="../media/image42.jpeg"/><Relationship Id="rId16" Type="http://schemas.openxmlformats.org/officeDocument/2006/relationships/tags" Target="../tags/tag905.xml"/><Relationship Id="rId15" Type="http://schemas.openxmlformats.org/officeDocument/2006/relationships/image" Target="../media/image41.jpeg"/><Relationship Id="rId14" Type="http://schemas.openxmlformats.org/officeDocument/2006/relationships/tags" Target="../tags/tag904.xml"/><Relationship Id="rId13" Type="http://schemas.openxmlformats.org/officeDocument/2006/relationships/image" Target="../media/image40.png"/><Relationship Id="rId12" Type="http://schemas.openxmlformats.org/officeDocument/2006/relationships/tags" Target="../tags/tag903.xml"/><Relationship Id="rId11" Type="http://schemas.openxmlformats.org/officeDocument/2006/relationships/image" Target="../media/image39.jpeg"/><Relationship Id="rId10" Type="http://schemas.openxmlformats.org/officeDocument/2006/relationships/tags" Target="../tags/tag902.xml"/><Relationship Id="rId1" Type="http://schemas.openxmlformats.org/officeDocument/2006/relationships/tags" Target="../tags/tag893.xml"/></Relationships>
</file>

<file path=ppt/slides/_rels/slide12.xml.rels><?xml version="1.0" encoding="UTF-8" standalone="yes"?>
<Relationships xmlns="http://schemas.openxmlformats.org/package/2006/relationships"><Relationship Id="rId9" Type="http://schemas.openxmlformats.org/officeDocument/2006/relationships/tags" Target="../tags/tag914.xml"/><Relationship Id="rId8" Type="http://schemas.openxmlformats.org/officeDocument/2006/relationships/tags" Target="../tags/tag913.xml"/><Relationship Id="rId7" Type="http://schemas.openxmlformats.org/officeDocument/2006/relationships/tags" Target="../tags/tag912.xml"/><Relationship Id="rId6" Type="http://schemas.openxmlformats.org/officeDocument/2006/relationships/tags" Target="../tags/tag911.xml"/><Relationship Id="rId5" Type="http://schemas.openxmlformats.org/officeDocument/2006/relationships/tags" Target="../tags/tag910.xml"/><Relationship Id="rId4" Type="http://schemas.openxmlformats.org/officeDocument/2006/relationships/tags" Target="../tags/tag909.xml"/><Relationship Id="rId3" Type="http://schemas.openxmlformats.org/officeDocument/2006/relationships/image" Target="../media/image43.jpeg"/><Relationship Id="rId2" Type="http://schemas.openxmlformats.org/officeDocument/2006/relationships/tags" Target="../tags/tag908.xml"/><Relationship Id="rId19" Type="http://schemas.openxmlformats.org/officeDocument/2006/relationships/notesSlide" Target="../notesSlides/notesSlide1.xml"/><Relationship Id="rId18" Type="http://schemas.openxmlformats.org/officeDocument/2006/relationships/slideLayout" Target="../slideLayouts/slideLayout23.xml"/><Relationship Id="rId17" Type="http://schemas.openxmlformats.org/officeDocument/2006/relationships/tags" Target="../tags/tag922.xml"/><Relationship Id="rId16" Type="http://schemas.openxmlformats.org/officeDocument/2006/relationships/tags" Target="../tags/tag921.xml"/><Relationship Id="rId15" Type="http://schemas.openxmlformats.org/officeDocument/2006/relationships/tags" Target="../tags/tag920.xml"/><Relationship Id="rId14" Type="http://schemas.openxmlformats.org/officeDocument/2006/relationships/tags" Target="../tags/tag919.xml"/><Relationship Id="rId13" Type="http://schemas.openxmlformats.org/officeDocument/2006/relationships/tags" Target="../tags/tag918.xml"/><Relationship Id="rId12" Type="http://schemas.openxmlformats.org/officeDocument/2006/relationships/tags" Target="../tags/tag917.xml"/><Relationship Id="rId11" Type="http://schemas.openxmlformats.org/officeDocument/2006/relationships/tags" Target="../tags/tag916.xml"/><Relationship Id="rId10" Type="http://schemas.openxmlformats.org/officeDocument/2006/relationships/tags" Target="../tags/tag915.xml"/><Relationship Id="rId1" Type="http://schemas.openxmlformats.org/officeDocument/2006/relationships/tags" Target="../tags/tag907.xml"/></Relationships>
</file>

<file path=ppt/slides/_rels/slide13.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tags" Target="../tags/tag930.xml"/><Relationship Id="rId7" Type="http://schemas.openxmlformats.org/officeDocument/2006/relationships/tags" Target="../tags/tag929.xml"/><Relationship Id="rId6" Type="http://schemas.openxmlformats.org/officeDocument/2006/relationships/tags" Target="../tags/tag928.xml"/><Relationship Id="rId5" Type="http://schemas.openxmlformats.org/officeDocument/2006/relationships/tags" Target="../tags/tag927.xml"/><Relationship Id="rId4" Type="http://schemas.openxmlformats.org/officeDocument/2006/relationships/tags" Target="../tags/tag926.xml"/><Relationship Id="rId3" Type="http://schemas.openxmlformats.org/officeDocument/2006/relationships/tags" Target="../tags/tag925.xml"/><Relationship Id="rId27" Type="http://schemas.openxmlformats.org/officeDocument/2006/relationships/slideLayout" Target="../slideLayouts/slideLayout23.xml"/><Relationship Id="rId26" Type="http://schemas.openxmlformats.org/officeDocument/2006/relationships/tags" Target="../tags/tag944.xml"/><Relationship Id="rId25" Type="http://schemas.openxmlformats.org/officeDocument/2006/relationships/image" Target="../media/image47.png"/><Relationship Id="rId24" Type="http://schemas.openxmlformats.org/officeDocument/2006/relationships/tags" Target="../tags/tag943.xml"/><Relationship Id="rId23" Type="http://schemas.openxmlformats.org/officeDocument/2006/relationships/image" Target="../media/image46.png"/><Relationship Id="rId22" Type="http://schemas.openxmlformats.org/officeDocument/2006/relationships/tags" Target="../tags/tag942.xml"/><Relationship Id="rId21" Type="http://schemas.openxmlformats.org/officeDocument/2006/relationships/image" Target="../media/image45.png"/><Relationship Id="rId20" Type="http://schemas.openxmlformats.org/officeDocument/2006/relationships/tags" Target="../tags/tag941.xml"/><Relationship Id="rId2" Type="http://schemas.openxmlformats.org/officeDocument/2006/relationships/tags" Target="../tags/tag924.xml"/><Relationship Id="rId19" Type="http://schemas.openxmlformats.org/officeDocument/2006/relationships/image" Target="../media/image44.png"/><Relationship Id="rId18" Type="http://schemas.openxmlformats.org/officeDocument/2006/relationships/tags" Target="../tags/tag940.xml"/><Relationship Id="rId17" Type="http://schemas.openxmlformats.org/officeDocument/2006/relationships/tags" Target="../tags/tag939.xml"/><Relationship Id="rId16" Type="http://schemas.openxmlformats.org/officeDocument/2006/relationships/tags" Target="../tags/tag938.xml"/><Relationship Id="rId15" Type="http://schemas.openxmlformats.org/officeDocument/2006/relationships/tags" Target="../tags/tag937.xml"/><Relationship Id="rId14" Type="http://schemas.openxmlformats.org/officeDocument/2006/relationships/tags" Target="../tags/tag936.xml"/><Relationship Id="rId13" Type="http://schemas.openxmlformats.org/officeDocument/2006/relationships/tags" Target="../tags/tag935.xml"/><Relationship Id="rId12" Type="http://schemas.openxmlformats.org/officeDocument/2006/relationships/tags" Target="../tags/tag934.xml"/><Relationship Id="rId11" Type="http://schemas.openxmlformats.org/officeDocument/2006/relationships/tags" Target="../tags/tag933.xml"/><Relationship Id="rId10" Type="http://schemas.openxmlformats.org/officeDocument/2006/relationships/tags" Target="../tags/tag932.xml"/><Relationship Id="rId1" Type="http://schemas.openxmlformats.org/officeDocument/2006/relationships/tags" Target="../tags/tag92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46.xml"/><Relationship Id="rId1" Type="http://schemas.openxmlformats.org/officeDocument/2006/relationships/tags" Target="../tags/tag945.xml"/></Relationships>
</file>

<file path=ppt/slides/_rels/slide15.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0" Type="http://schemas.openxmlformats.org/officeDocument/2006/relationships/slideLayout" Target="../slideLayouts/slideLayout23.xml"/><Relationship Id="rId3" Type="http://schemas.openxmlformats.org/officeDocument/2006/relationships/image" Target="../media/image48.jpeg"/><Relationship Id="rId29" Type="http://schemas.openxmlformats.org/officeDocument/2006/relationships/tags" Target="../tags/tag966.xml"/><Relationship Id="rId28" Type="http://schemas.openxmlformats.org/officeDocument/2006/relationships/image" Target="../media/image30.svg"/><Relationship Id="rId27" Type="http://schemas.openxmlformats.org/officeDocument/2006/relationships/image" Target="../media/image52.png"/><Relationship Id="rId26" Type="http://schemas.openxmlformats.org/officeDocument/2006/relationships/tags" Target="../tags/tag965.xml"/><Relationship Id="rId25" Type="http://schemas.openxmlformats.org/officeDocument/2006/relationships/image" Target="../media/image28.svg"/><Relationship Id="rId24" Type="http://schemas.openxmlformats.org/officeDocument/2006/relationships/image" Target="../media/image51.png"/><Relationship Id="rId23" Type="http://schemas.openxmlformats.org/officeDocument/2006/relationships/tags" Target="../tags/tag964.xml"/><Relationship Id="rId22" Type="http://schemas.openxmlformats.org/officeDocument/2006/relationships/tags" Target="../tags/tag963.xml"/><Relationship Id="rId21" Type="http://schemas.openxmlformats.org/officeDocument/2006/relationships/tags" Target="../tags/tag962.xml"/><Relationship Id="rId20" Type="http://schemas.openxmlformats.org/officeDocument/2006/relationships/tags" Target="../tags/tag961.xml"/><Relationship Id="rId2" Type="http://schemas.openxmlformats.org/officeDocument/2006/relationships/tags" Target="../tags/tag948.xml"/><Relationship Id="rId19" Type="http://schemas.openxmlformats.org/officeDocument/2006/relationships/tags" Target="../tags/tag960.xml"/><Relationship Id="rId18" Type="http://schemas.openxmlformats.org/officeDocument/2006/relationships/tags" Target="../tags/tag959.xml"/><Relationship Id="rId17" Type="http://schemas.openxmlformats.org/officeDocument/2006/relationships/tags" Target="../tags/tag958.xml"/><Relationship Id="rId16" Type="http://schemas.openxmlformats.org/officeDocument/2006/relationships/image" Target="../media/image26.svg"/><Relationship Id="rId15" Type="http://schemas.openxmlformats.org/officeDocument/2006/relationships/image" Target="../media/image50.png"/><Relationship Id="rId14" Type="http://schemas.openxmlformats.org/officeDocument/2006/relationships/tags" Target="../tags/tag957.xml"/><Relationship Id="rId13" Type="http://schemas.openxmlformats.org/officeDocument/2006/relationships/tags" Target="../tags/tag956.xml"/><Relationship Id="rId12" Type="http://schemas.openxmlformats.org/officeDocument/2006/relationships/image" Target="../media/image24.svg"/><Relationship Id="rId11" Type="http://schemas.openxmlformats.org/officeDocument/2006/relationships/image" Target="../media/image49.png"/><Relationship Id="rId10" Type="http://schemas.openxmlformats.org/officeDocument/2006/relationships/tags" Target="../tags/tag955.xml"/><Relationship Id="rId1" Type="http://schemas.openxmlformats.org/officeDocument/2006/relationships/tags" Target="../tags/tag947.xml"/></Relationships>
</file>

<file path=ppt/slides/_rels/slide1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973.xml"/><Relationship Id="rId7" Type="http://schemas.openxmlformats.org/officeDocument/2006/relationships/image" Target="../media/image53.jpeg"/><Relationship Id="rId6" Type="http://schemas.openxmlformats.org/officeDocument/2006/relationships/tags" Target="../tags/tag972.xml"/><Relationship Id="rId5" Type="http://schemas.openxmlformats.org/officeDocument/2006/relationships/tags" Target="../tags/tag971.xml"/><Relationship Id="rId4" Type="http://schemas.openxmlformats.org/officeDocument/2006/relationships/tags" Target="../tags/tag970.xml"/><Relationship Id="rId3" Type="http://schemas.openxmlformats.org/officeDocument/2006/relationships/tags" Target="../tags/tag969.xml"/><Relationship Id="rId23" Type="http://schemas.openxmlformats.org/officeDocument/2006/relationships/slideLayout" Target="../slideLayouts/slideLayout23.xml"/><Relationship Id="rId22" Type="http://schemas.openxmlformats.org/officeDocument/2006/relationships/tags" Target="../tags/tag984.xml"/><Relationship Id="rId21" Type="http://schemas.openxmlformats.org/officeDocument/2006/relationships/tags" Target="../tags/tag983.xml"/><Relationship Id="rId20" Type="http://schemas.openxmlformats.org/officeDocument/2006/relationships/tags" Target="../tags/tag982.xml"/><Relationship Id="rId2" Type="http://schemas.openxmlformats.org/officeDocument/2006/relationships/tags" Target="../tags/tag968.xml"/><Relationship Id="rId19" Type="http://schemas.openxmlformats.org/officeDocument/2006/relationships/tags" Target="../tags/tag981.xml"/><Relationship Id="rId18" Type="http://schemas.openxmlformats.org/officeDocument/2006/relationships/tags" Target="../tags/tag980.xml"/><Relationship Id="rId17" Type="http://schemas.openxmlformats.org/officeDocument/2006/relationships/tags" Target="../tags/tag979.xml"/><Relationship Id="rId16" Type="http://schemas.openxmlformats.org/officeDocument/2006/relationships/tags" Target="../tags/tag978.xml"/><Relationship Id="rId15" Type="http://schemas.openxmlformats.org/officeDocument/2006/relationships/tags" Target="../tags/tag977.xml"/><Relationship Id="rId14" Type="http://schemas.openxmlformats.org/officeDocument/2006/relationships/tags" Target="../tags/tag976.xml"/><Relationship Id="rId13" Type="http://schemas.openxmlformats.org/officeDocument/2006/relationships/image" Target="../media/image56.jpeg"/><Relationship Id="rId12" Type="http://schemas.openxmlformats.org/officeDocument/2006/relationships/tags" Target="../tags/tag975.xml"/><Relationship Id="rId11" Type="http://schemas.openxmlformats.org/officeDocument/2006/relationships/image" Target="../media/image55.jpeg"/><Relationship Id="rId10" Type="http://schemas.openxmlformats.org/officeDocument/2006/relationships/tags" Target="../tags/tag974.xml"/><Relationship Id="rId1" Type="http://schemas.openxmlformats.org/officeDocument/2006/relationships/tags" Target="../tags/tag967.xml"/></Relationships>
</file>

<file path=ppt/slides/_rels/slide17.xml.rels><?xml version="1.0" encoding="UTF-8" standalone="yes"?>
<Relationships xmlns="http://schemas.openxmlformats.org/package/2006/relationships"><Relationship Id="rId9" Type="http://schemas.openxmlformats.org/officeDocument/2006/relationships/tags" Target="../tags/tag993.xml"/><Relationship Id="rId8" Type="http://schemas.openxmlformats.org/officeDocument/2006/relationships/tags" Target="../tags/tag992.xml"/><Relationship Id="rId7" Type="http://schemas.openxmlformats.org/officeDocument/2006/relationships/tags" Target="../tags/tag991.xml"/><Relationship Id="rId6" Type="http://schemas.openxmlformats.org/officeDocument/2006/relationships/tags" Target="../tags/tag990.xml"/><Relationship Id="rId5" Type="http://schemas.openxmlformats.org/officeDocument/2006/relationships/tags" Target="../tags/tag989.xml"/><Relationship Id="rId4" Type="http://schemas.openxmlformats.org/officeDocument/2006/relationships/tags" Target="../tags/tag988.xml"/><Relationship Id="rId3" Type="http://schemas.openxmlformats.org/officeDocument/2006/relationships/tags" Target="../tags/tag987.xml"/><Relationship Id="rId23" Type="http://schemas.openxmlformats.org/officeDocument/2006/relationships/slideLayout" Target="../slideLayouts/slideLayout23.xml"/><Relationship Id="rId22" Type="http://schemas.openxmlformats.org/officeDocument/2006/relationships/tags" Target="../tags/tag1006.xml"/><Relationship Id="rId21" Type="http://schemas.openxmlformats.org/officeDocument/2006/relationships/tags" Target="../tags/tag1005.xml"/><Relationship Id="rId20" Type="http://schemas.openxmlformats.org/officeDocument/2006/relationships/tags" Target="../tags/tag1004.xml"/><Relationship Id="rId2" Type="http://schemas.openxmlformats.org/officeDocument/2006/relationships/tags" Target="../tags/tag986.xml"/><Relationship Id="rId19" Type="http://schemas.openxmlformats.org/officeDocument/2006/relationships/tags" Target="../tags/tag1003.xml"/><Relationship Id="rId18" Type="http://schemas.openxmlformats.org/officeDocument/2006/relationships/tags" Target="../tags/tag1002.xml"/><Relationship Id="rId17" Type="http://schemas.openxmlformats.org/officeDocument/2006/relationships/tags" Target="../tags/tag1001.xml"/><Relationship Id="rId16" Type="http://schemas.openxmlformats.org/officeDocument/2006/relationships/tags" Target="../tags/tag1000.xml"/><Relationship Id="rId15" Type="http://schemas.openxmlformats.org/officeDocument/2006/relationships/tags" Target="../tags/tag999.xml"/><Relationship Id="rId14" Type="http://schemas.openxmlformats.org/officeDocument/2006/relationships/tags" Target="../tags/tag998.xml"/><Relationship Id="rId13" Type="http://schemas.openxmlformats.org/officeDocument/2006/relationships/tags" Target="../tags/tag997.xml"/><Relationship Id="rId12" Type="http://schemas.openxmlformats.org/officeDocument/2006/relationships/tags" Target="../tags/tag996.xml"/><Relationship Id="rId11" Type="http://schemas.openxmlformats.org/officeDocument/2006/relationships/tags" Target="../tags/tag995.xml"/><Relationship Id="rId10" Type="http://schemas.openxmlformats.org/officeDocument/2006/relationships/tags" Target="../tags/tag994.xml"/><Relationship Id="rId1" Type="http://schemas.openxmlformats.org/officeDocument/2006/relationships/tags" Target="../tags/tag985.xml"/></Relationships>
</file>

<file path=ppt/slides/_rels/slide18.xml.rels><?xml version="1.0" encoding="UTF-8" standalone="yes"?>
<Relationships xmlns="http://schemas.openxmlformats.org/package/2006/relationships"><Relationship Id="rId9" Type="http://schemas.openxmlformats.org/officeDocument/2006/relationships/tags" Target="../tags/tag1015.xml"/><Relationship Id="rId8" Type="http://schemas.openxmlformats.org/officeDocument/2006/relationships/tags" Target="../tags/tag1014.xml"/><Relationship Id="rId7" Type="http://schemas.openxmlformats.org/officeDocument/2006/relationships/tags" Target="../tags/tag1013.xml"/><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5" Type="http://schemas.openxmlformats.org/officeDocument/2006/relationships/slideLayout" Target="../slideLayouts/slideLayout23.xml"/><Relationship Id="rId24" Type="http://schemas.openxmlformats.org/officeDocument/2006/relationships/tags" Target="../tags/tag1030.xml"/><Relationship Id="rId23" Type="http://schemas.openxmlformats.org/officeDocument/2006/relationships/tags" Target="../tags/tag1029.xml"/><Relationship Id="rId22" Type="http://schemas.openxmlformats.org/officeDocument/2006/relationships/tags" Target="../tags/tag1028.xml"/><Relationship Id="rId21" Type="http://schemas.openxmlformats.org/officeDocument/2006/relationships/tags" Target="../tags/tag1027.xml"/><Relationship Id="rId20" Type="http://schemas.openxmlformats.org/officeDocument/2006/relationships/tags" Target="../tags/tag1026.xml"/><Relationship Id="rId2" Type="http://schemas.openxmlformats.org/officeDocument/2006/relationships/tags" Target="../tags/tag1008.xml"/><Relationship Id="rId19" Type="http://schemas.openxmlformats.org/officeDocument/2006/relationships/tags" Target="../tags/tag1025.xml"/><Relationship Id="rId18" Type="http://schemas.openxmlformats.org/officeDocument/2006/relationships/tags" Target="../tags/tag1024.xml"/><Relationship Id="rId17" Type="http://schemas.openxmlformats.org/officeDocument/2006/relationships/tags" Target="../tags/tag1023.xml"/><Relationship Id="rId16" Type="http://schemas.openxmlformats.org/officeDocument/2006/relationships/tags" Target="../tags/tag1022.xml"/><Relationship Id="rId15" Type="http://schemas.openxmlformats.org/officeDocument/2006/relationships/tags" Target="../tags/tag1021.xml"/><Relationship Id="rId14" Type="http://schemas.openxmlformats.org/officeDocument/2006/relationships/tags" Target="../tags/tag1020.xml"/><Relationship Id="rId13" Type="http://schemas.openxmlformats.org/officeDocument/2006/relationships/tags" Target="../tags/tag1019.xml"/><Relationship Id="rId12" Type="http://schemas.openxmlformats.org/officeDocument/2006/relationships/tags" Target="../tags/tag1018.xml"/><Relationship Id="rId11" Type="http://schemas.openxmlformats.org/officeDocument/2006/relationships/tags" Target="../tags/tag1017.xml"/><Relationship Id="rId10" Type="http://schemas.openxmlformats.org/officeDocument/2006/relationships/tags" Target="../tags/tag1016.xml"/><Relationship Id="rId1" Type="http://schemas.openxmlformats.org/officeDocument/2006/relationships/tags" Target="../tags/tag1007.xml"/></Relationships>
</file>

<file path=ppt/slides/_rels/slide19.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image" Target="../media/image58.jpeg"/><Relationship Id="rId7" Type="http://schemas.openxmlformats.org/officeDocument/2006/relationships/tags" Target="../tags/tag1036.xml"/><Relationship Id="rId6" Type="http://schemas.openxmlformats.org/officeDocument/2006/relationships/tags" Target="../tags/tag1035.xml"/><Relationship Id="rId5" Type="http://schemas.openxmlformats.org/officeDocument/2006/relationships/image" Target="../media/image57.jpeg"/><Relationship Id="rId4" Type="http://schemas.openxmlformats.org/officeDocument/2006/relationships/tags" Target="../tags/tag1034.xml"/><Relationship Id="rId3" Type="http://schemas.openxmlformats.org/officeDocument/2006/relationships/tags" Target="../tags/tag1033.xml"/><Relationship Id="rId23" Type="http://schemas.openxmlformats.org/officeDocument/2006/relationships/slideLayout" Target="../slideLayouts/slideLayout23.xml"/><Relationship Id="rId22" Type="http://schemas.openxmlformats.org/officeDocument/2006/relationships/tags" Target="../tags/tag1048.xml"/><Relationship Id="rId21" Type="http://schemas.openxmlformats.org/officeDocument/2006/relationships/tags" Target="../tags/tag1047.xml"/><Relationship Id="rId20" Type="http://schemas.openxmlformats.org/officeDocument/2006/relationships/tags" Target="../tags/tag1046.xml"/><Relationship Id="rId2" Type="http://schemas.openxmlformats.org/officeDocument/2006/relationships/tags" Target="../tags/tag1032.xml"/><Relationship Id="rId19" Type="http://schemas.openxmlformats.org/officeDocument/2006/relationships/tags" Target="../tags/tag1045.xml"/><Relationship Id="rId18" Type="http://schemas.openxmlformats.org/officeDocument/2006/relationships/image" Target="../media/image60.jpeg"/><Relationship Id="rId17" Type="http://schemas.openxmlformats.org/officeDocument/2006/relationships/tags" Target="../tags/tag1044.xml"/><Relationship Id="rId16" Type="http://schemas.openxmlformats.org/officeDocument/2006/relationships/tags" Target="../tags/tag1043.xml"/><Relationship Id="rId15" Type="http://schemas.openxmlformats.org/officeDocument/2006/relationships/tags" Target="../tags/tag1042.xml"/><Relationship Id="rId14" Type="http://schemas.openxmlformats.org/officeDocument/2006/relationships/tags" Target="../tags/tag1041.xml"/><Relationship Id="rId13" Type="http://schemas.openxmlformats.org/officeDocument/2006/relationships/image" Target="../media/image59.jpeg"/><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31.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050.xml"/><Relationship Id="rId1" Type="http://schemas.openxmlformats.org/officeDocument/2006/relationships/tags" Target="../tags/tag1049.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0" Type="http://schemas.openxmlformats.org/officeDocument/2006/relationships/slideLayout" Target="../slideLayouts/slideLayout23.xml"/><Relationship Id="rId3" Type="http://schemas.openxmlformats.org/officeDocument/2006/relationships/image" Target="../media/image22.png"/><Relationship Id="rId29" Type="http://schemas.openxmlformats.org/officeDocument/2006/relationships/tags" Target="../tags/tag832.xml"/><Relationship Id="rId28" Type="http://schemas.openxmlformats.org/officeDocument/2006/relationships/image" Target="../media/image30.svg"/><Relationship Id="rId27" Type="http://schemas.openxmlformats.org/officeDocument/2006/relationships/image" Target="../media/image29.png"/><Relationship Id="rId26" Type="http://schemas.openxmlformats.org/officeDocument/2006/relationships/tags" Target="../tags/tag831.xml"/><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tags" Target="../tags/tag830.xml"/><Relationship Id="rId22" Type="http://schemas.openxmlformats.org/officeDocument/2006/relationships/tags" Target="../tags/tag829.xml"/><Relationship Id="rId21" Type="http://schemas.openxmlformats.org/officeDocument/2006/relationships/tags" Target="../tags/tag828.xml"/><Relationship Id="rId20" Type="http://schemas.openxmlformats.org/officeDocument/2006/relationships/tags" Target="../tags/tag827.xml"/><Relationship Id="rId2" Type="http://schemas.openxmlformats.org/officeDocument/2006/relationships/tags" Target="../tags/tag814.xml"/><Relationship Id="rId19" Type="http://schemas.openxmlformats.org/officeDocument/2006/relationships/tags" Target="../tags/tag826.xml"/><Relationship Id="rId18" Type="http://schemas.openxmlformats.org/officeDocument/2006/relationships/tags" Target="../tags/tag825.xml"/><Relationship Id="rId17" Type="http://schemas.openxmlformats.org/officeDocument/2006/relationships/tags" Target="../tags/tag824.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823.xml"/><Relationship Id="rId13" Type="http://schemas.openxmlformats.org/officeDocument/2006/relationships/tags" Target="../tags/tag822.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821.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41.xml"/><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9" Type="http://schemas.openxmlformats.org/officeDocument/2006/relationships/slideLayout" Target="../slideLayouts/slideLayout23.xml"/><Relationship Id="rId18" Type="http://schemas.openxmlformats.org/officeDocument/2006/relationships/tags" Target="../tags/tag846.xml"/><Relationship Id="rId17" Type="http://schemas.openxmlformats.org/officeDocument/2006/relationships/image" Target="../media/image34.jpeg"/><Relationship Id="rId16" Type="http://schemas.openxmlformats.org/officeDocument/2006/relationships/tags" Target="../tags/tag845.xml"/><Relationship Id="rId15" Type="http://schemas.openxmlformats.org/officeDocument/2006/relationships/image" Target="../media/image33.png"/><Relationship Id="rId14" Type="http://schemas.openxmlformats.org/officeDocument/2006/relationships/tags" Target="../tags/tag844.xml"/><Relationship Id="rId13" Type="http://schemas.openxmlformats.org/officeDocument/2006/relationships/image" Target="../media/image32.png"/><Relationship Id="rId12" Type="http://schemas.openxmlformats.org/officeDocument/2006/relationships/tags" Target="../tags/tag843.xml"/><Relationship Id="rId11" Type="http://schemas.openxmlformats.org/officeDocument/2006/relationships/image" Target="../media/image31.jpeg"/><Relationship Id="rId10" Type="http://schemas.openxmlformats.org/officeDocument/2006/relationships/tags" Target="../tags/tag842.xml"/><Relationship Id="rId1" Type="http://schemas.openxmlformats.org/officeDocument/2006/relationships/tags" Target="../tags/tag833.xml"/></Relationships>
</file>

<file path=ppt/slides/_rels/slide8.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3" Type="http://schemas.openxmlformats.org/officeDocument/2006/relationships/slideLayout" Target="../slideLayouts/slideLayout23.xml"/><Relationship Id="rId22" Type="http://schemas.openxmlformats.org/officeDocument/2006/relationships/tags" Target="../tags/tag868.xml"/><Relationship Id="rId21" Type="http://schemas.openxmlformats.org/officeDocument/2006/relationships/tags" Target="../tags/tag867.xml"/><Relationship Id="rId20" Type="http://schemas.openxmlformats.org/officeDocument/2006/relationships/tags" Target="../tags/tag866.xml"/><Relationship Id="rId2" Type="http://schemas.openxmlformats.org/officeDocument/2006/relationships/tags" Target="../tags/tag848.xml"/><Relationship Id="rId19" Type="http://schemas.openxmlformats.org/officeDocument/2006/relationships/tags" Target="../tags/tag865.xml"/><Relationship Id="rId18" Type="http://schemas.openxmlformats.org/officeDocument/2006/relationships/tags" Target="../tags/tag864.xml"/><Relationship Id="rId17" Type="http://schemas.openxmlformats.org/officeDocument/2006/relationships/tags" Target="../tags/tag863.xml"/><Relationship Id="rId16" Type="http://schemas.openxmlformats.org/officeDocument/2006/relationships/tags" Target="../tags/tag862.xml"/><Relationship Id="rId15" Type="http://schemas.openxmlformats.org/officeDocument/2006/relationships/tags" Target="../tags/tag861.xml"/><Relationship Id="rId14" Type="http://schemas.openxmlformats.org/officeDocument/2006/relationships/tags" Target="../tags/tag860.xml"/><Relationship Id="rId13" Type="http://schemas.openxmlformats.org/officeDocument/2006/relationships/tags" Target="../tags/tag859.xml"/><Relationship Id="rId12" Type="http://schemas.openxmlformats.org/officeDocument/2006/relationships/tags" Target="../tags/tag858.xml"/><Relationship Id="rId11" Type="http://schemas.openxmlformats.org/officeDocument/2006/relationships/tags" Target="../tags/tag857.xml"/><Relationship Id="rId10" Type="http://schemas.openxmlformats.org/officeDocument/2006/relationships/tags" Target="../tags/tag856.xml"/><Relationship Id="rId1" Type="http://schemas.openxmlformats.org/officeDocument/2006/relationships/tags" Target="../tags/tag847.xml"/></Relationships>
</file>

<file path=ppt/slides/_rels/slide9.xml.rels><?xml version="1.0" encoding="UTF-8" standalone="yes"?>
<Relationships xmlns="http://schemas.openxmlformats.org/package/2006/relationships"><Relationship Id="rId9" Type="http://schemas.openxmlformats.org/officeDocument/2006/relationships/tags" Target="../tags/tag877.xml"/><Relationship Id="rId8" Type="http://schemas.openxmlformats.org/officeDocument/2006/relationships/tags" Target="../tags/tag876.xml"/><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tags" Target="../tags/tag871.xml"/><Relationship Id="rId27" Type="http://schemas.openxmlformats.org/officeDocument/2006/relationships/slideLayout" Target="../slideLayouts/slideLayout23.xml"/><Relationship Id="rId26" Type="http://schemas.openxmlformats.org/officeDocument/2006/relationships/tags" Target="../tags/tag890.xml"/><Relationship Id="rId25" Type="http://schemas.openxmlformats.org/officeDocument/2006/relationships/image" Target="../media/image38.jpeg"/><Relationship Id="rId24" Type="http://schemas.openxmlformats.org/officeDocument/2006/relationships/tags" Target="../tags/tag889.xml"/><Relationship Id="rId23" Type="http://schemas.openxmlformats.org/officeDocument/2006/relationships/image" Target="../media/image37.jpeg"/><Relationship Id="rId22" Type="http://schemas.openxmlformats.org/officeDocument/2006/relationships/tags" Target="../tags/tag888.xml"/><Relationship Id="rId21" Type="http://schemas.openxmlformats.org/officeDocument/2006/relationships/image" Target="../media/image36.jpeg"/><Relationship Id="rId20" Type="http://schemas.openxmlformats.org/officeDocument/2006/relationships/tags" Target="../tags/tag887.xml"/><Relationship Id="rId2" Type="http://schemas.openxmlformats.org/officeDocument/2006/relationships/tags" Target="../tags/tag870.xml"/><Relationship Id="rId19" Type="http://schemas.openxmlformats.org/officeDocument/2006/relationships/image" Target="../media/image35.jpeg"/><Relationship Id="rId18" Type="http://schemas.openxmlformats.org/officeDocument/2006/relationships/tags" Target="../tags/tag886.xml"/><Relationship Id="rId17" Type="http://schemas.openxmlformats.org/officeDocument/2006/relationships/tags" Target="../tags/tag885.xml"/><Relationship Id="rId16" Type="http://schemas.openxmlformats.org/officeDocument/2006/relationships/tags" Target="../tags/tag884.xml"/><Relationship Id="rId15" Type="http://schemas.openxmlformats.org/officeDocument/2006/relationships/tags" Target="../tags/tag883.xml"/><Relationship Id="rId14" Type="http://schemas.openxmlformats.org/officeDocument/2006/relationships/tags" Target="../tags/tag882.xml"/><Relationship Id="rId13" Type="http://schemas.openxmlformats.org/officeDocument/2006/relationships/tags" Target="../tags/tag881.xml"/><Relationship Id="rId12" Type="http://schemas.openxmlformats.org/officeDocument/2006/relationships/tags" Target="../tags/tag880.xml"/><Relationship Id="rId11" Type="http://schemas.openxmlformats.org/officeDocument/2006/relationships/tags" Target="../tags/tag879.xml"/><Relationship Id="rId10" Type="http://schemas.openxmlformats.org/officeDocument/2006/relationships/tags" Target="../tags/tag878.xml"/><Relationship Id="rId1" Type="http://schemas.openxmlformats.org/officeDocument/2006/relationships/tags" Target="../tags/tag8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认识劳动精神的时代价值</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49070" y="346075"/>
            <a:ext cx="100469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一、人民性是新时代劳动精神的价值属性</a:t>
            </a:r>
            <a:endParaRPr lang="zh-CN" altLang="en-US" sz="3600">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人民的不懈劳动推动了社会物质文明与精神文明的发展，是社会发展的源动力。</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劳动是社会发展的源动力</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新时代劳动精神对劳动的本质进行了深刻反思与重塑，摒弃了资本主义对人的劳动的异化。</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劳动本质的深刻反思与重塑</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新时代劳动精神体现了对人民主体地位的坚持与维护，彰显了劳动人民在社会发展中的核心作用。</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人民主体地位的坚持与维护</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在新时代劳动精神的指引下，劳动成为人民创造美好生活的主动选择，实现了个人价值和社会发展。</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劳动成为主动选择与价值实现</a:t>
            </a:r>
            <a:endParaRPr lang="zh-CN" altLang="en-US" sz="1900" b="1">
              <a:solidFill>
                <a:schemeClr val="accent4"/>
              </a:solidFill>
              <a:latin typeface="+mn-ea"/>
              <a:cs typeface="+mn-ea"/>
            </a:endParaRPr>
          </a:p>
        </p:txBody>
      </p:sp>
      <p:pic>
        <p:nvPicPr>
          <p:cNvPr id="19" name="图片 22" descr="农用拖拉机对着天空鸟瞰图"/>
          <p:cNvPicPr>
            <a:picLocks noChangeAspect="1"/>
          </p:cNvPicPr>
          <p:nvPr>
            <p:custDataLst>
              <p:tags r:id="rId10"/>
            </p:custDataLst>
          </p:nvPr>
        </p:nvPicPr>
        <p:blipFill rotWithShape="1">
          <a:blip r:embed="rId11"/>
          <a:srcRect l="16684" r="16684"/>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d94af936-88ea-11f0-b3c9-babb9166458a.png@base@tag=imgScale&amp;m=1&amp;w=450&amp;h=450&amp;q=95d94af936-88ea-11f0-b3c9-babb9166458a"/>
          <p:cNvPicPr>
            <a:picLocks noChangeAspect="1"/>
          </p:cNvPicPr>
          <p:nvPr>
            <p:custDataLst>
              <p:tags r:id="rId12"/>
            </p:custDataLst>
          </p:nvPr>
        </p:nvPicPr>
        <p:blipFill rotWithShape="1">
          <a:blip r:embed="rId13"/>
          <a:srcRect l="16684" r="16684"/>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在道路建设工地推独轮车的工人"/>
          <p:cNvPicPr>
            <a:picLocks noChangeAspect="1"/>
          </p:cNvPicPr>
          <p:nvPr>
            <p:custDataLst>
              <p:tags r:id="rId14"/>
            </p:custDataLst>
          </p:nvPr>
        </p:nvPicPr>
        <p:blipFill>
          <a:blip r:embed="rId15"/>
          <a:srcRect l="16684" r="16684"/>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亚洲农民在稻田插秧，农民在雨季种植水稻。"/>
          <p:cNvPicPr>
            <a:picLocks noChangeAspect="1"/>
          </p:cNvPicPr>
          <p:nvPr>
            <p:custDataLst>
              <p:tags r:id="rId16"/>
            </p:custDataLst>
          </p:nvPr>
        </p:nvPicPr>
        <p:blipFill>
          <a:blip r:embed="rId17"/>
          <a:srcRect l="16743" r="16743"/>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05255" y="162560"/>
            <a:ext cx="8435975" cy="1201420"/>
          </a:xfrm>
        </p:spPr>
        <p:txBody>
          <a:bodyPr>
            <a:noAutofit/>
          </a:bodyPr>
          <a:lstStyle/>
          <a:p>
            <a:r>
              <a:rPr lang="zh-CN" altLang="en-US" sz="3600">
                <a:solidFill>
                  <a:schemeClr val="accent6">
                    <a:lumMod val="75000"/>
                  </a:schemeClr>
                </a:solidFill>
              </a:rPr>
              <a:t>二、劳动幸福是新时代劳动精神的实践价值导向</a:t>
            </a:r>
            <a:endParaRPr lang="zh-CN" altLang="en-US" sz="3600">
              <a:solidFill>
                <a:schemeClr val="accent6">
                  <a:lumMod val="75000"/>
                </a:schemeClr>
              </a:solidFill>
            </a:endParaRPr>
          </a:p>
        </p:txBody>
      </p:sp>
      <p:pic>
        <p:nvPicPr>
          <p:cNvPr id="12" name="图片 11" descr="春天用拖拉机耕地"/>
          <p:cNvPicPr>
            <a:picLocks noChangeAspect="1"/>
          </p:cNvPicPr>
          <p:nvPr>
            <p:custDataLst>
              <p:tags r:id="rId2"/>
            </p:custDataLst>
          </p:nvPr>
        </p:nvPicPr>
        <p:blipFill rotWithShape="1">
          <a:blip r:embed="rId3"/>
          <a:srcRect l="29370" r="29370"/>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59303" y="196905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劳动是创造物质财富和精神财富的活动，是一切幸福的源泉，劳动幸福是新时代劳动精神的实践价值导向。</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0410" y="1908703"/>
            <a:ext cx="2096258" cy="5653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558668" y="167811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劳动是幸福生活的源泉</a:t>
            </a:r>
            <a:endParaRPr lang="zh-CN" altLang="en-US" sz="1700" b="1" kern="0" dirty="0">
              <a:solidFill>
                <a:schemeClr val="tx1"/>
              </a:solidFill>
              <a:latin typeface="Arial" panose="020B0604020202020204" pitchFamily="34" charset="0"/>
            </a:endParaRPr>
          </a:p>
        </p:txBody>
      </p:sp>
      <p:sp>
        <p:nvSpPr>
          <p:cNvPr id="6" name="文本框 5"/>
          <p:cNvSpPr txBox="1"/>
          <p:nvPr>
            <p:custDataLst>
              <p:tags r:id="rId8"/>
            </p:custDataLst>
          </p:nvPr>
        </p:nvSpPr>
        <p:spPr>
          <a:xfrm>
            <a:off x="4559303" y="5543488"/>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在新时代劳动精神的照耀下，劳动者以坚韧不拔的毅力和创新的勇气投身国家建设，劳动创造了美好生活和幸福人生。</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550410" y="5483141"/>
            <a:ext cx="2096258" cy="56535"/>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558668" y="5252553"/>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劳动创造美好生活与幸福人生</a:t>
            </a:r>
            <a:endParaRPr lang="zh-CN" altLang="en-US" sz="1700" b="1" kern="0" dirty="0">
              <a:solidFill>
                <a:schemeClr val="tx1"/>
              </a:solidFill>
              <a:latin typeface="Arial" panose="020B0604020202020204" pitchFamily="34" charset="0"/>
            </a:endParaRPr>
          </a:p>
        </p:txBody>
      </p:sp>
      <p:sp>
        <p:nvSpPr>
          <p:cNvPr id="10" name="文本框 9"/>
          <p:cNvSpPr txBox="1"/>
          <p:nvPr>
            <p:custDataLst>
              <p:tags r:id="rId11"/>
            </p:custDataLst>
          </p:nvPr>
        </p:nvSpPr>
        <p:spPr>
          <a:xfrm>
            <a:off x="4559303" y="4349891"/>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劳动使人们感受到生命的真正意义与价值，体验到真正的幸福与满足，劳动是实现幸福的途径。</a:t>
            </a:r>
            <a:endParaRPr lang="zh-CN" altLang="en-US" sz="16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550410" y="4289544"/>
            <a:ext cx="2096258" cy="5653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11"/>
          <p:cNvSpPr txBox="1"/>
          <p:nvPr>
            <p:custDataLst>
              <p:tags r:id="rId13"/>
            </p:custDataLst>
          </p:nvPr>
        </p:nvSpPr>
        <p:spPr>
          <a:xfrm>
            <a:off x="4558668" y="4058956"/>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劳动实现生命的意义与价值</a:t>
            </a:r>
            <a:endParaRPr lang="zh-CN" altLang="en-US" sz="1700" b="1" kern="0" dirty="0">
              <a:solidFill>
                <a:schemeClr val="tx1"/>
              </a:solidFill>
              <a:latin typeface="Arial" panose="020B0604020202020204" pitchFamily="34" charset="0"/>
            </a:endParaRPr>
          </a:p>
        </p:txBody>
      </p:sp>
      <p:sp>
        <p:nvSpPr>
          <p:cNvPr id="9" name="文本框 12"/>
          <p:cNvSpPr txBox="1"/>
          <p:nvPr>
            <p:custDataLst>
              <p:tags r:id="rId14"/>
            </p:custDataLst>
          </p:nvPr>
        </p:nvSpPr>
        <p:spPr>
          <a:xfrm>
            <a:off x="4559303" y="315693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劳动不仅改变了客观世界，创造了物质和精神成果，还释放了人的本质力量，实现了人的自我确证。</a:t>
            </a:r>
            <a:endParaRPr lang="zh-CN" altLang="en-US" sz="16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550410" y="3096583"/>
            <a:ext cx="2096258" cy="5653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558668" y="286599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20204" pitchFamily="34" charset="0"/>
              </a:rPr>
              <a:t>劳动改变世界与人的本质力量</a:t>
            </a:r>
            <a:endParaRPr lang="zh-CN" altLang="en-US" sz="1700" b="1" kern="0" dirty="0">
              <a:solidFill>
                <a:schemeClr val="tx1"/>
              </a:solidFill>
              <a:latin typeface="Arial" panose="020B0604020202020204" pitchFamily="34" charset="0"/>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194945"/>
            <a:ext cx="9672955" cy="112268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三、社会主义现代化建设是新时代劳动精神的价值旨归</a:t>
            </a:r>
            <a:endParaRPr lang="zh-CN" altLang="en-US" sz="3600">
              <a:solidFill>
                <a:schemeClr val="accent6">
                  <a:lumMod val="75000"/>
                </a:schemeClr>
              </a:solidFill>
            </a:endParaRPr>
          </a:p>
        </p:txBody>
      </p:sp>
      <p:sp>
        <p:nvSpPr>
          <p:cNvPr id="8" name="矩形 2"/>
          <p:cNvSpPr/>
          <p:nvPr>
            <p:custDataLst>
              <p:tags r:id="rId2"/>
            </p:custDataLst>
          </p:nvPr>
        </p:nvSpPr>
        <p:spPr>
          <a:xfrm>
            <a:off x="819150" y="3211195"/>
            <a:ext cx="248856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新时代劳动精神是推进中国特色社会主义现代化建设的重要抓手，激励劳动者积极投身社会主义现代化建设。</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89635" y="2542540"/>
            <a:ext cx="2325370"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劳动精神推进社会主义现代化</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02130"/>
            <a:ext cx="1092200" cy="74041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25850" y="3211195"/>
            <a:ext cx="248856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新时代劳动精神是社会主义现代化建设的精神支点，凝聚人心、激发斗志，引领我们追求卓越、勇攀高峰。</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96335" y="2542540"/>
            <a:ext cx="233616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劳动精神作为精神支点的重要性</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7765" y="1802130"/>
            <a:ext cx="1092200" cy="74041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31915" y="3211195"/>
            <a:ext cx="248856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新时代劳动精神激励广大劳动者以辛勤的汗水和不懈的努力投身于社会主义现代化建设的伟大实践。</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02282" y="25428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劳动精神激励劳动者投身建设</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3830" y="1802130"/>
            <a:ext cx="1092200" cy="74041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55125" y="3211195"/>
            <a:ext cx="248856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新时代劳动精神与社会主义现代化建设的目标紧密相连，共同构成了全体人民共同奋斗的价值旨归。</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25434" y="25428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劳动精神与社会主义现代化目标</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040" y="1802130"/>
            <a:ext cx="1092200" cy="74041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p:cNvPicPr>
            <a:picLocks noChangeAspect="1"/>
          </p:cNvPicPr>
          <p:nvPr>
            <p:custDataLst>
              <p:tags r:id="rId18"/>
            </p:custDataLst>
          </p:nvPr>
        </p:nvPicPr>
        <p:blipFill rotWithShape="1">
          <a:blip r:embed="rId19"/>
          <a:srcRect l="3134" r="3134"/>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p:cNvPicPr>
            <a:picLocks noChangeAspect="1"/>
          </p:cNvPicPr>
          <p:nvPr>
            <p:custDataLst>
              <p:tags r:id="rId20"/>
            </p:custDataLst>
          </p:nvPr>
        </p:nvPicPr>
        <p:blipFill rotWithShape="1">
          <a:blip r:embed="rId21"/>
          <a:srcRect t="7592" b="7592"/>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p:cNvPicPr>
            <a:picLocks noChangeAspect="1"/>
          </p:cNvPicPr>
          <p:nvPr>
            <p:custDataLst>
              <p:tags r:id="rId22"/>
            </p:custDataLst>
          </p:nvPr>
        </p:nvPicPr>
        <p:blipFill rotWithShape="1">
          <a:blip r:embed="rId23"/>
          <a:srcRect l="8352" r="8352"/>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p:cNvPicPr>
            <a:picLocks noChangeAspect="1"/>
          </p:cNvPicPr>
          <p:nvPr>
            <p:custDataLst>
              <p:tags r:id="rId24"/>
            </p:custDataLst>
          </p:nvPr>
        </p:nvPicPr>
        <p:blipFill rotWithShape="1">
          <a:blip r:embed="rId25"/>
          <a:srcRect t="360" b="360"/>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践行劳动精神</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57960" y="81280"/>
            <a:ext cx="9276715" cy="1236345"/>
          </a:xfrm>
        </p:spPr>
        <p:txBody>
          <a:bodyPr>
            <a:noAutofit/>
          </a:bodyPr>
          <a:lstStyle/>
          <a:p>
            <a:pPr>
              <a:lnSpc>
                <a:spcPct val="130000"/>
              </a:lnSpc>
            </a:pPr>
            <a:r>
              <a:rPr lang="zh-CN" altLang="en-US" sz="3600">
                <a:solidFill>
                  <a:schemeClr val="accent6">
                    <a:lumMod val="75000"/>
                  </a:schemeClr>
                </a:solidFill>
              </a:rPr>
              <a:t>一、树立正确的劳动价值理念</a:t>
            </a:r>
            <a:br>
              <a:rPr lang="zh-CN" altLang="en-US" sz="3600">
                <a:solidFill>
                  <a:schemeClr val="accent6">
                    <a:lumMod val="75000"/>
                  </a:schemeClr>
                </a:solidFill>
              </a:rPr>
            </a:br>
            <a:r>
              <a:rPr lang="zh-CN" altLang="en-US" sz="2800">
                <a:solidFill>
                  <a:schemeClr val="accent6">
                    <a:lumMod val="75000"/>
                  </a:schemeClr>
                </a:solidFill>
              </a:rPr>
              <a:t>（一）提升崇尚劳动的认知</a:t>
            </a:r>
            <a:endParaRPr lang="zh-CN" altLang="en-US" sz="2800">
              <a:solidFill>
                <a:schemeClr val="accent6">
                  <a:lumMod val="75000"/>
                </a:schemeClr>
              </a:solidFill>
            </a:endParaRPr>
          </a:p>
        </p:txBody>
      </p:sp>
      <p:pic>
        <p:nvPicPr>
          <p:cNvPr id="129" name="图片 128" descr="农民们在雨季种植稻，他们用和泥土浸泡以备不时之需"/>
          <p:cNvPicPr>
            <a:picLocks noChangeAspect="1"/>
          </p:cNvPicPr>
          <p:nvPr>
            <p:custDataLst>
              <p:tags r:id="rId2"/>
            </p:custDataLst>
          </p:nvPr>
        </p:nvPicPr>
        <p:blipFill rotWithShape="1">
          <a:blip r:embed="rId3"/>
          <a:srcRect l="23056" r="2305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745766" y="141478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745490" y="2424430"/>
            <a:ext cx="228282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劳动是创造社会财富、推动社会进步的根本动力，是人类生存和发展的基础。</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745490" y="2096770"/>
            <a:ext cx="24974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劳动是社会进步的根本</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641725" y="2424430"/>
            <a:ext cx="296354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大学生应提升崇尚劳动的认知，尊重劳动、尊重劳动者、尊重劳动成果，理解劳动的光荣。</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641725" y="2096770"/>
            <a:ext cx="24974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尊重劳动与劳动者</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746401" y="154687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48015" y="1648492"/>
            <a:ext cx="265467" cy="265467"/>
          </a:xfrm>
          <a:prstGeom prst="rect">
            <a:avLst/>
          </a:prstGeom>
        </p:spPr>
      </p:pic>
      <p:sp>
        <p:nvSpPr>
          <p:cNvPr id="29" name="圆角矩形 28"/>
          <p:cNvSpPr/>
          <p:nvPr>
            <p:custDataLst>
              <p:tags r:id="rId13"/>
            </p:custDataLst>
          </p:nvPr>
        </p:nvSpPr>
        <p:spPr>
          <a:xfrm>
            <a:off x="3642403" y="154687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744017" y="1648492"/>
            <a:ext cx="265467" cy="265467"/>
          </a:xfrm>
          <a:prstGeom prst="rect">
            <a:avLst/>
          </a:prstGeom>
        </p:spPr>
      </p:pic>
      <p:sp>
        <p:nvSpPr>
          <p:cNvPr id="16" name="正文"/>
          <p:cNvSpPr txBox="1"/>
          <p:nvPr>
            <p:custDataLst>
              <p:tags r:id="rId17"/>
            </p:custDataLst>
          </p:nvPr>
        </p:nvSpPr>
        <p:spPr>
          <a:xfrm>
            <a:off x="3618230" y="4753610"/>
            <a:ext cx="284162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在劳动中体现价值、展现风采、感受快乐，坚信踏实劳动、勤勉劳动能干出不平凡的业绩。</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3661410" y="4442460"/>
            <a:ext cx="24974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劳动的价值与快乐</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694055" y="4786630"/>
            <a:ext cx="233489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认识到在任何岗位上，只要勤勉劳动，都能创造出不平凡的成就。</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694055" y="4458970"/>
            <a:ext cx="24974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平凡岗位的不平凡业绩</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746401" y="388209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642403" y="3882098"/>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847380" y="3983077"/>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743382" y="3983077"/>
            <a:ext cx="266437" cy="266437"/>
          </a:xfrm>
          <a:prstGeom prst="rect">
            <a:avLst/>
          </a:prstGeom>
        </p:spPr>
      </p:pic>
    </p:spTree>
    <p:custDataLst>
      <p:tags r:id="rId29"/>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39807" y="27559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（二）激发热爱劳动的情感</a:t>
            </a:r>
            <a:endParaRPr lang="zh-CN" altLang="en-US" sz="2800">
              <a:solidFill>
                <a:schemeClr val="accent6">
                  <a:lumMod val="75000"/>
                </a:schemeClr>
              </a:solidFill>
            </a:endParaRPr>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2"/>
          </a:solidFill>
          <a:ln w="9525">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4"/>
          </a:solidFill>
          <a:ln w="9525">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12915bf5-88ec-11f0-b3c9-babb9166458a.jpg@base@tag=imgScale&amp;m=1&amp;w=675&amp;h=534&amp;q=9512915bf5-88ec-11f0-b3c9-babb9166458a"/>
          <p:cNvPicPr>
            <a:picLocks noChangeAspect="1"/>
          </p:cNvPicPr>
          <p:nvPr>
            <p:custDataLst>
              <p:tags r:id="rId6"/>
            </p:custDataLst>
          </p:nvPr>
        </p:nvPicPr>
        <p:blipFill rotWithShape="1">
          <a:blip r:embed="rId7"/>
          <a:srcRect l="7895" r="7895"/>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4">
              <a:alpha val="15000"/>
            </a:schemeClr>
          </a:solidFill>
          <a:ln w="3175" cmpd="sng">
            <a:solidFill>
              <a:schemeClr val="tx1">
                <a:lumMod val="40000"/>
                <a:lumOff val="60000"/>
                <a:alpha val="20000"/>
              </a:schemeClr>
            </a:solidFill>
          </a:ln>
        </p:spPr>
      </p:pic>
      <p:pic>
        <p:nvPicPr>
          <p:cNvPr id="20" name="图片 5" descr="/data/temp/12915abf-88ec-11f0-b3c9-babb9166458a.jpg@base@tag=imgScale&amp;m=1&amp;w=675&amp;h=534&amp;q=9512915abf-88ec-11f0-b3c9-babb9166458a"/>
          <p:cNvPicPr>
            <a:picLocks noChangeAspect="1"/>
          </p:cNvPicPr>
          <p:nvPr>
            <p:custDataLst>
              <p:tags r:id="rId8"/>
            </p:custDataLst>
          </p:nvPr>
        </p:nvPicPr>
        <p:blipFill rotWithShape="1">
          <a:blip r:embed="rId9"/>
          <a:srcRect l="8244" r="8244"/>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3">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12915b20-88ec-11f0-b3c9-babb9166458a.jpg@base@tag=imgScale&amp;m=1&amp;w=675&amp;h=534&amp;q=9512915b20-88ec-11f0-b3c9-babb9166458a"/>
          <p:cNvPicPr>
            <a:picLocks noChangeAspect="1"/>
          </p:cNvPicPr>
          <p:nvPr>
            <p:custDataLst>
              <p:tags r:id="rId10"/>
            </p:custDataLst>
          </p:nvPr>
        </p:nvPicPr>
        <p:blipFill rotWithShape="1">
          <a:blip r:embed="rId11"/>
          <a:srcRect t="10712" b="10151"/>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2">
              <a:alpha val="15000"/>
            </a:schemeClr>
          </a:solidFill>
          <a:ln w="3175" cmpd="sng">
            <a:solidFill>
              <a:schemeClr val="tx1">
                <a:lumMod val="40000"/>
                <a:lumOff val="60000"/>
                <a:alpha val="20000"/>
              </a:schemeClr>
            </a:solidFill>
          </a:ln>
        </p:spPr>
      </p:pic>
      <p:pic>
        <p:nvPicPr>
          <p:cNvPr id="22" name="图片 10" descr="/data/temp/12915ae4-88ec-11f0-b3c9-babb9166458a.jpg@base@tag=imgScale&amp;m=1&amp;w=675&amp;h=533&amp;q=9512915ae4-88ec-11f0-b3c9-babb9166458a"/>
          <p:cNvPicPr>
            <a:picLocks noChangeAspect="1"/>
          </p:cNvPicPr>
          <p:nvPr>
            <p:custDataLst>
              <p:tags r:id="rId12"/>
            </p:custDataLst>
          </p:nvPr>
        </p:nvPicPr>
        <p:blipFill rotWithShape="1">
          <a:blip r:embed="rId13"/>
          <a:srcRect t="662" b="662"/>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852805" y="3592830"/>
            <a:ext cx="209867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劳动创造美好与幸福</a:t>
            </a:r>
            <a:endParaRPr lang="zh-CN" altLang="en-US"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热爱劳动，认识到劳动创造美好、幸福，从而更喜欢劳动、愿意劳动。</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642360" y="3592830"/>
            <a:ext cx="209867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培养正确的劳动态度</a:t>
            </a:r>
            <a:endParaRPr lang="zh-CN" altLang="en-US" b="1" dirty="0">
              <a:solidFill>
                <a:srgbClr val="FFFFFF"/>
              </a:solidFill>
              <a:latin typeface="+mn-ea"/>
              <a:cs typeface="+mn-ea"/>
            </a:endParaRPr>
          </a:p>
        </p:txBody>
      </p:sp>
      <p:sp>
        <p:nvSpPr>
          <p:cNvPr id="26" name="矩形 17"/>
          <p:cNvSpPr/>
          <p:nvPr>
            <p:custDataLst>
              <p:tags r:id="rId17"/>
            </p:custDataLst>
          </p:nvPr>
        </p:nvSpPr>
        <p:spPr>
          <a:xfrm>
            <a:off x="9320530" y="3592830"/>
            <a:ext cx="209867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劳动中播种与收获</a:t>
            </a:r>
            <a:endParaRPr lang="zh-CN" altLang="en-US"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通过劳动体验播种希望、收获果实的过程，增强劳动的积极性和主动性。</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培养正确的劳动态度和积极的劳动心理，激发热爱劳动的情感。</a:t>
            </a:r>
            <a:endParaRPr lang="zh-CN" altLang="en-US" sz="1600">
              <a:solidFill>
                <a:srgbClr val="FFFFFF"/>
              </a:solidFill>
              <a:latin typeface="+mn-ea"/>
              <a:cs typeface="+mn-ea"/>
            </a:endParaRPr>
          </a:p>
        </p:txBody>
      </p:sp>
      <p:sp>
        <p:nvSpPr>
          <p:cNvPr id="29" name="矩形 20"/>
          <p:cNvSpPr/>
          <p:nvPr>
            <p:custDataLst>
              <p:tags r:id="rId20"/>
            </p:custDataLst>
          </p:nvPr>
        </p:nvSpPr>
        <p:spPr>
          <a:xfrm>
            <a:off x="6432550" y="3592830"/>
            <a:ext cx="209867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热爱劳动的积极心理</a:t>
            </a:r>
            <a:endParaRPr lang="zh-CN" altLang="en-US"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通过劳动播种希望、收获果实，更加自觉自愿、积极主动地劳动。</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490980" y="326390"/>
            <a:ext cx="1005776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（三）锻造辛勤劳动的意志</a:t>
            </a:r>
            <a:endParaRPr lang="zh-CN" altLang="en-US" sz="2800">
              <a:solidFill>
                <a:schemeClr val="accent6">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勤于奋斗、乐于奉献，不断锤炼本领、淬炼能力，追求卓越、争创一流。</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通过辛勤劳动和艰苦奋斗，开创辉煌事业，彰显精彩人生。</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积极付诸行动，以信念和实践为指引，锤炼辛勤劳动的意志和品质。</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125" y="2412365"/>
            <a:ext cx="2659380" cy="311023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55" y="3544570"/>
            <a:ext cx="2130425" cy="17627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把握劳动的时代性，努力成为知识型、技能型、创新型劳动者，促进个人发展。</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599122" y="3391244"/>
            <a:ext cx="274193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367362" y="3391244"/>
            <a:ext cx="274193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135602" y="3391244"/>
            <a:ext cx="274193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8903843" y="3391244"/>
            <a:ext cx="2741930"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700405" y="2802255"/>
            <a:ext cx="257238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勤奋与奉献的重要性</a:t>
            </a:r>
            <a:endParaRPr lang="zh-CN" altLang="en-US" b="1">
              <a:solidFill>
                <a:schemeClr val="accent1"/>
              </a:solidFill>
              <a:latin typeface="+mn-ea"/>
              <a:cs typeface="+mn-ea"/>
            </a:endParaRPr>
          </a:p>
        </p:txBody>
      </p:sp>
      <p:sp>
        <p:nvSpPr>
          <p:cNvPr id="19" name="矩形 12"/>
          <p:cNvSpPr/>
          <p:nvPr>
            <p:custDataLst>
              <p:tags r:id="rId19"/>
            </p:custDataLst>
          </p:nvPr>
        </p:nvSpPr>
        <p:spPr>
          <a:xfrm>
            <a:off x="3470910" y="2803525"/>
            <a:ext cx="257238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追求卓越与争创一流</a:t>
            </a:r>
            <a:endParaRPr lang="zh-CN" altLang="en-US" b="1">
              <a:solidFill>
                <a:schemeClr val="accent2"/>
              </a:solidFill>
              <a:latin typeface="+mn-ea"/>
              <a:cs typeface="+mn-ea"/>
            </a:endParaRPr>
          </a:p>
        </p:txBody>
      </p:sp>
      <p:sp>
        <p:nvSpPr>
          <p:cNvPr id="20" name="矩形 13"/>
          <p:cNvSpPr/>
          <p:nvPr>
            <p:custDataLst>
              <p:tags r:id="rId20"/>
            </p:custDataLst>
          </p:nvPr>
        </p:nvSpPr>
        <p:spPr>
          <a:xfrm>
            <a:off x="6233795" y="2802255"/>
            <a:ext cx="257238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劳动精神的实践与开拓</a:t>
            </a:r>
            <a:endParaRPr lang="zh-CN" altLang="en-US" b="1">
              <a:solidFill>
                <a:schemeClr val="accent3"/>
              </a:solidFill>
              <a:latin typeface="+mn-ea"/>
              <a:cs typeface="+mn-ea"/>
            </a:endParaRPr>
          </a:p>
        </p:txBody>
      </p:sp>
      <p:sp>
        <p:nvSpPr>
          <p:cNvPr id="21" name="矩形 14"/>
          <p:cNvSpPr/>
          <p:nvPr>
            <p:custDataLst>
              <p:tags r:id="rId21"/>
            </p:custDataLst>
          </p:nvPr>
        </p:nvSpPr>
        <p:spPr>
          <a:xfrm>
            <a:off x="9060180" y="2795270"/>
            <a:ext cx="257238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劳动的时代性与个人发展</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47520" y="443230"/>
            <a:ext cx="9774555" cy="441960"/>
          </a:xfrm>
        </p:spPr>
        <p:txBody>
          <a:bodyPr>
            <a:noAutofit/>
          </a:bodyPr>
          <a:lstStyle/>
          <a:p>
            <a:r>
              <a:rPr lang="zh-CN" altLang="en-US" sz="2800">
                <a:solidFill>
                  <a:schemeClr val="accent6">
                    <a:lumMod val="75000"/>
                  </a:schemeClr>
                </a:solidFill>
              </a:rPr>
              <a:t>（四）锤炼诚实劳动的品格</a:t>
            </a:r>
            <a:endParaRPr lang="zh-CN" altLang="en-US" sz="2800">
              <a:solidFill>
                <a:schemeClr val="accent6">
                  <a:lumMod val="75000"/>
                </a:schemeClr>
              </a:solidFill>
            </a:endParaRPr>
          </a:p>
        </p:txBody>
      </p:sp>
      <p:sp>
        <p:nvSpPr>
          <p:cNvPr id="11" name="Freeform 10"/>
          <p:cNvSpPr>
            <a:spLocks noEditPoints="1"/>
          </p:cNvSpPr>
          <p:nvPr>
            <p:custDataLst>
              <p:tags r:id="rId2"/>
            </p:custDataLst>
          </p:nvPr>
        </p:nvSpPr>
        <p:spPr bwMode="auto">
          <a:xfrm>
            <a:off x="2813050" y="3906520"/>
            <a:ext cx="2324735" cy="2316480"/>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1"/>
          </a:solidFill>
          <a:ln>
            <a:noFill/>
          </a:ln>
        </p:spPr>
        <p:txBody>
          <a:bodyPr vert="horz" wrap="square" lIns="91440" tIns="45720" rIns="91440" bIns="45720" numCol="1" anchor="t" anchorCtr="0" compatLnSpc="1"/>
          <a:lstStyle/>
          <a:p>
            <a:endParaRPr lang="en-US">
              <a:solidFill>
                <a:schemeClr val="accent1"/>
              </a:solidFill>
            </a:endParaRPr>
          </a:p>
        </p:txBody>
      </p:sp>
      <p:sp>
        <p:nvSpPr>
          <p:cNvPr id="7" name="环形箭头 6"/>
          <p:cNvSpPr/>
          <p:nvPr>
            <p:custDataLst>
              <p:tags r:id="rId3"/>
            </p:custDataLst>
          </p:nvPr>
        </p:nvSpPr>
        <p:spPr>
          <a:xfrm>
            <a:off x="1985010" y="1561465"/>
            <a:ext cx="2510155" cy="2510155"/>
          </a:xfrm>
          <a:prstGeom prst="circularArrow">
            <a:avLst>
              <a:gd name="adj1" fmla="val 5781"/>
              <a:gd name="adj2" fmla="val 579983"/>
              <a:gd name="adj3" fmla="val 15894856"/>
              <a:gd name="adj4" fmla="val 11562717"/>
              <a:gd name="adj5" fmla="val 5674"/>
            </a:avLst>
          </a:prstGeom>
          <a:solidFill>
            <a:schemeClr val="accent1">
              <a:alpha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noEditPoints="1"/>
          </p:cNvSpPr>
          <p:nvPr>
            <p:custDataLst>
              <p:tags r:id="rId4"/>
            </p:custDataLst>
          </p:nvPr>
        </p:nvSpPr>
        <p:spPr bwMode="auto">
          <a:xfrm>
            <a:off x="2457450" y="2034540"/>
            <a:ext cx="1565910" cy="1565910"/>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1">
              <a:alpha val="6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13" name="Freeform 12"/>
          <p:cNvSpPr>
            <a:spLocks noEditPoints="1"/>
          </p:cNvSpPr>
          <p:nvPr>
            <p:custDataLst>
              <p:tags r:id="rId5"/>
            </p:custDataLst>
          </p:nvPr>
        </p:nvSpPr>
        <p:spPr bwMode="auto">
          <a:xfrm>
            <a:off x="1024890" y="3236595"/>
            <a:ext cx="1891030" cy="1889760"/>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alpha val="80000"/>
            </a:schemeClr>
          </a:solidFill>
          <a:ln>
            <a:noFill/>
          </a:ln>
        </p:spPr>
        <p:txBody>
          <a:bodyPr vert="horz" wrap="square" lIns="91440" tIns="45720" rIns="91440" bIns="45720" numCol="1" anchor="t" anchorCtr="0" compatLnSpc="1"/>
          <a:lstStyle/>
          <a:p>
            <a:endParaRPr lang="en-US">
              <a:solidFill>
                <a:schemeClr val="accent1"/>
              </a:solidFill>
            </a:endParaRPr>
          </a:p>
        </p:txBody>
      </p:sp>
      <p:sp>
        <p:nvSpPr>
          <p:cNvPr id="9" name="环形箭头 8"/>
          <p:cNvSpPr/>
          <p:nvPr>
            <p:custDataLst>
              <p:tags r:id="rId6"/>
            </p:custDataLst>
          </p:nvPr>
        </p:nvSpPr>
        <p:spPr>
          <a:xfrm flipH="1">
            <a:off x="618490" y="2774315"/>
            <a:ext cx="2817495" cy="2817495"/>
          </a:xfrm>
          <a:prstGeom prst="circularArrow">
            <a:avLst>
              <a:gd name="adj1" fmla="val 4672"/>
              <a:gd name="adj2" fmla="val 688138"/>
              <a:gd name="adj3" fmla="val 824476"/>
              <a:gd name="adj4" fmla="val 16616669"/>
              <a:gd name="adj5" fmla="val 6514"/>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31" name="环形箭头 30"/>
          <p:cNvSpPr/>
          <p:nvPr>
            <p:custDataLst>
              <p:tags r:id="rId7"/>
            </p:custDataLst>
          </p:nvPr>
        </p:nvSpPr>
        <p:spPr>
          <a:xfrm>
            <a:off x="2315210" y="3405505"/>
            <a:ext cx="3321050" cy="3320415"/>
          </a:xfrm>
          <a:prstGeom prst="circularArrow">
            <a:avLst>
              <a:gd name="adj1" fmla="val 5068"/>
              <a:gd name="adj2" fmla="val 670356"/>
              <a:gd name="adj3" fmla="val 1731422"/>
              <a:gd name="adj4" fmla="val 16417229"/>
              <a:gd name="adj5" fmla="val 6055"/>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tx1"/>
              </a:solidFill>
            </a:endParaRPr>
          </a:p>
        </p:txBody>
      </p:sp>
      <p:sp>
        <p:nvSpPr>
          <p:cNvPr id="12" name="图片 13" descr="343439383331313b343532303032343bb7a2b2bcb9dcc0ed"/>
          <p:cNvSpPr/>
          <p:nvPr>
            <p:custDataLst>
              <p:tags r:id="rId8"/>
            </p:custDataLst>
          </p:nvPr>
        </p:nvSpPr>
        <p:spPr>
          <a:xfrm>
            <a:off x="3662680" y="4852670"/>
            <a:ext cx="626745" cy="425450"/>
          </a:xfrm>
          <a:custGeom>
            <a:avLst/>
            <a:gdLst>
              <a:gd name="connsiteX0" fmla="*/ 454748 w 539114"/>
              <a:gd name="connsiteY0" fmla="*/ 160944 h 365828"/>
              <a:gd name="connsiteX1" fmla="*/ 338707 w 539114"/>
              <a:gd name="connsiteY1" fmla="*/ 996 h 365828"/>
              <a:gd name="connsiteX2" fmla="*/ 197515 w 539114"/>
              <a:gd name="connsiteY2" fmla="*/ 94259 h 365828"/>
              <a:gd name="connsiteX3" fmla="*/ 120784 w 539114"/>
              <a:gd name="connsiteY3" fmla="*/ 88392 h 365828"/>
              <a:gd name="connsiteX4" fmla="*/ 88109 w 539114"/>
              <a:gd name="connsiteY4" fmla="*/ 160638 h 365828"/>
              <a:gd name="connsiteX5" fmla="*/ 114 w 539114"/>
              <a:gd name="connsiteY5" fmla="*/ 271677 h 365828"/>
              <a:gd name="connsiteX6" fmla="*/ 95631 w 539114"/>
              <a:gd name="connsiteY6" fmla="*/ 365947 h 365828"/>
              <a:gd name="connsiteX7" fmla="*/ 242920 w 539114"/>
              <a:gd name="connsiteY7" fmla="*/ 365947 h 365828"/>
              <a:gd name="connsiteX8" fmla="*/ 242920 w 539114"/>
              <a:gd name="connsiteY8" fmla="*/ 268394 h 365828"/>
              <a:gd name="connsiteX9" fmla="*/ 196627 w 539114"/>
              <a:gd name="connsiteY9" fmla="*/ 268394 h 365828"/>
              <a:gd name="connsiteX10" fmla="*/ 274476 w 539114"/>
              <a:gd name="connsiteY10" fmla="*/ 180954 h 365828"/>
              <a:gd name="connsiteX11" fmla="*/ 352326 w 539114"/>
              <a:gd name="connsiteY11" fmla="*/ 268394 h 365828"/>
              <a:gd name="connsiteX12" fmla="*/ 306031 w 539114"/>
              <a:gd name="connsiteY12" fmla="*/ 268394 h 365828"/>
              <a:gd name="connsiteX13" fmla="*/ 306031 w 539114"/>
              <a:gd name="connsiteY13" fmla="*/ 365947 h 365828"/>
              <a:gd name="connsiteX14" fmla="*/ 439703 w 539114"/>
              <a:gd name="connsiteY14" fmla="*/ 365947 h 365828"/>
              <a:gd name="connsiteX15" fmla="*/ 538962 w 539114"/>
              <a:gd name="connsiteY15" fmla="*/ 277237 h 365828"/>
              <a:gd name="connsiteX16" fmla="*/ 454748 w 539114"/>
              <a:gd name="connsiteY16" fmla="*/ 160944 h 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9114" h="365828">
                <a:moveTo>
                  <a:pt x="454748" y="160944"/>
                </a:moveTo>
                <a:cubicBezTo>
                  <a:pt x="454748" y="160944"/>
                  <a:pt x="464893" y="17416"/>
                  <a:pt x="338707" y="996"/>
                </a:cubicBezTo>
                <a:cubicBezTo>
                  <a:pt x="230459" y="-10475"/>
                  <a:pt x="197515" y="94259"/>
                  <a:pt x="197515" y="94259"/>
                </a:cubicBezTo>
                <a:cubicBezTo>
                  <a:pt x="197515" y="94259"/>
                  <a:pt x="164762" y="61420"/>
                  <a:pt x="120784" y="88392"/>
                </a:cubicBezTo>
                <a:cubicBezTo>
                  <a:pt x="81126" y="113656"/>
                  <a:pt x="88109" y="160638"/>
                  <a:pt x="88109" y="160638"/>
                </a:cubicBezTo>
                <a:cubicBezTo>
                  <a:pt x="88109" y="160638"/>
                  <a:pt x="114" y="178064"/>
                  <a:pt x="114" y="271677"/>
                </a:cubicBezTo>
                <a:cubicBezTo>
                  <a:pt x="2159" y="364940"/>
                  <a:pt x="95631" y="365947"/>
                  <a:pt x="95631" y="365947"/>
                </a:cubicBezTo>
                <a:lnTo>
                  <a:pt x="242920" y="365947"/>
                </a:lnTo>
                <a:lnTo>
                  <a:pt x="242920" y="268394"/>
                </a:lnTo>
                <a:lnTo>
                  <a:pt x="196627" y="268394"/>
                </a:lnTo>
                <a:lnTo>
                  <a:pt x="274476" y="180954"/>
                </a:lnTo>
                <a:lnTo>
                  <a:pt x="352326" y="268394"/>
                </a:lnTo>
                <a:lnTo>
                  <a:pt x="306031" y="268394"/>
                </a:lnTo>
                <a:lnTo>
                  <a:pt x="306031" y="365947"/>
                </a:lnTo>
                <a:lnTo>
                  <a:pt x="439703" y="365947"/>
                </a:lnTo>
                <a:cubicBezTo>
                  <a:pt x="439703" y="365947"/>
                  <a:pt x="526810" y="365947"/>
                  <a:pt x="538962" y="277237"/>
                </a:cubicBezTo>
                <a:cubicBezTo>
                  <a:pt x="544747" y="180035"/>
                  <a:pt x="454748" y="160944"/>
                  <a:pt x="454748" y="160944"/>
                </a:cubicBezTo>
                <a:close/>
              </a:path>
            </a:pathLst>
          </a:custGeom>
          <a:solidFill>
            <a:schemeClr val="accent1"/>
          </a:solidFill>
          <a:ln w="19054" cap="flat">
            <a:noFill/>
            <a:prstDash val="solid"/>
            <a:miter/>
          </a:ln>
        </p:spPr>
        <p:txBody>
          <a:bodyPr rtlCol="0" anchor="ctr"/>
          <a:lstStyle/>
          <a:p>
            <a:endParaRPr lang="zh-CN" altLang="en-US"/>
          </a:p>
        </p:txBody>
      </p:sp>
      <p:sp>
        <p:nvSpPr>
          <p:cNvPr id="14" name="图片 9" descr="343435383038363b343532323339303bbacfcdacc7a9caf0"/>
          <p:cNvSpPr/>
          <p:nvPr>
            <p:custDataLst>
              <p:tags r:id="rId9"/>
            </p:custDataLst>
          </p:nvPr>
        </p:nvSpPr>
        <p:spPr>
          <a:xfrm>
            <a:off x="3064510" y="2609215"/>
            <a:ext cx="349885" cy="415925"/>
          </a:xfrm>
          <a:custGeom>
            <a:avLst/>
            <a:gdLst>
              <a:gd name="connsiteX0" fmla="*/ 195160 w 300837"/>
              <a:gd name="connsiteY0" fmla="*/ 3917 h 358140"/>
              <a:gd name="connsiteX1" fmla="*/ 265994 w 300837"/>
              <a:gd name="connsiteY1" fmla="*/ 59853 h 358140"/>
              <a:gd name="connsiteX2" fmla="*/ 195160 w 300837"/>
              <a:gd name="connsiteY2" fmla="*/ 59853 h 358140"/>
              <a:gd name="connsiteX3" fmla="*/ 195160 w 300837"/>
              <a:gd name="connsiteY3" fmla="*/ 3917 h 358140"/>
              <a:gd name="connsiteX4" fmla="*/ 144070 w 300837"/>
              <a:gd name="connsiteY4" fmla="*/ 311419 h 358140"/>
              <a:gd name="connsiteX5" fmla="*/ 135730 w 300837"/>
              <a:gd name="connsiteY5" fmla="*/ 344671 h 358140"/>
              <a:gd name="connsiteX6" fmla="*/ 136334 w 300837"/>
              <a:gd name="connsiteY6" fmla="*/ 357740 h 358140"/>
              <a:gd name="connsiteX7" fmla="*/ 7119 w 300837"/>
              <a:gd name="connsiteY7" fmla="*/ 357740 h 358140"/>
              <a:gd name="connsiteX8" fmla="*/ -416 w 300837"/>
              <a:gd name="connsiteY8" fmla="*/ 350268 h 358140"/>
              <a:gd name="connsiteX9" fmla="*/ -416 w 300837"/>
              <a:gd name="connsiteY9" fmla="*/ 7074 h 358140"/>
              <a:gd name="connsiteX10" fmla="*/ 7119 w 300837"/>
              <a:gd name="connsiteY10" fmla="*/ -400 h 358140"/>
              <a:gd name="connsiteX11" fmla="*/ 180090 w 300837"/>
              <a:gd name="connsiteY11" fmla="*/ -400 h 358140"/>
              <a:gd name="connsiteX12" fmla="*/ 180090 w 300837"/>
              <a:gd name="connsiteY12" fmla="*/ 67325 h 358140"/>
              <a:gd name="connsiteX13" fmla="*/ 187625 w 300837"/>
              <a:gd name="connsiteY13" fmla="*/ 74799 h 358140"/>
              <a:gd name="connsiteX14" fmla="*/ 270385 w 300837"/>
              <a:gd name="connsiteY14" fmla="*/ 74799 h 358140"/>
              <a:gd name="connsiteX15" fmla="*/ 270385 w 300837"/>
              <a:gd name="connsiteY15" fmla="*/ 194037 h 358140"/>
              <a:gd name="connsiteX16" fmla="*/ 246613 w 300837"/>
              <a:gd name="connsiteY16" fmla="*/ 205309 h 358140"/>
              <a:gd name="connsiteX17" fmla="*/ 150397 w 300837"/>
              <a:gd name="connsiteY17" fmla="*/ 300669 h 358140"/>
              <a:gd name="connsiteX18" fmla="*/ 144070 w 300837"/>
              <a:gd name="connsiteY18" fmla="*/ 311419 h 358140"/>
              <a:gd name="connsiteX19" fmla="*/ 160631 w 300837"/>
              <a:gd name="connsiteY19" fmla="*/ 311659 h 358140"/>
              <a:gd name="connsiteX20" fmla="*/ 239320 w 300837"/>
              <a:gd name="connsiteY20" fmla="*/ 233564 h 358140"/>
              <a:gd name="connsiteX21" fmla="*/ 275098 w 300837"/>
              <a:gd name="connsiteY21" fmla="*/ 269054 h 358140"/>
              <a:gd name="connsiteX22" fmla="*/ 196449 w 300837"/>
              <a:gd name="connsiteY22" fmla="*/ 347110 h 358140"/>
              <a:gd name="connsiteX23" fmla="*/ 192985 w 300837"/>
              <a:gd name="connsiteY23" fmla="*/ 349068 h 358140"/>
              <a:gd name="connsiteX24" fmla="*/ 159382 w 300837"/>
              <a:gd name="connsiteY24" fmla="*/ 357420 h 358140"/>
              <a:gd name="connsiteX25" fmla="*/ 157568 w 300837"/>
              <a:gd name="connsiteY25" fmla="*/ 357660 h 358140"/>
              <a:gd name="connsiteX26" fmla="*/ 152209 w 300837"/>
              <a:gd name="connsiteY26" fmla="*/ 355501 h 358140"/>
              <a:gd name="connsiteX27" fmla="*/ 150236 w 300837"/>
              <a:gd name="connsiteY27" fmla="*/ 348427 h 358140"/>
              <a:gd name="connsiteX28" fmla="*/ 158656 w 300837"/>
              <a:gd name="connsiteY28" fmla="*/ 315096 h 358140"/>
              <a:gd name="connsiteX29" fmla="*/ 160631 w 300837"/>
              <a:gd name="connsiteY29" fmla="*/ 311659 h 358140"/>
              <a:gd name="connsiteX30" fmla="*/ 292988 w 300837"/>
              <a:gd name="connsiteY30" fmla="*/ 215859 h 358140"/>
              <a:gd name="connsiteX31" fmla="*/ 292988 w 300837"/>
              <a:gd name="connsiteY31" fmla="*/ 251350 h 358140"/>
              <a:gd name="connsiteX32" fmla="*/ 285695 w 300837"/>
              <a:gd name="connsiteY32" fmla="*/ 258582 h 358140"/>
              <a:gd name="connsiteX33" fmla="*/ 249916 w 300837"/>
              <a:gd name="connsiteY33" fmla="*/ 223093 h 358140"/>
              <a:gd name="connsiteX34" fmla="*/ 257210 w 300837"/>
              <a:gd name="connsiteY34" fmla="*/ 215859 h 358140"/>
              <a:gd name="connsiteX35" fmla="*/ 292988 w 300837"/>
              <a:gd name="connsiteY35" fmla="*/ 215859 h 358140"/>
              <a:gd name="connsiteX36" fmla="*/ 71212 w 300837"/>
              <a:gd name="connsiteY36" fmla="*/ 107042 h 358140"/>
              <a:gd name="connsiteX37" fmla="*/ 64049 w 300837"/>
              <a:gd name="connsiteY37" fmla="*/ 114205 h 358140"/>
              <a:gd name="connsiteX38" fmla="*/ 64049 w 300837"/>
              <a:gd name="connsiteY38" fmla="*/ 121368 h 358140"/>
              <a:gd name="connsiteX39" fmla="*/ 71212 w 300837"/>
              <a:gd name="connsiteY39" fmla="*/ 128530 h 358140"/>
              <a:gd name="connsiteX40" fmla="*/ 200142 w 300837"/>
              <a:gd name="connsiteY40" fmla="*/ 128530 h 358140"/>
              <a:gd name="connsiteX41" fmla="*/ 207305 w 300837"/>
              <a:gd name="connsiteY41" fmla="*/ 121368 h 358140"/>
              <a:gd name="connsiteX42" fmla="*/ 207305 w 300837"/>
              <a:gd name="connsiteY42" fmla="*/ 114205 h 358140"/>
              <a:gd name="connsiteX43" fmla="*/ 200142 w 300837"/>
              <a:gd name="connsiteY43" fmla="*/ 107042 h 358140"/>
              <a:gd name="connsiteX44" fmla="*/ 71212 w 300837"/>
              <a:gd name="connsiteY44" fmla="*/ 107042 h 358140"/>
              <a:gd name="connsiteX45" fmla="*/ 71212 w 300837"/>
              <a:gd name="connsiteY45" fmla="*/ 164344 h 358140"/>
              <a:gd name="connsiteX46" fmla="*/ 64049 w 300837"/>
              <a:gd name="connsiteY46" fmla="*/ 171507 h 358140"/>
              <a:gd name="connsiteX47" fmla="*/ 64049 w 300837"/>
              <a:gd name="connsiteY47" fmla="*/ 178670 h 358140"/>
              <a:gd name="connsiteX48" fmla="*/ 71212 w 300837"/>
              <a:gd name="connsiteY48" fmla="*/ 185833 h 358140"/>
              <a:gd name="connsiteX49" fmla="*/ 185817 w 300837"/>
              <a:gd name="connsiteY49" fmla="*/ 185833 h 358140"/>
              <a:gd name="connsiteX50" fmla="*/ 192980 w 300837"/>
              <a:gd name="connsiteY50" fmla="*/ 178670 h 358140"/>
              <a:gd name="connsiteX51" fmla="*/ 192980 w 300837"/>
              <a:gd name="connsiteY51" fmla="*/ 171507 h 358140"/>
              <a:gd name="connsiteX52" fmla="*/ 185817 w 300837"/>
              <a:gd name="connsiteY52" fmla="*/ 164344 h 358140"/>
              <a:gd name="connsiteX53" fmla="*/ 71212 w 300837"/>
              <a:gd name="connsiteY53" fmla="*/ 164344 h 358140"/>
              <a:gd name="connsiteX54" fmla="*/ 71212 w 300837"/>
              <a:gd name="connsiteY54" fmla="*/ 221647 h 358140"/>
              <a:gd name="connsiteX55" fmla="*/ 64049 w 300837"/>
              <a:gd name="connsiteY55" fmla="*/ 228810 h 358140"/>
              <a:gd name="connsiteX56" fmla="*/ 64049 w 300837"/>
              <a:gd name="connsiteY56" fmla="*/ 235972 h 358140"/>
              <a:gd name="connsiteX57" fmla="*/ 71212 w 300837"/>
              <a:gd name="connsiteY57" fmla="*/ 243135 h 358140"/>
              <a:gd name="connsiteX58" fmla="*/ 157166 w 300837"/>
              <a:gd name="connsiteY58" fmla="*/ 243135 h 358140"/>
              <a:gd name="connsiteX59" fmla="*/ 164328 w 300837"/>
              <a:gd name="connsiteY59" fmla="*/ 235972 h 358140"/>
              <a:gd name="connsiteX60" fmla="*/ 164328 w 300837"/>
              <a:gd name="connsiteY60" fmla="*/ 228810 h 358140"/>
              <a:gd name="connsiteX61" fmla="*/ 157166 w 300837"/>
              <a:gd name="connsiteY61" fmla="*/ 221647 h 358140"/>
              <a:gd name="connsiteX62" fmla="*/ 71212 w 300837"/>
              <a:gd name="connsiteY62" fmla="*/ 221647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0837" h="358140">
                <a:moveTo>
                  <a:pt x="195160" y="3917"/>
                </a:moveTo>
                <a:lnTo>
                  <a:pt x="265994" y="59853"/>
                </a:lnTo>
                <a:lnTo>
                  <a:pt x="195160" y="59853"/>
                </a:lnTo>
                <a:lnTo>
                  <a:pt x="195160" y="3917"/>
                </a:lnTo>
                <a:moveTo>
                  <a:pt x="144070" y="311419"/>
                </a:moveTo>
                <a:lnTo>
                  <a:pt x="135730" y="344671"/>
                </a:lnTo>
                <a:cubicBezTo>
                  <a:pt x="134601" y="349028"/>
                  <a:pt x="134762" y="353583"/>
                  <a:pt x="136334" y="357740"/>
                </a:cubicBezTo>
                <a:lnTo>
                  <a:pt x="7119" y="357740"/>
                </a:lnTo>
                <a:cubicBezTo>
                  <a:pt x="2968" y="357740"/>
                  <a:pt x="-416" y="354383"/>
                  <a:pt x="-416" y="350268"/>
                </a:cubicBezTo>
                <a:lnTo>
                  <a:pt x="-416" y="7074"/>
                </a:lnTo>
                <a:cubicBezTo>
                  <a:pt x="-416" y="2957"/>
                  <a:pt x="2968" y="-400"/>
                  <a:pt x="7119" y="-400"/>
                </a:cubicBezTo>
                <a:lnTo>
                  <a:pt x="180090" y="-400"/>
                </a:lnTo>
                <a:lnTo>
                  <a:pt x="180090" y="67325"/>
                </a:lnTo>
                <a:cubicBezTo>
                  <a:pt x="180090" y="71442"/>
                  <a:pt x="183476" y="74799"/>
                  <a:pt x="187625" y="74799"/>
                </a:cubicBezTo>
                <a:lnTo>
                  <a:pt x="270385" y="74799"/>
                </a:lnTo>
                <a:lnTo>
                  <a:pt x="270385" y="194037"/>
                </a:lnTo>
                <a:cubicBezTo>
                  <a:pt x="261280" y="195077"/>
                  <a:pt x="252857" y="199033"/>
                  <a:pt x="246613" y="205309"/>
                </a:cubicBezTo>
                <a:lnTo>
                  <a:pt x="150397" y="300669"/>
                </a:lnTo>
                <a:cubicBezTo>
                  <a:pt x="147294" y="303506"/>
                  <a:pt x="145038" y="307462"/>
                  <a:pt x="144070" y="311419"/>
                </a:cubicBezTo>
                <a:moveTo>
                  <a:pt x="160631" y="311659"/>
                </a:moveTo>
                <a:lnTo>
                  <a:pt x="239320" y="233564"/>
                </a:lnTo>
                <a:lnTo>
                  <a:pt x="275098" y="269054"/>
                </a:lnTo>
                <a:lnTo>
                  <a:pt x="196449" y="347110"/>
                </a:lnTo>
                <a:cubicBezTo>
                  <a:pt x="195483" y="348110"/>
                  <a:pt x="194273" y="348748"/>
                  <a:pt x="192985" y="349068"/>
                </a:cubicBezTo>
                <a:lnTo>
                  <a:pt x="159382" y="357420"/>
                </a:lnTo>
                <a:cubicBezTo>
                  <a:pt x="158776" y="357580"/>
                  <a:pt x="158172" y="357660"/>
                  <a:pt x="157568" y="357660"/>
                </a:cubicBezTo>
                <a:cubicBezTo>
                  <a:pt x="155595" y="357660"/>
                  <a:pt x="153661" y="356901"/>
                  <a:pt x="152209" y="355501"/>
                </a:cubicBezTo>
                <a:cubicBezTo>
                  <a:pt x="150316" y="353663"/>
                  <a:pt x="149551" y="350985"/>
                  <a:pt x="150236" y="348427"/>
                </a:cubicBezTo>
                <a:lnTo>
                  <a:pt x="158656" y="315096"/>
                </a:lnTo>
                <a:cubicBezTo>
                  <a:pt x="158978" y="313818"/>
                  <a:pt x="159663" y="312537"/>
                  <a:pt x="160631" y="311659"/>
                </a:cubicBezTo>
                <a:moveTo>
                  <a:pt x="292988" y="215859"/>
                </a:moveTo>
                <a:cubicBezTo>
                  <a:pt x="302899" y="225651"/>
                  <a:pt x="302899" y="241597"/>
                  <a:pt x="292988" y="251350"/>
                </a:cubicBezTo>
                <a:lnTo>
                  <a:pt x="285695" y="258582"/>
                </a:lnTo>
                <a:lnTo>
                  <a:pt x="249916" y="223093"/>
                </a:lnTo>
                <a:lnTo>
                  <a:pt x="257210" y="215859"/>
                </a:lnTo>
                <a:cubicBezTo>
                  <a:pt x="266718" y="206308"/>
                  <a:pt x="283440" y="206308"/>
                  <a:pt x="292988" y="215859"/>
                </a:cubicBezTo>
                <a:moveTo>
                  <a:pt x="71212" y="107042"/>
                </a:moveTo>
                <a:cubicBezTo>
                  <a:pt x="67256" y="107042"/>
                  <a:pt x="64049" y="110249"/>
                  <a:pt x="64049" y="114205"/>
                </a:cubicBezTo>
                <a:lnTo>
                  <a:pt x="64049" y="121368"/>
                </a:lnTo>
                <a:cubicBezTo>
                  <a:pt x="64049" y="125324"/>
                  <a:pt x="67256" y="128530"/>
                  <a:pt x="71212" y="128530"/>
                </a:cubicBezTo>
                <a:lnTo>
                  <a:pt x="200142" y="128530"/>
                </a:lnTo>
                <a:cubicBezTo>
                  <a:pt x="204099" y="128530"/>
                  <a:pt x="207305" y="125324"/>
                  <a:pt x="207305" y="121368"/>
                </a:cubicBezTo>
                <a:lnTo>
                  <a:pt x="207305" y="114205"/>
                </a:lnTo>
                <a:cubicBezTo>
                  <a:pt x="207305" y="110249"/>
                  <a:pt x="204099" y="107042"/>
                  <a:pt x="200142" y="107042"/>
                </a:cubicBezTo>
                <a:lnTo>
                  <a:pt x="71212" y="107042"/>
                </a:lnTo>
                <a:moveTo>
                  <a:pt x="71212" y="164344"/>
                </a:moveTo>
                <a:cubicBezTo>
                  <a:pt x="67256" y="164344"/>
                  <a:pt x="64049" y="167551"/>
                  <a:pt x="64049" y="171507"/>
                </a:cubicBezTo>
                <a:lnTo>
                  <a:pt x="64049" y="178670"/>
                </a:lnTo>
                <a:cubicBezTo>
                  <a:pt x="64049" y="182626"/>
                  <a:pt x="67256" y="185833"/>
                  <a:pt x="71212" y="185833"/>
                </a:cubicBezTo>
                <a:lnTo>
                  <a:pt x="185817" y="185833"/>
                </a:lnTo>
                <a:cubicBezTo>
                  <a:pt x="189773" y="185833"/>
                  <a:pt x="192980" y="182626"/>
                  <a:pt x="192980" y="178670"/>
                </a:cubicBezTo>
                <a:lnTo>
                  <a:pt x="192980" y="171507"/>
                </a:lnTo>
                <a:cubicBezTo>
                  <a:pt x="192980" y="167551"/>
                  <a:pt x="189773" y="164344"/>
                  <a:pt x="185817" y="164344"/>
                </a:cubicBezTo>
                <a:lnTo>
                  <a:pt x="71212" y="164344"/>
                </a:lnTo>
                <a:moveTo>
                  <a:pt x="71212" y="221647"/>
                </a:moveTo>
                <a:cubicBezTo>
                  <a:pt x="67256" y="221647"/>
                  <a:pt x="64049" y="224854"/>
                  <a:pt x="64049" y="228810"/>
                </a:cubicBezTo>
                <a:lnTo>
                  <a:pt x="64049" y="235972"/>
                </a:lnTo>
                <a:cubicBezTo>
                  <a:pt x="64049" y="239929"/>
                  <a:pt x="67256" y="243135"/>
                  <a:pt x="71212" y="243135"/>
                </a:cubicBezTo>
                <a:lnTo>
                  <a:pt x="157166" y="243135"/>
                </a:lnTo>
                <a:cubicBezTo>
                  <a:pt x="161122" y="243135"/>
                  <a:pt x="164328" y="239929"/>
                  <a:pt x="164328" y="235972"/>
                </a:cubicBezTo>
                <a:lnTo>
                  <a:pt x="164328" y="228810"/>
                </a:lnTo>
                <a:cubicBezTo>
                  <a:pt x="164328" y="224854"/>
                  <a:pt x="161122" y="221647"/>
                  <a:pt x="157166" y="221647"/>
                </a:cubicBezTo>
                <a:lnTo>
                  <a:pt x="71212" y="221647"/>
                </a:lnTo>
              </a:path>
            </a:pathLst>
          </a:custGeom>
          <a:solidFill>
            <a:schemeClr val="accent1">
              <a:alpha val="60000"/>
            </a:schemeClr>
          </a:solidFill>
          <a:ln w="441" cap="flat">
            <a:noFill/>
            <a:prstDash val="solid"/>
            <a:miter/>
          </a:ln>
        </p:spPr>
        <p:txBody>
          <a:bodyPr rtlCol="0" anchor="ctr"/>
          <a:lstStyle/>
          <a:p>
            <a:endParaRPr lang="zh-CN" altLang="en-US"/>
          </a:p>
        </p:txBody>
      </p:sp>
      <p:sp>
        <p:nvSpPr>
          <p:cNvPr id="17" name="图片 11" descr="343435383037343b343532333834333bb9a4d7f7"/>
          <p:cNvSpPr/>
          <p:nvPr>
            <p:custDataLst>
              <p:tags r:id="rId10"/>
            </p:custDataLst>
          </p:nvPr>
        </p:nvSpPr>
        <p:spPr>
          <a:xfrm>
            <a:off x="1747520" y="3974465"/>
            <a:ext cx="445770" cy="414020"/>
          </a:xfrm>
          <a:custGeom>
            <a:avLst/>
            <a:gdLst>
              <a:gd name="connsiteX0" fmla="*/ 238674 w 383540"/>
              <a:gd name="connsiteY0" fmla="*/ 214735 h 356048"/>
              <a:gd name="connsiteX1" fmla="*/ 238674 w 383540"/>
              <a:gd name="connsiteY1" fmla="*/ 220977 h 356048"/>
              <a:gd name="connsiteX2" fmla="*/ 231178 w 383540"/>
              <a:gd name="connsiteY2" fmla="*/ 228512 h 356048"/>
              <a:gd name="connsiteX3" fmla="*/ 153443 w 383540"/>
              <a:gd name="connsiteY3" fmla="*/ 228512 h 356048"/>
              <a:gd name="connsiteX4" fmla="*/ 145948 w 383540"/>
              <a:gd name="connsiteY4" fmla="*/ 220977 h 356048"/>
              <a:gd name="connsiteX5" fmla="*/ 145948 w 383540"/>
              <a:gd name="connsiteY5" fmla="*/ 214735 h 356048"/>
              <a:gd name="connsiteX6" fmla="*/ 114 w 383540"/>
              <a:gd name="connsiteY6" fmla="*/ 214735 h 356048"/>
              <a:gd name="connsiteX7" fmla="*/ 114 w 383540"/>
              <a:gd name="connsiteY7" fmla="*/ 325381 h 356048"/>
              <a:gd name="connsiteX8" fmla="*/ 30523 w 383540"/>
              <a:gd name="connsiteY8" fmla="*/ 356164 h 356048"/>
              <a:gd name="connsiteX9" fmla="*/ 353243 w 383540"/>
              <a:gd name="connsiteY9" fmla="*/ 356164 h 356048"/>
              <a:gd name="connsiteX10" fmla="*/ 383651 w 383540"/>
              <a:gd name="connsiteY10" fmla="*/ 325381 h 356048"/>
              <a:gd name="connsiteX11" fmla="*/ 383651 w 383540"/>
              <a:gd name="connsiteY11" fmla="*/ 214735 h 356048"/>
              <a:gd name="connsiteX12" fmla="*/ 238674 w 383540"/>
              <a:gd name="connsiteY12" fmla="*/ 214735 h 356048"/>
              <a:gd name="connsiteX13" fmla="*/ 145948 w 383540"/>
              <a:gd name="connsiteY13" fmla="*/ 191917 h 356048"/>
              <a:gd name="connsiteX14" fmla="*/ 145948 w 383540"/>
              <a:gd name="connsiteY14" fmla="*/ 185673 h 356048"/>
              <a:gd name="connsiteX15" fmla="*/ 153443 w 383540"/>
              <a:gd name="connsiteY15" fmla="*/ 178140 h 356048"/>
              <a:gd name="connsiteX16" fmla="*/ 231178 w 383540"/>
              <a:gd name="connsiteY16" fmla="*/ 178140 h 356048"/>
              <a:gd name="connsiteX17" fmla="*/ 238674 w 383540"/>
              <a:gd name="connsiteY17" fmla="*/ 185673 h 356048"/>
              <a:gd name="connsiteX18" fmla="*/ 238674 w 383540"/>
              <a:gd name="connsiteY18" fmla="*/ 191917 h 356048"/>
              <a:gd name="connsiteX19" fmla="*/ 383654 w 383540"/>
              <a:gd name="connsiteY19" fmla="*/ 191917 h 356048"/>
              <a:gd name="connsiteX20" fmla="*/ 383651 w 383540"/>
              <a:gd name="connsiteY20" fmla="*/ 84284 h 356048"/>
              <a:gd name="connsiteX21" fmla="*/ 353457 w 383540"/>
              <a:gd name="connsiteY21" fmla="*/ 53501 h 356048"/>
              <a:gd name="connsiteX22" fmla="*/ 264372 w 383540"/>
              <a:gd name="connsiteY22" fmla="*/ 53501 h 356048"/>
              <a:gd name="connsiteX23" fmla="*/ 264372 w 383540"/>
              <a:gd name="connsiteY23" fmla="*/ 24870 h 356048"/>
              <a:gd name="connsiteX24" fmla="*/ 241887 w 383540"/>
              <a:gd name="connsiteY24" fmla="*/ 115 h 356048"/>
              <a:gd name="connsiteX25" fmla="*/ 142308 w 383540"/>
              <a:gd name="connsiteY25" fmla="*/ 115 h 356048"/>
              <a:gd name="connsiteX26" fmla="*/ 119822 w 383540"/>
              <a:gd name="connsiteY26" fmla="*/ 24870 h 356048"/>
              <a:gd name="connsiteX27" fmla="*/ 119822 w 383540"/>
              <a:gd name="connsiteY27" fmla="*/ 53501 h 356048"/>
              <a:gd name="connsiteX28" fmla="*/ 30523 w 383540"/>
              <a:gd name="connsiteY28" fmla="*/ 53501 h 356048"/>
              <a:gd name="connsiteX29" fmla="*/ 114 w 383540"/>
              <a:gd name="connsiteY29" fmla="*/ 84284 h 356048"/>
              <a:gd name="connsiteX30" fmla="*/ 114 w 383540"/>
              <a:gd name="connsiteY30" fmla="*/ 191917 h 356048"/>
              <a:gd name="connsiteX31" fmla="*/ 145948 w 383540"/>
              <a:gd name="connsiteY31" fmla="*/ 191917 h 356048"/>
              <a:gd name="connsiteX32" fmla="*/ 146805 w 383540"/>
              <a:gd name="connsiteY32" fmla="*/ 31113 h 356048"/>
              <a:gd name="connsiteX33" fmla="*/ 152372 w 383540"/>
              <a:gd name="connsiteY33" fmla="*/ 25516 h 356048"/>
              <a:gd name="connsiteX34" fmla="*/ 231608 w 383540"/>
              <a:gd name="connsiteY34" fmla="*/ 25516 h 356048"/>
              <a:gd name="connsiteX35" fmla="*/ 237175 w 383540"/>
              <a:gd name="connsiteY35" fmla="*/ 31113 h 356048"/>
              <a:gd name="connsiteX36" fmla="*/ 237175 w 383540"/>
              <a:gd name="connsiteY36" fmla="*/ 53286 h 356048"/>
              <a:gd name="connsiteX37" fmla="*/ 146805 w 383540"/>
              <a:gd name="connsiteY37" fmla="*/ 53286 h 356048"/>
              <a:gd name="connsiteX38" fmla="*/ 146805 w 383540"/>
              <a:gd name="connsiteY38" fmla="*/ 31113 h 3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3540" h="356048">
                <a:moveTo>
                  <a:pt x="238674" y="214735"/>
                </a:moveTo>
                <a:lnTo>
                  <a:pt x="238674" y="220977"/>
                </a:lnTo>
                <a:cubicBezTo>
                  <a:pt x="238674" y="225068"/>
                  <a:pt x="235247" y="228512"/>
                  <a:pt x="231178" y="228512"/>
                </a:cubicBezTo>
                <a:lnTo>
                  <a:pt x="153443" y="228512"/>
                </a:lnTo>
                <a:cubicBezTo>
                  <a:pt x="149375" y="228512"/>
                  <a:pt x="145948" y="225068"/>
                  <a:pt x="145948" y="220977"/>
                </a:cubicBezTo>
                <a:lnTo>
                  <a:pt x="145948" y="214735"/>
                </a:lnTo>
                <a:lnTo>
                  <a:pt x="114" y="214735"/>
                </a:lnTo>
                <a:lnTo>
                  <a:pt x="114" y="325381"/>
                </a:lnTo>
                <a:cubicBezTo>
                  <a:pt x="114" y="342388"/>
                  <a:pt x="13819" y="356164"/>
                  <a:pt x="30523" y="356164"/>
                </a:cubicBezTo>
                <a:lnTo>
                  <a:pt x="353243" y="356164"/>
                </a:lnTo>
                <a:cubicBezTo>
                  <a:pt x="370161" y="356164"/>
                  <a:pt x="383651" y="342388"/>
                  <a:pt x="383651" y="325381"/>
                </a:cubicBezTo>
                <a:lnTo>
                  <a:pt x="383651" y="214735"/>
                </a:lnTo>
                <a:lnTo>
                  <a:pt x="238674" y="214735"/>
                </a:lnTo>
                <a:moveTo>
                  <a:pt x="145948" y="191917"/>
                </a:moveTo>
                <a:lnTo>
                  <a:pt x="145948" y="185673"/>
                </a:lnTo>
                <a:cubicBezTo>
                  <a:pt x="145948" y="181584"/>
                  <a:pt x="149375" y="178140"/>
                  <a:pt x="153443" y="178140"/>
                </a:cubicBezTo>
                <a:lnTo>
                  <a:pt x="231178" y="178140"/>
                </a:lnTo>
                <a:cubicBezTo>
                  <a:pt x="235247" y="178140"/>
                  <a:pt x="238674" y="181584"/>
                  <a:pt x="238674" y="185673"/>
                </a:cubicBezTo>
                <a:lnTo>
                  <a:pt x="238674" y="191917"/>
                </a:lnTo>
                <a:lnTo>
                  <a:pt x="383654" y="191917"/>
                </a:lnTo>
                <a:lnTo>
                  <a:pt x="383651" y="84284"/>
                </a:lnTo>
                <a:cubicBezTo>
                  <a:pt x="383865" y="67278"/>
                  <a:pt x="370161" y="53501"/>
                  <a:pt x="353457" y="53501"/>
                </a:cubicBezTo>
                <a:lnTo>
                  <a:pt x="264372" y="53501"/>
                </a:lnTo>
                <a:lnTo>
                  <a:pt x="264372" y="24870"/>
                </a:lnTo>
                <a:cubicBezTo>
                  <a:pt x="264372" y="12385"/>
                  <a:pt x="254306" y="115"/>
                  <a:pt x="241887" y="115"/>
                </a:cubicBezTo>
                <a:lnTo>
                  <a:pt x="142308" y="115"/>
                </a:lnTo>
                <a:cubicBezTo>
                  <a:pt x="129887" y="115"/>
                  <a:pt x="119822" y="12385"/>
                  <a:pt x="119822" y="24870"/>
                </a:cubicBezTo>
                <a:lnTo>
                  <a:pt x="119822" y="53501"/>
                </a:lnTo>
                <a:lnTo>
                  <a:pt x="30523" y="53501"/>
                </a:lnTo>
                <a:cubicBezTo>
                  <a:pt x="13819" y="53501"/>
                  <a:pt x="114" y="67278"/>
                  <a:pt x="114" y="84284"/>
                </a:cubicBezTo>
                <a:lnTo>
                  <a:pt x="114" y="191917"/>
                </a:lnTo>
                <a:lnTo>
                  <a:pt x="145948" y="191917"/>
                </a:lnTo>
                <a:moveTo>
                  <a:pt x="146805" y="31113"/>
                </a:moveTo>
                <a:cubicBezTo>
                  <a:pt x="146805" y="28100"/>
                  <a:pt x="149161" y="25516"/>
                  <a:pt x="152372" y="25516"/>
                </a:cubicBezTo>
                <a:lnTo>
                  <a:pt x="231608" y="25516"/>
                </a:lnTo>
                <a:cubicBezTo>
                  <a:pt x="234605" y="25516"/>
                  <a:pt x="237175" y="27884"/>
                  <a:pt x="237175" y="31113"/>
                </a:cubicBezTo>
                <a:lnTo>
                  <a:pt x="237175" y="53286"/>
                </a:lnTo>
                <a:lnTo>
                  <a:pt x="146805" y="53286"/>
                </a:lnTo>
                <a:lnTo>
                  <a:pt x="146805" y="31113"/>
                </a:lnTo>
              </a:path>
            </a:pathLst>
          </a:custGeom>
          <a:solidFill>
            <a:schemeClr val="accent1">
              <a:alpha val="80000"/>
            </a:schemeClr>
          </a:solidFill>
          <a:ln w="13619" cap="flat">
            <a:noFill/>
            <a:prstDash val="solid"/>
            <a:miter/>
          </a:ln>
        </p:spPr>
        <p:txBody>
          <a:bodyPr rtlCol="0" anchor="ctr"/>
          <a:lstStyle/>
          <a:p>
            <a:endParaRPr lang="zh-CN" altLang="en-US"/>
          </a:p>
        </p:txBody>
      </p:sp>
      <p:sp>
        <p:nvSpPr>
          <p:cNvPr id="23" name="边界"/>
          <p:cNvSpPr/>
          <p:nvPr>
            <p:custDataLst>
              <p:tags r:id="rId11"/>
            </p:custDataLst>
          </p:nvPr>
        </p:nvSpPr>
        <p:spPr>
          <a:xfrm>
            <a:off x="5910856" y="134620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4" name="圆角矩形 1"/>
          <p:cNvSpPr>
            <a:spLocks noChangeAspect="1"/>
          </p:cNvSpPr>
          <p:nvPr>
            <p:custDataLst>
              <p:tags r:id="rId12"/>
            </p:custDataLst>
          </p:nvPr>
        </p:nvSpPr>
        <p:spPr>
          <a:xfrm>
            <a:off x="5919112" y="1491635"/>
            <a:ext cx="466520" cy="468065"/>
          </a:xfrm>
          <a:prstGeom prst="roundRect">
            <a:avLst>
              <a:gd name="adj" fmla="val 103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01</a:t>
            </a:r>
            <a:endParaRPr lang="zh-CN" altLang="en-US" b="1">
              <a:solidFill>
                <a:srgbClr val="FFFFFF"/>
              </a:solidFill>
              <a:latin typeface="+mn-ea"/>
              <a:sym typeface="+mn-ea"/>
            </a:endParaRPr>
          </a:p>
        </p:txBody>
      </p:sp>
      <p:sp>
        <p:nvSpPr>
          <p:cNvPr id="25" name="正文"/>
          <p:cNvSpPr txBox="1"/>
          <p:nvPr>
            <p:custDataLst>
              <p:tags r:id="rId13"/>
            </p:custDataLst>
          </p:nvPr>
        </p:nvSpPr>
        <p:spPr>
          <a:xfrm>
            <a:off x="5929273" y="2423945"/>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诚实劳动是劳动者安身立命之本，大学生应积极践行劳动精神。</a:t>
            </a:r>
            <a:endParaRPr lang="zh-CN" altLang="en-US" sz="1600" kern="0" dirty="0">
              <a:ln>
                <a:noFill/>
                <a:prstDash val="sysDot"/>
              </a:ln>
              <a:solidFill>
                <a:schemeClr val="tx1">
                  <a:lumMod val="85000"/>
                  <a:lumOff val="15000"/>
                </a:schemeClr>
              </a:solidFill>
              <a:uFillTx/>
              <a:latin typeface="+mn-ea"/>
              <a:sym typeface="+mn-ea"/>
            </a:endParaRPr>
          </a:p>
        </p:txBody>
      </p:sp>
      <p:sp>
        <p:nvSpPr>
          <p:cNvPr id="27" name="标题"/>
          <p:cNvSpPr txBox="1"/>
          <p:nvPr>
            <p:custDataLst>
              <p:tags r:id="rId14"/>
            </p:custDataLst>
          </p:nvPr>
        </p:nvSpPr>
        <p:spPr>
          <a:xfrm>
            <a:off x="5929273" y="2063215"/>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诚实劳动的重要性</a:t>
            </a:r>
            <a:endParaRPr lang="zh-CN" altLang="en-US" b="1" dirty="0">
              <a:solidFill>
                <a:schemeClr val="tx1">
                  <a:lumMod val="85000"/>
                  <a:lumOff val="15000"/>
                </a:schemeClr>
              </a:solidFill>
              <a:uFillTx/>
              <a:latin typeface="+mn-ea"/>
              <a:sym typeface="+mn-ea"/>
            </a:endParaRPr>
          </a:p>
        </p:txBody>
      </p:sp>
      <p:sp>
        <p:nvSpPr>
          <p:cNvPr id="69" name="圆角矩形 68"/>
          <p:cNvSpPr>
            <a:spLocks noChangeAspect="1"/>
          </p:cNvSpPr>
          <p:nvPr>
            <p:custDataLst>
              <p:tags r:id="rId15"/>
            </p:custDataLst>
          </p:nvPr>
        </p:nvSpPr>
        <p:spPr>
          <a:xfrm>
            <a:off x="8633479" y="1491635"/>
            <a:ext cx="466520" cy="468065"/>
          </a:xfrm>
          <a:prstGeom prst="roundRect">
            <a:avLst>
              <a:gd name="adj" fmla="val 1036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02</a:t>
            </a:r>
            <a:endParaRPr lang="zh-CN" altLang="en-US" b="1">
              <a:solidFill>
                <a:srgbClr val="FFFFFF"/>
              </a:solidFill>
              <a:latin typeface="+mn-ea"/>
              <a:sym typeface="+mn-ea"/>
            </a:endParaRPr>
          </a:p>
        </p:txBody>
      </p:sp>
      <p:sp>
        <p:nvSpPr>
          <p:cNvPr id="70" name="正文"/>
          <p:cNvSpPr txBox="1"/>
          <p:nvPr>
            <p:custDataLst>
              <p:tags r:id="rId16"/>
            </p:custDataLst>
          </p:nvPr>
        </p:nvSpPr>
        <p:spPr>
          <a:xfrm>
            <a:off x="8643640" y="2423945"/>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大力弘扬劳动精神，通过诚实劳动实现人生梦想、改变命运。</a:t>
            </a:r>
            <a:endParaRPr lang="zh-CN" altLang="en-US" sz="1600" kern="0" dirty="0">
              <a:ln>
                <a:noFill/>
                <a:prstDash val="sysDot"/>
              </a:ln>
              <a:solidFill>
                <a:schemeClr val="tx1">
                  <a:lumMod val="85000"/>
                  <a:lumOff val="15000"/>
                </a:schemeClr>
              </a:solidFill>
              <a:uFillTx/>
              <a:latin typeface="+mn-ea"/>
              <a:sym typeface="+mn-ea"/>
            </a:endParaRPr>
          </a:p>
        </p:txBody>
      </p:sp>
      <p:sp>
        <p:nvSpPr>
          <p:cNvPr id="71" name="标题"/>
          <p:cNvSpPr txBox="1"/>
          <p:nvPr>
            <p:custDataLst>
              <p:tags r:id="rId17"/>
            </p:custDataLst>
          </p:nvPr>
        </p:nvSpPr>
        <p:spPr>
          <a:xfrm>
            <a:off x="8643640" y="2063215"/>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劳动精神的积极践行</a:t>
            </a:r>
            <a:endParaRPr lang="zh-CN" altLang="en-US" b="1" dirty="0">
              <a:solidFill>
                <a:schemeClr val="tx1">
                  <a:lumMod val="85000"/>
                  <a:lumOff val="15000"/>
                </a:schemeClr>
              </a:solidFill>
              <a:uFillTx/>
              <a:latin typeface="+mn-ea"/>
              <a:sym typeface="+mn-ea"/>
            </a:endParaRPr>
          </a:p>
        </p:txBody>
      </p:sp>
      <p:sp>
        <p:nvSpPr>
          <p:cNvPr id="73" name="圆角矩形 72"/>
          <p:cNvSpPr>
            <a:spLocks noChangeAspect="1"/>
          </p:cNvSpPr>
          <p:nvPr>
            <p:custDataLst>
              <p:tags r:id="rId18"/>
            </p:custDataLst>
          </p:nvPr>
        </p:nvSpPr>
        <p:spPr>
          <a:xfrm>
            <a:off x="5919112" y="3950061"/>
            <a:ext cx="466520" cy="468065"/>
          </a:xfrm>
          <a:prstGeom prst="roundRect">
            <a:avLst>
              <a:gd name="adj" fmla="val 1036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03</a:t>
            </a:r>
            <a:endParaRPr lang="zh-CN" altLang="en-US" b="1">
              <a:solidFill>
                <a:srgbClr val="FFFFFF"/>
              </a:solidFill>
              <a:latin typeface="+mn-ea"/>
              <a:sym typeface="+mn-ea"/>
            </a:endParaRPr>
          </a:p>
        </p:txBody>
      </p:sp>
      <p:sp>
        <p:nvSpPr>
          <p:cNvPr id="74" name="正文"/>
          <p:cNvSpPr txBox="1"/>
          <p:nvPr>
            <p:custDataLst>
              <p:tags r:id="rId19"/>
            </p:custDataLst>
          </p:nvPr>
        </p:nvSpPr>
        <p:spPr>
          <a:xfrm>
            <a:off x="5928995" y="4882515"/>
            <a:ext cx="2393315" cy="1035685"/>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摒弃不劳而获、投机取巧、贪图享乐的思想，为构建和谐社会贡献力量。</a:t>
            </a:r>
            <a:endParaRPr lang="zh-CN" altLang="en-US" sz="1600" kern="0" dirty="0">
              <a:ln>
                <a:noFill/>
                <a:prstDash val="sysDot"/>
              </a:ln>
              <a:solidFill>
                <a:schemeClr val="tx1">
                  <a:lumMod val="85000"/>
                  <a:lumOff val="15000"/>
                </a:schemeClr>
              </a:solidFill>
              <a:uFillTx/>
              <a:latin typeface="+mn-ea"/>
              <a:sym typeface="+mn-ea"/>
            </a:endParaRPr>
          </a:p>
        </p:txBody>
      </p:sp>
      <p:sp>
        <p:nvSpPr>
          <p:cNvPr id="75" name="标题"/>
          <p:cNvSpPr txBox="1"/>
          <p:nvPr>
            <p:custDataLst>
              <p:tags r:id="rId20"/>
            </p:custDataLst>
          </p:nvPr>
        </p:nvSpPr>
        <p:spPr>
          <a:xfrm>
            <a:off x="5929273" y="4521641"/>
            <a:ext cx="2290763" cy="313098"/>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摒弃不劳而获的思想</a:t>
            </a:r>
            <a:endParaRPr lang="zh-CN" altLang="en-US" b="1" dirty="0">
              <a:solidFill>
                <a:schemeClr val="tx1">
                  <a:lumMod val="85000"/>
                  <a:lumOff val="15000"/>
                </a:schemeClr>
              </a:solidFill>
              <a:uFillTx/>
              <a:latin typeface="+mn-ea"/>
              <a:sym typeface="+mn-ea"/>
            </a:endParaRPr>
          </a:p>
        </p:txBody>
      </p:sp>
      <p:sp>
        <p:nvSpPr>
          <p:cNvPr id="77" name="圆角矩形 76"/>
          <p:cNvSpPr>
            <a:spLocks noChangeAspect="1"/>
          </p:cNvSpPr>
          <p:nvPr>
            <p:custDataLst>
              <p:tags r:id="rId21"/>
            </p:custDataLst>
          </p:nvPr>
        </p:nvSpPr>
        <p:spPr>
          <a:xfrm>
            <a:off x="8633479" y="3950061"/>
            <a:ext cx="466520" cy="468065"/>
          </a:xfrm>
          <a:prstGeom prst="roundRect">
            <a:avLst>
              <a:gd name="adj" fmla="val 1036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90170" tIns="7175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r>
              <a:rPr lang="zh-CN" altLang="en-US" b="1">
                <a:solidFill>
                  <a:srgbClr val="FFFFFF"/>
                </a:solidFill>
                <a:latin typeface="+mn-ea"/>
                <a:sym typeface="+mn-ea"/>
              </a:rPr>
              <a:t>04</a:t>
            </a:r>
            <a:endParaRPr lang="zh-CN" altLang="en-US" b="1">
              <a:solidFill>
                <a:srgbClr val="FFFFFF"/>
              </a:solidFill>
              <a:latin typeface="+mn-ea"/>
              <a:sym typeface="+mn-ea"/>
            </a:endParaRPr>
          </a:p>
        </p:txBody>
      </p:sp>
      <p:sp>
        <p:nvSpPr>
          <p:cNvPr id="78" name="正文"/>
          <p:cNvSpPr txBox="1"/>
          <p:nvPr>
            <p:custDataLst>
              <p:tags r:id="rId22"/>
            </p:custDataLst>
          </p:nvPr>
        </p:nvSpPr>
        <p:spPr>
          <a:xfrm>
            <a:off x="8643640" y="4882371"/>
            <a:ext cx="2448900" cy="1035829"/>
          </a:xfrm>
          <a:prstGeom prst="rect">
            <a:avLst/>
          </a:prstGeom>
          <a:noFill/>
        </p:spPr>
        <p:txBody>
          <a:bodyPr wrap="square" lIns="0" tIns="0" rIns="0" bIns="0" rtlCol="0" anchor="t" anchorCtr="0">
            <a:noAutofit/>
          </a:bodyPr>
          <a:lstStyle/>
          <a:p>
            <a:pPr lvl="0" algn="just">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诚实劳动对个人成长和社会进步具有重要作用，是推动社会发展的基石。</a:t>
            </a:r>
            <a:endParaRPr lang="zh-CN" altLang="en-US" sz="1600" kern="0" dirty="0">
              <a:ln>
                <a:noFill/>
                <a:prstDash val="sysDot"/>
              </a:ln>
              <a:solidFill>
                <a:schemeClr val="tx1">
                  <a:lumMod val="85000"/>
                  <a:lumOff val="15000"/>
                </a:schemeClr>
              </a:solidFill>
              <a:uFillTx/>
              <a:latin typeface="+mn-ea"/>
              <a:sym typeface="+mn-ea"/>
            </a:endParaRPr>
          </a:p>
        </p:txBody>
      </p:sp>
      <p:sp>
        <p:nvSpPr>
          <p:cNvPr id="79" name="标题"/>
          <p:cNvSpPr txBox="1"/>
          <p:nvPr>
            <p:custDataLst>
              <p:tags r:id="rId23"/>
            </p:custDataLst>
          </p:nvPr>
        </p:nvSpPr>
        <p:spPr>
          <a:xfrm>
            <a:off x="8643620" y="4521835"/>
            <a:ext cx="2509520" cy="313055"/>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对社会进步的贡献</a:t>
            </a:r>
            <a:endParaRPr lang="zh-CN" altLang="en-US" b="1" dirty="0">
              <a:solidFill>
                <a:schemeClr val="tx1">
                  <a:lumMod val="85000"/>
                  <a:lumOff val="15000"/>
                </a:schemeClr>
              </a:solidFill>
              <a:uFillTx/>
              <a:latin typeface="+mn-ea"/>
              <a:sym typeface="+mn-ea"/>
            </a:endParaRPr>
          </a:p>
        </p:txBody>
      </p:sp>
    </p:spTree>
    <p:custDataLst>
      <p:tags r:id="rId2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1460" y="314325"/>
            <a:ext cx="101288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二、积极参加各种劳动实践活动</a:t>
            </a:r>
            <a:endParaRPr lang="zh-CN" altLang="en-US" sz="3600">
              <a:solidFill>
                <a:schemeClr val="accent6">
                  <a:lumMod val="75000"/>
                </a:schemeClr>
              </a:solidFill>
            </a:endParaRPr>
          </a:p>
        </p:txBody>
      </p:sp>
      <p:sp>
        <p:nvSpPr>
          <p:cNvPr id="2" name="矩形 5"/>
          <p:cNvSpPr/>
          <p:nvPr>
            <p:custDataLst>
              <p:tags r:id="rId2"/>
            </p:custDataLst>
          </p:nvPr>
        </p:nvSpPr>
        <p:spPr>
          <a:xfrm>
            <a:off x="834390" y="3216910"/>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学习马克思主义劳动观</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35025" y="3698875"/>
            <a:ext cx="24187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大学生应深入学习马克思主义劳动观，理解其在新时代中国特色社会主义下的价值，建立对劳动精神的理论认识，为劳动实践打下思想基础。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一枚保加利亚邮票，献给列宁和马克思"/>
          <p:cNvPicPr>
            <a:picLocks noChangeAspect="1"/>
          </p:cNvPicPr>
          <p:nvPr>
            <p:custDataLst>
              <p:tags r:id="rId4"/>
            </p:custDataLst>
          </p:nvPr>
        </p:nvPicPr>
        <p:blipFill>
          <a:blip r:embed="rId5"/>
          <a:srcRect l="18166" r="18166"/>
          <a:stretch>
            <a:fillRect/>
          </a:stretch>
        </p:blipFill>
        <p:spPr>
          <a:xfrm>
            <a:off x="1377315" y="1102360"/>
            <a:ext cx="1245235" cy="193484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90930" y="1758315"/>
            <a:ext cx="424815" cy="41910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a0dec7f-88ec-11f0-9cfd-862378c49511.jpg@base@tag=imgScale&amp;m=1&amp;w=475&amp;h=738&amp;q=95ea0dec7f-88ec-11f0-9cfd-862378c49511"/>
          <p:cNvPicPr>
            <a:picLocks noChangeAspect="1"/>
          </p:cNvPicPr>
          <p:nvPr>
            <p:custDataLst>
              <p:tags r:id="rId7"/>
            </p:custDataLst>
          </p:nvPr>
        </p:nvPicPr>
        <p:blipFill>
          <a:blip r:embed="rId8"/>
          <a:srcRect l="1690" r="1690"/>
          <a:stretch>
            <a:fillRect/>
          </a:stretch>
        </p:blipFill>
        <p:spPr>
          <a:xfrm>
            <a:off x="4009390" y="1106170"/>
            <a:ext cx="1245235" cy="193484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88715" y="1748155"/>
            <a:ext cx="424815" cy="41910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72815" y="321246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参与劳动教育活动</a:t>
            </a:r>
            <a:endParaRPr lang="zh-CN" altLang="en-US" b="1">
              <a:solidFill>
                <a:schemeClr val="accent2"/>
              </a:solidFill>
              <a:latin typeface="+mn-ea"/>
              <a:cs typeface="+mn-ea"/>
            </a:endParaRPr>
          </a:p>
        </p:txBody>
      </p:sp>
      <p:sp>
        <p:nvSpPr>
          <p:cNvPr id="21" name="矩形 14"/>
          <p:cNvSpPr/>
          <p:nvPr>
            <p:custDataLst>
              <p:tags r:id="rId11"/>
            </p:custDataLst>
          </p:nvPr>
        </p:nvSpPr>
        <p:spPr>
          <a:xfrm>
            <a:off x="3634740" y="3704590"/>
            <a:ext cx="21609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积极参与劳动教育讲座、劳模事迹展览等活动，直观感受劳动精神，树立正确的劳动观念，培养良好的劳动品质。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a0decc8-88ec-11f0-9cfd-862378c49511.jpg@base@tag=imgScale&amp;m=1&amp;w=475&amp;h=738&amp;q=95ea0decc8-88ec-11f0-9cfd-862378c49511"/>
          <p:cNvPicPr>
            <a:picLocks noChangeAspect="1"/>
          </p:cNvPicPr>
          <p:nvPr>
            <p:custDataLst>
              <p:tags r:id="rId12"/>
            </p:custDataLst>
          </p:nvPr>
        </p:nvPicPr>
        <p:blipFill>
          <a:blip r:embed="rId13"/>
          <a:srcRect l="20821" r="20821"/>
          <a:stretch>
            <a:fillRect/>
          </a:stretch>
        </p:blipFill>
        <p:spPr>
          <a:xfrm>
            <a:off x="6643370" y="1106170"/>
            <a:ext cx="1245235" cy="193484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27140" y="1748155"/>
            <a:ext cx="424815" cy="41910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03315" y="3212465"/>
            <a:ext cx="22028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实际劳动体验与社会责任</a:t>
            </a:r>
            <a:endParaRPr lang="zh-CN" altLang="en-US" b="1">
              <a:solidFill>
                <a:schemeClr val="accent3"/>
              </a:solidFill>
              <a:latin typeface="+mn-ea"/>
              <a:cs typeface="+mn-ea"/>
            </a:endParaRPr>
          </a:p>
        </p:txBody>
      </p:sp>
      <p:sp>
        <p:nvSpPr>
          <p:cNvPr id="30" name="矩形 23"/>
          <p:cNvSpPr/>
          <p:nvPr>
            <p:custDataLst>
              <p:tags r:id="rId16"/>
            </p:custDataLst>
          </p:nvPr>
        </p:nvSpPr>
        <p:spPr>
          <a:xfrm>
            <a:off x="6268498" y="370437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利用课余时间参与公益劳动等，强化社会责任意识，感悟劳动精神内涵，培养崇尚劳动的劳动精神。</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a0decde-88ec-11f0-9cfd-862378c49511.jpg@base@tag=imgScale&amp;m=1&amp;w=475&amp;h=738&amp;q=95ea0decde-88ec-11f0-9cfd-862378c49511"/>
          <p:cNvPicPr>
            <a:picLocks noChangeAspect="1"/>
          </p:cNvPicPr>
          <p:nvPr>
            <p:custDataLst>
              <p:tags r:id="rId17"/>
            </p:custDataLst>
          </p:nvPr>
        </p:nvPicPr>
        <p:blipFill rotWithShape="1">
          <a:blip r:embed="rId18"/>
          <a:srcRect l="17816" r="17816"/>
          <a:stretch>
            <a:fillRect/>
          </a:stretch>
        </p:blipFill>
        <p:spPr>
          <a:xfrm>
            <a:off x="9203690" y="1102360"/>
            <a:ext cx="1245235" cy="193484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43975" y="1758315"/>
            <a:ext cx="424815" cy="41910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62695" y="3216910"/>
            <a:ext cx="212852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弘扬劳动精神，创造美好生活</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16104" y="369993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在全社会弘扬劳动精神，大学生应成为践行者，通过劳动实践活动推动社会进步，共同创造更加美好的生活。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506345"/>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项目二</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培养劳动观念</a:t>
            </a:r>
            <a:r>
              <a:rPr lang="en-US" altLang="zh-CN">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a:t>
            </a: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树立劳动精神</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6435090" cy="157670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领悟劳动精神的科学内涵                   </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认识劳动精神的时代价值</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践行劳动精神</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1165860"/>
            <a:ext cx="9867900" cy="5215890"/>
          </a:xfrm>
          <a:prstGeom prst="rect">
            <a:avLst/>
          </a:prstGeom>
          <a:noFill/>
        </p:spPr>
        <p:txBody>
          <a:bodyPr wrap="square" rtlCol="0">
            <a:spAutoFit/>
          </a:bodyPr>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理解劳动精神</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崇尚劳动、热爱劳动、辛勤劳动、诚实劳动</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的科学内涵。</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掌握劳动精神的时代价值，包括人民性、劳动幸福导向及社会主义现代化建设的价值旨归。</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深化马克思主义劳动观理论认识，明确劳动对个人价值实现和社会发展的根本意义。</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能够运用劳动精神的科学内涵，分析具体劳动实践案例。</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掌握践行劳动精神的具体途径，具备规划和参与劳动实践活动的能力。</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在劳动实践中提升问题解决能力，将理论知识转化为实际行动。</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强化对劳动精神的情感认同，形成</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劳动光荣、创造伟大</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的价值自觉。</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锤炼艰苦奋斗、诚实劳动的意志品质，摒弃不劳而获的思想，树立职业荣誉感。</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担当劳动精神的时代使命，将个人成长与社会主义现代化建设需求相结合。</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领悟劳动精神的科学内涵</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80515" y="443230"/>
            <a:ext cx="9941560" cy="441960"/>
          </a:xfrm>
        </p:spPr>
        <p:txBody>
          <a:bodyPr>
            <a:noAutofit/>
          </a:bodyPr>
          <a:lstStyle/>
          <a:p>
            <a:r>
              <a:rPr lang="zh-CN" altLang="en-US" sz="3600">
                <a:solidFill>
                  <a:schemeClr val="accent6">
                    <a:lumMod val="75000"/>
                  </a:schemeClr>
                </a:solidFill>
              </a:rPr>
              <a:t>一、崇尚劳动</a:t>
            </a:r>
            <a:endParaRPr lang="zh-CN" altLang="en-US" sz="3600">
              <a:solidFill>
                <a:schemeClr val="accent6">
                  <a:lumMod val="75000"/>
                </a:schemeClr>
              </a:solidFill>
            </a:endParaRPr>
          </a:p>
        </p:txBody>
      </p:sp>
      <p:pic>
        <p:nvPicPr>
          <p:cNvPr id="129" name="图片 128" descr="/data/temp/a707f803-88e9-11f0-92ee-4eee6f53376e.jpg@base@tag=imgScale&amp;m=1&amp;w=1537&amp;h=1903&amp;q=95a707f803-88e9-11f0-92ee-4eee6f53376e"/>
          <p:cNvPicPr>
            <a:picLocks noChangeAspect="1"/>
          </p:cNvPicPr>
          <p:nvPr>
            <p:custDataLst>
              <p:tags r:id="rId2"/>
            </p:custDataLst>
          </p:nvPr>
        </p:nvPicPr>
        <p:blipFill rotWithShape="1">
          <a:blip r:embed="rId3"/>
          <a:srcRect t="7619" b="761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594636" y="124079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594360" y="1946910"/>
            <a:ext cx="245935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劳动是人类的本质活动，体现了劳动光荣、创造伟大的文明进步规律，是人类社会发展的基石。</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33475" y="1451610"/>
            <a:ext cx="240919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劳动的本质与人类文明</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490595" y="1946910"/>
            <a:ext cx="245935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中华民族自古以来勤于劳动、善于创造，劳动创造了历史的辉煌和今天的成就，彰显了劳动的崇高价值。</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90035" y="1451610"/>
            <a:ext cx="25914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劳动光荣的历史与成就</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595271" y="137288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96885" y="1474502"/>
            <a:ext cx="265467" cy="265467"/>
          </a:xfrm>
          <a:prstGeom prst="rect">
            <a:avLst/>
          </a:prstGeom>
        </p:spPr>
      </p:pic>
      <p:sp>
        <p:nvSpPr>
          <p:cNvPr id="29" name="圆角矩形 28"/>
          <p:cNvSpPr/>
          <p:nvPr>
            <p:custDataLst>
              <p:tags r:id="rId13"/>
            </p:custDataLst>
          </p:nvPr>
        </p:nvSpPr>
        <p:spPr>
          <a:xfrm>
            <a:off x="3491273" y="137288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592887" y="1474502"/>
            <a:ext cx="265467" cy="265467"/>
          </a:xfrm>
          <a:prstGeom prst="rect">
            <a:avLst/>
          </a:prstGeom>
        </p:spPr>
      </p:pic>
      <p:sp>
        <p:nvSpPr>
          <p:cNvPr id="16" name="正文"/>
          <p:cNvSpPr txBox="1"/>
          <p:nvPr>
            <p:custDataLst>
              <p:tags r:id="rId17"/>
            </p:custDataLst>
          </p:nvPr>
        </p:nvSpPr>
        <p:spPr>
          <a:xfrm>
            <a:off x="594360" y="4293870"/>
            <a:ext cx="245935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崇尚劳动要求我们树立正确的劳动价值观，认识到劳动的光荣、崇高、伟大和美丽，倡导劳动无贵贱之分。</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34110" y="3837940"/>
            <a:ext cx="24593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树立正确的劳动价值观</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490595" y="4293870"/>
            <a:ext cx="245935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崇尚劳动还意味着尊重每一位劳动者，维护他们的利益和权利，确保劳动者得到应有的尊重和保障。</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90035" y="3814445"/>
            <a:ext cx="25914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尊重劳动者与维护权益</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595271" y="370810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491273" y="3708108"/>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96250" y="3809087"/>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592252" y="3809087"/>
            <a:ext cx="266437" cy="266437"/>
          </a:xfrm>
          <a:prstGeom prst="rect">
            <a:avLst/>
          </a:prstGeom>
        </p:spPr>
      </p:pic>
    </p:spTree>
    <p:custDataLst>
      <p:tags r:id="rId2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93190" y="443230"/>
            <a:ext cx="101288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二、热爱劳动</a:t>
            </a:r>
            <a:endParaRPr lang="zh-CN" altLang="en-US" sz="3600">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热爱劳动是劳动者对劳动的内在选择和情感表达，体现了正确的劳动态度和积极的心理活动。</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热爱劳动的内在选择</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我们应推动全社会热爱劳动、投身劳动、爱岗敬业，为改革开放和现代化建设贡献智慧和力量。</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推动全社会热爱劳动</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劳动不仅创造物质财富，也创造精神财富，热爱劳动是人们自觉从事劳动实践、认识劳动价值的关键。</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劳动创造物质与精神财富</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热爱劳动使人们认识到劳动是一切幸福的源泉，通过劳动实践实现个人价值和社会进步。</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劳动是幸福的源泉</a:t>
            </a:r>
            <a:endParaRPr lang="zh-CN" altLang="en-US" sz="2200" b="1">
              <a:solidFill>
                <a:schemeClr val="accent4"/>
              </a:solidFill>
              <a:latin typeface="+mn-ea"/>
              <a:cs typeface="+mn-ea"/>
            </a:endParaRPr>
          </a:p>
        </p:txBody>
      </p:sp>
      <p:pic>
        <p:nvPicPr>
          <p:cNvPr id="19" name="图片 22" descr="/data/temp/a87d1349-88e9-11f0-b3c9-babb9166458a.jpg@base@tag=imgScale&amp;m=1&amp;w=450&amp;h=450&amp;q=95a87d1349-88e9-11f0-b3c9-babb9166458a"/>
          <p:cNvPicPr>
            <a:picLocks noChangeAspect="1"/>
          </p:cNvPicPr>
          <p:nvPr>
            <p:custDataLst>
              <p:tags r:id="rId10"/>
            </p:custDataLst>
          </p:nvPr>
        </p:nvPicPr>
        <p:blipFill rotWithShape="1">
          <a:blip r:embed="rId11"/>
          <a:srcRect l="17481" r="15852"/>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a87d1413-88e9-11f0-b3c9-babb9166458a.jpg@base@tag=imgScale&amp;m=1&amp;w=450&amp;h=450&amp;q=95a87d1413-88e9-11f0-b3c9-babb9166458a"/>
          <p:cNvPicPr>
            <a:picLocks noChangeAspect="1"/>
          </p:cNvPicPr>
          <p:nvPr>
            <p:custDataLst>
              <p:tags r:id="rId12"/>
            </p:custDataLst>
          </p:nvPr>
        </p:nvPicPr>
        <p:blipFill rotWithShape="1">
          <a:blip r:embed="rId13"/>
          <a:srcRect l="8688" r="8688"/>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a87d15cd-88e9-11f0-b3c9-babb9166458a.png@base@tag=imgScale&amp;m=1&amp;w=450&amp;h=450&amp;q=95a87d15cd-88e9-11f0-b3c9-babb9166458a"/>
          <p:cNvPicPr>
            <a:picLocks noChangeAspect="1"/>
          </p:cNvPicPr>
          <p:nvPr>
            <p:custDataLst>
              <p:tags r:id="rId14"/>
            </p:custDataLst>
          </p:nvPr>
        </p:nvPicPr>
        <p:blipFill>
          <a:blip r:embed="rId15"/>
          <a:srcRect l="16716" r="16716"/>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a87d1706-88e9-11f0-b3c9-babb9166458a.jpg@base@tag=imgScale&amp;m=1&amp;w=450&amp;h=450&amp;q=95a87d1706-88e9-11f0-b3c9-babb9166458a"/>
          <p:cNvPicPr>
            <a:picLocks noChangeAspect="1"/>
          </p:cNvPicPr>
          <p:nvPr>
            <p:custDataLst>
              <p:tags r:id="rId16"/>
            </p:custDataLst>
          </p:nvPr>
        </p:nvPicPr>
        <p:blipFill>
          <a:blip r:embed="rId17"/>
          <a:srcRect t="9821" b="9821"/>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358900" y="536575"/>
            <a:ext cx="964946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三、辛勤劳动</a:t>
            </a:r>
            <a:endParaRPr lang="zh-CN" altLang="en-US" sz="3600">
              <a:solidFill>
                <a:schemeClr val="accent6">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辛勤劳动结合了辛苦与勤奋，要求劳动者无论在何种职业和岗位上都需埋头苦干、真抓实干。</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辛勤劳动强调以汗水为墨、辛劳为笔，书写奋斗篇章，体现劳动者在实际行动中对勤勉与奉献的诠释。</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辛勤劳动还意味着勇于挑战自我，不断探索与创新，用实际行动展现劳动者的内在动力和创新精神。</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辛勤劳动源自对梦想的执着追求和对生活的热爱，是实现中华民族伟大复兴中国梦的基石。</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767080" y="2802255"/>
            <a:ext cx="242443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辛苦与勤奋的劳动态度</a:t>
            </a:r>
            <a:endParaRPr lang="zh-CN" altLang="en-US" b="1">
              <a:solidFill>
                <a:schemeClr val="accent1"/>
              </a:solidFill>
              <a:latin typeface="+mn-ea"/>
              <a:cs typeface="+mn-ea"/>
            </a:endParaRPr>
          </a:p>
        </p:txBody>
      </p:sp>
      <p:sp>
        <p:nvSpPr>
          <p:cNvPr id="19" name="矩形 12"/>
          <p:cNvSpPr/>
          <p:nvPr>
            <p:custDataLst>
              <p:tags r:id="rId19"/>
            </p:custDataLst>
          </p:nvPr>
        </p:nvSpPr>
        <p:spPr>
          <a:xfrm>
            <a:off x="3537585" y="2803525"/>
            <a:ext cx="242443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埋头苦干与真抓实干</a:t>
            </a:r>
            <a:endParaRPr lang="zh-CN" altLang="en-US" b="1">
              <a:solidFill>
                <a:schemeClr val="accent2"/>
              </a:solidFill>
              <a:latin typeface="+mn-ea"/>
              <a:cs typeface="+mn-ea"/>
            </a:endParaRPr>
          </a:p>
        </p:txBody>
      </p:sp>
      <p:sp>
        <p:nvSpPr>
          <p:cNvPr id="20" name="矩形 13"/>
          <p:cNvSpPr/>
          <p:nvPr>
            <p:custDataLst>
              <p:tags r:id="rId20"/>
            </p:custDataLst>
          </p:nvPr>
        </p:nvSpPr>
        <p:spPr>
          <a:xfrm>
            <a:off x="6300470" y="2802255"/>
            <a:ext cx="242443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勇于挑战与创新探索</a:t>
            </a:r>
            <a:endParaRPr lang="zh-CN" altLang="en-US" b="1">
              <a:solidFill>
                <a:schemeClr val="accent3"/>
              </a:solidFill>
              <a:latin typeface="+mn-ea"/>
              <a:cs typeface="+mn-ea"/>
            </a:endParaRPr>
          </a:p>
        </p:txBody>
      </p:sp>
      <p:sp>
        <p:nvSpPr>
          <p:cNvPr id="21" name="矩形 14"/>
          <p:cNvSpPr/>
          <p:nvPr>
            <p:custDataLst>
              <p:tags r:id="rId21"/>
            </p:custDataLst>
          </p:nvPr>
        </p:nvSpPr>
        <p:spPr>
          <a:xfrm>
            <a:off x="9068435" y="2803525"/>
            <a:ext cx="242443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辛勤劳动与梦想追求</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56995" y="328295"/>
            <a:ext cx="1013968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四、诚实劳动</a:t>
            </a:r>
            <a:endParaRPr lang="zh-CN" altLang="en-US" sz="3600">
              <a:solidFill>
                <a:schemeClr val="accent6">
                  <a:lumMod val="75000"/>
                </a:schemeClr>
              </a:solidFill>
            </a:endParaRPr>
          </a:p>
        </p:txBody>
      </p:sp>
      <p:sp>
        <p:nvSpPr>
          <p:cNvPr id="8" name="矩形 2"/>
          <p:cNvSpPr/>
          <p:nvPr>
            <p:custDataLst>
              <p:tags r:id="rId2"/>
            </p:custDataLst>
          </p:nvPr>
        </p:nvSpPr>
        <p:spPr>
          <a:xfrm>
            <a:off x="854071" y="28609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诚实劳动体现了踏实的工作态度和方式，要求劳动者正视问题，敢于钻研和解决，坚守职业道德和法律规范。</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89635" y="2161540"/>
            <a:ext cx="2536190"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诚实劳动的工作态度</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889635" y="1510030"/>
            <a:ext cx="1127125" cy="65151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60714" y="28609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诚实劳动强调脚踏实地、勇于面对和解决工作中的问题，是各行各业劳动者共同的职责和基本要求。</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96335" y="2161540"/>
            <a:ext cx="2536190"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踏实工作与问题解决</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696335" y="1510030"/>
            <a:ext cx="1127125" cy="65151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66722" y="28609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诚实劳动推动形成良好的社会道德风尚，为社会主义现代化国家建设提供道德支撑，同时塑造个人品德。</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02400" y="2161540"/>
            <a:ext cx="2536190"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社会道德风尚与个人品德</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02400" y="1510030"/>
            <a:ext cx="1127125" cy="65151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89874" y="286096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通过诚实劳动，我们从劳动中汲取道德营养，锻造劳动品德，实现人生梦想，改变个人命运。</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25610" y="2161540"/>
            <a:ext cx="2536190"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劳动精神与命运改变</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25610" y="1510030"/>
            <a:ext cx="1127125" cy="65151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a72750fb-88e9-11f0-a155-8629f07684bb.jpg@base@tag=imgScale&amp;m=1&amp;w=600&amp;h=360&amp;q=95a72750fb-88e9-11f0-a155-8629f07684bb"/>
          <p:cNvPicPr>
            <a:picLocks noChangeAspect="1"/>
          </p:cNvPicPr>
          <p:nvPr>
            <p:custDataLst>
              <p:tags r:id="rId18"/>
            </p:custDataLst>
          </p:nvPr>
        </p:nvPicPr>
        <p:blipFill rotWithShape="1">
          <a:blip r:embed="rId19"/>
          <a:srcRect t="4833" b="4833"/>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a727517f-88e9-11f0-a155-8629f07684bb.jpg@base@tag=imgScale&amp;m=1&amp;w=600&amp;h=360&amp;q=95a727517f-88e9-11f0-a155-8629f07684bb"/>
          <p:cNvPicPr>
            <a:picLocks noChangeAspect="1"/>
          </p:cNvPicPr>
          <p:nvPr>
            <p:custDataLst>
              <p:tags r:id="rId20"/>
            </p:custDataLst>
          </p:nvPr>
        </p:nvPicPr>
        <p:blipFill rotWithShape="1">
          <a:blip r:embed="rId21"/>
          <a:srcRect b="9667"/>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p:cNvPicPr>
            <a:picLocks noChangeAspect="1"/>
          </p:cNvPicPr>
          <p:nvPr>
            <p:custDataLst>
              <p:tags r:id="rId22"/>
            </p:custDataLst>
          </p:nvPr>
        </p:nvPicPr>
        <p:blipFill rotWithShape="1">
          <a:blip r:embed="rId23"/>
          <a:srcRect/>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a7275100-88e9-11f0-a155-8629f07684bb.jpg@base@tag=imgScale&amp;m=1&amp;w=600&amp;h=360&amp;q=95a7275100-88e9-11f0-a155-8629f07684bb"/>
          <p:cNvPicPr>
            <a:picLocks noChangeAspect="1"/>
          </p:cNvPicPr>
          <p:nvPr>
            <p:custDataLst>
              <p:tags r:id="rId24"/>
            </p:custDataLst>
          </p:nvPr>
        </p:nvPicPr>
        <p:blipFill rotWithShape="1">
          <a:blip r:embed="rId25"/>
          <a:srcRect t="4917" b="4917"/>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0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0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0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2_1*a*1"/>
  <p:tag name="KSO_WM_TEMPLATE_CATEGORY" val="custom"/>
  <p:tag name="KSO_WM_TEMPLATE_INDEX" val="2023321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1"/>
  <p:tag name="KSO_WM_TEMPLATE_CATEGORY" val="custom"/>
  <p:tag name="KSO_WM_TEMPLATE_INDEX" val="20233212"/>
  <p:tag name="KSO_WM_UNIT_LAYERLEVEL" val="1"/>
  <p:tag name="KSO_WM_TAG_VERSION" val="3.0"/>
  <p:tag name="KSO_WM_UNIT_TYPE" val="i"/>
  <p:tag name="KSO_WM_UNIT_INDEX" val="1"/>
  <p:tag name="KSO_WM_UNIT_FILL_FORE_SCHEMECOLOR_INDEX" val="5"/>
  <p:tag name="KSO_WM_UNIT_FILL_TYPE" val="1"/>
  <p:tag name="KSO_WM_UNIT_TEXT_FILL_FORE_SCHEMECOLOR_INDEX" val="5"/>
  <p:tag name="KSO_WM_UNIT_TEXT_FILL_TYPE" val="1"/>
  <p:tag name="KSO_WM_UNIT_USESOURCEFORMAT_APPLY"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2"/>
  <p:tag name="KSO_WM_TEMPLATE_CATEGORY" val="custom"/>
  <p:tag name="KSO_WM_TEMPLATE_INDEX" val="20233212"/>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3"/>
  <p:tag name="KSO_WM_TEMPLATE_CATEGORY" val="custom"/>
  <p:tag name="KSO_WM_TEMPLATE_INDEX" val="20233212"/>
  <p:tag name="KSO_WM_UNIT_LAYERLEVEL" val="1"/>
  <p:tag name="KSO_WM_TAG_VERSION" val="3.0"/>
  <p:tag name="KSO_WM_UNIT_TYPE" val="i"/>
  <p:tag name="KSO_WM_UNIT_INDEX" val="3"/>
  <p:tag name="KSO_WM_UNIT_FILL_FORE_SCHEMECOLOR_INDEX" val="5"/>
  <p:tag name="KSO_WM_UNIT_FILL_TYPE" val="1"/>
  <p:tag name="KSO_WM_UNIT_TEXT_FILL_FORE_SCHEMECOLOR_INDEX" val="5"/>
  <p:tag name="KSO_WM_UNIT_TEXT_FILL_TYPE" val="1"/>
  <p:tag name="KSO_WM_UNIT_USESOURCEFORMAT_APPLY" val="1"/>
</p:tagLst>
</file>

<file path=ppt/tags/tag10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4"/>
  <p:tag name="KSO_WM_TEMPLATE_CATEGORY" val="custom"/>
  <p:tag name="KSO_WM_TEMPLATE_INDEX" val="20233212"/>
  <p:tag name="KSO_WM_UNIT_LAYERLEVEL" val="1"/>
  <p:tag name="KSO_WM_TAG_VERSION" val="3.0"/>
  <p:tag name="KSO_WM_UNIT_TYPE" val="i"/>
  <p:tag name="KSO_WM_UNIT_INDEX" val="4"/>
  <p:tag name="KSO_WM_UNIT_FILL_FORE_SCHEMECOLOR_INDEX" val="5"/>
  <p:tag name="KSO_WM_UNIT_FILL_TYPE" val="1"/>
  <p:tag name="KSO_WM_UNIT_TEXT_FILL_FORE_SCHEMECOLOR_INDEX" val="5"/>
  <p:tag name="KSO_WM_UNIT_TEXT_FILL_TYPE" val="1"/>
  <p:tag name="KSO_WM_UNIT_USESOURCEFORMAT_APPLY" val="1"/>
</p:tagLst>
</file>

<file path=ppt/tags/tag10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5"/>
  <p:tag name="KSO_WM_TEMPLATE_CATEGORY" val="custom"/>
  <p:tag name="KSO_WM_TEMPLATE_INDEX" val="20233212"/>
  <p:tag name="KSO_WM_UNIT_LAYERLEVEL" val="1"/>
  <p:tag name="KSO_WM_TAG_VERSION" val="3.0"/>
  <p:tag name="KSO_WM_UNIT_TYPE" val="i"/>
  <p:tag name="KSO_WM_UNIT_INDEX" val="5"/>
  <p:tag name="KSO_WM_UNIT_FILL_FORE_SCHEMECOLOR_INDEX" val="5"/>
  <p:tag name="KSO_WM_UNIT_FILL_TYPE" val="1"/>
  <p:tag name="KSO_WM_UNIT_TEXT_FILL_FORE_SCHEMECOLOR_INDEX" val="13"/>
  <p:tag name="KSO_WM_UNIT_TEXT_FILL_TYPE" val="1"/>
  <p:tag name="KSO_WM_UNIT_USESOURCEFORMAT_APPLY" val="1"/>
</p:tagLst>
</file>

<file path=ppt/tags/tag10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3212_1*i*6"/>
  <p:tag name="KSO_WM_TEMPLATE_CATEGORY" val="custom"/>
  <p:tag name="KSO_WM_TEMPLATE_INDEX" val="20233212"/>
  <p:tag name="KSO_WM_UNIT_LAYERLEVEL" val="1"/>
  <p:tag name="KSO_WM_TAG_VERSION" val="3.0"/>
  <p:tag name="KSO_WM_UNIT_TYPE" val="i"/>
  <p:tag name="KSO_WM_UNIT_INDEX" val="6"/>
  <p:tag name="KSO_WM_UNIT_FILL_FORE_SCHEMECOLOR_INDEX" val="5"/>
  <p:tag name="KSO_WM_UNIT_FILL_TYPE" val="1"/>
  <p:tag name="KSO_WM_UNIT_TEXT_FILL_FORE_SCHEMECOLOR_INDEX" val="13"/>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7"/>
  <p:tag name="KSO_WM_TEMPLATE_CATEGORY" val="custom"/>
  <p:tag name="KSO_WM_TEMPLATE_INDEX" val="20233212"/>
  <p:tag name="KSO_WM_UNIT_LAYERLEVEL" val="1"/>
  <p:tag name="KSO_WM_TAG_VERSION" val="3.0"/>
  <p:tag name="KSO_WM_BEAUTIFY_FLAG" val="#wm#"/>
  <p:tag name="KSO_WM_UNIT_TYPE" val="i"/>
  <p:tag name="KSO_WM_UNIT_INDEX" val="7"/>
  <p:tag name="KSO_WM_UNIT_FILL_FORE_SCHEMECOLOR_INDEX" val="5"/>
  <p:tag name="KSO_WM_UNIT_FILL_TYPE" val="1"/>
  <p:tag name="KSO_WM_UNIT_TEXT_FILL_FORE_SCHEMECOLOR_INDEX" val="13"/>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8"/>
  <p:tag name="KSO_WM_TEMPLATE_CATEGORY" val="custom"/>
  <p:tag name="KSO_WM_TEMPLATE_INDEX" val="20233212"/>
  <p:tag name="KSO_WM_UNIT_LAYERLEVEL" val="1"/>
  <p:tag name="KSO_WM_TAG_VERSION" val="3.0"/>
  <p:tag name="KSO_WM_BEAUTIFY_FLAG" val="#wm#"/>
  <p:tag name="KSO_WM_UNIT_TYPE" val="i"/>
  <p:tag name="KSO_WM_UNIT_INDEX" val="8"/>
  <p:tag name="KSO_WM_UNIT_FILL_FORE_SCHEMECOLOR_INDEX" val="5"/>
  <p:tag name="KSO_WM_UNIT_FILL_TYPE" val="1"/>
  <p:tag name="KSO_WM_UNIT_TEXT_FILL_FORE_SCHEMECOLOR_INDEX" val="13"/>
  <p:tag name="KSO_WM_UNIT_TEX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12_1*i*9"/>
  <p:tag name="KSO_WM_TEMPLATE_CATEGORY" val="custom"/>
  <p:tag name="KSO_WM_TEMPLATE_INDEX" val="20233212"/>
  <p:tag name="KSO_WM_UNIT_LAYERLEVEL" val="1"/>
  <p:tag name="KSO_WM_TAG_VERSION" val="3.0"/>
  <p:tag name="KSO_WM_BEAUTIFY_FLAG" val="#wm#"/>
  <p:tag name="KSO_WM_UNIT_TYPE" val="i"/>
  <p:tag name="KSO_WM_UNIT_INDEX" val="9"/>
  <p:tag name="KSO_WM_UNIT_FILL_FORE_SCHEMECOLOR_INDEX" val="5"/>
  <p:tag name="KSO_WM_UNIT_FILL_TYPE" val="1"/>
  <p:tag name="KSO_WM_UNIT_TEXT_FILL_FORE_SCHEMECOLOR_INDEX" val="13"/>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2_3*l_i*1_1"/>
  <p:tag name="KSO_WM_TEMPLATE_CATEGORY" val="diagram"/>
  <p:tag name="KSO_WM_TEMPLATE_INDEX" val="20235412"/>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1_1"/>
  <p:tag name="KSO_WM_UNIT_INDEX" val="1_1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2_3*l_h_f*1_1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2_3*l_h_a*1_1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2_1"/>
  <p:tag name="KSO_WM_UNIT_INDEX" val="1_2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2_3*l_h_f*1_2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2_3*l_h_a*1_2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3_1"/>
  <p:tag name="KSO_WM_UNIT_INDEX" val="1_3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2_3*l_h_f*1_3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2_3*l_h_a*1_3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2"/>
  <p:tag name="KSO_WM_UNIT_LAYERLEVEL" val="1_1_1"/>
  <p:tag name="KSO_WM_TAG_VERSION" val="3.0"/>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2_3*l_h_i*1_4_1"/>
  <p:tag name="KSO_WM_UNIT_INDEX" val="1_4_1"/>
  <p:tag name="KSO_WM_UNIT_USESOURCEFORMAT_APPLY" val="1"/>
  <p:tag name="KSO_WM_BEAUTIFY_FLAG" val="#wm#"/>
  <p:tag name="KSO_WM_DIAGRAM_GROUP_CODE" val="l1-1"/>
  <p:tag name="KSO_WM_UNIT_SUBTYPE" val="d"/>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2_3*l_h_f*1_4_1"/>
  <p:tag name="KSO_WM_TEMPLATE_CATEGORY" val="diagram"/>
  <p:tag name="KSO_WM_TEMPLATE_INDEX" val="2023541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2_3*l_h_a*1_4_1"/>
  <p:tag name="KSO_WM_TEMPLATE_CATEGORY" val="diagram"/>
  <p:tag name="KSO_WM_TEMPLATE_INDEX" val="2023541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quot;left&quot;:465.0622517226667,&quot;top&quot;:106,&quot;width&quot;:413.137748277333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SLIDE_ID" val="custom20233212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12"/>
  <p:tag name="KSO_WM_SLIDE_TYPE" val="text"/>
  <p:tag name="KSO_WM_SLIDE_SUBTYPE" val="picTxt"/>
  <p:tag name="KSO_WM_SLIDE_SIZE" val="408.15*360.15"/>
  <p:tag name="KSO_WM_SLIDE_POSITION" val="504.075*131.7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34.xml><?xml version="1.0" encoding="utf-8"?>
<p:tagLst xmlns:p="http://schemas.openxmlformats.org/presentationml/2006/main">
  <p:tag name="KSO_WM_DIAGRAM_VIRTUALLY_FRAME" val="{&quot;height&quot;:432.0470078740158,&quot;left&quot;:65.7,&quot;top&quot;:86.8,&quot;width&quot;:809.8}"/>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35.xml><?xml version="1.0" encoding="utf-8"?>
<p:tagLst xmlns:p="http://schemas.openxmlformats.org/presentationml/2006/main">
  <p:tag name="KSO_WM_DIAGRAM_VIRTUALLY_FRAME" val="{&quot;height&quot;:432.0470078740158,&quot;left&quot;:65.7,&quot;top&quot;:86.8,&quot;width&quot;:809.8}"/>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36.xml><?xml version="1.0" encoding="utf-8"?>
<p:tagLst xmlns:p="http://schemas.openxmlformats.org/presentationml/2006/main">
  <p:tag name="KSO_WM_DIAGRAM_VIRTUALLY_FRAME" val="{&quot;height&quot;:432.0470078740158,&quot;left&quot;:65.7,&quot;top&quot;:86.8,&quot;width&quot;:809.8}"/>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00630/d01a8722c44dc5ef4ef319631901c770.jpg@base@tag=imgScale&amp;m=1&amp;w=475&amp;h=738&amp;q=95&quot;}*gallery__ai_v2.1.5_ONLINE*411fd1f770dfcd532af49c8953428345-slide-0"/>
  <p:tag name="KSO_WM_UNIT_LINE_FILL_TYPE" val="2"/>
  <p:tag name="KSO_WM_UNIT_USESOURCEFORMAT_APPLY" val="1"/>
</p:tagLst>
</file>

<file path=ppt/tags/tag1037.xml><?xml version="1.0" encoding="utf-8"?>
<p:tagLst xmlns:p="http://schemas.openxmlformats.org/presentationml/2006/main">
  <p:tag name="KSO_WM_DIAGRAM_VIRTUALLY_FRAME" val="{&quot;height&quot;:432.0470078740158,&quot;left&quot;:65.7,&quot;top&quot;:86.8,&quot;width&quot;:809.8}"/>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DIAGRAM_VIRTUALLY_FRAME" val="{&quot;height&quot;:432.0470078740158,&quot;left&quot;:65.7,&quot;top&quot;:86.8,&quot;width&quot;:809.8}"/>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202/9b5ce118f87b1c4d4a0570bf9ffaf4ae.jpg@base@tag=imgScale&amp;m=1&amp;w=475&amp;h=738&amp;q=95&quot;}*gallery__ai_v2.1.5_ONLINE*411fd1f770dfcd532af49c8953428345-slide-0"/>
  <p:tag name="KSO_WM_UNIT_LINE_FILL_TYPE" val="2"/>
  <p:tag name="KSO_WM_UNIT_USESOURCEFORMAT_APPLY" val="1"/>
</p:tagLst>
</file>

<file path=ppt/tags/tag1041.xml><?xml version="1.0" encoding="utf-8"?>
<p:tagLst xmlns:p="http://schemas.openxmlformats.org/presentationml/2006/main">
  <p:tag name="KSO_WM_DIAGRAM_VIRTUALLY_FRAME" val="{&quot;height&quot;:432.0470078740158,&quot;left&quot;:65.7,&quot;top&quot;:86.8,&quot;width&quot;:809.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44.xml><?xml version="1.0" encoding="utf-8"?>
<p:tagLst xmlns:p="http://schemas.openxmlformats.org/presentationml/2006/main">
  <p:tag name="KSO_WM_DIAGRAM_VIRTUALLY_FRAME" val="{&quot;height&quot;:432.0470078740158,&quot;left&quot;:65.7,&quot;top&quot;:86.8,&quot;width&quot;:809.8}"/>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31022/b5d51225c448649206ea6a723edd74b3.jpg@base@tag=imgScale&amp;m=1&amp;w=475&amp;h=738&amp;q=95&quot;}*gallery__ai_v2.1.5_ONLINE*411fd1f770dfcd532af49c8953428345-slide-0"/>
  <p:tag name="KSO_WM_UNIT_LINE_FILL_TYPE" val="2"/>
  <p:tag name="KSO_WM_UNIT_USESOURCEFORMAT_APPLY" val="1"/>
</p:tagLst>
</file>

<file path=ppt/tags/tag1045.xml><?xml version="1.0" encoding="utf-8"?>
<p:tagLst xmlns:p="http://schemas.openxmlformats.org/presentationml/2006/main">
  <p:tag name="KSO_WM_DIAGRAM_VIRTUALLY_FRAME" val="{&quot;height&quot;:432.0470078740158,&quot;left&quot;:65.7,&quot;top&quot;:86.8,&quot;width&quot;:809.8}"/>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7,&quot;top&quot;:86.8,&quot;width&quot;:8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051.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1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0921/22bcf93ebb67a5b37229bb588df82ea5.jpg@base@tag=imgScale&amp;m=1&amp;w=1537&amp;h=1903&amp;q=95&quot;}*gallery__ai_v2.1.5_ONLINE*5ba36402da795f3ea68b4d918700059f-slide-0"/>
  <p:tag name="KSO_WM_UNIT_FILL_FORE_SCHEMECOLOR_INDEX" val="5"/>
  <p:tag name="KSO_WM_UNIT_FILL_TYPE" val="1"/>
  <p:tag name="KSO_WM_UNIT_LINE_FORE_SCHEMECOLOR_INDEX" val="5"/>
  <p:tag name="KSO_WM_UNIT_LINE_FILL_TYPE" val="2"/>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33516356905046,&quot;top&quot;:97.7,&quot;width&quot;:479.7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3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00420/d44302530f190987b8425d1a74ce03be.jpg@base@tag=imgScale&amp;m=1&amp;w=450&amp;h=450&amp;q=95&quot;}*gallery__ai_v2.1.5_ONLINE*2f083e7768499c61d6aa54f3ebdb8b74-slide-0"/>
  <p:tag name="KSO_WM_UNIT_LINE_FILL_TYPE" val="2"/>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0603/51eade22bb20db5935634b995356d55d.jpg@base@tag=imgScale&amp;m=1&amp;w=450&amp;h=450&amp;q=95&quot;}*gallery__ai_v2.1.5_ONLINE*2f083e7768499c61d6aa54f3ebdb8b74-slide-0"/>
  <p:tag name="KSO_WM_UNIT_LINE_FILL_TYPE" val="2"/>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docer-property.ks3-cn-beijing-internal.ksyuncs.com/picture/4622022386/531ad0eaa9bdb2672ba2467db27750dd.png%40base%40tag%3DimgScale%26m%3D1%26w%3D450%26h%3D450%26q%3D95?Expires=1756920357&amp;AWSAccessKeyId=AKLTsJGQRfhZT6rHyuTiDsF7Q&amp;Signature=eA03IWl8pvQJi7BT3OrJjRRQuqs%3D&quot;}*gallery__ai_v2.1.5_ONLINE*2f083e7768499c61d6aa54f3ebdb8b74-slide-0"/>
  <p:tag name="KSO_WM_UNIT_LINE_FILL_TYPE" val="2"/>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1/ed647c8ca0fe9693a0e1d93f30a16c65.jpg@base@tag=imgScale&amp;m=1&amp;w=450&amp;h=450&amp;q=95&quot;}*gallery__ai_v2.1.5_ONLINE*2f083e7768499c61d6aa54f3ebdb8b74-slide-0"/>
  <p:tag name="KSO_WM_UNIT_LINE_FILL_TYPE" val="2"/>
  <p:tag name="KSO_WM_UNIT_USESOURCEFORMAT_APPLY" val="1"/>
</p:tagLst>
</file>

<file path=ppt/tags/tag84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4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8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8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8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8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8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8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6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86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8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8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9/84da9b144f057622be9a1905fa84aaf4.jpg@base@tag=imgScale&amp;m=1&amp;w=600&amp;h=360&amp;q=95&quot;}*gallery__ai_v2.1.5_ONLINE*4a575cba6e783f9858a28463865c4cc8-slide-0"/>
  <p:tag name="KSO_WM_UNIT_LINE_FILL_TYPE" val="2"/>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202/7049a50848982cfd29567a022e15516f.jpg@base@tag=imgScale&amp;m=1&amp;w=600&amp;h=360&amp;q=95&quot;}*gallery__ai_v2.1.5_ONLINE*4a575cba6e783f9858a28463865c4cc8-slide-0"/>
  <p:tag name="KSO_WM_UNIT_LINE_FILL_TYPE" val="2"/>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71.5706344458482,&quot;left&quot;:54.8,&quot;top&quot;:118.9,&quot;width&quot;:88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203/0e46321097cd782696a1db87091ce1c0.jpg@base@tag=imgScale&amp;m=1&amp;w=600&amp;h=360&amp;q=95&quot;}*gallery__ai_v2.1.5_ONLINE*4a575cba6e783f9858a28463865c4cc8-slide-0"/>
  <p:tag name="KSO_WM_UNIT_LINE_FILL_TYPE" val="2"/>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9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9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docer-property.ks3-cn-beijing-internal.ksyuncs.com/picture/4622022397/59b369b6f46d48f5717c9e6737bb56e5.png%40base%40tag%3DimgScale%26m%3D1%26w%3D450%26h%3D450%26q%3D95?Expires=1756920869&amp;AWSAccessKeyId=AKLTsJGQRfhZT6rHyuTiDsF7Q&amp;Signature=IJunvylkzJa3h03YNJ8YfxUznfU%3D&quot;}*gallery__ai_3.0.1_online*e30e438f6c7ca39feea490a488d52ed8-slide-0"/>
  <p:tag name="KSO_WM_UNIT_LINE_FILL_TYPE" val="2"/>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0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KSO_WM_UNIT_FILL_FORE_SCHEMECOLOR_INDEX" val="5"/>
  <p:tag name="KSO_WM_UNIT_FILL_TYPE" val="1"/>
</p:tagLst>
</file>

<file path=ppt/tags/tag90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 name="KSO_WM_UNIT_USESOURCEFORMAT_APPLY" val="1"/>
</p:tagLst>
</file>

<file path=ppt/tags/tag911.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912.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913.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14.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916.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 name="KSO_WM_UNIT_USESOURCEFORMAT_APPLY" val="1"/>
</p:tagLst>
</file>

<file path=ppt/tags/tag917.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918.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919.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 name="KSO_WM_UNIT_USESOURCEFORMAT_APPLY" val="1"/>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922.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9.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94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4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46.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4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48.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95.3,&quot;left&quot;:42.2,&quot;top&quot;:111.4,&quot;width&quot;:49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495.3,&quot;left&quot;:42.2,&quot;top&quot;:111.4,&quot;width&quot;:49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6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6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http://wps-cdn-docer.ks3-cn-beijing-internal.ksyuncs.com/wps_cdn_docer/storage/20230328/6b1c8cdf13f9b094008e34b6e98802e4.jpg@base@tag=imgScale&amp;m=1&amp;w=675&amp;h=534&amp;q=95&quot;}*gallery__ai_v2.1.5_ONLINE*53faeb9dc1ecc317e20224520e3a5d46-slide-0"/>
  <p:tag name="KSO_WM_UNIT_LINE_FILL_TYPE" val="2"/>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http://wps-cdn-docer.ks3-cn-beijing-internal.ksyuncs.com/wps_cdn_docer/storage/20240630/1ef71e6a9211715b003db9f3591af41a.jpg@base@tag=imgScale&amp;m=1&amp;w=675&amp;h=534&amp;q=95&quot;}*gallery__ai_v2.1.5_ONLINE*53faeb9dc1ecc317e20224520e3a5d46-slide-0"/>
  <p:tag name="KSO_WM_UNIT_LINE_FILL_TYPE" val="2"/>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http://wps-cdn-docer.ks3-cn-beijing-internal.ksyuncs.com/wps_cdn_docer/storage/20241121/a571fca30f493df0ce7d2013b7dcc0ff.jpg@base@tag=imgScale&amp;m=1&amp;w=675&amp;h=534&amp;q=95&quot;}*gallery__ai_v2.1.5_ONLINE*53faeb9dc1ecc317e20224520e3a5d46-slide-0"/>
  <p:tag name="KSO_WM_UNIT_LINE_FILL_TYPE" val="2"/>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http://wps-cdn-docer.ks3-cn-beijing-internal.ksyuncs.com/wps_cdn_docer/storage/20210430/1446348985e887d25e47ee1f8f43ebaa.jpg@base@tag=imgScale&amp;m=1&amp;w=675&amp;h=533&amp;q=95&quot;}*gallery__ai_v2.1.5_ONLINE*53faeb9dc1ecc317e20224520e3a5d46-slide-0"/>
  <p:tag name="KSO_WM_UNIT_LINE_FILL_TYPE" val="2"/>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9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9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984.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8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9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9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47.17496062992126,&quot;top&quot;:131.90000141579168,&quot;width&quot;:870.97503937007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3116</Words>
  <Application>WPS 演示</Application>
  <PresentationFormat>宽屏</PresentationFormat>
  <Paragraphs>300</Paragraphs>
  <Slides>20</Slides>
  <Notes>4</Notes>
  <HiddenSlides>0</HiddenSlides>
  <MMClips>0</MMClips>
  <ScaleCrop>false</ScaleCrop>
  <HeadingPairs>
    <vt:vector size="6" baseType="variant">
      <vt:variant>
        <vt:lpstr>已用的字体</vt:lpstr>
      </vt:variant>
      <vt:variant>
        <vt:i4>15</vt:i4>
      </vt:variant>
      <vt:variant>
        <vt:lpstr>主题</vt:lpstr>
      </vt:variant>
      <vt:variant>
        <vt:i4>5</vt:i4>
      </vt:variant>
      <vt:variant>
        <vt:lpstr>幻灯片标题</vt:lpstr>
      </vt:variant>
      <vt:variant>
        <vt:i4>20</vt:i4>
      </vt:variant>
    </vt:vector>
  </HeadingPairs>
  <TitlesOfParts>
    <vt:vector size="40"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MiSans Normal</vt:lpstr>
      <vt:lpstr>汉仪中黑简</vt:lpstr>
      <vt:lpstr>汉仪雅酷黑简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领悟劳动精神的科学内涵</vt:lpstr>
      <vt:lpstr>一、崇尚劳动</vt:lpstr>
      <vt:lpstr>PowerPoint 演示文稿</vt:lpstr>
      <vt:lpstr>PowerPoint 演示文稿</vt:lpstr>
      <vt:lpstr>PowerPoint 演示文稿</vt:lpstr>
      <vt:lpstr>任务二　 认识劳动精神的时代价值</vt:lpstr>
      <vt:lpstr>PowerPoint 演示文稿</vt:lpstr>
      <vt:lpstr>二、劳动幸福是新时代劳动精神的实践价值导向</vt:lpstr>
      <vt:lpstr>PowerPoint 演示文稿</vt:lpstr>
      <vt:lpstr>任务三　 践行劳动精神</vt:lpstr>
      <vt:lpstr>一、树立正确的劳动价值理念 （一）提升崇尚劳动的认知</vt:lpstr>
      <vt:lpstr>PowerPoint 演示文稿</vt:lpstr>
      <vt:lpstr>PowerPoint 演示文稿</vt:lpstr>
      <vt:lpstr>（四）锤炼诚实劳动的品格</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47</cp:revision>
  <dcterms:created xsi:type="dcterms:W3CDTF">2025-09-03T17:43:00Z</dcterms:created>
  <dcterms:modified xsi:type="dcterms:W3CDTF">2025-09-05T06:03:46Z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