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 id="2147483698" r:id="rId5"/>
  </p:sldMasterIdLst>
  <p:notesMasterIdLst>
    <p:notesMasterId r:id="rId18"/>
  </p:notesMasterIdLst>
  <p:sldIdLst>
    <p:sldId id="826" r:id="rId6"/>
    <p:sldId id="930" r:id="rId7"/>
    <p:sldId id="929" r:id="rId8"/>
    <p:sldId id="942" r:id="rId9"/>
    <p:sldId id="933" r:id="rId10"/>
    <p:sldId id="948" r:id="rId11"/>
    <p:sldId id="947" r:id="rId12"/>
    <p:sldId id="827" r:id="rId13"/>
    <p:sldId id="868" r:id="rId14"/>
    <p:sldId id="870" r:id="rId15"/>
    <p:sldId id="897" r:id="rId16"/>
    <p:sldId id="900" r:id="rId17"/>
    <p:sldId id="901" r:id="rId19"/>
    <p:sldId id="952" r:id="rId20"/>
    <p:sldId id="968" r:id="rId21"/>
    <p:sldId id="965" r:id="rId22"/>
    <p:sldId id="970" r:id="rId23"/>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52" userDrawn="1">
          <p15:clr>
            <a:srgbClr val="A4A3A4"/>
          </p15:clr>
        </p15:guide>
        <p15:guide id="2" pos="39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746" y="108"/>
      </p:cViewPr>
      <p:guideLst>
        <p:guide orient="horz" pos="2052"/>
        <p:guide pos="3999"/>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notesMaster" Target="notesMasters/notesMaster1.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hidden="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11"/>
            </p:custDataLst>
          </p:nvPr>
        </p:nvSpPr>
        <p:spPr/>
        <p:txBody>
          <a:bodyPr/>
          <a:lstStyle/>
          <a:p>
            <a:endParaRPr lang="zh-CN" altLang="en-US" dirty="0"/>
          </a:p>
        </p:txBody>
      </p:sp>
      <p:sp>
        <p:nvSpPr>
          <p:cNvPr id="5" name="灯片编号占位符 4" hidden="1"/>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hidden="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11"/>
            </p:custDataLst>
          </p:nvPr>
        </p:nvSpPr>
        <p:spPr/>
        <p:txBody>
          <a:bodyPr/>
          <a:lstStyle/>
          <a:p>
            <a:endParaRPr lang="zh-CN" altLang="en-US" dirty="0"/>
          </a:p>
        </p:txBody>
      </p:sp>
      <p:sp>
        <p:nvSpPr>
          <p:cNvPr id="5" name="灯片编号占位符 4" hidden="1"/>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31.xml"/><Relationship Id="rId19" Type="http://schemas.openxmlformats.org/officeDocument/2006/relationships/tags" Target="../tags/tag455.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5" Type="http://schemas.openxmlformats.org/officeDocument/2006/relationships/theme" Target="../theme/theme4.xml"/><Relationship Id="rId14" Type="http://schemas.openxmlformats.org/officeDocument/2006/relationships/tags" Target="../tags/tag463.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3" y="1"/>
            <a:ext cx="10850563" cy="1028699"/>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43000"/>
            <a:ext cx="10850563" cy="503396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1564"/>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1564"/>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1564"/>
            <a:ext cx="2909886"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50ADB199-9B2B-4ABE-89F2-E53FF336F99F}"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10.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3" Type="http://schemas.openxmlformats.org/officeDocument/2006/relationships/slideLayout" Target="../slideLayouts/slideLayout17.xml"/><Relationship Id="rId12" Type="http://schemas.openxmlformats.org/officeDocument/2006/relationships/tags" Target="../tags/tag633.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tags" Target="../tags/tag62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641.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tags" Target="../tags/tag635.xml"/><Relationship Id="rId1" Type="http://schemas.openxmlformats.org/officeDocument/2006/relationships/tags" Target="../tags/tag634.xml"/></Relationships>
</file>

<file path=ppt/slides/_rels/slide12.xml.rels><?xml version="1.0" encoding="UTF-8" standalone="yes"?>
<Relationships xmlns="http://schemas.openxmlformats.org/package/2006/relationships"><Relationship Id="rId9" Type="http://schemas.openxmlformats.org/officeDocument/2006/relationships/tags" Target="../tags/tag650.xml"/><Relationship Id="rId8" Type="http://schemas.openxmlformats.org/officeDocument/2006/relationships/tags" Target="../tags/tag649.xml"/><Relationship Id="rId7" Type="http://schemas.openxmlformats.org/officeDocument/2006/relationships/tags" Target="../tags/tag648.xml"/><Relationship Id="rId6" Type="http://schemas.openxmlformats.org/officeDocument/2006/relationships/tags" Target="../tags/tag647.xml"/><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tags" Target="../tags/tag644.xml"/><Relationship Id="rId2" Type="http://schemas.openxmlformats.org/officeDocument/2006/relationships/tags" Target="../tags/tag643.xml"/><Relationship Id="rId14" Type="http://schemas.openxmlformats.org/officeDocument/2006/relationships/notesSlide" Target="../notesSlides/notesSlide1.xml"/><Relationship Id="rId13" Type="http://schemas.openxmlformats.org/officeDocument/2006/relationships/slideLayout" Target="../slideLayouts/slideLayout17.xml"/><Relationship Id="rId12" Type="http://schemas.openxmlformats.org/officeDocument/2006/relationships/tags" Target="../tags/tag653.xml"/><Relationship Id="rId11" Type="http://schemas.openxmlformats.org/officeDocument/2006/relationships/tags" Target="../tags/tag652.xml"/><Relationship Id="rId10" Type="http://schemas.openxmlformats.org/officeDocument/2006/relationships/tags" Target="../tags/tag651.xml"/><Relationship Id="rId1" Type="http://schemas.openxmlformats.org/officeDocument/2006/relationships/tags" Target="../tags/tag642.xml"/></Relationships>
</file>

<file path=ppt/slides/_rels/slide13.xml.rels><?xml version="1.0" encoding="UTF-8" standalone="yes"?>
<Relationships xmlns="http://schemas.openxmlformats.org/package/2006/relationships"><Relationship Id="rId9" Type="http://schemas.openxmlformats.org/officeDocument/2006/relationships/tags" Target="../tags/tag662.xml"/><Relationship Id="rId8" Type="http://schemas.openxmlformats.org/officeDocument/2006/relationships/tags" Target="../tags/tag661.xml"/><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5" Type="http://schemas.openxmlformats.org/officeDocument/2006/relationships/slideLayout" Target="../slideLayouts/slideLayout17.xml"/><Relationship Id="rId24" Type="http://schemas.openxmlformats.org/officeDocument/2006/relationships/tags" Target="../tags/tag677.xml"/><Relationship Id="rId23" Type="http://schemas.openxmlformats.org/officeDocument/2006/relationships/tags" Target="../tags/tag676.xml"/><Relationship Id="rId22" Type="http://schemas.openxmlformats.org/officeDocument/2006/relationships/tags" Target="../tags/tag675.xml"/><Relationship Id="rId21" Type="http://schemas.openxmlformats.org/officeDocument/2006/relationships/tags" Target="../tags/tag674.xml"/><Relationship Id="rId20" Type="http://schemas.openxmlformats.org/officeDocument/2006/relationships/tags" Target="../tags/tag673.xml"/><Relationship Id="rId2" Type="http://schemas.openxmlformats.org/officeDocument/2006/relationships/tags" Target="../tags/tag655.xml"/><Relationship Id="rId19" Type="http://schemas.openxmlformats.org/officeDocument/2006/relationships/tags" Target="../tags/tag672.xml"/><Relationship Id="rId18" Type="http://schemas.openxmlformats.org/officeDocument/2006/relationships/tags" Target="../tags/tag671.xml"/><Relationship Id="rId17" Type="http://schemas.openxmlformats.org/officeDocument/2006/relationships/tags" Target="../tags/tag670.xml"/><Relationship Id="rId16" Type="http://schemas.openxmlformats.org/officeDocument/2006/relationships/tags" Target="../tags/tag669.xml"/><Relationship Id="rId15" Type="http://schemas.openxmlformats.org/officeDocument/2006/relationships/tags" Target="../tags/tag668.xml"/><Relationship Id="rId14" Type="http://schemas.openxmlformats.org/officeDocument/2006/relationships/tags" Target="../tags/tag667.xml"/><Relationship Id="rId13" Type="http://schemas.openxmlformats.org/officeDocument/2006/relationships/tags" Target="../tags/tag666.xml"/><Relationship Id="rId12" Type="http://schemas.openxmlformats.org/officeDocument/2006/relationships/tags" Target="../tags/tag665.xml"/><Relationship Id="rId11" Type="http://schemas.openxmlformats.org/officeDocument/2006/relationships/tags" Target="../tags/tag664.xml"/><Relationship Id="rId10" Type="http://schemas.openxmlformats.org/officeDocument/2006/relationships/tags" Target="../tags/tag663.xml"/><Relationship Id="rId1" Type="http://schemas.openxmlformats.org/officeDocument/2006/relationships/tags" Target="../tags/tag654.xml"/></Relationships>
</file>

<file path=ppt/slides/_rels/slide14.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tags" Target="../tags/tag682.xml"/><Relationship Id="rId4" Type="http://schemas.openxmlformats.org/officeDocument/2006/relationships/tags" Target="../tags/tag681.xml"/><Relationship Id="rId32" Type="http://schemas.openxmlformats.org/officeDocument/2006/relationships/slideLayout" Target="../slideLayouts/slideLayout28.xml"/><Relationship Id="rId31" Type="http://schemas.openxmlformats.org/officeDocument/2006/relationships/tags" Target="../tags/tag708.xml"/><Relationship Id="rId30" Type="http://schemas.openxmlformats.org/officeDocument/2006/relationships/tags" Target="../tags/tag707.xml"/><Relationship Id="rId3" Type="http://schemas.openxmlformats.org/officeDocument/2006/relationships/tags" Target="../tags/tag680.xml"/><Relationship Id="rId29" Type="http://schemas.openxmlformats.org/officeDocument/2006/relationships/tags" Target="../tags/tag706.xml"/><Relationship Id="rId28" Type="http://schemas.openxmlformats.org/officeDocument/2006/relationships/tags" Target="../tags/tag705.xml"/><Relationship Id="rId27" Type="http://schemas.openxmlformats.org/officeDocument/2006/relationships/tags" Target="../tags/tag704.xml"/><Relationship Id="rId26" Type="http://schemas.openxmlformats.org/officeDocument/2006/relationships/tags" Target="../tags/tag703.xml"/><Relationship Id="rId25" Type="http://schemas.openxmlformats.org/officeDocument/2006/relationships/tags" Target="../tags/tag702.xml"/><Relationship Id="rId24" Type="http://schemas.openxmlformats.org/officeDocument/2006/relationships/tags" Target="../tags/tag701.xml"/><Relationship Id="rId23" Type="http://schemas.openxmlformats.org/officeDocument/2006/relationships/tags" Target="../tags/tag700.xml"/><Relationship Id="rId22" Type="http://schemas.openxmlformats.org/officeDocument/2006/relationships/tags" Target="../tags/tag699.xml"/><Relationship Id="rId21" Type="http://schemas.openxmlformats.org/officeDocument/2006/relationships/tags" Target="../tags/tag698.xml"/><Relationship Id="rId20" Type="http://schemas.openxmlformats.org/officeDocument/2006/relationships/tags" Target="../tags/tag697.xml"/><Relationship Id="rId2" Type="http://schemas.openxmlformats.org/officeDocument/2006/relationships/tags" Target="../tags/tag679.xml"/><Relationship Id="rId19" Type="http://schemas.openxmlformats.org/officeDocument/2006/relationships/tags" Target="../tags/tag696.xml"/><Relationship Id="rId18" Type="http://schemas.openxmlformats.org/officeDocument/2006/relationships/tags" Target="../tags/tag695.xml"/><Relationship Id="rId17" Type="http://schemas.openxmlformats.org/officeDocument/2006/relationships/tags" Target="../tags/tag694.xml"/><Relationship Id="rId16" Type="http://schemas.openxmlformats.org/officeDocument/2006/relationships/tags" Target="../tags/tag693.xml"/><Relationship Id="rId15" Type="http://schemas.openxmlformats.org/officeDocument/2006/relationships/tags" Target="../tags/tag692.xml"/><Relationship Id="rId14" Type="http://schemas.openxmlformats.org/officeDocument/2006/relationships/tags" Target="../tags/tag691.xml"/><Relationship Id="rId13" Type="http://schemas.openxmlformats.org/officeDocument/2006/relationships/tags" Target="../tags/tag690.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tags" Target="../tags/tag678.xml"/></Relationships>
</file>

<file path=ppt/slides/_rels/slide15.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tags" Target="../tags/tag715.xml"/><Relationship Id="rId6" Type="http://schemas.openxmlformats.org/officeDocument/2006/relationships/tags" Target="../tags/tag714.xml"/><Relationship Id="rId5" Type="http://schemas.openxmlformats.org/officeDocument/2006/relationships/tags" Target="../tags/tag713.xml"/><Relationship Id="rId4" Type="http://schemas.openxmlformats.org/officeDocument/2006/relationships/tags" Target="../tags/tag712.xml"/><Relationship Id="rId3" Type="http://schemas.openxmlformats.org/officeDocument/2006/relationships/tags" Target="../tags/tag711.xml"/><Relationship Id="rId24" Type="http://schemas.openxmlformats.org/officeDocument/2006/relationships/slideLayout" Target="../slideLayouts/slideLayout15.xml"/><Relationship Id="rId23" Type="http://schemas.openxmlformats.org/officeDocument/2006/relationships/tags" Target="../tags/tag731.xml"/><Relationship Id="rId22" Type="http://schemas.openxmlformats.org/officeDocument/2006/relationships/tags" Target="../tags/tag730.xml"/><Relationship Id="rId21" Type="http://schemas.openxmlformats.org/officeDocument/2006/relationships/tags" Target="../tags/tag729.xml"/><Relationship Id="rId20" Type="http://schemas.openxmlformats.org/officeDocument/2006/relationships/tags" Target="../tags/tag728.xml"/><Relationship Id="rId2" Type="http://schemas.openxmlformats.org/officeDocument/2006/relationships/tags" Target="../tags/tag710.xml"/><Relationship Id="rId19" Type="http://schemas.openxmlformats.org/officeDocument/2006/relationships/tags" Target="../tags/tag727.xml"/><Relationship Id="rId18" Type="http://schemas.openxmlformats.org/officeDocument/2006/relationships/tags" Target="../tags/tag726.xml"/><Relationship Id="rId17" Type="http://schemas.openxmlformats.org/officeDocument/2006/relationships/tags" Target="../tags/tag725.xml"/><Relationship Id="rId16" Type="http://schemas.openxmlformats.org/officeDocument/2006/relationships/tags" Target="../tags/tag724.xml"/><Relationship Id="rId15" Type="http://schemas.openxmlformats.org/officeDocument/2006/relationships/tags" Target="../tags/tag723.xml"/><Relationship Id="rId14" Type="http://schemas.openxmlformats.org/officeDocument/2006/relationships/tags" Target="../tags/tag722.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tags" Target="../tags/tag709.xml"/></Relationships>
</file>

<file path=ppt/slides/_rels/slide16.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0" Type="http://schemas.openxmlformats.org/officeDocument/2006/relationships/slideLayout" Target="../slideLayouts/slideLayout25.xml"/><Relationship Id="rId3" Type="http://schemas.openxmlformats.org/officeDocument/2006/relationships/tags" Target="../tags/tag732.xml"/><Relationship Id="rId29" Type="http://schemas.openxmlformats.org/officeDocument/2006/relationships/tags" Target="../tags/tag758.xml"/><Relationship Id="rId28" Type="http://schemas.openxmlformats.org/officeDocument/2006/relationships/tags" Target="../tags/tag757.xml"/><Relationship Id="rId27" Type="http://schemas.openxmlformats.org/officeDocument/2006/relationships/tags" Target="../tags/tag756.xml"/><Relationship Id="rId26" Type="http://schemas.openxmlformats.org/officeDocument/2006/relationships/tags" Target="../tags/tag755.xml"/><Relationship Id="rId25" Type="http://schemas.openxmlformats.org/officeDocument/2006/relationships/tags" Target="../tags/tag754.xml"/><Relationship Id="rId24" Type="http://schemas.openxmlformats.org/officeDocument/2006/relationships/tags" Target="../tags/tag753.xml"/><Relationship Id="rId23" Type="http://schemas.openxmlformats.org/officeDocument/2006/relationships/tags" Target="../tags/tag752.xml"/><Relationship Id="rId22" Type="http://schemas.openxmlformats.org/officeDocument/2006/relationships/tags" Target="../tags/tag751.xml"/><Relationship Id="rId21" Type="http://schemas.openxmlformats.org/officeDocument/2006/relationships/tags" Target="../tags/tag750.xml"/><Relationship Id="rId20" Type="http://schemas.openxmlformats.org/officeDocument/2006/relationships/tags" Target="../tags/tag749.xml"/><Relationship Id="rId2" Type="http://schemas.openxmlformats.org/officeDocument/2006/relationships/image" Target="../media/image3.svg"/><Relationship Id="rId19" Type="http://schemas.openxmlformats.org/officeDocument/2006/relationships/tags" Target="../tags/tag748.xml"/><Relationship Id="rId18" Type="http://schemas.openxmlformats.org/officeDocument/2006/relationships/tags" Target="../tags/tag747.xml"/><Relationship Id="rId17" Type="http://schemas.openxmlformats.org/officeDocument/2006/relationships/tags" Target="../tags/tag746.xml"/><Relationship Id="rId16" Type="http://schemas.openxmlformats.org/officeDocument/2006/relationships/tags" Target="../tags/tag745.xml"/><Relationship Id="rId15" Type="http://schemas.openxmlformats.org/officeDocument/2006/relationships/tags" Target="../tags/tag744.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hemeOverride" Target="../theme/themeOverride2.xml"/><Relationship Id="rId2" Type="http://schemas.openxmlformats.org/officeDocument/2006/relationships/tags" Target="../tags/tag760.xml"/><Relationship Id="rId1" Type="http://schemas.openxmlformats.org/officeDocument/2006/relationships/tags" Target="../tags/tag759.xml"/></Relationships>
</file>

<file path=ppt/slides/_rels/slide2.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5" Type="http://schemas.openxmlformats.org/officeDocument/2006/relationships/slideLayout" Target="../slideLayouts/slideLayout27.xml"/><Relationship Id="rId14" Type="http://schemas.openxmlformats.org/officeDocument/2006/relationships/tags" Target="../tags/tag481.xml"/><Relationship Id="rId13" Type="http://schemas.openxmlformats.org/officeDocument/2006/relationships/tags" Target="../tags/tag480.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tags" Target="../tags/tag468.xml"/></Relationships>
</file>

<file path=ppt/slides/_rels/slide3.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0" Type="http://schemas.openxmlformats.org/officeDocument/2006/relationships/slideLayout" Target="../slideLayouts/slideLayout17.xml"/><Relationship Id="rId1" Type="http://schemas.openxmlformats.org/officeDocument/2006/relationships/tags" Target="../tags/tag482.xml"/></Relationships>
</file>

<file path=ppt/slides/_rels/slide4.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0" Type="http://schemas.openxmlformats.org/officeDocument/2006/relationships/slideLayout" Target="../slideLayouts/slideLayout17.xml"/><Relationship Id="rId1" Type="http://schemas.openxmlformats.org/officeDocument/2006/relationships/tags" Target="../tags/tag491.xml"/></Relationships>
</file>

<file path=ppt/slides/_rels/slide5.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9" Type="http://schemas.openxmlformats.org/officeDocument/2006/relationships/slideLayout" Target="../slideLayouts/slideLayout17.xml"/><Relationship Id="rId18" Type="http://schemas.openxmlformats.org/officeDocument/2006/relationships/tags" Target="../tags/tag517.xml"/><Relationship Id="rId17" Type="http://schemas.openxmlformats.org/officeDocument/2006/relationships/tags" Target="../tags/tag516.xml"/><Relationship Id="rId16" Type="http://schemas.openxmlformats.org/officeDocument/2006/relationships/tags" Target="../tags/tag515.xml"/><Relationship Id="rId15" Type="http://schemas.openxmlformats.org/officeDocument/2006/relationships/tags" Target="../tags/tag514.xml"/><Relationship Id="rId14" Type="http://schemas.openxmlformats.org/officeDocument/2006/relationships/tags" Target="../tags/tag51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0.xml"/></Relationships>
</file>

<file path=ppt/slides/_rels/slide6.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6" Type="http://schemas.openxmlformats.org/officeDocument/2006/relationships/slideLayout" Target="../slideLayouts/slideLayout17.xml"/><Relationship Id="rId15" Type="http://schemas.openxmlformats.org/officeDocument/2006/relationships/tags" Target="../tags/tag532.xml"/><Relationship Id="rId14" Type="http://schemas.openxmlformats.org/officeDocument/2006/relationships/tags" Target="../tags/tag531.xml"/><Relationship Id="rId13" Type="http://schemas.openxmlformats.org/officeDocument/2006/relationships/tags" Target="../tags/tag530.xml"/><Relationship Id="rId12" Type="http://schemas.openxmlformats.org/officeDocument/2006/relationships/tags" Target="../tags/tag529.xml"/><Relationship Id="rId11" Type="http://schemas.openxmlformats.org/officeDocument/2006/relationships/tags" Target="../tags/tag528.xml"/><Relationship Id="rId10" Type="http://schemas.openxmlformats.org/officeDocument/2006/relationships/tags" Target="../tags/tag527.xml"/><Relationship Id="rId1" Type="http://schemas.openxmlformats.org/officeDocument/2006/relationships/tags" Target="../tags/tag518.xml"/></Relationships>
</file>

<file path=ppt/slides/_rels/slide7.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tags" Target="../tags/tag540.xml"/><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tags" Target="../tags/tag537.xml"/><Relationship Id="rId42" Type="http://schemas.openxmlformats.org/officeDocument/2006/relationships/slideLayout" Target="../slideLayouts/slideLayout17.xml"/><Relationship Id="rId41" Type="http://schemas.openxmlformats.org/officeDocument/2006/relationships/tags" Target="../tags/tag573.xml"/><Relationship Id="rId40" Type="http://schemas.openxmlformats.org/officeDocument/2006/relationships/tags" Target="../tags/tag572.xml"/><Relationship Id="rId4" Type="http://schemas.openxmlformats.org/officeDocument/2006/relationships/tags" Target="../tags/tag536.xml"/><Relationship Id="rId39" Type="http://schemas.openxmlformats.org/officeDocument/2006/relationships/tags" Target="../tags/tag571.xml"/><Relationship Id="rId38" Type="http://schemas.openxmlformats.org/officeDocument/2006/relationships/tags" Target="../tags/tag570.xml"/><Relationship Id="rId37" Type="http://schemas.openxmlformats.org/officeDocument/2006/relationships/tags" Target="../tags/tag569.xml"/><Relationship Id="rId36" Type="http://schemas.openxmlformats.org/officeDocument/2006/relationships/tags" Target="../tags/tag568.xml"/><Relationship Id="rId35" Type="http://schemas.openxmlformats.org/officeDocument/2006/relationships/tags" Target="../tags/tag567.xml"/><Relationship Id="rId34" Type="http://schemas.openxmlformats.org/officeDocument/2006/relationships/tags" Target="../tags/tag566.xml"/><Relationship Id="rId33" Type="http://schemas.openxmlformats.org/officeDocument/2006/relationships/tags" Target="../tags/tag565.xml"/><Relationship Id="rId32" Type="http://schemas.openxmlformats.org/officeDocument/2006/relationships/tags" Target="../tags/tag564.xml"/><Relationship Id="rId31" Type="http://schemas.openxmlformats.org/officeDocument/2006/relationships/tags" Target="../tags/tag563.xml"/><Relationship Id="rId30" Type="http://schemas.openxmlformats.org/officeDocument/2006/relationships/tags" Target="../tags/tag562.xml"/><Relationship Id="rId3" Type="http://schemas.openxmlformats.org/officeDocument/2006/relationships/tags" Target="../tags/tag535.xml"/><Relationship Id="rId29" Type="http://schemas.openxmlformats.org/officeDocument/2006/relationships/tags" Target="../tags/tag561.xml"/><Relationship Id="rId28" Type="http://schemas.openxmlformats.org/officeDocument/2006/relationships/tags" Target="../tags/tag560.xml"/><Relationship Id="rId27" Type="http://schemas.openxmlformats.org/officeDocument/2006/relationships/tags" Target="../tags/tag559.xml"/><Relationship Id="rId26" Type="http://schemas.openxmlformats.org/officeDocument/2006/relationships/tags" Target="../tags/tag558.xml"/><Relationship Id="rId25" Type="http://schemas.openxmlformats.org/officeDocument/2006/relationships/tags" Target="../tags/tag557.xml"/><Relationship Id="rId24" Type="http://schemas.openxmlformats.org/officeDocument/2006/relationships/tags" Target="../tags/tag556.xml"/><Relationship Id="rId23" Type="http://schemas.openxmlformats.org/officeDocument/2006/relationships/tags" Target="../tags/tag555.xml"/><Relationship Id="rId22" Type="http://schemas.openxmlformats.org/officeDocument/2006/relationships/tags" Target="../tags/tag554.xml"/><Relationship Id="rId21" Type="http://schemas.openxmlformats.org/officeDocument/2006/relationships/tags" Target="../tags/tag553.xml"/><Relationship Id="rId20" Type="http://schemas.openxmlformats.org/officeDocument/2006/relationships/tags" Target="../tags/tag552.xml"/><Relationship Id="rId2" Type="http://schemas.openxmlformats.org/officeDocument/2006/relationships/tags" Target="../tags/tag534.xml"/><Relationship Id="rId19" Type="http://schemas.openxmlformats.org/officeDocument/2006/relationships/tags" Target="../tags/tag551.xml"/><Relationship Id="rId18" Type="http://schemas.openxmlformats.org/officeDocument/2006/relationships/tags" Target="../tags/tag550.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tags" Target="../tags/tag533.xml"/></Relationships>
</file>

<file path=ppt/slides/_rels/slide8.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tags" Target="../tags/tag576.xml"/><Relationship Id="rId20" Type="http://schemas.openxmlformats.org/officeDocument/2006/relationships/slideLayout" Target="../slideLayouts/slideLayout29.xml"/><Relationship Id="rId2" Type="http://schemas.openxmlformats.org/officeDocument/2006/relationships/tags" Target="../tags/tag575.xml"/><Relationship Id="rId19" Type="http://schemas.openxmlformats.org/officeDocument/2006/relationships/tags" Target="../tags/tag592.xml"/><Relationship Id="rId18" Type="http://schemas.openxmlformats.org/officeDocument/2006/relationships/tags" Target="../tags/tag591.xml"/><Relationship Id="rId17" Type="http://schemas.openxmlformats.org/officeDocument/2006/relationships/tags" Target="../tags/tag590.xml"/><Relationship Id="rId16" Type="http://schemas.openxmlformats.org/officeDocument/2006/relationships/tags" Target="../tags/tag589.xml"/><Relationship Id="rId15" Type="http://schemas.openxmlformats.org/officeDocument/2006/relationships/tags" Target="../tags/tag588.xml"/><Relationship Id="rId14" Type="http://schemas.openxmlformats.org/officeDocument/2006/relationships/tags" Target="../tags/tag58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tags" Target="../tags/tag574.xml"/></Relationships>
</file>

<file path=ppt/slides/_rels/slide9.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0" Type="http://schemas.openxmlformats.org/officeDocument/2006/relationships/slideLayout" Target="../slideLayouts/slideLayout15.xml"/><Relationship Id="rId3" Type="http://schemas.openxmlformats.org/officeDocument/2006/relationships/tags" Target="../tags/tag595.xml"/><Relationship Id="rId29" Type="http://schemas.openxmlformats.org/officeDocument/2006/relationships/tags" Target="../tags/tag621.xml"/><Relationship Id="rId28" Type="http://schemas.openxmlformats.org/officeDocument/2006/relationships/tags" Target="../tags/tag620.xml"/><Relationship Id="rId27" Type="http://schemas.openxmlformats.org/officeDocument/2006/relationships/tags" Target="../tags/tag619.xml"/><Relationship Id="rId26" Type="http://schemas.openxmlformats.org/officeDocument/2006/relationships/tags" Target="../tags/tag618.xml"/><Relationship Id="rId25" Type="http://schemas.openxmlformats.org/officeDocument/2006/relationships/tags" Target="../tags/tag617.xml"/><Relationship Id="rId24" Type="http://schemas.openxmlformats.org/officeDocument/2006/relationships/tags" Target="../tags/tag616.xml"/><Relationship Id="rId23" Type="http://schemas.openxmlformats.org/officeDocument/2006/relationships/tags" Target="../tags/tag615.xml"/><Relationship Id="rId22" Type="http://schemas.openxmlformats.org/officeDocument/2006/relationships/tags" Target="../tags/tag614.xml"/><Relationship Id="rId21" Type="http://schemas.openxmlformats.org/officeDocument/2006/relationships/tags" Target="../tags/tag613.xml"/><Relationship Id="rId20" Type="http://schemas.openxmlformats.org/officeDocument/2006/relationships/tags" Target="../tags/tag612.xml"/><Relationship Id="rId2" Type="http://schemas.openxmlformats.org/officeDocument/2006/relationships/tags" Target="../tags/tag594.xml"/><Relationship Id="rId19" Type="http://schemas.openxmlformats.org/officeDocument/2006/relationships/tags" Target="../tags/tag611.xml"/><Relationship Id="rId18" Type="http://schemas.openxmlformats.org/officeDocument/2006/relationships/tags" Target="../tags/tag610.xml"/><Relationship Id="rId17" Type="http://schemas.openxmlformats.org/officeDocument/2006/relationships/tags" Target="../tags/tag609.xml"/><Relationship Id="rId16" Type="http://schemas.openxmlformats.org/officeDocument/2006/relationships/tags" Target="../tags/tag608.xml"/><Relationship Id="rId15" Type="http://schemas.openxmlformats.org/officeDocument/2006/relationships/tags" Target="../tags/tag607.xml"/><Relationship Id="rId14" Type="http://schemas.openxmlformats.org/officeDocument/2006/relationships/tags" Target="../tags/tag606.xml"/><Relationship Id="rId13" Type="http://schemas.openxmlformats.org/officeDocument/2006/relationships/tags" Target="../tags/tag605.xml"/><Relationship Id="rId12" Type="http://schemas.openxmlformats.org/officeDocument/2006/relationships/tags" Target="../tags/tag604.xml"/><Relationship Id="rId11" Type="http://schemas.openxmlformats.org/officeDocument/2006/relationships/tags" Target="../tags/tag603.xml"/><Relationship Id="rId10" Type="http://schemas.openxmlformats.org/officeDocument/2006/relationships/tags" Target="../tags/tag602.xml"/><Relationship Id="rId1" Type="http://schemas.openxmlformats.org/officeDocument/2006/relationships/tags" Target="../tags/tag5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808345" y="2061210"/>
            <a:ext cx="5897880" cy="977900"/>
          </a:xfrm>
        </p:spPr>
        <p:txBody>
          <a:bodyPr>
            <a:noAutofit/>
          </a:bodyPr>
          <a:p>
            <a:r>
              <a:rPr lang="zh-CN" altLang="en-US" sz="4800" dirty="0">
                <a:solidFill>
                  <a:schemeClr val="bg1"/>
                </a:solidFill>
                <a:latin typeface="+mj-ea"/>
                <a:ea typeface="+mj-ea"/>
                <a:sym typeface="+mn-ea"/>
              </a:rPr>
              <a:t>创业精神与创业能力</a:t>
            </a:r>
            <a:endParaRPr lang="en-US" altLang="zh-CN"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472555" y="3084830"/>
            <a:ext cx="5419090" cy="2021840"/>
          </a:xfrm>
        </p:spPr>
        <p:txBody>
          <a:bodyPr anchor="ctr" anchorCtr="0">
            <a:noAutofit/>
          </a:bodyPr>
          <a:p>
            <a:pPr indent="-508000" algn="l" latinLnBrk="0">
              <a:lnSpc>
                <a:spcPct val="80000"/>
              </a:lnSpc>
              <a:spcBef>
                <a:spcPts val="900"/>
              </a:spcBef>
              <a:spcAft>
                <a:spcPts val="1000"/>
              </a:spcAft>
              <a:buNone/>
            </a:pPr>
            <a:r>
              <a:rPr lang="zh-CN" altLang="en-US" sz="1800" dirty="0">
                <a:latin typeface="+mn-ea"/>
                <a:ea typeface="+mn-ea"/>
                <a:cs typeface="+mn-ea"/>
                <a:sym typeface="+mn-ea"/>
              </a:rPr>
              <a:t>1</a:t>
            </a:r>
            <a:r>
              <a:rPr lang="en-US" altLang="zh-CN" sz="1800" dirty="0">
                <a:latin typeface="+mn-ea"/>
                <a:ea typeface="+mn-ea"/>
                <a:cs typeface="+mn-ea"/>
                <a:sym typeface="+mn-ea"/>
              </a:rPr>
              <a:t>.</a:t>
            </a:r>
            <a:r>
              <a:rPr lang="zh-CN" altLang="en-US" sz="1800" dirty="0">
                <a:latin typeface="+mn-ea"/>
                <a:ea typeface="+mn-ea"/>
                <a:cs typeface="+mn-ea"/>
                <a:sym typeface="+mn-ea"/>
              </a:rPr>
              <a:t>把握创业者的特质和群体特征</a:t>
            </a:r>
            <a:endParaRPr lang="zh-CN" altLang="en-US" sz="1800" dirty="0">
              <a:latin typeface="+mn-ea"/>
              <a:ea typeface="+mn-ea"/>
              <a:cs typeface="+mn-ea"/>
              <a:sym typeface="+mn-ea"/>
            </a:endParaRPr>
          </a:p>
          <a:p>
            <a:pPr indent="-508000" algn="l" latinLnBrk="0">
              <a:lnSpc>
                <a:spcPct val="80000"/>
              </a:lnSpc>
              <a:spcBef>
                <a:spcPts val="900"/>
              </a:spcBef>
              <a:spcAft>
                <a:spcPts val="1000"/>
              </a:spcAft>
              <a:buNone/>
            </a:pPr>
            <a:r>
              <a:rPr lang="zh-CN" altLang="en-US" sz="1800" dirty="0">
                <a:latin typeface="+mn-ea"/>
                <a:ea typeface="+mn-ea"/>
                <a:cs typeface="+mn-ea"/>
                <a:sym typeface="+mn-ea"/>
              </a:rPr>
              <a:t>2</a:t>
            </a:r>
            <a:r>
              <a:rPr lang="en-US" altLang="zh-CN" sz="1800" dirty="0">
                <a:latin typeface="+mn-ea"/>
                <a:ea typeface="+mn-ea"/>
                <a:cs typeface="+mn-ea"/>
                <a:sym typeface="+mn-ea"/>
              </a:rPr>
              <a:t>.</a:t>
            </a:r>
            <a:r>
              <a:rPr lang="zh-CN" altLang="en-US" sz="1800" dirty="0">
                <a:latin typeface="+mn-ea"/>
                <a:ea typeface="+mn-ea"/>
                <a:cs typeface="+mn-ea"/>
                <a:sym typeface="+mn-ea"/>
              </a:rPr>
              <a:t>树立创业精神</a:t>
            </a:r>
            <a:endParaRPr lang="zh-CN" altLang="en-US" sz="1800" dirty="0">
              <a:latin typeface="+mn-ea"/>
              <a:ea typeface="+mn-ea"/>
              <a:cs typeface="+mn-ea"/>
              <a:sym typeface="+mn-ea"/>
            </a:endParaRPr>
          </a:p>
          <a:p>
            <a:pPr indent="-508000" algn="l" latinLnBrk="0">
              <a:lnSpc>
                <a:spcPct val="80000"/>
              </a:lnSpc>
              <a:spcBef>
                <a:spcPts val="900"/>
              </a:spcBef>
              <a:spcAft>
                <a:spcPts val="1000"/>
              </a:spcAft>
              <a:buNone/>
            </a:pPr>
            <a:r>
              <a:rPr lang="zh-CN" altLang="en-US" sz="1800" dirty="0">
                <a:latin typeface="+mn-ea"/>
                <a:ea typeface="+mn-ea"/>
                <a:cs typeface="+mn-ea"/>
                <a:sym typeface="+mn-ea"/>
              </a:rPr>
              <a:t>3</a:t>
            </a:r>
            <a:r>
              <a:rPr lang="en-US" altLang="zh-CN" sz="1800" dirty="0">
                <a:latin typeface="+mn-ea"/>
                <a:ea typeface="+mn-ea"/>
                <a:cs typeface="+mn-ea"/>
                <a:sym typeface="+mn-ea"/>
              </a:rPr>
              <a:t>.</a:t>
            </a:r>
            <a:r>
              <a:rPr lang="zh-CN" altLang="en-US" sz="1800" dirty="0">
                <a:latin typeface="+mn-ea"/>
                <a:ea typeface="+mn-ea"/>
                <a:cs typeface="+mn-ea"/>
                <a:sym typeface="+mn-ea"/>
              </a:rPr>
              <a:t>构建创新创业能力</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43989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mj-ea"/>
                <a:ea typeface="+mj-ea"/>
                <a:cs typeface="Arial" panose="020B0604020202020204" pitchFamily="34" charset="0"/>
              </a:rPr>
              <a:t>02</a:t>
            </a:r>
            <a:endParaRPr lang="en-US" altLang="zh-CN" sz="1800" spc="100" dirty="0">
              <a:solidFill>
                <a:schemeClr val="bg1"/>
              </a:solidFill>
              <a:latin typeface="+mj-ea"/>
              <a:ea typeface="+mj-ea"/>
              <a:cs typeface="Arial" panose="020B0604020202020204" pitchFamily="3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1000"/>
                                        <p:tgtEl>
                                          <p:spTgt spid="8">
                                            <p:txEl>
                                              <p:pRg st="1" end="1"/>
                                            </p:txEl>
                                          </p:spTgt>
                                        </p:tgtEl>
                                      </p:cBhvr>
                                    </p:animEffect>
                                    <p:anim calcmode="lin" valueType="num">
                                      <p:cBhvr>
                                        <p:cTn id="2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fade">
                                      <p:cBhvr>
                                        <p:cTn id="30" dur="1000"/>
                                        <p:tgtEl>
                                          <p:spTgt spid="8">
                                            <p:txEl>
                                              <p:pRg st="2" end="2"/>
                                            </p:txEl>
                                          </p:spTgt>
                                        </p:tgtEl>
                                      </p:cBhvr>
                                    </p:animEffect>
                                    <p:anim calcmode="lin" valueType="num">
                                      <p:cBhvr>
                                        <p:cTn id="31"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9" name="组合 288"/>
          <p:cNvGrpSpPr/>
          <p:nvPr>
            <p:custDataLst>
              <p:tags r:id="rId1"/>
            </p:custDataLst>
          </p:nvPr>
        </p:nvGrpSpPr>
        <p:grpSpPr>
          <a:xfrm>
            <a:off x="4787265" y="313690"/>
            <a:ext cx="3439795" cy="830580"/>
            <a:chOff x="7058" y="415"/>
            <a:chExt cx="5417" cy="1308"/>
          </a:xfrm>
        </p:grpSpPr>
        <p:sp>
          <p:nvSpPr>
            <p:cNvPr id="290" name="矩形 289"/>
            <p:cNvSpPr/>
            <p:nvPr>
              <p:custDataLst>
                <p:tags r:id="rId2"/>
              </p:custDataLst>
            </p:nvPr>
          </p:nvSpPr>
          <p:spPr>
            <a:xfrm>
              <a:off x="7183" y="573"/>
              <a:ext cx="5293" cy="1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1" name="矩形 290"/>
            <p:cNvSpPr/>
            <p:nvPr>
              <p:custDataLst>
                <p:tags r:id="rId3"/>
              </p:custDataLst>
            </p:nvPr>
          </p:nvSpPr>
          <p:spPr>
            <a:xfrm>
              <a:off x="7058" y="415"/>
              <a:ext cx="5293" cy="115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92" name="Title 6"/>
          <p:cNvSpPr txBox="1"/>
          <p:nvPr>
            <p:custDataLst>
              <p:tags r:id="rId4"/>
            </p:custDataLst>
          </p:nvPr>
        </p:nvSpPr>
        <p:spPr>
          <a:xfrm>
            <a:off x="4947920" y="442595"/>
            <a:ext cx="28359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5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二、创业精神内涵</a:t>
            </a:r>
            <a:endParaRPr lang="zh-CN" altLang="en-US" sz="2400" b="1" spc="25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椭圆 14"/>
          <p:cNvSpPr/>
          <p:nvPr>
            <p:custDataLst>
              <p:tags r:id="rId5"/>
            </p:custDataLst>
          </p:nvPr>
        </p:nvSpPr>
        <p:spPr>
          <a:xfrm>
            <a:off x="1063625" y="1255395"/>
            <a:ext cx="479425" cy="479425"/>
          </a:xfrm>
          <a:prstGeom prst="ellipse">
            <a:avLst/>
          </a:prstGeom>
          <a:solidFill>
            <a:srgbClr val="4276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1</a:t>
            </a:r>
            <a:endParaRPr lang="en-US" altLang="zh-CN" dirty="0">
              <a:latin typeface="Arial" panose="020B0604020202020204" pitchFamily="34" charset="0"/>
              <a:ea typeface="微软雅黑" panose="020B0503020204020204" pitchFamily="34" charset="-122"/>
            </a:endParaRPr>
          </a:p>
        </p:txBody>
      </p:sp>
      <p:sp>
        <p:nvSpPr>
          <p:cNvPr id="17" name="文本框 16"/>
          <p:cNvSpPr txBox="1"/>
          <p:nvPr>
            <p:custDataLst>
              <p:tags r:id="rId6"/>
            </p:custDataLst>
          </p:nvPr>
        </p:nvSpPr>
        <p:spPr>
          <a:xfrm>
            <a:off x="1619885" y="3309620"/>
            <a:ext cx="9027795" cy="669925"/>
          </a:xfrm>
          <a:prstGeom prst="rect">
            <a:avLst/>
          </a:prstGeom>
          <a:noFill/>
        </p:spPr>
        <p:txBody>
          <a:bodyPr wrap="square" lIns="91440" tIns="0" rIns="91440" bIns="45720" anchor="t" anchorCtr="0"/>
          <a:lstStyle/>
          <a:p>
            <a:pPr algn="just">
              <a:lnSpc>
                <a:spcPct val="120000"/>
              </a:lnSpc>
            </a:pPr>
            <a:r>
              <a:rPr lang="zh-CN" altLang="zh-CN" sz="2000" b="1" kern="0" dirty="0">
                <a:solidFill>
                  <a:schemeClr val="accent1"/>
                </a:solidFill>
                <a:effectLst>
                  <a:outerShdw blurRad="38100" dist="38100" dir="2700000" algn="tl">
                    <a:srgbClr val="000000">
                      <a:alpha val="43137"/>
                    </a:srgbClr>
                  </a:outerShdw>
                </a:effectLst>
                <a:latin typeface="Arial Black" panose="020B0A04020102020204" pitchFamily="34" charset="0"/>
                <a:ea typeface="+mn-ea"/>
                <a:sym typeface="+mn-ea"/>
              </a:rPr>
              <a:t>【案例】</a:t>
            </a:r>
            <a:endParaRPr lang="zh-CN" altLang="zh-CN" sz="1800" kern="0" noProof="1" dirty="0">
              <a:solidFill>
                <a:srgbClr val="1486AF"/>
              </a:solidFill>
              <a:latin typeface="Arial Black" panose="020B0A04020102020204" pitchFamily="34" charset="0"/>
              <a:ea typeface="+mn-ea"/>
            </a:endParaRPr>
          </a:p>
          <a:p>
            <a:pPr algn="just">
              <a:lnSpc>
                <a:spcPct val="120000"/>
              </a:lnSpc>
            </a:pPr>
            <a:r>
              <a:rPr lang="zh-CN" altLang="zh-CN" sz="1800" dirty="0">
                <a:latin typeface="+mn-ea"/>
                <a:ea typeface="+mn-ea"/>
                <a:sym typeface="+mn-ea"/>
              </a:rPr>
              <a:t>海尔</a:t>
            </a:r>
            <a:r>
              <a:rPr lang="en-US" altLang="zh-CN" sz="1800" dirty="0">
                <a:latin typeface="+mn-ea"/>
                <a:ea typeface="+mn-ea"/>
                <a:sym typeface="+mn-ea"/>
              </a:rPr>
              <a:t>CEO</a:t>
            </a:r>
            <a:r>
              <a:rPr lang="zh-CN" altLang="en-US" sz="1800" dirty="0">
                <a:latin typeface="+mn-ea"/>
                <a:ea typeface="+mn-ea"/>
                <a:sym typeface="+mn-ea"/>
              </a:rPr>
              <a:t>张瑞敏的创新</a:t>
            </a:r>
            <a:r>
              <a:rPr lang="zh-CN" altLang="zh-CN" sz="1800" dirty="0">
                <a:latin typeface="+mn-ea"/>
                <a:ea typeface="+mn-ea"/>
                <a:sym typeface="+mn-ea"/>
              </a:rPr>
              <a:t>故事</a:t>
            </a:r>
            <a:endParaRPr lang="zh-CN" altLang="zh-CN" sz="1800" dirty="0">
              <a:latin typeface="+mn-ea"/>
              <a:ea typeface="+mn-ea"/>
              <a:sym typeface="+mn-ea"/>
            </a:endParaRPr>
          </a:p>
          <a:p>
            <a:pPr>
              <a:lnSpc>
                <a:spcPct val="120000"/>
              </a:lnSpc>
            </a:pPr>
            <a:endParaRPr lang="zh-CN" altLang="zh-CN" sz="1800" kern="0" spc="150" dirty="0">
              <a:solidFill>
                <a:schemeClr val="tx1"/>
              </a:solidFill>
              <a:latin typeface="+mn-ea"/>
              <a:ea typeface="+mn-ea"/>
              <a:sym typeface="+mn-ea"/>
            </a:endParaRPr>
          </a:p>
        </p:txBody>
      </p:sp>
      <p:sp>
        <p:nvSpPr>
          <p:cNvPr id="18" name="矩形 17"/>
          <p:cNvSpPr/>
          <p:nvPr>
            <p:custDataLst>
              <p:tags r:id="rId7"/>
            </p:custDataLst>
          </p:nvPr>
        </p:nvSpPr>
        <p:spPr>
          <a:xfrm>
            <a:off x="1619885" y="1351915"/>
            <a:ext cx="9622790" cy="1957705"/>
          </a:xfrm>
          <a:prstGeom prst="rect">
            <a:avLst/>
          </a:prstGeom>
        </p:spPr>
        <p:txBody>
          <a:bodyPr wrap="square" lIns="91440" tIns="45720" rIns="91440" bIns="0" anchor="b" anchorCtr="0"/>
          <a:lstStyle/>
          <a:p>
            <a:pPr algn="just">
              <a:lnSpc>
                <a:spcPct val="120000"/>
              </a:lnSpc>
              <a:spcBef>
                <a:spcPts val="0"/>
              </a:spcBef>
              <a:spcAft>
                <a:spcPts val="0"/>
              </a:spcAft>
            </a:pPr>
            <a:r>
              <a:rPr lang="zh-CN" altLang="en-US" sz="20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创新性</a:t>
            </a:r>
            <a:r>
              <a:rPr lang="zh-CN" altLang="en-US" sz="1800" dirty="0">
                <a:solidFill>
                  <a:schemeClr val="tx1"/>
                </a:solidFill>
                <a:latin typeface="+mn-ea"/>
                <a:ea typeface="+mn-ea"/>
                <a:cs typeface="+mn-ea"/>
                <a:sym typeface="+mn-ea"/>
              </a:rPr>
              <a:t>：企业的成长过程实质上就是一个不断试错的循环创新过程，创新是驱动企业成长的动力源泉。从某种意义上讲，企业能否实现成长取决于企业领导者是否具有企业家精神，无论是战略决策还是运营管理决策，都需企业家做出创新性的决策。企业家的创新性主要来源于企业家的持续性学习，所以彼得·圣吉认为，二十一世纪企业惟一恒久的核心竞争力是比竞争对手学得更快。企业家的创新性是应对消费者需求变化、社会经济环境变迁及行业竞争对手的最佳利器。</a:t>
            </a:r>
            <a:endParaRPr lang="zh-CN" altLang="en-US" sz="1800" kern="0" spc="3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19" name="椭圆 18"/>
          <p:cNvSpPr/>
          <p:nvPr>
            <p:custDataLst>
              <p:tags r:id="rId8"/>
            </p:custDataLst>
          </p:nvPr>
        </p:nvSpPr>
        <p:spPr>
          <a:xfrm>
            <a:off x="1063625" y="4196715"/>
            <a:ext cx="479425" cy="479425"/>
          </a:xfrm>
          <a:prstGeom prst="ellipse">
            <a:avLst/>
          </a:prstGeom>
          <a:solidFill>
            <a:srgbClr val="4276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2</a:t>
            </a:r>
            <a:endParaRPr lang="en-US" altLang="zh-CN" dirty="0">
              <a:latin typeface="Arial" panose="020B0604020202020204" pitchFamily="34" charset="0"/>
              <a:ea typeface="微软雅黑" panose="020B0503020204020204" pitchFamily="34" charset="-122"/>
            </a:endParaRPr>
          </a:p>
        </p:txBody>
      </p:sp>
      <p:sp>
        <p:nvSpPr>
          <p:cNvPr id="25" name="矩形 24"/>
          <p:cNvSpPr/>
          <p:nvPr>
            <p:custDataLst>
              <p:tags r:id="rId9"/>
            </p:custDataLst>
          </p:nvPr>
        </p:nvSpPr>
        <p:spPr>
          <a:xfrm>
            <a:off x="1619885" y="4114800"/>
            <a:ext cx="9622790" cy="1606550"/>
          </a:xfrm>
          <a:prstGeom prst="rect">
            <a:avLst/>
          </a:prstGeom>
        </p:spPr>
        <p:txBody>
          <a:bodyPr wrap="square" lIns="91440" tIns="45720" rIns="91440" bIns="0" anchor="t" anchorCtr="0">
            <a:normAutofit/>
          </a:bodyPr>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觉察性</a:t>
            </a:r>
            <a:r>
              <a:rPr lang="zh-CN" altLang="zh-CN" sz="1800" kern="0" dirty="0">
                <a:solidFill>
                  <a:schemeClr val="tx1"/>
                </a:solidFill>
                <a:latin typeface="Arial Black" panose="020B0A04020102020204" pitchFamily="34" charset="0"/>
                <a:ea typeface="+mn-ea"/>
                <a:sym typeface="+mn-ea"/>
              </a:rPr>
              <a:t>：企业家觉察性的先进性主要表现在，一方面，通过细分市场，定位企业目标市场，进而把握准确的客户群体，明确企业产品的消费主力。另一方面，新经济新形势下，创新产品层出不从，适时了解消费者需求的变化和趋势，以便能前瞻性地针对市场变化调整产品结构，根据环境变化生产出满足消费者需求的产品或服务。</a:t>
            </a:r>
            <a:endParaRPr lang="zh-CN" altLang="zh-CN" sz="1800" kern="0" spc="300" noProof="1" dirty="0">
              <a:solidFill>
                <a:schemeClr val="tx1"/>
              </a:solidFill>
              <a:latin typeface="Arial Black" panose="020B0A04020102020204" pitchFamily="34" charset="0"/>
              <a:ea typeface="+mn-ea"/>
              <a:sym typeface="+mn-ea"/>
            </a:endParaRPr>
          </a:p>
        </p:txBody>
      </p:sp>
      <p:cxnSp>
        <p:nvCxnSpPr>
          <p:cNvPr id="68" name="直接连接符 67"/>
          <p:cNvCxnSpPr/>
          <p:nvPr>
            <p:custDataLst>
              <p:tags r:id="rId10"/>
            </p:custDataLst>
          </p:nvPr>
        </p:nvCxnSpPr>
        <p:spPr>
          <a:xfrm flipV="1">
            <a:off x="1733550" y="4072255"/>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73" name="文本框 172"/>
          <p:cNvSpPr txBox="1"/>
          <p:nvPr>
            <p:custDataLst>
              <p:tags r:id="rId11"/>
            </p:custDataLst>
          </p:nvPr>
        </p:nvSpPr>
        <p:spPr>
          <a:xfrm>
            <a:off x="1603375" y="5589270"/>
            <a:ext cx="9027795" cy="744220"/>
          </a:xfrm>
          <a:prstGeom prst="rect">
            <a:avLst/>
          </a:prstGeom>
          <a:noFill/>
        </p:spPr>
        <p:txBody>
          <a:bodyPr wrap="square" lIns="91440" tIns="0" rIns="91440" bIns="45720" anchor="t" anchorCtr="0"/>
          <a:p>
            <a:pPr algn="just">
              <a:lnSpc>
                <a:spcPct val="120000"/>
              </a:lnSpc>
            </a:pPr>
            <a:r>
              <a:rPr lang="zh-CN" altLang="zh-CN" sz="2000" b="1" kern="0" dirty="0">
                <a:solidFill>
                  <a:schemeClr val="accent1"/>
                </a:solidFill>
                <a:effectLst>
                  <a:outerShdw blurRad="38100" dist="38100" dir="2700000" algn="tl">
                    <a:srgbClr val="000000">
                      <a:alpha val="43137"/>
                    </a:srgbClr>
                  </a:outerShdw>
                </a:effectLst>
                <a:latin typeface="Arial Black" panose="020B0A04020102020204" pitchFamily="34" charset="0"/>
                <a:ea typeface="+mn-ea"/>
                <a:sym typeface="+mn-ea"/>
              </a:rPr>
              <a:t>【案例】</a:t>
            </a:r>
            <a:endParaRPr lang="zh-CN" altLang="zh-CN" sz="1800" kern="0" noProof="1" dirty="0">
              <a:solidFill>
                <a:srgbClr val="1486AF"/>
              </a:solidFill>
              <a:latin typeface="Arial Black" panose="020B0A04020102020204" pitchFamily="34" charset="0"/>
              <a:ea typeface="+mn-ea"/>
            </a:endParaRPr>
          </a:p>
          <a:p>
            <a:pPr algn="just">
              <a:lnSpc>
                <a:spcPct val="120000"/>
              </a:lnSpc>
            </a:pPr>
            <a:r>
              <a:rPr lang="zh-CN" altLang="zh-CN" sz="1800" dirty="0">
                <a:latin typeface="+mn-ea"/>
                <a:ea typeface="+mn-ea"/>
                <a:sym typeface="+mn-ea"/>
              </a:rPr>
              <a:t>腾讯</a:t>
            </a:r>
            <a:r>
              <a:rPr lang="en-US" altLang="zh-CN" sz="1800" dirty="0">
                <a:latin typeface="+mn-ea"/>
                <a:ea typeface="+mn-ea"/>
                <a:sym typeface="+mn-ea"/>
              </a:rPr>
              <a:t>CEO</a:t>
            </a:r>
            <a:r>
              <a:rPr lang="zh-CN" altLang="en-US" sz="1800" dirty="0">
                <a:latin typeface="+mn-ea"/>
                <a:ea typeface="+mn-ea"/>
                <a:sym typeface="+mn-ea"/>
              </a:rPr>
              <a:t>马化腾的</a:t>
            </a:r>
            <a:r>
              <a:rPr lang="zh-CN" altLang="zh-CN" sz="1800" dirty="0">
                <a:latin typeface="+mn-ea"/>
                <a:ea typeface="+mn-ea"/>
                <a:sym typeface="+mn-ea"/>
              </a:rPr>
              <a:t>故事</a:t>
            </a:r>
            <a:endParaRPr lang="zh-CN" altLang="zh-CN" sz="1800" dirty="0">
              <a:latin typeface="+mn-ea"/>
              <a:ea typeface="+mn-ea"/>
              <a:sym typeface="+mn-ea"/>
            </a:endParaRPr>
          </a:p>
          <a:p>
            <a:pPr>
              <a:lnSpc>
                <a:spcPct val="120000"/>
              </a:lnSpc>
            </a:pPr>
            <a:endParaRPr lang="zh-CN" altLang="zh-CN" sz="1800" kern="0" spc="150" dirty="0">
              <a:solidFill>
                <a:schemeClr val="tx1"/>
              </a:solidFill>
              <a:latin typeface="+mn-ea"/>
              <a:ea typeface="+mn-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173"/>
                                        </p:tgtEl>
                                        <p:attrNameLst>
                                          <p:attrName>style.visibility</p:attrName>
                                        </p:attrNameLst>
                                      </p:cBhvr>
                                      <p:to>
                                        <p:strVal val="visible"/>
                                      </p:to>
                                    </p:set>
                                    <p:animEffect transition="in" filter="wipe(up)">
                                      <p:cBhvr>
                                        <p:cTn id="32"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p:bldP spid="18" grpId="0"/>
      <p:bldP spid="19" grpId="0" bldLvl="0" animBg="1"/>
      <p:bldP spid="25" grpId="0"/>
      <p:bldP spid="17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椭圆 14"/>
          <p:cNvSpPr/>
          <p:nvPr>
            <p:custDataLst>
              <p:tags r:id="rId1"/>
            </p:custDataLst>
          </p:nvPr>
        </p:nvSpPr>
        <p:spPr>
          <a:xfrm>
            <a:off x="1063625" y="1111885"/>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3</a:t>
            </a:r>
            <a:endParaRPr lang="en-US" altLang="zh-CN" dirty="0">
              <a:latin typeface="Arial" panose="020B0604020202020204" pitchFamily="34" charset="0"/>
              <a:ea typeface="微软雅黑" panose="020B0503020204020204" pitchFamily="34" charset="-122"/>
            </a:endParaRPr>
          </a:p>
        </p:txBody>
      </p:sp>
      <p:sp>
        <p:nvSpPr>
          <p:cNvPr id="17" name="文本框 16"/>
          <p:cNvSpPr txBox="1"/>
          <p:nvPr>
            <p:custDataLst>
              <p:tags r:id="rId2"/>
            </p:custDataLst>
          </p:nvPr>
        </p:nvSpPr>
        <p:spPr>
          <a:xfrm>
            <a:off x="1619885" y="2305050"/>
            <a:ext cx="9027795" cy="833755"/>
          </a:xfrm>
          <a:prstGeom prst="rect">
            <a:avLst/>
          </a:prstGeom>
          <a:noFill/>
        </p:spPr>
        <p:txBody>
          <a:bodyPr wrap="square" lIns="91440" tIns="0" rIns="91440" bIns="45720" anchor="t" anchorCtr="0"/>
          <a:lstStyle/>
          <a:p>
            <a:pPr algn="just">
              <a:lnSpc>
                <a:spcPct val="120000"/>
              </a:lnSpc>
              <a:spcBef>
                <a:spcPts val="0"/>
              </a:spcBef>
              <a:spcAft>
                <a:spcPts val="0"/>
              </a:spcAft>
            </a:pPr>
            <a:r>
              <a:rPr lang="zh-CN" altLang="zh-CN" sz="2000" b="1" kern="0" dirty="0">
                <a:solidFill>
                  <a:schemeClr val="accent1"/>
                </a:solidFill>
                <a:effectLst>
                  <a:outerShdw blurRad="38100" dist="38100" dir="2700000" algn="tl">
                    <a:srgbClr val="000000">
                      <a:alpha val="43137"/>
                    </a:srgbClr>
                  </a:outerShdw>
                </a:effectLst>
                <a:latin typeface="Arial Black" panose="020B0A04020102020204" pitchFamily="34" charset="0"/>
                <a:ea typeface="+mn-ea"/>
                <a:sym typeface="+mn-ea"/>
              </a:rPr>
              <a:t>【案例】</a:t>
            </a:r>
            <a:endParaRPr lang="zh-CN" altLang="zh-CN" sz="1800" kern="0" noProof="1" dirty="0">
              <a:solidFill>
                <a:srgbClr val="1486AF"/>
              </a:solidFill>
              <a:latin typeface="Arial Black" panose="020B0A04020102020204" pitchFamily="34" charset="0"/>
              <a:ea typeface="+mn-ea"/>
            </a:endParaRPr>
          </a:p>
          <a:p>
            <a:pPr algn="just">
              <a:lnSpc>
                <a:spcPct val="120000"/>
              </a:lnSpc>
              <a:spcBef>
                <a:spcPts val="0"/>
              </a:spcBef>
              <a:spcAft>
                <a:spcPts val="0"/>
              </a:spcAft>
            </a:pPr>
            <a:r>
              <a:rPr lang="zh-CN" altLang="zh-CN" sz="1800" dirty="0">
                <a:latin typeface="+mn-ea"/>
                <a:ea typeface="+mn-ea"/>
                <a:sym typeface="+mn-ea"/>
              </a:rPr>
              <a:t>史玉柱东山再起的传奇故事</a:t>
            </a:r>
            <a:endParaRPr lang="zh-CN" altLang="zh-CN" sz="1800" kern="0" spc="150" dirty="0">
              <a:solidFill>
                <a:schemeClr val="tx1"/>
              </a:solidFill>
              <a:latin typeface="+mn-ea"/>
              <a:ea typeface="+mn-ea"/>
              <a:sym typeface="+mn-ea"/>
            </a:endParaRPr>
          </a:p>
        </p:txBody>
      </p:sp>
      <p:sp>
        <p:nvSpPr>
          <p:cNvPr id="18" name="矩形 17"/>
          <p:cNvSpPr/>
          <p:nvPr>
            <p:custDataLst>
              <p:tags r:id="rId3"/>
            </p:custDataLst>
          </p:nvPr>
        </p:nvSpPr>
        <p:spPr>
          <a:xfrm>
            <a:off x="1619885" y="1064895"/>
            <a:ext cx="9622790" cy="1056005"/>
          </a:xfrm>
          <a:prstGeom prst="rect">
            <a:avLst/>
          </a:prstGeom>
        </p:spPr>
        <p:txBody>
          <a:bodyPr wrap="square" lIns="91440" tIns="45720" rIns="91440" bIns="0" anchor="b" anchorCtr="0"/>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耐挫性</a:t>
            </a:r>
            <a:r>
              <a:rPr lang="zh-CN" altLang="zh-CN" sz="1800" kern="0" dirty="0">
                <a:solidFill>
                  <a:schemeClr val="tx1"/>
                </a:solidFill>
                <a:effectLst>
                  <a:outerShdw blurRad="38100" dist="25400" dir="5400000" algn="ctr" rotWithShape="0">
                    <a:srgbClr val="6E747A">
                      <a:alpha val="43000"/>
                    </a:srgbClr>
                  </a:outerShdw>
                </a:effectLst>
                <a:latin typeface="Arial Black" panose="020B0A04020102020204" pitchFamily="34" charset="0"/>
                <a:ea typeface="+mn-ea"/>
                <a:sym typeface="+mn-ea"/>
              </a:rPr>
              <a:t>：</a:t>
            </a:r>
            <a:r>
              <a:rPr lang="zh-CN" altLang="zh-CN" sz="1800" kern="0" dirty="0">
                <a:solidFill>
                  <a:schemeClr val="tx1"/>
                </a:solidFill>
                <a:effectLst/>
                <a:latin typeface="Arial Black" panose="020B0A04020102020204" pitchFamily="34" charset="0"/>
                <a:ea typeface="+mn-ea"/>
                <a:sym typeface="+mn-ea"/>
              </a:rPr>
              <a:t>做到在逆境中不失斗志，在新的或不确定情景下敢于探索，不惧怕失败。同时，耐挫性同时也包含了克制力和忍耐力。有人认为，在社会生活中，人和人最小的差距是智商，最大的差距是坚持。</a:t>
            </a:r>
            <a:endParaRPr lang="zh-CN" altLang="zh-CN" sz="1800" kern="0" spc="300" dirty="0">
              <a:solidFill>
                <a:schemeClr val="tx1"/>
              </a:solidFill>
              <a:effectLst/>
              <a:latin typeface="Arial Black" panose="020B0A04020102020204" pitchFamily="34" charset="0"/>
              <a:ea typeface="+mn-ea"/>
              <a:cs typeface="+mn-ea"/>
              <a:sym typeface="+mn-ea"/>
            </a:endParaRPr>
          </a:p>
        </p:txBody>
      </p:sp>
      <p:sp>
        <p:nvSpPr>
          <p:cNvPr id="19" name="椭圆 18"/>
          <p:cNvSpPr/>
          <p:nvPr>
            <p:custDataLst>
              <p:tags r:id="rId4"/>
            </p:custDataLst>
          </p:nvPr>
        </p:nvSpPr>
        <p:spPr>
          <a:xfrm>
            <a:off x="1063625" y="3407410"/>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4</a:t>
            </a:r>
            <a:endParaRPr lang="en-US" altLang="zh-CN" dirty="0">
              <a:latin typeface="Arial" panose="020B0604020202020204" pitchFamily="34" charset="0"/>
              <a:ea typeface="微软雅黑" panose="020B0503020204020204" pitchFamily="34" charset="-122"/>
            </a:endParaRPr>
          </a:p>
        </p:txBody>
      </p:sp>
      <p:sp>
        <p:nvSpPr>
          <p:cNvPr id="25" name="矩形 24"/>
          <p:cNvSpPr/>
          <p:nvPr>
            <p:custDataLst>
              <p:tags r:id="rId5"/>
            </p:custDataLst>
          </p:nvPr>
        </p:nvSpPr>
        <p:spPr>
          <a:xfrm>
            <a:off x="1619885" y="3406775"/>
            <a:ext cx="9622790" cy="2077085"/>
          </a:xfrm>
          <a:prstGeom prst="rect">
            <a:avLst/>
          </a:prstGeom>
        </p:spPr>
        <p:txBody>
          <a:bodyPr wrap="square" lIns="91440" tIns="45720" rIns="91440" bIns="0" anchor="t" anchorCtr="0">
            <a:normAutofit/>
          </a:bodyPr>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先动性</a:t>
            </a:r>
            <a:r>
              <a:rPr lang="zh-CN" altLang="zh-CN" sz="1800"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a:t>
            </a:r>
            <a:r>
              <a:rPr lang="zh-CN" altLang="zh-CN" sz="1800" kern="0" dirty="0">
                <a:solidFill>
                  <a:schemeClr val="tx1"/>
                </a:solidFill>
                <a:effectLst/>
                <a:latin typeface="Arial Black" panose="020B0A04020102020204" pitchFamily="34" charset="0"/>
                <a:ea typeface="+mn-ea"/>
                <a:sym typeface="+mn-ea"/>
              </a:rPr>
              <a:t>企业家的先动性意味着“第一个敢于吃螃蟹的人”，体现了企业家的冒险精神及胆识。创业需要人力、物力、资金等各方面的投入，对于创业者来说要有一定的冒险精神，因为创业过程中在把握机会的同时，也要有勇气承担风险，同时具备化解风险的勇气，这样的特质在创业的关键时期常常发挥重要的作用。这种精神使企业能够抢占先机，占据市场有利地位，获取“先行者利润”。</a:t>
            </a:r>
            <a:endParaRPr lang="zh-CN" altLang="zh-CN" sz="1800" kern="0" spc="300" noProof="1" dirty="0">
              <a:solidFill>
                <a:schemeClr val="tx1"/>
              </a:solidFill>
              <a:effectLst/>
              <a:latin typeface="Arial Black" panose="020B0A04020102020204" pitchFamily="34" charset="0"/>
              <a:ea typeface="+mn-ea"/>
              <a:sym typeface="+mn-ea"/>
            </a:endParaRPr>
          </a:p>
        </p:txBody>
      </p:sp>
      <p:cxnSp>
        <p:nvCxnSpPr>
          <p:cNvPr id="68" name="直接连接符 67"/>
          <p:cNvCxnSpPr/>
          <p:nvPr>
            <p:custDataLst>
              <p:tags r:id="rId6"/>
            </p:custDataLst>
          </p:nvPr>
        </p:nvCxnSpPr>
        <p:spPr>
          <a:xfrm flipV="1">
            <a:off x="1733550" y="3211195"/>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7"/>
            </p:custDataLst>
          </p:nvPr>
        </p:nvSpPr>
        <p:spPr>
          <a:xfrm>
            <a:off x="1603375" y="5230495"/>
            <a:ext cx="9027795" cy="833755"/>
          </a:xfrm>
          <a:prstGeom prst="rect">
            <a:avLst/>
          </a:prstGeom>
          <a:noFill/>
        </p:spPr>
        <p:txBody>
          <a:bodyPr wrap="square" lIns="91440" tIns="0" rIns="91440" bIns="45720" anchor="t" anchorCtr="0"/>
          <a:p>
            <a:pPr algn="just">
              <a:lnSpc>
                <a:spcPct val="120000"/>
              </a:lnSpc>
              <a:spcBef>
                <a:spcPts val="0"/>
              </a:spcBef>
              <a:spcAft>
                <a:spcPts val="0"/>
              </a:spcAft>
            </a:pPr>
            <a:r>
              <a:rPr lang="zh-CN" altLang="zh-CN" sz="2000" b="1" kern="0" dirty="0">
                <a:solidFill>
                  <a:schemeClr val="accent1"/>
                </a:solidFill>
                <a:effectLst>
                  <a:outerShdw blurRad="38100" dist="38100" dir="2700000" algn="tl">
                    <a:srgbClr val="000000">
                      <a:alpha val="43137"/>
                    </a:srgbClr>
                  </a:outerShdw>
                </a:effectLst>
                <a:latin typeface="Arial Black" panose="020B0A04020102020204" pitchFamily="34" charset="0"/>
                <a:ea typeface="+mn-ea"/>
                <a:sym typeface="+mn-ea"/>
              </a:rPr>
              <a:t>【案例】</a:t>
            </a:r>
            <a:endParaRPr lang="zh-CN" altLang="zh-CN" sz="1800" kern="0" noProof="1" dirty="0">
              <a:solidFill>
                <a:srgbClr val="1486AF"/>
              </a:solidFill>
              <a:latin typeface="Arial Black" panose="020B0A04020102020204" pitchFamily="34" charset="0"/>
              <a:ea typeface="+mn-ea"/>
            </a:endParaRPr>
          </a:p>
          <a:p>
            <a:pPr algn="just">
              <a:lnSpc>
                <a:spcPct val="120000"/>
              </a:lnSpc>
              <a:spcBef>
                <a:spcPts val="0"/>
              </a:spcBef>
              <a:spcAft>
                <a:spcPts val="0"/>
              </a:spcAft>
            </a:pPr>
            <a:r>
              <a:rPr lang="zh-CN" altLang="zh-CN" sz="1800" kern="0" spc="150" dirty="0">
                <a:solidFill>
                  <a:schemeClr val="tx1"/>
                </a:solidFill>
                <a:latin typeface="+mn-ea"/>
                <a:ea typeface="+mn-ea"/>
                <a:sym typeface="+mn-ea"/>
              </a:rPr>
              <a:t>比亚迪董事长王传福：成功一定要有冒险精神</a:t>
            </a:r>
            <a:endParaRPr lang="zh-CN" altLang="zh-CN" sz="1800" kern="0" spc="150" dirty="0">
              <a:solidFill>
                <a:schemeClr val="tx1"/>
              </a:solidFill>
              <a:latin typeface="+mn-ea"/>
              <a:ea typeface="+mn-ea"/>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up)">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p:bldP spid="18" grpId="0"/>
      <p:bldP spid="19" grpId="0" bldLvl="0" animBg="1"/>
      <p:bldP spid="2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椭圆 14"/>
          <p:cNvSpPr/>
          <p:nvPr>
            <p:custDataLst>
              <p:tags r:id="rId1"/>
            </p:custDataLst>
          </p:nvPr>
        </p:nvSpPr>
        <p:spPr>
          <a:xfrm>
            <a:off x="1031240" y="443230"/>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5</a:t>
            </a:r>
            <a:endParaRPr lang="en-US" altLang="zh-CN" dirty="0">
              <a:latin typeface="Arial" panose="020B0604020202020204" pitchFamily="34" charset="0"/>
              <a:ea typeface="微软雅黑" panose="020B0503020204020204" pitchFamily="34" charset="-122"/>
            </a:endParaRPr>
          </a:p>
        </p:txBody>
      </p:sp>
      <p:sp>
        <p:nvSpPr>
          <p:cNvPr id="17" name="文本框 16"/>
          <p:cNvSpPr txBox="1"/>
          <p:nvPr>
            <p:custDataLst>
              <p:tags r:id="rId2"/>
            </p:custDataLst>
          </p:nvPr>
        </p:nvSpPr>
        <p:spPr>
          <a:xfrm>
            <a:off x="1587500" y="2138680"/>
            <a:ext cx="9027795" cy="669925"/>
          </a:xfrm>
          <a:prstGeom prst="rect">
            <a:avLst/>
          </a:prstGeom>
          <a:noFill/>
        </p:spPr>
        <p:txBody>
          <a:bodyPr wrap="square" lIns="91440" tIns="0" rIns="91440" bIns="45720" anchor="t" anchorCtr="0"/>
          <a:lstStyle/>
          <a:p>
            <a:pPr algn="just">
              <a:lnSpc>
                <a:spcPct val="120000"/>
              </a:lnSpc>
              <a:spcBef>
                <a:spcPts val="0"/>
              </a:spcBef>
              <a:spcAft>
                <a:spcPts val="0"/>
              </a:spcAft>
            </a:pPr>
            <a:r>
              <a:rPr lang="zh-CN" altLang="zh-CN" sz="2000" b="1" kern="0" dirty="0">
                <a:solidFill>
                  <a:schemeClr val="accent1"/>
                </a:solidFill>
                <a:effectLst>
                  <a:outerShdw blurRad="38100" dist="38100" dir="2700000" algn="tl">
                    <a:srgbClr val="000000">
                      <a:alpha val="43137"/>
                    </a:srgbClr>
                  </a:outerShdw>
                </a:effectLst>
                <a:latin typeface="Arial Black" panose="020B0A04020102020204" pitchFamily="34" charset="0"/>
                <a:ea typeface="+mn-ea"/>
                <a:sym typeface="+mn-ea"/>
              </a:rPr>
              <a:t>【案例】</a:t>
            </a:r>
            <a:endParaRPr lang="zh-CN" altLang="zh-CN" sz="1800" kern="0" noProof="1" dirty="0">
              <a:solidFill>
                <a:srgbClr val="1486AF"/>
              </a:solidFill>
              <a:latin typeface="Arial Black" panose="020B0A04020102020204" pitchFamily="34" charset="0"/>
              <a:ea typeface="+mn-ea"/>
            </a:endParaRPr>
          </a:p>
          <a:p>
            <a:pPr algn="just">
              <a:lnSpc>
                <a:spcPct val="120000"/>
              </a:lnSpc>
              <a:spcBef>
                <a:spcPts val="0"/>
              </a:spcBef>
              <a:spcAft>
                <a:spcPts val="0"/>
              </a:spcAft>
            </a:pPr>
            <a:r>
              <a:rPr lang="zh-CN" altLang="zh-CN" sz="1800" dirty="0">
                <a:latin typeface="+mn-ea"/>
                <a:ea typeface="+mn-ea"/>
                <a:sym typeface="+mn-ea"/>
              </a:rPr>
              <a:t>比亚迪</a:t>
            </a:r>
            <a:r>
              <a:rPr lang="en-US" altLang="zh-CN" sz="1800" dirty="0">
                <a:latin typeface="+mn-ea"/>
                <a:ea typeface="+mn-ea"/>
                <a:sym typeface="+mn-ea"/>
              </a:rPr>
              <a:t>——</a:t>
            </a:r>
            <a:r>
              <a:rPr lang="zh-CN" altLang="en-US" sz="1800" dirty="0">
                <a:latin typeface="+mn-ea"/>
                <a:ea typeface="+mn-ea"/>
                <a:sym typeface="+mn-ea"/>
              </a:rPr>
              <a:t>政策倒逼下的</a:t>
            </a:r>
            <a:r>
              <a:rPr lang="en-US" altLang="zh-CN" sz="1800" dirty="0">
                <a:latin typeface="+mn-ea"/>
                <a:ea typeface="+mn-ea"/>
                <a:sym typeface="+mn-ea"/>
              </a:rPr>
              <a:t>“</a:t>
            </a:r>
            <a:r>
              <a:rPr lang="zh-CN" altLang="en-US" sz="1800" dirty="0">
                <a:latin typeface="+mn-ea"/>
                <a:ea typeface="+mn-ea"/>
                <a:sym typeface="+mn-ea"/>
              </a:rPr>
              <a:t>刀片电池</a:t>
            </a:r>
            <a:r>
              <a:rPr lang="en-US" altLang="zh-CN" sz="1800" dirty="0">
                <a:latin typeface="+mn-ea"/>
                <a:ea typeface="+mn-ea"/>
                <a:sym typeface="+mn-ea"/>
              </a:rPr>
              <a:t>”</a:t>
            </a:r>
            <a:r>
              <a:rPr lang="zh-CN" altLang="en-US" sz="1800" dirty="0">
                <a:latin typeface="+mn-ea"/>
                <a:ea typeface="+mn-ea"/>
                <a:sym typeface="+mn-ea"/>
              </a:rPr>
              <a:t>技术革命</a:t>
            </a:r>
            <a:endParaRPr lang="zh-CN" altLang="en-US" sz="1800" kern="0" spc="150" dirty="0">
              <a:solidFill>
                <a:schemeClr val="tx1"/>
              </a:solidFill>
              <a:latin typeface="+mn-ea"/>
              <a:ea typeface="+mn-ea"/>
              <a:sym typeface="+mn-ea"/>
            </a:endParaRPr>
          </a:p>
        </p:txBody>
      </p:sp>
      <p:sp>
        <p:nvSpPr>
          <p:cNvPr id="18" name="矩形 17"/>
          <p:cNvSpPr/>
          <p:nvPr>
            <p:custDataLst>
              <p:tags r:id="rId3"/>
            </p:custDataLst>
          </p:nvPr>
        </p:nvSpPr>
        <p:spPr>
          <a:xfrm>
            <a:off x="1587500" y="515620"/>
            <a:ext cx="9622790" cy="1574165"/>
          </a:xfrm>
          <a:prstGeom prst="rect">
            <a:avLst/>
          </a:prstGeom>
        </p:spPr>
        <p:txBody>
          <a:bodyPr wrap="square" lIns="91440" tIns="45720" rIns="91440" bIns="0" anchor="b" anchorCtr="0"/>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应变性</a:t>
            </a:r>
            <a:r>
              <a:rPr lang="zh-CN" altLang="zh-CN" sz="1800" kern="0" dirty="0">
                <a:solidFill>
                  <a:schemeClr val="tx1"/>
                </a:solidFill>
                <a:latin typeface="Arial Black" panose="020B0A04020102020204" pitchFamily="34" charset="0"/>
                <a:ea typeface="+mn-ea"/>
                <a:sym typeface="+mn-ea"/>
              </a:rPr>
              <a:t>：在环境的不确性、人类认知的有限性及信息不对称性，企业家的应变能力也是企业在内部或外部环境发生变化时有效规避及降低运营风险的重要保障。企业家的应变性主要体现在，一是企业在外部环境发生变化时，能够快速做出反应，并依据变化适应地调整发展战略、运营模式或经营策略。二是依据变化做出主动式策略，依照变化捕捉新的发展机会，发现新的商机。</a:t>
            </a:r>
            <a:endParaRPr lang="zh-CN" altLang="zh-CN" sz="1800" kern="0" spc="300" dirty="0">
              <a:solidFill>
                <a:schemeClr val="tx1"/>
              </a:solidFill>
              <a:effectLst>
                <a:outerShdw blurRad="38100" dist="25400" dir="5400000" algn="ctr" rotWithShape="0">
                  <a:srgbClr val="6E747A">
                    <a:alpha val="43000"/>
                  </a:srgbClr>
                </a:outerShdw>
              </a:effectLst>
              <a:latin typeface="Arial Black" panose="020B0A04020102020204" pitchFamily="34" charset="0"/>
              <a:ea typeface="+mn-ea"/>
              <a:cs typeface="+mn-ea"/>
              <a:sym typeface="+mn-ea"/>
            </a:endParaRPr>
          </a:p>
        </p:txBody>
      </p:sp>
      <p:sp>
        <p:nvSpPr>
          <p:cNvPr id="19" name="椭圆 18"/>
          <p:cNvSpPr/>
          <p:nvPr>
            <p:custDataLst>
              <p:tags r:id="rId4"/>
            </p:custDataLst>
          </p:nvPr>
        </p:nvSpPr>
        <p:spPr>
          <a:xfrm>
            <a:off x="1031240" y="2954020"/>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6</a:t>
            </a:r>
            <a:endParaRPr lang="en-US" altLang="zh-CN" dirty="0">
              <a:latin typeface="Arial" panose="020B0604020202020204" pitchFamily="34" charset="0"/>
              <a:ea typeface="微软雅黑" panose="020B0503020204020204" pitchFamily="34" charset="-122"/>
            </a:endParaRPr>
          </a:p>
        </p:txBody>
      </p:sp>
      <p:sp>
        <p:nvSpPr>
          <p:cNvPr id="22" name="文本框 21"/>
          <p:cNvSpPr txBox="1"/>
          <p:nvPr>
            <p:custDataLst>
              <p:tags r:id="rId5"/>
            </p:custDataLst>
          </p:nvPr>
        </p:nvSpPr>
        <p:spPr>
          <a:xfrm>
            <a:off x="1587500" y="4052570"/>
            <a:ext cx="7748905" cy="855345"/>
          </a:xfrm>
          <a:prstGeom prst="rect">
            <a:avLst/>
          </a:prstGeom>
          <a:noFill/>
        </p:spPr>
        <p:txBody>
          <a:bodyPr wrap="square" lIns="91440" tIns="0" rIns="91440" bIns="45720" anchor="t" anchorCtr="0">
            <a:normAutofit/>
          </a:bodyPr>
          <a:lstStyle/>
          <a:p>
            <a:pPr>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【案例】</a:t>
            </a:r>
            <a:endParaRPr lang="zh-CN" altLang="zh-CN" sz="1400" b="1" kern="0" noProof="1" dirty="0">
              <a:solidFill>
                <a:srgbClr val="1486AF"/>
              </a:solidFill>
              <a:latin typeface="Arial Black" panose="020B0A04020102020204" pitchFamily="34" charset="0"/>
              <a:ea typeface="+mn-ea"/>
            </a:endParaRPr>
          </a:p>
          <a:p>
            <a:pPr>
              <a:lnSpc>
                <a:spcPct val="120000"/>
              </a:lnSpc>
            </a:pPr>
            <a:r>
              <a:rPr lang="zh-CN" altLang="zh-CN" sz="1800" dirty="0">
                <a:latin typeface="+mn-ea"/>
                <a:ea typeface="+mn-ea"/>
                <a:sym typeface="+mn-ea"/>
              </a:rPr>
              <a:t>这家对员工极其宽容的公司，不但没有死，还持续称霸世界</a:t>
            </a:r>
            <a:r>
              <a:rPr lang="en-US" altLang="zh-CN" sz="1800" dirty="0">
                <a:latin typeface="+mn-ea"/>
                <a:ea typeface="+mn-ea"/>
                <a:sym typeface="+mn-ea"/>
              </a:rPr>
              <a:t>20</a:t>
            </a:r>
            <a:r>
              <a:rPr lang="zh-CN" altLang="en-US" sz="1800" dirty="0">
                <a:latin typeface="+mn-ea"/>
                <a:ea typeface="+mn-ea"/>
                <a:sym typeface="+mn-ea"/>
              </a:rPr>
              <a:t>年</a:t>
            </a:r>
            <a:endParaRPr lang="zh-CN" altLang="en-US" sz="1800" kern="0" spc="150" dirty="0">
              <a:solidFill>
                <a:schemeClr val="tx1"/>
              </a:solidFill>
              <a:latin typeface="+mn-ea"/>
              <a:ea typeface="+mn-ea"/>
              <a:sym typeface="+mn-ea"/>
            </a:endParaRPr>
          </a:p>
        </p:txBody>
      </p:sp>
      <p:cxnSp>
        <p:nvCxnSpPr>
          <p:cNvPr id="68" name="直接连接符 67"/>
          <p:cNvCxnSpPr/>
          <p:nvPr>
            <p:custDataLst>
              <p:tags r:id="rId6"/>
            </p:custDataLst>
          </p:nvPr>
        </p:nvCxnSpPr>
        <p:spPr>
          <a:xfrm flipV="1">
            <a:off x="1701165" y="2901315"/>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椭圆 1"/>
          <p:cNvSpPr/>
          <p:nvPr>
            <p:custDataLst>
              <p:tags r:id="rId7"/>
            </p:custDataLst>
          </p:nvPr>
        </p:nvSpPr>
        <p:spPr>
          <a:xfrm>
            <a:off x="1014730" y="4874895"/>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7</a:t>
            </a:r>
            <a:endParaRPr lang="en-US" altLang="zh-CN" dirty="0">
              <a:latin typeface="Arial" panose="020B0604020202020204" pitchFamily="34" charset="0"/>
              <a:ea typeface="微软雅黑" panose="020B0503020204020204" pitchFamily="34" charset="-122"/>
            </a:endParaRPr>
          </a:p>
        </p:txBody>
      </p:sp>
      <p:sp>
        <p:nvSpPr>
          <p:cNvPr id="4" name="矩形 3"/>
          <p:cNvSpPr/>
          <p:nvPr>
            <p:custDataLst>
              <p:tags r:id="rId8"/>
            </p:custDataLst>
          </p:nvPr>
        </p:nvSpPr>
        <p:spPr>
          <a:xfrm>
            <a:off x="1570990" y="4792980"/>
            <a:ext cx="9622790" cy="1251585"/>
          </a:xfrm>
          <a:prstGeom prst="rect">
            <a:avLst/>
          </a:prstGeom>
        </p:spPr>
        <p:txBody>
          <a:bodyPr wrap="square" lIns="91440" tIns="45720" rIns="91440" bIns="0" anchor="t" anchorCtr="0"/>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诚实性</a:t>
            </a:r>
            <a:r>
              <a:rPr lang="zh-CN" altLang="zh-CN" sz="1800" kern="0" dirty="0">
                <a:solidFill>
                  <a:schemeClr val="tx1"/>
                </a:solidFill>
                <a:latin typeface="Arial Black" panose="020B0A04020102020204" pitchFamily="34" charset="0"/>
                <a:ea typeface="+mn-ea"/>
                <a:sym typeface="+mn-ea"/>
              </a:rPr>
              <a:t>：企业与客户及利益相关者之间的相互信任。商无诚不久，诚信才能兴业。企业首先要做到诚实守信、公平买卖、货真价实、童叟无欺，用优质的商品和服务满足广大客户的需要；其次，对直接利益相关者应做到诚实守信、尊约重诺、优势互补、密切协作。</a:t>
            </a:r>
            <a:endParaRPr lang="zh-CN" altLang="zh-CN" sz="1800" kern="0" spc="300" noProof="1" dirty="0">
              <a:solidFill>
                <a:schemeClr val="tx1"/>
              </a:solidFill>
              <a:latin typeface="Arial Black" panose="020B0A04020102020204" pitchFamily="34" charset="0"/>
              <a:ea typeface="+mn-ea"/>
              <a:sym typeface="+mn-ea"/>
            </a:endParaRPr>
          </a:p>
        </p:txBody>
      </p:sp>
      <p:cxnSp>
        <p:nvCxnSpPr>
          <p:cNvPr id="5" name="直接连接符 4"/>
          <p:cNvCxnSpPr/>
          <p:nvPr>
            <p:custDataLst>
              <p:tags r:id="rId9"/>
            </p:custDataLst>
          </p:nvPr>
        </p:nvCxnSpPr>
        <p:spPr>
          <a:xfrm flipV="1">
            <a:off x="1684655" y="4822190"/>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0"/>
            </p:custDataLst>
          </p:nvPr>
        </p:nvSpPr>
        <p:spPr>
          <a:xfrm>
            <a:off x="1570990" y="5901690"/>
            <a:ext cx="7748905" cy="855345"/>
          </a:xfrm>
          <a:prstGeom prst="rect">
            <a:avLst/>
          </a:prstGeom>
          <a:noFill/>
        </p:spPr>
        <p:txBody>
          <a:bodyPr wrap="square" lIns="91440" tIns="0" rIns="91440" bIns="45720" anchor="t" anchorCtr="0">
            <a:normAutofit/>
          </a:bodyPr>
          <a:p>
            <a:pPr>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【案例】</a:t>
            </a:r>
            <a:endParaRPr lang="zh-CN" altLang="zh-CN" sz="1400" b="1" kern="0" noProof="1" dirty="0">
              <a:solidFill>
                <a:srgbClr val="1486AF"/>
              </a:solidFill>
              <a:latin typeface="Arial Black" panose="020B0A04020102020204" pitchFamily="34" charset="0"/>
              <a:ea typeface="+mn-ea"/>
            </a:endParaRPr>
          </a:p>
          <a:p>
            <a:pPr algn="just">
              <a:lnSpc>
                <a:spcPct val="120000"/>
              </a:lnSpc>
              <a:spcBef>
                <a:spcPts val="0"/>
              </a:spcBef>
              <a:spcAft>
                <a:spcPts val="0"/>
              </a:spcAft>
            </a:pPr>
            <a:r>
              <a:rPr lang="zh-CN" altLang="zh-CN" sz="1800" kern="0" dirty="0">
                <a:latin typeface="Arial Black" panose="020B0A04020102020204" pitchFamily="34" charset="0"/>
                <a:ea typeface="+mn-ea"/>
                <a:sym typeface="+mn-ea"/>
              </a:rPr>
              <a:t>砸掉76台不合格冰箱</a:t>
            </a:r>
            <a:endParaRPr lang="zh-CN" altLang="zh-CN" sz="1800" kern="0" spc="150" dirty="0">
              <a:solidFill>
                <a:schemeClr val="tx1"/>
              </a:solidFill>
              <a:latin typeface="+mn-ea"/>
              <a:ea typeface="+mn-ea"/>
              <a:sym typeface="+mn-ea"/>
            </a:endParaRPr>
          </a:p>
          <a:p>
            <a:pPr>
              <a:lnSpc>
                <a:spcPct val="120000"/>
              </a:lnSpc>
            </a:pPr>
            <a:endParaRPr lang="zh-CN" altLang="zh-CN" sz="1800" kern="0" spc="150" dirty="0">
              <a:solidFill>
                <a:schemeClr val="tx1"/>
              </a:solidFill>
              <a:latin typeface="Arial Black" panose="020B0A04020102020204" pitchFamily="34" charset="0"/>
              <a:ea typeface="+mn-ea"/>
              <a:sym typeface="+mn-ea"/>
            </a:endParaRPr>
          </a:p>
        </p:txBody>
      </p:sp>
      <p:sp>
        <p:nvSpPr>
          <p:cNvPr id="7" name="矩形 6"/>
          <p:cNvSpPr/>
          <p:nvPr>
            <p:custDataLst>
              <p:tags r:id="rId11"/>
            </p:custDataLst>
          </p:nvPr>
        </p:nvSpPr>
        <p:spPr>
          <a:xfrm>
            <a:off x="1554480" y="2982595"/>
            <a:ext cx="9622790" cy="1069975"/>
          </a:xfrm>
          <a:prstGeom prst="rect">
            <a:avLst/>
          </a:prstGeom>
        </p:spPr>
        <p:txBody>
          <a:bodyPr wrap="square" lIns="91440" tIns="45720" rIns="91440" bIns="0" anchor="t" anchorCtr="0"/>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20204" pitchFamily="34" charset="0"/>
                <a:ea typeface="+mn-ea"/>
                <a:sym typeface="+mn-ea"/>
              </a:rPr>
              <a:t>包容性</a:t>
            </a:r>
            <a:r>
              <a:rPr lang="zh-CN" altLang="zh-CN" sz="1800" kern="0" dirty="0">
                <a:solidFill>
                  <a:schemeClr val="tx1"/>
                </a:solidFill>
                <a:latin typeface="Arial Black" panose="020B0A04020102020204" pitchFamily="34" charset="0"/>
                <a:ea typeface="+mn-ea"/>
                <a:sym typeface="+mn-ea"/>
              </a:rPr>
              <a:t>：</a:t>
            </a:r>
            <a:r>
              <a:rPr lang="zh-CN" altLang="zh-CN" sz="1800" kern="0" dirty="0">
                <a:latin typeface="Arial Black" panose="020B0A04020102020204" pitchFamily="34" charset="0"/>
                <a:ea typeface="+mn-ea"/>
                <a:sym typeface="+mn-ea"/>
              </a:rPr>
              <a:t>合作的前提是彼此皆有包容之心，相互理解是走向合作成功的必由之路。对于企业家的包容性精神，主要囊括2个方面的含义。一是在对待员工的态度上，需要有包容的心态。；二是与合作伙伴的关系上，需要包容与信任。</a:t>
            </a:r>
            <a:endParaRPr lang="zh-CN" altLang="zh-CN" sz="1800" kern="0" spc="300" dirty="0">
              <a:solidFill>
                <a:schemeClr val="tx1"/>
              </a:solidFill>
              <a:effectLst>
                <a:outerShdw blurRad="38100" dist="25400" dir="5400000" algn="ctr" rotWithShape="0">
                  <a:srgbClr val="6E747A">
                    <a:alpha val="43000"/>
                  </a:srgbClr>
                </a:outerShdw>
              </a:effectLst>
              <a:latin typeface="Arial Black" panose="020B0A04020102020204" pitchFamily="34" charset="0"/>
              <a:ea typeface="+mn-ea"/>
              <a:cs typeface="+mn-ea"/>
              <a:sym typeface="+mn-ea"/>
            </a:endParaRPr>
          </a:p>
          <a:p>
            <a:pPr algn="just">
              <a:lnSpc>
                <a:spcPct val="120000"/>
              </a:lnSpc>
              <a:spcBef>
                <a:spcPts val="0"/>
              </a:spcBef>
              <a:spcAft>
                <a:spcPts val="0"/>
              </a:spcAft>
            </a:pPr>
            <a:endParaRPr lang="en-US" altLang="zh-CN" sz="1800" kern="0" spc="300" noProof="1" dirty="0">
              <a:solidFill>
                <a:schemeClr val="tx1"/>
              </a:solidFill>
              <a:latin typeface="Arial Black" panose="020B0A04020102020204" pitchFamily="34" charset="0"/>
              <a:ea typeface="+mn-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p:bldP spid="18" grpId="0"/>
      <p:bldP spid="19" grpId="0" bldLvl="0" animBg="1"/>
      <p:bldP spid="22" grpId="0"/>
      <p:bldP spid="2" grpId="0" bldLvl="0" animBg="1"/>
      <p:bldP spid="4"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custDataLst>
              <p:tags r:id="rId1"/>
            </p:custDataLst>
          </p:nvPr>
        </p:nvSpPr>
        <p:spPr>
          <a:xfrm>
            <a:off x="4103370" y="483235"/>
            <a:ext cx="4070350" cy="668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矩形 13"/>
          <p:cNvSpPr/>
          <p:nvPr>
            <p:custDataLst>
              <p:tags r:id="rId2"/>
            </p:custDataLst>
          </p:nvPr>
        </p:nvSpPr>
        <p:spPr>
          <a:xfrm>
            <a:off x="4018915" y="382905"/>
            <a:ext cx="4070350" cy="668655"/>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文本框 5"/>
          <p:cNvSpPr txBox="1"/>
          <p:nvPr/>
        </p:nvSpPr>
        <p:spPr>
          <a:xfrm>
            <a:off x="1098550" y="1271270"/>
            <a:ext cx="10080000" cy="2526665"/>
          </a:xfrm>
          <a:prstGeom prst="rect">
            <a:avLst/>
          </a:prstGeom>
          <a:noFill/>
        </p:spPr>
        <p:txBody>
          <a:bodyPr wrap="square" rtlCol="0" anchor="t" anchorCtr="0">
            <a:spAutoFit/>
          </a:bodyPr>
          <a:p>
            <a:pPr indent="457200" algn="just">
              <a:lnSpc>
                <a:spcPct val="130000"/>
              </a:lnSpc>
              <a:spcBef>
                <a:spcPts val="0"/>
              </a:spcBef>
              <a:spcAft>
                <a:spcPts val="0"/>
              </a:spcAft>
            </a:pPr>
            <a:r>
              <a:rPr lang="zh-CN" altLang="en-US" dirty="0">
                <a:effectLst>
                  <a:outerShdw blurRad="38100" dist="38100" dir="2700000" algn="tl">
                    <a:srgbClr val="000000">
                      <a:alpha val="43137"/>
                    </a:srgbClr>
                  </a:outerShdw>
                </a:effectLst>
                <a:latin typeface="+mn-ea"/>
                <a:ea typeface="+mn-ea"/>
                <a:cs typeface="+mn-ea"/>
                <a:sym typeface="+mn-ea"/>
              </a:rPr>
              <a:t>大学生创新创业能力的培养与提高，除了需要有很好的教育环境支撑外，还需从自身出发，培养外部技能的同时，进一步提升自己的主观创业精神，注重个性的发展，满足从事创新创业活动所需的、正常的、健全的心理：（1）独立性与自主性，避免形成依赖性；（2）冒险性，勇于承担；（3）思维的灵活性，创意的无限性；（4）把握机遇，富于想象；（5）坚忍不拔，坚持到底；（6）保持旺盛的激情和求知欲、成功的渴望。因此，大学生可以从以下几个方面来提升自己的创业精神：</a:t>
            </a:r>
            <a:endParaRPr lang="zh-CN" altLang="en-US" dirty="0">
              <a:latin typeface="+mn-ea"/>
              <a:ea typeface="+mn-ea"/>
              <a:cs typeface="+mn-ea"/>
            </a:endParaRPr>
          </a:p>
          <a:p>
            <a:endParaRPr lang="zh-CN" altLang="en-US">
              <a:latin typeface="+mn-ea"/>
              <a:ea typeface="+mn-ea"/>
              <a:cs typeface="+mn-ea"/>
            </a:endParaRPr>
          </a:p>
        </p:txBody>
      </p:sp>
      <p:sp>
        <p:nvSpPr>
          <p:cNvPr id="15" name="Title 6"/>
          <p:cNvSpPr txBox="1"/>
          <p:nvPr>
            <p:custDataLst>
              <p:tags r:id="rId3"/>
            </p:custDataLst>
          </p:nvPr>
        </p:nvSpPr>
        <p:spPr>
          <a:xfrm>
            <a:off x="4179570" y="511810"/>
            <a:ext cx="3890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三、创业精神的培养方法</a:t>
            </a:r>
            <a:endPar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custDataLst>
              <p:tags r:id="rId4"/>
            </p:custDataLst>
          </p:nvPr>
        </p:nvGrpSpPr>
        <p:grpSpPr>
          <a:xfrm rot="0">
            <a:off x="2421255" y="3501390"/>
            <a:ext cx="7276465" cy="630269"/>
            <a:chOff x="1282700" y="1800485"/>
            <a:chExt cx="8386263" cy="726430"/>
          </a:xfrm>
        </p:grpSpPr>
        <p:sp>
          <p:nvSpPr>
            <p:cNvPr id="23" name="矩形 22"/>
            <p:cNvSpPr/>
            <p:nvPr>
              <p:custDataLst>
                <p:tags r:id="rId5"/>
              </p:custDataLst>
            </p:nvPr>
          </p:nvSpPr>
          <p:spPr>
            <a:xfrm>
              <a:off x="1282700" y="1800485"/>
              <a:ext cx="726430" cy="726430"/>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24" name="矩形 23"/>
            <p:cNvSpPr/>
            <p:nvPr>
              <p:custDataLst>
                <p:tags r:id="rId6"/>
              </p:custDataLst>
            </p:nvPr>
          </p:nvSpPr>
          <p:spPr>
            <a:xfrm>
              <a:off x="2993032" y="1800485"/>
              <a:ext cx="6675931" cy="726028"/>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培养良好的心理素质，能承受工作和精神的压力，具备坚强的意志，克服恐惧心理，有遇难而上的精神韧劲。</a:t>
              </a:r>
              <a:endParaRPr lang="zh-CN" altLang="zh-CN" sz="1400" dirty="0">
                <a:solidFill>
                  <a:srgbClr val="FFFFFF"/>
                </a:solidFill>
                <a:sym typeface="宋体" panose="02010600030101010101" pitchFamily="2" charset="-122"/>
              </a:endParaRPr>
            </a:p>
          </p:txBody>
        </p:sp>
        <p:sp>
          <p:nvSpPr>
            <p:cNvPr id="25" name="文本框 24"/>
            <p:cNvSpPr txBox="1"/>
            <p:nvPr>
              <p:custDataLst>
                <p:tags r:id="rId7"/>
              </p:custDataLst>
            </p:nvPr>
          </p:nvSpPr>
          <p:spPr>
            <a:xfrm>
              <a:off x="2288050" y="1840535"/>
              <a:ext cx="468398" cy="646331"/>
            </a:xfrm>
            <a:prstGeom prst="rect">
              <a:avLst/>
            </a:prstGeom>
            <a:noFill/>
          </p:spPr>
          <p:txBody>
            <a:bodyPr wrap="none" rtlCol="0">
              <a:normAutofit fontScale="90000" lnSpcReduction="10000"/>
            </a:bodyPr>
            <a:p>
              <a:r>
                <a:rPr lang="en-US" altLang="zh-CN" sz="3600" b="1" dirty="0">
                  <a:solidFill>
                    <a:srgbClr val="4276AA"/>
                  </a:solidFill>
                  <a:sym typeface="Arial" panose="020B0604020202020204" pitchFamily="34" charset="0"/>
                </a:rPr>
                <a:t>&gt;</a:t>
              </a:r>
              <a:endParaRPr lang="en-US" altLang="zh-CN" sz="3600" b="1" dirty="0">
                <a:solidFill>
                  <a:srgbClr val="4276AA"/>
                </a:solidFill>
                <a:sym typeface="Arial" panose="020B0604020202020204" pitchFamily="34" charset="0"/>
              </a:endParaRPr>
            </a:p>
          </p:txBody>
        </p:sp>
        <p:sp>
          <p:nvSpPr>
            <p:cNvPr id="27" name="KSO_Shape"/>
            <p:cNvSpPr/>
            <p:nvPr>
              <p:custDataLst>
                <p:tags r:id="rId8"/>
              </p:custDataLst>
            </p:nvPr>
          </p:nvSpPr>
          <p:spPr bwMode="auto">
            <a:xfrm>
              <a:off x="1430306" y="1942562"/>
              <a:ext cx="431218" cy="442276"/>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grpSp>
      <p:grpSp>
        <p:nvGrpSpPr>
          <p:cNvPr id="28" name="组合 27"/>
          <p:cNvGrpSpPr/>
          <p:nvPr>
            <p:custDataLst>
              <p:tags r:id="rId9"/>
            </p:custDataLst>
          </p:nvPr>
        </p:nvGrpSpPr>
        <p:grpSpPr>
          <a:xfrm rot="0">
            <a:off x="2421255" y="4294429"/>
            <a:ext cx="7275829" cy="630269"/>
            <a:chOff x="1282700" y="2849386"/>
            <a:chExt cx="8385531" cy="726430"/>
          </a:xfrm>
        </p:grpSpPr>
        <p:sp>
          <p:nvSpPr>
            <p:cNvPr id="29" name="矩形 28"/>
            <p:cNvSpPr/>
            <p:nvPr>
              <p:custDataLst>
                <p:tags r:id="rId10"/>
              </p:custDataLst>
            </p:nvPr>
          </p:nvSpPr>
          <p:spPr>
            <a:xfrm>
              <a:off x="1282700" y="2849386"/>
              <a:ext cx="726430" cy="726430"/>
            </a:xfrm>
            <a:prstGeom prst="rect">
              <a:avLst/>
            </a:prstGeom>
            <a:solidFill>
              <a:srgbClr val="2888AF"/>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30" name="矩形 29"/>
            <p:cNvSpPr/>
            <p:nvPr>
              <p:custDataLst>
                <p:tags r:id="rId11"/>
              </p:custDataLst>
            </p:nvPr>
          </p:nvSpPr>
          <p:spPr>
            <a:xfrm>
              <a:off x="2993032" y="2849386"/>
              <a:ext cx="6675199" cy="726028"/>
            </a:xfrm>
            <a:prstGeom prst="rect">
              <a:avLst/>
            </a:prstGeom>
            <a:solidFill>
              <a:srgbClr val="2888AF"/>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培养竞争意识，保持良好的竞争心态。</a:t>
              </a:r>
              <a:endParaRPr lang="zh-CN" altLang="zh-CN" sz="1400" dirty="0">
                <a:solidFill>
                  <a:srgbClr val="FFFFFF"/>
                </a:solidFill>
                <a:sym typeface="宋体" panose="02010600030101010101" pitchFamily="2" charset="-122"/>
              </a:endParaRPr>
            </a:p>
          </p:txBody>
        </p:sp>
        <p:sp>
          <p:nvSpPr>
            <p:cNvPr id="31" name="文本框 30"/>
            <p:cNvSpPr txBox="1"/>
            <p:nvPr>
              <p:custDataLst>
                <p:tags r:id="rId12"/>
              </p:custDataLst>
            </p:nvPr>
          </p:nvSpPr>
          <p:spPr>
            <a:xfrm>
              <a:off x="2288050" y="2889436"/>
              <a:ext cx="468398" cy="646331"/>
            </a:xfrm>
            <a:prstGeom prst="rect">
              <a:avLst/>
            </a:prstGeom>
            <a:noFill/>
          </p:spPr>
          <p:txBody>
            <a:bodyPr wrap="none" rtlCol="0">
              <a:normAutofit fontScale="90000" lnSpcReduction="10000"/>
            </a:bodyPr>
            <a:p>
              <a:r>
                <a:rPr lang="en-US" altLang="zh-CN" sz="3600" b="1" dirty="0">
                  <a:solidFill>
                    <a:srgbClr val="2888AF"/>
                  </a:solidFill>
                  <a:sym typeface="Arial" panose="020B0604020202020204" pitchFamily="34" charset="0"/>
                </a:rPr>
                <a:t>&gt;</a:t>
              </a:r>
              <a:endParaRPr lang="en-US" altLang="zh-CN" sz="3600" b="1" dirty="0">
                <a:solidFill>
                  <a:srgbClr val="2888AF"/>
                </a:solidFill>
                <a:sym typeface="Arial" panose="020B0604020202020204" pitchFamily="34" charset="0"/>
              </a:endParaRPr>
            </a:p>
          </p:txBody>
        </p:sp>
        <p:sp>
          <p:nvSpPr>
            <p:cNvPr id="34" name="KSO_Shape"/>
            <p:cNvSpPr>
              <a:spLocks noChangeAspect="1"/>
            </p:cNvSpPr>
            <p:nvPr>
              <p:custDataLst>
                <p:tags r:id="rId13"/>
              </p:custDataLst>
            </p:nvPr>
          </p:nvSpPr>
          <p:spPr bwMode="auto">
            <a:xfrm>
              <a:off x="1424777" y="3026108"/>
              <a:ext cx="442276" cy="372986"/>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FFFF"/>
            </a:solidFill>
            <a:ln>
              <a:noFill/>
            </a:ln>
          </p:spPr>
          <p:txBody>
            <a:bodyPr anchor="ctr">
              <a:normAutofit fontScale="90000" lnSpcReduction="10000"/>
              <a:scene3d>
                <a:camera prst="orthographicFront"/>
                <a:lightRig rig="threePt" dir="t"/>
              </a:scene3d>
              <a:sp3d>
                <a:contourClr>
                  <a:srgbClr val="FFFFFF"/>
                </a:contourClr>
              </a:sp3d>
            </a:bodyPr>
            <a:p>
              <a:pPr algn="ctr"/>
              <a:endParaRPr lang="zh-CN" altLang="en-US" sz="1800">
                <a:solidFill>
                  <a:srgbClr val="FFFFFF"/>
                </a:solidFill>
                <a:sym typeface="Arial" panose="020B0604020202020204" pitchFamily="34" charset="0"/>
              </a:endParaRPr>
            </a:p>
          </p:txBody>
        </p:sp>
      </p:grpSp>
      <p:grpSp>
        <p:nvGrpSpPr>
          <p:cNvPr id="35" name="组合 34"/>
          <p:cNvGrpSpPr/>
          <p:nvPr>
            <p:custDataLst>
              <p:tags r:id="rId14"/>
            </p:custDataLst>
          </p:nvPr>
        </p:nvGrpSpPr>
        <p:grpSpPr>
          <a:xfrm rot="0">
            <a:off x="2421255" y="5086840"/>
            <a:ext cx="7276465" cy="630269"/>
            <a:chOff x="1282700" y="3897697"/>
            <a:chExt cx="8386263" cy="726430"/>
          </a:xfrm>
        </p:grpSpPr>
        <p:sp>
          <p:nvSpPr>
            <p:cNvPr id="36" name="矩形 35"/>
            <p:cNvSpPr/>
            <p:nvPr>
              <p:custDataLst>
                <p:tags r:id="rId15"/>
              </p:custDataLst>
            </p:nvPr>
          </p:nvSpPr>
          <p:spPr>
            <a:xfrm>
              <a:off x="1282700" y="3897697"/>
              <a:ext cx="726430" cy="726430"/>
            </a:xfrm>
            <a:prstGeom prst="rect">
              <a:avLst/>
            </a:prstGeom>
            <a:solidFill>
              <a:srgbClr val="2D98A7"/>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37" name="矩形 36"/>
            <p:cNvSpPr/>
            <p:nvPr>
              <p:custDataLst>
                <p:tags r:id="rId16"/>
              </p:custDataLst>
            </p:nvPr>
          </p:nvSpPr>
          <p:spPr>
            <a:xfrm>
              <a:off x="2993032" y="3897697"/>
              <a:ext cx="6675931" cy="726028"/>
            </a:xfrm>
            <a:prstGeom prst="rect">
              <a:avLst/>
            </a:prstGeom>
            <a:solidFill>
              <a:srgbClr val="2D98A7"/>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保持创业激情及强烈的创业意识投身到创业事业中去。</a:t>
              </a:r>
              <a:endParaRPr lang="zh-CN" altLang="zh-CN" sz="1400" dirty="0">
                <a:solidFill>
                  <a:srgbClr val="FFFFFF"/>
                </a:solidFill>
                <a:sym typeface="宋体" panose="02010600030101010101" pitchFamily="2" charset="-122"/>
              </a:endParaRPr>
            </a:p>
          </p:txBody>
        </p:sp>
        <p:sp>
          <p:nvSpPr>
            <p:cNvPr id="38" name="文本框 37"/>
            <p:cNvSpPr txBox="1"/>
            <p:nvPr>
              <p:custDataLst>
                <p:tags r:id="rId17"/>
              </p:custDataLst>
            </p:nvPr>
          </p:nvSpPr>
          <p:spPr>
            <a:xfrm>
              <a:off x="2288050" y="3937747"/>
              <a:ext cx="468398" cy="646331"/>
            </a:xfrm>
            <a:prstGeom prst="rect">
              <a:avLst/>
            </a:prstGeom>
            <a:noFill/>
          </p:spPr>
          <p:txBody>
            <a:bodyPr wrap="none" rtlCol="0">
              <a:normAutofit fontScale="90000" lnSpcReduction="10000"/>
            </a:bodyPr>
            <a:p>
              <a:r>
                <a:rPr lang="en-US" altLang="zh-CN" sz="3600" b="1" dirty="0">
                  <a:solidFill>
                    <a:srgbClr val="2D98A7"/>
                  </a:solidFill>
                  <a:sym typeface="Arial" panose="020B0604020202020204" pitchFamily="34" charset="0"/>
                </a:rPr>
                <a:t>&gt;</a:t>
              </a:r>
              <a:endParaRPr lang="en-US" altLang="zh-CN" sz="3600" b="1" dirty="0">
                <a:solidFill>
                  <a:srgbClr val="2D98A7"/>
                </a:solidFill>
                <a:sym typeface="Arial" panose="020B0604020202020204" pitchFamily="34" charset="0"/>
              </a:endParaRPr>
            </a:p>
          </p:txBody>
        </p:sp>
        <p:sp>
          <p:nvSpPr>
            <p:cNvPr id="39" name="KSO_Shape"/>
            <p:cNvSpPr>
              <a:spLocks noChangeAspect="1"/>
            </p:cNvSpPr>
            <p:nvPr>
              <p:custDataLst>
                <p:tags r:id="rId18"/>
              </p:custDataLst>
            </p:nvPr>
          </p:nvSpPr>
          <p:spPr bwMode="auto">
            <a:xfrm>
              <a:off x="1424777" y="4103536"/>
              <a:ext cx="442276" cy="314753"/>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FFFFFF"/>
            </a:solidFill>
            <a:ln>
              <a:noFill/>
            </a:ln>
          </p:spPr>
          <p:txBody>
            <a:bodyPr anchor="ctr">
              <a:normAutofit fontScale="60000"/>
              <a:scene3d>
                <a:camera prst="orthographicFront"/>
                <a:lightRig rig="threePt" dir="t"/>
              </a:scene3d>
              <a:sp3d>
                <a:contourClr>
                  <a:srgbClr val="FFFFFF"/>
                </a:contourClr>
              </a:sp3d>
            </a:bodyPr>
            <a:p>
              <a:pPr algn="ctr"/>
              <a:endParaRPr lang="zh-CN" altLang="en-US" sz="1800">
                <a:solidFill>
                  <a:srgbClr val="FFFFFF"/>
                </a:solidFill>
                <a:sym typeface="Arial" panose="020B0604020202020204" pitchFamily="34" charset="0"/>
              </a:endParaRPr>
            </a:p>
          </p:txBody>
        </p:sp>
      </p:grpSp>
      <p:grpSp>
        <p:nvGrpSpPr>
          <p:cNvPr id="40" name="组合 39"/>
          <p:cNvGrpSpPr/>
          <p:nvPr>
            <p:custDataLst>
              <p:tags r:id="rId19"/>
            </p:custDataLst>
          </p:nvPr>
        </p:nvGrpSpPr>
        <p:grpSpPr>
          <a:xfrm rot="0">
            <a:off x="2421255" y="5879879"/>
            <a:ext cx="7275829" cy="630269"/>
            <a:chOff x="1282700" y="4947187"/>
            <a:chExt cx="8385531" cy="726430"/>
          </a:xfrm>
        </p:grpSpPr>
        <p:sp>
          <p:nvSpPr>
            <p:cNvPr id="41" name="矩形 40"/>
            <p:cNvSpPr/>
            <p:nvPr>
              <p:custDataLst>
                <p:tags r:id="rId20"/>
              </p:custDataLst>
            </p:nvPr>
          </p:nvSpPr>
          <p:spPr>
            <a:xfrm>
              <a:off x="1282700" y="4947187"/>
              <a:ext cx="726430" cy="726430"/>
            </a:xfrm>
            <a:prstGeom prst="rect">
              <a:avLst/>
            </a:prstGeom>
            <a:solidFill>
              <a:srgbClr val="2EA18D"/>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42" name="矩形 41"/>
            <p:cNvSpPr/>
            <p:nvPr>
              <p:custDataLst>
                <p:tags r:id="rId21"/>
              </p:custDataLst>
            </p:nvPr>
          </p:nvSpPr>
          <p:spPr>
            <a:xfrm>
              <a:off x="2993032" y="4947187"/>
              <a:ext cx="6675199" cy="726028"/>
            </a:xfrm>
            <a:prstGeom prst="rect">
              <a:avLst/>
            </a:prstGeom>
            <a:solidFill>
              <a:srgbClr val="2EA18D"/>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培养发现问题，独立思考问题、解决问题的创新能力。</a:t>
              </a:r>
              <a:endParaRPr lang="zh-CN" altLang="zh-CN" sz="1400" dirty="0">
                <a:solidFill>
                  <a:srgbClr val="FFFFFF"/>
                </a:solidFill>
                <a:sym typeface="宋体" panose="02010600030101010101" pitchFamily="2" charset="-122"/>
              </a:endParaRPr>
            </a:p>
          </p:txBody>
        </p:sp>
        <p:sp>
          <p:nvSpPr>
            <p:cNvPr id="43" name="文本框 42"/>
            <p:cNvSpPr txBox="1"/>
            <p:nvPr>
              <p:custDataLst>
                <p:tags r:id="rId22"/>
              </p:custDataLst>
            </p:nvPr>
          </p:nvSpPr>
          <p:spPr>
            <a:xfrm>
              <a:off x="2288050" y="4987237"/>
              <a:ext cx="468398" cy="646331"/>
            </a:xfrm>
            <a:prstGeom prst="rect">
              <a:avLst/>
            </a:prstGeom>
            <a:noFill/>
          </p:spPr>
          <p:txBody>
            <a:bodyPr wrap="none" rtlCol="0">
              <a:normAutofit fontScale="90000" lnSpcReduction="10000"/>
            </a:bodyPr>
            <a:p>
              <a:r>
                <a:rPr lang="en-US" altLang="zh-CN" sz="3600" b="1" dirty="0">
                  <a:solidFill>
                    <a:srgbClr val="2EA18D"/>
                  </a:solidFill>
                  <a:sym typeface="Arial" panose="020B0604020202020204" pitchFamily="34" charset="0"/>
                </a:rPr>
                <a:t>&gt;</a:t>
              </a:r>
              <a:endParaRPr lang="en-US" altLang="zh-CN" sz="3600" b="1" dirty="0">
                <a:solidFill>
                  <a:srgbClr val="2EA18D"/>
                </a:solidFill>
                <a:sym typeface="Arial" panose="020B0604020202020204" pitchFamily="34" charset="0"/>
              </a:endParaRPr>
            </a:p>
          </p:txBody>
        </p:sp>
        <p:sp>
          <p:nvSpPr>
            <p:cNvPr id="44" name="KSO_Shape"/>
            <p:cNvSpPr>
              <a:spLocks noChangeAspect="1"/>
            </p:cNvSpPr>
            <p:nvPr>
              <p:custDataLst>
                <p:tags r:id="rId23"/>
              </p:custDataLst>
            </p:nvPr>
          </p:nvSpPr>
          <p:spPr bwMode="auto">
            <a:xfrm>
              <a:off x="1424777" y="5128701"/>
              <a:ext cx="442276" cy="363403"/>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p:spPr>
          <p:txBody>
            <a:bodyPr anchor="ctr">
              <a:normAutofit fontScale="80000"/>
              <a:scene3d>
                <a:camera prst="orthographicFront"/>
                <a:lightRig rig="threePt" dir="t"/>
              </a:scene3d>
              <a:sp3d>
                <a:contourClr>
                  <a:srgbClr val="FFFFFF"/>
                </a:contourClr>
              </a:sp3d>
            </a:bodyPr>
            <a:p>
              <a:pPr algn="ctr"/>
              <a:endParaRPr lang="zh-CN" altLang="en-US" sz="1800">
                <a:solidFill>
                  <a:srgbClr val="FFFFFF"/>
                </a:solidFill>
                <a:sym typeface="Arial" panose="020B0604020202020204" pitchFamily="34" charset="0"/>
              </a:endParaRPr>
            </a:p>
          </p:txBody>
        </p:sp>
      </p:grpSp>
    </p:spTree>
    <p:custDataLst>
      <p:tags r:id="rId2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3" name="组合 52"/>
          <p:cNvGrpSpPr/>
          <p:nvPr>
            <p:custDataLst>
              <p:tags r:id="rId1"/>
            </p:custDataLst>
          </p:nvPr>
        </p:nvGrpSpPr>
        <p:grpSpPr>
          <a:xfrm>
            <a:off x="317500" y="946785"/>
            <a:ext cx="354330" cy="354330"/>
            <a:chOff x="150" y="633"/>
            <a:chExt cx="800" cy="800"/>
          </a:xfrm>
        </p:grpSpPr>
        <p:sp>
          <p:nvSpPr>
            <p:cNvPr id="54" name="矩形 53"/>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矩形 54"/>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09" name="文本框 44"/>
          <p:cNvSpPr txBox="1"/>
          <p:nvPr>
            <p:custDataLst>
              <p:tags r:id="rId4"/>
            </p:custDataLst>
          </p:nvPr>
        </p:nvSpPr>
        <p:spPr>
          <a:xfrm>
            <a:off x="3929068" y="262255"/>
            <a:ext cx="433324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 创业能力</a:t>
            </a:r>
            <a:endPar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36" name="矩形 35"/>
          <p:cNvSpPr/>
          <p:nvPr>
            <p:custDataLst>
              <p:tags r:id="rId5"/>
            </p:custDataLst>
          </p:nvPr>
        </p:nvSpPr>
        <p:spPr>
          <a:xfrm>
            <a:off x="3438637" y="6593670"/>
            <a:ext cx="5485276" cy="27475"/>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sym typeface="Arial" panose="020B0604020202020204" pitchFamily="34" charset="0"/>
            </a:endParaRPr>
          </a:p>
        </p:txBody>
      </p:sp>
      <p:sp>
        <p:nvSpPr>
          <p:cNvPr id="11" name="任意多边形 10"/>
          <p:cNvSpPr/>
          <p:nvPr>
            <p:custDataLst>
              <p:tags r:id="rId6"/>
            </p:custDataLst>
          </p:nvPr>
        </p:nvSpPr>
        <p:spPr>
          <a:xfrm>
            <a:off x="6640819" y="4637618"/>
            <a:ext cx="1045827" cy="1956052"/>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12" name="任意多边形 11"/>
          <p:cNvSpPr/>
          <p:nvPr>
            <p:custDataLst>
              <p:tags r:id="rId7"/>
            </p:custDataLst>
          </p:nvPr>
        </p:nvSpPr>
        <p:spPr>
          <a:xfrm>
            <a:off x="6269462" y="3273611"/>
            <a:ext cx="1045827" cy="3320059"/>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13" name="任意多边形 12"/>
          <p:cNvSpPr/>
          <p:nvPr>
            <p:custDataLst>
              <p:tags r:id="rId8"/>
            </p:custDataLst>
          </p:nvPr>
        </p:nvSpPr>
        <p:spPr>
          <a:xfrm>
            <a:off x="7000875" y="1517015"/>
            <a:ext cx="1045845" cy="5076190"/>
          </a:xfrm>
          <a:custGeom>
            <a:avLst/>
            <a:gdLst>
              <a:gd name="connsiteX0" fmla="*/ 221247 w 863600"/>
              <a:gd name="connsiteY0" fmla="*/ 0 h 3815881"/>
              <a:gd name="connsiteX1" fmla="*/ 863600 w 863600"/>
              <a:gd name="connsiteY1" fmla="*/ 1 h 3815881"/>
              <a:gd name="connsiteX2" fmla="*/ 863600 w 863600"/>
              <a:gd name="connsiteY2" fmla="*/ 140965 h 3815881"/>
              <a:gd name="connsiteX3" fmla="*/ 221247 w 863600"/>
              <a:gd name="connsiteY3" fmla="*/ 140965 h 3815881"/>
              <a:gd name="connsiteX4" fmla="*/ 140965 w 863600"/>
              <a:gd name="connsiteY4" fmla="*/ 221247 h 3815881"/>
              <a:gd name="connsiteX5" fmla="*/ 140964 w 863600"/>
              <a:gd name="connsiteY5" fmla="*/ 1547881 h 3815881"/>
              <a:gd name="connsiteX6" fmla="*/ 140965 w 863600"/>
              <a:gd name="connsiteY6" fmla="*/ 1547881 h 3815881"/>
              <a:gd name="connsiteX7" fmla="*/ 140965 w 863600"/>
              <a:gd name="connsiteY7" fmla="*/ 3815881 h 3815881"/>
              <a:gd name="connsiteX8" fmla="*/ 1 w 863600"/>
              <a:gd name="connsiteY8" fmla="*/ 3815881 h 3815881"/>
              <a:gd name="connsiteX9" fmla="*/ 0 w 863600"/>
              <a:gd name="connsiteY9" fmla="*/ 1615441 h 3815881"/>
              <a:gd name="connsiteX10" fmla="*/ 0 w 863600"/>
              <a:gd name="connsiteY10" fmla="*/ 1615441 h 3815881"/>
              <a:gd name="connsiteX11" fmla="*/ 0 w 863600"/>
              <a:gd name="connsiteY11" fmla="*/ 1547881 h 3815881"/>
              <a:gd name="connsiteX12" fmla="*/ 0 w 863600"/>
              <a:gd name="connsiteY12" fmla="*/ 221247 h 3815881"/>
              <a:gd name="connsiteX13" fmla="*/ 221247 w 863600"/>
              <a:gd name="connsiteY13" fmla="*/ 0 h 381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3815881">
                <a:moveTo>
                  <a:pt x="221247" y="0"/>
                </a:moveTo>
                <a:lnTo>
                  <a:pt x="863600" y="1"/>
                </a:lnTo>
                <a:lnTo>
                  <a:pt x="863600" y="140965"/>
                </a:lnTo>
                <a:lnTo>
                  <a:pt x="221247" y="140965"/>
                </a:lnTo>
                <a:cubicBezTo>
                  <a:pt x="176908" y="140965"/>
                  <a:pt x="140965" y="176908"/>
                  <a:pt x="140965" y="221247"/>
                </a:cubicBezTo>
                <a:lnTo>
                  <a:pt x="140964" y="1547881"/>
                </a:lnTo>
                <a:lnTo>
                  <a:pt x="140965" y="1547881"/>
                </a:lnTo>
                <a:lnTo>
                  <a:pt x="140965" y="3815881"/>
                </a:lnTo>
                <a:lnTo>
                  <a:pt x="1" y="3815881"/>
                </a:lnTo>
                <a:lnTo>
                  <a:pt x="0" y="1615441"/>
                </a:lnTo>
                <a:lnTo>
                  <a:pt x="0" y="1615441"/>
                </a:lnTo>
                <a:lnTo>
                  <a:pt x="0" y="1547881"/>
                </a:lnTo>
                <a:lnTo>
                  <a:pt x="0" y="221247"/>
                </a:lnTo>
                <a:cubicBezTo>
                  <a:pt x="0" y="99056"/>
                  <a:pt x="99056" y="0"/>
                  <a:pt x="221247" y="0"/>
                </a:cubicBez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21" name="任意多边形 20"/>
          <p:cNvSpPr/>
          <p:nvPr>
            <p:custDataLst>
              <p:tags r:id="rId9"/>
            </p:custDataLst>
          </p:nvPr>
        </p:nvSpPr>
        <p:spPr>
          <a:xfrm flipH="1">
            <a:off x="4676790" y="5689650"/>
            <a:ext cx="1045827" cy="904020"/>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24" name="任意多边形 23"/>
          <p:cNvSpPr/>
          <p:nvPr>
            <p:custDataLst>
              <p:tags r:id="rId10"/>
            </p:custDataLst>
          </p:nvPr>
        </p:nvSpPr>
        <p:spPr>
          <a:xfrm flipH="1">
            <a:off x="5047262" y="4383251"/>
            <a:ext cx="1045827" cy="2210418"/>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27" name="任意多边形 26"/>
          <p:cNvSpPr/>
          <p:nvPr>
            <p:custDataLst>
              <p:tags r:id="rId11"/>
            </p:custDataLst>
          </p:nvPr>
        </p:nvSpPr>
        <p:spPr>
          <a:xfrm flipH="1">
            <a:off x="4316955" y="2497217"/>
            <a:ext cx="1045827" cy="4096453"/>
          </a:xfrm>
          <a:custGeom>
            <a:avLst/>
            <a:gdLst>
              <a:gd name="connsiteX0" fmla="*/ 221247 w 863600"/>
              <a:gd name="connsiteY0" fmla="*/ 0 h 3383233"/>
              <a:gd name="connsiteX1" fmla="*/ 0 w 863600"/>
              <a:gd name="connsiteY1" fmla="*/ 221247 h 3383233"/>
              <a:gd name="connsiteX2" fmla="*/ 0 w 863600"/>
              <a:gd name="connsiteY2" fmla="*/ 1547881 h 3383233"/>
              <a:gd name="connsiteX3" fmla="*/ 0 w 863600"/>
              <a:gd name="connsiteY3" fmla="*/ 1615441 h 3383233"/>
              <a:gd name="connsiteX4" fmla="*/ 1 w 863600"/>
              <a:gd name="connsiteY4" fmla="*/ 3383233 h 3383233"/>
              <a:gd name="connsiteX5" fmla="*/ 140965 w 863600"/>
              <a:gd name="connsiteY5" fmla="*/ 3383233 h 3383233"/>
              <a:gd name="connsiteX6" fmla="*/ 140965 w 863600"/>
              <a:gd name="connsiteY6" fmla="*/ 1547881 h 3383233"/>
              <a:gd name="connsiteX7" fmla="*/ 140964 w 863600"/>
              <a:gd name="connsiteY7" fmla="*/ 1547881 h 3383233"/>
              <a:gd name="connsiteX8" fmla="*/ 140965 w 863600"/>
              <a:gd name="connsiteY8" fmla="*/ 221247 h 3383233"/>
              <a:gd name="connsiteX9" fmla="*/ 221247 w 863600"/>
              <a:gd name="connsiteY9" fmla="*/ 140965 h 3383233"/>
              <a:gd name="connsiteX10" fmla="*/ 863600 w 863600"/>
              <a:gd name="connsiteY10" fmla="*/ 140965 h 3383233"/>
              <a:gd name="connsiteX11" fmla="*/ 863600 w 863600"/>
              <a:gd name="connsiteY11" fmla="*/ 1 h 338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3600" h="3383233">
                <a:moveTo>
                  <a:pt x="221247" y="0"/>
                </a:moveTo>
                <a:cubicBezTo>
                  <a:pt x="99056" y="0"/>
                  <a:pt x="0" y="99056"/>
                  <a:pt x="0" y="221247"/>
                </a:cubicBezTo>
                <a:lnTo>
                  <a:pt x="0" y="1547881"/>
                </a:lnTo>
                <a:lnTo>
                  <a:pt x="0" y="1615441"/>
                </a:lnTo>
                <a:lnTo>
                  <a:pt x="1" y="3383233"/>
                </a:lnTo>
                <a:lnTo>
                  <a:pt x="140965" y="3383233"/>
                </a:lnTo>
                <a:lnTo>
                  <a:pt x="140965" y="1547881"/>
                </a:lnTo>
                <a:lnTo>
                  <a:pt x="140964" y="1547881"/>
                </a:lnTo>
                <a:lnTo>
                  <a:pt x="140965" y="221247"/>
                </a:lnTo>
                <a:cubicBezTo>
                  <a:pt x="140965" y="176908"/>
                  <a:pt x="176908" y="140965"/>
                  <a:pt x="221247" y="140965"/>
                </a:cubicBezTo>
                <a:lnTo>
                  <a:pt x="863600" y="140965"/>
                </a:lnTo>
                <a:lnTo>
                  <a:pt x="863600" y="1"/>
                </a:ln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14" name="椭圆 13"/>
          <p:cNvSpPr/>
          <p:nvPr>
            <p:custDataLst>
              <p:tags r:id="rId12"/>
            </p:custDataLst>
          </p:nvPr>
        </p:nvSpPr>
        <p:spPr>
          <a:xfrm>
            <a:off x="7650308" y="4503753"/>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B</a:t>
            </a:r>
            <a:endParaRPr lang="zh-CN" altLang="en-US" dirty="0">
              <a:solidFill>
                <a:schemeClr val="bg1"/>
              </a:solidFill>
              <a:sym typeface="Arial" panose="020B0604020202020204" pitchFamily="34" charset="0"/>
            </a:endParaRPr>
          </a:p>
        </p:txBody>
      </p:sp>
      <p:sp>
        <p:nvSpPr>
          <p:cNvPr id="15" name="椭圆 14"/>
          <p:cNvSpPr/>
          <p:nvPr>
            <p:custDataLst>
              <p:tags r:id="rId13"/>
            </p:custDataLst>
          </p:nvPr>
        </p:nvSpPr>
        <p:spPr>
          <a:xfrm>
            <a:off x="7278951" y="3067991"/>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D</a:t>
            </a:r>
            <a:endParaRPr lang="zh-CN" altLang="en-US" dirty="0">
              <a:solidFill>
                <a:schemeClr val="bg1"/>
              </a:solidFill>
              <a:sym typeface="Arial" panose="020B0604020202020204" pitchFamily="34" charset="0"/>
            </a:endParaRPr>
          </a:p>
        </p:txBody>
      </p:sp>
      <p:sp>
        <p:nvSpPr>
          <p:cNvPr id="16" name="椭圆 15"/>
          <p:cNvSpPr/>
          <p:nvPr>
            <p:custDataLst>
              <p:tags r:id="rId14"/>
            </p:custDataLst>
          </p:nvPr>
        </p:nvSpPr>
        <p:spPr>
          <a:xfrm>
            <a:off x="7943672" y="1335494"/>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F</a:t>
            </a:r>
            <a:endParaRPr lang="zh-CN" altLang="en-US" dirty="0">
              <a:solidFill>
                <a:schemeClr val="bg1"/>
              </a:solidFill>
              <a:sym typeface="Arial" panose="020B0604020202020204" pitchFamily="34" charset="0"/>
            </a:endParaRPr>
          </a:p>
        </p:txBody>
      </p:sp>
      <p:sp>
        <p:nvSpPr>
          <p:cNvPr id="17" name="椭圆 16"/>
          <p:cNvSpPr/>
          <p:nvPr>
            <p:custDataLst>
              <p:tags r:id="rId15"/>
            </p:custDataLst>
          </p:nvPr>
        </p:nvSpPr>
        <p:spPr>
          <a:xfrm flipH="1">
            <a:off x="4126402" y="5484029"/>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A</a:t>
            </a:r>
            <a:endParaRPr lang="zh-CN" altLang="en-US" dirty="0">
              <a:solidFill>
                <a:schemeClr val="bg1"/>
              </a:solidFill>
              <a:sym typeface="Arial" panose="020B0604020202020204" pitchFamily="34" charset="0"/>
            </a:endParaRPr>
          </a:p>
        </p:txBody>
      </p:sp>
      <p:sp>
        <p:nvSpPr>
          <p:cNvPr id="18" name="椭圆 17"/>
          <p:cNvSpPr/>
          <p:nvPr>
            <p:custDataLst>
              <p:tags r:id="rId16"/>
            </p:custDataLst>
          </p:nvPr>
        </p:nvSpPr>
        <p:spPr>
          <a:xfrm flipH="1">
            <a:off x="4498645" y="4177631"/>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C</a:t>
            </a:r>
            <a:endParaRPr lang="zh-CN" altLang="en-US" dirty="0">
              <a:solidFill>
                <a:schemeClr val="bg1"/>
              </a:solidFill>
              <a:sym typeface="Arial" panose="020B0604020202020204" pitchFamily="34" charset="0"/>
            </a:endParaRPr>
          </a:p>
        </p:txBody>
      </p:sp>
      <p:sp>
        <p:nvSpPr>
          <p:cNvPr id="19" name="椭圆 18"/>
          <p:cNvSpPr/>
          <p:nvPr>
            <p:custDataLst>
              <p:tags r:id="rId17"/>
            </p:custDataLst>
          </p:nvPr>
        </p:nvSpPr>
        <p:spPr>
          <a:xfrm flipH="1">
            <a:off x="3833924" y="2290710"/>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E</a:t>
            </a:r>
            <a:endParaRPr lang="zh-CN" altLang="en-US" dirty="0">
              <a:solidFill>
                <a:schemeClr val="bg1"/>
              </a:solidFill>
              <a:sym typeface="Arial" panose="020B0604020202020204" pitchFamily="34" charset="0"/>
            </a:endParaRPr>
          </a:p>
        </p:txBody>
      </p:sp>
      <p:sp>
        <p:nvSpPr>
          <p:cNvPr id="30" name="文本框 29"/>
          <p:cNvSpPr txBox="1"/>
          <p:nvPr>
            <p:custDataLst>
              <p:tags r:id="rId18"/>
            </p:custDataLst>
          </p:nvPr>
        </p:nvSpPr>
        <p:spPr>
          <a:xfrm>
            <a:off x="8319770" y="4552950"/>
            <a:ext cx="2785745" cy="419100"/>
          </a:xfrm>
          <a:prstGeom prst="rect">
            <a:avLst/>
          </a:prstGeom>
          <a:noFill/>
        </p:spPr>
        <p:txBody>
          <a:bodyPr wrap="square" rtlCol="0" anchor="ctr">
            <a:noAutofit/>
          </a:bodyPr>
          <a:p>
            <a:pPr marL="0" lvl="0" indent="0" algn="just">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快速学习力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1" name="文本框 30"/>
          <p:cNvSpPr txBox="1"/>
          <p:nvPr>
            <p:custDataLst>
              <p:tags r:id="rId19"/>
            </p:custDataLst>
          </p:nvPr>
        </p:nvSpPr>
        <p:spPr>
          <a:xfrm>
            <a:off x="7943850" y="3078480"/>
            <a:ext cx="2785745" cy="400050"/>
          </a:xfrm>
          <a:prstGeom prst="rect">
            <a:avLst/>
          </a:prstGeom>
          <a:noFill/>
        </p:spPr>
        <p:txBody>
          <a:bodyPr wrap="square" rtlCol="0" anchor="ctr">
            <a:noAutofit/>
            <a:scene3d>
              <a:camera prst="orthographicFront"/>
              <a:lightRig rig="threePt" dir="t"/>
            </a:scene3d>
          </a:bodyPr>
          <a:p>
            <a:pPr marL="0" lvl="0" indent="0" algn="just">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经营管理力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2" name="文本框 31"/>
          <p:cNvSpPr txBox="1"/>
          <p:nvPr>
            <p:custDataLst>
              <p:tags r:id="rId20"/>
            </p:custDataLst>
          </p:nvPr>
        </p:nvSpPr>
        <p:spPr>
          <a:xfrm>
            <a:off x="8589645" y="1445260"/>
            <a:ext cx="2785745" cy="368300"/>
          </a:xfrm>
          <a:prstGeom prst="rect">
            <a:avLst/>
          </a:prstGeom>
          <a:noFill/>
        </p:spPr>
        <p:txBody>
          <a:bodyPr wrap="square" rtlCol="0" anchor="ctr">
            <a:noAutofit/>
          </a:bodyPr>
          <a:p>
            <a:pPr marL="0" lvl="0" indent="0" algn="just">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人际交往力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3" name="文本框 32"/>
          <p:cNvSpPr txBox="1"/>
          <p:nvPr>
            <p:custDataLst>
              <p:tags r:id="rId21"/>
            </p:custDataLst>
          </p:nvPr>
        </p:nvSpPr>
        <p:spPr>
          <a:xfrm>
            <a:off x="3397250" y="6172200"/>
            <a:ext cx="1687195" cy="419735"/>
          </a:xfrm>
          <a:prstGeom prst="rect">
            <a:avLst/>
          </a:prstGeom>
          <a:noFill/>
        </p:spPr>
        <p:txBody>
          <a:bodyPr wrap="square" rtlCol="0" anchor="ctr">
            <a:noAutofit/>
          </a:bodyPr>
          <a:p>
            <a:pPr marL="0" lvl="0" indent="0" algn="r">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开拓创造力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4" name="文本框 33"/>
          <p:cNvSpPr txBox="1"/>
          <p:nvPr>
            <p:custDataLst>
              <p:tags r:id="rId22"/>
            </p:custDataLst>
          </p:nvPr>
        </p:nvSpPr>
        <p:spPr>
          <a:xfrm>
            <a:off x="1646555" y="4247515"/>
            <a:ext cx="2785745" cy="462280"/>
          </a:xfrm>
          <a:prstGeom prst="rect">
            <a:avLst/>
          </a:prstGeom>
          <a:noFill/>
        </p:spPr>
        <p:txBody>
          <a:bodyPr wrap="square" rtlCol="0" anchor="ctr">
            <a:noAutofit/>
          </a:bodyPr>
          <a:p>
            <a:pPr marL="0" lvl="0" indent="0" algn="r">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组织领导力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5" name="文本框 34"/>
          <p:cNvSpPr txBox="1"/>
          <p:nvPr>
            <p:custDataLst>
              <p:tags r:id="rId23"/>
            </p:custDataLst>
          </p:nvPr>
        </p:nvSpPr>
        <p:spPr>
          <a:xfrm>
            <a:off x="979170" y="2355215"/>
            <a:ext cx="2785745" cy="488950"/>
          </a:xfrm>
          <a:prstGeom prst="rect">
            <a:avLst/>
          </a:prstGeom>
          <a:noFill/>
        </p:spPr>
        <p:txBody>
          <a:bodyPr wrap="square" rtlCol="0" anchor="ctr">
            <a:noAutofit/>
          </a:bodyPr>
          <a:p>
            <a:pPr marL="0" lvl="0" indent="0" algn="r">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团结协作力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45" name="文本框 44"/>
          <p:cNvSpPr txBox="1"/>
          <p:nvPr>
            <p:custDataLst>
              <p:tags r:id="rId24"/>
            </p:custDataLst>
          </p:nvPr>
        </p:nvSpPr>
        <p:spPr>
          <a:xfrm>
            <a:off x="421640" y="4637405"/>
            <a:ext cx="3704590" cy="1955165"/>
          </a:xfrm>
          <a:prstGeom prst="rect">
            <a:avLst/>
          </a:prstGeom>
          <a:noFill/>
        </p:spPr>
        <p:txBody>
          <a:bodyPr wrap="square" rtlCol="0" anchor="ctr">
            <a:noAutofit/>
          </a:bodyPr>
          <a:p>
            <a:pPr marL="0" lvl="0" indent="0" algn="just">
              <a:lnSpc>
                <a:spcPct val="120000"/>
              </a:lnSpc>
              <a:spcBef>
                <a:spcPts val="0"/>
              </a:spcBef>
              <a:spcAft>
                <a:spcPts val="0"/>
              </a:spcAft>
              <a:buSzPct val="100000"/>
            </a:pPr>
            <a:r>
              <a:rPr lang="zh-CN" altLang="en-US" sz="1400" dirty="0">
                <a:latin typeface="+mn-ea"/>
                <a:ea typeface="+mn-ea"/>
                <a:sym typeface="+mn-ea"/>
              </a:rPr>
              <a:t>开拓进取是创业者成功的最重要的素质之一。要拥有挑战精神，富有创造力。市场的敏感度对创业者来说非常重要，要有能够及时把握大的潮流趋势的能力。具有极强的生存意识，创业者必须胸怀必胜的信念，敢于拼搏，奋勇向前，紧抓细分领域碎片化的空白机会，从而创造出自己所期望的价值。</a:t>
            </a:r>
            <a:endParaRPr lang="zh-CN" altLang="en-US" sz="1400" dirty="0" smtClean="0">
              <a:solidFill>
                <a:schemeClr val="tx1"/>
              </a:solidFill>
              <a:latin typeface="+mn-ea"/>
              <a:ea typeface="+mn-ea"/>
              <a:sym typeface="+mn-ea"/>
            </a:endParaRPr>
          </a:p>
        </p:txBody>
      </p:sp>
      <p:sp>
        <p:nvSpPr>
          <p:cNvPr id="46" name="文本框 45"/>
          <p:cNvSpPr txBox="1"/>
          <p:nvPr>
            <p:custDataLst>
              <p:tags r:id="rId25"/>
            </p:custDataLst>
          </p:nvPr>
        </p:nvSpPr>
        <p:spPr>
          <a:xfrm>
            <a:off x="7314565" y="5017135"/>
            <a:ext cx="4627880" cy="1604010"/>
          </a:xfrm>
          <a:prstGeom prst="rect">
            <a:avLst/>
          </a:prstGeom>
          <a:noFill/>
        </p:spPr>
        <p:txBody>
          <a:bodyPr wrap="square" rtlCol="0" anchor="ctr">
            <a:noAutofit/>
          </a:bodyPr>
          <a:p>
            <a:pPr algn="just" eaLnBrk="1" hangingPunct="1">
              <a:lnSpc>
                <a:spcPct val="100000"/>
              </a:lnSpc>
              <a:spcBef>
                <a:spcPts val="0"/>
              </a:spcBef>
              <a:spcAft>
                <a:spcPts val="0"/>
              </a:spcAft>
              <a:buNone/>
            </a:pPr>
            <a:r>
              <a:rPr lang="zh-CN" altLang="en-US" sz="1400" dirty="0">
                <a:latin typeface="+mn-ea"/>
                <a:ea typeface="+mn-ea"/>
                <a:cs typeface="+mn-ea"/>
                <a:sym typeface="+mn-ea"/>
              </a:rPr>
              <a:t>即获取知识的能力，包括对知识的接受、转化和应用。一个好的创业者，在不同的环境下，都应该具备快速吸收对自身有利的养分。与此同时，创业者还要善于从自己及别人的成功和失败中吸取经验教训。这样才能跟上时代的步伐，以系统的思路、全新的理念去创业。创客总部创始人李建军认为，“对于创业者来讲，学习能力是非常重要，比如我们是不是能够突破知识的天花板。”</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47" name="文本框 46"/>
          <p:cNvSpPr txBox="1"/>
          <p:nvPr>
            <p:custDataLst>
              <p:tags r:id="rId26"/>
            </p:custDataLst>
          </p:nvPr>
        </p:nvSpPr>
        <p:spPr>
          <a:xfrm>
            <a:off x="422275" y="2947670"/>
            <a:ext cx="4624070" cy="1229995"/>
          </a:xfrm>
          <a:prstGeom prst="rect">
            <a:avLst/>
          </a:prstGeom>
          <a:noFill/>
        </p:spPr>
        <p:txBody>
          <a:bodyPr wrap="square" rtlCol="0" anchor="ctr">
            <a:noAutofit/>
          </a:bodyPr>
          <a:p>
            <a:pPr marL="0" lvl="0" indent="0" algn="just">
              <a:lnSpc>
                <a:spcPct val="100000"/>
              </a:lnSpc>
              <a:spcBef>
                <a:spcPts val="0"/>
              </a:spcBef>
              <a:spcAft>
                <a:spcPts val="0"/>
              </a:spcAft>
              <a:buSzPct val="100000"/>
            </a:pPr>
            <a:r>
              <a:rPr lang="zh-CN" altLang="en-US" sz="1400" dirty="0">
                <a:latin typeface="+mn-ea"/>
                <a:ea typeface="+mn-ea"/>
                <a:cs typeface="+mn-ea"/>
                <a:sym typeface="+mn-ea"/>
              </a:rPr>
              <a:t>首先，常言道，得人心者得天下，失人心者失天下。既要有出色的领导水平，又具备统帅和用人能力。创业者要有对自己员工的指挥、调动和协调以及对非人力资源的集中分配和调度、使用能力。 其次，领导者也需要有目标高远、意志坚定的能力。最后，领导者的执行力也是必不可少的一种能力。</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48" name="文本框 47"/>
          <p:cNvSpPr txBox="1"/>
          <p:nvPr>
            <p:custDataLst>
              <p:tags r:id="rId27"/>
            </p:custDataLst>
          </p:nvPr>
        </p:nvSpPr>
        <p:spPr>
          <a:xfrm>
            <a:off x="7486015" y="3512185"/>
            <a:ext cx="4456430" cy="1125855"/>
          </a:xfrm>
          <a:prstGeom prst="rect">
            <a:avLst/>
          </a:prstGeom>
          <a:noFill/>
        </p:spPr>
        <p:txBody>
          <a:bodyPr wrap="square" rtlCol="0" anchor="ctr">
            <a:noAutofit/>
            <a:scene3d>
              <a:camera prst="orthographicFront"/>
              <a:lightRig rig="threePt" dir="t"/>
            </a:scene3d>
          </a:bodyPr>
          <a:p>
            <a:pPr marL="0" lvl="0" indent="0" algn="just">
              <a:lnSpc>
                <a:spcPct val="100000"/>
              </a:lnSpc>
              <a:spcBef>
                <a:spcPts val="0"/>
              </a:spcBef>
              <a:spcAft>
                <a:spcPts val="0"/>
              </a:spcAft>
              <a:buSzPct val="100000"/>
            </a:pPr>
            <a:r>
              <a:rPr lang="zh-CN" altLang="en-US" sz="1400" dirty="0">
                <a:latin typeface="+mn-ea"/>
                <a:ea typeface="+mn-ea"/>
                <a:sym typeface="+mn-ea"/>
              </a:rPr>
              <a:t>在市场经济条件下，市场充满了竞争和风险，创业者要使自己的创业实践活动获得成功，必须重视经营管理。管理活动贯穿于组织运行过程的每一个环节，不仅是组织正常运行的前提，也是组织生存与发展的基本条件。</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49" name="文本框 48"/>
          <p:cNvSpPr txBox="1"/>
          <p:nvPr>
            <p:custDataLst>
              <p:tags r:id="rId28"/>
            </p:custDataLst>
          </p:nvPr>
        </p:nvSpPr>
        <p:spPr>
          <a:xfrm>
            <a:off x="422910" y="1543050"/>
            <a:ext cx="4661535" cy="1016000"/>
          </a:xfrm>
          <a:prstGeom prst="rect">
            <a:avLst/>
          </a:prstGeom>
          <a:noFill/>
        </p:spPr>
        <p:txBody>
          <a:bodyPr wrap="square" rtlCol="0" anchor="ctr">
            <a:noAutofit/>
          </a:bodyPr>
          <a:p>
            <a:pPr marL="0" lvl="0" indent="0" algn="just">
              <a:lnSpc>
                <a:spcPct val="100000"/>
              </a:lnSpc>
              <a:spcBef>
                <a:spcPts val="0"/>
              </a:spcBef>
              <a:spcAft>
                <a:spcPts val="0"/>
              </a:spcAft>
              <a:buSzPct val="100000"/>
            </a:pPr>
            <a:r>
              <a:rPr lang="zh-CN" altLang="en-US" sz="1400" dirty="0">
                <a:latin typeface="+mn-ea"/>
                <a:ea typeface="+mn-ea"/>
                <a:sym typeface="+mn-ea"/>
              </a:rPr>
              <a:t>要想创业成功，大学生还需要具备团结协作的能力。协作是创业成功者重要的支持力量。大学生在校期间有意识地培养自己与他人的协作能力是获得他人和社会支持的重要前提条件，对成功创业具有重要的作用。</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50" name="文本框 49"/>
          <p:cNvSpPr txBox="1"/>
          <p:nvPr>
            <p:custDataLst>
              <p:tags r:id="rId29"/>
            </p:custDataLst>
          </p:nvPr>
        </p:nvSpPr>
        <p:spPr>
          <a:xfrm>
            <a:off x="7314565" y="1922145"/>
            <a:ext cx="4628515" cy="1156335"/>
          </a:xfrm>
          <a:prstGeom prst="rect">
            <a:avLst/>
          </a:prstGeom>
          <a:noFill/>
        </p:spPr>
        <p:txBody>
          <a:bodyPr wrap="square" rtlCol="0" anchor="ctr">
            <a:noAutofit/>
          </a:bodyPr>
          <a:p>
            <a:pPr marL="0" lvl="0" indent="0" algn="just">
              <a:lnSpc>
                <a:spcPct val="100000"/>
              </a:lnSpc>
              <a:spcBef>
                <a:spcPts val="0"/>
              </a:spcBef>
              <a:spcAft>
                <a:spcPts val="0"/>
              </a:spcAft>
              <a:buSzPct val="100000"/>
            </a:pPr>
            <a:r>
              <a:rPr lang="zh-CN" altLang="en-US" sz="1400" dirty="0">
                <a:latin typeface="+mn-ea"/>
                <a:ea typeface="+mn-ea"/>
                <a:sym typeface="+mn-ea"/>
              </a:rPr>
              <a:t>无论对团队核心人员，还是对公司员工、合作伙伴、投资方等等，人际交往能力是最关键的。创业者要随机应变、左右逢源，在人际交往中能做到热情，真诚待人，能研究和理解对方的心理，促使相互间的沟通、达到情感融洽，获得理想的人际关系。</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56" name="Title 6"/>
          <p:cNvSpPr txBox="1"/>
          <p:nvPr>
            <p:custDataLst>
              <p:tags r:id="rId30"/>
            </p:custDataLst>
          </p:nvPr>
        </p:nvSpPr>
        <p:spPr>
          <a:xfrm>
            <a:off x="1056005" y="946785"/>
            <a:ext cx="362013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一、创业能力要素</a:t>
            </a:r>
            <a:endPar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菱形 8"/>
          <p:cNvSpPr/>
          <p:nvPr>
            <p:custDataLst>
              <p:tags r:id="rId1"/>
            </p:custDataLst>
          </p:nvPr>
        </p:nvSpPr>
        <p:spPr>
          <a:xfrm flipH="1">
            <a:off x="426085" y="1848932"/>
            <a:ext cx="2848539" cy="2848539"/>
          </a:xfrm>
          <a:prstGeom prst="diamond">
            <a:avLst/>
          </a:prstGeom>
          <a:solidFill>
            <a:schemeClr val="accent1">
              <a:lumMod val="75000"/>
            </a:schemeClr>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a:bodyPr>
          <a:lstStyle/>
          <a:p>
            <a:pPr algn="ctr"/>
            <a:endParaRPr lang="zh-CN" altLang="en-US" sz="2400" b="1" dirty="0">
              <a:latin typeface="微软雅黑" panose="020B0503020204020204" pitchFamily="34" charset="-122"/>
              <a:ea typeface="微软雅黑" panose="020B0503020204020204" pitchFamily="34" charset="-122"/>
              <a:cs typeface="+mj-cs"/>
            </a:endParaRPr>
          </a:p>
        </p:txBody>
      </p:sp>
      <p:sp>
        <p:nvSpPr>
          <p:cNvPr id="10" name="菱形 9"/>
          <p:cNvSpPr/>
          <p:nvPr>
            <p:custDataLst>
              <p:tags r:id="rId2"/>
            </p:custDataLst>
          </p:nvPr>
        </p:nvSpPr>
        <p:spPr>
          <a:xfrm flipH="1">
            <a:off x="3298757" y="2510344"/>
            <a:ext cx="1524822" cy="1524822"/>
          </a:xfrm>
          <a:prstGeom prst="diamond">
            <a:avLst/>
          </a:prstGeom>
          <a:solidFill>
            <a:srgbClr val="3498DB"/>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lnSpcReduction="10000"/>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1" name="任意多边形 10"/>
          <p:cNvSpPr/>
          <p:nvPr>
            <p:custDataLst>
              <p:tags r:id="rId3"/>
            </p:custDataLst>
          </p:nvPr>
        </p:nvSpPr>
        <p:spPr bwMode="auto">
          <a:xfrm>
            <a:off x="3815373" y="3023385"/>
            <a:ext cx="491590" cy="498740"/>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ysClr val="window" lastClr="FFFFFF"/>
          </a:solidFill>
          <a:ln>
            <a:noFill/>
          </a:ln>
        </p:spPr>
        <p:txBody>
          <a:bodyPr vert="horz" wrap="square" lIns="288000"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defTabSz="1828165">
              <a:lnSpc>
                <a:spcPct val="150000"/>
              </a:lnSpc>
            </a:pPr>
            <a:endParaRPr lang="en-GB" sz="3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菱形 11"/>
          <p:cNvSpPr/>
          <p:nvPr>
            <p:custDataLst>
              <p:tags r:id="rId4"/>
            </p:custDataLst>
          </p:nvPr>
        </p:nvSpPr>
        <p:spPr>
          <a:xfrm flipH="1">
            <a:off x="2519363" y="1927446"/>
            <a:ext cx="1524822" cy="1524822"/>
          </a:xfrm>
          <a:prstGeom prst="diamond">
            <a:avLst/>
          </a:prstGeom>
          <a:solidFill>
            <a:srgbClr val="1F74AD"/>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lnSpcReduction="10000"/>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3" name="菱形 12"/>
          <p:cNvSpPr/>
          <p:nvPr>
            <p:custDataLst>
              <p:tags r:id="rId5"/>
            </p:custDataLst>
          </p:nvPr>
        </p:nvSpPr>
        <p:spPr>
          <a:xfrm flipH="1">
            <a:off x="2537239" y="3290631"/>
            <a:ext cx="1524822" cy="1524822"/>
          </a:xfrm>
          <a:prstGeom prst="diamond">
            <a:avLst/>
          </a:prstGeom>
          <a:solidFill>
            <a:srgbClr val="1AA3AA"/>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lnSpcReduction="10000"/>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4" name="任意多边形 13"/>
          <p:cNvSpPr/>
          <p:nvPr>
            <p:custDataLst>
              <p:tags r:id="rId6"/>
            </p:custDataLst>
          </p:nvPr>
        </p:nvSpPr>
        <p:spPr bwMode="auto">
          <a:xfrm>
            <a:off x="3049387" y="2247567"/>
            <a:ext cx="498740" cy="48980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solidFill>
              <a:sysClr val="window" lastClr="FFFFFF"/>
            </a:solid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zh-CN" altLang="en-US" dirty="0">
              <a:latin typeface="微软雅黑" panose="020B0503020204020204" pitchFamily="34" charset="-122"/>
              <a:ea typeface="微软雅黑" panose="020B0503020204020204" pitchFamily="34" charset="-122"/>
            </a:endParaRPr>
          </a:p>
        </p:txBody>
      </p:sp>
      <p:sp>
        <p:nvSpPr>
          <p:cNvPr id="15" name="椭圆 14"/>
          <p:cNvSpPr/>
          <p:nvPr>
            <p:custDataLst>
              <p:tags r:id="rId7"/>
            </p:custDataLst>
          </p:nvPr>
        </p:nvSpPr>
        <p:spPr>
          <a:xfrm flipH="1">
            <a:off x="3197757" y="1950685"/>
            <a:ext cx="130495" cy="130495"/>
          </a:xfrm>
          <a:prstGeom prst="ellipse">
            <a:avLst/>
          </a:prstGeom>
          <a:solidFill>
            <a:srgbClr val="1F74AD"/>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16" name="任意多边形 15"/>
          <p:cNvSpPr/>
          <p:nvPr>
            <p:custDataLst>
              <p:tags r:id="rId8"/>
            </p:custDataLst>
          </p:nvPr>
        </p:nvSpPr>
        <p:spPr bwMode="auto">
          <a:xfrm>
            <a:off x="3047599" y="3801884"/>
            <a:ext cx="503209" cy="502315"/>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a:latin typeface="微软雅黑" panose="020B0503020204020204" pitchFamily="34" charset="-122"/>
              <a:ea typeface="微软雅黑" panose="020B0503020204020204" pitchFamily="34" charset="-122"/>
            </a:endParaRPr>
          </a:p>
        </p:txBody>
      </p:sp>
      <p:sp>
        <p:nvSpPr>
          <p:cNvPr id="17" name="椭圆 16"/>
          <p:cNvSpPr/>
          <p:nvPr>
            <p:custDataLst>
              <p:tags r:id="rId9"/>
            </p:custDataLst>
          </p:nvPr>
        </p:nvSpPr>
        <p:spPr>
          <a:xfrm flipH="1">
            <a:off x="4722579" y="3207508"/>
            <a:ext cx="130495" cy="130495"/>
          </a:xfrm>
          <a:prstGeom prst="ellipse">
            <a:avLst/>
          </a:prstGeom>
          <a:solidFill>
            <a:srgbClr val="3498DB"/>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18" name="椭圆 17"/>
          <p:cNvSpPr/>
          <p:nvPr>
            <p:custDataLst>
              <p:tags r:id="rId10"/>
            </p:custDataLst>
          </p:nvPr>
        </p:nvSpPr>
        <p:spPr>
          <a:xfrm flipH="1">
            <a:off x="3233509" y="4696578"/>
            <a:ext cx="130495" cy="130495"/>
          </a:xfrm>
          <a:prstGeom prst="ellipse">
            <a:avLst/>
          </a:prstGeom>
          <a:solidFill>
            <a:srgbClr val="1AA3AA"/>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cxnSp>
        <p:nvCxnSpPr>
          <p:cNvPr id="19" name="肘形连接符 18"/>
          <p:cNvCxnSpPr/>
          <p:nvPr>
            <p:custDataLst>
              <p:tags r:id="rId11"/>
            </p:custDataLst>
          </p:nvPr>
        </p:nvCxnSpPr>
        <p:spPr>
          <a:xfrm rot="16200000">
            <a:off x="4231640" y="-276225"/>
            <a:ext cx="1257935" cy="3195955"/>
          </a:xfrm>
          <a:prstGeom prst="bentConnector2">
            <a:avLst/>
          </a:prstGeom>
          <a:ln w="6350"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0" name="肘形连接符 19"/>
          <p:cNvCxnSpPr/>
          <p:nvPr>
            <p:custDataLst>
              <p:tags r:id="rId12"/>
            </p:custDataLst>
          </p:nvPr>
        </p:nvCxnSpPr>
        <p:spPr>
          <a:xfrm flipV="1">
            <a:off x="4781550" y="2853055"/>
            <a:ext cx="1674495" cy="419735"/>
          </a:xfrm>
          <a:prstGeom prst="bentConnector3">
            <a:avLst>
              <a:gd name="adj1" fmla="val 50019"/>
            </a:avLst>
          </a:prstGeom>
          <a:ln w="6350"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1" name="肘形连接符 20"/>
          <p:cNvCxnSpPr/>
          <p:nvPr>
            <p:custDataLst>
              <p:tags r:id="rId13"/>
            </p:custDataLst>
          </p:nvPr>
        </p:nvCxnSpPr>
        <p:spPr>
          <a:xfrm rot="5400000" flipV="1">
            <a:off x="4634865" y="3400425"/>
            <a:ext cx="402590" cy="3088005"/>
          </a:xfrm>
          <a:prstGeom prst="bentConnector2">
            <a:avLst/>
          </a:prstGeom>
          <a:ln w="6350"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2" name="直接连接符 21"/>
          <p:cNvCxnSpPr/>
          <p:nvPr>
            <p:custDataLst>
              <p:tags r:id="rId14"/>
            </p:custDataLst>
          </p:nvPr>
        </p:nvCxnSpPr>
        <p:spPr>
          <a:xfrm>
            <a:off x="6616320" y="2356721"/>
            <a:ext cx="354749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3" name="直接连接符 22"/>
          <p:cNvCxnSpPr/>
          <p:nvPr>
            <p:custDataLst>
              <p:tags r:id="rId15"/>
            </p:custDataLst>
          </p:nvPr>
        </p:nvCxnSpPr>
        <p:spPr>
          <a:xfrm>
            <a:off x="6616320" y="4409575"/>
            <a:ext cx="354749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9" name="文本框 28"/>
          <p:cNvSpPr txBox="1"/>
          <p:nvPr>
            <p:custDataLst>
              <p:tags r:id="rId16"/>
            </p:custDataLst>
          </p:nvPr>
        </p:nvSpPr>
        <p:spPr bwMode="auto">
          <a:xfrm>
            <a:off x="6501913" y="453571"/>
            <a:ext cx="3302589" cy="523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b="1" spc="300" dirty="0">
                <a:solidFill>
                  <a:srgbClr val="1F74AD"/>
                </a:solidFill>
                <a:latin typeface="微软雅黑" panose="020B0503020204020204" pitchFamily="34" charset="-122"/>
                <a:ea typeface="微软雅黑" panose="020B0503020204020204" pitchFamily="34" charset="-122"/>
                <a:cs typeface="+mj-cs"/>
              </a:rPr>
              <a:t>知识技能的学习</a:t>
            </a:r>
            <a:endParaRPr lang="zh-CN" altLang="en-US" b="1" spc="300" dirty="0">
              <a:solidFill>
                <a:srgbClr val="1F74AD"/>
              </a:solidFill>
              <a:latin typeface="微软雅黑" panose="020B0503020204020204" pitchFamily="34" charset="-122"/>
              <a:ea typeface="微软雅黑" panose="020B0503020204020204" pitchFamily="34" charset="-122"/>
              <a:cs typeface="+mj-cs"/>
            </a:endParaRPr>
          </a:p>
        </p:txBody>
      </p:sp>
      <p:sp>
        <p:nvSpPr>
          <p:cNvPr id="24" name="文本框 23"/>
          <p:cNvSpPr txBox="1"/>
          <p:nvPr>
            <p:custDataLst>
              <p:tags r:id="rId17"/>
            </p:custDataLst>
          </p:nvPr>
        </p:nvSpPr>
        <p:spPr>
          <a:xfrm>
            <a:off x="6501765" y="1042670"/>
            <a:ext cx="5031740" cy="1255395"/>
          </a:xfrm>
          <a:prstGeom prst="rect">
            <a:avLst/>
          </a:prstGeom>
          <a:noFill/>
        </p:spPr>
        <p:txBody>
          <a:bodyPr wrap="square" lIns="90000" tIns="0" rIns="90000" bIns="46800" rtlCol="0"/>
          <a:lstStyle/>
          <a:p>
            <a:pPr algn="just">
              <a:lnSpc>
                <a:spcPct val="120000"/>
              </a:lnSpc>
            </a:pPr>
            <a:r>
              <a:rPr lang="zh-CN" altLang="en-US" sz="1400" dirty="0">
                <a:effectLst/>
                <a:latin typeface="+mn-ea"/>
                <a:ea typeface="+mn-ea"/>
                <a:sym typeface="+mn-ea"/>
              </a:rPr>
              <a:t>专业能力是创业能力中最基本的能力，是人们从事某一特定职业所必需的本领，包括创办企业中的专业知识、管理知识、法律知识等。首先，应具备相关的专业知识。其次，应具备一定的管理知识。第三，应具备相关的法律知识。</a:t>
            </a:r>
            <a:endParaRPr lang="zh-CN" altLang="en-US" sz="1400" b="1" spc="150" dirty="0">
              <a:effectLst/>
              <a:latin typeface="+mn-ea"/>
              <a:ea typeface="+mn-ea"/>
              <a:sym typeface="+mn-ea"/>
            </a:endParaRPr>
          </a:p>
        </p:txBody>
      </p:sp>
      <p:sp>
        <p:nvSpPr>
          <p:cNvPr id="25" name="文本框 24"/>
          <p:cNvSpPr txBox="1"/>
          <p:nvPr>
            <p:custDataLst>
              <p:tags r:id="rId18"/>
            </p:custDataLst>
          </p:nvPr>
        </p:nvSpPr>
        <p:spPr>
          <a:xfrm>
            <a:off x="6501913" y="2485709"/>
            <a:ext cx="3302589" cy="547899"/>
          </a:xfrm>
          <a:prstGeom prst="rect">
            <a:avLst/>
          </a:prstGeom>
          <a:noFill/>
        </p:spPr>
        <p:txBody>
          <a:bodyPr wrap="square" lIns="90000" tIns="46800" rIns="90000" bIns="0" rtlCol="0" anchor="ctr" anchorCtr="0">
            <a:normAutofit/>
          </a:bodyPr>
          <a:lstStyle/>
          <a:p>
            <a:pPr algn="just">
              <a:lnSpc>
                <a:spcPct val="120000"/>
              </a:lnSpc>
            </a:pPr>
            <a:r>
              <a:rPr lang="zh-CN" altLang="en-US" sz="1800" b="1" spc="300" dirty="0">
                <a:solidFill>
                  <a:srgbClr val="3498DB"/>
                </a:solidFill>
                <a:latin typeface="微软雅黑" panose="020B0503020204020204" pitchFamily="34" charset="-122"/>
                <a:ea typeface="微软雅黑" panose="020B0503020204020204" pitchFamily="34" charset="-122"/>
                <a:cs typeface="+mj-cs"/>
              </a:rPr>
              <a:t>方法能力的学习</a:t>
            </a:r>
            <a:endParaRPr lang="zh-CN" altLang="en-US" sz="1800" b="1" spc="300" dirty="0">
              <a:solidFill>
                <a:srgbClr val="3498DB"/>
              </a:solidFill>
              <a:latin typeface="微软雅黑" panose="020B0503020204020204" pitchFamily="34" charset="-122"/>
              <a:ea typeface="微软雅黑" panose="020B0503020204020204" pitchFamily="34" charset="-122"/>
              <a:cs typeface="+mj-cs"/>
            </a:endParaRPr>
          </a:p>
        </p:txBody>
      </p:sp>
      <p:sp>
        <p:nvSpPr>
          <p:cNvPr id="26" name="文本框 25"/>
          <p:cNvSpPr txBox="1"/>
          <p:nvPr>
            <p:custDataLst>
              <p:tags r:id="rId19"/>
            </p:custDataLst>
          </p:nvPr>
        </p:nvSpPr>
        <p:spPr>
          <a:xfrm>
            <a:off x="6501765" y="3082925"/>
            <a:ext cx="5031740" cy="1077595"/>
          </a:xfrm>
          <a:prstGeom prst="rect">
            <a:avLst/>
          </a:prstGeom>
          <a:noFill/>
        </p:spPr>
        <p:txBody>
          <a:bodyPr wrap="square" lIns="90000" tIns="0" rIns="90000" bIns="46800" rtlCol="0"/>
          <a:lstStyle/>
          <a:p>
            <a:pPr algn="just">
              <a:lnSpc>
                <a:spcPct val="120000"/>
              </a:lnSpc>
            </a:pPr>
            <a:r>
              <a:rPr lang="zh-CN" altLang="en-US" sz="1400" dirty="0">
                <a:latin typeface="+mn-ea"/>
                <a:ea typeface="+mn-ea"/>
                <a:sym typeface="+mn-ea"/>
              </a:rPr>
              <a:t>方法能力是创业的基础能力，是指创业者在创业过程中所需要的工作方法。如：接受和处理事务的能力、捕捉商机的能力、分析决策的能力等。而培养这些工作方法的最有效途径就是创业实践活动。</a:t>
            </a:r>
            <a:endParaRPr lang="zh-CN" altLang="en-US" sz="1400" spc="150" dirty="0">
              <a:latin typeface="+mn-ea"/>
              <a:ea typeface="+mn-ea"/>
              <a:sym typeface="+mn-ea"/>
            </a:endParaRPr>
          </a:p>
        </p:txBody>
      </p:sp>
      <p:sp>
        <p:nvSpPr>
          <p:cNvPr id="27" name="文本框 26"/>
          <p:cNvSpPr txBox="1"/>
          <p:nvPr>
            <p:custDataLst>
              <p:tags r:id="rId20"/>
            </p:custDataLst>
          </p:nvPr>
        </p:nvSpPr>
        <p:spPr bwMode="auto">
          <a:xfrm>
            <a:off x="6430158" y="4740514"/>
            <a:ext cx="3302589" cy="5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b="1" spc="300" dirty="0">
                <a:solidFill>
                  <a:srgbClr val="1AA3AA"/>
                </a:solidFill>
                <a:latin typeface="微软雅黑" panose="020B0503020204020204" pitchFamily="34" charset="-122"/>
                <a:ea typeface="微软雅黑" panose="020B0503020204020204" pitchFamily="34" charset="-122"/>
                <a:cs typeface="+mj-cs"/>
              </a:rPr>
              <a:t>社会能力的学习</a:t>
            </a:r>
            <a:endParaRPr lang="zh-CN" altLang="en-US" b="1" spc="300" dirty="0">
              <a:solidFill>
                <a:srgbClr val="1AA3AA"/>
              </a:solidFill>
              <a:latin typeface="微软雅黑" panose="020B0503020204020204" pitchFamily="34" charset="-122"/>
              <a:ea typeface="微软雅黑" panose="020B0503020204020204" pitchFamily="34" charset="-122"/>
              <a:cs typeface="+mj-cs"/>
            </a:endParaRPr>
          </a:p>
        </p:txBody>
      </p:sp>
      <p:sp>
        <p:nvSpPr>
          <p:cNvPr id="30" name="文本框 29"/>
          <p:cNvSpPr txBox="1"/>
          <p:nvPr>
            <p:custDataLst>
              <p:tags r:id="rId21"/>
            </p:custDataLst>
          </p:nvPr>
        </p:nvSpPr>
        <p:spPr>
          <a:xfrm>
            <a:off x="6430010" y="5240655"/>
            <a:ext cx="5178425" cy="1455420"/>
          </a:xfrm>
          <a:prstGeom prst="rect">
            <a:avLst/>
          </a:prstGeom>
          <a:noFill/>
        </p:spPr>
        <p:txBody>
          <a:bodyPr wrap="square" lIns="90000" tIns="0" rIns="90000" bIns="46800" rtlCol="0">
            <a:normAutofit lnSpcReduction="10000"/>
          </a:bodyPr>
          <a:lstStyle/>
          <a:p>
            <a:pPr algn="just">
              <a:lnSpc>
                <a:spcPct val="120000"/>
              </a:lnSpc>
            </a:pPr>
            <a:r>
              <a:rPr lang="zh-CN" altLang="en-US" sz="1400" dirty="0">
                <a:latin typeface="+mn-ea"/>
                <a:ea typeface="+mn-ea"/>
                <a:sym typeface="+mn-ea"/>
              </a:rPr>
              <a:t>创新创业能力的培养，除了应该具备扎实深厚的专业知识外，还需要广阔的社会交际知识，尤其是有关社会的知识经验，有关与社会发生关系、处理社会实际问题的技能技巧，接人待物的技巧等，更是发展提高创业能力的必不可少的重要途径。社会能力包括与他人交往的能力、与自我有关的行为、团队合作能力等。</a:t>
            </a:r>
            <a:endParaRPr lang="zh-CN" altLang="en-US" sz="1200" dirty="0">
              <a:solidFill>
                <a:schemeClr val="tx1"/>
              </a:solidFill>
            </a:endParaRPr>
          </a:p>
          <a:p>
            <a:pPr>
              <a:lnSpc>
                <a:spcPct val="120000"/>
              </a:lnSpc>
            </a:pPr>
            <a:endParaRPr lang="zh-CN" altLang="en-US" sz="1200" spc="150" dirty="0">
              <a:latin typeface="微软雅黑" panose="020B0503020204020204" pitchFamily="34" charset="-122"/>
              <a:ea typeface="微软雅黑" panose="020B0503020204020204" pitchFamily="34" charset="-122"/>
            </a:endParaRPr>
          </a:p>
        </p:txBody>
      </p:sp>
      <p:sp>
        <p:nvSpPr>
          <p:cNvPr id="31" name="文本框 30"/>
          <p:cNvSpPr txBox="1"/>
          <p:nvPr>
            <p:custDataLst>
              <p:tags r:id="rId22"/>
            </p:custDataLst>
          </p:nvPr>
        </p:nvSpPr>
        <p:spPr>
          <a:xfrm>
            <a:off x="655320" y="2898140"/>
            <a:ext cx="2391410" cy="749935"/>
          </a:xfrm>
          <a:prstGeom prst="rect">
            <a:avLst/>
          </a:prstGeom>
          <a:noFill/>
        </p:spPr>
        <p:txBody>
          <a:bodyPr wrap="square" rtlCol="0" anchor="ctr" anchorCtr="0">
            <a:noAutofit/>
          </a:bodyPr>
          <a:lstStyle/>
          <a:p>
            <a:pPr algn="ctr"/>
            <a:r>
              <a:rPr lang="zh-CN" altLang="en-US" sz="2400" spc="300" dirty="0">
                <a:solidFill>
                  <a:sysClr val="window" lastClr="FFFFFF"/>
                </a:solidFill>
                <a:latin typeface="+mj-ea"/>
                <a:ea typeface="+mj-ea"/>
              </a:rPr>
              <a:t>二、创业能力培育途径</a:t>
            </a:r>
            <a:endParaRPr lang="zh-CN" altLang="en-US" sz="2400" spc="300" dirty="0">
              <a:solidFill>
                <a:sysClr val="window" lastClr="FFFFFF"/>
              </a:solidFill>
              <a:latin typeface="+mj-ea"/>
              <a:ea typeface="+mj-ea"/>
            </a:endParaRPr>
          </a:p>
        </p:txBody>
      </p:sp>
    </p:spTree>
    <p:custDataLst>
      <p:tags r:id="rId2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dirty="0">
                <a:solidFill>
                  <a:schemeClr val="tx1"/>
                </a:solidFill>
                <a:latin typeface="+mn-ea"/>
                <a:cs typeface="+mn-ea"/>
                <a:sym typeface="+mn-ea"/>
              </a:rPr>
              <a:t>创业者大概可分哪几类</a:t>
            </a:r>
            <a:r>
              <a:rPr lang="en-US" altLang="zh-CN" sz="1800" dirty="0">
                <a:solidFill>
                  <a:schemeClr val="tx1"/>
                </a:solidFill>
                <a:latin typeface="+mn-ea"/>
                <a:cs typeface="+mn-ea"/>
                <a:sym typeface="+mn-ea"/>
              </a:rPr>
              <a:t>？</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2" name="矩形 51"/>
          <p:cNvSpPr/>
          <p:nvPr>
            <p:custDataLst>
              <p:tags r:id="rId6"/>
            </p:custDataLst>
          </p:nvPr>
        </p:nvSpPr>
        <p:spPr>
          <a:xfrm>
            <a:off x="5116830" y="147214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47193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53987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dirty="0">
                <a:solidFill>
                  <a:schemeClr val="tx1"/>
                </a:solidFill>
                <a:latin typeface="+mn-ea"/>
                <a:cs typeface="+mn-ea"/>
                <a:sym typeface="+mn-ea"/>
              </a:rPr>
              <a:t>成功的创业者通常具备哪些特征</a:t>
            </a:r>
            <a:r>
              <a:rPr lang="en-US" altLang="zh-CN" sz="1800" dirty="0">
                <a:solidFill>
                  <a:schemeClr val="tx1"/>
                </a:solidFill>
                <a:latin typeface="+mn-ea"/>
                <a:cs typeface="+mn-ea"/>
                <a:sym typeface="+mn-ea"/>
              </a:rPr>
              <a:t>？</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5" name="矩形 54"/>
          <p:cNvSpPr/>
          <p:nvPr>
            <p:custDataLst>
              <p:tags r:id="rId9"/>
            </p:custDataLst>
          </p:nvPr>
        </p:nvSpPr>
        <p:spPr>
          <a:xfrm>
            <a:off x="5116830" y="202875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02882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096135"/>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什么是</a:t>
            </a:r>
            <a:r>
              <a:rPr lang="zh-CN" altLang="en-US" sz="1800" dirty="0">
                <a:solidFill>
                  <a:schemeClr val="tx1"/>
                </a:solidFill>
                <a:latin typeface="+mn-ea"/>
                <a:cs typeface="+mn-ea"/>
                <a:sym typeface="+mn-ea"/>
              </a:rPr>
              <a:t>创业精神</a:t>
            </a:r>
            <a:r>
              <a:rPr lang="en-US" altLang="zh-CN" sz="1800" dirty="0">
                <a:solidFill>
                  <a:schemeClr val="tx1"/>
                </a:solidFill>
                <a:latin typeface="+mn-ea"/>
                <a:cs typeface="+mn-ea"/>
                <a:sym typeface="+mn-ea"/>
              </a:rPr>
              <a:t>？</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8" name="矩形 57"/>
          <p:cNvSpPr/>
          <p:nvPr>
            <p:custDataLst>
              <p:tags r:id="rId12"/>
            </p:custDataLst>
          </p:nvPr>
        </p:nvSpPr>
        <p:spPr>
          <a:xfrm>
            <a:off x="5116830" y="2585371"/>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9" name="矩形 58"/>
          <p:cNvSpPr/>
          <p:nvPr>
            <p:custDataLst>
              <p:tags r:id="rId13"/>
            </p:custDataLst>
          </p:nvPr>
        </p:nvSpPr>
        <p:spPr>
          <a:xfrm>
            <a:off x="5632450" y="258508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0" name="文本框 59"/>
          <p:cNvSpPr txBox="1"/>
          <p:nvPr>
            <p:custDataLst>
              <p:tags r:id="rId14"/>
            </p:custDataLst>
          </p:nvPr>
        </p:nvSpPr>
        <p:spPr>
          <a:xfrm>
            <a:off x="5721350" y="2653030"/>
            <a:ext cx="615061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dirty="0">
                <a:solidFill>
                  <a:schemeClr val="tx1"/>
                </a:solidFill>
                <a:latin typeface="+mn-ea"/>
                <a:cs typeface="+mn-ea"/>
                <a:sym typeface="+mn-ea"/>
              </a:rPr>
              <a:t>创业精神存在的意义以及内涵、培养方法是什么</a:t>
            </a:r>
            <a:r>
              <a:rPr lang="en-US" altLang="zh-CN" sz="1800" dirty="0">
                <a:solidFill>
                  <a:schemeClr val="tx1"/>
                </a:solidFill>
                <a:latin typeface="+mn-ea"/>
                <a:cs typeface="+mn-ea"/>
                <a:sym typeface="+mn-ea"/>
              </a:rPr>
              <a:t>？</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1" name="矩形 60"/>
          <p:cNvSpPr/>
          <p:nvPr>
            <p:custDataLst>
              <p:tags r:id="rId15"/>
            </p:custDataLst>
          </p:nvPr>
        </p:nvSpPr>
        <p:spPr>
          <a:xfrm>
            <a:off x="5116830" y="3141214"/>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2" name="矩形 61"/>
          <p:cNvSpPr/>
          <p:nvPr>
            <p:custDataLst>
              <p:tags r:id="rId16"/>
            </p:custDataLst>
          </p:nvPr>
        </p:nvSpPr>
        <p:spPr>
          <a:xfrm>
            <a:off x="5632450" y="314134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3" name="文本框 62"/>
          <p:cNvSpPr txBox="1"/>
          <p:nvPr>
            <p:custDataLst>
              <p:tags r:id="rId17"/>
            </p:custDataLst>
          </p:nvPr>
        </p:nvSpPr>
        <p:spPr>
          <a:xfrm>
            <a:off x="5721350" y="3208655"/>
            <a:ext cx="505777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创业所需要具备的能力有哪些？</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4" name="矩形 63"/>
          <p:cNvSpPr/>
          <p:nvPr>
            <p:custDataLst>
              <p:tags r:id="rId18"/>
            </p:custDataLst>
          </p:nvPr>
        </p:nvSpPr>
        <p:spPr>
          <a:xfrm>
            <a:off x="5116830" y="3697057"/>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5" name="矩形 64"/>
          <p:cNvSpPr/>
          <p:nvPr>
            <p:custDataLst>
              <p:tags r:id="rId19"/>
            </p:custDataLst>
          </p:nvPr>
        </p:nvSpPr>
        <p:spPr>
          <a:xfrm>
            <a:off x="5633720" y="369697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6" name="文本框 65"/>
          <p:cNvSpPr txBox="1"/>
          <p:nvPr>
            <p:custDataLst>
              <p:tags r:id="rId20"/>
            </p:custDataLst>
          </p:nvPr>
        </p:nvSpPr>
        <p:spPr>
          <a:xfrm>
            <a:off x="5721985" y="3741420"/>
            <a:ext cx="505777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如何培养创业能力？</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7" name="文本框 66"/>
          <p:cNvSpPr txBox="1"/>
          <p:nvPr>
            <p:custDataLst>
              <p:tags r:id="rId21"/>
            </p:custDataLst>
          </p:nvPr>
        </p:nvSpPr>
        <p:spPr>
          <a:xfrm>
            <a:off x="5220618" y="207335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22"/>
            </p:custDataLst>
          </p:nvPr>
        </p:nvSpPr>
        <p:spPr>
          <a:xfrm>
            <a:off x="5220618" y="151673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23"/>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0" name="文本框 69"/>
          <p:cNvSpPr txBox="1"/>
          <p:nvPr>
            <p:custDataLst>
              <p:tags r:id="rId24"/>
            </p:custDataLst>
          </p:nvPr>
        </p:nvSpPr>
        <p:spPr>
          <a:xfrm>
            <a:off x="5220618" y="2629193"/>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4</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5"/>
            </p:custDataLst>
          </p:nvPr>
        </p:nvSpPr>
        <p:spPr>
          <a:xfrm>
            <a:off x="5220618" y="3185036"/>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5</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6"/>
            </p:custDataLst>
          </p:nvPr>
        </p:nvSpPr>
        <p:spPr>
          <a:xfrm>
            <a:off x="5220618" y="3741647"/>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6</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27"/>
            </p:custDataLst>
          </p:nvPr>
        </p:nvSpPr>
        <p:spPr>
          <a:xfrm>
            <a:off x="5043805" y="450405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l">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28"/>
            </p:custDataLst>
          </p:nvPr>
        </p:nvSpPr>
        <p:spPr>
          <a:xfrm>
            <a:off x="5043170" y="4964430"/>
            <a:ext cx="6828790" cy="130365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342900" lvl="0" indent="-342900" algn="just" eaLnBrk="1" hangingPunct="1">
              <a:lnSpc>
                <a:spcPct val="120000"/>
              </a:lnSpc>
              <a:spcBef>
                <a:spcPts val="0"/>
              </a:spcBef>
              <a:spcAft>
                <a:spcPts val="0"/>
              </a:spcAft>
              <a:buClrTx/>
              <a:buFont typeface="+mj-lt"/>
              <a:buAutoNum type="arabicPeriod"/>
            </a:pPr>
            <a:r>
              <a:rPr lang="en-US" altLang="zh-CN" sz="1800" dirty="0">
                <a:solidFill>
                  <a:schemeClr val="tx1"/>
                </a:solidFill>
                <a:latin typeface="+mn-ea"/>
                <a:cs typeface="+mn-ea"/>
                <a:sym typeface="+mn-ea"/>
              </a:rPr>
              <a:t>如何把梳子卖给和尚？</a:t>
            </a:r>
            <a:endParaRPr lang="en-US" altLang="zh-CN" sz="1800" dirty="0">
              <a:solidFill>
                <a:schemeClr val="tx1"/>
              </a:solidFill>
              <a:latin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en-US" altLang="zh-CN" sz="1800" dirty="0">
                <a:solidFill>
                  <a:schemeClr val="tx1"/>
                </a:solidFill>
                <a:latin typeface="+mn-ea"/>
                <a:cs typeface="+mn-ea"/>
                <a:sym typeface="+mn-ea"/>
              </a:rPr>
              <a:t>为一家咖啡厅想出与众不同的点子并为顾客带来不一样</a:t>
            </a:r>
            <a:r>
              <a:rPr lang="zh-CN" altLang="en-US" sz="1800" dirty="0">
                <a:solidFill>
                  <a:schemeClr val="tx1"/>
                </a:solidFill>
                <a:latin typeface="+mn-ea"/>
                <a:cs typeface="+mn-ea"/>
                <a:sym typeface="+mn-ea"/>
              </a:rPr>
              <a:t>的体验。</a:t>
            </a:r>
            <a:r>
              <a:rPr lang="en-US" altLang="zh-CN" sz="1800" dirty="0">
                <a:solidFill>
                  <a:schemeClr val="tx1"/>
                </a:solidFill>
                <a:latin typeface="+mn-ea"/>
                <a:cs typeface="+mn-ea"/>
                <a:sym typeface="+mn-ea"/>
              </a:rPr>
              <a:t> </a:t>
            </a:r>
            <a:endParaRPr lang="en-US" altLang="zh-CN" sz="1800" dirty="0">
              <a:solidFill>
                <a:schemeClr val="tx1"/>
              </a:solidFill>
              <a:latin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en-US" altLang="zh-CN" sz="1800" dirty="0">
                <a:solidFill>
                  <a:schemeClr val="tx1"/>
                </a:solidFill>
                <a:latin typeface="+mn-ea"/>
                <a:cs typeface="+mn-ea"/>
                <a:sym typeface="+mn-ea"/>
              </a:rPr>
              <a:t>一个沿海城市希望吸引更多的游客，有什么办法</a:t>
            </a:r>
            <a:r>
              <a:rPr lang="en-US" altLang="zh-CN" sz="1600" dirty="0">
                <a:solidFill>
                  <a:schemeClr val="tx1"/>
                </a:solidFill>
                <a:latin typeface="+mn-ea"/>
                <a:cs typeface="+mn-ea"/>
                <a:sym typeface="+mn-ea"/>
              </a:rPr>
              <a:t>？</a:t>
            </a:r>
            <a:endParaRPr lang="en-US" altLang="zh-CN" sz="1600" spc="100" dirty="0">
              <a:solidFill>
                <a:schemeClr val="tx1"/>
              </a:solidFill>
              <a:latin typeface="+mn-ea"/>
              <a:ea typeface="+mn-ea"/>
              <a:cs typeface="+mn-ea"/>
              <a:sym typeface="+mn-ea"/>
            </a:endParaRPr>
          </a:p>
        </p:txBody>
      </p:sp>
    </p:spTree>
    <p:custDataLst>
      <p:tags r:id="rId29"/>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4194816" y="262255"/>
            <a:ext cx="380174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1</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 创业者</a:t>
            </a:r>
            <a:endPar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310" name="文本框 309"/>
          <p:cNvSpPr txBox="1"/>
          <p:nvPr/>
        </p:nvSpPr>
        <p:spPr>
          <a:xfrm>
            <a:off x="983615" y="1772285"/>
            <a:ext cx="10080000" cy="1087755"/>
          </a:xfrm>
          <a:prstGeom prst="rect">
            <a:avLst/>
          </a:prstGeom>
          <a:noFill/>
        </p:spPr>
        <p:txBody>
          <a:bodyPr wrap="square" rtlCol="0">
            <a:spAutoFit/>
          </a:bodyPr>
          <a:p>
            <a:pPr marL="0" indent="457200" algn="just" eaLnBrk="1" hangingPunct="1">
              <a:lnSpc>
                <a:spcPct val="120000"/>
              </a:lnSpc>
              <a:spcBef>
                <a:spcPts val="0"/>
              </a:spcBef>
              <a:spcAft>
                <a:spcPts val="0"/>
              </a:spcAft>
              <a:buFont typeface="Wingdings" panose="05000000000000000000" pitchFamily="2" charset="2"/>
              <a:buNone/>
            </a:pPr>
            <a:r>
              <a:rPr lang="zh-CN" altLang="en-US" dirty="0">
                <a:latin typeface="+mn-ea"/>
                <a:ea typeface="+mn-ea"/>
                <a:cs typeface="+mn-ea"/>
                <a:sym typeface="+mn-ea"/>
              </a:rPr>
              <a:t>创业者是指具有创造性思维、决策力、创新能力，追求个人价值实现和社会价值创造，在不确定和风险较高的环境下自主创业的人。创业者的核心素质包括</a:t>
            </a:r>
            <a:r>
              <a:rPr lang="en-US" altLang="zh-CN" dirty="0">
                <a:latin typeface="+mn-ea"/>
                <a:ea typeface="+mn-ea"/>
                <a:cs typeface="+mn-ea"/>
                <a:sym typeface="+mn-ea"/>
              </a:rPr>
              <a:t>:</a:t>
            </a:r>
            <a:r>
              <a:rPr lang="zh-CN" altLang="en-US" dirty="0">
                <a:latin typeface="+mn-ea"/>
                <a:ea typeface="+mn-ea"/>
                <a:cs typeface="+mn-ea"/>
                <a:sym typeface="+mn-ea"/>
              </a:rPr>
              <a:t>创造性思维、决策力、创新能力、对风险的容忍度、自我管理能力，以及对社会责任的认知和承担。</a:t>
            </a:r>
            <a:endParaRPr lang="zh-CN" altLang="en-US">
              <a:effectLst>
                <a:outerShdw blurRad="38100" dist="38100" dir="2700000" algn="tl">
                  <a:srgbClr val="000000">
                    <a:alpha val="43137"/>
                  </a:srgbClr>
                </a:outerShdw>
              </a:effectLst>
              <a:latin typeface="+mn-ea"/>
              <a:ea typeface="+mn-ea"/>
              <a:cs typeface="+mn-ea"/>
            </a:endParaRPr>
          </a:p>
        </p:txBody>
      </p:sp>
      <p:sp>
        <p:nvSpPr>
          <p:cNvPr id="34" name="任意多边形 33"/>
          <p:cNvSpPr/>
          <p:nvPr>
            <p:custDataLst>
              <p:tags r:id="rId2"/>
            </p:custDataLst>
          </p:nvPr>
        </p:nvSpPr>
        <p:spPr>
          <a:xfrm>
            <a:off x="988078" y="5064414"/>
            <a:ext cx="2852856" cy="1429096"/>
          </a:xfrm>
          <a:custGeom>
            <a:avLst/>
            <a:gdLst>
              <a:gd name="connsiteX0" fmla="*/ 3030 w 2336977"/>
              <a:gd name="connsiteY0" fmla="*/ 74100 h 1170423"/>
              <a:gd name="connsiteX1" fmla="*/ 2331608 w 2336977"/>
              <a:gd name="connsiteY1" fmla="*/ 74100 h 1170423"/>
              <a:gd name="connsiteX2" fmla="*/ 2324410 w 2336977"/>
              <a:gd name="connsiteY2" fmla="*/ 172170 h 1170423"/>
              <a:gd name="connsiteX3" fmla="*/ 1640215 w 2336977"/>
              <a:gd name="connsiteY3" fmla="*/ 1070609 h 1170423"/>
              <a:gd name="connsiteX4" fmla="*/ 380185 w 2336977"/>
              <a:gd name="connsiteY4" fmla="*/ 865668 h 1170423"/>
              <a:gd name="connsiteX5" fmla="*/ 5397 w 2336977"/>
              <a:gd name="connsiteY5" fmla="*/ 131995 h 1170423"/>
              <a:gd name="connsiteX6" fmla="*/ 0 w 2336977"/>
              <a:gd name="connsiteY6" fmla="*/ 0 h 1170423"/>
              <a:gd name="connsiteX7" fmla="*/ 1164712 w 2336977"/>
              <a:gd name="connsiteY7" fmla="*/ 0 h 1170423"/>
              <a:gd name="connsiteX8" fmla="*/ 1167513 w 2336977"/>
              <a:gd name="connsiteY8" fmla="*/ 936 h 1170423"/>
              <a:gd name="connsiteX9" fmla="*/ 2336977 w 2336977"/>
              <a:gd name="connsiteY9" fmla="*/ 936 h 1170423"/>
              <a:gd name="connsiteX10" fmla="*/ 2334250 w 2336977"/>
              <a:gd name="connsiteY10" fmla="*/ 38100 h 1170423"/>
              <a:gd name="connsiteX11" fmla="*/ 1558 w 2336977"/>
              <a:gd name="connsiteY11" fmla="*/ 38100 h 117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6977" h="1170423">
                <a:moveTo>
                  <a:pt x="3030" y="74100"/>
                </a:moveTo>
                <a:lnTo>
                  <a:pt x="2331608" y="74100"/>
                </a:lnTo>
                <a:lnTo>
                  <a:pt x="2324410" y="172170"/>
                </a:lnTo>
                <a:cubicBezTo>
                  <a:pt x="2266324" y="565225"/>
                  <a:pt x="2010816" y="906836"/>
                  <a:pt x="1640215" y="1070609"/>
                </a:cubicBezTo>
                <a:cubicBezTo>
                  <a:pt x="1216672" y="1257778"/>
                  <a:pt x="722581" y="1177415"/>
                  <a:pt x="380185" y="865668"/>
                </a:cubicBezTo>
                <a:cubicBezTo>
                  <a:pt x="166188" y="670825"/>
                  <a:pt x="36639" y="408536"/>
                  <a:pt x="5397" y="131995"/>
                </a:cubicBezTo>
                <a:close/>
                <a:moveTo>
                  <a:pt x="0" y="0"/>
                </a:moveTo>
                <a:lnTo>
                  <a:pt x="1164712" y="0"/>
                </a:lnTo>
                <a:lnTo>
                  <a:pt x="1167513" y="936"/>
                </a:lnTo>
                <a:lnTo>
                  <a:pt x="2336977" y="936"/>
                </a:lnTo>
                <a:lnTo>
                  <a:pt x="2334250" y="38100"/>
                </a:lnTo>
                <a:lnTo>
                  <a:pt x="1558" y="38100"/>
                </a:lnTo>
                <a:close/>
              </a:path>
            </a:pathLst>
          </a:custGeom>
          <a:solidFill>
            <a:srgbClr val="4276AA"/>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noAutofit/>
          </a:bodyPr>
          <a:lstStyle/>
          <a:p>
            <a:pPr algn="ctr">
              <a:lnSpc>
                <a:spcPct val="150000"/>
              </a:lnSpc>
            </a:pPr>
            <a:endParaRPr lang="en-US" altLang="zh-CN" sz="180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32"/>
          <p:cNvSpPr/>
          <p:nvPr>
            <p:custDataLst>
              <p:tags r:id="rId3"/>
            </p:custDataLst>
          </p:nvPr>
        </p:nvSpPr>
        <p:spPr>
          <a:xfrm>
            <a:off x="934720" y="3424555"/>
            <a:ext cx="2958682" cy="1615848"/>
          </a:xfrm>
          <a:custGeom>
            <a:avLst/>
            <a:gdLst>
              <a:gd name="connsiteX0" fmla="*/ 2337727 w 2423471"/>
              <a:gd name="connsiteY0" fmla="*/ 1099495 h 1323975"/>
              <a:gd name="connsiteX1" fmla="*/ 2337727 w 2423471"/>
              <a:gd name="connsiteY1" fmla="*/ 1185239 h 1323975"/>
              <a:gd name="connsiteX2" fmla="*/ 2423471 w 2423471"/>
              <a:gd name="connsiteY2" fmla="*/ 1211735 h 1323975"/>
              <a:gd name="connsiteX3" fmla="*/ 2337727 w 2423471"/>
              <a:gd name="connsiteY3" fmla="*/ 1238231 h 1323975"/>
              <a:gd name="connsiteX4" fmla="*/ 2337727 w 2423471"/>
              <a:gd name="connsiteY4" fmla="*/ 1323975 h 1323975"/>
              <a:gd name="connsiteX5" fmla="*/ 2284735 w 2423471"/>
              <a:gd name="connsiteY5" fmla="*/ 1254606 h 1323975"/>
              <a:gd name="connsiteX6" fmla="*/ 2198992 w 2423471"/>
              <a:gd name="connsiteY6" fmla="*/ 1281103 h 1323975"/>
              <a:gd name="connsiteX7" fmla="*/ 2251985 w 2423471"/>
              <a:gd name="connsiteY7" fmla="*/ 1211735 h 1323975"/>
              <a:gd name="connsiteX8" fmla="*/ 2198992 w 2423471"/>
              <a:gd name="connsiteY8" fmla="*/ 1142367 h 1323975"/>
              <a:gd name="connsiteX9" fmla="*/ 2284735 w 2423471"/>
              <a:gd name="connsiteY9" fmla="*/ 1168864 h 1323975"/>
              <a:gd name="connsiteX10" fmla="*/ 85744 w 2423471"/>
              <a:gd name="connsiteY10" fmla="*/ 1099495 h 1323975"/>
              <a:gd name="connsiteX11" fmla="*/ 138737 w 2423471"/>
              <a:gd name="connsiteY11" fmla="*/ 1168864 h 1323975"/>
              <a:gd name="connsiteX12" fmla="*/ 224480 w 2423471"/>
              <a:gd name="connsiteY12" fmla="*/ 1142367 h 1323975"/>
              <a:gd name="connsiteX13" fmla="*/ 171487 w 2423471"/>
              <a:gd name="connsiteY13" fmla="*/ 1211735 h 1323975"/>
              <a:gd name="connsiteX14" fmla="*/ 224480 w 2423471"/>
              <a:gd name="connsiteY14" fmla="*/ 1281103 h 1323975"/>
              <a:gd name="connsiteX15" fmla="*/ 138737 w 2423471"/>
              <a:gd name="connsiteY15" fmla="*/ 1254606 h 1323975"/>
              <a:gd name="connsiteX16" fmla="*/ 85744 w 2423471"/>
              <a:gd name="connsiteY16" fmla="*/ 1323975 h 1323975"/>
              <a:gd name="connsiteX17" fmla="*/ 85744 w 2423471"/>
              <a:gd name="connsiteY17" fmla="*/ 1238231 h 1323975"/>
              <a:gd name="connsiteX18" fmla="*/ 0 w 2423471"/>
              <a:gd name="connsiteY18" fmla="*/ 1211735 h 1323975"/>
              <a:gd name="connsiteX19" fmla="*/ 85744 w 2423471"/>
              <a:gd name="connsiteY19" fmla="*/ 1185239 h 1323975"/>
              <a:gd name="connsiteX20" fmla="*/ 2270310 w 2423471"/>
              <a:gd name="connsiteY20" fmla="*/ 811892 h 1323975"/>
              <a:gd name="connsiteX21" fmla="*/ 2292502 w 2423471"/>
              <a:gd name="connsiteY21" fmla="*/ 894714 h 1323975"/>
              <a:gd name="connsiteX22" fmla="*/ 2382182 w 2423471"/>
              <a:gd name="connsiteY22" fmla="*/ 898115 h 1323975"/>
              <a:gd name="connsiteX23" fmla="*/ 2306217 w 2423471"/>
              <a:gd name="connsiteY23" fmla="*/ 945900 h 1323975"/>
              <a:gd name="connsiteX24" fmla="*/ 2328409 w 2423471"/>
              <a:gd name="connsiteY24" fmla="*/ 1028723 h 1323975"/>
              <a:gd name="connsiteX25" fmla="*/ 2259269 w 2423471"/>
              <a:gd name="connsiteY25" fmla="*/ 975433 h 1323975"/>
              <a:gd name="connsiteX26" fmla="*/ 2183305 w 2423471"/>
              <a:gd name="connsiteY26" fmla="*/ 1023219 h 1323975"/>
              <a:gd name="connsiteX27" fmla="*/ 2216539 w 2423471"/>
              <a:gd name="connsiteY27" fmla="*/ 942499 h 1323975"/>
              <a:gd name="connsiteX28" fmla="*/ 2147398 w 2423471"/>
              <a:gd name="connsiteY28" fmla="*/ 889210 h 1323975"/>
              <a:gd name="connsiteX29" fmla="*/ 2237077 w 2423471"/>
              <a:gd name="connsiteY29" fmla="*/ 892612 h 1323975"/>
              <a:gd name="connsiteX30" fmla="*/ 153163 w 2423471"/>
              <a:gd name="connsiteY30" fmla="*/ 811892 h 1323975"/>
              <a:gd name="connsiteX31" fmla="*/ 186395 w 2423471"/>
              <a:gd name="connsiteY31" fmla="*/ 892612 h 1323975"/>
              <a:gd name="connsiteX32" fmla="*/ 276074 w 2423471"/>
              <a:gd name="connsiteY32" fmla="*/ 889210 h 1323975"/>
              <a:gd name="connsiteX33" fmla="*/ 206933 w 2423471"/>
              <a:gd name="connsiteY33" fmla="*/ 942499 h 1323975"/>
              <a:gd name="connsiteX34" fmla="*/ 240167 w 2423471"/>
              <a:gd name="connsiteY34" fmla="*/ 1023219 h 1323975"/>
              <a:gd name="connsiteX35" fmla="*/ 164203 w 2423471"/>
              <a:gd name="connsiteY35" fmla="*/ 975433 h 1323975"/>
              <a:gd name="connsiteX36" fmla="*/ 95063 w 2423471"/>
              <a:gd name="connsiteY36" fmla="*/ 1028723 h 1323975"/>
              <a:gd name="connsiteX37" fmla="*/ 117255 w 2423471"/>
              <a:gd name="connsiteY37" fmla="*/ 945900 h 1323975"/>
              <a:gd name="connsiteX38" fmla="*/ 41290 w 2423471"/>
              <a:gd name="connsiteY38" fmla="*/ 898115 h 1323975"/>
              <a:gd name="connsiteX39" fmla="*/ 130971 w 2423471"/>
              <a:gd name="connsiteY39" fmla="*/ 894714 h 1323975"/>
              <a:gd name="connsiteX40" fmla="*/ 2130752 w 2423471"/>
              <a:gd name="connsiteY40" fmla="*/ 551537 h 1323975"/>
              <a:gd name="connsiteX41" fmla="*/ 2173624 w 2423471"/>
              <a:gd name="connsiteY41" fmla="*/ 625794 h 1323975"/>
              <a:gd name="connsiteX42" fmla="*/ 2261129 w 2423471"/>
              <a:gd name="connsiteY42" fmla="*/ 605868 h 1323975"/>
              <a:gd name="connsiteX43" fmla="*/ 2200120 w 2423471"/>
              <a:gd name="connsiteY43" fmla="*/ 671686 h 1323975"/>
              <a:gd name="connsiteX44" fmla="*/ 2242992 w 2423471"/>
              <a:gd name="connsiteY44" fmla="*/ 745943 h 1323975"/>
              <a:gd name="connsiteX45" fmla="*/ 2162416 w 2423471"/>
              <a:gd name="connsiteY45" fmla="*/ 712363 h 1323975"/>
              <a:gd name="connsiteX46" fmla="*/ 2101408 w 2423471"/>
              <a:gd name="connsiteY46" fmla="*/ 778182 h 1323975"/>
              <a:gd name="connsiteX47" fmla="*/ 2112618 w 2423471"/>
              <a:gd name="connsiteY47" fmla="*/ 691611 h 1323975"/>
              <a:gd name="connsiteX48" fmla="*/ 2032040 w 2423471"/>
              <a:gd name="connsiteY48" fmla="*/ 658033 h 1323975"/>
              <a:gd name="connsiteX49" fmla="*/ 2119545 w 2423471"/>
              <a:gd name="connsiteY49" fmla="*/ 638108 h 1323975"/>
              <a:gd name="connsiteX50" fmla="*/ 292719 w 2423471"/>
              <a:gd name="connsiteY50" fmla="*/ 551536 h 1323975"/>
              <a:gd name="connsiteX51" fmla="*/ 303927 w 2423471"/>
              <a:gd name="connsiteY51" fmla="*/ 638107 h 1323975"/>
              <a:gd name="connsiteX52" fmla="*/ 391431 w 2423471"/>
              <a:gd name="connsiteY52" fmla="*/ 658032 h 1323975"/>
              <a:gd name="connsiteX53" fmla="*/ 310854 w 2423471"/>
              <a:gd name="connsiteY53" fmla="*/ 691610 h 1323975"/>
              <a:gd name="connsiteX54" fmla="*/ 322063 w 2423471"/>
              <a:gd name="connsiteY54" fmla="*/ 778181 h 1323975"/>
              <a:gd name="connsiteX55" fmla="*/ 261056 w 2423471"/>
              <a:gd name="connsiteY55" fmla="*/ 712362 h 1323975"/>
              <a:gd name="connsiteX56" fmla="*/ 180479 w 2423471"/>
              <a:gd name="connsiteY56" fmla="*/ 745942 h 1323975"/>
              <a:gd name="connsiteX57" fmla="*/ 223351 w 2423471"/>
              <a:gd name="connsiteY57" fmla="*/ 671685 h 1323975"/>
              <a:gd name="connsiteX58" fmla="*/ 162342 w 2423471"/>
              <a:gd name="connsiteY58" fmla="*/ 605867 h 1323975"/>
              <a:gd name="connsiteX59" fmla="*/ 249847 w 2423471"/>
              <a:gd name="connsiteY59" fmla="*/ 625793 h 1323975"/>
              <a:gd name="connsiteX60" fmla="*/ 1928567 w 2423471"/>
              <a:gd name="connsiteY60" fmla="*/ 336174 h 1323975"/>
              <a:gd name="connsiteX61" fmla="*/ 1989197 w 2423471"/>
              <a:gd name="connsiteY61" fmla="*/ 396804 h 1323975"/>
              <a:gd name="connsiteX62" fmla="*/ 2068563 w 2423471"/>
              <a:gd name="connsiteY62" fmla="*/ 354909 h 1323975"/>
              <a:gd name="connsiteX63" fmla="*/ 2026668 w 2423471"/>
              <a:gd name="connsiteY63" fmla="*/ 434275 h 1323975"/>
              <a:gd name="connsiteX64" fmla="*/ 2087298 w 2423471"/>
              <a:gd name="connsiteY64" fmla="*/ 494905 h 1323975"/>
              <a:gd name="connsiteX65" fmla="*/ 2000776 w 2423471"/>
              <a:gd name="connsiteY65" fmla="*/ 483325 h 1323975"/>
              <a:gd name="connsiteX66" fmla="*/ 1958883 w 2423471"/>
              <a:gd name="connsiteY66" fmla="*/ 562690 h 1323975"/>
              <a:gd name="connsiteX67" fmla="*/ 1947304 w 2423471"/>
              <a:gd name="connsiteY67" fmla="*/ 476168 h 1323975"/>
              <a:gd name="connsiteX68" fmla="*/ 1860782 w 2423471"/>
              <a:gd name="connsiteY68" fmla="*/ 464589 h 1323975"/>
              <a:gd name="connsiteX69" fmla="*/ 1940147 w 2423471"/>
              <a:gd name="connsiteY69" fmla="*/ 422696 h 1323975"/>
              <a:gd name="connsiteX70" fmla="*/ 494906 w 2423471"/>
              <a:gd name="connsiteY70" fmla="*/ 336174 h 1323975"/>
              <a:gd name="connsiteX71" fmla="*/ 483326 w 2423471"/>
              <a:gd name="connsiteY71" fmla="*/ 422696 h 1323975"/>
              <a:gd name="connsiteX72" fmla="*/ 562692 w 2423471"/>
              <a:gd name="connsiteY72" fmla="*/ 464589 h 1323975"/>
              <a:gd name="connsiteX73" fmla="*/ 476169 w 2423471"/>
              <a:gd name="connsiteY73" fmla="*/ 476168 h 1323975"/>
              <a:gd name="connsiteX74" fmla="*/ 464590 w 2423471"/>
              <a:gd name="connsiteY74" fmla="*/ 562690 h 1323975"/>
              <a:gd name="connsiteX75" fmla="*/ 422697 w 2423471"/>
              <a:gd name="connsiteY75" fmla="*/ 483325 h 1323975"/>
              <a:gd name="connsiteX76" fmla="*/ 336175 w 2423471"/>
              <a:gd name="connsiteY76" fmla="*/ 494905 h 1323975"/>
              <a:gd name="connsiteX77" fmla="*/ 396805 w 2423471"/>
              <a:gd name="connsiteY77" fmla="*/ 434275 h 1323975"/>
              <a:gd name="connsiteX78" fmla="*/ 354910 w 2423471"/>
              <a:gd name="connsiteY78" fmla="*/ 354909 h 1323975"/>
              <a:gd name="connsiteX79" fmla="*/ 434276 w 2423471"/>
              <a:gd name="connsiteY79" fmla="*/ 396804 h 1323975"/>
              <a:gd name="connsiteX80" fmla="*/ 1817603 w 2423471"/>
              <a:gd name="connsiteY80" fmla="*/ 162341 h 1323975"/>
              <a:gd name="connsiteX81" fmla="*/ 1797677 w 2423471"/>
              <a:gd name="connsiteY81" fmla="*/ 249846 h 1323975"/>
              <a:gd name="connsiteX82" fmla="*/ 1871934 w 2423471"/>
              <a:gd name="connsiteY82" fmla="*/ 292718 h 1323975"/>
              <a:gd name="connsiteX83" fmla="*/ 1785363 w 2423471"/>
              <a:gd name="connsiteY83" fmla="*/ 303926 h 1323975"/>
              <a:gd name="connsiteX84" fmla="*/ 1765438 w 2423471"/>
              <a:gd name="connsiteY84" fmla="*/ 391430 h 1323975"/>
              <a:gd name="connsiteX85" fmla="*/ 1731860 w 2423471"/>
              <a:gd name="connsiteY85" fmla="*/ 310852 h 1323975"/>
              <a:gd name="connsiteX86" fmla="*/ 1645289 w 2423471"/>
              <a:gd name="connsiteY86" fmla="*/ 322062 h 1323975"/>
              <a:gd name="connsiteX87" fmla="*/ 1711108 w 2423471"/>
              <a:gd name="connsiteY87" fmla="*/ 261055 h 1323975"/>
              <a:gd name="connsiteX88" fmla="*/ 1677529 w 2423471"/>
              <a:gd name="connsiteY88" fmla="*/ 180478 h 1323975"/>
              <a:gd name="connsiteX89" fmla="*/ 1751785 w 2423471"/>
              <a:gd name="connsiteY89" fmla="*/ 223350 h 1323975"/>
              <a:gd name="connsiteX90" fmla="*/ 605868 w 2423471"/>
              <a:gd name="connsiteY90" fmla="*/ 162341 h 1323975"/>
              <a:gd name="connsiteX91" fmla="*/ 671686 w 2423471"/>
              <a:gd name="connsiteY91" fmla="*/ 223350 h 1323975"/>
              <a:gd name="connsiteX92" fmla="*/ 745943 w 2423471"/>
              <a:gd name="connsiteY92" fmla="*/ 180478 h 1323975"/>
              <a:gd name="connsiteX93" fmla="*/ 712364 w 2423471"/>
              <a:gd name="connsiteY93" fmla="*/ 261055 h 1323975"/>
              <a:gd name="connsiteX94" fmla="*/ 778182 w 2423471"/>
              <a:gd name="connsiteY94" fmla="*/ 322062 h 1323975"/>
              <a:gd name="connsiteX95" fmla="*/ 691611 w 2423471"/>
              <a:gd name="connsiteY95" fmla="*/ 310852 h 1323975"/>
              <a:gd name="connsiteX96" fmla="*/ 658033 w 2423471"/>
              <a:gd name="connsiteY96" fmla="*/ 391430 h 1323975"/>
              <a:gd name="connsiteX97" fmla="*/ 638109 w 2423471"/>
              <a:gd name="connsiteY97" fmla="*/ 303926 h 1323975"/>
              <a:gd name="connsiteX98" fmla="*/ 551537 w 2423471"/>
              <a:gd name="connsiteY98" fmla="*/ 292718 h 1323975"/>
              <a:gd name="connsiteX99" fmla="*/ 625794 w 2423471"/>
              <a:gd name="connsiteY99" fmla="*/ 249846 h 1323975"/>
              <a:gd name="connsiteX100" fmla="*/ 1525356 w 2423471"/>
              <a:gd name="connsiteY100" fmla="*/ 41289 h 1323975"/>
              <a:gd name="connsiteX101" fmla="*/ 1528757 w 2423471"/>
              <a:gd name="connsiteY101" fmla="*/ 130969 h 1323975"/>
              <a:gd name="connsiteX102" fmla="*/ 1611579 w 2423471"/>
              <a:gd name="connsiteY102" fmla="*/ 153162 h 1323975"/>
              <a:gd name="connsiteX103" fmla="*/ 1530859 w 2423471"/>
              <a:gd name="connsiteY103" fmla="*/ 186394 h 1323975"/>
              <a:gd name="connsiteX104" fmla="*/ 1534261 w 2423471"/>
              <a:gd name="connsiteY104" fmla="*/ 276073 h 1323975"/>
              <a:gd name="connsiteX105" fmla="*/ 1480972 w 2423471"/>
              <a:gd name="connsiteY105" fmla="*/ 206932 h 1323975"/>
              <a:gd name="connsiteX106" fmla="*/ 1400252 w 2423471"/>
              <a:gd name="connsiteY106" fmla="*/ 240166 h 1323975"/>
              <a:gd name="connsiteX107" fmla="*/ 1448038 w 2423471"/>
              <a:gd name="connsiteY107" fmla="*/ 164202 h 1323975"/>
              <a:gd name="connsiteX108" fmla="*/ 1394748 w 2423471"/>
              <a:gd name="connsiteY108" fmla="*/ 95062 h 1323975"/>
              <a:gd name="connsiteX109" fmla="*/ 1477571 w 2423471"/>
              <a:gd name="connsiteY109" fmla="*/ 117254 h 1323975"/>
              <a:gd name="connsiteX110" fmla="*/ 898116 w 2423471"/>
              <a:gd name="connsiteY110" fmla="*/ 41289 h 1323975"/>
              <a:gd name="connsiteX111" fmla="*/ 945902 w 2423471"/>
              <a:gd name="connsiteY111" fmla="*/ 117254 h 1323975"/>
              <a:gd name="connsiteX112" fmla="*/ 1028724 w 2423471"/>
              <a:gd name="connsiteY112" fmla="*/ 95062 h 1323975"/>
              <a:gd name="connsiteX113" fmla="*/ 975434 w 2423471"/>
              <a:gd name="connsiteY113" fmla="*/ 164202 h 1323975"/>
              <a:gd name="connsiteX114" fmla="*/ 1023220 w 2423471"/>
              <a:gd name="connsiteY114" fmla="*/ 240166 h 1323975"/>
              <a:gd name="connsiteX115" fmla="*/ 942500 w 2423471"/>
              <a:gd name="connsiteY115" fmla="*/ 206932 h 1323975"/>
              <a:gd name="connsiteX116" fmla="*/ 889211 w 2423471"/>
              <a:gd name="connsiteY116" fmla="*/ 276073 h 1323975"/>
              <a:gd name="connsiteX117" fmla="*/ 892614 w 2423471"/>
              <a:gd name="connsiteY117" fmla="*/ 186394 h 1323975"/>
              <a:gd name="connsiteX118" fmla="*/ 811893 w 2423471"/>
              <a:gd name="connsiteY118" fmla="*/ 153162 h 1323975"/>
              <a:gd name="connsiteX119" fmla="*/ 894715 w 2423471"/>
              <a:gd name="connsiteY119" fmla="*/ 130969 h 1323975"/>
              <a:gd name="connsiteX120" fmla="*/ 1211736 w 2423471"/>
              <a:gd name="connsiteY120" fmla="*/ 0 h 1323975"/>
              <a:gd name="connsiteX121" fmla="*/ 1238232 w 2423471"/>
              <a:gd name="connsiteY121" fmla="*/ 85744 h 1323975"/>
              <a:gd name="connsiteX122" fmla="*/ 1323976 w 2423471"/>
              <a:gd name="connsiteY122" fmla="*/ 85744 h 1323975"/>
              <a:gd name="connsiteX123" fmla="*/ 1254607 w 2423471"/>
              <a:gd name="connsiteY123" fmla="*/ 138736 h 1323975"/>
              <a:gd name="connsiteX124" fmla="*/ 1281104 w 2423471"/>
              <a:gd name="connsiteY124" fmla="*/ 224479 h 1323975"/>
              <a:gd name="connsiteX125" fmla="*/ 1211736 w 2423471"/>
              <a:gd name="connsiteY125" fmla="*/ 171486 h 1323975"/>
              <a:gd name="connsiteX126" fmla="*/ 1142368 w 2423471"/>
              <a:gd name="connsiteY126" fmla="*/ 224479 h 1323975"/>
              <a:gd name="connsiteX127" fmla="*/ 1168865 w 2423471"/>
              <a:gd name="connsiteY127" fmla="*/ 138736 h 1323975"/>
              <a:gd name="connsiteX128" fmla="*/ 1099496 w 2423471"/>
              <a:gd name="connsiteY128" fmla="*/ 85744 h 1323975"/>
              <a:gd name="connsiteX129" fmla="*/ 1185240 w 2423471"/>
              <a:gd name="connsiteY129" fmla="*/ 8574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423471" h="1323975">
                <a:moveTo>
                  <a:pt x="2337727" y="1099495"/>
                </a:moveTo>
                <a:lnTo>
                  <a:pt x="2337727" y="1185239"/>
                </a:lnTo>
                <a:lnTo>
                  <a:pt x="2423471" y="1211735"/>
                </a:lnTo>
                <a:lnTo>
                  <a:pt x="2337727" y="1238231"/>
                </a:lnTo>
                <a:lnTo>
                  <a:pt x="2337727" y="1323975"/>
                </a:lnTo>
                <a:lnTo>
                  <a:pt x="2284735" y="1254606"/>
                </a:lnTo>
                <a:lnTo>
                  <a:pt x="2198992" y="1281103"/>
                </a:lnTo>
                <a:lnTo>
                  <a:pt x="2251985" y="1211735"/>
                </a:lnTo>
                <a:lnTo>
                  <a:pt x="2198992" y="1142367"/>
                </a:lnTo>
                <a:lnTo>
                  <a:pt x="2284735" y="1168864"/>
                </a:lnTo>
                <a:close/>
                <a:moveTo>
                  <a:pt x="85744" y="1099495"/>
                </a:moveTo>
                <a:lnTo>
                  <a:pt x="138737" y="1168864"/>
                </a:lnTo>
                <a:lnTo>
                  <a:pt x="224480" y="1142367"/>
                </a:lnTo>
                <a:lnTo>
                  <a:pt x="171487" y="1211735"/>
                </a:lnTo>
                <a:lnTo>
                  <a:pt x="224480" y="1281103"/>
                </a:lnTo>
                <a:lnTo>
                  <a:pt x="138737" y="1254606"/>
                </a:lnTo>
                <a:lnTo>
                  <a:pt x="85744" y="1323975"/>
                </a:lnTo>
                <a:lnTo>
                  <a:pt x="85744" y="1238231"/>
                </a:lnTo>
                <a:lnTo>
                  <a:pt x="0" y="1211735"/>
                </a:lnTo>
                <a:lnTo>
                  <a:pt x="85744" y="1185239"/>
                </a:lnTo>
                <a:close/>
                <a:moveTo>
                  <a:pt x="2270310" y="811892"/>
                </a:moveTo>
                <a:lnTo>
                  <a:pt x="2292502" y="894714"/>
                </a:lnTo>
                <a:lnTo>
                  <a:pt x="2382182" y="898115"/>
                </a:lnTo>
                <a:lnTo>
                  <a:pt x="2306217" y="945900"/>
                </a:lnTo>
                <a:lnTo>
                  <a:pt x="2328409" y="1028723"/>
                </a:lnTo>
                <a:lnTo>
                  <a:pt x="2259269" y="975433"/>
                </a:lnTo>
                <a:lnTo>
                  <a:pt x="2183305" y="1023219"/>
                </a:lnTo>
                <a:lnTo>
                  <a:pt x="2216539" y="942499"/>
                </a:lnTo>
                <a:lnTo>
                  <a:pt x="2147398" y="889210"/>
                </a:lnTo>
                <a:lnTo>
                  <a:pt x="2237077" y="892612"/>
                </a:lnTo>
                <a:close/>
                <a:moveTo>
                  <a:pt x="153163" y="811892"/>
                </a:moveTo>
                <a:lnTo>
                  <a:pt x="186395" y="892612"/>
                </a:lnTo>
                <a:lnTo>
                  <a:pt x="276074" y="889210"/>
                </a:lnTo>
                <a:lnTo>
                  <a:pt x="206933" y="942499"/>
                </a:lnTo>
                <a:lnTo>
                  <a:pt x="240167" y="1023219"/>
                </a:lnTo>
                <a:lnTo>
                  <a:pt x="164203" y="975433"/>
                </a:lnTo>
                <a:lnTo>
                  <a:pt x="95063" y="1028723"/>
                </a:lnTo>
                <a:lnTo>
                  <a:pt x="117255" y="945900"/>
                </a:lnTo>
                <a:lnTo>
                  <a:pt x="41290" y="898115"/>
                </a:lnTo>
                <a:lnTo>
                  <a:pt x="130971" y="894714"/>
                </a:lnTo>
                <a:close/>
                <a:moveTo>
                  <a:pt x="2130752" y="551537"/>
                </a:moveTo>
                <a:lnTo>
                  <a:pt x="2173624" y="625794"/>
                </a:lnTo>
                <a:lnTo>
                  <a:pt x="2261129" y="605868"/>
                </a:lnTo>
                <a:lnTo>
                  <a:pt x="2200120" y="671686"/>
                </a:lnTo>
                <a:lnTo>
                  <a:pt x="2242992" y="745943"/>
                </a:lnTo>
                <a:lnTo>
                  <a:pt x="2162416" y="712363"/>
                </a:lnTo>
                <a:lnTo>
                  <a:pt x="2101408" y="778182"/>
                </a:lnTo>
                <a:lnTo>
                  <a:pt x="2112618" y="691611"/>
                </a:lnTo>
                <a:lnTo>
                  <a:pt x="2032040" y="658033"/>
                </a:lnTo>
                <a:lnTo>
                  <a:pt x="2119545" y="638108"/>
                </a:lnTo>
                <a:close/>
                <a:moveTo>
                  <a:pt x="292719" y="551536"/>
                </a:moveTo>
                <a:lnTo>
                  <a:pt x="303927" y="638107"/>
                </a:lnTo>
                <a:lnTo>
                  <a:pt x="391431" y="658032"/>
                </a:lnTo>
                <a:lnTo>
                  <a:pt x="310854" y="691610"/>
                </a:lnTo>
                <a:lnTo>
                  <a:pt x="322063" y="778181"/>
                </a:lnTo>
                <a:lnTo>
                  <a:pt x="261056" y="712362"/>
                </a:lnTo>
                <a:lnTo>
                  <a:pt x="180479" y="745942"/>
                </a:lnTo>
                <a:lnTo>
                  <a:pt x="223351" y="671685"/>
                </a:lnTo>
                <a:lnTo>
                  <a:pt x="162342" y="605867"/>
                </a:lnTo>
                <a:lnTo>
                  <a:pt x="249847" y="625793"/>
                </a:lnTo>
                <a:close/>
                <a:moveTo>
                  <a:pt x="1928567" y="336174"/>
                </a:moveTo>
                <a:lnTo>
                  <a:pt x="1989197" y="396804"/>
                </a:lnTo>
                <a:lnTo>
                  <a:pt x="2068563" y="354909"/>
                </a:lnTo>
                <a:lnTo>
                  <a:pt x="2026668" y="434275"/>
                </a:lnTo>
                <a:lnTo>
                  <a:pt x="2087298" y="494905"/>
                </a:lnTo>
                <a:lnTo>
                  <a:pt x="2000776" y="483325"/>
                </a:lnTo>
                <a:lnTo>
                  <a:pt x="1958883" y="562690"/>
                </a:lnTo>
                <a:lnTo>
                  <a:pt x="1947304" y="476168"/>
                </a:lnTo>
                <a:lnTo>
                  <a:pt x="1860782" y="464589"/>
                </a:lnTo>
                <a:lnTo>
                  <a:pt x="1940147" y="422696"/>
                </a:lnTo>
                <a:close/>
                <a:moveTo>
                  <a:pt x="494906" y="336174"/>
                </a:moveTo>
                <a:lnTo>
                  <a:pt x="483326" y="422696"/>
                </a:lnTo>
                <a:lnTo>
                  <a:pt x="562692" y="464589"/>
                </a:lnTo>
                <a:lnTo>
                  <a:pt x="476169" y="476168"/>
                </a:lnTo>
                <a:lnTo>
                  <a:pt x="464590" y="562690"/>
                </a:lnTo>
                <a:lnTo>
                  <a:pt x="422697" y="483325"/>
                </a:lnTo>
                <a:lnTo>
                  <a:pt x="336175" y="494905"/>
                </a:lnTo>
                <a:lnTo>
                  <a:pt x="396805" y="434275"/>
                </a:lnTo>
                <a:lnTo>
                  <a:pt x="354910" y="354909"/>
                </a:lnTo>
                <a:lnTo>
                  <a:pt x="434276" y="396804"/>
                </a:lnTo>
                <a:close/>
                <a:moveTo>
                  <a:pt x="1817603" y="162341"/>
                </a:moveTo>
                <a:lnTo>
                  <a:pt x="1797677" y="249846"/>
                </a:lnTo>
                <a:lnTo>
                  <a:pt x="1871934" y="292718"/>
                </a:lnTo>
                <a:lnTo>
                  <a:pt x="1785363" y="303926"/>
                </a:lnTo>
                <a:lnTo>
                  <a:pt x="1765438" y="391430"/>
                </a:lnTo>
                <a:lnTo>
                  <a:pt x="1731860" y="310852"/>
                </a:lnTo>
                <a:lnTo>
                  <a:pt x="1645289" y="322062"/>
                </a:lnTo>
                <a:lnTo>
                  <a:pt x="1711108" y="261055"/>
                </a:lnTo>
                <a:lnTo>
                  <a:pt x="1677529" y="180478"/>
                </a:lnTo>
                <a:lnTo>
                  <a:pt x="1751785" y="223350"/>
                </a:lnTo>
                <a:close/>
                <a:moveTo>
                  <a:pt x="605868" y="162341"/>
                </a:moveTo>
                <a:lnTo>
                  <a:pt x="671686" y="223350"/>
                </a:lnTo>
                <a:lnTo>
                  <a:pt x="745943" y="180478"/>
                </a:lnTo>
                <a:lnTo>
                  <a:pt x="712364" y="261055"/>
                </a:lnTo>
                <a:lnTo>
                  <a:pt x="778182" y="322062"/>
                </a:lnTo>
                <a:lnTo>
                  <a:pt x="691611" y="310852"/>
                </a:lnTo>
                <a:lnTo>
                  <a:pt x="658033" y="391430"/>
                </a:lnTo>
                <a:lnTo>
                  <a:pt x="638109" y="303926"/>
                </a:lnTo>
                <a:lnTo>
                  <a:pt x="551537" y="292718"/>
                </a:lnTo>
                <a:lnTo>
                  <a:pt x="625794" y="249846"/>
                </a:lnTo>
                <a:close/>
                <a:moveTo>
                  <a:pt x="1525356" y="41289"/>
                </a:moveTo>
                <a:lnTo>
                  <a:pt x="1528757" y="130969"/>
                </a:lnTo>
                <a:lnTo>
                  <a:pt x="1611579" y="153162"/>
                </a:lnTo>
                <a:lnTo>
                  <a:pt x="1530859" y="186394"/>
                </a:lnTo>
                <a:lnTo>
                  <a:pt x="1534261" y="276073"/>
                </a:lnTo>
                <a:lnTo>
                  <a:pt x="1480972" y="206932"/>
                </a:lnTo>
                <a:lnTo>
                  <a:pt x="1400252" y="240166"/>
                </a:lnTo>
                <a:lnTo>
                  <a:pt x="1448038" y="164202"/>
                </a:lnTo>
                <a:lnTo>
                  <a:pt x="1394748" y="95062"/>
                </a:lnTo>
                <a:lnTo>
                  <a:pt x="1477571" y="117254"/>
                </a:lnTo>
                <a:close/>
                <a:moveTo>
                  <a:pt x="898116" y="41289"/>
                </a:moveTo>
                <a:lnTo>
                  <a:pt x="945902" y="117254"/>
                </a:lnTo>
                <a:lnTo>
                  <a:pt x="1028724" y="95062"/>
                </a:lnTo>
                <a:lnTo>
                  <a:pt x="975434" y="164202"/>
                </a:lnTo>
                <a:lnTo>
                  <a:pt x="1023220" y="240166"/>
                </a:lnTo>
                <a:lnTo>
                  <a:pt x="942500" y="206932"/>
                </a:lnTo>
                <a:lnTo>
                  <a:pt x="889211" y="276073"/>
                </a:lnTo>
                <a:lnTo>
                  <a:pt x="892614" y="186394"/>
                </a:lnTo>
                <a:lnTo>
                  <a:pt x="811893" y="153162"/>
                </a:lnTo>
                <a:lnTo>
                  <a:pt x="894715" y="130969"/>
                </a:lnTo>
                <a:close/>
                <a:moveTo>
                  <a:pt x="1211736" y="0"/>
                </a:moveTo>
                <a:lnTo>
                  <a:pt x="1238232" y="85744"/>
                </a:lnTo>
                <a:lnTo>
                  <a:pt x="1323976" y="85744"/>
                </a:lnTo>
                <a:lnTo>
                  <a:pt x="1254607" y="138736"/>
                </a:lnTo>
                <a:lnTo>
                  <a:pt x="1281104" y="224479"/>
                </a:lnTo>
                <a:lnTo>
                  <a:pt x="1211736" y="171486"/>
                </a:lnTo>
                <a:lnTo>
                  <a:pt x="1142368" y="224479"/>
                </a:lnTo>
                <a:lnTo>
                  <a:pt x="1168865" y="138736"/>
                </a:lnTo>
                <a:lnTo>
                  <a:pt x="1099496" y="85744"/>
                </a:lnTo>
                <a:lnTo>
                  <a:pt x="1185240" y="85744"/>
                </a:lnTo>
                <a:close/>
              </a:path>
            </a:pathLst>
          </a:custGeom>
          <a:solidFill>
            <a:srgbClr val="4276AA">
              <a:lumMod val="40000"/>
              <a:lumOff val="60000"/>
            </a:srgbClr>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b">
            <a:normAutofit/>
          </a:bodyPr>
          <a:lstStyle/>
          <a:p>
            <a:pPr algn="ctr">
              <a:lnSpc>
                <a:spcPct val="150000"/>
              </a:lnSpc>
            </a:pPr>
            <a:endParaRPr lang="en-US" altLang="zh-CN" sz="1800" dirty="0">
              <a:solidFill>
                <a:srgbClr val="4276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4"/>
            </p:custDataLst>
          </p:nvPr>
        </p:nvSpPr>
        <p:spPr>
          <a:xfrm>
            <a:off x="2004541" y="4312071"/>
            <a:ext cx="878623" cy="732779"/>
          </a:xfrm>
          <a:prstGeom prst="rect">
            <a:avLst/>
          </a:prstGeom>
          <a:noFill/>
        </p:spPr>
        <p:txBody>
          <a:bodyPr wrap="square" rtlCol="0" anchor="ctr" anchorCtr="0">
            <a:normAutofit/>
          </a:bodyPr>
          <a:lstStyle/>
          <a:p>
            <a:pPr algn="ctr"/>
            <a:r>
              <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rPr>
              <a:t>01</a:t>
            </a:r>
            <a:endPar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endParaRPr>
          </a:p>
        </p:txBody>
      </p:sp>
      <p:sp>
        <p:nvSpPr>
          <p:cNvPr id="14" name="文本框 13"/>
          <p:cNvSpPr txBox="1"/>
          <p:nvPr>
            <p:custDataLst>
              <p:tags r:id="rId5"/>
            </p:custDataLst>
          </p:nvPr>
        </p:nvSpPr>
        <p:spPr>
          <a:xfrm>
            <a:off x="1286881" y="5191583"/>
            <a:ext cx="2254361" cy="737225"/>
          </a:xfrm>
          <a:prstGeom prst="rect">
            <a:avLst/>
          </a:prstGeom>
          <a:noFill/>
        </p:spPr>
        <p:txBody>
          <a:bodyPr wrap="square" rtlCol="0" anchor="ctr" anchorCtr="0"/>
          <a:lstStyle/>
          <a:p>
            <a:pPr marL="0" lvl="0" indent="0" algn="ctr">
              <a:lnSpc>
                <a:spcPct val="120000"/>
              </a:lnSpc>
              <a:spcBef>
                <a:spcPts val="0"/>
              </a:spcBef>
              <a:spcAft>
                <a:spcPts val="0"/>
              </a:spcAft>
              <a:buSzPct val="100000"/>
            </a:pPr>
            <a:r>
              <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rPr>
              <a:t>技术创业者</a:t>
            </a:r>
            <a:endPar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36" name="任意多边形 35"/>
          <p:cNvSpPr/>
          <p:nvPr>
            <p:custDataLst>
              <p:tags r:id="rId6"/>
            </p:custDataLst>
          </p:nvPr>
        </p:nvSpPr>
        <p:spPr>
          <a:xfrm>
            <a:off x="4720446" y="5064414"/>
            <a:ext cx="2852856" cy="1429096"/>
          </a:xfrm>
          <a:custGeom>
            <a:avLst/>
            <a:gdLst>
              <a:gd name="connsiteX0" fmla="*/ 3030 w 2336977"/>
              <a:gd name="connsiteY0" fmla="*/ 74100 h 1170423"/>
              <a:gd name="connsiteX1" fmla="*/ 2331608 w 2336977"/>
              <a:gd name="connsiteY1" fmla="*/ 74100 h 1170423"/>
              <a:gd name="connsiteX2" fmla="*/ 2324410 w 2336977"/>
              <a:gd name="connsiteY2" fmla="*/ 172170 h 1170423"/>
              <a:gd name="connsiteX3" fmla="*/ 1640215 w 2336977"/>
              <a:gd name="connsiteY3" fmla="*/ 1070609 h 1170423"/>
              <a:gd name="connsiteX4" fmla="*/ 380185 w 2336977"/>
              <a:gd name="connsiteY4" fmla="*/ 865668 h 1170423"/>
              <a:gd name="connsiteX5" fmla="*/ 5397 w 2336977"/>
              <a:gd name="connsiteY5" fmla="*/ 131995 h 1170423"/>
              <a:gd name="connsiteX6" fmla="*/ 0 w 2336977"/>
              <a:gd name="connsiteY6" fmla="*/ 0 h 1170423"/>
              <a:gd name="connsiteX7" fmla="*/ 1164712 w 2336977"/>
              <a:gd name="connsiteY7" fmla="*/ 0 h 1170423"/>
              <a:gd name="connsiteX8" fmla="*/ 1167513 w 2336977"/>
              <a:gd name="connsiteY8" fmla="*/ 936 h 1170423"/>
              <a:gd name="connsiteX9" fmla="*/ 2336977 w 2336977"/>
              <a:gd name="connsiteY9" fmla="*/ 936 h 1170423"/>
              <a:gd name="connsiteX10" fmla="*/ 2334250 w 2336977"/>
              <a:gd name="connsiteY10" fmla="*/ 38100 h 1170423"/>
              <a:gd name="connsiteX11" fmla="*/ 1558 w 2336977"/>
              <a:gd name="connsiteY11" fmla="*/ 38100 h 117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6977" h="1170423">
                <a:moveTo>
                  <a:pt x="3030" y="74100"/>
                </a:moveTo>
                <a:lnTo>
                  <a:pt x="2331608" y="74100"/>
                </a:lnTo>
                <a:lnTo>
                  <a:pt x="2324410" y="172170"/>
                </a:lnTo>
                <a:cubicBezTo>
                  <a:pt x="2266324" y="565225"/>
                  <a:pt x="2010816" y="906836"/>
                  <a:pt x="1640215" y="1070609"/>
                </a:cubicBezTo>
                <a:cubicBezTo>
                  <a:pt x="1216672" y="1257778"/>
                  <a:pt x="722581" y="1177415"/>
                  <a:pt x="380185" y="865668"/>
                </a:cubicBezTo>
                <a:cubicBezTo>
                  <a:pt x="166188" y="670825"/>
                  <a:pt x="36639" y="408536"/>
                  <a:pt x="5397" y="131995"/>
                </a:cubicBezTo>
                <a:close/>
                <a:moveTo>
                  <a:pt x="0" y="0"/>
                </a:moveTo>
                <a:lnTo>
                  <a:pt x="1164712" y="0"/>
                </a:lnTo>
                <a:lnTo>
                  <a:pt x="1167513" y="936"/>
                </a:lnTo>
                <a:lnTo>
                  <a:pt x="2336977" y="936"/>
                </a:lnTo>
                <a:lnTo>
                  <a:pt x="2334250" y="38100"/>
                </a:lnTo>
                <a:lnTo>
                  <a:pt x="1558" y="38100"/>
                </a:lnTo>
                <a:close/>
              </a:path>
            </a:pathLst>
          </a:custGeom>
          <a:solidFill>
            <a:srgbClr val="4276AA"/>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noAutofit/>
          </a:bodyPr>
          <a:lstStyle/>
          <a:p>
            <a:pPr algn="ctr">
              <a:lnSpc>
                <a:spcPct val="150000"/>
              </a:lnSpc>
            </a:pPr>
            <a:endParaRPr lang="en-US" altLang="zh-CN" sz="180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任意多边形 36"/>
          <p:cNvSpPr/>
          <p:nvPr>
            <p:custDataLst>
              <p:tags r:id="rId7"/>
            </p:custDataLst>
          </p:nvPr>
        </p:nvSpPr>
        <p:spPr>
          <a:xfrm>
            <a:off x="4667978" y="3424555"/>
            <a:ext cx="2958682" cy="1615848"/>
          </a:xfrm>
          <a:custGeom>
            <a:avLst/>
            <a:gdLst>
              <a:gd name="connsiteX0" fmla="*/ 2337727 w 2423471"/>
              <a:gd name="connsiteY0" fmla="*/ 1099495 h 1323975"/>
              <a:gd name="connsiteX1" fmla="*/ 2337727 w 2423471"/>
              <a:gd name="connsiteY1" fmla="*/ 1185239 h 1323975"/>
              <a:gd name="connsiteX2" fmla="*/ 2423471 w 2423471"/>
              <a:gd name="connsiteY2" fmla="*/ 1211735 h 1323975"/>
              <a:gd name="connsiteX3" fmla="*/ 2337727 w 2423471"/>
              <a:gd name="connsiteY3" fmla="*/ 1238231 h 1323975"/>
              <a:gd name="connsiteX4" fmla="*/ 2337727 w 2423471"/>
              <a:gd name="connsiteY4" fmla="*/ 1323975 h 1323975"/>
              <a:gd name="connsiteX5" fmla="*/ 2284735 w 2423471"/>
              <a:gd name="connsiteY5" fmla="*/ 1254606 h 1323975"/>
              <a:gd name="connsiteX6" fmla="*/ 2198992 w 2423471"/>
              <a:gd name="connsiteY6" fmla="*/ 1281103 h 1323975"/>
              <a:gd name="connsiteX7" fmla="*/ 2251985 w 2423471"/>
              <a:gd name="connsiteY7" fmla="*/ 1211735 h 1323975"/>
              <a:gd name="connsiteX8" fmla="*/ 2198992 w 2423471"/>
              <a:gd name="connsiteY8" fmla="*/ 1142367 h 1323975"/>
              <a:gd name="connsiteX9" fmla="*/ 2284735 w 2423471"/>
              <a:gd name="connsiteY9" fmla="*/ 1168864 h 1323975"/>
              <a:gd name="connsiteX10" fmla="*/ 85744 w 2423471"/>
              <a:gd name="connsiteY10" fmla="*/ 1099495 h 1323975"/>
              <a:gd name="connsiteX11" fmla="*/ 138737 w 2423471"/>
              <a:gd name="connsiteY11" fmla="*/ 1168864 h 1323975"/>
              <a:gd name="connsiteX12" fmla="*/ 224480 w 2423471"/>
              <a:gd name="connsiteY12" fmla="*/ 1142367 h 1323975"/>
              <a:gd name="connsiteX13" fmla="*/ 171487 w 2423471"/>
              <a:gd name="connsiteY13" fmla="*/ 1211735 h 1323975"/>
              <a:gd name="connsiteX14" fmla="*/ 224480 w 2423471"/>
              <a:gd name="connsiteY14" fmla="*/ 1281103 h 1323975"/>
              <a:gd name="connsiteX15" fmla="*/ 138737 w 2423471"/>
              <a:gd name="connsiteY15" fmla="*/ 1254606 h 1323975"/>
              <a:gd name="connsiteX16" fmla="*/ 85744 w 2423471"/>
              <a:gd name="connsiteY16" fmla="*/ 1323975 h 1323975"/>
              <a:gd name="connsiteX17" fmla="*/ 85744 w 2423471"/>
              <a:gd name="connsiteY17" fmla="*/ 1238231 h 1323975"/>
              <a:gd name="connsiteX18" fmla="*/ 0 w 2423471"/>
              <a:gd name="connsiteY18" fmla="*/ 1211735 h 1323975"/>
              <a:gd name="connsiteX19" fmla="*/ 85744 w 2423471"/>
              <a:gd name="connsiteY19" fmla="*/ 1185239 h 1323975"/>
              <a:gd name="connsiteX20" fmla="*/ 2270310 w 2423471"/>
              <a:gd name="connsiteY20" fmla="*/ 811892 h 1323975"/>
              <a:gd name="connsiteX21" fmla="*/ 2292502 w 2423471"/>
              <a:gd name="connsiteY21" fmla="*/ 894714 h 1323975"/>
              <a:gd name="connsiteX22" fmla="*/ 2382182 w 2423471"/>
              <a:gd name="connsiteY22" fmla="*/ 898115 h 1323975"/>
              <a:gd name="connsiteX23" fmla="*/ 2306217 w 2423471"/>
              <a:gd name="connsiteY23" fmla="*/ 945900 h 1323975"/>
              <a:gd name="connsiteX24" fmla="*/ 2328409 w 2423471"/>
              <a:gd name="connsiteY24" fmla="*/ 1028723 h 1323975"/>
              <a:gd name="connsiteX25" fmla="*/ 2259269 w 2423471"/>
              <a:gd name="connsiteY25" fmla="*/ 975433 h 1323975"/>
              <a:gd name="connsiteX26" fmla="*/ 2183305 w 2423471"/>
              <a:gd name="connsiteY26" fmla="*/ 1023219 h 1323975"/>
              <a:gd name="connsiteX27" fmla="*/ 2216539 w 2423471"/>
              <a:gd name="connsiteY27" fmla="*/ 942499 h 1323975"/>
              <a:gd name="connsiteX28" fmla="*/ 2147398 w 2423471"/>
              <a:gd name="connsiteY28" fmla="*/ 889210 h 1323975"/>
              <a:gd name="connsiteX29" fmla="*/ 2237077 w 2423471"/>
              <a:gd name="connsiteY29" fmla="*/ 892612 h 1323975"/>
              <a:gd name="connsiteX30" fmla="*/ 153163 w 2423471"/>
              <a:gd name="connsiteY30" fmla="*/ 811892 h 1323975"/>
              <a:gd name="connsiteX31" fmla="*/ 186395 w 2423471"/>
              <a:gd name="connsiteY31" fmla="*/ 892612 h 1323975"/>
              <a:gd name="connsiteX32" fmla="*/ 276074 w 2423471"/>
              <a:gd name="connsiteY32" fmla="*/ 889210 h 1323975"/>
              <a:gd name="connsiteX33" fmla="*/ 206933 w 2423471"/>
              <a:gd name="connsiteY33" fmla="*/ 942499 h 1323975"/>
              <a:gd name="connsiteX34" fmla="*/ 240167 w 2423471"/>
              <a:gd name="connsiteY34" fmla="*/ 1023219 h 1323975"/>
              <a:gd name="connsiteX35" fmla="*/ 164203 w 2423471"/>
              <a:gd name="connsiteY35" fmla="*/ 975433 h 1323975"/>
              <a:gd name="connsiteX36" fmla="*/ 95063 w 2423471"/>
              <a:gd name="connsiteY36" fmla="*/ 1028723 h 1323975"/>
              <a:gd name="connsiteX37" fmla="*/ 117255 w 2423471"/>
              <a:gd name="connsiteY37" fmla="*/ 945900 h 1323975"/>
              <a:gd name="connsiteX38" fmla="*/ 41290 w 2423471"/>
              <a:gd name="connsiteY38" fmla="*/ 898115 h 1323975"/>
              <a:gd name="connsiteX39" fmla="*/ 130971 w 2423471"/>
              <a:gd name="connsiteY39" fmla="*/ 894714 h 1323975"/>
              <a:gd name="connsiteX40" fmla="*/ 2130752 w 2423471"/>
              <a:gd name="connsiteY40" fmla="*/ 551537 h 1323975"/>
              <a:gd name="connsiteX41" fmla="*/ 2173624 w 2423471"/>
              <a:gd name="connsiteY41" fmla="*/ 625794 h 1323975"/>
              <a:gd name="connsiteX42" fmla="*/ 2261129 w 2423471"/>
              <a:gd name="connsiteY42" fmla="*/ 605868 h 1323975"/>
              <a:gd name="connsiteX43" fmla="*/ 2200120 w 2423471"/>
              <a:gd name="connsiteY43" fmla="*/ 671686 h 1323975"/>
              <a:gd name="connsiteX44" fmla="*/ 2242992 w 2423471"/>
              <a:gd name="connsiteY44" fmla="*/ 745943 h 1323975"/>
              <a:gd name="connsiteX45" fmla="*/ 2162416 w 2423471"/>
              <a:gd name="connsiteY45" fmla="*/ 712363 h 1323975"/>
              <a:gd name="connsiteX46" fmla="*/ 2101408 w 2423471"/>
              <a:gd name="connsiteY46" fmla="*/ 778182 h 1323975"/>
              <a:gd name="connsiteX47" fmla="*/ 2112618 w 2423471"/>
              <a:gd name="connsiteY47" fmla="*/ 691611 h 1323975"/>
              <a:gd name="connsiteX48" fmla="*/ 2032040 w 2423471"/>
              <a:gd name="connsiteY48" fmla="*/ 658033 h 1323975"/>
              <a:gd name="connsiteX49" fmla="*/ 2119545 w 2423471"/>
              <a:gd name="connsiteY49" fmla="*/ 638108 h 1323975"/>
              <a:gd name="connsiteX50" fmla="*/ 292719 w 2423471"/>
              <a:gd name="connsiteY50" fmla="*/ 551536 h 1323975"/>
              <a:gd name="connsiteX51" fmla="*/ 303927 w 2423471"/>
              <a:gd name="connsiteY51" fmla="*/ 638107 h 1323975"/>
              <a:gd name="connsiteX52" fmla="*/ 391431 w 2423471"/>
              <a:gd name="connsiteY52" fmla="*/ 658032 h 1323975"/>
              <a:gd name="connsiteX53" fmla="*/ 310854 w 2423471"/>
              <a:gd name="connsiteY53" fmla="*/ 691610 h 1323975"/>
              <a:gd name="connsiteX54" fmla="*/ 322063 w 2423471"/>
              <a:gd name="connsiteY54" fmla="*/ 778181 h 1323975"/>
              <a:gd name="connsiteX55" fmla="*/ 261056 w 2423471"/>
              <a:gd name="connsiteY55" fmla="*/ 712362 h 1323975"/>
              <a:gd name="connsiteX56" fmla="*/ 180479 w 2423471"/>
              <a:gd name="connsiteY56" fmla="*/ 745942 h 1323975"/>
              <a:gd name="connsiteX57" fmla="*/ 223351 w 2423471"/>
              <a:gd name="connsiteY57" fmla="*/ 671685 h 1323975"/>
              <a:gd name="connsiteX58" fmla="*/ 162342 w 2423471"/>
              <a:gd name="connsiteY58" fmla="*/ 605867 h 1323975"/>
              <a:gd name="connsiteX59" fmla="*/ 249847 w 2423471"/>
              <a:gd name="connsiteY59" fmla="*/ 625793 h 1323975"/>
              <a:gd name="connsiteX60" fmla="*/ 1928567 w 2423471"/>
              <a:gd name="connsiteY60" fmla="*/ 336174 h 1323975"/>
              <a:gd name="connsiteX61" fmla="*/ 1989197 w 2423471"/>
              <a:gd name="connsiteY61" fmla="*/ 396804 h 1323975"/>
              <a:gd name="connsiteX62" fmla="*/ 2068563 w 2423471"/>
              <a:gd name="connsiteY62" fmla="*/ 354909 h 1323975"/>
              <a:gd name="connsiteX63" fmla="*/ 2026668 w 2423471"/>
              <a:gd name="connsiteY63" fmla="*/ 434275 h 1323975"/>
              <a:gd name="connsiteX64" fmla="*/ 2087298 w 2423471"/>
              <a:gd name="connsiteY64" fmla="*/ 494905 h 1323975"/>
              <a:gd name="connsiteX65" fmla="*/ 2000776 w 2423471"/>
              <a:gd name="connsiteY65" fmla="*/ 483325 h 1323975"/>
              <a:gd name="connsiteX66" fmla="*/ 1958883 w 2423471"/>
              <a:gd name="connsiteY66" fmla="*/ 562690 h 1323975"/>
              <a:gd name="connsiteX67" fmla="*/ 1947304 w 2423471"/>
              <a:gd name="connsiteY67" fmla="*/ 476168 h 1323975"/>
              <a:gd name="connsiteX68" fmla="*/ 1860782 w 2423471"/>
              <a:gd name="connsiteY68" fmla="*/ 464589 h 1323975"/>
              <a:gd name="connsiteX69" fmla="*/ 1940147 w 2423471"/>
              <a:gd name="connsiteY69" fmla="*/ 422696 h 1323975"/>
              <a:gd name="connsiteX70" fmla="*/ 494906 w 2423471"/>
              <a:gd name="connsiteY70" fmla="*/ 336174 h 1323975"/>
              <a:gd name="connsiteX71" fmla="*/ 483326 w 2423471"/>
              <a:gd name="connsiteY71" fmla="*/ 422696 h 1323975"/>
              <a:gd name="connsiteX72" fmla="*/ 562692 w 2423471"/>
              <a:gd name="connsiteY72" fmla="*/ 464589 h 1323975"/>
              <a:gd name="connsiteX73" fmla="*/ 476169 w 2423471"/>
              <a:gd name="connsiteY73" fmla="*/ 476168 h 1323975"/>
              <a:gd name="connsiteX74" fmla="*/ 464590 w 2423471"/>
              <a:gd name="connsiteY74" fmla="*/ 562690 h 1323975"/>
              <a:gd name="connsiteX75" fmla="*/ 422697 w 2423471"/>
              <a:gd name="connsiteY75" fmla="*/ 483325 h 1323975"/>
              <a:gd name="connsiteX76" fmla="*/ 336175 w 2423471"/>
              <a:gd name="connsiteY76" fmla="*/ 494905 h 1323975"/>
              <a:gd name="connsiteX77" fmla="*/ 396805 w 2423471"/>
              <a:gd name="connsiteY77" fmla="*/ 434275 h 1323975"/>
              <a:gd name="connsiteX78" fmla="*/ 354910 w 2423471"/>
              <a:gd name="connsiteY78" fmla="*/ 354909 h 1323975"/>
              <a:gd name="connsiteX79" fmla="*/ 434276 w 2423471"/>
              <a:gd name="connsiteY79" fmla="*/ 396804 h 1323975"/>
              <a:gd name="connsiteX80" fmla="*/ 1817603 w 2423471"/>
              <a:gd name="connsiteY80" fmla="*/ 162341 h 1323975"/>
              <a:gd name="connsiteX81" fmla="*/ 1797677 w 2423471"/>
              <a:gd name="connsiteY81" fmla="*/ 249846 h 1323975"/>
              <a:gd name="connsiteX82" fmla="*/ 1871934 w 2423471"/>
              <a:gd name="connsiteY82" fmla="*/ 292718 h 1323975"/>
              <a:gd name="connsiteX83" fmla="*/ 1785363 w 2423471"/>
              <a:gd name="connsiteY83" fmla="*/ 303926 h 1323975"/>
              <a:gd name="connsiteX84" fmla="*/ 1765438 w 2423471"/>
              <a:gd name="connsiteY84" fmla="*/ 391430 h 1323975"/>
              <a:gd name="connsiteX85" fmla="*/ 1731860 w 2423471"/>
              <a:gd name="connsiteY85" fmla="*/ 310852 h 1323975"/>
              <a:gd name="connsiteX86" fmla="*/ 1645289 w 2423471"/>
              <a:gd name="connsiteY86" fmla="*/ 322062 h 1323975"/>
              <a:gd name="connsiteX87" fmla="*/ 1711108 w 2423471"/>
              <a:gd name="connsiteY87" fmla="*/ 261055 h 1323975"/>
              <a:gd name="connsiteX88" fmla="*/ 1677529 w 2423471"/>
              <a:gd name="connsiteY88" fmla="*/ 180478 h 1323975"/>
              <a:gd name="connsiteX89" fmla="*/ 1751785 w 2423471"/>
              <a:gd name="connsiteY89" fmla="*/ 223350 h 1323975"/>
              <a:gd name="connsiteX90" fmla="*/ 605868 w 2423471"/>
              <a:gd name="connsiteY90" fmla="*/ 162341 h 1323975"/>
              <a:gd name="connsiteX91" fmla="*/ 671686 w 2423471"/>
              <a:gd name="connsiteY91" fmla="*/ 223350 h 1323975"/>
              <a:gd name="connsiteX92" fmla="*/ 745943 w 2423471"/>
              <a:gd name="connsiteY92" fmla="*/ 180478 h 1323975"/>
              <a:gd name="connsiteX93" fmla="*/ 712364 w 2423471"/>
              <a:gd name="connsiteY93" fmla="*/ 261055 h 1323975"/>
              <a:gd name="connsiteX94" fmla="*/ 778182 w 2423471"/>
              <a:gd name="connsiteY94" fmla="*/ 322062 h 1323975"/>
              <a:gd name="connsiteX95" fmla="*/ 691611 w 2423471"/>
              <a:gd name="connsiteY95" fmla="*/ 310852 h 1323975"/>
              <a:gd name="connsiteX96" fmla="*/ 658033 w 2423471"/>
              <a:gd name="connsiteY96" fmla="*/ 391430 h 1323975"/>
              <a:gd name="connsiteX97" fmla="*/ 638109 w 2423471"/>
              <a:gd name="connsiteY97" fmla="*/ 303926 h 1323975"/>
              <a:gd name="connsiteX98" fmla="*/ 551537 w 2423471"/>
              <a:gd name="connsiteY98" fmla="*/ 292718 h 1323975"/>
              <a:gd name="connsiteX99" fmla="*/ 625794 w 2423471"/>
              <a:gd name="connsiteY99" fmla="*/ 249846 h 1323975"/>
              <a:gd name="connsiteX100" fmla="*/ 1525356 w 2423471"/>
              <a:gd name="connsiteY100" fmla="*/ 41289 h 1323975"/>
              <a:gd name="connsiteX101" fmla="*/ 1528757 w 2423471"/>
              <a:gd name="connsiteY101" fmla="*/ 130969 h 1323975"/>
              <a:gd name="connsiteX102" fmla="*/ 1611579 w 2423471"/>
              <a:gd name="connsiteY102" fmla="*/ 153162 h 1323975"/>
              <a:gd name="connsiteX103" fmla="*/ 1530859 w 2423471"/>
              <a:gd name="connsiteY103" fmla="*/ 186394 h 1323975"/>
              <a:gd name="connsiteX104" fmla="*/ 1534261 w 2423471"/>
              <a:gd name="connsiteY104" fmla="*/ 276073 h 1323975"/>
              <a:gd name="connsiteX105" fmla="*/ 1480972 w 2423471"/>
              <a:gd name="connsiteY105" fmla="*/ 206932 h 1323975"/>
              <a:gd name="connsiteX106" fmla="*/ 1400252 w 2423471"/>
              <a:gd name="connsiteY106" fmla="*/ 240166 h 1323975"/>
              <a:gd name="connsiteX107" fmla="*/ 1448038 w 2423471"/>
              <a:gd name="connsiteY107" fmla="*/ 164202 h 1323975"/>
              <a:gd name="connsiteX108" fmla="*/ 1394748 w 2423471"/>
              <a:gd name="connsiteY108" fmla="*/ 95062 h 1323975"/>
              <a:gd name="connsiteX109" fmla="*/ 1477571 w 2423471"/>
              <a:gd name="connsiteY109" fmla="*/ 117254 h 1323975"/>
              <a:gd name="connsiteX110" fmla="*/ 898116 w 2423471"/>
              <a:gd name="connsiteY110" fmla="*/ 41289 h 1323975"/>
              <a:gd name="connsiteX111" fmla="*/ 945902 w 2423471"/>
              <a:gd name="connsiteY111" fmla="*/ 117254 h 1323975"/>
              <a:gd name="connsiteX112" fmla="*/ 1028724 w 2423471"/>
              <a:gd name="connsiteY112" fmla="*/ 95062 h 1323975"/>
              <a:gd name="connsiteX113" fmla="*/ 975434 w 2423471"/>
              <a:gd name="connsiteY113" fmla="*/ 164202 h 1323975"/>
              <a:gd name="connsiteX114" fmla="*/ 1023220 w 2423471"/>
              <a:gd name="connsiteY114" fmla="*/ 240166 h 1323975"/>
              <a:gd name="connsiteX115" fmla="*/ 942500 w 2423471"/>
              <a:gd name="connsiteY115" fmla="*/ 206932 h 1323975"/>
              <a:gd name="connsiteX116" fmla="*/ 889211 w 2423471"/>
              <a:gd name="connsiteY116" fmla="*/ 276073 h 1323975"/>
              <a:gd name="connsiteX117" fmla="*/ 892614 w 2423471"/>
              <a:gd name="connsiteY117" fmla="*/ 186394 h 1323975"/>
              <a:gd name="connsiteX118" fmla="*/ 811893 w 2423471"/>
              <a:gd name="connsiteY118" fmla="*/ 153162 h 1323975"/>
              <a:gd name="connsiteX119" fmla="*/ 894715 w 2423471"/>
              <a:gd name="connsiteY119" fmla="*/ 130969 h 1323975"/>
              <a:gd name="connsiteX120" fmla="*/ 1211736 w 2423471"/>
              <a:gd name="connsiteY120" fmla="*/ 0 h 1323975"/>
              <a:gd name="connsiteX121" fmla="*/ 1238232 w 2423471"/>
              <a:gd name="connsiteY121" fmla="*/ 85744 h 1323975"/>
              <a:gd name="connsiteX122" fmla="*/ 1323976 w 2423471"/>
              <a:gd name="connsiteY122" fmla="*/ 85744 h 1323975"/>
              <a:gd name="connsiteX123" fmla="*/ 1254607 w 2423471"/>
              <a:gd name="connsiteY123" fmla="*/ 138736 h 1323975"/>
              <a:gd name="connsiteX124" fmla="*/ 1281104 w 2423471"/>
              <a:gd name="connsiteY124" fmla="*/ 224479 h 1323975"/>
              <a:gd name="connsiteX125" fmla="*/ 1211736 w 2423471"/>
              <a:gd name="connsiteY125" fmla="*/ 171486 h 1323975"/>
              <a:gd name="connsiteX126" fmla="*/ 1142368 w 2423471"/>
              <a:gd name="connsiteY126" fmla="*/ 224479 h 1323975"/>
              <a:gd name="connsiteX127" fmla="*/ 1168865 w 2423471"/>
              <a:gd name="connsiteY127" fmla="*/ 138736 h 1323975"/>
              <a:gd name="connsiteX128" fmla="*/ 1099496 w 2423471"/>
              <a:gd name="connsiteY128" fmla="*/ 85744 h 1323975"/>
              <a:gd name="connsiteX129" fmla="*/ 1185240 w 2423471"/>
              <a:gd name="connsiteY129" fmla="*/ 8574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423471" h="1323975">
                <a:moveTo>
                  <a:pt x="2337727" y="1099495"/>
                </a:moveTo>
                <a:lnTo>
                  <a:pt x="2337727" y="1185239"/>
                </a:lnTo>
                <a:lnTo>
                  <a:pt x="2423471" y="1211735"/>
                </a:lnTo>
                <a:lnTo>
                  <a:pt x="2337727" y="1238231"/>
                </a:lnTo>
                <a:lnTo>
                  <a:pt x="2337727" y="1323975"/>
                </a:lnTo>
                <a:lnTo>
                  <a:pt x="2284735" y="1254606"/>
                </a:lnTo>
                <a:lnTo>
                  <a:pt x="2198992" y="1281103"/>
                </a:lnTo>
                <a:lnTo>
                  <a:pt x="2251985" y="1211735"/>
                </a:lnTo>
                <a:lnTo>
                  <a:pt x="2198992" y="1142367"/>
                </a:lnTo>
                <a:lnTo>
                  <a:pt x="2284735" y="1168864"/>
                </a:lnTo>
                <a:close/>
                <a:moveTo>
                  <a:pt x="85744" y="1099495"/>
                </a:moveTo>
                <a:lnTo>
                  <a:pt x="138737" y="1168864"/>
                </a:lnTo>
                <a:lnTo>
                  <a:pt x="224480" y="1142367"/>
                </a:lnTo>
                <a:lnTo>
                  <a:pt x="171487" y="1211735"/>
                </a:lnTo>
                <a:lnTo>
                  <a:pt x="224480" y="1281103"/>
                </a:lnTo>
                <a:lnTo>
                  <a:pt x="138737" y="1254606"/>
                </a:lnTo>
                <a:lnTo>
                  <a:pt x="85744" y="1323975"/>
                </a:lnTo>
                <a:lnTo>
                  <a:pt x="85744" y="1238231"/>
                </a:lnTo>
                <a:lnTo>
                  <a:pt x="0" y="1211735"/>
                </a:lnTo>
                <a:lnTo>
                  <a:pt x="85744" y="1185239"/>
                </a:lnTo>
                <a:close/>
                <a:moveTo>
                  <a:pt x="2270310" y="811892"/>
                </a:moveTo>
                <a:lnTo>
                  <a:pt x="2292502" y="894714"/>
                </a:lnTo>
                <a:lnTo>
                  <a:pt x="2382182" y="898115"/>
                </a:lnTo>
                <a:lnTo>
                  <a:pt x="2306217" y="945900"/>
                </a:lnTo>
                <a:lnTo>
                  <a:pt x="2328409" y="1028723"/>
                </a:lnTo>
                <a:lnTo>
                  <a:pt x="2259269" y="975433"/>
                </a:lnTo>
                <a:lnTo>
                  <a:pt x="2183305" y="1023219"/>
                </a:lnTo>
                <a:lnTo>
                  <a:pt x="2216539" y="942499"/>
                </a:lnTo>
                <a:lnTo>
                  <a:pt x="2147398" y="889210"/>
                </a:lnTo>
                <a:lnTo>
                  <a:pt x="2237077" y="892612"/>
                </a:lnTo>
                <a:close/>
                <a:moveTo>
                  <a:pt x="153163" y="811892"/>
                </a:moveTo>
                <a:lnTo>
                  <a:pt x="186395" y="892612"/>
                </a:lnTo>
                <a:lnTo>
                  <a:pt x="276074" y="889210"/>
                </a:lnTo>
                <a:lnTo>
                  <a:pt x="206933" y="942499"/>
                </a:lnTo>
                <a:lnTo>
                  <a:pt x="240167" y="1023219"/>
                </a:lnTo>
                <a:lnTo>
                  <a:pt x="164203" y="975433"/>
                </a:lnTo>
                <a:lnTo>
                  <a:pt x="95063" y="1028723"/>
                </a:lnTo>
                <a:lnTo>
                  <a:pt x="117255" y="945900"/>
                </a:lnTo>
                <a:lnTo>
                  <a:pt x="41290" y="898115"/>
                </a:lnTo>
                <a:lnTo>
                  <a:pt x="130971" y="894714"/>
                </a:lnTo>
                <a:close/>
                <a:moveTo>
                  <a:pt x="2130752" y="551537"/>
                </a:moveTo>
                <a:lnTo>
                  <a:pt x="2173624" y="625794"/>
                </a:lnTo>
                <a:lnTo>
                  <a:pt x="2261129" y="605868"/>
                </a:lnTo>
                <a:lnTo>
                  <a:pt x="2200120" y="671686"/>
                </a:lnTo>
                <a:lnTo>
                  <a:pt x="2242992" y="745943"/>
                </a:lnTo>
                <a:lnTo>
                  <a:pt x="2162416" y="712363"/>
                </a:lnTo>
                <a:lnTo>
                  <a:pt x="2101408" y="778182"/>
                </a:lnTo>
                <a:lnTo>
                  <a:pt x="2112618" y="691611"/>
                </a:lnTo>
                <a:lnTo>
                  <a:pt x="2032040" y="658033"/>
                </a:lnTo>
                <a:lnTo>
                  <a:pt x="2119545" y="638108"/>
                </a:lnTo>
                <a:close/>
                <a:moveTo>
                  <a:pt x="292719" y="551536"/>
                </a:moveTo>
                <a:lnTo>
                  <a:pt x="303927" y="638107"/>
                </a:lnTo>
                <a:lnTo>
                  <a:pt x="391431" y="658032"/>
                </a:lnTo>
                <a:lnTo>
                  <a:pt x="310854" y="691610"/>
                </a:lnTo>
                <a:lnTo>
                  <a:pt x="322063" y="778181"/>
                </a:lnTo>
                <a:lnTo>
                  <a:pt x="261056" y="712362"/>
                </a:lnTo>
                <a:lnTo>
                  <a:pt x="180479" y="745942"/>
                </a:lnTo>
                <a:lnTo>
                  <a:pt x="223351" y="671685"/>
                </a:lnTo>
                <a:lnTo>
                  <a:pt x="162342" y="605867"/>
                </a:lnTo>
                <a:lnTo>
                  <a:pt x="249847" y="625793"/>
                </a:lnTo>
                <a:close/>
                <a:moveTo>
                  <a:pt x="1928567" y="336174"/>
                </a:moveTo>
                <a:lnTo>
                  <a:pt x="1989197" y="396804"/>
                </a:lnTo>
                <a:lnTo>
                  <a:pt x="2068563" y="354909"/>
                </a:lnTo>
                <a:lnTo>
                  <a:pt x="2026668" y="434275"/>
                </a:lnTo>
                <a:lnTo>
                  <a:pt x="2087298" y="494905"/>
                </a:lnTo>
                <a:lnTo>
                  <a:pt x="2000776" y="483325"/>
                </a:lnTo>
                <a:lnTo>
                  <a:pt x="1958883" y="562690"/>
                </a:lnTo>
                <a:lnTo>
                  <a:pt x="1947304" y="476168"/>
                </a:lnTo>
                <a:lnTo>
                  <a:pt x="1860782" y="464589"/>
                </a:lnTo>
                <a:lnTo>
                  <a:pt x="1940147" y="422696"/>
                </a:lnTo>
                <a:close/>
                <a:moveTo>
                  <a:pt x="494906" y="336174"/>
                </a:moveTo>
                <a:lnTo>
                  <a:pt x="483326" y="422696"/>
                </a:lnTo>
                <a:lnTo>
                  <a:pt x="562692" y="464589"/>
                </a:lnTo>
                <a:lnTo>
                  <a:pt x="476169" y="476168"/>
                </a:lnTo>
                <a:lnTo>
                  <a:pt x="464590" y="562690"/>
                </a:lnTo>
                <a:lnTo>
                  <a:pt x="422697" y="483325"/>
                </a:lnTo>
                <a:lnTo>
                  <a:pt x="336175" y="494905"/>
                </a:lnTo>
                <a:lnTo>
                  <a:pt x="396805" y="434275"/>
                </a:lnTo>
                <a:lnTo>
                  <a:pt x="354910" y="354909"/>
                </a:lnTo>
                <a:lnTo>
                  <a:pt x="434276" y="396804"/>
                </a:lnTo>
                <a:close/>
                <a:moveTo>
                  <a:pt x="1817603" y="162341"/>
                </a:moveTo>
                <a:lnTo>
                  <a:pt x="1797677" y="249846"/>
                </a:lnTo>
                <a:lnTo>
                  <a:pt x="1871934" y="292718"/>
                </a:lnTo>
                <a:lnTo>
                  <a:pt x="1785363" y="303926"/>
                </a:lnTo>
                <a:lnTo>
                  <a:pt x="1765438" y="391430"/>
                </a:lnTo>
                <a:lnTo>
                  <a:pt x="1731860" y="310852"/>
                </a:lnTo>
                <a:lnTo>
                  <a:pt x="1645289" y="322062"/>
                </a:lnTo>
                <a:lnTo>
                  <a:pt x="1711108" y="261055"/>
                </a:lnTo>
                <a:lnTo>
                  <a:pt x="1677529" y="180478"/>
                </a:lnTo>
                <a:lnTo>
                  <a:pt x="1751785" y="223350"/>
                </a:lnTo>
                <a:close/>
                <a:moveTo>
                  <a:pt x="605868" y="162341"/>
                </a:moveTo>
                <a:lnTo>
                  <a:pt x="671686" y="223350"/>
                </a:lnTo>
                <a:lnTo>
                  <a:pt x="745943" y="180478"/>
                </a:lnTo>
                <a:lnTo>
                  <a:pt x="712364" y="261055"/>
                </a:lnTo>
                <a:lnTo>
                  <a:pt x="778182" y="322062"/>
                </a:lnTo>
                <a:lnTo>
                  <a:pt x="691611" y="310852"/>
                </a:lnTo>
                <a:lnTo>
                  <a:pt x="658033" y="391430"/>
                </a:lnTo>
                <a:lnTo>
                  <a:pt x="638109" y="303926"/>
                </a:lnTo>
                <a:lnTo>
                  <a:pt x="551537" y="292718"/>
                </a:lnTo>
                <a:lnTo>
                  <a:pt x="625794" y="249846"/>
                </a:lnTo>
                <a:close/>
                <a:moveTo>
                  <a:pt x="1525356" y="41289"/>
                </a:moveTo>
                <a:lnTo>
                  <a:pt x="1528757" y="130969"/>
                </a:lnTo>
                <a:lnTo>
                  <a:pt x="1611579" y="153162"/>
                </a:lnTo>
                <a:lnTo>
                  <a:pt x="1530859" y="186394"/>
                </a:lnTo>
                <a:lnTo>
                  <a:pt x="1534261" y="276073"/>
                </a:lnTo>
                <a:lnTo>
                  <a:pt x="1480972" y="206932"/>
                </a:lnTo>
                <a:lnTo>
                  <a:pt x="1400252" y="240166"/>
                </a:lnTo>
                <a:lnTo>
                  <a:pt x="1448038" y="164202"/>
                </a:lnTo>
                <a:lnTo>
                  <a:pt x="1394748" y="95062"/>
                </a:lnTo>
                <a:lnTo>
                  <a:pt x="1477571" y="117254"/>
                </a:lnTo>
                <a:close/>
                <a:moveTo>
                  <a:pt x="898116" y="41289"/>
                </a:moveTo>
                <a:lnTo>
                  <a:pt x="945902" y="117254"/>
                </a:lnTo>
                <a:lnTo>
                  <a:pt x="1028724" y="95062"/>
                </a:lnTo>
                <a:lnTo>
                  <a:pt x="975434" y="164202"/>
                </a:lnTo>
                <a:lnTo>
                  <a:pt x="1023220" y="240166"/>
                </a:lnTo>
                <a:lnTo>
                  <a:pt x="942500" y="206932"/>
                </a:lnTo>
                <a:lnTo>
                  <a:pt x="889211" y="276073"/>
                </a:lnTo>
                <a:lnTo>
                  <a:pt x="892614" y="186394"/>
                </a:lnTo>
                <a:lnTo>
                  <a:pt x="811893" y="153162"/>
                </a:lnTo>
                <a:lnTo>
                  <a:pt x="894715" y="130969"/>
                </a:lnTo>
                <a:close/>
                <a:moveTo>
                  <a:pt x="1211736" y="0"/>
                </a:moveTo>
                <a:lnTo>
                  <a:pt x="1238232" y="85744"/>
                </a:lnTo>
                <a:lnTo>
                  <a:pt x="1323976" y="85744"/>
                </a:lnTo>
                <a:lnTo>
                  <a:pt x="1254607" y="138736"/>
                </a:lnTo>
                <a:lnTo>
                  <a:pt x="1281104" y="224479"/>
                </a:lnTo>
                <a:lnTo>
                  <a:pt x="1211736" y="171486"/>
                </a:lnTo>
                <a:lnTo>
                  <a:pt x="1142368" y="224479"/>
                </a:lnTo>
                <a:lnTo>
                  <a:pt x="1168865" y="138736"/>
                </a:lnTo>
                <a:lnTo>
                  <a:pt x="1099496" y="85744"/>
                </a:lnTo>
                <a:lnTo>
                  <a:pt x="1185240" y="85744"/>
                </a:lnTo>
                <a:close/>
              </a:path>
            </a:pathLst>
          </a:custGeom>
          <a:solidFill>
            <a:srgbClr val="4276AA">
              <a:lumMod val="40000"/>
              <a:lumOff val="60000"/>
            </a:srgbClr>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b">
            <a:normAutofit/>
          </a:bodyPr>
          <a:lstStyle/>
          <a:p>
            <a:pPr algn="ctr">
              <a:lnSpc>
                <a:spcPct val="150000"/>
              </a:lnSpc>
            </a:pPr>
            <a:endParaRPr lang="en-US" altLang="zh-CN" sz="1800" dirty="0">
              <a:solidFill>
                <a:srgbClr val="4276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8"/>
            </p:custDataLst>
          </p:nvPr>
        </p:nvSpPr>
        <p:spPr>
          <a:xfrm>
            <a:off x="5736910" y="4312071"/>
            <a:ext cx="878623" cy="732779"/>
          </a:xfrm>
          <a:prstGeom prst="rect">
            <a:avLst/>
          </a:prstGeom>
          <a:noFill/>
        </p:spPr>
        <p:txBody>
          <a:bodyPr wrap="square" rtlCol="0" anchor="ctr" anchorCtr="0">
            <a:normAutofit/>
          </a:bodyPr>
          <a:lstStyle/>
          <a:p>
            <a:pPr algn="ctr"/>
            <a:r>
              <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rPr>
              <a:t>02</a:t>
            </a:r>
            <a:endPar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endParaRPr>
          </a:p>
        </p:txBody>
      </p:sp>
      <p:sp>
        <p:nvSpPr>
          <p:cNvPr id="17" name="文本框 16"/>
          <p:cNvSpPr txBox="1"/>
          <p:nvPr>
            <p:custDataLst>
              <p:tags r:id="rId9"/>
            </p:custDataLst>
          </p:nvPr>
        </p:nvSpPr>
        <p:spPr>
          <a:xfrm>
            <a:off x="5020139" y="5191583"/>
            <a:ext cx="2254361" cy="737225"/>
          </a:xfrm>
          <a:prstGeom prst="rect">
            <a:avLst/>
          </a:prstGeom>
          <a:noFill/>
        </p:spPr>
        <p:txBody>
          <a:bodyPr wrap="square" rtlCol="0" anchor="ctr" anchorCtr="0">
            <a:normAutofit/>
          </a:bodyPr>
          <a:lstStyle/>
          <a:p>
            <a:pPr marL="0" lvl="0" indent="0" algn="ctr">
              <a:lnSpc>
                <a:spcPct val="120000"/>
              </a:lnSpc>
              <a:spcBef>
                <a:spcPts val="0"/>
              </a:spcBef>
              <a:spcAft>
                <a:spcPts val="0"/>
              </a:spcAft>
              <a:buSzPct val="100000"/>
            </a:pPr>
            <a:r>
              <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rPr>
              <a:t>商业创业者</a:t>
            </a:r>
            <a:endPar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10" name="任意多边形 9"/>
          <p:cNvSpPr/>
          <p:nvPr>
            <p:custDataLst>
              <p:tags r:id="rId10"/>
            </p:custDataLst>
          </p:nvPr>
        </p:nvSpPr>
        <p:spPr>
          <a:xfrm>
            <a:off x="8452815" y="5064414"/>
            <a:ext cx="2852856" cy="1429096"/>
          </a:xfrm>
          <a:custGeom>
            <a:avLst/>
            <a:gdLst>
              <a:gd name="connsiteX0" fmla="*/ 3030 w 2336977"/>
              <a:gd name="connsiteY0" fmla="*/ 74100 h 1170423"/>
              <a:gd name="connsiteX1" fmla="*/ 2331608 w 2336977"/>
              <a:gd name="connsiteY1" fmla="*/ 74100 h 1170423"/>
              <a:gd name="connsiteX2" fmla="*/ 2324410 w 2336977"/>
              <a:gd name="connsiteY2" fmla="*/ 172170 h 1170423"/>
              <a:gd name="connsiteX3" fmla="*/ 1640215 w 2336977"/>
              <a:gd name="connsiteY3" fmla="*/ 1070609 h 1170423"/>
              <a:gd name="connsiteX4" fmla="*/ 380185 w 2336977"/>
              <a:gd name="connsiteY4" fmla="*/ 865668 h 1170423"/>
              <a:gd name="connsiteX5" fmla="*/ 5397 w 2336977"/>
              <a:gd name="connsiteY5" fmla="*/ 131995 h 1170423"/>
              <a:gd name="connsiteX6" fmla="*/ 0 w 2336977"/>
              <a:gd name="connsiteY6" fmla="*/ 0 h 1170423"/>
              <a:gd name="connsiteX7" fmla="*/ 1164712 w 2336977"/>
              <a:gd name="connsiteY7" fmla="*/ 0 h 1170423"/>
              <a:gd name="connsiteX8" fmla="*/ 1167513 w 2336977"/>
              <a:gd name="connsiteY8" fmla="*/ 936 h 1170423"/>
              <a:gd name="connsiteX9" fmla="*/ 2336977 w 2336977"/>
              <a:gd name="connsiteY9" fmla="*/ 936 h 1170423"/>
              <a:gd name="connsiteX10" fmla="*/ 2334250 w 2336977"/>
              <a:gd name="connsiteY10" fmla="*/ 38100 h 1170423"/>
              <a:gd name="connsiteX11" fmla="*/ 1558 w 2336977"/>
              <a:gd name="connsiteY11" fmla="*/ 38100 h 117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6977" h="1170423">
                <a:moveTo>
                  <a:pt x="3030" y="74100"/>
                </a:moveTo>
                <a:lnTo>
                  <a:pt x="2331608" y="74100"/>
                </a:lnTo>
                <a:lnTo>
                  <a:pt x="2324410" y="172170"/>
                </a:lnTo>
                <a:cubicBezTo>
                  <a:pt x="2266324" y="565225"/>
                  <a:pt x="2010816" y="906836"/>
                  <a:pt x="1640215" y="1070609"/>
                </a:cubicBezTo>
                <a:cubicBezTo>
                  <a:pt x="1216672" y="1257778"/>
                  <a:pt x="722581" y="1177415"/>
                  <a:pt x="380185" y="865668"/>
                </a:cubicBezTo>
                <a:cubicBezTo>
                  <a:pt x="166188" y="670825"/>
                  <a:pt x="36639" y="408536"/>
                  <a:pt x="5397" y="131995"/>
                </a:cubicBezTo>
                <a:close/>
                <a:moveTo>
                  <a:pt x="0" y="0"/>
                </a:moveTo>
                <a:lnTo>
                  <a:pt x="1164712" y="0"/>
                </a:lnTo>
                <a:lnTo>
                  <a:pt x="1167513" y="936"/>
                </a:lnTo>
                <a:lnTo>
                  <a:pt x="2336977" y="936"/>
                </a:lnTo>
                <a:lnTo>
                  <a:pt x="2334250" y="38100"/>
                </a:lnTo>
                <a:lnTo>
                  <a:pt x="1558" y="38100"/>
                </a:lnTo>
                <a:close/>
              </a:path>
            </a:pathLst>
          </a:custGeom>
          <a:solidFill>
            <a:srgbClr val="4276AA"/>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noAutofit/>
          </a:bodyPr>
          <a:lstStyle/>
          <a:p>
            <a:pPr algn="ctr">
              <a:lnSpc>
                <a:spcPct val="150000"/>
              </a:lnSpc>
            </a:pPr>
            <a:endParaRPr lang="en-US" altLang="zh-CN" sz="180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任意多边形 10"/>
          <p:cNvSpPr/>
          <p:nvPr>
            <p:custDataLst>
              <p:tags r:id="rId11"/>
            </p:custDataLst>
          </p:nvPr>
        </p:nvSpPr>
        <p:spPr>
          <a:xfrm>
            <a:off x="8400347" y="3424555"/>
            <a:ext cx="2958682" cy="1615848"/>
          </a:xfrm>
          <a:custGeom>
            <a:avLst/>
            <a:gdLst>
              <a:gd name="connsiteX0" fmla="*/ 2337727 w 2423471"/>
              <a:gd name="connsiteY0" fmla="*/ 1099495 h 1323975"/>
              <a:gd name="connsiteX1" fmla="*/ 2337727 w 2423471"/>
              <a:gd name="connsiteY1" fmla="*/ 1185239 h 1323975"/>
              <a:gd name="connsiteX2" fmla="*/ 2423471 w 2423471"/>
              <a:gd name="connsiteY2" fmla="*/ 1211735 h 1323975"/>
              <a:gd name="connsiteX3" fmla="*/ 2337727 w 2423471"/>
              <a:gd name="connsiteY3" fmla="*/ 1238231 h 1323975"/>
              <a:gd name="connsiteX4" fmla="*/ 2337727 w 2423471"/>
              <a:gd name="connsiteY4" fmla="*/ 1323975 h 1323975"/>
              <a:gd name="connsiteX5" fmla="*/ 2284735 w 2423471"/>
              <a:gd name="connsiteY5" fmla="*/ 1254606 h 1323975"/>
              <a:gd name="connsiteX6" fmla="*/ 2198992 w 2423471"/>
              <a:gd name="connsiteY6" fmla="*/ 1281103 h 1323975"/>
              <a:gd name="connsiteX7" fmla="*/ 2251985 w 2423471"/>
              <a:gd name="connsiteY7" fmla="*/ 1211735 h 1323975"/>
              <a:gd name="connsiteX8" fmla="*/ 2198992 w 2423471"/>
              <a:gd name="connsiteY8" fmla="*/ 1142367 h 1323975"/>
              <a:gd name="connsiteX9" fmla="*/ 2284735 w 2423471"/>
              <a:gd name="connsiteY9" fmla="*/ 1168864 h 1323975"/>
              <a:gd name="connsiteX10" fmla="*/ 85744 w 2423471"/>
              <a:gd name="connsiteY10" fmla="*/ 1099495 h 1323975"/>
              <a:gd name="connsiteX11" fmla="*/ 138737 w 2423471"/>
              <a:gd name="connsiteY11" fmla="*/ 1168864 h 1323975"/>
              <a:gd name="connsiteX12" fmla="*/ 224480 w 2423471"/>
              <a:gd name="connsiteY12" fmla="*/ 1142367 h 1323975"/>
              <a:gd name="connsiteX13" fmla="*/ 171487 w 2423471"/>
              <a:gd name="connsiteY13" fmla="*/ 1211735 h 1323975"/>
              <a:gd name="connsiteX14" fmla="*/ 224480 w 2423471"/>
              <a:gd name="connsiteY14" fmla="*/ 1281103 h 1323975"/>
              <a:gd name="connsiteX15" fmla="*/ 138737 w 2423471"/>
              <a:gd name="connsiteY15" fmla="*/ 1254606 h 1323975"/>
              <a:gd name="connsiteX16" fmla="*/ 85744 w 2423471"/>
              <a:gd name="connsiteY16" fmla="*/ 1323975 h 1323975"/>
              <a:gd name="connsiteX17" fmla="*/ 85744 w 2423471"/>
              <a:gd name="connsiteY17" fmla="*/ 1238231 h 1323975"/>
              <a:gd name="connsiteX18" fmla="*/ 0 w 2423471"/>
              <a:gd name="connsiteY18" fmla="*/ 1211735 h 1323975"/>
              <a:gd name="connsiteX19" fmla="*/ 85744 w 2423471"/>
              <a:gd name="connsiteY19" fmla="*/ 1185239 h 1323975"/>
              <a:gd name="connsiteX20" fmla="*/ 2270310 w 2423471"/>
              <a:gd name="connsiteY20" fmla="*/ 811892 h 1323975"/>
              <a:gd name="connsiteX21" fmla="*/ 2292502 w 2423471"/>
              <a:gd name="connsiteY21" fmla="*/ 894714 h 1323975"/>
              <a:gd name="connsiteX22" fmla="*/ 2382182 w 2423471"/>
              <a:gd name="connsiteY22" fmla="*/ 898115 h 1323975"/>
              <a:gd name="connsiteX23" fmla="*/ 2306217 w 2423471"/>
              <a:gd name="connsiteY23" fmla="*/ 945900 h 1323975"/>
              <a:gd name="connsiteX24" fmla="*/ 2328409 w 2423471"/>
              <a:gd name="connsiteY24" fmla="*/ 1028723 h 1323975"/>
              <a:gd name="connsiteX25" fmla="*/ 2259269 w 2423471"/>
              <a:gd name="connsiteY25" fmla="*/ 975433 h 1323975"/>
              <a:gd name="connsiteX26" fmla="*/ 2183305 w 2423471"/>
              <a:gd name="connsiteY26" fmla="*/ 1023219 h 1323975"/>
              <a:gd name="connsiteX27" fmla="*/ 2216539 w 2423471"/>
              <a:gd name="connsiteY27" fmla="*/ 942499 h 1323975"/>
              <a:gd name="connsiteX28" fmla="*/ 2147398 w 2423471"/>
              <a:gd name="connsiteY28" fmla="*/ 889210 h 1323975"/>
              <a:gd name="connsiteX29" fmla="*/ 2237077 w 2423471"/>
              <a:gd name="connsiteY29" fmla="*/ 892612 h 1323975"/>
              <a:gd name="connsiteX30" fmla="*/ 153163 w 2423471"/>
              <a:gd name="connsiteY30" fmla="*/ 811892 h 1323975"/>
              <a:gd name="connsiteX31" fmla="*/ 186395 w 2423471"/>
              <a:gd name="connsiteY31" fmla="*/ 892612 h 1323975"/>
              <a:gd name="connsiteX32" fmla="*/ 276074 w 2423471"/>
              <a:gd name="connsiteY32" fmla="*/ 889210 h 1323975"/>
              <a:gd name="connsiteX33" fmla="*/ 206933 w 2423471"/>
              <a:gd name="connsiteY33" fmla="*/ 942499 h 1323975"/>
              <a:gd name="connsiteX34" fmla="*/ 240167 w 2423471"/>
              <a:gd name="connsiteY34" fmla="*/ 1023219 h 1323975"/>
              <a:gd name="connsiteX35" fmla="*/ 164203 w 2423471"/>
              <a:gd name="connsiteY35" fmla="*/ 975433 h 1323975"/>
              <a:gd name="connsiteX36" fmla="*/ 95063 w 2423471"/>
              <a:gd name="connsiteY36" fmla="*/ 1028723 h 1323975"/>
              <a:gd name="connsiteX37" fmla="*/ 117255 w 2423471"/>
              <a:gd name="connsiteY37" fmla="*/ 945900 h 1323975"/>
              <a:gd name="connsiteX38" fmla="*/ 41290 w 2423471"/>
              <a:gd name="connsiteY38" fmla="*/ 898115 h 1323975"/>
              <a:gd name="connsiteX39" fmla="*/ 130971 w 2423471"/>
              <a:gd name="connsiteY39" fmla="*/ 894714 h 1323975"/>
              <a:gd name="connsiteX40" fmla="*/ 2130752 w 2423471"/>
              <a:gd name="connsiteY40" fmla="*/ 551537 h 1323975"/>
              <a:gd name="connsiteX41" fmla="*/ 2173624 w 2423471"/>
              <a:gd name="connsiteY41" fmla="*/ 625794 h 1323975"/>
              <a:gd name="connsiteX42" fmla="*/ 2261129 w 2423471"/>
              <a:gd name="connsiteY42" fmla="*/ 605868 h 1323975"/>
              <a:gd name="connsiteX43" fmla="*/ 2200120 w 2423471"/>
              <a:gd name="connsiteY43" fmla="*/ 671686 h 1323975"/>
              <a:gd name="connsiteX44" fmla="*/ 2242992 w 2423471"/>
              <a:gd name="connsiteY44" fmla="*/ 745943 h 1323975"/>
              <a:gd name="connsiteX45" fmla="*/ 2162416 w 2423471"/>
              <a:gd name="connsiteY45" fmla="*/ 712363 h 1323975"/>
              <a:gd name="connsiteX46" fmla="*/ 2101408 w 2423471"/>
              <a:gd name="connsiteY46" fmla="*/ 778182 h 1323975"/>
              <a:gd name="connsiteX47" fmla="*/ 2112618 w 2423471"/>
              <a:gd name="connsiteY47" fmla="*/ 691611 h 1323975"/>
              <a:gd name="connsiteX48" fmla="*/ 2032040 w 2423471"/>
              <a:gd name="connsiteY48" fmla="*/ 658033 h 1323975"/>
              <a:gd name="connsiteX49" fmla="*/ 2119545 w 2423471"/>
              <a:gd name="connsiteY49" fmla="*/ 638108 h 1323975"/>
              <a:gd name="connsiteX50" fmla="*/ 292719 w 2423471"/>
              <a:gd name="connsiteY50" fmla="*/ 551536 h 1323975"/>
              <a:gd name="connsiteX51" fmla="*/ 303927 w 2423471"/>
              <a:gd name="connsiteY51" fmla="*/ 638107 h 1323975"/>
              <a:gd name="connsiteX52" fmla="*/ 391431 w 2423471"/>
              <a:gd name="connsiteY52" fmla="*/ 658032 h 1323975"/>
              <a:gd name="connsiteX53" fmla="*/ 310854 w 2423471"/>
              <a:gd name="connsiteY53" fmla="*/ 691610 h 1323975"/>
              <a:gd name="connsiteX54" fmla="*/ 322063 w 2423471"/>
              <a:gd name="connsiteY54" fmla="*/ 778181 h 1323975"/>
              <a:gd name="connsiteX55" fmla="*/ 261056 w 2423471"/>
              <a:gd name="connsiteY55" fmla="*/ 712362 h 1323975"/>
              <a:gd name="connsiteX56" fmla="*/ 180479 w 2423471"/>
              <a:gd name="connsiteY56" fmla="*/ 745942 h 1323975"/>
              <a:gd name="connsiteX57" fmla="*/ 223351 w 2423471"/>
              <a:gd name="connsiteY57" fmla="*/ 671685 h 1323975"/>
              <a:gd name="connsiteX58" fmla="*/ 162342 w 2423471"/>
              <a:gd name="connsiteY58" fmla="*/ 605867 h 1323975"/>
              <a:gd name="connsiteX59" fmla="*/ 249847 w 2423471"/>
              <a:gd name="connsiteY59" fmla="*/ 625793 h 1323975"/>
              <a:gd name="connsiteX60" fmla="*/ 1928567 w 2423471"/>
              <a:gd name="connsiteY60" fmla="*/ 336174 h 1323975"/>
              <a:gd name="connsiteX61" fmla="*/ 1989197 w 2423471"/>
              <a:gd name="connsiteY61" fmla="*/ 396804 h 1323975"/>
              <a:gd name="connsiteX62" fmla="*/ 2068563 w 2423471"/>
              <a:gd name="connsiteY62" fmla="*/ 354909 h 1323975"/>
              <a:gd name="connsiteX63" fmla="*/ 2026668 w 2423471"/>
              <a:gd name="connsiteY63" fmla="*/ 434275 h 1323975"/>
              <a:gd name="connsiteX64" fmla="*/ 2087298 w 2423471"/>
              <a:gd name="connsiteY64" fmla="*/ 494905 h 1323975"/>
              <a:gd name="connsiteX65" fmla="*/ 2000776 w 2423471"/>
              <a:gd name="connsiteY65" fmla="*/ 483325 h 1323975"/>
              <a:gd name="connsiteX66" fmla="*/ 1958883 w 2423471"/>
              <a:gd name="connsiteY66" fmla="*/ 562690 h 1323975"/>
              <a:gd name="connsiteX67" fmla="*/ 1947304 w 2423471"/>
              <a:gd name="connsiteY67" fmla="*/ 476168 h 1323975"/>
              <a:gd name="connsiteX68" fmla="*/ 1860782 w 2423471"/>
              <a:gd name="connsiteY68" fmla="*/ 464589 h 1323975"/>
              <a:gd name="connsiteX69" fmla="*/ 1940147 w 2423471"/>
              <a:gd name="connsiteY69" fmla="*/ 422696 h 1323975"/>
              <a:gd name="connsiteX70" fmla="*/ 494906 w 2423471"/>
              <a:gd name="connsiteY70" fmla="*/ 336174 h 1323975"/>
              <a:gd name="connsiteX71" fmla="*/ 483326 w 2423471"/>
              <a:gd name="connsiteY71" fmla="*/ 422696 h 1323975"/>
              <a:gd name="connsiteX72" fmla="*/ 562692 w 2423471"/>
              <a:gd name="connsiteY72" fmla="*/ 464589 h 1323975"/>
              <a:gd name="connsiteX73" fmla="*/ 476169 w 2423471"/>
              <a:gd name="connsiteY73" fmla="*/ 476168 h 1323975"/>
              <a:gd name="connsiteX74" fmla="*/ 464590 w 2423471"/>
              <a:gd name="connsiteY74" fmla="*/ 562690 h 1323975"/>
              <a:gd name="connsiteX75" fmla="*/ 422697 w 2423471"/>
              <a:gd name="connsiteY75" fmla="*/ 483325 h 1323975"/>
              <a:gd name="connsiteX76" fmla="*/ 336175 w 2423471"/>
              <a:gd name="connsiteY76" fmla="*/ 494905 h 1323975"/>
              <a:gd name="connsiteX77" fmla="*/ 396805 w 2423471"/>
              <a:gd name="connsiteY77" fmla="*/ 434275 h 1323975"/>
              <a:gd name="connsiteX78" fmla="*/ 354910 w 2423471"/>
              <a:gd name="connsiteY78" fmla="*/ 354909 h 1323975"/>
              <a:gd name="connsiteX79" fmla="*/ 434276 w 2423471"/>
              <a:gd name="connsiteY79" fmla="*/ 396804 h 1323975"/>
              <a:gd name="connsiteX80" fmla="*/ 1817603 w 2423471"/>
              <a:gd name="connsiteY80" fmla="*/ 162341 h 1323975"/>
              <a:gd name="connsiteX81" fmla="*/ 1797677 w 2423471"/>
              <a:gd name="connsiteY81" fmla="*/ 249846 h 1323975"/>
              <a:gd name="connsiteX82" fmla="*/ 1871934 w 2423471"/>
              <a:gd name="connsiteY82" fmla="*/ 292718 h 1323975"/>
              <a:gd name="connsiteX83" fmla="*/ 1785363 w 2423471"/>
              <a:gd name="connsiteY83" fmla="*/ 303926 h 1323975"/>
              <a:gd name="connsiteX84" fmla="*/ 1765438 w 2423471"/>
              <a:gd name="connsiteY84" fmla="*/ 391430 h 1323975"/>
              <a:gd name="connsiteX85" fmla="*/ 1731860 w 2423471"/>
              <a:gd name="connsiteY85" fmla="*/ 310852 h 1323975"/>
              <a:gd name="connsiteX86" fmla="*/ 1645289 w 2423471"/>
              <a:gd name="connsiteY86" fmla="*/ 322062 h 1323975"/>
              <a:gd name="connsiteX87" fmla="*/ 1711108 w 2423471"/>
              <a:gd name="connsiteY87" fmla="*/ 261055 h 1323975"/>
              <a:gd name="connsiteX88" fmla="*/ 1677529 w 2423471"/>
              <a:gd name="connsiteY88" fmla="*/ 180478 h 1323975"/>
              <a:gd name="connsiteX89" fmla="*/ 1751785 w 2423471"/>
              <a:gd name="connsiteY89" fmla="*/ 223350 h 1323975"/>
              <a:gd name="connsiteX90" fmla="*/ 605868 w 2423471"/>
              <a:gd name="connsiteY90" fmla="*/ 162341 h 1323975"/>
              <a:gd name="connsiteX91" fmla="*/ 671686 w 2423471"/>
              <a:gd name="connsiteY91" fmla="*/ 223350 h 1323975"/>
              <a:gd name="connsiteX92" fmla="*/ 745943 w 2423471"/>
              <a:gd name="connsiteY92" fmla="*/ 180478 h 1323975"/>
              <a:gd name="connsiteX93" fmla="*/ 712364 w 2423471"/>
              <a:gd name="connsiteY93" fmla="*/ 261055 h 1323975"/>
              <a:gd name="connsiteX94" fmla="*/ 778182 w 2423471"/>
              <a:gd name="connsiteY94" fmla="*/ 322062 h 1323975"/>
              <a:gd name="connsiteX95" fmla="*/ 691611 w 2423471"/>
              <a:gd name="connsiteY95" fmla="*/ 310852 h 1323975"/>
              <a:gd name="connsiteX96" fmla="*/ 658033 w 2423471"/>
              <a:gd name="connsiteY96" fmla="*/ 391430 h 1323975"/>
              <a:gd name="connsiteX97" fmla="*/ 638109 w 2423471"/>
              <a:gd name="connsiteY97" fmla="*/ 303926 h 1323975"/>
              <a:gd name="connsiteX98" fmla="*/ 551537 w 2423471"/>
              <a:gd name="connsiteY98" fmla="*/ 292718 h 1323975"/>
              <a:gd name="connsiteX99" fmla="*/ 625794 w 2423471"/>
              <a:gd name="connsiteY99" fmla="*/ 249846 h 1323975"/>
              <a:gd name="connsiteX100" fmla="*/ 1525356 w 2423471"/>
              <a:gd name="connsiteY100" fmla="*/ 41289 h 1323975"/>
              <a:gd name="connsiteX101" fmla="*/ 1528757 w 2423471"/>
              <a:gd name="connsiteY101" fmla="*/ 130969 h 1323975"/>
              <a:gd name="connsiteX102" fmla="*/ 1611579 w 2423471"/>
              <a:gd name="connsiteY102" fmla="*/ 153162 h 1323975"/>
              <a:gd name="connsiteX103" fmla="*/ 1530859 w 2423471"/>
              <a:gd name="connsiteY103" fmla="*/ 186394 h 1323975"/>
              <a:gd name="connsiteX104" fmla="*/ 1534261 w 2423471"/>
              <a:gd name="connsiteY104" fmla="*/ 276073 h 1323975"/>
              <a:gd name="connsiteX105" fmla="*/ 1480972 w 2423471"/>
              <a:gd name="connsiteY105" fmla="*/ 206932 h 1323975"/>
              <a:gd name="connsiteX106" fmla="*/ 1400252 w 2423471"/>
              <a:gd name="connsiteY106" fmla="*/ 240166 h 1323975"/>
              <a:gd name="connsiteX107" fmla="*/ 1448038 w 2423471"/>
              <a:gd name="connsiteY107" fmla="*/ 164202 h 1323975"/>
              <a:gd name="connsiteX108" fmla="*/ 1394748 w 2423471"/>
              <a:gd name="connsiteY108" fmla="*/ 95062 h 1323975"/>
              <a:gd name="connsiteX109" fmla="*/ 1477571 w 2423471"/>
              <a:gd name="connsiteY109" fmla="*/ 117254 h 1323975"/>
              <a:gd name="connsiteX110" fmla="*/ 898116 w 2423471"/>
              <a:gd name="connsiteY110" fmla="*/ 41289 h 1323975"/>
              <a:gd name="connsiteX111" fmla="*/ 945902 w 2423471"/>
              <a:gd name="connsiteY111" fmla="*/ 117254 h 1323975"/>
              <a:gd name="connsiteX112" fmla="*/ 1028724 w 2423471"/>
              <a:gd name="connsiteY112" fmla="*/ 95062 h 1323975"/>
              <a:gd name="connsiteX113" fmla="*/ 975434 w 2423471"/>
              <a:gd name="connsiteY113" fmla="*/ 164202 h 1323975"/>
              <a:gd name="connsiteX114" fmla="*/ 1023220 w 2423471"/>
              <a:gd name="connsiteY114" fmla="*/ 240166 h 1323975"/>
              <a:gd name="connsiteX115" fmla="*/ 942500 w 2423471"/>
              <a:gd name="connsiteY115" fmla="*/ 206932 h 1323975"/>
              <a:gd name="connsiteX116" fmla="*/ 889211 w 2423471"/>
              <a:gd name="connsiteY116" fmla="*/ 276073 h 1323975"/>
              <a:gd name="connsiteX117" fmla="*/ 892614 w 2423471"/>
              <a:gd name="connsiteY117" fmla="*/ 186394 h 1323975"/>
              <a:gd name="connsiteX118" fmla="*/ 811893 w 2423471"/>
              <a:gd name="connsiteY118" fmla="*/ 153162 h 1323975"/>
              <a:gd name="connsiteX119" fmla="*/ 894715 w 2423471"/>
              <a:gd name="connsiteY119" fmla="*/ 130969 h 1323975"/>
              <a:gd name="connsiteX120" fmla="*/ 1211736 w 2423471"/>
              <a:gd name="connsiteY120" fmla="*/ 0 h 1323975"/>
              <a:gd name="connsiteX121" fmla="*/ 1238232 w 2423471"/>
              <a:gd name="connsiteY121" fmla="*/ 85744 h 1323975"/>
              <a:gd name="connsiteX122" fmla="*/ 1323976 w 2423471"/>
              <a:gd name="connsiteY122" fmla="*/ 85744 h 1323975"/>
              <a:gd name="connsiteX123" fmla="*/ 1254607 w 2423471"/>
              <a:gd name="connsiteY123" fmla="*/ 138736 h 1323975"/>
              <a:gd name="connsiteX124" fmla="*/ 1281104 w 2423471"/>
              <a:gd name="connsiteY124" fmla="*/ 224479 h 1323975"/>
              <a:gd name="connsiteX125" fmla="*/ 1211736 w 2423471"/>
              <a:gd name="connsiteY125" fmla="*/ 171486 h 1323975"/>
              <a:gd name="connsiteX126" fmla="*/ 1142368 w 2423471"/>
              <a:gd name="connsiteY126" fmla="*/ 224479 h 1323975"/>
              <a:gd name="connsiteX127" fmla="*/ 1168865 w 2423471"/>
              <a:gd name="connsiteY127" fmla="*/ 138736 h 1323975"/>
              <a:gd name="connsiteX128" fmla="*/ 1099496 w 2423471"/>
              <a:gd name="connsiteY128" fmla="*/ 85744 h 1323975"/>
              <a:gd name="connsiteX129" fmla="*/ 1185240 w 2423471"/>
              <a:gd name="connsiteY129" fmla="*/ 8574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423471" h="1323975">
                <a:moveTo>
                  <a:pt x="2337727" y="1099495"/>
                </a:moveTo>
                <a:lnTo>
                  <a:pt x="2337727" y="1185239"/>
                </a:lnTo>
                <a:lnTo>
                  <a:pt x="2423471" y="1211735"/>
                </a:lnTo>
                <a:lnTo>
                  <a:pt x="2337727" y="1238231"/>
                </a:lnTo>
                <a:lnTo>
                  <a:pt x="2337727" y="1323975"/>
                </a:lnTo>
                <a:lnTo>
                  <a:pt x="2284735" y="1254606"/>
                </a:lnTo>
                <a:lnTo>
                  <a:pt x="2198992" y="1281103"/>
                </a:lnTo>
                <a:lnTo>
                  <a:pt x="2251985" y="1211735"/>
                </a:lnTo>
                <a:lnTo>
                  <a:pt x="2198992" y="1142367"/>
                </a:lnTo>
                <a:lnTo>
                  <a:pt x="2284735" y="1168864"/>
                </a:lnTo>
                <a:close/>
                <a:moveTo>
                  <a:pt x="85744" y="1099495"/>
                </a:moveTo>
                <a:lnTo>
                  <a:pt x="138737" y="1168864"/>
                </a:lnTo>
                <a:lnTo>
                  <a:pt x="224480" y="1142367"/>
                </a:lnTo>
                <a:lnTo>
                  <a:pt x="171487" y="1211735"/>
                </a:lnTo>
                <a:lnTo>
                  <a:pt x="224480" y="1281103"/>
                </a:lnTo>
                <a:lnTo>
                  <a:pt x="138737" y="1254606"/>
                </a:lnTo>
                <a:lnTo>
                  <a:pt x="85744" y="1323975"/>
                </a:lnTo>
                <a:lnTo>
                  <a:pt x="85744" y="1238231"/>
                </a:lnTo>
                <a:lnTo>
                  <a:pt x="0" y="1211735"/>
                </a:lnTo>
                <a:lnTo>
                  <a:pt x="85744" y="1185239"/>
                </a:lnTo>
                <a:close/>
                <a:moveTo>
                  <a:pt x="2270310" y="811892"/>
                </a:moveTo>
                <a:lnTo>
                  <a:pt x="2292502" y="894714"/>
                </a:lnTo>
                <a:lnTo>
                  <a:pt x="2382182" y="898115"/>
                </a:lnTo>
                <a:lnTo>
                  <a:pt x="2306217" y="945900"/>
                </a:lnTo>
                <a:lnTo>
                  <a:pt x="2328409" y="1028723"/>
                </a:lnTo>
                <a:lnTo>
                  <a:pt x="2259269" y="975433"/>
                </a:lnTo>
                <a:lnTo>
                  <a:pt x="2183305" y="1023219"/>
                </a:lnTo>
                <a:lnTo>
                  <a:pt x="2216539" y="942499"/>
                </a:lnTo>
                <a:lnTo>
                  <a:pt x="2147398" y="889210"/>
                </a:lnTo>
                <a:lnTo>
                  <a:pt x="2237077" y="892612"/>
                </a:lnTo>
                <a:close/>
                <a:moveTo>
                  <a:pt x="153163" y="811892"/>
                </a:moveTo>
                <a:lnTo>
                  <a:pt x="186395" y="892612"/>
                </a:lnTo>
                <a:lnTo>
                  <a:pt x="276074" y="889210"/>
                </a:lnTo>
                <a:lnTo>
                  <a:pt x="206933" y="942499"/>
                </a:lnTo>
                <a:lnTo>
                  <a:pt x="240167" y="1023219"/>
                </a:lnTo>
                <a:lnTo>
                  <a:pt x="164203" y="975433"/>
                </a:lnTo>
                <a:lnTo>
                  <a:pt x="95063" y="1028723"/>
                </a:lnTo>
                <a:lnTo>
                  <a:pt x="117255" y="945900"/>
                </a:lnTo>
                <a:lnTo>
                  <a:pt x="41290" y="898115"/>
                </a:lnTo>
                <a:lnTo>
                  <a:pt x="130971" y="894714"/>
                </a:lnTo>
                <a:close/>
                <a:moveTo>
                  <a:pt x="2130752" y="551537"/>
                </a:moveTo>
                <a:lnTo>
                  <a:pt x="2173624" y="625794"/>
                </a:lnTo>
                <a:lnTo>
                  <a:pt x="2261129" y="605868"/>
                </a:lnTo>
                <a:lnTo>
                  <a:pt x="2200120" y="671686"/>
                </a:lnTo>
                <a:lnTo>
                  <a:pt x="2242992" y="745943"/>
                </a:lnTo>
                <a:lnTo>
                  <a:pt x="2162416" y="712363"/>
                </a:lnTo>
                <a:lnTo>
                  <a:pt x="2101408" y="778182"/>
                </a:lnTo>
                <a:lnTo>
                  <a:pt x="2112618" y="691611"/>
                </a:lnTo>
                <a:lnTo>
                  <a:pt x="2032040" y="658033"/>
                </a:lnTo>
                <a:lnTo>
                  <a:pt x="2119545" y="638108"/>
                </a:lnTo>
                <a:close/>
                <a:moveTo>
                  <a:pt x="292719" y="551536"/>
                </a:moveTo>
                <a:lnTo>
                  <a:pt x="303927" y="638107"/>
                </a:lnTo>
                <a:lnTo>
                  <a:pt x="391431" y="658032"/>
                </a:lnTo>
                <a:lnTo>
                  <a:pt x="310854" y="691610"/>
                </a:lnTo>
                <a:lnTo>
                  <a:pt x="322063" y="778181"/>
                </a:lnTo>
                <a:lnTo>
                  <a:pt x="261056" y="712362"/>
                </a:lnTo>
                <a:lnTo>
                  <a:pt x="180479" y="745942"/>
                </a:lnTo>
                <a:lnTo>
                  <a:pt x="223351" y="671685"/>
                </a:lnTo>
                <a:lnTo>
                  <a:pt x="162342" y="605867"/>
                </a:lnTo>
                <a:lnTo>
                  <a:pt x="249847" y="625793"/>
                </a:lnTo>
                <a:close/>
                <a:moveTo>
                  <a:pt x="1928567" y="336174"/>
                </a:moveTo>
                <a:lnTo>
                  <a:pt x="1989197" y="396804"/>
                </a:lnTo>
                <a:lnTo>
                  <a:pt x="2068563" y="354909"/>
                </a:lnTo>
                <a:lnTo>
                  <a:pt x="2026668" y="434275"/>
                </a:lnTo>
                <a:lnTo>
                  <a:pt x="2087298" y="494905"/>
                </a:lnTo>
                <a:lnTo>
                  <a:pt x="2000776" y="483325"/>
                </a:lnTo>
                <a:lnTo>
                  <a:pt x="1958883" y="562690"/>
                </a:lnTo>
                <a:lnTo>
                  <a:pt x="1947304" y="476168"/>
                </a:lnTo>
                <a:lnTo>
                  <a:pt x="1860782" y="464589"/>
                </a:lnTo>
                <a:lnTo>
                  <a:pt x="1940147" y="422696"/>
                </a:lnTo>
                <a:close/>
                <a:moveTo>
                  <a:pt x="494906" y="336174"/>
                </a:moveTo>
                <a:lnTo>
                  <a:pt x="483326" y="422696"/>
                </a:lnTo>
                <a:lnTo>
                  <a:pt x="562692" y="464589"/>
                </a:lnTo>
                <a:lnTo>
                  <a:pt x="476169" y="476168"/>
                </a:lnTo>
                <a:lnTo>
                  <a:pt x="464590" y="562690"/>
                </a:lnTo>
                <a:lnTo>
                  <a:pt x="422697" y="483325"/>
                </a:lnTo>
                <a:lnTo>
                  <a:pt x="336175" y="494905"/>
                </a:lnTo>
                <a:lnTo>
                  <a:pt x="396805" y="434275"/>
                </a:lnTo>
                <a:lnTo>
                  <a:pt x="354910" y="354909"/>
                </a:lnTo>
                <a:lnTo>
                  <a:pt x="434276" y="396804"/>
                </a:lnTo>
                <a:close/>
                <a:moveTo>
                  <a:pt x="1817603" y="162341"/>
                </a:moveTo>
                <a:lnTo>
                  <a:pt x="1797677" y="249846"/>
                </a:lnTo>
                <a:lnTo>
                  <a:pt x="1871934" y="292718"/>
                </a:lnTo>
                <a:lnTo>
                  <a:pt x="1785363" y="303926"/>
                </a:lnTo>
                <a:lnTo>
                  <a:pt x="1765438" y="391430"/>
                </a:lnTo>
                <a:lnTo>
                  <a:pt x="1731860" y="310852"/>
                </a:lnTo>
                <a:lnTo>
                  <a:pt x="1645289" y="322062"/>
                </a:lnTo>
                <a:lnTo>
                  <a:pt x="1711108" y="261055"/>
                </a:lnTo>
                <a:lnTo>
                  <a:pt x="1677529" y="180478"/>
                </a:lnTo>
                <a:lnTo>
                  <a:pt x="1751785" y="223350"/>
                </a:lnTo>
                <a:close/>
                <a:moveTo>
                  <a:pt x="605868" y="162341"/>
                </a:moveTo>
                <a:lnTo>
                  <a:pt x="671686" y="223350"/>
                </a:lnTo>
                <a:lnTo>
                  <a:pt x="745943" y="180478"/>
                </a:lnTo>
                <a:lnTo>
                  <a:pt x="712364" y="261055"/>
                </a:lnTo>
                <a:lnTo>
                  <a:pt x="778182" y="322062"/>
                </a:lnTo>
                <a:lnTo>
                  <a:pt x="691611" y="310852"/>
                </a:lnTo>
                <a:lnTo>
                  <a:pt x="658033" y="391430"/>
                </a:lnTo>
                <a:lnTo>
                  <a:pt x="638109" y="303926"/>
                </a:lnTo>
                <a:lnTo>
                  <a:pt x="551537" y="292718"/>
                </a:lnTo>
                <a:lnTo>
                  <a:pt x="625794" y="249846"/>
                </a:lnTo>
                <a:close/>
                <a:moveTo>
                  <a:pt x="1525356" y="41289"/>
                </a:moveTo>
                <a:lnTo>
                  <a:pt x="1528757" y="130969"/>
                </a:lnTo>
                <a:lnTo>
                  <a:pt x="1611579" y="153162"/>
                </a:lnTo>
                <a:lnTo>
                  <a:pt x="1530859" y="186394"/>
                </a:lnTo>
                <a:lnTo>
                  <a:pt x="1534261" y="276073"/>
                </a:lnTo>
                <a:lnTo>
                  <a:pt x="1480972" y="206932"/>
                </a:lnTo>
                <a:lnTo>
                  <a:pt x="1400252" y="240166"/>
                </a:lnTo>
                <a:lnTo>
                  <a:pt x="1448038" y="164202"/>
                </a:lnTo>
                <a:lnTo>
                  <a:pt x="1394748" y="95062"/>
                </a:lnTo>
                <a:lnTo>
                  <a:pt x="1477571" y="117254"/>
                </a:lnTo>
                <a:close/>
                <a:moveTo>
                  <a:pt x="898116" y="41289"/>
                </a:moveTo>
                <a:lnTo>
                  <a:pt x="945902" y="117254"/>
                </a:lnTo>
                <a:lnTo>
                  <a:pt x="1028724" y="95062"/>
                </a:lnTo>
                <a:lnTo>
                  <a:pt x="975434" y="164202"/>
                </a:lnTo>
                <a:lnTo>
                  <a:pt x="1023220" y="240166"/>
                </a:lnTo>
                <a:lnTo>
                  <a:pt x="942500" y="206932"/>
                </a:lnTo>
                <a:lnTo>
                  <a:pt x="889211" y="276073"/>
                </a:lnTo>
                <a:lnTo>
                  <a:pt x="892614" y="186394"/>
                </a:lnTo>
                <a:lnTo>
                  <a:pt x="811893" y="153162"/>
                </a:lnTo>
                <a:lnTo>
                  <a:pt x="894715" y="130969"/>
                </a:lnTo>
                <a:close/>
                <a:moveTo>
                  <a:pt x="1211736" y="0"/>
                </a:moveTo>
                <a:lnTo>
                  <a:pt x="1238232" y="85744"/>
                </a:lnTo>
                <a:lnTo>
                  <a:pt x="1323976" y="85744"/>
                </a:lnTo>
                <a:lnTo>
                  <a:pt x="1254607" y="138736"/>
                </a:lnTo>
                <a:lnTo>
                  <a:pt x="1281104" y="224479"/>
                </a:lnTo>
                <a:lnTo>
                  <a:pt x="1211736" y="171486"/>
                </a:lnTo>
                <a:lnTo>
                  <a:pt x="1142368" y="224479"/>
                </a:lnTo>
                <a:lnTo>
                  <a:pt x="1168865" y="138736"/>
                </a:lnTo>
                <a:lnTo>
                  <a:pt x="1099496" y="85744"/>
                </a:lnTo>
                <a:lnTo>
                  <a:pt x="1185240" y="85744"/>
                </a:lnTo>
                <a:close/>
              </a:path>
            </a:pathLst>
          </a:custGeom>
          <a:solidFill>
            <a:srgbClr val="4276AA">
              <a:lumMod val="40000"/>
              <a:lumOff val="60000"/>
            </a:srgbClr>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b">
            <a:normAutofit/>
          </a:bodyPr>
          <a:lstStyle/>
          <a:p>
            <a:pPr algn="ctr">
              <a:lnSpc>
                <a:spcPct val="150000"/>
              </a:lnSpc>
            </a:pPr>
            <a:endParaRPr lang="en-US" altLang="zh-CN" sz="1800" dirty="0">
              <a:solidFill>
                <a:srgbClr val="4276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custDataLst>
              <p:tags r:id="rId12"/>
            </p:custDataLst>
          </p:nvPr>
        </p:nvSpPr>
        <p:spPr>
          <a:xfrm>
            <a:off x="9469278" y="4312071"/>
            <a:ext cx="878623" cy="732779"/>
          </a:xfrm>
          <a:prstGeom prst="rect">
            <a:avLst/>
          </a:prstGeom>
          <a:noFill/>
        </p:spPr>
        <p:txBody>
          <a:bodyPr wrap="square" rtlCol="0" anchor="ctr" anchorCtr="0">
            <a:normAutofit/>
          </a:bodyPr>
          <a:lstStyle/>
          <a:p>
            <a:pPr algn="ctr"/>
            <a:r>
              <a:rPr lang="en-US" altLang="zh-CN" sz="2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03</a:t>
            </a:r>
            <a:endParaRPr lang="en-US" altLang="zh-CN" sz="2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endParaRPr>
          </a:p>
        </p:txBody>
      </p:sp>
      <p:sp>
        <p:nvSpPr>
          <p:cNvPr id="19" name="文本框 18"/>
          <p:cNvSpPr txBox="1"/>
          <p:nvPr>
            <p:custDataLst>
              <p:tags r:id="rId13"/>
            </p:custDataLst>
          </p:nvPr>
        </p:nvSpPr>
        <p:spPr>
          <a:xfrm>
            <a:off x="8643734" y="5191698"/>
            <a:ext cx="2472466" cy="737414"/>
          </a:xfrm>
          <a:prstGeom prst="rect">
            <a:avLst/>
          </a:prstGeom>
          <a:noFill/>
        </p:spPr>
        <p:txBody>
          <a:bodyPr wrap="square" rtlCol="0" anchor="ctr" anchorCtr="0"/>
          <a:lstStyle/>
          <a:p>
            <a:pPr marL="0" lvl="0" indent="0" algn="ctr">
              <a:lnSpc>
                <a:spcPct val="120000"/>
              </a:lnSpc>
              <a:spcBef>
                <a:spcPts val="0"/>
              </a:spcBef>
              <a:spcAft>
                <a:spcPts val="0"/>
              </a:spcAft>
              <a:buSzPct val="100000"/>
            </a:pPr>
            <a:r>
              <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rPr>
              <a:t>社会创业者</a:t>
            </a:r>
            <a:endPar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40" name="文本框 239"/>
          <p:cNvSpPr txBox="1"/>
          <p:nvPr/>
        </p:nvSpPr>
        <p:spPr>
          <a:xfrm>
            <a:off x="1056005" y="1196340"/>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一、</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创业者的定义</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
        <p:nvSpPr>
          <p:cNvPr id="2" name="文本框 1"/>
          <p:cNvSpPr txBox="1"/>
          <p:nvPr/>
        </p:nvSpPr>
        <p:spPr>
          <a:xfrm>
            <a:off x="1036320" y="3002280"/>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二、创业者的类型</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14"/>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6" name="组合 235"/>
          <p:cNvGrpSpPr/>
          <p:nvPr>
            <p:custDataLst>
              <p:tags r:id="rId1"/>
            </p:custDataLst>
          </p:nvPr>
        </p:nvGrpSpPr>
        <p:grpSpPr>
          <a:xfrm>
            <a:off x="4166235" y="909955"/>
            <a:ext cx="3261995" cy="86360"/>
            <a:chOff x="1426" y="1503"/>
            <a:chExt cx="4682" cy="120"/>
          </a:xfrm>
        </p:grpSpPr>
        <p:sp>
          <p:nvSpPr>
            <p:cNvPr id="237" name="矩形 236"/>
            <p:cNvSpPr/>
            <p:nvPr>
              <p:custDataLst>
                <p:tags r:id="rId2"/>
              </p:custDataLst>
            </p:nvPr>
          </p:nvSpPr>
          <p:spPr>
            <a:xfrm flipV="1">
              <a:off x="1426" y="1503"/>
              <a:ext cx="468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8" name="任意多边形 237"/>
            <p:cNvSpPr/>
            <p:nvPr>
              <p:custDataLst>
                <p:tags r:id="rId3"/>
              </p:custDataLst>
            </p:nvPr>
          </p:nvSpPr>
          <p:spPr>
            <a:xfrm>
              <a:off x="1426" y="1503"/>
              <a:ext cx="1152"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39" name="Title 6"/>
          <p:cNvSpPr txBox="1"/>
          <p:nvPr>
            <p:custDataLst>
              <p:tags r:id="rId4"/>
            </p:custDataLst>
          </p:nvPr>
        </p:nvSpPr>
        <p:spPr>
          <a:xfrm>
            <a:off x="4166235" y="386080"/>
            <a:ext cx="326263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三、创业者特质</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877060" y="4187825"/>
            <a:ext cx="7026910" cy="645160"/>
          </a:xfrm>
          <a:prstGeom prst="rect">
            <a:avLst/>
          </a:prstGeom>
          <a:noFill/>
        </p:spPr>
        <p:txBody>
          <a:bodyPr wrap="square" rtlCol="0">
            <a:spAutoFit/>
          </a:bodyPr>
          <a:p>
            <a:endParaRPr lang="zh-CN" altLang="en-US" b="1" dirty="0"/>
          </a:p>
          <a:p>
            <a:endParaRPr lang="zh-CN" altLang="en-US"/>
          </a:p>
        </p:txBody>
      </p:sp>
      <p:sp>
        <p:nvSpPr>
          <p:cNvPr id="204" name="任意多边形 203"/>
          <p:cNvSpPr/>
          <p:nvPr>
            <p:custDataLst>
              <p:tags r:id="rId5"/>
            </p:custDataLst>
          </p:nvPr>
        </p:nvSpPr>
        <p:spPr>
          <a:xfrm flipH="1">
            <a:off x="7676515" y="3013075"/>
            <a:ext cx="3088005" cy="1863090"/>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1080000" tIns="45720" rIns="91440" bIns="45720" numCol="1" spcCol="0" rtlCol="0" fromWordArt="0" anchor="ctr" anchorCtr="0" forceAA="0" compatLnSpc="1">
            <a:normAutofit/>
          </a:bodyPr>
          <a:p>
            <a:pPr algn="ctr">
              <a:lnSpc>
                <a:spcPct val="120000"/>
              </a:lnSpc>
            </a:pPr>
            <a:endParaRPr lang="en-US" altLang="zh-CN" sz="2400" kern="0" dirty="0">
              <a:solidFill>
                <a:srgbClr val="4276AA">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任意多边形 204"/>
          <p:cNvSpPr/>
          <p:nvPr>
            <p:custDataLst>
              <p:tags r:id="rId6"/>
            </p:custDataLst>
          </p:nvPr>
        </p:nvSpPr>
        <p:spPr>
          <a:xfrm>
            <a:off x="1487170" y="2515235"/>
            <a:ext cx="7836535" cy="2769870"/>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4276AA"/>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6" name="任意多边形 205"/>
          <p:cNvSpPr/>
          <p:nvPr>
            <p:custDataLst>
              <p:tags r:id="rId7"/>
            </p:custDataLst>
          </p:nvPr>
        </p:nvSpPr>
        <p:spPr>
          <a:xfrm>
            <a:off x="7885430" y="2020570"/>
            <a:ext cx="2628265" cy="243586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212" name="文本框 211"/>
          <p:cNvSpPr txBox="1"/>
          <p:nvPr>
            <p:custDataLst>
              <p:tags r:id="rId8"/>
            </p:custDataLst>
          </p:nvPr>
        </p:nvSpPr>
        <p:spPr>
          <a:xfrm>
            <a:off x="1757045" y="2725420"/>
            <a:ext cx="6000115" cy="2242185"/>
          </a:xfrm>
          <a:prstGeom prst="rect">
            <a:avLst/>
          </a:prstGeom>
          <a:noFill/>
        </p:spPr>
        <p:txBody>
          <a:bodyPr wrap="square" rtlCol="0" anchor="ctr"/>
          <a:p>
            <a:pPr lvl="0" algn="l">
              <a:lnSpc>
                <a:spcPct val="120000"/>
              </a:lnSpc>
              <a:buClrTx/>
              <a:buSzTx/>
              <a:buFontTx/>
            </a:pPr>
            <a:r>
              <a:rPr lang="zh-CN" altLang="en-US" sz="1600" b="1" spc="150" dirty="0">
                <a:solidFill>
                  <a:srgbClr val="FF0000"/>
                </a:solidFill>
                <a:latin typeface="+mn-ea"/>
                <a:ea typeface="+mn-ea"/>
                <a:cs typeface="+mn-ea"/>
                <a:sym typeface="+mn-ea"/>
              </a:rPr>
              <a:t>勇气</a:t>
            </a:r>
            <a:r>
              <a:rPr lang="zh-CN" altLang="en-US" sz="1600" spc="150" dirty="0">
                <a:solidFill>
                  <a:schemeClr val="bg2"/>
                </a:solidFill>
                <a:latin typeface="+mn-ea"/>
                <a:ea typeface="+mn-ea"/>
                <a:cs typeface="+mn-ea"/>
                <a:sym typeface="+mn-ea"/>
              </a:rPr>
              <a:t>：创业者的基本素质，因为创业往往伴随着风险和不确定性，需要创业者具备坚定的勇气来应对挑战。</a:t>
            </a:r>
            <a:endParaRPr lang="zh-CN" altLang="en-US" sz="1600" spc="150" dirty="0">
              <a:solidFill>
                <a:schemeClr val="bg2"/>
              </a:solidFill>
              <a:latin typeface="+mn-ea"/>
              <a:ea typeface="+mn-ea"/>
              <a:cs typeface="+mn-ea"/>
              <a:sym typeface="+mn-ea"/>
            </a:endParaRPr>
          </a:p>
          <a:p>
            <a:pPr lvl="0" algn="l">
              <a:lnSpc>
                <a:spcPct val="120000"/>
              </a:lnSpc>
              <a:buClrTx/>
              <a:buSzTx/>
              <a:buFontTx/>
            </a:pPr>
            <a:r>
              <a:rPr lang="zh-CN" altLang="en-US" sz="1600" b="1" spc="150" dirty="0">
                <a:solidFill>
                  <a:srgbClr val="FF0000"/>
                </a:solidFill>
                <a:latin typeface="+mn-ea"/>
                <a:ea typeface="+mn-ea"/>
                <a:cs typeface="+mn-ea"/>
                <a:sym typeface="+mn-ea"/>
              </a:rPr>
              <a:t>决心</a:t>
            </a:r>
            <a:r>
              <a:rPr lang="zh-CN" altLang="en-US" sz="1600" spc="150" dirty="0">
                <a:solidFill>
                  <a:schemeClr val="bg2"/>
                </a:solidFill>
                <a:latin typeface="+mn-ea"/>
                <a:ea typeface="+mn-ea"/>
                <a:cs typeface="+mn-ea"/>
                <a:sym typeface="+mn-ea"/>
              </a:rPr>
              <a:t>：创业成功的关键因素，创业者需要有清晰的目标和坚定的执行力。</a:t>
            </a:r>
            <a:endParaRPr lang="zh-CN" altLang="en-US" sz="1600" spc="150" dirty="0">
              <a:solidFill>
                <a:schemeClr val="bg2"/>
              </a:solidFill>
              <a:latin typeface="+mn-ea"/>
              <a:ea typeface="+mn-ea"/>
              <a:cs typeface="+mn-ea"/>
              <a:sym typeface="+mn-ea"/>
            </a:endParaRPr>
          </a:p>
          <a:p>
            <a:pPr lvl="0" algn="l">
              <a:lnSpc>
                <a:spcPct val="120000"/>
              </a:lnSpc>
              <a:buClrTx/>
              <a:buSzTx/>
              <a:buFontTx/>
            </a:pPr>
            <a:r>
              <a:rPr lang="zh-CN" altLang="en-US" sz="1600" b="1" spc="150" dirty="0">
                <a:solidFill>
                  <a:srgbClr val="FF0000"/>
                </a:solidFill>
                <a:latin typeface="+mn-ea"/>
                <a:ea typeface="+mn-ea"/>
                <a:cs typeface="+mn-ea"/>
                <a:sym typeface="+mn-ea"/>
              </a:rPr>
              <a:t>毅力</a:t>
            </a:r>
            <a:r>
              <a:rPr lang="zh-CN" altLang="en-US" sz="1600" spc="150" dirty="0">
                <a:solidFill>
                  <a:schemeClr val="bg2"/>
                </a:solidFill>
                <a:latin typeface="+mn-ea"/>
                <a:ea typeface="+mn-ea"/>
                <a:cs typeface="+mn-ea"/>
                <a:sym typeface="+mn-ea"/>
              </a:rPr>
              <a:t>：创业道路上不可或缺的品质，因为困难与挫折往往会考验创业者的耐心和坚韧。</a:t>
            </a:r>
            <a:endParaRPr lang="zh-CN" altLang="en-US" sz="1600" spc="150" dirty="0">
              <a:solidFill>
                <a:schemeClr val="bg2"/>
              </a:solidFill>
              <a:latin typeface="+mn-ea"/>
              <a:ea typeface="+mn-ea"/>
              <a:cs typeface="+mn-ea"/>
              <a:sym typeface="+mn-ea"/>
            </a:endParaRPr>
          </a:p>
          <a:p>
            <a:pPr lvl="0" algn="l">
              <a:lnSpc>
                <a:spcPct val="120000"/>
              </a:lnSpc>
              <a:buClrTx/>
              <a:buSzTx/>
              <a:buFontTx/>
            </a:pPr>
            <a:r>
              <a:rPr lang="zh-CN" altLang="en-US" sz="1600" b="1" spc="150" dirty="0">
                <a:solidFill>
                  <a:srgbClr val="FF0000"/>
                </a:solidFill>
                <a:latin typeface="+mn-ea"/>
                <a:ea typeface="+mn-ea"/>
                <a:cs typeface="+mn-ea"/>
                <a:sym typeface="+mn-ea"/>
              </a:rPr>
              <a:t>创造力</a:t>
            </a:r>
            <a:r>
              <a:rPr lang="zh-CN" altLang="en-US" sz="1600" spc="150" dirty="0">
                <a:solidFill>
                  <a:schemeClr val="bg2"/>
                </a:solidFill>
                <a:latin typeface="+mn-ea"/>
                <a:ea typeface="+mn-ea"/>
                <a:cs typeface="+mn-ea"/>
                <a:sym typeface="+mn-ea"/>
              </a:rPr>
              <a:t>：创业者要具备不断创新和寻找新机会的能力，保持对市场变化的敏锐洞察力。</a:t>
            </a:r>
            <a:endParaRPr lang="zh-CN" altLang="en-US" sz="1600" spc="150" dirty="0">
              <a:solidFill>
                <a:schemeClr val="bg2"/>
              </a:solidFill>
              <a:latin typeface="+mn-ea"/>
              <a:ea typeface="+mn-ea"/>
              <a:cs typeface="+mn-ea"/>
              <a:sym typeface="+mn-ea"/>
            </a:endParaRPr>
          </a:p>
        </p:txBody>
      </p:sp>
      <p:sp>
        <p:nvSpPr>
          <p:cNvPr id="240" name="文本框 239"/>
          <p:cNvSpPr txBox="1"/>
          <p:nvPr/>
        </p:nvSpPr>
        <p:spPr>
          <a:xfrm>
            <a:off x="1199515" y="1917065"/>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（一）</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创业者的一般特质</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77060" y="4149725"/>
            <a:ext cx="7026910" cy="645160"/>
          </a:xfrm>
          <a:prstGeom prst="rect">
            <a:avLst/>
          </a:prstGeom>
          <a:noFill/>
        </p:spPr>
        <p:txBody>
          <a:bodyPr wrap="square" rtlCol="0">
            <a:spAutoFit/>
          </a:bodyPr>
          <a:p>
            <a:endParaRPr lang="zh-CN" altLang="en-US" b="1" dirty="0"/>
          </a:p>
          <a:p>
            <a:endParaRPr lang="zh-CN" altLang="en-US"/>
          </a:p>
        </p:txBody>
      </p:sp>
      <p:sp>
        <p:nvSpPr>
          <p:cNvPr id="241" name="文本框 240"/>
          <p:cNvSpPr txBox="1"/>
          <p:nvPr/>
        </p:nvSpPr>
        <p:spPr>
          <a:xfrm>
            <a:off x="1127760" y="3357245"/>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（三）创业者的心态特质</a:t>
            </a:r>
            <a:endParaRPr lang="zh-CN"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
        <p:nvSpPr>
          <p:cNvPr id="8" name="任意多边形 7"/>
          <p:cNvSpPr/>
          <p:nvPr>
            <p:custDataLst>
              <p:tags r:id="rId1"/>
            </p:custDataLst>
          </p:nvPr>
        </p:nvSpPr>
        <p:spPr>
          <a:xfrm flipH="1">
            <a:off x="8043545" y="4996180"/>
            <a:ext cx="2757805" cy="1429385"/>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792000" tIns="45720" rIns="91440" bIns="45720" numCol="1" spcCol="0" rtlCol="0" fromWordArt="0" anchor="ctr" anchorCtr="0" forceAA="0" compatLnSpc="1">
            <a:noAutofit/>
          </a:bodyPr>
          <a:p>
            <a:pPr algn="ctr">
              <a:lnSpc>
                <a:spcPct val="120000"/>
              </a:lnSpc>
            </a:pPr>
            <a:endParaRPr lang="en-US" altLang="zh-CN" sz="2000" kern="0" dirty="0">
              <a:solidFill>
                <a:srgbClr val="3498DB">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custDataLst>
              <p:tags r:id="rId2"/>
            </p:custDataLst>
          </p:nvPr>
        </p:nvSpPr>
        <p:spPr>
          <a:xfrm>
            <a:off x="1533525" y="3874135"/>
            <a:ext cx="7947025" cy="2551430"/>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3498D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任意多边形 10"/>
          <p:cNvSpPr/>
          <p:nvPr>
            <p:custDataLst>
              <p:tags r:id="rId3"/>
            </p:custDataLst>
          </p:nvPr>
        </p:nvSpPr>
        <p:spPr>
          <a:xfrm>
            <a:off x="8044180" y="4235450"/>
            <a:ext cx="2459355" cy="188214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19" name="文本框 18"/>
          <p:cNvSpPr txBox="1"/>
          <p:nvPr>
            <p:custDataLst>
              <p:tags r:id="rId4"/>
            </p:custDataLst>
          </p:nvPr>
        </p:nvSpPr>
        <p:spPr>
          <a:xfrm>
            <a:off x="1762760" y="4039235"/>
            <a:ext cx="6280150" cy="2324735"/>
          </a:xfrm>
          <a:prstGeom prst="rect">
            <a:avLst/>
          </a:prstGeom>
          <a:noFill/>
        </p:spPr>
        <p:txBody>
          <a:bodyPr wrap="square" rtlCol="0" anchor="ctr">
            <a:normAutofit/>
          </a:bodyPr>
          <a:p>
            <a:pPr marL="0" lvl="0" indent="0" algn="just">
              <a:lnSpc>
                <a:spcPct val="120000"/>
              </a:lnSpc>
              <a:spcBef>
                <a:spcPts val="0"/>
              </a:spcBef>
              <a:spcAft>
                <a:spcPts val="0"/>
              </a:spcAft>
              <a:buSzPct val="100000"/>
              <a:buFontTx/>
            </a:pPr>
            <a:r>
              <a:rPr lang="zh-CN" altLang="en-US" sz="1600" b="1" spc="150" dirty="0">
                <a:solidFill>
                  <a:srgbClr val="FF0000"/>
                </a:solidFill>
                <a:effectLst/>
                <a:latin typeface="+mn-ea"/>
                <a:ea typeface="+mn-ea"/>
                <a:cs typeface="+mn-ea"/>
                <a:sym typeface="+mn-ea"/>
              </a:rPr>
              <a:t>乐观：</a:t>
            </a:r>
            <a:r>
              <a:rPr lang="zh-CN" altLang="en-US" sz="1600" spc="150" dirty="0">
                <a:solidFill>
                  <a:schemeClr val="bg1"/>
                </a:solidFill>
                <a:effectLst/>
                <a:latin typeface="+mn-ea"/>
                <a:ea typeface="+mn-ea"/>
                <a:cs typeface="+mn-ea"/>
                <a:sym typeface="+mn-ea"/>
              </a:rPr>
              <a:t>创业者在面对困难和挑战时必须具备的态度。乐观的心态能够帮助创业者克服困难，保持积极向上的心情。</a:t>
            </a:r>
            <a:endParaRPr lang="zh-CN" altLang="en-US" sz="1600" spc="150" dirty="0">
              <a:solidFill>
                <a:schemeClr val="bg1"/>
              </a:solidFill>
              <a:effectLst/>
              <a:latin typeface="+mn-ea"/>
              <a:ea typeface="+mn-ea"/>
              <a:cs typeface="+mn-ea"/>
              <a:sym typeface="+mn-ea"/>
            </a:endParaRPr>
          </a:p>
          <a:p>
            <a:pPr marL="0" lvl="0" indent="0" algn="just">
              <a:lnSpc>
                <a:spcPct val="120000"/>
              </a:lnSpc>
              <a:spcBef>
                <a:spcPts val="0"/>
              </a:spcBef>
              <a:spcAft>
                <a:spcPts val="0"/>
              </a:spcAft>
              <a:buSzPct val="100000"/>
              <a:buFontTx/>
            </a:pPr>
            <a:r>
              <a:rPr lang="zh-CN" altLang="en-US" sz="1600" b="1" spc="150" dirty="0">
                <a:solidFill>
                  <a:srgbClr val="FF0000"/>
                </a:solidFill>
                <a:effectLst/>
                <a:latin typeface="+mn-ea"/>
                <a:ea typeface="+mn-ea"/>
                <a:cs typeface="+mn-ea"/>
                <a:sym typeface="+mn-ea"/>
              </a:rPr>
              <a:t>坚韧：</a:t>
            </a:r>
            <a:r>
              <a:rPr lang="zh-CN" altLang="en-US" sz="1600" spc="150" dirty="0">
                <a:solidFill>
                  <a:schemeClr val="bg1"/>
                </a:solidFill>
                <a:effectLst/>
                <a:latin typeface="+mn-ea"/>
                <a:ea typeface="+mn-ea"/>
                <a:cs typeface="+mn-ea"/>
                <a:sym typeface="+mn-ea"/>
              </a:rPr>
              <a:t>创业者面对挫折和失败时要保持坚强的意志和毅力，不轻言放弃，要有持之以恒的精神。</a:t>
            </a:r>
            <a:endParaRPr lang="zh-CN" altLang="en-US" sz="1600" spc="150" dirty="0">
              <a:solidFill>
                <a:schemeClr val="bg1"/>
              </a:solidFill>
              <a:effectLst/>
              <a:latin typeface="+mn-ea"/>
              <a:ea typeface="+mn-ea"/>
              <a:cs typeface="+mn-ea"/>
              <a:sym typeface="+mn-ea"/>
            </a:endParaRPr>
          </a:p>
          <a:p>
            <a:pPr marL="0" lvl="0" indent="0" algn="just">
              <a:lnSpc>
                <a:spcPct val="120000"/>
              </a:lnSpc>
              <a:spcBef>
                <a:spcPts val="0"/>
              </a:spcBef>
              <a:spcAft>
                <a:spcPts val="0"/>
              </a:spcAft>
              <a:buSzPct val="100000"/>
              <a:buFontTx/>
            </a:pPr>
            <a:r>
              <a:rPr lang="zh-CN" altLang="en-US" sz="1600" b="1" spc="150" dirty="0">
                <a:solidFill>
                  <a:srgbClr val="FF0000"/>
                </a:solidFill>
                <a:effectLst/>
                <a:latin typeface="+mn-ea"/>
                <a:ea typeface="+mn-ea"/>
                <a:cs typeface="+mn-ea"/>
                <a:sym typeface="+mn-ea"/>
              </a:rPr>
              <a:t>自律：</a:t>
            </a:r>
            <a:r>
              <a:rPr lang="zh-CN" altLang="en-US" sz="1600" spc="150" dirty="0">
                <a:solidFill>
                  <a:schemeClr val="bg1"/>
                </a:solidFill>
                <a:effectLst/>
                <a:latin typeface="+mn-ea"/>
                <a:ea typeface="+mn-ea"/>
                <a:cs typeface="+mn-ea"/>
                <a:sym typeface="+mn-ea"/>
              </a:rPr>
              <a:t>创业者成功必备的品质。自律可以帮助创业者保持高效的工作状态，保持良好的生活习惯和工作秩序，有助于提升创业者的工作效率和生产力。</a:t>
            </a:r>
            <a:endParaRPr lang="zh-CN" altLang="en-US" sz="1600" spc="150" dirty="0">
              <a:solidFill>
                <a:schemeClr val="bg1"/>
              </a:solidFill>
              <a:effectLst/>
              <a:latin typeface="+mn-ea"/>
              <a:ea typeface="+mn-ea"/>
              <a:cs typeface="+mn-ea"/>
              <a:sym typeface="+mn-ea"/>
            </a:endParaRPr>
          </a:p>
        </p:txBody>
      </p:sp>
      <p:sp>
        <p:nvSpPr>
          <p:cNvPr id="208" name="任意多边形 207"/>
          <p:cNvSpPr/>
          <p:nvPr>
            <p:custDataLst>
              <p:tags r:id="rId5"/>
            </p:custDataLst>
          </p:nvPr>
        </p:nvSpPr>
        <p:spPr>
          <a:xfrm flipH="1">
            <a:off x="7676515" y="1403350"/>
            <a:ext cx="3088005" cy="1782445"/>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1080000" tIns="45720" rIns="91440" bIns="45720" numCol="1" spcCol="0" rtlCol="0" fromWordArt="0" anchor="ctr" anchorCtr="0" forceAA="0" compatLnSpc="1">
            <a:normAutofit/>
          </a:bodyPr>
          <a:p>
            <a:pPr algn="ctr">
              <a:lnSpc>
                <a:spcPct val="120000"/>
              </a:lnSpc>
            </a:pPr>
            <a:endParaRPr lang="zh-CN" altLang="en-US" sz="2400" kern="0" dirty="0" err="1">
              <a:solidFill>
                <a:srgbClr val="2888AF">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任意多边形 208"/>
          <p:cNvSpPr/>
          <p:nvPr>
            <p:custDataLst>
              <p:tags r:id="rId6"/>
            </p:custDataLst>
          </p:nvPr>
        </p:nvSpPr>
        <p:spPr>
          <a:xfrm>
            <a:off x="1558925" y="1186180"/>
            <a:ext cx="7836535" cy="1999615"/>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2888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0" name="任意多边形 209"/>
          <p:cNvSpPr/>
          <p:nvPr>
            <p:custDataLst>
              <p:tags r:id="rId7"/>
            </p:custDataLst>
          </p:nvPr>
        </p:nvSpPr>
        <p:spPr>
          <a:xfrm>
            <a:off x="7885430" y="460375"/>
            <a:ext cx="2515870" cy="237744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211" name="文本框 210"/>
          <p:cNvSpPr txBox="1"/>
          <p:nvPr>
            <p:custDataLst>
              <p:tags r:id="rId8"/>
            </p:custDataLst>
          </p:nvPr>
        </p:nvSpPr>
        <p:spPr>
          <a:xfrm>
            <a:off x="1847215" y="1327785"/>
            <a:ext cx="5800090" cy="1756410"/>
          </a:xfrm>
          <a:prstGeom prst="rect">
            <a:avLst/>
          </a:prstGeom>
          <a:noFill/>
        </p:spPr>
        <p:txBody>
          <a:bodyPr wrap="square" rtlCol="0" anchor="ctr">
            <a:noAutofit/>
          </a:bodyPr>
          <a:p>
            <a:pPr lvl="0" algn="l">
              <a:lnSpc>
                <a:spcPct val="120000"/>
              </a:lnSpc>
              <a:buClrTx/>
              <a:buSzTx/>
              <a:buFontTx/>
            </a:pPr>
            <a:r>
              <a:rPr lang="zh-CN" altLang="en-US" sz="1600" b="1" spc="150" dirty="0">
                <a:solidFill>
                  <a:srgbClr val="FF0000"/>
                </a:solidFill>
                <a:latin typeface="+mn-ea"/>
                <a:ea typeface="+mn-ea"/>
                <a:cs typeface="+mn-ea"/>
                <a:sym typeface="+mn-ea"/>
              </a:rPr>
              <a:t>领导力：</a:t>
            </a:r>
            <a:r>
              <a:rPr lang="zh-CN" altLang="en-US" sz="1600" spc="150" dirty="0">
                <a:solidFill>
                  <a:schemeClr val="bg2"/>
                </a:solidFill>
                <a:latin typeface="+mn-ea"/>
                <a:ea typeface="+mn-ea"/>
                <a:cs typeface="+mn-ea"/>
                <a:sym typeface="+mn-ea"/>
              </a:rPr>
              <a:t>创业者要具备团队管理和组织协调的能力，能够有效地激励团队成员并带领他们朝着共同目标前进。</a:t>
            </a:r>
            <a:endParaRPr lang="zh-CN" altLang="en-US" sz="1600" spc="150" dirty="0">
              <a:solidFill>
                <a:schemeClr val="bg2"/>
              </a:solidFill>
              <a:latin typeface="+mn-ea"/>
              <a:ea typeface="+mn-ea"/>
              <a:cs typeface="+mn-ea"/>
              <a:sym typeface="+mn-ea"/>
            </a:endParaRPr>
          </a:p>
          <a:p>
            <a:pPr lvl="0" algn="l">
              <a:lnSpc>
                <a:spcPct val="120000"/>
              </a:lnSpc>
              <a:buClrTx/>
              <a:buSzTx/>
              <a:buFontTx/>
            </a:pPr>
            <a:r>
              <a:rPr lang="zh-CN" altLang="en-US" sz="1600" b="1" spc="150" dirty="0">
                <a:solidFill>
                  <a:srgbClr val="FF0000"/>
                </a:solidFill>
                <a:latin typeface="+mn-ea"/>
                <a:ea typeface="+mn-ea"/>
                <a:cs typeface="+mn-ea"/>
                <a:sym typeface="+mn-ea"/>
              </a:rPr>
              <a:t>沟通能力：</a:t>
            </a:r>
            <a:r>
              <a:rPr lang="zh-CN" altLang="en-US" sz="1600" spc="150" dirty="0">
                <a:solidFill>
                  <a:schemeClr val="bg2"/>
                </a:solidFill>
                <a:latin typeface="+mn-ea"/>
                <a:ea typeface="+mn-ea"/>
                <a:cs typeface="+mn-ea"/>
                <a:sym typeface="+mn-ea"/>
              </a:rPr>
              <a:t>良好的沟通能力可以帮助创业者与合作伙伴、投资人和客户建立良好的关系，促进业务发展。</a:t>
            </a:r>
            <a:endParaRPr lang="zh-CN" altLang="en-US" sz="1600" spc="150" dirty="0">
              <a:solidFill>
                <a:schemeClr val="bg2"/>
              </a:solidFill>
              <a:latin typeface="+mn-ea"/>
              <a:ea typeface="+mn-ea"/>
              <a:cs typeface="+mn-ea"/>
              <a:sym typeface="+mn-ea"/>
            </a:endParaRPr>
          </a:p>
          <a:p>
            <a:pPr lvl="0" algn="l">
              <a:lnSpc>
                <a:spcPct val="120000"/>
              </a:lnSpc>
              <a:buClrTx/>
              <a:buSzTx/>
              <a:buFontTx/>
            </a:pPr>
            <a:r>
              <a:rPr lang="zh-CN" altLang="en-US" sz="1600" b="1" spc="150" dirty="0">
                <a:solidFill>
                  <a:srgbClr val="FF0000"/>
                </a:solidFill>
                <a:latin typeface="+mn-ea"/>
                <a:ea typeface="+mn-ea"/>
                <a:cs typeface="+mn-ea"/>
                <a:sym typeface="+mn-ea"/>
              </a:rPr>
              <a:t>冒险精神：</a:t>
            </a:r>
            <a:r>
              <a:rPr lang="zh-CN" altLang="en-US" sz="1600" spc="150" dirty="0">
                <a:solidFill>
                  <a:schemeClr val="bg2"/>
                </a:solidFill>
                <a:latin typeface="+mn-ea"/>
                <a:ea typeface="+mn-ea"/>
                <a:cs typeface="+mn-ea"/>
                <a:sym typeface="+mn-ea"/>
              </a:rPr>
              <a:t>只有愿意冒风险、敢于尝试新的想法和业务模式，才能在激烈的市场竞争中取得成功。</a:t>
            </a:r>
            <a:endParaRPr lang="zh-CN" altLang="en-US" sz="1600" spc="150" dirty="0">
              <a:solidFill>
                <a:schemeClr val="bg2"/>
              </a:solidFill>
              <a:latin typeface="+mn-ea"/>
              <a:ea typeface="+mn-ea"/>
              <a:cs typeface="+mn-ea"/>
              <a:sym typeface="+mn-ea"/>
            </a:endParaRPr>
          </a:p>
        </p:txBody>
      </p:sp>
      <p:sp>
        <p:nvSpPr>
          <p:cNvPr id="4" name="文本框 3"/>
          <p:cNvSpPr txBox="1"/>
          <p:nvPr/>
        </p:nvSpPr>
        <p:spPr>
          <a:xfrm>
            <a:off x="1127760" y="782955"/>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（二）</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创业者的特殊品质</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9"/>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05305" y="2707640"/>
            <a:ext cx="7026910" cy="645160"/>
          </a:xfrm>
          <a:prstGeom prst="rect">
            <a:avLst/>
          </a:prstGeom>
          <a:noFill/>
        </p:spPr>
        <p:txBody>
          <a:bodyPr wrap="square" rtlCol="0">
            <a:spAutoFit/>
          </a:bodyPr>
          <a:p>
            <a:endParaRPr lang="zh-CN" altLang="en-US" b="1" dirty="0"/>
          </a:p>
          <a:p>
            <a:endParaRPr lang="zh-CN" altLang="en-US"/>
          </a:p>
        </p:txBody>
      </p:sp>
      <p:sp>
        <p:nvSpPr>
          <p:cNvPr id="237" name="矩形 236"/>
          <p:cNvSpPr/>
          <p:nvPr>
            <p:custDataLst>
              <p:tags r:id="rId1"/>
            </p:custDataLst>
          </p:nvPr>
        </p:nvSpPr>
        <p:spPr>
          <a:xfrm flipV="1">
            <a:off x="4166235" y="909955"/>
            <a:ext cx="3261995" cy="863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8" name="任意多边形 237"/>
          <p:cNvSpPr/>
          <p:nvPr>
            <p:custDataLst>
              <p:tags r:id="rId2"/>
            </p:custDataLst>
          </p:nvPr>
        </p:nvSpPr>
        <p:spPr>
          <a:xfrm>
            <a:off x="4166235" y="909955"/>
            <a:ext cx="802640" cy="8636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9" name="Title 6"/>
          <p:cNvSpPr txBox="1"/>
          <p:nvPr>
            <p:custDataLst>
              <p:tags r:id="rId3"/>
            </p:custDataLst>
          </p:nvPr>
        </p:nvSpPr>
        <p:spPr>
          <a:xfrm>
            <a:off x="4166235" y="386080"/>
            <a:ext cx="326263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四、创业者群体分析</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90" name="Freeform 4"/>
          <p:cNvSpPr/>
          <p:nvPr>
            <p:custDataLst>
              <p:tags r:id="rId4"/>
            </p:custDataLst>
          </p:nvPr>
        </p:nvSpPr>
        <p:spPr bwMode="gray">
          <a:xfrm>
            <a:off x="6533277" y="1240562"/>
            <a:ext cx="2297702" cy="1181548"/>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2"/>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391" name="AutoShape 5"/>
          <p:cNvSpPr>
            <a:spLocks noChangeArrowheads="1"/>
          </p:cNvSpPr>
          <p:nvPr>
            <p:custDataLst>
              <p:tags r:id="rId5"/>
            </p:custDataLst>
          </p:nvPr>
        </p:nvSpPr>
        <p:spPr bwMode="auto">
          <a:xfrm>
            <a:off x="4614652" y="2725590"/>
            <a:ext cx="3048788" cy="3325604"/>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392" name="AutoShape 6"/>
          <p:cNvSpPr>
            <a:spLocks noChangeArrowheads="1"/>
          </p:cNvSpPr>
          <p:nvPr>
            <p:custDataLst>
              <p:tags r:id="rId6"/>
            </p:custDataLst>
          </p:nvPr>
        </p:nvSpPr>
        <p:spPr bwMode="gray">
          <a:xfrm>
            <a:off x="4916976" y="2552109"/>
            <a:ext cx="2475213" cy="478224"/>
          </a:xfrm>
          <a:prstGeom prst="roundRect">
            <a:avLst>
              <a:gd name="adj" fmla="val 50000"/>
            </a:avLst>
          </a:prstGeom>
          <a:solidFill>
            <a:schemeClr val="accent2"/>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393" name="AutoShape 9"/>
          <p:cNvSpPr>
            <a:spLocks noChangeArrowheads="1"/>
          </p:cNvSpPr>
          <p:nvPr>
            <p:custDataLst>
              <p:tags r:id="rId7"/>
            </p:custDataLst>
          </p:nvPr>
        </p:nvSpPr>
        <p:spPr bwMode="auto">
          <a:xfrm>
            <a:off x="8052435" y="2192655"/>
            <a:ext cx="3130550" cy="3526155"/>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394" name="AutoShape 10"/>
          <p:cNvSpPr>
            <a:spLocks noChangeArrowheads="1"/>
          </p:cNvSpPr>
          <p:nvPr>
            <p:custDataLst>
              <p:tags r:id="rId8"/>
            </p:custDataLst>
          </p:nvPr>
        </p:nvSpPr>
        <p:spPr bwMode="gray">
          <a:xfrm>
            <a:off x="8387757" y="2046662"/>
            <a:ext cx="2475213" cy="478224"/>
          </a:xfrm>
          <a:prstGeom prst="roundRect">
            <a:avLst>
              <a:gd name="adj" fmla="val 50000"/>
            </a:avLst>
          </a:prstGeom>
          <a:solidFill>
            <a:schemeClr val="accent3"/>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395" name="Freeform 13"/>
          <p:cNvSpPr/>
          <p:nvPr>
            <p:custDataLst>
              <p:tags r:id="rId9"/>
            </p:custDataLst>
          </p:nvPr>
        </p:nvSpPr>
        <p:spPr bwMode="gray">
          <a:xfrm>
            <a:off x="3105172" y="1752763"/>
            <a:ext cx="1948572" cy="1183243"/>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1"/>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396" name="AutoShape 17"/>
          <p:cNvSpPr>
            <a:spLocks noChangeArrowheads="1"/>
          </p:cNvSpPr>
          <p:nvPr>
            <p:custDataLst>
              <p:tags r:id="rId10"/>
            </p:custDataLst>
          </p:nvPr>
        </p:nvSpPr>
        <p:spPr bwMode="auto">
          <a:xfrm>
            <a:off x="1009650" y="3145790"/>
            <a:ext cx="3156585" cy="323723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397" name="AutoShape 18"/>
          <p:cNvSpPr>
            <a:spLocks noChangeArrowheads="1"/>
          </p:cNvSpPr>
          <p:nvPr>
            <p:custDataLst>
              <p:tags r:id="rId11"/>
            </p:custDataLst>
          </p:nvPr>
        </p:nvSpPr>
        <p:spPr bwMode="gray">
          <a:xfrm>
            <a:off x="1295905" y="2999712"/>
            <a:ext cx="2475213" cy="478224"/>
          </a:xfrm>
          <a:prstGeom prst="roundRect">
            <a:avLst>
              <a:gd name="adj" fmla="val 50000"/>
            </a:avLst>
          </a:prstGeom>
          <a:solidFill>
            <a:schemeClr val="accent1"/>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398" name="Text Box 10"/>
          <p:cNvSpPr txBox="1">
            <a:spLocks noChangeArrowheads="1"/>
          </p:cNvSpPr>
          <p:nvPr>
            <p:custDataLst>
              <p:tags r:id="rId12"/>
            </p:custDataLst>
          </p:nvPr>
        </p:nvSpPr>
        <p:spPr bwMode="auto">
          <a:xfrm>
            <a:off x="1176655" y="3698875"/>
            <a:ext cx="2860040" cy="2254250"/>
          </a:xfrm>
          <a:prstGeom prst="rect">
            <a:avLst/>
          </a:prstGeom>
          <a:noFill/>
          <a:ln w="9525">
            <a:noFill/>
            <a:miter lim="800000"/>
          </a:ln>
        </p:spPr>
        <p:txBody>
          <a:bodyPr wrap="square" lIns="90000" tIns="0" rIns="90000" bIns="46800">
            <a:noAutofit/>
          </a:bodyPr>
          <a:lstStyle/>
          <a:p>
            <a:pPr marL="0" lvl="0" indent="0" algn="just">
              <a:lnSpc>
                <a:spcPct val="120000"/>
              </a:lnSpc>
              <a:spcBef>
                <a:spcPts val="0"/>
              </a:spcBef>
              <a:spcAft>
                <a:spcPts val="1000"/>
              </a:spcAft>
              <a:buSzPct val="100000"/>
              <a:defRPr/>
            </a:pPr>
            <a:r>
              <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rPr>
              <a:t>创业者的教育背景通常是他们接受教育的程度和类型。研究表明，受过良好教育的创业者往往更具创新精神和解决问题的能力。教育背景可能包括学历、专业领域以及是否接受过创业培训等方面。   </a:t>
            </a:r>
            <a:endPar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endParaRPr>
          </a:p>
        </p:txBody>
      </p:sp>
      <p:sp>
        <p:nvSpPr>
          <p:cNvPr id="399" name="Text Box 10"/>
          <p:cNvSpPr txBox="1">
            <a:spLocks noChangeArrowheads="1"/>
          </p:cNvSpPr>
          <p:nvPr>
            <p:custDataLst>
              <p:tags r:id="rId13"/>
            </p:custDataLst>
          </p:nvPr>
        </p:nvSpPr>
        <p:spPr bwMode="auto">
          <a:xfrm>
            <a:off x="4768932" y="3205574"/>
            <a:ext cx="2740227" cy="2735147"/>
          </a:xfrm>
          <a:prstGeom prst="rect">
            <a:avLst/>
          </a:prstGeom>
          <a:noFill/>
          <a:ln w="9525">
            <a:noFill/>
            <a:miter lim="800000"/>
          </a:ln>
        </p:spPr>
        <p:txBody>
          <a:bodyPr wrap="square" lIns="90000" tIns="0" rIns="90000" bIns="46800"/>
          <a:lstStyle/>
          <a:p>
            <a:pPr marL="0" lvl="0" indent="0" algn="just">
              <a:lnSpc>
                <a:spcPct val="120000"/>
              </a:lnSpc>
              <a:spcBef>
                <a:spcPts val="0"/>
              </a:spcBef>
              <a:spcAft>
                <a:spcPts val="1000"/>
              </a:spcAft>
              <a:buSzPct val="100000"/>
              <a:defRPr/>
            </a:pPr>
            <a:r>
              <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rPr>
              <a:t>创业者的经验积累包括工作经验、创业经验、行业经验等。经验积累可以帮助创业者更好地理解市场需求、把握商机，避免错误决策，并更快速地成长和发展。</a:t>
            </a:r>
            <a:endPar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endParaRPr>
          </a:p>
        </p:txBody>
      </p:sp>
      <p:sp>
        <p:nvSpPr>
          <p:cNvPr id="400" name="Text Box 10"/>
          <p:cNvSpPr txBox="1">
            <a:spLocks noChangeArrowheads="1"/>
          </p:cNvSpPr>
          <p:nvPr>
            <p:custDataLst>
              <p:tags r:id="rId14"/>
            </p:custDataLst>
          </p:nvPr>
        </p:nvSpPr>
        <p:spPr bwMode="auto">
          <a:xfrm>
            <a:off x="8299450" y="2632710"/>
            <a:ext cx="2631440" cy="2911475"/>
          </a:xfrm>
          <a:prstGeom prst="rect">
            <a:avLst/>
          </a:prstGeom>
          <a:noFill/>
          <a:ln w="9525">
            <a:noFill/>
            <a:miter lim="800000"/>
          </a:ln>
        </p:spPr>
        <p:txBody>
          <a:bodyPr wrap="square" lIns="90000" tIns="0" rIns="90000" bIns="46800"/>
          <a:lstStyle/>
          <a:p>
            <a:pPr marL="0" lvl="0" indent="0" algn="just">
              <a:lnSpc>
                <a:spcPct val="120000"/>
              </a:lnSpc>
              <a:spcBef>
                <a:spcPts val="0"/>
              </a:spcBef>
              <a:spcAft>
                <a:spcPts val="1000"/>
              </a:spcAft>
              <a:buSzPct val="100000"/>
              <a:defRPr/>
            </a:pPr>
            <a:r>
              <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rPr>
              <a:t>创新意识是指创业者具有开拓精神和创造力，能够不断提出新的商业理念或解决方案。拥有良好的创新意识可以帮助创业者在竞争激烈的市场中占据优势地位。</a:t>
            </a:r>
            <a:endPar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endParaRPr>
          </a:p>
        </p:txBody>
      </p:sp>
      <p:sp>
        <p:nvSpPr>
          <p:cNvPr id="401" name="文本框 400"/>
          <p:cNvSpPr txBox="1"/>
          <p:nvPr>
            <p:custDataLst>
              <p:tags r:id="rId15"/>
            </p:custDataLst>
          </p:nvPr>
        </p:nvSpPr>
        <p:spPr>
          <a:xfrm>
            <a:off x="1487025" y="3036238"/>
            <a:ext cx="2092973" cy="405174"/>
          </a:xfrm>
          <a:prstGeom prst="rect">
            <a:avLst/>
          </a:prstGeom>
          <a:noFill/>
        </p:spPr>
        <p:txBody>
          <a:bodyPr wrap="square" rtlCol="0" anchor="ctr" anchorCtr="0">
            <a:normAutofit fontScale="90000"/>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rPr>
              <a:t>教育背景</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402" name="文本框 401"/>
          <p:cNvSpPr txBox="1"/>
          <p:nvPr>
            <p:custDataLst>
              <p:tags r:id="rId16"/>
            </p:custDataLst>
          </p:nvPr>
        </p:nvSpPr>
        <p:spPr>
          <a:xfrm>
            <a:off x="5108096" y="2588633"/>
            <a:ext cx="2092973" cy="405174"/>
          </a:xfrm>
          <a:prstGeom prst="rect">
            <a:avLst/>
          </a:prstGeom>
          <a:noFill/>
        </p:spPr>
        <p:txBody>
          <a:bodyPr wrap="square" rtlCol="0" anchor="ctr" anchorCtr="0">
            <a:normAutofit fontScale="90000"/>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经验积累</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
        <p:nvSpPr>
          <p:cNvPr id="403" name="文本框 402"/>
          <p:cNvSpPr txBox="1"/>
          <p:nvPr>
            <p:custDataLst>
              <p:tags r:id="rId17"/>
            </p:custDataLst>
          </p:nvPr>
        </p:nvSpPr>
        <p:spPr>
          <a:xfrm>
            <a:off x="8578877" y="2083187"/>
            <a:ext cx="2092973" cy="405174"/>
          </a:xfrm>
          <a:prstGeom prst="rect">
            <a:avLst/>
          </a:prstGeom>
          <a:noFill/>
        </p:spPr>
        <p:txBody>
          <a:bodyPr wrap="square" rtlCol="0" anchor="ctr" anchorCtr="0">
            <a:normAutofit fontScale="90000"/>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创新意识</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911860" y="1143635"/>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（一）</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创业者群体特征</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7"/>
                                        </p:tgtEl>
                                        <p:attrNameLst>
                                          <p:attrName>style.visibility</p:attrName>
                                        </p:attrNameLst>
                                      </p:cBhvr>
                                      <p:to>
                                        <p:strVal val="visible"/>
                                      </p:to>
                                    </p:set>
                                    <p:animEffect transition="in" filter="wipe(up)">
                                      <p:cBhvr>
                                        <p:cTn id="7" dur="500"/>
                                        <p:tgtEl>
                                          <p:spTgt spid="39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01"/>
                                        </p:tgtEl>
                                        <p:attrNameLst>
                                          <p:attrName>style.visibility</p:attrName>
                                        </p:attrNameLst>
                                      </p:cBhvr>
                                      <p:to>
                                        <p:strVal val="visible"/>
                                      </p:to>
                                    </p:set>
                                    <p:animEffect transition="in" filter="wipe(up)">
                                      <p:cBhvr>
                                        <p:cTn id="11" dur="500"/>
                                        <p:tgtEl>
                                          <p:spTgt spid="40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96"/>
                                        </p:tgtEl>
                                        <p:attrNameLst>
                                          <p:attrName>style.visibility</p:attrName>
                                        </p:attrNameLst>
                                      </p:cBhvr>
                                      <p:to>
                                        <p:strVal val="visible"/>
                                      </p:to>
                                    </p:set>
                                    <p:animEffect transition="in" filter="wipe(up)">
                                      <p:cBhvr>
                                        <p:cTn id="15" dur="500"/>
                                        <p:tgtEl>
                                          <p:spTgt spid="39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98"/>
                                        </p:tgtEl>
                                        <p:attrNameLst>
                                          <p:attrName>style.visibility</p:attrName>
                                        </p:attrNameLst>
                                      </p:cBhvr>
                                      <p:to>
                                        <p:strVal val="visible"/>
                                      </p:to>
                                    </p:set>
                                    <p:animEffect transition="in" filter="wipe(up)">
                                      <p:cBhvr>
                                        <p:cTn id="18" dur="500"/>
                                        <p:tgtEl>
                                          <p:spTgt spid="39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95"/>
                                        </p:tgtEl>
                                        <p:attrNameLst>
                                          <p:attrName>style.visibility</p:attrName>
                                        </p:attrNameLst>
                                      </p:cBhvr>
                                      <p:to>
                                        <p:strVal val="visible"/>
                                      </p:to>
                                    </p:set>
                                    <p:anim calcmode="lin" valueType="num">
                                      <p:cBhvr additive="base">
                                        <p:cTn id="23" dur="500" fill="hold"/>
                                        <p:tgtEl>
                                          <p:spTgt spid="395"/>
                                        </p:tgtEl>
                                        <p:attrNameLst>
                                          <p:attrName>ppt_x</p:attrName>
                                        </p:attrNameLst>
                                      </p:cBhvr>
                                      <p:tavLst>
                                        <p:tav tm="0">
                                          <p:val>
                                            <p:strVal val="0-#ppt_w/2"/>
                                          </p:val>
                                        </p:tav>
                                        <p:tav tm="100000">
                                          <p:val>
                                            <p:strVal val="#ppt_x"/>
                                          </p:val>
                                        </p:tav>
                                      </p:tavLst>
                                    </p:anim>
                                    <p:anim calcmode="lin" valueType="num">
                                      <p:cBhvr additive="base">
                                        <p:cTn id="24" dur="500" fill="hold"/>
                                        <p:tgtEl>
                                          <p:spTgt spid="39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392"/>
                                        </p:tgtEl>
                                        <p:attrNameLst>
                                          <p:attrName>style.visibility</p:attrName>
                                        </p:attrNameLst>
                                      </p:cBhvr>
                                      <p:to>
                                        <p:strVal val="visible"/>
                                      </p:to>
                                    </p:set>
                                    <p:animEffect transition="in" filter="wipe(up)">
                                      <p:cBhvr>
                                        <p:cTn id="28" dur="500"/>
                                        <p:tgtEl>
                                          <p:spTgt spid="392"/>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402"/>
                                        </p:tgtEl>
                                        <p:attrNameLst>
                                          <p:attrName>style.visibility</p:attrName>
                                        </p:attrNameLst>
                                      </p:cBhvr>
                                      <p:to>
                                        <p:strVal val="visible"/>
                                      </p:to>
                                    </p:set>
                                    <p:animEffect transition="in" filter="wipe(up)">
                                      <p:cBhvr>
                                        <p:cTn id="32" dur="500"/>
                                        <p:tgtEl>
                                          <p:spTgt spid="402"/>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391"/>
                                        </p:tgtEl>
                                        <p:attrNameLst>
                                          <p:attrName>style.visibility</p:attrName>
                                        </p:attrNameLst>
                                      </p:cBhvr>
                                      <p:to>
                                        <p:strVal val="visible"/>
                                      </p:to>
                                    </p:set>
                                    <p:animEffect transition="in" filter="wipe(up)">
                                      <p:cBhvr>
                                        <p:cTn id="36" dur="500"/>
                                        <p:tgtEl>
                                          <p:spTgt spid="39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9"/>
                                        </p:tgtEl>
                                        <p:attrNameLst>
                                          <p:attrName>style.visibility</p:attrName>
                                        </p:attrNameLst>
                                      </p:cBhvr>
                                      <p:to>
                                        <p:strVal val="visible"/>
                                      </p:to>
                                    </p:set>
                                    <p:animEffect transition="in" filter="wipe(up)">
                                      <p:cBhvr>
                                        <p:cTn id="39" dur="500"/>
                                        <p:tgtEl>
                                          <p:spTgt spid="39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390"/>
                                        </p:tgtEl>
                                        <p:attrNameLst>
                                          <p:attrName>style.visibility</p:attrName>
                                        </p:attrNameLst>
                                      </p:cBhvr>
                                      <p:to>
                                        <p:strVal val="visible"/>
                                      </p:to>
                                    </p:set>
                                    <p:anim calcmode="lin" valueType="num">
                                      <p:cBhvr additive="base">
                                        <p:cTn id="44" dur="500" fill="hold"/>
                                        <p:tgtEl>
                                          <p:spTgt spid="390"/>
                                        </p:tgtEl>
                                        <p:attrNameLst>
                                          <p:attrName>ppt_x</p:attrName>
                                        </p:attrNameLst>
                                      </p:cBhvr>
                                      <p:tavLst>
                                        <p:tav tm="0">
                                          <p:val>
                                            <p:strVal val="0-#ppt_w/2"/>
                                          </p:val>
                                        </p:tav>
                                        <p:tav tm="100000">
                                          <p:val>
                                            <p:strVal val="#ppt_x"/>
                                          </p:val>
                                        </p:tav>
                                      </p:tavLst>
                                    </p:anim>
                                    <p:anim calcmode="lin" valueType="num">
                                      <p:cBhvr additive="base">
                                        <p:cTn id="45" dur="500" fill="hold"/>
                                        <p:tgtEl>
                                          <p:spTgt spid="390"/>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394"/>
                                        </p:tgtEl>
                                        <p:attrNameLst>
                                          <p:attrName>style.visibility</p:attrName>
                                        </p:attrNameLst>
                                      </p:cBhvr>
                                      <p:to>
                                        <p:strVal val="visible"/>
                                      </p:to>
                                    </p:set>
                                    <p:animEffect transition="in" filter="wipe(up)">
                                      <p:cBhvr>
                                        <p:cTn id="49" dur="500"/>
                                        <p:tgtEl>
                                          <p:spTgt spid="394"/>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403"/>
                                        </p:tgtEl>
                                        <p:attrNameLst>
                                          <p:attrName>style.visibility</p:attrName>
                                        </p:attrNameLst>
                                      </p:cBhvr>
                                      <p:to>
                                        <p:strVal val="visible"/>
                                      </p:to>
                                    </p:set>
                                    <p:animEffect transition="in" filter="wipe(up)">
                                      <p:cBhvr>
                                        <p:cTn id="53" dur="500"/>
                                        <p:tgtEl>
                                          <p:spTgt spid="403"/>
                                        </p:tgtEl>
                                      </p:cBhvr>
                                    </p:animEffect>
                                  </p:childTnLst>
                                </p:cTn>
                              </p:par>
                            </p:childTnLst>
                          </p:cTn>
                        </p:par>
                        <p:par>
                          <p:cTn id="54" fill="hold">
                            <p:stCondLst>
                              <p:cond delay="1500"/>
                            </p:stCondLst>
                            <p:childTnLst>
                              <p:par>
                                <p:cTn id="55" presetID="22" presetClass="entr" presetSubtype="1" fill="hold" grpId="0" nodeType="afterEffect">
                                  <p:stCondLst>
                                    <p:cond delay="0"/>
                                  </p:stCondLst>
                                  <p:childTnLst>
                                    <p:set>
                                      <p:cBhvr>
                                        <p:cTn id="56" dur="1" fill="hold">
                                          <p:stCondLst>
                                            <p:cond delay="0"/>
                                          </p:stCondLst>
                                        </p:cTn>
                                        <p:tgtEl>
                                          <p:spTgt spid="393"/>
                                        </p:tgtEl>
                                        <p:attrNameLst>
                                          <p:attrName>style.visibility</p:attrName>
                                        </p:attrNameLst>
                                      </p:cBhvr>
                                      <p:to>
                                        <p:strVal val="visible"/>
                                      </p:to>
                                    </p:set>
                                    <p:animEffect transition="in" filter="wipe(up)">
                                      <p:cBhvr>
                                        <p:cTn id="57" dur="500"/>
                                        <p:tgtEl>
                                          <p:spTgt spid="393"/>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400"/>
                                        </p:tgtEl>
                                        <p:attrNameLst>
                                          <p:attrName>style.visibility</p:attrName>
                                        </p:attrNameLst>
                                      </p:cBhvr>
                                      <p:to>
                                        <p:strVal val="visible"/>
                                      </p:to>
                                    </p:set>
                                    <p:animEffect transition="in" filter="wipe(up)">
                                      <p:cBhvr>
                                        <p:cTn id="60" dur="500"/>
                                        <p:tgtEl>
                                          <p:spTgt spid="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 grpId="0" bldLvl="0" animBg="1"/>
      <p:bldP spid="397" grpId="0" bldLvl="0" animBg="1"/>
      <p:bldP spid="398" grpId="0"/>
      <p:bldP spid="401" grpId="0"/>
      <p:bldP spid="395" grpId="0" bldLvl="0" animBg="1"/>
      <p:bldP spid="391" grpId="0" bldLvl="0" animBg="1"/>
      <p:bldP spid="392" grpId="0" bldLvl="0" animBg="1"/>
      <p:bldP spid="399" grpId="0"/>
      <p:bldP spid="402" grpId="0"/>
      <p:bldP spid="390" grpId="0" bldLvl="0" animBg="1"/>
      <p:bldP spid="393" grpId="0" bldLvl="0" animBg="1"/>
      <p:bldP spid="394" grpId="0" bldLvl="0" animBg="1"/>
      <p:bldP spid="400" grpId="0"/>
      <p:bldP spid="40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Freeform 4"/>
          <p:cNvSpPr/>
          <p:nvPr>
            <p:custDataLst>
              <p:tags r:id="rId1"/>
            </p:custDataLst>
          </p:nvPr>
        </p:nvSpPr>
        <p:spPr bwMode="gray">
          <a:xfrm>
            <a:off x="7183024" y="323850"/>
            <a:ext cx="2217369" cy="1344534"/>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5268A5"/>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47" name="AutoShape 5"/>
          <p:cNvSpPr>
            <a:spLocks noChangeArrowheads="1"/>
          </p:cNvSpPr>
          <p:nvPr>
            <p:custDataLst>
              <p:tags r:id="rId2"/>
            </p:custDataLst>
          </p:nvPr>
        </p:nvSpPr>
        <p:spPr bwMode="auto">
          <a:xfrm>
            <a:off x="4690110" y="1991360"/>
            <a:ext cx="3469005" cy="311404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48" name="AutoShape 6"/>
          <p:cNvSpPr>
            <a:spLocks noChangeArrowheads="1"/>
          </p:cNvSpPr>
          <p:nvPr>
            <p:custDataLst>
              <p:tags r:id="rId3"/>
            </p:custDataLst>
          </p:nvPr>
        </p:nvSpPr>
        <p:spPr bwMode="gray">
          <a:xfrm>
            <a:off x="5260340" y="1830705"/>
            <a:ext cx="2278380" cy="544195"/>
          </a:xfrm>
          <a:prstGeom prst="roundRect">
            <a:avLst>
              <a:gd name="adj" fmla="val 50000"/>
            </a:avLst>
          </a:prstGeom>
          <a:solidFill>
            <a:srgbClr val="5268A5"/>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49" name="AutoShape 9"/>
          <p:cNvSpPr>
            <a:spLocks noChangeArrowheads="1"/>
          </p:cNvSpPr>
          <p:nvPr>
            <p:custDataLst>
              <p:tags r:id="rId4"/>
            </p:custDataLst>
          </p:nvPr>
        </p:nvSpPr>
        <p:spPr bwMode="auto">
          <a:xfrm>
            <a:off x="8484235" y="1407160"/>
            <a:ext cx="3469005" cy="337185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50" name="AutoShape 10"/>
          <p:cNvSpPr>
            <a:spLocks noChangeArrowheads="1"/>
          </p:cNvSpPr>
          <p:nvPr>
            <p:custDataLst>
              <p:tags r:id="rId5"/>
            </p:custDataLst>
          </p:nvPr>
        </p:nvSpPr>
        <p:spPr bwMode="gray">
          <a:xfrm>
            <a:off x="9021445" y="1241425"/>
            <a:ext cx="2386965" cy="544195"/>
          </a:xfrm>
          <a:prstGeom prst="roundRect">
            <a:avLst>
              <a:gd name="adj" fmla="val 50000"/>
            </a:avLst>
          </a:prstGeom>
          <a:solidFill>
            <a:srgbClr val="5E5CA2"/>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1" name="Freeform 13"/>
          <p:cNvSpPr/>
          <p:nvPr>
            <p:custDataLst>
              <p:tags r:id="rId6"/>
            </p:custDataLst>
          </p:nvPr>
        </p:nvSpPr>
        <p:spPr bwMode="gray">
          <a:xfrm>
            <a:off x="3281846" y="906707"/>
            <a:ext cx="2217369" cy="1346467"/>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276AA"/>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52" name="AutoShape 17"/>
          <p:cNvSpPr>
            <a:spLocks noChangeArrowheads="1"/>
          </p:cNvSpPr>
          <p:nvPr>
            <p:custDataLst>
              <p:tags r:id="rId7"/>
            </p:custDataLst>
          </p:nvPr>
        </p:nvSpPr>
        <p:spPr bwMode="auto">
          <a:xfrm>
            <a:off x="1064895" y="2491740"/>
            <a:ext cx="3153410" cy="2915285"/>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53" name="AutoShape 18"/>
          <p:cNvSpPr>
            <a:spLocks noChangeArrowheads="1"/>
          </p:cNvSpPr>
          <p:nvPr>
            <p:custDataLst>
              <p:tags r:id="rId8"/>
            </p:custDataLst>
          </p:nvPr>
        </p:nvSpPr>
        <p:spPr bwMode="gray">
          <a:xfrm>
            <a:off x="1417320" y="2325370"/>
            <a:ext cx="2369820" cy="544195"/>
          </a:xfrm>
          <a:prstGeom prst="roundRect">
            <a:avLst>
              <a:gd name="adj" fmla="val 50000"/>
            </a:avLst>
          </a:prstGeom>
          <a:solidFill>
            <a:srgbClr val="4276AA"/>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Text Box 10"/>
          <p:cNvSpPr txBox="1">
            <a:spLocks noChangeArrowheads="1"/>
          </p:cNvSpPr>
          <p:nvPr>
            <p:custDataLst>
              <p:tags r:id="rId9"/>
            </p:custDataLst>
          </p:nvPr>
        </p:nvSpPr>
        <p:spPr bwMode="auto">
          <a:xfrm>
            <a:off x="1289050" y="2957195"/>
            <a:ext cx="2667000" cy="3124200"/>
          </a:xfrm>
          <a:prstGeom prst="rect">
            <a:avLst/>
          </a:prstGeom>
          <a:noFill/>
          <a:ln w="9525">
            <a:noFill/>
            <a:miter lim="800000"/>
          </a:ln>
        </p:spPr>
        <p:txBody>
          <a:bodyPr wrap="square" lIns="90000" tIns="0" rIns="90000" bIns="46800">
            <a:noAutofit/>
          </a:bodyPr>
          <a:lstStyle/>
          <a:p>
            <a:pPr marL="0" lvl="0" indent="0" algn="just">
              <a:lnSpc>
                <a:spcPct val="120000"/>
              </a:lnSpc>
              <a:spcBef>
                <a:spcPts val="0"/>
              </a:spcBef>
              <a:spcAft>
                <a:spcPts val="1000"/>
              </a:spcAft>
              <a:buSzPct val="100000"/>
              <a:defRPr/>
            </a:pPr>
            <a:r>
              <a:rPr lang="zh-CN" altLang="en-US" sz="1600" dirty="0">
                <a:latin typeface="+mn-ea"/>
                <a:ea typeface="+mn-ea"/>
                <a:cs typeface="+mn-ea"/>
              </a:rPr>
              <a:t>创业过程中充满了不确定性和风险，创业者需要具备较强的风险承受能力。能够勇于面对挑战、接受失败并及时调整策略的创业者往往更具成功的可能性。   </a:t>
            </a:r>
            <a:endParaRPr lang="zh-CN" altLang="en-US" sz="1600" spc="150" dirty="0">
              <a:solidFill>
                <a:srgbClr val="000000">
                  <a:lumMod val="65000"/>
                  <a:lumOff val="35000"/>
                </a:srgbClr>
              </a:solidFill>
              <a:latin typeface="+mn-ea"/>
              <a:ea typeface="+mn-ea"/>
              <a:cs typeface="+mn-ea"/>
            </a:endParaRPr>
          </a:p>
        </p:txBody>
      </p:sp>
      <p:sp>
        <p:nvSpPr>
          <p:cNvPr id="55" name="Text Box 10"/>
          <p:cNvSpPr txBox="1">
            <a:spLocks noChangeArrowheads="1"/>
          </p:cNvSpPr>
          <p:nvPr>
            <p:custDataLst>
              <p:tags r:id="rId10"/>
            </p:custDataLst>
          </p:nvPr>
        </p:nvSpPr>
        <p:spPr bwMode="auto">
          <a:xfrm>
            <a:off x="5043805" y="2491105"/>
            <a:ext cx="2757170" cy="2282190"/>
          </a:xfrm>
          <a:prstGeom prst="rect">
            <a:avLst/>
          </a:prstGeom>
          <a:noFill/>
          <a:ln w="9525">
            <a:noFill/>
            <a:miter lim="800000"/>
          </a:ln>
        </p:spPr>
        <p:txBody>
          <a:bodyPr wrap="square" lIns="90000" tIns="0" rIns="90000" bIns="46800">
            <a:noAutofit/>
          </a:bodyPr>
          <a:lstStyle/>
          <a:p>
            <a:pPr marL="0" lvl="0" indent="0" algn="just">
              <a:lnSpc>
                <a:spcPct val="120000"/>
              </a:lnSpc>
              <a:spcBef>
                <a:spcPts val="0"/>
              </a:spcBef>
              <a:spcAft>
                <a:spcPts val="1000"/>
              </a:spcAft>
              <a:buSzPct val="100000"/>
              <a:defRPr/>
            </a:pPr>
            <a:r>
              <a:rPr lang="zh-CN" altLang="en-US" sz="1600" dirty="0">
                <a:latin typeface="+mn-ea"/>
                <a:ea typeface="+mn-ea"/>
                <a:cs typeface="+mn-ea"/>
                <a:sym typeface="+mn-ea"/>
              </a:rPr>
              <a:t>创业者的社会背景包括家庭背景、文化背景、社会关系等方面。这些背景因素可能对创业者的决策和行为产生影响，值得深入研究。</a:t>
            </a:r>
            <a:endParaRPr lang="zh-CN" altLang="en-US" sz="1600" dirty="0">
              <a:latin typeface="+mn-ea"/>
              <a:ea typeface="+mn-ea"/>
              <a:cs typeface="+mn-ea"/>
              <a:sym typeface="+mn-ea"/>
            </a:endParaRPr>
          </a:p>
        </p:txBody>
      </p:sp>
      <p:sp>
        <p:nvSpPr>
          <p:cNvPr id="56" name="Text Box 10"/>
          <p:cNvSpPr txBox="1">
            <a:spLocks noChangeArrowheads="1"/>
          </p:cNvSpPr>
          <p:nvPr>
            <p:custDataLst>
              <p:tags r:id="rId11"/>
            </p:custDataLst>
          </p:nvPr>
        </p:nvSpPr>
        <p:spPr bwMode="auto">
          <a:xfrm>
            <a:off x="8923655" y="2028190"/>
            <a:ext cx="2597150" cy="3180080"/>
          </a:xfrm>
          <a:prstGeom prst="rect">
            <a:avLst/>
          </a:prstGeom>
          <a:noFill/>
          <a:ln w="9525">
            <a:noFill/>
            <a:miter lim="800000"/>
          </a:ln>
        </p:spPr>
        <p:txBody>
          <a:bodyPr wrap="square" lIns="90000" tIns="0" rIns="90000" bIns="46800">
            <a:noAutofit/>
          </a:bodyPr>
          <a:lstStyle/>
          <a:p>
            <a:pPr marL="0" lvl="0" indent="0" algn="just">
              <a:lnSpc>
                <a:spcPct val="120000"/>
              </a:lnSpc>
              <a:spcBef>
                <a:spcPts val="0"/>
              </a:spcBef>
              <a:spcAft>
                <a:spcPts val="1000"/>
              </a:spcAft>
              <a:buSzPct val="100000"/>
              <a:defRPr/>
            </a:pPr>
            <a:r>
              <a:rPr lang="zh-CN" altLang="en-US" sz="1600" dirty="0">
                <a:latin typeface="+mn-ea"/>
                <a:ea typeface="+mn-ea"/>
                <a:cs typeface="+mn-ea"/>
                <a:sym typeface="+mn-ea"/>
              </a:rPr>
              <a:t>除了以上提到的特征外，创业者群体还可能存在其他特征，如性格特点、创业动机、资源配置能力等。这些特征也对创业者的发展路径和成功可能产生重要影响。</a:t>
            </a:r>
            <a:endParaRPr lang="zh-CN" altLang="en-US" sz="1600" spc="150" dirty="0">
              <a:solidFill>
                <a:srgbClr val="000000">
                  <a:lumMod val="65000"/>
                  <a:lumOff val="35000"/>
                </a:srgbClr>
              </a:solidFill>
              <a:latin typeface="+mn-ea"/>
              <a:ea typeface="+mn-ea"/>
              <a:cs typeface="+mn-ea"/>
              <a:sym typeface="+mn-ea"/>
            </a:endParaRPr>
          </a:p>
        </p:txBody>
      </p:sp>
      <p:sp>
        <p:nvSpPr>
          <p:cNvPr id="57" name="文本框 56"/>
          <p:cNvSpPr txBox="1"/>
          <p:nvPr>
            <p:custDataLst>
              <p:tags r:id="rId12"/>
            </p:custDataLst>
          </p:nvPr>
        </p:nvSpPr>
        <p:spPr>
          <a:xfrm>
            <a:off x="1440481" y="2367233"/>
            <a:ext cx="2381690" cy="461066"/>
          </a:xfrm>
          <a:prstGeom prst="rect">
            <a:avLst/>
          </a:prstGeom>
          <a:noFill/>
        </p:spPr>
        <p:txBody>
          <a:bodyPr wrap="square" rtlCol="0" anchor="ctr" anchorCtr="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rPr>
              <a:t>风险承受能力</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custDataLst>
              <p:tags r:id="rId13"/>
            </p:custDataLst>
          </p:nvPr>
        </p:nvSpPr>
        <p:spPr>
          <a:xfrm>
            <a:off x="5260466" y="1872335"/>
            <a:ext cx="2381690" cy="461066"/>
          </a:xfrm>
          <a:prstGeom prst="rect">
            <a:avLst/>
          </a:prstGeom>
          <a:noFill/>
        </p:spPr>
        <p:txBody>
          <a:bodyPr wrap="square" rtlCol="0" anchor="ctr" anchorCtr="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社会背景</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
        <p:nvSpPr>
          <p:cNvPr id="59" name="文本框 58"/>
          <p:cNvSpPr txBox="1"/>
          <p:nvPr>
            <p:custDataLst>
              <p:tags r:id="rId14"/>
            </p:custDataLst>
          </p:nvPr>
        </p:nvSpPr>
        <p:spPr>
          <a:xfrm>
            <a:off x="9027288" y="1282713"/>
            <a:ext cx="2381690" cy="461066"/>
          </a:xfrm>
          <a:prstGeom prst="rect">
            <a:avLst/>
          </a:prstGeom>
          <a:noFill/>
        </p:spPr>
        <p:txBody>
          <a:bodyPr wrap="square" rtlCol="0" anchor="ctr" anchorCtr="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其他特征</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695960" y="435610"/>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（二）</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创业者群体特征</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500"/>
                                        <p:tgtEl>
                                          <p:spTgt spid="5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up)">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up)">
                                      <p:cBhvr>
                                        <p:cTn id="15" dur="500"/>
                                        <p:tgtEl>
                                          <p:spTgt spid="5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up)">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up)">
                                      <p:cBhvr>
                                        <p:cTn id="32" dur="500"/>
                                        <p:tgtEl>
                                          <p:spTgt spid="58"/>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up)">
                                      <p:cBhvr>
                                        <p:cTn id="36" dur="500"/>
                                        <p:tgtEl>
                                          <p:spTgt spid="4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up)">
                                      <p:cBhvr>
                                        <p:cTn id="49" dur="500"/>
                                        <p:tgtEl>
                                          <p:spTgt spid="50"/>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up)">
                                      <p:cBhvr>
                                        <p:cTn id="53" dur="500"/>
                                        <p:tgtEl>
                                          <p:spTgt spid="59"/>
                                        </p:tgtEl>
                                      </p:cBhvr>
                                    </p:animEffect>
                                  </p:childTnLst>
                                </p:cTn>
                              </p:par>
                            </p:childTnLst>
                          </p:cTn>
                        </p:par>
                        <p:par>
                          <p:cTn id="54" fill="hold">
                            <p:stCondLst>
                              <p:cond delay="1500"/>
                            </p:stCondLst>
                            <p:childTnLst>
                              <p:par>
                                <p:cTn id="55" presetID="22" presetClass="entr" presetSubtype="1"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up)">
                                      <p:cBhvr>
                                        <p:cTn id="57" dur="500"/>
                                        <p:tgtEl>
                                          <p:spTgt spid="49"/>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up)">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p:bldP spid="57" grpId="0"/>
      <p:bldP spid="51" grpId="0" animBg="1"/>
      <p:bldP spid="47" grpId="0" bldLvl="0" animBg="1"/>
      <p:bldP spid="48" grpId="0" bldLvl="0" animBg="1"/>
      <p:bldP spid="55" grpId="0"/>
      <p:bldP spid="58" grpId="0"/>
      <p:bldP spid="45" grpId="0" animBg="1"/>
      <p:bldP spid="49" grpId="0" bldLvl="0" animBg="1"/>
      <p:bldP spid="50" grpId="0" bldLvl="0" animBg="1"/>
      <p:bldP spid="56"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05305" y="2707640"/>
            <a:ext cx="7026910" cy="645160"/>
          </a:xfrm>
          <a:prstGeom prst="rect">
            <a:avLst/>
          </a:prstGeom>
          <a:noFill/>
        </p:spPr>
        <p:txBody>
          <a:bodyPr wrap="square" rtlCol="0">
            <a:spAutoFit/>
          </a:bodyPr>
          <a:p>
            <a:endParaRPr lang="zh-CN" altLang="en-US" b="1" dirty="0"/>
          </a:p>
          <a:p>
            <a:endParaRPr lang="zh-CN" altLang="en-US"/>
          </a:p>
        </p:txBody>
      </p:sp>
      <p:sp>
        <p:nvSpPr>
          <p:cNvPr id="277" name="Rectangle 5"/>
          <p:cNvSpPr>
            <a:spLocks noChangeArrowheads="1"/>
          </p:cNvSpPr>
          <p:nvPr>
            <p:custDataLst>
              <p:tags r:id="rId1"/>
            </p:custDataLst>
          </p:nvPr>
        </p:nvSpPr>
        <p:spPr bwMode="auto">
          <a:xfrm>
            <a:off x="472805" y="5753620"/>
            <a:ext cx="1907759" cy="235968"/>
          </a:xfrm>
          <a:prstGeom prst="rect">
            <a:avLst/>
          </a:prstGeom>
          <a:solidFill>
            <a:srgbClr val="2196F3">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78" name="Freeform 6"/>
          <p:cNvSpPr/>
          <p:nvPr>
            <p:custDataLst>
              <p:tags r:id="rId2"/>
            </p:custDataLst>
          </p:nvPr>
        </p:nvSpPr>
        <p:spPr bwMode="auto">
          <a:xfrm>
            <a:off x="2374352"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79" name="Freeform 8"/>
          <p:cNvSpPr/>
          <p:nvPr>
            <p:custDataLst>
              <p:tags r:id="rId3"/>
            </p:custDataLst>
          </p:nvPr>
        </p:nvSpPr>
        <p:spPr bwMode="auto">
          <a:xfrm>
            <a:off x="710546"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0" name="Freeform 7"/>
          <p:cNvSpPr/>
          <p:nvPr>
            <p:custDataLst>
              <p:tags r:id="rId4"/>
            </p:custDataLst>
          </p:nvPr>
        </p:nvSpPr>
        <p:spPr bwMode="auto">
          <a:xfrm>
            <a:off x="472805"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2196F3"/>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1" name="Freeform 51"/>
          <p:cNvSpPr/>
          <p:nvPr>
            <p:custDataLst>
              <p:tags r:id="rId5"/>
            </p:custDataLst>
          </p:nvPr>
        </p:nvSpPr>
        <p:spPr bwMode="auto">
          <a:xfrm>
            <a:off x="1242223"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82" name="Freeform 17"/>
          <p:cNvSpPr/>
          <p:nvPr>
            <p:custDataLst>
              <p:tags r:id="rId6"/>
            </p:custDataLst>
          </p:nvPr>
        </p:nvSpPr>
        <p:spPr bwMode="auto">
          <a:xfrm>
            <a:off x="1045210" y="2947035"/>
            <a:ext cx="1365250" cy="257048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2196F3"/>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83" name="文本框 282"/>
          <p:cNvSpPr txBox="1"/>
          <p:nvPr>
            <p:custDataLst>
              <p:tags r:id="rId7"/>
            </p:custDataLst>
          </p:nvPr>
        </p:nvSpPr>
        <p:spPr>
          <a:xfrm>
            <a:off x="963295" y="1308100"/>
            <a:ext cx="1608455" cy="1577975"/>
          </a:xfrm>
          <a:prstGeom prst="rect">
            <a:avLst/>
          </a:prstGeom>
          <a:noFill/>
        </p:spPr>
        <p:txBody>
          <a:bodyPr wrap="square" rtlCol="0">
            <a:norm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buClrTx/>
              <a:buSzTx/>
            </a:pPr>
            <a:r>
              <a:rPr lang="zh-CN" altLang="en-US" sz="1800" dirty="0">
                <a:solidFill>
                  <a:sysClr val="windowText" lastClr="000000"/>
                </a:solidFill>
                <a:latin typeface="+mn-ea"/>
                <a:ea typeface="+mn-ea"/>
              </a:rPr>
              <a:t>能够不断发现和解决问题，提出创新的解决方案。</a:t>
            </a:r>
            <a:endParaRPr lang="zh-CN" altLang="en-US" sz="1800" dirty="0">
              <a:solidFill>
                <a:sysClr val="windowText" lastClr="000000"/>
              </a:solidFill>
              <a:latin typeface="+mn-ea"/>
              <a:ea typeface="+mn-ea"/>
            </a:endParaRPr>
          </a:p>
        </p:txBody>
      </p:sp>
      <p:sp>
        <p:nvSpPr>
          <p:cNvPr id="284" name="文本框 283"/>
          <p:cNvSpPr txBox="1"/>
          <p:nvPr>
            <p:custDataLst>
              <p:tags r:id="rId8"/>
            </p:custDataLst>
          </p:nvPr>
        </p:nvSpPr>
        <p:spPr>
          <a:xfrm>
            <a:off x="1343660" y="3572510"/>
            <a:ext cx="761365" cy="785495"/>
          </a:xfrm>
          <a:prstGeom prst="rect">
            <a:avLst/>
          </a:prstGeom>
          <a:noFill/>
        </p:spPr>
        <p:txBody>
          <a:bodyPr wrap="square" rtlCol="0">
            <a:normAutofit/>
          </a:bodyPr>
          <a:lstStyle/>
          <a:p>
            <a:pPr algn="ctr" defTabSz="457200">
              <a:lnSpc>
                <a:spcPct val="120000"/>
              </a:lnSpc>
            </a:pPr>
            <a:r>
              <a:rPr lang="zh-CN" altLang="en-US" b="1" dirty="0">
                <a:solidFill>
                  <a:sysClr val="windowText" lastClr="000000"/>
                </a:solidFill>
                <a:latin typeface="+mj-ea"/>
                <a:ea typeface="+mj-ea"/>
                <a:sym typeface="等线" panose="02010600030101010101" charset="-122"/>
              </a:rPr>
              <a:t>创新意识</a:t>
            </a:r>
            <a:endParaRPr kumimoji="1" lang="zh-CN" altLang="en-US" b="1" spc="300" dirty="0">
              <a:solidFill>
                <a:srgbClr val="222222"/>
              </a:solidFill>
              <a:latin typeface="+mj-ea"/>
              <a:ea typeface="+mj-ea"/>
            </a:endParaRPr>
          </a:p>
        </p:txBody>
      </p:sp>
      <p:sp>
        <p:nvSpPr>
          <p:cNvPr id="285" name="Rectangle 5"/>
          <p:cNvSpPr>
            <a:spLocks noChangeArrowheads="1"/>
          </p:cNvSpPr>
          <p:nvPr>
            <p:custDataLst>
              <p:tags r:id="rId9"/>
            </p:custDataLst>
          </p:nvPr>
        </p:nvSpPr>
        <p:spPr bwMode="auto">
          <a:xfrm>
            <a:off x="2691207" y="5753620"/>
            <a:ext cx="1907759" cy="235968"/>
          </a:xfrm>
          <a:prstGeom prst="rect">
            <a:avLst/>
          </a:prstGeom>
          <a:solidFill>
            <a:srgbClr val="009587">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6" name="Freeform 6"/>
          <p:cNvSpPr/>
          <p:nvPr>
            <p:custDataLst>
              <p:tags r:id="rId10"/>
            </p:custDataLst>
          </p:nvPr>
        </p:nvSpPr>
        <p:spPr bwMode="auto">
          <a:xfrm>
            <a:off x="4592754"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009587">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7" name="Freeform 8"/>
          <p:cNvSpPr/>
          <p:nvPr>
            <p:custDataLst>
              <p:tags r:id="rId11"/>
            </p:custDataLst>
          </p:nvPr>
        </p:nvSpPr>
        <p:spPr bwMode="auto">
          <a:xfrm>
            <a:off x="2928948"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009587">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8" name="Freeform 7"/>
          <p:cNvSpPr/>
          <p:nvPr>
            <p:custDataLst>
              <p:tags r:id="rId12"/>
            </p:custDataLst>
          </p:nvPr>
        </p:nvSpPr>
        <p:spPr bwMode="auto">
          <a:xfrm>
            <a:off x="2691207"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009587"/>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9" name="Freeform 55"/>
          <p:cNvSpPr/>
          <p:nvPr>
            <p:custDataLst>
              <p:tags r:id="rId13"/>
            </p:custDataLst>
          </p:nvPr>
        </p:nvSpPr>
        <p:spPr bwMode="auto">
          <a:xfrm>
            <a:off x="3447264"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0" name="Freeform 56"/>
          <p:cNvSpPr/>
          <p:nvPr>
            <p:custDataLst>
              <p:tags r:id="rId14"/>
            </p:custDataLst>
          </p:nvPr>
        </p:nvSpPr>
        <p:spPr bwMode="auto">
          <a:xfrm>
            <a:off x="3250565" y="2947670"/>
            <a:ext cx="1365250" cy="2569845"/>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009587"/>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1" name="文本框 290"/>
          <p:cNvSpPr txBox="1"/>
          <p:nvPr>
            <p:custDataLst>
              <p:tags r:id="rId15"/>
            </p:custDataLst>
          </p:nvPr>
        </p:nvSpPr>
        <p:spPr>
          <a:xfrm>
            <a:off x="3177540" y="1308100"/>
            <a:ext cx="1527175" cy="1577975"/>
          </a:xfrm>
          <a:prstGeom prst="rect">
            <a:avLst/>
          </a:prstGeom>
          <a:noFill/>
        </p:spPr>
        <p:txBody>
          <a:bodyPr wrap="square" rtlCol="0">
            <a:norm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sz="1800" dirty="0">
                <a:solidFill>
                  <a:sysClr val="windowText" lastClr="000000"/>
                </a:solidFill>
                <a:latin typeface="+mn-ea"/>
                <a:ea typeface="+mn-ea"/>
                <a:sym typeface="+mn-ea"/>
              </a:rPr>
              <a:t>面对闲难和挑战时能够坚持不懈，迎难而上。</a:t>
            </a:r>
            <a:endParaRPr lang="zh-CN" altLang="en-US" sz="1800" dirty="0">
              <a:solidFill>
                <a:sysClr val="windowText" lastClr="000000"/>
              </a:solidFill>
              <a:latin typeface="+mn-ea"/>
              <a:ea typeface="+mn-ea"/>
              <a:sym typeface="+mn-ea"/>
            </a:endParaRPr>
          </a:p>
          <a:p>
            <a:pPr algn="just" defTabSz="457200">
              <a:lnSpc>
                <a:spcPct val="120000"/>
              </a:lnSpc>
            </a:pPr>
            <a:endParaRPr lang="zh-CN" altLang="zh-CN" sz="18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292" name="文本框 291"/>
          <p:cNvSpPr txBox="1"/>
          <p:nvPr>
            <p:custDataLst>
              <p:tags r:id="rId16"/>
            </p:custDataLst>
          </p:nvPr>
        </p:nvSpPr>
        <p:spPr>
          <a:xfrm>
            <a:off x="3447415" y="3644900"/>
            <a:ext cx="968375" cy="972820"/>
          </a:xfrm>
          <a:prstGeom prst="rect">
            <a:avLst/>
          </a:prstGeom>
          <a:noFill/>
        </p:spPr>
        <p:txBody>
          <a:bodyPr wrap="square" rtlCol="0">
            <a:normAutofit fontScale="90000"/>
          </a:bodyPr>
          <a:lstStyle/>
          <a:p>
            <a:pPr algn="ctr" defTabSz="457200">
              <a:lnSpc>
                <a:spcPct val="120000"/>
              </a:lnSpc>
            </a:pPr>
            <a:r>
              <a:rPr lang="zh-CN" altLang="en-US" b="1" dirty="0">
                <a:solidFill>
                  <a:sysClr val="windowText" lastClr="000000"/>
                </a:solidFill>
                <a:latin typeface="+mj-ea"/>
                <a:ea typeface="+mj-ea"/>
                <a:sym typeface="等线" panose="02010600030101010101" charset="-122"/>
              </a:rPr>
              <a:t>坚定的决心和毅力</a:t>
            </a:r>
            <a:endParaRPr kumimoji="1" lang="zh-CN" altLang="en-US" b="1" spc="300" dirty="0">
              <a:solidFill>
                <a:srgbClr val="222222"/>
              </a:solidFill>
              <a:latin typeface="+mj-ea"/>
              <a:ea typeface="+mj-ea"/>
            </a:endParaRPr>
          </a:p>
        </p:txBody>
      </p:sp>
      <p:sp>
        <p:nvSpPr>
          <p:cNvPr id="293" name="Rectangle 5"/>
          <p:cNvSpPr>
            <a:spLocks noChangeArrowheads="1"/>
          </p:cNvSpPr>
          <p:nvPr>
            <p:custDataLst>
              <p:tags r:id="rId17"/>
            </p:custDataLst>
          </p:nvPr>
        </p:nvSpPr>
        <p:spPr bwMode="auto">
          <a:xfrm>
            <a:off x="4909609" y="5753620"/>
            <a:ext cx="1907759" cy="235968"/>
          </a:xfrm>
          <a:prstGeom prst="rect">
            <a:avLst/>
          </a:prstGeom>
          <a:solidFill>
            <a:srgbClr val="8BC34A">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4" name="Freeform 6"/>
          <p:cNvSpPr/>
          <p:nvPr>
            <p:custDataLst>
              <p:tags r:id="rId18"/>
            </p:custDataLst>
          </p:nvPr>
        </p:nvSpPr>
        <p:spPr bwMode="auto">
          <a:xfrm>
            <a:off x="6811156"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8BC34A">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5" name="Freeform 8"/>
          <p:cNvSpPr/>
          <p:nvPr>
            <p:custDataLst>
              <p:tags r:id="rId19"/>
            </p:custDataLst>
          </p:nvPr>
        </p:nvSpPr>
        <p:spPr bwMode="auto">
          <a:xfrm>
            <a:off x="5147350"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8BC34A">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6" name="Freeform 7"/>
          <p:cNvSpPr/>
          <p:nvPr>
            <p:custDataLst>
              <p:tags r:id="rId20"/>
            </p:custDataLst>
          </p:nvPr>
        </p:nvSpPr>
        <p:spPr bwMode="auto">
          <a:xfrm>
            <a:off x="4909609"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8BC34A"/>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7" name="Freeform 59"/>
          <p:cNvSpPr/>
          <p:nvPr>
            <p:custDataLst>
              <p:tags r:id="rId21"/>
            </p:custDataLst>
          </p:nvPr>
        </p:nvSpPr>
        <p:spPr bwMode="auto">
          <a:xfrm>
            <a:off x="5602514"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8" name="Freeform 60"/>
          <p:cNvSpPr/>
          <p:nvPr>
            <p:custDataLst>
              <p:tags r:id="rId22"/>
            </p:custDataLst>
          </p:nvPr>
        </p:nvSpPr>
        <p:spPr bwMode="auto">
          <a:xfrm>
            <a:off x="5405755" y="2947670"/>
            <a:ext cx="1365250" cy="2569845"/>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8BC34A"/>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9" name="文本框 298"/>
          <p:cNvSpPr txBox="1"/>
          <p:nvPr>
            <p:custDataLst>
              <p:tags r:id="rId23"/>
            </p:custDataLst>
          </p:nvPr>
        </p:nvSpPr>
        <p:spPr>
          <a:xfrm>
            <a:off x="5288915" y="1308100"/>
            <a:ext cx="1625600" cy="1690370"/>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buClrTx/>
              <a:buSzTx/>
            </a:pPr>
            <a:r>
              <a:rPr lang="zh-CN" altLang="en-US" sz="1800" dirty="0">
                <a:solidFill>
                  <a:sysClr val="windowText" lastClr="000000"/>
                </a:solidFill>
                <a:latin typeface="+mn-ea"/>
                <a:ea typeface="+mn-ea"/>
                <a:sym typeface="+mn-ea"/>
              </a:rPr>
              <a:t>善于与他人合作、交流，并建立良好的人际关系网。</a:t>
            </a:r>
            <a:endParaRPr lang="zh-CN" altLang="en-US" sz="1800" dirty="0">
              <a:solidFill>
                <a:sysClr val="windowText" lastClr="000000"/>
              </a:solidFill>
              <a:latin typeface="+mn-ea"/>
              <a:ea typeface="+mn-ea"/>
              <a:sym typeface="+mn-ea"/>
            </a:endParaRPr>
          </a:p>
        </p:txBody>
      </p:sp>
      <p:sp>
        <p:nvSpPr>
          <p:cNvPr id="300" name="文本框 299"/>
          <p:cNvSpPr txBox="1"/>
          <p:nvPr>
            <p:custDataLst>
              <p:tags r:id="rId24"/>
            </p:custDataLst>
          </p:nvPr>
        </p:nvSpPr>
        <p:spPr>
          <a:xfrm>
            <a:off x="5602605" y="3429000"/>
            <a:ext cx="968375" cy="1448435"/>
          </a:xfrm>
          <a:prstGeom prst="rect">
            <a:avLst/>
          </a:prstGeom>
          <a:noFill/>
        </p:spPr>
        <p:txBody>
          <a:bodyPr wrap="square" rtlCol="0">
            <a:normAutofit fontScale="90000"/>
          </a:bodyPr>
          <a:lstStyle/>
          <a:p>
            <a:pPr algn="ctr" defTabSz="457200">
              <a:lnSpc>
                <a:spcPct val="120000"/>
              </a:lnSpc>
            </a:pPr>
            <a:r>
              <a:rPr kumimoji="1" lang="zh-CN" altLang="en-US" b="1" spc="300" dirty="0">
                <a:solidFill>
                  <a:srgbClr val="222222"/>
                </a:solidFill>
                <a:latin typeface="+mj-ea"/>
                <a:ea typeface="+mj-ea"/>
              </a:rPr>
              <a:t>良好的沟通能力和人际关系</a:t>
            </a:r>
            <a:endParaRPr kumimoji="1" lang="zh-CN" altLang="en-US" b="1" spc="300" dirty="0">
              <a:solidFill>
                <a:srgbClr val="222222"/>
              </a:solidFill>
              <a:latin typeface="+mj-ea"/>
              <a:ea typeface="+mj-ea"/>
            </a:endParaRPr>
          </a:p>
        </p:txBody>
      </p:sp>
      <p:sp>
        <p:nvSpPr>
          <p:cNvPr id="301" name="Rectangle 5"/>
          <p:cNvSpPr>
            <a:spLocks noChangeArrowheads="1"/>
          </p:cNvSpPr>
          <p:nvPr>
            <p:custDataLst>
              <p:tags r:id="rId25"/>
            </p:custDataLst>
          </p:nvPr>
        </p:nvSpPr>
        <p:spPr bwMode="auto">
          <a:xfrm>
            <a:off x="7128011" y="5753620"/>
            <a:ext cx="1907759" cy="235968"/>
          </a:xfrm>
          <a:prstGeom prst="rect">
            <a:avLst/>
          </a:prstGeom>
          <a:solidFill>
            <a:srgbClr val="CDDC39">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2" name="Freeform 6"/>
          <p:cNvSpPr/>
          <p:nvPr>
            <p:custDataLst>
              <p:tags r:id="rId26"/>
            </p:custDataLst>
          </p:nvPr>
        </p:nvSpPr>
        <p:spPr bwMode="auto">
          <a:xfrm>
            <a:off x="9029558"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CDDC3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3" name="Freeform 8"/>
          <p:cNvSpPr/>
          <p:nvPr>
            <p:custDataLst>
              <p:tags r:id="rId27"/>
            </p:custDataLst>
          </p:nvPr>
        </p:nvSpPr>
        <p:spPr bwMode="auto">
          <a:xfrm>
            <a:off x="7365752"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CDDC3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4" name="Freeform 7"/>
          <p:cNvSpPr/>
          <p:nvPr>
            <p:custDataLst>
              <p:tags r:id="rId28"/>
            </p:custDataLst>
          </p:nvPr>
        </p:nvSpPr>
        <p:spPr bwMode="auto">
          <a:xfrm>
            <a:off x="7128011"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CDDC39"/>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5" name="Freeform 63"/>
          <p:cNvSpPr/>
          <p:nvPr>
            <p:custDataLst>
              <p:tags r:id="rId29"/>
            </p:custDataLst>
          </p:nvPr>
        </p:nvSpPr>
        <p:spPr bwMode="auto">
          <a:xfrm>
            <a:off x="7837306"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06" name="Freeform 64"/>
          <p:cNvSpPr/>
          <p:nvPr>
            <p:custDataLst>
              <p:tags r:id="rId30"/>
            </p:custDataLst>
          </p:nvPr>
        </p:nvSpPr>
        <p:spPr bwMode="auto">
          <a:xfrm>
            <a:off x="7640320" y="2947670"/>
            <a:ext cx="1365250" cy="2569845"/>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CDDC39"/>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07" name="文本框 306"/>
          <p:cNvSpPr txBox="1"/>
          <p:nvPr>
            <p:custDataLst>
              <p:tags r:id="rId31"/>
            </p:custDataLst>
          </p:nvPr>
        </p:nvSpPr>
        <p:spPr>
          <a:xfrm>
            <a:off x="7451725" y="1340485"/>
            <a:ext cx="1553845" cy="1367790"/>
          </a:xfrm>
          <a:prstGeom prst="rect">
            <a:avLst/>
          </a:prstGeom>
          <a:noFill/>
        </p:spPr>
        <p:txBody>
          <a:bodyPr wrap="square" rtlCol="0">
            <a:normAutofit fontScale="90000"/>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buClrTx/>
              <a:buSzTx/>
            </a:pPr>
            <a:r>
              <a:rPr lang="zh-CN" altLang="en-US" sz="1800" dirty="0">
                <a:solidFill>
                  <a:sysClr val="windowText" lastClr="000000"/>
                </a:solidFill>
                <a:latin typeface="+mn-ea"/>
                <a:ea typeface="+mn-ea"/>
                <a:sym typeface="+mn-ea"/>
              </a:rPr>
              <a:t>有勇气面对未知的挑战和风险，敢于走出舒适区。</a:t>
            </a:r>
            <a:endParaRPr lang="zh-CN" altLang="en-US" sz="1800" dirty="0">
              <a:solidFill>
                <a:sysClr val="windowText" lastClr="000000"/>
              </a:solidFill>
              <a:latin typeface="+mn-ea"/>
              <a:ea typeface="+mn-ea"/>
              <a:sym typeface="+mn-ea"/>
            </a:endParaRPr>
          </a:p>
          <a:p>
            <a:pPr algn="just" defTabSz="457200">
              <a:lnSpc>
                <a:spcPct val="120000"/>
              </a:lnSpc>
              <a:buClrTx/>
              <a:buSzTx/>
            </a:pPr>
            <a:endParaRPr lang="zh-CN" altLang="en-US" sz="1800" dirty="0">
              <a:solidFill>
                <a:sysClr val="windowText" lastClr="000000"/>
              </a:solidFill>
              <a:latin typeface="+mn-ea"/>
              <a:ea typeface="+mn-ea"/>
            </a:endParaRPr>
          </a:p>
        </p:txBody>
      </p:sp>
      <p:sp>
        <p:nvSpPr>
          <p:cNvPr id="308" name="文本框 307"/>
          <p:cNvSpPr txBox="1"/>
          <p:nvPr>
            <p:custDataLst>
              <p:tags r:id="rId32"/>
            </p:custDataLst>
          </p:nvPr>
        </p:nvSpPr>
        <p:spPr>
          <a:xfrm>
            <a:off x="7680325" y="3572510"/>
            <a:ext cx="1211580" cy="785495"/>
          </a:xfrm>
          <a:prstGeom prst="rect">
            <a:avLst/>
          </a:prstGeom>
          <a:noFill/>
        </p:spPr>
        <p:txBody>
          <a:bodyPr wrap="square" rtlCol="0">
            <a:normAutofit/>
          </a:bodyPr>
          <a:lstStyle/>
          <a:p>
            <a:pPr algn="ctr" defTabSz="457200">
              <a:lnSpc>
                <a:spcPct val="120000"/>
              </a:lnSpc>
            </a:pPr>
            <a:r>
              <a:rPr kumimoji="1" lang="zh-CN" altLang="en-US" b="1" spc="300" dirty="0">
                <a:solidFill>
                  <a:srgbClr val="222222"/>
                </a:solidFill>
                <a:latin typeface="+mj-ea"/>
                <a:ea typeface="+mj-ea"/>
              </a:rPr>
              <a:t>敢于承担风险</a:t>
            </a:r>
            <a:endParaRPr kumimoji="1" lang="zh-CN" altLang="en-US" b="1" spc="300" dirty="0">
              <a:solidFill>
                <a:srgbClr val="222222"/>
              </a:solidFill>
              <a:latin typeface="+mj-ea"/>
              <a:ea typeface="+mj-ea"/>
            </a:endParaRPr>
          </a:p>
        </p:txBody>
      </p:sp>
      <p:sp>
        <p:nvSpPr>
          <p:cNvPr id="309" name="Rectangle 5"/>
          <p:cNvSpPr>
            <a:spLocks noChangeArrowheads="1"/>
          </p:cNvSpPr>
          <p:nvPr>
            <p:custDataLst>
              <p:tags r:id="rId33"/>
            </p:custDataLst>
          </p:nvPr>
        </p:nvSpPr>
        <p:spPr bwMode="auto">
          <a:xfrm>
            <a:off x="9346414" y="5753614"/>
            <a:ext cx="1907759" cy="235968"/>
          </a:xfrm>
          <a:prstGeom prst="rect">
            <a:avLst/>
          </a:prstGeom>
          <a:solidFill>
            <a:srgbClr val="00BCD3">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0" name="Freeform 6"/>
          <p:cNvSpPr/>
          <p:nvPr>
            <p:custDataLst>
              <p:tags r:id="rId34"/>
            </p:custDataLst>
          </p:nvPr>
        </p:nvSpPr>
        <p:spPr bwMode="auto">
          <a:xfrm>
            <a:off x="11247961" y="5507384"/>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00BCD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1" name="Freeform 8"/>
          <p:cNvSpPr/>
          <p:nvPr>
            <p:custDataLst>
              <p:tags r:id="rId35"/>
            </p:custDataLst>
          </p:nvPr>
        </p:nvSpPr>
        <p:spPr bwMode="auto">
          <a:xfrm>
            <a:off x="9584155" y="5257400"/>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00BCD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2" name="Freeform 7"/>
          <p:cNvSpPr/>
          <p:nvPr>
            <p:custDataLst>
              <p:tags r:id="rId36"/>
            </p:custDataLst>
          </p:nvPr>
        </p:nvSpPr>
        <p:spPr bwMode="auto">
          <a:xfrm>
            <a:off x="9346414" y="5257400"/>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00BCD3"/>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3" name="Freeform 63"/>
          <p:cNvSpPr/>
          <p:nvPr>
            <p:custDataLst>
              <p:tags r:id="rId37"/>
            </p:custDataLst>
          </p:nvPr>
        </p:nvSpPr>
        <p:spPr bwMode="auto">
          <a:xfrm>
            <a:off x="10055709" y="5257399"/>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14" name="Freeform 64"/>
          <p:cNvSpPr/>
          <p:nvPr>
            <p:custDataLst>
              <p:tags r:id="rId38"/>
            </p:custDataLst>
          </p:nvPr>
        </p:nvSpPr>
        <p:spPr bwMode="auto">
          <a:xfrm>
            <a:off x="9859010" y="2947035"/>
            <a:ext cx="1365250" cy="257048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00BCD3"/>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15" name="文本框 314"/>
          <p:cNvSpPr txBox="1"/>
          <p:nvPr>
            <p:custDataLst>
              <p:tags r:id="rId39"/>
            </p:custDataLst>
          </p:nvPr>
        </p:nvSpPr>
        <p:spPr>
          <a:xfrm>
            <a:off x="9583420" y="1268730"/>
            <a:ext cx="1811655" cy="1401445"/>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sz="1800" dirty="0">
                <a:solidFill>
                  <a:sysClr val="windowText" lastClr="000000"/>
                </a:solidFill>
                <a:latin typeface="+mn-ea"/>
                <a:ea typeface="+mn-ea"/>
                <a:sym typeface="+mn-ea"/>
              </a:rPr>
              <a:t>能够灵活应对市场变化和竞争环境，及时调整战略和方向。</a:t>
            </a:r>
            <a:endParaRPr lang="zh-CN" altLang="en-US" spc="150" dirty="0">
              <a:solidFill>
                <a:schemeClr val="tx1"/>
              </a:solidFill>
              <a:latin typeface="+mn-ea"/>
              <a:ea typeface="+mn-ea"/>
              <a:cs typeface="+mn-ea"/>
              <a:sym typeface="+mn-ea"/>
            </a:endParaRPr>
          </a:p>
        </p:txBody>
      </p:sp>
      <p:sp>
        <p:nvSpPr>
          <p:cNvPr id="316" name="文本框 315"/>
          <p:cNvSpPr txBox="1"/>
          <p:nvPr>
            <p:custDataLst>
              <p:tags r:id="rId40"/>
            </p:custDataLst>
          </p:nvPr>
        </p:nvSpPr>
        <p:spPr>
          <a:xfrm>
            <a:off x="9912350" y="3572510"/>
            <a:ext cx="1165860" cy="785495"/>
          </a:xfrm>
          <a:prstGeom prst="rect">
            <a:avLst/>
          </a:prstGeom>
          <a:noFill/>
        </p:spPr>
        <p:txBody>
          <a:bodyPr wrap="square" rtlCol="0"/>
          <a:lstStyle/>
          <a:p>
            <a:pPr algn="ctr" defTabSz="457200">
              <a:lnSpc>
                <a:spcPct val="120000"/>
              </a:lnSpc>
            </a:pPr>
            <a:r>
              <a:rPr kumimoji="1" lang="zh-CN" altLang="en-US" sz="1800" b="1" spc="300" dirty="0">
                <a:solidFill>
                  <a:srgbClr val="222222"/>
                </a:solidFill>
                <a:latin typeface="+mj-ea"/>
                <a:ea typeface="+mj-ea"/>
              </a:rPr>
              <a:t>灵活</a:t>
            </a:r>
            <a:endParaRPr kumimoji="1" lang="zh-CN" altLang="en-US" sz="1800" b="1" spc="300" dirty="0">
              <a:solidFill>
                <a:srgbClr val="222222"/>
              </a:solidFill>
              <a:latin typeface="+mj-ea"/>
              <a:ea typeface="+mj-ea"/>
            </a:endParaRPr>
          </a:p>
          <a:p>
            <a:pPr algn="ctr" defTabSz="457200">
              <a:lnSpc>
                <a:spcPct val="120000"/>
              </a:lnSpc>
            </a:pPr>
            <a:r>
              <a:rPr kumimoji="1" lang="zh-CN" altLang="en-US" sz="1800" b="1" spc="300" dirty="0">
                <a:solidFill>
                  <a:srgbClr val="222222"/>
                </a:solidFill>
                <a:latin typeface="+mj-ea"/>
                <a:ea typeface="+mj-ea"/>
              </a:rPr>
              <a:t>应变</a:t>
            </a:r>
            <a:endParaRPr kumimoji="1" lang="zh-CN" altLang="en-US" sz="1800" b="1" spc="300" dirty="0">
              <a:solidFill>
                <a:srgbClr val="222222"/>
              </a:solidFill>
              <a:latin typeface="+mj-ea"/>
              <a:ea typeface="+mj-ea"/>
            </a:endParaRPr>
          </a:p>
        </p:txBody>
      </p:sp>
      <p:sp>
        <p:nvSpPr>
          <p:cNvPr id="4" name="文本框 3"/>
          <p:cNvSpPr txBox="1"/>
          <p:nvPr/>
        </p:nvSpPr>
        <p:spPr>
          <a:xfrm>
            <a:off x="695960" y="435610"/>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（二）成功</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创业者的核心特质</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4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929068" y="262255"/>
            <a:ext cx="433324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 创业精神</a:t>
            </a:r>
            <a:endPar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310" name="文本框 309"/>
          <p:cNvSpPr txBox="1"/>
          <p:nvPr/>
        </p:nvSpPr>
        <p:spPr>
          <a:xfrm>
            <a:off x="1056005" y="1398270"/>
            <a:ext cx="10080000" cy="1529715"/>
          </a:xfrm>
          <a:prstGeom prst="rect">
            <a:avLst/>
          </a:prstGeom>
          <a:noFill/>
        </p:spPr>
        <p:txBody>
          <a:bodyPr wrap="square" rtlCol="0">
            <a:spAutoFit/>
          </a:bodyPr>
          <a:p>
            <a:pPr indent="457200">
              <a:lnSpc>
                <a:spcPct val="130000"/>
              </a:lnSpc>
              <a:spcBef>
                <a:spcPts val="0"/>
              </a:spcBef>
              <a:spcAft>
                <a:spcPts val="0"/>
              </a:spcAft>
            </a:pPr>
            <a:r>
              <a:rPr lang="zh-CN" altLang="en-US" dirty="0">
                <a:effectLst>
                  <a:outerShdw blurRad="38100" dist="38100" dir="2700000" algn="tl">
                    <a:srgbClr val="000000">
                      <a:alpha val="43137"/>
                    </a:srgbClr>
                  </a:outerShdw>
                </a:effectLst>
                <a:latin typeface="+mn-ea"/>
                <a:ea typeface="+mn-ea"/>
                <a:sym typeface="+mn-ea"/>
              </a:rPr>
              <a:t>创业精神是指在创业者的主观世界中，那些具有开创性的思想、观念、个性、意志、作风和品质等。大学生创业精神就是要使学生在被动接受就业指导的情况，转变为主动或自主创业，敢于在新兴领域和行业中艰苦创业，对环境变化的主动适应、对目标的执着追求，具备创业的胆识、勇气和开拓创新精神。</a:t>
            </a:r>
            <a:endParaRPr lang="zh-CN" altLang="en-US">
              <a:effectLst>
                <a:outerShdw blurRad="38100" dist="38100" dir="2700000" algn="tl">
                  <a:srgbClr val="000000">
                    <a:alpha val="43137"/>
                  </a:srgbClr>
                </a:outerShdw>
              </a:effectLst>
              <a:latin typeface="+mn-ea"/>
              <a:ea typeface="+mn-ea"/>
            </a:endParaRPr>
          </a:p>
        </p:txBody>
      </p:sp>
      <p:sp>
        <p:nvSpPr>
          <p:cNvPr id="315" name="椭圆 314"/>
          <p:cNvSpPr/>
          <p:nvPr>
            <p:custDataLst>
              <p:tags r:id="rId2"/>
            </p:custDataLst>
          </p:nvPr>
        </p:nvSpPr>
        <p:spPr>
          <a:xfrm>
            <a:off x="5986145" y="3854450"/>
            <a:ext cx="1035050" cy="947420"/>
          </a:xfrm>
          <a:prstGeom prst="ellipse">
            <a:avLst/>
          </a:prstGeom>
          <a:solidFill>
            <a:srgbClr val="3498DB">
              <a:alpha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16" name="Freeform 5"/>
          <p:cNvSpPr>
            <a:spLocks noEditPoints="1"/>
          </p:cNvSpPr>
          <p:nvPr>
            <p:custDataLst>
              <p:tags r:id="rId3"/>
            </p:custDataLst>
          </p:nvPr>
        </p:nvSpPr>
        <p:spPr bwMode="auto">
          <a:xfrm>
            <a:off x="6299835" y="4109720"/>
            <a:ext cx="407670" cy="500380"/>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ysClr val="window" lastClr="FFFFFF"/>
          </a:solidFill>
          <a:ln>
            <a:noFill/>
          </a:ln>
        </p:spPr>
        <p:txBody>
          <a:bodyPr vert="horz" wrap="square" lIns="91440" tIns="45720" rIns="91440" bIns="45720" numCol="1" anchor="t" anchorCtr="0" compatLnSpc="1"/>
          <a:lstStyle/>
          <a:p>
            <a:endParaRPr lang="zh-CN" altLang="en-US" sz="1800" dirty="0">
              <a:latin typeface="Arial" panose="020B0604020202020204" pitchFamily="34" charset="0"/>
              <a:ea typeface="微软雅黑" panose="020B0503020204020204" pitchFamily="34" charset="-122"/>
              <a:sym typeface="Arial" panose="020B0604020202020204" pitchFamily="34" charset="0"/>
            </a:endParaRPr>
          </a:p>
        </p:txBody>
      </p:sp>
      <p:sp>
        <p:nvSpPr>
          <p:cNvPr id="317" name="流程图: 可选过程 316"/>
          <p:cNvSpPr/>
          <p:nvPr>
            <p:custDataLst>
              <p:tags r:id="rId4"/>
            </p:custDataLst>
          </p:nvPr>
        </p:nvSpPr>
        <p:spPr>
          <a:xfrm>
            <a:off x="4753610" y="2948940"/>
            <a:ext cx="3500120" cy="514985"/>
          </a:xfrm>
          <a:prstGeom prst="flowChartAlternateProcess">
            <a:avLst/>
          </a:prstGeom>
          <a:noFill/>
          <a:ln w="25400">
            <a:solidFill>
              <a:srgbClr val="3498DB"/>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endParaRPr lang="zh-CN" altLang="en-US" sz="18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318" name="文本框 317"/>
          <p:cNvSpPr txBox="1"/>
          <p:nvPr>
            <p:custDataLst>
              <p:tags r:id="rId5"/>
            </p:custDataLst>
          </p:nvPr>
        </p:nvSpPr>
        <p:spPr>
          <a:xfrm>
            <a:off x="4745355" y="2948940"/>
            <a:ext cx="3516630" cy="514985"/>
          </a:xfrm>
          <a:prstGeom prst="rect">
            <a:avLst/>
          </a:prstGeom>
          <a:noFill/>
        </p:spPr>
        <p:txBody>
          <a:bodyPr wrap="square" rtlCol="0" anchor="ctr" anchorCtr="0">
            <a:normAutofit/>
          </a:bodyPr>
          <a:lstStyle/>
          <a:p>
            <a:pPr marL="0" lvl="0" indent="0" algn="ctr">
              <a:lnSpc>
                <a:spcPct val="120000"/>
              </a:lnSpc>
              <a:spcBef>
                <a:spcPts val="0"/>
              </a:spcBef>
              <a:spcAft>
                <a:spcPts val="0"/>
              </a:spcAft>
              <a:buSzPct val="100000"/>
            </a:pPr>
            <a:r>
              <a:rPr lang="zh-CN" altLang="en-US" sz="1800" spc="150" dirty="0">
                <a:solidFill>
                  <a:srgbClr val="000000"/>
                </a:solidFill>
                <a:latin typeface="+mj-ea"/>
                <a:ea typeface="+mj-ea"/>
                <a:sym typeface="+mn-ea"/>
              </a:rPr>
              <a:t>创业精神的内涵</a:t>
            </a:r>
            <a:endParaRPr lang="zh-CN" altLang="en-US" sz="1800" spc="150" dirty="0">
              <a:solidFill>
                <a:srgbClr val="000000"/>
              </a:solidFill>
              <a:latin typeface="+mj-ea"/>
              <a:ea typeface="+mj-ea"/>
              <a:sym typeface="+mn-ea"/>
            </a:endParaRPr>
          </a:p>
        </p:txBody>
      </p:sp>
      <p:cxnSp>
        <p:nvCxnSpPr>
          <p:cNvPr id="319" name="直接连接符 318"/>
          <p:cNvCxnSpPr/>
          <p:nvPr>
            <p:custDataLst>
              <p:tags r:id="rId6"/>
            </p:custDataLst>
          </p:nvPr>
        </p:nvCxnSpPr>
        <p:spPr>
          <a:xfrm>
            <a:off x="6503670" y="3519805"/>
            <a:ext cx="0" cy="349250"/>
          </a:xfrm>
          <a:prstGeom prst="line">
            <a:avLst/>
          </a:prstGeom>
          <a:ln w="15875">
            <a:solidFill>
              <a:srgbClr val="3498DB"/>
            </a:solidFill>
            <a:prstDash val="sysDot"/>
          </a:ln>
        </p:spPr>
        <p:style>
          <a:lnRef idx="1">
            <a:srgbClr val="1F74AD"/>
          </a:lnRef>
          <a:fillRef idx="0">
            <a:srgbClr val="1F74AD"/>
          </a:fillRef>
          <a:effectRef idx="0">
            <a:srgbClr val="1F74AD"/>
          </a:effectRef>
          <a:fontRef idx="minor">
            <a:srgbClr val="000000"/>
          </a:fontRef>
        </p:style>
      </p:cxnSp>
      <p:sp>
        <p:nvSpPr>
          <p:cNvPr id="320" name="椭圆 319"/>
          <p:cNvSpPr/>
          <p:nvPr>
            <p:custDataLst>
              <p:tags r:id="rId7"/>
            </p:custDataLst>
          </p:nvPr>
        </p:nvSpPr>
        <p:spPr>
          <a:xfrm>
            <a:off x="8373745" y="3854450"/>
            <a:ext cx="1028700" cy="947420"/>
          </a:xfrm>
          <a:prstGeom prst="ellipse">
            <a:avLst/>
          </a:prstGeom>
          <a:solidFill>
            <a:srgbClr val="1AA3AA">
              <a:alpha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dirty="0">
              <a:latin typeface="Arial" panose="020B0604020202020204" pitchFamily="34" charset="0"/>
              <a:ea typeface="微软雅黑" panose="020B0503020204020204" pitchFamily="34" charset="-122"/>
              <a:sym typeface="Arial" panose="020B0604020202020204" pitchFamily="34" charset="0"/>
            </a:endParaRPr>
          </a:p>
        </p:txBody>
      </p:sp>
      <p:sp>
        <p:nvSpPr>
          <p:cNvPr id="321" name="Freeform 9"/>
          <p:cNvSpPr>
            <a:spLocks noEditPoints="1"/>
          </p:cNvSpPr>
          <p:nvPr>
            <p:custDataLst>
              <p:tags r:id="rId8"/>
            </p:custDataLst>
          </p:nvPr>
        </p:nvSpPr>
        <p:spPr bwMode="auto">
          <a:xfrm>
            <a:off x="8644255" y="4107180"/>
            <a:ext cx="487680" cy="441960"/>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ysClr val="window" lastClr="FFFFFF"/>
          </a:solidFill>
          <a:ln>
            <a:noFill/>
          </a:ln>
        </p:spPr>
        <p:txBody>
          <a:bodyPr vert="horz" wrap="square" lIns="91440" tIns="45720" rIns="91440" bIns="45720" numCol="1" anchor="t" anchorCtr="0" compatLnSpc="1"/>
          <a:lstStyle/>
          <a:p>
            <a:endParaRPr lang="zh-CN" altLang="en-US" sz="1800" dirty="0">
              <a:latin typeface="Arial" panose="020B0604020202020204" pitchFamily="34" charset="0"/>
              <a:ea typeface="微软雅黑" panose="020B0503020204020204" pitchFamily="34" charset="-122"/>
              <a:sym typeface="Arial" panose="020B0604020202020204" pitchFamily="34" charset="0"/>
            </a:endParaRPr>
          </a:p>
        </p:txBody>
      </p:sp>
      <p:sp>
        <p:nvSpPr>
          <p:cNvPr id="322" name="流程图: 可选过程 321"/>
          <p:cNvSpPr/>
          <p:nvPr>
            <p:custDataLst>
              <p:tags r:id="rId9"/>
            </p:custDataLst>
          </p:nvPr>
        </p:nvSpPr>
        <p:spPr>
          <a:xfrm>
            <a:off x="7162165" y="5124450"/>
            <a:ext cx="3364230" cy="493395"/>
          </a:xfrm>
          <a:prstGeom prst="flowChartAlternateProcess">
            <a:avLst/>
          </a:prstGeom>
          <a:noFill/>
          <a:ln w="25400">
            <a:solidFill>
              <a:srgbClr val="1AA3AA"/>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endParaRPr lang="zh-CN" altLang="en-US" sz="18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3" name="文本框 322"/>
          <p:cNvSpPr txBox="1"/>
          <p:nvPr>
            <p:custDataLst>
              <p:tags r:id="rId10"/>
            </p:custDataLst>
          </p:nvPr>
        </p:nvSpPr>
        <p:spPr>
          <a:xfrm>
            <a:off x="7170420" y="5124450"/>
            <a:ext cx="3274060" cy="493395"/>
          </a:xfrm>
          <a:prstGeom prst="rect">
            <a:avLst/>
          </a:prstGeom>
          <a:noFill/>
        </p:spPr>
        <p:txBody>
          <a:bodyPr wrap="square" rtlCol="0" anchor="ctr" anchorCtr="0">
            <a:normAutofit/>
          </a:bodyPr>
          <a:lstStyle/>
          <a:p>
            <a:pPr marL="0" lvl="0" indent="0" algn="ctr">
              <a:lnSpc>
                <a:spcPct val="120000"/>
              </a:lnSpc>
              <a:spcBef>
                <a:spcPts val="0"/>
              </a:spcBef>
              <a:spcAft>
                <a:spcPts val="0"/>
              </a:spcAft>
              <a:buSzPct val="100000"/>
            </a:pPr>
            <a:r>
              <a:rPr lang="zh-CN" altLang="en-US" sz="1800" spc="150" dirty="0">
                <a:solidFill>
                  <a:srgbClr val="000000"/>
                </a:solidFill>
                <a:latin typeface="+mj-ea"/>
                <a:ea typeface="+mj-ea"/>
                <a:sym typeface="+mn-ea"/>
              </a:rPr>
              <a:t>创业精神的培养方法</a:t>
            </a:r>
            <a:endParaRPr lang="zh-CN" altLang="en-US" sz="1800" spc="150" dirty="0">
              <a:solidFill>
                <a:srgbClr val="000000"/>
              </a:solidFill>
              <a:latin typeface="+mj-ea"/>
              <a:ea typeface="+mj-ea"/>
              <a:sym typeface="+mn-ea"/>
            </a:endParaRPr>
          </a:p>
        </p:txBody>
      </p:sp>
      <p:sp>
        <p:nvSpPr>
          <p:cNvPr id="325" name="椭圆 324"/>
          <p:cNvSpPr/>
          <p:nvPr>
            <p:custDataLst>
              <p:tags r:id="rId11"/>
            </p:custDataLst>
          </p:nvPr>
        </p:nvSpPr>
        <p:spPr>
          <a:xfrm>
            <a:off x="3599815" y="3854450"/>
            <a:ext cx="1034415" cy="947420"/>
          </a:xfrm>
          <a:prstGeom prst="ellipse">
            <a:avLst/>
          </a:prstGeom>
          <a:solidFill>
            <a:srgbClr val="1F74AD">
              <a:alpha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26" name="流程图: 可选过程 325"/>
          <p:cNvSpPr/>
          <p:nvPr>
            <p:custDataLst>
              <p:tags r:id="rId12"/>
            </p:custDataLst>
          </p:nvPr>
        </p:nvSpPr>
        <p:spPr>
          <a:xfrm>
            <a:off x="2247900" y="5144135"/>
            <a:ext cx="3737610" cy="545465"/>
          </a:xfrm>
          <a:prstGeom prst="flowChartAlternateProcess">
            <a:avLst/>
          </a:prstGeom>
          <a:noFill/>
          <a:ln w="25400">
            <a:solidFill>
              <a:srgbClr val="1F74AD"/>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endParaRPr lang="zh-CN" altLang="en-US" sz="18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 name="文本框 326"/>
          <p:cNvSpPr txBox="1"/>
          <p:nvPr>
            <p:custDataLst>
              <p:tags r:id="rId13"/>
            </p:custDataLst>
          </p:nvPr>
        </p:nvSpPr>
        <p:spPr>
          <a:xfrm>
            <a:off x="2248535" y="5144135"/>
            <a:ext cx="3736340" cy="515620"/>
          </a:xfrm>
          <a:prstGeom prst="rect">
            <a:avLst/>
          </a:prstGeom>
          <a:noFill/>
        </p:spPr>
        <p:txBody>
          <a:bodyPr wrap="square" rtlCol="0" anchor="ctr" anchorCtr="0"/>
          <a:lstStyle/>
          <a:p>
            <a:pPr marL="0" lvl="0" indent="0" algn="ctr">
              <a:lnSpc>
                <a:spcPct val="120000"/>
              </a:lnSpc>
              <a:spcBef>
                <a:spcPts val="0"/>
              </a:spcBef>
              <a:spcAft>
                <a:spcPts val="0"/>
              </a:spcAft>
              <a:buSzPct val="100000"/>
            </a:pPr>
            <a:r>
              <a:rPr lang="zh-CN" altLang="en-US" sz="1800" spc="150" dirty="0">
                <a:solidFill>
                  <a:srgbClr val="000000"/>
                </a:solidFill>
                <a:latin typeface="+mj-ea"/>
                <a:ea typeface="+mj-ea"/>
                <a:sym typeface="+mn-ea"/>
              </a:rPr>
              <a:t>大学生认识创业精神的重要性</a:t>
            </a:r>
            <a:endParaRPr lang="zh-CN" altLang="en-US" sz="1800" spc="150" dirty="0">
              <a:solidFill>
                <a:srgbClr val="000000"/>
              </a:solidFill>
              <a:latin typeface="+mj-ea"/>
              <a:ea typeface="+mj-ea"/>
              <a:sym typeface="+mn-ea"/>
            </a:endParaRPr>
          </a:p>
        </p:txBody>
      </p:sp>
      <p:cxnSp>
        <p:nvCxnSpPr>
          <p:cNvPr id="329" name="直接连接符 328"/>
          <p:cNvCxnSpPr>
            <a:stCxn id="325" idx="6"/>
            <a:endCxn id="315" idx="2"/>
          </p:cNvCxnSpPr>
          <p:nvPr>
            <p:custDataLst>
              <p:tags r:id="rId14"/>
            </p:custDataLst>
          </p:nvPr>
        </p:nvCxnSpPr>
        <p:spPr>
          <a:xfrm>
            <a:off x="4634380" y="4256491"/>
            <a:ext cx="1351915" cy="0"/>
          </a:xfrm>
          <a:prstGeom prst="line">
            <a:avLst/>
          </a:prstGeom>
          <a:ln w="50800">
            <a:solidFill>
              <a:srgbClr val="1F74AD">
                <a:alpha val="20000"/>
              </a:srgbClr>
            </a:solidFill>
            <a:prstDash val="solid"/>
          </a:ln>
        </p:spPr>
        <p:style>
          <a:lnRef idx="1">
            <a:srgbClr val="1F74AD"/>
          </a:lnRef>
          <a:fillRef idx="0">
            <a:srgbClr val="1F74AD"/>
          </a:fillRef>
          <a:effectRef idx="0">
            <a:srgbClr val="1F74AD"/>
          </a:effectRef>
          <a:fontRef idx="minor">
            <a:srgbClr val="000000"/>
          </a:fontRef>
        </p:style>
      </p:cxnSp>
      <p:cxnSp>
        <p:nvCxnSpPr>
          <p:cNvPr id="330" name="直接连接符 329"/>
          <p:cNvCxnSpPr>
            <a:stCxn id="315" idx="6"/>
            <a:endCxn id="320" idx="2"/>
          </p:cNvCxnSpPr>
          <p:nvPr>
            <p:custDataLst>
              <p:tags r:id="rId15"/>
            </p:custDataLst>
          </p:nvPr>
        </p:nvCxnSpPr>
        <p:spPr>
          <a:xfrm>
            <a:off x="7021045" y="4256491"/>
            <a:ext cx="1352550" cy="0"/>
          </a:xfrm>
          <a:prstGeom prst="line">
            <a:avLst/>
          </a:prstGeom>
          <a:ln w="50800">
            <a:solidFill>
              <a:srgbClr val="1F74AD">
                <a:alpha val="20000"/>
              </a:srgbClr>
            </a:solidFill>
            <a:prstDash val="solid"/>
          </a:ln>
        </p:spPr>
        <p:style>
          <a:lnRef idx="1">
            <a:srgbClr val="1F74AD"/>
          </a:lnRef>
          <a:fillRef idx="0">
            <a:srgbClr val="1F74AD"/>
          </a:fillRef>
          <a:effectRef idx="0">
            <a:srgbClr val="1F74AD"/>
          </a:effectRef>
          <a:fontRef idx="minor">
            <a:srgbClr val="000000"/>
          </a:fontRef>
        </p:style>
      </p:cxnSp>
      <p:sp>
        <p:nvSpPr>
          <p:cNvPr id="331" name="Freeform 14"/>
          <p:cNvSpPr>
            <a:spLocks noEditPoints="1"/>
          </p:cNvSpPr>
          <p:nvPr>
            <p:custDataLst>
              <p:tags r:id="rId16"/>
            </p:custDataLst>
          </p:nvPr>
        </p:nvSpPr>
        <p:spPr bwMode="auto">
          <a:xfrm>
            <a:off x="3893185" y="4165600"/>
            <a:ext cx="447040" cy="38925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332" name="直接连接符 331"/>
          <p:cNvCxnSpPr/>
          <p:nvPr>
            <p:custDataLst>
              <p:tags r:id="rId17"/>
            </p:custDataLst>
          </p:nvPr>
        </p:nvCxnSpPr>
        <p:spPr>
          <a:xfrm>
            <a:off x="4119245" y="4794885"/>
            <a:ext cx="0" cy="349250"/>
          </a:xfrm>
          <a:prstGeom prst="line">
            <a:avLst/>
          </a:prstGeom>
          <a:ln w="15875">
            <a:solidFill>
              <a:srgbClr val="3498DB"/>
            </a:solidFill>
            <a:prstDash val="sysDot"/>
          </a:ln>
        </p:spPr>
        <p:style>
          <a:lnRef idx="1">
            <a:srgbClr val="1F74AD"/>
          </a:lnRef>
          <a:fillRef idx="0">
            <a:srgbClr val="1F74AD"/>
          </a:fillRef>
          <a:effectRef idx="0">
            <a:srgbClr val="1F74AD"/>
          </a:effectRef>
          <a:fontRef idx="minor">
            <a:srgbClr val="000000"/>
          </a:fontRef>
        </p:style>
      </p:cxnSp>
      <p:cxnSp>
        <p:nvCxnSpPr>
          <p:cNvPr id="333" name="直接连接符 332"/>
          <p:cNvCxnSpPr/>
          <p:nvPr>
            <p:custDataLst>
              <p:tags r:id="rId18"/>
            </p:custDataLst>
          </p:nvPr>
        </p:nvCxnSpPr>
        <p:spPr>
          <a:xfrm>
            <a:off x="8888095" y="4756785"/>
            <a:ext cx="0" cy="349250"/>
          </a:xfrm>
          <a:prstGeom prst="line">
            <a:avLst/>
          </a:prstGeom>
          <a:ln w="15875">
            <a:solidFill>
              <a:srgbClr val="3498DB"/>
            </a:solidFill>
            <a:prstDash val="sysDot"/>
          </a:ln>
        </p:spPr>
        <p:style>
          <a:lnRef idx="1">
            <a:srgbClr val="1F74AD"/>
          </a:lnRef>
          <a:fillRef idx="0">
            <a:srgbClr val="1F74AD"/>
          </a:fillRef>
          <a:effectRef idx="0">
            <a:srgbClr val="1F74AD"/>
          </a:effectRef>
          <a:fontRef idx="minor">
            <a:srgbClr val="000000"/>
          </a:fontRef>
        </p:style>
      </p:cxnSp>
    </p:spTree>
    <p:custDataLst>
      <p:tags r:id="rId19"/>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8" name="组合 87"/>
          <p:cNvGrpSpPr/>
          <p:nvPr>
            <p:custDataLst>
              <p:tags r:id="rId1"/>
            </p:custDataLst>
          </p:nvPr>
        </p:nvGrpSpPr>
        <p:grpSpPr>
          <a:xfrm>
            <a:off x="3369945" y="869315"/>
            <a:ext cx="5556250" cy="768350"/>
            <a:chOff x="5990" y="1369"/>
            <a:chExt cx="8073" cy="1210"/>
          </a:xfrm>
        </p:grpSpPr>
        <p:sp>
          <p:nvSpPr>
            <p:cNvPr id="89" name="矩形 88"/>
            <p:cNvSpPr/>
            <p:nvPr>
              <p:custDataLst>
                <p:tags r:id="rId2"/>
              </p:custDataLst>
            </p:nvPr>
          </p:nvSpPr>
          <p:spPr>
            <a:xfrm>
              <a:off x="6115" y="1527"/>
              <a:ext cx="7948" cy="10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0" name="矩形 89"/>
            <p:cNvSpPr/>
            <p:nvPr>
              <p:custDataLst>
                <p:tags r:id="rId3"/>
              </p:custDataLst>
            </p:nvPr>
          </p:nvSpPr>
          <p:spPr>
            <a:xfrm>
              <a:off x="5990" y="1369"/>
              <a:ext cx="7948" cy="105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cxnSp>
        <p:nvCxnSpPr>
          <p:cNvPr id="7" name="直接连接符 6"/>
          <p:cNvCxnSpPr>
            <a:stCxn id="37" idx="2"/>
            <a:endCxn id="29" idx="0"/>
          </p:cNvCxnSpPr>
          <p:nvPr>
            <p:custDataLst>
              <p:tags r:id="rId4"/>
            </p:custDataLst>
          </p:nvPr>
        </p:nvCxnSpPr>
        <p:spPr>
          <a:xfrm flipH="1">
            <a:off x="1302173" y="1731215"/>
            <a:ext cx="4857115"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8" name="直接连接符 7"/>
          <p:cNvCxnSpPr>
            <a:stCxn id="37" idx="2"/>
            <a:endCxn id="35" idx="0"/>
          </p:cNvCxnSpPr>
          <p:nvPr>
            <p:custDataLst>
              <p:tags r:id="rId5"/>
            </p:custDataLst>
          </p:nvPr>
        </p:nvCxnSpPr>
        <p:spPr>
          <a:xfrm>
            <a:off x="6159288" y="1731215"/>
            <a:ext cx="476377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12" name="直接连接符 11"/>
          <p:cNvCxnSpPr>
            <a:stCxn id="37" idx="2"/>
            <a:endCxn id="32" idx="0"/>
          </p:cNvCxnSpPr>
          <p:nvPr>
            <p:custDataLst>
              <p:tags r:id="rId6"/>
            </p:custDataLst>
          </p:nvPr>
        </p:nvCxnSpPr>
        <p:spPr>
          <a:xfrm flipH="1">
            <a:off x="5151173" y="1731215"/>
            <a:ext cx="100838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15" name="直接连接符 14"/>
          <p:cNvCxnSpPr>
            <a:stCxn id="37" idx="2"/>
            <a:endCxn id="31" idx="0"/>
          </p:cNvCxnSpPr>
          <p:nvPr>
            <p:custDataLst>
              <p:tags r:id="rId7"/>
            </p:custDataLst>
          </p:nvPr>
        </p:nvCxnSpPr>
        <p:spPr>
          <a:xfrm flipH="1">
            <a:off x="3226223" y="1731215"/>
            <a:ext cx="2933065"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18" name="直接连接符 17"/>
          <p:cNvCxnSpPr>
            <a:stCxn id="37" idx="2"/>
            <a:endCxn id="34" idx="0"/>
          </p:cNvCxnSpPr>
          <p:nvPr>
            <p:custDataLst>
              <p:tags r:id="rId8"/>
            </p:custDataLst>
          </p:nvPr>
        </p:nvCxnSpPr>
        <p:spPr>
          <a:xfrm>
            <a:off x="6159288" y="1731215"/>
            <a:ext cx="283972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22" name="直接连接符 21"/>
          <p:cNvCxnSpPr>
            <a:stCxn id="37" idx="2"/>
            <a:endCxn id="33" idx="0"/>
          </p:cNvCxnSpPr>
          <p:nvPr>
            <p:custDataLst>
              <p:tags r:id="rId9"/>
            </p:custDataLst>
          </p:nvPr>
        </p:nvCxnSpPr>
        <p:spPr>
          <a:xfrm>
            <a:off x="6159288" y="1731215"/>
            <a:ext cx="91567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29" name="圆角矩形 28"/>
          <p:cNvSpPr/>
          <p:nvPr>
            <p:custDataLst>
              <p:tags r:id="rId10"/>
            </p:custDataLst>
          </p:nvPr>
        </p:nvSpPr>
        <p:spPr>
          <a:xfrm>
            <a:off x="941092" y="3653973"/>
            <a:ext cx="722455" cy="558879"/>
          </a:xfrm>
          <a:prstGeom prst="round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3" name="KSO_Shape"/>
          <p:cNvSpPr/>
          <p:nvPr>
            <p:custDataLst>
              <p:tags r:id="rId11"/>
            </p:custDataLst>
          </p:nvPr>
        </p:nvSpPr>
        <p:spPr>
          <a:xfrm>
            <a:off x="1145623" y="3813373"/>
            <a:ext cx="313391" cy="240077"/>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bIns="324000" anchor="ctr">
            <a:normAutofit fontScale="25000" lnSpcReduction="20000"/>
            <a:scene3d>
              <a:camera prst="orthographicFront"/>
              <a:lightRig rig="threePt" dir="t"/>
            </a:scene3d>
            <a:sp3d contourW="12700">
              <a:contourClr>
                <a:srgbClr val="FFFFFF"/>
              </a:contourClr>
            </a:sp3d>
          </a:bodyPr>
          <a:lstStyle/>
          <a:p>
            <a:pPr algn="ctr">
              <a:defRPr/>
            </a:pPr>
            <a:endParaRPr lang="zh-CN" altLang="en-US" dirty="0">
              <a:solidFill>
                <a:srgbClr val="000000"/>
              </a:solidFill>
              <a:sym typeface="Arial" panose="020B0604020202020204" pitchFamily="34" charset="0"/>
            </a:endParaRPr>
          </a:p>
        </p:txBody>
      </p:sp>
      <p:sp>
        <p:nvSpPr>
          <p:cNvPr id="31" name="圆角矩形 30"/>
          <p:cNvSpPr/>
          <p:nvPr>
            <p:custDataLst>
              <p:tags r:id="rId12"/>
            </p:custDataLst>
          </p:nvPr>
        </p:nvSpPr>
        <p:spPr>
          <a:xfrm>
            <a:off x="2865316" y="3653973"/>
            <a:ext cx="722455" cy="558879"/>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4" name="KSO_Shape"/>
          <p:cNvSpPr/>
          <p:nvPr>
            <p:custDataLst>
              <p:tags r:id="rId13"/>
            </p:custDataLst>
          </p:nvPr>
        </p:nvSpPr>
        <p:spPr bwMode="auto">
          <a:xfrm>
            <a:off x="3120091" y="3789377"/>
            <a:ext cx="241979" cy="288070"/>
          </a:xfrm>
          <a:custGeom>
            <a:avLst/>
            <a:gdLst>
              <a:gd name="T0" fmla="*/ 1531007 w 4340"/>
              <a:gd name="T1" fmla="*/ 12533 h 5168"/>
              <a:gd name="T2" fmla="*/ 1585594 w 4340"/>
              <a:gd name="T3" fmla="*/ 64139 h 5168"/>
              <a:gd name="T4" fmla="*/ 1600347 w 4340"/>
              <a:gd name="T5" fmla="*/ 1789255 h 5168"/>
              <a:gd name="T6" fmla="*/ 1572685 w 4340"/>
              <a:gd name="T7" fmla="*/ 1860398 h 5168"/>
              <a:gd name="T8" fmla="*/ 1508878 w 4340"/>
              <a:gd name="T9" fmla="*/ 1900945 h 5168"/>
              <a:gd name="T10" fmla="*/ 86306 w 4340"/>
              <a:gd name="T11" fmla="*/ 1899471 h 5168"/>
              <a:gd name="T12" fmla="*/ 24712 w 4340"/>
              <a:gd name="T13" fmla="*/ 1855606 h 5168"/>
              <a:gd name="T14" fmla="*/ 0 w 4340"/>
              <a:gd name="T15" fmla="*/ 1782989 h 5168"/>
              <a:gd name="T16" fmla="*/ 17704 w 4340"/>
              <a:gd name="T17" fmla="*/ 466297 h 5168"/>
              <a:gd name="T18" fmla="*/ 122451 w 4340"/>
              <a:gd name="T19" fmla="*/ 354239 h 5168"/>
              <a:gd name="T20" fmla="*/ 347068 w 4340"/>
              <a:gd name="T21" fmla="*/ 1539703 h 5168"/>
              <a:gd name="T22" fmla="*/ 433374 w 4340"/>
              <a:gd name="T23" fmla="*/ 1566980 h 5168"/>
              <a:gd name="T24" fmla="*/ 518573 w 4340"/>
              <a:gd name="T25" fmla="*/ 1537123 h 5168"/>
              <a:gd name="T26" fmla="*/ 535170 w 4340"/>
              <a:gd name="T27" fmla="*/ 1412531 h 5168"/>
              <a:gd name="T28" fmla="*/ 498287 w 4340"/>
              <a:gd name="T29" fmla="*/ 1348023 h 5168"/>
              <a:gd name="T30" fmla="*/ 527794 w 4340"/>
              <a:gd name="T31" fmla="*/ 1310056 h 5168"/>
              <a:gd name="T32" fmla="*/ 531113 w 4340"/>
              <a:gd name="T33" fmla="*/ 1199103 h 5168"/>
              <a:gd name="T34" fmla="*/ 496443 w 4340"/>
              <a:gd name="T35" fmla="*/ 1161504 h 5168"/>
              <a:gd name="T36" fmla="*/ 380262 w 4340"/>
              <a:gd name="T37" fmla="*/ 1155238 h 5168"/>
              <a:gd name="T38" fmla="*/ 332683 w 4340"/>
              <a:gd name="T39" fmla="*/ 1212005 h 5168"/>
              <a:gd name="T40" fmla="*/ 429685 w 4340"/>
              <a:gd name="T41" fmla="*/ 1209424 h 5168"/>
              <a:gd name="T42" fmla="*/ 445545 w 4340"/>
              <a:gd name="T43" fmla="*/ 1300472 h 5168"/>
              <a:gd name="T44" fmla="*/ 407187 w 4340"/>
              <a:gd name="T45" fmla="*/ 1364980 h 5168"/>
              <a:gd name="T46" fmla="*/ 443701 w 4340"/>
              <a:gd name="T47" fmla="*/ 1379356 h 5168"/>
              <a:gd name="T48" fmla="*/ 433005 w 4340"/>
              <a:gd name="T49" fmla="*/ 1503579 h 5168"/>
              <a:gd name="T50" fmla="*/ 330102 w 4340"/>
              <a:gd name="T51" fmla="*/ 1390783 h 5168"/>
              <a:gd name="T52" fmla="*/ 756836 w 4340"/>
              <a:gd name="T53" fmla="*/ 1273195 h 5168"/>
              <a:gd name="T54" fmla="*/ 736551 w 4340"/>
              <a:gd name="T55" fmla="*/ 1176986 h 5168"/>
              <a:gd name="T56" fmla="*/ 674587 w 4340"/>
              <a:gd name="T57" fmla="*/ 1148972 h 5168"/>
              <a:gd name="T58" fmla="*/ 575741 w 4340"/>
              <a:gd name="T59" fmla="*/ 1167771 h 5168"/>
              <a:gd name="T60" fmla="*/ 550292 w 4340"/>
              <a:gd name="T61" fmla="*/ 1227486 h 5168"/>
              <a:gd name="T62" fmla="*/ 650245 w 4340"/>
              <a:gd name="T63" fmla="*/ 1211267 h 5168"/>
              <a:gd name="T64" fmla="*/ 668317 w 4340"/>
              <a:gd name="T65" fmla="*/ 1252184 h 5168"/>
              <a:gd name="T66" fmla="*/ 1077348 w 4340"/>
              <a:gd name="T67" fmla="*/ 1359450 h 5168"/>
              <a:gd name="T68" fmla="*/ 981822 w 4340"/>
              <a:gd name="T69" fmla="*/ 1509845 h 5168"/>
              <a:gd name="T70" fmla="*/ 969281 w 4340"/>
              <a:gd name="T71" fmla="*/ 1209793 h 5168"/>
              <a:gd name="T72" fmla="*/ 994731 w 4340"/>
              <a:gd name="T73" fmla="*/ 1209793 h 5168"/>
              <a:gd name="T74" fmla="*/ 1058538 w 4340"/>
              <a:gd name="T75" fmla="*/ 1171088 h 5168"/>
              <a:gd name="T76" fmla="*/ 945676 w 4340"/>
              <a:gd name="T77" fmla="*/ 1150815 h 5168"/>
              <a:gd name="T78" fmla="*/ 886295 w 4340"/>
              <a:gd name="T79" fmla="*/ 1189151 h 5168"/>
              <a:gd name="T80" fmla="*/ 885926 w 4340"/>
              <a:gd name="T81" fmla="*/ 1531962 h 5168"/>
              <a:gd name="T82" fmla="*/ 935718 w 4340"/>
              <a:gd name="T83" fmla="*/ 1564769 h 5168"/>
              <a:gd name="T84" fmla="*/ 1034195 w 4340"/>
              <a:gd name="T85" fmla="*/ 1563663 h 5168"/>
              <a:gd name="T86" fmla="*/ 1273196 w 4340"/>
              <a:gd name="T87" fmla="*/ 1543389 h 5168"/>
              <a:gd name="T88" fmla="*/ 1298277 w 4340"/>
              <a:gd name="T89" fmla="*/ 1501367 h 5168"/>
              <a:gd name="T90" fmla="*/ 1282417 w 4340"/>
              <a:gd name="T91" fmla="*/ 1361294 h 5168"/>
              <a:gd name="T92" fmla="*/ 1272090 w 4340"/>
              <a:gd name="T93" fmla="*/ 1329593 h 5168"/>
              <a:gd name="T94" fmla="*/ 1297170 w 4340"/>
              <a:gd name="T95" fmla="*/ 1224906 h 5168"/>
              <a:gd name="T96" fmla="*/ 1275778 w 4340"/>
              <a:gd name="T97" fmla="*/ 1173669 h 5168"/>
              <a:gd name="T98" fmla="*/ 1096159 w 4340"/>
              <a:gd name="T99" fmla="*/ 1563663 h 5168"/>
              <a:gd name="T100" fmla="*/ 1197218 w 4340"/>
              <a:gd name="T101" fmla="*/ 1206107 h 5168"/>
              <a:gd name="T102" fmla="*/ 1210127 w 4340"/>
              <a:gd name="T103" fmla="*/ 1306001 h 5168"/>
              <a:gd name="T104" fmla="*/ 1203856 w 4340"/>
              <a:gd name="T105" fmla="*/ 1367191 h 5168"/>
              <a:gd name="T106" fmla="*/ 1207914 w 4340"/>
              <a:gd name="T107" fmla="*/ 1502104 h 5168"/>
              <a:gd name="T108" fmla="*/ 295432 w 4340"/>
              <a:gd name="T109" fmla="*/ 982358 h 5168"/>
              <a:gd name="T110" fmla="*/ 219453 w 4340"/>
              <a:gd name="T111" fmla="*/ 1038019 h 5168"/>
              <a:gd name="T112" fmla="*/ 239370 w 4340"/>
              <a:gd name="T113" fmla="*/ 1697470 h 5168"/>
              <a:gd name="T114" fmla="*/ 1338479 w 4340"/>
              <a:gd name="T115" fmla="*/ 1717007 h 5168"/>
              <a:gd name="T116" fmla="*/ 1394172 w 4340"/>
              <a:gd name="T117" fmla="*/ 1641441 h 5168"/>
              <a:gd name="T118" fmla="*/ 1352863 w 4340"/>
              <a:gd name="T119" fmla="*/ 991573 h 5168"/>
              <a:gd name="T120" fmla="*/ 576110 w 4340"/>
              <a:gd name="T121" fmla="*/ 67088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solidFill>
            <a:srgbClr val="FFFFFF"/>
          </a:solidFill>
          <a:ln>
            <a:noFill/>
          </a:ln>
        </p:spPr>
        <p:txBody>
          <a:bodyPr anchor="ctr">
            <a:normAutofit fontScale="700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2" name="圆角矩形 31"/>
          <p:cNvSpPr/>
          <p:nvPr>
            <p:custDataLst>
              <p:tags r:id="rId14"/>
            </p:custDataLst>
          </p:nvPr>
        </p:nvSpPr>
        <p:spPr>
          <a:xfrm>
            <a:off x="4789541" y="3653973"/>
            <a:ext cx="722455" cy="558879"/>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5" name="KSO_Shape"/>
          <p:cNvSpPr/>
          <p:nvPr>
            <p:custDataLst>
              <p:tags r:id="rId15"/>
            </p:custDataLst>
          </p:nvPr>
        </p:nvSpPr>
        <p:spPr bwMode="auto">
          <a:xfrm>
            <a:off x="4994220" y="3774211"/>
            <a:ext cx="313095" cy="318403"/>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rgbClr val="FFFFFF"/>
          </a:solidFill>
          <a:ln>
            <a:noFill/>
          </a:ln>
        </p:spPr>
        <p:txBody>
          <a:bodyPr anchor="ctr">
            <a:normAutofit fontScale="85000" lnSpcReduction="1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3" name="圆角矩形 32"/>
          <p:cNvSpPr/>
          <p:nvPr>
            <p:custDataLst>
              <p:tags r:id="rId16"/>
            </p:custDataLst>
          </p:nvPr>
        </p:nvSpPr>
        <p:spPr>
          <a:xfrm>
            <a:off x="6713767" y="3653973"/>
            <a:ext cx="722455" cy="558879"/>
          </a:xfrm>
          <a:prstGeom prst="round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6" name="KSO_Shape"/>
          <p:cNvSpPr/>
          <p:nvPr>
            <p:custDataLst>
              <p:tags r:id="rId17"/>
            </p:custDataLst>
          </p:nvPr>
        </p:nvSpPr>
        <p:spPr bwMode="auto">
          <a:xfrm>
            <a:off x="6969211" y="3716961"/>
            <a:ext cx="192642" cy="432902"/>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rgbClr val="FFFFFF"/>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4" name="圆角矩形 33"/>
          <p:cNvSpPr/>
          <p:nvPr>
            <p:custDataLst>
              <p:tags r:id="rId18"/>
            </p:custDataLst>
          </p:nvPr>
        </p:nvSpPr>
        <p:spPr>
          <a:xfrm>
            <a:off x="8637992" y="3653973"/>
            <a:ext cx="722455" cy="558879"/>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KSO_Shape"/>
          <p:cNvSpPr/>
          <p:nvPr>
            <p:custDataLst>
              <p:tags r:id="rId19"/>
            </p:custDataLst>
          </p:nvPr>
        </p:nvSpPr>
        <p:spPr bwMode="auto">
          <a:xfrm>
            <a:off x="8807928" y="3786921"/>
            <a:ext cx="386349" cy="29298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FFFFFF"/>
          </a:solidFill>
          <a:ln>
            <a:noFill/>
          </a:ln>
        </p:spPr>
        <p:txBody>
          <a:bodyPr anchor="ctr">
            <a:normAutofit fontScale="800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5" name="圆角矩形 34"/>
          <p:cNvSpPr/>
          <p:nvPr>
            <p:custDataLst>
              <p:tags r:id="rId20"/>
            </p:custDataLst>
          </p:nvPr>
        </p:nvSpPr>
        <p:spPr>
          <a:xfrm>
            <a:off x="10562215" y="3653973"/>
            <a:ext cx="722455" cy="558879"/>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8" name="KSO_Shape"/>
          <p:cNvSpPr/>
          <p:nvPr>
            <p:custDataLst>
              <p:tags r:id="rId21"/>
            </p:custDataLst>
          </p:nvPr>
        </p:nvSpPr>
        <p:spPr bwMode="auto">
          <a:xfrm>
            <a:off x="10748603" y="3762516"/>
            <a:ext cx="341792" cy="341792"/>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rgbClr val="FFFFFF"/>
          </a:solidFill>
          <a:ln>
            <a:noFill/>
          </a:ln>
        </p:spPr>
        <p:txBody>
          <a:bodyPr anchor="ctr">
            <a:normAutofit fontScale="92500" lnSpcReduction="1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59" name="标题 1"/>
          <p:cNvSpPr txBox="1"/>
          <p:nvPr>
            <p:custDataLst>
              <p:tags r:id="rId22"/>
            </p:custDataLst>
          </p:nvPr>
        </p:nvSpPr>
        <p:spPr>
          <a:xfrm>
            <a:off x="458869" y="4481985"/>
            <a:ext cx="1686898" cy="1199913"/>
          </a:xfrm>
          <a:prstGeom prst="rect">
            <a:avLst/>
          </a:prstGeom>
          <a:noFill/>
        </p:spPr>
        <p:txBody>
          <a:bodyPr wrap="square" rtlCol="0">
            <a:normAutofit/>
          </a:bodyPr>
          <a:lstStyle>
            <a:defPPr>
              <a:defRPr lang="zh-CN"/>
            </a:defPPr>
            <a:lvl1pPr>
              <a:lnSpc>
                <a:spcPct val="130000"/>
              </a:lnSpc>
              <a:defRPr sz="1200"/>
            </a:lvl1pPr>
          </a:lstStyle>
          <a:p>
            <a:pPr algn="just"/>
            <a:r>
              <a:rPr lang="zh-CN" altLang="en-US" sz="1800" dirty="0">
                <a:latin typeface="+mn-ea"/>
                <a:ea typeface="+mn-ea"/>
                <a:sym typeface="+mn-ea"/>
              </a:rPr>
              <a:t>创业精神为创业提供动力和思想源泉</a:t>
            </a:r>
            <a:endParaRPr lang="zh-CN" altLang="en-US" sz="1800" spc="120" dirty="0">
              <a:latin typeface="+mn-ea"/>
              <a:ea typeface="+mn-ea"/>
              <a:sym typeface="+mn-ea"/>
            </a:endParaRPr>
          </a:p>
        </p:txBody>
      </p:sp>
      <p:sp>
        <p:nvSpPr>
          <p:cNvPr id="60" name="标题 1"/>
          <p:cNvSpPr txBox="1"/>
          <p:nvPr>
            <p:custDataLst>
              <p:tags r:id="rId23"/>
            </p:custDataLst>
          </p:nvPr>
        </p:nvSpPr>
        <p:spPr>
          <a:xfrm>
            <a:off x="2382304" y="4481985"/>
            <a:ext cx="1686898" cy="1199913"/>
          </a:xfrm>
          <a:prstGeom prst="rect">
            <a:avLst/>
          </a:prstGeom>
          <a:noFill/>
        </p:spPr>
        <p:txBody>
          <a:bodyPr wrap="square" rtlCol="0">
            <a:normAutofit/>
          </a:bodyPr>
          <a:lstStyle>
            <a:defPPr>
              <a:defRPr lang="zh-CN"/>
            </a:defPPr>
            <a:lvl1pPr>
              <a:lnSpc>
                <a:spcPct val="130000"/>
              </a:lnSpc>
              <a:defRPr sz="1200"/>
            </a:lvl1pPr>
          </a:lstStyle>
          <a:p>
            <a:pPr algn="just"/>
            <a:r>
              <a:rPr lang="zh-CN" altLang="en-US" sz="1800" dirty="0">
                <a:latin typeface="+mn-ea"/>
                <a:ea typeface="+mn-ea"/>
                <a:sym typeface="+mn-ea"/>
              </a:rPr>
              <a:t>创业精神支配创业者的态度和行为</a:t>
            </a:r>
            <a:endParaRPr lang="zh-CN" altLang="en-US" sz="1800" spc="120" dirty="0">
              <a:latin typeface="+mn-ea"/>
              <a:ea typeface="+mn-ea"/>
              <a:sym typeface="+mn-ea"/>
            </a:endParaRPr>
          </a:p>
        </p:txBody>
      </p:sp>
      <p:sp>
        <p:nvSpPr>
          <p:cNvPr id="61" name="标题 1"/>
          <p:cNvSpPr txBox="1"/>
          <p:nvPr>
            <p:custDataLst>
              <p:tags r:id="rId24"/>
            </p:custDataLst>
          </p:nvPr>
        </p:nvSpPr>
        <p:spPr>
          <a:xfrm>
            <a:off x="4305740" y="4481985"/>
            <a:ext cx="1686898" cy="1199913"/>
          </a:xfrm>
          <a:prstGeom prst="rect">
            <a:avLst/>
          </a:prstGeom>
          <a:noFill/>
        </p:spPr>
        <p:txBody>
          <a:bodyPr wrap="square" rtlCol="0">
            <a:noAutofit/>
          </a:bodyPr>
          <a:lstStyle>
            <a:defPPr>
              <a:defRPr lang="zh-CN"/>
            </a:defPPr>
            <a:lvl1pPr>
              <a:lnSpc>
                <a:spcPct val="130000"/>
              </a:lnSpc>
              <a:defRPr sz="1200"/>
            </a:lvl1pPr>
          </a:lstStyle>
          <a:p>
            <a:pPr algn="just"/>
            <a:r>
              <a:rPr lang="zh-CN" altLang="en-US" sz="1800" dirty="0">
                <a:latin typeface="+mn-ea"/>
                <a:ea typeface="+mn-ea"/>
                <a:sym typeface="+mn-ea"/>
              </a:rPr>
              <a:t>创业精神影响创业的方向与欲望</a:t>
            </a:r>
            <a:endParaRPr lang="zh-CN" altLang="en-US" sz="1800" spc="120" dirty="0">
              <a:latin typeface="+mn-ea"/>
              <a:ea typeface="+mn-ea"/>
              <a:sym typeface="+mn-ea"/>
            </a:endParaRPr>
          </a:p>
        </p:txBody>
      </p:sp>
      <p:sp>
        <p:nvSpPr>
          <p:cNvPr id="62" name="标题 1"/>
          <p:cNvSpPr txBox="1"/>
          <p:nvPr>
            <p:custDataLst>
              <p:tags r:id="rId25"/>
            </p:custDataLst>
          </p:nvPr>
        </p:nvSpPr>
        <p:spPr>
          <a:xfrm>
            <a:off x="6116955" y="4481830"/>
            <a:ext cx="1974850" cy="1200150"/>
          </a:xfrm>
          <a:prstGeom prst="rect">
            <a:avLst/>
          </a:prstGeom>
          <a:noFill/>
        </p:spPr>
        <p:txBody>
          <a:bodyPr wrap="square" rtlCol="0"/>
          <a:lstStyle>
            <a:defPPr>
              <a:defRPr lang="zh-CN"/>
            </a:defPPr>
            <a:lvl1pPr>
              <a:lnSpc>
                <a:spcPct val="130000"/>
              </a:lnSpc>
              <a:defRPr sz="1200"/>
            </a:lvl1pPr>
          </a:lstStyle>
          <a:p>
            <a:pPr algn="just"/>
            <a:r>
              <a:rPr lang="zh-CN" altLang="en-US" sz="1800" dirty="0">
                <a:latin typeface="+mn-ea"/>
                <a:ea typeface="+mn-ea"/>
                <a:sym typeface="+mn-ea"/>
              </a:rPr>
              <a:t>创业精神是大学生挖掘自身潜力的重要保证</a:t>
            </a:r>
            <a:endParaRPr lang="zh-CN" altLang="en-US" sz="1800" spc="120" dirty="0">
              <a:latin typeface="+mn-ea"/>
              <a:ea typeface="+mn-ea"/>
              <a:sym typeface="+mn-ea"/>
            </a:endParaRPr>
          </a:p>
        </p:txBody>
      </p:sp>
      <p:sp>
        <p:nvSpPr>
          <p:cNvPr id="63" name="标题 1"/>
          <p:cNvSpPr txBox="1"/>
          <p:nvPr>
            <p:custDataLst>
              <p:tags r:id="rId26"/>
            </p:custDataLst>
          </p:nvPr>
        </p:nvSpPr>
        <p:spPr>
          <a:xfrm>
            <a:off x="8053705" y="4481830"/>
            <a:ext cx="1885950" cy="1200150"/>
          </a:xfrm>
          <a:prstGeom prst="rect">
            <a:avLst/>
          </a:prstGeom>
          <a:noFill/>
        </p:spPr>
        <p:txBody>
          <a:bodyPr wrap="square" rtlCol="0"/>
          <a:lstStyle>
            <a:defPPr>
              <a:defRPr lang="zh-CN"/>
            </a:defPPr>
            <a:lvl1pPr>
              <a:lnSpc>
                <a:spcPct val="130000"/>
              </a:lnSpc>
              <a:defRPr sz="1200"/>
            </a:lvl1pPr>
          </a:lstStyle>
          <a:p>
            <a:pPr algn="just"/>
            <a:r>
              <a:rPr lang="zh-CN" altLang="en-US" sz="1800" dirty="0">
                <a:latin typeface="+mn-ea"/>
                <a:ea typeface="+mn-ea"/>
                <a:sym typeface="+mn-ea"/>
              </a:rPr>
              <a:t>创业精神是大学生提升心理承受能力的途径</a:t>
            </a:r>
            <a:endParaRPr lang="zh-CN" altLang="en-US" sz="1800" spc="120" dirty="0">
              <a:latin typeface="+mn-ea"/>
              <a:ea typeface="+mn-ea"/>
              <a:sym typeface="+mn-ea"/>
            </a:endParaRPr>
          </a:p>
        </p:txBody>
      </p:sp>
      <p:sp>
        <p:nvSpPr>
          <p:cNvPr id="64" name="标题 1"/>
          <p:cNvSpPr txBox="1"/>
          <p:nvPr>
            <p:custDataLst>
              <p:tags r:id="rId27"/>
            </p:custDataLst>
          </p:nvPr>
        </p:nvSpPr>
        <p:spPr>
          <a:xfrm>
            <a:off x="10076180" y="4481830"/>
            <a:ext cx="1798955" cy="1200150"/>
          </a:xfrm>
          <a:prstGeom prst="rect">
            <a:avLst/>
          </a:prstGeom>
          <a:noFill/>
        </p:spPr>
        <p:txBody>
          <a:bodyPr wrap="square" rtlCol="0"/>
          <a:lstStyle>
            <a:defPPr>
              <a:defRPr lang="zh-CN"/>
            </a:defPPr>
            <a:lvl1pPr>
              <a:lnSpc>
                <a:spcPct val="130000"/>
              </a:lnSpc>
              <a:defRPr sz="1200"/>
            </a:lvl1pPr>
          </a:lstStyle>
          <a:p>
            <a:pPr algn="just"/>
            <a:r>
              <a:rPr lang="zh-CN" altLang="en-US" sz="1800" dirty="0">
                <a:latin typeface="+mn-ea"/>
                <a:ea typeface="+mn-ea"/>
                <a:sym typeface="+mn-ea"/>
              </a:rPr>
              <a:t>创业精神是大学生提升心理承受能力的途径</a:t>
            </a:r>
            <a:endParaRPr lang="zh-CN" altLang="en-US" sz="1800" spc="120" dirty="0">
              <a:latin typeface="+mn-ea"/>
              <a:ea typeface="+mn-ea"/>
              <a:sym typeface="+mn-ea"/>
            </a:endParaRPr>
          </a:p>
        </p:txBody>
      </p:sp>
      <p:sp>
        <p:nvSpPr>
          <p:cNvPr id="91" name="Title 6"/>
          <p:cNvSpPr txBox="1"/>
          <p:nvPr>
            <p:custDataLst>
              <p:tags r:id="rId28"/>
            </p:custDataLst>
          </p:nvPr>
        </p:nvSpPr>
        <p:spPr>
          <a:xfrm>
            <a:off x="3628390" y="969645"/>
            <a:ext cx="51250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一、大学生认识创业精神的重要性</a:t>
            </a:r>
            <a:endPar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9"/>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TAG_VERSION" val="1.0"/>
  <p:tag name="KSO_WM_TEMPLATE_CATEGORY" val="diagram"/>
  <p:tag name="KSO_WM_TEMPLATE_INDEX" val="20186233"/>
</p:tagLst>
</file>

<file path=ppt/tags/tag462.xml><?xml version="1.0" encoding="utf-8"?>
<p:tagLst xmlns:p="http://schemas.openxmlformats.org/presentationml/2006/main">
  <p:tag name="KSO_WM_TAG_VERSION" val="1.0"/>
  <p:tag name="KSO_WM_TEMPLATE_CATEGORY" val="diagram"/>
  <p:tag name="KSO_WM_TEMPLATE_INDEX" val="20186233"/>
</p:tagLst>
</file>

<file path=ppt/tags/tag463.xml><?xml version="1.0" encoding="utf-8"?>
<p:tagLst xmlns:p="http://schemas.openxmlformats.org/presentationml/2006/main">
  <p:tag name="KSO_WM_TEMPLATE_CATEGORY" val="diagram"/>
  <p:tag name="KSO_WM_TEMPLATE_INDEX" val="20186233"/>
  <p:tag name="KSO_WM_TAG_VERSION" val="1.0"/>
  <p:tag name="KSO_WM_BEAUTIFY_FLAG" val="#wm#"/>
</p:tagLst>
</file>

<file path=ppt/tags/tag464.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5.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6.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7.xml><?xml version="1.0" encoding="utf-8"?>
<p:tagLst xmlns:p="http://schemas.openxmlformats.org/presentationml/2006/main">
  <p:tag name="KSO_WM_SLIDE_ID" val="custom20193327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8.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53_3*l_h_i*1_1_2"/>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53_3*l_h_i*1_1_1"/>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53_3*l_h_i*1_1_1"/>
  <p:tag name="KSO_WM_TEMPLATE_CATEGORY" val="diagram"/>
  <p:tag name="KSO_WM_TEMPLATE_INDEX" val="153"/>
  <p:tag name="KSO_WM_UNIT_LAYERLEVEL" val="1_1_1"/>
  <p:tag name="KSO_WM_TAG_VERSION" val="1.0"/>
  <p:tag name="KSO_WM_BEAUTIFY_FLAG" val="#wm#"/>
  <p:tag name="KSO_WM_UNIT_USESOURCEFORMAT_APPLY" val="1"/>
  <p:tag name="KSO_WM_UNIT_DIAGRAM_SCHEMECOLOR_ID" val="0"/>
  <p:tag name="KSO_WM_DIAGRAM_VIRTUALLY_FRAME" val="{&quot;height&quot;:241.65,&quot;left&quot;:73.6,&quot;top&quot;:269.65,&quot;width&quot;:820.8117322834645}"/>
</p:tagLst>
</file>

<file path=ppt/tags/tag472.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53_3*l_h_f*1_1_1"/>
  <p:tag name="KSO_WM_TEMPLATE_CATEGORY" val="diagram"/>
  <p:tag name="KSO_WM_TEMPLATE_INDEX" val="15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53_3*l_h_i*1_2_2"/>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53_3*l_h_i*1_2_1"/>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53_3*l_h_i*1_2_1"/>
  <p:tag name="KSO_WM_TEMPLATE_CATEGORY" val="diagram"/>
  <p:tag name="KSO_WM_TEMPLATE_INDEX" val="153"/>
  <p:tag name="KSO_WM_UNIT_LAYERLEVEL" val="1_1_1"/>
  <p:tag name="KSO_WM_TAG_VERSION" val="1.0"/>
  <p:tag name="KSO_WM_BEAUTIFY_FLAG" val="#wm#"/>
  <p:tag name="KSO_WM_UNIT_USESOURCEFORMAT_APPLY" val="1"/>
  <p:tag name="KSO_WM_UNIT_DIAGRAM_SCHEMECOLOR_ID" val="0"/>
  <p:tag name="KSO_WM_DIAGRAM_VIRTUALLY_FRAME" val="{&quot;height&quot;:241.65,&quot;left&quot;:73.6,&quot;top&quot;:269.65,&quot;width&quot;:820.8117322834645}"/>
</p:tagLst>
</file>

<file path=ppt/tags/tag476.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53_3*l_h_f*1_2_1"/>
  <p:tag name="KSO_WM_TEMPLATE_CATEGORY" val="diagram"/>
  <p:tag name="KSO_WM_TEMPLATE_INDEX" val="15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53_3*l_h_i*1_3_2"/>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53_3*l_h_i*1_3_1"/>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53_3*l_h_i*1_3_1"/>
  <p:tag name="KSO_WM_TEMPLATE_CATEGORY" val="diagram"/>
  <p:tag name="KSO_WM_TEMPLATE_INDEX" val="153"/>
  <p:tag name="KSO_WM_UNIT_LAYERLEVEL" val="1_1_1"/>
  <p:tag name="KSO_WM_TAG_VERSION" val="1.0"/>
  <p:tag name="KSO_WM_BEAUTIFY_FLAG" val="#wm#"/>
  <p:tag name="KSO_WM_UNIT_USESOURCEFORMAT_APPLY" val="1"/>
  <p:tag name="KSO_WM_UNIT_DIAGRAM_SCHEMECOLOR_ID" val="0"/>
  <p:tag name="KSO_WM_DIAGRAM_VIRTUALLY_FRAME" val="{&quot;height&quot;:241.65,&quot;left&quot;:73.6,&quot;top&quot;:269.65,&quot;width&quot;:820.811732283464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53_3*l_h_f*1_3_1"/>
  <p:tag name="KSO_WM_TEMPLATE_CATEGORY" val="diagram"/>
  <p:tag name="KSO_WM_TEMPLATE_INDEX" val="15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 name="KSO_WM_DIAGRAM_VIRTUALLY_FRAME" val="{&quot;height&quot;:241.65,&quot;left&quot;:73.6,&quot;top&quot;:269.65,&quot;width&quot;:820.8117322834645}"/>
</p:tagLst>
</file>

<file path=ppt/tags/tag481.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482.xml><?xml version="1.0" encoding="utf-8"?>
<p:tagLst xmlns:p="http://schemas.openxmlformats.org/presentationml/2006/main">
  <p:tag name="KSO_WM_UNIT_TEXTBOXSTYLE_GUID" val="{6b5f10fa-452f-45b6-964c-ff866dde8ce3}"/>
</p:tagLst>
</file>

<file path=ppt/tags/tag483.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50*i*1"/>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484.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50*i*2"/>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4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50*a*1"/>
  <p:tag name="KSO_WM_TEMPLATE_CATEGORY" val="mixed"/>
  <p:tag name="KSO_WM_TEMPLATE_INDEX" val="20201883"/>
  <p:tag name="KSO_WM_UNIT_LAYERLEVEL" val="1"/>
  <p:tag name="KSO_WM_TAG_VERSION" val="1.0"/>
  <p:tag name="KSO_WM_BEAUTIFY_FLAG" val="#wm#"/>
  <p:tag name="KSO_WM_UNIT_TEXTBOXSTYLE_GUID" val="{6b5f10fa-452f-45b6-964c-ff866dde8ce3}"/>
  <p:tag name="KSO_WM_UNIT_TEXTBOXSTYLE_TEMPLATEID" val="3131073"/>
  <p:tag name="KSO_WM_UNIT_TEXTBOXSTYLE_TYPE" val="3"/>
</p:tagLst>
</file>

<file path=ppt/tags/tag48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43_2*l_h_i*1_1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 name="KSO_WM_DIAGRAM_VIRTUALLY_FRAME" val="{&quot;height&quot;:445.1,&quot;left&quot;:108.5,&quot;top&quot;:76.45,&quot;width&quot;:739.1}"/>
</p:tagLst>
</file>

<file path=ppt/tags/tag4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43_2*l_h_i*1_1_1"/>
  <p:tag name="KSO_WM_TEMPLATE_CATEGORY" val="diagram"/>
  <p:tag name="KSO_WM_TEMPLATE_INDEX" val="14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445.1,&quot;left&quot;:108.5,&quot;top&quot;:76.45,&quot;width&quot;:739.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43_2*l_h_i*1_1_3"/>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 name="KSO_WM_UNIT_DIAGRAM_SCHEMECOLOR_ID" val="0"/>
  <p:tag name="KSO_WM_DIAGRAM_VIRTUALLY_FRAME" val="{&quot;height&quot;:445.1,&quot;left&quot;:108.5,&quot;top&quot;:76.45,&quot;width&quot;:739.1}"/>
</p:tagLst>
</file>

<file path=ppt/tags/tag489.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43_2*l_h_f*1_2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 name="KSO_WM_UNIT_DIAGRAM_SCHEMECOLOR_ID" val="0"/>
  <p:tag name="KSO_WM_DIAGRAM_VIRTUALLY_FRAME" val="{&quot;height&quot;:445.1,&quot;left&quot;:108.5,&quot;top&quot;:76.45,&quot;width&quot;:739.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49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43_3*l_h_i*1_2_1"/>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DIAGRAM_VIRTUALLY_FRAME" val="{&quot;height&quot;:517.8,&quot;left&quot;:94.55,&quot;top&quot;:6.9,&quot;width&quot;:750.3}"/>
</p:tagLst>
</file>

<file path=ppt/tags/tag4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43_3*l_h_i*1_2_3"/>
  <p:tag name="KSO_WM_TEMPLATE_CATEGORY" val="diagram"/>
  <p:tag name="KSO_WM_TEMPLATE_INDEX" val="14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DIAGRAM_VIRTUALLY_FRAME" val="{&quot;height&quot;:517.8,&quot;left&quot;:94.55,&quot;top&quot;:6.9,&quot;width&quot;:750.3}"/>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43_3*l_h_i*1_2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517.8,&quot;left&quot;:94.55,&quot;top&quot;:6.9,&quot;width&quot;:750.3}"/>
</p:tagLst>
</file>

<file path=ppt/tags/tag494.xml><?xml version="1.0" encoding="utf-8"?>
<p:tagLst xmlns:p="http://schemas.openxmlformats.org/presentationml/2006/main">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43_3*l_h_f*1_2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 name="KSO_WM_DIAGRAM_VIRTUALLY_FRAME" val="{&quot;height&quot;:517.8,&quot;left&quot;:94.55,&quot;top&quot;:6.9,&quot;width&quot;:750.3}"/>
</p:tagLst>
</file>

<file path=ppt/tags/tag49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43_2*l_h_i*1_2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0"/>
  <p:tag name="KSO_WM_DIAGRAM_VIRTUALLY_FRAME" val="{&quot;height&quot;:445.1,&quot;left&quot;:108.5,&quot;top&quot;:76.45,&quot;width&quot;:733.45}"/>
</p:tagLst>
</file>

<file path=ppt/tags/tag4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43_2*l_h_i*1_2_1"/>
  <p:tag name="KSO_WM_TEMPLATE_CATEGORY" val="diagram"/>
  <p:tag name="KSO_WM_TEMPLATE_INDEX" val="14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 name="KSO_WM_DIAGRAM_VIRTUALLY_FRAME" val="{&quot;height&quot;:445.1,&quot;left&quot;:108.5,&quot;top&quot;:76.45,&quot;width&quot;:733.45}"/>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43_2*l_h_i*1_2_3"/>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 name="KSO_WM_UNIT_DIAGRAM_SCHEMECOLOR_ID" val="0"/>
  <p:tag name="KSO_WM_DIAGRAM_VIRTUALLY_FRAME" val="{&quot;height&quot;:445.1,&quot;left&quot;:108.5,&quot;top&quot;:76.45,&quot;width&quot;:733.45}"/>
</p:tagLst>
</file>

<file path=ppt/tags/tag498.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43_2*l_h_f*1_2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 name="KSO_WM_UNIT_DIAGRAM_SCHEMECOLOR_ID" val="0"/>
  <p:tag name="KSO_WM_DIAGRAM_VIRTUALLY_FRAME" val="{&quot;height&quot;:445.1,&quot;left&quot;:108.5,&quot;top&quot;:76.45,&quot;width&quot;:733.45}"/>
</p:tagLst>
</file>

<file path=ppt/tags/tag499.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50*i*1"/>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501.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50*i*2"/>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5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50*a*1"/>
  <p:tag name="KSO_WM_TEMPLATE_CATEGORY" val="mixed"/>
  <p:tag name="KSO_WM_TEMPLATE_INDEX" val="20201883"/>
  <p:tag name="KSO_WM_UNIT_LAYERLEVEL" val="1"/>
  <p:tag name="KSO_WM_TAG_VERSION" val="1.0"/>
  <p:tag name="KSO_WM_BEAUTIFY_FLAG" val="#wm#"/>
  <p:tag name="KSO_WM_UNIT_TEXTBOXSTYLE_GUID" val="{6b5f10fa-452f-45b6-964c-ff866dde8ce3}"/>
  <p:tag name="KSO_WM_UNIT_TEXTBOXSTYLE_TEMPLATEID" val="3131073"/>
  <p:tag name="KSO_WM_UNIT_TEXTBOXSTYLE_TYPE" val="3"/>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3_1"/>
  <p:tag name="KSO_WM_UNIT_FILL_FORE_SCHEMECOLOR_INDEX" val="6"/>
  <p:tag name="KSO_WM_UNIT_FILL_TYPE" val="1"/>
  <p:tag name="KSO_WM_UNIT_TEXT_FILL_FORE_SCHEMECOLOR_INDEX" val="13"/>
  <p:tag name="KSO_WM_UNIT_TEXT_FILL_TYPE" val="1"/>
  <p:tag name="KSO_WM_UNIT_USESOURCEFORMAT_APPLY" val="0"/>
  <p:tag name="KSO_WM_DIAGRAM_VIRTUALLY_FRAME" val="{&quot;height&quot;:405,&quot;left&quot;:79.5,&quot;top&quot;:97.65,&quot;width&quot;:830.15}"/>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2_1"/>
  <p:tag name="KSO_WM_UNIT_LINE_FORE_SCHEMECOLOR_INDEX" val="15"/>
  <p:tag name="KSO_WM_UNIT_LINE_FILL_TYPE" val="2"/>
  <p:tag name="KSO_WM_UNIT_TEXT_FILL_FORE_SCHEMECOLOR_INDEX" val="13"/>
  <p:tag name="KSO_WM_UNIT_TEXT_FILL_TYPE" val="1"/>
  <p:tag name="KSO_WM_UNIT_USESOURCEFORMAT_APPLY" val="0"/>
  <p:tag name="KSO_WM_DIAGRAM_VIRTUALLY_FRAME" val="{&quot;height&quot;:405,&quot;left&quot;:79.5,&quot;top&quot;:97.65,&quot;width&quot;:830.15}"/>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2_2"/>
  <p:tag name="KSO_WM_UNIT_FILL_FORE_SCHEMECOLOR_INDEX" val="6"/>
  <p:tag name="KSO_WM_UNIT_FILL_TYPE" val="1"/>
  <p:tag name="KSO_WM_UNIT_TEXT_FILL_FORE_SCHEMECOLOR_INDEX" val="14"/>
  <p:tag name="KSO_WM_UNIT_TEXT_FILL_TYPE" val="1"/>
  <p:tag name="KSO_WM_UNIT_USESOURCEFORMAT_APPLY" val="0"/>
  <p:tag name="KSO_WM_DIAGRAM_VIRTUALLY_FRAME" val="{&quot;height&quot;:405,&quot;left&quot;:79.5,&quot;top&quot;:97.65,&quot;width&quot;:830.15}"/>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3_1"/>
  <p:tag name="KSO_WM_UNIT_LINE_FORE_SCHEMECOLOR_INDEX" val="15"/>
  <p:tag name="KSO_WM_UNIT_LINE_FILL_TYPE" val="2"/>
  <p:tag name="KSO_WM_UNIT_TEXT_FILL_FORE_SCHEMECOLOR_INDEX" val="13"/>
  <p:tag name="KSO_WM_UNIT_TEXT_FILL_TYPE" val="1"/>
  <p:tag name="KSO_WM_UNIT_USESOURCEFORMAT_APPLY" val="0"/>
  <p:tag name="KSO_WM_DIAGRAM_VIRTUALLY_FRAME" val="{&quot;height&quot;:405,&quot;left&quot;:79.5,&quot;top&quot;:97.65,&quot;width&quot;:830.15}"/>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3_2"/>
  <p:tag name="KSO_WM_UNIT_FILL_FORE_SCHEMECOLOR_INDEX" val="7"/>
  <p:tag name="KSO_WM_UNIT_FILL_TYPE" val="1"/>
  <p:tag name="KSO_WM_UNIT_TEXT_FILL_FORE_SCHEMECOLOR_INDEX" val="14"/>
  <p:tag name="KSO_WM_UNIT_TEXT_FILL_TYPE" val="1"/>
  <p:tag name="KSO_WM_UNIT_USESOURCEFORMAT_APPLY" val="0"/>
  <p:tag name="KSO_WM_DIAGRAM_VIRTUALLY_FRAME" val="{&quot;height&quot;:405,&quot;left&quot;:79.5,&quot;top&quot;:97.65,&quot;width&quot;:830.15}"/>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2_1"/>
  <p:tag name="KSO_WM_UNIT_FILL_FORE_SCHEMECOLOR_INDEX" val="5"/>
  <p:tag name="KSO_WM_UNIT_FILL_TYPE" val="1"/>
  <p:tag name="KSO_WM_UNIT_TEXT_FILL_FORE_SCHEMECOLOR_INDEX" val="13"/>
  <p:tag name="KSO_WM_UNIT_TEXT_FILL_TYPE" val="1"/>
  <p:tag name="KSO_WM_UNIT_USESOURCEFORMAT_APPLY" val="0"/>
  <p:tag name="KSO_WM_DIAGRAM_VIRTUALLY_FRAME" val="{&quot;height&quot;:405,&quot;left&quot;:79.5,&quot;top&quot;:97.65,&quot;width&quot;:830.15}"/>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1_1"/>
  <p:tag name="KSO_WM_UNIT_LINE_FORE_SCHEMECOLOR_INDEX" val="15"/>
  <p:tag name="KSO_WM_UNIT_LINE_FILL_TYPE" val="2"/>
  <p:tag name="KSO_WM_UNIT_TEXT_FILL_FORE_SCHEMECOLOR_INDEX" val="13"/>
  <p:tag name="KSO_WM_UNIT_TEXT_FILL_TYPE" val="1"/>
  <p:tag name="KSO_WM_UNIT_USESOURCEFORMAT_APPLY" val="0"/>
  <p:tag name="KSO_WM_DIAGRAM_VIRTUALLY_FRAME" val="{&quot;height&quot;:405,&quot;left&quot;:79.5,&quot;top&quot;:97.65,&quot;width&quot;:830.1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1_2"/>
  <p:tag name="KSO_WM_UNIT_FILL_FORE_SCHEMECOLOR_INDEX" val="5"/>
  <p:tag name="KSO_WM_UNIT_FILL_TYPE" val="1"/>
  <p:tag name="KSO_WM_UNIT_TEXT_FILL_FORE_SCHEMECOLOR_INDEX" val="14"/>
  <p:tag name="KSO_WM_UNIT_TEXT_FILL_TYPE" val="1"/>
  <p:tag name="KSO_WM_UNIT_USESOURCEFORMAT_APPLY" val="0"/>
  <p:tag name="KSO_WM_DIAGRAM_VIRTUALLY_FRAME" val="{&quot;height&quot;:405,&quot;left&quot;:79.5,&quot;top&quot;:97.65,&quot;width&quot;:830.15}"/>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1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1_1"/>
  <p:tag name="KSO_WM_UNIT_USESOURCEFORMAT_APPLY" val="0"/>
  <p:tag name="KSO_WM_DIAGRAM_VIRTUALLY_FRAME" val="{&quot;height&quot;:405,&quot;left&quot;:79.5,&quot;top&quot;:97.65,&quot;width&quot;:830.15}"/>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2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2_1"/>
  <p:tag name="KSO_WM_UNIT_USESOURCEFORMAT_APPLY" val="0"/>
  <p:tag name="KSO_WM_DIAGRAM_VIRTUALLY_FRAME" val="{&quot;height&quot;:405,&quot;left&quot;:79.5,&quot;top&quot;:97.65,&quot;width&quot;:830.15}"/>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3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3_1"/>
  <p:tag name="KSO_WM_UNIT_USESOURCEFORMAT_APPLY" val="0"/>
  <p:tag name="KSO_WM_DIAGRAM_VIRTUALLY_FRAME" val="{&quot;height&quot;:405,&quot;left&quot;:79.5,&quot;top&quot;:97.65,&quot;width&quot;:830.15}"/>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1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1_1"/>
  <p:tag name="KSO_WM_UNIT_TEXT_FILL_FORE_SCHEMECOLOR_INDEX" val="14"/>
  <p:tag name="KSO_WM_UNIT_TEXT_FILL_TYPE" val="1"/>
  <p:tag name="KSO_WM_UNIT_USESOURCEFORMAT_APPLY" val="0"/>
  <p:tag name="KSO_WM_DIAGRAM_VIRTUALLY_FRAME" val="{&quot;height&quot;:405,&quot;left&quot;:79.5,&quot;top&quot;:97.65,&quot;width&quot;:830.15}"/>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2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2_1"/>
  <p:tag name="KSO_WM_UNIT_TEXT_FILL_FORE_SCHEMECOLOR_INDEX" val="14"/>
  <p:tag name="KSO_WM_UNIT_TEXT_FILL_TYPE" val="1"/>
  <p:tag name="KSO_WM_UNIT_USESOURCEFORMAT_APPLY" val="0"/>
  <p:tag name="KSO_WM_DIAGRAM_VIRTUALLY_FRAME" val="{&quot;height&quot;:405,&quot;left&quot;:79.5,&quot;top&quot;:97.65,&quot;width&quot;:830.15}"/>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3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3_1"/>
  <p:tag name="KSO_WM_UNIT_TEXT_FILL_FORE_SCHEMECOLOR_INDEX" val="14"/>
  <p:tag name="KSO_WM_UNIT_TEXT_FILL_TYPE" val="1"/>
  <p:tag name="KSO_WM_UNIT_USESOURCEFORMAT_APPLY" val="0"/>
  <p:tag name="KSO_WM_DIAGRAM_VIRTUALLY_FRAME" val="{&quot;height&quot;:405,&quot;left&quot;:79.5,&quot;top&quot;:97.65,&quot;width&quot;:830.15}"/>
</p:tagLst>
</file>

<file path=ppt/tags/tag517.xml><?xml version="1.0" encoding="utf-8"?>
<p:tagLst xmlns:p="http://schemas.openxmlformats.org/presentationml/2006/main">
  <p:tag name="KSO_WM_BEAUTIFY_FLAG" val="#wm#"/>
  <p:tag name="KSO_WM_TEMPLATE_CATEGORY" val="custom"/>
  <p:tag name="KSO_WM_TEMPLATE_INDEX" val="20193327"/>
  <p:tag name="KSO_WM_SLIDE_ITEM_CNT" val="6"/>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3_1"/>
  <p:tag name="KSO_WM_UNIT_FILL_FORE_SCHEMECOLOR_INDEX" val="6"/>
  <p:tag name="KSO_WM_UNIT_FILL_TYPE" val="1"/>
  <p:tag name="KSO_WM_UNIT_TEXT_FILL_FORE_SCHEMECOLOR_INDEX" val="13"/>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2_1"/>
  <p:tag name="KSO_WM_UNIT_LINE_FORE_SCHEMECOLOR_INDEX" val="15"/>
  <p:tag name="KSO_WM_UNIT_LINE_FILL_TYPE" val="2"/>
  <p:tag name="KSO_WM_UNIT_TEXT_FILL_FORE_SCHEMECOLOR_INDEX" val="13"/>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2_2"/>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3_1"/>
  <p:tag name="KSO_WM_UNIT_LINE_FORE_SCHEMECOLOR_INDEX" val="15"/>
  <p:tag name="KSO_WM_UNIT_LINE_FILL_TYPE" val="2"/>
  <p:tag name="KSO_WM_UNIT_TEXT_FILL_FORE_SCHEMECOLOR_INDEX" val="13"/>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3_2"/>
  <p:tag name="KSO_WM_UNIT_FILL_FORE_SCHEMECOLOR_INDEX" val="7"/>
  <p:tag name="KSO_WM_UNIT_FILL_TYPE" val="1"/>
  <p:tag name="KSO_WM_UNIT_TEXT_FILL_FORE_SCHEMECOLOR_INDEX" val="14"/>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2_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1_1"/>
  <p:tag name="KSO_WM_UNIT_LINE_FORE_SCHEMECOLOR_INDEX" val="15"/>
  <p:tag name="KSO_WM_UNIT_LINE_FILL_TYPE" val="2"/>
  <p:tag name="KSO_WM_UNIT_TEXT_FILL_FORE_SCHEMECOLOR_INDEX" val="13"/>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1_2"/>
  <p:tag name="KSO_WM_UNIT_FILL_FORE_SCHEMECOLOR_INDEX" val="5"/>
  <p:tag name="KSO_WM_UNIT_FILL_TYPE" val="1"/>
  <p:tag name="KSO_WM_UNIT_TEXT_FILL_FORE_SCHEMECOLOR_INDEX" val="14"/>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1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1_1"/>
  <p:tag name="KSO_WM_UNIT_USESOURCEFORMAT_APPLY" val="0"/>
  <p:tag name="KSO_WM_UNIT_DIAGRAM_SCHEMECOLOR_ID" val="1"/>
  <p:tag name="KSO_WM_DIAGRAM_VIRTUALLY_FRAME" val="{&quot;height&quot;:471.15,&quot;left&quot;:70.65,&quot;top&quot;:25.5,&quot;width&quot;:870.55}"/>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2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2_1"/>
  <p:tag name="KSO_WM_UNIT_USESOURCEFORMAT_APPLY" val="0"/>
  <p:tag name="KSO_WM_UNIT_DIAGRAM_SCHEMECOLOR_ID" val="1"/>
  <p:tag name="KSO_WM_DIAGRAM_VIRTUALLY_FRAME" val="{&quot;height&quot;:471.15,&quot;left&quot;:70.65,&quot;top&quot;:25.5,&quot;width&quot;:870.55}"/>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3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3_1"/>
  <p:tag name="KSO_WM_UNIT_USESOURCEFORMAT_APPLY" val="0"/>
  <p:tag name="KSO_WM_UNIT_DIAGRAM_SCHEMECOLOR_ID" val="1"/>
  <p:tag name="KSO_WM_DIAGRAM_VIRTUALLY_FRAME" val="{&quot;height&quot;:471.15,&quot;left&quot;:70.65,&quot;top&quot;:25.5,&quot;width&quot;:870.55}"/>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1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1_1"/>
  <p:tag name="KSO_WM_UNIT_TEXT_FILL_FORE_SCHEMECOLOR_INDEX" val="14"/>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2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2_1"/>
  <p:tag name="KSO_WM_UNIT_TEXT_FILL_FORE_SCHEMECOLOR_INDEX" val="14"/>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3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3_1"/>
  <p:tag name="KSO_WM_UNIT_TEXT_FILL_FORE_SCHEMECOLOR_INDEX" val="14"/>
  <p:tag name="KSO_WM_UNIT_TEXT_FILL_TYPE" val="1"/>
  <p:tag name="KSO_WM_UNIT_USESOURCEFORMAT_APPLY" val="0"/>
  <p:tag name="KSO_WM_UNIT_DIAGRAM_SCHEMECOLOR_ID" val="1"/>
  <p:tag name="KSO_WM_DIAGRAM_VIRTUALLY_FRAME" val="{&quot;height&quot;:471.15,&quot;left&quot;:70.65,&quot;top&quot;:25.5,&quot;width&quot;:870.55}"/>
</p:tagLst>
</file>

<file path=ppt/tags/tag532.xml><?xml version="1.0" encoding="utf-8"?>
<p:tagLst xmlns:p="http://schemas.openxmlformats.org/presentationml/2006/main">
  <p:tag name="KSO_WM_BEAUTIFY_FLAG" val="#wm#"/>
  <p:tag name="KSO_WM_TEMPLATE_CATEGORY" val="custom"/>
  <p:tag name="KSO_WM_TEMPLATE_INDEX" val="20193327"/>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DIAGRAM_VIRTUALLY_FRAME" val="{&quot;height&quot;:377.4711023622047,&quot;left&quot;:37.22874015748032,&quot;top&quot;:94.15,&quot;width&quot;:886.4811023622048}"/>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 name="KSO_WM_UNIT_USESOURCEFORMAT_APPLY" val="1"/>
  <p:tag name="KSO_WM_DIAGRAM_VIRTUALLY_FRAME" val="{&quot;height&quot;:377.4711023622047,&quot;left&quot;:37.22874015748032,&quot;top&quot;:94.15,&quot;width&quot;:886.4811023622048}"/>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3"/>
  <p:tag name="KSO_WM_UNIT_FILL_FORE_SCHEMECOLOR_INDEX" val="5"/>
  <p:tag name="KSO_WM_UNIT_FILL_TYPE" val="1"/>
  <p:tag name="KSO_WM_UNIT_USESOURCEFORMAT_APPLY" val="1"/>
  <p:tag name="KSO_WM_DIAGRAM_VIRTUALLY_FRAME" val="{&quot;height&quot;:377.4711023622047,&quot;left&quot;:37.22874015748032,&quot;top&quot;:94.15,&quot;width&quot;:886.4811023622048}"/>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 name="KSO_WM_DIAGRAM_VIRTUALLY_FRAME" val="{&quot;height&quot;:377.4711023622047,&quot;left&quot;:37.22874015748032,&quot;top&quot;:94.15,&quot;width&quot;:886.4811023622048}"/>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5"/>
  <p:tag name="KSO_WM_UNIT_FILL_FORE_SCHEMECOLOR_INDEX" val="13"/>
  <p:tag name="KSO_WM_UNIT_FILL_TYPE" val="1"/>
  <p:tag name="KSO_WM_UNIT_USESOURCEFORMAT_APPLY" val="1"/>
  <p:tag name="KSO_WM_DIAGRAM_VIRTUALLY_FRAME" val="{&quot;height&quot;:377.4711023622047,&quot;left&quot;:37.22874015748032,&quot;top&quot;:94.15,&quot;width&quot;:886.4811023622048}"/>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6"/>
  <p:tag name="KSO_WM_UNIT_FILL_FORE_SCHEMECOLOR_INDEX" val="5"/>
  <p:tag name="KSO_WM_UNIT_FILL_TYPE" val="1"/>
  <p:tag name="KSO_WM_UNIT_USESOURCEFORMAT_APPLY" val="1"/>
  <p:tag name="KSO_WM_DIAGRAM_VIRTUALLY_FRAME" val="{&quot;height&quot;:377.4711023622047,&quot;left&quot;:37.22874015748032,&quot;top&quot;:94.15,&quot;width&quot;:886.4811023622048}"/>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1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DIAGRAM_VIRTUALLY_FRAME" val="{&quot;height&quot;:377.4711023622047,&quot;left&quot;:37.22874015748032,&quot;top&quot;:94.15,&quot;width&quot;:886.4811023622048}"/>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1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1_1"/>
  <p:tag name="KSO_WM_UNIT_PRESET_TEXT" val="添加标题"/>
  <p:tag name="KSO_WM_UNIT_USESOURCEFORMAT_APPLY" val="1"/>
  <p:tag name="KSO_WM_DIAGRAM_VIRTUALLY_FRAME" val="{&quot;height&quot;:377.4711023622047,&quot;left&quot;:37.22874015748032,&quot;top&quot;:94.15,&quot;width&quot;:886.4811023622048}"/>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DIAGRAM_VIRTUALLY_FRAME" val="{&quot;height&quot;:377.4711023622047,&quot;left&quot;:37.22874015748032,&quot;top&quot;:94.15,&quot;width&quot;:886.4811023622048}"/>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 name="KSO_WM_UNIT_USESOURCEFORMAT_APPLY" val="1"/>
  <p:tag name="KSO_WM_DIAGRAM_VIRTUALLY_FRAME" val="{&quot;height&quot;:377.4711023622047,&quot;left&quot;:37.22874015748032,&quot;top&quot;:94.15,&quot;width&quot;:886.4811023622048}"/>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6"/>
  <p:tag name="KSO_WM_UNIT_FILL_FORE_SCHEMECOLOR_INDEX" val="6"/>
  <p:tag name="KSO_WM_UNIT_FILL_TYPE" val="1"/>
  <p:tag name="KSO_WM_UNIT_USESOURCEFORMAT_APPLY" val="1"/>
  <p:tag name="KSO_WM_DIAGRAM_VIRTUALLY_FRAME" val="{&quot;height&quot;:377.4711023622047,&quot;left&quot;:37.22874015748032,&quot;top&quot;:94.15,&quot;width&quot;:886.4811023622048}"/>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3"/>
  <p:tag name="KSO_WM_UNIT_FILL_FORE_SCHEMECOLOR_INDEX" val="6"/>
  <p:tag name="KSO_WM_UNIT_FILL_TYPE" val="1"/>
  <p:tag name="KSO_WM_UNIT_USESOURCEFORMAT_APPLY" val="1"/>
  <p:tag name="KSO_WM_DIAGRAM_VIRTUALLY_FRAME" val="{&quot;height&quot;:377.4711023622047,&quot;left&quot;:37.22874015748032,&quot;top&quot;:94.15,&quot;width&quot;:886.4811023622048}"/>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4"/>
  <p:tag name="KSO_WM_UNIT_FILL_FORE_SCHEMECOLOR_INDEX" val="13"/>
  <p:tag name="KSO_WM_UNIT_FILL_TYPE" val="1"/>
  <p:tag name="KSO_WM_UNIT_USESOURCEFORMAT_APPLY" val="1"/>
  <p:tag name="KSO_WM_DIAGRAM_VIRTUALLY_FRAME" val="{&quot;height&quot;:377.4711023622047,&quot;left&quot;:37.22874015748032,&quot;top&quot;:94.15,&quot;width&quot;:886.4811023622048}"/>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5"/>
  <p:tag name="KSO_WM_UNIT_FILL_FORE_SCHEMECOLOR_INDEX" val="6"/>
  <p:tag name="KSO_WM_UNIT_FILL_TYPE" val="1"/>
  <p:tag name="KSO_WM_UNIT_USESOURCEFORMAT_APPLY" val="1"/>
  <p:tag name="KSO_WM_DIAGRAM_VIRTUALLY_FRAME" val="{&quot;height&quot;:377.4711023622047,&quot;left&quot;:37.22874015748032,&quot;top&quot;:94.15,&quot;width&quot;:886.4811023622048}"/>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2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DIAGRAM_VIRTUALLY_FRAME" val="{&quot;height&quot;:377.4711023622047,&quot;left&quot;:37.22874015748032,&quot;top&quot;:94.15,&quot;width&quot;:886.4811023622048}"/>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2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2_1"/>
  <p:tag name="KSO_WM_UNIT_PRESET_TEXT" val="添加标题"/>
  <p:tag name="KSO_WM_UNIT_USESOURCEFORMAT_APPLY" val="1"/>
  <p:tag name="KSO_WM_DIAGRAM_VIRTUALLY_FRAME" val="{&quot;height&quot;:377.4711023622047,&quot;left&quot;:37.22874015748032,&quot;top&quot;:94.15,&quot;width&quot;:886.4811023622048}"/>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DIAGRAM_VIRTUALLY_FRAME" val="{&quot;height&quot;:377.4711023622047,&quot;left&quot;:37.22874015748032,&quot;top&quot;:94.15,&quot;width&quot;:886.4811023622048}"/>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 name="KSO_WM_UNIT_USESOURCEFORMAT_APPLY" val="1"/>
  <p:tag name="KSO_WM_DIAGRAM_VIRTUALLY_FRAME" val="{&quot;height&quot;:377.4711023622047,&quot;left&quot;:37.22874015748032,&quot;top&quot;:94.15,&quot;width&quot;:886.4811023622048}"/>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3"/>
  <p:tag name="KSO_WM_UNIT_FILL_FORE_SCHEMECOLOR_INDEX" val="7"/>
  <p:tag name="KSO_WM_UNIT_FILL_TYPE" val="1"/>
  <p:tag name="KSO_WM_UNIT_USESOURCEFORMAT_APPLY" val="1"/>
  <p:tag name="KSO_WM_DIAGRAM_VIRTUALLY_FRAME" val="{&quot;height&quot;:377.4711023622047,&quot;left&quot;:37.22874015748032,&quot;top&quot;:94.15,&quot;width&quot;:886.4811023622048}"/>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 name="KSO_WM_UNIT_USESOURCEFORMAT_APPLY" val="1"/>
  <p:tag name="KSO_WM_DIAGRAM_VIRTUALLY_FRAME" val="{&quot;height&quot;:377.4711023622047,&quot;left&quot;:37.22874015748032,&quot;top&quot;:94.15,&quot;width&quot;:886.4811023622048}"/>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5"/>
  <p:tag name="KSO_WM_UNIT_FILL_FORE_SCHEMECOLOR_INDEX" val="13"/>
  <p:tag name="KSO_WM_UNIT_FILL_TYPE" val="1"/>
  <p:tag name="KSO_WM_UNIT_USESOURCEFORMAT_APPLY" val="1"/>
  <p:tag name="KSO_WM_DIAGRAM_VIRTUALLY_FRAME" val="{&quot;height&quot;:377.4711023622047,&quot;left&quot;:37.22874015748032,&quot;top&quot;:94.15,&quot;width&quot;:886.4811023622048}"/>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6"/>
  <p:tag name="KSO_WM_UNIT_FILL_FORE_SCHEMECOLOR_INDEX" val="7"/>
  <p:tag name="KSO_WM_UNIT_FILL_TYPE" val="1"/>
  <p:tag name="KSO_WM_UNIT_USESOURCEFORMAT_APPLY" val="1"/>
  <p:tag name="KSO_WM_DIAGRAM_VIRTUALLY_FRAME" val="{&quot;height&quot;:377.4711023622047,&quot;left&quot;:37.22874015748032,&quot;top&quot;:94.15,&quot;width&quot;:886.4811023622048}"/>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3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DIAGRAM_VIRTUALLY_FRAME" val="{&quot;height&quot;:377.4711023622047,&quot;left&quot;:37.22874015748032,&quot;top&quot;:94.15,&quot;width&quot;:886.4811023622048}"/>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3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3_1"/>
  <p:tag name="KSO_WM_UNIT_PRESET_TEXT" val="添加标题"/>
  <p:tag name="KSO_WM_UNIT_USESOURCEFORMAT_APPLY" val="1"/>
  <p:tag name="KSO_WM_DIAGRAM_VIRTUALLY_FRAME" val="{&quot;height&quot;:377.4711023622047,&quot;left&quot;:37.22874015748032,&quot;top&quot;:94.15,&quot;width&quot;:886.4811023622048}"/>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 name="KSO_WM_DIAGRAM_VIRTUALLY_FRAME" val="{&quot;height&quot;:377.4711023622047,&quot;left&quot;:37.22874015748032,&quot;top&quot;:94.15,&quot;width&quot;:886.4811023622048}"/>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2"/>
  <p:tag name="KSO_WM_UNIT_FILL_FORE_SCHEMECOLOR_INDEX" val="8"/>
  <p:tag name="KSO_WM_UNIT_FILL_TYPE" val="1"/>
  <p:tag name="KSO_WM_UNIT_USESOURCEFORMAT_APPLY" val="1"/>
  <p:tag name="KSO_WM_DIAGRAM_VIRTUALLY_FRAME" val="{&quot;height&quot;:377.4711023622047,&quot;left&quot;:37.22874015748032,&quot;top&quot;:94.15,&quot;width&quot;:886.4811023622048}"/>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3"/>
  <p:tag name="KSO_WM_UNIT_FILL_FORE_SCHEMECOLOR_INDEX" val="8"/>
  <p:tag name="KSO_WM_UNIT_FILL_TYPE" val="1"/>
  <p:tag name="KSO_WM_UNIT_USESOURCEFORMAT_APPLY" val="1"/>
  <p:tag name="KSO_WM_DIAGRAM_VIRTUALLY_FRAME" val="{&quot;height&quot;:377.4711023622047,&quot;left&quot;:37.22874015748032,&quot;top&quot;:94.15,&quot;width&quot;:886.4811023622048}"/>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 name="KSO_WM_UNIT_USESOURCEFORMAT_APPLY" val="1"/>
  <p:tag name="KSO_WM_DIAGRAM_VIRTUALLY_FRAME" val="{&quot;height&quot;:377.4711023622047,&quot;left&quot;:37.22874015748032,&quot;top&quot;:94.15,&quot;width&quot;:886.4811023622048}"/>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5"/>
  <p:tag name="KSO_WM_UNIT_FILL_FORE_SCHEMECOLOR_INDEX" val="13"/>
  <p:tag name="KSO_WM_UNIT_FILL_TYPE" val="1"/>
  <p:tag name="KSO_WM_UNIT_USESOURCEFORMAT_APPLY" val="1"/>
  <p:tag name="KSO_WM_DIAGRAM_VIRTUALLY_FRAME" val="{&quot;height&quot;:377.4711023622047,&quot;left&quot;:37.22874015748032,&quot;top&quot;:94.15,&quot;width&quot;:886.4811023622048}"/>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6"/>
  <p:tag name="KSO_WM_UNIT_FILL_FORE_SCHEMECOLOR_INDEX" val="8"/>
  <p:tag name="KSO_WM_UNIT_FILL_TYPE" val="1"/>
  <p:tag name="KSO_WM_UNIT_USESOURCEFORMAT_APPLY" val="1"/>
  <p:tag name="KSO_WM_DIAGRAM_VIRTUALLY_FRAME" val="{&quot;height&quot;:377.4711023622047,&quot;left&quot;:37.22874015748032,&quot;top&quot;:94.15,&quot;width&quot;:886.4811023622048}"/>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4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DIAGRAM_VIRTUALLY_FRAME" val="{&quot;height&quot;:377.4711023622047,&quot;left&quot;:37.22874015748032,&quot;top&quot;:94.15,&quot;width&quot;:886.4811023622048}"/>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4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4_1"/>
  <p:tag name="KSO_WM_UNIT_PRESET_TEXT" val="添加标题"/>
  <p:tag name="KSO_WM_UNIT_USESOURCEFORMAT_APPLY" val="1"/>
  <p:tag name="KSO_WM_DIAGRAM_VIRTUALLY_FRAME" val="{&quot;height&quot;:377.4711023622047,&quot;left&quot;:37.22874015748032,&quot;top&quot;:94.15,&quot;width&quot;:886.4811023622048}"/>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 name="KSO_WM_DIAGRAM_VIRTUALLY_FRAME" val="{&quot;height&quot;:377.4711023622047,&quot;left&quot;:37.22874015748032,&quot;top&quot;:94.15,&quot;width&quot;:886.4811023622048}"/>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2"/>
  <p:tag name="KSO_WM_UNIT_FILL_FORE_SCHEMECOLOR_INDEX" val="9"/>
  <p:tag name="KSO_WM_UNIT_FILL_TYPE" val="1"/>
  <p:tag name="KSO_WM_UNIT_USESOURCEFORMAT_APPLY" val="1"/>
  <p:tag name="KSO_WM_DIAGRAM_VIRTUALLY_FRAME" val="{&quot;height&quot;:377.4711023622047,&quot;left&quot;:37.22874015748032,&quot;top&quot;:94.15,&quot;width&quot;:886.4811023622048}"/>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3"/>
  <p:tag name="KSO_WM_UNIT_FILL_FORE_SCHEMECOLOR_INDEX" val="9"/>
  <p:tag name="KSO_WM_UNIT_FILL_TYPE" val="1"/>
  <p:tag name="KSO_WM_UNIT_USESOURCEFORMAT_APPLY" val="1"/>
  <p:tag name="KSO_WM_DIAGRAM_VIRTUALLY_FRAME" val="{&quot;height&quot;:377.4711023622047,&quot;left&quot;:37.22874015748032,&quot;top&quot;:94.15,&quot;width&quot;:886.4811023622048}"/>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4"/>
  <p:tag name="KSO_WM_UNIT_FILL_FORE_SCHEMECOLOR_INDEX" val="9"/>
  <p:tag name="KSO_WM_UNIT_FILL_TYPE" val="1"/>
  <p:tag name="KSO_WM_UNIT_USESOURCEFORMAT_APPLY" val="1"/>
  <p:tag name="KSO_WM_DIAGRAM_VIRTUALLY_FRAME" val="{&quot;height&quot;:377.4711023622047,&quot;left&quot;:37.22874015748032,&quot;top&quot;:94.15,&quot;width&quot;:886.4811023622048}"/>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5"/>
  <p:tag name="KSO_WM_UNIT_FILL_FORE_SCHEMECOLOR_INDEX" val="13"/>
  <p:tag name="KSO_WM_UNIT_FILL_TYPE" val="1"/>
  <p:tag name="KSO_WM_UNIT_USESOURCEFORMAT_APPLY" val="1"/>
  <p:tag name="KSO_WM_DIAGRAM_VIRTUALLY_FRAME" val="{&quot;height&quot;:377.4711023622047,&quot;left&quot;:37.22874015748032,&quot;top&quot;:94.15,&quot;width&quot;:886.481102362204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6"/>
  <p:tag name="KSO_WM_UNIT_FILL_FORE_SCHEMECOLOR_INDEX" val="9"/>
  <p:tag name="KSO_WM_UNIT_FILL_TYPE" val="1"/>
  <p:tag name="KSO_WM_UNIT_USESOURCEFORMAT_APPLY" val="1"/>
  <p:tag name="KSO_WM_DIAGRAM_VIRTUALLY_FRAME" val="{&quot;height&quot;:377.4711023622047,&quot;left&quot;:37.22874015748032,&quot;top&quot;:94.15,&quot;width&quot;:886.4811023622048}"/>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5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5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DIAGRAM_VIRTUALLY_FRAME" val="{&quot;height&quot;:377.4711023622047,&quot;left&quot;:37.22874015748032,&quot;top&quot;:94.15,&quot;width&quot;:886.4811023622048}"/>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5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5_1"/>
  <p:tag name="KSO_WM_UNIT_PRESET_TEXT" val="添加标题"/>
  <p:tag name="KSO_WM_UNIT_USESOURCEFORMAT_APPLY" val="1"/>
  <p:tag name="KSO_WM_DIAGRAM_VIRTUALLY_FRAME" val="{&quot;height&quot;:377.4711023622047,&quot;left&quot;:37.22874015748032,&quot;top&quot;:94.15,&quot;width&quot;:886.4811023622048}"/>
</p:tagLst>
</file>

<file path=ppt/tags/tag573.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574.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79_3*l_h_i*1_2_4"/>
  <p:tag name="KSO_WM_TEMPLATE_CATEGORY" val="diagram"/>
  <p:tag name="KSO_WM_TEMPLATE_INDEX" val="1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76.xml><?xml version="1.0" encoding="utf-8"?>
<p:tagLst xmlns:p="http://schemas.openxmlformats.org/presentationml/2006/main">
  <p:tag name="KSO_WM_UNIT_VALUE" val="116*8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179_3*l_h_x*1_2_1"/>
  <p:tag name="KSO_WM_TEMPLATE_CATEGORY" val="diagram"/>
  <p:tag name="KSO_WM_TEMPLATE_INDEX" val="1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9_3*l_h_i*1_2_2"/>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TEXT_FILL_FORE_SCHEMECOLOR_INDEX" val="5"/>
  <p:tag name="KSO_WM_UNIT_TEXT_FILL_TYPE" val="1"/>
  <p:tag name="KSO_WM_UNIT_USESOURCEFORMAT_APPLY" val="1"/>
</p:tagLst>
</file>

<file path=ppt/tags/tag578.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9_3*l_h_f*1_2_1"/>
  <p:tag name="KSO_WM_TEMPLATE_CATEGORY" val="diagram"/>
  <p:tag name="KSO_WM_TEMPLATE_INDEX" val="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9_3*l_h_i*1_2_1"/>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79_3*l_h_i*1_3_4"/>
  <p:tag name="KSO_WM_TEMPLATE_CATEGORY" val="diagram"/>
  <p:tag name="KSO_WM_TEMPLATE_INDEX" val="1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UNIT_VALUE" val="86*10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179_3*l_h_x*1_3_1"/>
  <p:tag name="KSO_WM_TEMPLATE_CATEGORY" val="diagram"/>
  <p:tag name="KSO_WM_TEMPLATE_INDEX" val="1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9_3*l_h_i*1_3_2"/>
  <p:tag name="KSO_WM_TEMPLATE_CATEGORY" val="diagram"/>
  <p:tag name="KSO_WM_TEMPLATE_INDEX" val="179"/>
  <p:tag name="KSO_WM_UNIT_LAYERLEVEL" val="1_1_1"/>
  <p:tag name="KSO_WM_TAG_VERSION" val="1.0"/>
  <p:tag name="KSO_WM_BEAUTIFY_FLAG" val="#wm#"/>
  <p:tag name="KSO_WM_UNIT_LINE_FORE_SCHEMECOLOR_INDEX" val="7"/>
  <p:tag name="KSO_WM_UNIT_LINE_FILL_TYPE" val="2"/>
  <p:tag name="KSO_WM_UNIT_TEXT_FILL_FORE_SCHEMECOLOR_INDEX" val="5"/>
  <p:tag name="KSO_WM_UNIT_TEXT_FILL_TYPE" val="1"/>
  <p:tag name="KSO_WM_UNIT_USESOURCEFORMAT_APPLY" val="1"/>
</p:tagLst>
</file>

<file path=ppt/tags/tag583.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9_3*l_h_f*1_3_1"/>
  <p:tag name="KSO_WM_TEMPLATE_CATEGORY" val="diagram"/>
  <p:tag name="KSO_WM_TEMPLATE_INDEX" val="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79_3*l_h_i*1_1_5"/>
  <p:tag name="KSO_WM_TEMPLATE_CATEGORY" val="diagram"/>
  <p:tag name="KSO_WM_TEMPLATE_INDEX" val="1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79_3*l_h_i*1_1_3"/>
  <p:tag name="KSO_WM_TEMPLATE_CATEGORY" val="diagram"/>
  <p:tag name="KSO_WM_TEMPLATE_INDEX" val="179"/>
  <p:tag name="KSO_WM_UNIT_LAYERLEVEL" val="1_1_1"/>
  <p:tag name="KSO_WM_TAG_VERSION" val="1.0"/>
  <p:tag name="KSO_WM_BEAUTIFY_FLAG" val="#wm#"/>
  <p:tag name="KSO_WM_UNIT_LINE_FORE_SCHEMECOLOR_INDEX" val="5"/>
  <p:tag name="KSO_WM_UNIT_LINE_FILL_TYPE" val="2"/>
  <p:tag name="KSO_WM_UNIT_TEXT_FILL_FORE_SCHEMECOLOR_INDEX" val="5"/>
  <p:tag name="KSO_WM_UNIT_TEXT_FILL_TYPE" val="1"/>
  <p:tag name="KSO_WM_UNIT_USESOURCEFORMAT_APPLY" val="1"/>
</p:tagLst>
</file>

<file path=ppt/tags/tag586.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9_3*l_h_f*1_1_1"/>
  <p:tag name="KSO_WM_TEMPLATE_CATEGORY" val="diagram"/>
  <p:tag name="KSO_WM_TEMPLATE_INDEX" val="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79_3*l_i*1_1"/>
  <p:tag name="KSO_WM_TEMPLATE_CATEGORY" val="diagram"/>
  <p:tag name="KSO_WM_TEMPLATE_INDEX" val="179"/>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179_3*l_i*1_2"/>
  <p:tag name="KSO_WM_TEMPLATE_CATEGORY" val="diagram"/>
  <p:tag name="KSO_WM_TEMPLATE_INDEX" val="179"/>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589.xml><?xml version="1.0" encoding="utf-8"?>
<p:tagLst xmlns:p="http://schemas.openxmlformats.org/presentationml/2006/main">
  <p:tag name="KSO_WM_UNIT_VALUE" val="86*10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179_3*l_h_x*1_1_1"/>
  <p:tag name="KSO_WM_TEMPLATE_CATEGORY" val="diagram"/>
  <p:tag name="KSO_WM_TEMPLATE_INDEX" val="1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9_3*l_h_i*1_2_1"/>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9_3*l_h_i*1_2_1"/>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92.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93.xml><?xml version="1.0" encoding="utf-8"?>
<p:tagLst xmlns:p="http://schemas.openxmlformats.org/presentationml/2006/main">
  <p:tag name="KSO_WM_UNIT_TEXTBOXSTYLE_GUID" val="{0a2014f7-81fb-44ce-ab3a-4333208189e1}"/>
</p:tagLst>
</file>

<file path=ppt/tags/tag594.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0a2014f7-81fb-44ce-ab3a-4333208189e1}"/>
</p:tagLst>
</file>

<file path=ppt/tags/tag595.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0a2014f7-81fb-44ce-ab3a-4333208189e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160181_5*n_h_h_i*1_2_1_3"/>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3"/>
  <p:tag name="KSO_WM_UNIT_ID" val="diagram160181_5*n_h_h_i*1_2_6_3"/>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181_5*n_h_h_i*1_2_3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160181_5*n_h_h_i*1_2_2_2"/>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160181_5*n_h_h_i*1_2_5_3"/>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160181_5*n_h_h_i*1_2_4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160181_5*n_h_h_i*1_2_1_2"/>
  <p:tag name="KSO_WM_TEMPLATE_CATEGORY" val="diagram"/>
  <p:tag name="KSO_WM_TEMPLATE_INDEX" val="16018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181_5*n_h_h_i*1_2_1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181_5*n_h_h_i*1_2_2_1"/>
  <p:tag name="KSO_WM_TEMPLATE_CATEGORY" val="diagram"/>
  <p:tag name="KSO_WM_TEMPLATE_INDEX" val="160181"/>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160181_5*n_h_h_i*1_2_2_3"/>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160181_5*n_h_h_i*1_2_3_3"/>
  <p:tag name="KSO_WM_TEMPLATE_CATEGORY" val="diagram"/>
  <p:tag name="KSO_WM_TEMPLATE_INDEX" val="16018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160181_5*n_h_h_i*1_2_3_2"/>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160181_5*n_h_h_i*1_2_4_3"/>
  <p:tag name="KSO_WM_TEMPLATE_CATEGORY" val="diagram"/>
  <p:tag name="KSO_WM_TEMPLATE_INDEX" val="160181"/>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160181_5*n_h_h_i*1_2_4_2"/>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160181_5*n_h_h_i*1_2_5_2"/>
  <p:tag name="KSO_WM_TEMPLATE_CATEGORY" val="diagram"/>
  <p:tag name="KSO_WM_TEMPLATE_INDEX" val="160181"/>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160181_5*n_h_h_i*1_2_5_1"/>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160181_5*n_h_h_i*1_2_6_2"/>
  <p:tag name="KSO_WM_TEMPLATE_CATEGORY" val="diagram"/>
  <p:tag name="KSO_WM_TEMPLATE_INDEX" val="16018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1"/>
  <p:tag name="KSO_WM_UNIT_ID" val="diagram160181_5*n_h_h_i*1_2_6_1"/>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614.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181_5*n_h_h_f*1_2_1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181_5*n_h_h_f*1_2_2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181_5*n_h_h_f*1_2_3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160181_5*n_h_h_f*1_2_4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160181_5*n_h_h_f*1_2_5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6_1"/>
  <p:tag name="KSO_WM_UNIT_ID" val="diagram160181_5*n_h_h_f*1_2_6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0a2014f7-81fb-44ce-ab3a-4333208189e1}"/>
  <p:tag name="KSO_WM_UNIT_TEXTBOXSTYLE_TEMPLATEID" val="3131088"/>
  <p:tag name="KSO_WM_UNIT_TEXTBOXSTYLE_TYPE" val="3"/>
</p:tagLst>
</file>

<file path=ppt/tags/tag621.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22.xml><?xml version="1.0" encoding="utf-8"?>
<p:tagLst xmlns:p="http://schemas.openxmlformats.org/presentationml/2006/main">
  <p:tag name="KSO_WM_UNIT_TEXTBOXSTYLE_GUID" val="{469f48d8-6796-4fc2-8639-fa3acbfe9a02}"/>
</p:tagLst>
</file>

<file path=ppt/tags/tag623.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109*i*1"/>
  <p:tag name="KSO_WM_TEMPLATE_CATEGORY" val="mixed"/>
  <p:tag name="KSO_WM_TEMPLATE_INDEX" val="20201883"/>
  <p:tag name="KSO_WM_UNIT_LAYERLEVEL" val="1"/>
  <p:tag name="KSO_WM_TAG_VERSION" val="1.0"/>
  <p:tag name="KSO_WM_BEAUTIFY_FLAG" val="#wm#"/>
  <p:tag name="KSO_WM_UNIT_TEXTBOXSTYLE_GUID" val="{469f48d8-6796-4fc2-8639-fa3acbfe9a02}"/>
</p:tagLst>
</file>

<file path=ppt/tags/tag624.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109*i*2"/>
  <p:tag name="KSO_WM_TEMPLATE_CATEGORY" val="mixed"/>
  <p:tag name="KSO_WM_TEMPLATE_INDEX" val="20201883"/>
  <p:tag name="KSO_WM_UNIT_LAYERLEVEL" val="1"/>
  <p:tag name="KSO_WM_TAG_VERSION" val="1.0"/>
  <p:tag name="KSO_WM_BEAUTIFY_FLAG" val="#wm#"/>
  <p:tag name="KSO_WM_UNIT_TEXTBOXSTYLE_GUID" val="{469f48d8-6796-4fc2-8639-fa3acbfe9a02}"/>
</p:tagLst>
</file>

<file path=ppt/tags/tag6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109*a*1"/>
  <p:tag name="KSO_WM_TEMPLATE_CATEGORY" val="mixed"/>
  <p:tag name="KSO_WM_TEMPLATE_INDEX" val="20201883"/>
  <p:tag name="KSO_WM_UNIT_LAYERLEVEL" val="1"/>
  <p:tag name="KSO_WM_TAG_VERSION" val="1.0"/>
  <p:tag name="KSO_WM_BEAUTIFY_FLAG" val="#wm#"/>
  <p:tag name="KSO_WM_UNIT_TEXTBOXSTYLE_GUID" val="{469f48d8-6796-4fc2-8639-fa3acbfe9a02}"/>
  <p:tag name="KSO_WM_UNIT_TEXTBOXSTYLE_TEMPLATEID" val="3131132"/>
  <p:tag name="KSO_WM_UNIT_TEXTBOXSTYLE_TYPE" val="3"/>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193327_6*l_h_i*1_1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399.85,&quot;left&quot;:83.75,&quot;top&quot;:98.85,&quot;width&quot;:804.45}"/>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UNIT_DIAGRAM_SCHEMECOLOR_ID" val="0"/>
  <p:tag name="KSO_WM_DIAGRAM_VIRTUALLY_FRAME" val="{&quot;height&quot;:399.85,&quot;left&quot;:83.75,&quot;top&quot;:98.85,&quot;width&quot;:804.45}"/>
</p:tagLst>
</file>

<file path=ppt/tags/tag628.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193327_6*l_h_a*1_1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UNIT_DIAGRAM_SCHEMECOLOR_ID" val="0"/>
  <p:tag name="KSO_WM_DIAGRAM_VIRTUALLY_FRAME" val="{&quot;height&quot;:399.85,&quot;left&quot;:83.75,&quot;top&quot;:98.85,&quot;width&quot;:804.45}"/>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 name="KSO_WM_DIAGRAM_VIRTUALLY_FRAME" val="{&quot;height&quot;:399.85,&quot;left&quot;:83.75,&quot;top&quot;:98.85,&quot;width&quot;:804.45}"/>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UNIT_DIAGRAM_SCHEMECOLOR_ID" val="0"/>
  <p:tag name="KSO_WM_DIAGRAM_VIRTUALLY_FRAME" val="{&quot;height&quot;:399.85,&quot;left&quot;:83.75,&quot;top&quot;:98.85,&quot;width&quot;:804.45}"/>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 name="KSO_WM_DIAGRAM_VIRTUALLY_FRAME" val="{&quot;height&quot;:399.85,&quot;left&quot;:83.75,&quot;top&quot;:98.85,&quot;width&quot;:804.45}"/>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UNIT_DIAGRAM_SCHEMECOLOR_ID" val="0"/>
  <p:tag name="KSO_WM_DIAGRAM_VIRTUALLY_FRAME" val="{&quot;height&quot;:399.85,&quot;left&quot;:83.75,&quot;top&quot;:98.85,&quot;width&quot;:804.45}"/>
</p:tagLst>
</file>

<file path=ppt/tags/tag633.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193327_6*l_h_i*1_1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93.65,&quot;left&quot;:83.75,&quot;top&quot;:83.85,&quot;width&quot;:804.45}"/>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DIAGRAM_VIRTUALLY_FRAME" val="{&quot;height&quot;:393.65,&quot;left&quot;:83.75,&quot;top&quot;:83.85,&quot;width&quot;:804.45}"/>
</p:tagLst>
</file>

<file path=ppt/tags/tag636.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193327_6*l_h_a*1_1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DIAGRAM_VIRTUALLY_FRAME" val="{&quot;height&quot;:393.65,&quot;left&quot;:83.75,&quot;top&quot;:83.85,&quot;width&quot;:804.45}"/>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93.65,&quot;left&quot;:83.75,&quot;top&quot;:83.85,&quot;width&quot;:804.45}"/>
</p:tagLst>
</file>

<file path=ppt/tags/tag638.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DIAGRAM_VIRTUALLY_FRAME" val="{&quot;height&quot;:393.65,&quot;left&quot;:83.75,&quot;top&quot;:83.85,&quot;width&quot;:804.45}"/>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393.65,&quot;left&quot;:83.75,&quot;top&quot;:83.85,&quot;width&quot;:804.4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DIAGRAM_VIRTUALLY_FRAME" val="{&quot;height&quot;:393.65,&quot;left&quot;:83.75,&quot;top&quot;:83.85,&quot;width&quot;:804.45}"/>
</p:tagLst>
</file>

<file path=ppt/tags/tag641.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193327_6*l_h_i*1_1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97.15,&quot;left&quot;:79.9,&quot;top&quot;:34.9,&quot;width&quot;:805.75}"/>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DIAGRAM_VIRTUALLY_FRAME" val="{&quot;height&quot;:497.15,&quot;left&quot;:79.9,&quot;top&quot;:34.9,&quot;width&quot;:805.75}"/>
</p:tagLst>
</file>

<file path=ppt/tags/tag644.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193327_6*l_h_a*1_1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DIAGRAM_VIRTUALLY_FRAME" val="{&quot;height&quot;:497.15,&quot;left&quot;:79.9,&quot;top&quot;:34.9,&quot;width&quot;:805.75}"/>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97.15,&quot;left&quot;:79.9,&quot;top&quot;:34.9,&quot;width&quot;:805.75}"/>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193327_6*l_h_f*1_2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DIAGRAM_VIRTUALLY_FRAME" val="{&quot;height&quot;:497.15,&quot;left&quot;:79.9,&quot;top&quot;:34.9,&quot;width&quot;:805.75}"/>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497.15,&quot;left&quot;:79.9,&quot;top&quot;:34.9,&quot;width&quot;:805.75}"/>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97.15,&quot;left&quot;:79.9,&quot;top&quot;:34.9,&quot;width&quot;:805.75}"/>
</p:tagLst>
</file>

<file path=ppt/tags/tag649.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DIAGRAM_VIRTUALLY_FRAME" val="{&quot;height&quot;:497.15,&quot;left&quot;:79.9,&quot;top&quot;:34.9,&quot;width&quot;:805.7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 name="KSO_WM_DIAGRAM_VIRTUALLY_FRAME" val="{&quot;height&quot;:497.15,&quot;left&quot;:79.9,&quot;top&quot;:34.9,&quot;width&quot;:805.75}"/>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193327_6*l_h_f*1_2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DIAGRAM_VIRTUALLY_FRAME" val="{&quot;height&quot;:497.15,&quot;left&quot;:79.9,&quot;top&quot;:34.9,&quot;width&quot;:805.75}"/>
</p:tagLst>
</file>

<file path=ppt/tags/tag652.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DIAGRAM_VIRTUALLY_FRAME" val="{&quot;height&quot;:497.15,&quot;left&quot;:79.9,&quot;top&quot;:34.9,&quot;width&quot;:805.75}"/>
</p:tagLst>
</file>

<file path=ppt/tags/tag653.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54.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fd14c619-7582-4742-9bf6-ffdecdf79569}"/>
</p:tagLst>
</file>

<file path=ppt/tags/tag655.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fd14c619-7582-4742-9bf6-ffdecdf79569}"/>
</p:tagLst>
</file>

<file path=ppt/tags/tag6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fd14c619-7582-4742-9bf6-ffdecdf79569}"/>
  <p:tag name="KSO_WM_UNIT_TEXTBOXSTYLE_TEMPLATEID" val="3131088"/>
  <p:tag name="KSO_WM_UNIT_TEXTBOXSTYLE_TYPE" val="3"/>
</p:tagLst>
</file>

<file path=ppt/tags/tag657.xml><?xml version="1.0" encoding="utf-8"?>
<p:tagLst xmlns:p="http://schemas.openxmlformats.org/presentationml/2006/main">
  <p:tag name="KSO_WM_TAG_VERSION" val="1.0"/>
  <p:tag name="KSO_WM_BEAUTIFY_FLAG" val="#wm#"/>
  <p:tag name="KSO_WM_UNIT_TYPE" val="i"/>
  <p:tag name="KSO_WM_UNIT_ID" val="diagram160640_4*i*0"/>
  <p:tag name="KSO_WM_TEMPLATE_CATEGORY" val="diagram"/>
  <p:tag name="KSO_WM_TEMPLATE_INDEX" val="160640"/>
  <p:tag name="KSO_WM_UNIT_INDEX" val="0"/>
</p:tagLst>
</file>

<file path=ppt/tags/tag658.xml><?xml version="1.0" encoding="utf-8"?>
<p:tagLst xmlns:p="http://schemas.openxmlformats.org/presentationml/2006/main">
  <p:tag name="KSO_WM_TEMPLATE_CATEGORY" val="diagram"/>
  <p:tag name="KSO_WM_TEMPLATE_INDEX" val="160640"/>
  <p:tag name="KSO_WM_UNIT_TYPE" val="l_i"/>
  <p:tag name="KSO_WM_UNIT_INDEX" val="1_1"/>
  <p:tag name="KSO_WM_UNIT_ID" val="diagram160640_4*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59.xml><?xml version="1.0" encoding="utf-8"?>
<p:tagLst xmlns:p="http://schemas.openxmlformats.org/presentationml/2006/main">
  <p:tag name="KSO_WM_TEMPLATE_CATEGORY" val="diagram"/>
  <p:tag name="KSO_WM_TEMPLATE_INDEX" val="160640"/>
  <p:tag name="KSO_WM_UNIT_TYPE" val="l_h_f"/>
  <p:tag name="KSO_WM_UNIT_INDEX" val="1_1_1"/>
  <p:tag name="KSO_WM_UNIT_ID" val="diagram160640_4*l_h_f*1_1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TEMPLATE_CATEGORY" val="diagram"/>
  <p:tag name="KSO_WM_TEMPLATE_INDEX" val="160640"/>
  <p:tag name="KSO_WM_UNIT_TYPE" val="l_i"/>
  <p:tag name="KSO_WM_UNIT_INDEX" val="1_2"/>
  <p:tag name="KSO_WM_UNIT_ID" val="diagram160640_4*l_i*1_2"/>
  <p:tag name="KSO_WM_UNIT_CLEAR" val="1"/>
  <p:tag name="KSO_WM_UNIT_LAYERLEVEL" val="1_1"/>
  <p:tag name="KSO_WM_BEAUTIFY_FLAG" val="#wm#"/>
  <p:tag name="KSO_WM_TAG_VERSION" val="1.0"/>
  <p:tag name="KSO_WM_DIAGRAM_GROUP_CODE" val="l1-1"/>
  <p:tag name="KSO_WM_UNIT_TEXT_FILL_FORE_SCHEMECOLOR_INDEX" val="5"/>
  <p:tag name="KSO_WM_UNIT_TEXT_FILL_TYPE" val="1"/>
  <p:tag name="KSO_WM_UNIT_USESOURCEFORMAT_APPLY" val="1"/>
  <p:tag name="KSO_WM_UNIT_DIAGRAM_SCHEMECOLOR_ID" val="0"/>
</p:tagLst>
</file>

<file path=ppt/tags/tag661.xml><?xml version="1.0" encoding="utf-8"?>
<p:tagLst xmlns:p="http://schemas.openxmlformats.org/presentationml/2006/main">
  <p:tag name="KSO_WM_TEMPLATE_CATEGORY" val="diagram"/>
  <p:tag name="KSO_WM_TEMPLATE_INDEX" val="160640"/>
  <p:tag name="KSO_WM_UNIT_TYPE" val="l_i"/>
  <p:tag name="KSO_WM_UNIT_INDEX" val="1_3"/>
  <p:tag name="KSO_WM_UNIT_ID" val="diagram160640_4*l_i*1_3"/>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662.xml><?xml version="1.0" encoding="utf-8"?>
<p:tagLst xmlns:p="http://schemas.openxmlformats.org/presentationml/2006/main">
  <p:tag name="KSO_WM_TAG_VERSION" val="1.0"/>
  <p:tag name="KSO_WM_BEAUTIFY_FLAG" val="#wm#"/>
  <p:tag name="KSO_WM_UNIT_TYPE" val="i"/>
  <p:tag name="KSO_WM_UNIT_ID" val="diagram160640_4*i*9"/>
  <p:tag name="KSO_WM_TEMPLATE_CATEGORY" val="diagram"/>
  <p:tag name="KSO_WM_TEMPLATE_INDEX" val="160640"/>
  <p:tag name="KSO_WM_UNIT_INDEX" val="9"/>
</p:tagLst>
</file>

<file path=ppt/tags/tag663.xml><?xml version="1.0" encoding="utf-8"?>
<p:tagLst xmlns:p="http://schemas.openxmlformats.org/presentationml/2006/main">
  <p:tag name="KSO_WM_TEMPLATE_CATEGORY" val="diagram"/>
  <p:tag name="KSO_WM_TEMPLATE_INDEX" val="160640"/>
  <p:tag name="KSO_WM_UNIT_TYPE" val="l_i"/>
  <p:tag name="KSO_WM_UNIT_INDEX" val="1_4"/>
  <p:tag name="KSO_WM_UNIT_ID" val="diagram160640_4*l_i*1_4"/>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664.xml><?xml version="1.0" encoding="utf-8"?>
<p:tagLst xmlns:p="http://schemas.openxmlformats.org/presentationml/2006/main">
  <p:tag name="KSO_WM_TEMPLATE_CATEGORY" val="diagram"/>
  <p:tag name="KSO_WM_TEMPLATE_INDEX" val="160640"/>
  <p:tag name="KSO_WM_UNIT_TYPE" val="l_h_f"/>
  <p:tag name="KSO_WM_UNIT_INDEX" val="1_2_1"/>
  <p:tag name="KSO_WM_UNIT_ID" val="diagram160640_4*l_h_f*1_2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665.xml><?xml version="1.0" encoding="utf-8"?>
<p:tagLst xmlns:p="http://schemas.openxmlformats.org/presentationml/2006/main">
  <p:tag name="KSO_WM_TEMPLATE_CATEGORY" val="diagram"/>
  <p:tag name="KSO_WM_TEMPLATE_INDEX" val="160640"/>
  <p:tag name="KSO_WM_UNIT_TYPE" val="l_i"/>
  <p:tag name="KSO_WM_UNIT_INDEX" val="1_5"/>
  <p:tag name="KSO_WM_UNIT_ID" val="diagram160640_4*l_i*1_5"/>
  <p:tag name="KSO_WM_UNIT_CLEAR" val="1"/>
  <p:tag name="KSO_WM_UNIT_LAYERLEVEL" val="1_1"/>
  <p:tag name="KSO_WM_BEAUTIFY_FLAG" val="#wm#"/>
  <p:tag name="KSO_WM_TAG_VERSION" val="1.0"/>
  <p:tag name="KSO_WM_DIAGRAM_GROUP_CODE" val="l1-1"/>
  <p:tag name="KSO_WM_UNIT_TEXT_FILL_FORE_SCHEMECOLOR_INDEX" val="6"/>
  <p:tag name="KSO_WM_UNIT_TEXT_FILL_TYPE" val="1"/>
  <p:tag name="KSO_WM_UNIT_USESOURCEFORMAT_APPLY" val="1"/>
  <p:tag name="KSO_WM_UNIT_DIAGRAM_SCHEMECOLOR_ID" val="0"/>
</p:tagLst>
</file>

<file path=ppt/tags/tag666.xml><?xml version="1.0" encoding="utf-8"?>
<p:tagLst xmlns:p="http://schemas.openxmlformats.org/presentationml/2006/main">
  <p:tag name="KSO_WM_TEMPLATE_CATEGORY" val="diagram"/>
  <p:tag name="KSO_WM_TEMPLATE_INDEX" val="160640"/>
  <p:tag name="KSO_WM_UNIT_TYPE" val="l_i"/>
  <p:tag name="KSO_WM_UNIT_INDEX" val="1_6"/>
  <p:tag name="KSO_WM_UNIT_ID" val="diagram160640_4*l_i*1_6"/>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667.xml><?xml version="1.0" encoding="utf-8"?>
<p:tagLst xmlns:p="http://schemas.openxmlformats.org/presentationml/2006/main">
  <p:tag name="KSO_WM_TAG_VERSION" val="1.0"/>
  <p:tag name="KSO_WM_BEAUTIFY_FLAG" val="#wm#"/>
  <p:tag name="KSO_WM_UNIT_TYPE" val="i"/>
  <p:tag name="KSO_WM_UNIT_ID" val="diagram160640_4*i*18"/>
  <p:tag name="KSO_WM_TEMPLATE_CATEGORY" val="diagram"/>
  <p:tag name="KSO_WM_TEMPLATE_INDEX" val="160640"/>
  <p:tag name="KSO_WM_UNIT_INDEX" val="18"/>
</p:tagLst>
</file>

<file path=ppt/tags/tag668.xml><?xml version="1.0" encoding="utf-8"?>
<p:tagLst xmlns:p="http://schemas.openxmlformats.org/presentationml/2006/main">
  <p:tag name="KSO_WM_TEMPLATE_CATEGORY" val="diagram"/>
  <p:tag name="KSO_WM_TEMPLATE_INDEX" val="160640"/>
  <p:tag name="KSO_WM_UNIT_TYPE" val="l_i"/>
  <p:tag name="KSO_WM_UNIT_INDEX" val="1_7"/>
  <p:tag name="KSO_WM_UNIT_ID" val="diagram160640_4*l_i*1_7"/>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669.xml><?xml version="1.0" encoding="utf-8"?>
<p:tagLst xmlns:p="http://schemas.openxmlformats.org/presentationml/2006/main">
  <p:tag name="KSO_WM_TEMPLATE_CATEGORY" val="diagram"/>
  <p:tag name="KSO_WM_TEMPLATE_INDEX" val="160640"/>
  <p:tag name="KSO_WM_UNIT_TYPE" val="l_h_f"/>
  <p:tag name="KSO_WM_UNIT_INDEX" val="1_3_1"/>
  <p:tag name="KSO_WM_UNIT_ID" val="diagram160640_4*l_h_f*1_3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TEMPLATE_CATEGORY" val="diagram"/>
  <p:tag name="KSO_WM_TEMPLATE_INDEX" val="160640"/>
  <p:tag name="KSO_WM_UNIT_TYPE" val="l_i"/>
  <p:tag name="KSO_WM_UNIT_INDEX" val="1_8"/>
  <p:tag name="KSO_WM_UNIT_ID" val="diagram160640_4*l_i*1_8"/>
  <p:tag name="KSO_WM_UNIT_CLEAR" val="1"/>
  <p:tag name="KSO_WM_UNIT_LAYERLEVEL" val="1_1"/>
  <p:tag name="KSO_WM_BEAUTIFY_FLAG" val="#wm#"/>
  <p:tag name="KSO_WM_TAG_VERSION" val="1.0"/>
  <p:tag name="KSO_WM_DIAGRAM_GROUP_CODE" val="l1-1"/>
  <p:tag name="KSO_WM_UNIT_TEXT_FILL_FORE_SCHEMECOLOR_INDEX" val="7"/>
  <p:tag name="KSO_WM_UNIT_TEXT_FILL_TYPE" val="1"/>
  <p:tag name="KSO_WM_UNIT_USESOURCEFORMAT_APPLY" val="1"/>
  <p:tag name="KSO_WM_UNIT_DIAGRAM_SCHEMECOLOR_ID" val="0"/>
</p:tagLst>
</file>

<file path=ppt/tags/tag671.xml><?xml version="1.0" encoding="utf-8"?>
<p:tagLst xmlns:p="http://schemas.openxmlformats.org/presentationml/2006/main">
  <p:tag name="KSO_WM_TEMPLATE_CATEGORY" val="diagram"/>
  <p:tag name="KSO_WM_TEMPLATE_INDEX" val="160640"/>
  <p:tag name="KSO_WM_UNIT_TYPE" val="l_i"/>
  <p:tag name="KSO_WM_UNIT_INDEX" val="1_9"/>
  <p:tag name="KSO_WM_UNIT_ID" val="diagram160640_4*l_i*1_9"/>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672.xml><?xml version="1.0" encoding="utf-8"?>
<p:tagLst xmlns:p="http://schemas.openxmlformats.org/presentationml/2006/main">
  <p:tag name="KSO_WM_TAG_VERSION" val="1.0"/>
  <p:tag name="KSO_WM_BEAUTIFY_FLAG" val="#wm#"/>
  <p:tag name="KSO_WM_UNIT_TYPE" val="i"/>
  <p:tag name="KSO_WM_UNIT_ID" val="diagram160640_4*i*27"/>
  <p:tag name="KSO_WM_TEMPLATE_CATEGORY" val="diagram"/>
  <p:tag name="KSO_WM_TEMPLATE_INDEX" val="160640"/>
  <p:tag name="KSO_WM_UNIT_INDEX" val="27"/>
</p:tagLst>
</file>

<file path=ppt/tags/tag673.xml><?xml version="1.0" encoding="utf-8"?>
<p:tagLst xmlns:p="http://schemas.openxmlformats.org/presentationml/2006/main">
  <p:tag name="KSO_WM_TEMPLATE_CATEGORY" val="diagram"/>
  <p:tag name="KSO_WM_TEMPLATE_INDEX" val="160640"/>
  <p:tag name="KSO_WM_UNIT_TYPE" val="l_i"/>
  <p:tag name="KSO_WM_UNIT_INDEX" val="1_10"/>
  <p:tag name="KSO_WM_UNIT_ID" val="diagram160640_4*l_i*1_10"/>
  <p:tag name="KSO_WM_UNIT_CLEAR" val="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674.xml><?xml version="1.0" encoding="utf-8"?>
<p:tagLst xmlns:p="http://schemas.openxmlformats.org/presentationml/2006/main">
  <p:tag name="KSO_WM_TEMPLATE_CATEGORY" val="diagram"/>
  <p:tag name="KSO_WM_TEMPLATE_INDEX" val="160640"/>
  <p:tag name="KSO_WM_UNIT_TYPE" val="l_h_f"/>
  <p:tag name="KSO_WM_UNIT_INDEX" val="1_4_1"/>
  <p:tag name="KSO_WM_UNIT_ID" val="diagram160640_4*l_h_f*1_4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675.xml><?xml version="1.0" encoding="utf-8"?>
<p:tagLst xmlns:p="http://schemas.openxmlformats.org/presentationml/2006/main">
  <p:tag name="KSO_WM_TEMPLATE_CATEGORY" val="diagram"/>
  <p:tag name="KSO_WM_TEMPLATE_INDEX" val="160640"/>
  <p:tag name="KSO_WM_UNIT_TYPE" val="l_i"/>
  <p:tag name="KSO_WM_UNIT_INDEX" val="1_11"/>
  <p:tag name="KSO_WM_UNIT_ID" val="diagram160640_4*l_i*1_11"/>
  <p:tag name="KSO_WM_UNIT_CLEAR" val="1"/>
  <p:tag name="KSO_WM_UNIT_LAYERLEVEL" val="1_1"/>
  <p:tag name="KSO_WM_BEAUTIFY_FLAG" val="#wm#"/>
  <p:tag name="KSO_WM_TAG_VERSION" val="1.0"/>
  <p:tag name="KSO_WM_DIAGRAM_GROUP_CODE" val="l1-1"/>
  <p:tag name="KSO_WM_UNIT_TEXT_FILL_FORE_SCHEMECOLOR_INDEX" val="8"/>
  <p:tag name="KSO_WM_UNIT_TEXT_FILL_TYPE" val="1"/>
  <p:tag name="KSO_WM_UNIT_USESOURCEFORMAT_APPLY" val="1"/>
  <p:tag name="KSO_WM_UNIT_DIAGRAM_SCHEMECOLOR_ID" val="0"/>
</p:tagLst>
</file>

<file path=ppt/tags/tag676.xml><?xml version="1.0" encoding="utf-8"?>
<p:tagLst xmlns:p="http://schemas.openxmlformats.org/presentationml/2006/main">
  <p:tag name="KSO_WM_TEMPLATE_CATEGORY" val="diagram"/>
  <p:tag name="KSO_WM_TEMPLATE_INDEX" val="160640"/>
  <p:tag name="KSO_WM_UNIT_TYPE" val="l_i"/>
  <p:tag name="KSO_WM_UNIT_INDEX" val="1_12"/>
  <p:tag name="KSO_WM_UNIT_ID" val="diagram160640_4*l_i*1_12"/>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677.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83f7a18b-3be4-4e54-81b6-4061a470beec}"/>
</p:tagLst>
</file>

<file path=ppt/tags/tag679.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681.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82.xml><?xml version="1.0" encoding="utf-8"?>
<p:tagLst xmlns:p="http://schemas.openxmlformats.org/presentationml/2006/main">
  <p:tag name="KSO_WM_TAG_VERSION" val="1.0"/>
  <p:tag name="KSO_WM_BEAUTIFY_FLAG" val="#wm#"/>
  <p:tag name="KSO_WM_UNIT_ID" val="diagram160366_6*l_i*1_1"/>
  <p:tag name="KSO_WM_TEMPLATE_CATEGORY" val="diagram"/>
  <p:tag name="KSO_WM_TEMPLATE_INDEX" val="160366"/>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683.xml><?xml version="1.0" encoding="utf-8"?>
<p:tagLst xmlns:p="http://schemas.openxmlformats.org/presentationml/2006/main">
  <p:tag name="KSO_WM_TAG_VERSION" val="1.0"/>
  <p:tag name="KSO_WM_BEAUTIFY_FLAG" val="#wm#"/>
  <p:tag name="KSO_WM_UNIT_ID" val="diagram160366_6*l_i*1_2"/>
  <p:tag name="KSO_WM_TEMPLATE_CATEGORY" val="diagram"/>
  <p:tag name="KSO_WM_TEMPLATE_INDEX" val="160366"/>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684.xml><?xml version="1.0" encoding="utf-8"?>
<p:tagLst xmlns:p="http://schemas.openxmlformats.org/presentationml/2006/main">
  <p:tag name="KSO_WM_TAG_VERSION" val="1.0"/>
  <p:tag name="KSO_WM_BEAUTIFY_FLAG" val="#wm#"/>
  <p:tag name="KSO_WM_UNIT_ID" val="diagram160366_6*l_i*1_3"/>
  <p:tag name="KSO_WM_TEMPLATE_CATEGORY" val="diagram"/>
  <p:tag name="KSO_WM_TEMPLATE_INDEX" val="160366"/>
  <p:tag name="KSO_WM_UNIT_TYPE" val="l_i"/>
  <p:tag name="KSO_WM_UNIT_INDEX" val="1_3"/>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685.xml><?xml version="1.0" encoding="utf-8"?>
<p:tagLst xmlns:p="http://schemas.openxmlformats.org/presentationml/2006/main">
  <p:tag name="KSO_WM_TAG_VERSION" val="1.0"/>
  <p:tag name="KSO_WM_BEAUTIFY_FLAG" val="#wm#"/>
  <p:tag name="KSO_WM_UNIT_ID" val="diagram160366_6*l_i*1_4"/>
  <p:tag name="KSO_WM_TEMPLATE_CATEGORY" val="diagram"/>
  <p:tag name="KSO_WM_TEMPLATE_INDEX" val="160366"/>
  <p:tag name="KSO_WM_UNIT_TYPE" val="l_i"/>
  <p:tag name="KSO_WM_UNIT_INDEX" val="1_4"/>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686.xml><?xml version="1.0" encoding="utf-8"?>
<p:tagLst xmlns:p="http://schemas.openxmlformats.org/presentationml/2006/main">
  <p:tag name="KSO_WM_TAG_VERSION" val="1.0"/>
  <p:tag name="KSO_WM_BEAUTIFY_FLAG" val="#wm#"/>
  <p:tag name="KSO_WM_UNIT_ID" val="diagram160366_6*l_i*1_5"/>
  <p:tag name="KSO_WM_TEMPLATE_CATEGORY" val="diagram"/>
  <p:tag name="KSO_WM_TEMPLATE_INDEX" val="160366"/>
  <p:tag name="KSO_WM_UNIT_TYPE" val="l_i"/>
  <p:tag name="KSO_WM_UNIT_INDEX" val="1_5"/>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687.xml><?xml version="1.0" encoding="utf-8"?>
<p:tagLst xmlns:p="http://schemas.openxmlformats.org/presentationml/2006/main">
  <p:tag name="KSO_WM_TAG_VERSION" val="1.0"/>
  <p:tag name="KSO_WM_BEAUTIFY_FLAG" val="#wm#"/>
  <p:tag name="KSO_WM_UNIT_ID" val="diagram160366_6*l_i*1_6"/>
  <p:tag name="KSO_WM_TEMPLATE_CATEGORY" val="diagram"/>
  <p:tag name="KSO_WM_TEMPLATE_INDEX" val="160366"/>
  <p:tag name="KSO_WM_UNIT_TYPE" val="l_i"/>
  <p:tag name="KSO_WM_UNIT_INDEX" val="1_6"/>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688.xml><?xml version="1.0" encoding="utf-8"?>
<p:tagLst xmlns:p="http://schemas.openxmlformats.org/presentationml/2006/main">
  <p:tag name="KSO_WM_TAG_VERSION" val="1.0"/>
  <p:tag name="KSO_WM_BEAUTIFY_FLAG" val="#wm#"/>
  <p:tag name="KSO_WM_UNIT_ID" val="diagram160366_6*l_i*1_7"/>
  <p:tag name="KSO_WM_TEMPLATE_CATEGORY" val="diagram"/>
  <p:tag name="KSO_WM_TEMPLATE_INDEX" val="160366"/>
  <p:tag name="KSO_WM_UNIT_TYPE" val="l_i"/>
  <p:tag name="KSO_WM_UNIT_INDEX" val="1_7"/>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689.xml><?xml version="1.0" encoding="utf-8"?>
<p:tagLst xmlns:p="http://schemas.openxmlformats.org/presentationml/2006/main">
  <p:tag name="KSO_WM_TAG_VERSION" val="1.0"/>
  <p:tag name="KSO_WM_BEAUTIFY_FLAG" val="#wm#"/>
  <p:tag name="KSO_WM_UNIT_ID" val="diagram160366_6*l_i*1_8"/>
  <p:tag name="KSO_WM_TEMPLATE_CATEGORY" val="diagram"/>
  <p:tag name="KSO_WM_TEMPLATE_INDEX" val="160366"/>
  <p:tag name="KSO_WM_UNIT_TYPE" val="l_i"/>
  <p:tag name="KSO_WM_UNIT_INDEX" val="1_8"/>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TAG_VERSION" val="1.0"/>
  <p:tag name="KSO_WM_BEAUTIFY_FLAG" val="#wm#"/>
  <p:tag name="KSO_WM_UNIT_ID" val="diagram160366_6*l_i*1_9"/>
  <p:tag name="KSO_WM_TEMPLATE_CATEGORY" val="diagram"/>
  <p:tag name="KSO_WM_TEMPLATE_INDEX" val="160366"/>
  <p:tag name="KSO_WM_UNIT_TYPE" val="l_i"/>
  <p:tag name="KSO_WM_UNIT_INDEX" val="1_9"/>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691.xml><?xml version="1.0" encoding="utf-8"?>
<p:tagLst xmlns:p="http://schemas.openxmlformats.org/presentationml/2006/main">
  <p:tag name="KSO_WM_TAG_VERSION" val="1.0"/>
  <p:tag name="KSO_WM_BEAUTIFY_FLAG" val="#wm#"/>
  <p:tag name="KSO_WM_UNIT_ID" val="diagram160366_6*l_i*1_10"/>
  <p:tag name="KSO_WM_TEMPLATE_CATEGORY" val="diagram"/>
  <p:tag name="KSO_WM_TEMPLATE_INDEX" val="160366"/>
  <p:tag name="KSO_WM_UNIT_TYPE" val="l_i"/>
  <p:tag name="KSO_WM_UNIT_INDEX" val="1_10"/>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692.xml><?xml version="1.0" encoding="utf-8"?>
<p:tagLst xmlns:p="http://schemas.openxmlformats.org/presentationml/2006/main">
  <p:tag name="KSO_WM_TAG_VERSION" val="1.0"/>
  <p:tag name="KSO_WM_BEAUTIFY_FLAG" val="#wm#"/>
  <p:tag name="KSO_WM_UNIT_ID" val="diagram160366_6*l_i*1_11"/>
  <p:tag name="KSO_WM_TEMPLATE_CATEGORY" val="diagram"/>
  <p:tag name="KSO_WM_TEMPLATE_INDEX" val="160366"/>
  <p:tag name="KSO_WM_UNIT_TYPE" val="l_i"/>
  <p:tag name="KSO_WM_UNIT_INDEX" val="1_1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693.xml><?xml version="1.0" encoding="utf-8"?>
<p:tagLst xmlns:p="http://schemas.openxmlformats.org/presentationml/2006/main">
  <p:tag name="KSO_WM_TAG_VERSION" val="1.0"/>
  <p:tag name="KSO_WM_BEAUTIFY_FLAG" val="#wm#"/>
  <p:tag name="KSO_WM_UNIT_ID" val="diagram160366_6*l_i*1_12"/>
  <p:tag name="KSO_WM_TEMPLATE_CATEGORY" val="diagram"/>
  <p:tag name="KSO_WM_TEMPLATE_INDEX" val="160366"/>
  <p:tag name="KSO_WM_UNIT_TYPE" val="l_i"/>
  <p:tag name="KSO_WM_UNIT_INDEX" val="1_1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694.xml><?xml version="1.0" encoding="utf-8"?>
<p:tagLst xmlns:p="http://schemas.openxmlformats.org/presentationml/2006/main">
  <p:tag name="KSO_WM_TAG_VERSION" val="1.0"/>
  <p:tag name="KSO_WM_BEAUTIFY_FLAG" val="#wm#"/>
  <p:tag name="KSO_WM_UNIT_ID" val="diagram160366_6*l_i*1_13"/>
  <p:tag name="KSO_WM_TEMPLATE_CATEGORY" val="diagram"/>
  <p:tag name="KSO_WM_TEMPLATE_INDEX" val="160366"/>
  <p:tag name="KSO_WM_UNIT_TYPE" val="l_i"/>
  <p:tag name="KSO_WM_UNIT_INDEX" val="1_1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695.xml><?xml version="1.0" encoding="utf-8"?>
<p:tagLst xmlns:p="http://schemas.openxmlformats.org/presentationml/2006/main">
  <p:tag name="KSO_WM_TAG_VERSION" val="1.0"/>
  <p:tag name="KSO_WM_BEAUTIFY_FLAG" val="#wm#"/>
  <p:tag name="KSO_WM_UNIT_ID" val="diagram160366_6*l_h_f*1_2_1"/>
  <p:tag name="KSO_WM_TEMPLATE_CATEGORY" val="diagram"/>
  <p:tag name="KSO_WM_TEMPLATE_INDEX" val="160366"/>
  <p:tag name="KSO_WM_UNIT_TYPE" val="l_h_f"/>
  <p:tag name="KSO_WM_UNIT_INDEX" val="1_2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696.xml><?xml version="1.0" encoding="utf-8"?>
<p:tagLst xmlns:p="http://schemas.openxmlformats.org/presentationml/2006/main">
  <p:tag name="KSO_WM_TAG_VERSION" val="1.0"/>
  <p:tag name="KSO_WM_BEAUTIFY_FLAG" val="#wm#"/>
  <p:tag name="KSO_WM_UNIT_ID" val="diagram160366_6*l_h_f*1_4_1"/>
  <p:tag name="KSO_WM_TEMPLATE_CATEGORY" val="diagram"/>
  <p:tag name="KSO_WM_TEMPLATE_INDEX" val="160366"/>
  <p:tag name="KSO_WM_UNIT_TYPE" val="l_h_f"/>
  <p:tag name="KSO_WM_UNIT_INDEX" val="1_4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697.xml><?xml version="1.0" encoding="utf-8"?>
<p:tagLst xmlns:p="http://schemas.openxmlformats.org/presentationml/2006/main">
  <p:tag name="KSO_WM_TAG_VERSION" val="1.0"/>
  <p:tag name="KSO_WM_BEAUTIFY_FLAG" val="#wm#"/>
  <p:tag name="KSO_WM_UNIT_ID" val="diagram160366_6*l_h_f*1_6_1"/>
  <p:tag name="KSO_WM_TEMPLATE_CATEGORY" val="diagram"/>
  <p:tag name="KSO_WM_TEMPLATE_INDEX" val="160366"/>
  <p:tag name="KSO_WM_UNIT_TYPE" val="l_h_f"/>
  <p:tag name="KSO_WM_UNIT_INDEX" val="1_6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698.xml><?xml version="1.0" encoding="utf-8"?>
<p:tagLst xmlns:p="http://schemas.openxmlformats.org/presentationml/2006/main">
  <p:tag name="KSO_WM_TAG_VERSION" val="1.0"/>
  <p:tag name="KSO_WM_BEAUTIFY_FLAG" val="#wm#"/>
  <p:tag name="KSO_WM_UNIT_ID" val="diagram160366_6*l_h_f*1_1_1"/>
  <p:tag name="KSO_WM_TEMPLATE_CATEGORY" val="diagram"/>
  <p:tag name="KSO_WM_TEMPLATE_INDEX" val="160366"/>
  <p:tag name="KSO_WM_UNIT_TYPE" val="l_h_f"/>
  <p:tag name="KSO_WM_UNIT_INDEX" val="1_1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699.xml><?xml version="1.0" encoding="utf-8"?>
<p:tagLst xmlns:p="http://schemas.openxmlformats.org/presentationml/2006/main">
  <p:tag name="KSO_WM_TAG_VERSION" val="1.0"/>
  <p:tag name="KSO_WM_BEAUTIFY_FLAG" val="#wm#"/>
  <p:tag name="KSO_WM_UNIT_ID" val="diagram160366_6*l_h_f*1_3_1"/>
  <p:tag name="KSO_WM_TEMPLATE_CATEGORY" val="diagram"/>
  <p:tag name="KSO_WM_TEMPLATE_INDEX" val="160366"/>
  <p:tag name="KSO_WM_UNIT_TYPE" val="l_h_f"/>
  <p:tag name="KSO_WM_UNIT_INDEX" val="1_3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TAG_VERSION" val="1.0"/>
  <p:tag name="KSO_WM_BEAUTIFY_FLAG" val="#wm#"/>
  <p:tag name="KSO_WM_UNIT_ID" val="diagram160366_6*l_h_f*1_5_1"/>
  <p:tag name="KSO_WM_TEMPLATE_CATEGORY" val="diagram"/>
  <p:tag name="KSO_WM_TEMPLATE_INDEX" val="160366"/>
  <p:tag name="KSO_WM_UNIT_TYPE" val="l_h_f"/>
  <p:tag name="KSO_WM_UNIT_INDEX" val="1_5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01.xml><?xml version="1.0" encoding="utf-8"?>
<p:tagLst xmlns:p="http://schemas.openxmlformats.org/presentationml/2006/main">
  <p:tag name="KSO_WM_TAG_VERSION" val="1.0"/>
  <p:tag name="KSO_WM_BEAUTIFY_FLAG" val="#wm#"/>
  <p:tag name="KSO_WM_UNIT_ID" val="diagram160366_6*l_h_f*1_1_1"/>
  <p:tag name="KSO_WM_TEMPLATE_CATEGORY" val="diagram"/>
  <p:tag name="KSO_WM_TEMPLATE_INDEX" val="160366"/>
  <p:tag name="KSO_WM_UNIT_TYPE" val="l_h_f"/>
  <p:tag name="KSO_WM_UNIT_INDEX" val="1_1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02.xml><?xml version="1.0" encoding="utf-8"?>
<p:tagLst xmlns:p="http://schemas.openxmlformats.org/presentationml/2006/main">
  <p:tag name="KSO_WM_TAG_VERSION" val="1.0"/>
  <p:tag name="KSO_WM_BEAUTIFY_FLAG" val="#wm#"/>
  <p:tag name="KSO_WM_UNIT_ID" val="diagram160366_6*l_h_f*1_2_1"/>
  <p:tag name="KSO_WM_TEMPLATE_CATEGORY" val="diagram"/>
  <p:tag name="KSO_WM_TEMPLATE_INDEX" val="160366"/>
  <p:tag name="KSO_WM_UNIT_TYPE" val="l_h_f"/>
  <p:tag name="KSO_WM_UNIT_INDEX" val="1_2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03.xml><?xml version="1.0" encoding="utf-8"?>
<p:tagLst xmlns:p="http://schemas.openxmlformats.org/presentationml/2006/main">
  <p:tag name="KSO_WM_TAG_VERSION" val="1.0"/>
  <p:tag name="KSO_WM_BEAUTIFY_FLAG" val="#wm#"/>
  <p:tag name="KSO_WM_UNIT_ID" val="diagram160366_6*l_h_f*1_3_1"/>
  <p:tag name="KSO_WM_TEMPLATE_CATEGORY" val="diagram"/>
  <p:tag name="KSO_WM_TEMPLATE_INDEX" val="160366"/>
  <p:tag name="KSO_WM_UNIT_TYPE" val="l_h_f"/>
  <p:tag name="KSO_WM_UNIT_INDEX" val="1_3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04.xml><?xml version="1.0" encoding="utf-8"?>
<p:tagLst xmlns:p="http://schemas.openxmlformats.org/presentationml/2006/main">
  <p:tag name="KSO_WM_TAG_VERSION" val="1.0"/>
  <p:tag name="KSO_WM_BEAUTIFY_FLAG" val="#wm#"/>
  <p:tag name="KSO_WM_UNIT_ID" val="diagram160366_6*l_h_f*1_4_1"/>
  <p:tag name="KSO_WM_TEMPLATE_CATEGORY" val="diagram"/>
  <p:tag name="KSO_WM_TEMPLATE_INDEX" val="160366"/>
  <p:tag name="KSO_WM_UNIT_TYPE" val="l_h_f"/>
  <p:tag name="KSO_WM_UNIT_INDEX" val="1_4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05.xml><?xml version="1.0" encoding="utf-8"?>
<p:tagLst xmlns:p="http://schemas.openxmlformats.org/presentationml/2006/main">
  <p:tag name="KSO_WM_TAG_VERSION" val="1.0"/>
  <p:tag name="KSO_WM_BEAUTIFY_FLAG" val="#wm#"/>
  <p:tag name="KSO_WM_UNIT_ID" val="diagram160366_6*l_h_f*1_5_1"/>
  <p:tag name="KSO_WM_TEMPLATE_CATEGORY" val="diagram"/>
  <p:tag name="KSO_WM_TEMPLATE_INDEX" val="160366"/>
  <p:tag name="KSO_WM_UNIT_TYPE" val="l_h_f"/>
  <p:tag name="KSO_WM_UNIT_INDEX" val="1_5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06.xml><?xml version="1.0" encoding="utf-8"?>
<p:tagLst xmlns:p="http://schemas.openxmlformats.org/presentationml/2006/main">
  <p:tag name="KSO_WM_TAG_VERSION" val="1.0"/>
  <p:tag name="KSO_WM_BEAUTIFY_FLAG" val="#wm#"/>
  <p:tag name="KSO_WM_UNIT_ID" val="diagram160366_6*l_h_f*1_6_1"/>
  <p:tag name="KSO_WM_TEMPLATE_CATEGORY" val="diagram"/>
  <p:tag name="KSO_WM_TEMPLATE_INDEX" val="160366"/>
  <p:tag name="KSO_WM_UNIT_TYPE" val="l_h_f"/>
  <p:tag name="KSO_WM_UNIT_INDEX" val="1_6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07.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mixed20201883_49*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83f7a18b-3be4-4e54-81b6-4061a470beec}"/>
  <p:tag name="KSO_WM_UNIT_TEXTBOXSTYLE_TEMPLATEID" val="3131072"/>
  <p:tag name="KSO_WM_UNIT_TEXTBOXSTYLE_TYPE" val="3"/>
</p:tagLst>
</file>

<file path=ppt/tags/tag708.xml><?xml version="1.0" encoding="utf-8"?>
<p:tagLst xmlns:p="http://schemas.openxmlformats.org/presentationml/2006/main">
  <p:tag name="KSO_WM_BEAUTIFY_FLAG" val="#wm#"/>
  <p:tag name="KSO_WM_TEMPLATE_CATEGORY" val="diagram"/>
  <p:tag name="KSO_WM_TEMPLATE_INDEX" val="20201470"/>
  <p:tag name="KSO_WM_SLIDE_ITEM_CNT" val="6"/>
</p:tagLst>
</file>

<file path=ppt/tags/tag709.xml><?xml version="1.0" encoding="utf-8"?>
<p:tagLst xmlns:p="http://schemas.openxmlformats.org/presentationml/2006/main">
  <p:tag name="KSO_WM_TEMPLATE_CATEGORY" val="diagram"/>
  <p:tag name="KSO_WM_TEMPLATE_INDEX" val="20187888"/>
  <p:tag name="KSO_WM_UNIT_ID" val="diagram20187888_2*n_h_i*1_1_1"/>
  <p:tag name="KSO_WM_UNIT_LAYERLEVEL" val="1_1_1"/>
  <p:tag name="KSO_WM_UNIT_HIGHLIGHT" val="0"/>
  <p:tag name="KSO_WM_UNIT_COMPATIBLE" val="0"/>
  <p:tag name="KSO_WM_BEAUTIFY_FLAG" val="#wm#"/>
  <p:tag name="KSO_WM_TAG_VERSION" val="1.0"/>
  <p:tag name="KSO_WM_DIAGRAM_GROUP_CODE" val="n1-1"/>
  <p:tag name="KSO_WM_UNIT_TYPE" val="n_h_i"/>
  <p:tag name="KSO_WM_UNIT_INDEX" val="1_1_1"/>
  <p:tag name="KSO_WM_UNIT_DIAGRAM_ISNUMVISUAL" val="0"/>
  <p:tag name="KSO_WM_UNIT_DIAGRAM_ISREFERUNIT" val="0"/>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91.53574803149604,&quot;left&quot;:33.55,&quot;top&quot;:35.71425196850394,&quot;width&quot;:880.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TEMPLATE_CATEGORY" val="diagram"/>
  <p:tag name="KSO_WM_TEMPLATE_INDEX" val="20187888"/>
  <p:tag name="KSO_WM_UNIT_ID" val="diagram20187888_2*n_h_h_i*1_2_2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1"/>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91.53574803149604,&quot;left&quot;:33.55,&quot;top&quot;:35.71425196850394,&quot;width&quot;:880.5}"/>
</p:tagLst>
</file>

<file path=ppt/tags/tag711.xml><?xml version="1.0" encoding="utf-8"?>
<p:tagLst xmlns:p="http://schemas.openxmlformats.org/presentationml/2006/main">
  <p:tag name="KSO_WM_TEMPLATE_CATEGORY" val="diagram"/>
  <p:tag name="KSO_WM_TEMPLATE_INDEX" val="20187888"/>
  <p:tag name="KSO_WM_UNIT_ID" val="diagram20187888_2*n_h_h_i*1_2_2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2"/>
  <p:tag name="KSO_WM_UNIT_DIAGRAM_ISNUMVISUAL" val="0"/>
  <p:tag name="KSO_WM_UNIT_DIAGRAM_ISREFERUNIT" val="0"/>
  <p:tag name="KSO_WM_UNIT_FILL_FORE_SCHEMECOLOR_INDEX" val="14"/>
  <p:tag name="KSO_WM_UNIT_FILL_TYPE" val="1"/>
  <p:tag name="KSO_WM_UNIT_USESOURCEFORMAT_APPLY" val="1"/>
  <p:tag name="KSO_WM_DIAGRAM_VIRTUALLY_FRAME" val="{&quot;height&quot;:491.53574803149604,&quot;left&quot;:33.55,&quot;top&quot;:35.71425196850394,&quot;width&quot;:880.5}"/>
</p:tagLst>
</file>

<file path=ppt/tags/tag712.xml><?xml version="1.0" encoding="utf-8"?>
<p:tagLst xmlns:p="http://schemas.openxmlformats.org/presentationml/2006/main">
  <p:tag name="KSO_WM_TEMPLATE_CATEGORY" val="diagram"/>
  <p:tag name="KSO_WM_TEMPLATE_INDEX" val="20187888"/>
  <p:tag name="KSO_WM_UNIT_ID" val="diagram20187888_2*n_h_h_i*1_2_1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1"/>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91.53574803149604,&quot;left&quot;:33.55,&quot;top&quot;:35.71425196850394,&quot;width&quot;:880.5}"/>
</p:tagLst>
</file>

<file path=ppt/tags/tag713.xml><?xml version="1.0" encoding="utf-8"?>
<p:tagLst xmlns:p="http://schemas.openxmlformats.org/presentationml/2006/main">
  <p:tag name="KSO_WM_TEMPLATE_CATEGORY" val="diagram"/>
  <p:tag name="KSO_WM_TEMPLATE_INDEX" val="20187888"/>
  <p:tag name="KSO_WM_UNIT_ID" val="diagram20187888_2*n_h_h_i*1_2_3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1"/>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91.53574803149604,&quot;left&quot;:33.55,&quot;top&quot;:35.71425196850394,&quot;width&quot;:880.5}"/>
</p:tagLst>
</file>

<file path=ppt/tags/tag714.xml><?xml version="1.0" encoding="utf-8"?>
<p:tagLst xmlns:p="http://schemas.openxmlformats.org/presentationml/2006/main">
  <p:tag name="KSO_WM_TEMPLATE_CATEGORY" val="diagram"/>
  <p:tag name="KSO_WM_TEMPLATE_INDEX" val="20187888"/>
  <p:tag name="KSO_WM_UNIT_ID" val="diagram20187888_2*n_h_h_i*1_2_1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2"/>
  <p:tag name="KSO_WM_UNIT_DIAGRAM_ISNUMVISUAL" val="0"/>
  <p:tag name="KSO_WM_UNIT_DIAGRAM_ISREFERUNIT" val="0"/>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491.53574803149604,&quot;left&quot;:33.55,&quot;top&quot;:35.71425196850394,&quot;width&quot;:880.5}"/>
</p:tagLst>
</file>

<file path=ppt/tags/tag715.xml><?xml version="1.0" encoding="utf-8"?>
<p:tagLst xmlns:p="http://schemas.openxmlformats.org/presentationml/2006/main">
  <p:tag name="KSO_WM_TEMPLATE_CATEGORY" val="diagram"/>
  <p:tag name="KSO_WM_TEMPLATE_INDEX" val="20187888"/>
  <p:tag name="KSO_WM_UNIT_ID" val="diagram20187888_2*n_h_h_i*1_2_1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3"/>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91.53574803149604,&quot;left&quot;:33.55,&quot;top&quot;:35.71425196850394,&quot;width&quot;:880.5}"/>
</p:tagLst>
</file>

<file path=ppt/tags/tag716.xml><?xml version="1.0" encoding="utf-8"?>
<p:tagLst xmlns:p="http://schemas.openxmlformats.org/presentationml/2006/main">
  <p:tag name="KSO_WM_TEMPLATE_CATEGORY" val="diagram"/>
  <p:tag name="KSO_WM_TEMPLATE_INDEX" val="20187888"/>
  <p:tag name="KSO_WM_UNIT_ID" val="diagram20187888_2*n_h_h_i*1_2_3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91.53574803149604,&quot;left&quot;:33.55,&quot;top&quot;:35.71425196850394,&quot;width&quot;:880.5}"/>
</p:tagLst>
</file>

<file path=ppt/tags/tag717.xml><?xml version="1.0" encoding="utf-8"?>
<p:tagLst xmlns:p="http://schemas.openxmlformats.org/presentationml/2006/main">
  <p:tag name="KSO_WM_TEMPLATE_CATEGORY" val="diagram"/>
  <p:tag name="KSO_WM_TEMPLATE_INDEX" val="20187888"/>
  <p:tag name="KSO_WM_UNIT_ID" val="diagram20187888_2*n_h_h_i*1_2_2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4"/>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91.53574803149604,&quot;left&quot;:33.55,&quot;top&quot;:35.71425196850394,&quot;width&quot;:880.5}"/>
</p:tagLst>
</file>

<file path=ppt/tags/tag718.xml><?xml version="1.0" encoding="utf-8"?>
<p:tagLst xmlns:p="http://schemas.openxmlformats.org/presentationml/2006/main">
  <p:tag name="KSO_WM_TEMPLATE_CATEGORY" val="diagram"/>
  <p:tag name="KSO_WM_TEMPLATE_INDEX" val="20187888"/>
  <p:tag name="KSO_WM_UNIT_ID" val="diagram20187888_2*n_h_h_i*1_2_3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4"/>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DIAGRAM_VIRTUALLY_FRAME" val="{&quot;height&quot;:491.53574803149604,&quot;left&quot;:33.55,&quot;top&quot;:35.71425196850394,&quot;width&quot;:880.5}"/>
</p:tagLst>
</file>

<file path=ppt/tags/tag719.xml><?xml version="1.0" encoding="utf-8"?>
<p:tagLst xmlns:p="http://schemas.openxmlformats.org/presentationml/2006/main">
  <p:tag name="KSO_WM_TEMPLATE_CATEGORY" val="diagram"/>
  <p:tag name="KSO_WM_TEMPLATE_INDEX" val="20187888"/>
  <p:tag name="KSO_WM_UNIT_ID" val="diagram20187888_2*n_h_h_i*1_2_1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4"/>
  <p:tag name="KSO_WM_UNIT_DIAGRAM_ISNUMVISUAL" val="0"/>
  <p:tag name="KSO_WM_UNIT_DIAGRAM_ISREFERUNIT" val="0"/>
  <p:tag name="KSO_WM_UNIT_LINE_FORE_SCHEMECOLOR_INDEX" val="13"/>
  <p:tag name="KSO_WM_UNIT_LINE_FILL_TYPE" val="2"/>
  <p:tag name="KSO_WM_UNIT_USESOURCEFORMAT_APPLY" val="1"/>
  <p:tag name="KSO_WM_DIAGRAM_VIRTUALLY_FRAME" val="{&quot;height&quot;:491.53574803149604,&quot;left&quot;:33.55,&quot;top&quot;:35.71425196850394,&quot;width&quot;:880.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TEMPLATE_CATEGORY" val="diagram"/>
  <p:tag name="KSO_WM_TEMPLATE_INDEX" val="20187888"/>
  <p:tag name="KSO_WM_UNIT_ID" val="diagram20187888_2*n_h_h_i*1_2_2_5"/>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5"/>
  <p:tag name="KSO_WM_UNIT_DIAGRAM_ISNUMVISUAL" val="0"/>
  <p:tag name="KSO_WM_UNIT_DIAGRAM_ISREFERUNIT" val="0"/>
  <p:tag name="KSO_WM_UNIT_LINE_FORE_SCHEMECOLOR_INDEX" val="13"/>
  <p:tag name="KSO_WM_UNIT_LINE_FILL_TYPE" val="2"/>
  <p:tag name="KSO_WM_UNIT_USESOURCEFORMAT_APPLY" val="1"/>
  <p:tag name="KSO_WM_DIAGRAM_VIRTUALLY_FRAME" val="{&quot;height&quot;:491.53574803149604,&quot;left&quot;:33.55,&quot;top&quot;:35.71425196850394,&quot;width&quot;:880.5}"/>
</p:tagLst>
</file>

<file path=ppt/tags/tag721.xml><?xml version="1.0" encoding="utf-8"?>
<p:tagLst xmlns:p="http://schemas.openxmlformats.org/presentationml/2006/main">
  <p:tag name="KSO_WM_TEMPLATE_CATEGORY" val="diagram"/>
  <p:tag name="KSO_WM_TEMPLATE_INDEX" val="20187888"/>
  <p:tag name="KSO_WM_UNIT_ID" val="diagram20187888_2*n_h_h_i*1_2_3_5"/>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5"/>
  <p:tag name="KSO_WM_UNIT_DIAGRAM_ISNUMVISUAL" val="0"/>
  <p:tag name="KSO_WM_UNIT_DIAGRAM_ISREFERUNIT" val="0"/>
  <p:tag name="KSO_WM_UNIT_LINE_FORE_SCHEMECOLOR_INDEX" val="13"/>
  <p:tag name="KSO_WM_UNIT_LINE_FILL_TYPE" val="2"/>
  <p:tag name="KSO_WM_UNIT_USESOURCEFORMAT_APPLY" val="1"/>
  <p:tag name="KSO_WM_DIAGRAM_VIRTUALLY_FRAME" val="{&quot;height&quot;:491.53574803149604,&quot;left&quot;:33.55,&quot;top&quot;:35.71425196850394,&quot;width&quot;:880.5}"/>
</p:tagLst>
</file>

<file path=ppt/tags/tag722.xml><?xml version="1.0" encoding="utf-8"?>
<p:tagLst xmlns:p="http://schemas.openxmlformats.org/presentationml/2006/main">
  <p:tag name="KSO_WM_TEMPLATE_CATEGORY" val="diagram"/>
  <p:tag name="KSO_WM_TEMPLATE_INDEX" val="20187888"/>
  <p:tag name="KSO_WM_UNIT_ID" val="diagram20187888_2*n_h_h_i*1_2_2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3"/>
  <p:tag name="KSO_WM_UNIT_DIAGRAM_ISNUMVISUAL" val="0"/>
  <p:tag name="KSO_WM_UNIT_DIAGRAM_ISREFERUNIT" val="0"/>
  <p:tag name="KSO_WM_UNIT_LINE_FORE_SCHEMECOLOR_INDEX" val="14"/>
  <p:tag name="KSO_WM_UNIT_LINE_FILL_TYPE" val="2"/>
  <p:tag name="KSO_WM_UNIT_USESOURCEFORMAT_APPLY" val="1"/>
  <p:tag name="KSO_WM_DIAGRAM_VIRTUALLY_FRAME" val="{&quot;height&quot;:491.53574803149604,&quot;left&quot;:33.55,&quot;top&quot;:35.71425196850394,&quot;width&quot;:880.5}"/>
</p:tagLst>
</file>

<file path=ppt/tags/tag723.xml><?xml version="1.0" encoding="utf-8"?>
<p:tagLst xmlns:p="http://schemas.openxmlformats.org/presentationml/2006/main">
  <p:tag name="KSO_WM_TEMPLATE_CATEGORY" val="diagram"/>
  <p:tag name="KSO_WM_TEMPLATE_INDEX" val="20187888"/>
  <p:tag name="KSO_WM_UNIT_ID" val="diagram20187888_2*n_h_h_i*1_2_3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3"/>
  <p:tag name="KSO_WM_UNIT_DIAGRAM_ISNUMVISUAL" val="0"/>
  <p:tag name="KSO_WM_UNIT_DIAGRAM_ISREFERUNIT" val="0"/>
  <p:tag name="KSO_WM_UNIT_LINE_FORE_SCHEMECOLOR_INDEX" val="14"/>
  <p:tag name="KSO_WM_UNIT_LINE_FILL_TYPE" val="2"/>
  <p:tag name="KSO_WM_UNIT_USESOURCEFORMAT_APPLY" val="1"/>
  <p:tag name="KSO_WM_DIAGRAM_VIRTUALLY_FRAME" val="{&quot;height&quot;:491.53574803149604,&quot;left&quot;:33.55,&quot;top&quot;:35.71425196850394,&quot;width&quot;:880.5}"/>
</p:tagLst>
</file>

<file path=ppt/tags/tag724.xml><?xml version="1.0" encoding="utf-8"?>
<p:tagLst xmlns:p="http://schemas.openxmlformats.org/presentationml/2006/main">
  <p:tag name="KSO_WM_TEMPLATE_CATEGORY" val="diagram"/>
  <p:tag name="KSO_WM_TEMPLATE_INDEX" val="20187888"/>
  <p:tag name="KSO_WM_UNIT_ID" val="diagram20187888_2*n_h_h_a*1_2_1_1"/>
  <p:tag name="KSO_WM_UNIT_LAYERLEVEL" val="1_1_1_1"/>
  <p:tag name="KSO_WM_UNIT_VALUE" val="10"/>
  <p:tag name="KSO_WM_UNIT_HIGHLIGHT" val="0"/>
  <p:tag name="KSO_WM_UNIT_COMPATIBLE" val="0"/>
  <p:tag name="KSO_WM_BEAUTIFY_FLAG" val="#wm#"/>
  <p:tag name="KSO_WM_TAG_VERSION" val="1.0"/>
  <p:tag name="KSO_WM_UNIT_ISCONTENTSTITLE" val="0"/>
  <p:tag name="KSO_WM_UNIT_PRESET_TEXT" val="单击此处添加标题"/>
  <p:tag name="KSO_WM_DIAGRAM_GROUP_CODE" val="n1-1"/>
  <p:tag name="KSO_WM_UNIT_TYPE" val="n_h_h_a"/>
  <p:tag name="KSO_WM_UNIT_INDEX" val="1_2_1_1"/>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DIAGRAM_VIRTUALLY_FRAME" val="{&quot;height&quot;:491.53574803149604,&quot;left&quot;:33.55,&quot;top&quot;:35.71425196850394,&quot;width&quot;:880.5}"/>
</p:tagLst>
</file>

<file path=ppt/tags/tag725.xml><?xml version="1.0" encoding="utf-8"?>
<p:tagLst xmlns:p="http://schemas.openxmlformats.org/presentationml/2006/main">
  <p:tag name="KSO_WM_UNIT_HIGHLIGHT" val="0"/>
  <p:tag name="KSO_WM_UNIT_COMPATIBLE" val="0"/>
  <p:tag name="KSO_WM_UNIT_ID" val="diagram20187888_2*n_h_h_f*1_2_1_1"/>
  <p:tag name="KSO_WM_TEMPLATE_CATEGORY" val="diagram"/>
  <p:tag name="KSO_WM_TEMPLATE_INDEX" val="20187888"/>
  <p:tag name="KSO_WM_UNIT_LAYERLEVEL" val="1_1_1_1"/>
  <p:tag name="KSO_WM_TAG_VERSION" val="1.0"/>
  <p:tag name="KSO_WM_BEAUTIFY_FLAG" val="#wm#"/>
  <p:tag name="KSO_WM_UNIT_PRESET_TEXT" val="单击此处添加文本具体内容，简明扼要的阐述您的观点。"/>
  <p:tag name="KSO_WM_UNIT_VALUE" val="24"/>
  <p:tag name="KSO_WM_DIAGRAM_GROUP_CODE" val="n1-1"/>
  <p:tag name="KSO_WM_UNIT_TYPE" val="n_h_h_f"/>
  <p:tag name="KSO_WM_UNIT_INDEX" val="1_2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DIAGRAM_VIRTUALLY_FRAME" val="{&quot;height&quot;:491.53574803149604,&quot;left&quot;:33.55,&quot;top&quot;:35.71425196850394,&quot;width&quot;:880.5}"/>
</p:tagLst>
</file>

<file path=ppt/tags/tag726.xml><?xml version="1.0" encoding="utf-8"?>
<p:tagLst xmlns:p="http://schemas.openxmlformats.org/presentationml/2006/main">
  <p:tag name="KSO_WM_TEMPLATE_CATEGORY" val="diagram"/>
  <p:tag name="KSO_WM_TEMPLATE_INDEX" val="20187888"/>
  <p:tag name="KSO_WM_UNIT_ID" val="diagram20187888_2*n_h_h_a*1_2_2_1"/>
  <p:tag name="KSO_WM_UNIT_LAYERLEVEL" val="1_1_1_1"/>
  <p:tag name="KSO_WM_UNIT_VALUE" val="10"/>
  <p:tag name="KSO_WM_UNIT_HIGHLIGHT" val="0"/>
  <p:tag name="KSO_WM_UNIT_COMPATIBLE" val="0"/>
  <p:tag name="KSO_WM_BEAUTIFY_FLAG" val="#wm#"/>
  <p:tag name="KSO_WM_TAG_VERSION" val="1.0"/>
  <p:tag name="KSO_WM_UNIT_ISCONTENTSTITLE" val="0"/>
  <p:tag name="KSO_WM_UNIT_PRESET_TEXT" val="单击此处添加标题"/>
  <p:tag name="KSO_WM_DIAGRAM_GROUP_CODE" val="n1-1"/>
  <p:tag name="KSO_WM_UNIT_TYPE" val="n_h_h_a"/>
  <p:tag name="KSO_WM_UNIT_INDEX" val="1_2_2_1"/>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DIAGRAM_VIRTUALLY_FRAME" val="{&quot;height&quot;:491.53574803149604,&quot;left&quot;:33.55,&quot;top&quot;:35.71425196850394,&quot;width&quot;:880.5}"/>
</p:tagLst>
</file>

<file path=ppt/tags/tag727.xml><?xml version="1.0" encoding="utf-8"?>
<p:tagLst xmlns:p="http://schemas.openxmlformats.org/presentationml/2006/main">
  <p:tag name="KSO_WM_UNIT_HIGHLIGHT" val="0"/>
  <p:tag name="KSO_WM_UNIT_COMPATIBLE" val="0"/>
  <p:tag name="KSO_WM_UNIT_ID" val="diagram20187888_2*n_h_h_f*1_2_2_1"/>
  <p:tag name="KSO_WM_TEMPLATE_CATEGORY" val="diagram"/>
  <p:tag name="KSO_WM_TEMPLATE_INDEX" val="20187888"/>
  <p:tag name="KSO_WM_UNIT_LAYERLEVEL" val="1_1_1_1"/>
  <p:tag name="KSO_WM_TAG_VERSION" val="1.0"/>
  <p:tag name="KSO_WM_BEAUTIFY_FLAG" val="#wm#"/>
  <p:tag name="KSO_WM_UNIT_PRESET_TEXT" val="单击此处添加文本具体内容，简明扼要的阐述您的观点。"/>
  <p:tag name="KSO_WM_UNIT_VALUE" val="24"/>
  <p:tag name="KSO_WM_DIAGRAM_GROUP_CODE" val="n1-1"/>
  <p:tag name="KSO_WM_UNIT_TYPE" val="n_h_h_f"/>
  <p:tag name="KSO_WM_UNIT_INDEX" val="1_2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DIAGRAM_VIRTUALLY_FRAME" val="{&quot;height&quot;:491.53574803149604,&quot;left&quot;:33.55,&quot;top&quot;:35.71425196850394,&quot;width&quot;:880.5}"/>
</p:tagLst>
</file>

<file path=ppt/tags/tag728.xml><?xml version="1.0" encoding="utf-8"?>
<p:tagLst xmlns:p="http://schemas.openxmlformats.org/presentationml/2006/main">
  <p:tag name="KSO_WM_TEMPLATE_CATEGORY" val="diagram"/>
  <p:tag name="KSO_WM_TEMPLATE_INDEX" val="20187888"/>
  <p:tag name="KSO_WM_UNIT_ID" val="diagram20187888_2*n_h_h_a*1_2_3_1"/>
  <p:tag name="KSO_WM_UNIT_LAYERLEVEL" val="1_1_1_1"/>
  <p:tag name="KSO_WM_UNIT_VALUE" val="10"/>
  <p:tag name="KSO_WM_UNIT_HIGHLIGHT" val="0"/>
  <p:tag name="KSO_WM_UNIT_COMPATIBLE" val="0"/>
  <p:tag name="KSO_WM_BEAUTIFY_FLAG" val="#wm#"/>
  <p:tag name="KSO_WM_TAG_VERSION" val="1.0"/>
  <p:tag name="KSO_WM_UNIT_ISCONTENTSTITLE" val="0"/>
  <p:tag name="KSO_WM_UNIT_PRESET_TEXT" val="单击此处添加标题"/>
  <p:tag name="KSO_WM_DIAGRAM_GROUP_CODE" val="n1-1"/>
  <p:tag name="KSO_WM_UNIT_TYPE" val="n_h_h_a"/>
  <p:tag name="KSO_WM_UNIT_INDEX" val="1_2_3_1"/>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DIAGRAM_VIRTUALLY_FRAME" val="{&quot;height&quot;:491.53574803149604,&quot;left&quot;:33.55,&quot;top&quot;:35.71425196850394,&quot;width&quot;:880.5}"/>
</p:tagLst>
</file>

<file path=ppt/tags/tag729.xml><?xml version="1.0" encoding="utf-8"?>
<p:tagLst xmlns:p="http://schemas.openxmlformats.org/presentationml/2006/main">
  <p:tag name="KSO_WM_UNIT_HIGHLIGHT" val="0"/>
  <p:tag name="KSO_WM_UNIT_COMPATIBLE" val="0"/>
  <p:tag name="KSO_WM_UNIT_ID" val="diagram20187888_2*n_h_h_f*1_2_3_1"/>
  <p:tag name="KSO_WM_TEMPLATE_CATEGORY" val="diagram"/>
  <p:tag name="KSO_WM_TEMPLATE_INDEX" val="20187888"/>
  <p:tag name="KSO_WM_UNIT_LAYERLEVEL" val="1_1_1_1"/>
  <p:tag name="KSO_WM_TAG_VERSION" val="1.0"/>
  <p:tag name="KSO_WM_BEAUTIFY_FLAG" val="#wm#"/>
  <p:tag name="KSO_WM_UNIT_PRESET_TEXT" val="单击此处添加文本具体内容，简明扼要的阐述您的观点。"/>
  <p:tag name="KSO_WM_UNIT_VALUE" val="24"/>
  <p:tag name="KSO_WM_DIAGRAM_GROUP_CODE" val="n1-1"/>
  <p:tag name="KSO_WM_UNIT_TYPE" val="n_h_h_f"/>
  <p:tag name="KSO_WM_UNIT_INDEX" val="1_2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DIAGRAM_VIRTUALLY_FRAME" val="{&quot;height&quot;:491.53574803149604,&quot;left&quot;:33.55,&quot;top&quot;:35.71425196850394,&quot;width&quot;:880.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UNIT_HIGHLIGHT" val="0"/>
  <p:tag name="KSO_WM_UNIT_COMPATIBLE" val="0"/>
  <p:tag name="KSO_WM_UNIT_ID" val="diagram20187888_2*n_h_f*1_1_1"/>
  <p:tag name="KSO_WM_TEMPLATE_CATEGORY" val="diagram"/>
  <p:tag name="KSO_WM_TEMPLATE_INDEX" val="20187888"/>
  <p:tag name="KSO_WM_UNIT_LAYERLEVEL" val="1_1_1"/>
  <p:tag name="KSO_WM_TAG_VERSION" val="1.0"/>
  <p:tag name="KSO_WM_BEAUTIFY_FLAG" val="#wm#"/>
  <p:tag name="KSO_WM_UNIT_PRESET_TEXT" val="添加标题"/>
  <p:tag name="KSO_WM_UNIT_VALUE" val="3"/>
  <p:tag name="KSO_WM_DIAGRAM_GROUP_CODE" val="n1-1"/>
  <p:tag name="KSO_WM_UNIT_TYPE" val="n_h_f"/>
  <p:tag name="KSO_WM_UNIT_INDEX" val="1_1_1"/>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DIAGRAM_VIRTUALLY_FRAME" val="{&quot;height&quot;:491.53574803149604,&quot;left&quot;:33.55,&quot;top&quot;:35.71425196850394,&quot;width&quot;:880.5}"/>
</p:tagLst>
</file>

<file path=ppt/tags/tag731.xml><?xml version="1.0" encoding="utf-8"?>
<p:tagLst xmlns:p="http://schemas.openxmlformats.org/presentationml/2006/main">
  <p:tag name="KSO_WM_BEAUTIFY_FLAG" val="#wm#"/>
  <p:tag name="KSO_WM_TEMPLATE_CATEGORY" val="diagram"/>
  <p:tag name="KSO_WM_TEMPLATE_INDEX" val="20201470"/>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3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3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5*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5*l_h_i*1_4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5*l_h_f*1_4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5*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5*l_h_i*1_5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6.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5*l_h_f*1_5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849_5*l_h_i*1_6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849_5*l_h_i*1_6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49.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849_5*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849_5*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70849_5*l_h_i*1_6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6.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 name="KSO_WM_DIAGRAM_VIRTUALLY_FRAME" val="{&quot;height&quot;:421.4,&quot;left&quot;:397.1,&quot;top&quot;:72.15,&quot;width&quot;:537.7}"/>
</p:tagLst>
</file>

<file path=ppt/tags/tag758.xml><?xml version="1.0" encoding="utf-8"?>
<p:tagLst xmlns:p="http://schemas.openxmlformats.org/presentationml/2006/main">
  <p:tag name="KSO_WM_BEAUTIFY_FLAG" val="#wm#"/>
  <p:tag name="KSO_WM_TEMPLATE_CATEGORY" val="diagram"/>
  <p:tag name="KSO_WM_TEMPLATE_INDEX" val="20201470"/>
</p:tagLst>
</file>

<file path=ppt/tags/tag759.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5*a*1"/>
  <p:tag name="KSO_WM_TEMPLATE_CATEGORY" val="custom"/>
  <p:tag name="KSO_WM_TEMPLATE_INDEX" val="20193327"/>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SLIDE_ID" val="custom20193327_15"/>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4457</Words>
  <Application>WPS 演示</Application>
  <PresentationFormat>全屏显示(4:3)</PresentationFormat>
  <Paragraphs>301</Paragraphs>
  <Slides>17</Slides>
  <Notes>21</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17</vt:i4>
      </vt:variant>
    </vt:vector>
  </HeadingPairs>
  <TitlesOfParts>
    <vt:vector size="37" baseType="lpstr">
      <vt:lpstr>Arial</vt:lpstr>
      <vt:lpstr>宋体</vt:lpstr>
      <vt:lpstr>Wingdings</vt:lpstr>
      <vt:lpstr>微软雅黑</vt:lpstr>
      <vt:lpstr>汉仪旗黑-85S</vt:lpstr>
      <vt:lpstr>黑体</vt:lpstr>
      <vt:lpstr>Segoe UI</vt:lpstr>
      <vt:lpstr>Roboto Condensed Light</vt:lpstr>
      <vt:lpstr>Wide Latin</vt:lpstr>
      <vt:lpstr>Gulim</vt:lpstr>
      <vt:lpstr>Source Sans Pro</vt:lpstr>
      <vt:lpstr>等线</vt:lpstr>
      <vt:lpstr>Arial Black</vt:lpstr>
      <vt:lpstr>Arial Unicode MS</vt:lpstr>
      <vt:lpstr>Malgun Gothic</vt:lpstr>
      <vt:lpstr>Italic</vt:lpstr>
      <vt:lpstr>默认设计模板</vt:lpstr>
      <vt:lpstr>1_Office 主题​​</vt:lpstr>
      <vt:lpstr>2_Office 主题​​</vt:lpstr>
      <vt:lpstr>自定义设计方案</vt:lpstr>
      <vt:lpstr>创业精神与创业能力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欢</cp:lastModifiedBy>
  <cp:revision>146</cp:revision>
  <dcterms:created xsi:type="dcterms:W3CDTF">2015-10-18T14:38:00Z</dcterms:created>
  <dcterms:modified xsi:type="dcterms:W3CDTF">2025-07-30T07:58:28Z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FCFF565A13284B9BB7A1097ABECD85CB_12</vt:lpwstr>
  </property>
</Properties>
</file>