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27"/>
  </p:notesMasterIdLst>
  <p:sldIdLst>
    <p:sldId id="884" r:id="rId5"/>
    <p:sldId id="922" r:id="rId6"/>
    <p:sldId id="1021" r:id="rId7"/>
    <p:sldId id="1020" r:id="rId8"/>
    <p:sldId id="1022" r:id="rId9"/>
    <p:sldId id="1023" r:id="rId10"/>
    <p:sldId id="1024" r:id="rId11"/>
    <p:sldId id="1025" r:id="rId12"/>
    <p:sldId id="1026" r:id="rId13"/>
    <p:sldId id="1027" r:id="rId14"/>
    <p:sldId id="1028" r:id="rId15"/>
    <p:sldId id="1029" r:id="rId16"/>
    <p:sldId id="1030" r:id="rId17"/>
    <p:sldId id="1031" r:id="rId18"/>
    <p:sldId id="1032" r:id="rId19"/>
    <p:sldId id="1033" r:id="rId20"/>
    <p:sldId id="1034" r:id="rId21"/>
    <p:sldId id="1035" r:id="rId22"/>
    <p:sldId id="1036" r:id="rId23"/>
    <p:sldId id="1037" r:id="rId24"/>
    <p:sldId id="1038" r:id="rId25"/>
    <p:sldId id="1039" r:id="rId26"/>
    <p:sldId id="1040" r:id="rId28"/>
    <p:sldId id="1019" r:id="rId29"/>
    <p:sldId id="948" r:id="rId30"/>
    <p:sldId id="981" r:id="rId31"/>
    <p:sldId id="1017" r:id="rId32"/>
  </p:sldIdLst>
  <p:sldSz cx="12192000" cy="6858000"/>
  <p:notesSz cx="6858000" cy="9144000"/>
  <p:custDataLst>
    <p:tags r:id="rId36"/>
  </p:custDataLst>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0" userDrawn="1">
          <p15:clr>
            <a:srgbClr val="A4A3A4"/>
          </p15:clr>
        </p15:guide>
        <p15:guide id="2" pos="39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039"/>
    <a:srgbClr val="2EA18D"/>
    <a:srgbClr val="2888AF"/>
    <a:srgbClr val="2D98A7"/>
    <a:srgbClr val="4276AA"/>
    <a:srgbClr val="4283D2"/>
    <a:srgbClr val="8EB5E4"/>
    <a:srgbClr val="214169"/>
    <a:srgbClr val="88ADDA"/>
    <a:srgbClr val="4175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746" y="108"/>
      </p:cViewPr>
      <p:guideLst>
        <p:guide orient="horz" pos="2200"/>
        <p:guide pos="3958"/>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gs" Target="tags/tag67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notesMaster" Target="notesMasters/notes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31.xml"/><Relationship Id="rId19" Type="http://schemas.openxmlformats.org/officeDocument/2006/relationships/tags" Target="../tags/tag45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0.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tags" Target="../tags/tag534.xml"/><Relationship Id="rId5" Type="http://schemas.openxmlformats.org/officeDocument/2006/relationships/tags" Target="../tags/tag533.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6" Type="http://schemas.openxmlformats.org/officeDocument/2006/relationships/slideLayout" Target="../slideLayouts/slideLayout28.xml"/><Relationship Id="rId15" Type="http://schemas.openxmlformats.org/officeDocument/2006/relationships/themeOverride" Target="../theme/themeOverride6.xml"/><Relationship Id="rId14" Type="http://schemas.openxmlformats.org/officeDocument/2006/relationships/tags" Target="../tags/tag542.xml"/><Relationship Id="rId13" Type="http://schemas.openxmlformats.org/officeDocument/2006/relationships/tags" Target="../tags/tag541.xml"/><Relationship Id="rId12" Type="http://schemas.openxmlformats.org/officeDocument/2006/relationships/tags" Target="../tags/tag540.xml"/><Relationship Id="rId11" Type="http://schemas.openxmlformats.org/officeDocument/2006/relationships/tags" Target="../tags/tag539.xml"/><Relationship Id="rId10" Type="http://schemas.openxmlformats.org/officeDocument/2006/relationships/tags" Target="../tags/tag538.xml"/><Relationship Id="rId1" Type="http://schemas.openxmlformats.org/officeDocument/2006/relationships/tags" Target="../tags/tag52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544.xml"/><Relationship Id="rId2" Type="http://schemas.openxmlformats.org/officeDocument/2006/relationships/image" Target="../media/image6.jpeg"/><Relationship Id="rId1" Type="http://schemas.openxmlformats.org/officeDocument/2006/relationships/tags" Target="../tags/tag543.xml"/></Relationships>
</file>

<file path=ppt/slides/_rels/slide12.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6" Type="http://schemas.openxmlformats.org/officeDocument/2006/relationships/slideLayout" Target="../slideLayouts/slideLayout28.xml"/><Relationship Id="rId15" Type="http://schemas.openxmlformats.org/officeDocument/2006/relationships/themeOverride" Target="../theme/themeOverride7.xml"/><Relationship Id="rId14" Type="http://schemas.openxmlformats.org/officeDocument/2006/relationships/tags" Target="../tags/tag558.xml"/><Relationship Id="rId13" Type="http://schemas.openxmlformats.org/officeDocument/2006/relationships/tags" Target="../tags/tag557.xml"/><Relationship Id="rId12" Type="http://schemas.openxmlformats.org/officeDocument/2006/relationships/tags" Target="../tags/tag556.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tags" Target="../tags/tag54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560.xml"/><Relationship Id="rId2" Type="http://schemas.openxmlformats.org/officeDocument/2006/relationships/image" Target="../media/image7.jpeg"/><Relationship Id="rId1" Type="http://schemas.openxmlformats.org/officeDocument/2006/relationships/tags" Target="../tags/tag559.xml"/></Relationships>
</file>

<file path=ppt/slides/_rels/slide14.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6" Type="http://schemas.openxmlformats.org/officeDocument/2006/relationships/slideLayout" Target="../slideLayouts/slideLayout28.xml"/><Relationship Id="rId15" Type="http://schemas.openxmlformats.org/officeDocument/2006/relationships/themeOverride" Target="../theme/themeOverride8.xml"/><Relationship Id="rId14" Type="http://schemas.openxmlformats.org/officeDocument/2006/relationships/tags" Target="../tags/tag574.xml"/><Relationship Id="rId13" Type="http://schemas.openxmlformats.org/officeDocument/2006/relationships/tags" Target="../tags/tag573.xml"/><Relationship Id="rId12" Type="http://schemas.openxmlformats.org/officeDocument/2006/relationships/tags" Target="../tags/tag572.xml"/><Relationship Id="rId11" Type="http://schemas.openxmlformats.org/officeDocument/2006/relationships/tags" Target="../tags/tag571.xml"/><Relationship Id="rId10" Type="http://schemas.openxmlformats.org/officeDocument/2006/relationships/tags" Target="../tags/tag570.xml"/><Relationship Id="rId1" Type="http://schemas.openxmlformats.org/officeDocument/2006/relationships/tags" Target="../tags/tag56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576.xml"/><Relationship Id="rId2" Type="http://schemas.openxmlformats.org/officeDocument/2006/relationships/image" Target="../media/image8.jpeg"/><Relationship Id="rId1" Type="http://schemas.openxmlformats.org/officeDocument/2006/relationships/tags" Target="../tags/tag575.xml"/></Relationships>
</file>

<file path=ppt/slides/_rels/slide16.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6" Type="http://schemas.openxmlformats.org/officeDocument/2006/relationships/slideLayout" Target="../slideLayouts/slideLayout28.xml"/><Relationship Id="rId15" Type="http://schemas.openxmlformats.org/officeDocument/2006/relationships/themeOverride" Target="../theme/themeOverride9.xml"/><Relationship Id="rId14" Type="http://schemas.openxmlformats.org/officeDocument/2006/relationships/tags" Target="../tags/tag590.xml"/><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tags" Target="../tags/tag57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592.xml"/><Relationship Id="rId2" Type="http://schemas.openxmlformats.org/officeDocument/2006/relationships/image" Target="../media/image9.png"/><Relationship Id="rId1" Type="http://schemas.openxmlformats.org/officeDocument/2006/relationships/tags" Target="../tags/tag591.xml"/></Relationships>
</file>

<file path=ppt/slides/_rels/slide18.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6" Type="http://schemas.openxmlformats.org/officeDocument/2006/relationships/slideLayout" Target="../slideLayouts/slideLayout28.xml"/><Relationship Id="rId15" Type="http://schemas.openxmlformats.org/officeDocument/2006/relationships/themeOverride" Target="../theme/themeOverride10.xml"/><Relationship Id="rId14" Type="http://schemas.openxmlformats.org/officeDocument/2006/relationships/tags" Target="../tags/tag606.xml"/><Relationship Id="rId13" Type="http://schemas.openxmlformats.org/officeDocument/2006/relationships/tags" Target="../tags/tag605.xml"/><Relationship Id="rId12" Type="http://schemas.openxmlformats.org/officeDocument/2006/relationships/tags" Target="../tags/tag604.xml"/><Relationship Id="rId11" Type="http://schemas.openxmlformats.org/officeDocument/2006/relationships/tags" Target="../tags/tag603.xml"/><Relationship Id="rId10" Type="http://schemas.openxmlformats.org/officeDocument/2006/relationships/tags" Target="../tags/tag602.xml"/><Relationship Id="rId1" Type="http://schemas.openxmlformats.org/officeDocument/2006/relationships/tags" Target="../tags/tag59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608.xml"/><Relationship Id="rId2" Type="http://schemas.openxmlformats.org/officeDocument/2006/relationships/image" Target="../media/image9.png"/><Relationship Id="rId1" Type="http://schemas.openxmlformats.org/officeDocument/2006/relationships/tags" Target="../tags/tag607.xml"/></Relationships>
</file>

<file path=ppt/slides/_rels/slide2.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6" Type="http://schemas.openxmlformats.org/officeDocument/2006/relationships/slideLayout" Target="../slideLayouts/slideLayout28.xml"/><Relationship Id="rId15" Type="http://schemas.openxmlformats.org/officeDocument/2006/relationships/themeOverride" Target="../theme/themeOverride2.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20.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tags" Target="../tags/tag616.xml"/><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6" Type="http://schemas.openxmlformats.org/officeDocument/2006/relationships/slideLayout" Target="../slideLayouts/slideLayout28.xml"/><Relationship Id="rId15" Type="http://schemas.openxmlformats.org/officeDocument/2006/relationships/themeOverride" Target="../theme/themeOverride11.xml"/><Relationship Id="rId14" Type="http://schemas.openxmlformats.org/officeDocument/2006/relationships/tags" Target="../tags/tag622.xml"/><Relationship Id="rId13" Type="http://schemas.openxmlformats.org/officeDocument/2006/relationships/tags" Target="../tags/tag621.xml"/><Relationship Id="rId12" Type="http://schemas.openxmlformats.org/officeDocument/2006/relationships/tags" Target="../tags/tag620.xml"/><Relationship Id="rId11" Type="http://schemas.openxmlformats.org/officeDocument/2006/relationships/tags" Target="../tags/tag619.xml"/><Relationship Id="rId10" Type="http://schemas.openxmlformats.org/officeDocument/2006/relationships/tags" Target="../tags/tag618.xml"/><Relationship Id="rId1" Type="http://schemas.openxmlformats.org/officeDocument/2006/relationships/tags" Target="../tags/tag60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624.xml"/><Relationship Id="rId2" Type="http://schemas.openxmlformats.org/officeDocument/2006/relationships/image" Target="../media/image10.jpeg"/><Relationship Id="rId1" Type="http://schemas.openxmlformats.org/officeDocument/2006/relationships/tags" Target="../tags/tag623.xml"/></Relationships>
</file>

<file path=ppt/slides/_rels/slide22.xml.rels><?xml version="1.0" encoding="UTF-8" standalone="yes"?>
<Relationships xmlns="http://schemas.openxmlformats.org/package/2006/relationships"><Relationship Id="rId9" Type="http://schemas.openxmlformats.org/officeDocument/2006/relationships/tags" Target="../tags/tag633.xml"/><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7" Type="http://schemas.openxmlformats.org/officeDocument/2006/relationships/notesSlide" Target="../notesSlides/notesSlide1.xml"/><Relationship Id="rId16" Type="http://schemas.openxmlformats.org/officeDocument/2006/relationships/slideLayout" Target="../slideLayouts/slideLayout28.xml"/><Relationship Id="rId15" Type="http://schemas.openxmlformats.org/officeDocument/2006/relationships/themeOverride" Target="../theme/themeOverride12.xml"/><Relationship Id="rId14" Type="http://schemas.openxmlformats.org/officeDocument/2006/relationships/tags" Target="../tags/tag638.xml"/><Relationship Id="rId13" Type="http://schemas.openxmlformats.org/officeDocument/2006/relationships/tags" Target="../tags/tag637.xml"/><Relationship Id="rId12" Type="http://schemas.openxmlformats.org/officeDocument/2006/relationships/tags" Target="../tags/tag636.xml"/><Relationship Id="rId11" Type="http://schemas.openxmlformats.org/officeDocument/2006/relationships/tags" Target="../tags/tag635.xml"/><Relationship Id="rId10" Type="http://schemas.openxmlformats.org/officeDocument/2006/relationships/tags" Target="../tags/tag634.xml"/><Relationship Id="rId1" Type="http://schemas.openxmlformats.org/officeDocument/2006/relationships/tags" Target="../tags/tag625.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640.xml"/><Relationship Id="rId2" Type="http://schemas.openxmlformats.org/officeDocument/2006/relationships/image" Target="../media/image11.png"/><Relationship Id="rId1" Type="http://schemas.openxmlformats.org/officeDocument/2006/relationships/tags" Target="../tags/tag639.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hemeOverride" Target="../theme/themeOverride13.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25.xml.rels><?xml version="1.0" encoding="UTF-8" standalone="yes"?>
<Relationships xmlns="http://schemas.openxmlformats.org/package/2006/relationships"><Relationship Id="rId9" Type="http://schemas.openxmlformats.org/officeDocument/2006/relationships/tags" Target="../tags/tag656.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4" Type="http://schemas.openxmlformats.org/officeDocument/2006/relationships/slideLayout" Target="../slideLayouts/slideLayout21.xml"/><Relationship Id="rId13" Type="http://schemas.openxmlformats.org/officeDocument/2006/relationships/tags" Target="../tags/tag660.xml"/><Relationship Id="rId12" Type="http://schemas.openxmlformats.org/officeDocument/2006/relationships/tags" Target="../tags/tag659.xml"/><Relationship Id="rId11" Type="http://schemas.openxmlformats.org/officeDocument/2006/relationships/tags" Target="../tags/tag658.xml"/><Relationship Id="rId10" Type="http://schemas.openxmlformats.org/officeDocument/2006/relationships/tags" Target="../tags/tag657.xml"/><Relationship Id="rId1" Type="http://schemas.openxmlformats.org/officeDocument/2006/relationships/tags" Target="../tags/tag648.xml"/></Relationships>
</file>

<file path=ppt/slides/_rels/slide26.xml.rels><?xml version="1.0" encoding="UTF-8" standalone="yes"?>
<Relationships xmlns="http://schemas.openxmlformats.org/package/2006/relationships"><Relationship Id="rId9" Type="http://schemas.openxmlformats.org/officeDocument/2006/relationships/tags" Target="../tags/tag669.xml"/><Relationship Id="rId8" Type="http://schemas.openxmlformats.org/officeDocument/2006/relationships/tags" Target="../tags/tag668.xml"/><Relationship Id="rId7" Type="http://schemas.openxmlformats.org/officeDocument/2006/relationships/tags" Target="../tags/tag667.xml"/><Relationship Id="rId6" Type="http://schemas.openxmlformats.org/officeDocument/2006/relationships/tags" Target="../tags/tag666.xml"/><Relationship Id="rId5" Type="http://schemas.openxmlformats.org/officeDocument/2006/relationships/tags" Target="../tags/tag665.xml"/><Relationship Id="rId4" Type="http://schemas.openxmlformats.org/officeDocument/2006/relationships/tags" Target="../tags/tag664.xml"/><Relationship Id="rId3" Type="http://schemas.openxmlformats.org/officeDocument/2006/relationships/tags" Target="../tags/tag663.xml"/><Relationship Id="rId2" Type="http://schemas.openxmlformats.org/officeDocument/2006/relationships/tags" Target="../tags/tag662.xml"/><Relationship Id="rId10" Type="http://schemas.openxmlformats.org/officeDocument/2006/relationships/slideLayout" Target="../slideLayouts/slideLayout21.xml"/><Relationship Id="rId1" Type="http://schemas.openxmlformats.org/officeDocument/2006/relationships/tags" Target="../tags/tag66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hemeOverride" Target="../theme/themeOverride14.xml"/><Relationship Id="rId2" Type="http://schemas.openxmlformats.org/officeDocument/2006/relationships/tags" Target="../tags/tag671.xml"/><Relationship Id="rId1" Type="http://schemas.openxmlformats.org/officeDocument/2006/relationships/tags" Target="../tags/tag67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6" Type="http://schemas.openxmlformats.org/officeDocument/2006/relationships/slideLayout" Target="../slideLayouts/slideLayout28.xml"/><Relationship Id="rId15" Type="http://schemas.openxmlformats.org/officeDocument/2006/relationships/themeOverride" Target="../theme/themeOverride3.xml"/><Relationship Id="rId14" Type="http://schemas.openxmlformats.org/officeDocument/2006/relationships/tags" Target="../tags/tag494.xml"/><Relationship Id="rId13" Type="http://schemas.openxmlformats.org/officeDocument/2006/relationships/tags" Target="../tags/tag493.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496.xml"/><Relationship Id="rId2" Type="http://schemas.openxmlformats.org/officeDocument/2006/relationships/image" Target="../media/image3.jpeg"/><Relationship Id="rId1" Type="http://schemas.openxmlformats.org/officeDocument/2006/relationships/tags" Target="../tags/tag495.xml"/></Relationships>
</file>

<file path=ppt/slides/_rels/slide6.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6" Type="http://schemas.openxmlformats.org/officeDocument/2006/relationships/slideLayout" Target="../slideLayouts/slideLayout28.xml"/><Relationship Id="rId15" Type="http://schemas.openxmlformats.org/officeDocument/2006/relationships/themeOverride" Target="../theme/themeOverride4.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tags" Target="../tags/tag497.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512.xml"/><Relationship Id="rId2" Type="http://schemas.openxmlformats.org/officeDocument/2006/relationships/image" Target="../media/image4.jpeg"/><Relationship Id="rId1" Type="http://schemas.openxmlformats.org/officeDocument/2006/relationships/tags" Target="../tags/tag511.xml"/></Relationships>
</file>

<file path=ppt/slides/_rels/slide8.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6" Type="http://schemas.openxmlformats.org/officeDocument/2006/relationships/slideLayout" Target="../slideLayouts/slideLayout28.xml"/><Relationship Id="rId15" Type="http://schemas.openxmlformats.org/officeDocument/2006/relationships/themeOverride" Target="../theme/themeOverride5.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tags" Target="../tags/tag51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528.xml"/><Relationship Id="rId2" Type="http://schemas.openxmlformats.org/officeDocument/2006/relationships/image" Target="../media/image5.jpeg"/><Relationship Id="rId1" Type="http://schemas.openxmlformats.org/officeDocument/2006/relationships/tags" Target="../tags/tag5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70072" y="2045335"/>
            <a:ext cx="5419185" cy="895350"/>
          </a:xfrm>
        </p:spPr>
        <p:txBody>
          <a:bodyPr>
            <a:noAutofit/>
          </a:bodyPr>
          <a:p>
            <a:r>
              <a:rPr lang="zh-CN" altLang="en-US" sz="4800" dirty="0">
                <a:solidFill>
                  <a:schemeClr val="bg1"/>
                </a:solidFill>
                <a:latin typeface="+mj-ea"/>
                <a:ea typeface="+mj-ea"/>
                <a:sym typeface="+mn-ea"/>
              </a:rPr>
              <a:t>创新创业实践</a:t>
            </a:r>
            <a:endParaRPr lang="zh-CN" alt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185535" y="3084830"/>
            <a:ext cx="5262880" cy="2021840"/>
          </a:xfrm>
        </p:spPr>
        <p:txBody>
          <a:bodyPr anchor="ctr" anchorCtr="0">
            <a:noAutofit/>
          </a:bodyPr>
          <a:p>
            <a:pPr algn="just" latinLnBrk="0">
              <a:lnSpc>
                <a:spcPct val="140000"/>
              </a:lnSpc>
              <a:spcBef>
                <a:spcPts val="900"/>
              </a:spcBef>
              <a:spcAft>
                <a:spcPts val="1000"/>
              </a:spcAft>
              <a:buFont typeface="+mj-lt"/>
            </a:pPr>
            <a:r>
              <a:rPr lang="zh-CN" altLang="en-US" sz="1800" dirty="0">
                <a:latin typeface="+mn-ea"/>
                <a:ea typeface="+mn-ea"/>
                <a:cs typeface="+mn-ea"/>
                <a:sym typeface="+mn-ea"/>
              </a:rPr>
              <a:t>1. 了解国内外各种创新创业大赛。</a:t>
            </a:r>
            <a:endParaRPr lang="zh-CN" altLang="en-US" sz="1800" dirty="0">
              <a:latin typeface="+mn-ea"/>
              <a:ea typeface="+mn-ea"/>
              <a:cs typeface="+mn-ea"/>
              <a:sym typeface="+mn-ea"/>
            </a:endParaRPr>
          </a:p>
          <a:p>
            <a:pPr algn="just" latinLnBrk="0">
              <a:lnSpc>
                <a:spcPct val="140000"/>
              </a:lnSpc>
              <a:spcBef>
                <a:spcPts val="900"/>
              </a:spcBef>
              <a:spcAft>
                <a:spcPts val="1000"/>
              </a:spcAft>
              <a:buFont typeface="+mj-lt"/>
            </a:pPr>
            <a:r>
              <a:rPr lang="zh-CN" altLang="en-US" sz="1800" dirty="0">
                <a:latin typeface="+mn-ea"/>
                <a:ea typeface="+mn-ea"/>
                <a:cs typeface="+mn-ea"/>
                <a:sym typeface="+mn-ea"/>
              </a:rPr>
              <a:t>2. 通过创业案例了解创业的过程及面临的挑战，学习成功经验。</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mj-ea"/>
                <a:ea typeface="+mj-ea"/>
                <a:cs typeface="Arial" panose="020B0604020202020204" pitchFamily="34" charset="0"/>
              </a:rPr>
              <a:t>08</a:t>
            </a:r>
            <a:endParaRPr lang="en-US" altLang="zh-CN" sz="1800" spc="100" dirty="0">
              <a:solidFill>
                <a:schemeClr val="bg1"/>
              </a:solidFill>
              <a:latin typeface="+mj-ea"/>
              <a:ea typeface="+mj-ea"/>
              <a:cs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8162290" cy="435610"/>
          </a:xfrm>
        </p:spPr>
        <p:txBody>
          <a:bodyPr>
            <a:noAutofit/>
          </a:bodyPr>
          <a:lstStyle/>
          <a:p>
            <a:r>
              <a:rPr lang="zh-CN" altLang="en-US" sz="1800"/>
              <a:t>（五）全国大学生电子商务“创新、创意及创业”挑战赛</a:t>
            </a:r>
            <a:endParaRPr lang="zh-CN" altLang="en-US" sz="1800"/>
          </a:p>
        </p:txBody>
      </p:sp>
      <p:sp>
        <p:nvSpPr>
          <p:cNvPr id="18" name="正文"/>
          <p:cNvSpPr txBox="1"/>
          <p:nvPr>
            <p:custDataLst>
              <p:tags r:id="rId4"/>
            </p:custDataLst>
          </p:nvPr>
        </p:nvSpPr>
        <p:spPr>
          <a:xfrm>
            <a:off x="798830" y="1983740"/>
            <a:ext cx="10730230" cy="2704465"/>
          </a:xfrm>
          <a:prstGeom prst="rect">
            <a:avLst/>
          </a:prstGeom>
          <a:noFill/>
        </p:spPr>
        <p:txBody>
          <a:bodyPr wrap="square" lIns="0" tIns="0" rIns="0" bIns="0" rtlCol="0" anchor="t" anchorCtr="0"/>
          <a:lstStyle/>
          <a:p>
            <a:pPr indent="0" algn="l" fontAlgn="auto">
              <a:lnSpc>
                <a:spcPct val="170000"/>
              </a:lnSpc>
            </a:pPr>
            <a:r>
              <a:rPr lang="zh-CN" altLang="en-US" sz="1600" spc="150" dirty="0">
                <a:solidFill>
                  <a:schemeClr val="tx1">
                    <a:lumMod val="85000"/>
                    <a:lumOff val="15000"/>
                  </a:schemeClr>
                </a:solidFill>
                <a:latin typeface="+mn-ea"/>
              </a:rPr>
              <a:t>根据教育部、财政部（教高函〔2010〕13 号）文件精神，全国大学生电子商务“创新、创意及创业”挑战赛（以下简称“三创赛”）是激发大学生兴趣与潜能，培养大学生创新意识、创意思维、创业能力以及团队协同实战精神的学科性竞赛。“三创赛”为高等学校落实教育部、财政部《关于实施高等学校本科教学质量与教学改革工程的意见》、开展创新教育和实践教学改革、加强产学研之间联系起到积极示范作用。</a:t>
            </a:r>
            <a:endParaRPr lang="zh-CN" altLang="en-US" sz="1600" spc="150" dirty="0">
              <a:solidFill>
                <a:schemeClr val="tx1">
                  <a:lumMod val="85000"/>
                  <a:lumOff val="15000"/>
                </a:schemeClr>
              </a:solidFill>
              <a:latin typeface="+mn-ea"/>
            </a:endParaRPr>
          </a:p>
          <a:p>
            <a:pPr indent="0" algn="l" fontAlgn="auto">
              <a:lnSpc>
                <a:spcPct val="170000"/>
              </a:lnSpc>
            </a:pPr>
            <a:r>
              <a:rPr lang="zh-CN" altLang="en-US" sz="1600" spc="150" dirty="0">
                <a:solidFill>
                  <a:schemeClr val="tx1">
                    <a:lumMod val="85000"/>
                    <a:lumOff val="15000"/>
                  </a:schemeClr>
                </a:solidFill>
                <a:latin typeface="+mn-ea"/>
              </a:rPr>
              <a:t>参赛对象是经教育部批准设立的普通高等学校全日制在校大学生。高校教师既可以作为指导老师（在学生队伍中）也可以作为参赛选手（在混合队中做队长或队员）组成师生混合队参赛（但教师总数不能超过学生数）。</a:t>
            </a:r>
            <a:endParaRPr lang="zh-CN" altLang="en-US" sz="16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189166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校赛：3—4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区赛：5—6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国赛：7 月</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59300" y="46888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教育部、教育部高校电子商务类</a:t>
            </a:r>
            <a:endParaRPr lang="zh-CN" altLang="en-US" sz="1400" dirty="0">
              <a:ln>
                <a:noFill/>
                <a:prstDash val="sysDot"/>
              </a:ln>
              <a:solidFill>
                <a:schemeClr val="tx1">
                  <a:lumMod val="85000"/>
                  <a:lumOff val="15000"/>
                </a:schemeClr>
              </a:solidFill>
              <a:latin typeface="+mn-ea"/>
              <a:cs typeface="+mn-ea"/>
              <a:sym typeface="+mn-ea"/>
            </a:endParaRPr>
          </a:p>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专业教学指导委员会</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145905" y="5247005"/>
            <a:ext cx="2790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三创赛</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6642100" cy="435610"/>
          </a:xfrm>
        </p:spPr>
        <p:txBody>
          <a:bodyPr>
            <a:noAutofit/>
          </a:bodyPr>
          <a:p>
            <a:r>
              <a:rPr lang="zh-CN" altLang="en-US" sz="1800"/>
              <a:t>（五）全国大学生电子商务“创新、创意及创业”挑战赛</a:t>
            </a:r>
            <a:endParaRPr lang="zh-CN" altLang="en-US" sz="1800"/>
          </a:p>
        </p:txBody>
      </p:sp>
      <p:pic>
        <p:nvPicPr>
          <p:cNvPr id="2" name="图片 1" descr="全国大学生电子商务“创新、创意及创业”挑战赛"/>
          <p:cNvPicPr>
            <a:picLocks noChangeAspect="1"/>
          </p:cNvPicPr>
          <p:nvPr/>
        </p:nvPicPr>
        <p:blipFill>
          <a:blip r:embed="rId2"/>
          <a:srcRect b="10526"/>
          <a:stretch>
            <a:fillRect/>
          </a:stretch>
        </p:blipFill>
        <p:spPr>
          <a:xfrm>
            <a:off x="695325" y="1200150"/>
            <a:ext cx="11151235" cy="561340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084445" cy="435610"/>
          </a:xfrm>
        </p:spPr>
        <p:txBody>
          <a:bodyPr>
            <a:noAutofit/>
          </a:bodyPr>
          <a:lstStyle/>
          <a:p>
            <a:r>
              <a:rPr lang="zh-CN" altLang="en-US" sz="1800"/>
              <a:t>（六）中国大学生服务外包创新创业大赛</a:t>
            </a:r>
            <a:endParaRPr lang="zh-CN" altLang="en-US" sz="1800"/>
          </a:p>
        </p:txBody>
      </p:sp>
      <p:sp>
        <p:nvSpPr>
          <p:cNvPr id="18" name="正文"/>
          <p:cNvSpPr txBox="1"/>
          <p:nvPr>
            <p:custDataLst>
              <p:tags r:id="rId4"/>
            </p:custDataLst>
          </p:nvPr>
        </p:nvSpPr>
        <p:spPr>
          <a:xfrm>
            <a:off x="798830" y="1983740"/>
            <a:ext cx="10730230" cy="2704465"/>
          </a:xfrm>
          <a:prstGeom prst="rect">
            <a:avLst/>
          </a:prstGeom>
          <a:noFill/>
        </p:spPr>
        <p:txBody>
          <a:bodyPr wrap="square" lIns="0" tIns="0" rIns="0" bIns="0" rtlCol="0" anchor="t" anchorCtr="0"/>
          <a:lstStyle/>
          <a:p>
            <a:pPr indent="0" algn="l" fontAlgn="auto">
              <a:lnSpc>
                <a:spcPct val="170000"/>
              </a:lnSpc>
            </a:pPr>
            <a:r>
              <a:rPr lang="zh-CN" altLang="en-US" sz="1800" spc="150" dirty="0">
                <a:solidFill>
                  <a:schemeClr val="tx1">
                    <a:lumMod val="85000"/>
                    <a:lumOff val="15000"/>
                  </a:schemeClr>
                </a:solidFill>
                <a:latin typeface="+mn-ea"/>
              </a:rPr>
              <a:t>“中国大学生服务外包创新创业大赛”是响应国家关于鼓励服务外包产业发展、加强服务外包人才培养的相关战略举措与号召，每年举办一届的全国性竞赛。</a:t>
            </a:r>
            <a:endParaRPr lang="zh-CN" altLang="en-US" sz="1800" spc="150" dirty="0">
              <a:solidFill>
                <a:schemeClr val="tx1">
                  <a:lumMod val="85000"/>
                  <a:lumOff val="15000"/>
                </a:schemeClr>
              </a:solidFill>
              <a:latin typeface="+mn-ea"/>
            </a:endParaRPr>
          </a:p>
          <a:p>
            <a:pPr indent="0" algn="l" fontAlgn="auto">
              <a:lnSpc>
                <a:spcPct val="170000"/>
              </a:lnSpc>
            </a:pPr>
            <a:r>
              <a:rPr lang="zh-CN" altLang="en-US" sz="1800" spc="150" dirty="0">
                <a:solidFill>
                  <a:schemeClr val="tx1">
                    <a:lumMod val="85000"/>
                    <a:lumOff val="15000"/>
                  </a:schemeClr>
                </a:solidFill>
                <a:latin typeface="+mn-ea"/>
              </a:rPr>
              <a:t>大赛的主要目的是搭建产学结合的大学生服务外包创新创业能力展示平台；促进校企交流，促进高等教育为服务经济发展提供人才保障；宣传服务经济，提升社会公众对服务外包产业发展的关注度和重视度。大赛开放方式竞赛，经过报名参赛、自主选题、分散备赛和集中答辩的环节，评选出优秀团队。</a:t>
            </a:r>
            <a:endParaRPr lang="zh-CN" altLang="en-US" sz="18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189166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区域赛：6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总决赛：8 月</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59300" y="46888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教育部、商务部、地方人民政府</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145905" y="5247005"/>
            <a:ext cx="2790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中国大学生服务外包创新创业大赛</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6642100" cy="435610"/>
          </a:xfrm>
        </p:spPr>
        <p:txBody>
          <a:bodyPr>
            <a:noAutofit/>
          </a:bodyPr>
          <a:p>
            <a:r>
              <a:rPr sz="1800">
                <a:sym typeface="+mn-ea"/>
              </a:rPr>
              <a:t>（六）中国大学生服务外包创新创业大赛</a:t>
            </a:r>
            <a:endParaRPr lang="zh-CN" altLang="en-US" sz="1800"/>
          </a:p>
        </p:txBody>
      </p:sp>
      <p:pic>
        <p:nvPicPr>
          <p:cNvPr id="3" name="图片 2" descr="中国大学生服务外包创新创业大赛"/>
          <p:cNvPicPr>
            <a:picLocks noChangeAspect="1"/>
          </p:cNvPicPr>
          <p:nvPr/>
        </p:nvPicPr>
        <p:blipFill>
          <a:blip r:embed="rId2"/>
          <a:srcRect t="22056"/>
          <a:stretch>
            <a:fillRect/>
          </a:stretch>
        </p:blipFill>
        <p:spPr>
          <a:xfrm>
            <a:off x="911225" y="1236980"/>
            <a:ext cx="10817225" cy="5621020"/>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084445" cy="435610"/>
          </a:xfrm>
        </p:spPr>
        <p:txBody>
          <a:bodyPr>
            <a:noAutofit/>
          </a:bodyPr>
          <a:lstStyle/>
          <a:p>
            <a:r>
              <a:rPr lang="zh-CN" altLang="en-US" sz="1800"/>
              <a:t>（七）“中国创翼”青年创业创新大赛</a:t>
            </a:r>
            <a:endParaRPr lang="zh-CN" altLang="en-US" sz="1800"/>
          </a:p>
        </p:txBody>
      </p:sp>
      <p:sp>
        <p:nvSpPr>
          <p:cNvPr id="18" name="正文"/>
          <p:cNvSpPr txBox="1"/>
          <p:nvPr>
            <p:custDataLst>
              <p:tags r:id="rId4"/>
            </p:custDataLst>
          </p:nvPr>
        </p:nvSpPr>
        <p:spPr>
          <a:xfrm>
            <a:off x="798830" y="1983740"/>
            <a:ext cx="10730230" cy="2704465"/>
          </a:xfrm>
          <a:prstGeom prst="rect">
            <a:avLst/>
          </a:prstGeom>
          <a:noFill/>
        </p:spPr>
        <p:txBody>
          <a:bodyPr wrap="square" lIns="0" tIns="0" rIns="0" bIns="0" rtlCol="0" anchor="t" anchorCtr="0"/>
          <a:lstStyle/>
          <a:p>
            <a:pPr indent="0" algn="l" fontAlgn="auto">
              <a:lnSpc>
                <a:spcPct val="170000"/>
              </a:lnSpc>
            </a:pPr>
            <a:r>
              <a:rPr lang="zh-CN" altLang="en-US" sz="1800" spc="150" dirty="0">
                <a:solidFill>
                  <a:schemeClr val="tx1">
                    <a:lumMod val="85000"/>
                    <a:lumOff val="15000"/>
                  </a:schemeClr>
                </a:solidFill>
                <a:latin typeface="+mn-ea"/>
              </a:rPr>
              <a:t>“中国创翼”青年创业创新大赛由中国宋庆龄基金会、人力资源和社会保障部联合主办，以“共圆中国梦、青春创未来”为主题，包括主体赛事：创业创新路演赛；专项赛事：“欧格玛”杯大学生营销策划赛。参赛对象为年满18 周岁但不超过40 周岁的境内高校青年学生、社会青年、港澳台青年以及海外留学青年。</a:t>
            </a:r>
            <a:endParaRPr lang="zh-CN" altLang="en-US" sz="18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252412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报名：2—6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区域赛：9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国赛：9 月下旬—10 月中旬</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59300" y="46888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人力资源和社会保障部、国家发展改革委、科技部、国家乡村振兴局、共青团中央、中国残联。</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145905" y="5247005"/>
            <a:ext cx="2790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中国创翼</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6642100" cy="435610"/>
          </a:xfrm>
        </p:spPr>
        <p:txBody>
          <a:bodyPr>
            <a:noAutofit/>
          </a:bodyPr>
          <a:p>
            <a:r>
              <a:rPr sz="1800">
                <a:sym typeface="+mn-ea"/>
              </a:rPr>
              <a:t>（七）“中国创翼”青年创业创新大赛</a:t>
            </a:r>
            <a:endParaRPr sz="1800">
              <a:sym typeface="+mn-ea"/>
            </a:endParaRPr>
          </a:p>
        </p:txBody>
      </p:sp>
      <p:pic>
        <p:nvPicPr>
          <p:cNvPr id="2" name="图片 1" descr="“中国创翼”青年创业创新大赛"/>
          <p:cNvPicPr>
            <a:picLocks noChangeAspect="1"/>
          </p:cNvPicPr>
          <p:nvPr/>
        </p:nvPicPr>
        <p:blipFill>
          <a:blip r:embed="rId2"/>
          <a:srcRect b="11990"/>
          <a:stretch>
            <a:fillRect/>
          </a:stretch>
        </p:blipFill>
        <p:spPr>
          <a:xfrm>
            <a:off x="695325" y="1269365"/>
            <a:ext cx="11205210" cy="5588635"/>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5638165" cy="460375"/>
          </a:xfrm>
          <a:prstGeom prst="rect">
            <a:avLst/>
          </a:prstGeom>
          <a:noFill/>
        </p:spPr>
        <p:txBody>
          <a:bodyPr wrap="square" rtlCol="0">
            <a:spAutoFit/>
          </a:bodyPr>
          <a:p>
            <a:r>
              <a:rPr lang="zh-CN" altLang="en-US" sz="2400" b="1">
                <a:latin typeface="+mj-ea"/>
                <a:ea typeface="+mj-ea"/>
              </a:rPr>
              <a:t>二、面向粤港澳大湾区的特色双创竞赛</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4686300" cy="435610"/>
          </a:xfrm>
        </p:spPr>
        <p:txBody>
          <a:bodyPr>
            <a:noAutofit/>
          </a:bodyPr>
          <a:lstStyle/>
          <a:p>
            <a:r>
              <a:rPr lang="zh-CN" altLang="en-US" sz="1800"/>
              <a:t>（一）广东“众创杯”创业创新大赛</a:t>
            </a:r>
            <a:endParaRPr lang="zh-CN" altLang="en-US" sz="1800"/>
          </a:p>
        </p:txBody>
      </p:sp>
      <p:sp>
        <p:nvSpPr>
          <p:cNvPr id="18" name="正文"/>
          <p:cNvSpPr txBox="1"/>
          <p:nvPr>
            <p:custDataLst>
              <p:tags r:id="rId4"/>
            </p:custDataLst>
          </p:nvPr>
        </p:nvSpPr>
        <p:spPr>
          <a:xfrm>
            <a:off x="609600" y="2054860"/>
            <a:ext cx="11400790" cy="2658745"/>
          </a:xfrm>
          <a:prstGeom prst="rect">
            <a:avLst/>
          </a:prstGeom>
          <a:noFill/>
        </p:spPr>
        <p:txBody>
          <a:bodyPr wrap="square" lIns="0" tIns="0" rIns="0" bIns="0" rtlCol="0" anchor="t" anchorCtr="0"/>
          <a:lstStyle/>
          <a:p>
            <a:pPr indent="0" algn="l" fontAlgn="auto">
              <a:lnSpc>
                <a:spcPct val="150000"/>
              </a:lnSpc>
            </a:pPr>
            <a:r>
              <a:rPr lang="zh-CN" altLang="en-US" sz="1400" spc="150" dirty="0">
                <a:solidFill>
                  <a:schemeClr val="tx1">
                    <a:lumMod val="85000"/>
                    <a:lumOff val="15000"/>
                  </a:schemeClr>
                </a:solidFill>
                <a:latin typeface="+mn-ea"/>
              </a:rPr>
              <a:t>广东“众创杯”创业创新大赛是广东省内最知名的双创类大赛，大赛旨在深入推进粤港澳大湾区协同发展、“粤菜师傅”“广东技工”“南粤家政”三项工程等重点工作，充分激发科技人员、大学生、技能人才、异地务工人员、新型农民、残疾人等各类群体的创业创新热情，促进创业项目与创投资本、创业政策、创业服务的有效对接，在广东掀起双创热潮，由广东省人力资源和社会保障厅联合有关部门共同举办。</a:t>
            </a:r>
            <a:endParaRPr lang="zh-CN" altLang="en-US" sz="1400" spc="150" dirty="0">
              <a:solidFill>
                <a:schemeClr val="tx1">
                  <a:lumMod val="85000"/>
                  <a:lumOff val="15000"/>
                </a:schemeClr>
              </a:solidFill>
              <a:latin typeface="+mn-ea"/>
            </a:endParaRPr>
          </a:p>
          <a:p>
            <a:pPr indent="0" algn="just" fontAlgn="auto">
              <a:lnSpc>
                <a:spcPct val="150000"/>
              </a:lnSpc>
            </a:pPr>
            <a:r>
              <a:rPr lang="zh-CN" altLang="en-US" sz="1400" spc="150" dirty="0">
                <a:solidFill>
                  <a:schemeClr val="tx1">
                    <a:lumMod val="85000"/>
                    <a:lumOff val="15000"/>
                  </a:schemeClr>
                </a:solidFill>
                <a:latin typeface="+mn-ea"/>
              </a:rPr>
              <a:t>大赛分设科技海归领航赛、大学生启航赛、技能工匠争先赛、残疾人公益赛、大众创业创富赛、乡村振兴专题赛六个单项赛事以及《众创英雄汇》电视赛道。六大单项赛事共设奖项128 个，大赛资助总金额近1 400 万元，单项获奖项目最高可获得50 万元奖金资助。除奖金资助外，大赛将为参赛项目提供“12 + N”配套服务体系。符合条件的参赛项目不仅可申请最高500 万元的创业担保贷款，还可申请总额最高达10 万元的一次性创业资助、创业担保贷款贴息、创业带动就业补贴等优惠政策。大赛还将通过举办创业讲座、项目展示、创业指导、训练营、资源对接会等配套活动，满足创业项目同各类创业资源的对接。通过提供减免费用的创业孵化场地、职称晋升及人才评选等服务，促进参赛项目在广东落地发展。</a:t>
            </a:r>
            <a:endParaRPr lang="zh-CN" altLang="en-US" sz="1400" spc="150" dirty="0">
              <a:solidFill>
                <a:schemeClr val="tx1">
                  <a:lumMod val="85000"/>
                  <a:lumOff val="15000"/>
                </a:schemeClr>
              </a:solidFill>
              <a:latin typeface="+mn-ea"/>
            </a:endParaRPr>
          </a:p>
        </p:txBody>
      </p:sp>
      <p:sp>
        <p:nvSpPr>
          <p:cNvPr id="8" name="椭圆 7"/>
          <p:cNvSpPr/>
          <p:nvPr>
            <p:custDataLst>
              <p:tags r:id="rId5"/>
            </p:custDataLst>
          </p:nvPr>
        </p:nvSpPr>
        <p:spPr>
          <a:xfrm>
            <a:off x="621665" y="54190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33525" y="52387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304290" y="5717540"/>
            <a:ext cx="2663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报名和资格审核（8—9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复赛（10—11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决赛（10—11 月）</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60140" y="53390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72000" y="51587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42130" y="5636260"/>
            <a:ext cx="462788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广东省人力资源和社会保障厅、广东省教育厅、广东省科学技术厅、广东省工业和信息化厅、广东省财政厅、广东省人民政府港澳事务办公室、广东省人民政府台湾事务办公室、共青团广东省委员会、广东省妇女联合会。</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976360" y="5309235"/>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622790" y="51625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622790" y="5640705"/>
            <a:ext cx="243268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广东“众创杯”创业创新大赛</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4686300" cy="435610"/>
          </a:xfrm>
        </p:spPr>
        <p:txBody>
          <a:bodyPr>
            <a:noAutofit/>
          </a:bodyPr>
          <a:p>
            <a:r>
              <a:rPr lang="zh-CN" altLang="en-US" sz="1800"/>
              <a:t>（一）广东“众创杯”创业创新大赛</a:t>
            </a:r>
            <a:endParaRPr lang="zh-CN" altLang="en-US" sz="1800"/>
          </a:p>
        </p:txBody>
      </p:sp>
      <p:pic>
        <p:nvPicPr>
          <p:cNvPr id="2" name="图片 1" descr="广东“众创杯”创业创新大赛"/>
          <p:cNvPicPr>
            <a:picLocks noChangeAspect="1"/>
          </p:cNvPicPr>
          <p:nvPr/>
        </p:nvPicPr>
        <p:blipFill>
          <a:blip r:embed="rId2"/>
          <a:stretch>
            <a:fillRect/>
          </a:stretch>
        </p:blipFill>
        <p:spPr>
          <a:xfrm>
            <a:off x="838835" y="1252855"/>
            <a:ext cx="11219180" cy="544957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5638165" cy="460375"/>
          </a:xfrm>
          <a:prstGeom prst="rect">
            <a:avLst/>
          </a:prstGeom>
          <a:noFill/>
        </p:spPr>
        <p:txBody>
          <a:bodyPr wrap="square" rtlCol="0">
            <a:spAutoFit/>
          </a:bodyPr>
          <a:p>
            <a:r>
              <a:rPr lang="zh-CN" altLang="en-US" sz="2400" b="1">
                <a:latin typeface="+mj-ea"/>
                <a:ea typeface="+mj-ea"/>
              </a:rPr>
              <a:t>二、面向粤港澳大湾区的特色双创竞赛</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344795" cy="435610"/>
          </a:xfrm>
        </p:spPr>
        <p:txBody>
          <a:bodyPr>
            <a:noAutofit/>
          </a:bodyPr>
          <a:lstStyle/>
          <a:p>
            <a:r>
              <a:rPr lang="zh-CN" altLang="en-US" sz="1800"/>
              <a:t>（二）“青创杯”广州青年创新创业大赛</a:t>
            </a:r>
            <a:endParaRPr lang="zh-CN" altLang="en-US" sz="1800"/>
          </a:p>
        </p:txBody>
      </p:sp>
      <p:sp>
        <p:nvSpPr>
          <p:cNvPr id="18" name="正文"/>
          <p:cNvSpPr txBox="1"/>
          <p:nvPr>
            <p:custDataLst>
              <p:tags r:id="rId4"/>
            </p:custDataLst>
          </p:nvPr>
        </p:nvSpPr>
        <p:spPr>
          <a:xfrm>
            <a:off x="1111885" y="2054860"/>
            <a:ext cx="10320020" cy="2658745"/>
          </a:xfrm>
          <a:prstGeom prst="rect">
            <a:avLst/>
          </a:prstGeom>
          <a:noFill/>
        </p:spPr>
        <p:txBody>
          <a:bodyPr wrap="square" lIns="0" tIns="0" rIns="0" bIns="0" rtlCol="0" anchor="t" anchorCtr="0"/>
          <a:lstStyle/>
          <a:p>
            <a:pPr indent="0" algn="l" fontAlgn="auto">
              <a:lnSpc>
                <a:spcPct val="180000"/>
              </a:lnSpc>
            </a:pPr>
            <a:r>
              <a:rPr lang="zh-CN" altLang="en-US" sz="1400" spc="150" dirty="0">
                <a:solidFill>
                  <a:schemeClr val="tx1">
                    <a:lumMod val="85000"/>
                    <a:lumOff val="15000"/>
                  </a:schemeClr>
                </a:solidFill>
                <a:latin typeface="+mn-ea"/>
              </a:rPr>
              <a:t>截至2023 年1 月，“青创杯”广州青年创新创业大赛已经连续举办了九届，凝聚了一大批国内外青年创新创业人才来到广州创业就业，为粤港澳大湾区和广州国家中心城市建设贡献了巨大的力量。</a:t>
            </a:r>
            <a:endParaRPr lang="zh-CN" altLang="en-US" sz="1400" spc="150" dirty="0">
              <a:solidFill>
                <a:schemeClr val="tx1">
                  <a:lumMod val="85000"/>
                  <a:lumOff val="15000"/>
                </a:schemeClr>
              </a:solidFill>
              <a:latin typeface="+mn-ea"/>
            </a:endParaRPr>
          </a:p>
          <a:p>
            <a:pPr indent="0" algn="l" fontAlgn="auto">
              <a:lnSpc>
                <a:spcPct val="180000"/>
              </a:lnSpc>
            </a:pPr>
            <a:r>
              <a:rPr lang="zh-CN" altLang="en-US" sz="1400" spc="150" dirty="0">
                <a:solidFill>
                  <a:schemeClr val="tx1">
                    <a:lumMod val="85000"/>
                    <a:lumOff val="15000"/>
                  </a:schemeClr>
                </a:solidFill>
                <a:latin typeface="+mn-ea"/>
              </a:rPr>
              <a:t>参赛项目有机会推荐晋级“青创杯”第九届广州青年创新创业大赛总决赛。在总决赛中获奖的项目及团队，有机会参与青创人才榜样选拔、广深珠青年创新创业交流营，获得政策梳理及对接、资金支持及配套等服务。主办单位会从“青创杯”总决赛获奖团队中遴选优秀青年创新创业人才，提供5 万～10 万元的资金支持和配套服务，助力更多有志青年在穗稳定发展。</a:t>
            </a:r>
            <a:endParaRPr lang="zh-CN" altLang="en-US" sz="1400" spc="150" dirty="0">
              <a:solidFill>
                <a:schemeClr val="tx1">
                  <a:lumMod val="85000"/>
                  <a:lumOff val="15000"/>
                </a:schemeClr>
              </a:solidFill>
              <a:latin typeface="+mn-ea"/>
            </a:endParaRPr>
          </a:p>
        </p:txBody>
      </p:sp>
      <p:sp>
        <p:nvSpPr>
          <p:cNvPr id="8" name="椭圆 7"/>
          <p:cNvSpPr/>
          <p:nvPr>
            <p:custDataLst>
              <p:tags r:id="rId5"/>
            </p:custDataLst>
          </p:nvPr>
        </p:nvSpPr>
        <p:spPr>
          <a:xfrm>
            <a:off x="621665" y="54190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33525" y="52387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304290" y="5717540"/>
            <a:ext cx="2663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每年4 月左右</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60140" y="53390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72000" y="51587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439285" y="5661660"/>
            <a:ext cx="459994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共青团广州市委员会、广州市农业农村局</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691880" y="53428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622790" y="51625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622790" y="5640705"/>
            <a:ext cx="243268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青创汇</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4686300" cy="435610"/>
          </a:xfrm>
        </p:spPr>
        <p:txBody>
          <a:bodyPr>
            <a:noAutofit/>
          </a:bodyPr>
          <a:p>
            <a:r>
              <a:rPr lang="zh-CN" altLang="en-US" sz="1800"/>
              <a:t>（一）广东“众创杯”创业创新大赛</a:t>
            </a:r>
            <a:endParaRPr lang="zh-CN" altLang="en-US" sz="1800"/>
          </a:p>
        </p:txBody>
      </p:sp>
      <p:pic>
        <p:nvPicPr>
          <p:cNvPr id="2" name="图片 1" descr="D:/项目/978-7-200-19569-9《大学生创业基础》课件（项目五、七、八）/图片/广东“众创杯”创业创新大赛.png广东“众创杯”创业创新大赛"/>
          <p:cNvPicPr>
            <a:picLocks noChangeAspect="1"/>
          </p:cNvPicPr>
          <p:nvPr/>
        </p:nvPicPr>
        <p:blipFill>
          <a:blip r:embed="rId2"/>
          <a:srcRect/>
          <a:stretch>
            <a:fillRect/>
          </a:stretch>
        </p:blipFill>
        <p:spPr>
          <a:xfrm>
            <a:off x="695325" y="1268730"/>
            <a:ext cx="11219180" cy="5449570"/>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4686300" cy="435610"/>
          </a:xfrm>
        </p:spPr>
        <p:txBody>
          <a:bodyPr>
            <a:noAutofit/>
          </a:bodyPr>
          <a:lstStyle/>
          <a:p>
            <a:r>
              <a:rPr lang="zh-CN" altLang="en-US" sz="1800"/>
              <a:t>（一）中国国际大学生创新大赛</a:t>
            </a:r>
            <a:endParaRPr lang="zh-CN" altLang="en-US" sz="1800"/>
          </a:p>
        </p:txBody>
      </p:sp>
      <p:sp>
        <p:nvSpPr>
          <p:cNvPr id="18" name="正文"/>
          <p:cNvSpPr txBox="1"/>
          <p:nvPr>
            <p:custDataLst>
              <p:tags r:id="rId4"/>
            </p:custDataLst>
          </p:nvPr>
        </p:nvSpPr>
        <p:spPr>
          <a:xfrm>
            <a:off x="1127760" y="2054860"/>
            <a:ext cx="10104120" cy="2658745"/>
          </a:xfrm>
          <a:prstGeom prst="rect">
            <a:avLst/>
          </a:prstGeom>
          <a:noFill/>
        </p:spPr>
        <p:txBody>
          <a:bodyPr wrap="square" lIns="0" tIns="0" rIns="0" bIns="0" rtlCol="0" anchor="t" anchorCtr="0"/>
          <a:lstStyle/>
          <a:p>
            <a:pPr indent="0" algn="l" fontAlgn="auto">
              <a:lnSpc>
                <a:spcPct val="150000"/>
              </a:lnSpc>
            </a:pPr>
            <a:r>
              <a:rPr lang="zh-CN" altLang="en-US" sz="1400" spc="150" dirty="0">
                <a:solidFill>
                  <a:schemeClr val="tx1">
                    <a:lumMod val="85000"/>
                    <a:lumOff val="15000"/>
                  </a:schemeClr>
                </a:solidFill>
                <a:latin typeface="+mn-ea"/>
              </a:rPr>
              <a:t>中国国际大学生创新大赛（原名中国“互联网+”大学生创新创业大赛）是一项由教育部与政府、各高校共同主办的全国性大学生创新创业赛事。大赛旨在深化高等教育综合改革，激发大学生的创造力，培养造就“大众创业、万众创新”的主力军；推动赛事成果转化，促进“互联网+”新业态形成，服务经济提质增效升级；以创新引领创业、创业带动就业，推动高校毕业生更高质量创业就业。</a:t>
            </a:r>
            <a:endParaRPr lang="zh-CN" altLang="en-US" sz="1400" spc="150" dirty="0">
              <a:solidFill>
                <a:schemeClr val="tx1">
                  <a:lumMod val="85000"/>
                  <a:lumOff val="15000"/>
                </a:schemeClr>
              </a:solidFill>
              <a:latin typeface="+mn-ea"/>
            </a:endParaRPr>
          </a:p>
          <a:p>
            <a:pPr indent="0" algn="l" fontAlgn="auto">
              <a:lnSpc>
                <a:spcPct val="150000"/>
              </a:lnSpc>
            </a:pPr>
            <a:r>
              <a:rPr lang="zh-CN" altLang="en-US" sz="1400" spc="150" dirty="0">
                <a:solidFill>
                  <a:schemeClr val="tx1">
                    <a:lumMod val="85000"/>
                    <a:lumOff val="15000"/>
                  </a:schemeClr>
                </a:solidFill>
                <a:latin typeface="+mn-ea"/>
              </a:rPr>
              <a:t>大赛前身为2015 年创办的“中国‘互联网+’大学生创新创业大赛”，2024 年正式更名为“中国国际大学生创新大赛”。2024 年10 月，习近平总书记专门给参赛学生代表回信，强调“青年是创新的重要生力军”，鼓励广大青年“弘扬科学精神，积极投身科技创新”，为大赛发展指明方向。历经十年发展，它已成为全球规模最大、规格最高的青年双创赛事，连续多年位列中国高等教育学会“全国普通高校大学生竞赛排行榜”榜首。</a:t>
            </a:r>
            <a:endParaRPr lang="zh-CN" altLang="en-US" sz="14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243395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校赛：每年4—6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省赛：每年6—8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国赛：每年10—11 月</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59300" y="46888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中央统战部、中央网络安全和信息化委员会、国家发展和改革委员会、工业和信息化部、人力资源和社会保障部、农业农村部、国家知识产权局中国科学院、中国工程院等13 个省部级主办机构</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330690" y="5247005"/>
            <a:ext cx="243268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全国大学生创业服务网</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5638165" cy="460375"/>
          </a:xfrm>
          <a:prstGeom prst="rect">
            <a:avLst/>
          </a:prstGeom>
          <a:noFill/>
        </p:spPr>
        <p:txBody>
          <a:bodyPr wrap="square" rtlCol="0">
            <a:spAutoFit/>
          </a:bodyPr>
          <a:p>
            <a:r>
              <a:rPr lang="zh-CN" altLang="en-US" sz="2400" b="1">
                <a:latin typeface="+mj-ea"/>
                <a:ea typeface="+mj-ea"/>
              </a:rPr>
              <a:t>二、面向粤港澳大湾区的特色双创竞赛</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344795" cy="435610"/>
          </a:xfrm>
        </p:spPr>
        <p:txBody>
          <a:bodyPr>
            <a:noAutofit/>
          </a:bodyPr>
          <a:lstStyle/>
          <a:p>
            <a:r>
              <a:rPr lang="zh-CN" altLang="en-US" sz="1800"/>
              <a:t>（三）“赢在东莞”科技创新创业大赛</a:t>
            </a:r>
            <a:endParaRPr lang="zh-CN" altLang="en-US" sz="1800"/>
          </a:p>
        </p:txBody>
      </p:sp>
      <p:sp>
        <p:nvSpPr>
          <p:cNvPr id="18" name="正文"/>
          <p:cNvSpPr txBox="1"/>
          <p:nvPr>
            <p:custDataLst>
              <p:tags r:id="rId4"/>
            </p:custDataLst>
          </p:nvPr>
        </p:nvSpPr>
        <p:spPr>
          <a:xfrm>
            <a:off x="1111885" y="2054860"/>
            <a:ext cx="10320020" cy="2658745"/>
          </a:xfrm>
          <a:prstGeom prst="rect">
            <a:avLst/>
          </a:prstGeom>
          <a:noFill/>
        </p:spPr>
        <p:txBody>
          <a:bodyPr wrap="square" lIns="0" tIns="0" rIns="0" bIns="0" rtlCol="0" anchor="t" anchorCtr="0"/>
          <a:lstStyle/>
          <a:p>
            <a:pPr indent="0" algn="just" fontAlgn="auto">
              <a:lnSpc>
                <a:spcPct val="180000"/>
              </a:lnSpc>
            </a:pPr>
            <a:r>
              <a:rPr lang="zh-CN" altLang="en-US" sz="1400" spc="150" dirty="0">
                <a:solidFill>
                  <a:schemeClr val="tx1">
                    <a:lumMod val="85000"/>
                    <a:lumOff val="15000"/>
                  </a:schemeClr>
                </a:solidFill>
                <a:latin typeface="+mn-ea"/>
              </a:rPr>
              <a:t>大赛旨在贯彻落实中共中央、国务院关于大众创业、万众创新和促进创业团队健康发展的战略部署，深化东莞市和港澳合作，促进互利共赢合作，融入粤港澳大湾区战略布局，通过大赛促进莞港澳交流，深化粤港合作，同时推动大赛获奖项目落地东莞。大赛还新增了特色化荣誉：对符合“仙女创客”条件的女性团体获奖项目，市妇联授予东莞市“三八红旗手”或“三八红旗集体”荣誉称号，并优先择优推荐申报广东省“三八红旗手”或“三八红旗集体”荣誉称号；对符合“青年创客”条件的35 周岁以下的获奖个人或集体，团市委将分别颁发“青年创新先锋”“创新青年团队”。对于特别优秀的且符合相关评选要求的，纳入市级优秀共青团员评选范围（28 周岁以下团员，且满足相关评选规定），并择优推报至省；对于符合条件的集体，纳入市级五四红旗团委（支部）评选范围，并择优推报至省。创业成功且满足规定的，将推荐参选“中国青年创业奖”。</a:t>
            </a:r>
            <a:endParaRPr lang="zh-CN" altLang="en-US" sz="1400" spc="150" dirty="0">
              <a:solidFill>
                <a:schemeClr val="tx1">
                  <a:lumMod val="85000"/>
                  <a:lumOff val="15000"/>
                </a:schemeClr>
              </a:solidFill>
              <a:latin typeface="+mn-ea"/>
            </a:endParaRPr>
          </a:p>
        </p:txBody>
      </p:sp>
      <p:sp>
        <p:nvSpPr>
          <p:cNvPr id="8" name="椭圆 7"/>
          <p:cNvSpPr/>
          <p:nvPr>
            <p:custDataLst>
              <p:tags r:id="rId5"/>
            </p:custDataLst>
          </p:nvPr>
        </p:nvSpPr>
        <p:spPr>
          <a:xfrm>
            <a:off x="621665" y="54190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33525" y="52387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304290" y="5717540"/>
            <a:ext cx="2663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每年11 月份报名</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（以具体通知为准）。</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60140" y="53390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72000" y="51587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439285" y="5661660"/>
            <a:ext cx="459994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东莞市科学技术局</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691880" y="53428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622790" y="51625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大赛资讯</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622790" y="5640705"/>
            <a:ext cx="243268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可在东莞市科学技术局官网查询。</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4686300" cy="435610"/>
          </a:xfrm>
        </p:spPr>
        <p:txBody>
          <a:bodyPr>
            <a:noAutofit/>
          </a:bodyPr>
          <a:p>
            <a:r>
              <a:rPr sz="1800">
                <a:sym typeface="+mn-ea"/>
              </a:rPr>
              <a:t>（三）“赢在东莞”科技创新创业大赛</a:t>
            </a:r>
            <a:endParaRPr lang="zh-CN" altLang="en-US" sz="1800"/>
          </a:p>
        </p:txBody>
      </p:sp>
      <p:pic>
        <p:nvPicPr>
          <p:cNvPr id="2" name="图片 1" descr="D:/项目/978-7-200-19569-9《大学生创业基础》课件（项目五、七、八）/图片/“赢在东莞”科技创新创业大赛.jpg“赢在东莞”科技创新创业大赛"/>
          <p:cNvPicPr>
            <a:picLocks noChangeAspect="1"/>
          </p:cNvPicPr>
          <p:nvPr/>
        </p:nvPicPr>
        <p:blipFill>
          <a:blip r:embed="rId2"/>
          <a:srcRect t="17619" b="17619"/>
          <a:stretch>
            <a:fillRect/>
          </a:stretch>
        </p:blipFill>
        <p:spPr>
          <a:xfrm>
            <a:off x="695325" y="1268730"/>
            <a:ext cx="11219180" cy="5449570"/>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5638165" cy="460375"/>
          </a:xfrm>
          <a:prstGeom prst="rect">
            <a:avLst/>
          </a:prstGeom>
          <a:noFill/>
        </p:spPr>
        <p:txBody>
          <a:bodyPr wrap="square" rtlCol="0">
            <a:spAutoFit/>
          </a:bodyPr>
          <a:p>
            <a:r>
              <a:rPr lang="zh-CN" altLang="en-US" sz="2400" b="1">
                <a:latin typeface="+mj-ea"/>
                <a:ea typeface="+mj-ea"/>
              </a:rPr>
              <a:t>二、面向粤港澳大湾区的特色双创竞赛</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7708900" cy="435610"/>
          </a:xfrm>
        </p:spPr>
        <p:txBody>
          <a:bodyPr>
            <a:noAutofit/>
          </a:bodyPr>
          <a:lstStyle/>
          <a:p>
            <a:r>
              <a:rPr lang="zh-CN" altLang="en-US" sz="1800"/>
              <a:t>（四）广州市番禺区“青蓝计划”国际青年创新创业大赛</a:t>
            </a:r>
            <a:endParaRPr lang="zh-CN" altLang="en-US" sz="1800"/>
          </a:p>
        </p:txBody>
      </p:sp>
      <p:sp>
        <p:nvSpPr>
          <p:cNvPr id="18" name="正文"/>
          <p:cNvSpPr txBox="1"/>
          <p:nvPr>
            <p:custDataLst>
              <p:tags r:id="rId4"/>
            </p:custDataLst>
          </p:nvPr>
        </p:nvSpPr>
        <p:spPr>
          <a:xfrm>
            <a:off x="1111885" y="2054860"/>
            <a:ext cx="10320020" cy="2658745"/>
          </a:xfrm>
          <a:prstGeom prst="rect">
            <a:avLst/>
          </a:prstGeom>
          <a:noFill/>
        </p:spPr>
        <p:txBody>
          <a:bodyPr wrap="square" lIns="0" tIns="0" rIns="0" bIns="0" rtlCol="0" anchor="t" anchorCtr="0"/>
          <a:lstStyle/>
          <a:p>
            <a:pPr indent="0" algn="just" fontAlgn="auto">
              <a:lnSpc>
                <a:spcPct val="180000"/>
              </a:lnSpc>
            </a:pPr>
            <a:r>
              <a:rPr lang="zh-CN" altLang="en-US" sz="1400" spc="150" dirty="0">
                <a:solidFill>
                  <a:schemeClr val="tx1">
                    <a:lumMod val="85000"/>
                    <a:lumOff val="15000"/>
                  </a:schemeClr>
                </a:solidFill>
                <a:latin typeface="+mn-ea"/>
              </a:rPr>
              <a:t>“青蓝计划”国际创新创业大赛是广州市番禺区“番禺人才生态30 条”中极具番禺特色的措施，每年分类型分组别选拔一批注册在番禺、具有创新能力和高成长潜力的高校优质项目，重点扶持有科技成果转化实效、有导师或者硕博团队支撑的高校创新创业项目和“00 后”青年人才初创项目。2017—2022 五年期间，共投入超1 亿元专项资金，吸引逾2 000 个项目报名，500 多个项目落户番禺区，孕育出30 多家小巨人及高新技术企业。</a:t>
            </a:r>
            <a:endParaRPr lang="zh-CN" altLang="en-US" sz="1400" spc="150" dirty="0">
              <a:solidFill>
                <a:schemeClr val="tx1">
                  <a:lumMod val="85000"/>
                  <a:lumOff val="15000"/>
                </a:schemeClr>
              </a:solidFill>
              <a:latin typeface="+mn-ea"/>
            </a:endParaRPr>
          </a:p>
          <a:p>
            <a:pPr indent="0" algn="just" fontAlgn="auto">
              <a:lnSpc>
                <a:spcPct val="180000"/>
              </a:lnSpc>
            </a:pPr>
            <a:r>
              <a:rPr lang="zh-CN" altLang="en-US" sz="1400" spc="150" dirty="0">
                <a:solidFill>
                  <a:schemeClr val="tx1">
                    <a:lumMod val="85000"/>
                    <a:lumOff val="15000"/>
                  </a:schemeClr>
                </a:solidFill>
                <a:latin typeface="+mn-ea"/>
              </a:rPr>
              <a:t>大赛设置了2 000 万元奖金池、6 万场地补贴、2 年免费招聘等福利。大赛设置了100 个获奖名额，按照初创组、成长组两大组别分别择优遴选50 个优质项目，获奖者可直接入选青蓝国际创新创业计划。其中成长组单个奖金最高100 万元，初创组单个奖金最高50 万元。</a:t>
            </a:r>
            <a:endParaRPr lang="zh-CN" altLang="en-US" sz="1400" spc="150" dirty="0">
              <a:solidFill>
                <a:schemeClr val="tx1">
                  <a:lumMod val="85000"/>
                  <a:lumOff val="15000"/>
                </a:schemeClr>
              </a:solidFill>
              <a:latin typeface="+mn-ea"/>
            </a:endParaRPr>
          </a:p>
        </p:txBody>
      </p:sp>
      <p:sp>
        <p:nvSpPr>
          <p:cNvPr id="8" name="椭圆 7"/>
          <p:cNvSpPr/>
          <p:nvPr>
            <p:custDataLst>
              <p:tags r:id="rId5"/>
            </p:custDataLst>
          </p:nvPr>
        </p:nvSpPr>
        <p:spPr>
          <a:xfrm>
            <a:off x="621665" y="54190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33525" y="52387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304290" y="5717540"/>
            <a:ext cx="2663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每年9 月份报名</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（以具体通知为准）</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60140" y="53390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72000" y="51587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439285" y="5661660"/>
            <a:ext cx="4162425"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广州市番禺区委组织部、广州市番禺区科技工业商务和信息化局、广州大学城管委会、广州市番禺区委统战部、广州市番禺区委宣传部</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691880" y="53428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622790" y="51625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大赛资讯</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622790" y="5640705"/>
            <a:ext cx="243268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可关注【青蓝人才】</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微信公众号</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8049895" cy="435610"/>
          </a:xfrm>
        </p:spPr>
        <p:txBody>
          <a:bodyPr>
            <a:noAutofit/>
          </a:bodyPr>
          <a:p>
            <a:r>
              <a:rPr sz="1800">
                <a:sym typeface="+mn-ea"/>
              </a:rPr>
              <a:t>（四）广州市番禺区“青蓝计划”国际青年创新创业大赛</a:t>
            </a:r>
            <a:endParaRPr sz="1800">
              <a:sym typeface="+mn-ea"/>
            </a:endParaRPr>
          </a:p>
        </p:txBody>
      </p:sp>
      <p:pic>
        <p:nvPicPr>
          <p:cNvPr id="2" name="图片 1" descr="D:/项目/978-7-200-19569-9《大学生创业基础》课件（项目五、七、八）/图片/广州市番禺区“青蓝计划”国际青年创新创业大赛.png广州市番禺区“青蓝计划”国际青年创新创业大赛"/>
          <p:cNvPicPr>
            <a:picLocks noChangeAspect="1"/>
          </p:cNvPicPr>
          <p:nvPr/>
        </p:nvPicPr>
        <p:blipFill>
          <a:blip r:embed="rId2"/>
          <a:srcRect t="13570" b="13570"/>
          <a:stretch>
            <a:fillRect/>
          </a:stretch>
        </p:blipFill>
        <p:spPr>
          <a:xfrm>
            <a:off x="695325" y="1268730"/>
            <a:ext cx="11219180" cy="544957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一、创新创业大赛的意义</a:t>
            </a:r>
            <a:endParaRPr lang="zh-CN" altLang="en-US" sz="2400" b="1">
              <a:latin typeface="+mj-ea"/>
              <a:ea typeface="+mj-ea"/>
            </a:endParaRPr>
          </a:p>
        </p:txBody>
      </p:sp>
      <p:sp>
        <p:nvSpPr>
          <p:cNvPr id="5" name="文本框 4"/>
          <p:cNvSpPr txBox="1"/>
          <p:nvPr/>
        </p:nvSpPr>
        <p:spPr>
          <a:xfrm>
            <a:off x="798195" y="1741170"/>
            <a:ext cx="10080000" cy="1751965"/>
          </a:xfrm>
          <a:prstGeom prst="rect">
            <a:avLst/>
          </a:prstGeom>
          <a:noFill/>
        </p:spPr>
        <p:txBody>
          <a:bodyPr wrap="square" rtlCol="0">
            <a:spAutoFit/>
          </a:bodyPr>
          <a:p>
            <a:pPr algn="just">
              <a:lnSpc>
                <a:spcPct val="120000"/>
              </a:lnSpc>
              <a:spcBef>
                <a:spcPts val="0"/>
              </a:spcBef>
              <a:spcAft>
                <a:spcPts val="0"/>
              </a:spcAft>
            </a:pPr>
            <a:r>
              <a:rPr lang="zh-CN" altLang="en-US" dirty="0">
                <a:latin typeface="+mn-ea"/>
                <a:ea typeface="+mn-ea"/>
                <a:cs typeface="+mn-ea"/>
                <a:sym typeface="+mn-ea"/>
              </a:rPr>
              <a:t>大学生作为社会青年工作力量的主力军，在校期间应多方面接触创新创业的训练或创业实践。在中国，创业竞赛活动最早于1998 年在清华大学举行，并迅速掀起一股大学生创新创业的热潮。以创新创业大赛为载体培养大学生创新创业实践能力，通过创新创业大赛，了解社会发展需求，感受真实市场环境变化，把握市场机遇，有助于激发学生的创新思维，切实了解创业所需要经历的过程和必需具备的素质，全面提升大学生创业实践能力。</a:t>
            </a:r>
            <a:endParaRPr lang="zh-CN" altLang="en-US">
              <a:latin typeface="+mn-ea"/>
              <a:ea typeface="+mn-ea"/>
              <a:cs typeface="+mn-ea"/>
            </a:endParaRPr>
          </a:p>
        </p:txBody>
      </p:sp>
      <p:sp>
        <p:nvSpPr>
          <p:cNvPr id="3" name="任意多边形 2"/>
          <p:cNvSpPr/>
          <p:nvPr>
            <p:custDataLst>
              <p:tags r:id="rId2"/>
            </p:custDataLst>
          </p:nvPr>
        </p:nvSpPr>
        <p:spPr>
          <a:xfrm>
            <a:off x="9077960" y="3634740"/>
            <a:ext cx="1833880" cy="2235200"/>
          </a:xfrm>
          <a:custGeom>
            <a:avLst/>
            <a:gdLst>
              <a:gd name="connsiteX0" fmla="*/ 917035 w 1834068"/>
              <a:gd name="connsiteY0" fmla="*/ 0 h 2235053"/>
              <a:gd name="connsiteX1" fmla="*/ 1157627 w 1834068"/>
              <a:gd name="connsiteY1" fmla="*/ 240592 h 2235053"/>
              <a:gd name="connsiteX2" fmla="*/ 1093720 w 1834068"/>
              <a:gd name="connsiteY2" fmla="*/ 400985 h 2235053"/>
              <a:gd name="connsiteX3" fmla="*/ 1834068 w 1834068"/>
              <a:gd name="connsiteY3" fmla="*/ 400985 h 2235053"/>
              <a:gd name="connsiteX4" fmla="*/ 1834068 w 1834068"/>
              <a:gd name="connsiteY4" fmla="*/ 826112 h 2235053"/>
              <a:gd name="connsiteX5" fmla="*/ 1834068 w 1834068"/>
              <a:gd name="connsiteY5" fmla="*/ 1816712 h 2235053"/>
              <a:gd name="connsiteX6" fmla="*/ 1834068 w 1834068"/>
              <a:gd name="connsiteY6" fmla="*/ 2235053 h 2235053"/>
              <a:gd name="connsiteX7" fmla="*/ 1527038 w 1834068"/>
              <a:gd name="connsiteY7" fmla="*/ 2235053 h 2235053"/>
              <a:gd name="connsiteX8" fmla="*/ 1364003 w 1834068"/>
              <a:gd name="connsiteY8" fmla="*/ 2235053 h 2235053"/>
              <a:gd name="connsiteX9" fmla="*/ 555060 w 1834068"/>
              <a:gd name="connsiteY9" fmla="*/ 2235053 h 2235053"/>
              <a:gd name="connsiteX10" fmla="*/ 536438 w 1834068"/>
              <a:gd name="connsiteY10" fmla="*/ 2235053 h 2235053"/>
              <a:gd name="connsiteX11" fmla="*/ 0 w 1834068"/>
              <a:gd name="connsiteY11" fmla="*/ 2235053 h 2235053"/>
              <a:gd name="connsiteX12" fmla="*/ 0 w 1834068"/>
              <a:gd name="connsiteY12" fmla="*/ 1933663 h 2235053"/>
              <a:gd name="connsiteX13" fmla="*/ 0 w 1834068"/>
              <a:gd name="connsiteY13" fmla="*/ 1578930 h 2235053"/>
              <a:gd name="connsiteX14" fmla="*/ 115063 w 1834068"/>
              <a:gd name="connsiteY14" fmla="*/ 1603942 h 2235053"/>
              <a:gd name="connsiteX15" fmla="*/ 400985 w 1834068"/>
              <a:gd name="connsiteY15" fmla="*/ 1318020 h 2235053"/>
              <a:gd name="connsiteX16" fmla="*/ 115063 w 1834068"/>
              <a:gd name="connsiteY16" fmla="*/ 1032098 h 2235053"/>
              <a:gd name="connsiteX17" fmla="*/ 0 w 1834068"/>
              <a:gd name="connsiteY17" fmla="*/ 1057110 h 2235053"/>
              <a:gd name="connsiteX18" fmla="*/ 0 w 1834068"/>
              <a:gd name="connsiteY18" fmla="*/ 678405 h 2235053"/>
              <a:gd name="connsiteX19" fmla="*/ 0 w 1834068"/>
              <a:gd name="connsiteY19" fmla="*/ 400985 h 2235053"/>
              <a:gd name="connsiteX20" fmla="*/ 740350 w 1834068"/>
              <a:gd name="connsiteY20" fmla="*/ 400985 h 2235053"/>
              <a:gd name="connsiteX21" fmla="*/ 676443 w 1834068"/>
              <a:gd name="connsiteY21" fmla="*/ 240592 h 2235053"/>
              <a:gd name="connsiteX22" fmla="*/ 917035 w 1834068"/>
              <a:gd name="connsiteY22" fmla="*/ 0 h 2235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4068" h="2235053">
                <a:moveTo>
                  <a:pt x="917035" y="0"/>
                </a:moveTo>
                <a:cubicBezTo>
                  <a:pt x="1049910" y="0"/>
                  <a:pt x="1157627" y="107717"/>
                  <a:pt x="1157627" y="240592"/>
                </a:cubicBezTo>
                <a:cubicBezTo>
                  <a:pt x="1157627" y="302850"/>
                  <a:pt x="1133978" y="359585"/>
                  <a:pt x="1093720" y="400985"/>
                </a:cubicBezTo>
                <a:lnTo>
                  <a:pt x="1834068" y="400985"/>
                </a:lnTo>
                <a:lnTo>
                  <a:pt x="1834068" y="826112"/>
                </a:lnTo>
                <a:lnTo>
                  <a:pt x="1834068" y="1816712"/>
                </a:lnTo>
                <a:lnTo>
                  <a:pt x="1834068" y="2235053"/>
                </a:lnTo>
                <a:lnTo>
                  <a:pt x="1527038" y="2235053"/>
                </a:lnTo>
                <a:lnTo>
                  <a:pt x="1364003" y="2235053"/>
                </a:lnTo>
                <a:lnTo>
                  <a:pt x="555060" y="2235053"/>
                </a:lnTo>
                <a:lnTo>
                  <a:pt x="536438" y="2235053"/>
                </a:lnTo>
                <a:lnTo>
                  <a:pt x="0" y="2235053"/>
                </a:lnTo>
                <a:lnTo>
                  <a:pt x="0" y="1933663"/>
                </a:lnTo>
                <a:lnTo>
                  <a:pt x="0" y="1578930"/>
                </a:lnTo>
                <a:cubicBezTo>
                  <a:pt x="34957" y="1595285"/>
                  <a:pt x="73999" y="1603942"/>
                  <a:pt x="115063" y="1603942"/>
                </a:cubicBezTo>
                <a:cubicBezTo>
                  <a:pt x="272973" y="1603942"/>
                  <a:pt x="400985" y="1475930"/>
                  <a:pt x="400985" y="1318020"/>
                </a:cubicBezTo>
                <a:cubicBezTo>
                  <a:pt x="400985" y="1160110"/>
                  <a:pt x="272973" y="1032098"/>
                  <a:pt x="115063" y="1032098"/>
                </a:cubicBezTo>
                <a:cubicBezTo>
                  <a:pt x="73999" y="1032098"/>
                  <a:pt x="34957" y="1040755"/>
                  <a:pt x="0" y="1057110"/>
                </a:cubicBezTo>
                <a:lnTo>
                  <a:pt x="0" y="678405"/>
                </a:lnTo>
                <a:lnTo>
                  <a:pt x="0" y="400985"/>
                </a:lnTo>
                <a:lnTo>
                  <a:pt x="740350" y="400985"/>
                </a:lnTo>
                <a:cubicBezTo>
                  <a:pt x="700091" y="359585"/>
                  <a:pt x="676443" y="302850"/>
                  <a:pt x="676443" y="240592"/>
                </a:cubicBezTo>
                <a:cubicBezTo>
                  <a:pt x="676443" y="107717"/>
                  <a:pt x="784160" y="0"/>
                  <a:pt x="9170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68000" rIns="90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a:t>
            </a:r>
            <a:r>
              <a:rPr lang="en-US" altLang="zh-CN" smtClean="0">
                <a:sym typeface="Arial" panose="020B0604020202020204" pitchFamily="34" charset="0"/>
              </a:rPr>
              <a:t>“</a:t>
            </a:r>
            <a:r>
              <a:rPr lang="zh-CN" altLang="en-US" smtClean="0">
                <a:sym typeface="Arial" panose="020B0604020202020204" pitchFamily="34" charset="0"/>
              </a:rPr>
              <a:t>产学研</a:t>
            </a:r>
            <a:r>
              <a:rPr lang="en-US" altLang="zh-CN" smtClean="0">
                <a:sym typeface="Arial" panose="020B0604020202020204" pitchFamily="34" charset="0"/>
              </a:rPr>
              <a:t>”</a:t>
            </a:r>
            <a:r>
              <a:rPr lang="zh-CN" altLang="en-US" smtClean="0">
                <a:sym typeface="Arial" panose="020B0604020202020204" pitchFamily="34" charset="0"/>
              </a:rPr>
              <a:t>应用的最佳平台</a:t>
            </a:r>
            <a:endParaRPr lang="zh-CN" altLang="en-US" smtClean="0">
              <a:sym typeface="Arial" panose="020B0604020202020204" pitchFamily="34" charset="0"/>
            </a:endParaRPr>
          </a:p>
        </p:txBody>
      </p:sp>
      <p:sp>
        <p:nvSpPr>
          <p:cNvPr id="55" name="任意多边形 54"/>
          <p:cNvSpPr/>
          <p:nvPr>
            <p:custDataLst>
              <p:tags r:id="rId3"/>
            </p:custDataLst>
          </p:nvPr>
        </p:nvSpPr>
        <p:spPr>
          <a:xfrm>
            <a:off x="3439795" y="4036060"/>
            <a:ext cx="2235200" cy="2235200"/>
          </a:xfrm>
          <a:custGeom>
            <a:avLst/>
            <a:gdLst>
              <a:gd name="connsiteX0" fmla="*/ 0 w 1526381"/>
              <a:gd name="connsiteY0" fmla="*/ 0 h 1526381"/>
              <a:gd name="connsiteX1" fmla="*/ 1252537 w 1526381"/>
              <a:gd name="connsiteY1" fmla="*/ 0 h 1526381"/>
              <a:gd name="connsiteX2" fmla="*/ 1252537 w 1526381"/>
              <a:gd name="connsiteY2" fmla="*/ 505606 h 1526381"/>
              <a:gd name="connsiteX3" fmla="*/ 1362074 w 1526381"/>
              <a:gd name="connsiteY3" fmla="*/ 461962 h 1526381"/>
              <a:gd name="connsiteX4" fmla="*/ 1526381 w 1526381"/>
              <a:gd name="connsiteY4" fmla="*/ 626269 h 1526381"/>
              <a:gd name="connsiteX5" fmla="*/ 1362074 w 1526381"/>
              <a:gd name="connsiteY5" fmla="*/ 790576 h 1526381"/>
              <a:gd name="connsiteX6" fmla="*/ 1252537 w 1526381"/>
              <a:gd name="connsiteY6" fmla="*/ 746932 h 1526381"/>
              <a:gd name="connsiteX7" fmla="*/ 1252537 w 1526381"/>
              <a:gd name="connsiteY7" fmla="*/ 1252537 h 1526381"/>
              <a:gd name="connsiteX8" fmla="*/ 746932 w 1526381"/>
              <a:gd name="connsiteY8" fmla="*/ 1252537 h 1526381"/>
              <a:gd name="connsiteX9" fmla="*/ 790576 w 1526381"/>
              <a:gd name="connsiteY9" fmla="*/ 1362074 h 1526381"/>
              <a:gd name="connsiteX10" fmla="*/ 626269 w 1526381"/>
              <a:gd name="connsiteY10" fmla="*/ 1526381 h 1526381"/>
              <a:gd name="connsiteX11" fmla="*/ 461962 w 1526381"/>
              <a:gd name="connsiteY11" fmla="*/ 1362074 h 1526381"/>
              <a:gd name="connsiteX12" fmla="*/ 505606 w 1526381"/>
              <a:gd name="connsiteY12" fmla="*/ 1252537 h 1526381"/>
              <a:gd name="connsiteX13" fmla="*/ 0 w 1526381"/>
              <a:gd name="connsiteY13" fmla="*/ 1252537 h 1526381"/>
              <a:gd name="connsiteX14" fmla="*/ 0 w 1526381"/>
              <a:gd name="connsiteY14" fmla="*/ 944942 h 1526381"/>
              <a:gd name="connsiteX15" fmla="*/ 0 w 1526381"/>
              <a:gd name="connsiteY15" fmla="*/ 804452 h 1526381"/>
              <a:gd name="connsiteX16" fmla="*/ 78580 w 1526381"/>
              <a:gd name="connsiteY16" fmla="*/ 821533 h 1526381"/>
              <a:gd name="connsiteX17" fmla="*/ 273844 w 1526381"/>
              <a:gd name="connsiteY17" fmla="*/ 626269 h 1526381"/>
              <a:gd name="connsiteX18" fmla="*/ 78580 w 1526381"/>
              <a:gd name="connsiteY18" fmla="*/ 431005 h 1526381"/>
              <a:gd name="connsiteX19" fmla="*/ 0 w 1526381"/>
              <a:gd name="connsiteY19" fmla="*/ 448086 h 1526381"/>
              <a:gd name="connsiteX20" fmla="*/ 0 w 1526381"/>
              <a:gd name="connsiteY20" fmla="*/ 307595 h 15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6381" h="1526381">
                <a:moveTo>
                  <a:pt x="0" y="0"/>
                </a:moveTo>
                <a:lnTo>
                  <a:pt x="1252537" y="0"/>
                </a:lnTo>
                <a:lnTo>
                  <a:pt x="1252537" y="505606"/>
                </a:lnTo>
                <a:cubicBezTo>
                  <a:pt x="1280810" y="478112"/>
                  <a:pt x="1319556" y="461962"/>
                  <a:pt x="1362074" y="461962"/>
                </a:cubicBezTo>
                <a:cubicBezTo>
                  <a:pt x="1452818" y="461962"/>
                  <a:pt x="1526381" y="535525"/>
                  <a:pt x="1526381" y="626269"/>
                </a:cubicBezTo>
                <a:cubicBezTo>
                  <a:pt x="1526381" y="717013"/>
                  <a:pt x="1452818" y="790576"/>
                  <a:pt x="1362074" y="790576"/>
                </a:cubicBezTo>
                <a:cubicBezTo>
                  <a:pt x="1319556" y="790576"/>
                  <a:pt x="1280810" y="774426"/>
                  <a:pt x="1252537" y="746932"/>
                </a:cubicBezTo>
                <a:lnTo>
                  <a:pt x="1252537" y="1252537"/>
                </a:lnTo>
                <a:lnTo>
                  <a:pt x="746932" y="1252537"/>
                </a:lnTo>
                <a:cubicBezTo>
                  <a:pt x="774426" y="1280810"/>
                  <a:pt x="790576" y="1319556"/>
                  <a:pt x="790576" y="1362074"/>
                </a:cubicBezTo>
                <a:cubicBezTo>
                  <a:pt x="790576" y="1452818"/>
                  <a:pt x="717013" y="1526381"/>
                  <a:pt x="626269" y="1526381"/>
                </a:cubicBezTo>
                <a:cubicBezTo>
                  <a:pt x="535525" y="1526381"/>
                  <a:pt x="461962" y="1452818"/>
                  <a:pt x="461962" y="1362074"/>
                </a:cubicBezTo>
                <a:cubicBezTo>
                  <a:pt x="461962" y="1319556"/>
                  <a:pt x="478112" y="1280810"/>
                  <a:pt x="505606" y="1252537"/>
                </a:cubicBezTo>
                <a:lnTo>
                  <a:pt x="0" y="1252537"/>
                </a:lnTo>
                <a:lnTo>
                  <a:pt x="0" y="944942"/>
                </a:lnTo>
                <a:lnTo>
                  <a:pt x="0" y="804452"/>
                </a:lnTo>
                <a:cubicBezTo>
                  <a:pt x="23873" y="815621"/>
                  <a:pt x="50536" y="821533"/>
                  <a:pt x="78580" y="821533"/>
                </a:cubicBezTo>
                <a:cubicBezTo>
                  <a:pt x="186421" y="821533"/>
                  <a:pt x="273844" y="734110"/>
                  <a:pt x="273844" y="626269"/>
                </a:cubicBezTo>
                <a:cubicBezTo>
                  <a:pt x="273844" y="518428"/>
                  <a:pt x="186421" y="431005"/>
                  <a:pt x="78580" y="431005"/>
                </a:cubicBezTo>
                <a:cubicBezTo>
                  <a:pt x="50536" y="431005"/>
                  <a:pt x="23873" y="436917"/>
                  <a:pt x="0" y="448086"/>
                </a:cubicBezTo>
                <a:lnTo>
                  <a:pt x="0" y="30759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5720" rIns="468000" bIns="46800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创新创业大赛是培养大学生团队精神的有效行为</a:t>
            </a:r>
            <a:endParaRPr lang="zh-CN" altLang="da-DK" smtClean="0">
              <a:sym typeface="Arial" panose="020B0604020202020204" pitchFamily="34" charset="0"/>
            </a:endParaRPr>
          </a:p>
        </p:txBody>
      </p:sp>
      <p:sp>
        <p:nvSpPr>
          <p:cNvPr id="4" name="椭圆 5"/>
          <p:cNvSpPr/>
          <p:nvPr>
            <p:custDataLst>
              <p:tags r:id="rId4"/>
            </p:custDataLst>
          </p:nvPr>
        </p:nvSpPr>
        <p:spPr>
          <a:xfrm>
            <a:off x="1560195" y="3634740"/>
            <a:ext cx="2235200" cy="2235200"/>
          </a:xfrm>
          <a:custGeom>
            <a:avLst/>
            <a:gdLst/>
            <a:ahLst/>
            <a:cxnLst/>
            <a:rect l="l" t="t" r="r" b="b"/>
            <a:pathLst>
              <a:path w="1526381" h="1526381">
                <a:moveTo>
                  <a:pt x="626269" y="0"/>
                </a:moveTo>
                <a:cubicBezTo>
                  <a:pt x="717013" y="0"/>
                  <a:pt x="790576" y="73563"/>
                  <a:pt x="790576" y="164307"/>
                </a:cubicBezTo>
                <a:cubicBezTo>
                  <a:pt x="790576" y="206825"/>
                  <a:pt x="774426" y="245571"/>
                  <a:pt x="746932" y="273844"/>
                </a:cubicBezTo>
                <a:lnTo>
                  <a:pt x="1252537" y="273844"/>
                </a:lnTo>
                <a:lnTo>
                  <a:pt x="1252537" y="779450"/>
                </a:lnTo>
                <a:cubicBezTo>
                  <a:pt x="1280810" y="751956"/>
                  <a:pt x="1319556" y="735806"/>
                  <a:pt x="1362074" y="735806"/>
                </a:cubicBezTo>
                <a:cubicBezTo>
                  <a:pt x="1452818" y="735806"/>
                  <a:pt x="1526381" y="809369"/>
                  <a:pt x="1526381" y="900113"/>
                </a:cubicBezTo>
                <a:cubicBezTo>
                  <a:pt x="1526381" y="990857"/>
                  <a:pt x="1452818" y="1064420"/>
                  <a:pt x="1362074" y="1064420"/>
                </a:cubicBezTo>
                <a:cubicBezTo>
                  <a:pt x="1319556" y="1064420"/>
                  <a:pt x="1280810" y="1048270"/>
                  <a:pt x="1252537" y="1020776"/>
                </a:cubicBezTo>
                <a:lnTo>
                  <a:pt x="1252537" y="1526381"/>
                </a:lnTo>
                <a:lnTo>
                  <a:pt x="0" y="1526381"/>
                </a:lnTo>
                <a:lnTo>
                  <a:pt x="0" y="273844"/>
                </a:lnTo>
                <a:lnTo>
                  <a:pt x="505606" y="273844"/>
                </a:lnTo>
                <a:cubicBezTo>
                  <a:pt x="478112" y="245571"/>
                  <a:pt x="461962" y="206825"/>
                  <a:pt x="461962" y="164307"/>
                </a:cubicBezTo>
                <a:cubicBezTo>
                  <a:pt x="461962" y="73563"/>
                  <a:pt x="535525" y="0"/>
                  <a:pt x="62626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68000" rIns="468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创新创业大赛是培养大学生自主学习及实践能力的途径</a:t>
            </a:r>
            <a:endParaRPr lang="zh-CN" altLang="da-DK" smtClean="0">
              <a:sym typeface="Arial" panose="020B0604020202020204" pitchFamily="34" charset="0"/>
            </a:endParaRPr>
          </a:p>
        </p:txBody>
      </p:sp>
      <p:sp>
        <p:nvSpPr>
          <p:cNvPr id="2" name="任意多边形 1"/>
          <p:cNvSpPr/>
          <p:nvPr>
            <p:custDataLst>
              <p:tags r:id="rId5"/>
            </p:custDataLst>
          </p:nvPr>
        </p:nvSpPr>
        <p:spPr>
          <a:xfrm>
            <a:off x="5318760" y="3634740"/>
            <a:ext cx="2235200" cy="2235200"/>
          </a:xfrm>
          <a:custGeom>
            <a:avLst/>
            <a:gdLst>
              <a:gd name="connsiteX0" fmla="*/ 626269 w 1526381"/>
              <a:gd name="connsiteY0" fmla="*/ 0 h 1526381"/>
              <a:gd name="connsiteX1" fmla="*/ 790576 w 1526381"/>
              <a:gd name="connsiteY1" fmla="*/ 164307 h 1526381"/>
              <a:gd name="connsiteX2" fmla="*/ 746932 w 1526381"/>
              <a:gd name="connsiteY2" fmla="*/ 273844 h 1526381"/>
              <a:gd name="connsiteX3" fmla="*/ 1252537 w 1526381"/>
              <a:gd name="connsiteY3" fmla="*/ 273844 h 1526381"/>
              <a:gd name="connsiteX4" fmla="*/ 1252537 w 1526381"/>
              <a:gd name="connsiteY4" fmla="*/ 779450 h 1526381"/>
              <a:gd name="connsiteX5" fmla="*/ 1362074 w 1526381"/>
              <a:gd name="connsiteY5" fmla="*/ 735806 h 1526381"/>
              <a:gd name="connsiteX6" fmla="*/ 1526381 w 1526381"/>
              <a:gd name="connsiteY6" fmla="*/ 900113 h 1526381"/>
              <a:gd name="connsiteX7" fmla="*/ 1362074 w 1526381"/>
              <a:gd name="connsiteY7" fmla="*/ 1064420 h 1526381"/>
              <a:gd name="connsiteX8" fmla="*/ 1252537 w 1526381"/>
              <a:gd name="connsiteY8" fmla="*/ 1020776 h 1526381"/>
              <a:gd name="connsiteX9" fmla="*/ 1252537 w 1526381"/>
              <a:gd name="connsiteY9" fmla="*/ 1526381 h 1526381"/>
              <a:gd name="connsiteX10" fmla="*/ 931516 w 1526381"/>
              <a:gd name="connsiteY10" fmla="*/ 1526381 h 1526381"/>
              <a:gd name="connsiteX11" fmla="*/ 379066 w 1526381"/>
              <a:gd name="connsiteY11" fmla="*/ 1526381 h 1526381"/>
              <a:gd name="connsiteX12" fmla="*/ 0 w 1526381"/>
              <a:gd name="connsiteY12" fmla="*/ 1526381 h 1526381"/>
              <a:gd name="connsiteX13" fmla="*/ 0 w 1526381"/>
              <a:gd name="connsiteY13" fmla="*/ 1320553 h 1526381"/>
              <a:gd name="connsiteX14" fmla="*/ 0 w 1526381"/>
              <a:gd name="connsiteY14" fmla="*/ 1078296 h 1526381"/>
              <a:gd name="connsiteX15" fmla="*/ 78580 w 1526381"/>
              <a:gd name="connsiteY15" fmla="*/ 1095377 h 1526381"/>
              <a:gd name="connsiteX16" fmla="*/ 273844 w 1526381"/>
              <a:gd name="connsiteY16" fmla="*/ 900113 h 1526381"/>
              <a:gd name="connsiteX17" fmla="*/ 78580 w 1526381"/>
              <a:gd name="connsiteY17" fmla="*/ 704849 h 1526381"/>
              <a:gd name="connsiteX18" fmla="*/ 0 w 1526381"/>
              <a:gd name="connsiteY18" fmla="*/ 721930 h 1526381"/>
              <a:gd name="connsiteX19" fmla="*/ 0 w 1526381"/>
              <a:gd name="connsiteY19" fmla="*/ 463302 h 1526381"/>
              <a:gd name="connsiteX20" fmla="*/ 0 w 1526381"/>
              <a:gd name="connsiteY20" fmla="*/ 273844 h 1526381"/>
              <a:gd name="connsiteX21" fmla="*/ 505606 w 1526381"/>
              <a:gd name="connsiteY21" fmla="*/ 273844 h 1526381"/>
              <a:gd name="connsiteX22" fmla="*/ 461962 w 1526381"/>
              <a:gd name="connsiteY22" fmla="*/ 164307 h 1526381"/>
              <a:gd name="connsiteX23" fmla="*/ 626269 w 1526381"/>
              <a:gd name="connsiteY23" fmla="*/ 0 h 15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26381" h="1526381">
                <a:moveTo>
                  <a:pt x="626269" y="0"/>
                </a:moveTo>
                <a:cubicBezTo>
                  <a:pt x="717013" y="0"/>
                  <a:pt x="790576" y="73563"/>
                  <a:pt x="790576" y="164307"/>
                </a:cubicBezTo>
                <a:cubicBezTo>
                  <a:pt x="790576" y="206825"/>
                  <a:pt x="774426" y="245571"/>
                  <a:pt x="746932" y="273844"/>
                </a:cubicBezTo>
                <a:lnTo>
                  <a:pt x="1252537" y="273844"/>
                </a:lnTo>
                <a:lnTo>
                  <a:pt x="1252537" y="779450"/>
                </a:lnTo>
                <a:cubicBezTo>
                  <a:pt x="1280810" y="751956"/>
                  <a:pt x="1319556" y="735806"/>
                  <a:pt x="1362074" y="735806"/>
                </a:cubicBezTo>
                <a:cubicBezTo>
                  <a:pt x="1452818" y="735806"/>
                  <a:pt x="1526381" y="809369"/>
                  <a:pt x="1526381" y="900113"/>
                </a:cubicBezTo>
                <a:cubicBezTo>
                  <a:pt x="1526381" y="990857"/>
                  <a:pt x="1452818" y="1064420"/>
                  <a:pt x="1362074" y="1064420"/>
                </a:cubicBezTo>
                <a:cubicBezTo>
                  <a:pt x="1319556" y="1064420"/>
                  <a:pt x="1280810" y="1048270"/>
                  <a:pt x="1252537" y="1020776"/>
                </a:cubicBezTo>
                <a:lnTo>
                  <a:pt x="1252537" y="1526381"/>
                </a:lnTo>
                <a:lnTo>
                  <a:pt x="931516" y="1526381"/>
                </a:lnTo>
                <a:lnTo>
                  <a:pt x="379066" y="1526381"/>
                </a:lnTo>
                <a:lnTo>
                  <a:pt x="0" y="1526381"/>
                </a:lnTo>
                <a:lnTo>
                  <a:pt x="0" y="1320553"/>
                </a:lnTo>
                <a:lnTo>
                  <a:pt x="0" y="1078296"/>
                </a:lnTo>
                <a:cubicBezTo>
                  <a:pt x="23873" y="1089465"/>
                  <a:pt x="50536" y="1095377"/>
                  <a:pt x="78580" y="1095377"/>
                </a:cubicBezTo>
                <a:cubicBezTo>
                  <a:pt x="186421" y="1095377"/>
                  <a:pt x="273844" y="1007954"/>
                  <a:pt x="273844" y="900113"/>
                </a:cubicBezTo>
                <a:cubicBezTo>
                  <a:pt x="273844" y="792272"/>
                  <a:pt x="186421" y="704849"/>
                  <a:pt x="78580" y="704849"/>
                </a:cubicBezTo>
                <a:cubicBezTo>
                  <a:pt x="50536" y="704849"/>
                  <a:pt x="23873" y="710761"/>
                  <a:pt x="0" y="721930"/>
                </a:cubicBezTo>
                <a:lnTo>
                  <a:pt x="0" y="463302"/>
                </a:lnTo>
                <a:lnTo>
                  <a:pt x="0" y="273844"/>
                </a:lnTo>
                <a:lnTo>
                  <a:pt x="505606" y="273844"/>
                </a:lnTo>
                <a:cubicBezTo>
                  <a:pt x="478112" y="245571"/>
                  <a:pt x="461962" y="206825"/>
                  <a:pt x="461962" y="164307"/>
                </a:cubicBezTo>
                <a:cubicBezTo>
                  <a:pt x="461962" y="73563"/>
                  <a:pt x="535525" y="0"/>
                  <a:pt x="62626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68000" rIns="468000" bIns="45720" numCol="1" spcCol="0" rtlCol="0" fromWordArt="0" anchor="ctr" anchorCtr="0" forceAA="0" compatLnSpc="1">
            <a:normAutofit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创新创业大赛是提升大学生自信和锻炼表达、应变能力的有效方法</a:t>
            </a:r>
            <a:endParaRPr lang="zh-CN" altLang="da-DK" smtClean="0">
              <a:sym typeface="Arial" panose="020B0604020202020204" pitchFamily="34" charset="0"/>
            </a:endParaRPr>
          </a:p>
        </p:txBody>
      </p:sp>
      <p:sp>
        <p:nvSpPr>
          <p:cNvPr id="56" name="任意多边形 55"/>
          <p:cNvSpPr/>
          <p:nvPr>
            <p:custDataLst>
              <p:tags r:id="rId6"/>
            </p:custDataLst>
          </p:nvPr>
        </p:nvSpPr>
        <p:spPr>
          <a:xfrm>
            <a:off x="7198360" y="4036060"/>
            <a:ext cx="2235200" cy="2235200"/>
          </a:xfrm>
          <a:custGeom>
            <a:avLst/>
            <a:gdLst>
              <a:gd name="connsiteX0" fmla="*/ 0 w 1526381"/>
              <a:gd name="connsiteY0" fmla="*/ 0 h 1526381"/>
              <a:gd name="connsiteX1" fmla="*/ 1252537 w 1526381"/>
              <a:gd name="connsiteY1" fmla="*/ 0 h 1526381"/>
              <a:gd name="connsiteX2" fmla="*/ 1252537 w 1526381"/>
              <a:gd name="connsiteY2" fmla="*/ 505606 h 1526381"/>
              <a:gd name="connsiteX3" fmla="*/ 1362074 w 1526381"/>
              <a:gd name="connsiteY3" fmla="*/ 461962 h 1526381"/>
              <a:gd name="connsiteX4" fmla="*/ 1526381 w 1526381"/>
              <a:gd name="connsiteY4" fmla="*/ 626269 h 1526381"/>
              <a:gd name="connsiteX5" fmla="*/ 1362074 w 1526381"/>
              <a:gd name="connsiteY5" fmla="*/ 790576 h 1526381"/>
              <a:gd name="connsiteX6" fmla="*/ 1252537 w 1526381"/>
              <a:gd name="connsiteY6" fmla="*/ 746932 h 1526381"/>
              <a:gd name="connsiteX7" fmla="*/ 1252537 w 1526381"/>
              <a:gd name="connsiteY7" fmla="*/ 1252537 h 1526381"/>
              <a:gd name="connsiteX8" fmla="*/ 746932 w 1526381"/>
              <a:gd name="connsiteY8" fmla="*/ 1252537 h 1526381"/>
              <a:gd name="connsiteX9" fmla="*/ 790576 w 1526381"/>
              <a:gd name="connsiteY9" fmla="*/ 1362074 h 1526381"/>
              <a:gd name="connsiteX10" fmla="*/ 626269 w 1526381"/>
              <a:gd name="connsiteY10" fmla="*/ 1526381 h 1526381"/>
              <a:gd name="connsiteX11" fmla="*/ 461962 w 1526381"/>
              <a:gd name="connsiteY11" fmla="*/ 1362074 h 1526381"/>
              <a:gd name="connsiteX12" fmla="*/ 505606 w 1526381"/>
              <a:gd name="connsiteY12" fmla="*/ 1252537 h 1526381"/>
              <a:gd name="connsiteX13" fmla="*/ 0 w 1526381"/>
              <a:gd name="connsiteY13" fmla="*/ 1252537 h 1526381"/>
              <a:gd name="connsiteX14" fmla="*/ 0 w 1526381"/>
              <a:gd name="connsiteY14" fmla="*/ 944942 h 1526381"/>
              <a:gd name="connsiteX15" fmla="*/ 0 w 1526381"/>
              <a:gd name="connsiteY15" fmla="*/ 804452 h 1526381"/>
              <a:gd name="connsiteX16" fmla="*/ 78580 w 1526381"/>
              <a:gd name="connsiteY16" fmla="*/ 821533 h 1526381"/>
              <a:gd name="connsiteX17" fmla="*/ 273844 w 1526381"/>
              <a:gd name="connsiteY17" fmla="*/ 626269 h 1526381"/>
              <a:gd name="connsiteX18" fmla="*/ 78580 w 1526381"/>
              <a:gd name="connsiteY18" fmla="*/ 431005 h 1526381"/>
              <a:gd name="connsiteX19" fmla="*/ 0 w 1526381"/>
              <a:gd name="connsiteY19" fmla="*/ 448086 h 1526381"/>
              <a:gd name="connsiteX20" fmla="*/ 0 w 1526381"/>
              <a:gd name="connsiteY20" fmla="*/ 307595 h 15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6381" h="1526381">
                <a:moveTo>
                  <a:pt x="0" y="0"/>
                </a:moveTo>
                <a:lnTo>
                  <a:pt x="1252537" y="0"/>
                </a:lnTo>
                <a:lnTo>
                  <a:pt x="1252537" y="505606"/>
                </a:lnTo>
                <a:cubicBezTo>
                  <a:pt x="1280810" y="478112"/>
                  <a:pt x="1319556" y="461962"/>
                  <a:pt x="1362074" y="461962"/>
                </a:cubicBezTo>
                <a:cubicBezTo>
                  <a:pt x="1452818" y="461962"/>
                  <a:pt x="1526381" y="535525"/>
                  <a:pt x="1526381" y="626269"/>
                </a:cubicBezTo>
                <a:cubicBezTo>
                  <a:pt x="1526381" y="717013"/>
                  <a:pt x="1452818" y="790576"/>
                  <a:pt x="1362074" y="790576"/>
                </a:cubicBezTo>
                <a:cubicBezTo>
                  <a:pt x="1319556" y="790576"/>
                  <a:pt x="1280810" y="774426"/>
                  <a:pt x="1252537" y="746932"/>
                </a:cubicBezTo>
                <a:lnTo>
                  <a:pt x="1252537" y="1252537"/>
                </a:lnTo>
                <a:lnTo>
                  <a:pt x="746932" y="1252537"/>
                </a:lnTo>
                <a:cubicBezTo>
                  <a:pt x="774426" y="1280810"/>
                  <a:pt x="790576" y="1319556"/>
                  <a:pt x="790576" y="1362074"/>
                </a:cubicBezTo>
                <a:cubicBezTo>
                  <a:pt x="790576" y="1452818"/>
                  <a:pt x="717013" y="1526381"/>
                  <a:pt x="626269" y="1526381"/>
                </a:cubicBezTo>
                <a:cubicBezTo>
                  <a:pt x="535525" y="1526381"/>
                  <a:pt x="461962" y="1452818"/>
                  <a:pt x="461962" y="1362074"/>
                </a:cubicBezTo>
                <a:cubicBezTo>
                  <a:pt x="461962" y="1319556"/>
                  <a:pt x="478112" y="1280810"/>
                  <a:pt x="505606" y="1252537"/>
                </a:cubicBezTo>
                <a:lnTo>
                  <a:pt x="0" y="1252537"/>
                </a:lnTo>
                <a:lnTo>
                  <a:pt x="0" y="944942"/>
                </a:lnTo>
                <a:lnTo>
                  <a:pt x="0" y="804452"/>
                </a:lnTo>
                <a:cubicBezTo>
                  <a:pt x="23873" y="815621"/>
                  <a:pt x="50536" y="821533"/>
                  <a:pt x="78580" y="821533"/>
                </a:cubicBezTo>
                <a:cubicBezTo>
                  <a:pt x="186421" y="821533"/>
                  <a:pt x="273844" y="734110"/>
                  <a:pt x="273844" y="626269"/>
                </a:cubicBezTo>
                <a:cubicBezTo>
                  <a:pt x="273844" y="518428"/>
                  <a:pt x="186421" y="431005"/>
                  <a:pt x="78580" y="431005"/>
                </a:cubicBezTo>
                <a:cubicBezTo>
                  <a:pt x="50536" y="431005"/>
                  <a:pt x="23873" y="436917"/>
                  <a:pt x="0" y="448086"/>
                </a:cubicBezTo>
                <a:lnTo>
                  <a:pt x="0" y="3075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5720" rIns="468000" bIns="46800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创新创业大赛是增强大学生科研能力的有交措施</a:t>
            </a:r>
            <a:endParaRPr lang="zh-CN" altLang="da-DK" smtClean="0">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0-#ppt_w/2"/>
                                          </p:val>
                                        </p:tav>
                                        <p:tav tm="100000">
                                          <p:val>
                                            <p:strVal val="#ppt_x"/>
                                          </p:val>
                                        </p:tav>
                                      </p:tavLst>
                                    </p:anim>
                                    <p:anim calcmode="lin" valueType="num">
                                      <p:cBhvr additive="base">
                                        <p:cTn id="18" dur="500" fill="hold"/>
                                        <p:tgtEl>
                                          <p:spTgt spid="5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3"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ldLvl="0" animBg="1"/>
      <p:bldP spid="55" grpId="0" bldLvl="0" animBg="1"/>
      <p:bldP spid="4" grpId="0" bldLvl="0" animBg="1"/>
      <p:bldP spid="2" grpId="0" bldLvl="0" animBg="1"/>
      <p:bldP spid="5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custDataLst>
              <p:tags r:id="rId1"/>
            </p:custDataLst>
          </p:nvPr>
        </p:nvGrpSpPr>
        <p:grpSpPr>
          <a:xfrm>
            <a:off x="888365" y="488950"/>
            <a:ext cx="10478135" cy="1729740"/>
            <a:chOff x="1974850" y="2884489"/>
            <a:chExt cx="5143500" cy="865250"/>
          </a:xfrm>
        </p:grpSpPr>
        <p:sp>
          <p:nvSpPr>
            <p:cNvPr id="2" name="KSO_Shape"/>
            <p:cNvSpPr/>
            <p:nvPr>
              <p:custDataLst>
                <p:tags r:id="rId2"/>
              </p:custDataLst>
            </p:nvPr>
          </p:nvSpPr>
          <p:spPr bwMode="auto">
            <a:xfrm>
              <a:off x="1974850" y="28971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p>
          </p:txBody>
        </p:sp>
        <p:sp>
          <p:nvSpPr>
            <p:cNvPr id="5" name="矩形 4"/>
            <p:cNvSpPr/>
            <p:nvPr>
              <p:custDataLst>
                <p:tags r:id="rId3"/>
              </p:custDataLst>
            </p:nvPr>
          </p:nvSpPr>
          <p:spPr>
            <a:xfrm>
              <a:off x="2470155" y="3162106"/>
              <a:ext cx="4572139" cy="587633"/>
            </a:xfrm>
            <a:prstGeom prst="rect">
              <a:avLst/>
            </a:prstGeom>
          </p:spPr>
          <p:txBody>
            <a:bodyPr lIns="107950" rIns="107950" anchor="t" anchorCtr="0">
              <a:noAutofit/>
            </a:bodyPr>
            <a:p>
              <a:pPr marL="0" lvl="1" indent="0" algn="just">
                <a:lnSpc>
                  <a:spcPct val="120000"/>
                </a:lnSpc>
                <a:spcBef>
                  <a:spcPts val="0"/>
                </a:spcBef>
                <a:spcAft>
                  <a:spcPts val="0"/>
                </a:spcAft>
                <a:buSzPct val="100000"/>
                <a:buFont typeface="幼圆" panose="02010509060101010101" pitchFamily="49" charset="-122"/>
                <a:buNone/>
              </a:pPr>
              <a:r>
                <a:rPr lang="zh-CN" altLang="en-US" sz="1400" dirty="0" smtClean="0">
                  <a:latin typeface="+mn-ea"/>
                  <a:ea typeface="+mn-ea"/>
                  <a:sym typeface="+mn-ea"/>
                </a:rPr>
                <a:t>通过创新创业大赛，大学生可以通过不断地学习与积累，提高学生学习能动性，对所学专业知识进行一个良好的消化吸收，并加以实践的一个有效推进平台。以创新创业大赛作为大学生的科技创新实践活动的载体，在比赛中发现自身存在的不足之处，加以学习，不断改进，强化学生对所涉及专业知识的学习与理解，有利于专业课程的应用与实践。</a:t>
              </a:r>
              <a:endParaRPr lang="zh-CN" altLang="en-US" sz="1400" dirty="0" smtClean="0">
                <a:solidFill>
                  <a:schemeClr val="tx1"/>
                </a:solidFill>
                <a:latin typeface="+mn-ea"/>
                <a:ea typeface="+mn-ea"/>
              </a:endParaRPr>
            </a:p>
          </p:txBody>
        </p:sp>
        <p:sp>
          <p:nvSpPr>
            <p:cNvPr id="6" name="矩形 5"/>
            <p:cNvSpPr/>
            <p:nvPr>
              <p:custDataLst>
                <p:tags r:id="rId4"/>
              </p:custDataLst>
            </p:nvPr>
          </p:nvSpPr>
          <p:spPr>
            <a:xfrm>
              <a:off x="2546350" y="28844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sz="1800" b="1" dirty="0" smtClean="0">
                  <a:solidFill>
                    <a:schemeClr val="accent1">
                      <a:lumMod val="75000"/>
                    </a:schemeClr>
                  </a:solidFill>
                  <a:latin typeface="+mj-lt"/>
                  <a:ea typeface="+mj-ea"/>
                  <a:cs typeface="+mj-cs"/>
                </a:rPr>
                <a:t>创新创业大赛是有效培养大学生自主学习及创新实践能力的途径</a:t>
              </a:r>
              <a:endParaRPr lang="zh-CN" altLang="en-US" sz="1800" b="1" dirty="0" smtClean="0">
                <a:solidFill>
                  <a:schemeClr val="accent1">
                    <a:lumMod val="75000"/>
                  </a:schemeClr>
                </a:solidFill>
                <a:latin typeface="+mj-lt"/>
                <a:ea typeface="+mj-ea"/>
                <a:cs typeface="+mj-cs"/>
              </a:endParaRPr>
            </a:p>
          </p:txBody>
        </p:sp>
      </p:grpSp>
      <p:grpSp>
        <p:nvGrpSpPr>
          <p:cNvPr id="3" name="组合 2"/>
          <p:cNvGrpSpPr/>
          <p:nvPr>
            <p:custDataLst>
              <p:tags r:id="rId5"/>
            </p:custDataLst>
          </p:nvPr>
        </p:nvGrpSpPr>
        <p:grpSpPr>
          <a:xfrm>
            <a:off x="888365" y="2218690"/>
            <a:ext cx="10478135" cy="1807846"/>
            <a:chOff x="1974850" y="2884489"/>
            <a:chExt cx="5143500" cy="1008930"/>
          </a:xfrm>
        </p:grpSpPr>
        <p:sp>
          <p:nvSpPr>
            <p:cNvPr id="4" name="KSO_Shape"/>
            <p:cNvSpPr/>
            <p:nvPr>
              <p:custDataLst>
                <p:tags r:id="rId6"/>
              </p:custDataLst>
            </p:nvPr>
          </p:nvSpPr>
          <p:spPr bwMode="auto">
            <a:xfrm>
              <a:off x="1974850" y="2897189"/>
              <a:ext cx="419100" cy="46008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3498DB"/>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solidFill>
                  <a:srgbClr val="4276AA"/>
                </a:solidFill>
              </a:endParaRPr>
            </a:p>
          </p:txBody>
        </p:sp>
        <p:sp>
          <p:nvSpPr>
            <p:cNvPr id="7" name="矩形 6"/>
            <p:cNvSpPr/>
            <p:nvPr>
              <p:custDataLst>
                <p:tags r:id="rId7"/>
              </p:custDataLst>
            </p:nvPr>
          </p:nvSpPr>
          <p:spPr>
            <a:xfrm>
              <a:off x="2470155" y="3162106"/>
              <a:ext cx="4572139" cy="731313"/>
            </a:xfrm>
            <a:prstGeom prst="rect">
              <a:avLst/>
            </a:prstGeom>
          </p:spPr>
          <p:txBody>
            <a:bodyPr lIns="107950" rIns="107950" anchor="t" anchorCtr="0">
              <a:normAutofit fontScale="90000" lnSpcReduction="10000"/>
            </a:bodyPr>
            <a:p>
              <a:pPr marL="0" indent="0" algn="just" eaLnBrk="1" latinLnBrk="0" hangingPunct="1">
                <a:lnSpc>
                  <a:spcPct val="120000"/>
                </a:lnSpc>
                <a:spcBef>
                  <a:spcPts val="0"/>
                </a:spcBef>
                <a:buNone/>
              </a:pPr>
              <a:r>
                <a:rPr lang="zh-CN" altLang="en-US" sz="1600" dirty="0">
                  <a:latin typeface="+mn-ea"/>
                  <a:ea typeface="+mn-ea"/>
                  <a:cs typeface="+mn-ea"/>
                  <a:sym typeface="+mn-ea"/>
                </a:rPr>
                <a:t>在创新创业竞赛过程中，要求组员们通过自主的学习，能够对项目的国内外市场现状进行阐述和评价，同时要求组员们能够对自己所承担岗位的职能和责任明确于心、能够运用所有的资源壮大自己的创业团队、能够简洁清晰地向评委介绍创业项目，指出项目创新点及核心竞争力，准确回答评委专业的问题，进而吸引投资者的目光。所以参赛的过程在很大程度上能够锻炼大学生的语言表达、组织管理和应变能力，提升大学生的自信心，这对于大学生全面能力的培养是有好处的, 对以后独立开展工作也有极大的帮助。</a:t>
              </a:r>
              <a:endParaRPr lang="zh-CN" altLang="en-US" sz="1600" dirty="0" smtClean="0">
                <a:solidFill>
                  <a:schemeClr val="tx1"/>
                </a:solidFill>
                <a:latin typeface="+mn-ea"/>
                <a:ea typeface="+mn-ea"/>
                <a:cs typeface="+mn-ea"/>
              </a:endParaRPr>
            </a:p>
          </p:txBody>
        </p:sp>
        <p:sp>
          <p:nvSpPr>
            <p:cNvPr id="8" name="矩形 7"/>
            <p:cNvSpPr/>
            <p:nvPr>
              <p:custDataLst>
                <p:tags r:id="rId8"/>
              </p:custDataLst>
            </p:nvPr>
          </p:nvSpPr>
          <p:spPr>
            <a:xfrm>
              <a:off x="2546350" y="2884489"/>
              <a:ext cx="4572000" cy="315911"/>
            </a:xfrm>
            <a:prstGeom prst="rect">
              <a:avLst/>
            </a:prstGeom>
          </p:spPr>
          <p:txBody>
            <a:bodyPr lIns="0" tIns="0" rIns="0" bIns="0" anchor="ctr" anchorCtr="0">
              <a:normAutofit/>
            </a:bodyPr>
            <a:p>
              <a:pPr algn="just">
                <a:lnSpc>
                  <a:spcPct val="120000"/>
                </a:lnSpc>
              </a:pPr>
              <a:r>
                <a:rPr lang="zh-CN" altLang="en-US" sz="1800" b="1" spc="300">
                  <a:solidFill>
                    <a:srgbClr val="3498DB"/>
                  </a:solidFill>
                  <a:latin typeface="+mj-ea"/>
                  <a:ea typeface="+mj-ea"/>
                  <a:cs typeface="+mj-cs"/>
                  <a:sym typeface="Arial" panose="020B0604020202020204" pitchFamily="34" charset="0"/>
                </a:rPr>
                <a:t>创新创业大赛是培养大学生团队精神的有效行为</a:t>
              </a:r>
              <a:endParaRPr lang="zh-CN" altLang="en-US" sz="1800" dirty="0" smtClean="0">
                <a:solidFill>
                  <a:schemeClr val="accent1">
                    <a:lumMod val="75000"/>
                  </a:schemeClr>
                </a:solidFill>
                <a:latin typeface="+mj-ea"/>
                <a:ea typeface="+mj-ea"/>
                <a:cs typeface="+mj-cs"/>
              </a:endParaRPr>
            </a:p>
          </p:txBody>
        </p:sp>
      </p:grpSp>
      <p:grpSp>
        <p:nvGrpSpPr>
          <p:cNvPr id="13" name="组合 12"/>
          <p:cNvGrpSpPr/>
          <p:nvPr>
            <p:custDataLst>
              <p:tags r:id="rId9"/>
            </p:custDataLst>
          </p:nvPr>
        </p:nvGrpSpPr>
        <p:grpSpPr>
          <a:xfrm>
            <a:off x="871855" y="4139565"/>
            <a:ext cx="10478135" cy="1913889"/>
            <a:chOff x="1974850" y="2884489"/>
            <a:chExt cx="5143500" cy="1068111"/>
          </a:xfrm>
        </p:grpSpPr>
        <p:sp>
          <p:nvSpPr>
            <p:cNvPr id="14" name="KSO_Shape"/>
            <p:cNvSpPr/>
            <p:nvPr>
              <p:custDataLst>
                <p:tags r:id="rId10"/>
              </p:custDataLst>
            </p:nvPr>
          </p:nvSpPr>
          <p:spPr bwMode="auto">
            <a:xfrm>
              <a:off x="1974850" y="2897189"/>
              <a:ext cx="419100" cy="46008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00B0F0"/>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p>
          </p:txBody>
        </p:sp>
        <p:sp>
          <p:nvSpPr>
            <p:cNvPr id="15" name="矩形 14"/>
            <p:cNvSpPr/>
            <p:nvPr>
              <p:custDataLst>
                <p:tags r:id="rId11"/>
              </p:custDataLst>
            </p:nvPr>
          </p:nvSpPr>
          <p:spPr>
            <a:xfrm>
              <a:off x="2470155" y="3161971"/>
              <a:ext cx="4572139" cy="790629"/>
            </a:xfrm>
            <a:prstGeom prst="rect">
              <a:avLst/>
            </a:prstGeom>
          </p:spPr>
          <p:txBody>
            <a:bodyPr lIns="107950" rIns="107950" anchor="t" anchorCtr="0"/>
            <a:p>
              <a:pPr marL="0" indent="0" algn="just" eaLnBrk="1" latinLnBrk="0" hangingPunct="1">
                <a:lnSpc>
                  <a:spcPct val="120000"/>
                </a:lnSpc>
                <a:spcBef>
                  <a:spcPts val="0"/>
                </a:spcBef>
                <a:buNone/>
              </a:pPr>
              <a:r>
                <a:rPr lang="zh-CN" altLang="en-US" sz="1400" dirty="0">
                  <a:latin typeface="+mn-ea"/>
                  <a:ea typeface="+mn-ea"/>
                  <a:cs typeface="+mn-ea"/>
                  <a:sym typeface="+mn-ea"/>
                </a:rPr>
                <a:t>在创新创业竞赛过程中，要求组员们通过自主的学习，能够对项目的国内外市场现状进行阐述和评价，同时要求组员们能够对自己所承担岗位的职能和责任明确于心、能够运用所有的资源壮大自己的创业团队、能够简洁清晰地向评委介绍创业项目，指出项目创新点及核心竞争力，准确回答评委专业的问题，进而吸引投资者的目光。所以参赛的过程在很大程度上能够锻炼大学生的语言表达、组织管理和应变能力，提升大学生的自信心，这对于大学生全面能力的培养是有好处的, 对以后独立开展工作也有极大的帮助。</a:t>
              </a:r>
              <a:endParaRPr lang="zh-CN" altLang="en-US" sz="1400" dirty="0" smtClean="0">
                <a:solidFill>
                  <a:schemeClr val="tx1"/>
                </a:solidFill>
                <a:latin typeface="+mn-ea"/>
                <a:ea typeface="+mn-ea"/>
                <a:cs typeface="+mn-ea"/>
                <a:sym typeface="+mn-ea"/>
              </a:endParaRPr>
            </a:p>
          </p:txBody>
        </p:sp>
        <p:sp>
          <p:nvSpPr>
            <p:cNvPr id="16" name="矩形 15"/>
            <p:cNvSpPr/>
            <p:nvPr>
              <p:custDataLst>
                <p:tags r:id="rId12"/>
              </p:custDataLst>
            </p:nvPr>
          </p:nvSpPr>
          <p:spPr>
            <a:xfrm>
              <a:off x="2546350" y="2884489"/>
              <a:ext cx="4572000" cy="315911"/>
            </a:xfrm>
            <a:prstGeom prst="rect">
              <a:avLst/>
            </a:prstGeom>
          </p:spPr>
          <p:txBody>
            <a:bodyPr lIns="0" tIns="0" rIns="0" bIns="0" anchor="ctr" anchorCtr="0">
              <a:normAutofit/>
            </a:bodyPr>
            <a:p>
              <a:pPr algn="just">
                <a:lnSpc>
                  <a:spcPct val="120000"/>
                </a:lnSpc>
              </a:pPr>
              <a:r>
                <a:rPr lang="zh-CN" altLang="zh-CN" sz="1800" b="1" dirty="0" smtClean="0">
                  <a:solidFill>
                    <a:srgbClr val="00B0F0"/>
                  </a:solidFill>
                  <a:latin typeface="+mj-ea"/>
                  <a:ea typeface="+mj-ea"/>
                  <a:cs typeface="+mj-cs"/>
                </a:rPr>
                <a:t>创新创业大赛是提升大学生自信和锻炼表达、应变能力的有效方法</a:t>
              </a:r>
              <a:endParaRPr lang="zh-CN" altLang="zh-CN" sz="1800" b="1" dirty="0" smtClean="0">
                <a:solidFill>
                  <a:srgbClr val="00B0F0"/>
                </a:solidFill>
                <a:latin typeface="+mj-ea"/>
                <a:ea typeface="+mj-ea"/>
                <a:cs typeface="+mj-cs"/>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custDataLst>
              <p:tags r:id="rId1"/>
            </p:custDataLst>
          </p:nvPr>
        </p:nvGrpSpPr>
        <p:grpSpPr>
          <a:xfrm>
            <a:off x="888365" y="1134745"/>
            <a:ext cx="10478135" cy="1729740"/>
            <a:chOff x="1974850" y="2884489"/>
            <a:chExt cx="5143500" cy="865250"/>
          </a:xfrm>
        </p:grpSpPr>
        <p:sp>
          <p:nvSpPr>
            <p:cNvPr id="2" name="KSO_Shape"/>
            <p:cNvSpPr/>
            <p:nvPr>
              <p:custDataLst>
                <p:tags r:id="rId2"/>
              </p:custDataLst>
            </p:nvPr>
          </p:nvSpPr>
          <p:spPr bwMode="auto">
            <a:xfrm>
              <a:off x="1974850" y="28971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p>
          </p:txBody>
        </p:sp>
        <p:sp>
          <p:nvSpPr>
            <p:cNvPr id="5" name="矩形 4"/>
            <p:cNvSpPr/>
            <p:nvPr>
              <p:custDataLst>
                <p:tags r:id="rId3"/>
              </p:custDataLst>
            </p:nvPr>
          </p:nvSpPr>
          <p:spPr>
            <a:xfrm>
              <a:off x="2470155" y="3162106"/>
              <a:ext cx="4572139" cy="587633"/>
            </a:xfrm>
            <a:prstGeom prst="rect">
              <a:avLst/>
            </a:prstGeom>
          </p:spPr>
          <p:txBody>
            <a:bodyPr lIns="107950" rIns="107950" anchor="t" anchorCtr="0">
              <a:noAutofit/>
            </a:bodyPr>
            <a:p>
              <a:pPr marL="0" indent="0" algn="just" eaLnBrk="1" latinLnBrk="0" hangingPunct="1">
                <a:lnSpc>
                  <a:spcPct val="120000"/>
                </a:lnSpc>
                <a:spcBef>
                  <a:spcPts val="0"/>
                </a:spcBef>
                <a:buNone/>
              </a:pPr>
              <a:r>
                <a:rPr lang="zh-CN" altLang="en-US" sz="1400" dirty="0">
                  <a:latin typeface="+mn-ea"/>
                  <a:ea typeface="+mn-ea"/>
                  <a:cs typeface="+mn-ea"/>
                  <a:sym typeface="+mn-ea"/>
                </a:rPr>
                <a:t>立足于互联网+趋势发展下，学生通过参加创新创业竞赛，可以开拓科学思维；在创新创业商业计划书的撰写中，可以培养学生的科学研究方法，从发现问题到解决问题中，提升自我的逻辑思维能力。在科技类、技术类型的项目中，学生从校园的初赛到省赛再到国家级别的总决赛，学生们对自身的科研项目不断地加强学习与钻研，从各个环节全面提升自主的科研能力及创新能力，从而创新思维不断得于强化，学生科研能力得以孕育。</a:t>
              </a:r>
              <a:endParaRPr lang="zh-CN" altLang="en-US" sz="1400" dirty="0" smtClean="0">
                <a:solidFill>
                  <a:schemeClr val="tx1"/>
                </a:solidFill>
                <a:latin typeface="+mn-ea"/>
                <a:ea typeface="+mn-ea"/>
                <a:cs typeface="+mn-ea"/>
              </a:endParaRPr>
            </a:p>
          </p:txBody>
        </p:sp>
        <p:sp>
          <p:nvSpPr>
            <p:cNvPr id="6" name="矩形 5"/>
            <p:cNvSpPr/>
            <p:nvPr>
              <p:custDataLst>
                <p:tags r:id="rId4"/>
              </p:custDataLst>
            </p:nvPr>
          </p:nvSpPr>
          <p:spPr>
            <a:xfrm>
              <a:off x="2546350" y="28844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sz="1800" b="1" dirty="0" smtClean="0">
                  <a:solidFill>
                    <a:srgbClr val="2D98A7"/>
                  </a:solidFill>
                  <a:latin typeface="+mj-lt"/>
                  <a:ea typeface="+mj-ea"/>
                  <a:cs typeface="+mj-cs"/>
                </a:rPr>
                <a:t>创新创业大赛是增强大学生科研能力的有效措施</a:t>
              </a:r>
              <a:endParaRPr lang="zh-CN" altLang="en-US" sz="1800" b="1" dirty="0" smtClean="0">
                <a:solidFill>
                  <a:srgbClr val="2D98A7"/>
                </a:solidFill>
                <a:latin typeface="+mj-lt"/>
                <a:ea typeface="+mj-ea"/>
                <a:cs typeface="+mj-cs"/>
              </a:endParaRPr>
            </a:p>
          </p:txBody>
        </p:sp>
      </p:grpSp>
      <p:grpSp>
        <p:nvGrpSpPr>
          <p:cNvPr id="3" name="组合 2"/>
          <p:cNvGrpSpPr/>
          <p:nvPr>
            <p:custDataLst>
              <p:tags r:id="rId5"/>
            </p:custDataLst>
          </p:nvPr>
        </p:nvGrpSpPr>
        <p:grpSpPr>
          <a:xfrm>
            <a:off x="888365" y="3653790"/>
            <a:ext cx="10478135" cy="1807846"/>
            <a:chOff x="1974850" y="2884489"/>
            <a:chExt cx="5143500" cy="1008930"/>
          </a:xfrm>
        </p:grpSpPr>
        <p:sp>
          <p:nvSpPr>
            <p:cNvPr id="4" name="KSO_Shape"/>
            <p:cNvSpPr/>
            <p:nvPr>
              <p:custDataLst>
                <p:tags r:id="rId6"/>
              </p:custDataLst>
            </p:nvPr>
          </p:nvSpPr>
          <p:spPr bwMode="auto">
            <a:xfrm>
              <a:off x="1974850" y="2897189"/>
              <a:ext cx="419100" cy="46008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lumMod val="60000"/>
                <a:lumOff val="40000"/>
              </a:schemeClr>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solidFill>
                  <a:srgbClr val="4276AA"/>
                </a:solidFill>
              </a:endParaRPr>
            </a:p>
          </p:txBody>
        </p:sp>
        <p:sp>
          <p:nvSpPr>
            <p:cNvPr id="7" name="矩形 6"/>
            <p:cNvSpPr/>
            <p:nvPr>
              <p:custDataLst>
                <p:tags r:id="rId7"/>
              </p:custDataLst>
            </p:nvPr>
          </p:nvSpPr>
          <p:spPr>
            <a:xfrm>
              <a:off x="2470155" y="3162106"/>
              <a:ext cx="4572139" cy="731313"/>
            </a:xfrm>
            <a:prstGeom prst="rect">
              <a:avLst/>
            </a:prstGeom>
          </p:spPr>
          <p:txBody>
            <a:bodyPr lIns="107950" rIns="107950" anchor="t" anchorCtr="0">
              <a:normAutofit fontScale="90000" lnSpcReduction="10000"/>
            </a:bodyPr>
            <a:p>
              <a:pPr marL="0" indent="0" algn="just" eaLnBrk="1" latinLnBrk="0" hangingPunct="1">
                <a:lnSpc>
                  <a:spcPct val="120000"/>
                </a:lnSpc>
                <a:spcBef>
                  <a:spcPts val="0"/>
                </a:spcBef>
                <a:buNone/>
              </a:pPr>
              <a:r>
                <a:rPr lang="zh-CN" altLang="en-US" sz="1600" dirty="0">
                  <a:latin typeface="+mn-ea"/>
                  <a:ea typeface="+mn-ea"/>
                  <a:cs typeface="+mn-ea"/>
                  <a:sym typeface="+mn-ea"/>
                </a:rPr>
                <a:t>在创新创业竞赛过程中，要求组员们通过自主的学习，能够对项目的国内外市场现状进行阐述和评价，同时要求组员们能够对自己所承担岗位的职能和责任明确于心、能够运用所有的资源壮大自己的创业团队、能够简洁清晰地向评委介绍创业项目，指出项目创新点及核心竞争力，准确回答评委专业的问题，进而吸引投资者的目光。所以参赛的过程在很大程度上能够锻炼大学生的语言表达、组织管理和应变能力，提升大学生的自信心，这对于大学生全面能力的培养是有好处的, 对以后独立开展工作也有极大的帮助。</a:t>
              </a:r>
              <a:endParaRPr lang="zh-CN" altLang="en-US" sz="1600" dirty="0" smtClean="0">
                <a:solidFill>
                  <a:schemeClr val="tx1"/>
                </a:solidFill>
                <a:latin typeface="+mn-ea"/>
                <a:ea typeface="+mn-ea"/>
                <a:cs typeface="+mn-ea"/>
              </a:endParaRPr>
            </a:p>
          </p:txBody>
        </p:sp>
        <p:sp>
          <p:nvSpPr>
            <p:cNvPr id="8" name="矩形 7"/>
            <p:cNvSpPr/>
            <p:nvPr>
              <p:custDataLst>
                <p:tags r:id="rId8"/>
              </p:custDataLst>
            </p:nvPr>
          </p:nvSpPr>
          <p:spPr>
            <a:xfrm>
              <a:off x="2546350" y="2884489"/>
              <a:ext cx="4572000" cy="315911"/>
            </a:xfrm>
            <a:prstGeom prst="rect">
              <a:avLst/>
            </a:prstGeom>
          </p:spPr>
          <p:txBody>
            <a:bodyPr lIns="0" tIns="0" rIns="0" bIns="0" anchor="ctr" anchorCtr="0">
              <a:normAutofit/>
            </a:bodyPr>
            <a:p>
              <a:pPr algn="just">
                <a:lnSpc>
                  <a:spcPct val="120000"/>
                </a:lnSpc>
              </a:pPr>
              <a:r>
                <a:rPr lang="zh-CN" altLang="en-US" sz="1800" dirty="0" smtClean="0">
                  <a:solidFill>
                    <a:srgbClr val="72CCD9"/>
                  </a:solidFill>
                  <a:latin typeface="+mj-ea"/>
                  <a:ea typeface="+mj-ea"/>
                  <a:cs typeface="+mj-cs"/>
                </a:rPr>
                <a:t>创新创业大赛是</a:t>
              </a:r>
              <a:r>
                <a:rPr lang="en-US" altLang="zh-CN" sz="1800" dirty="0" smtClean="0">
                  <a:solidFill>
                    <a:srgbClr val="72CCD9"/>
                  </a:solidFill>
                  <a:latin typeface="+mj-ea"/>
                  <a:ea typeface="+mj-ea"/>
                  <a:cs typeface="+mj-cs"/>
                </a:rPr>
                <a:t>“</a:t>
              </a:r>
              <a:r>
                <a:rPr lang="zh-CN" altLang="en-US" sz="1800" dirty="0" smtClean="0">
                  <a:solidFill>
                    <a:srgbClr val="72CCD9"/>
                  </a:solidFill>
                  <a:latin typeface="+mj-ea"/>
                  <a:ea typeface="+mj-ea"/>
                  <a:cs typeface="+mj-cs"/>
                </a:rPr>
                <a:t>产学研</a:t>
              </a:r>
              <a:r>
                <a:rPr lang="en-US" altLang="zh-CN" sz="1800" dirty="0" smtClean="0">
                  <a:solidFill>
                    <a:srgbClr val="72CCD9"/>
                  </a:solidFill>
                  <a:latin typeface="+mj-ea"/>
                  <a:ea typeface="+mj-ea"/>
                  <a:cs typeface="+mj-cs"/>
                </a:rPr>
                <a:t>”</a:t>
              </a:r>
              <a:r>
                <a:rPr lang="zh-CN" altLang="en-US" sz="1800" dirty="0" smtClean="0">
                  <a:solidFill>
                    <a:srgbClr val="72CCD9"/>
                  </a:solidFill>
                  <a:latin typeface="+mj-ea"/>
                  <a:ea typeface="+mj-ea"/>
                  <a:cs typeface="+mj-cs"/>
                </a:rPr>
                <a:t>应用的最佳平台</a:t>
              </a:r>
              <a:endParaRPr lang="zh-CN" altLang="en-US" sz="1800" dirty="0" smtClean="0">
                <a:solidFill>
                  <a:srgbClr val="72CCD9"/>
                </a:solidFill>
                <a:latin typeface="+mj-ea"/>
                <a:ea typeface="+mj-ea"/>
                <a:cs typeface="+mj-cs"/>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中国国际大学生创新大赛"/>
          <p:cNvPicPr>
            <a:picLocks noChangeAspect="1"/>
          </p:cNvPicPr>
          <p:nvPr/>
        </p:nvPicPr>
        <p:blipFill>
          <a:blip r:embed="rId1"/>
          <a:srcRect l="594" r="4906" b="6405"/>
          <a:stretch>
            <a:fillRect/>
          </a:stretch>
        </p:blipFill>
        <p:spPr>
          <a:xfrm>
            <a:off x="983615" y="1340485"/>
            <a:ext cx="10532745" cy="4937125"/>
          </a:xfrm>
          <a:prstGeom prst="rect">
            <a:avLst/>
          </a:prstGeom>
        </p:spPr>
      </p:pic>
      <p:sp>
        <p:nvSpPr>
          <p:cNvPr id="6" name="标题 5"/>
          <p:cNvSpPr>
            <a:spLocks noGrp="1"/>
          </p:cNvSpPr>
          <p:nvPr>
            <p:ph type="title"/>
            <p:custDataLst>
              <p:tags r:id="rId2"/>
            </p:custDataLst>
          </p:nvPr>
        </p:nvSpPr>
        <p:spPr>
          <a:xfrm>
            <a:off x="983615" y="764540"/>
            <a:ext cx="4686300" cy="435610"/>
          </a:xfrm>
        </p:spPr>
        <p:txBody>
          <a:bodyPr>
            <a:noAutofit/>
          </a:bodyPr>
          <a:p>
            <a:r>
              <a:rPr lang="zh-CN" altLang="en-US" sz="1800"/>
              <a:t>（一）中国国际大学生创新大赛</a:t>
            </a:r>
            <a:endParaRPr lang="zh-CN" altLang="en-US" sz="180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402580" cy="435610"/>
          </a:xfrm>
        </p:spPr>
        <p:txBody>
          <a:bodyPr>
            <a:noAutofit/>
          </a:bodyPr>
          <a:lstStyle/>
          <a:p>
            <a:r>
              <a:rPr lang="zh-CN" altLang="en-US" sz="1800"/>
              <a:t>（二）“挑战杯”中国大学生创业计划竞赛</a:t>
            </a:r>
            <a:endParaRPr lang="zh-CN" altLang="en-US" sz="1800"/>
          </a:p>
        </p:txBody>
      </p:sp>
      <p:sp>
        <p:nvSpPr>
          <p:cNvPr id="18" name="正文"/>
          <p:cNvSpPr txBox="1"/>
          <p:nvPr>
            <p:custDataLst>
              <p:tags r:id="rId4"/>
            </p:custDataLst>
          </p:nvPr>
        </p:nvSpPr>
        <p:spPr>
          <a:xfrm>
            <a:off x="608965" y="1983740"/>
            <a:ext cx="11265535" cy="2658745"/>
          </a:xfrm>
          <a:prstGeom prst="rect">
            <a:avLst/>
          </a:prstGeom>
          <a:noFill/>
        </p:spPr>
        <p:txBody>
          <a:bodyPr wrap="square" lIns="0" tIns="0" rIns="0" bIns="0" rtlCol="0" anchor="t" anchorCtr="0"/>
          <a:lstStyle/>
          <a:p>
            <a:pPr indent="0" algn="l" fontAlgn="auto">
              <a:lnSpc>
                <a:spcPct val="150000"/>
              </a:lnSpc>
            </a:pPr>
            <a:r>
              <a:rPr lang="zh-CN" altLang="en-US" sz="1400" spc="150" dirty="0">
                <a:solidFill>
                  <a:schemeClr val="tx1">
                    <a:lumMod val="85000"/>
                    <a:lumOff val="15000"/>
                  </a:schemeClr>
                </a:solidFill>
                <a:latin typeface="+mn-ea"/>
              </a:rPr>
              <a:t>“挑战杯”中国大学生创业计划竞赛是一项全国性的竞赛活动，简称“小挑”。大赛是由共青团中央、中国科协、教育部、全国学联主办的大学生课外科技文化活动中一项具有导向性、示范性和群众性的创新创业竞赛活动，每两年举办一届。根据参赛对象，分普通高校、职业院校两类。设科技创新和未来产业、乡村振兴和脱贫攻坚、城市治理和社会服务、生态环保和可持续发展、文化创意和区域合作五个组别。</a:t>
            </a:r>
            <a:endParaRPr lang="zh-CN" altLang="en-US" sz="1400" spc="150" dirty="0">
              <a:solidFill>
                <a:schemeClr val="tx1">
                  <a:lumMod val="85000"/>
                  <a:lumOff val="15000"/>
                </a:schemeClr>
              </a:solidFill>
              <a:latin typeface="+mn-ea"/>
            </a:endParaRPr>
          </a:p>
          <a:p>
            <a:pPr indent="0" algn="l" fontAlgn="auto">
              <a:lnSpc>
                <a:spcPct val="150000"/>
              </a:lnSpc>
            </a:pPr>
            <a:r>
              <a:rPr lang="zh-CN" altLang="en-US" sz="1400" spc="150" dirty="0">
                <a:solidFill>
                  <a:schemeClr val="tx1">
                    <a:lumMod val="85000"/>
                    <a:lumOff val="15000"/>
                  </a:schemeClr>
                </a:solidFill>
                <a:latin typeface="+mn-ea"/>
              </a:rPr>
              <a:t>创业计划竞赛起源于美国，又称商业计划竞赛，是风靡全球高校的重要赛事。它借用风险投资的运作模式，要求参赛者组成优势互补的竞赛小组，提出一项具有市场前景的技术、产品或者服务，并围绕这一技术、产品或服务，以获得风险投资为目的，完成一份完整、具体、深入的创业计划。作为学生科技活动的新载体，创业计划竞赛在培养复合型、创新型人才，促进高校产学研结合，推动国内风险投资体系建立方面发挥出越来越积极的作用。竞赛采取学校、省（自治区、直辖市）和全国三级赛制，分预赛、复赛、决赛三个赛段进行。</a:t>
            </a:r>
            <a:endParaRPr lang="zh-CN" altLang="en-US" sz="14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243395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偶数年 3—11 月</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59300" y="46888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共青团中央、中国科协、教育部、全国学联等。</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330690" y="5247005"/>
            <a:ext cx="243268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“挑战杯”全国大学生课外学术科技作品竞赛</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6642100" cy="435610"/>
          </a:xfrm>
        </p:spPr>
        <p:txBody>
          <a:bodyPr>
            <a:noAutofit/>
          </a:bodyPr>
          <a:p>
            <a:r>
              <a:rPr lang="zh-CN" altLang="en-US" sz="1800"/>
              <a:t>（二）“挑战杯”中国大学生创业计划竞赛</a:t>
            </a:r>
            <a:endParaRPr lang="zh-CN" altLang="en-US" sz="1800"/>
          </a:p>
        </p:txBody>
      </p:sp>
      <p:pic>
        <p:nvPicPr>
          <p:cNvPr id="2" name="图片 1" descr="“挑战杯”中国大学生创业计划竞赛"/>
          <p:cNvPicPr>
            <a:picLocks noChangeAspect="1"/>
          </p:cNvPicPr>
          <p:nvPr/>
        </p:nvPicPr>
        <p:blipFill>
          <a:blip r:embed="rId2"/>
          <a:srcRect b="12690"/>
          <a:stretch>
            <a:fillRect/>
          </a:stretch>
        </p:blipFill>
        <p:spPr>
          <a:xfrm>
            <a:off x="622935" y="1269365"/>
            <a:ext cx="11177270" cy="554418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402580" cy="435610"/>
          </a:xfrm>
        </p:spPr>
        <p:txBody>
          <a:bodyPr>
            <a:noAutofit/>
          </a:bodyPr>
          <a:lstStyle/>
          <a:p>
            <a:r>
              <a:rPr lang="zh-CN" altLang="en-US" sz="1800"/>
              <a:t>（三）“创青春”中国青年创新创业大赛</a:t>
            </a:r>
            <a:endParaRPr lang="zh-CN" altLang="en-US" sz="1800"/>
          </a:p>
        </p:txBody>
      </p:sp>
      <p:sp>
        <p:nvSpPr>
          <p:cNvPr id="18" name="正文"/>
          <p:cNvSpPr txBox="1"/>
          <p:nvPr>
            <p:custDataLst>
              <p:tags r:id="rId4"/>
            </p:custDataLst>
          </p:nvPr>
        </p:nvSpPr>
        <p:spPr>
          <a:xfrm>
            <a:off x="1078230" y="1983740"/>
            <a:ext cx="9713595" cy="2704465"/>
          </a:xfrm>
          <a:prstGeom prst="rect">
            <a:avLst/>
          </a:prstGeom>
          <a:noFill/>
        </p:spPr>
        <p:txBody>
          <a:bodyPr wrap="square" lIns="0" tIns="0" rIns="0" bIns="0" rtlCol="0" anchor="t" anchorCtr="0"/>
          <a:lstStyle/>
          <a:p>
            <a:pPr indent="0" algn="l" fontAlgn="auto">
              <a:lnSpc>
                <a:spcPct val="150000"/>
              </a:lnSpc>
            </a:pPr>
            <a:r>
              <a:rPr lang="zh-CN" altLang="en-US" sz="1600" spc="150" dirty="0">
                <a:solidFill>
                  <a:schemeClr val="tx1">
                    <a:lumMod val="85000"/>
                    <a:lumOff val="15000"/>
                  </a:schemeClr>
                </a:solidFill>
                <a:latin typeface="+mn-ea"/>
              </a:rPr>
              <a:t>“创青春”中国青年创新创业大赛由共青团中央、人力资源和社会保障部、农业农村部、商务部、国家乡村振兴局共同举办，是服务青年创新创业的重要赛事。大赛发掘科技含量高、前瞻性好、示范带动作用强的项目，是青年喜爱、社会关注的创新创业示范赛事。自2014 年起，已连续举办9 届，累计吸引45 万支青年创业团队、逾200 万名青年创业者参赛，是规模较大，含金量较高的一类赛事。</a:t>
            </a:r>
            <a:endParaRPr lang="zh-CN" altLang="en-US" sz="1600" spc="150" dirty="0">
              <a:solidFill>
                <a:schemeClr val="tx1">
                  <a:lumMod val="85000"/>
                  <a:lumOff val="15000"/>
                </a:schemeClr>
              </a:solidFill>
              <a:latin typeface="+mn-ea"/>
            </a:endParaRPr>
          </a:p>
          <a:p>
            <a:pPr indent="0" algn="l" fontAlgn="auto">
              <a:lnSpc>
                <a:spcPct val="150000"/>
              </a:lnSpc>
            </a:pPr>
            <a:r>
              <a:rPr lang="zh-CN" altLang="en-US" sz="1600" spc="150" dirty="0">
                <a:solidFill>
                  <a:schemeClr val="tx1">
                    <a:lumMod val="85000"/>
                    <a:lumOff val="15000"/>
                  </a:schemeClr>
                </a:solidFill>
                <a:latin typeface="+mn-ea"/>
              </a:rPr>
              <a:t>大赛采取二、三产业和涉农产业分赛制，即统一赛事名称，二、三产业创新创业项目和涉农创新创业项目采用不同赛制，由团中央城市青年工作部和农村青年工作部分别组织实施。</a:t>
            </a:r>
            <a:endParaRPr lang="zh-CN" altLang="en-US" sz="16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243395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每年5—10 月</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368165" y="4796790"/>
            <a:ext cx="1202690" cy="29845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共青团中央、人力资源和社会保障部、农业农村部、商务部、国家乡村振兴局等</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145905" y="5247005"/>
            <a:ext cx="2790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“创青春”中国青年创新创业大赛</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6642100" cy="435610"/>
          </a:xfrm>
        </p:spPr>
        <p:txBody>
          <a:bodyPr>
            <a:noAutofit/>
          </a:bodyPr>
          <a:p>
            <a:r>
              <a:rPr lang="zh-CN" altLang="en-US" sz="1800"/>
              <a:t>（三）“创青春”中国青年创新创业大赛</a:t>
            </a:r>
            <a:endParaRPr lang="zh-CN" altLang="en-US" sz="1800"/>
          </a:p>
        </p:txBody>
      </p:sp>
      <p:pic>
        <p:nvPicPr>
          <p:cNvPr id="2" name="图片 1" descr="D:/项目/978-7-200-19569-9《大学生创业基础》课件（项目五、七、八）/图片/40ddd73c39243994be9a98d44bfcea12.jpeg40ddd73c39243994be9a98d44bfcea12"/>
          <p:cNvPicPr>
            <a:picLocks noChangeAspect="1"/>
          </p:cNvPicPr>
          <p:nvPr/>
        </p:nvPicPr>
        <p:blipFill>
          <a:blip r:embed="rId2"/>
          <a:srcRect t="8667" b="8667"/>
          <a:stretch>
            <a:fillRect/>
          </a:stretch>
        </p:blipFill>
        <p:spPr>
          <a:xfrm>
            <a:off x="622935" y="1269365"/>
            <a:ext cx="11177270" cy="5544185"/>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创新创业大赛</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一、面向全国的赛事</a:t>
            </a:r>
            <a:endParaRPr lang="zh-CN" altLang="en-US" sz="2400" b="1">
              <a:latin typeface="+mj-ea"/>
              <a:ea typeface="+mj-ea"/>
            </a:endParaRPr>
          </a:p>
        </p:txBody>
      </p:sp>
      <p:sp>
        <p:nvSpPr>
          <p:cNvPr id="9" name="任意多边形 8"/>
          <p:cNvSpPr/>
          <p:nvPr>
            <p:custDataLst>
              <p:tags r:id="rId2"/>
            </p:custDataLst>
          </p:nvPr>
        </p:nvSpPr>
        <p:spPr>
          <a:xfrm flipH="1">
            <a:off x="0" y="1533525"/>
            <a:ext cx="328930" cy="11303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50" h="2573">
                <a:moveTo>
                  <a:pt x="750" y="0"/>
                </a:moveTo>
                <a:lnTo>
                  <a:pt x="750" y="2573"/>
                </a:lnTo>
                <a:lnTo>
                  <a:pt x="742" y="2569"/>
                </a:lnTo>
                <a:cubicBezTo>
                  <a:pt x="299" y="2314"/>
                  <a:pt x="0" y="1835"/>
                  <a:pt x="0" y="1286"/>
                </a:cubicBezTo>
                <a:cubicBezTo>
                  <a:pt x="0" y="738"/>
                  <a:pt x="299" y="259"/>
                  <a:pt x="742" y="4"/>
                </a:cubicBezTo>
                <a:lnTo>
                  <a:pt x="750" y="0"/>
                </a:lnTo>
                <a:close/>
              </a:path>
            </a:pathLst>
          </a:custGeom>
          <a:gradFill>
            <a:gsLst>
              <a:gs pos="0">
                <a:schemeClr val="accent1">
                  <a:alpha val="38000"/>
                </a:schemeClr>
              </a:gs>
              <a:gs pos="100000">
                <a:schemeClr val="accent1">
                  <a:alpha val="3000"/>
                </a:schemeClr>
              </a:gs>
            </a:gsLst>
            <a:lin ang="54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6" name="标题 5"/>
          <p:cNvSpPr>
            <a:spLocks noGrp="1"/>
          </p:cNvSpPr>
          <p:nvPr>
            <p:ph type="title"/>
            <p:custDataLst>
              <p:tags r:id="rId3"/>
            </p:custDataLst>
          </p:nvPr>
        </p:nvSpPr>
        <p:spPr>
          <a:xfrm>
            <a:off x="983615" y="1539240"/>
            <a:ext cx="5402580" cy="435610"/>
          </a:xfrm>
        </p:spPr>
        <p:txBody>
          <a:bodyPr>
            <a:noAutofit/>
          </a:bodyPr>
          <a:lstStyle/>
          <a:p>
            <a:r>
              <a:rPr lang="zh-CN" altLang="en-US" sz="1800"/>
              <a:t>（四）中国创新创业大赛</a:t>
            </a:r>
            <a:endParaRPr lang="zh-CN" altLang="en-US" sz="1800"/>
          </a:p>
        </p:txBody>
      </p:sp>
      <p:sp>
        <p:nvSpPr>
          <p:cNvPr id="18" name="正文"/>
          <p:cNvSpPr txBox="1"/>
          <p:nvPr>
            <p:custDataLst>
              <p:tags r:id="rId4"/>
            </p:custDataLst>
          </p:nvPr>
        </p:nvSpPr>
        <p:spPr>
          <a:xfrm>
            <a:off x="1078230" y="1983740"/>
            <a:ext cx="10339705" cy="2704465"/>
          </a:xfrm>
          <a:prstGeom prst="rect">
            <a:avLst/>
          </a:prstGeom>
          <a:noFill/>
        </p:spPr>
        <p:txBody>
          <a:bodyPr wrap="square" lIns="0" tIns="0" rIns="0" bIns="0" rtlCol="0" anchor="t" anchorCtr="0"/>
          <a:lstStyle/>
          <a:p>
            <a:pPr indent="0" algn="l" fontAlgn="auto">
              <a:lnSpc>
                <a:spcPct val="150000"/>
              </a:lnSpc>
            </a:pPr>
            <a:r>
              <a:rPr lang="zh-CN" altLang="en-US" sz="1800" spc="150" dirty="0">
                <a:solidFill>
                  <a:schemeClr val="tx1">
                    <a:lumMod val="85000"/>
                    <a:lumOff val="15000"/>
                  </a:schemeClr>
                </a:solidFill>
                <a:latin typeface="+mn-ea"/>
              </a:rPr>
              <a:t>中国创新创业大赛以习近平新时代中国特色社会主义思想为指导，深入贯彻落实创新驱动发展战略和党中央、国务院重大决策部署，秉承“政府引导、公益支持、市场机制”的模式，聚焦国家战略和重大需求，突出战略性新兴产业重点领域，以企业为主体、市场为导向，搭建众扶平台，引导集聚政府、市场和社会资源支持创新创业。</a:t>
            </a:r>
            <a:endParaRPr lang="zh-CN" altLang="en-US" sz="1800" spc="150" dirty="0">
              <a:solidFill>
                <a:schemeClr val="tx1">
                  <a:lumMod val="85000"/>
                  <a:lumOff val="15000"/>
                </a:schemeClr>
              </a:solidFill>
              <a:latin typeface="+mn-ea"/>
            </a:endParaRPr>
          </a:p>
          <a:p>
            <a:pPr indent="0" algn="l" fontAlgn="auto">
              <a:lnSpc>
                <a:spcPct val="150000"/>
              </a:lnSpc>
            </a:pPr>
            <a:r>
              <a:rPr lang="zh-CN" altLang="en-US" sz="1800" spc="150" dirty="0">
                <a:solidFill>
                  <a:schemeClr val="tx1">
                    <a:lumMod val="85000"/>
                    <a:lumOff val="15000"/>
                  </a:schemeClr>
                </a:solidFill>
                <a:latin typeface="+mn-ea"/>
              </a:rPr>
              <a:t>大赛第一阶段为地方赛，由各省级科技管理部门组织举办。第二阶段为总决赛，分为新一代信息技术、生物医药、高端装备制造、新材料、新能源、新能源汽车、节能环保等专场竞赛。</a:t>
            </a:r>
            <a:endParaRPr lang="zh-CN" altLang="en-US" sz="1800" spc="150" dirty="0">
              <a:solidFill>
                <a:schemeClr val="tx1">
                  <a:lumMod val="85000"/>
                  <a:lumOff val="15000"/>
                </a:schemeClr>
              </a:solidFill>
              <a:latin typeface="+mn-ea"/>
            </a:endParaRPr>
          </a:p>
        </p:txBody>
      </p:sp>
      <p:sp>
        <p:nvSpPr>
          <p:cNvPr id="8" name="椭圆 7"/>
          <p:cNvSpPr/>
          <p:nvPr>
            <p:custDataLst>
              <p:tags r:id="rId5"/>
            </p:custDataLst>
          </p:nvPr>
        </p:nvSpPr>
        <p:spPr>
          <a:xfrm>
            <a:off x="608965"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01</a:t>
            </a:r>
            <a:endParaRPr lang="en-US" altLang="zh-CN" sz="2200" b="1" dirty="0">
              <a:solidFill>
                <a:srgbClr val="FFFFFF"/>
              </a:solidFill>
              <a:cs typeface="+mn-ea"/>
              <a:sym typeface="+mn-ea"/>
            </a:endParaRPr>
          </a:p>
        </p:txBody>
      </p:sp>
      <p:sp>
        <p:nvSpPr>
          <p:cNvPr id="11" name="矩形 10"/>
          <p:cNvSpPr/>
          <p:nvPr>
            <p:custDataLst>
              <p:tags r:id="rId6"/>
            </p:custDataLst>
          </p:nvPr>
        </p:nvSpPr>
        <p:spPr bwMode="auto">
          <a:xfrm>
            <a:off x="1520825"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竞赛时间</a:t>
            </a:r>
            <a:endParaRPr lang="zh-CN" altLang="en-US" sz="1400" b="1" dirty="0">
              <a:solidFill>
                <a:schemeClr val="accent1"/>
              </a:solidFill>
              <a:uFillTx/>
              <a:latin typeface="+mn-ea"/>
              <a:cs typeface="+mn-ea"/>
              <a:sym typeface="+mn-ea"/>
            </a:endParaRPr>
          </a:p>
        </p:txBody>
      </p:sp>
      <p:sp>
        <p:nvSpPr>
          <p:cNvPr id="7" name="矩形 6"/>
          <p:cNvSpPr/>
          <p:nvPr>
            <p:custDataLst>
              <p:tags r:id="rId7"/>
            </p:custDataLst>
          </p:nvPr>
        </p:nvSpPr>
        <p:spPr>
          <a:xfrm>
            <a:off x="1520825" y="5247640"/>
            <a:ext cx="1891665"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报名：一般在每年6 月下旬截止</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省赛：9 月</a:t>
            </a:r>
            <a:endParaRPr lang="zh-CN" altLang="en-US" sz="1400" dirty="0">
              <a:ln>
                <a:noFill/>
                <a:prstDash val="sysDot"/>
              </a:ln>
              <a:solidFill>
                <a:schemeClr val="tx1">
                  <a:lumMod val="85000"/>
                  <a:lumOff val="15000"/>
                </a:schemeClr>
              </a:solidFill>
              <a:latin typeface="+mn-ea"/>
              <a:cs typeface="+mn-ea"/>
            </a:endParaRPr>
          </a:p>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国赛：11 月中旬</a:t>
            </a:r>
            <a:endParaRPr lang="zh-CN" altLang="en-US" sz="1400" dirty="0">
              <a:ln>
                <a:noFill/>
                <a:prstDash val="sysDot"/>
              </a:ln>
              <a:solidFill>
                <a:schemeClr val="tx1">
                  <a:lumMod val="85000"/>
                  <a:lumOff val="15000"/>
                </a:schemeClr>
              </a:solidFill>
              <a:latin typeface="+mn-ea"/>
              <a:cs typeface="+mn-ea"/>
            </a:endParaRPr>
          </a:p>
        </p:txBody>
      </p:sp>
      <p:sp>
        <p:nvSpPr>
          <p:cNvPr id="10" name="椭圆 9"/>
          <p:cNvSpPr/>
          <p:nvPr>
            <p:custDataLst>
              <p:tags r:id="rId8"/>
            </p:custDataLst>
          </p:nvPr>
        </p:nvSpPr>
        <p:spPr>
          <a:xfrm>
            <a:off x="3647440" y="486918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dirty="0">
                <a:solidFill>
                  <a:srgbClr val="FFFFFF"/>
                </a:solidFill>
                <a:cs typeface="+mn-ea"/>
                <a:sym typeface="+mn-ea"/>
              </a:rPr>
              <a:t>02</a:t>
            </a:r>
            <a:endParaRPr lang="en-US" altLang="zh-CN" sz="2200" b="1" dirty="0">
              <a:solidFill>
                <a:srgbClr val="FFFFFF"/>
              </a:solidFill>
              <a:cs typeface="+mn-ea"/>
              <a:sym typeface="+mn-ea"/>
            </a:endParaRPr>
          </a:p>
        </p:txBody>
      </p:sp>
      <p:sp>
        <p:nvSpPr>
          <p:cNvPr id="13" name="矩形 12"/>
          <p:cNvSpPr/>
          <p:nvPr>
            <p:custDataLst>
              <p:tags r:id="rId9"/>
            </p:custDataLst>
          </p:nvPr>
        </p:nvSpPr>
        <p:spPr bwMode="auto">
          <a:xfrm>
            <a:off x="4559300" y="468884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主办单位：</a:t>
            </a:r>
            <a:endParaRPr lang="zh-CN" altLang="en-US" sz="1400" b="1" dirty="0">
              <a:solidFill>
                <a:schemeClr val="accent1"/>
              </a:solidFill>
              <a:uFillTx/>
              <a:latin typeface="+mn-ea"/>
              <a:cs typeface="+mn-ea"/>
              <a:sym typeface="+mn-ea"/>
            </a:endParaRPr>
          </a:p>
        </p:txBody>
      </p:sp>
      <p:sp>
        <p:nvSpPr>
          <p:cNvPr id="14" name="矩形 13"/>
          <p:cNvSpPr/>
          <p:nvPr>
            <p:custDataLst>
              <p:tags r:id="rId10"/>
            </p:custDataLst>
          </p:nvPr>
        </p:nvSpPr>
        <p:spPr>
          <a:xfrm>
            <a:off x="4328795" y="5166995"/>
            <a:ext cx="3909060" cy="1221740"/>
          </a:xfrm>
          <a:prstGeom prst="rect">
            <a:avLst/>
          </a:prstGeom>
          <a:ln>
            <a:noFill/>
            <a:prstDash val="sysDash"/>
          </a:ln>
        </p:spPr>
        <p:txBody>
          <a:bodyPr vert="horz" wrap="square" lIns="0" tIns="0" rIns="0" bIns="0" rtlCol="0" anchor="t" anchorCtr="0">
            <a:noAutofit/>
          </a:bodyPr>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科技部、财政部、教育部、中央网信办、</a:t>
            </a:r>
            <a:endParaRPr lang="zh-CN" altLang="en-US" sz="1400" dirty="0">
              <a:ln>
                <a:noFill/>
                <a:prstDash val="sysDot"/>
              </a:ln>
              <a:solidFill>
                <a:schemeClr val="tx1">
                  <a:lumMod val="85000"/>
                  <a:lumOff val="15000"/>
                </a:schemeClr>
              </a:solidFill>
              <a:latin typeface="+mn-ea"/>
              <a:cs typeface="+mn-ea"/>
              <a:sym typeface="+mn-ea"/>
            </a:endParaRPr>
          </a:p>
          <a:p>
            <a:pPr lvl="0" algn="just" fontAlgn="auto">
              <a:lnSpc>
                <a:spcPct val="140000"/>
              </a:lnSpc>
              <a:buClrTx/>
              <a:buSzTx/>
              <a:buFontTx/>
            </a:pPr>
            <a:r>
              <a:rPr lang="zh-CN" altLang="en-US" sz="1400" dirty="0">
                <a:ln>
                  <a:noFill/>
                  <a:prstDash val="sysDot"/>
                </a:ln>
                <a:solidFill>
                  <a:schemeClr val="tx1">
                    <a:lumMod val="85000"/>
                    <a:lumOff val="15000"/>
                  </a:schemeClr>
                </a:solidFill>
                <a:latin typeface="+mn-ea"/>
                <a:cs typeface="+mn-ea"/>
                <a:sym typeface="+mn-ea"/>
              </a:rPr>
              <a:t>全国工商联</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椭圆 14"/>
          <p:cNvSpPr/>
          <p:nvPr>
            <p:custDataLst>
              <p:tags r:id="rId11"/>
            </p:custDataLst>
          </p:nvPr>
        </p:nvSpPr>
        <p:spPr>
          <a:xfrm>
            <a:off x="8399780" y="4949190"/>
            <a:ext cx="681990" cy="681990"/>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2200" b="1">
                <a:solidFill>
                  <a:srgbClr val="FFFFFF"/>
                </a:solidFill>
                <a:cs typeface="+mn-ea"/>
                <a:sym typeface="+mn-ea"/>
              </a:rPr>
              <a:t>03</a:t>
            </a:r>
            <a:endParaRPr lang="en-US" altLang="zh-CN" sz="2200" b="1" dirty="0">
              <a:solidFill>
                <a:srgbClr val="FFFFFF"/>
              </a:solidFill>
              <a:cs typeface="+mn-ea"/>
              <a:sym typeface="+mn-ea"/>
            </a:endParaRPr>
          </a:p>
        </p:txBody>
      </p:sp>
      <p:sp>
        <p:nvSpPr>
          <p:cNvPr id="16" name="矩形 15"/>
          <p:cNvSpPr/>
          <p:nvPr>
            <p:custDataLst>
              <p:tags r:id="rId12"/>
            </p:custDataLst>
          </p:nvPr>
        </p:nvSpPr>
        <p:spPr bwMode="auto">
          <a:xfrm>
            <a:off x="9330690" y="4768850"/>
            <a:ext cx="2433955" cy="47815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400" b="1" dirty="0">
                <a:solidFill>
                  <a:schemeClr val="accent1"/>
                </a:solidFill>
                <a:uFillTx/>
                <a:latin typeface="+mn-ea"/>
                <a:cs typeface="+mn-ea"/>
                <a:sym typeface="+mn-ea"/>
              </a:rPr>
              <a:t>大赛官网</a:t>
            </a:r>
            <a:endParaRPr lang="zh-CN" altLang="en-US" sz="1400" b="1" dirty="0">
              <a:solidFill>
                <a:schemeClr val="accent1"/>
              </a:solidFill>
              <a:uFillTx/>
              <a:latin typeface="+mn-ea"/>
              <a:cs typeface="+mn-ea"/>
              <a:sym typeface="+mn-ea"/>
            </a:endParaRPr>
          </a:p>
        </p:txBody>
      </p:sp>
      <p:sp>
        <p:nvSpPr>
          <p:cNvPr id="19" name="矩形 18"/>
          <p:cNvSpPr/>
          <p:nvPr>
            <p:custDataLst>
              <p:tags r:id="rId13"/>
            </p:custDataLst>
          </p:nvPr>
        </p:nvSpPr>
        <p:spPr>
          <a:xfrm>
            <a:off x="9145905" y="5247005"/>
            <a:ext cx="2790190" cy="1046480"/>
          </a:xfrm>
          <a:prstGeom prst="rect">
            <a:avLst/>
          </a:prstGeom>
          <a:ln>
            <a:noFill/>
            <a:prstDash val="sysDash"/>
          </a:ln>
        </p:spPr>
        <p:txBody>
          <a:bodyPr vert="horz" wrap="square" lIns="0" tIns="0" rIns="0" bIns="0" rtlCol="0" anchor="t" anchorCtr="0">
            <a:noAutofit/>
          </a:bodyPr>
          <a:p>
            <a:pPr algn="just" fontAlgn="auto">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中国创新创业大赛</a:t>
            </a:r>
            <a:endParaRPr lang="zh-CN" altLang="en-US" sz="1400" dirty="0">
              <a:ln>
                <a:noFill/>
                <a:prstDash val="sysDot"/>
              </a:ln>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a:xfrm>
            <a:off x="983615" y="764540"/>
            <a:ext cx="6642100" cy="435610"/>
          </a:xfrm>
        </p:spPr>
        <p:txBody>
          <a:bodyPr>
            <a:noAutofit/>
          </a:bodyPr>
          <a:p>
            <a:r>
              <a:rPr lang="zh-CN" altLang="en-US" sz="1800"/>
              <a:t>（四）中国创新创业大赛</a:t>
            </a:r>
            <a:endParaRPr lang="zh-CN" altLang="en-US" sz="1800"/>
          </a:p>
        </p:txBody>
      </p:sp>
      <p:pic>
        <p:nvPicPr>
          <p:cNvPr id="3" name="图片 2" descr="中国创新创业大赛"/>
          <p:cNvPicPr>
            <a:picLocks noChangeAspect="1"/>
          </p:cNvPicPr>
          <p:nvPr/>
        </p:nvPicPr>
        <p:blipFill>
          <a:blip r:embed="rId2"/>
          <a:srcRect b="16398"/>
          <a:stretch>
            <a:fillRect/>
          </a:stretch>
        </p:blipFill>
        <p:spPr>
          <a:xfrm>
            <a:off x="578485" y="1124585"/>
            <a:ext cx="11161395" cy="5733415"/>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4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4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78.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4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78.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4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4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78.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4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4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478.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BEAUTIFY_FLAG" val="#wm#"/>
  <p:tag name="KSO_WM_TEMPLATE_CATEGORY" val="custom"/>
  <p:tag name="KSO_WM_TEMPLATE_INDEX" val="20193327"/>
</p:tagLst>
</file>

<file path=ppt/tags/tag481.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4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4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78.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4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4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78.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4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78.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4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4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49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496.xml><?xml version="1.0" encoding="utf-8"?>
<p:tagLst xmlns:p="http://schemas.openxmlformats.org/presentationml/2006/main">
  <p:tag name="KSO_WM_BEAUTIFY_FLAG" val="#wm#"/>
  <p:tag name="KSO_WM_TEMPLATE_CATEGORY" val="custom"/>
  <p:tag name="KSO_WM_TEMPLATE_INDEX" val="20193327"/>
</p:tagLst>
</file>

<file path=ppt/tags/tag49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4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12.xml><?xml version="1.0" encoding="utf-8"?>
<p:tagLst xmlns:p="http://schemas.openxmlformats.org/presentationml/2006/main">
  <p:tag name="KSO_WM_BEAUTIFY_FLAG" val="#wm#"/>
  <p:tag name="KSO_WM_TEMPLATE_CATEGORY" val="custom"/>
  <p:tag name="KSO_WM_TEMPLATE_INDEX" val="20193327"/>
</p:tagLst>
</file>

<file path=ppt/tags/tag51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5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26.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28.xml><?xml version="1.0" encoding="utf-8"?>
<p:tagLst xmlns:p="http://schemas.openxmlformats.org/presentationml/2006/main">
  <p:tag name="KSO_WM_BEAUTIFY_FLAG" val="#wm#"/>
  <p:tag name="KSO_WM_TEMPLATE_CATEGORY" val="custom"/>
  <p:tag name="KSO_WM_TEMPLATE_INDEX" val="20193327"/>
</p:tagLst>
</file>

<file path=ppt/tags/tag529.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5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42.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44.xml><?xml version="1.0" encoding="utf-8"?>
<p:tagLst xmlns:p="http://schemas.openxmlformats.org/presentationml/2006/main">
  <p:tag name="KSO_WM_BEAUTIFY_FLAG" val="#wm#"/>
  <p:tag name="KSO_WM_TEMPLATE_CATEGORY" val="custom"/>
  <p:tag name="KSO_WM_TEMPLATE_INDEX" val="20193327"/>
</p:tagLst>
</file>

<file path=ppt/tags/tag54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5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58.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BEAUTIFY_FLAG" val="#wm#"/>
  <p:tag name="KSO_WM_TEMPLATE_CATEGORY" val="custom"/>
  <p:tag name="KSO_WM_TEMPLATE_INDEX" val="20193327"/>
</p:tagLst>
</file>

<file path=ppt/tags/tag561.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5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7.9,&quot;top&quot;:369.2,&quot;width&quot;:891.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7.9,&quot;top&quot;:369.2,&quot;width&quot;:89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7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76.xml><?xml version="1.0" encoding="utf-8"?>
<p:tagLst xmlns:p="http://schemas.openxmlformats.org/presentationml/2006/main">
  <p:tag name="KSO_WM_BEAUTIFY_FLAG" val="#wm#"/>
  <p:tag name="KSO_WM_TEMPLATE_CATEGORY" val="custom"/>
  <p:tag name="KSO_WM_TEMPLATE_INDEX" val="20193327"/>
</p:tagLst>
</file>

<file path=ppt/tags/tag57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5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92.xml><?xml version="1.0" encoding="utf-8"?>
<p:tagLst xmlns:p="http://schemas.openxmlformats.org/presentationml/2006/main">
  <p:tag name="KSO_WM_BEAUTIFY_FLAG" val="#wm#"/>
  <p:tag name="KSO_WM_TEMPLATE_CATEGORY" val="custom"/>
  <p:tag name="KSO_WM_TEMPLATE_INDEX" val="20193327"/>
</p:tagLst>
</file>

<file path=ppt/tags/tag59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5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5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5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5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606.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6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608.xml><?xml version="1.0" encoding="utf-8"?>
<p:tagLst xmlns:p="http://schemas.openxmlformats.org/presentationml/2006/main">
  <p:tag name="KSO_WM_BEAUTIFY_FLAG" val="#wm#"/>
  <p:tag name="KSO_WM_TEMPLATE_CATEGORY" val="custom"/>
  <p:tag name="KSO_WM_TEMPLATE_INDEX" val="20193327"/>
</p:tagLst>
</file>

<file path=ppt/tags/tag609.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6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6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622.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6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624.xml><?xml version="1.0" encoding="utf-8"?>
<p:tagLst xmlns:p="http://schemas.openxmlformats.org/presentationml/2006/main">
  <p:tag name="KSO_WM_BEAUTIFY_FLAG" val="#wm#"/>
  <p:tag name="KSO_WM_TEMPLATE_CATEGORY" val="custom"/>
  <p:tag name="KSO_WM_TEMPLATE_INDEX" val="20193327"/>
</p:tagLst>
</file>

<file path=ppt/tags/tag62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6_1*i*1"/>
  <p:tag name="KSO_WM_TEMPLATE_CATEGORY" val="custom"/>
  <p:tag name="KSO_WM_TEMPLATE_INDEX" val="20235036"/>
  <p:tag name="KSO_WM_UNIT_LAYERLEVEL" val="1"/>
  <p:tag name="KSO_WM_TAG_VERSION" val="3.0"/>
  <p:tag name="KSO_WM_BEAUTIFY_FLAG" val="#wm#"/>
</p:tagLst>
</file>

<file path=ppt/tags/tag6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6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6_1*f*1"/>
  <p:tag name="KSO_WM_TEMPLATE_CATEGORY" val="custom"/>
  <p:tag name="KSO_WM_TEMPLATE_INDEX" val="20235036"/>
  <p:tag name="KSO_WM_UNIT_LAYERLEVEL" val="1"/>
  <p:tag name="KSO_WM_TAG_VERSION" val="3.0"/>
  <p:tag name="KSO_WM_BEAUTIFY_FLAG" val="#wm#"/>
  <p:tag name="KSO_WM_UNIT_TEXT_LAYER_COUNT" val="1"/>
  <p:tag name="KSO_WM_DIAGRAM_GROUP_CODE" val="l1-1"/>
  <p:tag name="KSO_WM_UNIT_TEXT_TYPE" val="1"/>
  <p:tag name="KSO_WM_UNIT_PRESET_TEXT" val="单击此处添加文本具体内容，简明扼要的阐述您的观点。根据需要可酌情增减文字，以便观者准确的理解您传达的思想。单击此处添加文本具体内容，简明扼要的阐述您的观点。单击此处添加文本具体内容,简明扼要的阐述您的观点。根据需要增减文字，以便观者准确的理解您传达的思想。&#13;"/>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87_2*l_h_i*1_1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87_2*l_h_a*1_1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87_2*l_h_f*1_1_1"/>
  <p:tag name="KSO_WM_TEMPLATE_CATEGORY" val="diagram"/>
  <p:tag name="KSO_WM_TEMPLATE_INDEX" val="20235687"/>
  <p:tag name="KSO_WM_UNIT_LAYERLEVEL" val="1_1_1"/>
  <p:tag name="KSO_WM_TAG_VERSION" val="3.0"/>
  <p:tag name="KSO_WM_UNIT_VALUE" val="111"/>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87_2*l_h_i*1_2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87_2*l_h_a*1_2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87_2*l_h_f*1_2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87_2*l_h_i*1_3_1"/>
  <p:tag name="KSO_WM_TEMPLATE_CATEGORY" val="diagram"/>
  <p:tag name="KSO_WM_TEMPLATE_INDEX" val="20235687"/>
  <p:tag name="KSO_WM_UNIT_LAYERLEVEL" val="1_1_1"/>
  <p:tag name="KSO_WM_TAG_VERSION" val="3.0"/>
  <p:tag name="KSO_WM_DIAGRAM_MAX_ITEMCNT" val="4"/>
  <p:tag name="KSO_WM_DIAGRAM_MIN_ITEMCNT" val="2"/>
  <p:tag name="KSO_WM_DIAGRAM_VIRTUALLY_FRAME" val="{&quot;height&quot;:160.95,&quot;left&quot;:48.9,&quot;top&quot;:406.2,&quot;width&quot;:900.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DIAGRAM_VERSION" val="3"/>
  <p:tag name="KSO_WM_DIAGRAM_COLOR_TRICK" val="1"/>
  <p:tag name="KSO_WM_DIAGRAM_COLOR_TEXT_CAN_REMOVE" val="n"/>
  <p:tag name="KSO_WM_UNIT_TEXT_FILL_TYPE" val="1"/>
  <p:tag name="KSO_WM_BEAUTIFY_FLAG" val="#wm#"/>
  <p:tag name="KSO_WM_UNIT_FILL_TYPE" val="1"/>
  <p:tag name="KSO_WM_UNIT_FILL_FORE_SCHEMECOLOR_INDEX" val="5"/>
  <p:tag name="KSO_WM_UNIT_FILL_FORE_SCHEMECOLOR_INDEX_BRIGHTNESS" val="0"/>
</p:tagLst>
</file>

<file path=ppt/tags/tag6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87_2*l_h_a*1_3_1"/>
  <p:tag name="KSO_WM_TEMPLATE_CATEGORY" val="diagram"/>
  <p:tag name="KSO_WM_TEMPLATE_INDEX" val="20235687"/>
  <p:tag name="KSO_WM_UNIT_LAYERLEVEL" val="1_1_1"/>
  <p:tag name="KSO_WM_TAG_VERSION" val="3.0"/>
  <p:tag name="KSO_WM_UNIT_VALUE" val="25"/>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添加标题"/>
  <p:tag name="KSO_WM_UNIT_TEXT_FILL_FORE_SCHEMECOLOR_INDEX" val="1"/>
  <p:tag name="KSO_WM_UNIT_TEXT_FILL_TYPE" val="1"/>
</p:tagLst>
</file>

<file path=ppt/tags/tag6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87_2*l_h_f*1_3_1"/>
  <p:tag name="KSO_WM_TEMPLATE_CATEGORY" val="diagram"/>
  <p:tag name="KSO_WM_TEMPLATE_INDEX" val="20235687"/>
  <p:tag name="KSO_WM_UNIT_LAYERLEVEL" val="1_1_1"/>
  <p:tag name="KSO_WM_TAG_VERSION" val="3.0"/>
  <p:tag name="KSO_WM_UNIT_VALUE" val="74"/>
  <p:tag name="KSO_WM_DIAGRAM_MAX_ITEMCNT" val="4"/>
  <p:tag name="KSO_WM_DIAGRAM_MIN_ITEMCNT" val="2"/>
  <p:tag name="KSO_WM_DIAGRAM_VIRTUALLY_FRAME" val="{&quot;height&quot;:160.95,&quot;left&quot;:48.9,&quot;top&quot;:406.2,&quot;width&quot;:90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正文具体内容内容，请言简意赅阐述你的观点。"/>
  <p:tag name="KSO_WM_UNIT_TEXT_FILL_FORE_SCHEMECOLOR_INDEX" val="1"/>
  <p:tag name="KSO_WM_UNIT_TEXT_FILL_TYPE" val="1"/>
</p:tagLst>
</file>

<file path=ppt/tags/tag638.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6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036_1*a*1"/>
  <p:tag name="KSO_WM_TEMPLATE_CATEGORY" val="custom"/>
  <p:tag name="KSO_WM_TEMPLATE_INDEX" val="20235036"/>
  <p:tag name="KSO_WM_UNIT_LAYERLEVEL" val="1"/>
  <p:tag name="KSO_WM_TAG_VERSION" val="3.0"/>
  <p:tag name="KSO_WM_BEAUTIFY_FLAG" val="#wm#"/>
  <p:tag name="KSO_WM_UNIT_VALUE" val="12"/>
  <p:tag name="KSO_WM_UNIT_TEXT_TYPE" val="1"/>
  <p:tag name="KSO_WM_UNIT_PRESET_TEXT" val="单击此处添加页面标题"/>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BEAUTIFY_FLAG" val="#wm#"/>
  <p:tag name="KSO_WM_TEMPLATE_CATEGORY" val="custom"/>
  <p:tag name="KSO_WM_TEMPLATE_INDEX" val="20193327"/>
</p:tagLst>
</file>

<file path=ppt/tags/tag641.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42.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5_1"/>
  <p:tag name="KSO_WM_UNIT_ID" val="diagram688_2*l_h_f*1_5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43.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2_1"/>
  <p:tag name="KSO_WM_UNIT_ID" val="diagram688_2*l_h_f*1_2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44.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1_1"/>
  <p:tag name="KSO_WM_UNIT_ID" val="diagram688_2*l_h_f*1_1_1"/>
  <p:tag name="KSO_WM_UNIT_CLEAR" val="1"/>
  <p:tag name="KSO_WM_UNIT_LAYERLEVEL" val="1_1_1"/>
  <p:tag name="KSO_WM_UNIT_VALUE" val="35"/>
  <p:tag name="KSO_WM_UNIT_HIGHLIGHT" val="0"/>
  <p:tag name="KSO_WM_UNIT_COMPATIBLE" val="0"/>
  <p:tag name="KSO_WM_UNIT_PRESET_TEXT_INDEX" val="4"/>
  <p:tag name="KSO_WM_UNIT_PRESET_TEXT_LEN" val="35"/>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45.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3_1"/>
  <p:tag name="KSO_WM_UNIT_ID" val="diagram688_2*l_h_f*1_3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646.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4_1"/>
  <p:tag name="KSO_WM_UNIT_ID" val="diagram688_2*l_h_f*1_4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47.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648.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649.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652.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653.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656.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657.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661.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662.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665.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666.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669.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5*a*1"/>
  <p:tag name="KSO_WM_TEMPLATE_CATEGORY" val="custom"/>
  <p:tag name="KSO_WM_TEMPLATE_INDEX" val="20193327"/>
  <p:tag name="KSO_WM_UNIT_LAYERLEVEL" val="1"/>
  <p:tag name="KSO_WM_TAG_VERSION" val="1.0"/>
  <p:tag name="KSO_WM_BEAUTIFY_FLAG" val="#wm#"/>
  <p:tag name="KSO_WM_UNIT_ISNUMDGMTITLE" val="0"/>
</p:tagLst>
</file>

<file path=ppt/tags/tag671.xml><?xml version="1.0" encoding="utf-8"?>
<p:tagLst xmlns:p="http://schemas.openxmlformats.org/presentationml/2006/main">
  <p:tag name="KSO_WM_SLIDE_ID" val="custom20193327_15"/>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672.xml><?xml version="1.0" encoding="utf-8"?>
<p:tagLst xmlns:p="http://schemas.openxmlformats.org/presentationml/2006/main">
  <p:tag name="commondata" val="eyJoZGlkIjoiZWZhYzY1ZjEwYzE0MTgzYzYwNzAzNDFlNTliNGYwMzgifQ=="/>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10.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1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1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13.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14.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3.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4.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5.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6.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7.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8.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9.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6584</Words>
  <Application>WPS 演示</Application>
  <PresentationFormat>全屏显示(4:3)</PresentationFormat>
  <Paragraphs>378</Paragraphs>
  <Slides>27</Slides>
  <Notes>21</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27</vt:i4>
      </vt:variant>
    </vt:vector>
  </HeadingPairs>
  <TitlesOfParts>
    <vt:vector size="38" baseType="lpstr">
      <vt:lpstr>Arial</vt:lpstr>
      <vt:lpstr>宋体</vt:lpstr>
      <vt:lpstr>Wingdings</vt:lpstr>
      <vt:lpstr>微软雅黑</vt:lpstr>
      <vt:lpstr>汉仪旗黑-85S</vt:lpstr>
      <vt:lpstr>黑体</vt:lpstr>
      <vt:lpstr>Arial Unicode MS</vt:lpstr>
      <vt:lpstr>幼圆</vt:lpstr>
      <vt:lpstr>默认设计模板</vt:lpstr>
      <vt:lpstr>1_Office 主题​​</vt:lpstr>
      <vt:lpstr>2_Office 主题​​</vt:lpstr>
      <vt:lpstr>创新创业实践</vt:lpstr>
      <vt:lpstr>（一）中国国际大学生创新大赛</vt:lpstr>
      <vt:lpstr>（一）中国国际大学生创新大赛</vt:lpstr>
      <vt:lpstr>（二）“挑战杯”中国大学生创业计划竞赛</vt:lpstr>
      <vt:lpstr>（二）“挑战杯”中国大学生创业计划竞赛</vt:lpstr>
      <vt:lpstr>（三）“创青春”中国青年创新创业大赛</vt:lpstr>
      <vt:lpstr>（三）“创青春”中国青年创新创业大赛</vt:lpstr>
      <vt:lpstr>（四）中国创新创业大赛</vt:lpstr>
      <vt:lpstr>（四）中国创新创业大赛</vt:lpstr>
      <vt:lpstr>（五）全国大学生电子商务“创新、创意及创业”挑战赛</vt:lpstr>
      <vt:lpstr>（五）全国大学生电子商务“创新、创意及创业”挑战赛</vt:lpstr>
      <vt:lpstr>（六）中国大学生服务外包创新创业大赛</vt:lpstr>
      <vt:lpstr>（六）中国大学生服务外包创新创业大赛</vt:lpstr>
      <vt:lpstr>（七）“中国创翼”青年创业创新大赛</vt:lpstr>
      <vt:lpstr>（七）“中国创翼”青年创业创新大赛</vt:lpstr>
      <vt:lpstr>（一）广东“众创杯”创业创新大赛</vt:lpstr>
      <vt:lpstr>（一）广东“众创杯”创业创新大赛</vt:lpstr>
      <vt:lpstr>（二）“青创杯”广州青年创新创业大赛</vt:lpstr>
      <vt:lpstr>（一）广东“众创杯”创业创新大赛</vt:lpstr>
      <vt:lpstr>（三）“赢在东莞”科技创新创业大赛</vt:lpstr>
      <vt:lpstr>（三）“赢在东莞”科技创新创业大赛</vt:lpstr>
      <vt:lpstr>（四）广州市番禺区“青蓝计划”国际青年创新创业大赛</vt:lpstr>
      <vt:lpstr>（四）广州市番禺区“青蓝计划”国际青年创新创业大赛</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WPS_1751534095</cp:lastModifiedBy>
  <cp:revision>156</cp:revision>
  <dcterms:created xsi:type="dcterms:W3CDTF">2015-10-18T14:38:00Z</dcterms:created>
  <dcterms:modified xsi:type="dcterms:W3CDTF">2025-08-04T01:47:25Z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F162D5096BD04E56B704C191C5D097D0_12</vt:lpwstr>
  </property>
</Properties>
</file>