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30.svg" ContentType="image/svg+xml"/>
  <Override PartName="/ppt/media/image32.svg" ContentType="image/svg+xml"/>
  <Override PartName="/ppt/media/image34.svg" ContentType="image/svg+xml"/>
  <Override PartName="/ppt/media/image36.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24"/>
  </p:notesMasterIdLst>
  <p:handoutMasterIdLst>
    <p:handoutMasterId r:id="rId28"/>
  </p:handoutMasterIdLst>
  <p:sldIdLst>
    <p:sldId id="314" r:id="rId4"/>
    <p:sldId id="315" r:id="rId5"/>
    <p:sldId id="316" r:id="rId6"/>
    <p:sldId id="317" r:id="rId7"/>
    <p:sldId id="318" r:id="rId8"/>
    <p:sldId id="425" r:id="rId9"/>
    <p:sldId id="427" r:id="rId10"/>
    <p:sldId id="430" r:id="rId11"/>
    <p:sldId id="336" r:id="rId12"/>
    <p:sldId id="431" r:id="rId13"/>
    <p:sldId id="432" r:id="rId14"/>
    <p:sldId id="433" r:id="rId15"/>
    <p:sldId id="434" r:id="rId16"/>
    <p:sldId id="435" r:id="rId17"/>
    <p:sldId id="436" r:id="rId18"/>
    <p:sldId id="437" r:id="rId19"/>
    <p:sldId id="356" r:id="rId20"/>
    <p:sldId id="438" r:id="rId21"/>
    <p:sldId id="439" r:id="rId22"/>
    <p:sldId id="440" r:id="rId23"/>
    <p:sldId id="441" r:id="rId25"/>
    <p:sldId id="442" r:id="rId26"/>
    <p:sldId id="332" r:id="rId27"/>
  </p:sldIdLst>
  <p:sldSz cx="12192000" cy="6858000"/>
  <p:notesSz cx="6858000" cy="9144000"/>
  <p:embeddedFontLst>
    <p:embeddedFont>
      <p:font typeface="汉仪旗黑-55简" panose="00020600040101010101" charset="-128"/>
      <p:regular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89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5"/>
        <p:guide pos="389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4" Type="http://schemas.openxmlformats.org/officeDocument/2006/relationships/tags" Target="tags/tag463.xml"/><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notesMaster" Target="notesMasters/notes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image" Target="../media/image17.jpeg"/><Relationship Id="rId6" Type="http://schemas.openxmlformats.org/officeDocument/2006/relationships/tags" Target="../tags/tag246.xml"/><Relationship Id="rId5" Type="http://schemas.openxmlformats.org/officeDocument/2006/relationships/tags" Target="../tags/tag245.xml"/><Relationship Id="rId4" Type="http://schemas.openxmlformats.org/officeDocument/2006/relationships/tags" Target="../tags/tag244.xml"/><Relationship Id="rId3" Type="http://schemas.openxmlformats.org/officeDocument/2006/relationships/image" Target="../media/image16.jpeg"/><Relationship Id="rId2" Type="http://schemas.openxmlformats.org/officeDocument/2006/relationships/tags" Target="../tags/tag243.xml"/><Relationship Id="rId19" Type="http://schemas.openxmlformats.org/officeDocument/2006/relationships/slideLayout" Target="../slideLayouts/slideLayout23.xml"/><Relationship Id="rId18" Type="http://schemas.openxmlformats.org/officeDocument/2006/relationships/tags" Target="../tags/tag255.xml"/><Relationship Id="rId17" Type="http://schemas.openxmlformats.org/officeDocument/2006/relationships/tags" Target="../tags/tag254.xml"/><Relationship Id="rId16" Type="http://schemas.openxmlformats.org/officeDocument/2006/relationships/tags" Target="../tags/tag253.xml"/><Relationship Id="rId15" Type="http://schemas.openxmlformats.org/officeDocument/2006/relationships/image" Target="../media/image19.jpeg"/><Relationship Id="rId14" Type="http://schemas.openxmlformats.org/officeDocument/2006/relationships/tags" Target="../tags/tag252.xml"/><Relationship Id="rId13" Type="http://schemas.openxmlformats.org/officeDocument/2006/relationships/tags" Target="../tags/tag251.xml"/><Relationship Id="rId12" Type="http://schemas.openxmlformats.org/officeDocument/2006/relationships/tags" Target="../tags/tag250.xml"/><Relationship Id="rId11" Type="http://schemas.openxmlformats.org/officeDocument/2006/relationships/image" Target="../media/image18.jpeg"/><Relationship Id="rId10" Type="http://schemas.openxmlformats.org/officeDocument/2006/relationships/tags" Target="../tags/tag249.xml"/><Relationship Id="rId1" Type="http://schemas.openxmlformats.org/officeDocument/2006/relationships/tags" Target="../tags/tag242.xml"/></Relationships>
</file>

<file path=ppt/slides/_rels/slide11.xml.rels><?xml version="1.0" encoding="UTF-8" standalone="yes"?>
<Relationships xmlns="http://schemas.openxmlformats.org/package/2006/relationships"><Relationship Id="rId9" Type="http://schemas.openxmlformats.org/officeDocument/2006/relationships/tags" Target="../tags/tag264.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3" Type="http://schemas.openxmlformats.org/officeDocument/2006/relationships/slideLayout" Target="../slideLayouts/slideLayout23.xml"/><Relationship Id="rId22" Type="http://schemas.openxmlformats.org/officeDocument/2006/relationships/tags" Target="../tags/tag273.xml"/><Relationship Id="rId21" Type="http://schemas.openxmlformats.org/officeDocument/2006/relationships/image" Target="../media/image23.jpeg"/><Relationship Id="rId20" Type="http://schemas.openxmlformats.org/officeDocument/2006/relationships/tags" Target="../tags/tag272.xml"/><Relationship Id="rId2" Type="http://schemas.openxmlformats.org/officeDocument/2006/relationships/tags" Target="../tags/tag257.xml"/><Relationship Id="rId19" Type="http://schemas.openxmlformats.org/officeDocument/2006/relationships/image" Target="../media/image22.jpeg"/><Relationship Id="rId18" Type="http://schemas.openxmlformats.org/officeDocument/2006/relationships/tags" Target="../tags/tag271.xml"/><Relationship Id="rId17" Type="http://schemas.openxmlformats.org/officeDocument/2006/relationships/image" Target="../media/image21.jpeg"/><Relationship Id="rId16" Type="http://schemas.openxmlformats.org/officeDocument/2006/relationships/tags" Target="../tags/tag270.xml"/><Relationship Id="rId15" Type="http://schemas.openxmlformats.org/officeDocument/2006/relationships/image" Target="../media/image20.jpeg"/><Relationship Id="rId14" Type="http://schemas.openxmlformats.org/officeDocument/2006/relationships/tags" Target="../tags/tag269.xml"/><Relationship Id="rId13" Type="http://schemas.openxmlformats.org/officeDocument/2006/relationships/tags" Target="../tags/tag268.xml"/><Relationship Id="rId12" Type="http://schemas.openxmlformats.org/officeDocument/2006/relationships/tags" Target="../tags/tag267.xml"/><Relationship Id="rId11" Type="http://schemas.openxmlformats.org/officeDocument/2006/relationships/tags" Target="../tags/tag266.xml"/><Relationship Id="rId10" Type="http://schemas.openxmlformats.org/officeDocument/2006/relationships/tags" Target="../tags/tag265.xml"/><Relationship Id="rId1" Type="http://schemas.openxmlformats.org/officeDocument/2006/relationships/tags" Target="../tags/tag256.xml"/></Relationships>
</file>

<file path=ppt/slides/_rels/slide12.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7" Type="http://schemas.openxmlformats.org/officeDocument/2006/relationships/slideLayout" Target="../slideLayouts/slideLayout23.xml"/><Relationship Id="rId26" Type="http://schemas.openxmlformats.org/officeDocument/2006/relationships/tags" Target="../tags/tag295.xml"/><Relationship Id="rId25" Type="http://schemas.openxmlformats.org/officeDocument/2006/relationships/image" Target="../media/image27.jpeg"/><Relationship Id="rId24" Type="http://schemas.openxmlformats.org/officeDocument/2006/relationships/tags" Target="../tags/tag294.xml"/><Relationship Id="rId23" Type="http://schemas.openxmlformats.org/officeDocument/2006/relationships/image" Target="../media/image26.jpeg"/><Relationship Id="rId22" Type="http://schemas.openxmlformats.org/officeDocument/2006/relationships/tags" Target="../tags/tag293.xml"/><Relationship Id="rId21" Type="http://schemas.openxmlformats.org/officeDocument/2006/relationships/image" Target="../media/image25.jpeg"/><Relationship Id="rId20" Type="http://schemas.openxmlformats.org/officeDocument/2006/relationships/tags" Target="../tags/tag292.xml"/><Relationship Id="rId2" Type="http://schemas.openxmlformats.org/officeDocument/2006/relationships/tags" Target="../tags/tag275.xml"/><Relationship Id="rId19" Type="http://schemas.openxmlformats.org/officeDocument/2006/relationships/image" Target="../media/image24.jpeg"/><Relationship Id="rId18" Type="http://schemas.openxmlformats.org/officeDocument/2006/relationships/tags" Target="../tags/tag291.xml"/><Relationship Id="rId17" Type="http://schemas.openxmlformats.org/officeDocument/2006/relationships/tags" Target="../tags/tag290.xml"/><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13.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0" Type="http://schemas.openxmlformats.org/officeDocument/2006/relationships/slideLayout" Target="../slideLayouts/slideLayout23.xml"/><Relationship Id="rId3" Type="http://schemas.openxmlformats.org/officeDocument/2006/relationships/image" Target="../media/image28.jpeg"/><Relationship Id="rId29" Type="http://schemas.openxmlformats.org/officeDocument/2006/relationships/tags" Target="../tags/tag315.xml"/><Relationship Id="rId28" Type="http://schemas.openxmlformats.org/officeDocument/2006/relationships/image" Target="../media/image36.svg"/><Relationship Id="rId27" Type="http://schemas.openxmlformats.org/officeDocument/2006/relationships/image" Target="../media/image35.png"/><Relationship Id="rId26" Type="http://schemas.openxmlformats.org/officeDocument/2006/relationships/tags" Target="../tags/tag314.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313.xml"/><Relationship Id="rId22" Type="http://schemas.openxmlformats.org/officeDocument/2006/relationships/tags" Target="../tags/tag312.xml"/><Relationship Id="rId21" Type="http://schemas.openxmlformats.org/officeDocument/2006/relationships/tags" Target="../tags/tag311.xml"/><Relationship Id="rId20" Type="http://schemas.openxmlformats.org/officeDocument/2006/relationships/tags" Target="../tags/tag310.xml"/><Relationship Id="rId2" Type="http://schemas.openxmlformats.org/officeDocument/2006/relationships/tags" Target="../tags/tag297.xml"/><Relationship Id="rId19" Type="http://schemas.openxmlformats.org/officeDocument/2006/relationships/tags" Target="../tags/tag309.xml"/><Relationship Id="rId18" Type="http://schemas.openxmlformats.org/officeDocument/2006/relationships/tags" Target="../tags/tag308.xml"/><Relationship Id="rId17" Type="http://schemas.openxmlformats.org/officeDocument/2006/relationships/tags" Target="../tags/tag307.xml"/><Relationship Id="rId16" Type="http://schemas.openxmlformats.org/officeDocument/2006/relationships/image" Target="../media/image32.svg"/><Relationship Id="rId15" Type="http://schemas.openxmlformats.org/officeDocument/2006/relationships/image" Target="../media/image31.png"/><Relationship Id="rId14" Type="http://schemas.openxmlformats.org/officeDocument/2006/relationships/tags" Target="../tags/tag306.xml"/><Relationship Id="rId13" Type="http://schemas.openxmlformats.org/officeDocument/2006/relationships/tags" Target="../tags/tag305.xml"/><Relationship Id="rId12" Type="http://schemas.openxmlformats.org/officeDocument/2006/relationships/image" Target="../media/image30.svg"/><Relationship Id="rId11" Type="http://schemas.openxmlformats.org/officeDocument/2006/relationships/image" Target="../media/image29.png"/><Relationship Id="rId10" Type="http://schemas.openxmlformats.org/officeDocument/2006/relationships/tags" Target="../tags/tag304.xml"/><Relationship Id="rId1" Type="http://schemas.openxmlformats.org/officeDocument/2006/relationships/tags" Target="../tags/tag296.xml"/></Relationships>
</file>

<file path=ppt/slides/_rels/slide14.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9" Type="http://schemas.openxmlformats.org/officeDocument/2006/relationships/slideLayout" Target="../slideLayouts/slideLayout23.xml"/><Relationship Id="rId18" Type="http://schemas.openxmlformats.org/officeDocument/2006/relationships/tags" Target="../tags/tag329.xml"/><Relationship Id="rId17" Type="http://schemas.openxmlformats.org/officeDocument/2006/relationships/image" Target="../media/image40.jpeg"/><Relationship Id="rId16" Type="http://schemas.openxmlformats.org/officeDocument/2006/relationships/tags" Target="../tags/tag328.xml"/><Relationship Id="rId15" Type="http://schemas.openxmlformats.org/officeDocument/2006/relationships/image" Target="../media/image39.jpeg"/><Relationship Id="rId14" Type="http://schemas.openxmlformats.org/officeDocument/2006/relationships/tags" Target="../tags/tag327.xml"/><Relationship Id="rId13" Type="http://schemas.openxmlformats.org/officeDocument/2006/relationships/image" Target="../media/image38.jpeg"/><Relationship Id="rId12" Type="http://schemas.openxmlformats.org/officeDocument/2006/relationships/tags" Target="../tags/tag326.xml"/><Relationship Id="rId11" Type="http://schemas.openxmlformats.org/officeDocument/2006/relationships/image" Target="../media/image37.jpeg"/><Relationship Id="rId10" Type="http://schemas.openxmlformats.org/officeDocument/2006/relationships/tags" Target="../tags/tag325.xml"/><Relationship Id="rId1" Type="http://schemas.openxmlformats.org/officeDocument/2006/relationships/tags" Target="../tags/tag316.xml"/></Relationships>
</file>

<file path=ppt/slides/_rels/slide15.xml.rels><?xml version="1.0" encoding="UTF-8" standalone="yes"?>
<Relationships xmlns="http://schemas.openxmlformats.org/package/2006/relationships"><Relationship Id="rId9" Type="http://schemas.openxmlformats.org/officeDocument/2006/relationships/tags" Target="../tags/tag338.xml"/><Relationship Id="rId8" Type="http://schemas.openxmlformats.org/officeDocument/2006/relationships/tags" Target="../tags/tag337.xml"/><Relationship Id="rId7" Type="http://schemas.openxmlformats.org/officeDocument/2006/relationships/tags" Target="../tags/tag336.xml"/><Relationship Id="rId6" Type="http://schemas.openxmlformats.org/officeDocument/2006/relationships/tags" Target="../tags/tag335.xml"/><Relationship Id="rId5" Type="http://schemas.openxmlformats.org/officeDocument/2006/relationships/tags" Target="../tags/tag334.xml"/><Relationship Id="rId4" Type="http://schemas.openxmlformats.org/officeDocument/2006/relationships/tags" Target="../tags/tag333.xml"/><Relationship Id="rId3" Type="http://schemas.openxmlformats.org/officeDocument/2006/relationships/tags" Target="../tags/tag332.xml"/><Relationship Id="rId23" Type="http://schemas.openxmlformats.org/officeDocument/2006/relationships/slideLayout" Target="../slideLayouts/slideLayout23.xml"/><Relationship Id="rId22" Type="http://schemas.openxmlformats.org/officeDocument/2006/relationships/tags" Target="../tags/tag351.xml"/><Relationship Id="rId21" Type="http://schemas.openxmlformats.org/officeDocument/2006/relationships/tags" Target="../tags/tag350.xml"/><Relationship Id="rId20" Type="http://schemas.openxmlformats.org/officeDocument/2006/relationships/tags" Target="../tags/tag349.xml"/><Relationship Id="rId2" Type="http://schemas.openxmlformats.org/officeDocument/2006/relationships/tags" Target="../tags/tag331.xml"/><Relationship Id="rId19" Type="http://schemas.openxmlformats.org/officeDocument/2006/relationships/tags" Target="../tags/tag348.xml"/><Relationship Id="rId18" Type="http://schemas.openxmlformats.org/officeDocument/2006/relationships/tags" Target="../tags/tag347.xml"/><Relationship Id="rId17" Type="http://schemas.openxmlformats.org/officeDocument/2006/relationships/tags" Target="../tags/tag346.xml"/><Relationship Id="rId16" Type="http://schemas.openxmlformats.org/officeDocument/2006/relationships/tags" Target="../tags/tag345.xml"/><Relationship Id="rId15" Type="http://schemas.openxmlformats.org/officeDocument/2006/relationships/tags" Target="../tags/tag344.xml"/><Relationship Id="rId14" Type="http://schemas.openxmlformats.org/officeDocument/2006/relationships/tags" Target="../tags/tag343.xml"/><Relationship Id="rId13" Type="http://schemas.openxmlformats.org/officeDocument/2006/relationships/tags" Target="../tags/tag342.xml"/><Relationship Id="rId12" Type="http://schemas.openxmlformats.org/officeDocument/2006/relationships/tags" Target="../tags/tag341.xml"/><Relationship Id="rId11" Type="http://schemas.openxmlformats.org/officeDocument/2006/relationships/tags" Target="../tags/tag340.xml"/><Relationship Id="rId10" Type="http://schemas.openxmlformats.org/officeDocument/2006/relationships/tags" Target="../tags/tag339.xml"/><Relationship Id="rId1" Type="http://schemas.openxmlformats.org/officeDocument/2006/relationships/tags" Target="../tags/tag330.xml"/></Relationships>
</file>

<file path=ppt/slides/_rels/slide16.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4" Type="http://schemas.openxmlformats.org/officeDocument/2006/relationships/slideLayout" Target="../slideLayouts/slideLayout23.xml"/><Relationship Id="rId33" Type="http://schemas.openxmlformats.org/officeDocument/2006/relationships/tags" Target="../tags/tag376.xml"/><Relationship Id="rId32" Type="http://schemas.openxmlformats.org/officeDocument/2006/relationships/image" Target="../media/image48.svg"/><Relationship Id="rId31" Type="http://schemas.openxmlformats.org/officeDocument/2006/relationships/image" Target="../media/image47.png"/><Relationship Id="rId30" Type="http://schemas.openxmlformats.org/officeDocument/2006/relationships/tags" Target="../tags/tag375.xml"/><Relationship Id="rId3" Type="http://schemas.openxmlformats.org/officeDocument/2006/relationships/tags" Target="../tags/tag354.xml"/><Relationship Id="rId29" Type="http://schemas.openxmlformats.org/officeDocument/2006/relationships/tags" Target="../tags/tag374.xml"/><Relationship Id="rId28" Type="http://schemas.openxmlformats.org/officeDocument/2006/relationships/image" Target="../media/image46.svg"/><Relationship Id="rId27" Type="http://schemas.openxmlformats.org/officeDocument/2006/relationships/image" Target="../media/image45.png"/><Relationship Id="rId26" Type="http://schemas.openxmlformats.org/officeDocument/2006/relationships/tags" Target="../tags/tag373.xml"/><Relationship Id="rId25" Type="http://schemas.openxmlformats.org/officeDocument/2006/relationships/tags" Target="../tags/tag372.xml"/><Relationship Id="rId24" Type="http://schemas.openxmlformats.org/officeDocument/2006/relationships/image" Target="../media/image44.svg"/><Relationship Id="rId23" Type="http://schemas.openxmlformats.org/officeDocument/2006/relationships/image" Target="../media/image43.png"/><Relationship Id="rId22" Type="http://schemas.openxmlformats.org/officeDocument/2006/relationships/tags" Target="../tags/tag371.xml"/><Relationship Id="rId21" Type="http://schemas.openxmlformats.org/officeDocument/2006/relationships/tags" Target="../tags/tag370.xml"/><Relationship Id="rId20" Type="http://schemas.openxmlformats.org/officeDocument/2006/relationships/image" Target="../media/image42.svg"/><Relationship Id="rId2" Type="http://schemas.openxmlformats.org/officeDocument/2006/relationships/tags" Target="../tags/tag353.xml"/><Relationship Id="rId19" Type="http://schemas.openxmlformats.org/officeDocument/2006/relationships/image" Target="../media/image41.png"/><Relationship Id="rId18" Type="http://schemas.openxmlformats.org/officeDocument/2006/relationships/tags" Target="../tags/tag369.xml"/><Relationship Id="rId17" Type="http://schemas.openxmlformats.org/officeDocument/2006/relationships/tags" Target="../tags/tag368.xml"/><Relationship Id="rId16" Type="http://schemas.openxmlformats.org/officeDocument/2006/relationships/tags" Target="../tags/tag367.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tags" Target="../tags/tag363.xml"/><Relationship Id="rId11" Type="http://schemas.openxmlformats.org/officeDocument/2006/relationships/tags" Target="../tags/tag362.xml"/><Relationship Id="rId10" Type="http://schemas.openxmlformats.org/officeDocument/2006/relationships/tags" Target="../tags/tag361.xml"/><Relationship Id="rId1" Type="http://schemas.openxmlformats.org/officeDocument/2006/relationships/tags" Target="../tags/tag35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tags" Target="../tags/tag377.xml"/></Relationships>
</file>

<file path=ppt/slides/_rels/slide18.xml.rels><?xml version="1.0" encoding="UTF-8" standalone="yes"?>
<Relationships xmlns="http://schemas.openxmlformats.org/package/2006/relationships"><Relationship Id="rId9" Type="http://schemas.openxmlformats.org/officeDocument/2006/relationships/tags" Target="../tags/tag389.xml"/><Relationship Id="rId8" Type="http://schemas.openxmlformats.org/officeDocument/2006/relationships/tags" Target="../tags/tag388.xml"/><Relationship Id="rId7" Type="http://schemas.openxmlformats.org/officeDocument/2006/relationships/tags" Target="../tags/tag387.xml"/><Relationship Id="rId6" Type="http://schemas.openxmlformats.org/officeDocument/2006/relationships/tags" Target="../tags/tag386.xml"/><Relationship Id="rId5" Type="http://schemas.openxmlformats.org/officeDocument/2006/relationships/tags" Target="../tags/tag385.xml"/><Relationship Id="rId4" Type="http://schemas.openxmlformats.org/officeDocument/2006/relationships/tags" Target="../tags/tag384.xml"/><Relationship Id="rId3" Type="http://schemas.openxmlformats.org/officeDocument/2006/relationships/tags" Target="../tags/tag383.xml"/><Relationship Id="rId27" Type="http://schemas.openxmlformats.org/officeDocument/2006/relationships/slideLayout" Target="../slideLayouts/slideLayout23.xml"/><Relationship Id="rId26" Type="http://schemas.openxmlformats.org/officeDocument/2006/relationships/tags" Target="../tags/tag402.xml"/><Relationship Id="rId25" Type="http://schemas.openxmlformats.org/officeDocument/2006/relationships/image" Target="../media/image52.jpeg"/><Relationship Id="rId24" Type="http://schemas.openxmlformats.org/officeDocument/2006/relationships/tags" Target="../tags/tag401.xml"/><Relationship Id="rId23" Type="http://schemas.openxmlformats.org/officeDocument/2006/relationships/image" Target="../media/image51.jpeg"/><Relationship Id="rId22" Type="http://schemas.openxmlformats.org/officeDocument/2006/relationships/tags" Target="../tags/tag400.xml"/><Relationship Id="rId21" Type="http://schemas.openxmlformats.org/officeDocument/2006/relationships/image" Target="../media/image50.jpeg"/><Relationship Id="rId20" Type="http://schemas.openxmlformats.org/officeDocument/2006/relationships/tags" Target="../tags/tag399.xml"/><Relationship Id="rId2" Type="http://schemas.openxmlformats.org/officeDocument/2006/relationships/tags" Target="../tags/tag382.xml"/><Relationship Id="rId19" Type="http://schemas.openxmlformats.org/officeDocument/2006/relationships/image" Target="../media/image49.jpeg"/><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1.xml"/></Relationships>
</file>

<file path=ppt/slides/_rels/slide19.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image" Target="../media/image53.jpeg"/><Relationship Id="rId24" Type="http://schemas.openxmlformats.org/officeDocument/2006/relationships/slideLayout" Target="../slideLayouts/slideLayout23.xml"/><Relationship Id="rId23" Type="http://schemas.openxmlformats.org/officeDocument/2006/relationships/tags" Target="../tags/tag418.xml"/><Relationship Id="rId22" Type="http://schemas.openxmlformats.org/officeDocument/2006/relationships/image" Target="../media/image32.svg"/><Relationship Id="rId21" Type="http://schemas.openxmlformats.org/officeDocument/2006/relationships/image" Target="../media/image31.png"/><Relationship Id="rId20" Type="http://schemas.openxmlformats.org/officeDocument/2006/relationships/tags" Target="../tags/tag417.xml"/><Relationship Id="rId2" Type="http://schemas.openxmlformats.org/officeDocument/2006/relationships/tags" Target="../tags/tag404.xml"/><Relationship Id="rId19" Type="http://schemas.openxmlformats.org/officeDocument/2006/relationships/image" Target="../media/image34.svg"/><Relationship Id="rId18" Type="http://schemas.openxmlformats.org/officeDocument/2006/relationships/image" Target="../media/image33.png"/><Relationship Id="rId17" Type="http://schemas.openxmlformats.org/officeDocument/2006/relationships/tags" Target="../tags/tag416.xml"/><Relationship Id="rId16" Type="http://schemas.openxmlformats.org/officeDocument/2006/relationships/image" Target="../media/image30.svg"/><Relationship Id="rId15" Type="http://schemas.openxmlformats.org/officeDocument/2006/relationships/image" Target="../media/image29.png"/><Relationship Id="rId14" Type="http://schemas.openxmlformats.org/officeDocument/2006/relationships/tags" Target="../tags/tag415.xml"/><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tags" Target="../tags/tag403.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image" Target="../media/image56.jpeg"/><Relationship Id="rId6" Type="http://schemas.openxmlformats.org/officeDocument/2006/relationships/tags" Target="../tags/tag422.xml"/><Relationship Id="rId5" Type="http://schemas.openxmlformats.org/officeDocument/2006/relationships/image" Target="../media/image55.jpeg"/><Relationship Id="rId4" Type="http://schemas.openxmlformats.org/officeDocument/2006/relationships/tags" Target="../tags/tag421.xml"/><Relationship Id="rId3" Type="http://schemas.openxmlformats.org/officeDocument/2006/relationships/image" Target="../media/image54.jpeg"/><Relationship Id="rId2" Type="http://schemas.openxmlformats.org/officeDocument/2006/relationships/tags" Target="../tags/tag420.xml"/><Relationship Id="rId16" Type="http://schemas.openxmlformats.org/officeDocument/2006/relationships/notesSlide" Target="../notesSlides/notesSlide1.xml"/><Relationship Id="rId15" Type="http://schemas.openxmlformats.org/officeDocument/2006/relationships/slideLayout" Target="../slideLayouts/slideLayout23.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9.xml"/></Relationships>
</file>

<file path=ppt/slides/_rels/slide21.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image" Target="../media/image57.jpeg"/><Relationship Id="rId2" Type="http://schemas.openxmlformats.org/officeDocument/2006/relationships/tags" Target="../tags/tag431.xml"/><Relationship Id="rId19" Type="http://schemas.openxmlformats.org/officeDocument/2006/relationships/notesSlide" Target="../notesSlides/notesSlide2.xml"/><Relationship Id="rId18" Type="http://schemas.openxmlformats.org/officeDocument/2006/relationships/slideLayout" Target="../slideLayouts/slideLayout23.xml"/><Relationship Id="rId17" Type="http://schemas.openxmlformats.org/officeDocument/2006/relationships/tags" Target="../tags/tag445.xml"/><Relationship Id="rId16" Type="http://schemas.openxmlformats.org/officeDocument/2006/relationships/tags" Target="../tags/tag444.xml"/><Relationship Id="rId15" Type="http://schemas.openxmlformats.org/officeDocument/2006/relationships/tags" Target="../tags/tag443.xml"/><Relationship Id="rId14" Type="http://schemas.openxmlformats.org/officeDocument/2006/relationships/tags" Target="../tags/tag442.xml"/><Relationship Id="rId13" Type="http://schemas.openxmlformats.org/officeDocument/2006/relationships/tags" Target="../tags/tag441.xml"/><Relationship Id="rId12" Type="http://schemas.openxmlformats.org/officeDocument/2006/relationships/tags" Target="../tags/tag440.xml"/><Relationship Id="rId11" Type="http://schemas.openxmlformats.org/officeDocument/2006/relationships/tags" Target="../tags/tag439.xml"/><Relationship Id="rId10" Type="http://schemas.openxmlformats.org/officeDocument/2006/relationships/tags" Target="../tags/tag438.xml"/><Relationship Id="rId1" Type="http://schemas.openxmlformats.org/officeDocument/2006/relationships/tags" Target="../tags/tag430.xml"/></Relationships>
</file>

<file path=ppt/slides/_rels/slide22.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image" Target="../media/image59.jpeg"/><Relationship Id="rId7" Type="http://schemas.openxmlformats.org/officeDocument/2006/relationships/tags" Target="../tags/tag451.xml"/><Relationship Id="rId6" Type="http://schemas.openxmlformats.org/officeDocument/2006/relationships/tags" Target="../tags/tag450.xml"/><Relationship Id="rId5" Type="http://schemas.openxmlformats.org/officeDocument/2006/relationships/image" Target="../media/image58.jpeg"/><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8" Type="http://schemas.openxmlformats.org/officeDocument/2006/relationships/slideLayout" Target="../slideLayouts/slideLayout23.xml"/><Relationship Id="rId17" Type="http://schemas.openxmlformats.org/officeDocument/2006/relationships/tags" Target="../tags/tag459.xml"/><Relationship Id="rId16" Type="http://schemas.openxmlformats.org/officeDocument/2006/relationships/tags" Target="../tags/tag458.xml"/><Relationship Id="rId15" Type="http://schemas.openxmlformats.org/officeDocument/2006/relationships/tags" Target="../tags/tag457.xml"/><Relationship Id="rId14" Type="http://schemas.openxmlformats.org/officeDocument/2006/relationships/tags" Target="../tags/tag456.xml"/><Relationship Id="rId13" Type="http://schemas.openxmlformats.org/officeDocument/2006/relationships/image" Target="../media/image60.jpeg"/><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6.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image" Target="../media/image9.jpeg"/><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image" Target="../media/image8.jpeg"/><Relationship Id="rId4" Type="http://schemas.openxmlformats.org/officeDocument/2006/relationships/tags" Target="../tags/tag186.xml"/><Relationship Id="rId3" Type="http://schemas.openxmlformats.org/officeDocument/2006/relationships/tags" Target="../tags/tag185.xml"/><Relationship Id="rId23" Type="http://schemas.openxmlformats.org/officeDocument/2006/relationships/slideLayout" Target="../slideLayouts/slideLayout23.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4.xml"/><Relationship Id="rId19" Type="http://schemas.openxmlformats.org/officeDocument/2006/relationships/tags" Target="../tags/tag197.xml"/><Relationship Id="rId18" Type="http://schemas.openxmlformats.org/officeDocument/2006/relationships/image" Target="../media/image11.jpeg"/><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image" Target="../media/image10.jpeg"/><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0" Type="http://schemas.openxmlformats.org/officeDocument/2006/relationships/slideLayout" Target="../slideLayouts/slideLayout13.xml"/><Relationship Id="rId2" Type="http://schemas.openxmlformats.org/officeDocument/2006/relationships/tags" Target="../tags/tag202.xml"/><Relationship Id="rId19" Type="http://schemas.openxmlformats.org/officeDocument/2006/relationships/tags" Target="../tags/tag219.xml"/><Relationship Id="rId18" Type="http://schemas.openxmlformats.org/officeDocument/2006/relationships/tags" Target="../tags/tag218.xml"/><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tags" Target="../tags/tag214.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1.xml"/></Relationships>
</file>

<file path=ppt/slides/_rels/slide8.xml.rels><?xml version="1.0" encoding="UTF-8" standalone="yes"?>
<Relationships xmlns="http://schemas.openxmlformats.org/package/2006/relationships"><Relationship Id="rId9" Type="http://schemas.openxmlformats.org/officeDocument/2006/relationships/tags" Target="../tags/tag226.xml"/><Relationship Id="rId8" Type="http://schemas.openxmlformats.org/officeDocument/2006/relationships/image" Target="../media/image13.jpeg"/><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image" Target="../media/image12.jpeg"/><Relationship Id="rId4" Type="http://schemas.openxmlformats.org/officeDocument/2006/relationships/tags" Target="../tags/tag223.xml"/><Relationship Id="rId3" Type="http://schemas.openxmlformats.org/officeDocument/2006/relationships/tags" Target="../tags/tag222.xml"/><Relationship Id="rId23" Type="http://schemas.openxmlformats.org/officeDocument/2006/relationships/slideLayout" Target="../slideLayouts/slideLayout23.xml"/><Relationship Id="rId22" Type="http://schemas.openxmlformats.org/officeDocument/2006/relationships/tags" Target="../tags/tag237.xml"/><Relationship Id="rId21" Type="http://schemas.openxmlformats.org/officeDocument/2006/relationships/tags" Target="../tags/tag236.xml"/><Relationship Id="rId20" Type="http://schemas.openxmlformats.org/officeDocument/2006/relationships/tags" Target="../tags/tag235.xml"/><Relationship Id="rId2" Type="http://schemas.openxmlformats.org/officeDocument/2006/relationships/tags" Target="../tags/tag221.xml"/><Relationship Id="rId19" Type="http://schemas.openxmlformats.org/officeDocument/2006/relationships/tags" Target="../tags/tag234.xml"/><Relationship Id="rId18" Type="http://schemas.openxmlformats.org/officeDocument/2006/relationships/image" Target="../media/image15.jpeg"/><Relationship Id="rId17" Type="http://schemas.openxmlformats.org/officeDocument/2006/relationships/tags" Target="../tags/tag233.xml"/><Relationship Id="rId16" Type="http://schemas.openxmlformats.org/officeDocument/2006/relationships/tags" Target="../tags/tag232.xml"/><Relationship Id="rId15" Type="http://schemas.openxmlformats.org/officeDocument/2006/relationships/tags" Target="../tags/tag231.xml"/><Relationship Id="rId14" Type="http://schemas.openxmlformats.org/officeDocument/2006/relationships/tags" Target="../tags/tag230.xml"/><Relationship Id="rId13" Type="http://schemas.openxmlformats.org/officeDocument/2006/relationships/image" Target="../media/image14.jpeg"/><Relationship Id="rId12" Type="http://schemas.openxmlformats.org/officeDocument/2006/relationships/tags" Target="../tags/tag229.xml"/><Relationship Id="rId11" Type="http://schemas.openxmlformats.org/officeDocument/2006/relationships/tags" Target="../tags/tag228.xml"/><Relationship Id="rId10" Type="http://schemas.openxmlformats.org/officeDocument/2006/relationships/tags" Target="../tags/tag227.xml"/><Relationship Id="rId1" Type="http://schemas.openxmlformats.org/officeDocument/2006/relationships/tags" Target="../tags/tag220.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41.xml"/><Relationship Id="rId3" Type="http://schemas.openxmlformats.org/officeDocument/2006/relationships/tags" Target="../tags/tag240.xml"/><Relationship Id="rId2" Type="http://schemas.openxmlformats.org/officeDocument/2006/relationships/tags" Target="../tags/tag239.xml"/><Relationship Id="rId1" Type="http://schemas.openxmlformats.org/officeDocument/2006/relationships/tags" Target="../tags/tag2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标题 11"/>
          <p:cNvSpPr>
            <a:spLocks noGrp="1"/>
          </p:cNvSpPr>
          <p:nvPr>
            <p:custDataLst>
              <p:tags r:id="rId1"/>
            </p:custDataLst>
          </p:nvPr>
        </p:nvSpPr>
        <p:spPr>
          <a:xfrm>
            <a:off x="833755" y="186055"/>
            <a:ext cx="10852150" cy="64008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一、制定行动计划</a:t>
            </a:r>
            <a:endParaRPr lang="zh-CN" altLang="en-US" sz="3600">
              <a:solidFill>
                <a:schemeClr val="accent1">
                  <a:lumMod val="50000"/>
                </a:schemeClr>
              </a:solidFill>
            </a:endParaRPr>
          </a:p>
        </p:txBody>
      </p:sp>
      <p:pic>
        <p:nvPicPr>
          <p:cNvPr id="10" name="图片 17" descr="/data/temp/a7546215-8b3d-11f0-847a-7e826d940de1.jpg@base@tag=imgScale&amp;m=1&amp;w=662&amp;h=706&amp;q=95a7546215-8b3d-11f0-847a-7e826d940de1"/>
          <p:cNvPicPr>
            <a:picLocks noChangeAspect="1"/>
          </p:cNvPicPr>
          <p:nvPr>
            <p:custDataLst>
              <p:tags r:id="rId2"/>
            </p:custDataLst>
          </p:nvPr>
        </p:nvPicPr>
        <p:blipFill rotWithShape="1">
          <a:blip r:embed="rId3"/>
          <a:srcRect l="9673" r="9674"/>
          <a:stretch>
            <a:fillRect/>
          </a:stretch>
        </p:blipFill>
        <p:spPr>
          <a:xfrm>
            <a:off x="1061085" y="1254760"/>
            <a:ext cx="1989455" cy="2121535"/>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
          <p:cNvSpPr/>
          <p:nvPr>
            <p:custDataLst>
              <p:tags r:id="rId4"/>
            </p:custDataLst>
          </p:nvPr>
        </p:nvSpPr>
        <p:spPr>
          <a:xfrm>
            <a:off x="889324" y="4220969"/>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行动计划将长远职业目标细化为具体步骤，确保目标的逐步实现。</a:t>
            </a:r>
            <a:endParaRPr lang="zh-CN" altLang="en-US" sz="1600" kern="0" dirty="0">
              <a:solidFill>
                <a:schemeClr val="tx1">
                  <a:lumMod val="85000"/>
                  <a:lumOff val="15000"/>
                </a:schemeClr>
              </a:solidFill>
              <a:latin typeface="+mn-ea"/>
              <a:cs typeface="+mn-ea"/>
            </a:endParaRPr>
          </a:p>
        </p:txBody>
      </p:sp>
      <p:sp>
        <p:nvSpPr>
          <p:cNvPr id="13" name="矩形 2"/>
          <p:cNvSpPr/>
          <p:nvPr>
            <p:custDataLst>
              <p:tags r:id="rId5"/>
            </p:custDataLst>
          </p:nvPr>
        </p:nvSpPr>
        <p:spPr>
          <a:xfrm>
            <a:off x="889959" y="3664080"/>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行动计划的重要性</a:t>
            </a:r>
            <a:endParaRPr lang="zh-CN" altLang="en-US" sz="2000" b="1" kern="0">
              <a:solidFill>
                <a:schemeClr val="accent1"/>
              </a:solidFill>
              <a:latin typeface="+mn-ea"/>
              <a:cs typeface="+mn-ea"/>
            </a:endParaRPr>
          </a:p>
        </p:txBody>
      </p:sp>
      <p:pic>
        <p:nvPicPr>
          <p:cNvPr id="14" name="图片 18" descr="/data/temp/a75462dc-8b3d-11f0-847a-7e826d940de1.jpg@base@tag=imgScale&amp;m=1&amp;w=662&amp;h=706&amp;q=95a75462dc-8b3d-11f0-847a-7e826d940de1"/>
          <p:cNvPicPr>
            <a:picLocks noChangeAspect="1"/>
          </p:cNvPicPr>
          <p:nvPr>
            <p:custDataLst>
              <p:tags r:id="rId6"/>
            </p:custDataLst>
          </p:nvPr>
        </p:nvPicPr>
        <p:blipFill rotWithShape="1">
          <a:blip r:embed="rId7"/>
          <a:srcRect l="16859" r="16859"/>
          <a:stretch>
            <a:fillRect/>
          </a:stretch>
        </p:blipFill>
        <p:spPr>
          <a:xfrm>
            <a:off x="3704590" y="1254760"/>
            <a:ext cx="1989455" cy="2121535"/>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2">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5" name="矩形 3"/>
          <p:cNvSpPr/>
          <p:nvPr>
            <p:custDataLst>
              <p:tags r:id="rId8"/>
            </p:custDataLst>
          </p:nvPr>
        </p:nvSpPr>
        <p:spPr>
          <a:xfrm>
            <a:off x="3533433" y="4220969"/>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en-US" sz="1600" kern="0" dirty="0">
                <a:solidFill>
                  <a:schemeClr val="tx1">
                    <a:lumMod val="85000"/>
                    <a:lumOff val="15000"/>
                  </a:schemeClr>
                </a:solidFill>
                <a:latin typeface="+mn-ea"/>
                <a:cs typeface="+mn-ea"/>
              </a:rPr>
              <a:t>PDCA</a:t>
            </a:r>
            <a:r>
              <a:rPr lang="zh-CN" altLang="en-US" sz="1600" kern="0" dirty="0">
                <a:solidFill>
                  <a:schemeClr val="tx1">
                    <a:lumMod val="85000"/>
                    <a:lumOff val="15000"/>
                  </a:schemeClr>
                </a:solidFill>
                <a:latin typeface="+mn-ea"/>
                <a:cs typeface="+mn-ea"/>
              </a:rPr>
              <a:t>循环包括计划、执行、检查、行动四个阶段，适用于职业规划。</a:t>
            </a:r>
            <a:endParaRPr lang="zh-CN" altLang="en-US" sz="1600" kern="0" dirty="0">
              <a:solidFill>
                <a:schemeClr val="tx1">
                  <a:lumMod val="85000"/>
                  <a:lumOff val="15000"/>
                </a:schemeClr>
              </a:solidFill>
              <a:latin typeface="+mn-ea"/>
              <a:cs typeface="+mn-ea"/>
            </a:endParaRPr>
          </a:p>
        </p:txBody>
      </p:sp>
      <p:sp>
        <p:nvSpPr>
          <p:cNvPr id="16" name="矩形 4"/>
          <p:cNvSpPr/>
          <p:nvPr>
            <p:custDataLst>
              <p:tags r:id="rId9"/>
            </p:custDataLst>
          </p:nvPr>
        </p:nvSpPr>
        <p:spPr>
          <a:xfrm>
            <a:off x="3534068" y="3664080"/>
            <a:ext cx="2160245" cy="421000"/>
          </a:xfrm>
          <a:prstGeom prst="rect">
            <a:avLst/>
          </a:prstGeom>
          <a:noFill/>
        </p:spPr>
        <p:txBody>
          <a:bodyPr wrap="square" lIns="0" tIns="0" rIns="0" bIns="0" rtlCol="0" anchor="b">
            <a:noAutofit/>
          </a:bodyPr>
          <a:p>
            <a:pPr algn="ctr">
              <a:spcBef>
                <a:spcPct val="0"/>
              </a:spcBef>
              <a:spcAft>
                <a:spcPct val="0"/>
              </a:spcAft>
            </a:pPr>
            <a:r>
              <a:rPr lang="en-US" altLang="en-US" sz="2000" b="1" kern="0" dirty="0">
                <a:solidFill>
                  <a:schemeClr val="accent2"/>
                </a:solidFill>
                <a:latin typeface="+mn-ea"/>
                <a:cs typeface="+mn-ea"/>
              </a:rPr>
              <a:t>PDCA</a:t>
            </a:r>
            <a:r>
              <a:rPr lang="zh-CN" altLang="en-US" sz="2000" b="1" kern="0" dirty="0">
                <a:solidFill>
                  <a:schemeClr val="accent2"/>
                </a:solidFill>
                <a:latin typeface="+mn-ea"/>
                <a:cs typeface="+mn-ea"/>
              </a:rPr>
              <a:t>循环原则</a:t>
            </a:r>
            <a:endParaRPr lang="zh-CN" altLang="en-US" sz="2000" b="1" kern="0" dirty="0">
              <a:solidFill>
                <a:schemeClr val="accent2"/>
              </a:solidFill>
              <a:latin typeface="+mn-ea"/>
              <a:cs typeface="+mn-ea"/>
            </a:endParaRPr>
          </a:p>
        </p:txBody>
      </p:sp>
      <p:pic>
        <p:nvPicPr>
          <p:cNvPr id="17" name="图片 19" descr="/data/temp/a75462fa-8b3d-11f0-847a-7e826d940de1.jpg@base@tag=imgScale&amp;m=1&amp;w=662&amp;h=706&amp;q=95a75462fa-8b3d-11f0-847a-7e826d940de1"/>
          <p:cNvPicPr>
            <a:picLocks noChangeAspect="1"/>
          </p:cNvPicPr>
          <p:nvPr>
            <p:custDataLst>
              <p:tags r:id="rId10"/>
            </p:custDataLst>
          </p:nvPr>
        </p:nvPicPr>
        <p:blipFill rotWithShape="1">
          <a:blip r:embed="rId11"/>
          <a:srcRect l="8174" r="21458"/>
          <a:stretch>
            <a:fillRect/>
          </a:stretch>
        </p:blipFill>
        <p:spPr>
          <a:xfrm>
            <a:off x="6348730" y="1254760"/>
            <a:ext cx="1989455" cy="2121535"/>
          </a:xfrm>
          <a:custGeom>
            <a:avLst/>
            <a:gdLst>
              <a:gd name="connsiteX0" fmla="*/ 1192796 w 2385858"/>
              <a:gd name="connsiteY0" fmla="*/ 1 h 2543816"/>
              <a:gd name="connsiteX1" fmla="*/ 1272318 w 2385858"/>
              <a:gd name="connsiteY1" fmla="*/ 19128 h 2543816"/>
              <a:gd name="connsiteX2" fmla="*/ 2287571 w 2385858"/>
              <a:gd name="connsiteY2" fmla="*/ 526755 h 2543816"/>
              <a:gd name="connsiteX3" fmla="*/ 2385858 w 2385858"/>
              <a:gd name="connsiteY3" fmla="*/ 685784 h 2543816"/>
              <a:gd name="connsiteX4" fmla="*/ 2385858 w 2385858"/>
              <a:gd name="connsiteY4" fmla="*/ 1858059 h 2543816"/>
              <a:gd name="connsiteX5" fmla="*/ 2287573 w 2385858"/>
              <a:gd name="connsiteY5" fmla="*/ 2017061 h 2543816"/>
              <a:gd name="connsiteX6" fmla="*/ 1272320 w 2385858"/>
              <a:gd name="connsiteY6" fmla="*/ 2524688 h 2543816"/>
              <a:gd name="connsiteX7" fmla="*/ 1113274 w 2385858"/>
              <a:gd name="connsiteY7" fmla="*/ 2524689 h 2543816"/>
              <a:gd name="connsiteX8" fmla="*/ 98021 w 2385858"/>
              <a:gd name="connsiteY8" fmla="*/ 2017062 h 2543816"/>
              <a:gd name="connsiteX9" fmla="*/ 6388 w 2385858"/>
              <a:gd name="connsiteY9" fmla="*/ 1907727 h 2543816"/>
              <a:gd name="connsiteX10" fmla="*/ 0 w 2385858"/>
              <a:gd name="connsiteY10" fmla="*/ 1860013 h 2543816"/>
              <a:gd name="connsiteX11" fmla="*/ 0 w 2385858"/>
              <a:gd name="connsiteY11" fmla="*/ 683779 h 2543816"/>
              <a:gd name="connsiteX12" fmla="*/ 6388 w 2385858"/>
              <a:gd name="connsiteY12" fmla="*/ 636070 h 2543816"/>
              <a:gd name="connsiteX13" fmla="*/ 98020 w 2385858"/>
              <a:gd name="connsiteY13" fmla="*/ 526756 h 2543816"/>
              <a:gd name="connsiteX14" fmla="*/ 1113272 w 2385858"/>
              <a:gd name="connsiteY14" fmla="*/ 19129 h 2543816"/>
              <a:gd name="connsiteX15" fmla="*/ 1192796 w 2385858"/>
              <a:gd name="connsiteY15"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5858" h="2543816">
                <a:moveTo>
                  <a:pt x="1192796" y="1"/>
                </a:moveTo>
                <a:cubicBezTo>
                  <a:pt x="1219805" y="0"/>
                  <a:pt x="1246814" y="6376"/>
                  <a:pt x="1272318" y="19128"/>
                </a:cubicBezTo>
                <a:cubicBezTo>
                  <a:pt x="1323325" y="44631"/>
                  <a:pt x="2225671" y="495804"/>
                  <a:pt x="2287571" y="526755"/>
                </a:cubicBezTo>
                <a:cubicBezTo>
                  <a:pt x="2349472" y="557705"/>
                  <a:pt x="2385859" y="616577"/>
                  <a:pt x="2385858" y="685784"/>
                </a:cubicBezTo>
                <a:cubicBezTo>
                  <a:pt x="2385859" y="754990"/>
                  <a:pt x="2385859" y="1788853"/>
                  <a:pt x="2385858" y="1858059"/>
                </a:cubicBezTo>
                <a:cubicBezTo>
                  <a:pt x="2385859" y="1927266"/>
                  <a:pt x="2349475" y="1986111"/>
                  <a:pt x="2287573" y="2017061"/>
                </a:cubicBezTo>
                <a:cubicBezTo>
                  <a:pt x="2225674" y="2048011"/>
                  <a:pt x="1323328" y="2499184"/>
                  <a:pt x="1272320" y="2524688"/>
                </a:cubicBezTo>
                <a:cubicBezTo>
                  <a:pt x="1221314" y="2550192"/>
                  <a:pt x="1164282" y="2550193"/>
                  <a:pt x="1113274" y="2524689"/>
                </a:cubicBezTo>
                <a:cubicBezTo>
                  <a:pt x="1062268" y="2499185"/>
                  <a:pt x="159923" y="2048013"/>
                  <a:pt x="98021" y="2017062"/>
                </a:cubicBezTo>
                <a:cubicBezTo>
                  <a:pt x="51597" y="1993850"/>
                  <a:pt x="19524" y="1954932"/>
                  <a:pt x="6388" y="1907727"/>
                </a:cubicBezTo>
                <a:lnTo>
                  <a:pt x="0" y="1860013"/>
                </a:lnTo>
                <a:lnTo>
                  <a:pt x="0" y="683779"/>
                </a:lnTo>
                <a:lnTo>
                  <a:pt x="6388" y="636070"/>
                </a:lnTo>
                <a:cubicBezTo>
                  <a:pt x="19523" y="588872"/>
                  <a:pt x="51595" y="549969"/>
                  <a:pt x="98020" y="526756"/>
                </a:cubicBezTo>
                <a:cubicBezTo>
                  <a:pt x="159921" y="495805"/>
                  <a:pt x="1062266" y="44632"/>
                  <a:pt x="1113272" y="19129"/>
                </a:cubicBezTo>
                <a:cubicBezTo>
                  <a:pt x="1138777" y="6377"/>
                  <a:pt x="1165786" y="1"/>
                  <a:pt x="1192796" y="1"/>
                </a:cubicBezTo>
                <a:close/>
              </a:path>
            </a:pathLst>
          </a:custGeom>
          <a:solidFill>
            <a:schemeClr val="accent3">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5"/>
          <p:cNvSpPr/>
          <p:nvPr>
            <p:custDataLst>
              <p:tags r:id="rId12"/>
            </p:custDataLst>
          </p:nvPr>
        </p:nvSpPr>
        <p:spPr>
          <a:xfrm>
            <a:off x="6177543" y="4220969"/>
            <a:ext cx="2160245" cy="1088378"/>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在计划阶段，确定目标和方针，制订活动计划，为职业目标打基础。</a:t>
            </a:r>
            <a:endParaRPr lang="zh-CN" altLang="en-US" sz="1600" kern="0">
              <a:solidFill>
                <a:schemeClr val="tx1">
                  <a:lumMod val="85000"/>
                  <a:lumOff val="15000"/>
                </a:schemeClr>
              </a:solidFill>
              <a:latin typeface="+mn-ea"/>
              <a:cs typeface="+mn-ea"/>
            </a:endParaRPr>
          </a:p>
        </p:txBody>
      </p:sp>
      <p:sp>
        <p:nvSpPr>
          <p:cNvPr id="22" name="矩形 6"/>
          <p:cNvSpPr/>
          <p:nvPr>
            <p:custDataLst>
              <p:tags r:id="rId13"/>
            </p:custDataLst>
          </p:nvPr>
        </p:nvSpPr>
        <p:spPr>
          <a:xfrm>
            <a:off x="6178178" y="3664080"/>
            <a:ext cx="2160245"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3"/>
                </a:solidFill>
                <a:latin typeface="+mn-ea"/>
                <a:cs typeface="+mn-ea"/>
              </a:rPr>
              <a:t>计划（</a:t>
            </a:r>
            <a:r>
              <a:rPr lang="en-US" altLang="zh-CN" sz="2000" b="1" kern="0">
                <a:solidFill>
                  <a:schemeClr val="accent3"/>
                </a:solidFill>
                <a:latin typeface="+mn-ea"/>
                <a:cs typeface="+mn-ea"/>
              </a:rPr>
              <a:t>Plan</a:t>
            </a:r>
            <a:r>
              <a:rPr lang="zh-CN" altLang="en-US" sz="2000" b="1" kern="0">
                <a:solidFill>
                  <a:schemeClr val="accent3"/>
                </a:solidFill>
                <a:latin typeface="+mn-ea"/>
                <a:cs typeface="+mn-ea"/>
              </a:rPr>
              <a:t>）阶段</a:t>
            </a:r>
            <a:endParaRPr lang="zh-CN" altLang="en-US" sz="2000" b="1" kern="0">
              <a:solidFill>
                <a:schemeClr val="accent3"/>
              </a:solidFill>
              <a:latin typeface="+mn-ea"/>
              <a:cs typeface="+mn-ea"/>
            </a:endParaRPr>
          </a:p>
        </p:txBody>
      </p:sp>
      <p:pic>
        <p:nvPicPr>
          <p:cNvPr id="23" name="图片 32" descr="/data/temp/a75463bb-8b3d-11f0-847a-7e826d940de1.jpg@base@tag=imgScale&amp;m=1&amp;w=662&amp;h=706&amp;q=95a75463bb-8b3d-11f0-847a-7e826d940de1"/>
          <p:cNvPicPr>
            <a:picLocks noChangeAspect="1"/>
          </p:cNvPicPr>
          <p:nvPr>
            <p:custDataLst>
              <p:tags r:id="rId14"/>
            </p:custDataLst>
          </p:nvPr>
        </p:nvPicPr>
        <p:blipFill rotWithShape="1">
          <a:blip r:embed="rId15"/>
          <a:srcRect l="16486" r="16486"/>
          <a:stretch>
            <a:fillRect/>
          </a:stretch>
        </p:blipFill>
        <p:spPr>
          <a:xfrm>
            <a:off x="8998585" y="1254760"/>
            <a:ext cx="1989455" cy="2120900"/>
          </a:xfrm>
          <a:custGeom>
            <a:avLst/>
            <a:gdLst>
              <a:gd name="connsiteX0" fmla="*/ 1193060 w 2386123"/>
              <a:gd name="connsiteY0" fmla="*/ 1 h 2543816"/>
              <a:gd name="connsiteX1" fmla="*/ 1272583 w 2386123"/>
              <a:gd name="connsiteY1" fmla="*/ 19128 h 2543816"/>
              <a:gd name="connsiteX2" fmla="*/ 2287836 w 2386123"/>
              <a:gd name="connsiteY2" fmla="*/ 526755 h 2543816"/>
              <a:gd name="connsiteX3" fmla="*/ 2386123 w 2386123"/>
              <a:gd name="connsiteY3" fmla="*/ 685784 h 2543816"/>
              <a:gd name="connsiteX4" fmla="*/ 2386123 w 2386123"/>
              <a:gd name="connsiteY4" fmla="*/ 1858059 h 2543816"/>
              <a:gd name="connsiteX5" fmla="*/ 2287838 w 2386123"/>
              <a:gd name="connsiteY5" fmla="*/ 2017061 h 2543816"/>
              <a:gd name="connsiteX6" fmla="*/ 1272585 w 2386123"/>
              <a:gd name="connsiteY6" fmla="*/ 2524688 h 2543816"/>
              <a:gd name="connsiteX7" fmla="*/ 1113539 w 2386123"/>
              <a:gd name="connsiteY7" fmla="*/ 2524689 h 2543816"/>
              <a:gd name="connsiteX8" fmla="*/ 98286 w 2386123"/>
              <a:gd name="connsiteY8" fmla="*/ 2017062 h 2543816"/>
              <a:gd name="connsiteX9" fmla="*/ 0 w 2386123"/>
              <a:gd name="connsiteY9" fmla="*/ 1858034 h 2543816"/>
              <a:gd name="connsiteX10" fmla="*/ 0 w 2386123"/>
              <a:gd name="connsiteY10" fmla="*/ 685758 h 2543816"/>
              <a:gd name="connsiteX11" fmla="*/ 98285 w 2386123"/>
              <a:gd name="connsiteY11" fmla="*/ 526756 h 2543816"/>
              <a:gd name="connsiteX12" fmla="*/ 1113537 w 2386123"/>
              <a:gd name="connsiteY12" fmla="*/ 19129 h 2543816"/>
              <a:gd name="connsiteX13" fmla="*/ 1193060 w 2386123"/>
              <a:gd name="connsiteY13" fmla="*/ 1 h 2543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86123" h="2543816">
                <a:moveTo>
                  <a:pt x="1193060" y="1"/>
                </a:moveTo>
                <a:cubicBezTo>
                  <a:pt x="1220070" y="0"/>
                  <a:pt x="1247079" y="6376"/>
                  <a:pt x="1272583" y="19128"/>
                </a:cubicBezTo>
                <a:cubicBezTo>
                  <a:pt x="1323590" y="44631"/>
                  <a:pt x="2225936" y="495804"/>
                  <a:pt x="2287836" y="526755"/>
                </a:cubicBezTo>
                <a:cubicBezTo>
                  <a:pt x="2349737" y="557705"/>
                  <a:pt x="2386124" y="616577"/>
                  <a:pt x="2386123" y="685784"/>
                </a:cubicBezTo>
                <a:cubicBezTo>
                  <a:pt x="2386124" y="754990"/>
                  <a:pt x="2386124" y="1788853"/>
                  <a:pt x="2386123" y="1858059"/>
                </a:cubicBezTo>
                <a:cubicBezTo>
                  <a:pt x="2386124" y="1927266"/>
                  <a:pt x="2349740" y="1986111"/>
                  <a:pt x="2287838" y="2017061"/>
                </a:cubicBezTo>
                <a:cubicBezTo>
                  <a:pt x="2225939" y="2048011"/>
                  <a:pt x="1323593" y="2499184"/>
                  <a:pt x="1272585" y="2524688"/>
                </a:cubicBezTo>
                <a:cubicBezTo>
                  <a:pt x="1221579" y="2550192"/>
                  <a:pt x="1164547" y="2550193"/>
                  <a:pt x="1113539" y="2524689"/>
                </a:cubicBezTo>
                <a:cubicBezTo>
                  <a:pt x="1062533" y="2499185"/>
                  <a:pt x="160188" y="2048013"/>
                  <a:pt x="98286" y="2017062"/>
                </a:cubicBezTo>
                <a:cubicBezTo>
                  <a:pt x="36387" y="1986112"/>
                  <a:pt x="1" y="1927241"/>
                  <a:pt x="0" y="1858034"/>
                </a:cubicBezTo>
                <a:cubicBezTo>
                  <a:pt x="1" y="1788827"/>
                  <a:pt x="1" y="754964"/>
                  <a:pt x="0" y="685758"/>
                </a:cubicBezTo>
                <a:cubicBezTo>
                  <a:pt x="1" y="616551"/>
                  <a:pt x="36385" y="557706"/>
                  <a:pt x="98285" y="526756"/>
                </a:cubicBezTo>
                <a:cubicBezTo>
                  <a:pt x="160186" y="495805"/>
                  <a:pt x="1062531" y="44632"/>
                  <a:pt x="1113537" y="19129"/>
                </a:cubicBezTo>
                <a:cubicBezTo>
                  <a:pt x="1139042" y="6377"/>
                  <a:pt x="1166051" y="1"/>
                  <a:pt x="1193060" y="1"/>
                </a:cubicBezTo>
                <a:close/>
              </a:path>
            </a:pathLst>
          </a:custGeom>
          <a:solidFill>
            <a:schemeClr val="accent4">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4" name="矩形 7"/>
          <p:cNvSpPr/>
          <p:nvPr>
            <p:custDataLst>
              <p:tags r:id="rId16"/>
            </p:custDataLst>
          </p:nvPr>
        </p:nvSpPr>
        <p:spPr>
          <a:xfrm>
            <a:off x="8821420" y="4220845"/>
            <a:ext cx="2289175" cy="108839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执行阶段是将计划转化为行动的关键步骤，涉及具体操作实现计划内容。</a:t>
            </a:r>
            <a:endParaRPr lang="zh-CN" altLang="en-US" sz="1600" kern="0">
              <a:solidFill>
                <a:schemeClr val="tx1">
                  <a:lumMod val="85000"/>
                  <a:lumOff val="15000"/>
                </a:schemeClr>
              </a:solidFill>
              <a:latin typeface="+mn-ea"/>
              <a:cs typeface="+mn-ea"/>
            </a:endParaRPr>
          </a:p>
        </p:txBody>
      </p:sp>
      <p:sp>
        <p:nvSpPr>
          <p:cNvPr id="25" name="矩形 8"/>
          <p:cNvSpPr/>
          <p:nvPr>
            <p:custDataLst>
              <p:tags r:id="rId17"/>
            </p:custDataLst>
          </p:nvPr>
        </p:nvSpPr>
        <p:spPr>
          <a:xfrm>
            <a:off x="8822288" y="3664080"/>
            <a:ext cx="2160246" cy="4210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4"/>
                </a:solidFill>
                <a:latin typeface="+mn-ea"/>
                <a:cs typeface="+mn-ea"/>
              </a:rPr>
              <a:t>执行（</a:t>
            </a:r>
            <a:r>
              <a:rPr lang="en-US" altLang="zh-CN" sz="2000" b="1" kern="0">
                <a:solidFill>
                  <a:schemeClr val="accent4"/>
                </a:solidFill>
                <a:latin typeface="+mn-ea"/>
                <a:cs typeface="+mn-ea"/>
              </a:rPr>
              <a:t>Do</a:t>
            </a:r>
            <a:r>
              <a:rPr lang="zh-CN" altLang="en-US" sz="2000" b="1" kern="0">
                <a:solidFill>
                  <a:schemeClr val="accent4"/>
                </a:solidFill>
                <a:latin typeface="+mn-ea"/>
                <a:cs typeface="+mn-ea"/>
              </a:rPr>
              <a:t>）阶段</a:t>
            </a:r>
            <a:endParaRPr lang="zh-CN" altLang="en-US" sz="2000" b="1" kern="0">
              <a:solidFill>
                <a:schemeClr val="accent4"/>
              </a:solidFill>
              <a:latin typeface="+mn-ea"/>
              <a:cs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33120" y="114935"/>
            <a:ext cx="10852150" cy="100139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二、积极采取行动</a:t>
            </a:r>
            <a:endParaRPr lang="zh-CN" altLang="en-US" sz="3600">
              <a:solidFill>
                <a:schemeClr val="accent1">
                  <a:lumMod val="50000"/>
                </a:schemeClr>
              </a:solidFill>
            </a:endParaRPr>
          </a:p>
          <a:p>
            <a:r>
              <a:rPr lang="zh-CN" altLang="en-US" sz="2800">
                <a:solidFill>
                  <a:schemeClr val="accent1">
                    <a:lumMod val="50000"/>
                  </a:schemeClr>
                </a:solidFill>
              </a:rPr>
              <a:t>（一）养成习惯</a:t>
            </a:r>
            <a:endParaRPr lang="zh-CN" altLang="en-US" sz="2800">
              <a:solidFill>
                <a:schemeClr val="accent1">
                  <a:lumMod val="50000"/>
                </a:schemeClr>
              </a:solidFill>
            </a:endParaRPr>
          </a:p>
        </p:txBody>
      </p:sp>
      <p:sp>
        <p:nvSpPr>
          <p:cNvPr id="12" name="任意多边形: 形状 1"/>
          <p:cNvSpPr/>
          <p:nvPr>
            <p:custDataLst>
              <p:tags r:id="rId2"/>
            </p:custDataLst>
          </p:nvPr>
        </p:nvSpPr>
        <p:spPr>
          <a:xfrm>
            <a:off x="664845" y="1290320"/>
            <a:ext cx="1499870" cy="13760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375920" y="3462655"/>
            <a:ext cx="256349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在西汉时期，匡衡因家境贫寒无法购买蜡烛，便在邻居家墙上凿洞借助烛光学习，这一行为体现了他不放弃学习的决心，最终成为学识渊博的学者，这个故事被称为“凿壁偷光”，成为培养良好习惯的典范。</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375920" y="2840355"/>
            <a:ext cx="242824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故事引入：凿壁偷光</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29375" y="1290320"/>
            <a:ext cx="1499870" cy="13760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275070" y="3462655"/>
            <a:ext cx="233172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科学家研究指出，养成一个新习惯平均需要</a:t>
            </a:r>
            <a:r>
              <a:rPr lang="en-US" altLang="zh-CN" sz="1600" kern="0">
                <a:ln>
                  <a:noFill/>
                  <a:prstDash val="sysDot"/>
                </a:ln>
                <a:solidFill>
                  <a:schemeClr val="tx1">
                    <a:lumMod val="85000"/>
                    <a:lumOff val="15000"/>
                  </a:schemeClr>
                </a:solidFill>
                <a:latin typeface="+mn-ea"/>
                <a:cs typeface="+mn-ea"/>
              </a:rPr>
              <a:t>21</a:t>
            </a:r>
            <a:r>
              <a:rPr lang="zh-CN" altLang="en-US" sz="1600" kern="0">
                <a:ln>
                  <a:noFill/>
                  <a:prstDash val="sysDot"/>
                </a:ln>
                <a:solidFill>
                  <a:schemeClr val="tx1">
                    <a:lumMod val="85000"/>
                    <a:lumOff val="15000"/>
                  </a:schemeClr>
                </a:solidFill>
                <a:latin typeface="+mn-ea"/>
                <a:cs typeface="+mn-ea"/>
              </a:rPr>
              <a:t>天，这个时间虽是个平均数，但习惯一旦形成，便能对个人产生长远的影响，无论是好习惯还是坏习惯。</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140450" y="2840355"/>
            <a:ext cx="242824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3"/>
                </a:solidFill>
                <a:latin typeface="+mn-ea"/>
                <a:cs typeface="+mn-ea"/>
              </a:rPr>
              <a:t>21</a:t>
            </a:r>
            <a:r>
              <a:rPr lang="zh-CN" altLang="en-US" b="1" kern="0">
                <a:solidFill>
                  <a:schemeClr val="accent3"/>
                </a:solidFill>
                <a:latin typeface="+mn-ea"/>
                <a:cs typeface="+mn-ea"/>
              </a:rPr>
              <a:t>天养成计划</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47110" y="1290320"/>
            <a:ext cx="1499870" cy="13760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392805" y="3462655"/>
            <a:ext cx="230251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匡衡的故事生动地展示了习惯对个人成长的重要性，良好的学习习惯使他克服了贫困带来的障碍，最终取得了成功。</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258185" y="2840355"/>
            <a:ext cx="242824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习惯对个人成长的影响</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292590" y="1290320"/>
            <a:ext cx="1499870" cy="137604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023350" y="3462655"/>
            <a:ext cx="227457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对于大学生而言，培养良好的生活习惯、学习习惯和求职习惯是至关重要的，这些习惯将为他们的未来打下坚实的基础。</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8942705" y="2840355"/>
            <a:ext cx="274256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大学生应培养的习惯类型</a:t>
            </a:r>
            <a:endParaRPr lang="zh-CN" altLang="en-US" b="1" kern="0">
              <a:solidFill>
                <a:schemeClr val="accent4"/>
              </a:solidFill>
              <a:latin typeface="+mn-ea"/>
              <a:cs typeface="+mn-ea"/>
            </a:endParaRPr>
          </a:p>
        </p:txBody>
      </p:sp>
      <p:pic>
        <p:nvPicPr>
          <p:cNvPr id="24" name="图片 48" descr="/data/temp/a14952db-8b3e-11f0-b08c-b23c57e3f146.jpg@base@tag=imgScale&amp;m=1&amp;w=578&amp;h=478&amp;q=95a14952db-8b3e-11f0-b08c-b23c57e3f146"/>
          <p:cNvPicPr>
            <a:picLocks noChangeAspect="1"/>
          </p:cNvPicPr>
          <p:nvPr>
            <p:custDataLst>
              <p:tags r:id="rId14"/>
            </p:custDataLst>
          </p:nvPr>
        </p:nvPicPr>
        <p:blipFill rotWithShape="1">
          <a:blip r:embed="rId15"/>
          <a:srcRect b="38022"/>
          <a:stretch>
            <a:fillRect/>
          </a:stretch>
        </p:blipFill>
        <p:spPr>
          <a:xfrm>
            <a:off x="707390" y="1352550"/>
            <a:ext cx="1621155" cy="13404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a149537b-8b3e-11f0-b08c-b23c57e3f146.jpg@base@tag=imgScale&amp;m=1&amp;w=578&amp;h=478&amp;q=95a149537b-8b3e-11f0-b08c-b23c57e3f146"/>
          <p:cNvPicPr>
            <a:picLocks noChangeAspect="1"/>
          </p:cNvPicPr>
          <p:nvPr>
            <p:custDataLst>
              <p:tags r:id="rId16"/>
            </p:custDataLst>
          </p:nvPr>
        </p:nvPicPr>
        <p:blipFill rotWithShape="1">
          <a:blip r:embed="rId17"/>
          <a:srcRect l="18367" r="1413" b="11619"/>
          <a:stretch>
            <a:fillRect/>
          </a:stretch>
        </p:blipFill>
        <p:spPr>
          <a:xfrm>
            <a:off x="3589655" y="1352550"/>
            <a:ext cx="1621155" cy="13404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a1495483-8b3e-11f0-b08c-b23c57e3f146.jpg@base@tag=imgScale&amp;m=1&amp;w=578&amp;h=478&amp;q=95a1495483-8b3e-11f0-b08c-b23c57e3f146"/>
          <p:cNvPicPr>
            <a:picLocks noChangeAspect="1"/>
          </p:cNvPicPr>
          <p:nvPr>
            <p:custDataLst>
              <p:tags r:id="rId18"/>
            </p:custDataLst>
          </p:nvPr>
        </p:nvPicPr>
        <p:blipFill rotWithShape="1">
          <a:blip r:embed="rId19"/>
          <a:srcRect l="6792" r="7679"/>
          <a:stretch>
            <a:fillRect/>
          </a:stretch>
        </p:blipFill>
        <p:spPr>
          <a:xfrm>
            <a:off x="6471920" y="1352550"/>
            <a:ext cx="1621155" cy="13404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a1495330-8b3e-11f0-b08c-b23c57e3f146.jpg@base@tag=imgScale&amp;m=1&amp;w=578&amp;h=478&amp;q=95a1495330-8b3e-11f0-b08c-b23c57e3f146"/>
          <p:cNvPicPr>
            <a:picLocks noChangeAspect="1"/>
          </p:cNvPicPr>
          <p:nvPr>
            <p:custDataLst>
              <p:tags r:id="rId20"/>
            </p:custDataLst>
          </p:nvPr>
        </p:nvPicPr>
        <p:blipFill rotWithShape="1">
          <a:blip r:embed="rId21"/>
          <a:srcRect l="9681" r="9681"/>
          <a:stretch>
            <a:fillRect/>
          </a:stretch>
        </p:blipFill>
        <p:spPr>
          <a:xfrm>
            <a:off x="9335135" y="1352550"/>
            <a:ext cx="1621155" cy="134048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01065" y="256540"/>
            <a:ext cx="10852150" cy="86169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（二）培养能力</a:t>
            </a:r>
            <a:endParaRPr lang="zh-CN" altLang="en-US" sz="2800">
              <a:solidFill>
                <a:schemeClr val="accent1">
                  <a:lumMod val="50000"/>
                </a:schemeClr>
              </a:solidFill>
            </a:endParaRPr>
          </a:p>
          <a:p>
            <a:r>
              <a:rPr lang="en-US" altLang="en-US">
                <a:solidFill>
                  <a:schemeClr val="accent1">
                    <a:lumMod val="50000"/>
                  </a:schemeClr>
                </a:solidFill>
              </a:rPr>
              <a:t>1. </a:t>
            </a:r>
            <a:r>
              <a:rPr lang="zh-CN" altLang="en-US">
                <a:solidFill>
                  <a:schemeClr val="accent1">
                    <a:lumMod val="50000"/>
                  </a:schemeClr>
                </a:solidFill>
              </a:rPr>
              <a:t>企划力</a:t>
            </a:r>
            <a:endParaRPr lang="zh-CN" altLang="en-US">
              <a:solidFill>
                <a:schemeClr val="accent1">
                  <a:lumMod val="50000"/>
                </a:schemeClr>
              </a:solidFill>
            </a:endParaRPr>
          </a:p>
        </p:txBody>
      </p:sp>
      <p:sp>
        <p:nvSpPr>
          <p:cNvPr id="8" name="矩形 2"/>
          <p:cNvSpPr/>
          <p:nvPr>
            <p:custDataLst>
              <p:tags r:id="rId2"/>
            </p:custDataLst>
          </p:nvPr>
        </p:nvSpPr>
        <p:spPr>
          <a:xfrm>
            <a:off x="795655" y="2651125"/>
            <a:ext cx="226568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企划力涉及策划与谋划，狭义上指企业的战略规划，广义上则是为达成特定目标进行的全面规划。</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796286" y="19967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企划力定义与范畴</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700" y="1404620"/>
            <a:ext cx="76581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02355" y="2651125"/>
            <a:ext cx="226568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成功企划的衡量指标主要包括成本控制和收益最大化，企划力的高低直接影响企业规避风险和追求利益的能力。</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02929" y="19967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成功企划的衡量标准</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8400" y="1404620"/>
            <a:ext cx="76581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08420" y="2651125"/>
            <a:ext cx="226568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个人在生涯中的成功很大程度上取决于企划的正确与否，企划力是选择合适途径实现预定目标的关键。</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408937" y="19967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企划力在个人职业发展中的作用</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4465" y="1404620"/>
            <a:ext cx="76581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31630" y="2651125"/>
            <a:ext cx="226568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通过具体案例分析，如德国足球队的执行力，可以进一步理解企划力在实际操作中的应用和重要性。</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232089" y="199674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企划力的实际应用案例分析</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675" y="1404620"/>
            <a:ext cx="76581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72fdffb5-8b3f-11f0-8657-4aa156a3e818.jpg@base@tag=imgScale&amp;m=1&amp;w=600&amp;h=360&amp;q=9572fdffb5-8b3f-11f0-8657-4aa156a3e818"/>
          <p:cNvPicPr>
            <a:picLocks noChangeAspect="1"/>
          </p:cNvPicPr>
          <p:nvPr>
            <p:custDataLst>
              <p:tags r:id="rId18"/>
            </p:custDataLst>
          </p:nvPr>
        </p:nvPicPr>
        <p:blipFill rotWithShape="1">
          <a:blip r:embed="rId19"/>
          <a:srcRect l="8333" r="8333"/>
          <a:stretch>
            <a:fillRect/>
          </a:stretch>
        </p:blipFill>
        <p:spPr>
          <a:xfrm>
            <a:off x="912491" y="4786895"/>
            <a:ext cx="2159956" cy="1295974"/>
          </a:xfrm>
          <a:prstGeom prst="rect">
            <a:avLst/>
          </a:prstGeom>
          <a:solidFill>
            <a:schemeClr val="accent1"/>
          </a:solidFill>
          <a:ln>
            <a:solidFill>
              <a:schemeClr val="accent1">
                <a:alpha val="20000"/>
              </a:schemeClr>
            </a:solidFill>
          </a:ln>
        </p:spPr>
      </p:pic>
      <p:pic>
        <p:nvPicPr>
          <p:cNvPr id="40" name="图片 30" descr="/data/temp/72fe007b-8b3f-11f0-8657-4aa156a3e818.jpg@base@tag=imgScale&amp;m=1&amp;w=600&amp;h=360&amp;q=9572fe007b-8b3f-11f0-8657-4aa156a3e818"/>
          <p:cNvPicPr>
            <a:picLocks noChangeAspect="1"/>
          </p:cNvPicPr>
          <p:nvPr>
            <p:custDataLst>
              <p:tags r:id="rId20"/>
            </p:custDataLst>
          </p:nvPr>
        </p:nvPicPr>
        <p:blipFill rotWithShape="1">
          <a:blip r:embed="rId21"/>
          <a:srcRect t="12000" r="2222"/>
          <a:stretch>
            <a:fillRect/>
          </a:stretch>
        </p:blipFill>
        <p:spPr>
          <a:xfrm>
            <a:off x="3719134" y="4786895"/>
            <a:ext cx="2159956" cy="1295974"/>
          </a:xfrm>
          <a:prstGeom prst="rect">
            <a:avLst/>
          </a:prstGeom>
          <a:solidFill>
            <a:schemeClr val="accent2"/>
          </a:solidFill>
          <a:ln>
            <a:solidFill>
              <a:schemeClr val="accent2">
                <a:alpha val="20000"/>
              </a:schemeClr>
            </a:solidFill>
          </a:ln>
        </p:spPr>
      </p:pic>
      <p:pic>
        <p:nvPicPr>
          <p:cNvPr id="41" name="图片 31" descr="/data/temp/72fdfff4-8b3f-11f0-8657-4aa156a3e818.jpg@base@tag=imgScale&amp;m=1&amp;w=600&amp;h=360&amp;q=9572fdfff4-8b3f-11f0-8657-4aa156a3e818"/>
          <p:cNvPicPr>
            <a:picLocks noChangeAspect="1"/>
          </p:cNvPicPr>
          <p:nvPr>
            <p:custDataLst>
              <p:tags r:id="rId22"/>
            </p:custDataLst>
          </p:nvPr>
        </p:nvPicPr>
        <p:blipFill rotWithShape="1">
          <a:blip r:embed="rId23"/>
          <a:srcRect t="5000" b="5000"/>
          <a:stretch>
            <a:fillRect/>
          </a:stretch>
        </p:blipFill>
        <p:spPr>
          <a:xfrm>
            <a:off x="6525142" y="4786895"/>
            <a:ext cx="2159956" cy="1295974"/>
          </a:xfrm>
          <a:prstGeom prst="rect">
            <a:avLst/>
          </a:prstGeom>
          <a:solidFill>
            <a:schemeClr val="accent3"/>
          </a:solidFill>
          <a:ln>
            <a:solidFill>
              <a:schemeClr val="accent3">
                <a:alpha val="20000"/>
              </a:schemeClr>
            </a:solidFill>
          </a:ln>
        </p:spPr>
      </p:pic>
      <p:pic>
        <p:nvPicPr>
          <p:cNvPr id="42" name="图片 32" descr="/data/temp/72fe0106-8b3f-11f0-8657-4aa156a3e818.jpg@base@tag=imgScale&amp;m=1&amp;w=600&amp;h=360&amp;q=9572fe0106-8b3f-11f0-8657-4aa156a3e818"/>
          <p:cNvPicPr>
            <a:picLocks noChangeAspect="1"/>
          </p:cNvPicPr>
          <p:nvPr>
            <p:custDataLst>
              <p:tags r:id="rId24"/>
            </p:custDataLst>
          </p:nvPr>
        </p:nvPicPr>
        <p:blipFill rotWithShape="1">
          <a:blip r:embed="rId25"/>
          <a:srcRect t="5000" b="5000"/>
          <a:stretch>
            <a:fillRect/>
          </a:stretch>
        </p:blipFill>
        <p:spPr>
          <a:xfrm>
            <a:off x="9348294" y="478689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008972" y="427355"/>
            <a:ext cx="10852237" cy="441964"/>
          </a:xfrm>
        </p:spPr>
        <p:txBody>
          <a:bodyPr/>
          <a:lstStyle/>
          <a:p>
            <a:r>
              <a:rPr lang="en-US" altLang="en-US">
                <a:solidFill>
                  <a:schemeClr val="accent1">
                    <a:lumMod val="50000"/>
                  </a:schemeClr>
                </a:solidFill>
              </a:rPr>
              <a:t>2. </a:t>
            </a:r>
            <a:r>
              <a:rPr lang="zh-CN" altLang="en-US">
                <a:solidFill>
                  <a:schemeClr val="accent1">
                    <a:lumMod val="50000"/>
                  </a:schemeClr>
                </a:solidFill>
              </a:rPr>
              <a:t>执行力</a:t>
            </a:r>
            <a:endParaRPr lang="zh-CN" altLang="en-US">
              <a:solidFill>
                <a:schemeClr val="accent1">
                  <a:lumMod val="50000"/>
                </a:schemeClr>
              </a:solidFill>
            </a:endParaRPr>
          </a:p>
        </p:txBody>
      </p:sp>
      <p:pic>
        <p:nvPicPr>
          <p:cNvPr id="129" name="图片 128" descr="商务人士 商业 商务"/>
          <p:cNvPicPr>
            <a:picLocks noChangeAspect="1"/>
          </p:cNvPicPr>
          <p:nvPr>
            <p:custDataLst>
              <p:tags r:id="rId2"/>
            </p:custDataLst>
          </p:nvPr>
        </p:nvPicPr>
        <p:blipFill rotWithShape="1">
          <a:blip r:embed="rId3"/>
          <a:srcRect l="22389" r="22389"/>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640991" y="243790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执行力是将计划和战略转化为实际成果的保障，没有有效的执行，再宏伟的计划也无法实现。</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9830" y="1918335"/>
            <a:ext cx="239712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执行力的定义与重要性</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6993" y="243790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行动是成功的关键路径，所有伟大的成就都源于实际行动，缺乏执行力将导致最终的失败。</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76108"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行动与成功的关系</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0991" y="474962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德国足球队在国际赛场上的辉煌战绩，展示了卓越执行力在实现目标中的核心作用。</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465" y="4269740"/>
            <a:ext cx="240284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德国足球队执行力案例</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93" y="474962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探讨如何提升个人执行力，包括制定明确目标、合理规划时间、持续跟进和反馈等策略。</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6700" y="4269740"/>
            <a:ext cx="250888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提升个人执行力的策略</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41070" y="256540"/>
            <a:ext cx="10607040" cy="4419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 </a:t>
            </a:r>
            <a:r>
              <a:rPr lang="zh-CN" altLang="en-US">
                <a:solidFill>
                  <a:schemeClr val="accent1">
                    <a:lumMod val="50000"/>
                  </a:schemeClr>
                </a:solidFill>
              </a:rPr>
              <a:t>竞争力</a:t>
            </a:r>
            <a:endParaRPr lang="zh-CN" altLang="en-US">
              <a:solidFill>
                <a:schemeClr val="accent1">
                  <a:lumMod val="50000"/>
                </a:schemeClr>
              </a:solidFill>
            </a:endParaRPr>
          </a:p>
        </p:txBody>
      </p:sp>
      <p:sp>
        <p:nvSpPr>
          <p:cNvPr id="2" name="矩形 2"/>
          <p:cNvSpPr/>
          <p:nvPr>
            <p:custDataLst>
              <p:tags r:id="rId2"/>
            </p:custDataLst>
          </p:nvPr>
        </p:nvSpPr>
        <p:spPr>
          <a:xfrm>
            <a:off x="503555" y="1869440"/>
            <a:ext cx="3608070"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竞争力是个人在职场中生存和发展的关键，是应对激烈市场竞争的必备素质。</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61075" y="121307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竞争力的定义与必要性</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61075" y="417041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在求职过程中，个人的竞争力决定了能否在众多候选人中脱颖而出，获取工作机会。</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61075" y="350490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竞争力在求职中的应用</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174147" y="188112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职场竞争力包括专业技能、沟通能力、团队协作等多方面能力的综合体现。</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74147" y="121307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职场竞争力的构成要素</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174147" y="417041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通过不断学习新技能、提升个人品牌、拓展人脉网络等方法，可以有效增强个人在职场中的竞争力。</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74147" y="350617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增强个人竞争力的方法</a:t>
            </a:r>
            <a:endParaRPr lang="zh-CN" altLang="en-US" sz="2400" b="1">
              <a:solidFill>
                <a:schemeClr val="accent4"/>
              </a:solidFill>
              <a:latin typeface="+mn-ea"/>
              <a:cs typeface="+mn-ea"/>
            </a:endParaRPr>
          </a:p>
        </p:txBody>
      </p:sp>
      <p:pic>
        <p:nvPicPr>
          <p:cNvPr id="19" name="图片 22" descr="/data/temp/73fc5c78-8b3f-11f0-aced-f60a682d7d00.jpg@base@tag=imgScale&amp;m=1&amp;w=450&amp;h=450&amp;q=9573fc5c78-8b3f-11f0-aced-f60a682d7d00"/>
          <p:cNvPicPr>
            <a:picLocks noChangeAspect="1"/>
          </p:cNvPicPr>
          <p:nvPr>
            <p:custDataLst>
              <p:tags r:id="rId10"/>
            </p:custDataLst>
          </p:nvPr>
        </p:nvPicPr>
        <p:blipFill rotWithShape="1">
          <a:blip r:embed="rId11"/>
          <a:srcRect l="16667" r="16667"/>
          <a:stretch>
            <a:fillRect/>
          </a:stretch>
        </p:blipFill>
        <p:spPr>
          <a:xfrm>
            <a:off x="4283301" y="131404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73fc5c7b-8b3f-11f0-aced-f60a682d7d00.jpg@base@tag=imgScale&amp;m=1&amp;w=450&amp;h=450&amp;q=9573fc5c7b-8b3f-11f0-aced-f60a682d7d00"/>
          <p:cNvPicPr>
            <a:picLocks noChangeAspect="1"/>
          </p:cNvPicPr>
          <p:nvPr>
            <p:custDataLst>
              <p:tags r:id="rId12"/>
            </p:custDataLst>
          </p:nvPr>
        </p:nvPicPr>
        <p:blipFill rotWithShape="1">
          <a:blip r:embed="rId13"/>
          <a:srcRect l="16667" r="16667"/>
          <a:stretch>
            <a:fillRect/>
          </a:stretch>
        </p:blipFill>
        <p:spPr>
          <a:xfrm>
            <a:off x="6243647" y="131404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73fc5c39-8b3f-11f0-aced-f60a682d7d00.jpg@base@tag=imgScale&amp;m=1&amp;w=450&amp;h=450&amp;q=9573fc5c39-8b3f-11f0-aced-f60a682d7d00"/>
          <p:cNvPicPr>
            <a:picLocks noChangeAspect="1"/>
          </p:cNvPicPr>
          <p:nvPr>
            <p:custDataLst>
              <p:tags r:id="rId14"/>
            </p:custDataLst>
          </p:nvPr>
        </p:nvPicPr>
        <p:blipFill>
          <a:blip r:embed="rId15"/>
          <a:srcRect l="16667" r="16667"/>
          <a:stretch>
            <a:fillRect/>
          </a:stretch>
        </p:blipFill>
        <p:spPr>
          <a:xfrm>
            <a:off x="4288382" y="347315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73fc5d2e-8b3f-11f0-aced-f60a682d7d00.jpg@base@tag=imgScale&amp;m=1&amp;w=450&amp;h=450&amp;q=9573fc5d2e-8b3f-11f0-aced-f60a682d7d00"/>
          <p:cNvPicPr>
            <a:picLocks noChangeAspect="1"/>
          </p:cNvPicPr>
          <p:nvPr>
            <p:custDataLst>
              <p:tags r:id="rId16"/>
            </p:custDataLst>
          </p:nvPr>
        </p:nvPicPr>
        <p:blipFill>
          <a:blip r:embed="rId17"/>
          <a:srcRect l="14623" r="14623"/>
          <a:stretch>
            <a:fillRect/>
          </a:stretch>
        </p:blipFill>
        <p:spPr>
          <a:xfrm>
            <a:off x="6243647" y="347315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349885"/>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4. </a:t>
            </a:r>
            <a:r>
              <a:rPr lang="zh-CN" altLang="en-US">
                <a:solidFill>
                  <a:schemeClr val="accent1">
                    <a:lumMod val="50000"/>
                  </a:schemeClr>
                </a:solidFill>
              </a:rPr>
              <a:t>领导力</a:t>
            </a:r>
            <a:endParaRPr lang="zh-CN" altLang="en-US">
              <a:solidFill>
                <a:schemeClr val="accent1">
                  <a:lumMod val="50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领导力不再局限于职位赋予的权力，而是体现为一种积极的互动和明确目标的人际影响力。</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领导力是每个人都可以学习和掌握的技能，它存在于政府、企业、学校等各个领域和层级。</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领导力在不同领域中发挥作用，如提升团队效率、促进组织变革等，是推动社会进步的重要力量。</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通过学习领导理论、参与领导实践、接受反馈和持续自我提升，可以培养和增强个人的领导力。</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0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领导力的现代定义</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领导力的普遍性与影响力</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领导力在不同领域的应用</a:t>
            </a:r>
            <a:endParaRPr lang="zh-CN" altLang="en-US" b="1">
              <a:solidFill>
                <a:schemeClr val="accent3"/>
              </a:solidFill>
              <a:latin typeface="+mn-ea"/>
              <a:cs typeface="+mn-ea"/>
            </a:endParaRPr>
          </a:p>
        </p:txBody>
      </p:sp>
      <p:sp>
        <p:nvSpPr>
          <p:cNvPr id="21" name="矩形 14"/>
          <p:cNvSpPr/>
          <p:nvPr>
            <p:custDataLst>
              <p:tags r:id="rId21"/>
            </p:custDataLst>
          </p:nvPr>
        </p:nvSpPr>
        <p:spPr>
          <a:xfrm>
            <a:off x="9266563"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培养领导力的途径</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958285" y="179775"/>
            <a:ext cx="10969200" cy="705600"/>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dirty="0">
                <a:solidFill>
                  <a:schemeClr val="accent1">
                    <a:lumMod val="50000"/>
                  </a:schemeClr>
                </a:solidFill>
              </a:rPr>
              <a:t>5. </a:t>
            </a:r>
            <a:r>
              <a:rPr lang="zh-CN" altLang="en-US" dirty="0">
                <a:solidFill>
                  <a:schemeClr val="accent1">
                    <a:lumMod val="50000"/>
                  </a:schemeClr>
                </a:solidFill>
              </a:rPr>
              <a:t>自我管理力</a:t>
            </a:r>
            <a:endParaRPr lang="zh-CN" altLang="en-US" dirty="0">
              <a:solidFill>
                <a:schemeClr val="accent1">
                  <a:lumMod val="50000"/>
                </a:schemeClr>
              </a:solidFill>
            </a:endParaRPr>
          </a:p>
        </p:txBody>
      </p:sp>
      <p:sp>
        <p:nvSpPr>
          <p:cNvPr id="2" name="任意形状 2"/>
          <p:cNvSpPr/>
          <p:nvPr>
            <p:custDataLst>
              <p:tags r:id="rId2"/>
            </p:custDataLst>
          </p:nvPr>
        </p:nvSpPr>
        <p:spPr>
          <a:xfrm>
            <a:off x="-4197" y="1544086"/>
            <a:ext cx="12196198" cy="5316769"/>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4" name="任意形状 1"/>
          <p:cNvSpPr/>
          <p:nvPr>
            <p:custDataLst>
              <p:tags r:id="rId3"/>
            </p:custDataLst>
          </p:nvPr>
        </p:nvSpPr>
        <p:spPr>
          <a:xfrm>
            <a:off x="-4197" y="1608878"/>
            <a:ext cx="12196198" cy="5251901"/>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10" name="任意多边形: 形状 9"/>
          <p:cNvSpPr/>
          <p:nvPr>
            <p:custDataLst>
              <p:tags r:id="rId4"/>
            </p:custDataLst>
          </p:nvPr>
        </p:nvSpPr>
        <p:spPr>
          <a:xfrm>
            <a:off x="-1021" y="1650167"/>
            <a:ext cx="12193022" cy="5210063"/>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6" name="椭圆 22"/>
          <p:cNvSpPr/>
          <p:nvPr>
            <p:custDataLst>
              <p:tags r:id="rId5"/>
            </p:custDataLst>
          </p:nvPr>
        </p:nvSpPr>
        <p:spPr>
          <a:xfrm>
            <a:off x="1559080" y="2171896"/>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8" name="矩形 10"/>
          <p:cNvSpPr/>
          <p:nvPr>
            <p:custDataLst>
              <p:tags r:id="rId6"/>
            </p:custDataLst>
          </p:nvPr>
        </p:nvSpPr>
        <p:spPr>
          <a:xfrm>
            <a:off x="1501911" y="3458213"/>
            <a:ext cx="1149203" cy="475779"/>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01</a:t>
            </a:r>
            <a:endParaRPr kumimoji="1" lang="en-US" altLang="zh-CN" sz="2500" b="1">
              <a:solidFill>
                <a:schemeClr val="lt1">
                  <a:lumMod val="100000"/>
                </a:schemeClr>
              </a:solidFill>
              <a:latin typeface="+mn-ea"/>
              <a:cs typeface="+mn-ea"/>
            </a:endParaRPr>
          </a:p>
        </p:txBody>
      </p:sp>
      <p:sp>
        <p:nvSpPr>
          <p:cNvPr id="15" name="矩形 11"/>
          <p:cNvSpPr/>
          <p:nvPr>
            <p:custDataLst>
              <p:tags r:id="rId7"/>
            </p:custDataLst>
          </p:nvPr>
        </p:nvSpPr>
        <p:spPr>
          <a:xfrm>
            <a:off x="841375" y="4595495"/>
            <a:ext cx="2517140" cy="146304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自我管理力是指对自己的行为和习惯有清醒认识后，理智地控制负面情绪，逐步自我完善和超越的能力。</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4244149" y="2171896"/>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8" name="矩形 12"/>
          <p:cNvSpPr/>
          <p:nvPr>
            <p:custDataLst>
              <p:tags r:id="rId9"/>
            </p:custDataLst>
          </p:nvPr>
        </p:nvSpPr>
        <p:spPr>
          <a:xfrm>
            <a:off x="4186980" y="3449956"/>
            <a:ext cx="1149203" cy="475779"/>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02</a:t>
            </a:r>
            <a:endParaRPr kumimoji="1" lang="en-US" altLang="zh-CN" sz="2500" b="1">
              <a:solidFill>
                <a:schemeClr val="lt1">
                  <a:lumMod val="100000"/>
                </a:schemeClr>
              </a:solidFill>
              <a:latin typeface="+mn-ea"/>
              <a:cs typeface="+mn-ea"/>
            </a:endParaRPr>
          </a:p>
        </p:txBody>
      </p:sp>
      <p:sp>
        <p:nvSpPr>
          <p:cNvPr id="34" name="矩形 15"/>
          <p:cNvSpPr/>
          <p:nvPr>
            <p:custDataLst>
              <p:tags r:id="rId10"/>
            </p:custDataLst>
          </p:nvPr>
        </p:nvSpPr>
        <p:spPr>
          <a:xfrm>
            <a:off x="3526155" y="4587240"/>
            <a:ext cx="2517140" cy="146304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自我管理力包括时间管理、情绪控制、目标设定和自我激励等关键要素，是实现个人目标的基础。</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6929219" y="2171896"/>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36" name="矩形 20"/>
          <p:cNvSpPr/>
          <p:nvPr>
            <p:custDataLst>
              <p:tags r:id="rId12"/>
            </p:custDataLst>
          </p:nvPr>
        </p:nvSpPr>
        <p:spPr>
          <a:xfrm>
            <a:off x="6872049" y="3449956"/>
            <a:ext cx="1149203" cy="475779"/>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03</a:t>
            </a:r>
            <a:endParaRPr kumimoji="1" lang="en-US" altLang="zh-CN" sz="2500" b="1">
              <a:solidFill>
                <a:schemeClr val="lt1">
                  <a:lumMod val="100000"/>
                </a:schemeClr>
              </a:solidFill>
              <a:latin typeface="+mn-ea"/>
              <a:cs typeface="+mn-ea"/>
            </a:endParaRPr>
          </a:p>
        </p:txBody>
      </p:sp>
      <p:sp>
        <p:nvSpPr>
          <p:cNvPr id="37" name="矩形 21"/>
          <p:cNvSpPr/>
          <p:nvPr>
            <p:custDataLst>
              <p:tags r:id="rId13"/>
            </p:custDataLst>
          </p:nvPr>
        </p:nvSpPr>
        <p:spPr>
          <a:xfrm>
            <a:off x="6210935" y="4587240"/>
            <a:ext cx="2517140" cy="146304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有效控制负面情绪，避免其阻碍个人发展，是自我管理力的重要组成部分，有助于个人走向成熟和完善。</a:t>
            </a:r>
            <a:endParaRPr lang="zh-CN" altLang="en-US" sz="1600">
              <a:solidFill>
                <a:schemeClr val="lt1">
                  <a:lumMod val="100000"/>
                </a:schemeClr>
              </a:solidFill>
              <a:latin typeface="+mn-ea"/>
              <a:cs typeface="+mn-ea"/>
            </a:endParaRPr>
          </a:p>
        </p:txBody>
      </p:sp>
      <p:sp>
        <p:nvSpPr>
          <p:cNvPr id="38" name="椭圆 26"/>
          <p:cNvSpPr/>
          <p:nvPr>
            <p:custDataLst>
              <p:tags r:id="rId14"/>
            </p:custDataLst>
          </p:nvPr>
        </p:nvSpPr>
        <p:spPr>
          <a:xfrm>
            <a:off x="9613653" y="2171896"/>
            <a:ext cx="1035073" cy="1035073"/>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39" name="矩形 23"/>
          <p:cNvSpPr/>
          <p:nvPr>
            <p:custDataLst>
              <p:tags r:id="rId15"/>
            </p:custDataLst>
          </p:nvPr>
        </p:nvSpPr>
        <p:spPr>
          <a:xfrm>
            <a:off x="9546955" y="3455037"/>
            <a:ext cx="1168241" cy="475779"/>
          </a:xfrm>
          <a:prstGeom prst="rect">
            <a:avLst/>
          </a:prstGeom>
          <a:noFill/>
        </p:spPr>
        <p:txBody>
          <a:bodyPr wrap="none" lIns="0" tIns="0" rIns="0" bIns="0" rtlCol="0">
            <a:noAutofit/>
          </a:bodyPr>
          <a:p>
            <a:pPr algn="ctr">
              <a:spcBef>
                <a:spcPct val="0"/>
              </a:spcBef>
              <a:spcAft>
                <a:spcPct val="0"/>
              </a:spcAft>
            </a:pPr>
            <a:r>
              <a:rPr kumimoji="1" lang="en-US" altLang="zh-CN" sz="2500" b="1">
                <a:solidFill>
                  <a:schemeClr val="lt1">
                    <a:lumMod val="100000"/>
                  </a:schemeClr>
                </a:solidFill>
                <a:latin typeface="+mn-ea"/>
                <a:cs typeface="+mn-ea"/>
              </a:rPr>
              <a:t>04</a:t>
            </a:r>
            <a:endParaRPr kumimoji="1" lang="en-US" altLang="zh-CN" sz="2500" b="1">
              <a:solidFill>
                <a:schemeClr val="lt1">
                  <a:lumMod val="100000"/>
                </a:schemeClr>
              </a:solidFill>
              <a:latin typeface="+mn-ea"/>
              <a:cs typeface="+mn-ea"/>
            </a:endParaRPr>
          </a:p>
        </p:txBody>
      </p:sp>
      <p:sp>
        <p:nvSpPr>
          <p:cNvPr id="40" name="矩形 27"/>
          <p:cNvSpPr/>
          <p:nvPr>
            <p:custDataLst>
              <p:tags r:id="rId16"/>
            </p:custDataLst>
          </p:nvPr>
        </p:nvSpPr>
        <p:spPr>
          <a:xfrm>
            <a:off x="8895715" y="4592320"/>
            <a:ext cx="2517140" cy="146304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通过设定清晰目标、制定合理计划、持续自我反思和调整，可以提升自我管理力，助力个人成功。</a:t>
            </a:r>
            <a:endParaRPr lang="zh-CN" altLang="en-US" sz="1600">
              <a:solidFill>
                <a:schemeClr val="lt1">
                  <a:lumMod val="100000"/>
                </a:schemeClr>
              </a:solidFill>
              <a:latin typeface="+mn-ea"/>
              <a:cs typeface="+mn-ea"/>
            </a:endParaRPr>
          </a:p>
        </p:txBody>
      </p:sp>
      <p:sp>
        <p:nvSpPr>
          <p:cNvPr id="46" name="矩形 28"/>
          <p:cNvSpPr/>
          <p:nvPr>
            <p:custDataLst>
              <p:tags r:id="rId17"/>
            </p:custDataLst>
          </p:nvPr>
        </p:nvSpPr>
        <p:spPr>
          <a:xfrm>
            <a:off x="817245" y="3914775"/>
            <a:ext cx="2519045" cy="39560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自我管理力的定义与重要性</a:t>
            </a:r>
            <a:endParaRPr lang="zh-CN" altLang="en-US" b="1">
              <a:solidFill>
                <a:schemeClr val="lt1">
                  <a:lumMod val="100000"/>
                </a:schemeClr>
              </a:solidFill>
              <a:latin typeface="+mn-ea"/>
              <a:cs typeface="+mn-ea"/>
            </a:endParaRPr>
          </a:p>
        </p:txBody>
      </p:sp>
      <p:pic>
        <p:nvPicPr>
          <p:cNvPr id="47" name="图形 1"/>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1806816" y="2419631"/>
            <a:ext cx="542830" cy="540046"/>
          </a:xfrm>
          <a:prstGeom prst="rect">
            <a:avLst/>
          </a:prstGeom>
        </p:spPr>
      </p:pic>
      <p:sp>
        <p:nvSpPr>
          <p:cNvPr id="48" name="矩形 29"/>
          <p:cNvSpPr/>
          <p:nvPr>
            <p:custDataLst>
              <p:tags r:id="rId21"/>
            </p:custDataLst>
          </p:nvPr>
        </p:nvSpPr>
        <p:spPr>
          <a:xfrm>
            <a:off x="3502025" y="3914775"/>
            <a:ext cx="2519045" cy="39560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自我管理力的组成要素</a:t>
            </a:r>
            <a:endParaRPr lang="zh-CN" altLang="en-US" b="1">
              <a:solidFill>
                <a:schemeClr val="lt1">
                  <a:lumMod val="100000"/>
                </a:schemeClr>
              </a:solidFill>
              <a:latin typeface="+mn-ea"/>
              <a:cs typeface="+mn-ea"/>
            </a:endParaRPr>
          </a:p>
        </p:txBody>
      </p:sp>
      <p:pic>
        <p:nvPicPr>
          <p:cNvPr id="49" name="图形 2"/>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4509671" y="2445040"/>
            <a:ext cx="505826" cy="489150"/>
          </a:xfrm>
          <a:prstGeom prst="rect">
            <a:avLst/>
          </a:prstGeom>
        </p:spPr>
      </p:pic>
      <p:sp>
        <p:nvSpPr>
          <p:cNvPr id="50" name="矩形 30"/>
          <p:cNvSpPr/>
          <p:nvPr>
            <p:custDataLst>
              <p:tags r:id="rId25"/>
            </p:custDataLst>
          </p:nvPr>
        </p:nvSpPr>
        <p:spPr>
          <a:xfrm>
            <a:off x="6186805" y="3914775"/>
            <a:ext cx="2519045" cy="39560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负面情绪的控制与自我完善</a:t>
            </a:r>
            <a:endParaRPr lang="zh-CN" altLang="en-US" b="1">
              <a:solidFill>
                <a:schemeClr val="lt1">
                  <a:lumMod val="100000"/>
                </a:schemeClr>
              </a:solidFill>
              <a:latin typeface="+mn-ea"/>
              <a:cs typeface="+mn-ea"/>
            </a:endParaRPr>
          </a:p>
        </p:txBody>
      </p:sp>
      <p:pic>
        <p:nvPicPr>
          <p:cNvPr id="51" name="图形 3"/>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199187" y="2419631"/>
            <a:ext cx="495504" cy="540044"/>
          </a:xfrm>
          <a:prstGeom prst="rect">
            <a:avLst/>
          </a:prstGeom>
        </p:spPr>
      </p:pic>
      <p:sp>
        <p:nvSpPr>
          <p:cNvPr id="52" name="矩形 31"/>
          <p:cNvSpPr/>
          <p:nvPr>
            <p:custDataLst>
              <p:tags r:id="rId29"/>
            </p:custDataLst>
          </p:nvPr>
        </p:nvSpPr>
        <p:spPr>
          <a:xfrm>
            <a:off x="8871585" y="3914775"/>
            <a:ext cx="2519045" cy="39560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自我管理力的提升策略</a:t>
            </a:r>
            <a:endParaRPr lang="zh-CN" altLang="en-US" b="1">
              <a:solidFill>
                <a:schemeClr val="lt1">
                  <a:lumMod val="100000"/>
                </a:schemeClr>
              </a:solidFill>
              <a:latin typeface="+mn-ea"/>
              <a:cs typeface="+mn-ea"/>
            </a:endParaRPr>
          </a:p>
        </p:txBody>
      </p:sp>
      <p:pic>
        <p:nvPicPr>
          <p:cNvPr id="53" name="图形 4"/>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9936344" y="2419631"/>
            <a:ext cx="387724" cy="540045"/>
          </a:xfrm>
          <a:prstGeom prst="rect">
            <a:avLst/>
          </a:prstGeom>
        </p:spPr>
      </p:pic>
    </p:spTree>
    <p:custDataLst>
      <p:tags r:id="rId3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行动评估与调整</a:t>
            </a:r>
            <a:endParaRPr lang="zh-CN" altLang="en-US" sz="4400">
              <a:solidFill>
                <a:schemeClr val="accent1">
                  <a:lumMod val="50000"/>
                </a:schemeClr>
              </a:solidFill>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一、行动评估</a:t>
            </a:r>
            <a:endParaRPr lang="zh-CN" altLang="en-US" sz="3600">
              <a:solidFill>
                <a:schemeClr val="accent1">
                  <a:lumMod val="50000"/>
                </a:schemeClr>
              </a:solidFill>
            </a:endParaRPr>
          </a:p>
        </p:txBody>
      </p:sp>
      <p:sp>
        <p:nvSpPr>
          <p:cNvPr id="8" name="矩形 2"/>
          <p:cNvSpPr/>
          <p:nvPr>
            <p:custDataLst>
              <p:tags r:id="rId2"/>
            </p:custDataLst>
          </p:nvPr>
        </p:nvSpPr>
        <p:spPr>
          <a:xfrm>
            <a:off x="924560" y="2908300"/>
            <a:ext cx="223012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行动评估帮助学生通过定期检查自己的学业进展和职业技能，明确个人成就与挑战，为职业目标提供方向。</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26" y="23085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评估的目的与重要性</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02130"/>
            <a:ext cx="858520" cy="441325"/>
          </a:xfrm>
          <a:prstGeom prst="rect">
            <a:avLst/>
          </a:prstGeom>
          <a:noFill/>
        </p:spPr>
        <p:txBody>
          <a:bodyPr wrap="none" lIns="0" tIns="0" rIns="0" bIns="0" rtlCol="0" anchor="ctr"/>
          <a:p>
            <a:pPr>
              <a:spcBef>
                <a:spcPct val="0"/>
              </a:spcBef>
              <a:spcAft>
                <a:spcPct val="0"/>
              </a:spcAft>
            </a:pPr>
            <a:r>
              <a:rPr lang="en-US" altLang="zh-CN" sz="3200" b="1" kern="0">
                <a:solidFill>
                  <a:schemeClr val="accent1"/>
                </a:solidFill>
                <a:latin typeface="+mn-ea"/>
                <a:cs typeface="+mn-ea"/>
              </a:rPr>
              <a:t>01</a:t>
            </a:r>
            <a:endParaRPr lang="en-US" altLang="zh-CN" sz="3200" b="1" kern="0">
              <a:solidFill>
                <a:schemeClr val="accent1"/>
              </a:solidFill>
              <a:latin typeface="+mn-ea"/>
              <a:cs typeface="+mn-ea"/>
            </a:endParaRPr>
          </a:p>
        </p:txBody>
      </p:sp>
      <p:sp>
        <p:nvSpPr>
          <p:cNvPr id="16" name="矩形 5"/>
          <p:cNvSpPr/>
          <p:nvPr>
            <p:custDataLst>
              <p:tags r:id="rId5"/>
            </p:custDataLst>
          </p:nvPr>
        </p:nvSpPr>
        <p:spPr>
          <a:xfrm>
            <a:off x="3731199" y="290858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自我反思让学生审视内心，促进个人成长和自我意识提升。</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23085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自我反思：个人成长的镜子</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7765" y="1802130"/>
            <a:ext cx="858520" cy="441325"/>
          </a:xfrm>
          <a:prstGeom prst="rect">
            <a:avLst/>
          </a:prstGeom>
          <a:noFill/>
        </p:spPr>
        <p:txBody>
          <a:bodyPr wrap="none" lIns="0" tIns="0" rIns="0" bIns="0" rtlCol="0" anchor="ctr"/>
          <a:p>
            <a:pPr>
              <a:spcBef>
                <a:spcPct val="0"/>
              </a:spcBef>
              <a:spcAft>
                <a:spcPct val="0"/>
              </a:spcAft>
            </a:pPr>
            <a:r>
              <a:rPr lang="en-US" altLang="zh-CN" sz="3200" b="1" kern="0" dirty="0">
                <a:solidFill>
                  <a:schemeClr val="accent2"/>
                </a:solidFill>
                <a:latin typeface="+mn-ea"/>
                <a:cs typeface="+mn-ea"/>
              </a:rPr>
              <a:t>02</a:t>
            </a:r>
            <a:endParaRPr lang="en-US" altLang="zh-CN" sz="3200" b="1" kern="0" dirty="0">
              <a:solidFill>
                <a:schemeClr val="accent2"/>
              </a:solidFill>
              <a:latin typeface="+mn-ea"/>
              <a:cs typeface="+mn-ea"/>
            </a:endParaRPr>
          </a:p>
        </p:txBody>
      </p:sp>
      <p:sp>
        <p:nvSpPr>
          <p:cNvPr id="20" name="矩形 10"/>
          <p:cNvSpPr/>
          <p:nvPr>
            <p:custDataLst>
              <p:tags r:id="rId8"/>
            </p:custDataLst>
          </p:nvPr>
        </p:nvSpPr>
        <p:spPr>
          <a:xfrm>
            <a:off x="6537207" y="290858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导师反馈为学生提供外部视角，帮助全面评估个人发展状况。</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077" y="23085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导师反馈：外部视角的洞察</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3830" y="1802130"/>
            <a:ext cx="858520" cy="441325"/>
          </a:xfrm>
          <a:prstGeom prst="rect">
            <a:avLst/>
          </a:prstGeom>
          <a:noFill/>
        </p:spPr>
        <p:txBody>
          <a:bodyPr wrap="none" lIns="0" tIns="0" rIns="0" bIns="0" rtlCol="0" anchor="ctr"/>
          <a:p>
            <a:pPr>
              <a:spcBef>
                <a:spcPct val="0"/>
              </a:spcBef>
              <a:spcAft>
                <a:spcPct val="0"/>
              </a:spcAft>
            </a:pPr>
            <a:r>
              <a:rPr lang="en-US" altLang="zh-CN" sz="3200" b="1" kern="0" dirty="0">
                <a:solidFill>
                  <a:schemeClr val="accent3"/>
                </a:solidFill>
                <a:latin typeface="+mn-ea"/>
                <a:cs typeface="+mn-ea"/>
              </a:rPr>
              <a:t>03</a:t>
            </a:r>
            <a:endParaRPr lang="en-US" altLang="zh-CN" sz="3200" b="1" kern="0" dirty="0">
              <a:solidFill>
                <a:schemeClr val="accent3"/>
              </a:solidFill>
              <a:latin typeface="+mn-ea"/>
              <a:cs typeface="+mn-ea"/>
            </a:endParaRPr>
          </a:p>
        </p:txBody>
      </p:sp>
      <p:sp>
        <p:nvSpPr>
          <p:cNvPr id="24" name="矩形 27"/>
          <p:cNvSpPr/>
          <p:nvPr>
            <p:custDataLst>
              <p:tags r:id="rId11"/>
            </p:custDataLst>
          </p:nvPr>
        </p:nvSpPr>
        <p:spPr>
          <a:xfrm>
            <a:off x="9360359" y="290858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成绩分析通过具体数字反映学习效果和技能掌握程度，为行动评估提供客观数据支持。</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229" y="23085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成绩分析：客观数据的评估</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040" y="1802130"/>
            <a:ext cx="858520" cy="441325"/>
          </a:xfrm>
          <a:prstGeom prst="rect">
            <a:avLst/>
          </a:prstGeom>
          <a:noFill/>
        </p:spPr>
        <p:txBody>
          <a:bodyPr wrap="none" lIns="0" tIns="0" rIns="0" bIns="0" rtlCol="0" anchor="ctr"/>
          <a:p>
            <a:pPr>
              <a:spcBef>
                <a:spcPct val="0"/>
              </a:spcBef>
              <a:spcAft>
                <a:spcPct val="0"/>
              </a:spcAft>
            </a:pPr>
            <a:r>
              <a:rPr lang="en-US" altLang="zh-CN" sz="3200" b="1" kern="0">
                <a:solidFill>
                  <a:schemeClr val="accent4"/>
                </a:solidFill>
                <a:latin typeface="+mn-ea"/>
                <a:cs typeface="+mn-ea"/>
              </a:rPr>
              <a:t>04</a:t>
            </a:r>
            <a:endParaRPr lang="en-US" altLang="zh-CN" sz="3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183f61f6-8b41-11f0-b08c-b23c57e3f146.jpg@base@tag=imgScale&amp;m=1&amp;w=600&amp;h=360&amp;q=95183f61f6-8b41-11f0-b08c-b23c57e3f146"/>
          <p:cNvPicPr>
            <a:picLocks noChangeAspect="1"/>
          </p:cNvPicPr>
          <p:nvPr>
            <p:custDataLst>
              <p:tags r:id="rId18"/>
            </p:custDataLst>
          </p:nvPr>
        </p:nvPicPr>
        <p:blipFill rotWithShape="1">
          <a:blip r:embed="rId19"/>
          <a:srcRect t="5000" b="5000"/>
          <a:stretch>
            <a:fillRect/>
          </a:stretch>
        </p:blipFill>
        <p:spPr>
          <a:xfrm>
            <a:off x="888996" y="5020575"/>
            <a:ext cx="2159956" cy="1295974"/>
          </a:xfrm>
          <a:prstGeom prst="rect">
            <a:avLst/>
          </a:prstGeom>
          <a:solidFill>
            <a:schemeClr val="accent1"/>
          </a:solidFill>
          <a:ln>
            <a:solidFill>
              <a:schemeClr val="accent1">
                <a:alpha val="20000"/>
              </a:schemeClr>
            </a:solidFill>
          </a:ln>
        </p:spPr>
      </p:pic>
      <p:pic>
        <p:nvPicPr>
          <p:cNvPr id="40" name="图片 30" descr="/data/temp/183f62ec-8b41-11f0-b08c-b23c57e3f146.jpg@base@tag=imgScale&amp;m=1&amp;w=600&amp;h=360&amp;q=95183f62ec-8b41-11f0-b08c-b23c57e3f146"/>
          <p:cNvPicPr>
            <a:picLocks noChangeAspect="1"/>
          </p:cNvPicPr>
          <p:nvPr>
            <p:custDataLst>
              <p:tags r:id="rId20"/>
            </p:custDataLst>
          </p:nvPr>
        </p:nvPicPr>
        <p:blipFill rotWithShape="1">
          <a:blip r:embed="rId21"/>
          <a:srcRect l="3125" r="3125"/>
          <a:stretch>
            <a:fillRect/>
          </a:stretch>
        </p:blipFill>
        <p:spPr>
          <a:xfrm>
            <a:off x="3695639" y="5020575"/>
            <a:ext cx="2159956" cy="1295974"/>
          </a:xfrm>
          <a:prstGeom prst="rect">
            <a:avLst/>
          </a:prstGeom>
          <a:solidFill>
            <a:schemeClr val="accent2"/>
          </a:solidFill>
          <a:ln>
            <a:solidFill>
              <a:schemeClr val="accent2">
                <a:alpha val="20000"/>
              </a:schemeClr>
            </a:solidFill>
          </a:ln>
        </p:spPr>
      </p:pic>
      <p:pic>
        <p:nvPicPr>
          <p:cNvPr id="41" name="图片 31" descr="/data/temp/183f6353-8b41-11f0-b08c-b23c57e3f146.jpg@base@tag=imgScale&amp;m=1&amp;w=600&amp;h=360&amp;q=95183f6353-8b41-11f0-b08c-b23c57e3f146"/>
          <p:cNvPicPr>
            <a:picLocks noChangeAspect="1"/>
          </p:cNvPicPr>
          <p:nvPr>
            <p:custDataLst>
              <p:tags r:id="rId22"/>
            </p:custDataLst>
          </p:nvPr>
        </p:nvPicPr>
        <p:blipFill rotWithShape="1">
          <a:blip r:embed="rId23"/>
          <a:srcRect t="5000" b="5000"/>
          <a:stretch>
            <a:fillRect/>
          </a:stretch>
        </p:blipFill>
        <p:spPr>
          <a:xfrm>
            <a:off x="6501647" y="5020575"/>
            <a:ext cx="2159956" cy="1295974"/>
          </a:xfrm>
          <a:prstGeom prst="rect">
            <a:avLst/>
          </a:prstGeom>
          <a:solidFill>
            <a:schemeClr val="accent3"/>
          </a:solidFill>
          <a:ln>
            <a:solidFill>
              <a:schemeClr val="accent3">
                <a:alpha val="20000"/>
              </a:schemeClr>
            </a:solidFill>
          </a:ln>
        </p:spPr>
      </p:pic>
      <p:pic>
        <p:nvPicPr>
          <p:cNvPr id="42" name="图片 32" descr="/data/temp/183f6312-8b41-11f0-b08c-b23c57e3f146.jpg@base@tag=imgScale&amp;m=1&amp;w=600&amp;h=360&amp;q=95183f6312-8b41-11f0-b08c-b23c57e3f146"/>
          <p:cNvPicPr>
            <a:picLocks noChangeAspect="1"/>
          </p:cNvPicPr>
          <p:nvPr>
            <p:custDataLst>
              <p:tags r:id="rId24"/>
            </p:custDataLst>
          </p:nvPr>
        </p:nvPicPr>
        <p:blipFill rotWithShape="1">
          <a:blip r:embed="rId25"/>
          <a:srcRect t="4722" b="5278"/>
          <a:stretch>
            <a:fillRect/>
          </a:stretch>
        </p:blipFill>
        <p:spPr>
          <a:xfrm>
            <a:off x="9324799" y="502057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56615" y="198120"/>
            <a:ext cx="10852150" cy="889000"/>
          </a:xfrm>
        </p:spPr>
        <p:txBody>
          <a:bodyPr>
            <a:noAutofit/>
          </a:bodyPr>
          <a:lstStyle/>
          <a:p>
            <a:r>
              <a:rPr lang="zh-CN" altLang="en-US" sz="3600">
                <a:solidFill>
                  <a:schemeClr val="accent1">
                    <a:lumMod val="50000"/>
                  </a:schemeClr>
                </a:solidFill>
              </a:rPr>
              <a:t>二、调整策略</a:t>
            </a:r>
            <a:br>
              <a:rPr lang="zh-CN" altLang="en-US" sz="3600">
                <a:solidFill>
                  <a:schemeClr val="accent1">
                    <a:lumMod val="50000"/>
                  </a:schemeClr>
                </a:solidFill>
              </a:rPr>
            </a:br>
            <a:r>
              <a:rPr lang="zh-CN" altLang="en-US" sz="2800">
                <a:solidFill>
                  <a:schemeClr val="accent1">
                    <a:lumMod val="50000"/>
                  </a:schemeClr>
                </a:solidFill>
              </a:rPr>
              <a:t>（一）持续监测进度</a:t>
            </a:r>
            <a:endParaRPr lang="zh-CN" altLang="en-US" sz="2800">
              <a:solidFill>
                <a:schemeClr val="accent1">
                  <a:lumMod val="50000"/>
                </a:schemeClr>
              </a:solidFill>
            </a:endParaRPr>
          </a:p>
        </p:txBody>
      </p:sp>
      <p:pic>
        <p:nvPicPr>
          <p:cNvPr id="129" name="图片 128" descr="/data/temp/7f67e7a4-8b41-11f0-acbe-26d7ebbe1d12.jpg@base@tag=imgScale&amp;m=1&amp;w=1537&amp;h=1903&amp;q=957f67e7a4-8b41-11f0-acbe-26d7ebbe1d12"/>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12775" y="1405890"/>
            <a:ext cx="5481955" cy="456501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12775" y="1848485"/>
            <a:ext cx="548259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通过定期的自我评估，个人可以明确自己的优势领域，同时识别出需要改进的地方，从而更有效地推进职业目标的实现。</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53795" y="1470660"/>
            <a:ext cx="4932045" cy="355600"/>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识别个人优势与改进点</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13410" y="1407160"/>
            <a:ext cx="456565" cy="43116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12775" y="3468370"/>
            <a:ext cx="548259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定期回顾职业目标有助于个人保持对目标的清晰认识，确保行动与目标保持一致，及时调整策略以适应变化。</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53795" y="3089910"/>
            <a:ext cx="4932045" cy="355600"/>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定期回顾职业目标</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13410" y="3026410"/>
            <a:ext cx="456565" cy="43116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12775" y="5087620"/>
            <a:ext cx="548259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持续监测进度并评估成果，可以为个人提供反馈，帮助他们理解在达成职业目标过程中所取得的进展和存在的差距。</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53795" y="4709160"/>
            <a:ext cx="4932045" cy="355600"/>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评估进展与成果</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13410" y="4645660"/>
            <a:ext cx="456565" cy="43116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93420" y="1487805"/>
            <a:ext cx="285115" cy="269240"/>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93420" y="4726305"/>
            <a:ext cx="285115" cy="269240"/>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93420" y="3107055"/>
            <a:ext cx="285115" cy="269240"/>
          </a:xfrm>
          <a:prstGeom prst="rect">
            <a:avLst/>
          </a:prstGeom>
        </p:spPr>
      </p:pic>
    </p:spTree>
    <p:custDataLst>
      <p:tags r:id="rId2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454910"/>
            <a:ext cx="5805170" cy="1359535"/>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第五章　　　</a:t>
            </a:r>
            <a:br>
              <a:rPr lang="zh-CN" altLang="en-US">
                <a:solidFill>
                  <a:schemeClr val="accent1">
                    <a:lumMod val="50000"/>
                  </a:schemeClr>
                </a:solidFill>
              </a:rPr>
            </a:br>
            <a:r>
              <a:rPr lang="zh-CN" altLang="en-US">
                <a:solidFill>
                  <a:schemeClr val="accent1">
                    <a:lumMod val="50000"/>
                  </a:schemeClr>
                </a:solidFill>
              </a:rPr>
              <a:t>行动计划制定与调整</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第一部分　职业生涯规划</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85520" y="186055"/>
            <a:ext cx="3378835" cy="5054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（二）寻求反馈</a:t>
            </a:r>
            <a:endParaRPr lang="zh-CN" altLang="en-US" sz="2800" spc="0" dirty="0">
              <a:solidFill>
                <a:schemeClr val="accent1">
                  <a:lumMod val="50000"/>
                </a:schemeClr>
              </a:solidFill>
              <a:uFillTx/>
            </a:endParaRPr>
          </a:p>
        </p:txBody>
      </p:sp>
      <p:pic>
        <p:nvPicPr>
          <p:cNvPr id="2" name="图片 4" descr="/data/temp/7f706174-8b41-11f0-847a-7e826d940de1.jpg@base@tag=imgScale&amp;m=1&amp;w=690&amp;h=370&amp;q=957f706174-8b41-11f0-847a-7e826d940de1"/>
          <p:cNvPicPr>
            <a:picLocks noChangeAspect="1"/>
          </p:cNvPicPr>
          <p:nvPr>
            <p:custDataLst>
              <p:tags r:id="rId2"/>
            </p:custDataLst>
          </p:nvPr>
        </p:nvPicPr>
        <p:blipFill>
          <a:blip r:embed="rId3"/>
          <a:srcRect t="7919" b="6298"/>
          <a:stretch>
            <a:fillRect/>
          </a:stretch>
        </p:blipFill>
        <p:spPr>
          <a:xfrm>
            <a:off x="927481" y="277427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7f706144-8b41-11f0-847a-7e826d940de1.jpg@base@tag=imgScale&amp;m=1&amp;w=690&amp;h=370&amp;q=957f706144-8b41-11f0-847a-7e826d940de1"/>
          <p:cNvPicPr>
            <a:picLocks noChangeAspect="1"/>
          </p:cNvPicPr>
          <p:nvPr>
            <p:custDataLst>
              <p:tags r:id="rId4"/>
            </p:custDataLst>
          </p:nvPr>
        </p:nvPicPr>
        <p:blipFill>
          <a:blip r:embed="rId5"/>
          <a:srcRect t="357" b="1978"/>
          <a:stretch>
            <a:fillRect/>
          </a:stretch>
        </p:blipFill>
        <p:spPr>
          <a:xfrm>
            <a:off x="927481" y="439877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7f7060f7-8b41-11f0-847a-7e826d940de1.jpg@base@tag=imgScale&amp;m=1&amp;w=690&amp;h=370&amp;q=957f7060f7-8b41-11f0-847a-7e826d940de1"/>
          <p:cNvPicPr>
            <a:picLocks noChangeAspect="1"/>
          </p:cNvPicPr>
          <p:nvPr>
            <p:custDataLst>
              <p:tags r:id="rId6"/>
            </p:custDataLst>
          </p:nvPr>
        </p:nvPicPr>
        <p:blipFill>
          <a:blip r:embed="rId7"/>
          <a:srcRect t="23652"/>
          <a:stretch>
            <a:fillRect/>
          </a:stretch>
        </p:blipFill>
        <p:spPr>
          <a:xfrm>
            <a:off x="927481" y="114786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613785" y="1442085"/>
            <a:ext cx="776795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导师凭借其经验与知识，能够提供宝贵的指导和反馈，帮助个人优化行动计划，确保其符合职业发展的正确方向。</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613785" y="1148080"/>
            <a:ext cx="776795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从导师处获取反馈</a:t>
            </a:r>
            <a:endParaRPr lang="zh-CN" altLang="en-US" b="1">
              <a:solidFill>
                <a:schemeClr val="accent1"/>
              </a:solidFill>
              <a:latin typeface="+mn-ea"/>
              <a:cs typeface="+mn-ea"/>
            </a:endParaRPr>
          </a:p>
        </p:txBody>
      </p:sp>
      <p:sp>
        <p:nvSpPr>
          <p:cNvPr id="9" name="矩形 40"/>
          <p:cNvSpPr/>
          <p:nvPr>
            <p:custDataLst>
              <p:tags r:id="rId10"/>
            </p:custDataLst>
          </p:nvPr>
        </p:nvSpPr>
        <p:spPr>
          <a:xfrm>
            <a:off x="3613785" y="3067050"/>
            <a:ext cx="776795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资深行业人员能够提供实际的行业见解和建议，帮助个人更好地理解行业趋势，调整职业规划以适应行业需求。</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613785" y="2772410"/>
            <a:ext cx="776795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向资深行业人员请教</a:t>
            </a:r>
            <a:endParaRPr lang="zh-CN" altLang="en-US" b="1">
              <a:solidFill>
                <a:schemeClr val="accent2"/>
              </a:solidFill>
              <a:latin typeface="+mn-ea"/>
              <a:cs typeface="+mn-ea"/>
            </a:endParaRPr>
          </a:p>
        </p:txBody>
      </p:sp>
      <p:sp>
        <p:nvSpPr>
          <p:cNvPr id="13" name="矩形 44"/>
          <p:cNvSpPr/>
          <p:nvPr>
            <p:custDataLst>
              <p:tags r:id="rId12"/>
            </p:custDataLst>
          </p:nvPr>
        </p:nvSpPr>
        <p:spPr>
          <a:xfrm>
            <a:off x="3613785" y="4691380"/>
            <a:ext cx="776795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利用从导师和行业资深人员那里得到的反馈，个人可以及时修正自己的行动计划，确保其与当前的职业发展方向保持一致。</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613785" y="4396740"/>
            <a:ext cx="776795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根据反馈修正行动计划</a:t>
            </a:r>
            <a:endParaRPr lang="zh-CN" altLang="en-US" b="1">
              <a:solidFill>
                <a:schemeClr val="accent3"/>
              </a:solidFill>
              <a:latin typeface="+mn-ea"/>
              <a:cs typeface="+mn-ea"/>
            </a:endParaRPr>
          </a:p>
        </p:txBody>
      </p:sp>
    </p:spTree>
    <p:custDataLst>
      <p:tags r:id="rId1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7f579f48-8b41-11f0-8e61-ce9c1d8c15b5.jpg@base@tag=imgScale&amp;m=1&amp;w=1423&amp;h=1781&amp;q=957f579f48-8b41-11f0-8e61-ce9c1d8c15b5"/>
          <p:cNvPicPr>
            <a:picLocks noChangeAspect="1"/>
          </p:cNvPicPr>
          <p:nvPr>
            <p:custDataLst>
              <p:tags r:id="rId2"/>
            </p:custDataLst>
          </p:nvPr>
        </p:nvPicPr>
        <p:blipFill>
          <a:blip r:embed="rId3"/>
          <a:srcRect l="10062" r="1006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（三）灵活调整计划</a:t>
            </a:r>
            <a:endParaRPr lang="zh-CN" altLang="en-US" sz="2800">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根据评估结果调整目标</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个人应根据评估结果调整短期和长期目标，以确保职业规划的实时性和与个人职业愿景的契合度。</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考虑个人兴趣与市场趋势</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在调整职业规划时，个人需要考虑自己的兴趣和市场趋势，以保证职业目标的吸引力和实现的可能性。</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确保规划的相关性与可实现性</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确保职业规划的相关性和可实现性是至关重要的，这要求个人不断审视和调整规划，以适应不断变化的环境。</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03562" y="23304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（四）增强适应能力</a:t>
            </a:r>
            <a:endParaRPr lang="zh-CN" altLang="en-US" sz="2800">
              <a:solidFill>
                <a:schemeClr val="accent1">
                  <a:lumMod val="50000"/>
                </a:schemeClr>
              </a:solidFill>
            </a:endParaRPr>
          </a:p>
        </p:txBody>
      </p:sp>
      <p:sp>
        <p:nvSpPr>
          <p:cNvPr id="2" name="矩形 5"/>
          <p:cNvSpPr/>
          <p:nvPr>
            <p:custDataLst>
              <p:tags r:id="rId2"/>
            </p:custDataLst>
          </p:nvPr>
        </p:nvSpPr>
        <p:spPr>
          <a:xfrm>
            <a:off x="1515110" y="3235325"/>
            <a:ext cx="280860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培养快速适应新情况的能力</a:t>
            </a:r>
            <a:endParaRPr lang="zh-CN" altLang="en-US" b="1">
              <a:solidFill>
                <a:schemeClr val="accent1"/>
              </a:solidFill>
              <a:latin typeface="+mn-ea"/>
              <a:cs typeface="+mn-ea"/>
            </a:endParaRPr>
          </a:p>
        </p:txBody>
      </p:sp>
      <p:sp>
        <p:nvSpPr>
          <p:cNvPr id="3" name="矩形 8"/>
          <p:cNvSpPr/>
          <p:nvPr>
            <p:custDataLst>
              <p:tags r:id="rId3"/>
            </p:custDataLst>
          </p:nvPr>
        </p:nvSpPr>
        <p:spPr>
          <a:xfrm>
            <a:off x="1835150" y="3828415"/>
            <a:ext cx="2168525" cy="202501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培养快速适应新情况的能力对于职业发展至关重要，这使得个人在面对变化时能够迅速做出反应并调整自己的职业路径。</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190245f-8b41-11f0-a9a2-b2f445662bf4.jpg@base@tag=imgScale&amp;m=1&amp;w=485&amp;h=753&amp;q=958190245f-8b41-11f0-a9a2-b2f445662bf4"/>
          <p:cNvPicPr>
            <a:picLocks noChangeAspect="1"/>
          </p:cNvPicPr>
          <p:nvPr>
            <p:custDataLst>
              <p:tags r:id="rId4"/>
            </p:custDataLst>
          </p:nvPr>
        </p:nvPicPr>
        <p:blipFill>
          <a:blip r:embed="rId5"/>
          <a:srcRect l="3382"/>
          <a:stretch>
            <a:fillRect/>
          </a:stretch>
        </p:blipFill>
        <p:spPr>
          <a:xfrm>
            <a:off x="2306955" y="997585"/>
            <a:ext cx="1363980" cy="211963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995170" y="1710055"/>
            <a:ext cx="468630" cy="49022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年轻同事讨论业务和价格图表分析商务人士在桌子上伟大的现代联合办公的团队合作理念。为客户计算个税"/>
          <p:cNvPicPr>
            <a:picLocks noChangeAspect="1"/>
          </p:cNvPicPr>
          <p:nvPr>
            <p:custDataLst>
              <p:tags r:id="rId7"/>
            </p:custDataLst>
          </p:nvPr>
        </p:nvPicPr>
        <p:blipFill>
          <a:blip r:embed="rId8"/>
          <a:srcRect l="31815" r="31815"/>
          <a:stretch>
            <a:fillRect/>
          </a:stretch>
        </p:blipFill>
        <p:spPr>
          <a:xfrm>
            <a:off x="5210175" y="997585"/>
            <a:ext cx="1363980" cy="211963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896485" y="1710055"/>
            <a:ext cx="468630" cy="49022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51070" y="3231515"/>
            <a:ext cx="229679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面对变化做出迅速反应</a:t>
            </a:r>
            <a:endParaRPr lang="zh-CN" altLang="en-US" b="1">
              <a:solidFill>
                <a:schemeClr val="accent2"/>
              </a:solidFill>
              <a:latin typeface="+mn-ea"/>
              <a:cs typeface="+mn-ea"/>
            </a:endParaRPr>
          </a:p>
        </p:txBody>
      </p:sp>
      <p:sp>
        <p:nvSpPr>
          <p:cNvPr id="21" name="矩形 12"/>
          <p:cNvSpPr/>
          <p:nvPr>
            <p:custDataLst>
              <p:tags r:id="rId11"/>
            </p:custDataLst>
          </p:nvPr>
        </p:nvSpPr>
        <p:spPr>
          <a:xfrm>
            <a:off x="4745355" y="3824605"/>
            <a:ext cx="2168525" cy="202501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在不可预见的变化面前，能够迅速做出反应是职业成功的关键，这要求个人具备灵活的思维和行动能力。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1902450-8b41-11f0-a9a2-b2f445662bf4.jpg@base@tag=imgScale&amp;m=1&amp;w=485&amp;h=753&amp;q=9581902450-8b41-11f0-a9a2-b2f445662bf4"/>
          <p:cNvPicPr>
            <a:picLocks noChangeAspect="1"/>
          </p:cNvPicPr>
          <p:nvPr>
            <p:custDataLst>
              <p:tags r:id="rId12"/>
            </p:custDataLst>
          </p:nvPr>
        </p:nvPicPr>
        <p:blipFill>
          <a:blip r:embed="rId13"/>
          <a:srcRect l="17816" r="17816"/>
          <a:stretch>
            <a:fillRect/>
          </a:stretch>
        </p:blipFill>
        <p:spPr>
          <a:xfrm>
            <a:off x="8112760" y="1001395"/>
            <a:ext cx="1363980" cy="211963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792085" y="1700530"/>
            <a:ext cx="468630" cy="49022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533640" y="3231515"/>
            <a:ext cx="262191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调整职业路径以应对挑战</a:t>
            </a:r>
            <a:endParaRPr lang="zh-CN" altLang="en-US" b="1">
              <a:solidFill>
                <a:schemeClr val="accent3"/>
              </a:solidFill>
              <a:latin typeface="+mn-ea"/>
              <a:cs typeface="+mn-ea"/>
            </a:endParaRPr>
          </a:p>
        </p:txBody>
      </p:sp>
      <p:sp>
        <p:nvSpPr>
          <p:cNvPr id="30" name="矩形 14"/>
          <p:cNvSpPr/>
          <p:nvPr>
            <p:custDataLst>
              <p:tags r:id="rId16"/>
            </p:custDataLst>
          </p:nvPr>
        </p:nvSpPr>
        <p:spPr>
          <a:xfrm>
            <a:off x="7655560" y="3824605"/>
            <a:ext cx="2168525" cy="202501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面对挑战时，个人需要调整职业路径，这可能包括学习新技能、改变工作方式或转换职业方向，以确保职业发展的连续性和成功。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5710555" cy="2676525"/>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行动计划制定</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行动计划实施</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行动评估与调整</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306570" y="612140"/>
            <a:ext cx="7782560" cy="600075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掌握职业生涯规划中行动计划制定的核心要素。</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理解职业生涯规划中从目标转化为具体实施步骤的全过程。</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学会运用</a:t>
            </a:r>
            <a:r>
              <a:rPr lang="en-US" altLang="zh-CN" sz="1600">
                <a:solidFill>
                  <a:schemeClr val="tx1"/>
                </a:solidFill>
                <a:latin typeface="幼圆" charset="0"/>
                <a:ea typeface="幼圆" charset="0"/>
                <a:cs typeface="幼圆" charset="0"/>
              </a:rPr>
              <a:t> PDCA </a:t>
            </a:r>
            <a:r>
              <a:rPr lang="zh-CN" altLang="en-US" sz="1600">
                <a:solidFill>
                  <a:schemeClr val="tx1"/>
                </a:solidFill>
                <a:latin typeface="幼圆" charset="0"/>
                <a:ea typeface="幼圆" charset="0"/>
                <a:cs typeface="幼圆" charset="0"/>
              </a:rPr>
              <a:t>循环来有效实施详细计划，并能详细阐述</a:t>
            </a:r>
            <a:r>
              <a:rPr lang="en-US" altLang="zh-CN" sz="1600">
                <a:solidFill>
                  <a:schemeClr val="tx1"/>
                </a:solidFill>
                <a:latin typeface="幼圆" charset="0"/>
                <a:ea typeface="幼圆" charset="0"/>
                <a:cs typeface="幼圆" charset="0"/>
              </a:rPr>
              <a:t> PDCA </a:t>
            </a:r>
            <a:r>
              <a:rPr lang="zh-CN" altLang="en-US" sz="1600">
                <a:solidFill>
                  <a:schemeClr val="tx1"/>
                </a:solidFill>
                <a:latin typeface="幼圆" charset="0"/>
                <a:ea typeface="幼圆" charset="0"/>
                <a:cs typeface="幼圆" charset="0"/>
              </a:rPr>
              <a:t>循环各个环节的具体含义和作用。</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能够根据自身职业发展目标，制定出具有清晰时间节点和可衡量成果</a:t>
            </a:r>
            <a:endParaRPr lang="zh-CN" altLang="en-US" sz="1600">
              <a:solidFill>
                <a:schemeClr val="tx1"/>
              </a:solidFill>
              <a:latin typeface="幼圆" charset="0"/>
              <a:ea typeface="幼圆" charset="0"/>
              <a:cs typeface="幼圆" charset="0"/>
            </a:endParaRPr>
          </a:p>
          <a:p>
            <a:pPr>
              <a:lnSpc>
                <a:spcPct val="150000"/>
              </a:lnSpc>
            </a:pPr>
            <a:r>
              <a:rPr lang="zh-CN" altLang="en-US" sz="1600">
                <a:solidFill>
                  <a:schemeClr val="tx1"/>
                </a:solidFill>
                <a:latin typeface="幼圆" charset="0"/>
                <a:ea typeface="幼圆" charset="0"/>
                <a:cs typeface="幼圆" charset="0"/>
              </a:rPr>
              <a:t>的周密行动计划，并有效执行时间管理策略，确保计划的稳步实施。</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具备构建和运用监控与评估体系的能力，能够定期对自己职业生涯进展进行回顾。</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能够在职业生涯规划过程中，敏锐地感知行业动态变化和个人兴趣演变。</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培养高度的紧迫感和责任感，能够集中精力投身于职业目标的实现。</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具备勇于面对职业道路上挑战和转变方向的勇气，以及积极应对变化、主动抓住成长机会的良好心态，增强心理素质的适应性和韧性。</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培养严谨的工作态度和科学的思维方式，通过定期的职业生涯进展回顾和数据收集分析，培养理性思考和解决问题的能力，提升综合素质。</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行动计划制定</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33077" y="31432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一、打造严格的时间管理框架</a:t>
            </a:r>
            <a:endParaRPr lang="zh-CN" altLang="en-US" sz="3600">
              <a:solidFill>
                <a:schemeClr val="accent1">
                  <a:lumMod val="50000"/>
                </a:schemeClr>
              </a:solidFill>
            </a:endParaRPr>
          </a:p>
        </p:txBody>
      </p:sp>
      <p:sp>
        <p:nvSpPr>
          <p:cNvPr id="2" name="矩形 5"/>
          <p:cNvSpPr/>
          <p:nvPr>
            <p:custDataLst>
              <p:tags r:id="rId2"/>
            </p:custDataLst>
          </p:nvPr>
        </p:nvSpPr>
        <p:spPr>
          <a:xfrm>
            <a:off x="832941" y="319314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设定明确的时间框架</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44371" y="375263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在大学生的职业生涯规划中，设定明确的时间框架是确保职业发展路径顺畅且高效的关键。明确的时间框架有助于大学生监控进度，按时达成目标，促进职业生涯的顺利发展。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bfffa06-8b3a-11f0-934b-1aa1a8361f8f.jpg@base@tag=imgScale&amp;m=1&amp;w=475&amp;h=738&amp;q=955bfffa06-8b3a-11f0-934b-1aa1a8361f8f"/>
          <p:cNvPicPr>
            <a:picLocks noChangeAspect="1"/>
          </p:cNvPicPr>
          <p:nvPr>
            <p:custDataLst>
              <p:tags r:id="rId4"/>
            </p:custDataLst>
          </p:nvPr>
        </p:nvPicPr>
        <p:blipFill>
          <a:blip r:embed="rId5"/>
          <a:srcRect l="19627" r="19627"/>
          <a:stretch>
            <a:fillRect/>
          </a:stretch>
        </p:blipFill>
        <p:spPr>
          <a:xfrm>
            <a:off x="1342390" y="1102360"/>
            <a:ext cx="1198245" cy="186182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1758315"/>
            <a:ext cx="408940" cy="40132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5bfffa13-8b3a-11f0-934b-1aa1a8361f8f.jpg@base@tag=imgScale&amp;m=1&amp;w=475&amp;h=738&amp;q=955bfffa13-8b3a-11f0-934b-1aa1a8361f8f"/>
          <p:cNvPicPr>
            <a:picLocks noChangeAspect="1"/>
          </p:cNvPicPr>
          <p:nvPr>
            <p:custDataLst>
              <p:tags r:id="rId7"/>
            </p:custDataLst>
          </p:nvPr>
        </p:nvPicPr>
        <p:blipFill>
          <a:blip r:embed="rId8"/>
          <a:srcRect l="17816" r="17816"/>
          <a:stretch>
            <a:fillRect/>
          </a:stretch>
        </p:blipFill>
        <p:spPr>
          <a:xfrm>
            <a:off x="3974465" y="1106170"/>
            <a:ext cx="1198245" cy="186182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1748155"/>
            <a:ext cx="408940" cy="40132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71664" y="31886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标记关键时间节点（里程碑）</a:t>
            </a:r>
            <a:endParaRPr lang="zh-CN" altLang="en-US" b="1">
              <a:solidFill>
                <a:schemeClr val="accent2"/>
              </a:solidFill>
              <a:latin typeface="+mn-ea"/>
              <a:cs typeface="+mn-ea"/>
            </a:endParaRPr>
          </a:p>
        </p:txBody>
      </p:sp>
      <p:sp>
        <p:nvSpPr>
          <p:cNvPr id="21" name="矩形 14"/>
          <p:cNvSpPr/>
          <p:nvPr>
            <p:custDataLst>
              <p:tags r:id="rId11"/>
            </p:custDataLst>
          </p:nvPr>
        </p:nvSpPr>
        <p:spPr>
          <a:xfrm>
            <a:off x="3483094" y="375835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在规划职业生涯蓝图时，清楚地标记出各个关键时间节点以及各阶段的重要成果，即所谓的“里程碑”。这样做有助于监控进度，并激励大学生按时达成目标。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bfff9d7-8b3a-11f0-934b-1aa1a8361f8f.jpg@base@tag=imgScale&amp;m=1&amp;w=475&amp;h=738&amp;q=955bfff9d7-8b3a-11f0-934b-1aa1a8361f8f"/>
          <p:cNvPicPr>
            <a:picLocks noChangeAspect="1"/>
          </p:cNvPicPr>
          <p:nvPr>
            <p:custDataLst>
              <p:tags r:id="rId12"/>
            </p:custDataLst>
          </p:nvPr>
        </p:nvPicPr>
        <p:blipFill>
          <a:blip r:embed="rId13"/>
          <a:srcRect l="20568" r="20568"/>
          <a:stretch>
            <a:fillRect/>
          </a:stretch>
        </p:blipFill>
        <p:spPr>
          <a:xfrm>
            <a:off x="6608445" y="1106170"/>
            <a:ext cx="1198245" cy="186182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1748155"/>
            <a:ext cx="408940" cy="40132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88794" y="318869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监控职业发展进度</a:t>
            </a:r>
            <a:endParaRPr lang="zh-CN" altLang="en-US" b="1">
              <a:solidFill>
                <a:schemeClr val="accent3"/>
              </a:solidFill>
              <a:latin typeface="+mn-ea"/>
              <a:cs typeface="+mn-ea"/>
            </a:endParaRPr>
          </a:p>
        </p:txBody>
      </p:sp>
      <p:sp>
        <p:nvSpPr>
          <p:cNvPr id="30" name="矩形 23"/>
          <p:cNvSpPr/>
          <p:nvPr>
            <p:custDataLst>
              <p:tags r:id="rId16"/>
            </p:custDataLst>
          </p:nvPr>
        </p:nvSpPr>
        <p:spPr>
          <a:xfrm>
            <a:off x="6093238" y="375835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通过设定的时间框架和标记的关键时间节点，大学生可以实时监控和把握职业发展的动态和进度，确保每一步职业步伐都稳健有力。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5bfffbff-8b3a-11f0-934b-1aa1a8361f8f.jpg@base@tag=imgScale&amp;m=1&amp;w=475&amp;h=738&amp;q=955bfffbff-8b3a-11f0-934b-1aa1a8361f8f"/>
          <p:cNvPicPr>
            <a:picLocks noChangeAspect="1"/>
          </p:cNvPicPr>
          <p:nvPr>
            <p:custDataLst>
              <p:tags r:id="rId17"/>
            </p:custDataLst>
          </p:nvPr>
        </p:nvPicPr>
        <p:blipFill rotWithShape="1">
          <a:blip r:embed="rId18"/>
          <a:srcRect l="19510" r="19510"/>
          <a:stretch>
            <a:fillRect/>
          </a:stretch>
        </p:blipFill>
        <p:spPr>
          <a:xfrm>
            <a:off x="9168765" y="1102360"/>
            <a:ext cx="1198245" cy="186182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1758315"/>
            <a:ext cx="408940" cy="40132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63374" y="319314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时间管理提升紧迫感和责任感</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74804" y="375390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严格的时间管理策略能够极大地提升大学生自身的紧迫感和责任感，使他们更加集中精力投身于目标的实现，促进个人职业目标的实现。</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926422" y="159389"/>
            <a:ext cx="10852237" cy="441964"/>
          </a:xfrm>
        </p:spPr>
        <p:txBody>
          <a:bodyPr/>
          <a:p>
            <a:r>
              <a:rPr lang="en-US" altLang="en-US" sz="3600">
                <a:solidFill>
                  <a:schemeClr val="accent1">
                    <a:lumMod val="50000"/>
                  </a:schemeClr>
                </a:solidFill>
              </a:rPr>
              <a:t>二、建立健全的监控与评估体系</a:t>
            </a:r>
            <a:endParaRPr lang="en-US" altLang="en-US" sz="3600">
              <a:solidFill>
                <a:schemeClr val="accent1">
                  <a:lumMod val="50000"/>
                </a:schemeClr>
              </a:solidFill>
            </a:endParaRPr>
          </a:p>
        </p:txBody>
      </p:sp>
      <p:sp>
        <p:nvSpPr>
          <p:cNvPr id="168" name="边界"/>
          <p:cNvSpPr/>
          <p:nvPr>
            <p:custDataLst>
              <p:tags r:id="rId2"/>
            </p:custDataLst>
          </p:nvPr>
        </p:nvSpPr>
        <p:spPr>
          <a:xfrm>
            <a:off x="3044825" y="1725228"/>
            <a:ext cx="7011058" cy="457023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69" name="矩形 168"/>
          <p:cNvSpPr/>
          <p:nvPr>
            <p:custDataLst>
              <p:tags r:id="rId3"/>
            </p:custDataLst>
          </p:nvPr>
        </p:nvSpPr>
        <p:spPr>
          <a:xfrm>
            <a:off x="764540" y="874325"/>
            <a:ext cx="3111997" cy="561201"/>
          </a:xfrm>
          <a:prstGeom prst="rect">
            <a:avLst/>
          </a:prstGeom>
          <a:noFill/>
        </p:spPr>
        <p:txBody>
          <a:bodyPr wrap="none" lIns="0" tIns="0" rIns="0" bIns="0" rtlCol="0" anchor="ctr" anchorCtr="0">
            <a:normAutofit fontScale="80000"/>
          </a:bodyPr>
          <a:p>
            <a:pPr>
              <a:spcBef>
                <a:spcPct val="0"/>
              </a:spcBef>
              <a:spcAft>
                <a:spcPct val="0"/>
              </a:spcAft>
            </a:pPr>
            <a:r>
              <a:rPr lang="en-US" altLang="zh-CN" sz="4000">
                <a:solidFill>
                  <a:schemeClr val="accent5">
                    <a:alpha val="42000"/>
                  </a:schemeClr>
                </a:solidFill>
                <a:latin typeface="+mn-ea"/>
                <a:cs typeface="+mn-ea"/>
                <a:sym typeface="+mn-ea"/>
              </a:rPr>
              <a:t>01</a:t>
            </a:r>
            <a:endParaRPr lang="en-US" altLang="zh-CN" sz="4000">
              <a:solidFill>
                <a:schemeClr val="accent5">
                  <a:alpha val="42000"/>
                </a:schemeClr>
              </a:solidFill>
              <a:latin typeface="+mn-ea"/>
              <a:cs typeface="+mn-ea"/>
              <a:sym typeface="+mn-ea"/>
            </a:endParaRPr>
          </a:p>
        </p:txBody>
      </p:sp>
      <p:cxnSp>
        <p:nvCxnSpPr>
          <p:cNvPr id="170" name="直接连接符 169"/>
          <p:cNvCxnSpPr/>
          <p:nvPr>
            <p:custDataLst>
              <p:tags r:id="rId4"/>
            </p:custDataLst>
          </p:nvPr>
        </p:nvCxnSpPr>
        <p:spPr>
          <a:xfrm>
            <a:off x="770888" y="1540275"/>
            <a:ext cx="3108823" cy="0"/>
          </a:xfrm>
          <a:prstGeom prst="line">
            <a:avLst/>
          </a:prstGeom>
          <a:ln w="12700">
            <a:solidFill>
              <a:schemeClr val="accent5">
                <a:alpha val="40000"/>
              </a:schemeClr>
            </a:solidFill>
          </a:ln>
        </p:spPr>
        <p:style>
          <a:lnRef idx="2">
            <a:schemeClr val="accent1"/>
          </a:lnRef>
          <a:fillRef idx="0">
            <a:srgbClr val="FFFFFF"/>
          </a:fillRef>
          <a:effectRef idx="0">
            <a:srgbClr val="FFFFFF"/>
          </a:effectRef>
          <a:fontRef idx="minor">
            <a:schemeClr val="tx1"/>
          </a:fontRef>
        </p:style>
      </p:cxnSp>
      <p:sp>
        <p:nvSpPr>
          <p:cNvPr id="171" name="矩形 170"/>
          <p:cNvSpPr/>
          <p:nvPr>
            <p:custDataLst>
              <p:tags r:id="rId5"/>
            </p:custDataLst>
          </p:nvPr>
        </p:nvSpPr>
        <p:spPr>
          <a:xfrm>
            <a:off x="765175" y="1689463"/>
            <a:ext cx="3110727" cy="377096"/>
          </a:xfrm>
          <a:prstGeom prst="rect">
            <a:avLst/>
          </a:prstGeom>
          <a:noFill/>
        </p:spPr>
        <p:txBody>
          <a:bodyPr wrap="square" lIns="0" tIns="0" rIns="0" bIns="0" rtlCol="0" anchor="b">
            <a:noAutofit/>
          </a:bodyPr>
          <a:p>
            <a:pPr>
              <a:spcBef>
                <a:spcPct val="0"/>
              </a:spcBef>
              <a:spcAft>
                <a:spcPct val="0"/>
              </a:spcAft>
            </a:pPr>
            <a:r>
              <a:rPr lang="zh-CN" altLang="en-US" b="1">
                <a:solidFill>
                  <a:schemeClr val="accent5"/>
                </a:solidFill>
                <a:latin typeface="+mn-ea"/>
                <a:cs typeface="+mn-ea"/>
                <a:sym typeface="+mn-ea"/>
              </a:rPr>
              <a:t>定期回顾交流的重要性</a:t>
            </a:r>
            <a:endParaRPr lang="zh-CN" altLang="en-US" b="1">
              <a:solidFill>
                <a:schemeClr val="accent5"/>
              </a:solidFill>
              <a:latin typeface="+mn-ea"/>
              <a:cs typeface="+mn-ea"/>
              <a:sym typeface="+mn-ea"/>
            </a:endParaRPr>
          </a:p>
        </p:txBody>
      </p:sp>
      <p:sp>
        <p:nvSpPr>
          <p:cNvPr id="172" name="矩形 171"/>
          <p:cNvSpPr/>
          <p:nvPr>
            <p:custDataLst>
              <p:tags r:id="rId6"/>
            </p:custDataLst>
          </p:nvPr>
        </p:nvSpPr>
        <p:spPr>
          <a:xfrm>
            <a:off x="764540" y="2110740"/>
            <a:ext cx="4760595" cy="95377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定期开展职业生涯进展回顾交流活动是每位大学生的日常习惯，通过这些活动，大学生可以展示个人成长与成就，并通过与同学、导师的交流互动，更清晰地认识到自己的优势与不足，及时调整行动方向。</a:t>
            </a:r>
            <a:endParaRPr lang="zh-CN" altLang="en-US" sz="1600" dirty="0">
              <a:ln>
                <a:noFill/>
                <a:prstDash val="sysDot"/>
              </a:ln>
              <a:solidFill>
                <a:schemeClr val="tx1">
                  <a:lumMod val="85000"/>
                  <a:lumOff val="15000"/>
                </a:schemeClr>
              </a:solidFill>
              <a:latin typeface="+mn-ea"/>
              <a:cs typeface="+mn-ea"/>
              <a:sym typeface="+mn-ea"/>
            </a:endParaRPr>
          </a:p>
        </p:txBody>
      </p:sp>
      <p:sp>
        <p:nvSpPr>
          <p:cNvPr id="173" name="矩形 172"/>
          <p:cNvSpPr/>
          <p:nvPr>
            <p:custDataLst>
              <p:tags r:id="rId7"/>
            </p:custDataLst>
          </p:nvPr>
        </p:nvSpPr>
        <p:spPr>
          <a:xfrm>
            <a:off x="760730" y="3739481"/>
            <a:ext cx="3111997" cy="561201"/>
          </a:xfrm>
          <a:prstGeom prst="rect">
            <a:avLst/>
          </a:prstGeom>
          <a:noFill/>
        </p:spPr>
        <p:txBody>
          <a:bodyPr wrap="none" lIns="0" tIns="0" rIns="0" bIns="0" rtlCol="0" anchor="ctr" anchorCtr="0">
            <a:normAutofit fontScale="80000"/>
          </a:bodyPr>
          <a:p>
            <a:pPr>
              <a:spcBef>
                <a:spcPct val="0"/>
              </a:spcBef>
              <a:spcAft>
                <a:spcPct val="0"/>
              </a:spcAft>
            </a:pPr>
            <a:r>
              <a:rPr lang="en-US" altLang="zh-CN" sz="4000">
                <a:solidFill>
                  <a:schemeClr val="accent5">
                    <a:alpha val="42000"/>
                  </a:schemeClr>
                </a:solidFill>
                <a:latin typeface="+mn-ea"/>
                <a:cs typeface="+mn-ea"/>
                <a:sym typeface="+mn-ea"/>
              </a:rPr>
              <a:t>03</a:t>
            </a:r>
            <a:endParaRPr lang="en-US" altLang="zh-CN" sz="4000">
              <a:solidFill>
                <a:schemeClr val="accent5">
                  <a:alpha val="42000"/>
                </a:schemeClr>
              </a:solidFill>
              <a:latin typeface="+mn-ea"/>
              <a:cs typeface="+mn-ea"/>
              <a:sym typeface="+mn-ea"/>
            </a:endParaRPr>
          </a:p>
        </p:txBody>
      </p:sp>
      <p:cxnSp>
        <p:nvCxnSpPr>
          <p:cNvPr id="174" name="直接连接符 173"/>
          <p:cNvCxnSpPr/>
          <p:nvPr>
            <p:custDataLst>
              <p:tags r:id="rId8"/>
            </p:custDataLst>
          </p:nvPr>
        </p:nvCxnSpPr>
        <p:spPr>
          <a:xfrm>
            <a:off x="767078" y="4406065"/>
            <a:ext cx="3108823" cy="0"/>
          </a:xfrm>
          <a:prstGeom prst="line">
            <a:avLst/>
          </a:prstGeom>
          <a:ln w="12700">
            <a:solidFill>
              <a:schemeClr val="accent5">
                <a:alpha val="40000"/>
              </a:schemeClr>
            </a:solidFill>
          </a:ln>
        </p:spPr>
        <p:style>
          <a:lnRef idx="2">
            <a:schemeClr val="accent1"/>
          </a:lnRef>
          <a:fillRef idx="0">
            <a:srgbClr val="FFFFFF"/>
          </a:fillRef>
          <a:effectRef idx="0">
            <a:srgbClr val="FFFFFF"/>
          </a:effectRef>
          <a:fontRef idx="minor">
            <a:schemeClr val="tx1"/>
          </a:fontRef>
        </p:style>
      </p:cxnSp>
      <p:sp>
        <p:nvSpPr>
          <p:cNvPr id="175" name="矩形 174"/>
          <p:cNvSpPr/>
          <p:nvPr>
            <p:custDataLst>
              <p:tags r:id="rId9"/>
            </p:custDataLst>
          </p:nvPr>
        </p:nvSpPr>
        <p:spPr>
          <a:xfrm>
            <a:off x="760730" y="4571763"/>
            <a:ext cx="3110727" cy="377096"/>
          </a:xfrm>
          <a:prstGeom prst="rect">
            <a:avLst/>
          </a:prstGeom>
          <a:noFill/>
        </p:spPr>
        <p:txBody>
          <a:bodyPr wrap="square" lIns="0" tIns="0" rIns="0" bIns="0" rtlCol="0" anchor="b">
            <a:noAutofit/>
          </a:bodyPr>
          <a:p>
            <a:pPr>
              <a:spcBef>
                <a:spcPct val="0"/>
              </a:spcBef>
              <a:spcAft>
                <a:spcPct val="0"/>
              </a:spcAft>
            </a:pPr>
            <a:r>
              <a:rPr lang="zh-CN" altLang="en-US" b="1">
                <a:solidFill>
                  <a:schemeClr val="accent5"/>
                </a:solidFill>
                <a:latin typeface="+mn-ea"/>
                <a:cs typeface="+mn-ea"/>
                <a:sym typeface="+mn-ea"/>
              </a:rPr>
              <a:t>客观评估工作成果</a:t>
            </a:r>
            <a:endParaRPr lang="zh-CN" altLang="en-US" b="1">
              <a:solidFill>
                <a:schemeClr val="accent5"/>
              </a:solidFill>
              <a:latin typeface="+mn-ea"/>
              <a:cs typeface="+mn-ea"/>
              <a:sym typeface="+mn-ea"/>
            </a:endParaRPr>
          </a:p>
        </p:txBody>
      </p:sp>
      <p:sp>
        <p:nvSpPr>
          <p:cNvPr id="176" name="矩形 175"/>
          <p:cNvSpPr/>
          <p:nvPr>
            <p:custDataLst>
              <p:tags r:id="rId10"/>
            </p:custDataLst>
          </p:nvPr>
        </p:nvSpPr>
        <p:spPr>
          <a:xfrm>
            <a:off x="762000" y="4948555"/>
            <a:ext cx="4763135" cy="953770"/>
          </a:xfrm>
          <a:prstGeom prst="rect">
            <a:avLst/>
          </a:prstGeom>
          <a:noFill/>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在评估工作成果时，大学生应保持客观公正，认识到成就与进步的同时，也要面对不足与问题。通过明确的评估标准与指标体系，进行全面而深入的评价，明确下一步努力方向与目标。</a:t>
            </a:r>
            <a:endParaRPr lang="zh-CN" altLang="en-US" sz="1600" dirty="0">
              <a:ln>
                <a:noFill/>
                <a:prstDash val="sysDot"/>
              </a:ln>
              <a:solidFill>
                <a:schemeClr val="tx1">
                  <a:lumMod val="85000"/>
                  <a:lumOff val="15000"/>
                </a:schemeClr>
              </a:solidFill>
              <a:latin typeface="+mn-ea"/>
              <a:cs typeface="+mn-ea"/>
              <a:sym typeface="+mn-ea"/>
            </a:endParaRPr>
          </a:p>
        </p:txBody>
      </p:sp>
      <p:sp>
        <p:nvSpPr>
          <p:cNvPr id="177" name="矩形 176"/>
          <p:cNvSpPr/>
          <p:nvPr>
            <p:custDataLst>
              <p:tags r:id="rId11"/>
            </p:custDataLst>
          </p:nvPr>
        </p:nvSpPr>
        <p:spPr>
          <a:xfrm>
            <a:off x="6006766" y="821620"/>
            <a:ext cx="3111997" cy="561201"/>
          </a:xfrm>
          <a:prstGeom prst="rect">
            <a:avLst/>
          </a:prstGeom>
          <a:noFill/>
        </p:spPr>
        <p:txBody>
          <a:bodyPr wrap="none" lIns="0" tIns="0" rIns="0" bIns="0" rtlCol="0" anchor="ctr" anchorCtr="0">
            <a:normAutofit fontScale="80000"/>
          </a:bodyPr>
          <a:p>
            <a:pPr>
              <a:spcBef>
                <a:spcPct val="0"/>
              </a:spcBef>
              <a:spcAft>
                <a:spcPct val="0"/>
              </a:spcAft>
            </a:pPr>
            <a:r>
              <a:rPr lang="en-US" altLang="zh-CN" sz="4000">
                <a:solidFill>
                  <a:schemeClr val="accent6">
                    <a:alpha val="42000"/>
                  </a:schemeClr>
                </a:solidFill>
                <a:latin typeface="+mn-ea"/>
                <a:cs typeface="+mn-ea"/>
                <a:sym typeface="+mn-ea"/>
              </a:rPr>
              <a:t>02</a:t>
            </a:r>
            <a:endParaRPr lang="en-US" altLang="zh-CN" sz="4000">
              <a:solidFill>
                <a:schemeClr val="accent6">
                  <a:alpha val="42000"/>
                </a:schemeClr>
              </a:solidFill>
              <a:latin typeface="+mn-ea"/>
              <a:cs typeface="+mn-ea"/>
              <a:sym typeface="+mn-ea"/>
            </a:endParaRPr>
          </a:p>
        </p:txBody>
      </p:sp>
      <p:cxnSp>
        <p:nvCxnSpPr>
          <p:cNvPr id="178" name="直接连接符 177"/>
          <p:cNvCxnSpPr/>
          <p:nvPr>
            <p:custDataLst>
              <p:tags r:id="rId12"/>
            </p:custDataLst>
          </p:nvPr>
        </p:nvCxnSpPr>
        <p:spPr>
          <a:xfrm>
            <a:off x="6013115" y="1487570"/>
            <a:ext cx="3108823" cy="0"/>
          </a:xfrm>
          <a:prstGeom prst="line">
            <a:avLst/>
          </a:prstGeom>
          <a:ln w="12700">
            <a:solidFill>
              <a:schemeClr val="accent6">
                <a:alpha val="40000"/>
              </a:schemeClr>
            </a:solidFill>
          </a:ln>
        </p:spPr>
        <p:style>
          <a:lnRef idx="2">
            <a:schemeClr val="accent1"/>
          </a:lnRef>
          <a:fillRef idx="0">
            <a:srgbClr val="FFFFFF"/>
          </a:fillRef>
          <a:effectRef idx="0">
            <a:srgbClr val="FFFFFF"/>
          </a:effectRef>
          <a:fontRef idx="minor">
            <a:schemeClr val="tx1"/>
          </a:fontRef>
        </p:style>
      </p:cxnSp>
      <p:sp>
        <p:nvSpPr>
          <p:cNvPr id="179" name="矩形 178"/>
          <p:cNvSpPr/>
          <p:nvPr>
            <p:custDataLst>
              <p:tags r:id="rId13"/>
            </p:custDataLst>
          </p:nvPr>
        </p:nvSpPr>
        <p:spPr>
          <a:xfrm>
            <a:off x="6008036" y="1636758"/>
            <a:ext cx="3110727" cy="377096"/>
          </a:xfrm>
          <a:prstGeom prst="rect">
            <a:avLst/>
          </a:prstGeom>
          <a:noFill/>
        </p:spPr>
        <p:txBody>
          <a:bodyPr wrap="square" lIns="0" tIns="0" rIns="0" bIns="0" rtlCol="0" anchor="b">
            <a:noAutofit/>
          </a:bodyPr>
          <a:p>
            <a:pPr>
              <a:spcBef>
                <a:spcPct val="0"/>
              </a:spcBef>
              <a:spcAft>
                <a:spcPct val="0"/>
              </a:spcAft>
            </a:pPr>
            <a:r>
              <a:rPr lang="zh-CN" altLang="en-US" b="1">
                <a:solidFill>
                  <a:schemeClr val="accent6"/>
                </a:solidFill>
                <a:latin typeface="+mn-ea"/>
                <a:cs typeface="+mn-ea"/>
                <a:sym typeface="+mn-ea"/>
              </a:rPr>
              <a:t>数据收集与分析的作用</a:t>
            </a:r>
            <a:endParaRPr lang="zh-CN" altLang="en-US" b="1">
              <a:solidFill>
                <a:schemeClr val="accent6"/>
              </a:solidFill>
              <a:latin typeface="+mn-ea"/>
              <a:cs typeface="+mn-ea"/>
              <a:sym typeface="+mn-ea"/>
            </a:endParaRPr>
          </a:p>
        </p:txBody>
      </p:sp>
      <p:sp>
        <p:nvSpPr>
          <p:cNvPr id="180" name="矩形 179"/>
          <p:cNvSpPr/>
          <p:nvPr>
            <p:custDataLst>
              <p:tags r:id="rId14"/>
            </p:custDataLst>
          </p:nvPr>
        </p:nvSpPr>
        <p:spPr>
          <a:xfrm>
            <a:off x="6011545" y="2110740"/>
            <a:ext cx="5396865" cy="95377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数据的收集与分析是监控与评估机制中不可或缺的一环。大学生可以利用在线工具或应用程序记录关键指标，如学习时间、项目经历、技能掌握程度，并生成可视化的数据报告，这些数据有助于量化成长速度与质量，揭示潜在挑战与机遇。</a:t>
            </a:r>
            <a:endParaRPr lang="zh-CN" altLang="en-US" sz="1600" dirty="0">
              <a:ln>
                <a:noFill/>
                <a:prstDash val="sysDot"/>
              </a:ln>
              <a:solidFill>
                <a:schemeClr val="tx1">
                  <a:lumMod val="85000"/>
                  <a:lumOff val="15000"/>
                </a:schemeClr>
              </a:solidFill>
              <a:latin typeface="+mn-ea"/>
              <a:cs typeface="+mn-ea"/>
              <a:sym typeface="+mn-ea"/>
            </a:endParaRPr>
          </a:p>
        </p:txBody>
      </p:sp>
      <p:sp>
        <p:nvSpPr>
          <p:cNvPr id="181" name="矩形 180"/>
          <p:cNvSpPr/>
          <p:nvPr>
            <p:custDataLst>
              <p:tags r:id="rId15"/>
            </p:custDataLst>
          </p:nvPr>
        </p:nvSpPr>
        <p:spPr>
          <a:xfrm>
            <a:off x="6006131" y="3921726"/>
            <a:ext cx="3111997" cy="561201"/>
          </a:xfrm>
          <a:prstGeom prst="rect">
            <a:avLst/>
          </a:prstGeom>
          <a:noFill/>
        </p:spPr>
        <p:txBody>
          <a:bodyPr wrap="none" lIns="0" tIns="0" rIns="0" bIns="0" rtlCol="0" anchor="ctr" anchorCtr="0">
            <a:normAutofit fontScale="80000"/>
          </a:bodyPr>
          <a:p>
            <a:pPr>
              <a:spcBef>
                <a:spcPct val="0"/>
              </a:spcBef>
              <a:spcAft>
                <a:spcPct val="0"/>
              </a:spcAft>
            </a:pPr>
            <a:r>
              <a:rPr lang="en-US" altLang="zh-CN" sz="4000">
                <a:solidFill>
                  <a:schemeClr val="accent6">
                    <a:alpha val="42000"/>
                  </a:schemeClr>
                </a:solidFill>
                <a:latin typeface="+mn-ea"/>
                <a:cs typeface="+mn-ea"/>
                <a:sym typeface="+mn-ea"/>
              </a:rPr>
              <a:t>04</a:t>
            </a:r>
            <a:endParaRPr lang="en-US" altLang="zh-CN" sz="4000">
              <a:solidFill>
                <a:schemeClr val="accent6">
                  <a:alpha val="42000"/>
                </a:schemeClr>
              </a:solidFill>
              <a:latin typeface="+mn-ea"/>
              <a:cs typeface="+mn-ea"/>
              <a:sym typeface="+mn-ea"/>
            </a:endParaRPr>
          </a:p>
        </p:txBody>
      </p:sp>
      <p:cxnSp>
        <p:nvCxnSpPr>
          <p:cNvPr id="182" name="直接连接符 181"/>
          <p:cNvCxnSpPr/>
          <p:nvPr>
            <p:custDataLst>
              <p:tags r:id="rId16"/>
            </p:custDataLst>
          </p:nvPr>
        </p:nvCxnSpPr>
        <p:spPr>
          <a:xfrm>
            <a:off x="6012480" y="4588310"/>
            <a:ext cx="3108823" cy="0"/>
          </a:xfrm>
          <a:prstGeom prst="line">
            <a:avLst/>
          </a:prstGeom>
          <a:ln w="12700">
            <a:solidFill>
              <a:schemeClr val="accent6">
                <a:alpha val="40000"/>
              </a:schemeClr>
            </a:solidFill>
          </a:ln>
        </p:spPr>
        <p:style>
          <a:lnRef idx="2">
            <a:schemeClr val="accent1"/>
          </a:lnRef>
          <a:fillRef idx="0">
            <a:srgbClr val="FFFFFF"/>
          </a:fillRef>
          <a:effectRef idx="0">
            <a:srgbClr val="FFFFFF"/>
          </a:effectRef>
          <a:fontRef idx="minor">
            <a:schemeClr val="tx1"/>
          </a:fontRef>
        </p:style>
      </p:cxnSp>
      <p:sp>
        <p:nvSpPr>
          <p:cNvPr id="183" name="矩形 182"/>
          <p:cNvSpPr/>
          <p:nvPr>
            <p:custDataLst>
              <p:tags r:id="rId17"/>
            </p:custDataLst>
          </p:nvPr>
        </p:nvSpPr>
        <p:spPr>
          <a:xfrm>
            <a:off x="6007401" y="4737498"/>
            <a:ext cx="3110727" cy="377096"/>
          </a:xfrm>
          <a:prstGeom prst="rect">
            <a:avLst/>
          </a:prstGeom>
          <a:noFill/>
        </p:spPr>
        <p:txBody>
          <a:bodyPr wrap="square" lIns="0" tIns="0" rIns="0" bIns="0" rtlCol="0" anchor="b">
            <a:noAutofit/>
          </a:bodyPr>
          <a:p>
            <a:pPr>
              <a:spcBef>
                <a:spcPct val="0"/>
              </a:spcBef>
              <a:spcAft>
                <a:spcPct val="0"/>
              </a:spcAft>
            </a:pPr>
            <a:r>
              <a:rPr lang="zh-CN" altLang="en-US" b="1">
                <a:solidFill>
                  <a:schemeClr val="accent6"/>
                </a:solidFill>
                <a:latin typeface="+mn-ea"/>
                <a:cs typeface="+mn-ea"/>
                <a:sym typeface="+mn-ea"/>
              </a:rPr>
              <a:t>监控与评估对职业策略的支持</a:t>
            </a:r>
            <a:endParaRPr lang="zh-CN" altLang="en-US" b="1">
              <a:solidFill>
                <a:schemeClr val="accent6"/>
              </a:solidFill>
              <a:latin typeface="+mn-ea"/>
              <a:cs typeface="+mn-ea"/>
              <a:sym typeface="+mn-ea"/>
            </a:endParaRPr>
          </a:p>
        </p:txBody>
      </p:sp>
      <p:sp>
        <p:nvSpPr>
          <p:cNvPr id="184" name="矩形 183"/>
          <p:cNvSpPr/>
          <p:nvPr>
            <p:custDataLst>
              <p:tags r:id="rId18"/>
            </p:custDataLst>
          </p:nvPr>
        </p:nvSpPr>
        <p:spPr>
          <a:xfrm>
            <a:off x="6006465" y="5114290"/>
            <a:ext cx="5401945" cy="95377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监控和评估的成果不仅有助于调整和改善当前的行动计划，而且为将来的职业发展策略提供了重要的经验和数据支持。持续的积累和反思有助于形成符合个人特点的职业发展路径和策略框架，为成功打下坚实基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68045" y="134620"/>
            <a:ext cx="10852150" cy="6216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三、保持灵活应变与持续优化能力</a:t>
            </a:r>
            <a:endParaRPr lang="zh-CN" altLang="en-US" sz="3600">
              <a:solidFill>
                <a:schemeClr val="accent1">
                  <a:lumMod val="50000"/>
                </a:schemeClr>
              </a:solidFill>
            </a:endParaRPr>
          </a:p>
        </p:txBody>
      </p:sp>
      <p:sp>
        <p:nvSpPr>
          <p:cNvPr id="2" name="矩形 5"/>
          <p:cNvSpPr/>
          <p:nvPr>
            <p:custDataLst>
              <p:tags r:id="rId2"/>
            </p:custDataLst>
          </p:nvPr>
        </p:nvSpPr>
        <p:spPr>
          <a:xfrm>
            <a:off x="868045" y="2892425"/>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行动计划的制定与调整</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791210" y="3374390"/>
            <a:ext cx="225615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在大学生职业规划中，制定一个灵活且适应性强的行动计划至关重要，这需要设定清晰且宏伟的目标与愿景，同时深入了解自我和市场，以便抓住成长和转变的机会。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37a7f23-8b3c-11f0-b0de-e6c459919321.jpg@base@tag=imgScale&amp;m=1&amp;w=475&amp;h=738&amp;q=95e37a7f23-8b3c-11f0-b0de-e6c459919321"/>
          <p:cNvPicPr>
            <a:picLocks noChangeAspect="1"/>
          </p:cNvPicPr>
          <p:nvPr>
            <p:custDataLst>
              <p:tags r:id="rId4"/>
            </p:custDataLst>
          </p:nvPr>
        </p:nvPicPr>
        <p:blipFill>
          <a:blip r:embed="rId5"/>
          <a:srcRect l="17816" r="17816"/>
          <a:stretch>
            <a:fillRect/>
          </a:stretch>
        </p:blipFill>
        <p:spPr>
          <a:xfrm>
            <a:off x="1389380" y="94170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02995" y="1597660"/>
            <a:ext cx="349250"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37a7f98-8b3c-11f0-b0de-e6c459919321.jpg@base@tag=imgScale&amp;m=1&amp;w=475&amp;h=738&amp;q=95e37a7f98-8b3c-11f0-b0de-e6c459919321"/>
          <p:cNvPicPr>
            <a:picLocks noChangeAspect="1"/>
          </p:cNvPicPr>
          <p:nvPr>
            <p:custDataLst>
              <p:tags r:id="rId7"/>
            </p:custDataLst>
          </p:nvPr>
        </p:nvPicPr>
        <p:blipFill>
          <a:blip r:embed="rId8"/>
          <a:srcRect l="1690" r="1690"/>
          <a:stretch>
            <a:fillRect/>
          </a:stretch>
        </p:blipFill>
        <p:spPr>
          <a:xfrm>
            <a:off x="4021455" y="94551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00780" y="1587500"/>
            <a:ext cx="349250"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06470" y="2887980"/>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自我内省与能力提升</a:t>
            </a:r>
            <a:endParaRPr lang="zh-CN" altLang="en-US" b="1">
              <a:solidFill>
                <a:schemeClr val="accent2"/>
              </a:solidFill>
              <a:latin typeface="+mn-ea"/>
              <a:cs typeface="+mn-ea"/>
            </a:endParaRPr>
          </a:p>
        </p:txBody>
      </p:sp>
      <p:sp>
        <p:nvSpPr>
          <p:cNvPr id="21" name="矩形 14"/>
          <p:cNvSpPr/>
          <p:nvPr>
            <p:custDataLst>
              <p:tags r:id="rId11"/>
            </p:custDataLst>
          </p:nvPr>
        </p:nvSpPr>
        <p:spPr>
          <a:xfrm>
            <a:off x="3518019" y="337989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在实施行动计划时，大学生应持续深化对自我能力与兴趣爱好的内省，这有助于个人能力的提升和兴趣的明确。</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37a7f57-8b3c-11f0-b0de-e6c459919321.jpg@base@tag=imgScale&amp;m=1&amp;w=475&amp;h=738&amp;q=95e37a7f57-8b3c-11f0-b0de-e6c459919321"/>
          <p:cNvPicPr>
            <a:picLocks noChangeAspect="1"/>
          </p:cNvPicPr>
          <p:nvPr>
            <p:custDataLst>
              <p:tags r:id="rId12"/>
            </p:custDataLst>
          </p:nvPr>
        </p:nvPicPr>
        <p:blipFill>
          <a:blip r:embed="rId13"/>
          <a:srcRect l="17816" r="17816"/>
          <a:stretch>
            <a:fillRect/>
          </a:stretch>
        </p:blipFill>
        <p:spPr>
          <a:xfrm>
            <a:off x="6655435" y="94551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39205" y="1587500"/>
            <a:ext cx="349250"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07100" y="2887980"/>
            <a:ext cx="254317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外部环境的敏感度与适应</a:t>
            </a:r>
            <a:endParaRPr lang="zh-CN" altLang="en-US" b="1">
              <a:solidFill>
                <a:schemeClr val="accent3"/>
              </a:solidFill>
              <a:latin typeface="+mn-ea"/>
              <a:cs typeface="+mn-ea"/>
            </a:endParaRPr>
          </a:p>
        </p:txBody>
      </p:sp>
      <p:sp>
        <p:nvSpPr>
          <p:cNvPr id="30" name="矩形 23"/>
          <p:cNvSpPr/>
          <p:nvPr>
            <p:custDataLst>
              <p:tags r:id="rId16"/>
            </p:custDataLst>
          </p:nvPr>
        </p:nvSpPr>
        <p:spPr>
          <a:xfrm>
            <a:off x="6128163" y="33798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保持对外部环境变迁的高度敏感，是适应职业生涯规划调整的重要动力，这包括行业动态的快速变化和个人价值观的逐渐变化。</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e37a805c-8b3c-11f0-b0de-e6c459919321.jpg@base@tag=imgScale&amp;m=1&amp;w=475&amp;h=738&amp;q=95e37a805c-8b3c-11f0-b0de-e6c459919321"/>
          <p:cNvPicPr>
            <a:picLocks noChangeAspect="1"/>
          </p:cNvPicPr>
          <p:nvPr>
            <p:custDataLst>
              <p:tags r:id="rId17"/>
            </p:custDataLst>
          </p:nvPr>
        </p:nvPicPr>
        <p:blipFill rotWithShape="1">
          <a:blip r:embed="rId18"/>
          <a:srcRect l="17342" r="17342"/>
          <a:stretch>
            <a:fillRect/>
          </a:stretch>
        </p:blipFill>
        <p:spPr>
          <a:xfrm>
            <a:off x="9215755" y="94170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56040" y="1597660"/>
            <a:ext cx="349250"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98230" y="2892425"/>
            <a:ext cx="234251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科技进步与职业新领域的探索</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09729" y="337544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科技进步不断拓展职业的新领域，大学生需要积极探索这些新领域，以便在就业市场中巩固并增强自己的竞争力。</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行动计划实施</a:t>
            </a:r>
            <a:endParaRPr lang="zh-CN" altLang="en-US" sz="4400">
              <a:solidFill>
                <a:schemeClr val="accent1">
                  <a:lumMod val="50000"/>
                </a:schemeClr>
              </a:solidFill>
            </a:endParaRPr>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86.xml><?xml version="1.0" encoding="utf-8"?>
<p:tagLst xmlns:p="http://schemas.openxmlformats.org/presentationml/2006/main">
  <p:tag name="KSO_WM_DIAGRAM_VIRTUALLY_FRAME" val="{&quot;height&quot;:432.0470078740158,&quot;left&quot;:65.58590551181102,&quot;top&quot;:86.8,&quot;width&quot;:809.9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272535093\&quot;,\&quot;product_name\&quot;:\&quot;\&quot;,\&quot;intention_code\&quot;:\&quot;\&quot;}&quot;}*gallery_gallery_ai_v2.1.5_ONLINE*74fc7f0adc71f3fb36b3daaa8f58f18a-slide-0"/>
  <p:tag name="KSO_WM_UNIT_LINE_FILL_TYPE" val="2"/>
  <p:tag name="KSO_WM_UNIT_USESOURCEFORMAT_APPLY" val="1"/>
</p:tagLst>
</file>

<file path=ppt/tags/tag187.xml><?xml version="1.0" encoding="utf-8"?>
<p:tagLst xmlns:p="http://schemas.openxmlformats.org/presentationml/2006/main">
  <p:tag name="KSO_WM_DIAGRAM_VIRTUALLY_FRAME" val="{&quot;height&quot;:432.0470078740158,&quot;left&quot;:65.58590551181102,&quot;top&quot;:86.8,&quot;width&quot;:809.903385826771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88.xml><?xml version="1.0" encoding="utf-8"?>
<p:tagLst xmlns:p="http://schemas.openxmlformats.org/presentationml/2006/main">
  <p:tag name="KSO_WM_DIAGRAM_VIRTUALLY_FRAME" val="{&quot;height&quot;:432.0470078740158,&quot;left&quot;:65.58590551181102,&quot;top&quot;:86.8,&quot;width&quot;:809.9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78973761\&quot;,\&quot;product_name\&quot;:\&quot;\&quot;,\&quot;intention_code\&quot;:\&quot;\&quot;}&quot;}*gallery_gallery_ai_v2.1.5_ONLINE*74fc7f0adc71f3fb36b3daaa8f58f18a-slide-0"/>
  <p:tag name="KSO_WM_UNIT_LINE_FILL_TYPE" val="2"/>
  <p:tag name="KSO_WM_UNIT_USESOURCEFORMAT_APPLY" val="1"/>
</p:tagLst>
</file>

<file path=ppt/tags/tag189.xml><?xml version="1.0" encoding="utf-8"?>
<p:tagLst xmlns:p="http://schemas.openxmlformats.org/presentationml/2006/main">
  <p:tag name="KSO_WM_DIAGRAM_VIRTUALLY_FRAME" val="{&quot;height&quot;:432.0470078740158,&quot;left&quot;:65.58590551181102,&quot;top&quot;:86.8,&quot;width&quot;:809.903385826771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DIAGRAM_VIRTUALLY_FRAME" val="{&quot;height&quot;:432.0470078740158,&quot;left&quot;:65.58590551181102,&quot;top&quot;:86.8,&quot;width&quot;:809.9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393304511\&quot;,\&quot;product_name\&quot;:\&quot;\&quot;,\&quot;intention_code\&quot;:\&quot;\&quot;}&quot;}*gallery_gallery_ai_v2.1.5_ONLINE*74fc7f0adc71f3fb36b3daaa8f58f18a-slide-0"/>
  <p:tag name="KSO_WM_UNIT_LINE_FILL_TYPE" val="2"/>
  <p:tag name="KSO_WM_UNIT_USESOURCEFORMAT_APPLY" val="1"/>
</p:tagLst>
</file>

<file path=ppt/tags/tag193.xml><?xml version="1.0" encoding="utf-8"?>
<p:tagLst xmlns:p="http://schemas.openxmlformats.org/presentationml/2006/main">
  <p:tag name="KSO_WM_DIAGRAM_VIRTUALLY_FRAME" val="{&quot;height&quot;:432.0470078740158,&quot;left&quot;:65.58590551181102,&quot;top&quot;:86.8,&quot;width&quot;:809.903385826771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96.xml><?xml version="1.0" encoding="utf-8"?>
<p:tagLst xmlns:p="http://schemas.openxmlformats.org/presentationml/2006/main">
  <p:tag name="KSO_WM_DIAGRAM_VIRTUALLY_FRAME" val="{&quot;height&quot;:432.0470078740158,&quot;left&quot;:65.58590551181102,&quot;top&quot;:86.8,&quot;width&quot;:809.90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83164837\&quot;,\&quot;product_name\&quot;:\&quot;\&quot;,\&quot;intention_code\&quot;:\&quot;\&quot;}&quot;}*gallery_gallery_ai_v2.1.5_ONLINE*74fc7f0adc71f3fb36b3daaa8f58f18a-slide-0"/>
  <p:tag name="KSO_WM_UNIT_LINE_FILL_TYPE" val="2"/>
  <p:tag name="KSO_WM_UNIT_USESOURCEFORMAT_APPLY" val="1"/>
</p:tagLst>
</file>

<file path=ppt/tags/tag197.xml><?xml version="1.0" encoding="utf-8"?>
<p:tagLst xmlns:p="http://schemas.openxmlformats.org/presentationml/2006/main">
  <p:tag name="KSO_WM_DIAGRAM_VIRTUALLY_FRAME" val="{&quot;height&quot;:432.0470078740158,&quot;left&quot;:65.58590551181102,&quot;top&quot;:86.8,&quot;width&quot;:809.903385826771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470078740158,&quot;left&quot;:65.58590551181102,&quot;top&quot;:86.8,&quot;width&quot;:809.90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1.xml><?xml version="1.0" encoding="utf-8"?>
<p:tagLst xmlns:p="http://schemas.openxmlformats.org/presentationml/2006/main">
  <p:tag name="KSO_WM_UNIT_TYPE" val="a"/>
  <p:tag name="KSO_WM_UNIT_INDEX"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39_3*l_i*1_1"/>
  <p:tag name="KSO_WM_TEMPLATE_CATEGORY" val="diagram"/>
  <p:tag name="KSO_WM_TEMPLATE_INDEX" val="2023563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39_3*l_h_i*1_1_1"/>
  <p:tag name="KSO_WM_TEMPLATE_CATEGORY" val="diagram"/>
  <p:tag name="KSO_WM_TEMPLATE_INDEX" val="20235639"/>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9,10,9,10,9,10]}"/>
</p:tagLst>
</file>

<file path=ppt/tags/tag204.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39_3*l_h_i*1_1_2"/>
  <p:tag name="KSO_WM_TEMPLATE_CATEGORY" val="diagram"/>
  <p:tag name="KSO_WM_TEMPLATE_INDEX" val="2023563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9,10,9,10,9,10]}"/>
</p:tagLst>
</file>

<file path=ppt/tags/tag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639_3*l_h_a*1_1_1"/>
  <p:tag name="KSO_WM_TEMPLATE_CATEGORY" val="diagram"/>
  <p:tag name="KSO_WM_TEMPLATE_INDEX" val="2023563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9,10,9,10,9,10]}"/>
</p:tagLst>
</file>

<file path=ppt/tags/tag2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39_3*l_h_f*1_1_1"/>
  <p:tag name="KSO_WM_TEMPLATE_CATEGORY" val="diagram"/>
  <p:tag name="KSO_WM_TEMPLATE_INDEX" val="202356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
  <p:tag name="KSO_WM_UNIT_TEXT_FILL_FORE_SCHEMECOLOR_INDEX" val="1"/>
  <p:tag name="KSO_WM_UNIT_TEXT_FILL_TYPE" val="1"/>
  <p:tag name="KSO_WM_DIAGRAM_USE_COLOR_VALUE" val="{&quot;color_scheme&quot;:1,&quot;color_type&quot;:1,&quot;theme_color_indexes&quot;:[9,10,9,10,9,10]}"/>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39_3*l_h_i*1_3_1"/>
  <p:tag name="KSO_WM_TEMPLATE_CATEGORY" val="diagram"/>
  <p:tag name="KSO_WM_TEMPLATE_INDEX" val="20235639"/>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9,10,9,10,9,10]}"/>
</p:tagLst>
</file>

<file path=ppt/tags/tag208.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5639_3*l_h_i*1_3_2"/>
  <p:tag name="KSO_WM_TEMPLATE_CATEGORY" val="diagram"/>
  <p:tag name="KSO_WM_TEMPLATE_INDEX" val="2023563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9,10,9,10,9,10]}"/>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639_3*l_h_a*1_3_1"/>
  <p:tag name="KSO_WM_TEMPLATE_CATEGORY" val="diagram"/>
  <p:tag name="KSO_WM_TEMPLATE_INDEX" val="2023563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9,10,9,10,9,10]}"/>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639_3*l_h_f*1_3_1"/>
  <p:tag name="KSO_WM_TEMPLATE_CATEGORY" val="diagram"/>
  <p:tag name="KSO_WM_TEMPLATE_INDEX" val="202356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
  <p:tag name="KSO_WM_UNIT_TEXT_FILL_FORE_SCHEMECOLOR_INDEX" val="1"/>
  <p:tag name="KSO_WM_UNIT_TEXT_FILL_TYPE" val="1"/>
  <p:tag name="KSO_WM_DIAGRAM_USE_COLOR_VALUE" val="{&quot;color_scheme&quot;:1,&quot;color_type&quot;:1,&quot;theme_color_indexes&quot;:[9,10,9,10,9,1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39_3*l_h_i*1_2_1"/>
  <p:tag name="KSO_WM_TEMPLATE_CATEGORY" val="diagram"/>
  <p:tag name="KSO_WM_TEMPLATE_INDEX" val="20235639"/>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9,10,9,10,9,10]}"/>
</p:tagLst>
</file>

<file path=ppt/tags/tag212.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39_3*l_h_i*1_2_2"/>
  <p:tag name="KSO_WM_TEMPLATE_CATEGORY" val="diagram"/>
  <p:tag name="KSO_WM_TEMPLATE_INDEX" val="2023563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9,10,9,10,9,10]}"/>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639_3*l_h_a*1_2_1"/>
  <p:tag name="KSO_WM_TEMPLATE_CATEGORY" val="diagram"/>
  <p:tag name="KSO_WM_TEMPLATE_INDEX" val="2023563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9,10,9,10,9,10]}"/>
</p:tagLst>
</file>

<file path=ppt/tags/tag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39_3*l_h_f*1_2_1"/>
  <p:tag name="KSO_WM_TEMPLATE_CATEGORY" val="diagram"/>
  <p:tag name="KSO_WM_TEMPLATE_INDEX" val="202356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
  <p:tag name="KSO_WM_UNIT_TEXT_FILL_FORE_SCHEMECOLOR_INDEX" val="1"/>
  <p:tag name="KSO_WM_UNIT_TEXT_FILL_TYPE" val="1"/>
  <p:tag name="KSO_WM_DIAGRAM_USE_COLOR_VALUE" val="{&quot;color_scheme&quot;:1,&quot;color_type&quot;:1,&quot;theme_color_indexes&quot;:[9,10,9,10,9,1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39_3*l_h_i*1_4_1"/>
  <p:tag name="KSO_WM_TEMPLATE_CATEGORY" val="diagram"/>
  <p:tag name="KSO_WM_TEMPLATE_INDEX" val="20235639"/>
  <p:tag name="KSO_WM_UNIT_LAYERLEVEL" val="1_1_1"/>
  <p:tag name="KSO_WM_TAG_VERSION" val="3.0"/>
  <p:tag name="KSO_WM_UNIT_TEXT_FILL_FORE_SCHEMECOLOR_INDEX_BRIGHTNESS"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5799999833106995},&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9,10,9,10,9,10]}"/>
</p:tagLst>
</file>

<file path=ppt/tags/tag216.xml><?xml version="1.0" encoding="utf-8"?>
<p:tagLst xmlns:p="http://schemas.openxmlformats.org/presentationml/2006/main">
  <p:tag name="KSO_WM_UNIT_LINE_FORE_SCHEMECOLOR_INDEX_BRIGHTNESS" val="0"/>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5639_3*l_h_i*1_4_2"/>
  <p:tag name="KSO_WM_TEMPLATE_CATEGORY" val="diagram"/>
  <p:tag name="KSO_WM_TEMPLATE_INDEX" val="20235639"/>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color_type&quot;:1,&quot;theme_color_indexes&quot;:[9,10,9,10,9,10]}"/>
</p:tagLst>
</file>

<file path=ppt/tags/tag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639_3*l_h_a*1_4_1"/>
  <p:tag name="KSO_WM_TEMPLATE_CATEGORY" val="diagram"/>
  <p:tag name="KSO_WM_TEMPLATE_INDEX" val="20235639"/>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9,10,9,10,9,10]}"/>
</p:tagLst>
</file>

<file path=ppt/tags/tag2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639_3*l_h_f*1_4_1"/>
  <p:tag name="KSO_WM_TEMPLATE_CATEGORY" val="diagram"/>
  <p:tag name="KSO_WM_TEMPLATE_INDEX" val="20235639"/>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1.955505707508,&quot;left&quot;:59.9,&quot;top&quot;:64.69448818897636,&quot;width&quot;:866.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
  <p:tag name="KSO_WM_UNIT_TEXT_FILL_FORE_SCHEMECOLOR_INDEX" val="1"/>
  <p:tag name="KSO_WM_UNIT_TEXT_FILL_TYPE" val="1"/>
  <p:tag name="KSO_WM_DIAGRAM_USE_COLOR_VALUE" val="{&quot;color_scheme&quot;:1,&quot;color_type&quot;:1,&quot;theme_color_indexes&quot;:[9,10,9,10,9,10]}"/>
</p:tagLst>
</file>

<file path=ppt/tags/tag219.xml><?xml version="1.0" encoding="utf-8"?>
<p:tagLst xmlns:p="http://schemas.openxmlformats.org/presentationml/2006/main">
  <p:tag name="KSO_WM_BEAUTIFY_FLAG" val="#wm#"/>
  <p:tag name="KSO_WM_TEMPLATE_CATEGORY" val="diagram"/>
  <p:tag name="KSO_WM_TEMPLATE_INDEX" val="20233329"/>
  <p:tag name="resource_record_key" val="{&quot;65&quot;:[20205281],&quot;70&quot;:[3426328,3405889]}"/>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23.xml><?xml version="1.0" encoding="utf-8"?>
<p:tagLst xmlns:p="http://schemas.openxmlformats.org/presentationml/2006/main">
  <p:tag name="KSO_WM_DIAGRAM_VIRTUALLY_FRAME" val="{&quot;height&quot;:444.6970078740158,&quot;left&quot;:62.3,&quot;top&quot;:74.15,&quot;width&quot;:813.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545098420\&quot;,\&quot;product_name\&quot;:\&quot;\&quot;,\&quot;intention_code\&quot;:\&quot;\&quot;}&quot;}*gallery_gallery_ai_v2.1.5_ONLINE*1d7d004c1c41720a0a766ef336dc27ad-slide-0"/>
  <p:tag name="KSO_WM_UNIT_LINE_FILL_TYPE" val="2"/>
  <p:tag name="KSO_WM_UNIT_USESOURCEFORMAT_APPLY" val="1"/>
</p:tagLst>
</file>

<file path=ppt/tags/tag224.xml><?xml version="1.0" encoding="utf-8"?>
<p:tagLst xmlns:p="http://schemas.openxmlformats.org/presentationml/2006/main">
  <p:tag name="KSO_WM_DIAGRAM_VIRTUALLY_FRAME" val="{&quot;height&quot;:444.6970078740158,&quot;left&quot;:62.3,&quot;top&quot;:74.15,&quot;width&quot;:813.2}"/>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25.xml><?xml version="1.0" encoding="utf-8"?>
<p:tagLst xmlns:p="http://schemas.openxmlformats.org/presentationml/2006/main">
  <p:tag name="KSO_WM_DIAGRAM_VIRTUALLY_FRAME" val="{&quot;height&quot;:444.6970078740158,&quot;left&quot;:62.3,&quot;top&quot;:74.15,&quot;width&quot;:813.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62676865\&quot;,\&quot;product_name\&quot;:\&quot;\&quot;,\&quot;intention_code\&quot;:\&quot;\&quot;}&quot;}*gallery_gallery_ai_v2.1.5_ONLINE*1d7d004c1c41720a0a766ef336dc27ad-slide-0"/>
  <p:tag name="KSO_WM_UNIT_LINE_FILL_TYPE" val="2"/>
  <p:tag name="KSO_WM_UNIT_USESOURCEFORMAT_APPLY" val="1"/>
</p:tagLst>
</file>

<file path=ppt/tags/tag226.xml><?xml version="1.0" encoding="utf-8"?>
<p:tagLst xmlns:p="http://schemas.openxmlformats.org/presentationml/2006/main">
  <p:tag name="KSO_WM_DIAGRAM_VIRTUALLY_FRAME" val="{&quot;height&quot;:444.6970078740158,&quot;left&quot;:62.3,&quot;top&quot;:74.15,&quot;width&quot;:813.2}"/>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29.xml><?xml version="1.0" encoding="utf-8"?>
<p:tagLst xmlns:p="http://schemas.openxmlformats.org/presentationml/2006/main">
  <p:tag name="KSO_WM_DIAGRAM_VIRTUALLY_FRAME" val="{&quot;height&quot;:444.6970078740158,&quot;left&quot;:62.3,&quot;top&quot;:74.15,&quot;width&quot;:813.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94013095\&quot;,\&quot;product_name\&quot;:\&quot;\&quot;,\&quot;intention_code\&quot;:\&quot;\&quot;}&quot;}*gallery_gallery_ai_v2.1.5_ONLINE*1d7d004c1c41720a0a766ef336dc27ad-slide-0"/>
  <p:tag name="KSO_WM_UNIT_LINE_FILL_TYPE" val="2"/>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IRTUALLY_FRAME" val="{&quot;height&quot;:444.6970078740158,&quot;left&quot;:62.3,&quot;top&quot;:74.15,&quot;width&quot;:813.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33.xml><?xml version="1.0" encoding="utf-8"?>
<p:tagLst xmlns:p="http://schemas.openxmlformats.org/presentationml/2006/main">
  <p:tag name="KSO_WM_DIAGRAM_VIRTUALLY_FRAME" val="{&quot;height&quot;:444.6970078740158,&quot;left&quot;:62.3,&quot;top&quot;:74.15,&quot;width&quot;:813.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696365846\&quot;,\&quot;product_name\&quot;:\&quot;\&quot;,\&quot;intention_code\&quot;:\&quot;\&quot;}&quot;}*gallery_gallery_ai_v2.1.5_ONLINE*1d7d004c1c41720a0a766ef336dc27ad-slide-0"/>
  <p:tag name="KSO_WM_UNIT_LINE_FILL_TYPE" val="2"/>
  <p:tag name="KSO_WM_UNIT_USESOURCEFORMAT_APPLY" val="1"/>
</p:tagLst>
</file>

<file path=ppt/tags/tag234.xml><?xml version="1.0" encoding="utf-8"?>
<p:tagLst xmlns:p="http://schemas.openxmlformats.org/presentationml/2006/main">
  <p:tag name="KSO_WM_DIAGRAM_VIRTUALLY_FRAME" val="{&quot;height&quot;:444.6970078740158,&quot;left&quot;:62.3,&quot;top&quot;:74.15,&quot;width&quot;:813.2}"/>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4.6970078740158,&quot;left&quot;:62.3,&quot;top&quot;:74.15,&quot;width&quot;:8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3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241.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24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147_3*a*1"/>
  <p:tag name="KSO_WM_TEMPLATE_CATEGORY" val="diagram"/>
  <p:tag name="KSO_WM_TEMPLATE_INDEX" val="20233147"/>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1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generate_slide_ai*{&quot;ai_type&quot;:&quot;generate_single_page&quot;,&quot;id&quot;:&quot;{\&quot;id\&quot;:\&quot;VCG41N1136973088\&quot;,\&quot;product_name\&quot;:\&quot;\&quot;,\&quot;intention_code\&quot;:\&quot;\&quot;}&quot;}*gallery_gallery_ai_v2.1.5_ONLINE*134df142329586f4d5f163ead16ab9b2-slide-0"/>
  <p:tag name="KSO_WM_UNIT_LINE_FILL_TYPE" val="2"/>
  <p:tag name="KSO_WM_UNIT_USESOURCEFORMAT_APPLY" val="1"/>
</p:tagLst>
</file>

<file path=ppt/tags/tag2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3*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3*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4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2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192991757\&quot;,\&quot;product_name\&quot;:\&quot;\&quot;,\&quot;intention_code\&quot;:\&quot;\&quot;}&quot;}*gallery_gallery_ai_v2.1.5_ONLINE*134df142329586f4d5f163ead16ab9b2-slide-0"/>
  <p:tag name="KSO_WM_UNIT_LINE_FILL_TYPE" val="2"/>
  <p:tag name="KSO_WM_UNIT_USESOURCEFORMAT_APPLY" val="1"/>
</p:tagLst>
</file>

<file path=ppt/tags/tag2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3*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2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3*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3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602630291\&quot;,\&quot;product_name\&quot;:\&quot;\&quot;,\&quot;intention_code\&quot;:\&quot;\&quot;}&quot;}*gallery_gallery_ai_v2.1.5_ONLINE*134df142329586f4d5f163ead16ab9b2-slide-0"/>
  <p:tag name="KSO_WM_UNIT_LINE_FILL_TYPE" val="2"/>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3*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2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3*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5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3*l_h_d*1_4_1"/>
  <p:tag name="KSO_WM_TEMPLATE_CATEGORY" val="diagram"/>
  <p:tag name="KSO_WM_TEMPLATE_INDEX" val="20233147"/>
  <p:tag name="KSO_WM_UNIT_LAYERLEVEL" val="1_1_1"/>
  <p:tag name="KSO_WM_TAG_VERSION" val="3.0"/>
  <p:tag name="KSO_WM_UNIT_VALUE" val="706*662"/>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generate_slide_ai*{&quot;ai_type&quot;:&quot;generate_single_page&quot;,&quot;id&quot;:&quot;{\&quot;id\&quot;:\&quot;VCG41N1193107000\&quot;,\&quot;product_name\&quot;:\&quot;\&quot;,\&quot;intention_code\&quot;:\&quot;\&quot;}&quot;}*gallery_gallery_ai_v2.1.5_ONLINE*134df142329586f4d5f163ead16ab9b2-slide-0"/>
  <p:tag name="KSO_WM_UNIT_LINE_FILL_TYPE" val="2"/>
  <p:tag name="KSO_WM_UNIT_USESOURCEFORMAT_APPLY" val="1"/>
</p:tagLst>
</file>

<file path=ppt/tags/tag2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7_3*l_h_f*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 name="KSO_WM_UNIT_USESOURCEFORMAT_APPLY" val="1"/>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147_3*l_h_a*1_4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40.9313750816388,&quot;left&quot;:70.02551181102362,&quot;top&quot;:98.8,&quot;width&quot;:817.14078740157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98.07200563090043,&quot;left&quot;:29.6,&quot;top&quot;:101.6,&quot;width&quot;:89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53193748\&quot;,\&quot;product_name\&quot;:\&quot;\&quot;,\&quot;intention_code\&quot;:\&quot;\&quot;}&quot;}*gallery_gallery_ai_3.0.1_online*72f96e111c400447eee58a1878148608-slide-0"/>
  <p:tag name="KSO_WM_UNIT_FILL_FORE_SCHEMECOLOR_INDEX" val="5"/>
  <p:tag name="KSO_WM_UNIT_FILL_TYPE" val="1"/>
  <p:tag name="KSO_WM_UNIT_LINE_FILL_TYPE" val="2"/>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225145497\&quot;,\&quot;product_name\&quot;:\&quot;\&quot;,\&quot;intention_code\&quot;:\&quot;\&quot;}&quot;}*gallery_gallery_ai_3.0.1_online*72f96e111c400447eee58a1878148608-slide-0"/>
  <p:tag name="KSO_WM_UNIT_FILL_FORE_SCHEMECOLOR_INDEX" val="6"/>
  <p:tag name="KSO_WM_UNIT_FILL_TYPE" val="1"/>
  <p:tag name="KSO_WM_UNIT_LINE_FILL_TYPE" val="2"/>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851117906\&quot;,\&quot;product_name\&quot;:\&quot;\&quot;,\&quot;intention_code\&quot;:\&quot;\&quot;}&quot;}*gallery_gallery_ai_3.0.1_online*72f96e111c400447eee58a1878148608-slide-0"/>
  <p:tag name="KSO_WM_UNIT_FILL_FORE_SCHEMECOLOR_INDEX" val="7"/>
  <p:tag name="KSO_WM_UNIT_FILL_TYPE" val="1"/>
  <p:tag name="KSO_WM_UNIT_LINE_FILL_TYPE" val="2"/>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98.07200563090043,&quot;left&quot;:29.6,&quot;top&quot;:101.6,&quot;width&quot;:897.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15088474\&quot;,\&quot;product_name\&quot;:\&quot;\&quot;,\&quot;intention_code\&quot;:\&quot;\&quot;}&quot;}*gallery_gallery_ai_3.0.1_online*72f96e111c400447eee58a1878148608-slide-0"/>
  <p:tag name="KSO_WM_UNIT_FILL_FORE_SCHEMECOLOR_INDEX" val="8"/>
  <p:tag name="KSO_WM_UNIT_FILL_TYPE" val="1"/>
  <p:tag name="KSO_WM_UNIT_LINE_FILL_TYPE" val="2"/>
  <p:tag name="KSO_WM_UNIT_USESOURCEFORMAT_APPLY" val="1"/>
</p:tagLst>
</file>

<file path=ppt/tags/tag273.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16924368\&quot;,\&quot;product_name\&quot;:\&quot;\&quot;,\&quot;intention_code\&quot;:\&quot;\&quot;}&quot;}*gallery_gallery_ai_v2.1.5_ONLINE*293fded62cf7cb6faac91669808ed6db-slide-0"/>
  <p:tag name="KSO_WM_UNIT_LINE_FILL_TYPE" val="2"/>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095927880\&quot;,\&quot;product_name\&quot;:\&quot;\&quot;,\&quot;intention_code\&quot;:\&quot;\&quot;}&quot;}*gallery_gallery_ai_v2.1.5_ONLINE*293fded62cf7cb6faac91669808ed6db-slide-0"/>
  <p:tag name="KSO_WM_UNIT_LINE_FILL_TYPE" val="2"/>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849574904\&quot;,\&quot;product_name\&quot;:\&quot;\&quot;,\&quot;intention_code\&quot;:\&quot;\&quot;}&quot;}*gallery_gallery_ai_v2.1.5_ONLINE*293fded62cf7cb6faac91669808ed6db-slide-0"/>
  <p:tag name="KSO_WM_UNIT_LINE_FILL_TYPE" val="2"/>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79.87063444584817,&quot;left&quot;:54.8,&quot;top&quot;:110.6,&quot;width&quot;:851.36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97203916\&quot;,\&quot;product_name\&quot;:\&quot;\&quot;,\&quot;intention_code\&quot;:\&quot;\&quot;}&quot;}*gallery_gallery_ai_v2.1.5_ONLINE*293fded62cf7cb6faac91669808ed6db-slide-0"/>
  <p:tag name="KSO_WM_UNIT_LINE_FILL_TYPE" val="2"/>
  <p:tag name="KSO_WM_UNIT_USESOURCEFORMAT_APPLY" val="1"/>
</p:tagLst>
</file>

<file path=ppt/tags/tag29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9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29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8.5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1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2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04172853\&quot;,\&quot;product_name\&quot;:\&quot;\&quot;,\&quot;intention_code\&quot;:\&quot;\&quot;}&quot;}*gallery_gallery_ai_v2.1.5_ONLINE*682bc2687995b535e1f8dc541ad3933e-slide-0"/>
  <p:tag name="KSO_WM_UNIT_LINE_FILL_TYPE" val="2"/>
  <p:tag name="KSO_WM_UNIT_USESOURCEFORMAT_APPLY"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45852118\&quot;,\&quot;product_name\&quot;:\&quot;\&quot;,\&quot;intention_code\&quot;:\&quot;\&quot;}&quot;}*gallery_gallery_ai_v2.1.5_ONLINE*682bc2687995b535e1f8dc541ad3933e-slide-0"/>
  <p:tag name="KSO_WM_UNIT_LINE_FILL_TYPE" val="2"/>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58032816\&quot;,\&quot;product_name\&quot;:\&quot;\&quot;,\&quot;intention_code\&quot;:\&quot;\&quot;}&quot;}*gallery_gallery_ai_v2.1.5_ONLINE*682bc2687995b535e1f8dc541ad3933e-slide-0"/>
  <p:tag name="KSO_WM_UNIT_LINE_FILL_TYPE" val="2"/>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39.65,&quot;top&quot;:95.51614575142119,&quot;width&quot;:862.8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92993585\&quot;,\&quot;product_name\&quot;:\&quot;\&quot;,\&quot;intention_code\&quot;:\&quot;\&quot;}&quot;}*gallery_gallery_ai_v2.1.5_ONLINE*682bc2687995b535e1f8dc541ad3933e-slide-0"/>
  <p:tag name="KSO_WM_UNIT_LINE_FILL_TYPE" val="2"/>
  <p:tag name="KSO_WM_UNIT_USESOURCEFORMAT_APPLY" val="1"/>
</p:tagLst>
</file>

<file path=ppt/tags/tag32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3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3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3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3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3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3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34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35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3*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3*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3*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3*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3*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3*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3*l_h_i*1_4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2454_3*l_h_i*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2454_3*l_h_f*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3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3*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3*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3*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2454_3*l_h_a*1_4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3*l_h_x*1_4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08"/>
  <p:tag name="KSO_WM_UNIT_TYPE" val="l_h_x"/>
  <p:tag name="KSO_WM_UNIT_INDEX" val="1_4_1"/>
  <p:tag name="KSO_WM_DIAGRAM_MAX_ITEMCNT" val="5"/>
  <p:tag name="KSO_WM_DIAGRAM_MIN_ITEMCNT" val="2"/>
  <p:tag name="KSO_WM_DIAGRAM_VIRTUALLY_FRAME" val="{&quot;height&quot;:418.8055048348377,&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6.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3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3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3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97732775\&quot;,\&quot;product_name\&quot;:\&quot;\&quot;,\&quot;intention_code\&quot;:\&quot;\&quot;}&quot;}*gallery_gallery_ai_v2.1.5_ONLINE*c749e0f1062333c10fafbc1531aad755-slide-0"/>
  <p:tag name="KSO_WM_UNIT_LINE_FILL_TYPE" val="2"/>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31748344\&quot;,\&quot;product_name\&quot;:\&quot;\&quot;,\&quot;intention_code\&quot;:\&quot;\&quot;}&quot;}*gallery_gallery_ai_v2.1.5_ONLINE*c749e0f1062333c10fafbc1531aad755-slide-0"/>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2159203\&quot;,\&quot;product_name\&quot;:\&quot;\&quot;,\&quot;intention_code\&quot;:\&quot;\&quot;}&quot;}*gallery_gallery_ai_v2.1.5_ONLINE*c749e0f1062333c10fafbc1531aad755-slide-0"/>
  <p:tag name="KSO_WM_UNIT_LINE_FILL_TYPE" val="2"/>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55.4920517686828,&quot;left&quot;:54.8,&quot;top&quot;:141.87401122344315,&quot;width&quot;:852.311417322834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898839204\&quot;,\&quot;product_name\&quot;:\&quot;\&quot;,\&quot;intention_code\&quot;:\&quot;\&quot;}&quot;}*gallery_gallery_ai_v2.1.5_ONLINE*c749e0f1062333c10fafbc1531aad755-slide-0"/>
  <p:tag name="KSO_WM_UNIT_LINE_FILL_TYPE" val="2"/>
  <p:tag name="KSO_WM_UNIT_USESOURCEFORMAT_APPLY" val="1"/>
</p:tagLst>
</file>

<file path=ppt/tags/tag40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0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0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045482620\&quot;,\&quot;product_name\&quot;:\&quot;\&quot;,\&quot;intention_code\&quot;:\&quot;\&quot;}&quot;}*gallery_gallery_ai_v2.1.5_ONLINE*46cb626f181d259b9035357f380b2437-slide-0"/>
  <p:tag name="KSO_WM_UNIT_FILL_FORE_SCHEMECOLOR_INDEX" val="5"/>
  <p:tag name="KSO_WM_UNIT_FILL_TYPE" val="1"/>
  <p:tag name="KSO_WM_UNIT_LINE_FORE_SCHEMECOLOR_INDEX" val="5"/>
  <p:tag name="KSO_WM_UNIT_LINE_FILL_TYPE" val="2"/>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2.11125984251964,&quot;left&quot;:48.23519685039368,&quot;top&quot;:110.68874015748031,&quot;width&quot;:431.714803149606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1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1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8413026\&quot;,\&quot;product_name\&quot;:\&quot;\&quot;,\&quot;intention_code\&quot;:\&quot;\&quot;}&quot;}*gallery_gallery_ai_v2.1.5_ONLINE*3dd505d6d73aa1bc8936ecfbf86a285c-slide-0"/>
  <p:tag name="KSO_WM_UNIT_LINE_FILL_TYPE" val="2"/>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99661156\&quot;,\&quot;product_name\&quot;:\&quot;\&quot;,\&quot;intention_code\&quot;:\&quot;\&quot;}&quot;}*gallery_gallery_ai_v2.1.5_ONLINE*3dd505d6d73aa1bc8936ecfbf86a285c-slide-0"/>
  <p:tag name="KSO_WM_UNIT_LINE_FILL_TYPE" val="2"/>
  <p:tag name="KSO_WM_UNIT_USESOURCEFORMAT_APPLY" val="1"/>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09249338\&quot;,\&quot;product_name\&quot;:\&quot;\&quot;,\&quot;intention_code\&quot;:\&quot;\&quot;}&quot;}*gallery_gallery_ai_v2.1.5_ONLINE*3dd505d6d73aa1bc8936ecfbf86a285c-slide-0"/>
  <p:tag name="KSO_WM_UNIT_LINE_FILL_TYPE" val="2"/>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3.02999999999997,&quot;top&quot;:90.24999999999997,&quot;width&quot;:893.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3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370784605\&quot;,\&quot;product_name\&quot;:\&quot;\&quot;,\&quot;intention_code\&quot;:\&quot;\&quot;}&quot;}*gallery_gallery_ai_v2.1.5_ONLINE*9fdaf768cbc84adfed41d881823e2185-slide-0"/>
  <p:tag name="KSO_WM_UNIT_FILL_FORE_SCHEMECOLOR_INDEX" val="5"/>
  <p:tag name="KSO_WM_UNIT_FILL_TYPE" val="1"/>
  <p:tag name="KSO_WM_UNIT_LINE_FORE_SCHEMECOLOR_INDEX" val="5"/>
  <p:tag name="KSO_WM_UNIT_LINE_FILL_TYPE" val="2"/>
  <p:tag name="KSO_WM_UNIT_USESOURCEFORMAT_APPLY" val="1"/>
</p:tagLst>
</file>

<file path=ppt/tags/tag4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4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9279527559055,&quot;left&quot;:83.13535433070865,&quot;top&quot;:78.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9279527559055,&quot;left&quot;:83.13535433070865,&quot;top&quot;:78.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49.xml><?xml version="1.0" encoding="utf-8"?>
<p:tagLst xmlns:p="http://schemas.openxmlformats.org/presentationml/2006/main">
  <p:tag name="KSO_WM_DIAGRAM_VIRTUALLY_FRAME" val="{&quot;height&quot;:398.9279527559055,&quot;left&quot;:83.13535433070865,&quot;top&quot;:78.5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13762720\&quot;,\&quot;product_name\&quot;:\&quot;\&quot;,\&quot;intention_code\&quot;:\&quot;\&quot;}&quot;}*gallery_gallery_ai_v2.1.5_ONLINE*4adaf776b1c13a7f4a3d073341df5c19-slide-0"/>
  <p:tag name="KSO_WM_UNIT_LINE_FILL_TYPE" val="2"/>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DIAGRAM_VIRTUALLY_FRAME" val="{&quot;height&quot;:398.9279527559055,&quot;left&quot;:83.13535433070865,&quot;top&quot;:78.5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51.xml><?xml version="1.0" encoding="utf-8"?>
<p:tagLst xmlns:p="http://schemas.openxmlformats.org/presentationml/2006/main">
  <p:tag name="KSO_WM_DIAGRAM_VIRTUALLY_FRAME" val="{&quot;height&quot;:398.9279527559055,&quot;left&quot;:83.13535433070865,&quot;top&quot;:78.5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452.xml><?xml version="1.0" encoding="utf-8"?>
<p:tagLst xmlns:p="http://schemas.openxmlformats.org/presentationml/2006/main">
  <p:tag name="KSO_WM_DIAGRAM_VIRTUALLY_FRAME" val="{&quot;height&quot;:398.9279527559055,&quot;left&quot;:83.13535433070865,&quot;top&quot;:78.5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4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9279527559055,&quot;left&quot;:83.13535433070865,&quot;top&quot;:78.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9279527559055,&quot;left&quot;:83.13535433070865,&quot;top&quot;:78.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55.xml><?xml version="1.0" encoding="utf-8"?>
<p:tagLst xmlns:p="http://schemas.openxmlformats.org/presentationml/2006/main">
  <p:tag name="KSO_WM_DIAGRAM_VIRTUALLY_FRAME" val="{&quot;height&quot;:398.9279527559055,&quot;left&quot;:83.13535433070865,&quot;top&quot;:78.5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61506987\&quot;,\&quot;product_name\&quot;:\&quot;\&quot;,\&quot;intention_code\&quot;:\&quot;\&quot;}&quot;}*gallery_gallery_ai_v2.1.5_ONLINE*4adaf776b1c13a7f4a3d073341df5c19-slide-0"/>
  <p:tag name="KSO_WM_UNIT_LINE_FILL_TYPE" val="2"/>
  <p:tag name="KSO_WM_UNIT_USESOURCEFORMAT_APPLY" val="1"/>
</p:tagLst>
</file>

<file path=ppt/tags/tag456.xml><?xml version="1.0" encoding="utf-8"?>
<p:tagLst xmlns:p="http://schemas.openxmlformats.org/presentationml/2006/main">
  <p:tag name="KSO_WM_DIAGRAM_VIRTUALLY_FRAME" val="{&quot;height&quot;:398.9279527559055,&quot;left&quot;:83.13535433070865,&quot;top&quot;:78.5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4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9279527559055,&quot;left&quot;:83.13535433070865,&quot;top&quot;:78.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8.9279527559055,&quot;left&quot;:83.13535433070865,&quot;top&quot;:78.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5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461.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462.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463.xml><?xml version="1.0" encoding="utf-8"?>
<p:tagLst xmlns:p="http://schemas.openxmlformats.org/presentationml/2006/main">
  <p:tag name="resource_record_key" val="{&quot;65&quot;:[20205281],&quot;70&quot;:[3318299,3426358,3312483,3325741,3325806,3312109,3324556,3327350,3324548,3319358,3325247,3326212,3426328,3405889]}"/>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4144</Words>
  <Application>WPS 演示</Application>
  <PresentationFormat>宽屏</PresentationFormat>
  <Paragraphs>362</Paragraphs>
  <Slides>23</Slides>
  <Notes>4</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23</vt:i4>
      </vt:variant>
    </vt:vector>
  </HeadingPairs>
  <TitlesOfParts>
    <vt:vector size="47"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等线</vt:lpstr>
      <vt:lpstr>Arial</vt:lpstr>
      <vt:lpstr>MiSans Normal</vt:lpstr>
      <vt:lpstr>汉仪中等线KW</vt:lpstr>
      <vt:lpstr>MiSans Normal</vt:lpstr>
      <vt:lpstr>微软雅黑</vt:lpstr>
      <vt:lpstr>汉仪乐喵体W</vt:lpstr>
      <vt:lpstr>汉仪旗黑-55简</vt:lpstr>
      <vt:lpstr>等线</vt:lpstr>
      <vt:lpstr>汉仪书宋二KW</vt:lpstr>
      <vt:lpstr>Office 主题​​</vt:lpstr>
      <vt:lpstr>3_Office 主题​​</vt:lpstr>
      <vt:lpstr>大学生职业生涯与就业指导</vt:lpstr>
      <vt:lpstr>第五章　　　 行动计划制定与调整</vt:lpstr>
      <vt:lpstr>PowerPoint 演示文稿</vt:lpstr>
      <vt:lpstr>PowerPoint 演示文稿</vt:lpstr>
      <vt:lpstr>第一节　 职业与行业</vt:lpstr>
      <vt:lpstr>一、打造严格的时间管理框架</vt:lpstr>
      <vt:lpstr>PowerPoint 演示文稿</vt:lpstr>
      <vt:lpstr>三、保持灵活应变与持续优化能力</vt:lpstr>
      <vt:lpstr>第二节　 职业与专业</vt:lpstr>
      <vt:lpstr>一、制定行动计划</vt:lpstr>
      <vt:lpstr>（一）养成习惯</vt:lpstr>
      <vt:lpstr>1. 企划力</vt:lpstr>
      <vt:lpstr>2. 执行力</vt:lpstr>
      <vt:lpstr>3. 竞争力</vt:lpstr>
      <vt:lpstr>4. 领导力</vt:lpstr>
      <vt:lpstr>5. 自我管理力</vt:lpstr>
      <vt:lpstr>第三节　 职业环境</vt:lpstr>
      <vt:lpstr>一、行动评估</vt:lpstr>
      <vt:lpstr>（一）持续监测进度</vt:lpstr>
      <vt:lpstr>PowerPoint 演示文稿</vt:lpstr>
      <vt:lpstr>（三）灵活调整计划</vt:lpstr>
      <vt:lpstr>（四）增强适应能力</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175</cp:revision>
  <dcterms:created xsi:type="dcterms:W3CDTF">2025-09-06T16:53:27Z</dcterms:created>
  <dcterms:modified xsi:type="dcterms:W3CDTF">2025-09-06T16:53:27Z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