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04.svg" ContentType="image/svg+xml"/>
  <Override PartName="/ppt/media/image106.svg" ContentType="image/svg+xml"/>
  <Override PartName="/ppt/media/image108.svg" ContentType="image/svg+xml"/>
  <Override PartName="/ppt/media/image110.svg" ContentType="image/svg+xml"/>
  <Override PartName="/ppt/media/image112.svg" ContentType="image/svg+xml"/>
  <Override PartName="/ppt/media/image114.svg" ContentType="image/svg+xml"/>
  <Override PartName="/ppt/media/image118.svg" ContentType="image/svg+xml"/>
  <Override PartName="/ppt/media/image119.svg" ContentType="image/svg+xml"/>
  <Override PartName="/ppt/media/image121.svg" ContentType="image/svg+xml"/>
  <Override PartName="/ppt/media/image123.svg" ContentType="image/svg+xml"/>
  <Override PartName="/ppt/media/image125.svg" ContentType="image/svg+xml"/>
  <Override PartName="/ppt/media/image22.svg" ContentType="image/svg+xml"/>
  <Override PartName="/ppt/media/image24.svg" ContentType="image/svg+xml"/>
  <Override PartName="/ppt/media/image26.svg" ContentType="image/svg+xml"/>
  <Override PartName="/ppt/media/image31.svg" ContentType="image/svg+xml"/>
  <Override PartName="/ppt/media/image33.svg" ContentType="image/svg+xml"/>
  <Override PartName="/ppt/media/image35.svg" ContentType="image/svg+xml"/>
  <Override PartName="/ppt/media/image50.svg" ContentType="image/svg+xml"/>
  <Override PartName="/ppt/media/image51.svg" ContentType="image/svg+xml"/>
  <Override PartName="/ppt/media/image63.svg" ContentType="image/svg+xml"/>
  <Override PartName="/ppt/media/image69.svg" ContentType="image/svg+xml"/>
  <Override PartName="/ppt/media/image71.svg" ContentType="image/svg+xml"/>
  <Override PartName="/ppt/media/image73.svg" ContentType="image/svg+xml"/>
  <Override PartName="/ppt/media/image74.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89.svg" ContentType="image/svg+xml"/>
  <Override PartName="/ppt/media/image91.svg" ContentType="image/svg+xml"/>
  <Override PartName="/ppt/media/image93.svg" ContentType="image/svg+xml"/>
  <Override PartName="/ppt/media/image9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0"/>
  </p:notesMasterIdLst>
  <p:handoutMasterIdLst>
    <p:handoutMasterId r:id="rId67"/>
  </p:handoutMasterIdLst>
  <p:sldIdLst>
    <p:sldId id="314" r:id="rId4"/>
    <p:sldId id="315" r:id="rId5"/>
    <p:sldId id="316" r:id="rId6"/>
    <p:sldId id="317" r:id="rId7"/>
    <p:sldId id="318" r:id="rId8"/>
    <p:sldId id="360" r:id="rId9"/>
    <p:sldId id="426" r:id="rId11"/>
    <p:sldId id="431" r:id="rId12"/>
    <p:sldId id="427" r:id="rId13"/>
    <p:sldId id="428" r:id="rId14"/>
    <p:sldId id="429" r:id="rId15"/>
    <p:sldId id="430" r:id="rId16"/>
    <p:sldId id="432" r:id="rId17"/>
    <p:sldId id="433" r:id="rId18"/>
    <p:sldId id="434" r:id="rId19"/>
    <p:sldId id="435" r:id="rId20"/>
    <p:sldId id="436" r:id="rId21"/>
    <p:sldId id="437" r:id="rId22"/>
    <p:sldId id="336" r:id="rId23"/>
    <p:sldId id="438" r:id="rId24"/>
    <p:sldId id="440" r:id="rId25"/>
    <p:sldId id="441" r:id="rId26"/>
    <p:sldId id="443" r:id="rId27"/>
    <p:sldId id="444" r:id="rId28"/>
    <p:sldId id="445" r:id="rId29"/>
    <p:sldId id="446" r:id="rId30"/>
    <p:sldId id="447" r:id="rId31"/>
    <p:sldId id="448" r:id="rId32"/>
    <p:sldId id="449" r:id="rId33"/>
    <p:sldId id="450" r:id="rId34"/>
    <p:sldId id="451" r:id="rId35"/>
    <p:sldId id="452" r:id="rId36"/>
    <p:sldId id="453" r:id="rId37"/>
    <p:sldId id="455" r:id="rId38"/>
    <p:sldId id="456" r:id="rId39"/>
    <p:sldId id="457" r:id="rId40"/>
    <p:sldId id="356" r:id="rId41"/>
    <p:sldId id="459" r:id="rId42"/>
    <p:sldId id="460" r:id="rId43"/>
    <p:sldId id="461" r:id="rId44"/>
    <p:sldId id="462" r:id="rId45"/>
    <p:sldId id="357" r:id="rId46"/>
    <p:sldId id="464" r:id="rId47"/>
    <p:sldId id="465" r:id="rId48"/>
    <p:sldId id="466" r:id="rId49"/>
    <p:sldId id="467" r:id="rId50"/>
    <p:sldId id="468" r:id="rId51"/>
    <p:sldId id="469" r:id="rId52"/>
    <p:sldId id="470" r:id="rId53"/>
    <p:sldId id="471" r:id="rId54"/>
    <p:sldId id="472" r:id="rId55"/>
    <p:sldId id="425" r:id="rId56"/>
    <p:sldId id="474" r:id="rId57"/>
    <p:sldId id="475" r:id="rId58"/>
    <p:sldId id="476" r:id="rId59"/>
    <p:sldId id="477" r:id="rId60"/>
    <p:sldId id="478" r:id="rId61"/>
    <p:sldId id="479" r:id="rId62"/>
    <p:sldId id="480" r:id="rId63"/>
    <p:sldId id="481" r:id="rId64"/>
    <p:sldId id="482" r:id="rId65"/>
    <p:sldId id="332" r:id="rId66"/>
  </p:sldIdLst>
  <p:sldSz cx="12192000" cy="6858000"/>
  <p:notesSz cx="6858000" cy="9144000"/>
  <p:embeddedFontLst>
    <p:embeddedFont>
      <p:font typeface="汉仪旗黑-55简" panose="00020600040101010101" charset="-128"/>
      <p:regular r:id="rId72"/>
    </p:embeddedFont>
  </p:embeddedFontLst>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8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89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tags" Target="tags/tag1039.xml"/><Relationship Id="rId72" Type="http://schemas.openxmlformats.org/officeDocument/2006/relationships/font" Target="fonts/font1.fntdata"/><Relationship Id="rId71" Type="http://schemas.openxmlformats.org/officeDocument/2006/relationships/commentAuthors" Target="commentAuthors.xml"/><Relationship Id="rId70" Type="http://schemas.openxmlformats.org/officeDocument/2006/relationships/tableStyles" Target="tableStyles.xml"/><Relationship Id="rId7" Type="http://schemas.openxmlformats.org/officeDocument/2006/relationships/slide" Target="slides/slide4.xml"/><Relationship Id="rId69" Type="http://schemas.openxmlformats.org/officeDocument/2006/relationships/viewProps" Target="viewProps.xml"/><Relationship Id="rId68" Type="http://schemas.openxmlformats.org/officeDocument/2006/relationships/presProps" Target="presProps.xml"/><Relationship Id="rId67" Type="http://schemas.openxmlformats.org/officeDocument/2006/relationships/handoutMaster" Target="handoutMasters/handoutMaster1.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38.xml"/><Relationship Id="rId8" Type="http://schemas.openxmlformats.org/officeDocument/2006/relationships/tags" Target="../tags/tag237.xml"/><Relationship Id="rId7" Type="http://schemas.openxmlformats.org/officeDocument/2006/relationships/tags" Target="../tags/tag236.xml"/><Relationship Id="rId6" Type="http://schemas.openxmlformats.org/officeDocument/2006/relationships/tags" Target="../tags/tag235.xml"/><Relationship Id="rId5" Type="http://schemas.openxmlformats.org/officeDocument/2006/relationships/tags" Target="../tags/tag234.xml"/><Relationship Id="rId4" Type="http://schemas.openxmlformats.org/officeDocument/2006/relationships/tags" Target="../tags/tag233.xml"/><Relationship Id="rId3" Type="http://schemas.openxmlformats.org/officeDocument/2006/relationships/tags" Target="../tags/tag232.xml"/><Relationship Id="rId2" Type="http://schemas.openxmlformats.org/officeDocument/2006/relationships/tags" Target="../tags/tag231.xml"/><Relationship Id="rId19" Type="http://schemas.openxmlformats.org/officeDocument/2006/relationships/slideLayout" Target="../slideLayouts/slideLayout23.xml"/><Relationship Id="rId18" Type="http://schemas.openxmlformats.org/officeDocument/2006/relationships/tags" Target="../tags/tag243.xml"/><Relationship Id="rId17" Type="http://schemas.openxmlformats.org/officeDocument/2006/relationships/image" Target="../media/image19.jpeg"/><Relationship Id="rId16" Type="http://schemas.openxmlformats.org/officeDocument/2006/relationships/tags" Target="../tags/tag242.xml"/><Relationship Id="rId15" Type="http://schemas.openxmlformats.org/officeDocument/2006/relationships/image" Target="../media/image18.jpeg"/><Relationship Id="rId14" Type="http://schemas.openxmlformats.org/officeDocument/2006/relationships/tags" Target="../tags/tag241.xml"/><Relationship Id="rId13" Type="http://schemas.openxmlformats.org/officeDocument/2006/relationships/image" Target="../media/image17.jpeg"/><Relationship Id="rId12" Type="http://schemas.openxmlformats.org/officeDocument/2006/relationships/tags" Target="../tags/tag240.xml"/><Relationship Id="rId11" Type="http://schemas.openxmlformats.org/officeDocument/2006/relationships/image" Target="../media/image16.jpeg"/><Relationship Id="rId10" Type="http://schemas.openxmlformats.org/officeDocument/2006/relationships/tags" Target="../tags/tag239.xml"/><Relationship Id="rId1" Type="http://schemas.openxmlformats.org/officeDocument/2006/relationships/tags" Target="../tags/tag230.xml"/></Relationships>
</file>

<file path=ppt/slides/_rels/slide11.xml.rels><?xml version="1.0" encoding="UTF-8" standalone="yes"?>
<Relationships xmlns="http://schemas.openxmlformats.org/package/2006/relationships"><Relationship Id="rId9" Type="http://schemas.openxmlformats.org/officeDocument/2006/relationships/tags" Target="../tags/tag252.xml"/><Relationship Id="rId8" Type="http://schemas.openxmlformats.org/officeDocument/2006/relationships/tags" Target="../tags/tag251.xml"/><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5" Type="http://schemas.openxmlformats.org/officeDocument/2006/relationships/notesSlide" Target="../notesSlides/notesSlide4.xml"/><Relationship Id="rId14" Type="http://schemas.openxmlformats.org/officeDocument/2006/relationships/slideLayout" Target="../slideLayouts/slideLayout23.xml"/><Relationship Id="rId13" Type="http://schemas.openxmlformats.org/officeDocument/2006/relationships/tags" Target="../tags/tag256.xml"/><Relationship Id="rId12" Type="http://schemas.openxmlformats.org/officeDocument/2006/relationships/tags" Target="../tags/tag255.xml"/><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4.xml"/></Relationships>
</file>

<file path=ppt/slides/_rels/slide12.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3" Type="http://schemas.openxmlformats.org/officeDocument/2006/relationships/slideLayout" Target="../slideLayouts/slideLayout23.xml"/><Relationship Id="rId22" Type="http://schemas.openxmlformats.org/officeDocument/2006/relationships/tags" Target="../tags/tag278.xml"/><Relationship Id="rId21" Type="http://schemas.openxmlformats.org/officeDocument/2006/relationships/tags" Target="../tags/tag277.xml"/><Relationship Id="rId20" Type="http://schemas.openxmlformats.org/officeDocument/2006/relationships/tags" Target="../tags/tag276.xml"/><Relationship Id="rId2" Type="http://schemas.openxmlformats.org/officeDocument/2006/relationships/tags" Target="../tags/tag258.xml"/><Relationship Id="rId19" Type="http://schemas.openxmlformats.org/officeDocument/2006/relationships/tags" Target="../tags/tag275.xml"/><Relationship Id="rId18" Type="http://schemas.openxmlformats.org/officeDocument/2006/relationships/tags" Target="../tags/tag274.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7.xml"/></Relationships>
</file>

<file path=ppt/slides/_rels/slide13.xml.rels><?xml version="1.0" encoding="UTF-8" standalone="yes"?>
<Relationships xmlns="http://schemas.openxmlformats.org/package/2006/relationships"><Relationship Id="rId9" Type="http://schemas.openxmlformats.org/officeDocument/2006/relationships/tags" Target="../tags/tag286.xml"/><Relationship Id="rId8" Type="http://schemas.openxmlformats.org/officeDocument/2006/relationships/tags" Target="../tags/tag285.xml"/><Relationship Id="rId7" Type="http://schemas.openxmlformats.org/officeDocument/2006/relationships/tags" Target="../tags/tag284.xml"/><Relationship Id="rId6" Type="http://schemas.openxmlformats.org/officeDocument/2006/relationships/tags" Target="../tags/tag283.xml"/><Relationship Id="rId5" Type="http://schemas.openxmlformats.org/officeDocument/2006/relationships/tags" Target="../tags/tag282.xml"/><Relationship Id="rId4" Type="http://schemas.openxmlformats.org/officeDocument/2006/relationships/tags" Target="../tags/tag281.xml"/><Relationship Id="rId3" Type="http://schemas.openxmlformats.org/officeDocument/2006/relationships/image" Target="../media/image20.png"/><Relationship Id="rId24" Type="http://schemas.openxmlformats.org/officeDocument/2006/relationships/slideLayout" Target="../slideLayouts/slideLayout23.xml"/><Relationship Id="rId23" Type="http://schemas.openxmlformats.org/officeDocument/2006/relationships/tags" Target="../tags/tag294.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293.xml"/><Relationship Id="rId2" Type="http://schemas.openxmlformats.org/officeDocument/2006/relationships/tags" Target="../tags/tag280.xml"/><Relationship Id="rId19" Type="http://schemas.openxmlformats.org/officeDocument/2006/relationships/image" Target="../media/image24.svg"/><Relationship Id="rId18" Type="http://schemas.openxmlformats.org/officeDocument/2006/relationships/image" Target="../media/image23.png"/><Relationship Id="rId17" Type="http://schemas.openxmlformats.org/officeDocument/2006/relationships/tags" Target="../tags/tag292.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291.xml"/><Relationship Id="rId13" Type="http://schemas.openxmlformats.org/officeDocument/2006/relationships/tags" Target="../tags/tag290.xml"/><Relationship Id="rId12" Type="http://schemas.openxmlformats.org/officeDocument/2006/relationships/tags" Target="../tags/tag289.xml"/><Relationship Id="rId11" Type="http://schemas.openxmlformats.org/officeDocument/2006/relationships/tags" Target="../tags/tag288.xml"/><Relationship Id="rId10" Type="http://schemas.openxmlformats.org/officeDocument/2006/relationships/tags" Target="../tags/tag287.xml"/><Relationship Id="rId1" Type="http://schemas.openxmlformats.org/officeDocument/2006/relationships/tags" Target="../tags/tag279.xml"/></Relationships>
</file>

<file path=ppt/slides/_rels/slide14.xml.rels><?xml version="1.0" encoding="UTF-8" standalone="yes"?>
<Relationships xmlns="http://schemas.openxmlformats.org/package/2006/relationships"><Relationship Id="rId9" Type="http://schemas.openxmlformats.org/officeDocument/2006/relationships/image" Target="../media/image27.jpeg"/><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tags" Target="../tags/tag300.xml"/><Relationship Id="rId5" Type="http://schemas.openxmlformats.org/officeDocument/2006/relationships/tags" Target="../tags/tag299.xml"/><Relationship Id="rId4" Type="http://schemas.openxmlformats.org/officeDocument/2006/relationships/tags" Target="../tags/tag298.xml"/><Relationship Id="rId3" Type="http://schemas.openxmlformats.org/officeDocument/2006/relationships/tags" Target="../tags/tag297.xml"/><Relationship Id="rId2" Type="http://schemas.openxmlformats.org/officeDocument/2006/relationships/tags" Target="../tags/tag296.xml"/><Relationship Id="rId15" Type="http://schemas.openxmlformats.org/officeDocument/2006/relationships/slideLayout" Target="../slideLayouts/slideLayout23.xml"/><Relationship Id="rId14" Type="http://schemas.openxmlformats.org/officeDocument/2006/relationships/tags" Target="../tags/tag305.xml"/><Relationship Id="rId13" Type="http://schemas.openxmlformats.org/officeDocument/2006/relationships/image" Target="../media/image29.jpeg"/><Relationship Id="rId12" Type="http://schemas.openxmlformats.org/officeDocument/2006/relationships/tags" Target="../tags/tag304.xml"/><Relationship Id="rId11" Type="http://schemas.openxmlformats.org/officeDocument/2006/relationships/image" Target="../media/image28.jpeg"/><Relationship Id="rId10" Type="http://schemas.openxmlformats.org/officeDocument/2006/relationships/tags" Target="../tags/tag303.xml"/><Relationship Id="rId1" Type="http://schemas.openxmlformats.org/officeDocument/2006/relationships/tags" Target="../tags/tag295.xml"/></Relationships>
</file>

<file path=ppt/slides/_rels/slide15.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tags" Target="../tags/tag308.xml"/><Relationship Id="rId27" Type="http://schemas.openxmlformats.org/officeDocument/2006/relationships/slideLayout" Target="../slideLayouts/slideLayout23.xml"/><Relationship Id="rId26" Type="http://schemas.openxmlformats.org/officeDocument/2006/relationships/tags" Target="../tags/tag325.xml"/><Relationship Id="rId25" Type="http://schemas.openxmlformats.org/officeDocument/2006/relationships/image" Target="../media/image35.svg"/><Relationship Id="rId24" Type="http://schemas.openxmlformats.org/officeDocument/2006/relationships/image" Target="../media/image34.png"/><Relationship Id="rId23" Type="http://schemas.openxmlformats.org/officeDocument/2006/relationships/tags" Target="../tags/tag324.xml"/><Relationship Id="rId22" Type="http://schemas.openxmlformats.org/officeDocument/2006/relationships/image" Target="../media/image33.svg"/><Relationship Id="rId21" Type="http://schemas.openxmlformats.org/officeDocument/2006/relationships/image" Target="../media/image32.png"/><Relationship Id="rId20" Type="http://schemas.openxmlformats.org/officeDocument/2006/relationships/tags" Target="../tags/tag323.xml"/><Relationship Id="rId2" Type="http://schemas.openxmlformats.org/officeDocument/2006/relationships/tags" Target="../tags/tag307.xml"/><Relationship Id="rId19" Type="http://schemas.openxmlformats.org/officeDocument/2006/relationships/image" Target="../media/image31.svg"/><Relationship Id="rId18" Type="http://schemas.openxmlformats.org/officeDocument/2006/relationships/image" Target="../media/image30.png"/><Relationship Id="rId17" Type="http://schemas.openxmlformats.org/officeDocument/2006/relationships/tags" Target="../tags/tag322.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6.xml"/></Relationships>
</file>

<file path=ppt/slides/_rels/slide16.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8" Type="http://schemas.openxmlformats.org/officeDocument/2006/relationships/slideLayout" Target="../slideLayouts/slideLayout2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6.xml"/></Relationships>
</file>

<file path=ppt/slides/_rels/slide17.xml.rels><?xml version="1.0" encoding="UTF-8" standalone="yes"?>
<Relationships xmlns="http://schemas.openxmlformats.org/package/2006/relationships"><Relationship Id="rId9" Type="http://schemas.openxmlformats.org/officeDocument/2006/relationships/tags" Target="../tags/tag350.xml"/><Relationship Id="rId8" Type="http://schemas.openxmlformats.org/officeDocument/2006/relationships/tags" Target="../tags/tag349.xml"/><Relationship Id="rId7" Type="http://schemas.openxmlformats.org/officeDocument/2006/relationships/tags" Target="../tags/tag348.xml"/><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image" Target="../media/image36.jpeg"/><Relationship Id="rId2" Type="http://schemas.openxmlformats.org/officeDocument/2006/relationships/tags" Target="../tags/tag344.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358.xml"/><Relationship Id="rId16" Type="http://schemas.openxmlformats.org/officeDocument/2006/relationships/tags" Target="../tags/tag357.xml"/><Relationship Id="rId15" Type="http://schemas.openxmlformats.org/officeDocument/2006/relationships/tags" Target="../tags/tag356.xml"/><Relationship Id="rId14" Type="http://schemas.openxmlformats.org/officeDocument/2006/relationships/tags" Target="../tags/tag355.xml"/><Relationship Id="rId13" Type="http://schemas.openxmlformats.org/officeDocument/2006/relationships/tags" Target="../tags/tag354.xml"/><Relationship Id="rId12" Type="http://schemas.openxmlformats.org/officeDocument/2006/relationships/tags" Target="../tags/tag353.xml"/><Relationship Id="rId11" Type="http://schemas.openxmlformats.org/officeDocument/2006/relationships/tags" Target="../tags/tag352.xml"/><Relationship Id="rId10" Type="http://schemas.openxmlformats.org/officeDocument/2006/relationships/tags" Target="../tags/tag351.xml"/><Relationship Id="rId1" Type="http://schemas.openxmlformats.org/officeDocument/2006/relationships/tags" Target="../tags/tag343.xml"/></Relationships>
</file>

<file path=ppt/slides/_rels/slide18.xml.rels><?xml version="1.0" encoding="UTF-8" standalone="yes"?>
<Relationships xmlns="http://schemas.openxmlformats.org/package/2006/relationships"><Relationship Id="rId9" Type="http://schemas.openxmlformats.org/officeDocument/2006/relationships/tags" Target="../tags/tag364.xml"/><Relationship Id="rId8" Type="http://schemas.openxmlformats.org/officeDocument/2006/relationships/tags" Target="../tags/tag363.xml"/><Relationship Id="rId7" Type="http://schemas.openxmlformats.org/officeDocument/2006/relationships/image" Target="../media/image39.jpeg"/><Relationship Id="rId6" Type="http://schemas.openxmlformats.org/officeDocument/2006/relationships/tags" Target="../tags/tag362.xml"/><Relationship Id="rId5" Type="http://schemas.openxmlformats.org/officeDocument/2006/relationships/image" Target="../media/image38.jpeg"/><Relationship Id="rId4" Type="http://schemas.openxmlformats.org/officeDocument/2006/relationships/tags" Target="../tags/tag361.xml"/><Relationship Id="rId3" Type="http://schemas.openxmlformats.org/officeDocument/2006/relationships/image" Target="../media/image37.jpeg"/><Relationship Id="rId2" Type="http://schemas.openxmlformats.org/officeDocument/2006/relationships/tags" Target="../tags/tag360.xml"/><Relationship Id="rId16" Type="http://schemas.openxmlformats.org/officeDocument/2006/relationships/notesSlide" Target="../notesSlides/notesSlide6.xml"/><Relationship Id="rId15" Type="http://schemas.openxmlformats.org/officeDocument/2006/relationships/slideLayout" Target="../slideLayouts/slideLayout23.xml"/><Relationship Id="rId14" Type="http://schemas.openxmlformats.org/officeDocument/2006/relationships/tags" Target="../tags/tag369.xml"/><Relationship Id="rId13" Type="http://schemas.openxmlformats.org/officeDocument/2006/relationships/tags" Target="../tags/tag368.xml"/><Relationship Id="rId12" Type="http://schemas.openxmlformats.org/officeDocument/2006/relationships/tags" Target="../tags/tag367.xml"/><Relationship Id="rId11" Type="http://schemas.openxmlformats.org/officeDocument/2006/relationships/tags" Target="../tags/tag366.xml"/><Relationship Id="rId10" Type="http://schemas.openxmlformats.org/officeDocument/2006/relationships/tags" Target="../tags/tag365.xml"/><Relationship Id="rId1" Type="http://schemas.openxmlformats.org/officeDocument/2006/relationships/tags" Target="../tags/tag359.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tags" Target="../tags/tag370.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5" Type="http://schemas.openxmlformats.org/officeDocument/2006/relationships/slideLayout" Target="../slideLayouts/slideLayout13.xml"/><Relationship Id="rId34" Type="http://schemas.openxmlformats.org/officeDocument/2006/relationships/tags" Target="../tags/tag407.xml"/><Relationship Id="rId33" Type="http://schemas.openxmlformats.org/officeDocument/2006/relationships/tags" Target="../tags/tag406.xml"/><Relationship Id="rId32" Type="http://schemas.openxmlformats.org/officeDocument/2006/relationships/tags" Target="../tags/tag405.xml"/><Relationship Id="rId31" Type="http://schemas.openxmlformats.org/officeDocument/2006/relationships/tags" Target="../tags/tag404.xml"/><Relationship Id="rId30" Type="http://schemas.openxmlformats.org/officeDocument/2006/relationships/tags" Target="../tags/tag403.xml"/><Relationship Id="rId3" Type="http://schemas.openxmlformats.org/officeDocument/2006/relationships/tags" Target="../tags/tag376.xml"/><Relationship Id="rId29" Type="http://schemas.openxmlformats.org/officeDocument/2006/relationships/tags" Target="../tags/tag402.xml"/><Relationship Id="rId28" Type="http://schemas.openxmlformats.org/officeDocument/2006/relationships/tags" Target="../tags/tag401.xml"/><Relationship Id="rId27" Type="http://schemas.openxmlformats.org/officeDocument/2006/relationships/tags" Target="../tags/tag400.xml"/><Relationship Id="rId26" Type="http://schemas.openxmlformats.org/officeDocument/2006/relationships/tags" Target="../tags/tag399.xml"/><Relationship Id="rId25" Type="http://schemas.openxmlformats.org/officeDocument/2006/relationships/tags" Target="../tags/tag398.xml"/><Relationship Id="rId24" Type="http://schemas.openxmlformats.org/officeDocument/2006/relationships/tags" Target="../tags/tag397.xml"/><Relationship Id="rId23" Type="http://schemas.openxmlformats.org/officeDocument/2006/relationships/tags" Target="../tags/tag396.xml"/><Relationship Id="rId22" Type="http://schemas.openxmlformats.org/officeDocument/2006/relationships/tags" Target="../tags/tag395.xml"/><Relationship Id="rId21" Type="http://schemas.openxmlformats.org/officeDocument/2006/relationships/tags" Target="../tags/tag394.xml"/><Relationship Id="rId20" Type="http://schemas.openxmlformats.org/officeDocument/2006/relationships/tags" Target="../tags/tag393.xml"/><Relationship Id="rId2" Type="http://schemas.openxmlformats.org/officeDocument/2006/relationships/tags" Target="../tags/tag375.xml"/><Relationship Id="rId19" Type="http://schemas.openxmlformats.org/officeDocument/2006/relationships/tags" Target="../tags/tag392.xml"/><Relationship Id="rId18" Type="http://schemas.openxmlformats.org/officeDocument/2006/relationships/tags" Target="../tags/tag391.xml"/><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tags" Target="../tags/tag374.xml"/></Relationships>
</file>

<file path=ppt/slides/_rels/slide21.xml.rels><?xml version="1.0" encoding="UTF-8" standalone="yes"?>
<Relationships xmlns="http://schemas.openxmlformats.org/package/2006/relationships"><Relationship Id="rId9" Type="http://schemas.openxmlformats.org/officeDocument/2006/relationships/tags" Target="../tags/tag415.xml"/><Relationship Id="rId8" Type="http://schemas.openxmlformats.org/officeDocument/2006/relationships/tags" Target="../tags/tag414.xml"/><Relationship Id="rId7" Type="http://schemas.openxmlformats.org/officeDocument/2006/relationships/tags" Target="../tags/tag413.xml"/><Relationship Id="rId6" Type="http://schemas.openxmlformats.org/officeDocument/2006/relationships/tags" Target="../tags/tag412.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image" Target="../media/image40.jpeg"/><Relationship Id="rId2" Type="http://schemas.openxmlformats.org/officeDocument/2006/relationships/tags" Target="../tags/tag409.xml"/><Relationship Id="rId17" Type="http://schemas.openxmlformats.org/officeDocument/2006/relationships/notesSlide" Target="../notesSlides/notesSlide7.xml"/><Relationship Id="rId16" Type="http://schemas.openxmlformats.org/officeDocument/2006/relationships/slideLayout" Target="../slideLayouts/slideLayout23.xml"/><Relationship Id="rId15" Type="http://schemas.openxmlformats.org/officeDocument/2006/relationships/tags" Target="../tags/tag421.xml"/><Relationship Id="rId14" Type="http://schemas.openxmlformats.org/officeDocument/2006/relationships/tags" Target="../tags/tag420.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tags" Target="../tags/tag417.xml"/><Relationship Id="rId10" Type="http://schemas.openxmlformats.org/officeDocument/2006/relationships/tags" Target="../tags/tag416.xml"/><Relationship Id="rId1" Type="http://schemas.openxmlformats.org/officeDocument/2006/relationships/tags" Target="../tags/tag408.xml"/></Relationships>
</file>

<file path=ppt/slides/_rels/slide22.xml.rels><?xml version="1.0" encoding="UTF-8" standalone="yes"?>
<Relationships xmlns="http://schemas.openxmlformats.org/package/2006/relationships"><Relationship Id="rId9" Type="http://schemas.openxmlformats.org/officeDocument/2006/relationships/tags" Target="../tags/tag430.xml"/><Relationship Id="rId8" Type="http://schemas.openxmlformats.org/officeDocument/2006/relationships/tags" Target="../tags/tag429.xml"/><Relationship Id="rId7" Type="http://schemas.openxmlformats.org/officeDocument/2006/relationships/tags" Target="../tags/tag428.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 Type="http://schemas.openxmlformats.org/officeDocument/2006/relationships/tags" Target="../tags/tag424.xml"/><Relationship Id="rId2" Type="http://schemas.openxmlformats.org/officeDocument/2006/relationships/tags" Target="../tags/tag423.xml"/><Relationship Id="rId16" Type="http://schemas.openxmlformats.org/officeDocument/2006/relationships/slideLayout" Target="../slideLayouts/slideLayout23.xml"/><Relationship Id="rId15" Type="http://schemas.openxmlformats.org/officeDocument/2006/relationships/tags" Target="../tags/tag436.xml"/><Relationship Id="rId14" Type="http://schemas.openxmlformats.org/officeDocument/2006/relationships/tags" Target="../tags/tag435.xml"/><Relationship Id="rId13" Type="http://schemas.openxmlformats.org/officeDocument/2006/relationships/tags" Target="../tags/tag434.xml"/><Relationship Id="rId12" Type="http://schemas.openxmlformats.org/officeDocument/2006/relationships/tags" Target="../tags/tag433.xml"/><Relationship Id="rId11" Type="http://schemas.openxmlformats.org/officeDocument/2006/relationships/tags" Target="../tags/tag432.xml"/><Relationship Id="rId10" Type="http://schemas.openxmlformats.org/officeDocument/2006/relationships/tags" Target="../tags/tag431.xml"/><Relationship Id="rId1" Type="http://schemas.openxmlformats.org/officeDocument/2006/relationships/tags" Target="../tags/tag422.xml"/></Relationships>
</file>

<file path=ppt/slides/_rels/slide23.xml.rels><?xml version="1.0" encoding="UTF-8" standalone="yes"?>
<Relationships xmlns="http://schemas.openxmlformats.org/package/2006/relationships"><Relationship Id="rId9" Type="http://schemas.openxmlformats.org/officeDocument/2006/relationships/image" Target="../media/image41.jpeg"/><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5" Type="http://schemas.openxmlformats.org/officeDocument/2006/relationships/slideLayout" Target="../slideLayouts/slideLayout23.xml"/><Relationship Id="rId14" Type="http://schemas.openxmlformats.org/officeDocument/2006/relationships/tags" Target="../tags/tag447.xml"/><Relationship Id="rId13" Type="http://schemas.openxmlformats.org/officeDocument/2006/relationships/image" Target="../media/image43.jpeg"/><Relationship Id="rId12" Type="http://schemas.openxmlformats.org/officeDocument/2006/relationships/tags" Target="../tags/tag446.xml"/><Relationship Id="rId11" Type="http://schemas.openxmlformats.org/officeDocument/2006/relationships/image" Target="../media/image42.jpeg"/><Relationship Id="rId10" Type="http://schemas.openxmlformats.org/officeDocument/2006/relationships/tags" Target="../tags/tag445.xml"/><Relationship Id="rId1" Type="http://schemas.openxmlformats.org/officeDocument/2006/relationships/tags" Target="../tags/tag437.xml"/></Relationships>
</file>

<file path=ppt/slides/_rels/slide24.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image" Target="../media/image44.jpeg"/><Relationship Id="rId24" Type="http://schemas.openxmlformats.org/officeDocument/2006/relationships/slideLayout" Target="../slideLayouts/slideLayout23.xml"/><Relationship Id="rId23" Type="http://schemas.openxmlformats.org/officeDocument/2006/relationships/tags" Target="../tags/tag463.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462.xml"/><Relationship Id="rId2" Type="http://schemas.openxmlformats.org/officeDocument/2006/relationships/tags" Target="../tags/tag449.xml"/><Relationship Id="rId19" Type="http://schemas.openxmlformats.org/officeDocument/2006/relationships/image" Target="../media/image24.svg"/><Relationship Id="rId18" Type="http://schemas.openxmlformats.org/officeDocument/2006/relationships/image" Target="../media/image23.png"/><Relationship Id="rId17" Type="http://schemas.openxmlformats.org/officeDocument/2006/relationships/tags" Target="../tags/tag461.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460.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8.xml"/></Relationships>
</file>

<file path=ppt/slides/_rels/slide25.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image" Target="../media/image47.jpeg"/><Relationship Id="rId6" Type="http://schemas.openxmlformats.org/officeDocument/2006/relationships/tags" Target="../tags/tag467.xml"/><Relationship Id="rId5" Type="http://schemas.openxmlformats.org/officeDocument/2006/relationships/image" Target="../media/image46.jpeg"/><Relationship Id="rId4" Type="http://schemas.openxmlformats.org/officeDocument/2006/relationships/tags" Target="../tags/tag466.xml"/><Relationship Id="rId3" Type="http://schemas.openxmlformats.org/officeDocument/2006/relationships/image" Target="../media/image45.jpeg"/><Relationship Id="rId2" Type="http://schemas.openxmlformats.org/officeDocument/2006/relationships/tags" Target="../tags/tag465.xml"/><Relationship Id="rId16" Type="http://schemas.openxmlformats.org/officeDocument/2006/relationships/notesSlide" Target="../notesSlides/notesSlide8.xml"/><Relationship Id="rId15" Type="http://schemas.openxmlformats.org/officeDocument/2006/relationships/slideLayout" Target="../slideLayouts/slideLayout23.xml"/><Relationship Id="rId14" Type="http://schemas.openxmlformats.org/officeDocument/2006/relationships/tags" Target="../tags/tag474.xml"/><Relationship Id="rId13" Type="http://schemas.openxmlformats.org/officeDocument/2006/relationships/tags" Target="../tags/tag473.xml"/><Relationship Id="rId12" Type="http://schemas.openxmlformats.org/officeDocument/2006/relationships/tags" Target="../tags/tag472.xml"/><Relationship Id="rId11" Type="http://schemas.openxmlformats.org/officeDocument/2006/relationships/tags" Target="../tags/tag471.xml"/><Relationship Id="rId10" Type="http://schemas.openxmlformats.org/officeDocument/2006/relationships/tags" Target="../tags/tag470.xml"/><Relationship Id="rId1" Type="http://schemas.openxmlformats.org/officeDocument/2006/relationships/tags" Target="../tags/tag464.xml"/></Relationships>
</file>

<file path=ppt/slides/_rels/slide26.xml.rels><?xml version="1.0" encoding="UTF-8" standalone="yes"?>
<Relationships xmlns="http://schemas.openxmlformats.org/package/2006/relationships"><Relationship Id="rId9" Type="http://schemas.openxmlformats.org/officeDocument/2006/relationships/tags" Target="../tags/tag483.xml"/><Relationship Id="rId8" Type="http://schemas.openxmlformats.org/officeDocument/2006/relationships/tags" Target="../tags/tag482.xml"/><Relationship Id="rId7" Type="http://schemas.openxmlformats.org/officeDocument/2006/relationships/tags" Target="../tags/tag481.xml"/><Relationship Id="rId6" Type="http://schemas.openxmlformats.org/officeDocument/2006/relationships/tags" Target="../tags/tag480.xml"/><Relationship Id="rId5" Type="http://schemas.openxmlformats.org/officeDocument/2006/relationships/tags" Target="../tags/tag479.xml"/><Relationship Id="rId4" Type="http://schemas.openxmlformats.org/officeDocument/2006/relationships/tags" Target="../tags/tag478.xml"/><Relationship Id="rId3" Type="http://schemas.openxmlformats.org/officeDocument/2006/relationships/tags" Target="../tags/tag477.xml"/><Relationship Id="rId2" Type="http://schemas.openxmlformats.org/officeDocument/2006/relationships/tags" Target="../tags/tag476.xml"/><Relationship Id="rId13" Type="http://schemas.openxmlformats.org/officeDocument/2006/relationships/slideLayout" Target="../slideLayouts/slideLayout23.xml"/><Relationship Id="rId12" Type="http://schemas.openxmlformats.org/officeDocument/2006/relationships/tags" Target="../tags/tag486.xml"/><Relationship Id="rId11" Type="http://schemas.openxmlformats.org/officeDocument/2006/relationships/tags" Target="../tags/tag485.xml"/><Relationship Id="rId10" Type="http://schemas.openxmlformats.org/officeDocument/2006/relationships/tags" Target="../tags/tag484.xml"/><Relationship Id="rId1" Type="http://schemas.openxmlformats.org/officeDocument/2006/relationships/tags" Target="../tags/tag475.xml"/></Relationships>
</file>

<file path=ppt/slides/_rels/slide27.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image" Target="../media/image49.png"/><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image" Target="../media/image48.jpeg"/><Relationship Id="rId4" Type="http://schemas.openxmlformats.org/officeDocument/2006/relationships/tags" Target="../tags/tag490.xml"/><Relationship Id="rId3" Type="http://schemas.openxmlformats.org/officeDocument/2006/relationships/tags" Target="../tags/tag489.xml"/><Relationship Id="rId2" Type="http://schemas.openxmlformats.org/officeDocument/2006/relationships/tags" Target="../tags/tag488.xml"/><Relationship Id="rId13" Type="http://schemas.openxmlformats.org/officeDocument/2006/relationships/slideLayout" Target="../slideLayouts/slideLayout23.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7.xml"/></Relationships>
</file>

<file path=ppt/slides/_rels/slide28.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 Id="rId3" Type="http://schemas.openxmlformats.org/officeDocument/2006/relationships/tags" Target="../tags/tag499.xml"/><Relationship Id="rId20" Type="http://schemas.openxmlformats.org/officeDocument/2006/relationships/slideLayout" Target="../slideLayouts/slideLayout23.xml"/><Relationship Id="rId2" Type="http://schemas.openxmlformats.org/officeDocument/2006/relationships/tags" Target="../tags/tag498.xml"/><Relationship Id="rId19" Type="http://schemas.openxmlformats.org/officeDocument/2006/relationships/tags" Target="../tags/tag511.xml"/><Relationship Id="rId18" Type="http://schemas.openxmlformats.org/officeDocument/2006/relationships/image" Target="../media/image51.svg"/><Relationship Id="rId17" Type="http://schemas.openxmlformats.org/officeDocument/2006/relationships/image" Target="../media/image32.png"/><Relationship Id="rId16" Type="http://schemas.openxmlformats.org/officeDocument/2006/relationships/tags" Target="../tags/tag510.xml"/><Relationship Id="rId15" Type="http://schemas.openxmlformats.org/officeDocument/2006/relationships/image" Target="../media/image50.svg"/><Relationship Id="rId14" Type="http://schemas.openxmlformats.org/officeDocument/2006/relationships/image" Target="../media/image30.png"/><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tags" Target="../tags/tag497.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519.xml"/><Relationship Id="rId7" Type="http://schemas.openxmlformats.org/officeDocument/2006/relationships/tags" Target="../tags/tag518.xml"/><Relationship Id="rId6" Type="http://schemas.openxmlformats.org/officeDocument/2006/relationships/tags" Target="../tags/tag517.xml"/><Relationship Id="rId5" Type="http://schemas.openxmlformats.org/officeDocument/2006/relationships/tags" Target="../tags/tag516.xml"/><Relationship Id="rId4" Type="http://schemas.openxmlformats.org/officeDocument/2006/relationships/tags" Target="../tags/tag515.xml"/><Relationship Id="rId3" Type="http://schemas.openxmlformats.org/officeDocument/2006/relationships/tags" Target="../tags/tag514.xml"/><Relationship Id="rId2" Type="http://schemas.openxmlformats.org/officeDocument/2006/relationships/tags" Target="../tags/tag513.xml"/><Relationship Id="rId1" Type="http://schemas.openxmlformats.org/officeDocument/2006/relationships/tags" Target="../tags/tag51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image" Target="../media/image53.jpeg"/><Relationship Id="rId8" Type="http://schemas.openxmlformats.org/officeDocument/2006/relationships/tags" Target="../tags/tag526.xml"/><Relationship Id="rId7" Type="http://schemas.openxmlformats.org/officeDocument/2006/relationships/image" Target="../media/image52.jpeg"/><Relationship Id="rId6" Type="http://schemas.openxmlformats.org/officeDocument/2006/relationships/tags" Target="../tags/tag525.xml"/><Relationship Id="rId5" Type="http://schemas.openxmlformats.org/officeDocument/2006/relationships/tags" Target="../tags/tag524.xml"/><Relationship Id="rId4" Type="http://schemas.openxmlformats.org/officeDocument/2006/relationships/tags" Target="../tags/tag523.xml"/><Relationship Id="rId32" Type="http://schemas.openxmlformats.org/officeDocument/2006/relationships/slideLayout" Target="../slideLayouts/slideLayout18.xml"/><Relationship Id="rId31" Type="http://schemas.openxmlformats.org/officeDocument/2006/relationships/tags" Target="../tags/tag546.xml"/><Relationship Id="rId30" Type="http://schemas.openxmlformats.org/officeDocument/2006/relationships/tags" Target="../tags/tag545.xml"/><Relationship Id="rId3" Type="http://schemas.openxmlformats.org/officeDocument/2006/relationships/tags" Target="../tags/tag522.xml"/><Relationship Id="rId29" Type="http://schemas.openxmlformats.org/officeDocument/2006/relationships/tags" Target="../tags/tag544.xml"/><Relationship Id="rId28" Type="http://schemas.openxmlformats.org/officeDocument/2006/relationships/tags" Target="../tags/tag543.xml"/><Relationship Id="rId27" Type="http://schemas.openxmlformats.org/officeDocument/2006/relationships/tags" Target="../tags/tag542.xml"/><Relationship Id="rId26" Type="http://schemas.openxmlformats.org/officeDocument/2006/relationships/tags" Target="../tags/tag541.xml"/><Relationship Id="rId25" Type="http://schemas.openxmlformats.org/officeDocument/2006/relationships/tags" Target="../tags/tag540.xml"/><Relationship Id="rId24" Type="http://schemas.openxmlformats.org/officeDocument/2006/relationships/tags" Target="../tags/tag539.xml"/><Relationship Id="rId23" Type="http://schemas.openxmlformats.org/officeDocument/2006/relationships/tags" Target="../tags/tag538.xml"/><Relationship Id="rId22" Type="http://schemas.openxmlformats.org/officeDocument/2006/relationships/tags" Target="../tags/tag537.xml"/><Relationship Id="rId21" Type="http://schemas.openxmlformats.org/officeDocument/2006/relationships/tags" Target="../tags/tag536.xml"/><Relationship Id="rId20" Type="http://schemas.openxmlformats.org/officeDocument/2006/relationships/tags" Target="../tags/tag535.xml"/><Relationship Id="rId2" Type="http://schemas.openxmlformats.org/officeDocument/2006/relationships/tags" Target="../tags/tag521.xml"/><Relationship Id="rId19" Type="http://schemas.openxmlformats.org/officeDocument/2006/relationships/tags" Target="../tags/tag534.xml"/><Relationship Id="rId18" Type="http://schemas.openxmlformats.org/officeDocument/2006/relationships/tags" Target="../tags/tag533.xml"/><Relationship Id="rId17" Type="http://schemas.openxmlformats.org/officeDocument/2006/relationships/tags" Target="../tags/tag532.xml"/><Relationship Id="rId16" Type="http://schemas.openxmlformats.org/officeDocument/2006/relationships/tags" Target="../tags/tag531.xml"/><Relationship Id="rId15" Type="http://schemas.openxmlformats.org/officeDocument/2006/relationships/tags" Target="../tags/tag530.xml"/><Relationship Id="rId14" Type="http://schemas.openxmlformats.org/officeDocument/2006/relationships/tags" Target="../tags/tag529.xml"/><Relationship Id="rId13" Type="http://schemas.openxmlformats.org/officeDocument/2006/relationships/image" Target="../media/image55.jpeg"/><Relationship Id="rId12" Type="http://schemas.openxmlformats.org/officeDocument/2006/relationships/tags" Target="../tags/tag528.xml"/><Relationship Id="rId11" Type="http://schemas.openxmlformats.org/officeDocument/2006/relationships/image" Target="../media/image54.png"/><Relationship Id="rId10" Type="http://schemas.openxmlformats.org/officeDocument/2006/relationships/tags" Target="../tags/tag527.xml"/><Relationship Id="rId1" Type="http://schemas.openxmlformats.org/officeDocument/2006/relationships/tags" Target="../tags/tag520.xml"/></Relationships>
</file>

<file path=ppt/slides/_rels/slide31.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image" Target="../media/image56.png"/><Relationship Id="rId22" Type="http://schemas.openxmlformats.org/officeDocument/2006/relationships/notesSlide" Target="../notesSlides/notesSlide9.xml"/><Relationship Id="rId21" Type="http://schemas.openxmlformats.org/officeDocument/2006/relationships/slideLayout" Target="../slideLayouts/slideLayout18.xml"/><Relationship Id="rId20" Type="http://schemas.openxmlformats.org/officeDocument/2006/relationships/tags" Target="../tags/tag565.xml"/><Relationship Id="rId2" Type="http://schemas.openxmlformats.org/officeDocument/2006/relationships/tags" Target="../tags/tag548.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7.xml"/></Relationships>
</file>

<file path=ppt/slides/_rels/slide32.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image" Target="../media/image58.jpeg"/><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image" Target="../media/image57.jpeg"/><Relationship Id="rId4" Type="http://schemas.openxmlformats.org/officeDocument/2006/relationships/tags" Target="../tags/tag569.xml"/><Relationship Id="rId3" Type="http://schemas.openxmlformats.org/officeDocument/2006/relationships/tags" Target="../tags/tag568.xml"/><Relationship Id="rId23" Type="http://schemas.openxmlformats.org/officeDocument/2006/relationships/slideLayout" Target="../slideLayouts/slideLayout18.xml"/><Relationship Id="rId22" Type="http://schemas.openxmlformats.org/officeDocument/2006/relationships/tags" Target="../tags/tag583.xml"/><Relationship Id="rId21" Type="http://schemas.openxmlformats.org/officeDocument/2006/relationships/tags" Target="../tags/tag582.xml"/><Relationship Id="rId20" Type="http://schemas.openxmlformats.org/officeDocument/2006/relationships/tags" Target="../tags/tag581.xml"/><Relationship Id="rId2" Type="http://schemas.openxmlformats.org/officeDocument/2006/relationships/tags" Target="../tags/tag567.xml"/><Relationship Id="rId19" Type="http://schemas.openxmlformats.org/officeDocument/2006/relationships/tags" Target="../tags/tag580.xml"/><Relationship Id="rId18" Type="http://schemas.openxmlformats.org/officeDocument/2006/relationships/image" Target="../media/image60.jpeg"/><Relationship Id="rId17" Type="http://schemas.openxmlformats.org/officeDocument/2006/relationships/tags" Target="../tags/tag579.xml"/><Relationship Id="rId16" Type="http://schemas.openxmlformats.org/officeDocument/2006/relationships/tags" Target="../tags/tag578.xml"/><Relationship Id="rId15" Type="http://schemas.openxmlformats.org/officeDocument/2006/relationships/tags" Target="../tags/tag577.xml"/><Relationship Id="rId14" Type="http://schemas.openxmlformats.org/officeDocument/2006/relationships/tags" Target="../tags/tag576.xml"/><Relationship Id="rId13" Type="http://schemas.openxmlformats.org/officeDocument/2006/relationships/image" Target="../media/image59.jpeg"/><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6.xml"/></Relationships>
</file>

<file path=ppt/slides/_rels/slide33.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tags" Target="../tags/tag589.xml"/><Relationship Id="rId5" Type="http://schemas.openxmlformats.org/officeDocument/2006/relationships/tags" Target="../tags/tag588.xml"/><Relationship Id="rId4" Type="http://schemas.openxmlformats.org/officeDocument/2006/relationships/tags" Target="../tags/tag587.xml"/><Relationship Id="rId3" Type="http://schemas.openxmlformats.org/officeDocument/2006/relationships/tags" Target="../tags/tag586.xml"/><Relationship Id="rId2" Type="http://schemas.openxmlformats.org/officeDocument/2006/relationships/tags" Target="../tags/tag585.xml"/><Relationship Id="rId15" Type="http://schemas.openxmlformats.org/officeDocument/2006/relationships/slideLayout" Target="../slideLayouts/slideLayout18.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tags" Target="../tags/tag594.xml"/><Relationship Id="rId10" Type="http://schemas.openxmlformats.org/officeDocument/2006/relationships/tags" Target="../tags/tag593.xml"/><Relationship Id="rId1" Type="http://schemas.openxmlformats.org/officeDocument/2006/relationships/tags" Target="../tags/tag584.xml"/></Relationships>
</file>

<file path=ppt/slides/_rels/slide34.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0" Type="http://schemas.openxmlformats.org/officeDocument/2006/relationships/slideLayout" Target="../slideLayouts/slideLayout18.xml"/><Relationship Id="rId3" Type="http://schemas.openxmlformats.org/officeDocument/2006/relationships/image" Target="../media/image61.jpeg"/><Relationship Id="rId29" Type="http://schemas.openxmlformats.org/officeDocument/2006/relationships/tags" Target="../tags/tag617.xml"/><Relationship Id="rId28" Type="http://schemas.openxmlformats.org/officeDocument/2006/relationships/image" Target="../media/image63.svg"/><Relationship Id="rId27" Type="http://schemas.openxmlformats.org/officeDocument/2006/relationships/image" Target="../media/image62.png"/><Relationship Id="rId26" Type="http://schemas.openxmlformats.org/officeDocument/2006/relationships/tags" Target="../tags/tag616.xml"/><Relationship Id="rId25" Type="http://schemas.openxmlformats.org/officeDocument/2006/relationships/image" Target="../media/image24.svg"/><Relationship Id="rId24" Type="http://schemas.openxmlformats.org/officeDocument/2006/relationships/image" Target="../media/image23.png"/><Relationship Id="rId23" Type="http://schemas.openxmlformats.org/officeDocument/2006/relationships/tags" Target="../tags/tag615.xml"/><Relationship Id="rId22" Type="http://schemas.openxmlformats.org/officeDocument/2006/relationships/tags" Target="../tags/tag614.xml"/><Relationship Id="rId21" Type="http://schemas.openxmlformats.org/officeDocument/2006/relationships/tags" Target="../tags/tag613.xml"/><Relationship Id="rId20" Type="http://schemas.openxmlformats.org/officeDocument/2006/relationships/tags" Target="../tags/tag612.xml"/><Relationship Id="rId2" Type="http://schemas.openxmlformats.org/officeDocument/2006/relationships/tags" Target="../tags/tag599.xml"/><Relationship Id="rId19" Type="http://schemas.openxmlformats.org/officeDocument/2006/relationships/tags" Target="../tags/tag611.xml"/><Relationship Id="rId18" Type="http://schemas.openxmlformats.org/officeDocument/2006/relationships/tags" Target="../tags/tag610.xml"/><Relationship Id="rId17" Type="http://schemas.openxmlformats.org/officeDocument/2006/relationships/tags" Target="../tags/tag609.xml"/><Relationship Id="rId16" Type="http://schemas.openxmlformats.org/officeDocument/2006/relationships/image" Target="../media/image26.svg"/><Relationship Id="rId15" Type="http://schemas.openxmlformats.org/officeDocument/2006/relationships/image" Target="../media/image25.png"/><Relationship Id="rId14" Type="http://schemas.openxmlformats.org/officeDocument/2006/relationships/tags" Target="../tags/tag608.xml"/><Relationship Id="rId13" Type="http://schemas.openxmlformats.org/officeDocument/2006/relationships/tags" Target="../tags/tag607.xml"/><Relationship Id="rId12" Type="http://schemas.openxmlformats.org/officeDocument/2006/relationships/image" Target="../media/image22.svg"/><Relationship Id="rId11" Type="http://schemas.openxmlformats.org/officeDocument/2006/relationships/image" Target="../media/image21.png"/><Relationship Id="rId10" Type="http://schemas.openxmlformats.org/officeDocument/2006/relationships/tags" Target="../tags/tag606.xml"/><Relationship Id="rId1" Type="http://schemas.openxmlformats.org/officeDocument/2006/relationships/tags" Target="../tags/tag598.xml"/></Relationships>
</file>

<file path=ppt/slides/_rels/slide35.xml.rels><?xml version="1.0" encoding="UTF-8" standalone="yes"?>
<Relationships xmlns="http://schemas.openxmlformats.org/package/2006/relationships"><Relationship Id="rId9" Type="http://schemas.openxmlformats.org/officeDocument/2006/relationships/tags" Target="../tags/tag624.xml"/><Relationship Id="rId8" Type="http://schemas.openxmlformats.org/officeDocument/2006/relationships/image" Target="../media/image65.jpeg"/><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image" Target="../media/image64.jpeg"/><Relationship Id="rId4" Type="http://schemas.openxmlformats.org/officeDocument/2006/relationships/tags" Target="../tags/tag621.xml"/><Relationship Id="rId3" Type="http://schemas.openxmlformats.org/officeDocument/2006/relationships/tags" Target="../tags/tag620.xml"/><Relationship Id="rId23" Type="http://schemas.openxmlformats.org/officeDocument/2006/relationships/slideLayout" Target="../slideLayouts/slideLayout18.xml"/><Relationship Id="rId22" Type="http://schemas.openxmlformats.org/officeDocument/2006/relationships/tags" Target="../tags/tag635.xml"/><Relationship Id="rId21" Type="http://schemas.openxmlformats.org/officeDocument/2006/relationships/tags" Target="../tags/tag634.xml"/><Relationship Id="rId20" Type="http://schemas.openxmlformats.org/officeDocument/2006/relationships/tags" Target="../tags/tag633.xml"/><Relationship Id="rId2" Type="http://schemas.openxmlformats.org/officeDocument/2006/relationships/tags" Target="../tags/tag619.xml"/><Relationship Id="rId19" Type="http://schemas.openxmlformats.org/officeDocument/2006/relationships/tags" Target="../tags/tag632.xml"/><Relationship Id="rId18" Type="http://schemas.openxmlformats.org/officeDocument/2006/relationships/image" Target="../media/image67.jpeg"/><Relationship Id="rId17" Type="http://schemas.openxmlformats.org/officeDocument/2006/relationships/tags" Target="../tags/tag631.xml"/><Relationship Id="rId16" Type="http://schemas.openxmlformats.org/officeDocument/2006/relationships/tags" Target="../tags/tag630.xml"/><Relationship Id="rId15" Type="http://schemas.openxmlformats.org/officeDocument/2006/relationships/tags" Target="../tags/tag629.xml"/><Relationship Id="rId14" Type="http://schemas.openxmlformats.org/officeDocument/2006/relationships/tags" Target="../tags/tag628.xml"/><Relationship Id="rId13" Type="http://schemas.openxmlformats.org/officeDocument/2006/relationships/image" Target="../media/image66.jpeg"/><Relationship Id="rId12" Type="http://schemas.openxmlformats.org/officeDocument/2006/relationships/tags" Target="../tags/tag627.xml"/><Relationship Id="rId11" Type="http://schemas.openxmlformats.org/officeDocument/2006/relationships/tags" Target="../tags/tag626.xml"/><Relationship Id="rId10" Type="http://schemas.openxmlformats.org/officeDocument/2006/relationships/tags" Target="../tags/tag625.xml"/><Relationship Id="rId1" Type="http://schemas.openxmlformats.org/officeDocument/2006/relationships/tags" Target="../tags/tag618.xml"/></Relationships>
</file>

<file path=ppt/slides/_rels/slide36.xml.rels><?xml version="1.0" encoding="UTF-8" standalone="yes"?>
<Relationships xmlns="http://schemas.openxmlformats.org/package/2006/relationships"><Relationship Id="rId9" Type="http://schemas.openxmlformats.org/officeDocument/2006/relationships/tags" Target="../tags/tag644.xml"/><Relationship Id="rId8" Type="http://schemas.openxmlformats.org/officeDocument/2006/relationships/tags" Target="../tags/tag643.xml"/><Relationship Id="rId7" Type="http://schemas.openxmlformats.org/officeDocument/2006/relationships/tags" Target="../tags/tag642.xml"/><Relationship Id="rId6" Type="http://schemas.openxmlformats.org/officeDocument/2006/relationships/tags" Target="../tags/tag641.xml"/><Relationship Id="rId5" Type="http://schemas.openxmlformats.org/officeDocument/2006/relationships/tags" Target="../tags/tag640.xml"/><Relationship Id="rId4" Type="http://schemas.openxmlformats.org/officeDocument/2006/relationships/tags" Target="../tags/tag639.xml"/><Relationship Id="rId3" Type="http://schemas.openxmlformats.org/officeDocument/2006/relationships/tags" Target="../tags/tag638.xml"/><Relationship Id="rId2" Type="http://schemas.openxmlformats.org/officeDocument/2006/relationships/tags" Target="../tags/tag637.xml"/><Relationship Id="rId18" Type="http://schemas.openxmlformats.org/officeDocument/2006/relationships/slideLayout" Target="../slideLayouts/slideLayout13.xml"/><Relationship Id="rId17" Type="http://schemas.openxmlformats.org/officeDocument/2006/relationships/tags" Target="../tags/tag652.xml"/><Relationship Id="rId16" Type="http://schemas.openxmlformats.org/officeDocument/2006/relationships/tags" Target="../tags/tag651.xml"/><Relationship Id="rId15" Type="http://schemas.openxmlformats.org/officeDocument/2006/relationships/tags" Target="../tags/tag650.xml"/><Relationship Id="rId14" Type="http://schemas.openxmlformats.org/officeDocument/2006/relationships/tags" Target="../tags/tag649.xml"/><Relationship Id="rId13" Type="http://schemas.openxmlformats.org/officeDocument/2006/relationships/tags" Target="../tags/tag648.xml"/><Relationship Id="rId12" Type="http://schemas.openxmlformats.org/officeDocument/2006/relationships/tags" Target="../tags/tag647.xml"/><Relationship Id="rId11" Type="http://schemas.openxmlformats.org/officeDocument/2006/relationships/tags" Target="../tags/tag646.xml"/><Relationship Id="rId10" Type="http://schemas.openxmlformats.org/officeDocument/2006/relationships/tags" Target="../tags/tag645.xml"/><Relationship Id="rId1" Type="http://schemas.openxmlformats.org/officeDocument/2006/relationships/tags" Target="../tags/tag636.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38.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image" Target="../media/image69.svg"/><Relationship Id="rId7" Type="http://schemas.openxmlformats.org/officeDocument/2006/relationships/image" Target="../media/image68.png"/><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5" Type="http://schemas.openxmlformats.org/officeDocument/2006/relationships/slideLayout" Target="../slideLayouts/slideLayout18.xml"/><Relationship Id="rId24" Type="http://schemas.openxmlformats.org/officeDocument/2006/relationships/tags" Target="../tags/tag672.xml"/><Relationship Id="rId23" Type="http://schemas.openxmlformats.org/officeDocument/2006/relationships/tags" Target="../tags/tag671.xml"/><Relationship Id="rId22" Type="http://schemas.openxmlformats.org/officeDocument/2006/relationships/tags" Target="../tags/tag670.xml"/><Relationship Id="rId21" Type="http://schemas.openxmlformats.org/officeDocument/2006/relationships/tags" Target="../tags/tag669.xml"/><Relationship Id="rId20" Type="http://schemas.openxmlformats.org/officeDocument/2006/relationships/tags" Target="../tags/tag668.xml"/><Relationship Id="rId2" Type="http://schemas.openxmlformats.org/officeDocument/2006/relationships/tags" Target="../tags/tag658.xml"/><Relationship Id="rId19" Type="http://schemas.openxmlformats.org/officeDocument/2006/relationships/tags" Target="../tags/tag667.xml"/><Relationship Id="rId18" Type="http://schemas.openxmlformats.org/officeDocument/2006/relationships/tags" Target="../tags/tag666.xml"/><Relationship Id="rId17" Type="http://schemas.openxmlformats.org/officeDocument/2006/relationships/image" Target="../media/image74.svg"/><Relationship Id="rId16" Type="http://schemas.openxmlformats.org/officeDocument/2006/relationships/image" Target="../media/image25.png"/><Relationship Id="rId15" Type="http://schemas.openxmlformats.org/officeDocument/2006/relationships/tags" Target="../tags/tag665.xml"/><Relationship Id="rId14" Type="http://schemas.openxmlformats.org/officeDocument/2006/relationships/image" Target="../media/image73.svg"/><Relationship Id="rId13" Type="http://schemas.openxmlformats.org/officeDocument/2006/relationships/image" Target="../media/image72.png"/><Relationship Id="rId12" Type="http://schemas.openxmlformats.org/officeDocument/2006/relationships/tags" Target="../tags/tag664.xml"/><Relationship Id="rId11" Type="http://schemas.openxmlformats.org/officeDocument/2006/relationships/image" Target="../media/image71.svg"/><Relationship Id="rId10" Type="http://schemas.openxmlformats.org/officeDocument/2006/relationships/image" Target="../media/image70.png"/><Relationship Id="rId1" Type="http://schemas.openxmlformats.org/officeDocument/2006/relationships/tags" Target="../tags/tag657.xml"/></Relationships>
</file>

<file path=ppt/slides/_rels/slide39.xml.rels><?xml version="1.0" encoding="UTF-8" standalone="yes"?>
<Relationships xmlns="http://schemas.openxmlformats.org/package/2006/relationships"><Relationship Id="rId9" Type="http://schemas.openxmlformats.org/officeDocument/2006/relationships/tags" Target="../tags/tag680.xml"/><Relationship Id="rId8" Type="http://schemas.openxmlformats.org/officeDocument/2006/relationships/image" Target="../media/image75.jpeg"/><Relationship Id="rId7" Type="http://schemas.openxmlformats.org/officeDocument/2006/relationships/tags" Target="../tags/tag679.xml"/><Relationship Id="rId6" Type="http://schemas.openxmlformats.org/officeDocument/2006/relationships/tags" Target="../tags/tag678.xml"/><Relationship Id="rId5" Type="http://schemas.openxmlformats.org/officeDocument/2006/relationships/tags" Target="../tags/tag677.xml"/><Relationship Id="rId4" Type="http://schemas.openxmlformats.org/officeDocument/2006/relationships/tags" Target="../tags/tag676.xml"/><Relationship Id="rId3" Type="http://schemas.openxmlformats.org/officeDocument/2006/relationships/tags" Target="../tags/tag675.xml"/><Relationship Id="rId28" Type="http://schemas.openxmlformats.org/officeDocument/2006/relationships/slideLayout" Target="../slideLayouts/slideLayout18.xml"/><Relationship Id="rId27" Type="http://schemas.openxmlformats.org/officeDocument/2006/relationships/tags" Target="../tags/tag694.xml"/><Relationship Id="rId26" Type="http://schemas.openxmlformats.org/officeDocument/2006/relationships/tags" Target="../tags/tag693.xml"/><Relationship Id="rId25" Type="http://schemas.openxmlformats.org/officeDocument/2006/relationships/tags" Target="../tags/tag692.xml"/><Relationship Id="rId24" Type="http://schemas.openxmlformats.org/officeDocument/2006/relationships/tags" Target="../tags/tag691.xml"/><Relationship Id="rId23" Type="http://schemas.openxmlformats.org/officeDocument/2006/relationships/tags" Target="../tags/tag690.xml"/><Relationship Id="rId22" Type="http://schemas.openxmlformats.org/officeDocument/2006/relationships/tags" Target="../tags/tag689.xml"/><Relationship Id="rId21" Type="http://schemas.openxmlformats.org/officeDocument/2006/relationships/tags" Target="../tags/tag688.xml"/><Relationship Id="rId20" Type="http://schemas.openxmlformats.org/officeDocument/2006/relationships/tags" Target="../tags/tag687.xml"/><Relationship Id="rId2" Type="http://schemas.openxmlformats.org/officeDocument/2006/relationships/tags" Target="../tags/tag674.xml"/><Relationship Id="rId19" Type="http://schemas.openxmlformats.org/officeDocument/2006/relationships/tags" Target="../tags/tag686.xml"/><Relationship Id="rId18" Type="http://schemas.openxmlformats.org/officeDocument/2006/relationships/tags" Target="../tags/tag685.xml"/><Relationship Id="rId17" Type="http://schemas.openxmlformats.org/officeDocument/2006/relationships/tags" Target="../tags/tag684.xml"/><Relationship Id="rId16" Type="http://schemas.openxmlformats.org/officeDocument/2006/relationships/image" Target="../media/image79.jpeg"/><Relationship Id="rId15" Type="http://schemas.openxmlformats.org/officeDocument/2006/relationships/tags" Target="../tags/tag683.xml"/><Relationship Id="rId14" Type="http://schemas.openxmlformats.org/officeDocument/2006/relationships/image" Target="../media/image78.jpeg"/><Relationship Id="rId13" Type="http://schemas.openxmlformats.org/officeDocument/2006/relationships/tags" Target="../tags/tag682.xml"/><Relationship Id="rId12" Type="http://schemas.openxmlformats.org/officeDocument/2006/relationships/image" Target="../media/image77.jpeg"/><Relationship Id="rId11" Type="http://schemas.openxmlformats.org/officeDocument/2006/relationships/tags" Target="../tags/tag681.xml"/><Relationship Id="rId10" Type="http://schemas.openxmlformats.org/officeDocument/2006/relationships/image" Target="../media/image76.jpeg"/><Relationship Id="rId1" Type="http://schemas.openxmlformats.org/officeDocument/2006/relationships/tags" Target="../tags/tag673.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40.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7" Type="http://schemas.openxmlformats.org/officeDocument/2006/relationships/slideLayout" Target="../slideLayouts/slideLayout18.xml"/><Relationship Id="rId26" Type="http://schemas.openxmlformats.org/officeDocument/2006/relationships/tags" Target="../tags/tag712.xml"/><Relationship Id="rId25" Type="http://schemas.openxmlformats.org/officeDocument/2006/relationships/image" Target="../media/image87.svg"/><Relationship Id="rId24" Type="http://schemas.openxmlformats.org/officeDocument/2006/relationships/image" Target="../media/image86.png"/><Relationship Id="rId23" Type="http://schemas.openxmlformats.org/officeDocument/2006/relationships/tags" Target="../tags/tag711.xml"/><Relationship Id="rId22" Type="http://schemas.openxmlformats.org/officeDocument/2006/relationships/image" Target="../media/image85.svg"/><Relationship Id="rId21" Type="http://schemas.openxmlformats.org/officeDocument/2006/relationships/image" Target="../media/image84.png"/><Relationship Id="rId20" Type="http://schemas.openxmlformats.org/officeDocument/2006/relationships/tags" Target="../tags/tag710.xml"/><Relationship Id="rId2" Type="http://schemas.openxmlformats.org/officeDocument/2006/relationships/tags" Target="../tags/tag696.xml"/><Relationship Id="rId19" Type="http://schemas.openxmlformats.org/officeDocument/2006/relationships/image" Target="../media/image83.svg"/><Relationship Id="rId18" Type="http://schemas.openxmlformats.org/officeDocument/2006/relationships/image" Target="../media/image82.png"/><Relationship Id="rId17" Type="http://schemas.openxmlformats.org/officeDocument/2006/relationships/tags" Target="../tags/tag709.xml"/><Relationship Id="rId16" Type="http://schemas.openxmlformats.org/officeDocument/2006/relationships/image" Target="../media/image81.svg"/><Relationship Id="rId15" Type="http://schemas.openxmlformats.org/officeDocument/2006/relationships/image" Target="../media/image80.png"/><Relationship Id="rId14" Type="http://schemas.openxmlformats.org/officeDocument/2006/relationships/tags" Target="../tags/tag708.xml"/><Relationship Id="rId13" Type="http://schemas.openxmlformats.org/officeDocument/2006/relationships/tags" Target="../tags/tag707.xml"/><Relationship Id="rId12" Type="http://schemas.openxmlformats.org/officeDocument/2006/relationships/tags" Target="../tags/tag706.xml"/><Relationship Id="rId11" Type="http://schemas.openxmlformats.org/officeDocument/2006/relationships/tags" Target="../tags/tag705.xml"/><Relationship Id="rId10" Type="http://schemas.openxmlformats.org/officeDocument/2006/relationships/tags" Target="../tags/tag704.xml"/><Relationship Id="rId1" Type="http://schemas.openxmlformats.org/officeDocument/2006/relationships/tags" Target="../tags/tag695.xml"/></Relationships>
</file>

<file path=ppt/slides/_rels/slide41.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9" Type="http://schemas.openxmlformats.org/officeDocument/2006/relationships/slideLayout" Target="../slideLayouts/slideLayout18.xml"/><Relationship Id="rId58" Type="http://schemas.openxmlformats.org/officeDocument/2006/relationships/tags" Target="../tags/tag762.xml"/><Relationship Id="rId57" Type="http://schemas.openxmlformats.org/officeDocument/2006/relationships/image" Target="../media/image95.svg"/><Relationship Id="rId56" Type="http://schemas.openxmlformats.org/officeDocument/2006/relationships/image" Target="../media/image94.png"/><Relationship Id="rId55" Type="http://schemas.openxmlformats.org/officeDocument/2006/relationships/tags" Target="../tags/tag761.xml"/><Relationship Id="rId54" Type="http://schemas.openxmlformats.org/officeDocument/2006/relationships/image" Target="../media/image93.svg"/><Relationship Id="rId53" Type="http://schemas.openxmlformats.org/officeDocument/2006/relationships/image" Target="../media/image92.png"/><Relationship Id="rId52" Type="http://schemas.openxmlformats.org/officeDocument/2006/relationships/tags" Target="../tags/tag760.xml"/><Relationship Id="rId51" Type="http://schemas.openxmlformats.org/officeDocument/2006/relationships/image" Target="../media/image91.svg"/><Relationship Id="rId50" Type="http://schemas.openxmlformats.org/officeDocument/2006/relationships/image" Target="../media/image90.png"/><Relationship Id="rId5" Type="http://schemas.openxmlformats.org/officeDocument/2006/relationships/tags" Target="../tags/tag717.xml"/><Relationship Id="rId49" Type="http://schemas.openxmlformats.org/officeDocument/2006/relationships/tags" Target="../tags/tag759.xml"/><Relationship Id="rId48" Type="http://schemas.openxmlformats.org/officeDocument/2006/relationships/image" Target="../media/image89.svg"/><Relationship Id="rId47" Type="http://schemas.openxmlformats.org/officeDocument/2006/relationships/image" Target="../media/image88.png"/><Relationship Id="rId46" Type="http://schemas.openxmlformats.org/officeDocument/2006/relationships/tags" Target="../tags/tag758.xml"/><Relationship Id="rId45" Type="http://schemas.openxmlformats.org/officeDocument/2006/relationships/tags" Target="../tags/tag757.xml"/><Relationship Id="rId44" Type="http://schemas.openxmlformats.org/officeDocument/2006/relationships/tags" Target="../tags/tag756.xml"/><Relationship Id="rId43" Type="http://schemas.openxmlformats.org/officeDocument/2006/relationships/tags" Target="../tags/tag755.xml"/><Relationship Id="rId42" Type="http://schemas.openxmlformats.org/officeDocument/2006/relationships/tags" Target="../tags/tag754.xml"/><Relationship Id="rId41" Type="http://schemas.openxmlformats.org/officeDocument/2006/relationships/tags" Target="../tags/tag753.xml"/><Relationship Id="rId40" Type="http://schemas.openxmlformats.org/officeDocument/2006/relationships/tags" Target="../tags/tag752.xml"/><Relationship Id="rId4" Type="http://schemas.openxmlformats.org/officeDocument/2006/relationships/tags" Target="../tags/tag716.xml"/><Relationship Id="rId39" Type="http://schemas.openxmlformats.org/officeDocument/2006/relationships/tags" Target="../tags/tag751.xml"/><Relationship Id="rId38" Type="http://schemas.openxmlformats.org/officeDocument/2006/relationships/tags" Target="../tags/tag750.xml"/><Relationship Id="rId37" Type="http://schemas.openxmlformats.org/officeDocument/2006/relationships/tags" Target="../tags/tag749.xml"/><Relationship Id="rId36" Type="http://schemas.openxmlformats.org/officeDocument/2006/relationships/tags" Target="../tags/tag748.xml"/><Relationship Id="rId35" Type="http://schemas.openxmlformats.org/officeDocument/2006/relationships/tags" Target="../tags/tag747.xml"/><Relationship Id="rId34" Type="http://schemas.openxmlformats.org/officeDocument/2006/relationships/tags" Target="../tags/tag746.xml"/><Relationship Id="rId33" Type="http://schemas.openxmlformats.org/officeDocument/2006/relationships/tags" Target="../tags/tag745.xml"/><Relationship Id="rId32" Type="http://schemas.openxmlformats.org/officeDocument/2006/relationships/tags" Target="../tags/tag744.xml"/><Relationship Id="rId31" Type="http://schemas.openxmlformats.org/officeDocument/2006/relationships/tags" Target="../tags/tag743.xml"/><Relationship Id="rId30" Type="http://schemas.openxmlformats.org/officeDocument/2006/relationships/tags" Target="../tags/tag742.xml"/><Relationship Id="rId3" Type="http://schemas.openxmlformats.org/officeDocument/2006/relationships/tags" Target="../tags/tag715.xml"/><Relationship Id="rId29" Type="http://schemas.openxmlformats.org/officeDocument/2006/relationships/tags" Target="../tags/tag741.xml"/><Relationship Id="rId28" Type="http://schemas.openxmlformats.org/officeDocument/2006/relationships/tags" Target="../tags/tag740.xml"/><Relationship Id="rId27" Type="http://schemas.openxmlformats.org/officeDocument/2006/relationships/tags" Target="../tags/tag739.xml"/><Relationship Id="rId26" Type="http://schemas.openxmlformats.org/officeDocument/2006/relationships/tags" Target="../tags/tag738.xml"/><Relationship Id="rId25" Type="http://schemas.openxmlformats.org/officeDocument/2006/relationships/tags" Target="../tags/tag737.xml"/><Relationship Id="rId24" Type="http://schemas.openxmlformats.org/officeDocument/2006/relationships/tags" Target="../tags/tag736.xml"/><Relationship Id="rId23" Type="http://schemas.openxmlformats.org/officeDocument/2006/relationships/tags" Target="../tags/tag735.xml"/><Relationship Id="rId22" Type="http://schemas.openxmlformats.org/officeDocument/2006/relationships/tags" Target="../tags/tag734.xml"/><Relationship Id="rId21" Type="http://schemas.openxmlformats.org/officeDocument/2006/relationships/tags" Target="../tags/tag733.xml"/><Relationship Id="rId20" Type="http://schemas.openxmlformats.org/officeDocument/2006/relationships/tags" Target="../tags/tag732.xml"/><Relationship Id="rId2" Type="http://schemas.openxmlformats.org/officeDocument/2006/relationships/tags" Target="../tags/tag714.xml"/><Relationship Id="rId19" Type="http://schemas.openxmlformats.org/officeDocument/2006/relationships/tags" Target="../tags/tag731.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3.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66.xml"/><Relationship Id="rId3" Type="http://schemas.openxmlformats.org/officeDocument/2006/relationships/tags" Target="../tags/tag765.xml"/><Relationship Id="rId2" Type="http://schemas.openxmlformats.org/officeDocument/2006/relationships/tags" Target="../tags/tag764.xml"/><Relationship Id="rId1" Type="http://schemas.openxmlformats.org/officeDocument/2006/relationships/tags" Target="../tags/tag763.xml"/></Relationships>
</file>

<file path=ppt/slides/_rels/slide43.xml.rels><?xml version="1.0" encoding="UTF-8" standalone="yes"?>
<Relationships xmlns="http://schemas.openxmlformats.org/package/2006/relationships"><Relationship Id="rId9" Type="http://schemas.openxmlformats.org/officeDocument/2006/relationships/tags" Target="../tags/tag774.xml"/><Relationship Id="rId8" Type="http://schemas.openxmlformats.org/officeDocument/2006/relationships/tags" Target="../tags/tag773.xml"/><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 Id="rId3" Type="http://schemas.openxmlformats.org/officeDocument/2006/relationships/image" Target="../media/image96.jpeg"/><Relationship Id="rId2" Type="http://schemas.openxmlformats.org/officeDocument/2006/relationships/tags" Target="../tags/tag768.xml"/><Relationship Id="rId17" Type="http://schemas.openxmlformats.org/officeDocument/2006/relationships/notesSlide" Target="../notesSlides/notesSlide10.xml"/><Relationship Id="rId16" Type="http://schemas.openxmlformats.org/officeDocument/2006/relationships/slideLayout" Target="../slideLayouts/slideLayout18.xml"/><Relationship Id="rId15" Type="http://schemas.openxmlformats.org/officeDocument/2006/relationships/tags" Target="../tags/tag780.xml"/><Relationship Id="rId14" Type="http://schemas.openxmlformats.org/officeDocument/2006/relationships/tags" Target="../tags/tag779.xml"/><Relationship Id="rId13" Type="http://schemas.openxmlformats.org/officeDocument/2006/relationships/tags" Target="../tags/tag778.xml"/><Relationship Id="rId12" Type="http://schemas.openxmlformats.org/officeDocument/2006/relationships/tags" Target="../tags/tag777.xml"/><Relationship Id="rId11" Type="http://schemas.openxmlformats.org/officeDocument/2006/relationships/tags" Target="../tags/tag776.xml"/><Relationship Id="rId10" Type="http://schemas.openxmlformats.org/officeDocument/2006/relationships/tags" Target="../tags/tag775.xml"/><Relationship Id="rId1" Type="http://schemas.openxmlformats.org/officeDocument/2006/relationships/tags" Target="../tags/tag767.xml"/></Relationships>
</file>

<file path=ppt/slides/_rels/slide44.xml.rels><?xml version="1.0" encoding="UTF-8" standalone="yes"?>
<Relationships xmlns="http://schemas.openxmlformats.org/package/2006/relationships"><Relationship Id="rId9" Type="http://schemas.openxmlformats.org/officeDocument/2006/relationships/tags" Target="../tags/tag787.xml"/><Relationship Id="rId8" Type="http://schemas.openxmlformats.org/officeDocument/2006/relationships/image" Target="../media/image98.jpeg"/><Relationship Id="rId7" Type="http://schemas.openxmlformats.org/officeDocument/2006/relationships/tags" Target="../tags/tag786.xml"/><Relationship Id="rId6" Type="http://schemas.openxmlformats.org/officeDocument/2006/relationships/tags" Target="../tags/tag785.xml"/><Relationship Id="rId5" Type="http://schemas.openxmlformats.org/officeDocument/2006/relationships/image" Target="../media/image97.jpeg"/><Relationship Id="rId4" Type="http://schemas.openxmlformats.org/officeDocument/2006/relationships/tags" Target="../tags/tag784.xml"/><Relationship Id="rId3" Type="http://schemas.openxmlformats.org/officeDocument/2006/relationships/tags" Target="../tags/tag783.xml"/><Relationship Id="rId2" Type="http://schemas.openxmlformats.org/officeDocument/2006/relationships/tags" Target="../tags/tag782.xml"/><Relationship Id="rId18" Type="http://schemas.openxmlformats.org/officeDocument/2006/relationships/slideLayout" Target="../slideLayouts/slideLayout23.xml"/><Relationship Id="rId17" Type="http://schemas.openxmlformats.org/officeDocument/2006/relationships/tags" Target="../tags/tag794.xml"/><Relationship Id="rId16" Type="http://schemas.openxmlformats.org/officeDocument/2006/relationships/tags" Target="../tags/tag793.xml"/><Relationship Id="rId15" Type="http://schemas.openxmlformats.org/officeDocument/2006/relationships/tags" Target="../tags/tag792.xml"/><Relationship Id="rId14" Type="http://schemas.openxmlformats.org/officeDocument/2006/relationships/tags" Target="../tags/tag791.xml"/><Relationship Id="rId13" Type="http://schemas.openxmlformats.org/officeDocument/2006/relationships/image" Target="../media/image99.jpeg"/><Relationship Id="rId12" Type="http://schemas.openxmlformats.org/officeDocument/2006/relationships/tags" Target="../tags/tag790.xml"/><Relationship Id="rId11" Type="http://schemas.openxmlformats.org/officeDocument/2006/relationships/tags" Target="../tags/tag789.xml"/><Relationship Id="rId10" Type="http://schemas.openxmlformats.org/officeDocument/2006/relationships/tags" Target="../tags/tag788.xml"/><Relationship Id="rId1" Type="http://schemas.openxmlformats.org/officeDocument/2006/relationships/tags" Target="../tags/tag781.xml"/></Relationships>
</file>

<file path=ppt/slides/_rels/slide45.xml.rels><?xml version="1.0" encoding="UTF-8" standalone="yes"?>
<Relationships xmlns="http://schemas.openxmlformats.org/package/2006/relationships"><Relationship Id="rId9" Type="http://schemas.openxmlformats.org/officeDocument/2006/relationships/tags" Target="../tags/tag803.xml"/><Relationship Id="rId8" Type="http://schemas.openxmlformats.org/officeDocument/2006/relationships/tags" Target="../tags/tag802.xml"/><Relationship Id="rId7" Type="http://schemas.openxmlformats.org/officeDocument/2006/relationships/tags" Target="../tags/tag801.xml"/><Relationship Id="rId6" Type="http://schemas.openxmlformats.org/officeDocument/2006/relationships/tags" Target="../tags/tag800.xml"/><Relationship Id="rId5" Type="http://schemas.openxmlformats.org/officeDocument/2006/relationships/tags" Target="../tags/tag799.xml"/><Relationship Id="rId4" Type="http://schemas.openxmlformats.org/officeDocument/2006/relationships/tags" Target="../tags/tag798.xml"/><Relationship Id="rId3" Type="http://schemas.openxmlformats.org/officeDocument/2006/relationships/tags" Target="../tags/tag797.xml"/><Relationship Id="rId2" Type="http://schemas.openxmlformats.org/officeDocument/2006/relationships/tags" Target="../tags/tag796.xml"/><Relationship Id="rId12" Type="http://schemas.openxmlformats.org/officeDocument/2006/relationships/slideLayout" Target="../slideLayouts/slideLayout23.xml"/><Relationship Id="rId11" Type="http://schemas.openxmlformats.org/officeDocument/2006/relationships/tags" Target="../tags/tag805.xml"/><Relationship Id="rId10" Type="http://schemas.openxmlformats.org/officeDocument/2006/relationships/tags" Target="../tags/tag804.xml"/><Relationship Id="rId1" Type="http://schemas.openxmlformats.org/officeDocument/2006/relationships/tags" Target="../tags/tag795.xml"/></Relationships>
</file>

<file path=ppt/slides/_rels/slide46.xml.rels><?xml version="1.0" encoding="UTF-8" standalone="yes"?>
<Relationships xmlns="http://schemas.openxmlformats.org/package/2006/relationships"><Relationship Id="rId9" Type="http://schemas.openxmlformats.org/officeDocument/2006/relationships/tags" Target="../tags/tag813.xml"/><Relationship Id="rId8" Type="http://schemas.openxmlformats.org/officeDocument/2006/relationships/tags" Target="../tags/tag812.xml"/><Relationship Id="rId7" Type="http://schemas.openxmlformats.org/officeDocument/2006/relationships/tags" Target="../tags/tag811.xml"/><Relationship Id="rId6" Type="http://schemas.openxmlformats.org/officeDocument/2006/relationships/image" Target="../media/image100.jpeg"/><Relationship Id="rId5" Type="http://schemas.openxmlformats.org/officeDocument/2006/relationships/tags" Target="../tags/tag810.xml"/><Relationship Id="rId4" Type="http://schemas.openxmlformats.org/officeDocument/2006/relationships/tags" Target="../tags/tag809.xml"/><Relationship Id="rId3" Type="http://schemas.openxmlformats.org/officeDocument/2006/relationships/tags" Target="../tags/tag808.xml"/><Relationship Id="rId2" Type="http://schemas.openxmlformats.org/officeDocument/2006/relationships/tags" Target="../tags/tag807.xml"/><Relationship Id="rId18" Type="http://schemas.openxmlformats.org/officeDocument/2006/relationships/slideLayout" Target="../slideLayouts/slideLayout23.xml"/><Relationship Id="rId17" Type="http://schemas.openxmlformats.org/officeDocument/2006/relationships/tags" Target="../tags/tag819.xml"/><Relationship Id="rId16" Type="http://schemas.openxmlformats.org/officeDocument/2006/relationships/image" Target="../media/image102.jpeg"/><Relationship Id="rId15" Type="http://schemas.openxmlformats.org/officeDocument/2006/relationships/tags" Target="../tags/tag818.xml"/><Relationship Id="rId14" Type="http://schemas.openxmlformats.org/officeDocument/2006/relationships/tags" Target="../tags/tag817.xml"/><Relationship Id="rId13" Type="http://schemas.openxmlformats.org/officeDocument/2006/relationships/tags" Target="../tags/tag816.xml"/><Relationship Id="rId12" Type="http://schemas.openxmlformats.org/officeDocument/2006/relationships/tags" Target="../tags/tag815.xml"/><Relationship Id="rId11" Type="http://schemas.openxmlformats.org/officeDocument/2006/relationships/image" Target="../media/image101.jpeg"/><Relationship Id="rId10" Type="http://schemas.openxmlformats.org/officeDocument/2006/relationships/tags" Target="../tags/tag814.xml"/><Relationship Id="rId1" Type="http://schemas.openxmlformats.org/officeDocument/2006/relationships/tags" Target="../tags/tag806.xml"/></Relationships>
</file>

<file path=ppt/slides/_rels/slide47.xml.rels><?xml version="1.0" encoding="UTF-8" standalone="yes"?>
<Relationships xmlns="http://schemas.openxmlformats.org/package/2006/relationships"><Relationship Id="rId9" Type="http://schemas.openxmlformats.org/officeDocument/2006/relationships/tags" Target="../tags/tag826.xml"/><Relationship Id="rId8" Type="http://schemas.openxmlformats.org/officeDocument/2006/relationships/image" Target="../media/image69.svg"/><Relationship Id="rId7" Type="http://schemas.openxmlformats.org/officeDocument/2006/relationships/image" Target="../media/image68.png"/><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 Id="rId3" Type="http://schemas.openxmlformats.org/officeDocument/2006/relationships/tags" Target="../tags/tag822.xml"/><Relationship Id="rId28" Type="http://schemas.openxmlformats.org/officeDocument/2006/relationships/slideLayout" Target="../slideLayouts/slideLayout23.xml"/><Relationship Id="rId27" Type="http://schemas.openxmlformats.org/officeDocument/2006/relationships/tags" Target="../tags/tag838.xml"/><Relationship Id="rId26" Type="http://schemas.openxmlformats.org/officeDocument/2006/relationships/tags" Target="../tags/tag837.xml"/><Relationship Id="rId25" Type="http://schemas.openxmlformats.org/officeDocument/2006/relationships/tags" Target="../tags/tag836.xml"/><Relationship Id="rId24" Type="http://schemas.openxmlformats.org/officeDocument/2006/relationships/tags" Target="../tags/tag835.xml"/><Relationship Id="rId23" Type="http://schemas.openxmlformats.org/officeDocument/2006/relationships/tags" Target="../tags/tag834.xml"/><Relationship Id="rId22" Type="http://schemas.openxmlformats.org/officeDocument/2006/relationships/tags" Target="../tags/tag833.xml"/><Relationship Id="rId21" Type="http://schemas.openxmlformats.org/officeDocument/2006/relationships/tags" Target="../tags/tag832.xml"/><Relationship Id="rId20" Type="http://schemas.openxmlformats.org/officeDocument/2006/relationships/tags" Target="../tags/tag831.xml"/><Relationship Id="rId2" Type="http://schemas.openxmlformats.org/officeDocument/2006/relationships/tags" Target="../tags/tag821.xml"/><Relationship Id="rId19" Type="http://schemas.openxmlformats.org/officeDocument/2006/relationships/tags" Target="../tags/tag830.xml"/><Relationship Id="rId18" Type="http://schemas.openxmlformats.org/officeDocument/2006/relationships/tags" Target="../tags/tag829.xml"/><Relationship Id="rId17" Type="http://schemas.openxmlformats.org/officeDocument/2006/relationships/image" Target="../media/image74.svg"/><Relationship Id="rId16" Type="http://schemas.openxmlformats.org/officeDocument/2006/relationships/image" Target="../media/image25.png"/><Relationship Id="rId15" Type="http://schemas.openxmlformats.org/officeDocument/2006/relationships/tags" Target="../tags/tag828.xml"/><Relationship Id="rId14" Type="http://schemas.openxmlformats.org/officeDocument/2006/relationships/image" Target="../media/image73.svg"/><Relationship Id="rId13" Type="http://schemas.openxmlformats.org/officeDocument/2006/relationships/image" Target="../media/image72.png"/><Relationship Id="rId12" Type="http://schemas.openxmlformats.org/officeDocument/2006/relationships/tags" Target="../tags/tag827.xml"/><Relationship Id="rId11" Type="http://schemas.openxmlformats.org/officeDocument/2006/relationships/image" Target="../media/image71.svg"/><Relationship Id="rId10" Type="http://schemas.openxmlformats.org/officeDocument/2006/relationships/image" Target="../media/image70.png"/><Relationship Id="rId1" Type="http://schemas.openxmlformats.org/officeDocument/2006/relationships/tags" Target="../tags/tag820.xml"/></Relationships>
</file>

<file path=ppt/slides/_rels/slide48.xml.rels><?xml version="1.0" encoding="UTF-8" standalone="yes"?>
<Relationships xmlns="http://schemas.openxmlformats.org/package/2006/relationships"><Relationship Id="rId9" Type="http://schemas.openxmlformats.org/officeDocument/2006/relationships/image" Target="../media/image105.png"/><Relationship Id="rId8" Type="http://schemas.openxmlformats.org/officeDocument/2006/relationships/tags" Target="../tags/tag844.xml"/><Relationship Id="rId7" Type="http://schemas.openxmlformats.org/officeDocument/2006/relationships/image" Target="../media/image104.svg"/><Relationship Id="rId6" Type="http://schemas.openxmlformats.org/officeDocument/2006/relationships/image" Target="../media/image103.png"/><Relationship Id="rId5" Type="http://schemas.openxmlformats.org/officeDocument/2006/relationships/tags" Target="../tags/tag843.xml"/><Relationship Id="rId4" Type="http://schemas.openxmlformats.org/officeDocument/2006/relationships/tags" Target="../tags/tag842.xml"/><Relationship Id="rId3" Type="http://schemas.openxmlformats.org/officeDocument/2006/relationships/tags" Target="../tags/tag841.xml"/><Relationship Id="rId21" Type="http://schemas.openxmlformats.org/officeDocument/2006/relationships/slideLayout" Target="../slideLayouts/slideLayout23.xml"/><Relationship Id="rId20" Type="http://schemas.openxmlformats.org/officeDocument/2006/relationships/tags" Target="../tags/tag852.xml"/><Relationship Id="rId2" Type="http://schemas.openxmlformats.org/officeDocument/2006/relationships/tags" Target="../tags/tag840.xml"/><Relationship Id="rId19" Type="http://schemas.openxmlformats.org/officeDocument/2006/relationships/tags" Target="../tags/tag851.xml"/><Relationship Id="rId18" Type="http://schemas.openxmlformats.org/officeDocument/2006/relationships/tags" Target="../tags/tag850.xml"/><Relationship Id="rId17" Type="http://schemas.openxmlformats.org/officeDocument/2006/relationships/tags" Target="../tags/tag849.xml"/><Relationship Id="rId16" Type="http://schemas.openxmlformats.org/officeDocument/2006/relationships/tags" Target="../tags/tag848.xml"/><Relationship Id="rId15" Type="http://schemas.openxmlformats.org/officeDocument/2006/relationships/tags" Target="../tags/tag847.xml"/><Relationship Id="rId14" Type="http://schemas.openxmlformats.org/officeDocument/2006/relationships/tags" Target="../tags/tag846.xml"/><Relationship Id="rId13" Type="http://schemas.openxmlformats.org/officeDocument/2006/relationships/image" Target="../media/image108.svg"/><Relationship Id="rId12" Type="http://schemas.openxmlformats.org/officeDocument/2006/relationships/image" Target="../media/image107.png"/><Relationship Id="rId11" Type="http://schemas.openxmlformats.org/officeDocument/2006/relationships/tags" Target="../tags/tag845.xml"/><Relationship Id="rId10" Type="http://schemas.openxmlformats.org/officeDocument/2006/relationships/image" Target="../media/image106.svg"/><Relationship Id="rId1" Type="http://schemas.openxmlformats.org/officeDocument/2006/relationships/tags" Target="../tags/tag839.xml"/></Relationships>
</file>

<file path=ppt/slides/_rels/slide49.xml.rels><?xml version="1.0" encoding="UTF-8" standalone="yes"?>
<Relationships xmlns="http://schemas.openxmlformats.org/package/2006/relationships"><Relationship Id="rId9" Type="http://schemas.openxmlformats.org/officeDocument/2006/relationships/tags" Target="../tags/tag861.xml"/><Relationship Id="rId8" Type="http://schemas.openxmlformats.org/officeDocument/2006/relationships/tags" Target="../tags/tag860.xml"/><Relationship Id="rId7" Type="http://schemas.openxmlformats.org/officeDocument/2006/relationships/tags" Target="../tags/tag859.xml"/><Relationship Id="rId6" Type="http://schemas.openxmlformats.org/officeDocument/2006/relationships/tags" Target="../tags/tag858.xml"/><Relationship Id="rId5" Type="http://schemas.openxmlformats.org/officeDocument/2006/relationships/tags" Target="../tags/tag857.xml"/><Relationship Id="rId4" Type="http://schemas.openxmlformats.org/officeDocument/2006/relationships/tags" Target="../tags/tag856.xml"/><Relationship Id="rId3" Type="http://schemas.openxmlformats.org/officeDocument/2006/relationships/tags" Target="../tags/tag855.xml"/><Relationship Id="rId21" Type="http://schemas.openxmlformats.org/officeDocument/2006/relationships/slideLayout" Target="../slideLayouts/slideLayout23.xml"/><Relationship Id="rId20" Type="http://schemas.openxmlformats.org/officeDocument/2006/relationships/tags" Target="../tags/tag866.xml"/><Relationship Id="rId2" Type="http://schemas.openxmlformats.org/officeDocument/2006/relationships/tags" Target="../tags/tag854.xml"/><Relationship Id="rId19" Type="http://schemas.openxmlformats.org/officeDocument/2006/relationships/image" Target="../media/image114.svg"/><Relationship Id="rId18" Type="http://schemas.openxmlformats.org/officeDocument/2006/relationships/image" Target="../media/image113.png"/><Relationship Id="rId17" Type="http://schemas.openxmlformats.org/officeDocument/2006/relationships/tags" Target="../tags/tag865.xml"/><Relationship Id="rId16" Type="http://schemas.openxmlformats.org/officeDocument/2006/relationships/image" Target="../media/image112.svg"/><Relationship Id="rId15" Type="http://schemas.openxmlformats.org/officeDocument/2006/relationships/image" Target="../media/image111.png"/><Relationship Id="rId14" Type="http://schemas.openxmlformats.org/officeDocument/2006/relationships/tags" Target="../tags/tag864.xml"/><Relationship Id="rId13" Type="http://schemas.openxmlformats.org/officeDocument/2006/relationships/image" Target="../media/image110.svg"/><Relationship Id="rId12" Type="http://schemas.openxmlformats.org/officeDocument/2006/relationships/image" Target="../media/image109.png"/><Relationship Id="rId11" Type="http://schemas.openxmlformats.org/officeDocument/2006/relationships/tags" Target="../tags/tag863.xml"/><Relationship Id="rId10" Type="http://schemas.openxmlformats.org/officeDocument/2006/relationships/tags" Target="../tags/tag862.xml"/><Relationship Id="rId1" Type="http://schemas.openxmlformats.org/officeDocument/2006/relationships/tags" Target="../tags/tag85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50.xml.rels><?xml version="1.0" encoding="UTF-8" standalone="yes"?>
<Relationships xmlns="http://schemas.openxmlformats.org/package/2006/relationships"><Relationship Id="rId9" Type="http://schemas.openxmlformats.org/officeDocument/2006/relationships/image" Target="../media/image116.jpeg"/><Relationship Id="rId8" Type="http://schemas.openxmlformats.org/officeDocument/2006/relationships/tags" Target="../tags/tag873.xml"/><Relationship Id="rId7" Type="http://schemas.openxmlformats.org/officeDocument/2006/relationships/tags" Target="../tags/tag872.xml"/><Relationship Id="rId6" Type="http://schemas.openxmlformats.org/officeDocument/2006/relationships/image" Target="../media/image115.jpeg"/><Relationship Id="rId5" Type="http://schemas.openxmlformats.org/officeDocument/2006/relationships/tags" Target="../tags/tag871.xml"/><Relationship Id="rId4" Type="http://schemas.openxmlformats.org/officeDocument/2006/relationships/tags" Target="../tags/tag870.xml"/><Relationship Id="rId3" Type="http://schemas.openxmlformats.org/officeDocument/2006/relationships/tags" Target="../tags/tag869.xml"/><Relationship Id="rId2" Type="http://schemas.openxmlformats.org/officeDocument/2006/relationships/tags" Target="../tags/tag868.xml"/><Relationship Id="rId19" Type="http://schemas.openxmlformats.org/officeDocument/2006/relationships/slideLayout" Target="../slideLayouts/slideLayout23.xml"/><Relationship Id="rId18" Type="http://schemas.openxmlformats.org/officeDocument/2006/relationships/tags" Target="../tags/tag881.xml"/><Relationship Id="rId17" Type="http://schemas.openxmlformats.org/officeDocument/2006/relationships/tags" Target="../tags/tag880.xml"/><Relationship Id="rId16" Type="http://schemas.openxmlformats.org/officeDocument/2006/relationships/tags" Target="../tags/tag879.xml"/><Relationship Id="rId15" Type="http://schemas.openxmlformats.org/officeDocument/2006/relationships/tags" Target="../tags/tag878.xml"/><Relationship Id="rId14" Type="http://schemas.openxmlformats.org/officeDocument/2006/relationships/image" Target="../media/image117.jpeg"/><Relationship Id="rId13" Type="http://schemas.openxmlformats.org/officeDocument/2006/relationships/tags" Target="../tags/tag877.xml"/><Relationship Id="rId12" Type="http://schemas.openxmlformats.org/officeDocument/2006/relationships/tags" Target="../tags/tag876.xml"/><Relationship Id="rId11" Type="http://schemas.openxmlformats.org/officeDocument/2006/relationships/tags" Target="../tags/tag875.xml"/><Relationship Id="rId10" Type="http://schemas.openxmlformats.org/officeDocument/2006/relationships/tags" Target="../tags/tag874.xml"/><Relationship Id="rId1" Type="http://schemas.openxmlformats.org/officeDocument/2006/relationships/tags" Target="../tags/tag867.xml"/></Relationships>
</file>

<file path=ppt/slides/_rels/slide51.xml.rels><?xml version="1.0" encoding="UTF-8" standalone="yes"?>
<Relationships xmlns="http://schemas.openxmlformats.org/package/2006/relationships"><Relationship Id="rId9" Type="http://schemas.openxmlformats.org/officeDocument/2006/relationships/tags" Target="../tags/tag890.xml"/><Relationship Id="rId8" Type="http://schemas.openxmlformats.org/officeDocument/2006/relationships/tags" Target="../tags/tag889.xml"/><Relationship Id="rId7" Type="http://schemas.openxmlformats.org/officeDocument/2006/relationships/tags" Target="../tags/tag888.xml"/><Relationship Id="rId6" Type="http://schemas.openxmlformats.org/officeDocument/2006/relationships/tags" Target="../tags/tag887.xml"/><Relationship Id="rId5" Type="http://schemas.openxmlformats.org/officeDocument/2006/relationships/tags" Target="../tags/tag886.xml"/><Relationship Id="rId4" Type="http://schemas.openxmlformats.org/officeDocument/2006/relationships/tags" Target="../tags/tag885.xml"/><Relationship Id="rId38" Type="http://schemas.openxmlformats.org/officeDocument/2006/relationships/slideLayout" Target="../slideLayouts/slideLayout23.xml"/><Relationship Id="rId37" Type="http://schemas.openxmlformats.org/officeDocument/2006/relationships/tags" Target="../tags/tag908.xml"/><Relationship Id="rId36" Type="http://schemas.openxmlformats.org/officeDocument/2006/relationships/image" Target="../media/image125.svg"/><Relationship Id="rId35" Type="http://schemas.openxmlformats.org/officeDocument/2006/relationships/image" Target="../media/image124.png"/><Relationship Id="rId34" Type="http://schemas.openxmlformats.org/officeDocument/2006/relationships/tags" Target="../tags/tag907.xml"/><Relationship Id="rId33" Type="http://schemas.openxmlformats.org/officeDocument/2006/relationships/image" Target="../media/image123.svg"/><Relationship Id="rId32" Type="http://schemas.openxmlformats.org/officeDocument/2006/relationships/image" Target="../media/image122.png"/><Relationship Id="rId31" Type="http://schemas.openxmlformats.org/officeDocument/2006/relationships/tags" Target="../tags/tag906.xml"/><Relationship Id="rId30" Type="http://schemas.openxmlformats.org/officeDocument/2006/relationships/tags" Target="../tags/tag905.xml"/><Relationship Id="rId3" Type="http://schemas.openxmlformats.org/officeDocument/2006/relationships/tags" Target="../tags/tag884.xml"/><Relationship Id="rId29" Type="http://schemas.openxmlformats.org/officeDocument/2006/relationships/image" Target="../media/image121.svg"/><Relationship Id="rId28" Type="http://schemas.openxmlformats.org/officeDocument/2006/relationships/image" Target="../media/image120.png"/><Relationship Id="rId27" Type="http://schemas.openxmlformats.org/officeDocument/2006/relationships/tags" Target="../tags/tag904.xml"/><Relationship Id="rId26" Type="http://schemas.openxmlformats.org/officeDocument/2006/relationships/image" Target="../media/image119.svg"/><Relationship Id="rId25" Type="http://schemas.openxmlformats.org/officeDocument/2006/relationships/image" Target="../media/image21.png"/><Relationship Id="rId24" Type="http://schemas.openxmlformats.org/officeDocument/2006/relationships/tags" Target="../tags/tag903.xml"/><Relationship Id="rId23" Type="http://schemas.openxmlformats.org/officeDocument/2006/relationships/image" Target="../media/image118.svg"/><Relationship Id="rId22" Type="http://schemas.openxmlformats.org/officeDocument/2006/relationships/image" Target="../media/image25.png"/><Relationship Id="rId21" Type="http://schemas.openxmlformats.org/officeDocument/2006/relationships/tags" Target="../tags/tag902.xml"/><Relationship Id="rId20" Type="http://schemas.openxmlformats.org/officeDocument/2006/relationships/tags" Target="../tags/tag901.xml"/><Relationship Id="rId2" Type="http://schemas.openxmlformats.org/officeDocument/2006/relationships/tags" Target="../tags/tag883.xml"/><Relationship Id="rId19" Type="http://schemas.openxmlformats.org/officeDocument/2006/relationships/tags" Target="../tags/tag900.xml"/><Relationship Id="rId18" Type="http://schemas.openxmlformats.org/officeDocument/2006/relationships/tags" Target="../tags/tag899.xml"/><Relationship Id="rId17" Type="http://schemas.openxmlformats.org/officeDocument/2006/relationships/tags" Target="../tags/tag898.xml"/><Relationship Id="rId16" Type="http://schemas.openxmlformats.org/officeDocument/2006/relationships/tags" Target="../tags/tag897.xml"/><Relationship Id="rId15" Type="http://schemas.openxmlformats.org/officeDocument/2006/relationships/tags" Target="../tags/tag896.xml"/><Relationship Id="rId14" Type="http://schemas.openxmlformats.org/officeDocument/2006/relationships/tags" Target="../tags/tag895.xml"/><Relationship Id="rId13" Type="http://schemas.openxmlformats.org/officeDocument/2006/relationships/tags" Target="../tags/tag894.xml"/><Relationship Id="rId12" Type="http://schemas.openxmlformats.org/officeDocument/2006/relationships/tags" Target="../tags/tag893.xml"/><Relationship Id="rId11" Type="http://schemas.openxmlformats.org/officeDocument/2006/relationships/tags" Target="../tags/tag892.xml"/><Relationship Id="rId10" Type="http://schemas.openxmlformats.org/officeDocument/2006/relationships/tags" Target="../tags/tag891.xml"/><Relationship Id="rId1" Type="http://schemas.openxmlformats.org/officeDocument/2006/relationships/tags" Target="../tags/tag882.xml"/></Relationships>
</file>

<file path=ppt/slides/_rels/slide5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912.xml"/><Relationship Id="rId3" Type="http://schemas.openxmlformats.org/officeDocument/2006/relationships/tags" Target="../tags/tag911.xml"/><Relationship Id="rId2" Type="http://schemas.openxmlformats.org/officeDocument/2006/relationships/tags" Target="../tags/tag910.xml"/><Relationship Id="rId1" Type="http://schemas.openxmlformats.org/officeDocument/2006/relationships/tags" Target="../tags/tag909.xml"/></Relationships>
</file>

<file path=ppt/slides/_rels/slide53.xml.rels><?xml version="1.0" encoding="UTF-8" standalone="yes"?>
<Relationships xmlns="http://schemas.openxmlformats.org/package/2006/relationships"><Relationship Id="rId9" Type="http://schemas.openxmlformats.org/officeDocument/2006/relationships/tags" Target="../tags/tag920.xml"/><Relationship Id="rId8" Type="http://schemas.openxmlformats.org/officeDocument/2006/relationships/image" Target="../media/image126.jpeg"/><Relationship Id="rId7" Type="http://schemas.openxmlformats.org/officeDocument/2006/relationships/tags" Target="../tags/tag919.xml"/><Relationship Id="rId6" Type="http://schemas.openxmlformats.org/officeDocument/2006/relationships/tags" Target="../tags/tag918.xml"/><Relationship Id="rId5" Type="http://schemas.openxmlformats.org/officeDocument/2006/relationships/tags" Target="../tags/tag917.xml"/><Relationship Id="rId4" Type="http://schemas.openxmlformats.org/officeDocument/2006/relationships/tags" Target="../tags/tag916.xml"/><Relationship Id="rId3" Type="http://schemas.openxmlformats.org/officeDocument/2006/relationships/tags" Target="../tags/tag915.xml"/><Relationship Id="rId2" Type="http://schemas.openxmlformats.org/officeDocument/2006/relationships/tags" Target="../tags/tag914.xml"/><Relationship Id="rId10" Type="http://schemas.openxmlformats.org/officeDocument/2006/relationships/slideLayout" Target="../slideLayouts/slideLayout23.xml"/><Relationship Id="rId1" Type="http://schemas.openxmlformats.org/officeDocument/2006/relationships/tags" Target="../tags/tag913.xml"/></Relationships>
</file>

<file path=ppt/slides/_rels/slide54.xml.rels><?xml version="1.0" encoding="UTF-8" standalone="yes"?>
<Relationships xmlns="http://schemas.openxmlformats.org/package/2006/relationships"><Relationship Id="rId9" Type="http://schemas.openxmlformats.org/officeDocument/2006/relationships/tags" Target="../tags/tag928.xml"/><Relationship Id="rId8" Type="http://schemas.openxmlformats.org/officeDocument/2006/relationships/tags" Target="../tags/tag927.xml"/><Relationship Id="rId7" Type="http://schemas.openxmlformats.org/officeDocument/2006/relationships/tags" Target="../tags/tag926.xml"/><Relationship Id="rId6" Type="http://schemas.openxmlformats.org/officeDocument/2006/relationships/tags" Target="../tags/tag925.xml"/><Relationship Id="rId5" Type="http://schemas.openxmlformats.org/officeDocument/2006/relationships/tags" Target="../tags/tag924.xml"/><Relationship Id="rId4" Type="http://schemas.openxmlformats.org/officeDocument/2006/relationships/tags" Target="../tags/tag923.xml"/><Relationship Id="rId3" Type="http://schemas.openxmlformats.org/officeDocument/2006/relationships/image" Target="../media/image127.jpeg"/><Relationship Id="rId2" Type="http://schemas.openxmlformats.org/officeDocument/2006/relationships/tags" Target="../tags/tag922.xml"/><Relationship Id="rId17" Type="http://schemas.openxmlformats.org/officeDocument/2006/relationships/notesSlide" Target="../notesSlides/notesSlide11.xml"/><Relationship Id="rId16" Type="http://schemas.openxmlformats.org/officeDocument/2006/relationships/slideLayout" Target="../slideLayouts/slideLayout18.xml"/><Relationship Id="rId15" Type="http://schemas.openxmlformats.org/officeDocument/2006/relationships/tags" Target="../tags/tag934.xml"/><Relationship Id="rId14" Type="http://schemas.openxmlformats.org/officeDocument/2006/relationships/tags" Target="../tags/tag933.xml"/><Relationship Id="rId13" Type="http://schemas.openxmlformats.org/officeDocument/2006/relationships/tags" Target="../tags/tag932.xml"/><Relationship Id="rId12" Type="http://schemas.openxmlformats.org/officeDocument/2006/relationships/tags" Target="../tags/tag931.xml"/><Relationship Id="rId11" Type="http://schemas.openxmlformats.org/officeDocument/2006/relationships/tags" Target="../tags/tag930.xml"/><Relationship Id="rId10" Type="http://schemas.openxmlformats.org/officeDocument/2006/relationships/tags" Target="../tags/tag929.xml"/><Relationship Id="rId1" Type="http://schemas.openxmlformats.org/officeDocument/2006/relationships/tags" Target="../tags/tag921.xml"/></Relationships>
</file>

<file path=ppt/slides/_rels/slide55.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tags" Target="../tags/tag938.xml"/><Relationship Id="rId3" Type="http://schemas.openxmlformats.org/officeDocument/2006/relationships/tags" Target="../tags/tag937.xml"/><Relationship Id="rId21" Type="http://schemas.openxmlformats.org/officeDocument/2006/relationships/slideLayout" Target="../slideLayouts/slideLayout23.xml"/><Relationship Id="rId20" Type="http://schemas.openxmlformats.org/officeDocument/2006/relationships/tags" Target="../tags/tag948.xml"/><Relationship Id="rId2" Type="http://schemas.openxmlformats.org/officeDocument/2006/relationships/tags" Target="../tags/tag936.xml"/><Relationship Id="rId19" Type="http://schemas.openxmlformats.org/officeDocument/2006/relationships/image" Target="../media/image85.svg"/><Relationship Id="rId18" Type="http://schemas.openxmlformats.org/officeDocument/2006/relationships/image" Target="../media/image84.png"/><Relationship Id="rId17" Type="http://schemas.openxmlformats.org/officeDocument/2006/relationships/tags" Target="../tags/tag947.xml"/><Relationship Id="rId16" Type="http://schemas.openxmlformats.org/officeDocument/2006/relationships/image" Target="../media/image87.svg"/><Relationship Id="rId15" Type="http://schemas.openxmlformats.org/officeDocument/2006/relationships/image" Target="../media/image86.png"/><Relationship Id="rId14" Type="http://schemas.openxmlformats.org/officeDocument/2006/relationships/tags" Target="../tags/tag946.xml"/><Relationship Id="rId13" Type="http://schemas.openxmlformats.org/officeDocument/2006/relationships/image" Target="../media/image81.svg"/><Relationship Id="rId12" Type="http://schemas.openxmlformats.org/officeDocument/2006/relationships/image" Target="../media/image80.png"/><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tags" Target="../tags/tag935.xml"/></Relationships>
</file>

<file path=ppt/slides/_rels/slide56.xml.rels><?xml version="1.0" encoding="UTF-8" standalone="yes"?>
<Relationships xmlns="http://schemas.openxmlformats.org/package/2006/relationships"><Relationship Id="rId9" Type="http://schemas.openxmlformats.org/officeDocument/2006/relationships/tags" Target="../tags/tag956.xml"/><Relationship Id="rId8" Type="http://schemas.openxmlformats.org/officeDocument/2006/relationships/tags" Target="../tags/tag955.xml"/><Relationship Id="rId7" Type="http://schemas.openxmlformats.org/officeDocument/2006/relationships/tags" Target="../tags/tag954.xml"/><Relationship Id="rId6" Type="http://schemas.openxmlformats.org/officeDocument/2006/relationships/tags" Target="../tags/tag953.xml"/><Relationship Id="rId5" Type="http://schemas.openxmlformats.org/officeDocument/2006/relationships/tags" Target="../tags/tag952.xml"/><Relationship Id="rId4" Type="http://schemas.openxmlformats.org/officeDocument/2006/relationships/tags" Target="../tags/tag951.xml"/><Relationship Id="rId3" Type="http://schemas.openxmlformats.org/officeDocument/2006/relationships/image" Target="../media/image128.jpeg"/><Relationship Id="rId2" Type="http://schemas.openxmlformats.org/officeDocument/2006/relationships/tags" Target="../tags/tag950.xml"/><Relationship Id="rId19" Type="http://schemas.openxmlformats.org/officeDocument/2006/relationships/notesSlide" Target="../notesSlides/notesSlide12.xml"/><Relationship Id="rId18" Type="http://schemas.openxmlformats.org/officeDocument/2006/relationships/slideLayout" Target="../slideLayouts/slideLayout23.xml"/><Relationship Id="rId17" Type="http://schemas.openxmlformats.org/officeDocument/2006/relationships/tags" Target="../tags/tag964.xml"/><Relationship Id="rId16" Type="http://schemas.openxmlformats.org/officeDocument/2006/relationships/tags" Target="../tags/tag963.xml"/><Relationship Id="rId15" Type="http://schemas.openxmlformats.org/officeDocument/2006/relationships/tags" Target="../tags/tag962.xml"/><Relationship Id="rId14" Type="http://schemas.openxmlformats.org/officeDocument/2006/relationships/tags" Target="../tags/tag961.xml"/><Relationship Id="rId13" Type="http://schemas.openxmlformats.org/officeDocument/2006/relationships/tags" Target="../tags/tag960.xml"/><Relationship Id="rId12" Type="http://schemas.openxmlformats.org/officeDocument/2006/relationships/tags" Target="../tags/tag959.xml"/><Relationship Id="rId11" Type="http://schemas.openxmlformats.org/officeDocument/2006/relationships/tags" Target="../tags/tag958.xml"/><Relationship Id="rId10" Type="http://schemas.openxmlformats.org/officeDocument/2006/relationships/tags" Target="../tags/tag957.xml"/><Relationship Id="rId1" Type="http://schemas.openxmlformats.org/officeDocument/2006/relationships/tags" Target="../tags/tag949.xml"/></Relationships>
</file>

<file path=ppt/slides/_rels/slide57.xml.rels><?xml version="1.0" encoding="UTF-8" standalone="yes"?>
<Relationships xmlns="http://schemas.openxmlformats.org/package/2006/relationships"><Relationship Id="rId9" Type="http://schemas.openxmlformats.org/officeDocument/2006/relationships/tags" Target="../tags/tag971.xml"/><Relationship Id="rId8" Type="http://schemas.openxmlformats.org/officeDocument/2006/relationships/image" Target="../media/image130.jpeg"/><Relationship Id="rId7" Type="http://schemas.openxmlformats.org/officeDocument/2006/relationships/tags" Target="../tags/tag970.xml"/><Relationship Id="rId6" Type="http://schemas.openxmlformats.org/officeDocument/2006/relationships/tags" Target="../tags/tag969.xml"/><Relationship Id="rId5" Type="http://schemas.openxmlformats.org/officeDocument/2006/relationships/image" Target="../media/image129.jpeg"/><Relationship Id="rId4" Type="http://schemas.openxmlformats.org/officeDocument/2006/relationships/tags" Target="../tags/tag968.xml"/><Relationship Id="rId3" Type="http://schemas.openxmlformats.org/officeDocument/2006/relationships/tags" Target="../tags/tag967.xml"/><Relationship Id="rId2" Type="http://schemas.openxmlformats.org/officeDocument/2006/relationships/tags" Target="../tags/tag966.xml"/><Relationship Id="rId18" Type="http://schemas.openxmlformats.org/officeDocument/2006/relationships/slideLayout" Target="../slideLayouts/slideLayout23.xml"/><Relationship Id="rId17" Type="http://schemas.openxmlformats.org/officeDocument/2006/relationships/tags" Target="../tags/tag978.xml"/><Relationship Id="rId16" Type="http://schemas.openxmlformats.org/officeDocument/2006/relationships/tags" Target="../tags/tag977.xml"/><Relationship Id="rId15" Type="http://schemas.openxmlformats.org/officeDocument/2006/relationships/tags" Target="../tags/tag976.xml"/><Relationship Id="rId14" Type="http://schemas.openxmlformats.org/officeDocument/2006/relationships/tags" Target="../tags/tag975.xml"/><Relationship Id="rId13" Type="http://schemas.openxmlformats.org/officeDocument/2006/relationships/image" Target="../media/image131.jpeg"/><Relationship Id="rId12" Type="http://schemas.openxmlformats.org/officeDocument/2006/relationships/tags" Target="../tags/tag974.xml"/><Relationship Id="rId11" Type="http://schemas.openxmlformats.org/officeDocument/2006/relationships/tags" Target="../tags/tag973.xml"/><Relationship Id="rId10" Type="http://schemas.openxmlformats.org/officeDocument/2006/relationships/tags" Target="../tags/tag972.xml"/><Relationship Id="rId1" Type="http://schemas.openxmlformats.org/officeDocument/2006/relationships/tags" Target="../tags/tag965.xml"/></Relationships>
</file>

<file path=ppt/slides/_rels/slide58.xml.rels><?xml version="1.0" encoding="UTF-8" standalone="yes"?>
<Relationships xmlns="http://schemas.openxmlformats.org/package/2006/relationships"><Relationship Id="rId9" Type="http://schemas.openxmlformats.org/officeDocument/2006/relationships/tags" Target="../tags/tag986.xml"/><Relationship Id="rId8" Type="http://schemas.openxmlformats.org/officeDocument/2006/relationships/tags" Target="../tags/tag985.xml"/><Relationship Id="rId7" Type="http://schemas.openxmlformats.org/officeDocument/2006/relationships/tags" Target="../tags/tag984.xml"/><Relationship Id="rId6" Type="http://schemas.openxmlformats.org/officeDocument/2006/relationships/tags" Target="../tags/tag983.xml"/><Relationship Id="rId5" Type="http://schemas.openxmlformats.org/officeDocument/2006/relationships/tags" Target="../tags/tag982.xml"/><Relationship Id="rId4" Type="http://schemas.openxmlformats.org/officeDocument/2006/relationships/tags" Target="../tags/tag981.xml"/><Relationship Id="rId3" Type="http://schemas.openxmlformats.org/officeDocument/2006/relationships/image" Target="../media/image132.jpeg"/><Relationship Id="rId24" Type="http://schemas.openxmlformats.org/officeDocument/2006/relationships/slideLayout" Target="../slideLayouts/slideLayout23.xml"/><Relationship Id="rId23" Type="http://schemas.openxmlformats.org/officeDocument/2006/relationships/tags" Target="../tags/tag994.xml"/><Relationship Id="rId22" Type="http://schemas.openxmlformats.org/officeDocument/2006/relationships/image" Target="../media/image26.svg"/><Relationship Id="rId21" Type="http://schemas.openxmlformats.org/officeDocument/2006/relationships/image" Target="../media/image25.png"/><Relationship Id="rId20" Type="http://schemas.openxmlformats.org/officeDocument/2006/relationships/tags" Target="../tags/tag993.xml"/><Relationship Id="rId2" Type="http://schemas.openxmlformats.org/officeDocument/2006/relationships/tags" Target="../tags/tag980.xml"/><Relationship Id="rId19" Type="http://schemas.openxmlformats.org/officeDocument/2006/relationships/image" Target="../media/image24.svg"/><Relationship Id="rId18" Type="http://schemas.openxmlformats.org/officeDocument/2006/relationships/image" Target="../media/image23.png"/><Relationship Id="rId17" Type="http://schemas.openxmlformats.org/officeDocument/2006/relationships/tags" Target="../tags/tag992.xml"/><Relationship Id="rId16" Type="http://schemas.openxmlformats.org/officeDocument/2006/relationships/image" Target="../media/image22.svg"/><Relationship Id="rId15" Type="http://schemas.openxmlformats.org/officeDocument/2006/relationships/image" Target="../media/image21.png"/><Relationship Id="rId14" Type="http://schemas.openxmlformats.org/officeDocument/2006/relationships/tags" Target="../tags/tag991.xml"/><Relationship Id="rId13" Type="http://schemas.openxmlformats.org/officeDocument/2006/relationships/tags" Target="../tags/tag990.xml"/><Relationship Id="rId12" Type="http://schemas.openxmlformats.org/officeDocument/2006/relationships/tags" Target="../tags/tag989.xml"/><Relationship Id="rId11" Type="http://schemas.openxmlformats.org/officeDocument/2006/relationships/tags" Target="../tags/tag988.xml"/><Relationship Id="rId10" Type="http://schemas.openxmlformats.org/officeDocument/2006/relationships/tags" Target="../tags/tag987.xml"/><Relationship Id="rId1" Type="http://schemas.openxmlformats.org/officeDocument/2006/relationships/tags" Target="../tags/tag979.xml"/></Relationships>
</file>

<file path=ppt/slides/_rels/slide59.xml.rels><?xml version="1.0" encoding="UTF-8" standalone="yes"?>
<Relationships xmlns="http://schemas.openxmlformats.org/package/2006/relationships"><Relationship Id="rId9" Type="http://schemas.openxmlformats.org/officeDocument/2006/relationships/image" Target="../media/image133.jpeg"/><Relationship Id="rId8" Type="http://schemas.openxmlformats.org/officeDocument/2006/relationships/tags" Target="../tags/tag1002.xml"/><Relationship Id="rId7" Type="http://schemas.openxmlformats.org/officeDocument/2006/relationships/tags" Target="../tags/tag1001.xml"/><Relationship Id="rId6" Type="http://schemas.openxmlformats.org/officeDocument/2006/relationships/tags" Target="../tags/tag1000.xml"/><Relationship Id="rId5" Type="http://schemas.openxmlformats.org/officeDocument/2006/relationships/tags" Target="../tags/tag999.xml"/><Relationship Id="rId4" Type="http://schemas.openxmlformats.org/officeDocument/2006/relationships/tags" Target="../tags/tag998.xml"/><Relationship Id="rId3" Type="http://schemas.openxmlformats.org/officeDocument/2006/relationships/tags" Target="../tags/tag997.xml"/><Relationship Id="rId2" Type="http://schemas.openxmlformats.org/officeDocument/2006/relationships/tags" Target="../tags/tag996.xml"/><Relationship Id="rId15" Type="http://schemas.openxmlformats.org/officeDocument/2006/relationships/slideLayout" Target="../slideLayouts/slideLayout23.xml"/><Relationship Id="rId14" Type="http://schemas.openxmlformats.org/officeDocument/2006/relationships/tags" Target="../tags/tag1005.xml"/><Relationship Id="rId13" Type="http://schemas.openxmlformats.org/officeDocument/2006/relationships/image" Target="../media/image135.jpeg"/><Relationship Id="rId12" Type="http://schemas.openxmlformats.org/officeDocument/2006/relationships/tags" Target="../tags/tag1004.xml"/><Relationship Id="rId11" Type="http://schemas.openxmlformats.org/officeDocument/2006/relationships/image" Target="../media/image134.jpeg"/><Relationship Id="rId10" Type="http://schemas.openxmlformats.org/officeDocument/2006/relationships/tags" Target="../tags/tag1003.xml"/><Relationship Id="rId1" Type="http://schemas.openxmlformats.org/officeDocument/2006/relationships/tags" Target="../tags/tag995.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3.xml"/><Relationship Id="rId3" Type="http://schemas.openxmlformats.org/officeDocument/2006/relationships/tags" Target="../tags/tag184.xml"/><Relationship Id="rId2" Type="http://schemas.openxmlformats.org/officeDocument/2006/relationships/image" Target="../media/image8.png"/><Relationship Id="rId1" Type="http://schemas.openxmlformats.org/officeDocument/2006/relationships/tags" Target="../tags/tag183.xml"/></Relationships>
</file>

<file path=ppt/slides/_rels/slide60.xml.rels><?xml version="1.0" encoding="UTF-8" standalone="yes"?>
<Relationships xmlns="http://schemas.openxmlformats.org/package/2006/relationships"><Relationship Id="rId9" Type="http://schemas.openxmlformats.org/officeDocument/2006/relationships/tags" Target="../tags/tag1013.xml"/><Relationship Id="rId8" Type="http://schemas.openxmlformats.org/officeDocument/2006/relationships/tags" Target="../tags/tag1012.xml"/><Relationship Id="rId7" Type="http://schemas.openxmlformats.org/officeDocument/2006/relationships/tags" Target="../tags/tag1011.xml"/><Relationship Id="rId6" Type="http://schemas.openxmlformats.org/officeDocument/2006/relationships/tags" Target="../tags/tag1010.xml"/><Relationship Id="rId5" Type="http://schemas.openxmlformats.org/officeDocument/2006/relationships/tags" Target="../tags/tag1009.xml"/><Relationship Id="rId4" Type="http://schemas.openxmlformats.org/officeDocument/2006/relationships/tags" Target="../tags/tag1008.xml"/><Relationship Id="rId3" Type="http://schemas.openxmlformats.org/officeDocument/2006/relationships/image" Target="../media/image136.jpeg"/><Relationship Id="rId23" Type="http://schemas.openxmlformats.org/officeDocument/2006/relationships/notesSlide" Target="../notesSlides/notesSlide13.xml"/><Relationship Id="rId22" Type="http://schemas.openxmlformats.org/officeDocument/2006/relationships/slideLayout" Target="../slideLayouts/slideLayout23.xml"/><Relationship Id="rId21" Type="http://schemas.openxmlformats.org/officeDocument/2006/relationships/tags" Target="../tags/tag1025.xml"/><Relationship Id="rId20" Type="http://schemas.openxmlformats.org/officeDocument/2006/relationships/tags" Target="../tags/tag1024.xml"/><Relationship Id="rId2" Type="http://schemas.openxmlformats.org/officeDocument/2006/relationships/tags" Target="../tags/tag1007.xml"/><Relationship Id="rId19" Type="http://schemas.openxmlformats.org/officeDocument/2006/relationships/tags" Target="../tags/tag1023.xml"/><Relationship Id="rId18" Type="http://schemas.openxmlformats.org/officeDocument/2006/relationships/tags" Target="../tags/tag1022.xml"/><Relationship Id="rId17" Type="http://schemas.openxmlformats.org/officeDocument/2006/relationships/tags" Target="../tags/tag1021.xml"/><Relationship Id="rId16" Type="http://schemas.openxmlformats.org/officeDocument/2006/relationships/tags" Target="../tags/tag1020.xml"/><Relationship Id="rId15" Type="http://schemas.openxmlformats.org/officeDocument/2006/relationships/tags" Target="../tags/tag1019.xml"/><Relationship Id="rId14" Type="http://schemas.openxmlformats.org/officeDocument/2006/relationships/tags" Target="../tags/tag1018.xml"/><Relationship Id="rId13" Type="http://schemas.openxmlformats.org/officeDocument/2006/relationships/tags" Target="../tags/tag1017.xml"/><Relationship Id="rId12" Type="http://schemas.openxmlformats.org/officeDocument/2006/relationships/tags" Target="../tags/tag1016.xml"/><Relationship Id="rId11" Type="http://schemas.openxmlformats.org/officeDocument/2006/relationships/tags" Target="../tags/tag1015.xml"/><Relationship Id="rId10" Type="http://schemas.openxmlformats.org/officeDocument/2006/relationships/tags" Target="../tags/tag1014.xml"/><Relationship Id="rId1" Type="http://schemas.openxmlformats.org/officeDocument/2006/relationships/tags" Target="../tags/tag1006.xml"/></Relationships>
</file>

<file path=ppt/slides/_rels/slide61.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image" Target="../media/image138.jpeg"/><Relationship Id="rId7" Type="http://schemas.openxmlformats.org/officeDocument/2006/relationships/tags" Target="../tags/tag1031.xml"/><Relationship Id="rId6" Type="http://schemas.openxmlformats.org/officeDocument/2006/relationships/tags" Target="../tags/tag1030.xml"/><Relationship Id="rId5" Type="http://schemas.openxmlformats.org/officeDocument/2006/relationships/image" Target="../media/image137.jpeg"/><Relationship Id="rId4" Type="http://schemas.openxmlformats.org/officeDocument/2006/relationships/tags" Target="../tags/tag1029.xml"/><Relationship Id="rId3" Type="http://schemas.openxmlformats.org/officeDocument/2006/relationships/tags" Target="../tags/tag1028.xml"/><Relationship Id="rId2" Type="http://schemas.openxmlformats.org/officeDocument/2006/relationships/tags" Target="../tags/tag1027.xml"/><Relationship Id="rId13" Type="http://schemas.openxmlformats.org/officeDocument/2006/relationships/slideLayout" Target="../slideLayouts/slideLayout23.xml"/><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tags" Target="../tags/tag1026.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1038.xml"/><Relationship Id="rId3" Type="http://schemas.openxmlformats.org/officeDocument/2006/relationships/tags" Target="../tags/tag1037.xml"/><Relationship Id="rId2" Type="http://schemas.openxmlformats.org/officeDocument/2006/relationships/tags" Target="../tags/tag1036.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image" Target="../media/image9.jpeg"/><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8" Type="http://schemas.openxmlformats.org/officeDocument/2006/relationships/slideLayout" Target="../slideLayouts/slideLayout23.xml"/><Relationship Id="rId27" Type="http://schemas.openxmlformats.org/officeDocument/2006/relationships/tags" Target="../tags/tag206.xml"/><Relationship Id="rId26" Type="http://schemas.openxmlformats.org/officeDocument/2006/relationships/tags" Target="../tags/tag205.xml"/><Relationship Id="rId25" Type="http://schemas.openxmlformats.org/officeDocument/2006/relationships/tags" Target="../tags/tag204.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tags" Target="../tags/tag186.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image" Target="../media/image13.jpeg"/><Relationship Id="rId15" Type="http://schemas.openxmlformats.org/officeDocument/2006/relationships/tags" Target="../tags/tag195.xml"/><Relationship Id="rId14" Type="http://schemas.openxmlformats.org/officeDocument/2006/relationships/image" Target="../media/image12.jpeg"/><Relationship Id="rId13" Type="http://schemas.openxmlformats.org/officeDocument/2006/relationships/tags" Target="../tags/tag194.xml"/><Relationship Id="rId12" Type="http://schemas.openxmlformats.org/officeDocument/2006/relationships/image" Target="../media/image11.jpeg"/><Relationship Id="rId11" Type="http://schemas.openxmlformats.org/officeDocument/2006/relationships/tags" Target="../tags/tag193.xml"/><Relationship Id="rId10" Type="http://schemas.openxmlformats.org/officeDocument/2006/relationships/image" Target="../media/image10.jpeg"/><Relationship Id="rId1" Type="http://schemas.openxmlformats.org/officeDocument/2006/relationships/tags" Target="../tags/tag185.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3.xml"/><Relationship Id="rId4" Type="http://schemas.openxmlformats.org/officeDocument/2006/relationships/tags" Target="../tags/tag209.xml"/><Relationship Id="rId3" Type="http://schemas.openxmlformats.org/officeDocument/2006/relationships/image" Target="../media/image14.png"/><Relationship Id="rId2" Type="http://schemas.openxmlformats.org/officeDocument/2006/relationships/tags" Target="../tags/tag208.xml"/><Relationship Id="rId1" Type="http://schemas.openxmlformats.org/officeDocument/2006/relationships/tags" Target="../tags/tag207.xml"/></Relationships>
</file>

<file path=ppt/slides/_rels/slide9.xml.rels><?xml version="1.0" encoding="UTF-8" standalone="yes"?>
<Relationships xmlns="http://schemas.openxmlformats.org/package/2006/relationships"><Relationship Id="rId9" Type="http://schemas.openxmlformats.org/officeDocument/2006/relationships/tags" Target="../tags/tag217.xml"/><Relationship Id="rId8" Type="http://schemas.openxmlformats.org/officeDocument/2006/relationships/tags" Target="../tags/tag216.xml"/><Relationship Id="rId7" Type="http://schemas.openxmlformats.org/officeDocument/2006/relationships/tags" Target="../tags/tag215.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3" Type="http://schemas.openxmlformats.org/officeDocument/2006/relationships/image" Target="../media/image15.jpeg"/><Relationship Id="rId23" Type="http://schemas.openxmlformats.org/officeDocument/2006/relationships/notesSlide" Target="../notesSlides/notesSlide3.xml"/><Relationship Id="rId22" Type="http://schemas.openxmlformats.org/officeDocument/2006/relationships/slideLayout" Target="../slideLayouts/slideLayout23.xml"/><Relationship Id="rId21" Type="http://schemas.openxmlformats.org/officeDocument/2006/relationships/tags" Target="../tags/tag229.xml"/><Relationship Id="rId20" Type="http://schemas.openxmlformats.org/officeDocument/2006/relationships/tags" Target="../tags/tag228.xml"/><Relationship Id="rId2" Type="http://schemas.openxmlformats.org/officeDocument/2006/relationships/tags" Target="../tags/tag211.xml"/><Relationship Id="rId19" Type="http://schemas.openxmlformats.org/officeDocument/2006/relationships/tags" Target="../tags/tag227.xml"/><Relationship Id="rId18" Type="http://schemas.openxmlformats.org/officeDocument/2006/relationships/tags" Target="../tags/tag226.xml"/><Relationship Id="rId17" Type="http://schemas.openxmlformats.org/officeDocument/2006/relationships/tags" Target="../tags/tag225.xml"/><Relationship Id="rId16" Type="http://schemas.openxmlformats.org/officeDocument/2006/relationships/tags" Target="../tags/tag224.xml"/><Relationship Id="rId15" Type="http://schemas.openxmlformats.org/officeDocument/2006/relationships/tags" Target="../tags/tag223.xml"/><Relationship Id="rId14" Type="http://schemas.openxmlformats.org/officeDocument/2006/relationships/tags" Target="../tags/tag222.xml"/><Relationship Id="rId13" Type="http://schemas.openxmlformats.org/officeDocument/2006/relationships/tags" Target="../tags/tag221.xml"/><Relationship Id="rId12" Type="http://schemas.openxmlformats.org/officeDocument/2006/relationships/tags" Target="../tags/tag220.xml"/><Relationship Id="rId11" Type="http://schemas.openxmlformats.org/officeDocument/2006/relationships/tags" Target="../tags/tag219.xml"/><Relationship Id="rId10" Type="http://schemas.openxmlformats.org/officeDocument/2006/relationships/tags" Target="../tags/tag218.xml"/><Relationship Id="rId1" Type="http://schemas.openxmlformats.org/officeDocument/2006/relationships/tags" Target="../tags/tag2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66757" y="4235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（五）择业知情权</a:t>
            </a:r>
            <a:endParaRPr lang="zh-CN" altLang="en-US" sz="28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《劳动合同法》规定用人单位必须如实告知劳动者工作内容、条件、地点等信息。</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劳动合同法对知情权的规定</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用人单位有义务如实说明和介绍相关信息，不得回避或故意隐瞒。</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用人单位的告知义务</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大学毕业生有权了解用人单位的详细情况，包括主体资格、劳动岗位、劳动条件等。</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280" y="1668145"/>
            <a:ext cx="351536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毕业生了解用人单位信息的权利</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通过法律规定的告知义务，毕业生能够避免与用人单位之间的信息不对称问题。</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避免信息不对称的措施</a:t>
            </a:r>
            <a:endParaRPr lang="zh-CN" altLang="en-US" sz="1900" b="1">
              <a:solidFill>
                <a:schemeClr val="accent4"/>
              </a:solidFill>
              <a:latin typeface="+mn-ea"/>
              <a:cs typeface="+mn-ea"/>
            </a:endParaRPr>
          </a:p>
        </p:txBody>
      </p:sp>
      <p:pic>
        <p:nvPicPr>
          <p:cNvPr id="19" name="图片 22" descr="/data/temp/a3fd8c1a-8bb0-11f0-9c95-16aa38870151.jpg@base@tag=imgScale&amp;m=1&amp;w=450&amp;h=450&amp;q=95a3fd8c1a-8bb0-11f0-9c95-16aa38870151"/>
          <p:cNvPicPr>
            <a:picLocks noChangeAspect="1"/>
          </p:cNvPicPr>
          <p:nvPr>
            <p:custDataLst>
              <p:tags r:id="rId10"/>
            </p:custDataLst>
          </p:nvPr>
        </p:nvPicPr>
        <p:blipFill rotWithShape="1">
          <a:blip r:embed="rId11"/>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a3fd8c4b-8bb0-11f0-9c95-16aa38870151.jpg@base@tag=imgScale&amp;m=1&amp;w=450&amp;h=450&amp;q=95a3fd8c4b-8bb0-11f0-9c95-16aa38870151"/>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a3fd8d05-8bb0-11f0-9c95-16aa38870151.jpg@base@tag=imgScale&amp;m=1&amp;w=450&amp;h=450&amp;q=95a3fd8d05-8bb0-11f0-9c95-16aa38870151"/>
          <p:cNvPicPr>
            <a:picLocks noChangeAspect="1"/>
          </p:cNvPicPr>
          <p:nvPr>
            <p:custDataLst>
              <p:tags r:id="rId16"/>
            </p:custDataLst>
          </p:nvPr>
        </p:nvPicPr>
        <p:blipFill>
          <a:blip r:embed="rId17"/>
          <a:srcRect l="17630" r="15704"/>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flipH="1">
            <a:off x="6095998"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p:cNvSpPr/>
          <p:nvPr>
            <p:custDataLst>
              <p:tags r:id="rId2"/>
            </p:custDataLst>
          </p:nvPr>
        </p:nvSpPr>
        <p:spPr>
          <a:xfrm>
            <a:off x="696000"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标题 6"/>
          <p:cNvSpPr>
            <a:spLocks noGrp="1"/>
          </p:cNvSpPr>
          <p:nvPr>
            <p:ph type="title"/>
            <p:custDataLst>
              <p:tags r:id="rId3"/>
            </p:custDataLst>
          </p:nvPr>
        </p:nvSpPr>
        <p:spPr/>
        <p:txBody>
          <a:bodyPr>
            <a:noAutofit/>
          </a:bodyPr>
          <a:lstStyle/>
          <a:p>
            <a:r>
              <a:rPr lang="zh-CN" altLang="en-US" sz="2800">
                <a:solidFill>
                  <a:schemeClr val="accent1">
                    <a:lumMod val="50000"/>
                  </a:schemeClr>
                </a:solidFill>
              </a:rPr>
              <a:t>（六）公平待遇权</a:t>
            </a:r>
            <a:endParaRPr lang="zh-CN" altLang="en-US" sz="2800">
              <a:solidFill>
                <a:schemeClr val="accent1">
                  <a:lumMod val="50000"/>
                </a:schemeClr>
              </a:solidFill>
            </a:endParaRPr>
          </a:p>
        </p:txBody>
      </p:sp>
      <p:sp>
        <p:nvSpPr>
          <p:cNvPr id="2" name="矩形: 圆角 1"/>
          <p:cNvSpPr/>
          <p:nvPr>
            <p:custDataLst>
              <p:tags r:id="rId4"/>
            </p:custDataLst>
          </p:nvPr>
        </p:nvSpPr>
        <p:spPr>
          <a:xfrm>
            <a:off x="985921" y="1649537"/>
            <a:ext cx="10220158" cy="4402183"/>
          </a:xfrm>
          <a:prstGeom prst="roundRect">
            <a:avLst>
              <a:gd name="adj" fmla="val 2584"/>
            </a:avLst>
          </a:prstGeom>
          <a:noFill/>
          <a:ln>
            <a:gradFill>
              <a:gsLst>
                <a:gs pos="50000">
                  <a:schemeClr val="accent1">
                    <a:lumMod val="5000"/>
                    <a:lumOff val="95000"/>
                  </a:schemeClr>
                </a:gs>
                <a:gs pos="5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文"/>
          <p:cNvSpPr txBox="1"/>
          <p:nvPr>
            <p:custDataLst>
              <p:tags r:id="rId5"/>
            </p:custDataLst>
          </p:nvPr>
        </p:nvSpPr>
        <p:spPr>
          <a:xfrm>
            <a:off x="1437946" y="2603205"/>
            <a:ext cx="3797786" cy="85371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国家相关法规保障毕业生在就业过程中的公平待遇权。</a:t>
            </a:r>
            <a:endParaRPr lang="zh-CN" altLang="en-US" sz="1600" dirty="0">
              <a:ln>
                <a:noFill/>
                <a:prstDash val="sysDot"/>
              </a:ln>
              <a:solidFill>
                <a:srgbClr val="FFFFFF"/>
              </a:solidFill>
              <a:latin typeface="+mn-ea"/>
              <a:cs typeface="+mn-ea"/>
              <a:sym typeface="+mn-ea"/>
            </a:endParaRPr>
          </a:p>
        </p:txBody>
      </p:sp>
      <p:sp>
        <p:nvSpPr>
          <p:cNvPr id="12" name="标题"/>
          <p:cNvSpPr txBox="1"/>
          <p:nvPr>
            <p:custDataLst>
              <p:tags r:id="rId6"/>
            </p:custDataLst>
          </p:nvPr>
        </p:nvSpPr>
        <p:spPr>
          <a:xfrm>
            <a:off x="1437946" y="2100277"/>
            <a:ext cx="3797785" cy="437627"/>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000" b="1" dirty="0">
                <a:solidFill>
                  <a:srgbClr val="FFFFFF"/>
                </a:solidFill>
                <a:latin typeface="+mn-ea"/>
                <a:cs typeface="+mn-ea"/>
                <a:sym typeface="+mn-ea"/>
              </a:rPr>
              <a:t>毕业生公平待遇权的法律保障</a:t>
            </a:r>
            <a:endParaRPr lang="zh-CN" altLang="en-US" sz="2000" b="1" dirty="0">
              <a:solidFill>
                <a:srgbClr val="FFFFFF"/>
              </a:solidFill>
              <a:latin typeface="+mn-ea"/>
              <a:cs typeface="+mn-ea"/>
              <a:sym typeface="+mn-ea"/>
            </a:endParaRPr>
          </a:p>
        </p:txBody>
      </p:sp>
      <p:sp>
        <p:nvSpPr>
          <p:cNvPr id="13" name="正文"/>
          <p:cNvSpPr txBox="1"/>
          <p:nvPr>
            <p:custDataLst>
              <p:tags r:id="rId7"/>
            </p:custDataLst>
          </p:nvPr>
        </p:nvSpPr>
        <p:spPr>
          <a:xfrm>
            <a:off x="1437946" y="4746998"/>
            <a:ext cx="3797786" cy="85371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女生就业难是当前毕业生就业市场中一个突出的不公平现象。</a:t>
            </a:r>
            <a:endParaRPr lang="zh-CN" altLang="en-US" sz="1600" dirty="0">
              <a:ln>
                <a:noFill/>
                <a:prstDash val="sysDot"/>
              </a:ln>
              <a:solidFill>
                <a:srgbClr val="FFFFFF"/>
              </a:solidFill>
              <a:latin typeface="+mn-ea"/>
              <a:cs typeface="+mn-ea"/>
              <a:sym typeface="+mn-ea"/>
            </a:endParaRPr>
          </a:p>
        </p:txBody>
      </p:sp>
      <p:sp>
        <p:nvSpPr>
          <p:cNvPr id="14" name="标题"/>
          <p:cNvSpPr txBox="1"/>
          <p:nvPr>
            <p:custDataLst>
              <p:tags r:id="rId8"/>
            </p:custDataLst>
          </p:nvPr>
        </p:nvSpPr>
        <p:spPr>
          <a:xfrm>
            <a:off x="1437946" y="4244071"/>
            <a:ext cx="3797785" cy="437627"/>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000" b="1" dirty="0">
                <a:solidFill>
                  <a:srgbClr val="FFFFFF"/>
                </a:solidFill>
                <a:latin typeface="+mn-ea"/>
                <a:cs typeface="+mn-ea"/>
                <a:sym typeface="+mn-ea"/>
              </a:rPr>
              <a:t>女生就业难问题的探讨</a:t>
            </a:r>
            <a:endParaRPr lang="zh-CN" altLang="en-US" sz="2000" b="1" dirty="0">
              <a:solidFill>
                <a:srgbClr val="FFFFFF"/>
              </a:solidFill>
              <a:latin typeface="+mn-ea"/>
              <a:cs typeface="+mn-ea"/>
              <a:sym typeface="+mn-ea"/>
            </a:endParaRPr>
          </a:p>
        </p:txBody>
      </p:sp>
      <p:sp>
        <p:nvSpPr>
          <p:cNvPr id="17" name="正文"/>
          <p:cNvSpPr txBox="1"/>
          <p:nvPr>
            <p:custDataLst>
              <p:tags r:id="rId9"/>
            </p:custDataLst>
          </p:nvPr>
        </p:nvSpPr>
        <p:spPr>
          <a:xfrm>
            <a:off x="6955547" y="2603205"/>
            <a:ext cx="3797994" cy="853453"/>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尽管有法律保障，但毕业生在就业市场中仍面临不公平、不公正现象，如女生就业难问题。</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标题"/>
          <p:cNvSpPr txBox="1"/>
          <p:nvPr>
            <p:custDataLst>
              <p:tags r:id="rId10"/>
            </p:custDataLst>
          </p:nvPr>
        </p:nvSpPr>
        <p:spPr>
          <a:xfrm>
            <a:off x="6955547" y="2100277"/>
            <a:ext cx="3797994" cy="437522"/>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000" b="1" dirty="0">
                <a:solidFill>
                  <a:schemeClr val="accent2"/>
                </a:solidFill>
                <a:latin typeface="+mn-ea"/>
                <a:cs typeface="+mn-ea"/>
                <a:sym typeface="+mn-ea"/>
              </a:rPr>
              <a:t>就业市场中存在的不公平现象</a:t>
            </a:r>
            <a:endParaRPr lang="zh-CN" altLang="en-US" sz="2000" b="1" dirty="0">
              <a:solidFill>
                <a:schemeClr val="accent2"/>
              </a:solidFill>
              <a:latin typeface="+mn-ea"/>
              <a:cs typeface="+mn-ea"/>
              <a:sym typeface="+mn-ea"/>
            </a:endParaRPr>
          </a:p>
        </p:txBody>
      </p:sp>
      <p:sp>
        <p:nvSpPr>
          <p:cNvPr id="19" name="正文"/>
          <p:cNvSpPr txBox="1"/>
          <p:nvPr>
            <p:custDataLst>
              <p:tags r:id="rId11"/>
            </p:custDataLst>
          </p:nvPr>
        </p:nvSpPr>
        <p:spPr>
          <a:xfrm>
            <a:off x="6955547" y="4746998"/>
            <a:ext cx="3797994" cy="853453"/>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毕业生需通过法律途径维护自己的公平待遇权，确保就业过程中的公正性。</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标题"/>
          <p:cNvSpPr txBox="1"/>
          <p:nvPr>
            <p:custDataLst>
              <p:tags r:id="rId12"/>
            </p:custDataLst>
          </p:nvPr>
        </p:nvSpPr>
        <p:spPr>
          <a:xfrm>
            <a:off x="6955547" y="4244071"/>
            <a:ext cx="3797994" cy="437522"/>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50000"/>
              </a:lnSpc>
              <a:spcBef>
                <a:spcPct val="0"/>
              </a:spcBef>
              <a:spcAft>
                <a:spcPct val="0"/>
              </a:spcAft>
              <a:buClr>
                <a:schemeClr val="accent1"/>
              </a:buClr>
              <a:buSzPct val="70000"/>
            </a:pPr>
            <a:r>
              <a:rPr lang="zh-CN" altLang="en-US" sz="2000" b="1" dirty="0">
                <a:solidFill>
                  <a:schemeClr val="accent4"/>
                </a:solidFill>
                <a:latin typeface="+mn-ea"/>
                <a:cs typeface="+mn-ea"/>
                <a:sym typeface="+mn-ea"/>
              </a:rPr>
              <a:t>公平待遇权的维护途径</a:t>
            </a:r>
            <a:endParaRPr lang="zh-CN" altLang="en-US" sz="2000" b="1" dirty="0">
              <a:solidFill>
                <a:schemeClr val="accent4"/>
              </a:solidFill>
              <a:latin typeface="+mn-ea"/>
              <a:cs typeface="+mn-ea"/>
              <a:sym typeface="+mn-ea"/>
            </a:endParaRPr>
          </a:p>
        </p:txBody>
      </p:sp>
    </p:spTree>
    <p:custDataLst>
      <p:tags r:id="rId1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6552" y="3549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（七）违约求偿权</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一旦签署就业协议，双方均应遵守，不得随意违约。</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若用人单位无正当理由解除协议，毕业生有权要求履行协议条款，并要求支付违约金。</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毕业生可以通过法律途径要求用人单位承担违约责任，维护自身权益。</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用人单位违反协议将承担相应的违约责任，可能包括支付违约金等法律后果。</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flipV="1">
            <a:off x="882332" y="3391879"/>
            <a:ext cx="2128263"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flipV="1">
            <a:off x="3650572" y="3391879"/>
            <a:ext cx="2128263"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flipV="1">
            <a:off x="6418812" y="3391879"/>
            <a:ext cx="2128263"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flipV="1">
            <a:off x="9187053" y="3391879"/>
            <a:ext cx="2128263"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200" y="2802255"/>
            <a:ext cx="212915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就业协议的法律效力</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807" y="2803501"/>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违约责任与违约金的规定</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323" y="2802229"/>
            <a:ext cx="1995711" cy="443351"/>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毕业生维权的途径与方法</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55" y="2803525"/>
            <a:ext cx="217678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用人单位违约的后果</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5645" y="186055"/>
            <a:ext cx="10852150" cy="955675"/>
          </a:xfrm>
        </p:spPr>
        <p:txBody>
          <a:bodyPr>
            <a:noAutofit/>
          </a:bodyPr>
          <a:lstStyle/>
          <a:p>
            <a:r>
              <a:rPr lang="zh-CN" altLang="en-US" sz="3600">
                <a:solidFill>
                  <a:schemeClr val="accent1">
                    <a:lumMod val="50000"/>
                  </a:schemeClr>
                </a:solidFill>
              </a:rPr>
              <a:t>二、大学毕业生的就业义务</a:t>
            </a:r>
            <a:br>
              <a:rPr lang="zh-CN" altLang="en-US" sz="2800">
                <a:solidFill>
                  <a:schemeClr val="accent1">
                    <a:lumMod val="50000"/>
                  </a:schemeClr>
                </a:solidFill>
              </a:rPr>
            </a:br>
            <a:r>
              <a:rPr lang="zh-CN" altLang="en-US" sz="2800">
                <a:solidFill>
                  <a:schemeClr val="accent1">
                    <a:lumMod val="50000"/>
                  </a:schemeClr>
                </a:solidFill>
              </a:rPr>
              <a:t>（一）回报国家、服务社会的义务</a:t>
            </a:r>
            <a:endParaRPr lang="zh-CN" altLang="en-US" sz="2800">
              <a:solidFill>
                <a:schemeClr val="accent1">
                  <a:lumMod val="50000"/>
                </a:schemeClr>
              </a:solidFill>
            </a:endParaRPr>
          </a:p>
        </p:txBody>
      </p:sp>
      <p:pic>
        <p:nvPicPr>
          <p:cNvPr id="129" name="图片 128" descr="/data/temp/94325239-8bb1-11f0-b7c7-d684f63fb476.png@base@tag=imgScale&amp;m=1&amp;w=1537&amp;h=1903&amp;q=9594325239-8bb1-11f0-b7c7-d684f63fb476"/>
          <p:cNvPicPr>
            <a:picLocks noChangeAspect="1"/>
          </p:cNvPicPr>
          <p:nvPr>
            <p:custDataLst>
              <p:tags r:id="rId2"/>
            </p:custDataLst>
          </p:nvPr>
        </p:nvPicPr>
        <p:blipFill rotWithShape="1">
          <a:blip r:embed="rId3"/>
          <a:srcRect l="22485" r="22485"/>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毕业生在享受国家、社会和家庭支持的优越条件后，应积极回报国家和社会，履行其公民义务。</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毕业生的社会责任</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作为新时代的大学生，应树立远大理想，勇敢面对挑战，主动到国家需要的地方贡献自己的力量。</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民族复兴与历史使命</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毕业生应主动前往边远地区和艰苦行业，以及国家急需人才的地方，为民族复兴和历史发展承担责任。</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贡献于边远与艰苦行业</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68637" y="22161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（二）如实介绍自己情况的义务</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毕业生在求职过程中应如实介绍自己，这是基本的择业道德和义务，以建立用人单位的信任。</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求职道德与诚信</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如实介绍个人情况能够让人觉得毕业生可信可靠，从而获得用人单位的信任。</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获得用人单位信任</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在求职材料、洽谈和自我介绍中，毕业生应实事求是，不夸大优点也不回避缺点，以展现诚信。</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真实呈现个人优缺点</a:t>
            </a:r>
            <a:endParaRPr lang="zh-CN" altLang="en-US" sz="2400" b="1">
              <a:solidFill>
                <a:schemeClr val="accent2"/>
              </a:solidFill>
              <a:latin typeface="+mn-ea"/>
              <a:cs typeface="+mn-ea"/>
            </a:endParaRPr>
          </a:p>
        </p:txBody>
      </p:sp>
      <p:pic>
        <p:nvPicPr>
          <p:cNvPr id="25" name="图片 24" descr="/data/temp/96554e70-8bb1-11f0-a9a2-b2f445662bf4.jpg@base@tag=imgScale&amp;m=1&amp;w=450&amp;h=450&amp;q=9596554e70-8bb1-11f0-a9a2-b2f445662bf4"/>
          <p:cNvPicPr>
            <a:picLocks noChangeAspect="1"/>
          </p:cNvPicPr>
          <p:nvPr>
            <p:custDataLst>
              <p:tags r:id="rId8"/>
            </p:custDataLst>
          </p:nvPr>
        </p:nvPicPr>
        <p:blipFill rotWithShape="1">
          <a:blip r:embed="rId9"/>
          <a:srcRect l="33333"/>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9655501a-8bb1-11f0-a9a2-b2f445662bf4.jpg@base@tag=imgScale&amp;m=1&amp;w=450&amp;h=450&amp;q=959655501a-8bb1-11f0-a9a2-b2f445662bf4"/>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96554fa9-8bb1-11f0-a9a2-b2f445662bf4.jpg@base@tag=imgScale&amp;m=1&amp;w=450&amp;h=450&amp;q=9596554fa9-8bb1-11f0-a9a2-b2f445662bf4"/>
          <p:cNvPicPr>
            <a:picLocks noChangeAspect="1"/>
          </p:cNvPicPr>
          <p:nvPr>
            <p:custDataLst>
              <p:tags r:id="rId12"/>
            </p:custDataLst>
          </p:nvPr>
        </p:nvPicPr>
        <p:blipFill>
          <a:blip r:embed="rId13"/>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dirty="0">
                <a:solidFill>
                  <a:schemeClr val="accent1">
                    <a:lumMod val="50000"/>
                  </a:schemeClr>
                </a:solidFill>
              </a:rPr>
              <a:t>（三）遵守就业协议的义务</a:t>
            </a:r>
            <a:endParaRPr lang="zh-CN" altLang="en-US" sz="2800" dirty="0">
              <a:solidFill>
                <a:schemeClr val="accent1">
                  <a:lumMod val="50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1721698" y="190348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0" name="矩形 8"/>
          <p:cNvSpPr/>
          <p:nvPr>
            <p:custDataLst>
              <p:tags r:id="rId6"/>
            </p:custDataLst>
          </p:nvPr>
        </p:nvSpPr>
        <p:spPr>
          <a:xfrm>
            <a:off x="1664549" y="3149332"/>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950823" y="411451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遵守与用人单位签订的就业协议是确保就业过程顺利进行的关键，体现了毕业生的责任感。</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589404" y="190348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8" name="矩形 10"/>
          <p:cNvSpPr/>
          <p:nvPr>
            <p:custDataLst>
              <p:tags r:id="rId9"/>
            </p:custDataLst>
          </p:nvPr>
        </p:nvSpPr>
        <p:spPr>
          <a:xfrm>
            <a:off x="5532256" y="3141077"/>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19165" y="410625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毕业生应慎重对待自己的承诺，表里如一、言行一致，这是为人处世的基本准则，也是信誉的体现。</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457746" y="190348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36" name="矩形 12"/>
          <p:cNvSpPr/>
          <p:nvPr>
            <p:custDataLst>
              <p:tags r:id="rId12"/>
            </p:custDataLst>
          </p:nvPr>
        </p:nvSpPr>
        <p:spPr>
          <a:xfrm>
            <a:off x="9400597" y="3141077"/>
            <a:ext cx="1148785"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686872" y="410625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毕业生不应因其他机会轻易动摇，随意违约会干扰学校就业安排，损害用人单位利益，影响学校声誉和他人就业机会。</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950823" y="364906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就业协议的重要性</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4819165" y="364906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承诺的严肃性与信誉</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686872" y="3649067"/>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避免就业过程中的违约</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968708" y="2151132"/>
            <a:ext cx="542632" cy="539849"/>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54829" y="2176532"/>
            <a:ext cx="505642" cy="48897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28251" y="2151132"/>
            <a:ext cx="495323" cy="539847"/>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19812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（四）按时到工作单位报到的义务</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毕业生应在办理完离校手续后，按时到用人单位报到，这是毕业生应尽的义务。</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离校后的报到要求</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若无正当理由超过</a:t>
            </a:r>
            <a:r>
              <a:rPr lang="en-US" altLang="zh-CN" sz="1600" dirty="0">
                <a:solidFill>
                  <a:schemeClr val="tx1">
                    <a:lumMod val="85000"/>
                    <a:lumOff val="15000"/>
                  </a:schemeClr>
                </a:solidFill>
                <a:latin typeface="+mn-ea"/>
                <a:cs typeface="+mn-ea"/>
              </a:rPr>
              <a:t>3</a:t>
            </a:r>
            <a:r>
              <a:rPr lang="zh-CN" altLang="en-US" sz="1600" dirty="0">
                <a:solidFill>
                  <a:schemeClr val="tx1">
                    <a:lumMod val="85000"/>
                    <a:lumOff val="15000"/>
                  </a:schemeClr>
                </a:solidFill>
                <a:latin typeface="+mn-ea"/>
                <a:cs typeface="+mn-ea"/>
              </a:rPr>
              <a:t>个月未报到，学校将不再负责其就业，档案转至家庭所在地，按社会待业人员处理。</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超期未报到的后果</a:t>
            </a:r>
            <a:endParaRPr lang="zh-CN" altLang="en-US" sz="22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按时报到有助于维护学校的正常就业安排和就业秩序，保障其他同学的就业机会。</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维护学校与就业秩序</a:t>
            </a:r>
            <a:endParaRPr lang="zh-CN" altLang="en-US" sz="22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956c2ef4-8bb1-11f0-8e67-3ad7dceac971.jpg@base@tag=imgScale&amp;m=1&amp;w=1423&amp;h=1781&amp;q=95956c2ef4-8bb1-11f0-8e67-3ad7dceac971"/>
          <p:cNvPicPr>
            <a:picLocks noChangeAspect="1"/>
          </p:cNvPicPr>
          <p:nvPr>
            <p:custDataLst>
              <p:tags r:id="rId2"/>
            </p:custDataLst>
          </p:nvPr>
        </p:nvPicPr>
        <p:blipFill>
          <a:blip r:embed="rId3"/>
          <a:srcRect b="1656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（五）诚信义务</a:t>
            </a:r>
            <a:endParaRPr lang="zh-CN" altLang="en-US" sz="2800">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劳动合同中的诚信要求</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在签订劳动合同时，劳动者有责任向用人单位如实说明与合同直接相关的基本情况，这是诚信的体现。</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提供准确个人信息的重要性</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确保提供的教育背景、工作经验等信息准确无误，有助于用人单位评估劳动者是否适合职位，预防未来的误解或争议。</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预防误解与争议</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提供真实准确的信息是建立双方信任和透明度的基础，有助于避免未来可能出现的误解或争议。</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Autofit/>
          </a:bodyPr>
          <a:p>
            <a:r>
              <a:rPr lang="zh-CN" altLang="en-US" sz="2800">
                <a:solidFill>
                  <a:schemeClr val="accent1">
                    <a:lumMod val="50000"/>
                  </a:schemeClr>
                </a:solidFill>
              </a:rPr>
              <a:t>（六）守法义务</a:t>
            </a:r>
            <a:endParaRPr lang="zh-CN" altLang="en-US" sz="2800">
              <a:solidFill>
                <a:schemeClr val="accent1">
                  <a:lumMod val="50000"/>
                </a:schemeClr>
              </a:solidFill>
            </a:endParaRPr>
          </a:p>
        </p:txBody>
      </p:sp>
      <p:pic>
        <p:nvPicPr>
          <p:cNvPr id="2" name="图片 4" descr="/data/temp/96453449-8bb1-11f0-87bb-3e760ab6b8b9.jpg@base@tag=imgScale&amp;m=1&amp;w=690&amp;h=370&amp;q=9596453449-8bb1-11f0-87bb-3e760ab6b8b9"/>
          <p:cNvPicPr>
            <a:picLocks noChangeAspect="1"/>
          </p:cNvPicPr>
          <p:nvPr>
            <p:custDataLst>
              <p:tags r:id="rId2"/>
            </p:custDataLst>
          </p:nvPr>
        </p:nvPicPr>
        <p:blipFill>
          <a:blip r:embed="rId3"/>
          <a:srcRect t="9717" b="9717"/>
          <a:stretch>
            <a:fillRect/>
          </a:stretch>
        </p:blipFill>
        <p:spPr>
          <a:xfrm>
            <a:off x="950976" y="304287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964533de-8bb1-11f0-87bb-3e760ab6b8b9.jpg@base@tag=imgScale&amp;m=1&amp;w=690&amp;h=370&amp;q=95964533de-8bb1-11f0-87bb-3e760ab6b8b9"/>
          <p:cNvPicPr>
            <a:picLocks noChangeAspect="1"/>
          </p:cNvPicPr>
          <p:nvPr>
            <p:custDataLst>
              <p:tags r:id="rId4"/>
            </p:custDataLst>
          </p:nvPr>
        </p:nvPicPr>
        <p:blipFill>
          <a:blip r:embed="rId5"/>
          <a:srcRect t="9572" b="9572"/>
          <a:stretch>
            <a:fillRect/>
          </a:stretch>
        </p:blipFill>
        <p:spPr>
          <a:xfrm>
            <a:off x="950976" y="466737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964533d5-8bb1-11f0-87bb-3e760ab6b8b9.jpg@base@tag=imgScale&amp;m=1&amp;w=690&amp;h=370&amp;q=95964533d5-8bb1-11f0-87bb-3e760ab6b8b9"/>
          <p:cNvPicPr>
            <a:picLocks noChangeAspect="1"/>
          </p:cNvPicPr>
          <p:nvPr>
            <p:custDataLst>
              <p:tags r:id="rId6"/>
            </p:custDataLst>
          </p:nvPr>
        </p:nvPicPr>
        <p:blipFill>
          <a:blip r:embed="rId7"/>
          <a:srcRect t="9721" b="9722"/>
          <a:stretch>
            <a:fillRect/>
          </a:stretch>
        </p:blipFill>
        <p:spPr>
          <a:xfrm>
            <a:off x="950976" y="141647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637280" y="1710690"/>
            <a:ext cx="74993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劳动者一旦签订劳动合同，便承担依法履行合同义务的责任，违反法律或合同条款将承担相应责任。</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637280" y="1416685"/>
            <a:ext cx="74993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劳动合同法下的责任</a:t>
            </a:r>
            <a:endParaRPr lang="zh-CN" altLang="en-US" b="1">
              <a:solidFill>
                <a:schemeClr val="accent1"/>
              </a:solidFill>
              <a:latin typeface="+mn-ea"/>
              <a:cs typeface="+mn-ea"/>
            </a:endParaRPr>
          </a:p>
        </p:txBody>
      </p:sp>
      <p:sp>
        <p:nvSpPr>
          <p:cNvPr id="9" name="矩形 40"/>
          <p:cNvSpPr/>
          <p:nvPr>
            <p:custDataLst>
              <p:tags r:id="rId10"/>
            </p:custDataLst>
          </p:nvPr>
        </p:nvSpPr>
        <p:spPr>
          <a:xfrm>
            <a:off x="3637280" y="3335655"/>
            <a:ext cx="74993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若违反服务期限、竞业限制协议或擅自解除合同，劳动者需依法支付违约金或赔偿用人单位经济损失。</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637280" y="3041015"/>
            <a:ext cx="74993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违反合同的法律后果</a:t>
            </a:r>
            <a:endParaRPr lang="zh-CN" altLang="en-US" b="1">
              <a:solidFill>
                <a:schemeClr val="accent2"/>
              </a:solidFill>
              <a:latin typeface="+mn-ea"/>
              <a:cs typeface="+mn-ea"/>
            </a:endParaRPr>
          </a:p>
        </p:txBody>
      </p:sp>
      <p:sp>
        <p:nvSpPr>
          <p:cNvPr id="13" name="矩形 44"/>
          <p:cNvSpPr/>
          <p:nvPr>
            <p:custDataLst>
              <p:tags r:id="rId12"/>
            </p:custDataLst>
          </p:nvPr>
        </p:nvSpPr>
        <p:spPr>
          <a:xfrm>
            <a:off x="3637280" y="4959985"/>
            <a:ext cx="74993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若劳动者在未解除原劳动关系前与新用人单位建立关系，导致损失，需与新用人单位共同承担连带赔偿责任。</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637280" y="4665345"/>
            <a:ext cx="74993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连带赔偿责任的承担</a:t>
            </a:r>
            <a:endParaRPr lang="zh-CN" altLang="en-US" b="1">
              <a:solidFill>
                <a:schemeClr val="accent3"/>
              </a:solidFill>
              <a:latin typeface="+mn-ea"/>
              <a:cs typeface="+mn-ea"/>
            </a:endParaRPr>
          </a:p>
        </p:txBody>
      </p:sp>
    </p:spTree>
    <p:custDataLst>
      <p:tags r:id="rId1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3703320" y="2524125"/>
            <a:ext cx="8397240"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大学生择业、就业的权益保护</a:t>
            </a:r>
            <a:endParaRPr lang="zh-CN" altLang="en-US" sz="4400">
              <a:solidFill>
                <a:schemeClr val="accent1">
                  <a:lumMod val="50000"/>
                </a:schemeClr>
              </a:solidFill>
            </a:endParaRPr>
          </a:p>
        </p:txBody>
      </p:sp>
    </p:spTree>
    <p:custDataLst>
      <p:tags r:id="rId4"/>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374005" y="2769870"/>
            <a:ext cx="6096635" cy="939800"/>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第九章　就业权益保护</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第二部分　就业指导</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69925" y="105410"/>
            <a:ext cx="10852150" cy="1129030"/>
          </a:xfrm>
        </p:spPr>
        <p:txBody>
          <a:bodyPr/>
          <a:p>
            <a:r>
              <a:rPr lang="zh-CN" altLang="en-US" sz="3600">
                <a:solidFill>
                  <a:schemeClr val="accent1">
                    <a:lumMod val="50000"/>
                  </a:schemeClr>
                </a:solidFill>
              </a:rPr>
              <a:t>一、大学生择业权益保护</a:t>
            </a:r>
            <a:br>
              <a:rPr lang="zh-CN" altLang="en-US" sz="2800">
                <a:solidFill>
                  <a:schemeClr val="accent1">
                    <a:lumMod val="50000"/>
                  </a:schemeClr>
                </a:solidFill>
              </a:rPr>
            </a:br>
            <a:r>
              <a:rPr lang="en-US" altLang="en-US" sz="2800">
                <a:solidFill>
                  <a:schemeClr val="accent1">
                    <a:lumMod val="50000"/>
                  </a:schemeClr>
                </a:solidFill>
              </a:rPr>
              <a:t>（一）大学生择业过程中常见的权益受损情况</a:t>
            </a:r>
            <a:endParaRPr lang="en-US" altLang="en-US" sz="2800">
              <a:solidFill>
                <a:schemeClr val="accent1">
                  <a:lumMod val="50000"/>
                </a:schemeClr>
              </a:solidFill>
            </a:endParaRPr>
          </a:p>
        </p:txBody>
      </p:sp>
      <p:sp>
        <p:nvSpPr>
          <p:cNvPr id="18" name="圆角矩形 1"/>
          <p:cNvSpPr/>
          <p:nvPr>
            <p:custDataLst>
              <p:tags r:id="rId2"/>
            </p:custDataLst>
          </p:nvPr>
        </p:nvSpPr>
        <p:spPr>
          <a:xfrm>
            <a:off x="687070" y="1422083"/>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任意多边形: 形状 1"/>
          <p:cNvSpPr/>
          <p:nvPr>
            <p:custDataLst>
              <p:tags r:id="rId3"/>
            </p:custDataLst>
          </p:nvPr>
        </p:nvSpPr>
        <p:spPr>
          <a:xfrm>
            <a:off x="1113156"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4" name="任意多边形: 形状 3"/>
          <p:cNvSpPr/>
          <p:nvPr>
            <p:custDataLst>
              <p:tags r:id="rId4"/>
            </p:custDataLst>
          </p:nvPr>
        </p:nvSpPr>
        <p:spPr>
          <a:xfrm>
            <a:off x="2580641"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198245" y="137255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20" name="形状9"/>
          <p:cNvSpPr/>
          <p:nvPr>
            <p:custDataLst>
              <p:tags r:id="rId6"/>
            </p:custDataLst>
          </p:nvPr>
        </p:nvSpPr>
        <p:spPr>
          <a:xfrm>
            <a:off x="1337310" y="6250623"/>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000" b="1" dirty="0">
              <a:solidFill>
                <a:schemeClr val="lt1"/>
              </a:solidFill>
              <a:effectLst>
                <a:reflection blurRad="6350" stA="26000" endPos="60000" dist="30480" dir="5400000" sy="-100000" algn="bl" rotWithShape="0"/>
              </a:effectLst>
              <a:cs typeface="+mn-ea"/>
              <a:sym typeface="+mn-lt"/>
            </a:endParaRPr>
          </a:p>
        </p:txBody>
      </p:sp>
      <p:sp>
        <p:nvSpPr>
          <p:cNvPr id="10" name="矩形 9"/>
          <p:cNvSpPr/>
          <p:nvPr>
            <p:custDataLst>
              <p:tags r:id="rId7"/>
            </p:custDataLst>
          </p:nvPr>
        </p:nvSpPr>
        <p:spPr>
          <a:xfrm>
            <a:off x="805815" y="259048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在大学生择业过程中，性别歧视、年龄歧视、健康歧视和地域歧视等现象较为普遍。例如，部分用人单位在招聘时明确表示仅招聘男性或优先考虑男性候选人，导致女大学生求职难度增加。</a:t>
            </a:r>
            <a:endParaRPr lang="zh-CN" altLang="en-US" sz="1600" dirty="0">
              <a:ln>
                <a:noFill/>
                <a:prstDash val="sysDot"/>
              </a:ln>
              <a:solidFill>
                <a:schemeClr val="tx1">
                  <a:lumMod val="85000"/>
                  <a:lumOff val="15000"/>
                </a:schemeClr>
              </a:solidFill>
              <a:latin typeface="+mn-ea"/>
              <a:cs typeface="+mn-ea"/>
            </a:endParaRPr>
          </a:p>
        </p:txBody>
      </p:sp>
      <p:sp>
        <p:nvSpPr>
          <p:cNvPr id="44" name="标题"/>
          <p:cNvSpPr txBox="1"/>
          <p:nvPr>
            <p:custDataLst>
              <p:tags r:id="rId8"/>
            </p:custDataLst>
          </p:nvPr>
        </p:nvSpPr>
        <p:spPr>
          <a:xfrm>
            <a:off x="805180" y="1766888"/>
            <a:ext cx="2322830" cy="662305"/>
          </a:xfrm>
          <a:prstGeom prst="rect">
            <a:avLst/>
          </a:prstGeom>
          <a:noFill/>
        </p:spPr>
        <p:txBody>
          <a:bodyPr wrap="square" lIns="0" tIns="0" rIns="0" bIns="0" rtlCol="0" anchor="ctr">
            <a:noAutofit/>
          </a:bodyPr>
          <a:p>
            <a:pPr algn="ctr"/>
            <a:r>
              <a:rPr lang="en-US" altLang="en-US" b="1" spc="300" dirty="0">
                <a:solidFill>
                  <a:schemeClr val="accent1"/>
                </a:solidFill>
                <a:latin typeface="+mn-ea"/>
              </a:rPr>
              <a:t>1. </a:t>
            </a:r>
            <a:r>
              <a:rPr lang="zh-CN" altLang="en-US" b="1" spc="300" dirty="0">
                <a:solidFill>
                  <a:schemeClr val="accent1"/>
                </a:solidFill>
                <a:latin typeface="+mn-ea"/>
              </a:rPr>
              <a:t>就业歧视</a:t>
            </a:r>
            <a:endParaRPr lang="zh-CN" altLang="en-US" b="1" spc="300" dirty="0">
              <a:solidFill>
                <a:schemeClr val="accent1"/>
              </a:solidFill>
              <a:latin typeface="+mn-ea"/>
            </a:endParaRPr>
          </a:p>
        </p:txBody>
      </p:sp>
      <p:cxnSp>
        <p:nvCxnSpPr>
          <p:cNvPr id="60" name="直接连接符 59"/>
          <p:cNvCxnSpPr/>
          <p:nvPr>
            <p:custDataLst>
              <p:tags r:id="rId9"/>
            </p:custDataLst>
          </p:nvPr>
        </p:nvCxnSpPr>
        <p:spPr>
          <a:xfrm>
            <a:off x="844550" y="2488248"/>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06" name="圆角矩形 1"/>
          <p:cNvSpPr/>
          <p:nvPr>
            <p:custDataLst>
              <p:tags r:id="rId10"/>
            </p:custDataLst>
          </p:nvPr>
        </p:nvSpPr>
        <p:spPr>
          <a:xfrm>
            <a:off x="3432176" y="1422083"/>
            <a:ext cx="2559050" cy="4828540"/>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任意多边形: 形状 1"/>
          <p:cNvSpPr/>
          <p:nvPr>
            <p:custDataLst>
              <p:tags r:id="rId11"/>
            </p:custDataLst>
          </p:nvPr>
        </p:nvSpPr>
        <p:spPr>
          <a:xfrm>
            <a:off x="3858261"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09" name="任意多边形: 形状 3"/>
          <p:cNvSpPr/>
          <p:nvPr>
            <p:custDataLst>
              <p:tags r:id="rId12"/>
            </p:custDataLst>
          </p:nvPr>
        </p:nvSpPr>
        <p:spPr>
          <a:xfrm>
            <a:off x="5325746"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0" name="任意多边形: 形状 4" descr="D:\51PPT模板网\51pptmoban.com\图片.jpg"/>
          <p:cNvSpPr/>
          <p:nvPr>
            <p:custDataLst>
              <p:tags r:id="rId13"/>
            </p:custDataLst>
          </p:nvPr>
        </p:nvSpPr>
        <p:spPr>
          <a:xfrm>
            <a:off x="3943351" y="137255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11" name="形状9"/>
          <p:cNvSpPr/>
          <p:nvPr>
            <p:custDataLst>
              <p:tags r:id="rId14"/>
            </p:custDataLst>
          </p:nvPr>
        </p:nvSpPr>
        <p:spPr>
          <a:xfrm>
            <a:off x="4082416" y="6250623"/>
            <a:ext cx="1259205" cy="50800"/>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000" b="1" dirty="0">
              <a:solidFill>
                <a:schemeClr val="lt1"/>
              </a:solidFill>
              <a:effectLst>
                <a:reflection blurRad="6350" stA="26000" endPos="60000" dist="30480" dir="5400000" sy="-100000" algn="bl" rotWithShape="0"/>
              </a:effectLst>
              <a:cs typeface="+mn-ea"/>
              <a:sym typeface="+mn-lt"/>
            </a:endParaRPr>
          </a:p>
        </p:txBody>
      </p:sp>
      <p:sp>
        <p:nvSpPr>
          <p:cNvPr id="112" name="矩形 111"/>
          <p:cNvSpPr/>
          <p:nvPr>
            <p:custDataLst>
              <p:tags r:id="rId15"/>
            </p:custDataLst>
          </p:nvPr>
        </p:nvSpPr>
        <p:spPr>
          <a:xfrm>
            <a:off x="3550286" y="2488248"/>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大学生在求职时应警惕虚假招聘信息，部分不良用人单位通过夸大工作待遇和发展前景来吸引应聘者。入职后，大学生可能会发现实际工作环境、待遇与招聘时承诺的严重不符，甚至有些不法分子以招聘为名收取各种费用后消失，造成经济损失。</a:t>
            </a:r>
            <a:endParaRPr lang="zh-CN" altLang="en-US" sz="1600">
              <a:ln>
                <a:noFill/>
                <a:prstDash val="sysDot"/>
              </a:ln>
              <a:solidFill>
                <a:schemeClr val="tx1">
                  <a:lumMod val="85000"/>
                  <a:lumOff val="15000"/>
                </a:schemeClr>
              </a:solidFill>
              <a:latin typeface="+mn-ea"/>
              <a:cs typeface="+mn-ea"/>
            </a:endParaRPr>
          </a:p>
        </p:txBody>
      </p:sp>
      <p:sp>
        <p:nvSpPr>
          <p:cNvPr id="113" name="标题"/>
          <p:cNvSpPr txBox="1"/>
          <p:nvPr>
            <p:custDataLst>
              <p:tags r:id="rId16"/>
            </p:custDataLst>
          </p:nvPr>
        </p:nvSpPr>
        <p:spPr>
          <a:xfrm>
            <a:off x="3550286" y="1766888"/>
            <a:ext cx="2322830" cy="662305"/>
          </a:xfrm>
          <a:prstGeom prst="rect">
            <a:avLst/>
          </a:prstGeom>
          <a:noFill/>
        </p:spPr>
        <p:txBody>
          <a:bodyPr wrap="square" lIns="0" tIns="0" rIns="0" bIns="0" rtlCol="0" anchor="ctr">
            <a:noAutofit/>
          </a:bodyPr>
          <a:p>
            <a:pPr algn="ctr"/>
            <a:r>
              <a:rPr lang="en-US" altLang="en-US" b="1" spc="300">
                <a:solidFill>
                  <a:schemeClr val="accent2"/>
                </a:solidFill>
                <a:latin typeface="+mn-ea"/>
              </a:rPr>
              <a:t>2. </a:t>
            </a:r>
            <a:r>
              <a:rPr lang="zh-CN" altLang="en-US" b="1" spc="300">
                <a:solidFill>
                  <a:schemeClr val="accent2"/>
                </a:solidFill>
                <a:latin typeface="+mn-ea"/>
              </a:rPr>
              <a:t>虚假招聘信息</a:t>
            </a:r>
            <a:endParaRPr lang="zh-CN" altLang="en-US" b="1" spc="300">
              <a:solidFill>
                <a:schemeClr val="accent2"/>
              </a:solidFill>
              <a:latin typeface="+mn-ea"/>
            </a:endParaRPr>
          </a:p>
        </p:txBody>
      </p:sp>
      <p:cxnSp>
        <p:nvCxnSpPr>
          <p:cNvPr id="114" name="直接连接符 113"/>
          <p:cNvCxnSpPr/>
          <p:nvPr>
            <p:custDataLst>
              <p:tags r:id="rId17"/>
            </p:custDataLst>
          </p:nvPr>
        </p:nvCxnSpPr>
        <p:spPr>
          <a:xfrm>
            <a:off x="3589656" y="2488248"/>
            <a:ext cx="2244090"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16" name="圆角矩形 1"/>
          <p:cNvSpPr/>
          <p:nvPr>
            <p:custDataLst>
              <p:tags r:id="rId18"/>
            </p:custDataLst>
          </p:nvPr>
        </p:nvSpPr>
        <p:spPr>
          <a:xfrm>
            <a:off x="8922386" y="1422083"/>
            <a:ext cx="2559050" cy="4828540"/>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8" name="任意多边形: 形状 1"/>
          <p:cNvSpPr/>
          <p:nvPr>
            <p:custDataLst>
              <p:tags r:id="rId19"/>
            </p:custDataLst>
          </p:nvPr>
        </p:nvSpPr>
        <p:spPr>
          <a:xfrm>
            <a:off x="9348471"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9" name="任意多边形: 形状 3"/>
          <p:cNvSpPr/>
          <p:nvPr>
            <p:custDataLst>
              <p:tags r:id="rId20"/>
            </p:custDataLst>
          </p:nvPr>
        </p:nvSpPr>
        <p:spPr>
          <a:xfrm>
            <a:off x="10815956"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0" name="任意多边形: 形状 4" descr="D:\51PPT模板网\51pptmoban.com\图片.jpg"/>
          <p:cNvSpPr/>
          <p:nvPr>
            <p:custDataLst>
              <p:tags r:id="rId21"/>
            </p:custDataLst>
          </p:nvPr>
        </p:nvSpPr>
        <p:spPr>
          <a:xfrm>
            <a:off x="9433561" y="137255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21" name="形状9"/>
          <p:cNvSpPr/>
          <p:nvPr>
            <p:custDataLst>
              <p:tags r:id="rId22"/>
            </p:custDataLst>
          </p:nvPr>
        </p:nvSpPr>
        <p:spPr>
          <a:xfrm>
            <a:off x="9572626" y="6250623"/>
            <a:ext cx="1259205" cy="50800"/>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000" b="1" dirty="0">
              <a:solidFill>
                <a:schemeClr val="lt1"/>
              </a:solidFill>
              <a:effectLst>
                <a:reflection blurRad="6350" stA="26000" endPos="60000" dist="30480" dir="5400000" sy="-100000" algn="bl" rotWithShape="0"/>
              </a:effectLst>
              <a:cs typeface="+mn-ea"/>
              <a:sym typeface="+mn-lt"/>
            </a:endParaRPr>
          </a:p>
        </p:txBody>
      </p:sp>
      <p:sp>
        <p:nvSpPr>
          <p:cNvPr id="122" name="矩形 121"/>
          <p:cNvSpPr/>
          <p:nvPr>
            <p:custDataLst>
              <p:tags r:id="rId23"/>
            </p:custDataLst>
          </p:nvPr>
        </p:nvSpPr>
        <p:spPr>
          <a:xfrm>
            <a:off x="9041131" y="259048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在设计、科研等行业，大学生在求职过程中可能会被要求提交自己的作品或研究成果作为参考。部分用人单位可能会未经同意擅自使用甚至据为己有这些作品或成果，侵犯了大学生的知识产权。</a:t>
            </a:r>
            <a:endParaRPr lang="zh-CN" altLang="en-US" sz="1600">
              <a:ln>
                <a:noFill/>
                <a:prstDash val="sysDot"/>
              </a:ln>
              <a:solidFill>
                <a:schemeClr val="tx1">
                  <a:lumMod val="85000"/>
                  <a:lumOff val="15000"/>
                </a:schemeClr>
              </a:solidFill>
              <a:latin typeface="+mn-ea"/>
              <a:cs typeface="+mn-ea"/>
            </a:endParaRPr>
          </a:p>
        </p:txBody>
      </p:sp>
      <p:sp>
        <p:nvSpPr>
          <p:cNvPr id="123" name="标题"/>
          <p:cNvSpPr txBox="1"/>
          <p:nvPr>
            <p:custDataLst>
              <p:tags r:id="rId24"/>
            </p:custDataLst>
          </p:nvPr>
        </p:nvSpPr>
        <p:spPr>
          <a:xfrm>
            <a:off x="9040496" y="1766888"/>
            <a:ext cx="2322830" cy="662305"/>
          </a:xfrm>
          <a:prstGeom prst="rect">
            <a:avLst/>
          </a:prstGeom>
          <a:noFill/>
        </p:spPr>
        <p:txBody>
          <a:bodyPr wrap="square" lIns="0" tIns="0" rIns="0" bIns="0" rtlCol="0" anchor="ctr">
            <a:noAutofit/>
          </a:bodyPr>
          <a:p>
            <a:pPr algn="ctr"/>
            <a:r>
              <a:rPr lang="en-US" altLang="en-US" b="1" spc="300">
                <a:solidFill>
                  <a:schemeClr val="accent2"/>
                </a:solidFill>
                <a:latin typeface="+mn-ea"/>
              </a:rPr>
              <a:t>4. </a:t>
            </a:r>
            <a:r>
              <a:rPr lang="zh-CN" altLang="en-US" b="1" spc="300">
                <a:solidFill>
                  <a:schemeClr val="accent2"/>
                </a:solidFill>
                <a:latin typeface="+mn-ea"/>
              </a:rPr>
              <a:t>侵犯知识产权</a:t>
            </a:r>
            <a:endParaRPr lang="zh-CN" altLang="en-US" b="1" spc="300">
              <a:solidFill>
                <a:schemeClr val="accent2"/>
              </a:solidFill>
              <a:latin typeface="+mn-ea"/>
            </a:endParaRPr>
          </a:p>
        </p:txBody>
      </p:sp>
      <p:cxnSp>
        <p:nvCxnSpPr>
          <p:cNvPr id="124" name="直接连接符 123"/>
          <p:cNvCxnSpPr/>
          <p:nvPr>
            <p:custDataLst>
              <p:tags r:id="rId25"/>
            </p:custDataLst>
          </p:nvPr>
        </p:nvCxnSpPr>
        <p:spPr>
          <a:xfrm>
            <a:off x="9079866" y="2488248"/>
            <a:ext cx="2244090"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26" name="圆角矩形 1"/>
          <p:cNvSpPr/>
          <p:nvPr>
            <p:custDataLst>
              <p:tags r:id="rId26"/>
            </p:custDataLst>
          </p:nvPr>
        </p:nvSpPr>
        <p:spPr>
          <a:xfrm>
            <a:off x="6177281" y="1422083"/>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8" name="任意多边形: 形状 1"/>
          <p:cNvSpPr/>
          <p:nvPr>
            <p:custDataLst>
              <p:tags r:id="rId27"/>
            </p:custDataLst>
          </p:nvPr>
        </p:nvSpPr>
        <p:spPr>
          <a:xfrm>
            <a:off x="6603366"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9" name="任意多边形: 形状 3"/>
          <p:cNvSpPr/>
          <p:nvPr>
            <p:custDataLst>
              <p:tags r:id="rId28"/>
            </p:custDataLst>
          </p:nvPr>
        </p:nvSpPr>
        <p:spPr>
          <a:xfrm>
            <a:off x="8070851" y="136937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30" name="任意多边形: 形状 4" descr="D:\51PPT模板网\51pptmoban.com\图片.jpg"/>
          <p:cNvSpPr/>
          <p:nvPr>
            <p:custDataLst>
              <p:tags r:id="rId29"/>
            </p:custDataLst>
          </p:nvPr>
        </p:nvSpPr>
        <p:spPr>
          <a:xfrm>
            <a:off x="6688456" y="137255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31" name="形状9"/>
          <p:cNvSpPr/>
          <p:nvPr>
            <p:custDataLst>
              <p:tags r:id="rId30"/>
            </p:custDataLst>
          </p:nvPr>
        </p:nvSpPr>
        <p:spPr>
          <a:xfrm>
            <a:off x="6827521" y="6250623"/>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sz="1000" b="1" dirty="0">
              <a:solidFill>
                <a:schemeClr val="lt1"/>
              </a:solidFill>
              <a:effectLst>
                <a:reflection blurRad="6350" stA="26000" endPos="60000" dist="30480" dir="5400000" sy="-100000" algn="bl" rotWithShape="0"/>
              </a:effectLst>
              <a:cs typeface="+mn-ea"/>
              <a:sym typeface="+mn-lt"/>
            </a:endParaRPr>
          </a:p>
        </p:txBody>
      </p:sp>
      <p:sp>
        <p:nvSpPr>
          <p:cNvPr id="132" name="矩形 131"/>
          <p:cNvSpPr/>
          <p:nvPr>
            <p:custDataLst>
              <p:tags r:id="rId31"/>
            </p:custDataLst>
          </p:nvPr>
        </p:nvSpPr>
        <p:spPr>
          <a:xfrm>
            <a:off x="6296026" y="259048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劳动合同是保障大学生劳动权益的重要法律文件，但一些用人单位为了逃避责任，不与大学生签订书面劳动合同，导致其权益无法得到有效保障。即使签订了劳动合同，部分条款也可能存在不合理之处。</a:t>
            </a:r>
            <a:endParaRPr lang="zh-CN" altLang="en-US" sz="1600">
              <a:ln>
                <a:noFill/>
                <a:prstDash val="sysDot"/>
              </a:ln>
              <a:solidFill>
                <a:schemeClr val="tx1">
                  <a:lumMod val="85000"/>
                  <a:lumOff val="15000"/>
                </a:schemeClr>
              </a:solidFill>
              <a:latin typeface="+mn-ea"/>
              <a:cs typeface="+mn-ea"/>
            </a:endParaRPr>
          </a:p>
        </p:txBody>
      </p:sp>
      <p:sp>
        <p:nvSpPr>
          <p:cNvPr id="133" name="标题"/>
          <p:cNvSpPr txBox="1"/>
          <p:nvPr>
            <p:custDataLst>
              <p:tags r:id="rId32"/>
            </p:custDataLst>
          </p:nvPr>
        </p:nvSpPr>
        <p:spPr>
          <a:xfrm>
            <a:off x="6295391" y="1766888"/>
            <a:ext cx="2322830" cy="662305"/>
          </a:xfrm>
          <a:prstGeom prst="rect">
            <a:avLst/>
          </a:prstGeom>
          <a:noFill/>
        </p:spPr>
        <p:txBody>
          <a:bodyPr wrap="square" lIns="0" tIns="0" rIns="0" bIns="0" rtlCol="0" anchor="ctr">
            <a:noAutofit/>
          </a:bodyPr>
          <a:p>
            <a:pPr algn="ctr"/>
            <a:r>
              <a:rPr lang="en-US" altLang="en-US" b="1" spc="300">
                <a:solidFill>
                  <a:schemeClr val="accent1"/>
                </a:solidFill>
                <a:latin typeface="+mn-ea"/>
              </a:rPr>
              <a:t>3. </a:t>
            </a:r>
            <a:r>
              <a:rPr lang="zh-CN" altLang="en-US" b="1" spc="300">
                <a:solidFill>
                  <a:schemeClr val="accent1"/>
                </a:solidFill>
                <a:latin typeface="+mn-ea"/>
              </a:rPr>
              <a:t>不签订劳动合同或合同条款不合理</a:t>
            </a:r>
            <a:endParaRPr lang="zh-CN" altLang="en-US" b="1" spc="300">
              <a:solidFill>
                <a:schemeClr val="accent1"/>
              </a:solidFill>
              <a:latin typeface="+mn-ea"/>
            </a:endParaRPr>
          </a:p>
        </p:txBody>
      </p:sp>
      <p:cxnSp>
        <p:nvCxnSpPr>
          <p:cNvPr id="134" name="直接连接符 133"/>
          <p:cNvCxnSpPr/>
          <p:nvPr>
            <p:custDataLst>
              <p:tags r:id="rId33"/>
            </p:custDataLst>
          </p:nvPr>
        </p:nvCxnSpPr>
        <p:spPr>
          <a:xfrm>
            <a:off x="6334761" y="2488248"/>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3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336415" y="443230"/>
            <a:ext cx="7185660" cy="441960"/>
          </a:xfrm>
        </p:spPr>
        <p:txBody>
          <a:bodyPr>
            <a:noAutofit/>
          </a:bodyPr>
          <a:p>
            <a:r>
              <a:rPr lang="zh-CN" altLang="en-US" sz="2800">
                <a:solidFill>
                  <a:schemeClr val="accent1">
                    <a:lumMod val="50000"/>
                  </a:schemeClr>
                </a:solidFill>
              </a:rPr>
              <a:t>（二）大学生择业权益受损的原因分析</a:t>
            </a:r>
            <a:endParaRPr lang="zh-CN" altLang="en-US" sz="2800">
              <a:solidFill>
                <a:schemeClr val="accent1">
                  <a:lumMod val="50000"/>
                </a:schemeClr>
              </a:solidFill>
            </a:endParaRPr>
          </a:p>
        </p:txBody>
      </p:sp>
      <p:pic>
        <p:nvPicPr>
          <p:cNvPr id="4" name="图片 3" descr="/data/temp/ccc93d39-8bb2-11f0-99fc-d2cfc2d8b46d.jpg@base@tag=imgScale&amp;m=1&amp;w=1102&amp;h=1904&amp;q=95ccc93d39-8bb2-11f0-99fc-d2cfc2d8b46d"/>
          <p:cNvPicPr>
            <a:picLocks noChangeAspect="1"/>
          </p:cNvPicPr>
          <p:nvPr>
            <p:custDataLst>
              <p:tags r:id="rId2"/>
            </p:custDataLst>
          </p:nvPr>
        </p:nvPicPr>
        <p:blipFill>
          <a:blip r:embed="rId3"/>
          <a:srcRect l="4555" r="8639"/>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11078" y="119257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27106" y="117670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大学生自身因素</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25837" y="153088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大学生社会经验不足，缺乏对职场的了解，容易受到虚假信息误导，法律意识淡薄，对权益认识不清，面对不合理要求时往往不敢拒绝，害怕失去工作机会。</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62776" y="1659097"/>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53255" y="3210356"/>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11078" y="276668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27106" y="275081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用人单位因素</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25837" y="310499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一些用人单位缺乏诚信，为降低成本和追求利益不惜损害大学生权益，法律意识薄弱，忽视劳动法律法规，未能履行应尽责任与义务，招聘过程中信息不对称问题普遍存在。</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11078" y="434079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27106" y="432492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法律和监管因素</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25837" y="467910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我国虽有保护劳动者权益的法律法规，但在大学生择业权益保护方面存在不足，如法律法规不够细化，缺乏具体实施细则和操作流程，劳动监察部门监管力度不够，处罚力度轻，难以起到有效震慑作用。</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（三）大学生择业权益保护的措施</a:t>
            </a:r>
            <a:endParaRPr lang="en-US" altLang="en-US" sz="2800">
              <a:solidFill>
                <a:schemeClr val="accent1">
                  <a:lumMod val="50000"/>
                </a:schemeClr>
              </a:solidFill>
            </a:endParaRPr>
          </a:p>
        </p:txBody>
      </p:sp>
      <p:sp>
        <p:nvSpPr>
          <p:cNvPr id="5" name="边界"/>
          <p:cNvSpPr/>
          <p:nvPr>
            <p:custDataLst>
              <p:tags r:id="rId2"/>
            </p:custDataLst>
          </p:nvPr>
        </p:nvSpPr>
        <p:spPr>
          <a:xfrm>
            <a:off x="539115" y="1889760"/>
            <a:ext cx="10972800" cy="274680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正文"/>
          <p:cNvSpPr txBox="1"/>
          <p:nvPr>
            <p:custDataLst>
              <p:tags r:id="rId3"/>
            </p:custDataLst>
          </p:nvPr>
        </p:nvSpPr>
        <p:spPr>
          <a:xfrm>
            <a:off x="730250" y="1636395"/>
            <a:ext cx="4960620" cy="981075"/>
          </a:xfrm>
          <a:prstGeom prst="rect">
            <a:avLst/>
          </a:prstGeom>
          <a:noFill/>
        </p:spPr>
        <p:txBody>
          <a:bodyPr wrap="square" lIns="0" tIns="0" rIns="0" bIns="107950" rtlCol="0" anchor="t" anchorCtr="0">
            <a:noAutofit/>
          </a:bodyPr>
          <a:p>
            <a:pPr lvl="0" indent="0" algn="just" fontAlgn="auto">
              <a:lnSpc>
                <a:spcPct val="135000"/>
              </a:lnSpc>
              <a:buClrTx/>
              <a:buSzTx/>
              <a:buFontTx/>
            </a:pPr>
            <a:r>
              <a:rPr lang="zh-CN" altLang="en-US" sz="1600" kern="0" dirty="0">
                <a:ln>
                  <a:noFill/>
                  <a:prstDash val="sysDot"/>
                </a:ln>
                <a:solidFill>
                  <a:schemeClr val="tx1">
                    <a:lumMod val="85000"/>
                    <a:lumOff val="15000"/>
                  </a:schemeClr>
                </a:solidFill>
                <a:latin typeface="+mn-ea"/>
                <a:sym typeface="+mn-ea"/>
              </a:rPr>
              <a:t>高校应加强就业指导与法律教育，普及就业法律法规及求职技巧，提升学生法律意识和自我保护能力。学生应积极学习相关知识，明确权利义务，提高辨别是非能力，仔细审查招聘信息及合同条款，勇于拒绝不合理要求。</a:t>
            </a:r>
            <a:endParaRPr lang="zh-CN" altLang="en-US" sz="1600" kern="0" dirty="0">
              <a:ln>
                <a:noFill/>
                <a:prstDash val="sysDot"/>
              </a:ln>
              <a:solidFill>
                <a:schemeClr val="tx1">
                  <a:lumMod val="85000"/>
                  <a:lumOff val="15000"/>
                </a:schemeClr>
              </a:solidFill>
              <a:latin typeface="+mn-ea"/>
              <a:sym typeface="+mn-ea"/>
            </a:endParaRPr>
          </a:p>
        </p:txBody>
      </p:sp>
      <p:sp>
        <p:nvSpPr>
          <p:cNvPr id="13" name="标题"/>
          <p:cNvSpPr txBox="1"/>
          <p:nvPr>
            <p:custDataLst>
              <p:tags r:id="rId4"/>
            </p:custDataLst>
          </p:nvPr>
        </p:nvSpPr>
        <p:spPr>
          <a:xfrm>
            <a:off x="730250" y="1371600"/>
            <a:ext cx="4961255" cy="264160"/>
          </a:xfrm>
          <a:prstGeom prst="rect">
            <a:avLst/>
          </a:prstGeom>
          <a:noFill/>
        </p:spPr>
        <p:txBody>
          <a:bodyPr wrap="square" lIns="0" tIns="0" rIns="0" bIns="0" rtlCol="0" anchor="b" anchorCtr="0">
            <a:noAutofit/>
          </a:bodyPr>
          <a:p>
            <a:pPr algn="l"/>
            <a:r>
              <a:rPr lang="en-US" altLang="en-US" b="1" dirty="0">
                <a:solidFill>
                  <a:schemeClr val="accent1"/>
                </a:solidFill>
                <a:uFillTx/>
                <a:latin typeface="+mn-ea"/>
                <a:sym typeface="+mn-ea"/>
              </a:rPr>
              <a:t>1. </a:t>
            </a:r>
            <a:r>
              <a:rPr lang="zh-CN" altLang="en-US" b="1" dirty="0">
                <a:solidFill>
                  <a:schemeClr val="accent1"/>
                </a:solidFill>
                <a:uFillTx/>
                <a:latin typeface="+mn-ea"/>
                <a:sym typeface="+mn-ea"/>
              </a:rPr>
              <a:t>加强大学生自身的权益保护意识</a:t>
            </a:r>
            <a:endParaRPr lang="zh-CN" altLang="en-US" b="1" dirty="0">
              <a:solidFill>
                <a:schemeClr val="accent1"/>
              </a:solidFill>
              <a:uFillTx/>
              <a:latin typeface="+mn-ea"/>
              <a:sym typeface="+mn-ea"/>
            </a:endParaRPr>
          </a:p>
        </p:txBody>
      </p:sp>
      <p:sp>
        <p:nvSpPr>
          <p:cNvPr id="11" name="椭圆 10"/>
          <p:cNvSpPr>
            <a:spLocks noChangeAspect="1"/>
          </p:cNvSpPr>
          <p:nvPr>
            <p:custDataLst>
              <p:tags r:id="rId5"/>
            </p:custDataLst>
          </p:nvPr>
        </p:nvSpPr>
        <p:spPr>
          <a:xfrm>
            <a:off x="549910" y="1475740"/>
            <a:ext cx="75565" cy="7556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p>
        </p:txBody>
      </p:sp>
      <p:sp>
        <p:nvSpPr>
          <p:cNvPr id="87" name="正文"/>
          <p:cNvSpPr txBox="1"/>
          <p:nvPr>
            <p:custDataLst>
              <p:tags r:id="rId6"/>
            </p:custDataLst>
          </p:nvPr>
        </p:nvSpPr>
        <p:spPr>
          <a:xfrm>
            <a:off x="719455" y="3655695"/>
            <a:ext cx="4960620" cy="981075"/>
          </a:xfrm>
          <a:prstGeom prst="rect">
            <a:avLst/>
          </a:prstGeom>
          <a:noFill/>
        </p:spPr>
        <p:txBody>
          <a:bodyPr wrap="square" lIns="0" tIns="0" rIns="0" bIns="107950" rtlCol="0" anchor="t" anchorCtr="0">
            <a:noAutofit/>
          </a:bodyPr>
          <a:p>
            <a:pPr lvl="0" indent="0" algn="just" fontAlgn="auto">
              <a:lnSpc>
                <a:spcPct val="135000"/>
              </a:lnSpc>
              <a:buClrTx/>
              <a:buSzTx/>
              <a:buFontTx/>
            </a:pPr>
            <a:r>
              <a:rPr lang="zh-CN" altLang="en-US" sz="1600" kern="0" dirty="0">
                <a:ln>
                  <a:noFill/>
                  <a:prstDash val="sysDot"/>
                </a:ln>
                <a:solidFill>
                  <a:schemeClr val="tx1">
                    <a:lumMod val="85000"/>
                    <a:lumOff val="15000"/>
                  </a:schemeClr>
                </a:solidFill>
                <a:latin typeface="+mn-ea"/>
                <a:sym typeface="+mn-ea"/>
              </a:rPr>
              <a:t>政府应完善与大学生择业权益保护相关的法律法规，制定具体明确的条款，加强劳动监察部门执法力度，建立健全监督机制，严格监管用人单位招聘行为，及时发现并处理违法行为，加大对违法行为的处罚力度，提高违法成本，形成有效法律威慑。</a:t>
            </a:r>
            <a:endParaRPr lang="zh-CN" altLang="en-US" sz="16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7"/>
            </p:custDataLst>
          </p:nvPr>
        </p:nvSpPr>
        <p:spPr>
          <a:xfrm>
            <a:off x="719455" y="3390900"/>
            <a:ext cx="4961255" cy="264160"/>
          </a:xfrm>
          <a:prstGeom prst="rect">
            <a:avLst/>
          </a:prstGeom>
          <a:noFill/>
        </p:spPr>
        <p:txBody>
          <a:bodyPr wrap="square" lIns="0" tIns="0" rIns="0" bIns="0" rtlCol="0" anchor="b" anchorCtr="0">
            <a:noAutofit/>
          </a:bodyPr>
          <a:p>
            <a:pPr algn="l"/>
            <a:r>
              <a:rPr lang="en-US" altLang="en-US" b="1" dirty="0">
                <a:solidFill>
                  <a:schemeClr val="accent1"/>
                </a:solidFill>
                <a:uFillTx/>
                <a:latin typeface="+mn-ea"/>
                <a:sym typeface="+mn-ea"/>
              </a:rPr>
              <a:t>3.</a:t>
            </a:r>
            <a:r>
              <a:rPr lang="zh-CN" altLang="en-US" b="1" dirty="0">
                <a:solidFill>
                  <a:schemeClr val="accent1"/>
                </a:solidFill>
                <a:uFillTx/>
                <a:latin typeface="+mn-ea"/>
                <a:sym typeface="+mn-ea"/>
              </a:rPr>
              <a:t>完善法律法规和加大监管力度</a:t>
            </a:r>
            <a:endParaRPr lang="zh-CN" altLang="en-US" b="1" dirty="0">
              <a:solidFill>
                <a:schemeClr val="accent1"/>
              </a:solidFill>
              <a:uFillTx/>
              <a:latin typeface="+mn-ea"/>
              <a:sym typeface="+mn-ea"/>
            </a:endParaRPr>
          </a:p>
        </p:txBody>
      </p:sp>
      <p:sp>
        <p:nvSpPr>
          <p:cNvPr id="89" name="椭圆 88"/>
          <p:cNvSpPr>
            <a:spLocks noChangeAspect="1"/>
          </p:cNvSpPr>
          <p:nvPr>
            <p:custDataLst>
              <p:tags r:id="rId8"/>
            </p:custDataLst>
          </p:nvPr>
        </p:nvSpPr>
        <p:spPr>
          <a:xfrm>
            <a:off x="539115" y="3495040"/>
            <a:ext cx="75565" cy="7556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p>
        </p:txBody>
      </p:sp>
      <p:sp>
        <p:nvSpPr>
          <p:cNvPr id="93" name="正文"/>
          <p:cNvSpPr txBox="1"/>
          <p:nvPr>
            <p:custDataLst>
              <p:tags r:id="rId9"/>
            </p:custDataLst>
          </p:nvPr>
        </p:nvSpPr>
        <p:spPr>
          <a:xfrm>
            <a:off x="6445885" y="1637030"/>
            <a:ext cx="5309235" cy="981075"/>
          </a:xfrm>
          <a:prstGeom prst="rect">
            <a:avLst/>
          </a:prstGeom>
          <a:noFill/>
        </p:spPr>
        <p:txBody>
          <a:bodyPr wrap="square" lIns="0" tIns="0" rIns="0" bIns="107950" rtlCol="0" anchor="t" anchorCtr="0">
            <a:noAutofit/>
          </a:bodyPr>
          <a:p>
            <a:pPr lvl="0" indent="0" algn="just" fontAlgn="auto">
              <a:lnSpc>
                <a:spcPct val="135000"/>
              </a:lnSpc>
              <a:buClrTx/>
              <a:buSzTx/>
              <a:buFontTx/>
            </a:pPr>
            <a:r>
              <a:rPr lang="zh-CN" altLang="en-US" sz="1600" kern="0" dirty="0">
                <a:ln>
                  <a:noFill/>
                  <a:prstDash val="sysDot"/>
                </a:ln>
                <a:solidFill>
                  <a:schemeClr val="tx1">
                    <a:lumMod val="85000"/>
                    <a:lumOff val="15000"/>
                  </a:schemeClr>
                </a:solidFill>
                <a:latin typeface="+mn-ea"/>
                <a:sym typeface="+mn-ea"/>
              </a:rPr>
              <a:t>用人单位应树立诚信意识，遵守劳动法律法规，提供真实准确的招聘信息，不得虚假宣传。签订劳动合同时应遵循公平原则，明确双方权利义务，不得设置不合理条款。加强员工培训和管理，提高法律意识和职业道德水平。</a:t>
            </a:r>
            <a:endParaRPr lang="zh-CN" altLang="en-US" sz="1600" kern="0" dirty="0">
              <a:ln>
                <a:noFill/>
                <a:prstDash val="sysDot"/>
              </a:ln>
              <a:solidFill>
                <a:schemeClr val="tx1">
                  <a:lumMod val="85000"/>
                  <a:lumOff val="15000"/>
                </a:schemeClr>
              </a:solidFill>
              <a:latin typeface="+mn-ea"/>
              <a:sym typeface="+mn-ea"/>
            </a:endParaRPr>
          </a:p>
        </p:txBody>
      </p:sp>
      <p:sp>
        <p:nvSpPr>
          <p:cNvPr id="94" name="标题"/>
          <p:cNvSpPr txBox="1"/>
          <p:nvPr>
            <p:custDataLst>
              <p:tags r:id="rId10"/>
            </p:custDataLst>
          </p:nvPr>
        </p:nvSpPr>
        <p:spPr>
          <a:xfrm>
            <a:off x="6560820" y="1372235"/>
            <a:ext cx="4961255" cy="264160"/>
          </a:xfrm>
          <a:prstGeom prst="rect">
            <a:avLst/>
          </a:prstGeom>
          <a:noFill/>
        </p:spPr>
        <p:txBody>
          <a:bodyPr wrap="square" lIns="0" tIns="0" rIns="0" bIns="0" rtlCol="0" anchor="b" anchorCtr="0">
            <a:noAutofit/>
          </a:bodyPr>
          <a:p>
            <a:pPr algn="l"/>
            <a:r>
              <a:rPr lang="en-US" altLang="en-US" b="1" dirty="0">
                <a:solidFill>
                  <a:schemeClr val="accent1"/>
                </a:solidFill>
                <a:uFillTx/>
                <a:latin typeface="+mn-ea"/>
                <a:sym typeface="+mn-ea"/>
              </a:rPr>
              <a:t>2.</a:t>
            </a:r>
            <a:r>
              <a:rPr lang="zh-CN" altLang="en-US" b="1" dirty="0">
                <a:solidFill>
                  <a:schemeClr val="accent1"/>
                </a:solidFill>
                <a:uFillTx/>
                <a:latin typeface="+mn-ea"/>
                <a:sym typeface="+mn-ea"/>
              </a:rPr>
              <a:t>规范用人单位的招聘行为</a:t>
            </a:r>
            <a:endParaRPr lang="zh-CN" altLang="en-US" b="1" dirty="0">
              <a:solidFill>
                <a:schemeClr val="accent1"/>
              </a:solidFill>
              <a:uFillTx/>
              <a:latin typeface="+mn-ea"/>
              <a:sym typeface="+mn-ea"/>
            </a:endParaRPr>
          </a:p>
        </p:txBody>
      </p:sp>
      <p:sp>
        <p:nvSpPr>
          <p:cNvPr id="95" name="椭圆 94"/>
          <p:cNvSpPr>
            <a:spLocks noChangeAspect="1"/>
          </p:cNvSpPr>
          <p:nvPr>
            <p:custDataLst>
              <p:tags r:id="rId11"/>
            </p:custDataLst>
          </p:nvPr>
        </p:nvSpPr>
        <p:spPr>
          <a:xfrm>
            <a:off x="6380480" y="1476375"/>
            <a:ext cx="75565" cy="7556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p>
        </p:txBody>
      </p:sp>
      <p:sp>
        <p:nvSpPr>
          <p:cNvPr id="97" name="正文"/>
          <p:cNvSpPr txBox="1"/>
          <p:nvPr>
            <p:custDataLst>
              <p:tags r:id="rId12"/>
            </p:custDataLst>
          </p:nvPr>
        </p:nvSpPr>
        <p:spPr>
          <a:xfrm>
            <a:off x="6550025" y="3656330"/>
            <a:ext cx="4960620" cy="981075"/>
          </a:xfrm>
          <a:prstGeom prst="rect">
            <a:avLst/>
          </a:prstGeom>
          <a:noFill/>
        </p:spPr>
        <p:txBody>
          <a:bodyPr wrap="square" lIns="0" tIns="0" rIns="0" bIns="107950" rtlCol="0" anchor="t" anchorCtr="0">
            <a:noAutofit/>
          </a:bodyPr>
          <a:p>
            <a:pPr lvl="0" indent="0" algn="just" fontAlgn="auto">
              <a:lnSpc>
                <a:spcPct val="135000"/>
              </a:lnSpc>
              <a:buClrTx/>
              <a:buSzTx/>
              <a:buFontTx/>
            </a:pPr>
            <a:r>
              <a:rPr lang="zh-CN" altLang="en-US" sz="1600" kern="0" dirty="0">
                <a:ln>
                  <a:noFill/>
                  <a:prstDash val="sysDot"/>
                </a:ln>
                <a:solidFill>
                  <a:schemeClr val="tx1">
                    <a:lumMod val="85000"/>
                    <a:lumOff val="15000"/>
                  </a:schemeClr>
                </a:solidFill>
                <a:latin typeface="+mn-ea"/>
                <a:sym typeface="+mn-ea"/>
              </a:rPr>
              <a:t>高校应加强与用人单位沟通合作，建立信誉评价机制，推荐信誉良好单位，曝光限制违法行为单位。提供就业维权服务，设立咨询热线和法律援助中心，为大学生提供法律咨询和维权帮助。社会各界应关注支持大学生择业权益保护，形成良好社会舆论氛围，共同维护大学生合法权益。</a:t>
            </a:r>
            <a:endParaRPr lang="zh-CN" altLang="en-US" sz="1600" kern="0" dirty="0">
              <a:ln>
                <a:noFill/>
                <a:prstDash val="sysDot"/>
              </a:ln>
              <a:solidFill>
                <a:schemeClr val="tx1">
                  <a:lumMod val="85000"/>
                  <a:lumOff val="15000"/>
                </a:schemeClr>
              </a:solidFill>
              <a:latin typeface="+mn-ea"/>
              <a:sym typeface="+mn-ea"/>
            </a:endParaRPr>
          </a:p>
        </p:txBody>
      </p:sp>
      <p:sp>
        <p:nvSpPr>
          <p:cNvPr id="98" name="标题"/>
          <p:cNvSpPr txBox="1"/>
          <p:nvPr>
            <p:custDataLst>
              <p:tags r:id="rId13"/>
            </p:custDataLst>
          </p:nvPr>
        </p:nvSpPr>
        <p:spPr>
          <a:xfrm>
            <a:off x="6550025" y="3391535"/>
            <a:ext cx="4961255" cy="264160"/>
          </a:xfrm>
          <a:prstGeom prst="rect">
            <a:avLst/>
          </a:prstGeom>
          <a:noFill/>
        </p:spPr>
        <p:txBody>
          <a:bodyPr wrap="square" lIns="0" tIns="0" rIns="0" bIns="0" rtlCol="0" anchor="b" anchorCtr="0">
            <a:noAutofit/>
          </a:bodyPr>
          <a:p>
            <a:pPr algn="l"/>
            <a:r>
              <a:rPr lang="en-US" altLang="en-US" b="1" dirty="0">
                <a:solidFill>
                  <a:schemeClr val="accent1"/>
                </a:solidFill>
                <a:uFillTx/>
                <a:latin typeface="+mn-ea"/>
                <a:sym typeface="+mn-ea"/>
              </a:rPr>
              <a:t>4.</a:t>
            </a:r>
            <a:r>
              <a:rPr lang="zh-CN" altLang="en-US" b="1" dirty="0">
                <a:solidFill>
                  <a:schemeClr val="accent1"/>
                </a:solidFill>
                <a:uFillTx/>
                <a:latin typeface="+mn-ea"/>
                <a:sym typeface="+mn-ea"/>
              </a:rPr>
              <a:t>发挥高校和社会的作用</a:t>
            </a:r>
            <a:endParaRPr lang="zh-CN" altLang="en-US" b="1" dirty="0">
              <a:solidFill>
                <a:schemeClr val="accent1"/>
              </a:solidFill>
              <a:uFillTx/>
              <a:latin typeface="+mn-ea"/>
              <a:sym typeface="+mn-ea"/>
            </a:endParaRPr>
          </a:p>
        </p:txBody>
      </p:sp>
      <p:sp>
        <p:nvSpPr>
          <p:cNvPr id="99" name="椭圆 98"/>
          <p:cNvSpPr>
            <a:spLocks noChangeAspect="1"/>
          </p:cNvSpPr>
          <p:nvPr>
            <p:custDataLst>
              <p:tags r:id="rId14"/>
            </p:custDataLst>
          </p:nvPr>
        </p:nvSpPr>
        <p:spPr>
          <a:xfrm>
            <a:off x="6369685" y="3495675"/>
            <a:ext cx="75565" cy="75565"/>
          </a:xfrm>
          <a:prstGeom prst="ellips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2400"/>
          </a:p>
        </p:txBody>
      </p:sp>
    </p:spTree>
    <p:custDataLst>
      <p:tags r:id="rId1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57250" y="175260"/>
            <a:ext cx="10852150" cy="14452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二、大学生就业权益保护</a:t>
            </a:r>
            <a:endParaRPr lang="zh-CN" altLang="en-US" sz="3600">
              <a:solidFill>
                <a:schemeClr val="accent1">
                  <a:lumMod val="50000"/>
                </a:schemeClr>
              </a:solidFill>
            </a:endParaRPr>
          </a:p>
          <a:p>
            <a:r>
              <a:rPr lang="zh-CN" altLang="en-US" sz="2800">
                <a:solidFill>
                  <a:schemeClr val="accent1">
                    <a:lumMod val="50000"/>
                  </a:schemeClr>
                </a:solidFill>
              </a:rPr>
              <a:t>（一）大学生就业权益的基本内容</a:t>
            </a:r>
            <a:endParaRPr lang="zh-CN" altLang="en-US" sz="2800">
              <a:solidFill>
                <a:schemeClr val="accent1">
                  <a:lumMod val="50000"/>
                </a:schemeClr>
              </a:solidFill>
            </a:endParaRPr>
          </a:p>
          <a:p>
            <a:r>
              <a:rPr lang="en-US" altLang="en-US">
                <a:solidFill>
                  <a:schemeClr val="accent1">
                    <a:lumMod val="50000"/>
                  </a:schemeClr>
                </a:solidFill>
              </a:rPr>
              <a:t>1. </a:t>
            </a:r>
            <a:r>
              <a:rPr lang="zh-CN" altLang="en-US">
                <a:solidFill>
                  <a:schemeClr val="accent1">
                    <a:lumMod val="50000"/>
                  </a:schemeClr>
                </a:solidFill>
              </a:rPr>
              <a:t>获取信息权</a:t>
            </a:r>
            <a:endParaRPr lang="zh-CN" altLang="en-US">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为确保毕业生能够公平竞争，招聘信息必须是公开透明的，避免信息不对称导致的就业机会不均等。</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招聘信息的公开透明</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毕业生应获得准确、全面的就业信息，全面了解用人单位需求，以便做出符合个人职业规划的选择。</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毕业生信息的全面性</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毕业生有权获取及时、有效的就业信息，以确保他们能够做出快速而明智的职业决策。</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毕业生信息获取的及时性</a:t>
            </a:r>
            <a:endParaRPr lang="zh-CN" altLang="en-US" sz="2200" b="1">
              <a:solidFill>
                <a:schemeClr val="accent2"/>
              </a:solidFill>
              <a:latin typeface="+mn-ea"/>
              <a:cs typeface="+mn-ea"/>
            </a:endParaRPr>
          </a:p>
        </p:txBody>
      </p:sp>
      <p:pic>
        <p:nvPicPr>
          <p:cNvPr id="25" name="图片 24" descr="/data/temp/325439c1-8bb3-11f0-b08c-b23c57e3f146.jpg@base@tag=imgScale&amp;m=1&amp;w=450&amp;h=450&amp;q=95325439c1-8bb3-11f0-b08c-b23c57e3f146"/>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32543a29-8bb3-11f0-b08c-b23c57e3f146.jpg@base@tag=imgScale&amp;m=1&amp;w=450&amp;h=450&amp;q=9532543a29-8bb3-11f0-b08c-b23c57e3f146"/>
          <p:cNvPicPr>
            <a:picLocks noChangeAspect="1"/>
          </p:cNvPicPr>
          <p:nvPr>
            <p:custDataLst>
              <p:tags r:id="rId10"/>
            </p:custDataLst>
          </p:nvPr>
        </p:nvPicPr>
        <p:blipFill rotWithShape="1">
          <a:blip r:embed="rId11"/>
          <a:srcRect l="16368" r="16368"/>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32543c43-8bb3-11f0-b08c-b23c57e3f146.jpg@base@tag=imgScale&amp;m=1&amp;w=450&amp;h=450&amp;q=9532543c43-8bb3-11f0-b08c-b23c57e3f146"/>
          <p:cNvPicPr>
            <a:picLocks noChangeAspect="1"/>
          </p:cNvPicPr>
          <p:nvPr>
            <p:custDataLst>
              <p:tags r:id="rId12"/>
            </p:custDataLst>
          </p:nvPr>
        </p:nvPicPr>
        <p:blipFill>
          <a:blip r:embed="rId13"/>
          <a:srcRect l="14342" r="14342"/>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en-US" altLang="en-US">
                <a:solidFill>
                  <a:schemeClr val="accent1">
                    <a:lumMod val="50000"/>
                  </a:schemeClr>
                </a:solidFill>
              </a:rPr>
              <a:t>2. </a:t>
            </a:r>
            <a:r>
              <a:rPr lang="zh-CN" altLang="en-US">
                <a:solidFill>
                  <a:schemeClr val="accent1">
                    <a:lumMod val="50000"/>
                  </a:schemeClr>
                </a:solidFill>
              </a:rPr>
              <a:t>接受就业指导权</a:t>
            </a:r>
            <a:endParaRPr lang="zh-CN" altLang="en-US">
              <a:solidFill>
                <a:schemeClr val="accent1">
                  <a:lumMod val="50000"/>
                </a:schemeClr>
              </a:solidFill>
            </a:endParaRPr>
          </a:p>
        </p:txBody>
      </p:sp>
      <p:pic>
        <p:nvPicPr>
          <p:cNvPr id="129" name="图片 128" descr="/data/temp/32662e35-8bb3-11f0-a157-8eaf526f9072.jpg@base@tag=imgScale&amp;m=1&amp;w=1537&amp;h=1903&amp;q=9532662e35-8bb3-11f0-a157-8eaf526f9072"/>
          <p:cNvPicPr>
            <a:picLocks noChangeAspect="1"/>
          </p:cNvPicPr>
          <p:nvPr>
            <p:custDataLst>
              <p:tags r:id="rId2"/>
            </p:custDataLst>
          </p:nvPr>
        </p:nvPicPr>
        <p:blipFill rotWithShape="1">
          <a:blip r:embed="rId3"/>
          <a:srcRect t="8721" b="872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学校应设立专门机构，指派专业人员为毕业生提供就业指导服务，帮助他们更好地了解就业市场和政策。</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学校就业指导机构的设立</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就业指导包括普及国家就业方针政策、提供择业技巧指导，以及引导毕业生结合国家和社会需求做出职业选择。</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就业指导服务内容</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通过专业的就业指导，毕业生能够更准确地定位自己，结合个人实际情况做出合理的就业决策。</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指导毕业生做出明智选择</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86790" y="311785"/>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en-US" altLang="en-US" sz="2400" spc="0" dirty="0">
                <a:solidFill>
                  <a:schemeClr val="accent1">
                    <a:lumMod val="50000"/>
                  </a:schemeClr>
                </a:solidFill>
                <a:uFillTx/>
              </a:rPr>
              <a:t>3. </a:t>
            </a:r>
            <a:r>
              <a:rPr lang="zh-CN" altLang="en-US" sz="2400" spc="0" dirty="0">
                <a:solidFill>
                  <a:schemeClr val="accent1">
                    <a:lumMod val="50000"/>
                  </a:schemeClr>
                </a:solidFill>
                <a:uFillTx/>
              </a:rPr>
              <a:t>被推荐权</a:t>
            </a:r>
            <a:endParaRPr lang="zh-CN" altLang="en-US" sz="2400" spc="0" dirty="0">
              <a:solidFill>
                <a:schemeClr val="accent1">
                  <a:lumMod val="50000"/>
                </a:schemeClr>
              </a:solidFill>
              <a:uFillTx/>
            </a:endParaRPr>
          </a:p>
        </p:txBody>
      </p:sp>
      <p:pic>
        <p:nvPicPr>
          <p:cNvPr id="2" name="图片 4" descr="/data/temp/32cea5a3-8bb3-11f0-aa7c-46665c48cd57.jpg@base@tag=imgScale&amp;m=1&amp;w=690&amp;h=370&amp;q=9532cea5a3-8bb3-11f0-aa7c-46665c48cd57"/>
          <p:cNvPicPr>
            <a:picLocks noChangeAspect="1"/>
          </p:cNvPicPr>
          <p:nvPr>
            <p:custDataLst>
              <p:tags r:id="rId2"/>
            </p:custDataLst>
          </p:nvPr>
        </p:nvPicPr>
        <p:blipFill>
          <a:blip r:embed="rId3"/>
          <a:srcRect t="1078" b="18646"/>
          <a:stretch>
            <a:fillRect/>
          </a:stretch>
        </p:blipFill>
        <p:spPr>
          <a:xfrm>
            <a:off x="694436" y="275077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32cea575-8bb3-11f0-aa7c-46665c48cd57.jpg@base@tag=imgScale&amp;m=1&amp;w=690&amp;h=370&amp;q=9532cea575-8bb3-11f0-aa7c-46665c48cd57"/>
          <p:cNvPicPr>
            <a:picLocks noChangeAspect="1"/>
          </p:cNvPicPr>
          <p:nvPr>
            <p:custDataLst>
              <p:tags r:id="rId4"/>
            </p:custDataLst>
          </p:nvPr>
        </p:nvPicPr>
        <p:blipFill>
          <a:blip r:embed="rId5"/>
          <a:srcRect t="11276" b="8303"/>
          <a:stretch>
            <a:fillRect/>
          </a:stretch>
        </p:blipFill>
        <p:spPr>
          <a:xfrm>
            <a:off x="694436" y="437527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32cea655-8bb3-11f0-aa7c-46665c48cd57.jpg@base@tag=imgScale&amp;m=1&amp;w=690&amp;h=370&amp;q=9532cea655-8bb3-11f0-aa7c-46665c48cd57"/>
          <p:cNvPicPr>
            <a:picLocks noChangeAspect="1"/>
          </p:cNvPicPr>
          <p:nvPr>
            <p:custDataLst>
              <p:tags r:id="rId6"/>
            </p:custDataLst>
          </p:nvPr>
        </p:nvPicPr>
        <p:blipFill>
          <a:blip r:embed="rId7"/>
          <a:srcRect t="19443"/>
          <a:stretch>
            <a:fillRect/>
          </a:stretch>
        </p:blipFill>
        <p:spPr>
          <a:xfrm>
            <a:off x="694436" y="112437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380740" y="1418590"/>
            <a:ext cx="852741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高校在推荐毕业生时，必须实事求是，根据毕业生实际表现向用人单位进行介绍，避免故意贬低或拔高。</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380740" y="1124585"/>
            <a:ext cx="852741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如实推荐毕业生</a:t>
            </a:r>
            <a:endParaRPr lang="zh-CN" altLang="en-US" b="1">
              <a:solidFill>
                <a:schemeClr val="accent1"/>
              </a:solidFill>
              <a:latin typeface="+mn-ea"/>
              <a:cs typeface="+mn-ea"/>
            </a:endParaRPr>
          </a:p>
        </p:txBody>
      </p:sp>
      <p:sp>
        <p:nvSpPr>
          <p:cNvPr id="9" name="矩形 40"/>
          <p:cNvSpPr/>
          <p:nvPr>
            <p:custDataLst>
              <p:tags r:id="rId10"/>
            </p:custDataLst>
          </p:nvPr>
        </p:nvSpPr>
        <p:spPr>
          <a:xfrm>
            <a:off x="3380740" y="3043555"/>
            <a:ext cx="852741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学校在推荐毕业生时应保证公平公正，给予每位毕业生平等的推荐机会，这是学校的基本责任和毕业生的基本权益。</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380740" y="2748915"/>
            <a:ext cx="852741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公正推荐毕业生</a:t>
            </a:r>
            <a:endParaRPr lang="zh-CN" altLang="en-US" b="1">
              <a:solidFill>
                <a:schemeClr val="accent2"/>
              </a:solidFill>
              <a:latin typeface="+mn-ea"/>
              <a:cs typeface="+mn-ea"/>
            </a:endParaRPr>
          </a:p>
        </p:txBody>
      </p:sp>
      <p:sp>
        <p:nvSpPr>
          <p:cNvPr id="13" name="矩形 44"/>
          <p:cNvSpPr/>
          <p:nvPr>
            <p:custDataLst>
              <p:tags r:id="rId12"/>
            </p:custDataLst>
          </p:nvPr>
        </p:nvSpPr>
        <p:spPr>
          <a:xfrm>
            <a:off x="3380740" y="4667885"/>
            <a:ext cx="8527415"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学校应根据毕业生在校表现择优推荐，用人单位也应坚持择优标准，以调动学生积极性，实现人尽其才。</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380740" y="4373245"/>
            <a:ext cx="8527415"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择优推荐毕业生</a:t>
            </a:r>
            <a:endParaRPr lang="zh-CN" altLang="en-US" b="1">
              <a:solidFill>
                <a:schemeClr val="accent3"/>
              </a:solidFill>
              <a:latin typeface="+mn-ea"/>
              <a:cs typeface="+mn-ea"/>
            </a:endParaRPr>
          </a:p>
        </p:txBody>
      </p:sp>
    </p:spTree>
    <p:custDataLst>
      <p:tags r:id="rId1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4.</a:t>
            </a:r>
            <a:r>
              <a:rPr lang="zh-CN" altLang="en-US">
                <a:solidFill>
                  <a:schemeClr val="accent1">
                    <a:lumMod val="50000"/>
                  </a:schemeClr>
                </a:solidFill>
              </a:rPr>
              <a:t>知情权</a:t>
            </a:r>
            <a:endParaRPr lang="zh-CN" altLang="en-US">
              <a:solidFill>
                <a:schemeClr val="accent1">
                  <a:lumMod val="50000"/>
                </a:schemeClr>
              </a:solidFill>
            </a:endParaRPr>
          </a:p>
        </p:txBody>
      </p:sp>
      <p:sp>
        <p:nvSpPr>
          <p:cNvPr id="3" name="矩形: 圆角 2"/>
          <p:cNvSpPr/>
          <p:nvPr>
            <p:custDataLst>
              <p:tags r:id="rId2"/>
            </p:custDataLst>
          </p:nvPr>
        </p:nvSpPr>
        <p:spPr>
          <a:xfrm>
            <a:off x="696595"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4"/>
          <p:cNvSpPr/>
          <p:nvPr>
            <p:custDataLst>
              <p:tags r:id="rId3"/>
            </p:custDataLst>
          </p:nvPr>
        </p:nvSpPr>
        <p:spPr>
          <a:xfrm>
            <a:off x="1001413" y="3443270"/>
            <a:ext cx="4493524" cy="2190879"/>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毕业生有权全面了解用人单位的工作环境、福利待遇和发展前景，以便做出明智的就业选择。</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675326"/>
            <a:ext cx="793797" cy="777921"/>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dirty="0">
                <a:solidFill>
                  <a:srgbClr val="FFFFFF"/>
                </a:solidFill>
                <a:latin typeface="+mn-ea"/>
                <a:cs typeface="+mn-ea"/>
                <a:sym typeface="+mn-ea"/>
              </a:rPr>
              <a:t>01</a:t>
            </a:r>
            <a:endParaRPr lang="en-US" altLang="zh-CN" sz="2400" b="1" dirty="0">
              <a:solidFill>
                <a:srgbClr val="FFFFFF"/>
              </a:solidFill>
              <a:latin typeface="+mn-ea"/>
              <a:cs typeface="+mn-ea"/>
              <a:sym typeface="+mn-ea"/>
            </a:endParaRPr>
          </a:p>
        </p:txBody>
      </p:sp>
      <p:cxnSp>
        <p:nvCxnSpPr>
          <p:cNvPr id="11" name="直接连接符 79"/>
          <p:cNvCxnSpPr/>
          <p:nvPr>
            <p:custDataLst>
              <p:tags r:id="rId5"/>
            </p:custDataLst>
          </p:nvPr>
        </p:nvCxnSpPr>
        <p:spPr>
          <a:xfrm flipV="1">
            <a:off x="916318" y="3245138"/>
            <a:ext cx="4663079"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sp>
        <p:nvSpPr>
          <p:cNvPr id="12" name="矩形 5"/>
          <p:cNvSpPr/>
          <p:nvPr>
            <p:custDataLst>
              <p:tags r:id="rId6"/>
            </p:custDataLst>
          </p:nvPr>
        </p:nvSpPr>
        <p:spPr>
          <a:xfrm>
            <a:off x="964581"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1"/>
                </a:solidFill>
                <a:latin typeface="+mn-ea"/>
                <a:cs typeface="+mn-ea"/>
              </a:rPr>
              <a:t>用人单位信息的全面获悉</a:t>
            </a:r>
            <a:endParaRPr lang="zh-CN" altLang="en-US" sz="2200" b="1" dirty="0">
              <a:solidFill>
                <a:schemeClr val="accent1"/>
              </a:solidFill>
              <a:latin typeface="+mn-ea"/>
              <a:cs typeface="+mn-ea"/>
            </a:endParaRPr>
          </a:p>
        </p:txBody>
      </p:sp>
      <p:sp>
        <p:nvSpPr>
          <p:cNvPr id="13" name="矩形: 圆角 2"/>
          <p:cNvSpPr/>
          <p:nvPr>
            <p:custDataLst>
              <p:tags r:id="rId7"/>
            </p:custDataLst>
          </p:nvPr>
        </p:nvSpPr>
        <p:spPr>
          <a:xfrm>
            <a:off x="6394150" y="2210027"/>
            <a:ext cx="5102525" cy="3612727"/>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6"/>
          <p:cNvSpPr/>
          <p:nvPr>
            <p:custDataLst>
              <p:tags r:id="rId8"/>
            </p:custDataLst>
          </p:nvPr>
        </p:nvSpPr>
        <p:spPr>
          <a:xfrm>
            <a:off x="6698968" y="3448350"/>
            <a:ext cx="4493524" cy="218071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用人单位有义务向毕业生和学校如实介绍单位真实情况，任何虚假信息的发布都是对毕业生权益的侵犯。</a:t>
            </a:r>
            <a:endParaRPr lang="zh-CN" altLang="en-US" sz="1600">
              <a:solidFill>
                <a:schemeClr val="tx1">
                  <a:lumMod val="85000"/>
                  <a:lumOff val="15000"/>
                </a:schemeClr>
              </a:solidFill>
              <a:latin typeface="+mn-ea"/>
              <a:cs typeface="+mn-ea"/>
            </a:endParaRPr>
          </a:p>
        </p:txBody>
      </p:sp>
      <p:sp>
        <p:nvSpPr>
          <p:cNvPr id="15" name="圆角矩形 39"/>
          <p:cNvSpPr/>
          <p:nvPr>
            <p:custDataLst>
              <p:tags r:id="rId9"/>
            </p:custDataLst>
          </p:nvPr>
        </p:nvSpPr>
        <p:spPr>
          <a:xfrm>
            <a:off x="6658961" y="1675326"/>
            <a:ext cx="793797" cy="777921"/>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400" b="1">
                <a:solidFill>
                  <a:srgbClr val="FFFFFF"/>
                </a:solidFill>
                <a:latin typeface="+mn-ea"/>
                <a:cs typeface="+mn-ea"/>
                <a:sym typeface="+mn-ea"/>
              </a:rPr>
              <a:t>02</a:t>
            </a:r>
            <a:endParaRPr lang="en-US" altLang="zh-CN" sz="2400" b="1" dirty="0">
              <a:solidFill>
                <a:srgbClr val="FFFFFF"/>
              </a:solidFill>
              <a:latin typeface="+mn-ea"/>
              <a:cs typeface="+mn-ea"/>
              <a:sym typeface="+mn-ea"/>
            </a:endParaRPr>
          </a:p>
        </p:txBody>
      </p:sp>
      <p:cxnSp>
        <p:nvCxnSpPr>
          <p:cNvPr id="16" name="直接连接符 73"/>
          <p:cNvCxnSpPr/>
          <p:nvPr>
            <p:custDataLst>
              <p:tags r:id="rId10"/>
            </p:custDataLst>
          </p:nvPr>
        </p:nvCxnSpPr>
        <p:spPr>
          <a:xfrm flipV="1">
            <a:off x="6614508" y="3250853"/>
            <a:ext cx="4662444"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sp>
        <p:nvSpPr>
          <p:cNvPr id="17" name="矩形 7"/>
          <p:cNvSpPr/>
          <p:nvPr>
            <p:custDataLst>
              <p:tags r:id="rId11"/>
            </p:custDataLst>
          </p:nvPr>
        </p:nvSpPr>
        <p:spPr>
          <a:xfrm>
            <a:off x="6664676" y="2649473"/>
            <a:ext cx="44928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用人单位的义务与责任</a:t>
            </a:r>
            <a:endParaRPr lang="zh-CN" altLang="en-US" sz="2200" b="1">
              <a:solidFill>
                <a:schemeClr val="accent2"/>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74657" y="339725"/>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5.</a:t>
            </a:r>
            <a:r>
              <a:rPr lang="zh-CN" altLang="en-US">
                <a:solidFill>
                  <a:schemeClr val="accent1">
                    <a:lumMod val="50000"/>
                  </a:schemeClr>
                </a:solidFill>
              </a:rPr>
              <a:t>休息休假权</a:t>
            </a:r>
            <a:endParaRPr lang="zh-CN" altLang="en-US">
              <a:solidFill>
                <a:schemeClr val="accent1">
                  <a:lumMod val="50000"/>
                </a:schemeClr>
              </a:solidFill>
            </a:endParaRPr>
          </a:p>
        </p:txBody>
      </p:sp>
      <p:sp>
        <p:nvSpPr>
          <p:cNvPr id="2" name="矩形 5"/>
          <p:cNvSpPr/>
          <p:nvPr>
            <p:custDataLst>
              <p:tags r:id="rId2"/>
            </p:custDataLst>
          </p:nvPr>
        </p:nvSpPr>
        <p:spPr>
          <a:xfrm>
            <a:off x="2952539" y="3504041"/>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法定工作时间外的休息时间</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2952539" y="4217148"/>
            <a:ext cx="2228208"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劳动者有权在法定工作时间外自行支配时间，享受休息休假权利，这是每个公民应享有的基本权利。</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32816deb-8bb3-11f0-8e67-3ad7dceac971.jpg@base@tag=imgScale&amp;m=1&amp;w=485&amp;h=753&amp;q=9532816deb-8bb3-11f0-8e67-3ad7dceac971"/>
          <p:cNvPicPr>
            <a:picLocks noChangeAspect="1"/>
          </p:cNvPicPr>
          <p:nvPr>
            <p:custDataLst>
              <p:tags r:id="rId4"/>
            </p:custDataLst>
          </p:nvPr>
        </p:nvPicPr>
        <p:blipFill>
          <a:blip r:embed="rId5"/>
          <a:srcRect l="16090" r="19543"/>
          <a:stretch>
            <a:fillRect/>
          </a:stretch>
        </p:blipFill>
        <p:spPr>
          <a:xfrm>
            <a:off x="3432175" y="1301115"/>
            <a:ext cx="1269365" cy="197231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121025" y="2014220"/>
            <a:ext cx="455930" cy="37084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室内,三维图形,起居室,斯堪的纳维亚半岛,沙发,公寓,住宅内部,装饰物,米色,住宅房间"/>
          <p:cNvPicPr>
            <a:picLocks noChangeAspect="1"/>
          </p:cNvPicPr>
          <p:nvPr>
            <p:custDataLst>
              <p:tags r:id="rId7"/>
            </p:custDataLst>
          </p:nvPr>
        </p:nvPicPr>
        <p:blipFill>
          <a:blip r:embed="rId8"/>
          <a:srcRect l="7147" r="7147"/>
          <a:stretch>
            <a:fillRect/>
          </a:stretch>
        </p:blipFill>
        <p:spPr>
          <a:xfrm>
            <a:off x="7101205" y="1301115"/>
            <a:ext cx="1269365" cy="197231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81800" y="2014220"/>
            <a:ext cx="455930" cy="37084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613825" y="3504041"/>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休息休假权利的法律保障</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613825" y="4217148"/>
            <a:ext cx="2228207"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根据《中华人民共和国劳动法》第三十八条，用人单位必须保证劳动者每周至少休息一日，确保休息休假权利。</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1051630" y="188030"/>
            <a:ext cx="10969200" cy="705600"/>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sz="2800" dirty="0">
                <a:solidFill>
                  <a:schemeClr val="accent1">
                    <a:lumMod val="50000"/>
                  </a:schemeClr>
                </a:solidFill>
              </a:rPr>
              <a:t>6.</a:t>
            </a:r>
            <a:r>
              <a:rPr lang="zh-CN" altLang="en-US" sz="2800" dirty="0">
                <a:solidFill>
                  <a:schemeClr val="accent1">
                    <a:lumMod val="50000"/>
                  </a:schemeClr>
                </a:solidFill>
              </a:rPr>
              <a:t>公正待遇权</a:t>
            </a:r>
            <a:endParaRPr lang="zh-CN" altLang="en-US" sz="2800" dirty="0">
              <a:solidFill>
                <a:schemeClr val="accent1">
                  <a:lumMod val="50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sym typeface="微软雅黑"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dirty="0">
              <a:solidFill>
                <a:schemeClr val="lt1"/>
              </a:solidFill>
              <a:latin typeface="+mj-ea"/>
              <a:ea typeface="+mj-ea"/>
            </a:endParaRPr>
          </a:p>
        </p:txBody>
      </p:sp>
      <p:sp>
        <p:nvSpPr>
          <p:cNvPr id="8" name="椭圆 22"/>
          <p:cNvSpPr/>
          <p:nvPr>
            <p:custDataLst>
              <p:tags r:id="rId5"/>
            </p:custDataLst>
          </p:nvPr>
        </p:nvSpPr>
        <p:spPr>
          <a:xfrm>
            <a:off x="3173914"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0" name="矩形 3"/>
          <p:cNvSpPr/>
          <p:nvPr>
            <p:custDataLst>
              <p:tags r:id="rId6"/>
            </p:custDataLst>
          </p:nvPr>
        </p:nvSpPr>
        <p:spPr>
          <a:xfrm>
            <a:off x="3116765" y="3949434"/>
            <a:ext cx="1148784"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dirty="0">
                <a:solidFill>
                  <a:schemeClr val="lt1">
                    <a:lumMod val="100000"/>
                  </a:schemeClr>
                </a:solidFill>
                <a:latin typeface="+mn-ea"/>
                <a:cs typeface="+mn-ea"/>
              </a:rPr>
              <a:t>01</a:t>
            </a:r>
            <a:endParaRPr kumimoji="1" lang="en-US" altLang="zh-CN" sz="2800" b="1" dirty="0">
              <a:solidFill>
                <a:schemeClr val="lt1">
                  <a:lumMod val="100000"/>
                </a:schemeClr>
              </a:solidFill>
              <a:latin typeface="+mn-ea"/>
              <a:cs typeface="+mn-ea"/>
            </a:endParaRPr>
          </a:p>
        </p:txBody>
      </p:sp>
      <p:sp>
        <p:nvSpPr>
          <p:cNvPr id="15" name="矩形 8"/>
          <p:cNvSpPr/>
          <p:nvPr>
            <p:custDataLst>
              <p:tags r:id="rId7"/>
            </p:custDataLst>
          </p:nvPr>
        </p:nvSpPr>
        <p:spPr>
          <a:xfrm>
            <a:off x="2063321" y="5025102"/>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用人单位应提供相应的工作和生活条件，确保毕业生能正常工作，毕业生有权要求用人单位提供劳动保障。</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7985211" y="2791217"/>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8" name="矩形 9"/>
          <p:cNvSpPr/>
          <p:nvPr>
            <p:custDataLst>
              <p:tags r:id="rId9"/>
            </p:custDataLst>
          </p:nvPr>
        </p:nvSpPr>
        <p:spPr>
          <a:xfrm>
            <a:off x="7928062" y="3949434"/>
            <a:ext cx="1148783" cy="565984"/>
          </a:xfrm>
          <a:prstGeom prst="rect">
            <a:avLst/>
          </a:prstGeom>
          <a:noFill/>
        </p:spPr>
        <p:txBody>
          <a:bodyPr wrap="none" lIns="0" tIns="0" rIns="0" bIns="0" rtlCol="0" anchor="ctr">
            <a:noAutofit/>
          </a:bodyPr>
          <a:p>
            <a:pPr algn="ctr">
              <a:spcBef>
                <a:spcPct val="0"/>
              </a:spcBef>
              <a:spcAft>
                <a:spcPct val="0"/>
              </a:spcAft>
            </a:pPr>
            <a:r>
              <a:rPr kumimoji="1" lang="en-US" altLang="zh-CN" sz="2800" b="1">
                <a:solidFill>
                  <a:schemeClr val="lt1">
                    <a:lumMod val="100000"/>
                  </a:schemeClr>
                </a:solidFill>
                <a:latin typeface="+mn-ea"/>
                <a:cs typeface="+mn-ea"/>
              </a:rPr>
              <a:t>02</a:t>
            </a:r>
            <a:endParaRPr kumimoji="1" lang="en-US" altLang="zh-CN" sz="2800" b="1">
              <a:solidFill>
                <a:schemeClr val="lt1">
                  <a:lumMod val="100000"/>
                </a:schemeClr>
              </a:solidFill>
              <a:latin typeface="+mn-ea"/>
              <a:cs typeface="+mn-ea"/>
            </a:endParaRPr>
          </a:p>
        </p:txBody>
      </p:sp>
      <p:sp>
        <p:nvSpPr>
          <p:cNvPr id="34" name="矩形 10"/>
          <p:cNvSpPr/>
          <p:nvPr>
            <p:custDataLst>
              <p:tags r:id="rId10"/>
            </p:custDataLst>
          </p:nvPr>
        </p:nvSpPr>
        <p:spPr>
          <a:xfrm>
            <a:off x="6873349" y="5016847"/>
            <a:ext cx="3256427" cy="1462375"/>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lt1">
                    <a:lumMod val="100000"/>
                  </a:schemeClr>
                </a:solidFill>
                <a:latin typeface="+mn-ea"/>
                <a:cs typeface="+mn-ea"/>
              </a:rPr>
              <a:t>毕业生到单位报到后应签订劳动合同，用人单位应按照合同规定给予员工相应待遇，确保同工同酬。</a:t>
            </a:r>
            <a:endParaRPr lang="zh-CN" altLang="en-US" sz="1600" dirty="0">
              <a:solidFill>
                <a:schemeClr val="lt1">
                  <a:lumMod val="100000"/>
                </a:schemeClr>
              </a:solidFill>
              <a:latin typeface="+mn-ea"/>
              <a:cs typeface="+mn-ea"/>
            </a:endParaRPr>
          </a:p>
        </p:txBody>
      </p:sp>
      <p:sp>
        <p:nvSpPr>
          <p:cNvPr id="35" name="矩形 11"/>
          <p:cNvSpPr/>
          <p:nvPr>
            <p:custDataLst>
              <p:tags r:id="rId11"/>
            </p:custDataLst>
          </p:nvPr>
        </p:nvSpPr>
        <p:spPr>
          <a:xfrm>
            <a:off x="2062051" y="4531717"/>
            <a:ext cx="3257934" cy="407283"/>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lt1">
                    <a:lumMod val="100000"/>
                  </a:schemeClr>
                </a:solidFill>
                <a:latin typeface="+mn-ea"/>
                <a:cs typeface="+mn-ea"/>
              </a:rPr>
              <a:t>毕业生的工作与生活条件</a:t>
            </a:r>
            <a:endParaRPr lang="zh-CN" altLang="en-US" sz="2000" b="1">
              <a:solidFill>
                <a:schemeClr val="lt1">
                  <a:lumMod val="100000"/>
                </a:schemeClr>
              </a:solidFill>
              <a:latin typeface="+mn-ea"/>
              <a:cs typeface="+mn-ea"/>
            </a:endParaRPr>
          </a:p>
        </p:txBody>
      </p:sp>
      <p:sp>
        <p:nvSpPr>
          <p:cNvPr id="36" name="矩形 12"/>
          <p:cNvSpPr/>
          <p:nvPr>
            <p:custDataLst>
              <p:tags r:id="rId12"/>
            </p:custDataLst>
          </p:nvPr>
        </p:nvSpPr>
        <p:spPr>
          <a:xfrm>
            <a:off x="6873349" y="4531717"/>
            <a:ext cx="3257933" cy="407283"/>
          </a:xfrm>
          <a:prstGeom prst="rect">
            <a:avLst/>
          </a:prstGeom>
          <a:noFill/>
        </p:spPr>
        <p:txBody>
          <a:bodyPr wrap="square" lIns="0" tIns="0" rIns="0" bIns="0" rtlCol="0" anchor="ctr">
            <a:noAutofit/>
          </a:bodyPr>
          <a:p>
            <a:pPr algn="ctr" defTabSz="914400">
              <a:spcBef>
                <a:spcPct val="0"/>
              </a:spcBef>
              <a:spcAft>
                <a:spcPct val="0"/>
              </a:spcAft>
              <a:tabLst>
                <a:tab pos="1074420" algn="l"/>
              </a:tabLst>
            </a:pPr>
            <a:r>
              <a:rPr lang="zh-CN" altLang="en-US" sz="2000" b="1">
                <a:solidFill>
                  <a:schemeClr val="lt1">
                    <a:lumMod val="100000"/>
                  </a:schemeClr>
                </a:solidFill>
                <a:latin typeface="+mn-ea"/>
                <a:cs typeface="+mn-ea"/>
              </a:rPr>
              <a:t>劳动合同与劳动保障</a:t>
            </a:r>
            <a:endParaRPr lang="zh-CN" altLang="en-US" sz="2000" b="1">
              <a:solidFill>
                <a:schemeClr val="lt1">
                  <a:lumMod val="100000"/>
                </a:schemeClr>
              </a:solidFill>
              <a:latin typeface="+mn-ea"/>
              <a:cs typeface="+mn-ea"/>
            </a:endParaRPr>
          </a:p>
        </p:txBody>
      </p:sp>
      <p:pic>
        <p:nvPicPr>
          <p:cNvPr id="37" name="图形 1"/>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421559" y="3038862"/>
            <a:ext cx="542632" cy="539849"/>
          </a:xfrm>
          <a:prstGeom prst="rect">
            <a:avLst/>
          </a:prstGeom>
        </p:spPr>
      </p:pic>
      <p:pic>
        <p:nvPicPr>
          <p:cNvPr id="38" name="图形 2"/>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250636" y="3064262"/>
            <a:ext cx="505642" cy="488972"/>
          </a:xfrm>
          <a:prstGeom prst="rect">
            <a:avLst/>
          </a:prstGeom>
        </p:spPr>
      </p:pic>
    </p:spTree>
    <p:custDataLst>
      <p:tags r:id="rId1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7.</a:t>
            </a:r>
            <a:r>
              <a:rPr lang="zh-CN" altLang="en-US">
                <a:solidFill>
                  <a:schemeClr val="accent1">
                    <a:lumMod val="50000"/>
                  </a:schemeClr>
                </a:solidFill>
              </a:rPr>
              <a:t>违约求偿权</a:t>
            </a:r>
            <a:endParaRPr lang="zh-CN" altLang="en-US">
              <a:solidFill>
                <a:schemeClr val="accent1">
                  <a:lumMod val="50000"/>
                </a:schemeClr>
              </a:solidFill>
            </a:endParaRPr>
          </a:p>
        </p:txBody>
      </p:sp>
      <p:sp>
        <p:nvSpPr>
          <p:cNvPr id="2" name="矩形 1"/>
          <p:cNvSpPr/>
          <p:nvPr>
            <p:custDataLst>
              <p:tags r:id="rId2"/>
            </p:custDataLst>
          </p:nvPr>
        </p:nvSpPr>
        <p:spPr>
          <a:xfrm>
            <a:off x="2146396" y="1944963"/>
            <a:ext cx="8999550"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就业协议书具有法律效力，毕业生和用人单位均应严格遵守，任何一方无正当理由不得随意更改或解除。</a:t>
            </a:r>
            <a:endParaRPr lang="zh-CN" altLang="en-US">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146396" y="1475721"/>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1"/>
                </a:solidFill>
                <a:latin typeface="+mn-ea"/>
                <a:cs typeface="+mn-ea"/>
                <a:sym typeface="+mn-ea"/>
              </a:rPr>
              <a:t>就业协议书的法律效力</a:t>
            </a:r>
            <a:endParaRPr lang="zh-CN" altLang="en-US" sz="2200" b="1">
              <a:solidFill>
                <a:schemeClr val="accent1"/>
              </a:solidFill>
              <a:latin typeface="+mn-ea"/>
              <a:cs typeface="+mn-ea"/>
              <a:sym typeface="+mn-ea"/>
            </a:endParaRPr>
          </a:p>
        </p:txBody>
      </p:sp>
      <p:sp>
        <p:nvSpPr>
          <p:cNvPr id="14" name="矩形 3"/>
          <p:cNvSpPr/>
          <p:nvPr>
            <p:custDataLst>
              <p:tags r:id="rId4"/>
            </p:custDataLst>
          </p:nvPr>
        </p:nvSpPr>
        <p:spPr>
          <a:xfrm>
            <a:off x="1246646" y="1542393"/>
            <a:ext cx="579571" cy="57957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4"/>
          <p:cNvSpPr/>
          <p:nvPr>
            <p:custDataLst>
              <p:tags r:id="rId5"/>
            </p:custDataLst>
          </p:nvPr>
        </p:nvSpPr>
        <p:spPr>
          <a:xfrm>
            <a:off x="2145761" y="4412449"/>
            <a:ext cx="8999549"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若用人单位无正当理由提出解除协议，毕业生有权要求对方履行协议或根据协议规定要求赔偿损失，用人单位将承担违约责任。</a:t>
            </a:r>
            <a:endParaRPr lang="zh-CN" altLang="en-US">
              <a:solidFill>
                <a:schemeClr val="tx1">
                  <a:lumMod val="85000"/>
                  <a:lumOff val="15000"/>
                </a:schemeClr>
              </a:solidFill>
              <a:latin typeface="+mn-ea"/>
              <a:cs typeface="+mn-ea"/>
              <a:sym typeface="+mn-ea"/>
            </a:endParaRPr>
          </a:p>
        </p:txBody>
      </p:sp>
      <p:sp>
        <p:nvSpPr>
          <p:cNvPr id="16" name="矩形 5"/>
          <p:cNvSpPr/>
          <p:nvPr>
            <p:custDataLst>
              <p:tags r:id="rId6"/>
            </p:custDataLst>
          </p:nvPr>
        </p:nvSpPr>
        <p:spPr>
          <a:xfrm>
            <a:off x="2145761" y="3943208"/>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2"/>
                </a:solidFill>
                <a:latin typeface="+mn-ea"/>
                <a:cs typeface="+mn-ea"/>
                <a:sym typeface="+mn-ea"/>
              </a:rPr>
              <a:t>违约责任与赔偿要求</a:t>
            </a:r>
            <a:endParaRPr lang="zh-CN" altLang="en-US" sz="2200" b="1">
              <a:solidFill>
                <a:schemeClr val="accent2"/>
              </a:solidFill>
              <a:latin typeface="+mn-ea"/>
              <a:cs typeface="+mn-ea"/>
              <a:sym typeface="+mn-ea"/>
            </a:endParaRPr>
          </a:p>
        </p:txBody>
      </p:sp>
      <p:sp>
        <p:nvSpPr>
          <p:cNvPr id="17" name="矩形 7"/>
          <p:cNvSpPr/>
          <p:nvPr>
            <p:custDataLst>
              <p:tags r:id="rId7"/>
            </p:custDataLst>
          </p:nvPr>
        </p:nvSpPr>
        <p:spPr>
          <a:xfrm>
            <a:off x="1246011" y="4009879"/>
            <a:ext cx="579571" cy="57957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6247765" cy="4399915"/>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大学生择业的权利与义务</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大学生择业、就业的权益保护</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就业协议、劳动合同的签订</a:t>
            </a:r>
            <a:endParaRPr lang="zh-CN" altLang="en-US"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第四节　警惕求职陷阱</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第五节　劳动争议</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（二）就业相关</a:t>
            </a:r>
            <a:r>
              <a:rPr lang="en-US" altLang="zh-CN" sz="2800">
                <a:solidFill>
                  <a:schemeClr val="accent1">
                    <a:lumMod val="50000"/>
                  </a:schemeClr>
                </a:solidFill>
              </a:rPr>
              <a:t> </a:t>
            </a:r>
            <a:r>
              <a:rPr lang="zh-CN" altLang="en-US" sz="2800">
                <a:solidFill>
                  <a:schemeClr val="accent1">
                    <a:lumMod val="50000"/>
                  </a:schemeClr>
                </a:solidFill>
              </a:rPr>
              <a:t>法律、法规</a:t>
            </a:r>
            <a:endParaRPr lang="zh-CN" altLang="en-US" sz="2800">
              <a:solidFill>
                <a:schemeClr val="accent1">
                  <a:lumMod val="50000"/>
                </a:schemeClr>
              </a:solidFill>
            </a:endParaRPr>
          </a:p>
          <a:p>
            <a:r>
              <a:rPr lang="en-US" altLang="en-US">
                <a:solidFill>
                  <a:schemeClr val="accent1">
                    <a:lumMod val="50000"/>
                  </a:schemeClr>
                </a:solidFill>
              </a:rPr>
              <a:t>1. </a:t>
            </a:r>
            <a:r>
              <a:rPr lang="zh-CN" altLang="en-US">
                <a:solidFill>
                  <a:schemeClr val="accent1">
                    <a:lumMod val="50000"/>
                  </a:schemeClr>
                </a:solidFill>
              </a:rPr>
              <a:t>《劳动法》</a:t>
            </a:r>
            <a:endParaRPr lang="zh-CN" altLang="en-US">
              <a:solidFill>
                <a:schemeClr val="accent1">
                  <a:lumMod val="50000"/>
                </a:schemeClr>
              </a:solidFill>
            </a:endParaRPr>
          </a:p>
        </p:txBody>
      </p:sp>
      <p:sp>
        <p:nvSpPr>
          <p:cNvPr id="14" name="任意多边形 48"/>
          <p:cNvSpPr/>
          <p:nvPr>
            <p:custDataLst>
              <p:tags r:id="rId2"/>
            </p:custDataLst>
          </p:nvPr>
        </p:nvSpPr>
        <p:spPr>
          <a:xfrm>
            <a:off x="6119495" y="2148205"/>
            <a:ext cx="2491105" cy="431292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5" name="任意多边形 5"/>
          <p:cNvSpPr/>
          <p:nvPr>
            <p:custDataLst>
              <p:tags r:id="rId3"/>
            </p:custDataLst>
          </p:nvPr>
        </p:nvSpPr>
        <p:spPr>
          <a:xfrm>
            <a:off x="8838565" y="2148205"/>
            <a:ext cx="2491105" cy="430149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6" name="任意多边形 4"/>
          <p:cNvSpPr/>
          <p:nvPr>
            <p:custDataLst>
              <p:tags r:id="rId4"/>
            </p:custDataLst>
          </p:nvPr>
        </p:nvSpPr>
        <p:spPr>
          <a:xfrm>
            <a:off x="3399155" y="2146300"/>
            <a:ext cx="2491105" cy="431292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7" name="任意多边形 2"/>
          <p:cNvSpPr/>
          <p:nvPr>
            <p:custDataLst>
              <p:tags r:id="rId5"/>
            </p:custDataLst>
          </p:nvPr>
        </p:nvSpPr>
        <p:spPr>
          <a:xfrm>
            <a:off x="680720" y="2148205"/>
            <a:ext cx="2491105" cy="4312920"/>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8" name="图片 135" descr="D:/工作文件/单页/用图/肖像/VCG211370232913.jpgVCG211370232913"/>
          <p:cNvPicPr>
            <a:picLocks noChangeAspect="1"/>
          </p:cNvPicPr>
          <p:nvPr>
            <p:custDataLst>
              <p:tags r:id="rId6"/>
            </p:custDataLst>
          </p:nvPr>
        </p:nvPicPr>
        <p:blipFill>
          <a:blip r:embed="rId7"/>
          <a:srcRect/>
          <a:stretch>
            <a:fillRect/>
          </a:stretch>
        </p:blipFill>
        <p:spPr>
          <a:xfrm>
            <a:off x="9200388" y="105491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9" name="图片 136" descr="D:/工作文件/单页/用图/肖像/VCG211321899846.jpgVCG211321899846"/>
          <p:cNvPicPr>
            <a:picLocks noChangeAspect="1"/>
          </p:cNvPicPr>
          <p:nvPr>
            <p:custDataLst>
              <p:tags r:id="rId8"/>
            </p:custDataLst>
          </p:nvPr>
        </p:nvPicPr>
        <p:blipFill>
          <a:blip r:embed="rId9"/>
          <a:srcRect/>
          <a:stretch>
            <a:fillRect/>
          </a:stretch>
        </p:blipFill>
        <p:spPr>
          <a:xfrm>
            <a:off x="6486236" y="105491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3">
                <a:alpha val="12000"/>
              </a:schemeClr>
            </a:outerShdw>
          </a:effectLst>
        </p:spPr>
      </p:pic>
      <p:pic>
        <p:nvPicPr>
          <p:cNvPr id="20" name="图片 137" descr="/data/temp/f355092a-8bb3-11f0-a022-d6f3ff9b8390.png@base@tag=imgScale&amp;m=1&amp;w=199&amp;h=199&amp;q=95f355092a-8bb3-11f0-a022-d6f3ff9b8390"/>
          <p:cNvPicPr>
            <a:picLocks noChangeAspect="1"/>
          </p:cNvPicPr>
          <p:nvPr>
            <p:custDataLst>
              <p:tags r:id="rId10"/>
            </p:custDataLst>
          </p:nvPr>
        </p:nvPicPr>
        <p:blipFill>
          <a:blip r:embed="rId11"/>
          <a:srcRect l="21893" r="21893"/>
          <a:stretch>
            <a:fillRect/>
          </a:stretch>
        </p:blipFill>
        <p:spPr>
          <a:xfrm>
            <a:off x="1057932" y="105491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21" name="图片 138" descr="/data/temp/f35509b8-8bb3-11f0-a022-d6f3ff9b8390.jpg@base@tag=imgScale&amp;m=1&amp;w=199&amp;h=199&amp;q=95f35509b8-8bb3-11f0-a022-d6f3ff9b8390"/>
          <p:cNvPicPr>
            <a:picLocks noChangeAspect="1"/>
          </p:cNvPicPr>
          <p:nvPr>
            <p:custDataLst>
              <p:tags r:id="rId12"/>
            </p:custDataLst>
          </p:nvPr>
        </p:nvPicPr>
        <p:blipFill>
          <a:blip r:embed="rId13"/>
          <a:srcRect l="33445"/>
          <a:stretch>
            <a:fillRect/>
          </a:stretch>
        </p:blipFill>
        <p:spPr>
          <a:xfrm>
            <a:off x="3772084" y="1054917"/>
            <a:ext cx="717593" cy="717593"/>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22" name="直接连接符 122"/>
          <p:cNvCxnSpPr/>
          <p:nvPr>
            <p:custDataLst>
              <p:tags r:id="rId14"/>
            </p:custDataLst>
          </p:nvPr>
        </p:nvCxnSpPr>
        <p:spPr>
          <a:xfrm>
            <a:off x="1431335" y="1994138"/>
            <a:ext cx="8125945"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23" name="椭圆 123"/>
          <p:cNvSpPr/>
          <p:nvPr>
            <p:custDataLst>
              <p:tags r:id="rId15"/>
            </p:custDataLst>
          </p:nvPr>
        </p:nvSpPr>
        <p:spPr>
          <a:xfrm>
            <a:off x="1358940" y="193635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124"/>
          <p:cNvSpPr/>
          <p:nvPr>
            <p:custDataLst>
              <p:tags r:id="rId16"/>
            </p:custDataLst>
          </p:nvPr>
        </p:nvSpPr>
        <p:spPr>
          <a:xfrm>
            <a:off x="4073092" y="193635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125"/>
          <p:cNvSpPr/>
          <p:nvPr>
            <p:custDataLst>
              <p:tags r:id="rId17"/>
            </p:custDataLst>
          </p:nvPr>
        </p:nvSpPr>
        <p:spPr>
          <a:xfrm>
            <a:off x="6787244" y="1946510"/>
            <a:ext cx="115577" cy="115577"/>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126"/>
          <p:cNvSpPr/>
          <p:nvPr>
            <p:custDataLst>
              <p:tags r:id="rId18"/>
            </p:custDataLst>
          </p:nvPr>
        </p:nvSpPr>
        <p:spPr>
          <a:xfrm>
            <a:off x="9501396" y="1936350"/>
            <a:ext cx="115577" cy="115577"/>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27" name="直接连接符 143"/>
          <p:cNvCxnSpPr/>
          <p:nvPr>
            <p:custDataLst>
              <p:tags r:id="rId19"/>
            </p:custDataLst>
          </p:nvPr>
        </p:nvCxnSpPr>
        <p:spPr>
          <a:xfrm>
            <a:off x="817888" y="335883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28" name="矩形 3"/>
          <p:cNvSpPr/>
          <p:nvPr>
            <p:custDataLst>
              <p:tags r:id="rId20"/>
            </p:custDataLst>
          </p:nvPr>
        </p:nvSpPr>
        <p:spPr>
          <a:xfrm>
            <a:off x="817888" y="352457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《劳动法》于</a:t>
            </a:r>
            <a:r>
              <a:rPr lang="en-US" altLang="zh-CN" sz="1600">
                <a:solidFill>
                  <a:schemeClr val="tx1">
                    <a:lumMod val="85000"/>
                    <a:lumOff val="15000"/>
                  </a:schemeClr>
                </a:solidFill>
                <a:latin typeface="+mn-ea"/>
                <a:cs typeface="+mn-ea"/>
              </a:rPr>
              <a:t>1994</a:t>
            </a:r>
            <a:r>
              <a:rPr lang="zh-CN" altLang="en-US" sz="1600">
                <a:solidFill>
                  <a:schemeClr val="tx1">
                    <a:lumMod val="85000"/>
                    <a:lumOff val="15000"/>
                  </a:schemeClr>
                </a:solidFill>
                <a:latin typeface="+mn-ea"/>
                <a:cs typeface="+mn-ea"/>
              </a:rPr>
              <a:t>年</a:t>
            </a:r>
            <a:r>
              <a:rPr lang="en-US" altLang="zh-CN" sz="1600">
                <a:solidFill>
                  <a:schemeClr val="tx1">
                    <a:lumMod val="85000"/>
                    <a:lumOff val="15000"/>
                  </a:schemeClr>
                </a:solidFill>
                <a:latin typeface="+mn-ea"/>
                <a:cs typeface="+mn-ea"/>
              </a:rPr>
              <a:t>7</a:t>
            </a:r>
            <a:r>
              <a:rPr lang="zh-CN" altLang="en-US" sz="1600">
                <a:solidFill>
                  <a:schemeClr val="tx1">
                    <a:lumMod val="85000"/>
                    <a:lumOff val="15000"/>
                  </a:schemeClr>
                </a:solidFill>
                <a:latin typeface="+mn-ea"/>
                <a:cs typeface="+mn-ea"/>
              </a:rPr>
              <a:t>月</a:t>
            </a:r>
            <a:r>
              <a:rPr lang="en-US" altLang="zh-CN" sz="1600">
                <a:solidFill>
                  <a:schemeClr val="tx1">
                    <a:lumMod val="85000"/>
                    <a:lumOff val="15000"/>
                  </a:schemeClr>
                </a:solidFill>
                <a:latin typeface="+mn-ea"/>
                <a:cs typeface="+mn-ea"/>
              </a:rPr>
              <a:t>5</a:t>
            </a:r>
            <a:r>
              <a:rPr lang="zh-CN" altLang="en-US" sz="1600">
                <a:solidFill>
                  <a:schemeClr val="tx1">
                    <a:lumMod val="85000"/>
                    <a:lumOff val="15000"/>
                  </a:schemeClr>
                </a:solidFill>
                <a:latin typeface="+mn-ea"/>
                <a:cs typeface="+mn-ea"/>
              </a:rPr>
              <a:t>日通过，并于</a:t>
            </a:r>
            <a:r>
              <a:rPr lang="en-US" altLang="zh-CN" sz="1600">
                <a:solidFill>
                  <a:schemeClr val="tx1">
                    <a:lumMod val="85000"/>
                    <a:lumOff val="15000"/>
                  </a:schemeClr>
                </a:solidFill>
                <a:latin typeface="+mn-ea"/>
                <a:cs typeface="+mn-ea"/>
              </a:rPr>
              <a:t>1995</a:t>
            </a:r>
            <a:r>
              <a:rPr lang="zh-CN" altLang="en-US" sz="1600">
                <a:solidFill>
                  <a:schemeClr val="tx1">
                    <a:lumMod val="85000"/>
                    <a:lumOff val="15000"/>
                  </a:schemeClr>
                </a:solidFill>
                <a:latin typeface="+mn-ea"/>
                <a:cs typeface="+mn-ea"/>
              </a:rPr>
              <a:t>年</a:t>
            </a:r>
            <a:r>
              <a:rPr lang="en-US" altLang="zh-CN" sz="1600">
                <a:solidFill>
                  <a:schemeClr val="tx1">
                    <a:lumMod val="85000"/>
                    <a:lumOff val="15000"/>
                  </a:schemeClr>
                </a:solidFill>
                <a:latin typeface="+mn-ea"/>
                <a:cs typeface="+mn-ea"/>
              </a:rPr>
              <a:t>1</a:t>
            </a:r>
            <a:r>
              <a:rPr lang="zh-CN" altLang="en-US" sz="1600">
                <a:solidFill>
                  <a:schemeClr val="tx1">
                    <a:lumMod val="85000"/>
                    <a:lumOff val="15000"/>
                  </a:schemeClr>
                </a:solidFill>
                <a:latin typeface="+mn-ea"/>
                <a:cs typeface="+mn-ea"/>
              </a:rPr>
              <a:t>月</a:t>
            </a:r>
            <a:r>
              <a:rPr lang="en-US" altLang="zh-CN" sz="1600">
                <a:solidFill>
                  <a:schemeClr val="tx1">
                    <a:lumMod val="85000"/>
                    <a:lumOff val="15000"/>
                  </a:schemeClr>
                </a:solidFill>
                <a:latin typeface="+mn-ea"/>
                <a:cs typeface="+mn-ea"/>
              </a:rPr>
              <a:t>1</a:t>
            </a:r>
            <a:r>
              <a:rPr lang="zh-CN" altLang="en-US" sz="1600">
                <a:solidFill>
                  <a:schemeClr val="tx1">
                    <a:lumMod val="85000"/>
                    <a:lumOff val="15000"/>
                  </a:schemeClr>
                </a:solidFill>
                <a:latin typeface="+mn-ea"/>
                <a:cs typeface="+mn-ea"/>
              </a:rPr>
              <a:t>日起施行，后经过</a:t>
            </a:r>
            <a:r>
              <a:rPr lang="en-US" altLang="zh-CN" sz="1600">
                <a:solidFill>
                  <a:schemeClr val="tx1">
                    <a:lumMod val="85000"/>
                    <a:lumOff val="15000"/>
                  </a:schemeClr>
                </a:solidFill>
                <a:latin typeface="+mn-ea"/>
                <a:cs typeface="+mn-ea"/>
              </a:rPr>
              <a:t>2009</a:t>
            </a:r>
            <a:r>
              <a:rPr lang="zh-CN" altLang="en-US" sz="1600">
                <a:solidFill>
                  <a:schemeClr val="tx1">
                    <a:lumMod val="85000"/>
                    <a:lumOff val="15000"/>
                  </a:schemeClr>
                </a:solidFill>
                <a:latin typeface="+mn-ea"/>
                <a:cs typeface="+mn-ea"/>
              </a:rPr>
              <a:t>年和</a:t>
            </a:r>
            <a:r>
              <a:rPr lang="en-US" altLang="zh-CN" sz="1600">
                <a:solidFill>
                  <a:schemeClr val="tx1">
                    <a:lumMod val="85000"/>
                    <a:lumOff val="15000"/>
                  </a:schemeClr>
                </a:solidFill>
                <a:latin typeface="+mn-ea"/>
                <a:cs typeface="+mn-ea"/>
              </a:rPr>
              <a:t>2018</a:t>
            </a:r>
            <a:r>
              <a:rPr lang="zh-CN" altLang="en-US" sz="1600">
                <a:solidFill>
                  <a:schemeClr val="tx1">
                    <a:lumMod val="85000"/>
                    <a:lumOff val="15000"/>
                  </a:schemeClr>
                </a:solidFill>
                <a:latin typeface="+mn-ea"/>
                <a:cs typeface="+mn-ea"/>
              </a:rPr>
              <a:t>年的修订，依据宪法制定，以保护劳动者权益和调整劳动关系为宗旨。</a:t>
            </a:r>
            <a:endParaRPr lang="zh-CN" altLang="en-US" sz="1600">
              <a:solidFill>
                <a:schemeClr val="tx1">
                  <a:lumMod val="85000"/>
                  <a:lumOff val="15000"/>
                </a:schemeClr>
              </a:solidFill>
              <a:latin typeface="+mn-ea"/>
              <a:cs typeface="+mn-ea"/>
            </a:endParaRPr>
          </a:p>
        </p:txBody>
      </p:sp>
      <p:sp>
        <p:nvSpPr>
          <p:cNvPr id="29" name="矩形 6"/>
          <p:cNvSpPr/>
          <p:nvPr>
            <p:custDataLst>
              <p:tags r:id="rId21"/>
            </p:custDataLst>
          </p:nvPr>
        </p:nvSpPr>
        <p:spPr>
          <a:xfrm>
            <a:off x="817888" y="273776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劳动法的立法背景</a:t>
            </a:r>
            <a:endParaRPr lang="zh-CN" altLang="en-US" sz="2000" b="1" kern="0">
              <a:solidFill>
                <a:schemeClr val="tx1"/>
              </a:solidFill>
              <a:latin typeface="+mn-ea"/>
              <a:cs typeface="+mn-ea"/>
            </a:endParaRPr>
          </a:p>
        </p:txBody>
      </p:sp>
      <p:cxnSp>
        <p:nvCxnSpPr>
          <p:cNvPr id="30" name="直接连接符 146"/>
          <p:cNvCxnSpPr/>
          <p:nvPr>
            <p:custDataLst>
              <p:tags r:id="rId22"/>
            </p:custDataLst>
          </p:nvPr>
        </p:nvCxnSpPr>
        <p:spPr>
          <a:xfrm>
            <a:off x="3539025" y="335883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1" name="矩形 7"/>
          <p:cNvSpPr/>
          <p:nvPr>
            <p:custDataLst>
              <p:tags r:id="rId23"/>
            </p:custDataLst>
          </p:nvPr>
        </p:nvSpPr>
        <p:spPr>
          <a:xfrm>
            <a:off x="3539025" y="340646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劳动法内容广泛，涵盖劳动者的基本权利与义务、促进就业、劳动合同与集体合同、工作时间与休息休假、工资、劳动安全卫生、特殊保护、职业培训、社会保险与福利、劳动争议、监督检查、法律责任等。</a:t>
            </a:r>
            <a:endParaRPr lang="zh-CN" altLang="en-US" sz="1600">
              <a:solidFill>
                <a:schemeClr val="tx1">
                  <a:lumMod val="85000"/>
                  <a:lumOff val="15000"/>
                </a:schemeClr>
              </a:solidFill>
              <a:latin typeface="+mn-ea"/>
              <a:cs typeface="+mn-ea"/>
            </a:endParaRPr>
          </a:p>
        </p:txBody>
      </p:sp>
      <p:sp>
        <p:nvSpPr>
          <p:cNvPr id="32" name="矩形 8"/>
          <p:cNvSpPr/>
          <p:nvPr>
            <p:custDataLst>
              <p:tags r:id="rId24"/>
            </p:custDataLst>
          </p:nvPr>
        </p:nvSpPr>
        <p:spPr>
          <a:xfrm>
            <a:off x="3539025" y="273776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劳动法的主要内容</a:t>
            </a:r>
            <a:endParaRPr lang="zh-CN" altLang="en-US" sz="2000" b="1" kern="0">
              <a:solidFill>
                <a:schemeClr val="tx1"/>
              </a:solidFill>
              <a:latin typeface="+mn-ea"/>
              <a:cs typeface="+mn-ea"/>
            </a:endParaRPr>
          </a:p>
        </p:txBody>
      </p:sp>
      <p:cxnSp>
        <p:nvCxnSpPr>
          <p:cNvPr id="33" name="直接连接符 149"/>
          <p:cNvCxnSpPr/>
          <p:nvPr>
            <p:custDataLst>
              <p:tags r:id="rId25"/>
            </p:custDataLst>
          </p:nvPr>
        </p:nvCxnSpPr>
        <p:spPr>
          <a:xfrm>
            <a:off x="8981300" y="335883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4" name="矩形 9"/>
          <p:cNvSpPr/>
          <p:nvPr>
            <p:custDataLst>
              <p:tags r:id="rId26"/>
            </p:custDataLst>
          </p:nvPr>
        </p:nvSpPr>
        <p:spPr>
          <a:xfrm>
            <a:off x="8981300" y="352457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《劳动法》自</a:t>
            </a:r>
            <a:r>
              <a:rPr lang="en-US" altLang="zh-CN" sz="1600">
                <a:solidFill>
                  <a:schemeClr val="tx1">
                    <a:lumMod val="85000"/>
                    <a:lumOff val="15000"/>
                  </a:schemeClr>
                </a:solidFill>
                <a:latin typeface="+mn-ea"/>
                <a:cs typeface="+mn-ea"/>
              </a:rPr>
              <a:t>1995</a:t>
            </a:r>
            <a:r>
              <a:rPr lang="zh-CN" altLang="en-US" sz="1600">
                <a:solidFill>
                  <a:schemeClr val="tx1">
                    <a:lumMod val="85000"/>
                    <a:lumOff val="15000"/>
                  </a:schemeClr>
                </a:solidFill>
                <a:latin typeface="+mn-ea"/>
                <a:cs typeface="+mn-ea"/>
              </a:rPr>
              <a:t>年实施以来，分别在</a:t>
            </a:r>
            <a:r>
              <a:rPr lang="en-US" altLang="zh-CN" sz="1600">
                <a:solidFill>
                  <a:schemeClr val="tx1">
                    <a:lumMod val="85000"/>
                    <a:lumOff val="15000"/>
                  </a:schemeClr>
                </a:solidFill>
                <a:latin typeface="+mn-ea"/>
                <a:cs typeface="+mn-ea"/>
              </a:rPr>
              <a:t>2009</a:t>
            </a:r>
            <a:r>
              <a:rPr lang="zh-CN" altLang="en-US" sz="1600">
                <a:solidFill>
                  <a:schemeClr val="tx1">
                    <a:lumMod val="85000"/>
                    <a:lumOff val="15000"/>
                  </a:schemeClr>
                </a:solidFill>
                <a:latin typeface="+mn-ea"/>
                <a:cs typeface="+mn-ea"/>
              </a:rPr>
              <a:t>年和</a:t>
            </a:r>
            <a:r>
              <a:rPr lang="en-US" altLang="zh-CN" sz="1600">
                <a:solidFill>
                  <a:schemeClr val="tx1">
                    <a:lumMod val="85000"/>
                    <a:lumOff val="15000"/>
                  </a:schemeClr>
                </a:solidFill>
                <a:latin typeface="+mn-ea"/>
                <a:cs typeface="+mn-ea"/>
              </a:rPr>
              <a:t>2018</a:t>
            </a:r>
            <a:r>
              <a:rPr lang="zh-CN" altLang="en-US" sz="1600">
                <a:solidFill>
                  <a:schemeClr val="tx1">
                    <a:lumMod val="85000"/>
                    <a:lumOff val="15000"/>
                  </a:schemeClr>
                </a:solidFill>
                <a:latin typeface="+mn-ea"/>
                <a:cs typeface="+mn-ea"/>
              </a:rPr>
              <a:t>年进行了修订，以适应社会主义市场经济的发展和社会进步的需要。</a:t>
            </a:r>
            <a:endParaRPr lang="zh-CN" altLang="en-US" sz="1600">
              <a:solidFill>
                <a:schemeClr val="tx1">
                  <a:lumMod val="85000"/>
                  <a:lumOff val="15000"/>
                </a:schemeClr>
              </a:solidFill>
              <a:latin typeface="+mn-ea"/>
              <a:cs typeface="+mn-ea"/>
            </a:endParaRPr>
          </a:p>
        </p:txBody>
      </p:sp>
      <p:sp>
        <p:nvSpPr>
          <p:cNvPr id="35" name="矩形 10"/>
          <p:cNvSpPr/>
          <p:nvPr>
            <p:custDataLst>
              <p:tags r:id="rId27"/>
            </p:custDataLst>
          </p:nvPr>
        </p:nvSpPr>
        <p:spPr>
          <a:xfrm>
            <a:off x="8981300" y="273776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劳动法的修订历程</a:t>
            </a:r>
            <a:endParaRPr lang="zh-CN" altLang="en-US" sz="2000" b="1" kern="0">
              <a:solidFill>
                <a:schemeClr val="tx1"/>
              </a:solidFill>
              <a:latin typeface="+mn-ea"/>
              <a:cs typeface="+mn-ea"/>
            </a:endParaRPr>
          </a:p>
        </p:txBody>
      </p:sp>
      <p:cxnSp>
        <p:nvCxnSpPr>
          <p:cNvPr id="36" name="直接连接符 152"/>
          <p:cNvCxnSpPr/>
          <p:nvPr>
            <p:custDataLst>
              <p:tags r:id="rId28"/>
            </p:custDataLst>
          </p:nvPr>
        </p:nvCxnSpPr>
        <p:spPr>
          <a:xfrm>
            <a:off x="6260163" y="3358834"/>
            <a:ext cx="2180720"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37" name="矩形 11"/>
          <p:cNvSpPr/>
          <p:nvPr>
            <p:custDataLst>
              <p:tags r:id="rId29"/>
            </p:custDataLst>
          </p:nvPr>
        </p:nvSpPr>
        <p:spPr>
          <a:xfrm>
            <a:off x="6260163" y="3524579"/>
            <a:ext cx="2208662" cy="1887016"/>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劳动法适用于中华人民共和国境内的企业、个体经济组织、国家机关、事业单位、社会团体及其与之建立劳动关系的劳动者。</a:t>
            </a:r>
            <a:endParaRPr lang="zh-CN" altLang="en-US" sz="1600">
              <a:solidFill>
                <a:srgbClr val="FFFFFF"/>
              </a:solidFill>
              <a:latin typeface="+mn-ea"/>
              <a:cs typeface="+mn-ea"/>
            </a:endParaRPr>
          </a:p>
        </p:txBody>
      </p:sp>
      <p:sp>
        <p:nvSpPr>
          <p:cNvPr id="38" name="矩形 12"/>
          <p:cNvSpPr/>
          <p:nvPr>
            <p:custDataLst>
              <p:tags r:id="rId30"/>
            </p:custDataLst>
          </p:nvPr>
        </p:nvSpPr>
        <p:spPr>
          <a:xfrm>
            <a:off x="6260163" y="2737767"/>
            <a:ext cx="2208662" cy="419125"/>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劳动法的适用范围</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a:picLocks noChangeAspect="1"/>
          </p:cNvPicPr>
          <p:nvPr>
            <p:custDataLst>
              <p:tags r:id="rId2"/>
            </p:custDataLst>
          </p:nvPr>
        </p:nvPicPr>
        <p:blipFill>
          <a:blip r:embed="rId3"/>
          <a:srcRect t="31" b="31"/>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1300" y="52705"/>
            <a:ext cx="6233795" cy="763270"/>
          </a:xfrm>
        </p:spPr>
        <p:txBody>
          <a:bodyPr/>
          <a:lstStyle/>
          <a:p>
            <a:r>
              <a:rPr lang="en-US" altLang="en-US">
                <a:solidFill>
                  <a:schemeClr val="accent1">
                    <a:lumMod val="50000"/>
                  </a:schemeClr>
                </a:solidFill>
              </a:rPr>
              <a:t>2. </a:t>
            </a:r>
            <a:r>
              <a:rPr lang="zh-CN" altLang="en-US">
                <a:solidFill>
                  <a:schemeClr val="accent1">
                    <a:lumMod val="50000"/>
                  </a:schemeClr>
                </a:solidFill>
              </a:rPr>
              <a:t>《劳动合同法》</a:t>
            </a:r>
            <a:endParaRPr lang="zh-CN" altLang="en-US">
              <a:solidFill>
                <a:schemeClr val="accent1">
                  <a:lumMod val="50000"/>
                </a:schemeClr>
              </a:solidFill>
            </a:endParaRPr>
          </a:p>
        </p:txBody>
      </p:sp>
      <p:sp>
        <p:nvSpPr>
          <p:cNvPr id="2" name="边界"/>
          <p:cNvSpPr/>
          <p:nvPr>
            <p:custDataLst>
              <p:tags r:id="rId8"/>
            </p:custDataLst>
          </p:nvPr>
        </p:nvSpPr>
        <p:spPr>
          <a:xfrm>
            <a:off x="5293360" y="2158365"/>
            <a:ext cx="6542405" cy="34956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292090" y="2216970"/>
            <a:ext cx="6514465"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92090" y="1661795"/>
            <a:ext cx="65138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《劳动合同法》旨在明确劳动合同双方当事人的权利和义务，重在保护劳动者合法权益，构建和谐稳定的劳动关系，被视为劳动者的“保护伞”。</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292090" y="1395095"/>
            <a:ext cx="65138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劳动合同法的立法目的</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292090" y="2734945"/>
            <a:ext cx="65138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《劳动合同法》详细规定了劳动合同的订立、履行、变更、解除到终止等环节，确保了劳动者与用人单位之间的合法权益。</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92090" y="2468245"/>
            <a:ext cx="65138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劳动合同法的主要内容</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292725" y="3456585"/>
            <a:ext cx="6514465"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292090" y="3914140"/>
            <a:ext cx="65138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根据《劳动合同法》第十九条，试用期的长度根据劳动合同的期限不同而有所限制，同一用人单位与同一劳动者只能约定一次试用期，且试用期包含在劳动合同期限内。</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92090" y="3617595"/>
            <a:ext cx="65138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试用期权益保护规定</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292725" y="4841615"/>
            <a:ext cx="6514465"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292725" y="5193665"/>
            <a:ext cx="65138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《劳动合同法》是《劳动法》的特别法，在劳动合同相关问题上具有优先适用性，两者共同构成了我国劳动保障法律体系。</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292725" y="4926965"/>
            <a:ext cx="65138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劳动合同法与劳动法的关系</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a:t>
            </a:r>
            <a:r>
              <a:rPr lang="zh-CN" altLang="en-US">
                <a:solidFill>
                  <a:schemeClr val="accent1">
                    <a:lumMod val="50000"/>
                  </a:schemeClr>
                </a:solidFill>
              </a:rPr>
              <a:t>《就业促进法》</a:t>
            </a:r>
            <a:endParaRPr lang="zh-CN" altLang="en-US">
              <a:solidFill>
                <a:schemeClr val="accent1">
                  <a:lumMod val="50000"/>
                </a:schemeClr>
              </a:solidFill>
            </a:endParaRPr>
          </a:p>
        </p:txBody>
      </p:sp>
      <p:sp>
        <p:nvSpPr>
          <p:cNvPr id="2" name="矩形 5"/>
          <p:cNvSpPr/>
          <p:nvPr>
            <p:custDataLst>
              <p:tags r:id="rId2"/>
            </p:custDataLst>
          </p:nvPr>
        </p:nvSpPr>
        <p:spPr>
          <a:xfrm>
            <a:off x="869315" y="3658870"/>
            <a:ext cx="23545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就业促进法的立法目的</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69136" y="417999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《就业促进法》旨在促进就业，确保经济发展与扩大就业相协调，维护社会和谐稳定，消除就业歧视。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招聘、工作申请、合同和企业就业理念。把简历递给招聘人员，让他们查看申请人的个人资料。"/>
          <p:cNvPicPr>
            <a:picLocks noChangeAspect="1"/>
          </p:cNvPicPr>
          <p:nvPr>
            <p:custDataLst>
              <p:tags r:id="rId4"/>
            </p:custDataLst>
          </p:nvPr>
        </p:nvPicPr>
        <p:blipFill>
          <a:blip r:embed="rId5"/>
          <a:srcRect l="30134" r="30134"/>
          <a:stretch>
            <a:fillRect/>
          </a:stretch>
        </p:blipFill>
        <p:spPr>
          <a:xfrm>
            <a:off x="1342390" y="1663065"/>
            <a:ext cx="1069975" cy="166243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365125" cy="3486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业务概念、会议"/>
          <p:cNvPicPr>
            <a:picLocks noChangeAspect="1"/>
          </p:cNvPicPr>
          <p:nvPr>
            <p:custDataLst>
              <p:tags r:id="rId7"/>
            </p:custDataLst>
          </p:nvPr>
        </p:nvPicPr>
        <p:blipFill>
          <a:blip r:embed="rId8"/>
          <a:srcRect l="28523" r="28523"/>
          <a:stretch>
            <a:fillRect/>
          </a:stretch>
        </p:blipFill>
        <p:spPr>
          <a:xfrm>
            <a:off x="3974465" y="1666875"/>
            <a:ext cx="1069975" cy="166243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365125" cy="3486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07740" y="3654425"/>
            <a:ext cx="235458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禁止就业歧视的规定</a:t>
            </a:r>
            <a:endParaRPr lang="zh-CN" altLang="en-US" b="1">
              <a:solidFill>
                <a:schemeClr val="accent2"/>
              </a:solidFill>
              <a:latin typeface="+mn-ea"/>
              <a:cs typeface="+mn-ea"/>
            </a:endParaRPr>
          </a:p>
        </p:txBody>
      </p:sp>
      <p:sp>
        <p:nvSpPr>
          <p:cNvPr id="21" name="矩形 14"/>
          <p:cNvSpPr/>
          <p:nvPr>
            <p:custDataLst>
              <p:tags r:id="rId11"/>
            </p:custDataLst>
          </p:nvPr>
        </p:nvSpPr>
        <p:spPr>
          <a:xfrm>
            <a:off x="3356610" y="4185920"/>
            <a:ext cx="23190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《就业促进法》第二十五条规定，各级人民政府应创造公平就业环境，消除就业歧视，对就业困难人员给予扶持和援助。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在办公室面试后与人力资源经理握手。有魅力的男员工在应聘招聘后与人力资源经理握手"/>
          <p:cNvPicPr>
            <a:picLocks noChangeAspect="1"/>
          </p:cNvPicPr>
          <p:nvPr>
            <p:custDataLst>
              <p:tags r:id="rId12"/>
            </p:custDataLst>
          </p:nvPr>
        </p:nvPicPr>
        <p:blipFill>
          <a:blip r:embed="rId13"/>
          <a:srcRect l="28535" r="28535"/>
          <a:stretch>
            <a:fillRect/>
          </a:stretch>
        </p:blipFill>
        <p:spPr>
          <a:xfrm>
            <a:off x="6608445" y="1666875"/>
            <a:ext cx="1069975" cy="166243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365125" cy="3486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27725" y="3654425"/>
            <a:ext cx="255206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促进困难群体就业的措施</a:t>
            </a:r>
            <a:endParaRPr lang="zh-CN" altLang="en-US" b="1">
              <a:solidFill>
                <a:schemeClr val="accent3"/>
              </a:solidFill>
              <a:latin typeface="+mn-ea"/>
              <a:cs typeface="+mn-ea"/>
            </a:endParaRPr>
          </a:p>
        </p:txBody>
      </p:sp>
      <p:sp>
        <p:nvSpPr>
          <p:cNvPr id="30" name="矩形 23"/>
          <p:cNvSpPr/>
          <p:nvPr>
            <p:custDataLst>
              <p:tags r:id="rId16"/>
            </p:custDataLst>
          </p:nvPr>
        </p:nvSpPr>
        <p:spPr>
          <a:xfrm>
            <a:off x="6118003" y="418570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《就业促进法》通过第二十六条明确要求用人单位和职业中介机构提供平等就业机会和条件，不得实施就业歧视，特别强调了对困难群体的就业促进措施。</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f36aa980-8bb3-11f0-97c3-9a3397472584.jpg@base@tag=imgScale&amp;m=1&amp;w=475&amp;h=738&amp;q=95f36aa980-8bb3-11f0-97c3-9a3397472584"/>
          <p:cNvPicPr>
            <a:picLocks noChangeAspect="1"/>
          </p:cNvPicPr>
          <p:nvPr>
            <p:custDataLst>
              <p:tags r:id="rId17"/>
            </p:custDataLst>
          </p:nvPr>
        </p:nvPicPr>
        <p:blipFill rotWithShape="1">
          <a:blip r:embed="rId18"/>
          <a:srcRect l="1690" r="1690"/>
          <a:stretch>
            <a:fillRect/>
          </a:stretch>
        </p:blipFill>
        <p:spPr>
          <a:xfrm>
            <a:off x="9168765" y="1663065"/>
            <a:ext cx="1069975" cy="166243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365125" cy="34861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99500" y="3658870"/>
            <a:ext cx="26231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职业中介机构的法律责任</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99569" y="418126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职业中介机构在提供职业中介服务时，必须遵循公平与公正的原则，不得实施就业歧视，违反规定的将承担相应的法律责任。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（三）大学生就业权益保护的途径</a:t>
            </a:r>
            <a:endParaRPr lang="zh-CN" altLang="en-US" sz="2800">
              <a:solidFill>
                <a:schemeClr val="accent1">
                  <a:lumMod val="50000"/>
                </a:schemeClr>
              </a:solidFill>
            </a:endParaRPr>
          </a:p>
          <a:p>
            <a:r>
              <a:rPr lang="en-US" altLang="zh-CN">
                <a:solidFill>
                  <a:schemeClr val="accent1">
                    <a:lumMod val="50000"/>
                  </a:schemeClr>
                </a:solidFill>
              </a:rPr>
              <a:t>1. </a:t>
            </a:r>
            <a:r>
              <a:rPr lang="zh-CN" altLang="en-US">
                <a:solidFill>
                  <a:schemeClr val="accent1">
                    <a:lumMod val="50000"/>
                  </a:schemeClr>
                </a:solidFill>
              </a:rPr>
              <a:t>毕业生自我保护</a:t>
            </a:r>
            <a:endParaRPr lang="zh-CN" altLang="en-US">
              <a:solidFill>
                <a:schemeClr val="accent1">
                  <a:lumMod val="50000"/>
                </a:schemeClr>
              </a:solidFill>
            </a:endParaRPr>
          </a:p>
        </p:txBody>
      </p:sp>
      <p:sp>
        <p:nvSpPr>
          <p:cNvPr id="7" name="圆角矩形 3"/>
          <p:cNvSpPr/>
          <p:nvPr>
            <p:custDataLst>
              <p:tags r:id="rId2"/>
            </p:custDataLst>
          </p:nvPr>
        </p:nvSpPr>
        <p:spPr>
          <a:xfrm>
            <a:off x="705803" y="164115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3" name="圆角矩形 3"/>
          <p:cNvSpPr/>
          <p:nvPr>
            <p:custDataLst>
              <p:tags r:id="rId3"/>
            </p:custDataLst>
          </p:nvPr>
        </p:nvSpPr>
        <p:spPr>
          <a:xfrm>
            <a:off x="626428" y="1572578"/>
            <a:ext cx="2475865" cy="4266565"/>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en-US" sz="1600" dirty="0">
                <a:solidFill>
                  <a:schemeClr val="tx1">
                    <a:lumMod val="85000"/>
                    <a:lumOff val="15000"/>
                  </a:schemeClr>
                </a:solidFill>
                <a:latin typeface="+mn-ea"/>
                <a:cs typeface="+mn-ea"/>
                <a:sym typeface="+mn-ea"/>
              </a:rPr>
              <a:t>增强自我保护的意识。</a:t>
            </a:r>
            <a:endParaRPr lang="zh-CN" altLang="en-US" sz="1600" dirty="0">
              <a:solidFill>
                <a:schemeClr val="tx1">
                  <a:lumMod val="85000"/>
                  <a:lumOff val="15000"/>
                </a:schemeClr>
              </a:solidFill>
              <a:latin typeface="+mn-ea"/>
              <a:cs typeface="+mn-ea"/>
              <a:sym typeface="+mn-ea"/>
            </a:endParaRPr>
          </a:p>
          <a:p>
            <a:pPr lvl="0" indent="0" algn="l" fontAlgn="auto">
              <a:lnSpc>
                <a:spcPct val="140000"/>
              </a:lnSpc>
              <a:buClrTx/>
              <a:buSzTx/>
              <a:buFontTx/>
            </a:pPr>
            <a:r>
              <a:rPr lang="zh-CN" altLang="en-US" sz="1600" dirty="0">
                <a:solidFill>
                  <a:schemeClr val="tx1">
                    <a:lumMod val="85000"/>
                    <a:lumOff val="15000"/>
                  </a:schemeClr>
                </a:solidFill>
                <a:latin typeface="+mn-ea"/>
                <a:cs typeface="+mn-ea"/>
                <a:sym typeface="+mn-ea"/>
              </a:rPr>
              <a:t>首先，毕业生需要端正求职心态，避免急躁情绪。其次，毕业生应对潜在的用人单位进行全面深入的了解，做到未雨绸缪。最后，签署就业协议和劳动合同时务必谨慎，不可草率行事。</a:t>
            </a:r>
            <a:endParaRPr lang="zh-CN" altLang="en-US" sz="1600" dirty="0">
              <a:solidFill>
                <a:schemeClr val="tx1">
                  <a:lumMod val="85000"/>
                  <a:lumOff val="15000"/>
                </a:schemeClr>
              </a:solidFill>
              <a:latin typeface="+mn-ea"/>
              <a:cs typeface="+mn-ea"/>
              <a:sym typeface="+mn-ea"/>
            </a:endParaRPr>
          </a:p>
        </p:txBody>
      </p:sp>
      <p:sp>
        <p:nvSpPr>
          <p:cNvPr id="11" name="圆角矩形 16"/>
          <p:cNvSpPr/>
          <p:nvPr>
            <p:custDataLst>
              <p:tags r:id="rId4"/>
            </p:custDataLst>
          </p:nvPr>
        </p:nvSpPr>
        <p:spPr>
          <a:xfrm>
            <a:off x="840423" y="5239703"/>
            <a:ext cx="410210" cy="412750"/>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01</a:t>
            </a:r>
            <a:endParaRPr lang="en-US" altLang="zh-CN" sz="1400" b="1">
              <a:solidFill>
                <a:srgbClr val="FFFFFF"/>
              </a:solidFill>
              <a:latin typeface="+mn-ea"/>
              <a:cs typeface="+mn-ea"/>
              <a:sym typeface="+mn-ea"/>
            </a:endParaRPr>
          </a:p>
        </p:txBody>
      </p:sp>
      <p:sp>
        <p:nvSpPr>
          <p:cNvPr id="4" name="圆角矩形 3"/>
          <p:cNvSpPr/>
          <p:nvPr>
            <p:custDataLst>
              <p:tags r:id="rId5"/>
            </p:custDataLst>
          </p:nvPr>
        </p:nvSpPr>
        <p:spPr>
          <a:xfrm>
            <a:off x="6231573" y="164115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5" name="圆角矩形 3"/>
          <p:cNvSpPr/>
          <p:nvPr>
            <p:custDataLst>
              <p:tags r:id="rId6"/>
            </p:custDataLst>
          </p:nvPr>
        </p:nvSpPr>
        <p:spPr>
          <a:xfrm>
            <a:off x="6152198" y="1572578"/>
            <a:ext cx="2475865" cy="4266565"/>
          </a:xfrm>
          <a:prstGeom prst="roundRect">
            <a:avLst>
              <a:gd name="adj" fmla="val 6621"/>
            </a:avLst>
          </a:prstGeom>
          <a:solidFill>
            <a:schemeClr val="lt1">
              <a:lumMod val="100000"/>
              <a:alpha val="10000"/>
            </a:schemeClr>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r>
              <a:rPr lang="zh-CN" altLang="en-US" sz="1600" dirty="0">
                <a:solidFill>
                  <a:schemeClr val="tx1">
                    <a:lumMod val="85000"/>
                    <a:lumOff val="15000"/>
                  </a:schemeClr>
                </a:solidFill>
                <a:latin typeface="+mn-ea"/>
                <a:cs typeface="+mn-ea"/>
                <a:sym typeface="+mn-ea"/>
              </a:rPr>
              <a:t>树立契约意识。毕业生与用人单位签订的就业协议是确立双方劳动关系的一种契约，具有法律效力。</a:t>
            </a:r>
            <a:endParaRPr lang="zh-CN" altLang="en-US" sz="1600" dirty="0">
              <a:solidFill>
                <a:schemeClr val="tx1">
                  <a:lumMod val="85000"/>
                  <a:lumOff val="15000"/>
                </a:schemeClr>
              </a:solidFill>
              <a:latin typeface="+mn-ea"/>
              <a:cs typeface="+mn-ea"/>
              <a:sym typeface="+mn-ea"/>
            </a:endParaRPr>
          </a:p>
        </p:txBody>
      </p:sp>
      <p:sp>
        <p:nvSpPr>
          <p:cNvPr id="6" name="圆角矩形 16"/>
          <p:cNvSpPr/>
          <p:nvPr>
            <p:custDataLst>
              <p:tags r:id="rId7"/>
            </p:custDataLst>
          </p:nvPr>
        </p:nvSpPr>
        <p:spPr>
          <a:xfrm>
            <a:off x="6366193" y="5239703"/>
            <a:ext cx="410210" cy="412750"/>
          </a:xfrm>
          <a:prstGeom prst="roundRect">
            <a:avLst>
              <a:gd name="adj" fmla="val 23765"/>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03</a:t>
            </a:r>
            <a:endParaRPr lang="en-US" altLang="zh-CN" sz="1400" b="1">
              <a:solidFill>
                <a:srgbClr val="FFFFFF"/>
              </a:solidFill>
              <a:latin typeface="+mn-ea"/>
              <a:cs typeface="+mn-ea"/>
              <a:sym typeface="+mn-ea"/>
            </a:endParaRPr>
          </a:p>
        </p:txBody>
      </p:sp>
      <p:sp>
        <p:nvSpPr>
          <p:cNvPr id="8" name="圆角矩形 3"/>
          <p:cNvSpPr/>
          <p:nvPr>
            <p:custDataLst>
              <p:tags r:id="rId8"/>
            </p:custDataLst>
          </p:nvPr>
        </p:nvSpPr>
        <p:spPr>
          <a:xfrm>
            <a:off x="3468688" y="164115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9" name="圆角矩形 3"/>
          <p:cNvSpPr/>
          <p:nvPr>
            <p:custDataLst>
              <p:tags r:id="rId9"/>
            </p:custDataLst>
          </p:nvPr>
        </p:nvSpPr>
        <p:spPr>
          <a:xfrm>
            <a:off x="3389313" y="1572578"/>
            <a:ext cx="2475865" cy="4266565"/>
          </a:xfrm>
          <a:prstGeom prst="roundRect">
            <a:avLst>
              <a:gd name="adj" fmla="val 6621"/>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r>
              <a:rPr lang="zh-CN" altLang="en-US" sz="1600" dirty="0">
                <a:solidFill>
                  <a:schemeClr val="tx1">
                    <a:lumMod val="85000"/>
                    <a:lumOff val="15000"/>
                  </a:schemeClr>
                </a:solidFill>
                <a:latin typeface="+mn-ea"/>
                <a:cs typeface="+mn-ea"/>
                <a:sym typeface="+mn-ea"/>
              </a:rPr>
              <a:t>增强法律意识。毕业生在使用法律途径保护自身权益时，必须学习并掌握与就</a:t>
            </a:r>
            <a:endParaRPr lang="zh-CN" altLang="en-US" sz="1600" dirty="0">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solidFill>
                  <a:schemeClr val="tx1">
                    <a:lumMod val="85000"/>
                    <a:lumOff val="15000"/>
                  </a:schemeClr>
                </a:solidFill>
                <a:latin typeface="+mn-ea"/>
                <a:cs typeface="+mn-ea"/>
                <a:sym typeface="+mn-ea"/>
              </a:rPr>
              <a:t>业相关的法律法规，提升法律意识。</a:t>
            </a:r>
            <a:endParaRPr lang="zh-CN" altLang="en-US" sz="1600" dirty="0">
              <a:solidFill>
                <a:schemeClr val="tx1">
                  <a:lumMod val="85000"/>
                  <a:lumOff val="15000"/>
                </a:schemeClr>
              </a:solidFill>
              <a:latin typeface="+mn-ea"/>
              <a:cs typeface="+mn-ea"/>
              <a:sym typeface="+mn-ea"/>
            </a:endParaRPr>
          </a:p>
        </p:txBody>
      </p:sp>
      <p:sp>
        <p:nvSpPr>
          <p:cNvPr id="10" name="圆角矩形 16"/>
          <p:cNvSpPr/>
          <p:nvPr>
            <p:custDataLst>
              <p:tags r:id="rId10"/>
            </p:custDataLst>
          </p:nvPr>
        </p:nvSpPr>
        <p:spPr>
          <a:xfrm>
            <a:off x="3603308" y="5239703"/>
            <a:ext cx="410210" cy="412750"/>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43" name="圆角矩形 3"/>
          <p:cNvSpPr/>
          <p:nvPr>
            <p:custDataLst>
              <p:tags r:id="rId11"/>
            </p:custDataLst>
          </p:nvPr>
        </p:nvSpPr>
        <p:spPr>
          <a:xfrm>
            <a:off x="8994458" y="1641158"/>
            <a:ext cx="2476500" cy="4293235"/>
          </a:xfrm>
          <a:custGeom>
            <a:avLst/>
            <a:gdLst>
              <a:gd name="adj" fmla="val 6621"/>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00" h="6761">
                <a:moveTo>
                  <a:pt x="3726" y="0"/>
                </a:moveTo>
                <a:lnTo>
                  <a:pt x="3730" y="1"/>
                </a:lnTo>
                <a:cubicBezTo>
                  <a:pt x="3829" y="38"/>
                  <a:pt x="3900" y="133"/>
                  <a:pt x="3900" y="245"/>
                </a:cubicBezTo>
                <a:lnTo>
                  <a:pt x="3900" y="6502"/>
                </a:lnTo>
                <a:cubicBezTo>
                  <a:pt x="3900" y="6645"/>
                  <a:pt x="3784" y="6761"/>
                  <a:pt x="3641" y="6761"/>
                </a:cubicBezTo>
                <a:lnTo>
                  <a:pt x="249" y="6761"/>
                </a:lnTo>
                <a:cubicBezTo>
                  <a:pt x="132" y="6761"/>
                  <a:pt x="34" y="6684"/>
                  <a:pt x="1" y="6579"/>
                </a:cubicBezTo>
                <a:lnTo>
                  <a:pt x="0" y="6574"/>
                </a:lnTo>
                <a:lnTo>
                  <a:pt x="10" y="6580"/>
                </a:lnTo>
                <a:cubicBezTo>
                  <a:pt x="46" y="6599"/>
                  <a:pt x="88" y="6611"/>
                  <a:pt x="133" y="6611"/>
                </a:cubicBezTo>
                <a:lnTo>
                  <a:pt x="3516" y="6611"/>
                </a:lnTo>
                <a:cubicBezTo>
                  <a:pt x="3658" y="6611"/>
                  <a:pt x="3774" y="6495"/>
                  <a:pt x="3774" y="6353"/>
                </a:cubicBezTo>
                <a:lnTo>
                  <a:pt x="3774" y="150"/>
                </a:lnTo>
                <a:cubicBezTo>
                  <a:pt x="3774" y="96"/>
                  <a:pt x="3758" y="47"/>
                  <a:pt x="3730" y="6"/>
                </a:cubicBezTo>
                <a:lnTo>
                  <a:pt x="3726" y="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indent="0" algn="l" fontAlgn="auto">
              <a:lnSpc>
                <a:spcPct val="140000"/>
              </a:lnSpc>
              <a:buClrTx/>
              <a:buSzTx/>
              <a:buFontTx/>
            </a:pPr>
            <a:endParaRPr lang="zh-CN" altLang="zh-CN" sz="1400" dirty="0">
              <a:solidFill>
                <a:srgbClr val="262626"/>
              </a:solidFill>
              <a:latin typeface="+mn-ea"/>
              <a:cs typeface="+mn-ea"/>
              <a:sym typeface="+mn-ea"/>
            </a:endParaRPr>
          </a:p>
        </p:txBody>
      </p:sp>
      <p:sp>
        <p:nvSpPr>
          <p:cNvPr id="44" name="圆角矩形 3"/>
          <p:cNvSpPr/>
          <p:nvPr>
            <p:custDataLst>
              <p:tags r:id="rId12"/>
            </p:custDataLst>
          </p:nvPr>
        </p:nvSpPr>
        <p:spPr>
          <a:xfrm>
            <a:off x="8915083" y="1572578"/>
            <a:ext cx="2475865" cy="4266565"/>
          </a:xfrm>
          <a:prstGeom prst="roundRect">
            <a:avLst>
              <a:gd name="adj" fmla="val 6621"/>
            </a:avLst>
          </a:prstGeom>
          <a:solidFill>
            <a:schemeClr val="lt1">
              <a:lumMod val="100000"/>
              <a:alpha val="10000"/>
            </a:schemeClr>
          </a:solidFill>
          <a:ln>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23850" tIns="215900" rIns="179705" bIns="698500" numCol="1" spcCol="0" rtlCol="0" fromWordArt="0" anchor="t" anchorCtr="0" forceAA="0" compatLnSpc="1">
            <a:noAutofit/>
          </a:bodyPr>
          <a:p>
            <a:pPr lvl="0" algn="l">
              <a:lnSpc>
                <a:spcPct val="140000"/>
              </a:lnSpc>
              <a:buClrTx/>
              <a:buSzTx/>
              <a:buFontTx/>
            </a:pPr>
            <a:r>
              <a:rPr lang="zh-CN" altLang="en-US" sz="1600" dirty="0">
                <a:solidFill>
                  <a:schemeClr val="tx1">
                    <a:lumMod val="85000"/>
                    <a:lumOff val="15000"/>
                  </a:schemeClr>
                </a:solidFill>
                <a:latin typeface="+mn-ea"/>
                <a:cs typeface="+mn-ea"/>
                <a:sym typeface="+mn-ea"/>
              </a:rPr>
              <a:t>增强维权意识。毕业生不但要明确自己在就业过程中享有哪些权利，还要具有强烈的维权意识。</a:t>
            </a:r>
            <a:endParaRPr lang="zh-CN" altLang="en-US" sz="1600" dirty="0">
              <a:solidFill>
                <a:schemeClr val="tx1">
                  <a:lumMod val="85000"/>
                  <a:lumOff val="15000"/>
                </a:schemeClr>
              </a:solidFill>
              <a:latin typeface="+mn-ea"/>
              <a:cs typeface="+mn-ea"/>
              <a:sym typeface="+mn-ea"/>
            </a:endParaRPr>
          </a:p>
        </p:txBody>
      </p:sp>
      <p:sp>
        <p:nvSpPr>
          <p:cNvPr id="45" name="圆角矩形 16"/>
          <p:cNvSpPr/>
          <p:nvPr>
            <p:custDataLst>
              <p:tags r:id="rId13"/>
            </p:custDataLst>
          </p:nvPr>
        </p:nvSpPr>
        <p:spPr>
          <a:xfrm>
            <a:off x="9129078" y="5239703"/>
            <a:ext cx="410210" cy="412750"/>
          </a:xfrm>
          <a:prstGeom prst="roundRect">
            <a:avLst>
              <a:gd name="adj" fmla="val 23765"/>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rmAutofit/>
          </a:bodyPr>
          <a:p>
            <a:pPr lvl="0" algn="ctr">
              <a:buClrTx/>
              <a:buSzTx/>
              <a:buFontTx/>
            </a:pPr>
            <a:r>
              <a:rPr lang="en-US" altLang="zh-CN" sz="1400" b="1">
                <a:solidFill>
                  <a:srgbClr val="FFFFFF"/>
                </a:solidFill>
                <a:latin typeface="+mn-ea"/>
                <a:cs typeface="+mn-ea"/>
                <a:sym typeface="+mn-ea"/>
              </a:rPr>
              <a:t>04</a:t>
            </a:r>
            <a:endParaRPr lang="en-US" altLang="zh-CN" sz="1400" b="1">
              <a:solidFill>
                <a:srgbClr val="FFFFFF"/>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330"/>
            <a:ext cx="7380605" cy="763270"/>
          </a:xfrm>
        </p:spPr>
        <p:txBody>
          <a:bodyPr/>
          <a:lstStyle/>
          <a:p>
            <a:r>
              <a:rPr lang="en-US" altLang="en-US">
                <a:solidFill>
                  <a:schemeClr val="accent1">
                    <a:lumMod val="50000"/>
                  </a:schemeClr>
                </a:solidFill>
              </a:rPr>
              <a:t>2. </a:t>
            </a:r>
            <a:r>
              <a:rPr lang="zh-CN" altLang="en-US">
                <a:solidFill>
                  <a:schemeClr val="accent1">
                    <a:lumMod val="50000"/>
                  </a:schemeClr>
                </a:solidFill>
              </a:rPr>
              <a:t>学校的保护</a:t>
            </a:r>
            <a:endParaRPr lang="zh-CN" altLang="en-US">
              <a:solidFill>
                <a:schemeClr val="accent1">
                  <a:lumMod val="50000"/>
                </a:schemeClr>
              </a:solidFill>
            </a:endParaRPr>
          </a:p>
        </p:txBody>
      </p:sp>
      <p:pic>
        <p:nvPicPr>
          <p:cNvPr id="129" name="图片 128" descr="/data/temp/64d2623c-8bb4-11f0-b843-8a642414e052.jpg@base@tag=imgScale&amp;m=1&amp;w=1537&amp;h=1903&amp;q=9564d2623c-8bb4-11f0-b843-8a642414e052"/>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715" y="1684655"/>
            <a:ext cx="656082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09600" y="2249170"/>
            <a:ext cx="26416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学校通过制定一系列措施，能够规范毕业生的就业指导流程，确保毕业生在求职过程中得到正确的引导和帮助。</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609600" y="1921510"/>
            <a:ext cx="289496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规范就业指导流程</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05835" y="2249170"/>
            <a:ext cx="28949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当用人单位在招聘过程中出现不公或不正当行为时，学校有权采取措施予以反对，保障毕业生的权益不受侵害。</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505835" y="1921510"/>
            <a:ext cx="289496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反对招聘中的不公行为</a:t>
            </a:r>
            <a:endParaRPr lang="zh-CN" altLang="en-US" sz="20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10235" y="1371600"/>
            <a:ext cx="593090" cy="46863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11835" y="1473200"/>
            <a:ext cx="335915" cy="265430"/>
          </a:xfrm>
          <a:prstGeom prst="rect">
            <a:avLst/>
          </a:prstGeom>
        </p:spPr>
      </p:pic>
      <p:sp>
        <p:nvSpPr>
          <p:cNvPr id="29" name="圆角矩形 28"/>
          <p:cNvSpPr/>
          <p:nvPr>
            <p:custDataLst>
              <p:tags r:id="rId13"/>
            </p:custDataLst>
          </p:nvPr>
        </p:nvSpPr>
        <p:spPr>
          <a:xfrm>
            <a:off x="3506470" y="1371600"/>
            <a:ext cx="593090" cy="46863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08070" y="1473200"/>
            <a:ext cx="335915" cy="265430"/>
          </a:xfrm>
          <a:prstGeom prst="rect">
            <a:avLst/>
          </a:prstGeom>
        </p:spPr>
      </p:pic>
      <p:sp>
        <p:nvSpPr>
          <p:cNvPr id="16" name="正文"/>
          <p:cNvSpPr txBox="1"/>
          <p:nvPr>
            <p:custDataLst>
              <p:tags r:id="rId17"/>
            </p:custDataLst>
          </p:nvPr>
        </p:nvSpPr>
        <p:spPr>
          <a:xfrm>
            <a:off x="640715" y="5029835"/>
            <a:ext cx="240474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学校致力于确保每位毕业生都能享有公平的就业机会，避免因任何形式的歧视而丧失工作机会。</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640715" y="4702175"/>
            <a:ext cx="289496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确保公平就业机会</a:t>
            </a:r>
            <a:endParaRPr lang="zh-CN" altLang="en-US" sz="20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50" y="5029835"/>
            <a:ext cx="28949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学校对就业协议拥有审批权，未经批准的协议不具备法律效力，从而确保毕业生签订的就业协议是合理且合法的。</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3536950" y="4702175"/>
            <a:ext cx="2894965" cy="2882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审批就业协议的权力</a:t>
            </a:r>
            <a:endParaRPr lang="zh-CN" altLang="en-US" sz="20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350" y="4152265"/>
            <a:ext cx="593090" cy="46863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585" y="4152265"/>
            <a:ext cx="593090"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315" y="4253230"/>
            <a:ext cx="33718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550" y="4253230"/>
            <a:ext cx="337185" cy="266700"/>
          </a:xfrm>
          <a:prstGeom prst="rect">
            <a:avLst/>
          </a:prstGeom>
        </p:spPr>
      </p:pic>
    </p:spTree>
    <p:custDataLst>
      <p:tags r:id="rId29"/>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 </a:t>
            </a:r>
            <a:r>
              <a:rPr lang="zh-CN" altLang="en-US">
                <a:solidFill>
                  <a:schemeClr val="accent1">
                    <a:lumMod val="50000"/>
                  </a:schemeClr>
                </a:solidFill>
              </a:rPr>
              <a:t>就业主管部门的保护</a:t>
            </a:r>
            <a:endParaRPr lang="zh-CN" altLang="en-US">
              <a:solidFill>
                <a:schemeClr val="accent1">
                  <a:lumMod val="50000"/>
                </a:schemeClr>
              </a:solidFill>
            </a:endParaRPr>
          </a:p>
        </p:txBody>
      </p:sp>
      <p:sp>
        <p:nvSpPr>
          <p:cNvPr id="2" name="矩形 5"/>
          <p:cNvSpPr/>
          <p:nvPr>
            <p:custDataLst>
              <p:tags r:id="rId2"/>
            </p:custDataLst>
          </p:nvPr>
        </p:nvSpPr>
        <p:spPr>
          <a:xfrm>
            <a:off x="1056005" y="3625215"/>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制定维护毕业生权益的法规</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26591" y="429111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国家就业主管部门通过制订法律法规来维护毕业生的就业权益，这些法规是毕业生权益保护的法律基础。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亚洲女性与受访者握手。在办公室会议室里，与同事围坐在桌子旁开会的商人与同事握手。问候协议概念"/>
          <p:cNvPicPr>
            <a:picLocks noChangeAspect="1"/>
          </p:cNvPicPr>
          <p:nvPr>
            <p:custDataLst>
              <p:tags r:id="rId4"/>
            </p:custDataLst>
          </p:nvPr>
        </p:nvPicPr>
        <p:blipFill>
          <a:blip r:embed="rId5"/>
          <a:srcRect l="1712" r="1712"/>
          <a:stretch>
            <a:fillRect/>
          </a:stretch>
        </p:blipFill>
        <p:spPr>
          <a:xfrm>
            <a:off x="1342390" y="166306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249555"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商务面试由人力资源人力资源官面试，谈话新员工在办公室微笑握手。HR经理面试，面对面查看简历。面试的概念"/>
          <p:cNvPicPr>
            <a:picLocks noChangeAspect="1"/>
          </p:cNvPicPr>
          <p:nvPr>
            <p:custDataLst>
              <p:tags r:id="rId7"/>
            </p:custDataLst>
          </p:nvPr>
        </p:nvPicPr>
        <p:blipFill>
          <a:blip r:embed="rId8"/>
          <a:srcRect l="28523" r="28523"/>
          <a:stretch>
            <a:fillRect/>
          </a:stretch>
        </p:blipFill>
        <p:spPr>
          <a:xfrm>
            <a:off x="3974465" y="166687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249555"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94430" y="3620770"/>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确定毕业生权利的规则</a:t>
            </a:r>
            <a:endParaRPr lang="zh-CN" altLang="en-US" b="1">
              <a:solidFill>
                <a:schemeClr val="accent2"/>
              </a:solidFill>
              <a:latin typeface="+mn-ea"/>
              <a:cs typeface="+mn-ea"/>
            </a:endParaRPr>
          </a:p>
        </p:txBody>
      </p:sp>
      <p:sp>
        <p:nvSpPr>
          <p:cNvPr id="21" name="矩形 14"/>
          <p:cNvSpPr/>
          <p:nvPr>
            <p:custDataLst>
              <p:tags r:id="rId11"/>
            </p:custDataLst>
          </p:nvPr>
        </p:nvSpPr>
        <p:spPr>
          <a:xfrm>
            <a:off x="3465314" y="429683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就业主管部门确定毕业生的权利，并通过规则明确毕业生在就业过程中的合法权益。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聪明的学生在街上玩小玩意"/>
          <p:cNvPicPr>
            <a:picLocks noChangeAspect="1"/>
          </p:cNvPicPr>
          <p:nvPr>
            <p:custDataLst>
              <p:tags r:id="rId12"/>
            </p:custDataLst>
          </p:nvPr>
        </p:nvPicPr>
        <p:blipFill>
          <a:blip r:embed="rId13"/>
          <a:srcRect l="28559" r="28559"/>
          <a:stretch>
            <a:fillRect/>
          </a:stretch>
        </p:blipFill>
        <p:spPr>
          <a:xfrm>
            <a:off x="6608445" y="166687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249555"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11900" y="3620770"/>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调查处理侵犯权益行为</a:t>
            </a:r>
            <a:endParaRPr lang="zh-CN" altLang="en-US" b="1">
              <a:solidFill>
                <a:schemeClr val="accent3"/>
              </a:solidFill>
              <a:latin typeface="+mn-ea"/>
              <a:cs typeface="+mn-ea"/>
            </a:endParaRPr>
          </a:p>
        </p:txBody>
      </p:sp>
      <p:sp>
        <p:nvSpPr>
          <p:cNvPr id="30" name="矩形 23"/>
          <p:cNvSpPr/>
          <p:nvPr>
            <p:custDataLst>
              <p:tags r:id="rId16"/>
            </p:custDataLst>
          </p:nvPr>
        </p:nvSpPr>
        <p:spPr>
          <a:xfrm>
            <a:off x="6075458" y="429683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对于侵犯毕业生权益的行为，就业主管部门负责进行调查和处理，以维护毕业生的合法权益。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650926e4-8bb4-11f0-aa7c-46665c48cd57.jpg@base@tag=imgScale&amp;m=1&amp;w=475&amp;h=738&amp;q=95650926e4-8bb4-11f0-aa7c-46665c48cd57"/>
          <p:cNvPicPr>
            <a:picLocks noChangeAspect="1"/>
          </p:cNvPicPr>
          <p:nvPr>
            <p:custDataLst>
              <p:tags r:id="rId17"/>
            </p:custDataLst>
          </p:nvPr>
        </p:nvPicPr>
        <p:blipFill rotWithShape="1">
          <a:blip r:embed="rId18"/>
          <a:srcRect l="17816" r="17816"/>
          <a:stretch>
            <a:fillRect/>
          </a:stretch>
        </p:blipFill>
        <p:spPr>
          <a:xfrm>
            <a:off x="9168765" y="166306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249555"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86190" y="3625215"/>
            <a:ext cx="260731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法律效力与就业协议批准</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57024" y="429238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就业协议的法律效力与学校的批准直接相关，未经学校批准的就业协议是无效的，确保了协议的合法性和毕业生的权益。</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en-US" altLang="en-US" sz="2800">
                <a:solidFill>
                  <a:schemeClr val="accent1">
                    <a:lumMod val="50000"/>
                  </a:schemeClr>
                </a:solidFill>
              </a:rPr>
              <a:t>（四）求职维权的途径</a:t>
            </a:r>
            <a:endParaRPr lang="en-US" altLang="en-US" sz="2800">
              <a:solidFill>
                <a:schemeClr val="accent1">
                  <a:lumMod val="50000"/>
                </a:schemeClr>
              </a:solidFill>
            </a:endParaRPr>
          </a:p>
        </p:txBody>
      </p:sp>
      <p:sp>
        <p:nvSpPr>
          <p:cNvPr id="14" name="任意多边形: 形状 18"/>
          <p:cNvSpPr/>
          <p:nvPr>
            <p:custDataLst>
              <p:tags r:id="rId2"/>
            </p:custDataLst>
          </p:nvPr>
        </p:nvSpPr>
        <p:spPr>
          <a:xfrm>
            <a:off x="4654550" y="1342390"/>
            <a:ext cx="7146925" cy="824230"/>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1">
              <a:lumMod val="20000"/>
              <a:lumOff val="80000"/>
              <a:alpha val="4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根据《中华人民共和国民法典》等法律法规，毕业生在权益受到侵犯时，有权向公安机关、人民检察院或人民法院报案或提起诉讼，依靠司法机关保护自己的合法权益。</a:t>
            </a:r>
            <a:endParaRPr lang="zh-CN" altLang="en-US" sz="1600">
              <a:solidFill>
                <a:schemeClr val="tx1">
                  <a:lumMod val="85000"/>
                  <a:lumOff val="15000"/>
                </a:schemeClr>
              </a:solidFill>
              <a:sym typeface="+mn-ea"/>
            </a:endParaRPr>
          </a:p>
        </p:txBody>
      </p:sp>
      <p:sp>
        <p:nvSpPr>
          <p:cNvPr id="28" name="任意多边形: 形状 20"/>
          <p:cNvSpPr/>
          <p:nvPr>
            <p:custDataLst>
              <p:tags r:id="rId3"/>
            </p:custDataLst>
          </p:nvPr>
        </p:nvSpPr>
        <p:spPr>
          <a:xfrm>
            <a:off x="4654550" y="2166620"/>
            <a:ext cx="7147560" cy="824230"/>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2">
              <a:lumMod val="20000"/>
              <a:lumOff val="80000"/>
              <a:alpha val="3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毕业生可到当地的法律援助中心寻求帮助，法律援助中心提供刑事辩护、民事和行政诉讼代理、非诉讼法律事务代理、公证证明、法律咨询等服务。</a:t>
            </a:r>
            <a:endParaRPr lang="zh-CN" altLang="en-US" sz="1600">
              <a:solidFill>
                <a:schemeClr val="tx1">
                  <a:lumMod val="85000"/>
                  <a:lumOff val="15000"/>
                </a:schemeClr>
              </a:solidFill>
              <a:sym typeface="+mn-ea"/>
            </a:endParaRPr>
          </a:p>
        </p:txBody>
      </p:sp>
      <p:sp>
        <p:nvSpPr>
          <p:cNvPr id="29" name="任意多边形: 形状 21"/>
          <p:cNvSpPr/>
          <p:nvPr>
            <p:custDataLst>
              <p:tags r:id="rId4"/>
            </p:custDataLst>
          </p:nvPr>
        </p:nvSpPr>
        <p:spPr>
          <a:xfrm>
            <a:off x="4654550" y="2990850"/>
            <a:ext cx="7147560" cy="822325"/>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1">
              <a:lumMod val="20000"/>
              <a:lumOff val="80000"/>
              <a:alpha val="2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毕业生可以通过报纸、电视、网络等新闻媒体公开权益受损情况，吸引社会关注和相关部门重视。</a:t>
            </a:r>
            <a:endParaRPr lang="zh-CN" altLang="en-US" sz="1600">
              <a:solidFill>
                <a:schemeClr val="tx1">
                  <a:lumMod val="85000"/>
                  <a:lumOff val="15000"/>
                </a:schemeClr>
              </a:solidFill>
              <a:sym typeface="+mn-ea"/>
            </a:endParaRPr>
          </a:p>
        </p:txBody>
      </p:sp>
      <p:sp>
        <p:nvSpPr>
          <p:cNvPr id="31" name="任意多边形: 形状 23"/>
          <p:cNvSpPr/>
          <p:nvPr>
            <p:custDataLst>
              <p:tags r:id="rId5"/>
            </p:custDataLst>
          </p:nvPr>
        </p:nvSpPr>
        <p:spPr>
          <a:xfrm>
            <a:off x="4654550" y="3813810"/>
            <a:ext cx="7146925" cy="824230"/>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2">
              <a:lumMod val="20000"/>
              <a:lumOff val="80000"/>
              <a:alpha val="2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毕业生可向毕业生就业主管部门、劳动监察部门、物价监察部门、技术监督部门、工商行政管理局等各级行政主管部门举报、投诉。</a:t>
            </a:r>
            <a:endParaRPr lang="zh-CN" altLang="en-US" sz="1600">
              <a:solidFill>
                <a:schemeClr val="tx1">
                  <a:lumMod val="85000"/>
                  <a:lumOff val="15000"/>
                </a:schemeClr>
              </a:solidFill>
              <a:sym typeface="+mn-ea"/>
            </a:endParaRPr>
          </a:p>
        </p:txBody>
      </p:sp>
      <p:sp>
        <p:nvSpPr>
          <p:cNvPr id="7" name="任意多边形: 形状 24"/>
          <p:cNvSpPr/>
          <p:nvPr>
            <p:custDataLst>
              <p:tags r:id="rId6"/>
            </p:custDataLst>
          </p:nvPr>
        </p:nvSpPr>
        <p:spPr>
          <a:xfrm>
            <a:off x="4654550" y="4638040"/>
            <a:ext cx="7147560" cy="1293495"/>
          </a:xfrm>
          <a:custGeom>
            <a:avLst/>
            <a:gdLst>
              <a:gd name="connsiteX0" fmla="*/ 0 w 6439503"/>
              <a:gd name="connsiteY0" fmla="*/ 0 h 1312423"/>
              <a:gd name="connsiteX1" fmla="*/ 6439504 w 6439503"/>
              <a:gd name="connsiteY1" fmla="*/ 0 h 1312423"/>
              <a:gd name="connsiteX2" fmla="*/ 6439504 w 6439503"/>
              <a:gd name="connsiteY2" fmla="*/ 1312424 h 1312423"/>
              <a:gd name="connsiteX3" fmla="*/ 0 w 6439503"/>
              <a:gd name="connsiteY3" fmla="*/ 1312424 h 1312423"/>
            </a:gdLst>
            <a:ahLst/>
            <a:cxnLst>
              <a:cxn ang="0">
                <a:pos x="connsiteX0" y="connsiteY0"/>
              </a:cxn>
              <a:cxn ang="0">
                <a:pos x="connsiteX1" y="connsiteY1"/>
              </a:cxn>
              <a:cxn ang="0">
                <a:pos x="connsiteX2" y="connsiteY2"/>
              </a:cxn>
              <a:cxn ang="0">
                <a:pos x="connsiteX3" y="connsiteY3"/>
              </a:cxn>
            </a:cxnLst>
            <a:rect l="l" t="t" r="r" b="b"/>
            <a:pathLst>
              <a:path w="6439503" h="1312423">
                <a:moveTo>
                  <a:pt x="0" y="0"/>
                </a:moveTo>
                <a:lnTo>
                  <a:pt x="6439504" y="0"/>
                </a:lnTo>
                <a:lnTo>
                  <a:pt x="6439504" y="1312424"/>
                </a:lnTo>
                <a:lnTo>
                  <a:pt x="0" y="1312424"/>
                </a:lnTo>
                <a:close/>
              </a:path>
            </a:pathLst>
          </a:custGeom>
          <a:solidFill>
            <a:schemeClr val="accent1">
              <a:lumMod val="20000"/>
              <a:lumOff val="80000"/>
              <a:alpha val="1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当毕业生在求职过程中权益受到侵害时，应首先向学校的毕业生就业主管部门寻求帮助。学校负有维护学生利益的责任和义务，能够制定规范措施约束用人单位，并有权拒绝不公正或违法行为的用人单位。</a:t>
            </a:r>
            <a:endParaRPr lang="zh-CN" altLang="en-US" sz="1600">
              <a:solidFill>
                <a:schemeClr val="tx1">
                  <a:lumMod val="85000"/>
                  <a:lumOff val="15000"/>
                </a:schemeClr>
              </a:solidFill>
              <a:sym typeface="+mn-ea"/>
            </a:endParaRPr>
          </a:p>
        </p:txBody>
      </p:sp>
      <p:sp>
        <p:nvSpPr>
          <p:cNvPr id="8" name="任意多边形: 形状 32"/>
          <p:cNvSpPr/>
          <p:nvPr>
            <p:custDataLst>
              <p:tags r:id="rId7"/>
            </p:custDataLst>
          </p:nvPr>
        </p:nvSpPr>
        <p:spPr>
          <a:xfrm>
            <a:off x="118428" y="1342073"/>
            <a:ext cx="4535805" cy="4589145"/>
          </a:xfrm>
          <a:custGeom>
            <a:avLst/>
            <a:gdLst>
              <a:gd name="connsiteX0" fmla="*/ 4535824 w 4535823"/>
              <a:gd name="connsiteY0" fmla="*/ 0 h 4657145"/>
              <a:gd name="connsiteX1" fmla="*/ 4535824 w 4535823"/>
              <a:gd name="connsiteY1" fmla="*/ 836181 h 4657145"/>
              <a:gd name="connsiteX2" fmla="*/ 2407364 w 4535823"/>
              <a:gd name="connsiteY2" fmla="*/ 836181 h 4657145"/>
              <a:gd name="connsiteX3" fmla="*/ 1000680 w 4535823"/>
              <a:gd name="connsiteY3" fmla="*/ 1395737 h 4657145"/>
              <a:gd name="connsiteX4" fmla="*/ 418090 w 4535823"/>
              <a:gd name="connsiteY4" fmla="*/ 2746625 h 4657145"/>
              <a:gd name="connsiteX5" fmla="*/ 1000680 w 4535823"/>
              <a:gd name="connsiteY5" fmla="*/ 4097589 h 4657145"/>
              <a:gd name="connsiteX6" fmla="*/ 2407364 w 4535823"/>
              <a:gd name="connsiteY6" fmla="*/ 4657146 h 4657145"/>
              <a:gd name="connsiteX7" fmla="*/ 2328535 w 4535823"/>
              <a:gd name="connsiteY7" fmla="*/ 4657146 h 4657145"/>
              <a:gd name="connsiteX8" fmla="*/ 0 w 4535823"/>
              <a:gd name="connsiteY8" fmla="*/ 2328535 h 4657145"/>
              <a:gd name="connsiteX9" fmla="*/ 682019 w 4535823"/>
              <a:gd name="connsiteY9" fmla="*/ 682019 h 4657145"/>
              <a:gd name="connsiteX10" fmla="*/ 2328535 w 4535823"/>
              <a:gd name="connsiteY10" fmla="*/ 0 h 4657145"/>
              <a:gd name="connsiteX11" fmla="*/ 4535824 w 4535823"/>
              <a:gd name="connsiteY11" fmla="*/ 0 h 46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823" h="4657145">
                <a:moveTo>
                  <a:pt x="4535824" y="0"/>
                </a:moveTo>
                <a:lnTo>
                  <a:pt x="4535824" y="836181"/>
                </a:lnTo>
                <a:lnTo>
                  <a:pt x="2407364" y="836181"/>
                </a:lnTo>
                <a:cubicBezTo>
                  <a:pt x="1876009" y="836181"/>
                  <a:pt x="1376429" y="1034888"/>
                  <a:pt x="1000680" y="1395737"/>
                </a:cubicBezTo>
                <a:cubicBezTo>
                  <a:pt x="625007" y="1756587"/>
                  <a:pt x="418090" y="2236327"/>
                  <a:pt x="418090" y="2746625"/>
                </a:cubicBezTo>
                <a:cubicBezTo>
                  <a:pt x="418090" y="3256924"/>
                  <a:pt x="625007" y="3736739"/>
                  <a:pt x="1000680" y="4097589"/>
                </a:cubicBezTo>
                <a:cubicBezTo>
                  <a:pt x="1376429" y="4458439"/>
                  <a:pt x="1876009" y="4657146"/>
                  <a:pt x="2407364" y="4657146"/>
                </a:cubicBezTo>
                <a:lnTo>
                  <a:pt x="2328535" y="4657146"/>
                </a:lnTo>
                <a:cubicBezTo>
                  <a:pt x="1042489" y="4657146"/>
                  <a:pt x="0" y="3614581"/>
                  <a:pt x="0" y="2328535"/>
                </a:cubicBezTo>
                <a:cubicBezTo>
                  <a:pt x="0" y="1685512"/>
                  <a:pt x="260660" y="1103378"/>
                  <a:pt x="682019" y="682019"/>
                </a:cubicBezTo>
                <a:cubicBezTo>
                  <a:pt x="1103378" y="260660"/>
                  <a:pt x="1685512" y="0"/>
                  <a:pt x="2328535" y="0"/>
                </a:cubicBezTo>
                <a:lnTo>
                  <a:pt x="4535824" y="0"/>
                </a:lnTo>
                <a:close/>
              </a:path>
            </a:pathLst>
          </a:custGeom>
          <a:solidFill>
            <a:schemeClr val="accent1">
              <a:lumMod val="90000"/>
            </a:schemeClr>
          </a:solidFill>
          <a:ln w="12700" cap="flat">
            <a:solidFill>
              <a:srgbClr val="FFFFFF"/>
            </a:solidFill>
            <a:prstDash val="solid"/>
            <a:miter/>
          </a:ln>
        </p:spPr>
        <p:txBody>
          <a:bodyPr rot="0" spcFirstLastPara="0" vert="horz" wrap="square" lIns="2484120" tIns="0" rIns="0" bIns="378015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司法机关的法律保护</a:t>
            </a:r>
            <a:endParaRPr lang="zh-CN" altLang="en-US" b="1">
              <a:solidFill>
                <a:srgbClr val="FFFFFF"/>
              </a:solidFill>
              <a:sym typeface="+mn-ea"/>
            </a:endParaRPr>
          </a:p>
        </p:txBody>
      </p:sp>
      <p:sp>
        <p:nvSpPr>
          <p:cNvPr id="41" name="任意多边形: 形状 33"/>
          <p:cNvSpPr/>
          <p:nvPr>
            <p:custDataLst>
              <p:tags r:id="rId8"/>
            </p:custDataLst>
          </p:nvPr>
        </p:nvSpPr>
        <p:spPr>
          <a:xfrm>
            <a:off x="536258" y="2166303"/>
            <a:ext cx="4117975" cy="3764915"/>
          </a:xfrm>
          <a:custGeom>
            <a:avLst/>
            <a:gdLst>
              <a:gd name="connsiteX0" fmla="*/ 4117734 w 4117733"/>
              <a:gd name="connsiteY0" fmla="*/ 0 h 3820965"/>
              <a:gd name="connsiteX1" fmla="*/ 4117734 w 4117733"/>
              <a:gd name="connsiteY1" fmla="*/ 836181 h 3820965"/>
              <a:gd name="connsiteX2" fmla="*/ 2044614 w 4117733"/>
              <a:gd name="connsiteY2" fmla="*/ 836181 h 3820965"/>
              <a:gd name="connsiteX3" fmla="*/ 894485 w 4117733"/>
              <a:gd name="connsiteY3" fmla="*/ 1273275 h 3820965"/>
              <a:gd name="connsiteX4" fmla="*/ 418090 w 4117733"/>
              <a:gd name="connsiteY4" fmla="*/ 2328535 h 3820965"/>
              <a:gd name="connsiteX5" fmla="*/ 894485 w 4117733"/>
              <a:gd name="connsiteY5" fmla="*/ 3383871 h 3820965"/>
              <a:gd name="connsiteX6" fmla="*/ 2044614 w 4117733"/>
              <a:gd name="connsiteY6" fmla="*/ 3820966 h 3820965"/>
              <a:gd name="connsiteX7" fmla="*/ 1989274 w 4117733"/>
              <a:gd name="connsiteY7" fmla="*/ 3820966 h 3820965"/>
              <a:gd name="connsiteX8" fmla="*/ 582590 w 4117733"/>
              <a:gd name="connsiteY8" fmla="*/ 3261408 h 3820965"/>
              <a:gd name="connsiteX9" fmla="*/ 0 w 4117733"/>
              <a:gd name="connsiteY9" fmla="*/ 1910445 h 3820965"/>
              <a:gd name="connsiteX10" fmla="*/ 582590 w 4117733"/>
              <a:gd name="connsiteY10" fmla="*/ 559557 h 3820965"/>
              <a:gd name="connsiteX11" fmla="*/ 1989274 w 4117733"/>
              <a:gd name="connsiteY11" fmla="*/ 0 h 3820965"/>
              <a:gd name="connsiteX12" fmla="*/ 4117734 w 4117733"/>
              <a:gd name="connsiteY12" fmla="*/ 0 h 382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7733" h="3820965">
                <a:moveTo>
                  <a:pt x="4117734" y="0"/>
                </a:moveTo>
                <a:lnTo>
                  <a:pt x="4117734" y="836181"/>
                </a:lnTo>
                <a:lnTo>
                  <a:pt x="2044614" y="836181"/>
                </a:lnTo>
                <a:cubicBezTo>
                  <a:pt x="1610180" y="836181"/>
                  <a:pt x="1201668" y="991406"/>
                  <a:pt x="894485" y="1273275"/>
                </a:cubicBezTo>
                <a:cubicBezTo>
                  <a:pt x="587227" y="1555144"/>
                  <a:pt x="418090" y="1929905"/>
                  <a:pt x="418090" y="2328535"/>
                </a:cubicBezTo>
                <a:cubicBezTo>
                  <a:pt x="418090" y="2727165"/>
                  <a:pt x="587227" y="3102002"/>
                  <a:pt x="894485" y="3383871"/>
                </a:cubicBezTo>
                <a:cubicBezTo>
                  <a:pt x="1201668" y="3665740"/>
                  <a:pt x="1610180" y="3820966"/>
                  <a:pt x="2044614" y="3820966"/>
                </a:cubicBezTo>
                <a:lnTo>
                  <a:pt x="1989274" y="3820966"/>
                </a:lnTo>
                <a:cubicBezTo>
                  <a:pt x="1457919" y="3820966"/>
                  <a:pt x="958339" y="3622258"/>
                  <a:pt x="582590" y="3261408"/>
                </a:cubicBezTo>
                <a:cubicBezTo>
                  <a:pt x="206917" y="2900559"/>
                  <a:pt x="0" y="2420819"/>
                  <a:pt x="0" y="1910445"/>
                </a:cubicBezTo>
                <a:cubicBezTo>
                  <a:pt x="0" y="1400070"/>
                  <a:pt x="206917" y="920407"/>
                  <a:pt x="582590" y="559557"/>
                </a:cubicBezTo>
                <a:cubicBezTo>
                  <a:pt x="958339" y="198707"/>
                  <a:pt x="1457919" y="0"/>
                  <a:pt x="1989274" y="0"/>
                </a:cubicBezTo>
                <a:lnTo>
                  <a:pt x="4117734" y="0"/>
                </a:lnTo>
                <a:close/>
              </a:path>
            </a:pathLst>
          </a:custGeom>
          <a:solidFill>
            <a:schemeClr val="accent2"/>
          </a:solidFill>
          <a:ln w="12700" cap="flat">
            <a:solidFill>
              <a:srgbClr val="FFFFFF"/>
            </a:solidFill>
            <a:prstDash val="solid"/>
            <a:miter/>
          </a:ln>
        </p:spPr>
        <p:txBody>
          <a:bodyPr rot="0" spcFirstLastPara="0" vert="horz" wrap="square" lIns="2051685" tIns="0" rIns="0" bIns="302387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法律援助中心的支持</a:t>
            </a:r>
            <a:endParaRPr lang="zh-CN" altLang="en-US" b="1">
              <a:solidFill>
                <a:srgbClr val="FFFFFF"/>
              </a:solidFill>
              <a:sym typeface="+mn-ea"/>
            </a:endParaRPr>
          </a:p>
        </p:txBody>
      </p:sp>
      <p:sp>
        <p:nvSpPr>
          <p:cNvPr id="42" name="任意多边形: 形状 34"/>
          <p:cNvSpPr/>
          <p:nvPr>
            <p:custDataLst>
              <p:tags r:id="rId9"/>
            </p:custDataLst>
          </p:nvPr>
        </p:nvSpPr>
        <p:spPr>
          <a:xfrm>
            <a:off x="954723" y="2990533"/>
            <a:ext cx="3699510" cy="2940685"/>
          </a:xfrm>
          <a:custGeom>
            <a:avLst/>
            <a:gdLst>
              <a:gd name="connsiteX0" fmla="*/ 3699643 w 3699643"/>
              <a:gd name="connsiteY0" fmla="*/ 0 h 2984784"/>
              <a:gd name="connsiteX1" fmla="*/ 3699643 w 3699643"/>
              <a:gd name="connsiteY1" fmla="*/ 836181 h 2984784"/>
              <a:gd name="connsiteX2" fmla="*/ 1651533 w 3699643"/>
              <a:gd name="connsiteY2" fmla="*/ 836181 h 2984784"/>
              <a:gd name="connsiteX3" fmla="*/ 779320 w 3699643"/>
              <a:gd name="connsiteY3" fmla="*/ 1150813 h 2984784"/>
              <a:gd name="connsiteX4" fmla="*/ 418090 w 3699643"/>
              <a:gd name="connsiteY4" fmla="*/ 1910445 h 2984784"/>
              <a:gd name="connsiteX5" fmla="*/ 779320 w 3699643"/>
              <a:gd name="connsiteY5" fmla="*/ 2670153 h 2984784"/>
              <a:gd name="connsiteX6" fmla="*/ 1559477 w 3699643"/>
              <a:gd name="connsiteY6" fmla="*/ 2981820 h 2984784"/>
              <a:gd name="connsiteX7" fmla="*/ 1561530 w 3699643"/>
              <a:gd name="connsiteY7" fmla="*/ 2981972 h 2984784"/>
              <a:gd name="connsiteX8" fmla="*/ 1636177 w 3699643"/>
              <a:gd name="connsiteY8" fmla="*/ 2984785 h 2984784"/>
              <a:gd name="connsiteX9" fmla="*/ 1626523 w 3699643"/>
              <a:gd name="connsiteY9" fmla="*/ 2984785 h 2984784"/>
              <a:gd name="connsiteX10" fmla="*/ 476395 w 3699643"/>
              <a:gd name="connsiteY10" fmla="*/ 2547691 h 2984784"/>
              <a:gd name="connsiteX11" fmla="*/ 0 w 3699643"/>
              <a:gd name="connsiteY11" fmla="*/ 1492354 h 2984784"/>
              <a:gd name="connsiteX12" fmla="*/ 476395 w 3699643"/>
              <a:gd name="connsiteY12" fmla="*/ 437094 h 2984784"/>
              <a:gd name="connsiteX13" fmla="*/ 1626523 w 3699643"/>
              <a:gd name="connsiteY13" fmla="*/ 0 h 2984784"/>
              <a:gd name="connsiteX14" fmla="*/ 3699643 w 3699643"/>
              <a:gd name="connsiteY14" fmla="*/ 0 h 298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9643" h="2984784">
                <a:moveTo>
                  <a:pt x="3699643" y="0"/>
                </a:moveTo>
                <a:lnTo>
                  <a:pt x="3699643" y="836181"/>
                </a:lnTo>
                <a:lnTo>
                  <a:pt x="1651533" y="836181"/>
                </a:lnTo>
                <a:cubicBezTo>
                  <a:pt x="1322078" y="836181"/>
                  <a:pt x="1012311" y="947925"/>
                  <a:pt x="779320" y="1150813"/>
                </a:cubicBezTo>
                <a:cubicBezTo>
                  <a:pt x="546330" y="1353700"/>
                  <a:pt x="418090" y="1623483"/>
                  <a:pt x="418090" y="1910445"/>
                </a:cubicBezTo>
                <a:cubicBezTo>
                  <a:pt x="418090" y="2197407"/>
                  <a:pt x="546330" y="2467189"/>
                  <a:pt x="779320" y="2670153"/>
                </a:cubicBezTo>
                <a:cubicBezTo>
                  <a:pt x="990494" y="2854037"/>
                  <a:pt x="1264685" y="2963044"/>
                  <a:pt x="1559477" y="2981820"/>
                </a:cubicBezTo>
                <a:cubicBezTo>
                  <a:pt x="1560161" y="2981820"/>
                  <a:pt x="1560845" y="2981972"/>
                  <a:pt x="1561530" y="2981972"/>
                </a:cubicBezTo>
                <a:cubicBezTo>
                  <a:pt x="1586159" y="2983873"/>
                  <a:pt x="1611092" y="2984785"/>
                  <a:pt x="1636177" y="2984785"/>
                </a:cubicBezTo>
                <a:lnTo>
                  <a:pt x="1626523" y="2984785"/>
                </a:lnTo>
                <a:cubicBezTo>
                  <a:pt x="1192090" y="2984785"/>
                  <a:pt x="783577" y="2829559"/>
                  <a:pt x="476395" y="2547691"/>
                </a:cubicBezTo>
                <a:cubicBezTo>
                  <a:pt x="169137" y="2265822"/>
                  <a:pt x="0" y="1891060"/>
                  <a:pt x="0" y="1492354"/>
                </a:cubicBezTo>
                <a:cubicBezTo>
                  <a:pt x="0" y="1093648"/>
                  <a:pt x="169137" y="718963"/>
                  <a:pt x="476395" y="437094"/>
                </a:cubicBezTo>
                <a:cubicBezTo>
                  <a:pt x="783577" y="155226"/>
                  <a:pt x="1192090" y="0"/>
                  <a:pt x="1626523" y="0"/>
                </a:cubicBezTo>
                <a:lnTo>
                  <a:pt x="3699643" y="0"/>
                </a:lnTo>
                <a:close/>
              </a:path>
            </a:pathLst>
          </a:custGeom>
          <a:solidFill>
            <a:schemeClr val="accent1">
              <a:lumMod val="90000"/>
              <a:lumOff val="10000"/>
            </a:schemeClr>
          </a:solidFill>
          <a:ln w="12700" cap="flat">
            <a:solidFill>
              <a:srgbClr val="FFFFFF"/>
            </a:solidFill>
            <a:prstDash val="solid"/>
            <a:miter/>
          </a:ln>
        </p:spPr>
        <p:txBody>
          <a:bodyPr rot="0" spcFirstLastPara="0" vert="horz" wrap="square" lIns="1619885" tIns="0" rIns="0" bIns="223202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新闻媒体的舆论监督</a:t>
            </a:r>
            <a:endParaRPr lang="zh-CN" altLang="en-US" b="1">
              <a:solidFill>
                <a:srgbClr val="FFFFFF"/>
              </a:solidFill>
              <a:sym typeface="+mn-ea"/>
            </a:endParaRPr>
          </a:p>
        </p:txBody>
      </p:sp>
      <p:sp>
        <p:nvSpPr>
          <p:cNvPr id="43" name="任意多边形: 形状 35"/>
          <p:cNvSpPr/>
          <p:nvPr>
            <p:custDataLst>
              <p:tags r:id="rId10"/>
            </p:custDataLst>
          </p:nvPr>
        </p:nvSpPr>
        <p:spPr>
          <a:xfrm>
            <a:off x="1372553" y="3813493"/>
            <a:ext cx="3281680" cy="2114550"/>
          </a:xfrm>
          <a:custGeom>
            <a:avLst/>
            <a:gdLst>
              <a:gd name="connsiteX0" fmla="*/ 3281553 w 3281552"/>
              <a:gd name="connsiteY0" fmla="*/ 0 h 2145639"/>
              <a:gd name="connsiteX1" fmla="*/ 3281553 w 3281552"/>
              <a:gd name="connsiteY1" fmla="*/ 836181 h 2145639"/>
              <a:gd name="connsiteX2" fmla="*/ 1218087 w 3281552"/>
              <a:gd name="connsiteY2" fmla="*/ 836181 h 2145639"/>
              <a:gd name="connsiteX3" fmla="*/ 652373 w 3281552"/>
              <a:gd name="connsiteY3" fmla="*/ 1028350 h 2145639"/>
              <a:gd name="connsiteX4" fmla="*/ 418090 w 3281552"/>
              <a:gd name="connsiteY4" fmla="*/ 1492354 h 2145639"/>
              <a:gd name="connsiteX5" fmla="*/ 652373 w 3281552"/>
              <a:gd name="connsiteY5" fmla="*/ 1956435 h 2145639"/>
              <a:gd name="connsiteX6" fmla="*/ 1141387 w 3281552"/>
              <a:gd name="connsiteY6" fmla="*/ 2145640 h 2145639"/>
              <a:gd name="connsiteX7" fmla="*/ 361230 w 3281552"/>
              <a:gd name="connsiteY7" fmla="*/ 1833972 h 2145639"/>
              <a:gd name="connsiteX8" fmla="*/ 0 w 3281552"/>
              <a:gd name="connsiteY8" fmla="*/ 1074264 h 2145639"/>
              <a:gd name="connsiteX9" fmla="*/ 361230 w 3281552"/>
              <a:gd name="connsiteY9" fmla="*/ 314632 h 2145639"/>
              <a:gd name="connsiteX10" fmla="*/ 1233443 w 3281552"/>
              <a:gd name="connsiteY10" fmla="*/ 0 h 2145639"/>
              <a:gd name="connsiteX11" fmla="*/ 3281553 w 3281552"/>
              <a:gd name="connsiteY11" fmla="*/ 0 h 214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1552" h="2145639">
                <a:moveTo>
                  <a:pt x="3281553" y="0"/>
                </a:moveTo>
                <a:lnTo>
                  <a:pt x="3281553" y="836181"/>
                </a:lnTo>
                <a:lnTo>
                  <a:pt x="1218087" y="836181"/>
                </a:lnTo>
                <a:cubicBezTo>
                  <a:pt x="1004405" y="836181"/>
                  <a:pt x="803494" y="904443"/>
                  <a:pt x="652373" y="1028350"/>
                </a:cubicBezTo>
                <a:cubicBezTo>
                  <a:pt x="501252" y="1152333"/>
                  <a:pt x="418090" y="1317136"/>
                  <a:pt x="418090" y="1492354"/>
                </a:cubicBezTo>
                <a:cubicBezTo>
                  <a:pt x="418090" y="1667572"/>
                  <a:pt x="501252" y="1832452"/>
                  <a:pt x="652373" y="1956435"/>
                </a:cubicBezTo>
                <a:cubicBezTo>
                  <a:pt x="785250" y="2065366"/>
                  <a:pt x="956667" y="2131348"/>
                  <a:pt x="1141387" y="2145640"/>
                </a:cubicBezTo>
                <a:cubicBezTo>
                  <a:pt x="846595" y="2126863"/>
                  <a:pt x="572404" y="2017856"/>
                  <a:pt x="361230" y="1833972"/>
                </a:cubicBezTo>
                <a:cubicBezTo>
                  <a:pt x="128240" y="1631008"/>
                  <a:pt x="0" y="1361226"/>
                  <a:pt x="0" y="1074264"/>
                </a:cubicBezTo>
                <a:cubicBezTo>
                  <a:pt x="0" y="787302"/>
                  <a:pt x="128240" y="517520"/>
                  <a:pt x="361230" y="314632"/>
                </a:cubicBezTo>
                <a:cubicBezTo>
                  <a:pt x="594220" y="111744"/>
                  <a:pt x="903987" y="0"/>
                  <a:pt x="1233443" y="0"/>
                </a:cubicBezTo>
                <a:lnTo>
                  <a:pt x="3281553" y="0"/>
                </a:lnTo>
                <a:close/>
              </a:path>
            </a:pathLst>
          </a:custGeom>
          <a:solidFill>
            <a:schemeClr val="accent2">
              <a:lumMod val="80000"/>
              <a:lumOff val="20000"/>
            </a:schemeClr>
          </a:solidFill>
          <a:ln w="12700" cap="flat">
            <a:solidFill>
              <a:srgbClr val="FFFFFF"/>
            </a:solidFill>
            <a:prstDash val="solid"/>
            <a:miter/>
          </a:ln>
        </p:spPr>
        <p:txBody>
          <a:bodyPr rot="0" spcFirstLastPara="0" vert="horz" wrap="square" lIns="1224280" tIns="0" rIns="0" bIns="129603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国家行政机关的援助</a:t>
            </a:r>
            <a:endParaRPr lang="zh-CN" altLang="en-US" b="1">
              <a:solidFill>
                <a:srgbClr val="FFFFFF"/>
              </a:solidFill>
              <a:sym typeface="+mn-ea"/>
            </a:endParaRPr>
          </a:p>
        </p:txBody>
      </p:sp>
      <p:sp>
        <p:nvSpPr>
          <p:cNvPr id="44" name="任意多边形: 形状 36"/>
          <p:cNvSpPr/>
          <p:nvPr>
            <p:custDataLst>
              <p:tags r:id="rId11"/>
            </p:custDataLst>
          </p:nvPr>
        </p:nvSpPr>
        <p:spPr>
          <a:xfrm>
            <a:off x="1791018" y="4637723"/>
            <a:ext cx="2863215" cy="1293495"/>
          </a:xfrm>
          <a:custGeom>
            <a:avLst/>
            <a:gdLst>
              <a:gd name="connsiteX0" fmla="*/ 2863463 w 2863462"/>
              <a:gd name="connsiteY0" fmla="*/ 0 h 1312423"/>
              <a:gd name="connsiteX1" fmla="*/ 2863463 w 2863462"/>
              <a:gd name="connsiteY1" fmla="*/ 1312424 h 1312423"/>
              <a:gd name="connsiteX2" fmla="*/ 815352 w 2863462"/>
              <a:gd name="connsiteY2" fmla="*/ 1312424 h 1312423"/>
              <a:gd name="connsiteX3" fmla="*/ 725349 w 2863462"/>
              <a:gd name="connsiteY3" fmla="*/ 1309611 h 1312423"/>
              <a:gd name="connsiteX4" fmla="*/ 723296 w 2863462"/>
              <a:gd name="connsiteY4" fmla="*/ 1309459 h 1312423"/>
              <a:gd name="connsiteX5" fmla="*/ 234283 w 2863462"/>
              <a:gd name="connsiteY5" fmla="*/ 1120254 h 1312423"/>
              <a:gd name="connsiteX6" fmla="*/ 0 w 2863462"/>
              <a:gd name="connsiteY6" fmla="*/ 656174 h 1312423"/>
              <a:gd name="connsiteX7" fmla="*/ 234283 w 2863462"/>
              <a:gd name="connsiteY7" fmla="*/ 192170 h 1312423"/>
              <a:gd name="connsiteX8" fmla="*/ 799997 w 2863462"/>
              <a:gd name="connsiteY8" fmla="*/ 0 h 1312423"/>
              <a:gd name="connsiteX9" fmla="*/ 2863463 w 2863462"/>
              <a:gd name="connsiteY9" fmla="*/ 0 h 131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3462" h="1312423">
                <a:moveTo>
                  <a:pt x="2863463" y="0"/>
                </a:moveTo>
                <a:lnTo>
                  <a:pt x="2863463" y="1312424"/>
                </a:lnTo>
                <a:lnTo>
                  <a:pt x="815352" y="1312424"/>
                </a:lnTo>
                <a:cubicBezTo>
                  <a:pt x="785174" y="1312424"/>
                  <a:pt x="755147" y="1311512"/>
                  <a:pt x="725349" y="1309611"/>
                </a:cubicBezTo>
                <a:cubicBezTo>
                  <a:pt x="724664" y="1309611"/>
                  <a:pt x="723980" y="1309535"/>
                  <a:pt x="723296" y="1309459"/>
                </a:cubicBezTo>
                <a:cubicBezTo>
                  <a:pt x="538576" y="1295168"/>
                  <a:pt x="367159" y="1229186"/>
                  <a:pt x="234283" y="1120254"/>
                </a:cubicBezTo>
                <a:cubicBezTo>
                  <a:pt x="83162" y="996271"/>
                  <a:pt x="0" y="831468"/>
                  <a:pt x="0" y="656174"/>
                </a:cubicBezTo>
                <a:cubicBezTo>
                  <a:pt x="0" y="480880"/>
                  <a:pt x="83162" y="316152"/>
                  <a:pt x="234283" y="192170"/>
                </a:cubicBezTo>
                <a:cubicBezTo>
                  <a:pt x="385403" y="68263"/>
                  <a:pt x="586315" y="0"/>
                  <a:pt x="799997" y="0"/>
                </a:cubicBezTo>
                <a:lnTo>
                  <a:pt x="2863463" y="0"/>
                </a:lnTo>
                <a:close/>
              </a:path>
            </a:pathLst>
          </a:custGeom>
          <a:solidFill>
            <a:schemeClr val="accent1">
              <a:lumMod val="70000"/>
              <a:lumOff val="30000"/>
            </a:schemeClr>
          </a:solidFill>
          <a:ln w="12700" cap="flat">
            <a:solidFill>
              <a:srgbClr val="FFFFFF"/>
            </a:solidFill>
            <a:prstDash val="solid"/>
            <a:miter/>
          </a:ln>
        </p:spPr>
        <p:txBody>
          <a:bodyPr rot="0" spcFirstLastPara="0" vert="horz" wrap="square" lIns="791845" tIns="45720" rIns="0" bIns="3619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依靠学校维护权益</a:t>
            </a:r>
            <a:endParaRPr lang="zh-CN" altLang="en-US" b="1">
              <a:solidFill>
                <a:srgbClr val="FFFFFF"/>
              </a:solidFill>
              <a:sym typeface="+mn-ea"/>
            </a:endParaRPr>
          </a:p>
        </p:txBody>
      </p:sp>
      <p:sp>
        <p:nvSpPr>
          <p:cNvPr id="47" name="文本框 47"/>
          <p:cNvSpPr txBox="1"/>
          <p:nvPr>
            <p:custDataLst>
              <p:tags r:id="rId12"/>
            </p:custDataLst>
          </p:nvPr>
        </p:nvSpPr>
        <p:spPr>
          <a:xfrm>
            <a:off x="2061528" y="2392998"/>
            <a:ext cx="483235" cy="404495"/>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04</a:t>
            </a:r>
            <a:endParaRPr lang="en-US" altLang="zh-CN" sz="2400" b="1">
              <a:solidFill>
                <a:srgbClr val="FFFFFF"/>
              </a:solidFill>
            </a:endParaRPr>
          </a:p>
        </p:txBody>
      </p:sp>
      <p:sp>
        <p:nvSpPr>
          <p:cNvPr id="48" name="文本框 48"/>
          <p:cNvSpPr txBox="1"/>
          <p:nvPr>
            <p:custDataLst>
              <p:tags r:id="rId13"/>
            </p:custDataLst>
          </p:nvPr>
        </p:nvSpPr>
        <p:spPr>
          <a:xfrm>
            <a:off x="2061528" y="3182303"/>
            <a:ext cx="483235" cy="404495"/>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03</a:t>
            </a:r>
            <a:endParaRPr lang="en-US" altLang="zh-CN" sz="2400" b="1">
              <a:solidFill>
                <a:srgbClr val="FFFFFF"/>
              </a:solidFill>
            </a:endParaRPr>
          </a:p>
        </p:txBody>
      </p:sp>
      <p:sp>
        <p:nvSpPr>
          <p:cNvPr id="49" name="文本框 49"/>
          <p:cNvSpPr txBox="1"/>
          <p:nvPr>
            <p:custDataLst>
              <p:tags r:id="rId14"/>
            </p:custDataLst>
          </p:nvPr>
        </p:nvSpPr>
        <p:spPr>
          <a:xfrm>
            <a:off x="2061528" y="4063683"/>
            <a:ext cx="483235" cy="404495"/>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02</a:t>
            </a:r>
            <a:endParaRPr lang="en-US" altLang="zh-CN" sz="2400" b="1">
              <a:solidFill>
                <a:srgbClr val="FFFFFF"/>
              </a:solidFill>
            </a:endParaRPr>
          </a:p>
        </p:txBody>
      </p:sp>
      <p:sp>
        <p:nvSpPr>
          <p:cNvPr id="50" name="文本框 54"/>
          <p:cNvSpPr txBox="1"/>
          <p:nvPr>
            <p:custDataLst>
              <p:tags r:id="rId15"/>
            </p:custDataLst>
          </p:nvPr>
        </p:nvSpPr>
        <p:spPr>
          <a:xfrm>
            <a:off x="2061528" y="5106353"/>
            <a:ext cx="483235" cy="404495"/>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01</a:t>
            </a:r>
            <a:endParaRPr lang="en-US" altLang="zh-CN" sz="2400" b="1">
              <a:solidFill>
                <a:srgbClr val="FFFFFF"/>
              </a:solidFill>
            </a:endParaRPr>
          </a:p>
        </p:txBody>
      </p:sp>
      <p:sp>
        <p:nvSpPr>
          <p:cNvPr id="51" name="文本框 47"/>
          <p:cNvSpPr txBox="1"/>
          <p:nvPr>
            <p:custDataLst>
              <p:tags r:id="rId16"/>
            </p:custDataLst>
          </p:nvPr>
        </p:nvSpPr>
        <p:spPr>
          <a:xfrm>
            <a:off x="2061528" y="1595438"/>
            <a:ext cx="483235" cy="404495"/>
          </a:xfrm>
          <a:prstGeom prst="rect">
            <a:avLst/>
          </a:prstGeom>
          <a:noFill/>
        </p:spPr>
        <p:txBody>
          <a:bodyPr wrap="none" rtlCol="0" anchor="b" anchorCtr="0">
            <a:normAutofit fontScale="90000" lnSpcReduction="2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05</a:t>
            </a:r>
            <a:endParaRPr lang="en-US" altLang="zh-CN" sz="2400" b="1">
              <a:solidFill>
                <a:srgbClr val="FFFFFF"/>
              </a:solidFill>
            </a:endParaRPr>
          </a:p>
        </p:txBody>
      </p:sp>
    </p:spTree>
    <p:custDataLst>
      <p:tags r:id="rId1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3924935" y="2524125"/>
            <a:ext cx="79419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就业协议、劳动合同的签订</a:t>
            </a:r>
            <a:endParaRPr lang="zh-CN" altLang="en-US" sz="4400">
              <a:solidFill>
                <a:schemeClr val="accent1">
                  <a:lumMod val="50000"/>
                </a:schemeClr>
              </a:solidFill>
            </a:endParaRPr>
          </a:p>
        </p:txBody>
      </p:sp>
    </p:spTree>
    <p:custDataLst>
      <p:tags r:id="rId4"/>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443230"/>
            <a:ext cx="10852150" cy="897255"/>
          </a:xfrm>
        </p:spPr>
        <p:txBody>
          <a:bodyPr>
            <a:noAutofit/>
          </a:bodyPr>
          <a:lstStyle/>
          <a:p>
            <a:r>
              <a:rPr lang="zh-CN" altLang="en-US" sz="3600">
                <a:solidFill>
                  <a:schemeClr val="accent1">
                    <a:lumMod val="50000"/>
                  </a:schemeClr>
                </a:solidFill>
              </a:rPr>
              <a:t>一、就业协议</a:t>
            </a:r>
            <a:br>
              <a:rPr lang="zh-CN" altLang="en-US" sz="3600">
                <a:solidFill>
                  <a:schemeClr val="accent1">
                    <a:lumMod val="50000"/>
                  </a:schemeClr>
                </a:solidFill>
              </a:rPr>
            </a:br>
            <a:r>
              <a:rPr lang="zh-CN" altLang="en-US" sz="2800">
                <a:solidFill>
                  <a:schemeClr val="accent1">
                    <a:lumMod val="50000"/>
                  </a:schemeClr>
                </a:solidFill>
              </a:rPr>
              <a:t>（一）就业协议书的内容</a:t>
            </a:r>
            <a:endParaRPr lang="zh-CN" altLang="en-US" sz="2800">
              <a:solidFill>
                <a:schemeClr val="accent1">
                  <a:lumMod val="50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1">
              <a:alpha val="2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9" name="正文"/>
          <p:cNvSpPr txBox="1"/>
          <p:nvPr>
            <p:custDataLst>
              <p:tags r:id="rId18"/>
            </p:custDataLst>
          </p:nvPr>
        </p:nvSpPr>
        <p:spPr>
          <a:xfrm>
            <a:off x="6089734" y="1449295"/>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毕业生需详细填写包括姓名、性别、年龄等个人信息，并在“培养方式”一栏标注“非定向”以符合国家计划内招收要求。同时，毕业生应明确表达对用人单位职位的接受意愿，并概述与用人单位协商一致的基本条件，以预防未来可能出现的任何争议。</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19"/>
            </p:custDataLst>
          </p:nvPr>
        </p:nvSpPr>
        <p:spPr>
          <a:xfrm>
            <a:off x="6089734" y="1134427"/>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1"/>
                </a:solidFill>
                <a:uFillTx/>
                <a:latin typeface="+mn-ea"/>
                <a:sym typeface="+mn-ea"/>
              </a:rPr>
              <a:t>毕业生信息及意愿</a:t>
            </a:r>
            <a:endParaRPr lang="zh-CN" altLang="en-US" b="1" dirty="0">
              <a:solidFill>
                <a:schemeClr val="accent1"/>
              </a:solidFill>
              <a:uFillTx/>
              <a:latin typeface="+mn-ea"/>
              <a:sym typeface="+mn-ea"/>
            </a:endParaRPr>
          </a:p>
        </p:txBody>
      </p:sp>
      <p:sp>
        <p:nvSpPr>
          <p:cNvPr id="281" name="正文"/>
          <p:cNvSpPr txBox="1"/>
          <p:nvPr>
            <p:custDataLst>
              <p:tags r:id="rId20"/>
            </p:custDataLst>
          </p:nvPr>
        </p:nvSpPr>
        <p:spPr>
          <a:xfrm>
            <a:off x="6159584" y="3607216"/>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用人单位负责填写单位名称、组织机构代码等信息，并在“用人单位意见”一栏中包含单位立场及上级主管部门意见，加盖公章以确认其意见。若用人单位无独立人事权，则需上级主管部门的公章。</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21"/>
            </p:custDataLst>
          </p:nvPr>
        </p:nvSpPr>
        <p:spPr>
          <a:xfrm>
            <a:off x="6159584" y="3275838"/>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2"/>
                </a:solidFill>
                <a:uFillTx/>
                <a:latin typeface="+mn-ea"/>
                <a:sym typeface="+mn-ea"/>
              </a:rPr>
              <a:t>用人单位信息及意见</a:t>
            </a:r>
            <a:endParaRPr lang="zh-CN" altLang="en-US" b="1" dirty="0">
              <a:solidFill>
                <a:schemeClr val="accent2"/>
              </a:solidFill>
              <a:uFillTx/>
              <a:latin typeface="+mn-ea"/>
              <a:sym typeface="+mn-ea"/>
            </a:endParaRPr>
          </a:p>
        </p:txBody>
      </p:sp>
      <p:sp>
        <p:nvSpPr>
          <p:cNvPr id="284" name="正文"/>
          <p:cNvSpPr txBox="1"/>
          <p:nvPr>
            <p:custDataLst>
              <p:tags r:id="rId22"/>
            </p:custDataLst>
          </p:nvPr>
        </p:nvSpPr>
        <p:spPr>
          <a:xfrm>
            <a:off x="6159584" y="5526377"/>
            <a:ext cx="5182701"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学校意见由学院（或系部）和学校就业主管部门两级构成，学院负责初步审核毕业生就业情况，而学校就业主管部门则代表学校在协议书上签字并加盖公章。</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23"/>
            </p:custDataLst>
          </p:nvPr>
        </p:nvSpPr>
        <p:spPr>
          <a:xfrm>
            <a:off x="6159584" y="5062284"/>
            <a:ext cx="5182701" cy="314873"/>
          </a:xfrm>
          <a:prstGeom prst="rect">
            <a:avLst/>
          </a:prstGeom>
          <a:noFill/>
        </p:spPr>
        <p:txBody>
          <a:bodyPr wrap="square" lIns="0" tIns="0" rIns="0" bIns="0" rtlCol="0" anchor="b">
            <a:noAutofit/>
          </a:bodyPr>
          <a:p>
            <a:pPr lvl="0" algn="l">
              <a:buClrTx/>
              <a:buSzTx/>
              <a:buFontTx/>
            </a:pPr>
            <a:r>
              <a:rPr lang="zh-CN" altLang="en-US" b="1" dirty="0">
                <a:solidFill>
                  <a:schemeClr val="accent3"/>
                </a:solidFill>
                <a:uFillTx/>
                <a:latin typeface="+mn-ea"/>
                <a:sym typeface="+mn-ea"/>
              </a:rPr>
              <a:t>学校意见</a:t>
            </a:r>
            <a:endParaRPr lang="zh-CN" altLang="en-US" b="1" dirty="0">
              <a:solidFill>
                <a:schemeClr val="accent3"/>
              </a:solidFill>
              <a:uFillTx/>
              <a:latin typeface="+mn-ea"/>
              <a:sym typeface="+mn-ea"/>
            </a:endParaRPr>
          </a:p>
        </p:txBody>
      </p:sp>
    </p:spTree>
    <p:custDataLst>
      <p:tags r:id="rId2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42477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（二）签订就业协议的程序</a:t>
            </a:r>
            <a:endParaRPr lang="zh-CN" altLang="en-US" sz="2800">
              <a:solidFill>
                <a:schemeClr val="accent1">
                  <a:lumMod val="50000"/>
                </a:schemeClr>
              </a:solidFill>
            </a:endParaRPr>
          </a:p>
        </p:txBody>
      </p:sp>
      <p:cxnSp>
        <p:nvCxnSpPr>
          <p:cNvPr id="8" name="直接连接符 8"/>
          <p:cNvCxnSpPr/>
          <p:nvPr>
            <p:custDataLst>
              <p:tags r:id="rId2"/>
            </p:custDataLst>
          </p:nvPr>
        </p:nvCxnSpPr>
        <p:spPr>
          <a:xfrm>
            <a:off x="1381000" y="2451973"/>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381000" y="412936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262114" y="164882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266934" y="317679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341645" y="480297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b48a2bf8-8bb5-11f0-8020-4abd0da10334.jpg@base@tag=imgScale&amp;m=1&amp;w=396&amp;h=358&amp;q=95b48a2bf8-8bb5-11f0-8020-4abd0da10334"/>
          <p:cNvPicPr/>
          <p:nvPr>
            <p:custDataLst>
              <p:tags r:id="rId7"/>
            </p:custDataLst>
          </p:nvPr>
        </p:nvPicPr>
        <p:blipFill rotWithShape="1">
          <a:blip r:embed="rId8"/>
          <a:srcRect t="4747" b="4747"/>
          <a:stretch>
            <a:fillRect/>
          </a:stretch>
        </p:blipFill>
        <p:spPr>
          <a:xfrm>
            <a:off x="5929359" y="12686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b48a2c05-8bb5-11f0-8020-4abd0da10334.jpg@base@tag=imgScale&amp;m=1&amp;w=396&amp;h=358&amp;q=95b48a2c05-8bb5-11f0-8020-4abd0da10334"/>
          <p:cNvPicPr/>
          <p:nvPr>
            <p:custDataLst>
              <p:tags r:id="rId9"/>
            </p:custDataLst>
          </p:nvPr>
        </p:nvPicPr>
        <p:blipFill rotWithShape="1">
          <a:blip r:embed="rId10"/>
          <a:srcRect l="13170" r="13170"/>
          <a:stretch>
            <a:fillRect/>
          </a:stretch>
        </p:blipFill>
        <p:spPr>
          <a:xfrm>
            <a:off x="4620102" y="202479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b48a2ba0-8bb5-11f0-8020-4abd0da10334.jpg@base@tag=imgScale&amp;m=1&amp;w=396&amp;h=358&amp;q=95b48a2ba0-8bb5-11f0-8020-4abd0da10334"/>
          <p:cNvPicPr/>
          <p:nvPr>
            <p:custDataLst>
              <p:tags r:id="rId11"/>
            </p:custDataLst>
          </p:nvPr>
        </p:nvPicPr>
        <p:blipFill rotWithShape="1">
          <a:blip r:embed="rId12"/>
          <a:srcRect l="13170" r="13170"/>
          <a:stretch>
            <a:fillRect/>
          </a:stretch>
        </p:blipFill>
        <p:spPr>
          <a:xfrm>
            <a:off x="5929359" y="278094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b48a2c43-8bb5-11f0-8020-4abd0da10334.jpg@base@tag=imgScale&amp;m=1&amp;w=396&amp;h=358&amp;q=95b48a2c43-8bb5-11f0-8020-4abd0da10334"/>
          <p:cNvPicPr>
            <a:picLocks noChangeAspect="1"/>
          </p:cNvPicPr>
          <p:nvPr>
            <p:custDataLst>
              <p:tags r:id="rId13"/>
            </p:custDataLst>
          </p:nvPr>
        </p:nvPicPr>
        <p:blipFill rotWithShape="1">
          <a:blip r:embed="rId14"/>
          <a:srcRect l="13374" r="13374"/>
          <a:stretch>
            <a:fillRect/>
          </a:stretch>
        </p:blipFill>
        <p:spPr>
          <a:xfrm>
            <a:off x="4620704" y="353649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b48a3033-8bb5-11f0-8020-4abd0da10334.jpg@base@tag=imgScale&amp;m=1&amp;w=396&amp;h=358&amp;q=95b48a3033-8bb5-11f0-8020-4abd0da10334"/>
          <p:cNvPicPr>
            <a:picLocks noChangeAspect="1"/>
          </p:cNvPicPr>
          <p:nvPr>
            <p:custDataLst>
              <p:tags r:id="rId15"/>
            </p:custDataLst>
          </p:nvPr>
        </p:nvPicPr>
        <p:blipFill rotWithShape="1">
          <a:blip r:embed="rId16"/>
          <a:srcRect l="13170" r="13170"/>
          <a:stretch>
            <a:fillRect/>
          </a:stretch>
        </p:blipFill>
        <p:spPr>
          <a:xfrm>
            <a:off x="5928756" y="429144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004570" y="2029460"/>
            <a:ext cx="324421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dirty="0">
                <a:solidFill>
                  <a:schemeClr val="accent2"/>
                </a:solidFill>
                <a:latin typeface="+mn-ea"/>
                <a:cs typeface="+mn-ea"/>
                <a:sym typeface="+mn-ea"/>
              </a:rPr>
              <a:t>用人单位签署协议</a:t>
            </a:r>
            <a:endParaRPr lang="zh-CN" altLang="en-US" sz="2000" b="1" dirty="0">
              <a:solidFill>
                <a:schemeClr val="accent2"/>
              </a:solidFill>
              <a:latin typeface="+mn-ea"/>
              <a:cs typeface="+mn-ea"/>
              <a:sym typeface="+mn-ea"/>
            </a:endParaRPr>
          </a:p>
        </p:txBody>
      </p:sp>
      <p:sp>
        <p:nvSpPr>
          <p:cNvPr id="27" name="矩形 1"/>
          <p:cNvSpPr/>
          <p:nvPr>
            <p:custDataLst>
              <p:tags r:id="rId18"/>
            </p:custDataLst>
          </p:nvPr>
        </p:nvSpPr>
        <p:spPr>
          <a:xfrm>
            <a:off x="1003935" y="2493645"/>
            <a:ext cx="324421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用人单位在收到协议书后签署意见并加盖公章，表示对毕业生就业意向的认可和愿意承担相应责任。</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004570" y="3706495"/>
            <a:ext cx="324421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a:solidFill>
                  <a:schemeClr val="accent4"/>
                </a:solidFill>
                <a:latin typeface="+mn-ea"/>
                <a:cs typeface="+mn-ea"/>
                <a:sym typeface="+mn-ea"/>
              </a:rPr>
              <a:t>学校就业主管部门最终审核</a:t>
            </a:r>
            <a:endParaRPr lang="zh-CN" altLang="en-US" sz="2000" b="1">
              <a:solidFill>
                <a:schemeClr val="accent4"/>
              </a:solidFill>
              <a:latin typeface="+mn-ea"/>
              <a:cs typeface="+mn-ea"/>
              <a:sym typeface="+mn-ea"/>
            </a:endParaRPr>
          </a:p>
        </p:txBody>
      </p:sp>
      <p:sp>
        <p:nvSpPr>
          <p:cNvPr id="30" name="矩形 2"/>
          <p:cNvSpPr/>
          <p:nvPr>
            <p:custDataLst>
              <p:tags r:id="rId20"/>
            </p:custDataLst>
          </p:nvPr>
        </p:nvSpPr>
        <p:spPr>
          <a:xfrm>
            <a:off x="1003935" y="4163060"/>
            <a:ext cx="3244215"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学校就业主管部门进行最后审核并签署意见，加盖公章，确保就业协议得到学校官方最终认可。</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588250" y="1225550"/>
            <a:ext cx="324548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sz="2000" b="1">
                <a:solidFill>
                  <a:schemeClr val="accent1"/>
                </a:solidFill>
                <a:latin typeface="+mn-ea"/>
                <a:cs typeface="+mn-ea"/>
                <a:sym typeface="+mn-ea"/>
              </a:rPr>
              <a:t>毕业生填写就业协议书</a:t>
            </a:r>
            <a:endParaRPr lang="zh-CN" altLang="en-US" sz="2000" b="1">
              <a:solidFill>
                <a:schemeClr val="accent1"/>
              </a:solidFill>
              <a:latin typeface="+mn-ea"/>
              <a:cs typeface="+mn-ea"/>
              <a:sym typeface="+mn-ea"/>
            </a:endParaRPr>
          </a:p>
        </p:txBody>
      </p:sp>
      <p:sp>
        <p:nvSpPr>
          <p:cNvPr id="32" name="矩形 4"/>
          <p:cNvSpPr/>
          <p:nvPr>
            <p:custDataLst>
              <p:tags r:id="rId22"/>
            </p:custDataLst>
          </p:nvPr>
        </p:nvSpPr>
        <p:spPr>
          <a:xfrm>
            <a:off x="7588250" y="1682750"/>
            <a:ext cx="374713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毕业生必须诚实地填写就业协议书，确保内容真实反映个人信息和就业意向，为双方建立信任基础。</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588250" y="2758440"/>
            <a:ext cx="324548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sz="2000" b="1">
                <a:solidFill>
                  <a:schemeClr val="accent3"/>
                </a:solidFill>
                <a:latin typeface="+mn-ea"/>
                <a:cs typeface="+mn-ea"/>
                <a:sym typeface="+mn-ea"/>
              </a:rPr>
              <a:t>学校院系审核协议</a:t>
            </a:r>
            <a:endParaRPr lang="zh-CN" altLang="en-US" sz="2000" b="1">
              <a:solidFill>
                <a:schemeClr val="accent3"/>
              </a:solidFill>
              <a:latin typeface="+mn-ea"/>
              <a:cs typeface="+mn-ea"/>
              <a:sym typeface="+mn-ea"/>
            </a:endParaRPr>
          </a:p>
        </p:txBody>
      </p:sp>
      <p:sp>
        <p:nvSpPr>
          <p:cNvPr id="36" name="矩形 5"/>
          <p:cNvSpPr/>
          <p:nvPr>
            <p:custDataLst>
              <p:tags r:id="rId24"/>
            </p:custDataLst>
          </p:nvPr>
        </p:nvSpPr>
        <p:spPr>
          <a:xfrm>
            <a:off x="7588250" y="3221990"/>
            <a:ext cx="3747135" cy="1106805"/>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学校院系收到就业协议书后进行审核，附上意见并加盖公章，确保协议获得学校官方的正式批准，并纳入就业派遣计划。</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588885" y="4380230"/>
            <a:ext cx="324548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sz="2000" b="1">
                <a:solidFill>
                  <a:schemeClr val="accent5"/>
                </a:solidFill>
                <a:latin typeface="+mn-ea"/>
                <a:cs typeface="+mn-ea"/>
                <a:sym typeface="+mn-ea"/>
              </a:rPr>
              <a:t>三方留存协议副本</a:t>
            </a:r>
            <a:endParaRPr lang="zh-CN" altLang="en-US" sz="2000" b="1">
              <a:solidFill>
                <a:schemeClr val="accent5"/>
              </a:solidFill>
              <a:latin typeface="+mn-ea"/>
              <a:cs typeface="+mn-ea"/>
              <a:sym typeface="+mn-ea"/>
            </a:endParaRPr>
          </a:p>
        </p:txBody>
      </p:sp>
      <p:sp>
        <p:nvSpPr>
          <p:cNvPr id="38" name="矩形 17"/>
          <p:cNvSpPr/>
          <p:nvPr>
            <p:custDataLst>
              <p:tags r:id="rId26"/>
            </p:custDataLst>
          </p:nvPr>
        </p:nvSpPr>
        <p:spPr>
          <a:xfrm>
            <a:off x="7588250" y="4836795"/>
            <a:ext cx="374713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毕业生、用人单位、学校各保留一份就业协议书副本，作为法律依据保护各自权益。</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142740" y="612140"/>
            <a:ext cx="7946390"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掌握大学毕业生在择业和就业过程中的各项权利。</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理解大学毕业生在就业过程中的义务。</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了解大学生在择业和就业过程中常见的权益受损情况及其原因。</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熟悉保护大学生择业和就业权益的相关法律法规。</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能够运用所学知识，准确识别和分析大学生在择业和就业过程中可能遇到的权益问题。</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能够识别其中的不合理条款，并提出合理的修改建议。</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能够根据实际情况，选择合适的途径解决劳动争议，包括调解、仲裁和诉讼。</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能够运用相关法律法规，维护自己在择业和就业过程中的合法权益。</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培养学生的法律意识和维权意识，使其在面对权益受损时能够勇敢地运用法律武器保护自己。</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强化学生的诚信意识和契约精神，使其在就业过程中遵守协议，树立良好的职业形象。</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培养学生的社会责任感，使其认识到作为大学生应承担的社会责任，积极为国家和社会做出贡献。</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925" y="220980"/>
            <a:ext cx="10852150" cy="9442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二、劳动合同</a:t>
            </a:r>
            <a:endParaRPr lang="zh-CN" altLang="en-US" sz="3600">
              <a:solidFill>
                <a:schemeClr val="accent1">
                  <a:lumMod val="50000"/>
                </a:schemeClr>
              </a:solidFill>
            </a:endParaRPr>
          </a:p>
          <a:p>
            <a:r>
              <a:rPr lang="zh-CN" altLang="en-US" sz="2800">
                <a:solidFill>
                  <a:schemeClr val="accent1">
                    <a:lumMod val="50000"/>
                  </a:schemeClr>
                </a:solidFill>
              </a:rPr>
              <a:t>（一）劳动合同的法律特征</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65884" y="1879731"/>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88578" y="1879731"/>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5965884" y="3528387"/>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388578" y="3528387"/>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185982" y="1728188"/>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劳动合同明确了劳动者和用人单位各自的权利和义务，任何一方的权利都是对方应履行的义务，且这些权利的行使和义务的履行都受到法律的保护和约束，不履行义务将承担法律责任。</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185982" y="1271666"/>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劳动合同的权利义务约定</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185982" y="4270314"/>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在劳动合同中，劳动者和用人单位的地位是平等的，双方在协商和订立合同过程中应保持平等，不存在上下级的从属关系。尽管在行政上可能有隶属关系，但签订劳动合同时必须以平等身份出现，以确保合同的公正性和保护劳动者权益。</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185982" y="3813793"/>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劳动合同当事人的平等地位</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784391" y="1728188"/>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劳动合同是劳动者和用人单位依照法律规定达成的协议，属于民事法律行为，其法律效力来源于双方的意思表示。只有依法订立的劳动合同才受法律保护，违法订立的协议不被视为劳动合同。</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784391" y="1271666"/>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劳动合同的法律行为性质</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784391" y="4270314"/>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劳动合同旨在设立、变更和终止劳动者与用人单位之间的民事权利义务关系，作为法律行为，其目的是为了形成、调整或结束这种权利义务关系，确保双方的法律行为具有明确的法律效力。</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784391" y="3813793"/>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劳动合同的目的与法律效力</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10968" y="2624815"/>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07811" y="4270314"/>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33663" y="4273472"/>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30505" y="2621658"/>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（二）劳动合同的签订</a:t>
            </a:r>
            <a:endParaRPr lang="zh-CN" altLang="en-US" sz="2800">
              <a:solidFill>
                <a:schemeClr val="accent1">
                  <a:lumMod val="50000"/>
                </a:schemeClr>
              </a:solidFill>
            </a:endParaRPr>
          </a:p>
        </p:txBody>
      </p:sp>
      <p:sp>
        <p:nvSpPr>
          <p:cNvPr id="2" name="矩形 1"/>
          <p:cNvSpPr/>
          <p:nvPr>
            <p:custDataLst>
              <p:tags r:id="rId2"/>
            </p:custDataLst>
          </p:nvPr>
        </p:nvSpPr>
        <p:spPr>
          <a:xfrm>
            <a:off x="670560" y="3780155"/>
            <a:ext cx="2523490" cy="1539240"/>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a:solidFill>
                  <a:schemeClr val="tx1">
                    <a:lumMod val="65000"/>
                    <a:lumOff val="35000"/>
                  </a:schemeClr>
                </a:solidFill>
                <a:latin typeface="+mn-ea"/>
                <a:cs typeface="+mn-ea"/>
              </a:rPr>
              <a:t>劳动合同是劳动者与用人单位确立劳动关系、明确双方权利和义务的协议，是依据《中华人民共和国劳动法》建立的书面法律凭证，对稳定劳动关系、强化劳动管理、保障劳动者权益及处理争议具有重要作用。</a:t>
            </a:r>
            <a:endParaRPr lang="zh-CN" altLang="en-US" sz="1600">
              <a:solidFill>
                <a:schemeClr val="tx1">
                  <a:lumMod val="65000"/>
                  <a:lumOff val="35000"/>
                </a:schemeClr>
              </a:solidFill>
              <a:latin typeface="+mn-ea"/>
              <a:cs typeface="+mn-ea"/>
            </a:endParaRPr>
          </a:p>
        </p:txBody>
      </p:sp>
      <p:sp>
        <p:nvSpPr>
          <p:cNvPr id="3" name="矩形 2"/>
          <p:cNvSpPr/>
          <p:nvPr>
            <p:custDataLst>
              <p:tags r:id="rId3"/>
            </p:custDataLst>
          </p:nvPr>
        </p:nvSpPr>
        <p:spPr>
          <a:xfrm>
            <a:off x="754083" y="3155283"/>
            <a:ext cx="2276671" cy="535687"/>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5"/>
                </a:solidFill>
                <a:latin typeface="+mn-ea"/>
                <a:cs typeface="+mn-ea"/>
              </a:rPr>
              <a:t>劳动合同定义与作用</a:t>
            </a:r>
            <a:endParaRPr lang="zh-CN" altLang="en-US" b="1">
              <a:solidFill>
                <a:schemeClr val="accent5"/>
              </a:solidFill>
              <a:latin typeface="+mn-ea"/>
              <a:cs typeface="+mn-ea"/>
            </a:endParaRPr>
          </a:p>
        </p:txBody>
      </p:sp>
      <p:sp>
        <p:nvSpPr>
          <p:cNvPr id="4" name="大线"/>
          <p:cNvSpPr/>
          <p:nvPr>
            <p:custDataLst>
              <p:tags r:id="rId4"/>
            </p:custDataLst>
          </p:nvPr>
        </p:nvSpPr>
        <p:spPr bwMode="auto">
          <a:xfrm>
            <a:off x="1413863" y="2101724"/>
            <a:ext cx="957725" cy="64196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5">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 name="小线"/>
          <p:cNvSpPr/>
          <p:nvPr>
            <p:custDataLst>
              <p:tags r:id="rId5"/>
            </p:custDataLst>
          </p:nvPr>
        </p:nvSpPr>
        <p:spPr bwMode="auto">
          <a:xfrm>
            <a:off x="989368" y="1808693"/>
            <a:ext cx="1806101" cy="12120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5">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 name="下"/>
          <p:cNvSpPr/>
          <p:nvPr>
            <p:custDataLst>
              <p:tags r:id="rId6"/>
            </p:custDataLst>
          </p:nvPr>
        </p:nvSpPr>
        <p:spPr bwMode="auto">
          <a:xfrm>
            <a:off x="1227724" y="1666785"/>
            <a:ext cx="1328775" cy="89015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5">
              <a:lumMod val="75000"/>
            </a:schemeClr>
          </a:solidFill>
          <a:ln w="9525">
            <a:noFill/>
            <a:round/>
          </a:ln>
          <a:effectLst>
            <a:outerShdw blurRad="317500" dist="127000" dir="5400000" algn="t" rotWithShape="0">
              <a:schemeClr val="accent5">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 name="下"/>
          <p:cNvSpPr/>
          <p:nvPr>
            <p:custDataLst>
              <p:tags r:id="rId7"/>
            </p:custDataLst>
          </p:nvPr>
        </p:nvSpPr>
        <p:spPr bwMode="auto">
          <a:xfrm>
            <a:off x="1227724" y="1641598"/>
            <a:ext cx="1327546" cy="89015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5">
                  <a:lumMod val="90000"/>
                  <a:lumOff val="10000"/>
                  <a:alpha val="100000"/>
                </a:schemeClr>
              </a:gs>
              <a:gs pos="70000">
                <a:schemeClr val="accent5">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55" name="右"/>
          <p:cNvSpPr/>
          <p:nvPr>
            <p:custDataLst>
              <p:tags r:id="rId8"/>
            </p:custDataLst>
          </p:nvPr>
        </p:nvSpPr>
        <p:spPr bwMode="auto">
          <a:xfrm>
            <a:off x="1891190" y="944959"/>
            <a:ext cx="665923" cy="1141407"/>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5">
                  <a:lumMod val="60000"/>
                  <a:lumOff val="40000"/>
                  <a:alpha val="100000"/>
                </a:schemeClr>
              </a:gs>
              <a:gs pos="70000">
                <a:schemeClr val="accent5">
                  <a:lumMod val="80000"/>
                  <a:lumOff val="20000"/>
                  <a:alpha val="100000"/>
                </a:schemeClr>
              </a:gs>
            </a:gsLst>
            <a:lin ang="13500000" scaled="0"/>
          </a:gradFill>
          <a:ln w="12700" cmpd="sng">
            <a:noFill/>
            <a:prstDash val="solid"/>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167" name="左"/>
          <p:cNvSpPr/>
          <p:nvPr>
            <p:custDataLst>
              <p:tags r:id="rId9"/>
            </p:custDataLst>
          </p:nvPr>
        </p:nvSpPr>
        <p:spPr bwMode="auto">
          <a:xfrm>
            <a:off x="1230181" y="946802"/>
            <a:ext cx="661008" cy="1141407"/>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5">
                  <a:lumMod val="60000"/>
                  <a:lumOff val="40000"/>
                  <a:alpha val="100000"/>
                </a:schemeClr>
              </a:gs>
              <a:gs pos="70000">
                <a:schemeClr val="accent5">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1" name="前左"/>
          <p:cNvSpPr/>
          <p:nvPr>
            <p:custDataLst>
              <p:tags r:id="rId10"/>
            </p:custDataLst>
          </p:nvPr>
        </p:nvSpPr>
        <p:spPr bwMode="auto">
          <a:xfrm>
            <a:off x="1227724" y="1376826"/>
            <a:ext cx="665923" cy="1147550"/>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5">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2" name="前右"/>
          <p:cNvSpPr/>
          <p:nvPr>
            <p:custDataLst>
              <p:tags r:id="rId11"/>
            </p:custDataLst>
          </p:nvPr>
        </p:nvSpPr>
        <p:spPr bwMode="auto">
          <a:xfrm>
            <a:off x="1893033" y="1376826"/>
            <a:ext cx="668995" cy="1147550"/>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5">
                <a:lumMod val="20000"/>
                <a:lumOff val="80000"/>
                <a:alpha val="2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10" name="上"/>
          <p:cNvSpPr/>
          <p:nvPr>
            <p:custDataLst>
              <p:tags r:id="rId12"/>
            </p:custDataLst>
          </p:nvPr>
        </p:nvSpPr>
        <p:spPr bwMode="auto">
          <a:xfrm>
            <a:off x="1227724" y="929601"/>
            <a:ext cx="1334918" cy="895679"/>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5">
                <a:lumMod val="20000"/>
                <a:lumOff val="80000"/>
                <a:alpha val="2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16" name="矩形 15"/>
          <p:cNvSpPr/>
          <p:nvPr>
            <p:custDataLst>
              <p:tags r:id="rId13"/>
            </p:custDataLst>
          </p:nvPr>
        </p:nvSpPr>
        <p:spPr>
          <a:xfrm>
            <a:off x="3648760" y="3155283"/>
            <a:ext cx="2276671" cy="535687"/>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6"/>
                </a:solidFill>
                <a:latin typeface="+mn-ea"/>
                <a:cs typeface="+mn-ea"/>
              </a:rPr>
              <a:t>劳动合同签订的重要性</a:t>
            </a:r>
            <a:endParaRPr lang="zh-CN" altLang="en-US" b="1">
              <a:solidFill>
                <a:schemeClr val="accent6"/>
              </a:solidFill>
              <a:latin typeface="+mn-ea"/>
              <a:cs typeface="+mn-ea"/>
            </a:endParaRPr>
          </a:p>
        </p:txBody>
      </p:sp>
      <p:sp>
        <p:nvSpPr>
          <p:cNvPr id="18" name="矩形 17"/>
          <p:cNvSpPr/>
          <p:nvPr>
            <p:custDataLst>
              <p:tags r:id="rId14"/>
            </p:custDataLst>
          </p:nvPr>
        </p:nvSpPr>
        <p:spPr>
          <a:xfrm>
            <a:off x="3648760" y="3780046"/>
            <a:ext cx="2276671" cy="1539486"/>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a:solidFill>
                  <a:schemeClr val="tx1">
                    <a:lumMod val="65000"/>
                    <a:lumOff val="35000"/>
                  </a:schemeClr>
                </a:solidFill>
                <a:latin typeface="+mn-ea"/>
                <a:cs typeface="+mn-ea"/>
              </a:rPr>
              <a:t>劳动合同的签订是确立劳动法律关系的法律行为，通过书面形式明确规定双方的权利、义务和责任，对双方产生法律后果，因此签订时必须严肃认真。</a:t>
            </a:r>
            <a:endParaRPr lang="zh-CN" altLang="en-US" sz="1600">
              <a:solidFill>
                <a:schemeClr val="tx1">
                  <a:lumMod val="65000"/>
                  <a:lumOff val="35000"/>
                </a:schemeClr>
              </a:solidFill>
              <a:latin typeface="+mn-ea"/>
              <a:cs typeface="+mn-ea"/>
            </a:endParaRPr>
          </a:p>
        </p:txBody>
      </p:sp>
      <p:sp>
        <p:nvSpPr>
          <p:cNvPr id="42" name="大线"/>
          <p:cNvSpPr/>
          <p:nvPr>
            <p:custDataLst>
              <p:tags r:id="rId15"/>
            </p:custDataLst>
          </p:nvPr>
        </p:nvSpPr>
        <p:spPr bwMode="auto">
          <a:xfrm>
            <a:off x="4308539" y="2088823"/>
            <a:ext cx="957725" cy="64196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6">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3" name="小线"/>
          <p:cNvSpPr/>
          <p:nvPr>
            <p:custDataLst>
              <p:tags r:id="rId16"/>
            </p:custDataLst>
          </p:nvPr>
        </p:nvSpPr>
        <p:spPr bwMode="auto">
          <a:xfrm>
            <a:off x="3884044" y="1795178"/>
            <a:ext cx="1806101" cy="12120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6">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4" name="下"/>
          <p:cNvSpPr/>
          <p:nvPr>
            <p:custDataLst>
              <p:tags r:id="rId17"/>
            </p:custDataLst>
          </p:nvPr>
        </p:nvSpPr>
        <p:spPr bwMode="auto">
          <a:xfrm>
            <a:off x="4126701" y="1653270"/>
            <a:ext cx="1328775" cy="89015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6">
              <a:lumMod val="75000"/>
            </a:schemeClr>
          </a:solidFill>
          <a:ln w="9525">
            <a:noFill/>
            <a:round/>
          </a:ln>
          <a:effectLst>
            <a:outerShdw blurRad="317500" dist="127000" dir="5400000" algn="t" rotWithShape="0">
              <a:schemeClr val="accent6">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5" name="下"/>
          <p:cNvSpPr/>
          <p:nvPr>
            <p:custDataLst>
              <p:tags r:id="rId18"/>
            </p:custDataLst>
          </p:nvPr>
        </p:nvSpPr>
        <p:spPr bwMode="auto">
          <a:xfrm>
            <a:off x="4126701" y="1628083"/>
            <a:ext cx="1327546" cy="89015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6">
                  <a:lumMod val="90000"/>
                  <a:lumOff val="10000"/>
                  <a:alpha val="100000"/>
                </a:schemeClr>
              </a:gs>
              <a:gs pos="70000">
                <a:schemeClr val="accent6">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6" name="右"/>
          <p:cNvSpPr/>
          <p:nvPr>
            <p:custDataLst>
              <p:tags r:id="rId19"/>
            </p:custDataLst>
          </p:nvPr>
        </p:nvSpPr>
        <p:spPr bwMode="auto">
          <a:xfrm>
            <a:off x="4790166" y="932058"/>
            <a:ext cx="665923" cy="1141407"/>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6">
                  <a:lumMod val="60000"/>
                  <a:lumOff val="40000"/>
                  <a:alpha val="100000"/>
                </a:schemeClr>
              </a:gs>
              <a:gs pos="70000">
                <a:schemeClr val="accent6">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47" name="左"/>
          <p:cNvSpPr/>
          <p:nvPr>
            <p:custDataLst>
              <p:tags r:id="rId20"/>
            </p:custDataLst>
          </p:nvPr>
        </p:nvSpPr>
        <p:spPr bwMode="auto">
          <a:xfrm>
            <a:off x="4129158" y="933287"/>
            <a:ext cx="661008" cy="1141407"/>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6">
                  <a:lumMod val="60000"/>
                  <a:lumOff val="40000"/>
                  <a:alpha val="100000"/>
                </a:schemeClr>
              </a:gs>
              <a:gs pos="70000">
                <a:schemeClr val="accent6">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2" name="前左"/>
          <p:cNvSpPr/>
          <p:nvPr>
            <p:custDataLst>
              <p:tags r:id="rId21"/>
            </p:custDataLst>
          </p:nvPr>
        </p:nvSpPr>
        <p:spPr bwMode="auto">
          <a:xfrm>
            <a:off x="4119943" y="1363311"/>
            <a:ext cx="665923" cy="1147550"/>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0" name="前右"/>
          <p:cNvSpPr/>
          <p:nvPr>
            <p:custDataLst>
              <p:tags r:id="rId22"/>
            </p:custDataLst>
          </p:nvPr>
        </p:nvSpPr>
        <p:spPr bwMode="auto">
          <a:xfrm>
            <a:off x="4785252" y="1363311"/>
            <a:ext cx="668995" cy="1147550"/>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3" name="上"/>
          <p:cNvSpPr/>
          <p:nvPr>
            <p:custDataLst>
              <p:tags r:id="rId23"/>
            </p:custDataLst>
          </p:nvPr>
        </p:nvSpPr>
        <p:spPr bwMode="auto">
          <a:xfrm>
            <a:off x="4119943" y="916700"/>
            <a:ext cx="1334918" cy="895679"/>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23" name="矩形 22"/>
          <p:cNvSpPr/>
          <p:nvPr>
            <p:custDataLst>
              <p:tags r:id="rId24"/>
            </p:custDataLst>
          </p:nvPr>
        </p:nvSpPr>
        <p:spPr>
          <a:xfrm>
            <a:off x="9089179" y="3155283"/>
            <a:ext cx="2276671" cy="535687"/>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6"/>
                </a:solidFill>
                <a:latin typeface="+mn-ea"/>
                <a:cs typeface="+mn-ea"/>
              </a:rPr>
              <a:t>劳动合同当事人资格审查</a:t>
            </a:r>
            <a:endParaRPr lang="zh-CN" altLang="en-US" b="1">
              <a:solidFill>
                <a:schemeClr val="accent6"/>
              </a:solidFill>
              <a:latin typeface="+mn-ea"/>
              <a:cs typeface="+mn-ea"/>
            </a:endParaRPr>
          </a:p>
        </p:txBody>
      </p:sp>
      <p:sp>
        <p:nvSpPr>
          <p:cNvPr id="31" name="矩形 30"/>
          <p:cNvSpPr/>
          <p:nvPr>
            <p:custDataLst>
              <p:tags r:id="rId25"/>
            </p:custDataLst>
          </p:nvPr>
        </p:nvSpPr>
        <p:spPr>
          <a:xfrm>
            <a:off x="9089179" y="3780046"/>
            <a:ext cx="2276671" cy="1539486"/>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a:solidFill>
                  <a:schemeClr val="tx1">
                    <a:lumMod val="65000"/>
                    <a:lumOff val="35000"/>
                  </a:schemeClr>
                </a:solidFill>
                <a:latin typeface="+mn-ea"/>
                <a:cs typeface="+mn-ea"/>
                <a:sym typeface="+mn-ea"/>
              </a:rPr>
              <a:t>在签订劳动合同时，用人单位和劳动者都必须审查对方是否具备成为合同当事人的资格，即是否拥有相应的权利和行为能力，这是确保劳动合同合法有效的关键前提。</a:t>
            </a:r>
            <a:endParaRPr lang="zh-CN" altLang="en-US" sz="1600">
              <a:solidFill>
                <a:schemeClr val="tx1">
                  <a:lumMod val="65000"/>
                  <a:lumOff val="35000"/>
                </a:schemeClr>
              </a:solidFill>
              <a:latin typeface="+mn-ea"/>
              <a:cs typeface="+mn-ea"/>
              <a:sym typeface="+mn-ea"/>
            </a:endParaRPr>
          </a:p>
        </p:txBody>
      </p:sp>
      <p:sp>
        <p:nvSpPr>
          <p:cNvPr id="66" name="大线"/>
          <p:cNvSpPr/>
          <p:nvPr>
            <p:custDataLst>
              <p:tags r:id="rId26"/>
            </p:custDataLst>
          </p:nvPr>
        </p:nvSpPr>
        <p:spPr bwMode="auto">
          <a:xfrm>
            <a:off x="9748959" y="2088823"/>
            <a:ext cx="957725" cy="64196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6">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7" name="小线"/>
          <p:cNvSpPr/>
          <p:nvPr>
            <p:custDataLst>
              <p:tags r:id="rId27"/>
            </p:custDataLst>
          </p:nvPr>
        </p:nvSpPr>
        <p:spPr bwMode="auto">
          <a:xfrm>
            <a:off x="9324464" y="1795178"/>
            <a:ext cx="1806101" cy="12120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6">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8" name="下"/>
          <p:cNvSpPr/>
          <p:nvPr>
            <p:custDataLst>
              <p:tags r:id="rId28"/>
            </p:custDataLst>
          </p:nvPr>
        </p:nvSpPr>
        <p:spPr bwMode="auto">
          <a:xfrm>
            <a:off x="9562820" y="1653270"/>
            <a:ext cx="1328775" cy="89015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6">
              <a:lumMod val="75000"/>
            </a:schemeClr>
          </a:solidFill>
          <a:ln w="9525">
            <a:noFill/>
            <a:round/>
          </a:ln>
          <a:effectLst>
            <a:outerShdw blurRad="317500" dist="127000" dir="5400000" algn="t" rotWithShape="0">
              <a:schemeClr val="accent6">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69" name="下"/>
          <p:cNvSpPr/>
          <p:nvPr>
            <p:custDataLst>
              <p:tags r:id="rId29"/>
            </p:custDataLst>
          </p:nvPr>
        </p:nvSpPr>
        <p:spPr bwMode="auto">
          <a:xfrm>
            <a:off x="9562820" y="1628083"/>
            <a:ext cx="1327546" cy="89015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6">
                  <a:lumMod val="90000"/>
                  <a:lumOff val="10000"/>
                  <a:alpha val="100000"/>
                </a:schemeClr>
              </a:gs>
              <a:gs pos="70000">
                <a:schemeClr val="accent6">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0" name="右"/>
          <p:cNvSpPr/>
          <p:nvPr>
            <p:custDataLst>
              <p:tags r:id="rId30"/>
            </p:custDataLst>
          </p:nvPr>
        </p:nvSpPr>
        <p:spPr bwMode="auto">
          <a:xfrm>
            <a:off x="10226286" y="932058"/>
            <a:ext cx="665923" cy="1141407"/>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6">
                  <a:lumMod val="60000"/>
                  <a:lumOff val="40000"/>
                  <a:alpha val="100000"/>
                </a:schemeClr>
              </a:gs>
              <a:gs pos="70000">
                <a:schemeClr val="accent6">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1" name="左"/>
          <p:cNvSpPr/>
          <p:nvPr>
            <p:custDataLst>
              <p:tags r:id="rId31"/>
            </p:custDataLst>
          </p:nvPr>
        </p:nvSpPr>
        <p:spPr bwMode="auto">
          <a:xfrm>
            <a:off x="9565277" y="933287"/>
            <a:ext cx="661008" cy="1141407"/>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6">
                  <a:lumMod val="60000"/>
                  <a:lumOff val="40000"/>
                  <a:alpha val="100000"/>
                </a:schemeClr>
              </a:gs>
              <a:gs pos="70000">
                <a:schemeClr val="accent6">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1" name="前左"/>
          <p:cNvSpPr/>
          <p:nvPr>
            <p:custDataLst>
              <p:tags r:id="rId32"/>
            </p:custDataLst>
          </p:nvPr>
        </p:nvSpPr>
        <p:spPr bwMode="auto">
          <a:xfrm>
            <a:off x="9565277" y="1363311"/>
            <a:ext cx="665923" cy="1147550"/>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2" name="前右"/>
          <p:cNvSpPr/>
          <p:nvPr>
            <p:custDataLst>
              <p:tags r:id="rId33"/>
            </p:custDataLst>
          </p:nvPr>
        </p:nvSpPr>
        <p:spPr bwMode="auto">
          <a:xfrm>
            <a:off x="10231200" y="1363311"/>
            <a:ext cx="668995" cy="1147550"/>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83" name="上"/>
          <p:cNvSpPr/>
          <p:nvPr>
            <p:custDataLst>
              <p:tags r:id="rId34"/>
            </p:custDataLst>
          </p:nvPr>
        </p:nvSpPr>
        <p:spPr bwMode="auto">
          <a:xfrm>
            <a:off x="9565277" y="916700"/>
            <a:ext cx="1334918" cy="895679"/>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6">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sp>
        <p:nvSpPr>
          <p:cNvPr id="32" name="矩形 31"/>
          <p:cNvSpPr/>
          <p:nvPr>
            <p:custDataLst>
              <p:tags r:id="rId35"/>
            </p:custDataLst>
          </p:nvPr>
        </p:nvSpPr>
        <p:spPr>
          <a:xfrm>
            <a:off x="6449445" y="3155283"/>
            <a:ext cx="2276671" cy="535687"/>
          </a:xfrm>
          <a:prstGeom prst="rect">
            <a:avLst/>
          </a:prstGeom>
          <a:noFill/>
        </p:spPr>
        <p:txBody>
          <a:bodyPr wrap="square" lIns="0" tIns="0" rIns="0" bIns="0" rtlCol="0" anchor="b">
            <a:noAutofit/>
          </a:bodyPr>
          <a:p>
            <a:pPr algn="ctr">
              <a:spcBef>
                <a:spcPct val="0"/>
              </a:spcBef>
              <a:spcAft>
                <a:spcPct val="0"/>
              </a:spcAft>
            </a:pPr>
            <a:r>
              <a:rPr lang="zh-CN" altLang="en-US" b="1">
                <a:solidFill>
                  <a:schemeClr val="accent5"/>
                </a:solidFill>
                <a:latin typeface="+mn-ea"/>
                <a:cs typeface="+mn-ea"/>
              </a:rPr>
              <a:t>劳动合同签订过程</a:t>
            </a:r>
            <a:endParaRPr lang="zh-CN" altLang="en-US" b="1">
              <a:solidFill>
                <a:schemeClr val="accent5"/>
              </a:solidFill>
              <a:latin typeface="+mn-ea"/>
              <a:cs typeface="+mn-ea"/>
            </a:endParaRPr>
          </a:p>
        </p:txBody>
      </p:sp>
      <p:sp>
        <p:nvSpPr>
          <p:cNvPr id="33" name="矩形 32"/>
          <p:cNvSpPr/>
          <p:nvPr>
            <p:custDataLst>
              <p:tags r:id="rId36"/>
            </p:custDataLst>
          </p:nvPr>
        </p:nvSpPr>
        <p:spPr>
          <a:xfrm>
            <a:off x="6449445" y="3780046"/>
            <a:ext cx="2276671" cy="1539486"/>
          </a:xfrm>
          <a:prstGeom prst="rect">
            <a:avLst/>
          </a:prstGeom>
          <a:noFill/>
        </p:spPr>
        <p:txBody>
          <a:bodyPr wrap="square" lIns="0" tIns="0" rIns="0" bIns="0" rtlCol="0" anchor="t" anchorCtr="0">
            <a:noAutofit/>
          </a:bodyPr>
          <a:p>
            <a:pPr algn="ctr">
              <a:lnSpc>
                <a:spcPct val="130000"/>
              </a:lnSpc>
              <a:spcBef>
                <a:spcPct val="0"/>
              </a:spcBef>
              <a:spcAft>
                <a:spcPct val="0"/>
              </a:spcAft>
            </a:pPr>
            <a:r>
              <a:rPr lang="zh-CN" altLang="en-US" sz="1600">
                <a:solidFill>
                  <a:schemeClr val="tx1">
                    <a:lumMod val="65000"/>
                    <a:lumOff val="35000"/>
                  </a:schemeClr>
                </a:solidFill>
                <a:latin typeface="+mn-ea"/>
                <a:cs typeface="+mn-ea"/>
              </a:rPr>
              <a:t>劳动合同的签订涉及双方就合同条款达成一致，并以书面形式记录，这一过程是劳动法律关系发生的根据，需要双方共同参与和审查。</a:t>
            </a:r>
            <a:endParaRPr lang="zh-CN" altLang="en-US" sz="1600">
              <a:solidFill>
                <a:schemeClr val="tx1">
                  <a:lumMod val="65000"/>
                  <a:lumOff val="35000"/>
                </a:schemeClr>
              </a:solidFill>
              <a:latin typeface="+mn-ea"/>
              <a:cs typeface="+mn-ea"/>
            </a:endParaRPr>
          </a:p>
        </p:txBody>
      </p:sp>
      <p:sp>
        <p:nvSpPr>
          <p:cNvPr id="54" name="大线"/>
          <p:cNvSpPr/>
          <p:nvPr>
            <p:custDataLst>
              <p:tags r:id="rId37"/>
            </p:custDataLst>
          </p:nvPr>
        </p:nvSpPr>
        <p:spPr bwMode="auto">
          <a:xfrm>
            <a:off x="7108611" y="2091894"/>
            <a:ext cx="957725" cy="641965"/>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5">
                <a:lumMod val="75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5" name="小线"/>
          <p:cNvSpPr/>
          <p:nvPr>
            <p:custDataLst>
              <p:tags r:id="rId38"/>
            </p:custDataLst>
          </p:nvPr>
        </p:nvSpPr>
        <p:spPr bwMode="auto">
          <a:xfrm>
            <a:off x="6684730" y="1798864"/>
            <a:ext cx="1806101" cy="1212054"/>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9525">
            <a:solidFill>
              <a:schemeClr val="accent5">
                <a:lumMod val="40000"/>
                <a:lumOff val="6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6" name="下"/>
          <p:cNvSpPr/>
          <p:nvPr>
            <p:custDataLst>
              <p:tags r:id="rId39"/>
            </p:custDataLst>
          </p:nvPr>
        </p:nvSpPr>
        <p:spPr bwMode="auto">
          <a:xfrm>
            <a:off x="6927386" y="1656956"/>
            <a:ext cx="1328775" cy="890150"/>
          </a:xfrm>
          <a:custGeom>
            <a:avLst/>
            <a:gdLst/>
            <a:ahLst/>
            <a:cxnLst>
              <a:cxn ang="0">
                <a:pos x="645" y="997"/>
              </a:cxn>
              <a:cxn ang="0">
                <a:pos x="1293" y="498"/>
              </a:cxn>
              <a:cxn ang="0">
                <a:pos x="645" y="0"/>
              </a:cxn>
              <a:cxn ang="0">
                <a:pos x="0" y="498"/>
              </a:cxn>
              <a:cxn ang="0">
                <a:pos x="645" y="997"/>
              </a:cxn>
              <a:cxn ang="0">
                <a:pos x="645" y="997"/>
              </a:cxn>
            </a:cxnLst>
            <a:rect l="0" t="0" r="r" b="b"/>
            <a:pathLst>
              <a:path w="3235" h="2166">
                <a:moveTo>
                  <a:pt x="1613" y="0"/>
                </a:moveTo>
                <a:lnTo>
                  <a:pt x="3141" y="1021"/>
                </a:lnTo>
                <a:lnTo>
                  <a:pt x="3235" y="1021"/>
                </a:lnTo>
                <a:lnTo>
                  <a:pt x="3235" y="1080"/>
                </a:lnTo>
                <a:lnTo>
                  <a:pt x="3229" y="1080"/>
                </a:lnTo>
                <a:lnTo>
                  <a:pt x="3233" y="1082"/>
                </a:lnTo>
                <a:lnTo>
                  <a:pt x="1613" y="2166"/>
                </a:lnTo>
                <a:lnTo>
                  <a:pt x="0" y="1082"/>
                </a:lnTo>
                <a:lnTo>
                  <a:pt x="6" y="1078"/>
                </a:lnTo>
                <a:lnTo>
                  <a:pt x="6" y="1021"/>
                </a:lnTo>
                <a:lnTo>
                  <a:pt x="92" y="1021"/>
                </a:lnTo>
                <a:lnTo>
                  <a:pt x="1613" y="0"/>
                </a:lnTo>
                <a:close/>
              </a:path>
            </a:pathLst>
          </a:custGeom>
          <a:solidFill>
            <a:schemeClr val="accent5">
              <a:lumMod val="75000"/>
            </a:schemeClr>
          </a:solidFill>
          <a:ln w="9525">
            <a:noFill/>
            <a:round/>
          </a:ln>
          <a:effectLst>
            <a:outerShdw blurRad="317500" dist="127000" dir="5400000" algn="t" rotWithShape="0">
              <a:schemeClr val="accent5">
                <a:alpha val="38000"/>
              </a:schemeClr>
            </a:outerShdw>
          </a:effectLst>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7" name="下"/>
          <p:cNvSpPr/>
          <p:nvPr>
            <p:custDataLst>
              <p:tags r:id="rId40"/>
            </p:custDataLst>
          </p:nvPr>
        </p:nvSpPr>
        <p:spPr bwMode="auto">
          <a:xfrm>
            <a:off x="6927386" y="1631769"/>
            <a:ext cx="1327546" cy="890150"/>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gradFill>
            <a:gsLst>
              <a:gs pos="0">
                <a:schemeClr val="accent5">
                  <a:lumMod val="90000"/>
                  <a:lumOff val="10000"/>
                  <a:alpha val="100000"/>
                </a:schemeClr>
              </a:gs>
              <a:gs pos="70000">
                <a:schemeClr val="accent5">
                  <a:alpha val="100000"/>
                </a:schemeClr>
              </a:gs>
            </a:gsLst>
            <a:lin ang="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8" name="右"/>
          <p:cNvSpPr/>
          <p:nvPr>
            <p:custDataLst>
              <p:tags r:id="rId41"/>
            </p:custDataLst>
          </p:nvPr>
        </p:nvSpPr>
        <p:spPr bwMode="auto">
          <a:xfrm>
            <a:off x="7590852" y="935130"/>
            <a:ext cx="665923" cy="1141407"/>
          </a:xfrm>
          <a:custGeom>
            <a:avLst/>
            <a:gdLst/>
            <a:ahLst/>
            <a:cxnLst>
              <a:cxn ang="0">
                <a:pos x="648" y="498"/>
              </a:cxn>
              <a:cxn ang="0">
                <a:pos x="648" y="1278"/>
              </a:cxn>
              <a:cxn ang="0">
                <a:pos x="3" y="784"/>
              </a:cxn>
              <a:cxn ang="0">
                <a:pos x="0" y="0"/>
              </a:cxn>
              <a:cxn ang="0">
                <a:pos x="648" y="498"/>
              </a:cxn>
              <a:cxn ang="0">
                <a:pos x="648" y="498"/>
              </a:cxn>
            </a:cxnLst>
            <a:rect l="0" t="0" r="r" b="b"/>
            <a:pathLst>
              <a:path w="648" h="1278">
                <a:moveTo>
                  <a:pt x="648" y="498"/>
                </a:moveTo>
                <a:lnTo>
                  <a:pt x="648" y="1278"/>
                </a:lnTo>
                <a:lnTo>
                  <a:pt x="3" y="784"/>
                </a:lnTo>
                <a:lnTo>
                  <a:pt x="0" y="0"/>
                </a:lnTo>
                <a:lnTo>
                  <a:pt x="648" y="498"/>
                </a:lnTo>
                <a:lnTo>
                  <a:pt x="648" y="498"/>
                </a:lnTo>
                <a:close/>
              </a:path>
            </a:pathLst>
          </a:custGeom>
          <a:gradFill>
            <a:gsLst>
              <a:gs pos="0">
                <a:schemeClr val="accent5">
                  <a:lumMod val="60000"/>
                  <a:lumOff val="40000"/>
                  <a:alpha val="100000"/>
                </a:schemeClr>
              </a:gs>
              <a:gs pos="70000">
                <a:schemeClr val="accent5">
                  <a:lumMod val="80000"/>
                  <a:lumOff val="20000"/>
                  <a:alpha val="100000"/>
                </a:schemeClr>
              </a:gs>
            </a:gsLst>
            <a:lin ang="135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59" name="左"/>
          <p:cNvSpPr/>
          <p:nvPr>
            <p:custDataLst>
              <p:tags r:id="rId42"/>
            </p:custDataLst>
          </p:nvPr>
        </p:nvSpPr>
        <p:spPr bwMode="auto">
          <a:xfrm>
            <a:off x="6930458" y="936973"/>
            <a:ext cx="661008" cy="1141407"/>
          </a:xfrm>
          <a:custGeom>
            <a:avLst/>
            <a:gdLst/>
            <a:ahLst/>
            <a:cxnLst>
              <a:cxn ang="0">
                <a:pos x="0" y="496"/>
              </a:cxn>
              <a:cxn ang="0">
                <a:pos x="0" y="1278"/>
              </a:cxn>
              <a:cxn ang="0">
                <a:pos x="642" y="784"/>
              </a:cxn>
              <a:cxn ang="0">
                <a:pos x="644" y="0"/>
              </a:cxn>
              <a:cxn ang="0">
                <a:pos x="0" y="496"/>
              </a:cxn>
              <a:cxn ang="0">
                <a:pos x="0" y="496"/>
              </a:cxn>
            </a:cxnLst>
            <a:rect l="0" t="0" r="r" b="b"/>
            <a:pathLst>
              <a:path w="644" h="1278">
                <a:moveTo>
                  <a:pt x="0" y="496"/>
                </a:moveTo>
                <a:lnTo>
                  <a:pt x="0" y="1278"/>
                </a:lnTo>
                <a:lnTo>
                  <a:pt x="642" y="784"/>
                </a:lnTo>
                <a:lnTo>
                  <a:pt x="644" y="0"/>
                </a:lnTo>
                <a:lnTo>
                  <a:pt x="0" y="496"/>
                </a:lnTo>
                <a:lnTo>
                  <a:pt x="0" y="496"/>
                </a:lnTo>
                <a:close/>
              </a:path>
            </a:pathLst>
          </a:custGeom>
          <a:gradFill>
            <a:gsLst>
              <a:gs pos="0">
                <a:schemeClr val="accent5">
                  <a:lumMod val="60000"/>
                  <a:lumOff val="40000"/>
                  <a:alpha val="100000"/>
                </a:schemeClr>
              </a:gs>
              <a:gs pos="70000">
                <a:schemeClr val="accent5">
                  <a:lumMod val="80000"/>
                  <a:lumOff val="20000"/>
                  <a:alpha val="100000"/>
                </a:schemeClr>
              </a:gs>
            </a:gsLst>
            <a:lin ang="18900000" scaled="0"/>
          </a:gradFill>
          <a:ln w="9525">
            <a:no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2" name="前左"/>
          <p:cNvSpPr/>
          <p:nvPr>
            <p:custDataLst>
              <p:tags r:id="rId43"/>
            </p:custDataLst>
          </p:nvPr>
        </p:nvSpPr>
        <p:spPr bwMode="auto">
          <a:xfrm>
            <a:off x="6920629" y="1360239"/>
            <a:ext cx="665923" cy="1147550"/>
          </a:xfrm>
          <a:custGeom>
            <a:avLst/>
            <a:gdLst/>
            <a:ahLst/>
            <a:cxnLst>
              <a:cxn ang="0">
                <a:pos x="645" y="1278"/>
              </a:cxn>
              <a:cxn ang="0">
                <a:pos x="645" y="499"/>
              </a:cxn>
              <a:cxn ang="0">
                <a:pos x="0" y="0"/>
              </a:cxn>
              <a:cxn ang="0">
                <a:pos x="3" y="780"/>
              </a:cxn>
              <a:cxn ang="0">
                <a:pos x="645" y="1278"/>
              </a:cxn>
              <a:cxn ang="0">
                <a:pos x="645" y="1278"/>
              </a:cxn>
            </a:cxnLst>
            <a:rect l="0" t="0" r="r" b="b"/>
            <a:pathLst>
              <a:path w="645" h="1278">
                <a:moveTo>
                  <a:pt x="645" y="1278"/>
                </a:moveTo>
                <a:lnTo>
                  <a:pt x="645" y="499"/>
                </a:lnTo>
                <a:lnTo>
                  <a:pt x="0" y="0"/>
                </a:lnTo>
                <a:lnTo>
                  <a:pt x="3" y="780"/>
                </a:lnTo>
                <a:lnTo>
                  <a:pt x="645" y="1278"/>
                </a:lnTo>
                <a:lnTo>
                  <a:pt x="645" y="1278"/>
                </a:lnTo>
                <a:close/>
              </a:path>
            </a:pathLst>
          </a:custGeom>
          <a:noFill/>
          <a:ln w="1270">
            <a:solidFill>
              <a:schemeClr val="accent5">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5" name="前右"/>
          <p:cNvSpPr/>
          <p:nvPr>
            <p:custDataLst>
              <p:tags r:id="rId44"/>
            </p:custDataLst>
          </p:nvPr>
        </p:nvSpPr>
        <p:spPr bwMode="auto">
          <a:xfrm>
            <a:off x="7585938" y="1360239"/>
            <a:ext cx="668995" cy="1147550"/>
          </a:xfrm>
          <a:custGeom>
            <a:avLst/>
            <a:gdLst/>
            <a:ahLst/>
            <a:cxnLst>
              <a:cxn ang="0">
                <a:pos x="648" y="0"/>
              </a:cxn>
              <a:cxn ang="0">
                <a:pos x="648" y="780"/>
              </a:cxn>
              <a:cxn ang="0">
                <a:pos x="0" y="1278"/>
              </a:cxn>
              <a:cxn ang="0">
                <a:pos x="0" y="499"/>
              </a:cxn>
              <a:cxn ang="0">
                <a:pos x="648" y="0"/>
              </a:cxn>
              <a:cxn ang="0">
                <a:pos x="648" y="0"/>
              </a:cxn>
            </a:cxnLst>
            <a:rect l="0" t="0" r="r" b="b"/>
            <a:pathLst>
              <a:path w="648" h="1278">
                <a:moveTo>
                  <a:pt x="648" y="0"/>
                </a:moveTo>
                <a:lnTo>
                  <a:pt x="648" y="780"/>
                </a:lnTo>
                <a:lnTo>
                  <a:pt x="0" y="1278"/>
                </a:lnTo>
                <a:lnTo>
                  <a:pt x="0" y="499"/>
                </a:lnTo>
                <a:lnTo>
                  <a:pt x="648" y="0"/>
                </a:lnTo>
                <a:lnTo>
                  <a:pt x="648" y="0"/>
                </a:lnTo>
                <a:close/>
              </a:path>
            </a:pathLst>
          </a:custGeom>
          <a:noFill/>
          <a:ln w="1270">
            <a:solidFill>
              <a:schemeClr val="accent5">
                <a:lumMod val="20000"/>
                <a:lumOff val="80000"/>
                <a:alpha val="40000"/>
              </a:schemeClr>
            </a:solidFill>
            <a:round/>
          </a:ln>
        </p:spPr>
        <p:txBody>
          <a:bodyPr vert="horz" wrap="square" lIns="91440" tIns="45720" rIns="91440" bIns="45720" numCol="1" anchor="t" anchorCtr="0" compatLnSpc="1">
            <a:noAutofit/>
          </a:bodyPr>
          <a:p>
            <a:pPr lvl="0" algn="l">
              <a:buClrTx/>
              <a:buSzTx/>
              <a:buFontTx/>
            </a:pPr>
            <a:endParaRPr lang="zh-CN" altLang="en-US">
              <a:solidFill>
                <a:schemeClr val="tx1"/>
              </a:solidFill>
              <a:sym typeface="+mn-ea"/>
            </a:endParaRPr>
          </a:p>
        </p:txBody>
      </p:sp>
      <p:sp>
        <p:nvSpPr>
          <p:cNvPr id="76" name="上"/>
          <p:cNvSpPr/>
          <p:nvPr>
            <p:custDataLst>
              <p:tags r:id="rId45"/>
            </p:custDataLst>
          </p:nvPr>
        </p:nvSpPr>
        <p:spPr bwMode="auto">
          <a:xfrm>
            <a:off x="6920629" y="913014"/>
            <a:ext cx="1334918" cy="895679"/>
          </a:xfrm>
          <a:custGeom>
            <a:avLst/>
            <a:gdLst/>
            <a:ahLst/>
            <a:cxnLst>
              <a:cxn ang="0">
                <a:pos x="645" y="997"/>
              </a:cxn>
              <a:cxn ang="0">
                <a:pos x="1293" y="498"/>
              </a:cxn>
              <a:cxn ang="0">
                <a:pos x="645" y="0"/>
              </a:cxn>
              <a:cxn ang="0">
                <a:pos x="0" y="498"/>
              </a:cxn>
              <a:cxn ang="0">
                <a:pos x="645" y="997"/>
              </a:cxn>
              <a:cxn ang="0">
                <a:pos x="645" y="997"/>
              </a:cxn>
            </a:cxnLst>
            <a:rect l="0" t="0" r="r" b="b"/>
            <a:pathLst>
              <a:path w="1293" h="997">
                <a:moveTo>
                  <a:pt x="645" y="997"/>
                </a:moveTo>
                <a:lnTo>
                  <a:pt x="1293" y="498"/>
                </a:lnTo>
                <a:lnTo>
                  <a:pt x="645" y="0"/>
                </a:lnTo>
                <a:lnTo>
                  <a:pt x="0" y="498"/>
                </a:lnTo>
                <a:lnTo>
                  <a:pt x="645" y="997"/>
                </a:lnTo>
                <a:lnTo>
                  <a:pt x="645" y="997"/>
                </a:lnTo>
                <a:close/>
              </a:path>
            </a:pathLst>
          </a:custGeom>
          <a:noFill/>
          <a:ln w="1270">
            <a:solidFill>
              <a:schemeClr val="accent5">
                <a:lumMod val="20000"/>
                <a:lumOff val="80000"/>
                <a:alpha val="40000"/>
              </a:schemeClr>
            </a:solidFill>
            <a:round/>
          </a:ln>
        </p:spPr>
        <p:txBody>
          <a:bodyPr vert="horz" wrap="square" lIns="91440" tIns="45720" rIns="91440" bIns="45720" numCol="1" anchor="t" anchorCtr="0" compatLnSpc="1"/>
          <a:p>
            <a:endParaRPr lang="zh-CN" altLang="en-US">
              <a:solidFill>
                <a:schemeClr val="tx1"/>
              </a:solidFill>
            </a:endParaRPr>
          </a:p>
        </p:txBody>
      </p:sp>
      <p:pic>
        <p:nvPicPr>
          <p:cNvPr id="51" name="图片 18" descr="/data/temp/229cb0b9-8bb6-11f0-b7c7-d684f63fb476.svg229cb0b9-8bb6-11f0-b7c7-d684f63fb476"/>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rcRect/>
          <a:stretch>
            <a:fillRect/>
          </a:stretch>
        </p:blipFill>
        <p:spPr>
          <a:xfrm>
            <a:off x="1592016" y="1417985"/>
            <a:ext cx="594048" cy="594048"/>
          </a:xfrm>
          <a:prstGeom prst="rect">
            <a:avLst/>
          </a:prstGeom>
        </p:spPr>
      </p:pic>
      <p:pic>
        <p:nvPicPr>
          <p:cNvPr id="53" name="图片 12" descr="/data/temp/229cb1c8-8bb6-11f0-b7c7-d684f63fb476.svg229cb1c8-8bb6-11f0-b7c7-d684f63fb476"/>
          <p:cNvPicPr>
            <a:picLocks noChangeAspect="1"/>
          </p:cNvPicPr>
          <p:nvPr>
            <p:custDataLst>
              <p:tags r:id="rId49"/>
            </p:custDataLst>
          </p:nvPr>
        </p:nvPicPr>
        <p:blipFill>
          <a:blip r:embed="rId50">
            <a:extLst>
              <a:ext uri="{96DAC541-7B7A-43D3-8B79-37D633B846F1}">
                <asvg:svgBlip xmlns:asvg="http://schemas.microsoft.com/office/drawing/2016/SVG/main" r:embed="rId51"/>
              </a:ext>
            </a:extLst>
          </a:blip>
          <a:srcRect/>
          <a:stretch>
            <a:fillRect/>
          </a:stretch>
        </p:blipFill>
        <p:spPr>
          <a:xfrm>
            <a:off x="4494678" y="1414299"/>
            <a:ext cx="594048" cy="594048"/>
          </a:xfrm>
          <a:prstGeom prst="rect">
            <a:avLst/>
          </a:prstGeom>
        </p:spPr>
      </p:pic>
      <p:pic>
        <p:nvPicPr>
          <p:cNvPr id="61" name="图片 19" descr="/data/temp/229cb45c-8bb6-11f0-b7c7-d684f63fb476.svg229cb45c-8bb6-11f0-b7c7-d684f63fb476"/>
          <p:cNvPicPr>
            <a:picLocks noChangeAspect="1"/>
          </p:cNvPicPr>
          <p:nvPr>
            <p:custDataLst>
              <p:tags r:id="rId52"/>
            </p:custDataLst>
          </p:nvPr>
        </p:nvPicPr>
        <p:blipFill>
          <a:blip r:embed="rId53">
            <a:extLst>
              <a:ext uri="{96DAC541-7B7A-43D3-8B79-37D633B846F1}">
                <asvg:svgBlip xmlns:asvg="http://schemas.microsoft.com/office/drawing/2016/SVG/main" r:embed="rId54"/>
              </a:ext>
            </a:extLst>
          </a:blip>
          <a:srcRect/>
          <a:stretch>
            <a:fillRect/>
          </a:stretch>
        </p:blipFill>
        <p:spPr>
          <a:xfrm>
            <a:off x="7309493" y="1432729"/>
            <a:ext cx="594048" cy="594048"/>
          </a:xfrm>
          <a:prstGeom prst="rect">
            <a:avLst/>
          </a:prstGeom>
        </p:spPr>
      </p:pic>
      <p:pic>
        <p:nvPicPr>
          <p:cNvPr id="62" name="图片 11" descr="343435383038363b343532323339353bb6d4bbb0b9b5cda8"/>
          <p:cNvPicPr>
            <a:picLocks noChangeAspect="1"/>
          </p:cNvPicPr>
          <p:nvPr>
            <p:custDataLst>
              <p:tags r:id="rId55"/>
            </p:custDataLst>
          </p:nvPr>
        </p:nvPicPr>
        <p:blipFill>
          <a:blip r:embed="rId56">
            <a:extLst>
              <a:ext uri="{96DAC541-7B7A-43D3-8B79-37D633B846F1}">
                <asvg:svgBlip xmlns:asvg="http://schemas.microsoft.com/office/drawing/2016/SVG/main" r:embed="rId57"/>
              </a:ext>
            </a:extLst>
          </a:blip>
          <a:stretch>
            <a:fillRect/>
          </a:stretch>
        </p:blipFill>
        <p:spPr>
          <a:xfrm>
            <a:off x="9985472" y="1453616"/>
            <a:ext cx="594048" cy="594048"/>
          </a:xfrm>
          <a:prstGeom prst="rect">
            <a:avLst/>
          </a:prstGeom>
        </p:spPr>
      </p:pic>
    </p:spTree>
    <p:custDataLst>
      <p:tags r:id="rId5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第四节　</a:t>
            </a:r>
            <a:br>
              <a:rPr lang="zh-CN" altLang="en-US" sz="4400">
                <a:solidFill>
                  <a:schemeClr val="accent1">
                    <a:lumMod val="50000"/>
                  </a:schemeClr>
                </a:solidFill>
              </a:rPr>
            </a:br>
            <a:r>
              <a:rPr lang="zh-CN" altLang="en-US" sz="4400">
                <a:solidFill>
                  <a:schemeClr val="accent1">
                    <a:lumMod val="50000"/>
                  </a:schemeClr>
                </a:solidFill>
              </a:rPr>
              <a:t>警惕求职陷阱</a:t>
            </a:r>
            <a:endParaRPr lang="zh-CN" altLang="en-US" sz="4400">
              <a:solidFill>
                <a:schemeClr val="accent1">
                  <a:lumMod val="50000"/>
                </a:schemeClr>
              </a:solidFill>
            </a:endParaRPr>
          </a:p>
        </p:txBody>
      </p:sp>
    </p:spTree>
    <p:custDataLst>
      <p:tags r:id="rId4"/>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noAutofit/>
          </a:bodyPr>
          <a:p>
            <a:r>
              <a:rPr lang="zh-CN" altLang="en-US" sz="3600">
                <a:solidFill>
                  <a:schemeClr val="accent1">
                    <a:lumMod val="50000"/>
                  </a:schemeClr>
                </a:solidFill>
              </a:rPr>
              <a:t>一、常见的求职陷阱</a:t>
            </a:r>
            <a:br>
              <a:rPr lang="zh-CN" altLang="en-US" sz="2800">
                <a:solidFill>
                  <a:schemeClr val="accent1">
                    <a:lumMod val="50000"/>
                  </a:schemeClr>
                </a:solidFill>
              </a:rPr>
            </a:br>
            <a:r>
              <a:rPr lang="zh-CN" altLang="en-US" sz="2800">
                <a:solidFill>
                  <a:schemeClr val="accent1">
                    <a:lumMod val="50000"/>
                  </a:schemeClr>
                </a:solidFill>
              </a:rPr>
              <a:t>（一）黑中介陷阱</a:t>
            </a:r>
            <a:endParaRPr lang="zh-CN" altLang="en-US" sz="2800">
              <a:solidFill>
                <a:schemeClr val="accent1">
                  <a:lumMod val="50000"/>
                </a:schemeClr>
              </a:solidFill>
            </a:endParaRPr>
          </a:p>
        </p:txBody>
      </p:sp>
      <p:pic>
        <p:nvPicPr>
          <p:cNvPr id="4" name="图片 3" descr="/data/temp/8248c00e-8bb6-11f0-aced-f60a682d7d00.jpg@base@tag=imgScale&amp;m=1&amp;w=1102&amp;h=1904&amp;q=958248c00e-8bb6-11f0-aced-f60a682d7d00"/>
          <p:cNvPicPr>
            <a:picLocks noChangeAspect="1"/>
          </p:cNvPicPr>
          <p:nvPr>
            <p:custDataLst>
              <p:tags r:id="rId2"/>
            </p:custDataLst>
          </p:nvPr>
        </p:nvPicPr>
        <p:blipFill>
          <a:blip r:embed="rId3"/>
          <a:srcRect l="19771" r="22359"/>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典型特征与风险</a:t>
            </a:r>
            <a:endParaRPr lang="zh-CN" altLang="en-US" sz="1600"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黑中介通常缺乏人力资源服务许可等相关资质，通过伪造资质来骗取求职者信息，收取各种名目费用，提供的岗位信息往往与高校毕业生需求不匹配甚至虚假。</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2"/>
                </a:solidFill>
                <a:latin typeface="+mn-ea"/>
                <a:cs typeface="+mn-ea"/>
              </a:rPr>
              <a:t>非法职介的识别方法</a:t>
            </a:r>
            <a:endParaRPr lang="zh-CN" altLang="en-US" sz="1600"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识别黑中介可以通过检查其是否具备合法的人力资源服务许可，以及是否要求求职者支付不合理的费用。同时，对于那些门槛低、承诺高薪的招聘信息应保持警惕。</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3"/>
                </a:solidFill>
                <a:latin typeface="+mn-ea"/>
                <a:cs typeface="+mn-ea"/>
              </a:rPr>
              <a:t>预防措施与建议</a:t>
            </a:r>
            <a:endParaRPr lang="zh-CN" altLang="en-US" sz="1600"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sym typeface="+mn-ea"/>
              </a:rPr>
              <a:t>求职者应通过正规渠道寻找工作，避免向无资质的中介机构支付任何费用，并且在求职过程中核实用人单位信息，以预防落入黑中介的陷阱。</a:t>
            </a:r>
            <a:endParaRPr lang="zh-CN" altLang="en-US" sz="14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18669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（二）兼职陷阱</a:t>
            </a:r>
            <a:endParaRPr lang="zh-CN" altLang="en-US" sz="2800">
              <a:solidFill>
                <a:schemeClr val="accent1">
                  <a:lumMod val="50000"/>
                </a:schemeClr>
              </a:solidFill>
            </a:endParaRPr>
          </a:p>
        </p:txBody>
      </p:sp>
      <p:sp>
        <p:nvSpPr>
          <p:cNvPr id="2" name="矩形 5"/>
          <p:cNvSpPr/>
          <p:nvPr>
            <p:custDataLst>
              <p:tags r:id="rId2"/>
            </p:custDataLst>
          </p:nvPr>
        </p:nvSpPr>
        <p:spPr>
          <a:xfrm>
            <a:off x="1898015" y="3305175"/>
            <a:ext cx="230822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常见兼职诈骗手段</a:t>
            </a:r>
            <a:endParaRPr lang="zh-CN" altLang="en-US" b="1">
              <a:solidFill>
                <a:schemeClr val="accent1"/>
              </a:solidFill>
              <a:latin typeface="+mn-ea"/>
              <a:cs typeface="+mn-ea"/>
            </a:endParaRPr>
          </a:p>
        </p:txBody>
      </p:sp>
      <p:sp>
        <p:nvSpPr>
          <p:cNvPr id="3" name="矩形 8"/>
          <p:cNvSpPr/>
          <p:nvPr>
            <p:custDataLst>
              <p:tags r:id="rId3"/>
            </p:custDataLst>
          </p:nvPr>
        </p:nvSpPr>
        <p:spPr>
          <a:xfrm>
            <a:off x="2085705" y="3806244"/>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常见的兼职诈骗手段包括高薪兼职、点击鼠标赚钱、刷单返现等，这些诈骗通常门槛低，承诺轻松兼职和丰厚薪酬。</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384e2cd-8bb6-11f0-9e0c-9a39de655798.jpg@base@tag=imgScale&amp;m=1&amp;w=485&amp;h=753&amp;q=958384e2cd-8bb6-11f0-9e0c-9a39de655798"/>
          <p:cNvPicPr>
            <a:picLocks noChangeAspect="1"/>
          </p:cNvPicPr>
          <p:nvPr>
            <p:custDataLst>
              <p:tags r:id="rId4"/>
            </p:custDataLst>
          </p:nvPr>
        </p:nvPicPr>
        <p:blipFill>
          <a:blip r:embed="rId5"/>
          <a:srcRect l="8660" t="6283" r="7423" b="1004"/>
          <a:stretch>
            <a:fillRect/>
          </a:stretch>
        </p:blipFill>
        <p:spPr>
          <a:xfrm>
            <a:off x="2342515" y="1172845"/>
            <a:ext cx="1280160" cy="19888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30730" y="1885315"/>
            <a:ext cx="459740" cy="43053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8384e22e-8bb6-11f0-9e0c-9a39de655798.jpg@base@tag=imgScale&amp;m=1&amp;w=485&amp;h=753&amp;q=958384e22e-8bb6-11f0-9e0c-9a39de655798"/>
          <p:cNvPicPr>
            <a:picLocks noChangeAspect="1"/>
          </p:cNvPicPr>
          <p:nvPr>
            <p:custDataLst>
              <p:tags r:id="rId7"/>
            </p:custDataLst>
          </p:nvPr>
        </p:nvPicPr>
        <p:blipFill>
          <a:blip r:embed="rId8"/>
          <a:srcRect l="2207" r="1176"/>
          <a:stretch>
            <a:fillRect/>
          </a:stretch>
        </p:blipFill>
        <p:spPr>
          <a:xfrm>
            <a:off x="5245735" y="1172845"/>
            <a:ext cx="1280160" cy="19888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32045" y="1885315"/>
            <a:ext cx="459740" cy="43053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808220" y="3301365"/>
            <a:ext cx="230822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兼职选择的注意事项</a:t>
            </a:r>
            <a:endParaRPr lang="zh-CN" altLang="en-US" b="1">
              <a:solidFill>
                <a:schemeClr val="accent2"/>
              </a:solidFill>
              <a:latin typeface="+mn-ea"/>
              <a:cs typeface="+mn-ea"/>
            </a:endParaRPr>
          </a:p>
        </p:txBody>
      </p:sp>
      <p:sp>
        <p:nvSpPr>
          <p:cNvPr id="21" name="矩形 12"/>
          <p:cNvSpPr/>
          <p:nvPr>
            <p:custDataLst>
              <p:tags r:id="rId11"/>
            </p:custDataLst>
          </p:nvPr>
        </p:nvSpPr>
        <p:spPr>
          <a:xfrm>
            <a:off x="4996459" y="380243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在选择兼职工作时，应避免轻信高薪承诺，认真核实招聘单位的背景和信誉，同时注意合同条款，确保兼职工作的真实性和合法性。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384e0fc-8bb6-11f0-9e0c-9a39de655798.jpg@base@tag=imgScale&amp;m=1&amp;w=485&amp;h=753&amp;q=958384e0fc-8bb6-11f0-9e0c-9a39de655798"/>
          <p:cNvPicPr>
            <a:picLocks noChangeAspect="1"/>
          </p:cNvPicPr>
          <p:nvPr>
            <p:custDataLst>
              <p:tags r:id="rId12"/>
            </p:custDataLst>
          </p:nvPr>
        </p:nvPicPr>
        <p:blipFill>
          <a:blip r:embed="rId13"/>
          <a:srcRect r="9487"/>
          <a:stretch>
            <a:fillRect/>
          </a:stretch>
        </p:blipFill>
        <p:spPr>
          <a:xfrm>
            <a:off x="8148320" y="1176655"/>
            <a:ext cx="1280160" cy="19888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27645" y="1875790"/>
            <a:ext cx="459740" cy="43053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18425" y="3301365"/>
            <a:ext cx="230822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如何辨别真伪兼职信息</a:t>
            </a:r>
            <a:endParaRPr lang="zh-CN" altLang="en-US" b="1">
              <a:solidFill>
                <a:schemeClr val="accent3"/>
              </a:solidFill>
              <a:latin typeface="+mn-ea"/>
              <a:cs typeface="+mn-ea"/>
            </a:endParaRPr>
          </a:p>
        </p:txBody>
      </p:sp>
      <p:sp>
        <p:nvSpPr>
          <p:cNvPr id="30" name="矩形 14"/>
          <p:cNvSpPr/>
          <p:nvPr>
            <p:custDataLst>
              <p:tags r:id="rId16"/>
            </p:custDataLst>
          </p:nvPr>
        </p:nvSpPr>
        <p:spPr>
          <a:xfrm>
            <a:off x="7718425" y="3814445"/>
            <a:ext cx="251904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辨别兼职信息真伪可以通过检查招聘广告是否包含详细的工作内容、报酬支付方式、工作时间和地点等关键信息，以及通过网络搜索或咨询相关部门验证招聘单位的真实性。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241382" y="2914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（三）收费陷阱</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不合理收费包括但不限于报名费、服装费、体检费、培训费、押金、岗位稳定金、资料审核费等，这些费用往往由用人单位或中介机构在招聘过程中提出。</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招聘过程中的不合理收费</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避免收费陷阱的方法是拒绝支付任何在入职前要求的费用，尤其是那些声称是为获得工作机会或职位而必须支付的费用。求职者应通过正规渠道求职，并向相关劳动监察部门咨询。</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避免被收费陷阱欺骗的方法</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根据相关法律法规，用人单位或中介机构在招聘过程中不得收取任何费用。求职者应了解这些规定，并在遇到收费要求时向劳动监察部门举报。</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法律法规对招聘收费的规定</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94367" y="37020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（四）借贷陷阱</a:t>
            </a:r>
            <a:endParaRPr lang="zh-CN" altLang="en-US" sz="2800">
              <a:solidFill>
                <a:schemeClr val="accent1">
                  <a:lumMod val="50000"/>
                </a:schemeClr>
              </a:solidFill>
            </a:endParaRPr>
          </a:p>
        </p:txBody>
      </p:sp>
      <p:sp>
        <p:nvSpPr>
          <p:cNvPr id="12" name="矩形 2"/>
          <p:cNvSpPr/>
          <p:nvPr>
            <p:custDataLst>
              <p:tags r:id="rId2"/>
            </p:custDataLst>
          </p:nvPr>
        </p:nvSpPr>
        <p:spPr>
          <a:xfrm>
            <a:off x="626805" y="3775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个别中介机构或用人单位以高薪就业为诱饵，要求毕业生贷款支付培训费用，但培训结束后往往难以兑现承诺，或推荐的工作与原先承诺相差甚远。</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638235" y="315286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培训与就业的捆绑陷阱</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994410" y="1254125"/>
            <a:ext cx="1977390" cy="161226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83ed0d95-8bb6-11f0-9e0c-9a39de655798.jpg@base@tag=imgScale&amp;m=1&amp;w=650&amp;h=537&amp;q=9583ed0d95-8bb6-11f0-9e0c-9a39de655798"/>
          <p:cNvPicPr>
            <a:picLocks noChangeAspect="1"/>
          </p:cNvPicPr>
          <p:nvPr>
            <p:custDataLst>
              <p:tags r:id="rId5"/>
            </p:custDataLst>
          </p:nvPr>
        </p:nvPicPr>
        <p:blipFill rotWithShape="1">
          <a:blip r:embed="rId6"/>
          <a:srcRect l="11383" r="11383"/>
          <a:stretch>
            <a:fillRect/>
          </a:stretch>
        </p:blipFill>
        <p:spPr>
          <a:xfrm>
            <a:off x="1034415"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485992" y="3775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高额贷款的风险包括毕业生可能面临身负高额借贷而没有实现就业的情况，这不仅影响个人信用，还可能带来长期的经济压力。</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97422" y="315286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高额贷款的风险</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54575" y="1254125"/>
            <a:ext cx="1977390" cy="161226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83ed0e41-8bb6-11f0-9e0c-9a39de655798.jpg@base@tag=imgScale&amp;m=1&amp;w=650&amp;h=537&amp;q=9583ed0e41-8bb6-11f0-9e0c-9a39de655798"/>
          <p:cNvPicPr>
            <a:picLocks noChangeAspect="1"/>
          </p:cNvPicPr>
          <p:nvPr>
            <p:custDataLst>
              <p:tags r:id="rId10"/>
            </p:custDataLst>
          </p:nvPr>
        </p:nvPicPr>
        <p:blipFill rotWithShape="1">
          <a:blip r:embed="rId11"/>
          <a:srcRect l="9706" r="9706"/>
          <a:stretch>
            <a:fillRect/>
          </a:stretch>
        </p:blipFill>
        <p:spPr>
          <a:xfrm>
            <a:off x="4894580"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345179" y="3775209"/>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应对就业培训贷款的策略包括仔细审查培训合同，确保培训内容和就业前景的明确性，并在必要时寻求法律援助。同时，应避免参与那些要求预先支付大额费用的培训项目。</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356609" y="315286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如何应对就业培训贷款</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13470" y="1254125"/>
            <a:ext cx="1977390" cy="1612265"/>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83ed0e02-8bb6-11f0-9e0c-9a39de655798.jpg@base@tag=imgScale&amp;m=1&amp;w=650&amp;h=537&amp;q=9583ed0e02-8bb6-11f0-9e0c-9a39de655798"/>
          <p:cNvPicPr>
            <a:picLocks noChangeAspect="1"/>
          </p:cNvPicPr>
          <p:nvPr>
            <p:custDataLst>
              <p:tags r:id="rId15"/>
            </p:custDataLst>
          </p:nvPr>
        </p:nvPicPr>
        <p:blipFill rotWithShape="1">
          <a:blip r:embed="rId16"/>
          <a:srcRect l="8904" r="1222" b="931"/>
          <a:stretch>
            <a:fillRect/>
          </a:stretch>
        </p:blipFill>
        <p:spPr>
          <a:xfrm>
            <a:off x="8753475"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（五）传销陷阱</a:t>
            </a:r>
            <a:endParaRPr lang="zh-CN" altLang="en-US" sz="2800">
              <a:solidFill>
                <a:schemeClr val="accent1">
                  <a:lumMod val="50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useBgFill="1">
        <p:nvSpPr>
          <p:cNvPr id="12" name="圆角矩形 13"/>
          <p:cNvSpPr/>
          <p:nvPr>
            <p:custDataLst>
              <p:tags r:id="rId18"/>
            </p:custDataLst>
          </p:nvPr>
        </p:nvSpPr>
        <p:spPr>
          <a:xfrm>
            <a:off x="6064969" y="1400715"/>
            <a:ext cx="5182701" cy="1442601"/>
          </a:xfrm>
          <a:prstGeom prst="roundRect">
            <a:avLst>
              <a:gd name="adj" fmla="val 12402"/>
            </a:avLst>
          </a:prstGeom>
          <a:noFill/>
          <a:ln w="9525">
            <a:solidFill>
              <a:schemeClr val="accent5">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charset="-122"/>
              <a:sym typeface="+mn-ea"/>
            </a:endParaRPr>
          </a:p>
        </p:txBody>
      </p:sp>
      <p:sp>
        <p:nvSpPr>
          <p:cNvPr id="13" name="矩形 12"/>
          <p:cNvSpPr/>
          <p:nvPr>
            <p:custDataLst>
              <p:tags r:id="rId19"/>
            </p:custDataLst>
          </p:nvPr>
        </p:nvSpPr>
        <p:spPr>
          <a:xfrm>
            <a:off x="6284565" y="1715411"/>
            <a:ext cx="4729548" cy="736215"/>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传销是指通过发展人员，要求他们缴纳费用或购买商品等方式，取得加入或发展他人的资格，以此牟取非法利益的行为。其特点包括利用亲友推荐、承诺轻松赚大钱、无需面试直接上岗等。</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4" name="文本框 13"/>
          <p:cNvSpPr txBox="1"/>
          <p:nvPr>
            <p:custDataLst>
              <p:tags r:id="rId20"/>
            </p:custDataLst>
          </p:nvPr>
        </p:nvSpPr>
        <p:spPr>
          <a:xfrm>
            <a:off x="6284565" y="1400632"/>
            <a:ext cx="4729548" cy="314795"/>
          </a:xfrm>
          <a:prstGeom prst="rect">
            <a:avLst/>
          </a:prstGeom>
          <a:noFill/>
        </p:spPr>
        <p:txBody>
          <a:bodyPr wrap="square" lIns="0" tIns="0" rIns="0" bIns="0" rtlCol="0" anchor="b" anchorCtr="0">
            <a:noAutofit/>
          </a:bodyPr>
          <a:p>
            <a:pPr lvl="0" algn="l">
              <a:buClrTx/>
              <a:buSzTx/>
              <a:buFontTx/>
            </a:pPr>
            <a:r>
              <a:rPr lang="zh-CN" altLang="en-US" sz="1700" b="1">
                <a:solidFill>
                  <a:schemeClr val="accent5"/>
                </a:solidFill>
                <a:sym typeface="+mn-ea"/>
              </a:rPr>
              <a:t>传销的定义与特点</a:t>
            </a:r>
            <a:endParaRPr lang="zh-CN" altLang="en-US" sz="1700" b="1">
              <a:solidFill>
                <a:schemeClr val="accent5"/>
              </a:solidFill>
              <a:sym typeface="+mn-ea"/>
            </a:endParaRPr>
          </a:p>
        </p:txBody>
      </p:sp>
      <p:sp useBgFill="1">
        <p:nvSpPr>
          <p:cNvPr id="15" name="圆角矩形 13"/>
          <p:cNvSpPr/>
          <p:nvPr>
            <p:custDataLst>
              <p:tags r:id="rId21"/>
            </p:custDataLst>
          </p:nvPr>
        </p:nvSpPr>
        <p:spPr>
          <a:xfrm>
            <a:off x="6159584" y="4800145"/>
            <a:ext cx="5182701" cy="1442601"/>
          </a:xfrm>
          <a:prstGeom prst="roundRect">
            <a:avLst>
              <a:gd name="adj" fmla="val 12402"/>
            </a:avLst>
          </a:prstGeom>
          <a:noFill/>
          <a:ln w="9525">
            <a:solidFill>
              <a:schemeClr val="accent5">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charset="-122"/>
              <a:sym typeface="+mn-ea"/>
            </a:endParaRPr>
          </a:p>
        </p:txBody>
      </p:sp>
      <p:sp>
        <p:nvSpPr>
          <p:cNvPr id="24" name="矩形 23"/>
          <p:cNvSpPr/>
          <p:nvPr>
            <p:custDataLst>
              <p:tags r:id="rId22"/>
            </p:custDataLst>
          </p:nvPr>
        </p:nvSpPr>
        <p:spPr>
          <a:xfrm>
            <a:off x="6240145" y="5191760"/>
            <a:ext cx="5007610" cy="735965"/>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传销对大学生的影响是严重的，它不仅可能导致经济损失，还可能影响学生的学业和未来的职业发展。因此，大学生应增强自我保护意识，避免被传销组织所利用。</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3" name="文本框 32"/>
          <p:cNvSpPr txBox="1"/>
          <p:nvPr>
            <p:custDataLst>
              <p:tags r:id="rId23"/>
            </p:custDataLst>
          </p:nvPr>
        </p:nvSpPr>
        <p:spPr>
          <a:xfrm>
            <a:off x="6379180" y="4837527"/>
            <a:ext cx="4729548" cy="314795"/>
          </a:xfrm>
          <a:prstGeom prst="rect">
            <a:avLst/>
          </a:prstGeom>
          <a:noFill/>
        </p:spPr>
        <p:txBody>
          <a:bodyPr wrap="square" lIns="0" tIns="0" rIns="0" bIns="0" rtlCol="0" anchor="b" anchorCtr="0">
            <a:noAutofit/>
          </a:bodyPr>
          <a:p>
            <a:pPr lvl="0" algn="l">
              <a:buClrTx/>
              <a:buSzTx/>
              <a:buFontTx/>
            </a:pPr>
            <a:r>
              <a:rPr lang="zh-CN" altLang="en-US" sz="1700" b="1">
                <a:solidFill>
                  <a:schemeClr val="accent5"/>
                </a:solidFill>
                <a:sym typeface="+mn-ea"/>
              </a:rPr>
              <a:t>传销对大学生的影响</a:t>
            </a:r>
            <a:endParaRPr lang="zh-CN" altLang="en-US" sz="1700" b="1">
              <a:solidFill>
                <a:schemeClr val="accent5"/>
              </a:solidFill>
              <a:sym typeface="+mn-ea"/>
            </a:endParaRPr>
          </a:p>
        </p:txBody>
      </p:sp>
      <p:sp useBgFill="1">
        <p:nvSpPr>
          <p:cNvPr id="34" name="圆角矩形 13"/>
          <p:cNvSpPr/>
          <p:nvPr>
            <p:custDataLst>
              <p:tags r:id="rId24"/>
            </p:custDataLst>
          </p:nvPr>
        </p:nvSpPr>
        <p:spPr>
          <a:xfrm>
            <a:off x="6077669" y="3053440"/>
            <a:ext cx="5182701" cy="1442601"/>
          </a:xfrm>
          <a:prstGeom prst="roundRect">
            <a:avLst>
              <a:gd name="adj" fmla="val 12402"/>
            </a:avLst>
          </a:prstGeom>
          <a:noFill/>
          <a:ln w="9525">
            <a:solidFill>
              <a:schemeClr val="accent6">
                <a:alpha val="50000"/>
              </a:schemeClr>
            </a:solidFill>
          </a:ln>
          <a:effec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288290" rIns="288290" bIns="71755" numCol="1" spcCol="0" rtlCol="0" fromWordArt="0" anchor="ctr" anchorCtr="0" forceAA="0" compatLnSpc="1">
            <a:normAutofit/>
          </a:bodyPr>
          <a:p>
            <a:pPr lvl="0" algn="ctr">
              <a:lnSpc>
                <a:spcPct val="130000"/>
              </a:lnSpc>
              <a:buClrTx/>
              <a:buSzTx/>
              <a:buFontTx/>
            </a:pPr>
            <a:endParaRPr lang="zh-CN" altLang="en-US" b="1" spc="300" dirty="0">
              <a:solidFill>
                <a:schemeClr val="lt1"/>
              </a:solidFill>
              <a:latin typeface="+mj-ea"/>
              <a:ea typeface="+mj-ea"/>
              <a:cs typeface="微软雅黑" charset="-122"/>
              <a:sym typeface="+mn-ea"/>
            </a:endParaRPr>
          </a:p>
        </p:txBody>
      </p:sp>
      <p:sp>
        <p:nvSpPr>
          <p:cNvPr id="38" name="矩形 37"/>
          <p:cNvSpPr/>
          <p:nvPr>
            <p:custDataLst>
              <p:tags r:id="rId25"/>
            </p:custDataLst>
          </p:nvPr>
        </p:nvSpPr>
        <p:spPr>
          <a:xfrm>
            <a:off x="6297265" y="3373216"/>
            <a:ext cx="4729548" cy="736215"/>
          </a:xfrm>
          <a:prstGeom prst="rect">
            <a:avLst/>
          </a:prstGeom>
          <a:ln>
            <a:noFill/>
            <a:prstDash val="sysDash"/>
          </a:ln>
        </p:spPr>
        <p:txBody>
          <a:bodyPr vert="horz" wrap="square" lIns="0" tIns="0" rIns="0" bIns="0" rtlCol="0">
            <a:noAutofit/>
          </a:bodyPr>
          <a:p>
            <a:pPr indent="0" algn="just" fontAlgn="auto">
              <a:lnSpc>
                <a:spcPct val="12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识别传销可以通过检查其是否要求支付费用或购买商品以获得加入资格，以及是否存在无法清晰说明的业务内容。防范传销的策略包括对高薪诱惑保持警惕，避免参与不明来源的招聘活动。</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9" name="文本框 38"/>
          <p:cNvSpPr txBox="1"/>
          <p:nvPr>
            <p:custDataLst>
              <p:tags r:id="rId26"/>
            </p:custDataLst>
          </p:nvPr>
        </p:nvSpPr>
        <p:spPr>
          <a:xfrm>
            <a:off x="6297265" y="3053357"/>
            <a:ext cx="4729548" cy="314795"/>
          </a:xfrm>
          <a:prstGeom prst="rect">
            <a:avLst/>
          </a:prstGeom>
          <a:noFill/>
        </p:spPr>
        <p:txBody>
          <a:bodyPr wrap="square" lIns="0" tIns="0" rIns="0" bIns="0" rtlCol="0" anchor="b" anchorCtr="0">
            <a:noAutofit/>
          </a:bodyPr>
          <a:p>
            <a:pPr lvl="0" algn="l">
              <a:buClrTx/>
              <a:buSzTx/>
              <a:buFontTx/>
            </a:pPr>
            <a:r>
              <a:rPr lang="zh-CN" altLang="en-US" sz="1700" b="1">
                <a:solidFill>
                  <a:schemeClr val="accent6"/>
                </a:solidFill>
                <a:sym typeface="+mn-ea"/>
              </a:rPr>
              <a:t>传销的识别与防范</a:t>
            </a:r>
            <a:endParaRPr lang="zh-CN" altLang="en-US" sz="1700" b="1">
              <a:solidFill>
                <a:schemeClr val="accent6"/>
              </a:solidFill>
              <a:sym typeface="+mn-ea"/>
            </a:endParaRPr>
          </a:p>
        </p:txBody>
      </p:sp>
    </p:spTree>
    <p:custDataLst>
      <p:tags r:id="rId27"/>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2800">
                <a:solidFill>
                  <a:schemeClr val="accent1">
                    <a:lumMod val="50000"/>
                  </a:schemeClr>
                </a:solidFill>
              </a:rPr>
              <a:t>（六）合同陷阱</a:t>
            </a:r>
            <a:endParaRPr lang="zh-CN" altLang="en-US" sz="2800">
              <a:solidFill>
                <a:schemeClr val="accent1">
                  <a:lumMod val="50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610235" y="196183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在合同签订过程中，用人单位可能通过签订“就业协议书”或口头约定工作事项来规避书面劳动合同，或者合同内容缺少关键信息，如工作岗位、工资等。</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610235" y="167798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合同签订的常见问题</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610235" y="3531552"/>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签订合法有效的劳动合同应包含工作岗位、工作地点、工资、劳动条件、合同期限等具体内容，并且应以书面形式签订。合同应避免包含“霸王条款”。</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610235" y="3247707"/>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如何签订合法有效的劳动合同</a:t>
            </a:r>
            <a:endParaRPr lang="zh-CN" altLang="en-US" sz="2000" b="1" dirty="0">
              <a:solidFill>
                <a:schemeClr val="accent2"/>
              </a:solidFill>
              <a:uFillTx/>
              <a:latin typeface="+mn-ea"/>
              <a:sym typeface="+mn-ea"/>
            </a:endParaRPr>
          </a:p>
        </p:txBody>
      </p:sp>
      <p:sp>
        <p:nvSpPr>
          <p:cNvPr id="14" name="正文"/>
          <p:cNvSpPr txBox="1"/>
          <p:nvPr>
            <p:custDataLst>
              <p:tags r:id="rId18"/>
            </p:custDataLst>
          </p:nvPr>
        </p:nvSpPr>
        <p:spPr>
          <a:xfrm>
            <a:off x="610235" y="5101273"/>
            <a:ext cx="5184140" cy="1136650"/>
          </a:xfrm>
          <a:prstGeom prst="rect">
            <a:avLst/>
          </a:prstGeom>
          <a:noFill/>
        </p:spPr>
        <p:txBody>
          <a:bodyPr wrap="square" lIns="0" tIns="0" rIns="0" bIns="0" rtlCol="0" anchor="t" anchorCtr="0">
            <a:noAutofit/>
          </a:bodyPr>
          <a:p>
            <a:pPr lvl="0" indent="0" algn="just" fontAlgn="auto">
              <a:lnSpc>
                <a:spcPct val="130000"/>
              </a:lnSpc>
              <a:buClrTx/>
              <a:buSzTx/>
              <a:buFontTx/>
            </a:pPr>
            <a:r>
              <a:rPr lang="zh-CN" altLang="en-US" sz="1600" kern="0" dirty="0">
                <a:ln>
                  <a:noFill/>
                  <a:prstDash val="sysDot"/>
                </a:ln>
                <a:solidFill>
                  <a:schemeClr val="tx1">
                    <a:lumMod val="85000"/>
                    <a:lumOff val="15000"/>
                  </a:schemeClr>
                </a:solidFill>
                <a:uFillTx/>
                <a:latin typeface="+mn-ea"/>
                <a:sym typeface="+mn-ea"/>
              </a:rPr>
              <a:t>法律对劳动合同提供保护，确保劳动者的合法权益不受侵害。劳动者在签订合同时应了解相关法律规定，并在遇到问题时寻求法律援助。</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610235" y="4817428"/>
            <a:ext cx="5184140" cy="267335"/>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法律对劳动合同的保护</a:t>
            </a:r>
            <a:endParaRPr lang="zh-CN" altLang="en-US" sz="2000" b="1" dirty="0">
              <a:solidFill>
                <a:schemeClr val="accent3"/>
              </a:solidFill>
              <a:uFillTx/>
              <a:latin typeface="+mn-ea"/>
              <a:sym typeface="+mn-ea"/>
            </a:endParaRPr>
          </a:p>
        </p:txBody>
      </p:sp>
    </p:spTree>
    <p:custDataLst>
      <p:tags r:id="rId20"/>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66757" y="47498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（七）试用期陷阱</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45654" y="168763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59287" y="168763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29397" y="5509393"/>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维护试用期权益的方法包括了解试用期的法律规定，拒绝超过法定期限的试用期约定，以及在试用期内及时沟通和解决工资和社会保险等问题。</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29397" y="506866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6"/>
                </a:solidFill>
                <a:latin typeface="+mn-ea"/>
                <a:cs typeface="+mn-ea"/>
              </a:rPr>
              <a:t>如何维护试用期权益</a:t>
            </a:r>
            <a:endParaRPr lang="zh-CN" altLang="en-US" sz="2000" b="1" kern="0">
              <a:solidFill>
                <a:schemeClr val="accent6"/>
              </a:solidFill>
              <a:latin typeface="+mn-ea"/>
              <a:cs typeface="+mn-ea"/>
            </a:endParaRPr>
          </a:p>
        </p:txBody>
      </p:sp>
      <p:sp>
        <p:nvSpPr>
          <p:cNvPr id="15" name="矩形 7"/>
          <p:cNvSpPr/>
          <p:nvPr>
            <p:custDataLst>
              <p:tags r:id="rId6"/>
            </p:custDataLst>
          </p:nvPr>
        </p:nvSpPr>
        <p:spPr>
          <a:xfrm>
            <a:off x="8233121" y="2116295"/>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常见问题包括超过法定上限约定长试用期、重复约定试用期、试用期工资低于最低标准或不缴纳社会保险等。这些做法增加了劳动者的风险，可能导致权益受损。</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33121" y="1657150"/>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6"/>
                </a:solidFill>
                <a:latin typeface="+mn-ea"/>
                <a:cs typeface="+mn-ea"/>
              </a:rPr>
              <a:t>试用期的常见问题与风险</a:t>
            </a:r>
            <a:endParaRPr lang="zh-CN" altLang="en-US" sz="2000" b="1" kern="0">
              <a:solidFill>
                <a:schemeClr val="accent6"/>
              </a:solidFill>
              <a:latin typeface="+mn-ea"/>
              <a:cs typeface="+mn-ea"/>
            </a:endParaRPr>
          </a:p>
        </p:txBody>
      </p:sp>
      <p:sp>
        <p:nvSpPr>
          <p:cNvPr id="20" name="矩形 10"/>
          <p:cNvSpPr/>
          <p:nvPr>
            <p:custDataLst>
              <p:tags r:id="rId8"/>
            </p:custDataLst>
          </p:nvPr>
        </p:nvSpPr>
        <p:spPr>
          <a:xfrm>
            <a:off x="789008" y="2116295"/>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试用期的法律规定包括试用期的时长不得超过法定上限，且试用期内的工资不得低于当地最低工资标准，用人单位应为试用期员工缴纳社会保险。</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89008" y="1657150"/>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6"/>
                </a:solidFill>
                <a:latin typeface="+mn-ea"/>
                <a:cs typeface="+mn-ea"/>
              </a:rPr>
              <a:t>试用期的法律规定</a:t>
            </a:r>
            <a:endParaRPr lang="zh-CN" altLang="en-US" sz="2000" b="1" kern="0">
              <a:solidFill>
                <a:schemeClr val="accent6"/>
              </a:solidFill>
              <a:latin typeface="+mn-ea"/>
              <a:cs typeface="+mn-ea"/>
            </a:endParaRPr>
          </a:p>
        </p:txBody>
      </p:sp>
      <p:sp>
        <p:nvSpPr>
          <p:cNvPr id="22" name="椭圆 22"/>
          <p:cNvSpPr/>
          <p:nvPr>
            <p:custDataLst>
              <p:tags r:id="rId10"/>
            </p:custDataLst>
          </p:nvPr>
        </p:nvSpPr>
        <p:spPr>
          <a:xfrm rot="10800000">
            <a:off x="5172792" y="3020613"/>
            <a:ext cx="1888018" cy="1888018"/>
          </a:xfrm>
          <a:prstGeom prst="ellipse">
            <a:avLst/>
          </a:prstGeom>
          <a:solidFill>
            <a:schemeClr val="accent6">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5018" y="243699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05476" y="243382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22157" y="376997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135755" y="2524125"/>
            <a:ext cx="7451090"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大学生择业的权利与义务</a:t>
            </a:r>
            <a:endParaRPr lang="zh-CN" altLang="en-US" sz="4400">
              <a:solidFill>
                <a:schemeClr val="accent1">
                  <a:lumMod val="50000"/>
                </a:schemeClr>
              </a:solidFill>
            </a:endParaRPr>
          </a:p>
        </p:txBody>
      </p:sp>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91499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（八）信息陷阱</a:t>
            </a:r>
            <a:endParaRPr lang="zh-CN" altLang="en-US" sz="2800">
              <a:solidFill>
                <a:schemeClr val="accent1">
                  <a:lumMod val="50000"/>
                </a:schemeClr>
              </a:solidFill>
            </a:endParaRPr>
          </a:p>
        </p:txBody>
      </p:sp>
      <p:sp>
        <p:nvSpPr>
          <p:cNvPr id="2" name="任意多边形: 形状 16"/>
          <p:cNvSpPr/>
          <p:nvPr>
            <p:custDataLst>
              <p:tags r:id="rId2"/>
            </p:custDataLst>
          </p:nvPr>
        </p:nvSpPr>
        <p:spPr>
          <a:xfrm rot="2700000">
            <a:off x="1878723" y="1368635"/>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3" name="矩形 5"/>
          <p:cNvSpPr/>
          <p:nvPr>
            <p:custDataLst>
              <p:tags r:id="rId3"/>
            </p:custDataLst>
          </p:nvPr>
        </p:nvSpPr>
        <p:spPr>
          <a:xfrm>
            <a:off x="1398851" y="3066457"/>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1"/>
                </a:solidFill>
                <a:latin typeface="+mn-ea"/>
                <a:cs typeface="+mn-ea"/>
              </a:rPr>
              <a:t>招聘信息的夸大与误导</a:t>
            </a:r>
            <a:endParaRPr lang="zh-CN" altLang="en-US" b="1">
              <a:solidFill>
                <a:schemeClr val="accent1"/>
              </a:solidFill>
              <a:latin typeface="+mn-ea"/>
              <a:cs typeface="+mn-ea"/>
            </a:endParaRPr>
          </a:p>
        </p:txBody>
      </p:sp>
      <p:sp>
        <p:nvSpPr>
          <p:cNvPr id="5" name="矩形 6"/>
          <p:cNvSpPr/>
          <p:nvPr>
            <p:custDataLst>
              <p:tags r:id="rId4"/>
            </p:custDataLst>
          </p:nvPr>
        </p:nvSpPr>
        <p:spPr>
          <a:xfrm>
            <a:off x="1395806" y="3673606"/>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招聘信息中常见的夸大与误导包括故意夸大单位规模、业绩、发展前景、工资和福利等，以及对职位工作内容的模糊化处理，使用诱惑力的职位名称。</a:t>
            </a:r>
            <a:endParaRPr lang="zh-CN" altLang="en-US" sz="1600">
              <a:ln>
                <a:noFill/>
                <a:prstDash val="sysDot"/>
              </a:ln>
              <a:solidFill>
                <a:schemeClr val="tx1">
                  <a:lumMod val="85000"/>
                  <a:lumOff val="15000"/>
                </a:schemeClr>
              </a:solidFill>
              <a:latin typeface="+mn-ea"/>
              <a:cs typeface="+mn-ea"/>
            </a:endParaRPr>
          </a:p>
        </p:txBody>
      </p:sp>
      <p:pic>
        <p:nvPicPr>
          <p:cNvPr id="12" name="图片 44" descr="/data/temp/83db3a6d-8bb6-11f0-99fc-d2cfc2d8b46d.jpg@base@tag=imgScale&amp;m=1&amp;w=647&amp;h=458&amp;q=9583db3a6d-8bb6-11f0-99fc-d2cfc2d8b46d"/>
          <p:cNvPicPr>
            <a:picLocks noChangeAspect="1"/>
          </p:cNvPicPr>
          <p:nvPr>
            <p:custDataLst>
              <p:tags r:id="rId5"/>
            </p:custDataLst>
          </p:nvPr>
        </p:nvPicPr>
        <p:blipFill rotWithShape="1">
          <a:blip r:embed="rId6"/>
          <a:srcRect l="2762" t="2089" r="5233"/>
          <a:stretch>
            <a:fillRect/>
          </a:stretch>
        </p:blipFill>
        <p:spPr>
          <a:xfrm>
            <a:off x="1571191" y="1236487"/>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1"/>
          </a:solidFill>
          <a:ln w="3175">
            <a:solidFill>
              <a:schemeClr val="accent1">
                <a:alpha val="20000"/>
              </a:schemeClr>
            </a:solidFill>
          </a:ln>
        </p:spPr>
      </p:pic>
      <p:sp>
        <p:nvSpPr>
          <p:cNvPr id="13" name="任意多边形: 形状 67"/>
          <p:cNvSpPr/>
          <p:nvPr>
            <p:custDataLst>
              <p:tags r:id="rId7"/>
            </p:custDataLst>
          </p:nvPr>
        </p:nvSpPr>
        <p:spPr>
          <a:xfrm rot="2700000">
            <a:off x="5190939" y="1368026"/>
            <a:ext cx="1619874" cy="1631444"/>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15" name="图片 32" descr="/data/temp/83db39f4-8bb6-11f0-99fc-d2cfc2d8b46d.jpg@base@tag=imgScale&amp;m=1&amp;w=647&amp;h=458&amp;q=9583db39f4-8bb6-11f0-99fc-d2cfc2d8b46d"/>
          <p:cNvPicPr>
            <a:picLocks noChangeAspect="1"/>
          </p:cNvPicPr>
          <p:nvPr>
            <p:custDataLst>
              <p:tags r:id="rId8"/>
            </p:custDataLst>
          </p:nvPr>
        </p:nvPicPr>
        <p:blipFill rotWithShape="1">
          <a:blip r:embed="rId9"/>
          <a:srcRect l="20579"/>
          <a:stretch>
            <a:fillRect/>
          </a:stretch>
        </p:blipFill>
        <p:spPr>
          <a:xfrm>
            <a:off x="4883407" y="1236487"/>
            <a:ext cx="2234939" cy="1583335"/>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2"/>
          </a:solidFill>
          <a:ln w="3175">
            <a:solidFill>
              <a:schemeClr val="accent2">
                <a:alpha val="20000"/>
              </a:schemeClr>
            </a:solidFill>
          </a:ln>
        </p:spPr>
      </p:pic>
      <p:sp>
        <p:nvSpPr>
          <p:cNvPr id="16" name="矩形 7"/>
          <p:cNvSpPr/>
          <p:nvPr>
            <p:custDataLst>
              <p:tags r:id="rId10"/>
            </p:custDataLst>
          </p:nvPr>
        </p:nvSpPr>
        <p:spPr>
          <a:xfrm>
            <a:off x="4711676" y="3066457"/>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如何获取真实可靠的招聘信息</a:t>
            </a:r>
            <a:endParaRPr lang="zh-CN" altLang="en-US" b="1">
              <a:solidFill>
                <a:schemeClr val="accent2"/>
              </a:solidFill>
              <a:latin typeface="+mn-ea"/>
              <a:cs typeface="+mn-ea"/>
            </a:endParaRPr>
          </a:p>
        </p:txBody>
      </p:sp>
      <p:sp>
        <p:nvSpPr>
          <p:cNvPr id="18" name="矩形 8"/>
          <p:cNvSpPr/>
          <p:nvPr>
            <p:custDataLst>
              <p:tags r:id="rId11"/>
            </p:custDataLst>
          </p:nvPr>
        </p:nvSpPr>
        <p:spPr>
          <a:xfrm>
            <a:off x="4708631" y="3673606"/>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获取真实可靠的招聘信息可以通过官方就业服务网站、校园招聘会、官方认证的招聘平台等渠道，同时应核实招聘单位的背景和信誉。</a:t>
            </a:r>
            <a:endParaRPr lang="zh-CN" altLang="en-US" sz="1600">
              <a:ln>
                <a:noFill/>
                <a:prstDash val="sysDot"/>
              </a:ln>
              <a:solidFill>
                <a:schemeClr val="tx1">
                  <a:lumMod val="85000"/>
                  <a:lumOff val="15000"/>
                </a:schemeClr>
              </a:solidFill>
              <a:latin typeface="+mn-ea"/>
              <a:cs typeface="+mn-ea"/>
            </a:endParaRPr>
          </a:p>
        </p:txBody>
      </p:sp>
      <p:sp>
        <p:nvSpPr>
          <p:cNvPr id="19" name="任意多边形: 形状 70"/>
          <p:cNvSpPr/>
          <p:nvPr>
            <p:custDataLst>
              <p:tags r:id="rId12"/>
            </p:custDataLst>
          </p:nvPr>
        </p:nvSpPr>
        <p:spPr>
          <a:xfrm rot="2700000">
            <a:off x="8503764" y="1368635"/>
            <a:ext cx="1619861" cy="1631269"/>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20" name="图片 35" descr="/data/temp/83db3b32-8bb6-11f0-99fc-d2cfc2d8b46d.jpg@base@tag=imgScale&amp;m=1&amp;w=647&amp;h=458&amp;q=9583db3b32-8bb6-11f0-99fc-d2cfc2d8b46d"/>
          <p:cNvPicPr>
            <a:picLocks noChangeAspect="1"/>
          </p:cNvPicPr>
          <p:nvPr>
            <p:custDataLst>
              <p:tags r:id="rId13"/>
            </p:custDataLst>
          </p:nvPr>
        </p:nvPicPr>
        <p:blipFill>
          <a:blip r:embed="rId14"/>
          <a:srcRect l="3821" r="3821"/>
          <a:stretch>
            <a:fillRect/>
          </a:stretch>
        </p:blipFill>
        <p:spPr>
          <a:xfrm>
            <a:off x="8196232" y="1236487"/>
            <a:ext cx="2234939" cy="1583291"/>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3"/>
          </a:solidFill>
          <a:ln w="3175">
            <a:solidFill>
              <a:schemeClr val="accent3">
                <a:alpha val="20000"/>
              </a:schemeClr>
            </a:solidFill>
          </a:ln>
        </p:spPr>
      </p:pic>
      <p:sp>
        <p:nvSpPr>
          <p:cNvPr id="21" name="矩形 9"/>
          <p:cNvSpPr/>
          <p:nvPr>
            <p:custDataLst>
              <p:tags r:id="rId15"/>
            </p:custDataLst>
          </p:nvPr>
        </p:nvSpPr>
        <p:spPr>
          <a:xfrm>
            <a:off x="8024501" y="3066457"/>
            <a:ext cx="2585891" cy="502458"/>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3"/>
                </a:solidFill>
                <a:latin typeface="+mn-ea"/>
                <a:cs typeface="+mn-ea"/>
              </a:rPr>
              <a:t>面试与职位选择的策略</a:t>
            </a:r>
            <a:endParaRPr lang="zh-CN" altLang="en-US" b="1">
              <a:solidFill>
                <a:schemeClr val="accent3"/>
              </a:solidFill>
              <a:latin typeface="+mn-ea"/>
              <a:cs typeface="+mn-ea"/>
            </a:endParaRPr>
          </a:p>
        </p:txBody>
      </p:sp>
      <p:sp>
        <p:nvSpPr>
          <p:cNvPr id="22" name="矩形 10"/>
          <p:cNvSpPr/>
          <p:nvPr>
            <p:custDataLst>
              <p:tags r:id="rId16"/>
            </p:custDataLst>
          </p:nvPr>
        </p:nvSpPr>
        <p:spPr>
          <a:xfrm>
            <a:off x="8021456" y="3673606"/>
            <a:ext cx="2585523" cy="1537370"/>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面试与职位选择的策略包括准备充分，了解职位要求和公司背景，以及在面试过程中提出关键问题，确保职位描述与实际情况相符，避免被夸大或误导的信息所迷惑。</a:t>
            </a:r>
            <a:endParaRPr lang="zh-CN" altLang="en-US" sz="1600">
              <a:ln>
                <a:noFill/>
                <a:prstDash val="sysDot"/>
              </a:ln>
              <a:solidFill>
                <a:schemeClr val="tx1">
                  <a:lumMod val="85000"/>
                  <a:lumOff val="15000"/>
                </a:schemeClr>
              </a:solidFill>
              <a:latin typeface="+mn-ea"/>
              <a:cs typeface="+mn-ea"/>
            </a:endParaRPr>
          </a:p>
        </p:txBody>
      </p:sp>
      <p:cxnSp>
        <p:nvCxnSpPr>
          <p:cNvPr id="23" name="直接连接符 13"/>
          <p:cNvCxnSpPr/>
          <p:nvPr>
            <p:custDataLst>
              <p:tags r:id="rId17"/>
            </p:custDataLst>
          </p:nvPr>
        </p:nvCxnSpPr>
        <p:spPr>
          <a:xfrm>
            <a:off x="1601030" y="2817387"/>
            <a:ext cx="8803954"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95637" y="36131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二、就业陷阱的防范策略</a:t>
            </a:r>
            <a:endParaRPr lang="zh-CN" altLang="en-US" sz="3600">
              <a:solidFill>
                <a:schemeClr val="accent1">
                  <a:lumMod val="50000"/>
                </a:schemeClr>
              </a:solidFill>
            </a:endParaRPr>
          </a:p>
        </p:txBody>
      </p:sp>
      <p:sp>
        <p:nvSpPr>
          <p:cNvPr id="4" name="矩形 1"/>
          <p:cNvSpPr/>
          <p:nvPr>
            <p:custDataLst>
              <p:tags r:id="rId2"/>
            </p:custDataLst>
          </p:nvPr>
        </p:nvSpPr>
        <p:spPr>
          <a:xfrm>
            <a:off x="574040" y="1819275"/>
            <a:ext cx="3234690" cy="109410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准毕业生在寻找工作时应首先核实职介所是否持有劳动部门颁发的职业介绍许可证和工商部门颁发的营业执照，这是判断其是否合法从事职业介绍工作的关键。</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995680" y="3009265"/>
            <a:ext cx="2651125" cy="31623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识别合法职介所</a:t>
            </a:r>
            <a:endParaRPr lang="zh-CN" altLang="en-US" b="1">
              <a:solidFill>
                <a:schemeClr val="accent1"/>
              </a:solidFill>
              <a:latin typeface="+mn-ea"/>
              <a:cs typeface="+mn-ea"/>
            </a:endParaRPr>
          </a:p>
        </p:txBody>
      </p:sp>
      <p:sp>
        <p:nvSpPr>
          <p:cNvPr id="6" name="矩形 12"/>
          <p:cNvSpPr/>
          <p:nvPr>
            <p:custDataLst>
              <p:tags r:id="rId4"/>
            </p:custDataLst>
          </p:nvPr>
        </p:nvSpPr>
        <p:spPr>
          <a:xfrm>
            <a:off x="4414520" y="1814195"/>
            <a:ext cx="3234690" cy="109410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传销组织通常具有“缴纳入门费”和“拉人头”两个特征，求职者应警惕这些特征，避免陷入传销陷阱。</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4718050" y="3009265"/>
            <a:ext cx="2651125" cy="31623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如何识别传销组织</a:t>
            </a:r>
            <a:endParaRPr lang="zh-CN" altLang="en-US" b="1">
              <a:solidFill>
                <a:schemeClr val="accent3"/>
              </a:solidFill>
              <a:latin typeface="+mn-ea"/>
              <a:cs typeface="+mn-ea"/>
            </a:endParaRPr>
          </a:p>
        </p:txBody>
      </p:sp>
      <p:sp>
        <p:nvSpPr>
          <p:cNvPr id="9" name="矩形 14"/>
          <p:cNvSpPr/>
          <p:nvPr>
            <p:custDataLst>
              <p:tags r:id="rId6"/>
            </p:custDataLst>
          </p:nvPr>
        </p:nvSpPr>
        <p:spPr>
          <a:xfrm>
            <a:off x="2676641" y="4778757"/>
            <a:ext cx="3118668" cy="109416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在应聘任何岗位之前，求职者必须清楚了解岗位的工作内容和性质，并与用人单位签订书面协议，以确保双方权益得到法律保护。</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2957963" y="4428216"/>
            <a:ext cx="2556150" cy="316249"/>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2"/>
                </a:solidFill>
                <a:latin typeface="+mn-ea"/>
                <a:cs typeface="+mn-ea"/>
              </a:rPr>
              <a:t>签订书面协议的重要性</a:t>
            </a:r>
            <a:endParaRPr lang="zh-CN" altLang="en-US" sz="2000" b="1">
              <a:solidFill>
                <a:schemeClr val="accent2"/>
              </a:solidFill>
              <a:latin typeface="+mn-ea"/>
              <a:cs typeface="+mn-ea"/>
            </a:endParaRPr>
          </a:p>
        </p:txBody>
      </p:sp>
      <p:sp>
        <p:nvSpPr>
          <p:cNvPr id="25" name="矩形 27"/>
          <p:cNvSpPr/>
          <p:nvPr>
            <p:custDataLst>
              <p:tags r:id="rId8"/>
            </p:custDataLst>
          </p:nvPr>
        </p:nvSpPr>
        <p:spPr>
          <a:xfrm>
            <a:off x="6398595" y="4778757"/>
            <a:ext cx="3118668" cy="109416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求职者应根据自身条件选择合适的职业，避免在娱乐场所如酒吧、歌舞厅等地方工作，以减少不必要的风险。</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679917" y="4428216"/>
            <a:ext cx="2556150" cy="316249"/>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4"/>
                </a:solidFill>
                <a:latin typeface="+mn-ea"/>
                <a:cs typeface="+mn-ea"/>
              </a:rPr>
              <a:t>选择合适的职业</a:t>
            </a:r>
            <a:endParaRPr lang="zh-CN" altLang="en-US" sz="2000" b="1">
              <a:solidFill>
                <a:schemeClr val="accent4"/>
              </a:solidFill>
              <a:latin typeface="+mn-ea"/>
              <a:cs typeface="+mn-ea"/>
            </a:endParaRPr>
          </a:p>
        </p:txBody>
      </p:sp>
      <p:sp>
        <p:nvSpPr>
          <p:cNvPr id="27" name="任意多边形 33"/>
          <p:cNvSpPr/>
          <p:nvPr>
            <p:custDataLst>
              <p:tags r:id="rId10"/>
            </p:custDataLst>
          </p:nvPr>
        </p:nvSpPr>
        <p:spPr>
          <a:xfrm>
            <a:off x="1444669" y="3549960"/>
            <a:ext cx="1860659" cy="308628"/>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305328" y="3550595"/>
            <a:ext cx="1860659" cy="308628"/>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5165988" y="3549960"/>
            <a:ext cx="1860659" cy="308628"/>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7027282" y="3549960"/>
            <a:ext cx="1860659" cy="308628"/>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2042874" y="3362624"/>
            <a:ext cx="683935" cy="68393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3894008" y="3362624"/>
            <a:ext cx="683935" cy="68393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5754032" y="3362624"/>
            <a:ext cx="683935" cy="683935"/>
          </a:xfrm>
          <a:prstGeom prst="ellipse">
            <a:avLst/>
          </a:prstGeom>
          <a:solidFill>
            <a:schemeClr val="accent3"/>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614692" y="3362624"/>
            <a:ext cx="683935" cy="683935"/>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887942" y="3549960"/>
            <a:ext cx="1860659" cy="308628"/>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475986" y="3362624"/>
            <a:ext cx="683935" cy="683935"/>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174990" y="1814195"/>
            <a:ext cx="3315335" cy="109410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根据相关法规，用人单位在招聘过程中严禁向求职者收取抵押金或扣押个人证件，若发生此类情况，求职者应要求用工单位或中介出具凭证并加盖公章，并可向相关部门举报。</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092140" y="3570916"/>
            <a:ext cx="288017" cy="288017"/>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952164" y="3570281"/>
            <a:ext cx="288017" cy="288017"/>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241006" y="3560120"/>
            <a:ext cx="288027" cy="288027"/>
          </a:xfrm>
          <a:prstGeom prst="rect">
            <a:avLst/>
          </a:prstGeom>
        </p:spPr>
      </p:pic>
      <p:sp>
        <p:nvSpPr>
          <p:cNvPr id="50" name="矩形 30"/>
          <p:cNvSpPr/>
          <p:nvPr>
            <p:custDataLst>
              <p:tags r:id="rId30"/>
            </p:custDataLst>
          </p:nvPr>
        </p:nvSpPr>
        <p:spPr>
          <a:xfrm>
            <a:off x="8429625" y="3009265"/>
            <a:ext cx="2651125" cy="31623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用人单位不得收取抵押金</a:t>
            </a:r>
            <a:endParaRPr lang="zh-CN" altLang="en-US" b="1">
              <a:solidFill>
                <a:schemeClr val="accent5"/>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812823" y="3560120"/>
            <a:ext cx="288038" cy="288038"/>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674118" y="3560120"/>
            <a:ext cx="288040" cy="28804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第五节　</a:t>
            </a:r>
            <a:br>
              <a:rPr lang="zh-CN" altLang="en-US" sz="4400">
                <a:solidFill>
                  <a:schemeClr val="accent1">
                    <a:lumMod val="50000"/>
                  </a:schemeClr>
                </a:solidFill>
              </a:rPr>
            </a:br>
            <a:r>
              <a:rPr lang="zh-CN" altLang="en-US" sz="4400">
                <a:solidFill>
                  <a:schemeClr val="accent1">
                    <a:lumMod val="50000"/>
                  </a:schemeClr>
                </a:solidFill>
              </a:rPr>
              <a:t>劳动争议</a:t>
            </a:r>
            <a:endParaRPr lang="zh-CN" altLang="en-US" sz="4400">
              <a:solidFill>
                <a:schemeClr val="accent1">
                  <a:lumMod val="50000"/>
                </a:schemeClr>
              </a:solidFill>
            </a:endParaRPr>
          </a:p>
        </p:txBody>
      </p:sp>
    </p:spTree>
    <p:custDataLst>
      <p:tags r:id="rId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175260"/>
            <a:ext cx="10852150" cy="885825"/>
          </a:xfrm>
        </p:spPr>
        <p:txBody>
          <a:bodyPr>
            <a:noAutofit/>
          </a:bodyPr>
          <a:lstStyle/>
          <a:p>
            <a:r>
              <a:rPr lang="zh-CN" altLang="en-US" sz="3600">
                <a:solidFill>
                  <a:schemeClr val="accent1">
                    <a:lumMod val="50000"/>
                  </a:schemeClr>
                </a:solidFill>
              </a:rPr>
              <a:t>一、劳动争议的一般认识</a:t>
            </a:r>
            <a:br>
              <a:rPr lang="zh-CN" altLang="en-US" sz="3600">
                <a:solidFill>
                  <a:schemeClr val="accent1">
                    <a:lumMod val="50000"/>
                  </a:schemeClr>
                </a:solidFill>
              </a:rPr>
            </a:br>
            <a:r>
              <a:rPr lang="zh-CN" altLang="en-US" sz="2800">
                <a:solidFill>
                  <a:schemeClr val="accent1">
                    <a:lumMod val="50000"/>
                  </a:schemeClr>
                </a:solidFill>
              </a:rPr>
              <a:t>（一）劳动争议的概念与类型</a:t>
            </a:r>
            <a:endParaRPr lang="zh-CN" altLang="en-US" sz="2800">
              <a:solidFill>
                <a:schemeClr val="accent1">
                  <a:lumMod val="50000"/>
                </a:schemeClr>
              </a:solidFill>
            </a:endParaRPr>
          </a:p>
        </p:txBody>
      </p:sp>
      <p:sp>
        <p:nvSpPr>
          <p:cNvPr id="9" name="正文"/>
          <p:cNvSpPr txBox="1"/>
          <p:nvPr>
            <p:custDataLst>
              <p:tags r:id="rId2"/>
            </p:custDataLst>
          </p:nvPr>
        </p:nvSpPr>
        <p:spPr>
          <a:xfrm>
            <a:off x="5913839" y="1540735"/>
            <a:ext cx="5182702"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劳动争议是指劳动关系中当事人之间因执行劳动合同而产生的法律纠纷，是劳动者在其单位完成劳务输出时对劳动权利或义务产生怀疑后与原单位产生的矛盾类型。</a:t>
            </a:r>
            <a:endParaRPr lang="zh-CN" altLang="en-US" sz="1600" kern="0" dirty="0">
              <a:ln>
                <a:noFill/>
                <a:prstDash val="sysDot"/>
              </a:ln>
              <a:solidFill>
                <a:schemeClr val="tx1">
                  <a:lumMod val="85000"/>
                  <a:lumOff val="15000"/>
                </a:schemeClr>
              </a:solidFill>
              <a:uFillTx/>
              <a:latin typeface="+mn-ea"/>
              <a:sym typeface="+mn-ea"/>
            </a:endParaRPr>
          </a:p>
        </p:txBody>
      </p:sp>
      <p:sp>
        <p:nvSpPr>
          <p:cNvPr id="10" name="标题"/>
          <p:cNvSpPr txBox="1"/>
          <p:nvPr>
            <p:custDataLst>
              <p:tags r:id="rId3"/>
            </p:custDataLst>
          </p:nvPr>
        </p:nvSpPr>
        <p:spPr>
          <a:xfrm>
            <a:off x="5913839" y="1209357"/>
            <a:ext cx="5182702"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劳动争议定义</a:t>
            </a:r>
            <a:endParaRPr lang="zh-CN" altLang="en-US" sz="2000" b="1" dirty="0">
              <a:solidFill>
                <a:schemeClr val="accent1"/>
              </a:solidFill>
              <a:uFillTx/>
              <a:latin typeface="+mn-ea"/>
              <a:sym typeface="+mn-ea"/>
            </a:endParaRPr>
          </a:p>
        </p:txBody>
      </p:sp>
      <p:sp>
        <p:nvSpPr>
          <p:cNvPr id="281" name="正文"/>
          <p:cNvSpPr txBox="1"/>
          <p:nvPr>
            <p:custDataLst>
              <p:tags r:id="rId4"/>
            </p:custDataLst>
          </p:nvPr>
        </p:nvSpPr>
        <p:spPr>
          <a:xfrm>
            <a:off x="5913839" y="3140491"/>
            <a:ext cx="5182702"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大学生从校园走向社会，由于缺乏工作经验或法律认知，工作期间与单位产生劳动争议的比例相对较高。</a:t>
            </a:r>
            <a:endParaRPr lang="zh-CN" altLang="en-US" sz="1600" kern="0" dirty="0">
              <a:ln>
                <a:noFill/>
                <a:prstDash val="sysDot"/>
              </a:ln>
              <a:solidFill>
                <a:schemeClr val="tx1">
                  <a:lumMod val="85000"/>
                  <a:lumOff val="15000"/>
                </a:schemeClr>
              </a:solidFill>
              <a:uFillTx/>
              <a:latin typeface="+mn-ea"/>
              <a:sym typeface="+mn-ea"/>
            </a:endParaRPr>
          </a:p>
        </p:txBody>
      </p:sp>
      <p:sp>
        <p:nvSpPr>
          <p:cNvPr id="282" name="标题"/>
          <p:cNvSpPr txBox="1"/>
          <p:nvPr>
            <p:custDataLst>
              <p:tags r:id="rId5"/>
            </p:custDataLst>
          </p:nvPr>
        </p:nvSpPr>
        <p:spPr>
          <a:xfrm>
            <a:off x="5913839" y="2809113"/>
            <a:ext cx="5182702"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大学生劳动争议特点</a:t>
            </a:r>
            <a:endParaRPr lang="zh-CN" altLang="en-US" sz="2000" b="1" dirty="0">
              <a:solidFill>
                <a:schemeClr val="accent2"/>
              </a:solidFill>
              <a:uFillTx/>
              <a:latin typeface="+mn-ea"/>
              <a:sym typeface="+mn-ea"/>
            </a:endParaRPr>
          </a:p>
        </p:txBody>
      </p:sp>
      <p:sp>
        <p:nvSpPr>
          <p:cNvPr id="284" name="正文"/>
          <p:cNvSpPr txBox="1"/>
          <p:nvPr>
            <p:custDataLst>
              <p:tags r:id="rId6"/>
            </p:custDataLst>
          </p:nvPr>
        </p:nvSpPr>
        <p:spPr>
          <a:xfrm>
            <a:off x="5913839" y="4740247"/>
            <a:ext cx="5182702" cy="1041746"/>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大学生就业层面的主要争议类型包括三个方面：劳动关系中义务明确度不足导致的计酬方式或劳务输出形式的认知偏差；履行劳动合同期间擅自离职、辞职、除名等问题；福利待遇、社会保险、定期休假、工作时间等劳动关系不明确而产生的纠纷。</a:t>
            </a:r>
            <a:endParaRPr lang="zh-CN" altLang="en-US" sz="1600" kern="0" dirty="0">
              <a:ln>
                <a:noFill/>
                <a:prstDash val="sysDot"/>
              </a:ln>
              <a:solidFill>
                <a:schemeClr val="tx1">
                  <a:lumMod val="85000"/>
                  <a:lumOff val="15000"/>
                </a:schemeClr>
              </a:solidFill>
              <a:uFillTx/>
              <a:latin typeface="+mn-ea"/>
              <a:sym typeface="+mn-ea"/>
            </a:endParaRPr>
          </a:p>
        </p:txBody>
      </p:sp>
      <p:sp>
        <p:nvSpPr>
          <p:cNvPr id="285" name="标题"/>
          <p:cNvSpPr txBox="1"/>
          <p:nvPr>
            <p:custDataLst>
              <p:tags r:id="rId7"/>
            </p:custDataLst>
          </p:nvPr>
        </p:nvSpPr>
        <p:spPr>
          <a:xfrm>
            <a:off x="5913839" y="4408869"/>
            <a:ext cx="5182702" cy="314873"/>
          </a:xfrm>
          <a:prstGeom prst="rect">
            <a:avLst/>
          </a:prstGeom>
          <a:noFill/>
        </p:spPr>
        <p:txBody>
          <a:bodyPr wrap="square" lIns="0" tIns="0" rIns="0" bIns="0" rtlCol="0" anchor="b">
            <a:noAutofit/>
          </a:bodyPr>
          <a:p>
            <a:pPr lvl="0" algn="l">
              <a:buClrTx/>
              <a:buSzTx/>
              <a:buFontTx/>
            </a:pPr>
            <a:r>
              <a:rPr lang="zh-CN" altLang="en-US" sz="2000" b="1" dirty="0">
                <a:solidFill>
                  <a:schemeClr val="accent3"/>
                </a:solidFill>
                <a:uFillTx/>
                <a:latin typeface="+mn-ea"/>
                <a:sym typeface="+mn-ea"/>
              </a:rPr>
              <a:t>主要争议类型分析</a:t>
            </a:r>
            <a:endParaRPr lang="zh-CN" altLang="en-US" sz="2000" b="1" dirty="0">
              <a:solidFill>
                <a:schemeClr val="accent3"/>
              </a:solidFill>
              <a:uFillTx/>
              <a:latin typeface="+mn-ea"/>
              <a:sym typeface="+mn-ea"/>
            </a:endParaRPr>
          </a:p>
        </p:txBody>
      </p:sp>
      <p:pic>
        <p:nvPicPr>
          <p:cNvPr id="3" name="图片 2"/>
          <p:cNvPicPr/>
          <p:nvPr/>
        </p:nvPicPr>
        <p:blipFill>
          <a:blip r:embed="rId8"/>
          <a:srcRect r="1556" b="8176"/>
          <a:stretch>
            <a:fillRect/>
          </a:stretch>
        </p:blipFill>
        <p:spPr>
          <a:xfrm>
            <a:off x="1022350" y="1209040"/>
            <a:ext cx="4267200" cy="4791075"/>
          </a:xfrm>
          <a:prstGeom prst="rect">
            <a:avLst/>
          </a:prstGeom>
        </p:spPr>
      </p:pic>
    </p:spTree>
    <p:custDataLst>
      <p:tags r:id="rId9"/>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608330"/>
            <a:ext cx="7016115" cy="763270"/>
          </a:xfrm>
        </p:spPr>
        <p:txBody>
          <a:bodyPr/>
          <a:p>
            <a:r>
              <a:rPr lang="zh-CN" altLang="en-US" sz="2800">
                <a:solidFill>
                  <a:schemeClr val="accent1">
                    <a:lumMod val="50000"/>
                  </a:schemeClr>
                </a:solidFill>
              </a:rPr>
              <a:t>（二）解决劳动争议遵循的原则</a:t>
            </a:r>
            <a:endParaRPr lang="zh-CN" altLang="en-US" sz="2800">
              <a:solidFill>
                <a:schemeClr val="accent1">
                  <a:lumMod val="50000"/>
                </a:schemeClr>
              </a:solidFill>
            </a:endParaRPr>
          </a:p>
        </p:txBody>
      </p:sp>
      <p:pic>
        <p:nvPicPr>
          <p:cNvPr id="4" name="图片 3" descr="/data/temp/f31bc1c7-8bb6-11f0-9c95-16aa38870151.jpg@base@tag=imgScale&amp;m=1&amp;w=1102&amp;h=1904&amp;q=95f31bc1c7-8bb6-11f0-9c95-16aa38870151"/>
          <p:cNvPicPr>
            <a:picLocks noChangeAspect="1"/>
          </p:cNvPicPr>
          <p:nvPr>
            <p:custDataLst>
              <p:tags r:id="rId2"/>
            </p:custDataLst>
          </p:nvPr>
        </p:nvPicPr>
        <p:blipFill>
          <a:blip r:embed="rId3"/>
          <a:srcRect r="13194"/>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92358" y="140339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108386" y="138752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依法、平等原则</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107117" y="174170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在处理劳动争议时，必须深入调查矛盾的根源、相关因素、运作机制及争议类型，收集充分的证据，确保后续处理过程中的法律依据，同时确保双方在法律面前一律平等，维护司法公正。</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44056" y="1869917"/>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34535" y="3421176"/>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92358" y="297750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108386" y="296163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调解原则的重要性</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107117" y="331581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劳动争议解决的重点在于通过调解达成双方都能接受的解决方案，而非直接诉诸制裁。调解有助于减少司法资源的浪费，并为双方提供一个折中的解决方案，从而最大程度地保护双方的利益。</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92358" y="455161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108386" y="453574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及时处理原则的必要性</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107117" y="488992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劳动争议具有显著的时间敏感性，及时处理劳动争议对于保护大学生的合法权益至关重要。快速响应不仅能防止问题恶化，还能提高解决效率和效果，确保案件得到妥善处理。</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50552" y="31496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（三）劳动争议解决的途径</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45654" y="1687633"/>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59287" y="1687633"/>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29397" y="5509393"/>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劳动争议诉讼是由地区人民法院依据民事诉讼案件的处理程序进行审理，以劳动法规为依据进行最后审理。双方当事人对仲裁裁决不服的（一裁终决的情形除外），可以提起诉讼；对逾期未做出仲裁裁决的劳动争议，也可以提起诉讼。</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29397" y="5068665"/>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3"/>
                </a:solidFill>
                <a:latin typeface="+mn-ea"/>
                <a:cs typeface="+mn-ea"/>
              </a:rPr>
              <a:t>劳动争议诉讼途径</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233121" y="2116295"/>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劳动争议仲裁是在调解无效时采取的法律裁决程序。仲裁机构依法对劳动争议事件进行调查，并提供法律保护，提出客观解决方案，促进劳动争议问题的合理解决。</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33121" y="1657150"/>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劳动争议仲裁程序</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89008" y="2116295"/>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劳动争议调解是解决劳动争议的常见方式之一，可贯穿于整个劳动争议解决流程。当事人可向企业内部的劳动争议调解委员会、依法成立的基层人民调解组织或乡镇或街道设立的具有劳动争议调解职能的机构申请调解。调解申请可书面或口头提出，若调解失败，当事人有权依法申请仲裁。</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89008" y="1657150"/>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劳动争议调解流程</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72792" y="3020613"/>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5018" y="2436998"/>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05476" y="2433822"/>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22157" y="3769978"/>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404504ce-8bb7-11f0-87a8-ee1ad59fc86d.jpg@base@tag=imgScale&amp;m=1&amp;w=1423&amp;h=1781&amp;q=95404504ce-8bb7-11f0-87a8-ee1ad59fc86d"/>
          <p:cNvPicPr>
            <a:picLocks noChangeAspect="1"/>
          </p:cNvPicPr>
          <p:nvPr>
            <p:custDataLst>
              <p:tags r:id="rId2"/>
            </p:custDataLst>
          </p:nvPr>
        </p:nvPicPr>
        <p:blipFill>
          <a:blip r:embed="rId3"/>
          <a:srcRect l="14990" r="14578"/>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669925" y="103505"/>
            <a:ext cx="10852150" cy="861695"/>
          </a:xfrm>
        </p:spPr>
        <p:txBody>
          <a:bodyPr>
            <a:noAutofit/>
          </a:bodyPr>
          <a:lstStyle/>
          <a:p>
            <a:r>
              <a:rPr lang="zh-CN" altLang="en-US" sz="3600">
                <a:solidFill>
                  <a:schemeClr val="accent1">
                    <a:lumMod val="50000"/>
                  </a:schemeClr>
                </a:solidFill>
              </a:rPr>
              <a:t>二、劳动争议仲裁</a:t>
            </a:r>
            <a:br>
              <a:rPr lang="zh-CN" altLang="en-US" sz="3600">
                <a:solidFill>
                  <a:schemeClr val="accent1">
                    <a:lumMod val="50000"/>
                  </a:schemeClr>
                </a:solidFill>
              </a:rPr>
            </a:br>
            <a:r>
              <a:rPr lang="zh-CN" altLang="en-US" sz="2800">
                <a:solidFill>
                  <a:schemeClr val="accent1">
                    <a:lumMod val="50000"/>
                  </a:schemeClr>
                </a:solidFill>
              </a:rPr>
              <a:t>（一）劳动争议仲裁的一般规定</a:t>
            </a:r>
            <a:endParaRPr lang="zh-CN" altLang="en-US" sz="2800">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劳动争议仲裁委员会的组成</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劳动争议仲裁委员会由劳动行政部门代表、工会代表和企业方面代表组成，确保裁决的公正性。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劳动争议仲裁的原则</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仲裁应遵循合法、公正、及时、着重调解的原则，旨在保护劳动者合法权益，促进劳动关系稳定和谐。</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劳动争议仲裁的受案范围</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劳动争议仲裁的受案范围包括劳动关系纠纷、劳动合同相关争议、辞退离职争议、薪酬福利争议及工伤赔偿等五方面。</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14992" y="4216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（二）劳动争议仲裁的管辖</a:t>
            </a:r>
            <a:endParaRPr lang="zh-CN" altLang="en-US" sz="2800">
              <a:solidFill>
                <a:schemeClr val="accent1">
                  <a:lumMod val="50000"/>
                </a:schemeClr>
              </a:solidFill>
            </a:endParaRPr>
          </a:p>
        </p:txBody>
      </p:sp>
      <p:sp>
        <p:nvSpPr>
          <p:cNvPr id="2" name="矩形 5"/>
          <p:cNvSpPr/>
          <p:nvPr>
            <p:custDataLst>
              <p:tags r:id="rId2"/>
            </p:custDataLst>
          </p:nvPr>
        </p:nvSpPr>
        <p:spPr>
          <a:xfrm>
            <a:off x="1968230" y="351012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劳动争议的管辖原则</a:t>
            </a:r>
            <a:endParaRPr lang="zh-CN" altLang="en-US" b="1">
              <a:solidFill>
                <a:schemeClr val="accent1"/>
              </a:solidFill>
              <a:latin typeface="+mn-ea"/>
              <a:cs typeface="+mn-ea"/>
            </a:endParaRPr>
          </a:p>
        </p:txBody>
      </p:sp>
      <p:sp>
        <p:nvSpPr>
          <p:cNvPr id="3" name="矩形 8"/>
          <p:cNvSpPr/>
          <p:nvPr>
            <p:custDataLst>
              <p:tags r:id="rId3"/>
            </p:custDataLst>
          </p:nvPr>
        </p:nvSpPr>
        <p:spPr>
          <a:xfrm>
            <a:off x="1967865" y="4234180"/>
            <a:ext cx="23679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劳动争议由劳动合同履行地或用人单位所在地的劳动争议仲裁委员会管辖，若双方分别申请，则由劳动合同履行地管辖。</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406f9cdc-8bb7-11f0-be3f-be5d0f858007.jpg@base@tag=imgScale&amp;m=1&amp;w=485&amp;h=753&amp;q=95406f9cdc-8bb7-11f0-be3f-be5d0f858007"/>
          <p:cNvPicPr>
            <a:picLocks noChangeAspect="1"/>
          </p:cNvPicPr>
          <p:nvPr>
            <p:custDataLst>
              <p:tags r:id="rId4"/>
            </p:custDataLst>
          </p:nvPr>
        </p:nvPicPr>
        <p:blipFill>
          <a:blip r:embed="rId5"/>
          <a:srcRect l="1485" r="1897"/>
          <a:stretch>
            <a:fillRect/>
          </a:stretch>
        </p:blipFill>
        <p:spPr>
          <a:xfrm>
            <a:off x="2377440" y="1161415"/>
            <a:ext cx="1351280" cy="209931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65655" y="1873885"/>
            <a:ext cx="485140" cy="4324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406f9da1-8bb7-11f0-be3f-be5d0f858007.jpg@base@tag=imgScale&amp;m=1&amp;w=485&amp;h=753&amp;q=95406f9da1-8bb7-11f0-be3f-be5d0f858007"/>
          <p:cNvPicPr>
            <a:picLocks noChangeAspect="1"/>
          </p:cNvPicPr>
          <p:nvPr>
            <p:custDataLst>
              <p:tags r:id="rId7"/>
            </p:custDataLst>
          </p:nvPr>
        </p:nvPicPr>
        <p:blipFill>
          <a:blip r:embed="rId8"/>
          <a:srcRect r="3648" b="275"/>
          <a:stretch>
            <a:fillRect/>
          </a:stretch>
        </p:blipFill>
        <p:spPr>
          <a:xfrm>
            <a:off x="5280660" y="1161415"/>
            <a:ext cx="1351280" cy="209931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66970" y="1873885"/>
            <a:ext cx="485140" cy="4324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878984" y="350631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劳动争议申请仲裁的时效</a:t>
            </a:r>
            <a:endParaRPr lang="zh-CN" altLang="en-US" b="1">
              <a:solidFill>
                <a:schemeClr val="accent2"/>
              </a:solidFill>
              <a:latin typeface="+mn-ea"/>
              <a:cs typeface="+mn-ea"/>
            </a:endParaRPr>
          </a:p>
        </p:txBody>
      </p:sp>
      <p:sp>
        <p:nvSpPr>
          <p:cNvPr id="21" name="矩形 12"/>
          <p:cNvSpPr/>
          <p:nvPr>
            <p:custDataLst>
              <p:tags r:id="rId11"/>
            </p:custDataLst>
          </p:nvPr>
        </p:nvSpPr>
        <p:spPr>
          <a:xfrm>
            <a:off x="4878070" y="4230370"/>
            <a:ext cx="23679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劳动争议申请仲裁的时效为一年，从当事人知道或应当知道权利被侵害之日起计算。</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406f9ddc-8bb7-11f0-be3f-be5d0f858007.jpg@base@tag=imgScale&amp;m=1&amp;w=485&amp;h=753&amp;q=95406f9ddc-8bb7-11f0-be3f-be5d0f858007"/>
          <p:cNvPicPr>
            <a:picLocks noChangeAspect="1"/>
          </p:cNvPicPr>
          <p:nvPr>
            <p:custDataLst>
              <p:tags r:id="rId12"/>
            </p:custDataLst>
          </p:nvPr>
        </p:nvPicPr>
        <p:blipFill>
          <a:blip r:embed="rId13"/>
          <a:srcRect l="21313" t="9615" r="1313" b="10302"/>
          <a:stretch>
            <a:fillRect/>
          </a:stretch>
        </p:blipFill>
        <p:spPr>
          <a:xfrm>
            <a:off x="8183245" y="1165225"/>
            <a:ext cx="1351280" cy="209931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62570" y="1864360"/>
            <a:ext cx="485140" cy="4324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89102" y="350631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劳动关系终止后的仲裁时效</a:t>
            </a:r>
            <a:endParaRPr lang="zh-CN" altLang="en-US" b="1">
              <a:solidFill>
                <a:schemeClr val="accent3"/>
              </a:solidFill>
              <a:latin typeface="+mn-ea"/>
              <a:cs typeface="+mn-ea"/>
            </a:endParaRPr>
          </a:p>
        </p:txBody>
      </p:sp>
      <p:sp>
        <p:nvSpPr>
          <p:cNvPr id="30" name="矩形 14"/>
          <p:cNvSpPr/>
          <p:nvPr>
            <p:custDataLst>
              <p:tags r:id="rId16"/>
            </p:custDataLst>
          </p:nvPr>
        </p:nvSpPr>
        <p:spPr>
          <a:xfrm>
            <a:off x="7788275" y="4230370"/>
            <a:ext cx="236791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劳动关系存续期间拖欠劳动报酬争议不受一年时效限制，但劳动关系终止后一年内必须提出仲裁申请。</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2800">
                <a:solidFill>
                  <a:schemeClr val="accent1">
                    <a:lumMod val="50000"/>
                  </a:schemeClr>
                </a:solidFill>
              </a:rPr>
              <a:t>（三）劳动争议申请仲裁的时效</a:t>
            </a:r>
            <a:endParaRPr lang="zh-CN" altLang="en-US" sz="2800">
              <a:solidFill>
                <a:schemeClr val="accent1">
                  <a:lumMod val="50000"/>
                </a:schemeClr>
              </a:solidFill>
            </a:endParaRPr>
          </a:p>
        </p:txBody>
      </p:sp>
      <p:pic>
        <p:nvPicPr>
          <p:cNvPr id="129" name="图片 128" descr="/data/temp/3f418e6f-8bb7-11f0-99fc-d2cfc2d8b46d.jpg@base@tag=imgScale&amp;m=1&amp;w=1537&amp;h=1903&amp;q=953f418e6f-8bb7-11f0-99fc-d2cfc2d8b46d"/>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924372" y="1347962"/>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924372" y="1790993"/>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劳动争议案件受理后，仲裁委员会审核书面申请并裁定是否受理，随后进行调查取证以查明争议原因。</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465643" y="1412611"/>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案件受理与调查取证</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925005" y="1349230"/>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924372" y="3410369"/>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仲裁庭在了解争议后先调解，力求达成自愿调解协议；当事人可自行和解，和解后可撤回仲裁申请。</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465643" y="3031987"/>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劳动争议的调解过程</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925005" y="2968606"/>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1076325" y="5029835"/>
            <a:ext cx="5022850" cy="889000"/>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调解不成或反悔时，仲裁庭作出裁决，一般在受理申请后四十五日内结案，复杂案件可延期，逾期未裁决可提起诉讼。</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465643" y="4651363"/>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劳动争议的裁决与执行</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925005" y="4587982"/>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005499" y="1429723"/>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005499" y="4668476"/>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1005499" y="3049100"/>
            <a:ext cx="269493" cy="269493"/>
          </a:xfrm>
          <a:prstGeom prst="rect">
            <a:avLst/>
          </a:prstGeom>
        </p:spPr>
      </p:pic>
    </p:spTree>
    <p:custDataLst>
      <p:tags r:id="rId2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183597" y="4235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（四）劳动争议仲裁的审理程序</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劳动关系存续期间拖欠劳动报酬争议不受一年时效限制，但劳动关系终止后一年内必须提出仲裁申请。</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劳动报酬争议的特殊时效</a:t>
            </a:r>
            <a:endParaRPr lang="zh-CN" altLang="en-US" sz="19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劳动争议仲裁委员会由不同代表组成，负责审查仲裁申请，确保裁决的客观公正，保护劳动者权益。</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302895" y="3960495"/>
            <a:ext cx="3680460"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劳动争议仲裁委员会的组成与职责</a:t>
            </a:r>
            <a:endParaRPr lang="zh-CN" altLang="en-US" sz="19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根据《中华人民共和国劳动争议调解仲裁法》，劳动争议仲裁不收费，以减轻当事人经济负担。</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劳动争议仲裁不收费的规定</a:t>
            </a:r>
            <a:endParaRPr lang="zh-CN" altLang="en-US" sz="1900" b="1">
              <a:solidFill>
                <a:schemeClr val="accent2"/>
              </a:solidFill>
              <a:latin typeface="+mn-ea"/>
              <a:cs typeface="+mn-ea"/>
            </a:endParaRPr>
          </a:p>
        </p:txBody>
      </p:sp>
      <p:pic>
        <p:nvPicPr>
          <p:cNvPr id="25" name="图片 24" descr="/data/temp/40a7fc8e-8bb7-11f0-b843-8a642414e052.jpg@base@tag=imgScale&amp;m=1&amp;w=450&amp;h=450&amp;q=9540a7fc8e-8bb7-11f0-b843-8a642414e052"/>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40a7fd48-8bb7-11f0-b843-8a642414e052.jpg@base@tag=imgScale&amp;m=1&amp;w=450&amp;h=450&amp;q=9540a7fd48-8bb7-11f0-b843-8a642414e052"/>
          <p:cNvPicPr>
            <a:picLocks noChangeAspect="1"/>
          </p:cNvPicPr>
          <p:nvPr>
            <p:custDataLst>
              <p:tags r:id="rId10"/>
            </p:custDataLst>
          </p:nvPr>
        </p:nvPicPr>
        <p:blipFill rotWithShape="1">
          <a:blip r:embed="rId11"/>
          <a:srcRect l="8000" r="25333"/>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40a7fdc5-8bb7-11f0-b843-8a642414e052.jpg@base@tag=imgScale&amp;m=1&amp;w=450&amp;h=450&amp;q=9540a7fdc5-8bb7-11f0-b843-8a642414e052"/>
          <p:cNvPicPr>
            <a:picLocks noChangeAspect="1"/>
          </p:cNvPicPr>
          <p:nvPr>
            <p:custDataLst>
              <p:tags r:id="rId12"/>
            </p:custDataLst>
          </p:nvPr>
        </p:nvPicPr>
        <p:blipFill>
          <a:blip r:embed="rId13"/>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56615" y="127635"/>
            <a:ext cx="6485255" cy="949325"/>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一、大学毕业生的就业权利</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（一）信息获取权</a:t>
            </a:r>
            <a:endParaRPr lang="zh-CN" altLang="en-US" sz="2800" spc="0" dirty="0">
              <a:solidFill>
                <a:schemeClr val="accent1">
                  <a:lumMod val="50000"/>
                </a:schemeClr>
              </a:solidFill>
              <a:uFillTx/>
            </a:endParaRPr>
          </a:p>
        </p:txBody>
      </p:sp>
      <p:sp>
        <p:nvSpPr>
          <p:cNvPr id="2" name="文本框 1"/>
          <p:cNvSpPr txBox="1"/>
          <p:nvPr/>
        </p:nvSpPr>
        <p:spPr>
          <a:xfrm>
            <a:off x="856615" y="1297305"/>
            <a:ext cx="9762490" cy="133794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就业信息的全面掌握是毕业生成功选择职业的前提与核心要素。毕业生在就业过程中，唯有在充分掌握信息的基础上，才能结合自身实际，精准匹配适合个人职业发展的用人单位。关于毕业生的信息获取权，其内涵应严谨地界定为以下三个方面，见表</a:t>
            </a:r>
            <a:r>
              <a:rPr lang="en-US" altLang="zh-CN">
                <a:latin typeface="宋体" charset="0"/>
                <a:ea typeface="宋体" charset="0"/>
                <a:cs typeface="宋体" charset="0"/>
              </a:rPr>
              <a:t> 9-1</a:t>
            </a:r>
            <a:r>
              <a:rPr lang="zh-CN" altLang="en-US">
                <a:latin typeface="宋体" charset="0"/>
                <a:ea typeface="宋体" charset="0"/>
                <a:cs typeface="宋体" charset="0"/>
              </a:rPr>
              <a:t>。</a:t>
            </a:r>
            <a:endParaRPr lang="zh-CN" altLang="en-US">
              <a:latin typeface="宋体" charset="0"/>
              <a:ea typeface="宋体" charset="0"/>
              <a:cs typeface="宋体" charset="0"/>
            </a:endParaRPr>
          </a:p>
        </p:txBody>
      </p:sp>
      <p:pic>
        <p:nvPicPr>
          <p:cNvPr id="3" name="图片 2"/>
          <p:cNvPicPr>
            <a:picLocks noChangeAspect="1"/>
          </p:cNvPicPr>
          <p:nvPr/>
        </p:nvPicPr>
        <p:blipFill>
          <a:blip r:embed="rId2"/>
          <a:stretch>
            <a:fillRect/>
          </a:stretch>
        </p:blipFill>
        <p:spPr>
          <a:xfrm>
            <a:off x="1148080" y="2931160"/>
            <a:ext cx="9471025" cy="3058795"/>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70e48063-8bb7-11f0-82ae-62c849cd9a88.jpg@base@tag=imgScale&amp;m=1&amp;w=1423&amp;h=1781&amp;q=9570e48063-8bb7-11f0-82ae-62c849cd9a88"/>
          <p:cNvPicPr>
            <a:picLocks noChangeAspect="1"/>
          </p:cNvPicPr>
          <p:nvPr>
            <p:custDataLst>
              <p:tags r:id="rId2"/>
            </p:custDataLst>
          </p:nvPr>
        </p:nvPicPr>
        <p:blipFill>
          <a:blip r:embed="rId3"/>
          <a:srcRect t="8281" b="828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879475" y="103505"/>
            <a:ext cx="10642600" cy="1026160"/>
          </a:xfrm>
        </p:spPr>
        <p:txBody>
          <a:bodyPr>
            <a:noAutofit/>
          </a:bodyPr>
          <a:lstStyle/>
          <a:p>
            <a:r>
              <a:rPr lang="zh-CN" altLang="en-US" sz="3600">
                <a:solidFill>
                  <a:schemeClr val="accent1">
                    <a:lumMod val="50000"/>
                  </a:schemeClr>
                </a:solidFill>
              </a:rPr>
              <a:t>三、劳动争议诉讼</a:t>
            </a:r>
            <a:br>
              <a:rPr lang="zh-CN" altLang="en-US" sz="3600">
                <a:solidFill>
                  <a:schemeClr val="accent1">
                    <a:lumMod val="50000"/>
                  </a:schemeClr>
                </a:solidFill>
              </a:rPr>
            </a:br>
            <a:r>
              <a:rPr lang="zh-CN" altLang="en-US" sz="2800">
                <a:solidFill>
                  <a:schemeClr val="accent1">
                    <a:lumMod val="50000"/>
                  </a:schemeClr>
                </a:solidFill>
              </a:rPr>
              <a:t>（一）劳动争议诉讼的要素</a:t>
            </a:r>
            <a:endParaRPr lang="zh-CN" altLang="en-US" sz="2800">
              <a:solidFill>
                <a:schemeClr val="accent1">
                  <a:lumMod val="50000"/>
                </a:schemeClr>
              </a:solidFill>
            </a:endParaRPr>
          </a:p>
        </p:txBody>
      </p:sp>
      <p:sp>
        <p:nvSpPr>
          <p:cNvPr id="3" name="边界"/>
          <p:cNvSpPr/>
          <p:nvPr>
            <p:custDataLst>
              <p:tags r:id="rId5"/>
            </p:custDataLst>
          </p:nvPr>
        </p:nvSpPr>
        <p:spPr>
          <a:xfrm>
            <a:off x="424180" y="1405890"/>
            <a:ext cx="572008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424180" y="1399540"/>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822960" y="1400175"/>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劳动争议诉讼的定义和条件</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821690" y="1754505"/>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劳动争议诉讼是在不认可仲裁委员会裁决结果的情况下提出的，是依法保护劳动者合法权益的最后底线。</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564717" y="1814891"/>
            <a:ext cx="9525"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424180" y="262191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822960" y="2622550"/>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证据链条构建的重要性</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821690" y="2977515"/>
            <a:ext cx="583755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在劳动争议诉讼中，加强证据链条构建至关重要，需选择具有针对性的证据类型，客观呈现劳务活动中受到的不公平待遇。</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564717" y="3037005"/>
            <a:ext cx="9525"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424180" y="384492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822960" y="3845560"/>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遵守时间限制的必要性</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821690" y="419989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劳动争议诉讼必须在强制执行裁决结果之前提起，若未在法定期限内提出，将受诉讼时效制约。</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564717" y="4260389"/>
            <a:ext cx="9525"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424180" y="506793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822960" y="5068570"/>
            <a:ext cx="528129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劳动争议诉讼的法律意义</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821690" y="542290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劳动争议诉讼制度初步形成了对劳动争议仲裁委员会的司法监督管理，保障了仲裁结果的公正性。</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50552" y="36131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（二）劳动争议诉讼的主要环节</a:t>
            </a:r>
            <a:endParaRPr lang="zh-CN" altLang="en-US" sz="2800">
              <a:solidFill>
                <a:schemeClr val="accent1">
                  <a:lumMod val="50000"/>
                </a:schemeClr>
              </a:solidFill>
            </a:endParaRPr>
          </a:p>
        </p:txBody>
      </p:sp>
      <p:sp>
        <p:nvSpPr>
          <p:cNvPr id="2" name="矩形 5"/>
          <p:cNvSpPr/>
          <p:nvPr>
            <p:custDataLst>
              <p:tags r:id="rId2"/>
            </p:custDataLst>
          </p:nvPr>
        </p:nvSpPr>
        <p:spPr>
          <a:xfrm>
            <a:off x="3120814" y="334465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人民法院审理劳动争议的流程</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3269404" y="3974578"/>
            <a:ext cx="2228208"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人民法院在审理劳动争议案件时，需核实劳动争议的起因、受理过程、原有裁决等材料，并与多级部门单位配合，真实取证，最终做出客观判决。</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71ed9d1a-8bb7-11f0-82ae-62c849cd9a88.jpg@base@tag=imgScale&amp;m=1&amp;w=485&amp;h=753&amp;q=9571ed9d1a-8bb7-11f0-82ae-62c849cd9a88"/>
          <p:cNvPicPr>
            <a:picLocks noChangeAspect="1"/>
          </p:cNvPicPr>
          <p:nvPr>
            <p:custDataLst>
              <p:tags r:id="rId4"/>
            </p:custDataLst>
          </p:nvPr>
        </p:nvPicPr>
        <p:blipFill>
          <a:blip r:embed="rId5"/>
          <a:srcRect l="17816" r="17816"/>
          <a:stretch>
            <a:fillRect/>
          </a:stretch>
        </p:blipFill>
        <p:spPr>
          <a:xfrm>
            <a:off x="3432175" y="950595"/>
            <a:ext cx="1445895" cy="224663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121025" y="1663700"/>
            <a:ext cx="519430" cy="43116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71ed9c7e-8bb7-11f0-82ae-62c849cd9a88.jpg@base@tag=imgScale&amp;m=1&amp;w=485&amp;h=753&amp;q=9571ed9c7e-8bb7-11f0-82ae-62c849cd9a88"/>
          <p:cNvPicPr>
            <a:picLocks noChangeAspect="1"/>
          </p:cNvPicPr>
          <p:nvPr>
            <p:custDataLst>
              <p:tags r:id="rId7"/>
            </p:custDataLst>
          </p:nvPr>
        </p:nvPicPr>
        <p:blipFill>
          <a:blip r:embed="rId8"/>
          <a:srcRect l="1691" r="1691"/>
          <a:stretch>
            <a:fillRect/>
          </a:stretch>
        </p:blipFill>
        <p:spPr>
          <a:xfrm>
            <a:off x="7101205" y="950595"/>
            <a:ext cx="1445895" cy="224663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81800" y="1663700"/>
            <a:ext cx="519430" cy="43116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782100" y="334465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劳动争议案件的特殊性处理</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930690" y="3974578"/>
            <a:ext cx="2228207" cy="156424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针对大学生劳动争议案件的特殊性，人民法院需密切配合调查单位的意见，确保当事人得到公平和公正的裁决。</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067392" y="23685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（二）接受就业指导权</a:t>
            </a:r>
            <a:endParaRPr lang="zh-CN" altLang="en-US" sz="2800">
              <a:solidFill>
                <a:schemeClr val="accent1">
                  <a:lumMod val="50000"/>
                </a:schemeClr>
              </a:solidFill>
            </a:endParaRPr>
          </a:p>
        </p:txBody>
      </p:sp>
      <p:cxnSp>
        <p:nvCxnSpPr>
          <p:cNvPr id="8" name="直接连接符 8"/>
          <p:cNvCxnSpPr/>
          <p:nvPr>
            <p:custDataLst>
              <p:tags r:id="rId2"/>
            </p:custDataLst>
          </p:nvPr>
        </p:nvCxnSpPr>
        <p:spPr>
          <a:xfrm>
            <a:off x="1509270" y="2311638"/>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509270" y="3989030"/>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390384" y="1508490"/>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395204" y="3036459"/>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469915" y="4662637"/>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a2f0f56d-8bb0-11f0-bea0-0e9f3a7cd462.jpg@base@tag=imgScale&amp;m=1&amp;w=396&amp;h=358&amp;q=95a2f0f56d-8bb0-11f0-bea0-0e9f3a7cd462"/>
          <p:cNvPicPr/>
          <p:nvPr>
            <p:custDataLst>
              <p:tags r:id="rId7"/>
            </p:custDataLst>
          </p:nvPr>
        </p:nvPicPr>
        <p:blipFill rotWithShape="1">
          <a:blip r:embed="rId8"/>
          <a:srcRect l="13170" r="13170"/>
          <a:stretch>
            <a:fillRect/>
          </a:stretch>
        </p:blipFill>
        <p:spPr>
          <a:xfrm>
            <a:off x="6057629" y="1128305"/>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a2f0f5f1-8bb0-11f0-bea0-0e9f3a7cd462.jpg@base@tag=imgScale&amp;m=1&amp;w=396&amp;h=358&amp;q=95a2f0f5f1-8bb0-11f0-bea0-0e9f3a7cd462"/>
          <p:cNvPicPr/>
          <p:nvPr>
            <p:custDataLst>
              <p:tags r:id="rId9"/>
            </p:custDataLst>
          </p:nvPr>
        </p:nvPicPr>
        <p:blipFill rotWithShape="1">
          <a:blip r:embed="rId10"/>
          <a:srcRect l="13306" r="13306"/>
          <a:stretch>
            <a:fillRect/>
          </a:stretch>
        </p:blipFill>
        <p:spPr>
          <a:xfrm>
            <a:off x="4748372" y="1884457"/>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a2f0f543-8bb0-11f0-bea0-0e9f3a7cd462.jpg@base@tag=imgScale&amp;m=1&amp;w=396&amp;h=358&amp;q=95a2f0f543-8bb0-11f0-bea0-0e9f3a7cd462"/>
          <p:cNvPicPr/>
          <p:nvPr>
            <p:custDataLst>
              <p:tags r:id="rId11"/>
            </p:custDataLst>
          </p:nvPr>
        </p:nvPicPr>
        <p:blipFill rotWithShape="1">
          <a:blip r:embed="rId12"/>
          <a:srcRect l="13170" r="13170"/>
          <a:stretch>
            <a:fillRect/>
          </a:stretch>
        </p:blipFill>
        <p:spPr>
          <a:xfrm>
            <a:off x="6057629" y="2640609"/>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a2f0f90a-8bb0-11f0-bea0-0e9f3a7cd462.jpg@base@tag=imgScale&amp;m=1&amp;w=396&amp;h=358&amp;q=95a2f0f90a-8bb0-11f0-bea0-0e9f3a7cd462"/>
          <p:cNvPicPr>
            <a:picLocks noChangeAspect="1"/>
          </p:cNvPicPr>
          <p:nvPr>
            <p:custDataLst>
              <p:tags r:id="rId13"/>
            </p:custDataLst>
          </p:nvPr>
        </p:nvPicPr>
        <p:blipFill rotWithShape="1">
          <a:blip r:embed="rId14"/>
          <a:srcRect l="13170" r="13170"/>
          <a:stretch>
            <a:fillRect/>
          </a:stretch>
        </p:blipFill>
        <p:spPr>
          <a:xfrm>
            <a:off x="4748974" y="3396158"/>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a2f0f920-8bb0-11f0-bea0-0e9f3a7cd462.jpg@base@tag=imgScale&amp;m=1&amp;w=396&amp;h=358&amp;q=95a2f0f920-8bb0-11f0-bea0-0e9f3a7cd462"/>
          <p:cNvPicPr>
            <a:picLocks noChangeAspect="1"/>
          </p:cNvPicPr>
          <p:nvPr>
            <p:custDataLst>
              <p:tags r:id="rId15"/>
            </p:custDataLst>
          </p:nvPr>
        </p:nvPicPr>
        <p:blipFill rotWithShape="1">
          <a:blip r:embed="rId16"/>
          <a:srcRect l="13101" r="13101"/>
          <a:stretch>
            <a:fillRect/>
          </a:stretch>
        </p:blipFill>
        <p:spPr>
          <a:xfrm>
            <a:off x="6057026" y="4151105"/>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120775" y="1889125"/>
            <a:ext cx="294767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学校就业指导机构的作用</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1120140" y="2353310"/>
            <a:ext cx="294767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学校需设立专门机构并指派专业人员为毕业生提供求职就业指导服务，普及国家就业方针政策。</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120775" y="3566160"/>
            <a:ext cx="294767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职业选择的国家和社会导向</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1120140" y="4022725"/>
            <a:ext cx="2947670"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指导服务旨在帮助毕业生结合国家和社会需求以及个人实际情况进行职业选择。</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630160" y="1085215"/>
            <a:ext cx="294767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毕业生就业指导的重要性</a:t>
            </a:r>
            <a:endParaRPr lang="zh-CN" altLang="en-US" sz="2000" b="1">
              <a:solidFill>
                <a:schemeClr val="accent1"/>
              </a:solidFill>
              <a:latin typeface="+mn-ea"/>
              <a:cs typeface="+mn-ea"/>
              <a:sym typeface="+mn-ea"/>
            </a:endParaRPr>
          </a:p>
        </p:txBody>
      </p:sp>
      <p:sp>
        <p:nvSpPr>
          <p:cNvPr id="32" name="矩形 4"/>
          <p:cNvSpPr/>
          <p:nvPr>
            <p:custDataLst>
              <p:tags r:id="rId22"/>
            </p:custDataLst>
          </p:nvPr>
        </p:nvSpPr>
        <p:spPr>
          <a:xfrm>
            <a:off x="7630160" y="1542415"/>
            <a:ext cx="294767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毕业生在校期间接受就业指导有助于他们更准确地进行自我定位，做出更为合理的就业决策。</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630160" y="2618105"/>
            <a:ext cx="294767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3"/>
                </a:solidFill>
                <a:latin typeface="+mn-ea"/>
                <a:cs typeface="+mn-ea"/>
                <a:sym typeface="+mn-ea"/>
              </a:rPr>
              <a:t>择业技巧培训内容</a:t>
            </a:r>
            <a:endParaRPr lang="zh-CN" altLang="en-US" sz="2000" b="1">
              <a:solidFill>
                <a:schemeClr val="accent3"/>
              </a:solidFill>
              <a:latin typeface="+mn-ea"/>
              <a:cs typeface="+mn-ea"/>
              <a:sym typeface="+mn-ea"/>
            </a:endParaRPr>
          </a:p>
        </p:txBody>
      </p:sp>
      <p:sp>
        <p:nvSpPr>
          <p:cNvPr id="36" name="矩形 5"/>
          <p:cNvSpPr/>
          <p:nvPr>
            <p:custDataLst>
              <p:tags r:id="rId24"/>
            </p:custDataLst>
          </p:nvPr>
        </p:nvSpPr>
        <p:spPr>
          <a:xfrm>
            <a:off x="7630160" y="3081655"/>
            <a:ext cx="3430905" cy="1106805"/>
          </a:xfrm>
          <a:prstGeom prst="rect">
            <a:avLst/>
          </a:prstGeom>
          <a:ln>
            <a:noFill/>
            <a:prstDash val="sysDash"/>
          </a:ln>
        </p:spPr>
        <p:txBody>
          <a:bodyPr vert="horz" wrap="square" lIns="0" tIns="0" rIns="0" bIns="0" rtlCol="0" anchor="t" anchorCtr="0">
            <a:noAutofit/>
          </a:bodyPr>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就业指导包括提供择业技巧培训，引导毕业生基于国家和社会需求，结合自身实际情况进行职业选择。</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630795" y="4239895"/>
            <a:ext cx="294767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5"/>
                </a:solidFill>
                <a:latin typeface="+mn-ea"/>
                <a:cs typeface="+mn-ea"/>
                <a:sym typeface="+mn-ea"/>
              </a:rPr>
              <a:t>市场导向就业指导的转变</a:t>
            </a:r>
            <a:endParaRPr lang="zh-CN" altLang="en-US" sz="2000" b="1">
              <a:solidFill>
                <a:schemeClr val="accent5"/>
              </a:solidFill>
              <a:latin typeface="+mn-ea"/>
              <a:cs typeface="+mn-ea"/>
              <a:sym typeface="+mn-ea"/>
            </a:endParaRPr>
          </a:p>
        </p:txBody>
      </p:sp>
      <p:sp>
        <p:nvSpPr>
          <p:cNvPr id="38" name="矩形 17"/>
          <p:cNvSpPr/>
          <p:nvPr>
            <p:custDataLst>
              <p:tags r:id="rId26"/>
            </p:custDataLst>
          </p:nvPr>
        </p:nvSpPr>
        <p:spPr>
          <a:xfrm>
            <a:off x="7630160" y="4696460"/>
            <a:ext cx="316865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随着毕业生就业市场的成熟，毕业生将从依赖学校就业指导转向依赖市场就业指导，可能涉及有偿服务。</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p>
            <a:endParaRPr lang="zh-CN" altLang="en-US"/>
          </a:p>
        </p:txBody>
      </p:sp>
      <p:sp>
        <p:nvSpPr>
          <p:cNvPr id="10" name="标题 5"/>
          <p:cNvSpPr>
            <a:spLocks noGrp="1"/>
          </p:cNvSpPr>
          <p:nvPr>
            <p:custDataLst>
              <p:tags r:id="rId2"/>
            </p:custDataLst>
          </p:nvPr>
        </p:nvSpPr>
        <p:spPr>
          <a:xfrm>
            <a:off x="926465" y="349250"/>
            <a:ext cx="6485255" cy="55245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（三）被推荐权</a:t>
            </a:r>
            <a:endParaRPr lang="zh-CN" altLang="en-US" sz="2800" spc="0" dirty="0">
              <a:solidFill>
                <a:schemeClr val="accent1">
                  <a:lumMod val="50000"/>
                </a:schemeClr>
              </a:solidFill>
              <a:uFillTx/>
            </a:endParaRPr>
          </a:p>
        </p:txBody>
      </p:sp>
      <p:sp>
        <p:nvSpPr>
          <p:cNvPr id="2" name="文本框 1"/>
          <p:cNvSpPr txBox="1"/>
          <p:nvPr/>
        </p:nvSpPr>
        <p:spPr>
          <a:xfrm>
            <a:off x="926465" y="901700"/>
            <a:ext cx="9762490" cy="1337945"/>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学校在就业工作中的一个重要职责就是向用人单位推荐毕业生。历年工作经验证明，学校的推荐往往在很大程度上影响到用人单位对毕业生的取舍。毕业生享有的被推荐权包含以下几方面内容，见表</a:t>
            </a:r>
            <a:r>
              <a:rPr lang="en-US" altLang="zh-CN">
                <a:latin typeface="宋体" charset="0"/>
                <a:ea typeface="宋体" charset="0"/>
                <a:cs typeface="宋体" charset="0"/>
              </a:rPr>
              <a:t> 9-2</a:t>
            </a:r>
            <a:r>
              <a:rPr lang="zh-CN" altLang="en-US">
                <a:latin typeface="宋体" charset="0"/>
                <a:ea typeface="宋体" charset="0"/>
                <a:cs typeface="宋体" charset="0"/>
              </a:rPr>
              <a:t>。</a:t>
            </a:r>
            <a:endParaRPr lang="zh-CN" altLang="en-US">
              <a:latin typeface="宋体" charset="0"/>
              <a:ea typeface="宋体" charset="0"/>
              <a:cs typeface="宋体" charset="0"/>
            </a:endParaRPr>
          </a:p>
        </p:txBody>
      </p:sp>
      <p:pic>
        <p:nvPicPr>
          <p:cNvPr id="4" name="图片 3"/>
          <p:cNvPicPr>
            <a:picLocks noChangeAspect="1"/>
          </p:cNvPicPr>
          <p:nvPr/>
        </p:nvPicPr>
        <p:blipFill>
          <a:blip r:embed="rId3"/>
          <a:stretch>
            <a:fillRect/>
          </a:stretch>
        </p:blipFill>
        <p:spPr>
          <a:xfrm>
            <a:off x="1167765" y="2468245"/>
            <a:ext cx="9451340" cy="4187190"/>
          </a:xfrm>
          <a:prstGeom prst="rect">
            <a:avLst/>
          </a:prstGeom>
        </p:spPr>
      </p:pic>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找工作的概念，男人在网上浏览工作机会使用求职电脑应用程序。找到你的职业，男人在笔记本电脑浏览网上网站。"/>
          <p:cNvPicPr>
            <a:picLocks noChangeAspect="1"/>
          </p:cNvPicPr>
          <p:nvPr>
            <p:custDataLst>
              <p:tags r:id="rId2"/>
            </p:custDataLst>
          </p:nvPr>
        </p:nvPicPr>
        <p:blipFill>
          <a:blip r:embed="rId3"/>
          <a:srcRect l="23434" r="23434"/>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（四）选择权</a:t>
            </a:r>
            <a:endParaRPr lang="zh-CN" altLang="en-US" sz="2800">
              <a:solidFill>
                <a:schemeClr val="accent1">
                  <a:lumMod val="50000"/>
                </a:schemeClr>
              </a:solidFill>
            </a:endParaRPr>
          </a:p>
        </p:txBody>
      </p:sp>
      <p:sp>
        <p:nvSpPr>
          <p:cNvPr id="3" name="边界"/>
          <p:cNvSpPr/>
          <p:nvPr>
            <p:custDataLst>
              <p:tags r:id="rId5"/>
            </p:custDataLst>
          </p:nvPr>
        </p:nvSpPr>
        <p:spPr>
          <a:xfrm>
            <a:off x="563880" y="1336040"/>
            <a:ext cx="571944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63880" y="1329690"/>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62660" y="1330325"/>
            <a:ext cx="52800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毕业生自主择业的法律依据</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61390" y="1684655"/>
            <a:ext cx="5280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实施招生并轨改革的高校毕业生，在国家就业政策和方针指导下，享有自主择业的权利。</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04417" y="1745041"/>
            <a:ext cx="9525"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63880" y="255206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62660" y="2552700"/>
            <a:ext cx="52800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学校与个人在择业中的角色</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61390" y="2907665"/>
            <a:ext cx="5280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学校、其他组织或个人均无权干预毕业生的自主择业，毕业生应根据自身条件主动与用人单位协商。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04417" y="2967155"/>
            <a:ext cx="9525"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63880" y="377507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62660" y="3775710"/>
            <a:ext cx="52800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毕业生与用人单位的协商过程</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61390" y="4130040"/>
            <a:ext cx="5280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毕业生应主动与用人单位进行协商，并可要求学校提供推荐服务，直至达成就业协议。</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04417" y="4190539"/>
            <a:ext cx="9525"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63880" y="4998085"/>
            <a:ext cx="45085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62660" y="4998720"/>
            <a:ext cx="52800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学校推荐服务的作用</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61390" y="5353050"/>
            <a:ext cx="513524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学校应提供推荐服务，协助毕业生与用人单位达成就业协议。</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10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10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6884385\&quot;,\&quot;product_name\&quot;:\&quot;\&quot;,\&quot;intention_code\&quot;:\&quot;\&quot;}&quot;}*gallery_gallery_ai_v2.1.5_ONLINE*8ba8e2ae08dfeb3322e9ff9c1ef5474e-slide-0"/>
  <p:tag name="KSO_WM_UNIT_LINE_FILL_TYPE" val="2"/>
  <p:tag name="KSO_WM_UNIT_USESOURCEFORMAT_APPLY" val="1"/>
</p:tagLst>
</file>

<file path=ppt/tags/tag10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01188142\&quot;,\&quot;product_name\&quot;:\&quot;\&quot;,\&quot;intention_code\&quot;:\&quot;\&quot;}&quot;}*gallery_gallery_ai_v2.1.5_ONLINE*8ba8e2ae08dfeb3322e9ff9c1ef5474e-slide-0"/>
  <p:tag name="KSO_WM_UNIT_LINE_FILL_TYPE" val="2"/>
  <p:tag name="KSO_WM_UNIT_USESOURCEFORMAT_APPLY" val="1"/>
</p:tagLst>
</file>

<file path=ppt/tags/tag10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72450457\&quot;,\&quot;product_name\&quot;:\&quot;\&quot;,\&quot;intention_code\&quot;:\&quot;\&quot;}&quot;}*gallery_gallery_ai_v2.1.5_ONLINE*8ba8e2ae08dfeb3322e9ff9c1ef5474e-slide-0"/>
  <p:tag name="KSO_WM_UNIT_LINE_FILL_TYPE" val="2"/>
  <p:tag name="KSO_WM_UNIT_USESOURCEFORMAT_APPLY" val="1"/>
</p:tagLst>
</file>

<file path=ppt/tags/tag100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10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1007.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841965716\&quot;,\&quot;product_name\&quot;:\&quot;\&quot;,\&quot;intention_code\&quot;:\&quot;\&quot;}&quot;}*gallery_gallery_ai_v2.1.5_ONLINE*0bec6708e3ee88c8f8a08a45ff79d6cd-slide-0"/>
  <p:tag name="KSO_WM_UNIT_FILL_FORE_SCHEMECOLOR_INDEX" val="5"/>
  <p:tag name="KSO_WM_UNIT_FILL_TYPE" val="1"/>
  <p:tag name="KSO_WM_UNIT_LINE_FORE_SCHEMECOLOR_INDEX" val="5"/>
  <p:tag name="KSO_WM_UNIT_LINE_FILL_TYPE" val="2"/>
  <p:tag name="KSO_WM_UNIT_USESOURCEFORMAT_APPLY" val="1"/>
</p:tagLst>
</file>

<file path=ppt/tags/tag10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10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101.xml><?xml version="1.0" encoding="utf-8"?>
<p:tagLst xmlns:p="http://schemas.openxmlformats.org/presentationml/2006/main">
  <p:tag name="KSO_WM_SLIDE_BACKGROUND_TYPE" val="frame"/>
</p:tagLst>
</file>

<file path=ppt/tags/tag10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10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10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10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10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3.4,&quot;top&quot;:109.75000000000004,&quot;width&quot;:490.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102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10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0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3.97787401574806,&quot;left&quot;:83.13535433070865,&quot;top&quot;:74.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2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3.97787401574806,&quot;left&quot;:83.13535433070865,&quot;top&quot;:74.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029.xml><?xml version="1.0" encoding="utf-8"?>
<p:tagLst xmlns:p="http://schemas.openxmlformats.org/presentationml/2006/main">
  <p:tag name="KSO_WM_DIAGRAM_VIRTUALLY_FRAME" val="{&quot;height&quot;:443.97787401574806,&quot;left&quot;:83.13535433070865,&quot;top&quot;:74.8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55238312\&quot;,\&quot;product_name\&quot;:\&quot;\&quot;,\&quot;intention_code\&quot;:\&quot;\&quot;}&quot;}*gallery_gallery_ai_v2.1.5_ONLINE*53e5b7de699e5a3feb3718d4df08daae-slide-0"/>
  <p:tag name="KSO_WM_UNIT_LINE_FILL_TYPE" val="2"/>
  <p:tag name="KSO_WM_UNIT_USESOURCEFORMAT_APPLY"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30.xml><?xml version="1.0" encoding="utf-8"?>
<p:tagLst xmlns:p="http://schemas.openxmlformats.org/presentationml/2006/main">
  <p:tag name="KSO_WM_DIAGRAM_VIRTUALLY_FRAME" val="{&quot;height&quot;:443.97787401574806,&quot;left&quot;:83.13535433070865,&quot;top&quot;:74.8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031.xml><?xml version="1.0" encoding="utf-8"?>
<p:tagLst xmlns:p="http://schemas.openxmlformats.org/presentationml/2006/main">
  <p:tag name="KSO_WM_DIAGRAM_VIRTUALLY_FRAME" val="{&quot;height&quot;:443.97787401574806,&quot;left&quot;:83.13535433070865,&quot;top&quot;:74.8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557264123\&quot;,\&quot;product_name\&quot;:\&quot;\&quot;,\&quot;intention_code\&quot;:\&quot;\&quot;}&quot;}*gallery_gallery_ai_v2.1.5_ONLINE*53e5b7de699e5a3feb3718d4df08daae-slide-0"/>
  <p:tag name="KSO_WM_UNIT_LINE_FILL_TYPE" val="2"/>
  <p:tag name="KSO_WM_UNIT_USESOURCEFORMAT_APPLY" val="1"/>
</p:tagLst>
</file>

<file path=ppt/tags/tag1032.xml><?xml version="1.0" encoding="utf-8"?>
<p:tagLst xmlns:p="http://schemas.openxmlformats.org/presentationml/2006/main">
  <p:tag name="KSO_WM_DIAGRAM_VIRTUALLY_FRAME" val="{&quot;height&quot;:443.97787401574806,&quot;left&quot;:83.13535433070865,&quot;top&quot;:74.8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0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3.97787401574806,&quot;left&quot;:83.13535433070865,&quot;top&quot;:74.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0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43.97787401574806,&quot;left&quot;:83.13535433070865,&quot;top&quot;:74.8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03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10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1037.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1038.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1039.xml><?xml version="1.0" encoding="utf-8"?>
<p:tagLst xmlns:p="http://schemas.openxmlformats.org/presentationml/2006/main">
  <p:tag name="resource_record_key" val="{&quot;65&quot;:[20205281],&quot;70&quot;:[3318299,3426358,3312483,3325741,3325806,3312109,3324556,3327350,3324548,3319358,3325247,3326212,3333553,3315859,3428328,3312270,3425000,3424227]}"/>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5806]}"/>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19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gic2703113\&quot;,\&quot;product_name\&quot;:\&quot;\&quot;,\&quot;intention_code\&quot;:\&quot;\&quot;}&quot;}*gallery_gallery_ai_v2.1.5_ONLINE*6a0ccd3a3468890e2211dddee2115e25-slide-0"/>
  <p:tag name="KSO_WM_UNIT_LINE_FILL_TYPE" val="2"/>
  <p:tag name="KSO_WM_UNIT_USESOURCEFORMAT_APPLY" val="1"/>
</p:tagLst>
</file>

<file path=ppt/tags/tag19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52413059\&quot;,\&quot;product_name\&quot;:\&quot;\&quot;,\&quot;intention_code\&quot;:\&quot;\&quot;}&quot;}*gallery_gallery_ai_v2.1.5_ONLINE*6a0ccd3a3468890e2211dddee2115e25-slide-0"/>
  <p:tag name="KSO_WM_UNIT_LINE_FILL_TYPE" val="2"/>
  <p:tag name="KSO_WM_UNIT_USESOURCEFORMAT_APPLY" val="1"/>
</p:tagLst>
</file>

<file path=ppt/tags/tag19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160817559\&quot;,\&quot;product_name\&quot;:\&quot;\&quot;,\&quot;intention_code\&quot;:\&quot;\&quot;}&quot;}*gallery_gallery_ai_v2.1.5_ONLINE*6a0ccd3a3468890e2211dddee2115e25-slide-0"/>
  <p:tag name="KSO_WM_UNIT_LINE_FILL_TYPE" val="2"/>
  <p:tag name="KSO_WM_UNIT_USESOURCEFORMAT_APPLY" val="1"/>
</p:tagLst>
</file>

<file path=ppt/tags/tag19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887833340\&quot;,\&quot;product_name\&quot;:\&quot;\&quot;,\&quot;intention_code\&quot;:\&quot;\&quot;}&quot;}*gallery_gallery_ai_v2.1.5_ONLINE*6a0ccd3a3468890e2211dddee2115e25-slide-0"/>
  <p:tag name="KSO_WM_UNIT_LINE_FILL_TYPE" val="2"/>
  <p:tag name="KSO_WM_UNIT_USESOURCEFORMAT_APPLY" val="1"/>
</p:tagLst>
</file>

<file path=ppt/tags/tag19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quot;id\&quot;:\&quot;VCG41N889627392\&quot;,\&quot;product_name\&quot;:\&quot;\&quot;,\&quot;intention_code\&quot;:\&quot;\&quot;}&quot;}*gallery_gallery_ai_v2.1.5_ONLINE*6a0ccd3a3468890e2211dddee2115e25-slide-0"/>
  <p:tag name="KSO_WM_UNIT_LINE_FILL_TYPE" val="2"/>
  <p:tag name="KSO_WM_UNIT_USESOURCEFORMAT_APPLY" val="1"/>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201.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2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2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88.2,&quot;top&quot;:85.45,&quot;width&quot;:78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206.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207.xml><?xml version="1.0" encoding="utf-8"?>
<p:tagLst xmlns:p="http://schemas.openxmlformats.org/presentationml/2006/main">
  <p:tag name="KSO_WM_SLIDE_BACKGROUND_TYPE" val="general"/>
</p:tagLst>
</file>

<file path=ppt/tags/tag20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0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580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1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4.4,&quot;top&quot;:104.25000000000004,&quot;width&quot;:4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12684995\&quot;,\&quot;product_name\&quot;:\&quot;\&quot;,\&quot;intention_code\&quot;:\&quot;\&quot;}&quot;}*gallery_gallery_ai_v2.1.5_ONLINE*c61819d5008e21c0d0d05b115b863d1c-slide-0"/>
  <p:tag name="KSO_WM_UNIT_LINE_FILL_TYPE" val="2"/>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31582570\&quot;,\&quot;product_name\&quot;:\&quot;\&quot;,\&quot;intention_code\&quot;:\&quot;\&quot;}&quot;}*gallery_gallery_ai_v2.1.5_ONLINE*c61819d5008e21c0d0d05b115b863d1c-slide-0"/>
  <p:tag name="KSO_WM_UNIT_LINE_FILL_TYPE" val="2"/>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420472440945,&quot;left&quot;:54.8031496062992,&quot;top&quot;:131.35,&quot;width&quot;:868.3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46786254\&quot;,\&quot;product_name\&quot;:\&quot;\&quot;,\&quot;intention_code\&quot;:\&quot;\&quot;}&quot;}*gallery_gallery_ai_v2.1.5_ONLINE*c61819d5008e21c0d0d05b115b863d1c-slide-0"/>
  <p:tag name="KSO_WM_UNIT_LINE_FILL_TYPE" val="2"/>
  <p:tag name="KSO_WM_UNIT_USESOURCEFORMAT_APPLY" val="1"/>
</p:tagLst>
</file>

<file path=ppt/tags/tag24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1"/>
  <p:tag name="KSO_WM_TEMPLATE_CATEGORY" val="custom"/>
  <p:tag name="KSO_WM_TEMPLATE_INDEX" val="20233278"/>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2"/>
  <p:tag name="KSO_WM_UNIT_TEX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2"/>
  <p:tag name="KSO_WM_TEMPLATE_CATEGORY" val="custom"/>
  <p:tag name="KSO_WM_TEMPLATE_INDEX" val="20233278"/>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46.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3278"/>
  <p:tag name="KSO_WM_UNIT_ID" val="custom20233278_1*a*1"/>
  <p:tag name="KSO_WM_UNIT_PRESET_TEXT" val="单击此处添加标题内容"/>
  <p:tag name="KSO_WM_UNIT_TEXT_TYPE" val="1"/>
  <p:tag name="KSO_WM_SLIDE_BACKGROUND_TYPE" val="general"/>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3"/>
  <p:tag name="KSO_WM_TEMPLATE_CATEGORY" val="custom"/>
  <p:tag name="KSO_WM_TEMPLATE_INDEX" val="20233278"/>
  <p:tag name="KSO_WM_UNIT_LAYERLEVEL" val="1"/>
  <p:tag name="KSO_WM_TAG_VERSION" val="3.0"/>
  <p:tag name="KSO_WM_BEAUTIFY_FLAG" val="#wm#"/>
  <p:tag name="KSO_WM_UNIT_TYPE" val="i"/>
  <p:tag name="KSO_WM_UNIT_INDEX" val="3"/>
  <p:tag name="KSO_WM_UNIT_LINE_FORE_SCHEMECOLOR_INDEX" val="5"/>
  <p:tag name="KSO_WM_UNIT_TEXT_FILL_FORE_SCHEMECOLOR_INDEX" val="2"/>
  <p:tag name="KSO_WM_UNIT_TEXT_FILL_TYPE" val="1"/>
  <p:tag name="KSO_WM_UNIT_USESOURCEFORMAT_APPLY" val="1"/>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70_1*l_h_f*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FILL_TYPE" val="1"/>
  <p:tag name="KSO_WM_UNIT_TEXT_TYPE" val="1"/>
  <p:tag name="KSO_WM_UNIT_TEXT_LAYER_COUNT" val="1"/>
  <p:tag name="KSO_WM_BEAUTIFY_FLAG" val="#wm#"/>
  <p:tag name="KSO_WM_UNIT_PRESET_TEXT" val="单击此处输入智能图形项正文，文字是您思想的提炼，请言简意赅的阐述观点"/>
  <p:tag name="KSO_WM_UNIT_USESOURCEFORMAT_APPLY" val="1"/>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70_1*l_h_a*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70_1*l_h_f*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FILL_TYPE" val="1"/>
  <p:tag name="KSO_WM_UNIT_TEXT_TYPE" val="1"/>
  <p:tag name="KSO_WM_UNIT_TEXT_LAYER_COUNT" val="1"/>
  <p:tag name="KSO_WM_BEAUTIFY_FLAG" val="#wm#"/>
  <p:tag name="KSO_WM_UNIT_PRESET_TEXT" val="单击输入智能图形项正文，文字是您思想的提炼，请尽量言简意赅的阐述观点"/>
  <p:tag name="KSO_WM_UNIT_USESOURCEFORMAT_APPLY" val="1"/>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70_1*l_h_a*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70_1*l_h_f*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TYPE" val="1"/>
  <p:tag name="KSO_WM_UNIT_TEXT_LAYER_COUNT" val="1"/>
  <p:tag name="KSO_WM_BEAUTIFY_FLAG" val="#wm#"/>
  <p:tag name="KSO_WM_UNIT_PRESET_TEXT" val="单击输入智能图形项正文，文字是您思想的提炼，请言简意赅的阐述观点"/>
  <p:tag name="KSO_WM_UNIT_TEXT_FILL_FORE_SCHEMECOLOR_INDEX" val="1"/>
  <p:tag name="KSO_WM_UNIT_TEXT_FILL_TYPE" val="1"/>
  <p:tag name="KSO_WM_UNIT_USESOURCEFORMAT_APPLY" val="1"/>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70_1*l_h_a*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70_1*l_h_f*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4"/>
  <p:tag name="KSO_WM_UNIT_TEXT_TYPE" val="1"/>
  <p:tag name="KSO_WM_UNIT_TEXT_LAYER_COUNT" val="1"/>
  <p:tag name="KSO_WM_BEAUTIFY_FLAG" val="#wm#"/>
  <p:tag name="KSO_WM_UNIT_PRESET_TEXT" val="单击此处输入智能图形项正文，文字是您思想的提炼，请言简意赅的阐述观点"/>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70_1*l_h_a*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3071050646923,&quot;left&quot;:113.22409448818898,&quot;top&quot;:135.41295183337954,&quot;width&quot;:733.51141732283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733.461*299.866"/>
  <p:tag name="KSO_WM_SLIDE_POSITION" val="113.224*171.087"/>
  <p:tag name="KSO_WM_TEMPLATE_INDEX" val="20233278"/>
  <p:tag name="KSO_WM_TEMPLATE_SUBCATEGORY" val="0"/>
  <p:tag name="KSO_WM_SLIDE_INDEX" val="1"/>
  <p:tag name="KSO_WM_TAG_VERSION" val="3.0"/>
  <p:tag name="KSO_WM_SLIDE_ID" val="custom20233278_1"/>
  <p:tag name="KSO_WM_SLIDE_ITEM_CNT" val="6"/>
</p:tagLst>
</file>

<file path=ppt/tags/tag25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2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6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78.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27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WPSDZDB20250716186\&quot;,\&quot;product_name\&quot;:\&quot;\&quot;,\&quot;intention_code\&quot;:\&quot;\&quot;}&quot;}*gallery_special_0_ai_v2.1.5_ONLINE*7db59ae344afaf39fcb47d5ed465791b-slide-0"/>
  <p:tag name="KSO_WM_UNIT_FILL_FORE_SCHEMECOLOR_INDEX" val="5"/>
  <p:tag name="KSO_WM_UNIT_FILL_TYPE" val="1"/>
  <p:tag name="KSO_WM_UNIT_LINE_FORE_SCHEMECOLOR_INDEX" val="5"/>
  <p:tag name="KSO_WM_UNIT_LINE_FILL_TYPE" val="2"/>
  <p:tag name="KSO_WM_UNIT_USESOURCEFORMAT_APPLY" val="1"/>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9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2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3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59177817\&quot;,\&quot;product_name\&quot;:\&quot;\&quot;,\&quot;intention_code\&quot;:\&quot;\&quot;}&quot;}*gallery_gallery_ai_v2.1.5_ONLINE*f059504d0abec0fb6e2ceecbc8743cb9-slide-0"/>
  <p:tag name="KSO_WM_UNIT_LINE_FILL_TYPE" val="2"/>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63342644\&quot;,\&quot;product_name\&quot;:\&quot;\&quot;,\&quot;intention_code\&quot;:\&quot;\&quot;}&quot;}*gallery_gallery_ai_v2.1.5_ONLINE*f059504d0abec0fb6e2ceecbc8743cb9-slide-0"/>
  <p:tag name="KSO_WM_UNIT_LINE_FILL_TYPE" val="2"/>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46397812\&quot;,\&quot;product_name\&quot;:\&quot;\&quot;,\&quot;intention_code\&quot;:\&quot;\&quot;}&quot;}*gallery_gallery_ai_v2.1.5_ONLINE*f059504d0abec0fb6e2ceecbc8743cb9-slide-0"/>
  <p:tag name="KSO_WM_UNIT_LINE_FILL_TYPE" val="2"/>
  <p:tag name="KSO_WM_UNIT_USESOURCEFORMAT_APPLY" val="1"/>
</p:tagLst>
</file>

<file path=ppt/tags/tag30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5.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2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3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4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140726116\&quot;,\&quot;product_name\&quot;:\&quot;\&quot;,\&quot;intention_code\&quot;:\&quot;\&quot;}&quot;}*gallery_gallery_ai_v2.1.5_ONLINE*412eea2c7c1677ca4bf0999083509fd2-slide-0"/>
  <p:tag name="KSO_WM_UNIT_FILL_FORE_SCHEMECOLOR_INDEX" val="5"/>
  <p:tag name="KSO_WM_UNIT_FILL_TYPE" val="1"/>
  <p:tag name="KSO_WM_UNIT_LINE_FORE_SCHEMECOLOR_INDEX" val="5"/>
  <p:tag name="KSO_WM_UNIT_LINE_FILL_TYPE" val="2"/>
  <p:tag name="KSO_WM_UNIT_USESOURCEFORMAT_APPLY" val="1"/>
</p:tagLst>
</file>

<file path=ppt/tags/tag3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5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59.xml><?xml version="1.0" encoding="utf-8"?>
<p:tagLst xmlns:p="http://schemas.openxmlformats.org/presentationml/2006/main">
  <p:tag name="KSO_WM_SLIDE_BACKGROUND_TYPE" val="gener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06780669\&quot;,\&quot;product_name\&quot;:\&quot;\&quot;,\&quot;intention_code\&quot;:\&quot;\&quot;}&quot;}*gallery_gallery_ai_3.0.1_online*cc0b61745ac5f126c72c6c782b4d3a8c-slide-0"/>
  <p:tag name="KSO_WM_UNIT_LINE_FILL_TYPE" val="2"/>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902381440\&quot;,\&quot;product_name\&quot;:\&quot;\&quot;,\&quot;intention_code\&quot;:\&quot;\&quot;}&quot;}*gallery_gallery_ai_3.0.1_online*cc0b61745ac5f126c72c6c782b4d3a8c-slide-0"/>
  <p:tag name="KSO_WM_UNIT_LINE_FILL_TYPE" val="2"/>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62286991\&quot;,\&quot;product_name\&quot;:\&quot;\&quot;,\&quot;intention_code\&quot;:\&quot;\&quot;}&quot;}*gallery_gallery_ai_3.0.1_online*cc0b61745ac5f126c72c6c782b4d3a8c-slide-0"/>
  <p:tag name="KSO_WM_UNIT_LINE_FILL_TYPE" val="2"/>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4.87999999999997,&quot;top&quot;:111.39999999999998,&quot;width&quot;:802.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9.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73.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74.xml><?xml version="1.0" encoding="utf-8"?>
<p:tagLst xmlns:p="http://schemas.openxmlformats.org/presentationml/2006/main">
  <p:tag name="KSO_WM_UNIT_TYPE" val="a"/>
  <p:tag name="KSO_WM_UNIT_INDEX"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3*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6"/>
  <p:tag name="KSO_WM_TEMPLATE_CATEGORY" val="diagram"/>
  <p:tag name="KSO_WM_TEMPLATE_INDEX" val="20235162"/>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5"/>
  <p:tag name="KSO_WM_TEMPLATE_CATEGORY" val="diagram"/>
  <p:tag name="KSO_WM_TEMPLATE_INDEX" val="2023516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2"/>
  <p:tag name="KSO_WM_TEMPLATE_CATEGORY" val="diagram"/>
  <p:tag name="KSO_WM_TEMPLATE_INDEX" val="2023516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79.xml><?xml version="1.0" encoding="utf-8"?>
<p:tagLst xmlns:p="http://schemas.openxmlformats.org/presentationml/2006/main">
  <p:tag name="KSO_WM_DIAGRAM_VIRTUALLY_FRAME" val="{&quot;height&quot;:388.6000061035156,&quot;left&quot;:54.1,&quot;top&quot;:107.6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1_3"/>
  <p:tag name="KSO_WM_TEMPLATE_CATEGORY" val="diagram"/>
  <p:tag name="KSO_WM_TEMPLATE_INDEX" val="2023516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3*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38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3*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4"/>
  <p:tag name="KSO_WM_TEMPLATE_CATEGORY" val="diagram"/>
  <p:tag name="KSO_WM_TEMPLATE_INDEX" val="2023516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3*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6"/>
  <p:tag name="KSO_WM_TEMPLATE_CATEGORY" val="diagram"/>
  <p:tag name="KSO_WM_TEMPLATE_INDEX" val="20235162"/>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5"/>
  <p:tag name="KSO_WM_TEMPLATE_CATEGORY" val="diagram"/>
  <p:tag name="KSO_WM_TEMPLATE_INDEX" val="2023516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2"/>
  <p:tag name="KSO_WM_TEMPLATE_CATEGORY" val="diagram"/>
  <p:tag name="KSO_WM_TEMPLATE_INDEX" val="2023516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87.xml><?xml version="1.0" encoding="utf-8"?>
<p:tagLst xmlns:p="http://schemas.openxmlformats.org/presentationml/2006/main">
  <p:tag name="KSO_WM_DIAGRAM_VIRTUALLY_FRAME" val="{&quot;height&quot;:388.6000061035156,&quot;left&quot;:54.1,&quot;top&quot;:107.6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2_3"/>
  <p:tag name="KSO_WM_TEMPLATE_CATEGORY" val="diagram"/>
  <p:tag name="KSO_WM_TEMPLATE_INDEX" val="2023516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3*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389.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3*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4"/>
  <p:tag name="KSO_WM_TEMPLATE_CATEGORY" val="diagram"/>
  <p:tag name="KSO_WM_TEMPLATE_INDEX" val="2023516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162_3*l_h_i*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6"/>
  <p:tag name="KSO_WM_TEMPLATE_CATEGORY" val="diagram"/>
  <p:tag name="KSO_WM_TEMPLATE_INDEX" val="20235162"/>
  <p:tag name="KSO_WM_UNIT_LAYERLEVEL" val="1_1_1"/>
  <p:tag name="KSO_WM_TAG_VERSION" val="3.0"/>
  <p:tag name="KSO_WM_BEAUTIFY_FLAG" val="#wm#"/>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5"/>
  <p:tag name="KSO_WM_TEMPLATE_CATEGORY" val="diagram"/>
  <p:tag name="KSO_WM_TEMPLATE_INDEX" val="20235162"/>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2"/>
  <p:tag name="KSO_WM_TEMPLATE_CATEGORY" val="diagram"/>
  <p:tag name="KSO_WM_TEMPLATE_INDEX" val="20235162"/>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395.xml><?xml version="1.0" encoding="utf-8"?>
<p:tagLst xmlns:p="http://schemas.openxmlformats.org/presentationml/2006/main">
  <p:tag name="KSO_WM_DIAGRAM_VIRTUALLY_FRAME" val="{&quot;height&quot;:388.6000061035156,&quot;left&quot;:54.1,&quot;top&quot;:107.6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4_3"/>
  <p:tag name="KSO_WM_TEMPLATE_CATEGORY" val="diagram"/>
  <p:tag name="KSO_WM_TEMPLATE_INDEX" val="20235162"/>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62_3*l_h_f*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39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162_3*l_h_a*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4"/>
  <p:tag name="KSO_WM_TEMPLATE_CATEGORY" val="diagram"/>
  <p:tag name="KSO_WM_TEMPLATE_INDEX" val="20235162"/>
  <p:tag name="KSO_WM_UNIT_LAYERLEVEL" val="1_1_1"/>
  <p:tag name="KSO_WM_TAG_VERSION" val="3.0"/>
  <p:tag name="KSO_WM_BEAUTIFY_FLAG" val="#wm#"/>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3*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6"/>
  <p:tag name="KSO_WM_TEMPLATE_CATEGORY" val="diagram"/>
  <p:tag name="KSO_WM_TEMPLATE_INDEX" val="20235162"/>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5"/>
  <p:tag name="KSO_WM_TEMPLATE_CATEGORY" val="diagram"/>
  <p:tag name="KSO_WM_TEMPLATE_INDEX" val="2023516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2"/>
  <p:tag name="KSO_WM_TEMPLATE_CATEGORY" val="diagram"/>
  <p:tag name="KSO_WM_TEMPLATE_INDEX" val="2023516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03.xml><?xml version="1.0" encoding="utf-8"?>
<p:tagLst xmlns:p="http://schemas.openxmlformats.org/presentationml/2006/main">
  <p:tag name="KSO_WM_DIAGRAM_VIRTUALLY_FRAME" val="{&quot;height&quot;:388.6000061035156,&quot;left&quot;:54.1,&quot;top&quot;:107.69999694824219,&quot;width&quot;:849.9750061035156}"/>
  <p:tag name="KSO_WM_UNIT_HIGHLIGHT" val="0"/>
  <p:tag name="KSO_WM_UNIT_COMPATIBLE" val="0"/>
  <p:tag name="KSO_WM_UNIT_DIAGRAM_ISNUMVISUAL" val="0"/>
  <p:tag name="KSO_WM_UNIT_DIAGRAM_ISREFERUNIT" val="0"/>
  <p:tag name="KSO_WM_DIAGRAM_GROUP_CODE" val="l1-1"/>
  <p:tag name="KSO_WM_UNIT_ID" val="diagram20235162_3*l_h_i*1_3_3"/>
  <p:tag name="KSO_WM_TEMPLATE_CATEGORY" val="diagram"/>
  <p:tag name="KSO_WM_TEMPLATE_INDEX" val="2023516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3*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0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3*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4"/>
  <p:tag name="KSO_WM_TEMPLATE_CATEGORY" val="diagram"/>
  <p:tag name="KSO_WM_TEMPLATE_INDEX" val="2023516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4.1,&quot;top&quot;:107.69999694824219,&quot;width&quot;:849.9750061035156}"/>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07.xml><?xml version="1.0" encoding="utf-8"?>
<p:tagLst xmlns:p="http://schemas.openxmlformats.org/presentationml/2006/main">
  <p:tag name="KSO_WM_BEAUTIFY_FLAG" val="#wm#"/>
  <p:tag name="KSO_WM_TEMPLATE_CATEGORY" val="custom"/>
  <p:tag name="KSO_WM_TEMPLATE_INDEX" val="20233230"/>
  <p:tag name="generateSigPptEx" val="1"/>
  <p:tag name="resource_record_key" val="{&quot;65&quot;:[20205281],&quot;70&quot;:[3333553]}"/>
</p:tagLst>
</file>

<file path=ppt/tags/tag4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409.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513049097\&quot;,\&quot;product_name\&quot;:\&quot;\&quot;,\&quot;intention_code\&quot;:\&quot;\&quot;}&quot;}*gallery_gallery_ai_v2.1.5_ONLINE*7dff51248631b5265fb9324ddb057574-slide-0"/>
  <p:tag name="KSO_WM_UNIT_FILL_FORE_SCHEMECOLOR_INDEX" val="5"/>
  <p:tag name="KSO_WM_UNIT_FILL_TYPE" val="1"/>
  <p:tag name="KSO_WM_UNIT_LINE_FORE_SCHEMECOLOR_INDEX" val="5"/>
  <p:tag name="KSO_WM_UNIT_LINE_FILL_TYPE" val="2"/>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5.20296382162263,&quot;top&quot;:92.65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21.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22.xml><?xml version="1.0" encoding="utf-8"?>
<p:tagLst xmlns:p="http://schemas.openxmlformats.org/presentationml/2006/main">
  <p:tag name="KSO_WM_UNIT_TYPE" val="a"/>
  <p:tag name="KSO_WM_UNIT_INDEX" val="1"/>
  <p:tag name="KSO_WM_SLIDE_BACKGROUND_TYPE" val="general"/>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i*1_1"/>
  <p:tag name="KSO_WM_TEMPLATE_CATEGORY" val="diagram"/>
  <p:tag name="KSO_WM_TEMPLATE_INDEX" val="20235627"/>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f*1_1_1"/>
  <p:tag name="KSO_WM_TEMPLATE_CATEGORY" val="diagram"/>
  <p:tag name="KSO_WM_TEMPLATE_INDEX" val="20235627"/>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96"/>
  <p:tag name="KSO_WM_UNIT_PRESET_TEXT" val="单击编辑正文，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a*1_1_1"/>
  <p:tag name="KSO_WM_TEMPLATE_CATEGORY" val="diagram"/>
  <p:tag name="KSO_WM_TEMPLATE_INDEX" val="20235627"/>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i*1_1_1"/>
  <p:tag name="KSO_WM_TEMPLATE_CATEGORY" val="diagram"/>
  <p:tag name="KSO_WM_TEMPLATE_INDEX" val="20235627"/>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f*1_3_1"/>
  <p:tag name="KSO_WM_TEMPLATE_CATEGORY" val="diagram"/>
  <p:tag name="KSO_WM_TEMPLATE_INDEX" val="20235627"/>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96"/>
  <p:tag name="KSO_WM_UNIT_PRESET_TEXT" val="单击添加正文，文字是您思想的提炼，为了最终演示发布的良好效果，请言简意赅的阐述观点。根据需要可酌情增减文字，以便观者可以准确理解您所传达的信息。单击此处输入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a*1_3_1"/>
  <p:tag name="KSO_WM_TEMPLATE_CATEGORY" val="diagram"/>
  <p:tag name="KSO_WM_TEMPLATE_INDEX" val="20235627"/>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i*1_3_1"/>
  <p:tag name="KSO_WM_TEMPLATE_CATEGORY" val="diagram"/>
  <p:tag name="KSO_WM_TEMPLATE_INDEX" val="20235627"/>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f*1_2_1"/>
  <p:tag name="KSO_WM_TEMPLATE_CATEGORY" val="diagram"/>
  <p:tag name="KSO_WM_TEMPLATE_INDEX" val="20235627"/>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96"/>
  <p:tag name="KSO_WM_UNIT_PRESET_TEXT" val="单击添加正文，文字是您思想的提炼，为了最终演示发布的良好效果，请言简意赅的阐述观点。根据需要可酌情增减文字，以便观者可以准确理解您所传达的信息。单击此处输入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a*1_2_1"/>
  <p:tag name="KSO_WM_TEMPLATE_CATEGORY" val="diagram"/>
  <p:tag name="KSO_WM_TEMPLATE_INDEX" val="20235627"/>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i*1_2_1"/>
  <p:tag name="KSO_WM_TEMPLATE_CATEGORY" val="diagram"/>
  <p:tag name="KSO_WM_TEMPLATE_INDEX" val="20235627"/>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f*1_4_1"/>
  <p:tag name="KSO_WM_TEMPLATE_CATEGORY" val="diagram"/>
  <p:tag name="KSO_WM_TEMPLATE_INDEX" val="20235627"/>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96"/>
  <p:tag name="KSO_WM_UNIT_PRESET_TEXT" val="单击编辑正文，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a*1_4_1"/>
  <p:tag name="KSO_WM_TEMPLATE_CATEGORY" val="diagram"/>
  <p:tag name="KSO_WM_TEMPLATE_INDEX" val="20235627"/>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27_3*l_h_i*1_4_1"/>
  <p:tag name="KSO_WM_TEMPLATE_CATEGORY" val="diagram"/>
  <p:tag name="KSO_WM_TEMPLATE_INDEX" val="20235627"/>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257.3625213623047,&quot;left&quot;:42.34999389648438,&quot;top&quot;:108,&quot;width&quot;:883.250006103515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36.xml><?xml version="1.0" encoding="utf-8"?>
<p:tagLst xmlns:p="http://schemas.openxmlformats.org/presentationml/2006/main">
  <p:tag name="KSO_WM_BEAUTIFY_FLAG" val="#wm#"/>
  <p:tag name="KSO_WM_TEMPLATE_CATEGORY" val="custom"/>
  <p:tag name="KSO_WM_TEMPLATE_INDEX" val="20233226"/>
  <p:tag name="generateSigPptEx" val="1"/>
</p:tagLst>
</file>

<file path=ppt/tags/tag4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4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7825631\&quot;,\&quot;product_name\&quot;:\&quot;\&quot;,\&quot;intention_code\&quot;:\&quot;\&quot;}&quot;}*gallery_gallery_ai_v2.1.5_ONLINE*48cdd506edef62a4504c777fdf12116e-slide-0"/>
  <p:tag name="KSO_WM_UNIT_LINE_FILL_TYPE" val="2"/>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08629964\&quot;,\&quot;product_name\&quot;:\&quot;\&quot;,\&quot;intention_code\&quot;:\&quot;\&quot;}&quot;}*gallery_gallery_ai_v2.1.5_ONLINE*48cdd506edef62a4504c777fdf12116e-slide-0"/>
  <p:tag name="KSO_WM_UNIT_LINE_FILL_TYPE" val="2"/>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12222768\&quot;,\&quot;product_name\&quot;:\&quot;\&quot;,\&quot;intention_code\&quot;:\&quot;\&quot;}&quot;}*gallery_gallery_ai_v2.1.5_ONLINE*48cdd506edef62a4504c777fdf12116e-slide-0"/>
  <p:tag name="KSO_WM_UNIT_LINE_FILL_TYPE" val="2"/>
  <p:tag name="KSO_WM_UNIT_USESOURCEFORMAT_APPLY" val="1"/>
</p:tagLst>
</file>

<file path=ppt/tags/tag44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4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4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849017840\&quot;,\&quot;product_name\&quot;:\&quot;\&quot;,\&quot;intention_code\&quot;:\&quot;\&quot;}&quot;}*gallery_gallery_ai_v2.1.5_ONLINE*1c13909eb31fdcb515aeb3c289c76d44-slide-0"/>
  <p:tag name="KSO_WM_UNIT_FILL_FORE_SCHEMECOLOR_INDEX" val="5"/>
  <p:tag name="KSO_WM_UNIT_FILL_TYPE" val="1"/>
  <p:tag name="KSO_WM_UNIT_LINE_FORE_SCHEMECOLOR_INDEX" val="5"/>
  <p:tag name="KSO_WM_UNIT_LINE_FILL_TYPE" val="2"/>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3.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6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976147324\&quot;,\&quot;product_name\&quot;:\&quot;\&quot;,\&quot;intention_code\&quot;:\&quot;\&quot;}&quot;}*gallery_gallery_ai_v2.1.5_ONLINE*151def618c750f3c4d70dc429f65cd26-slide-0"/>
  <p:tag name="KSO_WM_UNIT_LINE_FILL_TYPE" val="2"/>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76505679\&quot;,\&quot;product_name\&quot;:\&quot;\&quot;,\&quot;intention_code\&quot;:\&quot;\&quot;}&quot;}*gallery_gallery_ai_v2.1.5_ONLINE*151def618c750f3c4d70dc429f65cd26-slide-0"/>
  <p:tag name="KSO_WM_UNIT_LINE_FILL_TYPE" val="2"/>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78018805\&quot;,\&quot;product_name\&quot;:\&quot;\&quot;,\&quot;intention_code\&quot;:\&quot;\&quot;}&quot;}*gallery_gallery_ai_v2.1.5_ONLINE*151def618c750f3c4d70dc429f65cd26-slide-0"/>
  <p:tag name="KSO_WM_UNIT_LINE_FILL_TYPE" val="2"/>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54.67999999999997,&quot;top&quot;:88.39999999999998,&quot;width&quot;:882.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7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1*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1*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47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1*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1*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1*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1*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1*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32"/>
  <p:tag name="KSO_WM_UNIT_TEXT_TYPE" val="1"/>
  <p:tag name="KSO_WM_UNIT_TEXT_LAYER_COUNT" val="1"/>
  <p:tag name="KSO_WM_UNIT_PRESET_TEXT" val="单击此处添加正文，文字是您思想的提炼，请言简意赅的阐述您的观点。单击此处添加正文，文字是您思想的提炼，请言简意赅的阐述您的观点。单击此处添加正文，文字是您思想的提炼，请言简意赅的阐述您的观点"/>
  <p:tag name="KSO_WM_UNIT_TEXT_FILL_FORE_SCHEMECOLOR_INDEX" val="1"/>
  <p:tag name="KSO_WM_UNIT_TEXT_FILL_TYPE" val="1"/>
  <p:tag name="KSO_WM_UNIT_USESOURCEFORMAT_APPLY" val="1"/>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1*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1*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1*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845655133422,&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86.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4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37787401574803,&quot;left&quot;:83.13535433070865,&quot;top&quot;:10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37787401574803,&quot;left&quot;:83.13535433070865,&quot;top&quot;:10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DIAGRAM_VIRTUALLY_FRAME" val="{&quot;height&quot;:416.37787401574803,&quot;left&quot;:83.13535433070865,&quot;top&quot;:102.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293959264\&quot;,\&quot;product_name\&quot;:\&quot;\&quot;,\&quot;intention_code\&quot;:\&quot;\&quot;}&quot;}*gallery_gallery_ai_v2.1.5_ONLINE*7285ffeb2ec9760ce431ba0c81c0d5d6-slide-0"/>
  <p:tag name="KSO_WM_UNIT_LINE_FILL_TYPE" val="2"/>
  <p:tag name="KSO_WM_UNIT_USESOURCEFORMAT_APPLY" val="1"/>
</p:tagLst>
</file>

<file path=ppt/tags/tag491.xml><?xml version="1.0" encoding="utf-8"?>
<p:tagLst xmlns:p="http://schemas.openxmlformats.org/presentationml/2006/main">
  <p:tag name="KSO_WM_DIAGRAM_VIRTUALLY_FRAME" val="{&quot;height&quot;:416.37787401574803,&quot;left&quot;:83.13535433070865,&quot;top&quot;:102.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92.xml><?xml version="1.0" encoding="utf-8"?>
<p:tagLst xmlns:p="http://schemas.openxmlformats.org/presentationml/2006/main">
  <p:tag name="KSO_WM_DIAGRAM_VIRTUALLY_FRAME" val="{&quot;height&quot;:416.37787401574803,&quot;left&quot;:83.13535433070865,&quot;top&quot;:102.4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493.xml><?xml version="1.0" encoding="utf-8"?>
<p:tagLst xmlns:p="http://schemas.openxmlformats.org/presentationml/2006/main">
  <p:tag name="KSO_WM_DIAGRAM_VIRTUALLY_FRAME" val="{&quot;height&quot;:416.37787401574803,&quot;left&quot;:83.13535433070865,&quot;top&quot;:102.4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37787401574803,&quot;left&quot;:83.13535433070865,&quot;top&quot;:10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37787401574803,&quot;left&quot;:83.13535433070865,&quot;top&quot;:102.4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9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2454_1*l_i*1_1"/>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32454_1*l_i*1_2"/>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32454_1*l_i*1_3"/>
  <p:tag name="KSO_WM_TEMPLATE_CATEGORY" val="diagram"/>
  <p:tag name="KSO_WM_TEMPLATE_INDEX" val="20232454"/>
  <p:tag name="KSO_WM_UNIT_LAYERLEVEL" val="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2454_1*l_h_i*1_1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1*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5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1*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5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2454_1*l_h_i*1_2_2"/>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1*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1*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您的项正文，文字是思想的提炼，请尽量言简意赅的阐述观点，单击此处输入项正文，文字是思想的提炼"/>
  <p:tag name="KSO_WM_UNIT_TEXT_FILL_FORE_SCHEMECOLOR_INDEX" val="1"/>
  <p:tag name="KSO_WM_UNIT_TEXT_FILL_TYPE" val="1"/>
  <p:tag name="KSO_WM_UNIT_TEXT_TYPE" val="1"/>
  <p:tag name="KSO_WM_UNIT_USESOURCEFORMAT_APPLY" val="1"/>
</p:tagLst>
</file>

<file path=ppt/tags/tag5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1*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5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1*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509.xml><?xml version="1.0" encoding="utf-8"?>
<p:tagLst xmlns:p="http://schemas.openxmlformats.org/presentationml/2006/main">
  <p:tag name="KSO_WM_DIAGRAM_VERSION" val="3"/>
  <p:tag name="KSO_WM_DIAGRAM_COLOR_TRICK" val="1"/>
  <p:tag name="KSO_WM_DIAGRAM_COLOR_TEXT_CAN_REMOVE" val="n"/>
  <p:tag name="KSO_WM_UNIT_VALUE" val="150*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2454_1*l_h_x*1_1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ERSION" val="3"/>
  <p:tag name="KSO_WM_DIAGRAM_COLOR_TRICK" val="1"/>
  <p:tag name="KSO_WM_DIAGRAM_COLOR_TEXT_CAN_REMOVE" val="n"/>
  <p:tag name="KSO_WM_UNIT_VALUE" val="136*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2454_1*l_h_x*1_2_1"/>
  <p:tag name="KSO_WM_TEMPLATE_CATEGORY" val="diagram"/>
  <p:tag name="KSO_WM_TEMPLATE_INDEX" val="20232454"/>
  <p:tag name="KSO_WM_UNIT_LAYERLEVEL" val="1_1_1"/>
  <p:tag name="KSO_WM_TAG_VERSION" val="3.0"/>
  <p:tag name="KSO_WM_BEAUTIFY_FLAG" val="#wm#"/>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11.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1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5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UNIT_USESOURCEFORMAT_APPLY" val="1"/>
</p:tagLst>
</file>

<file path=ppt/tags/tag5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1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51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7,&quot;left&quot;:97.73582677165354,&quot;top&quot;:116.1985407874723,&quot;width&quot;:780.211417322834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1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2_1*a*1"/>
  <p:tag name="KSO_WM_TEMPLATE_CATEGORY" val="diagram"/>
  <p:tag name="KSO_WM_TEMPLATE_INDEX" val="20233532"/>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2"/>
  <p:tag name="KSO_WM_UNIT_TEXT_FILL_TYPE" val="1"/>
  <p:tag name="KSO_WM_UNIT_USESOURCEFORMAT_APPLY" val="1"/>
</p:tagLst>
</file>

<file path=ppt/tags/tag525.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KSO_WM_UNIT_LINE_FILL_TYPE" val="2"/>
  <p:tag name="KSO_WM_UNIT_USESOURCEFORMAT_APPLY" val="1"/>
</p:tagLst>
</file>

<file path=ppt/tags/tag526.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KSO_WM_UNIT_LINE_FILL_TYPE" val="2"/>
  <p:tag name="KSO_WM_UNIT_SHADOW_SCHEMECOLOR_INDEX" val="7"/>
  <p:tag name="KSO_WM_UNIT_USESOURCEFORMAT_APPLY" val="1"/>
</p:tagLst>
</file>

<file path=ppt/tags/tag527.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WPSDZDB20250716358\&quot;,\&quot;product_name\&quot;:\&quot;\&quot;,\&quot;intention_code\&quot;:\&quot;\&quot;}&quot;}*gallery_special_0_ai_v2.1.5_ONLINE*61c210419e9453710c2c436c4cf7fd09-slide-0"/>
  <p:tag name="KSO_WM_UNIT_LINE_FILL_TYPE" val="2"/>
  <p:tag name="KSO_WM_UNIT_USESOURCEFORMAT_APPLY" val="1"/>
</p:tagLst>
</file>

<file path=ppt/tags/tag52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PIC_SOURCE_TYPE" val="generate_slide_ai*{&quot;ai_type&quot;:&quot;generate_single_page&quot;,&quot;id&quot;:&quot;{\&quot;id\&quot;:\&quot;VCG41N1607075275\&quot;,\&quot;product_name\&quot;:\&quot;\&quot;,\&quot;intention_code\&quot;:\&quot;\&quot;}&quot;}*gallery_gallery_ai_v2.1.5_ONLINE*61c210419e9453710c2c436c4cf7fd09-slide-0"/>
  <p:tag name="KSO_WM_UNIT_LINE_FILL_TYPE" val="2"/>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2"/>
  <p:tag name="KSO_WM_UNIT_TEXT_FILL_TYPE" val="1"/>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5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5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UNIT_USESOURCEFORMAT_APPLY" val="1"/>
</p:tagLst>
</file>

<file path=ppt/tags/tag5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54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USESOURCEFORMAT_APPLY" val="1"/>
</p:tagLst>
</file>

<file path=ppt/tags/tag5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425.699994344721,&quot;left&quot;:53.6,&quot;top&quot;:83.05000565527894,&quot;width&quot;: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USESOURCEFORMAT_APPLY" val="1"/>
</p:tagLst>
</file>

<file path=ppt/tags/tag546.xml><?xml version="1.0" encoding="utf-8"?>
<p:tagLst xmlns:p="http://schemas.openxmlformats.org/presentationml/2006/main">
  <p:tag name="KSO_WM_SLIDE_ID" val="diagram20233532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38.45*357.65"/>
  <p:tag name="KSO_WM_SLIDE_POSITION" val="57.3*107"/>
  <p:tag name="KSO_WM_DIAGRAM_GROUP_CODE" val="l1-1"/>
  <p:tag name="KSO_WM_SLIDE_DIAGTYPE" val="l"/>
  <p:tag name="KSO_WM_TAG_VERSION" val="3.0"/>
  <p:tag name="KSO_WM_BEAUTIFY_FLAG" val="#wm#"/>
  <p:tag name="KSO_WM_TEMPLATE_CATEGORY" val="diagram"/>
  <p:tag name="KSO_WM_TEMPLATE_INDEX" val="20233532"/>
  <p:tag name="KSO_WM_SLIDE_LAYOUT" val="a_l"/>
  <p:tag name="KSO_WM_SLIDE_LAYOUT_CNT" val="1_1"/>
  <p:tag name="KSO_WM_SPECIAL_SOURCE" val="bdnull"/>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48.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6.54408703901646,&quot;left&quot;:416.7,&quot;top&quot;:109.85,&quot;width&quot;:515.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Lst>
</file>

<file path=ppt/tags/tag5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69.xml><?xml version="1.0" encoding="utf-8"?>
<p:tagLst xmlns:p="http://schemas.openxmlformats.org/presentationml/2006/main">
  <p:tag name="KSO_WM_DIAGRAM_VIRTUALLY_FRAME" val="{&quot;height&quot;:387.90047395313405,&quot;left&quot;:68.43590551181103,&quot;top&quot;:130.94653392088176,&quot;width&quot;:823.1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DIAGRAM_VIRTUALLY_FRAME" val="{&quot;height&quot;:387.90047395313405,&quot;left&quot;:68.43590551181103,&quot;top&quot;:130.94653392088176,&quot;width&quot;:823.11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71.xml><?xml version="1.0" encoding="utf-8"?>
<p:tagLst xmlns:p="http://schemas.openxmlformats.org/presentationml/2006/main">
  <p:tag name="KSO_WM_DIAGRAM_VIRTUALLY_FRAME" val="{&quot;height&quot;:387.90047395313405,&quot;left&quot;:68.43590551181103,&quot;top&quot;:130.94653392088176,&quot;width&quot;:823.1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572.xml><?xml version="1.0" encoding="utf-8"?>
<p:tagLst xmlns:p="http://schemas.openxmlformats.org/presentationml/2006/main">
  <p:tag name="KSO_WM_DIAGRAM_VIRTUALLY_FRAME" val="{&quot;height&quot;:387.90047395313405,&quot;left&quot;:68.43590551181103,&quot;top&quot;:130.94653392088176,&quot;width&quot;:823.11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75.xml><?xml version="1.0" encoding="utf-8"?>
<p:tagLst xmlns:p="http://schemas.openxmlformats.org/presentationml/2006/main">
  <p:tag name="KSO_WM_DIAGRAM_VIRTUALLY_FRAME" val="{&quot;height&quot;:387.90047395313405,&quot;left&quot;:68.43590551181103,&quot;top&quot;:130.94653392088176,&quot;width&quot;:823.1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576.xml><?xml version="1.0" encoding="utf-8"?>
<p:tagLst xmlns:p="http://schemas.openxmlformats.org/presentationml/2006/main">
  <p:tag name="KSO_WM_DIAGRAM_VIRTUALLY_FRAME" val="{&quot;height&quot;:387.90047395313405,&quot;left&quot;:68.43590551181103,&quot;top&quot;:130.94653392088176,&quot;width&quot;:823.11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79.xml><?xml version="1.0" encoding="utf-8"?>
<p:tagLst xmlns:p="http://schemas.openxmlformats.org/presentationml/2006/main">
  <p:tag name="KSO_WM_DIAGRAM_VIRTUALLY_FRAME" val="{&quot;height&quot;:387.90047395313405,&quot;left&quot;:68.43590551181103,&quot;top&quot;:130.94653392088176,&quot;width&quot;:823.1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57385144\&quot;,\&quot;product_name\&quot;:\&quot;\&quot;,\&quot;intention_code\&quot;:\&quot;\&quot;}&quot;}*gallery_gallery_ai_v2.1.5_ONLINE*835cda661b67a736e9afabc0990f8d29-slide-0"/>
  <p:tag name="KSO_WM_UNIT_LINE_FILL_TYPE" val="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DIAGRAM_VIRTUALLY_FRAME" val="{&quot;height&quot;:387.90047395313405,&quot;left&quot;:68.43590551181103,&quot;top&quot;:130.94653392088176,&quot;width&quot;:823.11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5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8.43590551181103,&quot;top&quot;:130.94653392088176,&quot;width&quot;:823.1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8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5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2_1*a*1"/>
  <p:tag name="KSO_WM_TEMPLATE_CATEGORY" val="diagram"/>
  <p:tag name="KSO_WM_TEMPLATE_INDEX" val="20233532"/>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7_3*l_h_i*1_1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454735944,&quot;left&quot;:49.07499389648437,&quot;top&quot;:123.82499389648437,&quot;width&quot;:854.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86.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7_3*l_h_f*1_1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87.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307_3*l_h_i*1_1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7_3*l_h_i*1_3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454735944,&quot;left&quot;:49.07499389648437,&quot;top&quot;:123.82499389648437,&quot;width&quot;:854.45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89.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7_3*l_h_f*1_3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FILL_TYPE" val="1"/>
  <p:tag name="KSO_WM_UNIT_FILL_FORE_SCHEMECOLOR_INDEX" val="2"/>
  <p:tag name="KSO_WM_UNIT_FILL_FORE_SCHEMECOLOR_INDEX_BRIGHTNESS" val="0"/>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307_3*l_h_i*1_3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7_3*l_h_i*1_2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454735944,&quot;left&quot;:49.07499389648437,&quot;top&quot;:123.82499389648437,&quot;width&quot;:854.450012207031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92.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7_3*l_h_f*1_2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内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593.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307_3*l_h_i*1_2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7_3*l_h_i*1_4_2"/>
  <p:tag name="KSO_WM_TEMPLATE_CATEGORY" val="diagram"/>
  <p:tag name="KSO_WM_TEMPLATE_INDEX" val="20231307"/>
  <p:tag name="KSO_WM_UNIT_LAYERLEVEL" val="1_1_1"/>
  <p:tag name="KSO_WM_TAG_VERSION" val="3.0"/>
  <p:tag name="KSO_WM_DIAGRAM_MAX_ITEMCNT" val="4"/>
  <p:tag name="KSO_WM_DIAGRAM_MIN_ITEMCNT" val="2"/>
  <p:tag name="KSO_WM_DIAGRAM_VIRTUALLY_FRAME" val="{&quot;height&quot;:343.4500454735944,&quot;left&quot;:49.07499389648437,&quot;top&quot;:123.82499389648437,&quot;width&quot;:854.450012207031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95.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7_3*l_h_f*1_4_1"/>
  <p:tag name="KSO_WM_TEMPLATE_CATEGORY" val="diagram"/>
  <p:tag name="KSO_WM_TEMPLATE_INDEX" val="20231307"/>
  <p:tag name="KSO_WM_UNIT_LAYERLEVEL" val="1_1_1"/>
  <p:tag name="KSO_WM_TAG_VERSION" val="3.0"/>
  <p:tag name="KSO_WM_UNIT_TEXT_TYPE" val="1"/>
  <p:tag name="KSO_WM_DIAGRAM_MAX_ITEMCNT" val="4"/>
  <p:tag name="KSO_WM_DIAGRAM_MIN_ITEMCNT" val="2"/>
  <p:tag name="KSO_WM_DIAGRAM_COLOR_MATCH_VALUE" val="{&quot;shape&quot;:{&quot;fill&quot;:{&quot;solid&quot;:{&quot;brightness&quot;:0,&quot;colorType&quot;:1,&quot;foreColorIndex&quot;:2,&quot;transparency&quot;:0.8999999761581421},&quot;type&quot;:1},&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121"/>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希望传达的思想内容。"/>
  <p:tag name="KSO_WM_UNIT_FILL_TYPE" val="1"/>
  <p:tag name="KSO_WM_UNIT_FILL_FORE_SCHEMECOLOR_INDEX" val="2"/>
  <p:tag name="KSO_WM_UNIT_FILL_FORE_SCHEMECOLOR_INDEX_BRIGHTNESS" val="0"/>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596.xml><?xml version="1.0" encoding="utf-8"?>
<p:tagLst xmlns:p="http://schemas.openxmlformats.org/presentationml/2006/main">
  <p:tag name="KSO_WM_DIAGRAM_VIRTUALLY_FRAME" val="{&quot;height&quot;:343.4500454735944,&quot;left&quot;:49.07499389648437,&quot;top&quot;:123.82499389648437,&quot;width&quot;:854.450012207031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307_3*l_h_i*1_4_1"/>
  <p:tag name="KSO_WM_TEMPLATE_CATEGORY" val="diagram"/>
  <p:tag name="KSO_WM_TEMPLATE_INDEX" val="20231307"/>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
  <p:tag name="KSO_WM_DIAGRAM_USE_COLOR_VALUE" val="{&quot;color_scheme&quot;:1,&quot;color_type&quot;:1,&quot;theme_color_indexes&quot;:[5,6,5,6,5,6]}"/>
</p:tagLst>
</file>

<file path=ppt/tags/tag597.xml><?xml version="1.0" encoding="utf-8"?>
<p:tagLst xmlns:p="http://schemas.openxmlformats.org/presentationml/2006/main">
  <p:tag name="KSO_WM_SLIDE_ID" val="diagram20233532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38.45*357.65"/>
  <p:tag name="KSO_WM_SLIDE_POSITION" val="57.3*107"/>
  <p:tag name="KSO_WM_DIAGRAM_GROUP_CODE" val="l1-1"/>
  <p:tag name="KSO_WM_SLIDE_DIAGTYPE" val="l"/>
  <p:tag name="KSO_WM_TAG_VERSION" val="3.0"/>
  <p:tag name="KSO_WM_BEAUTIFY_FLAG" val="#wm#"/>
  <p:tag name="KSO_WM_TEMPLATE_CATEGORY" val="diagram"/>
  <p:tag name="KSO_WM_TEMPLATE_INDEX" val="20233532"/>
  <p:tag name="KSO_WM_SLIDE_LAYOUT" val="a_l"/>
  <p:tag name="KSO_WM_SLIDE_LAYOUT_CNT" val="1_1"/>
  <p:tag name="KSO_WM_SPECIAL_SOURCE" val="bdnull"/>
  <p:tag name="resource_record_key" val="{&quot;65&quot;:[20205281],&quot;70&quot;:[3315859]}"/>
</p:tagLst>
</file>

<file path=ppt/tags/tag59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487100586\&quot;,\&quot;product_name\&quot;:\&quot;\&quot;,\&quot;intention_code\&quot;:\&quot;\&quot;}&quot;}*gallery_gallery_ai_3.0.1_online*e2aed3fc71e227f1d542f2824f535791-slide-0"/>
  <p:tag name="KSO_WM_UNIT_FILL_FORE_SCHEMECOLOR_INDEX" val="5"/>
  <p:tag name="KSO_WM_UNIT_FILL_TYPE" val="1"/>
  <p:tag name="KSO_WM_UNIT_LINE_FORE_SCHEMECOLOR_INDEX" val="5"/>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4.85,&quot;left&quot;:48,&quot;top&quot;:108,&quot;width&quot;:51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4.85,&quot;left&quot;:48,&quot;top&quot;:108,&quot;width&quot;:519.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1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21.xml><?xml version="1.0" encoding="utf-8"?>
<p:tagLst xmlns:p="http://schemas.openxmlformats.org/presentationml/2006/main">
  <p:tag name="KSO_WM_DIAGRAM_VIRTUALLY_FRAME" val="{&quot;height&quot;:387.90047395313405,&quot;left&quot;:65.08590551181103,&quot;top&quot;:130.94653392088176,&quot;width&quot;:839.9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622.xml><?xml version="1.0" encoding="utf-8"?>
<p:tagLst xmlns:p="http://schemas.openxmlformats.org/presentationml/2006/main">
  <p:tag name="KSO_WM_DIAGRAM_VIRTUALLY_FRAME" val="{&quot;height&quot;:387.90047395313405,&quot;left&quot;:65.08590551181103,&quot;top&quot;:130.94653392088176,&quot;width&quot;:839.91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23.xml><?xml version="1.0" encoding="utf-8"?>
<p:tagLst xmlns:p="http://schemas.openxmlformats.org/presentationml/2006/main">
  <p:tag name="KSO_WM_DIAGRAM_VIRTUALLY_FRAME" val="{&quot;height&quot;:387.90047395313405,&quot;left&quot;:65.08590551181103,&quot;top&quot;:130.94653392088176,&quot;width&quot;:839.9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624.xml><?xml version="1.0" encoding="utf-8"?>
<p:tagLst xmlns:p="http://schemas.openxmlformats.org/presentationml/2006/main">
  <p:tag name="KSO_WM_DIAGRAM_VIRTUALLY_FRAME" val="{&quot;height&quot;:387.90047395313405,&quot;left&quot;:65.08590551181103,&quot;top&quot;:130.94653392088176,&quot;width&quot;:839.91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6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27.xml><?xml version="1.0" encoding="utf-8"?>
<p:tagLst xmlns:p="http://schemas.openxmlformats.org/presentationml/2006/main">
  <p:tag name="KSO_WM_DIAGRAM_VIRTUALLY_FRAME" val="{&quot;height&quot;:387.90047395313405,&quot;left&quot;:65.08590551181103,&quot;top&quot;:130.94653392088176,&quot;width&quot;:839.9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628.xml><?xml version="1.0" encoding="utf-8"?>
<p:tagLst xmlns:p="http://schemas.openxmlformats.org/presentationml/2006/main">
  <p:tag name="KSO_WM_DIAGRAM_VIRTUALLY_FRAME" val="{&quot;height&quot;:387.90047395313405,&quot;left&quot;:65.08590551181103,&quot;top&quot;:130.94653392088176,&quot;width&quot;:839.91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6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31.xml><?xml version="1.0" encoding="utf-8"?>
<p:tagLst xmlns:p="http://schemas.openxmlformats.org/presentationml/2006/main">
  <p:tag name="KSO_WM_DIAGRAM_VIRTUALLY_FRAME" val="{&quot;height&quot;:387.90047395313405,&quot;left&quot;:65.08590551181103,&quot;top&quot;:130.94653392088176,&quot;width&quot;:839.9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211387279046\&quot;,\&quot;product_name\&quot;:\&quot;\&quot;,\&quot;intention_code\&quot;:\&quot;\&quot;}&quot;}*gallery_gallery_ai_v2.1.5_ONLINE*4a71b1b5da364a2b7981008133745d70-slide-0"/>
  <p:tag name="KSO_WM_UNIT_LINE_FILL_TYPE" val="2"/>
  <p:tag name="KSO_WM_UNIT_USESOURCEFORMAT_APPLY" val="1"/>
</p:tagLst>
</file>

<file path=ppt/tags/tag632.xml><?xml version="1.0" encoding="utf-8"?>
<p:tagLst xmlns:p="http://schemas.openxmlformats.org/presentationml/2006/main">
  <p:tag name="KSO_WM_DIAGRAM_VIRTUALLY_FRAME" val="{&quot;height&quot;:387.90047395313405,&quot;left&quot;:65.08590551181103,&quot;top&quot;:130.94653392088176,&quot;width&quot;:839.91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6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65.08590551181103,&quot;top&quot;:130.94653392088176,&quot;width&quot;:839.9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3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36.xml><?xml version="1.0" encoding="utf-8"?>
<p:tagLst xmlns:p="http://schemas.openxmlformats.org/presentationml/2006/main">
  <p:tag name="KSO_WM_UNIT_TYPE" val="a"/>
  <p:tag name="KSO_WM_UNIT_INDEX"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5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60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4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699999988079071},&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3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75},&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2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80000001192092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1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85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5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4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标题"/>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3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2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标题"/>
  <p:tag name="KSO_WM_UNIT_FILL_TYPE" val="1"/>
  <p:tag name="KSO_WM_UNIT_FILL_FORE_SCHEMECOLOR_INDEX" val="5"/>
  <p:tag name="KSO_WM_UNIT_FILL_FORE_SCHEMECOLOR_INDEX_BRIGHTNESS" val="0.2"/>
  <p:tag name="KSO_WM_DIAGRAM_MAX_ITEMCNT" val="5"/>
  <p:tag name="KSO_WM_DIAGRAM_MIN_ITEMCNT" val="3"/>
  <p:tag name="KSO_WM_DIAGRAM_COLOR_MATCH_VALUE" val="{&quot;shape&quot;:{&quot;fill&quot;:{&quot;solid&quot;:{&quot;brightness&quot;:0.20000000298023224,&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1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TEXT_TYPE" val="1"/>
  <p:tag name="KSO_WM_DIAGRAM_VIRTUALLY_FRAME" val="{&quot;height&quot;:361.54998779296875,&quot;left&quot;:9.10001220703125,&quot;top&quot;:105.57500610351562,&quot;width&quot;:945.2999877929688}"/>
  <p:tag name="KSO_WM_UNIT_PRESET_TEXT" val="单击添加标题"/>
  <p:tag name="KSO_WM_UNIT_FILL_TYPE" val="1"/>
  <p:tag name="KSO_WM_UNIT_FILL_FORE_SCHEMECOLOR_INDEX" val="5"/>
  <p:tag name="KSO_WM_UNIT_FILL_FORE_SCHEMECOLOR_INDEX_BRIGHTNESS" val="0.3"/>
  <p:tag name="KSO_WM_DIAGRAM_MAX_ITEMCNT" val="5"/>
  <p:tag name="KSO_WM_DIAGRAM_MIN_ITEMCNT" val="3"/>
  <p:tag name="KSO_WM_DIAGRAM_COLOR_MATCH_VALUE" val="{&quot;shape&quot;:{&quot;fill&quot;:{&quot;solid&quot;:{&quot;brightness&quot;:0.30000001192092896,&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4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4_1"/>
  <p:tag name="KSO_WM_DIAGRAM_GROUP_CODE" val="l1-1"/>
  <p:tag name="KSO_WM_DIAGRAM_VERSION" val="3"/>
  <p:tag name="KSO_WM_DIAGRAM_COLOR_TRICK" val="1"/>
  <p:tag name="KSO_WM_DIAGRAM_COLOR_TEXT_CAN_REMOVE" val="n"/>
  <p:tag name="KSO_WM_DIAGRAM_VIRTUALLY_FRAME" val="{&quot;height&quot;:361.54998779296875,&quot;left&quot;:9.10001220703125,&quot;top&quot;:105.57500610351562,&quot;width&quot;:945.2999877929688}"/>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3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61.54998779296875,&quot;left&quot;:9.10001220703125,&quot;top&quot;:105.57500610351562,&quot;width&quot;:945.2999877929688}"/>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2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61.54998779296875,&quot;left&quot;:9.10001220703125,&quot;top&quot;:105.57500610351562,&quot;width&quot;:945.2999877929688}"/>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1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61.54998779296875,&quot;left&quot;:9.10001220703125,&quot;top&quot;:105.57500610351562,&quot;width&quot;:945.2999877929688}"/>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5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5_1"/>
  <p:tag name="KSO_WM_DIAGRAM_GROUP_CODE" val="l1-1"/>
  <p:tag name="KSO_WM_DIAGRAM_VERSION" val="3"/>
  <p:tag name="KSO_WM_DIAGRAM_COLOR_TRICK" val="1"/>
  <p:tag name="KSO_WM_DIAGRAM_COLOR_TEXT_CAN_REMOVE" val="n"/>
  <p:tag name="KSO_WM_DIAGRAM_VIRTUALLY_FRAME" val="{&quot;height&quot;:361.54998779296875,&quot;left&quot;:9.10001220703125,&quot;top&quot;:105.57500610351562,&quot;width&quot;:945.2999877929688}"/>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652.xml><?xml version="1.0" encoding="utf-8"?>
<p:tagLst xmlns:p="http://schemas.openxmlformats.org/presentationml/2006/main">
  <p:tag name="KSO_WM_BEAUTIFY_FLAG" val="#wm#"/>
  <p:tag name="KSO_WM_TEMPLATE_CATEGORY" val="diagram"/>
  <p:tag name="KSO_WM_TEMPLATE_INDEX" val="20233329"/>
  <p:tag name="generateSigPptEx" val="1"/>
  <p:tag name="resource_record_key" val="{&quot;65&quot;:[20205281],&quot;70&quot;:[3428328]}"/>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656.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6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6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6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66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6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27.8500787401575,&quot;left&quot;:479.5066141732283,&quot;top&quot;:89.32496062992124,&quot;width&quot;:413.586736827968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2.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67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014519442\&quot;,\&quot;product_name\&quot;:\&quot;\&quot;,\&quot;intention_code\&quot;:\&quot;\&quot;}&quot;}*gallery_gallery_ai_v2.1.5_ONLINE*0d64334391b97ed2f91b2ddec145967d-slide-0"/>
  <p:tag name="KSO_WM_UNIT_LINE_FILL_TYPE" val="2"/>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30662618\&quot;,\&quot;product_name\&quot;:\&quot;\&quot;,\&quot;intention_code\&quot;:\&quot;\&quot;}&quot;}*gallery_gallery_ai_v2.1.5_ONLINE*0d64334391b97ed2f91b2ddec145967d-slide-0"/>
  <p:tag name="KSO_WM_UNIT_LINE_FILL_TYPE" val="2"/>
  <p:tag name="KSO_WM_UNIT_USESOURCEFORMAT_APPLY" val="1"/>
</p:tagLst>
</file>

<file path=ppt/tags/tag68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130662446\&quot;,\&quot;product_name\&quot;:\&quot;\&quot;,\&quot;intention_code\&quot;:\&quot;\&quot;}&quot;}*gallery_gallery_ai_v2.1.5_ONLINE*0d64334391b97ed2f91b2ddec145967d-slide-0"/>
  <p:tag name="KSO_WM_UNIT_LINE_FILL_TYPE" val="2"/>
  <p:tag name="KSO_WM_UNIT_USESOURCEFORMAT_APPLY" val="1"/>
</p:tagLst>
</file>

<file path=ppt/tags/tag68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097261482\&quot;,\&quot;product_name\&quot;:\&quot;\&quot;,\&quot;intention_code\&quot;:\&quot;\&quot;}&quot;}*gallery_gallery_ai_v2.1.5_ONLINE*0d64334391b97ed2f91b2ddec145967d-slide-0"/>
  <p:tag name="KSO_WM_UNIT_LINE_FILL_TYPE" val="2"/>
  <p:tag name="KSO_WM_UNIT_USESOURCEFORMAT_APPLY" val="1"/>
</p:tagLst>
</file>

<file path=ppt/tags/tag68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quot;id\&quot;:\&quot;VCG41N1036503746\&quot;,\&quot;product_name\&quot;:\&quot;\&quot;,\&quot;intention_code\&quot;:\&quot;\&quot;}&quot;}*gallery_gallery_ai_v2.1.5_ONLINE*0d64334391b97ed2f91b2ddec145967d-slide-0"/>
  <p:tag name="KSO_WM_UNIT_LINE_FILL_TYPE" val="2"/>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8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79.05,&quot;top&quot;:96.5,&quot;width&quot;:81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94.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Lst>
</file>

<file path=ppt/tags/tag6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00.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7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7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06.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7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08.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709.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10.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711.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9.37661417322835,&quot;top&quot;:100.1311811023622,&quot;width&quot;:835.572204724409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712.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1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f*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a*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1"/>
  <p:tag name="KSO_WM_UNIT_LINE_FORE_SCHEMECOLOR_INDEX" val="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2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2"/>
  <p:tag name="KSO_WM_UNIT_LINE_FORE_SCHEMECOLOR_INDEX" val="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600000023841857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3"/>
  <p:tag name="KSO_WM_UNIT_FILL_TYPE" val="1"/>
  <p:tag name="KSO_WM_UNIT_FILL_FORE_SCHEMECOLOR_INDEX" val="5"/>
  <p:tag name="KSO_WM_UNIT_FILL_FORE_SCHEMECOLOR_INDEX_BRIGHTNESS" val="-0.2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25,&quot;colorType&quot;:1,&quot;foreColorIndex&quot;:5,&quot;transparency&quot;:0},&quot;type&quot;:1},&quot;glow&quot;:{&quot;colorType&quot;:0},&quot;line&quot;:{&quot;type&quot;:0},&quot;shadow&quot;:{&quot;brightness&quot;:0,&quot;colorType&quot;:1,&quot;foreColorIndex&quot;:5,&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4"/>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10000000149011612,&quot;colorType&quot;:1,&quot;foreColorIndex&quot;:5,&quot;pos&quot;:0,&quot;transparency&quot;:0},{&quot;brightness&quot;:0,&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5"/>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6"/>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5,&quot;pos&quot;:0,&quot;transparency&quot;:0},{&quot;brightness&quot;:0.20000000298023224,&quot;colorType&quot;:1,&quot;foreColorIndex&quot;:5,&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7"/>
  <p:tag name="KSO_WM_UNIT_LINE_FORE_SCHEMECOLOR_INDEX" val="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8"/>
  <p:tag name="KSO_WM_UNIT_LINE_FORE_SCHEMECOLOR_INDEX" val="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1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1_9"/>
  <p:tag name="KSO_WM_UNIT_LINE_FORE_SCHEMECOLOR_INDEX" val="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a*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f*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此处编辑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1"/>
  <p:tag name="KSO_WM_UNIT_LINE_FORE_SCHEMECOLOR_INDEX" val="6"/>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2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2"/>
  <p:tag name="KSO_WM_UNIT_LINE_FORE_SCHEMECOLOR_INDEX" val="6"/>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6000000238418579,&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3"/>
  <p:tag name="KSO_WM_UNIT_FILL_TYPE" val="1"/>
  <p:tag name="KSO_WM_UNIT_FILL_FORE_SCHEMECOLOR_INDEX" val="6"/>
  <p:tag name="KSO_WM_UNIT_FILL_FORE_SCHEMECOLOR_INDEX_BRIGHTNESS" val="-0.2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25,&quot;colorType&quot;:1,&quot;foreColorIndex&quot;:6,&quot;transparency&quot;:0},&quot;type&quot;:1},&quot;glow&quot;:{&quot;colorType&quot;:0},&quot;line&quot;:{&quot;type&quot;:0},&quot;shadow&quot;:{&quot;brightness&quot;:0,&quot;colorType&quot;:1,&quot;foreColorIndex&quot;:6,&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4"/>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10000000149011612,&quot;colorType&quot;:1,&quot;foreColorIndex&quot;:6,&quot;pos&quot;:0,&quot;transparency&quot;:0},{&quot;brightness&quot;:0,&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5"/>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6"/>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6,&quot;pos&quot;:0,&quot;transparency&quot;:0},{&quot;brightness&quot;:0.20000000298023224,&quot;colorType&quot;:1,&quot;foreColorIndex&quot;:6,&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7"/>
  <p:tag name="KSO_WM_UNIT_LINE_FORE_SCHEMECOLOR_INDEX" val="6"/>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8"/>
  <p:tag name="KSO_WM_UNIT_LINE_FORE_SCHEMECOLOR_INDEX" val="6"/>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2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2_9"/>
  <p:tag name="KSO_WM_UNIT_LINE_FORE_SCHEMECOLOR_INDEX" val="6"/>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a*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f*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此处编辑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1"/>
  <p:tag name="KSO_WM_UNIT_LINE_FORE_SCHEMECOLOR_INDEX" val="8"/>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2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2"/>
  <p:tag name="KSO_WM_UNIT_LINE_FORE_SCHEMECOLOR_INDEX" val="8"/>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6000000238418579,&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3"/>
  <p:tag name="KSO_WM_UNIT_FILL_TYPE" val="1"/>
  <p:tag name="KSO_WM_UNIT_FILL_FORE_SCHEMECOLOR_INDEX" val="8"/>
  <p:tag name="KSO_WM_UNIT_FILL_FORE_SCHEMECOLOR_INDEX_BRIGHTNESS" val="-0.2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25,&quot;colorType&quot;:1,&quot;foreColorIndex&quot;:8,&quot;transparency&quot;:0},&quot;type&quot;:1},&quot;glow&quot;:{&quot;colorType&quot;:0},&quot;line&quot;:{&quot;type&quot;:0},&quot;shadow&quot;:{&quot;brightness&quot;:0,&quot;colorType&quot;:1,&quot;foreColorIndex&quot;:8,&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4"/>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10000000149011612,&quot;colorType&quot;:1,&quot;foreColorIndex&quot;:8,&quot;pos&quot;:0,&quot;transparency&quot;:0},{&quot;brightness&quot;:0,&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5"/>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8,&quot;pos&quot;:0,&quot;transparency&quot;:0},{&quot;brightness&quot;:0.20000000298023224,&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6"/>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8,&quot;pos&quot;:0,&quot;transparency&quot;:0},{&quot;brightness&quot;:0.20000000298023224,&quot;colorType&quot;:1,&quot;foreColorIndex&quot;:8,&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7"/>
  <p:tag name="KSO_WM_UNIT_LINE_FORE_SCHEMECOLOR_INDEX" val="8"/>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8"/>
  <p:tag name="KSO_WM_UNIT_LINE_FORE_SCHEMECOLOR_INDEX" val="8"/>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4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4_9"/>
  <p:tag name="KSO_WM_UNIT_LINE_FORE_SCHEMECOLOR_INDEX" val="8"/>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8,&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a*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f*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正文，文字是您思想的提炼，请简意的阐述您的观点。"/>
  <p:tag name="KSO_WM_UNIT_TEXT_FILL_FORE_SCHEMECOLOR_INDEX" val="1"/>
  <p:tag name="KSO_WM_UNIT_TEXT_FILL_TYPE" val="1"/>
  <p:tag name="KSO_WM_UNIT_TEXT_TYPE" val="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1"/>
  <p:tag name="KSO_WM_UNIT_LINE_FORE_SCHEMECOLOR_INDEX" val="7"/>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2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2"/>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2"/>
  <p:tag name="KSO_WM_UNIT_LINE_FORE_SCHEMECOLOR_INDEX" val="7"/>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6000000238418579,&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3"/>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3"/>
  <p:tag name="KSO_WM_UNIT_FILL_TYPE" val="1"/>
  <p:tag name="KSO_WM_UNIT_FILL_FORE_SCHEMECOLOR_INDEX" val="7"/>
  <p:tag name="KSO_WM_UNIT_FILL_FORE_SCHEMECOLOR_INDEX_BRIGHTNESS" val="-0.25"/>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25,&quot;colorType&quot;:1,&quot;foreColorIndex&quot;:7,&quot;transparency&quot;:0},&quot;type&quot;:1},&quot;glow&quot;:{&quot;colorType&quot;:0},&quot;line&quot;:{&quot;type&quot;:0},&quot;shadow&quot;:{&quot;brightness&quot;:0,&quot;colorType&quot;:1,&quot;foreColorIndex&quot;:7,&quot;transparency&quot;:0.6200000047683716},&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4"/>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4"/>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10000000149011612,&quot;colorType&quot;:1,&quot;foreColorIndex&quot;:7,&quot;pos&quot;:0,&quot;transparency&quot;:0},{&quot;brightness&quot;:0,&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5"/>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5"/>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6"/>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6"/>
  <p:tag name="KSO_WM_UNIT_FILL_TYPE" val="3"/>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gradient&quot;:[{&quot;brightness&quot;:0.4000000059604645,&quot;colorType&quot;:1,&quot;foreColorIndex&quot;:7,&quot;pos&quot;:0,&quot;transparency&quot;:0},{&quot;brightness&quot;:0.20000000298023224,&quot;colorType&quot;:1,&quot;foreColorIndex&quot;:7,&quot;pos&quot;:0.69999998807907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7"/>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7"/>
  <p:tag name="KSO_WM_UNIT_LINE_FORE_SCHEMECOLOR_INDEX" val="7"/>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8"/>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8"/>
  <p:tag name="KSO_WM_UNIT_LINE_FORE_SCHEMECOLOR_INDEX" val="7"/>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i*1_3_9"/>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TYPE" val="l_h_i"/>
  <p:tag name="KSO_WM_UNIT_INDEX" val="1_3_9"/>
  <p:tag name="KSO_WM_UNIT_LINE_FORE_SCHEMECOLOR_INDEX" val="7"/>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type&quot;:0},&quot;glow&quot;:{&quot;colorType&quot;:0},&quot;line&quot;:{&quot;solidLine&quot;:{&quot;brightness&quot;:0.800000011920929,&quot;colorType&quot;:1,&quot;foreColorIndex&quot;:7,&quot;transparency&quot;:0.6000000238418579},&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7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x*1_1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VALUE" val="170*170"/>
  <p:tag name="KSO_WM_DIAGRAM_GROUP_CODE" val="l1-1"/>
  <p:tag name="KSO_WM_UNIT_TYPE" val="l_h_x"/>
  <p:tag name="KSO_WM_UNIT_INDEX" val="1_1_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30"/>
  <p:tag name="KSO_WM_DIAGRAM_USE_COLOR_VALUE" val="{&quot;color_scheme&quot;:1,&quot;color_type&quot;:1,&quot;theme_color_indexes&quot;:[9,10,9,10,9,10]}"/>
</p:tagLst>
</file>

<file path=ppt/tags/tag7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x*1_2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VALUE" val="170*170"/>
  <p:tag name="KSO_WM_DIAGRAM_GROUP_CODE" val="l1-1"/>
  <p:tag name="KSO_WM_UNIT_TYPE" val="l_h_x"/>
  <p:tag name="KSO_WM_UNIT_INDEX" val="1_2_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7"/>
  <p:tag name="KSO_WM_DIAGRAM_USE_COLOR_VALUE" val="{&quot;color_scheme&quot;:1,&quot;color_type&quot;:1,&quot;theme_color_indexes&quot;:[9,10,9,10,9,10]}"/>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x*1_3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VALUE" val="170*170"/>
  <p:tag name="KSO_WM_DIAGRAM_GROUP_CODE" val="l1-1"/>
  <p:tag name="KSO_WM_UNIT_TYPE" val="l_h_x"/>
  <p:tag name="KSO_WM_UNIT_INDEX" val="1_3_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9"/>
  <p:tag name="KSO_WM_DIAGRAM_USE_COLOR_VALUE" val="{&quot;color_scheme&quot;:1,&quot;color_type&quot;:1,&quot;theme_color_indexes&quot;:[9,10,9,10,9,10]}"/>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29_2*l_h_x*1_4_1"/>
  <p:tag name="KSO_WM_TEMPLATE_CATEGORY" val="diagram"/>
  <p:tag name="KSO_WM_TEMPLATE_INDEX" val="20230929"/>
  <p:tag name="KSO_WM_UNIT_LAYERLEVEL" val="1_1_1"/>
  <p:tag name="KSO_WM_TAG_VERSION" val="3.0"/>
  <p:tag name="KSO_WM_BEAUTIFY_FLAG" val="#wm#"/>
  <p:tag name="KSO_WM_DIAGRAM_VERSION" val="3"/>
  <p:tag name="KSO_WM_DIAGRAM_COLOR_TRICK" val="4"/>
  <p:tag name="KSO_WM_DIAGRAM_COLOR_TEXT_CAN_REMOVE" val="n"/>
  <p:tag name="KSO_WM_UNIT_VALUE" val="170*170"/>
  <p:tag name="KSO_WM_DIAGRAM_GROUP_CODE" val="l1-1"/>
  <p:tag name="KSO_WM_UNIT_TYPE" val="l_h_x"/>
  <p:tag name="KSO_WM_UNIT_INDEX" val="1_4_1"/>
  <p:tag name="KSO_WM_DIAGRAM_MAX_ITEMCNT" val="6"/>
  <p:tag name="KSO_WM_DIAGRAM_MIN_ITEMCNT" val="3"/>
  <p:tag name="KSO_WM_DIAGRAM_VIRTUALLY_FRAME" val="{&quot;height&quot;:373.3376270738721,&quot;left&quot;:52.8,&quot;top&quot;:58.731181102362214,&quot;width&quot;:842.148818897637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28"/>
  <p:tag name="KSO_WM_DIAGRAM_USE_COLOR_VALUE" val="{&quot;color_scheme&quot;:1,&quot;color_type&quot;:1,&quot;theme_color_indexes&quot;:[9,10,9,10,9,10]}"/>
</p:tagLst>
</file>

<file path=ppt/tags/tag762.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12270]}"/>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766.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7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768.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415909127\&quot;,\&quot;product_name\&quot;:\&quot;\&quot;,\&quot;intention_code\&quot;:\&quot;\&quot;}&quot;}*gallery_gallery_ai_v2.1.5_ONLINE*7288e9ac8fe69b8f761d949bb214b3e1-slide-0"/>
  <p:tag name="KSO_WM_UNIT_FILL_FORE_SCHEMECOLOR_INDEX" val="5"/>
  <p:tag name="KSO_WM_UNIT_FILL_TYPE" val="1"/>
  <p:tag name="KSO_WM_UNIT_LINE_FORE_SCHEMECOLOR_INDEX" val="5"/>
  <p:tag name="KSO_WM_UNIT_LINE_FILL_TYPE" val="2"/>
  <p:tag name="KSO_WM_UNIT_USESOURCEFORMAT_APPLY" val="1"/>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7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7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7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7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7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80.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7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84.xml><?xml version="1.0" encoding="utf-8"?>
<p:tagLst xmlns:p="http://schemas.openxmlformats.org/presentationml/2006/main">
  <p:tag name="KSO_WM_DIAGRAM_VIRTUALLY_FRAME" val="{&quot;height&quot;:387.88141883502374,&quot;left&quot;:82.23535433070865,&quot;top&quot;:92.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88053788\&quot;,\&quot;product_name\&quot;:\&quot;\&quot;,\&quot;intention_code\&quot;:\&quot;\&quot;}&quot;}*gallery_gallery_ai_3.0.1_online*5187719077071b54ff74d37d0e3a4866-slide-0"/>
  <p:tag name="KSO_WM_UNIT_LINE_FILL_TYPE" val="2"/>
  <p:tag name="KSO_WM_UNIT_USESOURCEFORMAT_APPLY" val="1"/>
</p:tagLst>
</file>

<file path=ppt/tags/tag785.xml><?xml version="1.0" encoding="utf-8"?>
<p:tagLst xmlns:p="http://schemas.openxmlformats.org/presentationml/2006/main">
  <p:tag name="KSO_WM_DIAGRAM_VIRTUALLY_FRAME" val="{&quot;height&quot;:387.88141883502374,&quot;left&quot;:82.23535433070865,&quot;top&quot;:92.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86.xml><?xml version="1.0" encoding="utf-8"?>
<p:tagLst xmlns:p="http://schemas.openxmlformats.org/presentationml/2006/main">
  <p:tag name="KSO_WM_DIAGRAM_VIRTUALLY_FRAME" val="{&quot;height&quot;:387.88141883502374,&quot;left&quot;:82.23535433070865,&quot;top&quot;:92.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11757545\&quot;,\&quot;product_name\&quot;:\&quot;\&quot;,\&quot;intention_code\&quot;:\&quot;\&quot;}&quot;}*gallery_gallery_ai_3.0.1_online*5187719077071b54ff74d37d0e3a4866-slide-0"/>
  <p:tag name="KSO_WM_UNIT_LINE_FILL_TYPE" val="2"/>
  <p:tag name="KSO_WM_UNIT_USESOURCEFORMAT_APPLY" val="1"/>
</p:tagLst>
</file>

<file path=ppt/tags/tag787.xml><?xml version="1.0" encoding="utf-8"?>
<p:tagLst xmlns:p="http://schemas.openxmlformats.org/presentationml/2006/main">
  <p:tag name="KSO_WM_DIAGRAM_VIRTUALLY_FRAME" val="{&quot;height&quot;:387.88141883502374,&quot;left&quot;:82.23535433070865,&quot;top&quot;:92.34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90.xml><?xml version="1.0" encoding="utf-8"?>
<p:tagLst xmlns:p="http://schemas.openxmlformats.org/presentationml/2006/main">
  <p:tag name="KSO_WM_DIAGRAM_VIRTUALLY_FRAME" val="{&quot;height&quot;:387.88141883502374,&quot;left&quot;:82.23535433070865,&quot;top&quot;:92.34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388049614\&quot;,\&quot;product_name\&quot;:\&quot;\&quot;,\&quot;intention_code\&quot;:\&quot;\&quot;}&quot;}*gallery_gallery_ai_3.0.1_online*5187719077071b54ff74d37d0e3a4866-slide-0"/>
  <p:tag name="KSO_WM_UNIT_LINE_FILL_TYPE" val="2"/>
  <p:tag name="KSO_WM_UNIT_USESOURCEFORMAT_APPLY" val="1"/>
</p:tagLst>
</file>

<file path=ppt/tags/tag791.xml><?xml version="1.0" encoding="utf-8"?>
<p:tagLst xmlns:p="http://schemas.openxmlformats.org/presentationml/2006/main">
  <p:tag name="KSO_WM_DIAGRAM_VIRTUALLY_FRAME" val="{&quot;height&quot;:387.88141883502374,&quot;left&quot;:82.23535433070865,&quot;top&quot;:92.34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7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2.23535433070865,&quot;top&quot;:92.34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9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7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7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7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7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8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8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80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8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1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87872606\&quot;,\&quot;product_name\&quot;:\&quot;\&quot;,\&quot;intention_code\&quot;:\&quot;\&quot;}&quot;}*gallery_gallery_ai_v2.1.5_ONLINE*4b40f81d95ebed163892a06b4e4b38a2-slide-0"/>
  <p:tag name="KSO_WM_UNIT_FILL_FORE_SCHEMECOLOR_INDEX" val="5"/>
  <p:tag name="KSO_WM_UNIT_FILL_TYPE" val="1"/>
  <p:tag name="KSO_WM_UNIT_LINE_FILL_TYPE" val="2"/>
  <p:tag name="KSO_WM_UNIT_USESOURCEFORMAT_APPLY" val="1"/>
</p:tagLst>
</file>

<file path=ppt/tags/tag8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1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81076931\&quot;,\&quot;product_name\&quot;:\&quot;\&quot;,\&quot;intention_code\&quot;:\&quot;\&quot;}&quot;}*gallery_gallery_ai_v2.1.5_ONLINE*4b40f81d95ebed163892a06b4e4b38a2-slide-0"/>
  <p:tag name="KSO_WM_UNIT_FILL_FORE_SCHEMECOLOR_INDEX" val="6"/>
  <p:tag name="KSO_WM_UNIT_FILL_TYPE" val="1"/>
  <p:tag name="KSO_WM_UNIT_LINE_FILL_TYPE" val="2"/>
  <p:tag name="KSO_WM_UNIT_USESOURCEFORMAT_APPLY" val="1"/>
</p:tagLst>
</file>

<file path=ppt/tags/tag8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8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8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81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72.47649381987696,&quot;left&quot;:49.35472440944882,&quot;top&quot;:98.74382114075294,&quot;width&quot;:853.5689763779528}"/>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94689129\&quot;,\&quot;product_name\&quot;:\&quot;\&quot;,\&quot;intention_code\&quot;:\&quot;\&quot;}&quot;}*gallery_gallery_ai_v2.1.5_ONLINE*4b40f81d95ebed163892a06b4e4b38a2-slide-0"/>
  <p:tag name="KSO_WM_UNIT_FILL_FORE_SCHEMECOLOR_INDEX" val="7"/>
  <p:tag name="KSO_WM_UNIT_FILL_TYPE" val="1"/>
  <p:tag name="KSO_WM_UNIT_LINE_FILL_TYPE" val="2"/>
  <p:tag name="KSO_WM_UNIT_USESOURCEFORMAT_APPLY" val="1"/>
</p:tagLst>
</file>

<file path=ppt/tags/tag81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8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8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8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5709_2*l_h_i*1_1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30.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1_1"/>
  <p:tag name="KSO_WM_UNIT_INDEX" val="1_1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添加文本具体内容，请尽量简明扼要地阐述您的内容观点。根据需要可酌情增减文字，以便观者能够准确地理解您传达的思想内容。"/>
  <p:tag name="KSO_WM_UNIT_TEXT_FILL_FORE_SCHEMECOLOR_INDEX" val="1"/>
  <p:tag name="KSO_WM_UNIT_TEXT_FILL_TYPE" val="1"/>
  <p:tag name="KSO_WM_DIAGRAM_USE_COLOR_VALUE" val="{&quot;color_scheme&quot;:1,&quot;color_type&quot;:1,&quot;theme_color_indexes&quot;:[9,10,9,10,9,10]}"/>
</p:tagLst>
</file>

<file path=ppt/tags/tag831.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1_1"/>
  <p:tag name="KSO_WM_UNIT_INDEX" val="1_1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9,10,9,10,9,10]}"/>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5709_2*l_h_i*1_3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3.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3_1"/>
  <p:tag name="KSO_WM_UNIT_INDEX" val="1_3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此处添加文本具体内容，请尽量简明扼要地阐述您的内容观点。根据需要可酌情增减文字，以便观者能够准确地理解您传达的思想内容。"/>
  <p:tag name="KSO_WM_UNIT_TEXT_FILL_FORE_SCHEMECOLOR_INDEX" val="1"/>
  <p:tag name="KSO_WM_UNIT_TEXT_FILL_TYPE" val="1"/>
  <p:tag name="KSO_WM_DIAGRAM_USE_COLOR_VALUE" val="{&quot;color_scheme&quot;:1,&quot;color_type&quot;:1,&quot;theme_color_indexes&quot;:[9,10,9,10,9,10]}"/>
</p:tagLst>
</file>

<file path=ppt/tags/tag834.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3_1"/>
  <p:tag name="KSO_WM_UNIT_INDEX" val="1_3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9,10,9,10,9,10]}"/>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5709_2*l_h_i*1_2_1"/>
  <p:tag name="KSO_WM_TEMPLATE_CATEGORY" val="diagram"/>
  <p:tag name="KSO_WM_TEMPLATE_INDEX" val="202357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LINE_FORE_SCHEMECOLOR_INDEX" val="5"/>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6.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f*1_2_1"/>
  <p:tag name="KSO_WM_UNIT_INDEX" val="1_2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请单击此处输入你的正文具体内容，文字是您思想的提炼根据需要可酌情增减你的文字，以便观者能够准确地理解您所要传达的思想内容。"/>
  <p:tag name="KSO_WM_UNIT_TEXT_FILL_FORE_SCHEMECOLOR_INDEX" val="1"/>
  <p:tag name="KSO_WM_UNIT_TEXT_FILL_TYPE" val="1"/>
  <p:tag name="KSO_WM_DIAGRAM_USE_COLOR_VALUE" val="{&quot;color_scheme&quot;:1,&quot;color_type&quot;:1,&quot;theme_color_indexes&quot;:[9,10,9,10,9,10]}"/>
</p:tagLst>
</file>

<file path=ppt/tags/tag83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5709"/>
  <p:tag name="KSO_WM_UNIT_LAYERLEVEL" val="1_1_1"/>
  <p:tag name="KSO_WM_TAG_VERSION" val="3.0"/>
  <p:tag name="KSO_WM_DIAGRAM_MAX_ITEMCNT" val="4"/>
  <p:tag name="KSO_WM_DIAGRAM_MIN_ITEMCNT" val="2"/>
  <p:tag name="KSO_WM_DIAGRAM_VIRTUALLY_FRAME" val="{&quot;height&quot;:381.78622047244096,&quot;left&quot;:477.55661417322824,&quot;top&quot;:110.28598425196851,&quot;width&quot;:415.536736827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709_2*l_h_a*1_2_1"/>
  <p:tag name="KSO_WM_UNIT_INDEX" val="1_2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编辑添加项目标题"/>
  <p:tag name="KSO_WM_UNIT_TEXT_FILL_FORE_SCHEMECOLOR_INDEX" val="1"/>
  <p:tag name="KSO_WM_UNIT_TEXT_FILL_TYPE" val="1"/>
  <p:tag name="KSO_WM_DIAGRAM_USE_COLOR_VALUE" val="{&quot;color_scheme&quot;:1,&quot;color_type&quot;:1,&quot;theme_color_indexes&quot;:[9,10,9,10,9,10]}"/>
</p:tagLst>
</file>

<file path=ppt/tags/tag838.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resource_record_key" val="{&quot;65&quot;:[20205281],&quot;70&quot;:[3425000,3424227]}"/>
</p:tagLst>
</file>

<file path=ppt/tags/tag8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8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2*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2*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2*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添加正文，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2*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8_2*l_h_f*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文字是您思想的提炼，请言简意赅的阐述您的观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8_2*l_h_a*1_3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52.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Lst>
</file>

<file path=ppt/tags/tag8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85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5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10,10,10,10,10,10]}"/>
</p:tagLst>
</file>

<file path=ppt/tags/tag86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10,10,10,10,10,10]}"/>
</p:tagLst>
</file>

<file path=ppt/tags/tag86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86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8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10,10,10,10,10,10]}"/>
</p:tagLst>
</file>

<file path=ppt/tags/tag866.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Lst>
</file>

<file path=ppt/tags/tag86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31_1*a*1"/>
  <p:tag name="KSO_WM_TEMPLATE_CATEGORY" val="diagram"/>
  <p:tag name="KSO_WM_TEMPLATE_INDEX" val="20233331"/>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68.xml><?xml version="1.0" encoding="utf-8"?>
<p:tagLst xmlns:p="http://schemas.openxmlformats.org/presentationml/2006/main">
  <p:tag name="KSO_WM_DIAGRAM_VIRTUALLY_FRAME" val="{&quot;height&quot;:328.877362424956,&quot;left&quot;:94.38401574803149,&quot;top&quot;:81.43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69.xml><?xml version="1.0" encoding="utf-8"?>
<p:tagLst xmlns:p="http://schemas.openxmlformats.org/presentationml/2006/main">
  <p:tag name="KSO_WM_DIAGRAM_VIRTUALLY_FRAME" val="{&quot;height&quot;:328.877362424956,&quot;left&quot;:94.38401574803149,&quot;top&quot;:81.43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70.xml><?xml version="1.0" encoding="utf-8"?>
<p:tagLst xmlns:p="http://schemas.openxmlformats.org/presentationml/2006/main">
  <p:tag name="KSO_WM_DIAGRAM_VIRTUALLY_FRAME" val="{&quot;height&quot;:328.877362424956,&quot;left&quot;:94.38401574803149,&quot;top&quot;:81.43570844118567,&quot;width&quot;:756.5874803149608}"/>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87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94.38401574803149,&quot;top&quot;:81.43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38855235\&quot;,\&quot;product_name\&quot;:\&quot;\&quot;,\&quot;intention_code\&quot;:\&quot;\&quot;}&quot;}*gallery_gallery_ai_v2.1.5_ONLINE*3ab5e87ebc32c090e04a480836ee68fe-slide-0"/>
  <p:tag name="KSO_WM_UNIT_LINE_FILL_TYPE" val="2"/>
  <p:tag name="KSO_WM_UNIT_USESOURCEFORMAT_APPLY" val="1"/>
</p:tagLst>
</file>

<file path=ppt/tags/tag872.xml><?xml version="1.0" encoding="utf-8"?>
<p:tagLst xmlns:p="http://schemas.openxmlformats.org/presentationml/2006/main">
  <p:tag name="KSO_WM_DIAGRAM_VIRTUALLY_FRAME" val="{&quot;height&quot;:328.877362424956,&quot;left&quot;:94.38401574803149,&quot;top&quot;:81.43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873.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94.38401574803149,&quot;top&quot;:81.43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97197125\&quot;,\&quot;product_name\&quot;:\&quot;\&quot;,\&quot;intention_code\&quot;:\&quot;\&quot;}&quot;}*gallery_gallery_ai_v2.1.5_ONLINE*3ab5e87ebc32c090e04a480836ee68fe-slide-0"/>
  <p:tag name="KSO_WM_UNIT_LINE_FILL_TYPE" val="2"/>
  <p:tag name="KSO_WM_UNIT_USESOURCEFORMAT_APPLY" val="1"/>
</p:tagLst>
</file>

<file path=ppt/tags/tag874.xml><?xml version="1.0" encoding="utf-8"?>
<p:tagLst xmlns:p="http://schemas.openxmlformats.org/presentationml/2006/main">
  <p:tag name="KSO_WM_DIAGRAM_VIRTUALLY_FRAME" val="{&quot;height&quot;:328.877362424956,&quot;left&quot;:94.38401574803149,&quot;top&quot;:81.43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875.xml><?xml version="1.0" encoding="utf-8"?>
<p:tagLst xmlns:p="http://schemas.openxmlformats.org/presentationml/2006/main">
  <p:tag name="KSO_WM_DIAGRAM_VIRTUALLY_FRAME" val="{&quot;height&quot;:328.877362424956,&quot;left&quot;:94.38401574803149,&quot;top&quot;:81.43570844118567,&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UNIT_USESOURCEFORMAT_APPLY" val="1"/>
</p:tagLst>
</file>

<file path=ppt/tags/tag876.xml><?xml version="1.0" encoding="utf-8"?>
<p:tagLst xmlns:p="http://schemas.openxmlformats.org/presentationml/2006/main">
  <p:tag name="KSO_WM_DIAGRAM_VIRTUALLY_FRAME" val="{&quot;height&quot;:328.877362424956,&quot;left&quot;:94.38401574803149,&quot;top&quot;:81.43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877.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28.877362424956,&quot;left&quot;:94.38401574803149,&quot;top&quot;:81.43570844118567,&quot;width&quot;:756.587480314960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4991458\&quot;,\&quot;product_name\&quot;:\&quot;\&quot;,\&quot;intention_code\&quot;:\&quot;\&quot;}&quot;}*gallery_gallery_ai_v2.1.5_ONLINE*3ab5e87ebc32c090e04a480836ee68fe-slide-0"/>
  <p:tag name="KSO_WM_UNIT_LINE_FILL_TYPE" val="2"/>
  <p:tag name="KSO_WM_UNIT_USESOURCEFORMAT_APPLY" val="1"/>
</p:tagLst>
</file>

<file path=ppt/tags/tag878.xml><?xml version="1.0" encoding="utf-8"?>
<p:tagLst xmlns:p="http://schemas.openxmlformats.org/presentationml/2006/main">
  <p:tag name="KSO_WM_DIAGRAM_VIRTUALLY_FRAME" val="{&quot;height&quot;:328.877362424956,&quot;left&quot;:94.38401574803149,&quot;top&quot;:81.43570844118567,&quot;width&quot;:756.5874803149608}"/>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879.xml><?xml version="1.0" encoding="utf-8"?>
<p:tagLst xmlns:p="http://schemas.openxmlformats.org/presentationml/2006/main">
  <p:tag name="KSO_WM_DIAGRAM_VIRTUALLY_FRAME" val="{&quot;height&quot;:328.877362424956,&quot;left&quot;:94.38401574803149,&quot;top&quot;:81.43570844118567,&quot;width&quot;:756.5874803149608}"/>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80.xml><?xml version="1.0" encoding="utf-8"?>
<p:tagLst xmlns:p="http://schemas.openxmlformats.org/presentationml/2006/main">
  <p:tag name="KSO_WM_DIAGRAM_VIRTUALLY_FRAME" val="{&quot;height&quot;:328.877362424956,&quot;left&quot;:94.38401574803149,&quot;top&quot;:81.43570844118567,&quot;width&quot;:756.5874803149608}"/>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881.xml><?xml version="1.0" encoding="utf-8"?>
<p:tagLst xmlns:p="http://schemas.openxmlformats.org/presentationml/2006/main">
  <p:tag name="KSO_WM_SLIDE_ID" val="diagram20233331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3331"/>
  <p:tag name="KSO_WM_SLIDE_TYPE" val="text"/>
  <p:tag name="KSO_WM_SLIDE_SUBTYPE" val="diag"/>
  <p:tag name="KSO_WM_SLIDE_SIZE" val="756.282*326.351"/>
  <p:tag name="KSO_WM_SLIDE_POSITION" val="101.734*144.89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m1-1"/>
  <p:tag name="KSO_WM_UNIT_TYPE" val="a"/>
  <p:tag name="KSO_WM_UNIT_INDEX" val="1"/>
  <p:tag name="KSO_WM_TEMPLATE_INDEX" val="20233265"/>
  <p:tag name="KSO_WM_UNIT_ID" val="diagram20233265_4*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8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8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8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8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8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8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8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9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902.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03.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04.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906.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07.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45.2,&quot;top&quot;:112.47499794988332,&quot;width&quot;:86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08.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35*344.45"/>
  <p:tag name="KSO_WM_SLIDE_POSITION" val="54.8*117.95"/>
  <p:tag name="KSO_WM_SLIDE_LAYOUT" val="a_m"/>
  <p:tag name="KSO_WM_SLIDE_LAYOUT_CNT" val="1_1"/>
  <p:tag name="KSO_WM_SPECIAL_SOURCE" val="bdnull"/>
  <p:tag name="KSO_WM_DIAGRAM_GROUP_CODE" val="m1-1"/>
  <p:tag name="KSO_WM_SLIDE_DIAGTYPE" val="m"/>
  <p:tag name="KSO_WM_TEMPLATE_INDEX" val="20233265"/>
  <p:tag name="KSO_WM_TEMPLATE_SUBCATEGORY" val="0"/>
  <p:tag name="KSO_WM_SLIDE_INDEX" val="4"/>
  <p:tag name="KSO_WM_TAG_VERSION" val="3.0"/>
  <p:tag name="KSO_WM_SLIDE_ID" val="diagram20233265_4"/>
  <p:tag name="KSO_WM_SLIDE_ITEM_CNT" val="5"/>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91.xml><?xml version="1.0" encoding="utf-8"?>
<p:tagLst xmlns:p="http://schemas.openxmlformats.org/presentationml/2006/main">
  <p:tag name="KSO_WM_SLIDE_BACKGROUND_TYPE" val="general"/>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91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9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9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2*l_h_f*1_1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2*l_h_a*1_1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2*l_h_f*1_2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2*l_h_a*1_2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37_2*l_h_f*1_3_1"/>
  <p:tag name="KSO_WM_TEMPLATE_CATEGORY" val="diagram"/>
  <p:tag name="KSO_WM_TEMPLATE_INDEX" val="20235437"/>
  <p:tag name="KSO_WM_UNIT_LAYERLEVEL" val="1_1_1"/>
  <p:tag name="KSO_WM_TAG_VERSION" val="3.0"/>
  <p:tag name="KSO_WM_BEAUTIFY_FLAG" val="#wm#"/>
  <p:tag name="KSO_WM_UNIT_TEXT_LAYER_COUNT" val="1"/>
  <p:tag name="KSO_WM_DIAGRAM_VERSION" val="3"/>
  <p:tag name="KSO_WM_DIAGRAM_COLOR_TRICK" val="1"/>
  <p:tag name="KSO_WM_DIAGRAM_COLOR_TEXT_CAN_REMOVE" val="n"/>
  <p:tag name="KSO_WM_DIAGRAM_GROUP_CODE" val="l1-1"/>
  <p:tag name="KSO_WM_UNIT_PRESET_TEXT" val="单击此处输入你的正文，文字是您思想的提炼，为了最终演示发布的良好效果，请尽量言简意赅的阐述观点。单击此处添加正文，文字是您思想的提炼，请言简意赅的阐述您的观点。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37_2*l_h_a*1_3_1"/>
  <p:tag name="KSO_WM_TEMPLATE_CATEGORY" val="diagram"/>
  <p:tag name="KSO_WM_TEMPLATE_INDEX" val="20235437"/>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406.15,&quot;left&quot;:465.6566141732284,&quot;top&quot;:95.15000000000005,&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2.xml><?xml version="1.0" encoding="utf-8"?>
<p:tagLst xmlns:p="http://schemas.openxmlformats.org/presentationml/2006/main">
  <p:tag name="KSO_WM_SLIDE_BACKGROUND_TYPE" val="general"/>
</p:tagLst>
</file>

<file path=ppt/tags/tag920.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922.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414869323\&quot;,\&quot;product_name\&quot;:\&quot;\&quot;,\&quot;intention_code\&quot;:\&quot;\&quot;}&quot;}*gallery_gallery_ai_v2.1.5_ONLINE*cb4323fc62c34c45033af253b67f7269-slide-0"/>
  <p:tag name="KSO_WM_UNIT_FILL_FORE_SCHEMECOLOR_INDEX" val="5"/>
  <p:tag name="KSO_WM_UNIT_FILL_TYPE" val="1"/>
  <p:tag name="KSO_WM_UNIT_LINE_FORE_SCHEMECOLOR_INDEX" val="5"/>
  <p:tag name="KSO_WM_UNIT_LINE_FILL_TYPE" val="2"/>
  <p:tag name="KSO_WM_UNIT_USESOURCEFORMAT_APPLY" val="1"/>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3.xml><?xml version="1.0" encoding="utf-8"?>
<p:tagLst xmlns:p="http://schemas.openxmlformats.org/presentationml/2006/main">
  <p:tag name="KSO_WM_SLIDE_BACKGROUND_TYPE" val="general"/>
</p:tagLst>
</file>

<file path=ppt/tags/tag9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61.60296382162267,&quot;top&quot;:109.25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93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93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3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3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9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9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4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4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948.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9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5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487374694\&quot;,\&quot;product_name\&quot;:\&quot;\&quot;,\&quot;intention_code\&quot;:\&quot;\&quot;}&quot;}*gallery_gallery_ai_v2.1.5_ONLINE*51dfd341c64b7c7bded5defcfdf06564-slide-0"/>
  <p:tag name="KSO_WM_UNIT_FILL_FORE_SCHEMECOLOR_INDEX" val="5"/>
  <p:tag name="KSO_WM_UNIT_FILL_TYPE" val="1"/>
  <p:tag name="KSO_WM_UNIT_LINE_FORE_SCHEMECOLOR_INDEX" val="5"/>
  <p:tag name="KSO_WM_UNIT_LINE_FILL_TYPE" val="2"/>
  <p:tag name="KSO_WM_UNIT_USESOURCEFORMAT_APPLY" val="1"/>
</p:tagLst>
</file>

<file path=ppt/tags/tag9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5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6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9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9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96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9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9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68.xml><?xml version="1.0" encoding="utf-8"?>
<p:tagLst xmlns:p="http://schemas.openxmlformats.org/presentationml/2006/main">
  <p:tag name="KSO_WM_DIAGRAM_VIRTUALLY_FRAME" val="{&quot;height&quot;:387.88141883502374,&quot;left&quot;:84.98535433070865,&quot;top&quot;:91.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581851994\&quot;,\&quot;product_name\&quot;:\&quot;\&quot;,\&quot;intention_code\&quot;:\&quot;\&quot;}&quot;}*gallery_gallery_ai_v2.1.5_ONLINE*4343ff31e62ca7b242e25c14cdd033b0-slide-0"/>
  <p:tag name="KSO_WM_UNIT_LINE_FILL_TYPE" val="2"/>
  <p:tag name="KSO_WM_UNIT_USESOURCEFORMAT_APPLY" val="1"/>
</p:tagLst>
</file>

<file path=ppt/tags/tag969.xml><?xml version="1.0" encoding="utf-8"?>
<p:tagLst xmlns:p="http://schemas.openxmlformats.org/presentationml/2006/main">
  <p:tag name="KSO_WM_DIAGRAM_VIRTUALLY_FRAME" val="{&quot;height&quot;:387.88141883502374,&quot;left&quot;:84.98535433070865,&quot;top&quot;:91.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97.xml><?xml version="1.0" encoding="utf-8"?>
<p:tagLst xmlns:p="http://schemas.openxmlformats.org/presentationml/2006/main">
  <p:tag name="KSO_WM_SLIDE_BACKGROUND_TYPE" val="frame"/>
</p:tagLst>
</file>

<file path=ppt/tags/tag970.xml><?xml version="1.0" encoding="utf-8"?>
<p:tagLst xmlns:p="http://schemas.openxmlformats.org/presentationml/2006/main">
  <p:tag name="KSO_WM_DIAGRAM_VIRTUALLY_FRAME" val="{&quot;height&quot;:387.88141883502374,&quot;left&quot;:84.98535433070865,&quot;top&quot;:91.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71024691\&quot;,\&quot;product_name\&quot;:\&quot;\&quot;,\&quot;intention_code\&quot;:\&quot;\&quot;}&quot;}*gallery_gallery_ai_v2.1.5_ONLINE*4343ff31e62ca7b242e25c14cdd033b0-slide-0"/>
  <p:tag name="KSO_WM_UNIT_LINE_FILL_TYPE" val="2"/>
  <p:tag name="KSO_WM_UNIT_USESOURCEFORMAT_APPLY" val="1"/>
</p:tagLst>
</file>

<file path=ppt/tags/tag971.xml><?xml version="1.0" encoding="utf-8"?>
<p:tagLst xmlns:p="http://schemas.openxmlformats.org/presentationml/2006/main">
  <p:tag name="KSO_WM_DIAGRAM_VIRTUALLY_FRAME" val="{&quot;height&quot;:387.88141883502374,&quot;left&quot;:84.98535433070865,&quot;top&quot;:91.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9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974.xml><?xml version="1.0" encoding="utf-8"?>
<p:tagLst xmlns:p="http://schemas.openxmlformats.org/presentationml/2006/main">
  <p:tag name="KSO_WM_DIAGRAM_VIRTUALLY_FRAME" val="{&quot;height&quot;:387.88141883502374,&quot;left&quot;:84.98535433070865,&quot;top&quot;:91.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668381126\&quot;,\&quot;product_name\&quot;:\&quot;\&quot;,\&quot;intention_code\&quot;:\&quot;\&quot;}&quot;}*gallery_gallery_ai_v2.1.5_ONLINE*4343ff31e62ca7b242e25c14cdd033b0-slide-0"/>
  <p:tag name="KSO_WM_UNIT_LINE_FILL_TYPE" val="2"/>
  <p:tag name="KSO_WM_UNIT_USESOURCEFORMAT_APPLY" val="1"/>
</p:tagLst>
</file>

<file path=ppt/tags/tag975.xml><?xml version="1.0" encoding="utf-8"?>
<p:tagLst xmlns:p="http://schemas.openxmlformats.org/presentationml/2006/main">
  <p:tag name="KSO_WM_DIAGRAM_VIRTUALLY_FRAME" val="{&quot;height&quot;:387.88141883502374,&quot;left&quot;:84.98535433070865,&quot;top&quot;:91.44653392088176,&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9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9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4.98535433070865,&quot;top&quot;:91.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97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97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98.xml><?xml version="1.0" encoding="utf-8"?>
<p:tagLst xmlns:p="http://schemas.openxmlformats.org/presentationml/2006/main">
  <p:tag name="KSO_WM_SLIDE_BACKGROUND_TYPE" val="frame"/>
</p:tagLst>
</file>

<file path=ppt/tags/tag98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403060856\&quot;,\&quot;product_name\&quot;:\&quot;\&quot;,\&quot;intention_code\&quot;:\&quot;\&quot;}&quot;}*gallery_gallery_ai_v2.1.5_ONLINE*401c5693e07be226e60c807865aa5005-slide-0"/>
  <p:tag name="KSO_WM_UNIT_FILL_FORE_SCHEMECOLOR_INDEX" val="5"/>
  <p:tag name="KSO_WM_UNIT_FILL_TYPE" val="1"/>
  <p:tag name="KSO_WM_UNIT_LINE_FORE_SCHEMECOLOR_INDEX" val="5"/>
  <p:tag name="KSO_WM_UNIT_LINE_FILL_TYPE" val="2"/>
  <p:tag name="KSO_WM_UNIT_USESOURCEFORMAT_APPLY" val="1"/>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9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99.xml><?xml version="1.0" encoding="utf-8"?>
<p:tagLst xmlns:p="http://schemas.openxmlformats.org/presentationml/2006/main">
  <p:tag name="KSO_WM_SLIDE_BACKGROUND_TYPE" val="frame"/>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6.66125984251966,&quot;left&quot;:49.98516356905046,&quot;top&quot;:106.13874015748031,&quot;width&quot;:431.9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99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99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9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99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9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3.85,&quot;top&quot;:131.3661457514212,&quot;width&quot;:881.37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12868</Words>
  <Application>WPS 演示</Application>
  <PresentationFormat>宽屏</PresentationFormat>
  <Paragraphs>963</Paragraphs>
  <Slides>62</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62</vt:i4>
      </vt:variant>
    </vt:vector>
  </HeadingPairs>
  <TitlesOfParts>
    <vt:vector size="80"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汉仪书宋二KW</vt:lpstr>
      <vt:lpstr>Arial Unicode MS</vt:lpstr>
      <vt:lpstr>微软雅黑</vt:lpstr>
      <vt:lpstr>汉仪乐喵体W</vt:lpstr>
      <vt:lpstr>汉仪旗黑-55简</vt:lpstr>
      <vt:lpstr>Office 主题​​</vt:lpstr>
      <vt:lpstr>3_Office 主题​​</vt:lpstr>
      <vt:lpstr>大学生职业生涯与就业指导</vt:lpstr>
      <vt:lpstr>第九章　 就业权益保护</vt:lpstr>
      <vt:lpstr>PowerPoint 演示文稿</vt:lpstr>
      <vt:lpstr>PowerPoint 演示文稿</vt:lpstr>
      <vt:lpstr>第一节　 大学生择业的权利与义务</vt:lpstr>
      <vt:lpstr>PowerPoint 演示文稿</vt:lpstr>
      <vt:lpstr>PowerPoint 演示文稿</vt:lpstr>
      <vt:lpstr>PowerPoint 演示文稿</vt:lpstr>
      <vt:lpstr>（四）选择权</vt:lpstr>
      <vt:lpstr>PowerPoint 演示文稿</vt:lpstr>
      <vt:lpstr>（六）公平待遇权</vt:lpstr>
      <vt:lpstr>PowerPoint 演示文稿</vt:lpstr>
      <vt:lpstr>二、大学毕业生的就业义务 （一）回报国家、服务社会的义务</vt:lpstr>
      <vt:lpstr>PowerPoint 演示文稿</vt:lpstr>
      <vt:lpstr>PowerPoint 演示文稿</vt:lpstr>
      <vt:lpstr>PowerPoint 演示文稿</vt:lpstr>
      <vt:lpstr>（五）诚信义务</vt:lpstr>
      <vt:lpstr>（六）守法义务</vt:lpstr>
      <vt:lpstr>第二节　 大学生择业、就业的权益保护</vt:lpstr>
      <vt:lpstr>一、大学生择业权益保护 （一）大学生择业过程中常见的权益受损情况</vt:lpstr>
      <vt:lpstr>（二）大学生择业权益受损的原因分析</vt:lpstr>
      <vt:lpstr>（三）大学生择业权益保护的措施</vt:lpstr>
      <vt:lpstr>PowerPoint 演示文稿</vt:lpstr>
      <vt:lpstr>2. 接受就业指导权</vt:lpstr>
      <vt:lpstr>PowerPoint 演示文稿</vt:lpstr>
      <vt:lpstr>PowerPoint 演示文稿</vt:lpstr>
      <vt:lpstr>PowerPoint 演示文稿</vt:lpstr>
      <vt:lpstr>PowerPoint 演示文稿</vt:lpstr>
      <vt:lpstr>PowerPoint 演示文稿</vt:lpstr>
      <vt:lpstr>PowerPoint 演示文稿</vt:lpstr>
      <vt:lpstr>2. 《劳动合同法》</vt:lpstr>
      <vt:lpstr>PowerPoint 演示文稿</vt:lpstr>
      <vt:lpstr>PowerPoint 演示文稿</vt:lpstr>
      <vt:lpstr>2. 学校的保护</vt:lpstr>
      <vt:lpstr>PowerPoint 演示文稿</vt:lpstr>
      <vt:lpstr>（四）求职维权的途径</vt:lpstr>
      <vt:lpstr>第三节　 就业协议、劳动合同的签订</vt:lpstr>
      <vt:lpstr>一、就业协议 （一）就业协议书的内容</vt:lpstr>
      <vt:lpstr>PowerPoint 演示文稿</vt:lpstr>
      <vt:lpstr>PowerPoint 演示文稿</vt:lpstr>
      <vt:lpstr>PowerPoint 演示文稿</vt:lpstr>
      <vt:lpstr>第四节　 警惕求职陷阱</vt:lpstr>
      <vt:lpstr>一、常见的求职陷阱 （一）黑中介陷阱</vt:lpstr>
      <vt:lpstr>PowerPoint 演示文稿</vt:lpstr>
      <vt:lpstr>PowerPoint 演示文稿</vt:lpstr>
      <vt:lpstr>PowerPoint 演示文稿</vt:lpstr>
      <vt:lpstr>（五）传销陷阱</vt:lpstr>
      <vt:lpstr>（六）合同陷阱</vt:lpstr>
      <vt:lpstr>PowerPoint 演示文稿</vt:lpstr>
      <vt:lpstr>PowerPoint 演示文稿</vt:lpstr>
      <vt:lpstr>PowerPoint 演示文稿</vt:lpstr>
      <vt:lpstr>第五节　 劳动争议</vt:lpstr>
      <vt:lpstr>一、劳动争议的一般认识 （一）劳动争议的概念与类型</vt:lpstr>
      <vt:lpstr>（二）解决劳动争议遵循的原则</vt:lpstr>
      <vt:lpstr>PowerPoint 演示文稿</vt:lpstr>
      <vt:lpstr>二、劳动争议仲裁 （一）劳动争议仲裁的一般规定</vt:lpstr>
      <vt:lpstr>PowerPoint 演示文稿</vt:lpstr>
      <vt:lpstr>（三）劳动争议申请仲裁的时效</vt:lpstr>
      <vt:lpstr>PowerPoint 演示文稿</vt:lpstr>
      <vt:lpstr>三、劳动争议诉讼 （一）劳动争议诉讼的要素</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179</cp:revision>
  <dcterms:created xsi:type="dcterms:W3CDTF">2025-09-07T07:55:13Z</dcterms:created>
  <dcterms:modified xsi:type="dcterms:W3CDTF">2025-09-07T07:55:13Z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